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84" r:id="rId1"/>
  </p:sldMasterIdLst>
  <p:notesMasterIdLst>
    <p:notesMasterId r:id="rId15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371A"/>
    <a:srgbClr val="D87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9"/>
    <p:restoredTop sz="95102"/>
  </p:normalViewPr>
  <p:slideViewPr>
    <p:cSldViewPr snapToGrid="0">
      <p:cViewPr>
        <p:scale>
          <a:sx n="100" d="100"/>
          <a:sy n="100" d="100"/>
        </p:scale>
        <p:origin x="194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54ADA-07C6-3348-A7D9-FE59CD9ECC6F}" type="datetimeFigureOut">
              <a:rPr lang="en-CA" smtClean="0"/>
              <a:t>2023-02-17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9299E-C68B-C64A-A9C4-38D2EED626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78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Lobbying on parliament hill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6976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839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102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488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39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1172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389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047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676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0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2D83-9832-9545-8C72-35120153321C}" type="datetime1">
              <a:rPr lang="en-CA" smtClean="0"/>
              <a:t>2023-02-17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101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42CF-7ED4-6849-BA8A-7059DCC20C04}" type="datetime1">
              <a:rPr lang="en-CA" smtClean="0"/>
              <a:t>2023-02-17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602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0F735-F9CD-744A-8EA6-AC61FAF05530}" type="datetime1">
              <a:rPr lang="en-CA" smtClean="0"/>
              <a:t>2023-02-17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92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225E7-0CB8-B947-B2BB-FE91D1A4C102}" type="datetime1">
              <a:rPr lang="en-CA" smtClean="0"/>
              <a:t>2023-02-17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52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38C40-2832-5E4E-B1D5-C211CCDA05DD}" type="datetime1">
              <a:rPr lang="en-CA" smtClean="0"/>
              <a:t>2023-02-17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30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F6BF-489E-CA47-BF2B-39FE54EE6A58}" type="datetime1">
              <a:rPr lang="en-CA" smtClean="0"/>
              <a:t>2023-02-17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385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9E98-B3AE-B841-BA64-DDEF944F5FBC}" type="datetime1">
              <a:rPr lang="en-CA" smtClean="0"/>
              <a:t>2023-02-17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76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DF15-7DF8-E04A-8C19-96B1E0D3AFE8}" type="datetime1">
              <a:rPr lang="en-CA" smtClean="0"/>
              <a:t>2023-02-17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738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F162-62A7-804A-96B4-910D8777F580}" type="datetime1">
              <a:rPr lang="en-CA" smtClean="0"/>
              <a:t>2023-02-17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753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4448-6FD5-DF44-8D78-1EDB22A17518}" type="datetime1">
              <a:rPr lang="en-CA" smtClean="0"/>
              <a:t>2023-02-17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983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4D90C-71DC-7F43-B85A-B606AC79983B}" type="datetime1">
              <a:rPr lang="en-CA" smtClean="0"/>
              <a:t>2023-02-17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90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44ECF-B1D5-9B48-AF73-11F5A5F7BBF1}" type="datetime1">
              <a:rPr lang="en-CA" smtClean="0"/>
              <a:t>2023-02-17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3A5F9-4C54-F143-8B96-3BAB322EF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399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@SandstoneGroup.ca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outdoor, building, sign&#10;&#10;Description automatically generated">
            <a:extLst>
              <a:ext uri="{FF2B5EF4-FFF2-40B4-BE49-F238E27FC236}">
                <a16:creationId xmlns:a16="http://schemas.microsoft.com/office/drawing/2014/main" id="{07E55303-C8B3-F336-6996-94B9783AF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7AB3F0-0AD3-77D6-9FEE-CBAE5C114661}"/>
              </a:ext>
            </a:extLst>
          </p:cNvPr>
          <p:cNvSpPr/>
          <p:nvPr/>
        </p:nvSpPr>
        <p:spPr>
          <a:xfrm>
            <a:off x="0" y="6561651"/>
            <a:ext cx="12192000" cy="365126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7F9414-C81A-535E-ED7A-9DB839DC91CC}"/>
              </a:ext>
            </a:extLst>
          </p:cNvPr>
          <p:cNvSpPr/>
          <p:nvPr/>
        </p:nvSpPr>
        <p:spPr>
          <a:xfrm>
            <a:off x="0" y="6526337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360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23" y="356269"/>
            <a:ext cx="10515600" cy="1325563"/>
          </a:xfrm>
        </p:spPr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Influence Party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2680" cy="4351338"/>
          </a:xfrm>
        </p:spPr>
        <p:txBody>
          <a:bodyPr>
            <a:normAutofit fontScale="85000" lnSpcReduction="20000"/>
          </a:bodyPr>
          <a:lstStyle/>
          <a:p>
            <a:r>
              <a:rPr lang="en-CA" dirty="0">
                <a:latin typeface="GOTHAM-BOOK" panose="02000504050000020004" pitchFamily="2" charset="0"/>
              </a:rPr>
              <a:t>Platform writing periods start long before the writ</a:t>
            </a:r>
          </a:p>
          <a:p>
            <a:r>
              <a:rPr lang="en-CA" dirty="0">
                <a:latin typeface="GOTHAM-BOOK" panose="02000504050000020004" pitchFamily="2" charset="0"/>
              </a:rPr>
              <a:t>Effective organizations work to get their issues included in each party’s platform</a:t>
            </a:r>
          </a:p>
          <a:p>
            <a:r>
              <a:rPr lang="en-CA" dirty="0">
                <a:latin typeface="GOTHAM-BOOK" panose="02000504050000020004" pitchFamily="2" charset="0"/>
              </a:rPr>
              <a:t>Showcase how your priorities align with theirs</a:t>
            </a:r>
          </a:p>
          <a:p>
            <a:r>
              <a:rPr lang="en-CA" dirty="0">
                <a:latin typeface="GOTHAM-BOOK" panose="02000504050000020004" pitchFamily="2" charset="0"/>
              </a:rPr>
              <a:t>Never go all-in on one party. You might have significant disagreement, but common ground can be found with every party </a:t>
            </a:r>
          </a:p>
          <a:p>
            <a:r>
              <a:rPr lang="en-CA" dirty="0">
                <a:latin typeface="GOTHAM-BOOK" panose="02000504050000020004" pitchFamily="2" charset="0"/>
              </a:rPr>
              <a:t>The government will often match platform promises of the opposition </a:t>
            </a: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9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45475882-AA43-D73F-7BF6-4DD82FAC5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001" y="1927508"/>
            <a:ext cx="2325070" cy="1763178"/>
          </a:xfrm>
          <a:prstGeom prst="rect">
            <a:avLst/>
          </a:prstGeom>
        </p:spPr>
      </p:pic>
      <p:pic>
        <p:nvPicPr>
          <p:cNvPr id="7" name="Picture 6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F7BBF03D-93F5-C6EB-DCC0-288F18D86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001" y="3936362"/>
            <a:ext cx="2339317" cy="1674074"/>
          </a:xfrm>
          <a:prstGeom prst="rect">
            <a:avLst/>
          </a:prstGeom>
        </p:spPr>
      </p:pic>
      <p:pic>
        <p:nvPicPr>
          <p:cNvPr id="9" name="Picture 8" descr="A person speaking at a podium&#10;&#10;Description automatically generated with medium confidence">
            <a:extLst>
              <a:ext uri="{FF2B5EF4-FFF2-40B4-BE49-F238E27FC236}">
                <a16:creationId xmlns:a16="http://schemas.microsoft.com/office/drawing/2014/main" id="{213BC747-40B3-08B9-D3C6-F9ACFCF89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1081" y="1927507"/>
            <a:ext cx="2448822" cy="1763177"/>
          </a:xfrm>
          <a:prstGeom prst="rect">
            <a:avLst/>
          </a:prstGeom>
        </p:spPr>
      </p:pic>
      <p:pic>
        <p:nvPicPr>
          <p:cNvPr id="11" name="Picture 10" descr="A person speaking at a podium&#10;&#10;Description automatically generated with medium confidence">
            <a:extLst>
              <a:ext uri="{FF2B5EF4-FFF2-40B4-BE49-F238E27FC236}">
                <a16:creationId xmlns:a16="http://schemas.microsoft.com/office/drawing/2014/main" id="{5DBD53D5-31C4-A1E8-0BFC-F8DF3EF683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34" t="5053" r="15075"/>
          <a:stretch/>
        </p:blipFill>
        <p:spPr>
          <a:xfrm>
            <a:off x="9541082" y="3936360"/>
            <a:ext cx="2448821" cy="167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96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Persistence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1836" cy="4351338"/>
          </a:xfrm>
        </p:spPr>
        <p:txBody>
          <a:bodyPr/>
          <a:lstStyle/>
          <a:p>
            <a:r>
              <a:rPr lang="en-CA" dirty="0">
                <a:latin typeface="GOTHAM-BOOK" panose="02000504050000020004" pitchFamily="2" charset="0"/>
              </a:rPr>
              <a:t>If you find yourself stuck, or that your advocacy has hit a wall… go around it</a:t>
            </a:r>
          </a:p>
          <a:p>
            <a:r>
              <a:rPr lang="en-CA" dirty="0">
                <a:latin typeface="GOTHAM-BOOK" panose="02000504050000020004" pitchFamily="2" charset="0"/>
              </a:rPr>
              <a:t>Use the political side to activate the bureaucracy and clear roadblocks</a:t>
            </a:r>
          </a:p>
          <a:p>
            <a:r>
              <a:rPr lang="en-CA" dirty="0">
                <a:latin typeface="GOTHAM-BOOK" panose="02000504050000020004" pitchFamily="2" charset="0"/>
              </a:rPr>
              <a:t>Remember policy change is not achieved in one meeting</a:t>
            </a: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10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F5555-0FCB-40CC-4ECD-F1495AFEF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147" y="2090425"/>
            <a:ext cx="4013764" cy="267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4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Know the Rules &amp; Follow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75120" cy="4351338"/>
          </a:xfrm>
        </p:spPr>
        <p:txBody>
          <a:bodyPr/>
          <a:lstStyle/>
          <a:p>
            <a:r>
              <a:rPr lang="en-CA" dirty="0">
                <a:latin typeface="GOTHAM-BOOK" panose="02000504050000020004" pitchFamily="2" charset="0"/>
              </a:rPr>
              <a:t>Lobbyist Registrations (Federal and Provincial)</a:t>
            </a:r>
          </a:p>
          <a:p>
            <a:r>
              <a:rPr lang="en-CA" dirty="0">
                <a:latin typeface="GOTHAM-BOOK" panose="02000504050000020004" pitchFamily="2" charset="0"/>
              </a:rPr>
              <a:t>Lobbyist Communications reports</a:t>
            </a:r>
          </a:p>
          <a:p>
            <a:r>
              <a:rPr lang="en-CA" dirty="0">
                <a:latin typeface="GOTHAM-BOOK" panose="02000504050000020004" pitchFamily="2" charset="0"/>
              </a:rPr>
              <a:t>Rules governing hospitality (gifts, receptions, dinners)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11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098FAE1-9FF8-188C-F7E3-A00A6038D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300" y="1725805"/>
            <a:ext cx="4017502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B7E143-3C15-1055-344C-F5D5D8D5C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5F41CC-8C16-7B12-89FE-B08E69DB9605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02675A-B3FA-D708-6673-158945BF7006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8C234D-E33F-254E-E93B-628E502F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12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E0F913F-78C2-B11B-49A6-DB06772EC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406114"/>
              </p:ext>
            </p:extLst>
          </p:nvPr>
        </p:nvGraphicFramePr>
        <p:xfrm>
          <a:off x="1049215" y="1508760"/>
          <a:ext cx="1009357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3570">
                  <a:extLst>
                    <a:ext uri="{9D8B030D-6E8A-4147-A177-3AD203B41FA5}">
                      <a16:colId xmlns:a16="http://schemas.microsoft.com/office/drawing/2014/main" val="3064038252"/>
                    </a:ext>
                  </a:extLst>
                </a:gridCol>
              </a:tblGrid>
              <a:tr h="2989048">
                <a:tc>
                  <a:txBody>
                    <a:bodyPr/>
                    <a:lstStyle/>
                    <a:p>
                      <a:pPr algn="ctr"/>
                      <a:r>
                        <a:rPr lang="en-CA" sz="6000" u="none" dirty="0">
                          <a:solidFill>
                            <a:srgbClr val="47371A"/>
                          </a:solidFill>
                          <a:latin typeface="GOTHAM-BOOK" panose="02000504050000020004" pitchFamily="2" charset="0"/>
                        </a:rPr>
                        <a:t>Kevin Bosch</a:t>
                      </a:r>
                    </a:p>
                    <a:p>
                      <a:pPr algn="ctr"/>
                      <a:r>
                        <a:rPr lang="en-CA" sz="2800" b="0" u="none" dirty="0">
                          <a:solidFill>
                            <a:srgbClr val="47371A"/>
                          </a:solidFill>
                          <a:latin typeface="GOTHAM-BOOK" panose="02000504050000020004" pitchFamily="2" charset="0"/>
                        </a:rPr>
                        <a:t>Managing Partner </a:t>
                      </a:r>
                    </a:p>
                    <a:p>
                      <a:pPr algn="ctr"/>
                      <a:r>
                        <a:rPr lang="en-CA" sz="2800" b="0" u="none" dirty="0">
                          <a:solidFill>
                            <a:srgbClr val="47371A"/>
                          </a:solidFill>
                          <a:latin typeface="GOTHAM-BOOK" panose="02000504050000020004" pitchFamily="2" charset="0"/>
                        </a:rPr>
                        <a:t>Sandstone Group</a:t>
                      </a:r>
                    </a:p>
                    <a:p>
                      <a:pPr algn="ctr"/>
                      <a:r>
                        <a:rPr lang="en-CA" sz="2800" b="0" u="none" dirty="0">
                          <a:solidFill>
                            <a:srgbClr val="D87529"/>
                          </a:solidFill>
                          <a:latin typeface="GOTHAM-BOOK" panose="02000504050000020004" pitchFamily="2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Kevin@SandstoneGroup.ca</a:t>
                      </a:r>
                      <a:endParaRPr lang="en-CA" sz="2800" b="0" u="none" dirty="0">
                        <a:solidFill>
                          <a:srgbClr val="D87529"/>
                        </a:solidFill>
                        <a:latin typeface="GOTHAM-BOOK" panose="02000504050000020004" pitchFamily="2" charset="0"/>
                      </a:endParaRPr>
                    </a:p>
                    <a:p>
                      <a:pPr algn="ctr"/>
                      <a:r>
                        <a:rPr lang="en-CA" sz="2800" b="0" dirty="0">
                          <a:solidFill>
                            <a:srgbClr val="D87529"/>
                          </a:solidFill>
                          <a:latin typeface="GOTHAM-BOOK" panose="02000504050000020004" pitchFamily="2" charset="0"/>
                        </a:rPr>
                        <a:t>613-791-5618</a:t>
                      </a:r>
                    </a:p>
                    <a:p>
                      <a:pPr algn="ctr"/>
                      <a:endParaRPr lang="en-CA" sz="2800" b="0" dirty="0">
                        <a:solidFill>
                          <a:srgbClr val="D87529"/>
                        </a:solidFill>
                        <a:latin typeface="GOTHAM-BOOK" panose="02000504050000020004" pitchFamily="2" charset="0"/>
                      </a:endParaRPr>
                    </a:p>
                    <a:p>
                      <a:pPr algn="ctr"/>
                      <a:r>
                        <a:rPr lang="en-CA" sz="2800" b="0" dirty="0" err="1">
                          <a:solidFill>
                            <a:srgbClr val="D87529"/>
                          </a:solidFill>
                          <a:latin typeface="GOTHAM-BOOK" panose="02000504050000020004" pitchFamily="2" charset="0"/>
                        </a:rPr>
                        <a:t>www.SandstoneGroup.ca</a:t>
                      </a:r>
                      <a:endParaRPr lang="en-CA" sz="2800" b="0" dirty="0">
                        <a:solidFill>
                          <a:srgbClr val="D87529"/>
                        </a:solidFill>
                        <a:latin typeface="GOTHAM-BOOK" panose="02000504050000020004" pitchFamily="2" charset="0"/>
                      </a:endParaRPr>
                    </a:p>
                    <a:p>
                      <a:endParaRPr lang="en-CA" dirty="0">
                        <a:solidFill>
                          <a:srgbClr val="47371A"/>
                        </a:solidFill>
                        <a:latin typeface="GOTHAM-BOOK" panose="02000504050000020004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345039"/>
                  </a:ext>
                </a:extLst>
              </a:tr>
            </a:tbl>
          </a:graphicData>
        </a:graphic>
      </p:graphicFrame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2DA014AA-85A5-6643-84AC-48303FF2B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434" y="-1047373"/>
            <a:ext cx="9652063" cy="965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7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8D89-2DC6-3E89-E443-150DC514D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53" y="4532847"/>
            <a:ext cx="7958593" cy="1559785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47371A"/>
                </a:solidFill>
                <a:latin typeface="GOTHAM-BOOK" panose="02000504050000020004" pitchFamily="2" charset="0"/>
              </a:rPr>
              <a:t>Kevin Bosch</a:t>
            </a:r>
            <a:b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</a:br>
            <a:r>
              <a:rPr lang="en-CA" sz="2000" b="1" dirty="0">
                <a:solidFill>
                  <a:srgbClr val="D87529"/>
                </a:solidFill>
                <a:latin typeface="GOTHAM-BOOK" panose="02000504050000020004" pitchFamily="2" charset="0"/>
              </a:rPr>
              <a:t>Managing Partner</a:t>
            </a:r>
            <a:br>
              <a:rPr lang="en-CA" sz="2000" b="1" dirty="0">
                <a:solidFill>
                  <a:srgbClr val="D87529"/>
                </a:solidFill>
                <a:latin typeface="GOTHAM-BOOK" panose="02000504050000020004" pitchFamily="2" charset="0"/>
              </a:rPr>
            </a:br>
            <a:r>
              <a:rPr lang="en-CA" sz="2000" b="1" dirty="0">
                <a:solidFill>
                  <a:srgbClr val="47371A"/>
                </a:solidFill>
                <a:latin typeface="GOTHAM-BOOK" panose="02000504050000020004" pitchFamily="2" charset="0"/>
              </a:rPr>
              <a:t>Sandstone Group</a:t>
            </a:r>
            <a:endParaRPr lang="en-CA" b="1" dirty="0">
              <a:solidFill>
                <a:srgbClr val="47371A"/>
              </a:solidFill>
              <a:latin typeface="GOTHAM-BOOK" panose="02000504050000020004" pitchFamily="2" charset="0"/>
            </a:endParaRPr>
          </a:p>
        </p:txBody>
      </p:sp>
      <p:pic>
        <p:nvPicPr>
          <p:cNvPr id="4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C7D1CD-93BF-422D-4C80-FECE09FA2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0228A9-4FFC-8EE1-D654-08881BC563DD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9E34B-157E-C897-65CC-81CC1724232A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F0817A-9532-CD21-B004-C964C47F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1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465DA-DC78-4C09-CD57-CE41950F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824" y="1134680"/>
            <a:ext cx="7879079" cy="528795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CA" sz="2200" dirty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19 years on Parliament, working for 3 Prime Ministers, and 7 Liberal Party Leaders </a:t>
            </a:r>
          </a:p>
          <a:p>
            <a:pPr>
              <a:lnSpc>
                <a:spcPct val="120000"/>
              </a:lnSpc>
            </a:pP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7 years in </a:t>
            </a:r>
            <a:r>
              <a:rPr lang="en-CA" sz="2200" dirty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g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overnment relations and advocacy </a:t>
            </a:r>
          </a:p>
          <a:p>
            <a:pPr>
              <a:lnSpc>
                <a:spcPct val="120000"/>
              </a:lnSpc>
            </a:pP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A regular on the Hill Times Top 100 Lobbyists in Canada</a:t>
            </a:r>
          </a:p>
          <a:p>
            <a:pPr>
              <a:lnSpc>
                <a:spcPct val="120000"/>
              </a:lnSpc>
            </a:pP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Represented clients in a wide range of industries, including agriculture, technology, health, finance, environment, infrastructure, manufacturing, energy, defence, transportation, telecommunications and the charitable sector</a:t>
            </a:r>
          </a:p>
        </p:txBody>
      </p:sp>
      <p:pic>
        <p:nvPicPr>
          <p:cNvPr id="10" name="Picture 9" descr="A picture containing person, person, holding, wall&#10;&#10;Description automatically generated">
            <a:extLst>
              <a:ext uri="{FF2B5EF4-FFF2-40B4-BE49-F238E27FC236}">
                <a16:creationId xmlns:a16="http://schemas.microsoft.com/office/drawing/2014/main" id="{4B3D9E51-861C-6550-B7C4-9C0B7A370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16" y="1218695"/>
            <a:ext cx="3393640" cy="339364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0537AB4A-A4CC-F022-10F0-F2A7A2CE8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434" y="-1047373"/>
            <a:ext cx="9652063" cy="965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9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2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11" name="Picture 10" descr="A group of people sitting on the ground with hors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B7B10F7B-469C-BC61-6A38-4637EFAC6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454" y="819212"/>
            <a:ext cx="3933092" cy="5273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3B8F33-F726-2037-D76F-BDF84D20B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9212"/>
            <a:ext cx="10515600" cy="1325563"/>
          </a:xfrm>
        </p:spPr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The Bosch </a:t>
            </a:r>
            <a:b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</a:b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Ranch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D984DDE4-BC56-524F-6F82-6B8536936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434" y="-1047373"/>
            <a:ext cx="9652063" cy="965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0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Build a Solid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latin typeface="GOTHAM-BOOK" panose="02000504050000020004" pitchFamily="2" charset="0"/>
              </a:rPr>
              <a:t>First, identify what success looks like. What is achievable? What is realistic? </a:t>
            </a:r>
          </a:p>
          <a:p>
            <a:r>
              <a:rPr lang="en-CA" dirty="0">
                <a:latin typeface="GOTHAM-BOOK" panose="02000504050000020004" pitchFamily="2" charset="0"/>
              </a:rPr>
              <a:t>Measure twice, cut once. Develop your strategy before you engage; </a:t>
            </a:r>
          </a:p>
          <a:p>
            <a:r>
              <a:rPr lang="en-CA" dirty="0">
                <a:latin typeface="GOTHAM-BOOK" panose="02000504050000020004" pitchFamily="2" charset="0"/>
              </a:rPr>
              <a:t>Map out your stakeholders. Who is responsible for your issues? Who is going to care? Who are your potential supporters and champions</a:t>
            </a: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3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5F07E9D4-F955-7EE9-7449-0531C081B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434" y="-1047373"/>
            <a:ext cx="9652063" cy="965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82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Clearly Communicate Your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8980" cy="4351338"/>
          </a:xfrm>
        </p:spPr>
        <p:txBody>
          <a:bodyPr>
            <a:normAutofit fontScale="92500" lnSpcReduction="10000"/>
          </a:bodyPr>
          <a:lstStyle/>
          <a:p>
            <a:r>
              <a:rPr lang="en-CA" dirty="0">
                <a:latin typeface="GOTHAM-BOOK" panose="02000504050000020004" pitchFamily="2" charset="0"/>
              </a:rPr>
              <a:t>Craft a compelling narrative</a:t>
            </a:r>
          </a:p>
          <a:p>
            <a:r>
              <a:rPr lang="en-CA" dirty="0">
                <a:latin typeface="GOTHAM-BOOK" panose="02000504050000020004" pitchFamily="2" charset="0"/>
              </a:rPr>
              <a:t>Always have a clear ask, that can be explained in a few short sentences</a:t>
            </a:r>
          </a:p>
          <a:p>
            <a:r>
              <a:rPr lang="en-CA" dirty="0">
                <a:latin typeface="GOTHAM-BOOK" panose="02000504050000020004" pitchFamily="2" charset="0"/>
              </a:rPr>
              <a:t>Create a concise deck and leave-behind documents</a:t>
            </a:r>
          </a:p>
          <a:p>
            <a:r>
              <a:rPr lang="en-CA" dirty="0">
                <a:latin typeface="GOTHAM-BOOK" panose="02000504050000020004" pitchFamily="2" charset="0"/>
              </a:rPr>
              <a:t>Use data effectively (polling, surveys, statistics, studies, credible third-party evidence)</a:t>
            </a:r>
          </a:p>
          <a:p>
            <a:r>
              <a:rPr lang="en-CA" dirty="0">
                <a:latin typeface="GOTHAM-BOOK" panose="02000504050000020004" pitchFamily="2" charset="0"/>
              </a:rPr>
              <a:t>Don’t downplay your expertise. Nobody in government knows your business better than you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4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group of people sitting at a table with microphones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43B7CDB2-7C34-FA4C-F14E-777B4B0E89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3" t="15491" r="24183"/>
          <a:stretch/>
        </p:blipFill>
        <p:spPr>
          <a:xfrm>
            <a:off x="8188849" y="2246757"/>
            <a:ext cx="3688080" cy="28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4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Media &amp; 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r>
              <a:rPr lang="en-CA" dirty="0">
                <a:latin typeface="GOTHAM-BOOK" panose="02000504050000020004" pitchFamily="2" charset="0"/>
              </a:rPr>
              <a:t>Government Relations (GR) through Public Relations (PR)</a:t>
            </a:r>
          </a:p>
          <a:p>
            <a:r>
              <a:rPr lang="en-CA" dirty="0">
                <a:latin typeface="GOTHAM-BOOK" panose="02000504050000020004" pitchFamily="2" charset="0"/>
              </a:rPr>
              <a:t>Use the media and social media to lay the groundwork for your issues</a:t>
            </a:r>
          </a:p>
          <a:p>
            <a:r>
              <a:rPr lang="en-CA" dirty="0">
                <a:latin typeface="GOTHAM-BOOK" panose="02000504050000020004" pitchFamily="2" charset="0"/>
              </a:rPr>
              <a:t>Create media stories or social media campaigns before you do your outreach</a:t>
            </a:r>
          </a:p>
          <a:p>
            <a:r>
              <a:rPr lang="en-CA" dirty="0">
                <a:latin typeface="GOTHAM-BOOK" panose="02000504050000020004" pitchFamily="2" charset="0"/>
              </a:rPr>
              <a:t>Media can light a fire under a disengaged government </a:t>
            </a: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10934" y="6504588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5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person speaking into a microphone in front of a crowd of people&#10;&#10;Description automatically generated with medium confidence">
            <a:extLst>
              <a:ext uri="{FF2B5EF4-FFF2-40B4-BE49-F238E27FC236}">
                <a16:creationId xmlns:a16="http://schemas.microsoft.com/office/drawing/2014/main" id="{6329FCB9-03EC-4AFC-8DF2-8508EE713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041"/>
          <a:stretch/>
        </p:blipFill>
        <p:spPr>
          <a:xfrm>
            <a:off x="8258985" y="2387245"/>
            <a:ext cx="3582495" cy="265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0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Build Your Champions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7980" cy="4351338"/>
          </a:xfrm>
        </p:spPr>
        <p:txBody>
          <a:bodyPr/>
          <a:lstStyle/>
          <a:p>
            <a:r>
              <a:rPr lang="en-CA" dirty="0">
                <a:latin typeface="GOTHAM-BOOK" panose="02000504050000020004" pitchFamily="2" charset="0"/>
              </a:rPr>
              <a:t>Activate your allies and turn your supporters into champions who will advocate on your behalf </a:t>
            </a:r>
          </a:p>
          <a:p>
            <a:r>
              <a:rPr lang="en-CA" dirty="0">
                <a:latin typeface="GOTHAM-BOOK" panose="02000504050000020004" pitchFamily="2" charset="0"/>
              </a:rPr>
              <a:t>In Ottawa, MPs and Senators are the best lobbyists</a:t>
            </a:r>
          </a:p>
          <a:p>
            <a:r>
              <a:rPr lang="en-CA" dirty="0">
                <a:latin typeface="GOTHAM-BOOK" panose="02000504050000020004" pitchFamily="2" charset="0"/>
              </a:rPr>
              <a:t>Use other Ministers to advance your issues with their cabinet colleagues</a:t>
            </a:r>
          </a:p>
          <a:p>
            <a:r>
              <a:rPr lang="en-CA" dirty="0">
                <a:latin typeface="GOTHAM-BOOK" panose="02000504050000020004" pitchFamily="2" charset="0"/>
              </a:rPr>
              <a:t>Don’t overlook the opposition, but be careful in how you utilize them </a:t>
            </a: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6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picture containing indoor, lined, line, several&#10;&#10;Description automatically generated">
            <a:extLst>
              <a:ext uri="{FF2B5EF4-FFF2-40B4-BE49-F238E27FC236}">
                <a16:creationId xmlns:a16="http://schemas.microsoft.com/office/drawing/2014/main" id="{868C1C4E-FB15-5B9E-B122-C3CD526F3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80" y="2252601"/>
            <a:ext cx="4266041" cy="34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2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Showcase Your Best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12380" cy="4351338"/>
          </a:xfrm>
        </p:spPr>
        <p:txBody>
          <a:bodyPr/>
          <a:lstStyle/>
          <a:p>
            <a:r>
              <a:rPr lang="en-CA" dirty="0">
                <a:latin typeface="GOTHAM-BOOK" panose="02000504050000020004" pitchFamily="2" charset="0"/>
              </a:rPr>
              <a:t>Creative advocacy is effective advocacy;</a:t>
            </a:r>
          </a:p>
          <a:p>
            <a:r>
              <a:rPr lang="en-CA" dirty="0">
                <a:latin typeface="GOTHAM-BOOK" panose="02000504050000020004" pitchFamily="2" charset="0"/>
              </a:rPr>
              <a:t>Highlight your unique offering</a:t>
            </a:r>
          </a:p>
          <a:p>
            <a:r>
              <a:rPr lang="en-CA" dirty="0">
                <a:latin typeface="GOTHAM-BOOK" panose="02000504050000020004" pitchFamily="2" charset="0"/>
              </a:rPr>
              <a:t>Use your members and employees. All politics is local</a:t>
            </a:r>
          </a:p>
          <a:p>
            <a:r>
              <a:rPr lang="en-CA" dirty="0">
                <a:latin typeface="GOTHAM-BOOK" panose="02000504050000020004" pitchFamily="2" charset="0"/>
              </a:rPr>
              <a:t>The most effective spokespeople are real people and real people are voters </a:t>
            </a:r>
          </a:p>
          <a:p>
            <a:r>
              <a:rPr lang="en-CA" dirty="0">
                <a:latin typeface="GOTHAM-BOOK" panose="02000504050000020004" pitchFamily="2" charset="0"/>
              </a:rPr>
              <a:t>Ottawa is full of suits, so bring a farmer, a rancher, or a beekeeper</a:t>
            </a: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7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person holding a goat&#10;&#10;Description automatically generated with medium confidence">
            <a:extLst>
              <a:ext uri="{FF2B5EF4-FFF2-40B4-BE49-F238E27FC236}">
                <a16:creationId xmlns:a16="http://schemas.microsoft.com/office/drawing/2014/main" id="{0B52250F-B8F2-4242-31B2-53C21FA49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21" r="9817"/>
          <a:stretch/>
        </p:blipFill>
        <p:spPr>
          <a:xfrm>
            <a:off x="8740141" y="3781521"/>
            <a:ext cx="2887980" cy="2073954"/>
          </a:xfrm>
          <a:prstGeom prst="rect">
            <a:avLst/>
          </a:prstGeom>
        </p:spPr>
      </p:pic>
      <p:pic>
        <p:nvPicPr>
          <p:cNvPr id="7" name="Picture 6" descr="A picture containing dog, person, wearing&#10;&#10;Description automatically generated">
            <a:extLst>
              <a:ext uri="{FF2B5EF4-FFF2-40B4-BE49-F238E27FC236}">
                <a16:creationId xmlns:a16="http://schemas.microsoft.com/office/drawing/2014/main" id="{9E9759AD-AFB0-0975-7263-162182707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6795" y="1922565"/>
            <a:ext cx="2891326" cy="16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7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7080" cy="4351338"/>
          </a:xfrm>
        </p:spPr>
        <p:txBody>
          <a:bodyPr>
            <a:normAutofit fontScale="92500" lnSpcReduction="10000"/>
          </a:bodyPr>
          <a:lstStyle/>
          <a:p>
            <a:r>
              <a:rPr lang="en-CA" dirty="0">
                <a:latin typeface="GOTHAM-BOOK" panose="02000504050000020004" pitchFamily="2" charset="0"/>
              </a:rPr>
              <a:t>Each meeting is the beginning of a relationship</a:t>
            </a:r>
          </a:p>
          <a:p>
            <a:r>
              <a:rPr lang="en-CA" dirty="0">
                <a:latin typeface="GOTHAM-BOOK" panose="02000504050000020004" pitchFamily="2" charset="0"/>
              </a:rPr>
              <a:t>Keep the conversation going, and don’t hesitate to re-engage</a:t>
            </a:r>
          </a:p>
          <a:p>
            <a:r>
              <a:rPr lang="en-CA" dirty="0">
                <a:latin typeface="GOTHAM-BOOK" panose="02000504050000020004" pitchFamily="2" charset="0"/>
              </a:rPr>
              <a:t>You don’t always need something ‘new’ when you engage </a:t>
            </a:r>
          </a:p>
          <a:p>
            <a:r>
              <a:rPr lang="en-CA" dirty="0">
                <a:latin typeface="GOTHAM-BOOK" panose="02000504050000020004" pitchFamily="2" charset="0"/>
              </a:rPr>
              <a:t>Politicians often look for places to visit, and tour</a:t>
            </a:r>
          </a:p>
          <a:p>
            <a:r>
              <a:rPr lang="en-CA" dirty="0">
                <a:latin typeface="GOTHAM-BOOK" panose="02000504050000020004" pitchFamily="2" charset="0"/>
              </a:rPr>
              <a:t>Government will turn to stakeholders they know when they need support or industry opinion</a:t>
            </a: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8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B70FF57-F58B-A5ED-8CCE-FE49BF55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309" y="3820716"/>
            <a:ext cx="2769792" cy="2331955"/>
          </a:xfrm>
          <a:prstGeom prst="rect">
            <a:avLst/>
          </a:prstGeom>
        </p:spPr>
      </p:pic>
      <p:pic>
        <p:nvPicPr>
          <p:cNvPr id="7" name="Picture 6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4B350FE4-B940-9322-5F50-7DF92F664B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9" r="6440"/>
          <a:stretch/>
        </p:blipFill>
        <p:spPr>
          <a:xfrm>
            <a:off x="8441093" y="1440634"/>
            <a:ext cx="3284221" cy="21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25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DFBE84D694AD46A1FF2B19A59A6A3B" ma:contentTypeVersion="12" ma:contentTypeDescription="Create a new document." ma:contentTypeScope="" ma:versionID="cf7c981c000decc7a92e71adc66b8578">
  <xsd:schema xmlns:xsd="http://www.w3.org/2001/XMLSchema" xmlns:xs="http://www.w3.org/2001/XMLSchema" xmlns:p="http://schemas.microsoft.com/office/2006/metadata/properties" xmlns:ns2="30c17b54-d892-47d4-a218-f4b1d2136cb1" xmlns:ns3="16db8da9-c2a3-45f4-a9d1-7330534701ce" targetNamespace="http://schemas.microsoft.com/office/2006/metadata/properties" ma:root="true" ma:fieldsID="c0a7ead30dc99488c90ba9c12bc3879e" ns2:_="" ns3:_="">
    <xsd:import namespace="30c17b54-d892-47d4-a218-f4b1d2136cb1"/>
    <xsd:import namespace="16db8da9-c2a3-45f4-a9d1-7330534701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17b54-d892-47d4-a218-f4b1d2136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73a7bf9-0ec1-4416-9238-ac88aa0a6d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b8da9-c2a3-45f4-a9d1-7330534701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7f0f8c0-5414-42e3-b11b-dd85505e6037}" ma:internalName="TaxCatchAll" ma:showField="CatchAllData" ma:web="16db8da9-c2a3-45f4-a9d1-7330534701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c17b54-d892-47d4-a218-f4b1d2136cb1">
      <Terms xmlns="http://schemas.microsoft.com/office/infopath/2007/PartnerControls"/>
    </lcf76f155ced4ddcb4097134ff3c332f>
    <TaxCatchAll xmlns="16db8da9-c2a3-45f4-a9d1-7330534701ce" xsi:nil="true"/>
  </documentManagement>
</p:properties>
</file>

<file path=customXml/itemProps1.xml><?xml version="1.0" encoding="utf-8"?>
<ds:datastoreItem xmlns:ds="http://schemas.openxmlformats.org/officeDocument/2006/customXml" ds:itemID="{390692BF-255B-419B-8B4F-4579F4DBB38D}"/>
</file>

<file path=customXml/itemProps2.xml><?xml version="1.0" encoding="utf-8"?>
<ds:datastoreItem xmlns:ds="http://schemas.openxmlformats.org/officeDocument/2006/customXml" ds:itemID="{88420587-D8C8-452F-BF4A-C3CBF0730B91}"/>
</file>

<file path=customXml/itemProps3.xml><?xml version="1.0" encoding="utf-8"?>
<ds:datastoreItem xmlns:ds="http://schemas.openxmlformats.org/officeDocument/2006/customXml" ds:itemID="{383C641C-84D4-4011-A442-176CD131DDA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281</TotalTime>
  <Words>577</Words>
  <Application>Microsoft Macintosh PowerPoint</Application>
  <PresentationFormat>Widescreen</PresentationFormat>
  <Paragraphs>82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GOTHAM-BOOK</vt:lpstr>
      <vt:lpstr>Office Theme</vt:lpstr>
      <vt:lpstr>PowerPoint Presentation</vt:lpstr>
      <vt:lpstr>Kevin Bosch Managing Partner Sandstone Group</vt:lpstr>
      <vt:lpstr>The Bosch  Ranch</vt:lpstr>
      <vt:lpstr>Build a Solid Strategy</vt:lpstr>
      <vt:lpstr>Clearly Communicate Your Message</vt:lpstr>
      <vt:lpstr>Media &amp; Social Media</vt:lpstr>
      <vt:lpstr>Build Your Champions</vt:lpstr>
      <vt:lpstr>Showcase Your Best Assets</vt:lpstr>
      <vt:lpstr>Follow-up</vt:lpstr>
      <vt:lpstr>Influence Party Platforms</vt:lpstr>
      <vt:lpstr>Persistence</vt:lpstr>
      <vt:lpstr>Know the Rules &amp; Follow Them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Sandstone Group</dc:title>
  <dc:creator>Matthew Trapp</dc:creator>
  <cp:lastModifiedBy>Matthew Trapp</cp:lastModifiedBy>
  <cp:revision>6</cp:revision>
  <dcterms:created xsi:type="dcterms:W3CDTF">2023-02-10T16:21:13Z</dcterms:created>
  <dcterms:modified xsi:type="dcterms:W3CDTF">2023-02-17T21:26:01Z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0x010100C6DFBE84D694AD46A1FF2B19A59A6A3B</vt:lpwstr>
  </property>
</Properties>
</file>