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4" r:id="rId4"/>
  </p:sldMasterIdLst>
  <p:notesMasterIdLst>
    <p:notesMasterId r:id="rId21"/>
  </p:notesMasterIdLst>
  <p:handoutMasterIdLst>
    <p:handoutMasterId r:id="rId22"/>
  </p:handoutMasterIdLst>
  <p:sldIdLst>
    <p:sldId id="4887" r:id="rId5"/>
    <p:sldId id="5180" r:id="rId6"/>
    <p:sldId id="285" r:id="rId7"/>
    <p:sldId id="5132" r:id="rId8"/>
    <p:sldId id="5172" r:id="rId9"/>
    <p:sldId id="4888" r:id="rId10"/>
    <p:sldId id="5173" r:id="rId11"/>
    <p:sldId id="5174" r:id="rId12"/>
    <p:sldId id="286" r:id="rId13"/>
    <p:sldId id="5175" r:id="rId14"/>
    <p:sldId id="5176" r:id="rId15"/>
    <p:sldId id="5129" r:id="rId16"/>
    <p:sldId id="5177" r:id="rId17"/>
    <p:sldId id="5178" r:id="rId18"/>
    <p:sldId id="5179" r:id="rId19"/>
    <p:sldId id="51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6F8A95"/>
    <a:srgbClr val="107F8A"/>
    <a:srgbClr val="85A8AE"/>
    <a:srgbClr val="0F3C4F"/>
    <a:srgbClr val="F7F7F7"/>
    <a:srgbClr val="000000"/>
    <a:srgbClr val="0A3343"/>
    <a:srgbClr val="1283C6"/>
    <a:srgbClr val="EE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BAE3C19-B80E-4321-8DE9-F4B1412D46B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1BDA60-BE04-4351-A473-C30D9A71EE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C537-679C-4698-A06B-431B2D22C055}" type="datetimeFigureOut">
              <a:rPr lang="en-CA" smtClean="0"/>
              <a:t>10/02/2023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8ABE44-9A80-4277-92EB-AE2AA29B63F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1E869-04D4-4131-B03F-C500A7F6B32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C49490-CFA8-4E19-9DE6-F306E39C5FC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6633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93ED89-C09B-4261-A1C1-C47A7B84E0E3}" type="datetimeFigureOut">
              <a:rPr lang="en-CA" smtClean="0"/>
              <a:t>10/02/2023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ED367-3341-4ADE-AD65-31F6F17B4BC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3911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2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image" Target="../media/image12.svg"/><Relationship Id="rId7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id="{13922EE5-A2E7-4946-AA29-8BDA00B06FF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2416D4-25A2-45AF-86A2-9EE05CAD1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3" y="5930752"/>
            <a:ext cx="1007016" cy="2170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23BE97-7087-4219-BA44-0638D34B7F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8" y="5768846"/>
            <a:ext cx="831189" cy="43090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F4F60F1-4478-4400-A69A-E8ADBEC540A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AA923BE8-FD65-45B8-B5EA-8625DDE7D8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E8535D30-E809-4A5A-8817-2FE2C7B8DA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87DF1B9E-94D4-46C0-867D-5C819417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D323EAB-D982-44F7-B076-B9A33D0A6408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8">
            <a:extLst>
              <a:ext uri="{FF2B5EF4-FFF2-40B4-BE49-F238E27FC236}">
                <a16:creationId xmlns:a16="http://schemas.microsoft.com/office/drawing/2014/main" id="{0C351F8C-7626-4661-AC67-ACD26700EA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9527753" y="5930752"/>
            <a:ext cx="1007016" cy="217064"/>
          </a:xfrm>
          <a:prstGeom prst="rect">
            <a:avLst/>
          </a:prstGeom>
        </p:spPr>
      </p:pic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2B96A3D5-D1FF-463D-95CE-19D330CDCF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7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, Su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F1B393F-D93D-44CA-A329-6B1FFD97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CFF6A-22B4-4E80-969D-CF8FE8009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06098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5ADE59-26ED-4975-9304-FC7888304B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98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A2AB0C2-50DA-4F7A-AC15-549C95CBF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DF676A2-AB15-4CF2-BA71-92DEA7D3C1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10915650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7824A0-63EF-4FE4-83D4-D0A76780332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5311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94335-1D41-4AC9-8B94-3C4F77CA8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0D004-6310-4EE8-BD27-77B3BA54C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84BE2AAD-0E8C-4287-990F-DEDD12D2B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198270"/>
            <a:ext cx="10915637" cy="312008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0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CBF68691-C182-43AB-90B4-FBC93A0353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752268"/>
            <a:ext cx="10915650" cy="4485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481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51375"/>
          </a:xfrm>
          <a:noFill/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315589-11A8-4BED-8532-1C4C4FE8C65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737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2 Column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1585913"/>
            <a:ext cx="5381625" cy="462781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1585913"/>
            <a:ext cx="5395913" cy="4627815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365594-A585-4C78-BE76-3C7E884C1E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37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,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8" y="2213361"/>
            <a:ext cx="5381625" cy="4000367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2675" y="2213361"/>
            <a:ext cx="5395913" cy="40003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ED63A7BA-CD71-449D-8F1C-96E05A3FC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2951" y="1585913"/>
            <a:ext cx="5381612" cy="436786"/>
          </a:xfrm>
          <a:prstGeom prst="rect">
            <a:avLst/>
          </a:prstGeom>
        </p:spPr>
        <p:txBody>
          <a:bodyPr wrap="square" rIns="108000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BB1DAA5-5150-4970-979C-0613B1FF95E8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6162674" y="1585913"/>
            <a:ext cx="5395913" cy="436786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buNone/>
              <a:defRPr sz="2800" b="0">
                <a:solidFill>
                  <a:schemeClr val="accent5"/>
                </a:solidFill>
                <a:latin typeface="+mj-lt"/>
                <a:ea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7A7DBD8-4A5C-4775-9D29-AB24122029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6686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8937F23-90EC-450C-AADD-4A3C1B1AE0D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2939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18AE8711-CB48-451A-9A68-937C2C2DF5B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10526" y="1585913"/>
            <a:ext cx="3548062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04E3A92E-8DEA-4B18-8398-59C498F1658D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326732" y="1585913"/>
            <a:ext cx="3548062" cy="4651375"/>
          </a:xfrm>
        </p:spPr>
        <p:txBody>
          <a:bodyPr rIns="108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DAFB897-71D9-418C-9F30-5ACBC06323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776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Image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8B7F-77DC-4A22-8511-8DF0064F7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D396B389-2043-467D-93A9-2D532A76439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321969" y="158591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91765FFD-5E40-4397-8930-BE6BC9EEBEC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001000" y="158591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2" name="Picture Placeholder 3">
            <a:extLst>
              <a:ext uri="{FF2B5EF4-FFF2-40B4-BE49-F238E27FC236}">
                <a16:creationId xmlns:a16="http://schemas.microsoft.com/office/drawing/2014/main" id="{81B35B0B-8999-407F-AC08-7720BD10286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2938" y="1592263"/>
            <a:ext cx="3548062" cy="1776412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CA"/>
              <a:t>Click icon to insert image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FE0C765-325B-4145-904A-54052B90B78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6588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FD165765-0D41-4BD3-A8D9-073D731C7B4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9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Text Placeholder 14">
            <a:extLst>
              <a:ext uri="{FF2B5EF4-FFF2-40B4-BE49-F238E27FC236}">
                <a16:creationId xmlns:a16="http://schemas.microsoft.com/office/drawing/2014/main" id="{A01E8B9A-07B6-4D69-B1B3-3FB9ED1BCA7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007350" y="3506743"/>
            <a:ext cx="3554412" cy="2706985"/>
          </a:xfrm>
        </p:spPr>
        <p:txBody>
          <a:bodyPr rIns="10800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90B3CE8-4886-4CAE-A17D-AC967E89037A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630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BCCFDB3-B48D-4543-9814-E4336929E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3" name="Picture 50">
            <a:extLst>
              <a:ext uri="{FF2B5EF4-FFF2-40B4-BE49-F238E27FC236}">
                <a16:creationId xmlns:a16="http://schemas.microsoft.com/office/drawing/2014/main" id="{40655FB4-8816-4461-BCCB-D9D89DC3DC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8510" y="295462"/>
            <a:ext cx="1039565" cy="36512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CC7808F-1B44-4F48-A54B-DFF0E63CD9A8}"/>
              </a:ext>
            </a:extLst>
          </p:cNvPr>
          <p:cNvCxnSpPr>
            <a:cxnSpLocks/>
          </p:cNvCxnSpPr>
          <p:nvPr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01EDE99-75C0-4FC1-B007-7081E9EC0EE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C40015A-5AFA-406F-AE45-01F4688F5377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9859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- Option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C1BFBC-1B88-45D0-97DC-261E7718AC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FE64CDEB-222D-4426-B3E6-80EEF26F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40682E-A500-4574-95F2-FB33E4CFAF03}"/>
              </a:ext>
            </a:extLst>
          </p:cNvPr>
          <p:cNvCxnSpPr>
            <a:cxnSpLocks/>
          </p:cNvCxnSpPr>
          <p:nvPr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5DB4D2F-4550-44BC-9592-B741D79009B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97B8E07-C971-462D-A577-3C3999A235B5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50">
            <a:extLst>
              <a:ext uri="{FF2B5EF4-FFF2-40B4-BE49-F238E27FC236}">
                <a16:creationId xmlns:a16="http://schemas.microsoft.com/office/drawing/2014/main" id="{2F300806-F78F-470F-AA32-9CD408419C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568510" y="295462"/>
            <a:ext cx="1039565" cy="36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055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8" name="Picture 8">
            <a:extLst>
              <a:ext uri="{FF2B5EF4-FFF2-40B4-BE49-F238E27FC236}">
                <a16:creationId xmlns:a16="http://schemas.microsoft.com/office/drawing/2014/main" id="{6A93CDDF-E03A-41C9-85C7-64F24EE303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F6C6932A-6F4F-46DB-8AD8-36446F467A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8467FF-1852-49C7-95FE-045BCE1BFA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551E896-88AD-4B05-AF51-784C1BF68FF0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301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4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FFF705-270A-497E-B3B6-626D53A31F4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A70276-14BC-4E68-AAC8-089A7F810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E07562D3-F6BF-4AC4-BE1B-29E5A16F71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410559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2A123268-3171-4772-8EDA-388C25A9576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10559" y="4431632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02723B-1C7E-4777-9BBB-6CDB2B5A1C73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F6847A5D-DBAA-4F2A-B608-378BF499743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410559" y="4746260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F3D7239E-E02F-4EE8-B7FE-D7186440880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174412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4A842B4A-3455-41D3-9008-908AF5678B17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174412" y="4431632"/>
            <a:ext cx="2616187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88876591-B3B5-4051-8776-29C5F3A4AAEF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74412" y="4746260"/>
            <a:ext cx="2616187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ECAEC542-AECD-4655-8099-D02391D96B2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43010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CE9BF578-1317-4C40-9B30-06C94F8D71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43010" y="4431632"/>
            <a:ext cx="2606039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B4864EB1-18C8-40E6-9B34-163338DC1FE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943010" y="4746260"/>
            <a:ext cx="2606039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2DD05E3F-4AB7-4BCA-8DED-D179E638E94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2951" y="4127695"/>
            <a:ext cx="2609823" cy="249615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Add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F43D1509-2B04-47A2-95A5-54AF7302277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2951" y="4431632"/>
            <a:ext cx="2609823" cy="187167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7CA084DC-3B73-4F11-AF42-55A63E3D3CAF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746260"/>
            <a:ext cx="2609823" cy="390300"/>
          </a:xfrm>
        </p:spPr>
        <p:txBody>
          <a:bodyPr wrap="square">
            <a:spAutoFit/>
          </a:bodyPr>
          <a:lstStyle>
            <a:lvl1pPr marL="0" indent="0" algn="l">
              <a:buNone/>
              <a:defRPr sz="12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51" name="Picture Placeholder 2">
            <a:extLst>
              <a:ext uri="{FF2B5EF4-FFF2-40B4-BE49-F238E27FC236}">
                <a16:creationId xmlns:a16="http://schemas.microsoft.com/office/drawing/2014/main" id="{4E5C7463-6347-4034-B0A1-30B640E8E3E1}"/>
              </a:ext>
            </a:extLst>
          </p:cNvPr>
          <p:cNvSpPr>
            <a:spLocks noGrp="1"/>
          </p:cNvSpPr>
          <p:nvPr>
            <p:ph type="pic" sz="quarter" idx="46" hasCustomPrompt="1"/>
          </p:nvPr>
        </p:nvSpPr>
        <p:spPr>
          <a:xfrm>
            <a:off x="3405201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52" name="Picture Placeholder 2">
            <a:extLst>
              <a:ext uri="{FF2B5EF4-FFF2-40B4-BE49-F238E27FC236}">
                <a16:creationId xmlns:a16="http://schemas.microsoft.com/office/drawing/2014/main" id="{868A22FF-0F9B-4742-B1F9-551167D13B65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929701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53" name="Picture Placeholder 2">
            <a:extLst>
              <a:ext uri="{FF2B5EF4-FFF2-40B4-BE49-F238E27FC236}">
                <a16:creationId xmlns:a16="http://schemas.microsoft.com/office/drawing/2014/main" id="{E019BE33-7CB8-4B97-BB68-8F20CF28808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67450" y="1594621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D1E7410-3619-41C8-8A5C-8C241E272D05}"/>
              </a:ext>
            </a:extLst>
          </p:cNvPr>
          <p:cNvCxnSpPr>
            <a:cxnSpLocks/>
          </p:cNvCxnSpPr>
          <p:nvPr userDrawn="1"/>
        </p:nvCxnSpPr>
        <p:spPr>
          <a:xfrm>
            <a:off x="645296" y="1290204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36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- 6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0DD924BD-B668-4F30-AEAC-0651BBA48E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2951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75E4A057-0E58-4460-9827-9D0383A59F7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2951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2" name="Text Placeholder 6">
            <a:extLst>
              <a:ext uri="{FF2B5EF4-FFF2-40B4-BE49-F238E27FC236}">
                <a16:creationId xmlns:a16="http://schemas.microsoft.com/office/drawing/2014/main" id="{9D540964-3034-4A4F-B4C8-383A63615C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85724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A56BE99C-2462-4284-9059-409B5C10B70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85724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34BE59D9-3F28-40A7-A79C-E526C7D15CE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28497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74693B84-8990-419B-8CE1-567CBF8899F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8497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AE4352AE-961A-4D0D-8426-363C7F7BA2E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171270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49" name="Text Placeholder 6">
            <a:extLst>
              <a:ext uri="{FF2B5EF4-FFF2-40B4-BE49-F238E27FC236}">
                <a16:creationId xmlns:a16="http://schemas.microsoft.com/office/drawing/2014/main" id="{4B6B47DE-74F0-422D-8A0F-162F3C85977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71270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1" name="Text Placeholder 6">
            <a:extLst>
              <a:ext uri="{FF2B5EF4-FFF2-40B4-BE49-F238E27FC236}">
                <a16:creationId xmlns:a16="http://schemas.microsoft.com/office/drawing/2014/main" id="{81DF90CC-7FD7-4EBC-B2B3-AF8FC4A3181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014043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2" name="Text Placeholder 6">
            <a:extLst>
              <a:ext uri="{FF2B5EF4-FFF2-40B4-BE49-F238E27FC236}">
                <a16:creationId xmlns:a16="http://schemas.microsoft.com/office/drawing/2014/main" id="{E98675C7-6F47-44B9-BEAC-8641865DD34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014043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4" name="Text Placeholder 6">
            <a:extLst>
              <a:ext uri="{FF2B5EF4-FFF2-40B4-BE49-F238E27FC236}">
                <a16:creationId xmlns:a16="http://schemas.microsoft.com/office/drawing/2014/main" id="{3BBE2A04-E82B-4CFC-BBAD-CF6DCEFD68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56815" y="4281993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Last Name</a:t>
            </a:r>
          </a:p>
        </p:txBody>
      </p:sp>
      <p:sp>
        <p:nvSpPr>
          <p:cNvPr id="55" name="Text Placeholder 6">
            <a:extLst>
              <a:ext uri="{FF2B5EF4-FFF2-40B4-BE49-F238E27FC236}">
                <a16:creationId xmlns:a16="http://schemas.microsoft.com/office/drawing/2014/main" id="{FB2FBBB9-60B0-465E-81D1-4714A8D5B37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56815" y="4572414"/>
            <a:ext cx="1692000" cy="171585"/>
          </a:xfrm>
        </p:spPr>
        <p:txBody>
          <a:bodyPr wrap="square">
            <a:spAutoFit/>
          </a:bodyPr>
          <a:lstStyle>
            <a:lvl1pPr marL="0" indent="0" algn="l">
              <a:buNone/>
              <a:defRPr sz="11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CA"/>
              <a:t>Add Title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3366DBB3-69F1-4BFA-83BC-59F38B925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BEE970-92FF-4109-8494-DA02F82EBE32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25" name="Text Placeholder 6">
            <a:extLst>
              <a:ext uri="{FF2B5EF4-FFF2-40B4-BE49-F238E27FC236}">
                <a16:creationId xmlns:a16="http://schemas.microsoft.com/office/drawing/2014/main" id="{0F59B73C-E969-4125-BCA4-243BC1070891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42951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416558D2-E3D2-4846-B6E1-9D1FC64BA1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485723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7" name="Text Placeholder 6">
            <a:extLst>
              <a:ext uri="{FF2B5EF4-FFF2-40B4-BE49-F238E27FC236}">
                <a16:creationId xmlns:a16="http://schemas.microsoft.com/office/drawing/2014/main" id="{B104D532-F729-489E-8F02-D442A4A6B2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28495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8" name="Text Placeholder 6">
            <a:extLst>
              <a:ext uri="{FF2B5EF4-FFF2-40B4-BE49-F238E27FC236}">
                <a16:creationId xmlns:a16="http://schemas.microsoft.com/office/drawing/2014/main" id="{0B47E4C4-2E3C-473D-B976-2E5AE924D69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171267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29" name="Text Placeholder 6">
            <a:extLst>
              <a:ext uri="{FF2B5EF4-FFF2-40B4-BE49-F238E27FC236}">
                <a16:creationId xmlns:a16="http://schemas.microsoft.com/office/drawing/2014/main" id="{1680FB9A-802F-41FE-B471-0BA74BDCBC5A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8014039" y="4966535"/>
            <a:ext cx="1691999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0" name="Text Placeholder 6">
            <a:extLst>
              <a:ext uri="{FF2B5EF4-FFF2-40B4-BE49-F238E27FC236}">
                <a16:creationId xmlns:a16="http://schemas.microsoft.com/office/drawing/2014/main" id="{CF467BCC-9E45-4F3B-8758-FFD97687303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849539" y="4966535"/>
            <a:ext cx="1699275" cy="325282"/>
          </a:xfrm>
        </p:spPr>
        <p:txBody>
          <a:bodyPr wrap="square">
            <a:spAutoFit/>
          </a:bodyPr>
          <a:lstStyle>
            <a:lvl1pPr marL="0" indent="0" algn="l">
              <a:buNone/>
              <a:defRPr sz="1000">
                <a:latin typeface="+mn-lt"/>
              </a:defRPr>
            </a:lvl1pPr>
          </a:lstStyle>
          <a:p>
            <a:pPr lvl="0"/>
            <a:r>
              <a:rPr lang="en-CA"/>
              <a:t>Describe your role on the engagement (if needed)</a:t>
            </a:r>
          </a:p>
        </p:txBody>
      </p:sp>
      <p:sp>
        <p:nvSpPr>
          <p:cNvPr id="31" name="Text Placeholder 6">
            <a:extLst>
              <a:ext uri="{FF2B5EF4-FFF2-40B4-BE49-F238E27FC236}">
                <a16:creationId xmlns:a16="http://schemas.microsoft.com/office/drawing/2014/main" id="{0367CB39-B094-4D0A-8B6F-2D16DC505961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42950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06BF3A72-2A18-4300-BAFB-0266164C96B0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485723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3" name="Text Placeholder 6">
            <a:extLst>
              <a:ext uri="{FF2B5EF4-FFF2-40B4-BE49-F238E27FC236}">
                <a16:creationId xmlns:a16="http://schemas.microsoft.com/office/drawing/2014/main" id="{C5FBA023-8858-4CD3-B7FF-AF9A85D14F1F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4328496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id="{ABE49258-BE8C-4766-85DC-39D4E73F892A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6171269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5" name="Text Placeholder 6">
            <a:extLst>
              <a:ext uri="{FF2B5EF4-FFF2-40B4-BE49-F238E27FC236}">
                <a16:creationId xmlns:a16="http://schemas.microsoft.com/office/drawing/2014/main" id="{7A2521E9-EAE4-4FA9-8ACB-EE4DF2E74EAF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8014042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36" name="Text Placeholder 6">
            <a:extLst>
              <a:ext uri="{FF2B5EF4-FFF2-40B4-BE49-F238E27FC236}">
                <a16:creationId xmlns:a16="http://schemas.microsoft.com/office/drawing/2014/main" id="{6A334955-3750-4F23-BDE5-13A902C60E2B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56814" y="4062089"/>
            <a:ext cx="1692000" cy="202812"/>
          </a:xfrm>
        </p:spPr>
        <p:txBody>
          <a:bodyPr wrap="square">
            <a:spAutoFit/>
          </a:bodyPr>
          <a:lstStyle>
            <a:lvl1pPr marL="0" indent="0" algn="l">
              <a:buNone/>
              <a:defRPr sz="1300">
                <a:solidFill>
                  <a:schemeClr val="accent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en-CA"/>
              <a:t>First Name</a:t>
            </a:r>
          </a:p>
        </p:txBody>
      </p:sp>
      <p:sp>
        <p:nvSpPr>
          <p:cNvPr id="70" name="Picture Placeholder 2">
            <a:extLst>
              <a:ext uri="{FF2B5EF4-FFF2-40B4-BE49-F238E27FC236}">
                <a16:creationId xmlns:a16="http://schemas.microsoft.com/office/drawing/2014/main" id="{4CC01BB8-45D1-46AB-B4DF-50786AAD271B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42952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1" name="Picture Placeholder 2">
            <a:extLst>
              <a:ext uri="{FF2B5EF4-FFF2-40B4-BE49-F238E27FC236}">
                <a16:creationId xmlns:a16="http://schemas.microsoft.com/office/drawing/2014/main" id="{99AF2E2E-D73E-4B06-9732-FDE7B732BC98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2478947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2" name="Picture Placeholder 2">
            <a:extLst>
              <a:ext uri="{FF2B5EF4-FFF2-40B4-BE49-F238E27FC236}">
                <a16:creationId xmlns:a16="http://schemas.microsoft.com/office/drawing/2014/main" id="{0420B40F-1AE2-48EC-95F9-7E5053B36343}"/>
              </a:ext>
            </a:extLst>
          </p:cNvPr>
          <p:cNvSpPr>
            <a:spLocks noGrp="1"/>
          </p:cNvSpPr>
          <p:nvPr>
            <p:ph type="pic" sz="quarter" idx="58" hasCustomPrompt="1"/>
          </p:nvPr>
        </p:nvSpPr>
        <p:spPr>
          <a:xfrm>
            <a:off x="4325952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3" name="Picture Placeholder 2">
            <a:extLst>
              <a:ext uri="{FF2B5EF4-FFF2-40B4-BE49-F238E27FC236}">
                <a16:creationId xmlns:a16="http://schemas.microsoft.com/office/drawing/2014/main" id="{A2C71531-1CF2-426E-B54F-90B19F858BB4}"/>
              </a:ext>
            </a:extLst>
          </p:cNvPr>
          <p:cNvSpPr>
            <a:spLocks noGrp="1"/>
          </p:cNvSpPr>
          <p:nvPr>
            <p:ph type="pic" sz="quarter" idx="59" hasCustomPrompt="1"/>
          </p:nvPr>
        </p:nvSpPr>
        <p:spPr>
          <a:xfrm>
            <a:off x="6168146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4" name="Picture Placeholder 2">
            <a:extLst>
              <a:ext uri="{FF2B5EF4-FFF2-40B4-BE49-F238E27FC236}">
                <a16:creationId xmlns:a16="http://schemas.microsoft.com/office/drawing/2014/main" id="{0D15FEA6-0A6E-4534-AAF1-87C82946B665}"/>
              </a:ext>
            </a:extLst>
          </p:cNvPr>
          <p:cNvSpPr>
            <a:spLocks noGrp="1"/>
          </p:cNvSpPr>
          <p:nvPr>
            <p:ph type="pic" sz="quarter" idx="60" hasCustomPrompt="1"/>
          </p:nvPr>
        </p:nvSpPr>
        <p:spPr>
          <a:xfrm>
            <a:off x="8007263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sp>
        <p:nvSpPr>
          <p:cNvPr id="75" name="Picture Placeholder 2">
            <a:extLst>
              <a:ext uri="{FF2B5EF4-FFF2-40B4-BE49-F238E27FC236}">
                <a16:creationId xmlns:a16="http://schemas.microsoft.com/office/drawing/2014/main" id="{1C5840AB-E139-49C0-95FF-0A166908F2F1}"/>
              </a:ext>
            </a:extLst>
          </p:cNvPr>
          <p:cNvSpPr>
            <a:spLocks noGrp="1"/>
          </p:cNvSpPr>
          <p:nvPr>
            <p:ph type="pic" sz="quarter" idx="61" hasCustomPrompt="1"/>
          </p:nvPr>
        </p:nvSpPr>
        <p:spPr>
          <a:xfrm>
            <a:off x="9856814" y="1601018"/>
            <a:ext cx="1705549" cy="2275200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CA"/>
              <a:t>Click icon to insert picture</a:t>
            </a: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9870CADD-4819-4324-B657-1158A7F63A9A}"/>
              </a:ext>
            </a:extLst>
          </p:cNvPr>
          <p:cNvCxnSpPr>
            <a:cxnSpLocks/>
          </p:cNvCxnSpPr>
          <p:nvPr userDrawn="1"/>
        </p:nvCxnSpPr>
        <p:spPr>
          <a:xfrm>
            <a:off x="645296" y="1290204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03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D8BF70B-08A1-4AC6-958B-4E1789DFBC4F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C19C419-F673-4BA1-B2CB-9B1707BDE91D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0" scaled="1"/>
            <a:tileRect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CBEC33-FA1F-4036-8AF3-E82D3ABD02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1AD045DD-99ED-4134-9546-18A54C3D9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02208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157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plit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1B5753B-032A-45A1-9068-9854CD33574C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679B13-9484-40E4-9649-0FE490065774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71BF0D6-8048-47A6-843D-5EB24B9C4E92}"/>
              </a:ext>
            </a:extLst>
          </p:cNvPr>
          <p:cNvSpPr/>
          <p:nvPr/>
        </p:nvSpPr>
        <p:spPr>
          <a:xfrm>
            <a:off x="1" y="0"/>
            <a:ext cx="5243512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95000"/>
                  <a:lumOff val="5000"/>
                </a:schemeClr>
              </a:gs>
            </a:gsLst>
            <a:lin ang="0" scaled="1"/>
          </a:gradFill>
          <a:ln>
            <a:noFill/>
          </a:ln>
        </p:spPr>
        <p:txBody>
          <a:bodyPr wrap="square" rtlCol="0" anchor="ctr">
            <a:noAutofit/>
          </a:bodyPr>
          <a:lstStyle/>
          <a:p>
            <a:pPr algn="l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B596C-9488-431D-A761-15C87CC053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4563" y="636588"/>
            <a:ext cx="5534025" cy="5600700"/>
          </a:xfrm>
        </p:spPr>
        <p:txBody>
          <a:bodyPr anchor="ctr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B21B3CC-1491-4F59-B841-6EE70D38D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502208"/>
            <a:ext cx="3683001" cy="1661993"/>
          </a:xfrm>
          <a:prstGeom prst="rect">
            <a:avLst/>
          </a:prstGeom>
        </p:spPr>
        <p:txBody>
          <a:bodyPr vert="horz" wrap="square" lIns="0" tIns="0" rIns="0" bIns="0" rtlCol="0" anchor="ctr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D8A7A3-660C-47BA-B6BC-E60838332D4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3251B7A-05D9-420D-A009-67CEB6B7A751}"/>
              </a:ext>
            </a:extLst>
          </p:cNvPr>
          <p:cNvSpPr/>
          <p:nvPr/>
        </p:nvSpPr>
        <p:spPr>
          <a:xfrm>
            <a:off x="3576918" y="6562165"/>
            <a:ext cx="8615082" cy="29583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732AA2C-5DA4-447C-9638-915F2411A39F}"/>
              </a:ext>
            </a:extLst>
          </p:cNvPr>
          <p:cNvSpPr/>
          <p:nvPr userDrawn="1"/>
        </p:nvSpPr>
        <p:spPr>
          <a:xfrm>
            <a:off x="3576918" y="6562165"/>
            <a:ext cx="8615082" cy="295835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01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it Phot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5D6F-530D-43E1-987C-75FC2746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63" y="644272"/>
            <a:ext cx="5531438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EA8F2-C5FC-4CFD-9581-69C88D584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4B07F-9049-4B96-AE36-B4DA621FA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24563" y="1585913"/>
            <a:ext cx="5534025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C90B0-A958-497E-BEBA-F296B38D7377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A027112-0BD3-49A3-AF33-84BF57360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5243513" cy="6857999"/>
          </a:xfrm>
          <a:prstGeom prst="rect">
            <a:avLst/>
          </a:prstGeom>
          <a:solidFill>
            <a:schemeClr val="bg2"/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24054-9BA9-448E-9262-614740A5EBD9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66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plit Phot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5D6F-530D-43E1-987C-75FC27465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644272"/>
            <a:ext cx="5526087" cy="55399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EEA8F2-C5FC-4CFD-9581-69C88D5842B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44B07F-9049-4B96-AE36-B4DA621FA5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589" y="1585913"/>
            <a:ext cx="5522164" cy="4651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DC90B0-A958-497E-BEBA-F296B38D7377}"/>
              </a:ext>
            </a:extLst>
          </p:cNvPr>
          <p:cNvSpPr/>
          <p:nvPr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A027112-0BD3-49A3-AF33-84BF573604F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948487" y="1"/>
            <a:ext cx="5243513" cy="6857999"/>
          </a:xfrm>
          <a:prstGeom prst="rect">
            <a:avLst/>
          </a:prstGeom>
          <a:solidFill>
            <a:schemeClr val="bg2"/>
          </a:solidFill>
        </p:spPr>
        <p:txBody>
          <a:bodyPr tIns="1548000" anchor="ctr"/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548C1-5B01-42B3-A260-2473880F951A}"/>
              </a:ext>
            </a:extLst>
          </p:cNvPr>
          <p:cNvSpPr/>
          <p:nvPr userDrawn="1"/>
        </p:nvSpPr>
        <p:spPr>
          <a:xfrm>
            <a:off x="1" y="6678000"/>
            <a:ext cx="12192000" cy="180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7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28" name="Picture 15">
            <a:extLst>
              <a:ext uri="{FF2B5EF4-FFF2-40B4-BE49-F238E27FC236}">
                <a16:creationId xmlns:a16="http://schemas.microsoft.com/office/drawing/2014/main" id="{D30EB323-61C9-456F-85B7-F6D9397FC3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191605" y="597260"/>
            <a:ext cx="1435091" cy="504042"/>
          </a:xfrm>
          <a:prstGeom prst="rect">
            <a:avLst/>
          </a:prstGeom>
        </p:spPr>
      </p:pic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A93CDDF-E03A-41C9-85C7-64F24EE303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F6C6932A-6F4F-46DB-8AD8-36446F467AE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8467FF-1852-49C7-95FE-045BCE1BFAB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4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ver - Option 2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 userDrawn="1"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6A93CDDF-E03A-41C9-85C7-64F24EE30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F6C6932A-6F4F-46DB-8AD8-36446F467A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98467FF-1852-49C7-95FE-045BCE1BFAB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90F4083E-63AA-4F85-9EBC-798614D2457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142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F2A4858-6F8C-45F5-8CCC-11EFF1BB4FA6}"/>
              </a:ext>
            </a:extLst>
          </p:cNvPr>
          <p:cNvSpPr/>
          <p:nvPr/>
        </p:nvSpPr>
        <p:spPr>
          <a:xfrm>
            <a:off x="-5413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tx2"/>
              </a:gs>
              <a:gs pos="60000">
                <a:srgbClr val="000000">
                  <a:alpha val="50000"/>
                </a:srgbClr>
              </a:gs>
              <a:gs pos="100000">
                <a:schemeClr val="tx1">
                  <a:alpha val="0"/>
                </a:schemeClr>
              </a:gs>
            </a:gsLst>
            <a:lin ang="18600000" scaled="0"/>
            <a:tileRect/>
          </a:gradFill>
        </p:spPr>
        <p:txBody>
          <a:bodyPr wrap="square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5800" b="1" i="0" u="none" strike="noStrike" kern="0" cap="none" spc="0" normalizeH="0" baseline="0" noProof="0">
              <a:ln>
                <a:noFill/>
              </a:ln>
              <a:solidFill>
                <a:srgbClr val="181718"/>
              </a:solidFill>
              <a:effectLst/>
              <a:uLnTx/>
              <a:uFillTx/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0CCE8F9-94E0-4FF4-9ABF-CFAAE74BF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9" name="Picture 8">
            <a:extLst>
              <a:ext uri="{FF2B5EF4-FFF2-40B4-BE49-F238E27FC236}">
                <a16:creationId xmlns:a16="http://schemas.microsoft.com/office/drawing/2014/main" id="{C7BF8A06-CE8B-45FA-9014-F3A6B8ED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30" name="Picture 11">
            <a:extLst>
              <a:ext uri="{FF2B5EF4-FFF2-40B4-BE49-F238E27FC236}">
                <a16:creationId xmlns:a16="http://schemas.microsoft.com/office/drawing/2014/main" id="{79795E26-E228-45A9-8F97-B847DBDE05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B3CF7F-B223-41F3-A148-36FCD87ECB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1C041840-4467-468C-AAA1-3AAD045F6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689998"/>
            <a:ext cx="8154990" cy="553998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2" name="Picture 15">
            <a:extLst>
              <a:ext uri="{FF2B5EF4-FFF2-40B4-BE49-F238E27FC236}">
                <a16:creationId xmlns:a16="http://schemas.microsoft.com/office/drawing/2014/main" id="{65478011-63A8-4C25-A3D7-6EF4D780F0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0193559" y="597260"/>
            <a:ext cx="1435091" cy="504043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FCDCE013-0C2A-4D5A-A29B-DB22B4F790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27755" y="5930752"/>
            <a:ext cx="1007012" cy="217064"/>
          </a:xfrm>
          <a:prstGeom prst="rect">
            <a:avLst/>
          </a:prstGeom>
        </p:spPr>
      </p:pic>
      <p:pic>
        <p:nvPicPr>
          <p:cNvPr id="19" name="Picture 11">
            <a:extLst>
              <a:ext uri="{FF2B5EF4-FFF2-40B4-BE49-F238E27FC236}">
                <a16:creationId xmlns:a16="http://schemas.microsoft.com/office/drawing/2014/main" id="{A8BDF57E-A396-4D37-9CA1-B84D41AFBCB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727399" y="5768846"/>
            <a:ext cx="831187" cy="43090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EC1CBD9-C093-4285-ABA6-A2E8F57B29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7E662C3-F87E-4EC4-8BE5-B272B66DF6F7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750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3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tx1">
                    <a:lumMod val="90000"/>
                    <a:lumOff val="10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pic>
        <p:nvPicPr>
          <p:cNvPr id="18" name="Picture 15">
            <a:extLst>
              <a:ext uri="{FF2B5EF4-FFF2-40B4-BE49-F238E27FC236}">
                <a16:creationId xmlns:a16="http://schemas.microsoft.com/office/drawing/2014/main" id="{B004195B-181F-4A78-83FA-23333EB62F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800201" y="595555"/>
            <a:ext cx="1435091" cy="504043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3A128623-FF51-4801-8378-BCF1B7BBD7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F242C80-D536-4D2A-AACC-AECD9C3A5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347C7835-4BE4-4F35-BFE2-8804D8D910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87" y="5714680"/>
            <a:ext cx="2938462" cy="550962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217E122-59EA-4A15-AA53-1A97F5A3C6F6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01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- Option 3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817E7E3-422B-46E6-A17A-CA7B4166567E}"/>
              </a:ext>
            </a:extLst>
          </p:cNvPr>
          <p:cNvSpPr/>
          <p:nvPr userDrawn="1"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1271CED-3A4A-4269-9A31-367343F8235C}"/>
              </a:ext>
            </a:extLst>
          </p:cNvPr>
          <p:cNvSpPr/>
          <p:nvPr/>
        </p:nvSpPr>
        <p:spPr>
          <a:xfrm>
            <a:off x="0" y="0"/>
            <a:ext cx="6946900" cy="6864350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5B891A90-6049-4A1D-9DB3-EF84F100EFA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46900" y="0"/>
            <a:ext cx="5245100" cy="6864350"/>
          </a:xfrm>
          <a:solidFill>
            <a:schemeClr val="bg2"/>
          </a:solidFill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en-CA"/>
              <a:t>Click icon to upload </a:t>
            </a:r>
            <a:br>
              <a:rPr lang="en-CA"/>
            </a:br>
            <a:r>
              <a:rPr lang="en-CA"/>
              <a:t>a cover image</a:t>
            </a:r>
          </a:p>
          <a:p>
            <a:endParaRPr lang="en-CA"/>
          </a:p>
          <a:p>
            <a:endParaRPr lang="en-CA"/>
          </a:p>
          <a:p>
            <a:endParaRPr lang="en-CA"/>
          </a:p>
          <a:p>
            <a:endParaRPr lang="en-CA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DA95C13-991A-46C9-A8BF-0BA32FE6315B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C7A0136-98D5-4859-B6A7-A610B1F5864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6587" y="3713580"/>
            <a:ext cx="5508174" cy="280782"/>
          </a:xfrm>
          <a:prstGeom prst="rect">
            <a:avLst/>
          </a:prstGeom>
        </p:spPr>
        <p:txBody>
          <a:bodyPr wrap="square" lIns="0" rIns="0" anchor="t" anchorCtr="0">
            <a:spAutoFit/>
          </a:bodyPr>
          <a:lstStyle>
            <a:lvl1pPr marL="0" indent="0" algn="l">
              <a:lnSpc>
                <a:spcPct val="110000"/>
              </a:lnSpc>
              <a:buNone/>
              <a:defRPr sz="1800" b="0">
                <a:solidFill>
                  <a:schemeClr val="bg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5D99086-A509-41E8-97AB-AB69B5D41F9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6588" y="636588"/>
            <a:ext cx="923925" cy="822325"/>
          </a:xfrm>
        </p:spPr>
        <p:txBody>
          <a:bodyPr>
            <a:normAutofit/>
          </a:bodyPr>
          <a:lstStyle>
            <a:lvl1pPr marL="0" indent="0" algn="ctr">
              <a:buNone/>
              <a:defRPr sz="800"/>
            </a:lvl1pPr>
          </a:lstStyle>
          <a:p>
            <a:r>
              <a:rPr lang="en-CA"/>
              <a:t>Click icon to upload client logo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62955A1-49A0-452F-9144-9722EEEB5DC9}"/>
              </a:ext>
            </a:extLst>
          </p:cNvPr>
          <p:cNvCxnSpPr>
            <a:cxnSpLocks/>
          </p:cNvCxnSpPr>
          <p:nvPr/>
        </p:nvCxnSpPr>
        <p:spPr>
          <a:xfrm>
            <a:off x="636587" y="5394693"/>
            <a:ext cx="554400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DF1FDE4F-00B9-42C0-9B90-447748366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3CC7989-1C71-4676-853A-759C1038FAF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3354" y="4874530"/>
            <a:ext cx="2758659" cy="184665"/>
          </a:xfrm>
        </p:spPr>
        <p:txBody>
          <a:bodyPr wrap="square" bIns="0" anchor="b" anchorCtr="0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CA"/>
              <a:t>Month #, 2020</a:t>
            </a:r>
          </a:p>
        </p:txBody>
      </p:sp>
      <p:pic>
        <p:nvPicPr>
          <p:cNvPr id="22" name="Picture 15">
            <a:extLst>
              <a:ext uri="{FF2B5EF4-FFF2-40B4-BE49-F238E27FC236}">
                <a16:creationId xmlns:a16="http://schemas.microsoft.com/office/drawing/2014/main" id="{3044118B-87A9-40D1-B121-41E10B7B11E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800201" y="594892"/>
            <a:ext cx="1435091" cy="504042"/>
          </a:xfrm>
          <a:prstGeom prst="rect">
            <a:avLst/>
          </a:prstGeom>
        </p:spPr>
      </p:pic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A5D650F6-49AB-41F9-BB92-42B9C612A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5386390" cy="1107996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3EBE0D5-06D2-420A-B447-ADAB38FB4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6587" y="5714680"/>
            <a:ext cx="2938462" cy="550961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57944E-A9EE-46F5-BC08-6C0E65AE4A48}"/>
              </a:ext>
            </a:extLst>
          </p:cNvPr>
          <p:cNvCxnSpPr>
            <a:cxnSpLocks/>
          </p:cNvCxnSpPr>
          <p:nvPr userDrawn="1"/>
        </p:nvCxnSpPr>
        <p:spPr>
          <a:xfrm>
            <a:off x="645296" y="3371557"/>
            <a:ext cx="950329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23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BB9E24-7D34-4F2B-818E-854F6F9B433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566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- Gre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0558B-FE2F-4443-88B7-521D06F35F5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965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6665D0-3EED-477A-839C-93130870DB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‹#›</a:t>
            </a:fld>
            <a:endParaRPr lang="en-CA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3E4463-B86C-421A-BED9-4E4A4788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112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, Title - Gray BG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E9FF3637-28E5-4909-8584-9C06C0013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F793EA-9F0A-40C8-B399-DA1710FC34E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1821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rallelogram 6">
            <a:extLst>
              <a:ext uri="{FF2B5EF4-FFF2-40B4-BE49-F238E27FC236}">
                <a16:creationId xmlns:a16="http://schemas.microsoft.com/office/drawing/2014/main" id="{0B4E3B14-9154-4F8E-91D8-E24B196C7C0B}"/>
              </a:ext>
            </a:extLst>
          </p:cNvPr>
          <p:cNvSpPr/>
          <p:nvPr/>
        </p:nvSpPr>
        <p:spPr>
          <a:xfrm>
            <a:off x="10932833" y="6367541"/>
            <a:ext cx="623168" cy="24497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51" y="644272"/>
            <a:ext cx="10913050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51" y="1594458"/>
            <a:ext cx="10913050" cy="46428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B1922DC7-1DAD-4605-9CB2-3E73A79A6BCF}"/>
              </a:ext>
            </a:extLst>
          </p:cNvPr>
          <p:cNvPicPr>
            <a:picLocks noChangeAspect="1"/>
          </p:cNvPicPr>
          <p:nvPr userDrawn="1"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/>
        </p:blipFill>
        <p:spPr>
          <a:xfrm>
            <a:off x="10568510" y="295462"/>
            <a:ext cx="1039565" cy="3651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AF2631-E561-4F69-A0BA-C8FC2A97A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56001" y="6362793"/>
            <a:ext cx="499143" cy="24972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0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24D1A82-BAD5-4898-8C77-C821410AB1EA}" type="slidenum">
              <a:rPr lang="en-CA" smtClean="0"/>
              <a:pPr/>
              <a:t>‹#›</a:t>
            </a:fld>
            <a:endParaRPr lang="en-CA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3A11B59-FE37-40A9-BC44-F54307F08957}"/>
              </a:ext>
            </a:extLst>
          </p:cNvPr>
          <p:cNvSpPr txBox="1"/>
          <p:nvPr/>
        </p:nvSpPr>
        <p:spPr>
          <a:xfrm>
            <a:off x="10975867" y="6379438"/>
            <a:ext cx="53710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MNP.ca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392FE92-0BA2-49EC-A581-5AA28D9FBFB2}"/>
              </a:ext>
            </a:extLst>
          </p:cNvPr>
          <p:cNvCxnSpPr>
            <a:cxnSpLocks/>
          </p:cNvCxnSpPr>
          <p:nvPr/>
        </p:nvCxnSpPr>
        <p:spPr>
          <a:xfrm>
            <a:off x="8910651" y="6373517"/>
            <a:ext cx="2626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94B507C-5344-4C3E-BD3D-C78D8960ED78}"/>
              </a:ext>
            </a:extLst>
          </p:cNvPr>
          <p:cNvSpPr/>
          <p:nvPr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6BE97B6-8C6A-43AE-8090-FE8BC285F770}"/>
              </a:ext>
            </a:extLst>
          </p:cNvPr>
          <p:cNvSpPr txBox="1"/>
          <p:nvPr/>
        </p:nvSpPr>
        <p:spPr>
          <a:xfrm>
            <a:off x="8929702" y="6379438"/>
            <a:ext cx="187977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CA" sz="8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Wherever business takes you</a:t>
            </a:r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A867D9C5-8A61-4512-95E1-0A32BF96835C}"/>
              </a:ext>
            </a:extLst>
          </p:cNvPr>
          <p:cNvSpPr/>
          <p:nvPr userDrawn="1"/>
        </p:nvSpPr>
        <p:spPr>
          <a:xfrm>
            <a:off x="10932833" y="6367541"/>
            <a:ext cx="623168" cy="244971"/>
          </a:xfrm>
          <a:prstGeom prst="parallelogram">
            <a:avLst/>
          </a:prstGeom>
          <a:solidFill>
            <a:schemeClr val="accent4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DFD1066-8510-42ED-A31F-550B229D3300}"/>
              </a:ext>
            </a:extLst>
          </p:cNvPr>
          <p:cNvSpPr txBox="1"/>
          <p:nvPr userDrawn="1"/>
        </p:nvSpPr>
        <p:spPr>
          <a:xfrm>
            <a:off x="10975867" y="6379438"/>
            <a:ext cx="537100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CA" sz="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MNP.ca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A784413-354B-4852-BD63-377E8DF31A76}"/>
              </a:ext>
            </a:extLst>
          </p:cNvPr>
          <p:cNvCxnSpPr>
            <a:cxnSpLocks/>
          </p:cNvCxnSpPr>
          <p:nvPr userDrawn="1"/>
        </p:nvCxnSpPr>
        <p:spPr>
          <a:xfrm>
            <a:off x="8910651" y="6373517"/>
            <a:ext cx="2626300" cy="0"/>
          </a:xfrm>
          <a:prstGeom prst="line">
            <a:avLst/>
          </a:prstGeom>
          <a:ln w="127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8EDCA530-5528-4104-B0FF-038C909DF7BB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5800" b="1">
              <a:solidFill>
                <a:schemeClr val="bg1"/>
              </a:solidFill>
              <a:latin typeface="Corbel" charset="0"/>
              <a:ea typeface="Corbel" charset="0"/>
              <a:cs typeface="Corbel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1C3D22-6DF1-43C7-BDE6-44E31446E8EC}"/>
              </a:ext>
            </a:extLst>
          </p:cNvPr>
          <p:cNvSpPr txBox="1"/>
          <p:nvPr userDrawn="1"/>
        </p:nvSpPr>
        <p:spPr>
          <a:xfrm>
            <a:off x="8929702" y="6379438"/>
            <a:ext cx="1879778" cy="21544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CA" sz="800" b="1">
                <a:solidFill>
                  <a:schemeClr val="tx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Wherever business takes you</a:t>
            </a:r>
          </a:p>
        </p:txBody>
      </p:sp>
    </p:spTree>
    <p:extLst>
      <p:ext uri="{BB962C8B-B14F-4D97-AF65-F5344CB8AC3E}">
        <p14:creationId xmlns:p14="http://schemas.microsoft.com/office/powerpoint/2010/main" val="3966489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  <p:sldLayoutId id="2147483868" r:id="rId14"/>
    <p:sldLayoutId id="2147483869" r:id="rId15"/>
    <p:sldLayoutId id="2147483870" r:id="rId16"/>
    <p:sldLayoutId id="2147483871" r:id="rId17"/>
    <p:sldLayoutId id="2147483872" r:id="rId18"/>
    <p:sldLayoutId id="2147483873" r:id="rId19"/>
    <p:sldLayoutId id="2147483874" r:id="rId20"/>
    <p:sldLayoutId id="2147483875" r:id="rId21"/>
    <p:sldLayoutId id="2147483876" r:id="rId22"/>
    <p:sldLayoutId id="2147483877" r:id="rId23"/>
    <p:sldLayoutId id="2147483878" r:id="rId24"/>
    <p:sldLayoutId id="2147483879" r:id="rId25"/>
    <p:sldLayoutId id="2147483880" r:id="rId26"/>
    <p:sldLayoutId id="2147483881" r:id="rId2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2"/>
          </a:solidFill>
          <a:latin typeface="+mj-lt"/>
          <a:ea typeface="Segoe UI Semibold" panose="020B0702040204020203" pitchFamily="34" charset="0"/>
          <a:cs typeface="Segoe UI Semibold" panose="020B0702040204020203" pitchFamily="34" charset="0"/>
        </a:defRPr>
      </a:lvl1pPr>
    </p:titleStyle>
    <p:bodyStyle>
      <a:lvl1pPr marL="277200" indent="-277200" algn="l" defTabSz="457200" rtl="0" eaLnBrk="1" latinLnBrk="0" hangingPunct="1">
        <a:lnSpc>
          <a:spcPct val="110000"/>
        </a:lnSpc>
        <a:spcBef>
          <a:spcPts val="900"/>
        </a:spcBef>
        <a:buClrTx/>
        <a:buSzPct val="100000"/>
        <a:buFont typeface="Arial" panose="020B0604020202020204" pitchFamily="34" charset="0"/>
        <a:buChar char="•"/>
        <a:defRPr lang="en-CA" sz="2600" b="0" kern="1200" dirty="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  <a:sym typeface="MarkPro-Medium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600"/>
        </a:spcBef>
        <a:buClrTx/>
        <a:buSzPct val="90000"/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600"/>
        </a:spcBef>
        <a:buClrTx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Segoe UI Light" panose="020B0502040204020203" pitchFamily="34" charset="0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3" pos="7281">
          <p15:clr>
            <a:srgbClr val="F26B43"/>
          </p15:clr>
        </p15:guide>
        <p15:guide id="74" pos="401">
          <p15:clr>
            <a:srgbClr val="F26B43"/>
          </p15:clr>
        </p15:guide>
        <p15:guide id="75" pos="897">
          <p15:clr>
            <a:srgbClr val="5ACBF0"/>
          </p15:clr>
        </p15:guide>
        <p15:guide id="76" pos="983">
          <p15:clr>
            <a:srgbClr val="5ACBF0"/>
          </p15:clr>
        </p15:guide>
        <p15:guide id="77" pos="1480">
          <p15:clr>
            <a:srgbClr val="5ACBF0"/>
          </p15:clr>
        </p15:guide>
        <p15:guide id="78" pos="1561">
          <p15:clr>
            <a:srgbClr val="5ACBF0"/>
          </p15:clr>
        </p15:guide>
        <p15:guide id="79" pos="2058">
          <p15:clr>
            <a:srgbClr val="5ACBF0"/>
          </p15:clr>
        </p15:guide>
        <p15:guide id="80" pos="2143">
          <p15:clr>
            <a:srgbClr val="5ACBF0"/>
          </p15:clr>
        </p15:guide>
        <p15:guide id="81" pos="2640">
          <p15:clr>
            <a:srgbClr val="5ACBF0"/>
          </p15:clr>
        </p15:guide>
        <p15:guide id="82" pos="2722">
          <p15:clr>
            <a:srgbClr val="5ACBF0"/>
          </p15:clr>
        </p15:guide>
        <p15:guide id="83" pos="3219">
          <p15:clr>
            <a:srgbClr val="5ACBF0"/>
          </p15:clr>
        </p15:guide>
        <p15:guide id="84" pos="3303">
          <p15:clr>
            <a:srgbClr val="5ACBF0"/>
          </p15:clr>
        </p15:guide>
        <p15:guide id="85" pos="3795">
          <p15:clr>
            <a:srgbClr val="5ACBF0"/>
          </p15:clr>
        </p15:guide>
        <p15:guide id="86" pos="6781">
          <p15:clr>
            <a:srgbClr val="5ACBF0"/>
          </p15:clr>
        </p15:guide>
        <p15:guide id="87" pos="6699">
          <p15:clr>
            <a:srgbClr val="5ACBF0"/>
          </p15:clr>
        </p15:guide>
        <p15:guide id="88" pos="6202">
          <p15:clr>
            <a:srgbClr val="5ACBF0"/>
          </p15:clr>
        </p15:guide>
        <p15:guide id="89" pos="6120">
          <p15:clr>
            <a:srgbClr val="5ACBF0"/>
          </p15:clr>
        </p15:guide>
        <p15:guide id="90" pos="5624">
          <p15:clr>
            <a:srgbClr val="5ACBF0"/>
          </p15:clr>
        </p15:guide>
        <p15:guide id="91" pos="5539">
          <p15:clr>
            <a:srgbClr val="5ACBF0"/>
          </p15:clr>
        </p15:guide>
        <p15:guide id="92" pos="5042">
          <p15:clr>
            <a:srgbClr val="5ACBF0"/>
          </p15:clr>
        </p15:guide>
        <p15:guide id="93" pos="4960">
          <p15:clr>
            <a:srgbClr val="5ACBF0"/>
          </p15:clr>
        </p15:guide>
        <p15:guide id="94" pos="4463">
          <p15:clr>
            <a:srgbClr val="5ACBF0"/>
          </p15:clr>
        </p15:guide>
        <p15:guide id="95" pos="4376">
          <p15:clr>
            <a:srgbClr val="5ACBF0"/>
          </p15:clr>
        </p15:guide>
        <p15:guide id="96" pos="3882">
          <p15:clr>
            <a:srgbClr val="5ACBF0"/>
          </p15:clr>
        </p15:guide>
        <p15:guide id="97" orient="horz" pos="401">
          <p15:clr>
            <a:srgbClr val="F26B43"/>
          </p15:clr>
        </p15:guide>
        <p15:guide id="98" orient="horz" pos="919">
          <p15:clr>
            <a:srgbClr val="5ACBF0"/>
          </p15:clr>
        </p15:guide>
        <p15:guide id="99" orient="horz" pos="999">
          <p15:clr>
            <a:srgbClr val="5ACBF0"/>
          </p15:clr>
        </p15:guide>
        <p15:guide id="100" orient="horz" pos="1520">
          <p15:clr>
            <a:srgbClr val="5ACBF0"/>
          </p15:clr>
        </p15:guide>
        <p15:guide id="101" orient="horz" pos="1599">
          <p15:clr>
            <a:srgbClr val="5ACBF0"/>
          </p15:clr>
        </p15:guide>
        <p15:guide id="102" orient="horz" pos="2118">
          <p15:clr>
            <a:srgbClr val="5ACBF0"/>
          </p15:clr>
        </p15:guide>
        <p15:guide id="103" orient="horz" pos="2720">
          <p15:clr>
            <a:srgbClr val="5ACBF0"/>
          </p15:clr>
        </p15:guide>
        <p15:guide id="104" orient="horz" pos="2198">
          <p15:clr>
            <a:srgbClr val="5ACBF0"/>
          </p15:clr>
        </p15:guide>
        <p15:guide id="105" orient="horz" pos="2797">
          <p15:clr>
            <a:srgbClr val="5ACBF0"/>
          </p15:clr>
        </p15:guide>
        <p15:guide id="106" orient="horz" pos="3318">
          <p15:clr>
            <a:srgbClr val="5ACBF0"/>
          </p15:clr>
        </p15:guide>
        <p15:guide id="107" orient="horz" pos="3396">
          <p15:clr>
            <a:srgbClr val="5ACBF0"/>
          </p15:clr>
        </p15:guide>
        <p15:guide id="108" orient="horz" pos="392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3" Type="http://schemas.openxmlformats.org/officeDocument/2006/relationships/image" Target="../media/image20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svg"/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6.png"/><Relationship Id="rId11" Type="http://schemas.openxmlformats.org/officeDocument/2006/relationships/image" Target="../media/image41.svg"/><Relationship Id="rId5" Type="http://schemas.openxmlformats.org/officeDocument/2006/relationships/image" Target="../media/image35.svg"/><Relationship Id="rId15" Type="http://schemas.openxmlformats.org/officeDocument/2006/relationships/image" Target="../media/image45.sv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svg"/><Relationship Id="rId1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E718F7-E810-46AD-825D-E48A2881E234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CA" dirty="0"/>
              <a:t>Economic Impact Studies as a Communication Tool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C2EB1C-CC0F-45AB-AC28-1972BEB93C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CA" dirty="0"/>
              <a:t>March 6, 2022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D77E309-2ACE-4148-B16B-4DDFC93F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3" y="2136000"/>
            <a:ext cx="6489458" cy="1107996"/>
          </a:xfrm>
        </p:spPr>
        <p:txBody>
          <a:bodyPr/>
          <a:lstStyle/>
          <a:p>
            <a:r>
              <a:rPr lang="en-CA" dirty="0"/>
              <a:t>Using Evidence to Demonstrate Value</a:t>
            </a:r>
          </a:p>
        </p:txBody>
      </p:sp>
    </p:spTree>
    <p:extLst>
      <p:ext uri="{BB962C8B-B14F-4D97-AF65-F5344CB8AC3E}">
        <p14:creationId xmlns:p14="http://schemas.microsoft.com/office/powerpoint/2010/main" val="382005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3C8E-5282-4AEF-9FE3-F0EEF2692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4563" y="644272"/>
            <a:ext cx="5531438" cy="553998"/>
          </a:xfrm>
        </p:spPr>
        <p:txBody>
          <a:bodyPr/>
          <a:lstStyle/>
          <a:p>
            <a:r>
              <a:rPr lang="en-CA" dirty="0"/>
              <a:t>What do I need?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8503B-538E-4E28-8320-F30568D12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10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D5BBA-A609-498E-BF1F-96DC4D7261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purpose?</a:t>
            </a:r>
          </a:p>
          <a:p>
            <a:pPr lvl="1"/>
            <a:r>
              <a:rPr lang="en-US" dirty="0"/>
              <a:t>Communications</a:t>
            </a:r>
          </a:p>
          <a:p>
            <a:pPr lvl="1"/>
            <a:r>
              <a:rPr lang="en-US" dirty="0"/>
              <a:t>Satisfy regulatory or other requirement</a:t>
            </a:r>
          </a:p>
          <a:p>
            <a:r>
              <a:rPr lang="en-US" dirty="0"/>
              <a:t>Who is the audience?</a:t>
            </a:r>
          </a:p>
          <a:p>
            <a:r>
              <a:rPr lang="en-US" dirty="0"/>
              <a:t>How will you use and distribute the information?</a:t>
            </a:r>
          </a:p>
          <a:p>
            <a:endParaRPr lang="en-US" dirty="0"/>
          </a:p>
        </p:txBody>
      </p:sp>
      <p:pic>
        <p:nvPicPr>
          <p:cNvPr id="14" name="Picture Placeholder 13" descr="A person standing in a field&#10;&#10;Description automatically generated with medium confidence">
            <a:extLst>
              <a:ext uri="{FF2B5EF4-FFF2-40B4-BE49-F238E27FC236}">
                <a16:creationId xmlns:a16="http://schemas.microsoft.com/office/drawing/2014/main" id="{280ADC41-99EF-2F29-B147-2AF769E7AF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44" r="19544"/>
          <a:stretch/>
        </p:blipFill>
        <p:spPr/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B5B36A-5B51-4F41-98C8-4BEBB6D7F518}"/>
              </a:ext>
            </a:extLst>
          </p:cNvPr>
          <p:cNvCxnSpPr>
            <a:cxnSpLocks/>
          </p:cNvCxnSpPr>
          <p:nvPr/>
        </p:nvCxnSpPr>
        <p:spPr>
          <a:xfrm>
            <a:off x="6096000" y="1290204"/>
            <a:ext cx="950329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04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87A2555-8CD7-6445-6E45-B565796DC6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21976" y="628650"/>
            <a:ext cx="5534025" cy="5600700"/>
          </a:xfrm>
        </p:spPr>
        <p:txBody>
          <a:bodyPr>
            <a:normAutofit/>
          </a:bodyPr>
          <a:lstStyle/>
          <a:p>
            <a:r>
              <a:rPr lang="en-CA" sz="2800" dirty="0"/>
              <a:t>Articulates your contributions in a way that is </a:t>
            </a:r>
            <a:r>
              <a:rPr lang="en-CA" sz="2800" u="sng" dirty="0">
                <a:solidFill>
                  <a:schemeClr val="accent4"/>
                </a:solidFill>
                <a:latin typeface="+mj-lt"/>
              </a:rPr>
              <a:t>clear to your audience</a:t>
            </a:r>
            <a:r>
              <a:rPr lang="en-CA" sz="2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CA" sz="2800" dirty="0"/>
              <a:t>and </a:t>
            </a:r>
            <a:r>
              <a:rPr lang="en-CA" sz="2800" u="sng" dirty="0">
                <a:solidFill>
                  <a:schemeClr val="accent4"/>
                </a:solidFill>
                <a:latin typeface="+mj-lt"/>
              </a:rPr>
              <a:t>resonates</a:t>
            </a:r>
            <a:r>
              <a:rPr lang="en-CA" sz="2800" dirty="0"/>
              <a:t> with them. </a:t>
            </a:r>
          </a:p>
          <a:p>
            <a:r>
              <a:rPr lang="en-CA" sz="2800" dirty="0"/>
              <a:t>Is </a:t>
            </a:r>
            <a:r>
              <a:rPr lang="en-CA" sz="2800" u="sng" dirty="0">
                <a:solidFill>
                  <a:schemeClr val="accent4"/>
                </a:solidFill>
                <a:latin typeface="+mj-lt"/>
              </a:rPr>
              <a:t>realistic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BD103F1-A080-8146-19C4-AB940F9EE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948210"/>
            <a:ext cx="3683001" cy="2769989"/>
          </a:xfrm>
        </p:spPr>
        <p:txBody>
          <a:bodyPr/>
          <a:lstStyle/>
          <a:p>
            <a:r>
              <a:rPr lang="en-CA" dirty="0"/>
              <a:t>What makes an economic impact assessment successful?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8E6820-1C98-43A6-F2FA-C30EA48464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34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4E38-A9FA-4C68-8353-C605E0C7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644272"/>
            <a:ext cx="5526087" cy="553998"/>
          </a:xfrm>
        </p:spPr>
        <p:txBody>
          <a:bodyPr/>
          <a:lstStyle/>
          <a:p>
            <a:r>
              <a:rPr lang="en-US" dirty="0"/>
              <a:t>About the Report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F376-7FD4-4D6F-97B2-213C742CE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12</a:t>
            </a:fld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5F08C8-F957-4815-B839-596CCD39A9EC}"/>
              </a:ext>
            </a:extLst>
          </p:cNvPr>
          <p:cNvGrpSpPr/>
          <p:nvPr/>
        </p:nvGrpSpPr>
        <p:grpSpPr>
          <a:xfrm>
            <a:off x="636588" y="2407783"/>
            <a:ext cx="5163319" cy="776134"/>
            <a:chOff x="636588" y="2133494"/>
            <a:chExt cx="4473575" cy="7761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6D9FA4-4647-4885-8222-4CDC6D88FF6E}"/>
                </a:ext>
              </a:extLst>
            </p:cNvPr>
            <p:cNvGrpSpPr/>
            <p:nvPr/>
          </p:nvGrpSpPr>
          <p:grpSpPr>
            <a:xfrm>
              <a:off x="636588" y="2155801"/>
              <a:ext cx="804369" cy="731520"/>
              <a:chOff x="636588" y="2116642"/>
              <a:chExt cx="804369" cy="73152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E32C022-7502-4BAC-8619-83483169D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C2DC9101-8E14-400E-B358-13626C8B0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01</a:t>
                </a:r>
              </a:p>
            </p:txBody>
          </p:sp>
        </p:grp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01A3B2A-7418-4D49-AE08-38E27E0E014D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213349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Establish a Baseline</a:t>
              </a:r>
            </a:p>
            <a:p>
              <a:pPr marL="0" indent="0">
                <a:buNone/>
              </a:pPr>
              <a:r>
                <a:rPr lang="en-CA" sz="1200" dirty="0"/>
                <a:t>To identify where we are and what the opportunities are.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728842-305B-483B-B93E-CB6F6EA70459}"/>
              </a:ext>
            </a:extLst>
          </p:cNvPr>
          <p:cNvGrpSpPr/>
          <p:nvPr/>
        </p:nvGrpSpPr>
        <p:grpSpPr>
          <a:xfrm>
            <a:off x="636588" y="3640118"/>
            <a:ext cx="5163319" cy="776134"/>
            <a:chOff x="636588" y="3429000"/>
            <a:chExt cx="4473575" cy="7761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1F7426-4DCE-4030-9998-449F0F674860}"/>
                </a:ext>
              </a:extLst>
            </p:cNvPr>
            <p:cNvGrpSpPr/>
            <p:nvPr/>
          </p:nvGrpSpPr>
          <p:grpSpPr>
            <a:xfrm>
              <a:off x="636588" y="3451307"/>
              <a:ext cx="804369" cy="731520"/>
              <a:chOff x="636588" y="2116642"/>
              <a:chExt cx="804369" cy="7315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157338-DE6F-4E99-AF19-39EB03484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03ADD572-4080-4148-AD79-1E3AB69873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02</a:t>
                </a:r>
              </a:p>
            </p:txBody>
          </p:sp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AEB2CEF-FDE1-43FA-9852-878AA94FC213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3429000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Counter Myths and Misconceptions</a:t>
              </a:r>
            </a:p>
            <a:p>
              <a:pPr marL="0" indent="0">
                <a:buNone/>
              </a:pPr>
              <a:r>
                <a:rPr lang="en-CA" sz="1200" dirty="0"/>
                <a:t>Indigenous people work, pay taxes and own businesses.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91CA6-7D39-4744-BA79-9301DA5A757E}"/>
              </a:ext>
            </a:extLst>
          </p:cNvPr>
          <p:cNvGrpSpPr/>
          <p:nvPr/>
        </p:nvGrpSpPr>
        <p:grpSpPr>
          <a:xfrm>
            <a:off x="636588" y="4872453"/>
            <a:ext cx="5163319" cy="776134"/>
            <a:chOff x="636588" y="4725144"/>
            <a:chExt cx="4473575" cy="7761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1ADFCB-6B7C-45A2-9C40-B33E5E9F68FF}"/>
                </a:ext>
              </a:extLst>
            </p:cNvPr>
            <p:cNvGrpSpPr/>
            <p:nvPr/>
          </p:nvGrpSpPr>
          <p:grpSpPr>
            <a:xfrm>
              <a:off x="636588" y="4747451"/>
              <a:ext cx="804369" cy="731520"/>
              <a:chOff x="636588" y="2116642"/>
              <a:chExt cx="804369" cy="73152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951070-4BEE-490C-BEF7-6D55CEE7C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le 2">
                <a:extLst>
                  <a:ext uri="{FF2B5EF4-FFF2-40B4-BE49-F238E27FC236}">
                    <a16:creationId xmlns:a16="http://schemas.microsoft.com/office/drawing/2014/main" id="{A13AB1A8-6A0D-4514-B644-DA93FE2D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03</a:t>
                </a:r>
              </a:p>
            </p:txBody>
          </p: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B197876F-8852-43A2-BEF8-FBFD13EB9306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472514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Support Our Clients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 dirty="0"/>
                <a:t>MNP </a:t>
              </a:r>
            </a:p>
          </p:txBody>
        </p:sp>
      </p:grpSp>
      <p:pic>
        <p:nvPicPr>
          <p:cNvPr id="22" name="Picture Placeholder 5" descr="Diagram&#10;&#10;Description automatically generated">
            <a:extLst>
              <a:ext uri="{FF2B5EF4-FFF2-40B4-BE49-F238E27FC236}">
                <a16:creationId xmlns:a16="http://schemas.microsoft.com/office/drawing/2014/main" id="{D5663A2F-5BB4-0B53-ED9C-65ED0B91F01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/>
        </p:blipFill>
        <p:spPr>
          <a:xfrm>
            <a:off x="6948488" y="0"/>
            <a:ext cx="5243512" cy="6858000"/>
          </a:xfrm>
        </p:spPr>
      </p:pic>
    </p:spTree>
    <p:extLst>
      <p:ext uri="{BB962C8B-B14F-4D97-AF65-F5344CB8AC3E}">
        <p14:creationId xmlns:p14="http://schemas.microsoft.com/office/powerpoint/2010/main" val="3172488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4E38-A9FA-4C68-8353-C605E0C7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644272"/>
            <a:ext cx="5526087" cy="553998"/>
          </a:xfrm>
        </p:spPr>
        <p:txBody>
          <a:bodyPr/>
          <a:lstStyle/>
          <a:p>
            <a:r>
              <a:rPr lang="en-US" dirty="0"/>
              <a:t>About the Report</a:t>
            </a: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F376-7FD4-4D6F-97B2-213C742CE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13</a:t>
            </a:fld>
            <a:endParaRPr lang="en-CA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55F08C8-F957-4815-B839-596CCD39A9EC}"/>
              </a:ext>
            </a:extLst>
          </p:cNvPr>
          <p:cNvGrpSpPr/>
          <p:nvPr/>
        </p:nvGrpSpPr>
        <p:grpSpPr>
          <a:xfrm>
            <a:off x="636588" y="2407783"/>
            <a:ext cx="5163319" cy="776134"/>
            <a:chOff x="636588" y="2133494"/>
            <a:chExt cx="4473575" cy="7761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6D9FA4-4647-4885-8222-4CDC6D88FF6E}"/>
                </a:ext>
              </a:extLst>
            </p:cNvPr>
            <p:cNvGrpSpPr/>
            <p:nvPr/>
          </p:nvGrpSpPr>
          <p:grpSpPr>
            <a:xfrm>
              <a:off x="636588" y="2155801"/>
              <a:ext cx="804369" cy="731520"/>
              <a:chOff x="636588" y="2116642"/>
              <a:chExt cx="804369" cy="73152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E32C022-7502-4BAC-8619-83483169D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C2DC9101-8E14-400E-B358-13626C8B0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01</a:t>
                </a:r>
              </a:p>
            </p:txBody>
          </p:sp>
        </p:grp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01A3B2A-7418-4D49-AE08-38E27E0E014D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213349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Establish a Baseline</a:t>
              </a:r>
            </a:p>
            <a:p>
              <a:pPr marL="0" indent="0">
                <a:buNone/>
              </a:pPr>
              <a:r>
                <a:rPr lang="en-CA" sz="1200" dirty="0"/>
                <a:t>To identify the current contribution of the craft beer industry in Canada. 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728842-305B-483B-B93E-CB6F6EA70459}"/>
              </a:ext>
            </a:extLst>
          </p:cNvPr>
          <p:cNvGrpSpPr/>
          <p:nvPr/>
        </p:nvGrpSpPr>
        <p:grpSpPr>
          <a:xfrm>
            <a:off x="636588" y="3640118"/>
            <a:ext cx="5163319" cy="776134"/>
            <a:chOff x="636588" y="3429000"/>
            <a:chExt cx="4473575" cy="7761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1F7426-4DCE-4030-9998-449F0F674860}"/>
                </a:ext>
              </a:extLst>
            </p:cNvPr>
            <p:cNvGrpSpPr/>
            <p:nvPr/>
          </p:nvGrpSpPr>
          <p:grpSpPr>
            <a:xfrm>
              <a:off x="636588" y="3451307"/>
              <a:ext cx="804369" cy="731520"/>
              <a:chOff x="636588" y="2116642"/>
              <a:chExt cx="804369" cy="7315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157338-DE6F-4E99-AF19-39EB03484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03ADD572-4080-4148-AD79-1E3AB69873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02</a:t>
                </a:r>
              </a:p>
            </p:txBody>
          </p:sp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AEB2CEF-FDE1-43FA-9852-878AA94FC213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3429000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Estimate the Potential</a:t>
              </a:r>
            </a:p>
            <a:p>
              <a:pPr marL="0" indent="0">
                <a:buNone/>
              </a:pPr>
              <a:r>
                <a:rPr lang="en-CA" sz="1200" dirty="0"/>
                <a:t>Estimate the potential impact of tax changes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91CA6-7D39-4744-BA79-9301DA5A757E}"/>
              </a:ext>
            </a:extLst>
          </p:cNvPr>
          <p:cNvGrpSpPr/>
          <p:nvPr/>
        </p:nvGrpSpPr>
        <p:grpSpPr>
          <a:xfrm>
            <a:off x="636588" y="4872453"/>
            <a:ext cx="5163319" cy="776134"/>
            <a:chOff x="636588" y="4725144"/>
            <a:chExt cx="4473575" cy="7761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1ADFCB-6B7C-45A2-9C40-B33E5E9F68FF}"/>
                </a:ext>
              </a:extLst>
            </p:cNvPr>
            <p:cNvGrpSpPr/>
            <p:nvPr/>
          </p:nvGrpSpPr>
          <p:grpSpPr>
            <a:xfrm>
              <a:off x="636588" y="4747451"/>
              <a:ext cx="804369" cy="731520"/>
              <a:chOff x="636588" y="2116642"/>
              <a:chExt cx="804369" cy="73152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951070-4BEE-490C-BEF7-6D55CEE7C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le 2">
                <a:extLst>
                  <a:ext uri="{FF2B5EF4-FFF2-40B4-BE49-F238E27FC236}">
                    <a16:creationId xmlns:a16="http://schemas.microsoft.com/office/drawing/2014/main" id="{A13AB1A8-6A0D-4514-B644-DA93FE2D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03</a:t>
                </a:r>
              </a:p>
            </p:txBody>
          </p: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B197876F-8852-43A2-BEF8-FBFD13EB9306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472514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Articulate How Those Impacts Arise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 dirty="0"/>
                <a:t>Explain how a craft brewer invests in people and capital as it grows. </a:t>
              </a:r>
            </a:p>
          </p:txBody>
        </p:sp>
      </p:grpSp>
      <p:pic>
        <p:nvPicPr>
          <p:cNvPr id="23" name="Picture Placeholder 2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8A15ADD-EBF8-42A7-77BD-CAF85F5625B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" r="5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7682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9B9F5C14-AD08-17AD-CE75-A3894160D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Distribution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15E654A-D67E-8868-2FCB-1277CEF72F4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38083" t="13513" r="22768"/>
          <a:stretch/>
        </p:blipFill>
        <p:spPr>
          <a:xfrm>
            <a:off x="1750391" y="2387197"/>
            <a:ext cx="3197529" cy="3826278"/>
          </a:xfrm>
        </p:spPr>
      </p:pic>
      <p:pic>
        <p:nvPicPr>
          <p:cNvPr id="15" name="Content Placeholder 1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B3FF5B-255C-973C-AB02-DA921BB077D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38" y="2212975"/>
            <a:ext cx="2935787" cy="4000500"/>
          </a:xfrm>
        </p:spPr>
      </p:pic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02FDFA3-260E-B5CC-FA25-718A2F23AE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Full report or excerpts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36947C0-6B88-CF98-C07F-8C83D265C365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CA" dirty="0"/>
              <a:t>Infographics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07B16-D0F8-7297-E140-AE23E2DA5A8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58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D6D1F7-6B1A-164B-7818-B4F53140158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sz="3600" dirty="0"/>
              <a:t>Guidance.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3600" dirty="0"/>
              <a:t>Relationships.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sz="3600" dirty="0"/>
              <a:t>Reputation. 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028A4F-4B4D-628B-B6E4-C4D843CDC2C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15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BB492BC-5CA7-DE5E-83AF-9A3C64924C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1948210"/>
            <a:ext cx="3683001" cy="2769989"/>
          </a:xfrm>
        </p:spPr>
        <p:txBody>
          <a:bodyPr/>
          <a:lstStyle/>
          <a:p>
            <a:r>
              <a:rPr lang="en-CA" dirty="0"/>
              <a:t>Final thoughts on the value of working with an established vendor</a:t>
            </a:r>
          </a:p>
        </p:txBody>
      </p:sp>
    </p:spTree>
    <p:extLst>
      <p:ext uri="{BB962C8B-B14F-4D97-AF65-F5344CB8AC3E}">
        <p14:creationId xmlns:p14="http://schemas.microsoft.com/office/powerpoint/2010/main" val="397960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585F386-A738-F839-D8E0-4827494BBCAE}"/>
              </a:ext>
            </a:extLst>
          </p:cNvPr>
          <p:cNvSpPr txBox="1"/>
          <p:nvPr/>
        </p:nvSpPr>
        <p:spPr>
          <a:xfrm>
            <a:off x="1181100" y="2676525"/>
            <a:ext cx="27567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4000">
                <a:solidFill>
                  <a:schemeClr val="bg1"/>
                </a:solidFill>
                <a:latin typeface="+mj-lt"/>
              </a:rPr>
              <a:t>Thank You!</a:t>
            </a:r>
            <a:endParaRPr lang="en-CA" sz="4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35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E9D-77D9-BAA7-40F1-6D704F1A5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475" y="948550"/>
            <a:ext cx="10913050" cy="553998"/>
          </a:xfrm>
        </p:spPr>
        <p:txBody>
          <a:bodyPr/>
          <a:lstStyle/>
          <a:p>
            <a:r>
              <a:rPr lang="en-CA" dirty="0"/>
              <a:t>Susan Mowbray | Partner, Insights &amp; Analytics</a:t>
            </a:r>
          </a:p>
        </p:txBody>
      </p:sp>
      <p:pic>
        <p:nvPicPr>
          <p:cNvPr id="13" name="Picture Placeholder 12" descr="A close-up of a person smiling&#10;&#10;Description automatically generated">
            <a:extLst>
              <a:ext uri="{FF2B5EF4-FFF2-40B4-BE49-F238E27FC236}">
                <a16:creationId xmlns:a16="http://schemas.microsoft.com/office/drawing/2014/main" id="{701CC923-039D-7BB7-6886-9D9CC0F06CEE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" b="1158"/>
          <a:stretch>
            <a:fillRect/>
          </a:stretch>
        </p:blipFill>
        <p:spPr>
          <a:xfrm>
            <a:off x="642938" y="1847209"/>
            <a:ext cx="3352320" cy="4366266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9F4758F-7383-4633-E9F1-6191B228BFA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321968" y="1944210"/>
            <a:ext cx="6828385" cy="4269518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ourceSansPro-Light"/>
              </a:rPr>
              <a:t>Partner with MNP’s Consulting Practice in Vancouver and leads the national Insights and Analytics Practice.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ourceSansPro-Light"/>
              </a:rPr>
              <a:t>An economist with more than 20 years of experience in economic modelling and assessment in various contexts. </a:t>
            </a:r>
            <a:endParaRPr lang="en-CA" sz="1800" dirty="0">
              <a:latin typeface="Segoe UI" panose="020B0502040204020203" pitchFamily="34" charset="0"/>
              <a:ea typeface="Times New Roman" panose="02020603050405020304" pitchFamily="18" charset="0"/>
              <a:cs typeface="SourceSansPro-Light"/>
            </a:endParaRP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CA" sz="1800" dirty="0">
                <a:effectLst/>
                <a:latin typeface="Segoe UI" panose="020B0502040204020203" pitchFamily="34" charset="0"/>
                <a:ea typeface="Times New Roman" panose="02020603050405020304" pitchFamily="18" charset="0"/>
                <a:cs typeface="SourceSansPro-Light"/>
              </a:rPr>
              <a:t>This work has included assignments for public sector organizations, industry associations and private companies and has spanned many industries, </a:t>
            </a:r>
            <a:r>
              <a:rPr lang="en-CA" sz="18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ourceSansPro-Light"/>
              </a:rPr>
              <a:t>focusing on: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CA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ourceSansPro-Light"/>
              </a:rPr>
              <a:t> quantitative estimates to inform decision-making and policy development; 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en-CA" sz="1600" dirty="0">
                <a:effectLst/>
                <a:latin typeface="Segoe UI" panose="020B0502040204020203" pitchFamily="34" charset="0"/>
                <a:ea typeface="MS Mincho" panose="02020609040205080304" pitchFamily="49" charset="-128"/>
                <a:cs typeface="SourceSansPro-Light"/>
              </a:rPr>
              <a:t>estimating economic impacts, developing economic indicators, preparing demand forecasts, labour market analysis, undertaking cost-benefit analysis, and estimating the costs associated with the delivery of products and services. </a:t>
            </a:r>
            <a:endParaRPr lang="en-CA" sz="1600" dirty="0">
              <a:effectLst/>
              <a:latin typeface="Segoe UI" panose="020B0502040204020203" pitchFamily="34" charset="0"/>
              <a:ea typeface="Times New Roman" panose="02020603050405020304" pitchFamily="18" charset="0"/>
              <a:cs typeface="SourceSansPro-Light"/>
            </a:endParaRP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1563B-EF57-4966-AADC-66D81151609D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5651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DB6522F-50BA-4EDC-BD3A-C1443CF5E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C0411C-08CA-4617-9973-F5082C827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3</a:t>
            </a:fld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704DE2A-B7FC-4868-B167-B89EF9D738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/>
                </a:solidFill>
              </a:rPr>
              <a:t>What I will cover today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E8DF80-E49A-4AA8-8F10-ECD2587491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CA" dirty="0"/>
              <a:t>What is economic impact assessment</a:t>
            </a:r>
          </a:p>
          <a:p>
            <a:r>
              <a:rPr lang="en-CA" dirty="0"/>
              <a:t>How economic impact modelling is used</a:t>
            </a:r>
          </a:p>
          <a:p>
            <a:r>
              <a:rPr lang="en-CA" dirty="0"/>
              <a:t>What makes a successful economic impact study</a:t>
            </a:r>
          </a:p>
          <a:p>
            <a:r>
              <a:rPr lang="en-CA" dirty="0"/>
              <a:t>Economic impact in action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7527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B3C8E-5282-4AEF-9FE3-F0EEF2692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Communication Tool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998503B-538E-4E28-8320-F30568D12E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4</a:t>
            </a:fld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FD5BBA-A609-498E-BF1F-96DC4D7261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Awareness</a:t>
            </a:r>
          </a:p>
          <a:p>
            <a:r>
              <a:rPr lang="en-US" dirty="0"/>
              <a:t>Why this is important</a:t>
            </a:r>
          </a:p>
          <a:p>
            <a:r>
              <a:rPr lang="en-US" dirty="0"/>
              <a:t>How it is linked to other initiatives or industries</a:t>
            </a:r>
          </a:p>
          <a:p>
            <a:r>
              <a:rPr lang="en-US" dirty="0"/>
              <a:t>Monitoring </a:t>
            </a:r>
          </a:p>
          <a:p>
            <a:endParaRPr lang="en-US" dirty="0"/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280ADC41-99EF-2F29-B147-2AF769E7AFD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4" r="24514"/>
          <a:stretch/>
        </p:blipFill>
        <p:spPr>
          <a:xfrm>
            <a:off x="0" y="-10159"/>
            <a:ext cx="5243513" cy="6857999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5B5B36A-5B51-4F41-98C8-4BEBB6D7F518}"/>
              </a:ext>
            </a:extLst>
          </p:cNvPr>
          <p:cNvCxnSpPr>
            <a:cxnSpLocks/>
          </p:cNvCxnSpPr>
          <p:nvPr/>
        </p:nvCxnSpPr>
        <p:spPr>
          <a:xfrm>
            <a:off x="6096000" y="1290204"/>
            <a:ext cx="950329" cy="0"/>
          </a:xfrm>
          <a:prstGeom prst="line">
            <a:avLst/>
          </a:prstGeom>
          <a:ln w="25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682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DDAC5E-578B-4662-868E-22394394B9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CA" sz="2400" dirty="0"/>
              <a:t>Measurement of the </a:t>
            </a:r>
            <a:r>
              <a:rPr lang="en-CA" sz="2400" dirty="0">
                <a:latin typeface="+mj-lt"/>
              </a:rPr>
              <a:t>economic contributions</a:t>
            </a:r>
            <a:r>
              <a:rPr lang="en-CA" sz="2400" dirty="0"/>
              <a:t> of a business, industry, organization or other entity.</a:t>
            </a:r>
          </a:p>
          <a:p>
            <a:r>
              <a:rPr lang="en-CA" sz="2400" dirty="0"/>
              <a:t>May also include assessment of </a:t>
            </a:r>
            <a:r>
              <a:rPr lang="en-CA" sz="2400" dirty="0">
                <a:latin typeface="+mj-lt"/>
              </a:rPr>
              <a:t>social and community benefits</a:t>
            </a:r>
            <a:r>
              <a:rPr lang="en-CA" sz="2400" dirty="0"/>
              <a:t> or </a:t>
            </a:r>
            <a:r>
              <a:rPr lang="en-CA" sz="2400" dirty="0">
                <a:latin typeface="+mj-lt"/>
              </a:rPr>
              <a:t>environmental</a:t>
            </a:r>
            <a:r>
              <a:rPr lang="en-CA" sz="2400" dirty="0"/>
              <a:t> impacts.</a:t>
            </a:r>
          </a:p>
          <a:p>
            <a:pPr marL="0" indent="0">
              <a:buNone/>
            </a:pPr>
            <a:endParaRPr lang="en-CA" sz="2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8D3203-0583-702B-4129-420E64EABEF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5</a:t>
            </a:fld>
            <a:endParaRPr lang="en-CA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B3A76E1-FFB0-5F2B-52AB-4202CF81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412" y="2225209"/>
            <a:ext cx="3683001" cy="2215991"/>
          </a:xfrm>
        </p:spPr>
        <p:txBody>
          <a:bodyPr/>
          <a:lstStyle/>
          <a:p>
            <a:r>
              <a:rPr lang="en-CA" dirty="0"/>
              <a:t>What is economic impact assessment</a:t>
            </a:r>
          </a:p>
        </p:txBody>
      </p:sp>
    </p:spTree>
    <p:extLst>
      <p:ext uri="{BB962C8B-B14F-4D97-AF65-F5344CB8AC3E}">
        <p14:creationId xmlns:p14="http://schemas.microsoft.com/office/powerpoint/2010/main" val="804237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62937BB-2C25-FB4E-9A5A-FDD1D278C3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be one, two or more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A18A5D22-7ABE-A340-9600-EF8D2B894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Audiences</a:t>
            </a:r>
          </a:p>
        </p:txBody>
      </p:sp>
      <p:sp>
        <p:nvSpPr>
          <p:cNvPr id="30" name="Slide Number Placeholder 3">
            <a:extLst>
              <a:ext uri="{FF2B5EF4-FFF2-40B4-BE49-F238E27FC236}">
                <a16:creationId xmlns:a16="http://schemas.microsoft.com/office/drawing/2014/main" id="{9B99AE07-94CE-46F9-BA51-5271EA6BD9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t>6</a:t>
            </a:fld>
            <a:endParaRPr lang="en-CA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92836F-6B53-F240-BAB7-B150B3D71CF0}"/>
              </a:ext>
            </a:extLst>
          </p:cNvPr>
          <p:cNvGrpSpPr/>
          <p:nvPr/>
        </p:nvGrpSpPr>
        <p:grpSpPr>
          <a:xfrm>
            <a:off x="638564" y="3329872"/>
            <a:ext cx="5381500" cy="1166224"/>
            <a:chOff x="638564" y="3275335"/>
            <a:chExt cx="5381500" cy="1166224"/>
          </a:xfrm>
        </p:grpSpPr>
        <p:sp>
          <p:nvSpPr>
            <p:cNvPr id="41" name="Pentagon 40">
              <a:extLst>
                <a:ext uri="{FF2B5EF4-FFF2-40B4-BE49-F238E27FC236}">
                  <a16:creationId xmlns:a16="http://schemas.microsoft.com/office/drawing/2014/main" id="{EA4259E9-C39E-0840-AF91-636ADBB93910}"/>
                </a:ext>
              </a:extLst>
            </p:cNvPr>
            <p:cNvSpPr/>
            <p:nvPr/>
          </p:nvSpPr>
          <p:spPr>
            <a:xfrm>
              <a:off x="638564" y="3275335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9E285D43-6B2F-DB4B-80E6-96317A140733}"/>
                </a:ext>
              </a:extLst>
            </p:cNvPr>
            <p:cNvSpPr txBox="1">
              <a:spLocks/>
            </p:cNvSpPr>
            <p:nvPr/>
          </p:nvSpPr>
          <p:spPr>
            <a:xfrm>
              <a:off x="2069856" y="3470380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Provincial Government</a:t>
              </a:r>
            </a:p>
          </p:txBody>
        </p:sp>
        <p:pic>
          <p:nvPicPr>
            <p:cNvPr id="43" name="Picture 12" descr="Court with solid fill">
              <a:extLst>
                <a:ext uri="{FF2B5EF4-FFF2-40B4-BE49-F238E27FC236}">
                  <a16:creationId xmlns:a16="http://schemas.microsoft.com/office/drawing/2014/main" id="{A72DB899-52BE-024D-97F2-15C308E545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/>
          </p:blipFill>
          <p:spPr>
            <a:xfrm>
              <a:off x="844630" y="3584127"/>
              <a:ext cx="548640" cy="548640"/>
            </a:xfrm>
            <a:prstGeom prst="rect">
              <a:avLst/>
            </a:prstGeom>
          </p:spPr>
        </p:pic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6851DD67-8E32-7B4F-BF11-BA6A634A641C}"/>
              </a:ext>
            </a:extLst>
          </p:cNvPr>
          <p:cNvGrpSpPr/>
          <p:nvPr/>
        </p:nvGrpSpPr>
        <p:grpSpPr>
          <a:xfrm>
            <a:off x="638564" y="4872285"/>
            <a:ext cx="5381500" cy="1166224"/>
            <a:chOff x="638564" y="4815840"/>
            <a:chExt cx="5381500" cy="1166224"/>
          </a:xfrm>
        </p:grpSpPr>
        <p:sp>
          <p:nvSpPr>
            <p:cNvPr id="45" name="Pentagon 44">
              <a:extLst>
                <a:ext uri="{FF2B5EF4-FFF2-40B4-BE49-F238E27FC236}">
                  <a16:creationId xmlns:a16="http://schemas.microsoft.com/office/drawing/2014/main" id="{2CC1A590-6602-AB46-ADBE-17B0B4B1D0F5}"/>
                </a:ext>
              </a:extLst>
            </p:cNvPr>
            <p:cNvSpPr/>
            <p:nvPr/>
          </p:nvSpPr>
          <p:spPr>
            <a:xfrm>
              <a:off x="638564" y="4815840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89C4351D-C0AB-0C40-B8C3-D6AF67B6FE46}"/>
                </a:ext>
              </a:extLst>
            </p:cNvPr>
            <p:cNvSpPr txBox="1">
              <a:spLocks/>
            </p:cNvSpPr>
            <p:nvPr/>
          </p:nvSpPr>
          <p:spPr>
            <a:xfrm>
              <a:off x="2069856" y="5010885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Local Government</a:t>
              </a:r>
            </a:p>
          </p:txBody>
        </p:sp>
        <p:pic>
          <p:nvPicPr>
            <p:cNvPr id="47" name="Picture 27" descr="Neighborhood with solid fill">
              <a:extLst>
                <a:ext uri="{FF2B5EF4-FFF2-40B4-BE49-F238E27FC236}">
                  <a16:creationId xmlns:a16="http://schemas.microsoft.com/office/drawing/2014/main" id="{54AC0804-0CE5-994A-84BE-2B6121FD43B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853903" y="5101772"/>
              <a:ext cx="594360" cy="59436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8EE318F-A99A-D14B-8312-F2763F65C57A}"/>
              </a:ext>
            </a:extLst>
          </p:cNvPr>
          <p:cNvGrpSpPr/>
          <p:nvPr/>
        </p:nvGrpSpPr>
        <p:grpSpPr>
          <a:xfrm>
            <a:off x="6162675" y="1787460"/>
            <a:ext cx="5391290" cy="1166224"/>
            <a:chOff x="6162675" y="1731015"/>
            <a:chExt cx="5391290" cy="1166224"/>
          </a:xfrm>
        </p:grpSpPr>
        <p:sp>
          <p:nvSpPr>
            <p:cNvPr id="49" name="Pentagon 48">
              <a:extLst>
                <a:ext uri="{FF2B5EF4-FFF2-40B4-BE49-F238E27FC236}">
                  <a16:creationId xmlns:a16="http://schemas.microsoft.com/office/drawing/2014/main" id="{E7F13022-7D01-264F-845E-E400BEB6E850}"/>
                </a:ext>
              </a:extLst>
            </p:cNvPr>
            <p:cNvSpPr/>
            <p:nvPr/>
          </p:nvSpPr>
          <p:spPr>
            <a:xfrm>
              <a:off x="6162675" y="1731015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3CB03EDD-3F66-2C42-A305-5A0388AF2B93}"/>
                </a:ext>
              </a:extLst>
            </p:cNvPr>
            <p:cNvSpPr txBox="1">
              <a:spLocks/>
            </p:cNvSpPr>
            <p:nvPr/>
          </p:nvSpPr>
          <p:spPr>
            <a:xfrm>
              <a:off x="7603757" y="1926060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General Public</a:t>
              </a:r>
            </a:p>
          </p:txBody>
        </p:sp>
        <p:pic>
          <p:nvPicPr>
            <p:cNvPr id="51" name="Picture 4" descr="Group of people with solid fill">
              <a:extLst>
                <a:ext uri="{FF2B5EF4-FFF2-40B4-BE49-F238E27FC236}">
                  <a16:creationId xmlns:a16="http://schemas.microsoft.com/office/drawing/2014/main" id="{110D7088-8132-8044-B643-457F48DDDA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6359827" y="1994087"/>
              <a:ext cx="640080" cy="640080"/>
            </a:xfrm>
            <a:prstGeom prst="rect">
              <a:avLst/>
            </a:prstGeom>
          </p:spPr>
        </p:pic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C9E5382-905E-C64F-A62C-04B46B37A4FD}"/>
              </a:ext>
            </a:extLst>
          </p:cNvPr>
          <p:cNvGrpSpPr/>
          <p:nvPr/>
        </p:nvGrpSpPr>
        <p:grpSpPr>
          <a:xfrm>
            <a:off x="6162675" y="3329872"/>
            <a:ext cx="5391290" cy="1166224"/>
            <a:chOff x="6162675" y="3275335"/>
            <a:chExt cx="5391290" cy="1166224"/>
          </a:xfrm>
        </p:grpSpPr>
        <p:sp>
          <p:nvSpPr>
            <p:cNvPr id="53" name="Pentagon 52">
              <a:extLst>
                <a:ext uri="{FF2B5EF4-FFF2-40B4-BE49-F238E27FC236}">
                  <a16:creationId xmlns:a16="http://schemas.microsoft.com/office/drawing/2014/main" id="{9E551BD4-991F-9F42-A291-E0F0DDF2F51A}"/>
                </a:ext>
              </a:extLst>
            </p:cNvPr>
            <p:cNvSpPr/>
            <p:nvPr/>
          </p:nvSpPr>
          <p:spPr>
            <a:xfrm>
              <a:off x="6162675" y="3275335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9D8ABAC2-2735-3C4C-A42E-9858C3052F33}"/>
                </a:ext>
              </a:extLst>
            </p:cNvPr>
            <p:cNvSpPr txBox="1">
              <a:spLocks/>
            </p:cNvSpPr>
            <p:nvPr/>
          </p:nvSpPr>
          <p:spPr>
            <a:xfrm>
              <a:off x="7603757" y="3470380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Community Groups</a:t>
              </a:r>
            </a:p>
          </p:txBody>
        </p:sp>
        <p:pic>
          <p:nvPicPr>
            <p:cNvPr id="55" name="Picture 27" descr="Users with solid fill">
              <a:extLst>
                <a:ext uri="{FF2B5EF4-FFF2-40B4-BE49-F238E27FC236}">
                  <a16:creationId xmlns:a16="http://schemas.microsoft.com/office/drawing/2014/main" id="{46A82CB4-001E-1146-8D9B-4F7C0349CF6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11844" y="3561267"/>
              <a:ext cx="594360" cy="594360"/>
            </a:xfrm>
            <a:prstGeom prst="rect">
              <a:avLst/>
            </a:prstGeom>
          </p:spPr>
        </p:pic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44147CE-206C-7445-BBFD-BE296FD8DA2C}"/>
              </a:ext>
            </a:extLst>
          </p:cNvPr>
          <p:cNvGrpSpPr/>
          <p:nvPr/>
        </p:nvGrpSpPr>
        <p:grpSpPr>
          <a:xfrm>
            <a:off x="6162675" y="4872285"/>
            <a:ext cx="5391290" cy="1166224"/>
            <a:chOff x="6162675" y="4815840"/>
            <a:chExt cx="5391290" cy="1166224"/>
          </a:xfrm>
        </p:grpSpPr>
        <p:sp>
          <p:nvSpPr>
            <p:cNvPr id="57" name="Pentagon 56">
              <a:extLst>
                <a:ext uri="{FF2B5EF4-FFF2-40B4-BE49-F238E27FC236}">
                  <a16:creationId xmlns:a16="http://schemas.microsoft.com/office/drawing/2014/main" id="{BA8C3719-CB47-3244-9479-E23DBCC884EE}"/>
                </a:ext>
              </a:extLst>
            </p:cNvPr>
            <p:cNvSpPr/>
            <p:nvPr/>
          </p:nvSpPr>
          <p:spPr>
            <a:xfrm>
              <a:off x="6162675" y="4815840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0A6F4CF5-924F-464C-9569-F3BC2A8006D6}"/>
                </a:ext>
              </a:extLst>
            </p:cNvPr>
            <p:cNvSpPr txBox="1">
              <a:spLocks/>
            </p:cNvSpPr>
            <p:nvPr/>
          </p:nvSpPr>
          <p:spPr>
            <a:xfrm>
              <a:off x="7603757" y="5010885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Industry</a:t>
              </a:r>
            </a:p>
          </p:txBody>
        </p:sp>
        <p:pic>
          <p:nvPicPr>
            <p:cNvPr id="59" name="Picture 28" descr="Meeting with solid fill">
              <a:extLst>
                <a:ext uri="{FF2B5EF4-FFF2-40B4-BE49-F238E27FC236}">
                  <a16:creationId xmlns:a16="http://schemas.microsoft.com/office/drawing/2014/main" id="{090A8E75-E5A3-4342-8406-7BEE5C49F9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/>
          </p:blipFill>
          <p:spPr>
            <a:xfrm>
              <a:off x="6373891" y="5101772"/>
              <a:ext cx="594360" cy="59436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6017819-E443-4BB7-A690-5A0F9205DC77}"/>
              </a:ext>
            </a:extLst>
          </p:cNvPr>
          <p:cNvGrpSpPr/>
          <p:nvPr/>
        </p:nvGrpSpPr>
        <p:grpSpPr>
          <a:xfrm>
            <a:off x="643063" y="1796210"/>
            <a:ext cx="5381500" cy="1166224"/>
            <a:chOff x="638564" y="3275335"/>
            <a:chExt cx="5381500" cy="1166224"/>
          </a:xfrm>
        </p:grpSpPr>
        <p:sp>
          <p:nvSpPr>
            <p:cNvPr id="32" name="Pentagon 40">
              <a:extLst>
                <a:ext uri="{FF2B5EF4-FFF2-40B4-BE49-F238E27FC236}">
                  <a16:creationId xmlns:a16="http://schemas.microsoft.com/office/drawing/2014/main" id="{8DFA0A21-9A6B-4EB6-B540-BDFFDD44D4FD}"/>
                </a:ext>
              </a:extLst>
            </p:cNvPr>
            <p:cNvSpPr/>
            <p:nvPr/>
          </p:nvSpPr>
          <p:spPr>
            <a:xfrm>
              <a:off x="638564" y="3275335"/>
              <a:ext cx="1260000" cy="1166224"/>
            </a:xfrm>
            <a:prstGeom prst="homePlate">
              <a:avLst>
                <a:gd name="adj" fmla="val 39235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33" name="Content Placeholder 2">
              <a:extLst>
                <a:ext uri="{FF2B5EF4-FFF2-40B4-BE49-F238E27FC236}">
                  <a16:creationId xmlns:a16="http://schemas.microsoft.com/office/drawing/2014/main" id="{D73AF0D8-0BAD-4BE1-9A2B-0CE3D27DF1AC}"/>
                </a:ext>
              </a:extLst>
            </p:cNvPr>
            <p:cNvSpPr txBox="1">
              <a:spLocks/>
            </p:cNvSpPr>
            <p:nvPr/>
          </p:nvSpPr>
          <p:spPr>
            <a:xfrm>
              <a:off x="2069856" y="3470380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Federal Government</a:t>
              </a:r>
            </a:p>
          </p:txBody>
        </p:sp>
      </p:grpSp>
      <p:pic>
        <p:nvPicPr>
          <p:cNvPr id="39" name="Picture 4" descr="Maple Leaf with solid fill">
            <a:extLst>
              <a:ext uri="{FF2B5EF4-FFF2-40B4-BE49-F238E27FC236}">
                <a16:creationId xmlns:a16="http://schemas.microsoft.com/office/drawing/2014/main" id="{E2020FBA-CC15-BA4B-9757-2C77C391A3B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35463" y="2064276"/>
            <a:ext cx="594360" cy="5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04E38-A9FA-4C68-8353-C605E0C76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588" y="644272"/>
            <a:ext cx="5526087" cy="1107996"/>
          </a:xfrm>
        </p:spPr>
        <p:txBody>
          <a:bodyPr/>
          <a:lstStyle/>
          <a:p>
            <a:r>
              <a:rPr lang="en-US" sz="4000" dirty="0">
                <a:solidFill>
                  <a:schemeClr val="tx2"/>
                </a:solidFill>
              </a:rPr>
              <a:t>When is it “required”</a:t>
            </a:r>
            <a:br>
              <a:rPr lang="en-US" sz="4000" dirty="0">
                <a:solidFill>
                  <a:schemeClr val="tx2"/>
                </a:solidFill>
              </a:rPr>
            </a:br>
            <a:endParaRPr lang="en-CA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D7F376-7FD4-4D6F-97B2-213C742CE0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7</a:t>
            </a:fld>
            <a:endParaRPr lang="en-CA"/>
          </a:p>
        </p:txBody>
      </p:sp>
      <p:pic>
        <p:nvPicPr>
          <p:cNvPr id="5" name="Picture Placeholder 4" descr="A picture containing text, ocean floor&#10;&#10;Description automatically generated">
            <a:extLst>
              <a:ext uri="{FF2B5EF4-FFF2-40B4-BE49-F238E27FC236}">
                <a16:creationId xmlns:a16="http://schemas.microsoft.com/office/drawing/2014/main" id="{43EBA867-7540-422E-C825-80A613B397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12" r="24412"/>
          <a:stretch>
            <a:fillRect/>
          </a:stretch>
        </p:blipFill>
        <p:spPr/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55F08C8-F957-4815-B839-596CCD39A9EC}"/>
              </a:ext>
            </a:extLst>
          </p:cNvPr>
          <p:cNvGrpSpPr/>
          <p:nvPr/>
        </p:nvGrpSpPr>
        <p:grpSpPr>
          <a:xfrm>
            <a:off x="636588" y="2407783"/>
            <a:ext cx="5163319" cy="776134"/>
            <a:chOff x="636588" y="2133494"/>
            <a:chExt cx="4473575" cy="77613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76D9FA4-4647-4885-8222-4CDC6D88FF6E}"/>
                </a:ext>
              </a:extLst>
            </p:cNvPr>
            <p:cNvGrpSpPr/>
            <p:nvPr/>
          </p:nvGrpSpPr>
          <p:grpSpPr>
            <a:xfrm>
              <a:off x="636588" y="2155801"/>
              <a:ext cx="804369" cy="731520"/>
              <a:chOff x="636588" y="2116642"/>
              <a:chExt cx="804369" cy="731520"/>
            </a:xfrm>
          </p:grpSpPr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8E32C022-7502-4BAC-8619-83483169DC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Title 2">
                <a:extLst>
                  <a:ext uri="{FF2B5EF4-FFF2-40B4-BE49-F238E27FC236}">
                    <a16:creationId xmlns:a16="http://schemas.microsoft.com/office/drawing/2014/main" id="{C2DC9101-8E14-400E-B358-13626C8B053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01</a:t>
                </a:r>
              </a:p>
            </p:txBody>
          </p:sp>
        </p:grpSp>
        <p:sp>
          <p:nvSpPr>
            <p:cNvPr id="8" name="Content Placeholder 2">
              <a:extLst>
                <a:ext uri="{FF2B5EF4-FFF2-40B4-BE49-F238E27FC236}">
                  <a16:creationId xmlns:a16="http://schemas.microsoft.com/office/drawing/2014/main" id="{D01A3B2A-7418-4D49-AE08-38E27E0E014D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213349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Regulatory filings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600" dirty="0"/>
                <a:t>Many regulatory processes require a socio-economic assessment</a:t>
              </a:r>
            </a:p>
            <a:p>
              <a:pPr marL="0" indent="0">
                <a:spcBef>
                  <a:spcPts val="600"/>
                </a:spcBef>
                <a:buNone/>
              </a:pPr>
              <a:endParaRPr lang="en-US" sz="1600" b="1" dirty="0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0728842-305B-483B-B93E-CB6F6EA70459}"/>
              </a:ext>
            </a:extLst>
          </p:cNvPr>
          <p:cNvGrpSpPr/>
          <p:nvPr/>
        </p:nvGrpSpPr>
        <p:grpSpPr>
          <a:xfrm>
            <a:off x="636588" y="3640118"/>
            <a:ext cx="5163319" cy="776134"/>
            <a:chOff x="636588" y="3429000"/>
            <a:chExt cx="4473575" cy="77613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91F7426-4DCE-4030-9998-449F0F674860}"/>
                </a:ext>
              </a:extLst>
            </p:cNvPr>
            <p:cNvGrpSpPr/>
            <p:nvPr/>
          </p:nvGrpSpPr>
          <p:grpSpPr>
            <a:xfrm>
              <a:off x="636588" y="3451307"/>
              <a:ext cx="804369" cy="731520"/>
              <a:chOff x="636588" y="2116642"/>
              <a:chExt cx="804369" cy="731520"/>
            </a:xfrm>
          </p:grpSpPr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7157338-DE6F-4E99-AF19-39EB03484E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itle 2">
                <a:extLst>
                  <a:ext uri="{FF2B5EF4-FFF2-40B4-BE49-F238E27FC236}">
                    <a16:creationId xmlns:a16="http://schemas.microsoft.com/office/drawing/2014/main" id="{03ADD572-4080-4148-AD79-1E3AB6987362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02</a:t>
                </a:r>
              </a:p>
            </p:txBody>
          </p:sp>
        </p:grpSp>
        <p:sp>
          <p:nvSpPr>
            <p:cNvPr id="13" name="Content Placeholder 2">
              <a:extLst>
                <a:ext uri="{FF2B5EF4-FFF2-40B4-BE49-F238E27FC236}">
                  <a16:creationId xmlns:a16="http://schemas.microsoft.com/office/drawing/2014/main" id="{9AEB2CEF-FDE1-43FA-9852-878AA94FC213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3429000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Development applications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600" dirty="0"/>
                <a:t>At the municipal or provincial levels the question of what this means for the economy may need to be answered.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2791CA6-7D39-4744-BA79-9301DA5A757E}"/>
              </a:ext>
            </a:extLst>
          </p:cNvPr>
          <p:cNvGrpSpPr/>
          <p:nvPr/>
        </p:nvGrpSpPr>
        <p:grpSpPr>
          <a:xfrm>
            <a:off x="636588" y="4872453"/>
            <a:ext cx="5163319" cy="776134"/>
            <a:chOff x="636588" y="4725144"/>
            <a:chExt cx="4473575" cy="776134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1ADFCB-6B7C-45A2-9C40-B33E5E9F68FF}"/>
                </a:ext>
              </a:extLst>
            </p:cNvPr>
            <p:cNvGrpSpPr/>
            <p:nvPr/>
          </p:nvGrpSpPr>
          <p:grpSpPr>
            <a:xfrm>
              <a:off x="636588" y="4747451"/>
              <a:ext cx="804369" cy="731520"/>
              <a:chOff x="636588" y="2116642"/>
              <a:chExt cx="804369" cy="731520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1A951070-4BEE-490C-BEF7-6D55CEE7C17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440957" y="2116642"/>
                <a:ext cx="0" cy="731520"/>
              </a:xfrm>
              <a:prstGeom prst="line">
                <a:avLst/>
              </a:prstGeom>
              <a:ln w="19050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itle 2">
                <a:extLst>
                  <a:ext uri="{FF2B5EF4-FFF2-40B4-BE49-F238E27FC236}">
                    <a16:creationId xmlns:a16="http://schemas.microsoft.com/office/drawing/2014/main" id="{A13AB1A8-6A0D-4514-B644-DA93FE2D4B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36588" y="2159237"/>
                <a:ext cx="615280" cy="646331"/>
              </a:xfrm>
              <a:prstGeom prst="rect">
                <a:avLst/>
              </a:prstGeom>
            </p:spPr>
            <p:txBody>
              <a:bodyPr wrap="square" lIns="0" tIns="0" rIns="0" bIns="0" anchor="t">
                <a:sp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 algn="l"/>
                <a:r>
                  <a:rPr lang="en-US" sz="4200" b="1">
                    <a:solidFill>
                      <a:schemeClr val="tx2"/>
                    </a:solidFill>
                  </a:rPr>
                  <a:t>03</a:t>
                </a:r>
              </a:p>
            </p:txBody>
          </p:sp>
        </p:grpSp>
        <p:sp>
          <p:nvSpPr>
            <p:cNvPr id="18" name="Content Placeholder 2">
              <a:extLst>
                <a:ext uri="{FF2B5EF4-FFF2-40B4-BE49-F238E27FC236}">
                  <a16:creationId xmlns:a16="http://schemas.microsoft.com/office/drawing/2014/main" id="{B197876F-8852-43A2-BEF8-FBFD13EB9306}"/>
                </a:ext>
              </a:extLst>
            </p:cNvPr>
            <p:cNvSpPr txBox="1">
              <a:spLocks/>
            </p:cNvSpPr>
            <p:nvPr/>
          </p:nvSpPr>
          <p:spPr>
            <a:xfrm>
              <a:off x="1781526" y="4725144"/>
              <a:ext cx="3328637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To support discussions with government, stakeholders and rightsholders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600" dirty="0"/>
                <a:t>As part of a communications toolbox</a:t>
              </a:r>
            </a:p>
            <a:p>
              <a:pPr marL="0" indent="0">
                <a:spcBef>
                  <a:spcPts val="600"/>
                </a:spcBef>
                <a:buNone/>
              </a:pPr>
              <a:endParaRPr 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16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ext Placeholder 110">
            <a:extLst>
              <a:ext uri="{FF2B5EF4-FFF2-40B4-BE49-F238E27FC236}">
                <a16:creationId xmlns:a16="http://schemas.microsoft.com/office/drawing/2014/main" id="{65C96720-4714-9740-9533-8B59BA76A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Restricted to Well-Established Quantitative Measures </a:t>
            </a:r>
          </a:p>
        </p:txBody>
      </p:sp>
      <p:sp>
        <p:nvSpPr>
          <p:cNvPr id="115" name="Title 114">
            <a:extLst>
              <a:ext uri="{FF2B5EF4-FFF2-40B4-BE49-F238E27FC236}">
                <a16:creationId xmlns:a16="http://schemas.microsoft.com/office/drawing/2014/main" id="{19F3A6E8-8B4D-EA4E-801D-AE3C1E2DD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Economic Impacts</a:t>
            </a:r>
          </a:p>
        </p:txBody>
      </p:sp>
      <p:sp>
        <p:nvSpPr>
          <p:cNvPr id="34" name="Slide Number Placeholder 3">
            <a:extLst>
              <a:ext uri="{FF2B5EF4-FFF2-40B4-BE49-F238E27FC236}">
                <a16:creationId xmlns:a16="http://schemas.microsoft.com/office/drawing/2014/main" id="{CE6BD2FD-488B-407B-BC35-43BD0629E6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56001" y="6371502"/>
            <a:ext cx="499143" cy="249720"/>
          </a:xfrm>
        </p:spPr>
        <p:txBody>
          <a:bodyPr/>
          <a:lstStyle/>
          <a:p>
            <a:fld id="{524D1A82-BAD5-4898-8C77-C821410AB1EA}" type="slidenum">
              <a:rPr lang="en-CA" smtClean="0"/>
              <a:t>8</a:t>
            </a:fld>
            <a:endParaRPr lang="en-CA"/>
          </a:p>
        </p:txBody>
      </p:sp>
      <p:grpSp>
        <p:nvGrpSpPr>
          <p:cNvPr id="12" name="Group 11"/>
          <p:cNvGrpSpPr/>
          <p:nvPr/>
        </p:nvGrpSpPr>
        <p:grpSpPr>
          <a:xfrm>
            <a:off x="4813622" y="1903264"/>
            <a:ext cx="1192213" cy="990971"/>
            <a:chOff x="3572616" y="1246644"/>
            <a:chExt cx="993140" cy="825501"/>
          </a:xfrm>
        </p:grpSpPr>
        <p:sp>
          <p:nvSpPr>
            <p:cNvPr id="2" name="Round Same Side Corner Rectangle 1"/>
            <p:cNvSpPr/>
            <p:nvPr/>
          </p:nvSpPr>
          <p:spPr>
            <a:xfrm rot="5400000">
              <a:off x="3790368" y="1296756"/>
              <a:ext cx="825500" cy="725276"/>
            </a:xfrm>
            <a:prstGeom prst="round2SameRect">
              <a:avLst>
                <a:gd name="adj1" fmla="val 9282"/>
                <a:gd name="adj2" fmla="val 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" name="Isosceles Triangle 2"/>
            <p:cNvSpPr/>
            <p:nvPr/>
          </p:nvSpPr>
          <p:spPr>
            <a:xfrm rot="16200000" flipH="1">
              <a:off x="3274166" y="1545095"/>
              <a:ext cx="825500" cy="2286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6186166" y="1903264"/>
            <a:ext cx="1192213" cy="990971"/>
            <a:chOff x="3572616" y="1246644"/>
            <a:chExt cx="993140" cy="825501"/>
          </a:xfrm>
          <a:solidFill>
            <a:schemeClr val="accent2"/>
          </a:solidFill>
        </p:grpSpPr>
        <p:sp>
          <p:nvSpPr>
            <p:cNvPr id="14" name="Round Same Side Corner Rectangle 13"/>
            <p:cNvSpPr/>
            <p:nvPr/>
          </p:nvSpPr>
          <p:spPr>
            <a:xfrm rot="5400000">
              <a:off x="3790368" y="1296756"/>
              <a:ext cx="825500" cy="725276"/>
            </a:xfrm>
            <a:prstGeom prst="round2SameRect">
              <a:avLst>
                <a:gd name="adj1" fmla="val 9282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Isosceles Triangle 14"/>
            <p:cNvSpPr/>
            <p:nvPr/>
          </p:nvSpPr>
          <p:spPr>
            <a:xfrm rot="16200000" flipH="1">
              <a:off x="3274166" y="1545095"/>
              <a:ext cx="825500" cy="22860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98" name="Content Placeholder 2">
            <a:extLst>
              <a:ext uri="{FF2B5EF4-FFF2-40B4-BE49-F238E27FC236}">
                <a16:creationId xmlns:a16="http://schemas.microsoft.com/office/drawing/2014/main" id="{5207A953-CE49-0D4D-9685-180D01401A62}"/>
              </a:ext>
            </a:extLst>
          </p:cNvPr>
          <p:cNvSpPr txBox="1">
            <a:spLocks/>
          </p:cNvSpPr>
          <p:nvPr/>
        </p:nvSpPr>
        <p:spPr>
          <a:xfrm>
            <a:off x="636588" y="2010682"/>
            <a:ext cx="3950208" cy="776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n-US" sz="1600" b="1" dirty="0">
                <a:latin typeface="+mj-lt"/>
              </a:rPr>
              <a:t>Output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CA" sz="1200" dirty="0">
                <a:ea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CA" sz="1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he total gross value of goods and services produced by a given company or industry. </a:t>
            </a:r>
            <a:endParaRPr lang="en-US" sz="1200" dirty="0"/>
          </a:p>
        </p:txBody>
      </p:sp>
      <p:sp>
        <p:nvSpPr>
          <p:cNvPr id="101" name="Content Placeholder 2">
            <a:extLst>
              <a:ext uri="{FF2B5EF4-FFF2-40B4-BE49-F238E27FC236}">
                <a16:creationId xmlns:a16="http://schemas.microsoft.com/office/drawing/2014/main" id="{817DA366-451A-C045-9809-EE05D3DE6C71}"/>
              </a:ext>
            </a:extLst>
          </p:cNvPr>
          <p:cNvSpPr txBox="1">
            <a:spLocks/>
          </p:cNvSpPr>
          <p:nvPr/>
        </p:nvSpPr>
        <p:spPr>
          <a:xfrm>
            <a:off x="7608168" y="2010682"/>
            <a:ext cx="3950208" cy="776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+mj-lt"/>
              </a:rPr>
              <a:t>Labour Income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/>
              <a:t>Salaries and wages generated.</a:t>
            </a:r>
          </a:p>
        </p:txBody>
      </p:sp>
      <p:pic>
        <p:nvPicPr>
          <p:cNvPr id="104" name="Picture 4" descr="Dollar with solid fill">
            <a:extLst>
              <a:ext uri="{FF2B5EF4-FFF2-40B4-BE49-F238E27FC236}">
                <a16:creationId xmlns:a16="http://schemas.microsoft.com/office/drawing/2014/main" id="{06A206C7-A121-4048-B111-DD2616C14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320655" y="2147289"/>
            <a:ext cx="502920" cy="502920"/>
          </a:xfrm>
          <a:prstGeom prst="rect">
            <a:avLst/>
          </a:prstGeom>
        </p:spPr>
      </p:pic>
      <p:pic>
        <p:nvPicPr>
          <p:cNvPr id="107" name="Picture 4" descr="Payroll with solid fill">
            <a:extLst>
              <a:ext uri="{FF2B5EF4-FFF2-40B4-BE49-F238E27FC236}">
                <a16:creationId xmlns:a16="http://schemas.microsoft.com/office/drawing/2014/main" id="{A4B16764-AD4A-5843-AE7E-BDA2B388A0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382977" y="2147289"/>
            <a:ext cx="502920" cy="502920"/>
          </a:xfrm>
          <a:prstGeom prst="rect">
            <a:avLst/>
          </a:prstGeom>
        </p:spPr>
      </p:pic>
      <p:sp>
        <p:nvSpPr>
          <p:cNvPr id="21" name="Isosceles Triangle 20"/>
          <p:cNvSpPr/>
          <p:nvPr/>
        </p:nvSpPr>
        <p:spPr>
          <a:xfrm rot="5400000">
            <a:off x="6745683" y="3714269"/>
            <a:ext cx="990970" cy="274422"/>
          </a:xfrm>
          <a:prstGeom prst="triangl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811759BC-899E-764C-B208-8BD798252481}"/>
              </a:ext>
            </a:extLst>
          </p:cNvPr>
          <p:cNvGrpSpPr/>
          <p:nvPr/>
        </p:nvGrpSpPr>
        <p:grpSpPr>
          <a:xfrm>
            <a:off x="636588" y="3355994"/>
            <a:ext cx="10921788" cy="990971"/>
            <a:chOff x="636588" y="3264404"/>
            <a:chExt cx="10921788" cy="990971"/>
          </a:xfrm>
        </p:grpSpPr>
        <p:grpSp>
          <p:nvGrpSpPr>
            <p:cNvPr id="18" name="Group 17"/>
            <p:cNvGrpSpPr/>
            <p:nvPr/>
          </p:nvGrpSpPr>
          <p:grpSpPr>
            <a:xfrm>
              <a:off x="4813622" y="3264404"/>
              <a:ext cx="1192213" cy="990971"/>
              <a:chOff x="3572616" y="1246644"/>
              <a:chExt cx="993140" cy="825501"/>
            </a:xfrm>
            <a:solidFill>
              <a:schemeClr val="accent3"/>
            </a:solidFill>
          </p:grpSpPr>
          <p:sp>
            <p:nvSpPr>
              <p:cNvPr id="22" name="Round Same Side Corner Rectangle 21"/>
              <p:cNvSpPr/>
              <p:nvPr/>
            </p:nvSpPr>
            <p:spPr>
              <a:xfrm rot="5400000">
                <a:off x="3790368" y="1296756"/>
                <a:ext cx="825500" cy="725276"/>
              </a:xfrm>
              <a:prstGeom prst="round2SameRect">
                <a:avLst>
                  <a:gd name="adj1" fmla="val 9282"/>
                  <a:gd name="adj2" fmla="val 0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Isosceles Triangle 22"/>
              <p:cNvSpPr/>
              <p:nvPr/>
            </p:nvSpPr>
            <p:spPr>
              <a:xfrm rot="16200000" flipH="1">
                <a:off x="3274166" y="1545095"/>
                <a:ext cx="825500" cy="228600"/>
              </a:xfrm>
              <a:prstGeom prst="triangl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0" name="Round Same Side Corner Rectangle 19"/>
            <p:cNvSpPr/>
            <p:nvPr/>
          </p:nvSpPr>
          <p:spPr>
            <a:xfrm rot="16200000" flipH="1">
              <a:off x="6126009" y="3324561"/>
              <a:ext cx="990970" cy="870656"/>
            </a:xfrm>
            <a:prstGeom prst="round2SameRect">
              <a:avLst>
                <a:gd name="adj1" fmla="val 9282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chemeClr val="tx1"/>
                </a:solidFill>
              </a:endParaRPr>
            </a:p>
          </p:txBody>
        </p:sp>
        <p:sp>
          <p:nvSpPr>
            <p:cNvPr id="99" name="Content Placeholder 2">
              <a:extLst>
                <a:ext uri="{FF2B5EF4-FFF2-40B4-BE49-F238E27FC236}">
                  <a16:creationId xmlns:a16="http://schemas.microsoft.com/office/drawing/2014/main" id="{D0134927-F721-4B46-9263-5185C9768328}"/>
                </a:ext>
              </a:extLst>
            </p:cNvPr>
            <p:cNvSpPr txBox="1">
              <a:spLocks/>
            </p:cNvSpPr>
            <p:nvPr/>
          </p:nvSpPr>
          <p:spPr>
            <a:xfrm>
              <a:off x="636588" y="3371822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Gross Domestic Product</a:t>
              </a:r>
            </a:p>
            <a:p>
              <a:pPr marL="0" indent="0" algn="r">
                <a:spcBef>
                  <a:spcPts val="600"/>
                </a:spcBef>
                <a:buNone/>
              </a:pPr>
              <a:r>
                <a:rPr lang="en-CA" sz="1200" dirty="0">
                  <a:ea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r>
                <a:rPr lang="en-CA" sz="12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he unduplicated value of goods and services produced</a:t>
              </a:r>
              <a:endParaRPr lang="en-US" sz="1200" dirty="0"/>
            </a:p>
          </p:txBody>
        </p:sp>
        <p:sp>
          <p:nvSpPr>
            <p:cNvPr id="102" name="Content Placeholder 2">
              <a:extLst>
                <a:ext uri="{FF2B5EF4-FFF2-40B4-BE49-F238E27FC236}">
                  <a16:creationId xmlns:a16="http://schemas.microsoft.com/office/drawing/2014/main" id="{D67771D7-A36B-2E41-B499-F5DFA0C10973}"/>
                </a:ext>
              </a:extLst>
            </p:cNvPr>
            <p:cNvSpPr txBox="1">
              <a:spLocks/>
            </p:cNvSpPr>
            <p:nvPr/>
          </p:nvSpPr>
          <p:spPr>
            <a:xfrm>
              <a:off x="7608168" y="3371822"/>
              <a:ext cx="3950208" cy="776134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277200" indent="-277200" algn="l" defTabSz="457200" rtl="0" eaLnBrk="1" latinLnBrk="0" hangingPunct="1">
                <a:lnSpc>
                  <a:spcPct val="110000"/>
                </a:lnSpc>
                <a:spcBef>
                  <a:spcPts val="900"/>
                </a:spcBef>
                <a:buClr>
                  <a:schemeClr val="accent1"/>
                </a:buClr>
                <a:buSzPct val="100000"/>
                <a:buFont typeface="Arial" panose="020B0604020202020204" pitchFamily="34" charset="0"/>
                <a:buChar char="•"/>
                <a:defRPr lang="en-CA" sz="2600" b="0" kern="1200" dirty="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  <a:sym typeface="MarkPro-Medium"/>
                </a:defRPr>
              </a:lvl1pPr>
              <a:lvl2pPr marL="6858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SzPct val="90000"/>
                <a:buFont typeface="Arial" panose="020B0604020202020204" pitchFamily="34" charset="0"/>
                <a:buChar char="•"/>
                <a:defRPr sz="22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2pPr>
              <a:lvl3pPr marL="11430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3pPr>
              <a:lvl4pPr marL="16002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4pPr>
              <a:lvl5pPr marL="2057400" indent="-228600" algn="l" defTabSz="914400" rtl="0" eaLnBrk="1" latinLnBrk="0" hangingPunct="1">
                <a:lnSpc>
                  <a:spcPct val="110000"/>
                </a:lnSpc>
                <a:spcBef>
                  <a:spcPts val="600"/>
                </a:spcBef>
                <a:buClr>
                  <a:schemeClr val="accent1"/>
                </a:buClr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Segoe UI Light" panose="020B0502040204020203" pitchFamily="34" charset="0"/>
                  <a:cs typeface="Segoe UI Light" panose="020B0502040204020203" pitchFamily="34" charset="0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spcBef>
                  <a:spcPts val="600"/>
                </a:spcBef>
                <a:buNone/>
              </a:pPr>
              <a:r>
                <a:rPr lang="en-US" sz="1600" b="1" dirty="0">
                  <a:latin typeface="+mj-lt"/>
                </a:rPr>
                <a:t>Jobs </a:t>
              </a:r>
            </a:p>
            <a:p>
              <a:pPr marL="0" indent="0">
                <a:spcBef>
                  <a:spcPts val="600"/>
                </a:spcBef>
                <a:buNone/>
              </a:pPr>
              <a:r>
                <a:rPr lang="en-US" sz="1200" dirty="0"/>
                <a:t>Number of jobs generated. </a:t>
              </a:r>
            </a:p>
          </p:txBody>
        </p:sp>
        <p:pic>
          <p:nvPicPr>
            <p:cNvPr id="105" name="Picture 12" descr="Gold bars with solid fill">
              <a:extLst>
                <a:ext uri="{FF2B5EF4-FFF2-40B4-BE49-F238E27FC236}">
                  <a16:creationId xmlns:a16="http://schemas.microsoft.com/office/drawing/2014/main" id="{9DD388FD-6920-7845-9937-C44B07E63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5312459" y="3508429"/>
              <a:ext cx="502920" cy="502920"/>
            </a:xfrm>
            <a:prstGeom prst="rect">
              <a:avLst/>
            </a:prstGeom>
          </p:spPr>
        </p:pic>
        <p:pic>
          <p:nvPicPr>
            <p:cNvPr id="108" name="Picture 27" descr="Construction worker female with solid fill">
              <a:extLst>
                <a:ext uri="{FF2B5EF4-FFF2-40B4-BE49-F238E27FC236}">
                  <a16:creationId xmlns:a16="http://schemas.microsoft.com/office/drawing/2014/main" id="{3DE621C8-C3B1-0443-A0FD-10620538E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6411844" y="3508428"/>
              <a:ext cx="502920" cy="502920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4813622" y="4808724"/>
            <a:ext cx="1192213" cy="990971"/>
            <a:chOff x="3572616" y="1246644"/>
            <a:chExt cx="993140" cy="825501"/>
          </a:xfrm>
          <a:solidFill>
            <a:schemeClr val="accent5"/>
          </a:solidFill>
        </p:grpSpPr>
        <p:sp>
          <p:nvSpPr>
            <p:cNvPr id="29" name="Round Same Side Corner Rectangle 28"/>
            <p:cNvSpPr/>
            <p:nvPr/>
          </p:nvSpPr>
          <p:spPr>
            <a:xfrm rot="5400000">
              <a:off x="3790368" y="1296756"/>
              <a:ext cx="825500" cy="725276"/>
            </a:xfrm>
            <a:prstGeom prst="round2SameRect">
              <a:avLst>
                <a:gd name="adj1" fmla="val 9282"/>
                <a:gd name="adj2" fmla="val 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30" name="Isosceles Triangle 29"/>
            <p:cNvSpPr/>
            <p:nvPr/>
          </p:nvSpPr>
          <p:spPr>
            <a:xfrm rot="16200000" flipH="1">
              <a:off x="3274166" y="1545095"/>
              <a:ext cx="825500" cy="2286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00" name="Content Placeholder 2">
            <a:extLst>
              <a:ext uri="{FF2B5EF4-FFF2-40B4-BE49-F238E27FC236}">
                <a16:creationId xmlns:a16="http://schemas.microsoft.com/office/drawing/2014/main" id="{A5AAC027-178B-5F48-B2B0-C2A8DC4A11A1}"/>
              </a:ext>
            </a:extLst>
          </p:cNvPr>
          <p:cNvSpPr txBox="1">
            <a:spLocks/>
          </p:cNvSpPr>
          <p:nvPr/>
        </p:nvSpPr>
        <p:spPr>
          <a:xfrm>
            <a:off x="636588" y="4916142"/>
            <a:ext cx="3950208" cy="776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buNone/>
            </a:pPr>
            <a:r>
              <a:rPr lang="en-US" sz="1600" b="1" dirty="0">
                <a:latin typeface="+mj-lt"/>
              </a:rPr>
              <a:t>Government Revenues</a:t>
            </a:r>
          </a:p>
          <a:p>
            <a:pPr marL="0" indent="0" algn="r">
              <a:spcBef>
                <a:spcPts val="600"/>
              </a:spcBef>
              <a:buNone/>
            </a:pPr>
            <a:r>
              <a:rPr lang="en-US" sz="1200" dirty="0"/>
              <a:t>Total revenues form income taxes, excise taxes and taxes on production.</a:t>
            </a:r>
          </a:p>
        </p:txBody>
      </p:sp>
      <p:pic>
        <p:nvPicPr>
          <p:cNvPr id="106" name="Picture 27" descr="Tax with solid fill">
            <a:extLst>
              <a:ext uri="{FF2B5EF4-FFF2-40B4-BE49-F238E27FC236}">
                <a16:creationId xmlns:a16="http://schemas.microsoft.com/office/drawing/2014/main" id="{89C7BFF6-68B5-2D41-B31B-8A2767DA94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325687" y="5052749"/>
            <a:ext cx="502920" cy="502920"/>
          </a:xfrm>
          <a:prstGeom prst="rect">
            <a:avLst/>
          </a:prstGeom>
        </p:spPr>
      </p:pic>
      <p:pic>
        <p:nvPicPr>
          <p:cNvPr id="109" name="Picture 28">
            <a:extLst>
              <a:ext uri="{FF2B5EF4-FFF2-40B4-BE49-F238E27FC236}">
                <a16:creationId xmlns:a16="http://schemas.microsoft.com/office/drawing/2014/main" id="{D775E99B-D840-6947-AB3A-EF097846DB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385466" y="5052749"/>
            <a:ext cx="502920" cy="50292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16A2303C-06EF-70F2-2C9A-8F9F462B021D}"/>
              </a:ext>
            </a:extLst>
          </p:cNvPr>
          <p:cNvGrpSpPr/>
          <p:nvPr/>
        </p:nvGrpSpPr>
        <p:grpSpPr>
          <a:xfrm rot="10800000">
            <a:off x="6213433" y="4808723"/>
            <a:ext cx="1192213" cy="990971"/>
            <a:chOff x="3572616" y="1246644"/>
            <a:chExt cx="993140" cy="825501"/>
          </a:xfrm>
          <a:solidFill>
            <a:schemeClr val="bg1">
              <a:lumMod val="65000"/>
            </a:schemeClr>
          </a:solidFill>
        </p:grpSpPr>
        <p:sp>
          <p:nvSpPr>
            <p:cNvPr id="5" name="Round Same Side Corner Rectangle 28">
              <a:extLst>
                <a:ext uri="{FF2B5EF4-FFF2-40B4-BE49-F238E27FC236}">
                  <a16:creationId xmlns:a16="http://schemas.microsoft.com/office/drawing/2014/main" id="{E586D84E-7880-326C-A1F2-C9FBB60DFD0A}"/>
                </a:ext>
              </a:extLst>
            </p:cNvPr>
            <p:cNvSpPr/>
            <p:nvPr/>
          </p:nvSpPr>
          <p:spPr>
            <a:xfrm rot="5400000">
              <a:off x="3790368" y="1296756"/>
              <a:ext cx="825500" cy="725276"/>
            </a:xfrm>
            <a:prstGeom prst="round2SameRect">
              <a:avLst>
                <a:gd name="adj1" fmla="val 9282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Isosceles Triangle 5">
              <a:extLst>
                <a:ext uri="{FF2B5EF4-FFF2-40B4-BE49-F238E27FC236}">
                  <a16:creationId xmlns:a16="http://schemas.microsoft.com/office/drawing/2014/main" id="{0E157E85-F065-4DC2-846D-7F1F580878D1}"/>
                </a:ext>
              </a:extLst>
            </p:cNvPr>
            <p:cNvSpPr/>
            <p:nvPr/>
          </p:nvSpPr>
          <p:spPr>
            <a:xfrm rot="16200000" flipH="1">
              <a:off x="3274166" y="1545095"/>
              <a:ext cx="825500" cy="2286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7" name="Picture 27" descr="Group of people outline">
            <a:extLst>
              <a:ext uri="{FF2B5EF4-FFF2-40B4-BE49-F238E27FC236}">
                <a16:creationId xmlns:a16="http://schemas.microsoft.com/office/drawing/2014/main" id="{F368C01B-2F62-A90F-2DDB-B0185D146F4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397301" y="5052748"/>
            <a:ext cx="502920" cy="50292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1C1D532-5986-F4AB-CD99-4BF5E90C964A}"/>
              </a:ext>
            </a:extLst>
          </p:cNvPr>
          <p:cNvSpPr txBox="1">
            <a:spLocks/>
          </p:cNvSpPr>
          <p:nvPr/>
        </p:nvSpPr>
        <p:spPr>
          <a:xfrm>
            <a:off x="7598841" y="4916141"/>
            <a:ext cx="3950208" cy="7761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77200" indent="-277200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lang="en-CA" sz="2600" b="0" kern="1200" dirty="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  <a:sym typeface="MarkPro-Medium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SzPct val="90000"/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Segoe UI Light" panose="020B0502040204020203" pitchFamily="34" charset="0"/>
                <a:cs typeface="Segoe UI Light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sz="1600" b="1" dirty="0">
                <a:latin typeface="+mj-lt"/>
              </a:rPr>
              <a:t>Workforce Composition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/>
              <a:t>Representation equity-seeking groups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1200" dirty="0"/>
              <a:t>Quality of jobs</a:t>
            </a:r>
          </a:p>
        </p:txBody>
      </p:sp>
    </p:spTree>
    <p:extLst>
      <p:ext uri="{BB962C8B-B14F-4D97-AF65-F5344CB8AC3E}">
        <p14:creationId xmlns:p14="http://schemas.microsoft.com/office/powerpoint/2010/main" val="175042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08FD9-B2A9-4AC9-B36C-386BA3B75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Social and Environmental Measures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CD75-F50B-4D39-9C12-84C9A93DA10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Workforce development and training.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Contributions to local economy.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Use of technology.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Support for community groups.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Contributions to community cohesiveness. </a:t>
            </a:r>
          </a:p>
          <a:p>
            <a:endParaRPr lang="en-CA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98BD3-720D-45CD-A986-CD13C836C462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Greenhouse Gas Emissions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Water usage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CA" dirty="0"/>
              <a:t>Air quality</a:t>
            </a:r>
          </a:p>
          <a:p>
            <a:pPr marL="0" indent="0">
              <a:buNone/>
            </a:pP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5F4CA-EE9D-4DEC-AD3D-ED100D8FA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/>
                </a:solidFill>
              </a:rPr>
              <a:t>Social and Community Benefits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3AE875A-2A4D-478E-99BF-93A228BB9083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/>
                </a:solidFill>
              </a:rPr>
              <a:t>Environmental (emergin</a:t>
            </a:r>
            <a:r>
              <a:rPr lang="en-CA" dirty="0"/>
              <a:t>g)</a:t>
            </a:r>
            <a:endParaRPr lang="en-CA" dirty="0">
              <a:solidFill>
                <a:schemeClr val="accent5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3587BC-C3CA-4821-9068-5B9E95DDA6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24D1A82-BAD5-4898-8C77-C821410AB1EA}" type="slidenum">
              <a:rPr lang="en-CA" smtClean="0"/>
              <a:pPr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0530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MNP - Theme - August 2020">
  <a:themeElements>
    <a:clrScheme name="MNP - July 2020">
      <a:dk1>
        <a:srgbClr val="0F1313"/>
      </a:dk1>
      <a:lt1>
        <a:srgbClr val="FFFFFF"/>
      </a:lt1>
      <a:dk2>
        <a:srgbClr val="0F3C4F"/>
      </a:dk2>
      <a:lt2>
        <a:srgbClr val="F2F2F2"/>
      </a:lt2>
      <a:accent1>
        <a:srgbClr val="0F3C4F"/>
      </a:accent1>
      <a:accent2>
        <a:srgbClr val="035244"/>
      </a:accent2>
      <a:accent3>
        <a:srgbClr val="0C3343"/>
      </a:accent3>
      <a:accent4>
        <a:srgbClr val="EF5A27"/>
      </a:accent4>
      <a:accent5>
        <a:srgbClr val="107F8A"/>
      </a:accent5>
      <a:accent6>
        <a:srgbClr val="0F1313"/>
      </a:accent6>
      <a:hlink>
        <a:srgbClr val="EF5A27"/>
      </a:hlink>
      <a:folHlink>
        <a:srgbClr val="EF5A27"/>
      </a:folHlink>
    </a:clrScheme>
    <a:fontScheme name="MNP - Fonts - Jun2020">
      <a:majorFont>
        <a:latin typeface="Segoe UI Semibold"/>
        <a:ea typeface=""/>
        <a:cs typeface=""/>
      </a:majorFont>
      <a:minorFont>
        <a:latin typeface="Segoe UI Semi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wrap="square" rtlCol="0" anchor="ctr">
        <a:noAutofit/>
      </a:bodyPr>
      <a:lstStyle>
        <a:defPPr algn="ctr">
          <a:defRPr sz="1600" b="1" dirty="0" smtClean="0">
            <a:solidFill>
              <a:schemeClr val="bg1"/>
            </a:solidFill>
            <a:latin typeface="+mj-lt"/>
            <a:ea typeface="Corbel" charset="0"/>
            <a:cs typeface="Corbel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MNP PPT Template  -  Read-Only" id="{8A68BDC1-6434-479C-AA6B-150FF14D5E89}" vid="{998F9E8E-86E9-477A-BC32-B0D3FDC847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0c17b54-d892-47d4-a218-f4b1d2136cb1">
      <Terms xmlns="http://schemas.microsoft.com/office/infopath/2007/PartnerControls"/>
    </lcf76f155ced4ddcb4097134ff3c332f>
    <TaxCatchAll xmlns="16db8da9-c2a3-45f4-a9d1-7330534701c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6DFBE84D694AD46A1FF2B19A59A6A3B" ma:contentTypeVersion="12" ma:contentTypeDescription="Create a new document." ma:contentTypeScope="" ma:versionID="cf7c981c000decc7a92e71adc66b8578">
  <xsd:schema xmlns:xsd="http://www.w3.org/2001/XMLSchema" xmlns:xs="http://www.w3.org/2001/XMLSchema" xmlns:p="http://schemas.microsoft.com/office/2006/metadata/properties" xmlns:ns2="30c17b54-d892-47d4-a218-f4b1d2136cb1" xmlns:ns3="16db8da9-c2a3-45f4-a9d1-7330534701ce" targetNamespace="http://schemas.microsoft.com/office/2006/metadata/properties" ma:root="true" ma:fieldsID="c0a7ead30dc99488c90ba9c12bc3879e" ns2:_="" ns3:_="">
    <xsd:import namespace="30c17b54-d892-47d4-a218-f4b1d2136cb1"/>
    <xsd:import namespace="16db8da9-c2a3-45f4-a9d1-733053470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c17b54-d892-47d4-a218-f4b1d2136c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b73a7bf9-0ec1-4416-9238-ac88aa0a6d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b8da9-c2a3-45f4-a9d1-733053470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4" nillable="true" ma:displayName="Taxonomy Catch All Column" ma:hidden="true" ma:list="{b7f0f8c0-5414-42e3-b11b-dd85505e6037}" ma:internalName="TaxCatchAll" ma:showField="CatchAllData" ma:web="16db8da9-c2a3-45f4-a9d1-733053470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D01FF2-C92F-4FB4-AEC2-70AE2DD3FD70}">
  <ds:schemaRefs>
    <ds:schemaRef ds:uri="52EE705C-006D-49CF-9A1E-4B2CDF2C2EF7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"/>
    <ds:schemaRef ds:uri="http://schemas.openxmlformats.org/package/2006/metadata/core-properties"/>
    <ds:schemaRef ds:uri="http://purl.org/dc/terms/"/>
    <ds:schemaRef ds:uri="a196e022-4588-497b-9d9e-a50a3f12a689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F301807-C4F9-4BA5-9246-3BEB0154A96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44A2CF-DC99-4524-8979-07662AEFEDE6}"/>
</file>

<file path=docProps/app.xml><?xml version="1.0" encoding="utf-8"?>
<Properties xmlns="http://schemas.openxmlformats.org/officeDocument/2006/extended-properties" xmlns:vt="http://schemas.openxmlformats.org/officeDocument/2006/docPropsVTypes">
  <Template>MNP PPT Template</Template>
  <TotalTime>509</TotalTime>
  <Words>582</Words>
  <Application>Microsoft Office PowerPoint</Application>
  <PresentationFormat>Widescreen</PresentationFormat>
  <Paragraphs>118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Corbel</vt:lpstr>
      <vt:lpstr>Segoe UI</vt:lpstr>
      <vt:lpstr>Segoe UI Semibold</vt:lpstr>
      <vt:lpstr>Segoe UI Semilight</vt:lpstr>
      <vt:lpstr>Wingdings</vt:lpstr>
      <vt:lpstr>MNP - Theme - August 2020</vt:lpstr>
      <vt:lpstr>Using Evidence to Demonstrate Value</vt:lpstr>
      <vt:lpstr>Susan Mowbray | Partner, Insights &amp; Analytics</vt:lpstr>
      <vt:lpstr>Agenda</vt:lpstr>
      <vt:lpstr>Communication Tool</vt:lpstr>
      <vt:lpstr>What is economic impact assessment</vt:lpstr>
      <vt:lpstr>Audiences</vt:lpstr>
      <vt:lpstr>When is it “required” </vt:lpstr>
      <vt:lpstr>What are Economic Impacts</vt:lpstr>
      <vt:lpstr>Social and Environmental Measures</vt:lpstr>
      <vt:lpstr>What do I need?</vt:lpstr>
      <vt:lpstr>What makes an economic impact assessment successful?</vt:lpstr>
      <vt:lpstr>About the Report</vt:lpstr>
      <vt:lpstr>About the Report</vt:lpstr>
      <vt:lpstr>Distribution</vt:lpstr>
      <vt:lpstr>Final thoughts on the value of working with an established vendor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Using Evidence to Demonstrate Value</dc:title>
  <dc:creator>Susan Mowbray</dc:creator>
  <cp:keywords/>
  <dc:description/>
  <cp:lastModifiedBy>Lee Ann Waines</cp:lastModifiedBy>
  <cp:revision>5</cp:revision>
  <dcterms:created xsi:type="dcterms:W3CDTF">2023-02-09T23:29:41Z</dcterms:created>
  <dcterms:modified xsi:type="dcterms:W3CDTF">2023-02-10T20:40:27Z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0x010100C6DFBE84D694AD46A1FF2B19A59A6A3B</vt:lpwstr>
  </property>
</Properties>
</file>