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Lora" pitchFamily="2" charset="0"/>
      <p:regular r:id="rId29"/>
      <p:bold r:id="rId30"/>
      <p:italic r:id="rId31"/>
      <p:boldItalic r:id="rId32"/>
    </p:embeddedFont>
    <p:embeddedFont>
      <p:font typeface="Lora Bold" charset="0"/>
      <p:regular r:id="rId33"/>
    </p:embeddedFont>
    <p:embeddedFont>
      <p:font typeface="Lora Bold Italics" panose="020B0604020202020204" charset="0"/>
      <p:regular r:id="rId34"/>
    </p:embeddedFont>
    <p:embeddedFont>
      <p:font typeface="Lora Italics" panose="020B0604020202020204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38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18" Type="http://schemas.openxmlformats.org/officeDocument/2006/relationships/image" Target="../media/image3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19" Type="http://schemas.openxmlformats.org/officeDocument/2006/relationships/image" Target="../media/image31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3" Type="http://schemas.openxmlformats.org/officeDocument/2006/relationships/image" Target="../media/image21.svg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23.svg"/><Relationship Id="rId10" Type="http://schemas.openxmlformats.org/officeDocument/2006/relationships/image" Target="../media/image36.png"/><Relationship Id="rId4" Type="http://schemas.openxmlformats.org/officeDocument/2006/relationships/image" Target="../media/image22.png"/><Relationship Id="rId9" Type="http://schemas.openxmlformats.org/officeDocument/2006/relationships/image" Target="../media/image3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3" Type="http://schemas.openxmlformats.org/officeDocument/2006/relationships/image" Target="../media/image17.svg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25.svg"/><Relationship Id="rId10" Type="http://schemas.openxmlformats.org/officeDocument/2006/relationships/image" Target="../media/image36.png"/><Relationship Id="rId4" Type="http://schemas.openxmlformats.org/officeDocument/2006/relationships/image" Target="../media/image24.png"/><Relationship Id="rId9" Type="http://schemas.openxmlformats.org/officeDocument/2006/relationships/image" Target="../media/image3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3" Type="http://schemas.openxmlformats.org/officeDocument/2006/relationships/image" Target="../media/image19.svg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27.svg"/><Relationship Id="rId10" Type="http://schemas.openxmlformats.org/officeDocument/2006/relationships/image" Target="../media/image36.png"/><Relationship Id="rId4" Type="http://schemas.openxmlformats.org/officeDocument/2006/relationships/image" Target="../media/image26.png"/><Relationship Id="rId9" Type="http://schemas.openxmlformats.org/officeDocument/2006/relationships/image" Target="../media/image3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3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Relationship Id="rId9" Type="http://schemas.openxmlformats.org/officeDocument/2006/relationships/image" Target="../media/image48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4.svg"/><Relationship Id="rId7" Type="http://schemas.openxmlformats.org/officeDocument/2006/relationships/image" Target="../media/image5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svg"/><Relationship Id="rId3" Type="http://schemas.openxmlformats.org/officeDocument/2006/relationships/image" Target="../media/image44.svg"/><Relationship Id="rId7" Type="http://schemas.openxmlformats.org/officeDocument/2006/relationships/image" Target="../media/image57.svg"/><Relationship Id="rId12" Type="http://schemas.openxmlformats.org/officeDocument/2006/relationships/image" Target="../media/image6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svg"/><Relationship Id="rId5" Type="http://schemas.openxmlformats.org/officeDocument/2006/relationships/image" Target="../media/image55.svg"/><Relationship Id="rId15" Type="http://schemas.openxmlformats.org/officeDocument/2006/relationships/image" Target="../media/image65.sv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svg"/><Relationship Id="rId1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1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552524" y="3669656"/>
            <a:ext cx="4114800" cy="4114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-5392948">
            <a:off x="625030" y="5421318"/>
            <a:ext cx="4643659" cy="0"/>
          </a:xfrm>
          <a:prstGeom prst="line">
            <a:avLst/>
          </a:prstGeom>
          <a:ln w="152400" cap="rnd">
            <a:solidFill>
              <a:srgbClr val="FF7E0F">
                <a:alpha val="74902"/>
              </a:srgbClr>
            </a:solidFill>
            <a:prstDash val="sysDot"/>
            <a:headEnd type="arrow" w="med" len="sm"/>
            <a:tailEnd type="arrow" w="med" len="sm"/>
          </a:ln>
        </p:spPr>
      </p:sp>
      <p:grpSp>
        <p:nvGrpSpPr>
          <p:cNvPr id="4" name="Group 4"/>
          <p:cNvGrpSpPr/>
          <p:nvPr/>
        </p:nvGrpSpPr>
        <p:grpSpPr>
          <a:xfrm>
            <a:off x="8862962" y="4960954"/>
            <a:ext cx="1493924" cy="1493924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954273" y="5081940"/>
            <a:ext cx="1311303" cy="1151562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8147082" y="3493931"/>
            <a:ext cx="5955388" cy="841375"/>
            <a:chOff x="0" y="1080032"/>
            <a:chExt cx="7940516" cy="1121833"/>
          </a:xfrm>
        </p:grpSpPr>
        <p:sp>
          <p:nvSpPr>
            <p:cNvPr id="9" name="TextBox 9"/>
            <p:cNvSpPr txBox="1"/>
            <p:nvPr/>
          </p:nvSpPr>
          <p:spPr>
            <a:xfrm>
              <a:off x="0" y="1255498"/>
              <a:ext cx="4085898" cy="463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854618" y="1080032"/>
              <a:ext cx="4085898" cy="1121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499"/>
                </a:lnSpc>
              </a:pPr>
              <a:r>
                <a:rPr lang="en-US" sz="2499" spc="97" dirty="0">
                  <a:solidFill>
                    <a:srgbClr val="191919"/>
                  </a:solidFill>
                  <a:latin typeface="Lora Bold"/>
                </a:rPr>
                <a:t>Speech from the Throne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377214" y="5488848"/>
            <a:ext cx="3101987" cy="851136"/>
            <a:chOff x="0" y="0"/>
            <a:chExt cx="4135983" cy="1134848"/>
          </a:xfrm>
        </p:grpSpPr>
        <p:sp>
          <p:nvSpPr>
            <p:cNvPr id="12" name="TextBox 12"/>
            <p:cNvSpPr txBox="1"/>
            <p:nvPr/>
          </p:nvSpPr>
          <p:spPr>
            <a:xfrm>
              <a:off x="0" y="671298"/>
              <a:ext cx="4135983" cy="463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endParaRPr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4135983" cy="537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499"/>
                </a:lnSpc>
              </a:pPr>
              <a:r>
                <a:rPr lang="en-US" sz="2499" spc="97" dirty="0">
                  <a:solidFill>
                    <a:srgbClr val="191919"/>
                  </a:solidFill>
                  <a:latin typeface="Lora Bold"/>
                </a:rPr>
                <a:t>The Budget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843291" y="6021159"/>
            <a:ext cx="3644001" cy="1740438"/>
            <a:chOff x="-763208" y="671298"/>
            <a:chExt cx="4858668" cy="2320584"/>
          </a:xfrm>
        </p:grpSpPr>
        <p:sp>
          <p:nvSpPr>
            <p:cNvPr id="15" name="TextBox 15"/>
            <p:cNvSpPr txBox="1"/>
            <p:nvPr/>
          </p:nvSpPr>
          <p:spPr>
            <a:xfrm>
              <a:off x="0" y="671298"/>
              <a:ext cx="4095460" cy="463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endParaRPr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-763208" y="2454249"/>
              <a:ext cx="4095460" cy="537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499"/>
                </a:lnSpc>
              </a:pPr>
              <a:r>
                <a:rPr lang="en-US" sz="2499" spc="97" dirty="0">
                  <a:solidFill>
                    <a:srgbClr val="191919"/>
                  </a:solidFill>
                  <a:latin typeface="Lora Bold"/>
                </a:rPr>
                <a:t>Stakeholders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206564" y="2789675"/>
            <a:ext cx="3064768" cy="879711"/>
            <a:chOff x="0" y="-38100"/>
            <a:chExt cx="4086357" cy="1172948"/>
          </a:xfrm>
        </p:grpSpPr>
        <p:sp>
          <p:nvSpPr>
            <p:cNvPr id="18" name="TextBox 18"/>
            <p:cNvSpPr txBox="1"/>
            <p:nvPr/>
          </p:nvSpPr>
          <p:spPr>
            <a:xfrm>
              <a:off x="0" y="671298"/>
              <a:ext cx="4086357" cy="463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endParaRPr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4086357" cy="558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499"/>
                </a:lnSpc>
              </a:pPr>
              <a:r>
                <a:rPr lang="en-US" sz="2499" spc="97" dirty="0">
                  <a:solidFill>
                    <a:srgbClr val="191919"/>
                  </a:solidFill>
                  <a:latin typeface="Lora Bold"/>
                </a:rPr>
                <a:t>Mandate letters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120086" y="7252678"/>
            <a:ext cx="2988534" cy="1316642"/>
            <a:chOff x="0" y="-38100"/>
            <a:chExt cx="3984712" cy="1755523"/>
          </a:xfrm>
        </p:grpSpPr>
        <p:sp>
          <p:nvSpPr>
            <p:cNvPr id="21" name="TextBox 21"/>
            <p:cNvSpPr txBox="1"/>
            <p:nvPr/>
          </p:nvSpPr>
          <p:spPr>
            <a:xfrm>
              <a:off x="0" y="671298"/>
              <a:ext cx="3984712" cy="463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endParaRPr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3984712" cy="1755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499"/>
                </a:lnSpc>
              </a:pPr>
              <a:r>
                <a:rPr lang="en-US" sz="2499" spc="97" dirty="0">
                  <a:solidFill>
                    <a:srgbClr val="191919"/>
                  </a:solidFill>
                  <a:latin typeface="Lora Bold"/>
                </a:rPr>
                <a:t>Domestic and international events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108620" y="8013056"/>
            <a:ext cx="3064768" cy="851136"/>
            <a:chOff x="0" y="0"/>
            <a:chExt cx="4086357" cy="1134848"/>
          </a:xfrm>
        </p:grpSpPr>
        <p:sp>
          <p:nvSpPr>
            <p:cNvPr id="24" name="TextBox 24"/>
            <p:cNvSpPr txBox="1"/>
            <p:nvPr/>
          </p:nvSpPr>
          <p:spPr>
            <a:xfrm>
              <a:off x="0" y="671298"/>
              <a:ext cx="4086357" cy="463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endParaRPr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086357" cy="537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499"/>
                </a:lnSpc>
              </a:pPr>
              <a:r>
                <a:rPr lang="en-US" sz="2499" spc="97">
                  <a:solidFill>
                    <a:srgbClr val="191919"/>
                  </a:solidFill>
                  <a:latin typeface="Lora Bold"/>
                </a:rPr>
                <a:t>Canadians</a:t>
              </a: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959325" y="577059"/>
            <a:ext cx="11874134" cy="73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27"/>
              </a:lnSpc>
            </a:pPr>
            <a:r>
              <a:rPr lang="en-US" sz="4233">
                <a:solidFill>
                  <a:srgbClr val="000000"/>
                </a:solidFill>
                <a:latin typeface="Lora Bold"/>
              </a:rPr>
              <a:t>Where do decisions come from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959325" y="1491394"/>
            <a:ext cx="14973403" cy="93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66"/>
              </a:lnSpc>
            </a:pPr>
            <a:r>
              <a:rPr lang="en-US" sz="2690">
                <a:solidFill>
                  <a:srgbClr val="000000"/>
                </a:solidFill>
                <a:latin typeface="Lora"/>
              </a:rPr>
              <a:t>Government decisions are influenced by multiple different forces some of which are planned and others develop in response to external events or ideas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5134879" y="3362345"/>
            <a:ext cx="3290251" cy="1356665"/>
            <a:chOff x="-402289" y="-89839"/>
            <a:chExt cx="4387001" cy="1808887"/>
          </a:xfrm>
        </p:grpSpPr>
        <p:sp>
          <p:nvSpPr>
            <p:cNvPr id="29" name="TextBox 29"/>
            <p:cNvSpPr txBox="1"/>
            <p:nvPr/>
          </p:nvSpPr>
          <p:spPr>
            <a:xfrm>
              <a:off x="0" y="1255498"/>
              <a:ext cx="3984712" cy="463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endParaRPr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-402289" y="-89839"/>
              <a:ext cx="3984712" cy="11570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499"/>
                </a:lnSpc>
              </a:pPr>
              <a:r>
                <a:rPr lang="en-US" sz="2499" spc="97" dirty="0">
                  <a:solidFill>
                    <a:srgbClr val="191919"/>
                  </a:solidFill>
                  <a:latin typeface="Lora Bold"/>
                </a:rPr>
                <a:t>Platform commitments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4254655" y="5410942"/>
            <a:ext cx="3064768" cy="851136"/>
            <a:chOff x="0" y="0"/>
            <a:chExt cx="4086357" cy="1134848"/>
          </a:xfrm>
        </p:grpSpPr>
        <p:sp>
          <p:nvSpPr>
            <p:cNvPr id="32" name="TextBox 32"/>
            <p:cNvSpPr txBox="1"/>
            <p:nvPr/>
          </p:nvSpPr>
          <p:spPr>
            <a:xfrm>
              <a:off x="0" y="671298"/>
              <a:ext cx="4086357" cy="463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endParaRPr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4086357" cy="537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499"/>
                </a:lnSpc>
              </a:pPr>
              <a:r>
                <a:rPr lang="en-US" sz="2499" spc="97">
                  <a:solidFill>
                    <a:srgbClr val="191919"/>
                  </a:solidFill>
                  <a:latin typeface="Lora Bold"/>
                </a:rPr>
                <a:t>The public service</a:t>
              </a:r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2292486" y="8816567"/>
            <a:ext cx="14156975" cy="93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66"/>
              </a:lnSpc>
            </a:pPr>
            <a:r>
              <a:rPr lang="en-US" sz="2690">
                <a:solidFill>
                  <a:srgbClr val="000000"/>
                </a:solidFill>
                <a:latin typeface="Lora"/>
              </a:rPr>
              <a:t>The Government will start by authorizing "planned" priorities, but when new initiatives arise there is a gap in "authorities" and a new decision is required...</a:t>
            </a:r>
          </a:p>
        </p:txBody>
      </p:sp>
      <p:grpSp>
        <p:nvGrpSpPr>
          <p:cNvPr id="35" name="Group 35"/>
          <p:cNvGrpSpPr/>
          <p:nvPr/>
        </p:nvGrpSpPr>
        <p:grpSpPr>
          <a:xfrm rot="-5400000">
            <a:off x="584252" y="5098052"/>
            <a:ext cx="4267605" cy="851136"/>
            <a:chOff x="0" y="0"/>
            <a:chExt cx="5690140" cy="1134848"/>
          </a:xfrm>
        </p:grpSpPr>
        <p:sp>
          <p:nvSpPr>
            <p:cNvPr id="36" name="TextBox 36"/>
            <p:cNvSpPr txBox="1"/>
            <p:nvPr/>
          </p:nvSpPr>
          <p:spPr>
            <a:xfrm>
              <a:off x="0" y="671298"/>
              <a:ext cx="5690140" cy="463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endParaRPr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5690140" cy="537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499"/>
                </a:lnSpc>
              </a:pPr>
              <a:r>
                <a:rPr lang="en-US" sz="2499" spc="97">
                  <a:solidFill>
                    <a:srgbClr val="191919"/>
                  </a:solidFill>
                  <a:latin typeface="Lora Bold"/>
                </a:rPr>
                <a:t>Responsive - Planned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1468" y="6105004"/>
            <a:ext cx="2746212" cy="2746212"/>
            <a:chOff x="0" y="0"/>
            <a:chExt cx="2311400" cy="2311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11400" cy="2311400"/>
            </a:xfrm>
            <a:custGeom>
              <a:avLst/>
              <a:gdLst/>
              <a:ahLst/>
              <a:cxnLst/>
              <a:rect l="l" t="t" r="r" b="b"/>
              <a:pathLst>
                <a:path w="2311400" h="2311400">
                  <a:moveTo>
                    <a:pt x="2006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2006600" y="2311400"/>
                  </a:lnTo>
                  <a:cubicBezTo>
                    <a:pt x="2175510" y="2311400"/>
                    <a:pt x="2311400" y="2175510"/>
                    <a:pt x="2311400" y="2006600"/>
                  </a:cubicBezTo>
                  <a:lnTo>
                    <a:pt x="2311400" y="304800"/>
                  </a:lnTo>
                  <a:cubicBezTo>
                    <a:pt x="2311400" y="135890"/>
                    <a:pt x="2175510" y="0"/>
                    <a:pt x="2006600" y="0"/>
                  </a:cubicBezTo>
                  <a:close/>
                </a:path>
              </a:pathLst>
            </a:custGeom>
            <a:solidFill>
              <a:srgbClr val="7ED95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783380" y="6245419"/>
            <a:ext cx="2605797" cy="2605797"/>
            <a:chOff x="0" y="0"/>
            <a:chExt cx="2311400" cy="2311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11400" cy="2311400"/>
            </a:xfrm>
            <a:custGeom>
              <a:avLst/>
              <a:gdLst/>
              <a:ahLst/>
              <a:cxnLst/>
              <a:rect l="l" t="t" r="r" b="b"/>
              <a:pathLst>
                <a:path w="2311400" h="2311400">
                  <a:moveTo>
                    <a:pt x="2006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2006600" y="2311400"/>
                  </a:lnTo>
                  <a:cubicBezTo>
                    <a:pt x="2175510" y="2311400"/>
                    <a:pt x="2311400" y="2175510"/>
                    <a:pt x="2311400" y="2006600"/>
                  </a:cubicBezTo>
                  <a:lnTo>
                    <a:pt x="2311400" y="304800"/>
                  </a:lnTo>
                  <a:cubicBezTo>
                    <a:pt x="2311400" y="135890"/>
                    <a:pt x="2175510" y="0"/>
                    <a:pt x="2006600" y="0"/>
                  </a:cubicBezTo>
                  <a:close/>
                </a:path>
              </a:pathLst>
            </a:custGeom>
            <a:solidFill>
              <a:srgbClr val="FFE5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006717" y="6245419"/>
            <a:ext cx="2605797" cy="2605797"/>
            <a:chOff x="0" y="0"/>
            <a:chExt cx="2311400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11400" cy="2311400"/>
            </a:xfrm>
            <a:custGeom>
              <a:avLst/>
              <a:gdLst/>
              <a:ahLst/>
              <a:cxnLst/>
              <a:rect l="l" t="t" r="r" b="b"/>
              <a:pathLst>
                <a:path w="2311400" h="2311400">
                  <a:moveTo>
                    <a:pt x="2006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2006600" y="2311400"/>
                  </a:lnTo>
                  <a:cubicBezTo>
                    <a:pt x="2175510" y="2311400"/>
                    <a:pt x="2311400" y="2175510"/>
                    <a:pt x="2311400" y="2006600"/>
                  </a:cubicBezTo>
                  <a:lnTo>
                    <a:pt x="2311400" y="304800"/>
                  </a:lnTo>
                  <a:cubicBezTo>
                    <a:pt x="2311400" y="135890"/>
                    <a:pt x="2175510" y="0"/>
                    <a:pt x="2006600" y="0"/>
                  </a:cubicBezTo>
                  <a:close/>
                </a:path>
              </a:pathLst>
            </a:custGeom>
            <a:solidFill>
              <a:srgbClr val="FF7E0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655029" y="-1819100"/>
            <a:ext cx="1028700" cy="242047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142298" y="6581466"/>
            <a:ext cx="1951214" cy="19512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25374" y="6564076"/>
            <a:ext cx="1968483" cy="196848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74968" y="6321406"/>
            <a:ext cx="1861582" cy="229825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28700" y="5825174"/>
            <a:ext cx="700983" cy="70098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247136" y="5969695"/>
            <a:ext cx="714881" cy="71488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520889" y="5939653"/>
            <a:ext cx="701913" cy="701913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4230896" y="6275461"/>
            <a:ext cx="2605797" cy="2605797"/>
            <a:chOff x="0" y="0"/>
            <a:chExt cx="2311400" cy="2311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311400" cy="2311400"/>
            </a:xfrm>
            <a:custGeom>
              <a:avLst/>
              <a:gdLst/>
              <a:ahLst/>
              <a:cxnLst/>
              <a:rect l="l" t="t" r="r" b="b"/>
              <a:pathLst>
                <a:path w="2311400" h="2311400">
                  <a:moveTo>
                    <a:pt x="2006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2006600" y="2311400"/>
                  </a:lnTo>
                  <a:cubicBezTo>
                    <a:pt x="2175510" y="2311400"/>
                    <a:pt x="2311400" y="2175510"/>
                    <a:pt x="2311400" y="2006600"/>
                  </a:cubicBezTo>
                  <a:lnTo>
                    <a:pt x="2311400" y="304800"/>
                  </a:lnTo>
                  <a:cubicBezTo>
                    <a:pt x="2311400" y="135890"/>
                    <a:pt x="2175510" y="0"/>
                    <a:pt x="2006600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3750022" y="6041682"/>
            <a:ext cx="701913" cy="701913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441468" y="5158336"/>
            <a:ext cx="2746212" cy="438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3549"/>
              </a:lnSpc>
              <a:spcBef>
                <a:spcPct val="0"/>
              </a:spcBef>
            </a:pPr>
            <a:r>
              <a:rPr lang="en-US" sz="2535">
                <a:solidFill>
                  <a:srgbClr val="0D0D0D"/>
                </a:solidFill>
                <a:latin typeface="Lora Bold"/>
              </a:rPr>
              <a:t>Policy authority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783380" y="5158337"/>
            <a:ext cx="2929259" cy="438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3549"/>
              </a:lnSpc>
              <a:spcBef>
                <a:spcPct val="0"/>
              </a:spcBef>
            </a:pPr>
            <a:r>
              <a:rPr lang="en-US" sz="2535">
                <a:solidFill>
                  <a:srgbClr val="0D0D0D"/>
                </a:solidFill>
                <a:latin typeface="Lora Bold"/>
              </a:rPr>
              <a:t>Funding authority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520889" y="5158337"/>
            <a:ext cx="3710448" cy="883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549"/>
              </a:lnSpc>
              <a:spcBef>
                <a:spcPct val="0"/>
              </a:spcBef>
            </a:pPr>
            <a:r>
              <a:rPr lang="en-US" sz="2535">
                <a:solidFill>
                  <a:srgbClr val="0D0D0D"/>
                </a:solidFill>
                <a:latin typeface="Lora Bold"/>
              </a:rPr>
              <a:t>Implementation authority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36374" y="847167"/>
            <a:ext cx="15815253" cy="73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27"/>
              </a:lnSpc>
            </a:pPr>
            <a:r>
              <a:rPr lang="en-US" sz="4233">
                <a:solidFill>
                  <a:srgbClr val="000000"/>
                </a:solidFill>
                <a:latin typeface="Lora Bold"/>
              </a:rPr>
              <a:t>Four types of "authorities" are needed to make a new decision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548852" y="5086350"/>
            <a:ext cx="3710448" cy="883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549"/>
              </a:lnSpc>
              <a:spcBef>
                <a:spcPct val="0"/>
              </a:spcBef>
            </a:pPr>
            <a:r>
              <a:rPr lang="en-US" sz="2535">
                <a:solidFill>
                  <a:srgbClr val="0D0D0D"/>
                </a:solidFill>
                <a:latin typeface="Lora Bold"/>
              </a:rPr>
              <a:t>Parliamentary authority</a:t>
            </a: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4436176" y="6743595"/>
            <a:ext cx="2195236" cy="1473552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1236374" y="2301727"/>
            <a:ext cx="16022926" cy="2723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66"/>
              </a:lnSpc>
            </a:pPr>
            <a:r>
              <a:rPr lang="en-US" sz="2690">
                <a:solidFill>
                  <a:srgbClr val="000000"/>
                </a:solidFill>
                <a:latin typeface="Lora"/>
              </a:rPr>
              <a:t>The Minister has authority to make decisions within certain limits (e.g., day-to-day operations, procurements, etc.)</a:t>
            </a:r>
          </a:p>
          <a:p>
            <a:pPr>
              <a:lnSpc>
                <a:spcPts val="3766"/>
              </a:lnSpc>
            </a:pPr>
            <a:endParaRPr lang="en-US" sz="2690">
              <a:solidFill>
                <a:srgbClr val="000000"/>
              </a:solidFill>
              <a:latin typeface="Lora"/>
            </a:endParaRPr>
          </a:p>
          <a:p>
            <a:pPr>
              <a:lnSpc>
                <a:spcPts val="3766"/>
              </a:lnSpc>
            </a:pPr>
            <a:r>
              <a:rPr lang="en-US" sz="2690">
                <a:solidFill>
                  <a:srgbClr val="000000"/>
                </a:solidFill>
                <a:latin typeface="Lora"/>
              </a:rPr>
              <a:t>Anything beyond requires new "authorities" i.e., decisions from the PM, Cabinet, Treasury Board and/or Parliament</a:t>
            </a:r>
          </a:p>
          <a:p>
            <a:pPr>
              <a:lnSpc>
                <a:spcPts val="3132"/>
              </a:lnSpc>
            </a:pPr>
            <a:endParaRPr lang="en-US" sz="2690">
              <a:solidFill>
                <a:srgbClr val="000000"/>
              </a:solidFill>
              <a:latin typeface="Lor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930934" y="938355"/>
            <a:ext cx="2328366" cy="2328366"/>
            <a:chOff x="0" y="0"/>
            <a:chExt cx="2311400" cy="2311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11400" cy="2311400"/>
            </a:xfrm>
            <a:custGeom>
              <a:avLst/>
              <a:gdLst/>
              <a:ahLst/>
              <a:cxnLst/>
              <a:rect l="l" t="t" r="r" b="b"/>
              <a:pathLst>
                <a:path w="2311400" h="2311400">
                  <a:moveTo>
                    <a:pt x="2006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2006600" y="2311400"/>
                  </a:lnTo>
                  <a:cubicBezTo>
                    <a:pt x="2175510" y="2311400"/>
                    <a:pt x="2311400" y="2175510"/>
                    <a:pt x="2311400" y="2006600"/>
                  </a:cubicBezTo>
                  <a:lnTo>
                    <a:pt x="2311400" y="304800"/>
                  </a:lnTo>
                  <a:cubicBezTo>
                    <a:pt x="2311400" y="135890"/>
                    <a:pt x="2175510" y="0"/>
                    <a:pt x="2006600" y="0"/>
                  </a:cubicBezTo>
                  <a:close/>
                </a:path>
              </a:pathLst>
            </a:custGeom>
            <a:solidFill>
              <a:srgbClr val="7ED957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13690" y="1121831"/>
            <a:ext cx="1578336" cy="194856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580970" y="701102"/>
            <a:ext cx="594326" cy="59432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3651" y="2078667"/>
            <a:ext cx="1284383" cy="118805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43651" y="3532616"/>
            <a:ext cx="1308728" cy="10584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81751" y="6472552"/>
            <a:ext cx="1308728" cy="13124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81751" y="4867275"/>
            <a:ext cx="1274262" cy="104330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522760" y="815294"/>
            <a:ext cx="8880562" cy="73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27"/>
              </a:lnSpc>
            </a:pPr>
            <a:r>
              <a:rPr lang="en-US" sz="4233">
                <a:solidFill>
                  <a:srgbClr val="000000"/>
                </a:solidFill>
                <a:latin typeface="Lora Bold"/>
              </a:rPr>
              <a:t>Policy authority or "policy cover"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96819" y="6173005"/>
            <a:ext cx="13400581" cy="3401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Lora Bold"/>
              </a:rPr>
              <a:t>Key questions that drive the decision: </a:t>
            </a:r>
          </a:p>
          <a:p>
            <a:pPr marL="582927" lvl="1" indent="-291463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Lora"/>
              </a:rPr>
              <a:t>Does the proposal align with Government priorities and/or agenda? </a:t>
            </a:r>
          </a:p>
          <a:p>
            <a:pPr marL="582927" lvl="1" indent="-291463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Lora"/>
              </a:rPr>
              <a:t>Is this a new policy or program or change to an existing policy or program? </a:t>
            </a:r>
          </a:p>
          <a:p>
            <a:pPr marL="582927" lvl="1" indent="-291463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Lora"/>
              </a:rPr>
              <a:t>What is the gap or problem this proposal is trying to address?</a:t>
            </a:r>
          </a:p>
          <a:p>
            <a:pPr marL="582927" lvl="1" indent="-291463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Lora"/>
              </a:rPr>
              <a:t>What is the economic impact?</a:t>
            </a:r>
          </a:p>
          <a:p>
            <a:pPr marL="582927" lvl="1" indent="-291463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Lora"/>
              </a:rPr>
              <a:t>Does the proposal require legislation? </a:t>
            </a:r>
          </a:p>
          <a:p>
            <a:pPr marL="582927" lvl="1" indent="-291463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Lora"/>
              </a:rPr>
              <a:t>Does the proposal require new funding?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896819" y="2324566"/>
            <a:ext cx="8880562" cy="537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Lora Bold"/>
              </a:rPr>
              <a:t>Decision tool:</a:t>
            </a:r>
            <a:r>
              <a:rPr lang="en-US" sz="3200" dirty="0">
                <a:solidFill>
                  <a:srgbClr val="000000"/>
                </a:solidFill>
                <a:latin typeface="Lora"/>
              </a:rPr>
              <a:t>  Memorandum to Cabinet (MC)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886200" y="3691255"/>
            <a:ext cx="9438181" cy="537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 dirty="0">
                <a:solidFill>
                  <a:srgbClr val="000000"/>
                </a:solidFill>
                <a:latin typeface="Lora Bold"/>
              </a:rPr>
              <a:t>Decision vehicle:</a:t>
            </a:r>
            <a:r>
              <a:rPr lang="en-US" sz="3199" dirty="0">
                <a:solidFill>
                  <a:srgbClr val="000000"/>
                </a:solidFill>
                <a:latin typeface="Lora"/>
              </a:rPr>
              <a:t> Cabinet or the Prime Minister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896819" y="5067300"/>
            <a:ext cx="13781581" cy="537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 dirty="0">
                <a:solidFill>
                  <a:srgbClr val="000000"/>
                </a:solidFill>
                <a:latin typeface="Lora Bold"/>
              </a:rPr>
              <a:t>Lead:</a:t>
            </a:r>
            <a:r>
              <a:rPr lang="en-US" sz="3199" dirty="0">
                <a:solidFill>
                  <a:srgbClr val="000000"/>
                </a:solidFill>
                <a:latin typeface="Lora"/>
              </a:rPr>
              <a:t> Privy Council Office, with support from sponsoring Department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66945" y="795557"/>
            <a:ext cx="13479777" cy="73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27"/>
              </a:lnSpc>
            </a:pPr>
            <a:r>
              <a:rPr lang="en-US" sz="4233">
                <a:solidFill>
                  <a:srgbClr val="000000"/>
                </a:solidFill>
                <a:latin typeface="Lora Bold"/>
              </a:rPr>
              <a:t>Funding authority i.e., obtaining a "source of funds"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5238523" y="1066685"/>
            <a:ext cx="2263350" cy="2263350"/>
            <a:chOff x="0" y="0"/>
            <a:chExt cx="2311400" cy="2311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11400" cy="2311400"/>
            </a:xfrm>
            <a:custGeom>
              <a:avLst/>
              <a:gdLst/>
              <a:ahLst/>
              <a:cxnLst/>
              <a:rect l="l" t="t" r="r" b="b"/>
              <a:pathLst>
                <a:path w="2311400" h="2311400">
                  <a:moveTo>
                    <a:pt x="2006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2006600" y="2311400"/>
                  </a:lnTo>
                  <a:cubicBezTo>
                    <a:pt x="2175510" y="2311400"/>
                    <a:pt x="2311400" y="2175510"/>
                    <a:pt x="2311400" y="2006600"/>
                  </a:cubicBezTo>
                  <a:lnTo>
                    <a:pt x="2311400" y="304800"/>
                  </a:lnTo>
                  <a:cubicBezTo>
                    <a:pt x="2311400" y="135890"/>
                    <a:pt x="2175510" y="0"/>
                    <a:pt x="2006600" y="0"/>
                  </a:cubicBezTo>
                  <a:close/>
                </a:path>
              </a:pathLst>
            </a:custGeom>
            <a:solidFill>
              <a:srgbClr val="FFE500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50273" y="1358570"/>
            <a:ext cx="1694791" cy="169479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84822" y="827196"/>
            <a:ext cx="608862" cy="60886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858719" y="2148815"/>
            <a:ext cx="6885481" cy="537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Lora Bold"/>
              </a:rPr>
              <a:t>Decision tool:</a:t>
            </a:r>
            <a:r>
              <a:rPr lang="en-US" sz="3200" dirty="0">
                <a:solidFill>
                  <a:srgbClr val="000000"/>
                </a:solidFill>
                <a:latin typeface="Lora"/>
              </a:rPr>
              <a:t> Funding Proposal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58718" y="3529320"/>
            <a:ext cx="13210081" cy="11153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 dirty="0">
                <a:solidFill>
                  <a:srgbClr val="000000"/>
                </a:solidFill>
                <a:latin typeface="Lora Bold"/>
              </a:rPr>
              <a:t>Decision vehicle:</a:t>
            </a:r>
            <a:r>
              <a:rPr lang="en-US" sz="3199" dirty="0">
                <a:solidFill>
                  <a:srgbClr val="000000"/>
                </a:solidFill>
                <a:latin typeface="Lora"/>
              </a:rPr>
              <a:t> The Budget or the Minister of Finance and the Prime Minister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58719" y="6572240"/>
            <a:ext cx="13400581" cy="2449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Lora Bold"/>
              </a:rPr>
              <a:t>Key questions that drive the decision: </a:t>
            </a:r>
          </a:p>
          <a:p>
            <a:pPr marL="582927" lvl="1" indent="-291463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Lora"/>
              </a:rPr>
              <a:t>Why is new funding required vs. using existing funding?</a:t>
            </a:r>
          </a:p>
          <a:p>
            <a:pPr marL="582927" lvl="1" indent="-291463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Lora"/>
              </a:rPr>
              <a:t>Are the proposed costs scalable? </a:t>
            </a:r>
          </a:p>
          <a:p>
            <a:pPr marL="582927" lvl="1" indent="-291463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Lora"/>
              </a:rPr>
              <a:t>How did you come up with your cost estimates? </a:t>
            </a:r>
          </a:p>
          <a:p>
            <a:pPr marL="582927" lvl="1" indent="-291463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Lora"/>
              </a:rPr>
              <a:t>What data do you have to support your rationale? 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3651" y="2078667"/>
            <a:ext cx="1284383" cy="118805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43651" y="3532616"/>
            <a:ext cx="1308728" cy="10584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81751" y="6472552"/>
            <a:ext cx="1308728" cy="13124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81751" y="4952990"/>
            <a:ext cx="1274262" cy="1043302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3858718" y="5177143"/>
            <a:ext cx="14124481" cy="537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 dirty="0">
                <a:solidFill>
                  <a:srgbClr val="000000"/>
                </a:solidFill>
                <a:latin typeface="Lora Bold"/>
              </a:rPr>
              <a:t>Lead:</a:t>
            </a:r>
            <a:r>
              <a:rPr lang="en-US" sz="3199" dirty="0">
                <a:solidFill>
                  <a:srgbClr val="000000"/>
                </a:solidFill>
                <a:latin typeface="Lora"/>
              </a:rPr>
              <a:t> Department of Finance, with support from sponsoring Department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78422" y="738407"/>
            <a:ext cx="9642562" cy="73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27"/>
              </a:lnSpc>
            </a:pPr>
            <a:r>
              <a:rPr lang="en-US" sz="4233">
                <a:solidFill>
                  <a:srgbClr val="000000"/>
                </a:solidFill>
                <a:latin typeface="Lora Bold"/>
              </a:rPr>
              <a:t>Implementation authority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858718" y="2233318"/>
            <a:ext cx="8790481" cy="537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Lora Bold"/>
              </a:rPr>
              <a:t>Decision tool:</a:t>
            </a:r>
            <a:r>
              <a:rPr lang="en-US" sz="3200" dirty="0">
                <a:solidFill>
                  <a:srgbClr val="000000"/>
                </a:solidFill>
                <a:latin typeface="Lora"/>
              </a:rPr>
              <a:t>  Treasury Board Submission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858718" y="3642803"/>
            <a:ext cx="7647481" cy="537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 dirty="0">
                <a:solidFill>
                  <a:srgbClr val="000000"/>
                </a:solidFill>
                <a:latin typeface="Lora Bold"/>
              </a:rPr>
              <a:t>Decision vehicle:</a:t>
            </a:r>
            <a:r>
              <a:rPr lang="en-US" sz="3199" dirty="0">
                <a:solidFill>
                  <a:srgbClr val="000000"/>
                </a:solidFill>
                <a:latin typeface="Lora"/>
              </a:rPr>
              <a:t> The Treasury Board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858719" y="6505563"/>
            <a:ext cx="13400581" cy="2449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 dirty="0">
                <a:solidFill>
                  <a:srgbClr val="000000"/>
                </a:solidFill>
                <a:latin typeface="Lora Bold"/>
              </a:rPr>
              <a:t>Key questions that drive the decision: </a:t>
            </a:r>
          </a:p>
          <a:p>
            <a:pPr marL="582927" lvl="1" indent="-291463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Lora"/>
              </a:rPr>
              <a:t>What is the detailed plan to implement the proposal?</a:t>
            </a:r>
          </a:p>
          <a:p>
            <a:pPr marL="582927" lvl="1" indent="-291463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Lora"/>
              </a:rPr>
              <a:t>How will you measure the impact of the proposal? </a:t>
            </a:r>
          </a:p>
          <a:p>
            <a:pPr marL="582927" lvl="1" indent="-291463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Lora"/>
              </a:rPr>
              <a:t>What are the risks associated with the proposal? How do you plan to mitigate those risks?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4685172" y="1073866"/>
            <a:ext cx="2433203" cy="2433203"/>
            <a:chOff x="0" y="0"/>
            <a:chExt cx="2311400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11400" cy="2311400"/>
            </a:xfrm>
            <a:custGeom>
              <a:avLst/>
              <a:gdLst/>
              <a:ahLst/>
              <a:cxnLst/>
              <a:rect l="l" t="t" r="r" b="b"/>
              <a:pathLst>
                <a:path w="2311400" h="2311400">
                  <a:moveTo>
                    <a:pt x="2006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2006600" y="2311400"/>
                  </a:lnTo>
                  <a:cubicBezTo>
                    <a:pt x="2175510" y="2311400"/>
                    <a:pt x="2311400" y="2175510"/>
                    <a:pt x="2311400" y="2006600"/>
                  </a:cubicBezTo>
                  <a:lnTo>
                    <a:pt x="2311400" y="304800"/>
                  </a:lnTo>
                  <a:cubicBezTo>
                    <a:pt x="2311400" y="135890"/>
                    <a:pt x="2175510" y="0"/>
                    <a:pt x="2006600" y="0"/>
                  </a:cubicBezTo>
                  <a:close/>
                </a:path>
              </a:pathLst>
            </a:custGeom>
            <a:solidFill>
              <a:srgbClr val="FF7E0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82723" y="1371417"/>
            <a:ext cx="1838101" cy="18381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31523" y="788353"/>
            <a:ext cx="655422" cy="65542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3651" y="2078667"/>
            <a:ext cx="1284383" cy="118805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43651" y="3532616"/>
            <a:ext cx="1308728" cy="10584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81751" y="6472552"/>
            <a:ext cx="1308728" cy="13124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81751" y="4952990"/>
            <a:ext cx="1274262" cy="1043302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3858719" y="4952173"/>
            <a:ext cx="14429281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 dirty="0">
                <a:solidFill>
                  <a:srgbClr val="000000"/>
                </a:solidFill>
                <a:latin typeface="Lora Bold"/>
              </a:rPr>
              <a:t>Lead:</a:t>
            </a:r>
            <a:r>
              <a:rPr lang="en-US" sz="3199" dirty="0">
                <a:solidFill>
                  <a:srgbClr val="000000"/>
                </a:solidFill>
                <a:latin typeface="Lora"/>
              </a:rPr>
              <a:t> Treasury Board Secretariat, with support from sponsoring Department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87064" y="1481737"/>
            <a:ext cx="1236876" cy="160683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651263" y="3843491"/>
            <a:ext cx="5138656" cy="5717194"/>
            <a:chOff x="0" y="0"/>
            <a:chExt cx="1353391" cy="15057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53391" cy="1505763"/>
            </a:xfrm>
            <a:custGeom>
              <a:avLst/>
              <a:gdLst/>
              <a:ahLst/>
              <a:cxnLst/>
              <a:rect l="l" t="t" r="r" b="b"/>
              <a:pathLst>
                <a:path w="1353391" h="1505763">
                  <a:moveTo>
                    <a:pt x="76837" y="0"/>
                  </a:moveTo>
                  <a:lnTo>
                    <a:pt x="1276554" y="0"/>
                  </a:lnTo>
                  <a:cubicBezTo>
                    <a:pt x="1296932" y="0"/>
                    <a:pt x="1316476" y="8095"/>
                    <a:pt x="1330886" y="22505"/>
                  </a:cubicBezTo>
                  <a:cubicBezTo>
                    <a:pt x="1345296" y="36915"/>
                    <a:pt x="1353391" y="56458"/>
                    <a:pt x="1353391" y="76837"/>
                  </a:cubicBezTo>
                  <a:lnTo>
                    <a:pt x="1353391" y="1428926"/>
                  </a:lnTo>
                  <a:cubicBezTo>
                    <a:pt x="1353391" y="1449305"/>
                    <a:pt x="1345296" y="1468848"/>
                    <a:pt x="1330886" y="1483258"/>
                  </a:cubicBezTo>
                  <a:cubicBezTo>
                    <a:pt x="1316476" y="1497668"/>
                    <a:pt x="1296932" y="1505763"/>
                    <a:pt x="1276554" y="1505763"/>
                  </a:cubicBezTo>
                  <a:lnTo>
                    <a:pt x="76837" y="1505763"/>
                  </a:lnTo>
                  <a:cubicBezTo>
                    <a:pt x="56458" y="1505763"/>
                    <a:pt x="36915" y="1497668"/>
                    <a:pt x="22505" y="1483258"/>
                  </a:cubicBezTo>
                  <a:cubicBezTo>
                    <a:pt x="8095" y="1468848"/>
                    <a:pt x="0" y="1449305"/>
                    <a:pt x="0" y="1428926"/>
                  </a:cubicBezTo>
                  <a:lnTo>
                    <a:pt x="0" y="76837"/>
                  </a:lnTo>
                  <a:cubicBezTo>
                    <a:pt x="0" y="56458"/>
                    <a:pt x="8095" y="36915"/>
                    <a:pt x="22505" y="22505"/>
                  </a:cubicBezTo>
                  <a:cubicBezTo>
                    <a:pt x="36915" y="8095"/>
                    <a:pt x="56458" y="0"/>
                    <a:pt x="76837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50095" y="532807"/>
            <a:ext cx="13679233" cy="73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27"/>
              </a:lnSpc>
            </a:pPr>
            <a:r>
              <a:rPr lang="en-US" sz="4233">
                <a:solidFill>
                  <a:srgbClr val="000000"/>
                </a:solidFill>
                <a:latin typeface="Lora Bold"/>
              </a:rPr>
              <a:t>Parliament provides final authority to release funds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75424" y="2145392"/>
            <a:ext cx="5811640" cy="537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Lora Bold"/>
              </a:rPr>
              <a:t>Decision tool:</a:t>
            </a:r>
            <a:r>
              <a:rPr lang="en-US" sz="3200">
                <a:solidFill>
                  <a:srgbClr val="000000"/>
                </a:solidFill>
                <a:latin typeface="Lora"/>
              </a:rPr>
              <a:t> The Estimates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875424" y="3381133"/>
            <a:ext cx="9428574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 dirty="0">
                <a:solidFill>
                  <a:srgbClr val="000000"/>
                </a:solidFill>
                <a:latin typeface="Lora Bold"/>
              </a:rPr>
              <a:t>Decision vehicle:</a:t>
            </a:r>
            <a:r>
              <a:rPr lang="en-US" sz="3199" dirty="0">
                <a:solidFill>
                  <a:srgbClr val="000000"/>
                </a:solidFill>
                <a:latin typeface="Lora"/>
              </a:rPr>
              <a:t> The Supply Bill, which becomes the Appropriation Act when passed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875424" y="6394088"/>
            <a:ext cx="8872515" cy="2223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Lora Bold"/>
              </a:rPr>
              <a:t>Key processes that challenge the decision:</a:t>
            </a:r>
          </a:p>
          <a:p>
            <a:pPr marL="690874" lvl="1" indent="-345437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Lora"/>
              </a:rPr>
              <a:t>Debate in the House of Commons</a:t>
            </a:r>
          </a:p>
          <a:p>
            <a:pPr marL="690874" lvl="1" indent="-345437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Lora"/>
              </a:rPr>
              <a:t>Study at Committee</a:t>
            </a:r>
          </a:p>
          <a:p>
            <a:pPr marL="690874" lvl="1" indent="-345437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Lora"/>
              </a:rPr>
              <a:t>The Senate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991052" y="4235743"/>
            <a:ext cx="4459078" cy="5014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Lora"/>
              </a:rPr>
              <a:t>The </a:t>
            </a:r>
            <a:r>
              <a:rPr lang="en-US" sz="2399">
                <a:solidFill>
                  <a:srgbClr val="000000"/>
                </a:solidFill>
                <a:latin typeface="Lora Italics"/>
              </a:rPr>
              <a:t>Financial Administration Ac</a:t>
            </a:r>
            <a:r>
              <a:rPr lang="en-US" sz="2399">
                <a:solidFill>
                  <a:srgbClr val="000000"/>
                </a:solidFill>
                <a:latin typeface="Lora"/>
              </a:rPr>
              <a:t>t states that the Government needs Parliament’s authority in order to make payments.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2399">
              <a:solidFill>
                <a:srgbClr val="000000"/>
              </a:solidFill>
              <a:latin typeface="Lora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Lora"/>
              </a:rPr>
              <a:t>Authority is provided through the Appropriation Act which provides authority for one fiscal year (two years for CRA and CBSA). The authority provided is called a voted authority.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0095" y="8765822"/>
            <a:ext cx="11369463" cy="1018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59"/>
              </a:lnSpc>
              <a:spcBef>
                <a:spcPct val="0"/>
              </a:spcBef>
            </a:pPr>
            <a:r>
              <a:rPr lang="en-US" sz="2899" dirty="0">
                <a:solidFill>
                  <a:srgbClr val="000000"/>
                </a:solidFill>
                <a:latin typeface="Lora Bold Italics"/>
              </a:rPr>
              <a:t>Supply </a:t>
            </a:r>
            <a:r>
              <a:rPr lang="en-US" sz="2899" dirty="0">
                <a:solidFill>
                  <a:srgbClr val="000000"/>
                </a:solidFill>
                <a:latin typeface="Lora"/>
              </a:rPr>
              <a:t>is the process by which Government obtains Parliament’s authority through appropriation acts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4839130" y="913408"/>
            <a:ext cx="2559217" cy="2559217"/>
            <a:chOff x="0" y="0"/>
            <a:chExt cx="2311400" cy="2311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11400" cy="2311400"/>
            </a:xfrm>
            <a:custGeom>
              <a:avLst/>
              <a:gdLst/>
              <a:ahLst/>
              <a:cxnLst/>
              <a:rect l="l" t="t" r="r" b="b"/>
              <a:pathLst>
                <a:path w="2311400" h="2311400">
                  <a:moveTo>
                    <a:pt x="2006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2006600" y="2311400"/>
                  </a:lnTo>
                  <a:cubicBezTo>
                    <a:pt x="2175510" y="2311400"/>
                    <a:pt x="2311400" y="2175510"/>
                    <a:pt x="2311400" y="2006600"/>
                  </a:cubicBezTo>
                  <a:lnTo>
                    <a:pt x="2311400" y="304800"/>
                  </a:lnTo>
                  <a:cubicBezTo>
                    <a:pt x="2311400" y="135890"/>
                    <a:pt x="2175510" y="0"/>
                    <a:pt x="2006600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366852" y="683808"/>
            <a:ext cx="689366" cy="6893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040741" y="1373174"/>
            <a:ext cx="2155995" cy="144721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223804" y="1900517"/>
            <a:ext cx="1372086" cy="118805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23804" y="3354466"/>
            <a:ext cx="1308728" cy="105843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261904" y="6451238"/>
            <a:ext cx="1308728" cy="131246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261904" y="4774840"/>
            <a:ext cx="1274262" cy="1043302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2875424" y="4998993"/>
            <a:ext cx="9428574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Lora Bold"/>
              </a:rPr>
              <a:t>Lead:</a:t>
            </a:r>
            <a:r>
              <a:rPr lang="en-US" sz="3199">
                <a:solidFill>
                  <a:srgbClr val="000000"/>
                </a:solidFill>
                <a:latin typeface="Lora"/>
              </a:rPr>
              <a:t> Department of Finance and Treasury Board Secretariat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55074" y="2355648"/>
            <a:ext cx="14614227" cy="0"/>
          </a:xfrm>
          <a:prstGeom prst="line">
            <a:avLst/>
          </a:prstGeom>
          <a:ln w="114300" cap="flat">
            <a:solidFill>
              <a:srgbClr val="7ED9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-11689">
            <a:off x="2246566" y="6793215"/>
            <a:ext cx="14495856" cy="0"/>
          </a:xfrm>
          <a:prstGeom prst="line">
            <a:avLst/>
          </a:prstGeom>
          <a:ln w="114300" cap="flat">
            <a:solidFill>
              <a:srgbClr val="7ED9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rot="18069">
            <a:off x="2236795" y="4584109"/>
            <a:ext cx="13513550" cy="0"/>
          </a:xfrm>
          <a:prstGeom prst="line">
            <a:avLst/>
          </a:prstGeom>
          <a:ln w="114300" cap="flat">
            <a:solidFill>
              <a:srgbClr val="7ED9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rot="5400000">
            <a:off x="2351274" y="2790079"/>
            <a:ext cx="830763" cy="0"/>
          </a:xfrm>
          <a:prstGeom prst="line">
            <a:avLst/>
          </a:prstGeom>
          <a:ln w="76200" cap="flat">
            <a:solidFill>
              <a:srgbClr val="7ED957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6" name="AutoShape 6"/>
          <p:cNvSpPr/>
          <p:nvPr/>
        </p:nvSpPr>
        <p:spPr>
          <a:xfrm rot="5400000">
            <a:off x="6033405" y="2790079"/>
            <a:ext cx="830763" cy="0"/>
          </a:xfrm>
          <a:prstGeom prst="line">
            <a:avLst/>
          </a:prstGeom>
          <a:ln w="76200" cap="flat">
            <a:solidFill>
              <a:srgbClr val="7ED957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7" name="AutoShape 7"/>
          <p:cNvSpPr/>
          <p:nvPr/>
        </p:nvSpPr>
        <p:spPr>
          <a:xfrm rot="5400000">
            <a:off x="9935792" y="2790079"/>
            <a:ext cx="830763" cy="0"/>
          </a:xfrm>
          <a:prstGeom prst="line">
            <a:avLst/>
          </a:prstGeom>
          <a:ln w="76200" cap="flat">
            <a:solidFill>
              <a:srgbClr val="7ED957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8" name="AutoShape 8"/>
          <p:cNvSpPr/>
          <p:nvPr/>
        </p:nvSpPr>
        <p:spPr>
          <a:xfrm rot="5400000">
            <a:off x="13780439" y="2790079"/>
            <a:ext cx="830763" cy="0"/>
          </a:xfrm>
          <a:prstGeom prst="line">
            <a:avLst/>
          </a:prstGeom>
          <a:ln w="76200" cap="flat">
            <a:solidFill>
              <a:srgbClr val="7ED957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9" name="AutoShape 9"/>
          <p:cNvSpPr/>
          <p:nvPr/>
        </p:nvSpPr>
        <p:spPr>
          <a:xfrm rot="5400000">
            <a:off x="2755136" y="5054057"/>
            <a:ext cx="830763" cy="0"/>
          </a:xfrm>
          <a:prstGeom prst="line">
            <a:avLst/>
          </a:prstGeom>
          <a:ln w="76200" cap="flat">
            <a:solidFill>
              <a:srgbClr val="7ED957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0" name="AutoShape 10"/>
          <p:cNvSpPr/>
          <p:nvPr/>
        </p:nvSpPr>
        <p:spPr>
          <a:xfrm rot="5400000">
            <a:off x="9551262" y="5063582"/>
            <a:ext cx="830763" cy="0"/>
          </a:xfrm>
          <a:prstGeom prst="line">
            <a:avLst/>
          </a:prstGeom>
          <a:ln w="76200" cap="flat">
            <a:solidFill>
              <a:srgbClr val="7ED957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1" name="AutoShape 11"/>
          <p:cNvSpPr/>
          <p:nvPr/>
        </p:nvSpPr>
        <p:spPr>
          <a:xfrm rot="5400000">
            <a:off x="13958877" y="5092157"/>
            <a:ext cx="830763" cy="0"/>
          </a:xfrm>
          <a:prstGeom prst="line">
            <a:avLst/>
          </a:prstGeom>
          <a:ln w="76200" cap="flat">
            <a:solidFill>
              <a:srgbClr val="7ED957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2" name="AutoShape 12"/>
          <p:cNvSpPr/>
          <p:nvPr/>
        </p:nvSpPr>
        <p:spPr>
          <a:xfrm rot="5400000">
            <a:off x="2325332" y="7248792"/>
            <a:ext cx="830763" cy="0"/>
          </a:xfrm>
          <a:prstGeom prst="line">
            <a:avLst/>
          </a:prstGeom>
          <a:ln w="76200" cap="flat">
            <a:solidFill>
              <a:srgbClr val="7ED957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3" name="AutoShape 13"/>
          <p:cNvSpPr/>
          <p:nvPr/>
        </p:nvSpPr>
        <p:spPr>
          <a:xfrm rot="5400000">
            <a:off x="6103304" y="7248792"/>
            <a:ext cx="830763" cy="0"/>
          </a:xfrm>
          <a:prstGeom prst="line">
            <a:avLst/>
          </a:prstGeom>
          <a:ln w="76200" cap="flat">
            <a:solidFill>
              <a:srgbClr val="7ED957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4" name="AutoShape 14"/>
          <p:cNvSpPr/>
          <p:nvPr/>
        </p:nvSpPr>
        <p:spPr>
          <a:xfrm rot="5400000">
            <a:off x="10497767" y="7248792"/>
            <a:ext cx="830763" cy="0"/>
          </a:xfrm>
          <a:prstGeom prst="line">
            <a:avLst/>
          </a:prstGeom>
          <a:ln w="76200" cap="flat">
            <a:solidFill>
              <a:srgbClr val="7ED957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5" name="AutoShape 15"/>
          <p:cNvSpPr/>
          <p:nvPr/>
        </p:nvSpPr>
        <p:spPr>
          <a:xfrm rot="5400000">
            <a:off x="14863892" y="7248792"/>
            <a:ext cx="830763" cy="0"/>
          </a:xfrm>
          <a:prstGeom prst="line">
            <a:avLst/>
          </a:prstGeom>
          <a:ln w="76200" cap="flat">
            <a:solidFill>
              <a:srgbClr val="7ED957"/>
            </a:solidFill>
            <a:prstDash val="solid"/>
            <a:headEnd type="none" w="sm" len="sm"/>
            <a:tailEnd type="oval" w="lg" len="lg"/>
          </a:ln>
        </p:spPr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5102631" y="2902592"/>
            <a:ext cx="2378277" cy="118913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572693" y="5106593"/>
            <a:ext cx="2386009" cy="1193005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2470240" y="5621164"/>
            <a:ext cx="4741547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D0D0D"/>
                </a:solidFill>
                <a:latin typeface="Lora Bold"/>
              </a:rPr>
              <a:t>5. Funding Letter (if new funding required)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41393" y="6592258"/>
            <a:ext cx="879023" cy="369190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 rot="5400000">
            <a:off x="5836588" y="5018541"/>
            <a:ext cx="830763" cy="0"/>
          </a:xfrm>
          <a:prstGeom prst="line">
            <a:avLst/>
          </a:prstGeom>
          <a:ln w="76200" cap="flat">
            <a:solidFill>
              <a:srgbClr val="7ED957"/>
            </a:solidFill>
            <a:prstDash val="solid"/>
            <a:headEnd type="none" w="sm" len="sm"/>
            <a:tailEnd type="oval" w="lg" len="lg"/>
          </a:ln>
        </p:spPr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32046" y="909261"/>
            <a:ext cx="1246056" cy="150353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110917" y="5047116"/>
            <a:ext cx="860874" cy="2080661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2701628" y="672488"/>
            <a:ext cx="13428046" cy="73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27"/>
              </a:lnSpc>
            </a:pPr>
            <a:r>
              <a:rPr lang="en-US" sz="4233">
                <a:solidFill>
                  <a:srgbClr val="000000"/>
                </a:solidFill>
                <a:latin typeface="Lora Bold"/>
              </a:rPr>
              <a:t>The "normal" path from idea to implementation...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724259" y="3487636"/>
            <a:ext cx="283217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D0D0D"/>
                </a:solidFill>
                <a:latin typeface="Lora Bold"/>
              </a:rPr>
              <a:t>1. Policy Idea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775071" y="3487636"/>
            <a:ext cx="3371747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D0D0D"/>
                </a:solidFill>
                <a:latin typeface="Lora Bold"/>
              </a:rPr>
              <a:t>2. MC development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365458" y="3487636"/>
            <a:ext cx="4047632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D0D0D"/>
                </a:solidFill>
                <a:latin typeface="Lora Bold"/>
              </a:rPr>
              <a:t>3. Cabinet Committee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070315" y="3487636"/>
            <a:ext cx="283217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D0D0D"/>
                </a:solidFill>
                <a:latin typeface="Lora Bold"/>
              </a:rPr>
              <a:t>4. Full Cabinet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491995" y="5621164"/>
            <a:ext cx="5044547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D0D0D"/>
                </a:solidFill>
                <a:latin typeface="Lora Bold"/>
              </a:rPr>
              <a:t>6. Approval by the Minister of Finance and PM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52824" y="5621164"/>
            <a:ext cx="4555993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D0D0D"/>
                </a:solidFill>
                <a:latin typeface="Lora Bold"/>
              </a:rPr>
              <a:t>8. Treasury Board Submission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66800" y="7797524"/>
            <a:ext cx="3269656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D0D0D"/>
                </a:solidFill>
                <a:latin typeface="Lora Bold"/>
              </a:rPr>
              <a:t>9. Treasury Board Approval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854477" y="7797524"/>
            <a:ext cx="3947522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D0D0D"/>
                </a:solidFill>
                <a:latin typeface="Lora Bold"/>
              </a:rPr>
              <a:t>10. Estimates prepared as part of Supply Bill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048804" y="7803128"/>
            <a:ext cx="3916738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D0D0D"/>
                </a:solidFill>
                <a:latin typeface="Lora Bold"/>
              </a:rPr>
              <a:t>11. Appropriation Act passed by Parliament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250446" y="7803128"/>
            <a:ext cx="4057655" cy="147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D0D0D"/>
                </a:solidFill>
                <a:latin typeface="Lora Bold"/>
              </a:rPr>
              <a:t>12. Departments can spend money on new initiative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934277" y="5640214"/>
            <a:ext cx="455599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D0D0D"/>
                </a:solidFill>
                <a:latin typeface="Lora Bold"/>
              </a:rPr>
              <a:t>7. Budget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948964"/>
            <a:ext cx="16557171" cy="2255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18"/>
              </a:lnSpc>
            </a:pPr>
            <a:r>
              <a:rPr lang="en-US" sz="6442">
                <a:solidFill>
                  <a:srgbClr val="000000"/>
                </a:solidFill>
                <a:latin typeface="Lora Bold"/>
              </a:rPr>
              <a:t>That's great, but how does this help me shape policy...?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258170"/>
            <a:ext cx="8115300" cy="1000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99"/>
              </a:lnSpc>
            </a:pPr>
            <a:r>
              <a:rPr lang="en-US" sz="4999">
                <a:solidFill>
                  <a:srgbClr val="000000"/>
                </a:solidFill>
                <a:latin typeface="Lora"/>
              </a:rPr>
              <a:t>The timing considerations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7495539"/>
            <a:ext cx="16230600" cy="1010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35"/>
              </a:lnSpc>
            </a:pPr>
            <a:r>
              <a:rPr lang="en-US" sz="8241">
                <a:solidFill>
                  <a:srgbClr val="000000"/>
                </a:solidFill>
                <a:latin typeface="Lora Bold"/>
              </a:rPr>
              <a:t>Government decision-making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2973">
            <a:off x="1029029" y="5733053"/>
            <a:ext cx="15015754" cy="0"/>
          </a:xfrm>
          <a:prstGeom prst="line">
            <a:avLst/>
          </a:prstGeom>
          <a:ln w="114300" cap="flat">
            <a:solidFill>
              <a:srgbClr val="7ED957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02000" y="5486394"/>
            <a:ext cx="997872" cy="419106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-5400000">
            <a:off x="1042348" y="5306239"/>
            <a:ext cx="830763" cy="0"/>
          </a:xfrm>
          <a:prstGeom prst="line">
            <a:avLst/>
          </a:prstGeom>
          <a:ln w="76200" cap="flat">
            <a:solidFill>
              <a:srgbClr val="7ED957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5" name="AutoShape 5"/>
          <p:cNvSpPr/>
          <p:nvPr/>
        </p:nvSpPr>
        <p:spPr>
          <a:xfrm rot="-5400000">
            <a:off x="14414075" y="5340410"/>
            <a:ext cx="830763" cy="0"/>
          </a:xfrm>
          <a:prstGeom prst="line">
            <a:avLst/>
          </a:prstGeom>
          <a:ln w="76200" cap="flat">
            <a:solidFill>
              <a:srgbClr val="7ED957"/>
            </a:solidFill>
            <a:prstDash val="solid"/>
            <a:headEnd type="none" w="sm" len="sm"/>
            <a:tailEnd type="oval" w="lg" len="lg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6202" y="1484305"/>
            <a:ext cx="935709" cy="11516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86849" y="1572277"/>
            <a:ext cx="975917" cy="10636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183100" y="1378383"/>
            <a:ext cx="631636" cy="129566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135184" y="391695"/>
            <a:ext cx="14017633" cy="73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27"/>
              </a:lnSpc>
            </a:pPr>
            <a:r>
              <a:rPr lang="en-US" sz="4233">
                <a:solidFill>
                  <a:srgbClr val="000000"/>
                </a:solidFill>
                <a:latin typeface="Lora Bold"/>
              </a:rPr>
              <a:t>The standard Government decision-making timeline</a:t>
            </a:r>
          </a:p>
        </p:txBody>
      </p:sp>
      <p:sp>
        <p:nvSpPr>
          <p:cNvPr id="10" name="TextBox 10"/>
          <p:cNvSpPr txBox="1"/>
          <p:nvPr/>
        </p:nvSpPr>
        <p:spPr>
          <a:xfrm rot="-3309406">
            <a:off x="951462" y="3056550"/>
            <a:ext cx="3127030" cy="1144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D0D0D"/>
                </a:solidFill>
                <a:latin typeface="Lora"/>
              </a:rPr>
              <a:t>(</a:t>
            </a:r>
            <a:r>
              <a:rPr lang="en-US" sz="2199">
                <a:solidFill>
                  <a:srgbClr val="0D0D0D"/>
                </a:solidFill>
                <a:latin typeface="Lora Bold"/>
              </a:rPr>
              <a:t>September</a:t>
            </a:r>
            <a:r>
              <a:rPr lang="en-US" sz="2199">
                <a:solidFill>
                  <a:srgbClr val="0D0D0D"/>
                </a:solidFill>
                <a:latin typeface="Lora"/>
              </a:rPr>
              <a:t>) Finance solicits Budget ideas from Departments</a:t>
            </a:r>
          </a:p>
        </p:txBody>
      </p:sp>
      <p:sp>
        <p:nvSpPr>
          <p:cNvPr id="11" name="AutoShape 11"/>
          <p:cNvSpPr/>
          <p:nvPr/>
        </p:nvSpPr>
        <p:spPr>
          <a:xfrm rot="-5400000">
            <a:off x="3798191" y="5347406"/>
            <a:ext cx="830763" cy="0"/>
          </a:xfrm>
          <a:prstGeom prst="line">
            <a:avLst/>
          </a:prstGeom>
          <a:ln w="76200" cap="flat">
            <a:solidFill>
              <a:srgbClr val="7ED957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2" name="TextBox 12"/>
          <p:cNvSpPr txBox="1"/>
          <p:nvPr/>
        </p:nvSpPr>
        <p:spPr>
          <a:xfrm rot="-3325256">
            <a:off x="11640285" y="7670345"/>
            <a:ext cx="3269656" cy="753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D0D0D"/>
                </a:solidFill>
                <a:latin typeface="Lora"/>
              </a:rPr>
              <a:t>(</a:t>
            </a:r>
            <a:r>
              <a:rPr lang="en-US" sz="2199">
                <a:solidFill>
                  <a:srgbClr val="0D0D0D"/>
                </a:solidFill>
                <a:latin typeface="Lora Bold"/>
              </a:rPr>
              <a:t>by March 1st</a:t>
            </a:r>
            <a:r>
              <a:rPr lang="en-US" sz="2199">
                <a:solidFill>
                  <a:srgbClr val="0D0D0D"/>
                </a:solidFill>
                <a:latin typeface="Lora"/>
              </a:rPr>
              <a:t>) Main Estimates Tabled  </a:t>
            </a:r>
          </a:p>
        </p:txBody>
      </p:sp>
      <p:sp>
        <p:nvSpPr>
          <p:cNvPr id="13" name="AutoShape 13"/>
          <p:cNvSpPr/>
          <p:nvPr/>
        </p:nvSpPr>
        <p:spPr>
          <a:xfrm rot="5400000">
            <a:off x="15289268" y="6137003"/>
            <a:ext cx="830763" cy="0"/>
          </a:xfrm>
          <a:prstGeom prst="line">
            <a:avLst/>
          </a:prstGeom>
          <a:ln w="76200" cap="flat">
            <a:solidFill>
              <a:srgbClr val="7ED957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4" name="TextBox 14"/>
          <p:cNvSpPr txBox="1"/>
          <p:nvPr/>
        </p:nvSpPr>
        <p:spPr>
          <a:xfrm rot="-3325256">
            <a:off x="13057723" y="7890853"/>
            <a:ext cx="3543468" cy="1144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0D0D0D"/>
                </a:solidFill>
                <a:latin typeface="Lora"/>
              </a:rPr>
              <a:t>(</a:t>
            </a:r>
            <a:r>
              <a:rPr lang="en-US" sz="2199" dirty="0">
                <a:solidFill>
                  <a:srgbClr val="0D0D0D"/>
                </a:solidFill>
                <a:latin typeface="Lora Bold"/>
              </a:rPr>
              <a:t>April to June</a:t>
            </a:r>
            <a:r>
              <a:rPr lang="en-US" sz="2199" dirty="0">
                <a:solidFill>
                  <a:srgbClr val="0D0D0D"/>
                </a:solidFill>
                <a:latin typeface="Lora"/>
              </a:rPr>
              <a:t>) Tabling of Spring Supplementary Estimates</a:t>
            </a:r>
          </a:p>
        </p:txBody>
      </p:sp>
      <p:sp>
        <p:nvSpPr>
          <p:cNvPr id="15" name="TextBox 15"/>
          <p:cNvSpPr txBox="1"/>
          <p:nvPr/>
        </p:nvSpPr>
        <p:spPr>
          <a:xfrm rot="-3325256">
            <a:off x="3515006" y="2995844"/>
            <a:ext cx="3269656" cy="1144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D0D0D"/>
                </a:solidFill>
                <a:latin typeface="Lora"/>
              </a:rPr>
              <a:t>(</a:t>
            </a:r>
            <a:r>
              <a:rPr lang="en-US" sz="2199">
                <a:solidFill>
                  <a:srgbClr val="0D0D0D"/>
                </a:solidFill>
                <a:latin typeface="Lora Bold"/>
              </a:rPr>
              <a:t>late-October</a:t>
            </a:r>
            <a:r>
              <a:rPr lang="en-US" sz="2199">
                <a:solidFill>
                  <a:srgbClr val="0D0D0D"/>
                </a:solidFill>
                <a:latin typeface="Lora"/>
              </a:rPr>
              <a:t>) Deadline for Departments to submit Budget proposals</a:t>
            </a:r>
          </a:p>
        </p:txBody>
      </p:sp>
      <p:sp>
        <p:nvSpPr>
          <p:cNvPr id="16" name="AutoShape 16"/>
          <p:cNvSpPr/>
          <p:nvPr/>
        </p:nvSpPr>
        <p:spPr>
          <a:xfrm rot="5400000">
            <a:off x="1730121" y="6219168"/>
            <a:ext cx="830763" cy="0"/>
          </a:xfrm>
          <a:prstGeom prst="line">
            <a:avLst/>
          </a:prstGeom>
          <a:ln w="76200" cap="flat">
            <a:solidFill>
              <a:srgbClr val="7ED957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7" name="AutoShape 17"/>
          <p:cNvSpPr/>
          <p:nvPr/>
        </p:nvSpPr>
        <p:spPr>
          <a:xfrm rot="5400000">
            <a:off x="3397121" y="6219168"/>
            <a:ext cx="830763" cy="0"/>
          </a:xfrm>
          <a:prstGeom prst="line">
            <a:avLst/>
          </a:prstGeom>
          <a:ln w="76200" cap="flat">
            <a:solidFill>
              <a:srgbClr val="7ED957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8" name="AutoShape 18"/>
          <p:cNvSpPr/>
          <p:nvPr/>
        </p:nvSpPr>
        <p:spPr>
          <a:xfrm rot="5400000">
            <a:off x="5974808" y="6219168"/>
            <a:ext cx="830763" cy="0"/>
          </a:xfrm>
          <a:prstGeom prst="line">
            <a:avLst/>
          </a:prstGeom>
          <a:ln w="76200" cap="flat">
            <a:solidFill>
              <a:srgbClr val="7ED957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9" name="TextBox 19"/>
          <p:cNvSpPr txBox="1"/>
          <p:nvPr/>
        </p:nvSpPr>
        <p:spPr>
          <a:xfrm rot="-3325256">
            <a:off x="-337167" y="7988646"/>
            <a:ext cx="3269656" cy="753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0D0D0D"/>
                </a:solidFill>
                <a:latin typeface="Lora"/>
              </a:rPr>
              <a:t>(</a:t>
            </a:r>
            <a:r>
              <a:rPr lang="en-US" sz="2199" dirty="0">
                <a:solidFill>
                  <a:srgbClr val="0D0D0D"/>
                </a:solidFill>
                <a:latin typeface="Lora Bold"/>
              </a:rPr>
              <a:t>September</a:t>
            </a:r>
            <a:r>
              <a:rPr lang="en-US" sz="2199" dirty="0">
                <a:solidFill>
                  <a:srgbClr val="0D0D0D"/>
                </a:solidFill>
                <a:latin typeface="Lora"/>
              </a:rPr>
              <a:t>) Tabling of Public Accounts</a:t>
            </a:r>
          </a:p>
        </p:txBody>
      </p:sp>
      <p:sp>
        <p:nvSpPr>
          <p:cNvPr id="20" name="TextBox 20"/>
          <p:cNvSpPr txBox="1"/>
          <p:nvPr/>
        </p:nvSpPr>
        <p:spPr>
          <a:xfrm rot="-3325256">
            <a:off x="1122107" y="7887335"/>
            <a:ext cx="3439067" cy="753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0D0D0D"/>
                </a:solidFill>
                <a:latin typeface="Lora"/>
              </a:rPr>
              <a:t>(</a:t>
            </a:r>
            <a:r>
              <a:rPr lang="en-US" sz="2199" dirty="0">
                <a:solidFill>
                  <a:srgbClr val="0D0D0D"/>
                </a:solidFill>
                <a:latin typeface="Lora Bold"/>
              </a:rPr>
              <a:t>October</a:t>
            </a:r>
            <a:r>
              <a:rPr lang="en-US" sz="2199" dirty="0">
                <a:solidFill>
                  <a:srgbClr val="0D0D0D"/>
                </a:solidFill>
                <a:latin typeface="Lora"/>
              </a:rPr>
              <a:t>) Tabling of Fall Supplementary Estimates</a:t>
            </a:r>
          </a:p>
        </p:txBody>
      </p:sp>
      <p:sp>
        <p:nvSpPr>
          <p:cNvPr id="21" name="TextBox 21"/>
          <p:cNvSpPr txBox="1"/>
          <p:nvPr/>
        </p:nvSpPr>
        <p:spPr>
          <a:xfrm rot="-3325256">
            <a:off x="3758917" y="7826967"/>
            <a:ext cx="3439067" cy="753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D0D0D"/>
                </a:solidFill>
                <a:latin typeface="Lora"/>
              </a:rPr>
              <a:t>(</a:t>
            </a:r>
            <a:r>
              <a:rPr lang="en-US" sz="2199">
                <a:solidFill>
                  <a:srgbClr val="0D0D0D"/>
                </a:solidFill>
                <a:latin typeface="Lora Bold"/>
              </a:rPr>
              <a:t>October-November</a:t>
            </a:r>
            <a:r>
              <a:rPr lang="en-US" sz="2199">
                <a:solidFill>
                  <a:srgbClr val="0D0D0D"/>
                </a:solidFill>
                <a:latin typeface="Lora"/>
              </a:rPr>
              <a:t>)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D0D0D"/>
                </a:solidFill>
                <a:latin typeface="Lora"/>
              </a:rPr>
              <a:t> Fall Economic Statement</a:t>
            </a:r>
          </a:p>
        </p:txBody>
      </p:sp>
      <p:sp>
        <p:nvSpPr>
          <p:cNvPr id="22" name="TextBox 22"/>
          <p:cNvSpPr txBox="1"/>
          <p:nvPr/>
        </p:nvSpPr>
        <p:spPr>
          <a:xfrm rot="-3325256">
            <a:off x="6468567" y="7655644"/>
            <a:ext cx="3439067" cy="1144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D0D0D"/>
                </a:solidFill>
                <a:latin typeface="Lora"/>
              </a:rPr>
              <a:t>(</a:t>
            </a:r>
            <a:r>
              <a:rPr lang="en-US" sz="2199">
                <a:solidFill>
                  <a:srgbClr val="0D0D0D"/>
                </a:solidFill>
                <a:latin typeface="Lora Bold"/>
              </a:rPr>
              <a:t>December</a:t>
            </a:r>
            <a:r>
              <a:rPr lang="en-US" sz="2199">
                <a:solidFill>
                  <a:srgbClr val="0D0D0D"/>
                </a:solidFill>
                <a:latin typeface="Lora"/>
              </a:rPr>
              <a:t>) Tabling of final Supplementary Estimates</a:t>
            </a:r>
          </a:p>
        </p:txBody>
      </p:sp>
      <p:sp>
        <p:nvSpPr>
          <p:cNvPr id="23" name="AutoShape 23"/>
          <p:cNvSpPr/>
          <p:nvPr/>
        </p:nvSpPr>
        <p:spPr>
          <a:xfrm rot="5400000">
            <a:off x="8611618" y="6168482"/>
            <a:ext cx="830763" cy="0"/>
          </a:xfrm>
          <a:prstGeom prst="line">
            <a:avLst/>
          </a:prstGeom>
          <a:ln w="76200" cap="flat">
            <a:solidFill>
              <a:srgbClr val="7ED957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24" name="AutoShape 24"/>
          <p:cNvSpPr/>
          <p:nvPr/>
        </p:nvSpPr>
        <p:spPr>
          <a:xfrm rot="5400000">
            <a:off x="13708815" y="6190593"/>
            <a:ext cx="830763" cy="0"/>
          </a:xfrm>
          <a:prstGeom prst="line">
            <a:avLst/>
          </a:prstGeom>
          <a:ln w="76200" cap="flat">
            <a:solidFill>
              <a:srgbClr val="7ED957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25" name="TextBox 25"/>
          <p:cNvSpPr txBox="1"/>
          <p:nvPr/>
        </p:nvSpPr>
        <p:spPr>
          <a:xfrm rot="-3325256">
            <a:off x="14213035" y="3530420"/>
            <a:ext cx="2714617" cy="753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D0D0D"/>
                </a:solidFill>
                <a:latin typeface="Lora"/>
              </a:rPr>
              <a:t>(</a:t>
            </a:r>
            <a:r>
              <a:rPr lang="en-US" sz="2199">
                <a:solidFill>
                  <a:srgbClr val="0D0D0D"/>
                </a:solidFill>
                <a:latin typeface="Lora Bold"/>
              </a:rPr>
              <a:t>March-April</a:t>
            </a:r>
            <a:r>
              <a:rPr lang="en-US" sz="2199">
                <a:solidFill>
                  <a:srgbClr val="0D0D0D"/>
                </a:solidFill>
                <a:latin typeface="Lora"/>
              </a:rPr>
              <a:t>) Federal Budget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476635" y="3066722"/>
            <a:ext cx="6375342" cy="15632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0D0D0D"/>
                </a:solidFill>
                <a:latin typeface="Lora"/>
              </a:rPr>
              <a:t>(</a:t>
            </a:r>
            <a:r>
              <a:rPr lang="en-US" sz="2199" dirty="0">
                <a:solidFill>
                  <a:srgbClr val="0D0D0D"/>
                </a:solidFill>
                <a:latin typeface="Lora Bold"/>
              </a:rPr>
              <a:t>October to February</a:t>
            </a:r>
            <a:r>
              <a:rPr lang="en-US" sz="2199" dirty="0">
                <a:solidFill>
                  <a:srgbClr val="0D0D0D"/>
                </a:solidFill>
                <a:latin typeface="Lora"/>
              </a:rPr>
              <a:t>) Department of Finance Pre-Budget Consultation open to public &amp; Finance Committee (FINA) Pre-Budget Consultations (Mar 2021 / Oct 2022)</a:t>
            </a:r>
          </a:p>
        </p:txBody>
      </p:sp>
      <p:sp>
        <p:nvSpPr>
          <p:cNvPr id="27" name="AutoShape 27"/>
          <p:cNvSpPr/>
          <p:nvPr/>
        </p:nvSpPr>
        <p:spPr>
          <a:xfrm>
            <a:off x="6714624" y="4890858"/>
            <a:ext cx="6210083" cy="0"/>
          </a:xfrm>
          <a:prstGeom prst="line">
            <a:avLst/>
          </a:prstGeom>
          <a:ln w="76200" cap="flat">
            <a:solidFill>
              <a:srgbClr val="7ED957"/>
            </a:solidFill>
            <a:prstDash val="sysDot"/>
            <a:headEnd type="triangle" w="lg" len="med"/>
            <a:tailEnd type="triangle" w="lg" len="med"/>
          </a:ln>
        </p:spPr>
      </p:sp>
      <p:sp>
        <p:nvSpPr>
          <p:cNvPr id="28" name="AutoShape 28"/>
          <p:cNvSpPr/>
          <p:nvPr/>
        </p:nvSpPr>
        <p:spPr>
          <a:xfrm rot="-5399999">
            <a:off x="9308296" y="5321481"/>
            <a:ext cx="861246" cy="0"/>
          </a:xfrm>
          <a:prstGeom prst="line">
            <a:avLst/>
          </a:prstGeom>
          <a:ln w="76200" cap="flat">
            <a:solidFill>
              <a:srgbClr val="7ED957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45367" y="2899809"/>
            <a:ext cx="7659997" cy="1344570"/>
            <a:chOff x="0" y="0"/>
            <a:chExt cx="1538528" cy="2700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38528" cy="270060"/>
            </a:xfrm>
            <a:custGeom>
              <a:avLst/>
              <a:gdLst/>
              <a:ahLst/>
              <a:cxnLst/>
              <a:rect l="l" t="t" r="r" b="b"/>
              <a:pathLst>
                <a:path w="1538528" h="270060">
                  <a:moveTo>
                    <a:pt x="101069" y="0"/>
                  </a:moveTo>
                  <a:lnTo>
                    <a:pt x="1437459" y="0"/>
                  </a:lnTo>
                  <a:cubicBezTo>
                    <a:pt x="1464264" y="0"/>
                    <a:pt x="1489971" y="10648"/>
                    <a:pt x="1508926" y="29603"/>
                  </a:cubicBezTo>
                  <a:cubicBezTo>
                    <a:pt x="1527880" y="48557"/>
                    <a:pt x="1538528" y="74264"/>
                    <a:pt x="1538528" y="101069"/>
                  </a:cubicBezTo>
                  <a:lnTo>
                    <a:pt x="1538528" y="168991"/>
                  </a:lnTo>
                  <a:cubicBezTo>
                    <a:pt x="1538528" y="224810"/>
                    <a:pt x="1493278" y="270060"/>
                    <a:pt x="1437459" y="270060"/>
                  </a:cubicBezTo>
                  <a:lnTo>
                    <a:pt x="101069" y="270060"/>
                  </a:lnTo>
                  <a:cubicBezTo>
                    <a:pt x="45250" y="270060"/>
                    <a:pt x="0" y="224810"/>
                    <a:pt x="0" y="168991"/>
                  </a:cubicBezTo>
                  <a:lnTo>
                    <a:pt x="0" y="101069"/>
                  </a:lnTo>
                  <a:cubicBezTo>
                    <a:pt x="0" y="45250"/>
                    <a:pt x="45250" y="0"/>
                    <a:pt x="101069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970427" y="2672544"/>
            <a:ext cx="1074000" cy="1571836"/>
            <a:chOff x="0" y="0"/>
            <a:chExt cx="5740400" cy="84012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740400" cy="8401276"/>
            </a:xfrm>
            <a:custGeom>
              <a:avLst/>
              <a:gdLst/>
              <a:ahLst/>
              <a:cxnLst/>
              <a:rect l="l" t="t" r="r" b="b"/>
              <a:pathLst>
                <a:path w="5740400" h="8401276">
                  <a:moveTo>
                    <a:pt x="5435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096476"/>
                  </a:lnTo>
                  <a:cubicBezTo>
                    <a:pt x="0" y="8265385"/>
                    <a:pt x="135890" y="8401276"/>
                    <a:pt x="304800" y="8401276"/>
                  </a:cubicBezTo>
                  <a:lnTo>
                    <a:pt x="5435600" y="8401276"/>
                  </a:lnTo>
                  <a:cubicBezTo>
                    <a:pt x="5604510" y="8401276"/>
                    <a:pt x="5740400" y="8265385"/>
                    <a:pt x="5740400" y="8096476"/>
                  </a:cubicBezTo>
                  <a:lnTo>
                    <a:pt x="5740400" y="304800"/>
                  </a:lnTo>
                  <a:cubicBezTo>
                    <a:pt x="5740400" y="135890"/>
                    <a:pt x="5604510" y="0"/>
                    <a:pt x="5435600" y="0"/>
                  </a:cubicBezTo>
                  <a:close/>
                </a:path>
              </a:pathLst>
            </a:custGeom>
            <a:solidFill>
              <a:srgbClr val="7ED957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970427" y="5406429"/>
            <a:ext cx="7734937" cy="1344570"/>
            <a:chOff x="0" y="0"/>
            <a:chExt cx="1553580" cy="27006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53580" cy="270060"/>
            </a:xfrm>
            <a:custGeom>
              <a:avLst/>
              <a:gdLst/>
              <a:ahLst/>
              <a:cxnLst/>
              <a:rect l="l" t="t" r="r" b="b"/>
              <a:pathLst>
                <a:path w="1553580" h="270060">
                  <a:moveTo>
                    <a:pt x="100090" y="0"/>
                  </a:moveTo>
                  <a:lnTo>
                    <a:pt x="1453490" y="0"/>
                  </a:lnTo>
                  <a:cubicBezTo>
                    <a:pt x="1480035" y="0"/>
                    <a:pt x="1505494" y="10545"/>
                    <a:pt x="1524264" y="29316"/>
                  </a:cubicBezTo>
                  <a:cubicBezTo>
                    <a:pt x="1543035" y="48086"/>
                    <a:pt x="1553580" y="73545"/>
                    <a:pt x="1553580" y="100090"/>
                  </a:cubicBezTo>
                  <a:lnTo>
                    <a:pt x="1553580" y="169970"/>
                  </a:lnTo>
                  <a:cubicBezTo>
                    <a:pt x="1553580" y="196515"/>
                    <a:pt x="1543035" y="221974"/>
                    <a:pt x="1524264" y="240744"/>
                  </a:cubicBezTo>
                  <a:cubicBezTo>
                    <a:pt x="1505494" y="259515"/>
                    <a:pt x="1480035" y="270060"/>
                    <a:pt x="1453490" y="270060"/>
                  </a:cubicBezTo>
                  <a:lnTo>
                    <a:pt x="100090" y="270060"/>
                  </a:lnTo>
                  <a:cubicBezTo>
                    <a:pt x="73545" y="270060"/>
                    <a:pt x="48086" y="259515"/>
                    <a:pt x="29316" y="240744"/>
                  </a:cubicBezTo>
                  <a:cubicBezTo>
                    <a:pt x="10545" y="221974"/>
                    <a:pt x="0" y="196515"/>
                    <a:pt x="0" y="169970"/>
                  </a:cubicBezTo>
                  <a:lnTo>
                    <a:pt x="0" y="100090"/>
                  </a:lnTo>
                  <a:cubicBezTo>
                    <a:pt x="0" y="73545"/>
                    <a:pt x="10545" y="48086"/>
                    <a:pt x="29316" y="29316"/>
                  </a:cubicBezTo>
                  <a:cubicBezTo>
                    <a:pt x="48086" y="10545"/>
                    <a:pt x="73545" y="0"/>
                    <a:pt x="100090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970427" y="5181178"/>
            <a:ext cx="1074000" cy="1571836"/>
            <a:chOff x="0" y="0"/>
            <a:chExt cx="5740400" cy="840127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40400" cy="8401276"/>
            </a:xfrm>
            <a:custGeom>
              <a:avLst/>
              <a:gdLst/>
              <a:ahLst/>
              <a:cxnLst/>
              <a:rect l="l" t="t" r="r" b="b"/>
              <a:pathLst>
                <a:path w="5740400" h="8401276">
                  <a:moveTo>
                    <a:pt x="5435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096476"/>
                  </a:lnTo>
                  <a:cubicBezTo>
                    <a:pt x="0" y="8265385"/>
                    <a:pt x="135890" y="8401276"/>
                    <a:pt x="304800" y="8401276"/>
                  </a:cubicBezTo>
                  <a:lnTo>
                    <a:pt x="5435600" y="8401276"/>
                  </a:lnTo>
                  <a:cubicBezTo>
                    <a:pt x="5604510" y="8401276"/>
                    <a:pt x="5740400" y="8265385"/>
                    <a:pt x="5740400" y="8096476"/>
                  </a:cubicBezTo>
                  <a:lnTo>
                    <a:pt x="5740400" y="304800"/>
                  </a:lnTo>
                  <a:cubicBezTo>
                    <a:pt x="5740400" y="135890"/>
                    <a:pt x="5604510" y="0"/>
                    <a:pt x="5435600" y="0"/>
                  </a:cubicBezTo>
                  <a:close/>
                </a:path>
              </a:pathLst>
            </a:custGeom>
            <a:solidFill>
              <a:srgbClr val="7ED957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7970427" y="7908300"/>
            <a:ext cx="7734937" cy="1350000"/>
            <a:chOff x="0" y="0"/>
            <a:chExt cx="1553580" cy="27115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53580" cy="271151"/>
            </a:xfrm>
            <a:custGeom>
              <a:avLst/>
              <a:gdLst/>
              <a:ahLst/>
              <a:cxnLst/>
              <a:rect l="l" t="t" r="r" b="b"/>
              <a:pathLst>
                <a:path w="1553580" h="271151">
                  <a:moveTo>
                    <a:pt x="100090" y="0"/>
                  </a:moveTo>
                  <a:lnTo>
                    <a:pt x="1453490" y="0"/>
                  </a:lnTo>
                  <a:cubicBezTo>
                    <a:pt x="1480035" y="0"/>
                    <a:pt x="1505494" y="10545"/>
                    <a:pt x="1524264" y="29316"/>
                  </a:cubicBezTo>
                  <a:cubicBezTo>
                    <a:pt x="1543035" y="48086"/>
                    <a:pt x="1553580" y="73545"/>
                    <a:pt x="1553580" y="100090"/>
                  </a:cubicBezTo>
                  <a:lnTo>
                    <a:pt x="1553580" y="171060"/>
                  </a:lnTo>
                  <a:cubicBezTo>
                    <a:pt x="1553580" y="197606"/>
                    <a:pt x="1543035" y="223064"/>
                    <a:pt x="1524264" y="241835"/>
                  </a:cubicBezTo>
                  <a:cubicBezTo>
                    <a:pt x="1505494" y="260605"/>
                    <a:pt x="1480035" y="271151"/>
                    <a:pt x="1453490" y="271151"/>
                  </a:cubicBezTo>
                  <a:lnTo>
                    <a:pt x="100090" y="271151"/>
                  </a:lnTo>
                  <a:cubicBezTo>
                    <a:pt x="73545" y="271151"/>
                    <a:pt x="48086" y="260605"/>
                    <a:pt x="29316" y="241835"/>
                  </a:cubicBezTo>
                  <a:cubicBezTo>
                    <a:pt x="10545" y="223064"/>
                    <a:pt x="0" y="197606"/>
                    <a:pt x="0" y="171060"/>
                  </a:cubicBezTo>
                  <a:lnTo>
                    <a:pt x="0" y="100090"/>
                  </a:lnTo>
                  <a:cubicBezTo>
                    <a:pt x="0" y="73545"/>
                    <a:pt x="10545" y="48086"/>
                    <a:pt x="29316" y="29316"/>
                  </a:cubicBezTo>
                  <a:cubicBezTo>
                    <a:pt x="48086" y="10545"/>
                    <a:pt x="73545" y="0"/>
                    <a:pt x="100090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970427" y="7686464"/>
            <a:ext cx="1074000" cy="1571836"/>
            <a:chOff x="0" y="0"/>
            <a:chExt cx="5740400" cy="840127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740400" cy="8401276"/>
            </a:xfrm>
            <a:custGeom>
              <a:avLst/>
              <a:gdLst/>
              <a:ahLst/>
              <a:cxnLst/>
              <a:rect l="l" t="t" r="r" b="b"/>
              <a:pathLst>
                <a:path w="5740400" h="8401276">
                  <a:moveTo>
                    <a:pt x="5435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096476"/>
                  </a:lnTo>
                  <a:cubicBezTo>
                    <a:pt x="0" y="8265385"/>
                    <a:pt x="135890" y="8401276"/>
                    <a:pt x="304800" y="8401276"/>
                  </a:cubicBezTo>
                  <a:lnTo>
                    <a:pt x="5435600" y="8401276"/>
                  </a:lnTo>
                  <a:cubicBezTo>
                    <a:pt x="5604510" y="8401276"/>
                    <a:pt x="5740400" y="8265385"/>
                    <a:pt x="5740400" y="8096476"/>
                  </a:cubicBezTo>
                  <a:lnTo>
                    <a:pt x="5740400" y="304800"/>
                  </a:lnTo>
                  <a:cubicBezTo>
                    <a:pt x="5740400" y="135890"/>
                    <a:pt x="5604510" y="0"/>
                    <a:pt x="5435600" y="0"/>
                  </a:cubicBezTo>
                  <a:close/>
                </a:path>
              </a:pathLst>
            </a:custGeom>
            <a:solidFill>
              <a:srgbClr val="7ED957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alphaModFix amt="16000"/>
          </a:blip>
          <a:srcRect/>
          <a:stretch>
            <a:fillRect/>
          </a:stretch>
        </p:blipFill>
        <p:spPr>
          <a:xfrm>
            <a:off x="0" y="98285"/>
            <a:ext cx="6792476" cy="10188715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9344186" y="3251558"/>
            <a:ext cx="4036420" cy="681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07"/>
              </a:lnSpc>
            </a:pPr>
            <a:r>
              <a:rPr lang="en-US" sz="3933">
                <a:solidFill>
                  <a:srgbClr val="F1F2F1"/>
                </a:solidFill>
                <a:latin typeface="Lora"/>
              </a:rPr>
              <a:t>The key players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158109" y="2818179"/>
            <a:ext cx="698634" cy="706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4"/>
              </a:lnSpc>
              <a:spcBef>
                <a:spcPct val="0"/>
              </a:spcBef>
            </a:pPr>
            <a:r>
              <a:rPr lang="en-US" sz="4196">
                <a:solidFill>
                  <a:srgbClr val="F1F2F1"/>
                </a:solidFill>
                <a:latin typeface="Lora Bold"/>
              </a:rPr>
              <a:t>1.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158109" y="5326814"/>
            <a:ext cx="698634" cy="706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4"/>
              </a:lnSpc>
              <a:spcBef>
                <a:spcPct val="0"/>
              </a:spcBef>
            </a:pPr>
            <a:r>
              <a:rPr lang="en-US" sz="4196">
                <a:solidFill>
                  <a:srgbClr val="F1F2F1"/>
                </a:solidFill>
                <a:latin typeface="Lora Bold"/>
              </a:rPr>
              <a:t>2.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344186" y="8262764"/>
            <a:ext cx="6147150" cy="681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02"/>
              </a:lnSpc>
            </a:pPr>
            <a:r>
              <a:rPr lang="en-US" sz="3929">
                <a:solidFill>
                  <a:srgbClr val="F1F2F1"/>
                </a:solidFill>
                <a:latin typeface="Lora"/>
              </a:rPr>
              <a:t>The timing considerations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158109" y="7832100"/>
            <a:ext cx="698634" cy="706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4"/>
              </a:lnSpc>
              <a:spcBef>
                <a:spcPct val="0"/>
              </a:spcBef>
            </a:pPr>
            <a:r>
              <a:rPr lang="en-US" sz="4196">
                <a:solidFill>
                  <a:srgbClr val="F1F2F1"/>
                </a:solidFill>
                <a:latin typeface="Lora Bold"/>
              </a:rPr>
              <a:t>3.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344186" y="5757478"/>
            <a:ext cx="5664109" cy="681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07"/>
              </a:lnSpc>
            </a:pPr>
            <a:r>
              <a:rPr lang="en-US" sz="3933">
                <a:solidFill>
                  <a:srgbClr val="F1F2F1"/>
                </a:solidFill>
                <a:latin typeface="Lora"/>
              </a:rPr>
              <a:t>The processes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520641" y="1008433"/>
            <a:ext cx="16255634" cy="73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27"/>
              </a:lnSpc>
            </a:pPr>
            <a:r>
              <a:rPr lang="en-US" sz="4233">
                <a:solidFill>
                  <a:srgbClr val="000000"/>
                </a:solidFill>
                <a:latin typeface="Lora Bold"/>
              </a:rPr>
              <a:t>Government decision making from the perspective of...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2973">
            <a:off x="1029029" y="6520374"/>
            <a:ext cx="15015754" cy="0"/>
          </a:xfrm>
          <a:prstGeom prst="line">
            <a:avLst/>
          </a:prstGeom>
          <a:ln w="114300" cap="flat">
            <a:solidFill>
              <a:srgbClr val="7ED957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44730" y="6265585"/>
            <a:ext cx="1138370" cy="47811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-5400000">
            <a:off x="1042348" y="6093560"/>
            <a:ext cx="830763" cy="0"/>
          </a:xfrm>
          <a:prstGeom prst="line">
            <a:avLst/>
          </a:prstGeom>
          <a:ln w="76200" cap="flat">
            <a:solidFill>
              <a:srgbClr val="7ED957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5" name="AutoShape 5"/>
          <p:cNvSpPr/>
          <p:nvPr/>
        </p:nvSpPr>
        <p:spPr>
          <a:xfrm rot="-5400000">
            <a:off x="14414075" y="6127731"/>
            <a:ext cx="830763" cy="0"/>
          </a:xfrm>
          <a:prstGeom prst="line">
            <a:avLst/>
          </a:prstGeom>
          <a:ln w="76200" cap="flat">
            <a:solidFill>
              <a:srgbClr val="7ED957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6" name="AutoShape 6"/>
          <p:cNvSpPr/>
          <p:nvPr/>
        </p:nvSpPr>
        <p:spPr>
          <a:xfrm rot="-5400000">
            <a:off x="3798191" y="6134727"/>
            <a:ext cx="830763" cy="0"/>
          </a:xfrm>
          <a:prstGeom prst="line">
            <a:avLst/>
          </a:prstGeom>
          <a:ln w="76200" cap="flat">
            <a:solidFill>
              <a:srgbClr val="7ED957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7" name="AutoShape 7"/>
          <p:cNvSpPr/>
          <p:nvPr/>
        </p:nvSpPr>
        <p:spPr>
          <a:xfrm rot="5400000">
            <a:off x="15289268" y="6924324"/>
            <a:ext cx="830763" cy="0"/>
          </a:xfrm>
          <a:prstGeom prst="line">
            <a:avLst/>
          </a:prstGeom>
          <a:ln w="76200" cap="flat">
            <a:solidFill>
              <a:srgbClr val="7ED957">
                <a:alpha val="17647"/>
              </a:srgbClr>
            </a:solidFill>
            <a:prstDash val="solid"/>
            <a:headEnd type="none" w="sm" len="sm"/>
            <a:tailEnd type="oval" w="lg" len="lg"/>
          </a:ln>
        </p:spPr>
      </p:sp>
      <p:sp>
        <p:nvSpPr>
          <p:cNvPr id="8" name="AutoShape 8"/>
          <p:cNvSpPr/>
          <p:nvPr/>
        </p:nvSpPr>
        <p:spPr>
          <a:xfrm rot="5400000">
            <a:off x="1730121" y="7006489"/>
            <a:ext cx="830763" cy="0"/>
          </a:xfrm>
          <a:prstGeom prst="line">
            <a:avLst/>
          </a:prstGeom>
          <a:ln w="76200" cap="flat">
            <a:solidFill>
              <a:srgbClr val="7ED957">
                <a:alpha val="17647"/>
              </a:srgbClr>
            </a:solidFill>
            <a:prstDash val="solid"/>
            <a:headEnd type="none" w="sm" len="sm"/>
            <a:tailEnd type="oval" w="lg" len="lg"/>
          </a:ln>
        </p:spPr>
      </p:sp>
      <p:sp>
        <p:nvSpPr>
          <p:cNvPr id="9" name="AutoShape 9"/>
          <p:cNvSpPr/>
          <p:nvPr/>
        </p:nvSpPr>
        <p:spPr>
          <a:xfrm rot="5400000">
            <a:off x="3397121" y="7006489"/>
            <a:ext cx="830763" cy="0"/>
          </a:xfrm>
          <a:prstGeom prst="line">
            <a:avLst/>
          </a:prstGeom>
          <a:ln w="76200" cap="flat">
            <a:solidFill>
              <a:srgbClr val="7ED957">
                <a:alpha val="17647"/>
              </a:srgbClr>
            </a:solidFill>
            <a:prstDash val="solid"/>
            <a:headEnd type="none" w="sm" len="sm"/>
            <a:tailEnd type="oval" w="lg" len="lg"/>
          </a:ln>
        </p:spPr>
      </p:sp>
      <p:sp>
        <p:nvSpPr>
          <p:cNvPr id="10" name="AutoShape 10"/>
          <p:cNvSpPr/>
          <p:nvPr/>
        </p:nvSpPr>
        <p:spPr>
          <a:xfrm rot="5400000">
            <a:off x="5974808" y="7006489"/>
            <a:ext cx="830763" cy="0"/>
          </a:xfrm>
          <a:prstGeom prst="line">
            <a:avLst/>
          </a:prstGeom>
          <a:ln w="76200" cap="flat">
            <a:solidFill>
              <a:srgbClr val="7ED957">
                <a:alpha val="17647"/>
              </a:srgbClr>
            </a:solidFill>
            <a:prstDash val="solid"/>
            <a:headEnd type="none" w="sm" len="sm"/>
            <a:tailEnd type="oval" w="lg" len="lg"/>
          </a:ln>
        </p:spPr>
      </p:sp>
      <p:sp>
        <p:nvSpPr>
          <p:cNvPr id="11" name="AutoShape 11"/>
          <p:cNvSpPr/>
          <p:nvPr/>
        </p:nvSpPr>
        <p:spPr>
          <a:xfrm rot="5400000">
            <a:off x="8611618" y="7006489"/>
            <a:ext cx="830763" cy="0"/>
          </a:xfrm>
          <a:prstGeom prst="line">
            <a:avLst/>
          </a:prstGeom>
          <a:ln w="76200" cap="flat">
            <a:solidFill>
              <a:srgbClr val="7ED957">
                <a:alpha val="17647"/>
              </a:srgbClr>
            </a:solidFill>
            <a:prstDash val="solid"/>
            <a:headEnd type="none" w="sm" len="sm"/>
            <a:tailEnd type="oval" w="lg" len="lg"/>
          </a:ln>
        </p:spPr>
      </p:sp>
      <p:sp>
        <p:nvSpPr>
          <p:cNvPr id="12" name="AutoShape 12"/>
          <p:cNvSpPr/>
          <p:nvPr/>
        </p:nvSpPr>
        <p:spPr>
          <a:xfrm rot="5400000">
            <a:off x="13708815" y="6977914"/>
            <a:ext cx="830763" cy="0"/>
          </a:xfrm>
          <a:prstGeom prst="line">
            <a:avLst/>
          </a:prstGeom>
          <a:ln w="76200" cap="flat">
            <a:solidFill>
              <a:srgbClr val="7ED957">
                <a:alpha val="17647"/>
              </a:srgbClr>
            </a:solidFill>
            <a:prstDash val="solid"/>
            <a:headEnd type="none" w="sm" len="sm"/>
            <a:tailEnd type="oval" w="lg" len="lg"/>
          </a:ln>
        </p:spPr>
      </p:sp>
      <p:sp>
        <p:nvSpPr>
          <p:cNvPr id="13" name="AutoShape 13"/>
          <p:cNvSpPr/>
          <p:nvPr/>
        </p:nvSpPr>
        <p:spPr>
          <a:xfrm>
            <a:off x="6714624" y="5678179"/>
            <a:ext cx="6210083" cy="0"/>
          </a:xfrm>
          <a:prstGeom prst="line">
            <a:avLst/>
          </a:prstGeom>
          <a:ln w="76200" cap="flat">
            <a:solidFill>
              <a:srgbClr val="7ED957"/>
            </a:solidFill>
            <a:prstDash val="sysDot"/>
            <a:headEnd type="triangle" w="lg" len="med"/>
            <a:tailEnd type="triangle" w="lg" len="med"/>
          </a:ln>
        </p:spPr>
      </p:sp>
      <p:sp>
        <p:nvSpPr>
          <p:cNvPr id="14" name="AutoShape 14"/>
          <p:cNvSpPr/>
          <p:nvPr/>
        </p:nvSpPr>
        <p:spPr>
          <a:xfrm rot="-5399999">
            <a:off x="9308296" y="6108801"/>
            <a:ext cx="861246" cy="0"/>
          </a:xfrm>
          <a:prstGeom prst="line">
            <a:avLst/>
          </a:prstGeom>
          <a:ln w="76200" cap="flat">
            <a:solidFill>
              <a:srgbClr val="7ED957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90763" y="1415684"/>
            <a:ext cx="1028867" cy="102886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009611" y="1409429"/>
            <a:ext cx="1035123" cy="103512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060450" y="1334340"/>
            <a:ext cx="1031434" cy="103143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195501">
            <a:off x="514012" y="2979529"/>
            <a:ext cx="1511486" cy="1118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579822">
            <a:off x="13698972" y="3336752"/>
            <a:ext cx="1439721" cy="5147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5400000">
            <a:off x="8564805" y="3103633"/>
            <a:ext cx="1044920" cy="476745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 rot="-3309406">
            <a:off x="854878" y="3714009"/>
            <a:ext cx="3047147" cy="11657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0D0D0D"/>
                </a:solidFill>
                <a:latin typeface="Lora"/>
              </a:rPr>
              <a:t>(</a:t>
            </a:r>
            <a:r>
              <a:rPr lang="en-US" sz="2199" dirty="0">
                <a:solidFill>
                  <a:srgbClr val="0D0D0D"/>
                </a:solidFill>
                <a:latin typeface="Lora Bold"/>
              </a:rPr>
              <a:t>September</a:t>
            </a:r>
            <a:r>
              <a:rPr lang="en-US" sz="2199" dirty="0">
                <a:solidFill>
                  <a:srgbClr val="0D0D0D"/>
                </a:solidFill>
                <a:latin typeface="Lora"/>
              </a:rPr>
              <a:t>) Finance solicits Budget ideas from Departments</a:t>
            </a:r>
          </a:p>
        </p:txBody>
      </p:sp>
      <p:sp>
        <p:nvSpPr>
          <p:cNvPr id="22" name="TextBox 22"/>
          <p:cNvSpPr txBox="1"/>
          <p:nvPr/>
        </p:nvSpPr>
        <p:spPr>
          <a:xfrm rot="-3325256">
            <a:off x="11747173" y="8249528"/>
            <a:ext cx="2775123" cy="753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D0D0D">
                    <a:alpha val="17647"/>
                  </a:srgbClr>
                </a:solidFill>
                <a:latin typeface="Lora"/>
              </a:rPr>
              <a:t>(</a:t>
            </a:r>
            <a:r>
              <a:rPr lang="en-US" sz="2199">
                <a:solidFill>
                  <a:srgbClr val="0D0D0D">
                    <a:alpha val="17647"/>
                  </a:srgbClr>
                </a:solidFill>
                <a:latin typeface="Lora Bold"/>
              </a:rPr>
              <a:t>by March 1st</a:t>
            </a:r>
            <a:r>
              <a:rPr lang="en-US" sz="2199">
                <a:solidFill>
                  <a:srgbClr val="0D0D0D">
                    <a:alpha val="17647"/>
                  </a:srgbClr>
                </a:solidFill>
                <a:latin typeface="Lora"/>
              </a:rPr>
              <a:t>) Main Estimates Tabled  </a:t>
            </a:r>
          </a:p>
        </p:txBody>
      </p:sp>
      <p:sp>
        <p:nvSpPr>
          <p:cNvPr id="23" name="TextBox 23"/>
          <p:cNvSpPr txBox="1"/>
          <p:nvPr/>
        </p:nvSpPr>
        <p:spPr>
          <a:xfrm rot="-3325256">
            <a:off x="3297592" y="3748627"/>
            <a:ext cx="3214190" cy="15632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0D0D0D"/>
                </a:solidFill>
                <a:latin typeface="Lora"/>
              </a:rPr>
              <a:t>(</a:t>
            </a:r>
            <a:r>
              <a:rPr lang="en-US" sz="2199" dirty="0">
                <a:solidFill>
                  <a:srgbClr val="0D0D0D"/>
                </a:solidFill>
                <a:latin typeface="Lora Bold"/>
              </a:rPr>
              <a:t>late-October</a:t>
            </a:r>
            <a:r>
              <a:rPr lang="en-US" sz="2199" dirty="0">
                <a:solidFill>
                  <a:srgbClr val="0D0D0D"/>
                </a:solidFill>
                <a:latin typeface="Lora"/>
              </a:rPr>
              <a:t>) Deadline for Departments to submit Budget proposals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8700" y="223750"/>
            <a:ext cx="17155050" cy="73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27"/>
              </a:lnSpc>
            </a:pPr>
            <a:r>
              <a:rPr lang="en-US" sz="4233">
                <a:solidFill>
                  <a:srgbClr val="000000"/>
                </a:solidFill>
                <a:latin typeface="Lora Bold"/>
              </a:rPr>
              <a:t>The best time to have an impact on government decisions...</a:t>
            </a:r>
          </a:p>
        </p:txBody>
      </p:sp>
      <p:sp>
        <p:nvSpPr>
          <p:cNvPr id="25" name="TextBox 25"/>
          <p:cNvSpPr txBox="1"/>
          <p:nvPr/>
        </p:nvSpPr>
        <p:spPr>
          <a:xfrm rot="-3325256">
            <a:off x="13699845" y="8249735"/>
            <a:ext cx="2912056" cy="1534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D0D0D">
                    <a:alpha val="17647"/>
                  </a:srgbClr>
                </a:solidFill>
                <a:latin typeface="Lora"/>
              </a:rPr>
              <a:t>(</a:t>
            </a:r>
            <a:r>
              <a:rPr lang="en-US" sz="2199">
                <a:solidFill>
                  <a:srgbClr val="0D0D0D">
                    <a:alpha val="17647"/>
                  </a:srgbClr>
                </a:solidFill>
                <a:latin typeface="Lora Bold"/>
              </a:rPr>
              <a:t>April to June</a:t>
            </a:r>
            <a:r>
              <a:rPr lang="en-US" sz="2199">
                <a:solidFill>
                  <a:srgbClr val="0D0D0D">
                    <a:alpha val="17647"/>
                  </a:srgbClr>
                </a:solidFill>
                <a:latin typeface="Lora"/>
              </a:rPr>
              <a:t>) Tabling of Spring Supplementary Estimates</a:t>
            </a:r>
          </a:p>
        </p:txBody>
      </p:sp>
      <p:sp>
        <p:nvSpPr>
          <p:cNvPr id="26" name="TextBox 26"/>
          <p:cNvSpPr txBox="1"/>
          <p:nvPr/>
        </p:nvSpPr>
        <p:spPr>
          <a:xfrm rot="-3325256">
            <a:off x="-53397" y="8395600"/>
            <a:ext cx="2731339" cy="753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D0D0D">
                    <a:alpha val="17647"/>
                  </a:srgbClr>
                </a:solidFill>
                <a:latin typeface="Lora"/>
              </a:rPr>
              <a:t>(</a:t>
            </a:r>
            <a:r>
              <a:rPr lang="en-US" sz="2199">
                <a:solidFill>
                  <a:srgbClr val="0D0D0D">
                    <a:alpha val="17647"/>
                  </a:srgbClr>
                </a:solidFill>
                <a:latin typeface="Lora Bold"/>
              </a:rPr>
              <a:t>September</a:t>
            </a:r>
            <a:r>
              <a:rPr lang="en-US" sz="2199">
                <a:solidFill>
                  <a:srgbClr val="0D0D0D">
                    <a:alpha val="17647"/>
                  </a:srgbClr>
                </a:solidFill>
                <a:latin typeface="Lora"/>
              </a:rPr>
              <a:t>) Tabling of Public Accounts</a:t>
            </a:r>
          </a:p>
        </p:txBody>
      </p:sp>
      <p:sp>
        <p:nvSpPr>
          <p:cNvPr id="27" name="TextBox 27"/>
          <p:cNvSpPr txBox="1"/>
          <p:nvPr/>
        </p:nvSpPr>
        <p:spPr>
          <a:xfrm rot="-3325256">
            <a:off x="1515534" y="8336515"/>
            <a:ext cx="2792907" cy="1144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D0D0D">
                    <a:alpha val="17647"/>
                  </a:srgbClr>
                </a:solidFill>
                <a:latin typeface="Lora"/>
              </a:rPr>
              <a:t>(</a:t>
            </a:r>
            <a:r>
              <a:rPr lang="en-US" sz="2199">
                <a:solidFill>
                  <a:srgbClr val="0D0D0D">
                    <a:alpha val="17647"/>
                  </a:srgbClr>
                </a:solidFill>
                <a:latin typeface="Lora Bold"/>
              </a:rPr>
              <a:t>October</a:t>
            </a:r>
            <a:r>
              <a:rPr lang="en-US" sz="2199">
                <a:solidFill>
                  <a:srgbClr val="0D0D0D">
                    <a:alpha val="17647"/>
                  </a:srgbClr>
                </a:solidFill>
                <a:latin typeface="Lora"/>
              </a:rPr>
              <a:t>) Tabling of Fall Supplementary Estimates</a:t>
            </a:r>
          </a:p>
        </p:txBody>
      </p:sp>
      <p:sp>
        <p:nvSpPr>
          <p:cNvPr id="28" name="TextBox 28"/>
          <p:cNvSpPr txBox="1"/>
          <p:nvPr/>
        </p:nvSpPr>
        <p:spPr>
          <a:xfrm rot="-3325256">
            <a:off x="4033330" y="8334628"/>
            <a:ext cx="2913178" cy="1144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D0D0D">
                    <a:alpha val="17647"/>
                  </a:srgbClr>
                </a:solidFill>
                <a:latin typeface="Lora"/>
              </a:rPr>
              <a:t>(</a:t>
            </a:r>
            <a:r>
              <a:rPr lang="en-US" sz="2199">
                <a:solidFill>
                  <a:srgbClr val="0D0D0D">
                    <a:alpha val="17647"/>
                  </a:srgbClr>
                </a:solidFill>
                <a:latin typeface="Lora Bold"/>
              </a:rPr>
              <a:t>October-November</a:t>
            </a:r>
            <a:r>
              <a:rPr lang="en-US" sz="2199">
                <a:solidFill>
                  <a:srgbClr val="0D0D0D">
                    <a:alpha val="17647"/>
                  </a:srgbClr>
                </a:solidFill>
                <a:latin typeface="Lora"/>
              </a:rPr>
              <a:t>)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D0D0D">
                    <a:alpha val="17647"/>
                  </a:srgbClr>
                </a:solidFill>
                <a:latin typeface="Lora"/>
              </a:rPr>
              <a:t> Fall Economic Statement</a:t>
            </a:r>
          </a:p>
        </p:txBody>
      </p:sp>
      <p:sp>
        <p:nvSpPr>
          <p:cNvPr id="29" name="TextBox 29"/>
          <p:cNvSpPr txBox="1"/>
          <p:nvPr/>
        </p:nvSpPr>
        <p:spPr>
          <a:xfrm rot="-3325256">
            <a:off x="6575433" y="8234839"/>
            <a:ext cx="2944534" cy="1144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D0D0D">
                    <a:alpha val="17647"/>
                  </a:srgbClr>
                </a:solidFill>
                <a:latin typeface="Lora"/>
              </a:rPr>
              <a:t>(</a:t>
            </a:r>
            <a:r>
              <a:rPr lang="en-US" sz="2199">
                <a:solidFill>
                  <a:srgbClr val="0D0D0D">
                    <a:alpha val="17647"/>
                  </a:srgbClr>
                </a:solidFill>
                <a:latin typeface="Lora Bold"/>
              </a:rPr>
              <a:t>December</a:t>
            </a:r>
            <a:r>
              <a:rPr lang="en-US" sz="2199">
                <a:solidFill>
                  <a:srgbClr val="0D0D0D">
                    <a:alpha val="17647"/>
                  </a:srgbClr>
                </a:solidFill>
                <a:latin typeface="Lora"/>
              </a:rPr>
              <a:t>) Tabling of final Supplementary Estimates</a:t>
            </a:r>
          </a:p>
        </p:txBody>
      </p:sp>
      <p:sp>
        <p:nvSpPr>
          <p:cNvPr id="30" name="TextBox 30"/>
          <p:cNvSpPr txBox="1"/>
          <p:nvPr/>
        </p:nvSpPr>
        <p:spPr>
          <a:xfrm rot="-3325256">
            <a:off x="14213035" y="4116224"/>
            <a:ext cx="2714617" cy="753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D0D0D"/>
                </a:solidFill>
                <a:latin typeface="Lora"/>
              </a:rPr>
              <a:t>(</a:t>
            </a:r>
            <a:r>
              <a:rPr lang="en-US" sz="2199">
                <a:solidFill>
                  <a:srgbClr val="0D0D0D"/>
                </a:solidFill>
                <a:latin typeface="Lora Bold"/>
              </a:rPr>
              <a:t>March-April</a:t>
            </a:r>
            <a:r>
              <a:rPr lang="en-US" sz="2199">
                <a:solidFill>
                  <a:srgbClr val="0D0D0D"/>
                </a:solidFill>
                <a:latin typeface="Lora"/>
              </a:rPr>
              <a:t>) Federal Budget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714624" y="3988290"/>
            <a:ext cx="6091392" cy="1534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D0D0D"/>
                </a:solidFill>
                <a:latin typeface="Lora"/>
              </a:rPr>
              <a:t>(</a:t>
            </a:r>
            <a:r>
              <a:rPr lang="en-US" sz="2199">
                <a:solidFill>
                  <a:srgbClr val="0D0D0D"/>
                </a:solidFill>
                <a:latin typeface="Lora Bold"/>
              </a:rPr>
              <a:t>October to February</a:t>
            </a:r>
            <a:r>
              <a:rPr lang="en-US" sz="2199">
                <a:solidFill>
                  <a:srgbClr val="0D0D0D"/>
                </a:solidFill>
                <a:latin typeface="Lora"/>
              </a:rPr>
              <a:t>) Department of Finance Pre-Budget Consultation open to public &amp; Finance Committee (FINA) Pre-Budget Consultations (Mar 2022 / Oct 2023)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495830" y="1478038"/>
            <a:ext cx="3578018" cy="887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79"/>
              </a:lnSpc>
            </a:pPr>
            <a:r>
              <a:rPr lang="en-US" sz="2899">
                <a:solidFill>
                  <a:srgbClr val="FF1616"/>
                </a:solidFill>
                <a:latin typeface="Lora Bold Italics"/>
              </a:rPr>
              <a:t>Before </a:t>
            </a:r>
            <a:r>
              <a:rPr lang="en-US" sz="2899">
                <a:solidFill>
                  <a:srgbClr val="FF1616"/>
                </a:solidFill>
                <a:latin typeface="Lora Bold"/>
              </a:rPr>
              <a:t>proposals are sent to</a:t>
            </a:r>
            <a:r>
              <a:rPr lang="en-US" sz="2899">
                <a:solidFill>
                  <a:srgbClr val="FF1616"/>
                </a:solidFill>
                <a:latin typeface="Lora Bold Italics"/>
              </a:rPr>
              <a:t> </a:t>
            </a:r>
            <a:r>
              <a:rPr lang="en-US" sz="2899">
                <a:solidFill>
                  <a:srgbClr val="FF1616"/>
                </a:solidFill>
                <a:latin typeface="Lora Bold"/>
              </a:rPr>
              <a:t>Finance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091884" y="1425292"/>
            <a:ext cx="4710828" cy="1325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0"/>
              </a:lnSpc>
            </a:pPr>
            <a:r>
              <a:rPr lang="en-US" sz="2900" dirty="0">
                <a:solidFill>
                  <a:srgbClr val="FF1616"/>
                </a:solidFill>
                <a:latin typeface="Lora Bold Italics"/>
              </a:rPr>
              <a:t>Before </a:t>
            </a:r>
            <a:r>
              <a:rPr lang="en-US" sz="2900" dirty="0">
                <a:solidFill>
                  <a:srgbClr val="FF1616"/>
                </a:solidFill>
                <a:latin typeface="Lora Bold"/>
              </a:rPr>
              <a:t>budget is "locked down" but </a:t>
            </a:r>
            <a:r>
              <a:rPr lang="en-US" sz="2900" dirty="0">
                <a:solidFill>
                  <a:srgbClr val="FF1616"/>
                </a:solidFill>
                <a:latin typeface="Lora Bold Italics"/>
              </a:rPr>
              <a:t>after</a:t>
            </a:r>
            <a:r>
              <a:rPr lang="en-US" sz="2900" dirty="0">
                <a:solidFill>
                  <a:srgbClr val="FF1616"/>
                </a:solidFill>
                <a:latin typeface="Lora Bold"/>
              </a:rPr>
              <a:t> themes and priorities are set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049998" y="1510034"/>
            <a:ext cx="4372580" cy="1320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0"/>
              </a:lnSpc>
            </a:pPr>
            <a:r>
              <a:rPr lang="en-US" sz="2900">
                <a:solidFill>
                  <a:srgbClr val="FF1616"/>
                </a:solidFill>
                <a:latin typeface="Lora Bold Italics"/>
              </a:rPr>
              <a:t>During </a:t>
            </a:r>
            <a:r>
              <a:rPr lang="en-US" sz="2900">
                <a:solidFill>
                  <a:srgbClr val="FF1616"/>
                </a:solidFill>
                <a:latin typeface="Lora Bold"/>
              </a:rPr>
              <a:t>pre-budget consultations &amp; direct to Minister and Finance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15581" y="1564836"/>
            <a:ext cx="16543719" cy="8312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86"/>
              </a:lnSpc>
            </a:pPr>
            <a:r>
              <a:rPr lang="en-US" sz="2857" spc="148">
                <a:solidFill>
                  <a:srgbClr val="000000"/>
                </a:solidFill>
                <a:latin typeface="Lora Bold"/>
              </a:rPr>
              <a:t>Off-cycle funding decisions</a:t>
            </a:r>
          </a:p>
          <a:p>
            <a:pPr marL="616978" lvl="1" indent="-308489">
              <a:lnSpc>
                <a:spcPts val="4286"/>
              </a:lnSpc>
              <a:buFont typeface="Arial"/>
              <a:buChar char="•"/>
            </a:pPr>
            <a:r>
              <a:rPr lang="en-US" sz="2857" spc="148">
                <a:solidFill>
                  <a:srgbClr val="000000"/>
                </a:solidFill>
                <a:latin typeface="Lora"/>
              </a:rPr>
              <a:t>For time-sensitive or unexpected decisions, Ministers can seek an "off- cycle" funding decision from the Minister of Finance and Prime Minister</a:t>
            </a:r>
          </a:p>
          <a:p>
            <a:pPr marL="616978" lvl="1" indent="-308489">
              <a:lnSpc>
                <a:spcPts val="4286"/>
              </a:lnSpc>
              <a:buFont typeface="Arial"/>
              <a:buChar char="•"/>
            </a:pPr>
            <a:r>
              <a:rPr lang="en-US" sz="2857" spc="148">
                <a:solidFill>
                  <a:srgbClr val="000000"/>
                </a:solidFill>
                <a:latin typeface="Lora"/>
              </a:rPr>
              <a:t>These decisions can happen any time during the year</a:t>
            </a:r>
          </a:p>
          <a:p>
            <a:pPr>
              <a:lnSpc>
                <a:spcPts val="4286"/>
              </a:lnSpc>
            </a:pPr>
            <a:endParaRPr lang="en-US" sz="2857" spc="148">
              <a:solidFill>
                <a:srgbClr val="000000"/>
              </a:solidFill>
              <a:latin typeface="Lora"/>
            </a:endParaRPr>
          </a:p>
          <a:p>
            <a:pPr>
              <a:lnSpc>
                <a:spcPts val="4286"/>
              </a:lnSpc>
            </a:pPr>
            <a:r>
              <a:rPr lang="en-US" sz="2857" spc="148">
                <a:solidFill>
                  <a:srgbClr val="000000"/>
                </a:solidFill>
                <a:latin typeface="Lora Bold"/>
              </a:rPr>
              <a:t>Mandate letter commitments</a:t>
            </a:r>
          </a:p>
          <a:p>
            <a:pPr marL="616978" lvl="1" indent="-308489">
              <a:lnSpc>
                <a:spcPts val="4286"/>
              </a:lnSpc>
              <a:buFont typeface="Arial"/>
              <a:buChar char="•"/>
            </a:pPr>
            <a:r>
              <a:rPr lang="en-US" sz="2857" spc="148">
                <a:solidFill>
                  <a:srgbClr val="000000"/>
                </a:solidFill>
                <a:latin typeface="Lora"/>
              </a:rPr>
              <a:t>Items can drop off the list, although it is very challenging since 2015 when they started to be made public</a:t>
            </a:r>
          </a:p>
          <a:p>
            <a:pPr marL="616978" lvl="1" indent="-308489">
              <a:lnSpc>
                <a:spcPts val="4286"/>
              </a:lnSpc>
              <a:buFont typeface="Arial"/>
              <a:buChar char="•"/>
            </a:pPr>
            <a:r>
              <a:rPr lang="en-US" sz="2857" spc="148">
                <a:solidFill>
                  <a:srgbClr val="000000"/>
                </a:solidFill>
                <a:latin typeface="Lora"/>
              </a:rPr>
              <a:t>Privy Council Office tracked completion of mandate letter commitments through Results and Delivery Unit up until 2019</a:t>
            </a:r>
          </a:p>
          <a:p>
            <a:pPr>
              <a:lnSpc>
                <a:spcPts val="4286"/>
              </a:lnSpc>
            </a:pPr>
            <a:endParaRPr lang="en-US" sz="2857" spc="148">
              <a:solidFill>
                <a:srgbClr val="000000"/>
              </a:solidFill>
              <a:latin typeface="Lora"/>
            </a:endParaRPr>
          </a:p>
          <a:p>
            <a:pPr>
              <a:lnSpc>
                <a:spcPts val="4286"/>
              </a:lnSpc>
            </a:pPr>
            <a:r>
              <a:rPr lang="en-US" sz="2857" spc="148">
                <a:solidFill>
                  <a:srgbClr val="000000"/>
                </a:solidFill>
                <a:latin typeface="Lora Bold"/>
              </a:rPr>
              <a:t>Ad hoc policy announcements</a:t>
            </a:r>
          </a:p>
          <a:p>
            <a:pPr marL="616978" lvl="1" indent="-308489">
              <a:lnSpc>
                <a:spcPts val="4286"/>
              </a:lnSpc>
              <a:buFont typeface="Arial"/>
              <a:buChar char="•"/>
            </a:pPr>
            <a:r>
              <a:rPr lang="en-US" sz="2857" spc="148">
                <a:solidFill>
                  <a:srgbClr val="000000"/>
                </a:solidFill>
                <a:latin typeface="Lora"/>
              </a:rPr>
              <a:t>Can disrupt the normal decision-making process e.g., announcement can precede authorities, but still need to check all the boxes</a:t>
            </a:r>
          </a:p>
          <a:p>
            <a:pPr>
              <a:lnSpc>
                <a:spcPts val="4286"/>
              </a:lnSpc>
            </a:pPr>
            <a:endParaRPr lang="en-US" sz="2857" spc="148">
              <a:solidFill>
                <a:srgbClr val="000000"/>
              </a:solidFill>
              <a:latin typeface="Lora"/>
            </a:endParaRPr>
          </a:p>
          <a:p>
            <a:pPr marL="0" lvl="0" indent="0" algn="ctr">
              <a:lnSpc>
                <a:spcPts val="2286"/>
              </a:lnSpc>
              <a:spcBef>
                <a:spcPct val="0"/>
              </a:spcBef>
            </a:pPr>
            <a:endParaRPr lang="en-US" sz="2857" spc="148">
              <a:solidFill>
                <a:srgbClr val="000000"/>
              </a:solidFill>
              <a:latin typeface="Lora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97949" y="620526"/>
            <a:ext cx="16974470" cy="706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27"/>
              </a:lnSpc>
            </a:pPr>
            <a:r>
              <a:rPr lang="en-US" sz="4233" dirty="0">
                <a:solidFill>
                  <a:srgbClr val="000000"/>
                </a:solidFill>
                <a:latin typeface="Lora Bold"/>
              </a:rPr>
              <a:t>Also, important to remember that the "process" is not set in stone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30153" y="2482927"/>
            <a:ext cx="14429147" cy="1407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99"/>
              </a:lnSpc>
            </a:pPr>
            <a:r>
              <a:rPr lang="en-US" sz="2999" spc="155">
                <a:solidFill>
                  <a:srgbClr val="000000"/>
                </a:solidFill>
                <a:latin typeface="Lora"/>
              </a:rPr>
              <a:t>ALL new decisions, even if they do not require new funding, MUST obtain the necessary authorities (even when a decision falls "off-cycle")</a:t>
            </a:r>
          </a:p>
          <a:p>
            <a:pPr marL="0" lvl="0" indent="0" algn="ctr">
              <a:lnSpc>
                <a:spcPts val="2399"/>
              </a:lnSpc>
              <a:spcBef>
                <a:spcPct val="0"/>
              </a:spcBef>
            </a:pPr>
            <a:endParaRPr lang="en-US" sz="2999" spc="155">
              <a:solidFill>
                <a:srgbClr val="000000"/>
              </a:solidFill>
              <a:latin typeface="Lora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2264646"/>
            <a:ext cx="1358492" cy="13584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942975"/>
            <a:ext cx="11874134" cy="730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27"/>
              </a:lnSpc>
            </a:pPr>
            <a:r>
              <a:rPr lang="en-US" sz="4233">
                <a:solidFill>
                  <a:srgbClr val="000000"/>
                </a:solidFill>
                <a:latin typeface="Lora Bold"/>
              </a:rPr>
              <a:t>Summary and key conclusions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4280363"/>
            <a:ext cx="1358492" cy="135849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830153" y="4347977"/>
            <a:ext cx="14429147" cy="1413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99"/>
              </a:lnSpc>
            </a:pPr>
            <a:r>
              <a:rPr lang="en-US" sz="2999" spc="155">
                <a:solidFill>
                  <a:srgbClr val="000000"/>
                </a:solidFill>
                <a:latin typeface="Lora"/>
              </a:rPr>
              <a:t>Understanding the decision-making process helps guide </a:t>
            </a:r>
            <a:r>
              <a:rPr lang="en-US" sz="2999" spc="155">
                <a:solidFill>
                  <a:srgbClr val="000000"/>
                </a:solidFill>
                <a:latin typeface="Lora Italics"/>
              </a:rPr>
              <a:t>how </a:t>
            </a:r>
            <a:r>
              <a:rPr lang="en-US" sz="2999" spc="155">
                <a:solidFill>
                  <a:srgbClr val="000000"/>
                </a:solidFill>
                <a:latin typeface="Lora"/>
              </a:rPr>
              <a:t>and </a:t>
            </a:r>
            <a:r>
              <a:rPr lang="en-US" sz="2999" spc="155">
                <a:solidFill>
                  <a:srgbClr val="000000"/>
                </a:solidFill>
                <a:latin typeface="Lora Italics"/>
              </a:rPr>
              <a:t>who </a:t>
            </a:r>
            <a:r>
              <a:rPr lang="en-US" sz="2999" spc="155">
                <a:solidFill>
                  <a:srgbClr val="000000"/>
                </a:solidFill>
                <a:latin typeface="Lora"/>
              </a:rPr>
              <a:t>to intervene with</a:t>
            </a:r>
          </a:p>
          <a:p>
            <a:pPr marL="0" lvl="0" indent="0" algn="ctr">
              <a:lnSpc>
                <a:spcPts val="2399"/>
              </a:lnSpc>
              <a:spcBef>
                <a:spcPct val="0"/>
              </a:spcBef>
            </a:pPr>
            <a:endParaRPr lang="en-US" sz="2999" spc="155">
              <a:solidFill>
                <a:srgbClr val="000000"/>
              </a:solidFill>
              <a:latin typeface="Lora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6291067"/>
            <a:ext cx="1358492" cy="135849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830153" y="6358681"/>
            <a:ext cx="14429147" cy="1483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99"/>
              </a:lnSpc>
            </a:pPr>
            <a:r>
              <a:rPr lang="en-US" sz="2999" spc="155" dirty="0">
                <a:solidFill>
                  <a:srgbClr val="000000"/>
                </a:solidFill>
                <a:latin typeface="Lora"/>
              </a:rPr>
              <a:t>Your timing matters - knowing </a:t>
            </a:r>
            <a:r>
              <a:rPr lang="en-US" sz="2999" spc="155" dirty="0">
                <a:solidFill>
                  <a:srgbClr val="000000"/>
                </a:solidFill>
                <a:latin typeface="Lora Italics"/>
              </a:rPr>
              <a:t>when </a:t>
            </a:r>
            <a:r>
              <a:rPr lang="en-US" sz="2999" spc="155" dirty="0">
                <a:solidFill>
                  <a:srgbClr val="000000"/>
                </a:solidFill>
                <a:latin typeface="Lora"/>
              </a:rPr>
              <a:t>to intervene will improve your chances of success – early intervention is key (the earlier the better!)</a:t>
            </a:r>
          </a:p>
          <a:p>
            <a:pPr marL="0" lvl="0" indent="0" algn="ctr">
              <a:lnSpc>
                <a:spcPts val="2399"/>
              </a:lnSpc>
              <a:spcBef>
                <a:spcPct val="0"/>
              </a:spcBef>
            </a:pPr>
            <a:endParaRPr lang="en-US" sz="2999" spc="155" dirty="0">
              <a:solidFill>
                <a:srgbClr val="000000"/>
              </a:solidFill>
              <a:latin typeface="Lor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70723" y="2870681"/>
            <a:ext cx="12787293" cy="32549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258170"/>
            <a:ext cx="4895204" cy="1000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99"/>
              </a:lnSpc>
            </a:pPr>
            <a:r>
              <a:rPr lang="en-US" sz="4999">
                <a:solidFill>
                  <a:srgbClr val="000000"/>
                </a:solidFill>
                <a:latin typeface="Lora"/>
              </a:rPr>
              <a:t>The key players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7495539"/>
            <a:ext cx="16230600" cy="1010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35"/>
              </a:lnSpc>
            </a:pPr>
            <a:r>
              <a:rPr lang="en-US" sz="8241">
                <a:solidFill>
                  <a:srgbClr val="000000"/>
                </a:solidFill>
                <a:latin typeface="Lora Bold"/>
              </a:rPr>
              <a:t>Government decision-making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9873" t="21282" r="8822" b="19516"/>
          <a:stretch>
            <a:fillRect/>
          </a:stretch>
        </p:blipFill>
        <p:spPr>
          <a:xfrm>
            <a:off x="11920966" y="600470"/>
            <a:ext cx="5606143" cy="2286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2380634"/>
            <a:ext cx="16988557" cy="725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99"/>
              </a:lnSpc>
            </a:pPr>
            <a:r>
              <a:rPr lang="en-US" sz="2999" spc="155" dirty="0">
                <a:solidFill>
                  <a:srgbClr val="000000"/>
                </a:solidFill>
                <a:latin typeface="Lora"/>
              </a:rPr>
              <a:t>The Prime Minister</a:t>
            </a:r>
          </a:p>
          <a:p>
            <a:pPr marL="647692" lvl="1" indent="-323846">
              <a:lnSpc>
                <a:spcPts val="4499"/>
              </a:lnSpc>
              <a:buFont typeface="Arial"/>
              <a:buChar char="•"/>
            </a:pPr>
            <a:r>
              <a:rPr lang="en-US" sz="2999" spc="155" dirty="0">
                <a:solidFill>
                  <a:srgbClr val="000000"/>
                </a:solidFill>
                <a:latin typeface="Lora"/>
              </a:rPr>
              <a:t>The Prime Minister (PM) is the central decision-making actor</a:t>
            </a:r>
          </a:p>
          <a:p>
            <a:pPr marL="647692" lvl="1" indent="-323846">
              <a:lnSpc>
                <a:spcPts val="4499"/>
              </a:lnSpc>
              <a:buFont typeface="Arial"/>
              <a:buChar char="•"/>
            </a:pPr>
            <a:r>
              <a:rPr lang="en-US" sz="2999" spc="155" dirty="0">
                <a:solidFill>
                  <a:srgbClr val="000000"/>
                </a:solidFill>
                <a:latin typeface="Lora"/>
              </a:rPr>
              <a:t>The PM has several roles: Member of Parliament, head of political party, head of government and Chair of Cabinet</a:t>
            </a:r>
          </a:p>
          <a:p>
            <a:pPr>
              <a:lnSpc>
                <a:spcPts val="4499"/>
              </a:lnSpc>
            </a:pPr>
            <a:endParaRPr lang="en-US" sz="2999" spc="155" dirty="0">
              <a:solidFill>
                <a:srgbClr val="000000"/>
              </a:solidFill>
              <a:latin typeface="Lora"/>
            </a:endParaRPr>
          </a:p>
          <a:p>
            <a:pPr>
              <a:lnSpc>
                <a:spcPts val="4499"/>
              </a:lnSpc>
            </a:pPr>
            <a:r>
              <a:rPr lang="en-US" sz="2999" spc="155" dirty="0">
                <a:solidFill>
                  <a:srgbClr val="000000"/>
                </a:solidFill>
                <a:latin typeface="Lora"/>
              </a:rPr>
              <a:t>The Prime Minister's Office </a:t>
            </a:r>
          </a:p>
          <a:p>
            <a:pPr marL="647692" lvl="1" indent="-323846">
              <a:lnSpc>
                <a:spcPts val="4499"/>
              </a:lnSpc>
              <a:buFont typeface="Arial"/>
              <a:buChar char="•"/>
            </a:pPr>
            <a:r>
              <a:rPr lang="en-US" sz="2999" spc="155" dirty="0">
                <a:solidFill>
                  <a:srgbClr val="000000"/>
                </a:solidFill>
                <a:latin typeface="Lora"/>
              </a:rPr>
              <a:t>Made up of “exempt staff” that are not public servants</a:t>
            </a:r>
          </a:p>
          <a:p>
            <a:pPr marL="647692" lvl="1" indent="-323846">
              <a:lnSpc>
                <a:spcPts val="4499"/>
              </a:lnSpc>
              <a:buFont typeface="Arial"/>
              <a:buChar char="•"/>
            </a:pPr>
            <a:r>
              <a:rPr lang="en-US" sz="2999" spc="155" dirty="0">
                <a:solidFill>
                  <a:srgbClr val="000000"/>
                </a:solidFill>
                <a:latin typeface="Lora"/>
              </a:rPr>
              <a:t>Performs several key functions to support the PM and Government including: </a:t>
            </a:r>
          </a:p>
          <a:p>
            <a:pPr marL="1295384" lvl="2" indent="-431795">
              <a:lnSpc>
                <a:spcPts val="4499"/>
              </a:lnSpc>
              <a:buFont typeface="Arial"/>
              <a:buChar char="⚬"/>
            </a:pPr>
            <a:r>
              <a:rPr lang="en-US" sz="2999" spc="155" dirty="0">
                <a:solidFill>
                  <a:srgbClr val="000000"/>
                </a:solidFill>
                <a:latin typeface="Lora"/>
              </a:rPr>
              <a:t>Providing advice to the PM</a:t>
            </a:r>
          </a:p>
          <a:p>
            <a:pPr marL="1295384" lvl="2" indent="-431795">
              <a:lnSpc>
                <a:spcPts val="4499"/>
              </a:lnSpc>
              <a:buFont typeface="Arial"/>
              <a:buChar char="⚬"/>
            </a:pPr>
            <a:r>
              <a:rPr lang="en-US" sz="2999" spc="155" dirty="0">
                <a:solidFill>
                  <a:srgbClr val="000000"/>
                </a:solidFill>
                <a:latin typeface="Lora"/>
              </a:rPr>
              <a:t>Developing and advancing the Government's policy agenda</a:t>
            </a:r>
          </a:p>
          <a:p>
            <a:pPr marL="1295384" lvl="2" indent="-431795">
              <a:lnSpc>
                <a:spcPts val="4499"/>
              </a:lnSpc>
              <a:buFont typeface="Arial"/>
              <a:buChar char="⚬"/>
            </a:pPr>
            <a:r>
              <a:rPr lang="en-US" sz="2999" spc="155" dirty="0">
                <a:solidFill>
                  <a:srgbClr val="000000"/>
                </a:solidFill>
                <a:latin typeface="Lora"/>
              </a:rPr>
              <a:t>Coordinating communications</a:t>
            </a:r>
          </a:p>
          <a:p>
            <a:pPr marL="1295384" lvl="2" indent="-431795">
              <a:lnSpc>
                <a:spcPts val="4499"/>
              </a:lnSpc>
              <a:buFont typeface="Arial"/>
              <a:buChar char="⚬"/>
            </a:pPr>
            <a:r>
              <a:rPr lang="en-US" sz="2999" spc="155" dirty="0">
                <a:solidFill>
                  <a:srgbClr val="000000"/>
                </a:solidFill>
                <a:latin typeface="Lora"/>
              </a:rPr>
              <a:t>Working with other Ministers' Offices</a:t>
            </a:r>
          </a:p>
          <a:p>
            <a:pPr marL="0" lvl="0" indent="0" algn="ctr">
              <a:lnSpc>
                <a:spcPts val="2399"/>
              </a:lnSpc>
              <a:spcBef>
                <a:spcPct val="0"/>
              </a:spcBef>
            </a:pPr>
            <a:endParaRPr lang="en-US" sz="2999" spc="155" dirty="0">
              <a:solidFill>
                <a:srgbClr val="000000"/>
              </a:solidFill>
              <a:latin typeface="Lora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942975"/>
            <a:ext cx="11874134" cy="73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27"/>
              </a:lnSpc>
            </a:pPr>
            <a:r>
              <a:rPr lang="en-US" sz="4233">
                <a:solidFill>
                  <a:srgbClr val="000000"/>
                </a:solidFill>
                <a:latin typeface="Lora Bold"/>
              </a:rPr>
              <a:t>The Prime Minister and PMO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9343" y="1428728"/>
            <a:ext cx="10883506" cy="8092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6597" lvl="1" indent="-333298">
              <a:lnSpc>
                <a:spcPts val="4631"/>
              </a:lnSpc>
              <a:buFont typeface="Arial"/>
              <a:buChar char="•"/>
            </a:pPr>
            <a:r>
              <a:rPr lang="en-US" sz="3087" spc="160">
                <a:solidFill>
                  <a:srgbClr val="000000"/>
                </a:solidFill>
                <a:latin typeface="Lora"/>
              </a:rPr>
              <a:t>Ministers serve many roles: </a:t>
            </a:r>
          </a:p>
          <a:p>
            <a:pPr marL="1333193" lvl="2" indent="-444398">
              <a:lnSpc>
                <a:spcPts val="4631"/>
              </a:lnSpc>
              <a:buFont typeface="Arial"/>
              <a:buChar char="⚬"/>
            </a:pPr>
            <a:r>
              <a:rPr lang="en-US" sz="3087" spc="160">
                <a:solidFill>
                  <a:srgbClr val="000000"/>
                </a:solidFill>
                <a:latin typeface="Lora"/>
              </a:rPr>
              <a:t>Represent constituency as a Member of Parliament</a:t>
            </a:r>
          </a:p>
          <a:p>
            <a:pPr marL="1333193" lvl="2" indent="-444398">
              <a:lnSpc>
                <a:spcPts val="4631"/>
              </a:lnSpc>
              <a:buFont typeface="Arial"/>
              <a:buChar char="⚬"/>
            </a:pPr>
            <a:r>
              <a:rPr lang="en-US" sz="3087" spc="160">
                <a:solidFill>
                  <a:srgbClr val="000000"/>
                </a:solidFill>
                <a:latin typeface="Lora"/>
              </a:rPr>
              <a:t>Member of government caucus </a:t>
            </a:r>
          </a:p>
          <a:p>
            <a:pPr marL="1333193" lvl="2" indent="-444398">
              <a:lnSpc>
                <a:spcPts val="4631"/>
              </a:lnSpc>
              <a:buFont typeface="Arial"/>
              <a:buChar char="⚬"/>
            </a:pPr>
            <a:r>
              <a:rPr lang="en-US" sz="3087" spc="160">
                <a:solidFill>
                  <a:srgbClr val="000000"/>
                </a:solidFill>
                <a:latin typeface="Lora"/>
              </a:rPr>
              <a:t>Member of Cabinet responsible for a portfolio </a:t>
            </a:r>
          </a:p>
          <a:p>
            <a:pPr>
              <a:lnSpc>
                <a:spcPts val="2981"/>
              </a:lnSpc>
            </a:pPr>
            <a:endParaRPr lang="en-US" sz="3087" spc="160">
              <a:solidFill>
                <a:srgbClr val="000000"/>
              </a:solidFill>
              <a:latin typeface="Lora"/>
            </a:endParaRPr>
          </a:p>
          <a:p>
            <a:pPr marL="666597" lvl="1" indent="-333298">
              <a:lnSpc>
                <a:spcPts val="4631"/>
              </a:lnSpc>
              <a:buFont typeface="Arial"/>
              <a:buChar char="•"/>
            </a:pPr>
            <a:r>
              <a:rPr lang="en-US" sz="3087" spc="160">
                <a:solidFill>
                  <a:srgbClr val="000000"/>
                </a:solidFill>
                <a:latin typeface="Lora"/>
              </a:rPr>
              <a:t>Ministers are appointed by the PM and their "to-do" list is assigned in a mandate letter</a:t>
            </a:r>
          </a:p>
          <a:p>
            <a:pPr>
              <a:lnSpc>
                <a:spcPts val="3131"/>
              </a:lnSpc>
            </a:pPr>
            <a:endParaRPr lang="en-US" sz="3087" spc="160">
              <a:solidFill>
                <a:srgbClr val="000000"/>
              </a:solidFill>
              <a:latin typeface="Lora"/>
            </a:endParaRPr>
          </a:p>
          <a:p>
            <a:pPr marL="666597" lvl="1" indent="-333298">
              <a:lnSpc>
                <a:spcPts val="4631"/>
              </a:lnSpc>
              <a:buFont typeface="Arial"/>
              <a:buChar char="•"/>
            </a:pPr>
            <a:r>
              <a:rPr lang="en-US" sz="3087" spc="160">
                <a:solidFill>
                  <a:srgbClr val="000000"/>
                </a:solidFill>
                <a:latin typeface="Lora"/>
              </a:rPr>
              <a:t>The Minister is supported by exempt staff who offer political advice </a:t>
            </a:r>
          </a:p>
          <a:p>
            <a:pPr>
              <a:lnSpc>
                <a:spcPts val="3131"/>
              </a:lnSpc>
            </a:pPr>
            <a:endParaRPr lang="en-US" sz="3087" spc="160">
              <a:solidFill>
                <a:srgbClr val="000000"/>
              </a:solidFill>
              <a:latin typeface="Lora"/>
            </a:endParaRPr>
          </a:p>
          <a:p>
            <a:pPr marL="666597" lvl="1" indent="-333298" algn="l">
              <a:lnSpc>
                <a:spcPts val="4631"/>
              </a:lnSpc>
              <a:spcBef>
                <a:spcPct val="0"/>
              </a:spcBef>
              <a:buFont typeface="Arial"/>
              <a:buChar char="•"/>
            </a:pPr>
            <a:r>
              <a:rPr lang="en-US" sz="3087" spc="160">
                <a:solidFill>
                  <a:srgbClr val="000000"/>
                </a:solidFill>
                <a:latin typeface="Lora"/>
              </a:rPr>
              <a:t>The Minister is also supported by the public service who provide neutral, evidence-based advice and implement the Government's agenda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68000"/>
          </a:blip>
          <a:srcRect/>
          <a:stretch>
            <a:fillRect/>
          </a:stretch>
        </p:blipFill>
        <p:spPr>
          <a:xfrm>
            <a:off x="11908734" y="706232"/>
            <a:ext cx="5862195" cy="329748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1908734" y="4337800"/>
            <a:ext cx="5862195" cy="5370822"/>
            <a:chOff x="0" y="0"/>
            <a:chExt cx="1543953" cy="141453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43953" cy="1414537"/>
            </a:xfrm>
            <a:custGeom>
              <a:avLst/>
              <a:gdLst/>
              <a:ahLst/>
              <a:cxnLst/>
              <a:rect l="l" t="t" r="r" b="b"/>
              <a:pathLst>
                <a:path w="1543953" h="1414537">
                  <a:moveTo>
                    <a:pt x="0" y="0"/>
                  </a:moveTo>
                  <a:lnTo>
                    <a:pt x="1543953" y="0"/>
                  </a:lnTo>
                  <a:lnTo>
                    <a:pt x="1543953" y="1414537"/>
                  </a:lnTo>
                  <a:lnTo>
                    <a:pt x="0" y="1414537"/>
                  </a:lnTo>
                  <a:close/>
                </a:path>
              </a:pathLst>
            </a:custGeom>
            <a:solidFill>
              <a:srgbClr val="7ED957">
                <a:alpha val="40784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620507"/>
            <a:ext cx="11874134" cy="73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27"/>
              </a:lnSpc>
            </a:pPr>
            <a:r>
              <a:rPr lang="en-US" sz="4233">
                <a:solidFill>
                  <a:srgbClr val="000000"/>
                </a:solidFill>
                <a:latin typeface="Lora Bold"/>
              </a:rPr>
              <a:t>Ministers and their offices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072019" y="4523724"/>
            <a:ext cx="5535624" cy="4951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66"/>
              </a:lnSpc>
              <a:spcBef>
                <a:spcPct val="0"/>
              </a:spcBef>
            </a:pPr>
            <a:r>
              <a:rPr lang="en-US" sz="2690" dirty="0">
                <a:solidFill>
                  <a:srgbClr val="000000"/>
                </a:solidFill>
                <a:latin typeface="Lora"/>
              </a:rPr>
              <a:t>Most influential Ministers are:</a:t>
            </a:r>
          </a:p>
          <a:p>
            <a:pPr>
              <a:lnSpc>
                <a:spcPts val="1666"/>
              </a:lnSpc>
              <a:spcBef>
                <a:spcPct val="0"/>
              </a:spcBef>
            </a:pPr>
            <a:endParaRPr lang="en-US" sz="2690" dirty="0">
              <a:solidFill>
                <a:srgbClr val="000000"/>
              </a:solidFill>
              <a:latin typeface="Lora"/>
            </a:endParaRPr>
          </a:p>
          <a:p>
            <a:pPr marL="580773" lvl="1" indent="-290387">
              <a:lnSpc>
                <a:spcPts val="3766"/>
              </a:lnSpc>
              <a:buFont typeface="Arial"/>
              <a:buChar char="•"/>
            </a:pPr>
            <a:r>
              <a:rPr lang="en-US" sz="2690" dirty="0">
                <a:solidFill>
                  <a:srgbClr val="000000"/>
                </a:solidFill>
                <a:latin typeface="Lora Bold"/>
              </a:rPr>
              <a:t>Minister of Finance</a:t>
            </a:r>
            <a:r>
              <a:rPr lang="en-US" sz="2690" dirty="0">
                <a:solidFill>
                  <a:srgbClr val="000000"/>
                </a:solidFill>
                <a:latin typeface="Lora"/>
              </a:rPr>
              <a:t> responsible for the Budget and reviews all funding proposal before providing recommendations to the PM</a:t>
            </a:r>
          </a:p>
          <a:p>
            <a:pPr>
              <a:lnSpc>
                <a:spcPts val="3766"/>
              </a:lnSpc>
            </a:pPr>
            <a:endParaRPr lang="en-US" sz="2690" dirty="0">
              <a:solidFill>
                <a:srgbClr val="000000"/>
              </a:solidFill>
              <a:latin typeface="Lora"/>
            </a:endParaRPr>
          </a:p>
          <a:p>
            <a:pPr marL="580773" lvl="1" indent="-290387">
              <a:lnSpc>
                <a:spcPts val="3766"/>
              </a:lnSpc>
              <a:buFont typeface="Arial"/>
              <a:buChar char="•"/>
            </a:pPr>
            <a:r>
              <a:rPr lang="en-US" sz="2690" dirty="0">
                <a:solidFill>
                  <a:srgbClr val="000000"/>
                </a:solidFill>
                <a:latin typeface="Lora Bold"/>
              </a:rPr>
              <a:t>President of the Treasury Board</a:t>
            </a:r>
            <a:r>
              <a:rPr lang="en-US" sz="2690" dirty="0">
                <a:solidFill>
                  <a:srgbClr val="000000"/>
                </a:solidFill>
                <a:latin typeface="Lora"/>
              </a:rPr>
              <a:t> reviews and approves Treasury Board submissions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2535986">
            <a:off x="16139962" y="2849359"/>
            <a:ext cx="1266466" cy="0"/>
          </a:xfrm>
          <a:prstGeom prst="line">
            <a:avLst/>
          </a:prstGeom>
          <a:ln w="28575" cap="flat">
            <a:solidFill>
              <a:srgbClr val="3C567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-448852">
            <a:off x="14672637" y="5846863"/>
            <a:ext cx="1674021" cy="0"/>
          </a:xfrm>
          <a:prstGeom prst="line">
            <a:avLst/>
          </a:prstGeom>
          <a:ln w="28575" cap="flat">
            <a:solidFill>
              <a:srgbClr val="3C567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4119344" y="255028"/>
            <a:ext cx="2224654" cy="2224654"/>
            <a:chOff x="0" y="0"/>
            <a:chExt cx="14400530" cy="1440053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400530" cy="14399261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7ED957"/>
            </a:solidFill>
          </p:spPr>
        </p:sp>
      </p:grpSp>
      <p:sp>
        <p:nvSpPr>
          <p:cNvPr id="6" name="AutoShape 6"/>
          <p:cNvSpPr/>
          <p:nvPr/>
        </p:nvSpPr>
        <p:spPr>
          <a:xfrm rot="-3203383">
            <a:off x="15456295" y="7235642"/>
            <a:ext cx="1936672" cy="0"/>
          </a:xfrm>
          <a:prstGeom prst="line">
            <a:avLst/>
          </a:prstGeom>
          <a:ln w="28575" cap="flat">
            <a:solidFill>
              <a:srgbClr val="3C567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rot="1083355">
            <a:off x="14703780" y="4103951"/>
            <a:ext cx="1542514" cy="0"/>
          </a:xfrm>
          <a:prstGeom prst="line">
            <a:avLst/>
          </a:prstGeom>
          <a:ln w="28575" cap="flat">
            <a:solidFill>
              <a:srgbClr val="3C567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>
            <a:grpSpLocks noChangeAspect="1"/>
          </p:cNvGrpSpPr>
          <p:nvPr/>
        </p:nvGrpSpPr>
        <p:grpSpPr>
          <a:xfrm rot="-1650651">
            <a:off x="12246157" y="2348405"/>
            <a:ext cx="2224654" cy="2224654"/>
            <a:chOff x="0" y="0"/>
            <a:chExt cx="14400530" cy="1440053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400530" cy="14399261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FF7E0F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3456558">
            <a:off x="12166062" y="5197942"/>
            <a:ext cx="2224654" cy="2224654"/>
            <a:chOff x="0" y="0"/>
            <a:chExt cx="14400530" cy="1440053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400530" cy="14399261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2145571" y="8037067"/>
            <a:ext cx="5426529" cy="1625987"/>
            <a:chOff x="0" y="0"/>
            <a:chExt cx="1429209" cy="42824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29209" cy="428243"/>
            </a:xfrm>
            <a:custGeom>
              <a:avLst/>
              <a:gdLst/>
              <a:ahLst/>
              <a:cxnLst/>
              <a:rect l="l" t="t" r="r" b="b"/>
              <a:pathLst>
                <a:path w="1429209" h="428243">
                  <a:moveTo>
                    <a:pt x="72761" y="0"/>
                  </a:moveTo>
                  <a:lnTo>
                    <a:pt x="1356449" y="0"/>
                  </a:lnTo>
                  <a:cubicBezTo>
                    <a:pt x="1375746" y="0"/>
                    <a:pt x="1394253" y="7666"/>
                    <a:pt x="1407898" y="21311"/>
                  </a:cubicBezTo>
                  <a:cubicBezTo>
                    <a:pt x="1421543" y="34956"/>
                    <a:pt x="1429209" y="53463"/>
                    <a:pt x="1429209" y="72761"/>
                  </a:cubicBezTo>
                  <a:lnTo>
                    <a:pt x="1429209" y="355483"/>
                  </a:lnTo>
                  <a:cubicBezTo>
                    <a:pt x="1429209" y="395667"/>
                    <a:pt x="1396633" y="428243"/>
                    <a:pt x="1356449" y="428243"/>
                  </a:cubicBezTo>
                  <a:lnTo>
                    <a:pt x="72761" y="428243"/>
                  </a:lnTo>
                  <a:cubicBezTo>
                    <a:pt x="53463" y="428243"/>
                    <a:pt x="34956" y="420578"/>
                    <a:pt x="21311" y="406932"/>
                  </a:cubicBezTo>
                  <a:cubicBezTo>
                    <a:pt x="7666" y="393287"/>
                    <a:pt x="0" y="374780"/>
                    <a:pt x="0" y="355483"/>
                  </a:cubicBezTo>
                  <a:lnTo>
                    <a:pt x="0" y="72761"/>
                  </a:lnTo>
                  <a:cubicBezTo>
                    <a:pt x="0" y="53463"/>
                    <a:pt x="7666" y="34956"/>
                    <a:pt x="21311" y="21311"/>
                  </a:cubicBezTo>
                  <a:cubicBezTo>
                    <a:pt x="34956" y="7666"/>
                    <a:pt x="53463" y="0"/>
                    <a:pt x="72761" y="0"/>
                  </a:cubicBezTo>
                  <a:close/>
                </a:path>
              </a:pathLst>
            </a:custGeom>
            <a:solidFill>
              <a:srgbClr val="FFE50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910888" y="1922918"/>
            <a:ext cx="10045334" cy="63018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66"/>
              </a:lnSpc>
            </a:pPr>
            <a:r>
              <a:rPr lang="en-US" sz="2690" dirty="0">
                <a:solidFill>
                  <a:srgbClr val="000000"/>
                </a:solidFill>
                <a:latin typeface="Lora"/>
              </a:rPr>
              <a:t>Cabinet performs several critical functions and is the "executive" decision-making body of Government</a:t>
            </a:r>
          </a:p>
          <a:p>
            <a:pPr>
              <a:lnSpc>
                <a:spcPts val="3766"/>
              </a:lnSpc>
            </a:pPr>
            <a:endParaRPr lang="en-US" sz="2690" dirty="0">
              <a:solidFill>
                <a:srgbClr val="000000"/>
              </a:solidFill>
              <a:latin typeface="Lora"/>
            </a:endParaRPr>
          </a:p>
          <a:p>
            <a:pPr>
              <a:lnSpc>
                <a:spcPts val="3766"/>
              </a:lnSpc>
            </a:pPr>
            <a:r>
              <a:rPr lang="en-US" sz="2690" dirty="0">
                <a:solidFill>
                  <a:srgbClr val="000000"/>
                </a:solidFill>
                <a:latin typeface="Lora"/>
              </a:rPr>
              <a:t>Cabinet committees do the initial "vetting" of policy proposals, before making a recommendation to Cabinet for final decision</a:t>
            </a:r>
          </a:p>
          <a:p>
            <a:pPr>
              <a:lnSpc>
                <a:spcPts val="3766"/>
              </a:lnSpc>
            </a:pPr>
            <a:endParaRPr lang="en-US" sz="2690" dirty="0">
              <a:solidFill>
                <a:srgbClr val="000000"/>
              </a:solidFill>
              <a:latin typeface="Lora"/>
            </a:endParaRPr>
          </a:p>
          <a:p>
            <a:pPr>
              <a:lnSpc>
                <a:spcPts val="3766"/>
              </a:lnSpc>
            </a:pPr>
            <a:r>
              <a:rPr lang="en-US" sz="2690" dirty="0">
                <a:solidFill>
                  <a:srgbClr val="000000"/>
                </a:solidFill>
                <a:latin typeface="Lora"/>
              </a:rPr>
              <a:t>Cabinet Committees have their own members and areas of responsibility including, for example:</a:t>
            </a:r>
          </a:p>
          <a:p>
            <a:pPr marL="580773" lvl="1" indent="-290387">
              <a:lnSpc>
                <a:spcPts val="3766"/>
              </a:lnSpc>
              <a:buFont typeface="Arial"/>
              <a:buChar char="•"/>
            </a:pPr>
            <a:r>
              <a:rPr lang="en-US" sz="2690" dirty="0">
                <a:solidFill>
                  <a:srgbClr val="000000"/>
                </a:solidFill>
                <a:latin typeface="Lora"/>
              </a:rPr>
              <a:t>Cabinet Committee on Agenda, Results and Communications</a:t>
            </a:r>
          </a:p>
          <a:p>
            <a:pPr marL="580773" lvl="1" indent="-290387">
              <a:lnSpc>
                <a:spcPts val="3766"/>
              </a:lnSpc>
              <a:buFont typeface="Arial"/>
              <a:buChar char="•"/>
            </a:pPr>
            <a:r>
              <a:rPr lang="en-US" sz="2690" dirty="0">
                <a:solidFill>
                  <a:srgbClr val="000000"/>
                </a:solidFill>
                <a:latin typeface="Lora"/>
              </a:rPr>
              <a:t>Cabinet Committee on Operations</a:t>
            </a:r>
          </a:p>
          <a:p>
            <a:pPr marL="580773" lvl="1" indent="-290387">
              <a:lnSpc>
                <a:spcPts val="3766"/>
              </a:lnSpc>
              <a:buFont typeface="Arial"/>
              <a:buChar char="•"/>
            </a:pPr>
            <a:r>
              <a:rPr lang="en-US" sz="2690" dirty="0">
                <a:solidFill>
                  <a:srgbClr val="000000"/>
                </a:solidFill>
                <a:latin typeface="Lora"/>
              </a:rPr>
              <a:t>Cabinet Committee on Economy, Inclusion and Climate “A”</a:t>
            </a:r>
          </a:p>
          <a:p>
            <a:pPr marL="580773" lvl="1" indent="-290387">
              <a:lnSpc>
                <a:spcPts val="3766"/>
              </a:lnSpc>
              <a:buFont typeface="Arial"/>
              <a:buChar char="•"/>
            </a:pPr>
            <a:r>
              <a:rPr lang="en-US" sz="2690" dirty="0">
                <a:solidFill>
                  <a:srgbClr val="000000"/>
                </a:solidFill>
                <a:latin typeface="Lora"/>
              </a:rPr>
              <a:t>Task Force on Services to Canadians</a:t>
            </a: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5042575" y="3879275"/>
            <a:ext cx="4327234" cy="2163617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851266" y="601514"/>
            <a:ext cx="10045334" cy="730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27"/>
              </a:lnSpc>
            </a:pPr>
            <a:r>
              <a:rPr lang="en-US" sz="4233" dirty="0">
                <a:solidFill>
                  <a:srgbClr val="000000"/>
                </a:solidFill>
                <a:latin typeface="Lora Bold"/>
              </a:rPr>
              <a:t>Cabinet: "the what" of decision-making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4255030" y="958415"/>
            <a:ext cx="1953283" cy="779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219"/>
              </a:lnSpc>
              <a:spcBef>
                <a:spcPct val="0"/>
              </a:spcBef>
            </a:pPr>
            <a:r>
              <a:rPr lang="en-US" sz="2299" dirty="0">
                <a:solidFill>
                  <a:srgbClr val="0D0D0D"/>
                </a:solidFill>
                <a:latin typeface="Lora Bold"/>
              </a:rPr>
              <a:t>Accountable to Parliament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532946" y="3085827"/>
            <a:ext cx="1622076" cy="793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219"/>
              </a:lnSpc>
              <a:spcBef>
                <a:spcPct val="0"/>
              </a:spcBef>
            </a:pPr>
            <a:r>
              <a:rPr lang="en-US" sz="2299" dirty="0">
                <a:solidFill>
                  <a:srgbClr val="0D0D0D"/>
                </a:solidFill>
                <a:latin typeface="Lora Bold"/>
              </a:rPr>
              <a:t>Chaired by the PM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220104" y="5561158"/>
            <a:ext cx="2116568" cy="1534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D0D0D"/>
                </a:solidFill>
                <a:latin typeface="Lora Bold"/>
              </a:rPr>
              <a:t>Decision document is a Memorandum to Cabinet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499602" y="8241096"/>
            <a:ext cx="4718467" cy="1179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9"/>
              </a:lnSpc>
            </a:pPr>
            <a:r>
              <a:rPr lang="en-US" sz="2299" dirty="0">
                <a:solidFill>
                  <a:srgbClr val="0D0D0D"/>
                </a:solidFill>
                <a:latin typeface="Lora Bold"/>
              </a:rPr>
              <a:t>Principle of Cabinet solidarity:</a:t>
            </a:r>
          </a:p>
          <a:p>
            <a:pPr>
              <a:lnSpc>
                <a:spcPts val="3219"/>
              </a:lnSpc>
            </a:pPr>
            <a:r>
              <a:rPr lang="en-US" sz="2299" dirty="0">
                <a:solidFill>
                  <a:srgbClr val="0D0D0D"/>
                </a:solidFill>
                <a:latin typeface="Lora Bold"/>
              </a:rPr>
              <a:t>Inside: </a:t>
            </a:r>
            <a:r>
              <a:rPr lang="en-US" sz="2299" dirty="0">
                <a:solidFill>
                  <a:srgbClr val="0D0D0D"/>
                </a:solidFill>
                <a:latin typeface="Lora"/>
              </a:rPr>
              <a:t>speak freely and disagree</a:t>
            </a:r>
          </a:p>
          <a:p>
            <a:pPr marL="0" lvl="1" indent="0">
              <a:lnSpc>
                <a:spcPts val="3219"/>
              </a:lnSpc>
              <a:spcBef>
                <a:spcPct val="0"/>
              </a:spcBef>
            </a:pPr>
            <a:r>
              <a:rPr lang="en-US" sz="2299" dirty="0">
                <a:solidFill>
                  <a:srgbClr val="0D0D0D"/>
                </a:solidFill>
                <a:latin typeface="Lora Bold"/>
              </a:rPr>
              <a:t>Outside:</a:t>
            </a:r>
            <a:r>
              <a:rPr lang="en-US" sz="2299" dirty="0">
                <a:solidFill>
                  <a:srgbClr val="0D0D0D"/>
                </a:solidFill>
                <a:latin typeface="Lora"/>
              </a:rPr>
              <a:t> speak with one voice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15">
            <a:extLst>
              <a:ext uri="{FF2B5EF4-FFF2-40B4-BE49-F238E27FC236}">
                <a16:creationId xmlns:a16="http://schemas.microsoft.com/office/drawing/2014/main" id="{E474F3ED-C5DC-A2E1-1006-D7753E4A14DA}"/>
              </a:ext>
            </a:extLst>
          </p:cNvPr>
          <p:cNvSpPr/>
          <p:nvPr/>
        </p:nvSpPr>
        <p:spPr>
          <a:xfrm rot="-9803171" flipV="1">
            <a:off x="1127576" y="1199018"/>
            <a:ext cx="541066" cy="2737064"/>
          </a:xfrm>
          <a:prstGeom prst="line">
            <a:avLst/>
          </a:prstGeom>
          <a:ln w="28575" cap="flat">
            <a:solidFill>
              <a:srgbClr val="3C567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 dirty="0"/>
          </a:p>
        </p:txBody>
      </p:sp>
      <p:sp>
        <p:nvSpPr>
          <p:cNvPr id="37" name="AutoShape 15">
            <a:extLst>
              <a:ext uri="{FF2B5EF4-FFF2-40B4-BE49-F238E27FC236}">
                <a16:creationId xmlns:a16="http://schemas.microsoft.com/office/drawing/2014/main" id="{47C45D1E-FD17-4FDA-B7DB-42DA66107F2E}"/>
              </a:ext>
            </a:extLst>
          </p:cNvPr>
          <p:cNvSpPr/>
          <p:nvPr/>
        </p:nvSpPr>
        <p:spPr>
          <a:xfrm rot="-9803171" flipV="1">
            <a:off x="1653646" y="3276645"/>
            <a:ext cx="2782959" cy="1886429"/>
          </a:xfrm>
          <a:prstGeom prst="line">
            <a:avLst/>
          </a:prstGeom>
          <a:ln w="28575" cap="flat">
            <a:solidFill>
              <a:srgbClr val="3C567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 dirty="0"/>
          </a:p>
        </p:txBody>
      </p:sp>
      <p:sp>
        <p:nvSpPr>
          <p:cNvPr id="36" name="AutoShape 15">
            <a:extLst>
              <a:ext uri="{FF2B5EF4-FFF2-40B4-BE49-F238E27FC236}">
                <a16:creationId xmlns:a16="http://schemas.microsoft.com/office/drawing/2014/main" id="{36831981-D9D6-BAB1-CAA5-C51278CB7067}"/>
              </a:ext>
            </a:extLst>
          </p:cNvPr>
          <p:cNvSpPr/>
          <p:nvPr/>
        </p:nvSpPr>
        <p:spPr>
          <a:xfrm rot="-9803171" flipV="1">
            <a:off x="1227893" y="6237930"/>
            <a:ext cx="3491095" cy="14559"/>
          </a:xfrm>
          <a:prstGeom prst="line">
            <a:avLst/>
          </a:prstGeom>
          <a:ln w="28575" cap="flat">
            <a:solidFill>
              <a:srgbClr val="3C567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 dirty="0"/>
          </a:p>
        </p:txBody>
      </p:sp>
      <p:grpSp>
        <p:nvGrpSpPr>
          <p:cNvPr id="2" name="Group 2"/>
          <p:cNvGrpSpPr/>
          <p:nvPr/>
        </p:nvGrpSpPr>
        <p:grpSpPr>
          <a:xfrm>
            <a:off x="3332727" y="2476500"/>
            <a:ext cx="2534673" cy="253467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803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39715" y="209561"/>
            <a:ext cx="2534673" cy="2534673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>
                <a:highlight>
                  <a:srgbClr val="FFFF00"/>
                </a:highlight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08927" y="5448300"/>
            <a:ext cx="2534673" cy="253467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ED95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 rot="-9803171">
            <a:off x="114919" y="6595547"/>
            <a:ext cx="2460930" cy="2048906"/>
          </a:xfrm>
          <a:prstGeom prst="line">
            <a:avLst/>
          </a:prstGeom>
          <a:ln w="28575" cap="flat">
            <a:solidFill>
              <a:srgbClr val="3C567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 dirty="0"/>
          </a:p>
        </p:txBody>
      </p:sp>
      <p:grpSp>
        <p:nvGrpSpPr>
          <p:cNvPr id="17" name="Group 17"/>
          <p:cNvGrpSpPr/>
          <p:nvPr/>
        </p:nvGrpSpPr>
        <p:grpSpPr>
          <a:xfrm rot="1762962">
            <a:off x="949811" y="7662573"/>
            <a:ext cx="2534673" cy="2534673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7E0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058400" y="5492706"/>
            <a:ext cx="7710534" cy="4241786"/>
            <a:chOff x="0" y="0"/>
            <a:chExt cx="1142875" cy="111717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42875" cy="1117178"/>
            </a:xfrm>
            <a:custGeom>
              <a:avLst/>
              <a:gdLst/>
              <a:ahLst/>
              <a:cxnLst/>
              <a:rect l="l" t="t" r="r" b="b"/>
              <a:pathLst>
                <a:path w="1142875" h="1117178">
                  <a:moveTo>
                    <a:pt x="90990" y="0"/>
                  </a:moveTo>
                  <a:lnTo>
                    <a:pt x="1051885" y="0"/>
                  </a:lnTo>
                  <a:cubicBezTo>
                    <a:pt x="1076017" y="0"/>
                    <a:pt x="1099161" y="9586"/>
                    <a:pt x="1116225" y="26650"/>
                  </a:cubicBezTo>
                  <a:cubicBezTo>
                    <a:pt x="1133289" y="43714"/>
                    <a:pt x="1142875" y="66858"/>
                    <a:pt x="1142875" y="90990"/>
                  </a:cubicBezTo>
                  <a:lnTo>
                    <a:pt x="1142875" y="1026188"/>
                  </a:lnTo>
                  <a:cubicBezTo>
                    <a:pt x="1142875" y="1050320"/>
                    <a:pt x="1133289" y="1073464"/>
                    <a:pt x="1116225" y="1090528"/>
                  </a:cubicBezTo>
                  <a:cubicBezTo>
                    <a:pt x="1099161" y="1107592"/>
                    <a:pt x="1076017" y="1117178"/>
                    <a:pt x="1051885" y="1117178"/>
                  </a:cubicBezTo>
                  <a:lnTo>
                    <a:pt x="90990" y="1117178"/>
                  </a:lnTo>
                  <a:cubicBezTo>
                    <a:pt x="66858" y="1117178"/>
                    <a:pt x="43714" y="1107592"/>
                    <a:pt x="26650" y="1090528"/>
                  </a:cubicBezTo>
                  <a:cubicBezTo>
                    <a:pt x="9586" y="1073464"/>
                    <a:pt x="0" y="1050320"/>
                    <a:pt x="0" y="1026188"/>
                  </a:cubicBezTo>
                  <a:lnTo>
                    <a:pt x="0" y="90990"/>
                  </a:lnTo>
                  <a:cubicBezTo>
                    <a:pt x="0" y="66858"/>
                    <a:pt x="9586" y="43714"/>
                    <a:pt x="26650" y="26650"/>
                  </a:cubicBezTo>
                  <a:cubicBezTo>
                    <a:pt x="43714" y="9586"/>
                    <a:pt x="66858" y="0"/>
                    <a:pt x="9099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3613970" y="3300451"/>
            <a:ext cx="2120661" cy="895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639"/>
              </a:lnSpc>
              <a:spcBef>
                <a:spcPct val="0"/>
              </a:spcBef>
            </a:pPr>
            <a:r>
              <a:rPr lang="en-US" sz="2300" dirty="0">
                <a:solidFill>
                  <a:srgbClr val="0D0D0D"/>
                </a:solidFill>
                <a:latin typeface="Lora Bold"/>
              </a:rPr>
              <a:t>Expenditure Manager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149518" y="2743762"/>
            <a:ext cx="3408727" cy="18932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999"/>
              </a:lnSpc>
              <a:spcBef>
                <a:spcPct val="0"/>
              </a:spcBef>
            </a:pPr>
            <a:r>
              <a:rPr lang="en-US" sz="1999" spc="103" dirty="0">
                <a:solidFill>
                  <a:srgbClr val="000000"/>
                </a:solidFill>
                <a:latin typeface="Lora"/>
              </a:rPr>
              <a:t>Reviews spending plans to ensure they are aligned with government priorities and providing value for money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484825" y="6384149"/>
            <a:ext cx="2309107" cy="895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639"/>
              </a:lnSpc>
              <a:spcBef>
                <a:spcPct val="0"/>
              </a:spcBef>
            </a:pPr>
            <a:r>
              <a:rPr lang="en-US" sz="2300" dirty="0">
                <a:solidFill>
                  <a:srgbClr val="0D0D0D"/>
                </a:solidFill>
                <a:latin typeface="Lora Bold"/>
              </a:rPr>
              <a:t>Committee of Council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125663" y="6286500"/>
            <a:ext cx="2965298" cy="11238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999"/>
              </a:lnSpc>
              <a:spcBef>
                <a:spcPct val="0"/>
              </a:spcBef>
            </a:pPr>
            <a:r>
              <a:rPr lang="en-US" sz="1999" spc="103" dirty="0">
                <a:solidFill>
                  <a:srgbClr val="000000"/>
                </a:solidFill>
                <a:latin typeface="Lora"/>
              </a:rPr>
              <a:t>Reviews and approves all regulatory policies and orders-in-council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692065" y="8316944"/>
            <a:ext cx="4339355" cy="15085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999"/>
              </a:lnSpc>
              <a:spcBef>
                <a:spcPct val="0"/>
              </a:spcBef>
            </a:pPr>
            <a:r>
              <a:rPr lang="en-US" sz="1999" spc="103" dirty="0">
                <a:solidFill>
                  <a:srgbClr val="000000"/>
                </a:solidFill>
                <a:latin typeface="Lora"/>
              </a:rPr>
              <a:t>A Treasury Board Submission is the decision-making document seeking authorities to implement a new program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50382" y="610271"/>
            <a:ext cx="2313335" cy="1710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419"/>
              </a:lnSpc>
              <a:spcBef>
                <a:spcPct val="0"/>
              </a:spcBef>
            </a:pPr>
            <a:r>
              <a:rPr lang="en-US" sz="2300" dirty="0">
                <a:solidFill>
                  <a:srgbClr val="0D0D0D"/>
                </a:solidFill>
                <a:latin typeface="Lora Bold"/>
              </a:rPr>
              <a:t>PS Employer and Management Board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07332" y="382177"/>
            <a:ext cx="4044886" cy="18932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1999" spc="103" dirty="0">
                <a:solidFill>
                  <a:srgbClr val="000000"/>
                </a:solidFill>
                <a:latin typeface="Lora"/>
              </a:rPr>
              <a:t>Oversees human resources for the Public Service and sets government-wide standards and policies</a:t>
            </a:r>
          </a:p>
          <a:p>
            <a:pPr marL="0" lvl="0" indent="0" algn="just">
              <a:lnSpc>
                <a:spcPts val="2999"/>
              </a:lnSpc>
              <a:spcBef>
                <a:spcPct val="0"/>
              </a:spcBef>
            </a:pPr>
            <a:endParaRPr lang="en-US" sz="1999" spc="103" dirty="0">
              <a:solidFill>
                <a:srgbClr val="000000"/>
              </a:solidFill>
              <a:latin typeface="Lora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0800940" y="5625644"/>
            <a:ext cx="6091472" cy="438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3639"/>
              </a:lnSpc>
              <a:spcBef>
                <a:spcPct val="0"/>
              </a:spcBef>
            </a:pPr>
            <a:r>
              <a:rPr lang="en-US" sz="2800" dirty="0">
                <a:solidFill>
                  <a:srgbClr val="0D0D0D"/>
                </a:solidFill>
                <a:latin typeface="Lora Bold"/>
              </a:rPr>
              <a:t>Consists of 6 Ministers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058400" y="382177"/>
            <a:ext cx="7782019" cy="1463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27"/>
              </a:lnSpc>
            </a:pPr>
            <a:r>
              <a:rPr lang="en-US" sz="4233" dirty="0">
                <a:solidFill>
                  <a:srgbClr val="000000"/>
                </a:solidFill>
                <a:latin typeface="Lora Bold"/>
              </a:rPr>
              <a:t>Treasury Board: the "how" </a:t>
            </a:r>
          </a:p>
          <a:p>
            <a:pPr>
              <a:lnSpc>
                <a:spcPts val="5927"/>
              </a:lnSpc>
            </a:pPr>
            <a:r>
              <a:rPr lang="en-US" sz="4233" dirty="0">
                <a:solidFill>
                  <a:srgbClr val="000000"/>
                </a:solidFill>
                <a:latin typeface="Lora Bold"/>
              </a:rPr>
              <a:t>of decision-making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14678" y="8312787"/>
            <a:ext cx="2798964" cy="1353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639"/>
              </a:lnSpc>
              <a:spcBef>
                <a:spcPct val="0"/>
              </a:spcBef>
            </a:pPr>
            <a:r>
              <a:rPr lang="en-US" sz="2300" dirty="0">
                <a:solidFill>
                  <a:srgbClr val="0D0D0D"/>
                </a:solidFill>
                <a:latin typeface="Lora Bold"/>
              </a:rPr>
              <a:t>Decision tool:  Treasury Board Submission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363200" y="6362091"/>
            <a:ext cx="7031408" cy="2848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690" dirty="0">
                <a:solidFill>
                  <a:srgbClr val="000000"/>
                </a:solidFill>
                <a:latin typeface="Lora"/>
              </a:rPr>
              <a:t>Chair: The Hon. Mona Fortier</a:t>
            </a:r>
          </a:p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690" dirty="0">
                <a:solidFill>
                  <a:srgbClr val="000000"/>
                </a:solidFill>
                <a:latin typeface="Lora"/>
              </a:rPr>
              <a:t>Vice-Chair: The Hon. Diane </a:t>
            </a:r>
            <a:r>
              <a:rPr lang="en-US" sz="2690" dirty="0" err="1">
                <a:solidFill>
                  <a:srgbClr val="000000"/>
                </a:solidFill>
                <a:latin typeface="Lora"/>
              </a:rPr>
              <a:t>Lebouthillier</a:t>
            </a:r>
            <a:endParaRPr lang="en-US" sz="2690" dirty="0">
              <a:solidFill>
                <a:srgbClr val="000000"/>
              </a:solidFill>
              <a:latin typeface="Lora"/>
            </a:endParaRPr>
          </a:p>
          <a:p>
            <a:pPr>
              <a:lnSpc>
                <a:spcPts val="2800"/>
              </a:lnSpc>
              <a:spcBef>
                <a:spcPct val="0"/>
              </a:spcBef>
            </a:pPr>
            <a:endParaRPr lang="en-US" sz="2690" dirty="0">
              <a:solidFill>
                <a:srgbClr val="000000"/>
              </a:solidFill>
              <a:latin typeface="Lora"/>
            </a:endParaRPr>
          </a:p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690" dirty="0">
                <a:solidFill>
                  <a:srgbClr val="000000"/>
                </a:solidFill>
                <a:latin typeface="Lora"/>
              </a:rPr>
              <a:t>Members</a:t>
            </a:r>
          </a:p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690" dirty="0">
                <a:solidFill>
                  <a:srgbClr val="000000"/>
                </a:solidFill>
                <a:latin typeface="Lora"/>
              </a:rPr>
              <a:t>The Hon. Chrystia Freeland</a:t>
            </a:r>
          </a:p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690" dirty="0">
                <a:solidFill>
                  <a:srgbClr val="000000"/>
                </a:solidFill>
                <a:latin typeface="Lora"/>
              </a:rPr>
              <a:t>The Hon. Ahmed D. </a:t>
            </a:r>
            <a:r>
              <a:rPr lang="en-US" sz="2690" dirty="0" err="1">
                <a:solidFill>
                  <a:srgbClr val="000000"/>
                </a:solidFill>
                <a:latin typeface="Lora"/>
              </a:rPr>
              <a:t>Hussen</a:t>
            </a:r>
            <a:endParaRPr lang="en-US" sz="2690" dirty="0">
              <a:solidFill>
                <a:srgbClr val="000000"/>
              </a:solidFill>
              <a:latin typeface="Lora"/>
            </a:endParaRPr>
          </a:p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690" dirty="0">
                <a:solidFill>
                  <a:srgbClr val="000000"/>
                </a:solidFill>
                <a:latin typeface="Lora"/>
              </a:rPr>
              <a:t>The Hon. Joyce Murray</a:t>
            </a:r>
          </a:p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690" dirty="0">
                <a:solidFill>
                  <a:srgbClr val="000000"/>
                </a:solidFill>
                <a:latin typeface="Lora"/>
              </a:rPr>
              <a:t>The Hon. Seamus O’Regan Jr.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8401" y="2506608"/>
            <a:ext cx="7746762" cy="1916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66"/>
              </a:lnSpc>
            </a:pPr>
            <a:r>
              <a:rPr lang="en-US" sz="2690" dirty="0">
                <a:solidFill>
                  <a:srgbClr val="000000"/>
                </a:solidFill>
                <a:latin typeface="Lora"/>
              </a:rPr>
              <a:t>Treasury Board focuses on the "how" of government decision-making. Their job is to ensure that a plan is in place to achieve the objectives of the new initiative</a:t>
            </a:r>
          </a:p>
        </p:txBody>
      </p:sp>
      <p:pic>
        <p:nvPicPr>
          <p:cNvPr id="35" name="Picture 30">
            <a:extLst>
              <a:ext uri="{FF2B5EF4-FFF2-40B4-BE49-F238E27FC236}">
                <a16:creationId xmlns:a16="http://schemas.microsoft.com/office/drawing/2014/main" id="{D1F9118E-E8B6-670C-591D-56A97AB81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-1105171" y="4184074"/>
            <a:ext cx="4327234" cy="216361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629342" y="2251785"/>
            <a:ext cx="4448959" cy="4448941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9444" r="-19444"/>
              </a:stretch>
            </a:blip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7173382" y="2251785"/>
            <a:ext cx="4448959" cy="4448941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16752" r="-16752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1559518" y="620507"/>
            <a:ext cx="11874134" cy="73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27"/>
              </a:lnSpc>
            </a:pPr>
            <a:r>
              <a:rPr lang="en-US" sz="4233">
                <a:solidFill>
                  <a:srgbClr val="000000"/>
                </a:solidFill>
                <a:latin typeface="Lora Bold"/>
              </a:rPr>
              <a:t>Central Agencies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57383" y="7485380"/>
            <a:ext cx="5732484" cy="1925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D0D0D"/>
                </a:solidFill>
                <a:latin typeface="Lora"/>
              </a:rPr>
              <a:t>The Prime Minister's department </a:t>
            </a:r>
          </a:p>
          <a:p>
            <a:pPr marL="474979" lvl="1" indent="-237490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D0D0D"/>
                </a:solidFill>
                <a:latin typeface="Lora"/>
              </a:rPr>
              <a:t>Secretary to Committees and Cabinet </a:t>
            </a:r>
          </a:p>
          <a:p>
            <a:pPr marL="474979" lvl="1" indent="-237490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D0D0D"/>
                </a:solidFill>
                <a:latin typeface="Lora"/>
              </a:rPr>
              <a:t>Provides leadership and challenge function on government policy</a:t>
            </a:r>
          </a:p>
          <a:p>
            <a:pPr marL="474979" lvl="1" indent="-237490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D0D0D"/>
                </a:solidFill>
                <a:latin typeface="Lora"/>
              </a:rPr>
              <a:t>Develops mandate letters </a:t>
            </a:r>
          </a:p>
          <a:p>
            <a:pPr marL="474979" lvl="1" indent="-237490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D0D0D"/>
                </a:solidFill>
                <a:latin typeface="Lora"/>
              </a:rPr>
              <a:t>Coordinates horizontal initiatives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30459" y="1605502"/>
            <a:ext cx="15644005" cy="45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Lora"/>
              </a:rPr>
              <a:t>The "Central Agencies" are important players in the Government decision-making process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989868" y="7485380"/>
            <a:ext cx="5001417" cy="2315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D0D0D"/>
                </a:solidFill>
                <a:latin typeface="Lora"/>
              </a:rPr>
              <a:t>Steward of the fiscal framework </a:t>
            </a:r>
          </a:p>
          <a:p>
            <a:pPr marL="474979" lvl="1" indent="-237490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D0D0D"/>
                </a:solidFill>
                <a:latin typeface="Lora"/>
              </a:rPr>
              <a:t>Examines new requests for funding, and makes recommendations to the Minister of Finance</a:t>
            </a:r>
          </a:p>
          <a:p>
            <a:pPr marL="474979" lvl="1" indent="-237490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D0D0D"/>
                </a:solidFill>
                <a:latin typeface="Lora"/>
              </a:rPr>
              <a:t>Produces the Budget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535005" y="7474371"/>
            <a:ext cx="5116046" cy="2315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D0D0D"/>
                </a:solidFill>
                <a:latin typeface="Lora"/>
              </a:rPr>
              <a:t>Supports the Treasury Board </a:t>
            </a:r>
          </a:p>
          <a:p>
            <a:pPr marL="474979" lvl="1" indent="-237490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D0D0D"/>
                </a:solidFill>
                <a:latin typeface="Lora"/>
              </a:rPr>
              <a:t>Reviews and challenges TB submissions </a:t>
            </a:r>
          </a:p>
          <a:p>
            <a:pPr marL="474979" lvl="1" indent="-237490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D0D0D"/>
                </a:solidFill>
                <a:latin typeface="Lora"/>
              </a:rPr>
              <a:t>Monitors results </a:t>
            </a:r>
          </a:p>
          <a:p>
            <a:pPr marL="474979" lvl="1" indent="-237490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D0D0D"/>
                </a:solidFill>
                <a:latin typeface="Lora"/>
              </a:rPr>
              <a:t>Performs analysis on proposed regulations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978563" y="6864135"/>
            <a:ext cx="3750517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D0D0D"/>
                </a:solidFill>
                <a:latin typeface="Lora Bold"/>
              </a:rPr>
              <a:t>Policy (the "what")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22604" y="6864135"/>
            <a:ext cx="3863042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D0D0D"/>
                </a:solidFill>
                <a:latin typeface="Lora Bold"/>
              </a:rPr>
              <a:t>Money (the "how much")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735030" y="6853126"/>
            <a:ext cx="4515694" cy="438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3639"/>
              </a:lnSpc>
              <a:spcBef>
                <a:spcPct val="0"/>
              </a:spcBef>
            </a:pPr>
            <a:r>
              <a:rPr lang="en-US" sz="2599" dirty="0">
                <a:solidFill>
                  <a:srgbClr val="0D0D0D"/>
                </a:solidFill>
                <a:latin typeface="Lora Bold"/>
              </a:rPr>
              <a:t>Implementation (the "how")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535005" y="2175507"/>
            <a:ext cx="4515694" cy="451569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258170"/>
            <a:ext cx="6176751" cy="1000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99"/>
              </a:lnSpc>
            </a:pPr>
            <a:r>
              <a:rPr lang="en-US" sz="4999">
                <a:solidFill>
                  <a:srgbClr val="000000"/>
                </a:solidFill>
                <a:latin typeface="Lora"/>
              </a:rPr>
              <a:t>The processes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7495539"/>
            <a:ext cx="16230600" cy="1010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35"/>
              </a:lnSpc>
            </a:pPr>
            <a:r>
              <a:rPr lang="en-US" sz="8241">
                <a:solidFill>
                  <a:srgbClr val="000000"/>
                </a:solidFill>
                <a:latin typeface="Lora Bold"/>
              </a:rPr>
              <a:t>Government decision-making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DFBE84D694AD46A1FF2B19A59A6A3B" ma:contentTypeVersion="12" ma:contentTypeDescription="Create a new document." ma:contentTypeScope="" ma:versionID="cf7c981c000decc7a92e71adc66b8578">
  <xsd:schema xmlns:xsd="http://www.w3.org/2001/XMLSchema" xmlns:xs="http://www.w3.org/2001/XMLSchema" xmlns:p="http://schemas.microsoft.com/office/2006/metadata/properties" xmlns:ns2="30c17b54-d892-47d4-a218-f4b1d2136cb1" xmlns:ns3="16db8da9-c2a3-45f4-a9d1-7330534701ce" targetNamespace="http://schemas.microsoft.com/office/2006/metadata/properties" ma:root="true" ma:fieldsID="c0a7ead30dc99488c90ba9c12bc3879e" ns2:_="" ns3:_="">
    <xsd:import namespace="30c17b54-d892-47d4-a218-f4b1d2136cb1"/>
    <xsd:import namespace="16db8da9-c2a3-45f4-a9d1-7330534701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c17b54-d892-47d4-a218-f4b1d2136c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73a7bf9-0ec1-4416-9238-ac88aa0a6d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b8da9-c2a3-45f4-a9d1-7330534701c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7f0f8c0-5414-42e3-b11b-dd85505e6037}" ma:internalName="TaxCatchAll" ma:showField="CatchAllData" ma:web="16db8da9-c2a3-45f4-a9d1-7330534701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0c17b54-d892-47d4-a218-f4b1d2136cb1">
      <Terms xmlns="http://schemas.microsoft.com/office/infopath/2007/PartnerControls"/>
    </lcf76f155ced4ddcb4097134ff3c332f>
    <TaxCatchAll xmlns="16db8da9-c2a3-45f4-a9d1-7330534701ce" xsi:nil="true"/>
  </documentManagement>
</p:properties>
</file>

<file path=customXml/itemProps1.xml><?xml version="1.0" encoding="utf-8"?>
<ds:datastoreItem xmlns:ds="http://schemas.openxmlformats.org/officeDocument/2006/customXml" ds:itemID="{E9CCBBD7-7110-4560-AE3F-DA34AAA131F3}"/>
</file>

<file path=customXml/itemProps2.xml><?xml version="1.0" encoding="utf-8"?>
<ds:datastoreItem xmlns:ds="http://schemas.openxmlformats.org/officeDocument/2006/customXml" ds:itemID="{DDED6460-B67F-4F4C-9A63-503A1C650262}"/>
</file>

<file path=customXml/itemProps3.xml><?xml version="1.0" encoding="utf-8"?>
<ds:datastoreItem xmlns:ds="http://schemas.openxmlformats.org/officeDocument/2006/customXml" ds:itemID="{9BD8F8C6-AF39-4815-A64B-919F9C1763CD}"/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1649</Words>
  <Application>Microsoft Office PowerPoint</Application>
  <PresentationFormat>Custom</PresentationFormat>
  <Paragraphs>210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Lora Bold</vt:lpstr>
      <vt:lpstr>Lora Bold Italics</vt:lpstr>
      <vt:lpstr>Lora Italics</vt:lpstr>
      <vt:lpstr>Calibri</vt:lpstr>
      <vt:lpstr>Lora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Government Decision Making: A Primer</dc:title>
  <dc:creator>Brodie Berrigan</dc:creator>
  <cp:lastModifiedBy>Brodie Berrigan</cp:lastModifiedBy>
  <cp:revision>5</cp:revision>
  <dcterms:created xsi:type="dcterms:W3CDTF">2006-08-16T00:00:00Z</dcterms:created>
  <dcterms:modified xsi:type="dcterms:W3CDTF">2023-02-25T13:31:42Z</dcterms:modified>
  <dc:identifier>DAFW1Cg8ndQ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0x010100C6DFBE84D694AD46A1FF2B19A59A6A3B</vt:lpwstr>
  </property>
</Properties>
</file>