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4" r:id="rId4"/>
  </p:sldMasterIdLst>
  <p:notesMasterIdLst>
    <p:notesMasterId r:id="rId25"/>
  </p:notesMasterIdLst>
  <p:handoutMasterIdLst>
    <p:handoutMasterId r:id="rId26"/>
  </p:handoutMasterIdLst>
  <p:sldIdLst>
    <p:sldId id="312" r:id="rId5"/>
    <p:sldId id="5180" r:id="rId6"/>
    <p:sldId id="2147470066" r:id="rId7"/>
    <p:sldId id="5750" r:id="rId8"/>
    <p:sldId id="2147470067" r:id="rId9"/>
    <p:sldId id="2147470068" r:id="rId10"/>
    <p:sldId id="5160" r:id="rId11"/>
    <p:sldId id="2147470078" r:id="rId12"/>
    <p:sldId id="2147470070" r:id="rId13"/>
    <p:sldId id="5754" r:id="rId14"/>
    <p:sldId id="2147470071" r:id="rId15"/>
    <p:sldId id="2147470077" r:id="rId16"/>
    <p:sldId id="2147470072" r:id="rId17"/>
    <p:sldId id="2147470073" r:id="rId18"/>
    <p:sldId id="2147470065" r:id="rId19"/>
    <p:sldId id="2140755162" r:id="rId20"/>
    <p:sldId id="259" r:id="rId21"/>
    <p:sldId id="2147470074" r:id="rId22"/>
    <p:sldId id="2147470076" r:id="rId23"/>
    <p:sldId id="2147470079"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3860FB-A41C-4613-93FB-56E716A38186}">
          <p14:sldIdLst>
            <p14:sldId id="312"/>
            <p14:sldId id="5180"/>
            <p14:sldId id="2147470066"/>
            <p14:sldId id="5750"/>
            <p14:sldId id="2147470067"/>
            <p14:sldId id="2147470068"/>
            <p14:sldId id="5160"/>
            <p14:sldId id="2147470078"/>
            <p14:sldId id="2147470070"/>
            <p14:sldId id="5754"/>
            <p14:sldId id="2147470071"/>
            <p14:sldId id="2147470077"/>
            <p14:sldId id="2147470072"/>
            <p14:sldId id="2147470073"/>
            <p14:sldId id="2147470065"/>
            <p14:sldId id="2140755162"/>
            <p14:sldId id="259"/>
            <p14:sldId id="2147470074"/>
            <p14:sldId id="2147470076"/>
            <p14:sldId id="21474700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A07E68-6E12-0DD2-1340-BD87F451A039}" name="Jaylene Cousins" initials="JC" userId="S::Jaylene.Cousins@mnp.ca::b048e147-d544-43f8-aa50-735c8c29f9f8" providerId="AD"/>
  <p188:author id="{326BE1BB-643A-6E36-788C-8A9833DA9444}" name="Kevin Joy" initials="KJ" userId="S::Kevin.Joy@mnp.ca::1df53c27-1304-4006-9fa0-9eac6a26f3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lsey Flaman" initials="KF" lastIdx="47" clrIdx="0">
    <p:extLst>
      <p:ext uri="{19B8F6BF-5375-455C-9EA6-DF929625EA0E}">
        <p15:presenceInfo xmlns:p15="http://schemas.microsoft.com/office/powerpoint/2012/main" userId="S::Kelsey.Flaman@mnp.ca::ee89b86d-0af7-483a-ba94-393d6ec397df" providerId="AD"/>
      </p:ext>
    </p:extLst>
  </p:cmAuthor>
  <p:cmAuthor id="2" name="Paul Kavanagh" initials="PK" lastIdx="13" clrIdx="1">
    <p:extLst>
      <p:ext uri="{19B8F6BF-5375-455C-9EA6-DF929625EA0E}">
        <p15:presenceInfo xmlns:p15="http://schemas.microsoft.com/office/powerpoint/2012/main" userId="S::Paul.Kavanagh@mnp.ca::fed12e8d-9246-4afb-9dea-903a4c5fde5d" providerId="AD"/>
      </p:ext>
    </p:extLst>
  </p:cmAuthor>
  <p:cmAuthor id="3" name="Curtis Adair" initials="CA" lastIdx="99" clrIdx="2">
    <p:extLst>
      <p:ext uri="{19B8F6BF-5375-455C-9EA6-DF929625EA0E}">
        <p15:presenceInfo xmlns:p15="http://schemas.microsoft.com/office/powerpoint/2012/main" userId="S::Curtis.Adair@mnp.ca::130ec347-747c-4ba3-ad73-5bd8f61c7094" providerId="AD"/>
      </p:ext>
    </p:extLst>
  </p:cmAuthor>
  <p:cmAuthor id="4" name="Chuck Emond" initials="CE" lastIdx="36" clrIdx="3">
    <p:extLst>
      <p:ext uri="{19B8F6BF-5375-455C-9EA6-DF929625EA0E}">
        <p15:presenceInfo xmlns:p15="http://schemas.microsoft.com/office/powerpoint/2012/main" userId="S::Chuck.Emond@mnp.ca::2b720074-e561-4998-bbe8-c85851bcad92" providerId="AD"/>
      </p:ext>
    </p:extLst>
  </p:cmAuthor>
  <p:cmAuthor id="5" name="Stephanie Steckler" initials="SS" lastIdx="34" clrIdx="4">
    <p:extLst>
      <p:ext uri="{19B8F6BF-5375-455C-9EA6-DF929625EA0E}">
        <p15:presenceInfo xmlns:p15="http://schemas.microsoft.com/office/powerpoint/2012/main" userId="S::Stephanie.Steckler@mnp.ca::4e95c99b-1164-4d31-baaa-bdab408d971e" providerId="AD"/>
      </p:ext>
    </p:extLst>
  </p:cmAuthor>
  <p:cmAuthor id="6" name="Andrew Van Os" initials="AVO" lastIdx="4" clrIdx="5">
    <p:extLst>
      <p:ext uri="{19B8F6BF-5375-455C-9EA6-DF929625EA0E}">
        <p15:presenceInfo xmlns:p15="http://schemas.microsoft.com/office/powerpoint/2012/main" userId="S::Andrew.VanOs@mnp.ca::20d127f1-444e-4ac6-aaf4-4d0fef7ce74f" providerId="AD"/>
      </p:ext>
    </p:extLst>
  </p:cmAuthor>
  <p:cmAuthor id="7" name="Hannah Behzadi" initials="HB" lastIdx="32" clrIdx="6">
    <p:extLst>
      <p:ext uri="{19B8F6BF-5375-455C-9EA6-DF929625EA0E}">
        <p15:presenceInfo xmlns:p15="http://schemas.microsoft.com/office/powerpoint/2012/main" userId="S::Hannah.Behzadi@mnp.ca::84e33f09-f1c6-4920-bfea-9e40b419cd27" providerId="AD"/>
      </p:ext>
    </p:extLst>
  </p:cmAuthor>
  <p:cmAuthor id="8" name="Suhaana Sidhu" initials="SS" lastIdx="25" clrIdx="7">
    <p:extLst>
      <p:ext uri="{19B8F6BF-5375-455C-9EA6-DF929625EA0E}">
        <p15:presenceInfo xmlns:p15="http://schemas.microsoft.com/office/powerpoint/2012/main" userId="S::Suhaana.Sidhu@mnp.ca::bc16a248-f99c-45ee-8057-e7a0ca8f984f" providerId="AD"/>
      </p:ext>
    </p:extLst>
  </p:cmAuthor>
  <p:cmAuthor id="9" name="Sean Devin" initials="SD" lastIdx="13" clrIdx="8">
    <p:extLst>
      <p:ext uri="{19B8F6BF-5375-455C-9EA6-DF929625EA0E}">
        <p15:presenceInfo xmlns:p15="http://schemas.microsoft.com/office/powerpoint/2012/main" userId="S::Sean.Devin@mnp.ca::24b317d3-f319-4ad8-a414-039d6d2f6764" providerId="AD"/>
      </p:ext>
    </p:extLst>
  </p:cmAuthor>
  <p:cmAuthor id="10" name="Victoria Zutz" initials="VZ" lastIdx="51" clrIdx="9">
    <p:extLst>
      <p:ext uri="{19B8F6BF-5375-455C-9EA6-DF929625EA0E}">
        <p15:presenceInfo xmlns:p15="http://schemas.microsoft.com/office/powerpoint/2012/main" userId="S::Victoria.Zutz@mnp.ca::f9fe8790-f1e0-4cb4-bf74-cf19af8d0e08" providerId="AD"/>
      </p:ext>
    </p:extLst>
  </p:cmAuthor>
  <p:cmAuthor id="11" name="Wendy Gnenz" initials="WG" lastIdx="31" clrIdx="10">
    <p:extLst>
      <p:ext uri="{19B8F6BF-5375-455C-9EA6-DF929625EA0E}">
        <p15:presenceInfo xmlns:p15="http://schemas.microsoft.com/office/powerpoint/2012/main" userId="S::Wendy.Gnenz@mnp.ca::aea9b0ed-4c4e-4e72-b461-7141b4619910" providerId="AD"/>
      </p:ext>
    </p:extLst>
  </p:cmAuthor>
  <p:cmAuthor id="12" name="Katie Hayes" initials="KH" lastIdx="5" clrIdx="11">
    <p:extLst>
      <p:ext uri="{19B8F6BF-5375-455C-9EA6-DF929625EA0E}">
        <p15:presenceInfo xmlns:p15="http://schemas.microsoft.com/office/powerpoint/2012/main" userId="S::Katie.Hayes@mnp.ca::e0cb2e92-4f21-422f-a445-7885b84092f1" providerId="AD"/>
      </p:ext>
    </p:extLst>
  </p:cmAuthor>
  <p:cmAuthor id="13" name="Elizabeth Vannan" initials="EV" lastIdx="7" clrIdx="12">
    <p:extLst>
      <p:ext uri="{19B8F6BF-5375-455C-9EA6-DF929625EA0E}">
        <p15:presenceInfo xmlns:p15="http://schemas.microsoft.com/office/powerpoint/2012/main" userId="S::Elizabeth.Vannan@mnp.ca::77517bfe-8191-4f46-ae49-ac0cd45af87c" providerId="AD"/>
      </p:ext>
    </p:extLst>
  </p:cmAuthor>
  <p:cmAuthor id="14" name="Tesslyn Noble" initials="TN" lastIdx="10" clrIdx="13">
    <p:extLst>
      <p:ext uri="{19B8F6BF-5375-455C-9EA6-DF929625EA0E}">
        <p15:presenceInfo xmlns:p15="http://schemas.microsoft.com/office/powerpoint/2012/main" userId="S::Tesslyn.Noble@mnp.ca::2ba01bf5-7185-416c-97b5-5b87d1394327" providerId="AD"/>
      </p:ext>
    </p:extLst>
  </p:cmAuthor>
  <p:cmAuthor id="15" name="Melanie Fix" initials="MF" lastIdx="21" clrIdx="14">
    <p:extLst>
      <p:ext uri="{19B8F6BF-5375-455C-9EA6-DF929625EA0E}">
        <p15:presenceInfo xmlns:p15="http://schemas.microsoft.com/office/powerpoint/2012/main" userId="S::Melanie.Fix@mnp.ca::1e4d69a1-3f07-4986-9802-e1eccaebc4c4" providerId="AD"/>
      </p:ext>
    </p:extLst>
  </p:cmAuthor>
  <p:cmAuthor id="16" name="Chris Lavin" initials="CL" lastIdx="5" clrIdx="15">
    <p:extLst>
      <p:ext uri="{19B8F6BF-5375-455C-9EA6-DF929625EA0E}">
        <p15:presenceInfo xmlns:p15="http://schemas.microsoft.com/office/powerpoint/2012/main" userId="S::Chris.Lavin@mnp.ca::aa5d45d2-cb90-46bd-901f-3e807e478df4" providerId="AD"/>
      </p:ext>
    </p:extLst>
  </p:cmAuthor>
  <p:cmAuthor id="17" name="Beata Blaszczynski" initials="BB" lastIdx="1" clrIdx="16">
    <p:extLst>
      <p:ext uri="{19B8F6BF-5375-455C-9EA6-DF929625EA0E}">
        <p15:presenceInfo xmlns:p15="http://schemas.microsoft.com/office/powerpoint/2012/main" userId="S::Beata.Blaszczynski@mnp.ca::f39998ac-d2c9-4590-a1d8-2ff4d1af70c7" providerId="AD"/>
      </p:ext>
    </p:extLst>
  </p:cmAuthor>
  <p:cmAuthor id="18" name="Krishna Menon" initials="KM" lastIdx="2" clrIdx="17">
    <p:extLst>
      <p:ext uri="{19B8F6BF-5375-455C-9EA6-DF929625EA0E}">
        <p15:presenceInfo xmlns:p15="http://schemas.microsoft.com/office/powerpoint/2012/main" userId="S::Krishna.Menon@mnp.ca::3cd3256f-c36f-4e57-942f-8c6be58c4514" providerId="AD"/>
      </p:ext>
    </p:extLst>
  </p:cmAuthor>
  <p:cmAuthor id="19" name="Sandra Porteous" initials="SP" lastIdx="9" clrIdx="18">
    <p:extLst>
      <p:ext uri="{19B8F6BF-5375-455C-9EA6-DF929625EA0E}">
        <p15:presenceInfo xmlns:p15="http://schemas.microsoft.com/office/powerpoint/2012/main" userId="S::sandra.porteous@mnp.ca::9bfcbe38-3a47-4c92-a992-c628b014ee04" providerId="AD"/>
      </p:ext>
    </p:extLst>
  </p:cmAuthor>
  <p:cmAuthor id="20" name="Zofi Hasan" initials="ZH" lastIdx="1" clrIdx="19">
    <p:extLst>
      <p:ext uri="{19B8F6BF-5375-455C-9EA6-DF929625EA0E}">
        <p15:presenceInfo xmlns:p15="http://schemas.microsoft.com/office/powerpoint/2012/main" userId="S::Zofi.Hasan@mnp.ca::64474e83-4a5c-4eb0-997b-b6dae62ea435" providerId="AD"/>
      </p:ext>
    </p:extLst>
  </p:cmAuthor>
  <p:cmAuthor id="21" name="Macaulay Davison" initials="MD" lastIdx="11" clrIdx="20">
    <p:extLst>
      <p:ext uri="{19B8F6BF-5375-455C-9EA6-DF929625EA0E}">
        <p15:presenceInfo xmlns:p15="http://schemas.microsoft.com/office/powerpoint/2012/main" userId="S::Macaulay.Davison@mnp.ca::4adfd9ba-63fe-4fcc-9760-9e35631d22ae" providerId="AD"/>
      </p:ext>
    </p:extLst>
  </p:cmAuthor>
  <p:cmAuthor id="22" name="Sumedh Shende" initials="SS" lastIdx="8" clrIdx="21">
    <p:extLst>
      <p:ext uri="{19B8F6BF-5375-455C-9EA6-DF929625EA0E}">
        <p15:presenceInfo xmlns:p15="http://schemas.microsoft.com/office/powerpoint/2012/main" userId="S::Sumedh.Shende@mnp.ca::4698e6b9-85ef-4f14-81c8-0cfbc6dfde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00D"/>
    <a:srgbClr val="896409"/>
    <a:srgbClr val="5E4506"/>
    <a:srgbClr val="035244"/>
    <a:srgbClr val="000000"/>
    <a:srgbClr val="B6B6B6"/>
    <a:srgbClr val="D9D9D9"/>
    <a:srgbClr val="F1B725"/>
    <a:srgbClr val="EF5A27"/>
    <a:srgbClr val="107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274048-BB92-4402-9F29-1535EE8399DA}" v="3" dt="2023-02-11T22:36:48.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32" autoAdjust="0"/>
    <p:restoredTop sz="88719" autoAdjust="0"/>
  </p:normalViewPr>
  <p:slideViewPr>
    <p:cSldViewPr snapToGrid="0">
      <p:cViewPr varScale="1">
        <p:scale>
          <a:sx n="71" d="100"/>
          <a:sy n="71" d="100"/>
        </p:scale>
        <p:origin x="58" y="379"/>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dirty="0">
                <a:solidFill>
                  <a:schemeClr val="tx1"/>
                </a:solidFill>
                <a:latin typeface="+mj-lt"/>
              </a:rPr>
              <a:t>Age Distribution</a:t>
            </a:r>
            <a:r>
              <a:rPr lang="en-CA" baseline="0" dirty="0">
                <a:solidFill>
                  <a:schemeClr val="tx1"/>
                </a:solidFill>
                <a:latin typeface="+mj-lt"/>
              </a:rPr>
              <a:t> of Farm </a:t>
            </a:r>
            <a:r>
              <a:rPr lang="en-CA" sz="1800" baseline="0" dirty="0">
                <a:solidFill>
                  <a:schemeClr val="tx1"/>
                </a:solidFill>
                <a:latin typeface="+mj-lt"/>
              </a:rPr>
              <a:t>Operators</a:t>
            </a:r>
            <a:r>
              <a:rPr lang="en-CA" baseline="0" dirty="0">
                <a:solidFill>
                  <a:schemeClr val="tx1"/>
                </a:solidFill>
                <a:latin typeface="+mj-lt"/>
              </a:rPr>
              <a:t> </a:t>
            </a:r>
            <a:br>
              <a:rPr lang="en-CA" baseline="0" dirty="0">
                <a:solidFill>
                  <a:schemeClr val="tx1"/>
                </a:solidFill>
                <a:latin typeface="+mj-lt"/>
              </a:rPr>
            </a:br>
            <a:r>
              <a:rPr lang="en-CA" baseline="0" dirty="0">
                <a:solidFill>
                  <a:schemeClr val="tx1"/>
                </a:solidFill>
                <a:latin typeface="+mj-lt"/>
              </a:rPr>
              <a:t>(%)</a:t>
            </a:r>
            <a:endParaRPr lang="en-CA" dirty="0">
              <a:solidFill>
                <a:schemeClr val="tx1"/>
              </a:solidFill>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&lt;55</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2016</c:v>
                </c:pt>
                <c:pt idx="2">
                  <c:v>2021</c:v>
                </c:pt>
              </c:numCache>
            </c:numRef>
          </c:cat>
          <c:val>
            <c:numRef>
              <c:f>Sheet1!$B$2:$B$5</c:f>
              <c:numCache>
                <c:formatCode>General</c:formatCode>
                <c:ptCount val="4"/>
                <c:pt idx="0">
                  <c:v>51.7</c:v>
                </c:pt>
                <c:pt idx="1">
                  <c:v>45.5</c:v>
                </c:pt>
                <c:pt idx="2">
                  <c:v>39.5</c:v>
                </c:pt>
              </c:numCache>
            </c:numRef>
          </c:val>
          <c:extLst>
            <c:ext xmlns:c16="http://schemas.microsoft.com/office/drawing/2014/chart" uri="{C3380CC4-5D6E-409C-BE32-E72D297353CC}">
              <c16:uniqueId val="{00000000-B873-4DA9-9BDF-ABCBF028B8ED}"/>
            </c:ext>
          </c:extLst>
        </c:ser>
        <c:ser>
          <c:idx val="1"/>
          <c:order val="1"/>
          <c:tx>
            <c:strRef>
              <c:f>Sheet1!$C$1</c:f>
              <c:strCache>
                <c:ptCount val="1"/>
                <c:pt idx="0">
                  <c:v>&gt;55</c:v>
                </c:pt>
              </c:strCache>
            </c:strRef>
          </c:tx>
          <c:spPr>
            <a:solidFill>
              <a:srgbClr val="C5900D"/>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2016</c:v>
                </c:pt>
                <c:pt idx="2">
                  <c:v>2021</c:v>
                </c:pt>
              </c:numCache>
            </c:numRef>
          </c:cat>
          <c:val>
            <c:numRef>
              <c:f>Sheet1!$C$2:$C$5</c:f>
              <c:numCache>
                <c:formatCode>General</c:formatCode>
                <c:ptCount val="4"/>
                <c:pt idx="0">
                  <c:v>48.3</c:v>
                </c:pt>
                <c:pt idx="1">
                  <c:v>54.5</c:v>
                </c:pt>
                <c:pt idx="2">
                  <c:v>60.5</c:v>
                </c:pt>
              </c:numCache>
            </c:numRef>
          </c:val>
          <c:extLst>
            <c:ext xmlns:c16="http://schemas.microsoft.com/office/drawing/2014/chart" uri="{C3380CC4-5D6E-409C-BE32-E72D297353CC}">
              <c16:uniqueId val="{00000001-B873-4DA9-9BDF-ABCBF028B8ED}"/>
            </c:ext>
          </c:extLst>
        </c:ser>
        <c:dLbls>
          <c:showLegendKey val="0"/>
          <c:showVal val="1"/>
          <c:showCatName val="0"/>
          <c:showSerName val="0"/>
          <c:showPercent val="0"/>
          <c:showBubbleSize val="0"/>
        </c:dLbls>
        <c:gapWidth val="150"/>
        <c:shape val="box"/>
        <c:axId val="421137488"/>
        <c:axId val="421129944"/>
        <c:axId val="0"/>
      </c:bar3DChart>
      <c:catAx>
        <c:axId val="421137488"/>
        <c:scaling>
          <c:orientation val="minMax"/>
        </c:scaling>
        <c:delete val="1"/>
        <c:axPos val="b"/>
        <c:numFmt formatCode="General" sourceLinked="1"/>
        <c:majorTickMark val="none"/>
        <c:minorTickMark val="none"/>
        <c:tickLblPos val="nextTo"/>
        <c:crossAx val="421129944"/>
        <c:crosses val="autoZero"/>
        <c:auto val="1"/>
        <c:lblAlgn val="ctr"/>
        <c:lblOffset val="100"/>
        <c:noMultiLvlLbl val="0"/>
      </c:catAx>
      <c:valAx>
        <c:axId val="421129944"/>
        <c:scaling>
          <c:orientation val="minMax"/>
        </c:scaling>
        <c:delete val="1"/>
        <c:axPos val="l"/>
        <c:numFmt formatCode="General" sourceLinked="1"/>
        <c:majorTickMark val="none"/>
        <c:minorTickMark val="none"/>
        <c:tickLblPos val="nextTo"/>
        <c:crossAx val="4211374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0B420-BEF2-4A6E-87AA-735C35159EA6}"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721E8419-847B-49C4-8151-90D525985F07}">
      <dgm:prSet/>
      <dgm:spPr>
        <a:solidFill>
          <a:srgbClr val="C5900D"/>
        </a:solidFill>
      </dgm:spPr>
      <dgm:t>
        <a:bodyPr/>
        <a:lstStyle/>
        <a:p>
          <a:r>
            <a:rPr lang="en-CA" dirty="0">
              <a:latin typeface="+mj-lt"/>
            </a:rPr>
            <a:t>In Canada, groups formerly known as minorities may reach majority status by 2044</a:t>
          </a:r>
          <a:endParaRPr lang="en-US" dirty="0">
            <a:latin typeface="+mj-lt"/>
          </a:endParaRPr>
        </a:p>
      </dgm:t>
    </dgm:pt>
    <dgm:pt modelId="{DAA3AEF2-F7E9-46CE-91EC-7E78D3E6C84D}" type="parTrans" cxnId="{9FEC24E2-EE34-4D2C-A1C8-F9329F89C4BD}">
      <dgm:prSet/>
      <dgm:spPr/>
      <dgm:t>
        <a:bodyPr/>
        <a:lstStyle/>
        <a:p>
          <a:endParaRPr lang="en-US"/>
        </a:p>
      </dgm:t>
    </dgm:pt>
    <dgm:pt modelId="{312018E1-D72D-4559-B564-7ADBB4F2757C}" type="sibTrans" cxnId="{9FEC24E2-EE34-4D2C-A1C8-F9329F89C4BD}">
      <dgm:prSet/>
      <dgm:spPr/>
      <dgm:t>
        <a:bodyPr/>
        <a:lstStyle/>
        <a:p>
          <a:endParaRPr lang="en-US"/>
        </a:p>
      </dgm:t>
    </dgm:pt>
    <dgm:pt modelId="{BFD02AB8-A37E-466D-A5C0-97C45DA7E140}">
      <dgm:prSet custT="1"/>
      <dgm:spPr/>
      <dgm:t>
        <a:bodyPr/>
        <a:lstStyle/>
        <a:p>
          <a:r>
            <a:rPr lang="en-CA" sz="2200" dirty="0">
              <a:latin typeface="+mj-lt"/>
            </a:rPr>
            <a:t>48% of Generation Z are racial or ethnic minorities</a:t>
          </a:r>
        </a:p>
        <a:p>
          <a:r>
            <a:rPr lang="en-CA" sz="2200" i="1" dirty="0">
              <a:latin typeface="+mj-lt"/>
            </a:rPr>
            <a:t>CCDI 2022</a:t>
          </a:r>
          <a:endParaRPr lang="en-US" sz="2200" i="1" dirty="0">
            <a:latin typeface="+mj-lt"/>
          </a:endParaRPr>
        </a:p>
      </dgm:t>
    </dgm:pt>
    <dgm:pt modelId="{68BC51FC-D24A-4EFB-BC09-1358731F91B4}" type="parTrans" cxnId="{4AA9406B-04EF-463D-8FBA-A2B8574CB3C1}">
      <dgm:prSet/>
      <dgm:spPr/>
      <dgm:t>
        <a:bodyPr/>
        <a:lstStyle/>
        <a:p>
          <a:endParaRPr lang="en-US"/>
        </a:p>
      </dgm:t>
    </dgm:pt>
    <dgm:pt modelId="{0E76E872-E452-42A0-8BDF-3156AD6CEEC0}" type="sibTrans" cxnId="{4AA9406B-04EF-463D-8FBA-A2B8574CB3C1}">
      <dgm:prSet/>
      <dgm:spPr/>
      <dgm:t>
        <a:bodyPr/>
        <a:lstStyle/>
        <a:p>
          <a:endParaRPr lang="en-US"/>
        </a:p>
      </dgm:t>
    </dgm:pt>
    <dgm:pt modelId="{4C128B13-8B93-466F-9354-0042D2AE86EA}" type="pres">
      <dgm:prSet presAssocID="{7460B420-BEF2-4A6E-87AA-735C35159EA6}" presName="Name0" presStyleCnt="0">
        <dgm:presLayoutVars>
          <dgm:dir/>
          <dgm:animLvl val="lvl"/>
          <dgm:resizeHandles val="exact"/>
        </dgm:presLayoutVars>
      </dgm:prSet>
      <dgm:spPr/>
    </dgm:pt>
    <dgm:pt modelId="{775BC72E-E28B-4403-80DE-B218226D463B}" type="pres">
      <dgm:prSet presAssocID="{BFD02AB8-A37E-466D-A5C0-97C45DA7E140}" presName="boxAndChildren" presStyleCnt="0"/>
      <dgm:spPr/>
    </dgm:pt>
    <dgm:pt modelId="{F12F96BB-2A72-4C1D-857A-0BD37602AB05}" type="pres">
      <dgm:prSet presAssocID="{BFD02AB8-A37E-466D-A5C0-97C45DA7E140}" presName="parentTextBox" presStyleLbl="node1" presStyleIdx="0" presStyleCnt="2"/>
      <dgm:spPr/>
    </dgm:pt>
    <dgm:pt modelId="{8DD0D5F4-90CD-493C-AB44-BC059BC410F2}" type="pres">
      <dgm:prSet presAssocID="{312018E1-D72D-4559-B564-7ADBB4F2757C}" presName="sp" presStyleCnt="0"/>
      <dgm:spPr/>
    </dgm:pt>
    <dgm:pt modelId="{2E9B8629-FA0B-43C7-8BF9-6FDFB9DCA771}" type="pres">
      <dgm:prSet presAssocID="{721E8419-847B-49C4-8151-90D525985F07}" presName="arrowAndChildren" presStyleCnt="0"/>
      <dgm:spPr/>
    </dgm:pt>
    <dgm:pt modelId="{51412259-EAFC-4126-B4FA-BFA7CEF23C44}" type="pres">
      <dgm:prSet presAssocID="{721E8419-847B-49C4-8151-90D525985F07}" presName="parentTextArrow" presStyleLbl="node1" presStyleIdx="1" presStyleCnt="2" custLinFactNeighborX="395" custLinFactNeighborY="-1333"/>
      <dgm:spPr/>
    </dgm:pt>
  </dgm:ptLst>
  <dgm:cxnLst>
    <dgm:cxn modelId="{6BA8A964-8122-4DCA-A730-E7FD5741B13D}" type="presOf" srcId="{7460B420-BEF2-4A6E-87AA-735C35159EA6}" destId="{4C128B13-8B93-466F-9354-0042D2AE86EA}" srcOrd="0" destOrd="0" presId="urn:microsoft.com/office/officeart/2005/8/layout/process4"/>
    <dgm:cxn modelId="{4AA9406B-04EF-463D-8FBA-A2B8574CB3C1}" srcId="{7460B420-BEF2-4A6E-87AA-735C35159EA6}" destId="{BFD02AB8-A37E-466D-A5C0-97C45DA7E140}" srcOrd="1" destOrd="0" parTransId="{68BC51FC-D24A-4EFB-BC09-1358731F91B4}" sibTransId="{0E76E872-E452-42A0-8BDF-3156AD6CEEC0}"/>
    <dgm:cxn modelId="{DB4E52BA-06DE-42C8-9BF0-08B5980F745B}" type="presOf" srcId="{BFD02AB8-A37E-466D-A5C0-97C45DA7E140}" destId="{F12F96BB-2A72-4C1D-857A-0BD37602AB05}" srcOrd="0" destOrd="0" presId="urn:microsoft.com/office/officeart/2005/8/layout/process4"/>
    <dgm:cxn modelId="{C883D0E1-E1E2-44F4-B0ED-DE5B786C4CBE}" type="presOf" srcId="{721E8419-847B-49C4-8151-90D525985F07}" destId="{51412259-EAFC-4126-B4FA-BFA7CEF23C44}" srcOrd="0" destOrd="0" presId="urn:microsoft.com/office/officeart/2005/8/layout/process4"/>
    <dgm:cxn modelId="{9FEC24E2-EE34-4D2C-A1C8-F9329F89C4BD}" srcId="{7460B420-BEF2-4A6E-87AA-735C35159EA6}" destId="{721E8419-847B-49C4-8151-90D525985F07}" srcOrd="0" destOrd="0" parTransId="{DAA3AEF2-F7E9-46CE-91EC-7E78D3E6C84D}" sibTransId="{312018E1-D72D-4559-B564-7ADBB4F2757C}"/>
    <dgm:cxn modelId="{B04E840F-7A94-4C08-A5F5-9E01435820B4}" type="presParOf" srcId="{4C128B13-8B93-466F-9354-0042D2AE86EA}" destId="{775BC72E-E28B-4403-80DE-B218226D463B}" srcOrd="0" destOrd="0" presId="urn:microsoft.com/office/officeart/2005/8/layout/process4"/>
    <dgm:cxn modelId="{D4C64496-18C1-492B-BF6F-64B7738C0563}" type="presParOf" srcId="{775BC72E-E28B-4403-80DE-B218226D463B}" destId="{F12F96BB-2A72-4C1D-857A-0BD37602AB05}" srcOrd="0" destOrd="0" presId="urn:microsoft.com/office/officeart/2005/8/layout/process4"/>
    <dgm:cxn modelId="{C386EDD8-B719-4903-ACB6-40EC994B3023}" type="presParOf" srcId="{4C128B13-8B93-466F-9354-0042D2AE86EA}" destId="{8DD0D5F4-90CD-493C-AB44-BC059BC410F2}" srcOrd="1" destOrd="0" presId="urn:microsoft.com/office/officeart/2005/8/layout/process4"/>
    <dgm:cxn modelId="{AD100C46-6249-4F8C-92AA-7C1910EFF1E4}" type="presParOf" srcId="{4C128B13-8B93-466F-9354-0042D2AE86EA}" destId="{2E9B8629-FA0B-43C7-8BF9-6FDFB9DCA771}" srcOrd="2" destOrd="0" presId="urn:microsoft.com/office/officeart/2005/8/layout/process4"/>
    <dgm:cxn modelId="{DA6F2754-3502-4C21-BAAB-C754C1FAAF2A}" type="presParOf" srcId="{2E9B8629-FA0B-43C7-8BF9-6FDFB9DCA771}" destId="{51412259-EAFC-4126-B4FA-BFA7CEF23C4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F96BB-2A72-4C1D-857A-0BD37602AB05}">
      <dsp:nvSpPr>
        <dsp:cNvPr id="0" name=""/>
        <dsp:cNvSpPr/>
      </dsp:nvSpPr>
      <dsp:spPr>
        <a:xfrm>
          <a:off x="0" y="2079255"/>
          <a:ext cx="4714572" cy="13642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CA" sz="2200" kern="1200" dirty="0">
              <a:latin typeface="+mj-lt"/>
            </a:rPr>
            <a:t>48% of Generation Z are racial or ethnic minorities</a:t>
          </a:r>
        </a:p>
        <a:p>
          <a:pPr marL="0" lvl="0" indent="0" algn="ctr" defTabSz="977900">
            <a:lnSpc>
              <a:spcPct val="90000"/>
            </a:lnSpc>
            <a:spcBef>
              <a:spcPct val="0"/>
            </a:spcBef>
            <a:spcAft>
              <a:spcPct val="35000"/>
            </a:spcAft>
            <a:buNone/>
          </a:pPr>
          <a:r>
            <a:rPr lang="en-CA" sz="2200" i="1" kern="1200" dirty="0">
              <a:latin typeface="+mj-lt"/>
            </a:rPr>
            <a:t>CCDI 2022</a:t>
          </a:r>
          <a:endParaRPr lang="en-US" sz="2200" i="1" kern="1200" dirty="0">
            <a:latin typeface="+mj-lt"/>
          </a:endParaRPr>
        </a:p>
      </dsp:txBody>
      <dsp:txXfrm>
        <a:off x="0" y="2079255"/>
        <a:ext cx="4714572" cy="1364216"/>
      </dsp:txXfrm>
    </dsp:sp>
    <dsp:sp modelId="{51412259-EAFC-4126-B4FA-BFA7CEF23C44}">
      <dsp:nvSpPr>
        <dsp:cNvPr id="0" name=""/>
        <dsp:cNvSpPr/>
      </dsp:nvSpPr>
      <dsp:spPr>
        <a:xfrm rot="10800000">
          <a:off x="0" y="0"/>
          <a:ext cx="4714572" cy="2098164"/>
        </a:xfrm>
        <a:prstGeom prst="upArrowCallout">
          <a:avLst/>
        </a:prstGeom>
        <a:solidFill>
          <a:srgbClr val="C59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CA" sz="2200" kern="1200" dirty="0">
              <a:latin typeface="+mj-lt"/>
            </a:rPr>
            <a:t>In Canada, groups formerly known as minorities may reach majority status by 2044</a:t>
          </a:r>
          <a:endParaRPr lang="en-US" sz="2200" kern="1200" dirty="0">
            <a:latin typeface="+mj-lt"/>
          </a:endParaRPr>
        </a:p>
      </dsp:txBody>
      <dsp:txXfrm rot="10800000">
        <a:off x="0" y="0"/>
        <a:ext cx="4714572" cy="13633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E3C19-B80E-4321-8DE9-F4B1412D46B5}"/>
              </a:ext>
            </a:extLst>
          </p:cNvPr>
          <p:cNvSpPr>
            <a:spLocks noGrp="1"/>
          </p:cNvSpPr>
          <p:nvPr>
            <p:ph type="hdr" sz="quarter"/>
          </p:nvPr>
        </p:nvSpPr>
        <p:spPr>
          <a:xfrm>
            <a:off x="7" y="4"/>
            <a:ext cx="3037841" cy="466435"/>
          </a:xfrm>
          <a:prstGeom prst="rect">
            <a:avLst/>
          </a:prstGeom>
        </p:spPr>
        <p:txBody>
          <a:bodyPr vert="horz" lIns="121057" tIns="60529" rIns="121057" bIns="60529" rtlCol="0"/>
          <a:lstStyle>
            <a:lvl1pPr algn="l">
              <a:defRPr sz="1600"/>
            </a:lvl1pPr>
          </a:lstStyle>
          <a:p>
            <a:endParaRPr lang="en-CA" dirty="0"/>
          </a:p>
        </p:txBody>
      </p:sp>
      <p:sp>
        <p:nvSpPr>
          <p:cNvPr id="3" name="Date Placeholder 2">
            <a:extLst>
              <a:ext uri="{FF2B5EF4-FFF2-40B4-BE49-F238E27FC236}">
                <a16:creationId xmlns:a16="http://schemas.microsoft.com/office/drawing/2014/main" id="{6C1BDA60-BE04-4351-A473-C30D9A71EE20}"/>
              </a:ext>
            </a:extLst>
          </p:cNvPr>
          <p:cNvSpPr>
            <a:spLocks noGrp="1"/>
          </p:cNvSpPr>
          <p:nvPr>
            <p:ph type="dt" sz="quarter" idx="1"/>
          </p:nvPr>
        </p:nvSpPr>
        <p:spPr>
          <a:xfrm>
            <a:off x="3970945" y="4"/>
            <a:ext cx="3037841" cy="466435"/>
          </a:xfrm>
          <a:prstGeom prst="rect">
            <a:avLst/>
          </a:prstGeom>
        </p:spPr>
        <p:txBody>
          <a:bodyPr vert="horz" lIns="121057" tIns="60529" rIns="121057" bIns="60529" rtlCol="0"/>
          <a:lstStyle>
            <a:lvl1pPr algn="r">
              <a:defRPr sz="1600"/>
            </a:lvl1pPr>
          </a:lstStyle>
          <a:p>
            <a:fld id="{1F40C537-679C-4698-A06B-431B2D22C055}" type="datetimeFigureOut">
              <a:rPr lang="en-CA" smtClean="0"/>
              <a:t>13/02/2023</a:t>
            </a:fld>
            <a:endParaRPr lang="en-CA" dirty="0"/>
          </a:p>
        </p:txBody>
      </p:sp>
      <p:sp>
        <p:nvSpPr>
          <p:cNvPr id="4" name="Footer Placeholder 3">
            <a:extLst>
              <a:ext uri="{FF2B5EF4-FFF2-40B4-BE49-F238E27FC236}">
                <a16:creationId xmlns:a16="http://schemas.microsoft.com/office/drawing/2014/main" id="{448ABE44-9A80-4277-92EB-AE2AA29B63F8}"/>
              </a:ext>
            </a:extLst>
          </p:cNvPr>
          <p:cNvSpPr>
            <a:spLocks noGrp="1"/>
          </p:cNvSpPr>
          <p:nvPr>
            <p:ph type="ftr" sz="quarter" idx="2"/>
          </p:nvPr>
        </p:nvSpPr>
        <p:spPr>
          <a:xfrm>
            <a:off x="7" y="8829973"/>
            <a:ext cx="3037841" cy="466434"/>
          </a:xfrm>
          <a:prstGeom prst="rect">
            <a:avLst/>
          </a:prstGeom>
        </p:spPr>
        <p:txBody>
          <a:bodyPr vert="horz" lIns="121057" tIns="60529" rIns="121057" bIns="60529" rtlCol="0" anchor="b"/>
          <a:lstStyle>
            <a:lvl1pPr algn="l">
              <a:defRPr sz="1600"/>
            </a:lvl1pPr>
          </a:lstStyle>
          <a:p>
            <a:endParaRPr lang="en-CA" dirty="0"/>
          </a:p>
        </p:txBody>
      </p:sp>
      <p:sp>
        <p:nvSpPr>
          <p:cNvPr id="5" name="Slide Number Placeholder 4">
            <a:extLst>
              <a:ext uri="{FF2B5EF4-FFF2-40B4-BE49-F238E27FC236}">
                <a16:creationId xmlns:a16="http://schemas.microsoft.com/office/drawing/2014/main" id="{D2E1E869-04D4-4131-B03F-C500A7F6B32A}"/>
              </a:ext>
            </a:extLst>
          </p:cNvPr>
          <p:cNvSpPr>
            <a:spLocks noGrp="1"/>
          </p:cNvSpPr>
          <p:nvPr>
            <p:ph type="sldNum" sz="quarter" idx="3"/>
          </p:nvPr>
        </p:nvSpPr>
        <p:spPr>
          <a:xfrm>
            <a:off x="3970945" y="8829973"/>
            <a:ext cx="3037841" cy="466434"/>
          </a:xfrm>
          <a:prstGeom prst="rect">
            <a:avLst/>
          </a:prstGeom>
        </p:spPr>
        <p:txBody>
          <a:bodyPr vert="horz" lIns="121057" tIns="60529" rIns="121057" bIns="60529" rtlCol="0" anchor="b"/>
          <a:lstStyle>
            <a:lvl1pPr algn="r">
              <a:defRPr sz="1600"/>
            </a:lvl1pPr>
          </a:lstStyle>
          <a:p>
            <a:fld id="{0AC49490-CFA8-4E19-9DE6-F306E39C5FC3}" type="slidenum">
              <a:rPr lang="en-CA" smtClean="0"/>
              <a:t>‹#›</a:t>
            </a:fld>
            <a:endParaRPr lang="en-CA" dirty="0"/>
          </a:p>
        </p:txBody>
      </p:sp>
    </p:spTree>
    <p:extLst>
      <p:ext uri="{BB962C8B-B14F-4D97-AF65-F5344CB8AC3E}">
        <p14:creationId xmlns:p14="http://schemas.microsoft.com/office/powerpoint/2010/main" val="4066633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4"/>
            <a:ext cx="3037841" cy="466435"/>
          </a:xfrm>
          <a:prstGeom prst="rect">
            <a:avLst/>
          </a:prstGeom>
        </p:spPr>
        <p:txBody>
          <a:bodyPr vert="horz" lIns="121057" tIns="60529" rIns="121057" bIns="60529" rtlCol="0"/>
          <a:lstStyle>
            <a:lvl1pPr algn="l">
              <a:defRPr sz="1600"/>
            </a:lvl1pPr>
          </a:lstStyle>
          <a:p>
            <a:endParaRPr lang="en-CA" dirty="0"/>
          </a:p>
        </p:txBody>
      </p:sp>
      <p:sp>
        <p:nvSpPr>
          <p:cNvPr id="3" name="Date Placeholder 2"/>
          <p:cNvSpPr>
            <a:spLocks noGrp="1"/>
          </p:cNvSpPr>
          <p:nvPr>
            <p:ph type="dt" idx="1"/>
          </p:nvPr>
        </p:nvSpPr>
        <p:spPr>
          <a:xfrm>
            <a:off x="3970945" y="4"/>
            <a:ext cx="3037841" cy="466435"/>
          </a:xfrm>
          <a:prstGeom prst="rect">
            <a:avLst/>
          </a:prstGeom>
        </p:spPr>
        <p:txBody>
          <a:bodyPr vert="horz" lIns="121057" tIns="60529" rIns="121057" bIns="60529" rtlCol="0"/>
          <a:lstStyle>
            <a:lvl1pPr algn="r">
              <a:defRPr sz="1600"/>
            </a:lvl1pPr>
          </a:lstStyle>
          <a:p>
            <a:fld id="{0693ED89-C09B-4261-A1C1-C47A7B84E0E3}" type="datetimeFigureOut">
              <a:rPr lang="en-CA" smtClean="0"/>
              <a:t>13/02/2023</a:t>
            </a:fld>
            <a:endParaRPr lang="en-CA" dirty="0"/>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121057" tIns="60529" rIns="121057" bIns="60529" rtlCol="0" anchor="ctr"/>
          <a:lstStyle/>
          <a:p>
            <a:endParaRPr lang="en-CA" dirty="0"/>
          </a:p>
        </p:txBody>
      </p:sp>
      <p:sp>
        <p:nvSpPr>
          <p:cNvPr id="5" name="Notes Placeholder 4"/>
          <p:cNvSpPr>
            <a:spLocks noGrp="1"/>
          </p:cNvSpPr>
          <p:nvPr>
            <p:ph type="body" sz="quarter" idx="3"/>
          </p:nvPr>
        </p:nvSpPr>
        <p:spPr>
          <a:xfrm>
            <a:off x="701043" y="4473894"/>
            <a:ext cx="5608319" cy="3660458"/>
          </a:xfrm>
          <a:prstGeom prst="rect">
            <a:avLst/>
          </a:prstGeom>
        </p:spPr>
        <p:txBody>
          <a:bodyPr vert="horz" lIns="121057" tIns="60529" rIns="121057" bIns="605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7" y="8829973"/>
            <a:ext cx="3037841" cy="466434"/>
          </a:xfrm>
          <a:prstGeom prst="rect">
            <a:avLst/>
          </a:prstGeom>
        </p:spPr>
        <p:txBody>
          <a:bodyPr vert="horz" lIns="121057" tIns="60529" rIns="121057" bIns="60529" rtlCol="0" anchor="b"/>
          <a:lstStyle>
            <a:lvl1pPr algn="l">
              <a:defRPr sz="1600"/>
            </a:lvl1pPr>
          </a:lstStyle>
          <a:p>
            <a:endParaRPr lang="en-CA" dirty="0"/>
          </a:p>
        </p:txBody>
      </p:sp>
      <p:sp>
        <p:nvSpPr>
          <p:cNvPr id="7" name="Slide Number Placeholder 6"/>
          <p:cNvSpPr>
            <a:spLocks noGrp="1"/>
          </p:cNvSpPr>
          <p:nvPr>
            <p:ph type="sldNum" sz="quarter" idx="5"/>
          </p:nvPr>
        </p:nvSpPr>
        <p:spPr>
          <a:xfrm>
            <a:off x="3970945" y="8829973"/>
            <a:ext cx="3037841" cy="466434"/>
          </a:xfrm>
          <a:prstGeom prst="rect">
            <a:avLst/>
          </a:prstGeom>
        </p:spPr>
        <p:txBody>
          <a:bodyPr vert="horz" lIns="121057" tIns="60529" rIns="121057" bIns="60529" rtlCol="0" anchor="b"/>
          <a:lstStyle>
            <a:lvl1pPr algn="r">
              <a:defRPr sz="1600"/>
            </a:lvl1pPr>
          </a:lstStyle>
          <a:p>
            <a:fld id="{EB3ED367-3341-4ADE-AD65-31F6F17B4BC0}" type="slidenum">
              <a:rPr lang="en-CA" smtClean="0"/>
              <a:t>‹#›</a:t>
            </a:fld>
            <a:endParaRPr lang="en-CA" dirty="0"/>
          </a:p>
        </p:txBody>
      </p:sp>
    </p:spTree>
    <p:extLst>
      <p:ext uri="{BB962C8B-B14F-4D97-AF65-F5344CB8AC3E}">
        <p14:creationId xmlns:p14="http://schemas.microsoft.com/office/powerpoint/2010/main" val="180391128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t>
            </a:r>
          </a:p>
        </p:txBody>
      </p:sp>
      <p:sp>
        <p:nvSpPr>
          <p:cNvPr id="4" name="Slide Number Placeholder 3"/>
          <p:cNvSpPr>
            <a:spLocks noGrp="1"/>
          </p:cNvSpPr>
          <p:nvPr>
            <p:ph type="sldNum" sz="quarter" idx="5"/>
          </p:nvPr>
        </p:nvSpPr>
        <p:spPr/>
        <p:txBody>
          <a:bodyPr/>
          <a:lstStyle/>
          <a:p>
            <a:fld id="{89EE4740-EEA1-449E-9DBD-D5AD079B8507}" type="slidenum">
              <a:rPr lang="en-CA" smtClean="0"/>
              <a:t>1</a:t>
            </a:fld>
            <a:endParaRPr lang="en-CA" dirty="0"/>
          </a:p>
        </p:txBody>
      </p:sp>
    </p:spTree>
    <p:extLst>
      <p:ext uri="{BB962C8B-B14F-4D97-AF65-F5344CB8AC3E}">
        <p14:creationId xmlns:p14="http://schemas.microsoft.com/office/powerpoint/2010/main" val="332257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endParaRPr lang="en-CA" dirty="0"/>
          </a:p>
        </p:txBody>
      </p:sp>
      <p:sp>
        <p:nvSpPr>
          <p:cNvPr id="5" name="Slide Number Placeholder 4"/>
          <p:cNvSpPr>
            <a:spLocks noGrp="1"/>
          </p:cNvSpPr>
          <p:nvPr>
            <p:ph type="sldNum" sz="quarter" idx="5"/>
          </p:nvPr>
        </p:nvSpPr>
        <p:spPr/>
        <p:txBody>
          <a:bodyPr/>
          <a:lstStyle/>
          <a:p>
            <a:fld id="{EB3ED367-3341-4ADE-AD65-31F6F17B4BC0}" type="slidenum">
              <a:rPr lang="en-CA" smtClean="0"/>
              <a:t>5</a:t>
            </a:fld>
            <a:endParaRPr lang="en-CA" dirty="0"/>
          </a:p>
        </p:txBody>
      </p:sp>
    </p:spTree>
    <p:extLst>
      <p:ext uri="{BB962C8B-B14F-4D97-AF65-F5344CB8AC3E}">
        <p14:creationId xmlns:p14="http://schemas.microsoft.com/office/powerpoint/2010/main" val="279887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endParaRPr lang="en-CA" dirty="0"/>
          </a:p>
        </p:txBody>
      </p:sp>
      <p:sp>
        <p:nvSpPr>
          <p:cNvPr id="5" name="Slide Number Placeholder 4"/>
          <p:cNvSpPr>
            <a:spLocks noGrp="1"/>
          </p:cNvSpPr>
          <p:nvPr>
            <p:ph type="sldNum" sz="quarter" idx="5"/>
          </p:nvPr>
        </p:nvSpPr>
        <p:spPr/>
        <p:txBody>
          <a:bodyPr/>
          <a:lstStyle/>
          <a:p>
            <a:fld id="{EB3ED367-3341-4ADE-AD65-31F6F17B4BC0}" type="slidenum">
              <a:rPr lang="en-CA" smtClean="0"/>
              <a:t>6</a:t>
            </a:fld>
            <a:endParaRPr lang="en-CA" dirty="0"/>
          </a:p>
        </p:txBody>
      </p:sp>
    </p:spTree>
    <p:extLst>
      <p:ext uri="{BB962C8B-B14F-4D97-AF65-F5344CB8AC3E}">
        <p14:creationId xmlns:p14="http://schemas.microsoft.com/office/powerpoint/2010/main" val="327996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endParaRPr lang="en-CA" dirty="0"/>
          </a:p>
        </p:txBody>
      </p:sp>
      <p:sp>
        <p:nvSpPr>
          <p:cNvPr id="5" name="Slide Number Placeholder 4"/>
          <p:cNvSpPr>
            <a:spLocks noGrp="1"/>
          </p:cNvSpPr>
          <p:nvPr>
            <p:ph type="sldNum" sz="quarter" idx="5"/>
          </p:nvPr>
        </p:nvSpPr>
        <p:spPr/>
        <p:txBody>
          <a:bodyPr/>
          <a:lstStyle/>
          <a:p>
            <a:fld id="{EB3ED367-3341-4ADE-AD65-31F6F17B4BC0}" type="slidenum">
              <a:rPr lang="en-CA" smtClean="0"/>
              <a:t>13</a:t>
            </a:fld>
            <a:endParaRPr lang="en-CA" dirty="0"/>
          </a:p>
        </p:txBody>
      </p:sp>
    </p:spTree>
    <p:extLst>
      <p:ext uri="{BB962C8B-B14F-4D97-AF65-F5344CB8AC3E}">
        <p14:creationId xmlns:p14="http://schemas.microsoft.com/office/powerpoint/2010/main" val="138621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B3ED367-3341-4ADE-AD65-31F6F17B4BC0}" type="slidenum">
              <a:rPr lang="en-CA" smtClean="0"/>
              <a:t>14</a:t>
            </a:fld>
            <a:endParaRPr lang="en-CA" dirty="0"/>
          </a:p>
        </p:txBody>
      </p:sp>
    </p:spTree>
    <p:extLst>
      <p:ext uri="{BB962C8B-B14F-4D97-AF65-F5344CB8AC3E}">
        <p14:creationId xmlns:p14="http://schemas.microsoft.com/office/powerpoint/2010/main" val="163789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856A5-948E-4826-BE70-07A21053438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761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915040">
              <a:defRPr/>
            </a:pPr>
            <a:fld id="{EB3ED367-3341-4ADE-AD65-31F6F17B4BC0}" type="slidenum">
              <a:rPr lang="en-CA">
                <a:solidFill>
                  <a:prstClr val="black"/>
                </a:solidFill>
                <a:latin typeface="Calibri" panose="020F0502020204030204"/>
              </a:rPr>
              <a:pPr defTabSz="915040">
                <a:defRPr/>
              </a:pPr>
              <a:t>18</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633700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dirty="0"/>
          </a:p>
        </p:txBody>
      </p:sp>
      <p:sp>
        <p:nvSpPr>
          <p:cNvPr id="3" name="Rectangle 2">
            <a:extLst>
              <a:ext uri="{FF2B5EF4-FFF2-40B4-BE49-F238E27FC236}">
                <a16:creationId xmlns:a16="http://schemas.microsoft.com/office/drawing/2014/main" id="{138E08E2-A18C-44DD-B167-230A67172445}"/>
              </a:ext>
            </a:extLst>
          </p:cNvPr>
          <p:cNvSpPr/>
          <p:nvPr userDrawn="1"/>
        </p:nvSpPr>
        <p:spPr>
          <a:xfrm>
            <a:off x="0" y="0"/>
            <a:ext cx="12192000" cy="6858000"/>
          </a:xfrm>
          <a:prstGeom prst="rect">
            <a:avLst/>
          </a:prstGeom>
          <a:solidFill>
            <a:schemeClr val="bg1">
              <a:lumMod val="95000"/>
            </a:schemeClr>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pic>
        <p:nvPicPr>
          <p:cNvPr id="4" name="Picture 2">
            <a:extLst>
              <a:ext uri="{FF2B5EF4-FFF2-40B4-BE49-F238E27FC236}">
                <a16:creationId xmlns:a16="http://schemas.microsoft.com/office/drawing/2014/main" id="{B98B3EEF-FAAB-454C-924B-A7C4BBAA96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9023" y="322650"/>
            <a:ext cx="973974" cy="31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6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dirty="0"/>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372112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Title - Gray BG">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251821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tter ">
    <p:bg>
      <p:bgPr>
        <a:solidFill>
          <a:schemeClr val="bg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3140DF-AE8A-42CB-82AC-3939AD50E8E4}"/>
              </a:ext>
            </a:extLst>
          </p:cNvPr>
          <p:cNvSpPr>
            <a:spLocks noGrp="1"/>
          </p:cNvSpPr>
          <p:nvPr>
            <p:ph sz="quarter" idx="10"/>
          </p:nvPr>
        </p:nvSpPr>
        <p:spPr>
          <a:xfrm>
            <a:off x="230899" y="219938"/>
            <a:ext cx="1995060" cy="683500"/>
          </a:xfrm>
        </p:spPr>
        <p:txBody>
          <a:bodyPr/>
          <a:lstStyle>
            <a:lvl1pPr marL="0" marR="0" indent="0" algn="l" defTabSz="457200" rtl="0" eaLnBrk="1" fontAlgn="auto" latinLnBrk="0" hangingPunct="1">
              <a:lnSpc>
                <a:spcPct val="110000"/>
              </a:lnSpc>
              <a:spcBef>
                <a:spcPts val="0"/>
              </a:spcBef>
              <a:spcAft>
                <a:spcPts val="0"/>
              </a:spcAft>
              <a:buClrTx/>
              <a:buSzPct val="100000"/>
              <a:buFont typeface="Arial" panose="020B0604020202020204" pitchFamily="34" charset="0"/>
              <a:buNone/>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9BDE87C-CEAC-4B60-81AF-9050CC35484F}"/>
              </a:ext>
            </a:extLst>
          </p:cNvPr>
          <p:cNvSpPr>
            <a:spLocks noGrp="1"/>
          </p:cNvSpPr>
          <p:nvPr>
            <p:ph sz="quarter" idx="11"/>
          </p:nvPr>
        </p:nvSpPr>
        <p:spPr>
          <a:xfrm>
            <a:off x="230899" y="992338"/>
            <a:ext cx="1995060" cy="206673"/>
          </a:xfrm>
        </p:spPr>
        <p:txBody>
          <a:bodyPr/>
          <a:lstStyle>
            <a:lvl1pPr marL="0" indent="0">
              <a:buNone/>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961BD888-CC3A-446B-94DF-A49712C91764}"/>
              </a:ext>
            </a:extLst>
          </p:cNvPr>
          <p:cNvSpPr>
            <a:spLocks noGrp="1"/>
          </p:cNvSpPr>
          <p:nvPr>
            <p:ph sz="quarter" idx="13"/>
          </p:nvPr>
        </p:nvSpPr>
        <p:spPr>
          <a:xfrm>
            <a:off x="230899" y="1287911"/>
            <a:ext cx="11711719" cy="5011289"/>
          </a:xfrm>
        </p:spPr>
        <p:txBody>
          <a:bodyPr numCol="2" spcCol="360000"/>
          <a:lstStyle>
            <a:lvl1pPr marL="0" indent="0">
              <a:buNone/>
              <a:defRPr/>
            </a:lvl1pPr>
          </a:lstStyle>
          <a:p>
            <a:pPr lvl="0"/>
            <a:r>
              <a:rPr lang="en-US"/>
              <a:t>Click to edit Master text styles</a:t>
            </a:r>
          </a:p>
        </p:txBody>
      </p:sp>
      <p:sp>
        <p:nvSpPr>
          <p:cNvPr id="5" name="Slide Number Placeholder 1">
            <a:extLst>
              <a:ext uri="{FF2B5EF4-FFF2-40B4-BE49-F238E27FC236}">
                <a16:creationId xmlns:a16="http://schemas.microsoft.com/office/drawing/2014/main" id="{78CE52FF-BC53-42A1-8428-908FE022587D}"/>
              </a:ext>
            </a:extLst>
          </p:cNvPr>
          <p:cNvSpPr>
            <a:spLocks noGrp="1"/>
          </p:cNvSpPr>
          <p:nvPr>
            <p:ph type="sldNum" sz="quarter" idx="14"/>
          </p:nvPr>
        </p:nvSpPr>
        <p:spPr>
          <a:xfrm>
            <a:off x="11556001" y="6362793"/>
            <a:ext cx="499143" cy="249720"/>
          </a:xfrm>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12842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1" y="644272"/>
            <a:ext cx="1090609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dirty="0"/>
          </a:p>
        </p:txBody>
      </p:sp>
    </p:spTree>
    <p:extLst>
      <p:ext uri="{BB962C8B-B14F-4D97-AF65-F5344CB8AC3E}">
        <p14:creationId xmlns:p14="http://schemas.microsoft.com/office/powerpoint/2010/main" val="200980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AB0C2-50DA-4F7A-AC15-549C95CBFC67}"/>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FDF676A2-AB15-4CF2-BA71-92DEA7D3C164}"/>
              </a:ext>
            </a:extLst>
          </p:cNvPr>
          <p:cNvSpPr>
            <a:spLocks noGrp="1"/>
          </p:cNvSpPr>
          <p:nvPr>
            <p:ph sz="quarter" idx="13"/>
          </p:nvPr>
        </p:nvSpPr>
        <p:spPr>
          <a:xfrm>
            <a:off x="642938" y="1585913"/>
            <a:ext cx="10915650"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FC7824A0-63EF-4FE4-83D4-D0A76780332E}"/>
              </a:ext>
            </a:extLst>
          </p:cNvPr>
          <p:cNvSpPr>
            <a:spLocks noGrp="1"/>
          </p:cNvSpPr>
          <p:nvPr>
            <p:ph type="sldNum" sz="quarter" idx="14"/>
          </p:nvPr>
        </p:nvSpPr>
        <p:spPr/>
        <p:txBody>
          <a:bodyPr/>
          <a:lstStyle/>
          <a:p>
            <a:fld id="{524D1A82-BAD5-4898-8C77-C821410AB1EA}" type="slidenum">
              <a:rPr lang="en-CA" smtClean="0"/>
              <a:t>‹#›</a:t>
            </a:fld>
            <a:endParaRPr lang="en-CA" dirty="0"/>
          </a:p>
        </p:txBody>
      </p:sp>
    </p:spTree>
    <p:extLst>
      <p:ext uri="{BB962C8B-B14F-4D97-AF65-F5344CB8AC3E}">
        <p14:creationId xmlns:p14="http://schemas.microsoft.com/office/powerpoint/2010/main" val="11531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a:xfrm>
            <a:off x="642951" y="644272"/>
            <a:ext cx="10913050" cy="332399"/>
          </a:xfrm>
        </p:spPr>
        <p:txBody>
          <a:bodyPr/>
          <a:lstStyle>
            <a:lvl1pPr>
              <a:defRPr sz="2400"/>
            </a:lvl1pPr>
          </a:lstStyle>
          <a:p>
            <a:r>
              <a:rPr lang="en-US"/>
              <a:t>Click to edit Master title style</a:t>
            </a:r>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dirty="0"/>
          </a:p>
        </p:txBody>
      </p:sp>
      <p:sp>
        <p:nvSpPr>
          <p:cNvPr id="6" name="Text Placeholder 2">
            <a:extLst>
              <a:ext uri="{FF2B5EF4-FFF2-40B4-BE49-F238E27FC236}">
                <a16:creationId xmlns:a16="http://schemas.microsoft.com/office/drawing/2014/main" id="{84BE2AAD-0E8C-4287-990F-DEDD12D2BB68}"/>
              </a:ext>
            </a:extLst>
          </p:cNvPr>
          <p:cNvSpPr>
            <a:spLocks noGrp="1"/>
          </p:cNvSpPr>
          <p:nvPr>
            <p:ph type="body" idx="1"/>
          </p:nvPr>
        </p:nvSpPr>
        <p:spPr>
          <a:xfrm>
            <a:off x="642951" y="1032670"/>
            <a:ext cx="10915637" cy="249620"/>
          </a:xfrm>
          <a:prstGeom prst="rect">
            <a:avLst/>
          </a:prstGeom>
        </p:spPr>
        <p:txBody>
          <a:bodyPr wrap="square" anchor="t" anchorCtr="0">
            <a:spAutoFit/>
          </a:bodyPr>
          <a:lstStyle>
            <a:lvl1pPr marL="0" indent="0">
              <a:buNone/>
              <a:defRPr sz="16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4">
            <a:extLst>
              <a:ext uri="{FF2B5EF4-FFF2-40B4-BE49-F238E27FC236}">
                <a16:creationId xmlns:a16="http://schemas.microsoft.com/office/drawing/2014/main" id="{CBF68691-C182-43AB-90B4-FBC93A03536C}"/>
              </a:ext>
            </a:extLst>
          </p:cNvPr>
          <p:cNvSpPr>
            <a:spLocks noGrp="1"/>
          </p:cNvSpPr>
          <p:nvPr>
            <p:ph sz="quarter" idx="13"/>
          </p:nvPr>
        </p:nvSpPr>
        <p:spPr>
          <a:xfrm>
            <a:off x="642938" y="1404000"/>
            <a:ext cx="10915650" cy="4833288"/>
          </a:xfrm>
        </p:spPr>
        <p:txBody>
          <a:bodyPr>
            <a:normAutofit/>
          </a:bodyPr>
          <a:lstStyle>
            <a:lvl1pPr>
              <a:spcBef>
                <a:spcPts val="0"/>
              </a:spcBef>
              <a:defRPr sz="1000"/>
            </a:lvl1pPr>
            <a:lvl2pPr marL="685800" indent="-228600">
              <a:spcBef>
                <a:spcPts val="0"/>
              </a:spcBef>
              <a:buFont typeface="Courier New" panose="02070309020205020404" pitchFamily="49" charset="0"/>
              <a:buChar char="-"/>
              <a:defRPr sz="1000"/>
            </a:lvl2pPr>
            <a:lvl3pPr>
              <a:spcBef>
                <a:spcPts val="0"/>
              </a:spcBef>
              <a:defRPr sz="1000"/>
            </a:lvl3pPr>
            <a:lvl4pPr>
              <a:spcBef>
                <a:spcPts val="0"/>
              </a:spcBef>
              <a:defRPr sz="1000"/>
            </a:lvl4pPr>
            <a:lvl5pPr>
              <a:spcBef>
                <a:spcPts val="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8481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51375"/>
          </a:xfrm>
          <a:noFill/>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CB315589-11A8-4BED-8532-1C4C4FE8C650}"/>
              </a:ext>
            </a:extLst>
          </p:cNvPr>
          <p:cNvSpPr>
            <a:spLocks noGrp="1"/>
          </p:cNvSpPr>
          <p:nvPr>
            <p:ph type="sldNum" sz="quarter" idx="15"/>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104737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 2 Column - Grey B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259374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2213361"/>
            <a:ext cx="5381625" cy="4000367"/>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2213361"/>
            <a:ext cx="5395913" cy="4000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D63A7BA-CD71-449D-8F1C-96E05A3FCD32}"/>
              </a:ext>
            </a:extLst>
          </p:cNvPr>
          <p:cNvSpPr>
            <a:spLocks noGrp="1"/>
          </p:cNvSpPr>
          <p:nvPr>
            <p:ph type="body" idx="1"/>
          </p:nvPr>
        </p:nvSpPr>
        <p:spPr>
          <a:xfrm>
            <a:off x="642951" y="1585913"/>
            <a:ext cx="5381612" cy="436786"/>
          </a:xfrm>
          <a:prstGeom prst="rect">
            <a:avLst/>
          </a:prstGeom>
        </p:spPr>
        <p:txBody>
          <a:bodyPr wrap="square" rIns="108000"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5BB1DAA5-5150-4970-979C-0613B1FF95E8}"/>
              </a:ext>
            </a:extLst>
          </p:cNvPr>
          <p:cNvSpPr>
            <a:spLocks noGrp="1"/>
          </p:cNvSpPr>
          <p:nvPr>
            <p:ph type="body" idx="15"/>
          </p:nvPr>
        </p:nvSpPr>
        <p:spPr>
          <a:xfrm>
            <a:off x="6162674" y="1585913"/>
            <a:ext cx="5395913"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2">
            <a:extLst>
              <a:ext uri="{FF2B5EF4-FFF2-40B4-BE49-F238E27FC236}">
                <a16:creationId xmlns:a16="http://schemas.microsoft.com/office/drawing/2014/main" id="{87A7DBD8-4A5C-4775-9D29-AB241220292E}"/>
              </a:ext>
            </a:extLst>
          </p:cNvPr>
          <p:cNvSpPr>
            <a:spLocks noGrp="1"/>
          </p:cNvSpPr>
          <p:nvPr>
            <p:ph type="sldNum" sz="quarter" idx="16"/>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206686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9"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8010526" y="1585913"/>
            <a:ext cx="3548062"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8">
            <a:extLst>
              <a:ext uri="{FF2B5EF4-FFF2-40B4-BE49-F238E27FC236}">
                <a16:creationId xmlns:a16="http://schemas.microsoft.com/office/drawing/2014/main" id="{04E3A92E-8DEA-4B18-8398-59C498F1658D}"/>
              </a:ext>
            </a:extLst>
          </p:cNvPr>
          <p:cNvSpPr>
            <a:spLocks noGrp="1"/>
          </p:cNvSpPr>
          <p:nvPr>
            <p:ph sz="quarter" idx="15"/>
          </p:nvPr>
        </p:nvSpPr>
        <p:spPr>
          <a:xfrm>
            <a:off x="4326732"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FDAFB897-71D9-418C-9F30-5ACBC06323E6}"/>
              </a:ext>
            </a:extLst>
          </p:cNvPr>
          <p:cNvSpPr>
            <a:spLocks noGrp="1"/>
          </p:cNvSpPr>
          <p:nvPr>
            <p:ph type="sldNum" sz="quarter" idx="16"/>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16776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dirty="0"/>
          </a:p>
        </p:txBody>
      </p:sp>
      <p:sp>
        <p:nvSpPr>
          <p:cNvPr id="3" name="Rectangle 2">
            <a:extLst>
              <a:ext uri="{FF2B5EF4-FFF2-40B4-BE49-F238E27FC236}">
                <a16:creationId xmlns:a16="http://schemas.microsoft.com/office/drawing/2014/main" id="{138E08E2-A18C-44DD-B167-230A67172445}"/>
              </a:ext>
            </a:extLst>
          </p:cNvPr>
          <p:cNvSpPr/>
          <p:nvPr userDrawn="1"/>
        </p:nvSpPr>
        <p:spPr>
          <a:xfrm>
            <a:off x="0" y="0"/>
            <a:ext cx="12192000" cy="6858000"/>
          </a:xfrm>
          <a:prstGeom prst="rect">
            <a:avLst/>
          </a:prstGeom>
          <a:solidFill>
            <a:schemeClr val="bg1"/>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pic>
        <p:nvPicPr>
          <p:cNvPr id="4" name="Picture 2">
            <a:extLst>
              <a:ext uri="{FF2B5EF4-FFF2-40B4-BE49-F238E27FC236}">
                <a16:creationId xmlns:a16="http://schemas.microsoft.com/office/drawing/2014/main" id="{D5020B46-31A3-4F0C-8C17-AD5A5C0A48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9023" y="322650"/>
            <a:ext cx="973974" cy="31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13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Im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10" name="Picture Placeholder 3">
            <a:extLst>
              <a:ext uri="{FF2B5EF4-FFF2-40B4-BE49-F238E27FC236}">
                <a16:creationId xmlns:a16="http://schemas.microsoft.com/office/drawing/2014/main" id="{D396B389-2043-467D-93A9-2D532A76439D}"/>
              </a:ext>
            </a:extLst>
          </p:cNvPr>
          <p:cNvSpPr>
            <a:spLocks noGrp="1"/>
          </p:cNvSpPr>
          <p:nvPr>
            <p:ph type="pic" sz="quarter" idx="17" hasCustomPrompt="1"/>
          </p:nvPr>
        </p:nvSpPr>
        <p:spPr>
          <a:xfrm>
            <a:off x="4321969" y="158591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1" name="Picture Placeholder 3">
            <a:extLst>
              <a:ext uri="{FF2B5EF4-FFF2-40B4-BE49-F238E27FC236}">
                <a16:creationId xmlns:a16="http://schemas.microsoft.com/office/drawing/2014/main" id="{91765FFD-5E40-4397-8930-BE6BC9EEBECA}"/>
              </a:ext>
            </a:extLst>
          </p:cNvPr>
          <p:cNvSpPr>
            <a:spLocks noGrp="1"/>
          </p:cNvSpPr>
          <p:nvPr>
            <p:ph type="pic" sz="quarter" idx="18" hasCustomPrompt="1"/>
          </p:nvPr>
        </p:nvSpPr>
        <p:spPr>
          <a:xfrm>
            <a:off x="8001000" y="158591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2" name="Picture Placeholder 3">
            <a:extLst>
              <a:ext uri="{FF2B5EF4-FFF2-40B4-BE49-F238E27FC236}">
                <a16:creationId xmlns:a16="http://schemas.microsoft.com/office/drawing/2014/main" id="{81B35B0B-8999-407F-AC08-7720BD10286C}"/>
              </a:ext>
            </a:extLst>
          </p:cNvPr>
          <p:cNvSpPr>
            <a:spLocks noGrp="1"/>
          </p:cNvSpPr>
          <p:nvPr>
            <p:ph type="pic" sz="quarter" idx="19" hasCustomPrompt="1"/>
          </p:nvPr>
        </p:nvSpPr>
        <p:spPr>
          <a:xfrm>
            <a:off x="642938" y="1592263"/>
            <a:ext cx="3548062" cy="1776412"/>
          </a:xfrm>
          <a:solidFill>
            <a:schemeClr val="bg2"/>
          </a:solidFill>
        </p:spPr>
        <p:txBody>
          <a:bodyPr>
            <a:normAutofit/>
          </a:bodyPr>
          <a:lstStyle>
            <a:lvl1pPr marL="0" indent="0" algn="ctr">
              <a:buNone/>
              <a:defRPr sz="2000"/>
            </a:lvl1pPr>
          </a:lstStyle>
          <a:p>
            <a:r>
              <a:rPr lang="en-CA" dirty="0"/>
              <a:t>Click icon to insert image</a:t>
            </a:r>
          </a:p>
        </p:txBody>
      </p:sp>
      <p:sp>
        <p:nvSpPr>
          <p:cNvPr id="15" name="Text Placeholder 14">
            <a:extLst>
              <a:ext uri="{FF2B5EF4-FFF2-40B4-BE49-F238E27FC236}">
                <a16:creationId xmlns:a16="http://schemas.microsoft.com/office/drawing/2014/main" id="{CFE0C765-325B-4145-904A-54052B90B78A}"/>
              </a:ext>
            </a:extLst>
          </p:cNvPr>
          <p:cNvSpPr>
            <a:spLocks noGrp="1"/>
          </p:cNvSpPr>
          <p:nvPr>
            <p:ph type="body" sz="quarter" idx="20"/>
          </p:nvPr>
        </p:nvSpPr>
        <p:spPr>
          <a:xfrm>
            <a:off x="636588"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4">
            <a:extLst>
              <a:ext uri="{FF2B5EF4-FFF2-40B4-BE49-F238E27FC236}">
                <a16:creationId xmlns:a16="http://schemas.microsoft.com/office/drawing/2014/main" id="{FD165765-0D41-4BD3-A8D9-073D731C7B4A}"/>
              </a:ext>
            </a:extLst>
          </p:cNvPr>
          <p:cNvSpPr>
            <a:spLocks noGrp="1"/>
          </p:cNvSpPr>
          <p:nvPr>
            <p:ph type="body" sz="quarter" idx="21"/>
          </p:nvPr>
        </p:nvSpPr>
        <p:spPr>
          <a:xfrm>
            <a:off x="4321969"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4">
            <a:extLst>
              <a:ext uri="{FF2B5EF4-FFF2-40B4-BE49-F238E27FC236}">
                <a16:creationId xmlns:a16="http://schemas.microsoft.com/office/drawing/2014/main" id="{A01E8B9A-07B6-4D69-B1B3-3FB9ED1BCA71}"/>
              </a:ext>
            </a:extLst>
          </p:cNvPr>
          <p:cNvSpPr>
            <a:spLocks noGrp="1"/>
          </p:cNvSpPr>
          <p:nvPr>
            <p:ph type="body" sz="quarter" idx="22"/>
          </p:nvPr>
        </p:nvSpPr>
        <p:spPr>
          <a:xfrm>
            <a:off x="8007350"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90B3CE8-4886-4CAE-A17D-AC967E89037A}"/>
              </a:ext>
            </a:extLst>
          </p:cNvPr>
          <p:cNvSpPr>
            <a:spLocks noGrp="1"/>
          </p:cNvSpPr>
          <p:nvPr>
            <p:ph type="sldNum" sz="quarter" idx="23"/>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386630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Title - Option 1">
    <p:bg>
      <p:bgPr>
        <a:gradFill>
          <a:gsLst>
            <a:gs pos="0">
              <a:schemeClr val="accent1"/>
            </a:gs>
            <a:gs pos="100000">
              <a:srgbClr val="105F6E"/>
            </a:gs>
          </a:gsLst>
          <a:lin ang="189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1"/>
                </a:solidFill>
              </a:defRPr>
            </a:lvl1pPr>
          </a:lstStyle>
          <a:p>
            <a:r>
              <a:rPr lang="en-US"/>
              <a:t>Click to edit Master title style</a:t>
            </a:r>
          </a:p>
        </p:txBody>
      </p:sp>
      <p:pic>
        <p:nvPicPr>
          <p:cNvPr id="3" name="Picture 50">
            <a:extLst>
              <a:ext uri="{FF2B5EF4-FFF2-40B4-BE49-F238E27FC236}">
                <a16:creationId xmlns:a16="http://schemas.microsoft.com/office/drawing/2014/main" id="{40655FB4-8816-4461-BCCB-D9D89DC3DC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cxnSp>
        <p:nvCxnSpPr>
          <p:cNvPr id="9" name="Straight Connector 8">
            <a:extLst>
              <a:ext uri="{FF2B5EF4-FFF2-40B4-BE49-F238E27FC236}">
                <a16:creationId xmlns:a16="http://schemas.microsoft.com/office/drawing/2014/main" id="{DCC7808F-1B44-4F48-A54B-DFF0E63CD9A8}"/>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401EDE99-75C0-4FC1-B007-7081E9EC0EE5}"/>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DC40015A-5AFA-406F-AE45-01F4688F537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859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Title - Option 2">
    <p:bg>
      <p:bgPr>
        <a:gradFill>
          <a:gsLst>
            <a:gs pos="0">
              <a:schemeClr val="accent5">
                <a:lumMod val="75000"/>
              </a:schemeClr>
            </a:gs>
            <a:gs pos="100000">
              <a:schemeClr val="accent5"/>
            </a:gs>
          </a:gsLst>
          <a:lin ang="189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FE64CDEB-222D-4426-B3E6-80EEF26FB3B2}"/>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6340682E-A500-4574-95F2-FB33E4CFAF03}"/>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B5DB4D2F-4550-44BC-9592-B741D79009BD}"/>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C97B8E07-C971-462D-A577-3C3999A235B5}"/>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50">
            <a:extLst>
              <a:ext uri="{FF2B5EF4-FFF2-40B4-BE49-F238E27FC236}">
                <a16:creationId xmlns:a16="http://schemas.microsoft.com/office/drawing/2014/main" id="{2F300806-F78F-470F-AA32-9CD408419C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spTree>
    <p:extLst>
      <p:ext uri="{BB962C8B-B14F-4D97-AF65-F5344CB8AC3E}">
        <p14:creationId xmlns:p14="http://schemas.microsoft.com/office/powerpoint/2010/main" val="2445055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 4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FFF705-270A-497E-B3B6-626D53A31F4E}"/>
              </a:ext>
            </a:extLst>
          </p:cNvPr>
          <p:cNvSpPr>
            <a:spLocks noGrp="1"/>
          </p:cNvSpPr>
          <p:nvPr>
            <p:ph type="pic" sz="quarter" idx="16" hasCustomPrompt="1"/>
          </p:nvPr>
        </p:nvSpPr>
        <p:spPr>
          <a:xfrm>
            <a:off x="642952"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2" name="Title 1">
            <a:extLst>
              <a:ext uri="{FF2B5EF4-FFF2-40B4-BE49-F238E27FC236}">
                <a16:creationId xmlns:a16="http://schemas.microsoft.com/office/drawing/2014/main" id="{57A70276-14BC-4E68-AAC8-089A7F810BF8}"/>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7" name="Text Placeholder 6">
            <a:extLst>
              <a:ext uri="{FF2B5EF4-FFF2-40B4-BE49-F238E27FC236}">
                <a16:creationId xmlns:a16="http://schemas.microsoft.com/office/drawing/2014/main" id="{E07562D3-F6BF-4AC4-BE1B-29E5A16F71CF}"/>
              </a:ext>
            </a:extLst>
          </p:cNvPr>
          <p:cNvSpPr>
            <a:spLocks noGrp="1"/>
          </p:cNvSpPr>
          <p:nvPr>
            <p:ph type="body" sz="quarter" idx="29" hasCustomPrompt="1"/>
          </p:nvPr>
        </p:nvSpPr>
        <p:spPr>
          <a:xfrm>
            <a:off x="3410559"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8" name="Text Placeholder 6">
            <a:extLst>
              <a:ext uri="{FF2B5EF4-FFF2-40B4-BE49-F238E27FC236}">
                <a16:creationId xmlns:a16="http://schemas.microsoft.com/office/drawing/2014/main" id="{2A123268-3171-4772-8EDA-388C25A95768}"/>
              </a:ext>
            </a:extLst>
          </p:cNvPr>
          <p:cNvSpPr>
            <a:spLocks noGrp="1"/>
          </p:cNvSpPr>
          <p:nvPr>
            <p:ph type="body" sz="quarter" idx="30" hasCustomPrompt="1"/>
          </p:nvPr>
        </p:nvSpPr>
        <p:spPr>
          <a:xfrm>
            <a:off x="3410559"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4" name="Slide Number Placeholder 3">
            <a:extLst>
              <a:ext uri="{FF2B5EF4-FFF2-40B4-BE49-F238E27FC236}">
                <a16:creationId xmlns:a16="http://schemas.microsoft.com/office/drawing/2014/main" id="{3302723B-1C7E-4777-9BBB-6CDB2B5A1C73}"/>
              </a:ext>
            </a:extLst>
          </p:cNvPr>
          <p:cNvSpPr>
            <a:spLocks noGrp="1"/>
          </p:cNvSpPr>
          <p:nvPr>
            <p:ph type="sldNum" sz="quarter" idx="35"/>
          </p:nvPr>
        </p:nvSpPr>
        <p:spPr/>
        <p:txBody>
          <a:bodyPr/>
          <a:lstStyle/>
          <a:p>
            <a:fld id="{524D1A82-BAD5-4898-8C77-C821410AB1EA}" type="slidenum">
              <a:rPr lang="en-CA" smtClean="0"/>
              <a:pPr/>
              <a:t>‹#›</a:t>
            </a:fld>
            <a:endParaRPr lang="en-CA" dirty="0"/>
          </a:p>
        </p:txBody>
      </p:sp>
      <p:sp>
        <p:nvSpPr>
          <p:cNvPr id="18" name="Text Placeholder 6">
            <a:extLst>
              <a:ext uri="{FF2B5EF4-FFF2-40B4-BE49-F238E27FC236}">
                <a16:creationId xmlns:a16="http://schemas.microsoft.com/office/drawing/2014/main" id="{F6847A5D-DBAA-4F2A-B608-378BF4997433}"/>
              </a:ext>
            </a:extLst>
          </p:cNvPr>
          <p:cNvSpPr>
            <a:spLocks noGrp="1"/>
          </p:cNvSpPr>
          <p:nvPr>
            <p:ph type="body" sz="quarter" idx="36" hasCustomPrompt="1"/>
          </p:nvPr>
        </p:nvSpPr>
        <p:spPr>
          <a:xfrm>
            <a:off x="3410559"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19" name="Text Placeholder 6">
            <a:extLst>
              <a:ext uri="{FF2B5EF4-FFF2-40B4-BE49-F238E27FC236}">
                <a16:creationId xmlns:a16="http://schemas.microsoft.com/office/drawing/2014/main" id="{F3D7239E-E02F-4EE8-B7FE-D7186440880B}"/>
              </a:ext>
            </a:extLst>
          </p:cNvPr>
          <p:cNvSpPr>
            <a:spLocks noGrp="1"/>
          </p:cNvSpPr>
          <p:nvPr>
            <p:ph type="body" sz="quarter" idx="37" hasCustomPrompt="1"/>
          </p:nvPr>
        </p:nvSpPr>
        <p:spPr>
          <a:xfrm>
            <a:off x="6174412"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1" name="Text Placeholder 6">
            <a:extLst>
              <a:ext uri="{FF2B5EF4-FFF2-40B4-BE49-F238E27FC236}">
                <a16:creationId xmlns:a16="http://schemas.microsoft.com/office/drawing/2014/main" id="{4A842B4A-3455-41D3-9008-908AF5678B17}"/>
              </a:ext>
            </a:extLst>
          </p:cNvPr>
          <p:cNvSpPr>
            <a:spLocks noGrp="1"/>
          </p:cNvSpPr>
          <p:nvPr>
            <p:ph type="body" sz="quarter" idx="38" hasCustomPrompt="1"/>
          </p:nvPr>
        </p:nvSpPr>
        <p:spPr>
          <a:xfrm>
            <a:off x="6174412"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22" name="Text Placeholder 6">
            <a:extLst>
              <a:ext uri="{FF2B5EF4-FFF2-40B4-BE49-F238E27FC236}">
                <a16:creationId xmlns:a16="http://schemas.microsoft.com/office/drawing/2014/main" id="{88876591-B3B5-4051-8776-29C5F3A4AAEF}"/>
              </a:ext>
            </a:extLst>
          </p:cNvPr>
          <p:cNvSpPr>
            <a:spLocks noGrp="1"/>
          </p:cNvSpPr>
          <p:nvPr>
            <p:ph type="body" sz="quarter" idx="39" hasCustomPrompt="1"/>
          </p:nvPr>
        </p:nvSpPr>
        <p:spPr>
          <a:xfrm>
            <a:off x="6174412"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24" name="Text Placeholder 6">
            <a:extLst>
              <a:ext uri="{FF2B5EF4-FFF2-40B4-BE49-F238E27FC236}">
                <a16:creationId xmlns:a16="http://schemas.microsoft.com/office/drawing/2014/main" id="{ECAEC542-AECD-4655-8099-D02391D96B28}"/>
              </a:ext>
            </a:extLst>
          </p:cNvPr>
          <p:cNvSpPr>
            <a:spLocks noGrp="1"/>
          </p:cNvSpPr>
          <p:nvPr>
            <p:ph type="body" sz="quarter" idx="40" hasCustomPrompt="1"/>
          </p:nvPr>
        </p:nvSpPr>
        <p:spPr>
          <a:xfrm>
            <a:off x="8943010"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5" name="Text Placeholder 6">
            <a:extLst>
              <a:ext uri="{FF2B5EF4-FFF2-40B4-BE49-F238E27FC236}">
                <a16:creationId xmlns:a16="http://schemas.microsoft.com/office/drawing/2014/main" id="{CE9BF578-1317-4C40-9B30-06C94F8D7175}"/>
              </a:ext>
            </a:extLst>
          </p:cNvPr>
          <p:cNvSpPr>
            <a:spLocks noGrp="1"/>
          </p:cNvSpPr>
          <p:nvPr>
            <p:ph type="body" sz="quarter" idx="41" hasCustomPrompt="1"/>
          </p:nvPr>
        </p:nvSpPr>
        <p:spPr>
          <a:xfrm>
            <a:off x="8943010" y="4431632"/>
            <a:ext cx="2606039"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3" name="Text Placeholder 6">
            <a:extLst>
              <a:ext uri="{FF2B5EF4-FFF2-40B4-BE49-F238E27FC236}">
                <a16:creationId xmlns:a16="http://schemas.microsoft.com/office/drawing/2014/main" id="{B4864EB1-18C8-40E6-9B34-163338DC1FEA}"/>
              </a:ext>
            </a:extLst>
          </p:cNvPr>
          <p:cNvSpPr>
            <a:spLocks noGrp="1"/>
          </p:cNvSpPr>
          <p:nvPr>
            <p:ph type="body" sz="quarter" idx="42" hasCustomPrompt="1"/>
          </p:nvPr>
        </p:nvSpPr>
        <p:spPr>
          <a:xfrm>
            <a:off x="8943010" y="4746260"/>
            <a:ext cx="2606039"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34" name="Text Placeholder 6">
            <a:extLst>
              <a:ext uri="{FF2B5EF4-FFF2-40B4-BE49-F238E27FC236}">
                <a16:creationId xmlns:a16="http://schemas.microsoft.com/office/drawing/2014/main" id="{2DD05E3F-4AB7-4BCA-8DED-D179E638E943}"/>
              </a:ext>
            </a:extLst>
          </p:cNvPr>
          <p:cNvSpPr>
            <a:spLocks noGrp="1"/>
          </p:cNvSpPr>
          <p:nvPr>
            <p:ph type="body" sz="quarter" idx="43" hasCustomPrompt="1"/>
          </p:nvPr>
        </p:nvSpPr>
        <p:spPr>
          <a:xfrm>
            <a:off x="642951"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35" name="Text Placeholder 6">
            <a:extLst>
              <a:ext uri="{FF2B5EF4-FFF2-40B4-BE49-F238E27FC236}">
                <a16:creationId xmlns:a16="http://schemas.microsoft.com/office/drawing/2014/main" id="{F43D1509-2B04-47A2-95A5-54AF73022779}"/>
              </a:ext>
            </a:extLst>
          </p:cNvPr>
          <p:cNvSpPr>
            <a:spLocks noGrp="1"/>
          </p:cNvSpPr>
          <p:nvPr>
            <p:ph type="body" sz="quarter" idx="44" hasCustomPrompt="1"/>
          </p:nvPr>
        </p:nvSpPr>
        <p:spPr>
          <a:xfrm>
            <a:off x="642951" y="4431632"/>
            <a:ext cx="2609823"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6" name="Text Placeholder 6">
            <a:extLst>
              <a:ext uri="{FF2B5EF4-FFF2-40B4-BE49-F238E27FC236}">
                <a16:creationId xmlns:a16="http://schemas.microsoft.com/office/drawing/2014/main" id="{7CA084DC-3B73-4F11-AF42-55A63E3D3CAF}"/>
              </a:ext>
            </a:extLst>
          </p:cNvPr>
          <p:cNvSpPr>
            <a:spLocks noGrp="1"/>
          </p:cNvSpPr>
          <p:nvPr>
            <p:ph type="body" sz="quarter" idx="45" hasCustomPrompt="1"/>
          </p:nvPr>
        </p:nvSpPr>
        <p:spPr>
          <a:xfrm>
            <a:off x="642951" y="4746260"/>
            <a:ext cx="2609823"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51" name="Picture Placeholder 2">
            <a:extLst>
              <a:ext uri="{FF2B5EF4-FFF2-40B4-BE49-F238E27FC236}">
                <a16:creationId xmlns:a16="http://schemas.microsoft.com/office/drawing/2014/main" id="{4E5C7463-6347-4034-B0A1-30B640E8E3E1}"/>
              </a:ext>
            </a:extLst>
          </p:cNvPr>
          <p:cNvSpPr>
            <a:spLocks noGrp="1"/>
          </p:cNvSpPr>
          <p:nvPr>
            <p:ph type="pic" sz="quarter" idx="46" hasCustomPrompt="1"/>
          </p:nvPr>
        </p:nvSpPr>
        <p:spPr>
          <a:xfrm>
            <a:off x="3405201"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52" name="Picture Placeholder 2">
            <a:extLst>
              <a:ext uri="{FF2B5EF4-FFF2-40B4-BE49-F238E27FC236}">
                <a16:creationId xmlns:a16="http://schemas.microsoft.com/office/drawing/2014/main" id="{868A22FF-0F9B-4742-B1F9-551167D13B65}"/>
              </a:ext>
            </a:extLst>
          </p:cNvPr>
          <p:cNvSpPr>
            <a:spLocks noGrp="1"/>
          </p:cNvSpPr>
          <p:nvPr>
            <p:ph type="pic" sz="quarter" idx="47" hasCustomPrompt="1"/>
          </p:nvPr>
        </p:nvSpPr>
        <p:spPr>
          <a:xfrm>
            <a:off x="8929701" y="1594621"/>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53" name="Picture Placeholder 2">
            <a:extLst>
              <a:ext uri="{FF2B5EF4-FFF2-40B4-BE49-F238E27FC236}">
                <a16:creationId xmlns:a16="http://schemas.microsoft.com/office/drawing/2014/main" id="{E019BE33-7CB8-4B97-BB68-8F20CF288088}"/>
              </a:ext>
            </a:extLst>
          </p:cNvPr>
          <p:cNvSpPr>
            <a:spLocks noGrp="1"/>
          </p:cNvSpPr>
          <p:nvPr>
            <p:ph type="pic" sz="quarter" idx="48" hasCustomPrompt="1"/>
          </p:nvPr>
        </p:nvSpPr>
        <p:spPr>
          <a:xfrm>
            <a:off x="6167450" y="1594621"/>
            <a:ext cx="1705549" cy="2275200"/>
          </a:xfrm>
          <a:solidFill>
            <a:schemeClr val="bg2"/>
          </a:solidFill>
        </p:spPr>
        <p:txBody>
          <a:bodyPr>
            <a:normAutofit/>
          </a:bodyPr>
          <a:lstStyle>
            <a:lvl1pPr marL="0" indent="0">
              <a:buNone/>
              <a:defRPr sz="1600"/>
            </a:lvl1pPr>
          </a:lstStyle>
          <a:p>
            <a:r>
              <a:rPr lang="en-CA" dirty="0"/>
              <a:t>Click icon to insert picture</a:t>
            </a:r>
          </a:p>
        </p:txBody>
      </p:sp>
      <p:cxnSp>
        <p:nvCxnSpPr>
          <p:cNvPr id="26" name="Straight Connector 25">
            <a:extLst>
              <a:ext uri="{FF2B5EF4-FFF2-40B4-BE49-F238E27FC236}">
                <a16:creationId xmlns:a16="http://schemas.microsoft.com/office/drawing/2014/main" id="{9D1E7410-3619-41C8-8A5C-8C241E272D05}"/>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36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 6 Up">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D924BD-B668-4F30-AEAC-0651BBA48E2E}"/>
              </a:ext>
            </a:extLst>
          </p:cNvPr>
          <p:cNvSpPr>
            <a:spLocks noGrp="1"/>
          </p:cNvSpPr>
          <p:nvPr>
            <p:ph type="body" sz="quarter" idx="14" hasCustomPrompt="1"/>
          </p:nvPr>
        </p:nvSpPr>
        <p:spPr>
          <a:xfrm>
            <a:off x="642951"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10" name="Text Placeholder 6">
            <a:extLst>
              <a:ext uri="{FF2B5EF4-FFF2-40B4-BE49-F238E27FC236}">
                <a16:creationId xmlns:a16="http://schemas.microsoft.com/office/drawing/2014/main" id="{75E4A057-0E58-4460-9827-9D0383A59F77}"/>
              </a:ext>
            </a:extLst>
          </p:cNvPr>
          <p:cNvSpPr>
            <a:spLocks noGrp="1"/>
          </p:cNvSpPr>
          <p:nvPr>
            <p:ph type="body" sz="quarter" idx="15" hasCustomPrompt="1"/>
          </p:nvPr>
        </p:nvSpPr>
        <p:spPr>
          <a:xfrm>
            <a:off x="642951"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2" name="Text Placeholder 6">
            <a:extLst>
              <a:ext uri="{FF2B5EF4-FFF2-40B4-BE49-F238E27FC236}">
                <a16:creationId xmlns:a16="http://schemas.microsoft.com/office/drawing/2014/main" id="{9D540964-3034-4A4F-B4C8-383A63615CC5}"/>
              </a:ext>
            </a:extLst>
          </p:cNvPr>
          <p:cNvSpPr>
            <a:spLocks noGrp="1"/>
          </p:cNvSpPr>
          <p:nvPr>
            <p:ph type="body" sz="quarter" idx="17" hasCustomPrompt="1"/>
          </p:nvPr>
        </p:nvSpPr>
        <p:spPr>
          <a:xfrm>
            <a:off x="2485724"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3" name="Text Placeholder 6">
            <a:extLst>
              <a:ext uri="{FF2B5EF4-FFF2-40B4-BE49-F238E27FC236}">
                <a16:creationId xmlns:a16="http://schemas.microsoft.com/office/drawing/2014/main" id="{A56BE99C-2462-4284-9059-409B5C10B703}"/>
              </a:ext>
            </a:extLst>
          </p:cNvPr>
          <p:cNvSpPr>
            <a:spLocks noGrp="1"/>
          </p:cNvSpPr>
          <p:nvPr>
            <p:ph type="body" sz="quarter" idx="18" hasCustomPrompt="1"/>
          </p:nvPr>
        </p:nvSpPr>
        <p:spPr>
          <a:xfrm>
            <a:off x="2485724"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5" name="Text Placeholder 6">
            <a:extLst>
              <a:ext uri="{FF2B5EF4-FFF2-40B4-BE49-F238E27FC236}">
                <a16:creationId xmlns:a16="http://schemas.microsoft.com/office/drawing/2014/main" id="{34BE59D9-3F28-40A7-A79C-E526C7D15CEC}"/>
              </a:ext>
            </a:extLst>
          </p:cNvPr>
          <p:cNvSpPr>
            <a:spLocks noGrp="1"/>
          </p:cNvSpPr>
          <p:nvPr>
            <p:ph type="body" sz="quarter" idx="20" hasCustomPrompt="1"/>
          </p:nvPr>
        </p:nvSpPr>
        <p:spPr>
          <a:xfrm>
            <a:off x="4328497"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6" name="Text Placeholder 6">
            <a:extLst>
              <a:ext uri="{FF2B5EF4-FFF2-40B4-BE49-F238E27FC236}">
                <a16:creationId xmlns:a16="http://schemas.microsoft.com/office/drawing/2014/main" id="{74693B84-8990-419B-8CE1-567CBF8899FC}"/>
              </a:ext>
            </a:extLst>
          </p:cNvPr>
          <p:cNvSpPr>
            <a:spLocks noGrp="1"/>
          </p:cNvSpPr>
          <p:nvPr>
            <p:ph type="body" sz="quarter" idx="21" hasCustomPrompt="1"/>
          </p:nvPr>
        </p:nvSpPr>
        <p:spPr>
          <a:xfrm>
            <a:off x="4328497"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8" name="Text Placeholder 6">
            <a:extLst>
              <a:ext uri="{FF2B5EF4-FFF2-40B4-BE49-F238E27FC236}">
                <a16:creationId xmlns:a16="http://schemas.microsoft.com/office/drawing/2014/main" id="{AE4352AE-961A-4D0D-8426-363C7F7BA2EF}"/>
              </a:ext>
            </a:extLst>
          </p:cNvPr>
          <p:cNvSpPr>
            <a:spLocks noGrp="1"/>
          </p:cNvSpPr>
          <p:nvPr>
            <p:ph type="body" sz="quarter" idx="23" hasCustomPrompt="1"/>
          </p:nvPr>
        </p:nvSpPr>
        <p:spPr>
          <a:xfrm>
            <a:off x="6171270"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9" name="Text Placeholder 6">
            <a:extLst>
              <a:ext uri="{FF2B5EF4-FFF2-40B4-BE49-F238E27FC236}">
                <a16:creationId xmlns:a16="http://schemas.microsoft.com/office/drawing/2014/main" id="{4B6B47DE-74F0-422D-8A0F-162F3C85977E}"/>
              </a:ext>
            </a:extLst>
          </p:cNvPr>
          <p:cNvSpPr>
            <a:spLocks noGrp="1"/>
          </p:cNvSpPr>
          <p:nvPr>
            <p:ph type="body" sz="quarter" idx="24" hasCustomPrompt="1"/>
          </p:nvPr>
        </p:nvSpPr>
        <p:spPr>
          <a:xfrm>
            <a:off x="6171270"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1" name="Text Placeholder 6">
            <a:extLst>
              <a:ext uri="{FF2B5EF4-FFF2-40B4-BE49-F238E27FC236}">
                <a16:creationId xmlns:a16="http://schemas.microsoft.com/office/drawing/2014/main" id="{81DF90CC-7FD7-4EBC-B2B3-AF8FC4A31812}"/>
              </a:ext>
            </a:extLst>
          </p:cNvPr>
          <p:cNvSpPr>
            <a:spLocks noGrp="1"/>
          </p:cNvSpPr>
          <p:nvPr>
            <p:ph type="body" sz="quarter" idx="26" hasCustomPrompt="1"/>
          </p:nvPr>
        </p:nvSpPr>
        <p:spPr>
          <a:xfrm>
            <a:off x="8014043"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2" name="Text Placeholder 6">
            <a:extLst>
              <a:ext uri="{FF2B5EF4-FFF2-40B4-BE49-F238E27FC236}">
                <a16:creationId xmlns:a16="http://schemas.microsoft.com/office/drawing/2014/main" id="{E98675C7-6F47-44B9-BEAC-8641865DD348}"/>
              </a:ext>
            </a:extLst>
          </p:cNvPr>
          <p:cNvSpPr>
            <a:spLocks noGrp="1"/>
          </p:cNvSpPr>
          <p:nvPr>
            <p:ph type="body" sz="quarter" idx="27" hasCustomPrompt="1"/>
          </p:nvPr>
        </p:nvSpPr>
        <p:spPr>
          <a:xfrm>
            <a:off x="8014043"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4" name="Text Placeholder 6">
            <a:extLst>
              <a:ext uri="{FF2B5EF4-FFF2-40B4-BE49-F238E27FC236}">
                <a16:creationId xmlns:a16="http://schemas.microsoft.com/office/drawing/2014/main" id="{3BBE2A04-E82B-4CFC-BBAD-CF6DCEFD688D}"/>
              </a:ext>
            </a:extLst>
          </p:cNvPr>
          <p:cNvSpPr>
            <a:spLocks noGrp="1"/>
          </p:cNvSpPr>
          <p:nvPr>
            <p:ph type="body" sz="quarter" idx="29" hasCustomPrompt="1"/>
          </p:nvPr>
        </p:nvSpPr>
        <p:spPr>
          <a:xfrm>
            <a:off x="9856815"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5" name="Text Placeholder 6">
            <a:extLst>
              <a:ext uri="{FF2B5EF4-FFF2-40B4-BE49-F238E27FC236}">
                <a16:creationId xmlns:a16="http://schemas.microsoft.com/office/drawing/2014/main" id="{FB2FBBB9-60B0-465E-81D1-4714A8D5B37A}"/>
              </a:ext>
            </a:extLst>
          </p:cNvPr>
          <p:cNvSpPr>
            <a:spLocks noGrp="1"/>
          </p:cNvSpPr>
          <p:nvPr>
            <p:ph type="body" sz="quarter" idx="30" hasCustomPrompt="1"/>
          </p:nvPr>
        </p:nvSpPr>
        <p:spPr>
          <a:xfrm>
            <a:off x="9856815"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8" name="Title 1">
            <a:extLst>
              <a:ext uri="{FF2B5EF4-FFF2-40B4-BE49-F238E27FC236}">
                <a16:creationId xmlns:a16="http://schemas.microsoft.com/office/drawing/2014/main" id="{3366DBB3-69F1-4BFA-83BC-59F38B92592A}"/>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 name="Slide Number Placeholder 1">
            <a:extLst>
              <a:ext uri="{FF2B5EF4-FFF2-40B4-BE49-F238E27FC236}">
                <a16:creationId xmlns:a16="http://schemas.microsoft.com/office/drawing/2014/main" id="{74BEE970-92FF-4109-8494-DA02F82EBE32}"/>
              </a:ext>
            </a:extLst>
          </p:cNvPr>
          <p:cNvSpPr>
            <a:spLocks noGrp="1"/>
          </p:cNvSpPr>
          <p:nvPr>
            <p:ph type="sldNum" sz="quarter" idx="32"/>
          </p:nvPr>
        </p:nvSpPr>
        <p:spPr/>
        <p:txBody>
          <a:bodyPr/>
          <a:lstStyle/>
          <a:p>
            <a:fld id="{524D1A82-BAD5-4898-8C77-C821410AB1EA}" type="slidenum">
              <a:rPr lang="en-CA" smtClean="0"/>
              <a:pPr/>
              <a:t>‹#›</a:t>
            </a:fld>
            <a:endParaRPr lang="en-CA" dirty="0"/>
          </a:p>
        </p:txBody>
      </p:sp>
      <p:sp>
        <p:nvSpPr>
          <p:cNvPr id="25" name="Text Placeholder 6">
            <a:extLst>
              <a:ext uri="{FF2B5EF4-FFF2-40B4-BE49-F238E27FC236}">
                <a16:creationId xmlns:a16="http://schemas.microsoft.com/office/drawing/2014/main" id="{0F59B73C-E969-4125-BCA4-243BC1070891}"/>
              </a:ext>
            </a:extLst>
          </p:cNvPr>
          <p:cNvSpPr>
            <a:spLocks noGrp="1"/>
          </p:cNvSpPr>
          <p:nvPr>
            <p:ph type="body" sz="quarter" idx="45" hasCustomPrompt="1"/>
          </p:nvPr>
        </p:nvSpPr>
        <p:spPr>
          <a:xfrm>
            <a:off x="642951"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6" name="Text Placeholder 6">
            <a:extLst>
              <a:ext uri="{FF2B5EF4-FFF2-40B4-BE49-F238E27FC236}">
                <a16:creationId xmlns:a16="http://schemas.microsoft.com/office/drawing/2014/main" id="{416558D2-E3D2-4846-B6E1-9D1FC64BA1AA}"/>
              </a:ext>
            </a:extLst>
          </p:cNvPr>
          <p:cNvSpPr>
            <a:spLocks noGrp="1"/>
          </p:cNvSpPr>
          <p:nvPr>
            <p:ph type="body" sz="quarter" idx="46" hasCustomPrompt="1"/>
          </p:nvPr>
        </p:nvSpPr>
        <p:spPr>
          <a:xfrm>
            <a:off x="2485723"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7" name="Text Placeholder 6">
            <a:extLst>
              <a:ext uri="{FF2B5EF4-FFF2-40B4-BE49-F238E27FC236}">
                <a16:creationId xmlns:a16="http://schemas.microsoft.com/office/drawing/2014/main" id="{B104D532-F729-489E-8F02-D442A4A6B240}"/>
              </a:ext>
            </a:extLst>
          </p:cNvPr>
          <p:cNvSpPr>
            <a:spLocks noGrp="1"/>
          </p:cNvSpPr>
          <p:nvPr>
            <p:ph type="body" sz="quarter" idx="47" hasCustomPrompt="1"/>
          </p:nvPr>
        </p:nvSpPr>
        <p:spPr>
          <a:xfrm>
            <a:off x="4328495"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8" name="Text Placeholder 6">
            <a:extLst>
              <a:ext uri="{FF2B5EF4-FFF2-40B4-BE49-F238E27FC236}">
                <a16:creationId xmlns:a16="http://schemas.microsoft.com/office/drawing/2014/main" id="{0B47E4C4-2E3C-473D-B976-2E5AE924D69D}"/>
              </a:ext>
            </a:extLst>
          </p:cNvPr>
          <p:cNvSpPr>
            <a:spLocks noGrp="1"/>
          </p:cNvSpPr>
          <p:nvPr>
            <p:ph type="body" sz="quarter" idx="48" hasCustomPrompt="1"/>
          </p:nvPr>
        </p:nvSpPr>
        <p:spPr>
          <a:xfrm>
            <a:off x="6171267"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9" name="Text Placeholder 6">
            <a:extLst>
              <a:ext uri="{FF2B5EF4-FFF2-40B4-BE49-F238E27FC236}">
                <a16:creationId xmlns:a16="http://schemas.microsoft.com/office/drawing/2014/main" id="{1680FB9A-802F-41FE-B471-0BA74BDCBC5A}"/>
              </a:ext>
            </a:extLst>
          </p:cNvPr>
          <p:cNvSpPr>
            <a:spLocks noGrp="1"/>
          </p:cNvSpPr>
          <p:nvPr>
            <p:ph type="body" sz="quarter" idx="49" hasCustomPrompt="1"/>
          </p:nvPr>
        </p:nvSpPr>
        <p:spPr>
          <a:xfrm>
            <a:off x="8014039"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0" name="Text Placeholder 6">
            <a:extLst>
              <a:ext uri="{FF2B5EF4-FFF2-40B4-BE49-F238E27FC236}">
                <a16:creationId xmlns:a16="http://schemas.microsoft.com/office/drawing/2014/main" id="{CF467BCC-9E45-4F3B-8758-FFD976873038}"/>
              </a:ext>
            </a:extLst>
          </p:cNvPr>
          <p:cNvSpPr>
            <a:spLocks noGrp="1"/>
          </p:cNvSpPr>
          <p:nvPr>
            <p:ph type="body" sz="quarter" idx="50" hasCustomPrompt="1"/>
          </p:nvPr>
        </p:nvSpPr>
        <p:spPr>
          <a:xfrm>
            <a:off x="9849539" y="4966535"/>
            <a:ext cx="1699275"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1" name="Text Placeholder 6">
            <a:extLst>
              <a:ext uri="{FF2B5EF4-FFF2-40B4-BE49-F238E27FC236}">
                <a16:creationId xmlns:a16="http://schemas.microsoft.com/office/drawing/2014/main" id="{0367CB39-B094-4D0A-8B6F-2D16DC505961}"/>
              </a:ext>
            </a:extLst>
          </p:cNvPr>
          <p:cNvSpPr>
            <a:spLocks noGrp="1"/>
          </p:cNvSpPr>
          <p:nvPr>
            <p:ph type="body" sz="quarter" idx="51" hasCustomPrompt="1"/>
          </p:nvPr>
        </p:nvSpPr>
        <p:spPr>
          <a:xfrm>
            <a:off x="642950"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2" name="Text Placeholder 6">
            <a:extLst>
              <a:ext uri="{FF2B5EF4-FFF2-40B4-BE49-F238E27FC236}">
                <a16:creationId xmlns:a16="http://schemas.microsoft.com/office/drawing/2014/main" id="{06BF3A72-2A18-4300-BAFB-0266164C96B0}"/>
              </a:ext>
            </a:extLst>
          </p:cNvPr>
          <p:cNvSpPr>
            <a:spLocks noGrp="1"/>
          </p:cNvSpPr>
          <p:nvPr>
            <p:ph type="body" sz="quarter" idx="52" hasCustomPrompt="1"/>
          </p:nvPr>
        </p:nvSpPr>
        <p:spPr>
          <a:xfrm>
            <a:off x="2485723"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3" name="Text Placeholder 6">
            <a:extLst>
              <a:ext uri="{FF2B5EF4-FFF2-40B4-BE49-F238E27FC236}">
                <a16:creationId xmlns:a16="http://schemas.microsoft.com/office/drawing/2014/main" id="{C5FBA023-8858-4CD3-B7FF-AF9A85D14F1F}"/>
              </a:ext>
            </a:extLst>
          </p:cNvPr>
          <p:cNvSpPr>
            <a:spLocks noGrp="1"/>
          </p:cNvSpPr>
          <p:nvPr>
            <p:ph type="body" sz="quarter" idx="53" hasCustomPrompt="1"/>
          </p:nvPr>
        </p:nvSpPr>
        <p:spPr>
          <a:xfrm>
            <a:off x="4328496"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4" name="Text Placeholder 6">
            <a:extLst>
              <a:ext uri="{FF2B5EF4-FFF2-40B4-BE49-F238E27FC236}">
                <a16:creationId xmlns:a16="http://schemas.microsoft.com/office/drawing/2014/main" id="{ABE49258-BE8C-4766-85DC-39D4E73F892A}"/>
              </a:ext>
            </a:extLst>
          </p:cNvPr>
          <p:cNvSpPr>
            <a:spLocks noGrp="1"/>
          </p:cNvSpPr>
          <p:nvPr>
            <p:ph type="body" sz="quarter" idx="54" hasCustomPrompt="1"/>
          </p:nvPr>
        </p:nvSpPr>
        <p:spPr>
          <a:xfrm>
            <a:off x="6171269"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5" name="Text Placeholder 6">
            <a:extLst>
              <a:ext uri="{FF2B5EF4-FFF2-40B4-BE49-F238E27FC236}">
                <a16:creationId xmlns:a16="http://schemas.microsoft.com/office/drawing/2014/main" id="{7A2521E9-EAE4-4FA9-8ACB-EE4DF2E74EAF}"/>
              </a:ext>
            </a:extLst>
          </p:cNvPr>
          <p:cNvSpPr>
            <a:spLocks noGrp="1"/>
          </p:cNvSpPr>
          <p:nvPr>
            <p:ph type="body" sz="quarter" idx="55" hasCustomPrompt="1"/>
          </p:nvPr>
        </p:nvSpPr>
        <p:spPr>
          <a:xfrm>
            <a:off x="8014042"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6" name="Text Placeholder 6">
            <a:extLst>
              <a:ext uri="{FF2B5EF4-FFF2-40B4-BE49-F238E27FC236}">
                <a16:creationId xmlns:a16="http://schemas.microsoft.com/office/drawing/2014/main" id="{6A334955-3750-4F23-BDE5-13A902C60E2B}"/>
              </a:ext>
            </a:extLst>
          </p:cNvPr>
          <p:cNvSpPr>
            <a:spLocks noGrp="1"/>
          </p:cNvSpPr>
          <p:nvPr>
            <p:ph type="body" sz="quarter" idx="56" hasCustomPrompt="1"/>
          </p:nvPr>
        </p:nvSpPr>
        <p:spPr>
          <a:xfrm>
            <a:off x="9856814"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70" name="Picture Placeholder 2">
            <a:extLst>
              <a:ext uri="{FF2B5EF4-FFF2-40B4-BE49-F238E27FC236}">
                <a16:creationId xmlns:a16="http://schemas.microsoft.com/office/drawing/2014/main" id="{4CC01BB8-45D1-46AB-B4DF-50786AAD271B}"/>
              </a:ext>
            </a:extLst>
          </p:cNvPr>
          <p:cNvSpPr>
            <a:spLocks noGrp="1"/>
          </p:cNvSpPr>
          <p:nvPr>
            <p:ph type="pic" sz="quarter" idx="16" hasCustomPrompt="1"/>
          </p:nvPr>
        </p:nvSpPr>
        <p:spPr>
          <a:xfrm>
            <a:off x="642952"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1" name="Picture Placeholder 2">
            <a:extLst>
              <a:ext uri="{FF2B5EF4-FFF2-40B4-BE49-F238E27FC236}">
                <a16:creationId xmlns:a16="http://schemas.microsoft.com/office/drawing/2014/main" id="{99AF2E2E-D73E-4B06-9732-FDE7B732BC98}"/>
              </a:ext>
            </a:extLst>
          </p:cNvPr>
          <p:cNvSpPr>
            <a:spLocks noGrp="1"/>
          </p:cNvSpPr>
          <p:nvPr>
            <p:ph type="pic" sz="quarter" idx="57" hasCustomPrompt="1"/>
          </p:nvPr>
        </p:nvSpPr>
        <p:spPr>
          <a:xfrm>
            <a:off x="2478947"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2" name="Picture Placeholder 2">
            <a:extLst>
              <a:ext uri="{FF2B5EF4-FFF2-40B4-BE49-F238E27FC236}">
                <a16:creationId xmlns:a16="http://schemas.microsoft.com/office/drawing/2014/main" id="{0420B40F-1AE2-48EC-95F9-7E5053B36343}"/>
              </a:ext>
            </a:extLst>
          </p:cNvPr>
          <p:cNvSpPr>
            <a:spLocks noGrp="1"/>
          </p:cNvSpPr>
          <p:nvPr>
            <p:ph type="pic" sz="quarter" idx="58" hasCustomPrompt="1"/>
          </p:nvPr>
        </p:nvSpPr>
        <p:spPr>
          <a:xfrm>
            <a:off x="4325952"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3" name="Picture Placeholder 2">
            <a:extLst>
              <a:ext uri="{FF2B5EF4-FFF2-40B4-BE49-F238E27FC236}">
                <a16:creationId xmlns:a16="http://schemas.microsoft.com/office/drawing/2014/main" id="{A2C71531-1CF2-426E-B54F-90B19F858BB4}"/>
              </a:ext>
            </a:extLst>
          </p:cNvPr>
          <p:cNvSpPr>
            <a:spLocks noGrp="1"/>
          </p:cNvSpPr>
          <p:nvPr>
            <p:ph type="pic" sz="quarter" idx="59" hasCustomPrompt="1"/>
          </p:nvPr>
        </p:nvSpPr>
        <p:spPr>
          <a:xfrm>
            <a:off x="6168146"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4" name="Picture Placeholder 2">
            <a:extLst>
              <a:ext uri="{FF2B5EF4-FFF2-40B4-BE49-F238E27FC236}">
                <a16:creationId xmlns:a16="http://schemas.microsoft.com/office/drawing/2014/main" id="{0D15FEA6-0A6E-4534-AAF1-87C82946B665}"/>
              </a:ext>
            </a:extLst>
          </p:cNvPr>
          <p:cNvSpPr>
            <a:spLocks noGrp="1"/>
          </p:cNvSpPr>
          <p:nvPr>
            <p:ph type="pic" sz="quarter" idx="60" hasCustomPrompt="1"/>
          </p:nvPr>
        </p:nvSpPr>
        <p:spPr>
          <a:xfrm>
            <a:off x="8007263" y="1601018"/>
            <a:ext cx="1705549" cy="2275200"/>
          </a:xfrm>
          <a:solidFill>
            <a:schemeClr val="bg2"/>
          </a:solidFill>
        </p:spPr>
        <p:txBody>
          <a:bodyPr>
            <a:normAutofit/>
          </a:bodyPr>
          <a:lstStyle>
            <a:lvl1pPr marL="0" indent="0">
              <a:buNone/>
              <a:defRPr sz="1600"/>
            </a:lvl1pPr>
          </a:lstStyle>
          <a:p>
            <a:r>
              <a:rPr lang="en-CA" dirty="0"/>
              <a:t>Click icon to insert picture</a:t>
            </a:r>
          </a:p>
        </p:txBody>
      </p:sp>
      <p:sp>
        <p:nvSpPr>
          <p:cNvPr id="75" name="Picture Placeholder 2">
            <a:extLst>
              <a:ext uri="{FF2B5EF4-FFF2-40B4-BE49-F238E27FC236}">
                <a16:creationId xmlns:a16="http://schemas.microsoft.com/office/drawing/2014/main" id="{1C5840AB-E139-49C0-95FF-0A166908F2F1}"/>
              </a:ext>
            </a:extLst>
          </p:cNvPr>
          <p:cNvSpPr>
            <a:spLocks noGrp="1"/>
          </p:cNvSpPr>
          <p:nvPr>
            <p:ph type="pic" sz="quarter" idx="61" hasCustomPrompt="1"/>
          </p:nvPr>
        </p:nvSpPr>
        <p:spPr>
          <a:xfrm>
            <a:off x="9856814" y="1601018"/>
            <a:ext cx="1705549" cy="2275200"/>
          </a:xfrm>
          <a:solidFill>
            <a:schemeClr val="bg2"/>
          </a:solidFill>
        </p:spPr>
        <p:txBody>
          <a:bodyPr>
            <a:normAutofit/>
          </a:bodyPr>
          <a:lstStyle>
            <a:lvl1pPr marL="0" indent="0">
              <a:buNone/>
              <a:defRPr sz="1600"/>
            </a:lvl1pPr>
          </a:lstStyle>
          <a:p>
            <a:r>
              <a:rPr lang="en-CA" dirty="0"/>
              <a:t>Click icon to insert picture</a:t>
            </a:r>
          </a:p>
        </p:txBody>
      </p:sp>
      <p:cxnSp>
        <p:nvCxnSpPr>
          <p:cNvPr id="39" name="Straight Connector 38">
            <a:extLst>
              <a:ext uri="{FF2B5EF4-FFF2-40B4-BE49-F238E27FC236}">
                <a16:creationId xmlns:a16="http://schemas.microsoft.com/office/drawing/2014/main" id="{9870CADD-4819-4324-B657-1158A7F63A9A}"/>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0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plit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BF70B-08A1-4AC6-958B-4E1789DFBC4F}"/>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6" name="Rectangle 5">
            <a:extLst>
              <a:ext uri="{FF2B5EF4-FFF2-40B4-BE49-F238E27FC236}">
                <a16:creationId xmlns:a16="http://schemas.microsoft.com/office/drawing/2014/main" id="{2C19C419-F673-4BA1-B2CB-9B1707BDE91D}"/>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flip="none" rotWithShape="1">
            <a:gsLst>
              <a:gs pos="0">
                <a:schemeClr val="tx2"/>
              </a:gs>
              <a:gs pos="100000">
                <a:schemeClr val="tx2">
                  <a:lumMod val="90000"/>
                  <a:lumOff val="10000"/>
                </a:schemeClr>
              </a:gs>
            </a:gsLst>
            <a:lin ang="0" scaled="1"/>
            <a:tileRect/>
          </a:gradFill>
          <a:ln>
            <a:noFill/>
          </a:ln>
        </p:spPr>
        <p:txBody>
          <a:bodyPr wrap="square" rtlCol="0" anchor="ctr">
            <a:noAutofit/>
          </a:bodyPr>
          <a:lstStyle/>
          <a:p>
            <a:pPr algn="l"/>
            <a:endParaRPr lang="en-CA" sz="5800" b="1" dirty="0">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DCBEC33-FA1F-4036-8AF3-E82D3ABD0242}"/>
              </a:ext>
            </a:extLst>
          </p:cNvPr>
          <p:cNvSpPr>
            <a:spLocks noGrp="1"/>
          </p:cNvSpPr>
          <p:nvPr>
            <p:ph type="sldNum" sz="quarter" idx="14"/>
          </p:nvPr>
        </p:nvSpPr>
        <p:spPr/>
        <p:txBody>
          <a:bodyPr/>
          <a:lstStyle/>
          <a:p>
            <a:fld id="{524D1A82-BAD5-4898-8C77-C821410AB1EA}" type="slidenum">
              <a:rPr lang="en-CA" smtClean="0"/>
              <a:pPr/>
              <a:t>‹#›</a:t>
            </a:fld>
            <a:endParaRPr lang="en-CA" dirty="0"/>
          </a:p>
        </p:txBody>
      </p:sp>
      <p:sp>
        <p:nvSpPr>
          <p:cNvPr id="12" name="Title Placeholder 1">
            <a:extLst>
              <a:ext uri="{FF2B5EF4-FFF2-40B4-BE49-F238E27FC236}">
                <a16:creationId xmlns:a16="http://schemas.microsoft.com/office/drawing/2014/main" id="{1AD045DD-99ED-4134-9546-18A54C3D9CAB}"/>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423615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plit -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B5753B-032A-45A1-9068-9854CD33574C}"/>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8" name="Rectangle 7">
            <a:extLst>
              <a:ext uri="{FF2B5EF4-FFF2-40B4-BE49-F238E27FC236}">
                <a16:creationId xmlns:a16="http://schemas.microsoft.com/office/drawing/2014/main" id="{81679B13-9484-40E4-9649-0FE490065774}"/>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solidFill>
            <a:schemeClr val="accent5"/>
          </a:solidFill>
          <a:ln>
            <a:noFill/>
          </a:ln>
        </p:spPr>
        <p:txBody>
          <a:bodyPr wrap="square" rtlCol="0" anchor="ctr">
            <a:noAutofit/>
          </a:bodyPr>
          <a:lstStyle/>
          <a:p>
            <a:pPr algn="l"/>
            <a:endParaRPr lang="en-CA" sz="5800" b="1" dirty="0">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Placeholder 1">
            <a:extLst>
              <a:ext uri="{FF2B5EF4-FFF2-40B4-BE49-F238E27FC236}">
                <a16:creationId xmlns:a16="http://schemas.microsoft.com/office/drawing/2014/main" id="{6B21B3CC-1491-4F59-B841-6EE70D38D351}"/>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7D8A7A3-660C-47BA-B6BC-E60838332D42}"/>
              </a:ext>
            </a:extLst>
          </p:cNvPr>
          <p:cNvSpPr>
            <a:spLocks noGrp="1"/>
          </p:cNvSpPr>
          <p:nvPr>
            <p:ph type="sldNum" sz="quarter" idx="14"/>
          </p:nvPr>
        </p:nvSpPr>
        <p:spPr/>
        <p:txBody>
          <a:bodyPr/>
          <a:lstStyle/>
          <a:p>
            <a:fld id="{524D1A82-BAD5-4898-8C77-C821410AB1EA}" type="slidenum">
              <a:rPr lang="en-CA" smtClean="0"/>
              <a:pPr/>
              <a:t>‹#›</a:t>
            </a:fld>
            <a:endParaRPr lang="en-CA" dirty="0"/>
          </a:p>
        </p:txBody>
      </p:sp>
      <p:sp>
        <p:nvSpPr>
          <p:cNvPr id="5" name="Rectangle 4">
            <a:extLst>
              <a:ext uri="{FF2B5EF4-FFF2-40B4-BE49-F238E27FC236}">
                <a16:creationId xmlns:a16="http://schemas.microsoft.com/office/drawing/2014/main" id="{93251B7A-05D9-420D-A009-67CEB6B7A751}"/>
              </a:ext>
            </a:extLst>
          </p:cNvPr>
          <p:cNvSpPr/>
          <p:nvPr/>
        </p:nvSpPr>
        <p:spPr>
          <a:xfrm>
            <a:off x="3576918" y="6562165"/>
            <a:ext cx="8615082" cy="295835"/>
          </a:xfrm>
          <a:prstGeom prst="rect">
            <a:avLst/>
          </a:prstGeom>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11" name="Rectangle 10">
            <a:extLst>
              <a:ext uri="{FF2B5EF4-FFF2-40B4-BE49-F238E27FC236}">
                <a16:creationId xmlns:a16="http://schemas.microsoft.com/office/drawing/2014/main" id="{6732AA2C-5DA4-447C-9638-915F2411A39F}"/>
              </a:ext>
            </a:extLst>
          </p:cNvPr>
          <p:cNvSpPr/>
          <p:nvPr userDrawn="1"/>
        </p:nvSpPr>
        <p:spPr>
          <a:xfrm>
            <a:off x="3576918" y="6562165"/>
            <a:ext cx="8615082" cy="295835"/>
          </a:xfrm>
          <a:prstGeom prst="rect">
            <a:avLst/>
          </a:prstGeom>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197501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plit Photo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024563" y="644272"/>
            <a:ext cx="553143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dirty="0"/>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024563" y="1585913"/>
            <a:ext cx="5534025"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0"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dirty="0"/>
              <a:t>Click icon to add picture</a:t>
            </a:r>
          </a:p>
        </p:txBody>
      </p:sp>
      <p:sp>
        <p:nvSpPr>
          <p:cNvPr id="8" name="Rectangle 7">
            <a:extLst>
              <a:ext uri="{FF2B5EF4-FFF2-40B4-BE49-F238E27FC236}">
                <a16:creationId xmlns:a16="http://schemas.microsoft.com/office/drawing/2014/main" id="{ACF24054-9BA9-448E-9262-614740A5EBD9}"/>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grpSp>
        <p:nvGrpSpPr>
          <p:cNvPr id="9" name="Group 8">
            <a:extLst>
              <a:ext uri="{FF2B5EF4-FFF2-40B4-BE49-F238E27FC236}">
                <a16:creationId xmlns:a16="http://schemas.microsoft.com/office/drawing/2014/main" id="{C4C46253-D51D-467F-A4A8-53004A6246E9}"/>
              </a:ext>
            </a:extLst>
          </p:cNvPr>
          <p:cNvGrpSpPr/>
          <p:nvPr userDrawn="1"/>
        </p:nvGrpSpPr>
        <p:grpSpPr>
          <a:xfrm>
            <a:off x="8910651" y="6364891"/>
            <a:ext cx="2645350" cy="247621"/>
            <a:chOff x="8910651" y="6364891"/>
            <a:chExt cx="2645350" cy="247621"/>
          </a:xfrm>
        </p:grpSpPr>
        <p:sp>
          <p:nvSpPr>
            <p:cNvPr id="11" name="Parallelogram 10">
              <a:extLst>
                <a:ext uri="{FF2B5EF4-FFF2-40B4-BE49-F238E27FC236}">
                  <a16:creationId xmlns:a16="http://schemas.microsoft.com/office/drawing/2014/main" id="{50B97DAB-BA87-4B07-97C4-5E209BFFEFD3}"/>
                </a:ext>
              </a:extLst>
            </p:cNvPr>
            <p:cNvSpPr/>
            <p:nvPr/>
          </p:nvSpPr>
          <p:spPr>
            <a:xfrm>
              <a:off x="10932833" y="6367541"/>
              <a:ext cx="623168" cy="244971"/>
            </a:xfrm>
            <a:prstGeom prst="parallelogram">
              <a:avLst/>
            </a:prstGeom>
            <a:solidFill>
              <a:schemeClr val="accent4"/>
            </a:solidFill>
            <a:ln>
              <a:noFill/>
            </a:ln>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12" name="TextBox 11">
              <a:extLst>
                <a:ext uri="{FF2B5EF4-FFF2-40B4-BE49-F238E27FC236}">
                  <a16:creationId xmlns:a16="http://schemas.microsoft.com/office/drawing/2014/main" id="{4EDCDD5E-6BBC-4C7E-A1E2-CEC49C945F46}"/>
                </a:ext>
              </a:extLst>
            </p:cNvPr>
            <p:cNvSpPr txBox="1"/>
            <p:nvPr/>
          </p:nvSpPr>
          <p:spPr>
            <a:xfrm>
              <a:off x="10975867" y="6379438"/>
              <a:ext cx="537100" cy="215444"/>
            </a:xfrm>
            <a:prstGeom prst="rect">
              <a:avLst/>
            </a:prstGeom>
            <a:noFill/>
          </p:spPr>
          <p:txBody>
            <a:bodyPr wrap="square" lIns="0" rIns="0" rtlCol="0">
              <a:spAutoFit/>
            </a:bodyPr>
            <a:lstStyle/>
            <a:p>
              <a:pPr algn="ctr"/>
              <a:r>
                <a:rPr lang="en-CA" sz="800" b="1" dirty="0">
                  <a:solidFill>
                    <a:schemeClr val="bg1"/>
                  </a:solidFill>
                  <a:latin typeface="Segoe UI Semibold" panose="020B0702040204020203" pitchFamily="34" charset="0"/>
                  <a:cs typeface="Segoe UI Semibold" panose="020B0702040204020203" pitchFamily="34" charset="0"/>
                </a:rPr>
                <a:t>MNP.ca</a:t>
              </a:r>
            </a:p>
          </p:txBody>
        </p:sp>
        <p:cxnSp>
          <p:nvCxnSpPr>
            <p:cNvPr id="13" name="Straight Connector 12">
              <a:extLst>
                <a:ext uri="{FF2B5EF4-FFF2-40B4-BE49-F238E27FC236}">
                  <a16:creationId xmlns:a16="http://schemas.microsoft.com/office/drawing/2014/main" id="{0EEF602B-6D9A-4776-8021-650B6D626672}"/>
                </a:ext>
              </a:extLst>
            </p:cNvPr>
            <p:cNvCxnSpPr>
              <a:cxnSpLocks/>
            </p:cNvCxnSpPr>
            <p:nvPr/>
          </p:nvCxnSpPr>
          <p:spPr>
            <a:xfrm>
              <a:off x="8910651" y="6364891"/>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E5D5452-5E24-47D4-9E0E-E2001422EB84}"/>
                </a:ext>
              </a:extLst>
            </p:cNvPr>
            <p:cNvSpPr txBox="1"/>
            <p:nvPr/>
          </p:nvSpPr>
          <p:spPr>
            <a:xfrm>
              <a:off x="8929702" y="6379438"/>
              <a:ext cx="1879778" cy="215444"/>
            </a:xfrm>
            <a:prstGeom prst="rect">
              <a:avLst/>
            </a:prstGeom>
            <a:noFill/>
          </p:spPr>
          <p:txBody>
            <a:bodyPr wrap="square" lIns="0" rIns="0" rtlCol="0">
              <a:spAutoFit/>
            </a:bodyPr>
            <a:lstStyle/>
            <a:p>
              <a:pPr algn="r"/>
              <a:r>
                <a:rPr lang="en-CA" sz="800" b="1" dirty="0">
                  <a:solidFill>
                    <a:schemeClr val="tx1"/>
                  </a:solidFill>
                  <a:latin typeface="Segoe UI Semibold" panose="020B0702040204020203" pitchFamily="34" charset="0"/>
                  <a:cs typeface="Segoe UI Semibold" panose="020B0702040204020203" pitchFamily="34" charset="0"/>
                </a:rPr>
                <a:t>Wherever business takes you</a:t>
              </a:r>
            </a:p>
          </p:txBody>
        </p:sp>
      </p:grpSp>
      <p:pic>
        <p:nvPicPr>
          <p:cNvPr id="15" name="Picture 50">
            <a:extLst>
              <a:ext uri="{FF2B5EF4-FFF2-40B4-BE49-F238E27FC236}">
                <a16:creationId xmlns:a16="http://schemas.microsoft.com/office/drawing/2014/main" id="{19A4C643-1DB3-41F9-8EF6-BC4DC77BC1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58518"/>
            <a:ext cx="987491" cy="346834"/>
          </a:xfrm>
          <a:prstGeom prst="rect">
            <a:avLst/>
          </a:prstGeom>
        </p:spPr>
      </p:pic>
    </p:spTree>
    <p:extLst>
      <p:ext uri="{BB962C8B-B14F-4D97-AF65-F5344CB8AC3E}">
        <p14:creationId xmlns:p14="http://schemas.microsoft.com/office/powerpoint/2010/main" val="160466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plit Photo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36588" y="644272"/>
            <a:ext cx="5526087"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dirty="0"/>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36589" y="1585913"/>
            <a:ext cx="5522164"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6948487"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dirty="0"/>
              <a:t>Click icon to add picture</a:t>
            </a:r>
          </a:p>
        </p:txBody>
      </p:sp>
    </p:spTree>
    <p:extLst>
      <p:ext uri="{BB962C8B-B14F-4D97-AF65-F5344CB8AC3E}">
        <p14:creationId xmlns:p14="http://schemas.microsoft.com/office/powerpoint/2010/main" val="23527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405644" y="5881628"/>
            <a:ext cx="1007012" cy="217064"/>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Tree>
    <p:extLst>
      <p:ext uri="{BB962C8B-B14F-4D97-AF65-F5344CB8AC3E}">
        <p14:creationId xmlns:p14="http://schemas.microsoft.com/office/powerpoint/2010/main" val="338149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 Option 1">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C52D3574-0EB8-45AD-B165-94D88523F4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26024" y="636588"/>
            <a:ext cx="1329388" cy="430905"/>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pic>
        <p:nvPicPr>
          <p:cNvPr id="9" name="Picture 8">
            <a:extLst>
              <a:ext uri="{FF2B5EF4-FFF2-40B4-BE49-F238E27FC236}">
                <a16:creationId xmlns:a16="http://schemas.microsoft.com/office/drawing/2014/main" id="{892416D4-25A2-45AF-86A2-9EE05CAD1D6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87210" y="5881629"/>
            <a:ext cx="1007016" cy="217064"/>
          </a:xfrm>
          <a:prstGeom prst="rect">
            <a:avLst/>
          </a:prstGeom>
        </p:spPr>
      </p:pic>
      <p:pic>
        <p:nvPicPr>
          <p:cNvPr id="19" name="Picture 18" descr="A close up of a logo&#10;&#10;Description automatically generated">
            <a:extLst>
              <a:ext uri="{FF2B5EF4-FFF2-40B4-BE49-F238E27FC236}">
                <a16:creationId xmlns:a16="http://schemas.microsoft.com/office/drawing/2014/main" id="{AA923BE8-FD65-45B8-B5EA-8625DDE7D88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8D323EAB-D982-44F7-B076-B9A33D0A640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37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Cover - Option 2a">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F0DAA806-0934-4A68-972F-434AB07B96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26024" y="636588"/>
            <a:ext cx="1329388" cy="43090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F2A4858-6F8C-45F5-8CCC-11EFF1BB4FA6}"/>
              </a:ext>
            </a:extLst>
          </p:cNvPr>
          <p:cNvSpPr/>
          <p:nvPr userDrawn="1"/>
        </p:nvSpPr>
        <p:spPr>
          <a:xfrm>
            <a:off x="-5414" y="0"/>
            <a:ext cx="12197413"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87212" y="5881628"/>
            <a:ext cx="1007012" cy="217064"/>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Tree>
    <p:extLst>
      <p:ext uri="{BB962C8B-B14F-4D97-AF65-F5344CB8AC3E}">
        <p14:creationId xmlns:p14="http://schemas.microsoft.com/office/powerpoint/2010/main" val="383214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 Grey">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91557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 Whit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dirty="0"/>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6412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648885" y="636905"/>
            <a:ext cx="4939657" cy="524510"/>
          </a:xfrm>
          <a:prstGeom prst="rect">
            <a:avLst/>
          </a:prstGeom>
          <a:noFill/>
          <a:ln w="0" cmpd="sng">
            <a:noFill/>
            <a:prstDash val="solid"/>
          </a:ln>
        </p:spPr>
        <p:txBody>
          <a:bodyPr vert="horz" lIns="0" tIns="0" rIns="0" bIns="0" anchor="t"/>
          <a:lstStyle>
            <a:lvl1pPr marL="0" marR="0" indent="0" algn="r">
              <a:lnSpc>
                <a:spcPts val="4000"/>
              </a:lnSpc>
              <a:spcAft>
                <a:spcPts val="100"/>
              </a:spcAft>
              <a:defRPr/>
            </a:lvl1pPr>
          </a:lstStyle>
          <a:p>
            <a:pPr marL="0" marR="0" indent="0" algn="r">
              <a:lnSpc>
                <a:spcPts val="4000"/>
              </a:lnSpc>
              <a:spcAft>
                <a:spcPts val="100"/>
              </a:spcAft>
            </a:pPr>
            <a:r>
              <a:rPr lang="en-US" sz="3500" b="1" spc="5">
                <a:solidFill>
                  <a:srgbClr val="0E3B4F"/>
                </a:solidFill>
                <a:latin typeface="Segoe UI Semibold" panose="02020603050405020304" pitchFamily="2"/>
              </a:rPr>
              <a:t>Initial Interview Themes </a:t>
            </a:r>
          </a:p>
        </p:txBody>
      </p:sp>
      <p:sp>
        <p:nvSpPr>
          <p:cNvPr id="6" name="Text Placeholder 5"/>
          <p:cNvSpPr>
            <a:spLocks noGrp="1"/>
          </p:cNvSpPr>
          <p:nvPr>
            <p:ph type="body" idx="10"/>
          </p:nvPr>
        </p:nvSpPr>
        <p:spPr>
          <a:xfrm>
            <a:off x="648885" y="1161416"/>
            <a:ext cx="4939657" cy="340995"/>
          </a:xfrm>
          <a:prstGeom prst="rect">
            <a:avLst/>
          </a:prstGeom>
          <a:noFill/>
          <a:ln w="0" cmpd="sng">
            <a:noFill/>
            <a:prstDash val="solid"/>
          </a:ln>
        </p:spPr>
        <p:txBody>
          <a:bodyPr vert="horz" lIns="0" tIns="4445" rIns="0" bIns="0" anchor="t"/>
          <a:lstStyle>
            <a:lvl1pPr marL="0" marR="0" indent="0" algn="l">
              <a:lnSpc>
                <a:spcPts val="2100"/>
              </a:lnSpc>
              <a:spcAft>
                <a:spcPts val="550"/>
              </a:spcAft>
              <a:defRPr/>
            </a:lvl1pPr>
          </a:lstStyle>
          <a:p>
            <a:pPr marL="0" marR="0" indent="0" algn="l">
              <a:lnSpc>
                <a:spcPts val="2100"/>
              </a:lnSpc>
              <a:spcAft>
                <a:spcPts val="550"/>
              </a:spcAft>
            </a:pPr>
            <a:r>
              <a:rPr lang="en-US" sz="1600" b="1" spc="0">
                <a:solidFill>
                  <a:srgbClr val="0F7E89"/>
                </a:solidFill>
                <a:latin typeface="Segoe UI Semibold" panose="02020603050405020304" pitchFamily="2"/>
              </a:rPr>
              <a:t>Confirms the work you have done to date </a:t>
            </a:r>
          </a:p>
        </p:txBody>
      </p:sp>
      <p:sp>
        <p:nvSpPr>
          <p:cNvPr id="9" name="Text Placeholder 8"/>
          <p:cNvSpPr>
            <a:spLocks noGrp="1"/>
          </p:cNvSpPr>
          <p:nvPr>
            <p:ph type="body" idx="10"/>
          </p:nvPr>
        </p:nvSpPr>
        <p:spPr>
          <a:xfrm>
            <a:off x="4083789" y="2460625"/>
            <a:ext cx="3867281" cy="363220"/>
          </a:xfrm>
          <a:prstGeom prst="rect">
            <a:avLst/>
          </a:prstGeom>
          <a:noFill/>
          <a:ln w="0" cmpd="sng">
            <a:noFill/>
            <a:prstDash val="solid"/>
          </a:ln>
        </p:spPr>
        <p:txBody>
          <a:bodyPr vert="horz" lIns="0" tIns="13970" rIns="0" bIns="0" anchor="t"/>
          <a:lstStyle>
            <a:lvl1pPr marL="0" marR="0" indent="0" algn="l">
              <a:lnSpc>
                <a:spcPts val="2600"/>
              </a:lnSpc>
              <a:spcAft>
                <a:spcPts val="95"/>
              </a:spcAft>
              <a:tabLst>
                <a:tab pos="3885811" algn="r"/>
              </a:tabLst>
              <a:defRPr/>
            </a:lvl1pPr>
          </a:lstStyle>
          <a:p>
            <a:pPr marL="0" marR="0" indent="0" algn="l">
              <a:lnSpc>
                <a:spcPts val="2600"/>
              </a:lnSpc>
              <a:spcAft>
                <a:spcPts val="95"/>
              </a:spcAft>
              <a:tabLst>
                <a:tab pos="3886200" algn="r"/>
              </a:tabLst>
            </a:pPr>
            <a:r>
              <a:rPr lang="en-US" sz="1950" b="1" spc="0">
                <a:solidFill>
                  <a:srgbClr val="EE5A27"/>
                </a:solidFill>
                <a:latin typeface="Segoe UI Semibold" panose="02020603050405020304" pitchFamily="2"/>
              </a:rPr>
              <a:t>Structural</a:t>
            </a:r>
            <a:r>
              <a:rPr lang="en-US" sz="100" b="1" spc="0">
                <a:solidFill>
                  <a:srgbClr val="0F7E89"/>
                </a:solidFill>
                <a:latin typeface="Segoe UI Semibold" panose="02020603050405020304" pitchFamily="2"/>
              </a:rPr>
              <a:t> </a:t>
            </a:r>
            <a:r>
              <a:rPr lang="en-US" sz="1950" b="1" spc="0">
                <a:solidFill>
                  <a:srgbClr val="0F7E89"/>
                </a:solidFill>
                <a:latin typeface="Segoe UI Semibold" panose="02020603050405020304" pitchFamily="2"/>
              </a:rPr>
              <a:t>Cultural </a:t>
            </a:r>
          </a:p>
        </p:txBody>
      </p:sp>
      <p:sp>
        <p:nvSpPr>
          <p:cNvPr id="10" name="Text Placeholder 9"/>
          <p:cNvSpPr>
            <a:spLocks noGrp="1"/>
          </p:cNvSpPr>
          <p:nvPr>
            <p:ph type="body" idx="10"/>
          </p:nvPr>
        </p:nvSpPr>
        <p:spPr>
          <a:xfrm>
            <a:off x="641266" y="3465830"/>
            <a:ext cx="5385369" cy="2584450"/>
          </a:xfrm>
          <a:prstGeom prst="rect">
            <a:avLst/>
          </a:prstGeom>
          <a:solidFill>
            <a:srgbClr val="F1F1F1"/>
          </a:solidFill>
          <a:ln w="0" cmpd="sng">
            <a:noFill/>
            <a:prstDash val="solid"/>
          </a:ln>
        </p:spPr>
        <p:txBody>
          <a:bodyPr vert="horz" lIns="0" tIns="0" rIns="0" bIns="0" anchor="t"/>
          <a:lstStyle>
            <a:lvl1pPr marL="365723" marR="137146" indent="274293" algn="l">
              <a:lnSpc>
                <a:spcPts val="1600"/>
              </a:lnSpc>
              <a:spcBef>
                <a:spcPts val="910"/>
              </a:spcBef>
              <a:spcAft>
                <a:spcPts val="140"/>
              </a:spcAft>
              <a:buFont typeface="Symbol"/>
              <a:buChar char="·"/>
              <a:defRPr/>
            </a:lvl1pPr>
          </a:lstStyle>
          <a:p>
            <a:pPr marL="91440" marR="0" indent="0" algn="l">
              <a:lnSpc>
                <a:spcPts val="3100"/>
              </a:lnSpc>
              <a:spcAft>
                <a:spcPts val="0"/>
              </a:spcAft>
            </a:pPr>
            <a:r>
              <a:rPr lang="en-US" sz="2350" b="1" spc="-10">
                <a:solidFill>
                  <a:srgbClr val="EE5A27"/>
                </a:solidFill>
                <a:latin typeface="Segoe UI Semibold" panose="02020603050405020304" pitchFamily="2"/>
              </a:rPr>
              <a:t>Structural </a:t>
            </a:r>
          </a:p>
          <a:p>
            <a:pPr marL="365760" marR="274320" indent="274320" algn="l">
              <a:lnSpc>
                <a:spcPts val="1600"/>
              </a:lnSpc>
              <a:spcBef>
                <a:spcPts val="800"/>
              </a:spcBef>
              <a:spcAft>
                <a:spcPts val="0"/>
              </a:spcAft>
              <a:buFont typeface="Symbol"/>
              <a:buChar char="·"/>
            </a:pPr>
            <a:r>
              <a:rPr lang="en-US" sz="1200" spc="0">
                <a:solidFill>
                  <a:srgbClr val="000000"/>
                </a:solidFill>
                <a:latin typeface="Segoe UI Semilight" panose="02020603050405020304" pitchFamily="2"/>
              </a:rPr>
              <a:t>Many physicians face significant EDID-related barriers at various stages in their careers that are embedded in institutions and systems </a:t>
            </a:r>
          </a:p>
          <a:p>
            <a:pPr marL="365760" marR="0" indent="274320" algn="l">
              <a:lnSpc>
                <a:spcPts val="1600"/>
              </a:lnSpc>
              <a:spcBef>
                <a:spcPts val="920"/>
              </a:spcBef>
              <a:spcAft>
                <a:spcPts val="0"/>
              </a:spcAft>
              <a:buFont typeface="Symbol"/>
              <a:buChar char="·"/>
            </a:pPr>
            <a:r>
              <a:rPr lang="en-US" sz="1200" spc="0">
                <a:solidFill>
                  <a:srgbClr val="000000"/>
                </a:solidFill>
                <a:latin typeface="Segoe UI Semilight" panose="02020603050405020304" pitchFamily="2"/>
              </a:rPr>
              <a:t>There are few incentives to drive significant change </a:t>
            </a:r>
          </a:p>
          <a:p>
            <a:pPr marL="365760" marR="0" indent="274320" algn="l">
              <a:lnSpc>
                <a:spcPts val="1600"/>
              </a:lnSpc>
              <a:spcBef>
                <a:spcPts val="945"/>
              </a:spcBef>
              <a:spcAft>
                <a:spcPts val="0"/>
              </a:spcAft>
              <a:buFont typeface="Symbol"/>
              <a:buChar char="·"/>
            </a:pPr>
            <a:r>
              <a:rPr lang="en-US" sz="1200" spc="-5">
                <a:solidFill>
                  <a:srgbClr val="000000"/>
                </a:solidFill>
                <a:latin typeface="Segoe UI Semilight" panose="02020603050405020304" pitchFamily="2"/>
              </a:rPr>
              <a:t>What is DRMB’s role in EDID advocacy? </a:t>
            </a:r>
          </a:p>
          <a:p>
            <a:pPr marL="365760" marR="0" indent="274320" algn="l">
              <a:lnSpc>
                <a:spcPts val="1600"/>
              </a:lnSpc>
              <a:spcBef>
                <a:spcPts val="920"/>
              </a:spcBef>
              <a:spcAft>
                <a:spcPts val="0"/>
              </a:spcAft>
              <a:buFont typeface="Symbol"/>
              <a:buChar char="·"/>
            </a:pPr>
            <a:r>
              <a:rPr lang="en-US" sz="1200" spc="0">
                <a:solidFill>
                  <a:srgbClr val="000000"/>
                </a:solidFill>
                <a:latin typeface="Segoe UI Semilight" panose="02020603050405020304" pitchFamily="2"/>
              </a:rPr>
              <a:t>Partnerships may be helpful in addressing some of these barriers </a:t>
            </a:r>
          </a:p>
          <a:p>
            <a:pPr marL="365760" marR="137160" indent="274320" algn="l">
              <a:lnSpc>
                <a:spcPts val="1600"/>
              </a:lnSpc>
              <a:spcBef>
                <a:spcPts val="910"/>
              </a:spcBef>
              <a:spcAft>
                <a:spcPts val="140"/>
              </a:spcAft>
              <a:buFont typeface="Symbol"/>
              <a:buChar char="·"/>
            </a:pPr>
            <a:r>
              <a:rPr lang="en-US" sz="1200" spc="0">
                <a:solidFill>
                  <a:srgbClr val="000000"/>
                </a:solidFill>
                <a:latin typeface="Segoe UI Semilight" panose="02020603050405020304" pitchFamily="2"/>
              </a:rPr>
              <a:t>Equity deserving physicians and students should not be bearing the bulk of the workload related to improving EDID performance: there is a need for recognized groups such as an EDID Advisory Committee </a:t>
            </a:r>
          </a:p>
        </p:txBody>
      </p:sp>
      <p:sp>
        <p:nvSpPr>
          <p:cNvPr id="11" name="Text Placeholder 10"/>
          <p:cNvSpPr>
            <a:spLocks noGrp="1"/>
          </p:cNvSpPr>
          <p:nvPr>
            <p:ph type="body" idx="10"/>
          </p:nvPr>
        </p:nvSpPr>
        <p:spPr>
          <a:xfrm>
            <a:off x="6171396" y="3465830"/>
            <a:ext cx="5385369" cy="2584450"/>
          </a:xfrm>
          <a:prstGeom prst="rect">
            <a:avLst/>
          </a:prstGeom>
          <a:solidFill>
            <a:srgbClr val="F1F1F1"/>
          </a:solidFill>
          <a:ln w="0" cmpd="sng">
            <a:noFill/>
            <a:prstDash val="solid"/>
          </a:ln>
        </p:spPr>
        <p:txBody>
          <a:bodyPr vert="horz" lIns="0" tIns="17145" rIns="0" bIns="0" anchor="t"/>
          <a:lstStyle>
            <a:lvl1pPr marL="365723" marR="182862" indent="0" algn="just">
              <a:lnSpc>
                <a:spcPts val="1500"/>
              </a:lnSpc>
              <a:spcBef>
                <a:spcPts val="0"/>
              </a:spcBef>
              <a:spcAft>
                <a:spcPts val="1610"/>
              </a:spcAft>
              <a:buFont typeface="Symbol"/>
              <a:buChar char="·"/>
              <a:defRPr/>
            </a:lvl1pPr>
          </a:lstStyle>
          <a:p>
            <a:pPr marL="137160" marR="0" indent="0" algn="l">
              <a:lnSpc>
                <a:spcPts val="3100"/>
              </a:lnSpc>
              <a:spcAft>
                <a:spcPts val="0"/>
              </a:spcAft>
            </a:pPr>
            <a:r>
              <a:rPr lang="en-US" sz="2350" b="1" spc="-25">
                <a:solidFill>
                  <a:srgbClr val="0F7E89"/>
                </a:solidFill>
                <a:latin typeface="Segoe UI Semibold" panose="02020603050405020304" pitchFamily="2"/>
              </a:rPr>
              <a:t>Cultural </a:t>
            </a:r>
          </a:p>
          <a:p>
            <a:pPr marL="365760" marR="457200" indent="228600" algn="l">
              <a:lnSpc>
                <a:spcPts val="1400"/>
              </a:lnSpc>
              <a:spcBef>
                <a:spcPts val="1255"/>
              </a:spcBef>
              <a:spcAft>
                <a:spcPts val="0"/>
              </a:spcAft>
              <a:buFont typeface="Symbol"/>
              <a:buChar char="·"/>
            </a:pPr>
            <a:r>
              <a:rPr lang="en-US" sz="1200" spc="0">
                <a:solidFill>
                  <a:srgbClr val="000000"/>
                </a:solidFill>
                <a:latin typeface="Segoe UI Semilight" panose="02020603050405020304" pitchFamily="2"/>
              </a:rPr>
              <a:t>Resistance to change and unconscious bias exist at many levels within physicians’ ecosystem </a:t>
            </a:r>
          </a:p>
          <a:p>
            <a:pPr marL="365760" marR="182880" indent="228600" algn="just">
              <a:lnSpc>
                <a:spcPts val="1400"/>
              </a:lnSpc>
              <a:spcBef>
                <a:spcPts val="885"/>
              </a:spcBef>
              <a:spcAft>
                <a:spcPts val="0"/>
              </a:spcAft>
              <a:buFont typeface="Symbol"/>
              <a:buChar char="·"/>
            </a:pPr>
            <a:r>
              <a:rPr lang="en-US" sz="1200" spc="0">
                <a:solidFill>
                  <a:srgbClr val="000000"/>
                </a:solidFill>
                <a:latin typeface="Segoe UI Semilight" panose="02020603050405020304" pitchFamily="2"/>
              </a:rPr>
              <a:t>Even well-intentioned behavioral change is stalled when it runs up against structural barriers </a:t>
            </a:r>
          </a:p>
          <a:p>
            <a:pPr marL="365760" marR="0" indent="228600" algn="just">
              <a:lnSpc>
                <a:spcPts val="1600"/>
              </a:lnSpc>
              <a:spcBef>
                <a:spcPts val="805"/>
              </a:spcBef>
              <a:spcAft>
                <a:spcPts val="0"/>
              </a:spcAft>
              <a:buFont typeface="Symbol"/>
              <a:buChar char="·"/>
            </a:pPr>
            <a:r>
              <a:rPr lang="en-US" sz="1200" spc="0">
                <a:solidFill>
                  <a:srgbClr val="000000"/>
                </a:solidFill>
                <a:latin typeface="Segoe UI Semilight" panose="02020603050405020304" pitchFamily="2"/>
              </a:rPr>
              <a:t>Leadership should make continued efforts to reflect the diverse profession </a:t>
            </a:r>
          </a:p>
          <a:p>
            <a:pPr marL="365760" marR="0" indent="228600" algn="just">
              <a:lnSpc>
                <a:spcPts val="1500"/>
              </a:lnSpc>
              <a:spcBef>
                <a:spcPts val="775"/>
              </a:spcBef>
              <a:spcAft>
                <a:spcPts val="0"/>
              </a:spcAft>
              <a:buFont typeface="Symbol"/>
              <a:buChar char="·"/>
            </a:pPr>
            <a:r>
              <a:rPr lang="en-US" sz="1200" spc="0">
                <a:solidFill>
                  <a:srgbClr val="000000"/>
                </a:solidFill>
                <a:latin typeface="Segoe UI Semilight" panose="02020603050405020304" pitchFamily="2"/>
              </a:rPr>
              <a:t>Gender discrimination continues to be a significant concern, as is </a:t>
            </a:r>
          </a:p>
          <a:p>
            <a:pPr marL="365760" marR="182880" indent="0" algn="just">
              <a:lnSpc>
                <a:spcPts val="1500"/>
              </a:lnSpc>
              <a:spcBef>
                <a:spcPts val="0"/>
              </a:spcBef>
              <a:spcAft>
                <a:spcPts val="1610"/>
              </a:spcAft>
            </a:pPr>
            <a:r>
              <a:rPr lang="en-US" sz="1200" spc="0">
                <a:solidFill>
                  <a:srgbClr val="000000"/>
                </a:solidFill>
                <a:latin typeface="Segoe UI Semilight" panose="02020603050405020304" pitchFamily="2"/>
              </a:rPr>
              <a:t>discriminatory behaviour related to racialized and LGBTQIA+ students and residents </a:t>
            </a:r>
          </a:p>
        </p:txBody>
      </p:sp>
      <p:sp>
        <p:nvSpPr>
          <p:cNvPr id="14" name="Text Placeholder 13"/>
          <p:cNvSpPr>
            <a:spLocks noGrp="1"/>
          </p:cNvSpPr>
          <p:nvPr>
            <p:ph type="body" idx="10"/>
          </p:nvPr>
        </p:nvSpPr>
        <p:spPr>
          <a:xfrm>
            <a:off x="11723113" y="6272530"/>
            <a:ext cx="163174" cy="168910"/>
          </a:xfrm>
          <a:prstGeom prst="rect">
            <a:avLst/>
          </a:prstGeom>
          <a:noFill/>
          <a:ln w="0" cmpd="sng">
            <a:noFill/>
            <a:prstDash val="solid"/>
          </a:ln>
        </p:spPr>
        <p:txBody>
          <a:bodyPr vert="horz" lIns="0" tIns="3810" rIns="0" bIns="0" anchor="t"/>
          <a:lstStyle>
            <a:lvl1pPr marL="0" marR="0" indent="0" algn="l">
              <a:lnSpc>
                <a:spcPts val="1300"/>
              </a:lnSpc>
              <a:spcAft>
                <a:spcPts val="0"/>
              </a:spcAft>
              <a:defRPr/>
            </a:lvl1pPr>
          </a:lstStyle>
          <a:p>
            <a:pPr marL="0" marR="0" indent="0" algn="l">
              <a:lnSpc>
                <a:spcPts val="1300"/>
              </a:lnSpc>
              <a:spcAft>
                <a:spcPts val="0"/>
              </a:spcAft>
            </a:pPr>
            <a:r>
              <a:rPr lang="en-US" sz="1000" spc="0">
                <a:solidFill>
                  <a:srgbClr val="777777"/>
                </a:solidFill>
                <a:latin typeface="Segoe UI Semilight" panose="02020603050405020304" pitchFamily="2"/>
              </a:rPr>
              <a:t>4 </a:t>
            </a:r>
          </a:p>
        </p:txBody>
      </p:sp>
      <p:sp>
        <p:nvSpPr>
          <p:cNvPr id="15" name="Text Placeholder 14"/>
          <p:cNvSpPr>
            <a:spLocks noGrp="1"/>
          </p:cNvSpPr>
          <p:nvPr>
            <p:ph type="body" idx="10"/>
          </p:nvPr>
        </p:nvSpPr>
        <p:spPr>
          <a:xfrm>
            <a:off x="9469157" y="6287771"/>
            <a:ext cx="1950466" cy="158115"/>
          </a:xfrm>
          <a:prstGeom prst="rect">
            <a:avLst/>
          </a:prstGeom>
          <a:noFill/>
          <a:ln w="0" cmpd="sng">
            <a:noFill/>
            <a:prstDash val="solid"/>
          </a:ln>
        </p:spPr>
        <p:txBody>
          <a:bodyPr vert="horz" lIns="0" tIns="6985" rIns="0" bIns="0" anchor="t"/>
          <a:lstStyle>
            <a:lvl1pPr marL="0" marR="0" indent="0" algn="l">
              <a:lnSpc>
                <a:spcPts val="1000"/>
              </a:lnSpc>
              <a:spcAft>
                <a:spcPts val="95"/>
              </a:spcAft>
              <a:tabLst>
                <a:tab pos="1965763" algn="r"/>
              </a:tabLst>
              <a:defRPr/>
            </a:lvl1pPr>
          </a:lstStyle>
          <a:p>
            <a:pPr marL="0" marR="0" indent="0" algn="l">
              <a:lnSpc>
                <a:spcPts val="1000"/>
              </a:lnSpc>
              <a:spcAft>
                <a:spcPts val="95"/>
              </a:spcAft>
              <a:tabLst>
                <a:tab pos="1965960" algn="r"/>
              </a:tabLst>
            </a:pPr>
            <a:r>
              <a:rPr lang="en-US" sz="800" b="1" spc="0">
                <a:solidFill>
                  <a:srgbClr val="000000"/>
                </a:solidFill>
                <a:latin typeface="Segoe UI Semibold" panose="02020603050405020304" pitchFamily="2"/>
              </a:rPr>
              <a:t>Wherever business takes you</a:t>
            </a:r>
            <a:r>
              <a:rPr lang="en-US" sz="100" b="1" spc="0">
                <a:solidFill>
                  <a:srgbClr val="FFFFFF"/>
                </a:solidFill>
                <a:latin typeface="Segoe UI Semibold" panose="02020603050405020304" pitchFamily="2"/>
              </a:rPr>
              <a:t> </a:t>
            </a:r>
            <a:r>
              <a:rPr lang="en-US" sz="800" b="1" u="sng" spc="0">
                <a:solidFill>
                  <a:srgbClr val="0000FF"/>
                </a:solidFill>
                <a:latin typeface="Segoe UI Semibold" panose="02020603050405020304" pitchFamily="2"/>
              </a:rPr>
              <a:t>MNP.ca</a:t>
            </a:r>
            <a:r>
              <a:rPr lang="en-US" sz="100" b="1" spc="0">
                <a:solidFill>
                  <a:srgbClr val="FFFFFF"/>
                </a:solidFill>
                <a:latin typeface="Segoe UI Semibold" panose="02020603050405020304" pitchFamily="2"/>
              </a:rPr>
              <a:t> </a:t>
            </a:r>
          </a:p>
        </p:txBody>
      </p:sp>
    </p:spTree>
    <p:extLst>
      <p:ext uri="{BB962C8B-B14F-4D97-AF65-F5344CB8AC3E}">
        <p14:creationId xmlns:p14="http://schemas.microsoft.com/office/powerpoint/2010/main" val="40920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4" y="0"/>
            <a:ext cx="12197413"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4" y="759308"/>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405643" y="5881628"/>
            <a:ext cx="1007012" cy="217064"/>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B551E896-88AD-4B05-AF51-784C1BF68FF0}"/>
              </a:ext>
            </a:extLst>
          </p:cNvPr>
          <p:cNvCxnSpPr>
            <a:cxnSpLocks/>
          </p:cNvCxnSpPr>
          <p:nvPr userDrawn="1"/>
        </p:nvCxnSpPr>
        <p:spPr>
          <a:xfrm>
            <a:off x="645296" y="3371557"/>
            <a:ext cx="95032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01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 Option 2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387212" y="5881628"/>
            <a:ext cx="1007012" cy="217064"/>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3" name="Straight Connector 22">
            <a:extLst>
              <a:ext uri="{FF2B5EF4-FFF2-40B4-BE49-F238E27FC236}">
                <a16:creationId xmlns:a16="http://schemas.microsoft.com/office/drawing/2014/main" id="{A7E662C3-F87E-4EC4-8BE5-B272B66DF6F7}"/>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1DECA542-310C-40AA-9041-E917E6CC827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26024" y="636588"/>
            <a:ext cx="1329388" cy="43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 - Option 3a">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DB85F99E-195F-46B0-866D-A975BEC7F5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3052" y="632123"/>
            <a:ext cx="1329388" cy="430905"/>
          </a:xfrm>
          <a:prstGeom prst="rect">
            <a:avLst/>
          </a:prstGeom>
          <a:noFill/>
          <a:extLst>
            <a:ext uri="{909E8E84-426E-40DD-AFC4-6F175D3DCCD1}">
              <a14:hiddenFill xmlns:a14="http://schemas.microsoft.com/office/drawing/2010/main">
                <a:solidFill>
                  <a:srgbClr val="FFFFFF"/>
                </a:solidFill>
              </a14:hiddenFill>
            </a:ext>
          </a:extLst>
        </p:spPr>
      </p:pic>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dirty="0"/>
              <a:t>Click icon to upload </a:t>
            </a:r>
            <a:br>
              <a:rPr lang="en-CA" dirty="0"/>
            </a:br>
            <a:r>
              <a:rPr lang="en-CA" dirty="0"/>
              <a:t>a cover image</a:t>
            </a:r>
          </a:p>
          <a:p>
            <a:endParaRPr lang="en-CA" dirty="0"/>
          </a:p>
          <a:p>
            <a:endParaRPr lang="en-CA" dirty="0"/>
          </a:p>
          <a:p>
            <a:endParaRPr lang="en-CA" dirty="0"/>
          </a:p>
          <a:p>
            <a:endParaRPr lang="en-CA" dirty="0"/>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20" name="Straight Connector 19">
            <a:extLst>
              <a:ext uri="{FF2B5EF4-FFF2-40B4-BE49-F238E27FC236}">
                <a16:creationId xmlns:a16="http://schemas.microsoft.com/office/drawing/2014/main" id="{5217E122-59EA-4A15-AA53-1A97F5A3C6F6}"/>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20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ver - Option 3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17E7E3-422B-46E6-A17A-CA7B4166567E}"/>
              </a:ext>
            </a:extLst>
          </p:cNvPr>
          <p:cNvSpPr/>
          <p:nvPr userDrawn="1"/>
        </p:nvSpPr>
        <p:spPr>
          <a:xfrm>
            <a:off x="0" y="0"/>
            <a:ext cx="6946900" cy="6864350"/>
          </a:xfrm>
          <a:prstGeom prst="rect">
            <a:avLst/>
          </a:prstGeom>
          <a:solidFill>
            <a:schemeClr val="tx2"/>
          </a:solidFill>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3" name="Rectangle 2">
            <a:extLst>
              <a:ext uri="{FF2B5EF4-FFF2-40B4-BE49-F238E27FC236}">
                <a16:creationId xmlns:a16="http://schemas.microsoft.com/office/drawing/2014/main" id="{21271CED-3A4A-4269-9A31-367343F8235C}"/>
              </a:ext>
            </a:extLst>
          </p:cNvPr>
          <p:cNvSpPr/>
          <p:nvPr/>
        </p:nvSpPr>
        <p:spPr>
          <a:xfrm>
            <a:off x="0" y="0"/>
            <a:ext cx="6946900" cy="6864350"/>
          </a:xfrm>
          <a:prstGeom prst="rect">
            <a:avLst/>
          </a:prstGeom>
          <a:solidFill>
            <a:schemeClr val="tx2"/>
          </a:solidFill>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dirty="0"/>
              <a:t>Click icon to upload </a:t>
            </a:r>
            <a:br>
              <a:rPr lang="en-CA" dirty="0"/>
            </a:br>
            <a:r>
              <a:rPr lang="en-CA" dirty="0"/>
              <a:t>a cover image</a:t>
            </a:r>
          </a:p>
          <a:p>
            <a:endParaRPr lang="en-CA" dirty="0"/>
          </a:p>
          <a:p>
            <a:endParaRPr lang="en-CA" dirty="0"/>
          </a:p>
          <a:p>
            <a:endParaRPr lang="en-CA" dirty="0"/>
          </a:p>
          <a:p>
            <a:endParaRPr lang="en-CA" dirty="0"/>
          </a:p>
        </p:txBody>
      </p:sp>
      <p:cxnSp>
        <p:nvCxnSpPr>
          <p:cNvPr id="12" name="Straight Connector 11">
            <a:extLst>
              <a:ext uri="{FF2B5EF4-FFF2-40B4-BE49-F238E27FC236}">
                <a16:creationId xmlns:a16="http://schemas.microsoft.com/office/drawing/2014/main" id="{8DA95C13-991A-46C9-A8BF-0BA32FE6315B}"/>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dirty="0"/>
              <a:t>Click icon to upload client logo</a:t>
            </a:r>
          </a:p>
        </p:txBody>
      </p:sp>
      <p:cxnSp>
        <p:nvCxnSpPr>
          <p:cNvPr id="13" name="Straight Connector 12">
            <a:extLst>
              <a:ext uri="{FF2B5EF4-FFF2-40B4-BE49-F238E27FC236}">
                <a16:creationId xmlns:a16="http://schemas.microsoft.com/office/drawing/2014/main" id="{662955A1-49A0-452F-9144-9722EEEB5DC9}"/>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F1FDE4F-00B9-42C0-9B90-4477483666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20" name="Text Placeholder 9">
            <a:extLst>
              <a:ext uri="{FF2B5EF4-FFF2-40B4-BE49-F238E27FC236}">
                <a16:creationId xmlns:a16="http://schemas.microsoft.com/office/drawing/2014/main" id="{E3CC7989-1C71-4676-853A-759C1038FAF7}"/>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2" name="Picture 15">
            <a:extLst>
              <a:ext uri="{FF2B5EF4-FFF2-40B4-BE49-F238E27FC236}">
                <a16:creationId xmlns:a16="http://schemas.microsoft.com/office/drawing/2014/main" id="{3044118B-87A9-40D1-B121-41E10B7B11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00201" y="594892"/>
            <a:ext cx="1435091" cy="504042"/>
          </a:xfrm>
          <a:prstGeom prst="rect">
            <a:avLst/>
          </a:prstGeom>
        </p:spPr>
      </p:pic>
      <p:sp>
        <p:nvSpPr>
          <p:cNvPr id="17" name="Title Placeholder 1">
            <a:extLst>
              <a:ext uri="{FF2B5EF4-FFF2-40B4-BE49-F238E27FC236}">
                <a16:creationId xmlns:a16="http://schemas.microsoft.com/office/drawing/2014/main" id="{A5D650F6-49AB-41F9-BB92-42B9C612A7DA}"/>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6" name="Straight Connector 25">
            <a:extLst>
              <a:ext uri="{FF2B5EF4-FFF2-40B4-BE49-F238E27FC236}">
                <a16:creationId xmlns:a16="http://schemas.microsoft.com/office/drawing/2014/main" id="{4C57944E-A9EE-46F5-BC08-6C0E65AE4A4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23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lvl1pPr>
              <a:defRPr/>
            </a:lvl1pPr>
          </a:lstStyle>
          <a:p>
            <a:r>
              <a:rPr lang="en-CA" dirty="0"/>
              <a:t>1</a:t>
            </a:r>
          </a:p>
        </p:txBody>
      </p:sp>
    </p:spTree>
    <p:extLst>
      <p:ext uri="{BB962C8B-B14F-4D97-AF65-F5344CB8AC3E}">
        <p14:creationId xmlns:p14="http://schemas.microsoft.com/office/powerpoint/2010/main" val="259485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 Grey BG">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0558B-FE2F-4443-88B7-521D06F35F52}"/>
              </a:ext>
            </a:extLst>
          </p:cNvPr>
          <p:cNvSpPr>
            <a:spLocks noGrp="1"/>
          </p:cNvSpPr>
          <p:nvPr>
            <p:ph type="sldNum" sz="quarter" idx="10"/>
          </p:nvPr>
        </p:nvSpPr>
        <p:spPr/>
        <p:txBody>
          <a:bodyPr/>
          <a:lstStyle/>
          <a:p>
            <a:fld id="{524D1A82-BAD5-4898-8C77-C821410AB1EA}" type="slidenum">
              <a:rPr lang="en-CA" smtClean="0"/>
              <a:pPr/>
              <a:t>‹#›</a:t>
            </a:fld>
            <a:endParaRPr lang="en-CA" dirty="0"/>
          </a:p>
        </p:txBody>
      </p:sp>
    </p:spTree>
    <p:extLst>
      <p:ext uri="{BB962C8B-B14F-4D97-AF65-F5344CB8AC3E}">
        <p14:creationId xmlns:p14="http://schemas.microsoft.com/office/powerpoint/2010/main" val="6596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51" y="644272"/>
            <a:ext cx="10913050" cy="332399"/>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42951" y="1594458"/>
            <a:ext cx="10913050" cy="464282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3AF2631-E561-4F69-A0BA-C8FC2A97AAE1}"/>
              </a:ext>
            </a:extLst>
          </p:cNvPr>
          <p:cNvSpPr>
            <a:spLocks noGrp="1"/>
          </p:cNvSpPr>
          <p:nvPr>
            <p:ph type="sldNum" sz="quarter" idx="4"/>
          </p:nvPr>
        </p:nvSpPr>
        <p:spPr>
          <a:xfrm>
            <a:off x="11556001" y="6362793"/>
            <a:ext cx="499143" cy="249720"/>
          </a:xfrm>
          <a:prstGeom prst="rect">
            <a:avLst/>
          </a:prstGeom>
        </p:spPr>
        <p:txBody>
          <a:bodyPr vert="horz" lIns="0" tIns="45720" rIns="0" bIns="45720" rtlCol="0" anchor="ctr"/>
          <a:lstStyle>
            <a:lvl1pPr algn="ctr">
              <a:defRPr sz="1000">
                <a:solidFill>
                  <a:schemeClr val="bg2">
                    <a:lumMod val="50000"/>
                  </a:schemeClr>
                </a:solidFill>
              </a:defRPr>
            </a:lvl1pPr>
          </a:lstStyle>
          <a:p>
            <a:fld id="{524D1A82-BAD5-4898-8C77-C821410AB1EA}" type="slidenum">
              <a:rPr lang="en-CA" smtClean="0"/>
              <a:pPr/>
              <a:t>‹#›</a:t>
            </a:fld>
            <a:endParaRPr lang="en-CA" dirty="0"/>
          </a:p>
        </p:txBody>
      </p:sp>
      <p:grpSp>
        <p:nvGrpSpPr>
          <p:cNvPr id="5" name="Group 4">
            <a:extLst>
              <a:ext uri="{FF2B5EF4-FFF2-40B4-BE49-F238E27FC236}">
                <a16:creationId xmlns:a16="http://schemas.microsoft.com/office/drawing/2014/main" id="{E58B14C1-B7C2-4647-8DAD-9EB4D9778A63}"/>
              </a:ext>
            </a:extLst>
          </p:cNvPr>
          <p:cNvGrpSpPr/>
          <p:nvPr userDrawn="1"/>
        </p:nvGrpSpPr>
        <p:grpSpPr>
          <a:xfrm>
            <a:off x="8910651" y="6364891"/>
            <a:ext cx="2645350" cy="247621"/>
            <a:chOff x="8910651" y="6364891"/>
            <a:chExt cx="2645350" cy="247621"/>
          </a:xfrm>
        </p:grpSpPr>
        <p:sp>
          <p:nvSpPr>
            <p:cNvPr id="7" name="Parallelogram 6">
              <a:extLst>
                <a:ext uri="{FF2B5EF4-FFF2-40B4-BE49-F238E27FC236}">
                  <a16:creationId xmlns:a16="http://schemas.microsoft.com/office/drawing/2014/main" id="{0B4E3B14-9154-4F8E-91D8-E24B196C7C0B}"/>
                </a:ext>
              </a:extLst>
            </p:cNvPr>
            <p:cNvSpPr/>
            <p:nvPr/>
          </p:nvSpPr>
          <p:spPr>
            <a:xfrm>
              <a:off x="10932833" y="6367541"/>
              <a:ext cx="623168" cy="244971"/>
            </a:xfrm>
            <a:prstGeom prst="parallelogram">
              <a:avLst/>
            </a:prstGeom>
            <a:solidFill>
              <a:schemeClr val="accent4"/>
            </a:solidFill>
            <a:ln>
              <a:noFill/>
            </a:ln>
          </p:spPr>
          <p:txBody>
            <a:bodyPr wrap="square" rtlCol="0" anchor="ctr">
              <a:spAutoFit/>
            </a:bodyPr>
            <a:lstStyle/>
            <a:p>
              <a:pPr algn="ctr"/>
              <a:endParaRPr lang="en-CA" sz="5800" b="1" dirty="0">
                <a:solidFill>
                  <a:schemeClr val="bg1"/>
                </a:solidFill>
                <a:latin typeface="Corbel" charset="0"/>
                <a:ea typeface="Corbel" charset="0"/>
                <a:cs typeface="Corbel" charset="0"/>
              </a:endParaRPr>
            </a:p>
          </p:txBody>
        </p:sp>
        <p:sp>
          <p:nvSpPr>
            <p:cNvPr id="52" name="TextBox 51">
              <a:extLst>
                <a:ext uri="{FF2B5EF4-FFF2-40B4-BE49-F238E27FC236}">
                  <a16:creationId xmlns:a16="http://schemas.microsoft.com/office/drawing/2014/main" id="{73A11B59-FE37-40A9-BC44-F54307F08957}"/>
                </a:ext>
              </a:extLst>
            </p:cNvPr>
            <p:cNvSpPr txBox="1"/>
            <p:nvPr/>
          </p:nvSpPr>
          <p:spPr>
            <a:xfrm>
              <a:off x="10975867" y="6379438"/>
              <a:ext cx="537100" cy="215444"/>
            </a:xfrm>
            <a:prstGeom prst="rect">
              <a:avLst/>
            </a:prstGeom>
            <a:noFill/>
          </p:spPr>
          <p:txBody>
            <a:bodyPr wrap="square" lIns="0" rIns="0" rtlCol="0">
              <a:spAutoFit/>
            </a:bodyPr>
            <a:lstStyle/>
            <a:p>
              <a:pPr algn="ctr"/>
              <a:r>
                <a:rPr lang="en-CA" sz="800" b="1" dirty="0">
                  <a:solidFill>
                    <a:schemeClr val="bg1"/>
                  </a:solidFill>
                  <a:latin typeface="Segoe UI Semibold" panose="020B0702040204020203" pitchFamily="34" charset="0"/>
                  <a:cs typeface="Segoe UI Semibold" panose="020B0702040204020203" pitchFamily="34" charset="0"/>
                </a:rPr>
                <a:t>MNP.ca</a:t>
              </a:r>
            </a:p>
          </p:txBody>
        </p:sp>
        <p:cxnSp>
          <p:nvCxnSpPr>
            <p:cNvPr id="23" name="Straight Connector 22">
              <a:extLst>
                <a:ext uri="{FF2B5EF4-FFF2-40B4-BE49-F238E27FC236}">
                  <a16:creationId xmlns:a16="http://schemas.microsoft.com/office/drawing/2014/main" id="{3392FE92-0BA2-49EC-A581-5AA28D9FBFB2}"/>
                </a:ext>
              </a:extLst>
            </p:cNvPr>
            <p:cNvCxnSpPr>
              <a:cxnSpLocks/>
            </p:cNvCxnSpPr>
            <p:nvPr/>
          </p:nvCxnSpPr>
          <p:spPr>
            <a:xfrm>
              <a:off x="8910651" y="6364891"/>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6BE97B6-8C6A-43AE-8090-FE8BC285F770}"/>
                </a:ext>
              </a:extLst>
            </p:cNvPr>
            <p:cNvSpPr txBox="1"/>
            <p:nvPr/>
          </p:nvSpPr>
          <p:spPr>
            <a:xfrm>
              <a:off x="8929702" y="6379438"/>
              <a:ext cx="1879778" cy="215444"/>
            </a:xfrm>
            <a:prstGeom prst="rect">
              <a:avLst/>
            </a:prstGeom>
            <a:noFill/>
          </p:spPr>
          <p:txBody>
            <a:bodyPr wrap="square" lIns="0" rIns="0" rtlCol="0">
              <a:spAutoFit/>
            </a:bodyPr>
            <a:lstStyle/>
            <a:p>
              <a:pPr algn="r"/>
              <a:r>
                <a:rPr lang="en-CA" sz="800" b="1" dirty="0">
                  <a:solidFill>
                    <a:schemeClr val="tx1"/>
                  </a:solidFill>
                  <a:latin typeface="Segoe UI Semibold" panose="020B0702040204020203" pitchFamily="34" charset="0"/>
                  <a:cs typeface="Segoe UI Semibold" panose="020B0702040204020203" pitchFamily="34" charset="0"/>
                </a:rPr>
                <a:t>Wherever business takes you</a:t>
              </a:r>
            </a:p>
          </p:txBody>
        </p:sp>
      </p:grpSp>
      <p:sp>
        <p:nvSpPr>
          <p:cNvPr id="13" name="Rectangle 12">
            <a:extLst>
              <a:ext uri="{FF2B5EF4-FFF2-40B4-BE49-F238E27FC236}">
                <a16:creationId xmlns:a16="http://schemas.microsoft.com/office/drawing/2014/main" id="{15C0E096-12E0-48E2-9CEC-929AE25452A8}"/>
              </a:ext>
            </a:extLst>
          </p:cNvPr>
          <p:cNvSpPr/>
          <p:nvPr userDrawn="1"/>
        </p:nvSpPr>
        <p:spPr>
          <a:xfrm>
            <a:off x="0" y="6780901"/>
            <a:ext cx="12192000" cy="94487"/>
          </a:xfrm>
          <a:prstGeom prst="rect">
            <a:avLst/>
          </a:prstGeom>
          <a:solidFill>
            <a:schemeClr val="tx2"/>
          </a:solidFill>
        </p:spPr>
        <p:txBody>
          <a:bodyPr wrap="square" rtlCol="0" anchor="ctr">
            <a:noAutofit/>
          </a:bodyPr>
          <a:lstStyle/>
          <a:p>
            <a:pPr algn="ctr"/>
            <a:endParaRPr lang="en-CA" sz="5800" b="1" dirty="0">
              <a:solidFill>
                <a:schemeClr val="bg1"/>
              </a:solidFill>
              <a:latin typeface="Corbel" charset="0"/>
              <a:ea typeface="Corbel" charset="0"/>
              <a:cs typeface="Corbel" charset="0"/>
            </a:endParaRPr>
          </a:p>
        </p:txBody>
      </p:sp>
      <p:pic>
        <p:nvPicPr>
          <p:cNvPr id="14" name="Picture 50">
            <a:extLst>
              <a:ext uri="{FF2B5EF4-FFF2-40B4-BE49-F238E27FC236}">
                <a16:creationId xmlns:a16="http://schemas.microsoft.com/office/drawing/2014/main" id="{B50BF324-8D5F-4A49-A91C-28493EA207AE}"/>
              </a:ext>
            </a:extLst>
          </p:cNvPr>
          <p:cNvPicPr>
            <a:picLocks noChangeAspect="1"/>
          </p:cNvPicPr>
          <p:nvPr userDrawn="1"/>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p:blipFill>
        <p:spPr>
          <a:xfrm>
            <a:off x="10568510" y="258518"/>
            <a:ext cx="987491" cy="346834"/>
          </a:xfrm>
          <a:prstGeom prst="rect">
            <a:avLst/>
          </a:prstGeom>
        </p:spPr>
      </p:pic>
    </p:spTree>
    <p:extLst>
      <p:ext uri="{BB962C8B-B14F-4D97-AF65-F5344CB8AC3E}">
        <p14:creationId xmlns:p14="http://schemas.microsoft.com/office/powerpoint/2010/main" val="3966489079"/>
      </p:ext>
    </p:extLst>
  </p:cSld>
  <p:clrMap bg1="lt1" tx1="dk1" bg2="lt2" tx2="dk2" accent1="accent1" accent2="accent2" accent3="accent3" accent4="accent4" accent5="accent5" accent6="accent6" hlink="hlink" folHlink="folHlink"/>
  <p:sldLayoutIdLst>
    <p:sldLayoutId id="2147483860" r:id="rId1"/>
    <p:sldLayoutId id="2147483884" r:id="rId2"/>
    <p:sldLayoutId id="2147483855" r:id="rId3"/>
    <p:sldLayoutId id="2147483856" r:id="rId4"/>
    <p:sldLayoutId id="2147483857" r:id="rId5"/>
    <p:sldLayoutId id="2147483858" r:id="rId6"/>
    <p:sldLayoutId id="2147483859" r:id="rId7"/>
    <p:sldLayoutId id="2147483883" r:id="rId8"/>
    <p:sldLayoutId id="2147483861" r:id="rId9"/>
    <p:sldLayoutId id="2147483862" r:id="rId10"/>
    <p:sldLayoutId id="2147483863" r:id="rId11"/>
    <p:sldLayoutId id="2147483882"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 id="2147483994" r:id="rId31"/>
    <p:sldLayoutId id="2147484055" r:id="rId32"/>
    <p:sldLayoutId id="2147484056"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b="0" kern="1200">
          <a:solidFill>
            <a:schemeClr val="tx2"/>
          </a:solidFill>
          <a:latin typeface="+mj-lt"/>
          <a:ea typeface="Segoe UI Semibold" panose="020B0702040204020203" pitchFamily="34" charset="0"/>
          <a:cs typeface="Segoe UI Semibold" panose="020B0702040204020203" pitchFamily="34" charset="0"/>
        </a:defRPr>
      </a:lvl1pPr>
    </p:titleStyle>
    <p:bodyStyle>
      <a:lvl1pPr marL="277200" indent="-277200" algn="l" defTabSz="457200" rtl="0" eaLnBrk="1" latinLnBrk="0" hangingPunct="1">
        <a:lnSpc>
          <a:spcPct val="110000"/>
        </a:lnSpc>
        <a:spcBef>
          <a:spcPts val="0"/>
        </a:spcBef>
        <a:spcAft>
          <a:spcPts val="600"/>
        </a:spcAft>
        <a:buClrTx/>
        <a:buSzPct val="100000"/>
        <a:buFont typeface="Arial" panose="020B0604020202020204" pitchFamily="34" charset="0"/>
        <a:buChar char="•"/>
        <a:defRPr lang="en-CA" sz="10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0"/>
        </a:spcBef>
        <a:spcAft>
          <a:spcPts val="600"/>
        </a:spcAft>
        <a:buClrTx/>
        <a:buSzPct val="90000"/>
        <a:buFont typeface="Courier New" panose="02070309020205020404" pitchFamily="49" charset="0"/>
        <a:buChar char="-"/>
        <a:defRPr sz="10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0"/>
        </a:spcBef>
        <a:spcAft>
          <a:spcPts val="600"/>
        </a:spcAft>
        <a:buClrTx/>
        <a:buFont typeface="Arial" panose="020B0604020202020204" pitchFamily="34" charset="0"/>
        <a:buChar char="•"/>
        <a:defRPr sz="1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0"/>
        </a:spcBef>
        <a:spcAft>
          <a:spcPts val="600"/>
        </a:spcAft>
        <a:buClrTx/>
        <a:buFont typeface="Arial" panose="020B0604020202020204" pitchFamily="34" charset="0"/>
        <a:buChar char="•"/>
        <a:defRPr sz="10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0"/>
        </a:spcBef>
        <a:spcAft>
          <a:spcPts val="600"/>
        </a:spcAft>
        <a:buClrTx/>
        <a:buFont typeface="Arial" panose="020B0604020202020204" pitchFamily="34" charset="0"/>
        <a:buChar char="•"/>
        <a:defRPr sz="10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7281">
          <p15:clr>
            <a:srgbClr val="F26B43"/>
          </p15:clr>
        </p15:guide>
        <p15:guide id="74" pos="401">
          <p15:clr>
            <a:srgbClr val="F26B43"/>
          </p15:clr>
        </p15:guide>
        <p15:guide id="75" pos="897">
          <p15:clr>
            <a:srgbClr val="5ACBF0"/>
          </p15:clr>
        </p15:guide>
        <p15:guide id="76" pos="983">
          <p15:clr>
            <a:srgbClr val="5ACBF0"/>
          </p15:clr>
        </p15:guide>
        <p15:guide id="77" pos="1480">
          <p15:clr>
            <a:srgbClr val="5ACBF0"/>
          </p15:clr>
        </p15:guide>
        <p15:guide id="78" pos="1561">
          <p15:clr>
            <a:srgbClr val="5ACBF0"/>
          </p15:clr>
        </p15:guide>
        <p15:guide id="79" pos="2058">
          <p15:clr>
            <a:srgbClr val="5ACBF0"/>
          </p15:clr>
        </p15:guide>
        <p15:guide id="80" pos="2143">
          <p15:clr>
            <a:srgbClr val="5ACBF0"/>
          </p15:clr>
        </p15:guide>
        <p15:guide id="81" pos="2640">
          <p15:clr>
            <a:srgbClr val="5ACBF0"/>
          </p15:clr>
        </p15:guide>
        <p15:guide id="82" pos="2722">
          <p15:clr>
            <a:srgbClr val="5ACBF0"/>
          </p15:clr>
        </p15:guide>
        <p15:guide id="83" pos="3219">
          <p15:clr>
            <a:srgbClr val="5ACBF0"/>
          </p15:clr>
        </p15:guide>
        <p15:guide id="84" pos="3303">
          <p15:clr>
            <a:srgbClr val="5ACBF0"/>
          </p15:clr>
        </p15:guide>
        <p15:guide id="85" pos="3795">
          <p15:clr>
            <a:srgbClr val="5ACBF0"/>
          </p15:clr>
        </p15:guide>
        <p15:guide id="86" pos="6781">
          <p15:clr>
            <a:srgbClr val="5ACBF0"/>
          </p15:clr>
        </p15:guide>
        <p15:guide id="87" pos="6699">
          <p15:clr>
            <a:srgbClr val="5ACBF0"/>
          </p15:clr>
        </p15:guide>
        <p15:guide id="88" pos="6202">
          <p15:clr>
            <a:srgbClr val="5ACBF0"/>
          </p15:clr>
        </p15:guide>
        <p15:guide id="89" pos="6120">
          <p15:clr>
            <a:srgbClr val="5ACBF0"/>
          </p15:clr>
        </p15:guide>
        <p15:guide id="90" pos="5624">
          <p15:clr>
            <a:srgbClr val="5ACBF0"/>
          </p15:clr>
        </p15:guide>
        <p15:guide id="91" pos="5539">
          <p15:clr>
            <a:srgbClr val="5ACBF0"/>
          </p15:clr>
        </p15:guide>
        <p15:guide id="92" pos="5042">
          <p15:clr>
            <a:srgbClr val="5ACBF0"/>
          </p15:clr>
        </p15:guide>
        <p15:guide id="93" pos="4960">
          <p15:clr>
            <a:srgbClr val="5ACBF0"/>
          </p15:clr>
        </p15:guide>
        <p15:guide id="94" pos="4463">
          <p15:clr>
            <a:srgbClr val="5ACBF0"/>
          </p15:clr>
        </p15:guide>
        <p15:guide id="95" pos="4376">
          <p15:clr>
            <a:srgbClr val="5ACBF0"/>
          </p15:clr>
        </p15:guide>
        <p15:guide id="96" pos="3882">
          <p15:clr>
            <a:srgbClr val="5ACBF0"/>
          </p15:clr>
        </p15:guide>
        <p15:guide id="97" orient="horz" pos="401">
          <p15:clr>
            <a:srgbClr val="F26B43"/>
          </p15:clr>
        </p15:guide>
        <p15:guide id="98" orient="horz" pos="919">
          <p15:clr>
            <a:srgbClr val="5ACBF0"/>
          </p15:clr>
        </p15:guide>
        <p15:guide id="99" orient="horz" pos="999">
          <p15:clr>
            <a:srgbClr val="5ACBF0"/>
          </p15:clr>
        </p15:guide>
        <p15:guide id="100" orient="horz" pos="1520">
          <p15:clr>
            <a:srgbClr val="5ACBF0"/>
          </p15:clr>
        </p15:guide>
        <p15:guide id="101" orient="horz" pos="1599">
          <p15:clr>
            <a:srgbClr val="5ACBF0"/>
          </p15:clr>
        </p15:guide>
        <p15:guide id="102" orient="horz" pos="2118">
          <p15:clr>
            <a:srgbClr val="5ACBF0"/>
          </p15:clr>
        </p15:guide>
        <p15:guide id="103" orient="horz" pos="2720">
          <p15:clr>
            <a:srgbClr val="5ACBF0"/>
          </p15:clr>
        </p15:guide>
        <p15:guide id="104" orient="horz" pos="2198">
          <p15:clr>
            <a:srgbClr val="5ACBF0"/>
          </p15:clr>
        </p15:guide>
        <p15:guide id="105" orient="horz" pos="2797">
          <p15:clr>
            <a:srgbClr val="5ACBF0"/>
          </p15:clr>
        </p15:guide>
        <p15:guide id="106" orient="horz" pos="3318">
          <p15:clr>
            <a:srgbClr val="5ACBF0"/>
          </p15:clr>
        </p15:guide>
        <p15:guide id="107" orient="horz" pos="3396">
          <p15:clr>
            <a:srgbClr val="5ACBF0"/>
          </p15:clr>
        </p15:guide>
        <p15:guide id="108" orient="horz" pos="392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3.emf"/><Relationship Id="rId5" Type="http://schemas.openxmlformats.org/officeDocument/2006/relationships/oleObject" Target="../embeddings/oleObject1.bin"/><Relationship Id="rId10" Type="http://schemas.openxmlformats.org/officeDocument/2006/relationships/image" Target="../media/image16.jpg"/><Relationship Id="rId4" Type="http://schemas.openxmlformats.org/officeDocument/2006/relationships/image" Target="../media/image12.jpg"/><Relationship Id="rId9"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hyperlink" Target="https://ggwash.org/view/71663/why-were-going-to-keep-writing-about-racial-and-gender-equity-even-if-some-commenters-really-hate-it" TargetMode="External"/><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jp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58.jpeg"/><Relationship Id="rId11" Type="http://schemas.openxmlformats.org/officeDocument/2006/relationships/image" Target="../media/image63.png"/><Relationship Id="rId5" Type="http://schemas.openxmlformats.org/officeDocument/2006/relationships/image" Target="../media/image57.svg"/><Relationship Id="rId10" Type="http://schemas.openxmlformats.org/officeDocument/2006/relationships/image" Target="../media/image62.svg"/><Relationship Id="rId4" Type="http://schemas.openxmlformats.org/officeDocument/2006/relationships/image" Target="../media/image56.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slideLayout" Target="../slideLayouts/slideLayout33.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5.xml"/><Relationship Id="rId7" Type="http://schemas.openxmlformats.org/officeDocument/2006/relationships/image" Target="../media/image7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1.png"/><Relationship Id="rId5" Type="http://schemas.openxmlformats.org/officeDocument/2006/relationships/notesSlide" Target="../notesSlides/notesSlide7.xml"/><Relationship Id="rId10" Type="http://schemas.openxmlformats.org/officeDocument/2006/relationships/image" Target="../media/image75.png"/><Relationship Id="rId4" Type="http://schemas.openxmlformats.org/officeDocument/2006/relationships/slideLayout" Target="../slideLayouts/slideLayout1.xml"/><Relationship Id="rId9" Type="http://schemas.openxmlformats.org/officeDocument/2006/relationships/image" Target="../media/image74.png"/></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svg"/><Relationship Id="rId7" Type="http://schemas.openxmlformats.org/officeDocument/2006/relationships/image" Target="../media/image34.sv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outdoor, sky, yellow, silhouette&#10;&#10;Description automatically generated">
            <a:extLst>
              <a:ext uri="{FF2B5EF4-FFF2-40B4-BE49-F238E27FC236}">
                <a16:creationId xmlns:a16="http://schemas.microsoft.com/office/drawing/2014/main" id="{143C3C2B-5521-3B3D-3095-2E3CA6153779}"/>
              </a:ext>
            </a:extLst>
          </p:cNvPr>
          <p:cNvPicPr>
            <a:picLocks noChangeAspect="1"/>
          </p:cNvPicPr>
          <p:nvPr/>
        </p:nvPicPr>
        <p:blipFill rotWithShape="1">
          <a:blip r:embed="rId4">
            <a:extLst>
              <a:ext uri="{28A0092B-C50C-407E-A947-70E740481C1C}">
                <a14:useLocalDpi xmlns:a14="http://schemas.microsoft.com/office/drawing/2010/main" val="0"/>
              </a:ext>
            </a:extLst>
          </a:blip>
          <a:srcRect l="-249" t="-263"/>
          <a:stretch/>
        </p:blipFill>
        <p:spPr>
          <a:xfrm>
            <a:off x="-31900" y="-18001"/>
            <a:ext cx="12240000" cy="6886008"/>
          </a:xfrm>
          <a:prstGeom prst="rect">
            <a:avLst/>
          </a:prstGeom>
        </p:spPr>
      </p:pic>
      <p:graphicFrame>
        <p:nvGraphicFramePr>
          <p:cNvPr id="3" name="Object 2" hidden="1">
            <a:extLst>
              <a:ext uri="{FF2B5EF4-FFF2-40B4-BE49-F238E27FC236}">
                <a16:creationId xmlns:a16="http://schemas.microsoft.com/office/drawing/2014/main" id="{ABA72D08-E409-48A2-9D56-9C1458495B91}"/>
              </a:ext>
            </a:extLst>
          </p:cNvPr>
          <p:cNvGraphicFramePr>
            <a:graphicFrameLocks noChangeAspect="1"/>
          </p:cNvGraphicFramePr>
          <p:nvPr>
            <p:custDataLst>
              <p:tags r:id="rId1"/>
            </p:custDataLst>
          </p:nvPr>
        </p:nvGraphicFramePr>
        <p:xfrm>
          <a:off x="1588" y="-51599"/>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ABA72D08-E409-48A2-9D56-9C1458495B91}"/>
                          </a:ext>
                        </a:extLst>
                      </p:cNvPr>
                      <p:cNvPicPr/>
                      <p:nvPr/>
                    </p:nvPicPr>
                    <p:blipFill>
                      <a:blip r:embed="rId6"/>
                      <a:stretch>
                        <a:fillRect/>
                      </a:stretch>
                    </p:blipFill>
                    <p:spPr>
                      <a:xfrm>
                        <a:off x="1588" y="-51599"/>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E80A420-1268-44BB-B558-D1E979A578B3}"/>
              </a:ext>
            </a:extLst>
          </p:cNvPr>
          <p:cNvSpPr/>
          <p:nvPr/>
        </p:nvSpPr>
        <p:spPr>
          <a:xfrm>
            <a:off x="-113083" y="86744"/>
            <a:ext cx="12302121" cy="7144352"/>
          </a:xfrm>
          <a:prstGeom prst="rect">
            <a:avLst/>
          </a:prstGeom>
          <a:gradFill>
            <a:gsLst>
              <a:gs pos="0">
                <a:srgbClr val="000000">
                  <a:alpha val="95000"/>
                </a:srgbClr>
              </a:gs>
              <a:gs pos="0">
                <a:srgbClr val="000000">
                  <a:alpha val="30000"/>
                </a:srgbClr>
              </a:gs>
              <a:gs pos="0">
                <a:schemeClr val="tx1">
                  <a:alpha val="0"/>
                </a:schemeClr>
              </a:gs>
            </a:gsLst>
            <a:lin ang="0" scaled="1"/>
          </a:gradFill>
          <a:ln>
            <a:noFill/>
          </a:ln>
        </p:spPr>
        <p:txBody>
          <a:bodyPr wrap="square" rtlCol="0" anchor="ctr">
            <a:noAutofit/>
          </a:bodyPr>
          <a:lstStyle/>
          <a:p>
            <a:pPr algn="ctr"/>
            <a:endParaRPr lang="en-CA" sz="1599" b="1" dirty="0">
              <a:solidFill>
                <a:schemeClr val="bg1"/>
              </a:solidFill>
              <a:latin typeface="+mj-lt"/>
              <a:ea typeface="Corbel" charset="0"/>
              <a:cs typeface="Corbel" charset="0"/>
            </a:endParaRPr>
          </a:p>
        </p:txBody>
      </p:sp>
      <p:sp>
        <p:nvSpPr>
          <p:cNvPr id="8" name="Rectangle 7">
            <a:extLst>
              <a:ext uri="{FF2B5EF4-FFF2-40B4-BE49-F238E27FC236}">
                <a16:creationId xmlns:a16="http://schemas.microsoft.com/office/drawing/2014/main" id="{921BDBCD-1809-4754-A192-763ECFC1EA03}"/>
              </a:ext>
            </a:extLst>
          </p:cNvPr>
          <p:cNvSpPr/>
          <p:nvPr/>
        </p:nvSpPr>
        <p:spPr>
          <a:xfrm>
            <a:off x="0" y="10007"/>
            <a:ext cx="12289283" cy="6858000"/>
          </a:xfrm>
          <a:prstGeom prst="rect">
            <a:avLst/>
          </a:prstGeom>
          <a:gradFill flip="none" rotWithShape="1">
            <a:gsLst>
              <a:gs pos="0">
                <a:schemeClr val="tx2"/>
              </a:gs>
              <a:gs pos="60000">
                <a:srgbClr val="000000">
                  <a:alpha val="30000"/>
                </a:srgbClr>
              </a:gs>
              <a:gs pos="100000">
                <a:schemeClr val="tx1">
                  <a:alpha val="0"/>
                </a:schemeClr>
              </a:gs>
            </a:gsLst>
            <a:lin ang="0" scaled="1"/>
            <a:tileRect/>
          </a:gradFill>
        </p:spPr>
        <p:txBody>
          <a:bodyPr wrap="square" rtlCol="0" anchor="ctr">
            <a:noAutofit/>
          </a:bodyPr>
          <a:lstStyle/>
          <a:p>
            <a:pPr algn="ctr">
              <a:defRPr/>
            </a:pPr>
            <a:endParaRPr lang="en-CA" sz="5800" b="1" kern="0" dirty="0">
              <a:solidFill>
                <a:srgbClr val="181718"/>
              </a:solidFill>
              <a:latin typeface="Corbel" charset="0"/>
              <a:ea typeface="Corbel" charset="0"/>
              <a:cs typeface="Corbel" charset="0"/>
            </a:endParaRPr>
          </a:p>
        </p:txBody>
      </p:sp>
      <p:sp>
        <p:nvSpPr>
          <p:cNvPr id="5" name="Title 4">
            <a:extLst>
              <a:ext uri="{FF2B5EF4-FFF2-40B4-BE49-F238E27FC236}">
                <a16:creationId xmlns:a16="http://schemas.microsoft.com/office/drawing/2014/main" id="{2D77E309-2ACE-4148-B16B-4DDFC93F5475}"/>
              </a:ext>
            </a:extLst>
          </p:cNvPr>
          <p:cNvSpPr>
            <a:spLocks noGrp="1"/>
          </p:cNvSpPr>
          <p:nvPr>
            <p:ph type="title"/>
          </p:nvPr>
        </p:nvSpPr>
        <p:spPr>
          <a:xfrm>
            <a:off x="651384" y="2706951"/>
            <a:ext cx="9885179" cy="1651478"/>
          </a:xfrm>
        </p:spPr>
        <p:txBody>
          <a:bodyPr vert="horz"/>
          <a:lstStyle/>
          <a:p>
            <a:r>
              <a:rPr lang="en-CA" sz="4400" b="1" dirty="0">
                <a:latin typeface="Segoe UI Semibold (Headings)"/>
                <a:cs typeface="Segoe UI Semibold"/>
              </a:rPr>
              <a:t>EDI as a Strategic Imperative</a:t>
            </a:r>
            <a:br>
              <a:rPr lang="en-CA" dirty="0"/>
            </a:br>
            <a:br>
              <a:rPr lang="en-CA" dirty="0"/>
            </a:br>
            <a:r>
              <a:rPr lang="en-CA" sz="1762" dirty="0"/>
              <a:t>Presentation to the CFA</a:t>
            </a:r>
            <a:br>
              <a:rPr lang="en-CA" sz="1762" dirty="0"/>
            </a:br>
            <a:r>
              <a:rPr lang="en-CA" sz="1762" dirty="0"/>
              <a:t>March 6, 2023</a:t>
            </a:r>
            <a:endParaRPr lang="en-CA" sz="3201" dirty="0"/>
          </a:p>
        </p:txBody>
      </p:sp>
      <p:pic>
        <p:nvPicPr>
          <p:cNvPr id="12" name="Picture 11">
            <a:extLst>
              <a:ext uri="{FF2B5EF4-FFF2-40B4-BE49-F238E27FC236}">
                <a16:creationId xmlns:a16="http://schemas.microsoft.com/office/drawing/2014/main" id="{3A3B9E27-A0F3-4340-A5C3-E2EB8ECFA83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1384" y="5713518"/>
            <a:ext cx="2938462" cy="550961"/>
          </a:xfrm>
          <a:prstGeom prst="rect">
            <a:avLst/>
          </a:prstGeom>
        </p:spPr>
      </p:pic>
      <p:pic>
        <p:nvPicPr>
          <p:cNvPr id="15" name="Picture 15">
            <a:extLst>
              <a:ext uri="{FF2B5EF4-FFF2-40B4-BE49-F238E27FC236}">
                <a16:creationId xmlns:a16="http://schemas.microsoft.com/office/drawing/2014/main" id="{96417466-F15C-4A50-886B-EA385B16FC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461455" y="589896"/>
            <a:ext cx="1548202" cy="54377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DB644879-4247-D04A-C731-8D442C1FDF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67905" y="5828234"/>
            <a:ext cx="2365851" cy="705069"/>
          </a:xfrm>
          <a:prstGeom prst="rect">
            <a:avLst/>
          </a:prstGeom>
        </p:spPr>
      </p:pic>
    </p:spTree>
    <p:extLst>
      <p:ext uri="{BB962C8B-B14F-4D97-AF65-F5344CB8AC3E}">
        <p14:creationId xmlns:p14="http://schemas.microsoft.com/office/powerpoint/2010/main" val="230999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70BC-4251-4539-A4EE-E00555C64280}"/>
              </a:ext>
            </a:extLst>
          </p:cNvPr>
          <p:cNvSpPr>
            <a:spLocks noGrp="1"/>
          </p:cNvSpPr>
          <p:nvPr>
            <p:ph type="title"/>
          </p:nvPr>
        </p:nvSpPr>
        <p:spPr>
          <a:xfrm>
            <a:off x="639475" y="489838"/>
            <a:ext cx="10913050" cy="542277"/>
          </a:xfrm>
        </p:spPr>
        <p:txBody>
          <a:bodyPr wrap="square" anchor="t">
            <a:normAutofit/>
          </a:bodyPr>
          <a:lstStyle/>
          <a:p>
            <a:r>
              <a:rPr lang="en-CA" sz="3200" dirty="0"/>
              <a:t>Moving Past What We Call It</a:t>
            </a:r>
          </a:p>
        </p:txBody>
      </p:sp>
      <p:pic>
        <p:nvPicPr>
          <p:cNvPr id="7" name="Content Placeholder 6" descr="Text&#10;&#10;Description automatically generated">
            <a:extLst>
              <a:ext uri="{FF2B5EF4-FFF2-40B4-BE49-F238E27FC236}">
                <a16:creationId xmlns:a16="http://schemas.microsoft.com/office/drawing/2014/main" id="{47C5579A-580A-4D7A-B9FE-FE09E2246D81}"/>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 t="6753" r="-1450" b="8836"/>
          <a:stretch/>
        </p:blipFill>
        <p:spPr>
          <a:xfrm>
            <a:off x="871869" y="1116418"/>
            <a:ext cx="6088127" cy="3659915"/>
          </a:xfrm>
          <a:noFill/>
        </p:spPr>
      </p:pic>
      <p:sp>
        <p:nvSpPr>
          <p:cNvPr id="13" name="Content Placeholder 3">
            <a:extLst>
              <a:ext uri="{FF2B5EF4-FFF2-40B4-BE49-F238E27FC236}">
                <a16:creationId xmlns:a16="http://schemas.microsoft.com/office/drawing/2014/main" id="{D96DBF48-CCC0-82CD-9772-918B7DF28B35}"/>
              </a:ext>
            </a:extLst>
          </p:cNvPr>
          <p:cNvSpPr>
            <a:spLocks noGrp="1"/>
          </p:cNvSpPr>
          <p:nvPr>
            <p:ph sz="quarter" idx="14"/>
          </p:nvPr>
        </p:nvSpPr>
        <p:spPr>
          <a:xfrm>
            <a:off x="7370029" y="1674177"/>
            <a:ext cx="3548062" cy="4552965"/>
          </a:xfrm>
        </p:spPr>
        <p:txBody>
          <a:bodyPr/>
          <a:lstStyle/>
          <a:p>
            <a:pPr>
              <a:lnSpc>
                <a:spcPct val="100000"/>
              </a:lnSpc>
            </a:pPr>
            <a:r>
              <a:rPr lang="en-CA" sz="2741" dirty="0">
                <a:latin typeface="+mj-lt"/>
              </a:rPr>
              <a:t>Goal: Define what equity looks like and what actions are appropriate</a:t>
            </a:r>
            <a:br>
              <a:rPr lang="en-CA" sz="2741" dirty="0">
                <a:latin typeface="+mj-lt"/>
              </a:rPr>
            </a:br>
            <a:endParaRPr lang="en-CA" sz="2741" dirty="0">
              <a:latin typeface="+mj-lt"/>
            </a:endParaRPr>
          </a:p>
          <a:p>
            <a:pPr>
              <a:lnSpc>
                <a:spcPct val="100000"/>
              </a:lnSpc>
            </a:pPr>
            <a:r>
              <a:rPr lang="en-CA" sz="2741" dirty="0">
                <a:latin typeface="+mj-lt"/>
              </a:rPr>
              <a:t>Build on what we are getting right and find the path to </a:t>
            </a:r>
            <a:r>
              <a:rPr lang="en-CA" sz="2741" b="1" dirty="0">
                <a:latin typeface="+mj-lt"/>
              </a:rPr>
              <a:t>human equity</a:t>
            </a:r>
          </a:p>
          <a:p>
            <a:endParaRPr lang="en-US" dirty="0"/>
          </a:p>
        </p:txBody>
      </p:sp>
      <p:sp>
        <p:nvSpPr>
          <p:cNvPr id="3" name="Content Placeholder 2">
            <a:extLst>
              <a:ext uri="{FF2B5EF4-FFF2-40B4-BE49-F238E27FC236}">
                <a16:creationId xmlns:a16="http://schemas.microsoft.com/office/drawing/2014/main" id="{556A1B7A-FC9E-455E-A550-C79267E35D62}"/>
              </a:ext>
            </a:extLst>
          </p:cNvPr>
          <p:cNvSpPr>
            <a:spLocks noGrp="1"/>
          </p:cNvSpPr>
          <p:nvPr>
            <p:ph sz="quarter" idx="15"/>
          </p:nvPr>
        </p:nvSpPr>
        <p:spPr>
          <a:xfrm>
            <a:off x="1076834" y="4860636"/>
            <a:ext cx="5883162" cy="4735827"/>
          </a:xfrm>
        </p:spPr>
        <p:txBody>
          <a:bodyPr>
            <a:normAutofit/>
          </a:bodyPr>
          <a:lstStyle/>
          <a:p>
            <a:pPr marL="0" indent="0" algn="ctr">
              <a:lnSpc>
                <a:spcPct val="100000"/>
              </a:lnSpc>
              <a:buNone/>
            </a:pPr>
            <a:r>
              <a:rPr lang="en-CA" sz="1370" b="1" dirty="0"/>
              <a:t>EDIB</a:t>
            </a:r>
            <a:r>
              <a:rPr lang="en-CA" sz="1370" dirty="0"/>
              <a:t> – Equity, Diversity, Inclusion &amp; Belonging</a:t>
            </a:r>
          </a:p>
          <a:p>
            <a:pPr marL="0" indent="0" algn="ctr">
              <a:lnSpc>
                <a:spcPct val="100000"/>
              </a:lnSpc>
              <a:buNone/>
            </a:pPr>
            <a:r>
              <a:rPr lang="en-CA" sz="1370" b="1" dirty="0"/>
              <a:t>EDIR</a:t>
            </a:r>
            <a:r>
              <a:rPr lang="en-CA" sz="1370" dirty="0"/>
              <a:t> – Equity, Diversity, Inclusion &amp; Reconciliation</a:t>
            </a:r>
          </a:p>
          <a:p>
            <a:pPr marL="0" indent="0" algn="ctr">
              <a:lnSpc>
                <a:spcPct val="100000"/>
              </a:lnSpc>
              <a:buNone/>
            </a:pPr>
            <a:r>
              <a:rPr lang="en-CA" sz="1370" b="1" dirty="0"/>
              <a:t>DEI</a:t>
            </a:r>
            <a:r>
              <a:rPr lang="en-CA" sz="1370" dirty="0"/>
              <a:t> – Diversity, Equity &amp; Inclusion</a:t>
            </a:r>
          </a:p>
          <a:p>
            <a:pPr marL="0" indent="0" algn="ctr">
              <a:lnSpc>
                <a:spcPct val="100000"/>
              </a:lnSpc>
              <a:buNone/>
            </a:pPr>
            <a:r>
              <a:rPr lang="en-CA" sz="1370" b="1" dirty="0"/>
              <a:t>IDEA</a:t>
            </a:r>
            <a:r>
              <a:rPr lang="en-CA" sz="1370" dirty="0"/>
              <a:t> – Inclusion, Diversity, Equity &amp; Accessibility</a:t>
            </a:r>
          </a:p>
          <a:p>
            <a:pPr marL="0" indent="0" algn="ctr">
              <a:lnSpc>
                <a:spcPct val="100000"/>
              </a:lnSpc>
              <a:buNone/>
            </a:pPr>
            <a:r>
              <a:rPr lang="en-CA" sz="1370" b="1" dirty="0"/>
              <a:t>IDEA</a:t>
            </a:r>
            <a:r>
              <a:rPr lang="en-CA" sz="1370" dirty="0"/>
              <a:t> – Inclusion, Diversity, Equity &amp; Anti-Racism</a:t>
            </a:r>
          </a:p>
        </p:txBody>
      </p:sp>
      <p:sp>
        <p:nvSpPr>
          <p:cNvPr id="5" name="Slide Number Placeholder 4" hidden="1">
            <a:extLst>
              <a:ext uri="{FF2B5EF4-FFF2-40B4-BE49-F238E27FC236}">
                <a16:creationId xmlns:a16="http://schemas.microsoft.com/office/drawing/2014/main" id="{6DAA76D4-D99C-49E4-88AC-57A7EFAC5D6A}"/>
              </a:ext>
            </a:extLst>
          </p:cNvPr>
          <p:cNvSpPr>
            <a:spLocks noGrp="1"/>
          </p:cNvSpPr>
          <p:nvPr>
            <p:ph type="sldNum" sz="quarter" idx="4294967295"/>
          </p:nvPr>
        </p:nvSpPr>
        <p:spPr>
          <a:xfrm>
            <a:off x="11556002" y="6300722"/>
            <a:ext cx="499143" cy="244437"/>
          </a:xfrm>
        </p:spPr>
        <p:txBody>
          <a:bodyPr anchor="ctr">
            <a:normAutofit/>
          </a:bodyPr>
          <a:lstStyle/>
          <a:p>
            <a:pPr>
              <a:spcAft>
                <a:spcPts val="587"/>
              </a:spcAft>
            </a:pPr>
            <a:fld id="{524D1A82-BAD5-4898-8C77-C821410AB1EA}" type="slidenum">
              <a:rPr lang="en-CA" smtClean="0"/>
              <a:pPr>
                <a:spcAft>
                  <a:spcPts val="587"/>
                </a:spcAft>
              </a:pPr>
              <a:t>10</a:t>
            </a:fld>
            <a:endParaRPr lang="en-CA" dirty="0"/>
          </a:p>
        </p:txBody>
      </p:sp>
    </p:spTree>
    <p:extLst>
      <p:ext uri="{BB962C8B-B14F-4D97-AF65-F5344CB8AC3E}">
        <p14:creationId xmlns:p14="http://schemas.microsoft.com/office/powerpoint/2010/main" val="398356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5D85C9-A9D1-F6B9-0E0A-4DC3C10D829A}"/>
              </a:ext>
            </a:extLst>
          </p:cNvPr>
          <p:cNvPicPr>
            <a:picLocks noChangeAspect="1"/>
          </p:cNvPicPr>
          <p:nvPr/>
        </p:nvPicPr>
        <p:blipFill>
          <a:blip r:embed="rId2"/>
          <a:stretch>
            <a:fillRect/>
          </a:stretch>
        </p:blipFill>
        <p:spPr>
          <a:xfrm>
            <a:off x="784225" y="1585913"/>
            <a:ext cx="2441575" cy="1025525"/>
          </a:xfrm>
          <a:prstGeom prst="rect">
            <a:avLst/>
          </a:prstGeom>
        </p:spPr>
      </p:pic>
      <p:pic>
        <p:nvPicPr>
          <p:cNvPr id="17" name="Picture 16">
            <a:extLst>
              <a:ext uri="{FF2B5EF4-FFF2-40B4-BE49-F238E27FC236}">
                <a16:creationId xmlns:a16="http://schemas.microsoft.com/office/drawing/2014/main" id="{94EE9A2A-B68D-3802-AAF0-D0FBEA78F973}"/>
              </a:ext>
            </a:extLst>
          </p:cNvPr>
          <p:cNvPicPr>
            <a:picLocks noChangeAspect="1"/>
          </p:cNvPicPr>
          <p:nvPr/>
        </p:nvPicPr>
        <p:blipFill rotWithShape="1">
          <a:blip r:embed="rId3"/>
          <a:srcRect l="8501" t="-1" r="9691" b="309"/>
          <a:stretch/>
        </p:blipFill>
        <p:spPr>
          <a:xfrm>
            <a:off x="784225" y="2684463"/>
            <a:ext cx="2441575" cy="1654175"/>
          </a:xfrm>
          <a:prstGeom prst="rect">
            <a:avLst/>
          </a:prstGeom>
        </p:spPr>
      </p:pic>
      <p:pic>
        <p:nvPicPr>
          <p:cNvPr id="18" name="Picture 17">
            <a:extLst>
              <a:ext uri="{FF2B5EF4-FFF2-40B4-BE49-F238E27FC236}">
                <a16:creationId xmlns:a16="http://schemas.microsoft.com/office/drawing/2014/main" id="{30765C28-BC9E-6FEF-1AAC-1A06FA6D2495}"/>
              </a:ext>
            </a:extLst>
          </p:cNvPr>
          <p:cNvPicPr>
            <a:picLocks noChangeAspect="1"/>
          </p:cNvPicPr>
          <p:nvPr/>
        </p:nvPicPr>
        <p:blipFill rotWithShape="1">
          <a:blip r:embed="rId4"/>
          <a:srcRect t="23461" r="269" b="14313"/>
          <a:stretch/>
        </p:blipFill>
        <p:spPr>
          <a:xfrm>
            <a:off x="784225" y="4410075"/>
            <a:ext cx="2441575" cy="1497013"/>
          </a:xfrm>
          <a:prstGeom prst="rect">
            <a:avLst/>
          </a:prstGeom>
        </p:spPr>
      </p:pic>
      <p:pic>
        <p:nvPicPr>
          <p:cNvPr id="16" name="Picture 15">
            <a:extLst>
              <a:ext uri="{FF2B5EF4-FFF2-40B4-BE49-F238E27FC236}">
                <a16:creationId xmlns:a16="http://schemas.microsoft.com/office/drawing/2014/main" id="{DD56E8CC-B072-8868-0618-90C2CE4607D9}"/>
              </a:ext>
            </a:extLst>
          </p:cNvPr>
          <p:cNvPicPr>
            <a:picLocks noChangeAspect="1"/>
          </p:cNvPicPr>
          <p:nvPr/>
        </p:nvPicPr>
        <p:blipFill>
          <a:blip r:embed="rId5"/>
          <a:stretch>
            <a:fillRect/>
          </a:stretch>
        </p:blipFill>
        <p:spPr>
          <a:xfrm>
            <a:off x="4518819" y="5416373"/>
            <a:ext cx="2441575" cy="257175"/>
          </a:xfrm>
          <a:prstGeom prst="rect">
            <a:avLst/>
          </a:prstGeom>
        </p:spPr>
      </p:pic>
      <p:pic>
        <p:nvPicPr>
          <p:cNvPr id="7" name="Picture 6" descr="Logo, company name&#10;&#10;Description automatically generated">
            <a:extLst>
              <a:ext uri="{FF2B5EF4-FFF2-40B4-BE49-F238E27FC236}">
                <a16:creationId xmlns:a16="http://schemas.microsoft.com/office/drawing/2014/main" id="{2C09502C-C27D-2114-02B6-9FC9D26C95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7374" y="2684463"/>
            <a:ext cx="2454278" cy="2454276"/>
          </a:xfrm>
          <a:prstGeom prst="rect">
            <a:avLst/>
          </a:prstGeom>
        </p:spPr>
      </p:pic>
      <p:pic>
        <p:nvPicPr>
          <p:cNvPr id="14" name="Picture 13">
            <a:extLst>
              <a:ext uri="{FF2B5EF4-FFF2-40B4-BE49-F238E27FC236}">
                <a16:creationId xmlns:a16="http://schemas.microsoft.com/office/drawing/2014/main" id="{16E287BE-B455-386B-4DC1-7588E40D771B}"/>
              </a:ext>
            </a:extLst>
          </p:cNvPr>
          <p:cNvPicPr>
            <a:picLocks noChangeAspect="1"/>
          </p:cNvPicPr>
          <p:nvPr/>
        </p:nvPicPr>
        <p:blipFill>
          <a:blip r:embed="rId7">
            <a:alphaModFix amt="92000"/>
          </a:blip>
          <a:stretch>
            <a:fillRect/>
          </a:stretch>
        </p:blipFill>
        <p:spPr>
          <a:xfrm>
            <a:off x="8021638" y="1585913"/>
            <a:ext cx="3394075" cy="2178050"/>
          </a:xfrm>
          <a:prstGeom prst="rect">
            <a:avLst/>
          </a:prstGeom>
        </p:spPr>
      </p:pic>
      <p:pic>
        <p:nvPicPr>
          <p:cNvPr id="15" name="Picture 14">
            <a:extLst>
              <a:ext uri="{FF2B5EF4-FFF2-40B4-BE49-F238E27FC236}">
                <a16:creationId xmlns:a16="http://schemas.microsoft.com/office/drawing/2014/main" id="{EC2AFD11-92E9-946B-C227-0302867F849D}"/>
              </a:ext>
            </a:extLst>
          </p:cNvPr>
          <p:cNvPicPr>
            <a:picLocks noChangeAspect="1"/>
          </p:cNvPicPr>
          <p:nvPr/>
        </p:nvPicPr>
        <p:blipFill>
          <a:blip r:embed="rId8"/>
          <a:stretch>
            <a:fillRect/>
          </a:stretch>
        </p:blipFill>
        <p:spPr>
          <a:xfrm>
            <a:off x="8021638" y="4318856"/>
            <a:ext cx="3394075" cy="1433513"/>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32BAE474-745A-C4A0-5952-761F81B49C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42570" y="1511479"/>
            <a:ext cx="3394075" cy="895350"/>
          </a:xfrm>
          <a:prstGeom prst="rect">
            <a:avLst/>
          </a:prstGeom>
        </p:spPr>
      </p:pic>
      <p:sp>
        <p:nvSpPr>
          <p:cNvPr id="2" name="Title 1">
            <a:extLst>
              <a:ext uri="{FF2B5EF4-FFF2-40B4-BE49-F238E27FC236}">
                <a16:creationId xmlns:a16="http://schemas.microsoft.com/office/drawing/2014/main" id="{2CAA70BC-4251-4539-A4EE-E00555C64280}"/>
              </a:ext>
            </a:extLst>
          </p:cNvPr>
          <p:cNvSpPr>
            <a:spLocks noGrp="1"/>
          </p:cNvSpPr>
          <p:nvPr>
            <p:ph type="title"/>
          </p:nvPr>
        </p:nvSpPr>
        <p:spPr>
          <a:xfrm>
            <a:off x="642951" y="644272"/>
            <a:ext cx="10913050" cy="332399"/>
          </a:xfrm>
        </p:spPr>
        <p:txBody>
          <a:bodyPr wrap="square" anchor="t">
            <a:normAutofit/>
          </a:bodyPr>
          <a:lstStyle/>
          <a:p>
            <a:r>
              <a:rPr lang="en-CA" sz="1100"/>
              <a:t>Many Organizations are Tackling EDI—</a:t>
            </a:r>
            <a:br>
              <a:rPr lang="en-CA" sz="1100"/>
            </a:br>
            <a:r>
              <a:rPr lang="en-CA" sz="1100"/>
              <a:t>in the US and Canada</a:t>
            </a:r>
          </a:p>
        </p:txBody>
      </p:sp>
      <p:sp>
        <p:nvSpPr>
          <p:cNvPr id="5" name="Slide Number Placeholder 4" hidden="1">
            <a:extLst>
              <a:ext uri="{FF2B5EF4-FFF2-40B4-BE49-F238E27FC236}">
                <a16:creationId xmlns:a16="http://schemas.microsoft.com/office/drawing/2014/main" id="{6DAA76D4-D99C-49E4-88AC-57A7EFAC5D6A}"/>
              </a:ext>
            </a:extLst>
          </p:cNvPr>
          <p:cNvSpPr>
            <a:spLocks noGrp="1"/>
          </p:cNvSpPr>
          <p:nvPr>
            <p:ph type="sldNum" sz="quarter" idx="4294967295"/>
          </p:nvPr>
        </p:nvSpPr>
        <p:spPr>
          <a:xfrm>
            <a:off x="11556002" y="6300722"/>
            <a:ext cx="499143" cy="244437"/>
          </a:xfrm>
        </p:spPr>
        <p:txBody>
          <a:bodyPr anchor="ctr">
            <a:normAutofit/>
          </a:bodyPr>
          <a:lstStyle/>
          <a:p>
            <a:pPr>
              <a:spcAft>
                <a:spcPts val="587"/>
              </a:spcAft>
            </a:pPr>
            <a:fld id="{524D1A82-BAD5-4898-8C77-C821410AB1EA}" type="slidenum">
              <a:rPr lang="en-CA" smtClean="0"/>
              <a:pPr>
                <a:spcAft>
                  <a:spcPts val="587"/>
                </a:spcAft>
              </a:pPr>
              <a:t>11</a:t>
            </a:fld>
            <a:endParaRPr lang="en-CA" dirty="0"/>
          </a:p>
        </p:txBody>
      </p:sp>
    </p:spTree>
    <p:extLst>
      <p:ext uri="{BB962C8B-B14F-4D97-AF65-F5344CB8AC3E}">
        <p14:creationId xmlns:p14="http://schemas.microsoft.com/office/powerpoint/2010/main" val="187772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DDA587-C9A5-D22C-C1E2-C20A3984BA8F}"/>
              </a:ext>
            </a:extLst>
          </p:cNvPr>
          <p:cNvPicPr>
            <a:picLocks noChangeAspect="1"/>
          </p:cNvPicPr>
          <p:nvPr/>
        </p:nvPicPr>
        <p:blipFill>
          <a:blip r:embed="rId2"/>
          <a:stretch>
            <a:fillRect/>
          </a:stretch>
        </p:blipFill>
        <p:spPr>
          <a:xfrm>
            <a:off x="382768" y="2461101"/>
            <a:ext cx="8878186" cy="3904543"/>
          </a:xfrm>
          <a:prstGeom prst="rect">
            <a:avLst/>
          </a:prstGeom>
        </p:spPr>
      </p:pic>
      <p:pic>
        <p:nvPicPr>
          <p:cNvPr id="18" name="Picture 17">
            <a:extLst>
              <a:ext uri="{FF2B5EF4-FFF2-40B4-BE49-F238E27FC236}">
                <a16:creationId xmlns:a16="http://schemas.microsoft.com/office/drawing/2014/main" id="{30765C28-BC9E-6FEF-1AAC-1A06FA6D2495}"/>
              </a:ext>
            </a:extLst>
          </p:cNvPr>
          <p:cNvPicPr>
            <a:picLocks noChangeAspect="1"/>
          </p:cNvPicPr>
          <p:nvPr/>
        </p:nvPicPr>
        <p:blipFill rotWithShape="1">
          <a:blip r:embed="rId3"/>
          <a:srcRect t="23461" r="269" b="14313"/>
          <a:stretch/>
        </p:blipFill>
        <p:spPr>
          <a:xfrm>
            <a:off x="8637441" y="4657921"/>
            <a:ext cx="3220810" cy="2009553"/>
          </a:xfrm>
          <a:prstGeom prst="rect">
            <a:avLst/>
          </a:prstGeom>
        </p:spPr>
      </p:pic>
      <p:sp>
        <p:nvSpPr>
          <p:cNvPr id="2" name="Title 1">
            <a:extLst>
              <a:ext uri="{FF2B5EF4-FFF2-40B4-BE49-F238E27FC236}">
                <a16:creationId xmlns:a16="http://schemas.microsoft.com/office/drawing/2014/main" id="{2CAA70BC-4251-4539-A4EE-E00555C64280}"/>
              </a:ext>
            </a:extLst>
          </p:cNvPr>
          <p:cNvSpPr>
            <a:spLocks noGrp="1"/>
          </p:cNvSpPr>
          <p:nvPr>
            <p:ph type="title"/>
          </p:nvPr>
        </p:nvSpPr>
        <p:spPr>
          <a:xfrm>
            <a:off x="639475" y="302969"/>
            <a:ext cx="10913050" cy="332399"/>
          </a:xfrm>
        </p:spPr>
        <p:txBody>
          <a:bodyPr wrap="square" anchor="t">
            <a:noAutofit/>
          </a:bodyPr>
          <a:lstStyle/>
          <a:p>
            <a:r>
              <a:rPr lang="en-CA" sz="3200" dirty="0"/>
              <a:t>An Example</a:t>
            </a:r>
          </a:p>
        </p:txBody>
      </p:sp>
      <p:sp>
        <p:nvSpPr>
          <p:cNvPr id="5" name="Slide Number Placeholder 4" hidden="1">
            <a:extLst>
              <a:ext uri="{FF2B5EF4-FFF2-40B4-BE49-F238E27FC236}">
                <a16:creationId xmlns:a16="http://schemas.microsoft.com/office/drawing/2014/main" id="{6DAA76D4-D99C-49E4-88AC-57A7EFAC5D6A}"/>
              </a:ext>
            </a:extLst>
          </p:cNvPr>
          <p:cNvSpPr>
            <a:spLocks noGrp="1"/>
          </p:cNvSpPr>
          <p:nvPr>
            <p:ph type="sldNum" sz="quarter" idx="4294967295"/>
          </p:nvPr>
        </p:nvSpPr>
        <p:spPr>
          <a:xfrm>
            <a:off x="11556002" y="6300722"/>
            <a:ext cx="499143" cy="244437"/>
          </a:xfrm>
        </p:spPr>
        <p:txBody>
          <a:bodyPr anchor="ctr">
            <a:normAutofit/>
          </a:bodyPr>
          <a:lstStyle/>
          <a:p>
            <a:pPr>
              <a:spcAft>
                <a:spcPts val="587"/>
              </a:spcAft>
            </a:pPr>
            <a:fld id="{524D1A82-BAD5-4898-8C77-C821410AB1EA}" type="slidenum">
              <a:rPr lang="en-CA" smtClean="0"/>
              <a:pPr>
                <a:spcAft>
                  <a:spcPts val="587"/>
                </a:spcAft>
              </a:pPr>
              <a:t>12</a:t>
            </a:fld>
            <a:endParaRPr lang="en-CA" dirty="0"/>
          </a:p>
        </p:txBody>
      </p:sp>
      <p:pic>
        <p:nvPicPr>
          <p:cNvPr id="4" name="Picture 3">
            <a:extLst>
              <a:ext uri="{FF2B5EF4-FFF2-40B4-BE49-F238E27FC236}">
                <a16:creationId xmlns:a16="http://schemas.microsoft.com/office/drawing/2014/main" id="{B7B450A3-7254-DC4F-C239-0940947B0CA2}"/>
              </a:ext>
            </a:extLst>
          </p:cNvPr>
          <p:cNvPicPr>
            <a:picLocks noChangeAspect="1"/>
          </p:cNvPicPr>
          <p:nvPr/>
        </p:nvPicPr>
        <p:blipFill>
          <a:blip r:embed="rId4"/>
          <a:stretch>
            <a:fillRect/>
          </a:stretch>
        </p:blipFill>
        <p:spPr>
          <a:xfrm>
            <a:off x="957262" y="777073"/>
            <a:ext cx="10277475" cy="1866900"/>
          </a:xfrm>
          <a:prstGeom prst="rect">
            <a:avLst/>
          </a:prstGeom>
        </p:spPr>
      </p:pic>
    </p:spTree>
    <p:extLst>
      <p:ext uri="{BB962C8B-B14F-4D97-AF65-F5344CB8AC3E}">
        <p14:creationId xmlns:p14="http://schemas.microsoft.com/office/powerpoint/2010/main" val="419750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yellow, silhouette&#10;&#10;Description automatically generated">
            <a:extLst>
              <a:ext uri="{FF2B5EF4-FFF2-40B4-BE49-F238E27FC236}">
                <a16:creationId xmlns:a16="http://schemas.microsoft.com/office/drawing/2014/main" id="{0ADF7ABE-ABCB-0E56-B8E9-D90E6C2F27FE}"/>
              </a:ext>
            </a:extLst>
          </p:cNvPr>
          <p:cNvPicPr>
            <a:picLocks noChangeAspect="1"/>
          </p:cNvPicPr>
          <p:nvPr/>
        </p:nvPicPr>
        <p:blipFill rotWithShape="1">
          <a:blip r:embed="rId3">
            <a:extLst>
              <a:ext uri="{28A0092B-C50C-407E-A947-70E740481C1C}">
                <a14:useLocalDpi xmlns:a14="http://schemas.microsoft.com/office/drawing/2010/main" val="0"/>
              </a:ext>
            </a:extLst>
          </a:blip>
          <a:srcRect l="40426" t="3292" r="17500" b="6334"/>
          <a:stretch/>
        </p:blipFill>
        <p:spPr>
          <a:xfrm>
            <a:off x="6515802" y="10007"/>
            <a:ext cx="5676198" cy="6858000"/>
          </a:xfrm>
          <a:prstGeom prst="rect">
            <a:avLst/>
          </a:prstGeom>
        </p:spPr>
      </p:pic>
      <p:sp>
        <p:nvSpPr>
          <p:cNvPr id="2" name="Title 1">
            <a:extLst>
              <a:ext uri="{FF2B5EF4-FFF2-40B4-BE49-F238E27FC236}">
                <a16:creationId xmlns:a16="http://schemas.microsoft.com/office/drawing/2014/main" id="{2CAA70BC-4251-4539-A4EE-E00555C64280}"/>
              </a:ext>
            </a:extLst>
          </p:cNvPr>
          <p:cNvSpPr>
            <a:spLocks noGrp="1"/>
          </p:cNvSpPr>
          <p:nvPr>
            <p:ph type="title"/>
          </p:nvPr>
        </p:nvSpPr>
        <p:spPr>
          <a:xfrm>
            <a:off x="639475" y="483722"/>
            <a:ext cx="5456525" cy="505106"/>
          </a:xfrm>
        </p:spPr>
        <p:txBody>
          <a:bodyPr wrap="square" anchor="t">
            <a:noAutofit/>
          </a:bodyPr>
          <a:lstStyle/>
          <a:p>
            <a:r>
              <a:rPr lang="en-CA" sz="3200" dirty="0"/>
              <a:t>DEI is a Strategic Matter </a:t>
            </a:r>
            <a:br>
              <a:rPr lang="en-CA" sz="3200" dirty="0"/>
            </a:br>
            <a:br>
              <a:rPr lang="en-CA" sz="3200" dirty="0"/>
            </a:br>
            <a:br>
              <a:rPr lang="en-CA" sz="3200" dirty="0"/>
            </a:br>
            <a:r>
              <a:rPr lang="en-CA" dirty="0"/>
              <a:t>What is your organization’s purpose and role?</a:t>
            </a:r>
            <a:br>
              <a:rPr lang="en-CA" dirty="0"/>
            </a:br>
            <a:br>
              <a:rPr lang="en-CA" dirty="0"/>
            </a:br>
            <a:r>
              <a:rPr lang="en-CA" dirty="0"/>
              <a:t>What does your organization look like?</a:t>
            </a:r>
            <a:br>
              <a:rPr lang="en-CA" dirty="0"/>
            </a:br>
            <a:br>
              <a:rPr lang="en-CA" dirty="0"/>
            </a:br>
            <a:r>
              <a:rPr lang="en-CA" dirty="0"/>
              <a:t>What can you influence?</a:t>
            </a:r>
            <a:br>
              <a:rPr lang="en-CA" dirty="0"/>
            </a:br>
            <a:br>
              <a:rPr lang="en-CA" dirty="0"/>
            </a:br>
            <a:r>
              <a:rPr lang="en-CA" dirty="0"/>
              <a:t>What difference can you make?</a:t>
            </a:r>
            <a:br>
              <a:rPr lang="en-CA" dirty="0"/>
            </a:br>
            <a:br>
              <a:rPr lang="en-CA" dirty="0"/>
            </a:br>
            <a:r>
              <a:rPr lang="en-CA" dirty="0"/>
              <a:t>Can you measure that difference?</a:t>
            </a:r>
            <a:endParaRPr lang="en-CA" sz="3200" dirty="0"/>
          </a:p>
        </p:txBody>
      </p:sp>
      <p:sp>
        <p:nvSpPr>
          <p:cNvPr id="5" name="Slide Number Placeholder 4" hidden="1">
            <a:extLst>
              <a:ext uri="{FF2B5EF4-FFF2-40B4-BE49-F238E27FC236}">
                <a16:creationId xmlns:a16="http://schemas.microsoft.com/office/drawing/2014/main" id="{6DAA76D4-D99C-49E4-88AC-57A7EFAC5D6A}"/>
              </a:ext>
            </a:extLst>
          </p:cNvPr>
          <p:cNvSpPr>
            <a:spLocks noGrp="1"/>
          </p:cNvSpPr>
          <p:nvPr>
            <p:ph type="sldNum" sz="quarter" idx="4294967295"/>
          </p:nvPr>
        </p:nvSpPr>
        <p:spPr>
          <a:xfrm>
            <a:off x="11556002" y="6300722"/>
            <a:ext cx="499143" cy="244437"/>
          </a:xfrm>
        </p:spPr>
        <p:txBody>
          <a:bodyPr anchor="ctr">
            <a:normAutofit/>
          </a:bodyPr>
          <a:lstStyle/>
          <a:p>
            <a:pPr>
              <a:spcAft>
                <a:spcPts val="587"/>
              </a:spcAft>
            </a:pPr>
            <a:fld id="{524D1A82-BAD5-4898-8C77-C821410AB1EA}" type="slidenum">
              <a:rPr lang="en-CA" smtClean="0"/>
              <a:pPr>
                <a:spcAft>
                  <a:spcPts val="587"/>
                </a:spcAft>
              </a:pPr>
              <a:t>13</a:t>
            </a:fld>
            <a:endParaRPr lang="en-CA" dirty="0"/>
          </a:p>
        </p:txBody>
      </p:sp>
      <p:sp>
        <p:nvSpPr>
          <p:cNvPr id="6" name="Rectangle 5">
            <a:extLst>
              <a:ext uri="{FF2B5EF4-FFF2-40B4-BE49-F238E27FC236}">
                <a16:creationId xmlns:a16="http://schemas.microsoft.com/office/drawing/2014/main" id="{2C4D5090-107B-1276-22FD-5815F88F7FDA}"/>
              </a:ext>
            </a:extLst>
          </p:cNvPr>
          <p:cNvSpPr/>
          <p:nvPr/>
        </p:nvSpPr>
        <p:spPr>
          <a:xfrm>
            <a:off x="6515802" y="10007"/>
            <a:ext cx="5688000" cy="6868007"/>
          </a:xfrm>
          <a:prstGeom prst="rect">
            <a:avLst/>
          </a:prstGeom>
          <a:solidFill>
            <a:srgbClr val="000000">
              <a:alpha val="32157"/>
            </a:srgbClr>
          </a:solidFill>
        </p:spPr>
        <p:txBody>
          <a:bodyPr wrap="square" rtlCol="0" anchor="ctr">
            <a:noAutofit/>
          </a:bodyPr>
          <a:lstStyle/>
          <a:p>
            <a:pPr algn="ctr">
              <a:defRPr/>
            </a:pPr>
            <a:endParaRPr lang="en-CA" sz="5800" b="1" kern="0" dirty="0">
              <a:solidFill>
                <a:srgbClr val="181718"/>
              </a:solidFill>
              <a:latin typeface="Corbel" charset="0"/>
              <a:ea typeface="Corbel" charset="0"/>
              <a:cs typeface="Corbel" charset="0"/>
            </a:endParaRPr>
          </a:p>
        </p:txBody>
      </p:sp>
    </p:spTree>
    <p:extLst>
      <p:ext uri="{BB962C8B-B14F-4D97-AF65-F5344CB8AC3E}">
        <p14:creationId xmlns:p14="http://schemas.microsoft.com/office/powerpoint/2010/main" val="352621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EF89E0D-1C91-4B99-A3F6-2356E57A1B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9EF89E0D-1C91-4B99-A3F6-2356E57A1B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6308FD9-B2A9-4AC9-B36C-386BA3B75E71}"/>
              </a:ext>
            </a:extLst>
          </p:cNvPr>
          <p:cNvSpPr>
            <a:spLocks noGrp="1"/>
          </p:cNvSpPr>
          <p:nvPr>
            <p:ph type="title"/>
          </p:nvPr>
        </p:nvSpPr>
        <p:spPr>
          <a:xfrm>
            <a:off x="575198" y="497304"/>
            <a:ext cx="10913050" cy="443198"/>
          </a:xfrm>
        </p:spPr>
        <p:txBody>
          <a:bodyPr vert="horz"/>
          <a:lstStyle/>
          <a:p>
            <a:r>
              <a:rPr lang="en-CA" sz="3200" dirty="0">
                <a:solidFill>
                  <a:schemeClr val="tx1"/>
                </a:solidFill>
                <a:cs typeface="Segoe UI Semibold"/>
              </a:rPr>
              <a:t>Demographic Census:  A Snapshot of the Current State</a:t>
            </a:r>
          </a:p>
        </p:txBody>
      </p:sp>
      <p:sp>
        <p:nvSpPr>
          <p:cNvPr id="7" name="Slide Number Placeholder 6">
            <a:extLst>
              <a:ext uri="{FF2B5EF4-FFF2-40B4-BE49-F238E27FC236}">
                <a16:creationId xmlns:a16="http://schemas.microsoft.com/office/drawing/2014/main" id="{033587BC-C3CA-4821-9068-5B9E95DDA606}"/>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CA" sz="1000" b="0" i="0" u="none" strike="noStrike" kern="1200" cap="none" spc="0" normalizeH="0" baseline="0" noProof="0" dirty="0">
              <a:ln>
                <a:noFill/>
              </a:ln>
              <a:solidFill>
                <a:srgbClr val="F2F2F2">
                  <a:lumMod val="50000"/>
                </a:srgbClr>
              </a:solidFill>
              <a:effectLst/>
              <a:uLnTx/>
              <a:uFillTx/>
              <a:latin typeface="Segoe UI Semilight"/>
              <a:ea typeface="+mn-ea"/>
              <a:cs typeface="+mn-cs"/>
            </a:endParaRPr>
          </a:p>
        </p:txBody>
      </p:sp>
      <p:sp>
        <p:nvSpPr>
          <p:cNvPr id="9" name="Title 1">
            <a:extLst>
              <a:ext uri="{FF2B5EF4-FFF2-40B4-BE49-F238E27FC236}">
                <a16:creationId xmlns:a16="http://schemas.microsoft.com/office/drawing/2014/main" id="{66A96D94-A642-4269-B5EB-7FDBA97B8C6F}"/>
              </a:ext>
            </a:extLst>
          </p:cNvPr>
          <p:cNvSpPr txBox="1">
            <a:spLocks/>
          </p:cNvSpPr>
          <p:nvPr/>
        </p:nvSpPr>
        <p:spPr>
          <a:xfrm>
            <a:off x="569442" y="1977656"/>
            <a:ext cx="4768101" cy="3766022"/>
          </a:xfrm>
          <a:prstGeom prst="rect">
            <a:avLst/>
          </a:prstGeom>
        </p:spPr>
        <p:txBody>
          <a:bodyPr vert="horz" wrap="square" lIns="36000" tIns="36000" rIns="36000" bIns="36000" rtlCol="0" anchor="t" anchorCtr="0">
            <a:sp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pPr marL="285750" indent="-285750">
              <a:lnSpc>
                <a:spcPct val="100000"/>
              </a:lnSpc>
              <a:buFont typeface="Arial" panose="020B0604020202020204" pitchFamily="34" charset="0"/>
              <a:buChar char="•"/>
              <a:defRPr/>
            </a:pPr>
            <a:r>
              <a:rPr lang="en-US" sz="2400" b="1" dirty="0">
                <a:solidFill>
                  <a:schemeClr val="tx1"/>
                </a:solidFill>
                <a:cs typeface="Segoe UI"/>
              </a:rPr>
              <a:t>Allows</a:t>
            </a:r>
            <a:r>
              <a:rPr kumimoji="0" lang="en-US" sz="2400" b="0" i="0" u="none" strike="noStrike" kern="1200" cap="none" spc="0" normalizeH="0" baseline="0" noProof="0" dirty="0">
                <a:ln>
                  <a:noFill/>
                </a:ln>
                <a:solidFill>
                  <a:schemeClr val="tx1"/>
                </a:solidFill>
                <a:effectLst/>
                <a:uLnTx/>
                <a:uFillTx/>
                <a:cs typeface="Segoe UI"/>
              </a:rPr>
              <a:t> people to </a:t>
            </a:r>
            <a:r>
              <a:rPr lang="en-US" sz="2400" dirty="0">
                <a:solidFill>
                  <a:schemeClr val="tx1"/>
                </a:solidFill>
                <a:cs typeface="Segoe UI"/>
              </a:rPr>
              <a:t>self-identify</a:t>
            </a:r>
            <a:r>
              <a:rPr kumimoji="0" lang="en-US" sz="2400" b="0" i="0" u="none" strike="noStrike" kern="1200" cap="none" spc="0" normalizeH="0" baseline="0" noProof="0" dirty="0">
                <a:ln>
                  <a:noFill/>
                </a:ln>
                <a:solidFill>
                  <a:schemeClr val="tx1"/>
                </a:solidFill>
                <a:effectLst/>
                <a:uLnTx/>
                <a:uFillTx/>
                <a:cs typeface="Segoe UI"/>
              </a:rPr>
              <a:t> in various ways</a:t>
            </a:r>
          </a:p>
          <a:p>
            <a:pPr>
              <a:lnSpc>
                <a:spcPct val="100000"/>
              </a:lnSpc>
              <a:defRPr/>
            </a:pPr>
            <a:endParaRPr kumimoji="0" lang="en-US" sz="2400" b="0" i="0" u="none" strike="noStrike" kern="1200" cap="none" spc="0" normalizeH="0" baseline="0" noProof="0" dirty="0">
              <a:ln>
                <a:noFill/>
              </a:ln>
              <a:solidFill>
                <a:schemeClr val="tx1"/>
              </a:solidFill>
              <a:effectLst/>
              <a:uLnTx/>
              <a:uFillTx/>
              <a:cs typeface="Segoe UI"/>
            </a:endParaRPr>
          </a:p>
          <a:p>
            <a:pPr marL="285750" indent="-285750">
              <a:lnSpc>
                <a:spcPct val="100000"/>
              </a:lnSpc>
              <a:buFont typeface="Arial" panose="020B0604020202020204" pitchFamily="34" charset="0"/>
              <a:buChar char="•"/>
              <a:defRPr/>
            </a:pPr>
            <a:r>
              <a:rPr lang="en-US" sz="2400" dirty="0">
                <a:solidFill>
                  <a:schemeClr val="tx1"/>
                </a:solidFill>
                <a:cs typeface="Segoe UI"/>
              </a:rPr>
              <a:t>Adheres</a:t>
            </a:r>
            <a:r>
              <a:rPr kumimoji="0" lang="en-US" sz="2400" b="0" i="0" u="none" strike="noStrike" kern="1200" cap="none" spc="0" normalizeH="0" baseline="0" noProof="0" dirty="0">
                <a:ln>
                  <a:noFill/>
                </a:ln>
                <a:solidFill>
                  <a:schemeClr val="tx1"/>
                </a:solidFill>
                <a:effectLst/>
                <a:uLnTx/>
                <a:uFillTx/>
                <a:cs typeface="Segoe UI"/>
              </a:rPr>
              <a:t> to Employment Equity Act guidelines </a:t>
            </a:r>
          </a:p>
          <a:p>
            <a:pPr>
              <a:lnSpc>
                <a:spcPct val="100000"/>
              </a:lnSpc>
              <a:defRPr/>
            </a:pPr>
            <a:endParaRPr lang="en-US" sz="2400" dirty="0">
              <a:solidFill>
                <a:schemeClr val="tx1"/>
              </a:solidFill>
              <a:cs typeface="Segoe UI"/>
            </a:endParaRPr>
          </a:p>
          <a:p>
            <a:pPr marL="285750" indent="-285750">
              <a:lnSpc>
                <a:spcPct val="100000"/>
              </a:lnSpc>
              <a:buFont typeface="Arial" panose="020B0604020202020204" pitchFamily="34" charset="0"/>
              <a:buChar char="•"/>
              <a:defRPr/>
            </a:pPr>
            <a:r>
              <a:rPr kumimoji="0" lang="en-US" sz="2400" b="0" i="0" u="none" strike="noStrike" kern="1200" cap="none" spc="0" normalizeH="0" baseline="0" noProof="0" dirty="0">
                <a:ln>
                  <a:noFill/>
                </a:ln>
                <a:solidFill>
                  <a:schemeClr val="tx1"/>
                </a:solidFill>
                <a:effectLst/>
                <a:uLnTx/>
                <a:uFillTx/>
                <a:cs typeface="Segoe UI"/>
              </a:rPr>
              <a:t>Makes it possible to determine any underrepresentation of members of Equity Deserving Groups</a:t>
            </a:r>
            <a:endParaRPr lang="en-US" sz="2400" dirty="0">
              <a:solidFill>
                <a:schemeClr val="tx1"/>
              </a:solidFill>
              <a:cs typeface="Segoe UI"/>
            </a:endParaRPr>
          </a:p>
        </p:txBody>
      </p:sp>
      <p:grpSp>
        <p:nvGrpSpPr>
          <p:cNvPr id="3" name="Group 2">
            <a:extLst>
              <a:ext uri="{FF2B5EF4-FFF2-40B4-BE49-F238E27FC236}">
                <a16:creationId xmlns:a16="http://schemas.microsoft.com/office/drawing/2014/main" id="{4D22ABCA-5CB4-4D97-B4EF-58BADF815EBB}"/>
              </a:ext>
            </a:extLst>
          </p:cNvPr>
          <p:cNvGrpSpPr/>
          <p:nvPr/>
        </p:nvGrpSpPr>
        <p:grpSpPr>
          <a:xfrm>
            <a:off x="6321470" y="1591686"/>
            <a:ext cx="4736390" cy="4426342"/>
            <a:chOff x="6082412" y="1360099"/>
            <a:chExt cx="5187997" cy="5002693"/>
          </a:xfrm>
        </p:grpSpPr>
        <p:sp>
          <p:nvSpPr>
            <p:cNvPr id="4" name="Freeform: Shape 3">
              <a:extLst>
                <a:ext uri="{FF2B5EF4-FFF2-40B4-BE49-F238E27FC236}">
                  <a16:creationId xmlns:a16="http://schemas.microsoft.com/office/drawing/2014/main" id="{851E3B50-7FAE-4693-B051-7421693F598F}"/>
                </a:ext>
              </a:extLst>
            </p:cNvPr>
            <p:cNvSpPr/>
            <p:nvPr/>
          </p:nvSpPr>
          <p:spPr>
            <a:xfrm>
              <a:off x="7695695" y="2988560"/>
              <a:ext cx="2018138" cy="1745771"/>
            </a:xfrm>
            <a:custGeom>
              <a:avLst/>
              <a:gdLst>
                <a:gd name="connsiteX0" fmla="*/ 0 w 2018138"/>
                <a:gd name="connsiteY0" fmla="*/ 872886 h 1745771"/>
                <a:gd name="connsiteX1" fmla="*/ 498767 w 2018138"/>
                <a:gd name="connsiteY1" fmla="*/ 0 h 1745771"/>
                <a:gd name="connsiteX2" fmla="*/ 1519371 w 2018138"/>
                <a:gd name="connsiteY2" fmla="*/ 0 h 1745771"/>
                <a:gd name="connsiteX3" fmla="*/ 2018138 w 2018138"/>
                <a:gd name="connsiteY3" fmla="*/ 872886 h 1745771"/>
                <a:gd name="connsiteX4" fmla="*/ 1519371 w 2018138"/>
                <a:gd name="connsiteY4" fmla="*/ 1745771 h 1745771"/>
                <a:gd name="connsiteX5" fmla="*/ 498767 w 2018138"/>
                <a:gd name="connsiteY5" fmla="*/ 1745771 h 1745771"/>
                <a:gd name="connsiteX6" fmla="*/ 0 w 2018138"/>
                <a:gd name="connsiteY6" fmla="*/ 872886 h 174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138" h="1745771">
                  <a:moveTo>
                    <a:pt x="0" y="872886"/>
                  </a:moveTo>
                  <a:lnTo>
                    <a:pt x="498767" y="0"/>
                  </a:lnTo>
                  <a:lnTo>
                    <a:pt x="1519371" y="0"/>
                  </a:lnTo>
                  <a:lnTo>
                    <a:pt x="2018138" y="872886"/>
                  </a:lnTo>
                  <a:lnTo>
                    <a:pt x="1519371" y="1745771"/>
                  </a:lnTo>
                  <a:lnTo>
                    <a:pt x="498767" y="1745771"/>
                  </a:lnTo>
                  <a:lnTo>
                    <a:pt x="0" y="872886"/>
                  </a:lnTo>
                  <a:close/>
                </a:path>
              </a:pathLst>
            </a:custGeom>
            <a:solidFill>
              <a:schemeClr val="bg1">
                <a:lumMod val="9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4754" tIns="309619" rIns="354754" bIns="309619" numCol="1" spcCol="1270" anchor="ctr" anchorCtr="0">
              <a:noAutofit/>
            </a:bodyPr>
            <a:lstStyle/>
            <a:p>
              <a:pPr marL="0" lvl="0" indent="0" algn="ctr" defTabSz="711200">
                <a:lnSpc>
                  <a:spcPct val="90000"/>
                </a:lnSpc>
                <a:spcBef>
                  <a:spcPct val="0"/>
                </a:spcBef>
                <a:spcAft>
                  <a:spcPct val="35000"/>
                </a:spcAft>
                <a:buNone/>
              </a:pPr>
              <a:r>
                <a:rPr lang="en-CA" sz="1200" kern="1200" dirty="0">
                  <a:solidFill>
                    <a:schemeClr val="tx2"/>
                  </a:solidFill>
                  <a:latin typeface="+mj-lt"/>
                </a:rPr>
                <a:t>Demographic Collection</a:t>
              </a:r>
            </a:p>
          </p:txBody>
        </p:sp>
        <p:sp>
          <p:nvSpPr>
            <p:cNvPr id="8" name="Freeform: Shape 7">
              <a:extLst>
                <a:ext uri="{FF2B5EF4-FFF2-40B4-BE49-F238E27FC236}">
                  <a16:creationId xmlns:a16="http://schemas.microsoft.com/office/drawing/2014/main" id="{8073CE1E-DF6C-4C76-8410-1BF195038C40}"/>
                </a:ext>
              </a:extLst>
            </p:cNvPr>
            <p:cNvSpPr/>
            <p:nvPr/>
          </p:nvSpPr>
          <p:spPr>
            <a:xfrm>
              <a:off x="7794771" y="1360099"/>
              <a:ext cx="1784669" cy="1430774"/>
            </a:xfrm>
            <a:custGeom>
              <a:avLst/>
              <a:gdLst>
                <a:gd name="connsiteX0" fmla="*/ 0 w 1784669"/>
                <a:gd name="connsiteY0" fmla="*/ 715387 h 1430774"/>
                <a:gd name="connsiteX1" fmla="*/ 408772 w 1784669"/>
                <a:gd name="connsiteY1" fmla="*/ 0 h 1430774"/>
                <a:gd name="connsiteX2" fmla="*/ 1375897 w 1784669"/>
                <a:gd name="connsiteY2" fmla="*/ 0 h 1430774"/>
                <a:gd name="connsiteX3" fmla="*/ 1784669 w 1784669"/>
                <a:gd name="connsiteY3" fmla="*/ 715387 h 1430774"/>
                <a:gd name="connsiteX4" fmla="*/ 1375897 w 1784669"/>
                <a:gd name="connsiteY4" fmla="*/ 1430774 h 1430774"/>
                <a:gd name="connsiteX5" fmla="*/ 408772 w 1784669"/>
                <a:gd name="connsiteY5" fmla="*/ 1430774 h 1430774"/>
                <a:gd name="connsiteX6" fmla="*/ 0 w 1784669"/>
                <a:gd name="connsiteY6" fmla="*/ 715387 h 14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669" h="1430774">
                  <a:moveTo>
                    <a:pt x="0" y="715387"/>
                  </a:moveTo>
                  <a:lnTo>
                    <a:pt x="408772" y="0"/>
                  </a:lnTo>
                  <a:lnTo>
                    <a:pt x="1375897" y="0"/>
                  </a:lnTo>
                  <a:lnTo>
                    <a:pt x="1784669" y="715387"/>
                  </a:lnTo>
                  <a:lnTo>
                    <a:pt x="1375897" y="1430774"/>
                  </a:lnTo>
                  <a:lnTo>
                    <a:pt x="408772" y="1430774"/>
                  </a:lnTo>
                  <a:lnTo>
                    <a:pt x="0" y="715387"/>
                  </a:lnTo>
                  <a:close/>
                </a:path>
              </a:pathLst>
            </a:custGeom>
            <a:solidFill>
              <a:srgbClr val="C5900D"/>
            </a:solidFill>
            <a:ln>
              <a:solidFill>
                <a:schemeClr val="tx2"/>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07840" tIns="251329" rIns="307840" bIns="251329" numCol="1" spcCol="1270" anchor="ctr" anchorCtr="0">
              <a:noAutofit/>
            </a:bodyPr>
            <a:lstStyle/>
            <a:p>
              <a:pPr marL="0" lvl="0" indent="0" algn="ctr" defTabSz="800100">
                <a:lnSpc>
                  <a:spcPct val="90000"/>
                </a:lnSpc>
                <a:spcBef>
                  <a:spcPct val="0"/>
                </a:spcBef>
                <a:spcAft>
                  <a:spcPct val="35000"/>
                </a:spcAft>
                <a:buNone/>
              </a:pPr>
              <a:r>
                <a:rPr lang="en-CA" sz="1400" b="1" kern="1200" dirty="0">
                  <a:solidFill>
                    <a:schemeClr val="bg1"/>
                  </a:solidFill>
                  <a:latin typeface="+mj-lt"/>
                </a:rPr>
                <a:t>Gender Identity</a:t>
              </a:r>
            </a:p>
          </p:txBody>
        </p:sp>
        <p:sp>
          <p:nvSpPr>
            <p:cNvPr id="11" name="Freeform: Shape 10">
              <a:extLst>
                <a:ext uri="{FF2B5EF4-FFF2-40B4-BE49-F238E27FC236}">
                  <a16:creationId xmlns:a16="http://schemas.microsoft.com/office/drawing/2014/main" id="{884BD6EE-FFC6-4342-A9EB-CEF6B821610C}"/>
                </a:ext>
              </a:extLst>
            </p:cNvPr>
            <p:cNvSpPr/>
            <p:nvPr/>
          </p:nvSpPr>
          <p:spPr>
            <a:xfrm>
              <a:off x="9477651" y="2267333"/>
              <a:ext cx="1776665" cy="1430774"/>
            </a:xfrm>
            <a:custGeom>
              <a:avLst/>
              <a:gdLst>
                <a:gd name="connsiteX0" fmla="*/ 0 w 1776665"/>
                <a:gd name="connsiteY0" fmla="*/ 715387 h 1430774"/>
                <a:gd name="connsiteX1" fmla="*/ 408772 w 1776665"/>
                <a:gd name="connsiteY1" fmla="*/ 0 h 1430774"/>
                <a:gd name="connsiteX2" fmla="*/ 1367893 w 1776665"/>
                <a:gd name="connsiteY2" fmla="*/ 0 h 1430774"/>
                <a:gd name="connsiteX3" fmla="*/ 1776665 w 1776665"/>
                <a:gd name="connsiteY3" fmla="*/ 715387 h 1430774"/>
                <a:gd name="connsiteX4" fmla="*/ 1367893 w 1776665"/>
                <a:gd name="connsiteY4" fmla="*/ 1430774 h 1430774"/>
                <a:gd name="connsiteX5" fmla="*/ 408772 w 1776665"/>
                <a:gd name="connsiteY5" fmla="*/ 1430774 h 1430774"/>
                <a:gd name="connsiteX6" fmla="*/ 0 w 1776665"/>
                <a:gd name="connsiteY6" fmla="*/ 715387 h 14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6665" h="1430774">
                  <a:moveTo>
                    <a:pt x="0" y="715387"/>
                  </a:moveTo>
                  <a:lnTo>
                    <a:pt x="408772" y="0"/>
                  </a:lnTo>
                  <a:lnTo>
                    <a:pt x="1367893" y="0"/>
                  </a:lnTo>
                  <a:lnTo>
                    <a:pt x="1776665" y="715387"/>
                  </a:lnTo>
                  <a:lnTo>
                    <a:pt x="1367893" y="1430774"/>
                  </a:lnTo>
                  <a:lnTo>
                    <a:pt x="408772" y="1430774"/>
                  </a:lnTo>
                  <a:lnTo>
                    <a:pt x="0" y="715387"/>
                  </a:lnTo>
                  <a:close/>
                </a:path>
              </a:pathLst>
            </a:custGeom>
            <a:solidFill>
              <a:srgbClr val="896409"/>
            </a:solidFill>
            <a:ln>
              <a:solidFill>
                <a:schemeClr val="tx2"/>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307173" tIns="251821" rIns="307173" bIns="251821" numCol="1" spcCol="1270" anchor="ctr" anchorCtr="0">
              <a:noAutofit/>
            </a:bodyPr>
            <a:lstStyle/>
            <a:p>
              <a:pPr marL="0" lvl="0" indent="0" algn="ctr" defTabSz="800100">
                <a:lnSpc>
                  <a:spcPct val="90000"/>
                </a:lnSpc>
                <a:spcBef>
                  <a:spcPct val="0"/>
                </a:spcBef>
                <a:spcAft>
                  <a:spcPct val="35000"/>
                </a:spcAft>
                <a:buNone/>
              </a:pPr>
              <a:r>
                <a:rPr lang="en-CA" sz="1400" b="1" kern="1200" dirty="0">
                  <a:solidFill>
                    <a:schemeClr val="bg1"/>
                  </a:solidFill>
                  <a:latin typeface="+mj-lt"/>
                </a:rPr>
                <a:t>Sexual Orientation</a:t>
              </a:r>
            </a:p>
          </p:txBody>
        </p:sp>
        <p:sp>
          <p:nvSpPr>
            <p:cNvPr id="13" name="Freeform: Shape 12">
              <a:extLst>
                <a:ext uri="{FF2B5EF4-FFF2-40B4-BE49-F238E27FC236}">
                  <a16:creationId xmlns:a16="http://schemas.microsoft.com/office/drawing/2014/main" id="{3E410CC3-92C4-4B53-A59C-455BF32293A2}"/>
                </a:ext>
              </a:extLst>
            </p:cNvPr>
            <p:cNvSpPr/>
            <p:nvPr/>
          </p:nvSpPr>
          <p:spPr>
            <a:xfrm>
              <a:off x="9461560" y="4014590"/>
              <a:ext cx="1808849" cy="1430774"/>
            </a:xfrm>
            <a:custGeom>
              <a:avLst/>
              <a:gdLst>
                <a:gd name="connsiteX0" fmla="*/ 0 w 1808849"/>
                <a:gd name="connsiteY0" fmla="*/ 715387 h 1430774"/>
                <a:gd name="connsiteX1" fmla="*/ 408772 w 1808849"/>
                <a:gd name="connsiteY1" fmla="*/ 0 h 1430774"/>
                <a:gd name="connsiteX2" fmla="*/ 1400077 w 1808849"/>
                <a:gd name="connsiteY2" fmla="*/ 0 h 1430774"/>
                <a:gd name="connsiteX3" fmla="*/ 1808849 w 1808849"/>
                <a:gd name="connsiteY3" fmla="*/ 715387 h 1430774"/>
                <a:gd name="connsiteX4" fmla="*/ 1400077 w 1808849"/>
                <a:gd name="connsiteY4" fmla="*/ 1430774 h 1430774"/>
                <a:gd name="connsiteX5" fmla="*/ 408772 w 1808849"/>
                <a:gd name="connsiteY5" fmla="*/ 1430774 h 1430774"/>
                <a:gd name="connsiteX6" fmla="*/ 0 w 1808849"/>
                <a:gd name="connsiteY6" fmla="*/ 715387 h 14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849" h="1430774">
                  <a:moveTo>
                    <a:pt x="0" y="715387"/>
                  </a:moveTo>
                  <a:lnTo>
                    <a:pt x="408772" y="0"/>
                  </a:lnTo>
                  <a:lnTo>
                    <a:pt x="1400077" y="0"/>
                  </a:lnTo>
                  <a:lnTo>
                    <a:pt x="1808849" y="715387"/>
                  </a:lnTo>
                  <a:lnTo>
                    <a:pt x="1400077" y="1430774"/>
                  </a:lnTo>
                  <a:lnTo>
                    <a:pt x="408772" y="1430774"/>
                  </a:lnTo>
                  <a:lnTo>
                    <a:pt x="0" y="715387"/>
                  </a:lnTo>
                  <a:close/>
                </a:path>
              </a:pathLst>
            </a:custGeom>
            <a:solidFill>
              <a:srgbClr val="5E4506"/>
            </a:solidFill>
            <a:ln>
              <a:solidFill>
                <a:schemeClr val="tx2"/>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309855" tIns="249869" rIns="309855" bIns="249869" numCol="1" spcCol="1270" anchor="ctr" anchorCtr="0">
              <a:noAutofit/>
            </a:bodyPr>
            <a:lstStyle/>
            <a:p>
              <a:pPr marL="0" lvl="0" indent="0" algn="ctr" defTabSz="800100">
                <a:lnSpc>
                  <a:spcPct val="90000"/>
                </a:lnSpc>
                <a:spcBef>
                  <a:spcPct val="0"/>
                </a:spcBef>
                <a:spcAft>
                  <a:spcPct val="35000"/>
                </a:spcAft>
                <a:buNone/>
              </a:pPr>
              <a:r>
                <a:rPr lang="en-CA" sz="1400" kern="1200" dirty="0">
                  <a:solidFill>
                    <a:schemeClr val="tx1"/>
                  </a:solidFill>
                  <a:latin typeface="+mj-lt"/>
                </a:rPr>
                <a:t> </a:t>
              </a:r>
              <a:r>
                <a:rPr lang="en-CA" sz="1400" b="1" kern="1200" dirty="0">
                  <a:solidFill>
                    <a:schemeClr val="bg1"/>
                  </a:solidFill>
                  <a:latin typeface="+mj-lt"/>
                </a:rPr>
                <a:t>Persons with Disabilities</a:t>
              </a:r>
            </a:p>
          </p:txBody>
        </p:sp>
        <p:sp>
          <p:nvSpPr>
            <p:cNvPr id="16" name="Freeform: Shape 15">
              <a:extLst>
                <a:ext uri="{FF2B5EF4-FFF2-40B4-BE49-F238E27FC236}">
                  <a16:creationId xmlns:a16="http://schemas.microsoft.com/office/drawing/2014/main" id="{8251DDA5-B037-462C-936D-C818D04606F9}"/>
                </a:ext>
              </a:extLst>
            </p:cNvPr>
            <p:cNvSpPr/>
            <p:nvPr/>
          </p:nvSpPr>
          <p:spPr>
            <a:xfrm>
              <a:off x="7741266" y="4932018"/>
              <a:ext cx="1870289" cy="1430774"/>
            </a:xfrm>
            <a:custGeom>
              <a:avLst/>
              <a:gdLst>
                <a:gd name="connsiteX0" fmla="*/ 0 w 1870289"/>
                <a:gd name="connsiteY0" fmla="*/ 715387 h 1430774"/>
                <a:gd name="connsiteX1" fmla="*/ 408772 w 1870289"/>
                <a:gd name="connsiteY1" fmla="*/ 0 h 1430774"/>
                <a:gd name="connsiteX2" fmla="*/ 1461517 w 1870289"/>
                <a:gd name="connsiteY2" fmla="*/ 0 h 1430774"/>
                <a:gd name="connsiteX3" fmla="*/ 1870289 w 1870289"/>
                <a:gd name="connsiteY3" fmla="*/ 715387 h 1430774"/>
                <a:gd name="connsiteX4" fmla="*/ 1461517 w 1870289"/>
                <a:gd name="connsiteY4" fmla="*/ 1430774 h 1430774"/>
                <a:gd name="connsiteX5" fmla="*/ 408772 w 1870289"/>
                <a:gd name="connsiteY5" fmla="*/ 1430774 h 1430774"/>
                <a:gd name="connsiteX6" fmla="*/ 0 w 1870289"/>
                <a:gd name="connsiteY6" fmla="*/ 715387 h 14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0289" h="1430774">
                  <a:moveTo>
                    <a:pt x="0" y="715387"/>
                  </a:moveTo>
                  <a:lnTo>
                    <a:pt x="408772" y="0"/>
                  </a:lnTo>
                  <a:lnTo>
                    <a:pt x="1461517" y="0"/>
                  </a:lnTo>
                  <a:lnTo>
                    <a:pt x="1870289" y="715387"/>
                  </a:lnTo>
                  <a:lnTo>
                    <a:pt x="1461517" y="1430774"/>
                  </a:lnTo>
                  <a:lnTo>
                    <a:pt x="408772" y="1430774"/>
                  </a:lnTo>
                  <a:lnTo>
                    <a:pt x="0" y="715387"/>
                  </a:lnTo>
                  <a:close/>
                </a:path>
              </a:pathLst>
            </a:custGeom>
            <a:solidFill>
              <a:srgbClr val="C5900D"/>
            </a:solidFill>
            <a:ln>
              <a:solidFill>
                <a:schemeClr val="tx2"/>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314975" tIns="246328" rIns="314975" bIns="246328" numCol="1" spcCol="1270" anchor="ctr" anchorCtr="0">
              <a:noAutofit/>
            </a:bodyPr>
            <a:lstStyle/>
            <a:p>
              <a:pPr marL="0" lvl="0" indent="0" algn="ctr" defTabSz="800100">
                <a:lnSpc>
                  <a:spcPct val="90000"/>
                </a:lnSpc>
                <a:spcBef>
                  <a:spcPct val="0"/>
                </a:spcBef>
                <a:spcAft>
                  <a:spcPct val="35000"/>
                </a:spcAft>
                <a:buNone/>
              </a:pPr>
              <a:r>
                <a:rPr lang="en-CA" sz="1400" b="1" kern="1200" dirty="0">
                  <a:solidFill>
                    <a:schemeClr val="bg1"/>
                  </a:solidFill>
                  <a:latin typeface="+mj-lt"/>
                </a:rPr>
                <a:t>Indigenous Persons</a:t>
              </a:r>
            </a:p>
          </p:txBody>
        </p:sp>
        <p:sp>
          <p:nvSpPr>
            <p:cNvPr id="18" name="Freeform: Shape 17">
              <a:extLst>
                <a:ext uri="{FF2B5EF4-FFF2-40B4-BE49-F238E27FC236}">
                  <a16:creationId xmlns:a16="http://schemas.microsoft.com/office/drawing/2014/main" id="{145A35E3-09F6-4704-877A-8D0E4AC7482A}"/>
                </a:ext>
              </a:extLst>
            </p:cNvPr>
            <p:cNvSpPr/>
            <p:nvPr/>
          </p:nvSpPr>
          <p:spPr>
            <a:xfrm>
              <a:off x="6082412" y="4024784"/>
              <a:ext cx="1877880" cy="1430774"/>
            </a:xfrm>
            <a:custGeom>
              <a:avLst/>
              <a:gdLst>
                <a:gd name="connsiteX0" fmla="*/ 0 w 1877880"/>
                <a:gd name="connsiteY0" fmla="*/ 715387 h 1430774"/>
                <a:gd name="connsiteX1" fmla="*/ 408772 w 1877880"/>
                <a:gd name="connsiteY1" fmla="*/ 0 h 1430774"/>
                <a:gd name="connsiteX2" fmla="*/ 1469108 w 1877880"/>
                <a:gd name="connsiteY2" fmla="*/ 0 h 1430774"/>
                <a:gd name="connsiteX3" fmla="*/ 1877880 w 1877880"/>
                <a:gd name="connsiteY3" fmla="*/ 715387 h 1430774"/>
                <a:gd name="connsiteX4" fmla="*/ 1469108 w 1877880"/>
                <a:gd name="connsiteY4" fmla="*/ 1430774 h 1430774"/>
                <a:gd name="connsiteX5" fmla="*/ 408772 w 1877880"/>
                <a:gd name="connsiteY5" fmla="*/ 1430774 h 1430774"/>
                <a:gd name="connsiteX6" fmla="*/ 0 w 1877880"/>
                <a:gd name="connsiteY6" fmla="*/ 715387 h 14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880" h="1430774">
                  <a:moveTo>
                    <a:pt x="0" y="715387"/>
                  </a:moveTo>
                  <a:lnTo>
                    <a:pt x="408772" y="0"/>
                  </a:lnTo>
                  <a:lnTo>
                    <a:pt x="1469108" y="0"/>
                  </a:lnTo>
                  <a:lnTo>
                    <a:pt x="1877880" y="715387"/>
                  </a:lnTo>
                  <a:lnTo>
                    <a:pt x="1469108" y="1430774"/>
                  </a:lnTo>
                  <a:lnTo>
                    <a:pt x="408772" y="1430774"/>
                  </a:lnTo>
                  <a:lnTo>
                    <a:pt x="0" y="715387"/>
                  </a:lnTo>
                  <a:close/>
                </a:path>
              </a:pathLst>
            </a:custGeom>
            <a:solidFill>
              <a:srgbClr val="896409"/>
            </a:solidFill>
            <a:ln>
              <a:solidFill>
                <a:schemeClr val="tx2"/>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315607" tIns="245907" rIns="315607" bIns="245907" numCol="1" spcCol="1270" anchor="ctr" anchorCtr="0">
              <a:noAutofit/>
            </a:bodyPr>
            <a:lstStyle/>
            <a:p>
              <a:pPr marL="0" lvl="0" indent="0" algn="ctr" defTabSz="800100">
                <a:lnSpc>
                  <a:spcPct val="90000"/>
                </a:lnSpc>
                <a:spcBef>
                  <a:spcPct val="0"/>
                </a:spcBef>
                <a:spcAft>
                  <a:spcPct val="35000"/>
                </a:spcAft>
                <a:buNone/>
              </a:pPr>
              <a:r>
                <a:rPr lang="en-CA" sz="1400" b="1" kern="1200" dirty="0">
                  <a:solidFill>
                    <a:schemeClr val="bg1"/>
                  </a:solidFill>
                  <a:latin typeface="+mj-lt"/>
                </a:rPr>
                <a:t>Racialized Persons</a:t>
              </a:r>
            </a:p>
          </p:txBody>
        </p:sp>
        <p:sp>
          <p:nvSpPr>
            <p:cNvPr id="19" name="Freeform: Shape 18">
              <a:extLst>
                <a:ext uri="{FF2B5EF4-FFF2-40B4-BE49-F238E27FC236}">
                  <a16:creationId xmlns:a16="http://schemas.microsoft.com/office/drawing/2014/main" id="{79861E0F-B590-41C5-B985-11BC12747626}"/>
                </a:ext>
              </a:extLst>
            </p:cNvPr>
            <p:cNvSpPr/>
            <p:nvPr/>
          </p:nvSpPr>
          <p:spPr>
            <a:xfrm>
              <a:off x="6283318" y="2277527"/>
              <a:ext cx="1653850" cy="1430774"/>
            </a:xfrm>
            <a:custGeom>
              <a:avLst/>
              <a:gdLst>
                <a:gd name="connsiteX0" fmla="*/ 0 w 1653850"/>
                <a:gd name="connsiteY0" fmla="*/ 715387 h 1430774"/>
                <a:gd name="connsiteX1" fmla="*/ 408772 w 1653850"/>
                <a:gd name="connsiteY1" fmla="*/ 0 h 1430774"/>
                <a:gd name="connsiteX2" fmla="*/ 1245078 w 1653850"/>
                <a:gd name="connsiteY2" fmla="*/ 0 h 1430774"/>
                <a:gd name="connsiteX3" fmla="*/ 1653850 w 1653850"/>
                <a:gd name="connsiteY3" fmla="*/ 715387 h 1430774"/>
                <a:gd name="connsiteX4" fmla="*/ 1245078 w 1653850"/>
                <a:gd name="connsiteY4" fmla="*/ 1430774 h 1430774"/>
                <a:gd name="connsiteX5" fmla="*/ 408772 w 1653850"/>
                <a:gd name="connsiteY5" fmla="*/ 1430774 h 1430774"/>
                <a:gd name="connsiteX6" fmla="*/ 0 w 1653850"/>
                <a:gd name="connsiteY6" fmla="*/ 715387 h 14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3850" h="1430774">
                  <a:moveTo>
                    <a:pt x="0" y="715387"/>
                  </a:moveTo>
                  <a:lnTo>
                    <a:pt x="408772" y="0"/>
                  </a:lnTo>
                  <a:lnTo>
                    <a:pt x="1245078" y="0"/>
                  </a:lnTo>
                  <a:lnTo>
                    <a:pt x="1653850" y="715387"/>
                  </a:lnTo>
                  <a:lnTo>
                    <a:pt x="1245078" y="1430774"/>
                  </a:lnTo>
                  <a:lnTo>
                    <a:pt x="408772" y="1430774"/>
                  </a:lnTo>
                  <a:lnTo>
                    <a:pt x="0" y="715387"/>
                  </a:lnTo>
                  <a:close/>
                </a:path>
              </a:pathLst>
            </a:custGeom>
            <a:solidFill>
              <a:srgbClr val="5E4506"/>
            </a:solidFill>
            <a:ln>
              <a:solidFill>
                <a:schemeClr val="tx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96938" tIns="259970" rIns="296938" bIns="259970" numCol="1" spcCol="1270" anchor="ctr" anchorCtr="0">
              <a:noAutofit/>
            </a:bodyPr>
            <a:lstStyle/>
            <a:p>
              <a:pPr marL="0" lvl="0" indent="0" algn="ctr" defTabSz="800100">
                <a:lnSpc>
                  <a:spcPct val="90000"/>
                </a:lnSpc>
                <a:spcBef>
                  <a:spcPct val="0"/>
                </a:spcBef>
                <a:spcAft>
                  <a:spcPct val="35000"/>
                </a:spcAft>
                <a:buNone/>
              </a:pPr>
              <a:r>
                <a:rPr lang="en-CA" sz="1400" b="1" kern="1200" dirty="0">
                  <a:solidFill>
                    <a:schemeClr val="bg1"/>
                  </a:solidFill>
                  <a:latin typeface="+mj-lt"/>
                </a:rPr>
                <a:t>Ethnicity</a:t>
              </a:r>
            </a:p>
          </p:txBody>
        </p:sp>
      </p:grpSp>
    </p:spTree>
    <p:extLst>
      <p:ext uri="{BB962C8B-B14F-4D97-AF65-F5344CB8AC3E}">
        <p14:creationId xmlns:p14="http://schemas.microsoft.com/office/powerpoint/2010/main" val="393393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People in classroom">
            <a:extLst>
              <a:ext uri="{FF2B5EF4-FFF2-40B4-BE49-F238E27FC236}">
                <a16:creationId xmlns:a16="http://schemas.microsoft.com/office/drawing/2014/main" id="{34509F26-DCE7-41A8-AA66-89345372C898}"/>
              </a:ext>
            </a:extLst>
          </p:cNvPr>
          <p:cNvPicPr>
            <a:picLocks noChangeAspect="1"/>
          </p:cNvPicPr>
          <p:nvPr/>
        </p:nvPicPr>
        <p:blipFill rotWithShape="1">
          <a:blip r:embed="rId2">
            <a:extLst>
              <a:ext uri="{28A0092B-C50C-407E-A947-70E740481C1C}">
                <a14:useLocalDpi xmlns:a14="http://schemas.microsoft.com/office/drawing/2010/main" val="0"/>
              </a:ext>
            </a:extLst>
          </a:blip>
          <a:srcRect l="42228" r="12527"/>
          <a:stretch/>
        </p:blipFill>
        <p:spPr>
          <a:xfrm>
            <a:off x="-59169" y="0"/>
            <a:ext cx="4648870" cy="6858000"/>
          </a:xfrm>
          <a:prstGeom prst="rect">
            <a:avLst/>
          </a:prstGeom>
        </p:spPr>
      </p:pic>
      <p:sp>
        <p:nvSpPr>
          <p:cNvPr id="34" name="Rectangle 33">
            <a:extLst>
              <a:ext uri="{FF2B5EF4-FFF2-40B4-BE49-F238E27FC236}">
                <a16:creationId xmlns:a16="http://schemas.microsoft.com/office/drawing/2014/main" id="{DB70DB06-2C73-4101-96D1-60A41946C2F7}"/>
              </a:ext>
            </a:extLst>
          </p:cNvPr>
          <p:cNvSpPr/>
          <p:nvPr/>
        </p:nvSpPr>
        <p:spPr>
          <a:xfrm>
            <a:off x="-79582" y="-17280"/>
            <a:ext cx="4648870" cy="6892560"/>
          </a:xfrm>
          <a:prstGeom prst="rect">
            <a:avLst/>
          </a:prstGeom>
          <a:gradFill flip="none" rotWithShape="1">
            <a:gsLst>
              <a:gs pos="50000">
                <a:srgbClr val="06161D">
                  <a:alpha val="50000"/>
                </a:srgbClr>
              </a:gs>
              <a:gs pos="0">
                <a:schemeClr val="tx2">
                  <a:alpha val="80000"/>
                </a:schemeClr>
              </a:gs>
              <a:gs pos="100000">
                <a:srgbClr val="000000">
                  <a:alpha val="0"/>
                </a:srgbClr>
              </a:gs>
            </a:gsLst>
            <a:lin ang="18000000" scaled="0"/>
            <a:tileRect/>
          </a:gra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181718"/>
              </a:solidFill>
              <a:effectLst/>
              <a:uLnTx/>
              <a:uFillTx/>
              <a:latin typeface="Corbel" charset="0"/>
              <a:ea typeface="Corbel" charset="0"/>
              <a:cs typeface="Corbel" charset="0"/>
            </a:endParaRPr>
          </a:p>
        </p:txBody>
      </p:sp>
      <p:sp>
        <p:nvSpPr>
          <p:cNvPr id="30" name="Slide Number Placeholder 3">
            <a:extLst>
              <a:ext uri="{FF2B5EF4-FFF2-40B4-BE49-F238E27FC236}">
                <a16:creationId xmlns:a16="http://schemas.microsoft.com/office/drawing/2014/main" id="{9B99AE07-94CE-46F9-BA51-5271EA6BD955}"/>
              </a:ext>
            </a:extLst>
          </p:cNvPr>
          <p:cNvSpPr>
            <a:spLocks noGrp="1"/>
          </p:cNvSpPr>
          <p:nvPr>
            <p:ph type="sldNum" sz="quarter" idx="10"/>
          </p:nvPr>
        </p:nvSpPr>
        <p:spPr/>
        <p:txBody>
          <a:bodyPr/>
          <a:lstStyle/>
          <a:p>
            <a:fld id="{524D1A82-BAD5-4898-8C77-C821410AB1EA}" type="slidenum">
              <a:rPr lang="en-CA" smtClean="0"/>
              <a:t>15</a:t>
            </a:fld>
            <a:endParaRPr lang="en-CA" dirty="0"/>
          </a:p>
        </p:txBody>
      </p:sp>
      <p:grpSp>
        <p:nvGrpSpPr>
          <p:cNvPr id="48" name="Group 47">
            <a:extLst>
              <a:ext uri="{FF2B5EF4-FFF2-40B4-BE49-F238E27FC236}">
                <a16:creationId xmlns:a16="http://schemas.microsoft.com/office/drawing/2014/main" id="{48EE318F-A99A-D14B-8312-F2763F65C57A}"/>
              </a:ext>
            </a:extLst>
          </p:cNvPr>
          <p:cNvGrpSpPr/>
          <p:nvPr/>
        </p:nvGrpSpPr>
        <p:grpSpPr>
          <a:xfrm>
            <a:off x="5057773" y="1304488"/>
            <a:ext cx="6800853" cy="1125174"/>
            <a:chOff x="6162675" y="1687497"/>
            <a:chExt cx="5324181" cy="1083923"/>
          </a:xfrm>
        </p:grpSpPr>
        <p:sp>
          <p:nvSpPr>
            <p:cNvPr id="49" name="Pentagon 48">
              <a:extLst>
                <a:ext uri="{FF2B5EF4-FFF2-40B4-BE49-F238E27FC236}">
                  <a16:creationId xmlns:a16="http://schemas.microsoft.com/office/drawing/2014/main" id="{E7F13022-7D01-264F-845E-E400BEB6E850}"/>
                </a:ext>
              </a:extLst>
            </p:cNvPr>
            <p:cNvSpPr/>
            <p:nvPr/>
          </p:nvSpPr>
          <p:spPr>
            <a:xfrm>
              <a:off x="6162675" y="1731015"/>
              <a:ext cx="958232" cy="1040405"/>
            </a:xfrm>
            <a:prstGeom prst="homePlate">
              <a:avLst>
                <a:gd name="adj" fmla="val 39235"/>
              </a:avLst>
            </a:prstGeom>
            <a:solidFill>
              <a:srgbClr val="C590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0" name="Content Placeholder 2">
              <a:extLst>
                <a:ext uri="{FF2B5EF4-FFF2-40B4-BE49-F238E27FC236}">
                  <a16:creationId xmlns:a16="http://schemas.microsoft.com/office/drawing/2014/main" id="{3CB03EDD-3F66-2C42-A305-5A0388AF2B93}"/>
                </a:ext>
              </a:extLst>
            </p:cNvPr>
            <p:cNvSpPr txBox="1">
              <a:spLocks/>
            </p:cNvSpPr>
            <p:nvPr/>
          </p:nvSpPr>
          <p:spPr>
            <a:xfrm>
              <a:off x="7344633" y="1687497"/>
              <a:ext cx="4142223" cy="870415"/>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b="1" dirty="0">
                  <a:latin typeface="+mj-lt"/>
                </a:rPr>
                <a:t>Diversity</a:t>
              </a:r>
              <a:endParaRPr lang="en-US" sz="1800" b="1" dirty="0">
                <a:latin typeface="+mj-lt"/>
              </a:endParaRPr>
            </a:p>
            <a:p>
              <a:pPr>
                <a:spcBef>
                  <a:spcPts val="600"/>
                </a:spcBef>
              </a:pPr>
              <a:r>
                <a:rPr lang="en-US" sz="1400" dirty="0">
                  <a:effectLst/>
                  <a:ea typeface="Arial" panose="020B0604020202020204" pitchFamily="34" charset="0"/>
                  <a:cs typeface="Times New Roman" panose="02020603050405020304" pitchFamily="18" charset="0"/>
                </a:rPr>
                <a:t>An </a:t>
              </a:r>
              <a:r>
                <a:rPr lang="en-US" sz="1400" dirty="0">
                  <a:effectLst/>
                  <a:latin typeface="+mj-lt"/>
                  <a:ea typeface="Arial" panose="020B0604020202020204" pitchFamily="34" charset="0"/>
                  <a:cs typeface="Times New Roman" panose="02020603050405020304" pitchFamily="18" charset="0"/>
                </a:rPr>
                <a:t>important source of reliable evidence</a:t>
              </a:r>
              <a:endParaRPr lang="en-US" sz="1400" dirty="0">
                <a:effectLst/>
                <a:ea typeface="Arial" panose="020B0604020202020204" pitchFamily="34" charset="0"/>
                <a:cs typeface="Times New Roman" panose="02020603050405020304" pitchFamily="18" charset="0"/>
              </a:endParaRPr>
            </a:p>
            <a:p>
              <a:pPr>
                <a:spcBef>
                  <a:spcPts val="600"/>
                </a:spcBef>
              </a:pPr>
              <a:r>
                <a:rPr lang="en-US" sz="1400" dirty="0">
                  <a:ea typeface="Arial" panose="020B0604020202020204" pitchFamily="34" charset="0"/>
                  <a:cs typeface="Times New Roman" panose="02020603050405020304" pitchFamily="18" charset="0"/>
                </a:rPr>
                <a:t>Highlights how well actions are </a:t>
              </a:r>
              <a:r>
                <a:rPr lang="en-US" sz="1400" dirty="0">
                  <a:effectLst/>
                  <a:ea typeface="Arial" panose="020B0604020202020204" pitchFamily="34" charset="0"/>
                  <a:cs typeface="Times New Roman" panose="02020603050405020304" pitchFamily="18" charset="0"/>
                </a:rPr>
                <a:t>engaging and </a:t>
              </a:r>
              <a:r>
                <a:rPr lang="en-US" sz="1400" dirty="0">
                  <a:effectLst/>
                  <a:latin typeface="+mj-lt"/>
                  <a:ea typeface="Arial" panose="020B0604020202020204" pitchFamily="34" charset="0"/>
                  <a:cs typeface="Times New Roman" panose="02020603050405020304" pitchFamily="18" charset="0"/>
                </a:rPr>
                <a:t>supporting </a:t>
              </a:r>
              <a:r>
                <a:rPr lang="en-US" sz="1400" dirty="0">
                  <a:latin typeface="+mj-lt"/>
                  <a:ea typeface="Arial" panose="020B0604020202020204" pitchFamily="34" charset="0"/>
                  <a:cs typeface="Times New Roman" panose="02020603050405020304" pitchFamily="18" charset="0"/>
                </a:rPr>
                <a:t>people</a:t>
              </a:r>
              <a:r>
                <a:rPr lang="en-US" sz="1400" dirty="0">
                  <a:effectLst/>
                  <a:latin typeface="+mj-lt"/>
                  <a:ea typeface="Arial" panose="020B0604020202020204" pitchFamily="34" charset="0"/>
                  <a:cs typeface="Times New Roman" panose="02020603050405020304" pitchFamily="18" charset="0"/>
                </a:rPr>
                <a:t> from diverse backgrounds</a:t>
              </a:r>
              <a:r>
                <a:rPr lang="en-US" sz="1400" dirty="0">
                  <a:effectLst/>
                  <a:ea typeface="Arial" panose="020B0604020202020204" pitchFamily="34" charset="0"/>
                  <a:cs typeface="Times New Roman" panose="02020603050405020304" pitchFamily="18" charset="0"/>
                </a:rPr>
                <a:t> </a:t>
              </a:r>
            </a:p>
            <a:p>
              <a:pPr marL="0" indent="0">
                <a:spcBef>
                  <a:spcPts val="600"/>
                </a:spcBef>
                <a:buNone/>
              </a:pPr>
              <a:endParaRPr lang="en-US" sz="1200" dirty="0"/>
            </a:p>
          </p:txBody>
        </p:sp>
      </p:grpSp>
      <p:grpSp>
        <p:nvGrpSpPr>
          <p:cNvPr id="52" name="Group 51">
            <a:extLst>
              <a:ext uri="{FF2B5EF4-FFF2-40B4-BE49-F238E27FC236}">
                <a16:creationId xmlns:a16="http://schemas.microsoft.com/office/drawing/2014/main" id="{7C9E5382-905E-C64F-A62C-04B46B37A4FD}"/>
              </a:ext>
            </a:extLst>
          </p:cNvPr>
          <p:cNvGrpSpPr/>
          <p:nvPr/>
        </p:nvGrpSpPr>
        <p:grpSpPr>
          <a:xfrm>
            <a:off x="5057773" y="3071112"/>
            <a:ext cx="6555581" cy="1080000"/>
            <a:chOff x="6162675" y="3275334"/>
            <a:chExt cx="5132165" cy="1040404"/>
          </a:xfrm>
        </p:grpSpPr>
        <p:sp>
          <p:nvSpPr>
            <p:cNvPr id="53" name="Pentagon 52">
              <a:extLst>
                <a:ext uri="{FF2B5EF4-FFF2-40B4-BE49-F238E27FC236}">
                  <a16:creationId xmlns:a16="http://schemas.microsoft.com/office/drawing/2014/main" id="{9E551BD4-991F-9F42-A291-E0F0DDF2F51A}"/>
                </a:ext>
              </a:extLst>
            </p:cNvPr>
            <p:cNvSpPr/>
            <p:nvPr/>
          </p:nvSpPr>
          <p:spPr>
            <a:xfrm>
              <a:off x="6162675" y="3275334"/>
              <a:ext cx="958232" cy="1040404"/>
            </a:xfrm>
            <a:prstGeom prst="homePlate">
              <a:avLst>
                <a:gd name="adj" fmla="val 39235"/>
              </a:avLst>
            </a:prstGeom>
            <a:solidFill>
              <a:srgbClr val="C590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Content Placeholder 2">
              <a:extLst>
                <a:ext uri="{FF2B5EF4-FFF2-40B4-BE49-F238E27FC236}">
                  <a16:creationId xmlns:a16="http://schemas.microsoft.com/office/drawing/2014/main" id="{9D8ABAC2-2735-3C4C-A42E-9858C3052F33}"/>
                </a:ext>
              </a:extLst>
            </p:cNvPr>
            <p:cNvSpPr txBox="1">
              <a:spLocks/>
            </p:cNvSpPr>
            <p:nvPr/>
          </p:nvSpPr>
          <p:spPr>
            <a:xfrm>
              <a:off x="7344632" y="3275334"/>
              <a:ext cx="3950208" cy="776134"/>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b="1" dirty="0">
                  <a:latin typeface="+mj-lt"/>
                </a:rPr>
                <a:t>Equity</a:t>
              </a:r>
            </a:p>
            <a:p>
              <a:pPr>
                <a:spcBef>
                  <a:spcPts val="600"/>
                </a:spcBef>
              </a:pPr>
              <a:r>
                <a:rPr lang="en-US" sz="1400" dirty="0">
                  <a:ea typeface="Arial" panose="020B0604020202020204" pitchFamily="34" charset="0"/>
                  <a:cs typeface="Times New Roman" panose="02020603050405020304" pitchFamily="18" charset="0"/>
                </a:rPr>
                <a:t>Highlights who</a:t>
              </a:r>
              <a:r>
                <a:rPr lang="en-US" sz="1400" dirty="0">
                  <a:effectLst/>
                  <a:ea typeface="Arial" panose="020B0604020202020204" pitchFamily="34" charset="0"/>
                  <a:cs typeface="Times New Roman" panose="02020603050405020304" pitchFamily="18" charset="0"/>
                </a:rPr>
                <a:t> is part of the community and who is </a:t>
              </a:r>
              <a:r>
                <a:rPr lang="en-US" sz="1400" dirty="0">
                  <a:effectLst/>
                  <a:latin typeface="+mj-lt"/>
                  <a:ea typeface="Arial" panose="020B0604020202020204" pitchFamily="34" charset="0"/>
                  <a:cs typeface="Times New Roman" panose="02020603050405020304" pitchFamily="18" charset="0"/>
                </a:rPr>
                <a:t>NOT represented </a:t>
              </a:r>
              <a:endParaRPr lang="en-US" sz="1400" i="1" dirty="0">
                <a:effectLst/>
                <a:latin typeface="+mj-lt"/>
                <a:ea typeface="Arial" panose="020B0604020202020204" pitchFamily="34" charset="0"/>
                <a:cs typeface="Times New Roman" panose="02020603050405020304" pitchFamily="18" charset="0"/>
              </a:endParaRPr>
            </a:p>
            <a:p>
              <a:pPr>
                <a:spcBef>
                  <a:spcPts val="600"/>
                </a:spcBef>
              </a:pPr>
              <a:r>
                <a:rPr lang="en-US" sz="1400" dirty="0">
                  <a:effectLst/>
                  <a:ea typeface="Arial" panose="020B0604020202020204" pitchFamily="34" charset="0"/>
                  <a:cs typeface="Times New Roman" panose="02020603050405020304" pitchFamily="18" charset="0"/>
                </a:rPr>
                <a:t>Supports </a:t>
              </a:r>
              <a:r>
                <a:rPr lang="en-US" sz="1400" dirty="0">
                  <a:effectLst/>
                  <a:latin typeface="+mj-lt"/>
                  <a:ea typeface="Arial" panose="020B0604020202020204" pitchFamily="34" charset="0"/>
                  <a:cs typeface="Times New Roman" panose="02020603050405020304" pitchFamily="18" charset="0"/>
                </a:rPr>
                <a:t>intersectionality</a:t>
              </a:r>
              <a:endParaRPr lang="en-US" sz="1400" dirty="0"/>
            </a:p>
          </p:txBody>
        </p:sp>
      </p:grpSp>
      <p:grpSp>
        <p:nvGrpSpPr>
          <p:cNvPr id="56" name="Group 55">
            <a:extLst>
              <a:ext uri="{FF2B5EF4-FFF2-40B4-BE49-F238E27FC236}">
                <a16:creationId xmlns:a16="http://schemas.microsoft.com/office/drawing/2014/main" id="{344147CE-206C-7445-BBFD-BE296FD8DA2C}"/>
              </a:ext>
            </a:extLst>
          </p:cNvPr>
          <p:cNvGrpSpPr/>
          <p:nvPr/>
        </p:nvGrpSpPr>
        <p:grpSpPr>
          <a:xfrm>
            <a:off x="5057774" y="4827895"/>
            <a:ext cx="6886575" cy="1080000"/>
            <a:chOff x="6162675" y="4815839"/>
            <a:chExt cx="5391290" cy="1040404"/>
          </a:xfrm>
        </p:grpSpPr>
        <p:sp>
          <p:nvSpPr>
            <p:cNvPr id="57" name="Pentagon 56">
              <a:extLst>
                <a:ext uri="{FF2B5EF4-FFF2-40B4-BE49-F238E27FC236}">
                  <a16:creationId xmlns:a16="http://schemas.microsoft.com/office/drawing/2014/main" id="{BA8C3719-CB47-3244-9479-E23DBCC884EE}"/>
                </a:ext>
              </a:extLst>
            </p:cNvPr>
            <p:cNvSpPr/>
            <p:nvPr/>
          </p:nvSpPr>
          <p:spPr>
            <a:xfrm>
              <a:off x="6162675" y="4815839"/>
              <a:ext cx="958232" cy="1040404"/>
            </a:xfrm>
            <a:prstGeom prst="homePlate">
              <a:avLst>
                <a:gd name="adj" fmla="val 39235"/>
              </a:avLst>
            </a:prstGeom>
            <a:solidFill>
              <a:srgbClr val="C590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8" name="Content Placeholder 2">
              <a:extLst>
                <a:ext uri="{FF2B5EF4-FFF2-40B4-BE49-F238E27FC236}">
                  <a16:creationId xmlns:a16="http://schemas.microsoft.com/office/drawing/2014/main" id="{0A6F4CF5-924F-464C-9569-F3BC2A8006D6}"/>
                </a:ext>
              </a:extLst>
            </p:cNvPr>
            <p:cNvSpPr txBox="1">
              <a:spLocks/>
            </p:cNvSpPr>
            <p:nvPr/>
          </p:nvSpPr>
          <p:spPr>
            <a:xfrm>
              <a:off x="7344631" y="4859361"/>
              <a:ext cx="4209334" cy="806141"/>
            </a:xfrm>
            <a:prstGeom prst="rect">
              <a:avLst/>
            </a:prstGeom>
          </p:spPr>
          <p:txBody>
            <a:bodyPr vert="horz" lIns="0" tIns="0" rIns="0" bIns="0" rtlCol="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b="1" dirty="0">
                  <a:latin typeface="+mj-lt"/>
                </a:rPr>
                <a:t>Inclusion</a:t>
              </a:r>
              <a:endParaRPr lang="en-US" sz="1800" b="1" dirty="0">
                <a:latin typeface="+mj-lt"/>
              </a:endParaRPr>
            </a:p>
            <a:p>
              <a:pPr>
                <a:spcBef>
                  <a:spcPts val="600"/>
                </a:spcBef>
              </a:pPr>
              <a:r>
                <a:rPr lang="en-US" sz="1400" dirty="0"/>
                <a:t>Helps </a:t>
              </a:r>
              <a:r>
                <a:rPr lang="en-US" sz="1400" dirty="0">
                  <a:latin typeface="+mj-lt"/>
                </a:rPr>
                <a:t>eliminate barriers by revealing them</a:t>
              </a:r>
            </a:p>
            <a:p>
              <a:pPr marR="594360" fontAlgn="base">
                <a:lnSpc>
                  <a:spcPts val="1380"/>
                </a:lnSpc>
                <a:tabLst>
                  <a:tab pos="182880" algn="l"/>
                  <a:tab pos="685800" algn="l"/>
                </a:tabLst>
              </a:pPr>
              <a:r>
                <a:rPr lang="en-US" sz="1400" dirty="0">
                  <a:effectLst/>
                  <a:ea typeface="Arial" panose="020B0604020202020204" pitchFamily="34" charset="0"/>
                  <a:cs typeface="Times New Roman" panose="02020603050405020304" pitchFamily="18" charset="0"/>
                </a:rPr>
                <a:t>Just being asked to self- identify increases </a:t>
              </a:r>
              <a:r>
                <a:rPr lang="en-US" sz="1400" dirty="0">
                  <a:effectLst/>
                  <a:latin typeface="+mj-lt"/>
                  <a:ea typeface="Arial" panose="020B0604020202020204" pitchFamily="34" charset="0"/>
                  <a:cs typeface="Times New Roman" panose="02020603050405020304" pitchFamily="18" charset="0"/>
                </a:rPr>
                <a:t>engagement</a:t>
              </a:r>
              <a:endParaRPr lang="en-CA" sz="1200" dirty="0">
                <a:effectLst/>
                <a:latin typeface="+mj-lt"/>
                <a:ea typeface="PMingLiU" panose="02020500000000000000" pitchFamily="18" charset="-120"/>
              </a:endParaRPr>
            </a:p>
          </p:txBody>
        </p:sp>
      </p:grpSp>
      <p:sp>
        <p:nvSpPr>
          <p:cNvPr id="36" name="TextBox 35">
            <a:extLst>
              <a:ext uri="{FF2B5EF4-FFF2-40B4-BE49-F238E27FC236}">
                <a16:creationId xmlns:a16="http://schemas.microsoft.com/office/drawing/2014/main" id="{26DD1253-0613-4DE9-BC66-88A8F606F4C6}"/>
              </a:ext>
            </a:extLst>
          </p:cNvPr>
          <p:cNvSpPr txBox="1"/>
          <p:nvPr/>
        </p:nvSpPr>
        <p:spPr>
          <a:xfrm>
            <a:off x="578644" y="265746"/>
            <a:ext cx="3821906" cy="1477328"/>
          </a:xfrm>
          <a:prstGeom prst="rect">
            <a:avLst/>
          </a:prstGeom>
          <a:noFill/>
        </p:spPr>
        <p:txBody>
          <a:bodyPr wrap="square">
            <a:spAutoFit/>
          </a:bodyPr>
          <a:lstStyle/>
          <a:p>
            <a:pPr marR="594360" fontAlgn="base">
              <a:spcAft>
                <a:spcPts val="0"/>
              </a:spcAft>
              <a:tabLst>
                <a:tab pos="182880" algn="l"/>
                <a:tab pos="685800" algn="l"/>
              </a:tabLst>
            </a:pPr>
            <a:r>
              <a:rPr lang="en-US" sz="1800" dirty="0">
                <a:solidFill>
                  <a:schemeClr val="bg1"/>
                </a:solidFill>
                <a:effectLst/>
                <a:latin typeface="+mj-lt"/>
                <a:ea typeface="Arial" panose="020B0604020202020204" pitchFamily="34" charset="0"/>
                <a:cs typeface="Times New Roman" panose="02020603050405020304" pitchFamily="18" charset="0"/>
              </a:rPr>
              <a:t>Getting the data you need is entirely possible – using a range of questions that will help Brock University to create meaningful actions.</a:t>
            </a:r>
            <a:endParaRPr lang="en-CA" sz="1800" dirty="0">
              <a:solidFill>
                <a:schemeClr val="bg1"/>
              </a:solidFill>
              <a:effectLst/>
              <a:latin typeface="+mj-lt"/>
              <a:ea typeface="PMingLiU" panose="02020500000000000000" pitchFamily="18" charset="-120"/>
            </a:endParaRPr>
          </a:p>
        </p:txBody>
      </p:sp>
      <p:pic>
        <p:nvPicPr>
          <p:cNvPr id="4" name="Graphic 3" descr="Stacked Rocks with solid fill">
            <a:extLst>
              <a:ext uri="{FF2B5EF4-FFF2-40B4-BE49-F238E27FC236}">
                <a16:creationId xmlns:a16="http://schemas.microsoft.com/office/drawing/2014/main" id="{42805861-563E-4849-A94F-01D0BA2848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0027" y="3304445"/>
            <a:ext cx="684000" cy="684000"/>
          </a:xfrm>
          <a:prstGeom prst="rect">
            <a:avLst/>
          </a:prstGeom>
        </p:spPr>
      </p:pic>
      <p:pic>
        <p:nvPicPr>
          <p:cNvPr id="6" name="Graphic 5" descr="Group success with solid fill">
            <a:extLst>
              <a:ext uri="{FF2B5EF4-FFF2-40B4-BE49-F238E27FC236}">
                <a16:creationId xmlns:a16="http://schemas.microsoft.com/office/drawing/2014/main" id="{03EEFB50-2788-44A5-A4BE-008A332F5E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0027" y="1547662"/>
            <a:ext cx="684000" cy="684000"/>
          </a:xfrm>
          <a:prstGeom prst="rect">
            <a:avLst/>
          </a:prstGeom>
        </p:spPr>
      </p:pic>
      <p:pic>
        <p:nvPicPr>
          <p:cNvPr id="8" name="Graphic 7" descr="Users with solid fill">
            <a:extLst>
              <a:ext uri="{FF2B5EF4-FFF2-40B4-BE49-F238E27FC236}">
                <a16:creationId xmlns:a16="http://schemas.microsoft.com/office/drawing/2014/main" id="{673B3330-18CE-42A9-AE18-B3AD7493D7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46969" y="5025895"/>
            <a:ext cx="684000" cy="684000"/>
          </a:xfrm>
          <a:prstGeom prst="rect">
            <a:avLst/>
          </a:prstGeom>
        </p:spPr>
      </p:pic>
      <p:sp>
        <p:nvSpPr>
          <p:cNvPr id="2" name="Rectangle 1">
            <a:extLst>
              <a:ext uri="{FF2B5EF4-FFF2-40B4-BE49-F238E27FC236}">
                <a16:creationId xmlns:a16="http://schemas.microsoft.com/office/drawing/2014/main" id="{CB635176-0BBE-AA64-D702-3F0A75155F0D}"/>
              </a:ext>
            </a:extLst>
          </p:cNvPr>
          <p:cNvSpPr/>
          <p:nvPr/>
        </p:nvSpPr>
        <p:spPr>
          <a:xfrm>
            <a:off x="-79582" y="-17280"/>
            <a:ext cx="4680000" cy="6857999"/>
          </a:xfrm>
          <a:prstGeom prst="rect">
            <a:avLst/>
          </a:prstGeom>
          <a:solidFill>
            <a:srgbClr val="C5900D"/>
          </a:solidFill>
          <a:ln>
            <a:noFill/>
          </a:ln>
        </p:spPr>
        <p:txBody>
          <a:bodyPr wrap="square" rtlCol="0" anchor="ctr">
            <a:noAutofit/>
          </a:bodyPr>
          <a:lstStyle/>
          <a:p>
            <a:pPr algn="ctr"/>
            <a:r>
              <a:rPr lang="en-CA" sz="3200" b="1" dirty="0">
                <a:solidFill>
                  <a:schemeClr val="bg1"/>
                </a:solidFill>
                <a:latin typeface="+mj-lt"/>
                <a:ea typeface="Corbel" charset="0"/>
                <a:cs typeface="Corbel" charset="0"/>
              </a:rPr>
              <a:t>Can serve multiple objective</a:t>
            </a:r>
          </a:p>
        </p:txBody>
      </p:sp>
    </p:spTree>
    <p:extLst>
      <p:ext uri="{BB962C8B-B14F-4D97-AF65-F5344CB8AC3E}">
        <p14:creationId xmlns:p14="http://schemas.microsoft.com/office/powerpoint/2010/main" val="36248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6D471F6-A402-4532-9C37-2880BC076930}"/>
              </a:ext>
            </a:extLst>
          </p:cNvPr>
          <p:cNvSpPr/>
          <p:nvPr/>
        </p:nvSpPr>
        <p:spPr>
          <a:xfrm>
            <a:off x="0" y="0"/>
            <a:ext cx="12192000" cy="6858000"/>
          </a:xfrm>
          <a:prstGeom prst="rect">
            <a:avLst/>
          </a:prstGeom>
          <a:solidFill>
            <a:srgbClr val="F2F2F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Segoe UI Semibold"/>
              <a:ea typeface="Corbel" charset="0"/>
              <a:cs typeface="Corbel" charset="0"/>
            </a:endParaRPr>
          </a:p>
        </p:txBody>
      </p:sp>
      <p:pic>
        <p:nvPicPr>
          <p:cNvPr id="11" name="Picture 10" descr="Background pattern&#10;&#10;Description automatically generated">
            <a:extLst>
              <a:ext uri="{FF2B5EF4-FFF2-40B4-BE49-F238E27FC236}">
                <a16:creationId xmlns:a16="http://schemas.microsoft.com/office/drawing/2014/main" id="{3E5ACB2B-4043-C847-9897-434B70CB23D2}"/>
              </a:ext>
            </a:extLst>
          </p:cNvPr>
          <p:cNvPicPr>
            <a:picLocks noChangeAspect="1"/>
          </p:cNvPicPr>
          <p:nvPr/>
        </p:nvPicPr>
        <p:blipFill rotWithShape="1">
          <a:blip r:embed="rId3" cstate="print">
            <a:alphaModFix amt="40000"/>
            <a:extLst>
              <a:ext uri="{28A0092B-C50C-407E-A947-70E740481C1C}">
                <a14:useLocalDpi xmlns:a14="http://schemas.microsoft.com/office/drawing/2010/main"/>
              </a:ext>
            </a:extLst>
          </a:blip>
          <a:srcRect/>
          <a:stretch/>
        </p:blipFill>
        <p:spPr>
          <a:xfrm>
            <a:off x="-122377" y="-42508"/>
            <a:ext cx="12192000" cy="6858000"/>
          </a:xfrm>
          <a:prstGeom prst="rect">
            <a:avLst/>
          </a:prstGeom>
        </p:spPr>
      </p:pic>
      <p:sp>
        <p:nvSpPr>
          <p:cNvPr id="90" name="Title 9">
            <a:extLst>
              <a:ext uri="{FF2B5EF4-FFF2-40B4-BE49-F238E27FC236}">
                <a16:creationId xmlns:a16="http://schemas.microsoft.com/office/drawing/2014/main" id="{1D278C93-1F1C-4071-9466-A200B258AA2E}"/>
              </a:ext>
            </a:extLst>
          </p:cNvPr>
          <p:cNvSpPr txBox="1">
            <a:spLocks/>
          </p:cNvSpPr>
          <p:nvPr/>
        </p:nvSpPr>
        <p:spPr>
          <a:xfrm>
            <a:off x="285226" y="288952"/>
            <a:ext cx="10661448" cy="3323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CA" sz="2400" dirty="0">
                <a:cs typeface="Segoe UI Semibold"/>
              </a:rPr>
              <a:t>Defining how you can make a difference</a:t>
            </a:r>
            <a:endParaRPr kumimoji="0" lang="en-CA" sz="2400" b="0" i="0" u="none" strike="noStrike" kern="1200" cap="none" spc="0" normalizeH="0" baseline="0" noProof="0" dirty="0">
              <a:ln>
                <a:noFill/>
              </a:ln>
              <a:solidFill>
                <a:schemeClr val="accent2"/>
              </a:solidFill>
              <a:effectLst/>
              <a:uLnTx/>
              <a:uFillTx/>
              <a:latin typeface="Segoe UI Semibold"/>
              <a:cs typeface="Segoe UI Semibold" panose="020B0702040204020203" pitchFamily="34" charset="0"/>
            </a:endParaRPr>
          </a:p>
        </p:txBody>
      </p:sp>
      <p:pic>
        <p:nvPicPr>
          <p:cNvPr id="56" name="Picture 50">
            <a:extLst>
              <a:ext uri="{FF2B5EF4-FFF2-40B4-BE49-F238E27FC236}">
                <a16:creationId xmlns:a16="http://schemas.microsoft.com/office/drawing/2014/main" id="{CFF1D5C6-7034-491D-AE81-95767EBE4A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49246" y="245487"/>
            <a:ext cx="657527" cy="230942"/>
          </a:xfrm>
          <a:prstGeom prst="rect">
            <a:avLst/>
          </a:prstGeom>
        </p:spPr>
      </p:pic>
      <p:sp>
        <p:nvSpPr>
          <p:cNvPr id="2" name="Rectangle 1">
            <a:extLst>
              <a:ext uri="{FF2B5EF4-FFF2-40B4-BE49-F238E27FC236}">
                <a16:creationId xmlns:a16="http://schemas.microsoft.com/office/drawing/2014/main" id="{851A4F76-DA73-4969-96A7-746FF9E5EE1D}"/>
              </a:ext>
            </a:extLst>
          </p:cNvPr>
          <p:cNvSpPr/>
          <p:nvPr/>
        </p:nvSpPr>
        <p:spPr>
          <a:xfrm>
            <a:off x="3549548" y="830510"/>
            <a:ext cx="8828643" cy="5638329"/>
          </a:xfrm>
          <a:prstGeom prst="rect">
            <a:avLst/>
          </a:prstGeom>
          <a:solidFill>
            <a:schemeClr val="bg1"/>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cxnSp>
        <p:nvCxnSpPr>
          <p:cNvPr id="43" name="Straight Connector 42">
            <a:extLst>
              <a:ext uri="{FF2B5EF4-FFF2-40B4-BE49-F238E27FC236}">
                <a16:creationId xmlns:a16="http://schemas.microsoft.com/office/drawing/2014/main" id="{A3F6D306-ED18-4FA8-B13D-94D4E7CED62E}"/>
              </a:ext>
            </a:extLst>
          </p:cNvPr>
          <p:cNvCxnSpPr>
            <a:cxnSpLocks/>
          </p:cNvCxnSpPr>
          <p:nvPr/>
        </p:nvCxnSpPr>
        <p:spPr>
          <a:xfrm>
            <a:off x="3309093" y="800569"/>
            <a:ext cx="0" cy="563832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E286E1E-48DB-40BC-91FD-B5D188C8C80F}"/>
              </a:ext>
            </a:extLst>
          </p:cNvPr>
          <p:cNvSpPr txBox="1"/>
          <p:nvPr/>
        </p:nvSpPr>
        <p:spPr>
          <a:xfrm>
            <a:off x="5944721" y="1720221"/>
            <a:ext cx="5323482" cy="615553"/>
          </a:xfrm>
          <a:prstGeom prst="rect">
            <a:avLst/>
          </a:prstGeom>
          <a:noFill/>
        </p:spPr>
        <p:txBody>
          <a:bodyPr wrap="square" lIns="0" tIns="0" rIns="0" bIns="0">
            <a:spAutoFit/>
          </a:bodyPr>
          <a:lstStyle/>
          <a:p>
            <a:pPr lvl="0"/>
            <a:r>
              <a:rPr lang="en-CA" sz="2000" i="1" dirty="0"/>
              <a:t>What is the major issue or challenge that your organization is uniquely positioned to tackle?</a:t>
            </a:r>
          </a:p>
        </p:txBody>
      </p:sp>
      <p:sp>
        <p:nvSpPr>
          <p:cNvPr id="60" name="Arrow: Chevron 59">
            <a:extLst>
              <a:ext uri="{FF2B5EF4-FFF2-40B4-BE49-F238E27FC236}">
                <a16:creationId xmlns:a16="http://schemas.microsoft.com/office/drawing/2014/main" id="{C5C12C05-1E7B-45B7-8031-88534BACAA5E}"/>
              </a:ext>
            </a:extLst>
          </p:cNvPr>
          <p:cNvSpPr/>
          <p:nvPr/>
        </p:nvSpPr>
        <p:spPr>
          <a:xfrm>
            <a:off x="3667328" y="4668747"/>
            <a:ext cx="127582" cy="170058"/>
          </a:xfrm>
          <a:prstGeom prst="chevron">
            <a:avLst/>
          </a:prstGeom>
          <a:solidFill>
            <a:schemeClr val="bg2">
              <a:lumMod val="75000"/>
            </a:schemeClr>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sp>
        <p:nvSpPr>
          <p:cNvPr id="61" name="Arrow: Chevron 60">
            <a:extLst>
              <a:ext uri="{FF2B5EF4-FFF2-40B4-BE49-F238E27FC236}">
                <a16:creationId xmlns:a16="http://schemas.microsoft.com/office/drawing/2014/main" id="{4683D509-5DA5-4DA6-85D0-B0A75461A33C}"/>
              </a:ext>
            </a:extLst>
          </p:cNvPr>
          <p:cNvSpPr/>
          <p:nvPr/>
        </p:nvSpPr>
        <p:spPr>
          <a:xfrm>
            <a:off x="3678847" y="3301460"/>
            <a:ext cx="127582" cy="170058"/>
          </a:xfrm>
          <a:prstGeom prst="chevron">
            <a:avLst/>
          </a:prstGeom>
          <a:solidFill>
            <a:schemeClr val="bg2">
              <a:lumMod val="75000"/>
            </a:schemeClr>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sp>
        <p:nvSpPr>
          <p:cNvPr id="62" name="Arrow: Chevron 61">
            <a:extLst>
              <a:ext uri="{FF2B5EF4-FFF2-40B4-BE49-F238E27FC236}">
                <a16:creationId xmlns:a16="http://schemas.microsoft.com/office/drawing/2014/main" id="{2B39FB46-F947-43ED-B76C-D56CCE8D74D3}"/>
              </a:ext>
            </a:extLst>
          </p:cNvPr>
          <p:cNvSpPr/>
          <p:nvPr/>
        </p:nvSpPr>
        <p:spPr>
          <a:xfrm>
            <a:off x="3667328" y="1785197"/>
            <a:ext cx="127582" cy="170058"/>
          </a:xfrm>
          <a:prstGeom prst="chevron">
            <a:avLst/>
          </a:prstGeom>
          <a:solidFill>
            <a:schemeClr val="bg2">
              <a:lumMod val="75000"/>
            </a:schemeClr>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sp>
        <p:nvSpPr>
          <p:cNvPr id="27" name="TextBox 26">
            <a:extLst>
              <a:ext uri="{FF2B5EF4-FFF2-40B4-BE49-F238E27FC236}">
                <a16:creationId xmlns:a16="http://schemas.microsoft.com/office/drawing/2014/main" id="{3898F5FD-6040-4AE6-B8E0-9C2B785ED879}"/>
              </a:ext>
            </a:extLst>
          </p:cNvPr>
          <p:cNvSpPr txBox="1"/>
          <p:nvPr/>
        </p:nvSpPr>
        <p:spPr>
          <a:xfrm>
            <a:off x="5980856" y="3200435"/>
            <a:ext cx="5323482" cy="615553"/>
          </a:xfrm>
          <a:prstGeom prst="rect">
            <a:avLst/>
          </a:prstGeom>
          <a:noFill/>
        </p:spPr>
        <p:txBody>
          <a:bodyPr wrap="square" lIns="0" tIns="0" rIns="0" bIns="0">
            <a:spAutoFit/>
          </a:bodyPr>
          <a:lstStyle/>
          <a:p>
            <a:pPr lvl="0"/>
            <a:r>
              <a:rPr lang="en-CA" sz="2000" i="1" dirty="0"/>
              <a:t>What are the things that your organizations will do to address this set of challenges?</a:t>
            </a:r>
          </a:p>
        </p:txBody>
      </p:sp>
      <p:sp>
        <p:nvSpPr>
          <p:cNvPr id="29" name="TextBox 28">
            <a:extLst>
              <a:ext uri="{FF2B5EF4-FFF2-40B4-BE49-F238E27FC236}">
                <a16:creationId xmlns:a16="http://schemas.microsoft.com/office/drawing/2014/main" id="{862B1252-8A19-4031-9176-A65C495BD7B8}"/>
              </a:ext>
            </a:extLst>
          </p:cNvPr>
          <p:cNvSpPr txBox="1"/>
          <p:nvPr/>
        </p:nvSpPr>
        <p:spPr>
          <a:xfrm>
            <a:off x="5980856" y="4587546"/>
            <a:ext cx="5523572" cy="615553"/>
          </a:xfrm>
          <a:prstGeom prst="rect">
            <a:avLst/>
          </a:prstGeom>
          <a:noFill/>
        </p:spPr>
        <p:txBody>
          <a:bodyPr wrap="square" lIns="0" tIns="0" rIns="0" bIns="0">
            <a:spAutoFit/>
          </a:bodyPr>
          <a:lstStyle/>
          <a:p>
            <a:pPr lvl="0"/>
            <a:r>
              <a:rPr lang="en-CA" sz="2000" i="1" dirty="0"/>
              <a:t>What is your sphere of influence?  Policy? Advocacy? Education?  How much can you achieve?</a:t>
            </a:r>
          </a:p>
        </p:txBody>
      </p:sp>
      <p:grpSp>
        <p:nvGrpSpPr>
          <p:cNvPr id="32" name="Group 31">
            <a:extLst>
              <a:ext uri="{FF2B5EF4-FFF2-40B4-BE49-F238E27FC236}">
                <a16:creationId xmlns:a16="http://schemas.microsoft.com/office/drawing/2014/main" id="{4CE0935D-4BC2-4B3A-A1B2-47ADB85A7EC5}"/>
              </a:ext>
            </a:extLst>
          </p:cNvPr>
          <p:cNvGrpSpPr/>
          <p:nvPr/>
        </p:nvGrpSpPr>
        <p:grpSpPr>
          <a:xfrm rot="5400000">
            <a:off x="4553417" y="3161041"/>
            <a:ext cx="466910" cy="3031825"/>
            <a:chOff x="6773361" y="630996"/>
            <a:chExt cx="921593" cy="3891773"/>
          </a:xfrm>
        </p:grpSpPr>
        <p:sp>
          <p:nvSpPr>
            <p:cNvPr id="33" name="Rectangle 32">
              <a:extLst>
                <a:ext uri="{FF2B5EF4-FFF2-40B4-BE49-F238E27FC236}">
                  <a16:creationId xmlns:a16="http://schemas.microsoft.com/office/drawing/2014/main" id="{A50F63E3-E818-4994-9309-4D54150DCE3A}"/>
                </a:ext>
              </a:extLst>
            </p:cNvPr>
            <p:cNvSpPr/>
            <p:nvPr/>
          </p:nvSpPr>
          <p:spPr>
            <a:xfrm rot="16200000">
              <a:off x="5347572" y="2441121"/>
              <a:ext cx="3690019" cy="4732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TextBox 33">
              <a:extLst>
                <a:ext uri="{FF2B5EF4-FFF2-40B4-BE49-F238E27FC236}">
                  <a16:creationId xmlns:a16="http://schemas.microsoft.com/office/drawing/2014/main" id="{2A08F358-03EF-4CA6-AA28-F2BC4B81A542}"/>
                </a:ext>
              </a:extLst>
            </p:cNvPr>
            <p:cNvSpPr txBox="1"/>
            <p:nvPr/>
          </p:nvSpPr>
          <p:spPr>
            <a:xfrm rot="16200000">
              <a:off x="5907451" y="1496906"/>
              <a:ext cx="2653413" cy="9215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417405" bIns="0" numCol="1" spcCol="1270" anchor="t" anchorCtr="0">
              <a:noAutofit/>
            </a:bodyPr>
            <a:lstStyle/>
            <a:p>
              <a:pPr marL="0" lvl="0" indent="0" defTabSz="1422400">
                <a:lnSpc>
                  <a:spcPct val="90000"/>
                </a:lnSpc>
                <a:spcBef>
                  <a:spcPct val="0"/>
                </a:spcBef>
                <a:spcAft>
                  <a:spcPct val="35000"/>
                </a:spcAft>
                <a:buNone/>
              </a:pPr>
              <a:r>
                <a:rPr lang="en-CA" sz="2800" kern="1200" dirty="0">
                  <a:solidFill>
                    <a:srgbClr val="C5900D"/>
                  </a:solidFill>
                  <a:latin typeface="+mj-lt"/>
                </a:rPr>
                <a:t>Reach/ Influence</a:t>
              </a:r>
            </a:p>
          </p:txBody>
        </p:sp>
      </p:grpSp>
      <p:grpSp>
        <p:nvGrpSpPr>
          <p:cNvPr id="35" name="Group 34">
            <a:extLst>
              <a:ext uri="{FF2B5EF4-FFF2-40B4-BE49-F238E27FC236}">
                <a16:creationId xmlns:a16="http://schemas.microsoft.com/office/drawing/2014/main" id="{96FBEBB6-027E-42E5-8737-EBCAC097D7A3}"/>
              </a:ext>
            </a:extLst>
          </p:cNvPr>
          <p:cNvGrpSpPr/>
          <p:nvPr/>
        </p:nvGrpSpPr>
        <p:grpSpPr>
          <a:xfrm rot="5400000">
            <a:off x="4270111" y="2182064"/>
            <a:ext cx="722665" cy="2684358"/>
            <a:chOff x="6955943" y="832750"/>
            <a:chExt cx="1035354" cy="3690019"/>
          </a:xfrm>
        </p:grpSpPr>
        <p:sp>
          <p:nvSpPr>
            <p:cNvPr id="36" name="Rectangle 35">
              <a:extLst>
                <a:ext uri="{FF2B5EF4-FFF2-40B4-BE49-F238E27FC236}">
                  <a16:creationId xmlns:a16="http://schemas.microsoft.com/office/drawing/2014/main" id="{6369FDCB-A7A6-4D6D-90E1-7808ED73E291}"/>
                </a:ext>
              </a:extLst>
            </p:cNvPr>
            <p:cNvSpPr/>
            <p:nvPr/>
          </p:nvSpPr>
          <p:spPr>
            <a:xfrm rot="16200000">
              <a:off x="5347572" y="2441121"/>
              <a:ext cx="3690019" cy="4732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TextBox 36">
              <a:extLst>
                <a:ext uri="{FF2B5EF4-FFF2-40B4-BE49-F238E27FC236}">
                  <a16:creationId xmlns:a16="http://schemas.microsoft.com/office/drawing/2014/main" id="{5B607E5A-A8E3-4927-991C-089A5410E5CC}"/>
                </a:ext>
              </a:extLst>
            </p:cNvPr>
            <p:cNvSpPr txBox="1"/>
            <p:nvPr/>
          </p:nvSpPr>
          <p:spPr>
            <a:xfrm rot="16200000">
              <a:off x="6235355" y="1574431"/>
              <a:ext cx="2497622" cy="10142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417405" bIns="0" numCol="1" spcCol="1270" anchor="t" anchorCtr="0">
              <a:noAutofit/>
            </a:bodyPr>
            <a:lstStyle/>
            <a:p>
              <a:pPr marL="0" lvl="0" indent="0" algn="r" defTabSz="1422400">
                <a:lnSpc>
                  <a:spcPct val="90000"/>
                </a:lnSpc>
                <a:spcBef>
                  <a:spcPct val="0"/>
                </a:spcBef>
                <a:spcAft>
                  <a:spcPct val="35000"/>
                </a:spcAft>
                <a:buNone/>
              </a:pPr>
              <a:r>
                <a:rPr lang="en-CA" sz="2800" kern="1200" dirty="0">
                  <a:solidFill>
                    <a:srgbClr val="C5900D"/>
                  </a:solidFill>
                  <a:latin typeface="+mj-lt"/>
                </a:rPr>
                <a:t>Strategy</a:t>
              </a:r>
            </a:p>
          </p:txBody>
        </p:sp>
      </p:grpSp>
      <p:grpSp>
        <p:nvGrpSpPr>
          <p:cNvPr id="38" name="Group 37">
            <a:extLst>
              <a:ext uri="{FF2B5EF4-FFF2-40B4-BE49-F238E27FC236}">
                <a16:creationId xmlns:a16="http://schemas.microsoft.com/office/drawing/2014/main" id="{04FF8A44-F9A2-42C1-8602-D33E2E0348B8}"/>
              </a:ext>
            </a:extLst>
          </p:cNvPr>
          <p:cNvGrpSpPr/>
          <p:nvPr/>
        </p:nvGrpSpPr>
        <p:grpSpPr>
          <a:xfrm rot="5400000">
            <a:off x="4506917" y="536113"/>
            <a:ext cx="393333" cy="2570585"/>
            <a:chOff x="6955943" y="832750"/>
            <a:chExt cx="887741" cy="3690019"/>
          </a:xfrm>
        </p:grpSpPr>
        <p:sp>
          <p:nvSpPr>
            <p:cNvPr id="39" name="Rectangle 38">
              <a:extLst>
                <a:ext uri="{FF2B5EF4-FFF2-40B4-BE49-F238E27FC236}">
                  <a16:creationId xmlns:a16="http://schemas.microsoft.com/office/drawing/2014/main" id="{1E7BDF01-1048-4BA0-9E42-28C83EE25AB9}"/>
                </a:ext>
              </a:extLst>
            </p:cNvPr>
            <p:cNvSpPr/>
            <p:nvPr/>
          </p:nvSpPr>
          <p:spPr>
            <a:xfrm rot="16200000">
              <a:off x="5347572" y="2441121"/>
              <a:ext cx="3690019" cy="4732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TextBox 39">
              <a:extLst>
                <a:ext uri="{FF2B5EF4-FFF2-40B4-BE49-F238E27FC236}">
                  <a16:creationId xmlns:a16="http://schemas.microsoft.com/office/drawing/2014/main" id="{826105E3-E61F-43AF-AAB0-4AC81B56FD4E}"/>
                </a:ext>
              </a:extLst>
            </p:cNvPr>
            <p:cNvSpPr txBox="1"/>
            <p:nvPr/>
          </p:nvSpPr>
          <p:spPr>
            <a:xfrm rot="16200000">
              <a:off x="6175227" y="1682644"/>
              <a:ext cx="2507986" cy="8289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417405" bIns="0" numCol="1" spcCol="1270" anchor="t" anchorCtr="0">
              <a:noAutofit/>
            </a:bodyPr>
            <a:lstStyle/>
            <a:p>
              <a:pPr marL="0" lvl="0" indent="0" algn="r" defTabSz="1422400">
                <a:lnSpc>
                  <a:spcPct val="90000"/>
                </a:lnSpc>
                <a:spcBef>
                  <a:spcPct val="0"/>
                </a:spcBef>
                <a:spcAft>
                  <a:spcPct val="35000"/>
                </a:spcAft>
                <a:buNone/>
              </a:pPr>
              <a:r>
                <a:rPr lang="en-CA" sz="2800" dirty="0">
                  <a:solidFill>
                    <a:srgbClr val="C5900D"/>
                  </a:solidFill>
                  <a:latin typeface="+mj-lt"/>
                </a:rPr>
                <a:t>Purpose</a:t>
              </a:r>
              <a:endParaRPr lang="en-CA" sz="2800" kern="1200" dirty="0">
                <a:solidFill>
                  <a:srgbClr val="C5900D"/>
                </a:solidFill>
                <a:latin typeface="+mj-lt"/>
              </a:endParaRPr>
            </a:p>
          </p:txBody>
        </p:sp>
      </p:grpSp>
      <p:pic>
        <p:nvPicPr>
          <p:cNvPr id="6" name="Picture 5" descr="A picture containing blur&#10;&#10;Description automatically generated">
            <a:extLst>
              <a:ext uri="{FF2B5EF4-FFF2-40B4-BE49-F238E27FC236}">
                <a16:creationId xmlns:a16="http://schemas.microsoft.com/office/drawing/2014/main" id="{5B61A8A3-AD54-4C7E-8BD0-ABCB7FD006E5}"/>
              </a:ext>
            </a:extLst>
          </p:cNvPr>
          <p:cNvPicPr>
            <a:picLocks noChangeAspect="1"/>
          </p:cNvPicPr>
          <p:nvPr/>
        </p:nvPicPr>
        <p:blipFill rotWithShape="1">
          <a:blip r:embed="rId6">
            <a:extLst>
              <a:ext uri="{28A0092B-C50C-407E-A947-70E740481C1C}">
                <a14:useLocalDpi xmlns:a14="http://schemas.microsoft.com/office/drawing/2010/main" val="0"/>
              </a:ext>
            </a:extLst>
          </a:blip>
          <a:srcRect l="59968" t="273" r="1672" b="2820"/>
          <a:stretch/>
        </p:blipFill>
        <p:spPr>
          <a:xfrm>
            <a:off x="-265" y="815738"/>
            <a:ext cx="3347792" cy="5638330"/>
          </a:xfrm>
          <a:prstGeom prst="rect">
            <a:avLst/>
          </a:prstGeom>
        </p:spPr>
      </p:pic>
      <p:sp>
        <p:nvSpPr>
          <p:cNvPr id="49" name="Oval 48">
            <a:extLst>
              <a:ext uri="{FF2B5EF4-FFF2-40B4-BE49-F238E27FC236}">
                <a16:creationId xmlns:a16="http://schemas.microsoft.com/office/drawing/2014/main" id="{96890E2B-5B0A-41D1-9263-5BBAB68BEBAC}"/>
              </a:ext>
            </a:extLst>
          </p:cNvPr>
          <p:cNvSpPr/>
          <p:nvPr/>
        </p:nvSpPr>
        <p:spPr>
          <a:xfrm>
            <a:off x="3059805" y="4466470"/>
            <a:ext cx="720000" cy="720000"/>
          </a:xfrm>
          <a:prstGeom prst="ellipse">
            <a:avLst/>
          </a:prstGeom>
          <a:solidFill>
            <a:srgbClr val="C5900D"/>
          </a:solidFill>
          <a:ln>
            <a:solidFill>
              <a:schemeClr val="bg1"/>
            </a:solid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pic>
        <p:nvPicPr>
          <p:cNvPr id="72" name="Picture 21">
            <a:extLst>
              <a:ext uri="{FF2B5EF4-FFF2-40B4-BE49-F238E27FC236}">
                <a16:creationId xmlns:a16="http://schemas.microsoft.com/office/drawing/2014/main" id="{06545F0E-4B58-4B46-A479-38CBA1A142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165458" y="4571130"/>
            <a:ext cx="468000" cy="468000"/>
          </a:xfrm>
          <a:prstGeom prst="rect">
            <a:avLst/>
          </a:prstGeom>
        </p:spPr>
      </p:pic>
      <p:sp>
        <p:nvSpPr>
          <p:cNvPr id="48" name="Oval 47">
            <a:extLst>
              <a:ext uri="{FF2B5EF4-FFF2-40B4-BE49-F238E27FC236}">
                <a16:creationId xmlns:a16="http://schemas.microsoft.com/office/drawing/2014/main" id="{C1577302-FE99-4270-B2C9-E1827A5190F0}"/>
              </a:ext>
            </a:extLst>
          </p:cNvPr>
          <p:cNvSpPr/>
          <p:nvPr/>
        </p:nvSpPr>
        <p:spPr>
          <a:xfrm>
            <a:off x="3050937" y="3109675"/>
            <a:ext cx="720000" cy="720000"/>
          </a:xfrm>
          <a:prstGeom prst="ellipse">
            <a:avLst/>
          </a:prstGeom>
          <a:solidFill>
            <a:srgbClr val="C5900D"/>
          </a:solidFill>
          <a:ln>
            <a:solidFill>
              <a:schemeClr val="bg1"/>
            </a:solid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pic>
        <p:nvPicPr>
          <p:cNvPr id="70" name="Picture 27">
            <a:extLst>
              <a:ext uri="{FF2B5EF4-FFF2-40B4-BE49-F238E27FC236}">
                <a16:creationId xmlns:a16="http://schemas.microsoft.com/office/drawing/2014/main" id="{D8827554-2779-4750-ACFC-AE43365250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148363" y="3226669"/>
            <a:ext cx="468000" cy="468000"/>
          </a:xfrm>
          <a:prstGeom prst="rect">
            <a:avLst/>
          </a:prstGeom>
        </p:spPr>
      </p:pic>
      <p:sp>
        <p:nvSpPr>
          <p:cNvPr id="44" name="Oval 43">
            <a:extLst>
              <a:ext uri="{FF2B5EF4-FFF2-40B4-BE49-F238E27FC236}">
                <a16:creationId xmlns:a16="http://schemas.microsoft.com/office/drawing/2014/main" id="{B741D74B-8E5B-408C-A882-2CD4D2A65CA4}"/>
              </a:ext>
            </a:extLst>
          </p:cNvPr>
          <p:cNvSpPr/>
          <p:nvPr/>
        </p:nvSpPr>
        <p:spPr>
          <a:xfrm>
            <a:off x="3053704" y="1599146"/>
            <a:ext cx="720000" cy="720000"/>
          </a:xfrm>
          <a:prstGeom prst="ellipse">
            <a:avLst/>
          </a:prstGeom>
          <a:solidFill>
            <a:srgbClr val="C5900D"/>
          </a:solidFill>
          <a:ln>
            <a:solidFill>
              <a:schemeClr val="bg1"/>
            </a:solid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pic>
        <p:nvPicPr>
          <p:cNvPr id="74" name="Picture 12">
            <a:extLst>
              <a:ext uri="{FF2B5EF4-FFF2-40B4-BE49-F238E27FC236}">
                <a16:creationId xmlns:a16="http://schemas.microsoft.com/office/drawing/2014/main" id="{B5489CD8-AFF5-4338-A836-E22BBE2799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174043" y="1707879"/>
            <a:ext cx="468000" cy="468000"/>
          </a:xfrm>
          <a:prstGeom prst="rect">
            <a:avLst/>
          </a:prstGeom>
        </p:spPr>
      </p:pic>
    </p:spTree>
    <p:extLst>
      <p:ext uri="{BB962C8B-B14F-4D97-AF65-F5344CB8AC3E}">
        <p14:creationId xmlns:p14="http://schemas.microsoft.com/office/powerpoint/2010/main" val="339828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6674697"/>
            <a:ext cx="12190413" cy="182856"/>
          </a:xfrm>
          <a:prstGeom prst="rect">
            <a:avLst/>
          </a:prstGeom>
          <a:solidFill>
            <a:srgbClr val="0E3B4F"/>
          </a:solidFill>
          <a:ln w="0" cmpd="sng">
            <a:noFill/>
            <a:prstDash val="solid"/>
          </a:ln>
        </p:spPr>
        <p:txBody>
          <a:bodyPr vert="horz" lIns="0" tIns="0" rIns="0" bIns="0" rtlCol="0" anchor="t">
            <a:normAutofit fontScale="25000" lnSpcReduction="20000"/>
          </a:bodyPr>
          <a:lstStyle/>
          <a:p>
            <a:endParaRPr dirty="0"/>
          </a:p>
        </p:txBody>
      </p:sp>
      <p:pic>
        <p:nvPicPr>
          <p:cNvPr id="4" name="Picture 3"/>
          <p:cNvPicPr/>
          <p:nvPr/>
        </p:nvPicPr>
        <p:blipFill>
          <a:blip r:embed="rId2"/>
          <a:stretch>
            <a:fillRect/>
          </a:stretch>
        </p:blipFill>
        <p:spPr>
          <a:xfrm>
            <a:off x="10599310" y="326794"/>
            <a:ext cx="957455" cy="310475"/>
          </a:xfrm>
          <a:prstGeom prst="rect">
            <a:avLst/>
          </a:prstGeom>
        </p:spPr>
      </p:pic>
      <p:pic>
        <p:nvPicPr>
          <p:cNvPr id="13" name="Picture 12"/>
          <p:cNvPicPr/>
          <p:nvPr/>
        </p:nvPicPr>
        <p:blipFill>
          <a:blip r:embed="rId3"/>
          <a:stretch>
            <a:fillRect/>
          </a:stretch>
        </p:blipFill>
        <p:spPr>
          <a:xfrm>
            <a:off x="8926303" y="6235970"/>
            <a:ext cx="2630462" cy="252697"/>
          </a:xfrm>
          <a:prstGeom prst="rect">
            <a:avLst/>
          </a:prstGeom>
        </p:spPr>
      </p:pic>
      <p:sp>
        <p:nvSpPr>
          <p:cNvPr id="5" name="Text Placeholder 4"/>
          <p:cNvSpPr>
            <a:spLocks noGrp="1"/>
          </p:cNvSpPr>
          <p:nvPr>
            <p:ph type="body" idx="10"/>
          </p:nvPr>
        </p:nvSpPr>
        <p:spPr>
          <a:xfrm>
            <a:off x="648885" y="425301"/>
            <a:ext cx="9420148" cy="891329"/>
          </a:xfrm>
          <a:prstGeom prst="rect">
            <a:avLst/>
          </a:prstGeom>
          <a:noFill/>
          <a:ln w="0" cmpd="sng">
            <a:noFill/>
            <a:prstDash val="solid"/>
          </a:ln>
        </p:spPr>
        <p:txBody>
          <a:bodyPr vert="horz" lIns="0" tIns="0" rIns="0" bIns="0" rtlCol="0" anchor="t">
            <a:normAutofit/>
          </a:bodyPr>
          <a:lstStyle/>
          <a:p>
            <a:pPr algn="l">
              <a:buNone/>
            </a:pPr>
            <a:r>
              <a:rPr lang="en-US" sz="3200" b="1" spc="5" dirty="0">
                <a:latin typeface="Segoe UI Semibold" panose="02020603050405020304" pitchFamily="2"/>
              </a:rPr>
              <a:t>Consider Internal and External Opportunities</a:t>
            </a:r>
          </a:p>
        </p:txBody>
      </p:sp>
      <p:sp>
        <p:nvSpPr>
          <p:cNvPr id="10" name="Text Placeholder 9"/>
          <p:cNvSpPr>
            <a:spLocks noGrp="1"/>
          </p:cNvSpPr>
          <p:nvPr>
            <p:ph type="body" idx="10"/>
          </p:nvPr>
        </p:nvSpPr>
        <p:spPr>
          <a:xfrm>
            <a:off x="641266" y="3465825"/>
            <a:ext cx="5385369" cy="2584114"/>
          </a:xfrm>
          <a:prstGeom prst="rect">
            <a:avLst/>
          </a:prstGeom>
          <a:solidFill>
            <a:srgbClr val="F1F1F1"/>
          </a:solidFill>
          <a:ln w="0" cmpd="sng">
            <a:noFill/>
            <a:prstDash val="solid"/>
          </a:ln>
        </p:spPr>
        <p:txBody>
          <a:bodyPr vert="horz" lIns="0" tIns="0" rIns="0" bIns="0" rtlCol="0" anchor="t">
            <a:normAutofit fontScale="92500" lnSpcReduction="20000"/>
          </a:bodyPr>
          <a:lstStyle/>
          <a:p>
            <a:pPr marL="91431" algn="l">
              <a:lnSpc>
                <a:spcPts val="3100"/>
              </a:lnSpc>
              <a:spcAft>
                <a:spcPts val="0"/>
              </a:spcAft>
              <a:buNone/>
            </a:pPr>
            <a:r>
              <a:rPr lang="en-US" sz="2350" b="1" spc="-10" dirty="0">
                <a:solidFill>
                  <a:srgbClr val="C5900D"/>
                </a:solidFill>
                <a:latin typeface="Segoe UI Semibold" panose="02020603050405020304" pitchFamily="2"/>
              </a:rPr>
              <a:t>Structural </a:t>
            </a:r>
          </a:p>
          <a:p>
            <a:pPr marL="226800" marR="274293" indent="-226800" algn="l">
              <a:lnSpc>
                <a:spcPct val="110000"/>
              </a:lnSpc>
              <a:spcBef>
                <a:spcPts val="800"/>
              </a:spcBef>
              <a:spcAft>
                <a:spcPts val="600"/>
              </a:spcAft>
              <a:buFont typeface="Symbol"/>
              <a:buChar char="·"/>
            </a:pPr>
            <a:r>
              <a:rPr lang="en-US" sz="1900" dirty="0">
                <a:solidFill>
                  <a:srgbClr val="000000"/>
                </a:solidFill>
                <a:latin typeface="Segoe UI Semilight" panose="02020603050405020304" pitchFamily="2"/>
              </a:rPr>
              <a:t>EDI barriers embedded in institutions and systems </a:t>
            </a:r>
          </a:p>
          <a:p>
            <a:pPr marL="226800" indent="-226800" algn="l">
              <a:lnSpc>
                <a:spcPct val="110000"/>
              </a:lnSpc>
              <a:spcBef>
                <a:spcPts val="920"/>
              </a:spcBef>
              <a:spcAft>
                <a:spcPts val="600"/>
              </a:spcAft>
              <a:buFont typeface="Symbol"/>
              <a:buChar char="·"/>
            </a:pPr>
            <a:r>
              <a:rPr lang="en-US" sz="1900" dirty="0">
                <a:solidFill>
                  <a:srgbClr val="000000"/>
                </a:solidFill>
                <a:latin typeface="Segoe UI Semilight" panose="02020603050405020304" pitchFamily="2"/>
              </a:rPr>
              <a:t>Incentives to drive significant change </a:t>
            </a:r>
          </a:p>
          <a:p>
            <a:pPr marL="226800" indent="-226800" algn="l">
              <a:lnSpc>
                <a:spcPct val="110000"/>
              </a:lnSpc>
              <a:spcBef>
                <a:spcPts val="945"/>
              </a:spcBef>
              <a:spcAft>
                <a:spcPts val="600"/>
              </a:spcAft>
              <a:buFont typeface="Symbol"/>
              <a:buChar char="·"/>
            </a:pPr>
            <a:r>
              <a:rPr lang="en-US" sz="1900" spc="-5" dirty="0">
                <a:solidFill>
                  <a:srgbClr val="000000"/>
                </a:solidFill>
                <a:latin typeface="Segoe UI Semilight" panose="02020603050405020304" pitchFamily="2"/>
              </a:rPr>
              <a:t>Role in EDI advocacy? </a:t>
            </a:r>
            <a:r>
              <a:rPr lang="en-US" sz="1900" dirty="0">
                <a:solidFill>
                  <a:srgbClr val="000000"/>
                </a:solidFill>
                <a:latin typeface="Segoe UI Semilight" panose="02020603050405020304" pitchFamily="2"/>
              </a:rPr>
              <a:t>Partnerships to address barriers ?</a:t>
            </a:r>
          </a:p>
          <a:p>
            <a:pPr marL="226800" marR="137146" indent="-226800" algn="l">
              <a:lnSpc>
                <a:spcPct val="110000"/>
              </a:lnSpc>
              <a:spcBef>
                <a:spcPts val="910"/>
              </a:spcBef>
              <a:spcAft>
                <a:spcPts val="600"/>
              </a:spcAft>
              <a:buFont typeface="Symbol"/>
              <a:buChar char="·"/>
            </a:pPr>
            <a:r>
              <a:rPr lang="en-US" sz="1900" dirty="0">
                <a:solidFill>
                  <a:srgbClr val="000000"/>
                </a:solidFill>
                <a:latin typeface="Segoe UI Semilight" panose="02020603050405020304" pitchFamily="2"/>
              </a:rPr>
              <a:t>Who “does the work”?</a:t>
            </a:r>
          </a:p>
        </p:txBody>
      </p:sp>
      <p:sp>
        <p:nvSpPr>
          <p:cNvPr id="11" name="Text Placeholder 10"/>
          <p:cNvSpPr>
            <a:spLocks noGrp="1"/>
          </p:cNvSpPr>
          <p:nvPr>
            <p:ph type="body" idx="10"/>
          </p:nvPr>
        </p:nvSpPr>
        <p:spPr>
          <a:xfrm>
            <a:off x="6171396" y="3465825"/>
            <a:ext cx="5551718" cy="2584114"/>
          </a:xfrm>
          <a:prstGeom prst="rect">
            <a:avLst/>
          </a:prstGeom>
          <a:solidFill>
            <a:srgbClr val="F1F1F1"/>
          </a:solidFill>
          <a:ln w="0" cmpd="sng">
            <a:noFill/>
            <a:prstDash val="solid"/>
          </a:ln>
        </p:spPr>
        <p:txBody>
          <a:bodyPr vert="horz" lIns="0" tIns="17143" rIns="0" bIns="0" rtlCol="0" anchor="t">
            <a:normAutofit/>
          </a:bodyPr>
          <a:lstStyle/>
          <a:p>
            <a:pPr marL="137146" algn="l">
              <a:lnSpc>
                <a:spcPts val="3100"/>
              </a:lnSpc>
              <a:spcAft>
                <a:spcPts val="0"/>
              </a:spcAft>
              <a:buNone/>
            </a:pPr>
            <a:r>
              <a:rPr lang="en-US" sz="2350" b="1" spc="-25" dirty="0">
                <a:solidFill>
                  <a:srgbClr val="896409"/>
                </a:solidFill>
                <a:latin typeface="Segoe UI Semibold" panose="02020603050405020304" pitchFamily="2"/>
              </a:rPr>
              <a:t>Cultural </a:t>
            </a:r>
          </a:p>
          <a:p>
            <a:pPr marL="230400" marR="457154" indent="-228577" algn="l">
              <a:lnSpc>
                <a:spcPct val="110000"/>
              </a:lnSpc>
              <a:spcBef>
                <a:spcPts val="1255"/>
              </a:spcBef>
              <a:spcAft>
                <a:spcPts val="0"/>
              </a:spcAft>
              <a:buFont typeface="Symbol"/>
              <a:buChar char="·"/>
            </a:pPr>
            <a:r>
              <a:rPr lang="en-US" sz="1800" dirty="0">
                <a:solidFill>
                  <a:srgbClr val="000000"/>
                </a:solidFill>
                <a:latin typeface="Segoe UI Semilight" panose="02020603050405020304" pitchFamily="2"/>
              </a:rPr>
              <a:t>Resistance to change and unconscious bias</a:t>
            </a:r>
          </a:p>
          <a:p>
            <a:pPr marL="230400" indent="-228577" algn="l">
              <a:lnSpc>
                <a:spcPct val="110000"/>
              </a:lnSpc>
              <a:spcBef>
                <a:spcPts val="805"/>
              </a:spcBef>
              <a:spcAft>
                <a:spcPts val="0"/>
              </a:spcAft>
              <a:buFont typeface="Symbol"/>
              <a:buChar char="·"/>
            </a:pPr>
            <a:r>
              <a:rPr lang="en-US" sz="1800" dirty="0">
                <a:solidFill>
                  <a:srgbClr val="000000"/>
                </a:solidFill>
                <a:latin typeface="Segoe UI Semilight" panose="02020603050405020304" pitchFamily="2"/>
              </a:rPr>
              <a:t>Leadership culture:  What is said and how people act</a:t>
            </a:r>
          </a:p>
          <a:p>
            <a:pPr marL="230400" indent="-228577" algn="l">
              <a:lnSpc>
                <a:spcPct val="110000"/>
              </a:lnSpc>
              <a:spcBef>
                <a:spcPts val="775"/>
              </a:spcBef>
              <a:spcAft>
                <a:spcPts val="0"/>
              </a:spcAft>
              <a:buFont typeface="Symbol"/>
              <a:buChar char="·"/>
            </a:pPr>
            <a:r>
              <a:rPr lang="en-US" sz="1800" dirty="0">
                <a:solidFill>
                  <a:srgbClr val="000000"/>
                </a:solidFill>
                <a:latin typeface="Segoe UI Semilight" panose="02020603050405020304" pitchFamily="2"/>
              </a:rPr>
              <a:t>Processes and internal systems that embed discrimination</a:t>
            </a:r>
          </a:p>
        </p:txBody>
      </p:sp>
      <p:sp>
        <p:nvSpPr>
          <p:cNvPr id="14" name="Text Placeholder 13"/>
          <p:cNvSpPr>
            <a:spLocks noGrp="1"/>
          </p:cNvSpPr>
          <p:nvPr>
            <p:ph type="body" idx="10"/>
          </p:nvPr>
        </p:nvSpPr>
        <p:spPr>
          <a:xfrm>
            <a:off x="11723114" y="6272160"/>
            <a:ext cx="163174" cy="168888"/>
          </a:xfrm>
          <a:prstGeom prst="rect">
            <a:avLst/>
          </a:prstGeom>
          <a:noFill/>
          <a:ln w="0" cmpd="sng">
            <a:noFill/>
            <a:prstDash val="solid"/>
          </a:ln>
        </p:spPr>
        <p:txBody>
          <a:bodyPr vert="horz" lIns="0" tIns="3810" rIns="0" bIns="0" rtlCol="0" anchor="t">
            <a:normAutofit/>
          </a:bodyPr>
          <a:lstStyle/>
          <a:p>
            <a:pPr algn="l">
              <a:lnSpc>
                <a:spcPts val="1300"/>
              </a:lnSpc>
              <a:spcAft>
                <a:spcPts val="0"/>
              </a:spcAft>
            </a:pPr>
            <a:r>
              <a:rPr lang="en-US" dirty="0">
                <a:solidFill>
                  <a:srgbClr val="777777"/>
                </a:solidFill>
                <a:latin typeface="Segoe UI Semilight" panose="02020603050405020304" pitchFamily="2"/>
              </a:rPr>
              <a:t>4 </a:t>
            </a:r>
          </a:p>
        </p:txBody>
      </p:sp>
      <p:sp>
        <p:nvSpPr>
          <p:cNvPr id="15" name="Text Placeholder 14"/>
          <p:cNvSpPr>
            <a:spLocks noGrp="1"/>
          </p:cNvSpPr>
          <p:nvPr>
            <p:ph type="body" idx="10"/>
          </p:nvPr>
        </p:nvSpPr>
        <p:spPr>
          <a:xfrm>
            <a:off x="9469157" y="6287399"/>
            <a:ext cx="1950466" cy="158094"/>
          </a:xfrm>
          <a:prstGeom prst="rect">
            <a:avLst/>
          </a:prstGeom>
          <a:noFill/>
          <a:ln w="0" cmpd="sng">
            <a:noFill/>
            <a:prstDash val="solid"/>
          </a:ln>
        </p:spPr>
        <p:txBody>
          <a:bodyPr vert="horz" lIns="0" tIns="6984" rIns="0" bIns="0" rtlCol="0" anchor="t">
            <a:normAutofit/>
          </a:bodyPr>
          <a:lstStyle/>
          <a:p>
            <a:pPr algn="l">
              <a:lnSpc>
                <a:spcPts val="1000"/>
              </a:lnSpc>
              <a:spcAft>
                <a:spcPts val="95"/>
              </a:spcAft>
              <a:tabLst>
                <a:tab pos="1965763" algn="r"/>
              </a:tabLst>
            </a:pPr>
            <a:r>
              <a:rPr lang="en-US" sz="800" b="1" dirty="0">
                <a:solidFill>
                  <a:srgbClr val="000000"/>
                </a:solidFill>
                <a:latin typeface="Segoe UI Semibold" panose="02020603050405020304" pitchFamily="2"/>
              </a:rPr>
              <a:t>Wherever business takes you</a:t>
            </a:r>
            <a:r>
              <a:rPr lang="en-US" sz="100" b="1" dirty="0">
                <a:solidFill>
                  <a:srgbClr val="FFFFFF"/>
                </a:solidFill>
                <a:latin typeface="Segoe UI Semibold" panose="02020603050405020304" pitchFamily="2"/>
              </a:rPr>
              <a:t> </a:t>
            </a:r>
            <a:r>
              <a:rPr lang="en-US" sz="800" b="1" u="sng" dirty="0">
                <a:solidFill>
                  <a:srgbClr val="0000FF"/>
                </a:solidFill>
                <a:latin typeface="Segoe UI Semibold" panose="02020603050405020304" pitchFamily="2"/>
              </a:rPr>
              <a:t>MNP.ca</a:t>
            </a:r>
            <a:r>
              <a:rPr lang="en-US" sz="100" b="1" dirty="0">
                <a:solidFill>
                  <a:srgbClr val="FFFFFF"/>
                </a:solidFill>
                <a:latin typeface="Segoe UI Semibold" panose="02020603050405020304" pitchFamily="2"/>
              </a:rPr>
              <a:t> </a:t>
            </a:r>
          </a:p>
        </p:txBody>
      </p:sp>
      <p:pic>
        <p:nvPicPr>
          <p:cNvPr id="16" name="Graphic 15" descr="Hierarchy with solid fill">
            <a:extLst>
              <a:ext uri="{FF2B5EF4-FFF2-40B4-BE49-F238E27FC236}">
                <a16:creationId xmlns:a16="http://schemas.microsoft.com/office/drawing/2014/main" id="{A9F6787A-76C9-71CB-237F-CBC50141DD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69758" y="1638924"/>
            <a:ext cx="914400" cy="914400"/>
          </a:xfrm>
          <a:prstGeom prst="rect">
            <a:avLst/>
          </a:prstGeom>
        </p:spPr>
      </p:pic>
      <p:pic>
        <p:nvPicPr>
          <p:cNvPr id="18" name="Graphic 17" descr="Cycle with people with solid fill">
            <a:extLst>
              <a:ext uri="{FF2B5EF4-FFF2-40B4-BE49-F238E27FC236}">
                <a16:creationId xmlns:a16="http://schemas.microsoft.com/office/drawing/2014/main" id="{4581BA36-633C-C189-43BA-CF7E0BA265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95142" y="1659175"/>
            <a:ext cx="914400" cy="914400"/>
          </a:xfrm>
          <a:prstGeom prst="rect">
            <a:avLst/>
          </a:prstGeom>
        </p:spPr>
      </p:pic>
      <p:sp>
        <p:nvSpPr>
          <p:cNvPr id="19" name="Arrow: Circular 18">
            <a:extLst>
              <a:ext uri="{FF2B5EF4-FFF2-40B4-BE49-F238E27FC236}">
                <a16:creationId xmlns:a16="http://schemas.microsoft.com/office/drawing/2014/main" id="{F0BAD92A-2344-691E-FA44-1A93CE7A76BF}"/>
              </a:ext>
            </a:extLst>
          </p:cNvPr>
          <p:cNvSpPr/>
          <p:nvPr/>
        </p:nvSpPr>
        <p:spPr>
          <a:xfrm>
            <a:off x="4805916" y="1316629"/>
            <a:ext cx="1956391" cy="1826022"/>
          </a:xfrm>
          <a:prstGeom prst="circularArrow">
            <a:avLst>
              <a:gd name="adj1" fmla="val 12500"/>
              <a:gd name="adj2" fmla="val 1142319"/>
              <a:gd name="adj3" fmla="val 20457681"/>
              <a:gd name="adj4" fmla="val 10800000"/>
              <a:gd name="adj5" fmla="val 11986"/>
            </a:avLst>
          </a:prstGeom>
          <a:solidFill>
            <a:srgbClr val="C5900D"/>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sp>
        <p:nvSpPr>
          <p:cNvPr id="20" name="Arrow: Circular 19">
            <a:extLst>
              <a:ext uri="{FF2B5EF4-FFF2-40B4-BE49-F238E27FC236}">
                <a16:creationId xmlns:a16="http://schemas.microsoft.com/office/drawing/2014/main" id="{816C1E84-C700-C3F6-3E6E-50BDFD0DA8C6}"/>
              </a:ext>
            </a:extLst>
          </p:cNvPr>
          <p:cNvSpPr/>
          <p:nvPr/>
        </p:nvSpPr>
        <p:spPr>
          <a:xfrm flipH="1" flipV="1">
            <a:off x="4805916" y="1502660"/>
            <a:ext cx="1956391" cy="1639991"/>
          </a:xfrm>
          <a:prstGeom prst="circularArrow">
            <a:avLst/>
          </a:prstGeom>
          <a:solidFill>
            <a:srgbClr val="896409"/>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4BD8B64-8DBC-9E5F-FCDA-C9A39D5AD596}"/>
              </a:ext>
            </a:extLst>
          </p:cNvPr>
          <p:cNvPicPr>
            <a:picLocks noChangeAspect="1"/>
          </p:cNvPicPr>
          <p:nvPr/>
        </p:nvPicPr>
        <p:blipFill>
          <a:blip r:embed="rId6"/>
          <a:stretch>
            <a:fillRect/>
          </a:stretch>
        </p:blipFill>
        <p:spPr>
          <a:xfrm>
            <a:off x="2558698" y="3296952"/>
            <a:ext cx="3600000" cy="216222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DAAB633-ACB1-5676-3968-A38A9C95EDE3}"/>
              </a:ext>
            </a:extLst>
          </p:cNvPr>
          <p:cNvPicPr>
            <a:picLocks noChangeAspect="1"/>
          </p:cNvPicPr>
          <p:nvPr/>
        </p:nvPicPr>
        <p:blipFill>
          <a:blip r:embed="rId7"/>
          <a:stretch>
            <a:fillRect/>
          </a:stretch>
        </p:blipFill>
        <p:spPr>
          <a:xfrm>
            <a:off x="1522421" y="2190366"/>
            <a:ext cx="3600000" cy="20160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6CF9CE9-B3CD-C9D6-9803-A61DED1ADC5B}"/>
              </a:ext>
            </a:extLst>
          </p:cNvPr>
          <p:cNvPicPr>
            <a:picLocks noChangeAspect="1"/>
          </p:cNvPicPr>
          <p:nvPr/>
        </p:nvPicPr>
        <p:blipFill>
          <a:blip r:embed="rId8"/>
          <a:stretch>
            <a:fillRect/>
          </a:stretch>
        </p:blipFill>
        <p:spPr>
          <a:xfrm>
            <a:off x="736587" y="1244138"/>
            <a:ext cx="3600000" cy="211185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97A450A-A828-4F89-A74C-44824DF5EE7D}"/>
              </a:ext>
            </a:extLst>
          </p:cNvPr>
          <p:cNvPicPr>
            <a:picLocks noChangeAspect="1"/>
          </p:cNvPicPr>
          <p:nvPr>
            <p:custDataLst>
              <p:tags r:id="rId1"/>
            </p:custDataLst>
          </p:nvPr>
        </p:nvPicPr>
        <p:blipFill>
          <a:blip r:embed="rId9"/>
          <a:stretch>
            <a:fillRect/>
          </a:stretch>
        </p:blipFill>
        <p:spPr>
          <a:xfrm>
            <a:off x="0" y="6720214"/>
            <a:ext cx="12221497" cy="167014"/>
          </a:xfrm>
          <a:prstGeom prst="rect">
            <a:avLst/>
          </a:prstGeom>
        </p:spPr>
      </p:pic>
      <p:sp>
        <p:nvSpPr>
          <p:cNvPr id="3" name="Slide Number Placeholder 2">
            <a:extLst>
              <a:ext uri="{FF2B5EF4-FFF2-40B4-BE49-F238E27FC236}">
                <a16:creationId xmlns:a16="http://schemas.microsoft.com/office/drawing/2014/main" id="{7C8806E4-D4D7-4BE5-BE0E-44285799B837}"/>
              </a:ext>
            </a:extLst>
          </p:cNvPr>
          <p:cNvSpPr>
            <a:spLocks noGrp="1"/>
          </p:cNvSpPr>
          <p:nvPr>
            <p:ph type="sldNum" sz="quarter" idx="4294967295"/>
            <p:custDataLst>
              <p:tags r:id="rId2"/>
            </p:custDataLst>
          </p:nvPr>
        </p:nvSpPr>
        <p:spPr>
          <a:xfrm>
            <a:off x="11556001" y="6434712"/>
            <a:ext cx="499143" cy="2497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CA" sz="1000" b="0" i="0" u="none" strike="noStrike" kern="1200" cap="none" spc="0" normalizeH="0" baseline="0" noProof="0" dirty="0">
              <a:ln>
                <a:noFill/>
              </a:ln>
              <a:solidFill>
                <a:srgbClr val="F2F2F2">
                  <a:lumMod val="50000"/>
                </a:srgbClr>
              </a:solidFill>
              <a:effectLst/>
              <a:uLnTx/>
              <a:uFillTx/>
              <a:latin typeface="Segoe UI Semilight"/>
              <a:ea typeface="+mn-ea"/>
              <a:cs typeface="+mn-cs"/>
            </a:endParaRPr>
          </a:p>
        </p:txBody>
      </p:sp>
      <p:sp>
        <p:nvSpPr>
          <p:cNvPr id="9" name="Slide Number Placeholder 2">
            <a:extLst>
              <a:ext uri="{FF2B5EF4-FFF2-40B4-BE49-F238E27FC236}">
                <a16:creationId xmlns:a16="http://schemas.microsoft.com/office/drawing/2014/main" id="{39B9589A-FC53-4F45-8C34-D95771ADD2B2}"/>
              </a:ext>
            </a:extLst>
          </p:cNvPr>
          <p:cNvSpPr txBox="1">
            <a:spLocks/>
          </p:cNvSpPr>
          <p:nvPr>
            <p:custDataLst>
              <p:tags r:id="rId3"/>
            </p:custDataLst>
          </p:nvPr>
        </p:nvSpPr>
        <p:spPr>
          <a:xfrm>
            <a:off x="11550426" y="6404842"/>
            <a:ext cx="499143" cy="24972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dirty="0">
              <a:ln>
                <a:noFill/>
              </a:ln>
              <a:solidFill>
                <a:srgbClr val="F2F2F2">
                  <a:lumMod val="50000"/>
                </a:srgbClr>
              </a:solidFill>
              <a:effectLst/>
              <a:uLnTx/>
              <a:uFillTx/>
              <a:latin typeface="Segoe UI Semilight"/>
              <a:ea typeface="+mn-ea"/>
              <a:cs typeface="+mn-cs"/>
            </a:endParaRPr>
          </a:p>
        </p:txBody>
      </p:sp>
      <p:sp>
        <p:nvSpPr>
          <p:cNvPr id="26" name="TextBox 25">
            <a:extLst>
              <a:ext uri="{FF2B5EF4-FFF2-40B4-BE49-F238E27FC236}">
                <a16:creationId xmlns:a16="http://schemas.microsoft.com/office/drawing/2014/main" id="{9B971F7B-1B1A-4478-AF8F-3B0F65552118}"/>
              </a:ext>
            </a:extLst>
          </p:cNvPr>
          <p:cNvSpPr txBox="1"/>
          <p:nvPr/>
        </p:nvSpPr>
        <p:spPr>
          <a:xfrm>
            <a:off x="736588" y="519554"/>
            <a:ext cx="2686569" cy="369332"/>
          </a:xfrm>
          <a:prstGeom prst="rect">
            <a:avLst/>
          </a:prstGeom>
          <a:noFill/>
        </p:spPr>
        <p:txBody>
          <a:bodyPr wrap="none" rtlCol="0">
            <a:spAutoFit/>
          </a:bodyPr>
          <a:lstStyle/>
          <a:p>
            <a:r>
              <a:rPr lang="en-CA" dirty="0">
                <a:latin typeface="+mj-lt"/>
              </a:rPr>
              <a:t>Strategic Plan Summary</a:t>
            </a:r>
          </a:p>
        </p:txBody>
      </p:sp>
      <p:sp>
        <p:nvSpPr>
          <p:cNvPr id="18" name="TextBox 17">
            <a:extLst>
              <a:ext uri="{FF2B5EF4-FFF2-40B4-BE49-F238E27FC236}">
                <a16:creationId xmlns:a16="http://schemas.microsoft.com/office/drawing/2014/main" id="{0BDF47C5-ED8F-4F7C-982D-5475DFC2E5FA}"/>
              </a:ext>
            </a:extLst>
          </p:cNvPr>
          <p:cNvSpPr txBox="1"/>
          <p:nvPr/>
        </p:nvSpPr>
        <p:spPr>
          <a:xfrm rot="19762237">
            <a:off x="1393364" y="1742544"/>
            <a:ext cx="934064" cy="369332"/>
          </a:xfrm>
          <a:prstGeom prst="rect">
            <a:avLst/>
          </a:prstGeom>
          <a:noFill/>
        </p:spPr>
        <p:txBody>
          <a:bodyPr wrap="square" rtlCol="0">
            <a:spAutoFit/>
          </a:bodyPr>
          <a:lstStyle/>
          <a:p>
            <a:r>
              <a:rPr lang="en-CA" dirty="0">
                <a:solidFill>
                  <a:srgbClr val="FF0000"/>
                </a:solidFill>
              </a:rPr>
              <a:t>Sample</a:t>
            </a:r>
          </a:p>
        </p:txBody>
      </p:sp>
      <p:sp>
        <p:nvSpPr>
          <p:cNvPr id="20" name="TextBox 19">
            <a:extLst>
              <a:ext uri="{FF2B5EF4-FFF2-40B4-BE49-F238E27FC236}">
                <a16:creationId xmlns:a16="http://schemas.microsoft.com/office/drawing/2014/main" id="{6D2EBAA3-C04D-47EB-B24C-DDC1C9D31DB1}"/>
              </a:ext>
            </a:extLst>
          </p:cNvPr>
          <p:cNvSpPr txBox="1"/>
          <p:nvPr/>
        </p:nvSpPr>
        <p:spPr>
          <a:xfrm rot="19762237">
            <a:off x="2855389" y="3244333"/>
            <a:ext cx="934064" cy="369332"/>
          </a:xfrm>
          <a:prstGeom prst="rect">
            <a:avLst/>
          </a:prstGeom>
          <a:noFill/>
        </p:spPr>
        <p:txBody>
          <a:bodyPr wrap="square" rtlCol="0">
            <a:spAutoFit/>
          </a:bodyPr>
          <a:lstStyle/>
          <a:p>
            <a:r>
              <a:rPr lang="en-CA" dirty="0">
                <a:solidFill>
                  <a:srgbClr val="FF0000"/>
                </a:solidFill>
              </a:rPr>
              <a:t>Sample</a:t>
            </a:r>
          </a:p>
        </p:txBody>
      </p:sp>
      <p:sp>
        <p:nvSpPr>
          <p:cNvPr id="22" name="TextBox 21">
            <a:extLst>
              <a:ext uri="{FF2B5EF4-FFF2-40B4-BE49-F238E27FC236}">
                <a16:creationId xmlns:a16="http://schemas.microsoft.com/office/drawing/2014/main" id="{E62FDB13-D4EE-4B9F-9AA5-FCF82E45E3EB}"/>
              </a:ext>
            </a:extLst>
          </p:cNvPr>
          <p:cNvSpPr txBox="1"/>
          <p:nvPr/>
        </p:nvSpPr>
        <p:spPr>
          <a:xfrm rot="19762237">
            <a:off x="4559121" y="4425934"/>
            <a:ext cx="934064" cy="369332"/>
          </a:xfrm>
          <a:prstGeom prst="rect">
            <a:avLst/>
          </a:prstGeom>
          <a:noFill/>
        </p:spPr>
        <p:txBody>
          <a:bodyPr wrap="square" rtlCol="0">
            <a:spAutoFit/>
          </a:bodyPr>
          <a:lstStyle/>
          <a:p>
            <a:r>
              <a:rPr lang="en-CA" dirty="0">
                <a:solidFill>
                  <a:srgbClr val="FF0000"/>
                </a:solidFill>
              </a:rPr>
              <a:t>Sample</a:t>
            </a:r>
          </a:p>
        </p:txBody>
      </p:sp>
      <p:sp>
        <p:nvSpPr>
          <p:cNvPr id="8" name="TextBox 7">
            <a:extLst>
              <a:ext uri="{FF2B5EF4-FFF2-40B4-BE49-F238E27FC236}">
                <a16:creationId xmlns:a16="http://schemas.microsoft.com/office/drawing/2014/main" id="{6BE799BD-88D1-8EE9-D7CD-6508AD1729B0}"/>
              </a:ext>
            </a:extLst>
          </p:cNvPr>
          <p:cNvSpPr txBox="1"/>
          <p:nvPr/>
        </p:nvSpPr>
        <p:spPr>
          <a:xfrm>
            <a:off x="7252706" y="1903759"/>
            <a:ext cx="4020770" cy="369332"/>
          </a:xfrm>
          <a:prstGeom prst="rect">
            <a:avLst/>
          </a:prstGeom>
          <a:noFill/>
        </p:spPr>
        <p:txBody>
          <a:bodyPr wrap="square" rtlCol="0">
            <a:spAutoFit/>
          </a:bodyPr>
          <a:lstStyle/>
          <a:p>
            <a:r>
              <a:rPr lang="en-CA" dirty="0">
                <a:latin typeface="+mj-lt"/>
              </a:rPr>
              <a:t>Example of Success Measures</a:t>
            </a:r>
          </a:p>
        </p:txBody>
      </p:sp>
      <p:pic>
        <p:nvPicPr>
          <p:cNvPr id="24" name="Picture 23">
            <a:extLst>
              <a:ext uri="{FF2B5EF4-FFF2-40B4-BE49-F238E27FC236}">
                <a16:creationId xmlns:a16="http://schemas.microsoft.com/office/drawing/2014/main" id="{3A0CCEC9-3756-DEC4-317B-C53409062014}"/>
              </a:ext>
            </a:extLst>
          </p:cNvPr>
          <p:cNvPicPr>
            <a:picLocks noChangeAspect="1"/>
          </p:cNvPicPr>
          <p:nvPr/>
        </p:nvPicPr>
        <p:blipFill>
          <a:blip r:embed="rId10"/>
          <a:stretch>
            <a:fillRect/>
          </a:stretch>
        </p:blipFill>
        <p:spPr>
          <a:xfrm>
            <a:off x="6880743" y="2233885"/>
            <a:ext cx="4574670" cy="2600482"/>
          </a:xfrm>
          <a:prstGeom prst="rect">
            <a:avLst/>
          </a:prstGeom>
        </p:spPr>
      </p:pic>
      <p:sp>
        <p:nvSpPr>
          <p:cNvPr id="27" name="TextBox 26">
            <a:extLst>
              <a:ext uri="{FF2B5EF4-FFF2-40B4-BE49-F238E27FC236}">
                <a16:creationId xmlns:a16="http://schemas.microsoft.com/office/drawing/2014/main" id="{BB93C0E8-1FDE-46A0-B22E-A177E862607B}"/>
              </a:ext>
            </a:extLst>
          </p:cNvPr>
          <p:cNvSpPr txBox="1"/>
          <p:nvPr/>
        </p:nvSpPr>
        <p:spPr>
          <a:xfrm rot="19762237">
            <a:off x="8587999" y="3410546"/>
            <a:ext cx="934064" cy="369332"/>
          </a:xfrm>
          <a:prstGeom prst="rect">
            <a:avLst/>
          </a:prstGeom>
          <a:noFill/>
        </p:spPr>
        <p:txBody>
          <a:bodyPr wrap="square" rtlCol="0">
            <a:spAutoFit/>
          </a:bodyPr>
          <a:lstStyle/>
          <a:p>
            <a:r>
              <a:rPr lang="en-CA" dirty="0">
                <a:solidFill>
                  <a:srgbClr val="FF0000"/>
                </a:solidFill>
              </a:rPr>
              <a:t>Sample</a:t>
            </a:r>
          </a:p>
        </p:txBody>
      </p:sp>
    </p:spTree>
    <p:extLst>
      <p:ext uri="{BB962C8B-B14F-4D97-AF65-F5344CB8AC3E}">
        <p14:creationId xmlns:p14="http://schemas.microsoft.com/office/powerpoint/2010/main" val="13544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yellow, silhouette&#10;&#10;Description automatically generated">
            <a:extLst>
              <a:ext uri="{FF2B5EF4-FFF2-40B4-BE49-F238E27FC236}">
                <a16:creationId xmlns:a16="http://schemas.microsoft.com/office/drawing/2014/main" id="{8AC2B98B-4C17-0ABE-3522-F24455E38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E67F4FE-F9B0-AB97-FAEA-ABEADB7E5E43}"/>
              </a:ext>
            </a:extLst>
          </p:cNvPr>
          <p:cNvSpPr/>
          <p:nvPr/>
        </p:nvSpPr>
        <p:spPr>
          <a:xfrm>
            <a:off x="-12220" y="10007"/>
            <a:ext cx="12204000" cy="6868007"/>
          </a:xfrm>
          <a:prstGeom prst="rect">
            <a:avLst/>
          </a:prstGeom>
          <a:solidFill>
            <a:srgbClr val="000000">
              <a:alpha val="32157"/>
            </a:srgbClr>
          </a:solidFill>
        </p:spPr>
        <p:txBody>
          <a:bodyPr wrap="square" rtlCol="0" anchor="ctr">
            <a:noAutofit/>
          </a:bodyPr>
          <a:lstStyle/>
          <a:p>
            <a:pPr algn="ctr">
              <a:defRPr/>
            </a:pPr>
            <a:endParaRPr lang="en-CA" sz="5800" b="1" kern="0" dirty="0">
              <a:solidFill>
                <a:srgbClr val="181718"/>
              </a:solidFill>
              <a:latin typeface="Corbel" charset="0"/>
              <a:ea typeface="Corbel" charset="0"/>
              <a:cs typeface="Corbel" charset="0"/>
            </a:endParaRPr>
          </a:p>
        </p:txBody>
      </p:sp>
      <p:sp>
        <p:nvSpPr>
          <p:cNvPr id="6" name="TextBox 5">
            <a:extLst>
              <a:ext uri="{FF2B5EF4-FFF2-40B4-BE49-F238E27FC236}">
                <a16:creationId xmlns:a16="http://schemas.microsoft.com/office/drawing/2014/main" id="{A1D4F7CF-5FFC-4744-0C4A-A3282CC82AA1}"/>
              </a:ext>
            </a:extLst>
          </p:cNvPr>
          <p:cNvSpPr txBox="1"/>
          <p:nvPr/>
        </p:nvSpPr>
        <p:spPr>
          <a:xfrm>
            <a:off x="574156" y="893135"/>
            <a:ext cx="11291779" cy="4985980"/>
          </a:xfrm>
          <a:prstGeom prst="rect">
            <a:avLst/>
          </a:prstGeom>
          <a:noFill/>
        </p:spPr>
        <p:txBody>
          <a:bodyPr wrap="square">
            <a:spAutoFit/>
          </a:bodyPr>
          <a:lstStyle/>
          <a:p>
            <a:r>
              <a:rPr lang="en-CA" sz="3200" b="1" dirty="0">
                <a:solidFill>
                  <a:schemeClr val="bg1"/>
                </a:solidFill>
                <a:latin typeface="+mj-lt"/>
                <a:ea typeface="Corbel" charset="0"/>
                <a:cs typeface="Corbel" charset="0"/>
              </a:rPr>
              <a:t>EDI in Canadian Agriculture:  What Will Drive Change? </a:t>
            </a:r>
          </a:p>
          <a:p>
            <a:endParaRPr lang="en-CA" sz="3200" b="1" dirty="0">
              <a:solidFill>
                <a:schemeClr val="bg1"/>
              </a:solidFill>
              <a:latin typeface="+mj-lt"/>
              <a:ea typeface="Corbel" charset="0"/>
              <a:cs typeface="Corbel" charset="0"/>
            </a:endParaRPr>
          </a:p>
          <a:p>
            <a:pPr marL="457200" indent="-457200">
              <a:spcAft>
                <a:spcPts val="600"/>
              </a:spcAft>
              <a:buFont typeface="Arial" panose="020B0604020202020204" pitchFamily="34" charset="0"/>
              <a:buChar char="•"/>
            </a:pPr>
            <a:r>
              <a:rPr lang="en-CA" sz="2800" b="1" dirty="0">
                <a:solidFill>
                  <a:schemeClr val="bg1"/>
                </a:solidFill>
                <a:latin typeface="+mj-lt"/>
                <a:ea typeface="Corbel" charset="0"/>
                <a:cs typeface="Corbel" charset="0"/>
              </a:rPr>
              <a:t>Recognize the impact of trends </a:t>
            </a:r>
          </a:p>
          <a:p>
            <a:pPr marL="457200" indent="-457200">
              <a:spcAft>
                <a:spcPts val="600"/>
              </a:spcAft>
              <a:buFont typeface="Arial" panose="020B0604020202020204" pitchFamily="34" charset="0"/>
              <a:buChar char="•"/>
            </a:pPr>
            <a:r>
              <a:rPr lang="en-CA" sz="2800" b="1" dirty="0">
                <a:solidFill>
                  <a:schemeClr val="bg1"/>
                </a:solidFill>
                <a:latin typeface="+mj-lt"/>
                <a:ea typeface="Corbel" charset="0"/>
                <a:cs typeface="Corbel" charset="0"/>
              </a:rPr>
              <a:t>Identify barriers to equity and diversity</a:t>
            </a:r>
          </a:p>
          <a:p>
            <a:pPr marL="457200" indent="-457200">
              <a:spcAft>
                <a:spcPts val="600"/>
              </a:spcAft>
              <a:buFont typeface="Arial" panose="020B0604020202020204" pitchFamily="34" charset="0"/>
              <a:buChar char="•"/>
            </a:pPr>
            <a:r>
              <a:rPr lang="en-CA" sz="2800" b="1" dirty="0">
                <a:solidFill>
                  <a:schemeClr val="bg1"/>
                </a:solidFill>
                <a:latin typeface="+mj-lt"/>
                <a:ea typeface="Corbel" charset="0"/>
                <a:cs typeface="Corbel" charset="0"/>
              </a:rPr>
              <a:t>Engage with under-represented groups to devise solutions</a:t>
            </a:r>
          </a:p>
          <a:p>
            <a:pPr marL="457200" indent="-457200">
              <a:spcAft>
                <a:spcPts val="600"/>
              </a:spcAft>
              <a:buFont typeface="Arial" panose="020B0604020202020204" pitchFamily="34" charset="0"/>
              <a:buChar char="•"/>
            </a:pPr>
            <a:r>
              <a:rPr lang="en-CA" sz="2800" b="1" dirty="0">
                <a:solidFill>
                  <a:schemeClr val="bg1"/>
                </a:solidFill>
                <a:latin typeface="+mj-lt"/>
                <a:ea typeface="Corbel" charset="0"/>
                <a:cs typeface="Corbel" charset="0"/>
              </a:rPr>
              <a:t>Pinpoint what your organization can do</a:t>
            </a:r>
          </a:p>
          <a:p>
            <a:pPr marL="457200" indent="-457200">
              <a:spcAft>
                <a:spcPts val="600"/>
              </a:spcAft>
              <a:buFont typeface="Arial" panose="020B0604020202020204" pitchFamily="34" charset="0"/>
              <a:buChar char="•"/>
            </a:pPr>
            <a:r>
              <a:rPr lang="en-CA" sz="2800" b="1" dirty="0">
                <a:solidFill>
                  <a:schemeClr val="bg1"/>
                </a:solidFill>
                <a:latin typeface="+mj-lt"/>
                <a:ea typeface="Corbel" charset="0"/>
                <a:cs typeface="Corbel" charset="0"/>
              </a:rPr>
              <a:t>Develop a coherent EDI strategy…directly linked to your organizational strategy</a:t>
            </a:r>
          </a:p>
          <a:p>
            <a:pPr marL="457200" indent="-457200">
              <a:spcAft>
                <a:spcPts val="600"/>
              </a:spcAft>
              <a:buFont typeface="Arial" panose="020B0604020202020204" pitchFamily="34" charset="0"/>
              <a:buChar char="•"/>
            </a:pPr>
            <a:r>
              <a:rPr lang="en-CA" sz="2800" b="1" dirty="0">
                <a:solidFill>
                  <a:schemeClr val="bg1"/>
                </a:solidFill>
                <a:latin typeface="+mj-lt"/>
                <a:ea typeface="Corbel" charset="0"/>
                <a:cs typeface="Corbel" charset="0"/>
              </a:rPr>
              <a:t>Commit to action</a:t>
            </a:r>
          </a:p>
          <a:p>
            <a:pPr marL="457200" indent="-457200">
              <a:spcAft>
                <a:spcPts val="600"/>
              </a:spcAft>
              <a:buFont typeface="Arial" panose="020B0604020202020204" pitchFamily="34" charset="0"/>
              <a:buChar char="•"/>
            </a:pPr>
            <a:r>
              <a:rPr lang="en-CA" sz="2800" b="1" dirty="0">
                <a:solidFill>
                  <a:schemeClr val="bg1"/>
                </a:solidFill>
                <a:latin typeface="+mj-lt"/>
                <a:ea typeface="Corbel" charset="0"/>
                <a:cs typeface="Corbel" charset="0"/>
              </a:rPr>
              <a:t>Measure results</a:t>
            </a:r>
          </a:p>
        </p:txBody>
      </p:sp>
    </p:spTree>
    <p:extLst>
      <p:ext uri="{BB962C8B-B14F-4D97-AF65-F5344CB8AC3E}">
        <p14:creationId xmlns:p14="http://schemas.microsoft.com/office/powerpoint/2010/main" val="314164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6E9D-77D9-BAA7-40F1-6D704F1A5793}"/>
              </a:ext>
            </a:extLst>
          </p:cNvPr>
          <p:cNvSpPr>
            <a:spLocks noGrp="1"/>
          </p:cNvSpPr>
          <p:nvPr>
            <p:ph type="title"/>
          </p:nvPr>
        </p:nvSpPr>
        <p:spPr>
          <a:xfrm>
            <a:off x="639475" y="948550"/>
            <a:ext cx="10913050" cy="332399"/>
          </a:xfrm>
        </p:spPr>
        <p:txBody>
          <a:bodyPr/>
          <a:lstStyle/>
          <a:p>
            <a:r>
              <a:rPr lang="en-CA" dirty="0"/>
              <a:t>Mary Larson | Partner – Consulting, Business Strategy Leader </a:t>
            </a:r>
          </a:p>
        </p:txBody>
      </p:sp>
      <p:pic>
        <p:nvPicPr>
          <p:cNvPr id="13" name="Picture Placeholder 12">
            <a:extLst>
              <a:ext uri="{FF2B5EF4-FFF2-40B4-BE49-F238E27FC236}">
                <a16:creationId xmlns:a16="http://schemas.microsoft.com/office/drawing/2014/main" id="{701CC923-039D-7BB7-6886-9D9CC0F06CEE}"/>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3484" b="3484"/>
          <a:stretch/>
        </p:blipFill>
        <p:spPr>
          <a:xfrm>
            <a:off x="642938" y="1580225"/>
            <a:ext cx="3557304" cy="4633250"/>
          </a:xfrm>
        </p:spPr>
      </p:pic>
      <p:sp>
        <p:nvSpPr>
          <p:cNvPr id="7" name="Text Placeholder 6">
            <a:extLst>
              <a:ext uri="{FF2B5EF4-FFF2-40B4-BE49-F238E27FC236}">
                <a16:creationId xmlns:a16="http://schemas.microsoft.com/office/drawing/2014/main" id="{C9F4758F-7383-4633-E9F1-6191B228BFA8}"/>
              </a:ext>
            </a:extLst>
          </p:cNvPr>
          <p:cNvSpPr>
            <a:spLocks noGrp="1"/>
          </p:cNvSpPr>
          <p:nvPr>
            <p:ph type="body" sz="quarter" idx="21"/>
          </p:nvPr>
        </p:nvSpPr>
        <p:spPr>
          <a:xfrm>
            <a:off x="4685958" y="1683142"/>
            <a:ext cx="7026674" cy="4530586"/>
          </a:xfrm>
        </p:spPr>
        <p:txBody>
          <a:bodyPr>
            <a:normAutofit fontScale="85000" lnSpcReduction="20000"/>
          </a:bodyPr>
          <a:lstStyle/>
          <a:p>
            <a:pPr marL="0" marR="46990" indent="0" fontAlgn="base">
              <a:spcAft>
                <a:spcPts val="600"/>
              </a:spcAft>
              <a:buNone/>
            </a:pPr>
            <a:r>
              <a:rPr lang="en-CA" sz="1800" dirty="0">
                <a:effectLst/>
                <a:ea typeface="Calibri" panose="020F0502020204030204" pitchFamily="34" charset="0"/>
              </a:rPr>
              <a:t>Mary is a Partner in MNP’s Montreal Office and National Strategy Practice Leader -- as well as leading the Firm’s ESG and EDI Practices. </a:t>
            </a:r>
          </a:p>
          <a:p>
            <a:pPr marL="0" marR="46990" indent="0" fontAlgn="base">
              <a:spcAft>
                <a:spcPts val="600"/>
              </a:spcAft>
              <a:buNone/>
            </a:pPr>
            <a:r>
              <a:rPr lang="en-CA" sz="1800" dirty="0">
                <a:effectLst/>
                <a:ea typeface="Calibri" panose="020F0502020204030204" pitchFamily="34" charset="0"/>
              </a:rPr>
              <a:t>She helps CEOs and S-Suite executives clarify and build alignment around their strategies, strengthen leadership capacity, and embed cultures that foster outstanding execution.</a:t>
            </a:r>
          </a:p>
          <a:p>
            <a:pPr marL="0" marR="46990" indent="0" fontAlgn="base">
              <a:spcAft>
                <a:spcPts val="600"/>
              </a:spcAft>
              <a:buNone/>
            </a:pPr>
            <a:r>
              <a:rPr lang="en-CA" sz="1800" dirty="0">
                <a:effectLst/>
                <a:ea typeface="Calibri" panose="020F0502020204030204" pitchFamily="34" charset="0"/>
              </a:rPr>
              <a:t>Mary has worked with clients across North and South America, Europe and Asia; more recent engagements include the Business Development Bank of Canada, Export Development Canada, the Canadian Canola Growers’ Association, the government of Alberta, Magna International, McGill University, Brock University, Drs. Manitoba, the Institute for Corporate Directors and Waterfront Toronto, as well as several municipalities. </a:t>
            </a:r>
          </a:p>
          <a:p>
            <a:pPr marL="0" marR="46990" indent="0" fontAlgn="base">
              <a:spcAft>
                <a:spcPts val="600"/>
              </a:spcAft>
              <a:buNone/>
            </a:pPr>
            <a:r>
              <a:rPr lang="en-CA" sz="1800" dirty="0">
                <a:solidFill>
                  <a:srgbClr val="000000"/>
                </a:solidFill>
                <a:effectLst/>
                <a:ea typeface="Calibri" panose="020F0502020204030204" pitchFamily="34" charset="0"/>
              </a:rPr>
              <a:t>Through global strategic senior executive roles at leading international companies and partnerships in top-tier consulting firms, Mary has built relevant skills in strategy, sustainability, and organizational culture. </a:t>
            </a:r>
            <a:r>
              <a:rPr lang="en-CA" sz="1800" dirty="0">
                <a:effectLst/>
                <a:ea typeface="Calibri" panose="020F0502020204030204" pitchFamily="34" charset="0"/>
              </a:rPr>
              <a:t>She led the global transformation team at McDonald’s, directed technology commercialization at Alcan, and led Strategy and Government Affairs at a noted Canadian food manufacturer and distributor.</a:t>
            </a:r>
          </a:p>
          <a:p>
            <a:pPr marL="0" indent="0">
              <a:spcAft>
                <a:spcPts val="600"/>
              </a:spcAft>
              <a:buNone/>
            </a:pPr>
            <a:r>
              <a:rPr lang="en-CA" sz="1800" dirty="0">
                <a:solidFill>
                  <a:srgbClr val="000000"/>
                </a:solidFill>
                <a:effectLst/>
                <a:ea typeface="Calibri" panose="020F0502020204030204" pitchFamily="34" charset="0"/>
              </a:rPr>
              <a:t>Her commitment to sustainability over two decades led to a national leadership role in ESG (Environment, Social and Governance), with a particular focus on the “Social”.  </a:t>
            </a:r>
            <a:endParaRPr lang="en-CA" sz="1800" dirty="0">
              <a:effectLst/>
              <a:ea typeface="Calibri" panose="020F0502020204030204" pitchFamily="34" charset="0"/>
            </a:endParaRPr>
          </a:p>
          <a:p>
            <a:pPr marL="0" indent="0">
              <a:buNone/>
            </a:pPr>
            <a:endParaRPr lang="en-CA" dirty="0"/>
          </a:p>
        </p:txBody>
      </p:sp>
      <p:sp>
        <p:nvSpPr>
          <p:cNvPr id="9" name="Slide Number Placeholder 8">
            <a:extLst>
              <a:ext uri="{FF2B5EF4-FFF2-40B4-BE49-F238E27FC236}">
                <a16:creationId xmlns:a16="http://schemas.microsoft.com/office/drawing/2014/main" id="{AA71563B-EF57-4966-AADC-66D81151609D}"/>
              </a:ext>
            </a:extLst>
          </p:cNvPr>
          <p:cNvSpPr>
            <a:spLocks noGrp="1"/>
          </p:cNvSpPr>
          <p:nvPr>
            <p:ph type="sldNum" sz="quarter" idx="23"/>
          </p:nvPr>
        </p:nvSpPr>
        <p:spPr/>
        <p:txBody>
          <a:bodyPr/>
          <a:lstStyle/>
          <a:p>
            <a:fld id="{524D1A82-BAD5-4898-8C77-C821410AB1EA}" type="slidenum">
              <a:rPr lang="en-CA" smtClean="0"/>
              <a:pPr/>
              <a:t>2</a:t>
            </a:fld>
            <a:endParaRPr lang="en-CA" dirty="0"/>
          </a:p>
        </p:txBody>
      </p:sp>
    </p:spTree>
    <p:extLst>
      <p:ext uri="{BB962C8B-B14F-4D97-AF65-F5344CB8AC3E}">
        <p14:creationId xmlns:p14="http://schemas.microsoft.com/office/powerpoint/2010/main" val="373565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yellow, silhouette&#10;&#10;Description automatically generated">
            <a:extLst>
              <a:ext uri="{FF2B5EF4-FFF2-40B4-BE49-F238E27FC236}">
                <a16:creationId xmlns:a16="http://schemas.microsoft.com/office/drawing/2014/main" id="{8AC2B98B-4C17-0ABE-3522-F24455E38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E67F4FE-F9B0-AB97-FAEA-ABEADB7E5E43}"/>
              </a:ext>
            </a:extLst>
          </p:cNvPr>
          <p:cNvSpPr/>
          <p:nvPr/>
        </p:nvSpPr>
        <p:spPr>
          <a:xfrm>
            <a:off x="-12220" y="10007"/>
            <a:ext cx="12204000" cy="6868007"/>
          </a:xfrm>
          <a:prstGeom prst="rect">
            <a:avLst/>
          </a:prstGeom>
          <a:solidFill>
            <a:srgbClr val="000000">
              <a:alpha val="32157"/>
            </a:srgbClr>
          </a:solidFill>
        </p:spPr>
        <p:txBody>
          <a:bodyPr wrap="square" rtlCol="0" anchor="ctr">
            <a:noAutofit/>
          </a:bodyPr>
          <a:lstStyle/>
          <a:p>
            <a:pPr algn="ctr">
              <a:defRPr/>
            </a:pPr>
            <a:endParaRPr lang="en-CA" sz="5800" b="1" kern="0" dirty="0">
              <a:solidFill>
                <a:srgbClr val="181718"/>
              </a:solidFill>
              <a:latin typeface="Corbel" charset="0"/>
              <a:ea typeface="Corbel" charset="0"/>
              <a:cs typeface="Corbel" charset="0"/>
            </a:endParaRPr>
          </a:p>
        </p:txBody>
      </p:sp>
      <p:sp>
        <p:nvSpPr>
          <p:cNvPr id="6" name="TextBox 5">
            <a:extLst>
              <a:ext uri="{FF2B5EF4-FFF2-40B4-BE49-F238E27FC236}">
                <a16:creationId xmlns:a16="http://schemas.microsoft.com/office/drawing/2014/main" id="{A1D4F7CF-5FFC-4744-0C4A-A3282CC82AA1}"/>
              </a:ext>
            </a:extLst>
          </p:cNvPr>
          <p:cNvSpPr txBox="1"/>
          <p:nvPr/>
        </p:nvSpPr>
        <p:spPr>
          <a:xfrm>
            <a:off x="4859077" y="2998382"/>
            <a:ext cx="11291779" cy="584775"/>
          </a:xfrm>
          <a:prstGeom prst="rect">
            <a:avLst/>
          </a:prstGeom>
          <a:noFill/>
        </p:spPr>
        <p:txBody>
          <a:bodyPr wrap="square">
            <a:spAutoFit/>
          </a:bodyPr>
          <a:lstStyle/>
          <a:p>
            <a:r>
              <a:rPr lang="en-CA" sz="3200" b="1" dirty="0">
                <a:solidFill>
                  <a:schemeClr val="bg1"/>
                </a:solidFill>
                <a:latin typeface="+mj-lt"/>
                <a:ea typeface="Corbel" charset="0"/>
                <a:cs typeface="Corbel" charset="0"/>
              </a:rPr>
              <a:t>Questions?</a:t>
            </a:r>
            <a:endParaRPr lang="en-CA" sz="2800" b="1" dirty="0">
              <a:solidFill>
                <a:schemeClr val="bg1"/>
              </a:solidFill>
              <a:latin typeface="+mj-lt"/>
              <a:ea typeface="Corbel" charset="0"/>
              <a:cs typeface="Corbel" charset="0"/>
            </a:endParaRPr>
          </a:p>
        </p:txBody>
      </p:sp>
    </p:spTree>
    <p:extLst>
      <p:ext uri="{BB962C8B-B14F-4D97-AF65-F5344CB8AC3E}">
        <p14:creationId xmlns:p14="http://schemas.microsoft.com/office/powerpoint/2010/main" val="276116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82B888-4FE2-EC26-811F-1EB61699D1E4}"/>
              </a:ext>
            </a:extLst>
          </p:cNvPr>
          <p:cNvSpPr/>
          <p:nvPr/>
        </p:nvSpPr>
        <p:spPr>
          <a:xfrm>
            <a:off x="0" y="0"/>
            <a:ext cx="3724995" cy="6876000"/>
          </a:xfrm>
          <a:prstGeom prst="rect">
            <a:avLst/>
          </a:prstGeom>
          <a:solidFill>
            <a:srgbClr val="C5900D"/>
          </a:solidFill>
          <a:ln>
            <a:noFill/>
          </a:ln>
        </p:spPr>
        <p:txBody>
          <a:bodyPr wrap="square" rtlCol="0" anchor="ctr">
            <a:noAutofit/>
          </a:bodyPr>
          <a:lstStyle/>
          <a:p>
            <a:pPr algn="ctr"/>
            <a:endParaRPr lang="en-CA" sz="3200" b="1" dirty="0">
              <a:solidFill>
                <a:schemeClr val="bg1"/>
              </a:solidFill>
              <a:latin typeface="+mj-lt"/>
              <a:ea typeface="Corbel" charset="0"/>
              <a:cs typeface="Corbel" charset="0"/>
            </a:endParaRPr>
          </a:p>
        </p:txBody>
      </p:sp>
      <p:sp>
        <p:nvSpPr>
          <p:cNvPr id="10" name="Content Placeholder 9">
            <a:extLst>
              <a:ext uri="{FF2B5EF4-FFF2-40B4-BE49-F238E27FC236}">
                <a16:creationId xmlns:a16="http://schemas.microsoft.com/office/drawing/2014/main" id="{8947F9A1-403C-4E58-AFE5-557E60FA09D4}"/>
              </a:ext>
            </a:extLst>
          </p:cNvPr>
          <p:cNvSpPr>
            <a:spLocks noGrp="1"/>
          </p:cNvSpPr>
          <p:nvPr>
            <p:ph type="body" sz="quarter" idx="13"/>
          </p:nvPr>
        </p:nvSpPr>
        <p:spPr/>
        <p:txBody>
          <a:bodyPr>
            <a:normAutofit/>
          </a:bodyPr>
          <a:lstStyle/>
          <a:p>
            <a:pPr marL="0" indent="0">
              <a:lnSpc>
                <a:spcPct val="100000"/>
              </a:lnSpc>
              <a:buNone/>
            </a:pPr>
            <a:endParaRPr lang="en-CA" sz="1958" dirty="0"/>
          </a:p>
          <a:p>
            <a:pPr>
              <a:lnSpc>
                <a:spcPct val="100000"/>
              </a:lnSpc>
              <a:spcAft>
                <a:spcPts val="587"/>
              </a:spcAft>
            </a:pPr>
            <a:r>
              <a:rPr lang="en-CA" sz="3132" dirty="0"/>
              <a:t>Awareness demands strategies and action</a:t>
            </a:r>
          </a:p>
          <a:p>
            <a:pPr>
              <a:lnSpc>
                <a:spcPct val="100000"/>
              </a:lnSpc>
              <a:spcAft>
                <a:spcPts val="587"/>
              </a:spcAft>
            </a:pPr>
            <a:r>
              <a:rPr lang="en-CA" sz="3132" dirty="0"/>
              <a:t>Moving beyond business </a:t>
            </a:r>
            <a:br>
              <a:rPr lang="en-CA" sz="3132" dirty="0"/>
            </a:br>
            <a:r>
              <a:rPr lang="en-CA" sz="3132" dirty="0"/>
              <a:t>case … to moral case … to the right question: </a:t>
            </a:r>
            <a:br>
              <a:rPr lang="en-CA" sz="3132" dirty="0"/>
            </a:br>
            <a:endParaRPr lang="en-CA" sz="3132" dirty="0"/>
          </a:p>
          <a:p>
            <a:pPr marL="0" indent="0" algn="ctr">
              <a:lnSpc>
                <a:spcPct val="100000"/>
              </a:lnSpc>
              <a:spcAft>
                <a:spcPts val="587"/>
              </a:spcAft>
              <a:buNone/>
            </a:pPr>
            <a:r>
              <a:rPr lang="en-CA" sz="3524" dirty="0"/>
              <a:t>Where do we start?</a:t>
            </a:r>
          </a:p>
        </p:txBody>
      </p:sp>
      <p:sp>
        <p:nvSpPr>
          <p:cNvPr id="6" name="Slide Number Placeholder 5">
            <a:extLst>
              <a:ext uri="{FF2B5EF4-FFF2-40B4-BE49-F238E27FC236}">
                <a16:creationId xmlns:a16="http://schemas.microsoft.com/office/drawing/2014/main" id="{8FC6CB43-988D-4B82-967E-3D4BE9B67F24}"/>
              </a:ext>
            </a:extLst>
          </p:cNvPr>
          <p:cNvSpPr>
            <a:spLocks noGrp="1"/>
          </p:cNvSpPr>
          <p:nvPr>
            <p:ph type="sldNum" sz="quarter" idx="14"/>
          </p:nvPr>
        </p:nvSpPr>
        <p:spPr/>
        <p:txBody>
          <a:bodyPr anchor="ctr">
            <a:normAutofit/>
          </a:bodyPr>
          <a:lstStyle/>
          <a:p>
            <a:pPr>
              <a:spcAft>
                <a:spcPts val="587"/>
              </a:spcAft>
            </a:pPr>
            <a:fld id="{524D1A82-BAD5-4898-8C77-C821410AB1EA}" type="slidenum">
              <a:rPr lang="en-CA" smtClean="0"/>
              <a:pPr>
                <a:spcAft>
                  <a:spcPts val="587"/>
                </a:spcAft>
              </a:pPr>
              <a:t>3</a:t>
            </a:fld>
            <a:endParaRPr lang="en-CA" dirty="0"/>
          </a:p>
        </p:txBody>
      </p:sp>
      <p:sp>
        <p:nvSpPr>
          <p:cNvPr id="9" name="Title 8">
            <a:extLst>
              <a:ext uri="{FF2B5EF4-FFF2-40B4-BE49-F238E27FC236}">
                <a16:creationId xmlns:a16="http://schemas.microsoft.com/office/drawing/2014/main" id="{329A07A6-078D-460B-A8E0-B1176BA39E82}"/>
              </a:ext>
            </a:extLst>
          </p:cNvPr>
          <p:cNvSpPr>
            <a:spLocks noGrp="1"/>
          </p:cNvSpPr>
          <p:nvPr>
            <p:ph type="title"/>
          </p:nvPr>
        </p:nvSpPr>
        <p:spPr>
          <a:xfrm>
            <a:off x="442026" y="2928495"/>
            <a:ext cx="3683001" cy="1661993"/>
          </a:xfrm>
        </p:spPr>
        <p:txBody>
          <a:bodyPr wrap="square" anchor="t">
            <a:normAutofit/>
          </a:bodyPr>
          <a:lstStyle/>
          <a:p>
            <a:r>
              <a:rPr lang="en-CA" sz="4400" dirty="0"/>
              <a:t>What is it?</a:t>
            </a:r>
            <a:br>
              <a:rPr lang="en-CA" dirty="0"/>
            </a:br>
            <a:endParaRPr lang="en-CA" dirty="0"/>
          </a:p>
        </p:txBody>
      </p:sp>
      <p:pic>
        <p:nvPicPr>
          <p:cNvPr id="8" name="Content Placeholder 7" descr="Text&#10;&#10;Description automatically generated">
            <a:extLst>
              <a:ext uri="{FF2B5EF4-FFF2-40B4-BE49-F238E27FC236}">
                <a16:creationId xmlns:a16="http://schemas.microsoft.com/office/drawing/2014/main" id="{1AB4008F-D48E-4761-8028-C36DE42CC0F6}"/>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724995" y="5730"/>
            <a:ext cx="8489351" cy="6876000"/>
          </a:xfrm>
          <a:noFill/>
        </p:spPr>
      </p:pic>
    </p:spTree>
    <p:extLst>
      <p:ext uri="{BB962C8B-B14F-4D97-AF65-F5344CB8AC3E}">
        <p14:creationId xmlns:p14="http://schemas.microsoft.com/office/powerpoint/2010/main" val="111962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4F457E7-3AED-771E-8C00-CBA5CEC01DED}"/>
              </a:ext>
            </a:extLst>
          </p:cNvPr>
          <p:cNvSpPr>
            <a:spLocks noGrp="1"/>
          </p:cNvSpPr>
          <p:nvPr>
            <p:ph type="body" idx="1"/>
          </p:nvPr>
        </p:nvSpPr>
        <p:spPr/>
        <p:txBody>
          <a:bodyPr>
            <a:normAutofit/>
          </a:bodyPr>
          <a:lstStyle/>
          <a:p>
            <a:r>
              <a:rPr lang="en-US" dirty="0">
                <a:solidFill>
                  <a:srgbClr val="C5900D"/>
                </a:solidFill>
              </a:rPr>
              <a:t>The workforce should look like the community </a:t>
            </a:r>
          </a:p>
        </p:txBody>
      </p:sp>
      <p:sp>
        <p:nvSpPr>
          <p:cNvPr id="2" name="Title 1">
            <a:extLst>
              <a:ext uri="{FF2B5EF4-FFF2-40B4-BE49-F238E27FC236}">
                <a16:creationId xmlns:a16="http://schemas.microsoft.com/office/drawing/2014/main" id="{179200D9-57CF-4D22-A01E-D6FBD6D651AC}"/>
              </a:ext>
            </a:extLst>
          </p:cNvPr>
          <p:cNvSpPr>
            <a:spLocks noGrp="1"/>
          </p:cNvSpPr>
          <p:nvPr>
            <p:ph type="title"/>
          </p:nvPr>
        </p:nvSpPr>
        <p:spPr/>
        <p:txBody>
          <a:bodyPr wrap="square" anchor="t">
            <a:normAutofit/>
          </a:bodyPr>
          <a:lstStyle/>
          <a:p>
            <a:r>
              <a:rPr lang="en-CA" sz="3200" dirty="0"/>
              <a:t>Does the Inside Match the Outside?</a:t>
            </a:r>
          </a:p>
        </p:txBody>
      </p:sp>
      <p:sp>
        <p:nvSpPr>
          <p:cNvPr id="5" name="Slide Number Placeholder 4">
            <a:extLst>
              <a:ext uri="{FF2B5EF4-FFF2-40B4-BE49-F238E27FC236}">
                <a16:creationId xmlns:a16="http://schemas.microsoft.com/office/drawing/2014/main" id="{04201C9D-33E7-4285-A46A-47E9A01916E4}"/>
              </a:ext>
            </a:extLst>
          </p:cNvPr>
          <p:cNvSpPr>
            <a:spLocks noGrp="1"/>
          </p:cNvSpPr>
          <p:nvPr>
            <p:ph type="sldNum" sz="quarter" idx="10"/>
          </p:nvPr>
        </p:nvSpPr>
        <p:spPr/>
        <p:txBody>
          <a:bodyPr anchor="ctr">
            <a:normAutofit/>
          </a:bodyPr>
          <a:lstStyle/>
          <a:p>
            <a:pPr>
              <a:spcAft>
                <a:spcPts val="587"/>
              </a:spcAft>
            </a:pPr>
            <a:fld id="{524D1A82-BAD5-4898-8C77-C821410AB1EA}" type="slidenum">
              <a:rPr lang="en-CA" smtClean="0"/>
              <a:pPr>
                <a:spcAft>
                  <a:spcPts val="587"/>
                </a:spcAft>
              </a:pPr>
              <a:t>4</a:t>
            </a:fld>
            <a:endParaRPr lang="en-CA" dirty="0"/>
          </a:p>
        </p:txBody>
      </p:sp>
      <p:graphicFrame>
        <p:nvGraphicFramePr>
          <p:cNvPr id="7" name="Content Placeholder 2">
            <a:extLst>
              <a:ext uri="{FF2B5EF4-FFF2-40B4-BE49-F238E27FC236}">
                <a16:creationId xmlns:a16="http://schemas.microsoft.com/office/drawing/2014/main" id="{333B0390-F2D7-8E8B-3FF1-B77148EC125D}"/>
              </a:ext>
            </a:extLst>
          </p:cNvPr>
          <p:cNvGraphicFramePr>
            <a:graphicFrameLocks noGrp="1"/>
          </p:cNvGraphicFramePr>
          <p:nvPr>
            <p:ph sz="quarter" idx="4294967295"/>
            <p:extLst>
              <p:ext uri="{D42A27DB-BD31-4B8C-83A1-F6EECF244321}">
                <p14:modId xmlns:p14="http://schemas.microsoft.com/office/powerpoint/2010/main" val="1080092485"/>
              </p:ext>
            </p:extLst>
          </p:nvPr>
        </p:nvGraphicFramePr>
        <p:xfrm>
          <a:off x="736120" y="2288341"/>
          <a:ext cx="4714572" cy="344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74B5D540-5F4B-43D9-83C4-75720E1A851F}"/>
              </a:ext>
            </a:extLst>
          </p:cNvPr>
          <p:cNvSpPr txBox="1">
            <a:spLocks/>
          </p:cNvSpPr>
          <p:nvPr/>
        </p:nvSpPr>
        <p:spPr>
          <a:xfrm>
            <a:off x="6326728" y="3778151"/>
            <a:ext cx="5044088" cy="2575593"/>
          </a:xfrm>
          <a:prstGeom prst="rect">
            <a:avLst/>
          </a:prstGeom>
        </p:spPr>
        <p:txBody>
          <a:bodyPr vert="horz" wrap="square" lIns="0" tIns="0" rIns="0" bIns="0" rtlCol="0" anchor="t" anchorCtr="0">
            <a:normAutofit/>
          </a:bodyPr>
          <a:lstStyle>
            <a:lvl1pPr marL="0" indent="0" algn="l" defTabSz="467118" rtl="0" eaLnBrk="1" latinLnBrk="0" hangingPunct="1">
              <a:lnSpc>
                <a:spcPct val="110000"/>
              </a:lnSpc>
              <a:spcBef>
                <a:spcPts val="919"/>
              </a:spcBef>
              <a:buClrTx/>
              <a:buSzPct val="100000"/>
              <a:buFont typeface="Arial" panose="020B0604020202020204" pitchFamily="34" charset="0"/>
              <a:buNone/>
              <a:defRPr lang="en-CA" sz="2044" b="0" kern="1200">
                <a:solidFill>
                  <a:schemeClr val="accent5"/>
                </a:solidFill>
                <a:latin typeface="+mj-lt"/>
                <a:ea typeface="Segoe UI Semibold" panose="020B0702040204020203" pitchFamily="34" charset="0"/>
                <a:cs typeface="Segoe UI Semibold" panose="020B0702040204020203" pitchFamily="34" charset="0"/>
                <a:sym typeface="MarkPro-Medium"/>
              </a:defRPr>
            </a:lvl1pPr>
            <a:lvl2pPr marL="467118" indent="0" algn="l" defTabSz="934235" rtl="0" eaLnBrk="1" latinLnBrk="0" hangingPunct="1">
              <a:lnSpc>
                <a:spcPct val="110000"/>
              </a:lnSpc>
              <a:spcBef>
                <a:spcPts val="613"/>
              </a:spcBef>
              <a:buClrTx/>
              <a:buSzPct val="90000"/>
              <a:buFont typeface="Arial" panose="020B0604020202020204" pitchFamily="34" charset="0"/>
              <a:buNone/>
              <a:defRPr sz="2044" b="1" kern="1200">
                <a:solidFill>
                  <a:schemeClr val="tx1"/>
                </a:solidFill>
                <a:latin typeface="+mn-lt"/>
                <a:ea typeface="Segoe UI Light" panose="020B0502040204020203" pitchFamily="34" charset="0"/>
                <a:cs typeface="Segoe UI Light" panose="020B0502040204020203" pitchFamily="34" charset="0"/>
              </a:defRPr>
            </a:lvl2pPr>
            <a:lvl3pPr marL="934235" indent="0" algn="l" defTabSz="934235" rtl="0" eaLnBrk="1" latinLnBrk="0" hangingPunct="1">
              <a:lnSpc>
                <a:spcPct val="110000"/>
              </a:lnSpc>
              <a:spcBef>
                <a:spcPts val="613"/>
              </a:spcBef>
              <a:buClrTx/>
              <a:buFont typeface="Arial" panose="020B0604020202020204" pitchFamily="34" charset="0"/>
              <a:buNone/>
              <a:defRPr sz="1839" b="1" kern="1200">
                <a:solidFill>
                  <a:schemeClr val="tx1"/>
                </a:solidFill>
                <a:latin typeface="+mn-lt"/>
                <a:ea typeface="Segoe UI Light" panose="020B0502040204020203" pitchFamily="34" charset="0"/>
                <a:cs typeface="Segoe UI Light" panose="020B0502040204020203" pitchFamily="34" charset="0"/>
              </a:defRPr>
            </a:lvl3pPr>
            <a:lvl4pPr marL="1401352" indent="0" algn="l" defTabSz="934235" rtl="0" eaLnBrk="1" latinLnBrk="0" hangingPunct="1">
              <a:lnSpc>
                <a:spcPct val="110000"/>
              </a:lnSpc>
              <a:spcBef>
                <a:spcPts val="613"/>
              </a:spcBef>
              <a:buClrTx/>
              <a:buFont typeface="Arial" panose="020B0604020202020204" pitchFamily="34" charset="0"/>
              <a:buNone/>
              <a:defRPr sz="1634" b="1" kern="1200">
                <a:solidFill>
                  <a:schemeClr val="tx1"/>
                </a:solidFill>
                <a:latin typeface="+mn-lt"/>
                <a:ea typeface="Segoe UI Light" panose="020B0502040204020203" pitchFamily="34" charset="0"/>
                <a:cs typeface="Segoe UI Light" panose="020B0502040204020203" pitchFamily="34" charset="0"/>
              </a:defRPr>
            </a:lvl4pPr>
            <a:lvl5pPr marL="1868470" indent="0" algn="l" defTabSz="934235" rtl="0" eaLnBrk="1" latinLnBrk="0" hangingPunct="1">
              <a:lnSpc>
                <a:spcPct val="110000"/>
              </a:lnSpc>
              <a:spcBef>
                <a:spcPts val="613"/>
              </a:spcBef>
              <a:buClrTx/>
              <a:buFont typeface="Arial" panose="020B0604020202020204" pitchFamily="34" charset="0"/>
              <a:buNone/>
              <a:defRPr sz="1634" b="1" kern="1200">
                <a:solidFill>
                  <a:schemeClr val="tx1"/>
                </a:solidFill>
                <a:latin typeface="+mn-lt"/>
                <a:ea typeface="Segoe UI Light" panose="020B0502040204020203" pitchFamily="34" charset="0"/>
                <a:cs typeface="Segoe UI Light" panose="020B0502040204020203" pitchFamily="34" charset="0"/>
              </a:defRPr>
            </a:lvl5pPr>
            <a:lvl6pPr marL="2335587" indent="0" algn="l" defTabSz="934235" rtl="0" eaLnBrk="1" latinLnBrk="0" hangingPunct="1">
              <a:lnSpc>
                <a:spcPct val="90000"/>
              </a:lnSpc>
              <a:spcBef>
                <a:spcPts val="511"/>
              </a:spcBef>
              <a:buFont typeface="Arial"/>
              <a:buNone/>
              <a:defRPr sz="1634" b="1" kern="1200">
                <a:solidFill>
                  <a:schemeClr val="tx1"/>
                </a:solidFill>
                <a:latin typeface="+mn-lt"/>
                <a:ea typeface="+mn-ea"/>
                <a:cs typeface="+mn-cs"/>
              </a:defRPr>
            </a:lvl6pPr>
            <a:lvl7pPr marL="2802705" indent="0" algn="l" defTabSz="934235" rtl="0" eaLnBrk="1" latinLnBrk="0" hangingPunct="1">
              <a:lnSpc>
                <a:spcPct val="90000"/>
              </a:lnSpc>
              <a:spcBef>
                <a:spcPts val="511"/>
              </a:spcBef>
              <a:buFont typeface="Arial"/>
              <a:buNone/>
              <a:defRPr sz="1634" b="1" kern="1200">
                <a:solidFill>
                  <a:schemeClr val="tx1"/>
                </a:solidFill>
                <a:latin typeface="+mn-lt"/>
                <a:ea typeface="+mn-ea"/>
                <a:cs typeface="+mn-cs"/>
              </a:defRPr>
            </a:lvl7pPr>
            <a:lvl8pPr marL="3269822" indent="0" algn="l" defTabSz="934235" rtl="0" eaLnBrk="1" latinLnBrk="0" hangingPunct="1">
              <a:lnSpc>
                <a:spcPct val="90000"/>
              </a:lnSpc>
              <a:spcBef>
                <a:spcPts val="511"/>
              </a:spcBef>
              <a:buFont typeface="Arial"/>
              <a:buNone/>
              <a:defRPr sz="1634" b="1" kern="1200">
                <a:solidFill>
                  <a:schemeClr val="tx1"/>
                </a:solidFill>
                <a:latin typeface="+mn-lt"/>
                <a:ea typeface="+mn-ea"/>
                <a:cs typeface="+mn-cs"/>
              </a:defRPr>
            </a:lvl8pPr>
            <a:lvl9pPr marL="3736939" indent="0" algn="l" defTabSz="934235" rtl="0" eaLnBrk="1" latinLnBrk="0" hangingPunct="1">
              <a:lnSpc>
                <a:spcPct val="90000"/>
              </a:lnSpc>
              <a:spcBef>
                <a:spcPts val="511"/>
              </a:spcBef>
              <a:buFont typeface="Arial"/>
              <a:buNone/>
              <a:defRPr sz="1634" b="1" kern="1200">
                <a:solidFill>
                  <a:schemeClr val="tx1"/>
                </a:solidFill>
                <a:latin typeface="+mn-lt"/>
                <a:ea typeface="+mn-ea"/>
                <a:cs typeface="+mn-cs"/>
              </a:defRPr>
            </a:lvl9pPr>
          </a:lstStyle>
          <a:p>
            <a:r>
              <a:rPr lang="en-US" sz="2800" dirty="0">
                <a:solidFill>
                  <a:schemeClr val="tx1"/>
                </a:solidFill>
              </a:rPr>
              <a:t>Eschew tokenism</a:t>
            </a:r>
          </a:p>
          <a:p>
            <a:endParaRPr lang="en-US" sz="2800" dirty="0">
              <a:solidFill>
                <a:schemeClr val="tx1"/>
              </a:solidFill>
            </a:endParaRPr>
          </a:p>
          <a:p>
            <a:r>
              <a:rPr lang="en-US" sz="2800" dirty="0">
                <a:solidFill>
                  <a:schemeClr val="tx1"/>
                </a:solidFill>
              </a:rPr>
              <a:t>Build a strategy – actions and measures</a:t>
            </a:r>
          </a:p>
        </p:txBody>
      </p:sp>
      <p:sp>
        <p:nvSpPr>
          <p:cNvPr id="8" name="Content Placeholder 2">
            <a:extLst>
              <a:ext uri="{FF2B5EF4-FFF2-40B4-BE49-F238E27FC236}">
                <a16:creationId xmlns:a16="http://schemas.microsoft.com/office/drawing/2014/main" id="{99B5FC4C-281C-4AA1-81BD-8581F53C7041}"/>
              </a:ext>
            </a:extLst>
          </p:cNvPr>
          <p:cNvSpPr txBox="1">
            <a:spLocks/>
          </p:cNvSpPr>
          <p:nvPr/>
        </p:nvSpPr>
        <p:spPr>
          <a:xfrm>
            <a:off x="6294474" y="2255665"/>
            <a:ext cx="5161406" cy="2575593"/>
          </a:xfrm>
          <a:prstGeom prst="rect">
            <a:avLst/>
          </a:prstGeom>
        </p:spPr>
        <p:txBody>
          <a:bodyPr vert="horz" wrap="square" lIns="0" tIns="0" rIns="0" bIns="0" rtlCol="0" anchor="t" anchorCtr="0">
            <a:normAutofit/>
          </a:bodyPr>
          <a:lstStyle>
            <a:lvl1pPr marL="0" indent="0" algn="l" defTabSz="467118" rtl="0" eaLnBrk="1" latinLnBrk="0" hangingPunct="1">
              <a:lnSpc>
                <a:spcPct val="110000"/>
              </a:lnSpc>
              <a:spcBef>
                <a:spcPts val="919"/>
              </a:spcBef>
              <a:buClrTx/>
              <a:buSzPct val="100000"/>
              <a:buFont typeface="Arial" panose="020B0604020202020204" pitchFamily="34" charset="0"/>
              <a:buNone/>
              <a:defRPr lang="en-CA" sz="2044" b="0" kern="1200">
                <a:solidFill>
                  <a:schemeClr val="accent5"/>
                </a:solidFill>
                <a:latin typeface="+mj-lt"/>
                <a:ea typeface="Segoe UI Semibold" panose="020B0702040204020203" pitchFamily="34" charset="0"/>
                <a:cs typeface="Segoe UI Semibold" panose="020B0702040204020203" pitchFamily="34" charset="0"/>
                <a:sym typeface="MarkPro-Medium"/>
              </a:defRPr>
            </a:lvl1pPr>
            <a:lvl2pPr marL="467118" indent="0" algn="l" defTabSz="934235" rtl="0" eaLnBrk="1" latinLnBrk="0" hangingPunct="1">
              <a:lnSpc>
                <a:spcPct val="110000"/>
              </a:lnSpc>
              <a:spcBef>
                <a:spcPts val="613"/>
              </a:spcBef>
              <a:buClrTx/>
              <a:buSzPct val="90000"/>
              <a:buFont typeface="Arial" panose="020B0604020202020204" pitchFamily="34" charset="0"/>
              <a:buNone/>
              <a:defRPr sz="2044" b="1" kern="1200">
                <a:solidFill>
                  <a:schemeClr val="tx1"/>
                </a:solidFill>
                <a:latin typeface="+mn-lt"/>
                <a:ea typeface="Segoe UI Light" panose="020B0502040204020203" pitchFamily="34" charset="0"/>
                <a:cs typeface="Segoe UI Light" panose="020B0502040204020203" pitchFamily="34" charset="0"/>
              </a:defRPr>
            </a:lvl2pPr>
            <a:lvl3pPr marL="934235" indent="0" algn="l" defTabSz="934235" rtl="0" eaLnBrk="1" latinLnBrk="0" hangingPunct="1">
              <a:lnSpc>
                <a:spcPct val="110000"/>
              </a:lnSpc>
              <a:spcBef>
                <a:spcPts val="613"/>
              </a:spcBef>
              <a:buClrTx/>
              <a:buFont typeface="Arial" panose="020B0604020202020204" pitchFamily="34" charset="0"/>
              <a:buNone/>
              <a:defRPr sz="1839" b="1" kern="1200">
                <a:solidFill>
                  <a:schemeClr val="tx1"/>
                </a:solidFill>
                <a:latin typeface="+mn-lt"/>
                <a:ea typeface="Segoe UI Light" panose="020B0502040204020203" pitchFamily="34" charset="0"/>
                <a:cs typeface="Segoe UI Light" panose="020B0502040204020203" pitchFamily="34" charset="0"/>
              </a:defRPr>
            </a:lvl3pPr>
            <a:lvl4pPr marL="1401352" indent="0" algn="l" defTabSz="934235" rtl="0" eaLnBrk="1" latinLnBrk="0" hangingPunct="1">
              <a:lnSpc>
                <a:spcPct val="110000"/>
              </a:lnSpc>
              <a:spcBef>
                <a:spcPts val="613"/>
              </a:spcBef>
              <a:buClrTx/>
              <a:buFont typeface="Arial" panose="020B0604020202020204" pitchFamily="34" charset="0"/>
              <a:buNone/>
              <a:defRPr sz="1634" b="1" kern="1200">
                <a:solidFill>
                  <a:schemeClr val="tx1"/>
                </a:solidFill>
                <a:latin typeface="+mn-lt"/>
                <a:ea typeface="Segoe UI Light" panose="020B0502040204020203" pitchFamily="34" charset="0"/>
                <a:cs typeface="Segoe UI Light" panose="020B0502040204020203" pitchFamily="34" charset="0"/>
              </a:defRPr>
            </a:lvl4pPr>
            <a:lvl5pPr marL="1868470" indent="0" algn="l" defTabSz="934235" rtl="0" eaLnBrk="1" latinLnBrk="0" hangingPunct="1">
              <a:lnSpc>
                <a:spcPct val="110000"/>
              </a:lnSpc>
              <a:spcBef>
                <a:spcPts val="613"/>
              </a:spcBef>
              <a:buClrTx/>
              <a:buFont typeface="Arial" panose="020B0604020202020204" pitchFamily="34" charset="0"/>
              <a:buNone/>
              <a:defRPr sz="1634" b="1" kern="1200">
                <a:solidFill>
                  <a:schemeClr val="tx1"/>
                </a:solidFill>
                <a:latin typeface="+mn-lt"/>
                <a:ea typeface="Segoe UI Light" panose="020B0502040204020203" pitchFamily="34" charset="0"/>
                <a:cs typeface="Segoe UI Light" panose="020B0502040204020203" pitchFamily="34" charset="0"/>
              </a:defRPr>
            </a:lvl5pPr>
            <a:lvl6pPr marL="2335587" indent="0" algn="l" defTabSz="934235" rtl="0" eaLnBrk="1" latinLnBrk="0" hangingPunct="1">
              <a:lnSpc>
                <a:spcPct val="90000"/>
              </a:lnSpc>
              <a:spcBef>
                <a:spcPts val="511"/>
              </a:spcBef>
              <a:buFont typeface="Arial"/>
              <a:buNone/>
              <a:defRPr sz="1634" b="1" kern="1200">
                <a:solidFill>
                  <a:schemeClr val="tx1"/>
                </a:solidFill>
                <a:latin typeface="+mn-lt"/>
                <a:ea typeface="+mn-ea"/>
                <a:cs typeface="+mn-cs"/>
              </a:defRPr>
            </a:lvl6pPr>
            <a:lvl7pPr marL="2802705" indent="0" algn="l" defTabSz="934235" rtl="0" eaLnBrk="1" latinLnBrk="0" hangingPunct="1">
              <a:lnSpc>
                <a:spcPct val="90000"/>
              </a:lnSpc>
              <a:spcBef>
                <a:spcPts val="511"/>
              </a:spcBef>
              <a:buFont typeface="Arial"/>
              <a:buNone/>
              <a:defRPr sz="1634" b="1" kern="1200">
                <a:solidFill>
                  <a:schemeClr val="tx1"/>
                </a:solidFill>
                <a:latin typeface="+mn-lt"/>
                <a:ea typeface="+mn-ea"/>
                <a:cs typeface="+mn-cs"/>
              </a:defRPr>
            </a:lvl7pPr>
            <a:lvl8pPr marL="3269822" indent="0" algn="l" defTabSz="934235" rtl="0" eaLnBrk="1" latinLnBrk="0" hangingPunct="1">
              <a:lnSpc>
                <a:spcPct val="90000"/>
              </a:lnSpc>
              <a:spcBef>
                <a:spcPts val="511"/>
              </a:spcBef>
              <a:buFont typeface="Arial"/>
              <a:buNone/>
              <a:defRPr sz="1634" b="1" kern="1200">
                <a:solidFill>
                  <a:schemeClr val="tx1"/>
                </a:solidFill>
                <a:latin typeface="+mn-lt"/>
                <a:ea typeface="+mn-ea"/>
                <a:cs typeface="+mn-cs"/>
              </a:defRPr>
            </a:lvl8pPr>
            <a:lvl9pPr marL="3736939" indent="0" algn="l" defTabSz="934235" rtl="0" eaLnBrk="1" latinLnBrk="0" hangingPunct="1">
              <a:lnSpc>
                <a:spcPct val="90000"/>
              </a:lnSpc>
              <a:spcBef>
                <a:spcPts val="511"/>
              </a:spcBef>
              <a:buFont typeface="Arial"/>
              <a:buNone/>
              <a:defRPr sz="1634" b="1" kern="1200">
                <a:solidFill>
                  <a:schemeClr val="tx1"/>
                </a:solidFill>
                <a:latin typeface="+mn-lt"/>
                <a:ea typeface="+mn-ea"/>
                <a:cs typeface="+mn-cs"/>
              </a:defRPr>
            </a:lvl9pPr>
          </a:lstStyle>
          <a:p>
            <a:r>
              <a:rPr lang="en-US" sz="2800" dirty="0">
                <a:solidFill>
                  <a:schemeClr val="tx1"/>
                </a:solidFill>
              </a:rPr>
              <a:t>People call it the EDI Journey because it begins with one step</a:t>
            </a:r>
          </a:p>
          <a:p>
            <a:endParaRPr lang="en-US" sz="2800" dirty="0">
              <a:solidFill>
                <a:schemeClr val="tx1"/>
              </a:solidFill>
            </a:endParaRPr>
          </a:p>
        </p:txBody>
      </p:sp>
    </p:spTree>
    <p:extLst>
      <p:ext uri="{BB962C8B-B14F-4D97-AF65-F5344CB8AC3E}">
        <p14:creationId xmlns:p14="http://schemas.microsoft.com/office/powerpoint/2010/main" val="221534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04B1-3A8F-C48E-E6CB-FC4E23D8A2E8}"/>
              </a:ext>
            </a:extLst>
          </p:cNvPr>
          <p:cNvSpPr>
            <a:spLocks noGrp="1"/>
          </p:cNvSpPr>
          <p:nvPr>
            <p:ph type="title"/>
          </p:nvPr>
        </p:nvSpPr>
        <p:spPr>
          <a:xfrm>
            <a:off x="642951" y="526457"/>
            <a:ext cx="10913050" cy="443198"/>
          </a:xfrm>
        </p:spPr>
        <p:txBody>
          <a:bodyPr/>
          <a:lstStyle/>
          <a:p>
            <a:r>
              <a:rPr lang="en-CA" sz="3200" dirty="0"/>
              <a:t>Where are we?</a:t>
            </a:r>
          </a:p>
        </p:txBody>
      </p:sp>
      <p:sp>
        <p:nvSpPr>
          <p:cNvPr id="3" name="Content Placeholder 2">
            <a:extLst>
              <a:ext uri="{FF2B5EF4-FFF2-40B4-BE49-F238E27FC236}">
                <a16:creationId xmlns:a16="http://schemas.microsoft.com/office/drawing/2014/main" id="{CF7347D0-9FA5-8E50-32C9-F993228D194C}"/>
              </a:ext>
            </a:extLst>
          </p:cNvPr>
          <p:cNvSpPr>
            <a:spLocks noGrp="1"/>
          </p:cNvSpPr>
          <p:nvPr>
            <p:ph sz="quarter" idx="13"/>
          </p:nvPr>
        </p:nvSpPr>
        <p:spPr>
          <a:xfrm>
            <a:off x="4816549" y="1518370"/>
            <a:ext cx="7238595" cy="4844423"/>
          </a:xfrm>
        </p:spPr>
        <p:txBody>
          <a:bodyPr/>
          <a:lstStyle/>
          <a:p>
            <a:pPr marL="0" indent="0">
              <a:buNone/>
            </a:pPr>
            <a:r>
              <a:rPr lang="en-CA" sz="2800" dirty="0">
                <a:latin typeface="+mj-lt"/>
              </a:rPr>
              <a:t>Traditionally under-represented groups:</a:t>
            </a:r>
          </a:p>
          <a:p>
            <a:pPr marL="865800" lvl="1" indent="-457200"/>
            <a:r>
              <a:rPr lang="en-CA" sz="2800" dirty="0">
                <a:latin typeface="+mj-lt"/>
              </a:rPr>
              <a:t>Women</a:t>
            </a:r>
          </a:p>
          <a:p>
            <a:pPr marL="865800" lvl="1" indent="-457200"/>
            <a:r>
              <a:rPr lang="en-CA" sz="2800" dirty="0">
                <a:latin typeface="+mj-lt"/>
              </a:rPr>
              <a:t>Indigenous Peoples</a:t>
            </a:r>
          </a:p>
          <a:p>
            <a:pPr marL="865800" lvl="1" indent="-457200"/>
            <a:r>
              <a:rPr lang="en-CA" sz="2800" dirty="0">
                <a:latin typeface="+mj-lt"/>
              </a:rPr>
              <a:t>Newcomers</a:t>
            </a:r>
          </a:p>
          <a:p>
            <a:pPr marL="865800" lvl="1" indent="-457200"/>
            <a:r>
              <a:rPr lang="en-CA" sz="2800" dirty="0">
                <a:latin typeface="+mj-lt"/>
              </a:rPr>
              <a:t>Disabled People</a:t>
            </a:r>
          </a:p>
          <a:p>
            <a:pPr marL="865800" lvl="1" indent="-457200"/>
            <a:r>
              <a:rPr lang="en-CA" sz="2800" dirty="0">
                <a:latin typeface="+mj-lt"/>
              </a:rPr>
              <a:t>Racialized Persons</a:t>
            </a:r>
          </a:p>
          <a:p>
            <a:pPr marL="865800" lvl="1" indent="-457200"/>
            <a:r>
              <a:rPr lang="en-CA" sz="2800" dirty="0">
                <a:latin typeface="+mj-lt"/>
              </a:rPr>
              <a:t>LGBTQ+ People</a:t>
            </a:r>
          </a:p>
          <a:p>
            <a:pPr marL="0" indent="0">
              <a:buNone/>
            </a:pPr>
            <a:endParaRPr lang="en-CA" sz="2800" dirty="0">
              <a:latin typeface="+mj-lt"/>
            </a:endParaRPr>
          </a:p>
          <a:p>
            <a:pPr marL="0" indent="0">
              <a:buNone/>
            </a:pPr>
            <a:endParaRPr lang="en-CA" sz="2800" dirty="0">
              <a:latin typeface="+mj-lt"/>
            </a:endParaRPr>
          </a:p>
          <a:p>
            <a:pPr marL="0" indent="0">
              <a:buNone/>
            </a:pPr>
            <a:endParaRPr lang="en-CA" sz="2800" dirty="0">
              <a:latin typeface="+mj-lt"/>
            </a:endParaRPr>
          </a:p>
          <a:p>
            <a:pPr marL="0" indent="0">
              <a:buNone/>
            </a:pPr>
            <a:endParaRPr lang="en-CA" sz="2800" dirty="0">
              <a:latin typeface="+mj-lt"/>
            </a:endParaRPr>
          </a:p>
          <a:p>
            <a:pPr marL="0" indent="0">
              <a:buNone/>
            </a:pPr>
            <a:endParaRPr lang="en-CA" sz="2800" dirty="0">
              <a:latin typeface="+mj-lt"/>
            </a:endParaRPr>
          </a:p>
          <a:p>
            <a:pPr marL="0" indent="0">
              <a:buNone/>
            </a:pPr>
            <a:endParaRPr lang="en-CA" sz="2800" dirty="0">
              <a:latin typeface="+mj-lt"/>
            </a:endParaRPr>
          </a:p>
          <a:p>
            <a:pPr marL="0" indent="0">
              <a:buNone/>
            </a:pPr>
            <a:endParaRPr lang="en-CA" sz="2800" dirty="0">
              <a:latin typeface="+mj-lt"/>
            </a:endParaRPr>
          </a:p>
          <a:p>
            <a:endParaRPr lang="en-CA" dirty="0"/>
          </a:p>
        </p:txBody>
      </p:sp>
      <p:sp>
        <p:nvSpPr>
          <p:cNvPr id="4" name="Slide Number Placeholder 3">
            <a:extLst>
              <a:ext uri="{FF2B5EF4-FFF2-40B4-BE49-F238E27FC236}">
                <a16:creationId xmlns:a16="http://schemas.microsoft.com/office/drawing/2014/main" id="{262F1440-20E7-F385-FB93-A8ADFC1196DD}"/>
              </a:ext>
            </a:extLst>
          </p:cNvPr>
          <p:cNvSpPr>
            <a:spLocks noGrp="1"/>
          </p:cNvSpPr>
          <p:nvPr>
            <p:ph type="sldNum" sz="quarter" idx="14"/>
          </p:nvPr>
        </p:nvSpPr>
        <p:spPr/>
        <p:txBody>
          <a:bodyPr/>
          <a:lstStyle/>
          <a:p>
            <a:fld id="{524D1A82-BAD5-4898-8C77-C821410AB1EA}" type="slidenum">
              <a:rPr lang="en-CA" smtClean="0"/>
              <a:t>5</a:t>
            </a:fld>
            <a:endParaRPr lang="en-CA" dirty="0"/>
          </a:p>
        </p:txBody>
      </p:sp>
      <p:sp>
        <p:nvSpPr>
          <p:cNvPr id="5" name="Rectangle 4">
            <a:extLst>
              <a:ext uri="{FF2B5EF4-FFF2-40B4-BE49-F238E27FC236}">
                <a16:creationId xmlns:a16="http://schemas.microsoft.com/office/drawing/2014/main" id="{95D4CAA0-50FE-12E6-20FE-26873C97EE81}"/>
              </a:ext>
            </a:extLst>
          </p:cNvPr>
          <p:cNvSpPr/>
          <p:nvPr/>
        </p:nvSpPr>
        <p:spPr>
          <a:xfrm>
            <a:off x="642951" y="1158950"/>
            <a:ext cx="3727030" cy="4844424"/>
          </a:xfrm>
          <a:prstGeom prst="rect">
            <a:avLst/>
          </a:prstGeom>
          <a:solidFill>
            <a:srgbClr val="C5900D"/>
          </a:solidFill>
          <a:ln>
            <a:noFill/>
          </a:ln>
        </p:spPr>
        <p:txBody>
          <a:bodyPr wrap="square" rtlCol="0" anchor="ctr">
            <a:noAutofit/>
          </a:bodyPr>
          <a:lstStyle/>
          <a:p>
            <a:pPr algn="ctr"/>
            <a:r>
              <a:rPr lang="en-CA" sz="3200" b="1" dirty="0">
                <a:solidFill>
                  <a:schemeClr val="bg1"/>
                </a:solidFill>
                <a:latin typeface="+mj-lt"/>
                <a:ea typeface="Corbel" charset="0"/>
                <a:cs typeface="Corbel" charset="0"/>
              </a:rPr>
              <a:t>In 2021, Canadian agriculture and agri-business was a $140Bn business with ~280K employees</a:t>
            </a:r>
          </a:p>
        </p:txBody>
      </p:sp>
    </p:spTree>
    <p:extLst>
      <p:ext uri="{BB962C8B-B14F-4D97-AF65-F5344CB8AC3E}">
        <p14:creationId xmlns:p14="http://schemas.microsoft.com/office/powerpoint/2010/main" val="248781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04B1-3A8F-C48E-E6CB-FC4E23D8A2E8}"/>
              </a:ext>
            </a:extLst>
          </p:cNvPr>
          <p:cNvSpPr>
            <a:spLocks noGrp="1"/>
          </p:cNvSpPr>
          <p:nvPr>
            <p:ph type="title"/>
          </p:nvPr>
        </p:nvSpPr>
        <p:spPr>
          <a:xfrm>
            <a:off x="642951" y="526457"/>
            <a:ext cx="10913050" cy="443198"/>
          </a:xfrm>
        </p:spPr>
        <p:txBody>
          <a:bodyPr/>
          <a:lstStyle/>
          <a:p>
            <a:r>
              <a:rPr lang="en-CA" sz="3200" dirty="0"/>
              <a:t>Where are we?</a:t>
            </a:r>
          </a:p>
        </p:txBody>
      </p:sp>
      <p:sp>
        <p:nvSpPr>
          <p:cNvPr id="4" name="Slide Number Placeholder 3">
            <a:extLst>
              <a:ext uri="{FF2B5EF4-FFF2-40B4-BE49-F238E27FC236}">
                <a16:creationId xmlns:a16="http://schemas.microsoft.com/office/drawing/2014/main" id="{262F1440-20E7-F385-FB93-A8ADFC1196DD}"/>
              </a:ext>
            </a:extLst>
          </p:cNvPr>
          <p:cNvSpPr>
            <a:spLocks noGrp="1"/>
          </p:cNvSpPr>
          <p:nvPr>
            <p:ph type="sldNum" sz="quarter" idx="14"/>
          </p:nvPr>
        </p:nvSpPr>
        <p:spPr/>
        <p:txBody>
          <a:bodyPr/>
          <a:lstStyle/>
          <a:p>
            <a:fld id="{524D1A82-BAD5-4898-8C77-C821410AB1EA}" type="slidenum">
              <a:rPr lang="en-CA" smtClean="0"/>
              <a:t>6</a:t>
            </a:fld>
            <a:endParaRPr lang="en-CA" dirty="0"/>
          </a:p>
        </p:txBody>
      </p:sp>
      <p:graphicFrame>
        <p:nvGraphicFramePr>
          <p:cNvPr id="11" name="Chart 10">
            <a:extLst>
              <a:ext uri="{FF2B5EF4-FFF2-40B4-BE49-F238E27FC236}">
                <a16:creationId xmlns:a16="http://schemas.microsoft.com/office/drawing/2014/main" id="{CAB3CD5A-BAA8-0CA9-44BE-E875BDC3FCB5}"/>
              </a:ext>
            </a:extLst>
          </p:cNvPr>
          <p:cNvGraphicFramePr/>
          <p:nvPr>
            <p:extLst>
              <p:ext uri="{D42A27DB-BD31-4B8C-83A1-F6EECF244321}">
                <p14:modId xmlns:p14="http://schemas.microsoft.com/office/powerpoint/2010/main" val="2187871663"/>
              </p:ext>
            </p:extLst>
          </p:nvPr>
        </p:nvGraphicFramePr>
        <p:xfrm>
          <a:off x="642951" y="1047533"/>
          <a:ext cx="6129989" cy="516005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6ADECA0-EEBA-34B4-799A-F38E9AD6DDB3}"/>
              </a:ext>
            </a:extLst>
          </p:cNvPr>
          <p:cNvSpPr txBox="1"/>
          <p:nvPr/>
        </p:nvSpPr>
        <p:spPr>
          <a:xfrm>
            <a:off x="967563" y="6106779"/>
            <a:ext cx="6490879" cy="253916"/>
          </a:xfrm>
          <a:prstGeom prst="rect">
            <a:avLst/>
          </a:prstGeom>
          <a:noFill/>
        </p:spPr>
        <p:txBody>
          <a:bodyPr wrap="none" rtlCol="0">
            <a:spAutoFit/>
          </a:bodyPr>
          <a:lstStyle/>
          <a:p>
            <a:r>
              <a:rPr lang="en-CA" sz="1050" dirty="0"/>
              <a:t>Statistics Canada. Table 32-10-0230-01  Characteristics of farm operators, Census of Agriculture historical data</a:t>
            </a:r>
          </a:p>
        </p:txBody>
      </p:sp>
      <p:sp>
        <p:nvSpPr>
          <p:cNvPr id="13" name="TextBox 12">
            <a:extLst>
              <a:ext uri="{FF2B5EF4-FFF2-40B4-BE49-F238E27FC236}">
                <a16:creationId xmlns:a16="http://schemas.microsoft.com/office/drawing/2014/main" id="{6C50C367-5949-EB0A-5BDB-1396213C5CBE}"/>
              </a:ext>
            </a:extLst>
          </p:cNvPr>
          <p:cNvSpPr txBox="1"/>
          <p:nvPr/>
        </p:nvSpPr>
        <p:spPr>
          <a:xfrm>
            <a:off x="4602176" y="1687807"/>
            <a:ext cx="756746" cy="276999"/>
          </a:xfrm>
          <a:prstGeom prst="rect">
            <a:avLst/>
          </a:prstGeom>
          <a:noFill/>
        </p:spPr>
        <p:txBody>
          <a:bodyPr wrap="none" rtlCol="0">
            <a:spAutoFit/>
          </a:bodyPr>
          <a:lstStyle/>
          <a:p>
            <a:r>
              <a:rPr lang="en-CA" sz="1200" dirty="0">
                <a:latin typeface="+mj-lt"/>
              </a:rPr>
              <a:t>CAGR %</a:t>
            </a:r>
          </a:p>
        </p:txBody>
      </p:sp>
      <p:sp>
        <p:nvSpPr>
          <p:cNvPr id="14" name="TextBox 13">
            <a:extLst>
              <a:ext uri="{FF2B5EF4-FFF2-40B4-BE49-F238E27FC236}">
                <a16:creationId xmlns:a16="http://schemas.microsoft.com/office/drawing/2014/main" id="{B4EA203C-3DB1-4EBB-F753-4CC45BEC240B}"/>
              </a:ext>
            </a:extLst>
          </p:cNvPr>
          <p:cNvSpPr txBox="1"/>
          <p:nvPr/>
        </p:nvSpPr>
        <p:spPr>
          <a:xfrm>
            <a:off x="4691047" y="2059282"/>
            <a:ext cx="579005" cy="276999"/>
          </a:xfrm>
          <a:prstGeom prst="rect">
            <a:avLst/>
          </a:prstGeom>
          <a:noFill/>
        </p:spPr>
        <p:txBody>
          <a:bodyPr wrap="none" rtlCol="0">
            <a:spAutoFit/>
          </a:bodyPr>
          <a:lstStyle/>
          <a:p>
            <a:r>
              <a:rPr lang="en-CA" sz="1200" dirty="0">
                <a:latin typeface="+mj-lt"/>
              </a:rPr>
              <a:t>(1.1%)</a:t>
            </a:r>
          </a:p>
        </p:txBody>
      </p:sp>
      <p:sp>
        <p:nvSpPr>
          <p:cNvPr id="15" name="TextBox 14">
            <a:extLst>
              <a:ext uri="{FF2B5EF4-FFF2-40B4-BE49-F238E27FC236}">
                <a16:creationId xmlns:a16="http://schemas.microsoft.com/office/drawing/2014/main" id="{6E1A6927-1965-3ED7-3CED-840129920F2F}"/>
              </a:ext>
            </a:extLst>
          </p:cNvPr>
          <p:cNvSpPr txBox="1"/>
          <p:nvPr/>
        </p:nvSpPr>
        <p:spPr>
          <a:xfrm>
            <a:off x="4668605" y="4607402"/>
            <a:ext cx="623889" cy="276999"/>
          </a:xfrm>
          <a:prstGeom prst="rect">
            <a:avLst/>
          </a:prstGeom>
          <a:noFill/>
        </p:spPr>
        <p:txBody>
          <a:bodyPr wrap="none" rtlCol="0">
            <a:spAutoFit/>
          </a:bodyPr>
          <a:lstStyle/>
          <a:p>
            <a:r>
              <a:rPr lang="en-CA" sz="1200" dirty="0">
                <a:latin typeface="+mj-lt"/>
              </a:rPr>
              <a:t>(3.8%)</a:t>
            </a:r>
          </a:p>
        </p:txBody>
      </p:sp>
      <p:sp>
        <p:nvSpPr>
          <p:cNvPr id="16" name="TextBox 15">
            <a:extLst>
              <a:ext uri="{FF2B5EF4-FFF2-40B4-BE49-F238E27FC236}">
                <a16:creationId xmlns:a16="http://schemas.microsoft.com/office/drawing/2014/main" id="{AE74DEE0-F006-BA05-A465-5F9444122C92}"/>
              </a:ext>
            </a:extLst>
          </p:cNvPr>
          <p:cNvSpPr txBox="1"/>
          <p:nvPr/>
        </p:nvSpPr>
        <p:spPr>
          <a:xfrm>
            <a:off x="4721504" y="2891435"/>
            <a:ext cx="518091" cy="276999"/>
          </a:xfrm>
          <a:prstGeom prst="rect">
            <a:avLst/>
          </a:prstGeom>
          <a:noFill/>
        </p:spPr>
        <p:txBody>
          <a:bodyPr wrap="none" rtlCol="0">
            <a:spAutoFit/>
          </a:bodyPr>
          <a:lstStyle/>
          <a:p>
            <a:r>
              <a:rPr lang="en-CA" sz="1200" dirty="0">
                <a:latin typeface="+mj-lt"/>
              </a:rPr>
              <a:t>1.1 %</a:t>
            </a:r>
          </a:p>
        </p:txBody>
      </p:sp>
      <p:sp>
        <p:nvSpPr>
          <p:cNvPr id="22" name="TextBox 21">
            <a:extLst>
              <a:ext uri="{FF2B5EF4-FFF2-40B4-BE49-F238E27FC236}">
                <a16:creationId xmlns:a16="http://schemas.microsoft.com/office/drawing/2014/main" id="{D935A0D1-687E-F394-A5A4-10A8AD3FEF45}"/>
              </a:ext>
            </a:extLst>
          </p:cNvPr>
          <p:cNvSpPr txBox="1"/>
          <p:nvPr/>
        </p:nvSpPr>
        <p:spPr>
          <a:xfrm>
            <a:off x="6953689" y="2281229"/>
            <a:ext cx="4284921" cy="1200329"/>
          </a:xfrm>
          <a:prstGeom prst="rect">
            <a:avLst/>
          </a:prstGeom>
          <a:solidFill>
            <a:srgbClr val="C5900D"/>
          </a:solidFill>
        </p:spPr>
        <p:txBody>
          <a:bodyPr wrap="square" rtlCol="0">
            <a:spAutoFit/>
          </a:bodyPr>
          <a:lstStyle/>
          <a:p>
            <a:r>
              <a:rPr lang="en-CA" dirty="0">
                <a:latin typeface="+mj-lt"/>
              </a:rPr>
              <a:t>Women represented 30.4% of farm operators in 2021, up from 27.4% in 2011 -- but the </a:t>
            </a:r>
            <a:r>
              <a:rPr lang="en-CA" i="1" dirty="0">
                <a:latin typeface="+mj-lt"/>
              </a:rPr>
              <a:t>number</a:t>
            </a:r>
            <a:r>
              <a:rPr lang="en-CA" dirty="0">
                <a:latin typeface="+mj-lt"/>
              </a:rPr>
              <a:t> of women has declined slightly</a:t>
            </a:r>
          </a:p>
        </p:txBody>
      </p:sp>
      <p:sp>
        <p:nvSpPr>
          <p:cNvPr id="23" name="TextBox 22">
            <a:extLst>
              <a:ext uri="{FF2B5EF4-FFF2-40B4-BE49-F238E27FC236}">
                <a16:creationId xmlns:a16="http://schemas.microsoft.com/office/drawing/2014/main" id="{1D226A46-F5A4-8673-293E-993DF3C8CCAE}"/>
              </a:ext>
            </a:extLst>
          </p:cNvPr>
          <p:cNvSpPr txBox="1"/>
          <p:nvPr/>
        </p:nvSpPr>
        <p:spPr>
          <a:xfrm>
            <a:off x="6953690" y="3822301"/>
            <a:ext cx="4284921" cy="923330"/>
          </a:xfrm>
          <a:prstGeom prst="rect">
            <a:avLst/>
          </a:prstGeom>
          <a:solidFill>
            <a:srgbClr val="C5900D"/>
          </a:solidFill>
        </p:spPr>
        <p:txBody>
          <a:bodyPr wrap="square" rtlCol="0">
            <a:spAutoFit/>
          </a:bodyPr>
          <a:lstStyle/>
          <a:p>
            <a:r>
              <a:rPr lang="en-CA" dirty="0">
                <a:latin typeface="+mj-lt"/>
              </a:rPr>
              <a:t>The percentage of Indigenous farm operators was 1.9% in 2016 -- slightly less than 5000 individuals</a:t>
            </a:r>
          </a:p>
        </p:txBody>
      </p:sp>
      <p:sp>
        <p:nvSpPr>
          <p:cNvPr id="24" name="TextBox 23">
            <a:extLst>
              <a:ext uri="{FF2B5EF4-FFF2-40B4-BE49-F238E27FC236}">
                <a16:creationId xmlns:a16="http://schemas.microsoft.com/office/drawing/2014/main" id="{33188A3C-47CB-D6AC-3DD3-CA717A201FF3}"/>
              </a:ext>
            </a:extLst>
          </p:cNvPr>
          <p:cNvSpPr txBox="1"/>
          <p:nvPr/>
        </p:nvSpPr>
        <p:spPr>
          <a:xfrm>
            <a:off x="6953691" y="5037594"/>
            <a:ext cx="4284921" cy="923330"/>
          </a:xfrm>
          <a:prstGeom prst="rect">
            <a:avLst/>
          </a:prstGeom>
          <a:solidFill>
            <a:srgbClr val="C5900D"/>
          </a:solidFill>
        </p:spPr>
        <p:txBody>
          <a:bodyPr wrap="square" rtlCol="0">
            <a:spAutoFit/>
          </a:bodyPr>
          <a:lstStyle/>
          <a:p>
            <a:r>
              <a:rPr lang="en-CA" dirty="0">
                <a:latin typeface="+mj-lt"/>
              </a:rPr>
              <a:t>Immigrant farm operators represented ~9% of farm operators in 2016, but their share seems to be falling</a:t>
            </a:r>
          </a:p>
        </p:txBody>
      </p:sp>
      <p:sp>
        <p:nvSpPr>
          <p:cNvPr id="25" name="TextBox 24">
            <a:extLst>
              <a:ext uri="{FF2B5EF4-FFF2-40B4-BE49-F238E27FC236}">
                <a16:creationId xmlns:a16="http://schemas.microsoft.com/office/drawing/2014/main" id="{A819BBE3-5D6D-A3C3-D7CA-BC072C03E998}"/>
              </a:ext>
            </a:extLst>
          </p:cNvPr>
          <p:cNvSpPr txBox="1"/>
          <p:nvPr/>
        </p:nvSpPr>
        <p:spPr>
          <a:xfrm>
            <a:off x="6953689" y="1048442"/>
            <a:ext cx="4284921" cy="923330"/>
          </a:xfrm>
          <a:prstGeom prst="rect">
            <a:avLst/>
          </a:prstGeom>
          <a:solidFill>
            <a:srgbClr val="C5900D"/>
          </a:solidFill>
        </p:spPr>
        <p:txBody>
          <a:bodyPr wrap="square" rtlCol="0">
            <a:spAutoFit/>
          </a:bodyPr>
          <a:lstStyle/>
          <a:p>
            <a:r>
              <a:rPr lang="en-CA" dirty="0">
                <a:latin typeface="+mj-lt"/>
              </a:rPr>
              <a:t>The total number of farm operators declined from 294K in 2011 to 262K in 2021, a decline of 10.7%</a:t>
            </a:r>
          </a:p>
        </p:txBody>
      </p:sp>
    </p:spTree>
    <p:extLst>
      <p:ext uri="{BB962C8B-B14F-4D97-AF65-F5344CB8AC3E}">
        <p14:creationId xmlns:p14="http://schemas.microsoft.com/office/powerpoint/2010/main" val="34395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E9CA0A2-821F-4436-AAEB-F4CB7B453188}"/>
              </a:ext>
            </a:extLst>
          </p:cNvPr>
          <p:cNvSpPr/>
          <p:nvPr/>
        </p:nvSpPr>
        <p:spPr>
          <a:xfrm>
            <a:off x="643892" y="4861321"/>
            <a:ext cx="916621" cy="916621"/>
          </a:xfrm>
          <a:prstGeom prst="ellipse">
            <a:avLst/>
          </a:prstGeom>
          <a:noFill/>
          <a:ln w="38100">
            <a:solidFill>
              <a:srgbClr val="C590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sz="3200" dirty="0">
              <a:solidFill>
                <a:schemeClr val="accent5"/>
              </a:solidFill>
              <a:latin typeface="+mj-lt"/>
            </a:endParaRPr>
          </a:p>
        </p:txBody>
      </p:sp>
      <p:sp>
        <p:nvSpPr>
          <p:cNvPr id="4" name="Text Placeholder 3">
            <a:extLst>
              <a:ext uri="{FF2B5EF4-FFF2-40B4-BE49-F238E27FC236}">
                <a16:creationId xmlns:a16="http://schemas.microsoft.com/office/drawing/2014/main" id="{945397F8-EE95-4BE8-ABD7-C3F3ECBC1546}"/>
              </a:ext>
            </a:extLst>
          </p:cNvPr>
          <p:cNvSpPr>
            <a:spLocks noGrp="1"/>
          </p:cNvSpPr>
          <p:nvPr>
            <p:ph type="body" idx="1"/>
          </p:nvPr>
        </p:nvSpPr>
        <p:spPr/>
        <p:txBody>
          <a:bodyPr/>
          <a:lstStyle/>
          <a:p>
            <a:r>
              <a:rPr lang="en-US" dirty="0">
                <a:solidFill>
                  <a:srgbClr val="C5900D"/>
                </a:solidFill>
              </a:rPr>
              <a:t>Where are we coming from?</a:t>
            </a:r>
          </a:p>
        </p:txBody>
      </p:sp>
      <p:sp>
        <p:nvSpPr>
          <p:cNvPr id="2" name="Title 1">
            <a:extLst>
              <a:ext uri="{FF2B5EF4-FFF2-40B4-BE49-F238E27FC236}">
                <a16:creationId xmlns:a16="http://schemas.microsoft.com/office/drawing/2014/main" id="{8DFB435A-0119-46A3-BC61-73FA723D0CEB}"/>
              </a:ext>
            </a:extLst>
          </p:cNvPr>
          <p:cNvSpPr>
            <a:spLocks noGrp="1"/>
          </p:cNvSpPr>
          <p:nvPr>
            <p:ph type="title"/>
          </p:nvPr>
        </p:nvSpPr>
        <p:spPr>
          <a:xfrm>
            <a:off x="642951" y="644272"/>
            <a:ext cx="10906098" cy="443198"/>
          </a:xfrm>
        </p:spPr>
        <p:txBody>
          <a:bodyPr/>
          <a:lstStyle/>
          <a:p>
            <a:r>
              <a:rPr lang="en-CA" sz="3200" dirty="0"/>
              <a:t>Context</a:t>
            </a:r>
          </a:p>
        </p:txBody>
      </p:sp>
      <p:sp>
        <p:nvSpPr>
          <p:cNvPr id="3" name="Slide Number Placeholder 2">
            <a:extLst>
              <a:ext uri="{FF2B5EF4-FFF2-40B4-BE49-F238E27FC236}">
                <a16:creationId xmlns:a16="http://schemas.microsoft.com/office/drawing/2014/main" id="{0669D4F1-E700-4FDD-9351-F84743E12C5A}"/>
              </a:ext>
            </a:extLst>
          </p:cNvPr>
          <p:cNvSpPr>
            <a:spLocks noGrp="1"/>
          </p:cNvSpPr>
          <p:nvPr>
            <p:ph type="sldNum" sz="quarter" idx="10"/>
          </p:nvPr>
        </p:nvSpPr>
        <p:spPr/>
        <p:txBody>
          <a:bodyPr/>
          <a:lstStyle/>
          <a:p>
            <a:fld id="{F9DFEA20-FC01-4197-800B-B9EE16FC25C3}" type="slidenum">
              <a:rPr lang="en-CA" smtClean="0"/>
              <a:pPr/>
              <a:t>7</a:t>
            </a:fld>
            <a:endParaRPr lang="en-CA" dirty="0"/>
          </a:p>
        </p:txBody>
      </p:sp>
      <p:sp>
        <p:nvSpPr>
          <p:cNvPr id="14" name="Content Placeholder 2">
            <a:extLst>
              <a:ext uri="{FF2B5EF4-FFF2-40B4-BE49-F238E27FC236}">
                <a16:creationId xmlns:a16="http://schemas.microsoft.com/office/drawing/2014/main" id="{AC47984C-E213-47A1-8D21-9CBF0420B90D}"/>
              </a:ext>
            </a:extLst>
          </p:cNvPr>
          <p:cNvSpPr txBox="1">
            <a:spLocks/>
          </p:cNvSpPr>
          <p:nvPr/>
        </p:nvSpPr>
        <p:spPr>
          <a:xfrm>
            <a:off x="1731256" y="2028016"/>
            <a:ext cx="3699353" cy="1073727"/>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dirty="0">
                <a:latin typeface="+mj-lt"/>
              </a:rPr>
              <a:t>Indigenous Peoples</a:t>
            </a:r>
          </a:p>
          <a:p>
            <a:pPr marL="0" indent="0">
              <a:spcBef>
                <a:spcPts val="600"/>
              </a:spcBef>
              <a:buNone/>
            </a:pPr>
            <a:r>
              <a:rPr lang="en-US" sz="1800" dirty="0">
                <a:latin typeface="+mj-lt"/>
              </a:rPr>
              <a:t>Structural Indigenous exclusion</a:t>
            </a:r>
          </a:p>
        </p:txBody>
      </p:sp>
      <p:sp>
        <p:nvSpPr>
          <p:cNvPr id="24" name="Content Placeholder 2">
            <a:extLst>
              <a:ext uri="{FF2B5EF4-FFF2-40B4-BE49-F238E27FC236}">
                <a16:creationId xmlns:a16="http://schemas.microsoft.com/office/drawing/2014/main" id="{F3F17252-789F-4877-A938-647235F4FEA4}"/>
              </a:ext>
            </a:extLst>
          </p:cNvPr>
          <p:cNvSpPr txBox="1">
            <a:spLocks/>
          </p:cNvSpPr>
          <p:nvPr/>
        </p:nvSpPr>
        <p:spPr>
          <a:xfrm>
            <a:off x="1731257" y="3380602"/>
            <a:ext cx="3699351" cy="1073727"/>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dirty="0">
                <a:latin typeface="+mj-lt"/>
              </a:rPr>
              <a:t>Women</a:t>
            </a:r>
          </a:p>
          <a:p>
            <a:pPr marL="0" indent="0">
              <a:spcBef>
                <a:spcPts val="600"/>
              </a:spcBef>
              <a:buNone/>
            </a:pPr>
            <a:r>
              <a:rPr lang="en-US" sz="1800" dirty="0">
                <a:latin typeface="+mj-lt"/>
              </a:rPr>
              <a:t>Narratives about the place of “Women on the farm”</a:t>
            </a:r>
          </a:p>
        </p:txBody>
      </p:sp>
      <p:sp>
        <p:nvSpPr>
          <p:cNvPr id="31" name="Content Placeholder 2">
            <a:extLst>
              <a:ext uri="{FF2B5EF4-FFF2-40B4-BE49-F238E27FC236}">
                <a16:creationId xmlns:a16="http://schemas.microsoft.com/office/drawing/2014/main" id="{D602BE7D-D125-4464-8E36-6999D9E67347}"/>
              </a:ext>
            </a:extLst>
          </p:cNvPr>
          <p:cNvSpPr txBox="1">
            <a:spLocks/>
          </p:cNvSpPr>
          <p:nvPr/>
        </p:nvSpPr>
        <p:spPr>
          <a:xfrm>
            <a:off x="1736806" y="4782768"/>
            <a:ext cx="3699351" cy="1073727"/>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dirty="0">
                <a:latin typeface="+mj-lt"/>
              </a:rPr>
              <a:t>Newcomers</a:t>
            </a:r>
          </a:p>
          <a:p>
            <a:pPr marL="0" indent="0">
              <a:spcBef>
                <a:spcPts val="600"/>
              </a:spcBef>
              <a:buNone/>
            </a:pPr>
            <a:r>
              <a:rPr lang="en-US" sz="1800" dirty="0">
                <a:latin typeface="+mj-lt"/>
              </a:rPr>
              <a:t>Racialization and a short-term focus on filling labour gaps</a:t>
            </a:r>
          </a:p>
        </p:txBody>
      </p:sp>
      <p:sp>
        <p:nvSpPr>
          <p:cNvPr id="33" name="Content Placeholder 2">
            <a:extLst>
              <a:ext uri="{FF2B5EF4-FFF2-40B4-BE49-F238E27FC236}">
                <a16:creationId xmlns:a16="http://schemas.microsoft.com/office/drawing/2014/main" id="{1480DB34-8B7B-494C-ABBB-5A450DDE6E40}"/>
              </a:ext>
            </a:extLst>
          </p:cNvPr>
          <p:cNvSpPr txBox="1">
            <a:spLocks/>
          </p:cNvSpPr>
          <p:nvPr/>
        </p:nvSpPr>
        <p:spPr>
          <a:xfrm>
            <a:off x="7189788" y="2028016"/>
            <a:ext cx="3699353" cy="1073727"/>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dirty="0">
                <a:latin typeface="+mj-lt"/>
              </a:rPr>
              <a:t>Disabled People</a:t>
            </a:r>
          </a:p>
          <a:p>
            <a:pPr marL="0" indent="0">
              <a:spcBef>
                <a:spcPts val="600"/>
              </a:spcBef>
              <a:buNone/>
            </a:pPr>
            <a:r>
              <a:rPr lang="en-US" sz="1800" dirty="0">
                <a:latin typeface="+mj-lt"/>
              </a:rPr>
              <a:t>Lack of funding structures</a:t>
            </a:r>
          </a:p>
        </p:txBody>
      </p:sp>
      <p:sp>
        <p:nvSpPr>
          <p:cNvPr id="34" name="Content Placeholder 2">
            <a:extLst>
              <a:ext uri="{FF2B5EF4-FFF2-40B4-BE49-F238E27FC236}">
                <a16:creationId xmlns:a16="http://schemas.microsoft.com/office/drawing/2014/main" id="{96C5D08E-090D-4FD7-9A8D-E56163B7F13A}"/>
              </a:ext>
            </a:extLst>
          </p:cNvPr>
          <p:cNvSpPr txBox="1">
            <a:spLocks/>
          </p:cNvSpPr>
          <p:nvPr/>
        </p:nvSpPr>
        <p:spPr>
          <a:xfrm>
            <a:off x="7189788" y="3380602"/>
            <a:ext cx="3699351" cy="1073727"/>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dirty="0">
                <a:latin typeface="+mj-lt"/>
              </a:rPr>
              <a:t>People of Colour</a:t>
            </a:r>
          </a:p>
          <a:p>
            <a:pPr marL="0" indent="0">
              <a:spcBef>
                <a:spcPts val="600"/>
              </a:spcBef>
              <a:buNone/>
            </a:pPr>
            <a:r>
              <a:rPr lang="en-US" sz="1800" dirty="0">
                <a:latin typeface="+mj-lt"/>
              </a:rPr>
              <a:t>Discrimination and purposeful exclusion</a:t>
            </a:r>
          </a:p>
        </p:txBody>
      </p:sp>
      <p:sp>
        <p:nvSpPr>
          <p:cNvPr id="41" name="Content Placeholder 2">
            <a:extLst>
              <a:ext uri="{FF2B5EF4-FFF2-40B4-BE49-F238E27FC236}">
                <a16:creationId xmlns:a16="http://schemas.microsoft.com/office/drawing/2014/main" id="{E18BEE4E-F28D-4902-BC04-1807581D5E20}"/>
              </a:ext>
            </a:extLst>
          </p:cNvPr>
          <p:cNvSpPr txBox="1">
            <a:spLocks/>
          </p:cNvSpPr>
          <p:nvPr/>
        </p:nvSpPr>
        <p:spPr>
          <a:xfrm>
            <a:off x="7195337" y="4782768"/>
            <a:ext cx="3699351" cy="1073727"/>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dirty="0">
                <a:latin typeface="+mj-lt"/>
              </a:rPr>
              <a:t>LGBTQ+ People</a:t>
            </a:r>
          </a:p>
          <a:p>
            <a:pPr marL="0" indent="0">
              <a:spcBef>
                <a:spcPts val="600"/>
              </a:spcBef>
              <a:buNone/>
            </a:pPr>
            <a:r>
              <a:rPr lang="en-US" sz="1800" dirty="0">
                <a:latin typeface="+mj-lt"/>
              </a:rPr>
              <a:t>Heteronormative assumptions</a:t>
            </a:r>
          </a:p>
        </p:txBody>
      </p:sp>
      <p:sp>
        <p:nvSpPr>
          <p:cNvPr id="6" name="Oval 5">
            <a:extLst>
              <a:ext uri="{FF2B5EF4-FFF2-40B4-BE49-F238E27FC236}">
                <a16:creationId xmlns:a16="http://schemas.microsoft.com/office/drawing/2014/main" id="{DBA40C6B-3EE8-4CD8-96B0-0C073E572A42}"/>
              </a:ext>
            </a:extLst>
          </p:cNvPr>
          <p:cNvSpPr/>
          <p:nvPr/>
        </p:nvSpPr>
        <p:spPr>
          <a:xfrm>
            <a:off x="637468" y="2106569"/>
            <a:ext cx="916621" cy="916621"/>
          </a:xfrm>
          <a:prstGeom prst="ellipse">
            <a:avLst/>
          </a:prstGeom>
          <a:noFill/>
          <a:ln w="38100">
            <a:solidFill>
              <a:srgbClr val="C590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sz="3200" dirty="0">
              <a:solidFill>
                <a:schemeClr val="accent5"/>
              </a:solidFill>
              <a:latin typeface="+mj-lt"/>
            </a:endParaRPr>
          </a:p>
        </p:txBody>
      </p:sp>
      <p:sp>
        <p:nvSpPr>
          <p:cNvPr id="7" name="Oval 6">
            <a:extLst>
              <a:ext uri="{FF2B5EF4-FFF2-40B4-BE49-F238E27FC236}">
                <a16:creationId xmlns:a16="http://schemas.microsoft.com/office/drawing/2014/main" id="{4B8302D0-281A-4854-9E03-D44BB28E1702}"/>
              </a:ext>
            </a:extLst>
          </p:cNvPr>
          <p:cNvSpPr/>
          <p:nvPr/>
        </p:nvSpPr>
        <p:spPr>
          <a:xfrm>
            <a:off x="636588" y="3462785"/>
            <a:ext cx="916621" cy="916621"/>
          </a:xfrm>
          <a:prstGeom prst="ellipse">
            <a:avLst/>
          </a:prstGeom>
          <a:noFill/>
          <a:ln w="38100">
            <a:solidFill>
              <a:srgbClr val="C590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sz="3200" dirty="0">
              <a:solidFill>
                <a:schemeClr val="accent5"/>
              </a:solidFill>
              <a:latin typeface="+mj-lt"/>
            </a:endParaRPr>
          </a:p>
        </p:txBody>
      </p:sp>
      <p:sp>
        <p:nvSpPr>
          <p:cNvPr id="9" name="Oval 8">
            <a:extLst>
              <a:ext uri="{FF2B5EF4-FFF2-40B4-BE49-F238E27FC236}">
                <a16:creationId xmlns:a16="http://schemas.microsoft.com/office/drawing/2014/main" id="{A0CE300C-A9F6-45DF-905A-32DBE5AD0C7D}"/>
              </a:ext>
            </a:extLst>
          </p:cNvPr>
          <p:cNvSpPr/>
          <p:nvPr/>
        </p:nvSpPr>
        <p:spPr>
          <a:xfrm>
            <a:off x="6096000" y="3473065"/>
            <a:ext cx="916621" cy="916621"/>
          </a:xfrm>
          <a:prstGeom prst="ellipse">
            <a:avLst/>
          </a:prstGeom>
          <a:noFill/>
          <a:ln w="38100">
            <a:solidFill>
              <a:srgbClr val="C590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sz="3200" dirty="0">
              <a:solidFill>
                <a:schemeClr val="accent5"/>
              </a:solidFill>
              <a:latin typeface="+mj-lt"/>
            </a:endParaRPr>
          </a:p>
        </p:txBody>
      </p:sp>
      <p:sp>
        <p:nvSpPr>
          <p:cNvPr id="10" name="Oval 9">
            <a:extLst>
              <a:ext uri="{FF2B5EF4-FFF2-40B4-BE49-F238E27FC236}">
                <a16:creationId xmlns:a16="http://schemas.microsoft.com/office/drawing/2014/main" id="{5E4714A6-C210-48E2-A0C7-00FD7622D97E}"/>
              </a:ext>
            </a:extLst>
          </p:cNvPr>
          <p:cNvSpPr/>
          <p:nvPr/>
        </p:nvSpPr>
        <p:spPr>
          <a:xfrm>
            <a:off x="6096000" y="2106569"/>
            <a:ext cx="916621" cy="916621"/>
          </a:xfrm>
          <a:prstGeom prst="ellipse">
            <a:avLst/>
          </a:prstGeom>
          <a:noFill/>
          <a:ln w="38100">
            <a:solidFill>
              <a:srgbClr val="C590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sz="3200" dirty="0">
              <a:solidFill>
                <a:schemeClr val="accent5"/>
              </a:solidFill>
              <a:latin typeface="+mj-lt"/>
            </a:endParaRPr>
          </a:p>
        </p:txBody>
      </p:sp>
      <p:sp>
        <p:nvSpPr>
          <p:cNvPr id="11" name="Oval 10">
            <a:extLst>
              <a:ext uri="{FF2B5EF4-FFF2-40B4-BE49-F238E27FC236}">
                <a16:creationId xmlns:a16="http://schemas.microsoft.com/office/drawing/2014/main" id="{73382633-614F-4C50-988C-D2B382077F5D}"/>
              </a:ext>
            </a:extLst>
          </p:cNvPr>
          <p:cNvSpPr/>
          <p:nvPr/>
        </p:nvSpPr>
        <p:spPr>
          <a:xfrm>
            <a:off x="6102423" y="4868570"/>
            <a:ext cx="916621" cy="916621"/>
          </a:xfrm>
          <a:prstGeom prst="ellipse">
            <a:avLst/>
          </a:prstGeom>
          <a:noFill/>
          <a:ln w="38100">
            <a:solidFill>
              <a:srgbClr val="C590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sz="3200" dirty="0">
              <a:solidFill>
                <a:schemeClr val="accent5"/>
              </a:solidFill>
              <a:latin typeface="+mj-lt"/>
            </a:endParaRPr>
          </a:p>
        </p:txBody>
      </p:sp>
      <p:pic>
        <p:nvPicPr>
          <p:cNvPr id="12" name="Graphic 11" descr="Low Vision with solid fill">
            <a:extLst>
              <a:ext uri="{FF2B5EF4-FFF2-40B4-BE49-F238E27FC236}">
                <a16:creationId xmlns:a16="http://schemas.microsoft.com/office/drawing/2014/main" id="{7C531246-59E0-471E-20AF-7A48C69B18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2108790"/>
            <a:ext cx="914400" cy="914400"/>
          </a:xfrm>
          <a:prstGeom prst="rect">
            <a:avLst/>
          </a:prstGeom>
        </p:spPr>
      </p:pic>
      <p:pic>
        <p:nvPicPr>
          <p:cNvPr id="15" name="Graphic 14" descr="Woman with solid fill">
            <a:extLst>
              <a:ext uri="{FF2B5EF4-FFF2-40B4-BE49-F238E27FC236}">
                <a16:creationId xmlns:a16="http://schemas.microsoft.com/office/drawing/2014/main" id="{B0A0245A-ED9C-2191-BC23-FE9FBF39D2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113" y="3450478"/>
            <a:ext cx="914400" cy="914400"/>
          </a:xfrm>
          <a:prstGeom prst="rect">
            <a:avLst/>
          </a:prstGeom>
        </p:spPr>
      </p:pic>
      <p:pic>
        <p:nvPicPr>
          <p:cNvPr id="17" name="Graphic 16" descr="New Moon with solid fill">
            <a:extLst>
              <a:ext uri="{FF2B5EF4-FFF2-40B4-BE49-F238E27FC236}">
                <a16:creationId xmlns:a16="http://schemas.microsoft.com/office/drawing/2014/main" id="{34AA2DFE-CC5A-8140-9F00-18F6E0CA4F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876" y="4863542"/>
            <a:ext cx="914400" cy="914400"/>
          </a:xfrm>
          <a:prstGeom prst="rect">
            <a:avLst/>
          </a:prstGeom>
        </p:spPr>
      </p:pic>
      <p:pic>
        <p:nvPicPr>
          <p:cNvPr id="21" name="Graphic 20" descr="Crops with solid fill">
            <a:extLst>
              <a:ext uri="{FF2B5EF4-FFF2-40B4-BE49-F238E27FC236}">
                <a16:creationId xmlns:a16="http://schemas.microsoft.com/office/drawing/2014/main" id="{3449C8A4-C1A7-9B83-4BDE-D26C0A4619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3876" y="2121097"/>
            <a:ext cx="864000" cy="864000"/>
          </a:xfrm>
          <a:prstGeom prst="rect">
            <a:avLst/>
          </a:prstGeom>
        </p:spPr>
      </p:pic>
      <p:pic>
        <p:nvPicPr>
          <p:cNvPr id="25" name="Graphic 24" descr="Group success with solid fill">
            <a:extLst>
              <a:ext uri="{FF2B5EF4-FFF2-40B4-BE49-F238E27FC236}">
                <a16:creationId xmlns:a16="http://schemas.microsoft.com/office/drawing/2014/main" id="{9CF64AAF-4EE9-53FE-853C-794B4D3B59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11775" y="4839561"/>
            <a:ext cx="914400" cy="914400"/>
          </a:xfrm>
          <a:prstGeom prst="rect">
            <a:avLst/>
          </a:prstGeom>
        </p:spPr>
      </p:pic>
      <p:pic>
        <p:nvPicPr>
          <p:cNvPr id="37" name="Graphic 36" descr="Fence with solid fill">
            <a:extLst>
              <a:ext uri="{FF2B5EF4-FFF2-40B4-BE49-F238E27FC236}">
                <a16:creationId xmlns:a16="http://schemas.microsoft.com/office/drawing/2014/main" id="{073F1F86-C7F7-F506-A780-4430D3E311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04644" y="3450478"/>
            <a:ext cx="914400" cy="914400"/>
          </a:xfrm>
          <a:prstGeom prst="rect">
            <a:avLst/>
          </a:prstGeom>
        </p:spPr>
      </p:pic>
    </p:spTree>
    <p:extLst>
      <p:ext uri="{BB962C8B-B14F-4D97-AF65-F5344CB8AC3E}">
        <p14:creationId xmlns:p14="http://schemas.microsoft.com/office/powerpoint/2010/main" val="39562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E9CA0A2-821F-4436-AAEB-F4CB7B453188}"/>
              </a:ext>
            </a:extLst>
          </p:cNvPr>
          <p:cNvSpPr/>
          <p:nvPr/>
        </p:nvSpPr>
        <p:spPr>
          <a:xfrm>
            <a:off x="631590" y="5178625"/>
            <a:ext cx="916621" cy="916621"/>
          </a:xfrm>
          <a:prstGeom prst="ellipse">
            <a:avLst/>
          </a:prstGeom>
          <a:noFill/>
          <a:ln w="38100">
            <a:solidFill>
              <a:srgbClr val="C590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sz="3200" dirty="0">
              <a:solidFill>
                <a:schemeClr val="accent5"/>
              </a:solidFill>
              <a:latin typeface="+mj-lt"/>
            </a:endParaRPr>
          </a:p>
        </p:txBody>
      </p:sp>
      <p:sp>
        <p:nvSpPr>
          <p:cNvPr id="2" name="Title 1">
            <a:extLst>
              <a:ext uri="{FF2B5EF4-FFF2-40B4-BE49-F238E27FC236}">
                <a16:creationId xmlns:a16="http://schemas.microsoft.com/office/drawing/2014/main" id="{8DFB435A-0119-46A3-BC61-73FA723D0CEB}"/>
              </a:ext>
            </a:extLst>
          </p:cNvPr>
          <p:cNvSpPr>
            <a:spLocks noGrp="1"/>
          </p:cNvSpPr>
          <p:nvPr>
            <p:ph type="title"/>
          </p:nvPr>
        </p:nvSpPr>
        <p:spPr>
          <a:xfrm>
            <a:off x="662945" y="432330"/>
            <a:ext cx="10906098" cy="443198"/>
          </a:xfrm>
        </p:spPr>
        <p:txBody>
          <a:bodyPr/>
          <a:lstStyle/>
          <a:p>
            <a:r>
              <a:rPr lang="en-CA" sz="3200" dirty="0"/>
              <a:t>Further Pressures</a:t>
            </a:r>
          </a:p>
        </p:txBody>
      </p:sp>
      <p:sp>
        <p:nvSpPr>
          <p:cNvPr id="3" name="Slide Number Placeholder 2">
            <a:extLst>
              <a:ext uri="{FF2B5EF4-FFF2-40B4-BE49-F238E27FC236}">
                <a16:creationId xmlns:a16="http://schemas.microsoft.com/office/drawing/2014/main" id="{0669D4F1-E700-4FDD-9351-F84743E12C5A}"/>
              </a:ext>
            </a:extLst>
          </p:cNvPr>
          <p:cNvSpPr>
            <a:spLocks noGrp="1"/>
          </p:cNvSpPr>
          <p:nvPr>
            <p:ph type="sldNum" sz="quarter" idx="10"/>
          </p:nvPr>
        </p:nvSpPr>
        <p:spPr/>
        <p:txBody>
          <a:bodyPr/>
          <a:lstStyle/>
          <a:p>
            <a:fld id="{F9DFEA20-FC01-4197-800B-B9EE16FC25C3}" type="slidenum">
              <a:rPr lang="en-CA" smtClean="0"/>
              <a:pPr/>
              <a:t>8</a:t>
            </a:fld>
            <a:endParaRPr lang="en-CA" dirty="0"/>
          </a:p>
        </p:txBody>
      </p:sp>
      <p:sp>
        <p:nvSpPr>
          <p:cNvPr id="14" name="Content Placeholder 2">
            <a:extLst>
              <a:ext uri="{FF2B5EF4-FFF2-40B4-BE49-F238E27FC236}">
                <a16:creationId xmlns:a16="http://schemas.microsoft.com/office/drawing/2014/main" id="{AC47984C-E213-47A1-8D21-9CBF0420B90D}"/>
              </a:ext>
            </a:extLst>
          </p:cNvPr>
          <p:cNvSpPr txBox="1">
            <a:spLocks/>
          </p:cNvSpPr>
          <p:nvPr/>
        </p:nvSpPr>
        <p:spPr>
          <a:xfrm>
            <a:off x="1731256" y="2432889"/>
            <a:ext cx="4690808" cy="1151119"/>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b="1" dirty="0">
                <a:latin typeface="+mj-lt"/>
              </a:rPr>
              <a:t>Mainstream Discussions about Equity and Diversity</a:t>
            </a:r>
          </a:p>
        </p:txBody>
      </p:sp>
      <p:sp>
        <p:nvSpPr>
          <p:cNvPr id="24" name="Content Placeholder 2">
            <a:extLst>
              <a:ext uri="{FF2B5EF4-FFF2-40B4-BE49-F238E27FC236}">
                <a16:creationId xmlns:a16="http://schemas.microsoft.com/office/drawing/2014/main" id="{F3F17252-789F-4877-A938-647235F4FEA4}"/>
              </a:ext>
            </a:extLst>
          </p:cNvPr>
          <p:cNvSpPr txBox="1">
            <a:spLocks/>
          </p:cNvSpPr>
          <p:nvPr/>
        </p:nvSpPr>
        <p:spPr>
          <a:xfrm>
            <a:off x="1731256" y="3811330"/>
            <a:ext cx="4690808" cy="1073727"/>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dirty="0">
                <a:latin typeface="+mj-lt"/>
              </a:rPr>
              <a:t>Global and Domestic Supply Chain Influence</a:t>
            </a:r>
          </a:p>
        </p:txBody>
      </p:sp>
      <p:sp>
        <p:nvSpPr>
          <p:cNvPr id="31" name="Content Placeholder 2">
            <a:extLst>
              <a:ext uri="{FF2B5EF4-FFF2-40B4-BE49-F238E27FC236}">
                <a16:creationId xmlns:a16="http://schemas.microsoft.com/office/drawing/2014/main" id="{D602BE7D-D125-4464-8E36-6999D9E67347}"/>
              </a:ext>
            </a:extLst>
          </p:cNvPr>
          <p:cNvSpPr txBox="1">
            <a:spLocks/>
          </p:cNvSpPr>
          <p:nvPr/>
        </p:nvSpPr>
        <p:spPr>
          <a:xfrm>
            <a:off x="1736806" y="5112379"/>
            <a:ext cx="5004236" cy="1267158"/>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dirty="0">
                <a:latin typeface="+mj-lt"/>
              </a:rPr>
              <a:t>Desire for an Equitable and Sustainable Food System</a:t>
            </a:r>
          </a:p>
        </p:txBody>
      </p:sp>
      <p:sp>
        <p:nvSpPr>
          <p:cNvPr id="33" name="Content Placeholder 2">
            <a:extLst>
              <a:ext uri="{FF2B5EF4-FFF2-40B4-BE49-F238E27FC236}">
                <a16:creationId xmlns:a16="http://schemas.microsoft.com/office/drawing/2014/main" id="{1480DB34-8B7B-494C-ABBB-5A450DDE6E40}"/>
              </a:ext>
            </a:extLst>
          </p:cNvPr>
          <p:cNvSpPr txBox="1">
            <a:spLocks/>
          </p:cNvSpPr>
          <p:nvPr/>
        </p:nvSpPr>
        <p:spPr>
          <a:xfrm>
            <a:off x="7189788" y="2576872"/>
            <a:ext cx="4048826" cy="1073727"/>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1800" dirty="0">
                <a:latin typeface="+mj-lt"/>
              </a:rPr>
              <a:t>Pressures governments, industry groups and consumers to consider EDI</a:t>
            </a:r>
          </a:p>
        </p:txBody>
      </p:sp>
      <p:sp>
        <p:nvSpPr>
          <p:cNvPr id="34" name="Content Placeholder 2">
            <a:extLst>
              <a:ext uri="{FF2B5EF4-FFF2-40B4-BE49-F238E27FC236}">
                <a16:creationId xmlns:a16="http://schemas.microsoft.com/office/drawing/2014/main" id="{96C5D08E-090D-4FD7-9A8D-E56163B7F13A}"/>
              </a:ext>
            </a:extLst>
          </p:cNvPr>
          <p:cNvSpPr txBox="1">
            <a:spLocks/>
          </p:cNvSpPr>
          <p:nvPr/>
        </p:nvSpPr>
        <p:spPr>
          <a:xfrm>
            <a:off x="7189788" y="3767726"/>
            <a:ext cx="3699351" cy="1073727"/>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1800" dirty="0">
                <a:latin typeface="+mj-lt"/>
              </a:rPr>
              <a:t>Forces reporting and proof of compliance with the “S” of ESG</a:t>
            </a:r>
          </a:p>
        </p:txBody>
      </p:sp>
      <p:sp>
        <p:nvSpPr>
          <p:cNvPr id="41" name="Content Placeholder 2">
            <a:extLst>
              <a:ext uri="{FF2B5EF4-FFF2-40B4-BE49-F238E27FC236}">
                <a16:creationId xmlns:a16="http://schemas.microsoft.com/office/drawing/2014/main" id="{E18BEE4E-F28D-4902-BC04-1807581D5E20}"/>
              </a:ext>
            </a:extLst>
          </p:cNvPr>
          <p:cNvSpPr txBox="1">
            <a:spLocks/>
          </p:cNvSpPr>
          <p:nvPr/>
        </p:nvSpPr>
        <p:spPr>
          <a:xfrm>
            <a:off x="7189788" y="5140001"/>
            <a:ext cx="4187049" cy="1073727"/>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1800" dirty="0">
                <a:latin typeface="+mj-lt"/>
              </a:rPr>
              <a:t>Raises questions about how workers are treated and compensated</a:t>
            </a:r>
          </a:p>
        </p:txBody>
      </p:sp>
      <p:sp>
        <p:nvSpPr>
          <p:cNvPr id="6" name="Oval 5">
            <a:extLst>
              <a:ext uri="{FF2B5EF4-FFF2-40B4-BE49-F238E27FC236}">
                <a16:creationId xmlns:a16="http://schemas.microsoft.com/office/drawing/2014/main" id="{DBA40C6B-3EE8-4CD8-96B0-0C073E572A42}"/>
              </a:ext>
            </a:extLst>
          </p:cNvPr>
          <p:cNvSpPr/>
          <p:nvPr/>
        </p:nvSpPr>
        <p:spPr>
          <a:xfrm>
            <a:off x="631590" y="2579507"/>
            <a:ext cx="916621" cy="916621"/>
          </a:xfrm>
          <a:prstGeom prst="ellipse">
            <a:avLst/>
          </a:prstGeom>
          <a:noFill/>
          <a:ln w="38100">
            <a:solidFill>
              <a:srgbClr val="C590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sz="3200" dirty="0">
              <a:solidFill>
                <a:schemeClr val="accent5"/>
              </a:solidFill>
              <a:latin typeface="+mj-lt"/>
            </a:endParaRPr>
          </a:p>
        </p:txBody>
      </p:sp>
      <p:sp>
        <p:nvSpPr>
          <p:cNvPr id="7" name="Oval 6">
            <a:extLst>
              <a:ext uri="{FF2B5EF4-FFF2-40B4-BE49-F238E27FC236}">
                <a16:creationId xmlns:a16="http://schemas.microsoft.com/office/drawing/2014/main" id="{4B8302D0-281A-4854-9E03-D44BB28E1702}"/>
              </a:ext>
            </a:extLst>
          </p:cNvPr>
          <p:cNvSpPr/>
          <p:nvPr/>
        </p:nvSpPr>
        <p:spPr>
          <a:xfrm>
            <a:off x="631590" y="3843885"/>
            <a:ext cx="916621" cy="916621"/>
          </a:xfrm>
          <a:prstGeom prst="ellipse">
            <a:avLst/>
          </a:prstGeom>
          <a:noFill/>
          <a:ln w="38100">
            <a:solidFill>
              <a:srgbClr val="C590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sz="3200" dirty="0">
              <a:solidFill>
                <a:schemeClr val="accent5"/>
              </a:solidFill>
              <a:latin typeface="+mj-lt"/>
            </a:endParaRPr>
          </a:p>
        </p:txBody>
      </p:sp>
      <p:pic>
        <p:nvPicPr>
          <p:cNvPr id="21" name="Graphic 20" descr="Crops with solid fill">
            <a:extLst>
              <a:ext uri="{FF2B5EF4-FFF2-40B4-BE49-F238E27FC236}">
                <a16:creationId xmlns:a16="http://schemas.microsoft.com/office/drawing/2014/main" id="{3449C8A4-C1A7-9B83-4BDE-D26C0A4619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45" y="5164065"/>
            <a:ext cx="864000" cy="864000"/>
          </a:xfrm>
          <a:prstGeom prst="rect">
            <a:avLst/>
          </a:prstGeom>
        </p:spPr>
      </p:pic>
      <p:sp>
        <p:nvSpPr>
          <p:cNvPr id="16" name="Content Placeholder 2">
            <a:extLst>
              <a:ext uri="{FF2B5EF4-FFF2-40B4-BE49-F238E27FC236}">
                <a16:creationId xmlns:a16="http://schemas.microsoft.com/office/drawing/2014/main" id="{2C8D2B33-1EE0-D866-3D84-53BA5E1ADAFF}"/>
              </a:ext>
            </a:extLst>
          </p:cNvPr>
          <p:cNvSpPr txBox="1">
            <a:spLocks/>
          </p:cNvSpPr>
          <p:nvPr/>
        </p:nvSpPr>
        <p:spPr>
          <a:xfrm>
            <a:off x="1731255" y="1178944"/>
            <a:ext cx="4520689" cy="1151119"/>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2400" b="1" dirty="0">
                <a:latin typeface="+mj-lt"/>
              </a:rPr>
              <a:t>Persistent Labour Shortages</a:t>
            </a:r>
          </a:p>
        </p:txBody>
      </p:sp>
      <p:sp>
        <p:nvSpPr>
          <p:cNvPr id="22" name="Oval 21">
            <a:extLst>
              <a:ext uri="{FF2B5EF4-FFF2-40B4-BE49-F238E27FC236}">
                <a16:creationId xmlns:a16="http://schemas.microsoft.com/office/drawing/2014/main" id="{0D6A9F17-1EFD-ABF7-A966-C847C0282527}"/>
              </a:ext>
            </a:extLst>
          </p:cNvPr>
          <p:cNvSpPr/>
          <p:nvPr/>
        </p:nvSpPr>
        <p:spPr>
          <a:xfrm>
            <a:off x="631590" y="1261935"/>
            <a:ext cx="916621" cy="916621"/>
          </a:xfrm>
          <a:prstGeom prst="ellipse">
            <a:avLst/>
          </a:prstGeom>
          <a:noFill/>
          <a:ln w="38100">
            <a:solidFill>
              <a:srgbClr val="C590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sz="3200" dirty="0">
              <a:solidFill>
                <a:schemeClr val="accent5"/>
              </a:solidFill>
              <a:latin typeface="+mj-lt"/>
            </a:endParaRPr>
          </a:p>
        </p:txBody>
      </p:sp>
      <p:sp>
        <p:nvSpPr>
          <p:cNvPr id="23" name="Content Placeholder 2">
            <a:extLst>
              <a:ext uri="{FF2B5EF4-FFF2-40B4-BE49-F238E27FC236}">
                <a16:creationId xmlns:a16="http://schemas.microsoft.com/office/drawing/2014/main" id="{488A8A41-6ABF-6058-27D2-01B8C9806A38}"/>
              </a:ext>
            </a:extLst>
          </p:cNvPr>
          <p:cNvSpPr txBox="1">
            <a:spLocks/>
          </p:cNvSpPr>
          <p:nvPr/>
        </p:nvSpPr>
        <p:spPr>
          <a:xfrm>
            <a:off x="7189786" y="1204597"/>
            <a:ext cx="4520689" cy="1073727"/>
          </a:xfrm>
          <a:prstGeom prst="rect">
            <a:avLst/>
          </a:prstGeom>
        </p:spPr>
        <p:txBody>
          <a:bodyPr vert="horz" lIns="0" tIns="0" rIns="0" bIns="0" rtlCol="0" anchor="ctr" anchorCtr="0">
            <a:noAutofit/>
          </a:bodyPr>
          <a:lstStyle>
            <a:lvl1pPr marL="277200" indent="-277200" algn="l" defTabSz="457200" rtl="0" eaLnBrk="1" latinLnBrk="0" hangingPunct="1">
              <a:lnSpc>
                <a:spcPct val="110000"/>
              </a:lnSpc>
              <a:spcBef>
                <a:spcPts val="900"/>
              </a:spcBef>
              <a:buClr>
                <a:schemeClr val="accent1"/>
              </a:buClr>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
                <a:schemeClr val="accent1"/>
              </a:buClr>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
                <a:schemeClr val="accent1"/>
              </a:buClr>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1800" dirty="0">
                <a:latin typeface="+mj-lt"/>
              </a:rPr>
              <a:t>Need to attract under-represented groups</a:t>
            </a:r>
          </a:p>
        </p:txBody>
      </p:sp>
      <p:pic>
        <p:nvPicPr>
          <p:cNvPr id="27" name="Graphic 26" descr="Scales of justice with solid fill">
            <a:extLst>
              <a:ext uri="{FF2B5EF4-FFF2-40B4-BE49-F238E27FC236}">
                <a16:creationId xmlns:a16="http://schemas.microsoft.com/office/drawing/2014/main" id="{1AE6C793-19A0-EDCD-3BFF-3FD5AAC04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046" y="2525926"/>
            <a:ext cx="914400" cy="914400"/>
          </a:xfrm>
          <a:prstGeom prst="rect">
            <a:avLst/>
          </a:prstGeom>
        </p:spPr>
      </p:pic>
      <p:pic>
        <p:nvPicPr>
          <p:cNvPr id="29" name="Graphic 28" descr="Grocery bag with solid fill">
            <a:extLst>
              <a:ext uri="{FF2B5EF4-FFF2-40B4-BE49-F238E27FC236}">
                <a16:creationId xmlns:a16="http://schemas.microsoft.com/office/drawing/2014/main" id="{B4854D31-D398-5E1C-9E48-D5BF7C8612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3178" y="3789543"/>
            <a:ext cx="914400" cy="914400"/>
          </a:xfrm>
          <a:prstGeom prst="rect">
            <a:avLst/>
          </a:prstGeom>
        </p:spPr>
      </p:pic>
      <p:pic>
        <p:nvPicPr>
          <p:cNvPr id="32" name="Graphic 31" descr="Agriculture with solid fill">
            <a:extLst>
              <a:ext uri="{FF2B5EF4-FFF2-40B4-BE49-F238E27FC236}">
                <a16:creationId xmlns:a16="http://schemas.microsoft.com/office/drawing/2014/main" id="{85049DDB-0F18-8AD1-D390-6BD2D58687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3811" y="1152769"/>
            <a:ext cx="914400" cy="914400"/>
          </a:xfrm>
          <a:prstGeom prst="rect">
            <a:avLst/>
          </a:prstGeom>
        </p:spPr>
      </p:pic>
      <p:sp>
        <p:nvSpPr>
          <p:cNvPr id="35" name="Arrow: Right 34">
            <a:extLst>
              <a:ext uri="{FF2B5EF4-FFF2-40B4-BE49-F238E27FC236}">
                <a16:creationId xmlns:a16="http://schemas.microsoft.com/office/drawing/2014/main" id="{393F87BB-48D5-D993-4044-1B46A5BE5308}"/>
              </a:ext>
            </a:extLst>
          </p:cNvPr>
          <p:cNvSpPr/>
          <p:nvPr/>
        </p:nvSpPr>
        <p:spPr>
          <a:xfrm>
            <a:off x="6361033" y="1576919"/>
            <a:ext cx="432000" cy="484632"/>
          </a:xfrm>
          <a:prstGeom prst="rightArrow">
            <a:avLst/>
          </a:prstGeom>
          <a:solidFill>
            <a:srgbClr val="C5900D"/>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sp>
        <p:nvSpPr>
          <p:cNvPr id="36" name="Arrow: Right 35">
            <a:extLst>
              <a:ext uri="{FF2B5EF4-FFF2-40B4-BE49-F238E27FC236}">
                <a16:creationId xmlns:a16="http://schemas.microsoft.com/office/drawing/2014/main" id="{D3812542-860C-9D65-9CA9-CB05BCCD8729}"/>
              </a:ext>
            </a:extLst>
          </p:cNvPr>
          <p:cNvSpPr/>
          <p:nvPr/>
        </p:nvSpPr>
        <p:spPr>
          <a:xfrm>
            <a:off x="6361033" y="2833818"/>
            <a:ext cx="432000" cy="484632"/>
          </a:xfrm>
          <a:prstGeom prst="rightArrow">
            <a:avLst/>
          </a:prstGeom>
          <a:solidFill>
            <a:srgbClr val="C5900D"/>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sp>
        <p:nvSpPr>
          <p:cNvPr id="38" name="Arrow: Right 37">
            <a:extLst>
              <a:ext uri="{FF2B5EF4-FFF2-40B4-BE49-F238E27FC236}">
                <a16:creationId xmlns:a16="http://schemas.microsoft.com/office/drawing/2014/main" id="{158D5600-42E7-60A0-47A7-2F0C90DD97D8}"/>
              </a:ext>
            </a:extLst>
          </p:cNvPr>
          <p:cNvSpPr/>
          <p:nvPr/>
        </p:nvSpPr>
        <p:spPr>
          <a:xfrm>
            <a:off x="6361033" y="4004427"/>
            <a:ext cx="432000" cy="484632"/>
          </a:xfrm>
          <a:prstGeom prst="rightArrow">
            <a:avLst/>
          </a:prstGeom>
          <a:solidFill>
            <a:srgbClr val="C5900D"/>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sp>
        <p:nvSpPr>
          <p:cNvPr id="39" name="Arrow: Right 38">
            <a:extLst>
              <a:ext uri="{FF2B5EF4-FFF2-40B4-BE49-F238E27FC236}">
                <a16:creationId xmlns:a16="http://schemas.microsoft.com/office/drawing/2014/main" id="{002EF5DD-A100-E2F8-9F5F-2F75E74F9CE9}"/>
              </a:ext>
            </a:extLst>
          </p:cNvPr>
          <p:cNvSpPr/>
          <p:nvPr/>
        </p:nvSpPr>
        <p:spPr>
          <a:xfrm>
            <a:off x="6361033" y="5503642"/>
            <a:ext cx="432000" cy="484632"/>
          </a:xfrm>
          <a:prstGeom prst="rightArrow">
            <a:avLst/>
          </a:prstGeom>
          <a:solidFill>
            <a:srgbClr val="C5900D"/>
          </a:solidFill>
          <a:ln>
            <a:noFill/>
          </a:ln>
        </p:spPr>
        <p:txBody>
          <a:bodyPr wrap="square" rtlCol="0" anchor="ctr">
            <a:noAutofit/>
          </a:bodyPr>
          <a:lstStyle/>
          <a:p>
            <a:pPr algn="ctr"/>
            <a:endParaRPr lang="en-CA" sz="1600" b="1" dirty="0">
              <a:solidFill>
                <a:schemeClr val="bg1"/>
              </a:solidFill>
              <a:latin typeface="+mj-lt"/>
              <a:ea typeface="Corbel" charset="0"/>
              <a:cs typeface="Corbel" charset="0"/>
            </a:endParaRPr>
          </a:p>
        </p:txBody>
      </p:sp>
    </p:spTree>
    <p:extLst>
      <p:ext uri="{BB962C8B-B14F-4D97-AF65-F5344CB8AC3E}">
        <p14:creationId xmlns:p14="http://schemas.microsoft.com/office/powerpoint/2010/main" val="145436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C6CB43-988D-4B82-967E-3D4BE9B67F24}"/>
              </a:ext>
            </a:extLst>
          </p:cNvPr>
          <p:cNvSpPr>
            <a:spLocks noGrp="1"/>
          </p:cNvSpPr>
          <p:nvPr>
            <p:ph type="sldNum" sz="quarter" idx="15"/>
          </p:nvPr>
        </p:nvSpPr>
        <p:spPr>
          <a:xfrm>
            <a:off x="11556002" y="6300722"/>
            <a:ext cx="499143" cy="244437"/>
          </a:xfrm>
        </p:spPr>
        <p:txBody>
          <a:bodyPr anchor="ctr">
            <a:normAutofit/>
          </a:bodyPr>
          <a:lstStyle/>
          <a:p>
            <a:pPr>
              <a:spcAft>
                <a:spcPts val="587"/>
              </a:spcAft>
            </a:pPr>
            <a:fld id="{524D1A82-BAD5-4898-8C77-C821410AB1EA}" type="slidenum">
              <a:rPr lang="en-CA" smtClean="0"/>
              <a:pPr>
                <a:spcAft>
                  <a:spcPts val="587"/>
                </a:spcAft>
              </a:pPr>
              <a:t>9</a:t>
            </a:fld>
            <a:endParaRPr lang="en-CA" dirty="0"/>
          </a:p>
        </p:txBody>
      </p:sp>
      <p:sp>
        <p:nvSpPr>
          <p:cNvPr id="9" name="Title 8">
            <a:extLst>
              <a:ext uri="{FF2B5EF4-FFF2-40B4-BE49-F238E27FC236}">
                <a16:creationId xmlns:a16="http://schemas.microsoft.com/office/drawing/2014/main" id="{329A07A6-078D-460B-A8E0-B1176BA39E82}"/>
              </a:ext>
            </a:extLst>
          </p:cNvPr>
          <p:cNvSpPr>
            <a:spLocks noGrp="1"/>
          </p:cNvSpPr>
          <p:nvPr>
            <p:ph type="title"/>
          </p:nvPr>
        </p:nvSpPr>
        <p:spPr>
          <a:xfrm>
            <a:off x="6501492" y="806570"/>
            <a:ext cx="10913050" cy="542277"/>
          </a:xfrm>
        </p:spPr>
        <p:txBody>
          <a:bodyPr wrap="square" anchor="t">
            <a:normAutofit fontScale="90000"/>
          </a:bodyPr>
          <a:lstStyle/>
          <a:p>
            <a:r>
              <a:rPr lang="en-CA" sz="4400" dirty="0"/>
              <a:t>What now?</a:t>
            </a:r>
            <a:br>
              <a:rPr lang="en-CA" dirty="0"/>
            </a:br>
            <a:endParaRPr lang="en-CA" dirty="0"/>
          </a:p>
        </p:txBody>
      </p:sp>
      <p:sp>
        <p:nvSpPr>
          <p:cNvPr id="10" name="Content Placeholder 9">
            <a:extLst>
              <a:ext uri="{FF2B5EF4-FFF2-40B4-BE49-F238E27FC236}">
                <a16:creationId xmlns:a16="http://schemas.microsoft.com/office/drawing/2014/main" id="{8947F9A1-403C-4E58-AFE5-557E60FA09D4}"/>
              </a:ext>
            </a:extLst>
          </p:cNvPr>
          <p:cNvSpPr>
            <a:spLocks noGrp="1"/>
          </p:cNvSpPr>
          <p:nvPr>
            <p:ph sz="quarter" idx="13"/>
          </p:nvPr>
        </p:nvSpPr>
        <p:spPr>
          <a:xfrm>
            <a:off x="6418521" y="1770821"/>
            <a:ext cx="5258131" cy="4529901"/>
          </a:xfrm>
        </p:spPr>
        <p:txBody>
          <a:bodyPr>
            <a:normAutofit lnSpcReduction="10000"/>
          </a:bodyPr>
          <a:lstStyle/>
          <a:p>
            <a:pPr marL="0" indent="0">
              <a:lnSpc>
                <a:spcPct val="100000"/>
              </a:lnSpc>
              <a:buNone/>
            </a:pPr>
            <a:endParaRPr lang="en-CA" sz="1958" dirty="0"/>
          </a:p>
          <a:p>
            <a:pPr>
              <a:lnSpc>
                <a:spcPct val="100000"/>
              </a:lnSpc>
              <a:spcAft>
                <a:spcPts val="587"/>
              </a:spcAft>
            </a:pPr>
            <a:r>
              <a:rPr lang="en-CA" sz="3132" dirty="0">
                <a:latin typeface="+mj-lt"/>
              </a:rPr>
              <a:t>Awareness demands strategies and action</a:t>
            </a:r>
            <a:br>
              <a:rPr lang="en-CA" sz="3132" dirty="0">
                <a:latin typeface="+mj-lt"/>
              </a:rPr>
            </a:br>
            <a:endParaRPr lang="en-CA" sz="3132" dirty="0">
              <a:latin typeface="+mj-lt"/>
            </a:endParaRPr>
          </a:p>
          <a:p>
            <a:pPr>
              <a:lnSpc>
                <a:spcPct val="100000"/>
              </a:lnSpc>
              <a:spcAft>
                <a:spcPts val="587"/>
              </a:spcAft>
            </a:pPr>
            <a:r>
              <a:rPr lang="en-CA" sz="3132" dirty="0">
                <a:latin typeface="+mj-lt"/>
              </a:rPr>
              <a:t>Moving beyond business </a:t>
            </a:r>
            <a:br>
              <a:rPr lang="en-CA" sz="3132" dirty="0">
                <a:latin typeface="+mj-lt"/>
              </a:rPr>
            </a:br>
            <a:r>
              <a:rPr lang="en-CA" sz="3132" dirty="0">
                <a:latin typeface="+mj-lt"/>
              </a:rPr>
              <a:t>case … to moral case … to the right question…</a:t>
            </a:r>
            <a:br>
              <a:rPr lang="en-CA" sz="3132" dirty="0">
                <a:latin typeface="+mj-lt"/>
              </a:rPr>
            </a:br>
            <a:endParaRPr lang="en-CA" sz="3132" dirty="0">
              <a:latin typeface="+mj-lt"/>
            </a:endParaRPr>
          </a:p>
          <a:p>
            <a:pPr>
              <a:lnSpc>
                <a:spcPct val="100000"/>
              </a:lnSpc>
              <a:spcAft>
                <a:spcPts val="587"/>
              </a:spcAft>
            </a:pPr>
            <a:r>
              <a:rPr lang="en-CA" sz="3132" dirty="0">
                <a:latin typeface="+mj-lt"/>
              </a:rPr>
              <a:t>Where do we start? </a:t>
            </a:r>
            <a:br>
              <a:rPr lang="en-CA" sz="3132" dirty="0"/>
            </a:br>
            <a:endParaRPr lang="en-CA" sz="3132" dirty="0"/>
          </a:p>
        </p:txBody>
      </p:sp>
      <p:pic>
        <p:nvPicPr>
          <p:cNvPr id="5" name="Picture 4" descr="A picture containing outdoor, sky, yellow, silhouette&#10;&#10;Description automatically generated">
            <a:extLst>
              <a:ext uri="{FF2B5EF4-FFF2-40B4-BE49-F238E27FC236}">
                <a16:creationId xmlns:a16="http://schemas.microsoft.com/office/drawing/2014/main" id="{47B80516-5493-426E-D26E-DD3A37DB8F64}"/>
              </a:ext>
            </a:extLst>
          </p:cNvPr>
          <p:cNvPicPr>
            <a:picLocks noChangeAspect="1"/>
          </p:cNvPicPr>
          <p:nvPr/>
        </p:nvPicPr>
        <p:blipFill rotWithShape="1">
          <a:blip r:embed="rId2">
            <a:extLst>
              <a:ext uri="{28A0092B-C50C-407E-A947-70E740481C1C}">
                <a14:useLocalDpi xmlns:a14="http://schemas.microsoft.com/office/drawing/2010/main" val="0"/>
              </a:ext>
            </a:extLst>
          </a:blip>
          <a:srcRect l="40426" t="3292" r="17500" b="6334"/>
          <a:stretch/>
        </p:blipFill>
        <p:spPr>
          <a:xfrm>
            <a:off x="0" y="-10007"/>
            <a:ext cx="5676198" cy="6858000"/>
          </a:xfrm>
          <a:prstGeom prst="rect">
            <a:avLst/>
          </a:prstGeom>
        </p:spPr>
      </p:pic>
      <p:sp>
        <p:nvSpPr>
          <p:cNvPr id="11" name="Rectangle 10">
            <a:extLst>
              <a:ext uri="{FF2B5EF4-FFF2-40B4-BE49-F238E27FC236}">
                <a16:creationId xmlns:a16="http://schemas.microsoft.com/office/drawing/2014/main" id="{F87B7D77-F4D9-0A0E-E21D-946373F7D23A}"/>
              </a:ext>
            </a:extLst>
          </p:cNvPr>
          <p:cNvSpPr/>
          <p:nvPr/>
        </p:nvSpPr>
        <p:spPr>
          <a:xfrm>
            <a:off x="-97283" y="10007"/>
            <a:ext cx="5773481" cy="6868007"/>
          </a:xfrm>
          <a:prstGeom prst="rect">
            <a:avLst/>
          </a:prstGeom>
          <a:solidFill>
            <a:srgbClr val="000000">
              <a:alpha val="32157"/>
            </a:srgbClr>
          </a:solidFill>
        </p:spPr>
        <p:txBody>
          <a:bodyPr wrap="square" rtlCol="0" anchor="ctr">
            <a:noAutofit/>
          </a:bodyPr>
          <a:lstStyle/>
          <a:p>
            <a:pPr algn="ctr">
              <a:defRPr/>
            </a:pPr>
            <a:endParaRPr lang="en-CA" sz="5800" b="1" kern="0" dirty="0">
              <a:solidFill>
                <a:srgbClr val="181718"/>
              </a:solidFill>
              <a:latin typeface="Corbel" charset="0"/>
              <a:ea typeface="Corbel" charset="0"/>
              <a:cs typeface="Corbel" charset="0"/>
            </a:endParaRPr>
          </a:p>
        </p:txBody>
      </p:sp>
    </p:spTree>
    <p:extLst>
      <p:ext uri="{BB962C8B-B14F-4D97-AF65-F5344CB8AC3E}">
        <p14:creationId xmlns:p14="http://schemas.microsoft.com/office/powerpoint/2010/main" val="117646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MNP - Theme - August 2020">
  <a:themeElements>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rtlCol="0" anchor="ctr">
        <a:noAutofit/>
      </a:bodyPr>
      <a:lstStyle>
        <a:defPPr algn="ctr">
          <a:defRPr sz="1600" b="1" dirty="0" smtClean="0">
            <a:solidFill>
              <a:schemeClr val="bg1"/>
            </a:solidFill>
            <a:latin typeface="+mj-lt"/>
            <a:ea typeface="Corbel" charset="0"/>
            <a:cs typeface="Corbel" charset="0"/>
          </a:defRPr>
        </a:defPPr>
      </a:lstStyle>
    </a:spDef>
  </a:objectDefaults>
  <a:extraClrSchemeLst/>
  <a:extLst>
    <a:ext uri="{05A4C25C-085E-4340-85A3-A5531E510DB2}">
      <thm15:themeFamily xmlns:thm15="http://schemas.microsoft.com/office/thememl/2012/main" name="3sHealth RFP - Skeleton" id="{38EBFC66-4F36-4E7C-88B4-A8B682DA7497}" vid="{9348AEF9-D463-4D8C-A398-E519957DD0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db8da9-c2a3-45f4-a9d1-7330534701ce" xsi:nil="true"/>
    <lcf76f155ced4ddcb4097134ff3c332f xmlns="30c17b54-d892-47d4-a218-f4b1d2136cb1">
      <Terms xmlns="http://schemas.microsoft.com/office/infopath/2007/PartnerControls"/>
    </lcf76f155ced4ddcb4097134ff3c332f>
    <SharedWithUsers xmlns="16db8da9-c2a3-45f4-a9d1-7330534701ce">
      <UserInfo>
        <DisplayName>Scott Crowley</DisplayName>
        <AccountId>108</AccountId>
        <AccountType/>
      </UserInfo>
      <UserInfo>
        <DisplayName>Krishna Menon</DisplayName>
        <AccountId>9</AccountId>
        <AccountType/>
      </UserInfo>
      <UserInfo>
        <DisplayName>Kevin Joy</DisplayName>
        <AccountId>46</AccountId>
        <AccountType/>
      </UserInfo>
      <UserInfo>
        <DisplayName>Jaylene Cousins</DisplayName>
        <AccountId>86</AccountId>
        <AccountType/>
      </UserInfo>
      <UserInfo>
        <DisplayName>Sandra Porteous</DisplayName>
        <AccountId>82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DFBE84D694AD46A1FF2B19A59A6A3B" ma:contentTypeVersion="12" ma:contentTypeDescription="Create a new document." ma:contentTypeScope="" ma:versionID="cf7c981c000decc7a92e71adc66b8578">
  <xsd:schema xmlns:xsd="http://www.w3.org/2001/XMLSchema" xmlns:xs="http://www.w3.org/2001/XMLSchema" xmlns:p="http://schemas.microsoft.com/office/2006/metadata/properties" xmlns:ns2="30c17b54-d892-47d4-a218-f4b1d2136cb1" xmlns:ns3="16db8da9-c2a3-45f4-a9d1-7330534701ce" targetNamespace="http://schemas.microsoft.com/office/2006/metadata/properties" ma:root="true" ma:fieldsID="c0a7ead30dc99488c90ba9c12bc3879e" ns2:_="" ns3:_="">
    <xsd:import namespace="30c17b54-d892-47d4-a218-f4b1d2136cb1"/>
    <xsd:import namespace="16db8da9-c2a3-45f4-a9d1-7330534701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17b54-d892-47d4-a218-f4b1d2136c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73a7bf9-0ec1-4416-9238-ac88aa0a6d5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db8da9-c2a3-45f4-a9d1-7330534701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7f0f8c0-5414-42e3-b11b-dd85505e6037}" ma:internalName="TaxCatchAll" ma:showField="CatchAllData" ma:web="16db8da9-c2a3-45f4-a9d1-733053470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D01FF2-C92F-4FB4-AEC2-70AE2DD3FD70}">
  <ds:schemaRefs>
    <ds:schemaRef ds:uri="17755d0d-38fc-45f4-88fa-fb9bb1d4fe38"/>
    <ds:schemaRef ds:uri="85f1aab5-850d-4ab4-9118-95bddfe748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5182FF-B573-4301-9707-05C648D878B4}"/>
</file>

<file path=customXml/itemProps3.xml><?xml version="1.0" encoding="utf-8"?>
<ds:datastoreItem xmlns:ds="http://schemas.openxmlformats.org/officeDocument/2006/customXml" ds:itemID="{EF301807-C4F9-4BA5-9246-3BEB0154A9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1491</TotalTime>
  <Words>1112</Words>
  <Application>Microsoft Office PowerPoint</Application>
  <PresentationFormat>Widescreen</PresentationFormat>
  <Paragraphs>168</Paragraphs>
  <Slides>20</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1" baseType="lpstr">
      <vt:lpstr>Arial</vt:lpstr>
      <vt:lpstr>Calibri</vt:lpstr>
      <vt:lpstr>Corbel</vt:lpstr>
      <vt:lpstr>Courier New</vt:lpstr>
      <vt:lpstr>Segoe UI</vt:lpstr>
      <vt:lpstr>Segoe UI Semibold</vt:lpstr>
      <vt:lpstr>Segoe UI Semibold (Headings)</vt:lpstr>
      <vt:lpstr>Segoe UI Semilight</vt:lpstr>
      <vt:lpstr>Symbol</vt:lpstr>
      <vt:lpstr>MNP - Theme - August 2020</vt:lpstr>
      <vt:lpstr>think-cell Slide</vt:lpstr>
      <vt:lpstr>EDI as a Strategic Imperative  Presentation to the CFA March 6, 2023</vt:lpstr>
      <vt:lpstr>Mary Larson | Partner – Consulting, Business Strategy Leader </vt:lpstr>
      <vt:lpstr>What is it? </vt:lpstr>
      <vt:lpstr>Does the Inside Match the Outside?</vt:lpstr>
      <vt:lpstr>Where are we?</vt:lpstr>
      <vt:lpstr>Where are we?</vt:lpstr>
      <vt:lpstr>Context</vt:lpstr>
      <vt:lpstr>Further Pressures</vt:lpstr>
      <vt:lpstr>What now? </vt:lpstr>
      <vt:lpstr>Moving Past What We Call It</vt:lpstr>
      <vt:lpstr>Many Organizations are Tackling EDI— in the US and Canada</vt:lpstr>
      <vt:lpstr>An Example</vt:lpstr>
      <vt:lpstr>DEI is a Strategic Matter    What is your organization’s purpose and role?  What does your organization look like?  What can you influence?  What difference can you make?  Can you measure that difference?</vt:lpstr>
      <vt:lpstr>Demographic Census:  A Snapshot of the Current State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Victoria Zutz</dc:creator>
  <cp:lastModifiedBy>Lee Ann Waines</cp:lastModifiedBy>
  <cp:revision>14</cp:revision>
  <cp:lastPrinted>2022-12-14T20:33:59Z</cp:lastPrinted>
  <dcterms:created xsi:type="dcterms:W3CDTF">2021-01-12T21:00:37Z</dcterms:created>
  <dcterms:modified xsi:type="dcterms:W3CDTF">2023-02-13T19:46:03Z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0x010100C6DFBE84D694AD46A1FF2B19A59A6A3B</vt:lpwstr>
  </property>
  <property fmtid="{D5CDD505-2E9C-101B-9397-08002B2CF9AE}" pid="3" name="MediaServiceImageTags">
    <vt:lpwstr/>
  </property>
</Properties>
</file>