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321" r:id="rId2"/>
    <p:sldId id="275" r:id="rId3"/>
    <p:sldId id="322" r:id="rId4"/>
    <p:sldId id="323" r:id="rId5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85" autoAdjust="0"/>
    <p:restoredTop sz="69779" autoAdjust="0"/>
  </p:normalViewPr>
  <p:slideViewPr>
    <p:cSldViewPr snapToGrid="0" snapToObjects="1">
      <p:cViewPr varScale="1">
        <p:scale>
          <a:sx n="69" d="100"/>
          <a:sy n="69" d="100"/>
        </p:scale>
        <p:origin x="103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5EE1C02F-9F7D-9940-B524-0207A80A311F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4A29BC8A-6FD0-AE42-BF5D-65B4BD2DF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579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000" dirty="0"/>
              <a:t> </a:t>
            </a:r>
          </a:p>
          <a:p>
            <a:endParaRPr lang="en-CA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DB364-472F-4E5E-B556-C9F5961DEDE0}" type="slidenum">
              <a:rPr lang="en-CA" smtClean="0">
                <a:solidFill>
                  <a:prstClr val="black"/>
                </a:solidFill>
              </a:rPr>
              <a:pPr/>
              <a:t>1</a:t>
            </a:fld>
            <a:endParaRPr lang="en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782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8150" y="709613"/>
            <a:ext cx="6326188" cy="35591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42489">
              <a:defRPr/>
            </a:pPr>
            <a:fld id="{A73DB364-472F-4E5E-B556-C9F5961DEDE0}" type="slidenum">
              <a:rPr lang="en-CA">
                <a:solidFill>
                  <a:prstClr val="black"/>
                </a:solidFill>
                <a:latin typeface="Calibri"/>
              </a:rPr>
              <a:pPr defTabSz="942489">
                <a:defRPr/>
              </a:pPr>
              <a:t>2</a:t>
            </a:fld>
            <a:endParaRPr lang="en-CA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3507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65125" y="693738"/>
            <a:ext cx="6164263" cy="3468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DB364-472F-4E5E-B556-C9F5961DEDE0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504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65125" y="693738"/>
            <a:ext cx="6164263" cy="3468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Debra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DB364-472F-4E5E-B556-C9F5961DEDE0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2178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714B0-3B03-1D49-8680-547F73F05C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EEE853-B31E-AC41-B8AD-878C60D273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CCC3BA-3717-D344-B2AC-F225BAFE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1A2DE-B40D-F943-BFE2-B7E3A9BFCE2D}" type="datetime1">
              <a:rPr lang="en-CA" smtClean="0"/>
              <a:t>2023-03-04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6A19A-2463-2643-B79F-A58C4AC59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7A6107-4F18-6F44-A891-6AD4E8EC7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C521-443C-5E46-A310-9DB6A8502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283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974C5-06ED-2344-9F9F-82DEB3A6F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98089A-1A32-8443-B8F6-0261B96D1C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48E224-40E9-A64D-BBFE-8042BDDF6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945E-14B0-D046-BB9F-C2172424BD09}" type="datetime1">
              <a:rPr lang="en-CA" smtClean="0"/>
              <a:t>2023-03-04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4CB08F-BE44-1F4F-A199-9747C4DB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A112A4-EC14-7F48-90A0-5BDE2755D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C521-443C-5E46-A310-9DB6A8502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880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B15E04-1B0F-A647-89C7-556B62E6C9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4CB525-0F01-0E4F-837D-9C9E41B3D9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FB5243-88ED-234C-B9EC-760F3E1AD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4FBB-D94E-7445-A260-B33794597EE3}" type="datetime1">
              <a:rPr lang="en-CA" smtClean="0"/>
              <a:t>2023-03-04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B82F9-824B-AD4F-8B83-B3695340F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ED21A5-8179-2E42-A2CC-BEBBB38EA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C521-443C-5E46-A310-9DB6A8502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539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2783A-387F-A544-A045-C6F5E5F2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3E007-DD3A-834B-890E-40DBC009B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8F51B-F2A1-0A49-B6CB-EB53DBAF3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DEFA-19E7-6543-903A-47F0015E18D6}" type="datetime1">
              <a:rPr lang="en-CA" smtClean="0"/>
              <a:t>2023-03-04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F853E-FED0-9043-A54A-4B540482F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2CBD78-A2E7-A541-8486-041FB143B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C521-443C-5E46-A310-9DB6A8502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977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5EA5A-742B-1A4B-AF9F-27A6C2A0C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80BAF-A479-174C-9A8D-538995E52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3C474B-11E1-DD4F-AFC0-87DF0ECE3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60C7-5A78-3A47-AE46-5CD2C0F0CDEC}" type="datetime1">
              <a:rPr lang="en-CA" smtClean="0"/>
              <a:t>2023-03-04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481C1-0C6D-4948-97CE-DC286A951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84AF6-D111-5843-9BB7-211864154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C521-443C-5E46-A310-9DB6A8502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618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BBD9F-BC5C-384E-88C0-FBC73CBE4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6015C-7884-5C4C-9356-DC0AB576D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040E7B-33BC-B847-89FD-B21D38673B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7F3383-3F3A-B648-979E-EEEA51908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CBA5-6820-5349-92EF-9676D63B4612}" type="datetime1">
              <a:rPr lang="en-CA" smtClean="0"/>
              <a:t>2023-03-04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0A88EE-E698-5046-9142-AA5FCA52F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452C49-A14F-AB47-BBE0-257923C7C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C521-443C-5E46-A310-9DB6A8502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375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3C014-DC9A-2745-AF7E-4603A70F2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BA1680-BC6E-AB44-B16E-2062F64C4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29544A-BB2E-AA4E-A9A5-952E4B8BCC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69A41-680E-494D-AEEE-754C6086EB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A3744D-E43C-2641-AD06-2AC5310290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130EF2-74AB-DA48-947A-F80B827C3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895E-2033-D24A-9F9C-42EB75BED073}" type="datetime1">
              <a:rPr lang="en-CA" smtClean="0"/>
              <a:t>2023-03-04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5A0636-CA8C-B247-94BA-42AF93BFA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58EA1-83E5-394C-ACB7-492C92588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C521-443C-5E46-A310-9DB6A8502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50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11A20-2F4F-C141-B69F-4BA3C454F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6390EF-EA20-DA41-AB21-0FA18D1FB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0D7D8-9A25-DC4F-9B34-E685CA291968}" type="datetime1">
              <a:rPr lang="en-CA" smtClean="0"/>
              <a:t>2023-03-04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74C866-7695-1446-B5B7-FE44001E9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A32CD5-E057-AF41-9F05-A639F52BC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C521-443C-5E46-A310-9DB6A8502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054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8CD0A8-EA66-AF41-AB50-8CAF30B12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C1F0-BC37-5043-B92B-2632927B767C}" type="datetime1">
              <a:rPr lang="en-CA" smtClean="0"/>
              <a:t>2023-03-04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4E429B-3C6A-F843-B142-CDD4CF570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0402E2-AD87-0B47-B165-106C37F47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C521-443C-5E46-A310-9DB6A8502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891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41554-49A3-694D-A31B-97DABBF1A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F1355-0CFE-6A4D-BEDC-0191B650A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4A54B0-EE17-C44C-BD9A-E415B1AC58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F19E8F-8DE8-0B40-B30F-ADD5C9CBD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DE243-9D6C-A14F-84D9-E8B61F6F735C}" type="datetime1">
              <a:rPr lang="en-CA" smtClean="0"/>
              <a:t>2023-03-04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78BBF3-CAE2-704D-B1D5-22C8C26EE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0F4F5E-6E0F-7844-82D0-A7BF6E5C4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C521-443C-5E46-A310-9DB6A8502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106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8A009-F1A8-284B-A620-CEACF1C5E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4933E9-D064-9643-90AC-85AA879779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63EB71-85A0-7141-8A08-A7A84244FE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165835-F457-2544-80BC-6F7D797C7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67ED8-16FE-1844-8622-B48691DE9B2E}" type="datetime1">
              <a:rPr lang="en-CA" smtClean="0"/>
              <a:t>2023-03-04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A64CAB-1134-C044-A9C9-4C93D912B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4B7222-F3BE-2547-89B7-EF30279C5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C521-443C-5E46-A310-9DB6A8502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502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3096B9-1B66-2E4A-9D16-716C3CE32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841D1A-E52E-0E4A-B6AB-A1E22D97AE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5DEA1-DC56-8347-BDE6-646EF245E9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11D80-90E9-F148-AD19-B132C5AC3067}" type="datetime1">
              <a:rPr lang="en-CA" smtClean="0"/>
              <a:t>2023-03-04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F9B5E-8E77-194B-87C5-7385D1EBEA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384F6-1E81-EB4E-9286-065F517D78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5C521-443C-5E46-A310-9DB6A8502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653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A688B13-DE94-41B6-B741-E235ED5467E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FBD5E4-EABD-4B06-A720-8DDB19DF34C1}"/>
              </a:ext>
            </a:extLst>
          </p:cNvPr>
          <p:cNvSpPr/>
          <p:nvPr/>
        </p:nvSpPr>
        <p:spPr>
          <a:xfrm>
            <a:off x="-1" y="0"/>
            <a:ext cx="12192000" cy="182477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636" y="405955"/>
            <a:ext cx="11798314" cy="1325563"/>
          </a:xfrm>
        </p:spPr>
        <p:txBody>
          <a:bodyPr>
            <a:normAutofit/>
          </a:bodyPr>
          <a:lstStyle/>
          <a:p>
            <a:pPr algn="ctr"/>
            <a:r>
              <a:rPr lang="en-CA" sz="4400" cap="small" dirty="0">
                <a:solidFill>
                  <a:schemeClr val="bg1"/>
                </a:solidFill>
                <a:ea typeface="+mn-ea"/>
                <a:cs typeface="+mn-cs"/>
              </a:rPr>
              <a:t>Canadian Agricultural HR Council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0879" y="2141213"/>
            <a:ext cx="5444303" cy="2220099"/>
          </a:xfrm>
        </p:spPr>
        <p:txBody>
          <a:bodyPr>
            <a:normAutofit fontScale="92500"/>
          </a:bodyPr>
          <a:lstStyle/>
          <a:p>
            <a:r>
              <a:rPr lang="en-CA" dirty="0"/>
              <a:t>Centre for </a:t>
            </a:r>
            <a:r>
              <a:rPr lang="en-CA" b="1" dirty="0">
                <a:solidFill>
                  <a:schemeClr val="accent1">
                    <a:lumMod val="75000"/>
                  </a:schemeClr>
                </a:solidFill>
              </a:rPr>
              <a:t>Research </a:t>
            </a:r>
            <a:r>
              <a:rPr lang="en-CA" dirty="0"/>
              <a:t>on Agricultural Labour Market Information </a:t>
            </a:r>
          </a:p>
          <a:p>
            <a:r>
              <a:rPr lang="en-CA" dirty="0"/>
              <a:t>Access Point for </a:t>
            </a:r>
            <a:r>
              <a:rPr lang="en-CA" b="1" dirty="0">
                <a:solidFill>
                  <a:schemeClr val="accent1">
                    <a:lumMod val="75000"/>
                  </a:schemeClr>
                </a:solidFill>
              </a:rPr>
              <a:t>Customizable Solutions </a:t>
            </a:r>
            <a:r>
              <a:rPr lang="en-CA" dirty="0"/>
              <a:t>related to HR Mgmt and Training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12461" y="4515359"/>
            <a:ext cx="1619489" cy="20243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91658" y="4620320"/>
            <a:ext cx="1502965" cy="19517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37893" y="4552651"/>
            <a:ext cx="1531298" cy="19870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3635" y="4914584"/>
            <a:ext cx="1675634" cy="1390141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898067" y="4714943"/>
            <a:ext cx="1492473" cy="18247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48619" y="4627694"/>
            <a:ext cx="1513482" cy="19639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17801" y="4636497"/>
            <a:ext cx="1496261" cy="19463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1301B7D7-3F88-45CF-833E-D074192D30FB}"/>
              </a:ext>
            </a:extLst>
          </p:cNvPr>
          <p:cNvSpPr txBox="1">
            <a:spLocks/>
          </p:cNvSpPr>
          <p:nvPr/>
        </p:nvSpPr>
        <p:spPr>
          <a:xfrm>
            <a:off x="322036" y="2072249"/>
            <a:ext cx="6080256" cy="29104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CA" b="1" dirty="0">
                <a:solidFill>
                  <a:schemeClr val="accent1">
                    <a:lumMod val="75000"/>
                  </a:schemeClr>
                </a:solidFill>
              </a:rPr>
              <a:t>Who are we</a:t>
            </a:r>
          </a:p>
          <a:p>
            <a:r>
              <a:rPr lang="en-CA" dirty="0"/>
              <a:t>National, non-profit organization</a:t>
            </a:r>
          </a:p>
          <a:p>
            <a:r>
              <a:rPr lang="en-CA" dirty="0"/>
              <a:t>Focused on addressing Human Resource issues facing agricultural businesses across Canada</a:t>
            </a:r>
          </a:p>
          <a:p>
            <a:r>
              <a:rPr lang="en-CA" dirty="0"/>
              <a:t>Led by industry stakeholders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0642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91344" y="259244"/>
            <a:ext cx="3226770" cy="6338107"/>
          </a:xfrm>
        </p:spPr>
        <p:txBody>
          <a:bodyPr>
            <a:noAutofit/>
          </a:bodyPr>
          <a:lstStyle/>
          <a:p>
            <a:r>
              <a:rPr lang="en-CA" sz="3600" b="1" dirty="0">
                <a:solidFill>
                  <a:srgbClr val="1B436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 Workforce Strategy for </a:t>
            </a:r>
            <a:br>
              <a:rPr lang="en-CA" sz="3600" b="1" dirty="0">
                <a:solidFill>
                  <a:srgbClr val="1B436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3600" b="1" dirty="0">
                <a:solidFill>
                  <a:srgbClr val="1B436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Agriculture and Food </a:t>
            </a:r>
            <a:r>
              <a:rPr lang="en-CA" sz="3600" b="1" dirty="0" smtClean="0">
                <a:solidFill>
                  <a:srgbClr val="1B436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&amp; </a:t>
            </a:r>
            <a:r>
              <a:rPr lang="en-CA" sz="3600" b="1" dirty="0">
                <a:solidFill>
                  <a:srgbClr val="1B436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Beverage Manufacturing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7486" y="0"/>
            <a:ext cx="8904521" cy="686687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44" y="242143"/>
            <a:ext cx="2852906" cy="864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41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9885" y="6157520"/>
            <a:ext cx="2104814" cy="63756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8545" y="388680"/>
            <a:ext cx="7376799" cy="5768840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57" t="21720" r="30414" b="53748"/>
          <a:stretch/>
        </p:blipFill>
        <p:spPr bwMode="auto">
          <a:xfrm>
            <a:off x="529854" y="2109604"/>
            <a:ext cx="2139018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7602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3553" y="1542134"/>
            <a:ext cx="9873793" cy="531586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CA" sz="2400" b="1" dirty="0" smtClean="0">
                <a:solidFill>
                  <a:schemeClr val="accent3">
                    <a:lumMod val="75000"/>
                  </a:schemeClr>
                </a:solidFill>
              </a:rPr>
              <a:t>Engaging Indigenous Agriculture Producers and Stakeholders </a:t>
            </a:r>
          </a:p>
          <a:p>
            <a:pPr lvl="1"/>
            <a:r>
              <a:rPr lang="en-CA" sz="2400" dirty="0" smtClean="0"/>
              <a:t>Held an Indigenous Agriculture session at CFA’s Summer 2022 meeting</a:t>
            </a:r>
          </a:p>
          <a:p>
            <a:pPr lvl="1"/>
            <a:r>
              <a:rPr lang="en-CA" sz="2400" dirty="0" smtClean="0"/>
              <a:t>Sharing Circles series – currently underway</a:t>
            </a:r>
            <a:endParaRPr lang="en-CA" sz="2400" b="1" dirty="0" smtClean="0">
              <a:solidFill>
                <a:srgbClr val="809375"/>
              </a:solidFill>
            </a:endParaRPr>
          </a:p>
          <a:p>
            <a:pPr marL="0" lvl="0" indent="0">
              <a:buNone/>
            </a:pPr>
            <a:endParaRPr lang="en-CA" sz="2400" b="1" dirty="0" smtClean="0">
              <a:solidFill>
                <a:srgbClr val="809375"/>
              </a:solidFill>
            </a:endParaRPr>
          </a:p>
          <a:p>
            <a:pPr marL="0" lvl="0" indent="0">
              <a:buNone/>
            </a:pPr>
            <a:r>
              <a:rPr lang="en-CA" sz="2400" b="1" dirty="0" smtClean="0">
                <a:solidFill>
                  <a:schemeClr val="accent3">
                    <a:lumMod val="75000"/>
                  </a:schemeClr>
                </a:solidFill>
              </a:rPr>
              <a:t>Equity, Diversity and Inclusion in Agriculture</a:t>
            </a:r>
          </a:p>
          <a:p>
            <a:pPr lvl="1" indent="-342900"/>
            <a:r>
              <a:rPr lang="en-CA" sz="2400" dirty="0" smtClean="0"/>
              <a:t>Secretariat and Steering </a:t>
            </a:r>
            <a:r>
              <a:rPr lang="en-CA" sz="2400" dirty="0"/>
              <a:t>Committee Member, Canadian Agri-Food EDI Working Group</a:t>
            </a:r>
          </a:p>
          <a:p>
            <a:pPr lvl="1" indent="-342900"/>
            <a:r>
              <a:rPr lang="en-CA" sz="2400" dirty="0" smtClean="0"/>
              <a:t>NWSP EDI Working Group has completed work related to NWSP</a:t>
            </a:r>
          </a:p>
          <a:p>
            <a:pPr lvl="1" indent="-342900"/>
            <a:r>
              <a:rPr lang="en-CA" sz="2400" dirty="0" smtClean="0"/>
              <a:t>Preparing a more formal delivery program of tools, training and support for industry (e.g. training, webinars, guides, on-line community)</a:t>
            </a:r>
          </a:p>
          <a:p>
            <a:pPr marL="457189" lvl="1" indent="0">
              <a:buNone/>
            </a:pPr>
            <a:endParaRPr lang="en-CA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189" lvl="1" indent="0">
              <a:buNone/>
            </a:pPr>
            <a:endParaRPr lang="en-CA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163610" lvl="1" indent="-706421">
              <a:buFont typeface="Wingdings" pitchFamily="2" charset="2"/>
              <a:buChar char="v"/>
            </a:pPr>
            <a:endParaRPr lang="en-CA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1163610" lvl="1" indent="-706421">
              <a:buFont typeface="Wingdings" pitchFamily="2" charset="2"/>
              <a:buChar char="v"/>
            </a:pPr>
            <a:endParaRPr lang="en-CA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2532" y="6157520"/>
            <a:ext cx="2104814" cy="637565"/>
          </a:xfrm>
          <a:prstGeom prst="rect">
            <a:avLst/>
          </a:prstGeom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57" t="21720" r="30414" b="53748"/>
          <a:stretch/>
        </p:blipFill>
        <p:spPr bwMode="auto">
          <a:xfrm>
            <a:off x="-16555" y="2276872"/>
            <a:ext cx="2139018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195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DFBE84D694AD46A1FF2B19A59A6A3B" ma:contentTypeVersion="12" ma:contentTypeDescription="Create a new document." ma:contentTypeScope="" ma:versionID="cf7c981c000decc7a92e71adc66b8578">
  <xsd:schema xmlns:xsd="http://www.w3.org/2001/XMLSchema" xmlns:xs="http://www.w3.org/2001/XMLSchema" xmlns:p="http://schemas.microsoft.com/office/2006/metadata/properties" xmlns:ns2="30c17b54-d892-47d4-a218-f4b1d2136cb1" xmlns:ns3="16db8da9-c2a3-45f4-a9d1-7330534701ce" targetNamespace="http://schemas.microsoft.com/office/2006/metadata/properties" ma:root="true" ma:fieldsID="c0a7ead30dc99488c90ba9c12bc3879e" ns2:_="" ns3:_="">
    <xsd:import namespace="30c17b54-d892-47d4-a218-f4b1d2136cb1"/>
    <xsd:import namespace="16db8da9-c2a3-45f4-a9d1-7330534701c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c17b54-d892-47d4-a218-f4b1d2136c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73a7bf9-0ec1-4416-9238-ac88aa0a6d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db8da9-c2a3-45f4-a9d1-7330534701c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7f0f8c0-5414-42e3-b11b-dd85505e6037}" ma:internalName="TaxCatchAll" ma:showField="CatchAllData" ma:web="16db8da9-c2a3-45f4-a9d1-7330534701c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0c17b54-d892-47d4-a218-f4b1d2136cb1">
      <Terms xmlns="http://schemas.microsoft.com/office/infopath/2007/PartnerControls"/>
    </lcf76f155ced4ddcb4097134ff3c332f>
    <TaxCatchAll xmlns="16db8da9-c2a3-45f4-a9d1-7330534701ce" xsi:nil="true"/>
  </documentManagement>
</p:properties>
</file>

<file path=customXml/itemProps1.xml><?xml version="1.0" encoding="utf-8"?>
<ds:datastoreItem xmlns:ds="http://schemas.openxmlformats.org/officeDocument/2006/customXml" ds:itemID="{65C3EFB5-2752-4072-B94D-2B111511E3A6}"/>
</file>

<file path=customXml/itemProps2.xml><?xml version="1.0" encoding="utf-8"?>
<ds:datastoreItem xmlns:ds="http://schemas.openxmlformats.org/officeDocument/2006/customXml" ds:itemID="{4B057AF6-4247-458F-A8D1-7B6E47EC6B79}"/>
</file>

<file path=customXml/itemProps3.xml><?xml version="1.0" encoding="utf-8"?>
<ds:datastoreItem xmlns:ds="http://schemas.openxmlformats.org/officeDocument/2006/customXml" ds:itemID="{C873B1EF-4020-4500-9FDB-8924C2F2836F}"/>
</file>

<file path=docProps/app.xml><?xml version="1.0" encoding="utf-8"?>
<Properties xmlns="http://schemas.openxmlformats.org/officeDocument/2006/extended-properties" xmlns:vt="http://schemas.openxmlformats.org/officeDocument/2006/docPropsVTypes">
  <TotalTime>27395</TotalTime>
  <Words>138</Words>
  <Application>Microsoft Office PowerPoint</Application>
  <PresentationFormat>Widescreen</PresentationFormat>
  <Paragraphs>24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Office Theme</vt:lpstr>
      <vt:lpstr>Canadian Agricultural HR Council</vt:lpstr>
      <vt:lpstr>National Workforce Strategy for  Agriculture and Food &amp; Beverage Manufacturing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 Landry</dc:creator>
  <cp:lastModifiedBy>Jennifer Wright</cp:lastModifiedBy>
  <cp:revision>117</cp:revision>
  <cp:lastPrinted>2022-11-21T18:30:36Z</cp:lastPrinted>
  <dcterms:created xsi:type="dcterms:W3CDTF">2021-12-14T18:40:26Z</dcterms:created>
  <dcterms:modified xsi:type="dcterms:W3CDTF">2023-03-04T16:07:12Z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0x010100C6DFBE84D694AD46A1FF2B19A59A6A3B</vt:lpwstr>
  </property>
</Properties>
</file>