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4"/>
  </p:sldMasterIdLst>
  <p:notesMasterIdLst>
    <p:notesMasterId r:id="rId25"/>
  </p:notesMasterIdLst>
  <p:handoutMasterIdLst>
    <p:handoutMasterId r:id="rId26"/>
  </p:handoutMasterIdLst>
  <p:sldIdLst>
    <p:sldId id="312" r:id="rId5"/>
    <p:sldId id="5180" r:id="rId6"/>
    <p:sldId id="2147470066" r:id="rId7"/>
    <p:sldId id="5750" r:id="rId8"/>
    <p:sldId id="2147470067" r:id="rId9"/>
    <p:sldId id="2147470068" r:id="rId10"/>
    <p:sldId id="5160" r:id="rId11"/>
    <p:sldId id="2147470078" r:id="rId12"/>
    <p:sldId id="2147470070" r:id="rId13"/>
    <p:sldId id="5754" r:id="rId14"/>
    <p:sldId id="2147470071" r:id="rId15"/>
    <p:sldId id="2147470077" r:id="rId16"/>
    <p:sldId id="2147470072" r:id="rId17"/>
    <p:sldId id="2147470073" r:id="rId18"/>
    <p:sldId id="2147470065" r:id="rId19"/>
    <p:sldId id="2140755162" r:id="rId20"/>
    <p:sldId id="259" r:id="rId21"/>
    <p:sldId id="2147470074" r:id="rId22"/>
    <p:sldId id="2147470076" r:id="rId23"/>
    <p:sldId id="2147470079" r:id="rId24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3860FB-A41C-4613-93FB-56E716A38186}">
          <p14:sldIdLst>
            <p14:sldId id="312"/>
            <p14:sldId id="5180"/>
            <p14:sldId id="2147470066"/>
            <p14:sldId id="5750"/>
            <p14:sldId id="2147470067"/>
            <p14:sldId id="2147470068"/>
            <p14:sldId id="5160"/>
            <p14:sldId id="2147470078"/>
            <p14:sldId id="2147470070"/>
            <p14:sldId id="5754"/>
            <p14:sldId id="2147470071"/>
            <p14:sldId id="2147470077"/>
            <p14:sldId id="2147470072"/>
            <p14:sldId id="2147470073"/>
            <p14:sldId id="2147470065"/>
            <p14:sldId id="2140755162"/>
            <p14:sldId id="259"/>
            <p14:sldId id="2147470074"/>
            <p14:sldId id="2147470076"/>
            <p14:sldId id="21474700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A07E68-6E12-0DD2-1340-BD87F451A039}" name="Jaylene Cousins" initials="JC" userId="S::Jaylene.Cousins@mnp.ca::b048e147-d544-43f8-aa50-735c8c29f9f8" providerId="AD"/>
  <p188:author id="{326BE1BB-643A-6E36-788C-8A9833DA9444}" name="Kevin Joy" initials="KJ" userId="S::Kevin.Joy@mnp.ca::1df53c27-1304-4006-9fa0-9eac6a26f3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ey Flaman" initials="KF" lastIdx="47" clrIdx="0">
    <p:extLst>
      <p:ext uri="{19B8F6BF-5375-455C-9EA6-DF929625EA0E}">
        <p15:presenceInfo xmlns:p15="http://schemas.microsoft.com/office/powerpoint/2012/main" userId="S::Kelsey.Flaman@mnp.ca::ee89b86d-0af7-483a-ba94-393d6ec397df" providerId="AD"/>
      </p:ext>
    </p:extLst>
  </p:cmAuthor>
  <p:cmAuthor id="2" name="Paul Kavanagh" initials="PK" lastIdx="13" clrIdx="1">
    <p:extLst>
      <p:ext uri="{19B8F6BF-5375-455C-9EA6-DF929625EA0E}">
        <p15:presenceInfo xmlns:p15="http://schemas.microsoft.com/office/powerpoint/2012/main" userId="S::Paul.Kavanagh@mnp.ca::fed12e8d-9246-4afb-9dea-903a4c5fde5d" providerId="AD"/>
      </p:ext>
    </p:extLst>
  </p:cmAuthor>
  <p:cmAuthor id="3" name="Curtis Adair" initials="CA" lastIdx="99" clrIdx="2">
    <p:extLst>
      <p:ext uri="{19B8F6BF-5375-455C-9EA6-DF929625EA0E}">
        <p15:presenceInfo xmlns:p15="http://schemas.microsoft.com/office/powerpoint/2012/main" userId="S::Curtis.Adair@mnp.ca::130ec347-747c-4ba3-ad73-5bd8f61c7094" providerId="AD"/>
      </p:ext>
    </p:extLst>
  </p:cmAuthor>
  <p:cmAuthor id="4" name="Chuck Emond" initials="CE" lastIdx="36" clrIdx="3">
    <p:extLst>
      <p:ext uri="{19B8F6BF-5375-455C-9EA6-DF929625EA0E}">
        <p15:presenceInfo xmlns:p15="http://schemas.microsoft.com/office/powerpoint/2012/main" userId="S::Chuck.Emond@mnp.ca::2b720074-e561-4998-bbe8-c85851bcad92" providerId="AD"/>
      </p:ext>
    </p:extLst>
  </p:cmAuthor>
  <p:cmAuthor id="5" name="Stephanie Steckler" initials="SS" lastIdx="34" clrIdx="4">
    <p:extLst>
      <p:ext uri="{19B8F6BF-5375-455C-9EA6-DF929625EA0E}">
        <p15:presenceInfo xmlns:p15="http://schemas.microsoft.com/office/powerpoint/2012/main" userId="S::Stephanie.Steckler@mnp.ca::4e95c99b-1164-4d31-baaa-bdab408d971e" providerId="AD"/>
      </p:ext>
    </p:extLst>
  </p:cmAuthor>
  <p:cmAuthor id="6" name="Andrew Van Os" initials="AVO" lastIdx="4" clrIdx="5">
    <p:extLst>
      <p:ext uri="{19B8F6BF-5375-455C-9EA6-DF929625EA0E}">
        <p15:presenceInfo xmlns:p15="http://schemas.microsoft.com/office/powerpoint/2012/main" userId="S::Andrew.VanOs@mnp.ca::20d127f1-444e-4ac6-aaf4-4d0fef7ce74f" providerId="AD"/>
      </p:ext>
    </p:extLst>
  </p:cmAuthor>
  <p:cmAuthor id="7" name="Hannah Behzadi" initials="HB" lastIdx="32" clrIdx="6">
    <p:extLst>
      <p:ext uri="{19B8F6BF-5375-455C-9EA6-DF929625EA0E}">
        <p15:presenceInfo xmlns:p15="http://schemas.microsoft.com/office/powerpoint/2012/main" userId="S::Hannah.Behzadi@mnp.ca::84e33f09-f1c6-4920-bfea-9e40b419cd27" providerId="AD"/>
      </p:ext>
    </p:extLst>
  </p:cmAuthor>
  <p:cmAuthor id="8" name="Suhaana Sidhu" initials="SS" lastIdx="25" clrIdx="7">
    <p:extLst>
      <p:ext uri="{19B8F6BF-5375-455C-9EA6-DF929625EA0E}">
        <p15:presenceInfo xmlns:p15="http://schemas.microsoft.com/office/powerpoint/2012/main" userId="S::Suhaana.Sidhu@mnp.ca::bc16a248-f99c-45ee-8057-e7a0ca8f984f" providerId="AD"/>
      </p:ext>
    </p:extLst>
  </p:cmAuthor>
  <p:cmAuthor id="9" name="Sean Devin" initials="SD" lastIdx="13" clrIdx="8">
    <p:extLst>
      <p:ext uri="{19B8F6BF-5375-455C-9EA6-DF929625EA0E}">
        <p15:presenceInfo xmlns:p15="http://schemas.microsoft.com/office/powerpoint/2012/main" userId="S::Sean.Devin@mnp.ca::24b317d3-f319-4ad8-a414-039d6d2f6764" providerId="AD"/>
      </p:ext>
    </p:extLst>
  </p:cmAuthor>
  <p:cmAuthor id="10" name="Victoria Zutz" initials="VZ" lastIdx="51" clrIdx="9">
    <p:extLst>
      <p:ext uri="{19B8F6BF-5375-455C-9EA6-DF929625EA0E}">
        <p15:presenceInfo xmlns:p15="http://schemas.microsoft.com/office/powerpoint/2012/main" userId="S::Victoria.Zutz@mnp.ca::f9fe8790-f1e0-4cb4-bf74-cf19af8d0e08" providerId="AD"/>
      </p:ext>
    </p:extLst>
  </p:cmAuthor>
  <p:cmAuthor id="11" name="Wendy Gnenz" initials="WG" lastIdx="31" clrIdx="10">
    <p:extLst>
      <p:ext uri="{19B8F6BF-5375-455C-9EA6-DF929625EA0E}">
        <p15:presenceInfo xmlns:p15="http://schemas.microsoft.com/office/powerpoint/2012/main" userId="S::Wendy.Gnenz@mnp.ca::aea9b0ed-4c4e-4e72-b461-7141b4619910" providerId="AD"/>
      </p:ext>
    </p:extLst>
  </p:cmAuthor>
  <p:cmAuthor id="12" name="Katie Hayes" initials="KH" lastIdx="5" clrIdx="11">
    <p:extLst>
      <p:ext uri="{19B8F6BF-5375-455C-9EA6-DF929625EA0E}">
        <p15:presenceInfo xmlns:p15="http://schemas.microsoft.com/office/powerpoint/2012/main" userId="S::Katie.Hayes@mnp.ca::e0cb2e92-4f21-422f-a445-7885b84092f1" providerId="AD"/>
      </p:ext>
    </p:extLst>
  </p:cmAuthor>
  <p:cmAuthor id="13" name="Elizabeth Vannan" initials="EV" lastIdx="7" clrIdx="12">
    <p:extLst>
      <p:ext uri="{19B8F6BF-5375-455C-9EA6-DF929625EA0E}">
        <p15:presenceInfo xmlns:p15="http://schemas.microsoft.com/office/powerpoint/2012/main" userId="S::Elizabeth.Vannan@mnp.ca::77517bfe-8191-4f46-ae49-ac0cd45af87c" providerId="AD"/>
      </p:ext>
    </p:extLst>
  </p:cmAuthor>
  <p:cmAuthor id="14" name="Tesslyn Noble" initials="TN" lastIdx="10" clrIdx="13">
    <p:extLst>
      <p:ext uri="{19B8F6BF-5375-455C-9EA6-DF929625EA0E}">
        <p15:presenceInfo xmlns:p15="http://schemas.microsoft.com/office/powerpoint/2012/main" userId="S::Tesslyn.Noble@mnp.ca::2ba01bf5-7185-416c-97b5-5b87d1394327" providerId="AD"/>
      </p:ext>
    </p:extLst>
  </p:cmAuthor>
  <p:cmAuthor id="15" name="Melanie Fix" initials="MF" lastIdx="21" clrIdx="14">
    <p:extLst>
      <p:ext uri="{19B8F6BF-5375-455C-9EA6-DF929625EA0E}">
        <p15:presenceInfo xmlns:p15="http://schemas.microsoft.com/office/powerpoint/2012/main" userId="S::Melanie.Fix@mnp.ca::1e4d69a1-3f07-4986-9802-e1eccaebc4c4" providerId="AD"/>
      </p:ext>
    </p:extLst>
  </p:cmAuthor>
  <p:cmAuthor id="16" name="Chris Lavin" initials="CL" lastIdx="5" clrIdx="15">
    <p:extLst>
      <p:ext uri="{19B8F6BF-5375-455C-9EA6-DF929625EA0E}">
        <p15:presenceInfo xmlns:p15="http://schemas.microsoft.com/office/powerpoint/2012/main" userId="S::Chris.Lavin@mnp.ca::aa5d45d2-cb90-46bd-901f-3e807e478df4" providerId="AD"/>
      </p:ext>
    </p:extLst>
  </p:cmAuthor>
  <p:cmAuthor id="17" name="Beata Blaszczynski" initials="BB" lastIdx="1" clrIdx="16">
    <p:extLst>
      <p:ext uri="{19B8F6BF-5375-455C-9EA6-DF929625EA0E}">
        <p15:presenceInfo xmlns:p15="http://schemas.microsoft.com/office/powerpoint/2012/main" userId="S::Beata.Blaszczynski@mnp.ca::f39998ac-d2c9-4590-a1d8-2ff4d1af70c7" providerId="AD"/>
      </p:ext>
    </p:extLst>
  </p:cmAuthor>
  <p:cmAuthor id="18" name="Krishna Menon" initials="KM" lastIdx="2" clrIdx="17">
    <p:extLst>
      <p:ext uri="{19B8F6BF-5375-455C-9EA6-DF929625EA0E}">
        <p15:presenceInfo xmlns:p15="http://schemas.microsoft.com/office/powerpoint/2012/main" userId="S::Krishna.Menon@mnp.ca::3cd3256f-c36f-4e57-942f-8c6be58c4514" providerId="AD"/>
      </p:ext>
    </p:extLst>
  </p:cmAuthor>
  <p:cmAuthor id="19" name="Sandra Porteous" initials="SP" lastIdx="9" clrIdx="18">
    <p:extLst>
      <p:ext uri="{19B8F6BF-5375-455C-9EA6-DF929625EA0E}">
        <p15:presenceInfo xmlns:p15="http://schemas.microsoft.com/office/powerpoint/2012/main" userId="S::sandra.porteous@mnp.ca::9bfcbe38-3a47-4c92-a992-c628b014ee04" providerId="AD"/>
      </p:ext>
    </p:extLst>
  </p:cmAuthor>
  <p:cmAuthor id="20" name="Zofi Hasan" initials="ZH" lastIdx="1" clrIdx="19">
    <p:extLst>
      <p:ext uri="{19B8F6BF-5375-455C-9EA6-DF929625EA0E}">
        <p15:presenceInfo xmlns:p15="http://schemas.microsoft.com/office/powerpoint/2012/main" userId="S::Zofi.Hasan@mnp.ca::64474e83-4a5c-4eb0-997b-b6dae62ea435" providerId="AD"/>
      </p:ext>
    </p:extLst>
  </p:cmAuthor>
  <p:cmAuthor id="21" name="Macaulay Davison" initials="MD" lastIdx="11" clrIdx="20">
    <p:extLst>
      <p:ext uri="{19B8F6BF-5375-455C-9EA6-DF929625EA0E}">
        <p15:presenceInfo xmlns:p15="http://schemas.microsoft.com/office/powerpoint/2012/main" userId="S::Macaulay.Davison@mnp.ca::4adfd9ba-63fe-4fcc-9760-9e35631d22ae" providerId="AD"/>
      </p:ext>
    </p:extLst>
  </p:cmAuthor>
  <p:cmAuthor id="22" name="Sumedh Shende" initials="SS" lastIdx="8" clrIdx="21">
    <p:extLst>
      <p:ext uri="{19B8F6BF-5375-455C-9EA6-DF929625EA0E}">
        <p15:presenceInfo xmlns:p15="http://schemas.microsoft.com/office/powerpoint/2012/main" userId="S::Sumedh.Shende@mnp.ca::4698e6b9-85ef-4f14-81c8-0cfbc6dfde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5900D"/>
    <a:srgbClr val="896409"/>
    <a:srgbClr val="5E4506"/>
    <a:srgbClr val="035244"/>
    <a:srgbClr val="000000"/>
    <a:srgbClr val="B6B6B6"/>
    <a:srgbClr val="D9D9D9"/>
    <a:srgbClr val="F1B725"/>
    <a:srgbClr val="EF5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8717" autoAdjust="0"/>
  </p:normalViewPr>
  <p:slideViewPr>
    <p:cSldViewPr snapToGrid="0">
      <p:cViewPr varScale="1">
        <p:scale>
          <a:sx n="97" d="100"/>
          <a:sy n="97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ERENS, Norman" userId="5ff4f1f3-8a2f-427d-a1ed-6246aceeba64" providerId="ADAL" clId="{F619D12A-ACC9-48D6-97E3-EA17652E8075}"/>
    <pc:docChg chg="undo custSel modSld">
      <pc:chgData name="HAERENS, Norman" userId="5ff4f1f3-8a2f-427d-a1ed-6246aceeba64" providerId="ADAL" clId="{F619D12A-ACC9-48D6-97E3-EA17652E8075}" dt="2023-02-20T20:55:48.833" v="92" actId="20577"/>
      <pc:docMkLst>
        <pc:docMk/>
      </pc:docMkLst>
      <pc:sldChg chg="modSp mod">
        <pc:chgData name="HAERENS, Norman" userId="5ff4f1f3-8a2f-427d-a1ed-6246aceeba64" providerId="ADAL" clId="{F619D12A-ACC9-48D6-97E3-EA17652E8075}" dt="2023-02-20T20:44:42.173" v="19" actId="13926"/>
        <pc:sldMkLst>
          <pc:docMk/>
          <pc:sldMk cId="3735651776" sldId="5180"/>
        </pc:sldMkLst>
        <pc:spChg chg="mod">
          <ac:chgData name="HAERENS, Norman" userId="5ff4f1f3-8a2f-427d-a1ed-6246aceeba64" providerId="ADAL" clId="{F619D12A-ACC9-48D6-97E3-EA17652E8075}" dt="2023-02-20T20:44:42.173" v="19" actId="13926"/>
          <ac:spMkLst>
            <pc:docMk/>
            <pc:sldMk cId="3735651776" sldId="5180"/>
            <ac:spMk id="7" creationId="{C9F4758F-7383-4633-E9F1-6191B228BFA8}"/>
          </ac:spMkLst>
        </pc:spChg>
      </pc:sldChg>
      <pc:sldChg chg="modSp mod">
        <pc:chgData name="HAERENS, Norman" userId="5ff4f1f3-8a2f-427d-a1ed-6246aceeba64" providerId="ADAL" clId="{F619D12A-ACC9-48D6-97E3-EA17652E8075}" dt="2023-02-20T20:51:39.678" v="52" actId="6549"/>
        <pc:sldMkLst>
          <pc:docMk/>
          <pc:sldMk cId="3983564786" sldId="5754"/>
        </pc:sldMkLst>
        <pc:spChg chg="mod">
          <ac:chgData name="HAERENS, Norman" userId="5ff4f1f3-8a2f-427d-a1ed-6246aceeba64" providerId="ADAL" clId="{F619D12A-ACC9-48D6-97E3-EA17652E8075}" dt="2023-02-20T20:51:39.678" v="52" actId="6549"/>
          <ac:spMkLst>
            <pc:docMk/>
            <pc:sldMk cId="3983564786" sldId="5754"/>
            <ac:spMk id="13" creationId="{D96DBF48-CCC0-82CD-9772-918B7DF28B35}"/>
          </ac:spMkLst>
        </pc:spChg>
      </pc:sldChg>
      <pc:sldChg chg="modSp mod">
        <pc:chgData name="HAERENS, Norman" userId="5ff4f1f3-8a2f-427d-a1ed-6246aceeba64" providerId="ADAL" clId="{F619D12A-ACC9-48D6-97E3-EA17652E8075}" dt="2023-02-20T20:51:03.479" v="37" actId="20577"/>
        <pc:sldMkLst>
          <pc:docMk/>
          <pc:sldMk cId="1176464049" sldId="2147470070"/>
        </pc:sldMkLst>
        <pc:spChg chg="mod">
          <ac:chgData name="HAERENS, Norman" userId="5ff4f1f3-8a2f-427d-a1ed-6246aceeba64" providerId="ADAL" clId="{F619D12A-ACC9-48D6-97E3-EA17652E8075}" dt="2023-02-20T20:51:03.479" v="37" actId="20577"/>
          <ac:spMkLst>
            <pc:docMk/>
            <pc:sldMk cId="1176464049" sldId="2147470070"/>
            <ac:spMk id="9" creationId="{329A07A6-078D-460B-A8E0-B1176BA39E82}"/>
          </ac:spMkLst>
        </pc:spChg>
      </pc:sldChg>
      <pc:sldChg chg="modSp mod">
        <pc:chgData name="HAERENS, Norman" userId="5ff4f1f3-8a2f-427d-a1ed-6246aceeba64" providerId="ADAL" clId="{F619D12A-ACC9-48D6-97E3-EA17652E8075}" dt="2023-02-20T20:53:40.092" v="82" actId="20577"/>
        <pc:sldMkLst>
          <pc:docMk/>
          <pc:sldMk cId="3526213756" sldId="2147470072"/>
        </pc:sldMkLst>
        <pc:spChg chg="mod">
          <ac:chgData name="HAERENS, Norman" userId="5ff4f1f3-8a2f-427d-a1ed-6246aceeba64" providerId="ADAL" clId="{F619D12A-ACC9-48D6-97E3-EA17652E8075}" dt="2023-02-20T20:53:40.092" v="82" actId="20577"/>
          <ac:spMkLst>
            <pc:docMk/>
            <pc:sldMk cId="3526213756" sldId="2147470072"/>
            <ac:spMk id="2" creationId="{2CAA70BC-4251-4539-A4EE-E00555C64280}"/>
          </ac:spMkLst>
        </pc:spChg>
      </pc:sldChg>
      <pc:sldChg chg="modSp mod">
        <pc:chgData name="HAERENS, Norman" userId="5ff4f1f3-8a2f-427d-a1ed-6246aceeba64" providerId="ADAL" clId="{F619D12A-ACC9-48D6-97E3-EA17652E8075}" dt="2023-02-20T20:54:00.925" v="83" actId="114"/>
        <pc:sldMkLst>
          <pc:docMk/>
          <pc:sldMk cId="3933939874" sldId="2147470073"/>
        </pc:sldMkLst>
        <pc:spChg chg="mod">
          <ac:chgData name="HAERENS, Norman" userId="5ff4f1f3-8a2f-427d-a1ed-6246aceeba64" providerId="ADAL" clId="{F619D12A-ACC9-48D6-97E3-EA17652E8075}" dt="2023-02-20T20:54:00.925" v="83" actId="114"/>
          <ac:spMkLst>
            <pc:docMk/>
            <pc:sldMk cId="3933939874" sldId="2147470073"/>
            <ac:spMk id="9" creationId="{66A96D94-A642-4269-B5EB-7FDBA97B8C6F}"/>
          </ac:spMkLst>
        </pc:spChg>
      </pc:sldChg>
      <pc:sldChg chg="modSp mod">
        <pc:chgData name="HAERENS, Norman" userId="5ff4f1f3-8a2f-427d-a1ed-6246aceeba64" providerId="ADAL" clId="{F619D12A-ACC9-48D6-97E3-EA17652E8075}" dt="2023-02-20T20:55:48.833" v="92" actId="20577"/>
        <pc:sldMkLst>
          <pc:docMk/>
          <pc:sldMk cId="3141647176" sldId="2147470076"/>
        </pc:sldMkLst>
        <pc:spChg chg="mod">
          <ac:chgData name="HAERENS, Norman" userId="5ff4f1f3-8a2f-427d-a1ed-6246aceeba64" providerId="ADAL" clId="{F619D12A-ACC9-48D6-97E3-EA17652E8075}" dt="2023-02-20T20:55:48.833" v="92" actId="20577"/>
          <ac:spMkLst>
            <pc:docMk/>
            <pc:sldMk cId="3141647176" sldId="2147470076"/>
            <ac:spMk id="6" creationId="{A1D4F7CF-5FFC-4744-0C4A-A3282CC82AA1}"/>
          </ac:spMkLst>
        </pc:spChg>
      </pc:sldChg>
      <pc:sldChg chg="modSp mod">
        <pc:chgData name="HAERENS, Norman" userId="5ff4f1f3-8a2f-427d-a1ed-6246aceeba64" providerId="ADAL" clId="{F619D12A-ACC9-48D6-97E3-EA17652E8075}" dt="2023-02-20T20:53:05.376" v="64" actId="20577"/>
        <pc:sldMkLst>
          <pc:docMk/>
          <pc:sldMk cId="4197505809" sldId="2147470077"/>
        </pc:sldMkLst>
        <pc:spChg chg="mod">
          <ac:chgData name="HAERENS, Norman" userId="5ff4f1f3-8a2f-427d-a1ed-6246aceeba64" providerId="ADAL" clId="{F619D12A-ACC9-48D6-97E3-EA17652E8075}" dt="2023-02-20T20:52:08.342" v="53" actId="114"/>
          <ac:spMkLst>
            <pc:docMk/>
            <pc:sldMk cId="4197505809" sldId="2147470077"/>
            <ac:spMk id="3" creationId="{00000000-0000-0000-0000-000000000000}"/>
          </ac:spMkLst>
        </pc:spChg>
        <pc:spChg chg="mod">
          <ac:chgData name="HAERENS, Norman" userId="5ff4f1f3-8a2f-427d-a1ed-6246aceeba64" providerId="ADAL" clId="{F619D12A-ACC9-48D6-97E3-EA17652E8075}" dt="2023-02-20T20:52:32.454" v="62" actId="20577"/>
          <ac:spMkLst>
            <pc:docMk/>
            <pc:sldMk cId="4197505809" sldId="2147470077"/>
            <ac:spMk id="6" creationId="{00000000-0000-0000-0000-000000000000}"/>
          </ac:spMkLst>
        </pc:spChg>
        <pc:spChg chg="mod">
          <ac:chgData name="HAERENS, Norman" userId="5ff4f1f3-8a2f-427d-a1ed-6246aceeba64" providerId="ADAL" clId="{F619D12A-ACC9-48D6-97E3-EA17652E8075}" dt="2023-02-20T20:53:05.376" v="64" actId="20577"/>
          <ac:spMkLst>
            <pc:docMk/>
            <pc:sldMk cId="4197505809" sldId="2147470077"/>
            <ac:spMk id="8" creationId="{00000000-0000-0000-0000-000000000000}"/>
          </ac:spMkLst>
        </pc:spChg>
      </pc:sldChg>
      <pc:sldChg chg="modSp mod">
        <pc:chgData name="HAERENS, Norman" userId="5ff4f1f3-8a2f-427d-a1ed-6246aceeba64" providerId="ADAL" clId="{F619D12A-ACC9-48D6-97E3-EA17652E8075}" dt="2023-02-20T20:50:16.587" v="28" actId="20577"/>
        <pc:sldMkLst>
          <pc:docMk/>
          <pc:sldMk cId="1454366607" sldId="2147470078"/>
        </pc:sldMkLst>
        <pc:spChg chg="mod">
          <ac:chgData name="HAERENS, Norman" userId="5ff4f1f3-8a2f-427d-a1ed-6246aceeba64" providerId="ADAL" clId="{F619D12A-ACC9-48D6-97E3-EA17652E8075}" dt="2023-02-20T20:50:10.957" v="21" actId="6549"/>
          <ac:spMkLst>
            <pc:docMk/>
            <pc:sldMk cId="1454366607" sldId="2147470078"/>
            <ac:spMk id="24" creationId="{F3F17252-789F-4877-A938-647235F4FEA4}"/>
          </ac:spMkLst>
        </pc:spChg>
        <pc:spChg chg="mod">
          <ac:chgData name="HAERENS, Norman" userId="5ff4f1f3-8a2f-427d-a1ed-6246aceeba64" providerId="ADAL" clId="{F619D12A-ACC9-48D6-97E3-EA17652E8075}" dt="2023-02-20T20:50:16.587" v="28" actId="20577"/>
          <ac:spMkLst>
            <pc:docMk/>
            <pc:sldMk cId="1454366607" sldId="2147470078"/>
            <ac:spMk id="34" creationId="{96C5D08E-090D-4FD7-9A8D-E56163B7F13A}"/>
          </ac:spMkLst>
        </pc:spChg>
        <pc:spChg chg="mod">
          <ac:chgData name="HAERENS, Norman" userId="5ff4f1f3-8a2f-427d-a1ed-6246aceeba64" providerId="ADAL" clId="{F619D12A-ACC9-48D6-97E3-EA17652E8075}" dt="2023-02-20T20:50:02.762" v="20" actId="1076"/>
          <ac:spMkLst>
            <pc:docMk/>
            <pc:sldMk cId="1454366607" sldId="2147470078"/>
            <ac:spMk id="41" creationId="{E18BEE4E-F28D-4902-BC04-1807581D5E2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noProof="0" dirty="0">
                <a:solidFill>
                  <a:schemeClr val="tx1"/>
                </a:solidFill>
                <a:latin typeface="+mj-lt"/>
              </a:rPr>
              <a:t>Distribution des exploitants agricoles selon l’âge</a:t>
            </a:r>
            <a:r>
              <a:rPr lang="fr-CA" sz="1600" baseline="0" noProof="0" dirty="0">
                <a:solidFill>
                  <a:schemeClr val="tx1"/>
                </a:solidFill>
                <a:latin typeface="+mj-lt"/>
              </a:rPr>
              <a:t> </a:t>
            </a:r>
            <a:br>
              <a:rPr lang="fr-CA" sz="1600" baseline="0" noProof="0" dirty="0">
                <a:solidFill>
                  <a:schemeClr val="tx1"/>
                </a:solidFill>
                <a:latin typeface="+mj-lt"/>
              </a:rPr>
            </a:br>
            <a:r>
              <a:rPr lang="en-CA" baseline="0" dirty="0">
                <a:solidFill>
                  <a:schemeClr val="tx1"/>
                </a:solidFill>
                <a:latin typeface="+mj-lt"/>
              </a:rPr>
              <a:t>(%)</a:t>
            </a:r>
            <a:endParaRPr lang="en-CA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51.7</c:v>
                </c:pt>
                <c:pt idx="1">
                  <c:v>45.5</c:v>
                </c:pt>
                <c:pt idx="2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3-4DA9-9BDF-ABCBF028B8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&gt;55</c:v>
                </c:pt>
              </c:strCache>
            </c:strRef>
          </c:tx>
          <c:spPr>
            <a:solidFill>
              <a:srgbClr val="C5900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48.3</c:v>
                </c:pt>
                <c:pt idx="1">
                  <c:v>54.5</c:v>
                </c:pt>
                <c:pt idx="2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3-4DA9-9BDF-ABCBF028B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657664"/>
        <c:axId val="311658448"/>
        <c:axId val="0"/>
      </c:bar3DChart>
      <c:catAx>
        <c:axId val="311657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1658448"/>
        <c:crosses val="autoZero"/>
        <c:auto val="1"/>
        <c:lblAlgn val="ctr"/>
        <c:lblOffset val="100"/>
        <c:noMultiLvlLbl val="0"/>
      </c:catAx>
      <c:valAx>
        <c:axId val="311658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16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0B420-BEF2-4A6E-87AA-735C35159EA6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1E8419-847B-49C4-8151-90D525985F07}">
      <dgm:prSet/>
      <dgm:spPr>
        <a:solidFill>
          <a:srgbClr val="C5900D"/>
        </a:solidFill>
      </dgm:spPr>
      <dgm:t>
        <a:bodyPr/>
        <a:lstStyle/>
        <a:p>
          <a:r>
            <a:rPr lang="fr-CA" noProof="0" dirty="0">
              <a:latin typeface="+mj-lt"/>
            </a:rPr>
            <a:t>Au Canada, des groupes désignés auparavant comme des minorités pourraient former la majorité d’ici 2044</a:t>
          </a:r>
        </a:p>
      </dgm:t>
    </dgm:pt>
    <dgm:pt modelId="{DAA3AEF2-F7E9-46CE-91EC-7E78D3E6C84D}" type="parTrans" cxnId="{9FEC24E2-EE34-4D2C-A1C8-F9329F89C4BD}">
      <dgm:prSet/>
      <dgm:spPr/>
      <dgm:t>
        <a:bodyPr/>
        <a:lstStyle/>
        <a:p>
          <a:endParaRPr lang="en-US"/>
        </a:p>
      </dgm:t>
    </dgm:pt>
    <dgm:pt modelId="{312018E1-D72D-4559-B564-7ADBB4F2757C}" type="sibTrans" cxnId="{9FEC24E2-EE34-4D2C-A1C8-F9329F89C4BD}">
      <dgm:prSet/>
      <dgm:spPr/>
      <dgm:t>
        <a:bodyPr/>
        <a:lstStyle/>
        <a:p>
          <a:endParaRPr lang="en-US"/>
        </a:p>
      </dgm:t>
    </dgm:pt>
    <dgm:pt modelId="{BFD02AB8-A37E-466D-A5C0-97C45DA7E140}">
      <dgm:prSet custT="1"/>
      <dgm:spPr/>
      <dgm:t>
        <a:bodyPr/>
        <a:lstStyle/>
        <a:p>
          <a:r>
            <a:rPr lang="fr-CA" sz="2000" noProof="0" dirty="0">
              <a:latin typeface="+mj-lt"/>
            </a:rPr>
            <a:t>48 % de la génération Z est composée de minorités raciales ou ethniques</a:t>
          </a:r>
        </a:p>
        <a:p>
          <a:r>
            <a:rPr lang="fr-CA" sz="2000" i="1" noProof="0" dirty="0">
              <a:latin typeface="+mj-lt"/>
            </a:rPr>
            <a:t>CCDI 2022</a:t>
          </a:r>
        </a:p>
      </dgm:t>
    </dgm:pt>
    <dgm:pt modelId="{68BC51FC-D24A-4EFB-BC09-1358731F91B4}" type="parTrans" cxnId="{4AA9406B-04EF-463D-8FBA-A2B8574CB3C1}">
      <dgm:prSet/>
      <dgm:spPr/>
      <dgm:t>
        <a:bodyPr/>
        <a:lstStyle/>
        <a:p>
          <a:endParaRPr lang="en-US"/>
        </a:p>
      </dgm:t>
    </dgm:pt>
    <dgm:pt modelId="{0E76E872-E452-42A0-8BDF-3156AD6CEEC0}" type="sibTrans" cxnId="{4AA9406B-04EF-463D-8FBA-A2B8574CB3C1}">
      <dgm:prSet/>
      <dgm:spPr/>
      <dgm:t>
        <a:bodyPr/>
        <a:lstStyle/>
        <a:p>
          <a:endParaRPr lang="en-US"/>
        </a:p>
      </dgm:t>
    </dgm:pt>
    <dgm:pt modelId="{4C128B13-8B93-466F-9354-0042D2AE86EA}" type="pres">
      <dgm:prSet presAssocID="{7460B420-BEF2-4A6E-87AA-735C35159EA6}" presName="Name0" presStyleCnt="0">
        <dgm:presLayoutVars>
          <dgm:dir/>
          <dgm:animLvl val="lvl"/>
          <dgm:resizeHandles val="exact"/>
        </dgm:presLayoutVars>
      </dgm:prSet>
      <dgm:spPr/>
    </dgm:pt>
    <dgm:pt modelId="{775BC72E-E28B-4403-80DE-B218226D463B}" type="pres">
      <dgm:prSet presAssocID="{BFD02AB8-A37E-466D-A5C0-97C45DA7E140}" presName="boxAndChildren" presStyleCnt="0"/>
      <dgm:spPr/>
    </dgm:pt>
    <dgm:pt modelId="{F12F96BB-2A72-4C1D-857A-0BD37602AB05}" type="pres">
      <dgm:prSet presAssocID="{BFD02AB8-A37E-466D-A5C0-97C45DA7E140}" presName="parentTextBox" presStyleLbl="node1" presStyleIdx="0" presStyleCnt="2"/>
      <dgm:spPr/>
    </dgm:pt>
    <dgm:pt modelId="{8DD0D5F4-90CD-493C-AB44-BC059BC410F2}" type="pres">
      <dgm:prSet presAssocID="{312018E1-D72D-4559-B564-7ADBB4F2757C}" presName="sp" presStyleCnt="0"/>
      <dgm:spPr/>
    </dgm:pt>
    <dgm:pt modelId="{2E9B8629-FA0B-43C7-8BF9-6FDFB9DCA771}" type="pres">
      <dgm:prSet presAssocID="{721E8419-847B-49C4-8151-90D525985F07}" presName="arrowAndChildren" presStyleCnt="0"/>
      <dgm:spPr/>
    </dgm:pt>
    <dgm:pt modelId="{51412259-EAFC-4126-B4FA-BFA7CEF23C44}" type="pres">
      <dgm:prSet presAssocID="{721E8419-847B-49C4-8151-90D525985F07}" presName="parentTextArrow" presStyleLbl="node1" presStyleIdx="1" presStyleCnt="2" custLinFactNeighborX="395" custLinFactNeighborY="-1333"/>
      <dgm:spPr/>
    </dgm:pt>
  </dgm:ptLst>
  <dgm:cxnLst>
    <dgm:cxn modelId="{6BA8A964-8122-4DCA-A730-E7FD5741B13D}" type="presOf" srcId="{7460B420-BEF2-4A6E-87AA-735C35159EA6}" destId="{4C128B13-8B93-466F-9354-0042D2AE86EA}" srcOrd="0" destOrd="0" presId="urn:microsoft.com/office/officeart/2005/8/layout/process4"/>
    <dgm:cxn modelId="{4AA9406B-04EF-463D-8FBA-A2B8574CB3C1}" srcId="{7460B420-BEF2-4A6E-87AA-735C35159EA6}" destId="{BFD02AB8-A37E-466D-A5C0-97C45DA7E140}" srcOrd="1" destOrd="0" parTransId="{68BC51FC-D24A-4EFB-BC09-1358731F91B4}" sibTransId="{0E76E872-E452-42A0-8BDF-3156AD6CEEC0}"/>
    <dgm:cxn modelId="{DB4E52BA-06DE-42C8-9BF0-08B5980F745B}" type="presOf" srcId="{BFD02AB8-A37E-466D-A5C0-97C45DA7E140}" destId="{F12F96BB-2A72-4C1D-857A-0BD37602AB05}" srcOrd="0" destOrd="0" presId="urn:microsoft.com/office/officeart/2005/8/layout/process4"/>
    <dgm:cxn modelId="{C883D0E1-E1E2-44F4-B0ED-DE5B786C4CBE}" type="presOf" srcId="{721E8419-847B-49C4-8151-90D525985F07}" destId="{51412259-EAFC-4126-B4FA-BFA7CEF23C44}" srcOrd="0" destOrd="0" presId="urn:microsoft.com/office/officeart/2005/8/layout/process4"/>
    <dgm:cxn modelId="{9FEC24E2-EE34-4D2C-A1C8-F9329F89C4BD}" srcId="{7460B420-BEF2-4A6E-87AA-735C35159EA6}" destId="{721E8419-847B-49C4-8151-90D525985F07}" srcOrd="0" destOrd="0" parTransId="{DAA3AEF2-F7E9-46CE-91EC-7E78D3E6C84D}" sibTransId="{312018E1-D72D-4559-B564-7ADBB4F2757C}"/>
    <dgm:cxn modelId="{B04E840F-7A94-4C08-A5F5-9E01435820B4}" type="presParOf" srcId="{4C128B13-8B93-466F-9354-0042D2AE86EA}" destId="{775BC72E-E28B-4403-80DE-B218226D463B}" srcOrd="0" destOrd="0" presId="urn:microsoft.com/office/officeart/2005/8/layout/process4"/>
    <dgm:cxn modelId="{D4C64496-18C1-492B-BF6F-64B7738C0563}" type="presParOf" srcId="{775BC72E-E28B-4403-80DE-B218226D463B}" destId="{F12F96BB-2A72-4C1D-857A-0BD37602AB05}" srcOrd="0" destOrd="0" presId="urn:microsoft.com/office/officeart/2005/8/layout/process4"/>
    <dgm:cxn modelId="{C386EDD8-B719-4903-ACB6-40EC994B3023}" type="presParOf" srcId="{4C128B13-8B93-466F-9354-0042D2AE86EA}" destId="{8DD0D5F4-90CD-493C-AB44-BC059BC410F2}" srcOrd="1" destOrd="0" presId="urn:microsoft.com/office/officeart/2005/8/layout/process4"/>
    <dgm:cxn modelId="{AD100C46-6249-4F8C-92AA-7C1910EFF1E4}" type="presParOf" srcId="{4C128B13-8B93-466F-9354-0042D2AE86EA}" destId="{2E9B8629-FA0B-43C7-8BF9-6FDFB9DCA771}" srcOrd="2" destOrd="0" presId="urn:microsoft.com/office/officeart/2005/8/layout/process4"/>
    <dgm:cxn modelId="{DA6F2754-3502-4C21-BAAB-C754C1FAAF2A}" type="presParOf" srcId="{2E9B8629-FA0B-43C7-8BF9-6FDFB9DCA771}" destId="{51412259-EAFC-4126-B4FA-BFA7CEF23C4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96BB-2A72-4C1D-857A-0BD37602AB05}">
      <dsp:nvSpPr>
        <dsp:cNvPr id="0" name=""/>
        <dsp:cNvSpPr/>
      </dsp:nvSpPr>
      <dsp:spPr>
        <a:xfrm>
          <a:off x="0" y="2114160"/>
          <a:ext cx="4714572" cy="1387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0" dirty="0">
              <a:latin typeface="+mj-lt"/>
            </a:rPr>
            <a:t>48 % de la génération Z est composée de minorités raciales ou ethniques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i="1" kern="1200" noProof="0" dirty="0">
              <a:latin typeface="+mj-lt"/>
            </a:rPr>
            <a:t>CCDI 2022</a:t>
          </a:r>
        </a:p>
      </dsp:txBody>
      <dsp:txXfrm>
        <a:off x="0" y="2114160"/>
        <a:ext cx="4714572" cy="1387118"/>
      </dsp:txXfrm>
    </dsp:sp>
    <dsp:sp modelId="{51412259-EAFC-4126-B4FA-BFA7CEF23C44}">
      <dsp:nvSpPr>
        <dsp:cNvPr id="0" name=""/>
        <dsp:cNvSpPr/>
      </dsp:nvSpPr>
      <dsp:spPr>
        <a:xfrm rot="10800000">
          <a:off x="0" y="0"/>
          <a:ext cx="4714572" cy="2133388"/>
        </a:xfrm>
        <a:prstGeom prst="upArrowCallout">
          <a:avLst/>
        </a:prstGeom>
        <a:solidFill>
          <a:srgbClr val="C590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noProof="0" dirty="0">
              <a:latin typeface="+mj-lt"/>
            </a:rPr>
            <a:t>Au Canada, des groupes désignés auparavant comme des minorités pourraient former la majorité d’ici 2044</a:t>
          </a:r>
        </a:p>
      </dsp:txBody>
      <dsp:txXfrm rot="10800000">
        <a:off x="0" y="0"/>
        <a:ext cx="4714572" cy="1386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1801" cy="499092"/>
          </a:xfrm>
          <a:prstGeom prst="rect">
            <a:avLst/>
          </a:prstGeom>
        </p:spPr>
        <p:txBody>
          <a:bodyPr vert="horz" lIns="121057" tIns="60529" rIns="121057" bIns="60529" rtlCol="0"/>
          <a:lstStyle>
            <a:lvl1pPr algn="l">
              <a:defRPr sz="16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21" y="5"/>
            <a:ext cx="2971801" cy="499092"/>
          </a:xfrm>
          <a:prstGeom prst="rect">
            <a:avLst/>
          </a:prstGeom>
        </p:spPr>
        <p:txBody>
          <a:bodyPr vert="horz" lIns="121057" tIns="60529" rIns="121057" bIns="60529" rtlCol="0"/>
          <a:lstStyle>
            <a:lvl1pPr algn="r">
              <a:defRPr sz="1600"/>
            </a:lvl1pPr>
          </a:lstStyle>
          <a:p>
            <a:fld id="{1F40C537-679C-4698-A06B-431B2D22C055}" type="datetimeFigureOut">
              <a:rPr lang="en-CA" smtClean="0"/>
              <a:t>2023-02-20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" y="9448192"/>
            <a:ext cx="2971801" cy="499091"/>
          </a:xfrm>
          <a:prstGeom prst="rect">
            <a:avLst/>
          </a:prstGeom>
        </p:spPr>
        <p:txBody>
          <a:bodyPr vert="horz" lIns="121057" tIns="60529" rIns="121057" bIns="60529" rtlCol="0" anchor="b"/>
          <a:lstStyle>
            <a:lvl1pPr algn="l">
              <a:defRPr sz="16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21" y="9448192"/>
            <a:ext cx="2971801" cy="499091"/>
          </a:xfrm>
          <a:prstGeom prst="rect">
            <a:avLst/>
          </a:prstGeom>
        </p:spPr>
        <p:txBody>
          <a:bodyPr vert="horz" lIns="121057" tIns="60529" rIns="121057" bIns="60529" rtlCol="0" anchor="b"/>
          <a:lstStyle>
            <a:lvl1pPr algn="r">
              <a:defRPr sz="1600"/>
            </a:lvl1pPr>
          </a:lstStyle>
          <a:p>
            <a:fld id="{0AC49490-CFA8-4E19-9DE6-F306E39C5FC3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1801" cy="499092"/>
          </a:xfrm>
          <a:prstGeom prst="rect">
            <a:avLst/>
          </a:prstGeom>
        </p:spPr>
        <p:txBody>
          <a:bodyPr vert="horz" lIns="121057" tIns="60529" rIns="121057" bIns="60529" rtlCol="0"/>
          <a:lstStyle>
            <a:lvl1pPr algn="l">
              <a:defRPr sz="16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21" y="5"/>
            <a:ext cx="2971801" cy="499092"/>
          </a:xfrm>
          <a:prstGeom prst="rect">
            <a:avLst/>
          </a:prstGeom>
        </p:spPr>
        <p:txBody>
          <a:bodyPr vert="horz" lIns="121057" tIns="60529" rIns="121057" bIns="60529" rtlCol="0"/>
          <a:lstStyle>
            <a:lvl1pPr algn="r">
              <a:defRPr sz="1600"/>
            </a:lvl1pPr>
          </a:lstStyle>
          <a:p>
            <a:fld id="{0693ED89-C09B-4261-A1C1-C47A7B84E0E3}" type="datetimeFigureOut">
              <a:rPr lang="en-CA" smtClean="0"/>
              <a:t>2023-02-20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1425"/>
            <a:ext cx="596900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1057" tIns="60529" rIns="121057" bIns="6052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3" y="4787128"/>
            <a:ext cx="5486399" cy="3916740"/>
          </a:xfrm>
          <a:prstGeom prst="rect">
            <a:avLst/>
          </a:prstGeom>
        </p:spPr>
        <p:txBody>
          <a:bodyPr vert="horz" lIns="121057" tIns="60529" rIns="121057" bIns="605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48192"/>
            <a:ext cx="2971801" cy="499091"/>
          </a:xfrm>
          <a:prstGeom prst="rect">
            <a:avLst/>
          </a:prstGeom>
        </p:spPr>
        <p:txBody>
          <a:bodyPr vert="horz" lIns="121057" tIns="60529" rIns="121057" bIns="60529" rtlCol="0" anchor="b"/>
          <a:lstStyle>
            <a:lvl1pPr algn="l">
              <a:defRPr sz="16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21" y="9448192"/>
            <a:ext cx="2971801" cy="499091"/>
          </a:xfrm>
          <a:prstGeom prst="rect">
            <a:avLst/>
          </a:prstGeom>
        </p:spPr>
        <p:txBody>
          <a:bodyPr vert="horz" lIns="121057" tIns="60529" rIns="121057" bIns="60529" rtlCol="0" anchor="b"/>
          <a:lstStyle>
            <a:lvl1pPr algn="r">
              <a:defRPr sz="1600"/>
            </a:lvl1pPr>
          </a:lstStyle>
          <a:p>
            <a:fld id="{EB3ED367-3341-4ADE-AD65-31F6F17B4BC0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E4740-EEA1-449E-9DBD-D5AD079B850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257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856A5-948E-4826-BE70-07A21053438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040">
              <a:defRPr/>
            </a:pPr>
            <a:fld id="{EB3ED367-3341-4ADE-AD65-31F6F17B4BC0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15040">
                <a:defRPr/>
              </a:pPr>
              <a:t>18</a:t>
            </a:fld>
            <a:endParaRPr lang="en-C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370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20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8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996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2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89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47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6217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89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E08E2-A18C-44DD-B167-230A671724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8B3EEF-FAAB-454C-924B-A7C4BBAA96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3" y="322650"/>
            <a:ext cx="973974" cy="3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1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82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140DF-AE8A-42CB-82AC-3939AD50E8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0899" y="219938"/>
            <a:ext cx="1995060" cy="683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BDE87C-CEAC-4B60-81AF-9050CC3548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0899" y="992338"/>
            <a:ext cx="1995060" cy="2066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1BD888-CC3A-446B-94DF-A49712C917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899" y="1287911"/>
            <a:ext cx="11711719" cy="5011289"/>
          </a:xfrm>
        </p:spPr>
        <p:txBody>
          <a:bodyPr numCol="2" spcCol="360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8CE52FF-BC53-42A1-8428-908FE02258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362793"/>
            <a:ext cx="499143" cy="249720"/>
          </a:xfr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2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0609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31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BE2AAD-0E8C-4287-990F-DEDD12D2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032670"/>
            <a:ext cx="10915637" cy="2496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BF68691-C182-43AB-90B4-FBC93A0353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404000"/>
            <a:ext cx="10915650" cy="483328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685800" indent="-228600">
              <a:spcBef>
                <a:spcPts val="0"/>
              </a:spcBef>
              <a:buFont typeface="Courier New" panose="02070309020205020404" pitchFamily="49" charset="0"/>
              <a:buChar char="-"/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8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73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2781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2781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7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0036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00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68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E08E2-A18C-44DD-B167-230A671724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020B46-31A3-4F0C-8C17-AD5A5C0A48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3" y="322650"/>
            <a:ext cx="973974" cy="3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 dirty="0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 dirty="0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 dirty="0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6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1">
    <p:bg>
      <p:bgPr>
        <a:gradFill>
          <a:gsLst>
            <a:gs pos="0">
              <a:schemeClr val="accent1"/>
            </a:gs>
            <a:gs pos="100000">
              <a:srgbClr val="105F6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50">
            <a:extLst>
              <a:ext uri="{FF2B5EF4-FFF2-40B4-BE49-F238E27FC236}">
                <a16:creationId xmlns:a16="http://schemas.microsoft.com/office/drawing/2014/main" id="{40655FB4-8816-4461-BCCB-D9D89DC3D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95462"/>
            <a:ext cx="1039565" cy="365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7808F-1B44-4F48-A54B-DFF0E63CD9A8}"/>
              </a:ext>
            </a:extLst>
          </p:cNvPr>
          <p:cNvCxnSpPr>
            <a:cxnSpLocks/>
          </p:cNvCxnSpPr>
          <p:nvPr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01EDE99-75C0-4FC1-B007-7081E9EC0E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0015A-5AFA-406F-AE45-01F4688F5377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2">
    <p:bg>
      <p:bgPr>
        <a:gradFill>
          <a:gsLst>
            <a:gs pos="0">
              <a:schemeClr val="accent5">
                <a:lumMod val="75000"/>
              </a:schemeClr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40682E-A500-4574-95F2-FB33E4CFAF03}"/>
              </a:ext>
            </a:extLst>
          </p:cNvPr>
          <p:cNvCxnSpPr>
            <a:cxnSpLocks/>
          </p:cNvCxnSpPr>
          <p:nvPr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DB4D2F-4550-44BC-9592-B741D79009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7B8E07-C971-462D-A577-3C3999A235B5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0">
            <a:extLst>
              <a:ext uri="{FF2B5EF4-FFF2-40B4-BE49-F238E27FC236}">
                <a16:creationId xmlns:a16="http://schemas.microsoft.com/office/drawing/2014/main" id="{2F300806-F78F-470F-AA32-9CD408419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95462"/>
            <a:ext cx="1039565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31632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46260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31632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46260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31632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46260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31632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46260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1E7410-3619-41C8-8A5C-8C241E272D05}"/>
              </a:ext>
            </a:extLst>
          </p:cNvPr>
          <p:cNvCxnSpPr>
            <a:cxnSpLocks/>
          </p:cNvCxnSpPr>
          <p:nvPr userDrawn="1"/>
        </p:nvCxnSpPr>
        <p:spPr>
          <a:xfrm>
            <a:off x="645296" y="1290204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66535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70CADD-4819-4324-B657-1158A7F63A9A}"/>
              </a:ext>
            </a:extLst>
          </p:cNvPr>
          <p:cNvCxnSpPr>
            <a:cxnSpLocks/>
          </p:cNvCxnSpPr>
          <p:nvPr userDrawn="1"/>
        </p:nvCxnSpPr>
        <p:spPr>
          <a:xfrm>
            <a:off x="645296" y="1290204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BF70B-08A1-4AC6-958B-4E1789DFBC4F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9C419-F673-4BA1-B2CB-9B1707BDE91D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AD045DD-99ED-4134-9546-18A54C3D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2208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1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B5753B-032A-45A1-9068-9854CD33574C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79B13-9484-40E4-9649-0FE490065774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2208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51B7A-05D9-420D-A009-67CEB6B7A751}"/>
              </a:ext>
            </a:extLst>
          </p:cNvPr>
          <p:cNvSpPr/>
          <p:nvPr/>
        </p:nvSpPr>
        <p:spPr>
          <a:xfrm>
            <a:off x="3576918" y="6562165"/>
            <a:ext cx="8615082" cy="2958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2AA2C-5DA4-447C-9638-915F2411A39F}"/>
              </a:ext>
            </a:extLst>
          </p:cNvPr>
          <p:cNvSpPr/>
          <p:nvPr userDrawn="1"/>
        </p:nvSpPr>
        <p:spPr>
          <a:xfrm>
            <a:off x="3576918" y="6562165"/>
            <a:ext cx="8615082" cy="2958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it Phot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D6F-530D-43E1-987C-75FC274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3" y="644272"/>
            <a:ext cx="553143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EA8F2-C5FC-4CFD-9581-69C88D584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4B07F-9049-4B96-AE36-B4DA621FA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4563" y="1585913"/>
            <a:ext cx="5534025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90B0-A958-497E-BEBA-F296B38D7377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027112-0BD3-49A3-AF33-84BF57360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243513" cy="6857999"/>
          </a:xfrm>
          <a:prstGeom prst="rect">
            <a:avLst/>
          </a:prstGeom>
          <a:solidFill>
            <a:schemeClr val="bg2"/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24054-9BA9-448E-9262-614740A5EBD9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C46253-D51D-467F-A4A8-53004A6246E9}"/>
              </a:ext>
            </a:extLst>
          </p:cNvPr>
          <p:cNvGrpSpPr/>
          <p:nvPr userDrawn="1"/>
        </p:nvGrpSpPr>
        <p:grpSpPr>
          <a:xfrm>
            <a:off x="8910651" y="6364891"/>
            <a:ext cx="2645350" cy="247621"/>
            <a:chOff x="8910651" y="6364891"/>
            <a:chExt cx="2645350" cy="247621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50B97DAB-BA87-4B07-97C4-5E209BFFEFD3}"/>
                </a:ext>
              </a:extLst>
            </p:cNvPr>
            <p:cNvSpPr/>
            <p:nvPr/>
          </p:nvSpPr>
          <p:spPr>
            <a:xfrm>
              <a:off x="10932833" y="6367541"/>
              <a:ext cx="623168" cy="244971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CA" sz="58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CDD5E-6BBC-4C7E-A1E2-CEC49C945F46}"/>
                </a:ext>
              </a:extLst>
            </p:cNvPr>
            <p:cNvSpPr txBox="1"/>
            <p:nvPr/>
          </p:nvSpPr>
          <p:spPr>
            <a:xfrm>
              <a:off x="10975867" y="6379438"/>
              <a:ext cx="5371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CA" sz="8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MNP.ca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EF602B-6D9A-4776-8021-650B6D626672}"/>
                </a:ext>
              </a:extLst>
            </p:cNvPr>
            <p:cNvCxnSpPr>
              <a:cxnSpLocks/>
            </p:cNvCxnSpPr>
            <p:nvPr/>
          </p:nvCxnSpPr>
          <p:spPr>
            <a:xfrm>
              <a:off x="8910651" y="6364891"/>
              <a:ext cx="26263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5D5452-5E24-47D4-9E0E-E2001422EB84}"/>
                </a:ext>
              </a:extLst>
            </p:cNvPr>
            <p:cNvSpPr txBox="1"/>
            <p:nvPr/>
          </p:nvSpPr>
          <p:spPr>
            <a:xfrm>
              <a:off x="8929702" y="6379438"/>
              <a:ext cx="1879778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CA" sz="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Wherever business takes you</a:t>
              </a:r>
            </a:p>
          </p:txBody>
        </p:sp>
      </p:grpSp>
      <p:pic>
        <p:nvPicPr>
          <p:cNvPr id="15" name="Picture 50">
            <a:extLst>
              <a:ext uri="{FF2B5EF4-FFF2-40B4-BE49-F238E27FC236}">
                <a16:creationId xmlns:a16="http://schemas.microsoft.com/office/drawing/2014/main" id="{19A4C643-1DB3-41F9-8EF6-BC4DC77BC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58518"/>
            <a:ext cx="987491" cy="3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it Phot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D6F-530D-43E1-987C-75FC274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EA8F2-C5FC-4CFD-9581-69C88D584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4B07F-9049-4B96-AE36-B4DA621FA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589" y="1585913"/>
            <a:ext cx="5522164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90B0-A958-497E-BEBA-F296B38D7377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027112-0BD3-49A3-AF33-84BF57360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8487" y="1"/>
            <a:ext cx="5243513" cy="6857999"/>
          </a:xfrm>
          <a:prstGeom prst="rect">
            <a:avLst/>
          </a:prstGeom>
          <a:solidFill>
            <a:schemeClr val="bg2"/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2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 dirty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05644" y="5881628"/>
            <a:ext cx="1007012" cy="21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C52D3574-0EB8-45AD-B165-94D88523F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24" y="636588"/>
            <a:ext cx="1329388" cy="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87210" y="5881629"/>
            <a:ext cx="1007016" cy="21706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323EAB-D982-44F7-B076-B9A33D0A6408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0DAA806-0934-4A68-972F-434AB07B96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24" y="636588"/>
            <a:ext cx="1329388" cy="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4" y="0"/>
            <a:ext cx="12197413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 dirty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87212" y="5881628"/>
            <a:ext cx="1007012" cy="21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5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48885" y="636905"/>
            <a:ext cx="4939657" cy="524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4000"/>
              </a:lnSpc>
              <a:spcAft>
                <a:spcPts val="100"/>
              </a:spcAft>
              <a:defRPr/>
            </a:lvl1pPr>
          </a:lstStyle>
          <a:p>
            <a:pPr marL="0" marR="0" indent="0" algn="r">
              <a:lnSpc>
                <a:spcPts val="4000"/>
              </a:lnSpc>
              <a:spcAft>
                <a:spcPts val="100"/>
              </a:spcAft>
            </a:pPr>
            <a:r>
              <a:rPr lang="en-US" sz="3500" b="1" spc="5">
                <a:solidFill>
                  <a:srgbClr val="0E3B4F"/>
                </a:solidFill>
                <a:latin typeface="Segoe UI Semibold" panose="02020603050405020304" pitchFamily="2"/>
              </a:rPr>
              <a:t>Initial Interview Themes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8885" y="1161416"/>
            <a:ext cx="4939657" cy="340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>
            <a:lvl1pPr marL="0" marR="0" indent="0" algn="l">
              <a:lnSpc>
                <a:spcPts val="2100"/>
              </a:lnSpc>
              <a:spcAft>
                <a:spcPts val="550"/>
              </a:spcAft>
              <a:defRPr/>
            </a:lvl1pPr>
          </a:lstStyle>
          <a:p>
            <a:pPr marL="0" marR="0" indent="0" algn="l">
              <a:lnSpc>
                <a:spcPts val="2100"/>
              </a:lnSpc>
              <a:spcAft>
                <a:spcPts val="550"/>
              </a:spcAft>
            </a:pPr>
            <a:r>
              <a:rPr lang="en-US" sz="1600" b="1" spc="0">
                <a:solidFill>
                  <a:srgbClr val="0F7E89"/>
                </a:solidFill>
                <a:latin typeface="Segoe UI Semibold" panose="02020603050405020304" pitchFamily="2"/>
              </a:rPr>
              <a:t>Confirms the work you have done to date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083789" y="2460625"/>
            <a:ext cx="3867281" cy="363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>
            <a:lvl1pPr marL="0" marR="0" indent="0" algn="l">
              <a:lnSpc>
                <a:spcPts val="2600"/>
              </a:lnSpc>
              <a:spcAft>
                <a:spcPts val="95"/>
              </a:spcAft>
              <a:tabLst>
                <a:tab pos="3885811" algn="r"/>
              </a:tabLst>
              <a:defRPr/>
            </a:lvl1pPr>
          </a:lstStyle>
          <a:p>
            <a:pPr marL="0" marR="0" indent="0" algn="l">
              <a:lnSpc>
                <a:spcPts val="2600"/>
              </a:lnSpc>
              <a:spcAft>
                <a:spcPts val="95"/>
              </a:spcAft>
              <a:tabLst>
                <a:tab pos="3886200" algn="r"/>
              </a:tabLst>
            </a:pPr>
            <a:r>
              <a:rPr lang="en-US" sz="1950" b="1" spc="0">
                <a:solidFill>
                  <a:srgbClr val="EE5A27"/>
                </a:solidFill>
                <a:latin typeface="Segoe UI Semibold" panose="02020603050405020304" pitchFamily="2"/>
              </a:rPr>
              <a:t>Structural</a:t>
            </a:r>
            <a:r>
              <a:rPr lang="en-US" sz="100" b="1" spc="0">
                <a:solidFill>
                  <a:srgbClr val="0F7E89"/>
                </a:solidFill>
                <a:latin typeface="Segoe UI Semibold" panose="02020603050405020304" pitchFamily="2"/>
              </a:rPr>
              <a:t> </a:t>
            </a:r>
            <a:r>
              <a:rPr lang="en-US" sz="1950" b="1" spc="0">
                <a:solidFill>
                  <a:srgbClr val="0F7E89"/>
                </a:solidFill>
                <a:latin typeface="Segoe UI Semibold" panose="02020603050405020304" pitchFamily="2"/>
              </a:rPr>
              <a:t>Cultural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41266" y="3465830"/>
            <a:ext cx="5385369" cy="258445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365723" marR="137146" indent="274293" algn="l">
              <a:lnSpc>
                <a:spcPts val="1600"/>
              </a:lnSpc>
              <a:spcBef>
                <a:spcPts val="910"/>
              </a:spcBef>
              <a:spcAft>
                <a:spcPts val="140"/>
              </a:spcAft>
              <a:buFont typeface="Symbol"/>
              <a:buChar char="·"/>
              <a:defRPr/>
            </a:lvl1pPr>
          </a:lstStyle>
          <a:p>
            <a:pPr marL="9144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350" b="1" spc="-10">
                <a:solidFill>
                  <a:srgbClr val="EE5A27"/>
                </a:solidFill>
                <a:latin typeface="Segoe UI Semibold" panose="02020603050405020304" pitchFamily="2"/>
              </a:rPr>
              <a:t>Structural </a:t>
            </a:r>
          </a:p>
          <a:p>
            <a:pPr marL="365760" marR="274320" indent="274320" algn="l">
              <a:lnSpc>
                <a:spcPts val="1600"/>
              </a:lnSpc>
              <a:spcBef>
                <a:spcPts val="80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Many physicians face significant EDID-related barriers at various stages in their careers that are embedded in institutions and systems </a:t>
            </a:r>
          </a:p>
          <a:p>
            <a:pPr marL="365760" marR="0" indent="274320" algn="l">
              <a:lnSpc>
                <a:spcPts val="1600"/>
              </a:lnSpc>
              <a:spcBef>
                <a:spcPts val="9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There are few incentives to drive significant change </a:t>
            </a:r>
          </a:p>
          <a:p>
            <a:pPr marL="365760" marR="0" indent="274320" algn="l">
              <a:lnSpc>
                <a:spcPts val="1600"/>
              </a:lnSpc>
              <a:spcBef>
                <a:spcPts val="94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-5">
                <a:solidFill>
                  <a:srgbClr val="000000"/>
                </a:solidFill>
                <a:latin typeface="Segoe UI Semilight" panose="02020603050405020304" pitchFamily="2"/>
              </a:rPr>
              <a:t>What is DRMB’s role in EDID advocacy? </a:t>
            </a:r>
          </a:p>
          <a:p>
            <a:pPr marL="365760" marR="0" indent="274320" algn="l">
              <a:lnSpc>
                <a:spcPts val="1600"/>
              </a:lnSpc>
              <a:spcBef>
                <a:spcPts val="920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Partnerships may be helpful in addressing some of these barriers </a:t>
            </a:r>
          </a:p>
          <a:p>
            <a:pPr marL="365760" marR="137160" indent="274320" algn="l">
              <a:lnSpc>
                <a:spcPts val="1600"/>
              </a:lnSpc>
              <a:spcBef>
                <a:spcPts val="910"/>
              </a:spcBef>
              <a:spcAft>
                <a:spcPts val="14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Equity deserving physicians and students should not be bearing the bulk of the workload related to improving EDID performance: there is a need for recognized groups such as an EDID Advisory Committee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171396" y="3465830"/>
            <a:ext cx="5385369" cy="258445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17145" rIns="0" bIns="0" anchor="t"/>
          <a:lstStyle>
            <a:lvl1pPr marL="365723" marR="182862" indent="0" algn="just">
              <a:lnSpc>
                <a:spcPts val="1500"/>
              </a:lnSpc>
              <a:spcBef>
                <a:spcPts val="0"/>
              </a:spcBef>
              <a:spcAft>
                <a:spcPts val="1610"/>
              </a:spcAft>
              <a:buFont typeface="Symbol"/>
              <a:buChar char="·"/>
              <a:defRPr/>
            </a:lvl1pPr>
          </a:lstStyle>
          <a:p>
            <a:pPr marL="13716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350" b="1" spc="-25">
                <a:solidFill>
                  <a:srgbClr val="0F7E89"/>
                </a:solidFill>
                <a:latin typeface="Segoe UI Semibold" panose="02020603050405020304" pitchFamily="2"/>
              </a:rPr>
              <a:t>Cultural </a:t>
            </a:r>
          </a:p>
          <a:p>
            <a:pPr marL="365760" marR="457200" indent="228600" algn="l">
              <a:lnSpc>
                <a:spcPts val="1400"/>
              </a:lnSpc>
              <a:spcBef>
                <a:spcPts val="125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Resistance to change and unconscious bias exist at many levels within physicians’ ecosystem </a:t>
            </a:r>
          </a:p>
          <a:p>
            <a:pPr marL="365760" marR="182880" indent="228600" algn="just">
              <a:lnSpc>
                <a:spcPts val="1400"/>
              </a:lnSpc>
              <a:spcBef>
                <a:spcPts val="88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Even well-intentioned behavioral change is stalled when it runs up against structural barriers </a:t>
            </a:r>
          </a:p>
          <a:p>
            <a:pPr marL="365760" marR="0" indent="228600" algn="just">
              <a:lnSpc>
                <a:spcPts val="1600"/>
              </a:lnSpc>
              <a:spcBef>
                <a:spcPts val="80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Leadership should make continued efforts to reflect the diverse profession </a:t>
            </a:r>
          </a:p>
          <a:p>
            <a:pPr marL="365760" marR="0" indent="228600" algn="just">
              <a:lnSpc>
                <a:spcPts val="1500"/>
              </a:lnSpc>
              <a:spcBef>
                <a:spcPts val="775"/>
              </a:spcBef>
              <a:spcAft>
                <a:spcPts val="0"/>
              </a:spcAft>
              <a:buFont typeface="Symbol"/>
              <a:buChar char="·"/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Gender discrimination continues to be a significant concern, as is </a:t>
            </a:r>
          </a:p>
          <a:p>
            <a:pPr marL="365760" marR="182880" indent="0" algn="just">
              <a:lnSpc>
                <a:spcPts val="1500"/>
              </a:lnSpc>
              <a:spcBef>
                <a:spcPts val="0"/>
              </a:spcBef>
              <a:spcAft>
                <a:spcPts val="1610"/>
              </a:spcAft>
            </a:pPr>
            <a:r>
              <a:rPr lang="en-US" sz="1200" spc="0">
                <a:solidFill>
                  <a:srgbClr val="000000"/>
                </a:solidFill>
                <a:latin typeface="Segoe UI Semilight" panose="02020603050405020304" pitchFamily="2"/>
              </a:rPr>
              <a:t>discriminatory behaviour related to racialized and LGBTQIA+ students and residents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1723113" y="6272530"/>
            <a:ext cx="163174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000" spc="0">
                <a:solidFill>
                  <a:srgbClr val="777777"/>
                </a:solidFill>
                <a:latin typeface="Segoe UI Semilight" panose="02020603050405020304" pitchFamily="2"/>
              </a:rPr>
              <a:t>4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469157" y="6287771"/>
            <a:ext cx="1950466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>
            <a:lvl1pPr marL="0" marR="0" indent="0" algn="l">
              <a:lnSpc>
                <a:spcPts val="1000"/>
              </a:lnSpc>
              <a:spcAft>
                <a:spcPts val="95"/>
              </a:spcAft>
              <a:tabLst>
                <a:tab pos="1965763" algn="r"/>
              </a:tabLs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95"/>
              </a:spcAft>
              <a:tabLst>
                <a:tab pos="1965960" algn="r"/>
              </a:tabLst>
            </a:pPr>
            <a:r>
              <a:rPr lang="en-US" sz="800" b="1" spc="0">
                <a:solidFill>
                  <a:srgbClr val="000000"/>
                </a:solidFill>
                <a:latin typeface="Segoe UI Semibold" panose="02020603050405020304" pitchFamily="2"/>
              </a:rPr>
              <a:t>Wherever business takes you</a:t>
            </a:r>
            <a:r>
              <a:rPr lang="en-US" sz="100" b="1" spc="0">
                <a:solidFill>
                  <a:srgbClr val="FFFFFF"/>
                </a:solidFill>
                <a:latin typeface="Segoe UI Semibold" panose="02020603050405020304" pitchFamily="2"/>
              </a:rPr>
              <a:t> </a:t>
            </a:r>
            <a:r>
              <a:rPr lang="en-US" sz="800" b="1" u="sng" spc="0">
                <a:solidFill>
                  <a:srgbClr val="0000FF"/>
                </a:solidFill>
                <a:latin typeface="Segoe UI Semibold" panose="02020603050405020304" pitchFamily="2"/>
              </a:rPr>
              <a:t>MNP.ca</a:t>
            </a:r>
            <a:r>
              <a:rPr lang="en-US" sz="100" b="1" spc="0">
                <a:solidFill>
                  <a:srgbClr val="FFFFFF"/>
                </a:solidFill>
                <a:latin typeface="Segoe UI Semibold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0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4" y="0"/>
            <a:ext cx="12197413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 dirty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4" y="759308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05643" y="5881628"/>
            <a:ext cx="1007012" cy="21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51E896-88AD-4B05-AF51-784C1BF68FF0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 dirty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7212" y="5881628"/>
            <a:ext cx="1007012" cy="21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E662C3-F87E-4EC4-8BE5-B272B66DF6F7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1DECA542-310C-40AA-9041-E917E6CC82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24" y="636588"/>
            <a:ext cx="1329388" cy="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B85F99E-195F-46B0-866D-A975BEC7F5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52" y="632123"/>
            <a:ext cx="1329388" cy="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 dirty="0"/>
              <a:t>Click icon to upload </a:t>
            </a:r>
            <a:br>
              <a:rPr lang="en-CA" dirty="0"/>
            </a:br>
            <a:r>
              <a:rPr lang="en-CA" dirty="0"/>
              <a:t>a cover image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Click icon to upload client logo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17E122-59EA-4A15-AA53-1A97F5A3C6F6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17E7E3-422B-46E6-A17A-CA7B4166567E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 dirty="0"/>
              <a:t>Click icon to upload </a:t>
            </a:r>
            <a:br>
              <a:rPr lang="en-CA" dirty="0"/>
            </a:br>
            <a:r>
              <a:rPr lang="en-CA" dirty="0"/>
              <a:t>a cover image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7944E-A9EE-46F5-BC08-6C0E65AE4A48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48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96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362793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8B14C1-B7C2-4647-8DAD-9EB4D9778A63}"/>
              </a:ext>
            </a:extLst>
          </p:cNvPr>
          <p:cNvGrpSpPr/>
          <p:nvPr userDrawn="1"/>
        </p:nvGrpSpPr>
        <p:grpSpPr>
          <a:xfrm>
            <a:off x="8910651" y="6364891"/>
            <a:ext cx="2645350" cy="247621"/>
            <a:chOff x="8910651" y="6364891"/>
            <a:chExt cx="2645350" cy="247621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B4E3B14-9154-4F8E-91D8-E24B196C7C0B}"/>
                </a:ext>
              </a:extLst>
            </p:cNvPr>
            <p:cNvSpPr/>
            <p:nvPr/>
          </p:nvSpPr>
          <p:spPr>
            <a:xfrm>
              <a:off x="10932833" y="6367541"/>
              <a:ext cx="623168" cy="244971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CA" sz="58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A11B59-FE37-40A9-BC44-F54307F08957}"/>
                </a:ext>
              </a:extLst>
            </p:cNvPr>
            <p:cNvSpPr txBox="1"/>
            <p:nvPr/>
          </p:nvSpPr>
          <p:spPr>
            <a:xfrm>
              <a:off x="10975867" y="6379438"/>
              <a:ext cx="5371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CA" sz="8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MNP.ca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92FE92-0BA2-49EC-A581-5AA28D9FBFB2}"/>
                </a:ext>
              </a:extLst>
            </p:cNvPr>
            <p:cNvCxnSpPr>
              <a:cxnSpLocks/>
            </p:cNvCxnSpPr>
            <p:nvPr/>
          </p:nvCxnSpPr>
          <p:spPr>
            <a:xfrm>
              <a:off x="8910651" y="6364891"/>
              <a:ext cx="26263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BE97B6-8C6A-43AE-8090-FE8BC285F770}"/>
                </a:ext>
              </a:extLst>
            </p:cNvPr>
            <p:cNvSpPr txBox="1"/>
            <p:nvPr/>
          </p:nvSpPr>
          <p:spPr>
            <a:xfrm>
              <a:off x="8929702" y="6379438"/>
              <a:ext cx="1879778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CA" sz="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Wherever business takes you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0E096-12E0-48E2-9CEC-929AE25452A8}"/>
              </a:ext>
            </a:extLst>
          </p:cNvPr>
          <p:cNvSpPr/>
          <p:nvPr userDrawn="1"/>
        </p:nvSpPr>
        <p:spPr>
          <a:xfrm>
            <a:off x="0" y="6780901"/>
            <a:ext cx="12192000" cy="9448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4" name="Picture 50">
            <a:extLst>
              <a:ext uri="{FF2B5EF4-FFF2-40B4-BE49-F238E27FC236}">
                <a16:creationId xmlns:a16="http://schemas.microsoft.com/office/drawing/2014/main" id="{B50BF324-8D5F-4A49-A91C-28493EA207A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0568510" y="258518"/>
            <a:ext cx="987491" cy="3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8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83" r:id="rId8"/>
    <p:sldLayoutId id="2147483861" r:id="rId9"/>
    <p:sldLayoutId id="2147483862" r:id="rId10"/>
    <p:sldLayoutId id="2147483863" r:id="rId11"/>
    <p:sldLayoutId id="2147483882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994" r:id="rId31"/>
    <p:sldLayoutId id="2147484055" r:id="rId32"/>
    <p:sldLayoutId id="2147484056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CA" sz="10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90000"/>
        <a:buFont typeface="Courier New" panose="02070309020205020404" pitchFamily="49" charset="0"/>
        <a:buChar char="-"/>
        <a:defRPr sz="1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svg"/><Relationship Id="rId10" Type="http://schemas.openxmlformats.org/officeDocument/2006/relationships/image" Target="../media/image63.sv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5.xml"/><Relationship Id="rId7" Type="http://schemas.openxmlformats.org/officeDocument/2006/relationships/image" Target="../media/image7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2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svg"/><Relationship Id="rId7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sky, yellow, silhouette&#10;&#10;Description automatically generated">
            <a:extLst>
              <a:ext uri="{FF2B5EF4-FFF2-40B4-BE49-F238E27FC236}">
                <a16:creationId xmlns:a16="http://schemas.microsoft.com/office/drawing/2014/main" id="{143C3C2B-5521-3B3D-3095-2E3CA6153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-263"/>
          <a:stretch/>
        </p:blipFill>
        <p:spPr>
          <a:xfrm>
            <a:off x="-31900" y="-18001"/>
            <a:ext cx="12240000" cy="6886008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A72D08-E409-48A2-9D56-9C1458495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-5159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A72D08-E409-48A2-9D56-9C1458495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-5159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E80A420-1268-44BB-B558-D1E979A578B3}"/>
              </a:ext>
            </a:extLst>
          </p:cNvPr>
          <p:cNvSpPr/>
          <p:nvPr/>
        </p:nvSpPr>
        <p:spPr>
          <a:xfrm>
            <a:off x="-113083" y="86744"/>
            <a:ext cx="12302121" cy="7144352"/>
          </a:xfrm>
          <a:prstGeom prst="rect">
            <a:avLst/>
          </a:prstGeom>
          <a:gradFill>
            <a:gsLst>
              <a:gs pos="0">
                <a:srgbClr val="000000">
                  <a:alpha val="95000"/>
                </a:srgbClr>
              </a:gs>
              <a:gs pos="0">
                <a:srgbClr val="000000">
                  <a:alpha val="30000"/>
                </a:srgbClr>
              </a:gs>
              <a:gs pos="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599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BDBCD-1809-4754-A192-763ECFC1EA03}"/>
              </a:ext>
            </a:extLst>
          </p:cNvPr>
          <p:cNvSpPr/>
          <p:nvPr/>
        </p:nvSpPr>
        <p:spPr>
          <a:xfrm>
            <a:off x="0" y="10007"/>
            <a:ext cx="12289283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CA" sz="5800" b="1" kern="0" dirty="0">
              <a:solidFill>
                <a:srgbClr val="18171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7E309-2ACE-4148-B16B-4DDFC93F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4" y="1656407"/>
            <a:ext cx="10797666" cy="2702022"/>
          </a:xfrm>
        </p:spPr>
        <p:txBody>
          <a:bodyPr vert="horz"/>
          <a:lstStyle/>
          <a:p>
            <a:pPr>
              <a:lnSpc>
                <a:spcPct val="150000"/>
              </a:lnSpc>
            </a:pPr>
            <a:r>
              <a:rPr lang="fr-CA" sz="4400" b="1" dirty="0">
                <a:latin typeface="Segoe UI Semibold (Headings)"/>
                <a:cs typeface="Segoe UI Semibold"/>
              </a:rPr>
              <a:t>L’ÉDI en tant qu’impératif stratégique</a:t>
            </a:r>
            <a:br>
              <a:rPr lang="fr-CA" dirty="0"/>
            </a:br>
            <a:br>
              <a:rPr lang="fr-CA" dirty="0"/>
            </a:br>
            <a:r>
              <a:rPr lang="fr-CA" sz="1762" dirty="0"/>
              <a:t>Exposé à la FCA</a:t>
            </a:r>
            <a:br>
              <a:rPr lang="fr-CA" sz="1762" dirty="0"/>
            </a:br>
            <a:r>
              <a:rPr lang="fr-CA" sz="1762" dirty="0"/>
              <a:t>6 mars 2023</a:t>
            </a:r>
            <a:endParaRPr lang="fr-CA" sz="320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B9E27-A0F3-4340-A5C3-E2EB8ECFA8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384" y="5713518"/>
            <a:ext cx="2938462" cy="550961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6417466-F15C-4A50-886B-EA385B16FC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61455" y="589896"/>
            <a:ext cx="1548202" cy="54377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644879-4247-D04A-C731-8D442C1FDF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05" y="5828234"/>
            <a:ext cx="2365851" cy="7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70BC-4251-4539-A4EE-E00555C6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5" y="489838"/>
            <a:ext cx="10913050" cy="542277"/>
          </a:xfrm>
        </p:spPr>
        <p:txBody>
          <a:bodyPr wrap="square" anchor="t">
            <a:normAutofit/>
          </a:bodyPr>
          <a:lstStyle/>
          <a:p>
            <a:r>
              <a:rPr lang="fr-CA" sz="3200" dirty="0"/>
              <a:t>Il s’agit d’aller au-delà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96DBF48-CCC0-82CD-9772-918B7DF28B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5749" y="1674177"/>
            <a:ext cx="4454434" cy="4552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741" dirty="0">
                <a:latin typeface="+mj-lt"/>
              </a:rPr>
              <a:t>But : Définir à quoi ressemble l’équité et quelles actions sont appropriées</a:t>
            </a:r>
            <a:br>
              <a:rPr lang="fr-CA" sz="2741" dirty="0">
                <a:latin typeface="+mj-lt"/>
              </a:rPr>
            </a:br>
            <a:endParaRPr lang="fr-CA" sz="274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CA" sz="2741" dirty="0">
                <a:latin typeface="+mj-lt"/>
              </a:rPr>
              <a:t>S’appuyer sur ce que nous faisons bien et trouver la voie vers l’équité pour tous les êtres humains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1B7A-FC9E-455E-A550-C79267E35D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6834" y="4860636"/>
            <a:ext cx="5883162" cy="47358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1370" b="1" dirty="0"/>
              <a:t>ÉDIA</a:t>
            </a:r>
            <a:r>
              <a:rPr lang="fr-CA" sz="1370" dirty="0"/>
              <a:t> – Équité, diversité, inclusion et appartenance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370" b="1" dirty="0"/>
              <a:t>ÉDIR</a:t>
            </a:r>
            <a:r>
              <a:rPr lang="fr-CA" sz="1370" dirty="0"/>
              <a:t> – Équité, diversité, inclusion et réconciliation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370" b="1" dirty="0"/>
              <a:t>DÉI</a:t>
            </a:r>
            <a:r>
              <a:rPr lang="fr-CA" sz="1370" dirty="0"/>
              <a:t> – Diversité, équité et inclusion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370" b="1" dirty="0"/>
              <a:t>IDÉA</a:t>
            </a:r>
            <a:r>
              <a:rPr lang="fr-CA" sz="1370" dirty="0"/>
              <a:t> – Inclusion, diversité, équité et accessibilité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370" b="1" dirty="0"/>
              <a:t>IDÉA</a:t>
            </a:r>
            <a:r>
              <a:rPr lang="fr-CA" sz="1370" dirty="0"/>
              <a:t> – Inclusion, diversité, équité et antiracisme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DAA76D4-D99C-49E4-88AC-57A7EFAC5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6002" y="6300722"/>
            <a:ext cx="499143" cy="244437"/>
          </a:xfrm>
        </p:spPr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10</a:t>
            </a:fld>
            <a:endParaRPr lang="en-CA" dirty="0"/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8162C5-E0D9-5A89-997C-1D9C7232DA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14" y="1263293"/>
            <a:ext cx="4652312" cy="3328371"/>
          </a:xfrm>
        </p:spPr>
      </p:pic>
    </p:spTree>
    <p:extLst>
      <p:ext uri="{BB962C8B-B14F-4D97-AF65-F5344CB8AC3E}">
        <p14:creationId xmlns:p14="http://schemas.microsoft.com/office/powerpoint/2010/main" val="39835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5D85C9-A9D1-F6B9-0E0A-4DC3C10D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1585913"/>
            <a:ext cx="2441575" cy="1025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EE9A2A-B68D-3802-AAF0-D0FBEA78F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1" t="-1" r="9691" b="309"/>
          <a:stretch/>
        </p:blipFill>
        <p:spPr>
          <a:xfrm>
            <a:off x="784225" y="2684463"/>
            <a:ext cx="2441575" cy="1654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765C28-BC9E-6FEF-1AAC-1A06FA6D2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61" r="269" b="14313"/>
          <a:stretch/>
        </p:blipFill>
        <p:spPr>
          <a:xfrm>
            <a:off x="784225" y="4410075"/>
            <a:ext cx="2441575" cy="1497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56E8CC-B072-8868-0618-90C2CE460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819" y="5416373"/>
            <a:ext cx="2441575" cy="25717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09502C-C27D-2114-02B6-9FC9D26C9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4" y="2684463"/>
            <a:ext cx="2454278" cy="2454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287BE-B455-386B-4DC1-7588E40D771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2000"/>
          </a:blip>
          <a:stretch>
            <a:fillRect/>
          </a:stretch>
        </p:blipFill>
        <p:spPr>
          <a:xfrm>
            <a:off x="8021638" y="1585913"/>
            <a:ext cx="3394075" cy="2178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2AFD11-92E9-946B-C227-0302867F8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1638" y="4318856"/>
            <a:ext cx="3394075" cy="143351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BAE474-745A-C4A0-5952-761F81B49C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70" y="1511479"/>
            <a:ext cx="3394075" cy="895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A70BC-4251-4539-A4EE-E00555C6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664007"/>
          </a:xfrm>
        </p:spPr>
        <p:txBody>
          <a:bodyPr wrap="square" anchor="t">
            <a:noAutofit/>
          </a:bodyPr>
          <a:lstStyle/>
          <a:p>
            <a:r>
              <a:rPr lang="fr-CA" sz="2800" dirty="0"/>
              <a:t>De nombreuses organisations cherchent à améliorer l’ÉDI —</a:t>
            </a:r>
            <a:br>
              <a:rPr lang="fr-CA" sz="2800" dirty="0"/>
            </a:br>
            <a:r>
              <a:rPr lang="fr-CA" sz="2800" dirty="0"/>
              <a:t>Aux États-Unis et au Canada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DAA76D4-D99C-49E4-88AC-57A7EFAC5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6002" y="6300722"/>
            <a:ext cx="499143" cy="244437"/>
          </a:xfrm>
        </p:spPr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7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DA587-C9A5-D22C-C1E2-C20A3984B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68" y="2461101"/>
            <a:ext cx="8878186" cy="3904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765C28-BC9E-6FEF-1AAC-1A06FA6D2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61" r="269" b="14313"/>
          <a:stretch/>
        </p:blipFill>
        <p:spPr>
          <a:xfrm>
            <a:off x="8637441" y="4657921"/>
            <a:ext cx="3220810" cy="2009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A70BC-4251-4539-A4EE-E00555C6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5" y="302969"/>
            <a:ext cx="10913050" cy="332399"/>
          </a:xfrm>
        </p:spPr>
        <p:txBody>
          <a:bodyPr wrap="square" anchor="t">
            <a:noAutofit/>
          </a:bodyPr>
          <a:lstStyle/>
          <a:p>
            <a:r>
              <a:rPr lang="en-CA" sz="3200" dirty="0"/>
              <a:t>Un </a:t>
            </a:r>
            <a:r>
              <a:rPr lang="fr-CA" sz="3200" dirty="0"/>
              <a:t>exemple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DAA76D4-D99C-49E4-88AC-57A7EFAC5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6002" y="6300722"/>
            <a:ext cx="499143" cy="244437"/>
          </a:xfrm>
        </p:spPr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12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39476" y="875209"/>
            <a:ext cx="10913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Dans le cadre de notre Plan stratégique de 2022-2024, </a:t>
            </a:r>
            <a:r>
              <a:rPr lang="fr-CA" sz="1400" i="1" dirty="0"/>
              <a:t>Field to </a:t>
            </a:r>
            <a:r>
              <a:rPr lang="fr-CA" sz="1400" i="1" dirty="0" err="1"/>
              <a:t>Market</a:t>
            </a:r>
            <a:r>
              <a:rPr lang="fr-CA" sz="1400" i="1" dirty="0"/>
              <a:t> </a:t>
            </a:r>
            <a:r>
              <a:rPr lang="fr-CA" sz="1400" dirty="0"/>
              <a:t>s’engage à « conclure des partenariats  stratégiques qui mènent à des solutions collaboratives permettant à la chaîne de valeur agricole de faire avancer l’équité et l’inclusion des agriculteurs de couleur et appartenant à d’autres collectivités sous-représentées, tout particulièrement dans le contexte des initiatives de durabilité. »</a:t>
            </a:r>
          </a:p>
          <a:p>
            <a:endParaRPr lang="fr-CA" sz="1400" dirty="0"/>
          </a:p>
          <a:p>
            <a:r>
              <a:rPr lang="fr-CA" sz="1400" dirty="0"/>
              <a:t>Nous reconnaissons que pour apporter des changements structurels et systémiques, il ne faut non seulement prendre un engagement à long terme, mais également déployer des efforts continus et promouvoir la responsabilisation continue.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18" y="3357150"/>
            <a:ext cx="3963970" cy="400110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r>
              <a:rPr lang="fr-CA" sz="2000" b="1" dirty="0">
                <a:solidFill>
                  <a:schemeClr val="bg1"/>
                </a:solidFill>
              </a:rPr>
              <a:t>Notre approche en matière de </a:t>
            </a:r>
            <a:r>
              <a:rPr lang="fr-CA" sz="2000" b="1" dirty="0" err="1">
                <a:solidFill>
                  <a:schemeClr val="bg1"/>
                </a:solidFill>
              </a:rPr>
              <a:t>DÉI</a:t>
            </a:r>
            <a:endParaRPr lang="fr-CA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475" y="4266031"/>
            <a:ext cx="7997966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300" i="1" dirty="0"/>
              <a:t>Field to </a:t>
            </a:r>
            <a:r>
              <a:rPr lang="fr-CA" sz="1300" i="1" dirty="0" err="1"/>
              <a:t>Market</a:t>
            </a:r>
            <a:r>
              <a:rPr lang="fr-CA" sz="1300" i="1" dirty="0"/>
              <a:t> </a:t>
            </a:r>
            <a:r>
              <a:rPr lang="fr-CA" sz="1300" dirty="0"/>
              <a:t>s’engage à collaborer avec nos organisations membres pour reconnaître, combattre et corriger le racisme persistant et systémique dans la chaîne de valeur agricole des États-Unis. Dans cette optique, nous nous évertuerons à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/>
              <a:t>Mettre, au cœur de nos efforts, les producteurs historiquement mal servis, en particulier les producteurs noirs, les autochtones ou les autres producteurs de couleur (</a:t>
            </a:r>
            <a:r>
              <a:rPr lang="fr-CA" sz="1300" dirty="0" err="1"/>
              <a:t>PNAC</a:t>
            </a:r>
            <a:r>
              <a:rPr lang="fr-CA" sz="1300" dirty="0"/>
              <a:t>) pour bâtir la confiance dans la chaîne d’approvisionnement agricole;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/>
              <a:t>appuyer activement les efforts visant à faire avancer les aspects sociaux de la durabilité dans nos projets et nos initiatives;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/>
              <a:t>évaluer nos propres préjugés implicites, sur le plan personnel et organisationnel, et prendre des mesures pour les corriger;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/>
              <a:t>offrir un mécanisme qui permet aux membres de partager les leçons apprises et les pratiques exemplaires pour mieux soutenir les producteurs mal servis et les collègues appartenant à la communauté </a:t>
            </a:r>
            <a:r>
              <a:rPr lang="fr-CA" sz="1300" dirty="0" err="1"/>
              <a:t>PNAC</a:t>
            </a:r>
            <a:r>
              <a:rPr lang="fr-CA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yellow, silhouette&#10;&#10;Description automatically generated">
            <a:extLst>
              <a:ext uri="{FF2B5EF4-FFF2-40B4-BE49-F238E27FC236}">
                <a16:creationId xmlns:a16="http://schemas.microsoft.com/office/drawing/2014/main" id="{0ADF7ABE-ABCB-0E56-B8E9-D90E6C2F2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6" t="3292" r="17500" b="6334"/>
          <a:stretch/>
        </p:blipFill>
        <p:spPr>
          <a:xfrm>
            <a:off x="6515802" y="10007"/>
            <a:ext cx="56761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A70BC-4251-4539-A4EE-E00555C6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483722"/>
            <a:ext cx="6087291" cy="505106"/>
          </a:xfrm>
        </p:spPr>
        <p:txBody>
          <a:bodyPr wrap="square" anchor="t">
            <a:noAutofit/>
          </a:bodyPr>
          <a:lstStyle/>
          <a:p>
            <a:r>
              <a:rPr lang="fr-CA" sz="3200" dirty="0"/>
              <a:t>La DÉI est un enjeu stratégique</a:t>
            </a:r>
            <a:br>
              <a:rPr lang="fr-CA" sz="3200" dirty="0"/>
            </a:br>
            <a:br>
              <a:rPr lang="fr-CA" sz="3200" dirty="0"/>
            </a:br>
            <a:br>
              <a:rPr lang="fr-CA" sz="3200" dirty="0"/>
            </a:br>
            <a:r>
              <a:rPr lang="fr-CA" dirty="0"/>
              <a:t>Quels sont la raison d’être et le rôle de votre organisation?</a:t>
            </a:r>
            <a:br>
              <a:rPr lang="fr-CA" dirty="0"/>
            </a:br>
            <a:br>
              <a:rPr lang="fr-CA" dirty="0"/>
            </a:br>
            <a:r>
              <a:rPr lang="fr-CA" dirty="0"/>
              <a:t>À quoi ressemble votre organisation?</a:t>
            </a:r>
            <a:br>
              <a:rPr lang="fr-CA" dirty="0"/>
            </a:br>
            <a:br>
              <a:rPr lang="fr-CA" dirty="0"/>
            </a:br>
            <a:r>
              <a:rPr lang="fr-CA" dirty="0"/>
              <a:t>Où pouvez-vous exercer de l’influence?</a:t>
            </a:r>
            <a:br>
              <a:rPr lang="fr-CA" dirty="0"/>
            </a:br>
            <a:br>
              <a:rPr lang="fr-CA" dirty="0"/>
            </a:br>
            <a:r>
              <a:rPr lang="fr-CA" dirty="0"/>
              <a:t>Quels changements pouvez-vous apporter?</a:t>
            </a:r>
            <a:br>
              <a:rPr lang="fr-CA" dirty="0"/>
            </a:br>
            <a:br>
              <a:rPr lang="fr-CA" dirty="0"/>
            </a:br>
            <a:r>
              <a:rPr lang="fr-CA" dirty="0"/>
              <a:t>Êtes-vous en mesure d’apporter ces changements?</a:t>
            </a:r>
            <a:endParaRPr lang="fr-CA" sz="32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DAA76D4-D99C-49E4-88AC-57A7EFAC5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6002" y="6300722"/>
            <a:ext cx="499143" cy="244437"/>
          </a:xfrm>
        </p:spPr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13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D5090-107B-1276-22FD-5815F88F7FDA}"/>
              </a:ext>
            </a:extLst>
          </p:cNvPr>
          <p:cNvSpPr/>
          <p:nvPr/>
        </p:nvSpPr>
        <p:spPr>
          <a:xfrm>
            <a:off x="6515802" y="10007"/>
            <a:ext cx="5688000" cy="6868007"/>
          </a:xfrm>
          <a:prstGeom prst="rect">
            <a:avLst/>
          </a:prstGeom>
          <a:solidFill>
            <a:srgbClr val="000000">
              <a:alpha val="32157"/>
            </a:srgb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CA" sz="5800" b="1" kern="0" dirty="0">
              <a:solidFill>
                <a:srgbClr val="181718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EF89E0D-1C91-4B99-A3F6-2356E57A1B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EF89E0D-1C91-4B99-A3F6-2356E57A1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308FD9-B2A9-4AC9-B36C-386BA3B7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98" y="497304"/>
            <a:ext cx="10913050" cy="886397"/>
          </a:xfrm>
        </p:spPr>
        <p:txBody>
          <a:bodyPr vert="horz"/>
          <a:lstStyle/>
          <a:p>
            <a:r>
              <a:rPr lang="fr-CA" sz="3200" dirty="0">
                <a:solidFill>
                  <a:schemeClr val="tx1"/>
                </a:solidFill>
                <a:cs typeface="Segoe UI Semibold"/>
              </a:rPr>
              <a:t>Recensement démographique : Coup d’œil sur la situation actuelle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587BC-C3CA-4821-9068-5B9E95DDA6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D1A82-BAD5-4898-8C77-C821410AB1EA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A96D94-A642-4269-B5EB-7FDBA97B8C6F}"/>
              </a:ext>
            </a:extLst>
          </p:cNvPr>
          <p:cNvSpPr txBox="1">
            <a:spLocks/>
          </p:cNvSpPr>
          <p:nvPr/>
        </p:nvSpPr>
        <p:spPr>
          <a:xfrm>
            <a:off x="569443" y="1977656"/>
            <a:ext cx="4734078" cy="450468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chemeClr val="tx1"/>
                </a:solidFill>
                <a:cs typeface="Segoe UI"/>
              </a:rPr>
              <a:t>Permet aux répondants de s’auto-identifier de diverses façon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Segoe UI"/>
              </a:rPr>
              <a:t>s</a:t>
            </a:r>
          </a:p>
          <a:p>
            <a:pPr>
              <a:lnSpc>
                <a:spcPct val="100000"/>
              </a:lnSpc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Segoe U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chemeClr val="tx1"/>
                </a:solidFill>
                <a:cs typeface="Segoe UI"/>
              </a:rPr>
              <a:t>Respecte les lignes directrices de la </a:t>
            </a:r>
            <a:r>
              <a:rPr lang="fr-CA" sz="2400" i="1" dirty="0">
                <a:solidFill>
                  <a:schemeClr val="tx1"/>
                </a:solidFill>
                <a:cs typeface="Segoe UI"/>
              </a:rPr>
              <a:t>Loi sur l’équité en matière d’emploi</a:t>
            </a:r>
            <a:r>
              <a:rPr kumimoji="0" lang="fr-CA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Segoe UI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fr-CA" sz="2400" dirty="0">
              <a:solidFill>
                <a:schemeClr val="tx1"/>
              </a:solidFill>
              <a:cs typeface="Segoe U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Segoe UI"/>
              </a:rPr>
              <a:t>Permet de cerner toute      sous-représentation des membres de groupes en quête d’équité</a:t>
            </a:r>
            <a:endParaRPr lang="fr-CA" sz="2400" dirty="0">
              <a:solidFill>
                <a:schemeClr val="tx1"/>
              </a:solidFill>
              <a:cs typeface="Segoe U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2ABCA-5CB4-4D97-B4EF-58BADF815EBB}"/>
              </a:ext>
            </a:extLst>
          </p:cNvPr>
          <p:cNvGrpSpPr/>
          <p:nvPr/>
        </p:nvGrpSpPr>
        <p:grpSpPr>
          <a:xfrm>
            <a:off x="6321470" y="1591686"/>
            <a:ext cx="4736390" cy="4426342"/>
            <a:chOff x="6082412" y="1360099"/>
            <a:chExt cx="5187997" cy="5002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1E3B50-7FAE-4693-B051-7421693F598F}"/>
                </a:ext>
              </a:extLst>
            </p:cNvPr>
            <p:cNvSpPr/>
            <p:nvPr/>
          </p:nvSpPr>
          <p:spPr>
            <a:xfrm>
              <a:off x="7514295" y="2988560"/>
              <a:ext cx="2128877" cy="1745771"/>
            </a:xfrm>
            <a:custGeom>
              <a:avLst/>
              <a:gdLst>
                <a:gd name="connsiteX0" fmla="*/ 0 w 2018138"/>
                <a:gd name="connsiteY0" fmla="*/ 872886 h 1745771"/>
                <a:gd name="connsiteX1" fmla="*/ 498767 w 2018138"/>
                <a:gd name="connsiteY1" fmla="*/ 0 h 1745771"/>
                <a:gd name="connsiteX2" fmla="*/ 1519371 w 2018138"/>
                <a:gd name="connsiteY2" fmla="*/ 0 h 1745771"/>
                <a:gd name="connsiteX3" fmla="*/ 2018138 w 2018138"/>
                <a:gd name="connsiteY3" fmla="*/ 872886 h 1745771"/>
                <a:gd name="connsiteX4" fmla="*/ 1519371 w 2018138"/>
                <a:gd name="connsiteY4" fmla="*/ 1745771 h 1745771"/>
                <a:gd name="connsiteX5" fmla="*/ 498767 w 2018138"/>
                <a:gd name="connsiteY5" fmla="*/ 1745771 h 1745771"/>
                <a:gd name="connsiteX6" fmla="*/ 0 w 2018138"/>
                <a:gd name="connsiteY6" fmla="*/ 872886 h 17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138" h="1745771">
                  <a:moveTo>
                    <a:pt x="0" y="872886"/>
                  </a:moveTo>
                  <a:lnTo>
                    <a:pt x="498767" y="0"/>
                  </a:lnTo>
                  <a:lnTo>
                    <a:pt x="1519371" y="0"/>
                  </a:lnTo>
                  <a:lnTo>
                    <a:pt x="2018138" y="872886"/>
                  </a:lnTo>
                  <a:lnTo>
                    <a:pt x="1519371" y="1745771"/>
                  </a:lnTo>
                  <a:lnTo>
                    <a:pt x="498767" y="1745771"/>
                  </a:lnTo>
                  <a:lnTo>
                    <a:pt x="0" y="8728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754" tIns="309619" rIns="354754" bIns="30961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200" kern="1200" dirty="0">
                  <a:solidFill>
                    <a:schemeClr val="tx2"/>
                  </a:solidFill>
                  <a:latin typeface="+mj-lt"/>
                </a:rPr>
                <a:t>Collecte de données démographiques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73CE1E-DF6C-4C76-8410-1BF195038C40}"/>
                </a:ext>
              </a:extLst>
            </p:cNvPr>
            <p:cNvSpPr/>
            <p:nvPr/>
          </p:nvSpPr>
          <p:spPr>
            <a:xfrm>
              <a:off x="7794771" y="1360099"/>
              <a:ext cx="1784669" cy="1430774"/>
            </a:xfrm>
            <a:custGeom>
              <a:avLst/>
              <a:gdLst>
                <a:gd name="connsiteX0" fmla="*/ 0 w 1784669"/>
                <a:gd name="connsiteY0" fmla="*/ 715387 h 1430774"/>
                <a:gd name="connsiteX1" fmla="*/ 408772 w 1784669"/>
                <a:gd name="connsiteY1" fmla="*/ 0 h 1430774"/>
                <a:gd name="connsiteX2" fmla="*/ 1375897 w 1784669"/>
                <a:gd name="connsiteY2" fmla="*/ 0 h 1430774"/>
                <a:gd name="connsiteX3" fmla="*/ 1784669 w 1784669"/>
                <a:gd name="connsiteY3" fmla="*/ 715387 h 1430774"/>
                <a:gd name="connsiteX4" fmla="*/ 1375897 w 1784669"/>
                <a:gd name="connsiteY4" fmla="*/ 1430774 h 1430774"/>
                <a:gd name="connsiteX5" fmla="*/ 408772 w 1784669"/>
                <a:gd name="connsiteY5" fmla="*/ 1430774 h 1430774"/>
                <a:gd name="connsiteX6" fmla="*/ 0 w 1784669"/>
                <a:gd name="connsiteY6" fmla="*/ 715387 h 14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669" h="1430774">
                  <a:moveTo>
                    <a:pt x="0" y="715387"/>
                  </a:moveTo>
                  <a:lnTo>
                    <a:pt x="408772" y="0"/>
                  </a:lnTo>
                  <a:lnTo>
                    <a:pt x="1375897" y="0"/>
                  </a:lnTo>
                  <a:lnTo>
                    <a:pt x="1784669" y="715387"/>
                  </a:lnTo>
                  <a:lnTo>
                    <a:pt x="1375897" y="1430774"/>
                  </a:lnTo>
                  <a:lnTo>
                    <a:pt x="408772" y="1430774"/>
                  </a:lnTo>
                  <a:lnTo>
                    <a:pt x="0" y="715387"/>
                  </a:lnTo>
                  <a:close/>
                </a:path>
              </a:pathLst>
            </a:custGeom>
            <a:solidFill>
              <a:srgbClr val="C5900D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840" tIns="251329" rIns="307840" bIns="25132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b="1" kern="1200" dirty="0">
                  <a:solidFill>
                    <a:schemeClr val="bg1"/>
                  </a:solidFill>
                  <a:latin typeface="+mj-lt"/>
                </a:rPr>
                <a:t>Identité de genre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84BD6EE-FFC6-4342-A9EB-CEF6B821610C}"/>
                </a:ext>
              </a:extLst>
            </p:cNvPr>
            <p:cNvSpPr/>
            <p:nvPr/>
          </p:nvSpPr>
          <p:spPr>
            <a:xfrm>
              <a:off x="9477651" y="2267333"/>
              <a:ext cx="1776665" cy="1430774"/>
            </a:xfrm>
            <a:custGeom>
              <a:avLst/>
              <a:gdLst>
                <a:gd name="connsiteX0" fmla="*/ 0 w 1776665"/>
                <a:gd name="connsiteY0" fmla="*/ 715387 h 1430774"/>
                <a:gd name="connsiteX1" fmla="*/ 408772 w 1776665"/>
                <a:gd name="connsiteY1" fmla="*/ 0 h 1430774"/>
                <a:gd name="connsiteX2" fmla="*/ 1367893 w 1776665"/>
                <a:gd name="connsiteY2" fmla="*/ 0 h 1430774"/>
                <a:gd name="connsiteX3" fmla="*/ 1776665 w 1776665"/>
                <a:gd name="connsiteY3" fmla="*/ 715387 h 1430774"/>
                <a:gd name="connsiteX4" fmla="*/ 1367893 w 1776665"/>
                <a:gd name="connsiteY4" fmla="*/ 1430774 h 1430774"/>
                <a:gd name="connsiteX5" fmla="*/ 408772 w 1776665"/>
                <a:gd name="connsiteY5" fmla="*/ 1430774 h 1430774"/>
                <a:gd name="connsiteX6" fmla="*/ 0 w 1776665"/>
                <a:gd name="connsiteY6" fmla="*/ 715387 h 14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665" h="1430774">
                  <a:moveTo>
                    <a:pt x="0" y="715387"/>
                  </a:moveTo>
                  <a:lnTo>
                    <a:pt x="408772" y="0"/>
                  </a:lnTo>
                  <a:lnTo>
                    <a:pt x="1367893" y="0"/>
                  </a:lnTo>
                  <a:lnTo>
                    <a:pt x="1776665" y="715387"/>
                  </a:lnTo>
                  <a:lnTo>
                    <a:pt x="1367893" y="1430774"/>
                  </a:lnTo>
                  <a:lnTo>
                    <a:pt x="408772" y="1430774"/>
                  </a:lnTo>
                  <a:lnTo>
                    <a:pt x="0" y="715387"/>
                  </a:lnTo>
                  <a:close/>
                </a:path>
              </a:pathLst>
            </a:custGeom>
            <a:solidFill>
              <a:srgbClr val="896409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73" tIns="251821" rIns="307173" bIns="25182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b="1" kern="1200" dirty="0">
                  <a:solidFill>
                    <a:schemeClr val="bg1"/>
                  </a:solidFill>
                  <a:latin typeface="+mj-lt"/>
                </a:rPr>
                <a:t>Orientation sexuelle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410CC3-92C4-4B53-A59C-455BF32293A2}"/>
                </a:ext>
              </a:extLst>
            </p:cNvPr>
            <p:cNvSpPr/>
            <p:nvPr/>
          </p:nvSpPr>
          <p:spPr>
            <a:xfrm>
              <a:off x="9461560" y="4014590"/>
              <a:ext cx="1808849" cy="1430774"/>
            </a:xfrm>
            <a:custGeom>
              <a:avLst/>
              <a:gdLst>
                <a:gd name="connsiteX0" fmla="*/ 0 w 1808849"/>
                <a:gd name="connsiteY0" fmla="*/ 715387 h 1430774"/>
                <a:gd name="connsiteX1" fmla="*/ 408772 w 1808849"/>
                <a:gd name="connsiteY1" fmla="*/ 0 h 1430774"/>
                <a:gd name="connsiteX2" fmla="*/ 1400077 w 1808849"/>
                <a:gd name="connsiteY2" fmla="*/ 0 h 1430774"/>
                <a:gd name="connsiteX3" fmla="*/ 1808849 w 1808849"/>
                <a:gd name="connsiteY3" fmla="*/ 715387 h 1430774"/>
                <a:gd name="connsiteX4" fmla="*/ 1400077 w 1808849"/>
                <a:gd name="connsiteY4" fmla="*/ 1430774 h 1430774"/>
                <a:gd name="connsiteX5" fmla="*/ 408772 w 1808849"/>
                <a:gd name="connsiteY5" fmla="*/ 1430774 h 1430774"/>
                <a:gd name="connsiteX6" fmla="*/ 0 w 1808849"/>
                <a:gd name="connsiteY6" fmla="*/ 715387 h 14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8849" h="1430774">
                  <a:moveTo>
                    <a:pt x="0" y="715387"/>
                  </a:moveTo>
                  <a:lnTo>
                    <a:pt x="408772" y="0"/>
                  </a:lnTo>
                  <a:lnTo>
                    <a:pt x="1400077" y="0"/>
                  </a:lnTo>
                  <a:lnTo>
                    <a:pt x="1808849" y="715387"/>
                  </a:lnTo>
                  <a:lnTo>
                    <a:pt x="1400077" y="1430774"/>
                  </a:lnTo>
                  <a:lnTo>
                    <a:pt x="408772" y="1430774"/>
                  </a:lnTo>
                  <a:lnTo>
                    <a:pt x="0" y="715387"/>
                  </a:lnTo>
                  <a:close/>
                </a:path>
              </a:pathLst>
            </a:custGeom>
            <a:solidFill>
              <a:srgbClr val="5E4506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855" tIns="249869" rIns="309855" bIns="24986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kern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CA" sz="1400" b="1" kern="1200" dirty="0">
                  <a:solidFill>
                    <a:schemeClr val="bg1"/>
                  </a:solidFill>
                  <a:latin typeface="+mj-lt"/>
                </a:rPr>
                <a:t>Personnes handicapées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51DDA5-B037-462C-936D-C818D04606F9}"/>
                </a:ext>
              </a:extLst>
            </p:cNvPr>
            <p:cNvSpPr/>
            <p:nvPr/>
          </p:nvSpPr>
          <p:spPr>
            <a:xfrm>
              <a:off x="7741266" y="4932018"/>
              <a:ext cx="1870289" cy="1430774"/>
            </a:xfrm>
            <a:custGeom>
              <a:avLst/>
              <a:gdLst>
                <a:gd name="connsiteX0" fmla="*/ 0 w 1870289"/>
                <a:gd name="connsiteY0" fmla="*/ 715387 h 1430774"/>
                <a:gd name="connsiteX1" fmla="*/ 408772 w 1870289"/>
                <a:gd name="connsiteY1" fmla="*/ 0 h 1430774"/>
                <a:gd name="connsiteX2" fmla="*/ 1461517 w 1870289"/>
                <a:gd name="connsiteY2" fmla="*/ 0 h 1430774"/>
                <a:gd name="connsiteX3" fmla="*/ 1870289 w 1870289"/>
                <a:gd name="connsiteY3" fmla="*/ 715387 h 1430774"/>
                <a:gd name="connsiteX4" fmla="*/ 1461517 w 1870289"/>
                <a:gd name="connsiteY4" fmla="*/ 1430774 h 1430774"/>
                <a:gd name="connsiteX5" fmla="*/ 408772 w 1870289"/>
                <a:gd name="connsiteY5" fmla="*/ 1430774 h 1430774"/>
                <a:gd name="connsiteX6" fmla="*/ 0 w 1870289"/>
                <a:gd name="connsiteY6" fmla="*/ 715387 h 14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289" h="1430774">
                  <a:moveTo>
                    <a:pt x="0" y="715387"/>
                  </a:moveTo>
                  <a:lnTo>
                    <a:pt x="408772" y="0"/>
                  </a:lnTo>
                  <a:lnTo>
                    <a:pt x="1461517" y="0"/>
                  </a:lnTo>
                  <a:lnTo>
                    <a:pt x="1870289" y="715387"/>
                  </a:lnTo>
                  <a:lnTo>
                    <a:pt x="1461517" y="1430774"/>
                  </a:lnTo>
                  <a:lnTo>
                    <a:pt x="408772" y="1430774"/>
                  </a:lnTo>
                  <a:lnTo>
                    <a:pt x="0" y="715387"/>
                  </a:lnTo>
                  <a:close/>
                </a:path>
              </a:pathLst>
            </a:custGeom>
            <a:solidFill>
              <a:srgbClr val="C5900D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4975" tIns="246328" rIns="314975" bIns="2463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b="1" dirty="0">
                  <a:solidFill>
                    <a:schemeClr val="bg1"/>
                  </a:solidFill>
                  <a:latin typeface="+mj-lt"/>
                </a:rPr>
                <a:t>Personnes autochtones</a:t>
              </a:r>
              <a:endParaRPr lang="fr-CA" sz="1400" b="1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5A35E3-09F6-4704-877A-8D0E4AC7482A}"/>
                </a:ext>
              </a:extLst>
            </p:cNvPr>
            <p:cNvSpPr/>
            <p:nvPr/>
          </p:nvSpPr>
          <p:spPr>
            <a:xfrm>
              <a:off x="6082412" y="4024784"/>
              <a:ext cx="1877880" cy="1430774"/>
            </a:xfrm>
            <a:custGeom>
              <a:avLst/>
              <a:gdLst>
                <a:gd name="connsiteX0" fmla="*/ 0 w 1877880"/>
                <a:gd name="connsiteY0" fmla="*/ 715387 h 1430774"/>
                <a:gd name="connsiteX1" fmla="*/ 408772 w 1877880"/>
                <a:gd name="connsiteY1" fmla="*/ 0 h 1430774"/>
                <a:gd name="connsiteX2" fmla="*/ 1469108 w 1877880"/>
                <a:gd name="connsiteY2" fmla="*/ 0 h 1430774"/>
                <a:gd name="connsiteX3" fmla="*/ 1877880 w 1877880"/>
                <a:gd name="connsiteY3" fmla="*/ 715387 h 1430774"/>
                <a:gd name="connsiteX4" fmla="*/ 1469108 w 1877880"/>
                <a:gd name="connsiteY4" fmla="*/ 1430774 h 1430774"/>
                <a:gd name="connsiteX5" fmla="*/ 408772 w 1877880"/>
                <a:gd name="connsiteY5" fmla="*/ 1430774 h 1430774"/>
                <a:gd name="connsiteX6" fmla="*/ 0 w 1877880"/>
                <a:gd name="connsiteY6" fmla="*/ 715387 h 14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880" h="1430774">
                  <a:moveTo>
                    <a:pt x="0" y="715387"/>
                  </a:moveTo>
                  <a:lnTo>
                    <a:pt x="408772" y="0"/>
                  </a:lnTo>
                  <a:lnTo>
                    <a:pt x="1469108" y="0"/>
                  </a:lnTo>
                  <a:lnTo>
                    <a:pt x="1877880" y="715387"/>
                  </a:lnTo>
                  <a:lnTo>
                    <a:pt x="1469108" y="1430774"/>
                  </a:lnTo>
                  <a:lnTo>
                    <a:pt x="408772" y="1430774"/>
                  </a:lnTo>
                  <a:lnTo>
                    <a:pt x="0" y="715387"/>
                  </a:lnTo>
                  <a:close/>
                </a:path>
              </a:pathLst>
            </a:custGeom>
            <a:solidFill>
              <a:srgbClr val="896409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5607" tIns="245907" rIns="315607" bIns="24590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b="1" kern="1200" dirty="0">
                  <a:solidFill>
                    <a:schemeClr val="bg1"/>
                  </a:solidFill>
                  <a:latin typeface="+mj-lt"/>
                </a:rPr>
                <a:t>Personnes </a:t>
              </a:r>
              <a:r>
                <a:rPr lang="fr-CA" sz="1400" b="1" kern="1200" dirty="0" err="1">
                  <a:solidFill>
                    <a:schemeClr val="bg1"/>
                  </a:solidFill>
                  <a:latin typeface="+mj-lt"/>
                </a:rPr>
                <a:t>racialisées</a:t>
              </a:r>
              <a:endParaRPr lang="fr-CA" sz="1400" b="1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861E0F-B590-41C5-B985-11BC12747626}"/>
                </a:ext>
              </a:extLst>
            </p:cNvPr>
            <p:cNvSpPr/>
            <p:nvPr/>
          </p:nvSpPr>
          <p:spPr>
            <a:xfrm>
              <a:off x="6283318" y="2277527"/>
              <a:ext cx="1653850" cy="1430774"/>
            </a:xfrm>
            <a:custGeom>
              <a:avLst/>
              <a:gdLst>
                <a:gd name="connsiteX0" fmla="*/ 0 w 1653850"/>
                <a:gd name="connsiteY0" fmla="*/ 715387 h 1430774"/>
                <a:gd name="connsiteX1" fmla="*/ 408772 w 1653850"/>
                <a:gd name="connsiteY1" fmla="*/ 0 h 1430774"/>
                <a:gd name="connsiteX2" fmla="*/ 1245078 w 1653850"/>
                <a:gd name="connsiteY2" fmla="*/ 0 h 1430774"/>
                <a:gd name="connsiteX3" fmla="*/ 1653850 w 1653850"/>
                <a:gd name="connsiteY3" fmla="*/ 715387 h 1430774"/>
                <a:gd name="connsiteX4" fmla="*/ 1245078 w 1653850"/>
                <a:gd name="connsiteY4" fmla="*/ 1430774 h 1430774"/>
                <a:gd name="connsiteX5" fmla="*/ 408772 w 1653850"/>
                <a:gd name="connsiteY5" fmla="*/ 1430774 h 1430774"/>
                <a:gd name="connsiteX6" fmla="*/ 0 w 1653850"/>
                <a:gd name="connsiteY6" fmla="*/ 715387 h 143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850" h="1430774">
                  <a:moveTo>
                    <a:pt x="0" y="715387"/>
                  </a:moveTo>
                  <a:lnTo>
                    <a:pt x="408772" y="0"/>
                  </a:lnTo>
                  <a:lnTo>
                    <a:pt x="1245078" y="0"/>
                  </a:lnTo>
                  <a:lnTo>
                    <a:pt x="1653850" y="715387"/>
                  </a:lnTo>
                  <a:lnTo>
                    <a:pt x="1245078" y="1430774"/>
                  </a:lnTo>
                  <a:lnTo>
                    <a:pt x="408772" y="1430774"/>
                  </a:lnTo>
                  <a:lnTo>
                    <a:pt x="0" y="715387"/>
                  </a:lnTo>
                  <a:close/>
                </a:path>
              </a:pathLst>
            </a:custGeom>
            <a:solidFill>
              <a:srgbClr val="5E4506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938" tIns="259970" rIns="296938" bIns="25997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b="1" kern="1200" dirty="0">
                  <a:solidFill>
                    <a:schemeClr val="bg1"/>
                  </a:solidFill>
                  <a:latin typeface="+mj-lt"/>
                </a:rPr>
                <a:t>Ethnicité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9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eople in classroom">
            <a:extLst>
              <a:ext uri="{FF2B5EF4-FFF2-40B4-BE49-F238E27FC236}">
                <a16:creationId xmlns:a16="http://schemas.microsoft.com/office/drawing/2014/main" id="{34509F26-DCE7-41A8-AA66-89345372C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8" r="12527"/>
          <a:stretch/>
        </p:blipFill>
        <p:spPr>
          <a:xfrm>
            <a:off x="-59169" y="0"/>
            <a:ext cx="464887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B70DB06-2C73-4101-96D1-60A41946C2F7}"/>
              </a:ext>
            </a:extLst>
          </p:cNvPr>
          <p:cNvSpPr/>
          <p:nvPr/>
        </p:nvSpPr>
        <p:spPr>
          <a:xfrm>
            <a:off x="-79582" y="-17280"/>
            <a:ext cx="4648870" cy="6892560"/>
          </a:xfrm>
          <a:prstGeom prst="rect">
            <a:avLst/>
          </a:prstGeom>
          <a:gradFill flip="none" rotWithShape="1">
            <a:gsLst>
              <a:gs pos="50000">
                <a:srgbClr val="06161D">
                  <a:alpha val="50000"/>
                </a:srgbClr>
              </a:gs>
              <a:gs pos="0">
                <a:schemeClr val="tx2">
                  <a:alpha val="80000"/>
                </a:schemeClr>
              </a:gs>
              <a:gs pos="100000">
                <a:srgbClr val="000000">
                  <a:alpha val="0"/>
                </a:srgbClr>
              </a:gs>
            </a:gsLst>
            <a:lin ang="180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 dirty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B99AE07-94CE-46F9-BA51-5271EA6BD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15</a:t>
            </a:fld>
            <a:endParaRPr lang="en-CA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8EE318F-A99A-D14B-8312-F2763F65C57A}"/>
              </a:ext>
            </a:extLst>
          </p:cNvPr>
          <p:cNvGrpSpPr/>
          <p:nvPr/>
        </p:nvGrpSpPr>
        <p:grpSpPr>
          <a:xfrm>
            <a:off x="5057773" y="1304488"/>
            <a:ext cx="6800854" cy="1321146"/>
            <a:chOff x="6162675" y="1687497"/>
            <a:chExt cx="5324182" cy="1272710"/>
          </a:xfrm>
        </p:grpSpPr>
        <p:sp>
          <p:nvSpPr>
            <p:cNvPr id="49" name="Pentagon 48">
              <a:extLst>
                <a:ext uri="{FF2B5EF4-FFF2-40B4-BE49-F238E27FC236}">
                  <a16:creationId xmlns:a16="http://schemas.microsoft.com/office/drawing/2014/main" id="{E7F13022-7D01-264F-845E-E400BEB6E850}"/>
                </a:ext>
              </a:extLst>
            </p:cNvPr>
            <p:cNvSpPr/>
            <p:nvPr/>
          </p:nvSpPr>
          <p:spPr>
            <a:xfrm>
              <a:off x="6162675" y="1731015"/>
              <a:ext cx="958232" cy="1040405"/>
            </a:xfrm>
            <a:prstGeom prst="homePlate">
              <a:avLst>
                <a:gd name="adj" fmla="val 39235"/>
              </a:avLst>
            </a:prstGeom>
            <a:solidFill>
              <a:srgbClr val="C590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3CB03EDD-3F66-2C42-A305-5A0388AF2B93}"/>
                </a:ext>
              </a:extLst>
            </p:cNvPr>
            <p:cNvSpPr txBox="1">
              <a:spLocks/>
            </p:cNvSpPr>
            <p:nvPr/>
          </p:nvSpPr>
          <p:spPr>
            <a:xfrm>
              <a:off x="7344633" y="1687497"/>
              <a:ext cx="4142224" cy="127271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2400" b="1" dirty="0">
                  <a:latin typeface="+mj-lt"/>
                </a:rPr>
                <a:t>Diversité</a:t>
              </a:r>
              <a:endParaRPr lang="fr-CA" sz="1800" b="1" dirty="0">
                <a:latin typeface="+mj-lt"/>
              </a:endParaRPr>
            </a:p>
            <a:p>
              <a:pPr>
                <a:spcBef>
                  <a:spcPts val="600"/>
                </a:spcBef>
              </a:pPr>
              <a:r>
                <a:rPr lang="fr-CA" sz="14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Une </a:t>
              </a:r>
              <a:r>
                <a:rPr lang="fr-CA" sz="14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rPr>
                <a:t>source importante de données fiables</a:t>
              </a:r>
              <a:endParaRPr lang="fr-CA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fr-CA" sz="1400" dirty="0">
                  <a:ea typeface="Arial" panose="020B0604020202020204" pitchFamily="34" charset="0"/>
                  <a:cs typeface="Times New Roman" panose="02020603050405020304" pitchFamily="18" charset="0"/>
                </a:rPr>
                <a:t>Souligne le degré auquel les mesures prises mobilisent et </a:t>
              </a:r>
              <a:r>
                <a:rPr lang="fr-CA" sz="1400" b="1" dirty="0">
                  <a:ea typeface="Arial" panose="020B0604020202020204" pitchFamily="34" charset="0"/>
                  <a:cs typeface="Times New Roman" panose="02020603050405020304" pitchFamily="18" charset="0"/>
                </a:rPr>
                <a:t>soutiennent les personnes de diverses origines</a:t>
              </a:r>
              <a:endParaRPr lang="fr-CA" sz="1200" b="1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9E5382-905E-C64F-A62C-04B46B37A4FD}"/>
              </a:ext>
            </a:extLst>
          </p:cNvPr>
          <p:cNvGrpSpPr/>
          <p:nvPr/>
        </p:nvGrpSpPr>
        <p:grpSpPr>
          <a:xfrm>
            <a:off x="5057773" y="3071113"/>
            <a:ext cx="6555581" cy="1409448"/>
            <a:chOff x="6162675" y="3275334"/>
            <a:chExt cx="5132165" cy="1357773"/>
          </a:xfrm>
        </p:grpSpPr>
        <p:sp>
          <p:nvSpPr>
            <p:cNvPr id="53" name="Pentagon 52">
              <a:extLst>
                <a:ext uri="{FF2B5EF4-FFF2-40B4-BE49-F238E27FC236}">
                  <a16:creationId xmlns:a16="http://schemas.microsoft.com/office/drawing/2014/main" id="{9E551BD4-991F-9F42-A291-E0F0DDF2F51A}"/>
                </a:ext>
              </a:extLst>
            </p:cNvPr>
            <p:cNvSpPr/>
            <p:nvPr/>
          </p:nvSpPr>
          <p:spPr>
            <a:xfrm>
              <a:off x="6162675" y="3275334"/>
              <a:ext cx="958232" cy="1040404"/>
            </a:xfrm>
            <a:prstGeom prst="homePlate">
              <a:avLst>
                <a:gd name="adj" fmla="val 39235"/>
              </a:avLst>
            </a:prstGeom>
            <a:solidFill>
              <a:srgbClr val="C590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9D8ABAC2-2735-3C4C-A42E-9858C3052F33}"/>
                </a:ext>
              </a:extLst>
            </p:cNvPr>
            <p:cNvSpPr txBox="1">
              <a:spLocks/>
            </p:cNvSpPr>
            <p:nvPr/>
          </p:nvSpPr>
          <p:spPr>
            <a:xfrm>
              <a:off x="7344632" y="3275334"/>
              <a:ext cx="3950208" cy="1357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2400" b="1" dirty="0">
                  <a:latin typeface="+mj-lt"/>
                </a:rPr>
                <a:t>Équité</a:t>
              </a:r>
            </a:p>
            <a:p>
              <a:pPr>
                <a:spcBef>
                  <a:spcPts val="600"/>
                </a:spcBef>
              </a:pPr>
              <a:r>
                <a:rPr lang="fr-CA" sz="1400" dirty="0">
                  <a:ea typeface="Arial" panose="020B0604020202020204" pitchFamily="34" charset="0"/>
                  <a:cs typeface="Times New Roman" panose="02020603050405020304" pitchFamily="18" charset="0"/>
                </a:rPr>
                <a:t>Met en évidence qui fait partie de la communauté et qui </a:t>
              </a:r>
              <a:r>
                <a:rPr lang="fr-CA" sz="1400" b="1" dirty="0">
                  <a:ea typeface="Arial" panose="020B0604020202020204" pitchFamily="34" charset="0"/>
                  <a:cs typeface="Times New Roman" panose="02020603050405020304" pitchFamily="18" charset="0"/>
                </a:rPr>
                <a:t>N’EST PAS représenté</a:t>
              </a:r>
              <a:endParaRPr lang="fr-CA" sz="1400" b="1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fr-CA" sz="14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Favorise l’</a:t>
              </a:r>
              <a:r>
                <a:rPr lang="fr-CA" sz="1400" dirty="0" err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i</a:t>
              </a:r>
              <a:r>
                <a:rPr lang="fr-CA" sz="1400" dirty="0" err="1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rPr>
                <a:t>intersectionnalité</a:t>
              </a:r>
              <a:endParaRPr lang="fr-CA" sz="1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4147CE-206C-7445-BBFD-BE296FD8DA2C}"/>
              </a:ext>
            </a:extLst>
          </p:cNvPr>
          <p:cNvGrpSpPr/>
          <p:nvPr/>
        </p:nvGrpSpPr>
        <p:grpSpPr>
          <a:xfrm>
            <a:off x="5057774" y="4827893"/>
            <a:ext cx="6886575" cy="1220208"/>
            <a:chOff x="6162675" y="4815839"/>
            <a:chExt cx="5391290" cy="1175472"/>
          </a:xfrm>
        </p:grpSpPr>
        <p:sp>
          <p:nvSpPr>
            <p:cNvPr id="57" name="Pentagon 56">
              <a:extLst>
                <a:ext uri="{FF2B5EF4-FFF2-40B4-BE49-F238E27FC236}">
                  <a16:creationId xmlns:a16="http://schemas.microsoft.com/office/drawing/2014/main" id="{BA8C3719-CB47-3244-9479-E23DBCC884EE}"/>
                </a:ext>
              </a:extLst>
            </p:cNvPr>
            <p:cNvSpPr/>
            <p:nvPr/>
          </p:nvSpPr>
          <p:spPr>
            <a:xfrm>
              <a:off x="6162675" y="4815839"/>
              <a:ext cx="958232" cy="1040404"/>
            </a:xfrm>
            <a:prstGeom prst="homePlate">
              <a:avLst>
                <a:gd name="adj" fmla="val 39235"/>
              </a:avLst>
            </a:prstGeom>
            <a:solidFill>
              <a:srgbClr val="C590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0A6F4CF5-924F-464C-9569-F3BC2A8006D6}"/>
                </a:ext>
              </a:extLst>
            </p:cNvPr>
            <p:cNvSpPr txBox="1">
              <a:spLocks/>
            </p:cNvSpPr>
            <p:nvPr/>
          </p:nvSpPr>
          <p:spPr>
            <a:xfrm>
              <a:off x="7344631" y="4859361"/>
              <a:ext cx="4209334" cy="113195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2400" b="1" dirty="0">
                  <a:latin typeface="+mj-lt"/>
                </a:rPr>
                <a:t>Inclusion</a:t>
              </a:r>
              <a:endParaRPr lang="fr-CA" sz="1800" b="1" dirty="0">
                <a:latin typeface="+mj-lt"/>
              </a:endParaRPr>
            </a:p>
            <a:p>
              <a:pPr>
                <a:spcBef>
                  <a:spcPts val="600"/>
                </a:spcBef>
              </a:pPr>
              <a:r>
                <a:rPr lang="fr-CA" sz="1400" dirty="0"/>
                <a:t>Aide </a:t>
              </a:r>
              <a:r>
                <a:rPr lang="fr-CA" sz="1400" dirty="0">
                  <a:latin typeface="+mj-lt"/>
                </a:rPr>
                <a:t>à éliminer les obstacles en les révélant</a:t>
              </a:r>
            </a:p>
            <a:p>
              <a:pPr marR="594360" fontAlgn="base">
                <a:lnSpc>
                  <a:spcPts val="1380"/>
                </a:lnSpc>
                <a:tabLst>
                  <a:tab pos="182880" algn="l"/>
                  <a:tab pos="685800" algn="l"/>
                </a:tabLst>
              </a:pPr>
              <a:r>
                <a:rPr lang="fr-CA" sz="14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Le simple fait de demander aux gens de s’auto-identifier accroît leur </a:t>
              </a:r>
              <a:r>
                <a:rPr lang="fr-CA" sz="14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rPr>
                <a:t>participation</a:t>
              </a:r>
              <a:endParaRPr lang="fr-CA" sz="1200" dirty="0">
                <a:effectLst/>
                <a:latin typeface="+mj-lt"/>
                <a:ea typeface="PMingLiU" panose="02020500000000000000" pitchFamily="18" charset="-12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DD1253-0613-4DE9-BC66-88A8F606F4C6}"/>
              </a:ext>
            </a:extLst>
          </p:cNvPr>
          <p:cNvSpPr txBox="1"/>
          <p:nvPr/>
        </p:nvSpPr>
        <p:spPr>
          <a:xfrm>
            <a:off x="578644" y="265746"/>
            <a:ext cx="38219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94360" fontAlgn="base">
              <a:spcAft>
                <a:spcPts val="0"/>
              </a:spcAft>
              <a:tabLst>
                <a:tab pos="182880" algn="l"/>
                <a:tab pos="6858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Getting the data you need is entirely possible – using a range of questions that will help Brock University to create meaningful actions.</a:t>
            </a:r>
            <a:endParaRPr lang="en-CA" sz="1800" dirty="0">
              <a:solidFill>
                <a:schemeClr val="bg1"/>
              </a:solidFill>
              <a:effectLst/>
              <a:latin typeface="+mj-lt"/>
              <a:ea typeface="PMingLiU" panose="02020500000000000000" pitchFamily="18" charset="-120"/>
            </a:endParaRPr>
          </a:p>
        </p:txBody>
      </p:sp>
      <p:pic>
        <p:nvPicPr>
          <p:cNvPr id="4" name="Graphic 3" descr="Stacked Rocks with solid fill">
            <a:extLst>
              <a:ext uri="{FF2B5EF4-FFF2-40B4-BE49-F238E27FC236}">
                <a16:creationId xmlns:a16="http://schemas.microsoft.com/office/drawing/2014/main" id="{42805861-563E-4849-A94F-01D0BA284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0027" y="3304445"/>
            <a:ext cx="684000" cy="684000"/>
          </a:xfrm>
          <a:prstGeom prst="rect">
            <a:avLst/>
          </a:prstGeom>
        </p:spPr>
      </p:pic>
      <p:pic>
        <p:nvPicPr>
          <p:cNvPr id="6" name="Graphic 5" descr="Group success with solid fill">
            <a:extLst>
              <a:ext uri="{FF2B5EF4-FFF2-40B4-BE49-F238E27FC236}">
                <a16:creationId xmlns:a16="http://schemas.microsoft.com/office/drawing/2014/main" id="{03EEFB50-2788-44A5-A4BE-008A332F5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0027" y="1547662"/>
            <a:ext cx="684000" cy="684000"/>
          </a:xfrm>
          <a:prstGeom prst="rect">
            <a:avLst/>
          </a:prstGeom>
        </p:spPr>
      </p:pic>
      <p:pic>
        <p:nvPicPr>
          <p:cNvPr id="8" name="Graphic 7" descr="Users with solid fill">
            <a:extLst>
              <a:ext uri="{FF2B5EF4-FFF2-40B4-BE49-F238E27FC236}">
                <a16:creationId xmlns:a16="http://schemas.microsoft.com/office/drawing/2014/main" id="{673B3330-18CE-42A9-AE18-B3AD7493D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6969" y="5025895"/>
            <a:ext cx="684000" cy="68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35176-0BBE-AA64-D702-3F0A75155F0D}"/>
              </a:ext>
            </a:extLst>
          </p:cNvPr>
          <p:cNvSpPr/>
          <p:nvPr/>
        </p:nvSpPr>
        <p:spPr>
          <a:xfrm>
            <a:off x="-79582" y="-17280"/>
            <a:ext cx="4680000" cy="6857999"/>
          </a:xfrm>
          <a:prstGeom prst="rect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Peut répondre à de multiples objectifs</a:t>
            </a:r>
          </a:p>
        </p:txBody>
      </p:sp>
    </p:spTree>
    <p:extLst>
      <p:ext uri="{BB962C8B-B14F-4D97-AF65-F5344CB8AC3E}">
        <p14:creationId xmlns:p14="http://schemas.microsoft.com/office/powerpoint/2010/main" val="3624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6D471F6-A402-4532-9C37-2880BC076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Corbel" charset="0"/>
              <a:cs typeface="Corbel" charset="0"/>
            </a:endParaRP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E5ACB2B-4043-C847-9897-434B70CB2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377" y="-42508"/>
            <a:ext cx="12192000" cy="6858000"/>
          </a:xfrm>
          <a:prstGeom prst="rect">
            <a:avLst/>
          </a:prstGeom>
        </p:spPr>
      </p:pic>
      <p:sp>
        <p:nvSpPr>
          <p:cNvPr id="90" name="Title 9">
            <a:extLst>
              <a:ext uri="{FF2B5EF4-FFF2-40B4-BE49-F238E27FC236}">
                <a16:creationId xmlns:a16="http://schemas.microsoft.com/office/drawing/2014/main" id="{1D278C93-1F1C-4071-9466-A200B258AA2E}"/>
              </a:ext>
            </a:extLst>
          </p:cNvPr>
          <p:cNvSpPr txBox="1">
            <a:spLocks/>
          </p:cNvSpPr>
          <p:nvPr/>
        </p:nvSpPr>
        <p:spPr>
          <a:xfrm>
            <a:off x="285226" y="288952"/>
            <a:ext cx="1066144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dirty="0">
                <a:cs typeface="Segoe UI Semibold"/>
              </a:rPr>
              <a:t>Déterminer comment vous pouvez aider à changer les choses</a:t>
            </a:r>
            <a:endParaRPr kumimoji="0" lang="fr-CA" sz="2400" b="0" i="0" u="none" strike="noStrike" kern="1200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Semibold"/>
            </a:endParaRPr>
          </a:p>
        </p:txBody>
      </p:sp>
      <p:pic>
        <p:nvPicPr>
          <p:cNvPr id="56" name="Picture 50">
            <a:extLst>
              <a:ext uri="{FF2B5EF4-FFF2-40B4-BE49-F238E27FC236}">
                <a16:creationId xmlns:a16="http://schemas.microsoft.com/office/drawing/2014/main" id="{CFF1D5C6-7034-491D-AE81-95767EBE4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49246" y="245487"/>
            <a:ext cx="657527" cy="2309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1A4F76-DA73-4969-96A7-746FF9E5EE1D}"/>
              </a:ext>
            </a:extLst>
          </p:cNvPr>
          <p:cNvSpPr/>
          <p:nvPr/>
        </p:nvSpPr>
        <p:spPr>
          <a:xfrm>
            <a:off x="3549548" y="830510"/>
            <a:ext cx="8828643" cy="563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F6D306-ED18-4FA8-B13D-94D4E7CED62E}"/>
              </a:ext>
            </a:extLst>
          </p:cNvPr>
          <p:cNvCxnSpPr>
            <a:cxnSpLocks/>
          </p:cNvCxnSpPr>
          <p:nvPr/>
        </p:nvCxnSpPr>
        <p:spPr>
          <a:xfrm>
            <a:off x="3309093" y="800569"/>
            <a:ext cx="0" cy="563832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E286E1E-48DB-40BC-91FD-B5D188C8C80F}"/>
              </a:ext>
            </a:extLst>
          </p:cNvPr>
          <p:cNvSpPr txBox="1"/>
          <p:nvPr/>
        </p:nvSpPr>
        <p:spPr>
          <a:xfrm>
            <a:off x="5944721" y="1720221"/>
            <a:ext cx="532348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fr-CA" sz="2000" i="1" dirty="0"/>
              <a:t>Quel est le principal enjeu ou défi à l’égard duquel votre organisation est positionnée de façon unique pour s’y attaquer?</a:t>
            </a: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C5C12C05-1E7B-45B7-8031-88534BACAA5E}"/>
              </a:ext>
            </a:extLst>
          </p:cNvPr>
          <p:cNvSpPr/>
          <p:nvPr/>
        </p:nvSpPr>
        <p:spPr>
          <a:xfrm>
            <a:off x="3667328" y="4668747"/>
            <a:ext cx="127582" cy="17005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4683D509-5DA5-4DA6-85D0-B0A75461A33C}"/>
              </a:ext>
            </a:extLst>
          </p:cNvPr>
          <p:cNvSpPr/>
          <p:nvPr/>
        </p:nvSpPr>
        <p:spPr>
          <a:xfrm>
            <a:off x="3678847" y="3301460"/>
            <a:ext cx="127582" cy="17005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2B39FB46-F947-43ED-B76C-D56CCE8D74D3}"/>
              </a:ext>
            </a:extLst>
          </p:cNvPr>
          <p:cNvSpPr/>
          <p:nvPr/>
        </p:nvSpPr>
        <p:spPr>
          <a:xfrm>
            <a:off x="3667328" y="1785197"/>
            <a:ext cx="127582" cy="17005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5FD-6040-4AE6-B8E0-9C2B785ED879}"/>
              </a:ext>
            </a:extLst>
          </p:cNvPr>
          <p:cNvSpPr txBox="1"/>
          <p:nvPr/>
        </p:nvSpPr>
        <p:spPr>
          <a:xfrm>
            <a:off x="5980856" y="3200435"/>
            <a:ext cx="5323482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fr-CA" sz="2000" i="1" dirty="0"/>
              <a:t>Quelles sont les mesures que prendront vos organisations pour relever cet ensemble de défis?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2B1252-8A19-4031-9176-A65C495BD7B8}"/>
              </a:ext>
            </a:extLst>
          </p:cNvPr>
          <p:cNvSpPr txBox="1"/>
          <p:nvPr/>
        </p:nvSpPr>
        <p:spPr>
          <a:xfrm>
            <a:off x="5980856" y="4587546"/>
            <a:ext cx="552357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fr-CA" sz="2000" i="1" dirty="0"/>
              <a:t>Quelle est votre sphère d’influence? Politiques? Défense des intérêts? Éducation? Quel est l’ampleur des résultats que vous pouvez obtenir?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E0935D-4BC2-4B3A-A1B2-47ADB85A7EC5}"/>
              </a:ext>
            </a:extLst>
          </p:cNvPr>
          <p:cNvGrpSpPr/>
          <p:nvPr/>
        </p:nvGrpSpPr>
        <p:grpSpPr>
          <a:xfrm rot="5400000">
            <a:off x="4116194" y="3598267"/>
            <a:ext cx="873082" cy="2563549"/>
            <a:chOff x="6773363" y="657609"/>
            <a:chExt cx="1723301" cy="38651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0F63E3-E818-4994-9309-4D54150DCE3A}"/>
                </a:ext>
              </a:extLst>
            </p:cNvPr>
            <p:cNvSpPr/>
            <p:nvPr/>
          </p:nvSpPr>
          <p:spPr>
            <a:xfrm rot="16200000">
              <a:off x="5347572" y="2441121"/>
              <a:ext cx="3690019" cy="4732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08F358-03EF-4CA6-AA28-F2BC4B81A542}"/>
                </a:ext>
              </a:extLst>
            </p:cNvPr>
            <p:cNvSpPr txBox="1"/>
            <p:nvPr/>
          </p:nvSpPr>
          <p:spPr>
            <a:xfrm rot="16200000">
              <a:off x="6194710" y="1236262"/>
              <a:ext cx="2880607" cy="1723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17405" bIns="0" numCol="1" spcCol="1270" anchor="t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800" kern="1200" dirty="0" err="1">
                  <a:solidFill>
                    <a:srgbClr val="C5900D"/>
                  </a:solidFill>
                  <a:latin typeface="+mj-lt"/>
                </a:rPr>
                <a:t>Portée</a:t>
              </a:r>
              <a:r>
                <a:rPr lang="en-CA" sz="2800" kern="1200" dirty="0">
                  <a:solidFill>
                    <a:srgbClr val="C5900D"/>
                  </a:solidFill>
                  <a:latin typeface="+mj-lt"/>
                </a:rPr>
                <a:t>/ influence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FBEBB6-027E-42E5-8737-EBCAC097D7A3}"/>
              </a:ext>
            </a:extLst>
          </p:cNvPr>
          <p:cNvGrpSpPr/>
          <p:nvPr/>
        </p:nvGrpSpPr>
        <p:grpSpPr>
          <a:xfrm rot="5400000">
            <a:off x="4270112" y="2182061"/>
            <a:ext cx="722664" cy="2684358"/>
            <a:chOff x="6955943" y="832750"/>
            <a:chExt cx="1035353" cy="369001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69FDCB-A7A6-4D6D-90E1-7808ED73E291}"/>
                </a:ext>
              </a:extLst>
            </p:cNvPr>
            <p:cNvSpPr/>
            <p:nvPr/>
          </p:nvSpPr>
          <p:spPr>
            <a:xfrm rot="16200000">
              <a:off x="5347572" y="2441121"/>
              <a:ext cx="3690019" cy="4732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607E5A-A8E3-4927-991C-089A5410E5CC}"/>
                </a:ext>
              </a:extLst>
            </p:cNvPr>
            <p:cNvSpPr txBox="1"/>
            <p:nvPr/>
          </p:nvSpPr>
          <p:spPr>
            <a:xfrm rot="16200000">
              <a:off x="6133466" y="1748148"/>
              <a:ext cx="2701398" cy="1014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17405" bIns="0" numCol="1" spcCol="1270" anchor="t" anchorCtr="0">
              <a:noAutofit/>
            </a:bodyPr>
            <a:lstStyle/>
            <a:p>
              <a:pPr marL="0" lvl="0" indent="0" algn="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800" kern="1200" dirty="0">
                  <a:solidFill>
                    <a:srgbClr val="C5900D"/>
                  </a:solidFill>
                  <a:latin typeface="+mj-lt"/>
                </a:rPr>
                <a:t>Stratégie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FF8A44-F9A2-42C1-8602-D33E2E0348B8}"/>
              </a:ext>
            </a:extLst>
          </p:cNvPr>
          <p:cNvGrpSpPr/>
          <p:nvPr/>
        </p:nvGrpSpPr>
        <p:grpSpPr>
          <a:xfrm rot="5400000">
            <a:off x="4506919" y="536112"/>
            <a:ext cx="393330" cy="2570585"/>
            <a:chOff x="6955943" y="832750"/>
            <a:chExt cx="887734" cy="369001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7BDF01-1048-4BA0-9E42-28C83EE25AB9}"/>
                </a:ext>
              </a:extLst>
            </p:cNvPr>
            <p:cNvSpPr/>
            <p:nvPr/>
          </p:nvSpPr>
          <p:spPr>
            <a:xfrm rot="16200000">
              <a:off x="5347572" y="2441121"/>
              <a:ext cx="3690019" cy="4732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6105E3-E61F-43AF-AAB0-4AC81B56FD4E}"/>
                </a:ext>
              </a:extLst>
            </p:cNvPr>
            <p:cNvSpPr txBox="1"/>
            <p:nvPr/>
          </p:nvSpPr>
          <p:spPr>
            <a:xfrm rot="16200000">
              <a:off x="6108049" y="1749815"/>
              <a:ext cx="2642327" cy="82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17405" bIns="0" numCol="1" spcCol="1270" anchor="t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800" dirty="0">
                  <a:solidFill>
                    <a:srgbClr val="C5900D"/>
                  </a:solidFill>
                  <a:latin typeface="+mj-lt"/>
                </a:rPr>
                <a:t>But</a:t>
              </a:r>
              <a:endParaRPr lang="en-CA" sz="2800" kern="1200" dirty="0">
                <a:solidFill>
                  <a:srgbClr val="C5900D"/>
                </a:solidFill>
                <a:latin typeface="+mj-lt"/>
              </a:endParaRPr>
            </a:p>
          </p:txBody>
        </p:sp>
      </p:grpSp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5B61A8A3-AD54-4C7E-8BD0-ABCB7FD006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273" r="1672" b="2820"/>
          <a:stretch/>
        </p:blipFill>
        <p:spPr>
          <a:xfrm>
            <a:off x="-265" y="815738"/>
            <a:ext cx="3347792" cy="5638330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96890E2B-5B0A-41D1-9263-5BBAB68BEBAC}"/>
              </a:ext>
            </a:extLst>
          </p:cNvPr>
          <p:cNvSpPr/>
          <p:nvPr/>
        </p:nvSpPr>
        <p:spPr>
          <a:xfrm>
            <a:off x="3059805" y="4466470"/>
            <a:ext cx="720000" cy="720000"/>
          </a:xfrm>
          <a:prstGeom prst="ellipse">
            <a:avLst/>
          </a:prstGeom>
          <a:solidFill>
            <a:srgbClr val="C5900D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72" name="Picture 21">
            <a:extLst>
              <a:ext uri="{FF2B5EF4-FFF2-40B4-BE49-F238E27FC236}">
                <a16:creationId xmlns:a16="http://schemas.microsoft.com/office/drawing/2014/main" id="{06545F0E-4B58-4B46-A479-38CBA1A142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165458" y="4571130"/>
            <a:ext cx="468000" cy="468000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C1577302-FE99-4270-B2C9-E1827A5190F0}"/>
              </a:ext>
            </a:extLst>
          </p:cNvPr>
          <p:cNvSpPr/>
          <p:nvPr/>
        </p:nvSpPr>
        <p:spPr>
          <a:xfrm>
            <a:off x="3050937" y="3109675"/>
            <a:ext cx="720000" cy="720000"/>
          </a:xfrm>
          <a:prstGeom prst="ellipse">
            <a:avLst/>
          </a:prstGeom>
          <a:solidFill>
            <a:srgbClr val="C5900D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70" name="Picture 27">
            <a:extLst>
              <a:ext uri="{FF2B5EF4-FFF2-40B4-BE49-F238E27FC236}">
                <a16:creationId xmlns:a16="http://schemas.microsoft.com/office/drawing/2014/main" id="{D8827554-2779-4750-ACFC-AE43365250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148363" y="3226669"/>
            <a:ext cx="468000" cy="4680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B741D74B-8E5B-408C-A882-2CD4D2A65CA4}"/>
              </a:ext>
            </a:extLst>
          </p:cNvPr>
          <p:cNvSpPr/>
          <p:nvPr/>
        </p:nvSpPr>
        <p:spPr>
          <a:xfrm>
            <a:off x="3053704" y="1599146"/>
            <a:ext cx="720000" cy="720000"/>
          </a:xfrm>
          <a:prstGeom prst="ellipse">
            <a:avLst/>
          </a:prstGeom>
          <a:solidFill>
            <a:srgbClr val="C5900D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id="{B5489CD8-AFF5-4338-A836-E22BBE2799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174043" y="17078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6674697"/>
            <a:ext cx="12190413" cy="182856"/>
          </a:xfrm>
          <a:prstGeom prst="rect">
            <a:avLst/>
          </a:prstGeom>
          <a:solidFill>
            <a:srgbClr val="0E3B4F"/>
          </a:solidFill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25000" lnSpcReduction="20000"/>
          </a:bodyPr>
          <a:lstStyle/>
          <a:p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99310" y="326794"/>
            <a:ext cx="957455" cy="31047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926303" y="6235970"/>
            <a:ext cx="2630462" cy="25269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48885" y="425301"/>
            <a:ext cx="9420148" cy="8913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/>
          <a:p>
            <a:pPr algn="l">
              <a:buNone/>
            </a:pPr>
            <a:r>
              <a:rPr lang="fr-CA" sz="3200" b="1" spc="5" dirty="0">
                <a:latin typeface="Segoe UI Semibold" panose="02020603050405020304" pitchFamily="2"/>
              </a:rPr>
              <a:t>Examiner les opportunités internes et externes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41266" y="3465825"/>
            <a:ext cx="5385369" cy="2584114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91431" algn="l">
              <a:lnSpc>
                <a:spcPts val="3100"/>
              </a:lnSpc>
              <a:spcAft>
                <a:spcPts val="0"/>
              </a:spcAft>
              <a:buNone/>
            </a:pPr>
            <a:r>
              <a:rPr lang="fr-CA" sz="2700" b="1" spc="-10" dirty="0">
                <a:solidFill>
                  <a:srgbClr val="C5900D"/>
                </a:solidFill>
                <a:latin typeface="Segoe UI Semibold" panose="02020603050405020304" pitchFamily="2"/>
              </a:rPr>
              <a:t>Opportunités structurelles </a:t>
            </a:r>
          </a:p>
          <a:p>
            <a:pPr marL="226800" marR="274293" indent="-226800" algn="l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Font typeface="Symbol"/>
              <a:buChar char="·"/>
            </a:pPr>
            <a:r>
              <a:rPr lang="fr-CA" sz="1900" dirty="0">
                <a:solidFill>
                  <a:srgbClr val="000000"/>
                </a:solidFill>
                <a:latin typeface="Segoe UI Semilight" panose="02020603050405020304" pitchFamily="2"/>
              </a:rPr>
              <a:t>Obstacles à l’ÉDI ancrés dans les institutions et les systèmes </a:t>
            </a:r>
          </a:p>
          <a:p>
            <a:pPr marL="226800" indent="-226800" algn="l">
              <a:lnSpc>
                <a:spcPct val="110000"/>
              </a:lnSpc>
              <a:spcBef>
                <a:spcPts val="920"/>
              </a:spcBef>
              <a:spcAft>
                <a:spcPts val="600"/>
              </a:spcAft>
              <a:buFont typeface="Symbol"/>
              <a:buChar char="·"/>
            </a:pPr>
            <a:r>
              <a:rPr lang="fr-CA" sz="1900" dirty="0">
                <a:solidFill>
                  <a:srgbClr val="000000"/>
                </a:solidFill>
                <a:latin typeface="Segoe UI Semilight" panose="02020603050405020304" pitchFamily="2"/>
              </a:rPr>
              <a:t>Incitatifs pour apporter des changements considérables </a:t>
            </a:r>
          </a:p>
          <a:p>
            <a:pPr marL="226800" indent="-226800" algn="l">
              <a:lnSpc>
                <a:spcPct val="110000"/>
              </a:lnSpc>
              <a:spcBef>
                <a:spcPts val="945"/>
              </a:spcBef>
              <a:spcAft>
                <a:spcPts val="600"/>
              </a:spcAft>
              <a:buFont typeface="Symbol"/>
              <a:buChar char="·"/>
            </a:pPr>
            <a:r>
              <a:rPr lang="fr-CA" sz="1900" spc="-5" dirty="0">
                <a:solidFill>
                  <a:srgbClr val="000000"/>
                </a:solidFill>
                <a:latin typeface="Segoe UI Semilight" panose="02020603050405020304" pitchFamily="2"/>
              </a:rPr>
              <a:t>Rôle dans le cadre de la défense des intérêts de l’ÉDI? Partenariats pour éliminer les obstacles</a:t>
            </a:r>
            <a:r>
              <a:rPr lang="fr-CA" sz="1900" dirty="0">
                <a:solidFill>
                  <a:srgbClr val="000000"/>
                </a:solidFill>
                <a:latin typeface="Segoe UI Semilight" panose="02020603050405020304" pitchFamily="2"/>
              </a:rPr>
              <a:t>?</a:t>
            </a:r>
          </a:p>
          <a:p>
            <a:pPr marL="226800" marR="137146" indent="-226800" algn="l">
              <a:lnSpc>
                <a:spcPct val="110000"/>
              </a:lnSpc>
              <a:spcBef>
                <a:spcPts val="910"/>
              </a:spcBef>
              <a:spcAft>
                <a:spcPts val="600"/>
              </a:spcAft>
              <a:buFont typeface="Symbol"/>
              <a:buChar char="·"/>
            </a:pPr>
            <a:r>
              <a:rPr lang="fr-CA" sz="1900" dirty="0">
                <a:solidFill>
                  <a:srgbClr val="000000"/>
                </a:solidFill>
                <a:latin typeface="Segoe UI Semilight" panose="02020603050405020304" pitchFamily="2"/>
              </a:rPr>
              <a:t>Qui « fait le travail »?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171396" y="3465825"/>
            <a:ext cx="5551718" cy="2584114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17143" rIns="0" bIns="0" rtlCol="0" anchor="t">
            <a:normAutofit/>
          </a:bodyPr>
          <a:lstStyle/>
          <a:p>
            <a:pPr marL="137146" algn="l">
              <a:lnSpc>
                <a:spcPts val="3100"/>
              </a:lnSpc>
              <a:spcAft>
                <a:spcPts val="0"/>
              </a:spcAft>
              <a:buNone/>
            </a:pPr>
            <a:r>
              <a:rPr lang="fr-CA" sz="2300" b="1" spc="-25" dirty="0">
                <a:solidFill>
                  <a:srgbClr val="896409"/>
                </a:solidFill>
                <a:latin typeface="Segoe UI Semibold" panose="02020603050405020304" pitchFamily="2"/>
              </a:rPr>
              <a:t>Opportunités culturelles </a:t>
            </a:r>
          </a:p>
          <a:p>
            <a:pPr marL="230400" marR="457154" indent="-228577" algn="l">
              <a:lnSpc>
                <a:spcPct val="110000"/>
              </a:lnSpc>
              <a:spcBef>
                <a:spcPts val="1255"/>
              </a:spcBef>
              <a:spcAft>
                <a:spcPts val="0"/>
              </a:spcAft>
              <a:buFont typeface="Symbol"/>
              <a:buChar char="·"/>
            </a:pPr>
            <a:r>
              <a:rPr lang="fr-CA" sz="1600" dirty="0">
                <a:solidFill>
                  <a:srgbClr val="000000"/>
                </a:solidFill>
                <a:latin typeface="Segoe UI Semilight" panose="02020603050405020304" pitchFamily="2"/>
              </a:rPr>
              <a:t>Résistance au changement et préjugé inconscient</a:t>
            </a:r>
          </a:p>
          <a:p>
            <a:pPr marL="230400" indent="-228577" algn="l">
              <a:lnSpc>
                <a:spcPct val="110000"/>
              </a:lnSpc>
              <a:spcBef>
                <a:spcPts val="805"/>
              </a:spcBef>
              <a:spcAft>
                <a:spcPts val="0"/>
              </a:spcAft>
              <a:buFont typeface="Symbol"/>
              <a:buChar char="·"/>
            </a:pPr>
            <a:r>
              <a:rPr lang="fr-CA" sz="1600" dirty="0">
                <a:solidFill>
                  <a:srgbClr val="000000"/>
                </a:solidFill>
                <a:latin typeface="Segoe UI Semilight" panose="02020603050405020304" pitchFamily="2"/>
              </a:rPr>
              <a:t>Culture du leadership : Ce qui est dit et le comportement des gens</a:t>
            </a:r>
          </a:p>
          <a:p>
            <a:pPr marL="230400" indent="-228577" algn="l">
              <a:lnSpc>
                <a:spcPct val="110000"/>
              </a:lnSpc>
              <a:spcBef>
                <a:spcPts val="775"/>
              </a:spcBef>
              <a:spcAft>
                <a:spcPts val="0"/>
              </a:spcAft>
              <a:buFont typeface="Symbol"/>
              <a:buChar char="·"/>
            </a:pPr>
            <a:r>
              <a:rPr lang="fr-CA" sz="1600" dirty="0">
                <a:solidFill>
                  <a:srgbClr val="000000"/>
                </a:solidFill>
                <a:latin typeface="Segoe UI Semilight" panose="02020603050405020304" pitchFamily="2"/>
              </a:rPr>
              <a:t>Enchâssement de la discrimination dans les processus et les systèmes internes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1723114" y="6272160"/>
            <a:ext cx="163174" cy="1688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rtlCol="0" anchor="t">
            <a:norm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</a:pPr>
            <a:r>
              <a:rPr lang="en-US" dirty="0">
                <a:solidFill>
                  <a:srgbClr val="777777"/>
                </a:solidFill>
                <a:latin typeface="Segoe UI Semilight" panose="02020603050405020304" pitchFamily="2"/>
              </a:rPr>
              <a:t>4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469157" y="6287399"/>
            <a:ext cx="1950466" cy="1580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4" rIns="0" bIns="0" rtlCol="0" anchor="t">
            <a:normAutofit/>
          </a:bodyPr>
          <a:lstStyle/>
          <a:p>
            <a:pPr algn="l">
              <a:lnSpc>
                <a:spcPts val="1000"/>
              </a:lnSpc>
              <a:spcAft>
                <a:spcPts val="95"/>
              </a:spcAft>
              <a:tabLst>
                <a:tab pos="1965763" algn="r"/>
              </a:tabLst>
            </a:pPr>
            <a:r>
              <a:rPr lang="en-US" sz="800" b="1" dirty="0">
                <a:solidFill>
                  <a:srgbClr val="000000"/>
                </a:solidFill>
                <a:latin typeface="Segoe UI Semibold" panose="02020603050405020304" pitchFamily="2"/>
              </a:rPr>
              <a:t>Wherever business takes you</a:t>
            </a:r>
            <a:r>
              <a:rPr lang="en-US" sz="100" b="1" dirty="0">
                <a:solidFill>
                  <a:srgbClr val="FFFFFF"/>
                </a:solidFill>
                <a:latin typeface="Segoe UI Semibold" panose="02020603050405020304" pitchFamily="2"/>
              </a:rPr>
              <a:t> </a:t>
            </a:r>
            <a:r>
              <a:rPr lang="en-US" sz="800" b="1" u="sng" dirty="0">
                <a:solidFill>
                  <a:srgbClr val="0000FF"/>
                </a:solidFill>
                <a:latin typeface="Segoe UI Semibold" panose="02020603050405020304" pitchFamily="2"/>
              </a:rPr>
              <a:t>MNP.ca</a:t>
            </a:r>
            <a:r>
              <a:rPr lang="en-US" sz="100" b="1" dirty="0">
                <a:solidFill>
                  <a:srgbClr val="FFFFFF"/>
                </a:solidFill>
                <a:latin typeface="Segoe UI Semibold" panose="02020603050405020304" pitchFamily="2"/>
              </a:rPr>
              <a:t> </a:t>
            </a:r>
          </a:p>
        </p:txBody>
      </p:sp>
      <p:pic>
        <p:nvPicPr>
          <p:cNvPr id="16" name="Graphic 15" descr="Hierarchy with solid fill">
            <a:extLst>
              <a:ext uri="{FF2B5EF4-FFF2-40B4-BE49-F238E27FC236}">
                <a16:creationId xmlns:a16="http://schemas.microsoft.com/office/drawing/2014/main" id="{A9F6787A-76C9-71CB-237F-CBC50141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9758" y="1638924"/>
            <a:ext cx="914400" cy="914400"/>
          </a:xfrm>
          <a:prstGeom prst="rect">
            <a:avLst/>
          </a:prstGeom>
        </p:spPr>
      </p:pic>
      <p:pic>
        <p:nvPicPr>
          <p:cNvPr id="18" name="Graphic 17" descr="Cycle with people with solid fill">
            <a:extLst>
              <a:ext uri="{FF2B5EF4-FFF2-40B4-BE49-F238E27FC236}">
                <a16:creationId xmlns:a16="http://schemas.microsoft.com/office/drawing/2014/main" id="{4581BA36-633C-C189-43BA-CF7E0BA26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5142" y="1659175"/>
            <a:ext cx="914400" cy="914400"/>
          </a:xfrm>
          <a:prstGeom prst="rect">
            <a:avLst/>
          </a:prstGeom>
        </p:spPr>
      </p:pic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F0BAD92A-2344-691E-FA44-1A93CE7A76BF}"/>
              </a:ext>
            </a:extLst>
          </p:cNvPr>
          <p:cNvSpPr/>
          <p:nvPr/>
        </p:nvSpPr>
        <p:spPr>
          <a:xfrm>
            <a:off x="4805916" y="1316629"/>
            <a:ext cx="1956391" cy="18260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1986"/>
            </a:avLst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816C1E84-C700-C3F6-3E6E-50BDFD0DA8C6}"/>
              </a:ext>
            </a:extLst>
          </p:cNvPr>
          <p:cNvSpPr/>
          <p:nvPr/>
        </p:nvSpPr>
        <p:spPr>
          <a:xfrm flipH="1" flipV="1">
            <a:off x="4805916" y="1502660"/>
            <a:ext cx="1956391" cy="1639991"/>
          </a:xfrm>
          <a:prstGeom prst="circularArrow">
            <a:avLst/>
          </a:prstGeom>
          <a:solidFill>
            <a:srgbClr val="89640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4BD8B64-8DBC-9E5F-FCDA-C9A39D5AD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698" y="3296952"/>
            <a:ext cx="3600000" cy="216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AAB633-ACB1-5676-3968-A38A9C95E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421" y="2190366"/>
            <a:ext cx="36000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F9CE9-B3CD-C9D6-9803-A61DED1AD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587" y="1244138"/>
            <a:ext cx="3600000" cy="21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7A450A-A828-4F89-A74C-44824DF5EE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6720214"/>
            <a:ext cx="12221497" cy="1670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806E4-D4D7-4BE5-BE0E-44285799B837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11556001" y="6434712"/>
            <a:ext cx="499143" cy="2497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D1A82-BAD5-4898-8C77-C821410AB1EA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9B9589A-FC53-4F45-8C34-D95771ADD2B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550426" y="6404842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971F7B-1B1A-4478-AF8F-3B0F65552118}"/>
              </a:ext>
            </a:extLst>
          </p:cNvPr>
          <p:cNvSpPr txBox="1"/>
          <p:nvPr/>
        </p:nvSpPr>
        <p:spPr>
          <a:xfrm>
            <a:off x="736588" y="519554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+mj-lt"/>
              </a:rPr>
              <a:t>Résumé du Plan stratégique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F47C5-ED8F-4F7C-982D-5475DFC2E5FA}"/>
              </a:ext>
            </a:extLst>
          </p:cNvPr>
          <p:cNvSpPr txBox="1"/>
          <p:nvPr/>
        </p:nvSpPr>
        <p:spPr>
          <a:xfrm rot="19762237">
            <a:off x="1393364" y="1742544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2EBAA3-C04D-47EB-B24C-DDC1C9D31DB1}"/>
              </a:ext>
            </a:extLst>
          </p:cNvPr>
          <p:cNvSpPr txBox="1"/>
          <p:nvPr/>
        </p:nvSpPr>
        <p:spPr>
          <a:xfrm rot="19762237">
            <a:off x="2855389" y="3244333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2FDB13-D4EE-4B9F-9AA5-FCF82E45E3EB}"/>
              </a:ext>
            </a:extLst>
          </p:cNvPr>
          <p:cNvSpPr txBox="1"/>
          <p:nvPr/>
        </p:nvSpPr>
        <p:spPr>
          <a:xfrm rot="19762237">
            <a:off x="4559121" y="4425934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799BD-88D1-8EE9-D7CD-6508AD1729B0}"/>
              </a:ext>
            </a:extLst>
          </p:cNvPr>
          <p:cNvSpPr txBox="1"/>
          <p:nvPr/>
        </p:nvSpPr>
        <p:spPr>
          <a:xfrm>
            <a:off x="7252706" y="1564121"/>
            <a:ext cx="402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</a:rPr>
              <a:t>Exemple de mesures positives</a:t>
            </a:r>
            <a:endParaRPr lang="en-CA" dirty="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0CCEC9-3756-DEC4-317B-C534090620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743" y="2233885"/>
            <a:ext cx="4574670" cy="2600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93C0E8-1FDE-46A0-B22E-A177E862607B}"/>
              </a:ext>
            </a:extLst>
          </p:cNvPr>
          <p:cNvSpPr txBox="1"/>
          <p:nvPr/>
        </p:nvSpPr>
        <p:spPr>
          <a:xfrm rot="19762237">
            <a:off x="8587999" y="3410546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3544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yellow, silhouette&#10;&#10;Description automatically generated">
            <a:extLst>
              <a:ext uri="{FF2B5EF4-FFF2-40B4-BE49-F238E27FC236}">
                <a16:creationId xmlns:a16="http://schemas.microsoft.com/office/drawing/2014/main" id="{8AC2B98B-4C17-0ABE-3522-F24455E38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67F4FE-F9B0-AB97-FAEA-ABEADB7E5E43}"/>
              </a:ext>
            </a:extLst>
          </p:cNvPr>
          <p:cNvSpPr/>
          <p:nvPr/>
        </p:nvSpPr>
        <p:spPr>
          <a:xfrm>
            <a:off x="-12220" y="10007"/>
            <a:ext cx="12204000" cy="6868007"/>
          </a:xfrm>
          <a:prstGeom prst="rect">
            <a:avLst/>
          </a:prstGeom>
          <a:solidFill>
            <a:srgbClr val="000000">
              <a:alpha val="32157"/>
            </a:srgb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CA" sz="5800" b="1" kern="0" dirty="0">
              <a:solidFill>
                <a:srgbClr val="18171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4F7CF-5FFC-4744-0C4A-A3282CC82AA1}"/>
              </a:ext>
            </a:extLst>
          </p:cNvPr>
          <p:cNvSpPr txBox="1"/>
          <p:nvPr/>
        </p:nvSpPr>
        <p:spPr>
          <a:xfrm>
            <a:off x="574156" y="292237"/>
            <a:ext cx="11291779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L’ÉDI dans le secteur canadien de l’agriculture : Qu’est-ce qui motivera le changement? </a:t>
            </a:r>
          </a:p>
          <a:p>
            <a:endParaRPr lang="fr-CA" sz="32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Reconnaître l’impact des tendances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Cerner les obstacles à l’équité et à la diversité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Communiquer avec les groupes sous-représentés pour proposer des solutions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Définir de façon précise les mesures que peut prendre votre organisation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Dresser une stratégie cohérente de l’ÉDI… liée directement à votre stratégie organisationnelle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S’engager à agir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Mesurer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31416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E9D-77D9-BAA7-40F1-6D704F1A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5" y="948550"/>
            <a:ext cx="10913050" cy="332399"/>
          </a:xfrm>
        </p:spPr>
        <p:txBody>
          <a:bodyPr/>
          <a:lstStyle/>
          <a:p>
            <a:r>
              <a:rPr lang="en-CA" dirty="0"/>
              <a:t>Mary Larson | </a:t>
            </a:r>
            <a:r>
              <a:rPr lang="fr-CA" dirty="0"/>
              <a:t>Associée – Consultation, Leader, Stratégie d’entreprise </a:t>
            </a:r>
            <a:endParaRPr lang="en-CA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01CC923-039D-7BB7-6886-9D9CC0F06CE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b="3484"/>
          <a:stretch/>
        </p:blipFill>
        <p:spPr>
          <a:xfrm>
            <a:off x="642938" y="1580225"/>
            <a:ext cx="3557304" cy="46332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4758F-7383-4633-E9F1-6191B228BF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8937" y="1683142"/>
            <a:ext cx="7153695" cy="4530586"/>
          </a:xfrm>
        </p:spPr>
        <p:txBody>
          <a:bodyPr>
            <a:normAutofit fontScale="70000" lnSpcReduction="20000"/>
          </a:bodyPr>
          <a:lstStyle/>
          <a:p>
            <a:pPr marL="0" marR="46990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fr-CA" sz="1800" dirty="0">
                <a:effectLst/>
                <a:ea typeface="Calibri" panose="020F0502020204030204" pitchFamily="34" charset="0"/>
              </a:rPr>
              <a:t>Mary est associée du bureau de Montréal de </a:t>
            </a:r>
            <a:r>
              <a:rPr lang="fr-CA" sz="1800" dirty="0" err="1">
                <a:effectLst/>
                <a:ea typeface="Calibri" panose="020F0502020204030204" pitchFamily="34" charset="0"/>
              </a:rPr>
              <a:t>MNP</a:t>
            </a:r>
            <a:r>
              <a:rPr lang="fr-CA" sz="1800" dirty="0">
                <a:effectLst/>
                <a:ea typeface="Calibri" panose="020F0502020204030204" pitchFamily="34" charset="0"/>
              </a:rPr>
              <a:t>, est leader des pratiques de la Stratégie nationale et dirige également les pratiques ESG et ÉDI de l’entreprise. </a:t>
            </a:r>
          </a:p>
          <a:p>
            <a:pPr marL="0" marR="46990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fr-CA" sz="1800" dirty="0"/>
              <a:t>Mary aide ses clients à clarifier leur vision, puis à aligner leurs actions sur celle-ci tout en veillant à renforcer le leadership et à développer une culture d’entreprise favorisant une exécution sans faille</a:t>
            </a:r>
            <a:r>
              <a:rPr lang="fr-CA" sz="1800" dirty="0">
                <a:effectLst/>
                <a:ea typeface="Calibri" panose="020F0502020204030204" pitchFamily="34" charset="0"/>
              </a:rPr>
              <a:t>.</a:t>
            </a:r>
          </a:p>
          <a:p>
            <a:pPr marL="0" marR="46990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fr-CA" sz="1800" dirty="0">
                <a:effectLst/>
                <a:ea typeface="Calibri" panose="020F0502020204030204" pitchFamily="34" charset="0"/>
              </a:rPr>
              <a:t>Mary a travaillé avec des clients en Amérique du Nord et du Sud, en Europe et en Asie; plus récemment, elle a collaboré avec la Banque de développement du Canada, Exportation et Développement Canada, l’Association canadienne des producteurs de canola, le gouvernement de l’Alberta, Magna International, l’Université McGill, l’Université </a:t>
            </a:r>
            <a:r>
              <a:rPr lang="fr-CA" sz="1800" dirty="0" err="1">
                <a:effectLst/>
                <a:ea typeface="Calibri" panose="020F0502020204030204" pitchFamily="34" charset="0"/>
              </a:rPr>
              <a:t>Brock</a:t>
            </a:r>
            <a:r>
              <a:rPr lang="fr-CA" sz="1800" dirty="0">
                <a:effectLst/>
                <a:ea typeface="Calibri" panose="020F0502020204030204" pitchFamily="34" charset="0"/>
              </a:rPr>
              <a:t>, </a:t>
            </a:r>
            <a:r>
              <a:rPr lang="fr-CA" sz="1800" dirty="0" err="1">
                <a:effectLst/>
                <a:ea typeface="Calibri" panose="020F0502020204030204" pitchFamily="34" charset="0"/>
              </a:rPr>
              <a:t>Drs</a:t>
            </a:r>
            <a:r>
              <a:rPr lang="fr-CA" sz="1800" dirty="0">
                <a:effectLst/>
                <a:ea typeface="Calibri" panose="020F0502020204030204" pitchFamily="34" charset="0"/>
              </a:rPr>
              <a:t>. Manitoba, l’Institut des administrateurs de sociétés, la Société de revitalisation du secteur riverain de Toronto et plusieurs municipalités. </a:t>
            </a:r>
          </a:p>
          <a:p>
            <a:pPr marL="0" marR="46990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fr-CA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 assumant des rôles de cadre supérieur stratégique au sein de grandes entreprises internationales et en concluant des partenariats avec des sociétés de conseil de premier plan, Mary a acquis des compétences pertinentes en matière de stratégie, de durabilité et de culture organisationnelle. Elle a dirigé l'équipe de transformation mondiale chez McDonald's, a dirigé la commercialisation de la technologie chez Alcan et a dirigé la stratégie et les affaires gouvernementales chez un fabricant et distributeur canadien réputé de produits alimentaires.</a:t>
            </a:r>
            <a:endParaRPr lang="fr-CA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r-CA" sz="1800" dirty="0">
                <a:solidFill>
                  <a:srgbClr val="000000"/>
                </a:solidFill>
                <a:ea typeface="Calibri" panose="020F0502020204030204" pitchFamily="34" charset="0"/>
              </a:rPr>
              <a:t>Son engagement à l’égard de la durabilité sur deux décennies l’a amenée à jouer un rôle de leadership national dans le domaine ESG (</a:t>
            </a:r>
            <a:r>
              <a:rPr lang="fr-CA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Environnement, social et gouvernance), tout en mettant l’accent sur le volet « Social ».  </a:t>
            </a:r>
            <a:endParaRPr lang="fr-CA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1563B-EF57-4966-AADC-66D81151609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56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yellow, silhouette&#10;&#10;Description automatically generated">
            <a:extLst>
              <a:ext uri="{FF2B5EF4-FFF2-40B4-BE49-F238E27FC236}">
                <a16:creationId xmlns:a16="http://schemas.microsoft.com/office/drawing/2014/main" id="{8AC2B98B-4C17-0ABE-3522-F24455E38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67F4FE-F9B0-AB97-FAEA-ABEADB7E5E43}"/>
              </a:ext>
            </a:extLst>
          </p:cNvPr>
          <p:cNvSpPr/>
          <p:nvPr/>
        </p:nvSpPr>
        <p:spPr>
          <a:xfrm>
            <a:off x="-12220" y="10007"/>
            <a:ext cx="12204000" cy="6868007"/>
          </a:xfrm>
          <a:prstGeom prst="rect">
            <a:avLst/>
          </a:prstGeom>
          <a:solidFill>
            <a:srgbClr val="000000">
              <a:alpha val="32157"/>
            </a:srgb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CA" sz="5800" b="1" kern="0" dirty="0">
              <a:solidFill>
                <a:srgbClr val="18171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4F7CF-5FFC-4744-0C4A-A3282CC82AA1}"/>
              </a:ext>
            </a:extLst>
          </p:cNvPr>
          <p:cNvSpPr txBox="1"/>
          <p:nvPr/>
        </p:nvSpPr>
        <p:spPr>
          <a:xfrm>
            <a:off x="4859077" y="2998382"/>
            <a:ext cx="11291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Questions?</a:t>
            </a:r>
            <a:endParaRPr lang="en-CA" sz="28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82B888-4FE2-EC26-811F-1EB61699D1E4}"/>
              </a:ext>
            </a:extLst>
          </p:cNvPr>
          <p:cNvSpPr/>
          <p:nvPr/>
        </p:nvSpPr>
        <p:spPr>
          <a:xfrm>
            <a:off x="0" y="0"/>
            <a:ext cx="3724995" cy="6876000"/>
          </a:xfrm>
          <a:prstGeom prst="rect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32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47F9A1-403C-4E58-AFE5-557E60FA0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958" dirty="0"/>
          </a:p>
          <a:p>
            <a:pPr>
              <a:lnSpc>
                <a:spcPct val="100000"/>
              </a:lnSpc>
              <a:spcAft>
                <a:spcPts val="587"/>
              </a:spcAft>
            </a:pPr>
            <a:r>
              <a:rPr lang="en-CA" sz="3132" dirty="0"/>
              <a:t>Awareness demands strategies and action</a:t>
            </a:r>
          </a:p>
          <a:p>
            <a:pPr>
              <a:lnSpc>
                <a:spcPct val="100000"/>
              </a:lnSpc>
              <a:spcAft>
                <a:spcPts val="587"/>
              </a:spcAft>
            </a:pPr>
            <a:r>
              <a:rPr lang="en-CA" sz="3132" dirty="0"/>
              <a:t>Moving beyond business </a:t>
            </a:r>
            <a:br>
              <a:rPr lang="en-CA" sz="3132" dirty="0"/>
            </a:br>
            <a:r>
              <a:rPr lang="en-CA" sz="3132" dirty="0"/>
              <a:t>case … to moral case … to the right question: </a:t>
            </a:r>
            <a:br>
              <a:rPr lang="en-CA" sz="3132" dirty="0"/>
            </a:br>
            <a:endParaRPr lang="en-CA" sz="3132" dirty="0"/>
          </a:p>
          <a:p>
            <a:pPr marL="0" indent="0" algn="ctr">
              <a:lnSpc>
                <a:spcPct val="100000"/>
              </a:lnSpc>
              <a:spcAft>
                <a:spcPts val="587"/>
              </a:spcAft>
              <a:buNone/>
            </a:pPr>
            <a:r>
              <a:rPr lang="en-CA" sz="3524" dirty="0"/>
              <a:t>Where do we start?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6CB43-988D-4B82-967E-3D4BE9B67F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3</a:t>
            </a:fld>
            <a:endParaRPr lang="en-C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A07A6-078D-460B-A8E0-B1176BA3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2" y="2928495"/>
            <a:ext cx="3984824" cy="1661993"/>
          </a:xfrm>
        </p:spPr>
        <p:txBody>
          <a:bodyPr wrap="square" anchor="t">
            <a:normAutofit/>
          </a:bodyPr>
          <a:lstStyle/>
          <a:p>
            <a:r>
              <a:rPr lang="fr-CA" sz="3600" dirty="0"/>
              <a:t>De quoi s’agit-il?</a:t>
            </a:r>
            <a:br>
              <a:rPr lang="fr-CA" dirty="0"/>
            </a:br>
            <a:endParaRPr lang="fr-CA" dirty="0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1AB4008F-D48E-4761-8028-C36DE42CC0F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95" y="5730"/>
            <a:ext cx="8489351" cy="6876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4296229" y="48970"/>
            <a:ext cx="7431314" cy="6801862"/>
          </a:xfrm>
          <a:prstGeom prst="rect">
            <a:avLst/>
          </a:prstGeom>
          <a:gradFill>
            <a:gsLst>
              <a:gs pos="42485">
                <a:srgbClr val="9ED5EC"/>
              </a:gs>
              <a:gs pos="16280">
                <a:srgbClr val="CFEAF6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1236">
                <a:srgbClr val="7AC6E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fr-CA" dirty="0"/>
          </a:p>
          <a:p>
            <a:pPr algn="ctr"/>
            <a:endParaRPr lang="fr-CA" sz="4000" dirty="0"/>
          </a:p>
          <a:p>
            <a:pPr algn="ctr"/>
            <a:r>
              <a:rPr lang="fr-CA" sz="4000" dirty="0"/>
              <a:t>La </a:t>
            </a:r>
            <a:r>
              <a:rPr lang="fr-CA" sz="4000" b="1" dirty="0"/>
              <a:t>diversité</a:t>
            </a:r>
            <a:r>
              <a:rPr lang="fr-CA" sz="4000" dirty="0"/>
              <a:t> est un fait.</a:t>
            </a:r>
          </a:p>
          <a:p>
            <a:pPr algn="ctr"/>
            <a:endParaRPr lang="fr-CA" sz="4000" dirty="0"/>
          </a:p>
          <a:p>
            <a:pPr algn="ctr"/>
            <a:r>
              <a:rPr lang="fr-CA" sz="4000" dirty="0"/>
              <a:t>L’</a:t>
            </a:r>
            <a:r>
              <a:rPr lang="fr-CA" sz="4000" b="1" dirty="0"/>
              <a:t>équité </a:t>
            </a:r>
            <a:r>
              <a:rPr lang="fr-CA" sz="4000" dirty="0"/>
              <a:t>est un choix.</a:t>
            </a:r>
          </a:p>
          <a:p>
            <a:pPr algn="ctr"/>
            <a:endParaRPr lang="fr-CA" sz="4000" dirty="0"/>
          </a:p>
          <a:p>
            <a:pPr algn="ctr"/>
            <a:r>
              <a:rPr lang="fr-CA" sz="4000" dirty="0"/>
              <a:t>L’</a:t>
            </a:r>
            <a:r>
              <a:rPr lang="fr-CA" sz="4000" b="1" dirty="0"/>
              <a:t>inclusion </a:t>
            </a:r>
            <a:r>
              <a:rPr lang="fr-CA" sz="4000" dirty="0"/>
              <a:t>est une action.</a:t>
            </a:r>
          </a:p>
          <a:p>
            <a:pPr algn="ctr"/>
            <a:endParaRPr lang="fr-CA" sz="4000" dirty="0"/>
          </a:p>
          <a:p>
            <a:pPr algn="ctr"/>
            <a:r>
              <a:rPr lang="fr-CA" sz="4000" dirty="0"/>
              <a:t>L’</a:t>
            </a:r>
            <a:r>
              <a:rPr lang="fr-CA" sz="4000" b="1" dirty="0"/>
              <a:t>appartenance</a:t>
            </a:r>
            <a:r>
              <a:rPr lang="fr-CA" sz="4000" dirty="0"/>
              <a:t> en est le résultat.</a:t>
            </a:r>
          </a:p>
          <a:p>
            <a:pPr algn="ctr"/>
            <a:endParaRPr lang="fr-CA" sz="4000" dirty="0"/>
          </a:p>
          <a:p>
            <a:pPr algn="ctr"/>
            <a:endParaRPr lang="fr-CA" sz="4000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96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F457E7-3AED-771E-8C00-CBA5CEC01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C5900D"/>
                </a:solidFill>
              </a:rPr>
              <a:t>La main-d’œuvre devrait refléter la composition de la collectivité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200D9-57CF-4D22-A01E-D6FBD6D6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fr-CA" sz="3200" dirty="0"/>
              <a:t>Y </a:t>
            </a:r>
            <a:r>
              <a:rPr lang="fr-CA" sz="3200" dirty="0" err="1"/>
              <a:t>a-t-il</a:t>
            </a:r>
            <a:r>
              <a:rPr lang="fr-CA" sz="3200" dirty="0"/>
              <a:t> une concordance entre l’intérieur et l’extérieur?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01C9D-33E7-4285-A46A-47E9A0191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4</a:t>
            </a:fld>
            <a:endParaRPr lang="en-CA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33B0390-F2D7-8E8B-3FF1-B77148EC125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72008989"/>
              </p:ext>
            </p:extLst>
          </p:nvPr>
        </p:nvGraphicFramePr>
        <p:xfrm>
          <a:off x="736120" y="2288341"/>
          <a:ext cx="4714572" cy="350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B5D540-5F4B-43D9-83C4-75720E1A851F}"/>
              </a:ext>
            </a:extLst>
          </p:cNvPr>
          <p:cNvSpPr txBox="1">
            <a:spLocks/>
          </p:cNvSpPr>
          <p:nvPr/>
        </p:nvSpPr>
        <p:spPr>
          <a:xfrm>
            <a:off x="6326728" y="3778151"/>
            <a:ext cx="5044088" cy="2575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467118" rtl="0" eaLnBrk="1" latinLnBrk="0" hangingPunct="1">
              <a:lnSpc>
                <a:spcPct val="110000"/>
              </a:lnSpc>
              <a:spcBef>
                <a:spcPts val="919"/>
              </a:spcBef>
              <a:buClrTx/>
              <a:buSzPct val="100000"/>
              <a:buFont typeface="Arial" panose="020B0604020202020204" pitchFamily="34" charset="0"/>
              <a:buNone/>
              <a:defRPr lang="en-CA" sz="2044" b="0" kern="120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  <a:sym typeface="MarkPro-Medium"/>
              </a:defRPr>
            </a:lvl1pPr>
            <a:lvl2pPr marL="467118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SzPct val="90000"/>
              <a:buFont typeface="Arial" panose="020B0604020202020204" pitchFamily="34" charset="0"/>
              <a:buNone/>
              <a:defRPr sz="2044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934235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Font typeface="Arial" panose="020B0604020202020204" pitchFamily="34" charset="0"/>
              <a:buNone/>
              <a:defRPr sz="1839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401352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Font typeface="Arial" panose="020B0604020202020204" pitchFamily="34" charset="0"/>
              <a:buNone/>
              <a:defRPr sz="1634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1868470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Font typeface="Arial" panose="020B0604020202020204" pitchFamily="34" charset="0"/>
              <a:buNone/>
              <a:defRPr sz="1634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335587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2705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9822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6939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>
                <a:solidFill>
                  <a:schemeClr val="tx1"/>
                </a:solidFill>
              </a:rPr>
              <a:t>Il faut éviter de créer une politique simplement pour la forme</a:t>
            </a:r>
          </a:p>
          <a:p>
            <a:r>
              <a:rPr lang="fr-CA" sz="2800" dirty="0">
                <a:solidFill>
                  <a:schemeClr val="tx1"/>
                </a:solidFill>
              </a:rPr>
              <a:t>Bâtir une stratégie – actions et mesures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B5FC4C-281C-4AA1-81BD-8581F53C7041}"/>
              </a:ext>
            </a:extLst>
          </p:cNvPr>
          <p:cNvSpPr txBox="1">
            <a:spLocks/>
          </p:cNvSpPr>
          <p:nvPr/>
        </p:nvSpPr>
        <p:spPr>
          <a:xfrm>
            <a:off x="6294474" y="2255665"/>
            <a:ext cx="5161406" cy="2575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467118" rtl="0" eaLnBrk="1" latinLnBrk="0" hangingPunct="1">
              <a:lnSpc>
                <a:spcPct val="110000"/>
              </a:lnSpc>
              <a:spcBef>
                <a:spcPts val="919"/>
              </a:spcBef>
              <a:buClrTx/>
              <a:buSzPct val="100000"/>
              <a:buFont typeface="Arial" panose="020B0604020202020204" pitchFamily="34" charset="0"/>
              <a:buNone/>
              <a:defRPr lang="en-CA" sz="2044" b="0" kern="120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  <a:sym typeface="MarkPro-Medium"/>
              </a:defRPr>
            </a:lvl1pPr>
            <a:lvl2pPr marL="467118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SzPct val="90000"/>
              <a:buFont typeface="Arial" panose="020B0604020202020204" pitchFamily="34" charset="0"/>
              <a:buNone/>
              <a:defRPr sz="2044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934235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Font typeface="Arial" panose="020B0604020202020204" pitchFamily="34" charset="0"/>
              <a:buNone/>
              <a:defRPr sz="1839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401352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Font typeface="Arial" panose="020B0604020202020204" pitchFamily="34" charset="0"/>
              <a:buNone/>
              <a:defRPr sz="1634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1868470" indent="0" algn="l" defTabSz="934235" rtl="0" eaLnBrk="1" latinLnBrk="0" hangingPunct="1">
              <a:lnSpc>
                <a:spcPct val="110000"/>
              </a:lnSpc>
              <a:spcBef>
                <a:spcPts val="613"/>
              </a:spcBef>
              <a:buClrTx/>
              <a:buFont typeface="Arial" panose="020B0604020202020204" pitchFamily="34" charset="0"/>
              <a:buNone/>
              <a:defRPr sz="1634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335587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2705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9822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6939" indent="0" algn="l" defTabSz="934235" rtl="0" eaLnBrk="1" latinLnBrk="0" hangingPunct="1">
              <a:lnSpc>
                <a:spcPct val="90000"/>
              </a:lnSpc>
              <a:spcBef>
                <a:spcPts val="511"/>
              </a:spcBef>
              <a:buFont typeface="Arial"/>
              <a:buNone/>
              <a:defRPr sz="163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>
                <a:solidFill>
                  <a:schemeClr val="tx1"/>
                </a:solidFill>
              </a:rPr>
              <a:t>Les gens appellent cela le parcours de l’ÉDI parce qu’il commence par un seul pas</a:t>
            </a:r>
          </a:p>
        </p:txBody>
      </p:sp>
    </p:spTree>
    <p:extLst>
      <p:ext uri="{BB962C8B-B14F-4D97-AF65-F5344CB8AC3E}">
        <p14:creationId xmlns:p14="http://schemas.microsoft.com/office/powerpoint/2010/main" val="22153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04B1-3A8F-C48E-E6CB-FC4E23D8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526457"/>
            <a:ext cx="10913050" cy="443198"/>
          </a:xfrm>
        </p:spPr>
        <p:txBody>
          <a:bodyPr/>
          <a:lstStyle/>
          <a:p>
            <a:r>
              <a:rPr lang="fr-CA" sz="3200" dirty="0"/>
              <a:t>Où en sommes-nous?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47D0-9FA5-8E50-32C9-F993228D1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6549" y="1518370"/>
            <a:ext cx="7238595" cy="484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>
                <a:latin typeface="+mj-lt"/>
              </a:rPr>
              <a:t>Groupes traditionnellement sous-représentés :</a:t>
            </a:r>
          </a:p>
          <a:p>
            <a:pPr marL="865800" lvl="1" indent="-457200"/>
            <a:r>
              <a:rPr lang="fr-CA" sz="2800" dirty="0">
                <a:latin typeface="+mj-lt"/>
              </a:rPr>
              <a:t>Femmes</a:t>
            </a:r>
          </a:p>
          <a:p>
            <a:pPr marL="865800" lvl="1" indent="-457200"/>
            <a:r>
              <a:rPr lang="fr-CA" sz="2800" dirty="0">
                <a:latin typeface="+mj-lt"/>
              </a:rPr>
              <a:t>Autochtones</a:t>
            </a:r>
          </a:p>
          <a:p>
            <a:pPr marL="865800" lvl="1" indent="-457200"/>
            <a:r>
              <a:rPr lang="fr-CA" sz="2800" dirty="0">
                <a:latin typeface="+mj-lt"/>
              </a:rPr>
              <a:t>Nouveaux arrivants</a:t>
            </a:r>
          </a:p>
          <a:p>
            <a:pPr marL="865800" lvl="1" indent="-457200"/>
            <a:r>
              <a:rPr lang="fr-CA" sz="2800" dirty="0">
                <a:latin typeface="+mj-lt"/>
              </a:rPr>
              <a:t>Personnes handicapées</a:t>
            </a:r>
          </a:p>
          <a:p>
            <a:pPr marL="865800" lvl="1" indent="-457200"/>
            <a:r>
              <a:rPr lang="fr-CA" sz="2800" dirty="0">
                <a:latin typeface="+mj-lt"/>
              </a:rPr>
              <a:t>Personnes </a:t>
            </a:r>
            <a:r>
              <a:rPr lang="fr-CA" sz="2800" dirty="0" err="1">
                <a:latin typeface="+mj-lt"/>
              </a:rPr>
              <a:t>racialisées</a:t>
            </a:r>
            <a:endParaRPr lang="fr-CA" sz="2800" dirty="0">
              <a:latin typeface="+mj-lt"/>
            </a:endParaRPr>
          </a:p>
          <a:p>
            <a:pPr marL="865800" lvl="1" indent="-457200"/>
            <a:r>
              <a:rPr lang="fr-CA" sz="2800" dirty="0">
                <a:latin typeface="+mj-lt"/>
              </a:rPr>
              <a:t>Personnes LGBTQ+ </a:t>
            </a: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pPr marL="0" indent="0">
              <a:buNone/>
            </a:pPr>
            <a:endParaRPr lang="en-CA" sz="2800" dirty="0">
              <a:latin typeface="+mj-lt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F1440-20E7-F385-FB93-A8ADFC1196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4CAA0-50FE-12E6-20FE-26873C97EE81}"/>
              </a:ext>
            </a:extLst>
          </p:cNvPr>
          <p:cNvSpPr/>
          <p:nvPr/>
        </p:nvSpPr>
        <p:spPr>
          <a:xfrm>
            <a:off x="537028" y="1158950"/>
            <a:ext cx="3933371" cy="4844424"/>
          </a:xfrm>
          <a:prstGeom prst="rect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En 2021, le secteur de l’agriculture et de l’agro-entreprise avait un chiffre d’affaires de 140 milliards de dollars et employait 280 000 personnes</a:t>
            </a:r>
          </a:p>
        </p:txBody>
      </p:sp>
    </p:spTree>
    <p:extLst>
      <p:ext uri="{BB962C8B-B14F-4D97-AF65-F5344CB8AC3E}">
        <p14:creationId xmlns:p14="http://schemas.microsoft.com/office/powerpoint/2010/main" val="24878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04B1-3A8F-C48E-E6CB-FC4E23D8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526457"/>
            <a:ext cx="10888344" cy="443198"/>
          </a:xfrm>
        </p:spPr>
        <p:txBody>
          <a:bodyPr/>
          <a:lstStyle/>
          <a:p>
            <a:r>
              <a:rPr lang="fr-CA" sz="3200" dirty="0"/>
              <a:t>Qui sommes-nous?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F1440-20E7-F385-FB93-A8ADFC1196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6</a:t>
            </a:fld>
            <a:endParaRPr lang="en-CA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AB3CD5A-BAA8-0CA9-44BE-E875BDC3F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126645"/>
              </p:ext>
            </p:extLst>
          </p:nvPr>
        </p:nvGraphicFramePr>
        <p:xfrm>
          <a:off x="642951" y="1047533"/>
          <a:ext cx="6129989" cy="516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ADECA0-EEBA-34B4-799A-F38E9AD6DDB3}"/>
              </a:ext>
            </a:extLst>
          </p:cNvPr>
          <p:cNvSpPr txBox="1"/>
          <p:nvPr/>
        </p:nvSpPr>
        <p:spPr>
          <a:xfrm>
            <a:off x="967563" y="6106779"/>
            <a:ext cx="85026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/>
              <a:t>Statistique Canada. Table 32-10-0230-01  Caractéristiques des exploitants agricoles, données chronologiques du Recensement de l‘agriculture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50C367-5949-EB0A-5BDB-1396213C5CBE}"/>
              </a:ext>
            </a:extLst>
          </p:cNvPr>
          <p:cNvSpPr txBox="1"/>
          <p:nvPr/>
        </p:nvSpPr>
        <p:spPr>
          <a:xfrm>
            <a:off x="4602176" y="1687807"/>
            <a:ext cx="727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+mj-lt"/>
              </a:rPr>
              <a:t>TCAC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A203C-3DB1-4EBB-F753-4CC45BEC240B}"/>
              </a:ext>
            </a:extLst>
          </p:cNvPr>
          <p:cNvSpPr txBox="1"/>
          <p:nvPr/>
        </p:nvSpPr>
        <p:spPr>
          <a:xfrm>
            <a:off x="4691047" y="205928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+mj-lt"/>
              </a:rPr>
              <a:t>(1,1 %)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1A6927-1965-3ED7-3CED-840129920F2F}"/>
              </a:ext>
            </a:extLst>
          </p:cNvPr>
          <p:cNvSpPr txBox="1"/>
          <p:nvPr/>
        </p:nvSpPr>
        <p:spPr>
          <a:xfrm>
            <a:off x="4668605" y="4607402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+mj-lt"/>
              </a:rPr>
              <a:t>(3,8 %)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74DEE0-F006-BA05-A465-5F9444122C92}"/>
              </a:ext>
            </a:extLst>
          </p:cNvPr>
          <p:cNvSpPr txBox="1"/>
          <p:nvPr/>
        </p:nvSpPr>
        <p:spPr>
          <a:xfrm>
            <a:off x="4721504" y="2891435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+mj-lt"/>
              </a:rPr>
              <a:t>1,1  %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5A0D1-687E-F394-A5A4-10A8AD3FEF45}"/>
              </a:ext>
            </a:extLst>
          </p:cNvPr>
          <p:cNvSpPr txBox="1"/>
          <p:nvPr/>
        </p:nvSpPr>
        <p:spPr>
          <a:xfrm>
            <a:off x="6772940" y="2020624"/>
            <a:ext cx="4669090" cy="1477328"/>
          </a:xfrm>
          <a:prstGeom prst="rect">
            <a:avLst/>
          </a:prstGeom>
          <a:solidFill>
            <a:srgbClr val="C5900D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</a:rPr>
              <a:t>Les femmes représentaient 30,4 % des exploitants agricoles en 2021, soit une hausse par rapport aux 27,4 % en 2011 – mais le </a:t>
            </a:r>
            <a:r>
              <a:rPr lang="fr-CA" i="1" dirty="0">
                <a:latin typeface="+mj-lt"/>
              </a:rPr>
              <a:t>nombre</a:t>
            </a:r>
            <a:r>
              <a:rPr lang="fr-CA" dirty="0">
                <a:latin typeface="+mj-lt"/>
              </a:rPr>
              <a:t> de femmes a baissé légèrement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226A46-F5A4-8673-293E-993DF3C8CCAE}"/>
              </a:ext>
            </a:extLst>
          </p:cNvPr>
          <p:cNvSpPr txBox="1"/>
          <p:nvPr/>
        </p:nvSpPr>
        <p:spPr>
          <a:xfrm>
            <a:off x="6772940" y="3569629"/>
            <a:ext cx="4669091" cy="923330"/>
          </a:xfrm>
          <a:prstGeom prst="rect">
            <a:avLst/>
          </a:prstGeom>
          <a:solidFill>
            <a:srgbClr val="C5900D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</a:rPr>
              <a:t>Le pourcentage d’exploitants agricoles autochtones était de 1,9 % en 2016 – ce qui est légèrement inférieur à 5 000 personnes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188A3C-47CB-D6AC-3DD3-CA717A201FF3}"/>
              </a:ext>
            </a:extLst>
          </p:cNvPr>
          <p:cNvSpPr txBox="1"/>
          <p:nvPr/>
        </p:nvSpPr>
        <p:spPr>
          <a:xfrm>
            <a:off x="6772940" y="4669389"/>
            <a:ext cx="4669090" cy="1200329"/>
          </a:xfrm>
          <a:prstGeom prst="rect">
            <a:avLst/>
          </a:prstGeom>
          <a:solidFill>
            <a:srgbClr val="C5900D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</a:rPr>
              <a:t>Les exploitations agricoles qui sont des immigrants représentaient ~9 % des exploitants agricoles en 2016, mais ce pourcentage semble diminuer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9BBE3-5D6D-A3C3-D7CA-BC072C03E998}"/>
              </a:ext>
            </a:extLst>
          </p:cNvPr>
          <p:cNvSpPr txBox="1"/>
          <p:nvPr/>
        </p:nvSpPr>
        <p:spPr>
          <a:xfrm>
            <a:off x="6772940" y="988282"/>
            <a:ext cx="4669091" cy="923330"/>
          </a:xfrm>
          <a:prstGeom prst="rect">
            <a:avLst/>
          </a:prstGeom>
          <a:solidFill>
            <a:srgbClr val="C5900D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</a:rPr>
              <a:t>Le nombre total des exploitants agricoles est tombé de 294 000 en 2011 à 262 000 en 2021, soit une baisse de 10,7 %</a:t>
            </a:r>
          </a:p>
        </p:txBody>
      </p:sp>
    </p:spTree>
    <p:extLst>
      <p:ext uri="{BB962C8B-B14F-4D97-AF65-F5344CB8AC3E}">
        <p14:creationId xmlns:p14="http://schemas.microsoft.com/office/powerpoint/2010/main" val="3439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E9CA0A2-821F-4436-AAEB-F4CB7B453188}"/>
              </a:ext>
            </a:extLst>
          </p:cNvPr>
          <p:cNvSpPr/>
          <p:nvPr/>
        </p:nvSpPr>
        <p:spPr>
          <a:xfrm>
            <a:off x="643892" y="4861321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397F8-EE95-4BE8-ABD7-C3F3ECBC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</p:spPr>
        <p:txBody>
          <a:bodyPr/>
          <a:lstStyle/>
          <a:p>
            <a:r>
              <a:rPr lang="fr-CA" dirty="0">
                <a:solidFill>
                  <a:srgbClr val="C5900D"/>
                </a:solidFill>
              </a:rPr>
              <a:t>D’où partons-nous?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B435A-0119-46A3-BC61-73FA723D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06098" cy="443198"/>
          </a:xfrm>
        </p:spPr>
        <p:txBody>
          <a:bodyPr/>
          <a:lstStyle/>
          <a:p>
            <a:r>
              <a:rPr lang="fr-CA" sz="3200" dirty="0"/>
              <a:t>Contexte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9D4F1-E700-4FDD-9351-F84743E12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EA20-FC01-4197-800B-B9EE16FC25C3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47984C-E213-47A1-8D21-9CBF0420B90D}"/>
              </a:ext>
            </a:extLst>
          </p:cNvPr>
          <p:cNvSpPr txBox="1">
            <a:spLocks/>
          </p:cNvSpPr>
          <p:nvPr/>
        </p:nvSpPr>
        <p:spPr>
          <a:xfrm>
            <a:off x="1731257" y="2028016"/>
            <a:ext cx="3839364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200" dirty="0">
                <a:latin typeface="+mj-lt"/>
              </a:rPr>
              <a:t>Personnes autochtones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700" dirty="0">
                <a:latin typeface="+mj-lt"/>
              </a:rPr>
              <a:t>Exclusion structurelle des Autochtones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F17252-789F-4877-A938-647235F4FEA4}"/>
              </a:ext>
            </a:extLst>
          </p:cNvPr>
          <p:cNvSpPr txBox="1">
            <a:spLocks/>
          </p:cNvSpPr>
          <p:nvPr/>
        </p:nvSpPr>
        <p:spPr>
          <a:xfrm>
            <a:off x="1731257" y="3380602"/>
            <a:ext cx="3699351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200" dirty="0">
                <a:latin typeface="+mj-lt"/>
              </a:rPr>
              <a:t>Femmes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700" dirty="0">
                <a:latin typeface="+mj-lt"/>
              </a:rPr>
              <a:t>Récits concernant la place des « femmes à la ferme »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602BE7D-D125-4464-8E36-6999D9E67347}"/>
              </a:ext>
            </a:extLst>
          </p:cNvPr>
          <p:cNvSpPr txBox="1">
            <a:spLocks/>
          </p:cNvSpPr>
          <p:nvPr/>
        </p:nvSpPr>
        <p:spPr>
          <a:xfrm>
            <a:off x="1736806" y="4782768"/>
            <a:ext cx="3954131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700" dirty="0">
                <a:latin typeface="+mj-lt"/>
              </a:rPr>
              <a:t>Nouveaux arrivants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700" dirty="0" err="1">
                <a:latin typeface="+mj-lt"/>
              </a:rPr>
              <a:t>Racialisation</a:t>
            </a:r>
            <a:r>
              <a:rPr lang="fr-CA" sz="1700" dirty="0">
                <a:latin typeface="+mj-lt"/>
              </a:rPr>
              <a:t> et accent mis à court terme sur les pénuries de main-d'œuvre à éliminer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480DB34-8B7B-494C-ABBB-5A450DDE6E40}"/>
              </a:ext>
            </a:extLst>
          </p:cNvPr>
          <p:cNvSpPr txBox="1">
            <a:spLocks/>
          </p:cNvSpPr>
          <p:nvPr/>
        </p:nvSpPr>
        <p:spPr>
          <a:xfrm>
            <a:off x="7189788" y="2028016"/>
            <a:ext cx="3819107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200" dirty="0">
                <a:latin typeface="+mj-lt"/>
              </a:rPr>
              <a:t>Personnes handicapées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700" dirty="0">
                <a:latin typeface="+mj-lt"/>
              </a:rPr>
              <a:t>Manque de structures de financement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6C5D08E-090D-4FD7-9A8D-E56163B7F13A}"/>
              </a:ext>
            </a:extLst>
          </p:cNvPr>
          <p:cNvSpPr txBox="1">
            <a:spLocks/>
          </p:cNvSpPr>
          <p:nvPr/>
        </p:nvSpPr>
        <p:spPr>
          <a:xfrm>
            <a:off x="7189788" y="3380602"/>
            <a:ext cx="3699351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200" dirty="0">
                <a:latin typeface="+mj-lt"/>
              </a:rPr>
              <a:t>Personnes de couleur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700" dirty="0">
                <a:latin typeface="+mj-lt"/>
              </a:rPr>
              <a:t>Discrimination et exclusion expresse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18BEE4E-F28D-4902-BC04-1807581D5E20}"/>
              </a:ext>
            </a:extLst>
          </p:cNvPr>
          <p:cNvSpPr txBox="1">
            <a:spLocks/>
          </p:cNvSpPr>
          <p:nvPr/>
        </p:nvSpPr>
        <p:spPr>
          <a:xfrm>
            <a:off x="7195337" y="4782768"/>
            <a:ext cx="3699351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200" dirty="0">
                <a:latin typeface="+mj-lt"/>
              </a:rPr>
              <a:t>Personnes LGBTQ+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700" dirty="0">
                <a:latin typeface="+mj-lt"/>
              </a:rPr>
              <a:t>Suppositions hétéro-normatives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A40C6B-3EE8-4CD8-96B0-0C073E572A42}"/>
              </a:ext>
            </a:extLst>
          </p:cNvPr>
          <p:cNvSpPr/>
          <p:nvPr/>
        </p:nvSpPr>
        <p:spPr>
          <a:xfrm>
            <a:off x="637468" y="2106569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8302D0-281A-4854-9E03-D44BB28E1702}"/>
              </a:ext>
            </a:extLst>
          </p:cNvPr>
          <p:cNvSpPr/>
          <p:nvPr/>
        </p:nvSpPr>
        <p:spPr>
          <a:xfrm>
            <a:off x="636588" y="3462785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CE300C-A9F6-45DF-905A-32DBE5AD0C7D}"/>
              </a:ext>
            </a:extLst>
          </p:cNvPr>
          <p:cNvSpPr/>
          <p:nvPr/>
        </p:nvSpPr>
        <p:spPr>
          <a:xfrm>
            <a:off x="6096000" y="3473065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4714A6-C210-48E2-A0C7-00FD7622D97E}"/>
              </a:ext>
            </a:extLst>
          </p:cNvPr>
          <p:cNvSpPr/>
          <p:nvPr/>
        </p:nvSpPr>
        <p:spPr>
          <a:xfrm>
            <a:off x="6096000" y="2106569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382633-614F-4C50-988C-D2B382077F5D}"/>
              </a:ext>
            </a:extLst>
          </p:cNvPr>
          <p:cNvSpPr/>
          <p:nvPr/>
        </p:nvSpPr>
        <p:spPr>
          <a:xfrm>
            <a:off x="6102423" y="4868570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2" name="Graphic 11" descr="Low Vision with solid fill">
            <a:extLst>
              <a:ext uri="{FF2B5EF4-FFF2-40B4-BE49-F238E27FC236}">
                <a16:creationId xmlns:a16="http://schemas.microsoft.com/office/drawing/2014/main" id="{7C531246-59E0-471E-20AF-7A48C69B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108790"/>
            <a:ext cx="914400" cy="914400"/>
          </a:xfrm>
          <a:prstGeom prst="rect">
            <a:avLst/>
          </a:prstGeom>
        </p:spPr>
      </p:pic>
      <p:pic>
        <p:nvPicPr>
          <p:cNvPr id="15" name="Graphic 14" descr="Woman with solid fill">
            <a:extLst>
              <a:ext uri="{FF2B5EF4-FFF2-40B4-BE49-F238E27FC236}">
                <a16:creationId xmlns:a16="http://schemas.microsoft.com/office/drawing/2014/main" id="{B0A0245A-ED9C-2191-BC23-FE9FBF39D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113" y="3450478"/>
            <a:ext cx="914400" cy="914400"/>
          </a:xfrm>
          <a:prstGeom prst="rect">
            <a:avLst/>
          </a:prstGeom>
        </p:spPr>
      </p:pic>
      <p:pic>
        <p:nvPicPr>
          <p:cNvPr id="17" name="Graphic 16" descr="New Moon with solid fill">
            <a:extLst>
              <a:ext uri="{FF2B5EF4-FFF2-40B4-BE49-F238E27FC236}">
                <a16:creationId xmlns:a16="http://schemas.microsoft.com/office/drawing/2014/main" id="{34AA2DFE-CC5A-8140-9F00-18F6E0CA4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876" y="4863542"/>
            <a:ext cx="914400" cy="914400"/>
          </a:xfrm>
          <a:prstGeom prst="rect">
            <a:avLst/>
          </a:prstGeom>
        </p:spPr>
      </p:pic>
      <p:pic>
        <p:nvPicPr>
          <p:cNvPr id="21" name="Graphic 20" descr="Crops with solid fill">
            <a:extLst>
              <a:ext uri="{FF2B5EF4-FFF2-40B4-BE49-F238E27FC236}">
                <a16:creationId xmlns:a16="http://schemas.microsoft.com/office/drawing/2014/main" id="{3449C8A4-C1A7-9B83-4BDE-D26C0A4619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876" y="2121097"/>
            <a:ext cx="864000" cy="864000"/>
          </a:xfrm>
          <a:prstGeom prst="rect">
            <a:avLst/>
          </a:prstGeom>
        </p:spPr>
      </p:pic>
      <p:pic>
        <p:nvPicPr>
          <p:cNvPr id="25" name="Graphic 24" descr="Group success with solid fill">
            <a:extLst>
              <a:ext uri="{FF2B5EF4-FFF2-40B4-BE49-F238E27FC236}">
                <a16:creationId xmlns:a16="http://schemas.microsoft.com/office/drawing/2014/main" id="{9CF64AAF-4EE9-53FE-853C-794B4D3B59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11775" y="4839561"/>
            <a:ext cx="914400" cy="914400"/>
          </a:xfrm>
          <a:prstGeom prst="rect">
            <a:avLst/>
          </a:prstGeom>
        </p:spPr>
      </p:pic>
      <p:pic>
        <p:nvPicPr>
          <p:cNvPr id="37" name="Graphic 36" descr="Fence with solid fill">
            <a:extLst>
              <a:ext uri="{FF2B5EF4-FFF2-40B4-BE49-F238E27FC236}">
                <a16:creationId xmlns:a16="http://schemas.microsoft.com/office/drawing/2014/main" id="{073F1F86-C7F7-F506-A780-4430D3E311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4644" y="34504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E9CA0A2-821F-4436-AAEB-F4CB7B453188}"/>
              </a:ext>
            </a:extLst>
          </p:cNvPr>
          <p:cNvSpPr/>
          <p:nvPr/>
        </p:nvSpPr>
        <p:spPr>
          <a:xfrm>
            <a:off x="631590" y="5178625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B435A-0119-46A3-BC61-73FA723D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5" y="432330"/>
            <a:ext cx="10906098" cy="443198"/>
          </a:xfrm>
        </p:spPr>
        <p:txBody>
          <a:bodyPr/>
          <a:lstStyle/>
          <a:p>
            <a:r>
              <a:rPr lang="fr-CA" sz="3200" dirty="0"/>
              <a:t>Autres 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9D4F1-E700-4FDD-9351-F84743E12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EA20-FC01-4197-800B-B9EE16FC25C3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47984C-E213-47A1-8D21-9CBF0420B90D}"/>
              </a:ext>
            </a:extLst>
          </p:cNvPr>
          <p:cNvSpPr txBox="1">
            <a:spLocks/>
          </p:cNvSpPr>
          <p:nvPr/>
        </p:nvSpPr>
        <p:spPr>
          <a:xfrm>
            <a:off x="1731256" y="2432889"/>
            <a:ext cx="4520688" cy="11511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400" b="1" dirty="0">
                <a:latin typeface="+mj-lt"/>
              </a:rPr>
              <a:t>Discussions dans la société en général au sujet de l’équité et de la diversité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F17252-789F-4877-A938-647235F4FEA4}"/>
              </a:ext>
            </a:extLst>
          </p:cNvPr>
          <p:cNvSpPr txBox="1">
            <a:spLocks/>
          </p:cNvSpPr>
          <p:nvPr/>
        </p:nvSpPr>
        <p:spPr>
          <a:xfrm>
            <a:off x="1731256" y="3811330"/>
            <a:ext cx="4690808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400" dirty="0">
                <a:latin typeface="+mj-lt"/>
              </a:rPr>
              <a:t>Influence des chaînes d’approvisionnement mondiales et nationales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602BE7D-D125-4464-8E36-6999D9E67347}"/>
              </a:ext>
            </a:extLst>
          </p:cNvPr>
          <p:cNvSpPr txBox="1">
            <a:spLocks/>
          </p:cNvSpPr>
          <p:nvPr/>
        </p:nvSpPr>
        <p:spPr>
          <a:xfrm>
            <a:off x="1736806" y="5112379"/>
            <a:ext cx="4515138" cy="1267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400" dirty="0">
                <a:latin typeface="+mj-lt"/>
              </a:rPr>
              <a:t>Souhait de créer un système alimentaire équitable et durable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480DB34-8B7B-494C-ABBB-5A450DDE6E40}"/>
              </a:ext>
            </a:extLst>
          </p:cNvPr>
          <p:cNvSpPr txBox="1">
            <a:spLocks/>
          </p:cNvSpPr>
          <p:nvPr/>
        </p:nvSpPr>
        <p:spPr>
          <a:xfrm>
            <a:off x="7189787" y="2576872"/>
            <a:ext cx="4366213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800" dirty="0">
                <a:latin typeface="+mj-lt"/>
              </a:rPr>
              <a:t>Pousse les gouvernements, les groupes industriels et les consommateurs à tenir compte de l’ÉDI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6C5D08E-090D-4FD7-9A8D-E56163B7F13A}"/>
              </a:ext>
            </a:extLst>
          </p:cNvPr>
          <p:cNvSpPr txBox="1">
            <a:spLocks/>
          </p:cNvSpPr>
          <p:nvPr/>
        </p:nvSpPr>
        <p:spPr>
          <a:xfrm>
            <a:off x="7189788" y="3767726"/>
            <a:ext cx="3699351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800" dirty="0">
                <a:latin typeface="+mj-lt"/>
              </a:rPr>
              <a:t>Impose la production de rapports et de preuves de conformité dans le volet « S » d’ESEG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18BEE4E-F28D-4902-BC04-1807581D5E20}"/>
              </a:ext>
            </a:extLst>
          </p:cNvPr>
          <p:cNvSpPr txBox="1">
            <a:spLocks/>
          </p:cNvSpPr>
          <p:nvPr/>
        </p:nvSpPr>
        <p:spPr>
          <a:xfrm>
            <a:off x="7189786" y="5164065"/>
            <a:ext cx="4187049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800" dirty="0">
                <a:latin typeface="+mj-lt"/>
              </a:rPr>
              <a:t>Soulève des questions sur la façon dont les travailleurs sont traités et rémunérés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A40C6B-3EE8-4CD8-96B0-0C073E572A42}"/>
              </a:ext>
            </a:extLst>
          </p:cNvPr>
          <p:cNvSpPr/>
          <p:nvPr/>
        </p:nvSpPr>
        <p:spPr>
          <a:xfrm>
            <a:off x="631590" y="2579507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8302D0-281A-4854-9E03-D44BB28E1702}"/>
              </a:ext>
            </a:extLst>
          </p:cNvPr>
          <p:cNvSpPr/>
          <p:nvPr/>
        </p:nvSpPr>
        <p:spPr>
          <a:xfrm>
            <a:off x="631590" y="3843885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CA" sz="3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1" name="Graphic 20" descr="Crops with solid fill">
            <a:extLst>
              <a:ext uri="{FF2B5EF4-FFF2-40B4-BE49-F238E27FC236}">
                <a16:creationId xmlns:a16="http://schemas.microsoft.com/office/drawing/2014/main" id="{3449C8A4-C1A7-9B83-4BDE-D26C0A461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5" y="5164065"/>
            <a:ext cx="864000" cy="864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8D2B33-1EE0-D866-3D84-53BA5E1ADAFF}"/>
              </a:ext>
            </a:extLst>
          </p:cNvPr>
          <p:cNvSpPr txBox="1">
            <a:spLocks/>
          </p:cNvSpPr>
          <p:nvPr/>
        </p:nvSpPr>
        <p:spPr>
          <a:xfrm>
            <a:off x="1731255" y="1178944"/>
            <a:ext cx="4520689" cy="11511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2400" b="1" dirty="0">
                <a:latin typeface="+mj-lt"/>
              </a:rPr>
              <a:t>Pénuries de main-d’œuvre qui persistent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6A9F17-1EFD-ABF7-A966-C847C0282527}"/>
              </a:ext>
            </a:extLst>
          </p:cNvPr>
          <p:cNvSpPr/>
          <p:nvPr/>
        </p:nvSpPr>
        <p:spPr>
          <a:xfrm>
            <a:off x="631590" y="1261935"/>
            <a:ext cx="916621" cy="916621"/>
          </a:xfrm>
          <a:prstGeom prst="ellipse">
            <a:avLst/>
          </a:prstGeom>
          <a:noFill/>
          <a:ln w="38100">
            <a:solidFill>
              <a:srgbClr val="C59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CA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88A8A41-6ABF-6058-27D2-01B8C9806A38}"/>
              </a:ext>
            </a:extLst>
          </p:cNvPr>
          <p:cNvSpPr txBox="1">
            <a:spLocks/>
          </p:cNvSpPr>
          <p:nvPr/>
        </p:nvSpPr>
        <p:spPr>
          <a:xfrm>
            <a:off x="7189786" y="1204597"/>
            <a:ext cx="4520689" cy="10737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800" dirty="0">
                <a:latin typeface="+mj-lt"/>
              </a:rPr>
              <a:t>Nécessité d’attirer les groupes               sous-représentés</a:t>
            </a:r>
          </a:p>
        </p:txBody>
      </p:sp>
      <p:pic>
        <p:nvPicPr>
          <p:cNvPr id="27" name="Graphic 26" descr="Scales of justice with solid fill">
            <a:extLst>
              <a:ext uri="{FF2B5EF4-FFF2-40B4-BE49-F238E27FC236}">
                <a16:creationId xmlns:a16="http://schemas.microsoft.com/office/drawing/2014/main" id="{1AE6C793-19A0-EDCD-3BFF-3FD5AAC04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046" y="2525926"/>
            <a:ext cx="914400" cy="914400"/>
          </a:xfrm>
          <a:prstGeom prst="rect">
            <a:avLst/>
          </a:prstGeom>
        </p:spPr>
      </p:pic>
      <p:pic>
        <p:nvPicPr>
          <p:cNvPr id="29" name="Graphic 28" descr="Grocery bag with solid fill">
            <a:extLst>
              <a:ext uri="{FF2B5EF4-FFF2-40B4-BE49-F238E27FC236}">
                <a16:creationId xmlns:a16="http://schemas.microsoft.com/office/drawing/2014/main" id="{B4854D31-D398-5E1C-9E48-D5BF7C861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178" y="3789543"/>
            <a:ext cx="914400" cy="914400"/>
          </a:xfrm>
          <a:prstGeom prst="rect">
            <a:avLst/>
          </a:prstGeom>
        </p:spPr>
      </p:pic>
      <p:pic>
        <p:nvPicPr>
          <p:cNvPr id="32" name="Graphic 31" descr="Agriculture with solid fill">
            <a:extLst>
              <a:ext uri="{FF2B5EF4-FFF2-40B4-BE49-F238E27FC236}">
                <a16:creationId xmlns:a16="http://schemas.microsoft.com/office/drawing/2014/main" id="{85049DDB-0F18-8AD1-D390-6BD2D58687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811" y="1152769"/>
            <a:ext cx="914400" cy="914400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393F87BB-48D5-D993-4044-1B46A5BE5308}"/>
              </a:ext>
            </a:extLst>
          </p:cNvPr>
          <p:cNvSpPr/>
          <p:nvPr/>
        </p:nvSpPr>
        <p:spPr>
          <a:xfrm>
            <a:off x="6361033" y="1576919"/>
            <a:ext cx="432000" cy="484632"/>
          </a:xfrm>
          <a:prstGeom prst="rightArrow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fr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3812542-860C-9D65-9CA9-CB05BCCD8729}"/>
              </a:ext>
            </a:extLst>
          </p:cNvPr>
          <p:cNvSpPr/>
          <p:nvPr/>
        </p:nvSpPr>
        <p:spPr>
          <a:xfrm>
            <a:off x="6361033" y="2833818"/>
            <a:ext cx="432000" cy="484632"/>
          </a:xfrm>
          <a:prstGeom prst="rightArrow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fr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58D5600-42E7-60A0-47A7-2F0C90DD97D8}"/>
              </a:ext>
            </a:extLst>
          </p:cNvPr>
          <p:cNvSpPr/>
          <p:nvPr/>
        </p:nvSpPr>
        <p:spPr>
          <a:xfrm>
            <a:off x="6361033" y="4004427"/>
            <a:ext cx="432000" cy="484632"/>
          </a:xfrm>
          <a:prstGeom prst="rightArrow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fr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02EF5DD-A100-E2F8-9F5F-2F75E74F9CE9}"/>
              </a:ext>
            </a:extLst>
          </p:cNvPr>
          <p:cNvSpPr/>
          <p:nvPr/>
        </p:nvSpPr>
        <p:spPr>
          <a:xfrm>
            <a:off x="6361033" y="5503642"/>
            <a:ext cx="432000" cy="484632"/>
          </a:xfrm>
          <a:prstGeom prst="rightArrow">
            <a:avLst/>
          </a:prstGeom>
          <a:solidFill>
            <a:srgbClr val="C5900D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fr-CA" sz="1600" b="1" dirty="0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6CB43-988D-4B82-967E-3D4BE9B67F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6002" y="6300722"/>
            <a:ext cx="499143" cy="244437"/>
          </a:xfrm>
        </p:spPr>
        <p:txBody>
          <a:bodyPr anchor="ctr">
            <a:normAutofit/>
          </a:bodyPr>
          <a:lstStyle/>
          <a:p>
            <a:pPr>
              <a:spcAft>
                <a:spcPts val="587"/>
              </a:spcAft>
            </a:pPr>
            <a:fld id="{524D1A82-BAD5-4898-8C77-C821410AB1EA}" type="slidenum">
              <a:rPr lang="en-CA" smtClean="0"/>
              <a:pPr>
                <a:spcAft>
                  <a:spcPts val="587"/>
                </a:spcAft>
              </a:pPr>
              <a:t>9</a:t>
            </a:fld>
            <a:endParaRPr lang="en-C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A07A6-078D-460B-A8E0-B1176BA3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492" y="806570"/>
            <a:ext cx="10913050" cy="542277"/>
          </a:xfrm>
        </p:spPr>
        <p:txBody>
          <a:bodyPr wrap="square" anchor="t">
            <a:normAutofit fontScale="90000"/>
          </a:bodyPr>
          <a:lstStyle/>
          <a:p>
            <a:r>
              <a:rPr lang="fr-CA" sz="4400" dirty="0"/>
              <a:t>Que faire maintenant?</a:t>
            </a:r>
            <a:br>
              <a:rPr lang="fr-CA" dirty="0"/>
            </a:br>
            <a:endParaRPr lang="fr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47F9A1-403C-4E58-AFE5-557E60FA09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8521" y="1770821"/>
            <a:ext cx="5258131" cy="452990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958" dirty="0"/>
          </a:p>
          <a:p>
            <a:pPr>
              <a:lnSpc>
                <a:spcPct val="100000"/>
              </a:lnSpc>
              <a:spcAft>
                <a:spcPts val="587"/>
              </a:spcAft>
            </a:pPr>
            <a:r>
              <a:rPr lang="fr-CA" sz="3132" dirty="0">
                <a:latin typeface="+mj-lt"/>
              </a:rPr>
              <a:t>La prise de conscience exige des stratégies et de l’action</a:t>
            </a:r>
            <a:br>
              <a:rPr lang="fr-CA" sz="3132" dirty="0">
                <a:latin typeface="+mj-lt"/>
              </a:rPr>
            </a:br>
            <a:endParaRPr lang="fr-CA" sz="3132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587"/>
              </a:spcAft>
            </a:pPr>
            <a:r>
              <a:rPr lang="fr-CA" sz="3132" dirty="0">
                <a:latin typeface="+mj-lt"/>
              </a:rPr>
              <a:t>Passer de l’analyse de rentabilité… à une situation d’équité… à la formulation de la bonne question…</a:t>
            </a:r>
            <a:br>
              <a:rPr lang="fr-CA" sz="3132" dirty="0">
                <a:latin typeface="+mj-lt"/>
              </a:rPr>
            </a:br>
            <a:endParaRPr lang="fr-CA" sz="3132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587"/>
              </a:spcAft>
            </a:pPr>
            <a:r>
              <a:rPr lang="fr-CA" sz="3132" dirty="0">
                <a:latin typeface="+mj-lt"/>
              </a:rPr>
              <a:t>Par où commençons-nous? </a:t>
            </a:r>
            <a:br>
              <a:rPr lang="en-CA" sz="3132" dirty="0"/>
            </a:br>
            <a:endParaRPr lang="en-CA" sz="3132" dirty="0"/>
          </a:p>
        </p:txBody>
      </p:sp>
      <p:pic>
        <p:nvPicPr>
          <p:cNvPr id="5" name="Picture 4" descr="A picture containing outdoor, sky, yellow, silhouette&#10;&#10;Description automatically generated">
            <a:extLst>
              <a:ext uri="{FF2B5EF4-FFF2-40B4-BE49-F238E27FC236}">
                <a16:creationId xmlns:a16="http://schemas.microsoft.com/office/drawing/2014/main" id="{47B80516-5493-426E-D26E-DD3A37DB8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6" t="3292" r="17500" b="6334"/>
          <a:stretch/>
        </p:blipFill>
        <p:spPr>
          <a:xfrm>
            <a:off x="0" y="-10007"/>
            <a:ext cx="567619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7B7D77-F4D9-0A0E-E21D-946373F7D23A}"/>
              </a:ext>
            </a:extLst>
          </p:cNvPr>
          <p:cNvSpPr/>
          <p:nvPr/>
        </p:nvSpPr>
        <p:spPr>
          <a:xfrm>
            <a:off x="-97283" y="10007"/>
            <a:ext cx="5773481" cy="6868007"/>
          </a:xfrm>
          <a:prstGeom prst="rect">
            <a:avLst/>
          </a:prstGeom>
          <a:solidFill>
            <a:srgbClr val="000000">
              <a:alpha val="32157"/>
            </a:srgbClr>
          </a:solidFill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CA" sz="5800" b="1" kern="0" dirty="0">
              <a:solidFill>
                <a:srgbClr val="181718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MNP - Theme - August 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rtlCol="0" anchor="ctr">
        <a:noAutofit/>
      </a:bodyPr>
      <a:lstStyle>
        <a:defPPr algn="ctr">
          <a:defRPr sz="1600" b="1" dirty="0" smtClean="0">
            <a:solidFill>
              <a:schemeClr val="bg1"/>
            </a:solidFill>
            <a:latin typeface="+mj-lt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3sHealth RFP - Skeleton" id="{38EBFC66-4F36-4E7C-88B4-A8B682DA7497}" vid="{9348AEF9-D463-4D8C-A398-E519957DD0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db8da9-c2a3-45f4-a9d1-7330534701ce" xsi:nil="true"/>
    <lcf76f155ced4ddcb4097134ff3c332f xmlns="30c17b54-d892-47d4-a218-f4b1d2136cb1">
      <Terms xmlns="http://schemas.microsoft.com/office/infopath/2007/PartnerControls"/>
    </lcf76f155ced4ddcb4097134ff3c332f>
    <SharedWithUsers xmlns="16db8da9-c2a3-45f4-a9d1-7330534701ce">
      <UserInfo>
        <DisplayName>Scott Crowley</DisplayName>
        <AccountId>108</AccountId>
        <AccountType/>
      </UserInfo>
      <UserInfo>
        <DisplayName>Krishna Menon</DisplayName>
        <AccountId>9</AccountId>
        <AccountType/>
      </UserInfo>
      <UserInfo>
        <DisplayName>Kevin Joy</DisplayName>
        <AccountId>46</AccountId>
        <AccountType/>
      </UserInfo>
      <UserInfo>
        <DisplayName>Jaylene Cousins</DisplayName>
        <AccountId>86</AccountId>
        <AccountType/>
      </UserInfo>
      <UserInfo>
        <DisplayName>Sandra Porteous</DisplayName>
        <AccountId>82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BE84D694AD46A1FF2B19A59A6A3B" ma:contentTypeVersion="12" ma:contentTypeDescription="Create a new document." ma:contentTypeScope="" ma:versionID="cf7c981c000decc7a92e71adc66b8578">
  <xsd:schema xmlns:xsd="http://www.w3.org/2001/XMLSchema" xmlns:xs="http://www.w3.org/2001/XMLSchema" xmlns:p="http://schemas.microsoft.com/office/2006/metadata/properties" xmlns:ns2="30c17b54-d892-47d4-a218-f4b1d2136cb1" xmlns:ns3="16db8da9-c2a3-45f4-a9d1-7330534701ce" targetNamespace="http://schemas.microsoft.com/office/2006/metadata/properties" ma:root="true" ma:fieldsID="c0a7ead30dc99488c90ba9c12bc3879e" ns2:_="" ns3:_="">
    <xsd:import namespace="30c17b54-d892-47d4-a218-f4b1d2136cb1"/>
    <xsd:import namespace="16db8da9-c2a3-45f4-a9d1-733053470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7b54-d892-47d4-a218-f4b1d2136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3a7bf9-0ec1-4416-9238-ac88aa0a6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b8da9-c2a3-45f4-a9d1-733053470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7f0f8c0-5414-42e3-b11b-dd85505e6037}" ma:internalName="TaxCatchAll" ma:showField="CatchAllData" ma:web="16db8da9-c2a3-45f4-a9d1-733053470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01FF2-C92F-4FB4-AEC2-70AE2DD3FD70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17755d0d-38fc-45f4-88fa-fb9bb1d4fe38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5f1aab5-850d-4ab4-9118-95bddfe74888"/>
  </ds:schemaRefs>
</ds:datastoreItem>
</file>

<file path=customXml/itemProps3.xml><?xml version="1.0" encoding="utf-8"?>
<ds:datastoreItem xmlns:ds="http://schemas.openxmlformats.org/officeDocument/2006/customXml" ds:itemID="{CAB1D530-EFEE-467D-8F3B-F00EF2CD7B52}"/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1618</Words>
  <Application>Microsoft Office PowerPoint</Application>
  <PresentationFormat>Grand écran</PresentationFormat>
  <Paragraphs>190</Paragraphs>
  <Slides>20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Corbel</vt:lpstr>
      <vt:lpstr>Courier New</vt:lpstr>
      <vt:lpstr>Segoe UI</vt:lpstr>
      <vt:lpstr>Segoe UI Semibold</vt:lpstr>
      <vt:lpstr>Segoe UI Semibold (Headings)</vt:lpstr>
      <vt:lpstr>Segoe UI Semilight</vt:lpstr>
      <vt:lpstr>Symbol</vt:lpstr>
      <vt:lpstr>MNP - Theme - August 2020</vt:lpstr>
      <vt:lpstr>think-cell Slide</vt:lpstr>
      <vt:lpstr>L’ÉDI en tant qu’impératif stratégique  Exposé à la FCA 6 mars 2023</vt:lpstr>
      <vt:lpstr>Mary Larson | Associée – Consultation, Leader, Stratégie d’entreprise </vt:lpstr>
      <vt:lpstr>De quoi s’agit-il? </vt:lpstr>
      <vt:lpstr>Y a-t-il une concordance entre l’intérieur et l’extérieur?</vt:lpstr>
      <vt:lpstr>Où en sommes-nous?</vt:lpstr>
      <vt:lpstr>Qui sommes-nous?</vt:lpstr>
      <vt:lpstr>Contexte</vt:lpstr>
      <vt:lpstr>Autres pressions</vt:lpstr>
      <vt:lpstr>Que faire maintenant? </vt:lpstr>
      <vt:lpstr>Il s’agit d’aller au-delà</vt:lpstr>
      <vt:lpstr>De nombreuses organisations cherchent à améliorer l’ÉDI — Aux États-Unis et au Canada</vt:lpstr>
      <vt:lpstr>Un exemple</vt:lpstr>
      <vt:lpstr>La DÉI est un enjeu stratégique   Quels sont la raison d’être et le rôle de votre organisation?  À quoi ressemble votre organisation?  Où pouvez-vous exercer de l’influence?  Quels changements pouvez-vous apporter?  Êtes-vous en mesure d’apporter ces changements?</vt:lpstr>
      <vt:lpstr>Recensement démographique : Coup d’œil sur la situation actuelle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Victoria Zutz</dc:creator>
  <cp:lastModifiedBy>HAERENS, Norman</cp:lastModifiedBy>
  <cp:revision>51</cp:revision>
  <cp:lastPrinted>2023-02-18T21:20:39Z</cp:lastPrinted>
  <dcterms:created xsi:type="dcterms:W3CDTF">2021-01-12T21:00:37Z</dcterms:created>
  <dcterms:modified xsi:type="dcterms:W3CDTF">2023-02-20T20:55:57Z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0x010100C6DFBE84D694AD46A1FF2B19A59A6A3B</vt:lpwstr>
  </property>
  <property fmtid="{D5CDD505-2E9C-101B-9397-08002B2CF9AE}" pid="3" name="MediaServiceImageTags">
    <vt:lpwstr/>
  </property>
</Properties>
</file>