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10.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22.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267.xml" ContentType="application/vnd.openxmlformats-officedocument.presentationml.tags+xml"/>
  <Override PartName="/ppt/revisionInfo.xml" ContentType="application/vnd.ms-powerpoint.revisioninfo+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25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947275"/>
  <p:embeddedFontLst>
    <p:embeddedFont>
      <p:font typeface="Calibri" panose="020F0502020204030204" pitchFamily="34" charset="0"/>
      <p:regular r:id="rId25"/>
      <p:bold r:id="rId26"/>
      <p:italic r:id="rId27"/>
      <p:boldItalic r:id="rId28"/>
    </p:embeddedFont>
    <p:embeddedFont>
      <p:font typeface="Lora" pitchFamily="2" charset="0"/>
      <p:regular r:id="rId29"/>
      <p:bold r:id="rId30"/>
      <p:italic r:id="rId31"/>
      <p:boldItalic r:id="rId32"/>
    </p:embeddedFont>
    <p:embeddedFont>
      <p:font typeface="Lora Bold" charset="0"/>
      <p:regular r:id="rId33"/>
    </p:embeddedFont>
    <p:embeddedFont>
      <p:font typeface="Lora Bold Italics" panose="020B0604020202020204" charset="0"/>
      <p:regular r:id="rId34"/>
    </p:embeddedFont>
    <p:embeddedFont>
      <p:font typeface="Lucida Handwriting" panose="03010101010101010101" pitchFamily="66"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E63A"/>
    <a:srgbClr val="90DF41"/>
    <a:srgbClr val="2DDF4F"/>
    <a:srgbClr val="1EC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46950-3703-4865-9FB5-BCC558CAEC0E}" v="4" dt="2023-02-20T21:26:16.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3142" autoAdjust="0"/>
  </p:normalViewPr>
  <p:slideViewPr>
    <p:cSldViewPr>
      <p:cViewPr varScale="1">
        <p:scale>
          <a:sx n="48" d="100"/>
          <a:sy n="48" d="100"/>
        </p:scale>
        <p:origin x="420" y="52"/>
      </p:cViewPr>
      <p:guideLst>
        <p:guide orient="horz" pos="2160"/>
        <p:guide pos="2880"/>
      </p:guideLst>
    </p:cSldViewPr>
  </p:slideViewPr>
  <p:outlineViewPr>
    <p:cViewPr>
      <p:scale>
        <a:sx n="33" d="100"/>
        <a:sy n="33" d="100"/>
      </p:scale>
      <p:origin x="0" y="-10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image" Target="../media/image10.png"/><Relationship Id="rId3" Type="http://schemas.openxmlformats.org/officeDocument/2006/relationships/tags" Target="../tags/tag77.xml"/><Relationship Id="rId21" Type="http://schemas.openxmlformats.org/officeDocument/2006/relationships/image" Target="../media/image13.svg"/><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slideLayout" Target="../slideLayouts/slideLayout7.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image" Target="../media/image12.pn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image" Target="../media/image11.sv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11.xml.rels><?xml version="1.0" encoding="UTF-8" standalone="yes"?>
<Relationships xmlns="http://schemas.openxmlformats.org/package/2006/relationships"><Relationship Id="rId13" Type="http://schemas.openxmlformats.org/officeDocument/2006/relationships/tags" Target="../tags/tag103.xml"/><Relationship Id="rId18" Type="http://schemas.openxmlformats.org/officeDocument/2006/relationships/tags" Target="../tags/tag108.xml"/><Relationship Id="rId26" Type="http://schemas.openxmlformats.org/officeDocument/2006/relationships/image" Target="../media/image19.svg"/><Relationship Id="rId21" Type="http://schemas.openxmlformats.org/officeDocument/2006/relationships/image" Target="../media/image14.png"/><Relationship Id="rId34" Type="http://schemas.openxmlformats.org/officeDocument/2006/relationships/image" Target="../media/image27.svg"/><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5" Type="http://schemas.openxmlformats.org/officeDocument/2006/relationships/image" Target="../media/image18.png"/><Relationship Id="rId33" Type="http://schemas.openxmlformats.org/officeDocument/2006/relationships/image" Target="../media/image26.png"/><Relationship Id="rId38" Type="http://schemas.openxmlformats.org/officeDocument/2006/relationships/image" Target="../media/image31.svg"/><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slideLayout" Target="../slideLayouts/slideLayout7.xml"/><Relationship Id="rId29" Type="http://schemas.openxmlformats.org/officeDocument/2006/relationships/image" Target="../media/image22.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24" Type="http://schemas.openxmlformats.org/officeDocument/2006/relationships/image" Target="../media/image17.svg"/><Relationship Id="rId32" Type="http://schemas.openxmlformats.org/officeDocument/2006/relationships/image" Target="../media/image25.svg"/><Relationship Id="rId37" Type="http://schemas.openxmlformats.org/officeDocument/2006/relationships/image" Target="../media/image30.png"/><Relationship Id="rId5" Type="http://schemas.openxmlformats.org/officeDocument/2006/relationships/tags" Target="../tags/tag95.xml"/><Relationship Id="rId15" Type="http://schemas.openxmlformats.org/officeDocument/2006/relationships/tags" Target="../tags/tag105.xml"/><Relationship Id="rId23" Type="http://schemas.openxmlformats.org/officeDocument/2006/relationships/image" Target="../media/image16.png"/><Relationship Id="rId28" Type="http://schemas.openxmlformats.org/officeDocument/2006/relationships/image" Target="../media/image21.svg"/><Relationship Id="rId36" Type="http://schemas.openxmlformats.org/officeDocument/2006/relationships/image" Target="../media/image29.svg"/><Relationship Id="rId10" Type="http://schemas.openxmlformats.org/officeDocument/2006/relationships/tags" Target="../tags/tag100.xml"/><Relationship Id="rId19" Type="http://schemas.openxmlformats.org/officeDocument/2006/relationships/tags" Target="../tags/tag109.xml"/><Relationship Id="rId31" Type="http://schemas.openxmlformats.org/officeDocument/2006/relationships/image" Target="../media/image24.png"/><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 Id="rId22" Type="http://schemas.openxmlformats.org/officeDocument/2006/relationships/image" Target="../media/image15.svg"/><Relationship Id="rId27" Type="http://schemas.openxmlformats.org/officeDocument/2006/relationships/image" Target="../media/image20.png"/><Relationship Id="rId30" Type="http://schemas.openxmlformats.org/officeDocument/2006/relationships/image" Target="../media/image23.svg"/><Relationship Id="rId35" Type="http://schemas.openxmlformats.org/officeDocument/2006/relationships/image" Target="../media/image28.png"/><Relationship Id="rId8" Type="http://schemas.openxmlformats.org/officeDocument/2006/relationships/tags" Target="../tags/tag98.xml"/><Relationship Id="rId3" Type="http://schemas.openxmlformats.org/officeDocument/2006/relationships/tags" Target="../tags/tag93.xml"/></Relationships>
</file>

<file path=ppt/slides/_rels/slide12.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slideLayout" Target="../slideLayouts/slideLayout7.xml"/><Relationship Id="rId18" Type="http://schemas.openxmlformats.org/officeDocument/2006/relationships/image" Target="../media/image32.png"/><Relationship Id="rId3" Type="http://schemas.openxmlformats.org/officeDocument/2006/relationships/tags" Target="../tags/tag112.xml"/><Relationship Id="rId21" Type="http://schemas.openxmlformats.org/officeDocument/2006/relationships/image" Target="../media/image35.svg"/><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image" Target="../media/image23.svg"/><Relationship Id="rId25" Type="http://schemas.openxmlformats.org/officeDocument/2006/relationships/image" Target="../media/image39.svg"/><Relationship Id="rId2" Type="http://schemas.openxmlformats.org/officeDocument/2006/relationships/tags" Target="../tags/tag111.xml"/><Relationship Id="rId16" Type="http://schemas.openxmlformats.org/officeDocument/2006/relationships/image" Target="../media/image22.png"/><Relationship Id="rId20" Type="http://schemas.openxmlformats.org/officeDocument/2006/relationships/image" Target="../media/image34.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image" Target="../media/image38.png"/><Relationship Id="rId5" Type="http://schemas.openxmlformats.org/officeDocument/2006/relationships/tags" Target="../tags/tag114.xml"/><Relationship Id="rId15" Type="http://schemas.openxmlformats.org/officeDocument/2006/relationships/image" Target="../media/image21.svg"/><Relationship Id="rId23" Type="http://schemas.openxmlformats.org/officeDocument/2006/relationships/image" Target="../media/image37.svg"/><Relationship Id="rId10" Type="http://schemas.openxmlformats.org/officeDocument/2006/relationships/tags" Target="../tags/tag119.xml"/><Relationship Id="rId19" Type="http://schemas.openxmlformats.org/officeDocument/2006/relationships/image" Target="../media/image33.svg"/><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20.png"/><Relationship Id="rId22"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slideLayout" Target="../slideLayouts/slideLayout7.xml"/><Relationship Id="rId18" Type="http://schemas.openxmlformats.org/officeDocument/2006/relationships/image" Target="../media/image32.png"/><Relationship Id="rId3" Type="http://schemas.openxmlformats.org/officeDocument/2006/relationships/tags" Target="../tags/tag124.xml"/><Relationship Id="rId21" Type="http://schemas.openxmlformats.org/officeDocument/2006/relationships/image" Target="../media/image35.svg"/><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image" Target="../media/image25.svg"/><Relationship Id="rId25" Type="http://schemas.openxmlformats.org/officeDocument/2006/relationships/image" Target="../media/image39.svg"/><Relationship Id="rId2" Type="http://schemas.openxmlformats.org/officeDocument/2006/relationships/tags" Target="../tags/tag123.xml"/><Relationship Id="rId16" Type="http://schemas.openxmlformats.org/officeDocument/2006/relationships/image" Target="../media/image24.png"/><Relationship Id="rId20" Type="http://schemas.openxmlformats.org/officeDocument/2006/relationships/image" Target="../media/image34.png"/><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24" Type="http://schemas.openxmlformats.org/officeDocument/2006/relationships/image" Target="../media/image38.png"/><Relationship Id="rId5" Type="http://schemas.openxmlformats.org/officeDocument/2006/relationships/tags" Target="../tags/tag126.xml"/><Relationship Id="rId15" Type="http://schemas.openxmlformats.org/officeDocument/2006/relationships/image" Target="../media/image17.svg"/><Relationship Id="rId23" Type="http://schemas.openxmlformats.org/officeDocument/2006/relationships/image" Target="../media/image37.svg"/><Relationship Id="rId10" Type="http://schemas.openxmlformats.org/officeDocument/2006/relationships/tags" Target="../tags/tag131.xml"/><Relationship Id="rId19" Type="http://schemas.openxmlformats.org/officeDocument/2006/relationships/image" Target="../media/image33.svg"/><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image" Target="../media/image16.png"/><Relationship Id="rId22"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tags" Target="../tags/tag141.xml"/><Relationship Id="rId13" Type="http://schemas.openxmlformats.org/officeDocument/2006/relationships/slideLayout" Target="../slideLayouts/slideLayout7.xml"/><Relationship Id="rId18" Type="http://schemas.openxmlformats.org/officeDocument/2006/relationships/image" Target="../media/image32.png"/><Relationship Id="rId3" Type="http://schemas.openxmlformats.org/officeDocument/2006/relationships/tags" Target="../tags/tag136.xml"/><Relationship Id="rId21" Type="http://schemas.openxmlformats.org/officeDocument/2006/relationships/image" Target="../media/image35.svg"/><Relationship Id="rId7" Type="http://schemas.openxmlformats.org/officeDocument/2006/relationships/tags" Target="../tags/tag140.xml"/><Relationship Id="rId12" Type="http://schemas.openxmlformats.org/officeDocument/2006/relationships/tags" Target="../tags/tag145.xml"/><Relationship Id="rId17" Type="http://schemas.openxmlformats.org/officeDocument/2006/relationships/image" Target="../media/image27.svg"/><Relationship Id="rId25" Type="http://schemas.openxmlformats.org/officeDocument/2006/relationships/image" Target="../media/image39.svg"/><Relationship Id="rId2" Type="http://schemas.openxmlformats.org/officeDocument/2006/relationships/tags" Target="../tags/tag135.xml"/><Relationship Id="rId16" Type="http://schemas.openxmlformats.org/officeDocument/2006/relationships/image" Target="../media/image26.png"/><Relationship Id="rId20" Type="http://schemas.openxmlformats.org/officeDocument/2006/relationships/image" Target="../media/image34.png"/><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tags" Target="../tags/tag144.xml"/><Relationship Id="rId24" Type="http://schemas.openxmlformats.org/officeDocument/2006/relationships/image" Target="../media/image38.png"/><Relationship Id="rId5" Type="http://schemas.openxmlformats.org/officeDocument/2006/relationships/tags" Target="../tags/tag138.xml"/><Relationship Id="rId15" Type="http://schemas.openxmlformats.org/officeDocument/2006/relationships/image" Target="../media/image19.svg"/><Relationship Id="rId23" Type="http://schemas.openxmlformats.org/officeDocument/2006/relationships/image" Target="../media/image37.svg"/><Relationship Id="rId10" Type="http://schemas.openxmlformats.org/officeDocument/2006/relationships/tags" Target="../tags/tag143.xml"/><Relationship Id="rId19" Type="http://schemas.openxmlformats.org/officeDocument/2006/relationships/image" Target="../media/image33.svg"/><Relationship Id="rId4" Type="http://schemas.openxmlformats.org/officeDocument/2006/relationships/tags" Target="../tags/tag137.xml"/><Relationship Id="rId9" Type="http://schemas.openxmlformats.org/officeDocument/2006/relationships/tags" Target="../tags/tag142.xml"/><Relationship Id="rId14" Type="http://schemas.openxmlformats.org/officeDocument/2006/relationships/image" Target="../media/image18.png"/><Relationship Id="rId22"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image" Target="../media/image40.png"/><Relationship Id="rId26" Type="http://schemas.openxmlformats.org/officeDocument/2006/relationships/image" Target="../media/image35.svg"/><Relationship Id="rId3" Type="http://schemas.openxmlformats.org/officeDocument/2006/relationships/tags" Target="../tags/tag148.xml"/><Relationship Id="rId21" Type="http://schemas.openxmlformats.org/officeDocument/2006/relationships/image" Target="../media/image30.png"/><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slideLayout" Target="../slideLayouts/slideLayout7.xml"/><Relationship Id="rId25" Type="http://schemas.openxmlformats.org/officeDocument/2006/relationships/image" Target="../media/image34.png"/><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image" Target="../media/image29.svg"/><Relationship Id="rId29" Type="http://schemas.openxmlformats.org/officeDocument/2006/relationships/image" Target="../media/image38.png"/><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image" Target="../media/image33.svg"/><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image" Target="../media/image32.png"/><Relationship Id="rId28" Type="http://schemas.openxmlformats.org/officeDocument/2006/relationships/image" Target="../media/image37.svg"/><Relationship Id="rId10" Type="http://schemas.openxmlformats.org/officeDocument/2006/relationships/tags" Target="../tags/tag155.xml"/><Relationship Id="rId19" Type="http://schemas.openxmlformats.org/officeDocument/2006/relationships/image" Target="../media/image28.png"/><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image" Target="../media/image31.svg"/><Relationship Id="rId27" Type="http://schemas.openxmlformats.org/officeDocument/2006/relationships/image" Target="../media/image36.png"/><Relationship Id="rId30" Type="http://schemas.openxmlformats.org/officeDocument/2006/relationships/image" Target="../media/image39.svg"/></Relationships>
</file>

<file path=ppt/slides/_rels/slide16.xml.rels><?xml version="1.0" encoding="UTF-8" standalone="yes"?>
<Relationships xmlns="http://schemas.openxmlformats.org/package/2006/relationships"><Relationship Id="rId13" Type="http://schemas.openxmlformats.org/officeDocument/2006/relationships/tags" Target="../tags/tag174.xml"/><Relationship Id="rId18" Type="http://schemas.openxmlformats.org/officeDocument/2006/relationships/tags" Target="../tags/tag179.xml"/><Relationship Id="rId26" Type="http://schemas.openxmlformats.org/officeDocument/2006/relationships/tags" Target="../tags/tag187.xml"/><Relationship Id="rId39" Type="http://schemas.openxmlformats.org/officeDocument/2006/relationships/image" Target="../media/image45.png"/><Relationship Id="rId21" Type="http://schemas.openxmlformats.org/officeDocument/2006/relationships/tags" Target="../tags/tag182.xml"/><Relationship Id="rId34" Type="http://schemas.openxmlformats.org/officeDocument/2006/relationships/slideLayout" Target="../slideLayouts/slideLayout7.xml"/><Relationship Id="rId42" Type="http://schemas.openxmlformats.org/officeDocument/2006/relationships/image" Target="../media/image48.svg"/><Relationship Id="rId7" Type="http://schemas.openxmlformats.org/officeDocument/2006/relationships/tags" Target="../tags/tag168.xml"/><Relationship Id="rId2" Type="http://schemas.openxmlformats.org/officeDocument/2006/relationships/tags" Target="../tags/tag163.xml"/><Relationship Id="rId16" Type="http://schemas.openxmlformats.org/officeDocument/2006/relationships/tags" Target="../tags/tag177.xml"/><Relationship Id="rId20" Type="http://schemas.openxmlformats.org/officeDocument/2006/relationships/tags" Target="../tags/tag181.xml"/><Relationship Id="rId29" Type="http://schemas.openxmlformats.org/officeDocument/2006/relationships/tags" Target="../tags/tag190.xml"/><Relationship Id="rId41" Type="http://schemas.openxmlformats.org/officeDocument/2006/relationships/image" Target="../media/image47.pn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tags" Target="../tags/tag185.xml"/><Relationship Id="rId32" Type="http://schemas.openxmlformats.org/officeDocument/2006/relationships/tags" Target="../tags/tag193.xml"/><Relationship Id="rId37" Type="http://schemas.openxmlformats.org/officeDocument/2006/relationships/image" Target="../media/image43.png"/><Relationship Id="rId40" Type="http://schemas.openxmlformats.org/officeDocument/2006/relationships/image" Target="../media/image46.svg"/><Relationship Id="rId5" Type="http://schemas.openxmlformats.org/officeDocument/2006/relationships/tags" Target="../tags/tag166.xml"/><Relationship Id="rId15" Type="http://schemas.openxmlformats.org/officeDocument/2006/relationships/tags" Target="../tags/tag176.xml"/><Relationship Id="rId23" Type="http://schemas.openxmlformats.org/officeDocument/2006/relationships/tags" Target="../tags/tag184.xml"/><Relationship Id="rId28" Type="http://schemas.openxmlformats.org/officeDocument/2006/relationships/tags" Target="../tags/tag189.xml"/><Relationship Id="rId36" Type="http://schemas.openxmlformats.org/officeDocument/2006/relationships/image" Target="../media/image42.svg"/><Relationship Id="rId10" Type="http://schemas.openxmlformats.org/officeDocument/2006/relationships/tags" Target="../tags/tag171.xml"/><Relationship Id="rId19" Type="http://schemas.openxmlformats.org/officeDocument/2006/relationships/tags" Target="../tags/tag180.xml"/><Relationship Id="rId31" Type="http://schemas.openxmlformats.org/officeDocument/2006/relationships/tags" Target="../tags/tag192.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tags" Target="../tags/tag183.xml"/><Relationship Id="rId27" Type="http://schemas.openxmlformats.org/officeDocument/2006/relationships/tags" Target="../tags/tag188.xml"/><Relationship Id="rId30" Type="http://schemas.openxmlformats.org/officeDocument/2006/relationships/tags" Target="../tags/tag191.xml"/><Relationship Id="rId35" Type="http://schemas.openxmlformats.org/officeDocument/2006/relationships/image" Target="../media/image41.png"/><Relationship Id="rId8" Type="http://schemas.openxmlformats.org/officeDocument/2006/relationships/tags" Target="../tags/tag169.xml"/><Relationship Id="rId3" Type="http://schemas.openxmlformats.org/officeDocument/2006/relationships/tags" Target="../tags/tag164.xml"/><Relationship Id="rId12" Type="http://schemas.openxmlformats.org/officeDocument/2006/relationships/tags" Target="../tags/tag173.xml"/><Relationship Id="rId17" Type="http://schemas.openxmlformats.org/officeDocument/2006/relationships/tags" Target="../tags/tag178.xml"/><Relationship Id="rId25" Type="http://schemas.openxmlformats.org/officeDocument/2006/relationships/tags" Target="../tags/tag186.xml"/><Relationship Id="rId33" Type="http://schemas.openxmlformats.org/officeDocument/2006/relationships/tags" Target="../tags/tag194.xml"/><Relationship Id="rId38" Type="http://schemas.openxmlformats.org/officeDocument/2006/relationships/image" Target="../media/image44.sv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7.xml"/><Relationship Id="rId1" Type="http://schemas.openxmlformats.org/officeDocument/2006/relationships/tags" Target="../tags/tag196.xml"/></Relationships>
</file>

<file path=ppt/slides/_rels/slide19.xml.rels><?xml version="1.0" encoding="UTF-8" standalone="yes"?>
<Relationships xmlns="http://schemas.openxmlformats.org/package/2006/relationships"><Relationship Id="rId13" Type="http://schemas.openxmlformats.org/officeDocument/2006/relationships/tags" Target="../tags/tag210.xml"/><Relationship Id="rId18" Type="http://schemas.openxmlformats.org/officeDocument/2006/relationships/tags" Target="../tags/tag215.xml"/><Relationship Id="rId26" Type="http://schemas.openxmlformats.org/officeDocument/2006/relationships/tags" Target="../tags/tag223.xml"/><Relationship Id="rId3" Type="http://schemas.openxmlformats.org/officeDocument/2006/relationships/tags" Target="../tags/tag200.xml"/><Relationship Id="rId21" Type="http://schemas.openxmlformats.org/officeDocument/2006/relationships/tags" Target="../tags/tag218.xml"/><Relationship Id="rId34" Type="http://schemas.openxmlformats.org/officeDocument/2006/relationships/image" Target="../media/image52.png"/><Relationship Id="rId7" Type="http://schemas.openxmlformats.org/officeDocument/2006/relationships/tags" Target="../tags/tag204.xml"/><Relationship Id="rId12" Type="http://schemas.openxmlformats.org/officeDocument/2006/relationships/tags" Target="../tags/tag209.xml"/><Relationship Id="rId17" Type="http://schemas.openxmlformats.org/officeDocument/2006/relationships/tags" Target="../tags/tag214.xml"/><Relationship Id="rId25" Type="http://schemas.openxmlformats.org/officeDocument/2006/relationships/tags" Target="../tags/tag222.xml"/><Relationship Id="rId33" Type="http://schemas.openxmlformats.org/officeDocument/2006/relationships/image" Target="../media/image51.svg"/><Relationship Id="rId2" Type="http://schemas.openxmlformats.org/officeDocument/2006/relationships/tags" Target="../tags/tag199.xml"/><Relationship Id="rId16" Type="http://schemas.openxmlformats.org/officeDocument/2006/relationships/tags" Target="../tags/tag213.xml"/><Relationship Id="rId20" Type="http://schemas.openxmlformats.org/officeDocument/2006/relationships/tags" Target="../tags/tag217.xml"/><Relationship Id="rId29" Type="http://schemas.openxmlformats.org/officeDocument/2006/relationships/image" Target="../media/image43.png"/><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24" Type="http://schemas.openxmlformats.org/officeDocument/2006/relationships/tags" Target="../tags/tag221.xml"/><Relationship Id="rId32" Type="http://schemas.openxmlformats.org/officeDocument/2006/relationships/image" Target="../media/image50.png"/><Relationship Id="rId5" Type="http://schemas.openxmlformats.org/officeDocument/2006/relationships/tags" Target="../tags/tag202.xml"/><Relationship Id="rId15" Type="http://schemas.openxmlformats.org/officeDocument/2006/relationships/tags" Target="../tags/tag212.xml"/><Relationship Id="rId23" Type="http://schemas.openxmlformats.org/officeDocument/2006/relationships/tags" Target="../tags/tag220.xml"/><Relationship Id="rId28" Type="http://schemas.openxmlformats.org/officeDocument/2006/relationships/slideLayout" Target="../slideLayouts/slideLayout7.xml"/><Relationship Id="rId10" Type="http://schemas.openxmlformats.org/officeDocument/2006/relationships/tags" Target="../tags/tag207.xml"/><Relationship Id="rId19" Type="http://schemas.openxmlformats.org/officeDocument/2006/relationships/tags" Target="../tags/tag216.xml"/><Relationship Id="rId31" Type="http://schemas.openxmlformats.org/officeDocument/2006/relationships/image" Target="../media/image49.png"/><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tags" Target="../tags/tag211.xml"/><Relationship Id="rId22" Type="http://schemas.openxmlformats.org/officeDocument/2006/relationships/tags" Target="../tags/tag219.xml"/><Relationship Id="rId27" Type="http://schemas.openxmlformats.org/officeDocument/2006/relationships/tags" Target="../tags/tag224.xml"/><Relationship Id="rId30" Type="http://schemas.openxmlformats.org/officeDocument/2006/relationships/image" Target="../media/image44.svg"/><Relationship Id="rId35" Type="http://schemas.openxmlformats.org/officeDocument/2006/relationships/image" Target="../media/image53.svg"/><Relationship Id="rId8" Type="http://schemas.openxmlformats.org/officeDocument/2006/relationships/tags" Target="../tags/tag20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2.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7.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13" Type="http://schemas.openxmlformats.org/officeDocument/2006/relationships/tags" Target="../tags/tag237.xml"/><Relationship Id="rId18" Type="http://schemas.openxmlformats.org/officeDocument/2006/relationships/tags" Target="../tags/tag242.xml"/><Relationship Id="rId26" Type="http://schemas.openxmlformats.org/officeDocument/2006/relationships/tags" Target="../tags/tag250.xml"/><Relationship Id="rId39" Type="http://schemas.openxmlformats.org/officeDocument/2006/relationships/image" Target="../media/image56.png"/><Relationship Id="rId21" Type="http://schemas.openxmlformats.org/officeDocument/2006/relationships/tags" Target="../tags/tag245.xml"/><Relationship Id="rId34" Type="http://schemas.openxmlformats.org/officeDocument/2006/relationships/slideLayout" Target="../slideLayouts/slideLayout7.xml"/><Relationship Id="rId42" Type="http://schemas.openxmlformats.org/officeDocument/2006/relationships/image" Target="../media/image59.svg"/><Relationship Id="rId47" Type="http://schemas.openxmlformats.org/officeDocument/2006/relationships/image" Target="../media/image64.png"/><Relationship Id="rId7" Type="http://schemas.openxmlformats.org/officeDocument/2006/relationships/tags" Target="../tags/tag231.xml"/><Relationship Id="rId2" Type="http://schemas.openxmlformats.org/officeDocument/2006/relationships/tags" Target="../tags/tag226.xml"/><Relationship Id="rId16" Type="http://schemas.openxmlformats.org/officeDocument/2006/relationships/tags" Target="../tags/tag240.xml"/><Relationship Id="rId29" Type="http://schemas.openxmlformats.org/officeDocument/2006/relationships/tags" Target="../tags/tag253.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24" Type="http://schemas.openxmlformats.org/officeDocument/2006/relationships/tags" Target="../tags/tag248.xml"/><Relationship Id="rId32" Type="http://schemas.openxmlformats.org/officeDocument/2006/relationships/tags" Target="../tags/tag256.xml"/><Relationship Id="rId37" Type="http://schemas.openxmlformats.org/officeDocument/2006/relationships/image" Target="../media/image54.png"/><Relationship Id="rId40" Type="http://schemas.openxmlformats.org/officeDocument/2006/relationships/image" Target="../media/image57.svg"/><Relationship Id="rId45" Type="http://schemas.openxmlformats.org/officeDocument/2006/relationships/image" Target="../media/image62.png"/><Relationship Id="rId5" Type="http://schemas.openxmlformats.org/officeDocument/2006/relationships/tags" Target="../tags/tag229.xml"/><Relationship Id="rId15" Type="http://schemas.openxmlformats.org/officeDocument/2006/relationships/tags" Target="../tags/tag239.xml"/><Relationship Id="rId23" Type="http://schemas.openxmlformats.org/officeDocument/2006/relationships/tags" Target="../tags/tag247.xml"/><Relationship Id="rId28" Type="http://schemas.openxmlformats.org/officeDocument/2006/relationships/tags" Target="../tags/tag252.xml"/><Relationship Id="rId36" Type="http://schemas.openxmlformats.org/officeDocument/2006/relationships/image" Target="../media/image44.svg"/><Relationship Id="rId10" Type="http://schemas.openxmlformats.org/officeDocument/2006/relationships/tags" Target="../tags/tag234.xml"/><Relationship Id="rId19" Type="http://schemas.openxmlformats.org/officeDocument/2006/relationships/tags" Target="../tags/tag243.xml"/><Relationship Id="rId31" Type="http://schemas.openxmlformats.org/officeDocument/2006/relationships/tags" Target="../tags/tag255.xml"/><Relationship Id="rId44" Type="http://schemas.openxmlformats.org/officeDocument/2006/relationships/image" Target="../media/image61.svg"/><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 Id="rId22" Type="http://schemas.openxmlformats.org/officeDocument/2006/relationships/tags" Target="../tags/tag246.xml"/><Relationship Id="rId27" Type="http://schemas.openxmlformats.org/officeDocument/2006/relationships/tags" Target="../tags/tag251.xml"/><Relationship Id="rId30" Type="http://schemas.openxmlformats.org/officeDocument/2006/relationships/tags" Target="../tags/tag254.xml"/><Relationship Id="rId35" Type="http://schemas.openxmlformats.org/officeDocument/2006/relationships/image" Target="../media/image43.png"/><Relationship Id="rId43" Type="http://schemas.openxmlformats.org/officeDocument/2006/relationships/image" Target="../media/image60.png"/><Relationship Id="rId48" Type="http://schemas.openxmlformats.org/officeDocument/2006/relationships/image" Target="../media/image65.svg"/><Relationship Id="rId8" Type="http://schemas.openxmlformats.org/officeDocument/2006/relationships/tags" Target="../tags/tag232.xml"/><Relationship Id="rId3" Type="http://schemas.openxmlformats.org/officeDocument/2006/relationships/tags" Target="../tags/tag227.xml"/><Relationship Id="rId12" Type="http://schemas.openxmlformats.org/officeDocument/2006/relationships/tags" Target="../tags/tag236.xml"/><Relationship Id="rId17" Type="http://schemas.openxmlformats.org/officeDocument/2006/relationships/tags" Target="../tags/tag241.xml"/><Relationship Id="rId25" Type="http://schemas.openxmlformats.org/officeDocument/2006/relationships/tags" Target="../tags/tag249.xml"/><Relationship Id="rId33" Type="http://schemas.openxmlformats.org/officeDocument/2006/relationships/tags" Target="../tags/tag257.xml"/><Relationship Id="rId38" Type="http://schemas.openxmlformats.org/officeDocument/2006/relationships/image" Target="../media/image55.svg"/><Relationship Id="rId46" Type="http://schemas.openxmlformats.org/officeDocument/2006/relationships/image" Target="../media/image63.svg"/><Relationship Id="rId20" Type="http://schemas.openxmlformats.org/officeDocument/2006/relationships/tags" Target="../tags/tag244.xml"/><Relationship Id="rId41"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9.xml"/><Relationship Id="rId1" Type="http://schemas.openxmlformats.org/officeDocument/2006/relationships/tags" Target="../tags/tag258.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10" Type="http://schemas.openxmlformats.org/officeDocument/2006/relationships/image" Target="../media/image67.svg"/><Relationship Id="rId4" Type="http://schemas.openxmlformats.org/officeDocument/2006/relationships/tags" Target="../tags/tag263.xml"/><Relationship Id="rId9" Type="http://schemas.openxmlformats.org/officeDocument/2006/relationships/image" Target="../media/image6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slideLayout" Target="../slideLayouts/slideLayout7.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image" Target="../media/image6.sv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image" Target="../media/image5.png"/><Relationship Id="rId2" Type="http://schemas.openxmlformats.org/officeDocument/2006/relationships/tags" Target="../tags/tag26.xml"/><Relationship Id="rId16"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7.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tags" Target="../tags/tag57.xml"/><Relationship Id="rId3" Type="http://schemas.openxmlformats.org/officeDocument/2006/relationships/tags" Target="../tags/tag42.xml"/><Relationship Id="rId21" Type="http://schemas.openxmlformats.org/officeDocument/2006/relationships/tags" Target="../tags/tag60.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image" Target="../media/image6.svg"/><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5.pn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slideLayout" Target="../slideLayouts/slideLayout7.xml"/><Relationship Id="rId10" Type="http://schemas.openxmlformats.org/officeDocument/2006/relationships/tags" Target="../tags/tag49.xml"/><Relationship Id="rId19" Type="http://schemas.openxmlformats.org/officeDocument/2006/relationships/tags" Target="../tags/tag58.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s>
</file>

<file path=ppt/slides/_rels/slide8.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7.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image" Target="../media/image9.png"/><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custDataLst>
              <p:tags r:id="rId1"/>
            </p:custDataLst>
          </p:nvPr>
        </p:nvPicPr>
        <p:blipFill>
          <a:blip r:embed="rId3"/>
          <a:srcRect l="4165"/>
          <a:stretch>
            <a:fillRect/>
          </a:stretch>
        </p:blipFill>
        <p:spPr>
          <a:xfrm>
            <a:off x="0" y="0"/>
            <a:ext cx="18288000"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custDataLst>
              <p:tags r:id="rId1"/>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552524" y="3669656"/>
            <a:ext cx="4114800" cy="4114800"/>
          </a:xfrm>
          <a:prstGeom prst="rect">
            <a:avLst/>
          </a:prstGeom>
        </p:spPr>
      </p:pic>
      <p:sp>
        <p:nvSpPr>
          <p:cNvPr id="3" name="AutoShape 3"/>
          <p:cNvSpPr/>
          <p:nvPr>
            <p:custDataLst>
              <p:tags r:id="rId2"/>
            </p:custDataLst>
          </p:nvPr>
        </p:nvSpPr>
        <p:spPr>
          <a:xfrm rot="-5392948">
            <a:off x="625030" y="5421318"/>
            <a:ext cx="4643659" cy="0"/>
          </a:xfrm>
          <a:prstGeom prst="line">
            <a:avLst/>
          </a:prstGeom>
          <a:ln w="152400" cap="rnd">
            <a:solidFill>
              <a:srgbClr val="FF7E0F">
                <a:alpha val="74902"/>
              </a:srgbClr>
            </a:solidFill>
            <a:prstDash val="sysDot"/>
            <a:headEnd type="arrow" w="med" len="sm"/>
            <a:tailEnd type="arrow" w="med" len="sm"/>
          </a:ln>
        </p:spPr>
      </p:sp>
      <p:grpSp>
        <p:nvGrpSpPr>
          <p:cNvPr id="4" name="Group 4"/>
          <p:cNvGrpSpPr/>
          <p:nvPr>
            <p:custDataLst>
              <p:tags r:id="rId3"/>
            </p:custDataLst>
          </p:nvPr>
        </p:nvGrpSpPr>
        <p:grpSpPr>
          <a:xfrm>
            <a:off x="8862962" y="4960954"/>
            <a:ext cx="1493924" cy="1493924"/>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FDFD"/>
            </a:solidFill>
          </p:spPr>
        </p:sp>
        <p:sp>
          <p:nvSpPr>
            <p:cNvPr id="6" name="TextBox 6"/>
            <p:cNvSpPr txBox="1"/>
            <p:nvPr/>
          </p:nvSpPr>
          <p:spPr>
            <a:xfrm>
              <a:off x="76200" y="47625"/>
              <a:ext cx="660400" cy="688975"/>
            </a:xfrm>
            <a:prstGeom prst="rect">
              <a:avLst/>
            </a:prstGeom>
          </p:spPr>
          <p:txBody>
            <a:bodyPr lIns="50800" tIns="50800" rIns="50800" bIns="50800" rtlCol="0" anchor="ctr"/>
            <a:lstStyle/>
            <a:p>
              <a:pPr algn="ctr">
                <a:lnSpc>
                  <a:spcPts val="3079"/>
                </a:lnSpc>
              </a:pPr>
              <a:endParaRPr/>
            </a:p>
          </p:txBody>
        </p:sp>
      </p:grpSp>
      <p:pic>
        <p:nvPicPr>
          <p:cNvPr id="7" name="Picture 7"/>
          <p:cNvPicPr>
            <a:picLocks noChangeAspect="1"/>
          </p:cNvPicPr>
          <p:nvPr>
            <p:custDataLst>
              <p:tags r:id="rId4"/>
            </p:custDataLst>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954273" y="5081940"/>
            <a:ext cx="1311303" cy="1151562"/>
          </a:xfrm>
          <a:prstGeom prst="rect">
            <a:avLst/>
          </a:prstGeom>
        </p:spPr>
      </p:pic>
      <p:grpSp>
        <p:nvGrpSpPr>
          <p:cNvPr id="8" name="Group 8"/>
          <p:cNvGrpSpPr/>
          <p:nvPr>
            <p:custDataLst>
              <p:tags r:id="rId5"/>
            </p:custDataLst>
          </p:nvPr>
        </p:nvGrpSpPr>
        <p:grpSpPr>
          <a:xfrm>
            <a:off x="8147082" y="3625531"/>
            <a:ext cx="6302647" cy="704859"/>
            <a:chOff x="0" y="1255498"/>
            <a:chExt cx="8403528" cy="939812"/>
          </a:xfrm>
        </p:grpSpPr>
        <p:sp>
          <p:nvSpPr>
            <p:cNvPr id="9" name="TextBox 9"/>
            <p:cNvSpPr txBox="1"/>
            <p:nvPr/>
          </p:nvSpPr>
          <p:spPr>
            <a:xfrm>
              <a:off x="0" y="1255498"/>
              <a:ext cx="4085898" cy="463550"/>
            </a:xfrm>
            <a:prstGeom prst="rect">
              <a:avLst/>
            </a:prstGeom>
          </p:spPr>
          <p:txBody>
            <a:bodyPr lIns="0" tIns="0" rIns="0" bIns="0" rtlCol="0" anchor="t">
              <a:spAutoFit/>
            </a:bodyPr>
            <a:lstStyle/>
            <a:p>
              <a:pPr algn="ctr">
                <a:lnSpc>
                  <a:spcPts val="3000"/>
                </a:lnSpc>
              </a:pPr>
              <a:endParaRPr/>
            </a:p>
          </p:txBody>
        </p:sp>
        <p:sp>
          <p:nvSpPr>
            <p:cNvPr id="10" name="TextBox 10"/>
            <p:cNvSpPr txBox="1"/>
            <p:nvPr/>
          </p:nvSpPr>
          <p:spPr>
            <a:xfrm>
              <a:off x="4317630" y="1649091"/>
              <a:ext cx="4085898" cy="546219"/>
            </a:xfrm>
            <a:prstGeom prst="rect">
              <a:avLst/>
            </a:prstGeom>
          </p:spPr>
          <p:txBody>
            <a:bodyPr lIns="0" tIns="0" rIns="0" bIns="0" rtlCol="0" anchor="t">
              <a:spAutoFit/>
            </a:bodyPr>
            <a:lstStyle/>
            <a:p>
              <a:pPr marL="0" lvl="0" indent="0" algn="ctr">
                <a:lnSpc>
                  <a:spcPts val="3499"/>
                </a:lnSpc>
              </a:pPr>
              <a:r>
                <a:rPr lang="fr-CA" sz="2499" b="1" spc="97" dirty="0">
                  <a:solidFill>
                    <a:srgbClr val="191919"/>
                  </a:solidFill>
                  <a:latin typeface="Lora Bold"/>
                </a:rPr>
                <a:t>Discours du Trône</a:t>
              </a:r>
            </a:p>
          </p:txBody>
        </p:sp>
      </p:grpSp>
      <p:grpSp>
        <p:nvGrpSpPr>
          <p:cNvPr id="11" name="Group 11"/>
          <p:cNvGrpSpPr/>
          <p:nvPr>
            <p:custDataLst>
              <p:tags r:id="rId6"/>
            </p:custDataLst>
          </p:nvPr>
        </p:nvGrpSpPr>
        <p:grpSpPr>
          <a:xfrm>
            <a:off x="11385305" y="5511154"/>
            <a:ext cx="3101987" cy="879711"/>
            <a:chOff x="0" y="-38100"/>
            <a:chExt cx="4135983" cy="1172948"/>
          </a:xfrm>
        </p:grpSpPr>
        <p:sp>
          <p:nvSpPr>
            <p:cNvPr id="12" name="TextBox 12"/>
            <p:cNvSpPr txBox="1"/>
            <p:nvPr/>
          </p:nvSpPr>
          <p:spPr>
            <a:xfrm>
              <a:off x="0" y="671298"/>
              <a:ext cx="4135983" cy="463550"/>
            </a:xfrm>
            <a:prstGeom prst="rect">
              <a:avLst/>
            </a:prstGeom>
          </p:spPr>
          <p:txBody>
            <a:bodyPr lIns="0" tIns="0" rIns="0" bIns="0" rtlCol="0" anchor="t">
              <a:spAutoFit/>
            </a:bodyPr>
            <a:lstStyle/>
            <a:p>
              <a:pPr algn="ctr">
                <a:lnSpc>
                  <a:spcPts val="3000"/>
                </a:lnSpc>
              </a:pPr>
              <a:endParaRPr/>
            </a:p>
          </p:txBody>
        </p:sp>
        <p:sp>
          <p:nvSpPr>
            <p:cNvPr id="13" name="TextBox 13"/>
            <p:cNvSpPr txBox="1"/>
            <p:nvPr/>
          </p:nvSpPr>
          <p:spPr>
            <a:xfrm>
              <a:off x="0" y="-38100"/>
              <a:ext cx="4135983" cy="558615"/>
            </a:xfrm>
            <a:prstGeom prst="rect">
              <a:avLst/>
            </a:prstGeom>
          </p:spPr>
          <p:txBody>
            <a:bodyPr lIns="0" tIns="0" rIns="0" bIns="0" rtlCol="0" anchor="t">
              <a:spAutoFit/>
            </a:bodyPr>
            <a:lstStyle/>
            <a:p>
              <a:pPr marL="0" lvl="0" indent="0" algn="ctr">
                <a:lnSpc>
                  <a:spcPts val="3499"/>
                </a:lnSpc>
              </a:pPr>
              <a:r>
                <a:rPr lang="en-US" sz="2499" b="1" spc="97" dirty="0">
                  <a:solidFill>
                    <a:srgbClr val="191919"/>
                  </a:solidFill>
                  <a:latin typeface="Lora Bold"/>
                </a:rPr>
                <a:t>Le Budget</a:t>
              </a:r>
            </a:p>
          </p:txBody>
        </p:sp>
      </p:grpSp>
      <p:grpSp>
        <p:nvGrpSpPr>
          <p:cNvPr id="14" name="Group 14"/>
          <p:cNvGrpSpPr/>
          <p:nvPr>
            <p:custDataLst>
              <p:tags r:id="rId7"/>
            </p:custDataLst>
          </p:nvPr>
        </p:nvGrpSpPr>
        <p:grpSpPr>
          <a:xfrm>
            <a:off x="10755381" y="6021159"/>
            <a:ext cx="3731911" cy="1715695"/>
            <a:chOff x="-880421" y="671298"/>
            <a:chExt cx="4975881" cy="2287593"/>
          </a:xfrm>
        </p:grpSpPr>
        <p:sp>
          <p:nvSpPr>
            <p:cNvPr id="15" name="TextBox 15"/>
            <p:cNvSpPr txBox="1"/>
            <p:nvPr/>
          </p:nvSpPr>
          <p:spPr>
            <a:xfrm>
              <a:off x="0" y="671298"/>
              <a:ext cx="4095460" cy="463550"/>
            </a:xfrm>
            <a:prstGeom prst="rect">
              <a:avLst/>
            </a:prstGeom>
          </p:spPr>
          <p:txBody>
            <a:bodyPr lIns="0" tIns="0" rIns="0" bIns="0" rtlCol="0" anchor="t">
              <a:spAutoFit/>
            </a:bodyPr>
            <a:lstStyle/>
            <a:p>
              <a:pPr algn="ctr">
                <a:lnSpc>
                  <a:spcPts val="3000"/>
                </a:lnSpc>
              </a:pPr>
              <a:endParaRPr/>
            </a:p>
          </p:txBody>
        </p:sp>
        <p:sp>
          <p:nvSpPr>
            <p:cNvPr id="16" name="TextBox 16"/>
            <p:cNvSpPr txBox="1"/>
            <p:nvPr/>
          </p:nvSpPr>
          <p:spPr>
            <a:xfrm>
              <a:off x="-880421" y="2400276"/>
              <a:ext cx="4095460" cy="558615"/>
            </a:xfrm>
            <a:prstGeom prst="rect">
              <a:avLst/>
            </a:prstGeom>
          </p:spPr>
          <p:txBody>
            <a:bodyPr lIns="0" tIns="0" rIns="0" bIns="0" rtlCol="0" anchor="t">
              <a:spAutoFit/>
            </a:bodyPr>
            <a:lstStyle/>
            <a:p>
              <a:pPr marL="0" lvl="0" indent="0" algn="ctr">
                <a:lnSpc>
                  <a:spcPts val="3499"/>
                </a:lnSpc>
              </a:pPr>
              <a:r>
                <a:rPr lang="fr-CA" sz="2499" b="1" spc="97" dirty="0">
                  <a:solidFill>
                    <a:srgbClr val="191919"/>
                  </a:solidFill>
                  <a:latin typeface="Lora Bold"/>
                </a:rPr>
                <a:t>Intervenants</a:t>
              </a:r>
            </a:p>
          </p:txBody>
        </p:sp>
      </p:grpSp>
      <p:grpSp>
        <p:nvGrpSpPr>
          <p:cNvPr id="17" name="Group 17"/>
          <p:cNvGrpSpPr/>
          <p:nvPr>
            <p:custDataLst>
              <p:tags r:id="rId8"/>
            </p:custDataLst>
          </p:nvPr>
        </p:nvGrpSpPr>
        <p:grpSpPr>
          <a:xfrm>
            <a:off x="8147082" y="2895895"/>
            <a:ext cx="3064768" cy="879711"/>
            <a:chOff x="0" y="-38100"/>
            <a:chExt cx="4086357" cy="1172948"/>
          </a:xfrm>
        </p:grpSpPr>
        <p:sp>
          <p:nvSpPr>
            <p:cNvPr id="18" name="TextBox 18"/>
            <p:cNvSpPr txBox="1"/>
            <p:nvPr/>
          </p:nvSpPr>
          <p:spPr>
            <a:xfrm>
              <a:off x="0" y="671298"/>
              <a:ext cx="4086357" cy="463550"/>
            </a:xfrm>
            <a:prstGeom prst="rect">
              <a:avLst/>
            </a:prstGeom>
          </p:spPr>
          <p:txBody>
            <a:bodyPr lIns="0" tIns="0" rIns="0" bIns="0" rtlCol="0" anchor="t">
              <a:spAutoFit/>
            </a:bodyPr>
            <a:lstStyle/>
            <a:p>
              <a:pPr algn="ctr">
                <a:lnSpc>
                  <a:spcPts val="3000"/>
                </a:lnSpc>
              </a:pPr>
              <a:endParaRPr/>
            </a:p>
          </p:txBody>
        </p:sp>
        <p:sp>
          <p:nvSpPr>
            <p:cNvPr id="19" name="TextBox 19"/>
            <p:cNvSpPr txBox="1"/>
            <p:nvPr/>
          </p:nvSpPr>
          <p:spPr>
            <a:xfrm>
              <a:off x="0" y="-38100"/>
              <a:ext cx="4086357" cy="558615"/>
            </a:xfrm>
            <a:prstGeom prst="rect">
              <a:avLst/>
            </a:prstGeom>
          </p:spPr>
          <p:txBody>
            <a:bodyPr lIns="0" tIns="0" rIns="0" bIns="0" rtlCol="0" anchor="t">
              <a:spAutoFit/>
            </a:bodyPr>
            <a:lstStyle/>
            <a:p>
              <a:pPr marL="0" lvl="0" indent="0" algn="ctr">
                <a:lnSpc>
                  <a:spcPts val="3499"/>
                </a:lnSpc>
              </a:pPr>
              <a:r>
                <a:rPr lang="fr-CA" sz="2499" b="1" spc="97" dirty="0">
                  <a:solidFill>
                    <a:srgbClr val="191919"/>
                  </a:solidFill>
                  <a:latin typeface="Lora Bold"/>
                </a:rPr>
                <a:t>Lettres de mandat</a:t>
              </a:r>
            </a:p>
          </p:txBody>
        </p:sp>
      </p:grpSp>
      <p:grpSp>
        <p:nvGrpSpPr>
          <p:cNvPr id="20" name="Group 20"/>
          <p:cNvGrpSpPr/>
          <p:nvPr>
            <p:custDataLst>
              <p:tags r:id="rId9"/>
            </p:custDataLst>
          </p:nvPr>
        </p:nvGrpSpPr>
        <p:grpSpPr>
          <a:xfrm>
            <a:off x="4714021" y="7199862"/>
            <a:ext cx="3394599" cy="932527"/>
            <a:chOff x="-21877" y="-108521"/>
            <a:chExt cx="4006589" cy="1243369"/>
          </a:xfrm>
        </p:grpSpPr>
        <p:sp>
          <p:nvSpPr>
            <p:cNvPr id="21" name="TextBox 21"/>
            <p:cNvSpPr txBox="1"/>
            <p:nvPr/>
          </p:nvSpPr>
          <p:spPr>
            <a:xfrm>
              <a:off x="0" y="671298"/>
              <a:ext cx="3984712" cy="463550"/>
            </a:xfrm>
            <a:prstGeom prst="rect">
              <a:avLst/>
            </a:prstGeom>
          </p:spPr>
          <p:txBody>
            <a:bodyPr lIns="0" tIns="0" rIns="0" bIns="0" rtlCol="0" anchor="t">
              <a:spAutoFit/>
            </a:bodyPr>
            <a:lstStyle/>
            <a:p>
              <a:pPr algn="ctr">
                <a:lnSpc>
                  <a:spcPts val="3000"/>
                </a:lnSpc>
              </a:pPr>
              <a:endParaRPr/>
            </a:p>
          </p:txBody>
        </p:sp>
        <p:sp>
          <p:nvSpPr>
            <p:cNvPr id="22" name="TextBox 22"/>
            <p:cNvSpPr txBox="1"/>
            <p:nvPr/>
          </p:nvSpPr>
          <p:spPr>
            <a:xfrm>
              <a:off x="-21877" y="-108521"/>
              <a:ext cx="3984712" cy="1144587"/>
            </a:xfrm>
            <a:prstGeom prst="rect">
              <a:avLst/>
            </a:prstGeom>
          </p:spPr>
          <p:txBody>
            <a:bodyPr lIns="0" tIns="0" rIns="0" bIns="0" rtlCol="0" anchor="t">
              <a:spAutoFit/>
            </a:bodyPr>
            <a:lstStyle/>
            <a:p>
              <a:pPr marL="0" lvl="0" indent="0" algn="ctr">
                <a:lnSpc>
                  <a:spcPts val="3499"/>
                </a:lnSpc>
              </a:pPr>
              <a:r>
                <a:rPr lang="fr-CA" sz="2499" b="1" spc="97" dirty="0">
                  <a:solidFill>
                    <a:srgbClr val="191919"/>
                  </a:solidFill>
                  <a:latin typeface="Lora Bold"/>
                </a:rPr>
                <a:t>Événements au pays et internationaux</a:t>
              </a:r>
            </a:p>
          </p:txBody>
        </p:sp>
      </p:grpSp>
      <p:grpSp>
        <p:nvGrpSpPr>
          <p:cNvPr id="23" name="Group 23"/>
          <p:cNvGrpSpPr/>
          <p:nvPr>
            <p:custDataLst>
              <p:tags r:id="rId10"/>
            </p:custDataLst>
          </p:nvPr>
        </p:nvGrpSpPr>
        <p:grpSpPr>
          <a:xfrm>
            <a:off x="8108620" y="7984481"/>
            <a:ext cx="3064768" cy="879711"/>
            <a:chOff x="0" y="-38100"/>
            <a:chExt cx="4086357" cy="1172948"/>
          </a:xfrm>
        </p:grpSpPr>
        <p:sp>
          <p:nvSpPr>
            <p:cNvPr id="24" name="TextBox 24"/>
            <p:cNvSpPr txBox="1"/>
            <p:nvPr/>
          </p:nvSpPr>
          <p:spPr>
            <a:xfrm>
              <a:off x="0" y="671298"/>
              <a:ext cx="4086357" cy="463550"/>
            </a:xfrm>
            <a:prstGeom prst="rect">
              <a:avLst/>
            </a:prstGeom>
          </p:spPr>
          <p:txBody>
            <a:bodyPr lIns="0" tIns="0" rIns="0" bIns="0" rtlCol="0" anchor="t">
              <a:spAutoFit/>
            </a:bodyPr>
            <a:lstStyle/>
            <a:p>
              <a:pPr algn="ctr">
                <a:lnSpc>
                  <a:spcPts val="3000"/>
                </a:lnSpc>
              </a:pPr>
              <a:endParaRPr/>
            </a:p>
          </p:txBody>
        </p:sp>
        <p:sp>
          <p:nvSpPr>
            <p:cNvPr id="25" name="TextBox 25"/>
            <p:cNvSpPr txBox="1"/>
            <p:nvPr/>
          </p:nvSpPr>
          <p:spPr>
            <a:xfrm>
              <a:off x="0" y="-38100"/>
              <a:ext cx="4086357" cy="558615"/>
            </a:xfrm>
            <a:prstGeom prst="rect">
              <a:avLst/>
            </a:prstGeom>
          </p:spPr>
          <p:txBody>
            <a:bodyPr lIns="0" tIns="0" rIns="0" bIns="0" rtlCol="0" anchor="t">
              <a:spAutoFit/>
            </a:bodyPr>
            <a:lstStyle/>
            <a:p>
              <a:pPr marL="0" lvl="0" indent="0" algn="ctr">
                <a:lnSpc>
                  <a:spcPts val="3499"/>
                </a:lnSpc>
              </a:pPr>
              <a:r>
                <a:rPr lang="fr-CA" sz="2499" b="1" spc="97" dirty="0">
                  <a:solidFill>
                    <a:srgbClr val="191919"/>
                  </a:solidFill>
                  <a:latin typeface="Lora Bold"/>
                </a:rPr>
                <a:t>Canadiens</a:t>
              </a:r>
            </a:p>
          </p:txBody>
        </p:sp>
      </p:grpSp>
      <p:sp>
        <p:nvSpPr>
          <p:cNvPr id="26" name="TextBox 26"/>
          <p:cNvSpPr txBox="1"/>
          <p:nvPr>
            <p:custDataLst>
              <p:tags r:id="rId11"/>
            </p:custDataLst>
          </p:nvPr>
        </p:nvSpPr>
        <p:spPr>
          <a:xfrm>
            <a:off x="937591" y="631490"/>
            <a:ext cx="11874134" cy="691087"/>
          </a:xfrm>
          <a:prstGeom prst="rect">
            <a:avLst/>
          </a:prstGeom>
        </p:spPr>
        <p:txBody>
          <a:bodyPr lIns="0" tIns="0" rIns="0" bIns="0" rtlCol="0" anchor="t">
            <a:spAutoFit/>
          </a:bodyPr>
          <a:lstStyle/>
          <a:p>
            <a:pPr>
              <a:lnSpc>
                <a:spcPts val="5927"/>
              </a:lnSpc>
            </a:pPr>
            <a:r>
              <a:rPr lang="fr-CA" sz="4233" b="1" dirty="0">
                <a:solidFill>
                  <a:srgbClr val="000000"/>
                </a:solidFill>
                <a:latin typeface="Lora Bold"/>
              </a:rPr>
              <a:t>Source des décisions </a:t>
            </a:r>
          </a:p>
        </p:txBody>
      </p:sp>
      <p:sp>
        <p:nvSpPr>
          <p:cNvPr id="27" name="TextBox 27"/>
          <p:cNvSpPr txBox="1"/>
          <p:nvPr>
            <p:custDataLst>
              <p:tags r:id="rId12"/>
            </p:custDataLst>
          </p:nvPr>
        </p:nvSpPr>
        <p:spPr>
          <a:xfrm>
            <a:off x="914400" y="1558321"/>
            <a:ext cx="15544800" cy="974626"/>
          </a:xfrm>
          <a:prstGeom prst="rect">
            <a:avLst/>
          </a:prstGeom>
        </p:spPr>
        <p:txBody>
          <a:bodyPr wrap="square" lIns="0" tIns="0" rIns="0" bIns="0" rtlCol="0" anchor="t">
            <a:spAutoFit/>
          </a:bodyPr>
          <a:lstStyle/>
          <a:p>
            <a:pPr>
              <a:lnSpc>
                <a:spcPts val="3766"/>
              </a:lnSpc>
            </a:pPr>
            <a:r>
              <a:rPr lang="fr-CA" sz="2690" dirty="0">
                <a:solidFill>
                  <a:srgbClr val="000000"/>
                </a:solidFill>
                <a:latin typeface="Lora"/>
              </a:rPr>
              <a:t>Les décisions gouvernementales subissent l’influence de multiples forces différentes, dont certaines sont planifiées, tandis que d’autres répondent à des idées ou à des événements externes</a:t>
            </a:r>
          </a:p>
        </p:txBody>
      </p:sp>
      <p:grpSp>
        <p:nvGrpSpPr>
          <p:cNvPr id="28" name="Group 28"/>
          <p:cNvGrpSpPr/>
          <p:nvPr>
            <p:custDataLst>
              <p:tags r:id="rId13"/>
            </p:custDataLst>
          </p:nvPr>
        </p:nvGrpSpPr>
        <p:grpSpPr>
          <a:xfrm>
            <a:off x="5551415" y="3812519"/>
            <a:ext cx="8283936" cy="4758020"/>
            <a:chOff x="-7060536" y="-4624980"/>
            <a:chExt cx="11045248" cy="6344028"/>
          </a:xfrm>
        </p:grpSpPr>
        <p:sp>
          <p:nvSpPr>
            <p:cNvPr id="29" name="TextBox 29"/>
            <p:cNvSpPr txBox="1"/>
            <p:nvPr/>
          </p:nvSpPr>
          <p:spPr>
            <a:xfrm>
              <a:off x="0" y="1255498"/>
              <a:ext cx="3984712" cy="463550"/>
            </a:xfrm>
            <a:prstGeom prst="rect">
              <a:avLst/>
            </a:prstGeom>
          </p:spPr>
          <p:txBody>
            <a:bodyPr lIns="0" tIns="0" rIns="0" bIns="0" rtlCol="0" anchor="t">
              <a:spAutoFit/>
            </a:bodyPr>
            <a:lstStyle/>
            <a:p>
              <a:pPr algn="ctr">
                <a:lnSpc>
                  <a:spcPts val="3000"/>
                </a:lnSpc>
              </a:pPr>
              <a:endParaRPr/>
            </a:p>
          </p:txBody>
        </p:sp>
        <p:sp>
          <p:nvSpPr>
            <p:cNvPr id="30" name="TextBox 30"/>
            <p:cNvSpPr txBox="1"/>
            <p:nvPr/>
          </p:nvSpPr>
          <p:spPr>
            <a:xfrm>
              <a:off x="-7060536" y="-4624980"/>
              <a:ext cx="3984712" cy="546132"/>
            </a:xfrm>
            <a:prstGeom prst="rect">
              <a:avLst/>
            </a:prstGeom>
          </p:spPr>
          <p:txBody>
            <a:bodyPr lIns="0" tIns="0" rIns="0" bIns="0" rtlCol="0" anchor="t">
              <a:spAutoFit/>
            </a:bodyPr>
            <a:lstStyle/>
            <a:p>
              <a:pPr marL="0" lvl="0" indent="0" algn="ctr">
                <a:lnSpc>
                  <a:spcPts val="3499"/>
                </a:lnSpc>
              </a:pPr>
              <a:r>
                <a:rPr lang="fr-CA" sz="2499" b="1" spc="97" dirty="0">
                  <a:solidFill>
                    <a:srgbClr val="191919"/>
                  </a:solidFill>
                  <a:latin typeface="Lora Bold"/>
                </a:rPr>
                <a:t>Plateforme</a:t>
              </a:r>
            </a:p>
          </p:txBody>
        </p:sp>
      </p:grpSp>
      <p:grpSp>
        <p:nvGrpSpPr>
          <p:cNvPr id="31" name="Group 31"/>
          <p:cNvGrpSpPr/>
          <p:nvPr>
            <p:custDataLst>
              <p:tags r:id="rId14"/>
            </p:custDataLst>
          </p:nvPr>
        </p:nvGrpSpPr>
        <p:grpSpPr>
          <a:xfrm>
            <a:off x="3987782" y="5382367"/>
            <a:ext cx="3331641" cy="879711"/>
            <a:chOff x="0" y="-38100"/>
            <a:chExt cx="4086357" cy="1172948"/>
          </a:xfrm>
        </p:grpSpPr>
        <p:sp>
          <p:nvSpPr>
            <p:cNvPr id="32" name="TextBox 32"/>
            <p:cNvSpPr txBox="1"/>
            <p:nvPr/>
          </p:nvSpPr>
          <p:spPr>
            <a:xfrm>
              <a:off x="0" y="671298"/>
              <a:ext cx="4086357" cy="463550"/>
            </a:xfrm>
            <a:prstGeom prst="rect">
              <a:avLst/>
            </a:prstGeom>
          </p:spPr>
          <p:txBody>
            <a:bodyPr lIns="0" tIns="0" rIns="0" bIns="0" rtlCol="0" anchor="t">
              <a:spAutoFit/>
            </a:bodyPr>
            <a:lstStyle/>
            <a:p>
              <a:pPr algn="ctr">
                <a:lnSpc>
                  <a:spcPts val="3000"/>
                </a:lnSpc>
              </a:pPr>
              <a:endParaRPr/>
            </a:p>
          </p:txBody>
        </p:sp>
        <p:sp>
          <p:nvSpPr>
            <p:cNvPr id="33" name="TextBox 33"/>
            <p:cNvSpPr txBox="1"/>
            <p:nvPr/>
          </p:nvSpPr>
          <p:spPr>
            <a:xfrm>
              <a:off x="0" y="-38100"/>
              <a:ext cx="4086357" cy="546219"/>
            </a:xfrm>
            <a:prstGeom prst="rect">
              <a:avLst/>
            </a:prstGeom>
          </p:spPr>
          <p:txBody>
            <a:bodyPr lIns="0" tIns="0" rIns="0" bIns="0" rtlCol="0" anchor="t">
              <a:spAutoFit/>
            </a:bodyPr>
            <a:lstStyle/>
            <a:p>
              <a:pPr marL="0" lvl="0" indent="0" algn="ctr">
                <a:lnSpc>
                  <a:spcPts val="3499"/>
                </a:lnSpc>
              </a:pPr>
              <a:r>
                <a:rPr lang="fr-CA" sz="2499" b="1" spc="97" dirty="0">
                  <a:solidFill>
                    <a:srgbClr val="191919"/>
                  </a:solidFill>
                  <a:latin typeface="Lora Bold"/>
                </a:rPr>
                <a:t>La fonction publique</a:t>
              </a:r>
            </a:p>
          </p:txBody>
        </p:sp>
      </p:grpSp>
      <p:sp>
        <p:nvSpPr>
          <p:cNvPr id="34" name="TextBox 34"/>
          <p:cNvSpPr txBox="1"/>
          <p:nvPr>
            <p:custDataLst>
              <p:tags r:id="rId15"/>
            </p:custDataLst>
          </p:nvPr>
        </p:nvSpPr>
        <p:spPr>
          <a:xfrm>
            <a:off x="914400" y="8836825"/>
            <a:ext cx="17068800" cy="941412"/>
          </a:xfrm>
          <a:prstGeom prst="rect">
            <a:avLst/>
          </a:prstGeom>
        </p:spPr>
        <p:txBody>
          <a:bodyPr wrap="square" lIns="0" tIns="0" rIns="0" bIns="0" rtlCol="0" anchor="t">
            <a:spAutoFit/>
          </a:bodyPr>
          <a:lstStyle/>
          <a:p>
            <a:pPr>
              <a:lnSpc>
                <a:spcPts val="3766"/>
              </a:lnSpc>
            </a:pPr>
            <a:r>
              <a:rPr lang="fr-CA" sz="2690" dirty="0">
                <a:solidFill>
                  <a:srgbClr val="000000"/>
                </a:solidFill>
                <a:latin typeface="Lora"/>
              </a:rPr>
              <a:t>Le gouvernement commence par autoriser des priorités « planifiées », mais lorsque de nouvelles initiatives surviennent, il y a un écart dans les « autorisations » et il y a lieu de prendre une nouvelle décision… </a:t>
            </a:r>
          </a:p>
        </p:txBody>
      </p:sp>
      <p:grpSp>
        <p:nvGrpSpPr>
          <p:cNvPr id="35" name="Group 35"/>
          <p:cNvGrpSpPr/>
          <p:nvPr>
            <p:custDataLst>
              <p:tags r:id="rId16"/>
            </p:custDataLst>
          </p:nvPr>
        </p:nvGrpSpPr>
        <p:grpSpPr>
          <a:xfrm rot="-5400000">
            <a:off x="566527" y="5080328"/>
            <a:ext cx="4267606" cy="886585"/>
            <a:chOff x="0" y="-47266"/>
            <a:chExt cx="5690141" cy="1182114"/>
          </a:xfrm>
        </p:grpSpPr>
        <p:sp>
          <p:nvSpPr>
            <p:cNvPr id="36" name="TextBox 36"/>
            <p:cNvSpPr txBox="1"/>
            <p:nvPr/>
          </p:nvSpPr>
          <p:spPr>
            <a:xfrm>
              <a:off x="0" y="671298"/>
              <a:ext cx="5690140" cy="463550"/>
            </a:xfrm>
            <a:prstGeom prst="rect">
              <a:avLst/>
            </a:prstGeom>
          </p:spPr>
          <p:txBody>
            <a:bodyPr lIns="0" tIns="0" rIns="0" bIns="0" rtlCol="0" anchor="t">
              <a:spAutoFit/>
            </a:bodyPr>
            <a:lstStyle/>
            <a:p>
              <a:pPr algn="ctr">
                <a:lnSpc>
                  <a:spcPts val="3000"/>
                </a:lnSpc>
              </a:pPr>
              <a:endParaRPr/>
            </a:p>
          </p:txBody>
        </p:sp>
        <p:sp>
          <p:nvSpPr>
            <p:cNvPr id="37" name="TextBox 37"/>
            <p:cNvSpPr txBox="1"/>
            <p:nvPr/>
          </p:nvSpPr>
          <p:spPr>
            <a:xfrm>
              <a:off x="1" y="-47266"/>
              <a:ext cx="5690140" cy="555965"/>
            </a:xfrm>
            <a:prstGeom prst="rect">
              <a:avLst/>
            </a:prstGeom>
          </p:spPr>
          <p:txBody>
            <a:bodyPr lIns="0" tIns="0" rIns="0" bIns="0" rtlCol="0" anchor="t">
              <a:spAutoFit/>
            </a:bodyPr>
            <a:lstStyle/>
            <a:p>
              <a:pPr marL="0" lvl="0" indent="0" algn="ctr">
                <a:lnSpc>
                  <a:spcPts val="3499"/>
                </a:lnSpc>
              </a:pPr>
              <a:r>
                <a:rPr lang="fr-CA" sz="2499" spc="97" dirty="0">
                  <a:solidFill>
                    <a:srgbClr val="191919"/>
                  </a:solidFill>
                  <a:latin typeface="Lora Bold"/>
                </a:rPr>
                <a:t>Réactif - Planifié</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441468" y="6105004"/>
            <a:ext cx="2746212" cy="2746212"/>
            <a:chOff x="0" y="0"/>
            <a:chExt cx="2311400" cy="2311400"/>
          </a:xfrm>
        </p:grpSpPr>
        <p:sp>
          <p:nvSpPr>
            <p:cNvPr id="3" name="Freeform 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7ED957"/>
            </a:solidFill>
          </p:spPr>
        </p:sp>
      </p:grpSp>
      <p:grpSp>
        <p:nvGrpSpPr>
          <p:cNvPr id="4" name="Group 4"/>
          <p:cNvGrpSpPr/>
          <p:nvPr>
            <p:custDataLst>
              <p:tags r:id="rId2"/>
            </p:custDataLst>
          </p:nvPr>
        </p:nvGrpSpPr>
        <p:grpSpPr>
          <a:xfrm>
            <a:off x="5783380" y="6245419"/>
            <a:ext cx="2605797" cy="2605797"/>
            <a:chOff x="0" y="0"/>
            <a:chExt cx="2311400" cy="2311400"/>
          </a:xfrm>
        </p:grpSpPr>
        <p:sp>
          <p:nvSpPr>
            <p:cNvPr id="5" name="Freeform 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FE500"/>
            </a:solidFill>
          </p:spPr>
        </p:sp>
      </p:grpSp>
      <p:grpSp>
        <p:nvGrpSpPr>
          <p:cNvPr id="6" name="Group 6"/>
          <p:cNvGrpSpPr/>
          <p:nvPr>
            <p:custDataLst>
              <p:tags r:id="rId3"/>
            </p:custDataLst>
          </p:nvPr>
        </p:nvGrpSpPr>
        <p:grpSpPr>
          <a:xfrm>
            <a:off x="10006717" y="6245419"/>
            <a:ext cx="2605797" cy="2605797"/>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F7E0F"/>
            </a:solidFill>
          </p:spPr>
        </p:sp>
      </p:grpSp>
      <p:pic>
        <p:nvPicPr>
          <p:cNvPr id="8" name="Picture 8"/>
          <p:cNvPicPr>
            <a:picLocks noChangeAspect="1"/>
          </p:cNvPicPr>
          <p:nvPr>
            <p:custDataLst>
              <p:tags r:id="rId4"/>
            </p:custDataLst>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7655029" y="-1819100"/>
            <a:ext cx="1028700" cy="2420471"/>
          </a:xfrm>
          <a:prstGeom prst="rect">
            <a:avLst/>
          </a:prstGeom>
        </p:spPr>
      </p:pic>
      <p:pic>
        <p:nvPicPr>
          <p:cNvPr id="9" name="Picture 9"/>
          <p:cNvPicPr>
            <a:picLocks noChangeAspect="1"/>
          </p:cNvPicPr>
          <p:nvPr>
            <p:custDataLst>
              <p:tags r:id="rId5"/>
            </p:custDataLst>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6142298" y="6581466"/>
            <a:ext cx="1951214" cy="1951214"/>
          </a:xfrm>
          <a:prstGeom prst="rect">
            <a:avLst/>
          </a:prstGeom>
        </p:spPr>
      </p:pic>
      <p:pic>
        <p:nvPicPr>
          <p:cNvPr id="10" name="Picture 10"/>
          <p:cNvPicPr>
            <a:picLocks noChangeAspect="1"/>
          </p:cNvPicPr>
          <p:nvPr>
            <p:custDataLst>
              <p:tags r:id="rId6"/>
            </p:custDataLst>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10325374" y="6564076"/>
            <a:ext cx="1968483" cy="1968483"/>
          </a:xfrm>
          <a:prstGeom prst="rect">
            <a:avLst/>
          </a:prstGeom>
        </p:spPr>
      </p:pic>
      <p:pic>
        <p:nvPicPr>
          <p:cNvPr id="11" name="Picture 11"/>
          <p:cNvPicPr>
            <a:picLocks noChangeAspect="1"/>
          </p:cNvPicPr>
          <p:nvPr>
            <p:custDataLst>
              <p:tags r:id="rId7"/>
            </p:custDataLst>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1774968" y="6321406"/>
            <a:ext cx="1861582" cy="2298250"/>
          </a:xfrm>
          <a:prstGeom prst="rect">
            <a:avLst/>
          </a:prstGeom>
        </p:spPr>
      </p:pic>
      <p:pic>
        <p:nvPicPr>
          <p:cNvPr id="12" name="Picture 12"/>
          <p:cNvPicPr>
            <a:picLocks noChangeAspect="1"/>
          </p:cNvPicPr>
          <p:nvPr>
            <p:custDataLst>
              <p:tags r:id="rId8"/>
            </p:custDataLst>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1028700" y="5825174"/>
            <a:ext cx="700983" cy="700983"/>
          </a:xfrm>
          <a:prstGeom prst="rect">
            <a:avLst/>
          </a:prstGeom>
        </p:spPr>
      </p:pic>
      <p:pic>
        <p:nvPicPr>
          <p:cNvPr id="13" name="Picture 13"/>
          <p:cNvPicPr>
            <a:picLocks noChangeAspect="1"/>
          </p:cNvPicPr>
          <p:nvPr>
            <p:custDataLst>
              <p:tags r:id="rId9"/>
            </p:custDataLst>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5247136" y="5969695"/>
            <a:ext cx="714881" cy="714881"/>
          </a:xfrm>
          <a:prstGeom prst="rect">
            <a:avLst/>
          </a:prstGeom>
        </p:spPr>
      </p:pic>
      <p:pic>
        <p:nvPicPr>
          <p:cNvPr id="14" name="Picture 14"/>
          <p:cNvPicPr>
            <a:picLocks noChangeAspect="1"/>
          </p:cNvPicPr>
          <p:nvPr>
            <p:custDataLst>
              <p:tags r:id="rId10"/>
            </p:custDataLst>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9520889" y="5939653"/>
            <a:ext cx="701913" cy="701913"/>
          </a:xfrm>
          <a:prstGeom prst="rect">
            <a:avLst/>
          </a:prstGeom>
        </p:spPr>
      </p:pic>
      <p:grpSp>
        <p:nvGrpSpPr>
          <p:cNvPr id="15" name="Group 15"/>
          <p:cNvGrpSpPr/>
          <p:nvPr>
            <p:custDataLst>
              <p:tags r:id="rId11"/>
            </p:custDataLst>
          </p:nvPr>
        </p:nvGrpSpPr>
        <p:grpSpPr>
          <a:xfrm>
            <a:off x="14230896" y="6275461"/>
            <a:ext cx="2605797" cy="2605797"/>
            <a:chOff x="0" y="0"/>
            <a:chExt cx="2311400" cy="2311400"/>
          </a:xfrm>
        </p:grpSpPr>
        <p:sp>
          <p:nvSpPr>
            <p:cNvPr id="16" name="Freeform 16"/>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FBD59"/>
            </a:solidFill>
          </p:spPr>
        </p:sp>
      </p:grpSp>
      <p:pic>
        <p:nvPicPr>
          <p:cNvPr id="17" name="Picture 17"/>
          <p:cNvPicPr>
            <a:picLocks noChangeAspect="1"/>
          </p:cNvPicPr>
          <p:nvPr>
            <p:custDataLst>
              <p:tags r:id="rId12"/>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13750022" y="6041682"/>
            <a:ext cx="701913" cy="701913"/>
          </a:xfrm>
          <a:prstGeom prst="rect">
            <a:avLst/>
          </a:prstGeom>
        </p:spPr>
      </p:pic>
      <p:sp>
        <p:nvSpPr>
          <p:cNvPr id="18" name="TextBox 18"/>
          <p:cNvSpPr txBox="1"/>
          <p:nvPr>
            <p:custDataLst>
              <p:tags r:id="rId13"/>
            </p:custDataLst>
          </p:nvPr>
        </p:nvSpPr>
        <p:spPr>
          <a:xfrm>
            <a:off x="1236374" y="4939898"/>
            <a:ext cx="3295295" cy="859531"/>
          </a:xfrm>
          <a:prstGeom prst="rect">
            <a:avLst/>
          </a:prstGeom>
        </p:spPr>
        <p:txBody>
          <a:bodyPr wrap="square" lIns="0" tIns="0" rIns="0" bIns="0" rtlCol="0" anchor="t">
            <a:spAutoFit/>
          </a:bodyPr>
          <a:lstStyle/>
          <a:p>
            <a:pPr marL="0" lvl="1" indent="0" algn="ctr">
              <a:lnSpc>
                <a:spcPts val="3549"/>
              </a:lnSpc>
              <a:spcBef>
                <a:spcPct val="0"/>
              </a:spcBef>
            </a:pPr>
            <a:r>
              <a:rPr lang="fr-CA" sz="2535" b="1" dirty="0">
                <a:solidFill>
                  <a:srgbClr val="0D0D0D"/>
                </a:solidFill>
                <a:latin typeface="Lora Bold"/>
              </a:rPr>
              <a:t>Autorisation d’adopter des politiques</a:t>
            </a:r>
          </a:p>
        </p:txBody>
      </p:sp>
      <p:sp>
        <p:nvSpPr>
          <p:cNvPr id="19" name="TextBox 19"/>
          <p:cNvSpPr txBox="1"/>
          <p:nvPr>
            <p:custDataLst>
              <p:tags r:id="rId14"/>
            </p:custDataLst>
          </p:nvPr>
        </p:nvSpPr>
        <p:spPr>
          <a:xfrm>
            <a:off x="5459918" y="4972302"/>
            <a:ext cx="2929259" cy="859531"/>
          </a:xfrm>
          <a:prstGeom prst="rect">
            <a:avLst/>
          </a:prstGeom>
        </p:spPr>
        <p:txBody>
          <a:bodyPr lIns="0" tIns="0" rIns="0" bIns="0" rtlCol="0" anchor="t">
            <a:spAutoFit/>
          </a:bodyPr>
          <a:lstStyle/>
          <a:p>
            <a:pPr marL="0" lvl="1" indent="0" algn="ctr">
              <a:lnSpc>
                <a:spcPts val="3549"/>
              </a:lnSpc>
              <a:spcBef>
                <a:spcPct val="0"/>
              </a:spcBef>
            </a:pPr>
            <a:r>
              <a:rPr lang="fr-CA" sz="2535" b="1" dirty="0">
                <a:solidFill>
                  <a:srgbClr val="0D0D0D"/>
                </a:solidFill>
                <a:latin typeface="Lora Bold"/>
              </a:rPr>
              <a:t>Autorisation financière</a:t>
            </a:r>
          </a:p>
        </p:txBody>
      </p:sp>
      <p:sp>
        <p:nvSpPr>
          <p:cNvPr id="20" name="TextBox 20"/>
          <p:cNvSpPr txBox="1"/>
          <p:nvPr>
            <p:custDataLst>
              <p:tags r:id="rId15"/>
            </p:custDataLst>
          </p:nvPr>
        </p:nvSpPr>
        <p:spPr>
          <a:xfrm>
            <a:off x="9520889" y="4972302"/>
            <a:ext cx="3710448" cy="859531"/>
          </a:xfrm>
          <a:prstGeom prst="rect">
            <a:avLst/>
          </a:prstGeom>
        </p:spPr>
        <p:txBody>
          <a:bodyPr lIns="0" tIns="0" rIns="0" bIns="0" rtlCol="0" anchor="t">
            <a:spAutoFit/>
          </a:bodyPr>
          <a:lstStyle/>
          <a:p>
            <a:pPr marL="0" lvl="1" indent="0" algn="ctr">
              <a:lnSpc>
                <a:spcPts val="3549"/>
              </a:lnSpc>
              <a:spcBef>
                <a:spcPct val="0"/>
              </a:spcBef>
            </a:pPr>
            <a:r>
              <a:rPr lang="fr-CA" sz="2535" b="1" dirty="0">
                <a:solidFill>
                  <a:srgbClr val="0D0D0D"/>
                </a:solidFill>
                <a:latin typeface="Lora Bold"/>
              </a:rPr>
              <a:t>Autorisation de mise en œuvre</a:t>
            </a:r>
          </a:p>
        </p:txBody>
      </p:sp>
      <p:sp>
        <p:nvSpPr>
          <p:cNvPr id="21" name="TextBox 21"/>
          <p:cNvSpPr txBox="1"/>
          <p:nvPr>
            <p:custDataLst>
              <p:tags r:id="rId16"/>
            </p:custDataLst>
          </p:nvPr>
        </p:nvSpPr>
        <p:spPr>
          <a:xfrm>
            <a:off x="1236374" y="495300"/>
            <a:ext cx="15815253" cy="691087"/>
          </a:xfrm>
          <a:prstGeom prst="rect">
            <a:avLst/>
          </a:prstGeom>
        </p:spPr>
        <p:txBody>
          <a:bodyPr lIns="0" tIns="0" rIns="0" bIns="0" rtlCol="0" anchor="t">
            <a:spAutoFit/>
          </a:bodyPr>
          <a:lstStyle/>
          <a:p>
            <a:pPr>
              <a:lnSpc>
                <a:spcPts val="5927"/>
              </a:lnSpc>
            </a:pPr>
            <a:r>
              <a:rPr lang="fr-CA" sz="4233" b="1" dirty="0">
                <a:solidFill>
                  <a:srgbClr val="000000"/>
                </a:solidFill>
                <a:latin typeface="Lora Bold"/>
              </a:rPr>
              <a:t>Toute nouvelle décision exige quatre types d’« autorisations »</a:t>
            </a:r>
          </a:p>
        </p:txBody>
      </p:sp>
      <p:sp>
        <p:nvSpPr>
          <p:cNvPr id="22" name="TextBox 22"/>
          <p:cNvSpPr txBox="1"/>
          <p:nvPr>
            <p:custDataLst>
              <p:tags r:id="rId17"/>
            </p:custDataLst>
          </p:nvPr>
        </p:nvSpPr>
        <p:spPr>
          <a:xfrm>
            <a:off x="13678570" y="4978024"/>
            <a:ext cx="3710448" cy="859531"/>
          </a:xfrm>
          <a:prstGeom prst="rect">
            <a:avLst/>
          </a:prstGeom>
        </p:spPr>
        <p:txBody>
          <a:bodyPr lIns="0" tIns="0" rIns="0" bIns="0" rtlCol="0" anchor="t">
            <a:spAutoFit/>
          </a:bodyPr>
          <a:lstStyle/>
          <a:p>
            <a:pPr marL="0" lvl="1" indent="0" algn="ctr">
              <a:lnSpc>
                <a:spcPts val="3549"/>
              </a:lnSpc>
              <a:spcBef>
                <a:spcPct val="0"/>
              </a:spcBef>
            </a:pPr>
            <a:r>
              <a:rPr lang="fr-CA" sz="2535" b="1" dirty="0">
                <a:solidFill>
                  <a:srgbClr val="0D0D0D"/>
                </a:solidFill>
                <a:latin typeface="Lora Bold"/>
              </a:rPr>
              <a:t>Autorisation parlementaire</a:t>
            </a:r>
          </a:p>
        </p:txBody>
      </p:sp>
      <p:pic>
        <p:nvPicPr>
          <p:cNvPr id="23" name="Picture 23"/>
          <p:cNvPicPr>
            <a:picLocks noChangeAspect="1"/>
          </p:cNvPicPr>
          <p:nvPr>
            <p:custDataLst>
              <p:tags r:id="rId18"/>
            </p:custDataLst>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14436176" y="6743595"/>
            <a:ext cx="2195236" cy="1473552"/>
          </a:xfrm>
          <a:prstGeom prst="rect">
            <a:avLst/>
          </a:prstGeom>
        </p:spPr>
      </p:pic>
      <p:sp>
        <p:nvSpPr>
          <p:cNvPr id="24" name="TextBox 24"/>
          <p:cNvSpPr txBox="1"/>
          <p:nvPr>
            <p:custDataLst>
              <p:tags r:id="rId19"/>
            </p:custDataLst>
          </p:nvPr>
        </p:nvSpPr>
        <p:spPr>
          <a:xfrm>
            <a:off x="1236374" y="1754320"/>
            <a:ext cx="16022926" cy="2403350"/>
          </a:xfrm>
          <a:prstGeom prst="rect">
            <a:avLst/>
          </a:prstGeom>
        </p:spPr>
        <p:txBody>
          <a:bodyPr lIns="0" tIns="0" rIns="0" bIns="0" rtlCol="0" anchor="t">
            <a:spAutoFit/>
          </a:bodyPr>
          <a:lstStyle/>
          <a:p>
            <a:pPr>
              <a:lnSpc>
                <a:spcPts val="3766"/>
              </a:lnSpc>
            </a:pPr>
            <a:r>
              <a:rPr lang="fr-CA" sz="2690" dirty="0">
                <a:solidFill>
                  <a:srgbClr val="000000"/>
                </a:solidFill>
                <a:latin typeface="Lora"/>
              </a:rPr>
              <a:t>Le ministre a le pouvoir de prendre des décisions internes tout en respectant certaines limites (par exemple, opérations de jour en jour, approvisionnements, etc.)</a:t>
            </a:r>
          </a:p>
          <a:p>
            <a:pPr>
              <a:lnSpc>
                <a:spcPts val="3766"/>
              </a:lnSpc>
            </a:pPr>
            <a:endParaRPr lang="fr-CA" sz="2690" dirty="0">
              <a:solidFill>
                <a:srgbClr val="000000"/>
              </a:solidFill>
              <a:latin typeface="Lora"/>
            </a:endParaRPr>
          </a:p>
          <a:p>
            <a:pPr>
              <a:lnSpc>
                <a:spcPts val="3766"/>
              </a:lnSpc>
            </a:pPr>
            <a:r>
              <a:rPr lang="fr-CA" sz="2690" dirty="0">
                <a:solidFill>
                  <a:srgbClr val="000000"/>
                </a:solidFill>
                <a:latin typeface="Lora"/>
              </a:rPr>
              <a:t>Toute décision au-delà de cela nécessite l’obtention de nouvelles « autorisations », par exemple, décisions prises par le PM, le Cabinet, le Conseil du Trésor et/ou le Parlement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4930934" y="938355"/>
            <a:ext cx="2328366" cy="2328366"/>
            <a:chOff x="0" y="0"/>
            <a:chExt cx="2311400" cy="2311400"/>
          </a:xfrm>
        </p:grpSpPr>
        <p:sp>
          <p:nvSpPr>
            <p:cNvPr id="3" name="Freeform 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7ED957"/>
            </a:solidFill>
          </p:spPr>
        </p:sp>
      </p:grpSp>
      <p:pic>
        <p:nvPicPr>
          <p:cNvPr id="4" name="Picture 4"/>
          <p:cNvPicPr>
            <a:picLocks noChangeAspect="1"/>
          </p:cNvPicPr>
          <p:nvPr>
            <p:custDataLst>
              <p:tags r:id="rId2"/>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213690" y="1121831"/>
            <a:ext cx="1578336" cy="1948563"/>
          </a:xfrm>
          <a:prstGeom prst="rect">
            <a:avLst/>
          </a:prstGeom>
        </p:spPr>
      </p:pic>
      <p:pic>
        <p:nvPicPr>
          <p:cNvPr id="5" name="Picture 5"/>
          <p:cNvPicPr>
            <a:picLocks noChangeAspect="1"/>
          </p:cNvPicPr>
          <p:nvPr>
            <p:custDataLst>
              <p:tags r:id="rId3"/>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580970" y="701102"/>
            <a:ext cx="594326" cy="594326"/>
          </a:xfrm>
          <a:prstGeom prst="rect">
            <a:avLst/>
          </a:prstGeom>
        </p:spPr>
      </p:pic>
      <p:pic>
        <p:nvPicPr>
          <p:cNvPr id="6" name="Picture 6"/>
          <p:cNvPicPr>
            <a:picLocks noChangeAspect="1"/>
          </p:cNvPicPr>
          <p:nvPr>
            <p:custDataLst>
              <p:tags r:id="rId4"/>
            </p:custDataLst>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881651" y="2025247"/>
            <a:ext cx="1284383" cy="1188054"/>
          </a:xfrm>
          <a:prstGeom prst="rect">
            <a:avLst/>
          </a:prstGeom>
        </p:spPr>
      </p:pic>
      <p:pic>
        <p:nvPicPr>
          <p:cNvPr id="7" name="Picture 7"/>
          <p:cNvPicPr>
            <a:picLocks noChangeAspect="1"/>
          </p:cNvPicPr>
          <p:nvPr>
            <p:custDataLst>
              <p:tags r:id="rId5"/>
            </p:custDataLst>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81651" y="3479196"/>
            <a:ext cx="1308728" cy="1058434"/>
          </a:xfrm>
          <a:prstGeom prst="rect">
            <a:avLst/>
          </a:prstGeom>
        </p:spPr>
      </p:pic>
      <p:pic>
        <p:nvPicPr>
          <p:cNvPr id="8" name="Picture 8"/>
          <p:cNvPicPr>
            <a:picLocks noChangeAspect="1"/>
          </p:cNvPicPr>
          <p:nvPr>
            <p:custDataLst>
              <p:tags r:id="rId6"/>
            </p:custDataLst>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919751" y="6419132"/>
            <a:ext cx="1308728" cy="1312467"/>
          </a:xfrm>
          <a:prstGeom prst="rect">
            <a:avLst/>
          </a:prstGeom>
        </p:spPr>
      </p:pic>
      <p:pic>
        <p:nvPicPr>
          <p:cNvPr id="9" name="Picture 9"/>
          <p:cNvPicPr>
            <a:picLocks noChangeAspect="1"/>
          </p:cNvPicPr>
          <p:nvPr>
            <p:custDataLst>
              <p:tags r:id="rId7"/>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919751" y="4813855"/>
            <a:ext cx="1274262" cy="1043302"/>
          </a:xfrm>
          <a:prstGeom prst="rect">
            <a:avLst/>
          </a:prstGeom>
        </p:spPr>
      </p:pic>
      <p:sp>
        <p:nvSpPr>
          <p:cNvPr id="10" name="TextBox 10"/>
          <p:cNvSpPr txBox="1"/>
          <p:nvPr>
            <p:custDataLst>
              <p:tags r:id="rId8"/>
            </p:custDataLst>
          </p:nvPr>
        </p:nvSpPr>
        <p:spPr>
          <a:xfrm>
            <a:off x="838200" y="314887"/>
            <a:ext cx="12984836" cy="1447704"/>
          </a:xfrm>
          <a:prstGeom prst="rect">
            <a:avLst/>
          </a:prstGeom>
        </p:spPr>
        <p:txBody>
          <a:bodyPr wrap="square" lIns="0" tIns="0" rIns="0" bIns="0" rtlCol="0" anchor="t">
            <a:spAutoFit/>
          </a:bodyPr>
          <a:lstStyle/>
          <a:p>
            <a:pPr>
              <a:lnSpc>
                <a:spcPts val="5927"/>
              </a:lnSpc>
            </a:pPr>
            <a:r>
              <a:rPr lang="fr-CA" sz="4233" b="1" dirty="0">
                <a:solidFill>
                  <a:srgbClr val="000000"/>
                </a:solidFill>
                <a:latin typeface="Lora Bold"/>
              </a:rPr>
              <a:t>Autorisation d’adopter des politiques - « champ d’application des politiques »</a:t>
            </a:r>
          </a:p>
        </p:txBody>
      </p:sp>
      <p:sp>
        <p:nvSpPr>
          <p:cNvPr id="11" name="TextBox 11"/>
          <p:cNvSpPr txBox="1"/>
          <p:nvPr>
            <p:custDataLst>
              <p:tags r:id="rId9"/>
            </p:custDataLst>
          </p:nvPr>
        </p:nvSpPr>
        <p:spPr>
          <a:xfrm>
            <a:off x="3009899" y="5922396"/>
            <a:ext cx="14287501" cy="3945504"/>
          </a:xfrm>
          <a:prstGeom prst="rect">
            <a:avLst/>
          </a:prstGeom>
        </p:spPr>
        <p:txBody>
          <a:bodyPr wrap="square" lIns="0" tIns="0" rIns="0" bIns="0" rtlCol="0" anchor="t">
            <a:spAutoFit/>
          </a:bodyPr>
          <a:lstStyle/>
          <a:p>
            <a:pPr>
              <a:lnSpc>
                <a:spcPts val="4479"/>
              </a:lnSpc>
            </a:pPr>
            <a:r>
              <a:rPr lang="fr-CA" sz="3199" b="1" dirty="0">
                <a:solidFill>
                  <a:srgbClr val="000000"/>
                </a:solidFill>
                <a:latin typeface="Lora Bold"/>
              </a:rPr>
              <a:t>Questions clés qui dictent la nature de la décision : </a:t>
            </a:r>
          </a:p>
          <a:p>
            <a:pPr marL="582927" lvl="1" indent="-291463">
              <a:lnSpc>
                <a:spcPts val="3779"/>
              </a:lnSpc>
              <a:buFont typeface="Arial"/>
              <a:buChar char="•"/>
            </a:pPr>
            <a:r>
              <a:rPr lang="fr-CA" sz="2400" dirty="0">
                <a:solidFill>
                  <a:srgbClr val="000000"/>
                </a:solidFill>
                <a:latin typeface="Lora"/>
              </a:rPr>
              <a:t>La proposition est-elle alignée sur les priorités et/ou le programme du gouvernement?</a:t>
            </a:r>
          </a:p>
          <a:p>
            <a:pPr marL="582927" lvl="1" indent="-291463">
              <a:lnSpc>
                <a:spcPts val="3779"/>
              </a:lnSpc>
              <a:buFont typeface="Arial"/>
              <a:buChar char="•"/>
            </a:pPr>
            <a:r>
              <a:rPr lang="fr-CA" sz="2400" dirty="0">
                <a:solidFill>
                  <a:srgbClr val="000000"/>
                </a:solidFill>
                <a:latin typeface="Lora"/>
              </a:rPr>
              <a:t>S’agit-il d’une nouvelle politique, d’un nouveau programme ou d’un changement apporté à une politique ou à un programme existant?</a:t>
            </a:r>
          </a:p>
          <a:p>
            <a:pPr marL="582927" lvl="1" indent="-291463">
              <a:lnSpc>
                <a:spcPts val="3779"/>
              </a:lnSpc>
              <a:buFont typeface="Arial"/>
              <a:buChar char="•"/>
            </a:pPr>
            <a:r>
              <a:rPr lang="fr-CA" sz="2400" dirty="0">
                <a:solidFill>
                  <a:srgbClr val="000000"/>
                </a:solidFill>
                <a:latin typeface="Lora"/>
              </a:rPr>
              <a:t>Quel est la lacune ou le problème auquel cette proposition est censée remédier?</a:t>
            </a:r>
          </a:p>
          <a:p>
            <a:pPr marL="582927" lvl="1" indent="-291463">
              <a:lnSpc>
                <a:spcPts val="3779"/>
              </a:lnSpc>
              <a:buFont typeface="Arial"/>
              <a:buChar char="•"/>
            </a:pPr>
            <a:r>
              <a:rPr lang="fr-CA" sz="2400" dirty="0">
                <a:solidFill>
                  <a:srgbClr val="000000"/>
                </a:solidFill>
                <a:latin typeface="Lora"/>
              </a:rPr>
              <a:t>Quel est son impact économique?</a:t>
            </a:r>
          </a:p>
          <a:p>
            <a:pPr marL="582927" lvl="1" indent="-291463">
              <a:lnSpc>
                <a:spcPts val="3779"/>
              </a:lnSpc>
              <a:buFont typeface="Arial"/>
              <a:buChar char="•"/>
            </a:pPr>
            <a:r>
              <a:rPr lang="fr-CA" sz="2400" dirty="0">
                <a:solidFill>
                  <a:srgbClr val="000000"/>
                </a:solidFill>
                <a:latin typeface="Lora"/>
              </a:rPr>
              <a:t>La proposition nécessite-t-elle de la législation?</a:t>
            </a:r>
          </a:p>
          <a:p>
            <a:pPr marL="582927" lvl="1" indent="-291463">
              <a:lnSpc>
                <a:spcPts val="3779"/>
              </a:lnSpc>
              <a:buFont typeface="Arial"/>
              <a:buChar char="•"/>
            </a:pPr>
            <a:r>
              <a:rPr lang="fr-CA" sz="2400" dirty="0">
                <a:solidFill>
                  <a:srgbClr val="000000"/>
                </a:solidFill>
                <a:latin typeface="Lora"/>
              </a:rPr>
              <a:t>La proposition nécessite-t-elle de nouveaux fonds?</a:t>
            </a:r>
            <a:endParaRPr lang="fr-CA" sz="2699" dirty="0">
              <a:solidFill>
                <a:srgbClr val="000000"/>
              </a:solidFill>
              <a:latin typeface="Lora"/>
            </a:endParaRPr>
          </a:p>
        </p:txBody>
      </p:sp>
      <p:sp>
        <p:nvSpPr>
          <p:cNvPr id="12" name="TextBox 12"/>
          <p:cNvSpPr txBox="1"/>
          <p:nvPr>
            <p:custDataLst>
              <p:tags r:id="rId10"/>
            </p:custDataLst>
          </p:nvPr>
        </p:nvSpPr>
        <p:spPr>
          <a:xfrm>
            <a:off x="3134819" y="2271146"/>
            <a:ext cx="8630543" cy="535724"/>
          </a:xfrm>
          <a:prstGeom prst="rect">
            <a:avLst/>
          </a:prstGeom>
        </p:spPr>
        <p:txBody>
          <a:bodyPr lIns="0" tIns="0" rIns="0" bIns="0" rtlCol="0" anchor="t">
            <a:spAutoFit/>
          </a:bodyPr>
          <a:lstStyle/>
          <a:p>
            <a:pPr>
              <a:lnSpc>
                <a:spcPts val="4480"/>
              </a:lnSpc>
            </a:pPr>
            <a:r>
              <a:rPr lang="fr-CA" sz="3200" b="1" dirty="0">
                <a:solidFill>
                  <a:srgbClr val="000000"/>
                </a:solidFill>
                <a:latin typeface="Lora Bold"/>
              </a:rPr>
              <a:t>Outil de décision : </a:t>
            </a:r>
            <a:r>
              <a:rPr lang="fr-CA" sz="3200" dirty="0">
                <a:solidFill>
                  <a:srgbClr val="000000"/>
                </a:solidFill>
                <a:latin typeface="Lora Bold"/>
              </a:rPr>
              <a:t>Mémoire au Cabinet (MC</a:t>
            </a:r>
            <a:r>
              <a:rPr lang="fr-CA" sz="3200" dirty="0">
                <a:solidFill>
                  <a:srgbClr val="000000"/>
                </a:solidFill>
                <a:latin typeface="Lora"/>
              </a:rPr>
              <a:t>)</a:t>
            </a:r>
          </a:p>
        </p:txBody>
      </p:sp>
      <p:sp>
        <p:nvSpPr>
          <p:cNvPr id="13" name="TextBox 13"/>
          <p:cNvSpPr txBox="1"/>
          <p:nvPr>
            <p:custDataLst>
              <p:tags r:id="rId11"/>
            </p:custDataLst>
          </p:nvPr>
        </p:nvSpPr>
        <p:spPr>
          <a:xfrm>
            <a:off x="3124200" y="3637835"/>
            <a:ext cx="9982200" cy="535724"/>
          </a:xfrm>
          <a:prstGeom prst="rect">
            <a:avLst/>
          </a:prstGeom>
        </p:spPr>
        <p:txBody>
          <a:bodyPr wrap="square" lIns="0" tIns="0" rIns="0" bIns="0" rtlCol="0" anchor="t">
            <a:spAutoFit/>
          </a:bodyPr>
          <a:lstStyle/>
          <a:p>
            <a:pPr>
              <a:lnSpc>
                <a:spcPts val="4479"/>
              </a:lnSpc>
            </a:pPr>
            <a:r>
              <a:rPr lang="fr-CA" sz="3199" b="1" dirty="0">
                <a:solidFill>
                  <a:srgbClr val="000000"/>
                </a:solidFill>
                <a:latin typeface="Lora Bold"/>
              </a:rPr>
              <a:t>Véhicule de décision : </a:t>
            </a:r>
            <a:r>
              <a:rPr lang="fr-CA" sz="3199" dirty="0">
                <a:solidFill>
                  <a:srgbClr val="000000"/>
                </a:solidFill>
                <a:latin typeface="Lora"/>
              </a:rPr>
              <a:t>Cabinet ou premier ministre</a:t>
            </a:r>
          </a:p>
        </p:txBody>
      </p:sp>
      <p:sp>
        <p:nvSpPr>
          <p:cNvPr id="14" name="TextBox 14"/>
          <p:cNvSpPr txBox="1"/>
          <p:nvPr>
            <p:custDataLst>
              <p:tags r:id="rId12"/>
            </p:custDataLst>
          </p:nvPr>
        </p:nvSpPr>
        <p:spPr>
          <a:xfrm>
            <a:off x="3124200" y="4702995"/>
            <a:ext cx="13781581" cy="1154162"/>
          </a:xfrm>
          <a:prstGeom prst="rect">
            <a:avLst/>
          </a:prstGeom>
        </p:spPr>
        <p:txBody>
          <a:bodyPr wrap="square" lIns="0" tIns="0" rIns="0" bIns="0" rtlCol="0" anchor="t">
            <a:spAutoFit/>
          </a:bodyPr>
          <a:lstStyle/>
          <a:p>
            <a:pPr>
              <a:lnSpc>
                <a:spcPts val="4479"/>
              </a:lnSpc>
            </a:pPr>
            <a:r>
              <a:rPr lang="fr-CA" sz="3199" b="1" dirty="0">
                <a:solidFill>
                  <a:srgbClr val="000000"/>
                </a:solidFill>
                <a:latin typeface="Lora Bold"/>
              </a:rPr>
              <a:t>Responsable :</a:t>
            </a:r>
            <a:r>
              <a:rPr lang="fr-CA" sz="3199" dirty="0">
                <a:solidFill>
                  <a:srgbClr val="000000"/>
                </a:solidFill>
                <a:latin typeface="Lora Bold"/>
              </a:rPr>
              <a:t> Bureau du conseil privé, avec le soutien du ministère parrainant l’initiative</a:t>
            </a:r>
            <a:endParaRPr lang="fr-CA" sz="3199" dirty="0">
              <a:solidFill>
                <a:srgbClr val="000000"/>
              </a:solidFill>
              <a:latin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786127" y="378332"/>
            <a:ext cx="13479777" cy="1447704"/>
          </a:xfrm>
          <a:prstGeom prst="rect">
            <a:avLst/>
          </a:prstGeom>
        </p:spPr>
        <p:txBody>
          <a:bodyPr lIns="0" tIns="0" rIns="0" bIns="0" rtlCol="0" anchor="t">
            <a:spAutoFit/>
          </a:bodyPr>
          <a:lstStyle/>
          <a:p>
            <a:pPr>
              <a:lnSpc>
                <a:spcPts val="5927"/>
              </a:lnSpc>
            </a:pPr>
            <a:r>
              <a:rPr lang="fr-CA" sz="4233" b="1" dirty="0">
                <a:solidFill>
                  <a:srgbClr val="000000"/>
                </a:solidFill>
                <a:latin typeface="Lora Bold"/>
              </a:rPr>
              <a:t>Autorisation financière, c’est-à-dire obtenir une « source de fonds »</a:t>
            </a:r>
          </a:p>
        </p:txBody>
      </p:sp>
      <p:grpSp>
        <p:nvGrpSpPr>
          <p:cNvPr id="3" name="Group 3"/>
          <p:cNvGrpSpPr/>
          <p:nvPr>
            <p:custDataLst>
              <p:tags r:id="rId2"/>
            </p:custDataLst>
          </p:nvPr>
        </p:nvGrpSpPr>
        <p:grpSpPr>
          <a:xfrm>
            <a:off x="15238523" y="1066685"/>
            <a:ext cx="2263350" cy="2263350"/>
            <a:chOff x="0" y="0"/>
            <a:chExt cx="2311400" cy="2311400"/>
          </a:xfrm>
        </p:grpSpPr>
        <p:sp>
          <p:nvSpPr>
            <p:cNvPr id="4" name="Freeform 4"/>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FE500"/>
            </a:solidFill>
          </p:spPr>
        </p:sp>
      </p:grpSp>
      <p:pic>
        <p:nvPicPr>
          <p:cNvPr id="5" name="Picture 5"/>
          <p:cNvPicPr>
            <a:picLocks noChangeAspect="1"/>
          </p:cNvPicPr>
          <p:nvPr>
            <p:custDataLst>
              <p:tags r:id="rId3"/>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50273" y="1358570"/>
            <a:ext cx="1694791" cy="1694791"/>
          </a:xfrm>
          <a:prstGeom prst="rect">
            <a:avLst/>
          </a:prstGeom>
        </p:spPr>
      </p:pic>
      <p:pic>
        <p:nvPicPr>
          <p:cNvPr id="6" name="Picture 6"/>
          <p:cNvPicPr>
            <a:picLocks noChangeAspect="1"/>
          </p:cNvPicPr>
          <p:nvPr>
            <p:custDataLst>
              <p:tags r:id="rId4"/>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784822" y="827196"/>
            <a:ext cx="608862" cy="608862"/>
          </a:xfrm>
          <a:prstGeom prst="rect">
            <a:avLst/>
          </a:prstGeom>
        </p:spPr>
      </p:pic>
      <p:sp>
        <p:nvSpPr>
          <p:cNvPr id="7" name="TextBox 7"/>
          <p:cNvSpPr txBox="1"/>
          <p:nvPr>
            <p:custDataLst>
              <p:tags r:id="rId5"/>
            </p:custDataLst>
          </p:nvPr>
        </p:nvSpPr>
        <p:spPr>
          <a:xfrm>
            <a:off x="3172920" y="2148815"/>
            <a:ext cx="8333281" cy="535724"/>
          </a:xfrm>
          <a:prstGeom prst="rect">
            <a:avLst/>
          </a:prstGeom>
        </p:spPr>
        <p:txBody>
          <a:bodyPr wrap="square" lIns="0" tIns="0" rIns="0" bIns="0" rtlCol="0" anchor="t">
            <a:spAutoFit/>
          </a:bodyPr>
          <a:lstStyle/>
          <a:p>
            <a:pPr>
              <a:lnSpc>
                <a:spcPts val="4480"/>
              </a:lnSpc>
            </a:pPr>
            <a:r>
              <a:rPr lang="fr-CA" sz="3200" b="1" dirty="0">
                <a:solidFill>
                  <a:srgbClr val="000000"/>
                </a:solidFill>
                <a:latin typeface="Lora Bold"/>
              </a:rPr>
              <a:t>Outil de décision : </a:t>
            </a:r>
            <a:r>
              <a:rPr lang="fr-CA" sz="3200" dirty="0">
                <a:solidFill>
                  <a:srgbClr val="000000"/>
                </a:solidFill>
                <a:latin typeface="Lora Bold"/>
              </a:rPr>
              <a:t>Proposition de financement</a:t>
            </a:r>
            <a:endParaRPr lang="fr-CA" sz="3200" dirty="0">
              <a:solidFill>
                <a:srgbClr val="000000"/>
              </a:solidFill>
              <a:latin typeface="Lora"/>
            </a:endParaRPr>
          </a:p>
        </p:txBody>
      </p:sp>
      <p:sp>
        <p:nvSpPr>
          <p:cNvPr id="8" name="TextBox 8"/>
          <p:cNvSpPr txBox="1"/>
          <p:nvPr>
            <p:custDataLst>
              <p:tags r:id="rId6"/>
            </p:custDataLst>
          </p:nvPr>
        </p:nvSpPr>
        <p:spPr>
          <a:xfrm>
            <a:off x="3172919" y="3529320"/>
            <a:ext cx="13210081" cy="1154162"/>
          </a:xfrm>
          <a:prstGeom prst="rect">
            <a:avLst/>
          </a:prstGeom>
        </p:spPr>
        <p:txBody>
          <a:bodyPr wrap="square" lIns="0" tIns="0" rIns="0" bIns="0" rtlCol="0" anchor="t">
            <a:spAutoFit/>
          </a:bodyPr>
          <a:lstStyle/>
          <a:p>
            <a:pPr>
              <a:lnSpc>
                <a:spcPts val="4479"/>
              </a:lnSpc>
            </a:pPr>
            <a:r>
              <a:rPr lang="fr-CA" sz="3199" b="1" dirty="0">
                <a:solidFill>
                  <a:srgbClr val="000000"/>
                </a:solidFill>
                <a:latin typeface="Lora Bold"/>
              </a:rPr>
              <a:t>Véhicule de décision : </a:t>
            </a:r>
            <a:r>
              <a:rPr lang="fr-CA" sz="3199" dirty="0">
                <a:solidFill>
                  <a:srgbClr val="000000"/>
                </a:solidFill>
                <a:latin typeface="Lora Bold"/>
              </a:rPr>
              <a:t>Le Budget ou le ministre des Finances et le premier ministre</a:t>
            </a:r>
            <a:endParaRPr lang="fr-CA" sz="3199" dirty="0">
              <a:solidFill>
                <a:srgbClr val="000000"/>
              </a:solidFill>
              <a:latin typeface="Lora"/>
            </a:endParaRPr>
          </a:p>
        </p:txBody>
      </p:sp>
      <p:sp>
        <p:nvSpPr>
          <p:cNvPr id="9" name="TextBox 9"/>
          <p:cNvSpPr txBox="1"/>
          <p:nvPr>
            <p:custDataLst>
              <p:tags r:id="rId7"/>
            </p:custDataLst>
          </p:nvPr>
        </p:nvSpPr>
        <p:spPr>
          <a:xfrm>
            <a:off x="3172920" y="6572240"/>
            <a:ext cx="13400581" cy="3013646"/>
          </a:xfrm>
          <a:prstGeom prst="rect">
            <a:avLst/>
          </a:prstGeom>
        </p:spPr>
        <p:txBody>
          <a:bodyPr lIns="0" tIns="0" rIns="0" bIns="0" rtlCol="0" anchor="t">
            <a:spAutoFit/>
          </a:bodyPr>
          <a:lstStyle/>
          <a:p>
            <a:pPr>
              <a:lnSpc>
                <a:spcPts val="4479"/>
              </a:lnSpc>
            </a:pPr>
            <a:r>
              <a:rPr lang="fr-CA" sz="3199" b="1" dirty="0">
                <a:solidFill>
                  <a:srgbClr val="000000"/>
                </a:solidFill>
                <a:latin typeface="Lora Bold"/>
              </a:rPr>
              <a:t>Questions clés qui dictent la nature de la décision : </a:t>
            </a:r>
          </a:p>
          <a:p>
            <a:pPr marL="582927" lvl="1" indent="-291463">
              <a:lnSpc>
                <a:spcPts val="3779"/>
              </a:lnSpc>
              <a:buFont typeface="Arial"/>
              <a:buChar char="•"/>
            </a:pPr>
            <a:r>
              <a:rPr lang="fr-CA" sz="2699" dirty="0">
                <a:solidFill>
                  <a:srgbClr val="000000"/>
                </a:solidFill>
                <a:latin typeface="Lora"/>
              </a:rPr>
              <a:t>Pourquoi est-ce que de nouveaux fonds sont nécessaires plutôt que d’utiliser les fonds existants?</a:t>
            </a:r>
          </a:p>
          <a:p>
            <a:pPr marL="582927" lvl="1" indent="-291463">
              <a:lnSpc>
                <a:spcPts val="3779"/>
              </a:lnSpc>
              <a:buFont typeface="Arial"/>
              <a:buChar char="•"/>
            </a:pPr>
            <a:r>
              <a:rPr lang="fr-CA" sz="2699" dirty="0">
                <a:solidFill>
                  <a:srgbClr val="000000"/>
                </a:solidFill>
                <a:latin typeface="Lora"/>
              </a:rPr>
              <a:t>Les coûts proposés sont-ils extensibles? </a:t>
            </a:r>
          </a:p>
          <a:p>
            <a:pPr marL="582927" lvl="1" indent="-291463">
              <a:lnSpc>
                <a:spcPts val="3779"/>
              </a:lnSpc>
              <a:buFont typeface="Arial"/>
              <a:buChar char="•"/>
            </a:pPr>
            <a:r>
              <a:rPr lang="fr-CA" sz="2699" dirty="0">
                <a:solidFill>
                  <a:srgbClr val="000000"/>
                </a:solidFill>
                <a:latin typeface="Lora"/>
              </a:rPr>
              <a:t>Comment en est-on arrivé aux estimations des coûts? </a:t>
            </a:r>
          </a:p>
          <a:p>
            <a:pPr marL="582927" lvl="1" indent="-291463">
              <a:lnSpc>
                <a:spcPts val="3779"/>
              </a:lnSpc>
              <a:buFont typeface="Arial"/>
              <a:buChar char="•"/>
            </a:pPr>
            <a:r>
              <a:rPr lang="fr-CA" sz="2699" dirty="0">
                <a:solidFill>
                  <a:srgbClr val="000000"/>
                </a:solidFill>
                <a:latin typeface="Lora"/>
              </a:rPr>
              <a:t>Quelles données viennent appuyer la justification? </a:t>
            </a:r>
          </a:p>
        </p:txBody>
      </p:sp>
      <p:pic>
        <p:nvPicPr>
          <p:cNvPr id="10" name="Picture 10"/>
          <p:cNvPicPr>
            <a:picLocks noChangeAspect="1"/>
          </p:cNvPicPr>
          <p:nvPr>
            <p:custDataLst>
              <p:tags r:id="rId8"/>
            </p:custDataLst>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57852" y="2078667"/>
            <a:ext cx="1284383" cy="1188054"/>
          </a:xfrm>
          <a:prstGeom prst="rect">
            <a:avLst/>
          </a:prstGeom>
        </p:spPr>
      </p:pic>
      <p:pic>
        <p:nvPicPr>
          <p:cNvPr id="11" name="Picture 11"/>
          <p:cNvPicPr>
            <a:picLocks noChangeAspect="1"/>
          </p:cNvPicPr>
          <p:nvPr>
            <p:custDataLst>
              <p:tags r:id="rId9"/>
            </p:custDataLst>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957852" y="3532616"/>
            <a:ext cx="1308728" cy="1058434"/>
          </a:xfrm>
          <a:prstGeom prst="rect">
            <a:avLst/>
          </a:prstGeom>
        </p:spPr>
      </p:pic>
      <p:pic>
        <p:nvPicPr>
          <p:cNvPr id="12" name="Picture 12"/>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995952" y="6472552"/>
            <a:ext cx="1308728" cy="1312467"/>
          </a:xfrm>
          <a:prstGeom prst="rect">
            <a:avLst/>
          </a:prstGeom>
        </p:spPr>
      </p:pic>
      <p:pic>
        <p:nvPicPr>
          <p:cNvPr id="13" name="Picture 13"/>
          <p:cNvPicPr>
            <a:picLocks noChangeAspect="1"/>
          </p:cNvPicPr>
          <p:nvPr>
            <p:custDataLst>
              <p:tags r:id="rId11"/>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995952" y="4952990"/>
            <a:ext cx="1274262" cy="1043302"/>
          </a:xfrm>
          <a:prstGeom prst="rect">
            <a:avLst/>
          </a:prstGeom>
        </p:spPr>
      </p:pic>
      <p:sp>
        <p:nvSpPr>
          <p:cNvPr id="14" name="TextBox 14"/>
          <p:cNvSpPr txBox="1"/>
          <p:nvPr>
            <p:custDataLst>
              <p:tags r:id="rId12"/>
            </p:custDataLst>
          </p:nvPr>
        </p:nvSpPr>
        <p:spPr>
          <a:xfrm>
            <a:off x="3172919" y="5177143"/>
            <a:ext cx="14124481" cy="1154162"/>
          </a:xfrm>
          <a:prstGeom prst="rect">
            <a:avLst/>
          </a:prstGeom>
        </p:spPr>
        <p:txBody>
          <a:bodyPr wrap="square" lIns="0" tIns="0" rIns="0" bIns="0" rtlCol="0" anchor="t">
            <a:spAutoFit/>
          </a:bodyPr>
          <a:lstStyle/>
          <a:p>
            <a:pPr>
              <a:lnSpc>
                <a:spcPts val="4479"/>
              </a:lnSpc>
            </a:pPr>
            <a:r>
              <a:rPr lang="fr-CA" sz="3199" b="1" dirty="0">
                <a:solidFill>
                  <a:srgbClr val="000000"/>
                </a:solidFill>
                <a:latin typeface="Lora Bold"/>
              </a:rPr>
              <a:t>Responsable :</a:t>
            </a:r>
            <a:r>
              <a:rPr lang="fr-CA" sz="3199" dirty="0">
                <a:solidFill>
                  <a:srgbClr val="000000"/>
                </a:solidFill>
                <a:latin typeface="Lora Bold"/>
              </a:rPr>
              <a:t> Le ministère des Finances, avec le soutien du ministère parrainant la proposition</a:t>
            </a:r>
            <a:endParaRPr lang="fr-CA" sz="3199" dirty="0">
              <a:solidFill>
                <a:srgbClr val="000000"/>
              </a:solidFill>
              <a:latin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1478422" y="738407"/>
            <a:ext cx="9642562" cy="691087"/>
          </a:xfrm>
          <a:prstGeom prst="rect">
            <a:avLst/>
          </a:prstGeom>
        </p:spPr>
        <p:txBody>
          <a:bodyPr lIns="0" tIns="0" rIns="0" bIns="0" rtlCol="0" anchor="t">
            <a:spAutoFit/>
          </a:bodyPr>
          <a:lstStyle/>
          <a:p>
            <a:pPr>
              <a:lnSpc>
                <a:spcPts val="5927"/>
              </a:lnSpc>
            </a:pPr>
            <a:r>
              <a:rPr lang="fr-CA" sz="4233" b="1" dirty="0">
                <a:solidFill>
                  <a:srgbClr val="000000"/>
                </a:solidFill>
                <a:latin typeface="Lora Bold"/>
              </a:rPr>
              <a:t>Autorisation de mise en œuvre</a:t>
            </a:r>
          </a:p>
        </p:txBody>
      </p:sp>
      <p:sp>
        <p:nvSpPr>
          <p:cNvPr id="3" name="TextBox 3"/>
          <p:cNvSpPr txBox="1"/>
          <p:nvPr>
            <p:custDataLst>
              <p:tags r:id="rId2"/>
            </p:custDataLst>
          </p:nvPr>
        </p:nvSpPr>
        <p:spPr>
          <a:xfrm>
            <a:off x="3858718" y="2233318"/>
            <a:ext cx="9781082" cy="535724"/>
          </a:xfrm>
          <a:prstGeom prst="rect">
            <a:avLst/>
          </a:prstGeom>
        </p:spPr>
        <p:txBody>
          <a:bodyPr wrap="square" lIns="0" tIns="0" rIns="0" bIns="0" rtlCol="0" anchor="t">
            <a:spAutoFit/>
          </a:bodyPr>
          <a:lstStyle/>
          <a:p>
            <a:pPr>
              <a:lnSpc>
                <a:spcPts val="4480"/>
              </a:lnSpc>
            </a:pPr>
            <a:r>
              <a:rPr lang="fr-CA" sz="3200" b="1" dirty="0">
                <a:solidFill>
                  <a:srgbClr val="000000"/>
                </a:solidFill>
                <a:latin typeface="Lora Bold"/>
              </a:rPr>
              <a:t>Outil de décision : </a:t>
            </a:r>
            <a:r>
              <a:rPr lang="fr-CA" sz="3200" dirty="0">
                <a:solidFill>
                  <a:srgbClr val="000000"/>
                </a:solidFill>
                <a:latin typeface="Lora Bold"/>
              </a:rPr>
              <a:t>Présentation au Conseil du Trésor</a:t>
            </a:r>
            <a:endParaRPr lang="fr-CA" sz="3200" dirty="0">
              <a:solidFill>
                <a:srgbClr val="000000"/>
              </a:solidFill>
              <a:latin typeface="Lora"/>
            </a:endParaRPr>
          </a:p>
        </p:txBody>
      </p:sp>
      <p:sp>
        <p:nvSpPr>
          <p:cNvPr id="4" name="TextBox 4"/>
          <p:cNvSpPr txBox="1"/>
          <p:nvPr>
            <p:custDataLst>
              <p:tags r:id="rId3"/>
            </p:custDataLst>
          </p:nvPr>
        </p:nvSpPr>
        <p:spPr>
          <a:xfrm>
            <a:off x="3858718" y="3642803"/>
            <a:ext cx="9476282" cy="535724"/>
          </a:xfrm>
          <a:prstGeom prst="rect">
            <a:avLst/>
          </a:prstGeom>
        </p:spPr>
        <p:txBody>
          <a:bodyPr wrap="square" lIns="0" tIns="0" rIns="0" bIns="0" rtlCol="0" anchor="t">
            <a:spAutoFit/>
          </a:bodyPr>
          <a:lstStyle/>
          <a:p>
            <a:pPr>
              <a:lnSpc>
                <a:spcPts val="4479"/>
              </a:lnSpc>
            </a:pPr>
            <a:r>
              <a:rPr lang="fr-CA" sz="3199" b="1" dirty="0">
                <a:solidFill>
                  <a:srgbClr val="000000"/>
                </a:solidFill>
                <a:latin typeface="Lora Bold"/>
              </a:rPr>
              <a:t>Véhicule de décision : </a:t>
            </a:r>
            <a:r>
              <a:rPr lang="fr-CA" sz="3199" dirty="0">
                <a:solidFill>
                  <a:srgbClr val="000000"/>
                </a:solidFill>
                <a:latin typeface="Lora Bold"/>
              </a:rPr>
              <a:t>Le Conseil du Trésor</a:t>
            </a:r>
            <a:endParaRPr lang="fr-CA" sz="3199" dirty="0">
              <a:solidFill>
                <a:srgbClr val="000000"/>
              </a:solidFill>
              <a:latin typeface="Lora"/>
            </a:endParaRPr>
          </a:p>
        </p:txBody>
      </p:sp>
      <p:sp>
        <p:nvSpPr>
          <p:cNvPr id="5" name="TextBox 5"/>
          <p:cNvSpPr txBox="1"/>
          <p:nvPr>
            <p:custDataLst>
              <p:tags r:id="rId4"/>
            </p:custDataLst>
          </p:nvPr>
        </p:nvSpPr>
        <p:spPr>
          <a:xfrm>
            <a:off x="3858719" y="6505563"/>
            <a:ext cx="13400581" cy="2526333"/>
          </a:xfrm>
          <a:prstGeom prst="rect">
            <a:avLst/>
          </a:prstGeom>
        </p:spPr>
        <p:txBody>
          <a:bodyPr lIns="0" tIns="0" rIns="0" bIns="0" rtlCol="0" anchor="t">
            <a:spAutoFit/>
          </a:bodyPr>
          <a:lstStyle/>
          <a:p>
            <a:pPr>
              <a:lnSpc>
                <a:spcPts val="4479"/>
              </a:lnSpc>
            </a:pPr>
            <a:r>
              <a:rPr lang="fr-CA" sz="3199" b="1" dirty="0">
                <a:solidFill>
                  <a:srgbClr val="000000"/>
                </a:solidFill>
                <a:latin typeface="Lora Bold"/>
              </a:rPr>
              <a:t>Questions clés qui dictent la nature de la décision : </a:t>
            </a:r>
          </a:p>
          <a:p>
            <a:pPr marL="582927" lvl="1" indent="-291463">
              <a:lnSpc>
                <a:spcPts val="3779"/>
              </a:lnSpc>
              <a:buFont typeface="Arial"/>
              <a:buChar char="•"/>
            </a:pPr>
            <a:r>
              <a:rPr lang="fr-CA" sz="2699" dirty="0">
                <a:solidFill>
                  <a:srgbClr val="000000"/>
                </a:solidFill>
                <a:latin typeface="Lora"/>
              </a:rPr>
              <a:t>En quoi consiste le plan détaillé de mise en œuvre de la proposition?</a:t>
            </a:r>
          </a:p>
          <a:p>
            <a:pPr marL="582927" lvl="1" indent="-291463">
              <a:lnSpc>
                <a:spcPts val="3779"/>
              </a:lnSpc>
              <a:buFont typeface="Arial"/>
              <a:buChar char="•"/>
            </a:pPr>
            <a:r>
              <a:rPr lang="fr-CA" sz="2699" dirty="0">
                <a:solidFill>
                  <a:srgbClr val="000000"/>
                </a:solidFill>
                <a:latin typeface="Lora"/>
              </a:rPr>
              <a:t>Comment mesurera-t-on l’impact de la proposition? </a:t>
            </a:r>
          </a:p>
          <a:p>
            <a:pPr marL="582927" lvl="1" indent="-291463">
              <a:lnSpc>
                <a:spcPts val="3779"/>
              </a:lnSpc>
              <a:buFont typeface="Arial"/>
              <a:buChar char="•"/>
            </a:pPr>
            <a:r>
              <a:rPr lang="fr-CA" sz="2699" dirty="0">
                <a:solidFill>
                  <a:srgbClr val="000000"/>
                </a:solidFill>
                <a:latin typeface="Lora"/>
              </a:rPr>
              <a:t>Quels sont les risques liés à la proposition? Comment a-t-on l’intention d’atténuer ces risques?</a:t>
            </a:r>
          </a:p>
        </p:txBody>
      </p:sp>
      <p:grpSp>
        <p:nvGrpSpPr>
          <p:cNvPr id="6" name="Group 6"/>
          <p:cNvGrpSpPr/>
          <p:nvPr>
            <p:custDataLst>
              <p:tags r:id="rId5"/>
            </p:custDataLst>
          </p:nvPr>
        </p:nvGrpSpPr>
        <p:grpSpPr>
          <a:xfrm>
            <a:off x="14685172" y="1073866"/>
            <a:ext cx="2433203" cy="2433203"/>
            <a:chOff x="0" y="0"/>
            <a:chExt cx="2311400" cy="2311400"/>
          </a:xfrm>
        </p:grpSpPr>
        <p:sp>
          <p:nvSpPr>
            <p:cNvPr id="7" name="Freeform 7"/>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F7E0F"/>
            </a:solidFill>
          </p:spPr>
        </p:sp>
      </p:grpSp>
      <p:pic>
        <p:nvPicPr>
          <p:cNvPr id="8" name="Picture 8"/>
          <p:cNvPicPr>
            <a:picLocks noChangeAspect="1"/>
          </p:cNvPicPr>
          <p:nvPr>
            <p:custDataLst>
              <p:tags r:id="rId6"/>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82723" y="1371417"/>
            <a:ext cx="1838101" cy="1838101"/>
          </a:xfrm>
          <a:prstGeom prst="rect">
            <a:avLst/>
          </a:prstGeom>
        </p:spPr>
      </p:pic>
      <p:pic>
        <p:nvPicPr>
          <p:cNvPr id="9" name="Picture 9"/>
          <p:cNvPicPr>
            <a:picLocks noChangeAspect="1"/>
          </p:cNvPicPr>
          <p:nvPr>
            <p:custDataLst>
              <p:tags r:id="rId7"/>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231523" y="788353"/>
            <a:ext cx="655422" cy="655422"/>
          </a:xfrm>
          <a:prstGeom prst="rect">
            <a:avLst/>
          </a:prstGeom>
        </p:spPr>
      </p:pic>
      <p:pic>
        <p:nvPicPr>
          <p:cNvPr id="10" name="Picture 10"/>
          <p:cNvPicPr>
            <a:picLocks noChangeAspect="1"/>
          </p:cNvPicPr>
          <p:nvPr>
            <p:custDataLst>
              <p:tags r:id="rId8"/>
            </p:custDataLst>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643651" y="2078667"/>
            <a:ext cx="1284383" cy="1188054"/>
          </a:xfrm>
          <a:prstGeom prst="rect">
            <a:avLst/>
          </a:prstGeom>
        </p:spPr>
      </p:pic>
      <p:pic>
        <p:nvPicPr>
          <p:cNvPr id="11" name="Picture 11"/>
          <p:cNvPicPr>
            <a:picLocks noChangeAspect="1"/>
          </p:cNvPicPr>
          <p:nvPr>
            <p:custDataLst>
              <p:tags r:id="rId9"/>
            </p:custDataLst>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43651" y="3532616"/>
            <a:ext cx="1308728" cy="1058434"/>
          </a:xfrm>
          <a:prstGeom prst="rect">
            <a:avLst/>
          </a:prstGeom>
        </p:spPr>
      </p:pic>
      <p:pic>
        <p:nvPicPr>
          <p:cNvPr id="12" name="Picture 12"/>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681751" y="6472552"/>
            <a:ext cx="1308728" cy="1312467"/>
          </a:xfrm>
          <a:prstGeom prst="rect">
            <a:avLst/>
          </a:prstGeom>
        </p:spPr>
      </p:pic>
      <p:pic>
        <p:nvPicPr>
          <p:cNvPr id="13" name="Picture 13"/>
          <p:cNvPicPr>
            <a:picLocks noChangeAspect="1"/>
          </p:cNvPicPr>
          <p:nvPr>
            <p:custDataLst>
              <p:tags r:id="rId11"/>
            </p:custDataLst>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1681751" y="4952990"/>
            <a:ext cx="1274262" cy="1043302"/>
          </a:xfrm>
          <a:prstGeom prst="rect">
            <a:avLst/>
          </a:prstGeom>
        </p:spPr>
      </p:pic>
      <p:sp>
        <p:nvSpPr>
          <p:cNvPr id="14" name="TextBox 14"/>
          <p:cNvSpPr txBox="1"/>
          <p:nvPr>
            <p:custDataLst>
              <p:tags r:id="rId12"/>
            </p:custDataLst>
          </p:nvPr>
        </p:nvSpPr>
        <p:spPr>
          <a:xfrm>
            <a:off x="3858719" y="4952173"/>
            <a:ext cx="14429281" cy="1154162"/>
          </a:xfrm>
          <a:prstGeom prst="rect">
            <a:avLst/>
          </a:prstGeom>
        </p:spPr>
        <p:txBody>
          <a:bodyPr lIns="0" tIns="0" rIns="0" bIns="0" rtlCol="0" anchor="t">
            <a:spAutoFit/>
          </a:bodyPr>
          <a:lstStyle/>
          <a:p>
            <a:pPr>
              <a:lnSpc>
                <a:spcPts val="4479"/>
              </a:lnSpc>
            </a:pPr>
            <a:r>
              <a:rPr lang="fr-CA" sz="3199" b="1" dirty="0">
                <a:solidFill>
                  <a:srgbClr val="000000"/>
                </a:solidFill>
                <a:latin typeface="Lora Bold"/>
              </a:rPr>
              <a:t>Responsable : </a:t>
            </a:r>
            <a:r>
              <a:rPr lang="fr-CA" sz="3199" dirty="0">
                <a:solidFill>
                  <a:srgbClr val="000000"/>
                </a:solidFill>
                <a:latin typeface="Lora Bold"/>
              </a:rPr>
              <a:t>Secrétariat du Conseil du Trésor, avec le soutien du ministère parrainant la proposition</a:t>
            </a:r>
            <a:endParaRPr lang="fr-CA" sz="3199" dirty="0">
              <a:solidFill>
                <a:srgbClr val="000000"/>
              </a:solidFill>
              <a:latin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custDataLst>
              <p:tags r:id="rId1"/>
            </p:custDataLst>
          </p:nvPr>
        </p:nvPicPr>
        <p:blipFill>
          <a:blip r:embed="rId18"/>
          <a:srcRect/>
          <a:stretch>
            <a:fillRect/>
          </a:stretch>
        </p:blipFill>
        <p:spPr>
          <a:xfrm>
            <a:off x="10629924" y="1127413"/>
            <a:ext cx="1236876" cy="1606835"/>
          </a:xfrm>
          <a:prstGeom prst="rect">
            <a:avLst/>
          </a:prstGeom>
        </p:spPr>
      </p:pic>
      <p:grpSp>
        <p:nvGrpSpPr>
          <p:cNvPr id="3" name="Group 3"/>
          <p:cNvGrpSpPr/>
          <p:nvPr>
            <p:custDataLst>
              <p:tags r:id="rId2"/>
            </p:custDataLst>
          </p:nvPr>
        </p:nvGrpSpPr>
        <p:grpSpPr>
          <a:xfrm>
            <a:off x="12651263" y="3843491"/>
            <a:ext cx="5138656" cy="5717194"/>
            <a:chOff x="0" y="0"/>
            <a:chExt cx="1353391" cy="1505763"/>
          </a:xfrm>
        </p:grpSpPr>
        <p:sp>
          <p:nvSpPr>
            <p:cNvPr id="4" name="Freeform 4"/>
            <p:cNvSpPr/>
            <p:nvPr/>
          </p:nvSpPr>
          <p:spPr>
            <a:xfrm>
              <a:off x="0" y="0"/>
              <a:ext cx="1353391" cy="1505763"/>
            </a:xfrm>
            <a:custGeom>
              <a:avLst/>
              <a:gdLst/>
              <a:ahLst/>
              <a:cxnLst/>
              <a:rect l="l" t="t" r="r" b="b"/>
              <a:pathLst>
                <a:path w="1353391" h="1505763">
                  <a:moveTo>
                    <a:pt x="76837" y="0"/>
                  </a:moveTo>
                  <a:lnTo>
                    <a:pt x="1276554" y="0"/>
                  </a:lnTo>
                  <a:cubicBezTo>
                    <a:pt x="1296932" y="0"/>
                    <a:pt x="1316476" y="8095"/>
                    <a:pt x="1330886" y="22505"/>
                  </a:cubicBezTo>
                  <a:cubicBezTo>
                    <a:pt x="1345296" y="36915"/>
                    <a:pt x="1353391" y="56458"/>
                    <a:pt x="1353391" y="76837"/>
                  </a:cubicBezTo>
                  <a:lnTo>
                    <a:pt x="1353391" y="1428926"/>
                  </a:lnTo>
                  <a:cubicBezTo>
                    <a:pt x="1353391" y="1449305"/>
                    <a:pt x="1345296" y="1468848"/>
                    <a:pt x="1330886" y="1483258"/>
                  </a:cubicBezTo>
                  <a:cubicBezTo>
                    <a:pt x="1316476" y="1497668"/>
                    <a:pt x="1296932" y="1505763"/>
                    <a:pt x="1276554" y="1505763"/>
                  </a:cubicBezTo>
                  <a:lnTo>
                    <a:pt x="76837" y="1505763"/>
                  </a:lnTo>
                  <a:cubicBezTo>
                    <a:pt x="56458" y="1505763"/>
                    <a:pt x="36915" y="1497668"/>
                    <a:pt x="22505" y="1483258"/>
                  </a:cubicBezTo>
                  <a:cubicBezTo>
                    <a:pt x="8095" y="1468848"/>
                    <a:pt x="0" y="1449305"/>
                    <a:pt x="0" y="1428926"/>
                  </a:cubicBezTo>
                  <a:lnTo>
                    <a:pt x="0" y="76837"/>
                  </a:lnTo>
                  <a:cubicBezTo>
                    <a:pt x="0" y="56458"/>
                    <a:pt x="8095" y="36915"/>
                    <a:pt x="22505" y="22505"/>
                  </a:cubicBezTo>
                  <a:cubicBezTo>
                    <a:pt x="36915" y="8095"/>
                    <a:pt x="56458" y="0"/>
                    <a:pt x="76837" y="0"/>
                  </a:cubicBezTo>
                  <a:close/>
                </a:path>
              </a:pathLst>
            </a:custGeom>
            <a:solidFill>
              <a:srgbClr val="FFFFFF"/>
            </a:solidFill>
            <a:ln w="38100">
              <a:solidFill>
                <a:srgbClr val="000000"/>
              </a:solidFill>
            </a:ln>
          </p:spPr>
        </p:sp>
        <p:sp>
          <p:nvSpPr>
            <p:cNvPr id="5" name="TextBox 5"/>
            <p:cNvSpPr txBox="1"/>
            <p:nvPr/>
          </p:nvSpPr>
          <p:spPr>
            <a:xfrm>
              <a:off x="0" y="-28575"/>
              <a:ext cx="812800" cy="841375"/>
            </a:xfrm>
            <a:prstGeom prst="rect">
              <a:avLst/>
            </a:prstGeom>
          </p:spPr>
          <p:txBody>
            <a:bodyPr lIns="50800" tIns="50800" rIns="50800" bIns="50800" rtlCol="0" anchor="ctr"/>
            <a:lstStyle/>
            <a:p>
              <a:pPr algn="ctr">
                <a:lnSpc>
                  <a:spcPts val="3079"/>
                </a:lnSpc>
              </a:pPr>
              <a:endParaRPr lang="fr-CA" dirty="0"/>
            </a:p>
          </p:txBody>
        </p:sp>
      </p:grpSp>
      <p:sp>
        <p:nvSpPr>
          <p:cNvPr id="6" name="TextBox 6"/>
          <p:cNvSpPr txBox="1"/>
          <p:nvPr>
            <p:custDataLst>
              <p:tags r:id="rId3"/>
            </p:custDataLst>
          </p:nvPr>
        </p:nvSpPr>
        <p:spPr>
          <a:xfrm>
            <a:off x="304801" y="266700"/>
            <a:ext cx="15432562" cy="684290"/>
          </a:xfrm>
          <a:prstGeom prst="rect">
            <a:avLst/>
          </a:prstGeom>
        </p:spPr>
        <p:txBody>
          <a:bodyPr wrap="square" lIns="0" tIns="0" rIns="0" bIns="0" rtlCol="0" anchor="t">
            <a:spAutoFit/>
          </a:bodyPr>
          <a:lstStyle/>
          <a:p>
            <a:pPr>
              <a:lnSpc>
                <a:spcPts val="5927"/>
              </a:lnSpc>
            </a:pPr>
            <a:r>
              <a:rPr lang="fr-CA" sz="4000" b="1" dirty="0">
                <a:solidFill>
                  <a:srgbClr val="000000"/>
                </a:solidFill>
                <a:latin typeface="Lora Bold"/>
              </a:rPr>
              <a:t>Le Parlement accorde l’autorisation finale de déblocage des fonds</a:t>
            </a:r>
          </a:p>
        </p:txBody>
      </p:sp>
      <p:sp>
        <p:nvSpPr>
          <p:cNvPr id="7" name="TextBox 7"/>
          <p:cNvSpPr txBox="1"/>
          <p:nvPr>
            <p:custDataLst>
              <p:tags r:id="rId4"/>
            </p:custDataLst>
          </p:nvPr>
        </p:nvSpPr>
        <p:spPr>
          <a:xfrm>
            <a:off x="2337420" y="1707352"/>
            <a:ext cx="8097376" cy="535724"/>
          </a:xfrm>
          <a:prstGeom prst="rect">
            <a:avLst/>
          </a:prstGeom>
        </p:spPr>
        <p:txBody>
          <a:bodyPr wrap="square" lIns="0" tIns="0" rIns="0" bIns="0" rtlCol="0" anchor="t">
            <a:spAutoFit/>
          </a:bodyPr>
          <a:lstStyle/>
          <a:p>
            <a:pPr>
              <a:lnSpc>
                <a:spcPts val="4480"/>
              </a:lnSpc>
            </a:pPr>
            <a:r>
              <a:rPr lang="fr-CA" sz="3200" b="1" dirty="0">
                <a:solidFill>
                  <a:srgbClr val="000000"/>
                </a:solidFill>
                <a:latin typeface="Lora Bold"/>
              </a:rPr>
              <a:t>Outil de décision : </a:t>
            </a:r>
            <a:r>
              <a:rPr lang="fr-CA" sz="3200" dirty="0">
                <a:solidFill>
                  <a:srgbClr val="000000"/>
                </a:solidFill>
                <a:latin typeface="Lora Bold"/>
              </a:rPr>
              <a:t>Le Budget des dépenses</a:t>
            </a:r>
            <a:endParaRPr lang="fr-CA" sz="3200" dirty="0">
              <a:solidFill>
                <a:srgbClr val="000000"/>
              </a:solidFill>
              <a:latin typeface="Lora"/>
            </a:endParaRPr>
          </a:p>
        </p:txBody>
      </p:sp>
      <p:sp>
        <p:nvSpPr>
          <p:cNvPr id="8" name="TextBox 8"/>
          <p:cNvSpPr txBox="1"/>
          <p:nvPr>
            <p:custDataLst>
              <p:tags r:id="rId5"/>
            </p:custDataLst>
          </p:nvPr>
        </p:nvSpPr>
        <p:spPr>
          <a:xfrm>
            <a:off x="2337420" y="2724260"/>
            <a:ext cx="9428574" cy="1686680"/>
          </a:xfrm>
          <a:prstGeom prst="rect">
            <a:avLst/>
          </a:prstGeom>
        </p:spPr>
        <p:txBody>
          <a:bodyPr lIns="0" tIns="0" rIns="0" bIns="0" rtlCol="0" anchor="t">
            <a:spAutoFit/>
          </a:bodyPr>
          <a:lstStyle/>
          <a:p>
            <a:pPr>
              <a:lnSpc>
                <a:spcPts val="4479"/>
              </a:lnSpc>
            </a:pPr>
            <a:r>
              <a:rPr lang="fr-CA" sz="3100" b="1" dirty="0">
                <a:solidFill>
                  <a:srgbClr val="000000"/>
                </a:solidFill>
                <a:latin typeface="Lora Bold"/>
              </a:rPr>
              <a:t>Véhicule de décision : </a:t>
            </a:r>
            <a:r>
              <a:rPr lang="fr-CA" sz="3100" dirty="0">
                <a:solidFill>
                  <a:srgbClr val="000000"/>
                </a:solidFill>
                <a:latin typeface="Lora Bold"/>
              </a:rPr>
              <a:t>Le projet de loi de crédits, qui une fois adopté, devient la Loi portant affectation de crédits</a:t>
            </a:r>
            <a:endParaRPr lang="fr-CA" sz="3100" dirty="0">
              <a:solidFill>
                <a:srgbClr val="000000"/>
              </a:solidFill>
              <a:latin typeface="Lora"/>
            </a:endParaRPr>
          </a:p>
        </p:txBody>
      </p:sp>
      <p:sp>
        <p:nvSpPr>
          <p:cNvPr id="9" name="TextBox 9"/>
          <p:cNvSpPr txBox="1"/>
          <p:nvPr>
            <p:custDataLst>
              <p:tags r:id="rId6"/>
            </p:custDataLst>
          </p:nvPr>
        </p:nvSpPr>
        <p:spPr>
          <a:xfrm>
            <a:off x="2268505" y="6074433"/>
            <a:ext cx="8872515" cy="2269467"/>
          </a:xfrm>
          <a:prstGeom prst="rect">
            <a:avLst/>
          </a:prstGeom>
        </p:spPr>
        <p:txBody>
          <a:bodyPr lIns="0" tIns="0" rIns="0" bIns="0" rtlCol="0" anchor="t">
            <a:spAutoFit/>
          </a:bodyPr>
          <a:lstStyle/>
          <a:p>
            <a:pPr>
              <a:lnSpc>
                <a:spcPts val="4479"/>
              </a:lnSpc>
            </a:pPr>
            <a:r>
              <a:rPr lang="fr-CA" sz="3199" b="1" dirty="0">
                <a:solidFill>
                  <a:srgbClr val="000000"/>
                </a:solidFill>
                <a:latin typeface="Lora Bold"/>
              </a:rPr>
              <a:t>Processus clé qui remet en question la décision :</a:t>
            </a:r>
          </a:p>
          <a:p>
            <a:pPr marL="690874" lvl="1" indent="-345437">
              <a:lnSpc>
                <a:spcPts val="4479"/>
              </a:lnSpc>
              <a:buFont typeface="Arial"/>
              <a:buChar char="•"/>
            </a:pPr>
            <a:r>
              <a:rPr lang="fr-CA" sz="3199" dirty="0">
                <a:solidFill>
                  <a:srgbClr val="000000"/>
                </a:solidFill>
                <a:latin typeface="Lora Bold"/>
              </a:rPr>
              <a:t>Débat à la Chambre des communes</a:t>
            </a:r>
          </a:p>
          <a:p>
            <a:pPr marL="690874" lvl="1" indent="-345437">
              <a:lnSpc>
                <a:spcPts val="4479"/>
              </a:lnSpc>
              <a:buFont typeface="Arial"/>
              <a:buChar char="•"/>
            </a:pPr>
            <a:r>
              <a:rPr lang="fr-CA" sz="3199" dirty="0">
                <a:solidFill>
                  <a:srgbClr val="000000"/>
                </a:solidFill>
                <a:latin typeface="Lora Bold"/>
              </a:rPr>
              <a:t>Étude par un comité</a:t>
            </a:r>
          </a:p>
          <a:p>
            <a:pPr marL="690874" lvl="1" indent="-345437">
              <a:lnSpc>
                <a:spcPts val="4479"/>
              </a:lnSpc>
              <a:buFont typeface="Arial"/>
              <a:buChar char="•"/>
            </a:pPr>
            <a:r>
              <a:rPr lang="fr-CA" sz="3199" dirty="0">
                <a:solidFill>
                  <a:srgbClr val="000000"/>
                </a:solidFill>
                <a:latin typeface="Lora Bold"/>
              </a:rPr>
              <a:t>Le Sénat</a:t>
            </a:r>
          </a:p>
        </p:txBody>
      </p:sp>
      <p:sp>
        <p:nvSpPr>
          <p:cNvPr id="10" name="TextBox 10"/>
          <p:cNvSpPr txBox="1"/>
          <p:nvPr>
            <p:custDataLst>
              <p:tags r:id="rId7"/>
            </p:custDataLst>
          </p:nvPr>
        </p:nvSpPr>
        <p:spPr>
          <a:xfrm>
            <a:off x="12835703" y="3924300"/>
            <a:ext cx="4954215" cy="5638275"/>
          </a:xfrm>
          <a:prstGeom prst="rect">
            <a:avLst/>
          </a:prstGeom>
        </p:spPr>
        <p:txBody>
          <a:bodyPr wrap="square" lIns="0" tIns="0" rIns="0" bIns="0" rtlCol="0" anchor="t">
            <a:spAutoFit/>
          </a:bodyPr>
          <a:lstStyle/>
          <a:p>
            <a:pPr>
              <a:lnSpc>
                <a:spcPts val="3359"/>
              </a:lnSpc>
              <a:spcBef>
                <a:spcPct val="0"/>
              </a:spcBef>
            </a:pPr>
            <a:r>
              <a:rPr lang="fr-CA" sz="2399" dirty="0">
                <a:solidFill>
                  <a:srgbClr val="000000"/>
                </a:solidFill>
                <a:latin typeface="Lora"/>
              </a:rPr>
              <a:t>Selon la </a:t>
            </a:r>
            <a:r>
              <a:rPr lang="fr-CA" sz="2399" i="1" dirty="0">
                <a:solidFill>
                  <a:srgbClr val="000000"/>
                </a:solidFill>
                <a:latin typeface="Lora"/>
              </a:rPr>
              <a:t>Loi sur la gestion des finances publiques</a:t>
            </a:r>
            <a:r>
              <a:rPr lang="fr-CA" sz="2399" dirty="0">
                <a:solidFill>
                  <a:srgbClr val="000000"/>
                </a:solidFill>
                <a:latin typeface="Lora"/>
              </a:rPr>
              <a:t>, le gouvernement doit obtenir l’autorisation du Parlement pour pouvoir effectuer les paiements.</a:t>
            </a:r>
          </a:p>
          <a:p>
            <a:pPr>
              <a:lnSpc>
                <a:spcPts val="3359"/>
              </a:lnSpc>
              <a:spcBef>
                <a:spcPct val="0"/>
              </a:spcBef>
            </a:pPr>
            <a:endParaRPr lang="fr-CA" sz="2399" dirty="0">
              <a:solidFill>
                <a:srgbClr val="000000"/>
              </a:solidFill>
              <a:latin typeface="Lora"/>
            </a:endParaRPr>
          </a:p>
          <a:p>
            <a:pPr>
              <a:lnSpc>
                <a:spcPts val="3359"/>
              </a:lnSpc>
              <a:spcBef>
                <a:spcPct val="0"/>
              </a:spcBef>
            </a:pPr>
            <a:r>
              <a:rPr lang="fr-CA" sz="2399" dirty="0">
                <a:solidFill>
                  <a:srgbClr val="000000"/>
                </a:solidFill>
                <a:latin typeface="Lora"/>
              </a:rPr>
              <a:t>Cette autorisation est accordée par l’entremise de la Loi portant affectation de crédits, et est d’une durée d’un exercice (de deux exercices dans le cas de l’ARC et de l’ASFC). Cette autorisation est appelée une autorisation votée.</a:t>
            </a:r>
          </a:p>
        </p:txBody>
      </p:sp>
      <p:sp>
        <p:nvSpPr>
          <p:cNvPr id="11" name="TextBox 11"/>
          <p:cNvSpPr txBox="1"/>
          <p:nvPr>
            <p:custDataLst>
              <p:tags r:id="rId8"/>
            </p:custDataLst>
          </p:nvPr>
        </p:nvSpPr>
        <p:spPr>
          <a:xfrm>
            <a:off x="545728" y="8474941"/>
            <a:ext cx="11722472" cy="1577355"/>
          </a:xfrm>
          <a:prstGeom prst="rect">
            <a:avLst/>
          </a:prstGeom>
        </p:spPr>
        <p:txBody>
          <a:bodyPr wrap="square" lIns="0" tIns="0" rIns="0" bIns="0" rtlCol="0" anchor="t">
            <a:spAutoFit/>
          </a:bodyPr>
          <a:lstStyle/>
          <a:p>
            <a:pPr>
              <a:lnSpc>
                <a:spcPts val="4059"/>
              </a:lnSpc>
              <a:spcBef>
                <a:spcPct val="0"/>
              </a:spcBef>
            </a:pPr>
            <a:r>
              <a:rPr lang="fr-CA" sz="2899" b="1" i="1" dirty="0">
                <a:solidFill>
                  <a:srgbClr val="000000"/>
                </a:solidFill>
                <a:latin typeface="Lora Bold Italics"/>
              </a:rPr>
              <a:t>Approvisionnement</a:t>
            </a:r>
            <a:r>
              <a:rPr lang="fr-CA" sz="2899" dirty="0">
                <a:solidFill>
                  <a:srgbClr val="000000"/>
                </a:solidFill>
                <a:latin typeface="Lora Bold Italics"/>
              </a:rPr>
              <a:t> désigne le processus que suit le gouvernement pour obtenir l’autorisation du Parlement en déposant des lois portant affectation de crédits</a:t>
            </a:r>
            <a:endParaRPr lang="fr-CA" sz="2899" dirty="0">
              <a:solidFill>
                <a:srgbClr val="000000"/>
              </a:solidFill>
              <a:latin typeface="Lora"/>
            </a:endParaRPr>
          </a:p>
        </p:txBody>
      </p:sp>
      <p:grpSp>
        <p:nvGrpSpPr>
          <p:cNvPr id="12" name="Group 12"/>
          <p:cNvGrpSpPr/>
          <p:nvPr>
            <p:custDataLst>
              <p:tags r:id="rId9"/>
            </p:custDataLst>
          </p:nvPr>
        </p:nvGrpSpPr>
        <p:grpSpPr>
          <a:xfrm>
            <a:off x="14839130" y="913408"/>
            <a:ext cx="2559217" cy="2559217"/>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FFBD59"/>
            </a:solidFill>
          </p:spPr>
        </p:sp>
      </p:grpSp>
      <p:pic>
        <p:nvPicPr>
          <p:cNvPr id="14" name="Picture 14"/>
          <p:cNvPicPr>
            <a:picLocks noChangeAspect="1"/>
          </p:cNvPicPr>
          <p:nvPr>
            <p:custDataLst>
              <p:tags r:id="rId10"/>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4366852" y="1025134"/>
            <a:ext cx="689366" cy="689366"/>
          </a:xfrm>
          <a:prstGeom prst="rect">
            <a:avLst/>
          </a:prstGeom>
        </p:spPr>
      </p:pic>
      <p:pic>
        <p:nvPicPr>
          <p:cNvPr id="15" name="Picture 15"/>
          <p:cNvPicPr>
            <a:picLocks noChangeAspect="1"/>
          </p:cNvPicPr>
          <p:nvPr>
            <p:custDataLst>
              <p:tags r:id="rId11"/>
            </p:custDataLst>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5040741" y="1373174"/>
            <a:ext cx="2155995" cy="1447211"/>
          </a:xfrm>
          <a:prstGeom prst="rect">
            <a:avLst/>
          </a:prstGeom>
        </p:spPr>
      </p:pic>
      <p:pic>
        <p:nvPicPr>
          <p:cNvPr id="16" name="Picture 16"/>
          <p:cNvPicPr>
            <a:picLocks noChangeAspect="1"/>
          </p:cNvPicPr>
          <p:nvPr>
            <p:custDataLst>
              <p:tags r:id="rId12"/>
            </p:custDataLst>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685800" y="1462477"/>
            <a:ext cx="1372086" cy="1188054"/>
          </a:xfrm>
          <a:prstGeom prst="rect">
            <a:avLst/>
          </a:prstGeom>
        </p:spPr>
      </p:pic>
      <p:pic>
        <p:nvPicPr>
          <p:cNvPr id="17" name="Picture 17"/>
          <p:cNvPicPr>
            <a:picLocks noChangeAspect="1"/>
          </p:cNvPicPr>
          <p:nvPr>
            <p:custDataLst>
              <p:tags r:id="rId13"/>
            </p:custDataLst>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685800" y="2916426"/>
            <a:ext cx="1308728" cy="1058434"/>
          </a:xfrm>
          <a:prstGeom prst="rect">
            <a:avLst/>
          </a:prstGeom>
        </p:spPr>
      </p:pic>
      <p:pic>
        <p:nvPicPr>
          <p:cNvPr id="18" name="Picture 18"/>
          <p:cNvPicPr>
            <a:picLocks noChangeAspect="1"/>
          </p:cNvPicPr>
          <p:nvPr>
            <p:custDataLst>
              <p:tags r:id="rId14"/>
            </p:custDataLst>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p:blipFill>
        <p:spPr>
          <a:xfrm>
            <a:off x="685800" y="6165598"/>
            <a:ext cx="1308728" cy="1312467"/>
          </a:xfrm>
          <a:prstGeom prst="rect">
            <a:avLst/>
          </a:prstGeom>
        </p:spPr>
      </p:pic>
      <p:pic>
        <p:nvPicPr>
          <p:cNvPr id="19" name="Picture 19"/>
          <p:cNvPicPr>
            <a:picLocks noChangeAspect="1"/>
          </p:cNvPicPr>
          <p:nvPr>
            <p:custDataLst>
              <p:tags r:id="rId15"/>
            </p:custDataLst>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723900" y="4336800"/>
            <a:ext cx="1274262" cy="1043302"/>
          </a:xfrm>
          <a:prstGeom prst="rect">
            <a:avLst/>
          </a:prstGeom>
        </p:spPr>
      </p:pic>
      <p:sp>
        <p:nvSpPr>
          <p:cNvPr id="20" name="TextBox 20"/>
          <p:cNvSpPr txBox="1"/>
          <p:nvPr>
            <p:custDataLst>
              <p:tags r:id="rId16"/>
            </p:custDataLst>
          </p:nvPr>
        </p:nvSpPr>
        <p:spPr>
          <a:xfrm>
            <a:off x="2337420" y="4694298"/>
            <a:ext cx="9428574" cy="1154162"/>
          </a:xfrm>
          <a:prstGeom prst="rect">
            <a:avLst/>
          </a:prstGeom>
        </p:spPr>
        <p:txBody>
          <a:bodyPr lIns="0" tIns="0" rIns="0" bIns="0" rtlCol="0" anchor="t">
            <a:spAutoFit/>
          </a:bodyPr>
          <a:lstStyle/>
          <a:p>
            <a:pPr>
              <a:lnSpc>
                <a:spcPts val="4479"/>
              </a:lnSpc>
            </a:pPr>
            <a:r>
              <a:rPr lang="fr-CA" sz="3199" b="1" dirty="0">
                <a:solidFill>
                  <a:srgbClr val="000000"/>
                </a:solidFill>
                <a:latin typeface="Lora Bold"/>
              </a:rPr>
              <a:t>Responsable : </a:t>
            </a:r>
            <a:r>
              <a:rPr lang="fr-CA" sz="3199" dirty="0">
                <a:solidFill>
                  <a:srgbClr val="000000"/>
                </a:solidFill>
                <a:latin typeface="Lora Bold"/>
              </a:rPr>
              <a:t>Ministère des Finances et Secrétariat du Conseil du Trésor</a:t>
            </a:r>
            <a:endParaRPr lang="fr-CA" sz="3199" dirty="0">
              <a:solidFill>
                <a:srgbClr val="000000"/>
              </a:solidFill>
              <a:latin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custDataLst>
              <p:tags r:id="rId1"/>
            </p:custDataLst>
          </p:nvPr>
        </p:nvSpPr>
        <p:spPr>
          <a:xfrm>
            <a:off x="1155074" y="2355648"/>
            <a:ext cx="14614227" cy="0"/>
          </a:xfrm>
          <a:prstGeom prst="line">
            <a:avLst/>
          </a:prstGeom>
          <a:ln w="114300" cap="flat">
            <a:solidFill>
              <a:srgbClr val="7ED957"/>
            </a:solidFill>
            <a:prstDash val="solid"/>
            <a:headEnd type="none" w="sm" len="sm"/>
            <a:tailEnd type="none" w="sm" len="sm"/>
          </a:ln>
        </p:spPr>
      </p:sp>
      <p:sp>
        <p:nvSpPr>
          <p:cNvPr id="3" name="AutoShape 3"/>
          <p:cNvSpPr/>
          <p:nvPr>
            <p:custDataLst>
              <p:tags r:id="rId2"/>
            </p:custDataLst>
          </p:nvPr>
        </p:nvSpPr>
        <p:spPr>
          <a:xfrm rot="-11689">
            <a:off x="2246566" y="6793215"/>
            <a:ext cx="14495856" cy="0"/>
          </a:xfrm>
          <a:prstGeom prst="line">
            <a:avLst/>
          </a:prstGeom>
          <a:ln w="114300" cap="flat">
            <a:solidFill>
              <a:srgbClr val="7ED957"/>
            </a:solidFill>
            <a:prstDash val="solid"/>
            <a:headEnd type="none" w="sm" len="sm"/>
            <a:tailEnd type="none" w="sm" len="sm"/>
          </a:ln>
        </p:spPr>
      </p:sp>
      <p:sp>
        <p:nvSpPr>
          <p:cNvPr id="4" name="AutoShape 4"/>
          <p:cNvSpPr/>
          <p:nvPr>
            <p:custDataLst>
              <p:tags r:id="rId3"/>
            </p:custDataLst>
          </p:nvPr>
        </p:nvSpPr>
        <p:spPr>
          <a:xfrm rot="18069">
            <a:off x="2236795" y="4584109"/>
            <a:ext cx="13513550" cy="0"/>
          </a:xfrm>
          <a:prstGeom prst="line">
            <a:avLst/>
          </a:prstGeom>
          <a:ln w="114300" cap="flat">
            <a:solidFill>
              <a:srgbClr val="7ED957"/>
            </a:solidFill>
            <a:prstDash val="solid"/>
            <a:headEnd type="none" w="sm" len="sm"/>
            <a:tailEnd type="none" w="sm" len="sm"/>
          </a:ln>
        </p:spPr>
      </p:sp>
      <p:sp>
        <p:nvSpPr>
          <p:cNvPr id="5" name="AutoShape 5"/>
          <p:cNvSpPr/>
          <p:nvPr>
            <p:custDataLst>
              <p:tags r:id="rId4"/>
            </p:custDataLst>
          </p:nvPr>
        </p:nvSpPr>
        <p:spPr>
          <a:xfrm rot="5400000">
            <a:off x="2351274" y="2790079"/>
            <a:ext cx="830763" cy="0"/>
          </a:xfrm>
          <a:prstGeom prst="line">
            <a:avLst/>
          </a:prstGeom>
          <a:ln w="76200" cap="flat">
            <a:solidFill>
              <a:srgbClr val="7ED957"/>
            </a:solidFill>
            <a:prstDash val="solid"/>
            <a:headEnd type="none" w="sm" len="sm"/>
            <a:tailEnd type="oval" w="lg" len="lg"/>
          </a:ln>
        </p:spPr>
      </p:sp>
      <p:sp>
        <p:nvSpPr>
          <p:cNvPr id="6" name="AutoShape 6"/>
          <p:cNvSpPr/>
          <p:nvPr>
            <p:custDataLst>
              <p:tags r:id="rId5"/>
            </p:custDataLst>
          </p:nvPr>
        </p:nvSpPr>
        <p:spPr>
          <a:xfrm rot="5400000">
            <a:off x="6033405" y="2790079"/>
            <a:ext cx="830763" cy="0"/>
          </a:xfrm>
          <a:prstGeom prst="line">
            <a:avLst/>
          </a:prstGeom>
          <a:ln w="76200" cap="flat">
            <a:solidFill>
              <a:srgbClr val="7ED957"/>
            </a:solidFill>
            <a:prstDash val="solid"/>
            <a:headEnd type="none" w="sm" len="sm"/>
            <a:tailEnd type="oval" w="lg" len="lg"/>
          </a:ln>
        </p:spPr>
      </p:sp>
      <p:sp>
        <p:nvSpPr>
          <p:cNvPr id="7" name="AutoShape 7"/>
          <p:cNvSpPr/>
          <p:nvPr>
            <p:custDataLst>
              <p:tags r:id="rId6"/>
            </p:custDataLst>
          </p:nvPr>
        </p:nvSpPr>
        <p:spPr>
          <a:xfrm rot="5400000">
            <a:off x="9935792" y="2790079"/>
            <a:ext cx="830763" cy="0"/>
          </a:xfrm>
          <a:prstGeom prst="line">
            <a:avLst/>
          </a:prstGeom>
          <a:ln w="76200" cap="flat">
            <a:solidFill>
              <a:srgbClr val="7ED957"/>
            </a:solidFill>
            <a:prstDash val="solid"/>
            <a:headEnd type="none" w="sm" len="sm"/>
            <a:tailEnd type="oval" w="lg" len="lg"/>
          </a:ln>
        </p:spPr>
      </p:sp>
      <p:sp>
        <p:nvSpPr>
          <p:cNvPr id="8" name="AutoShape 8"/>
          <p:cNvSpPr/>
          <p:nvPr>
            <p:custDataLst>
              <p:tags r:id="rId7"/>
            </p:custDataLst>
          </p:nvPr>
        </p:nvSpPr>
        <p:spPr>
          <a:xfrm rot="5400000">
            <a:off x="13780439" y="2790079"/>
            <a:ext cx="830763" cy="0"/>
          </a:xfrm>
          <a:prstGeom prst="line">
            <a:avLst/>
          </a:prstGeom>
          <a:ln w="76200" cap="flat">
            <a:solidFill>
              <a:srgbClr val="7ED957"/>
            </a:solidFill>
            <a:prstDash val="solid"/>
            <a:headEnd type="none" w="sm" len="sm"/>
            <a:tailEnd type="oval" w="lg" len="lg"/>
          </a:ln>
        </p:spPr>
      </p:sp>
      <p:sp>
        <p:nvSpPr>
          <p:cNvPr id="9" name="AutoShape 9"/>
          <p:cNvSpPr/>
          <p:nvPr>
            <p:custDataLst>
              <p:tags r:id="rId8"/>
            </p:custDataLst>
          </p:nvPr>
        </p:nvSpPr>
        <p:spPr>
          <a:xfrm rot="5400000">
            <a:off x="2755136" y="5054057"/>
            <a:ext cx="830763" cy="0"/>
          </a:xfrm>
          <a:prstGeom prst="line">
            <a:avLst/>
          </a:prstGeom>
          <a:ln w="76200" cap="flat">
            <a:solidFill>
              <a:srgbClr val="7ED957"/>
            </a:solidFill>
            <a:prstDash val="solid"/>
            <a:headEnd type="none" w="sm" len="sm"/>
            <a:tailEnd type="oval" w="lg" len="lg"/>
          </a:ln>
        </p:spPr>
      </p:sp>
      <p:sp>
        <p:nvSpPr>
          <p:cNvPr id="10" name="AutoShape 10"/>
          <p:cNvSpPr/>
          <p:nvPr>
            <p:custDataLst>
              <p:tags r:id="rId9"/>
            </p:custDataLst>
          </p:nvPr>
        </p:nvSpPr>
        <p:spPr>
          <a:xfrm rot="5400000">
            <a:off x="9551262" y="5063582"/>
            <a:ext cx="830763" cy="0"/>
          </a:xfrm>
          <a:prstGeom prst="line">
            <a:avLst/>
          </a:prstGeom>
          <a:ln w="76200" cap="flat">
            <a:solidFill>
              <a:srgbClr val="7ED957"/>
            </a:solidFill>
            <a:prstDash val="solid"/>
            <a:headEnd type="none" w="sm" len="sm"/>
            <a:tailEnd type="oval" w="lg" len="lg"/>
          </a:ln>
        </p:spPr>
      </p:sp>
      <p:sp>
        <p:nvSpPr>
          <p:cNvPr id="11" name="AutoShape 11"/>
          <p:cNvSpPr/>
          <p:nvPr>
            <p:custDataLst>
              <p:tags r:id="rId10"/>
            </p:custDataLst>
          </p:nvPr>
        </p:nvSpPr>
        <p:spPr>
          <a:xfrm rot="5400000">
            <a:off x="13958877" y="5092157"/>
            <a:ext cx="830763" cy="0"/>
          </a:xfrm>
          <a:prstGeom prst="line">
            <a:avLst/>
          </a:prstGeom>
          <a:ln w="76200" cap="flat">
            <a:solidFill>
              <a:srgbClr val="7ED957"/>
            </a:solidFill>
            <a:prstDash val="solid"/>
            <a:headEnd type="none" w="sm" len="sm"/>
            <a:tailEnd type="oval" w="lg" len="lg"/>
          </a:ln>
        </p:spPr>
      </p:sp>
      <p:sp>
        <p:nvSpPr>
          <p:cNvPr id="12" name="AutoShape 12"/>
          <p:cNvSpPr/>
          <p:nvPr>
            <p:custDataLst>
              <p:tags r:id="rId11"/>
            </p:custDataLst>
          </p:nvPr>
        </p:nvSpPr>
        <p:spPr>
          <a:xfrm rot="5400000">
            <a:off x="2325332" y="7248792"/>
            <a:ext cx="830763" cy="0"/>
          </a:xfrm>
          <a:prstGeom prst="line">
            <a:avLst/>
          </a:prstGeom>
          <a:ln w="76200" cap="flat">
            <a:solidFill>
              <a:srgbClr val="7ED957"/>
            </a:solidFill>
            <a:prstDash val="solid"/>
            <a:headEnd type="none" w="sm" len="sm"/>
            <a:tailEnd type="oval" w="lg" len="lg"/>
          </a:ln>
        </p:spPr>
      </p:sp>
      <p:sp>
        <p:nvSpPr>
          <p:cNvPr id="13" name="AutoShape 13"/>
          <p:cNvSpPr/>
          <p:nvPr>
            <p:custDataLst>
              <p:tags r:id="rId12"/>
            </p:custDataLst>
          </p:nvPr>
        </p:nvSpPr>
        <p:spPr>
          <a:xfrm rot="5400000">
            <a:off x="6103304" y="7248792"/>
            <a:ext cx="830763" cy="0"/>
          </a:xfrm>
          <a:prstGeom prst="line">
            <a:avLst/>
          </a:prstGeom>
          <a:ln w="76200" cap="flat">
            <a:solidFill>
              <a:srgbClr val="7ED957"/>
            </a:solidFill>
            <a:prstDash val="solid"/>
            <a:headEnd type="none" w="sm" len="sm"/>
            <a:tailEnd type="oval" w="lg" len="lg"/>
          </a:ln>
        </p:spPr>
      </p:sp>
      <p:sp>
        <p:nvSpPr>
          <p:cNvPr id="14" name="AutoShape 14"/>
          <p:cNvSpPr/>
          <p:nvPr>
            <p:custDataLst>
              <p:tags r:id="rId13"/>
            </p:custDataLst>
          </p:nvPr>
        </p:nvSpPr>
        <p:spPr>
          <a:xfrm rot="5400000">
            <a:off x="10497767" y="7248792"/>
            <a:ext cx="830763" cy="0"/>
          </a:xfrm>
          <a:prstGeom prst="line">
            <a:avLst/>
          </a:prstGeom>
          <a:ln w="76200" cap="flat">
            <a:solidFill>
              <a:srgbClr val="7ED957"/>
            </a:solidFill>
            <a:prstDash val="solid"/>
            <a:headEnd type="none" w="sm" len="sm"/>
            <a:tailEnd type="oval" w="lg" len="lg"/>
          </a:ln>
        </p:spPr>
      </p:sp>
      <p:sp>
        <p:nvSpPr>
          <p:cNvPr id="15" name="AutoShape 15"/>
          <p:cNvSpPr/>
          <p:nvPr>
            <p:custDataLst>
              <p:tags r:id="rId14"/>
            </p:custDataLst>
          </p:nvPr>
        </p:nvSpPr>
        <p:spPr>
          <a:xfrm rot="5400000">
            <a:off x="14863892" y="7248792"/>
            <a:ext cx="830763" cy="0"/>
          </a:xfrm>
          <a:prstGeom prst="line">
            <a:avLst/>
          </a:prstGeom>
          <a:ln w="76200" cap="flat">
            <a:solidFill>
              <a:srgbClr val="7ED957"/>
            </a:solidFill>
            <a:prstDash val="solid"/>
            <a:headEnd type="none" w="sm" len="sm"/>
            <a:tailEnd type="oval" w="lg" len="lg"/>
          </a:ln>
        </p:spPr>
      </p:sp>
      <p:pic>
        <p:nvPicPr>
          <p:cNvPr id="16" name="Picture 16"/>
          <p:cNvPicPr>
            <a:picLocks noChangeAspect="1"/>
          </p:cNvPicPr>
          <p:nvPr>
            <p:custDataLst>
              <p:tags r:id="rId15"/>
            </p:custDataLst>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rot="5400000">
            <a:off x="15102631" y="2902592"/>
            <a:ext cx="2378277" cy="1189139"/>
          </a:xfrm>
          <a:prstGeom prst="rect">
            <a:avLst/>
          </a:prstGeom>
        </p:spPr>
      </p:pic>
      <p:pic>
        <p:nvPicPr>
          <p:cNvPr id="17" name="Picture 17"/>
          <p:cNvPicPr>
            <a:picLocks noChangeAspect="1"/>
          </p:cNvPicPr>
          <p:nvPr>
            <p:custDataLst>
              <p:tags r:id="rId16"/>
            </p:custDataLst>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rot="-5400000">
            <a:off x="572693" y="5106593"/>
            <a:ext cx="2386009" cy="1193005"/>
          </a:xfrm>
          <a:prstGeom prst="rect">
            <a:avLst/>
          </a:prstGeom>
        </p:spPr>
      </p:pic>
      <p:sp>
        <p:nvSpPr>
          <p:cNvPr id="18" name="TextBox 18"/>
          <p:cNvSpPr txBox="1"/>
          <p:nvPr>
            <p:custDataLst>
              <p:tags r:id="rId17"/>
            </p:custDataLst>
          </p:nvPr>
        </p:nvSpPr>
        <p:spPr>
          <a:xfrm>
            <a:off x="12470240" y="5621164"/>
            <a:ext cx="4741547" cy="956993"/>
          </a:xfrm>
          <a:prstGeom prst="rect">
            <a:avLst/>
          </a:prstGeom>
        </p:spPr>
        <p:txBody>
          <a:bodyPr lIns="0" tIns="0" rIns="0" bIns="0" rtlCol="0" anchor="t">
            <a:spAutoFit/>
          </a:bodyPr>
          <a:lstStyle/>
          <a:p>
            <a:pPr algn="ctr">
              <a:lnSpc>
                <a:spcPts val="3919"/>
              </a:lnSpc>
              <a:spcBef>
                <a:spcPct val="0"/>
              </a:spcBef>
            </a:pPr>
            <a:r>
              <a:rPr lang="fr-CA" sz="2799" b="1" dirty="0">
                <a:solidFill>
                  <a:srgbClr val="0D0D0D"/>
                </a:solidFill>
                <a:latin typeface="Lora Bold"/>
              </a:rPr>
              <a:t>5. Lette de financement (si de nouveaux fonds sont requis)</a:t>
            </a:r>
          </a:p>
        </p:txBody>
      </p:sp>
      <p:pic>
        <p:nvPicPr>
          <p:cNvPr id="19" name="Picture 19"/>
          <p:cNvPicPr>
            <a:picLocks noChangeAspect="1"/>
          </p:cNvPicPr>
          <p:nvPr>
            <p:custDataLst>
              <p:tags r:id="rId18"/>
            </p:custDataLst>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16041393" y="6592258"/>
            <a:ext cx="879023" cy="369190"/>
          </a:xfrm>
          <a:prstGeom prst="rect">
            <a:avLst/>
          </a:prstGeom>
        </p:spPr>
      </p:pic>
      <p:sp>
        <p:nvSpPr>
          <p:cNvPr id="20" name="AutoShape 20"/>
          <p:cNvSpPr/>
          <p:nvPr>
            <p:custDataLst>
              <p:tags r:id="rId19"/>
            </p:custDataLst>
          </p:nvPr>
        </p:nvSpPr>
        <p:spPr>
          <a:xfrm rot="5400000">
            <a:off x="5836588" y="5018541"/>
            <a:ext cx="830763" cy="0"/>
          </a:xfrm>
          <a:prstGeom prst="line">
            <a:avLst/>
          </a:prstGeom>
          <a:ln w="76200" cap="flat">
            <a:solidFill>
              <a:srgbClr val="7ED957"/>
            </a:solidFill>
            <a:prstDash val="solid"/>
            <a:headEnd type="none" w="sm" len="sm"/>
            <a:tailEnd type="oval" w="lg" len="lg"/>
          </a:ln>
        </p:spPr>
      </p:sp>
      <p:pic>
        <p:nvPicPr>
          <p:cNvPr id="21" name="Picture 21"/>
          <p:cNvPicPr>
            <a:picLocks noChangeAspect="1"/>
          </p:cNvPicPr>
          <p:nvPr>
            <p:custDataLst>
              <p:tags r:id="rId20"/>
            </p:custDataLst>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a:fillRect/>
          </a:stretch>
        </p:blipFill>
        <p:spPr>
          <a:xfrm>
            <a:off x="532046" y="909261"/>
            <a:ext cx="1246056" cy="1503536"/>
          </a:xfrm>
          <a:prstGeom prst="rect">
            <a:avLst/>
          </a:prstGeom>
        </p:spPr>
      </p:pic>
      <p:pic>
        <p:nvPicPr>
          <p:cNvPr id="22" name="Picture 22"/>
          <p:cNvPicPr>
            <a:picLocks noChangeAspect="1"/>
          </p:cNvPicPr>
          <p:nvPr>
            <p:custDataLst>
              <p:tags r:id="rId21"/>
            </p:custDataLst>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a:fillRect/>
          </a:stretch>
        </p:blipFill>
        <p:spPr>
          <a:xfrm>
            <a:off x="17350926" y="4533900"/>
            <a:ext cx="860874" cy="2080661"/>
          </a:xfrm>
          <a:prstGeom prst="rect">
            <a:avLst/>
          </a:prstGeom>
        </p:spPr>
      </p:pic>
      <p:sp>
        <p:nvSpPr>
          <p:cNvPr id="23" name="TextBox 23"/>
          <p:cNvSpPr txBox="1"/>
          <p:nvPr>
            <p:custDataLst>
              <p:tags r:id="rId22"/>
            </p:custDataLst>
          </p:nvPr>
        </p:nvSpPr>
        <p:spPr>
          <a:xfrm>
            <a:off x="2223098" y="685248"/>
            <a:ext cx="14649298" cy="691023"/>
          </a:xfrm>
          <a:prstGeom prst="rect">
            <a:avLst/>
          </a:prstGeom>
        </p:spPr>
        <p:txBody>
          <a:bodyPr wrap="square" lIns="0" tIns="0" rIns="0" bIns="0" rtlCol="0" anchor="t">
            <a:spAutoFit/>
          </a:bodyPr>
          <a:lstStyle/>
          <a:p>
            <a:pPr>
              <a:lnSpc>
                <a:spcPts val="5927"/>
              </a:lnSpc>
            </a:pPr>
            <a:r>
              <a:rPr lang="fr-CA" sz="4233" b="1" dirty="0">
                <a:solidFill>
                  <a:srgbClr val="000000"/>
                </a:solidFill>
                <a:latin typeface="Lora Bold"/>
              </a:rPr>
              <a:t>Le parcours « normal » allant de l’idée à la mise en œuvre… </a:t>
            </a:r>
          </a:p>
        </p:txBody>
      </p:sp>
      <p:sp>
        <p:nvSpPr>
          <p:cNvPr id="24" name="TextBox 24"/>
          <p:cNvSpPr txBox="1"/>
          <p:nvPr>
            <p:custDataLst>
              <p:tags r:id="rId23"/>
            </p:custDataLst>
          </p:nvPr>
        </p:nvSpPr>
        <p:spPr>
          <a:xfrm>
            <a:off x="1447800" y="3487636"/>
            <a:ext cx="3108631" cy="456856"/>
          </a:xfrm>
          <a:prstGeom prst="rect">
            <a:avLst/>
          </a:prstGeom>
        </p:spPr>
        <p:txBody>
          <a:bodyPr wrap="square" lIns="0" tIns="0" rIns="0" bIns="0" rtlCol="0" anchor="t">
            <a:spAutoFit/>
          </a:bodyPr>
          <a:lstStyle/>
          <a:p>
            <a:pPr>
              <a:lnSpc>
                <a:spcPts val="3919"/>
              </a:lnSpc>
              <a:spcBef>
                <a:spcPct val="0"/>
              </a:spcBef>
            </a:pPr>
            <a:r>
              <a:rPr lang="fr-CA" sz="2799" b="1" dirty="0">
                <a:solidFill>
                  <a:srgbClr val="0D0D0D"/>
                </a:solidFill>
                <a:latin typeface="Lora Bold"/>
              </a:rPr>
              <a:t>1. Idée de politique</a:t>
            </a:r>
          </a:p>
        </p:txBody>
      </p:sp>
      <p:sp>
        <p:nvSpPr>
          <p:cNvPr id="25" name="TextBox 25"/>
          <p:cNvSpPr txBox="1"/>
          <p:nvPr>
            <p:custDataLst>
              <p:tags r:id="rId24"/>
            </p:custDataLst>
          </p:nvPr>
        </p:nvSpPr>
        <p:spPr>
          <a:xfrm>
            <a:off x="4775071" y="3487636"/>
            <a:ext cx="3371747" cy="456856"/>
          </a:xfrm>
          <a:prstGeom prst="rect">
            <a:avLst/>
          </a:prstGeom>
        </p:spPr>
        <p:txBody>
          <a:bodyPr lIns="0" tIns="0" rIns="0" bIns="0" rtlCol="0" anchor="t">
            <a:spAutoFit/>
          </a:bodyPr>
          <a:lstStyle/>
          <a:p>
            <a:pPr>
              <a:lnSpc>
                <a:spcPts val="3919"/>
              </a:lnSpc>
              <a:spcBef>
                <a:spcPct val="0"/>
              </a:spcBef>
            </a:pPr>
            <a:r>
              <a:rPr lang="fr-CA" sz="2799" b="1" dirty="0">
                <a:solidFill>
                  <a:srgbClr val="0D0D0D"/>
                </a:solidFill>
                <a:latin typeface="Lora Bold"/>
              </a:rPr>
              <a:t>2. Élaboration du MC</a:t>
            </a:r>
          </a:p>
        </p:txBody>
      </p:sp>
      <p:sp>
        <p:nvSpPr>
          <p:cNvPr id="26" name="TextBox 26"/>
          <p:cNvSpPr txBox="1"/>
          <p:nvPr>
            <p:custDataLst>
              <p:tags r:id="rId25"/>
            </p:custDataLst>
          </p:nvPr>
        </p:nvSpPr>
        <p:spPr>
          <a:xfrm>
            <a:off x="8365458" y="3487636"/>
            <a:ext cx="4047632" cy="456856"/>
          </a:xfrm>
          <a:prstGeom prst="rect">
            <a:avLst/>
          </a:prstGeom>
        </p:spPr>
        <p:txBody>
          <a:bodyPr lIns="0" tIns="0" rIns="0" bIns="0" rtlCol="0" anchor="t">
            <a:spAutoFit/>
          </a:bodyPr>
          <a:lstStyle/>
          <a:p>
            <a:pPr algn="ctr">
              <a:lnSpc>
                <a:spcPts val="3919"/>
              </a:lnSpc>
              <a:spcBef>
                <a:spcPct val="0"/>
              </a:spcBef>
            </a:pPr>
            <a:r>
              <a:rPr lang="fr-CA" sz="2799" b="1" dirty="0">
                <a:solidFill>
                  <a:srgbClr val="0D0D0D"/>
                </a:solidFill>
                <a:latin typeface="Lora Bold"/>
              </a:rPr>
              <a:t>3. Comité du Cabinet</a:t>
            </a:r>
          </a:p>
        </p:txBody>
      </p:sp>
      <p:sp>
        <p:nvSpPr>
          <p:cNvPr id="27" name="TextBox 27"/>
          <p:cNvSpPr txBox="1"/>
          <p:nvPr>
            <p:custDataLst>
              <p:tags r:id="rId26"/>
            </p:custDataLst>
          </p:nvPr>
        </p:nvSpPr>
        <p:spPr>
          <a:xfrm>
            <a:off x="13070315" y="3487636"/>
            <a:ext cx="2832173" cy="456856"/>
          </a:xfrm>
          <a:prstGeom prst="rect">
            <a:avLst/>
          </a:prstGeom>
        </p:spPr>
        <p:txBody>
          <a:bodyPr lIns="0" tIns="0" rIns="0" bIns="0" rtlCol="0" anchor="t">
            <a:spAutoFit/>
          </a:bodyPr>
          <a:lstStyle/>
          <a:p>
            <a:pPr>
              <a:lnSpc>
                <a:spcPts val="3919"/>
              </a:lnSpc>
              <a:spcBef>
                <a:spcPct val="0"/>
              </a:spcBef>
            </a:pPr>
            <a:r>
              <a:rPr lang="fr-CA" sz="2799" b="1" dirty="0">
                <a:solidFill>
                  <a:srgbClr val="0D0D0D"/>
                </a:solidFill>
                <a:latin typeface="Lora Bold"/>
              </a:rPr>
              <a:t>4. Cabinet plénier</a:t>
            </a:r>
          </a:p>
        </p:txBody>
      </p:sp>
      <p:sp>
        <p:nvSpPr>
          <p:cNvPr id="28" name="TextBox 28"/>
          <p:cNvSpPr txBox="1"/>
          <p:nvPr>
            <p:custDataLst>
              <p:tags r:id="rId27"/>
            </p:custDataLst>
          </p:nvPr>
        </p:nvSpPr>
        <p:spPr>
          <a:xfrm>
            <a:off x="7491995" y="5621164"/>
            <a:ext cx="5044547" cy="956993"/>
          </a:xfrm>
          <a:prstGeom prst="rect">
            <a:avLst/>
          </a:prstGeom>
        </p:spPr>
        <p:txBody>
          <a:bodyPr lIns="0" tIns="0" rIns="0" bIns="0" rtlCol="0" anchor="t">
            <a:spAutoFit/>
          </a:bodyPr>
          <a:lstStyle/>
          <a:p>
            <a:pPr algn="ctr">
              <a:lnSpc>
                <a:spcPts val="3919"/>
              </a:lnSpc>
              <a:spcBef>
                <a:spcPct val="0"/>
              </a:spcBef>
            </a:pPr>
            <a:r>
              <a:rPr lang="fr-CA" sz="2799" b="1" dirty="0">
                <a:solidFill>
                  <a:srgbClr val="0D0D0D"/>
                </a:solidFill>
                <a:latin typeface="Lora Bold"/>
              </a:rPr>
              <a:t>6. Approbation par le ministre des Finances et le PM</a:t>
            </a:r>
          </a:p>
        </p:txBody>
      </p:sp>
      <p:sp>
        <p:nvSpPr>
          <p:cNvPr id="29" name="TextBox 29"/>
          <p:cNvSpPr txBox="1"/>
          <p:nvPr>
            <p:custDataLst>
              <p:tags r:id="rId28"/>
            </p:custDataLst>
          </p:nvPr>
        </p:nvSpPr>
        <p:spPr>
          <a:xfrm>
            <a:off x="854207" y="5621164"/>
            <a:ext cx="4555993" cy="956929"/>
          </a:xfrm>
          <a:prstGeom prst="rect">
            <a:avLst/>
          </a:prstGeom>
        </p:spPr>
        <p:txBody>
          <a:bodyPr lIns="0" tIns="0" rIns="0" bIns="0" rtlCol="0" anchor="t">
            <a:spAutoFit/>
          </a:bodyPr>
          <a:lstStyle/>
          <a:p>
            <a:pPr algn="ctr">
              <a:lnSpc>
                <a:spcPts val="3919"/>
              </a:lnSpc>
              <a:spcBef>
                <a:spcPct val="0"/>
              </a:spcBef>
            </a:pPr>
            <a:r>
              <a:rPr lang="fr-CA" sz="2799" b="1" dirty="0">
                <a:solidFill>
                  <a:srgbClr val="0D0D0D"/>
                </a:solidFill>
                <a:latin typeface="Lora Bold"/>
              </a:rPr>
              <a:t>8. Présentation au </a:t>
            </a:r>
          </a:p>
          <a:p>
            <a:pPr algn="ctr">
              <a:lnSpc>
                <a:spcPts val="3919"/>
              </a:lnSpc>
              <a:spcBef>
                <a:spcPct val="0"/>
              </a:spcBef>
            </a:pPr>
            <a:r>
              <a:rPr lang="fr-CA" sz="2799" b="1" dirty="0">
                <a:solidFill>
                  <a:srgbClr val="0D0D0D"/>
                </a:solidFill>
                <a:latin typeface="Lora Bold"/>
              </a:rPr>
              <a:t>Conseil du Trésor</a:t>
            </a:r>
          </a:p>
        </p:txBody>
      </p:sp>
      <p:sp>
        <p:nvSpPr>
          <p:cNvPr id="30" name="TextBox 30"/>
          <p:cNvSpPr txBox="1"/>
          <p:nvPr>
            <p:custDataLst>
              <p:tags r:id="rId29"/>
            </p:custDataLst>
          </p:nvPr>
        </p:nvSpPr>
        <p:spPr>
          <a:xfrm>
            <a:off x="762000" y="7797524"/>
            <a:ext cx="3269656" cy="956993"/>
          </a:xfrm>
          <a:prstGeom prst="rect">
            <a:avLst/>
          </a:prstGeom>
        </p:spPr>
        <p:txBody>
          <a:bodyPr lIns="0" tIns="0" rIns="0" bIns="0" rtlCol="0" anchor="t">
            <a:spAutoFit/>
          </a:bodyPr>
          <a:lstStyle/>
          <a:p>
            <a:pPr algn="ctr">
              <a:lnSpc>
                <a:spcPts val="3919"/>
              </a:lnSpc>
              <a:spcBef>
                <a:spcPct val="0"/>
              </a:spcBef>
            </a:pPr>
            <a:r>
              <a:rPr lang="fr-CA" sz="2799" b="1" dirty="0">
                <a:solidFill>
                  <a:srgbClr val="0D0D0D"/>
                </a:solidFill>
                <a:latin typeface="Lora Bold"/>
              </a:rPr>
              <a:t>9. Approbation du Conseil du Trésor</a:t>
            </a:r>
          </a:p>
        </p:txBody>
      </p:sp>
      <p:sp>
        <p:nvSpPr>
          <p:cNvPr id="31" name="TextBox 31"/>
          <p:cNvSpPr txBox="1"/>
          <p:nvPr>
            <p:custDataLst>
              <p:tags r:id="rId30"/>
            </p:custDataLst>
          </p:nvPr>
        </p:nvSpPr>
        <p:spPr>
          <a:xfrm>
            <a:off x="4854477" y="7797524"/>
            <a:ext cx="3947522" cy="2000548"/>
          </a:xfrm>
          <a:prstGeom prst="rect">
            <a:avLst/>
          </a:prstGeom>
        </p:spPr>
        <p:txBody>
          <a:bodyPr lIns="0" tIns="0" rIns="0" bIns="0" rtlCol="0" anchor="t">
            <a:spAutoFit/>
          </a:bodyPr>
          <a:lstStyle/>
          <a:p>
            <a:pPr>
              <a:lnSpc>
                <a:spcPts val="3919"/>
              </a:lnSpc>
              <a:spcBef>
                <a:spcPct val="0"/>
              </a:spcBef>
            </a:pPr>
            <a:r>
              <a:rPr lang="fr-CA" sz="2799" b="1" dirty="0">
                <a:solidFill>
                  <a:srgbClr val="0D0D0D"/>
                </a:solidFill>
                <a:latin typeface="Lora Bold"/>
              </a:rPr>
              <a:t>10. Budget des dépenses préparé dans le cadre du projet de loi de crédits</a:t>
            </a:r>
          </a:p>
        </p:txBody>
      </p:sp>
      <p:sp>
        <p:nvSpPr>
          <p:cNvPr id="32" name="TextBox 32"/>
          <p:cNvSpPr txBox="1"/>
          <p:nvPr>
            <p:custDataLst>
              <p:tags r:id="rId31"/>
            </p:custDataLst>
          </p:nvPr>
        </p:nvSpPr>
        <p:spPr>
          <a:xfrm>
            <a:off x="9048804" y="7803128"/>
            <a:ext cx="3916738" cy="2000548"/>
          </a:xfrm>
          <a:prstGeom prst="rect">
            <a:avLst/>
          </a:prstGeom>
        </p:spPr>
        <p:txBody>
          <a:bodyPr lIns="0" tIns="0" rIns="0" bIns="0" rtlCol="0" anchor="t">
            <a:spAutoFit/>
          </a:bodyPr>
          <a:lstStyle/>
          <a:p>
            <a:pPr algn="ctr">
              <a:lnSpc>
                <a:spcPts val="3919"/>
              </a:lnSpc>
              <a:spcBef>
                <a:spcPct val="0"/>
              </a:spcBef>
            </a:pPr>
            <a:r>
              <a:rPr lang="fr-CA" sz="2799" b="1" dirty="0">
                <a:solidFill>
                  <a:srgbClr val="0D0D0D"/>
                </a:solidFill>
                <a:latin typeface="Lora Bold"/>
              </a:rPr>
              <a:t>11. Adoption par le Parlement de la Loi portant affectation de crédits</a:t>
            </a:r>
          </a:p>
        </p:txBody>
      </p:sp>
      <p:sp>
        <p:nvSpPr>
          <p:cNvPr id="33" name="TextBox 33"/>
          <p:cNvSpPr txBox="1"/>
          <p:nvPr>
            <p:custDataLst>
              <p:tags r:id="rId32"/>
            </p:custDataLst>
          </p:nvPr>
        </p:nvSpPr>
        <p:spPr>
          <a:xfrm>
            <a:off x="13250446" y="7803128"/>
            <a:ext cx="4057655" cy="2000548"/>
          </a:xfrm>
          <a:prstGeom prst="rect">
            <a:avLst/>
          </a:prstGeom>
        </p:spPr>
        <p:txBody>
          <a:bodyPr lIns="0" tIns="0" rIns="0" bIns="0" rtlCol="0" anchor="t">
            <a:spAutoFit/>
          </a:bodyPr>
          <a:lstStyle/>
          <a:p>
            <a:pPr algn="ctr">
              <a:lnSpc>
                <a:spcPts val="3919"/>
              </a:lnSpc>
              <a:spcBef>
                <a:spcPct val="0"/>
              </a:spcBef>
            </a:pPr>
            <a:r>
              <a:rPr lang="fr-CA" sz="2799" b="1" dirty="0">
                <a:solidFill>
                  <a:srgbClr val="0D0D0D"/>
                </a:solidFill>
                <a:latin typeface="Lora Bold"/>
              </a:rPr>
              <a:t>12. Des ministères peuvent dépenser l’argent à la nouvelle initiative</a:t>
            </a:r>
          </a:p>
        </p:txBody>
      </p:sp>
      <p:sp>
        <p:nvSpPr>
          <p:cNvPr id="34" name="TextBox 34"/>
          <p:cNvSpPr txBox="1"/>
          <p:nvPr>
            <p:custDataLst>
              <p:tags r:id="rId33"/>
            </p:custDataLst>
          </p:nvPr>
        </p:nvSpPr>
        <p:spPr>
          <a:xfrm>
            <a:off x="3934277" y="5640214"/>
            <a:ext cx="4555993" cy="456856"/>
          </a:xfrm>
          <a:prstGeom prst="rect">
            <a:avLst/>
          </a:prstGeom>
        </p:spPr>
        <p:txBody>
          <a:bodyPr lIns="0" tIns="0" rIns="0" bIns="0" rtlCol="0" anchor="t">
            <a:spAutoFit/>
          </a:bodyPr>
          <a:lstStyle/>
          <a:p>
            <a:pPr algn="ctr">
              <a:lnSpc>
                <a:spcPts val="3919"/>
              </a:lnSpc>
              <a:spcBef>
                <a:spcPct val="0"/>
              </a:spcBef>
            </a:pPr>
            <a:r>
              <a:rPr lang="fr-CA" sz="2799" b="1" dirty="0">
                <a:solidFill>
                  <a:srgbClr val="0D0D0D"/>
                </a:solidFill>
                <a:latin typeface="Lora Bold"/>
              </a:rPr>
              <a:t>7. Budget</a:t>
            </a:r>
          </a:p>
        </p:txBody>
      </p:sp>
      <p:sp>
        <p:nvSpPr>
          <p:cNvPr id="37" name="Rectangle 36">
            <a:extLst>
              <a:ext uri="{FF2B5EF4-FFF2-40B4-BE49-F238E27FC236}">
                <a16:creationId xmlns:a16="http://schemas.microsoft.com/office/drawing/2014/main" id="{0E4CF700-6E72-CAD5-475B-249345F5A6CF}"/>
              </a:ext>
            </a:extLst>
          </p:cNvPr>
          <p:cNvSpPr/>
          <p:nvPr/>
        </p:nvSpPr>
        <p:spPr>
          <a:xfrm rot="21104699">
            <a:off x="561052" y="1022525"/>
            <a:ext cx="1008464" cy="457947"/>
          </a:xfrm>
          <a:prstGeom prst="rect">
            <a:avLst/>
          </a:prstGeom>
          <a:solidFill>
            <a:srgbClr val="90D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Lora Bold" charset="0"/>
                <a:cs typeface="Lora Bold" charset="0"/>
              </a:rPr>
              <a:t>DÉBUT</a:t>
            </a:r>
            <a:endParaRPr lang="en-CA" sz="1600" b="1" dirty="0">
              <a:latin typeface="Lora Bold" charset="0"/>
              <a:cs typeface="Lora Bold" charset="0"/>
            </a:endParaRPr>
          </a:p>
        </p:txBody>
      </p:sp>
      <p:sp>
        <p:nvSpPr>
          <p:cNvPr id="38" name="Rectangle 37">
            <a:extLst>
              <a:ext uri="{FF2B5EF4-FFF2-40B4-BE49-F238E27FC236}">
                <a16:creationId xmlns:a16="http://schemas.microsoft.com/office/drawing/2014/main" id="{FABDF316-08A2-732D-DA29-E1BCC5D4DC85}"/>
              </a:ext>
            </a:extLst>
          </p:cNvPr>
          <p:cNvSpPr/>
          <p:nvPr/>
        </p:nvSpPr>
        <p:spPr>
          <a:xfrm rot="20807893">
            <a:off x="17258754" y="4667649"/>
            <a:ext cx="996280" cy="444154"/>
          </a:xfrm>
          <a:prstGeom prst="rect">
            <a:avLst/>
          </a:prstGeom>
          <a:solidFill>
            <a:srgbClr val="90D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Lora Bold" charset="0"/>
                <a:cs typeface="Lora Bold" charset="0"/>
              </a:rPr>
              <a:t>FIN</a:t>
            </a:r>
            <a:endParaRPr lang="en-CA" sz="1600" b="1" dirty="0">
              <a:latin typeface="Lora Bold" charset="0"/>
              <a:cs typeface="Lora Bold"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1028700" y="3948964"/>
            <a:ext cx="16557171" cy="2263505"/>
          </a:xfrm>
          <a:prstGeom prst="rect">
            <a:avLst/>
          </a:prstGeom>
        </p:spPr>
        <p:txBody>
          <a:bodyPr lIns="0" tIns="0" rIns="0" bIns="0" rtlCol="0" anchor="t">
            <a:spAutoFit/>
          </a:bodyPr>
          <a:lstStyle/>
          <a:p>
            <a:pPr>
              <a:lnSpc>
                <a:spcPts val="9018"/>
              </a:lnSpc>
            </a:pPr>
            <a:r>
              <a:rPr lang="fr-CA" sz="6442" dirty="0">
                <a:solidFill>
                  <a:srgbClr val="000000"/>
                </a:solidFill>
                <a:latin typeface="Lora Bold"/>
              </a:rPr>
              <a:t>Tout cela est formidable, mais comment cela m’aide-t-il à fa</a:t>
            </a:r>
            <a:r>
              <a:rPr lang="fr-CA" sz="7200" dirty="0">
                <a:solidFill>
                  <a:srgbClr val="000000"/>
                </a:solidFill>
                <a:latin typeface="Lora Bold"/>
              </a:rPr>
              <a:t>ç</a:t>
            </a:r>
            <a:r>
              <a:rPr lang="fr-CA" sz="6442" dirty="0">
                <a:solidFill>
                  <a:srgbClr val="000000"/>
                </a:solidFill>
                <a:latin typeface="Lora Bold"/>
              </a:rPr>
              <a:t>onner les politiques...?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1028700" y="8090276"/>
            <a:ext cx="8115300" cy="1001428"/>
          </a:xfrm>
          <a:prstGeom prst="rect">
            <a:avLst/>
          </a:prstGeom>
        </p:spPr>
        <p:txBody>
          <a:bodyPr lIns="0" tIns="0" rIns="0" bIns="0" rtlCol="0" anchor="t">
            <a:spAutoFit/>
          </a:bodyPr>
          <a:lstStyle/>
          <a:p>
            <a:pPr>
              <a:lnSpc>
                <a:spcPts val="8699"/>
              </a:lnSpc>
            </a:pPr>
            <a:r>
              <a:rPr lang="fr-CA" sz="4999" dirty="0">
                <a:solidFill>
                  <a:srgbClr val="000000"/>
                </a:solidFill>
                <a:latin typeface="Lora"/>
              </a:rPr>
              <a:t>Les échéances</a:t>
            </a:r>
          </a:p>
        </p:txBody>
      </p:sp>
      <p:sp>
        <p:nvSpPr>
          <p:cNvPr id="3" name="TextBox 3"/>
          <p:cNvSpPr txBox="1"/>
          <p:nvPr>
            <p:custDataLst>
              <p:tags r:id="rId2"/>
            </p:custDataLst>
          </p:nvPr>
        </p:nvSpPr>
        <p:spPr>
          <a:xfrm>
            <a:off x="1028700" y="7150852"/>
            <a:ext cx="16230600" cy="1878848"/>
          </a:xfrm>
          <a:prstGeom prst="rect">
            <a:avLst/>
          </a:prstGeom>
        </p:spPr>
        <p:txBody>
          <a:bodyPr lIns="0" tIns="0" rIns="0" bIns="0" rtlCol="0" anchor="t">
            <a:spAutoFit/>
          </a:bodyPr>
          <a:lstStyle/>
          <a:p>
            <a:pPr>
              <a:lnSpc>
                <a:spcPts val="7335"/>
              </a:lnSpc>
            </a:pPr>
            <a:r>
              <a:rPr lang="fr-CA" sz="7200" b="1" dirty="0">
                <a:solidFill>
                  <a:srgbClr val="000000"/>
                </a:solidFill>
                <a:latin typeface="Lora Bold"/>
              </a:rPr>
              <a:t>Prise des décisions au gouvernement</a:t>
            </a:r>
          </a:p>
          <a:p>
            <a:pPr>
              <a:lnSpc>
                <a:spcPts val="7335"/>
              </a:lnSpc>
            </a:pPr>
            <a:endParaRPr lang="fr-CA" sz="8241" dirty="0">
              <a:solidFill>
                <a:srgbClr val="000000"/>
              </a:solidFill>
              <a:latin typeface="Lora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custDataLst>
              <p:tags r:id="rId1"/>
            </p:custDataLst>
          </p:nvPr>
        </p:nvSpPr>
        <p:spPr>
          <a:xfrm rot="-12973">
            <a:off x="1029029" y="5733053"/>
            <a:ext cx="15015754" cy="0"/>
          </a:xfrm>
          <a:prstGeom prst="line">
            <a:avLst/>
          </a:prstGeom>
          <a:ln w="114300" cap="flat">
            <a:solidFill>
              <a:srgbClr val="7ED957"/>
            </a:solidFill>
            <a:prstDash val="solid"/>
            <a:headEnd type="none" w="sm" len="sm"/>
            <a:tailEnd type="none" w="sm" len="sm"/>
          </a:ln>
        </p:spPr>
      </p:sp>
      <p:pic>
        <p:nvPicPr>
          <p:cNvPr id="3" name="Picture 3"/>
          <p:cNvPicPr>
            <a:picLocks noChangeAspect="1"/>
          </p:cNvPicPr>
          <p:nvPr>
            <p:custDataLst>
              <p:tags r:id="rId2"/>
            </p:custDataLst>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16002000" y="5486394"/>
            <a:ext cx="997872" cy="419106"/>
          </a:xfrm>
          <a:prstGeom prst="rect">
            <a:avLst/>
          </a:prstGeom>
        </p:spPr>
      </p:pic>
      <p:sp>
        <p:nvSpPr>
          <p:cNvPr id="4" name="AutoShape 4"/>
          <p:cNvSpPr/>
          <p:nvPr>
            <p:custDataLst>
              <p:tags r:id="rId3"/>
            </p:custDataLst>
          </p:nvPr>
        </p:nvSpPr>
        <p:spPr>
          <a:xfrm rot="-5400000">
            <a:off x="1042348" y="5306239"/>
            <a:ext cx="830763" cy="0"/>
          </a:xfrm>
          <a:prstGeom prst="line">
            <a:avLst/>
          </a:prstGeom>
          <a:ln w="76200" cap="flat">
            <a:solidFill>
              <a:srgbClr val="7ED957"/>
            </a:solidFill>
            <a:prstDash val="solid"/>
            <a:headEnd type="none" w="sm" len="sm"/>
            <a:tailEnd type="oval" w="lg" len="lg"/>
          </a:ln>
        </p:spPr>
      </p:sp>
      <p:sp>
        <p:nvSpPr>
          <p:cNvPr id="5" name="AutoShape 5"/>
          <p:cNvSpPr/>
          <p:nvPr>
            <p:custDataLst>
              <p:tags r:id="rId4"/>
            </p:custDataLst>
          </p:nvPr>
        </p:nvSpPr>
        <p:spPr>
          <a:xfrm rot="-5400000">
            <a:off x="14414075" y="5340410"/>
            <a:ext cx="830763" cy="0"/>
          </a:xfrm>
          <a:prstGeom prst="line">
            <a:avLst/>
          </a:prstGeom>
          <a:ln w="76200" cap="flat">
            <a:solidFill>
              <a:srgbClr val="7ED957"/>
            </a:solidFill>
            <a:prstDash val="solid"/>
            <a:headEnd type="none" w="sm" len="sm"/>
            <a:tailEnd type="oval" w="lg" len="lg"/>
          </a:ln>
        </p:spPr>
      </p:sp>
      <p:pic>
        <p:nvPicPr>
          <p:cNvPr id="6" name="Picture 6"/>
          <p:cNvPicPr>
            <a:picLocks noChangeAspect="1"/>
          </p:cNvPicPr>
          <p:nvPr>
            <p:custDataLst>
              <p:tags r:id="rId5"/>
            </p:custDataLst>
          </p:nvPr>
        </p:nvPicPr>
        <p:blipFill>
          <a:blip r:embed="rId31"/>
          <a:srcRect/>
          <a:stretch>
            <a:fillRect/>
          </a:stretch>
        </p:blipFill>
        <p:spPr>
          <a:xfrm>
            <a:off x="736202" y="1484305"/>
            <a:ext cx="935709" cy="1151642"/>
          </a:xfrm>
          <a:prstGeom prst="rect">
            <a:avLst/>
          </a:prstGeom>
        </p:spPr>
      </p:pic>
      <p:pic>
        <p:nvPicPr>
          <p:cNvPr id="7" name="Picture 7"/>
          <p:cNvPicPr>
            <a:picLocks noChangeAspect="1"/>
          </p:cNvPicPr>
          <p:nvPr>
            <p:custDataLst>
              <p:tags r:id="rId6"/>
            </p:custDataLst>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8886849" y="1572277"/>
            <a:ext cx="975917" cy="1063670"/>
          </a:xfrm>
          <a:prstGeom prst="rect">
            <a:avLst/>
          </a:prstGeom>
        </p:spPr>
      </p:pic>
      <p:pic>
        <p:nvPicPr>
          <p:cNvPr id="8" name="Picture 8"/>
          <p:cNvPicPr>
            <a:picLocks noChangeAspect="1"/>
          </p:cNvPicPr>
          <p:nvPr>
            <p:custDataLst>
              <p:tags r:id="rId7"/>
            </p:custDataLst>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7183100" y="1378383"/>
            <a:ext cx="631636" cy="1295664"/>
          </a:xfrm>
          <a:prstGeom prst="rect">
            <a:avLst/>
          </a:prstGeom>
        </p:spPr>
      </p:pic>
      <p:sp>
        <p:nvSpPr>
          <p:cNvPr id="9" name="TextBox 9"/>
          <p:cNvSpPr txBox="1"/>
          <p:nvPr>
            <p:custDataLst>
              <p:tags r:id="rId8"/>
            </p:custDataLst>
          </p:nvPr>
        </p:nvSpPr>
        <p:spPr>
          <a:xfrm>
            <a:off x="1538415" y="391695"/>
            <a:ext cx="15461457" cy="691087"/>
          </a:xfrm>
          <a:prstGeom prst="rect">
            <a:avLst/>
          </a:prstGeom>
        </p:spPr>
        <p:txBody>
          <a:bodyPr wrap="square" lIns="0" tIns="0" rIns="0" bIns="0" rtlCol="0" anchor="t">
            <a:spAutoFit/>
          </a:bodyPr>
          <a:lstStyle/>
          <a:p>
            <a:pPr>
              <a:lnSpc>
                <a:spcPts val="5927"/>
              </a:lnSpc>
            </a:pPr>
            <a:r>
              <a:rPr lang="fr-CA" sz="4233" dirty="0">
                <a:solidFill>
                  <a:srgbClr val="000000"/>
                </a:solidFill>
                <a:latin typeface="Lora Bold"/>
              </a:rPr>
              <a:t>Échéances typiques du processus décisionnel du gouvernement</a:t>
            </a:r>
          </a:p>
        </p:txBody>
      </p:sp>
      <p:sp>
        <p:nvSpPr>
          <p:cNvPr id="10" name="TextBox 10"/>
          <p:cNvSpPr txBox="1"/>
          <p:nvPr>
            <p:custDataLst>
              <p:tags r:id="rId9"/>
            </p:custDataLst>
          </p:nvPr>
        </p:nvSpPr>
        <p:spPr>
          <a:xfrm rot="-3309406">
            <a:off x="951462" y="2634824"/>
            <a:ext cx="3127030" cy="1987724"/>
          </a:xfrm>
          <a:prstGeom prst="rect">
            <a:avLst/>
          </a:prstGeom>
        </p:spPr>
        <p:txBody>
          <a:bodyPr lIns="0" tIns="0" rIns="0" bIns="0" rtlCol="0" anchor="t">
            <a:spAutoFit/>
          </a:bodyPr>
          <a:lstStyle/>
          <a:p>
            <a:pPr algn="ctr">
              <a:lnSpc>
                <a:spcPts val="3079"/>
              </a:lnSpc>
              <a:spcBef>
                <a:spcPct val="0"/>
              </a:spcBef>
            </a:pPr>
            <a:r>
              <a:rPr lang="fr-CA" sz="2199" b="1" dirty="0">
                <a:solidFill>
                  <a:srgbClr val="0D0D0D"/>
                </a:solidFill>
                <a:latin typeface="Lora"/>
              </a:rPr>
              <a:t>(</a:t>
            </a:r>
            <a:r>
              <a:rPr lang="fr-CA" sz="2199" b="1" dirty="0">
                <a:solidFill>
                  <a:srgbClr val="0D0D0D"/>
                </a:solidFill>
                <a:latin typeface="Lora Bold"/>
              </a:rPr>
              <a:t>Septembre</a:t>
            </a:r>
            <a:r>
              <a:rPr lang="fr-CA" sz="2199" b="1" dirty="0">
                <a:solidFill>
                  <a:srgbClr val="0D0D0D"/>
                </a:solidFill>
                <a:latin typeface="Lora"/>
              </a:rPr>
              <a:t>) </a:t>
            </a:r>
            <a:r>
              <a:rPr lang="fr-CA" sz="2199" dirty="0">
                <a:solidFill>
                  <a:srgbClr val="0D0D0D"/>
                </a:solidFill>
                <a:latin typeface="Lora"/>
              </a:rPr>
              <a:t>Finances Canada demande aux ministères de lui soumettre des idées pour le Budget</a:t>
            </a:r>
          </a:p>
        </p:txBody>
      </p:sp>
      <p:sp>
        <p:nvSpPr>
          <p:cNvPr id="11" name="AutoShape 11"/>
          <p:cNvSpPr/>
          <p:nvPr>
            <p:custDataLst>
              <p:tags r:id="rId10"/>
            </p:custDataLst>
          </p:nvPr>
        </p:nvSpPr>
        <p:spPr>
          <a:xfrm rot="-5400000">
            <a:off x="3798191" y="5347406"/>
            <a:ext cx="830763" cy="0"/>
          </a:xfrm>
          <a:prstGeom prst="line">
            <a:avLst/>
          </a:prstGeom>
          <a:ln w="76200" cap="flat">
            <a:solidFill>
              <a:srgbClr val="7ED957"/>
            </a:solidFill>
            <a:prstDash val="solid"/>
            <a:headEnd type="none" w="sm" len="sm"/>
            <a:tailEnd type="oval" w="lg" len="lg"/>
          </a:ln>
        </p:spPr>
      </p:sp>
      <p:sp>
        <p:nvSpPr>
          <p:cNvPr id="12" name="TextBox 12"/>
          <p:cNvSpPr txBox="1"/>
          <p:nvPr>
            <p:custDataLst>
              <p:tags r:id="rId11"/>
            </p:custDataLst>
          </p:nvPr>
        </p:nvSpPr>
        <p:spPr>
          <a:xfrm rot="-3325256">
            <a:off x="11640285" y="7450901"/>
            <a:ext cx="3269656" cy="1192634"/>
          </a:xfrm>
          <a:prstGeom prst="rect">
            <a:avLst/>
          </a:prstGeom>
        </p:spPr>
        <p:txBody>
          <a:bodyPr lIns="0" tIns="0" rIns="0" bIns="0" rtlCol="0" anchor="t">
            <a:spAutoFit/>
          </a:bodyPr>
          <a:lstStyle/>
          <a:p>
            <a:pPr algn="ctr">
              <a:lnSpc>
                <a:spcPts val="3079"/>
              </a:lnSpc>
              <a:spcBef>
                <a:spcPct val="0"/>
              </a:spcBef>
            </a:pPr>
            <a:r>
              <a:rPr lang="fr-CA" sz="2199" b="1" dirty="0">
                <a:solidFill>
                  <a:srgbClr val="0D0D0D"/>
                </a:solidFill>
                <a:latin typeface="Lora"/>
              </a:rPr>
              <a:t>(Au plus tard le 1</a:t>
            </a:r>
            <a:r>
              <a:rPr lang="fr-CA" sz="2199" b="1" baseline="30000" dirty="0">
                <a:solidFill>
                  <a:srgbClr val="0D0D0D"/>
                </a:solidFill>
                <a:latin typeface="Lora"/>
              </a:rPr>
              <a:t>er</a:t>
            </a:r>
            <a:r>
              <a:rPr lang="fr-CA" sz="2199" b="1" dirty="0">
                <a:solidFill>
                  <a:srgbClr val="0D0D0D"/>
                </a:solidFill>
                <a:latin typeface="Lora"/>
              </a:rPr>
              <a:t> mars)</a:t>
            </a:r>
          </a:p>
          <a:p>
            <a:pPr algn="ctr">
              <a:lnSpc>
                <a:spcPts val="3079"/>
              </a:lnSpc>
              <a:spcBef>
                <a:spcPct val="0"/>
              </a:spcBef>
            </a:pPr>
            <a:r>
              <a:rPr lang="fr-CA" sz="2199" dirty="0">
                <a:solidFill>
                  <a:srgbClr val="0D0D0D"/>
                </a:solidFill>
                <a:latin typeface="Lora"/>
              </a:rPr>
              <a:t>Dépôt du Budget principal des dépenses</a:t>
            </a:r>
          </a:p>
        </p:txBody>
      </p:sp>
      <p:sp>
        <p:nvSpPr>
          <p:cNvPr id="13" name="AutoShape 13"/>
          <p:cNvSpPr/>
          <p:nvPr>
            <p:custDataLst>
              <p:tags r:id="rId12"/>
            </p:custDataLst>
          </p:nvPr>
        </p:nvSpPr>
        <p:spPr>
          <a:xfrm rot="5400000">
            <a:off x="15289268" y="6137003"/>
            <a:ext cx="830763" cy="0"/>
          </a:xfrm>
          <a:prstGeom prst="line">
            <a:avLst/>
          </a:prstGeom>
          <a:ln w="76200" cap="flat">
            <a:solidFill>
              <a:srgbClr val="7ED957"/>
            </a:solidFill>
            <a:prstDash val="solid"/>
            <a:headEnd type="none" w="sm" len="sm"/>
            <a:tailEnd type="oval" w="lg" len="lg"/>
          </a:ln>
        </p:spPr>
      </p:sp>
      <p:sp>
        <p:nvSpPr>
          <p:cNvPr id="14" name="TextBox 14"/>
          <p:cNvSpPr txBox="1"/>
          <p:nvPr>
            <p:custDataLst>
              <p:tags r:id="rId13"/>
            </p:custDataLst>
          </p:nvPr>
        </p:nvSpPr>
        <p:spPr>
          <a:xfrm rot="-3325256">
            <a:off x="13057723" y="7667899"/>
            <a:ext cx="3543468" cy="1590179"/>
          </a:xfrm>
          <a:prstGeom prst="rect">
            <a:avLst/>
          </a:prstGeom>
        </p:spPr>
        <p:txBody>
          <a:bodyPr lIns="0" tIns="0" rIns="0" bIns="0" rtlCol="0" anchor="t">
            <a:spAutoFit/>
          </a:bodyPr>
          <a:lstStyle/>
          <a:p>
            <a:pPr algn="ctr">
              <a:lnSpc>
                <a:spcPts val="3079"/>
              </a:lnSpc>
              <a:spcBef>
                <a:spcPct val="0"/>
              </a:spcBef>
            </a:pPr>
            <a:r>
              <a:rPr lang="fr-CA" sz="2199" dirty="0">
                <a:solidFill>
                  <a:srgbClr val="0D0D0D"/>
                </a:solidFill>
                <a:latin typeface="Lora"/>
              </a:rPr>
              <a:t>(</a:t>
            </a:r>
            <a:r>
              <a:rPr lang="fr-CA" sz="2199" dirty="0">
                <a:solidFill>
                  <a:srgbClr val="0D0D0D"/>
                </a:solidFill>
                <a:latin typeface="Lora Bold"/>
              </a:rPr>
              <a:t>Avril à juin) Dépôt du Budget des dépenses supplémentaires du printemps</a:t>
            </a:r>
            <a:endParaRPr lang="fr-CA" sz="2199" dirty="0">
              <a:solidFill>
                <a:srgbClr val="0D0D0D"/>
              </a:solidFill>
              <a:latin typeface="Lora"/>
            </a:endParaRPr>
          </a:p>
        </p:txBody>
      </p:sp>
      <p:sp>
        <p:nvSpPr>
          <p:cNvPr id="15" name="TextBox 15"/>
          <p:cNvSpPr txBox="1"/>
          <p:nvPr>
            <p:custDataLst>
              <p:tags r:id="rId14"/>
            </p:custDataLst>
          </p:nvPr>
        </p:nvSpPr>
        <p:spPr>
          <a:xfrm rot="-3325256">
            <a:off x="3515006" y="2574118"/>
            <a:ext cx="3269656" cy="1987724"/>
          </a:xfrm>
          <a:prstGeom prst="rect">
            <a:avLst/>
          </a:prstGeom>
        </p:spPr>
        <p:txBody>
          <a:bodyPr lIns="0" tIns="0" rIns="0" bIns="0" rtlCol="0" anchor="t">
            <a:spAutoFit/>
          </a:bodyPr>
          <a:lstStyle/>
          <a:p>
            <a:pPr algn="ctr">
              <a:lnSpc>
                <a:spcPts val="3079"/>
              </a:lnSpc>
              <a:spcBef>
                <a:spcPct val="0"/>
              </a:spcBef>
            </a:pPr>
            <a:r>
              <a:rPr lang="fr-CA" sz="2199" b="1" dirty="0">
                <a:solidFill>
                  <a:srgbClr val="0D0D0D"/>
                </a:solidFill>
                <a:latin typeface="Lora"/>
              </a:rPr>
              <a:t>(Fin octobre) </a:t>
            </a:r>
          </a:p>
          <a:p>
            <a:pPr algn="ctr">
              <a:lnSpc>
                <a:spcPts val="3079"/>
              </a:lnSpc>
              <a:spcBef>
                <a:spcPct val="0"/>
              </a:spcBef>
            </a:pPr>
            <a:r>
              <a:rPr lang="fr-CA" sz="2199" dirty="0">
                <a:solidFill>
                  <a:srgbClr val="0D0D0D"/>
                </a:solidFill>
                <a:latin typeface="Lora"/>
              </a:rPr>
              <a:t>Délai de présentation des propositions budgétaires par les ministères</a:t>
            </a:r>
          </a:p>
        </p:txBody>
      </p:sp>
      <p:sp>
        <p:nvSpPr>
          <p:cNvPr id="16" name="AutoShape 16"/>
          <p:cNvSpPr/>
          <p:nvPr>
            <p:custDataLst>
              <p:tags r:id="rId15"/>
            </p:custDataLst>
          </p:nvPr>
        </p:nvSpPr>
        <p:spPr>
          <a:xfrm rot="5400000">
            <a:off x="1730121" y="6219168"/>
            <a:ext cx="830763" cy="0"/>
          </a:xfrm>
          <a:prstGeom prst="line">
            <a:avLst/>
          </a:prstGeom>
          <a:ln w="76200" cap="flat">
            <a:solidFill>
              <a:srgbClr val="7ED957"/>
            </a:solidFill>
            <a:prstDash val="solid"/>
            <a:headEnd type="none" w="sm" len="sm"/>
            <a:tailEnd type="oval" w="lg" len="lg"/>
          </a:ln>
        </p:spPr>
      </p:sp>
      <p:sp>
        <p:nvSpPr>
          <p:cNvPr id="17" name="AutoShape 17"/>
          <p:cNvSpPr/>
          <p:nvPr>
            <p:custDataLst>
              <p:tags r:id="rId16"/>
            </p:custDataLst>
          </p:nvPr>
        </p:nvSpPr>
        <p:spPr>
          <a:xfrm rot="5400000">
            <a:off x="3397121" y="6219168"/>
            <a:ext cx="830763" cy="0"/>
          </a:xfrm>
          <a:prstGeom prst="line">
            <a:avLst/>
          </a:prstGeom>
          <a:ln w="76200" cap="flat">
            <a:solidFill>
              <a:srgbClr val="7ED957"/>
            </a:solidFill>
            <a:prstDash val="solid"/>
            <a:headEnd type="none" w="sm" len="sm"/>
            <a:tailEnd type="oval" w="lg" len="lg"/>
          </a:ln>
        </p:spPr>
      </p:sp>
      <p:sp>
        <p:nvSpPr>
          <p:cNvPr id="18" name="AutoShape 18"/>
          <p:cNvSpPr/>
          <p:nvPr>
            <p:custDataLst>
              <p:tags r:id="rId17"/>
            </p:custDataLst>
          </p:nvPr>
        </p:nvSpPr>
        <p:spPr>
          <a:xfrm rot="5400000">
            <a:off x="5974808" y="6219168"/>
            <a:ext cx="830763" cy="0"/>
          </a:xfrm>
          <a:prstGeom prst="line">
            <a:avLst/>
          </a:prstGeom>
          <a:ln w="76200" cap="flat">
            <a:solidFill>
              <a:srgbClr val="7ED957"/>
            </a:solidFill>
            <a:prstDash val="solid"/>
            <a:headEnd type="none" w="sm" len="sm"/>
            <a:tailEnd type="oval" w="lg" len="lg"/>
          </a:ln>
        </p:spPr>
      </p:sp>
      <p:sp>
        <p:nvSpPr>
          <p:cNvPr id="19" name="TextBox 19"/>
          <p:cNvSpPr txBox="1"/>
          <p:nvPr>
            <p:custDataLst>
              <p:tags r:id="rId18"/>
            </p:custDataLst>
          </p:nvPr>
        </p:nvSpPr>
        <p:spPr>
          <a:xfrm rot="-3325256">
            <a:off x="-169752" y="7777720"/>
            <a:ext cx="3269656" cy="795089"/>
          </a:xfrm>
          <a:prstGeom prst="rect">
            <a:avLst/>
          </a:prstGeom>
        </p:spPr>
        <p:txBody>
          <a:bodyPr lIns="0" tIns="0" rIns="0" bIns="0" rtlCol="0" anchor="t">
            <a:spAutoFit/>
          </a:bodyPr>
          <a:lstStyle/>
          <a:p>
            <a:pPr algn="ctr">
              <a:lnSpc>
                <a:spcPts val="3079"/>
              </a:lnSpc>
              <a:spcBef>
                <a:spcPct val="0"/>
              </a:spcBef>
            </a:pPr>
            <a:r>
              <a:rPr lang="fr-CA" sz="2199" b="1" dirty="0">
                <a:solidFill>
                  <a:srgbClr val="0D0D0D"/>
                </a:solidFill>
                <a:latin typeface="Lora"/>
              </a:rPr>
              <a:t>(</a:t>
            </a:r>
            <a:r>
              <a:rPr lang="fr-CA" sz="2199" b="1" dirty="0">
                <a:solidFill>
                  <a:srgbClr val="0D0D0D"/>
                </a:solidFill>
                <a:latin typeface="Lora Bold"/>
              </a:rPr>
              <a:t>Septembre</a:t>
            </a:r>
            <a:r>
              <a:rPr lang="fr-CA" sz="2199" dirty="0">
                <a:solidFill>
                  <a:srgbClr val="0D0D0D"/>
                </a:solidFill>
                <a:latin typeface="Lora"/>
              </a:rPr>
              <a:t>) Dépôt des Comptes publics</a:t>
            </a:r>
          </a:p>
        </p:txBody>
      </p:sp>
      <p:sp>
        <p:nvSpPr>
          <p:cNvPr id="20" name="TextBox 20"/>
          <p:cNvSpPr txBox="1"/>
          <p:nvPr>
            <p:custDataLst>
              <p:tags r:id="rId19"/>
            </p:custDataLst>
          </p:nvPr>
        </p:nvSpPr>
        <p:spPr>
          <a:xfrm rot="-3325256">
            <a:off x="1122107" y="7667891"/>
            <a:ext cx="3439067" cy="1192634"/>
          </a:xfrm>
          <a:prstGeom prst="rect">
            <a:avLst/>
          </a:prstGeom>
        </p:spPr>
        <p:txBody>
          <a:bodyPr lIns="0" tIns="0" rIns="0" bIns="0" rtlCol="0" anchor="t">
            <a:spAutoFit/>
          </a:bodyPr>
          <a:lstStyle/>
          <a:p>
            <a:pPr algn="ctr">
              <a:lnSpc>
                <a:spcPts val="3079"/>
              </a:lnSpc>
              <a:spcBef>
                <a:spcPct val="0"/>
              </a:spcBef>
            </a:pPr>
            <a:r>
              <a:rPr lang="fr-CA" sz="2199" b="1" dirty="0">
                <a:solidFill>
                  <a:srgbClr val="0D0D0D"/>
                </a:solidFill>
                <a:latin typeface="Lora"/>
              </a:rPr>
              <a:t>(</a:t>
            </a:r>
            <a:r>
              <a:rPr lang="fr-CA" sz="2199" b="1" dirty="0">
                <a:solidFill>
                  <a:srgbClr val="0D0D0D"/>
                </a:solidFill>
                <a:latin typeface="Lora Bold"/>
              </a:rPr>
              <a:t>Octobre</a:t>
            </a:r>
            <a:r>
              <a:rPr lang="fr-CA" sz="2199" b="1" dirty="0">
                <a:solidFill>
                  <a:srgbClr val="0D0D0D"/>
                </a:solidFill>
                <a:latin typeface="Lora"/>
              </a:rPr>
              <a:t>) </a:t>
            </a:r>
            <a:r>
              <a:rPr lang="fr-CA" sz="2199" dirty="0">
                <a:solidFill>
                  <a:srgbClr val="0D0D0D"/>
                </a:solidFill>
                <a:latin typeface="Lora"/>
              </a:rPr>
              <a:t>Dépôt du Budget supplémentaire des dépenses de l’automne</a:t>
            </a:r>
          </a:p>
        </p:txBody>
      </p:sp>
      <p:sp>
        <p:nvSpPr>
          <p:cNvPr id="21" name="TextBox 21"/>
          <p:cNvSpPr txBox="1"/>
          <p:nvPr>
            <p:custDataLst>
              <p:tags r:id="rId20"/>
            </p:custDataLst>
          </p:nvPr>
        </p:nvSpPr>
        <p:spPr>
          <a:xfrm rot="-3325256">
            <a:off x="3758917" y="7607523"/>
            <a:ext cx="3439067" cy="1192634"/>
          </a:xfrm>
          <a:prstGeom prst="rect">
            <a:avLst/>
          </a:prstGeom>
        </p:spPr>
        <p:txBody>
          <a:bodyPr lIns="0" tIns="0" rIns="0" bIns="0" rtlCol="0" anchor="t">
            <a:spAutoFit/>
          </a:bodyPr>
          <a:lstStyle/>
          <a:p>
            <a:pPr algn="ctr">
              <a:lnSpc>
                <a:spcPts val="3079"/>
              </a:lnSpc>
            </a:pPr>
            <a:r>
              <a:rPr lang="fr-CA" sz="2199" b="1" dirty="0">
                <a:solidFill>
                  <a:srgbClr val="0D0D0D"/>
                </a:solidFill>
                <a:latin typeface="Lora"/>
              </a:rPr>
              <a:t>(</a:t>
            </a:r>
            <a:r>
              <a:rPr lang="fr-CA" sz="2199" b="1" dirty="0">
                <a:solidFill>
                  <a:srgbClr val="0D0D0D"/>
                </a:solidFill>
                <a:latin typeface="Lora Bold"/>
              </a:rPr>
              <a:t>Octobre-Novembre</a:t>
            </a:r>
            <a:r>
              <a:rPr lang="fr-CA" sz="2199" b="1" dirty="0">
                <a:solidFill>
                  <a:srgbClr val="0D0D0D"/>
                </a:solidFill>
                <a:latin typeface="Lora"/>
              </a:rPr>
              <a:t>)</a:t>
            </a:r>
          </a:p>
          <a:p>
            <a:pPr algn="ctr">
              <a:lnSpc>
                <a:spcPts val="3079"/>
              </a:lnSpc>
              <a:spcBef>
                <a:spcPct val="0"/>
              </a:spcBef>
            </a:pPr>
            <a:r>
              <a:rPr lang="fr-CA" sz="2199" dirty="0">
                <a:solidFill>
                  <a:srgbClr val="0D0D0D"/>
                </a:solidFill>
                <a:latin typeface="Lora"/>
              </a:rPr>
              <a:t>Énoncé économique de l’automne</a:t>
            </a:r>
          </a:p>
        </p:txBody>
      </p:sp>
      <p:sp>
        <p:nvSpPr>
          <p:cNvPr id="22" name="TextBox 22"/>
          <p:cNvSpPr txBox="1"/>
          <p:nvPr>
            <p:custDataLst>
              <p:tags r:id="rId21"/>
            </p:custDataLst>
          </p:nvPr>
        </p:nvSpPr>
        <p:spPr>
          <a:xfrm rot="-3325256">
            <a:off x="6468567" y="7631462"/>
            <a:ext cx="3439067" cy="1192634"/>
          </a:xfrm>
          <a:prstGeom prst="rect">
            <a:avLst/>
          </a:prstGeom>
        </p:spPr>
        <p:txBody>
          <a:bodyPr lIns="0" tIns="0" rIns="0" bIns="0" rtlCol="0" anchor="t">
            <a:spAutoFit/>
          </a:bodyPr>
          <a:lstStyle/>
          <a:p>
            <a:pPr algn="ctr">
              <a:lnSpc>
                <a:spcPts val="3079"/>
              </a:lnSpc>
              <a:spcBef>
                <a:spcPct val="0"/>
              </a:spcBef>
            </a:pPr>
            <a:r>
              <a:rPr lang="fr-CA" sz="2199" b="1" dirty="0">
                <a:solidFill>
                  <a:srgbClr val="0D0D0D"/>
                </a:solidFill>
                <a:latin typeface="Lora"/>
              </a:rPr>
              <a:t>(</a:t>
            </a:r>
            <a:r>
              <a:rPr lang="fr-CA" sz="2199" b="1" dirty="0">
                <a:solidFill>
                  <a:srgbClr val="0D0D0D"/>
                </a:solidFill>
                <a:latin typeface="Lora Bold"/>
              </a:rPr>
              <a:t>Décembre</a:t>
            </a:r>
            <a:r>
              <a:rPr lang="fr-CA" sz="2199" dirty="0">
                <a:solidFill>
                  <a:srgbClr val="0D0D0D"/>
                </a:solidFill>
                <a:latin typeface="Lora"/>
              </a:rPr>
              <a:t>) Dépôt du Budget des dépenses supplémentaires final</a:t>
            </a:r>
          </a:p>
        </p:txBody>
      </p:sp>
      <p:sp>
        <p:nvSpPr>
          <p:cNvPr id="23" name="AutoShape 23"/>
          <p:cNvSpPr/>
          <p:nvPr>
            <p:custDataLst>
              <p:tags r:id="rId22"/>
            </p:custDataLst>
          </p:nvPr>
        </p:nvSpPr>
        <p:spPr>
          <a:xfrm rot="5400000">
            <a:off x="8611618" y="6219168"/>
            <a:ext cx="830763" cy="0"/>
          </a:xfrm>
          <a:prstGeom prst="line">
            <a:avLst/>
          </a:prstGeom>
          <a:ln w="76200" cap="flat">
            <a:solidFill>
              <a:srgbClr val="7ED957"/>
            </a:solidFill>
            <a:prstDash val="solid"/>
            <a:headEnd type="none" w="sm" len="sm"/>
            <a:tailEnd type="oval" w="lg" len="lg"/>
          </a:ln>
        </p:spPr>
      </p:sp>
      <p:sp>
        <p:nvSpPr>
          <p:cNvPr id="24" name="AutoShape 24"/>
          <p:cNvSpPr/>
          <p:nvPr>
            <p:custDataLst>
              <p:tags r:id="rId23"/>
            </p:custDataLst>
          </p:nvPr>
        </p:nvSpPr>
        <p:spPr>
          <a:xfrm rot="5400000">
            <a:off x="13708815" y="6190593"/>
            <a:ext cx="830763" cy="0"/>
          </a:xfrm>
          <a:prstGeom prst="line">
            <a:avLst/>
          </a:prstGeom>
          <a:ln w="76200" cap="flat">
            <a:solidFill>
              <a:srgbClr val="7ED957"/>
            </a:solidFill>
            <a:prstDash val="solid"/>
            <a:headEnd type="none" w="sm" len="sm"/>
            <a:tailEnd type="oval" w="lg" len="lg"/>
          </a:ln>
        </p:spPr>
      </p:sp>
      <p:sp>
        <p:nvSpPr>
          <p:cNvPr id="25" name="TextBox 25"/>
          <p:cNvSpPr txBox="1"/>
          <p:nvPr>
            <p:custDataLst>
              <p:tags r:id="rId24"/>
            </p:custDataLst>
          </p:nvPr>
        </p:nvSpPr>
        <p:spPr>
          <a:xfrm rot="-3325256">
            <a:off x="14213035" y="3509749"/>
            <a:ext cx="2714617" cy="795089"/>
          </a:xfrm>
          <a:prstGeom prst="rect">
            <a:avLst/>
          </a:prstGeom>
        </p:spPr>
        <p:txBody>
          <a:bodyPr lIns="0" tIns="0" rIns="0" bIns="0" rtlCol="0" anchor="t">
            <a:spAutoFit/>
          </a:bodyPr>
          <a:lstStyle/>
          <a:p>
            <a:pPr algn="ctr">
              <a:lnSpc>
                <a:spcPts val="3079"/>
              </a:lnSpc>
              <a:spcBef>
                <a:spcPct val="0"/>
              </a:spcBef>
            </a:pPr>
            <a:r>
              <a:rPr lang="fr-CA" sz="2199" b="1" dirty="0">
                <a:solidFill>
                  <a:srgbClr val="0D0D0D"/>
                </a:solidFill>
                <a:latin typeface="Lora"/>
              </a:rPr>
              <a:t>(</a:t>
            </a:r>
            <a:r>
              <a:rPr lang="fr-CA" sz="2199" b="1" dirty="0">
                <a:solidFill>
                  <a:srgbClr val="0D0D0D"/>
                </a:solidFill>
                <a:latin typeface="Lora Bold"/>
              </a:rPr>
              <a:t>Mars-avril</a:t>
            </a:r>
            <a:r>
              <a:rPr lang="fr-CA" sz="2199" b="1" dirty="0">
                <a:solidFill>
                  <a:srgbClr val="0D0D0D"/>
                </a:solidFill>
                <a:latin typeface="Lora"/>
              </a:rPr>
              <a:t>) </a:t>
            </a:r>
            <a:r>
              <a:rPr lang="fr-CA" sz="2199" dirty="0">
                <a:solidFill>
                  <a:srgbClr val="0D0D0D"/>
                </a:solidFill>
                <a:latin typeface="Lora"/>
              </a:rPr>
              <a:t>Budget  fédéral</a:t>
            </a:r>
          </a:p>
        </p:txBody>
      </p:sp>
      <p:sp>
        <p:nvSpPr>
          <p:cNvPr id="26" name="TextBox 26"/>
          <p:cNvSpPr txBox="1"/>
          <p:nvPr>
            <p:custDataLst>
              <p:tags r:id="rId25"/>
            </p:custDataLst>
          </p:nvPr>
        </p:nvSpPr>
        <p:spPr>
          <a:xfrm>
            <a:off x="6476635" y="3066722"/>
            <a:ext cx="6375342" cy="1590179"/>
          </a:xfrm>
          <a:prstGeom prst="rect">
            <a:avLst/>
          </a:prstGeom>
        </p:spPr>
        <p:txBody>
          <a:bodyPr wrap="square" lIns="0" tIns="0" rIns="0" bIns="0" rtlCol="0" anchor="t">
            <a:spAutoFit/>
          </a:bodyPr>
          <a:lstStyle/>
          <a:p>
            <a:pPr algn="ctr">
              <a:lnSpc>
                <a:spcPts val="3079"/>
              </a:lnSpc>
              <a:spcBef>
                <a:spcPct val="0"/>
              </a:spcBef>
            </a:pPr>
            <a:r>
              <a:rPr lang="fr-CA" sz="2199" b="1" dirty="0">
                <a:solidFill>
                  <a:srgbClr val="0D0D0D"/>
                </a:solidFill>
                <a:latin typeface="Lora"/>
              </a:rPr>
              <a:t>(</a:t>
            </a:r>
            <a:r>
              <a:rPr lang="fr-CA" sz="2199" b="1" dirty="0">
                <a:solidFill>
                  <a:srgbClr val="0D0D0D"/>
                </a:solidFill>
                <a:latin typeface="Lora Bold"/>
              </a:rPr>
              <a:t>Octobre à février</a:t>
            </a:r>
            <a:r>
              <a:rPr lang="fr-CA" sz="2199" b="1" dirty="0">
                <a:solidFill>
                  <a:srgbClr val="0D0D0D"/>
                </a:solidFill>
                <a:latin typeface="Lora"/>
              </a:rPr>
              <a:t>) </a:t>
            </a:r>
            <a:r>
              <a:rPr lang="fr-CA" sz="2199" dirty="0">
                <a:solidFill>
                  <a:srgbClr val="0D0D0D"/>
                </a:solidFill>
                <a:latin typeface="Lora"/>
              </a:rPr>
              <a:t>Consultation </a:t>
            </a:r>
            <a:r>
              <a:rPr lang="fr-CA" sz="2199" dirty="0" err="1">
                <a:solidFill>
                  <a:srgbClr val="0D0D0D"/>
                </a:solidFill>
                <a:latin typeface="Lora"/>
              </a:rPr>
              <a:t>prébudgétaire</a:t>
            </a:r>
            <a:r>
              <a:rPr lang="fr-CA" sz="2199" dirty="0">
                <a:solidFill>
                  <a:srgbClr val="0D0D0D"/>
                </a:solidFill>
                <a:latin typeface="Lora"/>
              </a:rPr>
              <a:t> du ministère des Finances ouverte au public et consultations </a:t>
            </a:r>
            <a:r>
              <a:rPr lang="fr-CA" sz="2199" dirty="0" err="1">
                <a:solidFill>
                  <a:srgbClr val="0D0D0D"/>
                </a:solidFill>
                <a:latin typeface="Lora"/>
              </a:rPr>
              <a:t>prébudgétaires</a:t>
            </a:r>
            <a:r>
              <a:rPr lang="fr-CA" sz="2199" dirty="0">
                <a:solidFill>
                  <a:srgbClr val="0D0D0D"/>
                </a:solidFill>
                <a:latin typeface="Lora"/>
              </a:rPr>
              <a:t> du Comité des finances (FINA) (Mars 2021 / Octobre 2022)</a:t>
            </a:r>
          </a:p>
        </p:txBody>
      </p:sp>
      <p:sp>
        <p:nvSpPr>
          <p:cNvPr id="27" name="AutoShape 27"/>
          <p:cNvSpPr/>
          <p:nvPr>
            <p:custDataLst>
              <p:tags r:id="rId26"/>
            </p:custDataLst>
          </p:nvPr>
        </p:nvSpPr>
        <p:spPr>
          <a:xfrm>
            <a:off x="6714624" y="4890858"/>
            <a:ext cx="6210083" cy="0"/>
          </a:xfrm>
          <a:prstGeom prst="line">
            <a:avLst/>
          </a:prstGeom>
          <a:ln w="76200" cap="flat">
            <a:solidFill>
              <a:srgbClr val="7ED957"/>
            </a:solidFill>
            <a:prstDash val="sysDot"/>
            <a:headEnd type="triangle" w="lg" len="med"/>
            <a:tailEnd type="triangle" w="lg" len="med"/>
          </a:ln>
        </p:spPr>
      </p:sp>
      <p:sp>
        <p:nvSpPr>
          <p:cNvPr id="28" name="AutoShape 28"/>
          <p:cNvSpPr/>
          <p:nvPr>
            <p:custDataLst>
              <p:tags r:id="rId27"/>
            </p:custDataLst>
          </p:nvPr>
        </p:nvSpPr>
        <p:spPr>
          <a:xfrm rot="-5399999">
            <a:off x="9308296" y="5321481"/>
            <a:ext cx="861246" cy="0"/>
          </a:xfrm>
          <a:prstGeom prst="line">
            <a:avLst/>
          </a:prstGeom>
          <a:ln w="76200" cap="flat">
            <a:solidFill>
              <a:srgbClr val="7ED957"/>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8045367" y="2899809"/>
            <a:ext cx="7659997" cy="1344570"/>
            <a:chOff x="0" y="0"/>
            <a:chExt cx="1538528" cy="270060"/>
          </a:xfrm>
        </p:grpSpPr>
        <p:sp>
          <p:nvSpPr>
            <p:cNvPr id="3" name="Freeform 3"/>
            <p:cNvSpPr/>
            <p:nvPr/>
          </p:nvSpPr>
          <p:spPr>
            <a:xfrm>
              <a:off x="0" y="0"/>
              <a:ext cx="1538528" cy="270060"/>
            </a:xfrm>
            <a:custGeom>
              <a:avLst/>
              <a:gdLst/>
              <a:ahLst/>
              <a:cxnLst/>
              <a:rect l="l" t="t" r="r" b="b"/>
              <a:pathLst>
                <a:path w="1538528" h="270060">
                  <a:moveTo>
                    <a:pt x="101069" y="0"/>
                  </a:moveTo>
                  <a:lnTo>
                    <a:pt x="1437459" y="0"/>
                  </a:lnTo>
                  <a:cubicBezTo>
                    <a:pt x="1464264" y="0"/>
                    <a:pt x="1489971" y="10648"/>
                    <a:pt x="1508926" y="29603"/>
                  </a:cubicBezTo>
                  <a:cubicBezTo>
                    <a:pt x="1527880" y="48557"/>
                    <a:pt x="1538528" y="74264"/>
                    <a:pt x="1538528" y="101069"/>
                  </a:cubicBezTo>
                  <a:lnTo>
                    <a:pt x="1538528" y="168991"/>
                  </a:lnTo>
                  <a:cubicBezTo>
                    <a:pt x="1538528" y="224810"/>
                    <a:pt x="1493278" y="270060"/>
                    <a:pt x="1437459" y="270060"/>
                  </a:cubicBezTo>
                  <a:lnTo>
                    <a:pt x="101069" y="270060"/>
                  </a:lnTo>
                  <a:cubicBezTo>
                    <a:pt x="45250" y="270060"/>
                    <a:pt x="0" y="224810"/>
                    <a:pt x="0" y="168991"/>
                  </a:cubicBezTo>
                  <a:lnTo>
                    <a:pt x="0" y="101069"/>
                  </a:lnTo>
                  <a:cubicBezTo>
                    <a:pt x="0" y="45250"/>
                    <a:pt x="45250" y="0"/>
                    <a:pt x="101069" y="0"/>
                  </a:cubicBezTo>
                  <a:close/>
                </a:path>
              </a:pathLst>
            </a:custGeom>
            <a:solidFill>
              <a:srgbClr val="A6A6A6"/>
            </a:solidFill>
          </p:spPr>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custDataLst>
              <p:tags r:id="rId2"/>
            </p:custDataLst>
          </p:nvPr>
        </p:nvGrpSpPr>
        <p:grpSpPr>
          <a:xfrm>
            <a:off x="7970427" y="2672544"/>
            <a:ext cx="1074000" cy="1571836"/>
            <a:chOff x="0" y="0"/>
            <a:chExt cx="5740400" cy="8401276"/>
          </a:xfrm>
        </p:grpSpPr>
        <p:sp>
          <p:nvSpPr>
            <p:cNvPr id="6" name="Freeform 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7ED957"/>
            </a:solidFill>
          </p:spPr>
        </p:sp>
      </p:grpSp>
      <p:grpSp>
        <p:nvGrpSpPr>
          <p:cNvPr id="7" name="Group 7"/>
          <p:cNvGrpSpPr/>
          <p:nvPr>
            <p:custDataLst>
              <p:tags r:id="rId3"/>
            </p:custDataLst>
          </p:nvPr>
        </p:nvGrpSpPr>
        <p:grpSpPr>
          <a:xfrm>
            <a:off x="7970427" y="5406429"/>
            <a:ext cx="7734937" cy="1344570"/>
            <a:chOff x="0" y="0"/>
            <a:chExt cx="1553580" cy="270060"/>
          </a:xfrm>
        </p:grpSpPr>
        <p:sp>
          <p:nvSpPr>
            <p:cNvPr id="8" name="Freeform 8"/>
            <p:cNvSpPr/>
            <p:nvPr/>
          </p:nvSpPr>
          <p:spPr>
            <a:xfrm>
              <a:off x="0" y="0"/>
              <a:ext cx="1553580" cy="270060"/>
            </a:xfrm>
            <a:custGeom>
              <a:avLst/>
              <a:gdLst/>
              <a:ahLst/>
              <a:cxnLst/>
              <a:rect l="l" t="t" r="r" b="b"/>
              <a:pathLst>
                <a:path w="1553580" h="270060">
                  <a:moveTo>
                    <a:pt x="100090" y="0"/>
                  </a:moveTo>
                  <a:lnTo>
                    <a:pt x="1453490" y="0"/>
                  </a:lnTo>
                  <a:cubicBezTo>
                    <a:pt x="1480035" y="0"/>
                    <a:pt x="1505494" y="10545"/>
                    <a:pt x="1524264" y="29316"/>
                  </a:cubicBezTo>
                  <a:cubicBezTo>
                    <a:pt x="1543035" y="48086"/>
                    <a:pt x="1553580" y="73545"/>
                    <a:pt x="1553580" y="100090"/>
                  </a:cubicBezTo>
                  <a:lnTo>
                    <a:pt x="1553580" y="169970"/>
                  </a:lnTo>
                  <a:cubicBezTo>
                    <a:pt x="1553580" y="196515"/>
                    <a:pt x="1543035" y="221974"/>
                    <a:pt x="1524264" y="240744"/>
                  </a:cubicBezTo>
                  <a:cubicBezTo>
                    <a:pt x="1505494" y="259515"/>
                    <a:pt x="1480035" y="270060"/>
                    <a:pt x="1453490" y="270060"/>
                  </a:cubicBezTo>
                  <a:lnTo>
                    <a:pt x="100090" y="270060"/>
                  </a:lnTo>
                  <a:cubicBezTo>
                    <a:pt x="73545" y="270060"/>
                    <a:pt x="48086" y="259515"/>
                    <a:pt x="29316" y="240744"/>
                  </a:cubicBezTo>
                  <a:cubicBezTo>
                    <a:pt x="10545" y="221974"/>
                    <a:pt x="0" y="196515"/>
                    <a:pt x="0" y="169970"/>
                  </a:cubicBezTo>
                  <a:lnTo>
                    <a:pt x="0" y="100090"/>
                  </a:lnTo>
                  <a:cubicBezTo>
                    <a:pt x="0" y="73545"/>
                    <a:pt x="10545" y="48086"/>
                    <a:pt x="29316" y="29316"/>
                  </a:cubicBezTo>
                  <a:cubicBezTo>
                    <a:pt x="48086" y="10545"/>
                    <a:pt x="73545" y="0"/>
                    <a:pt x="100090" y="0"/>
                  </a:cubicBezTo>
                  <a:close/>
                </a:path>
              </a:pathLst>
            </a:custGeom>
            <a:solidFill>
              <a:srgbClr val="A6A6A6"/>
            </a:solidFill>
          </p:spPr>
        </p:sp>
        <p:sp>
          <p:nvSpPr>
            <p:cNvPr id="9" name="TextBox 9"/>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custDataLst>
              <p:tags r:id="rId4"/>
            </p:custDataLst>
          </p:nvPr>
        </p:nvGrpSpPr>
        <p:grpSpPr>
          <a:xfrm>
            <a:off x="7970427" y="5181178"/>
            <a:ext cx="1074000" cy="1571836"/>
            <a:chOff x="0" y="0"/>
            <a:chExt cx="5740400" cy="8401276"/>
          </a:xfrm>
        </p:grpSpPr>
        <p:sp>
          <p:nvSpPr>
            <p:cNvPr id="11" name="Freeform 11"/>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7ED957"/>
            </a:solidFill>
          </p:spPr>
        </p:sp>
      </p:grpSp>
      <p:grpSp>
        <p:nvGrpSpPr>
          <p:cNvPr id="12" name="Group 12"/>
          <p:cNvGrpSpPr/>
          <p:nvPr>
            <p:custDataLst>
              <p:tags r:id="rId5"/>
            </p:custDataLst>
          </p:nvPr>
        </p:nvGrpSpPr>
        <p:grpSpPr>
          <a:xfrm>
            <a:off x="7970427" y="7908300"/>
            <a:ext cx="7734937" cy="1350000"/>
            <a:chOff x="0" y="0"/>
            <a:chExt cx="1553580" cy="271151"/>
          </a:xfrm>
        </p:grpSpPr>
        <p:sp>
          <p:nvSpPr>
            <p:cNvPr id="13" name="Freeform 13"/>
            <p:cNvSpPr/>
            <p:nvPr/>
          </p:nvSpPr>
          <p:spPr>
            <a:xfrm>
              <a:off x="0" y="0"/>
              <a:ext cx="1553580" cy="271151"/>
            </a:xfrm>
            <a:custGeom>
              <a:avLst/>
              <a:gdLst/>
              <a:ahLst/>
              <a:cxnLst/>
              <a:rect l="l" t="t" r="r" b="b"/>
              <a:pathLst>
                <a:path w="1553580" h="271151">
                  <a:moveTo>
                    <a:pt x="100090" y="0"/>
                  </a:moveTo>
                  <a:lnTo>
                    <a:pt x="1453490" y="0"/>
                  </a:lnTo>
                  <a:cubicBezTo>
                    <a:pt x="1480035" y="0"/>
                    <a:pt x="1505494" y="10545"/>
                    <a:pt x="1524264" y="29316"/>
                  </a:cubicBezTo>
                  <a:cubicBezTo>
                    <a:pt x="1543035" y="48086"/>
                    <a:pt x="1553580" y="73545"/>
                    <a:pt x="1553580" y="100090"/>
                  </a:cubicBezTo>
                  <a:lnTo>
                    <a:pt x="1553580" y="171060"/>
                  </a:lnTo>
                  <a:cubicBezTo>
                    <a:pt x="1553580" y="197606"/>
                    <a:pt x="1543035" y="223064"/>
                    <a:pt x="1524264" y="241835"/>
                  </a:cubicBezTo>
                  <a:cubicBezTo>
                    <a:pt x="1505494" y="260605"/>
                    <a:pt x="1480035" y="271151"/>
                    <a:pt x="1453490" y="271151"/>
                  </a:cubicBezTo>
                  <a:lnTo>
                    <a:pt x="100090" y="271151"/>
                  </a:lnTo>
                  <a:cubicBezTo>
                    <a:pt x="73545" y="271151"/>
                    <a:pt x="48086" y="260605"/>
                    <a:pt x="29316" y="241835"/>
                  </a:cubicBezTo>
                  <a:cubicBezTo>
                    <a:pt x="10545" y="223064"/>
                    <a:pt x="0" y="197606"/>
                    <a:pt x="0" y="171060"/>
                  </a:cubicBezTo>
                  <a:lnTo>
                    <a:pt x="0" y="100090"/>
                  </a:lnTo>
                  <a:cubicBezTo>
                    <a:pt x="0" y="73545"/>
                    <a:pt x="10545" y="48086"/>
                    <a:pt x="29316" y="29316"/>
                  </a:cubicBezTo>
                  <a:cubicBezTo>
                    <a:pt x="48086" y="10545"/>
                    <a:pt x="73545" y="0"/>
                    <a:pt x="100090" y="0"/>
                  </a:cubicBezTo>
                  <a:close/>
                </a:path>
              </a:pathLst>
            </a:custGeom>
            <a:solidFill>
              <a:srgbClr val="A6A6A6"/>
            </a:solidFill>
          </p:spPr>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custDataLst>
              <p:tags r:id="rId6"/>
            </p:custDataLst>
          </p:nvPr>
        </p:nvGrpSpPr>
        <p:grpSpPr>
          <a:xfrm>
            <a:off x="7970427" y="7686464"/>
            <a:ext cx="1074000" cy="1571836"/>
            <a:chOff x="0" y="0"/>
            <a:chExt cx="5740400" cy="8401276"/>
          </a:xfrm>
        </p:grpSpPr>
        <p:sp>
          <p:nvSpPr>
            <p:cNvPr id="16" name="Freeform 16"/>
            <p:cNvSpPr/>
            <p:nvPr/>
          </p:nvSpPr>
          <p:spPr>
            <a:xfrm>
              <a:off x="0" y="0"/>
              <a:ext cx="5740400" cy="8401276"/>
            </a:xfrm>
            <a:custGeom>
              <a:avLst/>
              <a:gdLst/>
              <a:ahLst/>
              <a:cxnLst/>
              <a:rect l="l" t="t" r="r" b="b"/>
              <a:pathLst>
                <a:path w="5740400" h="8401276">
                  <a:moveTo>
                    <a:pt x="5435600" y="0"/>
                  </a:moveTo>
                  <a:lnTo>
                    <a:pt x="304800" y="0"/>
                  </a:lnTo>
                  <a:cubicBezTo>
                    <a:pt x="135890" y="0"/>
                    <a:pt x="0" y="135890"/>
                    <a:pt x="0" y="304800"/>
                  </a:cubicBezTo>
                  <a:lnTo>
                    <a:pt x="0" y="8096476"/>
                  </a:lnTo>
                  <a:cubicBezTo>
                    <a:pt x="0" y="8265385"/>
                    <a:pt x="135890" y="8401276"/>
                    <a:pt x="304800" y="8401276"/>
                  </a:cubicBezTo>
                  <a:lnTo>
                    <a:pt x="5435600" y="8401276"/>
                  </a:lnTo>
                  <a:cubicBezTo>
                    <a:pt x="5604510" y="8401276"/>
                    <a:pt x="5740400" y="8265385"/>
                    <a:pt x="5740400" y="8096476"/>
                  </a:cubicBezTo>
                  <a:lnTo>
                    <a:pt x="5740400" y="304800"/>
                  </a:lnTo>
                  <a:cubicBezTo>
                    <a:pt x="5740400" y="135890"/>
                    <a:pt x="5604510" y="0"/>
                    <a:pt x="5435600" y="0"/>
                  </a:cubicBezTo>
                  <a:close/>
                </a:path>
              </a:pathLst>
            </a:custGeom>
            <a:solidFill>
              <a:srgbClr val="7ED957"/>
            </a:solidFill>
          </p:spPr>
        </p:sp>
      </p:grpSp>
      <p:pic>
        <p:nvPicPr>
          <p:cNvPr id="17" name="Picture 17"/>
          <p:cNvPicPr>
            <a:picLocks noChangeAspect="1"/>
          </p:cNvPicPr>
          <p:nvPr>
            <p:custDataLst>
              <p:tags r:id="rId7"/>
            </p:custDataLst>
          </p:nvPr>
        </p:nvPicPr>
        <p:blipFill>
          <a:blip r:embed="rId16">
            <a:alphaModFix amt="16000"/>
          </a:blip>
          <a:srcRect/>
          <a:stretch>
            <a:fillRect/>
          </a:stretch>
        </p:blipFill>
        <p:spPr>
          <a:xfrm>
            <a:off x="0" y="98285"/>
            <a:ext cx="6792476" cy="10188715"/>
          </a:xfrm>
          <a:prstGeom prst="rect">
            <a:avLst/>
          </a:prstGeom>
        </p:spPr>
      </p:pic>
      <p:sp>
        <p:nvSpPr>
          <p:cNvPr id="18" name="TextBox 18"/>
          <p:cNvSpPr txBox="1"/>
          <p:nvPr>
            <p:custDataLst>
              <p:tags r:id="rId8"/>
            </p:custDataLst>
          </p:nvPr>
        </p:nvSpPr>
        <p:spPr>
          <a:xfrm>
            <a:off x="9344186" y="3251558"/>
            <a:ext cx="6147150" cy="658514"/>
          </a:xfrm>
          <a:prstGeom prst="rect">
            <a:avLst/>
          </a:prstGeom>
        </p:spPr>
        <p:txBody>
          <a:bodyPr wrap="square" lIns="0" tIns="0" rIns="0" bIns="0" rtlCol="0" anchor="t">
            <a:spAutoFit/>
          </a:bodyPr>
          <a:lstStyle/>
          <a:p>
            <a:pPr>
              <a:lnSpc>
                <a:spcPts val="5507"/>
              </a:lnSpc>
            </a:pPr>
            <a:r>
              <a:rPr lang="fr-CA" sz="3933" dirty="0">
                <a:solidFill>
                  <a:srgbClr val="F1F2F1"/>
                </a:solidFill>
                <a:latin typeface="Lora"/>
              </a:rPr>
              <a:t>Acteurs principaux</a:t>
            </a:r>
          </a:p>
        </p:txBody>
      </p:sp>
      <p:sp>
        <p:nvSpPr>
          <p:cNvPr id="19" name="TextBox 19"/>
          <p:cNvSpPr txBox="1"/>
          <p:nvPr>
            <p:custDataLst>
              <p:tags r:id="rId9"/>
            </p:custDataLst>
          </p:nvPr>
        </p:nvSpPr>
        <p:spPr>
          <a:xfrm>
            <a:off x="8158109" y="2818179"/>
            <a:ext cx="698634" cy="706528"/>
          </a:xfrm>
          <a:prstGeom prst="rect">
            <a:avLst/>
          </a:prstGeom>
        </p:spPr>
        <p:txBody>
          <a:bodyPr lIns="0" tIns="0" rIns="0" bIns="0" rtlCol="0" anchor="t">
            <a:spAutoFit/>
          </a:bodyPr>
          <a:lstStyle/>
          <a:p>
            <a:pPr algn="ctr">
              <a:lnSpc>
                <a:spcPts val="5874"/>
              </a:lnSpc>
              <a:spcBef>
                <a:spcPct val="0"/>
              </a:spcBef>
            </a:pPr>
            <a:r>
              <a:rPr lang="en-US" sz="4196">
                <a:solidFill>
                  <a:srgbClr val="F1F2F1"/>
                </a:solidFill>
                <a:latin typeface="Lora Bold"/>
              </a:rPr>
              <a:t>1.</a:t>
            </a:r>
          </a:p>
        </p:txBody>
      </p:sp>
      <p:sp>
        <p:nvSpPr>
          <p:cNvPr id="20" name="TextBox 20"/>
          <p:cNvSpPr txBox="1"/>
          <p:nvPr>
            <p:custDataLst>
              <p:tags r:id="rId10"/>
            </p:custDataLst>
          </p:nvPr>
        </p:nvSpPr>
        <p:spPr>
          <a:xfrm>
            <a:off x="8158109" y="5326814"/>
            <a:ext cx="698634" cy="706528"/>
          </a:xfrm>
          <a:prstGeom prst="rect">
            <a:avLst/>
          </a:prstGeom>
        </p:spPr>
        <p:txBody>
          <a:bodyPr lIns="0" tIns="0" rIns="0" bIns="0" rtlCol="0" anchor="t">
            <a:spAutoFit/>
          </a:bodyPr>
          <a:lstStyle/>
          <a:p>
            <a:pPr algn="ctr">
              <a:lnSpc>
                <a:spcPts val="5874"/>
              </a:lnSpc>
              <a:spcBef>
                <a:spcPct val="0"/>
              </a:spcBef>
            </a:pPr>
            <a:r>
              <a:rPr lang="en-US" sz="4196">
                <a:solidFill>
                  <a:srgbClr val="F1F2F1"/>
                </a:solidFill>
                <a:latin typeface="Lora Bold"/>
              </a:rPr>
              <a:t>2.</a:t>
            </a:r>
          </a:p>
        </p:txBody>
      </p:sp>
      <p:sp>
        <p:nvSpPr>
          <p:cNvPr id="21" name="TextBox 21"/>
          <p:cNvSpPr txBox="1"/>
          <p:nvPr>
            <p:custDataLst>
              <p:tags r:id="rId11"/>
            </p:custDataLst>
          </p:nvPr>
        </p:nvSpPr>
        <p:spPr>
          <a:xfrm>
            <a:off x="9344186" y="8262764"/>
            <a:ext cx="6147150" cy="658450"/>
          </a:xfrm>
          <a:prstGeom prst="rect">
            <a:avLst/>
          </a:prstGeom>
        </p:spPr>
        <p:txBody>
          <a:bodyPr lIns="0" tIns="0" rIns="0" bIns="0" rtlCol="0" anchor="t">
            <a:spAutoFit/>
          </a:bodyPr>
          <a:lstStyle/>
          <a:p>
            <a:pPr>
              <a:lnSpc>
                <a:spcPts val="5502"/>
              </a:lnSpc>
            </a:pPr>
            <a:r>
              <a:rPr lang="fr-CA" sz="3929" dirty="0">
                <a:solidFill>
                  <a:srgbClr val="F1F2F1"/>
                </a:solidFill>
                <a:latin typeface="Lora"/>
              </a:rPr>
              <a:t>Échéances</a:t>
            </a:r>
          </a:p>
        </p:txBody>
      </p:sp>
      <p:sp>
        <p:nvSpPr>
          <p:cNvPr id="22" name="TextBox 22"/>
          <p:cNvSpPr txBox="1"/>
          <p:nvPr>
            <p:custDataLst>
              <p:tags r:id="rId12"/>
            </p:custDataLst>
          </p:nvPr>
        </p:nvSpPr>
        <p:spPr>
          <a:xfrm>
            <a:off x="8158109" y="7832100"/>
            <a:ext cx="698634" cy="706528"/>
          </a:xfrm>
          <a:prstGeom prst="rect">
            <a:avLst/>
          </a:prstGeom>
        </p:spPr>
        <p:txBody>
          <a:bodyPr lIns="0" tIns="0" rIns="0" bIns="0" rtlCol="0" anchor="t">
            <a:spAutoFit/>
          </a:bodyPr>
          <a:lstStyle/>
          <a:p>
            <a:pPr algn="ctr">
              <a:lnSpc>
                <a:spcPts val="5874"/>
              </a:lnSpc>
              <a:spcBef>
                <a:spcPct val="0"/>
              </a:spcBef>
            </a:pPr>
            <a:r>
              <a:rPr lang="en-US" sz="4196">
                <a:solidFill>
                  <a:srgbClr val="F1F2F1"/>
                </a:solidFill>
                <a:latin typeface="Lora Bold"/>
              </a:rPr>
              <a:t>3.</a:t>
            </a:r>
          </a:p>
        </p:txBody>
      </p:sp>
      <p:sp>
        <p:nvSpPr>
          <p:cNvPr id="23" name="TextBox 23"/>
          <p:cNvSpPr txBox="1"/>
          <p:nvPr>
            <p:custDataLst>
              <p:tags r:id="rId13"/>
            </p:custDataLst>
          </p:nvPr>
        </p:nvSpPr>
        <p:spPr>
          <a:xfrm>
            <a:off x="9344186" y="5757478"/>
            <a:ext cx="5664109" cy="658514"/>
          </a:xfrm>
          <a:prstGeom prst="rect">
            <a:avLst/>
          </a:prstGeom>
        </p:spPr>
        <p:txBody>
          <a:bodyPr lIns="0" tIns="0" rIns="0" bIns="0" rtlCol="0" anchor="t">
            <a:spAutoFit/>
          </a:bodyPr>
          <a:lstStyle/>
          <a:p>
            <a:pPr>
              <a:lnSpc>
                <a:spcPts val="5507"/>
              </a:lnSpc>
            </a:pPr>
            <a:r>
              <a:rPr lang="fr-CA" sz="3933" dirty="0">
                <a:solidFill>
                  <a:srgbClr val="F1F2F1"/>
                </a:solidFill>
                <a:latin typeface="Lora"/>
              </a:rPr>
              <a:t>Processus</a:t>
            </a:r>
          </a:p>
        </p:txBody>
      </p:sp>
      <p:sp>
        <p:nvSpPr>
          <p:cNvPr id="24" name="TextBox 24"/>
          <p:cNvSpPr txBox="1"/>
          <p:nvPr>
            <p:custDataLst>
              <p:tags r:id="rId14"/>
            </p:custDataLst>
          </p:nvPr>
        </p:nvSpPr>
        <p:spPr>
          <a:xfrm>
            <a:off x="1216369" y="838873"/>
            <a:ext cx="16255634" cy="756617"/>
          </a:xfrm>
          <a:prstGeom prst="rect">
            <a:avLst/>
          </a:prstGeom>
        </p:spPr>
        <p:txBody>
          <a:bodyPr lIns="0" tIns="0" rIns="0" bIns="0" rtlCol="0" anchor="t">
            <a:spAutoFit/>
          </a:bodyPr>
          <a:lstStyle/>
          <a:p>
            <a:pPr>
              <a:lnSpc>
                <a:spcPts val="5927"/>
              </a:lnSpc>
            </a:pPr>
            <a:r>
              <a:rPr lang="fr-CA" sz="4233" dirty="0">
                <a:solidFill>
                  <a:srgbClr val="000000"/>
                </a:solidFill>
                <a:latin typeface="Lora Bold"/>
              </a:rPr>
              <a:t>La prise des décisions au gouvernement du point de vue des…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custDataLst>
              <p:tags r:id="rId1"/>
            </p:custDataLst>
          </p:nvPr>
        </p:nvSpPr>
        <p:spPr>
          <a:xfrm rot="-12973">
            <a:off x="1029029" y="6520374"/>
            <a:ext cx="15015754" cy="0"/>
          </a:xfrm>
          <a:prstGeom prst="line">
            <a:avLst/>
          </a:prstGeom>
          <a:ln w="114300" cap="flat">
            <a:solidFill>
              <a:srgbClr val="7ED957"/>
            </a:solidFill>
            <a:prstDash val="solid"/>
            <a:headEnd type="none" w="sm" len="sm"/>
            <a:tailEnd type="none" w="sm" len="sm"/>
          </a:ln>
        </p:spPr>
      </p:sp>
      <p:pic>
        <p:nvPicPr>
          <p:cNvPr id="3" name="Picture 3"/>
          <p:cNvPicPr>
            <a:picLocks noChangeAspect="1"/>
          </p:cNvPicPr>
          <p:nvPr>
            <p:custDataLst>
              <p:tags r:id="rId2"/>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16044730" y="6265585"/>
            <a:ext cx="1138370" cy="478115"/>
          </a:xfrm>
          <a:prstGeom prst="rect">
            <a:avLst/>
          </a:prstGeom>
        </p:spPr>
      </p:pic>
      <p:sp>
        <p:nvSpPr>
          <p:cNvPr id="4" name="AutoShape 4"/>
          <p:cNvSpPr/>
          <p:nvPr>
            <p:custDataLst>
              <p:tags r:id="rId3"/>
            </p:custDataLst>
          </p:nvPr>
        </p:nvSpPr>
        <p:spPr>
          <a:xfrm rot="-5400000">
            <a:off x="1042348" y="6093560"/>
            <a:ext cx="830763" cy="0"/>
          </a:xfrm>
          <a:prstGeom prst="line">
            <a:avLst/>
          </a:prstGeom>
          <a:ln w="76200" cap="flat">
            <a:solidFill>
              <a:srgbClr val="7ED957"/>
            </a:solidFill>
            <a:prstDash val="solid"/>
            <a:headEnd type="none" w="sm" len="sm"/>
            <a:tailEnd type="oval" w="lg" len="lg"/>
          </a:ln>
        </p:spPr>
      </p:sp>
      <p:sp>
        <p:nvSpPr>
          <p:cNvPr id="5" name="AutoShape 5"/>
          <p:cNvSpPr/>
          <p:nvPr>
            <p:custDataLst>
              <p:tags r:id="rId4"/>
            </p:custDataLst>
          </p:nvPr>
        </p:nvSpPr>
        <p:spPr>
          <a:xfrm rot="-5400000">
            <a:off x="14414075" y="6127731"/>
            <a:ext cx="830763" cy="0"/>
          </a:xfrm>
          <a:prstGeom prst="line">
            <a:avLst/>
          </a:prstGeom>
          <a:ln w="76200" cap="flat">
            <a:solidFill>
              <a:srgbClr val="7ED957"/>
            </a:solidFill>
            <a:prstDash val="solid"/>
            <a:headEnd type="none" w="sm" len="sm"/>
            <a:tailEnd type="oval" w="lg" len="lg"/>
          </a:ln>
        </p:spPr>
      </p:sp>
      <p:sp>
        <p:nvSpPr>
          <p:cNvPr id="6" name="AutoShape 6"/>
          <p:cNvSpPr/>
          <p:nvPr>
            <p:custDataLst>
              <p:tags r:id="rId5"/>
            </p:custDataLst>
          </p:nvPr>
        </p:nvSpPr>
        <p:spPr>
          <a:xfrm rot="-5400000">
            <a:off x="3798191" y="6134727"/>
            <a:ext cx="830763" cy="0"/>
          </a:xfrm>
          <a:prstGeom prst="line">
            <a:avLst/>
          </a:prstGeom>
          <a:ln w="76200" cap="flat">
            <a:solidFill>
              <a:srgbClr val="7ED957"/>
            </a:solidFill>
            <a:prstDash val="solid"/>
            <a:headEnd type="none" w="sm" len="sm"/>
            <a:tailEnd type="oval" w="lg" len="lg"/>
          </a:ln>
        </p:spPr>
      </p:sp>
      <p:sp>
        <p:nvSpPr>
          <p:cNvPr id="7" name="AutoShape 7"/>
          <p:cNvSpPr/>
          <p:nvPr>
            <p:custDataLst>
              <p:tags r:id="rId6"/>
            </p:custDataLst>
          </p:nvPr>
        </p:nvSpPr>
        <p:spPr>
          <a:xfrm rot="5400000">
            <a:off x="15289268" y="6924324"/>
            <a:ext cx="830763" cy="0"/>
          </a:xfrm>
          <a:prstGeom prst="line">
            <a:avLst/>
          </a:prstGeom>
          <a:ln w="76200" cap="flat">
            <a:solidFill>
              <a:srgbClr val="7ED957">
                <a:alpha val="17647"/>
              </a:srgbClr>
            </a:solidFill>
            <a:prstDash val="solid"/>
            <a:headEnd type="none" w="sm" len="sm"/>
            <a:tailEnd type="oval" w="lg" len="lg"/>
          </a:ln>
        </p:spPr>
      </p:sp>
      <p:sp>
        <p:nvSpPr>
          <p:cNvPr id="8" name="AutoShape 8"/>
          <p:cNvSpPr/>
          <p:nvPr>
            <p:custDataLst>
              <p:tags r:id="rId7"/>
            </p:custDataLst>
          </p:nvPr>
        </p:nvSpPr>
        <p:spPr>
          <a:xfrm rot="5400000">
            <a:off x="1730121" y="7006489"/>
            <a:ext cx="830763" cy="0"/>
          </a:xfrm>
          <a:prstGeom prst="line">
            <a:avLst/>
          </a:prstGeom>
          <a:ln w="76200" cap="flat">
            <a:solidFill>
              <a:srgbClr val="7ED957">
                <a:alpha val="17647"/>
              </a:srgbClr>
            </a:solidFill>
            <a:prstDash val="solid"/>
            <a:headEnd type="none" w="sm" len="sm"/>
            <a:tailEnd type="oval" w="lg" len="lg"/>
          </a:ln>
        </p:spPr>
      </p:sp>
      <p:sp>
        <p:nvSpPr>
          <p:cNvPr id="9" name="AutoShape 9"/>
          <p:cNvSpPr/>
          <p:nvPr>
            <p:custDataLst>
              <p:tags r:id="rId8"/>
            </p:custDataLst>
          </p:nvPr>
        </p:nvSpPr>
        <p:spPr>
          <a:xfrm rot="5400000">
            <a:off x="3397121" y="7006489"/>
            <a:ext cx="830763" cy="0"/>
          </a:xfrm>
          <a:prstGeom prst="line">
            <a:avLst/>
          </a:prstGeom>
          <a:ln w="76200" cap="flat">
            <a:solidFill>
              <a:srgbClr val="7ED957">
                <a:alpha val="17647"/>
              </a:srgbClr>
            </a:solidFill>
            <a:prstDash val="solid"/>
            <a:headEnd type="none" w="sm" len="sm"/>
            <a:tailEnd type="oval" w="lg" len="lg"/>
          </a:ln>
        </p:spPr>
      </p:sp>
      <p:sp>
        <p:nvSpPr>
          <p:cNvPr id="10" name="AutoShape 10"/>
          <p:cNvSpPr/>
          <p:nvPr>
            <p:custDataLst>
              <p:tags r:id="rId9"/>
            </p:custDataLst>
          </p:nvPr>
        </p:nvSpPr>
        <p:spPr>
          <a:xfrm rot="5400000">
            <a:off x="5974808" y="7006489"/>
            <a:ext cx="830763" cy="0"/>
          </a:xfrm>
          <a:prstGeom prst="line">
            <a:avLst/>
          </a:prstGeom>
          <a:ln w="76200" cap="flat">
            <a:solidFill>
              <a:srgbClr val="7ED957">
                <a:alpha val="17647"/>
              </a:srgbClr>
            </a:solidFill>
            <a:prstDash val="solid"/>
            <a:headEnd type="none" w="sm" len="sm"/>
            <a:tailEnd type="oval" w="lg" len="lg"/>
          </a:ln>
        </p:spPr>
      </p:sp>
      <p:sp>
        <p:nvSpPr>
          <p:cNvPr id="11" name="AutoShape 11"/>
          <p:cNvSpPr/>
          <p:nvPr>
            <p:custDataLst>
              <p:tags r:id="rId10"/>
            </p:custDataLst>
          </p:nvPr>
        </p:nvSpPr>
        <p:spPr>
          <a:xfrm rot="5400000">
            <a:off x="8611618" y="7006489"/>
            <a:ext cx="830763" cy="0"/>
          </a:xfrm>
          <a:prstGeom prst="line">
            <a:avLst/>
          </a:prstGeom>
          <a:ln w="76200" cap="flat">
            <a:solidFill>
              <a:srgbClr val="7ED957">
                <a:alpha val="17647"/>
              </a:srgbClr>
            </a:solidFill>
            <a:prstDash val="solid"/>
            <a:headEnd type="none" w="sm" len="sm"/>
            <a:tailEnd type="oval" w="lg" len="lg"/>
          </a:ln>
        </p:spPr>
      </p:sp>
      <p:sp>
        <p:nvSpPr>
          <p:cNvPr id="12" name="AutoShape 12"/>
          <p:cNvSpPr/>
          <p:nvPr>
            <p:custDataLst>
              <p:tags r:id="rId11"/>
            </p:custDataLst>
          </p:nvPr>
        </p:nvSpPr>
        <p:spPr>
          <a:xfrm rot="5400000">
            <a:off x="13708815" y="6977914"/>
            <a:ext cx="830763" cy="0"/>
          </a:xfrm>
          <a:prstGeom prst="line">
            <a:avLst/>
          </a:prstGeom>
          <a:ln w="76200" cap="flat">
            <a:solidFill>
              <a:srgbClr val="7ED957">
                <a:alpha val="17647"/>
              </a:srgbClr>
            </a:solidFill>
            <a:prstDash val="solid"/>
            <a:headEnd type="none" w="sm" len="sm"/>
            <a:tailEnd type="oval" w="lg" len="lg"/>
          </a:ln>
        </p:spPr>
      </p:sp>
      <p:sp>
        <p:nvSpPr>
          <p:cNvPr id="13" name="AutoShape 13"/>
          <p:cNvSpPr/>
          <p:nvPr>
            <p:custDataLst>
              <p:tags r:id="rId12"/>
            </p:custDataLst>
          </p:nvPr>
        </p:nvSpPr>
        <p:spPr>
          <a:xfrm>
            <a:off x="6714624" y="5678179"/>
            <a:ext cx="6210083" cy="0"/>
          </a:xfrm>
          <a:prstGeom prst="line">
            <a:avLst/>
          </a:prstGeom>
          <a:ln w="76200" cap="flat">
            <a:solidFill>
              <a:srgbClr val="7ED957"/>
            </a:solidFill>
            <a:prstDash val="sysDot"/>
            <a:headEnd type="triangle" w="lg" len="med"/>
            <a:tailEnd type="triangle" w="lg" len="med"/>
          </a:ln>
        </p:spPr>
      </p:sp>
      <p:sp>
        <p:nvSpPr>
          <p:cNvPr id="14" name="AutoShape 14"/>
          <p:cNvSpPr/>
          <p:nvPr>
            <p:custDataLst>
              <p:tags r:id="rId13"/>
            </p:custDataLst>
          </p:nvPr>
        </p:nvSpPr>
        <p:spPr>
          <a:xfrm rot="-5399999">
            <a:off x="9308296" y="6108801"/>
            <a:ext cx="861246" cy="0"/>
          </a:xfrm>
          <a:prstGeom prst="line">
            <a:avLst/>
          </a:prstGeom>
          <a:ln w="76200" cap="flat">
            <a:solidFill>
              <a:srgbClr val="7ED957"/>
            </a:solidFill>
            <a:prstDash val="solid"/>
            <a:headEnd type="none" w="sm" len="sm"/>
            <a:tailEnd type="none" w="sm" len="sm"/>
          </a:ln>
        </p:spPr>
      </p:sp>
      <p:pic>
        <p:nvPicPr>
          <p:cNvPr id="15" name="Picture 15"/>
          <p:cNvPicPr>
            <a:picLocks noChangeAspect="1"/>
          </p:cNvPicPr>
          <p:nvPr>
            <p:custDataLst>
              <p:tags r:id="rId14"/>
            </p:custDataLst>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rcRect/>
          <a:stretch>
            <a:fillRect/>
          </a:stretch>
        </p:blipFill>
        <p:spPr>
          <a:xfrm>
            <a:off x="662393" y="1428675"/>
            <a:ext cx="1028867" cy="1028867"/>
          </a:xfrm>
          <a:prstGeom prst="rect">
            <a:avLst/>
          </a:prstGeom>
        </p:spPr>
      </p:pic>
      <p:pic>
        <p:nvPicPr>
          <p:cNvPr id="16" name="Picture 16"/>
          <p:cNvPicPr>
            <a:picLocks noChangeAspect="1"/>
          </p:cNvPicPr>
          <p:nvPr>
            <p:custDataLst>
              <p:tags r:id="rId15"/>
            </p:custDataLst>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rcRect/>
          <a:stretch>
            <a:fillRect/>
          </a:stretch>
        </p:blipFill>
        <p:spPr>
          <a:xfrm>
            <a:off x="6009611" y="1409429"/>
            <a:ext cx="1035123" cy="1035123"/>
          </a:xfrm>
          <a:prstGeom prst="rect">
            <a:avLst/>
          </a:prstGeom>
        </p:spPr>
      </p:pic>
      <p:pic>
        <p:nvPicPr>
          <p:cNvPr id="17" name="Picture 17"/>
          <p:cNvPicPr>
            <a:picLocks noChangeAspect="1"/>
          </p:cNvPicPr>
          <p:nvPr>
            <p:custDataLst>
              <p:tags r:id="rId16"/>
            </p:custDataLst>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r:embed="rId42"/>
              </a:ext>
            </a:extLst>
          </a:blip>
          <a:srcRect/>
          <a:stretch>
            <a:fillRect/>
          </a:stretch>
        </p:blipFill>
        <p:spPr>
          <a:xfrm>
            <a:off x="12060450" y="1334340"/>
            <a:ext cx="1031434" cy="1031434"/>
          </a:xfrm>
          <a:prstGeom prst="rect">
            <a:avLst/>
          </a:prstGeom>
        </p:spPr>
      </p:pic>
      <p:pic>
        <p:nvPicPr>
          <p:cNvPr id="18" name="Picture 18"/>
          <p:cNvPicPr>
            <a:picLocks noChangeAspect="1"/>
          </p:cNvPicPr>
          <p:nvPr>
            <p:custDataLst>
              <p:tags r:id="rId17"/>
            </p:custDataLst>
          </p:nvPr>
        </p:nvPicPr>
        <p:blipFill>
          <a:blip r:embed="rId43" cstate="print">
            <a:extLst>
              <a:ext uri="{28A0092B-C50C-407E-A947-70E740481C1C}">
                <a14:useLocalDpi xmlns:a14="http://schemas.microsoft.com/office/drawing/2010/main" val="0"/>
              </a:ext>
              <a:ext uri="{96DAC541-7B7A-43D3-8B79-37D633B846F1}">
                <asvg:svgBlip xmlns:asvg="http://schemas.microsoft.com/office/drawing/2016/SVG/main" r:embed="rId44"/>
              </a:ext>
            </a:extLst>
          </a:blip>
          <a:srcRect/>
          <a:stretch>
            <a:fillRect/>
          </a:stretch>
        </p:blipFill>
        <p:spPr>
          <a:xfrm rot="-5195501">
            <a:off x="67590" y="2771964"/>
            <a:ext cx="1511486" cy="1118500"/>
          </a:xfrm>
          <a:prstGeom prst="rect">
            <a:avLst/>
          </a:prstGeom>
        </p:spPr>
      </p:pic>
      <p:pic>
        <p:nvPicPr>
          <p:cNvPr id="19" name="Picture 19"/>
          <p:cNvPicPr>
            <a:picLocks noChangeAspect="1"/>
          </p:cNvPicPr>
          <p:nvPr>
            <p:custDataLst>
              <p:tags r:id="rId18"/>
            </p:custDataLst>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r:embed="rId46"/>
              </a:ext>
            </a:extLst>
          </a:blip>
          <a:srcRect/>
          <a:stretch>
            <a:fillRect/>
          </a:stretch>
        </p:blipFill>
        <p:spPr>
          <a:xfrm rot="5579822">
            <a:off x="14011027" y="3607116"/>
            <a:ext cx="1439721" cy="514700"/>
          </a:xfrm>
          <a:prstGeom prst="rect">
            <a:avLst/>
          </a:prstGeom>
        </p:spPr>
      </p:pic>
      <p:pic>
        <p:nvPicPr>
          <p:cNvPr id="20" name="Picture 20"/>
          <p:cNvPicPr>
            <a:picLocks noChangeAspect="1"/>
          </p:cNvPicPr>
          <p:nvPr>
            <p:custDataLst>
              <p:tags r:id="rId19"/>
            </p:custDataLst>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r:embed="rId48"/>
              </a:ext>
            </a:extLst>
          </a:blip>
          <a:srcRect/>
          <a:stretch>
            <a:fillRect/>
          </a:stretch>
        </p:blipFill>
        <p:spPr>
          <a:xfrm rot="5400000">
            <a:off x="8820917" y="3359746"/>
            <a:ext cx="693177" cy="316262"/>
          </a:xfrm>
          <a:prstGeom prst="rect">
            <a:avLst/>
          </a:prstGeom>
        </p:spPr>
      </p:pic>
      <p:sp>
        <p:nvSpPr>
          <p:cNvPr id="21" name="TextBox 21"/>
          <p:cNvSpPr txBox="1"/>
          <p:nvPr>
            <p:custDataLst>
              <p:tags r:id="rId20"/>
            </p:custDataLst>
          </p:nvPr>
        </p:nvSpPr>
        <p:spPr>
          <a:xfrm rot="-3309406">
            <a:off x="854878" y="3320599"/>
            <a:ext cx="3047147" cy="1952522"/>
          </a:xfrm>
          <a:prstGeom prst="rect">
            <a:avLst/>
          </a:prstGeom>
        </p:spPr>
        <p:txBody>
          <a:bodyPr wrap="square" lIns="0" tIns="0" rIns="0" bIns="0" rtlCol="0" anchor="t">
            <a:spAutoFit/>
          </a:bodyPr>
          <a:lstStyle/>
          <a:p>
            <a:pPr algn="ctr">
              <a:lnSpc>
                <a:spcPts val="3079"/>
              </a:lnSpc>
              <a:spcBef>
                <a:spcPct val="0"/>
              </a:spcBef>
            </a:pPr>
            <a:r>
              <a:rPr lang="fr-CA" sz="2199" b="1" dirty="0">
                <a:solidFill>
                  <a:srgbClr val="0D0D0D"/>
                </a:solidFill>
                <a:latin typeface="Lora"/>
              </a:rPr>
              <a:t>(</a:t>
            </a:r>
            <a:r>
              <a:rPr lang="fr-CA" sz="2199" b="1" dirty="0">
                <a:solidFill>
                  <a:srgbClr val="0D0D0D"/>
                </a:solidFill>
                <a:latin typeface="Lora Bold"/>
              </a:rPr>
              <a:t>Septembre</a:t>
            </a:r>
            <a:r>
              <a:rPr lang="fr-CA" sz="2199" b="1" dirty="0">
                <a:solidFill>
                  <a:srgbClr val="0D0D0D"/>
                </a:solidFill>
                <a:latin typeface="Lora"/>
              </a:rPr>
              <a:t>) </a:t>
            </a:r>
            <a:r>
              <a:rPr lang="fr-CA" sz="2199" dirty="0">
                <a:solidFill>
                  <a:srgbClr val="0D0D0D"/>
                </a:solidFill>
                <a:latin typeface="Lora"/>
              </a:rPr>
              <a:t>Finances Canada demande aux ministères de lui soumettre des idées pour le Budget</a:t>
            </a:r>
          </a:p>
        </p:txBody>
      </p:sp>
      <p:sp>
        <p:nvSpPr>
          <p:cNvPr id="22" name="TextBox 22"/>
          <p:cNvSpPr txBox="1"/>
          <p:nvPr>
            <p:custDataLst>
              <p:tags r:id="rId21"/>
            </p:custDataLst>
          </p:nvPr>
        </p:nvSpPr>
        <p:spPr>
          <a:xfrm rot="-3325256">
            <a:off x="11696716" y="7748661"/>
            <a:ext cx="3008471" cy="1563248"/>
          </a:xfrm>
          <a:prstGeom prst="rect">
            <a:avLst/>
          </a:prstGeom>
        </p:spPr>
        <p:txBody>
          <a:bodyPr wrap="square" lIns="0" tIns="0" rIns="0" bIns="0" rtlCol="0" anchor="t">
            <a:spAutoFit/>
          </a:bodyPr>
          <a:lstStyle/>
          <a:p>
            <a:pPr algn="ctr">
              <a:lnSpc>
                <a:spcPts val="3079"/>
              </a:lnSpc>
              <a:spcBef>
                <a:spcPct val="0"/>
              </a:spcBef>
            </a:pPr>
            <a:r>
              <a:rPr lang="fr-CA" sz="2199" dirty="0">
                <a:solidFill>
                  <a:schemeClr val="bg1">
                    <a:lumMod val="75000"/>
                  </a:schemeClr>
                </a:solidFill>
                <a:latin typeface="Lora"/>
              </a:rPr>
              <a:t>Au plus tard le 1</a:t>
            </a:r>
            <a:r>
              <a:rPr lang="fr-CA" sz="2199" baseline="30000" dirty="0">
                <a:solidFill>
                  <a:schemeClr val="bg1">
                    <a:lumMod val="75000"/>
                  </a:schemeClr>
                </a:solidFill>
                <a:latin typeface="Lora"/>
              </a:rPr>
              <a:t>er</a:t>
            </a:r>
            <a:r>
              <a:rPr lang="fr-CA" sz="2199" dirty="0">
                <a:solidFill>
                  <a:schemeClr val="bg1">
                    <a:lumMod val="75000"/>
                  </a:schemeClr>
                </a:solidFill>
                <a:latin typeface="Lora"/>
              </a:rPr>
              <a:t> mars)</a:t>
            </a:r>
          </a:p>
          <a:p>
            <a:pPr algn="ctr">
              <a:lnSpc>
                <a:spcPts val="3079"/>
              </a:lnSpc>
              <a:spcBef>
                <a:spcPct val="0"/>
              </a:spcBef>
            </a:pPr>
            <a:r>
              <a:rPr lang="fr-CA" sz="2199" dirty="0">
                <a:solidFill>
                  <a:schemeClr val="bg1">
                    <a:lumMod val="75000"/>
                  </a:schemeClr>
                </a:solidFill>
                <a:latin typeface="Lora"/>
              </a:rPr>
              <a:t>Dépôt du Budget principal des dépenses</a:t>
            </a:r>
          </a:p>
        </p:txBody>
      </p:sp>
      <p:sp>
        <p:nvSpPr>
          <p:cNvPr id="23" name="TextBox 23"/>
          <p:cNvSpPr txBox="1"/>
          <p:nvPr>
            <p:custDataLst>
              <p:tags r:id="rId22"/>
            </p:custDataLst>
          </p:nvPr>
        </p:nvSpPr>
        <p:spPr>
          <a:xfrm rot="-3325256">
            <a:off x="3297592" y="3536389"/>
            <a:ext cx="3214190" cy="1987724"/>
          </a:xfrm>
          <a:prstGeom prst="rect">
            <a:avLst/>
          </a:prstGeom>
        </p:spPr>
        <p:txBody>
          <a:bodyPr wrap="square" lIns="0" tIns="0" rIns="0" bIns="0" rtlCol="0" anchor="t">
            <a:spAutoFit/>
          </a:bodyPr>
          <a:lstStyle/>
          <a:p>
            <a:pPr algn="ctr">
              <a:lnSpc>
                <a:spcPts val="3079"/>
              </a:lnSpc>
              <a:spcBef>
                <a:spcPct val="0"/>
              </a:spcBef>
            </a:pPr>
            <a:r>
              <a:rPr lang="fr-CA" sz="2199" b="1" dirty="0">
                <a:solidFill>
                  <a:srgbClr val="0D0D0D"/>
                </a:solidFill>
                <a:latin typeface="Lora"/>
              </a:rPr>
              <a:t>(Fin octobre) </a:t>
            </a:r>
          </a:p>
          <a:p>
            <a:pPr algn="ctr">
              <a:lnSpc>
                <a:spcPts val="3079"/>
              </a:lnSpc>
              <a:spcBef>
                <a:spcPct val="0"/>
              </a:spcBef>
            </a:pPr>
            <a:r>
              <a:rPr lang="fr-CA" sz="2199" dirty="0">
                <a:solidFill>
                  <a:srgbClr val="0D0D0D"/>
                </a:solidFill>
                <a:latin typeface="Lora"/>
              </a:rPr>
              <a:t>Délai de présentation des propositions budgétaires par les ministères</a:t>
            </a:r>
          </a:p>
        </p:txBody>
      </p:sp>
      <p:sp>
        <p:nvSpPr>
          <p:cNvPr id="24" name="TextBox 24"/>
          <p:cNvSpPr txBox="1"/>
          <p:nvPr>
            <p:custDataLst>
              <p:tags r:id="rId23"/>
            </p:custDataLst>
          </p:nvPr>
        </p:nvSpPr>
        <p:spPr>
          <a:xfrm>
            <a:off x="209880" y="223750"/>
            <a:ext cx="17973870" cy="756617"/>
          </a:xfrm>
          <a:prstGeom prst="rect">
            <a:avLst/>
          </a:prstGeom>
        </p:spPr>
        <p:txBody>
          <a:bodyPr wrap="square" lIns="0" tIns="0" rIns="0" bIns="0" rtlCol="0" anchor="t">
            <a:spAutoFit/>
          </a:bodyPr>
          <a:lstStyle/>
          <a:p>
            <a:pPr>
              <a:lnSpc>
                <a:spcPts val="5927"/>
              </a:lnSpc>
            </a:pPr>
            <a:r>
              <a:rPr lang="fr-CA" sz="4000" dirty="0">
                <a:solidFill>
                  <a:srgbClr val="000000"/>
                </a:solidFill>
                <a:latin typeface="Lora Bold"/>
              </a:rPr>
              <a:t>Le meilleur moment d’avoir un impact sur les décisions gouvernementales…</a:t>
            </a:r>
          </a:p>
        </p:txBody>
      </p:sp>
      <p:sp>
        <p:nvSpPr>
          <p:cNvPr id="25" name="TextBox 25"/>
          <p:cNvSpPr txBox="1"/>
          <p:nvPr>
            <p:custDataLst>
              <p:tags r:id="rId24"/>
            </p:custDataLst>
          </p:nvPr>
        </p:nvSpPr>
        <p:spPr>
          <a:xfrm rot="-3325256">
            <a:off x="13979381" y="8221934"/>
            <a:ext cx="2912056" cy="1590179"/>
          </a:xfrm>
          <a:prstGeom prst="rect">
            <a:avLst/>
          </a:prstGeom>
        </p:spPr>
        <p:txBody>
          <a:bodyPr lIns="0" tIns="0" rIns="0" bIns="0" rtlCol="0" anchor="t">
            <a:spAutoFit/>
          </a:bodyPr>
          <a:lstStyle/>
          <a:p>
            <a:pPr algn="ctr">
              <a:lnSpc>
                <a:spcPts val="3079"/>
              </a:lnSpc>
              <a:spcBef>
                <a:spcPct val="0"/>
              </a:spcBef>
            </a:pPr>
            <a:r>
              <a:rPr lang="fr-CA" sz="2199" dirty="0">
                <a:solidFill>
                  <a:srgbClr val="0D0D0D">
                    <a:alpha val="17647"/>
                  </a:srgbClr>
                </a:solidFill>
                <a:latin typeface="Lora"/>
              </a:rPr>
              <a:t>(</a:t>
            </a:r>
            <a:r>
              <a:rPr lang="fr-CA" sz="2199" dirty="0">
                <a:solidFill>
                  <a:schemeClr val="bg1">
                    <a:lumMod val="75000"/>
                  </a:schemeClr>
                </a:solidFill>
                <a:latin typeface="Lora"/>
              </a:rPr>
              <a:t>(</a:t>
            </a:r>
            <a:r>
              <a:rPr lang="fr-CA" sz="2199" dirty="0">
                <a:solidFill>
                  <a:schemeClr val="bg1">
                    <a:lumMod val="75000"/>
                  </a:schemeClr>
                </a:solidFill>
                <a:latin typeface="Lora Bold"/>
              </a:rPr>
              <a:t>Avril à juin) Dépôt du Budget des dépenses supplémentaires du printemps</a:t>
            </a:r>
            <a:endParaRPr lang="fr-CA" sz="2199" dirty="0">
              <a:solidFill>
                <a:schemeClr val="bg1">
                  <a:lumMod val="75000"/>
                </a:schemeClr>
              </a:solidFill>
              <a:latin typeface="Lora"/>
            </a:endParaRPr>
          </a:p>
        </p:txBody>
      </p:sp>
      <p:sp>
        <p:nvSpPr>
          <p:cNvPr id="26" name="TextBox 26"/>
          <p:cNvSpPr txBox="1"/>
          <p:nvPr>
            <p:custDataLst>
              <p:tags r:id="rId25"/>
            </p:custDataLst>
          </p:nvPr>
        </p:nvSpPr>
        <p:spPr>
          <a:xfrm rot="-3325256">
            <a:off x="-187077" y="8374874"/>
            <a:ext cx="2731339" cy="795089"/>
          </a:xfrm>
          <a:prstGeom prst="rect">
            <a:avLst/>
          </a:prstGeom>
        </p:spPr>
        <p:txBody>
          <a:bodyPr lIns="0" tIns="0" rIns="0" bIns="0" rtlCol="0" anchor="t">
            <a:spAutoFit/>
          </a:bodyPr>
          <a:lstStyle/>
          <a:p>
            <a:pPr algn="ctr">
              <a:lnSpc>
                <a:spcPts val="3079"/>
              </a:lnSpc>
              <a:spcBef>
                <a:spcPct val="0"/>
              </a:spcBef>
            </a:pPr>
            <a:r>
              <a:rPr lang="fr-CA" sz="2199" dirty="0">
                <a:solidFill>
                  <a:schemeClr val="bg1">
                    <a:lumMod val="75000"/>
                  </a:schemeClr>
                </a:solidFill>
                <a:latin typeface="Lora"/>
              </a:rPr>
              <a:t>(</a:t>
            </a:r>
            <a:r>
              <a:rPr lang="fr-CA" sz="2199" dirty="0">
                <a:solidFill>
                  <a:schemeClr val="bg1">
                    <a:lumMod val="75000"/>
                  </a:schemeClr>
                </a:solidFill>
                <a:latin typeface="Lora Bold"/>
              </a:rPr>
              <a:t>Septembre</a:t>
            </a:r>
            <a:r>
              <a:rPr lang="fr-CA" sz="2199" dirty="0">
                <a:solidFill>
                  <a:schemeClr val="bg1">
                    <a:lumMod val="75000"/>
                  </a:schemeClr>
                </a:solidFill>
                <a:latin typeface="Lora"/>
              </a:rPr>
              <a:t>) Dépôt des Comptes publics</a:t>
            </a:r>
          </a:p>
        </p:txBody>
      </p:sp>
      <p:sp>
        <p:nvSpPr>
          <p:cNvPr id="27" name="TextBox 27"/>
          <p:cNvSpPr txBox="1"/>
          <p:nvPr>
            <p:custDataLst>
              <p:tags r:id="rId26"/>
            </p:custDataLst>
          </p:nvPr>
        </p:nvSpPr>
        <p:spPr>
          <a:xfrm rot="-3325256">
            <a:off x="1640909" y="7914707"/>
            <a:ext cx="2792907" cy="1987724"/>
          </a:xfrm>
          <a:prstGeom prst="rect">
            <a:avLst/>
          </a:prstGeom>
        </p:spPr>
        <p:txBody>
          <a:bodyPr lIns="0" tIns="0" rIns="0" bIns="0" rtlCol="0" anchor="t">
            <a:spAutoFit/>
          </a:bodyPr>
          <a:lstStyle/>
          <a:p>
            <a:pPr algn="ctr">
              <a:lnSpc>
                <a:spcPts val="3079"/>
              </a:lnSpc>
              <a:spcBef>
                <a:spcPct val="0"/>
              </a:spcBef>
            </a:pPr>
            <a:r>
              <a:rPr lang="fr-CA" sz="2199" dirty="0">
                <a:solidFill>
                  <a:schemeClr val="bg1">
                    <a:lumMod val="75000"/>
                  </a:schemeClr>
                </a:solidFill>
                <a:latin typeface="Lora Bold"/>
              </a:rPr>
              <a:t>(Octobre</a:t>
            </a:r>
            <a:r>
              <a:rPr lang="fr-CA" sz="2199" dirty="0">
                <a:solidFill>
                  <a:schemeClr val="bg1">
                    <a:lumMod val="75000"/>
                  </a:schemeClr>
                </a:solidFill>
                <a:latin typeface="Lora"/>
              </a:rPr>
              <a:t>) Dépôt du Budget supplémentaire des dépenses de l’automne </a:t>
            </a:r>
          </a:p>
        </p:txBody>
      </p:sp>
      <p:sp>
        <p:nvSpPr>
          <p:cNvPr id="28" name="TextBox 28"/>
          <p:cNvSpPr txBox="1"/>
          <p:nvPr>
            <p:custDataLst>
              <p:tags r:id="rId27"/>
            </p:custDataLst>
          </p:nvPr>
        </p:nvSpPr>
        <p:spPr>
          <a:xfrm rot="-3325256">
            <a:off x="4033330" y="8310365"/>
            <a:ext cx="2913178" cy="1192634"/>
          </a:xfrm>
          <a:prstGeom prst="rect">
            <a:avLst/>
          </a:prstGeom>
        </p:spPr>
        <p:txBody>
          <a:bodyPr lIns="0" tIns="0" rIns="0" bIns="0" rtlCol="0" anchor="t">
            <a:spAutoFit/>
          </a:bodyPr>
          <a:lstStyle/>
          <a:p>
            <a:pPr algn="ctr">
              <a:lnSpc>
                <a:spcPts val="3079"/>
              </a:lnSpc>
            </a:pPr>
            <a:r>
              <a:rPr lang="fr-CA" sz="2199" dirty="0">
                <a:solidFill>
                  <a:schemeClr val="bg1">
                    <a:lumMod val="75000"/>
                  </a:schemeClr>
                </a:solidFill>
                <a:latin typeface="Lora"/>
              </a:rPr>
              <a:t>(</a:t>
            </a:r>
            <a:r>
              <a:rPr lang="fr-CA" sz="2199" dirty="0">
                <a:solidFill>
                  <a:schemeClr val="bg1">
                    <a:lumMod val="75000"/>
                  </a:schemeClr>
                </a:solidFill>
                <a:latin typeface="Lora Bold"/>
              </a:rPr>
              <a:t>Octobre-Novembre</a:t>
            </a:r>
            <a:r>
              <a:rPr lang="fr-CA" sz="2199" dirty="0">
                <a:solidFill>
                  <a:schemeClr val="bg1">
                    <a:lumMod val="75000"/>
                  </a:schemeClr>
                </a:solidFill>
                <a:latin typeface="Lora"/>
              </a:rPr>
              <a:t>)</a:t>
            </a:r>
          </a:p>
          <a:p>
            <a:pPr algn="ctr">
              <a:lnSpc>
                <a:spcPts val="3079"/>
              </a:lnSpc>
              <a:spcBef>
                <a:spcPct val="0"/>
              </a:spcBef>
            </a:pPr>
            <a:r>
              <a:rPr lang="fr-CA" sz="2199" dirty="0">
                <a:solidFill>
                  <a:schemeClr val="bg1">
                    <a:lumMod val="75000"/>
                  </a:schemeClr>
                </a:solidFill>
                <a:latin typeface="Lora"/>
              </a:rPr>
              <a:t>Énoncé économique de l’automne</a:t>
            </a:r>
          </a:p>
        </p:txBody>
      </p:sp>
      <p:sp>
        <p:nvSpPr>
          <p:cNvPr id="29" name="TextBox 29"/>
          <p:cNvSpPr txBox="1"/>
          <p:nvPr>
            <p:custDataLst>
              <p:tags r:id="rId28"/>
            </p:custDataLst>
          </p:nvPr>
        </p:nvSpPr>
        <p:spPr>
          <a:xfrm rot="-3325256">
            <a:off x="6575433" y="8210575"/>
            <a:ext cx="2944534" cy="1192634"/>
          </a:xfrm>
          <a:prstGeom prst="rect">
            <a:avLst/>
          </a:prstGeom>
        </p:spPr>
        <p:txBody>
          <a:bodyPr lIns="0" tIns="0" rIns="0" bIns="0" rtlCol="0" anchor="t">
            <a:spAutoFit/>
          </a:bodyPr>
          <a:lstStyle/>
          <a:p>
            <a:pPr algn="ctr">
              <a:lnSpc>
                <a:spcPts val="3079"/>
              </a:lnSpc>
              <a:spcBef>
                <a:spcPct val="0"/>
              </a:spcBef>
            </a:pPr>
            <a:r>
              <a:rPr lang="fr-CA" sz="2199" dirty="0">
                <a:solidFill>
                  <a:schemeClr val="bg1">
                    <a:lumMod val="75000"/>
                  </a:schemeClr>
                </a:solidFill>
                <a:latin typeface="Lora Bold"/>
              </a:rPr>
              <a:t>Décembre</a:t>
            </a:r>
            <a:r>
              <a:rPr lang="fr-CA" sz="2199" dirty="0">
                <a:solidFill>
                  <a:schemeClr val="bg1">
                    <a:lumMod val="75000"/>
                  </a:schemeClr>
                </a:solidFill>
                <a:latin typeface="Lora"/>
              </a:rPr>
              <a:t>) Dépôt du Budget des dépenses supplémentaires final</a:t>
            </a:r>
          </a:p>
        </p:txBody>
      </p:sp>
      <p:sp>
        <p:nvSpPr>
          <p:cNvPr id="30" name="TextBox 30"/>
          <p:cNvSpPr txBox="1"/>
          <p:nvPr>
            <p:custDataLst>
              <p:tags r:id="rId29"/>
            </p:custDataLst>
          </p:nvPr>
        </p:nvSpPr>
        <p:spPr>
          <a:xfrm rot="-3325256">
            <a:off x="14213035" y="4095552"/>
            <a:ext cx="2714617" cy="795089"/>
          </a:xfrm>
          <a:prstGeom prst="rect">
            <a:avLst/>
          </a:prstGeom>
        </p:spPr>
        <p:txBody>
          <a:bodyPr lIns="0" tIns="0" rIns="0" bIns="0" rtlCol="0" anchor="t">
            <a:spAutoFit/>
          </a:bodyPr>
          <a:lstStyle/>
          <a:p>
            <a:pPr algn="ctr">
              <a:lnSpc>
                <a:spcPts val="3079"/>
              </a:lnSpc>
              <a:spcBef>
                <a:spcPct val="0"/>
              </a:spcBef>
            </a:pPr>
            <a:r>
              <a:rPr lang="fr-CA" sz="2199" dirty="0">
                <a:solidFill>
                  <a:srgbClr val="0D0D0D"/>
                </a:solidFill>
                <a:latin typeface="Lora"/>
              </a:rPr>
              <a:t>(</a:t>
            </a:r>
            <a:r>
              <a:rPr lang="fr-CA" sz="2199" b="1" dirty="0">
                <a:solidFill>
                  <a:srgbClr val="0D0D0D"/>
                </a:solidFill>
                <a:latin typeface="Lora Bold"/>
              </a:rPr>
              <a:t>Mars-avril</a:t>
            </a:r>
          </a:p>
          <a:p>
            <a:pPr algn="ctr">
              <a:lnSpc>
                <a:spcPts val="3079"/>
              </a:lnSpc>
              <a:spcBef>
                <a:spcPct val="0"/>
              </a:spcBef>
            </a:pPr>
            <a:r>
              <a:rPr lang="fr-CA" sz="2199" dirty="0">
                <a:solidFill>
                  <a:srgbClr val="0D0D0D"/>
                </a:solidFill>
                <a:latin typeface="Lora Bold"/>
              </a:rPr>
              <a:t>Budget fédéral</a:t>
            </a:r>
            <a:endParaRPr lang="fr-CA" sz="2199" dirty="0">
              <a:solidFill>
                <a:srgbClr val="0D0D0D"/>
              </a:solidFill>
              <a:latin typeface="Lora"/>
            </a:endParaRPr>
          </a:p>
        </p:txBody>
      </p:sp>
      <p:sp>
        <p:nvSpPr>
          <p:cNvPr id="31" name="TextBox 31"/>
          <p:cNvSpPr txBox="1"/>
          <p:nvPr>
            <p:custDataLst>
              <p:tags r:id="rId30"/>
            </p:custDataLst>
          </p:nvPr>
        </p:nvSpPr>
        <p:spPr>
          <a:xfrm>
            <a:off x="6714624" y="3988290"/>
            <a:ext cx="6091392" cy="1554977"/>
          </a:xfrm>
          <a:prstGeom prst="rect">
            <a:avLst/>
          </a:prstGeom>
        </p:spPr>
        <p:txBody>
          <a:bodyPr lIns="0" tIns="0" rIns="0" bIns="0" rtlCol="0" anchor="t">
            <a:spAutoFit/>
          </a:bodyPr>
          <a:lstStyle/>
          <a:p>
            <a:pPr algn="ctr">
              <a:lnSpc>
                <a:spcPts val="3079"/>
              </a:lnSpc>
              <a:spcBef>
                <a:spcPct val="0"/>
              </a:spcBef>
            </a:pPr>
            <a:r>
              <a:rPr lang="fr-CA" sz="2199" dirty="0">
                <a:solidFill>
                  <a:srgbClr val="0D0D0D"/>
                </a:solidFill>
                <a:latin typeface="Lora"/>
              </a:rPr>
              <a:t>(</a:t>
            </a:r>
            <a:r>
              <a:rPr lang="fr-CA" sz="2199" b="1" dirty="0">
                <a:solidFill>
                  <a:srgbClr val="0D0D0D"/>
                </a:solidFill>
                <a:latin typeface="Lora Bold"/>
              </a:rPr>
              <a:t>Octobre à février</a:t>
            </a:r>
            <a:r>
              <a:rPr lang="fr-CA" sz="2199" b="1" dirty="0">
                <a:solidFill>
                  <a:srgbClr val="0D0D0D"/>
                </a:solidFill>
                <a:latin typeface="Lora"/>
              </a:rPr>
              <a:t>) </a:t>
            </a:r>
            <a:r>
              <a:rPr lang="fr-CA" sz="2199" dirty="0">
                <a:solidFill>
                  <a:srgbClr val="0D0D0D"/>
                </a:solidFill>
                <a:latin typeface="Lora"/>
              </a:rPr>
              <a:t>Consultation </a:t>
            </a:r>
            <a:r>
              <a:rPr lang="fr-CA" sz="2199" dirty="0" err="1">
                <a:solidFill>
                  <a:srgbClr val="0D0D0D"/>
                </a:solidFill>
                <a:latin typeface="Lora"/>
              </a:rPr>
              <a:t>prébudgétaire</a:t>
            </a:r>
            <a:r>
              <a:rPr lang="fr-CA" sz="2199" dirty="0">
                <a:solidFill>
                  <a:srgbClr val="0D0D0D"/>
                </a:solidFill>
                <a:latin typeface="Lora"/>
              </a:rPr>
              <a:t> du ministère des Finances ouverte au public et consultations </a:t>
            </a:r>
            <a:r>
              <a:rPr lang="fr-CA" sz="2199" dirty="0" err="1">
                <a:solidFill>
                  <a:srgbClr val="0D0D0D"/>
                </a:solidFill>
                <a:latin typeface="Lora"/>
              </a:rPr>
              <a:t>prébudgétaires</a:t>
            </a:r>
            <a:r>
              <a:rPr lang="fr-CA" sz="2199" dirty="0">
                <a:solidFill>
                  <a:srgbClr val="0D0D0D"/>
                </a:solidFill>
                <a:latin typeface="Lora"/>
              </a:rPr>
              <a:t> du Comité des finances (FINA) (Mars 2022 / Octobre 2023)</a:t>
            </a:r>
          </a:p>
        </p:txBody>
      </p:sp>
      <p:sp>
        <p:nvSpPr>
          <p:cNvPr id="32" name="TextBox 32"/>
          <p:cNvSpPr txBox="1"/>
          <p:nvPr>
            <p:custDataLst>
              <p:tags r:id="rId31"/>
            </p:custDataLst>
          </p:nvPr>
        </p:nvSpPr>
        <p:spPr>
          <a:xfrm>
            <a:off x="1872946" y="1308482"/>
            <a:ext cx="3578018" cy="1795363"/>
          </a:xfrm>
          <a:prstGeom prst="rect">
            <a:avLst/>
          </a:prstGeom>
        </p:spPr>
        <p:txBody>
          <a:bodyPr lIns="0" tIns="0" rIns="0" bIns="0" rtlCol="0" anchor="t">
            <a:spAutoFit/>
          </a:bodyPr>
          <a:lstStyle/>
          <a:p>
            <a:pPr algn="ctr">
              <a:lnSpc>
                <a:spcPts val="3479"/>
              </a:lnSpc>
            </a:pPr>
            <a:r>
              <a:rPr lang="fr-CA" sz="2899" i="1" dirty="0">
                <a:solidFill>
                  <a:srgbClr val="FF1616"/>
                </a:solidFill>
                <a:latin typeface="Lora Bold Italics"/>
              </a:rPr>
              <a:t>Avant</a:t>
            </a:r>
            <a:r>
              <a:rPr lang="fr-CA" sz="2899" dirty="0">
                <a:solidFill>
                  <a:srgbClr val="FF1616"/>
                </a:solidFill>
                <a:latin typeface="Lora Bold Italics"/>
              </a:rPr>
              <a:t> que les propositions soient soumises à Finances Canada</a:t>
            </a:r>
            <a:endParaRPr lang="fr-CA" sz="2899" dirty="0">
              <a:solidFill>
                <a:srgbClr val="FF1616"/>
              </a:solidFill>
              <a:latin typeface="Lora Bold"/>
            </a:endParaRPr>
          </a:p>
        </p:txBody>
      </p:sp>
      <p:sp>
        <p:nvSpPr>
          <p:cNvPr id="33" name="TextBox 33"/>
          <p:cNvSpPr txBox="1"/>
          <p:nvPr>
            <p:custDataLst>
              <p:tags r:id="rId32"/>
            </p:custDataLst>
          </p:nvPr>
        </p:nvSpPr>
        <p:spPr>
          <a:xfrm>
            <a:off x="13091884" y="1425292"/>
            <a:ext cx="4710828" cy="1795363"/>
          </a:xfrm>
          <a:prstGeom prst="rect">
            <a:avLst/>
          </a:prstGeom>
        </p:spPr>
        <p:txBody>
          <a:bodyPr lIns="0" tIns="0" rIns="0" bIns="0" rtlCol="0" anchor="t">
            <a:spAutoFit/>
          </a:bodyPr>
          <a:lstStyle/>
          <a:p>
            <a:pPr algn="ctr">
              <a:lnSpc>
                <a:spcPts val="3480"/>
              </a:lnSpc>
            </a:pPr>
            <a:r>
              <a:rPr lang="fr-CA" sz="2900" i="1" dirty="0">
                <a:solidFill>
                  <a:srgbClr val="FF1616"/>
                </a:solidFill>
                <a:latin typeface="Lora Bold Italics"/>
              </a:rPr>
              <a:t>Avant</a:t>
            </a:r>
            <a:r>
              <a:rPr lang="fr-CA" sz="2900" dirty="0">
                <a:solidFill>
                  <a:srgbClr val="FF1616"/>
                </a:solidFill>
                <a:latin typeface="Lora Bold Italics"/>
              </a:rPr>
              <a:t> que le Budget soit « verrouillé », mais après la définition des thèmes et des priorités</a:t>
            </a:r>
            <a:endParaRPr lang="fr-CA" sz="2900" dirty="0">
              <a:solidFill>
                <a:srgbClr val="FF1616"/>
              </a:solidFill>
              <a:latin typeface="Lora Bold"/>
            </a:endParaRPr>
          </a:p>
        </p:txBody>
      </p:sp>
      <p:sp>
        <p:nvSpPr>
          <p:cNvPr id="34" name="TextBox 34"/>
          <p:cNvSpPr txBox="1"/>
          <p:nvPr>
            <p:custDataLst>
              <p:tags r:id="rId33"/>
            </p:custDataLst>
          </p:nvPr>
        </p:nvSpPr>
        <p:spPr>
          <a:xfrm>
            <a:off x="7049998" y="1510034"/>
            <a:ext cx="4372580" cy="1795363"/>
          </a:xfrm>
          <a:prstGeom prst="rect">
            <a:avLst/>
          </a:prstGeom>
        </p:spPr>
        <p:txBody>
          <a:bodyPr lIns="0" tIns="0" rIns="0" bIns="0" rtlCol="0" anchor="t">
            <a:spAutoFit/>
          </a:bodyPr>
          <a:lstStyle/>
          <a:p>
            <a:pPr algn="ctr">
              <a:lnSpc>
                <a:spcPts val="3480"/>
              </a:lnSpc>
            </a:pPr>
            <a:r>
              <a:rPr lang="fr-CA" sz="2900" i="1" dirty="0">
                <a:solidFill>
                  <a:srgbClr val="FF1616"/>
                </a:solidFill>
                <a:latin typeface="Lora Bold Italics"/>
              </a:rPr>
              <a:t>Durant</a:t>
            </a:r>
            <a:r>
              <a:rPr lang="fr-CA" sz="2900" dirty="0">
                <a:solidFill>
                  <a:srgbClr val="FF1616"/>
                </a:solidFill>
                <a:latin typeface="Lora Bold Italics"/>
              </a:rPr>
              <a:t> les consultations </a:t>
            </a:r>
            <a:r>
              <a:rPr lang="fr-CA" sz="2900" dirty="0" err="1">
                <a:solidFill>
                  <a:srgbClr val="FF1616"/>
                </a:solidFill>
                <a:latin typeface="Lora Bold Italics"/>
              </a:rPr>
              <a:t>prébudgétaires</a:t>
            </a:r>
            <a:r>
              <a:rPr lang="fr-CA" sz="2900" dirty="0">
                <a:solidFill>
                  <a:srgbClr val="FF1616"/>
                </a:solidFill>
                <a:latin typeface="Lora Bold Italics"/>
              </a:rPr>
              <a:t> et directement au ministre et à Finances Canada</a:t>
            </a:r>
            <a:endParaRPr lang="fr-CA" sz="2900" dirty="0">
              <a:solidFill>
                <a:srgbClr val="FF1616"/>
              </a:solidFill>
              <a:latin typeface="Lora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413274" y="1485900"/>
            <a:ext cx="17188926" cy="7671139"/>
          </a:xfrm>
          <a:prstGeom prst="rect">
            <a:avLst/>
          </a:prstGeom>
        </p:spPr>
        <p:txBody>
          <a:bodyPr wrap="square" lIns="0" tIns="0" rIns="0" bIns="0" rtlCol="0" anchor="t">
            <a:spAutoFit/>
          </a:bodyPr>
          <a:lstStyle/>
          <a:p>
            <a:pPr>
              <a:lnSpc>
                <a:spcPts val="4286"/>
              </a:lnSpc>
            </a:pPr>
            <a:r>
              <a:rPr lang="fr-CA" sz="2857" b="1" spc="148" dirty="0">
                <a:solidFill>
                  <a:srgbClr val="000000"/>
                </a:solidFill>
                <a:latin typeface="Lora Bold"/>
              </a:rPr>
              <a:t>Décisions de financement hors cycle</a:t>
            </a:r>
          </a:p>
          <a:p>
            <a:pPr marL="616978" lvl="1" indent="-308489">
              <a:lnSpc>
                <a:spcPts val="4286"/>
              </a:lnSpc>
              <a:buFont typeface="Arial"/>
              <a:buChar char="•"/>
            </a:pPr>
            <a:r>
              <a:rPr lang="fr-CA" sz="2700" spc="148" dirty="0">
                <a:solidFill>
                  <a:srgbClr val="000000"/>
                </a:solidFill>
                <a:latin typeface="Lora"/>
              </a:rPr>
              <a:t>Pour les décisions urgentes ou inattendues, les ministres peuvent demander une décision de financement « hors cycle » au ministre des Finances et au premier ministre</a:t>
            </a:r>
          </a:p>
          <a:p>
            <a:pPr marL="616978" lvl="1" indent="-308489">
              <a:lnSpc>
                <a:spcPts val="4286"/>
              </a:lnSpc>
              <a:buFont typeface="Arial"/>
              <a:buChar char="•"/>
            </a:pPr>
            <a:r>
              <a:rPr lang="fr-CA" sz="2700" spc="148" dirty="0">
                <a:solidFill>
                  <a:srgbClr val="000000"/>
                </a:solidFill>
                <a:latin typeface="Lora"/>
              </a:rPr>
              <a:t>Ces décisions peuvent être prises n’importe quand durant l’année</a:t>
            </a:r>
          </a:p>
          <a:p>
            <a:pPr>
              <a:lnSpc>
                <a:spcPts val="4286"/>
              </a:lnSpc>
            </a:pPr>
            <a:endParaRPr lang="fr-CA" sz="2857" spc="148" dirty="0">
              <a:solidFill>
                <a:srgbClr val="000000"/>
              </a:solidFill>
              <a:latin typeface="Lora"/>
            </a:endParaRPr>
          </a:p>
          <a:p>
            <a:pPr>
              <a:lnSpc>
                <a:spcPts val="4286"/>
              </a:lnSpc>
            </a:pPr>
            <a:r>
              <a:rPr lang="fr-CA" sz="2857" b="1" spc="148" dirty="0">
                <a:solidFill>
                  <a:srgbClr val="000000"/>
                </a:solidFill>
                <a:latin typeface="Lora Bold"/>
              </a:rPr>
              <a:t>Engagements dans les lettres de mandat</a:t>
            </a:r>
          </a:p>
          <a:p>
            <a:pPr marL="616978" lvl="1" indent="-308489">
              <a:lnSpc>
                <a:spcPts val="4286"/>
              </a:lnSpc>
              <a:buFont typeface="Arial"/>
              <a:buChar char="•"/>
            </a:pPr>
            <a:r>
              <a:rPr lang="fr-CA" sz="2700" spc="148" dirty="0">
                <a:solidFill>
                  <a:srgbClr val="000000"/>
                </a:solidFill>
                <a:latin typeface="Lora"/>
              </a:rPr>
              <a:t>Des points peuvent être éliminés de la liste, mais cela est très difficile depuis 2015, l’année où le gouvernement a commencé à les rendre publics</a:t>
            </a:r>
          </a:p>
          <a:p>
            <a:pPr marL="616978" lvl="1" indent="-308489">
              <a:lnSpc>
                <a:spcPts val="4286"/>
              </a:lnSpc>
              <a:buFont typeface="Arial"/>
              <a:buChar char="•"/>
            </a:pPr>
            <a:r>
              <a:rPr lang="fr-CA" sz="2700" spc="148" dirty="0">
                <a:solidFill>
                  <a:srgbClr val="000000"/>
                </a:solidFill>
                <a:latin typeface="Lora"/>
              </a:rPr>
              <a:t>Jusqu’en 2019, le Bureau du conseil privé surveillait la réalisation des engagements énoncés dans les lettres de mandat par l’entremise de l’Unité des résultats et de la livraison</a:t>
            </a:r>
          </a:p>
          <a:p>
            <a:pPr>
              <a:lnSpc>
                <a:spcPts val="4286"/>
              </a:lnSpc>
            </a:pPr>
            <a:endParaRPr lang="fr-CA" sz="2857" spc="148" dirty="0">
              <a:solidFill>
                <a:srgbClr val="000000"/>
              </a:solidFill>
              <a:latin typeface="Lora Bold"/>
            </a:endParaRPr>
          </a:p>
          <a:p>
            <a:pPr>
              <a:lnSpc>
                <a:spcPts val="4286"/>
              </a:lnSpc>
            </a:pPr>
            <a:r>
              <a:rPr lang="fr-CA" sz="2857" b="1" spc="148" dirty="0">
                <a:solidFill>
                  <a:srgbClr val="000000"/>
                </a:solidFill>
                <a:latin typeface="Lora Bold"/>
              </a:rPr>
              <a:t>Annonces ponctuelles de politiques</a:t>
            </a:r>
          </a:p>
          <a:p>
            <a:pPr marL="616978" lvl="1" indent="-308489">
              <a:lnSpc>
                <a:spcPts val="4286"/>
              </a:lnSpc>
              <a:buFont typeface="Arial"/>
              <a:buChar char="•"/>
            </a:pPr>
            <a:r>
              <a:rPr lang="fr-CA" sz="2700" spc="148" dirty="0">
                <a:solidFill>
                  <a:srgbClr val="000000"/>
                </a:solidFill>
                <a:latin typeface="Lora"/>
              </a:rPr>
              <a:t>Peuvent perturber le processus décisionnel normal; par exemple, une annonce peut précéder l’obtention des autorisations nécessaires, mais doit quand même répondre à tous les critères</a:t>
            </a:r>
          </a:p>
        </p:txBody>
      </p:sp>
      <p:sp>
        <p:nvSpPr>
          <p:cNvPr id="3" name="TextBox 3"/>
          <p:cNvSpPr txBox="1"/>
          <p:nvPr>
            <p:custDataLst>
              <p:tags r:id="rId2"/>
            </p:custDataLst>
          </p:nvPr>
        </p:nvSpPr>
        <p:spPr>
          <a:xfrm>
            <a:off x="413274" y="419100"/>
            <a:ext cx="17461451" cy="672556"/>
          </a:xfrm>
          <a:prstGeom prst="rect">
            <a:avLst/>
          </a:prstGeom>
        </p:spPr>
        <p:txBody>
          <a:bodyPr wrap="square" lIns="0" tIns="0" rIns="0" bIns="0" rtlCol="0" anchor="t">
            <a:spAutoFit/>
          </a:bodyPr>
          <a:lstStyle/>
          <a:p>
            <a:pPr>
              <a:lnSpc>
                <a:spcPts val="5927"/>
              </a:lnSpc>
            </a:pPr>
            <a:r>
              <a:rPr lang="fr-CA" sz="3800" b="1" dirty="0">
                <a:solidFill>
                  <a:srgbClr val="000000"/>
                </a:solidFill>
                <a:latin typeface="Lora Bold"/>
              </a:rPr>
              <a:t>Il est important de se rappeler que le « processus » n’est pas coulé dans le béton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2830153" y="2249803"/>
            <a:ext cx="14429147" cy="1674497"/>
          </a:xfrm>
          <a:prstGeom prst="rect">
            <a:avLst/>
          </a:prstGeom>
        </p:spPr>
        <p:txBody>
          <a:bodyPr lIns="0" tIns="0" rIns="0" bIns="0" rtlCol="0" anchor="t">
            <a:spAutoFit/>
          </a:bodyPr>
          <a:lstStyle/>
          <a:p>
            <a:pPr>
              <a:lnSpc>
                <a:spcPts val="4499"/>
              </a:lnSpc>
            </a:pPr>
            <a:r>
              <a:rPr lang="fr-CA" sz="2999" spc="155" dirty="0">
                <a:solidFill>
                  <a:srgbClr val="000000"/>
                </a:solidFill>
                <a:latin typeface="Lora"/>
              </a:rPr>
              <a:t>TOUTES les nouvelles décisions, même si elles ne nécessitent pas de nouveaux fonds, DOIVENT recevoir les autorisations nécessaires (même lorsqu’une décision est « hors cycle »)</a:t>
            </a:r>
          </a:p>
        </p:txBody>
      </p:sp>
      <p:pic>
        <p:nvPicPr>
          <p:cNvPr id="3" name="Picture 3"/>
          <p:cNvPicPr>
            <a:picLocks noChangeAspect="1"/>
          </p:cNvPicPr>
          <p:nvPr>
            <p:custDataLst>
              <p:tags r:id="rId2"/>
            </p:custDataLst>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28700" y="2264646"/>
            <a:ext cx="1358492" cy="1358492"/>
          </a:xfrm>
          <a:prstGeom prst="rect">
            <a:avLst/>
          </a:prstGeom>
        </p:spPr>
      </p:pic>
      <p:sp>
        <p:nvSpPr>
          <p:cNvPr id="4" name="TextBox 4"/>
          <p:cNvSpPr txBox="1"/>
          <p:nvPr>
            <p:custDataLst>
              <p:tags r:id="rId3"/>
            </p:custDataLst>
          </p:nvPr>
        </p:nvSpPr>
        <p:spPr>
          <a:xfrm>
            <a:off x="1028700" y="942975"/>
            <a:ext cx="11874134" cy="691087"/>
          </a:xfrm>
          <a:prstGeom prst="rect">
            <a:avLst/>
          </a:prstGeom>
        </p:spPr>
        <p:txBody>
          <a:bodyPr lIns="0" tIns="0" rIns="0" bIns="0" rtlCol="0" anchor="t">
            <a:spAutoFit/>
          </a:bodyPr>
          <a:lstStyle/>
          <a:p>
            <a:pPr>
              <a:lnSpc>
                <a:spcPts val="5927"/>
              </a:lnSpc>
            </a:pPr>
            <a:r>
              <a:rPr lang="fr-CA" sz="4233" b="1" dirty="0">
                <a:solidFill>
                  <a:srgbClr val="000000"/>
                </a:solidFill>
                <a:latin typeface="Lora Bold"/>
              </a:rPr>
              <a:t>Résumé et principales conclusions</a:t>
            </a:r>
          </a:p>
        </p:txBody>
      </p:sp>
      <p:pic>
        <p:nvPicPr>
          <p:cNvPr id="5" name="Picture 5"/>
          <p:cNvPicPr>
            <a:picLocks noChangeAspect="1"/>
          </p:cNvPicPr>
          <p:nvPr>
            <p:custDataLst>
              <p:tags r:id="rId4"/>
            </p:custDataLst>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28700" y="4686300"/>
            <a:ext cx="1358492" cy="1358492"/>
          </a:xfrm>
          <a:prstGeom prst="rect">
            <a:avLst/>
          </a:prstGeom>
        </p:spPr>
      </p:pic>
      <p:sp>
        <p:nvSpPr>
          <p:cNvPr id="6" name="TextBox 6"/>
          <p:cNvSpPr txBox="1"/>
          <p:nvPr>
            <p:custDataLst>
              <p:tags r:id="rId5"/>
            </p:custDataLst>
          </p:nvPr>
        </p:nvSpPr>
        <p:spPr>
          <a:xfrm>
            <a:off x="2830153" y="4797312"/>
            <a:ext cx="14429147" cy="1108188"/>
          </a:xfrm>
          <a:prstGeom prst="rect">
            <a:avLst/>
          </a:prstGeom>
        </p:spPr>
        <p:txBody>
          <a:bodyPr lIns="0" tIns="0" rIns="0" bIns="0" rtlCol="0" anchor="t">
            <a:spAutoFit/>
          </a:bodyPr>
          <a:lstStyle/>
          <a:p>
            <a:pPr>
              <a:lnSpc>
                <a:spcPts val="4499"/>
              </a:lnSpc>
            </a:pPr>
            <a:r>
              <a:rPr lang="fr-CA" sz="2999" spc="155" dirty="0">
                <a:solidFill>
                  <a:srgbClr val="000000"/>
                </a:solidFill>
                <a:latin typeface="Lora"/>
              </a:rPr>
              <a:t>Pour comprendre le processus décisionnel, il faut savoir </a:t>
            </a:r>
            <a:r>
              <a:rPr lang="fr-CA" sz="2999" i="1" spc="155" dirty="0">
                <a:solidFill>
                  <a:srgbClr val="000000"/>
                </a:solidFill>
                <a:latin typeface="Lora"/>
              </a:rPr>
              <a:t>comment procéder</a:t>
            </a:r>
            <a:r>
              <a:rPr lang="fr-CA" sz="2999" spc="155" dirty="0">
                <a:solidFill>
                  <a:srgbClr val="000000"/>
                </a:solidFill>
                <a:latin typeface="Lora"/>
              </a:rPr>
              <a:t> et à </a:t>
            </a:r>
            <a:r>
              <a:rPr lang="fr-CA" sz="2999" i="1" spc="155" dirty="0">
                <a:solidFill>
                  <a:srgbClr val="000000"/>
                </a:solidFill>
                <a:latin typeface="Lora"/>
              </a:rPr>
              <a:t>qui</a:t>
            </a:r>
            <a:r>
              <a:rPr lang="fr-CA" sz="2999" spc="155" dirty="0">
                <a:solidFill>
                  <a:srgbClr val="000000"/>
                </a:solidFill>
                <a:latin typeface="Lora"/>
              </a:rPr>
              <a:t> faire appel</a:t>
            </a:r>
          </a:p>
        </p:txBody>
      </p:sp>
      <p:pic>
        <p:nvPicPr>
          <p:cNvPr id="7" name="Picture 7"/>
          <p:cNvPicPr>
            <a:picLocks noChangeAspect="1"/>
          </p:cNvPicPr>
          <p:nvPr>
            <p:custDataLst>
              <p:tags r:id="rId6"/>
            </p:custDataLst>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28700" y="6940067"/>
            <a:ext cx="1358492" cy="1358492"/>
          </a:xfrm>
          <a:prstGeom prst="rect">
            <a:avLst/>
          </a:prstGeom>
        </p:spPr>
      </p:pic>
      <p:sp>
        <p:nvSpPr>
          <p:cNvPr id="8" name="TextBox 8"/>
          <p:cNvSpPr txBox="1"/>
          <p:nvPr>
            <p:custDataLst>
              <p:tags r:id="rId7"/>
            </p:custDataLst>
          </p:nvPr>
        </p:nvSpPr>
        <p:spPr>
          <a:xfrm>
            <a:off x="2830153" y="6968879"/>
            <a:ext cx="14429147" cy="2060821"/>
          </a:xfrm>
          <a:prstGeom prst="rect">
            <a:avLst/>
          </a:prstGeom>
        </p:spPr>
        <p:txBody>
          <a:bodyPr lIns="0" tIns="0" rIns="0" bIns="0" rtlCol="0" anchor="t">
            <a:spAutoFit/>
          </a:bodyPr>
          <a:lstStyle/>
          <a:p>
            <a:pPr>
              <a:lnSpc>
                <a:spcPts val="4499"/>
              </a:lnSpc>
            </a:pPr>
            <a:r>
              <a:rPr lang="fr-CA" sz="2999" spc="155" dirty="0">
                <a:solidFill>
                  <a:srgbClr val="000000"/>
                </a:solidFill>
                <a:latin typeface="Lora"/>
              </a:rPr>
              <a:t>Il faut bien choisir le moment – savoir quand intervenir améliorera vos chances de réussite – il est essentiel de s’y prendre tôt (le plus tôt que vous intervenez, le mieux ce sera!)</a:t>
            </a:r>
          </a:p>
          <a:p>
            <a:pPr marL="0" lvl="0" indent="0" algn="ctr">
              <a:lnSpc>
                <a:spcPts val="2399"/>
              </a:lnSpc>
              <a:spcBef>
                <a:spcPct val="0"/>
              </a:spcBef>
            </a:pPr>
            <a:endParaRPr lang="fr-CA" sz="2999" spc="155" dirty="0">
              <a:solidFill>
                <a:srgbClr val="000000"/>
              </a:solidFill>
              <a:latin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rot="21425296">
            <a:off x="3929271" y="3272749"/>
            <a:ext cx="10429458" cy="3170099"/>
          </a:xfrm>
          <a:prstGeom prst="rect">
            <a:avLst/>
          </a:prstGeom>
          <a:noFill/>
        </p:spPr>
        <p:txBody>
          <a:bodyPr wrap="none" rtlCol="0">
            <a:spAutoFit/>
          </a:bodyPr>
          <a:lstStyle/>
          <a:p>
            <a:r>
              <a:rPr lang="en-CA" sz="20000" i="1" dirty="0">
                <a:solidFill>
                  <a:srgbClr val="73E63A"/>
                </a:solidFill>
                <a:latin typeface="Lucida Handwriting" panose="03010101010101010101" pitchFamily="66" charset="0"/>
              </a:rPr>
              <a:t>MERCI!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1028700" y="7962900"/>
            <a:ext cx="6896100" cy="1001428"/>
          </a:xfrm>
          <a:prstGeom prst="rect">
            <a:avLst/>
          </a:prstGeom>
        </p:spPr>
        <p:txBody>
          <a:bodyPr wrap="square" lIns="0" tIns="0" rIns="0" bIns="0" rtlCol="0" anchor="t">
            <a:spAutoFit/>
          </a:bodyPr>
          <a:lstStyle/>
          <a:p>
            <a:pPr>
              <a:lnSpc>
                <a:spcPts val="8699"/>
              </a:lnSpc>
            </a:pPr>
            <a:r>
              <a:rPr lang="fr-CA" sz="4999" dirty="0">
                <a:solidFill>
                  <a:srgbClr val="000000"/>
                </a:solidFill>
                <a:latin typeface="Lora"/>
              </a:rPr>
              <a:t>Les acteurs principaux</a:t>
            </a:r>
          </a:p>
        </p:txBody>
      </p:sp>
      <p:sp>
        <p:nvSpPr>
          <p:cNvPr id="3" name="TextBox 3"/>
          <p:cNvSpPr txBox="1"/>
          <p:nvPr>
            <p:custDataLst>
              <p:tags r:id="rId2"/>
            </p:custDataLst>
          </p:nvPr>
        </p:nvSpPr>
        <p:spPr>
          <a:xfrm>
            <a:off x="1028700" y="6950546"/>
            <a:ext cx="16230600" cy="936154"/>
          </a:xfrm>
          <a:prstGeom prst="rect">
            <a:avLst/>
          </a:prstGeom>
        </p:spPr>
        <p:txBody>
          <a:bodyPr lIns="0" tIns="0" rIns="0" bIns="0" rtlCol="0" anchor="t">
            <a:spAutoFit/>
          </a:bodyPr>
          <a:lstStyle/>
          <a:p>
            <a:pPr>
              <a:lnSpc>
                <a:spcPts val="7335"/>
              </a:lnSpc>
            </a:pPr>
            <a:r>
              <a:rPr lang="fr-CA" sz="7200" b="1" dirty="0">
                <a:solidFill>
                  <a:srgbClr val="000000"/>
                </a:solidFill>
                <a:latin typeface="Lora Bold"/>
              </a:rPr>
              <a:t>Prise des décisions au gouvernement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custDataLst>
              <p:tags r:id="rId1"/>
            </p:custDataLst>
          </p:nvPr>
        </p:nvPicPr>
        <p:blipFill>
          <a:blip r:embed="rId5"/>
          <a:srcRect l="9873" t="21282" r="8822" b="19516"/>
          <a:stretch>
            <a:fillRect/>
          </a:stretch>
        </p:blipFill>
        <p:spPr>
          <a:xfrm>
            <a:off x="11920966" y="600470"/>
            <a:ext cx="5606143" cy="2286000"/>
          </a:xfrm>
          <a:prstGeom prst="rect">
            <a:avLst/>
          </a:prstGeom>
        </p:spPr>
      </p:pic>
      <p:sp>
        <p:nvSpPr>
          <p:cNvPr id="3" name="TextBox 3"/>
          <p:cNvSpPr txBox="1"/>
          <p:nvPr>
            <p:custDataLst>
              <p:tags r:id="rId2"/>
            </p:custDataLst>
          </p:nvPr>
        </p:nvSpPr>
        <p:spPr>
          <a:xfrm>
            <a:off x="685800" y="1876700"/>
            <a:ext cx="17602200" cy="7809830"/>
          </a:xfrm>
          <a:prstGeom prst="rect">
            <a:avLst/>
          </a:prstGeom>
        </p:spPr>
        <p:txBody>
          <a:bodyPr wrap="square" lIns="0" tIns="0" rIns="0" bIns="0" rtlCol="0" anchor="t">
            <a:spAutoFit/>
          </a:bodyPr>
          <a:lstStyle/>
          <a:p>
            <a:pPr>
              <a:lnSpc>
                <a:spcPts val="4499"/>
              </a:lnSpc>
            </a:pPr>
            <a:r>
              <a:rPr lang="fr-CA" sz="2999" spc="155" dirty="0">
                <a:solidFill>
                  <a:srgbClr val="000000"/>
                </a:solidFill>
                <a:latin typeface="Lora"/>
              </a:rPr>
              <a:t>Le premier ministre</a:t>
            </a:r>
          </a:p>
          <a:p>
            <a:pPr marL="647692" lvl="1" indent="-323846">
              <a:lnSpc>
                <a:spcPts val="4499"/>
              </a:lnSpc>
              <a:buFont typeface="Arial"/>
              <a:buChar char="•"/>
            </a:pPr>
            <a:r>
              <a:rPr lang="fr-CA" sz="2999" spc="155" dirty="0">
                <a:solidFill>
                  <a:srgbClr val="000000"/>
                </a:solidFill>
                <a:latin typeface="Lora"/>
              </a:rPr>
              <a:t>Le premier ministre (PM) est le décideur central. </a:t>
            </a:r>
          </a:p>
          <a:p>
            <a:pPr marL="647692" lvl="1" indent="-323846">
              <a:lnSpc>
                <a:spcPts val="4499"/>
              </a:lnSpc>
              <a:buFont typeface="Arial"/>
              <a:buChar char="•"/>
            </a:pPr>
            <a:r>
              <a:rPr lang="fr-CA" sz="2999" spc="155" dirty="0">
                <a:solidFill>
                  <a:srgbClr val="000000"/>
                </a:solidFill>
                <a:latin typeface="Lora"/>
              </a:rPr>
              <a:t>Le PM accomplit plusieurs rôles : député, chef de parti politique, chef du gouvernement et chef du Cabinet</a:t>
            </a:r>
          </a:p>
          <a:p>
            <a:pPr>
              <a:lnSpc>
                <a:spcPts val="4499"/>
              </a:lnSpc>
            </a:pPr>
            <a:endParaRPr lang="fr-CA" sz="2999" spc="155" dirty="0">
              <a:solidFill>
                <a:srgbClr val="000000"/>
              </a:solidFill>
              <a:latin typeface="Lora"/>
            </a:endParaRPr>
          </a:p>
          <a:p>
            <a:pPr>
              <a:lnSpc>
                <a:spcPts val="4499"/>
              </a:lnSpc>
            </a:pPr>
            <a:r>
              <a:rPr lang="fr-CA" sz="2999" spc="155" dirty="0">
                <a:solidFill>
                  <a:srgbClr val="000000"/>
                </a:solidFill>
                <a:latin typeface="Lora"/>
              </a:rPr>
              <a:t>Le Cabinet du premier ministre </a:t>
            </a:r>
          </a:p>
          <a:p>
            <a:pPr marL="647692" lvl="1" indent="-323846">
              <a:lnSpc>
                <a:spcPts val="4499"/>
              </a:lnSpc>
              <a:buFont typeface="Arial"/>
              <a:buChar char="•"/>
            </a:pPr>
            <a:r>
              <a:rPr lang="fr-CA" sz="2999" spc="155" dirty="0">
                <a:solidFill>
                  <a:srgbClr val="000000"/>
                </a:solidFill>
                <a:latin typeface="Lora"/>
              </a:rPr>
              <a:t>Est composé d’un « personnel exempté » dont les membres ne sont pas des fonctionnaires</a:t>
            </a:r>
          </a:p>
          <a:p>
            <a:pPr marL="647692" lvl="1" indent="-323846">
              <a:lnSpc>
                <a:spcPts val="4499"/>
              </a:lnSpc>
              <a:buFont typeface="Arial"/>
              <a:buChar char="•"/>
            </a:pPr>
            <a:r>
              <a:rPr lang="fr-CA" sz="2999" spc="155" dirty="0">
                <a:solidFill>
                  <a:srgbClr val="000000"/>
                </a:solidFill>
                <a:latin typeface="Lora"/>
              </a:rPr>
              <a:t>Accomplit plusieurs fonctions clés à l’appui du PM et du gouvernement, notamment : </a:t>
            </a:r>
          </a:p>
          <a:p>
            <a:pPr marL="1295384" lvl="2" indent="-431795">
              <a:lnSpc>
                <a:spcPts val="4499"/>
              </a:lnSpc>
              <a:buFont typeface="Arial"/>
              <a:buChar char="⚬"/>
            </a:pPr>
            <a:r>
              <a:rPr lang="fr-CA" sz="2999" spc="155" dirty="0">
                <a:solidFill>
                  <a:srgbClr val="000000"/>
                </a:solidFill>
                <a:latin typeface="Lora"/>
              </a:rPr>
              <a:t>Formulation de conseils pour le PM</a:t>
            </a:r>
          </a:p>
          <a:p>
            <a:pPr marL="1295384" lvl="2" indent="-431795">
              <a:lnSpc>
                <a:spcPts val="4499"/>
              </a:lnSpc>
              <a:buFont typeface="Arial"/>
              <a:buChar char="⚬"/>
            </a:pPr>
            <a:r>
              <a:rPr lang="fr-CA" sz="2999" spc="155" dirty="0">
                <a:solidFill>
                  <a:srgbClr val="000000"/>
                </a:solidFill>
                <a:latin typeface="Lora"/>
              </a:rPr>
              <a:t>Élaboration et promotion du programme stratégique du gouvernement</a:t>
            </a:r>
          </a:p>
          <a:p>
            <a:pPr marL="1295384" lvl="2" indent="-431795">
              <a:lnSpc>
                <a:spcPts val="4499"/>
              </a:lnSpc>
              <a:buFont typeface="Arial"/>
              <a:buChar char="⚬"/>
            </a:pPr>
            <a:r>
              <a:rPr lang="fr-CA" sz="2999" spc="155" dirty="0">
                <a:solidFill>
                  <a:srgbClr val="000000"/>
                </a:solidFill>
                <a:latin typeface="Lora"/>
              </a:rPr>
              <a:t>Coordination des communications</a:t>
            </a:r>
          </a:p>
          <a:p>
            <a:pPr marL="1295384" lvl="2" indent="-431795">
              <a:lnSpc>
                <a:spcPts val="4499"/>
              </a:lnSpc>
              <a:buFont typeface="Arial"/>
              <a:buChar char="⚬"/>
            </a:pPr>
            <a:r>
              <a:rPr lang="fr-CA" sz="2999" spc="155" dirty="0">
                <a:solidFill>
                  <a:srgbClr val="000000"/>
                </a:solidFill>
                <a:latin typeface="Lora"/>
              </a:rPr>
              <a:t>Collaboration avec d’autres cabinets de ministres</a:t>
            </a:r>
          </a:p>
          <a:p>
            <a:pPr marL="0" lvl="0" indent="0" algn="ctr">
              <a:lnSpc>
                <a:spcPts val="2399"/>
              </a:lnSpc>
              <a:spcBef>
                <a:spcPct val="0"/>
              </a:spcBef>
            </a:pPr>
            <a:endParaRPr lang="fr-CA" sz="2999" spc="155" dirty="0">
              <a:solidFill>
                <a:srgbClr val="000000"/>
              </a:solidFill>
              <a:latin typeface="Lora"/>
            </a:endParaRPr>
          </a:p>
        </p:txBody>
      </p:sp>
      <p:sp>
        <p:nvSpPr>
          <p:cNvPr id="4" name="TextBox 4"/>
          <p:cNvSpPr txBox="1"/>
          <p:nvPr>
            <p:custDataLst>
              <p:tags r:id="rId3"/>
            </p:custDataLst>
          </p:nvPr>
        </p:nvSpPr>
        <p:spPr>
          <a:xfrm>
            <a:off x="669235" y="644349"/>
            <a:ext cx="11874134" cy="706925"/>
          </a:xfrm>
          <a:prstGeom prst="rect">
            <a:avLst/>
          </a:prstGeom>
        </p:spPr>
        <p:txBody>
          <a:bodyPr lIns="0" tIns="0" rIns="0" bIns="0" rtlCol="0" anchor="t">
            <a:spAutoFit/>
          </a:bodyPr>
          <a:lstStyle/>
          <a:p>
            <a:pPr>
              <a:lnSpc>
                <a:spcPts val="5927"/>
              </a:lnSpc>
            </a:pPr>
            <a:r>
              <a:rPr lang="fr-CA" sz="4233" dirty="0">
                <a:solidFill>
                  <a:srgbClr val="000000"/>
                </a:solidFill>
                <a:latin typeface="Lora Bold"/>
              </a:rPr>
              <a:t>Premier ministre et CPM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339588" y="1068599"/>
            <a:ext cx="11125200" cy="8794331"/>
          </a:xfrm>
          <a:prstGeom prst="rect">
            <a:avLst/>
          </a:prstGeom>
        </p:spPr>
        <p:txBody>
          <a:bodyPr wrap="square" lIns="0" tIns="0" rIns="0" bIns="0" rtlCol="0" anchor="t">
            <a:spAutoFit/>
          </a:bodyPr>
          <a:lstStyle/>
          <a:p>
            <a:pPr marL="666597" lvl="1" indent="-333298">
              <a:lnSpc>
                <a:spcPts val="4631"/>
              </a:lnSpc>
              <a:buFont typeface="Arial"/>
              <a:buChar char="•"/>
            </a:pPr>
            <a:r>
              <a:rPr lang="fr-CA" sz="2900" spc="160" dirty="0">
                <a:solidFill>
                  <a:srgbClr val="000000"/>
                </a:solidFill>
                <a:latin typeface="Lora"/>
              </a:rPr>
              <a:t>Les ministres accomplissent de nombreux rôles : </a:t>
            </a:r>
          </a:p>
          <a:p>
            <a:pPr marL="1333193" lvl="2" indent="-444398">
              <a:lnSpc>
                <a:spcPts val="4631"/>
              </a:lnSpc>
              <a:buFont typeface="Arial"/>
              <a:buChar char="⚬"/>
            </a:pPr>
            <a:r>
              <a:rPr lang="fr-CA" sz="2900" spc="160" dirty="0">
                <a:solidFill>
                  <a:srgbClr val="000000"/>
                </a:solidFill>
                <a:latin typeface="Lora"/>
              </a:rPr>
              <a:t>Représenter la circonscription à titre de député</a:t>
            </a:r>
          </a:p>
          <a:p>
            <a:pPr marL="1333193" lvl="2" indent="-444398">
              <a:lnSpc>
                <a:spcPts val="4631"/>
              </a:lnSpc>
              <a:buFont typeface="Arial"/>
              <a:buChar char="⚬"/>
            </a:pPr>
            <a:r>
              <a:rPr lang="fr-CA" sz="2900" spc="160" dirty="0">
                <a:solidFill>
                  <a:srgbClr val="000000"/>
                </a:solidFill>
                <a:latin typeface="Lora"/>
              </a:rPr>
              <a:t>Membre du caucus gouvernemental</a:t>
            </a:r>
          </a:p>
          <a:p>
            <a:pPr marL="1333193" lvl="2" indent="-444398">
              <a:lnSpc>
                <a:spcPts val="4631"/>
              </a:lnSpc>
              <a:buFont typeface="Arial"/>
              <a:buChar char="⚬"/>
            </a:pPr>
            <a:r>
              <a:rPr lang="fr-CA" sz="2900" spc="160" dirty="0">
                <a:solidFill>
                  <a:srgbClr val="000000"/>
                </a:solidFill>
                <a:latin typeface="Lora"/>
              </a:rPr>
              <a:t>Membre du cabinet responsable d’un portefeuille </a:t>
            </a:r>
          </a:p>
          <a:p>
            <a:pPr>
              <a:lnSpc>
                <a:spcPts val="2981"/>
              </a:lnSpc>
            </a:pPr>
            <a:endParaRPr lang="fr-CA" sz="2900" spc="160" dirty="0">
              <a:solidFill>
                <a:srgbClr val="000000"/>
              </a:solidFill>
              <a:latin typeface="Lora"/>
            </a:endParaRPr>
          </a:p>
          <a:p>
            <a:pPr marL="666597" lvl="1" indent="-333298">
              <a:lnSpc>
                <a:spcPts val="4631"/>
              </a:lnSpc>
              <a:buFont typeface="Arial"/>
              <a:buChar char="•"/>
            </a:pPr>
            <a:r>
              <a:rPr lang="fr-CA" sz="2900" spc="160" dirty="0">
                <a:solidFill>
                  <a:srgbClr val="000000"/>
                </a:solidFill>
                <a:latin typeface="Lora"/>
              </a:rPr>
              <a:t>Les ministres sont nommés par le PM et la « liste des choses à faire » leur est assignée dans une lettre de mandat</a:t>
            </a:r>
          </a:p>
          <a:p>
            <a:pPr>
              <a:lnSpc>
                <a:spcPts val="3131"/>
              </a:lnSpc>
            </a:pPr>
            <a:endParaRPr lang="fr-CA" sz="2900" spc="160" dirty="0">
              <a:solidFill>
                <a:srgbClr val="000000"/>
              </a:solidFill>
              <a:latin typeface="Lora"/>
            </a:endParaRPr>
          </a:p>
          <a:p>
            <a:pPr marL="666597" lvl="1" indent="-333298">
              <a:lnSpc>
                <a:spcPts val="4631"/>
              </a:lnSpc>
              <a:buFont typeface="Arial"/>
              <a:buChar char="•"/>
            </a:pPr>
            <a:r>
              <a:rPr lang="fr-CA" sz="2900" spc="160" dirty="0">
                <a:solidFill>
                  <a:srgbClr val="000000"/>
                </a:solidFill>
                <a:latin typeface="Lora"/>
              </a:rPr>
              <a:t>Les ministres sont soutenus par un personnel exempté qui lui fournit des conseils de nature politique </a:t>
            </a:r>
          </a:p>
          <a:p>
            <a:pPr>
              <a:lnSpc>
                <a:spcPts val="3131"/>
              </a:lnSpc>
            </a:pPr>
            <a:endParaRPr lang="fr-CA" sz="2900" spc="160" dirty="0">
              <a:solidFill>
                <a:srgbClr val="000000"/>
              </a:solidFill>
              <a:latin typeface="Lora"/>
            </a:endParaRPr>
          </a:p>
          <a:p>
            <a:pPr marL="666597" lvl="1" indent="-333298" algn="l">
              <a:lnSpc>
                <a:spcPts val="4631"/>
              </a:lnSpc>
              <a:spcBef>
                <a:spcPct val="0"/>
              </a:spcBef>
              <a:buFont typeface="Arial"/>
              <a:buChar char="•"/>
            </a:pPr>
            <a:r>
              <a:rPr lang="fr-CA" sz="2900" spc="160" dirty="0">
                <a:solidFill>
                  <a:srgbClr val="000000"/>
                </a:solidFill>
                <a:latin typeface="Lora"/>
              </a:rPr>
              <a:t>Les ministres sont soutenus également par la fonction publique, qui leur fournit des conseils neutres reposant sur des données probantes et qui met en œuvre le programme du gouvernement</a:t>
            </a:r>
          </a:p>
        </p:txBody>
      </p:sp>
      <p:grpSp>
        <p:nvGrpSpPr>
          <p:cNvPr id="4" name="Group 4"/>
          <p:cNvGrpSpPr/>
          <p:nvPr>
            <p:custDataLst>
              <p:tags r:id="rId2"/>
            </p:custDataLst>
          </p:nvPr>
        </p:nvGrpSpPr>
        <p:grpSpPr>
          <a:xfrm>
            <a:off x="11908734" y="4337800"/>
            <a:ext cx="5862195" cy="5320944"/>
            <a:chOff x="0" y="0"/>
            <a:chExt cx="1543953" cy="1414537"/>
          </a:xfrm>
        </p:grpSpPr>
        <p:sp>
          <p:nvSpPr>
            <p:cNvPr id="5" name="Freeform 5"/>
            <p:cNvSpPr/>
            <p:nvPr/>
          </p:nvSpPr>
          <p:spPr>
            <a:xfrm>
              <a:off x="0" y="0"/>
              <a:ext cx="1543953" cy="1414537"/>
            </a:xfrm>
            <a:custGeom>
              <a:avLst/>
              <a:gdLst/>
              <a:ahLst/>
              <a:cxnLst/>
              <a:rect l="l" t="t" r="r" b="b"/>
              <a:pathLst>
                <a:path w="1543953" h="1414537">
                  <a:moveTo>
                    <a:pt x="0" y="0"/>
                  </a:moveTo>
                  <a:lnTo>
                    <a:pt x="1543953" y="0"/>
                  </a:lnTo>
                  <a:lnTo>
                    <a:pt x="1543953" y="1414537"/>
                  </a:lnTo>
                  <a:lnTo>
                    <a:pt x="0" y="1414537"/>
                  </a:lnTo>
                  <a:close/>
                </a:path>
              </a:pathLst>
            </a:custGeom>
            <a:solidFill>
              <a:srgbClr val="7ED957">
                <a:alpha val="40784"/>
              </a:srgbClr>
            </a:solidFill>
          </p:spPr>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3079"/>
                </a:lnSpc>
              </a:pPr>
              <a:endParaRPr/>
            </a:p>
          </p:txBody>
        </p:sp>
      </p:grpSp>
      <p:sp>
        <p:nvSpPr>
          <p:cNvPr id="7" name="TextBox 7"/>
          <p:cNvSpPr txBox="1"/>
          <p:nvPr>
            <p:custDataLst>
              <p:tags r:id="rId3"/>
            </p:custDataLst>
          </p:nvPr>
        </p:nvSpPr>
        <p:spPr>
          <a:xfrm>
            <a:off x="609600" y="342900"/>
            <a:ext cx="11049000" cy="691087"/>
          </a:xfrm>
          <a:prstGeom prst="rect">
            <a:avLst/>
          </a:prstGeom>
        </p:spPr>
        <p:txBody>
          <a:bodyPr wrap="square" lIns="0" tIns="0" rIns="0" bIns="0" rtlCol="0" anchor="t">
            <a:spAutoFit/>
          </a:bodyPr>
          <a:lstStyle/>
          <a:p>
            <a:pPr>
              <a:lnSpc>
                <a:spcPts val="5927"/>
              </a:lnSpc>
            </a:pPr>
            <a:r>
              <a:rPr lang="fr-CA" sz="4233" b="1" dirty="0">
                <a:solidFill>
                  <a:srgbClr val="000000"/>
                </a:solidFill>
                <a:latin typeface="Lora Bold"/>
              </a:rPr>
              <a:t>Les ministres et leur cabinet</a:t>
            </a:r>
          </a:p>
        </p:txBody>
      </p:sp>
      <p:sp>
        <p:nvSpPr>
          <p:cNvPr id="8" name="TextBox 8"/>
          <p:cNvSpPr txBox="1"/>
          <p:nvPr>
            <p:custDataLst>
              <p:tags r:id="rId4"/>
            </p:custDataLst>
          </p:nvPr>
        </p:nvSpPr>
        <p:spPr>
          <a:xfrm>
            <a:off x="12072019" y="4305300"/>
            <a:ext cx="5698910" cy="5320944"/>
          </a:xfrm>
          <a:prstGeom prst="rect">
            <a:avLst/>
          </a:prstGeom>
        </p:spPr>
        <p:txBody>
          <a:bodyPr wrap="square" lIns="0" tIns="0" rIns="0" bIns="0" rtlCol="0" anchor="t">
            <a:spAutoFit/>
          </a:bodyPr>
          <a:lstStyle/>
          <a:p>
            <a:pPr>
              <a:lnSpc>
                <a:spcPts val="3766"/>
              </a:lnSpc>
              <a:spcBef>
                <a:spcPct val="0"/>
              </a:spcBef>
            </a:pPr>
            <a:r>
              <a:rPr lang="fr-CA" sz="2500" dirty="0">
                <a:solidFill>
                  <a:srgbClr val="000000"/>
                </a:solidFill>
                <a:latin typeface="Lora"/>
              </a:rPr>
              <a:t>Les ministres les plus influents sont :</a:t>
            </a:r>
          </a:p>
          <a:p>
            <a:pPr marL="580773" lvl="1" indent="-290387">
              <a:lnSpc>
                <a:spcPts val="3766"/>
              </a:lnSpc>
              <a:buFont typeface="Arial"/>
              <a:buChar char="•"/>
            </a:pPr>
            <a:r>
              <a:rPr lang="fr-CA" sz="2500" b="1" dirty="0">
                <a:solidFill>
                  <a:srgbClr val="000000"/>
                </a:solidFill>
                <a:latin typeface="Lora Bold"/>
              </a:rPr>
              <a:t>Ministre des Finances</a:t>
            </a:r>
          </a:p>
          <a:p>
            <a:pPr marL="633413" lvl="1">
              <a:lnSpc>
                <a:spcPts val="3766"/>
              </a:lnSpc>
            </a:pPr>
            <a:r>
              <a:rPr lang="fr-CA" sz="2500" dirty="0">
                <a:solidFill>
                  <a:srgbClr val="000000"/>
                </a:solidFill>
                <a:latin typeface="Lora"/>
              </a:rPr>
              <a:t>responsable du Budget et de l’examen de toutes les propositions de financement avant de fournir des  recommandations au PM</a:t>
            </a:r>
          </a:p>
          <a:p>
            <a:pPr marL="580773" lvl="1" indent="-290387">
              <a:lnSpc>
                <a:spcPts val="3766"/>
              </a:lnSpc>
              <a:buFont typeface="Arial"/>
              <a:buChar char="•"/>
            </a:pPr>
            <a:r>
              <a:rPr lang="fr-CA" sz="2500" b="1" dirty="0">
                <a:solidFill>
                  <a:srgbClr val="000000"/>
                </a:solidFill>
                <a:latin typeface="Lora Bold"/>
              </a:rPr>
              <a:t>Président du Conseil du trésor</a:t>
            </a:r>
            <a:r>
              <a:rPr lang="fr-CA" sz="2500" b="1" dirty="0">
                <a:solidFill>
                  <a:srgbClr val="000000"/>
                </a:solidFill>
                <a:latin typeface="Lora"/>
              </a:rPr>
              <a:t> </a:t>
            </a:r>
            <a:r>
              <a:rPr lang="fr-CA" sz="2500" dirty="0">
                <a:solidFill>
                  <a:srgbClr val="000000"/>
                </a:solidFill>
                <a:latin typeface="Lora"/>
              </a:rPr>
              <a:t>examine et approuve les présentations au Conseil du Trésor</a:t>
            </a:r>
          </a:p>
        </p:txBody>
      </p:sp>
      <p:pic>
        <p:nvPicPr>
          <p:cNvPr id="10" name="Picture 9">
            <a:extLst>
              <a:ext uri="{FF2B5EF4-FFF2-40B4-BE49-F238E27FC236}">
                <a16:creationId xmlns:a16="http://schemas.microsoft.com/office/drawing/2014/main" id="{2554D89F-22C5-8586-B5E0-F4B7CD0C2944}"/>
              </a:ext>
            </a:extLst>
          </p:cNvPr>
          <p:cNvPicPr>
            <a:picLocks noChangeAspect="1"/>
          </p:cNvPicPr>
          <p:nvPr/>
        </p:nvPicPr>
        <p:blipFill>
          <a:blip r:embed="rId6"/>
          <a:stretch>
            <a:fillRect/>
          </a:stretch>
        </p:blipFill>
        <p:spPr>
          <a:xfrm>
            <a:off x="11896647" y="606971"/>
            <a:ext cx="5897473" cy="33173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custDataLst>
              <p:tags r:id="rId1"/>
            </p:custDataLst>
          </p:nvPr>
        </p:nvSpPr>
        <p:spPr>
          <a:xfrm rot="2535986">
            <a:off x="16139962" y="2849359"/>
            <a:ext cx="1266466" cy="0"/>
          </a:xfrm>
          <a:prstGeom prst="line">
            <a:avLst/>
          </a:prstGeom>
          <a:ln w="28575" cap="flat">
            <a:solidFill>
              <a:srgbClr val="3C5679"/>
            </a:solidFill>
            <a:prstDash val="solid"/>
            <a:headEnd type="none" w="sm" len="sm"/>
            <a:tailEnd type="none" w="sm" len="sm"/>
          </a:ln>
        </p:spPr>
      </p:sp>
      <p:sp>
        <p:nvSpPr>
          <p:cNvPr id="3" name="AutoShape 3"/>
          <p:cNvSpPr/>
          <p:nvPr>
            <p:custDataLst>
              <p:tags r:id="rId2"/>
            </p:custDataLst>
          </p:nvPr>
        </p:nvSpPr>
        <p:spPr>
          <a:xfrm rot="-448852">
            <a:off x="14672637" y="5846863"/>
            <a:ext cx="1674021" cy="0"/>
          </a:xfrm>
          <a:prstGeom prst="line">
            <a:avLst/>
          </a:prstGeom>
          <a:ln w="28575" cap="flat">
            <a:solidFill>
              <a:srgbClr val="3C5679"/>
            </a:solidFill>
            <a:prstDash val="solid"/>
            <a:headEnd type="none" w="sm" len="sm"/>
            <a:tailEnd type="none" w="sm" len="sm"/>
          </a:ln>
        </p:spPr>
      </p:sp>
      <p:grpSp>
        <p:nvGrpSpPr>
          <p:cNvPr id="4" name="Group 4"/>
          <p:cNvGrpSpPr>
            <a:grpSpLocks noChangeAspect="1"/>
          </p:cNvGrpSpPr>
          <p:nvPr>
            <p:custDataLst>
              <p:tags r:id="rId3"/>
            </p:custDataLst>
          </p:nvPr>
        </p:nvGrpSpPr>
        <p:grpSpPr>
          <a:xfrm>
            <a:off x="14119344" y="255028"/>
            <a:ext cx="2224654" cy="2224654"/>
            <a:chOff x="0" y="0"/>
            <a:chExt cx="14400530" cy="14400530"/>
          </a:xfrm>
        </p:grpSpPr>
        <p:sp>
          <p:nvSpPr>
            <p:cNvPr id="5" name="Freeform 5"/>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7ED957"/>
            </a:solidFill>
          </p:spPr>
        </p:sp>
      </p:grpSp>
      <p:sp>
        <p:nvSpPr>
          <p:cNvPr id="6" name="AutoShape 6"/>
          <p:cNvSpPr/>
          <p:nvPr>
            <p:custDataLst>
              <p:tags r:id="rId4"/>
            </p:custDataLst>
          </p:nvPr>
        </p:nvSpPr>
        <p:spPr>
          <a:xfrm rot="-3203383">
            <a:off x="15456295" y="7235642"/>
            <a:ext cx="1936672" cy="0"/>
          </a:xfrm>
          <a:prstGeom prst="line">
            <a:avLst/>
          </a:prstGeom>
          <a:ln w="28575" cap="flat">
            <a:solidFill>
              <a:srgbClr val="3C5679"/>
            </a:solidFill>
            <a:prstDash val="solid"/>
            <a:headEnd type="none" w="sm" len="sm"/>
            <a:tailEnd type="none" w="sm" len="sm"/>
          </a:ln>
        </p:spPr>
      </p:sp>
      <p:sp>
        <p:nvSpPr>
          <p:cNvPr id="7" name="AutoShape 7"/>
          <p:cNvSpPr/>
          <p:nvPr>
            <p:custDataLst>
              <p:tags r:id="rId5"/>
            </p:custDataLst>
          </p:nvPr>
        </p:nvSpPr>
        <p:spPr>
          <a:xfrm rot="1083355">
            <a:off x="14703780" y="4103951"/>
            <a:ext cx="1542514" cy="0"/>
          </a:xfrm>
          <a:prstGeom prst="line">
            <a:avLst/>
          </a:prstGeom>
          <a:ln w="28575" cap="flat">
            <a:solidFill>
              <a:srgbClr val="3C5679"/>
            </a:solidFill>
            <a:prstDash val="solid"/>
            <a:headEnd type="none" w="sm" len="sm"/>
            <a:tailEnd type="none" w="sm" len="sm"/>
          </a:ln>
        </p:spPr>
      </p:sp>
      <p:grpSp>
        <p:nvGrpSpPr>
          <p:cNvPr id="8" name="Group 8"/>
          <p:cNvGrpSpPr>
            <a:grpSpLocks noChangeAspect="1"/>
          </p:cNvGrpSpPr>
          <p:nvPr>
            <p:custDataLst>
              <p:tags r:id="rId6"/>
            </p:custDataLst>
          </p:nvPr>
        </p:nvGrpSpPr>
        <p:grpSpPr>
          <a:xfrm rot="-1650651">
            <a:off x="12246157" y="2348405"/>
            <a:ext cx="2224654" cy="2224654"/>
            <a:chOff x="0" y="0"/>
            <a:chExt cx="14400530" cy="14400530"/>
          </a:xfrm>
        </p:grpSpPr>
        <p:sp>
          <p:nvSpPr>
            <p:cNvPr id="9" name="Freeform 9"/>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FF7E0F"/>
            </a:solidFill>
          </p:spPr>
        </p:sp>
      </p:grpSp>
      <p:grpSp>
        <p:nvGrpSpPr>
          <p:cNvPr id="10" name="Group 10"/>
          <p:cNvGrpSpPr>
            <a:grpSpLocks noChangeAspect="1"/>
          </p:cNvGrpSpPr>
          <p:nvPr>
            <p:custDataLst>
              <p:tags r:id="rId7"/>
            </p:custDataLst>
          </p:nvPr>
        </p:nvGrpSpPr>
        <p:grpSpPr>
          <a:xfrm rot="-3456558">
            <a:off x="12166062" y="5197942"/>
            <a:ext cx="2224654" cy="2224654"/>
            <a:chOff x="0" y="0"/>
            <a:chExt cx="14400530" cy="14400530"/>
          </a:xfrm>
        </p:grpSpPr>
        <p:sp>
          <p:nvSpPr>
            <p:cNvPr id="11" name="Freeform 11"/>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FFBD59"/>
            </a:solidFill>
          </p:spPr>
        </p:sp>
      </p:grpSp>
      <p:grpSp>
        <p:nvGrpSpPr>
          <p:cNvPr id="12" name="Group 12"/>
          <p:cNvGrpSpPr/>
          <p:nvPr>
            <p:custDataLst>
              <p:tags r:id="rId8"/>
            </p:custDataLst>
          </p:nvPr>
        </p:nvGrpSpPr>
        <p:grpSpPr>
          <a:xfrm>
            <a:off x="12100086" y="8037067"/>
            <a:ext cx="5654514" cy="2028056"/>
            <a:chOff x="0" y="0"/>
            <a:chExt cx="1429209" cy="428243"/>
          </a:xfrm>
        </p:grpSpPr>
        <p:sp>
          <p:nvSpPr>
            <p:cNvPr id="13" name="Freeform 13"/>
            <p:cNvSpPr/>
            <p:nvPr/>
          </p:nvSpPr>
          <p:spPr>
            <a:xfrm>
              <a:off x="0" y="0"/>
              <a:ext cx="1429209" cy="428243"/>
            </a:xfrm>
            <a:custGeom>
              <a:avLst/>
              <a:gdLst/>
              <a:ahLst/>
              <a:cxnLst/>
              <a:rect l="l" t="t" r="r" b="b"/>
              <a:pathLst>
                <a:path w="1429209" h="428243">
                  <a:moveTo>
                    <a:pt x="72761" y="0"/>
                  </a:moveTo>
                  <a:lnTo>
                    <a:pt x="1356449" y="0"/>
                  </a:lnTo>
                  <a:cubicBezTo>
                    <a:pt x="1375746" y="0"/>
                    <a:pt x="1394253" y="7666"/>
                    <a:pt x="1407898" y="21311"/>
                  </a:cubicBezTo>
                  <a:cubicBezTo>
                    <a:pt x="1421543" y="34956"/>
                    <a:pt x="1429209" y="53463"/>
                    <a:pt x="1429209" y="72761"/>
                  </a:cubicBezTo>
                  <a:lnTo>
                    <a:pt x="1429209" y="355483"/>
                  </a:lnTo>
                  <a:cubicBezTo>
                    <a:pt x="1429209" y="395667"/>
                    <a:pt x="1396633" y="428243"/>
                    <a:pt x="1356449" y="428243"/>
                  </a:cubicBezTo>
                  <a:lnTo>
                    <a:pt x="72761" y="428243"/>
                  </a:lnTo>
                  <a:cubicBezTo>
                    <a:pt x="53463" y="428243"/>
                    <a:pt x="34956" y="420578"/>
                    <a:pt x="21311" y="406932"/>
                  </a:cubicBezTo>
                  <a:cubicBezTo>
                    <a:pt x="7666" y="393287"/>
                    <a:pt x="0" y="374780"/>
                    <a:pt x="0" y="355483"/>
                  </a:cubicBezTo>
                  <a:lnTo>
                    <a:pt x="0" y="72761"/>
                  </a:lnTo>
                  <a:cubicBezTo>
                    <a:pt x="0" y="53463"/>
                    <a:pt x="7666" y="34956"/>
                    <a:pt x="21311" y="21311"/>
                  </a:cubicBezTo>
                  <a:cubicBezTo>
                    <a:pt x="34956" y="7666"/>
                    <a:pt x="53463" y="0"/>
                    <a:pt x="72761" y="0"/>
                  </a:cubicBezTo>
                  <a:close/>
                </a:path>
              </a:pathLst>
            </a:custGeom>
            <a:solidFill>
              <a:srgbClr val="FFE500"/>
            </a:solidFill>
          </p:spPr>
        </p:sp>
        <p:sp>
          <p:nvSpPr>
            <p:cNvPr id="14" name="TextBox 14"/>
            <p:cNvSpPr txBox="1"/>
            <p:nvPr/>
          </p:nvSpPr>
          <p:spPr>
            <a:xfrm>
              <a:off x="0" y="-28575"/>
              <a:ext cx="812800" cy="841375"/>
            </a:xfrm>
            <a:prstGeom prst="rect">
              <a:avLst/>
            </a:prstGeom>
          </p:spPr>
          <p:txBody>
            <a:bodyPr lIns="50800" tIns="50800" rIns="50800" bIns="50800" rtlCol="0" anchor="ctr"/>
            <a:lstStyle/>
            <a:p>
              <a:pPr algn="ctr">
                <a:lnSpc>
                  <a:spcPts val="3079"/>
                </a:lnSpc>
              </a:pPr>
              <a:endParaRPr/>
            </a:p>
          </p:txBody>
        </p:sp>
      </p:grpSp>
      <p:sp>
        <p:nvSpPr>
          <p:cNvPr id="29" name="TextBox 29"/>
          <p:cNvSpPr txBox="1"/>
          <p:nvPr>
            <p:custDataLst>
              <p:tags r:id="rId9"/>
            </p:custDataLst>
          </p:nvPr>
        </p:nvSpPr>
        <p:spPr>
          <a:xfrm>
            <a:off x="909780" y="2099648"/>
            <a:ext cx="9948799" cy="7276479"/>
          </a:xfrm>
          <a:prstGeom prst="rect">
            <a:avLst/>
          </a:prstGeom>
        </p:spPr>
        <p:txBody>
          <a:bodyPr wrap="square" lIns="0" tIns="0" rIns="0" bIns="0" rtlCol="0" anchor="t">
            <a:spAutoFit/>
          </a:bodyPr>
          <a:lstStyle/>
          <a:p>
            <a:pPr>
              <a:lnSpc>
                <a:spcPts val="3766"/>
              </a:lnSpc>
            </a:pPr>
            <a:r>
              <a:rPr lang="fr-CA" sz="2690" dirty="0">
                <a:solidFill>
                  <a:srgbClr val="000000"/>
                </a:solidFill>
                <a:latin typeface="Lora"/>
              </a:rPr>
              <a:t>Le Cabinet accomplit plusieurs fonctions cruciales et est l’organe décisionnel « exécutif » du gouvernement</a:t>
            </a:r>
          </a:p>
          <a:p>
            <a:pPr>
              <a:lnSpc>
                <a:spcPts val="3766"/>
              </a:lnSpc>
            </a:pPr>
            <a:endParaRPr lang="fr-CA" sz="2690" dirty="0">
              <a:solidFill>
                <a:srgbClr val="000000"/>
              </a:solidFill>
              <a:latin typeface="Lora"/>
            </a:endParaRPr>
          </a:p>
          <a:p>
            <a:pPr>
              <a:lnSpc>
                <a:spcPts val="3766"/>
              </a:lnSpc>
            </a:pPr>
            <a:r>
              <a:rPr lang="fr-CA" sz="2690" dirty="0">
                <a:solidFill>
                  <a:srgbClr val="000000"/>
                </a:solidFill>
                <a:latin typeface="Lora"/>
              </a:rPr>
              <a:t>Les comités du Cabinet se chargent de l’examen initial des propositions de politique, avant de soumettre une recommandation à la décision finale du Cabinet</a:t>
            </a:r>
          </a:p>
          <a:p>
            <a:pPr>
              <a:lnSpc>
                <a:spcPts val="3766"/>
              </a:lnSpc>
            </a:pPr>
            <a:endParaRPr lang="fr-CA" sz="2690" dirty="0">
              <a:solidFill>
                <a:srgbClr val="000000"/>
              </a:solidFill>
              <a:latin typeface="Lora"/>
            </a:endParaRPr>
          </a:p>
          <a:p>
            <a:pPr>
              <a:lnSpc>
                <a:spcPts val="3766"/>
              </a:lnSpc>
            </a:pPr>
            <a:r>
              <a:rPr lang="fr-CA" sz="2690" dirty="0">
                <a:solidFill>
                  <a:srgbClr val="000000"/>
                </a:solidFill>
                <a:latin typeface="Lora"/>
              </a:rPr>
              <a:t>Les comités du Cabinet ont leurs propres membres et domaines de spécialité, par exemple : </a:t>
            </a:r>
          </a:p>
          <a:p>
            <a:pPr marL="580773" lvl="1" indent="-290387">
              <a:lnSpc>
                <a:spcPts val="3766"/>
              </a:lnSpc>
              <a:buFont typeface="Arial"/>
              <a:buChar char="•"/>
            </a:pPr>
            <a:r>
              <a:rPr lang="fr-CA" sz="2690" dirty="0">
                <a:solidFill>
                  <a:srgbClr val="000000"/>
                </a:solidFill>
                <a:latin typeface="Lora"/>
              </a:rPr>
              <a:t>Comité du Cabinet chargé du programme gouvernemental,  des résultats et des communications</a:t>
            </a:r>
          </a:p>
          <a:p>
            <a:pPr marL="580773" lvl="1" indent="-290387">
              <a:lnSpc>
                <a:spcPts val="3766"/>
              </a:lnSpc>
              <a:buFont typeface="Arial"/>
              <a:buChar char="•"/>
            </a:pPr>
            <a:r>
              <a:rPr lang="fr-CA" sz="2690" dirty="0">
                <a:solidFill>
                  <a:srgbClr val="000000"/>
                </a:solidFill>
                <a:latin typeface="Lora"/>
              </a:rPr>
              <a:t>Comité du Cabinet chargé des opérations</a:t>
            </a:r>
          </a:p>
          <a:p>
            <a:pPr marL="580773" lvl="1" indent="-290387">
              <a:lnSpc>
                <a:spcPts val="3766"/>
              </a:lnSpc>
              <a:buFont typeface="Arial"/>
              <a:buChar char="•"/>
            </a:pPr>
            <a:r>
              <a:rPr lang="fr-CA" sz="2690" dirty="0">
                <a:solidFill>
                  <a:srgbClr val="000000"/>
                </a:solidFill>
                <a:latin typeface="Lora"/>
              </a:rPr>
              <a:t>Comité du Cabinet chargé de l’économie, de l’inclusion et du climat « A »</a:t>
            </a:r>
          </a:p>
          <a:p>
            <a:pPr marL="580773" lvl="1" indent="-290387">
              <a:lnSpc>
                <a:spcPts val="3766"/>
              </a:lnSpc>
              <a:buFont typeface="Arial"/>
              <a:buChar char="•"/>
            </a:pPr>
            <a:r>
              <a:rPr lang="fr-CA" sz="2690" dirty="0">
                <a:solidFill>
                  <a:srgbClr val="000000"/>
                </a:solidFill>
                <a:latin typeface="Lora"/>
              </a:rPr>
              <a:t>Groupe d’intervention sur les services aux Canadiens</a:t>
            </a:r>
          </a:p>
        </p:txBody>
      </p:sp>
      <p:pic>
        <p:nvPicPr>
          <p:cNvPr id="30" name="Picture 30"/>
          <p:cNvPicPr>
            <a:picLocks noChangeAspect="1"/>
          </p:cNvPicPr>
          <p:nvPr>
            <p:custDataLst>
              <p:tags r:id="rId10"/>
            </p:custDataLst>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5400000">
            <a:off x="15042575" y="3879275"/>
            <a:ext cx="4327234" cy="2163617"/>
          </a:xfrm>
          <a:prstGeom prst="rect">
            <a:avLst/>
          </a:prstGeom>
        </p:spPr>
      </p:pic>
      <p:sp>
        <p:nvSpPr>
          <p:cNvPr id="31" name="TextBox 31"/>
          <p:cNvSpPr txBox="1"/>
          <p:nvPr>
            <p:custDataLst>
              <p:tags r:id="rId11"/>
            </p:custDataLst>
          </p:nvPr>
        </p:nvSpPr>
        <p:spPr>
          <a:xfrm>
            <a:off x="851266" y="190500"/>
            <a:ext cx="12026534" cy="1447640"/>
          </a:xfrm>
          <a:prstGeom prst="rect">
            <a:avLst/>
          </a:prstGeom>
        </p:spPr>
        <p:txBody>
          <a:bodyPr wrap="square" lIns="0" tIns="0" rIns="0" bIns="0" rtlCol="0" anchor="t">
            <a:spAutoFit/>
          </a:bodyPr>
          <a:lstStyle/>
          <a:p>
            <a:pPr>
              <a:lnSpc>
                <a:spcPts val="5927"/>
              </a:lnSpc>
            </a:pPr>
            <a:r>
              <a:rPr lang="fr-CA" sz="4233" b="1" dirty="0">
                <a:solidFill>
                  <a:srgbClr val="000000"/>
                </a:solidFill>
                <a:latin typeface="Lora Bold"/>
              </a:rPr>
              <a:t>Cabinet : Les « éléments » du processus décisionnel</a:t>
            </a:r>
          </a:p>
        </p:txBody>
      </p:sp>
      <p:sp>
        <p:nvSpPr>
          <p:cNvPr id="32" name="TextBox 32"/>
          <p:cNvSpPr txBox="1"/>
          <p:nvPr>
            <p:custDataLst>
              <p:tags r:id="rId12"/>
            </p:custDataLst>
          </p:nvPr>
        </p:nvSpPr>
        <p:spPr>
          <a:xfrm>
            <a:off x="14255030" y="958415"/>
            <a:ext cx="1953283" cy="785343"/>
          </a:xfrm>
          <a:prstGeom prst="rect">
            <a:avLst/>
          </a:prstGeom>
        </p:spPr>
        <p:txBody>
          <a:bodyPr lIns="0" tIns="0" rIns="0" bIns="0" rtlCol="0" anchor="t">
            <a:spAutoFit/>
          </a:bodyPr>
          <a:lstStyle/>
          <a:p>
            <a:pPr marL="0" lvl="1" indent="0" algn="ctr">
              <a:lnSpc>
                <a:spcPts val="3219"/>
              </a:lnSpc>
              <a:spcBef>
                <a:spcPct val="0"/>
              </a:spcBef>
            </a:pPr>
            <a:r>
              <a:rPr lang="fr-CA" sz="2299" b="1" dirty="0">
                <a:solidFill>
                  <a:srgbClr val="0D0D0D"/>
                </a:solidFill>
                <a:latin typeface="Lora Bold"/>
              </a:rPr>
              <a:t>Rend compte au Parlement</a:t>
            </a:r>
          </a:p>
        </p:txBody>
      </p:sp>
      <p:sp>
        <p:nvSpPr>
          <p:cNvPr id="33" name="TextBox 33"/>
          <p:cNvSpPr txBox="1"/>
          <p:nvPr>
            <p:custDataLst>
              <p:tags r:id="rId13"/>
            </p:custDataLst>
          </p:nvPr>
        </p:nvSpPr>
        <p:spPr>
          <a:xfrm>
            <a:off x="12532946" y="3085827"/>
            <a:ext cx="1622076" cy="785343"/>
          </a:xfrm>
          <a:prstGeom prst="rect">
            <a:avLst/>
          </a:prstGeom>
        </p:spPr>
        <p:txBody>
          <a:bodyPr lIns="0" tIns="0" rIns="0" bIns="0" rtlCol="0" anchor="t">
            <a:spAutoFit/>
          </a:bodyPr>
          <a:lstStyle/>
          <a:p>
            <a:pPr marL="0" lvl="1" indent="0" algn="ctr">
              <a:lnSpc>
                <a:spcPts val="3219"/>
              </a:lnSpc>
              <a:spcBef>
                <a:spcPct val="0"/>
              </a:spcBef>
            </a:pPr>
            <a:r>
              <a:rPr lang="fr-CA" sz="2299" b="1" dirty="0">
                <a:solidFill>
                  <a:srgbClr val="0D0D0D"/>
                </a:solidFill>
                <a:latin typeface="Lora Bold"/>
              </a:rPr>
              <a:t>Présidé par le PM</a:t>
            </a:r>
          </a:p>
        </p:txBody>
      </p:sp>
      <p:sp>
        <p:nvSpPr>
          <p:cNvPr id="34" name="TextBox 34"/>
          <p:cNvSpPr txBox="1"/>
          <p:nvPr>
            <p:custDataLst>
              <p:tags r:id="rId14"/>
            </p:custDataLst>
          </p:nvPr>
        </p:nvSpPr>
        <p:spPr>
          <a:xfrm>
            <a:off x="12220104" y="5448300"/>
            <a:ext cx="2105496" cy="1987724"/>
          </a:xfrm>
          <a:prstGeom prst="rect">
            <a:avLst/>
          </a:prstGeom>
        </p:spPr>
        <p:txBody>
          <a:bodyPr wrap="square" lIns="0" tIns="0" rIns="0" bIns="0" rtlCol="0" anchor="t">
            <a:spAutoFit/>
          </a:bodyPr>
          <a:lstStyle/>
          <a:p>
            <a:pPr marL="0" lvl="1" indent="0" algn="ctr">
              <a:lnSpc>
                <a:spcPts val="3079"/>
              </a:lnSpc>
              <a:spcBef>
                <a:spcPct val="0"/>
              </a:spcBef>
            </a:pPr>
            <a:r>
              <a:rPr lang="fr-CA" sz="2100" b="1" dirty="0">
                <a:solidFill>
                  <a:srgbClr val="0D0D0D"/>
                </a:solidFill>
                <a:latin typeface="Lora Bold"/>
              </a:rPr>
              <a:t>Document de décision sous la forme d’un mémoire au Cabinet</a:t>
            </a:r>
          </a:p>
        </p:txBody>
      </p:sp>
      <p:sp>
        <p:nvSpPr>
          <p:cNvPr id="35" name="TextBox 35"/>
          <p:cNvSpPr txBox="1"/>
          <p:nvPr>
            <p:custDataLst>
              <p:tags r:id="rId15"/>
            </p:custDataLst>
          </p:nvPr>
        </p:nvSpPr>
        <p:spPr>
          <a:xfrm>
            <a:off x="12243860" y="8054620"/>
            <a:ext cx="5510740" cy="2051844"/>
          </a:xfrm>
          <a:prstGeom prst="rect">
            <a:avLst/>
          </a:prstGeom>
          <a:noFill/>
        </p:spPr>
        <p:txBody>
          <a:bodyPr wrap="square" lIns="0" tIns="0" rIns="0" bIns="0" rtlCol="0" anchor="t">
            <a:spAutoFit/>
          </a:bodyPr>
          <a:lstStyle/>
          <a:p>
            <a:pPr>
              <a:lnSpc>
                <a:spcPts val="3219"/>
              </a:lnSpc>
            </a:pPr>
            <a:r>
              <a:rPr lang="fr-CA" sz="2299" b="1" dirty="0">
                <a:solidFill>
                  <a:srgbClr val="0D0D0D"/>
                </a:solidFill>
                <a:latin typeface="Lora Bold"/>
              </a:rPr>
              <a:t>Principe de la solidarité du Cabinet :</a:t>
            </a:r>
          </a:p>
          <a:p>
            <a:pPr>
              <a:lnSpc>
                <a:spcPts val="3219"/>
              </a:lnSpc>
            </a:pPr>
            <a:r>
              <a:rPr lang="fr-CA" sz="2299" b="1" dirty="0">
                <a:solidFill>
                  <a:srgbClr val="0D0D0D"/>
                </a:solidFill>
                <a:latin typeface="Lora Bold"/>
              </a:rPr>
              <a:t>Au sein du Cabinet : </a:t>
            </a:r>
            <a:r>
              <a:rPr lang="fr-CA" sz="2299" dirty="0">
                <a:solidFill>
                  <a:srgbClr val="0D0D0D"/>
                </a:solidFill>
                <a:latin typeface="Lora Bold"/>
              </a:rPr>
              <a:t>liberté d’expression et désaccords</a:t>
            </a:r>
            <a:endParaRPr lang="fr-CA" sz="2299" dirty="0">
              <a:solidFill>
                <a:srgbClr val="0D0D0D"/>
              </a:solidFill>
              <a:latin typeface="Lora"/>
            </a:endParaRPr>
          </a:p>
          <a:p>
            <a:pPr marL="0" lvl="1" indent="0">
              <a:lnSpc>
                <a:spcPts val="3219"/>
              </a:lnSpc>
              <a:spcBef>
                <a:spcPct val="0"/>
              </a:spcBef>
            </a:pPr>
            <a:r>
              <a:rPr lang="fr-CA" sz="2299" b="1" dirty="0">
                <a:solidFill>
                  <a:srgbClr val="0D0D0D"/>
                </a:solidFill>
                <a:latin typeface="Lora Bold"/>
              </a:rPr>
              <a:t>En dehors du Cabinet : </a:t>
            </a:r>
            <a:r>
              <a:rPr lang="fr-CA" sz="2299" dirty="0">
                <a:solidFill>
                  <a:srgbClr val="0D0D0D"/>
                </a:solidFill>
                <a:latin typeface="Lora Bold"/>
              </a:rPr>
              <a:t>parler d’une seule voix</a:t>
            </a:r>
            <a:endParaRPr lang="fr-CA" sz="2299" dirty="0">
              <a:solidFill>
                <a:srgbClr val="0D0D0D"/>
              </a:solidFill>
              <a:latin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15">
            <a:extLst>
              <a:ext uri="{FF2B5EF4-FFF2-40B4-BE49-F238E27FC236}">
                <a16:creationId xmlns:a16="http://schemas.microsoft.com/office/drawing/2014/main" id="{E474F3ED-C5DC-A2E1-1006-D7753E4A14DA}"/>
              </a:ext>
            </a:extLst>
          </p:cNvPr>
          <p:cNvSpPr/>
          <p:nvPr>
            <p:custDataLst>
              <p:tags r:id="rId1"/>
            </p:custDataLst>
          </p:nvPr>
        </p:nvSpPr>
        <p:spPr>
          <a:xfrm rot="-9803171" flipV="1">
            <a:off x="1127576" y="1199018"/>
            <a:ext cx="541066" cy="2737064"/>
          </a:xfrm>
          <a:prstGeom prst="line">
            <a:avLst/>
          </a:prstGeom>
          <a:ln w="28575" cap="flat">
            <a:solidFill>
              <a:srgbClr val="3C5679"/>
            </a:solidFill>
            <a:prstDash val="solid"/>
            <a:headEnd type="none" w="sm" len="sm"/>
            <a:tailEnd type="none" w="sm" len="sm"/>
          </a:ln>
        </p:spPr>
        <p:txBody>
          <a:bodyPr/>
          <a:lstStyle/>
          <a:p>
            <a:endParaRPr lang="en-CA" dirty="0"/>
          </a:p>
        </p:txBody>
      </p:sp>
      <p:sp>
        <p:nvSpPr>
          <p:cNvPr id="37" name="AutoShape 15">
            <a:extLst>
              <a:ext uri="{FF2B5EF4-FFF2-40B4-BE49-F238E27FC236}">
                <a16:creationId xmlns:a16="http://schemas.microsoft.com/office/drawing/2014/main" id="{47C45D1E-FD17-4FDA-B7DB-42DA66107F2E}"/>
              </a:ext>
            </a:extLst>
          </p:cNvPr>
          <p:cNvSpPr/>
          <p:nvPr>
            <p:custDataLst>
              <p:tags r:id="rId2"/>
            </p:custDataLst>
          </p:nvPr>
        </p:nvSpPr>
        <p:spPr>
          <a:xfrm rot="-9803171" flipV="1">
            <a:off x="1653646" y="3276645"/>
            <a:ext cx="2782959" cy="1886429"/>
          </a:xfrm>
          <a:prstGeom prst="line">
            <a:avLst/>
          </a:prstGeom>
          <a:ln w="28575" cap="flat">
            <a:solidFill>
              <a:srgbClr val="3C5679"/>
            </a:solidFill>
            <a:prstDash val="solid"/>
            <a:headEnd type="none" w="sm" len="sm"/>
            <a:tailEnd type="none" w="sm" len="sm"/>
          </a:ln>
        </p:spPr>
        <p:txBody>
          <a:bodyPr/>
          <a:lstStyle/>
          <a:p>
            <a:endParaRPr lang="en-CA" dirty="0"/>
          </a:p>
        </p:txBody>
      </p:sp>
      <p:sp>
        <p:nvSpPr>
          <p:cNvPr id="36" name="AutoShape 15">
            <a:extLst>
              <a:ext uri="{FF2B5EF4-FFF2-40B4-BE49-F238E27FC236}">
                <a16:creationId xmlns:a16="http://schemas.microsoft.com/office/drawing/2014/main" id="{36831981-D9D6-BAB1-CAA5-C51278CB7067}"/>
              </a:ext>
            </a:extLst>
          </p:cNvPr>
          <p:cNvSpPr/>
          <p:nvPr>
            <p:custDataLst>
              <p:tags r:id="rId3"/>
            </p:custDataLst>
          </p:nvPr>
        </p:nvSpPr>
        <p:spPr>
          <a:xfrm rot="-9803171" flipV="1">
            <a:off x="1227893" y="6237930"/>
            <a:ext cx="3491095" cy="14559"/>
          </a:xfrm>
          <a:prstGeom prst="line">
            <a:avLst/>
          </a:prstGeom>
          <a:ln w="28575" cap="flat">
            <a:solidFill>
              <a:srgbClr val="3C5679"/>
            </a:solidFill>
            <a:prstDash val="solid"/>
            <a:headEnd type="none" w="sm" len="sm"/>
            <a:tailEnd type="none" w="sm" len="sm"/>
          </a:ln>
        </p:spPr>
        <p:txBody>
          <a:bodyPr/>
          <a:lstStyle/>
          <a:p>
            <a:endParaRPr lang="en-CA" dirty="0"/>
          </a:p>
        </p:txBody>
      </p:sp>
      <p:grpSp>
        <p:nvGrpSpPr>
          <p:cNvPr id="2" name="Group 2"/>
          <p:cNvGrpSpPr/>
          <p:nvPr>
            <p:custDataLst>
              <p:tags r:id="rId4"/>
            </p:custDataLst>
          </p:nvPr>
        </p:nvGrpSpPr>
        <p:grpSpPr>
          <a:xfrm>
            <a:off x="3332727" y="2476500"/>
            <a:ext cx="2534673" cy="2534673"/>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3079"/>
                </a:lnSpc>
              </a:pPr>
              <a:endParaRPr/>
            </a:p>
          </p:txBody>
        </p:sp>
      </p:grpSp>
      <p:grpSp>
        <p:nvGrpSpPr>
          <p:cNvPr id="5" name="Group 5"/>
          <p:cNvGrpSpPr/>
          <p:nvPr>
            <p:custDataLst>
              <p:tags r:id="rId5"/>
            </p:custDataLst>
          </p:nvPr>
        </p:nvGrpSpPr>
        <p:grpSpPr>
          <a:xfrm>
            <a:off x="839715" y="209561"/>
            <a:ext cx="2534673" cy="2534673"/>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E59"/>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3079"/>
                </a:lnSpc>
              </a:pPr>
              <a:endParaRPr>
                <a:highlight>
                  <a:srgbClr val="FFFF00"/>
                </a:highlight>
              </a:endParaRPr>
            </a:p>
          </p:txBody>
        </p:sp>
      </p:grpSp>
      <p:grpSp>
        <p:nvGrpSpPr>
          <p:cNvPr id="8" name="Group 8"/>
          <p:cNvGrpSpPr/>
          <p:nvPr>
            <p:custDataLst>
              <p:tags r:id="rId6"/>
            </p:custDataLst>
          </p:nvPr>
        </p:nvGrpSpPr>
        <p:grpSpPr>
          <a:xfrm>
            <a:off x="3408927" y="5448300"/>
            <a:ext cx="2534673" cy="253467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ED957"/>
            </a:solidFill>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3079"/>
                </a:lnSpc>
              </a:pPr>
              <a:endParaRPr/>
            </a:p>
          </p:txBody>
        </p:sp>
      </p:grpSp>
      <p:sp>
        <p:nvSpPr>
          <p:cNvPr id="15" name="AutoShape 15"/>
          <p:cNvSpPr/>
          <p:nvPr>
            <p:custDataLst>
              <p:tags r:id="rId7"/>
            </p:custDataLst>
          </p:nvPr>
        </p:nvSpPr>
        <p:spPr>
          <a:xfrm rot="-9803171">
            <a:off x="114919" y="6595547"/>
            <a:ext cx="2460930" cy="2048906"/>
          </a:xfrm>
          <a:prstGeom prst="line">
            <a:avLst/>
          </a:prstGeom>
          <a:ln w="28575" cap="flat">
            <a:solidFill>
              <a:srgbClr val="3C5679"/>
            </a:solidFill>
            <a:prstDash val="solid"/>
            <a:headEnd type="none" w="sm" len="sm"/>
            <a:tailEnd type="none" w="sm" len="sm"/>
          </a:ln>
        </p:spPr>
        <p:txBody>
          <a:bodyPr/>
          <a:lstStyle/>
          <a:p>
            <a:endParaRPr lang="en-CA" dirty="0"/>
          </a:p>
        </p:txBody>
      </p:sp>
      <p:grpSp>
        <p:nvGrpSpPr>
          <p:cNvPr id="17" name="Group 17"/>
          <p:cNvGrpSpPr/>
          <p:nvPr>
            <p:custDataLst>
              <p:tags r:id="rId8"/>
            </p:custDataLst>
          </p:nvPr>
        </p:nvGrpSpPr>
        <p:grpSpPr>
          <a:xfrm rot="1762962">
            <a:off x="949811" y="7662573"/>
            <a:ext cx="2534673" cy="2534673"/>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7E0F"/>
            </a:solidFill>
          </p:spPr>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custDataLst>
              <p:tags r:id="rId9"/>
            </p:custDataLst>
          </p:nvPr>
        </p:nvGrpSpPr>
        <p:grpSpPr>
          <a:xfrm>
            <a:off x="10058400" y="5492706"/>
            <a:ext cx="7710534" cy="4241786"/>
            <a:chOff x="0" y="0"/>
            <a:chExt cx="1142875" cy="1117178"/>
          </a:xfrm>
        </p:grpSpPr>
        <p:sp>
          <p:nvSpPr>
            <p:cNvPr id="21" name="Freeform 21"/>
            <p:cNvSpPr/>
            <p:nvPr/>
          </p:nvSpPr>
          <p:spPr>
            <a:xfrm>
              <a:off x="0" y="0"/>
              <a:ext cx="1142875" cy="1117178"/>
            </a:xfrm>
            <a:custGeom>
              <a:avLst/>
              <a:gdLst/>
              <a:ahLst/>
              <a:cxnLst/>
              <a:rect l="l" t="t" r="r" b="b"/>
              <a:pathLst>
                <a:path w="1142875" h="1117178">
                  <a:moveTo>
                    <a:pt x="90990" y="0"/>
                  </a:moveTo>
                  <a:lnTo>
                    <a:pt x="1051885" y="0"/>
                  </a:lnTo>
                  <a:cubicBezTo>
                    <a:pt x="1076017" y="0"/>
                    <a:pt x="1099161" y="9586"/>
                    <a:pt x="1116225" y="26650"/>
                  </a:cubicBezTo>
                  <a:cubicBezTo>
                    <a:pt x="1133289" y="43714"/>
                    <a:pt x="1142875" y="66858"/>
                    <a:pt x="1142875" y="90990"/>
                  </a:cubicBezTo>
                  <a:lnTo>
                    <a:pt x="1142875" y="1026188"/>
                  </a:lnTo>
                  <a:cubicBezTo>
                    <a:pt x="1142875" y="1050320"/>
                    <a:pt x="1133289" y="1073464"/>
                    <a:pt x="1116225" y="1090528"/>
                  </a:cubicBezTo>
                  <a:cubicBezTo>
                    <a:pt x="1099161" y="1107592"/>
                    <a:pt x="1076017" y="1117178"/>
                    <a:pt x="1051885" y="1117178"/>
                  </a:cubicBezTo>
                  <a:lnTo>
                    <a:pt x="90990" y="1117178"/>
                  </a:lnTo>
                  <a:cubicBezTo>
                    <a:pt x="66858" y="1117178"/>
                    <a:pt x="43714" y="1107592"/>
                    <a:pt x="26650" y="1090528"/>
                  </a:cubicBezTo>
                  <a:cubicBezTo>
                    <a:pt x="9586" y="1073464"/>
                    <a:pt x="0" y="1050320"/>
                    <a:pt x="0" y="1026188"/>
                  </a:cubicBezTo>
                  <a:lnTo>
                    <a:pt x="0" y="90990"/>
                  </a:lnTo>
                  <a:cubicBezTo>
                    <a:pt x="0" y="66858"/>
                    <a:pt x="9586" y="43714"/>
                    <a:pt x="26650" y="26650"/>
                  </a:cubicBezTo>
                  <a:cubicBezTo>
                    <a:pt x="43714" y="9586"/>
                    <a:pt x="66858" y="0"/>
                    <a:pt x="90990" y="0"/>
                  </a:cubicBezTo>
                  <a:close/>
                </a:path>
              </a:pathLst>
            </a:custGeom>
            <a:solidFill>
              <a:schemeClr val="bg1">
                <a:lumMod val="75000"/>
              </a:schemeClr>
            </a:solidFill>
          </p:spPr>
          <p:txBody>
            <a:bodyPr/>
            <a:lstStyle/>
            <a:p>
              <a:endParaRPr lang="en-CA" dirty="0"/>
            </a:p>
          </p:txBody>
        </p:sp>
        <p:sp>
          <p:nvSpPr>
            <p:cNvPr id="22" name="TextBox 22"/>
            <p:cNvSpPr txBox="1"/>
            <p:nvPr/>
          </p:nvSpPr>
          <p:spPr>
            <a:xfrm>
              <a:off x="0" y="-28575"/>
              <a:ext cx="812800" cy="841375"/>
            </a:xfrm>
            <a:prstGeom prst="rect">
              <a:avLst/>
            </a:prstGeom>
          </p:spPr>
          <p:txBody>
            <a:bodyPr lIns="50800" tIns="50800" rIns="50800" bIns="50800" rtlCol="0" anchor="ctr"/>
            <a:lstStyle/>
            <a:p>
              <a:pPr algn="ctr">
                <a:lnSpc>
                  <a:spcPts val="3079"/>
                </a:lnSpc>
              </a:pPr>
              <a:endParaRPr/>
            </a:p>
          </p:txBody>
        </p:sp>
      </p:grpSp>
      <p:sp>
        <p:nvSpPr>
          <p:cNvPr id="23" name="TextBox 23"/>
          <p:cNvSpPr txBox="1"/>
          <p:nvPr>
            <p:custDataLst>
              <p:tags r:id="rId10"/>
            </p:custDataLst>
          </p:nvPr>
        </p:nvSpPr>
        <p:spPr>
          <a:xfrm>
            <a:off x="3509114" y="3282623"/>
            <a:ext cx="2120661" cy="875048"/>
          </a:xfrm>
          <a:prstGeom prst="rect">
            <a:avLst/>
          </a:prstGeom>
        </p:spPr>
        <p:txBody>
          <a:bodyPr lIns="0" tIns="0" rIns="0" bIns="0" rtlCol="0" anchor="t">
            <a:spAutoFit/>
          </a:bodyPr>
          <a:lstStyle/>
          <a:p>
            <a:pPr marL="0" lvl="1" indent="0" algn="ctr">
              <a:lnSpc>
                <a:spcPts val="3639"/>
              </a:lnSpc>
              <a:spcBef>
                <a:spcPct val="0"/>
              </a:spcBef>
            </a:pPr>
            <a:r>
              <a:rPr lang="fr-CA" sz="2300" b="1" dirty="0">
                <a:solidFill>
                  <a:srgbClr val="0D0D0D"/>
                </a:solidFill>
                <a:latin typeface="Lora Bold"/>
              </a:rPr>
              <a:t>Gestionnaire des dépenses</a:t>
            </a:r>
          </a:p>
        </p:txBody>
      </p:sp>
      <p:sp>
        <p:nvSpPr>
          <p:cNvPr id="24" name="TextBox 24"/>
          <p:cNvSpPr txBox="1"/>
          <p:nvPr>
            <p:custDataLst>
              <p:tags r:id="rId11"/>
            </p:custDataLst>
          </p:nvPr>
        </p:nvSpPr>
        <p:spPr>
          <a:xfrm>
            <a:off x="6149518" y="2743762"/>
            <a:ext cx="3442376" cy="2662717"/>
          </a:xfrm>
          <a:prstGeom prst="rect">
            <a:avLst/>
          </a:prstGeom>
        </p:spPr>
        <p:txBody>
          <a:bodyPr wrap="square" lIns="0" tIns="0" rIns="0" bIns="0" rtlCol="0" anchor="t">
            <a:spAutoFit/>
          </a:bodyPr>
          <a:lstStyle/>
          <a:p>
            <a:pPr marL="0" lvl="0" indent="0">
              <a:lnSpc>
                <a:spcPts val="2999"/>
              </a:lnSpc>
              <a:spcBef>
                <a:spcPct val="0"/>
              </a:spcBef>
            </a:pPr>
            <a:r>
              <a:rPr lang="fr-CA" sz="1999" spc="103" dirty="0">
                <a:solidFill>
                  <a:srgbClr val="000000"/>
                </a:solidFill>
                <a:latin typeface="Lora"/>
              </a:rPr>
              <a:t>Passe en revue les plans des dépenses pour s’assurer qu’ils sont alignés sur les priorités gouvernementales et assurent l’optimisation des ressources</a:t>
            </a:r>
          </a:p>
        </p:txBody>
      </p:sp>
      <p:sp>
        <p:nvSpPr>
          <p:cNvPr id="25" name="TextBox 25"/>
          <p:cNvSpPr txBox="1"/>
          <p:nvPr>
            <p:custDataLst>
              <p:tags r:id="rId12"/>
            </p:custDataLst>
          </p:nvPr>
        </p:nvSpPr>
        <p:spPr>
          <a:xfrm>
            <a:off x="3493646" y="6206709"/>
            <a:ext cx="2309107" cy="883640"/>
          </a:xfrm>
          <a:prstGeom prst="rect">
            <a:avLst/>
          </a:prstGeom>
        </p:spPr>
        <p:txBody>
          <a:bodyPr lIns="0" tIns="0" rIns="0" bIns="0" rtlCol="0" anchor="t">
            <a:spAutoFit/>
          </a:bodyPr>
          <a:lstStyle/>
          <a:p>
            <a:pPr marL="0" lvl="1" indent="0" algn="ctr">
              <a:lnSpc>
                <a:spcPts val="3639"/>
              </a:lnSpc>
              <a:spcBef>
                <a:spcPct val="0"/>
              </a:spcBef>
            </a:pPr>
            <a:r>
              <a:rPr lang="fr-CA" sz="2300" b="1" dirty="0">
                <a:solidFill>
                  <a:srgbClr val="0D0D0D"/>
                </a:solidFill>
                <a:latin typeface="Lora Bold"/>
              </a:rPr>
              <a:t>Comité du Conseil</a:t>
            </a:r>
          </a:p>
        </p:txBody>
      </p:sp>
      <p:sp>
        <p:nvSpPr>
          <p:cNvPr id="26" name="TextBox 26"/>
          <p:cNvSpPr txBox="1"/>
          <p:nvPr>
            <p:custDataLst>
              <p:tags r:id="rId13"/>
            </p:custDataLst>
          </p:nvPr>
        </p:nvSpPr>
        <p:spPr>
          <a:xfrm>
            <a:off x="6125663" y="6286500"/>
            <a:ext cx="3442376" cy="1508555"/>
          </a:xfrm>
          <a:prstGeom prst="rect">
            <a:avLst/>
          </a:prstGeom>
        </p:spPr>
        <p:txBody>
          <a:bodyPr wrap="square" lIns="0" tIns="0" rIns="0" bIns="0" rtlCol="0" anchor="t">
            <a:spAutoFit/>
          </a:bodyPr>
          <a:lstStyle/>
          <a:p>
            <a:pPr marL="0" lvl="0" indent="0">
              <a:lnSpc>
                <a:spcPts val="2999"/>
              </a:lnSpc>
              <a:spcBef>
                <a:spcPct val="0"/>
              </a:spcBef>
            </a:pPr>
            <a:r>
              <a:rPr lang="fr-CA" sz="1999" spc="103" dirty="0">
                <a:solidFill>
                  <a:srgbClr val="000000"/>
                </a:solidFill>
                <a:latin typeface="Lora"/>
              </a:rPr>
              <a:t>Examine et approuve l’ensemble des politiques réglementaires et des décrets</a:t>
            </a:r>
          </a:p>
        </p:txBody>
      </p:sp>
      <p:sp>
        <p:nvSpPr>
          <p:cNvPr id="27" name="TextBox 27"/>
          <p:cNvSpPr txBox="1"/>
          <p:nvPr>
            <p:custDataLst>
              <p:tags r:id="rId14"/>
            </p:custDataLst>
          </p:nvPr>
        </p:nvSpPr>
        <p:spPr>
          <a:xfrm>
            <a:off x="3692065" y="8316944"/>
            <a:ext cx="5875974" cy="1508555"/>
          </a:xfrm>
          <a:prstGeom prst="rect">
            <a:avLst/>
          </a:prstGeom>
        </p:spPr>
        <p:txBody>
          <a:bodyPr wrap="square" lIns="0" tIns="0" rIns="0" bIns="0" rtlCol="0" anchor="t">
            <a:spAutoFit/>
          </a:bodyPr>
          <a:lstStyle/>
          <a:p>
            <a:pPr marL="0" lvl="0" indent="0">
              <a:lnSpc>
                <a:spcPts val="2999"/>
              </a:lnSpc>
              <a:spcBef>
                <a:spcPct val="0"/>
              </a:spcBef>
            </a:pPr>
            <a:r>
              <a:rPr lang="fr-CA" sz="1999" spc="103" dirty="0">
                <a:solidFill>
                  <a:srgbClr val="000000"/>
                </a:solidFill>
                <a:latin typeface="Lora"/>
              </a:rPr>
              <a:t>Une présentation au Conseil du Trésor constitue le document décisionnel qui vise à obtenir les autorisations nécessaires pour mettre en œuvre un nouveau programme</a:t>
            </a:r>
          </a:p>
        </p:txBody>
      </p:sp>
      <p:sp>
        <p:nvSpPr>
          <p:cNvPr id="28" name="TextBox 28"/>
          <p:cNvSpPr txBox="1"/>
          <p:nvPr>
            <p:custDataLst>
              <p:tags r:id="rId15"/>
            </p:custDataLst>
          </p:nvPr>
        </p:nvSpPr>
        <p:spPr>
          <a:xfrm>
            <a:off x="979112" y="822872"/>
            <a:ext cx="2313335" cy="1308050"/>
          </a:xfrm>
          <a:prstGeom prst="rect">
            <a:avLst/>
          </a:prstGeom>
        </p:spPr>
        <p:txBody>
          <a:bodyPr lIns="0" tIns="0" rIns="0" bIns="0" rtlCol="0" anchor="t">
            <a:spAutoFit/>
          </a:bodyPr>
          <a:lstStyle/>
          <a:p>
            <a:pPr marL="0" lvl="1" indent="0" algn="ctr">
              <a:lnSpc>
                <a:spcPts val="3419"/>
              </a:lnSpc>
              <a:spcBef>
                <a:spcPct val="0"/>
              </a:spcBef>
            </a:pPr>
            <a:r>
              <a:rPr lang="fr-CA" sz="2300" b="1" dirty="0">
                <a:solidFill>
                  <a:srgbClr val="0D0D0D"/>
                </a:solidFill>
                <a:latin typeface="Lora Bold"/>
              </a:rPr>
              <a:t>Employeur de</a:t>
            </a:r>
          </a:p>
          <a:p>
            <a:pPr marL="0" lvl="1" indent="0" algn="ctr">
              <a:lnSpc>
                <a:spcPts val="3419"/>
              </a:lnSpc>
              <a:spcBef>
                <a:spcPct val="0"/>
              </a:spcBef>
            </a:pPr>
            <a:r>
              <a:rPr lang="fr-CA" sz="2300" b="1" dirty="0">
                <a:solidFill>
                  <a:srgbClr val="0D0D0D"/>
                </a:solidFill>
                <a:latin typeface="Lora Bold"/>
              </a:rPr>
              <a:t> la FP et Conseil de gestion</a:t>
            </a:r>
          </a:p>
        </p:txBody>
      </p:sp>
      <p:sp>
        <p:nvSpPr>
          <p:cNvPr id="29" name="TextBox 29"/>
          <p:cNvSpPr txBox="1"/>
          <p:nvPr>
            <p:custDataLst>
              <p:tags r:id="rId16"/>
            </p:custDataLst>
          </p:nvPr>
        </p:nvSpPr>
        <p:spPr>
          <a:xfrm>
            <a:off x="3607332" y="382177"/>
            <a:ext cx="5130976" cy="1508555"/>
          </a:xfrm>
          <a:prstGeom prst="rect">
            <a:avLst/>
          </a:prstGeom>
        </p:spPr>
        <p:txBody>
          <a:bodyPr wrap="square" lIns="0" tIns="0" rIns="0" bIns="0" rtlCol="0" anchor="t">
            <a:spAutoFit/>
          </a:bodyPr>
          <a:lstStyle/>
          <a:p>
            <a:pPr>
              <a:lnSpc>
                <a:spcPts val="2999"/>
              </a:lnSpc>
            </a:pPr>
            <a:r>
              <a:rPr lang="fr-CA" sz="1999" spc="103" dirty="0">
                <a:solidFill>
                  <a:srgbClr val="000000"/>
                </a:solidFill>
                <a:latin typeface="Lora"/>
              </a:rPr>
              <a:t>Surveille les ressources humaines de la fonction publique et élabore les normes et les politiques s’appliquant à l’échelle du gouvernement</a:t>
            </a:r>
          </a:p>
        </p:txBody>
      </p:sp>
      <p:sp>
        <p:nvSpPr>
          <p:cNvPr id="30" name="TextBox 30"/>
          <p:cNvSpPr txBox="1"/>
          <p:nvPr>
            <p:custDataLst>
              <p:tags r:id="rId17"/>
            </p:custDataLst>
          </p:nvPr>
        </p:nvSpPr>
        <p:spPr>
          <a:xfrm>
            <a:off x="10800940" y="5625644"/>
            <a:ext cx="6091472" cy="428002"/>
          </a:xfrm>
          <a:prstGeom prst="rect">
            <a:avLst/>
          </a:prstGeom>
        </p:spPr>
        <p:txBody>
          <a:bodyPr wrap="square" lIns="0" tIns="0" rIns="0" bIns="0" rtlCol="0" anchor="t">
            <a:spAutoFit/>
          </a:bodyPr>
          <a:lstStyle/>
          <a:p>
            <a:pPr marL="0" lvl="1" indent="0" algn="ctr">
              <a:lnSpc>
                <a:spcPts val="3639"/>
              </a:lnSpc>
              <a:spcBef>
                <a:spcPct val="0"/>
              </a:spcBef>
            </a:pPr>
            <a:r>
              <a:rPr lang="fr-CA" sz="2800" b="1" dirty="0">
                <a:solidFill>
                  <a:srgbClr val="0D0D0D"/>
                </a:solidFill>
                <a:latin typeface="Lora Bold"/>
              </a:rPr>
              <a:t>Se compose de six ministres</a:t>
            </a:r>
          </a:p>
        </p:txBody>
      </p:sp>
      <p:sp>
        <p:nvSpPr>
          <p:cNvPr id="31" name="TextBox 31"/>
          <p:cNvSpPr txBox="1"/>
          <p:nvPr>
            <p:custDataLst>
              <p:tags r:id="rId18"/>
            </p:custDataLst>
          </p:nvPr>
        </p:nvSpPr>
        <p:spPr>
          <a:xfrm>
            <a:off x="10058400" y="382177"/>
            <a:ext cx="8229600" cy="2269852"/>
          </a:xfrm>
          <a:prstGeom prst="rect">
            <a:avLst/>
          </a:prstGeom>
        </p:spPr>
        <p:txBody>
          <a:bodyPr wrap="square" lIns="0" tIns="0" rIns="0" bIns="0" rtlCol="0" anchor="t">
            <a:spAutoFit/>
          </a:bodyPr>
          <a:lstStyle/>
          <a:p>
            <a:pPr>
              <a:lnSpc>
                <a:spcPts val="5927"/>
              </a:lnSpc>
            </a:pPr>
            <a:r>
              <a:rPr lang="fr-CA" sz="4233" b="1" dirty="0">
                <a:solidFill>
                  <a:srgbClr val="000000"/>
                </a:solidFill>
                <a:latin typeface="Lora Bold" panose="020B0604020202020204" charset="0"/>
                <a:cs typeface="Lora Bold" panose="020B0604020202020204" charset="0"/>
              </a:rPr>
              <a:t>Conseil du Trésor : Les « rouages » du processus décisionnel</a:t>
            </a:r>
          </a:p>
        </p:txBody>
      </p:sp>
      <p:sp>
        <p:nvSpPr>
          <p:cNvPr id="32" name="TextBox 32"/>
          <p:cNvSpPr txBox="1"/>
          <p:nvPr>
            <p:custDataLst>
              <p:tags r:id="rId19"/>
            </p:custDataLst>
          </p:nvPr>
        </p:nvSpPr>
        <p:spPr>
          <a:xfrm>
            <a:off x="814678" y="7734300"/>
            <a:ext cx="2798964" cy="2308324"/>
          </a:xfrm>
          <a:prstGeom prst="rect">
            <a:avLst/>
          </a:prstGeom>
        </p:spPr>
        <p:txBody>
          <a:bodyPr lIns="0" tIns="0" rIns="0" bIns="0" rtlCol="0" anchor="t">
            <a:spAutoFit/>
          </a:bodyPr>
          <a:lstStyle/>
          <a:p>
            <a:pPr marL="0" lvl="1" indent="0" algn="ctr">
              <a:lnSpc>
                <a:spcPts val="3639"/>
              </a:lnSpc>
              <a:spcBef>
                <a:spcPct val="0"/>
              </a:spcBef>
            </a:pPr>
            <a:r>
              <a:rPr lang="fr-CA" sz="2300" b="1" dirty="0">
                <a:solidFill>
                  <a:srgbClr val="0D0D0D"/>
                </a:solidFill>
                <a:latin typeface="Lora Bold"/>
              </a:rPr>
              <a:t>Outil </a:t>
            </a:r>
          </a:p>
          <a:p>
            <a:pPr marL="0" lvl="1" indent="0" algn="ctr">
              <a:lnSpc>
                <a:spcPts val="3639"/>
              </a:lnSpc>
              <a:spcBef>
                <a:spcPct val="0"/>
              </a:spcBef>
            </a:pPr>
            <a:r>
              <a:rPr lang="fr-CA" sz="2300" b="1" dirty="0">
                <a:solidFill>
                  <a:srgbClr val="0D0D0D"/>
                </a:solidFill>
                <a:latin typeface="Lora Bold"/>
              </a:rPr>
              <a:t>décisionnel : présentation au Conseil du</a:t>
            </a:r>
          </a:p>
          <a:p>
            <a:pPr marL="0" lvl="1" indent="0" algn="ctr">
              <a:lnSpc>
                <a:spcPts val="3639"/>
              </a:lnSpc>
              <a:spcBef>
                <a:spcPct val="0"/>
              </a:spcBef>
            </a:pPr>
            <a:r>
              <a:rPr lang="fr-CA" sz="2300" b="1" dirty="0">
                <a:solidFill>
                  <a:srgbClr val="0D0D0D"/>
                </a:solidFill>
                <a:latin typeface="Lora Bold"/>
              </a:rPr>
              <a:t> Trésor</a:t>
            </a:r>
          </a:p>
        </p:txBody>
      </p:sp>
      <p:sp>
        <p:nvSpPr>
          <p:cNvPr id="33" name="TextBox 33"/>
          <p:cNvSpPr txBox="1"/>
          <p:nvPr>
            <p:custDataLst>
              <p:tags r:id="rId20"/>
            </p:custDataLst>
          </p:nvPr>
        </p:nvSpPr>
        <p:spPr>
          <a:xfrm>
            <a:off x="10363200" y="6362091"/>
            <a:ext cx="7031408" cy="2872581"/>
          </a:xfrm>
          <a:prstGeom prst="rect">
            <a:avLst/>
          </a:prstGeom>
        </p:spPr>
        <p:txBody>
          <a:bodyPr wrap="square" lIns="0" tIns="0" rIns="0" bIns="0" rtlCol="0" anchor="t">
            <a:spAutoFit/>
          </a:bodyPr>
          <a:lstStyle/>
          <a:p>
            <a:pPr>
              <a:lnSpc>
                <a:spcPts val="2800"/>
              </a:lnSpc>
              <a:spcBef>
                <a:spcPct val="0"/>
              </a:spcBef>
            </a:pPr>
            <a:r>
              <a:rPr lang="fr-CA" sz="2690" dirty="0">
                <a:solidFill>
                  <a:srgbClr val="000000"/>
                </a:solidFill>
                <a:latin typeface="Lora"/>
              </a:rPr>
              <a:t>Présidente : L’hon. Mona Fortier</a:t>
            </a:r>
          </a:p>
          <a:p>
            <a:pPr>
              <a:lnSpc>
                <a:spcPts val="2800"/>
              </a:lnSpc>
              <a:spcBef>
                <a:spcPct val="0"/>
              </a:spcBef>
            </a:pPr>
            <a:r>
              <a:rPr lang="fr-CA" sz="2690" dirty="0">
                <a:solidFill>
                  <a:srgbClr val="000000"/>
                </a:solidFill>
                <a:latin typeface="Lora"/>
              </a:rPr>
              <a:t>Vice-présidente : L’hon. Diane </a:t>
            </a:r>
            <a:r>
              <a:rPr lang="fr-CA" sz="2690" dirty="0" err="1">
                <a:solidFill>
                  <a:srgbClr val="000000"/>
                </a:solidFill>
                <a:latin typeface="Lora"/>
              </a:rPr>
              <a:t>Lebouthillier</a:t>
            </a:r>
            <a:endParaRPr lang="fr-CA" sz="2690" dirty="0">
              <a:solidFill>
                <a:srgbClr val="000000"/>
              </a:solidFill>
              <a:latin typeface="Lora"/>
            </a:endParaRPr>
          </a:p>
          <a:p>
            <a:pPr>
              <a:lnSpc>
                <a:spcPts val="2800"/>
              </a:lnSpc>
              <a:spcBef>
                <a:spcPct val="0"/>
              </a:spcBef>
            </a:pPr>
            <a:endParaRPr lang="fr-CA" sz="2690" dirty="0">
              <a:solidFill>
                <a:srgbClr val="000000"/>
              </a:solidFill>
              <a:latin typeface="Lora"/>
            </a:endParaRPr>
          </a:p>
          <a:p>
            <a:pPr>
              <a:lnSpc>
                <a:spcPts val="2800"/>
              </a:lnSpc>
              <a:spcBef>
                <a:spcPct val="0"/>
              </a:spcBef>
            </a:pPr>
            <a:r>
              <a:rPr lang="fr-CA" sz="2690" dirty="0">
                <a:solidFill>
                  <a:srgbClr val="000000"/>
                </a:solidFill>
                <a:latin typeface="Lora"/>
              </a:rPr>
              <a:t>Membres :</a:t>
            </a:r>
          </a:p>
          <a:p>
            <a:pPr>
              <a:lnSpc>
                <a:spcPts val="2800"/>
              </a:lnSpc>
              <a:spcBef>
                <a:spcPct val="0"/>
              </a:spcBef>
            </a:pPr>
            <a:r>
              <a:rPr lang="fr-CA" sz="2690" dirty="0">
                <a:solidFill>
                  <a:srgbClr val="000000"/>
                </a:solidFill>
                <a:latin typeface="Lora"/>
              </a:rPr>
              <a:t>L’hon. </a:t>
            </a:r>
            <a:r>
              <a:rPr lang="fr-CA" sz="2690" dirty="0" err="1">
                <a:solidFill>
                  <a:srgbClr val="000000"/>
                </a:solidFill>
                <a:latin typeface="Lora"/>
              </a:rPr>
              <a:t>Chrystia</a:t>
            </a:r>
            <a:r>
              <a:rPr lang="fr-CA" sz="2690" dirty="0">
                <a:solidFill>
                  <a:srgbClr val="000000"/>
                </a:solidFill>
                <a:latin typeface="Lora"/>
              </a:rPr>
              <a:t> </a:t>
            </a:r>
            <a:r>
              <a:rPr lang="fr-CA" sz="2690" dirty="0" err="1">
                <a:solidFill>
                  <a:srgbClr val="000000"/>
                </a:solidFill>
                <a:latin typeface="Lora"/>
              </a:rPr>
              <a:t>Freeland</a:t>
            </a:r>
            <a:endParaRPr lang="fr-CA" sz="2690" dirty="0">
              <a:solidFill>
                <a:srgbClr val="000000"/>
              </a:solidFill>
              <a:latin typeface="Lora"/>
            </a:endParaRPr>
          </a:p>
          <a:p>
            <a:pPr>
              <a:lnSpc>
                <a:spcPts val="2800"/>
              </a:lnSpc>
              <a:spcBef>
                <a:spcPct val="0"/>
              </a:spcBef>
            </a:pPr>
            <a:r>
              <a:rPr lang="fr-CA" sz="2690" dirty="0">
                <a:solidFill>
                  <a:srgbClr val="000000"/>
                </a:solidFill>
                <a:latin typeface="Lora"/>
              </a:rPr>
              <a:t>L’hon. Ahmed D. </a:t>
            </a:r>
            <a:r>
              <a:rPr lang="fr-CA" sz="2690" dirty="0" err="1">
                <a:solidFill>
                  <a:srgbClr val="000000"/>
                </a:solidFill>
                <a:latin typeface="Lora"/>
              </a:rPr>
              <a:t>Hussen</a:t>
            </a:r>
            <a:endParaRPr lang="fr-CA" sz="2690" dirty="0">
              <a:solidFill>
                <a:srgbClr val="000000"/>
              </a:solidFill>
              <a:latin typeface="Lora"/>
            </a:endParaRPr>
          </a:p>
          <a:p>
            <a:pPr>
              <a:lnSpc>
                <a:spcPts val="2800"/>
              </a:lnSpc>
              <a:spcBef>
                <a:spcPct val="0"/>
              </a:spcBef>
            </a:pPr>
            <a:r>
              <a:rPr lang="fr-CA" sz="2690" dirty="0">
                <a:solidFill>
                  <a:srgbClr val="000000"/>
                </a:solidFill>
                <a:latin typeface="Lora"/>
              </a:rPr>
              <a:t>L’hon. Joyce Murray</a:t>
            </a:r>
          </a:p>
          <a:p>
            <a:pPr>
              <a:lnSpc>
                <a:spcPts val="2800"/>
              </a:lnSpc>
              <a:spcBef>
                <a:spcPct val="0"/>
              </a:spcBef>
            </a:pPr>
            <a:r>
              <a:rPr lang="fr-CA" sz="2690" dirty="0">
                <a:solidFill>
                  <a:srgbClr val="000000"/>
                </a:solidFill>
                <a:latin typeface="Lora"/>
              </a:rPr>
              <a:t>L’hon. Seamus </a:t>
            </a:r>
            <a:r>
              <a:rPr lang="fr-CA" sz="2690" dirty="0" err="1">
                <a:solidFill>
                  <a:srgbClr val="000000"/>
                </a:solidFill>
                <a:latin typeface="Lora"/>
              </a:rPr>
              <a:t>O’Regan</a:t>
            </a:r>
            <a:r>
              <a:rPr lang="fr-CA" sz="2690" dirty="0">
                <a:solidFill>
                  <a:srgbClr val="000000"/>
                </a:solidFill>
                <a:latin typeface="Lora"/>
              </a:rPr>
              <a:t> Jr.</a:t>
            </a:r>
          </a:p>
        </p:txBody>
      </p:sp>
      <p:sp>
        <p:nvSpPr>
          <p:cNvPr id="34" name="TextBox 34"/>
          <p:cNvSpPr txBox="1"/>
          <p:nvPr>
            <p:custDataLst>
              <p:tags r:id="rId21"/>
            </p:custDataLst>
          </p:nvPr>
        </p:nvSpPr>
        <p:spPr>
          <a:xfrm>
            <a:off x="10058401" y="2846463"/>
            <a:ext cx="7746762" cy="2436564"/>
          </a:xfrm>
          <a:prstGeom prst="rect">
            <a:avLst/>
          </a:prstGeom>
        </p:spPr>
        <p:txBody>
          <a:bodyPr wrap="square" lIns="0" tIns="0" rIns="0" bIns="0" rtlCol="0" anchor="t">
            <a:spAutoFit/>
          </a:bodyPr>
          <a:lstStyle/>
          <a:p>
            <a:pPr>
              <a:lnSpc>
                <a:spcPts val="3766"/>
              </a:lnSpc>
            </a:pPr>
            <a:r>
              <a:rPr lang="fr-CA" sz="2690" dirty="0">
                <a:solidFill>
                  <a:srgbClr val="000000"/>
                </a:solidFill>
                <a:latin typeface="Lora"/>
              </a:rPr>
              <a:t>Le Conseil du Trésor se concentre sur les « rouages » du processus décisionnel gouvernemental. Son rôle est de veiller à ce qu’il y ait un plan en place pour atteindre les objectifs de la nouvelle initiative</a:t>
            </a:r>
          </a:p>
        </p:txBody>
      </p:sp>
      <p:pic>
        <p:nvPicPr>
          <p:cNvPr id="35" name="Picture 30">
            <a:extLst>
              <a:ext uri="{FF2B5EF4-FFF2-40B4-BE49-F238E27FC236}">
                <a16:creationId xmlns:a16="http://schemas.microsoft.com/office/drawing/2014/main" id="{D1F9118E-E8B6-670C-591D-56A97AB8193E}"/>
              </a:ext>
            </a:extLst>
          </p:cNvPr>
          <p:cNvPicPr>
            <a:picLocks noChangeAspect="1"/>
          </p:cNvPicPr>
          <p:nvPr>
            <p:custDataLst>
              <p:tags r:id="rId22"/>
            </p:custDataLst>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5400000">
            <a:off x="-1105171" y="4184074"/>
            <a:ext cx="4327234" cy="21636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custDataLst>
              <p:tags r:id="rId1"/>
            </p:custDataLst>
          </p:nvPr>
        </p:nvGrpSpPr>
        <p:grpSpPr>
          <a:xfrm>
            <a:off x="1629342" y="2251785"/>
            <a:ext cx="4448959" cy="4448941"/>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3"/>
              <a:stretch>
                <a:fillRect l="-19444" r="-19444"/>
              </a:stretch>
            </a:blipFill>
          </p:spPr>
        </p:sp>
      </p:grpSp>
      <p:grpSp>
        <p:nvGrpSpPr>
          <p:cNvPr id="4" name="Group 4"/>
          <p:cNvGrpSpPr>
            <a:grpSpLocks noChangeAspect="1"/>
          </p:cNvGrpSpPr>
          <p:nvPr>
            <p:custDataLst>
              <p:tags r:id="rId2"/>
            </p:custDataLst>
          </p:nvPr>
        </p:nvGrpSpPr>
        <p:grpSpPr>
          <a:xfrm>
            <a:off x="7173382" y="2251785"/>
            <a:ext cx="4448959" cy="4448941"/>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4"/>
              <a:stretch>
                <a:fillRect l="-16752" r="-16752"/>
              </a:stretch>
            </a:blipFill>
          </p:spPr>
        </p:sp>
      </p:grpSp>
      <p:sp>
        <p:nvSpPr>
          <p:cNvPr id="6" name="TextBox 6"/>
          <p:cNvSpPr txBox="1"/>
          <p:nvPr>
            <p:custDataLst>
              <p:tags r:id="rId3"/>
            </p:custDataLst>
          </p:nvPr>
        </p:nvSpPr>
        <p:spPr>
          <a:xfrm>
            <a:off x="838200" y="620507"/>
            <a:ext cx="11874134" cy="706925"/>
          </a:xfrm>
          <a:prstGeom prst="rect">
            <a:avLst/>
          </a:prstGeom>
        </p:spPr>
        <p:txBody>
          <a:bodyPr lIns="0" tIns="0" rIns="0" bIns="0" rtlCol="0" anchor="t">
            <a:spAutoFit/>
          </a:bodyPr>
          <a:lstStyle/>
          <a:p>
            <a:pPr>
              <a:lnSpc>
                <a:spcPts val="5927"/>
              </a:lnSpc>
            </a:pPr>
            <a:r>
              <a:rPr lang="fr-CA" sz="4233" dirty="0">
                <a:solidFill>
                  <a:srgbClr val="000000"/>
                </a:solidFill>
                <a:latin typeface="Lora Bold"/>
              </a:rPr>
              <a:t>Organismes centraux </a:t>
            </a:r>
          </a:p>
        </p:txBody>
      </p:sp>
      <p:sp>
        <p:nvSpPr>
          <p:cNvPr id="7" name="TextBox 7"/>
          <p:cNvSpPr txBox="1"/>
          <p:nvPr>
            <p:custDataLst>
              <p:tags r:id="rId4"/>
            </p:custDataLst>
          </p:nvPr>
        </p:nvSpPr>
        <p:spPr>
          <a:xfrm>
            <a:off x="1066800" y="7485380"/>
            <a:ext cx="5923067" cy="2385268"/>
          </a:xfrm>
          <a:prstGeom prst="rect">
            <a:avLst/>
          </a:prstGeom>
        </p:spPr>
        <p:txBody>
          <a:bodyPr wrap="square" lIns="0" tIns="0" rIns="0" bIns="0" rtlCol="0" anchor="t">
            <a:spAutoFit/>
          </a:bodyPr>
          <a:lstStyle/>
          <a:p>
            <a:pPr marL="474979" lvl="1" indent="-237490">
              <a:lnSpc>
                <a:spcPts val="3079"/>
              </a:lnSpc>
              <a:buFont typeface="Arial"/>
              <a:buChar char="•"/>
            </a:pPr>
            <a:r>
              <a:rPr lang="fr-CA" sz="2199" dirty="0">
                <a:solidFill>
                  <a:srgbClr val="0D0D0D"/>
                </a:solidFill>
                <a:latin typeface="Lora"/>
              </a:rPr>
              <a:t>Domaine du premier ministre </a:t>
            </a:r>
          </a:p>
          <a:p>
            <a:pPr marL="474979" lvl="1" indent="-237490">
              <a:lnSpc>
                <a:spcPts val="3079"/>
              </a:lnSpc>
              <a:buFont typeface="Arial"/>
              <a:buChar char="•"/>
            </a:pPr>
            <a:r>
              <a:rPr lang="fr-CA" sz="2199" dirty="0">
                <a:solidFill>
                  <a:srgbClr val="0D0D0D"/>
                </a:solidFill>
                <a:latin typeface="Lora"/>
              </a:rPr>
              <a:t>Secrétaire des comités et du Cabinet</a:t>
            </a:r>
          </a:p>
          <a:p>
            <a:pPr marL="474979" lvl="1" indent="-237490">
              <a:lnSpc>
                <a:spcPts val="3079"/>
              </a:lnSpc>
              <a:buFont typeface="Arial"/>
              <a:buChar char="•"/>
            </a:pPr>
            <a:r>
              <a:rPr lang="fr-CA" sz="2199" dirty="0">
                <a:solidFill>
                  <a:srgbClr val="0D0D0D"/>
                </a:solidFill>
                <a:latin typeface="Lora"/>
              </a:rPr>
              <a:t>Leadership et remise en question des politiques gouvernementales</a:t>
            </a:r>
          </a:p>
          <a:p>
            <a:pPr marL="474979" lvl="1" indent="-237490">
              <a:lnSpc>
                <a:spcPts val="3079"/>
              </a:lnSpc>
              <a:buFont typeface="Arial"/>
              <a:buChar char="•"/>
            </a:pPr>
            <a:r>
              <a:rPr lang="fr-CA" sz="2199" dirty="0">
                <a:solidFill>
                  <a:srgbClr val="0D0D0D"/>
                </a:solidFill>
                <a:latin typeface="Lora"/>
              </a:rPr>
              <a:t>Formulation des lettres de mandat </a:t>
            </a:r>
          </a:p>
          <a:p>
            <a:pPr marL="474979" lvl="1" indent="-237490">
              <a:lnSpc>
                <a:spcPts val="3079"/>
              </a:lnSpc>
              <a:buFont typeface="Arial"/>
              <a:buChar char="•"/>
            </a:pPr>
            <a:r>
              <a:rPr lang="fr-CA" sz="2199" dirty="0">
                <a:solidFill>
                  <a:srgbClr val="0D0D0D"/>
                </a:solidFill>
                <a:latin typeface="Lora"/>
              </a:rPr>
              <a:t>Coordination des initiatives horizontales</a:t>
            </a:r>
          </a:p>
        </p:txBody>
      </p:sp>
      <p:sp>
        <p:nvSpPr>
          <p:cNvPr id="8" name="TextBox 8"/>
          <p:cNvSpPr txBox="1"/>
          <p:nvPr>
            <p:custDataLst>
              <p:tags r:id="rId5"/>
            </p:custDataLst>
          </p:nvPr>
        </p:nvSpPr>
        <p:spPr>
          <a:xfrm>
            <a:off x="838200" y="1605502"/>
            <a:ext cx="16812851" cy="451149"/>
          </a:xfrm>
          <a:prstGeom prst="rect">
            <a:avLst/>
          </a:prstGeom>
        </p:spPr>
        <p:txBody>
          <a:bodyPr wrap="square" lIns="0" tIns="0" rIns="0" bIns="0" rtlCol="0" anchor="t">
            <a:spAutoFit/>
          </a:bodyPr>
          <a:lstStyle/>
          <a:p>
            <a:pPr>
              <a:lnSpc>
                <a:spcPts val="3779"/>
              </a:lnSpc>
              <a:spcBef>
                <a:spcPct val="0"/>
              </a:spcBef>
            </a:pPr>
            <a:r>
              <a:rPr lang="fr-CA" sz="2600" dirty="0">
                <a:solidFill>
                  <a:srgbClr val="000000"/>
                </a:solidFill>
                <a:latin typeface="Lora"/>
              </a:rPr>
              <a:t>Les « organismes centraux » sont des acteurs importants dans le processus décisionnel du gouvernement</a:t>
            </a:r>
          </a:p>
        </p:txBody>
      </p:sp>
      <p:sp>
        <p:nvSpPr>
          <p:cNvPr id="9" name="TextBox 9"/>
          <p:cNvSpPr txBox="1"/>
          <p:nvPr>
            <p:custDataLst>
              <p:tags r:id="rId6"/>
            </p:custDataLst>
          </p:nvPr>
        </p:nvSpPr>
        <p:spPr>
          <a:xfrm>
            <a:off x="6989868" y="7485380"/>
            <a:ext cx="5001417" cy="2385268"/>
          </a:xfrm>
          <a:prstGeom prst="rect">
            <a:avLst/>
          </a:prstGeom>
        </p:spPr>
        <p:txBody>
          <a:bodyPr lIns="0" tIns="0" rIns="0" bIns="0" rtlCol="0" anchor="t">
            <a:spAutoFit/>
          </a:bodyPr>
          <a:lstStyle/>
          <a:p>
            <a:pPr marL="474979" lvl="1" indent="-237490">
              <a:lnSpc>
                <a:spcPts val="3079"/>
              </a:lnSpc>
              <a:buFont typeface="Arial"/>
              <a:buChar char="•"/>
            </a:pPr>
            <a:r>
              <a:rPr lang="fr-CA" sz="2199" dirty="0">
                <a:solidFill>
                  <a:srgbClr val="0D0D0D"/>
                </a:solidFill>
                <a:latin typeface="Lora"/>
              </a:rPr>
              <a:t>Intendant du cadre financier</a:t>
            </a:r>
          </a:p>
          <a:p>
            <a:pPr marL="474979" lvl="1" indent="-237490">
              <a:lnSpc>
                <a:spcPts val="3079"/>
              </a:lnSpc>
              <a:buFont typeface="Arial"/>
              <a:buChar char="•"/>
            </a:pPr>
            <a:r>
              <a:rPr lang="fr-CA" sz="2199" dirty="0">
                <a:solidFill>
                  <a:srgbClr val="0D0D0D"/>
                </a:solidFill>
                <a:latin typeface="Lora"/>
              </a:rPr>
              <a:t>Examine les nouvelles demandes de financement et soumet des recommandations au ministre des Finances</a:t>
            </a:r>
          </a:p>
          <a:p>
            <a:pPr marL="474979" lvl="1" indent="-237490">
              <a:lnSpc>
                <a:spcPts val="3079"/>
              </a:lnSpc>
              <a:buFont typeface="Arial"/>
              <a:buChar char="•"/>
            </a:pPr>
            <a:r>
              <a:rPr lang="fr-CA" sz="2199" dirty="0">
                <a:solidFill>
                  <a:srgbClr val="0D0D0D"/>
                </a:solidFill>
                <a:latin typeface="Lora"/>
              </a:rPr>
              <a:t>Produit le Budget</a:t>
            </a:r>
          </a:p>
        </p:txBody>
      </p:sp>
      <p:sp>
        <p:nvSpPr>
          <p:cNvPr id="10" name="TextBox 10"/>
          <p:cNvSpPr txBox="1"/>
          <p:nvPr>
            <p:custDataLst>
              <p:tags r:id="rId7"/>
            </p:custDataLst>
          </p:nvPr>
        </p:nvSpPr>
        <p:spPr>
          <a:xfrm>
            <a:off x="12535005" y="7474371"/>
            <a:ext cx="5116046" cy="2385268"/>
          </a:xfrm>
          <a:prstGeom prst="rect">
            <a:avLst/>
          </a:prstGeom>
        </p:spPr>
        <p:txBody>
          <a:bodyPr lIns="0" tIns="0" rIns="0" bIns="0" rtlCol="0" anchor="t">
            <a:spAutoFit/>
          </a:bodyPr>
          <a:lstStyle/>
          <a:p>
            <a:pPr marL="474979" lvl="1" indent="-237490">
              <a:lnSpc>
                <a:spcPts val="3079"/>
              </a:lnSpc>
              <a:buFont typeface="Arial"/>
              <a:buChar char="•"/>
            </a:pPr>
            <a:r>
              <a:rPr lang="fr-CA" sz="2199" dirty="0">
                <a:solidFill>
                  <a:srgbClr val="0D0D0D"/>
                </a:solidFill>
                <a:latin typeface="Lora"/>
              </a:rPr>
              <a:t>Soutient le Conseil du Trésor</a:t>
            </a:r>
          </a:p>
          <a:p>
            <a:pPr marL="474979" lvl="1" indent="-237490">
              <a:lnSpc>
                <a:spcPts val="3079"/>
              </a:lnSpc>
              <a:buFont typeface="Arial"/>
              <a:buChar char="•"/>
            </a:pPr>
            <a:r>
              <a:rPr lang="fr-CA" sz="2199" dirty="0">
                <a:solidFill>
                  <a:srgbClr val="0D0D0D"/>
                </a:solidFill>
                <a:latin typeface="Lora"/>
              </a:rPr>
              <a:t>Examine et remet en question les présentations au CT</a:t>
            </a:r>
          </a:p>
          <a:p>
            <a:pPr marL="474979" lvl="1" indent="-237490">
              <a:lnSpc>
                <a:spcPts val="3079"/>
              </a:lnSpc>
              <a:buFont typeface="Arial"/>
              <a:buChar char="•"/>
            </a:pPr>
            <a:r>
              <a:rPr lang="fr-CA" sz="2199" dirty="0">
                <a:solidFill>
                  <a:srgbClr val="0D0D0D"/>
                </a:solidFill>
                <a:latin typeface="Lora"/>
              </a:rPr>
              <a:t>Surveille les résultats  </a:t>
            </a:r>
          </a:p>
          <a:p>
            <a:pPr marL="474979" lvl="1" indent="-237490">
              <a:lnSpc>
                <a:spcPts val="3079"/>
              </a:lnSpc>
              <a:buFont typeface="Arial"/>
              <a:buChar char="•"/>
            </a:pPr>
            <a:r>
              <a:rPr lang="fr-CA" sz="2199" dirty="0">
                <a:solidFill>
                  <a:srgbClr val="0D0D0D"/>
                </a:solidFill>
                <a:latin typeface="Lora"/>
              </a:rPr>
              <a:t>Soumet les règlements proposés à une analyse</a:t>
            </a:r>
          </a:p>
        </p:txBody>
      </p:sp>
      <p:sp>
        <p:nvSpPr>
          <p:cNvPr id="11" name="TextBox 11"/>
          <p:cNvSpPr txBox="1"/>
          <p:nvPr>
            <p:custDataLst>
              <p:tags r:id="rId8"/>
            </p:custDataLst>
          </p:nvPr>
        </p:nvSpPr>
        <p:spPr>
          <a:xfrm>
            <a:off x="1629343" y="6864135"/>
            <a:ext cx="4099738" cy="419282"/>
          </a:xfrm>
          <a:prstGeom prst="rect">
            <a:avLst/>
          </a:prstGeom>
        </p:spPr>
        <p:txBody>
          <a:bodyPr wrap="square" lIns="0" tIns="0" rIns="0" bIns="0" rtlCol="0" anchor="t">
            <a:spAutoFit/>
          </a:bodyPr>
          <a:lstStyle/>
          <a:p>
            <a:pPr marL="0" lvl="1" indent="0" algn="ctr">
              <a:lnSpc>
                <a:spcPts val="3639"/>
              </a:lnSpc>
              <a:spcBef>
                <a:spcPct val="0"/>
              </a:spcBef>
            </a:pPr>
            <a:r>
              <a:rPr lang="fr-CA" sz="2500" b="1" dirty="0">
                <a:solidFill>
                  <a:srgbClr val="0D0D0D"/>
                </a:solidFill>
                <a:latin typeface="Lora Bold"/>
              </a:rPr>
              <a:t>Politiques ( « quoi ») </a:t>
            </a:r>
          </a:p>
        </p:txBody>
      </p:sp>
      <p:sp>
        <p:nvSpPr>
          <p:cNvPr id="12" name="TextBox 12"/>
          <p:cNvSpPr txBox="1"/>
          <p:nvPr>
            <p:custDataLst>
              <p:tags r:id="rId9"/>
            </p:custDataLst>
          </p:nvPr>
        </p:nvSpPr>
        <p:spPr>
          <a:xfrm>
            <a:off x="7522604" y="6864135"/>
            <a:ext cx="3863042" cy="419282"/>
          </a:xfrm>
          <a:prstGeom prst="rect">
            <a:avLst/>
          </a:prstGeom>
        </p:spPr>
        <p:txBody>
          <a:bodyPr lIns="0" tIns="0" rIns="0" bIns="0" rtlCol="0" anchor="t">
            <a:spAutoFit/>
          </a:bodyPr>
          <a:lstStyle/>
          <a:p>
            <a:pPr marL="0" lvl="1" indent="0" algn="ctr">
              <a:lnSpc>
                <a:spcPts val="3639"/>
              </a:lnSpc>
              <a:spcBef>
                <a:spcPct val="0"/>
              </a:spcBef>
            </a:pPr>
            <a:r>
              <a:rPr lang="fr-CA" sz="2500" b="1" dirty="0">
                <a:solidFill>
                  <a:srgbClr val="0D0D0D"/>
                </a:solidFill>
                <a:latin typeface="Lora Bold"/>
              </a:rPr>
              <a:t>Argent (« combien »)</a:t>
            </a:r>
          </a:p>
        </p:txBody>
      </p:sp>
      <p:sp>
        <p:nvSpPr>
          <p:cNvPr id="13" name="TextBox 13"/>
          <p:cNvSpPr txBox="1"/>
          <p:nvPr>
            <p:custDataLst>
              <p:tags r:id="rId10"/>
            </p:custDataLst>
          </p:nvPr>
        </p:nvSpPr>
        <p:spPr>
          <a:xfrm>
            <a:off x="12735030" y="6853126"/>
            <a:ext cx="4515694" cy="419282"/>
          </a:xfrm>
          <a:prstGeom prst="rect">
            <a:avLst/>
          </a:prstGeom>
        </p:spPr>
        <p:txBody>
          <a:bodyPr wrap="square" lIns="0" tIns="0" rIns="0" bIns="0" rtlCol="0" anchor="t">
            <a:spAutoFit/>
          </a:bodyPr>
          <a:lstStyle/>
          <a:p>
            <a:pPr marL="0" lvl="1" indent="0" algn="ctr">
              <a:lnSpc>
                <a:spcPts val="3639"/>
              </a:lnSpc>
              <a:spcBef>
                <a:spcPct val="0"/>
              </a:spcBef>
            </a:pPr>
            <a:r>
              <a:rPr lang="fr-CA" sz="2500" b="1" dirty="0">
                <a:solidFill>
                  <a:srgbClr val="0D0D0D"/>
                </a:solidFill>
                <a:latin typeface="Lora Bold"/>
              </a:rPr>
              <a:t>Mise en œuvre (« comment »)</a:t>
            </a:r>
          </a:p>
        </p:txBody>
      </p:sp>
      <p:pic>
        <p:nvPicPr>
          <p:cNvPr id="14" name="Picture 14"/>
          <p:cNvPicPr>
            <a:picLocks noChangeAspect="1"/>
          </p:cNvPicPr>
          <p:nvPr>
            <p:custDataLst>
              <p:tags r:id="rId11"/>
            </p:custDataLst>
          </p:nvPr>
        </p:nvPicPr>
        <p:blipFill>
          <a:blip r:embed="rId15"/>
          <a:srcRect/>
          <a:stretch>
            <a:fillRect/>
          </a:stretch>
        </p:blipFill>
        <p:spPr>
          <a:xfrm>
            <a:off x="12535005" y="2175507"/>
            <a:ext cx="4515694" cy="45156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custDataLst>
              <p:tags r:id="rId1"/>
            </p:custDataLst>
          </p:nvPr>
        </p:nvSpPr>
        <p:spPr>
          <a:xfrm>
            <a:off x="1028700" y="8258170"/>
            <a:ext cx="6176751" cy="1001428"/>
          </a:xfrm>
          <a:prstGeom prst="rect">
            <a:avLst/>
          </a:prstGeom>
        </p:spPr>
        <p:txBody>
          <a:bodyPr lIns="0" tIns="0" rIns="0" bIns="0" rtlCol="0" anchor="t">
            <a:spAutoFit/>
          </a:bodyPr>
          <a:lstStyle/>
          <a:p>
            <a:pPr>
              <a:lnSpc>
                <a:spcPts val="8699"/>
              </a:lnSpc>
            </a:pPr>
            <a:r>
              <a:rPr lang="fr-CA" sz="4999" dirty="0">
                <a:solidFill>
                  <a:srgbClr val="000000"/>
                </a:solidFill>
                <a:latin typeface="Lora"/>
              </a:rPr>
              <a:t>Les processus</a:t>
            </a:r>
          </a:p>
        </p:txBody>
      </p:sp>
      <p:sp>
        <p:nvSpPr>
          <p:cNvPr id="3" name="TextBox 3"/>
          <p:cNvSpPr txBox="1"/>
          <p:nvPr>
            <p:custDataLst>
              <p:tags r:id="rId2"/>
            </p:custDataLst>
          </p:nvPr>
        </p:nvSpPr>
        <p:spPr>
          <a:xfrm>
            <a:off x="1028700" y="7495539"/>
            <a:ext cx="16230600" cy="936154"/>
          </a:xfrm>
          <a:prstGeom prst="rect">
            <a:avLst/>
          </a:prstGeom>
        </p:spPr>
        <p:txBody>
          <a:bodyPr lIns="0" tIns="0" rIns="0" bIns="0" rtlCol="0" anchor="t">
            <a:spAutoFit/>
          </a:bodyPr>
          <a:lstStyle/>
          <a:p>
            <a:pPr>
              <a:lnSpc>
                <a:spcPts val="7335"/>
              </a:lnSpc>
            </a:pPr>
            <a:r>
              <a:rPr lang="fr-CA" sz="7200" b="1" dirty="0">
                <a:solidFill>
                  <a:srgbClr val="000000"/>
                </a:solidFill>
                <a:latin typeface="Lora Bold"/>
              </a:rPr>
              <a:t>Prise des décisions au gouvernement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10"/>
</p:tagLst>
</file>

<file path=ppt/tags/tag101.xml><?xml version="1.0" encoding="utf-8"?>
<p:tagLst xmlns:a="http://schemas.openxmlformats.org/drawingml/2006/main" xmlns:r="http://schemas.openxmlformats.org/officeDocument/2006/relationships" xmlns:p="http://schemas.openxmlformats.org/presentationml/2006/main">
  <p:tag name="NUM" val="11"/>
</p:tagLst>
</file>

<file path=ppt/tags/tag102.xml><?xml version="1.0" encoding="utf-8"?>
<p:tagLst xmlns:a="http://schemas.openxmlformats.org/drawingml/2006/main" xmlns:r="http://schemas.openxmlformats.org/officeDocument/2006/relationships" xmlns:p="http://schemas.openxmlformats.org/presentationml/2006/main">
  <p:tag name="NUM" val="12"/>
</p:tagLst>
</file>

<file path=ppt/tags/tag103.xml><?xml version="1.0" encoding="utf-8"?>
<p:tagLst xmlns:a="http://schemas.openxmlformats.org/drawingml/2006/main" xmlns:r="http://schemas.openxmlformats.org/officeDocument/2006/relationships" xmlns:p="http://schemas.openxmlformats.org/presentationml/2006/main">
  <p:tag name="NUM" val="13"/>
</p:tagLst>
</file>

<file path=ppt/tags/tag104.xml><?xml version="1.0" encoding="utf-8"?>
<p:tagLst xmlns:a="http://schemas.openxmlformats.org/drawingml/2006/main" xmlns:r="http://schemas.openxmlformats.org/officeDocument/2006/relationships" xmlns:p="http://schemas.openxmlformats.org/presentationml/2006/main">
  <p:tag name="NUM" val="14"/>
</p:tagLst>
</file>

<file path=ppt/tags/tag105.xml><?xml version="1.0" encoding="utf-8"?>
<p:tagLst xmlns:a="http://schemas.openxmlformats.org/drawingml/2006/main" xmlns:r="http://schemas.openxmlformats.org/officeDocument/2006/relationships" xmlns:p="http://schemas.openxmlformats.org/presentationml/2006/main">
  <p:tag name="NUM" val="15"/>
</p:tagLst>
</file>

<file path=ppt/tags/tag106.xml><?xml version="1.0" encoding="utf-8"?>
<p:tagLst xmlns:a="http://schemas.openxmlformats.org/drawingml/2006/main" xmlns:r="http://schemas.openxmlformats.org/officeDocument/2006/relationships" xmlns:p="http://schemas.openxmlformats.org/presentationml/2006/main">
  <p:tag name="NUM" val="16"/>
</p:tagLst>
</file>

<file path=ppt/tags/tag107.xml><?xml version="1.0" encoding="utf-8"?>
<p:tagLst xmlns:a="http://schemas.openxmlformats.org/drawingml/2006/main" xmlns:r="http://schemas.openxmlformats.org/officeDocument/2006/relationships" xmlns:p="http://schemas.openxmlformats.org/presentationml/2006/main">
  <p:tag name="NUM" val="17"/>
</p:tagLst>
</file>

<file path=ppt/tags/tag108.xml><?xml version="1.0" encoding="utf-8"?>
<p:tagLst xmlns:a="http://schemas.openxmlformats.org/drawingml/2006/main" xmlns:r="http://schemas.openxmlformats.org/officeDocument/2006/relationships" xmlns:p="http://schemas.openxmlformats.org/presentationml/2006/main">
  <p:tag name="NUM" val="18"/>
</p:tagLst>
</file>

<file path=ppt/tags/tag109.xml><?xml version="1.0" encoding="utf-8"?>
<p:tagLst xmlns:a="http://schemas.openxmlformats.org/drawingml/2006/main" xmlns:r="http://schemas.openxmlformats.org/officeDocument/2006/relationships" xmlns:p="http://schemas.openxmlformats.org/presentationml/2006/main">
  <p:tag name="NUM" val="1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9"/>
</p:tagLst>
</file>

<file path=ppt/tags/tag119.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11"/>
</p:tagLst>
</file>

<file path=ppt/tags/tag121.xml><?xml version="1.0" encoding="utf-8"?>
<p:tagLst xmlns:a="http://schemas.openxmlformats.org/drawingml/2006/main" xmlns:r="http://schemas.openxmlformats.org/officeDocument/2006/relationships" xmlns:p="http://schemas.openxmlformats.org/presentationml/2006/main">
  <p:tag name="NUM" val="1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30.xml><?xml version="1.0" encoding="utf-8"?>
<p:tagLst xmlns:a="http://schemas.openxmlformats.org/drawingml/2006/main" xmlns:r="http://schemas.openxmlformats.org/officeDocument/2006/relationships" xmlns:p="http://schemas.openxmlformats.org/presentationml/2006/main">
  <p:tag name="NUM" val="9"/>
</p:tagLst>
</file>

<file path=ppt/tags/tag131.xml><?xml version="1.0" encoding="utf-8"?>
<p:tagLst xmlns:a="http://schemas.openxmlformats.org/drawingml/2006/main" xmlns:r="http://schemas.openxmlformats.org/officeDocument/2006/relationships" xmlns:p="http://schemas.openxmlformats.org/presentationml/2006/main">
  <p:tag name="NUM" val="10"/>
</p:tagLst>
</file>

<file path=ppt/tags/tag132.xml><?xml version="1.0" encoding="utf-8"?>
<p:tagLst xmlns:a="http://schemas.openxmlformats.org/drawingml/2006/main" xmlns:r="http://schemas.openxmlformats.org/officeDocument/2006/relationships" xmlns:p="http://schemas.openxmlformats.org/presentationml/2006/main">
  <p:tag name="NUM" val="11"/>
</p:tagLst>
</file>

<file path=ppt/tags/tag133.xml><?xml version="1.0" encoding="utf-8"?>
<p:tagLst xmlns:a="http://schemas.openxmlformats.org/drawingml/2006/main" xmlns:r="http://schemas.openxmlformats.org/officeDocument/2006/relationships" xmlns:p="http://schemas.openxmlformats.org/presentationml/2006/main">
  <p:tag name="NUM" val="1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8"/>
</p:tagLst>
</file>

<file path=ppt/tags/tag142.xml><?xml version="1.0" encoding="utf-8"?>
<p:tagLst xmlns:a="http://schemas.openxmlformats.org/drawingml/2006/main" xmlns:r="http://schemas.openxmlformats.org/officeDocument/2006/relationships" xmlns:p="http://schemas.openxmlformats.org/presentationml/2006/main">
  <p:tag name="NUM" val="9"/>
</p:tagLst>
</file>

<file path=ppt/tags/tag143.xml><?xml version="1.0" encoding="utf-8"?>
<p:tagLst xmlns:a="http://schemas.openxmlformats.org/drawingml/2006/main" xmlns:r="http://schemas.openxmlformats.org/officeDocument/2006/relationships" xmlns:p="http://schemas.openxmlformats.org/presentationml/2006/main">
  <p:tag name="NUM" val="10"/>
</p:tagLst>
</file>

<file path=ppt/tags/tag144.xml><?xml version="1.0" encoding="utf-8"?>
<p:tagLst xmlns:a="http://schemas.openxmlformats.org/drawingml/2006/main" xmlns:r="http://schemas.openxmlformats.org/officeDocument/2006/relationships" xmlns:p="http://schemas.openxmlformats.org/presentationml/2006/main">
  <p:tag name="NUM" val="11"/>
</p:tagLst>
</file>

<file path=ppt/tags/tag145.xml><?xml version="1.0" encoding="utf-8"?>
<p:tagLst xmlns:a="http://schemas.openxmlformats.org/drawingml/2006/main" xmlns:r="http://schemas.openxmlformats.org/officeDocument/2006/relationships" xmlns:p="http://schemas.openxmlformats.org/presentationml/2006/main">
  <p:tag name="NUM" val="12"/>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50.xml><?xml version="1.0" encoding="utf-8"?>
<p:tagLst xmlns:a="http://schemas.openxmlformats.org/drawingml/2006/main" xmlns:r="http://schemas.openxmlformats.org/officeDocument/2006/relationships" xmlns:p="http://schemas.openxmlformats.org/presentationml/2006/main">
  <p:tag name="NUM" val="5"/>
</p:tagLst>
</file>

<file path=ppt/tags/tag151.xml><?xml version="1.0" encoding="utf-8"?>
<p:tagLst xmlns:a="http://schemas.openxmlformats.org/drawingml/2006/main" xmlns:r="http://schemas.openxmlformats.org/officeDocument/2006/relationships" xmlns:p="http://schemas.openxmlformats.org/presentationml/2006/main">
  <p:tag name="NUM" val="6"/>
</p:tagLst>
</file>

<file path=ppt/tags/tag152.xml><?xml version="1.0" encoding="utf-8"?>
<p:tagLst xmlns:a="http://schemas.openxmlformats.org/drawingml/2006/main" xmlns:r="http://schemas.openxmlformats.org/officeDocument/2006/relationships" xmlns:p="http://schemas.openxmlformats.org/presentationml/2006/main">
  <p:tag name="NUM" val="7"/>
</p:tagLst>
</file>

<file path=ppt/tags/tag153.xml><?xml version="1.0" encoding="utf-8"?>
<p:tagLst xmlns:a="http://schemas.openxmlformats.org/drawingml/2006/main" xmlns:r="http://schemas.openxmlformats.org/officeDocument/2006/relationships" xmlns:p="http://schemas.openxmlformats.org/presentationml/2006/main">
  <p:tag name="NUM" val="8"/>
</p:tagLst>
</file>

<file path=ppt/tags/tag154.xml><?xml version="1.0" encoding="utf-8"?>
<p:tagLst xmlns:a="http://schemas.openxmlformats.org/drawingml/2006/main" xmlns:r="http://schemas.openxmlformats.org/officeDocument/2006/relationships" xmlns:p="http://schemas.openxmlformats.org/presentationml/2006/main">
  <p:tag name="NUM" val="9"/>
</p:tagLst>
</file>

<file path=ppt/tags/tag155.xml><?xml version="1.0" encoding="utf-8"?>
<p:tagLst xmlns:a="http://schemas.openxmlformats.org/drawingml/2006/main" xmlns:r="http://schemas.openxmlformats.org/officeDocument/2006/relationships" xmlns:p="http://schemas.openxmlformats.org/presentationml/2006/main">
  <p:tag name="NUM" val="10"/>
</p:tagLst>
</file>

<file path=ppt/tags/tag156.xml><?xml version="1.0" encoding="utf-8"?>
<p:tagLst xmlns:a="http://schemas.openxmlformats.org/drawingml/2006/main" xmlns:r="http://schemas.openxmlformats.org/officeDocument/2006/relationships" xmlns:p="http://schemas.openxmlformats.org/presentationml/2006/main">
  <p:tag name="NUM" val="11"/>
</p:tagLst>
</file>

<file path=ppt/tags/tag157.xml><?xml version="1.0" encoding="utf-8"?>
<p:tagLst xmlns:a="http://schemas.openxmlformats.org/drawingml/2006/main" xmlns:r="http://schemas.openxmlformats.org/officeDocument/2006/relationships" xmlns:p="http://schemas.openxmlformats.org/presentationml/2006/main">
  <p:tag name="NUM" val="12"/>
</p:tagLst>
</file>

<file path=ppt/tags/tag158.xml><?xml version="1.0" encoding="utf-8"?>
<p:tagLst xmlns:a="http://schemas.openxmlformats.org/drawingml/2006/main" xmlns:r="http://schemas.openxmlformats.org/officeDocument/2006/relationships" xmlns:p="http://schemas.openxmlformats.org/presentationml/2006/main">
  <p:tag name="NUM" val="13"/>
</p:tagLst>
</file>

<file path=ppt/tags/tag159.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15"/>
</p:tagLst>
</file>

<file path=ppt/tags/tag161.xml><?xml version="1.0" encoding="utf-8"?>
<p:tagLst xmlns:a="http://schemas.openxmlformats.org/drawingml/2006/main" xmlns:r="http://schemas.openxmlformats.org/officeDocument/2006/relationships" xmlns:p="http://schemas.openxmlformats.org/presentationml/2006/main">
  <p:tag name="NUM" val="16"/>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7"/>
</p:tagLst>
</file>

<file path=ppt/tags/tag169.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9"/>
</p:tagLst>
</file>

<file path=ppt/tags/tag171.xml><?xml version="1.0" encoding="utf-8"?>
<p:tagLst xmlns:a="http://schemas.openxmlformats.org/drawingml/2006/main" xmlns:r="http://schemas.openxmlformats.org/officeDocument/2006/relationships" xmlns:p="http://schemas.openxmlformats.org/presentationml/2006/main">
  <p:tag name="NUM" val="10"/>
</p:tagLst>
</file>

<file path=ppt/tags/tag172.xml><?xml version="1.0" encoding="utf-8"?>
<p:tagLst xmlns:a="http://schemas.openxmlformats.org/drawingml/2006/main" xmlns:r="http://schemas.openxmlformats.org/officeDocument/2006/relationships" xmlns:p="http://schemas.openxmlformats.org/presentationml/2006/main">
  <p:tag name="NUM" val="11"/>
</p:tagLst>
</file>

<file path=ppt/tags/tag173.xml><?xml version="1.0" encoding="utf-8"?>
<p:tagLst xmlns:a="http://schemas.openxmlformats.org/drawingml/2006/main" xmlns:r="http://schemas.openxmlformats.org/officeDocument/2006/relationships" xmlns:p="http://schemas.openxmlformats.org/presentationml/2006/main">
  <p:tag name="NUM" val="12"/>
</p:tagLst>
</file>

<file path=ppt/tags/tag174.xml><?xml version="1.0" encoding="utf-8"?>
<p:tagLst xmlns:a="http://schemas.openxmlformats.org/drawingml/2006/main" xmlns:r="http://schemas.openxmlformats.org/officeDocument/2006/relationships" xmlns:p="http://schemas.openxmlformats.org/presentationml/2006/main">
  <p:tag name="NUM" val="13"/>
</p:tagLst>
</file>

<file path=ppt/tags/tag175.xml><?xml version="1.0" encoding="utf-8"?>
<p:tagLst xmlns:a="http://schemas.openxmlformats.org/drawingml/2006/main" xmlns:r="http://schemas.openxmlformats.org/officeDocument/2006/relationships" xmlns:p="http://schemas.openxmlformats.org/presentationml/2006/main">
  <p:tag name="NUM" val="14"/>
</p:tagLst>
</file>

<file path=ppt/tags/tag176.xml><?xml version="1.0" encoding="utf-8"?>
<p:tagLst xmlns:a="http://schemas.openxmlformats.org/drawingml/2006/main" xmlns:r="http://schemas.openxmlformats.org/officeDocument/2006/relationships" xmlns:p="http://schemas.openxmlformats.org/presentationml/2006/main">
  <p:tag name="NUM" val="15"/>
</p:tagLst>
</file>

<file path=ppt/tags/tag177.xml><?xml version="1.0" encoding="utf-8"?>
<p:tagLst xmlns:a="http://schemas.openxmlformats.org/drawingml/2006/main" xmlns:r="http://schemas.openxmlformats.org/officeDocument/2006/relationships" xmlns:p="http://schemas.openxmlformats.org/presentationml/2006/main">
  <p:tag name="NUM" val="16"/>
</p:tagLst>
</file>

<file path=ppt/tags/tag178.xml><?xml version="1.0" encoding="utf-8"?>
<p:tagLst xmlns:a="http://schemas.openxmlformats.org/drawingml/2006/main" xmlns:r="http://schemas.openxmlformats.org/officeDocument/2006/relationships" xmlns:p="http://schemas.openxmlformats.org/presentationml/2006/main">
  <p:tag name="NUM" val="17"/>
</p:tagLst>
</file>

<file path=ppt/tags/tag179.xml><?xml version="1.0" encoding="utf-8"?>
<p:tagLst xmlns:a="http://schemas.openxmlformats.org/drawingml/2006/main" xmlns:r="http://schemas.openxmlformats.org/officeDocument/2006/relationships" xmlns:p="http://schemas.openxmlformats.org/presentationml/2006/main">
  <p:tag name="NUM" val="18"/>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80.xml><?xml version="1.0" encoding="utf-8"?>
<p:tagLst xmlns:a="http://schemas.openxmlformats.org/drawingml/2006/main" xmlns:r="http://schemas.openxmlformats.org/officeDocument/2006/relationships" xmlns:p="http://schemas.openxmlformats.org/presentationml/2006/main">
  <p:tag name="NUM" val="19"/>
</p:tagLst>
</file>

<file path=ppt/tags/tag181.xml><?xml version="1.0" encoding="utf-8"?>
<p:tagLst xmlns:a="http://schemas.openxmlformats.org/drawingml/2006/main" xmlns:r="http://schemas.openxmlformats.org/officeDocument/2006/relationships" xmlns:p="http://schemas.openxmlformats.org/presentationml/2006/main">
  <p:tag name="NUM" val="20"/>
</p:tagLst>
</file>

<file path=ppt/tags/tag182.xml><?xml version="1.0" encoding="utf-8"?>
<p:tagLst xmlns:a="http://schemas.openxmlformats.org/drawingml/2006/main" xmlns:r="http://schemas.openxmlformats.org/officeDocument/2006/relationships" xmlns:p="http://schemas.openxmlformats.org/presentationml/2006/main">
  <p:tag name="NUM" val="21"/>
</p:tagLst>
</file>

<file path=ppt/tags/tag183.xml><?xml version="1.0" encoding="utf-8"?>
<p:tagLst xmlns:a="http://schemas.openxmlformats.org/drawingml/2006/main" xmlns:r="http://schemas.openxmlformats.org/officeDocument/2006/relationships" xmlns:p="http://schemas.openxmlformats.org/presentationml/2006/main">
  <p:tag name="NUM" val="22"/>
</p:tagLst>
</file>

<file path=ppt/tags/tag184.xml><?xml version="1.0" encoding="utf-8"?>
<p:tagLst xmlns:a="http://schemas.openxmlformats.org/drawingml/2006/main" xmlns:r="http://schemas.openxmlformats.org/officeDocument/2006/relationships" xmlns:p="http://schemas.openxmlformats.org/presentationml/2006/main">
  <p:tag name="NUM" val="23"/>
</p:tagLst>
</file>

<file path=ppt/tags/tag185.xml><?xml version="1.0" encoding="utf-8"?>
<p:tagLst xmlns:a="http://schemas.openxmlformats.org/drawingml/2006/main" xmlns:r="http://schemas.openxmlformats.org/officeDocument/2006/relationships" xmlns:p="http://schemas.openxmlformats.org/presentationml/2006/main">
  <p:tag name="NUM" val="24"/>
</p:tagLst>
</file>

<file path=ppt/tags/tag186.xml><?xml version="1.0" encoding="utf-8"?>
<p:tagLst xmlns:a="http://schemas.openxmlformats.org/drawingml/2006/main" xmlns:r="http://schemas.openxmlformats.org/officeDocument/2006/relationships" xmlns:p="http://schemas.openxmlformats.org/presentationml/2006/main">
  <p:tag name="NUM" val="25"/>
</p:tagLst>
</file>

<file path=ppt/tags/tag187.xml><?xml version="1.0" encoding="utf-8"?>
<p:tagLst xmlns:a="http://schemas.openxmlformats.org/drawingml/2006/main" xmlns:r="http://schemas.openxmlformats.org/officeDocument/2006/relationships" xmlns:p="http://schemas.openxmlformats.org/presentationml/2006/main">
  <p:tag name="NUM" val="26"/>
</p:tagLst>
</file>

<file path=ppt/tags/tag188.xml><?xml version="1.0" encoding="utf-8"?>
<p:tagLst xmlns:a="http://schemas.openxmlformats.org/drawingml/2006/main" xmlns:r="http://schemas.openxmlformats.org/officeDocument/2006/relationships" xmlns:p="http://schemas.openxmlformats.org/presentationml/2006/main">
  <p:tag name="NUM" val="27"/>
</p:tagLst>
</file>

<file path=ppt/tags/tag189.xml><?xml version="1.0" encoding="utf-8"?>
<p:tagLst xmlns:a="http://schemas.openxmlformats.org/drawingml/2006/main" xmlns:r="http://schemas.openxmlformats.org/officeDocument/2006/relationships" xmlns:p="http://schemas.openxmlformats.org/presentationml/2006/main">
  <p:tag name="NUM" val="28"/>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29"/>
</p:tagLst>
</file>

<file path=ppt/tags/tag191.xml><?xml version="1.0" encoding="utf-8"?>
<p:tagLst xmlns:a="http://schemas.openxmlformats.org/drawingml/2006/main" xmlns:r="http://schemas.openxmlformats.org/officeDocument/2006/relationships" xmlns:p="http://schemas.openxmlformats.org/presentationml/2006/main">
  <p:tag name="NUM" val="30"/>
</p:tagLst>
</file>

<file path=ppt/tags/tag192.xml><?xml version="1.0" encoding="utf-8"?>
<p:tagLst xmlns:a="http://schemas.openxmlformats.org/drawingml/2006/main" xmlns:r="http://schemas.openxmlformats.org/officeDocument/2006/relationships" xmlns:p="http://schemas.openxmlformats.org/presentationml/2006/main">
  <p:tag name="NUM" val="31"/>
</p:tagLst>
</file>

<file path=ppt/tags/tag193.xml><?xml version="1.0" encoding="utf-8"?>
<p:tagLst xmlns:a="http://schemas.openxmlformats.org/drawingml/2006/main" xmlns:r="http://schemas.openxmlformats.org/officeDocument/2006/relationships" xmlns:p="http://schemas.openxmlformats.org/presentationml/2006/main">
  <p:tag name="NUM" val="32"/>
</p:tagLst>
</file>

<file path=ppt/tags/tag194.xml><?xml version="1.0" encoding="utf-8"?>
<p:tagLst xmlns:a="http://schemas.openxmlformats.org/drawingml/2006/main" xmlns:r="http://schemas.openxmlformats.org/officeDocument/2006/relationships" xmlns:p="http://schemas.openxmlformats.org/presentationml/2006/main">
  <p:tag name="NUM" val="33"/>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5"/>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7"/>
</p:tagLst>
</file>

<file path=ppt/tags/tag205.xml><?xml version="1.0" encoding="utf-8"?>
<p:tagLst xmlns:a="http://schemas.openxmlformats.org/drawingml/2006/main" xmlns:r="http://schemas.openxmlformats.org/officeDocument/2006/relationships" xmlns:p="http://schemas.openxmlformats.org/presentationml/2006/main">
  <p:tag name="NUM" val="8"/>
</p:tagLst>
</file>

<file path=ppt/tags/tag206.xml><?xml version="1.0" encoding="utf-8"?>
<p:tagLst xmlns:a="http://schemas.openxmlformats.org/drawingml/2006/main" xmlns:r="http://schemas.openxmlformats.org/officeDocument/2006/relationships" xmlns:p="http://schemas.openxmlformats.org/presentationml/2006/main">
  <p:tag name="NUM" val="9"/>
</p:tagLst>
</file>

<file path=ppt/tags/tag207.xml><?xml version="1.0" encoding="utf-8"?>
<p:tagLst xmlns:a="http://schemas.openxmlformats.org/drawingml/2006/main" xmlns:r="http://schemas.openxmlformats.org/officeDocument/2006/relationships" xmlns:p="http://schemas.openxmlformats.org/presentationml/2006/main">
  <p:tag name="NUM" val="10"/>
</p:tagLst>
</file>

<file path=ppt/tags/tag208.xml><?xml version="1.0" encoding="utf-8"?>
<p:tagLst xmlns:a="http://schemas.openxmlformats.org/drawingml/2006/main" xmlns:r="http://schemas.openxmlformats.org/officeDocument/2006/relationships" xmlns:p="http://schemas.openxmlformats.org/presentationml/2006/main">
  <p:tag name="NUM" val="11"/>
</p:tagLst>
</file>

<file path=ppt/tags/tag209.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3"/>
</p:tagLst>
</file>

<file path=ppt/tags/tag211.xml><?xml version="1.0" encoding="utf-8"?>
<p:tagLst xmlns:a="http://schemas.openxmlformats.org/drawingml/2006/main" xmlns:r="http://schemas.openxmlformats.org/officeDocument/2006/relationships" xmlns:p="http://schemas.openxmlformats.org/presentationml/2006/main">
  <p:tag name="NUM" val="14"/>
</p:tagLst>
</file>

<file path=ppt/tags/tag212.xml><?xml version="1.0" encoding="utf-8"?>
<p:tagLst xmlns:a="http://schemas.openxmlformats.org/drawingml/2006/main" xmlns:r="http://schemas.openxmlformats.org/officeDocument/2006/relationships" xmlns:p="http://schemas.openxmlformats.org/presentationml/2006/main">
  <p:tag name="NUM" val="15"/>
</p:tagLst>
</file>

<file path=ppt/tags/tag213.xml><?xml version="1.0" encoding="utf-8"?>
<p:tagLst xmlns:a="http://schemas.openxmlformats.org/drawingml/2006/main" xmlns:r="http://schemas.openxmlformats.org/officeDocument/2006/relationships" xmlns:p="http://schemas.openxmlformats.org/presentationml/2006/main">
  <p:tag name="NUM" val="16"/>
</p:tagLst>
</file>

<file path=ppt/tags/tag214.xml><?xml version="1.0" encoding="utf-8"?>
<p:tagLst xmlns:a="http://schemas.openxmlformats.org/drawingml/2006/main" xmlns:r="http://schemas.openxmlformats.org/officeDocument/2006/relationships" xmlns:p="http://schemas.openxmlformats.org/presentationml/2006/main">
  <p:tag name="NUM" val="17"/>
</p:tagLst>
</file>

<file path=ppt/tags/tag215.xml><?xml version="1.0" encoding="utf-8"?>
<p:tagLst xmlns:a="http://schemas.openxmlformats.org/drawingml/2006/main" xmlns:r="http://schemas.openxmlformats.org/officeDocument/2006/relationships" xmlns:p="http://schemas.openxmlformats.org/presentationml/2006/main">
  <p:tag name="NUM" val="18"/>
</p:tagLst>
</file>

<file path=ppt/tags/tag216.xml><?xml version="1.0" encoding="utf-8"?>
<p:tagLst xmlns:a="http://schemas.openxmlformats.org/drawingml/2006/main" xmlns:r="http://schemas.openxmlformats.org/officeDocument/2006/relationships" xmlns:p="http://schemas.openxmlformats.org/presentationml/2006/main">
  <p:tag name="NUM" val="19"/>
</p:tagLst>
</file>

<file path=ppt/tags/tag217.xml><?xml version="1.0" encoding="utf-8"?>
<p:tagLst xmlns:a="http://schemas.openxmlformats.org/drawingml/2006/main" xmlns:r="http://schemas.openxmlformats.org/officeDocument/2006/relationships" xmlns:p="http://schemas.openxmlformats.org/presentationml/2006/main">
  <p:tag name="NUM" val="20"/>
</p:tagLst>
</file>

<file path=ppt/tags/tag218.xml><?xml version="1.0" encoding="utf-8"?>
<p:tagLst xmlns:a="http://schemas.openxmlformats.org/drawingml/2006/main" xmlns:r="http://schemas.openxmlformats.org/officeDocument/2006/relationships" xmlns:p="http://schemas.openxmlformats.org/presentationml/2006/main">
  <p:tag name="NUM" val="21"/>
</p:tagLst>
</file>

<file path=ppt/tags/tag219.xml><?xml version="1.0" encoding="utf-8"?>
<p:tagLst xmlns:a="http://schemas.openxmlformats.org/drawingml/2006/main" xmlns:r="http://schemas.openxmlformats.org/officeDocument/2006/relationships" xmlns:p="http://schemas.openxmlformats.org/presentationml/2006/main">
  <p:tag name="NUM" val="2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23"/>
</p:tagLst>
</file>

<file path=ppt/tags/tag221.xml><?xml version="1.0" encoding="utf-8"?>
<p:tagLst xmlns:a="http://schemas.openxmlformats.org/drawingml/2006/main" xmlns:r="http://schemas.openxmlformats.org/officeDocument/2006/relationships" xmlns:p="http://schemas.openxmlformats.org/presentationml/2006/main">
  <p:tag name="NUM" val="24"/>
</p:tagLst>
</file>

<file path=ppt/tags/tag222.xml><?xml version="1.0" encoding="utf-8"?>
<p:tagLst xmlns:a="http://schemas.openxmlformats.org/drawingml/2006/main" xmlns:r="http://schemas.openxmlformats.org/officeDocument/2006/relationships" xmlns:p="http://schemas.openxmlformats.org/presentationml/2006/main">
  <p:tag name="NUM" val="25"/>
</p:tagLst>
</file>

<file path=ppt/tags/tag223.xml><?xml version="1.0" encoding="utf-8"?>
<p:tagLst xmlns:a="http://schemas.openxmlformats.org/drawingml/2006/main" xmlns:r="http://schemas.openxmlformats.org/officeDocument/2006/relationships" xmlns:p="http://schemas.openxmlformats.org/presentationml/2006/main">
  <p:tag name="NUM" val="26"/>
</p:tagLst>
</file>

<file path=ppt/tags/tag224.xml><?xml version="1.0" encoding="utf-8"?>
<p:tagLst xmlns:a="http://schemas.openxmlformats.org/drawingml/2006/main" xmlns:r="http://schemas.openxmlformats.org/officeDocument/2006/relationships" xmlns:p="http://schemas.openxmlformats.org/presentationml/2006/main">
  <p:tag name="NUM" val="27"/>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7"/>
</p:tagLst>
</file>

<file path=ppt/tags/tag232.xml><?xml version="1.0" encoding="utf-8"?>
<p:tagLst xmlns:a="http://schemas.openxmlformats.org/drawingml/2006/main" xmlns:r="http://schemas.openxmlformats.org/officeDocument/2006/relationships" xmlns:p="http://schemas.openxmlformats.org/presentationml/2006/main">
  <p:tag name="NUM" val="8"/>
</p:tagLst>
</file>

<file path=ppt/tags/tag233.xml><?xml version="1.0" encoding="utf-8"?>
<p:tagLst xmlns:a="http://schemas.openxmlformats.org/drawingml/2006/main" xmlns:r="http://schemas.openxmlformats.org/officeDocument/2006/relationships" xmlns:p="http://schemas.openxmlformats.org/presentationml/2006/main">
  <p:tag name="NUM" val="9"/>
</p:tagLst>
</file>

<file path=ppt/tags/tag234.xml><?xml version="1.0" encoding="utf-8"?>
<p:tagLst xmlns:a="http://schemas.openxmlformats.org/drawingml/2006/main" xmlns:r="http://schemas.openxmlformats.org/officeDocument/2006/relationships" xmlns:p="http://schemas.openxmlformats.org/presentationml/2006/main">
  <p:tag name="NUM" val="10"/>
</p:tagLst>
</file>

<file path=ppt/tags/tag235.xml><?xml version="1.0" encoding="utf-8"?>
<p:tagLst xmlns:a="http://schemas.openxmlformats.org/drawingml/2006/main" xmlns:r="http://schemas.openxmlformats.org/officeDocument/2006/relationships" xmlns:p="http://schemas.openxmlformats.org/presentationml/2006/main">
  <p:tag name="NUM" val="11"/>
</p:tagLst>
</file>

<file path=ppt/tags/tag236.xml><?xml version="1.0" encoding="utf-8"?>
<p:tagLst xmlns:a="http://schemas.openxmlformats.org/drawingml/2006/main" xmlns:r="http://schemas.openxmlformats.org/officeDocument/2006/relationships" xmlns:p="http://schemas.openxmlformats.org/presentationml/2006/main">
  <p:tag name="NUM" val="12"/>
</p:tagLst>
</file>

<file path=ppt/tags/tag237.xml><?xml version="1.0" encoding="utf-8"?>
<p:tagLst xmlns:a="http://schemas.openxmlformats.org/drawingml/2006/main" xmlns:r="http://schemas.openxmlformats.org/officeDocument/2006/relationships" xmlns:p="http://schemas.openxmlformats.org/presentationml/2006/main">
  <p:tag name="NUM" val="13"/>
</p:tagLst>
</file>

<file path=ppt/tags/tag238.xml><?xml version="1.0" encoding="utf-8"?>
<p:tagLst xmlns:a="http://schemas.openxmlformats.org/drawingml/2006/main" xmlns:r="http://schemas.openxmlformats.org/officeDocument/2006/relationships" xmlns:p="http://schemas.openxmlformats.org/presentationml/2006/main">
  <p:tag name="NUM" val="14"/>
</p:tagLst>
</file>

<file path=ppt/tags/tag239.xml><?xml version="1.0" encoding="utf-8"?>
<p:tagLst xmlns:a="http://schemas.openxmlformats.org/drawingml/2006/main" xmlns:r="http://schemas.openxmlformats.org/officeDocument/2006/relationships" xmlns:p="http://schemas.openxmlformats.org/presentationml/2006/main">
  <p:tag name="NUM" val="15"/>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40.xml><?xml version="1.0" encoding="utf-8"?>
<p:tagLst xmlns:a="http://schemas.openxmlformats.org/drawingml/2006/main" xmlns:r="http://schemas.openxmlformats.org/officeDocument/2006/relationships" xmlns:p="http://schemas.openxmlformats.org/presentationml/2006/main">
  <p:tag name="NUM" val="16"/>
</p:tagLst>
</file>

<file path=ppt/tags/tag241.xml><?xml version="1.0" encoding="utf-8"?>
<p:tagLst xmlns:a="http://schemas.openxmlformats.org/drawingml/2006/main" xmlns:r="http://schemas.openxmlformats.org/officeDocument/2006/relationships" xmlns:p="http://schemas.openxmlformats.org/presentationml/2006/main">
  <p:tag name="NUM" val="17"/>
</p:tagLst>
</file>

<file path=ppt/tags/tag242.xml><?xml version="1.0" encoding="utf-8"?>
<p:tagLst xmlns:a="http://schemas.openxmlformats.org/drawingml/2006/main" xmlns:r="http://schemas.openxmlformats.org/officeDocument/2006/relationships" xmlns:p="http://schemas.openxmlformats.org/presentationml/2006/main">
  <p:tag name="NUM" val="18"/>
</p:tagLst>
</file>

<file path=ppt/tags/tag243.xml><?xml version="1.0" encoding="utf-8"?>
<p:tagLst xmlns:a="http://schemas.openxmlformats.org/drawingml/2006/main" xmlns:r="http://schemas.openxmlformats.org/officeDocument/2006/relationships" xmlns:p="http://schemas.openxmlformats.org/presentationml/2006/main">
  <p:tag name="NUM" val="19"/>
</p:tagLst>
</file>

<file path=ppt/tags/tag244.xml><?xml version="1.0" encoding="utf-8"?>
<p:tagLst xmlns:a="http://schemas.openxmlformats.org/drawingml/2006/main" xmlns:r="http://schemas.openxmlformats.org/officeDocument/2006/relationships" xmlns:p="http://schemas.openxmlformats.org/presentationml/2006/main">
  <p:tag name="NUM" val="20"/>
</p:tagLst>
</file>

<file path=ppt/tags/tag245.xml><?xml version="1.0" encoding="utf-8"?>
<p:tagLst xmlns:a="http://schemas.openxmlformats.org/drawingml/2006/main" xmlns:r="http://schemas.openxmlformats.org/officeDocument/2006/relationships" xmlns:p="http://schemas.openxmlformats.org/presentationml/2006/main">
  <p:tag name="NUM" val="21"/>
</p:tagLst>
</file>

<file path=ppt/tags/tag246.xml><?xml version="1.0" encoding="utf-8"?>
<p:tagLst xmlns:a="http://schemas.openxmlformats.org/drawingml/2006/main" xmlns:r="http://schemas.openxmlformats.org/officeDocument/2006/relationships" xmlns:p="http://schemas.openxmlformats.org/presentationml/2006/main">
  <p:tag name="NUM" val="22"/>
</p:tagLst>
</file>

<file path=ppt/tags/tag247.xml><?xml version="1.0" encoding="utf-8"?>
<p:tagLst xmlns:a="http://schemas.openxmlformats.org/drawingml/2006/main" xmlns:r="http://schemas.openxmlformats.org/officeDocument/2006/relationships" xmlns:p="http://schemas.openxmlformats.org/presentationml/2006/main">
  <p:tag name="NUM" val="23"/>
</p:tagLst>
</file>

<file path=ppt/tags/tag248.xml><?xml version="1.0" encoding="utf-8"?>
<p:tagLst xmlns:a="http://schemas.openxmlformats.org/drawingml/2006/main" xmlns:r="http://schemas.openxmlformats.org/officeDocument/2006/relationships" xmlns:p="http://schemas.openxmlformats.org/presentationml/2006/main">
  <p:tag name="NUM" val="24"/>
</p:tagLst>
</file>

<file path=ppt/tags/tag249.xml><?xml version="1.0" encoding="utf-8"?>
<p:tagLst xmlns:a="http://schemas.openxmlformats.org/drawingml/2006/main" xmlns:r="http://schemas.openxmlformats.org/officeDocument/2006/relationships" xmlns:p="http://schemas.openxmlformats.org/presentationml/2006/main">
  <p:tag name="NUM" val="2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26"/>
</p:tagLst>
</file>

<file path=ppt/tags/tag251.xml><?xml version="1.0" encoding="utf-8"?>
<p:tagLst xmlns:a="http://schemas.openxmlformats.org/drawingml/2006/main" xmlns:r="http://schemas.openxmlformats.org/officeDocument/2006/relationships" xmlns:p="http://schemas.openxmlformats.org/presentationml/2006/main">
  <p:tag name="NUM" val="27"/>
</p:tagLst>
</file>

<file path=ppt/tags/tag252.xml><?xml version="1.0" encoding="utf-8"?>
<p:tagLst xmlns:a="http://schemas.openxmlformats.org/drawingml/2006/main" xmlns:r="http://schemas.openxmlformats.org/officeDocument/2006/relationships" xmlns:p="http://schemas.openxmlformats.org/presentationml/2006/main">
  <p:tag name="NUM" val="28"/>
</p:tagLst>
</file>

<file path=ppt/tags/tag253.xml><?xml version="1.0" encoding="utf-8"?>
<p:tagLst xmlns:a="http://schemas.openxmlformats.org/drawingml/2006/main" xmlns:r="http://schemas.openxmlformats.org/officeDocument/2006/relationships" xmlns:p="http://schemas.openxmlformats.org/presentationml/2006/main">
  <p:tag name="NUM" val="29"/>
</p:tagLst>
</file>

<file path=ppt/tags/tag254.xml><?xml version="1.0" encoding="utf-8"?>
<p:tagLst xmlns:a="http://schemas.openxmlformats.org/drawingml/2006/main" xmlns:r="http://schemas.openxmlformats.org/officeDocument/2006/relationships" xmlns:p="http://schemas.openxmlformats.org/presentationml/2006/main">
  <p:tag name="NUM" val="30"/>
</p:tagLst>
</file>

<file path=ppt/tags/tag255.xml><?xml version="1.0" encoding="utf-8"?>
<p:tagLst xmlns:a="http://schemas.openxmlformats.org/drawingml/2006/main" xmlns:r="http://schemas.openxmlformats.org/officeDocument/2006/relationships" xmlns:p="http://schemas.openxmlformats.org/presentationml/2006/main">
  <p:tag name="NUM" val="31"/>
</p:tagLst>
</file>

<file path=ppt/tags/tag256.xml><?xml version="1.0" encoding="utf-8"?>
<p:tagLst xmlns:a="http://schemas.openxmlformats.org/drawingml/2006/main" xmlns:r="http://schemas.openxmlformats.org/officeDocument/2006/relationships" xmlns:p="http://schemas.openxmlformats.org/presentationml/2006/main">
  <p:tag name="NUM" val="32"/>
</p:tagLst>
</file>

<file path=ppt/tags/tag257.xml><?xml version="1.0" encoding="utf-8"?>
<p:tagLst xmlns:a="http://schemas.openxmlformats.org/drawingml/2006/main" xmlns:r="http://schemas.openxmlformats.org/officeDocument/2006/relationships" xmlns:p="http://schemas.openxmlformats.org/presentationml/2006/main">
  <p:tag name="NUM" val="33"/>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7"/>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4"/>
</p:tagLst>
</file>

<file path=ppt/tags/tag39.xml><?xml version="1.0" encoding="utf-8"?>
<p:tagLst xmlns:a="http://schemas.openxmlformats.org/drawingml/2006/main" xmlns:r="http://schemas.openxmlformats.org/officeDocument/2006/relationships" xmlns:p="http://schemas.openxmlformats.org/presentationml/2006/main">
  <p:tag name="NUM" val="1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9"/>
</p:tagLst>
</file>

<file path=ppt/tags/tag49.xml><?xml version="1.0" encoding="utf-8"?>
<p:tagLst xmlns:a="http://schemas.openxmlformats.org/drawingml/2006/main" xmlns:r="http://schemas.openxmlformats.org/officeDocument/2006/relationships" xmlns:p="http://schemas.openxmlformats.org/presentationml/2006/main">
  <p:tag name="NUM" val="10"/>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1"/>
</p:tagLst>
</file>

<file path=ppt/tags/tag51.xml><?xml version="1.0" encoding="utf-8"?>
<p:tagLst xmlns:a="http://schemas.openxmlformats.org/drawingml/2006/main" xmlns:r="http://schemas.openxmlformats.org/officeDocument/2006/relationships" xmlns:p="http://schemas.openxmlformats.org/presentationml/2006/main">
  <p:tag name="NUM" val="12"/>
</p:tagLst>
</file>

<file path=ppt/tags/tag52.xml><?xml version="1.0" encoding="utf-8"?>
<p:tagLst xmlns:a="http://schemas.openxmlformats.org/drawingml/2006/main" xmlns:r="http://schemas.openxmlformats.org/officeDocument/2006/relationships" xmlns:p="http://schemas.openxmlformats.org/presentationml/2006/main">
  <p:tag name="NUM" val="13"/>
</p:tagLst>
</file>

<file path=ppt/tags/tag53.xml><?xml version="1.0" encoding="utf-8"?>
<p:tagLst xmlns:a="http://schemas.openxmlformats.org/drawingml/2006/main" xmlns:r="http://schemas.openxmlformats.org/officeDocument/2006/relationships" xmlns:p="http://schemas.openxmlformats.org/presentationml/2006/main">
  <p:tag name="NUM" val="14"/>
</p:tagLst>
</file>

<file path=ppt/tags/tag54.xml><?xml version="1.0" encoding="utf-8"?>
<p:tagLst xmlns:a="http://schemas.openxmlformats.org/drawingml/2006/main" xmlns:r="http://schemas.openxmlformats.org/officeDocument/2006/relationships" xmlns:p="http://schemas.openxmlformats.org/presentationml/2006/main">
  <p:tag name="NUM" val="15"/>
</p:tagLst>
</file>

<file path=ppt/tags/tag55.xml><?xml version="1.0" encoding="utf-8"?>
<p:tagLst xmlns:a="http://schemas.openxmlformats.org/drawingml/2006/main" xmlns:r="http://schemas.openxmlformats.org/officeDocument/2006/relationships" xmlns:p="http://schemas.openxmlformats.org/presentationml/2006/main">
  <p:tag name="NUM" val="16"/>
</p:tagLst>
</file>

<file path=ppt/tags/tag56.xml><?xml version="1.0" encoding="utf-8"?>
<p:tagLst xmlns:a="http://schemas.openxmlformats.org/drawingml/2006/main" xmlns:r="http://schemas.openxmlformats.org/officeDocument/2006/relationships" xmlns:p="http://schemas.openxmlformats.org/presentationml/2006/main">
  <p:tag name="NUM" val="17"/>
</p:tagLst>
</file>

<file path=ppt/tags/tag57.xml><?xml version="1.0" encoding="utf-8"?>
<p:tagLst xmlns:a="http://schemas.openxmlformats.org/drawingml/2006/main" xmlns:r="http://schemas.openxmlformats.org/officeDocument/2006/relationships" xmlns:p="http://schemas.openxmlformats.org/presentationml/2006/main">
  <p:tag name="NUM" val="18"/>
</p:tagLst>
</file>

<file path=ppt/tags/tag58.xml><?xml version="1.0" encoding="utf-8"?>
<p:tagLst xmlns:a="http://schemas.openxmlformats.org/drawingml/2006/main" xmlns:r="http://schemas.openxmlformats.org/officeDocument/2006/relationships" xmlns:p="http://schemas.openxmlformats.org/presentationml/2006/main">
  <p:tag name="NUM" val="19"/>
</p:tagLst>
</file>

<file path=ppt/tags/tag59.xml><?xml version="1.0" encoding="utf-8"?>
<p:tagLst xmlns:a="http://schemas.openxmlformats.org/drawingml/2006/main" xmlns:r="http://schemas.openxmlformats.org/officeDocument/2006/relationships" xmlns:p="http://schemas.openxmlformats.org/presentationml/2006/main">
  <p:tag name="NUM" val="20"/>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21"/>
</p:tagLst>
</file>

<file path=ppt/tags/tag61.xml><?xml version="1.0" encoding="utf-8"?>
<p:tagLst xmlns:a="http://schemas.openxmlformats.org/drawingml/2006/main" xmlns:r="http://schemas.openxmlformats.org/officeDocument/2006/relationships" xmlns:p="http://schemas.openxmlformats.org/presentationml/2006/main">
  <p:tag name="NUM" val="2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13"/>
</p:tagLst>
</file>

<file path=ppt/tags/tag88.xml><?xml version="1.0" encoding="utf-8"?>
<p:tagLst xmlns:a="http://schemas.openxmlformats.org/drawingml/2006/main" xmlns:r="http://schemas.openxmlformats.org/officeDocument/2006/relationships" xmlns:p="http://schemas.openxmlformats.org/presentationml/2006/main">
  <p:tag name="NUM" val="14"/>
</p:tagLst>
</file>

<file path=ppt/tags/tag89.xml><?xml version="1.0" encoding="utf-8"?>
<p:tagLst xmlns:a="http://schemas.openxmlformats.org/drawingml/2006/main" xmlns:r="http://schemas.openxmlformats.org/officeDocument/2006/relationships" xmlns:p="http://schemas.openxmlformats.org/presentationml/2006/main">
  <p:tag name="NUM" val="15"/>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16"/>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FBE84D694AD46A1FF2B19A59A6A3B" ma:contentTypeVersion="12" ma:contentTypeDescription="Create a new document." ma:contentTypeScope="" ma:versionID="cf7c981c000decc7a92e71adc66b8578">
  <xsd:schema xmlns:xsd="http://www.w3.org/2001/XMLSchema" xmlns:xs="http://www.w3.org/2001/XMLSchema" xmlns:p="http://schemas.microsoft.com/office/2006/metadata/properties" xmlns:ns2="30c17b54-d892-47d4-a218-f4b1d2136cb1" xmlns:ns3="16db8da9-c2a3-45f4-a9d1-7330534701ce" targetNamespace="http://schemas.microsoft.com/office/2006/metadata/properties" ma:root="true" ma:fieldsID="c0a7ead30dc99488c90ba9c12bc3879e" ns2:_="" ns3:_="">
    <xsd:import namespace="30c17b54-d892-47d4-a218-f4b1d2136cb1"/>
    <xsd:import namespace="16db8da9-c2a3-45f4-a9d1-7330534701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17b54-d892-47d4-a218-f4b1d2136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73a7bf9-0ec1-4416-9238-ac88aa0a6d5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db8da9-c2a3-45f4-a9d1-7330534701c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7f0f8c0-5414-42e3-b11b-dd85505e6037}" ma:internalName="TaxCatchAll" ma:showField="CatchAllData" ma:web="16db8da9-c2a3-45f4-a9d1-733053470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c17b54-d892-47d4-a218-f4b1d2136cb1">
      <Terms xmlns="http://schemas.microsoft.com/office/infopath/2007/PartnerControls"/>
    </lcf76f155ced4ddcb4097134ff3c332f>
    <TaxCatchAll xmlns="16db8da9-c2a3-45f4-a9d1-7330534701ce" xsi:nil="true"/>
  </documentManagement>
</p:properties>
</file>

<file path=customXml/itemProps1.xml><?xml version="1.0" encoding="utf-8"?>
<ds:datastoreItem xmlns:ds="http://schemas.openxmlformats.org/officeDocument/2006/customXml" ds:itemID="{4BE746A1-AACF-4965-8BCB-9322840D609E}"/>
</file>

<file path=customXml/itemProps2.xml><?xml version="1.0" encoding="utf-8"?>
<ds:datastoreItem xmlns:ds="http://schemas.openxmlformats.org/officeDocument/2006/customXml" ds:itemID="{C8D2AB0A-8BC4-4B38-8631-699C655EDCBF}"/>
</file>

<file path=customXml/itemProps3.xml><?xml version="1.0" encoding="utf-8"?>
<ds:datastoreItem xmlns:ds="http://schemas.openxmlformats.org/officeDocument/2006/customXml" ds:itemID="{1ECAE073-9DCE-41D2-895D-EA28370A2E9D}"/>
</file>

<file path=docProps/app.xml><?xml version="1.0" encoding="utf-8"?>
<Properties xmlns="http://schemas.openxmlformats.org/officeDocument/2006/extended-properties" xmlns:vt="http://schemas.openxmlformats.org/officeDocument/2006/docPropsVTypes">
  <TotalTime>316</TotalTime>
  <Words>2031</Words>
  <Application>Microsoft Office PowerPoint</Application>
  <PresentationFormat>Custom</PresentationFormat>
  <Paragraphs>220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Lora Bold</vt:lpstr>
      <vt:lpstr>Lucida Handwriting</vt:lpstr>
      <vt:lpstr>Lora Bold Italics</vt:lpstr>
      <vt:lpstr>Calibri</vt:lpstr>
      <vt:lpstr>Lora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Decision Making: A Primer</dc:title>
  <dc:creator>Brodie Berrigan</dc:creator>
  <cp:lastModifiedBy>Brodie Berrigan</cp:lastModifiedBy>
  <cp:revision>47</cp:revision>
  <cp:lastPrinted>2023-02-15T22:46:45Z</cp:lastPrinted>
  <dcterms:created xsi:type="dcterms:W3CDTF">2006-08-16T00:00:00Z</dcterms:created>
  <dcterms:modified xsi:type="dcterms:W3CDTF">2023-02-25T13:30:08Z</dcterms:modified>
  <dc:identifier>DAFW1Cg8ndQ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0x010100C6DFBE84D694AD46A1FF2B19A59A6A3B</vt:lpwstr>
  </property>
  <property fmtid="{D5CDD505-2E9C-101B-9397-08002B2CF9AE}" pid="3" name="MediaServiceImageTags">
    <vt:lpwstr/>
  </property>
</Properties>
</file>