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handoutMasterIdLst>
    <p:handoutMasterId r:id="rId24"/>
  </p:handoutMasterIdLst>
  <p:sldIdLst>
    <p:sldId id="293" r:id="rId3"/>
    <p:sldId id="294" r:id="rId4"/>
    <p:sldId id="257" r:id="rId5"/>
    <p:sldId id="299" r:id="rId6"/>
    <p:sldId id="298" r:id="rId7"/>
    <p:sldId id="273" r:id="rId8"/>
    <p:sldId id="274" r:id="rId9"/>
    <p:sldId id="310" r:id="rId10"/>
    <p:sldId id="296" r:id="rId11"/>
    <p:sldId id="295" r:id="rId12"/>
    <p:sldId id="301" r:id="rId13"/>
    <p:sldId id="269" r:id="rId14"/>
    <p:sldId id="311" r:id="rId15"/>
    <p:sldId id="309" r:id="rId16"/>
    <p:sldId id="306" r:id="rId17"/>
    <p:sldId id="302" r:id="rId18"/>
    <p:sldId id="297" r:id="rId19"/>
    <p:sldId id="282" r:id="rId20"/>
    <p:sldId id="305" r:id="rId21"/>
    <p:sldId id="304" r:id="rId22"/>
  </p:sldIdLst>
  <p:sldSz cx="12192000" cy="6858000"/>
  <p:notesSz cx="7010400" cy="92964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llian Klassen" initials="JK" lastIdx="1" clrIdx="0">
    <p:extLst>
      <p:ext uri="{19B8F6BF-5375-455C-9EA6-DF929625EA0E}">
        <p15:presenceInfo xmlns:p15="http://schemas.microsoft.com/office/powerpoint/2012/main" userId="S::jacelyn@triplegreenproducts.com::523fc8d0-4010-4be4-8986-58e0e8bd7a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56839"/>
    <a:srgbClr val="83B286"/>
    <a:srgbClr val="455F51"/>
    <a:srgbClr val="0B9444"/>
    <a:srgbClr val="39B5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5937" autoAdjust="0"/>
  </p:normalViewPr>
  <p:slideViewPr>
    <p:cSldViewPr snapToGrid="0">
      <p:cViewPr varScale="1">
        <p:scale>
          <a:sx n="135" d="100"/>
          <a:sy n="135" d="100"/>
        </p:scale>
        <p:origin x="156" y="5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208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 noProof="0" dirty="0" smtClean="0"/>
              <a:t>COÛTS : BiomassE C. combustibles fossiles</a:t>
            </a:r>
            <a:endParaRPr lang="fr-CA" noProof="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2.1866522783390033E-2"/>
          <c:y val="8.3098314473628421E-2"/>
          <c:w val="0.96983719425883275"/>
          <c:h val="0.8256898424464325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'Sheet1 (2)'!$B$2</c:f>
              <c:strCache>
                <c:ptCount val="1"/>
                <c:pt idx="0">
                  <c:v>Propane</c:v>
                </c:pt>
              </c:strCache>
            </c:strRef>
          </c:tx>
          <c:spPr>
            <a:solidFill>
              <a:srgbClr val="EF8B47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'Sheet1 (2)'!$A$5:$A$43</c:f>
              <c:numCache>
                <c:formatCode>General</c:formatCode>
                <c:ptCount val="39"/>
                <c:pt idx="1">
                  <c:v>2021</c:v>
                </c:pt>
                <c:pt idx="5">
                  <c:v>2022</c:v>
                </c:pt>
                <c:pt idx="9">
                  <c:v>2023</c:v>
                </c:pt>
                <c:pt idx="13">
                  <c:v>2024</c:v>
                </c:pt>
                <c:pt idx="17">
                  <c:v>2025</c:v>
                </c:pt>
                <c:pt idx="21">
                  <c:v>2026</c:v>
                </c:pt>
                <c:pt idx="25">
                  <c:v>2027</c:v>
                </c:pt>
                <c:pt idx="29">
                  <c:v>2028</c:v>
                </c:pt>
                <c:pt idx="33">
                  <c:v>2029</c:v>
                </c:pt>
                <c:pt idx="37">
                  <c:v>2030</c:v>
                </c:pt>
              </c:numCache>
            </c:numRef>
          </c:cat>
          <c:val>
            <c:numRef>
              <c:f>'Sheet1 (2)'!$B$6:$B$44</c:f>
              <c:numCache>
                <c:formatCode>General</c:formatCode>
                <c:ptCount val="39"/>
                <c:pt idx="0" formatCode="_ * #\ ##0.00_)\ [$$-C0C]_ ;_ * \(#\ ##0.00\)\ [$$-C0C]_ ;_ * &quot;-&quot;??_)\ [$$-C0C]_ ;_ @_ ">
                  <c:v>194231</c:v>
                </c:pt>
                <c:pt idx="4" formatCode="_ * #\ ##0.00_)\ [$$-C0C]_ ;_ * \(#\ ##0.00\)\ [$$-C0C]_ ;_ * &quot;-&quot;??_)\ [$$-C0C]_ ;_ @_ ">
                  <c:v>198116</c:v>
                </c:pt>
                <c:pt idx="8" formatCode="_ * #\ ##0.00_)\ [$$-C0C]_ ;_ * \(#\ ##0.00\)\ [$$-C0C]_ ;_ * &quot;-&quot;??_)\ [$$-C0C]_ ;_ @_ ">
                  <c:v>202078</c:v>
                </c:pt>
                <c:pt idx="12" formatCode="_ * #\ ##0.00_)\ [$$-C0C]_ ;_ * \(#\ ##0.00\)\ [$$-C0C]_ ;_ * &quot;-&quot;??_)\ [$$-C0C]_ ;_ @_ ">
                  <c:v>206120</c:v>
                </c:pt>
                <c:pt idx="16" formatCode="_ * #\ ##0.00_)\ [$$-C0C]_ ;_ * \(#\ ##0.00\)\ [$$-C0C]_ ;_ * &quot;-&quot;??_)\ [$$-C0C]_ ;_ @_ ">
                  <c:v>210242</c:v>
                </c:pt>
                <c:pt idx="20" formatCode="_ * #\ ##0.00_)\ [$$-C0C]_ ;_ * \(#\ ##0.00\)\ [$$-C0C]_ ;_ * &quot;-&quot;??_)\ [$$-C0C]_ ;_ @_ ">
                  <c:v>214447</c:v>
                </c:pt>
                <c:pt idx="24" formatCode="_ * #\ ##0.00_)\ [$$-C0C]_ ;_ * \(#\ ##0.00\)\ [$$-C0C]_ ;_ * &quot;-&quot;??_)\ [$$-C0C]_ ;_ @_ ">
                  <c:v>218736</c:v>
                </c:pt>
                <c:pt idx="28" formatCode="_ * #\ ##0.00_)\ [$$-C0C]_ ;_ * \(#\ ##0.00\)\ [$$-C0C]_ ;_ * &quot;-&quot;??_)\ [$$-C0C]_ ;_ @_ ">
                  <c:v>223110</c:v>
                </c:pt>
                <c:pt idx="32" formatCode="_ * #\ ##0.00_)\ [$$-C0C]_ ;_ * \(#\ ##0.00\)\ [$$-C0C]_ ;_ * &quot;-&quot;??_)\ [$$-C0C]_ ;_ @_ ">
                  <c:v>227573</c:v>
                </c:pt>
                <c:pt idx="36" formatCode="_ * #\ ##0.00_)\ [$$-C0C]_ ;_ * \(#\ ##0.00\)\ [$$-C0C]_ ;_ * &quot;-&quot;??_)\ [$$-C0C]_ ;_ @_ ">
                  <c:v>232124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95-428D-AA5A-FB741FA4EAC7}"/>
            </c:ext>
          </c:extLst>
        </c:ser>
        <c:ser>
          <c:idx val="1"/>
          <c:order val="1"/>
          <c:tx>
            <c:strRef>
              <c:f>'Sheet1 (2)'!$C$2</c:f>
              <c:strCache>
                <c:ptCount val="1"/>
                <c:pt idx="0">
                  <c:v>Taxe carbone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7977416415890817E-4"/>
                  <c:y val="-8.54862903864412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$212,587.00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B95-428D-AA5A-FB741FA4EAC7}"/>
                </c:ext>
              </c:extLst>
            </c:dLbl>
            <c:dLbl>
              <c:idx val="4"/>
              <c:layout>
                <c:manualLayout>
                  <c:x val="-2.0471518321959972E-17"/>
                  <c:y val="-8.884553398329135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$221,068.00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B95-428D-AA5A-FB741FA4EAC7}"/>
                </c:ext>
              </c:extLst>
            </c:dLbl>
            <c:dLbl>
              <c:idx val="8"/>
              <c:layout>
                <c:manualLayout>
                  <c:x val="0"/>
                  <c:y val="-9.850378267698604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$231,939.00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B95-428D-AA5A-FB741FA4EAC7}"/>
                </c:ext>
              </c:extLst>
            </c:dLbl>
            <c:dLbl>
              <c:idx val="12"/>
              <c:layout>
                <c:manualLayout>
                  <c:x val="0"/>
                  <c:y val="-0.1084707160048144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$242,891.00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B95-428D-AA5A-FB741FA4EAC7}"/>
                </c:ext>
              </c:extLst>
            </c:dLbl>
            <c:dLbl>
              <c:idx val="16"/>
              <c:layout>
                <c:manualLayout>
                  <c:x val="0"/>
                  <c:y val="-0.1141696084978912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$253,892.00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B95-428D-AA5A-FB741FA4EAC7}"/>
                </c:ext>
              </c:extLst>
            </c:dLbl>
            <c:dLbl>
              <c:idx val="20"/>
              <c:layout>
                <c:manualLayout>
                  <c:x val="0"/>
                  <c:y val="-0.1225005455202586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$265,006.00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B95-428D-AA5A-FB741FA4EAC7}"/>
                </c:ext>
              </c:extLst>
            </c:dLbl>
            <c:dLbl>
              <c:idx val="24"/>
              <c:layout>
                <c:manualLayout>
                  <c:x val="-8.1886073287839888E-17"/>
                  <c:y val="-0.1303508763724491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$276,175.00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B95-428D-AA5A-FB741FA4EAC7}"/>
                </c:ext>
              </c:extLst>
            </c:dLbl>
            <c:dLbl>
              <c:idx val="28"/>
              <c:layout>
                <c:manualLayout>
                  <c:x val="-8.1886073287839888E-17"/>
                  <c:y val="-0.138310230637740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$287,458.00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5B95-428D-AA5A-FB741FA4EAC7}"/>
                </c:ext>
              </c:extLst>
            </c:dLbl>
            <c:dLbl>
              <c:idx val="32"/>
              <c:layout>
                <c:manualLayout>
                  <c:x val="0"/>
                  <c:y val="-0.1447926079545482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$298,801.00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5B95-428D-AA5A-FB741FA4EAC7}"/>
                </c:ext>
              </c:extLst>
            </c:dLbl>
            <c:dLbl>
              <c:idx val="36"/>
              <c:layout>
                <c:manualLayout>
                  <c:x val="0"/>
                  <c:y val="-0.1560244386624762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$310,261.00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5B95-428D-AA5A-FB741FA4EA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'Sheet1 (2)'!$A$5:$A$43</c:f>
              <c:numCache>
                <c:formatCode>General</c:formatCode>
                <c:ptCount val="39"/>
                <c:pt idx="1">
                  <c:v>2021</c:v>
                </c:pt>
                <c:pt idx="5">
                  <c:v>2022</c:v>
                </c:pt>
                <c:pt idx="9">
                  <c:v>2023</c:v>
                </c:pt>
                <c:pt idx="13">
                  <c:v>2024</c:v>
                </c:pt>
                <c:pt idx="17">
                  <c:v>2025</c:v>
                </c:pt>
                <c:pt idx="21">
                  <c:v>2026</c:v>
                </c:pt>
                <c:pt idx="25">
                  <c:v>2027</c:v>
                </c:pt>
                <c:pt idx="29">
                  <c:v>2028</c:v>
                </c:pt>
                <c:pt idx="33">
                  <c:v>2029</c:v>
                </c:pt>
                <c:pt idx="37">
                  <c:v>2030</c:v>
                </c:pt>
              </c:numCache>
            </c:numRef>
          </c:cat>
          <c:val>
            <c:numRef>
              <c:f>'Sheet1 (2)'!$C$6:$C$44</c:f>
              <c:numCache>
                <c:formatCode>General</c:formatCode>
                <c:ptCount val="39"/>
                <c:pt idx="0" formatCode="_ * #\ ##0.00_)\ [$$-C0C]_ ;_ * \(#\ ##0.00\)\ [$$-C0C]_ ;_ * &quot;-&quot;??_)\ [$$-C0C]_ ;_ @_ ">
                  <c:v>18356</c:v>
                </c:pt>
                <c:pt idx="4" formatCode="_ * #\ ##0.00_)\ [$$-C0C]_ ;_ * \(#\ ##0.00\)\ [$$-C0C]_ ;_ * &quot;-&quot;??_)\ [$$-C0C]_ ;_ @_ ">
                  <c:v>22952</c:v>
                </c:pt>
                <c:pt idx="8" formatCode="_ * #\ ##0.00_)\ [$$-C0C]_ ;_ * \(#\ ##0.00\)\ [$$-C0C]_ ;_ * &quot;-&quot;??_)\ [$$-C0C]_ ;_ @_ ">
                  <c:v>29861</c:v>
                </c:pt>
                <c:pt idx="12" formatCode="_ * #\ ##0.00_)\ [$$-C0C]_ ;_ * \(#\ ##0.00\)\ [$$-C0C]_ ;_ * &quot;-&quot;??_)\ [$$-C0C]_ ;_ @_ ">
                  <c:v>36771</c:v>
                </c:pt>
                <c:pt idx="16" formatCode="_ * #\ ##0.00_)\ [$$-C0C]_ ;_ * \(#\ ##0.00\)\ [$$-C0C]_ ;_ * &quot;-&quot;??_)\ [$$-C0C]_ ;_ @_ ">
                  <c:v>43650</c:v>
                </c:pt>
                <c:pt idx="20" formatCode="_ * #\ ##0.00_)\ [$$-C0C]_ ;_ * \(#\ ##0.00\)\ [$$-C0C]_ ;_ * &quot;-&quot;??_)\ [$$-C0C]_ ;_ @_ ">
                  <c:v>50559</c:v>
                </c:pt>
                <c:pt idx="24" formatCode="_ * #\ ##0.00_)\ [$$-C0C]_ ;_ * \(#\ ##0.00\)\ [$$-C0C]_ ;_ * &quot;-&quot;??_)\ [$$-C0C]_ ;_ @_ ">
                  <c:v>57439</c:v>
                </c:pt>
                <c:pt idx="28" formatCode="_ * #\ ##0.00_)\ [$$-C0C]_ ;_ * \(#\ ##0.00\)\ [$$-C0C]_ ;_ * &quot;-&quot;??_)\ [$$-C0C]_ ;_ @_ ">
                  <c:v>64348</c:v>
                </c:pt>
                <c:pt idx="32" formatCode="_ * #\ ##0.00_)\ [$$-C0C]_ ;_ * \(#\ ##0.00\)\ [$$-C0C]_ ;_ * &quot;-&quot;??_)\ [$$-C0C]_ ;_ @_ ">
                  <c:v>71228</c:v>
                </c:pt>
                <c:pt idx="36" formatCode="_ * #\ ##0.00_)\ [$$-C0C]_ ;_ * \(#\ ##0.00\)\ [$$-C0C]_ ;_ * &quot;-&quot;??_)\ [$$-C0C]_ ;_ @_ ">
                  <c:v>78137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B95-428D-AA5A-FB741FA4EAC7}"/>
            </c:ext>
          </c:extLst>
        </c:ser>
        <c:ser>
          <c:idx val="2"/>
          <c:order val="2"/>
          <c:tx>
            <c:strRef>
              <c:f>'Sheet1 (2)'!$D$2</c:f>
              <c:strCache>
                <c:ptCount val="1"/>
                <c:pt idx="0">
                  <c:v>Gaz naturel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'Sheet1 (2)'!$A$5:$A$43</c:f>
              <c:numCache>
                <c:formatCode>General</c:formatCode>
                <c:ptCount val="39"/>
                <c:pt idx="1">
                  <c:v>2021</c:v>
                </c:pt>
                <c:pt idx="5">
                  <c:v>2022</c:v>
                </c:pt>
                <c:pt idx="9">
                  <c:v>2023</c:v>
                </c:pt>
                <c:pt idx="13">
                  <c:v>2024</c:v>
                </c:pt>
                <c:pt idx="17">
                  <c:v>2025</c:v>
                </c:pt>
                <c:pt idx="21">
                  <c:v>2026</c:v>
                </c:pt>
                <c:pt idx="25">
                  <c:v>2027</c:v>
                </c:pt>
                <c:pt idx="29">
                  <c:v>2028</c:v>
                </c:pt>
                <c:pt idx="33">
                  <c:v>2029</c:v>
                </c:pt>
                <c:pt idx="37">
                  <c:v>2030</c:v>
                </c:pt>
              </c:numCache>
            </c:numRef>
          </c:cat>
          <c:val>
            <c:numRef>
              <c:f>'Sheet1 (2)'!$D$6:$D$44</c:f>
              <c:numCache>
                <c:formatCode>_ * #\ ##0.00_)\ [$$-C0C]_ ;_ * \(#\ ##0.00\)\ [$$-C0C]_ ;_ * "-"??_)\ [$$-C0C]_ ;_ @_ </c:formatCode>
                <c:ptCount val="39"/>
                <c:pt idx="1">
                  <c:v>72473</c:v>
                </c:pt>
                <c:pt idx="5">
                  <c:v>73923</c:v>
                </c:pt>
                <c:pt idx="9">
                  <c:v>75401</c:v>
                </c:pt>
                <c:pt idx="13">
                  <c:v>76909</c:v>
                </c:pt>
                <c:pt idx="17">
                  <c:v>78447</c:v>
                </c:pt>
                <c:pt idx="21">
                  <c:v>80016</c:v>
                </c:pt>
                <c:pt idx="25">
                  <c:v>81617</c:v>
                </c:pt>
                <c:pt idx="29">
                  <c:v>83249</c:v>
                </c:pt>
                <c:pt idx="33">
                  <c:v>84914</c:v>
                </c:pt>
                <c:pt idx="37">
                  <c:v>86612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B95-428D-AA5A-FB741FA4EAC7}"/>
            </c:ext>
          </c:extLst>
        </c:ser>
        <c:ser>
          <c:idx val="3"/>
          <c:order val="3"/>
          <c:tx>
            <c:strRef>
              <c:f>'Sheet1 (2)'!$E$2</c:f>
              <c:strCache>
                <c:ptCount val="1"/>
                <c:pt idx="0">
                  <c:v>Taxe carbone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-7.55029067803047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$87,973.00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5B95-428D-AA5A-FB741FA4EAC7}"/>
                </c:ext>
              </c:extLst>
            </c:dLbl>
            <c:dLbl>
              <c:idx val="5"/>
              <c:layout>
                <c:manualLayout>
                  <c:x val="0"/>
                  <c:y val="-8.130501670590280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$93,303.00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5B95-428D-AA5A-FB741FA4EAC7}"/>
                </c:ext>
              </c:extLst>
            </c:dLbl>
            <c:dLbl>
              <c:idx val="9"/>
              <c:layout>
                <c:manualLayout>
                  <c:x val="-4.0943036643919944E-17"/>
                  <c:y val="-9.492165393678544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$100,601.00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5B95-428D-AA5A-FB741FA4EAC7}"/>
                </c:ext>
              </c:extLst>
            </c:dLbl>
            <c:dLbl>
              <c:idx val="13"/>
              <c:layout>
                <c:manualLayout>
                  <c:x val="-1.1166411714919927E-3"/>
                  <c:y val="-9.843523985070243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$107,929.00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5B95-428D-AA5A-FB741FA4EAC7}"/>
                </c:ext>
              </c:extLst>
            </c:dLbl>
            <c:dLbl>
              <c:idx val="17"/>
              <c:layout>
                <c:manualLayout>
                  <c:x val="0"/>
                  <c:y val="-0.1035501474638429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$115,287.00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5B95-428D-AA5A-FB741FA4EAC7}"/>
                </c:ext>
              </c:extLst>
            </c:dLbl>
            <c:dLbl>
              <c:idx val="21"/>
              <c:layout>
                <c:manualLayout>
                  <c:x val="-8.1886073287839888E-17"/>
                  <c:y val="-0.1123616906563870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$122,676.00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5B95-428D-AA5A-FB741FA4EAC7}"/>
                </c:ext>
              </c:extLst>
            </c:dLbl>
            <c:dLbl>
              <c:idx val="25"/>
              <c:layout>
                <c:manualLayout>
                  <c:x val="0"/>
                  <c:y val="-0.1205615092840049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$130,097.00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5B95-428D-AA5A-FB741FA4EAC7}"/>
                </c:ext>
              </c:extLst>
            </c:dLbl>
            <c:dLbl>
              <c:idx val="29"/>
              <c:layout>
                <c:manualLayout>
                  <c:x val="-1.6377214657567978E-16"/>
                  <c:y val="-0.1323363604533374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$137,549.00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5B95-428D-AA5A-FB741FA4EAC7}"/>
                </c:ext>
              </c:extLst>
            </c:dLbl>
            <c:dLbl>
              <c:idx val="33"/>
              <c:layout>
                <c:manualLayout>
                  <c:x val="0"/>
                  <c:y val="-0.13885954091143896"/>
                </c:manualLayout>
              </c:layout>
              <c:tx>
                <c:rich>
                  <a:bodyPr rot="-5400000" spcFirstLastPara="1" vertOverflow="ellipsis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$145,035.00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414097415766964E-2"/>
                      <c:h val="0.130461512557932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5B95-428D-AA5A-FB741FA4EAC7}"/>
                </c:ext>
              </c:extLst>
            </c:dLbl>
            <c:dLbl>
              <c:idx val="37"/>
              <c:layout>
                <c:manualLayout>
                  <c:x val="0"/>
                  <c:y val="-0.1410458151540286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$152,553.00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5B95-428D-AA5A-FB741FA4EA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'Sheet1 (2)'!$A$5:$A$43</c:f>
              <c:numCache>
                <c:formatCode>General</c:formatCode>
                <c:ptCount val="39"/>
                <c:pt idx="1">
                  <c:v>2021</c:v>
                </c:pt>
                <c:pt idx="5">
                  <c:v>2022</c:v>
                </c:pt>
                <c:pt idx="9">
                  <c:v>2023</c:v>
                </c:pt>
                <c:pt idx="13">
                  <c:v>2024</c:v>
                </c:pt>
                <c:pt idx="17">
                  <c:v>2025</c:v>
                </c:pt>
                <c:pt idx="21">
                  <c:v>2026</c:v>
                </c:pt>
                <c:pt idx="25">
                  <c:v>2027</c:v>
                </c:pt>
                <c:pt idx="29">
                  <c:v>2028</c:v>
                </c:pt>
                <c:pt idx="33">
                  <c:v>2029</c:v>
                </c:pt>
                <c:pt idx="37">
                  <c:v>2030</c:v>
                </c:pt>
              </c:numCache>
            </c:numRef>
          </c:cat>
          <c:val>
            <c:numRef>
              <c:f>'Sheet1 (2)'!$E$6:$E$44</c:f>
              <c:numCache>
                <c:formatCode>_ * #\ ##0.00_)\ [$$-C0C]_ ;_ * \(#\ ##0.00\)\ [$$-C0C]_ ;_ * "-"??_)\ [$$-C0C]_ ;_ @_ </c:formatCode>
                <c:ptCount val="39"/>
                <c:pt idx="1">
                  <c:v>15500</c:v>
                </c:pt>
                <c:pt idx="5">
                  <c:v>19380</c:v>
                </c:pt>
                <c:pt idx="9">
                  <c:v>25200</c:v>
                </c:pt>
                <c:pt idx="13">
                  <c:v>31020</c:v>
                </c:pt>
                <c:pt idx="17">
                  <c:v>36840</c:v>
                </c:pt>
                <c:pt idx="21">
                  <c:v>42660</c:v>
                </c:pt>
                <c:pt idx="25">
                  <c:v>48480</c:v>
                </c:pt>
                <c:pt idx="29">
                  <c:v>54300</c:v>
                </c:pt>
                <c:pt idx="33">
                  <c:v>60121</c:v>
                </c:pt>
                <c:pt idx="37">
                  <c:v>65941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5B95-428D-AA5A-FB741FA4EAC7}"/>
            </c:ext>
          </c:extLst>
        </c:ser>
        <c:ser>
          <c:idx val="4"/>
          <c:order val="4"/>
          <c:tx>
            <c:strRef>
              <c:f>'Sheet1 (2)'!$F$2</c:f>
              <c:strCache>
                <c:ptCount val="1"/>
                <c:pt idx="0">
                  <c:v>Paille de maïs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3.418435339404049E-4"/>
                  <c:y val="-6.35561340749292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8-5B95-428D-AA5A-FB741FA4EAC7}"/>
                </c:ext>
              </c:extLst>
            </c:dLbl>
            <c:dLbl>
              <c:idx val="6"/>
              <c:layout>
                <c:manualLayout>
                  <c:x val="-1.9863151993076593E-17"/>
                  <c:y val="-6.348775252588394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9-5B95-428D-AA5A-FB741FA4EAC7}"/>
                </c:ext>
              </c:extLst>
            </c:dLbl>
            <c:dLbl>
              <c:idx val="10"/>
              <c:layout>
                <c:manualLayout>
                  <c:x val="0"/>
                  <c:y val="-6.362467690121284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A-5B95-428D-AA5A-FB741FA4EAC7}"/>
                </c:ext>
              </c:extLst>
            </c:dLbl>
            <c:dLbl>
              <c:idx val="14"/>
              <c:layout>
                <c:manualLayout>
                  <c:x val="-2.1669143404258258E-3"/>
                  <c:y val="-6.157645597462012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B-5B95-428D-AA5A-FB741FA4EAC7}"/>
                </c:ext>
              </c:extLst>
            </c:dLbl>
            <c:dLbl>
              <c:idx val="18"/>
              <c:layout>
                <c:manualLayout>
                  <c:x val="0"/>
                  <c:y val="-6.164499880090373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C-5B95-428D-AA5A-FB741FA4EAC7}"/>
                </c:ext>
              </c:extLst>
            </c:dLbl>
            <c:dLbl>
              <c:idx val="22"/>
              <c:layout>
                <c:manualLayout>
                  <c:x val="0"/>
                  <c:y val="-6.369321972749629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D-5B95-428D-AA5A-FB741FA4EAC7}"/>
                </c:ext>
              </c:extLst>
            </c:dLbl>
            <c:dLbl>
              <c:idx val="26"/>
              <c:layout>
                <c:manualLayout>
                  <c:x val="-7.945260797230637E-17"/>
                  <c:y val="-6.369321972749629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E-5B95-428D-AA5A-FB741FA4EAC7}"/>
                </c:ext>
              </c:extLst>
            </c:dLbl>
            <c:dLbl>
              <c:idx val="30"/>
              <c:layout>
                <c:manualLayout>
                  <c:x val="1.1166411714919927E-3"/>
                  <c:y val="-6.157645597462012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F-5B95-428D-AA5A-FB741FA4EAC7}"/>
                </c:ext>
              </c:extLst>
            </c:dLbl>
            <c:dLbl>
              <c:idx val="34"/>
              <c:layout>
                <c:manualLayout>
                  <c:x val="0"/>
                  <c:y val="-6.17135416271873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0-5B95-428D-AA5A-FB741FA4EAC7}"/>
                </c:ext>
              </c:extLst>
            </c:dLbl>
            <c:dLbl>
              <c:idx val="38"/>
              <c:layout>
                <c:manualLayout>
                  <c:x val="-8.8357211904686135E-4"/>
                  <c:y val="-6.06207270603692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none" lIns="38100" tIns="19050" rIns="38100" bIns="19050" anchor="b" anchorCtr="0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5.1562238599961764E-2"/>
                      <c:h val="5.3332769938180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1-5B95-428D-AA5A-FB741FA4EA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'Sheet1 (2)'!$A$5:$A$43</c:f>
              <c:numCache>
                <c:formatCode>General</c:formatCode>
                <c:ptCount val="39"/>
                <c:pt idx="1">
                  <c:v>2021</c:v>
                </c:pt>
                <c:pt idx="5">
                  <c:v>2022</c:v>
                </c:pt>
                <c:pt idx="9">
                  <c:v>2023</c:v>
                </c:pt>
                <c:pt idx="13">
                  <c:v>2024</c:v>
                </c:pt>
                <c:pt idx="17">
                  <c:v>2025</c:v>
                </c:pt>
                <c:pt idx="21">
                  <c:v>2026</c:v>
                </c:pt>
                <c:pt idx="25">
                  <c:v>2027</c:v>
                </c:pt>
                <c:pt idx="29">
                  <c:v>2028</c:v>
                </c:pt>
                <c:pt idx="33">
                  <c:v>2029</c:v>
                </c:pt>
                <c:pt idx="37">
                  <c:v>2030</c:v>
                </c:pt>
              </c:numCache>
            </c:numRef>
          </c:cat>
          <c:val>
            <c:numRef>
              <c:f>'Sheet1 (2)'!$F$6:$F$44</c:f>
              <c:numCache>
                <c:formatCode>General</c:formatCode>
                <c:ptCount val="39"/>
                <c:pt idx="2" formatCode="_ * #\ ##0.00_)\ [$$-C0C]_ ;_ * \(#\ ##0.00\)\ [$$-C0C]_ ;_ * &quot;-&quot;??_)\ [$$-C0C]_ ;_ @_ ">
                  <c:v>8160</c:v>
                </c:pt>
                <c:pt idx="6" formatCode="_ * #\ ##0.00_)\ [$$-C0C]_ ;_ * \(#\ ##0.00\)\ [$$-C0C]_ ;_ * &quot;-&quot;??_)\ [$$-C0C]_ ;_ @_ ">
                  <c:v>8323</c:v>
                </c:pt>
                <c:pt idx="10" formatCode="_ * #\ ##0.00_)\ [$$-C0C]_ ;_ * \(#\ ##0.00\)\ [$$-C0C]_ ;_ * &quot;-&quot;??_)\ [$$-C0C]_ ;_ @_ ">
                  <c:v>8490</c:v>
                </c:pt>
                <c:pt idx="14" formatCode="_ * #\ ##0.00_)\ [$$-C0C]_ ;_ * \(#\ ##0.00\)\ [$$-C0C]_ ;_ * &quot;-&quot;??_)\ [$$-C0C]_ ;_ @_ ">
                  <c:v>8660</c:v>
                </c:pt>
                <c:pt idx="18" formatCode="_ * #\ ##0.00_)\ [$$-C0C]_ ;_ * \(#\ ##0.00\)\ [$$-C0C]_ ;_ * &quot;-&quot;??_)\ [$$-C0C]_ ;_ @_ ">
                  <c:v>8833</c:v>
                </c:pt>
                <c:pt idx="22" formatCode="_ * #\ ##0.00_)\ [$$-C0C]_ ;_ * \(#\ ##0.00\)\ [$$-C0C]_ ;_ * &quot;-&quot;??_)\ [$$-C0C]_ ;_ @_ ">
                  <c:v>9009</c:v>
                </c:pt>
                <c:pt idx="26" formatCode="_ * #\ ##0.00_)\ [$$-C0C]_ ;_ * \(#\ ##0.00\)\ [$$-C0C]_ ;_ * &quot;-&quot;??_)\ [$$-C0C]_ ;_ @_ ">
                  <c:v>9109</c:v>
                </c:pt>
                <c:pt idx="30" formatCode="_ * #\ ##0.00_)\ [$$-C0C]_ ;_ * \(#\ ##0.00\)\ [$$-C0C]_ ;_ * &quot;-&quot;??_)\ [$$-C0C]_ ;_ @_ ">
                  <c:v>9373</c:v>
                </c:pt>
                <c:pt idx="34" formatCode="_ * #\ ##0.00_)\ [$$-C0C]_ ;_ * \(#\ ##0.00\)\ [$$-C0C]_ ;_ * &quot;-&quot;??_)\ [$$-C0C]_ ;_ @_ ">
                  <c:v>9561</c:v>
                </c:pt>
                <c:pt idx="38" formatCode="_ * #\ ##0.00_)\ [$$-C0C]_ ;_ * \(#\ ##0.00\)\ [$$-C0C]_ ;_ * &quot;-&quot;??_)\ [$$-C0C]_ ;_ @_ ">
                  <c:v>9752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5B95-428D-AA5A-FB741FA4EAC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030994096"/>
        <c:axId val="1031001312"/>
      </c:barChart>
      <c:catAx>
        <c:axId val="1030994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31001312"/>
        <c:crosses val="autoZero"/>
        <c:auto val="1"/>
        <c:lblAlgn val="ctr"/>
        <c:lblOffset val="100"/>
        <c:noMultiLvlLbl val="0"/>
      </c:catAx>
      <c:valAx>
        <c:axId val="103100131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_ * #\ ##0.00_)\ [$$-C0C]_ ;_ * \(#\ ##0.00\)\ [$$-C0C]_ ;_ * &quot;-&quot;??_)\ [$$-C0C]_ ;_ @_ " sourceLinked="1"/>
        <c:majorTickMark val="none"/>
        <c:minorTickMark val="none"/>
        <c:tickLblPos val="nextTo"/>
        <c:crossAx val="1030994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 noProof="0" dirty="0" smtClean="0"/>
              <a:t>Rendement du capital investi dans le </a:t>
            </a:r>
            <a:r>
              <a:rPr lang="fr-CA" baseline="0" noProof="0" dirty="0" smtClean="0"/>
              <a:t>BioDryAir </a:t>
            </a:r>
            <a:endParaRPr lang="fr-CA" noProof="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C874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C3B-4489-BF9C-4D4E6ABC305C}"/>
              </c:ext>
            </c:extLst>
          </c:dPt>
          <c:dPt>
            <c:idx val="1"/>
            <c:invertIfNegative val="0"/>
            <c:bubble3D val="0"/>
            <c:spPr>
              <a:solidFill>
                <a:srgbClr val="70A28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C3B-4489-BF9C-4D4E6ABC305C}"/>
              </c:ext>
            </c:extLst>
          </c:dPt>
          <c:dPt>
            <c:idx val="2"/>
            <c:invertIfNegative val="0"/>
            <c:bubble3D val="0"/>
            <c:spPr>
              <a:solidFill>
                <a:srgbClr val="3C874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C3B-4489-BF9C-4D4E6ABC305C}"/>
              </c:ext>
            </c:extLst>
          </c:dPt>
          <c:dPt>
            <c:idx val="3"/>
            <c:invertIfNegative val="0"/>
            <c:bubble3D val="0"/>
            <c:spPr>
              <a:solidFill>
                <a:srgbClr val="70A28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C3B-4489-BF9C-4D4E6ABC305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Sheet7!$B$2:$E$3</c:f>
              <c:multiLvlStrCache>
                <c:ptCount val="4"/>
                <c:lvl>
                  <c:pt idx="0">
                    <c:v>Passage du propane au BioDryAir</c:v>
                  </c:pt>
                  <c:pt idx="1">
                    <c:v>Passage du gaz naturel au BioDryAir</c:v>
                  </c:pt>
                  <c:pt idx="2">
                    <c:v>Passage du propane au BioDryAir</c:v>
                  </c:pt>
                  <c:pt idx="3">
                    <c:v>Passage du gaz naturel au BioDryAir </c:v>
                  </c:pt>
                </c:lvl>
                <c:lvl>
                  <c:pt idx="0">
                    <c:v>2021</c:v>
                  </c:pt>
                  <c:pt idx="2">
                    <c:v>2030</c:v>
                  </c:pt>
                </c:lvl>
              </c:multiLvlStrCache>
            </c:multiLvlStrRef>
          </c:cat>
          <c:val>
            <c:numRef>
              <c:f>Sheet7!$B$4:$E$4</c:f>
              <c:numCache>
                <c:formatCode>General</c:formatCode>
                <c:ptCount val="4"/>
                <c:pt idx="0">
                  <c:v>1.74</c:v>
                </c:pt>
                <c:pt idx="1">
                  <c:v>4.45</c:v>
                </c:pt>
                <c:pt idx="2">
                  <c:v>1.18</c:v>
                </c:pt>
                <c:pt idx="3">
                  <c:v>2.4900000000000002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C3B-4489-BF9C-4D4E6ABC305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41835112"/>
        <c:axId val="1141842328"/>
      </c:barChart>
      <c:catAx>
        <c:axId val="1141835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41842328"/>
        <c:crosses val="autoZero"/>
        <c:auto val="1"/>
        <c:lblAlgn val="ctr"/>
        <c:lblOffset val="100"/>
        <c:noMultiLvlLbl val="0"/>
      </c:catAx>
      <c:valAx>
        <c:axId val="1141842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A" noProof="0" dirty="0" smtClean="0"/>
                  <a:t>Années</a:t>
                </a:r>
                <a:endParaRPr lang="fr-CA" noProof="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41835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svg"/><Relationship Id="rId1" Type="http://schemas.openxmlformats.org/officeDocument/2006/relationships/image" Target="../media/image5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svg"/><Relationship Id="rId1" Type="http://schemas.openxmlformats.org/officeDocument/2006/relationships/image" Target="../media/image8.png"/><Relationship Id="rId6" Type="http://schemas.openxmlformats.org/officeDocument/2006/relationships/image" Target="../media/image14.svg"/><Relationship Id="rId5" Type="http://schemas.openxmlformats.org/officeDocument/2006/relationships/image" Target="../media/image10.png"/><Relationship Id="rId4" Type="http://schemas.openxmlformats.org/officeDocument/2006/relationships/image" Target="../media/image12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7.svg"/><Relationship Id="rId1" Type="http://schemas.openxmlformats.org/officeDocument/2006/relationships/image" Target="../media/image12.png"/><Relationship Id="rId6" Type="http://schemas.openxmlformats.org/officeDocument/2006/relationships/image" Target="../media/image21.svg"/><Relationship Id="rId5" Type="http://schemas.openxmlformats.org/officeDocument/2006/relationships/image" Target="../media/image14.png"/><Relationship Id="rId4" Type="http://schemas.openxmlformats.org/officeDocument/2006/relationships/image" Target="../media/image19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34.svg"/><Relationship Id="rId1" Type="http://schemas.openxmlformats.org/officeDocument/2006/relationships/image" Target="../media/image25.png"/><Relationship Id="rId6" Type="http://schemas.openxmlformats.org/officeDocument/2006/relationships/image" Target="../media/image38.svg"/><Relationship Id="rId5" Type="http://schemas.openxmlformats.org/officeDocument/2006/relationships/image" Target="../media/image27.png"/><Relationship Id="rId4" Type="http://schemas.openxmlformats.org/officeDocument/2006/relationships/image" Target="../media/image3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svg"/><Relationship Id="rId1" Type="http://schemas.openxmlformats.org/officeDocument/2006/relationships/image" Target="../media/image5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svg"/><Relationship Id="rId1" Type="http://schemas.openxmlformats.org/officeDocument/2006/relationships/image" Target="../media/image8.png"/><Relationship Id="rId6" Type="http://schemas.openxmlformats.org/officeDocument/2006/relationships/image" Target="../media/image14.svg"/><Relationship Id="rId5" Type="http://schemas.openxmlformats.org/officeDocument/2006/relationships/image" Target="../media/image10.png"/><Relationship Id="rId4" Type="http://schemas.openxmlformats.org/officeDocument/2006/relationships/image" Target="../media/image12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7.svg"/><Relationship Id="rId1" Type="http://schemas.openxmlformats.org/officeDocument/2006/relationships/image" Target="../media/image12.png"/><Relationship Id="rId6" Type="http://schemas.openxmlformats.org/officeDocument/2006/relationships/image" Target="../media/image21.svg"/><Relationship Id="rId5" Type="http://schemas.openxmlformats.org/officeDocument/2006/relationships/image" Target="../media/image14.png"/><Relationship Id="rId4" Type="http://schemas.openxmlformats.org/officeDocument/2006/relationships/image" Target="../media/image19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34.svg"/><Relationship Id="rId1" Type="http://schemas.openxmlformats.org/officeDocument/2006/relationships/image" Target="../media/image25.png"/><Relationship Id="rId6" Type="http://schemas.openxmlformats.org/officeDocument/2006/relationships/image" Target="../media/image38.svg"/><Relationship Id="rId5" Type="http://schemas.openxmlformats.org/officeDocument/2006/relationships/image" Target="../media/image27.png"/><Relationship Id="rId4" Type="http://schemas.openxmlformats.org/officeDocument/2006/relationships/image" Target="../media/image3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5F8147-4DD4-4643-890D-D6D77F51A29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2BC941-B033-49A3-8161-A2D7FF1DEF6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A" sz="1800" b="0" noProof="0" dirty="0" smtClean="0"/>
            <a:t>Triple Green </a:t>
          </a:r>
          <a:r>
            <a:rPr lang="fr-CA" sz="1800" b="0" noProof="1" smtClean="0"/>
            <a:t>Products</a:t>
          </a:r>
          <a:r>
            <a:rPr lang="fr-CA" sz="1800" b="0" noProof="0" dirty="0" smtClean="0"/>
            <a:t> fabrique et installe des équipements de pointe dans les secteurs agricole, institutionnel, municipal, commercial et industriel.</a:t>
          </a:r>
          <a:endParaRPr lang="fr-CA" sz="1800" noProof="0" dirty="0"/>
        </a:p>
      </dgm:t>
    </dgm:pt>
    <dgm:pt modelId="{F8AE56AF-7A41-4BEC-B335-1D02F4F14447}" type="parTrans" cxnId="{13B88E1B-397E-4F28-9297-12BE6038A2C9}">
      <dgm:prSet/>
      <dgm:spPr/>
      <dgm:t>
        <a:bodyPr/>
        <a:lstStyle/>
        <a:p>
          <a:endParaRPr lang="en-US" sz="1800"/>
        </a:p>
      </dgm:t>
    </dgm:pt>
    <dgm:pt modelId="{41B35AE1-BC08-4961-B9AB-00F8166C262B}" type="sibTrans" cxnId="{13B88E1B-397E-4F28-9297-12BE6038A2C9}">
      <dgm:prSet/>
      <dgm:spPr/>
      <dgm:t>
        <a:bodyPr/>
        <a:lstStyle/>
        <a:p>
          <a:endParaRPr lang="en-US" sz="1800"/>
        </a:p>
      </dgm:t>
    </dgm:pt>
    <dgm:pt modelId="{BE42B052-6FD1-4BB6-B83B-98F623AA743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A" sz="1800" b="0" dirty="0" smtClean="0"/>
            <a:t>En misant sur l’énergie renouvelable durable tirée </a:t>
          </a:r>
          <a:r>
            <a:rPr lang="fr-CA" sz="1800" b="0" dirty="0" smtClean="0"/>
            <a:t>des </a:t>
          </a:r>
          <a:r>
            <a:rPr lang="fr-CA" sz="1800" b="0" dirty="0" smtClean="0"/>
            <a:t>biomasses et sur la gestion et le recyclage écologiques des déchets organiques, nous avons acquis une réputation de fournisseur de solutions durables éprouvées.</a:t>
          </a:r>
          <a:endParaRPr lang="en-US" sz="1800" dirty="0"/>
        </a:p>
      </dgm:t>
    </dgm:pt>
    <dgm:pt modelId="{AA186362-0B8A-4BEE-BB7B-E8F2E8ED58BC}" type="parTrans" cxnId="{F77BDEC0-0CFF-4C98-A7AB-1FA1B36351D2}">
      <dgm:prSet/>
      <dgm:spPr/>
      <dgm:t>
        <a:bodyPr/>
        <a:lstStyle/>
        <a:p>
          <a:endParaRPr lang="en-US" sz="1800"/>
        </a:p>
      </dgm:t>
    </dgm:pt>
    <dgm:pt modelId="{09B2DAE7-33CB-46A3-A7A0-ACAFC981685B}" type="sibTrans" cxnId="{F77BDEC0-0CFF-4C98-A7AB-1FA1B36351D2}">
      <dgm:prSet/>
      <dgm:spPr/>
      <dgm:t>
        <a:bodyPr/>
        <a:lstStyle/>
        <a:p>
          <a:endParaRPr lang="en-US" sz="1800"/>
        </a:p>
      </dgm:t>
    </dgm:pt>
    <dgm:pt modelId="{49D75D72-C66C-4DF7-80C5-46581AC0676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A" sz="1800" b="0" noProof="0" dirty="0" smtClean="0"/>
            <a:t>L’un de nos produits phares est le système de séchage du grain </a:t>
          </a:r>
          <a:r>
            <a:rPr lang="fr-CA" sz="1800" b="0" noProof="0" dirty="0" err="1" smtClean="0"/>
            <a:t>BioDryAir</a:t>
          </a:r>
          <a:r>
            <a:rPr lang="fr-CA" sz="1800" b="0" noProof="0" dirty="0" smtClean="0"/>
            <a:t>, </a:t>
          </a:r>
          <a:r>
            <a:rPr lang="fr-CA" sz="1800" b="0" noProof="0" dirty="0" smtClean="0"/>
            <a:t>qui utilise différentes formes de biomasse comme combustible pour produire de l’énergie thermique.</a:t>
          </a:r>
          <a:endParaRPr lang="fr-CA" sz="1800" noProof="0" dirty="0"/>
        </a:p>
      </dgm:t>
    </dgm:pt>
    <dgm:pt modelId="{B006D8DD-A0AC-4085-9E30-516E05FCFE4F}" type="parTrans" cxnId="{A04070AA-3326-4E83-BA7B-5FB867B95821}">
      <dgm:prSet/>
      <dgm:spPr/>
      <dgm:t>
        <a:bodyPr/>
        <a:lstStyle/>
        <a:p>
          <a:endParaRPr lang="en-US" sz="1800"/>
        </a:p>
      </dgm:t>
    </dgm:pt>
    <dgm:pt modelId="{3B4ED8DF-05C0-436B-9769-D4A8AF594864}" type="sibTrans" cxnId="{A04070AA-3326-4E83-BA7B-5FB867B95821}">
      <dgm:prSet/>
      <dgm:spPr/>
      <dgm:t>
        <a:bodyPr/>
        <a:lstStyle/>
        <a:p>
          <a:endParaRPr lang="en-US" sz="1800"/>
        </a:p>
      </dgm:t>
    </dgm:pt>
    <dgm:pt modelId="{B17F0C7A-4553-4BB0-B535-D43C1EC564C2}" type="pres">
      <dgm:prSet presAssocID="{F25F8147-4DD4-4643-890D-D6D77F51A297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F64F4424-5EC5-4CAB-91AA-821088BDA753}" type="pres">
      <dgm:prSet presAssocID="{392BC941-B033-49A3-8161-A2D7FF1DEF6D}" presName="compNode" presStyleCnt="0"/>
      <dgm:spPr/>
    </dgm:pt>
    <dgm:pt modelId="{B553CF48-5FF2-4BD4-8C9C-7338EC840911}" type="pres">
      <dgm:prSet presAssocID="{392BC941-B033-49A3-8161-A2D7FF1DEF6D}" presName="bgRect" presStyleLbl="bgShp" presStyleIdx="0" presStyleCnt="3"/>
      <dgm:spPr/>
    </dgm:pt>
    <dgm:pt modelId="{AB92E3F1-649E-413B-A058-B37A88EFC9FE}" type="pres">
      <dgm:prSet presAssocID="{392BC941-B033-49A3-8161-A2D7FF1DEF6D}" presName="iconRect" presStyleLbl="node1" presStyleIdx="0" presStyleCnt="3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fr-FR"/>
        </a:p>
      </dgm:t>
      <dgm:extLst>
        <a:ext uri="{E40237B7-FDA0-4F09-8148-C483321AD2D9}">
          <dgm14:cNvPr xmlns:dgm14="http://schemas.microsoft.com/office/drawing/2010/diagram" id="0" name="" descr="City"/>
        </a:ext>
      </dgm:extLst>
    </dgm:pt>
    <dgm:pt modelId="{7AC64B18-9560-4B59-BAD8-E81D9CA25C39}" type="pres">
      <dgm:prSet presAssocID="{392BC941-B033-49A3-8161-A2D7FF1DEF6D}" presName="spaceRect" presStyleCnt="0"/>
      <dgm:spPr/>
    </dgm:pt>
    <dgm:pt modelId="{5BBF2CA8-5347-4031-A4E8-52F18C48EABA}" type="pres">
      <dgm:prSet presAssocID="{392BC941-B033-49A3-8161-A2D7FF1DEF6D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96019396-7A2A-4F04-A396-816604E118D0}" type="pres">
      <dgm:prSet presAssocID="{41B35AE1-BC08-4961-B9AB-00F8166C262B}" presName="sibTrans" presStyleCnt="0"/>
      <dgm:spPr/>
    </dgm:pt>
    <dgm:pt modelId="{9204B0B5-9C9C-408E-90E5-3BAF5BAC9EAE}" type="pres">
      <dgm:prSet presAssocID="{BE42B052-6FD1-4BB6-B83B-98F623AA7430}" presName="compNode" presStyleCnt="0"/>
      <dgm:spPr/>
    </dgm:pt>
    <dgm:pt modelId="{067B9929-9D6B-4A49-9075-60329BDF1B68}" type="pres">
      <dgm:prSet presAssocID="{BE42B052-6FD1-4BB6-B83B-98F623AA7430}" presName="bgRect" presStyleLbl="bgShp" presStyleIdx="1" presStyleCnt="3"/>
      <dgm:spPr/>
    </dgm:pt>
    <dgm:pt modelId="{D1ACCC6E-7F79-4CAA-B11E-0A4B34ABB897}" type="pres">
      <dgm:prSet presAssocID="{BE42B052-6FD1-4BB6-B83B-98F623AA7430}" presName="iconRect" presStyleLbl="node1" presStyleIdx="1" presStyleCnt="3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fr-FR"/>
        </a:p>
      </dgm:t>
      <dgm:extLst>
        <a:ext uri="{E40237B7-FDA0-4F09-8148-C483321AD2D9}">
          <dgm14:cNvPr xmlns:dgm14="http://schemas.microsoft.com/office/drawing/2010/diagram" id="0" name="" descr="Sustainability"/>
        </a:ext>
      </dgm:extLst>
    </dgm:pt>
    <dgm:pt modelId="{2B5C5255-2EBE-4C01-8F4A-7ADCA5A4629A}" type="pres">
      <dgm:prSet presAssocID="{BE42B052-6FD1-4BB6-B83B-98F623AA7430}" presName="spaceRect" presStyleCnt="0"/>
      <dgm:spPr/>
    </dgm:pt>
    <dgm:pt modelId="{7741CA15-E68B-41AC-A127-71104D308EF6}" type="pres">
      <dgm:prSet presAssocID="{BE42B052-6FD1-4BB6-B83B-98F623AA7430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D204C8A3-649C-44C3-BDC9-A4836208C26A}" type="pres">
      <dgm:prSet presAssocID="{09B2DAE7-33CB-46A3-A7A0-ACAFC981685B}" presName="sibTrans" presStyleCnt="0"/>
      <dgm:spPr/>
    </dgm:pt>
    <dgm:pt modelId="{C9664226-51C8-40BD-AF7D-AEA7437B570D}" type="pres">
      <dgm:prSet presAssocID="{49D75D72-C66C-4DF7-80C5-46581AC0676F}" presName="compNode" presStyleCnt="0"/>
      <dgm:spPr/>
    </dgm:pt>
    <dgm:pt modelId="{3792316C-4036-4C57-BE52-5888BB00D42B}" type="pres">
      <dgm:prSet presAssocID="{49D75D72-C66C-4DF7-80C5-46581AC0676F}" presName="bgRect" presStyleLbl="bgShp" presStyleIdx="2" presStyleCnt="3"/>
      <dgm:spPr/>
    </dgm:pt>
    <dgm:pt modelId="{F0C642DB-964C-4121-9CAE-E28CDEF9BDEB}" type="pres">
      <dgm:prSet presAssocID="{49D75D72-C66C-4DF7-80C5-46581AC0676F}" presName="iconRect" presStyleLbl="node1" presStyleIdx="2" presStyleCnt="3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fr-FR"/>
        </a:p>
      </dgm:t>
      <dgm:extLst>
        <a:ext uri="{E40237B7-FDA0-4F09-8148-C483321AD2D9}">
          <dgm14:cNvPr xmlns:dgm14="http://schemas.microsoft.com/office/drawing/2010/diagram" id="0" name="" descr="Fire"/>
        </a:ext>
      </dgm:extLst>
    </dgm:pt>
    <dgm:pt modelId="{44FDDBBB-A9FD-4AD9-9BC6-D6CF4091821B}" type="pres">
      <dgm:prSet presAssocID="{49D75D72-C66C-4DF7-80C5-46581AC0676F}" presName="spaceRect" presStyleCnt="0"/>
      <dgm:spPr/>
    </dgm:pt>
    <dgm:pt modelId="{49A57CF7-AC82-4D21-9491-3CBF9595F7C6}" type="pres">
      <dgm:prSet presAssocID="{49D75D72-C66C-4DF7-80C5-46581AC0676F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</dgm:ptLst>
  <dgm:cxnLst>
    <dgm:cxn modelId="{2003CC42-5D1E-4D0F-A084-AFFDAD5832AC}" type="presOf" srcId="{F25F8147-4DD4-4643-890D-D6D77F51A297}" destId="{B17F0C7A-4553-4BB0-B535-D43C1EC564C2}" srcOrd="0" destOrd="0" presId="urn:microsoft.com/office/officeart/2018/2/layout/IconVerticalSolidList"/>
    <dgm:cxn modelId="{CB61A21C-3E63-4934-BE7C-422C73F16026}" type="presOf" srcId="{49D75D72-C66C-4DF7-80C5-46581AC0676F}" destId="{49A57CF7-AC82-4D21-9491-3CBF9595F7C6}" srcOrd="0" destOrd="0" presId="urn:microsoft.com/office/officeart/2018/2/layout/IconVerticalSolidList"/>
    <dgm:cxn modelId="{1F0D50AC-A248-4EE6-B522-278AD75F2032}" type="presOf" srcId="{BE42B052-6FD1-4BB6-B83B-98F623AA7430}" destId="{7741CA15-E68B-41AC-A127-71104D308EF6}" srcOrd="0" destOrd="0" presId="urn:microsoft.com/office/officeart/2018/2/layout/IconVerticalSolidList"/>
    <dgm:cxn modelId="{A04070AA-3326-4E83-BA7B-5FB867B95821}" srcId="{F25F8147-4DD4-4643-890D-D6D77F51A297}" destId="{49D75D72-C66C-4DF7-80C5-46581AC0676F}" srcOrd="2" destOrd="0" parTransId="{B006D8DD-A0AC-4085-9E30-516E05FCFE4F}" sibTransId="{3B4ED8DF-05C0-436B-9769-D4A8AF594864}"/>
    <dgm:cxn modelId="{13B88E1B-397E-4F28-9297-12BE6038A2C9}" srcId="{F25F8147-4DD4-4643-890D-D6D77F51A297}" destId="{392BC941-B033-49A3-8161-A2D7FF1DEF6D}" srcOrd="0" destOrd="0" parTransId="{F8AE56AF-7A41-4BEC-B335-1D02F4F14447}" sibTransId="{41B35AE1-BC08-4961-B9AB-00F8166C262B}"/>
    <dgm:cxn modelId="{F77BDEC0-0CFF-4C98-A7AB-1FA1B36351D2}" srcId="{F25F8147-4DD4-4643-890D-D6D77F51A297}" destId="{BE42B052-6FD1-4BB6-B83B-98F623AA7430}" srcOrd="1" destOrd="0" parTransId="{AA186362-0B8A-4BEE-BB7B-E8F2E8ED58BC}" sibTransId="{09B2DAE7-33CB-46A3-A7A0-ACAFC981685B}"/>
    <dgm:cxn modelId="{4EEFAA4A-5C92-4270-A43F-D405FA891D2D}" type="presOf" srcId="{392BC941-B033-49A3-8161-A2D7FF1DEF6D}" destId="{5BBF2CA8-5347-4031-A4E8-52F18C48EABA}" srcOrd="0" destOrd="0" presId="urn:microsoft.com/office/officeart/2018/2/layout/IconVerticalSolidList"/>
    <dgm:cxn modelId="{E3EA4512-C5BB-4D1A-BFDC-D6D822C3C497}" type="presParOf" srcId="{B17F0C7A-4553-4BB0-B535-D43C1EC564C2}" destId="{F64F4424-5EC5-4CAB-91AA-821088BDA753}" srcOrd="0" destOrd="0" presId="urn:microsoft.com/office/officeart/2018/2/layout/IconVerticalSolidList"/>
    <dgm:cxn modelId="{2641049B-355B-4F57-9468-F1D7D8AE7EDB}" type="presParOf" srcId="{F64F4424-5EC5-4CAB-91AA-821088BDA753}" destId="{B553CF48-5FF2-4BD4-8C9C-7338EC840911}" srcOrd="0" destOrd="0" presId="urn:microsoft.com/office/officeart/2018/2/layout/IconVerticalSolidList"/>
    <dgm:cxn modelId="{E27A485F-475A-4461-BC5F-CA87A7757AF0}" type="presParOf" srcId="{F64F4424-5EC5-4CAB-91AA-821088BDA753}" destId="{AB92E3F1-649E-413B-A058-B37A88EFC9FE}" srcOrd="1" destOrd="0" presId="urn:microsoft.com/office/officeart/2018/2/layout/IconVerticalSolidList"/>
    <dgm:cxn modelId="{8DA8AA0B-8DD3-4BB6-815C-FB40C426FCD4}" type="presParOf" srcId="{F64F4424-5EC5-4CAB-91AA-821088BDA753}" destId="{7AC64B18-9560-4B59-BAD8-E81D9CA25C39}" srcOrd="2" destOrd="0" presId="urn:microsoft.com/office/officeart/2018/2/layout/IconVerticalSolidList"/>
    <dgm:cxn modelId="{5706640C-6D38-4A63-956F-4AFEE576973D}" type="presParOf" srcId="{F64F4424-5EC5-4CAB-91AA-821088BDA753}" destId="{5BBF2CA8-5347-4031-A4E8-52F18C48EABA}" srcOrd="3" destOrd="0" presId="urn:microsoft.com/office/officeart/2018/2/layout/IconVerticalSolidList"/>
    <dgm:cxn modelId="{35D623C9-6B07-4C3B-B096-8DF47864ECEA}" type="presParOf" srcId="{B17F0C7A-4553-4BB0-B535-D43C1EC564C2}" destId="{96019396-7A2A-4F04-A396-816604E118D0}" srcOrd="1" destOrd="0" presId="urn:microsoft.com/office/officeart/2018/2/layout/IconVerticalSolidList"/>
    <dgm:cxn modelId="{A10E8FBF-F7F4-4857-A4DB-0160919738FB}" type="presParOf" srcId="{B17F0C7A-4553-4BB0-B535-D43C1EC564C2}" destId="{9204B0B5-9C9C-408E-90E5-3BAF5BAC9EAE}" srcOrd="2" destOrd="0" presId="urn:microsoft.com/office/officeart/2018/2/layout/IconVerticalSolidList"/>
    <dgm:cxn modelId="{9A928E40-39FA-43D9-ADFA-3A9BC56AC5CA}" type="presParOf" srcId="{9204B0B5-9C9C-408E-90E5-3BAF5BAC9EAE}" destId="{067B9929-9D6B-4A49-9075-60329BDF1B68}" srcOrd="0" destOrd="0" presId="urn:microsoft.com/office/officeart/2018/2/layout/IconVerticalSolidList"/>
    <dgm:cxn modelId="{865B4BB1-AD2C-48F1-A997-96ED3D66A165}" type="presParOf" srcId="{9204B0B5-9C9C-408E-90E5-3BAF5BAC9EAE}" destId="{D1ACCC6E-7F79-4CAA-B11E-0A4B34ABB897}" srcOrd="1" destOrd="0" presId="urn:microsoft.com/office/officeart/2018/2/layout/IconVerticalSolidList"/>
    <dgm:cxn modelId="{3BF63812-08DC-4094-9724-FFB97FE6385E}" type="presParOf" srcId="{9204B0B5-9C9C-408E-90E5-3BAF5BAC9EAE}" destId="{2B5C5255-2EBE-4C01-8F4A-7ADCA5A4629A}" srcOrd="2" destOrd="0" presId="urn:microsoft.com/office/officeart/2018/2/layout/IconVerticalSolidList"/>
    <dgm:cxn modelId="{7D71981F-61B9-4778-9C3B-E285F800CB03}" type="presParOf" srcId="{9204B0B5-9C9C-408E-90E5-3BAF5BAC9EAE}" destId="{7741CA15-E68B-41AC-A127-71104D308EF6}" srcOrd="3" destOrd="0" presId="urn:microsoft.com/office/officeart/2018/2/layout/IconVerticalSolidList"/>
    <dgm:cxn modelId="{5DB4F480-4B37-49A9-AE6A-B19D1A1BD0BF}" type="presParOf" srcId="{B17F0C7A-4553-4BB0-B535-D43C1EC564C2}" destId="{D204C8A3-649C-44C3-BDC9-A4836208C26A}" srcOrd="3" destOrd="0" presId="urn:microsoft.com/office/officeart/2018/2/layout/IconVerticalSolidList"/>
    <dgm:cxn modelId="{C62BFA05-0B80-490F-8C4F-B5E5BEADDA95}" type="presParOf" srcId="{B17F0C7A-4553-4BB0-B535-D43C1EC564C2}" destId="{C9664226-51C8-40BD-AF7D-AEA7437B570D}" srcOrd="4" destOrd="0" presId="urn:microsoft.com/office/officeart/2018/2/layout/IconVerticalSolidList"/>
    <dgm:cxn modelId="{1631743F-08C8-4D85-9416-3040FA2A8A95}" type="presParOf" srcId="{C9664226-51C8-40BD-AF7D-AEA7437B570D}" destId="{3792316C-4036-4C57-BE52-5888BB00D42B}" srcOrd="0" destOrd="0" presId="urn:microsoft.com/office/officeart/2018/2/layout/IconVerticalSolidList"/>
    <dgm:cxn modelId="{6B3DDAAC-0C5D-4EF7-9104-F0A884E4A1DB}" type="presParOf" srcId="{C9664226-51C8-40BD-AF7D-AEA7437B570D}" destId="{F0C642DB-964C-4121-9CAE-E28CDEF9BDEB}" srcOrd="1" destOrd="0" presId="urn:microsoft.com/office/officeart/2018/2/layout/IconVerticalSolidList"/>
    <dgm:cxn modelId="{A3F63326-C26D-4456-999C-A8A6F847AD77}" type="presParOf" srcId="{C9664226-51C8-40BD-AF7D-AEA7437B570D}" destId="{44FDDBBB-A9FD-4AD9-9BC6-D6CF4091821B}" srcOrd="2" destOrd="0" presId="urn:microsoft.com/office/officeart/2018/2/layout/IconVerticalSolidList"/>
    <dgm:cxn modelId="{1A251046-DEC3-413E-8928-7B6F3695F2AE}" type="presParOf" srcId="{C9664226-51C8-40BD-AF7D-AEA7437B570D}" destId="{49A57CF7-AC82-4D21-9491-3CBF9595F7C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258140-571A-4B52-BCA3-C78EDA60E51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5CFEA6-D18A-47A8-8005-BC5ADC5AD411}">
      <dgm:prSet/>
      <dgm:spPr/>
      <dgm:t>
        <a:bodyPr/>
        <a:lstStyle/>
        <a:p>
          <a:r>
            <a:rPr lang="fr-CA" dirty="0" smtClean="0"/>
            <a:t>Référence du secteur en matière de fiabilité durable, </a:t>
          </a:r>
          <a:r>
            <a:rPr lang="fr-CA" dirty="0" err="1" smtClean="0"/>
            <a:t>TGP</a:t>
          </a:r>
          <a:r>
            <a:rPr lang="fr-CA" dirty="0" smtClean="0"/>
            <a:t> </a:t>
          </a:r>
          <a:r>
            <a:rPr lang="fr-CA" dirty="0" smtClean="0"/>
            <a:t>fournit des solutions </a:t>
          </a:r>
          <a:r>
            <a:rPr lang="fr-CA" dirty="0" smtClean="0"/>
            <a:t>originales </a:t>
          </a:r>
          <a:r>
            <a:rPr lang="fr-CA" dirty="0" smtClean="0"/>
            <a:t>axées sur l’énergie propre et permet des économies de coûts depuis plus de 20 ans</a:t>
          </a:r>
          <a:r>
            <a:rPr lang="en-US" dirty="0" smtClean="0"/>
            <a:t>. </a:t>
          </a:r>
          <a:endParaRPr lang="en-US" dirty="0"/>
        </a:p>
      </dgm:t>
    </dgm:pt>
    <dgm:pt modelId="{212FC485-C39E-4F0F-950D-398EB4477760}" type="parTrans" cxnId="{7FECB771-2443-4D54-9920-E512075D6070}">
      <dgm:prSet/>
      <dgm:spPr/>
      <dgm:t>
        <a:bodyPr/>
        <a:lstStyle/>
        <a:p>
          <a:endParaRPr lang="en-US"/>
        </a:p>
      </dgm:t>
    </dgm:pt>
    <dgm:pt modelId="{0139E163-1687-47EB-97E9-8FA7BDE99230}" type="sibTrans" cxnId="{7FECB771-2443-4D54-9920-E512075D6070}">
      <dgm:prSet/>
      <dgm:spPr/>
      <dgm:t>
        <a:bodyPr/>
        <a:lstStyle/>
        <a:p>
          <a:endParaRPr lang="en-US"/>
        </a:p>
      </dgm:t>
    </dgm:pt>
    <dgm:pt modelId="{0E632B41-A43E-4B6E-AD94-22612259C629}">
      <dgm:prSet/>
      <dgm:spPr/>
      <dgm:t>
        <a:bodyPr/>
        <a:lstStyle/>
        <a:p>
          <a:pPr>
            <a:lnSpc>
              <a:spcPct val="100000"/>
            </a:lnSpc>
          </a:pPr>
          <a:r>
            <a:rPr lang="fr-CA" noProof="0" dirty="0" smtClean="0"/>
            <a:t>Nous </a:t>
          </a:r>
          <a:r>
            <a:rPr lang="fr-CA" noProof="0" dirty="0" smtClean="0"/>
            <a:t>avons à cœur de procurer des équipements </a:t>
          </a:r>
          <a:r>
            <a:rPr lang="fr-CA" noProof="0" dirty="0" smtClean="0"/>
            <a:t>et </a:t>
          </a:r>
          <a:r>
            <a:rPr lang="fr-CA" noProof="0" dirty="0" smtClean="0"/>
            <a:t>des </a:t>
          </a:r>
          <a:r>
            <a:rPr lang="fr-CA" noProof="0" dirty="0" smtClean="0"/>
            <a:t>sources d’énergie </a:t>
          </a:r>
          <a:r>
            <a:rPr lang="fr-CA" noProof="0" dirty="0" smtClean="0"/>
            <a:t>fiables à notre clientèle, </a:t>
          </a:r>
          <a:r>
            <a:rPr lang="fr-CA" noProof="0" dirty="0" smtClean="0"/>
            <a:t>maintenant et à l’avenir.</a:t>
          </a:r>
          <a:endParaRPr lang="fr-CA" noProof="0" dirty="0"/>
        </a:p>
      </dgm:t>
    </dgm:pt>
    <dgm:pt modelId="{844B92D1-74EC-4A55-88E9-AD30C2B79FA0}" type="parTrans" cxnId="{88D8D001-84AE-4148-BEC4-DDFD328583A8}">
      <dgm:prSet/>
      <dgm:spPr/>
      <dgm:t>
        <a:bodyPr/>
        <a:lstStyle/>
        <a:p>
          <a:endParaRPr lang="en-US"/>
        </a:p>
      </dgm:t>
    </dgm:pt>
    <dgm:pt modelId="{2B9113F7-2D28-46C0-B879-26678218C18E}" type="sibTrans" cxnId="{88D8D001-84AE-4148-BEC4-DDFD328583A8}">
      <dgm:prSet/>
      <dgm:spPr/>
      <dgm:t>
        <a:bodyPr/>
        <a:lstStyle/>
        <a:p>
          <a:endParaRPr lang="en-US"/>
        </a:p>
      </dgm:t>
    </dgm:pt>
    <dgm:pt modelId="{54B2158D-8F2A-46BF-BB3C-9C38C89DD68C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noProof="0" dirty="0" smtClean="0"/>
            <a:t>TGP s’appuie sur une équipe hautement qualifiée et compétente.</a:t>
          </a:r>
          <a:endParaRPr lang="fr-FR" noProof="0" dirty="0"/>
        </a:p>
      </dgm:t>
    </dgm:pt>
    <dgm:pt modelId="{3B82E711-25DC-4DDD-BCFA-2FBD2FA5B7A2}" type="parTrans" cxnId="{5AD0AD8A-D8A5-418B-91C3-8D98A9E54E18}">
      <dgm:prSet/>
      <dgm:spPr/>
      <dgm:t>
        <a:bodyPr/>
        <a:lstStyle/>
        <a:p>
          <a:endParaRPr lang="en-US"/>
        </a:p>
      </dgm:t>
    </dgm:pt>
    <dgm:pt modelId="{53CF4E36-9290-4C14-9BC1-C5F36BC558EE}" type="sibTrans" cxnId="{5AD0AD8A-D8A5-418B-91C3-8D98A9E54E18}">
      <dgm:prSet/>
      <dgm:spPr/>
      <dgm:t>
        <a:bodyPr/>
        <a:lstStyle/>
        <a:p>
          <a:endParaRPr lang="en-US"/>
        </a:p>
      </dgm:t>
    </dgm:pt>
    <dgm:pt modelId="{52F908D3-7684-4018-9FD2-F8F1E7FB254B}" type="pres">
      <dgm:prSet presAssocID="{32258140-571A-4B52-BCA3-C78EDA60E51F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6B54B4FF-E380-40F7-9EF8-7F3B1C655001}" type="pres">
      <dgm:prSet presAssocID="{345CFEA6-D18A-47A8-8005-BC5ADC5AD411}" presName="compNode" presStyleCnt="0"/>
      <dgm:spPr/>
    </dgm:pt>
    <dgm:pt modelId="{2A282E8F-D9E0-4346-9496-B1A8485CCAF9}" type="pres">
      <dgm:prSet presAssocID="{345CFEA6-D18A-47A8-8005-BC5ADC5AD411}" presName="bgRect" presStyleLbl="bgShp" presStyleIdx="0" presStyleCnt="3"/>
      <dgm:spPr/>
    </dgm:pt>
    <dgm:pt modelId="{7B2E4140-0948-48C5-AED6-DD7F73048ADC}" type="pres">
      <dgm:prSet presAssocID="{345CFEA6-D18A-47A8-8005-BC5ADC5AD41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fr-FR"/>
        </a:p>
      </dgm:t>
      <dgm:extLst>
        <a:ext uri="{E40237B7-FDA0-4F09-8148-C483321AD2D9}">
          <dgm14:cNvPr xmlns:dgm14="http://schemas.microsoft.com/office/drawing/2010/diagram" id="0" name="" descr="Open hand with plant with solid fill"/>
        </a:ext>
      </dgm:extLst>
    </dgm:pt>
    <dgm:pt modelId="{C04EFFF7-77D7-4E49-8B3B-E1A8F86F5AD1}" type="pres">
      <dgm:prSet presAssocID="{345CFEA6-D18A-47A8-8005-BC5ADC5AD411}" presName="spaceRect" presStyleCnt="0"/>
      <dgm:spPr/>
    </dgm:pt>
    <dgm:pt modelId="{DC4B99D8-7561-41AA-90A3-6B10A5919A53}" type="pres">
      <dgm:prSet presAssocID="{345CFEA6-D18A-47A8-8005-BC5ADC5AD411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DD77FFC2-E5CB-4CEA-8C0B-F919150FC1A3}" type="pres">
      <dgm:prSet presAssocID="{0139E163-1687-47EB-97E9-8FA7BDE99230}" presName="sibTrans" presStyleCnt="0"/>
      <dgm:spPr/>
    </dgm:pt>
    <dgm:pt modelId="{4C8296A9-9287-4014-A408-9427E46810F8}" type="pres">
      <dgm:prSet presAssocID="{0E632B41-A43E-4B6E-AD94-22612259C629}" presName="compNode" presStyleCnt="0"/>
      <dgm:spPr/>
    </dgm:pt>
    <dgm:pt modelId="{435EFF5A-8CA6-4B92-9B80-A35307794A6F}" type="pres">
      <dgm:prSet presAssocID="{0E632B41-A43E-4B6E-AD94-22612259C629}" presName="bgRect" presStyleLbl="bgShp" presStyleIdx="1" presStyleCnt="3"/>
      <dgm:spPr/>
    </dgm:pt>
    <dgm:pt modelId="{75A4B552-F9A0-456C-8EBB-3E1A8B3315CB}" type="pres">
      <dgm:prSet presAssocID="{0E632B41-A43E-4B6E-AD94-22612259C62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fr-FR"/>
        </a:p>
      </dgm:t>
      <dgm:extLst>
        <a:ext uri="{E40237B7-FDA0-4F09-8148-C483321AD2D9}">
          <dgm14:cNvPr xmlns:dgm14="http://schemas.microsoft.com/office/drawing/2010/diagram" id="0" name="" descr="Future with solid fill"/>
        </a:ext>
      </dgm:extLst>
    </dgm:pt>
    <dgm:pt modelId="{C6500A15-6980-4A50-857D-83A83F21CC0B}" type="pres">
      <dgm:prSet presAssocID="{0E632B41-A43E-4B6E-AD94-22612259C629}" presName="spaceRect" presStyleCnt="0"/>
      <dgm:spPr/>
    </dgm:pt>
    <dgm:pt modelId="{6ADE2482-4227-4BDE-AB9C-5EE9012DADD0}" type="pres">
      <dgm:prSet presAssocID="{0E632B41-A43E-4B6E-AD94-22612259C629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93C6337B-1E12-4565-96BD-8E7305D9F924}" type="pres">
      <dgm:prSet presAssocID="{2B9113F7-2D28-46C0-B879-26678218C18E}" presName="sibTrans" presStyleCnt="0"/>
      <dgm:spPr/>
    </dgm:pt>
    <dgm:pt modelId="{3D3C5980-7A45-4A5F-965A-E7D20336A4E3}" type="pres">
      <dgm:prSet presAssocID="{54B2158D-8F2A-46BF-BB3C-9C38C89DD68C}" presName="compNode" presStyleCnt="0"/>
      <dgm:spPr/>
    </dgm:pt>
    <dgm:pt modelId="{F323CC64-4F67-40DA-AB37-21FE64F4880D}" type="pres">
      <dgm:prSet presAssocID="{54B2158D-8F2A-46BF-BB3C-9C38C89DD68C}" presName="bgRect" presStyleLbl="bgShp" presStyleIdx="2" presStyleCnt="3"/>
      <dgm:spPr/>
    </dgm:pt>
    <dgm:pt modelId="{90CC79CA-38B7-4557-8EB4-4CF9226D05D3}" type="pres">
      <dgm:prSet presAssocID="{54B2158D-8F2A-46BF-BB3C-9C38C89DD68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fr-FR"/>
        </a:p>
      </dgm:t>
      <dgm:extLst>
        <a:ext uri="{E40237B7-FDA0-4F09-8148-C483321AD2D9}">
          <dgm14:cNvPr xmlns:dgm14="http://schemas.microsoft.com/office/drawing/2010/diagram" id="0" name="" descr="Users with solid fill"/>
        </a:ext>
      </dgm:extLst>
    </dgm:pt>
    <dgm:pt modelId="{9FA403DB-1B4A-4944-B54D-3D7535B8D87F}" type="pres">
      <dgm:prSet presAssocID="{54B2158D-8F2A-46BF-BB3C-9C38C89DD68C}" presName="spaceRect" presStyleCnt="0"/>
      <dgm:spPr/>
    </dgm:pt>
    <dgm:pt modelId="{AE807AC6-87F2-42DA-AC8E-0EE1A2B37A0A}" type="pres">
      <dgm:prSet presAssocID="{54B2158D-8F2A-46BF-BB3C-9C38C89DD68C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</dgm:ptLst>
  <dgm:cxnLst>
    <dgm:cxn modelId="{88D8D001-84AE-4148-BEC4-DDFD328583A8}" srcId="{32258140-571A-4B52-BCA3-C78EDA60E51F}" destId="{0E632B41-A43E-4B6E-AD94-22612259C629}" srcOrd="1" destOrd="0" parTransId="{844B92D1-74EC-4A55-88E9-AD30C2B79FA0}" sibTransId="{2B9113F7-2D28-46C0-B879-26678218C18E}"/>
    <dgm:cxn modelId="{4E6EEC6F-1D4B-4445-8433-FCFFC291211D}" type="presOf" srcId="{0E632B41-A43E-4B6E-AD94-22612259C629}" destId="{6ADE2482-4227-4BDE-AB9C-5EE9012DADD0}" srcOrd="0" destOrd="0" presId="urn:microsoft.com/office/officeart/2018/2/layout/IconVerticalSolidList"/>
    <dgm:cxn modelId="{7FECB771-2443-4D54-9920-E512075D6070}" srcId="{32258140-571A-4B52-BCA3-C78EDA60E51F}" destId="{345CFEA6-D18A-47A8-8005-BC5ADC5AD411}" srcOrd="0" destOrd="0" parTransId="{212FC485-C39E-4F0F-950D-398EB4477760}" sibTransId="{0139E163-1687-47EB-97E9-8FA7BDE99230}"/>
    <dgm:cxn modelId="{46A50512-0F5D-4A1E-A3DD-F5FEB4621E8F}" type="presOf" srcId="{54B2158D-8F2A-46BF-BB3C-9C38C89DD68C}" destId="{AE807AC6-87F2-42DA-AC8E-0EE1A2B37A0A}" srcOrd="0" destOrd="0" presId="urn:microsoft.com/office/officeart/2018/2/layout/IconVerticalSolidList"/>
    <dgm:cxn modelId="{D5DCA0DE-C5A6-4410-AD77-90E625E283AB}" type="presOf" srcId="{345CFEA6-D18A-47A8-8005-BC5ADC5AD411}" destId="{DC4B99D8-7561-41AA-90A3-6B10A5919A53}" srcOrd="0" destOrd="0" presId="urn:microsoft.com/office/officeart/2018/2/layout/IconVerticalSolidList"/>
    <dgm:cxn modelId="{5AD0AD8A-D8A5-418B-91C3-8D98A9E54E18}" srcId="{32258140-571A-4B52-BCA3-C78EDA60E51F}" destId="{54B2158D-8F2A-46BF-BB3C-9C38C89DD68C}" srcOrd="2" destOrd="0" parTransId="{3B82E711-25DC-4DDD-BCFA-2FBD2FA5B7A2}" sibTransId="{53CF4E36-9290-4C14-9BC1-C5F36BC558EE}"/>
    <dgm:cxn modelId="{4EEEB6C9-CA80-4A30-8F47-C90A74EB6DF6}" type="presOf" srcId="{32258140-571A-4B52-BCA3-C78EDA60E51F}" destId="{52F908D3-7684-4018-9FD2-F8F1E7FB254B}" srcOrd="0" destOrd="0" presId="urn:microsoft.com/office/officeart/2018/2/layout/IconVerticalSolidList"/>
    <dgm:cxn modelId="{1F5B6BE6-0F85-4067-8C96-9B0F21DB6F3A}" type="presParOf" srcId="{52F908D3-7684-4018-9FD2-F8F1E7FB254B}" destId="{6B54B4FF-E380-40F7-9EF8-7F3B1C655001}" srcOrd="0" destOrd="0" presId="urn:microsoft.com/office/officeart/2018/2/layout/IconVerticalSolidList"/>
    <dgm:cxn modelId="{B78334B3-C1B3-4735-BD3B-93797E116762}" type="presParOf" srcId="{6B54B4FF-E380-40F7-9EF8-7F3B1C655001}" destId="{2A282E8F-D9E0-4346-9496-B1A8485CCAF9}" srcOrd="0" destOrd="0" presId="urn:microsoft.com/office/officeart/2018/2/layout/IconVerticalSolidList"/>
    <dgm:cxn modelId="{AB5F4996-6AF2-4E32-8758-38EA5B03C973}" type="presParOf" srcId="{6B54B4FF-E380-40F7-9EF8-7F3B1C655001}" destId="{7B2E4140-0948-48C5-AED6-DD7F73048ADC}" srcOrd="1" destOrd="0" presId="urn:microsoft.com/office/officeart/2018/2/layout/IconVerticalSolidList"/>
    <dgm:cxn modelId="{A048B5BF-CB22-4FE0-AC04-620A300148E0}" type="presParOf" srcId="{6B54B4FF-E380-40F7-9EF8-7F3B1C655001}" destId="{C04EFFF7-77D7-4E49-8B3B-E1A8F86F5AD1}" srcOrd="2" destOrd="0" presId="urn:microsoft.com/office/officeart/2018/2/layout/IconVerticalSolidList"/>
    <dgm:cxn modelId="{0658E01D-2EAB-4E9D-BF87-854BCB4EACF8}" type="presParOf" srcId="{6B54B4FF-E380-40F7-9EF8-7F3B1C655001}" destId="{DC4B99D8-7561-41AA-90A3-6B10A5919A53}" srcOrd="3" destOrd="0" presId="urn:microsoft.com/office/officeart/2018/2/layout/IconVerticalSolidList"/>
    <dgm:cxn modelId="{FCB8B644-1AF9-43A6-95CB-CCF05D8829D4}" type="presParOf" srcId="{52F908D3-7684-4018-9FD2-F8F1E7FB254B}" destId="{DD77FFC2-E5CB-4CEA-8C0B-F919150FC1A3}" srcOrd="1" destOrd="0" presId="urn:microsoft.com/office/officeart/2018/2/layout/IconVerticalSolidList"/>
    <dgm:cxn modelId="{10D238DD-1D5B-43B0-98E8-B23D4FD9397D}" type="presParOf" srcId="{52F908D3-7684-4018-9FD2-F8F1E7FB254B}" destId="{4C8296A9-9287-4014-A408-9427E46810F8}" srcOrd="2" destOrd="0" presId="urn:microsoft.com/office/officeart/2018/2/layout/IconVerticalSolidList"/>
    <dgm:cxn modelId="{9240CA54-3C57-40FE-9565-54FEF6C3D7BA}" type="presParOf" srcId="{4C8296A9-9287-4014-A408-9427E46810F8}" destId="{435EFF5A-8CA6-4B92-9B80-A35307794A6F}" srcOrd="0" destOrd="0" presId="urn:microsoft.com/office/officeart/2018/2/layout/IconVerticalSolidList"/>
    <dgm:cxn modelId="{FDBD1056-D858-449C-8042-BCBA1DBCE00C}" type="presParOf" srcId="{4C8296A9-9287-4014-A408-9427E46810F8}" destId="{75A4B552-F9A0-456C-8EBB-3E1A8B3315CB}" srcOrd="1" destOrd="0" presId="urn:microsoft.com/office/officeart/2018/2/layout/IconVerticalSolidList"/>
    <dgm:cxn modelId="{995F01E8-96E7-43A2-948A-7D96D03CFC16}" type="presParOf" srcId="{4C8296A9-9287-4014-A408-9427E46810F8}" destId="{C6500A15-6980-4A50-857D-83A83F21CC0B}" srcOrd="2" destOrd="0" presId="urn:microsoft.com/office/officeart/2018/2/layout/IconVerticalSolidList"/>
    <dgm:cxn modelId="{BB00F577-5BF9-46E0-9C8F-CE559BBEA5C9}" type="presParOf" srcId="{4C8296A9-9287-4014-A408-9427E46810F8}" destId="{6ADE2482-4227-4BDE-AB9C-5EE9012DADD0}" srcOrd="3" destOrd="0" presId="urn:microsoft.com/office/officeart/2018/2/layout/IconVerticalSolidList"/>
    <dgm:cxn modelId="{73BB6055-F2B0-498D-932A-EC943E24A36D}" type="presParOf" srcId="{52F908D3-7684-4018-9FD2-F8F1E7FB254B}" destId="{93C6337B-1E12-4565-96BD-8E7305D9F924}" srcOrd="3" destOrd="0" presId="urn:microsoft.com/office/officeart/2018/2/layout/IconVerticalSolidList"/>
    <dgm:cxn modelId="{B5E8444F-02CE-4067-AA61-EFB4315BD83C}" type="presParOf" srcId="{52F908D3-7684-4018-9FD2-F8F1E7FB254B}" destId="{3D3C5980-7A45-4A5F-965A-E7D20336A4E3}" srcOrd="4" destOrd="0" presId="urn:microsoft.com/office/officeart/2018/2/layout/IconVerticalSolidList"/>
    <dgm:cxn modelId="{3DD1C637-6A87-40B9-BFCD-2F8C86E79E5F}" type="presParOf" srcId="{3D3C5980-7A45-4A5F-965A-E7D20336A4E3}" destId="{F323CC64-4F67-40DA-AB37-21FE64F4880D}" srcOrd="0" destOrd="0" presId="urn:microsoft.com/office/officeart/2018/2/layout/IconVerticalSolidList"/>
    <dgm:cxn modelId="{B71306F9-5890-4863-AF5B-25FF97C61D44}" type="presParOf" srcId="{3D3C5980-7A45-4A5F-965A-E7D20336A4E3}" destId="{90CC79CA-38B7-4557-8EB4-4CF9226D05D3}" srcOrd="1" destOrd="0" presId="urn:microsoft.com/office/officeart/2018/2/layout/IconVerticalSolidList"/>
    <dgm:cxn modelId="{E73614F6-9603-47D0-8B45-766A87098FC9}" type="presParOf" srcId="{3D3C5980-7A45-4A5F-965A-E7D20336A4E3}" destId="{9FA403DB-1B4A-4944-B54D-3D7535B8D87F}" srcOrd="2" destOrd="0" presId="urn:microsoft.com/office/officeart/2018/2/layout/IconVerticalSolidList"/>
    <dgm:cxn modelId="{A0BEF9B3-AC85-4C89-927E-607C71299558}" type="presParOf" srcId="{3D3C5980-7A45-4A5F-965A-E7D20336A4E3}" destId="{AE807AC6-87F2-42DA-AC8E-0EE1A2B37A0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6D6EA4-714B-4E2B-BD7F-EA1CF5128F9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EE3DFAFF-09CF-420C-9BFA-9B5ADD3AA5B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A" sz="1800" noProof="0" dirty="0" smtClean="0"/>
            <a:t>Une énergie renouvelable propre</a:t>
          </a:r>
          <a:endParaRPr lang="fr-CA" sz="1800" noProof="0" dirty="0"/>
        </a:p>
      </dgm:t>
    </dgm:pt>
    <dgm:pt modelId="{427B4554-44D6-4A7D-9022-E6548F254136}" type="parTrans" cxnId="{864BE0E3-8B2F-44AD-9E0F-2CBCB2690E73}">
      <dgm:prSet/>
      <dgm:spPr/>
      <dgm:t>
        <a:bodyPr/>
        <a:lstStyle/>
        <a:p>
          <a:endParaRPr lang="en-US"/>
        </a:p>
      </dgm:t>
    </dgm:pt>
    <dgm:pt modelId="{31FD44AD-1C58-41BC-B471-131D414BE6B8}" type="sibTrans" cxnId="{864BE0E3-8B2F-44AD-9E0F-2CBCB2690E73}">
      <dgm:prSet/>
      <dgm:spPr/>
      <dgm:t>
        <a:bodyPr/>
        <a:lstStyle/>
        <a:p>
          <a:endParaRPr lang="en-US"/>
        </a:p>
      </dgm:t>
    </dgm:pt>
    <dgm:pt modelId="{54092AD5-3799-4B24-8CFF-103681DADCD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A" sz="1800" noProof="0" dirty="0" smtClean="0"/>
            <a:t>Non seulement provient-elle de ressources renouvelables, mais elle peut être produite à partir de déchets agricoles ou autres matières organiques</a:t>
          </a:r>
          <a:endParaRPr lang="fr-CA" sz="1800" noProof="0" dirty="0"/>
        </a:p>
      </dgm:t>
    </dgm:pt>
    <dgm:pt modelId="{0FD537B3-5562-47CD-B15A-2D65727BA15E}" type="parTrans" cxnId="{A069C935-40A3-4370-A850-36A1507EAEAC}">
      <dgm:prSet/>
      <dgm:spPr/>
      <dgm:t>
        <a:bodyPr/>
        <a:lstStyle/>
        <a:p>
          <a:endParaRPr lang="en-US"/>
        </a:p>
      </dgm:t>
    </dgm:pt>
    <dgm:pt modelId="{E9E11A61-4AF7-4D2F-AEB3-701DB5345ED0}" type="sibTrans" cxnId="{A069C935-40A3-4370-A850-36A1507EAEAC}">
      <dgm:prSet/>
      <dgm:spPr/>
      <dgm:t>
        <a:bodyPr/>
        <a:lstStyle/>
        <a:p>
          <a:endParaRPr lang="en-US"/>
        </a:p>
      </dgm:t>
    </dgm:pt>
    <dgm:pt modelId="{3988B561-99BF-468C-A556-8FE1F3AF586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A" sz="1800" noProof="0" dirty="0" smtClean="0"/>
            <a:t>Sa combustion est propre</a:t>
          </a:r>
          <a:endParaRPr lang="fr-CA" sz="1800" noProof="0" dirty="0"/>
        </a:p>
      </dgm:t>
    </dgm:pt>
    <dgm:pt modelId="{4EDF685D-FA30-49E5-82C9-EB23FDCA2692}" type="parTrans" cxnId="{06F5682E-8ABE-442B-AE1B-EFDA05D69031}">
      <dgm:prSet/>
      <dgm:spPr/>
      <dgm:t>
        <a:bodyPr/>
        <a:lstStyle/>
        <a:p>
          <a:endParaRPr lang="en-US"/>
        </a:p>
      </dgm:t>
    </dgm:pt>
    <dgm:pt modelId="{2E39B478-0E0F-4B4D-A913-CC0C8264BFB2}" type="sibTrans" cxnId="{06F5682E-8ABE-442B-AE1B-EFDA05D69031}">
      <dgm:prSet/>
      <dgm:spPr/>
      <dgm:t>
        <a:bodyPr/>
        <a:lstStyle/>
        <a:p>
          <a:endParaRPr lang="en-US"/>
        </a:p>
      </dgm:t>
    </dgm:pt>
    <dgm:pt modelId="{453C09BF-8FB3-46DA-A2BA-C90312F9AAE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A" sz="1800" noProof="0" dirty="0" smtClean="0"/>
            <a:t>Elle respecte les seuils d’émissions de carbone</a:t>
          </a:r>
          <a:endParaRPr lang="fr-CA" sz="1800" noProof="0" dirty="0"/>
        </a:p>
      </dgm:t>
    </dgm:pt>
    <dgm:pt modelId="{32A1F9E8-AE35-483A-A8F6-79B52D1E5E5B}" type="parTrans" cxnId="{E56DB310-8F1E-4AA4-854F-2A4E941068D2}">
      <dgm:prSet/>
      <dgm:spPr/>
      <dgm:t>
        <a:bodyPr/>
        <a:lstStyle/>
        <a:p>
          <a:endParaRPr lang="en-US"/>
        </a:p>
      </dgm:t>
    </dgm:pt>
    <dgm:pt modelId="{2097D540-4003-48F9-AED1-83A4832619B7}" type="sibTrans" cxnId="{E56DB310-8F1E-4AA4-854F-2A4E941068D2}">
      <dgm:prSet/>
      <dgm:spPr/>
      <dgm:t>
        <a:bodyPr/>
        <a:lstStyle/>
        <a:p>
          <a:endParaRPr lang="en-US"/>
        </a:p>
      </dgm:t>
    </dgm:pt>
    <dgm:pt modelId="{DA8AF682-A2E0-4FC2-9127-70B959A3626F}" type="pres">
      <dgm:prSet presAssocID="{816D6EA4-714B-4E2B-BD7F-EA1CF5128F9C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9CB6035F-CFAC-441F-AB06-1895C2F33B82}" type="pres">
      <dgm:prSet presAssocID="{EE3DFAFF-09CF-420C-9BFA-9B5ADD3AA5B2}" presName="compNode" presStyleCnt="0"/>
      <dgm:spPr/>
    </dgm:pt>
    <dgm:pt modelId="{680AC1D3-2C28-4D74-91B4-7DB9C7444981}" type="pres">
      <dgm:prSet presAssocID="{EE3DFAFF-09CF-420C-9BFA-9B5ADD3AA5B2}" presName="bgRect" presStyleLbl="bgShp" presStyleIdx="0" presStyleCnt="4"/>
      <dgm:spPr/>
    </dgm:pt>
    <dgm:pt modelId="{86C940E7-844A-4747-BEB2-98CDE7E94EC8}" type="pres">
      <dgm:prSet presAssocID="{EE3DFAFF-09CF-420C-9BFA-9B5ADD3AA5B2}" presName="iconRect" presStyleLbl="node1" presStyleIdx="0" presStyleCnt="4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fr-FR"/>
        </a:p>
      </dgm:t>
      <dgm:extLst>
        <a:ext uri="{E40237B7-FDA0-4F09-8148-C483321AD2D9}">
          <dgm14:cNvPr xmlns:dgm14="http://schemas.microsoft.com/office/drawing/2010/diagram" id="0" name="" descr="Sun"/>
        </a:ext>
      </dgm:extLst>
    </dgm:pt>
    <dgm:pt modelId="{0DF2A206-E99D-421D-9B90-20450F8F6E22}" type="pres">
      <dgm:prSet presAssocID="{EE3DFAFF-09CF-420C-9BFA-9B5ADD3AA5B2}" presName="spaceRect" presStyleCnt="0"/>
      <dgm:spPr/>
    </dgm:pt>
    <dgm:pt modelId="{F7D67311-82A8-4961-A6D1-D940165E085A}" type="pres">
      <dgm:prSet presAssocID="{EE3DFAFF-09CF-420C-9BFA-9B5ADD3AA5B2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7AB0C046-D37E-4EC5-8C21-D4DE3BCE9BED}" type="pres">
      <dgm:prSet presAssocID="{31FD44AD-1C58-41BC-B471-131D414BE6B8}" presName="sibTrans" presStyleCnt="0"/>
      <dgm:spPr/>
    </dgm:pt>
    <dgm:pt modelId="{47E3C853-6F84-4FCD-825F-68E17A5B1CD0}" type="pres">
      <dgm:prSet presAssocID="{54092AD5-3799-4B24-8CFF-103681DADCD4}" presName="compNode" presStyleCnt="0"/>
      <dgm:spPr/>
    </dgm:pt>
    <dgm:pt modelId="{BD299745-4C59-404B-854E-D280BD841F93}" type="pres">
      <dgm:prSet presAssocID="{54092AD5-3799-4B24-8CFF-103681DADCD4}" presName="bgRect" presStyleLbl="bgShp" presStyleIdx="1" presStyleCnt="4"/>
      <dgm:spPr/>
    </dgm:pt>
    <dgm:pt modelId="{367A0990-4D1F-48CA-89CE-87127A4CECAE}" type="pres">
      <dgm:prSet presAssocID="{54092AD5-3799-4B24-8CFF-103681DADCD4}" presName="iconRect" presStyleLbl="node1" presStyleIdx="1" presStyleCnt="4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fr-FR"/>
        </a:p>
      </dgm:t>
      <dgm:extLst>
        <a:ext uri="{E40237B7-FDA0-4F09-8148-C483321AD2D9}">
          <dgm14:cNvPr xmlns:dgm14="http://schemas.microsoft.com/office/drawing/2010/diagram" id="0" name="" descr="Electric Car"/>
        </a:ext>
      </dgm:extLst>
    </dgm:pt>
    <dgm:pt modelId="{0EF2A679-489F-4830-B9AC-C5479B893CDB}" type="pres">
      <dgm:prSet presAssocID="{54092AD5-3799-4B24-8CFF-103681DADCD4}" presName="spaceRect" presStyleCnt="0"/>
      <dgm:spPr/>
    </dgm:pt>
    <dgm:pt modelId="{38858AE1-73D2-4805-A2BE-51FDA9F3D36D}" type="pres">
      <dgm:prSet presAssocID="{54092AD5-3799-4B24-8CFF-103681DADCD4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3F5C875B-7BE3-4D41-942B-FAA5BC73139A}" type="pres">
      <dgm:prSet presAssocID="{E9E11A61-4AF7-4D2F-AEB3-701DB5345ED0}" presName="sibTrans" presStyleCnt="0"/>
      <dgm:spPr/>
    </dgm:pt>
    <dgm:pt modelId="{F6992DC7-C479-430C-B609-F1F67D484544}" type="pres">
      <dgm:prSet presAssocID="{3988B561-99BF-468C-A556-8FE1F3AF5866}" presName="compNode" presStyleCnt="0"/>
      <dgm:spPr/>
    </dgm:pt>
    <dgm:pt modelId="{B7C35F97-BAEE-42FD-9385-881587D776E6}" type="pres">
      <dgm:prSet presAssocID="{3988B561-99BF-468C-A556-8FE1F3AF5866}" presName="bgRect" presStyleLbl="bgShp" presStyleIdx="2" presStyleCnt="4"/>
      <dgm:spPr/>
    </dgm:pt>
    <dgm:pt modelId="{3FA86C5B-0FD5-4183-8709-33BC76C8AF82}" type="pres">
      <dgm:prSet presAssocID="{3988B561-99BF-468C-A556-8FE1F3AF5866}" presName="iconRect" presStyleLbl="node1" presStyleIdx="2" presStyleCnt="4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fr-FR"/>
        </a:p>
      </dgm:t>
      <dgm:extLst>
        <a:ext uri="{E40237B7-FDA0-4F09-8148-C483321AD2D9}">
          <dgm14:cNvPr xmlns:dgm14="http://schemas.microsoft.com/office/drawing/2010/diagram" id="0" name="" descr="Comb"/>
        </a:ext>
      </dgm:extLst>
    </dgm:pt>
    <dgm:pt modelId="{78B99FA1-4C09-4526-8F55-E124F96CB8BE}" type="pres">
      <dgm:prSet presAssocID="{3988B561-99BF-468C-A556-8FE1F3AF5866}" presName="spaceRect" presStyleCnt="0"/>
      <dgm:spPr/>
    </dgm:pt>
    <dgm:pt modelId="{08C8223C-A3A0-4BC7-9080-EBACD8778B6C}" type="pres">
      <dgm:prSet presAssocID="{3988B561-99BF-468C-A556-8FE1F3AF5866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9513D243-DA88-4092-93D4-7BB0459D1A20}" type="pres">
      <dgm:prSet presAssocID="{2E39B478-0E0F-4B4D-A913-CC0C8264BFB2}" presName="sibTrans" presStyleCnt="0"/>
      <dgm:spPr/>
    </dgm:pt>
    <dgm:pt modelId="{8A04612A-661B-42B8-981A-042661D418A7}" type="pres">
      <dgm:prSet presAssocID="{453C09BF-8FB3-46DA-A2BA-C90312F9AAE9}" presName="compNode" presStyleCnt="0"/>
      <dgm:spPr/>
    </dgm:pt>
    <dgm:pt modelId="{DCF39C4A-C1D3-418D-8241-C485EEC223D7}" type="pres">
      <dgm:prSet presAssocID="{453C09BF-8FB3-46DA-A2BA-C90312F9AAE9}" presName="bgRect" presStyleLbl="bgShp" presStyleIdx="3" presStyleCnt="4"/>
      <dgm:spPr/>
    </dgm:pt>
    <dgm:pt modelId="{63AFE701-3CDE-494D-A87A-DFF7EBC290A4}" type="pres">
      <dgm:prSet presAssocID="{453C09BF-8FB3-46DA-A2BA-C90312F9AAE9}" presName="iconRect" presStyleLbl="node1" presStyleIdx="3" presStyleCnt="4"/>
      <dgm:spPr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fr-FR"/>
        </a:p>
      </dgm:t>
      <dgm:extLst>
        <a:ext uri="{E40237B7-FDA0-4F09-8148-C483321AD2D9}">
          <dgm14:cNvPr xmlns:dgm14="http://schemas.microsoft.com/office/drawing/2010/diagram" id="0" name="" descr="Leaf"/>
        </a:ext>
      </dgm:extLst>
    </dgm:pt>
    <dgm:pt modelId="{D07BD76E-C618-4FD5-AA33-4D0EB68D9A77}" type="pres">
      <dgm:prSet presAssocID="{453C09BF-8FB3-46DA-A2BA-C90312F9AAE9}" presName="spaceRect" presStyleCnt="0"/>
      <dgm:spPr/>
    </dgm:pt>
    <dgm:pt modelId="{6B2DE2BD-784B-4195-8538-AF23BCBB4A5D}" type="pres">
      <dgm:prSet presAssocID="{453C09BF-8FB3-46DA-A2BA-C90312F9AAE9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</dgm:ptLst>
  <dgm:cxnLst>
    <dgm:cxn modelId="{9B58F75D-3C8D-4140-B89E-533864445365}" type="presOf" srcId="{54092AD5-3799-4B24-8CFF-103681DADCD4}" destId="{38858AE1-73D2-4805-A2BE-51FDA9F3D36D}" srcOrd="0" destOrd="0" presId="urn:microsoft.com/office/officeart/2018/2/layout/IconVerticalSolidList"/>
    <dgm:cxn modelId="{E4322C80-D882-4686-B3F2-743F90386C19}" type="presOf" srcId="{816D6EA4-714B-4E2B-BD7F-EA1CF5128F9C}" destId="{DA8AF682-A2E0-4FC2-9127-70B959A3626F}" srcOrd="0" destOrd="0" presId="urn:microsoft.com/office/officeart/2018/2/layout/IconVerticalSolidList"/>
    <dgm:cxn modelId="{E56DB310-8F1E-4AA4-854F-2A4E941068D2}" srcId="{816D6EA4-714B-4E2B-BD7F-EA1CF5128F9C}" destId="{453C09BF-8FB3-46DA-A2BA-C90312F9AAE9}" srcOrd="3" destOrd="0" parTransId="{32A1F9E8-AE35-483A-A8F6-79B52D1E5E5B}" sibTransId="{2097D540-4003-48F9-AED1-83A4832619B7}"/>
    <dgm:cxn modelId="{AC80EFFD-F408-4445-BE80-D5E1C4B9CA7B}" type="presOf" srcId="{EE3DFAFF-09CF-420C-9BFA-9B5ADD3AA5B2}" destId="{F7D67311-82A8-4961-A6D1-D940165E085A}" srcOrd="0" destOrd="0" presId="urn:microsoft.com/office/officeart/2018/2/layout/IconVerticalSolidList"/>
    <dgm:cxn modelId="{A59DE1B8-D9D0-48AE-B055-D18E733F7D49}" type="presOf" srcId="{3988B561-99BF-468C-A556-8FE1F3AF5866}" destId="{08C8223C-A3A0-4BC7-9080-EBACD8778B6C}" srcOrd="0" destOrd="0" presId="urn:microsoft.com/office/officeart/2018/2/layout/IconVerticalSolidList"/>
    <dgm:cxn modelId="{57624126-D75A-4051-B038-B6A5226A392C}" type="presOf" srcId="{453C09BF-8FB3-46DA-A2BA-C90312F9AAE9}" destId="{6B2DE2BD-784B-4195-8538-AF23BCBB4A5D}" srcOrd="0" destOrd="0" presId="urn:microsoft.com/office/officeart/2018/2/layout/IconVerticalSolidList"/>
    <dgm:cxn modelId="{A069C935-40A3-4370-A850-36A1507EAEAC}" srcId="{816D6EA4-714B-4E2B-BD7F-EA1CF5128F9C}" destId="{54092AD5-3799-4B24-8CFF-103681DADCD4}" srcOrd="1" destOrd="0" parTransId="{0FD537B3-5562-47CD-B15A-2D65727BA15E}" sibTransId="{E9E11A61-4AF7-4D2F-AEB3-701DB5345ED0}"/>
    <dgm:cxn modelId="{06F5682E-8ABE-442B-AE1B-EFDA05D69031}" srcId="{816D6EA4-714B-4E2B-BD7F-EA1CF5128F9C}" destId="{3988B561-99BF-468C-A556-8FE1F3AF5866}" srcOrd="2" destOrd="0" parTransId="{4EDF685D-FA30-49E5-82C9-EB23FDCA2692}" sibTransId="{2E39B478-0E0F-4B4D-A913-CC0C8264BFB2}"/>
    <dgm:cxn modelId="{864BE0E3-8B2F-44AD-9E0F-2CBCB2690E73}" srcId="{816D6EA4-714B-4E2B-BD7F-EA1CF5128F9C}" destId="{EE3DFAFF-09CF-420C-9BFA-9B5ADD3AA5B2}" srcOrd="0" destOrd="0" parTransId="{427B4554-44D6-4A7D-9022-E6548F254136}" sibTransId="{31FD44AD-1C58-41BC-B471-131D414BE6B8}"/>
    <dgm:cxn modelId="{2553055C-0C52-418F-9758-0BF8C313693B}" type="presParOf" srcId="{DA8AF682-A2E0-4FC2-9127-70B959A3626F}" destId="{9CB6035F-CFAC-441F-AB06-1895C2F33B82}" srcOrd="0" destOrd="0" presId="urn:microsoft.com/office/officeart/2018/2/layout/IconVerticalSolidList"/>
    <dgm:cxn modelId="{915A65D0-EBE6-4A53-B88B-E80C159609C5}" type="presParOf" srcId="{9CB6035F-CFAC-441F-AB06-1895C2F33B82}" destId="{680AC1D3-2C28-4D74-91B4-7DB9C7444981}" srcOrd="0" destOrd="0" presId="urn:microsoft.com/office/officeart/2018/2/layout/IconVerticalSolidList"/>
    <dgm:cxn modelId="{53000CF4-8B49-43F2-B4C6-F3BDD023B6D1}" type="presParOf" srcId="{9CB6035F-CFAC-441F-AB06-1895C2F33B82}" destId="{86C940E7-844A-4747-BEB2-98CDE7E94EC8}" srcOrd="1" destOrd="0" presId="urn:microsoft.com/office/officeart/2018/2/layout/IconVerticalSolidList"/>
    <dgm:cxn modelId="{6B79A7B5-4C7B-432B-B5AC-24793BE1973D}" type="presParOf" srcId="{9CB6035F-CFAC-441F-AB06-1895C2F33B82}" destId="{0DF2A206-E99D-421D-9B90-20450F8F6E22}" srcOrd="2" destOrd="0" presId="urn:microsoft.com/office/officeart/2018/2/layout/IconVerticalSolidList"/>
    <dgm:cxn modelId="{C71CF3B0-E534-4CD9-8860-CD341260DA73}" type="presParOf" srcId="{9CB6035F-CFAC-441F-AB06-1895C2F33B82}" destId="{F7D67311-82A8-4961-A6D1-D940165E085A}" srcOrd="3" destOrd="0" presId="urn:microsoft.com/office/officeart/2018/2/layout/IconVerticalSolidList"/>
    <dgm:cxn modelId="{2808B9BB-0B52-49EA-9C99-F4B71927CCEF}" type="presParOf" srcId="{DA8AF682-A2E0-4FC2-9127-70B959A3626F}" destId="{7AB0C046-D37E-4EC5-8C21-D4DE3BCE9BED}" srcOrd="1" destOrd="0" presId="urn:microsoft.com/office/officeart/2018/2/layout/IconVerticalSolidList"/>
    <dgm:cxn modelId="{4F7374A6-1ACF-43F7-BA54-B76190E92C63}" type="presParOf" srcId="{DA8AF682-A2E0-4FC2-9127-70B959A3626F}" destId="{47E3C853-6F84-4FCD-825F-68E17A5B1CD0}" srcOrd="2" destOrd="0" presId="urn:microsoft.com/office/officeart/2018/2/layout/IconVerticalSolidList"/>
    <dgm:cxn modelId="{38174C9A-1570-4439-8456-5D652B55D0CA}" type="presParOf" srcId="{47E3C853-6F84-4FCD-825F-68E17A5B1CD0}" destId="{BD299745-4C59-404B-854E-D280BD841F93}" srcOrd="0" destOrd="0" presId="urn:microsoft.com/office/officeart/2018/2/layout/IconVerticalSolidList"/>
    <dgm:cxn modelId="{4EB578D9-1463-4D95-8145-C7F63C2FE0D8}" type="presParOf" srcId="{47E3C853-6F84-4FCD-825F-68E17A5B1CD0}" destId="{367A0990-4D1F-48CA-89CE-87127A4CECAE}" srcOrd="1" destOrd="0" presId="urn:microsoft.com/office/officeart/2018/2/layout/IconVerticalSolidList"/>
    <dgm:cxn modelId="{26BFE62D-3EBB-4C2C-9EBC-5D87EE8005F1}" type="presParOf" srcId="{47E3C853-6F84-4FCD-825F-68E17A5B1CD0}" destId="{0EF2A679-489F-4830-B9AC-C5479B893CDB}" srcOrd="2" destOrd="0" presId="urn:microsoft.com/office/officeart/2018/2/layout/IconVerticalSolidList"/>
    <dgm:cxn modelId="{D985835C-33B9-462E-94CB-8DB0972980A7}" type="presParOf" srcId="{47E3C853-6F84-4FCD-825F-68E17A5B1CD0}" destId="{38858AE1-73D2-4805-A2BE-51FDA9F3D36D}" srcOrd="3" destOrd="0" presId="urn:microsoft.com/office/officeart/2018/2/layout/IconVerticalSolidList"/>
    <dgm:cxn modelId="{84D3A3E5-A8EA-4301-B24A-C38F67BAD10B}" type="presParOf" srcId="{DA8AF682-A2E0-4FC2-9127-70B959A3626F}" destId="{3F5C875B-7BE3-4D41-942B-FAA5BC73139A}" srcOrd="3" destOrd="0" presId="urn:microsoft.com/office/officeart/2018/2/layout/IconVerticalSolidList"/>
    <dgm:cxn modelId="{BE514E91-80AD-4CF0-B855-AD4EA780BD50}" type="presParOf" srcId="{DA8AF682-A2E0-4FC2-9127-70B959A3626F}" destId="{F6992DC7-C479-430C-B609-F1F67D484544}" srcOrd="4" destOrd="0" presId="urn:microsoft.com/office/officeart/2018/2/layout/IconVerticalSolidList"/>
    <dgm:cxn modelId="{77E4F38B-CD53-441D-BB37-769499CF1619}" type="presParOf" srcId="{F6992DC7-C479-430C-B609-F1F67D484544}" destId="{B7C35F97-BAEE-42FD-9385-881587D776E6}" srcOrd="0" destOrd="0" presId="urn:microsoft.com/office/officeart/2018/2/layout/IconVerticalSolidList"/>
    <dgm:cxn modelId="{5A7402F6-5C51-4F35-B3BD-161D62C0B389}" type="presParOf" srcId="{F6992DC7-C479-430C-B609-F1F67D484544}" destId="{3FA86C5B-0FD5-4183-8709-33BC76C8AF82}" srcOrd="1" destOrd="0" presId="urn:microsoft.com/office/officeart/2018/2/layout/IconVerticalSolidList"/>
    <dgm:cxn modelId="{F7D30D7D-C6F9-4306-A584-26C8F49E3D58}" type="presParOf" srcId="{F6992DC7-C479-430C-B609-F1F67D484544}" destId="{78B99FA1-4C09-4526-8F55-E124F96CB8BE}" srcOrd="2" destOrd="0" presId="urn:microsoft.com/office/officeart/2018/2/layout/IconVerticalSolidList"/>
    <dgm:cxn modelId="{98B107BE-09D5-4179-A0D6-977C9971E0C0}" type="presParOf" srcId="{F6992DC7-C479-430C-B609-F1F67D484544}" destId="{08C8223C-A3A0-4BC7-9080-EBACD8778B6C}" srcOrd="3" destOrd="0" presId="urn:microsoft.com/office/officeart/2018/2/layout/IconVerticalSolidList"/>
    <dgm:cxn modelId="{B802829A-7188-496D-A0B1-6E0BE5A75268}" type="presParOf" srcId="{DA8AF682-A2E0-4FC2-9127-70B959A3626F}" destId="{9513D243-DA88-4092-93D4-7BB0459D1A20}" srcOrd="5" destOrd="0" presId="urn:microsoft.com/office/officeart/2018/2/layout/IconVerticalSolidList"/>
    <dgm:cxn modelId="{34C080A3-5AC3-4869-A99F-241319A8836E}" type="presParOf" srcId="{DA8AF682-A2E0-4FC2-9127-70B959A3626F}" destId="{8A04612A-661B-42B8-981A-042661D418A7}" srcOrd="6" destOrd="0" presId="urn:microsoft.com/office/officeart/2018/2/layout/IconVerticalSolidList"/>
    <dgm:cxn modelId="{9D86EA94-4102-4131-B442-583718A5FD4E}" type="presParOf" srcId="{8A04612A-661B-42B8-981A-042661D418A7}" destId="{DCF39C4A-C1D3-418D-8241-C485EEC223D7}" srcOrd="0" destOrd="0" presId="urn:microsoft.com/office/officeart/2018/2/layout/IconVerticalSolidList"/>
    <dgm:cxn modelId="{E9DD987A-F2CC-483F-B5FF-68BF9EE54010}" type="presParOf" srcId="{8A04612A-661B-42B8-981A-042661D418A7}" destId="{63AFE701-3CDE-494D-A87A-DFF7EBC290A4}" srcOrd="1" destOrd="0" presId="urn:microsoft.com/office/officeart/2018/2/layout/IconVerticalSolidList"/>
    <dgm:cxn modelId="{A836528C-2AA5-4F55-9CEE-2D24F59FBBE4}" type="presParOf" srcId="{8A04612A-661B-42B8-981A-042661D418A7}" destId="{D07BD76E-C618-4FD5-AA33-4D0EB68D9A77}" srcOrd="2" destOrd="0" presId="urn:microsoft.com/office/officeart/2018/2/layout/IconVerticalSolidList"/>
    <dgm:cxn modelId="{39FEC834-8A41-442A-A641-F200CB49FE5E}" type="presParOf" srcId="{8A04612A-661B-42B8-981A-042661D418A7}" destId="{6B2DE2BD-784B-4195-8538-AF23BCBB4A5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63DD83-F2A4-4382-9774-00E76F900070}" type="doc">
      <dgm:prSet loTypeId="urn:microsoft.com/office/officeart/2005/8/layout/lProcess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E2DD1D94-57A8-4EBC-9625-141F1AAADC4D}">
      <dgm:prSet phldrT="[Text]" custT="1"/>
      <dgm:spPr/>
      <dgm:t>
        <a:bodyPr/>
        <a:lstStyle/>
        <a:p>
          <a:r>
            <a:rPr lang="fr-CA" sz="2400" noProof="0" dirty="0" smtClean="0">
              <a:solidFill>
                <a:srgbClr val="056839"/>
              </a:solidFill>
            </a:rPr>
            <a:t>Le séchage du grain</a:t>
          </a:r>
          <a:endParaRPr lang="fr-CA" sz="2400" noProof="0" dirty="0">
            <a:solidFill>
              <a:srgbClr val="056839"/>
            </a:solidFill>
          </a:endParaRPr>
        </a:p>
      </dgm:t>
    </dgm:pt>
    <dgm:pt modelId="{A4513B6C-9315-44D3-83BA-025BF7AF74C7}" type="parTrans" cxnId="{440DF2EA-3072-42C3-B182-650A89247C81}">
      <dgm:prSet/>
      <dgm:spPr/>
      <dgm:t>
        <a:bodyPr/>
        <a:lstStyle/>
        <a:p>
          <a:endParaRPr lang="en-US"/>
        </a:p>
      </dgm:t>
    </dgm:pt>
    <dgm:pt modelId="{5362777C-F858-495B-AEF7-68EAAD2A0C4A}" type="sibTrans" cxnId="{440DF2EA-3072-42C3-B182-650A89247C81}">
      <dgm:prSet/>
      <dgm:spPr/>
      <dgm:t>
        <a:bodyPr/>
        <a:lstStyle/>
        <a:p>
          <a:endParaRPr lang="en-US"/>
        </a:p>
      </dgm:t>
    </dgm:pt>
    <dgm:pt modelId="{0EDC36EE-9D72-4FA8-8140-D33DC69EC6B6}">
      <dgm:prSet custT="1"/>
      <dgm:spPr/>
      <dgm:t>
        <a:bodyPr/>
        <a:lstStyle/>
        <a:p>
          <a:r>
            <a:rPr lang="fr-CA" sz="2000" noProof="0" dirty="0" smtClean="0"/>
            <a:t>Le séchage du grain peut </a:t>
          </a:r>
          <a:r>
            <a:rPr lang="fr-CA" sz="2000" noProof="0" dirty="0" smtClean="0"/>
            <a:t>s’avérer </a:t>
          </a:r>
          <a:r>
            <a:rPr lang="fr-CA" sz="2000" noProof="0" dirty="0" smtClean="0"/>
            <a:t>l’une des activités les plus énergivores d’une exploitation agricole.</a:t>
          </a:r>
          <a:endParaRPr lang="fr-CA" sz="2000" noProof="0" dirty="0"/>
        </a:p>
      </dgm:t>
    </dgm:pt>
    <dgm:pt modelId="{EB82D29B-32E1-428D-ACCA-E2A687AB932C}" type="parTrans" cxnId="{6ADDF16E-14E5-43B8-990E-EEFDA232B47D}">
      <dgm:prSet/>
      <dgm:spPr/>
      <dgm:t>
        <a:bodyPr/>
        <a:lstStyle/>
        <a:p>
          <a:endParaRPr lang="en-US"/>
        </a:p>
      </dgm:t>
    </dgm:pt>
    <dgm:pt modelId="{51CE704D-36C1-4EE6-83B3-CA3C209D196A}" type="sibTrans" cxnId="{6ADDF16E-14E5-43B8-990E-EEFDA232B47D}">
      <dgm:prSet/>
      <dgm:spPr/>
      <dgm:t>
        <a:bodyPr/>
        <a:lstStyle/>
        <a:p>
          <a:endParaRPr lang="en-US"/>
        </a:p>
      </dgm:t>
    </dgm:pt>
    <dgm:pt modelId="{837A4F74-3CA3-4C7E-968D-22F4A1649266}">
      <dgm:prSet custT="1"/>
      <dgm:spPr/>
      <dgm:t>
        <a:bodyPr/>
        <a:lstStyle/>
        <a:p>
          <a:r>
            <a:rPr lang="fr-CA" sz="2000" noProof="0" dirty="0" smtClean="0"/>
            <a:t>Il coûte cher, même avant de tenir compte de l’impact de la taxe carbone.</a:t>
          </a:r>
          <a:endParaRPr lang="fr-CA" sz="2000" noProof="0" dirty="0"/>
        </a:p>
      </dgm:t>
    </dgm:pt>
    <dgm:pt modelId="{BC4AD18F-3895-49F9-B6D6-8D293AB2E459}" type="parTrans" cxnId="{8385C3F1-F8DB-4D7C-8887-B2AFC35719F8}">
      <dgm:prSet/>
      <dgm:spPr/>
      <dgm:t>
        <a:bodyPr/>
        <a:lstStyle/>
        <a:p>
          <a:endParaRPr lang="en-US"/>
        </a:p>
      </dgm:t>
    </dgm:pt>
    <dgm:pt modelId="{6C595051-917C-4565-8BEB-CD47D3420068}" type="sibTrans" cxnId="{8385C3F1-F8DB-4D7C-8887-B2AFC35719F8}">
      <dgm:prSet/>
      <dgm:spPr/>
      <dgm:t>
        <a:bodyPr/>
        <a:lstStyle/>
        <a:p>
          <a:endParaRPr lang="en-US"/>
        </a:p>
      </dgm:t>
    </dgm:pt>
    <dgm:pt modelId="{4A18AF05-2512-4862-9500-F6375551CFFE}" type="pres">
      <dgm:prSet presAssocID="{2163DD83-F2A4-4382-9774-00E76F90007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84BC8A97-885E-4EB4-AE3B-03973B1394E8}" type="pres">
      <dgm:prSet presAssocID="{E2DD1D94-57A8-4EBC-9625-141F1AAADC4D}" presName="compNode" presStyleCnt="0"/>
      <dgm:spPr/>
    </dgm:pt>
    <dgm:pt modelId="{FBCF643A-B3AC-4360-ADDC-8A38B6D5D037}" type="pres">
      <dgm:prSet presAssocID="{E2DD1D94-57A8-4EBC-9625-141F1AAADC4D}" presName="aNode" presStyleLbl="bgShp" presStyleIdx="0" presStyleCnt="1" custScaleY="96022" custLinFactNeighborX="9535" custLinFactNeighborY="1989"/>
      <dgm:spPr/>
      <dgm:t>
        <a:bodyPr/>
        <a:lstStyle/>
        <a:p>
          <a:endParaRPr lang="fr-FR"/>
        </a:p>
      </dgm:t>
    </dgm:pt>
    <dgm:pt modelId="{595F28E2-13D1-4D5D-8CFD-EBFBB306B445}" type="pres">
      <dgm:prSet presAssocID="{E2DD1D94-57A8-4EBC-9625-141F1AAADC4D}" presName="textNode" presStyleLbl="bgShp" presStyleIdx="0" presStyleCnt="1"/>
      <dgm:spPr/>
      <dgm:t>
        <a:bodyPr/>
        <a:lstStyle/>
        <a:p>
          <a:endParaRPr lang="fr-FR"/>
        </a:p>
      </dgm:t>
    </dgm:pt>
    <dgm:pt modelId="{79FED6CB-0A7B-4332-9851-54C04AA7FFB2}" type="pres">
      <dgm:prSet presAssocID="{E2DD1D94-57A8-4EBC-9625-141F1AAADC4D}" presName="compChildNode" presStyleCnt="0"/>
      <dgm:spPr/>
    </dgm:pt>
    <dgm:pt modelId="{F38EE804-ACAB-4ADC-881F-9A59A3AEAAB1}" type="pres">
      <dgm:prSet presAssocID="{E2DD1D94-57A8-4EBC-9625-141F1AAADC4D}" presName="theInnerList" presStyleCnt="0"/>
      <dgm:spPr/>
    </dgm:pt>
    <dgm:pt modelId="{9481B39E-E9A9-455D-ADED-6FB8CB0AE884}" type="pres">
      <dgm:prSet presAssocID="{0EDC36EE-9D72-4FA8-8140-D33DC69EC6B6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3E41460-2F9B-4ADC-AB2A-AB9AE5EDCB2C}" type="pres">
      <dgm:prSet presAssocID="{0EDC36EE-9D72-4FA8-8140-D33DC69EC6B6}" presName="aSpace2" presStyleCnt="0"/>
      <dgm:spPr/>
    </dgm:pt>
    <dgm:pt modelId="{F538003F-56B9-49B0-838A-36D1A82FC16B}" type="pres">
      <dgm:prSet presAssocID="{837A4F74-3CA3-4C7E-968D-22F4A1649266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5086404-B984-4AF1-92EC-CA454DDF441D}" type="presOf" srcId="{837A4F74-3CA3-4C7E-968D-22F4A1649266}" destId="{F538003F-56B9-49B0-838A-36D1A82FC16B}" srcOrd="0" destOrd="0" presId="urn:microsoft.com/office/officeart/2005/8/layout/lProcess2"/>
    <dgm:cxn modelId="{A379BA69-88A3-485C-9B5D-8035C266EFAD}" type="presOf" srcId="{E2DD1D94-57A8-4EBC-9625-141F1AAADC4D}" destId="{FBCF643A-B3AC-4360-ADDC-8A38B6D5D037}" srcOrd="0" destOrd="0" presId="urn:microsoft.com/office/officeart/2005/8/layout/lProcess2"/>
    <dgm:cxn modelId="{440DF2EA-3072-42C3-B182-650A89247C81}" srcId="{2163DD83-F2A4-4382-9774-00E76F900070}" destId="{E2DD1D94-57A8-4EBC-9625-141F1AAADC4D}" srcOrd="0" destOrd="0" parTransId="{A4513B6C-9315-44D3-83BA-025BF7AF74C7}" sibTransId="{5362777C-F858-495B-AEF7-68EAAD2A0C4A}"/>
    <dgm:cxn modelId="{8385C3F1-F8DB-4D7C-8887-B2AFC35719F8}" srcId="{E2DD1D94-57A8-4EBC-9625-141F1AAADC4D}" destId="{837A4F74-3CA3-4C7E-968D-22F4A1649266}" srcOrd="1" destOrd="0" parTransId="{BC4AD18F-3895-49F9-B6D6-8D293AB2E459}" sibTransId="{6C595051-917C-4565-8BEB-CD47D3420068}"/>
    <dgm:cxn modelId="{576DAACE-9B02-4DDF-90A5-BDB65CD43780}" type="presOf" srcId="{0EDC36EE-9D72-4FA8-8140-D33DC69EC6B6}" destId="{9481B39E-E9A9-455D-ADED-6FB8CB0AE884}" srcOrd="0" destOrd="0" presId="urn:microsoft.com/office/officeart/2005/8/layout/lProcess2"/>
    <dgm:cxn modelId="{E3636355-AD03-4C24-87FC-82D6D4C512F4}" type="presOf" srcId="{2163DD83-F2A4-4382-9774-00E76F900070}" destId="{4A18AF05-2512-4862-9500-F6375551CFFE}" srcOrd="0" destOrd="0" presId="urn:microsoft.com/office/officeart/2005/8/layout/lProcess2"/>
    <dgm:cxn modelId="{6ADDF16E-14E5-43B8-990E-EEFDA232B47D}" srcId="{E2DD1D94-57A8-4EBC-9625-141F1AAADC4D}" destId="{0EDC36EE-9D72-4FA8-8140-D33DC69EC6B6}" srcOrd="0" destOrd="0" parTransId="{EB82D29B-32E1-428D-ACCA-E2A687AB932C}" sibTransId="{51CE704D-36C1-4EE6-83B3-CA3C209D196A}"/>
    <dgm:cxn modelId="{F33E72DA-0A7B-4F70-A688-5CFF3ED9C27C}" type="presOf" srcId="{E2DD1D94-57A8-4EBC-9625-141F1AAADC4D}" destId="{595F28E2-13D1-4D5D-8CFD-EBFBB306B445}" srcOrd="1" destOrd="0" presId="urn:microsoft.com/office/officeart/2005/8/layout/lProcess2"/>
    <dgm:cxn modelId="{E46B2CF1-D764-4A46-92D7-1FFBB69378ED}" type="presParOf" srcId="{4A18AF05-2512-4862-9500-F6375551CFFE}" destId="{84BC8A97-885E-4EB4-AE3B-03973B1394E8}" srcOrd="0" destOrd="0" presId="urn:microsoft.com/office/officeart/2005/8/layout/lProcess2"/>
    <dgm:cxn modelId="{23DA69B4-69DD-4CB8-90C5-D2ABE67A7A22}" type="presParOf" srcId="{84BC8A97-885E-4EB4-AE3B-03973B1394E8}" destId="{FBCF643A-B3AC-4360-ADDC-8A38B6D5D037}" srcOrd="0" destOrd="0" presId="urn:microsoft.com/office/officeart/2005/8/layout/lProcess2"/>
    <dgm:cxn modelId="{4F83A9C8-33FB-4DDF-A04F-851AE6B85A44}" type="presParOf" srcId="{84BC8A97-885E-4EB4-AE3B-03973B1394E8}" destId="{595F28E2-13D1-4D5D-8CFD-EBFBB306B445}" srcOrd="1" destOrd="0" presId="urn:microsoft.com/office/officeart/2005/8/layout/lProcess2"/>
    <dgm:cxn modelId="{2AEAFE56-BD4E-4C22-AD90-3AC5D39A7B56}" type="presParOf" srcId="{84BC8A97-885E-4EB4-AE3B-03973B1394E8}" destId="{79FED6CB-0A7B-4332-9851-54C04AA7FFB2}" srcOrd="2" destOrd="0" presId="urn:microsoft.com/office/officeart/2005/8/layout/lProcess2"/>
    <dgm:cxn modelId="{87E7D3E2-AF9F-497E-906C-646A6444698C}" type="presParOf" srcId="{79FED6CB-0A7B-4332-9851-54C04AA7FFB2}" destId="{F38EE804-ACAB-4ADC-881F-9A59A3AEAAB1}" srcOrd="0" destOrd="0" presId="urn:microsoft.com/office/officeart/2005/8/layout/lProcess2"/>
    <dgm:cxn modelId="{9B009F02-7CC8-4E96-AF0D-FA6106A8AFB3}" type="presParOf" srcId="{F38EE804-ACAB-4ADC-881F-9A59A3AEAAB1}" destId="{9481B39E-E9A9-455D-ADED-6FB8CB0AE884}" srcOrd="0" destOrd="0" presId="urn:microsoft.com/office/officeart/2005/8/layout/lProcess2"/>
    <dgm:cxn modelId="{40BBA39E-77F9-4EBE-8563-C6E8D4FDC465}" type="presParOf" srcId="{F38EE804-ACAB-4ADC-881F-9A59A3AEAAB1}" destId="{33E41460-2F9B-4ADC-AB2A-AB9AE5EDCB2C}" srcOrd="1" destOrd="0" presId="urn:microsoft.com/office/officeart/2005/8/layout/lProcess2"/>
    <dgm:cxn modelId="{B0563DA8-C2E6-4823-957A-EFF47A85EFF3}" type="presParOf" srcId="{F38EE804-ACAB-4ADC-881F-9A59A3AEAAB1}" destId="{F538003F-56B9-49B0-838A-36D1A82FC16B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31BD0F6-8BDE-4B36-A0E7-1CE38184C2C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BA81EAC9-A5BD-4900-A7FB-4A0DBFD85C7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A" sz="1800" noProof="0" dirty="0" smtClean="0"/>
            <a:t>Les produits de TGP sont fabriqués à l’aide des technologies de l’automatisation les plus récentes, avec une grande attention aux détails.</a:t>
          </a:r>
          <a:endParaRPr lang="fr-CA" sz="1800" noProof="0" dirty="0"/>
        </a:p>
      </dgm:t>
    </dgm:pt>
    <dgm:pt modelId="{C4E1941A-2B9A-4A46-9FE1-82B26EABB028}" type="parTrans" cxnId="{A2F7071D-666C-4FA0-BD62-ABEFBE23D2AF}">
      <dgm:prSet/>
      <dgm:spPr/>
      <dgm:t>
        <a:bodyPr/>
        <a:lstStyle/>
        <a:p>
          <a:endParaRPr lang="en-US"/>
        </a:p>
      </dgm:t>
    </dgm:pt>
    <dgm:pt modelId="{E2C3E96B-6F84-4626-88B7-78928926156A}" type="sibTrans" cxnId="{A2F7071D-666C-4FA0-BD62-ABEFBE23D2AF}">
      <dgm:prSet/>
      <dgm:spPr/>
      <dgm:t>
        <a:bodyPr/>
        <a:lstStyle/>
        <a:p>
          <a:endParaRPr lang="en-US"/>
        </a:p>
      </dgm:t>
    </dgm:pt>
    <dgm:pt modelId="{DD2A731C-A29E-4D3E-9FE8-879070AA43E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A" sz="1800" noProof="0" dirty="0" smtClean="0"/>
            <a:t>En service depuis plus de 20 ans, nos produits ont fait leurs preuves, et nous avons des installations fiables dans toute l’Amérique du Nord.</a:t>
          </a:r>
          <a:endParaRPr lang="fr-CA" sz="1800" noProof="0" dirty="0"/>
        </a:p>
      </dgm:t>
    </dgm:pt>
    <dgm:pt modelId="{85704799-9DC8-423F-984C-54E34084E145}" type="parTrans" cxnId="{31CEB362-7501-4042-AF03-C8D5E9BF63BD}">
      <dgm:prSet/>
      <dgm:spPr/>
      <dgm:t>
        <a:bodyPr/>
        <a:lstStyle/>
        <a:p>
          <a:endParaRPr lang="en-US"/>
        </a:p>
      </dgm:t>
    </dgm:pt>
    <dgm:pt modelId="{D6F05A50-9CEC-4D8C-853E-05276FABCE32}" type="sibTrans" cxnId="{31CEB362-7501-4042-AF03-C8D5E9BF63BD}">
      <dgm:prSet/>
      <dgm:spPr/>
      <dgm:t>
        <a:bodyPr/>
        <a:lstStyle/>
        <a:p>
          <a:endParaRPr lang="en-US"/>
        </a:p>
      </dgm:t>
    </dgm:pt>
    <dgm:pt modelId="{A06A3F98-C657-489A-9252-0223A2A93F3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A" sz="1800" noProof="0" dirty="0" smtClean="0"/>
            <a:t>Nous proposons une option carboneutre – face </a:t>
          </a:r>
          <a:r>
            <a:rPr lang="fr-CA" sz="1800" noProof="0" dirty="0" smtClean="0"/>
            <a:t>aux taxes et à </a:t>
          </a:r>
          <a:r>
            <a:rPr lang="fr-CA" sz="1800" noProof="0" dirty="0" smtClean="0"/>
            <a:t>la tarification du </a:t>
          </a:r>
          <a:r>
            <a:rPr lang="fr-CA" sz="1800" noProof="0" dirty="0" smtClean="0"/>
            <a:t>carbone, </a:t>
          </a:r>
          <a:r>
            <a:rPr lang="fr-CA" sz="1800" noProof="0" dirty="0" smtClean="0"/>
            <a:t>nos systèmes sont le choix logique.</a:t>
          </a:r>
          <a:endParaRPr lang="fr-CA" sz="1800" noProof="0" dirty="0"/>
        </a:p>
      </dgm:t>
    </dgm:pt>
    <dgm:pt modelId="{0A3E3ACF-0A2E-4BFD-9886-114976FE67D3}" type="parTrans" cxnId="{7B89FC1C-5FB6-44A8-8D7F-294CDA6686B4}">
      <dgm:prSet/>
      <dgm:spPr/>
      <dgm:t>
        <a:bodyPr/>
        <a:lstStyle/>
        <a:p>
          <a:endParaRPr lang="en-US"/>
        </a:p>
      </dgm:t>
    </dgm:pt>
    <dgm:pt modelId="{5E4D6E8D-6F11-4A95-B6C2-0595C9A0ABCA}" type="sibTrans" cxnId="{7B89FC1C-5FB6-44A8-8D7F-294CDA6686B4}">
      <dgm:prSet/>
      <dgm:spPr/>
      <dgm:t>
        <a:bodyPr/>
        <a:lstStyle/>
        <a:p>
          <a:endParaRPr lang="en-US"/>
        </a:p>
      </dgm:t>
    </dgm:pt>
    <dgm:pt modelId="{50D54832-2B3A-4DA7-A037-E4E8D27699F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A" sz="1800" noProof="0" dirty="0" smtClean="0"/>
            <a:t>Nous sommes fiers de fabriquer nos équipements au Canada, ce qui permet à notre clientèle d’avoir facilement accès aux pièces et au service.</a:t>
          </a:r>
          <a:endParaRPr lang="fr-CA" sz="1800" noProof="0" dirty="0"/>
        </a:p>
      </dgm:t>
    </dgm:pt>
    <dgm:pt modelId="{64B24F5E-5409-45E7-84FB-CC85D9979F1A}" type="parTrans" cxnId="{8C2CE5F5-84DE-4A70-A8D6-D7056DF7F37B}">
      <dgm:prSet/>
      <dgm:spPr/>
      <dgm:t>
        <a:bodyPr/>
        <a:lstStyle/>
        <a:p>
          <a:endParaRPr lang="en-US"/>
        </a:p>
      </dgm:t>
    </dgm:pt>
    <dgm:pt modelId="{CD713C8C-D4E6-429B-9268-8CE631CF5C6D}" type="sibTrans" cxnId="{8C2CE5F5-84DE-4A70-A8D6-D7056DF7F37B}">
      <dgm:prSet/>
      <dgm:spPr/>
      <dgm:t>
        <a:bodyPr/>
        <a:lstStyle/>
        <a:p>
          <a:endParaRPr lang="en-US"/>
        </a:p>
      </dgm:t>
    </dgm:pt>
    <dgm:pt modelId="{13370C76-6317-4CF4-AC03-C8EDD71463EF}" type="pres">
      <dgm:prSet presAssocID="{C31BD0F6-8BDE-4B36-A0E7-1CE38184C2CE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D6D6A00D-1C42-46B5-8F7F-8368A003CF4F}" type="pres">
      <dgm:prSet presAssocID="{BA81EAC9-A5BD-4900-A7FB-4A0DBFD85C7E}" presName="compNode" presStyleCnt="0"/>
      <dgm:spPr/>
    </dgm:pt>
    <dgm:pt modelId="{B908B776-C3C9-48A9-A633-450CEEB7112C}" type="pres">
      <dgm:prSet presAssocID="{BA81EAC9-A5BD-4900-A7FB-4A0DBFD85C7E}" presName="bgRect" presStyleLbl="bgShp" presStyleIdx="0" presStyleCnt="4"/>
      <dgm:spPr/>
    </dgm:pt>
    <dgm:pt modelId="{21E46F24-86B1-408C-BAFB-8665CCB935F0}" type="pres">
      <dgm:prSet presAssocID="{BA81EAC9-A5BD-4900-A7FB-4A0DBFD85C7E}" presName="iconRect" presStyleLbl="node1" presStyleIdx="0" presStyleCnt="4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fr-FR"/>
        </a:p>
      </dgm:t>
      <dgm:extLst>
        <a:ext uri="{E40237B7-FDA0-4F09-8148-C483321AD2D9}">
          <dgm14:cNvPr xmlns:dgm14="http://schemas.microsoft.com/office/drawing/2010/diagram" id="0" name="" descr="Search Inventory with solid fill"/>
        </a:ext>
      </dgm:extLst>
    </dgm:pt>
    <dgm:pt modelId="{9677DADF-A6EA-43A7-88AE-96077F0FBA69}" type="pres">
      <dgm:prSet presAssocID="{BA81EAC9-A5BD-4900-A7FB-4A0DBFD85C7E}" presName="spaceRect" presStyleCnt="0"/>
      <dgm:spPr/>
    </dgm:pt>
    <dgm:pt modelId="{69746E38-C0C7-4A33-A7BF-D78439E657AC}" type="pres">
      <dgm:prSet presAssocID="{BA81EAC9-A5BD-4900-A7FB-4A0DBFD85C7E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35DFC85D-58A9-4EA3-BC26-0A4B8F0BE00D}" type="pres">
      <dgm:prSet presAssocID="{E2C3E96B-6F84-4626-88B7-78928926156A}" presName="sibTrans" presStyleCnt="0"/>
      <dgm:spPr/>
    </dgm:pt>
    <dgm:pt modelId="{A37D548B-9176-4505-9881-041B58B24C61}" type="pres">
      <dgm:prSet presAssocID="{DD2A731C-A29E-4D3E-9FE8-879070AA43E8}" presName="compNode" presStyleCnt="0"/>
      <dgm:spPr/>
    </dgm:pt>
    <dgm:pt modelId="{68BFCC9A-01FA-43EE-82C3-D75A0B61107C}" type="pres">
      <dgm:prSet presAssocID="{DD2A731C-A29E-4D3E-9FE8-879070AA43E8}" presName="bgRect" presStyleLbl="bgShp" presStyleIdx="1" presStyleCnt="4"/>
      <dgm:spPr/>
    </dgm:pt>
    <dgm:pt modelId="{CD82D472-8064-4035-A7E0-018F05F7FAD5}" type="pres">
      <dgm:prSet presAssocID="{DD2A731C-A29E-4D3E-9FE8-879070AA43E8}" presName="iconRect" presStyleLbl="node1" presStyleIdx="1" presStyleCnt="4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fr-FR"/>
        </a:p>
      </dgm:t>
      <dgm:extLst>
        <a:ext uri="{E40237B7-FDA0-4F09-8148-C483321AD2D9}">
          <dgm14:cNvPr xmlns:dgm14="http://schemas.microsoft.com/office/drawing/2010/diagram" id="0" name="" descr="North America with solid fill"/>
        </a:ext>
      </dgm:extLst>
    </dgm:pt>
    <dgm:pt modelId="{93037925-DB33-43CC-856D-89A63B874D6A}" type="pres">
      <dgm:prSet presAssocID="{DD2A731C-A29E-4D3E-9FE8-879070AA43E8}" presName="spaceRect" presStyleCnt="0"/>
      <dgm:spPr/>
    </dgm:pt>
    <dgm:pt modelId="{31423240-2562-4EA5-904C-15A5DF19287A}" type="pres">
      <dgm:prSet presAssocID="{DD2A731C-A29E-4D3E-9FE8-879070AA43E8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0FBFF6CD-06B5-478D-8989-7A6B4F0DC8C9}" type="pres">
      <dgm:prSet presAssocID="{D6F05A50-9CEC-4D8C-853E-05276FABCE32}" presName="sibTrans" presStyleCnt="0"/>
      <dgm:spPr/>
    </dgm:pt>
    <dgm:pt modelId="{E11E03E0-8E09-4135-9565-B1F03ADCDF75}" type="pres">
      <dgm:prSet presAssocID="{A06A3F98-C657-489A-9252-0223A2A93F36}" presName="compNode" presStyleCnt="0"/>
      <dgm:spPr/>
    </dgm:pt>
    <dgm:pt modelId="{32743D5E-3C15-48F3-9670-04810F95B949}" type="pres">
      <dgm:prSet presAssocID="{A06A3F98-C657-489A-9252-0223A2A93F36}" presName="bgRect" presStyleLbl="bgShp" presStyleIdx="2" presStyleCnt="4"/>
      <dgm:spPr/>
    </dgm:pt>
    <dgm:pt modelId="{34FB1BBB-599F-4BBA-B8CA-E53A5A0146B3}" type="pres">
      <dgm:prSet presAssocID="{A06A3F98-C657-489A-9252-0223A2A93F36}" presName="iconRect" presStyleLbl="node1" presStyleIdx="2" presStyleCnt="4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fr-FR"/>
        </a:p>
      </dgm:t>
      <dgm:extLst>
        <a:ext uri="{E40237B7-FDA0-4F09-8148-C483321AD2D9}">
          <dgm14:cNvPr xmlns:dgm14="http://schemas.microsoft.com/office/drawing/2010/diagram" id="0" name="" descr="Leaf with solid fill"/>
        </a:ext>
      </dgm:extLst>
    </dgm:pt>
    <dgm:pt modelId="{95EFAA59-4B77-44B4-89DA-7DE14F71D8EE}" type="pres">
      <dgm:prSet presAssocID="{A06A3F98-C657-489A-9252-0223A2A93F36}" presName="spaceRect" presStyleCnt="0"/>
      <dgm:spPr/>
    </dgm:pt>
    <dgm:pt modelId="{12C713E4-52CF-4FE7-93B7-A4F39C3B4555}" type="pres">
      <dgm:prSet presAssocID="{A06A3F98-C657-489A-9252-0223A2A93F36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9560B5E8-FE98-4ACB-BBA7-DEDBBDF45EA3}" type="pres">
      <dgm:prSet presAssocID="{5E4D6E8D-6F11-4A95-B6C2-0595C9A0ABCA}" presName="sibTrans" presStyleCnt="0"/>
      <dgm:spPr/>
    </dgm:pt>
    <dgm:pt modelId="{293098D1-9120-410B-85E4-5F83D26AC986}" type="pres">
      <dgm:prSet presAssocID="{50D54832-2B3A-4DA7-A037-E4E8D27699F7}" presName="compNode" presStyleCnt="0"/>
      <dgm:spPr/>
    </dgm:pt>
    <dgm:pt modelId="{39366F56-A13C-4E7B-8563-ECF8D80945D7}" type="pres">
      <dgm:prSet presAssocID="{50D54832-2B3A-4DA7-A037-E4E8D27699F7}" presName="bgRect" presStyleLbl="bgShp" presStyleIdx="3" presStyleCnt="4"/>
      <dgm:spPr/>
    </dgm:pt>
    <dgm:pt modelId="{BCDAC34D-B62B-4A3E-9228-2DA22406A08C}" type="pres">
      <dgm:prSet presAssocID="{50D54832-2B3A-4DA7-A037-E4E8D27699F7}" presName="iconRect" presStyleLbl="node1" presStyleIdx="3" presStyleCnt="4"/>
      <dgm:spPr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fr-FR"/>
        </a:p>
      </dgm:t>
      <dgm:extLst>
        <a:ext uri="{E40237B7-FDA0-4F09-8148-C483321AD2D9}">
          <dgm14:cNvPr xmlns:dgm14="http://schemas.microsoft.com/office/drawing/2010/diagram" id="0" name="" descr="Maple Leaf with solid fill"/>
        </a:ext>
      </dgm:extLst>
    </dgm:pt>
    <dgm:pt modelId="{11AFA0AB-A199-41A3-9B26-6679357C1F92}" type="pres">
      <dgm:prSet presAssocID="{50D54832-2B3A-4DA7-A037-E4E8D27699F7}" presName="spaceRect" presStyleCnt="0"/>
      <dgm:spPr/>
    </dgm:pt>
    <dgm:pt modelId="{C6C778EC-6F4F-44D2-9D3A-B980875CC835}" type="pres">
      <dgm:prSet presAssocID="{50D54832-2B3A-4DA7-A037-E4E8D27699F7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</dgm:ptLst>
  <dgm:cxnLst>
    <dgm:cxn modelId="{C9664FE0-9D23-4339-AC5B-087599337F26}" type="presOf" srcId="{DD2A731C-A29E-4D3E-9FE8-879070AA43E8}" destId="{31423240-2562-4EA5-904C-15A5DF19287A}" srcOrd="0" destOrd="0" presId="urn:microsoft.com/office/officeart/2018/2/layout/IconVerticalSolidList"/>
    <dgm:cxn modelId="{22A4B741-60EC-44FE-8D55-92A910D8E1B1}" type="presOf" srcId="{50D54832-2B3A-4DA7-A037-E4E8D27699F7}" destId="{C6C778EC-6F4F-44D2-9D3A-B980875CC835}" srcOrd="0" destOrd="0" presId="urn:microsoft.com/office/officeart/2018/2/layout/IconVerticalSolidList"/>
    <dgm:cxn modelId="{7B89FC1C-5FB6-44A8-8D7F-294CDA6686B4}" srcId="{C31BD0F6-8BDE-4B36-A0E7-1CE38184C2CE}" destId="{A06A3F98-C657-489A-9252-0223A2A93F36}" srcOrd="2" destOrd="0" parTransId="{0A3E3ACF-0A2E-4BFD-9886-114976FE67D3}" sibTransId="{5E4D6E8D-6F11-4A95-B6C2-0595C9A0ABCA}"/>
    <dgm:cxn modelId="{31CEB362-7501-4042-AF03-C8D5E9BF63BD}" srcId="{C31BD0F6-8BDE-4B36-A0E7-1CE38184C2CE}" destId="{DD2A731C-A29E-4D3E-9FE8-879070AA43E8}" srcOrd="1" destOrd="0" parTransId="{85704799-9DC8-423F-984C-54E34084E145}" sibTransId="{D6F05A50-9CEC-4D8C-853E-05276FABCE32}"/>
    <dgm:cxn modelId="{8C2CE5F5-84DE-4A70-A8D6-D7056DF7F37B}" srcId="{C31BD0F6-8BDE-4B36-A0E7-1CE38184C2CE}" destId="{50D54832-2B3A-4DA7-A037-E4E8D27699F7}" srcOrd="3" destOrd="0" parTransId="{64B24F5E-5409-45E7-84FB-CC85D9979F1A}" sibTransId="{CD713C8C-D4E6-429B-9268-8CE631CF5C6D}"/>
    <dgm:cxn modelId="{00C2FC5A-F140-4D01-B6BE-3B43E8A53AB6}" type="presOf" srcId="{BA81EAC9-A5BD-4900-A7FB-4A0DBFD85C7E}" destId="{69746E38-C0C7-4A33-A7BF-D78439E657AC}" srcOrd="0" destOrd="0" presId="urn:microsoft.com/office/officeart/2018/2/layout/IconVerticalSolidList"/>
    <dgm:cxn modelId="{04C0BC39-2D7F-48D1-AB1D-08340EC92B8F}" type="presOf" srcId="{C31BD0F6-8BDE-4B36-A0E7-1CE38184C2CE}" destId="{13370C76-6317-4CF4-AC03-C8EDD71463EF}" srcOrd="0" destOrd="0" presId="urn:microsoft.com/office/officeart/2018/2/layout/IconVerticalSolidList"/>
    <dgm:cxn modelId="{A2F7071D-666C-4FA0-BD62-ABEFBE23D2AF}" srcId="{C31BD0F6-8BDE-4B36-A0E7-1CE38184C2CE}" destId="{BA81EAC9-A5BD-4900-A7FB-4A0DBFD85C7E}" srcOrd="0" destOrd="0" parTransId="{C4E1941A-2B9A-4A46-9FE1-82B26EABB028}" sibTransId="{E2C3E96B-6F84-4626-88B7-78928926156A}"/>
    <dgm:cxn modelId="{D92E735C-C100-49BF-90B9-875766BF61EB}" type="presOf" srcId="{A06A3F98-C657-489A-9252-0223A2A93F36}" destId="{12C713E4-52CF-4FE7-93B7-A4F39C3B4555}" srcOrd="0" destOrd="0" presId="urn:microsoft.com/office/officeart/2018/2/layout/IconVerticalSolidList"/>
    <dgm:cxn modelId="{B5F384FC-9652-47FF-8C09-9B5F08596A32}" type="presParOf" srcId="{13370C76-6317-4CF4-AC03-C8EDD71463EF}" destId="{D6D6A00D-1C42-46B5-8F7F-8368A003CF4F}" srcOrd="0" destOrd="0" presId="urn:microsoft.com/office/officeart/2018/2/layout/IconVerticalSolidList"/>
    <dgm:cxn modelId="{67144602-B873-4412-97ED-7E9133D0300D}" type="presParOf" srcId="{D6D6A00D-1C42-46B5-8F7F-8368A003CF4F}" destId="{B908B776-C3C9-48A9-A633-450CEEB7112C}" srcOrd="0" destOrd="0" presId="urn:microsoft.com/office/officeart/2018/2/layout/IconVerticalSolidList"/>
    <dgm:cxn modelId="{9BFB8BE9-AC22-4417-B3AF-E945C4112BB6}" type="presParOf" srcId="{D6D6A00D-1C42-46B5-8F7F-8368A003CF4F}" destId="{21E46F24-86B1-408C-BAFB-8665CCB935F0}" srcOrd="1" destOrd="0" presId="urn:microsoft.com/office/officeart/2018/2/layout/IconVerticalSolidList"/>
    <dgm:cxn modelId="{10415D88-853D-40A4-B7A8-EC248ECC0070}" type="presParOf" srcId="{D6D6A00D-1C42-46B5-8F7F-8368A003CF4F}" destId="{9677DADF-A6EA-43A7-88AE-96077F0FBA69}" srcOrd="2" destOrd="0" presId="urn:microsoft.com/office/officeart/2018/2/layout/IconVerticalSolidList"/>
    <dgm:cxn modelId="{498B563B-89BB-4404-A87D-62D1280F39B4}" type="presParOf" srcId="{D6D6A00D-1C42-46B5-8F7F-8368A003CF4F}" destId="{69746E38-C0C7-4A33-A7BF-D78439E657AC}" srcOrd="3" destOrd="0" presId="urn:microsoft.com/office/officeart/2018/2/layout/IconVerticalSolidList"/>
    <dgm:cxn modelId="{D8781898-BB3B-437D-B278-3AC9A2FFE236}" type="presParOf" srcId="{13370C76-6317-4CF4-AC03-C8EDD71463EF}" destId="{35DFC85D-58A9-4EA3-BC26-0A4B8F0BE00D}" srcOrd="1" destOrd="0" presId="urn:microsoft.com/office/officeart/2018/2/layout/IconVerticalSolidList"/>
    <dgm:cxn modelId="{AF307E0B-87E8-49C0-A51D-3051F807BC8D}" type="presParOf" srcId="{13370C76-6317-4CF4-AC03-C8EDD71463EF}" destId="{A37D548B-9176-4505-9881-041B58B24C61}" srcOrd="2" destOrd="0" presId="urn:microsoft.com/office/officeart/2018/2/layout/IconVerticalSolidList"/>
    <dgm:cxn modelId="{1221BC21-31FD-4E3E-A711-76FA6141C2EA}" type="presParOf" srcId="{A37D548B-9176-4505-9881-041B58B24C61}" destId="{68BFCC9A-01FA-43EE-82C3-D75A0B61107C}" srcOrd="0" destOrd="0" presId="urn:microsoft.com/office/officeart/2018/2/layout/IconVerticalSolidList"/>
    <dgm:cxn modelId="{FD4D9201-0E26-46D8-9BE8-5BFE26B185AB}" type="presParOf" srcId="{A37D548B-9176-4505-9881-041B58B24C61}" destId="{CD82D472-8064-4035-A7E0-018F05F7FAD5}" srcOrd="1" destOrd="0" presId="urn:microsoft.com/office/officeart/2018/2/layout/IconVerticalSolidList"/>
    <dgm:cxn modelId="{80E7BCBC-F7F6-49D6-B430-1C8FB2BF7EA9}" type="presParOf" srcId="{A37D548B-9176-4505-9881-041B58B24C61}" destId="{93037925-DB33-43CC-856D-89A63B874D6A}" srcOrd="2" destOrd="0" presId="urn:microsoft.com/office/officeart/2018/2/layout/IconVerticalSolidList"/>
    <dgm:cxn modelId="{73FA2E43-1DDA-4839-8246-8A9C90E0AC27}" type="presParOf" srcId="{A37D548B-9176-4505-9881-041B58B24C61}" destId="{31423240-2562-4EA5-904C-15A5DF19287A}" srcOrd="3" destOrd="0" presId="urn:microsoft.com/office/officeart/2018/2/layout/IconVerticalSolidList"/>
    <dgm:cxn modelId="{9C21A4AD-8B48-4625-AC43-28240477B2B5}" type="presParOf" srcId="{13370C76-6317-4CF4-AC03-C8EDD71463EF}" destId="{0FBFF6CD-06B5-478D-8989-7A6B4F0DC8C9}" srcOrd="3" destOrd="0" presId="urn:microsoft.com/office/officeart/2018/2/layout/IconVerticalSolidList"/>
    <dgm:cxn modelId="{10199830-990C-4B83-AD57-8A9AD9BD1686}" type="presParOf" srcId="{13370C76-6317-4CF4-AC03-C8EDD71463EF}" destId="{E11E03E0-8E09-4135-9565-B1F03ADCDF75}" srcOrd="4" destOrd="0" presId="urn:microsoft.com/office/officeart/2018/2/layout/IconVerticalSolidList"/>
    <dgm:cxn modelId="{1CB2B0BB-0B37-483D-9EE9-7C331A7F5E19}" type="presParOf" srcId="{E11E03E0-8E09-4135-9565-B1F03ADCDF75}" destId="{32743D5E-3C15-48F3-9670-04810F95B949}" srcOrd="0" destOrd="0" presId="urn:microsoft.com/office/officeart/2018/2/layout/IconVerticalSolidList"/>
    <dgm:cxn modelId="{082505AB-F0CD-4E57-82A9-33B9509E7A77}" type="presParOf" srcId="{E11E03E0-8E09-4135-9565-B1F03ADCDF75}" destId="{34FB1BBB-599F-4BBA-B8CA-E53A5A0146B3}" srcOrd="1" destOrd="0" presId="urn:microsoft.com/office/officeart/2018/2/layout/IconVerticalSolidList"/>
    <dgm:cxn modelId="{0F6C6471-F6A2-4C41-B2F0-1B0163FBA26F}" type="presParOf" srcId="{E11E03E0-8E09-4135-9565-B1F03ADCDF75}" destId="{95EFAA59-4B77-44B4-89DA-7DE14F71D8EE}" srcOrd="2" destOrd="0" presId="urn:microsoft.com/office/officeart/2018/2/layout/IconVerticalSolidList"/>
    <dgm:cxn modelId="{B79EEAC2-9ED3-44CE-91D0-0F8667D7182D}" type="presParOf" srcId="{E11E03E0-8E09-4135-9565-B1F03ADCDF75}" destId="{12C713E4-52CF-4FE7-93B7-A4F39C3B4555}" srcOrd="3" destOrd="0" presId="urn:microsoft.com/office/officeart/2018/2/layout/IconVerticalSolidList"/>
    <dgm:cxn modelId="{F3B5540C-83CE-4442-8AAB-F5268422636C}" type="presParOf" srcId="{13370C76-6317-4CF4-AC03-C8EDD71463EF}" destId="{9560B5E8-FE98-4ACB-BBA7-DEDBBDF45EA3}" srcOrd="5" destOrd="0" presId="urn:microsoft.com/office/officeart/2018/2/layout/IconVerticalSolidList"/>
    <dgm:cxn modelId="{6D856AAB-5AB1-4672-8459-4F796A7B18AC}" type="presParOf" srcId="{13370C76-6317-4CF4-AC03-C8EDD71463EF}" destId="{293098D1-9120-410B-85E4-5F83D26AC986}" srcOrd="6" destOrd="0" presId="urn:microsoft.com/office/officeart/2018/2/layout/IconVerticalSolidList"/>
    <dgm:cxn modelId="{7BA33418-7B7E-405E-AB08-B5169FCE25BA}" type="presParOf" srcId="{293098D1-9120-410B-85E4-5F83D26AC986}" destId="{39366F56-A13C-4E7B-8563-ECF8D80945D7}" srcOrd="0" destOrd="0" presId="urn:microsoft.com/office/officeart/2018/2/layout/IconVerticalSolidList"/>
    <dgm:cxn modelId="{F19FF778-5EAF-4A6A-88C1-D2FBA8751906}" type="presParOf" srcId="{293098D1-9120-410B-85E4-5F83D26AC986}" destId="{BCDAC34D-B62B-4A3E-9228-2DA22406A08C}" srcOrd="1" destOrd="0" presId="urn:microsoft.com/office/officeart/2018/2/layout/IconVerticalSolidList"/>
    <dgm:cxn modelId="{8DF87987-8505-4DD0-BD6A-9125B762417A}" type="presParOf" srcId="{293098D1-9120-410B-85E4-5F83D26AC986}" destId="{11AFA0AB-A199-41A3-9B26-6679357C1F92}" srcOrd="2" destOrd="0" presId="urn:microsoft.com/office/officeart/2018/2/layout/IconVerticalSolidList"/>
    <dgm:cxn modelId="{B475AE9A-4D91-4823-B947-FFC62471989C}" type="presParOf" srcId="{293098D1-9120-410B-85E4-5F83D26AC986}" destId="{C6C778EC-6F4F-44D2-9D3A-B980875CC83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53CF48-5FF2-4BD4-8C9C-7338EC840911}">
      <dsp:nvSpPr>
        <dsp:cNvPr id="0" name=""/>
        <dsp:cNvSpPr/>
      </dsp:nvSpPr>
      <dsp:spPr>
        <a:xfrm>
          <a:off x="0" y="2457"/>
          <a:ext cx="7402855" cy="117446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92E3F1-649E-413B-A058-B37A88EFC9FE}">
      <dsp:nvSpPr>
        <dsp:cNvPr id="0" name=""/>
        <dsp:cNvSpPr/>
      </dsp:nvSpPr>
      <dsp:spPr>
        <a:xfrm>
          <a:off x="355276" y="266712"/>
          <a:ext cx="646588" cy="645956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BF2CA8-5347-4031-A4E8-52F18C48EABA}">
      <dsp:nvSpPr>
        <dsp:cNvPr id="0" name=""/>
        <dsp:cNvSpPr/>
      </dsp:nvSpPr>
      <dsp:spPr>
        <a:xfrm>
          <a:off x="1357140" y="2457"/>
          <a:ext cx="5901920" cy="1175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19" tIns="124419" rIns="124419" bIns="124419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CA" sz="1800" b="0" kern="1200" noProof="0" dirty="0" smtClean="0"/>
            <a:t>Triple Green </a:t>
          </a:r>
          <a:r>
            <a:rPr lang="fr-CA" sz="1800" b="0" kern="1200" noProof="1" smtClean="0"/>
            <a:t>Products</a:t>
          </a:r>
          <a:r>
            <a:rPr lang="fr-CA" sz="1800" b="0" kern="1200" noProof="0" dirty="0" smtClean="0"/>
            <a:t> fabrique et installe des équipements de pointe dans les secteurs agricole, institutionnel, municipal, commercial et industriel.</a:t>
          </a:r>
          <a:endParaRPr lang="fr-CA" sz="1800" kern="1200" noProof="0" dirty="0"/>
        </a:p>
      </dsp:txBody>
      <dsp:txXfrm>
        <a:off x="1357140" y="2457"/>
        <a:ext cx="5901920" cy="1175614"/>
      </dsp:txXfrm>
    </dsp:sp>
    <dsp:sp modelId="{067B9929-9D6B-4A49-9075-60329BDF1B68}">
      <dsp:nvSpPr>
        <dsp:cNvPr id="0" name=""/>
        <dsp:cNvSpPr/>
      </dsp:nvSpPr>
      <dsp:spPr>
        <a:xfrm>
          <a:off x="0" y="1425570"/>
          <a:ext cx="7402855" cy="117446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ACCC6E-7F79-4CAA-B11E-0A4B34ABB897}">
      <dsp:nvSpPr>
        <dsp:cNvPr id="0" name=""/>
        <dsp:cNvSpPr/>
      </dsp:nvSpPr>
      <dsp:spPr>
        <a:xfrm>
          <a:off x="355276" y="1689825"/>
          <a:ext cx="646588" cy="645956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41CA15-E68B-41AC-A127-71104D308EF6}">
      <dsp:nvSpPr>
        <dsp:cNvPr id="0" name=""/>
        <dsp:cNvSpPr/>
      </dsp:nvSpPr>
      <dsp:spPr>
        <a:xfrm>
          <a:off x="1357140" y="1425570"/>
          <a:ext cx="5901920" cy="1175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19" tIns="124419" rIns="124419" bIns="124419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CA" sz="1800" b="0" kern="1200" dirty="0" smtClean="0"/>
            <a:t>En misant sur l’énergie renouvelable durable tirée </a:t>
          </a:r>
          <a:r>
            <a:rPr lang="fr-CA" sz="1800" b="0" kern="1200" dirty="0" smtClean="0"/>
            <a:t>des </a:t>
          </a:r>
          <a:r>
            <a:rPr lang="fr-CA" sz="1800" b="0" kern="1200" dirty="0" smtClean="0"/>
            <a:t>biomasses et sur la gestion et le recyclage écologiques des déchets organiques, nous avons acquis une réputation de fournisseur de solutions durables éprouvées.</a:t>
          </a:r>
          <a:endParaRPr lang="en-US" sz="1800" kern="1200" dirty="0"/>
        </a:p>
      </dsp:txBody>
      <dsp:txXfrm>
        <a:off x="1357140" y="1425570"/>
        <a:ext cx="5901920" cy="1175614"/>
      </dsp:txXfrm>
    </dsp:sp>
    <dsp:sp modelId="{3792316C-4036-4C57-BE52-5888BB00D42B}">
      <dsp:nvSpPr>
        <dsp:cNvPr id="0" name=""/>
        <dsp:cNvSpPr/>
      </dsp:nvSpPr>
      <dsp:spPr>
        <a:xfrm>
          <a:off x="0" y="2848682"/>
          <a:ext cx="7402855" cy="117446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C642DB-964C-4121-9CAE-E28CDEF9BDEB}">
      <dsp:nvSpPr>
        <dsp:cNvPr id="0" name=""/>
        <dsp:cNvSpPr/>
      </dsp:nvSpPr>
      <dsp:spPr>
        <a:xfrm>
          <a:off x="355276" y="3112937"/>
          <a:ext cx="646588" cy="645956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A57CF7-AC82-4D21-9491-3CBF9595F7C6}">
      <dsp:nvSpPr>
        <dsp:cNvPr id="0" name=""/>
        <dsp:cNvSpPr/>
      </dsp:nvSpPr>
      <dsp:spPr>
        <a:xfrm>
          <a:off x="1357140" y="2848682"/>
          <a:ext cx="5901920" cy="1175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19" tIns="124419" rIns="124419" bIns="124419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CA" sz="1800" b="0" kern="1200" noProof="0" dirty="0" smtClean="0"/>
            <a:t>L’un de nos produits phares est le système de séchage du grain </a:t>
          </a:r>
          <a:r>
            <a:rPr lang="fr-CA" sz="1800" b="0" kern="1200" noProof="0" dirty="0" err="1" smtClean="0"/>
            <a:t>BioDryAir</a:t>
          </a:r>
          <a:r>
            <a:rPr lang="fr-CA" sz="1800" b="0" kern="1200" noProof="0" dirty="0" smtClean="0"/>
            <a:t>, </a:t>
          </a:r>
          <a:r>
            <a:rPr lang="fr-CA" sz="1800" b="0" kern="1200" noProof="0" dirty="0" smtClean="0"/>
            <a:t>qui utilise différentes formes de biomasse comme combustible pour produire de l’énergie thermique.</a:t>
          </a:r>
          <a:endParaRPr lang="fr-CA" sz="1800" kern="1200" noProof="0" dirty="0"/>
        </a:p>
      </dsp:txBody>
      <dsp:txXfrm>
        <a:off x="1357140" y="2848682"/>
        <a:ext cx="5901920" cy="11756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282E8F-D9E0-4346-9496-B1A8485CCAF9}">
      <dsp:nvSpPr>
        <dsp:cNvPr id="0" name=""/>
        <dsp:cNvSpPr/>
      </dsp:nvSpPr>
      <dsp:spPr>
        <a:xfrm>
          <a:off x="0" y="473"/>
          <a:ext cx="6976911" cy="110696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2E4140-0948-48C5-AED6-DD7F73048ADC}">
      <dsp:nvSpPr>
        <dsp:cNvPr id="0" name=""/>
        <dsp:cNvSpPr/>
      </dsp:nvSpPr>
      <dsp:spPr>
        <a:xfrm>
          <a:off x="334855" y="249539"/>
          <a:ext cx="608829" cy="60882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4B99D8-7561-41AA-90A3-6B10A5919A53}">
      <dsp:nvSpPr>
        <dsp:cNvPr id="0" name=""/>
        <dsp:cNvSpPr/>
      </dsp:nvSpPr>
      <dsp:spPr>
        <a:xfrm>
          <a:off x="1278541" y="473"/>
          <a:ext cx="5698369" cy="1106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153" tIns="117153" rIns="117153" bIns="117153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800" kern="1200" dirty="0" smtClean="0"/>
            <a:t>Référence du secteur en matière de fiabilité durable, </a:t>
          </a:r>
          <a:r>
            <a:rPr lang="fr-CA" sz="1800" kern="1200" dirty="0" err="1" smtClean="0"/>
            <a:t>TGP</a:t>
          </a:r>
          <a:r>
            <a:rPr lang="fr-CA" sz="1800" kern="1200" dirty="0" smtClean="0"/>
            <a:t> </a:t>
          </a:r>
          <a:r>
            <a:rPr lang="fr-CA" sz="1800" kern="1200" dirty="0" smtClean="0"/>
            <a:t>fournit des solutions </a:t>
          </a:r>
          <a:r>
            <a:rPr lang="fr-CA" sz="1800" kern="1200" dirty="0" smtClean="0"/>
            <a:t>originales </a:t>
          </a:r>
          <a:r>
            <a:rPr lang="fr-CA" sz="1800" kern="1200" dirty="0" smtClean="0"/>
            <a:t>axées sur l’énergie propre et permet des économies de coûts depuis plus de 20 ans</a:t>
          </a:r>
          <a:r>
            <a:rPr lang="en-US" sz="1800" kern="1200" dirty="0" smtClean="0"/>
            <a:t>. </a:t>
          </a:r>
          <a:endParaRPr lang="en-US" sz="1800" kern="1200" dirty="0"/>
        </a:p>
      </dsp:txBody>
      <dsp:txXfrm>
        <a:off x="1278541" y="473"/>
        <a:ext cx="5698369" cy="1106961"/>
      </dsp:txXfrm>
    </dsp:sp>
    <dsp:sp modelId="{435EFF5A-8CA6-4B92-9B80-A35307794A6F}">
      <dsp:nvSpPr>
        <dsp:cNvPr id="0" name=""/>
        <dsp:cNvSpPr/>
      </dsp:nvSpPr>
      <dsp:spPr>
        <a:xfrm>
          <a:off x="0" y="1384175"/>
          <a:ext cx="6976911" cy="110696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A4B552-F9A0-456C-8EBB-3E1A8B3315CB}">
      <dsp:nvSpPr>
        <dsp:cNvPr id="0" name=""/>
        <dsp:cNvSpPr/>
      </dsp:nvSpPr>
      <dsp:spPr>
        <a:xfrm>
          <a:off x="334855" y="1633241"/>
          <a:ext cx="608829" cy="60882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DE2482-4227-4BDE-AB9C-5EE9012DADD0}">
      <dsp:nvSpPr>
        <dsp:cNvPr id="0" name=""/>
        <dsp:cNvSpPr/>
      </dsp:nvSpPr>
      <dsp:spPr>
        <a:xfrm>
          <a:off x="1278541" y="1384175"/>
          <a:ext cx="5698369" cy="1106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153" tIns="117153" rIns="117153" bIns="117153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CA" sz="1800" kern="1200" noProof="0" dirty="0" smtClean="0"/>
            <a:t>Nous </a:t>
          </a:r>
          <a:r>
            <a:rPr lang="fr-CA" sz="1800" kern="1200" noProof="0" dirty="0" smtClean="0"/>
            <a:t>avons à cœur de procurer des équipements </a:t>
          </a:r>
          <a:r>
            <a:rPr lang="fr-CA" sz="1800" kern="1200" noProof="0" dirty="0" smtClean="0"/>
            <a:t>et </a:t>
          </a:r>
          <a:r>
            <a:rPr lang="fr-CA" sz="1800" kern="1200" noProof="0" dirty="0" smtClean="0"/>
            <a:t>des </a:t>
          </a:r>
          <a:r>
            <a:rPr lang="fr-CA" sz="1800" kern="1200" noProof="0" dirty="0" smtClean="0"/>
            <a:t>sources d’énergie </a:t>
          </a:r>
          <a:r>
            <a:rPr lang="fr-CA" sz="1800" kern="1200" noProof="0" dirty="0" smtClean="0"/>
            <a:t>fiables à notre clientèle, </a:t>
          </a:r>
          <a:r>
            <a:rPr lang="fr-CA" sz="1800" kern="1200" noProof="0" dirty="0" smtClean="0"/>
            <a:t>maintenant et à l’avenir.</a:t>
          </a:r>
          <a:endParaRPr lang="fr-CA" sz="1800" kern="1200" noProof="0" dirty="0"/>
        </a:p>
      </dsp:txBody>
      <dsp:txXfrm>
        <a:off x="1278541" y="1384175"/>
        <a:ext cx="5698369" cy="1106961"/>
      </dsp:txXfrm>
    </dsp:sp>
    <dsp:sp modelId="{F323CC64-4F67-40DA-AB37-21FE64F4880D}">
      <dsp:nvSpPr>
        <dsp:cNvPr id="0" name=""/>
        <dsp:cNvSpPr/>
      </dsp:nvSpPr>
      <dsp:spPr>
        <a:xfrm>
          <a:off x="0" y="2767877"/>
          <a:ext cx="6976911" cy="110696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CC79CA-38B7-4557-8EB4-4CF9226D05D3}">
      <dsp:nvSpPr>
        <dsp:cNvPr id="0" name=""/>
        <dsp:cNvSpPr/>
      </dsp:nvSpPr>
      <dsp:spPr>
        <a:xfrm>
          <a:off x="334855" y="3016944"/>
          <a:ext cx="608829" cy="60882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807AC6-87F2-42DA-AC8E-0EE1A2B37A0A}">
      <dsp:nvSpPr>
        <dsp:cNvPr id="0" name=""/>
        <dsp:cNvSpPr/>
      </dsp:nvSpPr>
      <dsp:spPr>
        <a:xfrm>
          <a:off x="1278541" y="2767877"/>
          <a:ext cx="5698369" cy="1106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153" tIns="117153" rIns="117153" bIns="117153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noProof="0" dirty="0" smtClean="0"/>
            <a:t>TGP s’appuie sur une équipe hautement qualifiée et compétente.</a:t>
          </a:r>
          <a:endParaRPr lang="fr-FR" sz="1800" kern="1200" noProof="0" dirty="0"/>
        </a:p>
      </dsp:txBody>
      <dsp:txXfrm>
        <a:off x="1278541" y="2767877"/>
        <a:ext cx="5698369" cy="11069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0AC1D3-2C28-4D74-91B4-7DB9C7444981}">
      <dsp:nvSpPr>
        <dsp:cNvPr id="0" name=""/>
        <dsp:cNvSpPr/>
      </dsp:nvSpPr>
      <dsp:spPr>
        <a:xfrm>
          <a:off x="0" y="1811"/>
          <a:ext cx="8220892" cy="91816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C940E7-844A-4747-BEB2-98CDE7E94EC8}">
      <dsp:nvSpPr>
        <dsp:cNvPr id="0" name=""/>
        <dsp:cNvSpPr/>
      </dsp:nvSpPr>
      <dsp:spPr>
        <a:xfrm>
          <a:off x="277745" y="208399"/>
          <a:ext cx="504992" cy="504992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D67311-82A8-4961-A6D1-D940165E085A}">
      <dsp:nvSpPr>
        <dsp:cNvPr id="0" name=""/>
        <dsp:cNvSpPr/>
      </dsp:nvSpPr>
      <dsp:spPr>
        <a:xfrm>
          <a:off x="1060484" y="1811"/>
          <a:ext cx="7160407" cy="918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73" tIns="97173" rIns="97173" bIns="97173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CA" sz="1800" kern="1200" noProof="0" dirty="0" smtClean="0"/>
            <a:t>Une énergie renouvelable propre</a:t>
          </a:r>
          <a:endParaRPr lang="fr-CA" sz="1800" kern="1200" noProof="0" dirty="0"/>
        </a:p>
      </dsp:txBody>
      <dsp:txXfrm>
        <a:off x="1060484" y="1811"/>
        <a:ext cx="7160407" cy="918168"/>
      </dsp:txXfrm>
    </dsp:sp>
    <dsp:sp modelId="{BD299745-4C59-404B-854E-D280BD841F93}">
      <dsp:nvSpPr>
        <dsp:cNvPr id="0" name=""/>
        <dsp:cNvSpPr/>
      </dsp:nvSpPr>
      <dsp:spPr>
        <a:xfrm>
          <a:off x="0" y="1149522"/>
          <a:ext cx="8220892" cy="91816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7A0990-4D1F-48CA-89CE-87127A4CECAE}">
      <dsp:nvSpPr>
        <dsp:cNvPr id="0" name=""/>
        <dsp:cNvSpPr/>
      </dsp:nvSpPr>
      <dsp:spPr>
        <a:xfrm>
          <a:off x="277745" y="1356110"/>
          <a:ext cx="504992" cy="504992"/>
        </a:xfrm>
        <a:prstGeom prst="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58AE1-73D2-4805-A2BE-51FDA9F3D36D}">
      <dsp:nvSpPr>
        <dsp:cNvPr id="0" name=""/>
        <dsp:cNvSpPr/>
      </dsp:nvSpPr>
      <dsp:spPr>
        <a:xfrm>
          <a:off x="1060484" y="1149522"/>
          <a:ext cx="7160407" cy="918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73" tIns="97173" rIns="97173" bIns="97173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CA" sz="1800" kern="1200" noProof="0" dirty="0" smtClean="0"/>
            <a:t>Non seulement provient-elle de ressources renouvelables, mais elle peut être produite à partir de déchets agricoles ou autres matières organiques</a:t>
          </a:r>
          <a:endParaRPr lang="fr-CA" sz="1800" kern="1200" noProof="0" dirty="0"/>
        </a:p>
      </dsp:txBody>
      <dsp:txXfrm>
        <a:off x="1060484" y="1149522"/>
        <a:ext cx="7160407" cy="918168"/>
      </dsp:txXfrm>
    </dsp:sp>
    <dsp:sp modelId="{B7C35F97-BAEE-42FD-9385-881587D776E6}">
      <dsp:nvSpPr>
        <dsp:cNvPr id="0" name=""/>
        <dsp:cNvSpPr/>
      </dsp:nvSpPr>
      <dsp:spPr>
        <a:xfrm>
          <a:off x="0" y="2297233"/>
          <a:ext cx="8220892" cy="91816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A86C5B-0FD5-4183-8709-33BC76C8AF82}">
      <dsp:nvSpPr>
        <dsp:cNvPr id="0" name=""/>
        <dsp:cNvSpPr/>
      </dsp:nvSpPr>
      <dsp:spPr>
        <a:xfrm>
          <a:off x="277745" y="2503821"/>
          <a:ext cx="504992" cy="504992"/>
        </a:xfrm>
        <a:prstGeom prst="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C8223C-A3A0-4BC7-9080-EBACD8778B6C}">
      <dsp:nvSpPr>
        <dsp:cNvPr id="0" name=""/>
        <dsp:cNvSpPr/>
      </dsp:nvSpPr>
      <dsp:spPr>
        <a:xfrm>
          <a:off x="1060484" y="2297233"/>
          <a:ext cx="7160407" cy="918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73" tIns="97173" rIns="97173" bIns="97173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CA" sz="1800" kern="1200" noProof="0" dirty="0" smtClean="0"/>
            <a:t>Sa combustion est propre</a:t>
          </a:r>
          <a:endParaRPr lang="fr-CA" sz="1800" kern="1200" noProof="0" dirty="0"/>
        </a:p>
      </dsp:txBody>
      <dsp:txXfrm>
        <a:off x="1060484" y="2297233"/>
        <a:ext cx="7160407" cy="918168"/>
      </dsp:txXfrm>
    </dsp:sp>
    <dsp:sp modelId="{DCF39C4A-C1D3-418D-8241-C485EEC223D7}">
      <dsp:nvSpPr>
        <dsp:cNvPr id="0" name=""/>
        <dsp:cNvSpPr/>
      </dsp:nvSpPr>
      <dsp:spPr>
        <a:xfrm>
          <a:off x="0" y="3444943"/>
          <a:ext cx="8220892" cy="91816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FE701-3CDE-494D-A87A-DFF7EBC290A4}">
      <dsp:nvSpPr>
        <dsp:cNvPr id="0" name=""/>
        <dsp:cNvSpPr/>
      </dsp:nvSpPr>
      <dsp:spPr>
        <a:xfrm>
          <a:off x="277745" y="3651531"/>
          <a:ext cx="504992" cy="504992"/>
        </a:xfrm>
        <a:prstGeom prst="rect">
          <a:avLst/>
        </a:prstGeom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2DE2BD-784B-4195-8538-AF23BCBB4A5D}">
      <dsp:nvSpPr>
        <dsp:cNvPr id="0" name=""/>
        <dsp:cNvSpPr/>
      </dsp:nvSpPr>
      <dsp:spPr>
        <a:xfrm>
          <a:off x="1060484" y="3444943"/>
          <a:ext cx="7160407" cy="918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73" tIns="97173" rIns="97173" bIns="97173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CA" sz="1800" kern="1200" noProof="0" dirty="0" smtClean="0"/>
            <a:t>Elle respecte les seuils d’émissions de carbone</a:t>
          </a:r>
          <a:endParaRPr lang="fr-CA" sz="1800" kern="1200" noProof="0" dirty="0"/>
        </a:p>
      </dsp:txBody>
      <dsp:txXfrm>
        <a:off x="1060484" y="3444943"/>
        <a:ext cx="7160407" cy="9181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CF643A-B3AC-4360-ADDC-8A38B6D5D037}">
      <dsp:nvSpPr>
        <dsp:cNvPr id="0" name=""/>
        <dsp:cNvSpPr/>
      </dsp:nvSpPr>
      <dsp:spPr>
        <a:xfrm>
          <a:off x="0" y="137847"/>
          <a:ext cx="8406821" cy="332740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2400" kern="1200" noProof="0" dirty="0" smtClean="0">
              <a:solidFill>
                <a:srgbClr val="056839"/>
              </a:solidFill>
            </a:rPr>
            <a:t>Le séchage du grain</a:t>
          </a:r>
          <a:endParaRPr lang="fr-CA" sz="2400" kern="1200" noProof="0" dirty="0">
            <a:solidFill>
              <a:srgbClr val="056839"/>
            </a:solidFill>
          </a:endParaRPr>
        </a:p>
      </dsp:txBody>
      <dsp:txXfrm>
        <a:off x="0" y="137847"/>
        <a:ext cx="8406821" cy="998221"/>
      </dsp:txXfrm>
    </dsp:sp>
    <dsp:sp modelId="{9481B39E-E9A9-455D-ADED-6FB8CB0AE884}">
      <dsp:nvSpPr>
        <dsp:cNvPr id="0" name=""/>
        <dsp:cNvSpPr/>
      </dsp:nvSpPr>
      <dsp:spPr>
        <a:xfrm>
          <a:off x="840682" y="1040591"/>
          <a:ext cx="6725456" cy="104482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2000" kern="1200" noProof="0" dirty="0" smtClean="0"/>
            <a:t>Le séchage du grain peut </a:t>
          </a:r>
          <a:r>
            <a:rPr lang="fr-CA" sz="2000" kern="1200" noProof="0" dirty="0" smtClean="0"/>
            <a:t>s’avérer </a:t>
          </a:r>
          <a:r>
            <a:rPr lang="fr-CA" sz="2000" kern="1200" noProof="0" dirty="0" smtClean="0"/>
            <a:t>l’une des activités les plus énergivores d’une exploitation agricole.</a:t>
          </a:r>
          <a:endParaRPr lang="fr-CA" sz="2000" kern="1200" noProof="0" dirty="0"/>
        </a:p>
      </dsp:txBody>
      <dsp:txXfrm>
        <a:off x="871284" y="1071193"/>
        <a:ext cx="6664252" cy="983617"/>
      </dsp:txXfrm>
    </dsp:sp>
    <dsp:sp modelId="{F538003F-56B9-49B0-838A-36D1A82FC16B}">
      <dsp:nvSpPr>
        <dsp:cNvPr id="0" name=""/>
        <dsp:cNvSpPr/>
      </dsp:nvSpPr>
      <dsp:spPr>
        <a:xfrm>
          <a:off x="840682" y="2246153"/>
          <a:ext cx="6725456" cy="104482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2000" kern="1200" noProof="0" dirty="0" smtClean="0"/>
            <a:t>Il coûte cher, même avant de tenir compte de l’impact de la taxe carbone.</a:t>
          </a:r>
          <a:endParaRPr lang="fr-CA" sz="2000" kern="1200" noProof="0" dirty="0"/>
        </a:p>
      </dsp:txBody>
      <dsp:txXfrm>
        <a:off x="871284" y="2276755"/>
        <a:ext cx="6664252" cy="9836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08B776-C3C9-48A9-A633-450CEEB7112C}">
      <dsp:nvSpPr>
        <dsp:cNvPr id="0" name=""/>
        <dsp:cNvSpPr/>
      </dsp:nvSpPr>
      <dsp:spPr>
        <a:xfrm>
          <a:off x="0" y="1714"/>
          <a:ext cx="8096612" cy="869122"/>
        </a:xfrm>
        <a:prstGeom prst="roundRect">
          <a:avLst>
            <a:gd name="adj" fmla="val 1000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E46F24-86B1-408C-BAFB-8665CCB935F0}">
      <dsp:nvSpPr>
        <dsp:cNvPr id="0" name=""/>
        <dsp:cNvSpPr/>
      </dsp:nvSpPr>
      <dsp:spPr>
        <a:xfrm>
          <a:off x="262909" y="197267"/>
          <a:ext cx="478017" cy="478017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746E38-C0C7-4A33-A7BF-D78439E657AC}">
      <dsp:nvSpPr>
        <dsp:cNvPr id="0" name=""/>
        <dsp:cNvSpPr/>
      </dsp:nvSpPr>
      <dsp:spPr>
        <a:xfrm>
          <a:off x="1003836" y="1714"/>
          <a:ext cx="7092775" cy="869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982" tIns="91982" rIns="91982" bIns="91982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CA" sz="1800" kern="1200" noProof="0" dirty="0" smtClean="0"/>
            <a:t>Les produits de TGP sont fabriqués à l’aide des technologies de l’automatisation les plus récentes, avec une grande attention aux détails.</a:t>
          </a:r>
          <a:endParaRPr lang="fr-CA" sz="1800" kern="1200" noProof="0" dirty="0"/>
        </a:p>
      </dsp:txBody>
      <dsp:txXfrm>
        <a:off x="1003836" y="1714"/>
        <a:ext cx="7092775" cy="869122"/>
      </dsp:txXfrm>
    </dsp:sp>
    <dsp:sp modelId="{68BFCC9A-01FA-43EE-82C3-D75A0B61107C}">
      <dsp:nvSpPr>
        <dsp:cNvPr id="0" name=""/>
        <dsp:cNvSpPr/>
      </dsp:nvSpPr>
      <dsp:spPr>
        <a:xfrm>
          <a:off x="0" y="1088117"/>
          <a:ext cx="8096612" cy="869122"/>
        </a:xfrm>
        <a:prstGeom prst="roundRect">
          <a:avLst>
            <a:gd name="adj" fmla="val 1000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82D472-8064-4035-A7E0-018F05F7FAD5}">
      <dsp:nvSpPr>
        <dsp:cNvPr id="0" name=""/>
        <dsp:cNvSpPr/>
      </dsp:nvSpPr>
      <dsp:spPr>
        <a:xfrm>
          <a:off x="262909" y="1283670"/>
          <a:ext cx="478017" cy="478017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423240-2562-4EA5-904C-15A5DF19287A}">
      <dsp:nvSpPr>
        <dsp:cNvPr id="0" name=""/>
        <dsp:cNvSpPr/>
      </dsp:nvSpPr>
      <dsp:spPr>
        <a:xfrm>
          <a:off x="1003836" y="1088117"/>
          <a:ext cx="7092775" cy="869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982" tIns="91982" rIns="91982" bIns="91982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CA" sz="1800" kern="1200" noProof="0" dirty="0" smtClean="0"/>
            <a:t>En service depuis plus de 20 ans, nos produits ont fait leurs preuves, et nous avons des installations fiables dans toute l’Amérique du Nord.</a:t>
          </a:r>
          <a:endParaRPr lang="fr-CA" sz="1800" kern="1200" noProof="0" dirty="0"/>
        </a:p>
      </dsp:txBody>
      <dsp:txXfrm>
        <a:off x="1003836" y="1088117"/>
        <a:ext cx="7092775" cy="869122"/>
      </dsp:txXfrm>
    </dsp:sp>
    <dsp:sp modelId="{32743D5E-3C15-48F3-9670-04810F95B949}">
      <dsp:nvSpPr>
        <dsp:cNvPr id="0" name=""/>
        <dsp:cNvSpPr/>
      </dsp:nvSpPr>
      <dsp:spPr>
        <a:xfrm>
          <a:off x="0" y="2174520"/>
          <a:ext cx="8096612" cy="869122"/>
        </a:xfrm>
        <a:prstGeom prst="roundRect">
          <a:avLst>
            <a:gd name="adj" fmla="val 1000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FB1BBB-599F-4BBA-B8CA-E53A5A0146B3}">
      <dsp:nvSpPr>
        <dsp:cNvPr id="0" name=""/>
        <dsp:cNvSpPr/>
      </dsp:nvSpPr>
      <dsp:spPr>
        <a:xfrm>
          <a:off x="262909" y="2370072"/>
          <a:ext cx="478017" cy="478017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C713E4-52CF-4FE7-93B7-A4F39C3B4555}">
      <dsp:nvSpPr>
        <dsp:cNvPr id="0" name=""/>
        <dsp:cNvSpPr/>
      </dsp:nvSpPr>
      <dsp:spPr>
        <a:xfrm>
          <a:off x="1003836" y="2174520"/>
          <a:ext cx="7092775" cy="869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982" tIns="91982" rIns="91982" bIns="91982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CA" sz="1800" kern="1200" noProof="0" dirty="0" smtClean="0"/>
            <a:t>Nous proposons une option carboneutre – face </a:t>
          </a:r>
          <a:r>
            <a:rPr lang="fr-CA" sz="1800" kern="1200" noProof="0" dirty="0" smtClean="0"/>
            <a:t>aux taxes et à </a:t>
          </a:r>
          <a:r>
            <a:rPr lang="fr-CA" sz="1800" kern="1200" noProof="0" dirty="0" smtClean="0"/>
            <a:t>la tarification du </a:t>
          </a:r>
          <a:r>
            <a:rPr lang="fr-CA" sz="1800" kern="1200" noProof="0" dirty="0" smtClean="0"/>
            <a:t>carbone, </a:t>
          </a:r>
          <a:r>
            <a:rPr lang="fr-CA" sz="1800" kern="1200" noProof="0" dirty="0" smtClean="0"/>
            <a:t>nos systèmes sont le choix logique.</a:t>
          </a:r>
          <a:endParaRPr lang="fr-CA" sz="1800" kern="1200" noProof="0" dirty="0"/>
        </a:p>
      </dsp:txBody>
      <dsp:txXfrm>
        <a:off x="1003836" y="2174520"/>
        <a:ext cx="7092775" cy="869122"/>
      </dsp:txXfrm>
    </dsp:sp>
    <dsp:sp modelId="{39366F56-A13C-4E7B-8563-ECF8D80945D7}">
      <dsp:nvSpPr>
        <dsp:cNvPr id="0" name=""/>
        <dsp:cNvSpPr/>
      </dsp:nvSpPr>
      <dsp:spPr>
        <a:xfrm>
          <a:off x="0" y="3260922"/>
          <a:ext cx="8096612" cy="869122"/>
        </a:xfrm>
        <a:prstGeom prst="roundRect">
          <a:avLst>
            <a:gd name="adj" fmla="val 1000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DAC34D-B62B-4A3E-9228-2DA22406A08C}">
      <dsp:nvSpPr>
        <dsp:cNvPr id="0" name=""/>
        <dsp:cNvSpPr/>
      </dsp:nvSpPr>
      <dsp:spPr>
        <a:xfrm>
          <a:off x="262909" y="3456475"/>
          <a:ext cx="478017" cy="478017"/>
        </a:xfrm>
        <a:prstGeom prst="rect">
          <a:avLst/>
        </a:prstGeom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C778EC-6F4F-44D2-9D3A-B980875CC835}">
      <dsp:nvSpPr>
        <dsp:cNvPr id="0" name=""/>
        <dsp:cNvSpPr/>
      </dsp:nvSpPr>
      <dsp:spPr>
        <a:xfrm>
          <a:off x="1003836" y="3260922"/>
          <a:ext cx="7092775" cy="869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982" tIns="91982" rIns="91982" bIns="91982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CA" sz="1800" kern="1200" noProof="0" dirty="0" smtClean="0"/>
            <a:t>Nous sommes fiers de fabriquer nos équipements au Canada, ce qui permet à notre clientèle d’avoir facilement accès aux pièces et au service.</a:t>
          </a:r>
          <a:endParaRPr lang="fr-CA" sz="1800" kern="1200" noProof="0" dirty="0"/>
        </a:p>
      </dsp:txBody>
      <dsp:txXfrm>
        <a:off x="1003836" y="3260922"/>
        <a:ext cx="7092775" cy="8691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6059205-436C-4DD5-B8A0-2932D04F6B09}" type="datetimeFigureOut">
              <a:rPr lang="fr-CA" smtClean="0"/>
              <a:t>2022-02-22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67E244-91FD-4792-9541-3E87E228B0C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3131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B2A467-37D2-453C-8414-9219CD5814CA}" type="datetimeFigureOut">
              <a:rPr lang="en-CA" smtClean="0"/>
              <a:t>2022-02-22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E634F0B-CBDE-405E-BB66-BEBC42CDC5E1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87831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4F0B-CBDE-405E-BB66-BEBC42CDC5E1}" type="slidenum">
              <a:rPr lang="en-CA" smtClean="0"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1792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4F0B-CBDE-405E-BB66-BEBC42CDC5E1}" type="slidenum">
              <a:rPr lang="en-CA" smtClean="0"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57085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8026" indent="-178026">
              <a:buSzPct val="100000"/>
              <a:buFont typeface="Arial"/>
              <a:buChar char="•"/>
            </a:pPr>
            <a:r>
              <a:rPr dirty="0"/>
              <a:t>How presentation will benefit audience: Adult learners are more interested in a subject if they know how or why it is important to them.</a:t>
            </a:r>
          </a:p>
          <a:p>
            <a:pPr marL="178026" indent="-178026">
              <a:buSzPct val="100000"/>
              <a:buFont typeface="Arial"/>
              <a:buChar char="•"/>
            </a:pPr>
            <a:r>
              <a:rPr dirty="0"/>
              <a:t>Presenter’s level of expertise in the subject: Briefly state your credentials in this area, or explain why participants should listen to you.</a:t>
            </a:r>
          </a:p>
        </p:txBody>
      </p:sp>
    </p:spTree>
    <p:extLst>
      <p:ext uri="{BB962C8B-B14F-4D97-AF65-F5344CB8AC3E}">
        <p14:creationId xmlns:p14="http://schemas.microsoft.com/office/powerpoint/2010/main" val="2454413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8026" indent="-178026">
              <a:buSzPct val="100000"/>
              <a:buFont typeface="Arial"/>
              <a:buChar char="•"/>
            </a:pPr>
            <a:r>
              <a:rPr dirty="0"/>
              <a:t>How presentation will benefit audience: Adult learners are more interested in a subject if they know how or why it is important to them.</a:t>
            </a:r>
          </a:p>
          <a:p>
            <a:pPr marL="178026" indent="-178026">
              <a:buSzPct val="100000"/>
              <a:buFont typeface="Arial"/>
              <a:buChar char="•"/>
            </a:pPr>
            <a:r>
              <a:rPr dirty="0"/>
              <a:t>Presenter’s level of expertise in the subject: Briefly state your credentials in this area, or explain why participants should listen to you.</a:t>
            </a:r>
          </a:p>
        </p:txBody>
      </p:sp>
    </p:spTree>
    <p:extLst>
      <p:ext uri="{BB962C8B-B14F-4D97-AF65-F5344CB8AC3E}">
        <p14:creationId xmlns:p14="http://schemas.microsoft.com/office/powerpoint/2010/main" val="1605817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8026" indent="-178026">
              <a:buSzPct val="100000"/>
              <a:buFont typeface="Arial"/>
              <a:buChar char="•"/>
            </a:pPr>
            <a:r>
              <a:rPr dirty="0"/>
              <a:t>How presentation will benefit audience: Adult learners are more interested in a subject if they know how or why it is important to them.</a:t>
            </a:r>
          </a:p>
          <a:p>
            <a:pPr marL="178026" indent="-178026">
              <a:buSzPct val="100000"/>
              <a:buFont typeface="Arial"/>
              <a:buChar char="•"/>
            </a:pPr>
            <a:r>
              <a:rPr dirty="0"/>
              <a:t>Presenter’s level of expertise in the subject: Briefly state your credentials in this area, or explain why participants should listen to you.</a:t>
            </a:r>
          </a:p>
        </p:txBody>
      </p:sp>
    </p:spTree>
    <p:extLst>
      <p:ext uri="{BB962C8B-B14F-4D97-AF65-F5344CB8AC3E}">
        <p14:creationId xmlns:p14="http://schemas.microsoft.com/office/powerpoint/2010/main" val="8697422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62" name="Shape 2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8026" indent="-178026">
              <a:buSzPct val="100000"/>
              <a:buFont typeface="Arial"/>
              <a:buChar char="•"/>
            </a:pPr>
            <a:r>
              <a:rPr dirty="0"/>
              <a:t>How presentation will benefit audience: Adult learners are more interested in a subject if they know how or why it is important to them.</a:t>
            </a:r>
          </a:p>
          <a:p>
            <a:pPr marL="178026" indent="-178026">
              <a:buSzPct val="100000"/>
              <a:buFont typeface="Arial"/>
              <a:buChar char="•"/>
            </a:pPr>
            <a:r>
              <a:rPr dirty="0"/>
              <a:t>Presenter’s level of expertise in the subject: Briefly state your credentials in this area, or explain why participants should listen to you.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8026" indent="-178026">
              <a:buSzPct val="100000"/>
              <a:buFont typeface="Arial"/>
              <a:buChar char="•"/>
            </a:pPr>
            <a:r>
              <a:rPr dirty="0"/>
              <a:t>How presentation will benefit audience: Adult learners are more interested in a subject if they know how or why it is important to them.</a:t>
            </a:r>
          </a:p>
          <a:p>
            <a:pPr marL="178026" indent="-178026">
              <a:buSzPct val="100000"/>
              <a:buFont typeface="Arial"/>
              <a:buChar char="•"/>
            </a:pPr>
            <a:r>
              <a:rPr dirty="0"/>
              <a:t>Presenter’s level of expertise in the subject: Briefly state your credentials in this area, or explain why participants should listen to you.</a:t>
            </a:r>
          </a:p>
        </p:txBody>
      </p:sp>
    </p:spTree>
    <p:extLst>
      <p:ext uri="{BB962C8B-B14F-4D97-AF65-F5344CB8AC3E}">
        <p14:creationId xmlns:p14="http://schemas.microsoft.com/office/powerpoint/2010/main" val="242245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8026" indent="-178026">
              <a:buSzPct val="100000"/>
              <a:buFont typeface="Arial"/>
              <a:buChar char="•"/>
            </a:pPr>
            <a:r>
              <a:rPr dirty="0"/>
              <a:t>How presentation will benefit audience: Adult learners are more interested in a subject if they know how or why it is important to them.</a:t>
            </a:r>
          </a:p>
          <a:p>
            <a:pPr marL="178026" indent="-178026">
              <a:buSzPct val="100000"/>
              <a:buFont typeface="Arial"/>
              <a:buChar char="•"/>
            </a:pPr>
            <a:r>
              <a:rPr dirty="0"/>
              <a:t>Presenter’s level of expertise in the subject: Briefly state your credentials in this area, or explain why participants should listen to you.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8026" indent="-178026">
              <a:buSzPct val="100000"/>
              <a:buFont typeface="Arial"/>
              <a:buChar char="•"/>
            </a:pPr>
            <a:r>
              <a:rPr dirty="0"/>
              <a:t>How presentation will benefit audience: Adult learners are more interested in a subject if they know how or why it is important to them.</a:t>
            </a:r>
          </a:p>
          <a:p>
            <a:pPr marL="178026" indent="-178026">
              <a:buSzPct val="100000"/>
              <a:buFont typeface="Arial"/>
              <a:buChar char="•"/>
            </a:pPr>
            <a:r>
              <a:rPr dirty="0"/>
              <a:t>Presenter’s level of expertise in the subject: Briefly state your credentials in this area, or explain why participants should listen to you.</a:t>
            </a:r>
          </a:p>
        </p:txBody>
      </p:sp>
    </p:spTree>
    <p:extLst>
      <p:ext uri="{BB962C8B-B14F-4D97-AF65-F5344CB8AC3E}">
        <p14:creationId xmlns:p14="http://schemas.microsoft.com/office/powerpoint/2010/main" val="1808717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8026" indent="-178026">
              <a:buSzPct val="100000"/>
              <a:buFont typeface="Arial"/>
              <a:buChar char="•"/>
            </a:pPr>
            <a:r>
              <a:rPr dirty="0"/>
              <a:t>How presentation will benefit audience: Adult learners are more interested in a subject if they know how or why it is important to them.</a:t>
            </a:r>
          </a:p>
          <a:p>
            <a:pPr marL="178026" indent="-178026">
              <a:buSzPct val="100000"/>
              <a:buFont typeface="Arial"/>
              <a:buChar char="•"/>
            </a:pPr>
            <a:r>
              <a:rPr dirty="0"/>
              <a:t>Presenter’s level of expertise in the subject: Briefly state your credentials in this area, or explain why participants should listen to you.</a:t>
            </a:r>
          </a:p>
        </p:txBody>
      </p:sp>
    </p:spTree>
    <p:extLst>
      <p:ext uri="{BB962C8B-B14F-4D97-AF65-F5344CB8AC3E}">
        <p14:creationId xmlns:p14="http://schemas.microsoft.com/office/powerpoint/2010/main" val="3716767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8026" indent="-178026">
              <a:buSzPct val="100000"/>
              <a:buFont typeface="Arial"/>
              <a:buChar char="•"/>
            </a:pPr>
            <a:r>
              <a:rPr dirty="0"/>
              <a:t>How presentation will benefit audience: Adult learners are more interested in a subject if they know how or why it is important to them.</a:t>
            </a:r>
          </a:p>
          <a:p>
            <a:pPr marL="178026" indent="-178026">
              <a:buSzPct val="100000"/>
              <a:buFont typeface="Arial"/>
              <a:buChar char="•"/>
            </a:pPr>
            <a:r>
              <a:rPr dirty="0"/>
              <a:t>Presenter’s level of expertise in the subject: Briefly state your credentials in this area, or explain why participants should listen to you.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8026" indent="-178026">
              <a:buSzPct val="100000"/>
              <a:buFont typeface="Arial"/>
              <a:buChar char="•"/>
            </a:pPr>
            <a:r>
              <a:rPr dirty="0"/>
              <a:t>How presentation will benefit audience: Adult learners are more interested in a subject if they know how or why it is important to them.</a:t>
            </a:r>
          </a:p>
          <a:p>
            <a:pPr marL="178026" indent="-178026">
              <a:buSzPct val="100000"/>
              <a:buFont typeface="Arial"/>
              <a:buChar char="•"/>
            </a:pPr>
            <a:r>
              <a:rPr dirty="0"/>
              <a:t>Presenter’s level of expertise in the subject: Briefly state your credentials in this area, or explain why participants should listen to you.</a:t>
            </a:r>
          </a:p>
        </p:txBody>
      </p:sp>
    </p:spTree>
    <p:extLst>
      <p:ext uri="{BB962C8B-B14F-4D97-AF65-F5344CB8AC3E}">
        <p14:creationId xmlns:p14="http://schemas.microsoft.com/office/powerpoint/2010/main" val="1442235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8026" indent="-178026">
              <a:buSzPct val="100000"/>
              <a:buFont typeface="Arial"/>
              <a:buChar char="•"/>
            </a:pPr>
            <a:r>
              <a:rPr dirty="0"/>
              <a:t>How presentation will benefit audience: Adult learners are more interested in a subject if they know how or why it is important to them.</a:t>
            </a:r>
          </a:p>
          <a:p>
            <a:pPr marL="178026" indent="-178026">
              <a:buSzPct val="100000"/>
              <a:buFont typeface="Arial"/>
              <a:buChar char="•"/>
            </a:pPr>
            <a:r>
              <a:rPr dirty="0"/>
              <a:t>Presenter’s level of expertise in the subject: Briefly state your credentials in this area, or explain why participants should listen to you.</a:t>
            </a:r>
          </a:p>
        </p:txBody>
      </p:sp>
    </p:spTree>
    <p:extLst>
      <p:ext uri="{BB962C8B-B14F-4D97-AF65-F5344CB8AC3E}">
        <p14:creationId xmlns:p14="http://schemas.microsoft.com/office/powerpoint/2010/main" val="1548570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8026" indent="-178026">
              <a:buSzPct val="100000"/>
              <a:buFont typeface="Arial"/>
              <a:buChar char="•"/>
            </a:pPr>
            <a:r>
              <a:rPr dirty="0"/>
              <a:t>How presentation will benefit audience: Adult learners are more interested in a subject if they know how or why it is important to them.</a:t>
            </a:r>
          </a:p>
          <a:p>
            <a:pPr marL="178026" indent="-178026">
              <a:buSzPct val="100000"/>
              <a:buFont typeface="Arial"/>
              <a:buChar char="•"/>
            </a:pPr>
            <a:r>
              <a:rPr dirty="0"/>
              <a:t>Presenter’s level of expertise in the subject: Briefly state your credentials in this area, or explain why participants should listen to you.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8026" indent="-178026">
              <a:buSzPct val="100000"/>
              <a:buFont typeface="Arial"/>
              <a:buChar char="•"/>
            </a:pPr>
            <a:r>
              <a:rPr dirty="0"/>
              <a:t>How presentation will benefit audience: Adult learners are more interested in a subject if they know how or why it is important to them.</a:t>
            </a:r>
          </a:p>
          <a:p>
            <a:pPr marL="178026" indent="-178026">
              <a:buSzPct val="100000"/>
              <a:buFont typeface="Arial"/>
              <a:buChar char="•"/>
            </a:pPr>
            <a:r>
              <a:rPr dirty="0"/>
              <a:t>Presenter’s level of expertise in the subject: Briefly state your credentials in this area, or explain why participants should listen to you.</a:t>
            </a:r>
          </a:p>
        </p:txBody>
      </p:sp>
    </p:spTree>
    <p:extLst>
      <p:ext uri="{BB962C8B-B14F-4D97-AF65-F5344CB8AC3E}">
        <p14:creationId xmlns:p14="http://schemas.microsoft.com/office/powerpoint/2010/main" val="4155514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CBA87-5E00-4D23-A590-B257A7669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225494-95A4-403E-9A80-5B79CB5DBA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0F4F4-4949-408F-B1FB-A7C47A347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E3F8-A6CE-4652-87A4-FDCB834EA057}" type="datetimeFigureOut">
              <a:rPr lang="en-CA" smtClean="0"/>
              <a:t>2022-02-22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1B1C7-5EED-476F-A0D0-4F9C945CA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3A92E-77A4-42C6-B338-E0E0A2DDE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A8099-0380-47C6-B288-F06217B38249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9899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E24F5-0B76-4826-8BD1-315126865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AAD92A-82E7-416B-9D7B-5488241B8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1DA6D-6C10-4879-B938-E20600839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E3F8-A6CE-4652-87A4-FDCB834EA057}" type="datetimeFigureOut">
              <a:rPr lang="en-CA" smtClean="0"/>
              <a:t>2022-02-22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D7BA7-EEB7-4E91-AC5D-AC1F198A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C4B1A-3CBE-4956-A149-1E325FB37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A8099-0380-47C6-B288-F06217B38249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43714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B38F54-F3E9-4692-A265-5E7F45065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F1A259-9588-4FE1-95DB-55A7BA12C4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5BE46-0FBC-4468-B79C-CC58CBF7A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E3F8-A6CE-4652-87A4-FDCB834EA057}" type="datetimeFigureOut">
              <a:rPr lang="en-CA" smtClean="0"/>
              <a:t>2022-02-22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6D83C-2758-4FB9-AC3F-F8FA36E75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B15AA-847C-4D60-B581-11C82D828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A8099-0380-47C6-B288-F06217B38249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2720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1495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003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09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2/22/2022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446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2/22/2022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927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2/22/2022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241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2/22/2022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2709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smtClean="0"/>
              <a:t>2/22/2022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6CB4B4D-7CA3-9044-876B-883B54F8677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490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5BE95-1C54-4D2E-9F39-582B9F070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4CD08-5582-4FCA-9372-8BBA790B4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64DA2-C136-415A-8425-2FA245E66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E3F8-A6CE-4652-87A4-FDCB834EA057}" type="datetimeFigureOut">
              <a:rPr lang="en-CA" smtClean="0"/>
              <a:t>2022-02-22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060D1-D539-4558-B48A-633320CFE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CDF38-3B6E-466E-A365-7E7A0FB93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A8099-0380-47C6-B288-F06217B38249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5592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2/22/2022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221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832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483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981C5-8604-425D-8DD5-FFA12029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19B0DC-D752-4EEF-B647-B8DEE2B99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17029-AE29-4749-81A0-A7028EB7D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E3F8-A6CE-4652-87A4-FDCB834EA057}" type="datetimeFigureOut">
              <a:rPr lang="en-CA" smtClean="0"/>
              <a:t>2022-02-22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AB8F8-FD40-4D52-AB5C-CCD295DF5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AC167-4CA1-4506-A64A-A007C3C5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A8099-0380-47C6-B288-F06217B38249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38788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8D68E-AE67-4221-8EA7-367DC991F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B3A27-9BBD-4BF2-BF45-7BFFE55E4B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6F7A55-4657-463A-AA07-C87397CD6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3666BA-8938-40E3-9D9F-2FBB91A27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E3F8-A6CE-4652-87A4-FDCB834EA057}" type="datetimeFigureOut">
              <a:rPr lang="en-CA" smtClean="0"/>
              <a:t>2022-02-22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455D23-5205-4E9D-A18C-D94CC3E87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31BD97-2370-4288-AD39-F195FDC6E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A8099-0380-47C6-B288-F06217B38249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31642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71FC7-FF87-4CFC-8725-4478B6E35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D9640-8B70-41EC-91CF-E25EA4C01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AA863E-4BE7-47C8-9DD8-750D0BD71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3AFA08-1C7F-4A50-95DF-76E4E9061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789487-C2BE-4284-A1C7-E743307F3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397238-936A-4E16-A2F5-4AF3509E3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E3F8-A6CE-4652-87A4-FDCB834EA057}" type="datetimeFigureOut">
              <a:rPr lang="en-CA" smtClean="0"/>
              <a:t>2022-02-22</a:t>
            </a:fld>
            <a:endParaRPr lang="en-C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25718B-B56B-4CD4-8C46-8D5CD7042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EC1846-DD01-4A34-84C6-3E4C53A1F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A8099-0380-47C6-B288-F06217B38249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47425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9914C-6BC7-4725-94CC-D420E475C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8027FE-3A21-4562-AF0E-0E107CD6B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E3F8-A6CE-4652-87A4-FDCB834EA057}" type="datetimeFigureOut">
              <a:rPr lang="en-CA" smtClean="0"/>
              <a:t>2022-02-22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65BD9D-120B-4B72-BEA9-CDF3F604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9A3769-555D-4130-AD08-44CC4D91D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A8099-0380-47C6-B288-F06217B38249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6258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6ECC15-25DE-405A-A919-94A0FF65A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E3F8-A6CE-4652-87A4-FDCB834EA057}" type="datetimeFigureOut">
              <a:rPr lang="en-CA" smtClean="0"/>
              <a:t>2022-02-22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48B166-29F2-41B4-87C2-09DEEEDDA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7A652-B8E1-41B6-B2F1-6CDD499DE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A8099-0380-47C6-B288-F06217B38249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2588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F224A-0D51-4AB1-8E5B-D3A9EECDF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DDE00-D786-41D5-BBB3-DFBA63DD2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55554B-0699-461C-A317-EAC89E7B6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DB47E-C31B-41B8-9FE3-1367A3D93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E3F8-A6CE-4652-87A4-FDCB834EA057}" type="datetimeFigureOut">
              <a:rPr lang="en-CA" smtClean="0"/>
              <a:t>2022-02-22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911C13-F92E-43C9-B3F0-0D4663511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D93D79-7922-4671-A624-1B2F48751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A8099-0380-47C6-B288-F06217B38249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84456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B6DEB-07B9-4F76-9302-5BC0FCFEC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28A8EB-9839-41C5-AE1D-1472F5117A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F22165-D8EA-4658-B621-65D0964ABB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D79866-60EB-4D68-9233-4CD321A24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E3F8-A6CE-4652-87A4-FDCB834EA057}" type="datetimeFigureOut">
              <a:rPr lang="en-CA" smtClean="0"/>
              <a:t>2022-02-22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8374F5-75AF-42FD-8D9A-530C32F31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21B25B-8E88-46BF-835E-AA03FD94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A8099-0380-47C6-B288-F06217B38249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52149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FAC064-2734-421C-92FE-E954D9462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32BFC-6416-4560-A0EA-76FBF4A2C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F9D77-34E5-480C-A99E-995A2C32ED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5E3F8-A6CE-4652-87A4-FDCB834EA057}" type="datetimeFigureOut">
              <a:rPr lang="en-CA" smtClean="0"/>
              <a:t>2022-02-22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01C2F-C08E-4D57-9528-14E34E90F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0F293-F64F-4504-8C81-BA022B01AB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A8099-0380-47C6-B288-F06217B38249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75542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045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riplegreenproducts.com/" TargetMode="External"/><Relationship Id="rId5" Type="http://schemas.openxmlformats.org/officeDocument/2006/relationships/hyperlink" Target="mailto:info@triplegreenproducts.com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rPr lang="fr-CA" noProof="0" dirty="0" smtClean="0"/>
              <a:t>UNE </a:t>
            </a:r>
            <a:r>
              <a:rPr lang="fr-CA" noProof="0" dirty="0" smtClean="0">
                <a:solidFill>
                  <a:srgbClr val="056839"/>
                </a:solidFill>
              </a:rPr>
              <a:t>MEILLEURE</a:t>
            </a:r>
            <a:r>
              <a:rPr lang="fr-CA" noProof="0" dirty="0" smtClean="0"/>
              <a:t> SOLUTION</a:t>
            </a:r>
            <a:endParaRPr lang="fr-CA" noProof="0" dirty="0"/>
          </a:p>
        </p:txBody>
      </p:sp>
      <p:pic>
        <p:nvPicPr>
          <p:cNvPr id="3" name="Picture 2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754A04DD-67B8-4299-91F7-C71473C74D5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305" y="5204854"/>
            <a:ext cx="5163422" cy="9352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827C7A-010F-425B-8E21-63ED13447F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556"/>
          <a:stretch/>
        </p:blipFill>
        <p:spPr>
          <a:xfrm>
            <a:off x="0" y="6278881"/>
            <a:ext cx="12192000" cy="579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ireplace, fire, oven, stove&#10;&#10;Description automatically generated">
            <a:extLst>
              <a:ext uri="{FF2B5EF4-FFF2-40B4-BE49-F238E27FC236}">
                <a16:creationId xmlns:a16="http://schemas.microsoft.com/office/drawing/2014/main" id="{94AF36D1-B196-44F0-90A1-C197053D5E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09" t="-2830" r="21581" b="3807"/>
          <a:stretch/>
        </p:blipFill>
        <p:spPr>
          <a:xfrm>
            <a:off x="9657806" y="-197947"/>
            <a:ext cx="2534193" cy="7055947"/>
          </a:xfrm>
          <a:prstGeom prst="rect">
            <a:avLst/>
          </a:prstGeom>
        </p:spPr>
      </p:pic>
      <p:sp>
        <p:nvSpPr>
          <p:cNvPr id="133" name="Content Placeholder 2"/>
          <p:cNvSpPr txBox="1"/>
          <p:nvPr/>
        </p:nvSpPr>
        <p:spPr>
          <a:xfrm>
            <a:off x="2612885" y="1922457"/>
            <a:ext cx="7010088" cy="3875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365759" indent="-256031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buFont typeface="Georgia"/>
              <a:buChar char="•"/>
              <a:defRPr sz="2800">
                <a:solidFill>
                  <a:srgbClr val="455F51"/>
                </a:solidFill>
              </a:defRPr>
            </a:pPr>
            <a:r>
              <a:rPr lang="fr-CA" sz="2000" dirty="0" smtClean="0"/>
              <a:t>Poste de </a:t>
            </a:r>
            <a:r>
              <a:rPr lang="fr-CA" sz="2000" dirty="0"/>
              <a:t>dépenses </a:t>
            </a:r>
            <a:r>
              <a:rPr lang="fr-CA" sz="2000" dirty="0" smtClean="0"/>
              <a:t>déjà </a:t>
            </a:r>
            <a:r>
              <a:rPr lang="fr-CA" sz="2000" dirty="0" smtClean="0"/>
              <a:t>lourd </a:t>
            </a:r>
            <a:r>
              <a:rPr lang="fr-CA" sz="2000" dirty="0"/>
              <a:t>pour les entreprises, </a:t>
            </a:r>
            <a:r>
              <a:rPr lang="fr-CA" sz="2000" dirty="0" smtClean="0"/>
              <a:t>les </a:t>
            </a:r>
            <a:r>
              <a:rPr lang="fr-CA" sz="2000" dirty="0"/>
              <a:t>frais d’énergie </a:t>
            </a:r>
            <a:r>
              <a:rPr lang="fr-CA" sz="2000" dirty="0" smtClean="0"/>
              <a:t>continuent de grimper à mesure que le choix des combustibles fossiles devient plus incertain et controversé.</a:t>
            </a:r>
          </a:p>
          <a:p>
            <a:pPr marL="109728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defRPr sz="2800">
                <a:solidFill>
                  <a:srgbClr val="455F51"/>
                </a:solidFill>
              </a:defRPr>
            </a:pPr>
            <a:endParaRPr lang="fr-CA" sz="2000" dirty="0" smtClean="0"/>
          </a:p>
          <a:p>
            <a:pPr marL="365759" indent="-256031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buFont typeface="Georgia"/>
              <a:buChar char="•"/>
              <a:defRPr sz="2800">
                <a:solidFill>
                  <a:srgbClr val="455F51"/>
                </a:solidFill>
              </a:defRPr>
            </a:pPr>
            <a:r>
              <a:rPr lang="fr-CA" sz="2000" dirty="0" smtClean="0"/>
              <a:t>L’empreinte carbone, la taxe carbone et la réglementation du carbone </a:t>
            </a:r>
            <a:r>
              <a:rPr lang="fr-CA" sz="2000" dirty="0" smtClean="0"/>
              <a:t>sont </a:t>
            </a:r>
            <a:r>
              <a:rPr lang="fr-CA" sz="2000" dirty="0" smtClean="0"/>
              <a:t>aujourd’hui </a:t>
            </a:r>
            <a:r>
              <a:rPr lang="fr-CA" sz="2000" dirty="0" smtClean="0"/>
              <a:t>des réalités. </a:t>
            </a:r>
            <a:r>
              <a:rPr lang="fr-CA" sz="2000" dirty="0" smtClean="0"/>
              <a:t>Le chauffage à la biomasse durable est carboneutre.</a:t>
            </a:r>
          </a:p>
          <a:p>
            <a:pPr marL="109728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defRPr sz="2800">
                <a:solidFill>
                  <a:srgbClr val="455F51"/>
                </a:solidFill>
              </a:defRPr>
            </a:pPr>
            <a:endParaRPr lang="fr-CA" sz="2000" dirty="0" smtClean="0"/>
          </a:p>
          <a:p>
            <a:pPr marL="365759" indent="-256031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buFont typeface="Georgia"/>
              <a:buChar char="•"/>
              <a:defRPr sz="2800">
                <a:solidFill>
                  <a:srgbClr val="455F51"/>
                </a:solidFill>
              </a:defRPr>
            </a:pPr>
            <a:r>
              <a:rPr lang="fr-CA" sz="2000" dirty="0" smtClean="0"/>
              <a:t>Le </a:t>
            </a:r>
            <a:r>
              <a:rPr lang="fr-CA" sz="2000" dirty="0" err="1" smtClean="0"/>
              <a:t>BioDryAir</a:t>
            </a:r>
            <a:r>
              <a:rPr lang="fr-CA" sz="2000" dirty="0" smtClean="0"/>
              <a:t> </a:t>
            </a:r>
            <a:r>
              <a:rPr lang="fr-CA" sz="2000" dirty="0" smtClean="0"/>
              <a:t>est utilisé dans l’industrie minière depuis  plus de dix ans pour le séchage de différents </a:t>
            </a:r>
            <a:r>
              <a:rPr lang="fr-CA" sz="2000" dirty="0" smtClean="0"/>
              <a:t>produits.</a:t>
            </a:r>
            <a:endParaRPr lang="fr-CA" sz="2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532AB2-BED1-4AAE-B22E-DB7B5A81A18A}"/>
              </a:ext>
            </a:extLst>
          </p:cNvPr>
          <p:cNvGrpSpPr/>
          <p:nvPr/>
        </p:nvGrpSpPr>
        <p:grpSpPr>
          <a:xfrm>
            <a:off x="-1" y="6444781"/>
            <a:ext cx="9622973" cy="413219"/>
            <a:chOff x="-1" y="6444781"/>
            <a:chExt cx="9622973" cy="41321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BDA9E51-1E97-4977-BF73-228DEECE8E83}"/>
                </a:ext>
              </a:extLst>
            </p:cNvPr>
            <p:cNvSpPr/>
            <p:nvPr/>
          </p:nvSpPr>
          <p:spPr>
            <a:xfrm>
              <a:off x="-1" y="6444781"/>
              <a:ext cx="9263271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5D3A00A-689F-4245-95FA-F12526F466F8}"/>
                </a:ext>
              </a:extLst>
            </p:cNvPr>
            <p:cNvSpPr/>
            <p:nvPr/>
          </p:nvSpPr>
          <p:spPr>
            <a:xfrm>
              <a:off x="9298104" y="6444781"/>
              <a:ext cx="220934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6F6EDC-FEB1-464C-8410-DC121A15245C}"/>
                </a:ext>
              </a:extLst>
            </p:cNvPr>
            <p:cNvSpPr/>
            <p:nvPr/>
          </p:nvSpPr>
          <p:spPr>
            <a:xfrm>
              <a:off x="9556618" y="6444781"/>
              <a:ext cx="66354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</p:grpSp>
      <p:pic>
        <p:nvPicPr>
          <p:cNvPr id="13" name="Picture 12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63661C58-0DB8-4615-979E-880D860ADD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9" y="6439271"/>
            <a:ext cx="2046136" cy="37060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48D1DE-D042-4273-A394-A397BC12A138}"/>
              </a:ext>
            </a:extLst>
          </p:cNvPr>
          <p:cNvCxnSpPr>
            <a:cxnSpLocks/>
          </p:cNvCxnSpPr>
          <p:nvPr/>
        </p:nvCxnSpPr>
        <p:spPr>
          <a:xfrm flipH="1">
            <a:off x="1" y="1700742"/>
            <a:ext cx="9589794" cy="0"/>
          </a:xfrm>
          <a:prstGeom prst="line">
            <a:avLst/>
          </a:prstGeom>
          <a:ln>
            <a:solidFill>
              <a:srgbClr val="83B2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3F36C84-4F7F-4451-A92A-610CCE21A95E}"/>
              </a:ext>
            </a:extLst>
          </p:cNvPr>
          <p:cNvSpPr txBox="1"/>
          <p:nvPr/>
        </p:nvSpPr>
        <p:spPr>
          <a:xfrm>
            <a:off x="2377440" y="644731"/>
            <a:ext cx="72455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400" b="0" dirty="0" smtClean="0">
                <a:solidFill>
                  <a:srgbClr val="056839"/>
                </a:solidFill>
              </a:rPr>
              <a:t>Les systèmes BioDryAir produisent de l’énergie thermique renouvelable par la combustion de </a:t>
            </a:r>
            <a:r>
              <a:rPr lang="fr-CA" sz="2400" b="0" dirty="0" smtClean="0">
                <a:solidFill>
                  <a:srgbClr val="056839"/>
                </a:solidFill>
              </a:rPr>
              <a:t>biomasse</a:t>
            </a:r>
            <a:endParaRPr lang="fr-CA" sz="2400" b="0" dirty="0">
              <a:solidFill>
                <a:srgbClr val="056839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48D1DE-D042-4273-A394-A397BC12A138}"/>
              </a:ext>
            </a:extLst>
          </p:cNvPr>
          <p:cNvCxnSpPr>
            <a:cxnSpLocks/>
          </p:cNvCxnSpPr>
          <p:nvPr/>
        </p:nvCxnSpPr>
        <p:spPr>
          <a:xfrm flipH="1">
            <a:off x="1" y="1700742"/>
            <a:ext cx="9589794" cy="0"/>
          </a:xfrm>
          <a:prstGeom prst="line">
            <a:avLst/>
          </a:prstGeom>
          <a:ln>
            <a:solidFill>
              <a:srgbClr val="83B2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303BEA4-68BD-4209-9C18-B48C0072A5EC}"/>
              </a:ext>
            </a:extLst>
          </p:cNvPr>
          <p:cNvSpPr/>
          <p:nvPr/>
        </p:nvSpPr>
        <p:spPr>
          <a:xfrm>
            <a:off x="9298104" y="558882"/>
            <a:ext cx="2560321" cy="2411630"/>
          </a:xfrm>
          <a:prstGeom prst="rect">
            <a:avLst/>
          </a:prstGeom>
          <a:solidFill>
            <a:srgbClr val="FFFFFF"/>
          </a:solidFill>
          <a:ln>
            <a:solidFill>
              <a:srgbClr val="83B2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532AB2-BED1-4AAE-B22E-DB7B5A81A18A}"/>
              </a:ext>
            </a:extLst>
          </p:cNvPr>
          <p:cNvGrpSpPr/>
          <p:nvPr/>
        </p:nvGrpSpPr>
        <p:grpSpPr>
          <a:xfrm>
            <a:off x="-1" y="6444781"/>
            <a:ext cx="9622973" cy="413219"/>
            <a:chOff x="-1" y="6444781"/>
            <a:chExt cx="9622973" cy="41321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BDA9E51-1E97-4977-BF73-228DEECE8E83}"/>
                </a:ext>
              </a:extLst>
            </p:cNvPr>
            <p:cNvSpPr/>
            <p:nvPr/>
          </p:nvSpPr>
          <p:spPr>
            <a:xfrm>
              <a:off x="-1" y="6444781"/>
              <a:ext cx="9263271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5D3A00A-689F-4245-95FA-F12526F466F8}"/>
                </a:ext>
              </a:extLst>
            </p:cNvPr>
            <p:cNvSpPr/>
            <p:nvPr/>
          </p:nvSpPr>
          <p:spPr>
            <a:xfrm>
              <a:off x="9298104" y="6444781"/>
              <a:ext cx="220934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6F6EDC-FEB1-464C-8410-DC121A15245C}"/>
                </a:ext>
              </a:extLst>
            </p:cNvPr>
            <p:cNvSpPr/>
            <p:nvPr/>
          </p:nvSpPr>
          <p:spPr>
            <a:xfrm>
              <a:off x="9556618" y="6444781"/>
              <a:ext cx="66354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</p:grpSp>
      <p:pic>
        <p:nvPicPr>
          <p:cNvPr id="13" name="Picture 12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63661C58-0DB8-4615-979E-880D860ADD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9" y="6439271"/>
            <a:ext cx="2046136" cy="3706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F36C84-4F7F-4451-A92A-610CCE21A95E}"/>
              </a:ext>
            </a:extLst>
          </p:cNvPr>
          <p:cNvSpPr txBox="1"/>
          <p:nvPr/>
        </p:nvSpPr>
        <p:spPr>
          <a:xfrm>
            <a:off x="2356101" y="1017363"/>
            <a:ext cx="7010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400" dirty="0" smtClean="0">
                <a:solidFill>
                  <a:srgbClr val="056839"/>
                </a:solidFill>
              </a:rPr>
              <a:t>Les avantages d’un BioDryAir de TGP</a:t>
            </a:r>
            <a:endParaRPr lang="fr-CA" sz="2400" b="0" dirty="0">
              <a:solidFill>
                <a:srgbClr val="056839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8CE53BD-99F2-4316-93C0-49EDDAC450E8}"/>
              </a:ext>
            </a:extLst>
          </p:cNvPr>
          <p:cNvSpPr txBox="1"/>
          <p:nvPr/>
        </p:nvSpPr>
        <p:spPr>
          <a:xfrm>
            <a:off x="2030425" y="1937509"/>
            <a:ext cx="7559369" cy="4373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365759" indent="-256031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buFont typeface="Georgia"/>
              <a:buChar char="•"/>
              <a:defRPr sz="2800">
                <a:solidFill>
                  <a:srgbClr val="455F51"/>
                </a:solidFill>
              </a:defRPr>
            </a:pPr>
            <a:r>
              <a:rPr lang="fr-CA" sz="2000" dirty="0" smtClean="0"/>
              <a:t>Chaque </a:t>
            </a:r>
            <a:r>
              <a:rPr lang="fr-CA" sz="2000" dirty="0" smtClean="0"/>
              <a:t>modèle </a:t>
            </a:r>
            <a:r>
              <a:rPr lang="fr-CA" sz="2000" dirty="0" smtClean="0"/>
              <a:t>est clé en main et intégrable aux séchoirs à grains traditionnels</a:t>
            </a:r>
          </a:p>
          <a:p>
            <a:pPr marL="109728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defRPr sz="2800">
                <a:solidFill>
                  <a:srgbClr val="455F51"/>
                </a:solidFill>
              </a:defRPr>
            </a:pPr>
            <a:endParaRPr lang="fr-CA" sz="2000" dirty="0" smtClean="0"/>
          </a:p>
          <a:p>
            <a:pPr marL="365759" indent="-256031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buFont typeface="Georgia"/>
              <a:buChar char="•"/>
              <a:defRPr sz="2800">
                <a:solidFill>
                  <a:srgbClr val="455F51"/>
                </a:solidFill>
              </a:defRPr>
            </a:pPr>
            <a:r>
              <a:rPr lang="fr-CA" sz="2000" dirty="0" smtClean="0"/>
              <a:t>Les systèmes TGP procurent des avantages uniques et dépassent toutes les normes d’émission en vigueur. Voici quelques-unes de leurs caractéristiques :</a:t>
            </a:r>
          </a:p>
          <a:p>
            <a:pPr marL="941387" indent="-342900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455F51"/>
                </a:solidFill>
              </a:defRPr>
            </a:pPr>
            <a:r>
              <a:rPr lang="fr-CA" sz="2000" dirty="0" smtClean="0"/>
              <a:t>Combustion de biomasse ultra-efficace</a:t>
            </a:r>
          </a:p>
          <a:p>
            <a:pPr marL="941387" indent="-342900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455F51"/>
                </a:solidFill>
              </a:defRPr>
            </a:pPr>
            <a:r>
              <a:rPr lang="fr-CA" sz="2000" dirty="0" smtClean="0"/>
              <a:t>Compatible avec les séchoirs à </a:t>
            </a:r>
            <a:r>
              <a:rPr lang="fr-CA" sz="2000" dirty="0" smtClean="0"/>
              <a:t>grains </a:t>
            </a:r>
            <a:r>
              <a:rPr lang="fr-CA" sz="2000" dirty="0" smtClean="0"/>
              <a:t>existants</a:t>
            </a:r>
          </a:p>
          <a:p>
            <a:pPr marL="941387" indent="-342900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455F51"/>
                </a:solidFill>
              </a:defRPr>
            </a:pPr>
            <a:r>
              <a:rPr lang="fr-CA" sz="2000" dirty="0" smtClean="0"/>
              <a:t>Système de commande entièrement automatisé à écran tactile</a:t>
            </a:r>
          </a:p>
          <a:p>
            <a:pPr marL="941387" indent="-342900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455F51"/>
                </a:solidFill>
              </a:defRPr>
            </a:pPr>
            <a:r>
              <a:rPr lang="fr-CA" sz="2000" dirty="0" smtClean="0"/>
              <a:t>Connectable aux téléphones intelligents</a:t>
            </a:r>
          </a:p>
          <a:p>
            <a:pPr marL="598487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80000"/>
              <a:defRPr sz="2800">
                <a:solidFill>
                  <a:srgbClr val="455F51"/>
                </a:solidFill>
              </a:defRPr>
            </a:pPr>
            <a:endParaRPr lang="fr-CA" sz="2200" dirty="0" smtClean="0"/>
          </a:p>
          <a:p>
            <a:pPr marL="365759" indent="-256031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buFont typeface="Georgia"/>
              <a:buChar char="•"/>
              <a:defRPr sz="2800">
                <a:solidFill>
                  <a:srgbClr val="455F51"/>
                </a:solidFill>
              </a:defRPr>
            </a:pPr>
            <a:endParaRPr lang="fr-CA" sz="2200" dirty="0" smtClean="0"/>
          </a:p>
          <a:p>
            <a:pPr marL="365759" indent="-256031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buFont typeface="Georgia"/>
              <a:buChar char="•"/>
              <a:defRPr sz="2800">
                <a:solidFill>
                  <a:srgbClr val="455F51"/>
                </a:solidFill>
              </a:defRPr>
            </a:pPr>
            <a:endParaRPr lang="fr-CA" sz="2200" dirty="0" smtClean="0"/>
          </a:p>
          <a:p>
            <a:pPr marL="365759" indent="-256031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buFont typeface="Georgia"/>
              <a:buChar char="•"/>
              <a:defRPr sz="2800">
                <a:solidFill>
                  <a:srgbClr val="455F51"/>
                </a:solidFill>
              </a:defRPr>
            </a:pPr>
            <a:endParaRPr lang="fr-CA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4737BD-C94F-4500-BDE7-04C9D63AE9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9" t="7650" r="15121"/>
          <a:stretch/>
        </p:blipFill>
        <p:spPr>
          <a:xfrm>
            <a:off x="9408571" y="555454"/>
            <a:ext cx="2469870" cy="22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27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A3DB0B-A38E-4B73-954E-E90030C0DD00}"/>
              </a:ext>
            </a:extLst>
          </p:cNvPr>
          <p:cNvGrpSpPr/>
          <p:nvPr/>
        </p:nvGrpSpPr>
        <p:grpSpPr>
          <a:xfrm>
            <a:off x="-1" y="6444781"/>
            <a:ext cx="9622973" cy="413219"/>
            <a:chOff x="-1" y="6444781"/>
            <a:chExt cx="9622973" cy="41321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1F483A-4F5E-4E44-B3DF-D1D0B36C3107}"/>
                </a:ext>
              </a:extLst>
            </p:cNvPr>
            <p:cNvSpPr/>
            <p:nvPr/>
          </p:nvSpPr>
          <p:spPr>
            <a:xfrm>
              <a:off x="-1" y="6444781"/>
              <a:ext cx="9263271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9868BEA-A83E-4BFE-AC46-7D0201C61099}"/>
                </a:ext>
              </a:extLst>
            </p:cNvPr>
            <p:cNvSpPr/>
            <p:nvPr/>
          </p:nvSpPr>
          <p:spPr>
            <a:xfrm>
              <a:off x="9298104" y="6444781"/>
              <a:ext cx="220934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58B6DE5-2721-4341-A241-CFA22B4EEB40}"/>
                </a:ext>
              </a:extLst>
            </p:cNvPr>
            <p:cNvSpPr/>
            <p:nvPr/>
          </p:nvSpPr>
          <p:spPr>
            <a:xfrm>
              <a:off x="9556618" y="6444781"/>
              <a:ext cx="66354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Picture 8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B4E54A54-B65B-4054-BB5A-06FA29B4C9F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9" y="6439271"/>
            <a:ext cx="2046136" cy="370603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36F0257A-61F4-4EDD-9D70-4926C69D18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8968672"/>
              </p:ext>
            </p:extLst>
          </p:nvPr>
        </p:nvGraphicFramePr>
        <p:xfrm>
          <a:off x="121919" y="142974"/>
          <a:ext cx="11721737" cy="6200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DFD5FE2-3DF2-4606-AA70-5157771C6459}"/>
              </a:ext>
            </a:extLst>
          </p:cNvPr>
          <p:cNvSpPr txBox="1"/>
          <p:nvPr/>
        </p:nvSpPr>
        <p:spPr>
          <a:xfrm>
            <a:off x="243840" y="252986"/>
            <a:ext cx="2267243" cy="1015663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dirty="0" smtClean="0"/>
              <a:t>Données pour le séchage de </a:t>
            </a:r>
            <a:r>
              <a:rPr lang="fr-CA" sz="1200" dirty="0"/>
              <a:t>568 400 boisseaux </a:t>
            </a:r>
            <a:r>
              <a:rPr lang="fr-CA" sz="1200" dirty="0" smtClean="0"/>
              <a:t>dans une </a:t>
            </a:r>
            <a:r>
              <a:rPr lang="fr-CA" sz="1200" dirty="0"/>
              <a:t>ferme de </a:t>
            </a:r>
            <a:r>
              <a:rPr lang="fr-CA" sz="1200" dirty="0" smtClean="0"/>
              <a:t>9 160 </a:t>
            </a:r>
            <a:r>
              <a:rPr lang="fr-CA" sz="1200" dirty="0"/>
              <a:t>acres </a:t>
            </a:r>
            <a:r>
              <a:rPr lang="fr-CA" sz="1200" dirty="0" smtClean="0"/>
              <a:t>en Saskatchewan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dirty="0" smtClean="0"/>
              <a:t>Avec le modèle BDA-1654</a:t>
            </a:r>
            <a:endParaRPr lang="fr-CA" sz="1200" dirty="0"/>
          </a:p>
        </p:txBody>
      </p:sp>
    </p:spTree>
    <p:extLst>
      <p:ext uri="{BB962C8B-B14F-4D97-AF65-F5344CB8AC3E}">
        <p14:creationId xmlns:p14="http://schemas.microsoft.com/office/powerpoint/2010/main" val="263118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6"/>
    </mc:Choice>
    <mc:Fallback xmlns="">
      <p:transition spd="slow" advTm="2955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E532AB2-BED1-4AAE-B22E-DB7B5A81A18A}"/>
              </a:ext>
            </a:extLst>
          </p:cNvPr>
          <p:cNvGrpSpPr/>
          <p:nvPr/>
        </p:nvGrpSpPr>
        <p:grpSpPr>
          <a:xfrm>
            <a:off x="-1" y="6444781"/>
            <a:ext cx="9622973" cy="413219"/>
            <a:chOff x="-1" y="6444781"/>
            <a:chExt cx="9622973" cy="41321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BDA9E51-1E97-4977-BF73-228DEECE8E83}"/>
                </a:ext>
              </a:extLst>
            </p:cNvPr>
            <p:cNvSpPr/>
            <p:nvPr/>
          </p:nvSpPr>
          <p:spPr>
            <a:xfrm>
              <a:off x="-1" y="6444781"/>
              <a:ext cx="9263271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5D3A00A-689F-4245-95FA-F12526F466F8}"/>
                </a:ext>
              </a:extLst>
            </p:cNvPr>
            <p:cNvSpPr/>
            <p:nvPr/>
          </p:nvSpPr>
          <p:spPr>
            <a:xfrm>
              <a:off x="9298104" y="6444781"/>
              <a:ext cx="220934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6F6EDC-FEB1-464C-8410-DC121A15245C}"/>
                </a:ext>
              </a:extLst>
            </p:cNvPr>
            <p:cNvSpPr/>
            <p:nvPr/>
          </p:nvSpPr>
          <p:spPr>
            <a:xfrm>
              <a:off x="9556618" y="6444781"/>
              <a:ext cx="66354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3" name="Picture 12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63661C58-0DB8-4615-979E-880D860ADD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9" y="6439271"/>
            <a:ext cx="2046136" cy="3706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9571BF-43F7-7E41-8D20-F1B466934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109" y="162080"/>
            <a:ext cx="10865782" cy="6112596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842211" y="4082718"/>
            <a:ext cx="2759242" cy="91440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000" dirty="0" smtClean="0"/>
              <a:t>Raccordé à un séchoir à </a:t>
            </a:r>
            <a:r>
              <a:rPr lang="fr-CA" sz="2000" dirty="0" smtClean="0"/>
              <a:t>grains </a:t>
            </a:r>
            <a:r>
              <a:rPr lang="fr-CA" sz="2000" dirty="0" smtClean="0"/>
              <a:t>Brock</a:t>
            </a:r>
            <a:endParaRPr lang="fr-CA" sz="2000" dirty="0"/>
          </a:p>
        </p:txBody>
      </p:sp>
    </p:spTree>
    <p:extLst>
      <p:ext uri="{BB962C8B-B14F-4D97-AF65-F5344CB8AC3E}">
        <p14:creationId xmlns:p14="http://schemas.microsoft.com/office/powerpoint/2010/main" val="3157916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C7E601E-8DE1-4162-89D7-ADC6F3179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228" y="573653"/>
            <a:ext cx="9307286" cy="611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9510EA-96BB-41E1-85B1-6F4D6C683866}"/>
              </a:ext>
            </a:extLst>
          </p:cNvPr>
          <p:cNvSpPr txBox="1"/>
          <p:nvPr/>
        </p:nvSpPr>
        <p:spPr>
          <a:xfrm>
            <a:off x="468086" y="468086"/>
            <a:ext cx="3276600" cy="101566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fr-CA" sz="1200" dirty="0" smtClean="0"/>
              <a:t>Données pour le séchage de 252 530 boisseaux dont le niveau </a:t>
            </a:r>
            <a:r>
              <a:rPr lang="fr-CA" sz="1200" dirty="0"/>
              <a:t>d’humidité </a:t>
            </a:r>
            <a:r>
              <a:rPr lang="fr-CA" sz="1200" dirty="0" smtClean="0"/>
              <a:t>a été ramené de </a:t>
            </a:r>
            <a:r>
              <a:rPr lang="fr-CA" sz="1200" dirty="0"/>
              <a:t>33 % à 15,5 </a:t>
            </a:r>
            <a:r>
              <a:rPr lang="fr-CA" sz="1200" dirty="0" smtClean="0"/>
              <a:t>%, dans une ferme de 1 150 acres en Ontario</a:t>
            </a:r>
          </a:p>
          <a:p>
            <a:endParaRPr lang="fr-CA" sz="1200" dirty="0" smtClean="0"/>
          </a:p>
          <a:p>
            <a:r>
              <a:rPr lang="fr-CA" sz="1200" dirty="0" smtClean="0"/>
              <a:t>Avec le BioDryAir</a:t>
            </a:r>
            <a:endParaRPr lang="fr-CA" sz="1200" dirty="0"/>
          </a:p>
        </p:txBody>
      </p:sp>
      <p:sp>
        <p:nvSpPr>
          <p:cNvPr id="3" name="Rectangle 2"/>
          <p:cNvSpPr/>
          <p:nvPr/>
        </p:nvSpPr>
        <p:spPr>
          <a:xfrm>
            <a:off x="4027036" y="557280"/>
            <a:ext cx="461478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CA" dirty="0"/>
              <a:t>COÛTS : </a:t>
            </a:r>
            <a:r>
              <a:rPr lang="fr-CA" dirty="0" smtClean="0"/>
              <a:t>BIOMASSE C. COMBUSTIBLES FOSSILES</a:t>
            </a:r>
            <a:endParaRPr lang="fr-CA" dirty="0"/>
          </a:p>
        </p:txBody>
      </p:sp>
      <p:sp>
        <p:nvSpPr>
          <p:cNvPr id="4" name="Rectangle 3"/>
          <p:cNvSpPr/>
          <p:nvPr/>
        </p:nvSpPr>
        <p:spPr>
          <a:xfrm>
            <a:off x="7603301" y="6331907"/>
            <a:ext cx="914400" cy="309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000" dirty="0" smtClean="0">
                <a:solidFill>
                  <a:schemeClr val="tx1"/>
                </a:solidFill>
              </a:rPr>
              <a:t>Paille de maïs</a:t>
            </a:r>
            <a:endParaRPr lang="fr-CA" sz="10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82635" y="6366347"/>
            <a:ext cx="684761" cy="309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000" dirty="0" smtClean="0">
                <a:solidFill>
                  <a:schemeClr val="tx1"/>
                </a:solidFill>
              </a:rPr>
              <a:t>Paille de </a:t>
            </a:r>
          </a:p>
          <a:p>
            <a:pPr algn="ctr"/>
            <a:r>
              <a:rPr lang="fr-CA" sz="1000" dirty="0" smtClean="0">
                <a:solidFill>
                  <a:schemeClr val="tx1"/>
                </a:solidFill>
              </a:rPr>
              <a:t>canola</a:t>
            </a:r>
            <a:endParaRPr lang="fr-CA" sz="10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07903" y="6362172"/>
            <a:ext cx="684761" cy="309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000" dirty="0" smtClean="0">
                <a:solidFill>
                  <a:schemeClr val="tx1"/>
                </a:solidFill>
              </a:rPr>
              <a:t>Granule de bois</a:t>
            </a:r>
            <a:endParaRPr lang="fr-CA" sz="1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93418" y="6352195"/>
            <a:ext cx="684761" cy="309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000" dirty="0" smtClean="0">
                <a:solidFill>
                  <a:schemeClr val="tx1"/>
                </a:solidFill>
              </a:rPr>
              <a:t>Copeau</a:t>
            </a:r>
            <a:r>
              <a:rPr lang="fr-CA" sz="900" dirty="0" smtClean="0">
                <a:solidFill>
                  <a:schemeClr val="tx1"/>
                </a:solidFill>
              </a:rPr>
              <a:t> </a:t>
            </a:r>
            <a:r>
              <a:rPr lang="fr-CA" sz="1000" dirty="0" smtClean="0">
                <a:solidFill>
                  <a:schemeClr val="tx1"/>
                </a:solidFill>
              </a:rPr>
              <a:t>de bois</a:t>
            </a:r>
            <a:endParaRPr lang="fr-CA" sz="1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85786" y="6349646"/>
            <a:ext cx="684761" cy="309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000" dirty="0" smtClean="0">
                <a:solidFill>
                  <a:schemeClr val="tx1"/>
                </a:solidFill>
              </a:rPr>
              <a:t>Taxe carbone</a:t>
            </a:r>
            <a:endParaRPr lang="fr-CA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985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A3DB0B-A38E-4B73-954E-E90030C0DD00}"/>
              </a:ext>
            </a:extLst>
          </p:cNvPr>
          <p:cNvGrpSpPr/>
          <p:nvPr/>
        </p:nvGrpSpPr>
        <p:grpSpPr>
          <a:xfrm>
            <a:off x="-1" y="6444781"/>
            <a:ext cx="9622973" cy="413219"/>
            <a:chOff x="-1" y="6444781"/>
            <a:chExt cx="9622973" cy="41321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1F483A-4F5E-4E44-B3DF-D1D0B36C3107}"/>
                </a:ext>
              </a:extLst>
            </p:cNvPr>
            <p:cNvSpPr/>
            <p:nvPr/>
          </p:nvSpPr>
          <p:spPr>
            <a:xfrm>
              <a:off x="-1" y="6444781"/>
              <a:ext cx="9263271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9868BEA-A83E-4BFE-AC46-7D0201C61099}"/>
                </a:ext>
              </a:extLst>
            </p:cNvPr>
            <p:cNvSpPr/>
            <p:nvPr/>
          </p:nvSpPr>
          <p:spPr>
            <a:xfrm>
              <a:off x="9298104" y="6444781"/>
              <a:ext cx="220934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58B6DE5-2721-4341-A241-CFA22B4EEB40}"/>
                </a:ext>
              </a:extLst>
            </p:cNvPr>
            <p:cNvSpPr/>
            <p:nvPr/>
          </p:nvSpPr>
          <p:spPr>
            <a:xfrm>
              <a:off x="9556618" y="6444781"/>
              <a:ext cx="66354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</p:grpSp>
      <p:pic>
        <p:nvPicPr>
          <p:cNvPr id="9" name="Picture 8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B4E54A54-B65B-4054-BB5A-06FA29B4C9F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9" y="6439271"/>
            <a:ext cx="2046136" cy="370603"/>
          </a:xfrm>
          <a:prstGeom prst="rect">
            <a:avLst/>
          </a:prstGeom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2F02A258-DF40-4D02-BDA4-B6FAF53DEF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9767513"/>
              </p:ext>
            </p:extLst>
          </p:nvPr>
        </p:nvGraphicFramePr>
        <p:xfrm>
          <a:off x="896983" y="165464"/>
          <a:ext cx="10328365" cy="6192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DFD5FE2-3DF2-4606-AA70-5157771C6459}"/>
              </a:ext>
            </a:extLst>
          </p:cNvPr>
          <p:cNvSpPr txBox="1"/>
          <p:nvPr/>
        </p:nvSpPr>
        <p:spPr>
          <a:xfrm>
            <a:off x="9622972" y="261694"/>
            <a:ext cx="2278050" cy="1015663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dirty="0"/>
              <a:t>Données pour le séchage de 568 400 boisseaux dans une ferme de 9 160 acres en Saskatchewan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dirty="0"/>
              <a:t>Avec le modèle BDA-1654</a:t>
            </a:r>
          </a:p>
        </p:txBody>
      </p:sp>
    </p:spTree>
    <p:extLst>
      <p:ext uri="{BB962C8B-B14F-4D97-AF65-F5344CB8AC3E}">
        <p14:creationId xmlns:p14="http://schemas.microsoft.com/office/powerpoint/2010/main" val="42302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6"/>
    </mc:Choice>
    <mc:Fallback xmlns="">
      <p:transition spd="slow" advTm="2955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gital globe">
            <a:extLst>
              <a:ext uri="{FF2B5EF4-FFF2-40B4-BE49-F238E27FC236}">
                <a16:creationId xmlns:a16="http://schemas.microsoft.com/office/drawing/2014/main" id="{688C30CB-6152-4BD1-9D76-5B91B923DD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r="78939"/>
          <a:stretch/>
        </p:blipFill>
        <p:spPr>
          <a:xfrm>
            <a:off x="9657806" y="0"/>
            <a:ext cx="2534194" cy="68621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E532AB2-BED1-4AAE-B22E-DB7B5A81A18A}"/>
              </a:ext>
            </a:extLst>
          </p:cNvPr>
          <p:cNvGrpSpPr/>
          <p:nvPr/>
        </p:nvGrpSpPr>
        <p:grpSpPr>
          <a:xfrm>
            <a:off x="-1" y="6444781"/>
            <a:ext cx="9622973" cy="413219"/>
            <a:chOff x="-1" y="6444781"/>
            <a:chExt cx="9622973" cy="41321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BDA9E51-1E97-4977-BF73-228DEECE8E83}"/>
                </a:ext>
              </a:extLst>
            </p:cNvPr>
            <p:cNvSpPr/>
            <p:nvPr/>
          </p:nvSpPr>
          <p:spPr>
            <a:xfrm>
              <a:off x="-1" y="6444781"/>
              <a:ext cx="9263271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5D3A00A-689F-4245-95FA-F12526F466F8}"/>
                </a:ext>
              </a:extLst>
            </p:cNvPr>
            <p:cNvSpPr/>
            <p:nvPr/>
          </p:nvSpPr>
          <p:spPr>
            <a:xfrm>
              <a:off x="9298104" y="6444781"/>
              <a:ext cx="220934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6F6EDC-FEB1-464C-8410-DC121A15245C}"/>
                </a:ext>
              </a:extLst>
            </p:cNvPr>
            <p:cNvSpPr/>
            <p:nvPr/>
          </p:nvSpPr>
          <p:spPr>
            <a:xfrm>
              <a:off x="9556618" y="6444781"/>
              <a:ext cx="66354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3F36C84-4F7F-4451-A92A-610CCE21A95E}"/>
              </a:ext>
            </a:extLst>
          </p:cNvPr>
          <p:cNvSpPr txBox="1"/>
          <p:nvPr/>
        </p:nvSpPr>
        <p:spPr>
          <a:xfrm>
            <a:off x="264571" y="2644170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4800" dirty="0" smtClean="0">
                <a:solidFill>
                  <a:srgbClr val="056839"/>
                </a:solidFill>
              </a:rPr>
              <a:t>Notre réseau de détaillants s’étend d’un océan à l’autre.</a:t>
            </a:r>
            <a:endParaRPr lang="fr-CA" sz="4800" b="0" dirty="0">
              <a:solidFill>
                <a:srgbClr val="056839"/>
              </a:solidFill>
            </a:endParaRPr>
          </a:p>
        </p:txBody>
      </p:sp>
      <p:pic>
        <p:nvPicPr>
          <p:cNvPr id="18" name="Picture 17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8969134F-4E84-4F43-BD00-EE6E613D17A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rgbClr val="FFFF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9" y="6439271"/>
            <a:ext cx="2046136" cy="37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02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ontent Placeholder 2"/>
          <p:cNvSpPr txBox="1"/>
          <p:nvPr/>
        </p:nvSpPr>
        <p:spPr>
          <a:xfrm>
            <a:off x="2612885" y="1922456"/>
            <a:ext cx="7010088" cy="474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365759" indent="-256031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buFont typeface="Georgia"/>
              <a:buChar char="•"/>
              <a:defRPr sz="2800">
                <a:solidFill>
                  <a:srgbClr val="455F51"/>
                </a:solidFill>
              </a:defRPr>
            </a:pPr>
            <a:r>
              <a:rPr lang="fr-CA" sz="2000" dirty="0" smtClean="0">
                <a:solidFill>
                  <a:srgbClr val="056839"/>
                </a:solidFill>
              </a:rPr>
              <a:t>Une solution</a:t>
            </a:r>
            <a:r>
              <a:rPr lang="fr-CA" sz="2000" b="1" dirty="0" smtClean="0">
                <a:solidFill>
                  <a:srgbClr val="056839"/>
                </a:solidFill>
              </a:rPr>
              <a:t> carboneutre</a:t>
            </a:r>
            <a:r>
              <a:rPr lang="fr-CA" sz="2000" dirty="0" smtClean="0">
                <a:solidFill>
                  <a:srgbClr val="056839"/>
                </a:solidFill>
              </a:rPr>
              <a:t>.</a:t>
            </a:r>
          </a:p>
          <a:p>
            <a:pPr marL="109728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defRPr sz="2800">
                <a:solidFill>
                  <a:srgbClr val="455F51"/>
                </a:solidFill>
              </a:defRPr>
            </a:pPr>
            <a:endParaRPr lang="fr-CA" sz="2000" dirty="0" smtClean="0">
              <a:solidFill>
                <a:srgbClr val="056839"/>
              </a:solidFill>
            </a:endParaRPr>
          </a:p>
          <a:p>
            <a:pPr marL="365759" indent="-256031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buFont typeface="Georgia"/>
              <a:buChar char="•"/>
              <a:defRPr sz="2800">
                <a:solidFill>
                  <a:srgbClr val="455F51"/>
                </a:solidFill>
              </a:defRPr>
            </a:pPr>
            <a:r>
              <a:rPr lang="fr-CA" sz="2000" dirty="0">
                <a:solidFill>
                  <a:srgbClr val="056839"/>
                </a:solidFill>
              </a:rPr>
              <a:t>Des </a:t>
            </a:r>
            <a:r>
              <a:rPr lang="fr-CA" sz="2000" dirty="0" smtClean="0">
                <a:solidFill>
                  <a:srgbClr val="056839"/>
                </a:solidFill>
              </a:rPr>
              <a:t>sources de biomasse </a:t>
            </a:r>
            <a:r>
              <a:rPr lang="fr-CA" sz="2000" b="1" dirty="0" smtClean="0">
                <a:solidFill>
                  <a:srgbClr val="056839"/>
                </a:solidFill>
              </a:rPr>
              <a:t>durable</a:t>
            </a:r>
            <a:r>
              <a:rPr lang="fr-CA" sz="2000" dirty="0" smtClean="0">
                <a:solidFill>
                  <a:srgbClr val="056839"/>
                </a:solidFill>
              </a:rPr>
              <a:t> </a:t>
            </a:r>
            <a:r>
              <a:rPr lang="fr-CA" sz="2000" dirty="0" smtClean="0">
                <a:solidFill>
                  <a:srgbClr val="056839"/>
                </a:solidFill>
              </a:rPr>
              <a:t>de plus en plus abondantes.</a:t>
            </a:r>
          </a:p>
          <a:p>
            <a:pPr marL="109728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defRPr sz="2800">
                <a:solidFill>
                  <a:srgbClr val="455F51"/>
                </a:solidFill>
              </a:defRPr>
            </a:pPr>
            <a:endParaRPr lang="fr-CA" sz="2000" dirty="0" smtClean="0">
              <a:solidFill>
                <a:srgbClr val="056839"/>
              </a:solidFill>
            </a:endParaRPr>
          </a:p>
          <a:p>
            <a:pPr marL="365759" indent="-256031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buFont typeface="Georgia"/>
              <a:buChar char="•"/>
              <a:defRPr sz="2800">
                <a:solidFill>
                  <a:srgbClr val="455F51"/>
                </a:solidFill>
              </a:defRPr>
            </a:pPr>
            <a:r>
              <a:rPr lang="fr-CA" sz="2000" dirty="0" smtClean="0">
                <a:solidFill>
                  <a:srgbClr val="056839"/>
                </a:solidFill>
              </a:rPr>
              <a:t>Un choix </a:t>
            </a:r>
            <a:r>
              <a:rPr lang="fr-CA" sz="2000" b="1" dirty="0" smtClean="0">
                <a:solidFill>
                  <a:srgbClr val="056839"/>
                </a:solidFill>
              </a:rPr>
              <a:t>écologique</a:t>
            </a:r>
            <a:r>
              <a:rPr lang="fr-CA" sz="2000" dirty="0" smtClean="0">
                <a:solidFill>
                  <a:srgbClr val="056839"/>
                </a:solidFill>
              </a:rPr>
              <a:t> et…</a:t>
            </a:r>
          </a:p>
          <a:p>
            <a:pPr marL="109728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defRPr sz="2800">
                <a:solidFill>
                  <a:srgbClr val="455F51"/>
                </a:solidFill>
              </a:defRPr>
            </a:pPr>
            <a:endParaRPr lang="fr-CA" sz="2000" dirty="0" smtClean="0">
              <a:solidFill>
                <a:srgbClr val="056839"/>
              </a:solidFill>
            </a:endParaRPr>
          </a:p>
          <a:p>
            <a:pPr marL="365759" indent="-256031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buFont typeface="Georgia"/>
              <a:buChar char="•"/>
              <a:defRPr sz="2800">
                <a:solidFill>
                  <a:srgbClr val="455F51"/>
                </a:solidFill>
              </a:defRPr>
            </a:pPr>
            <a:r>
              <a:rPr lang="fr-CA" sz="2000" dirty="0" smtClean="0">
                <a:solidFill>
                  <a:srgbClr val="056839"/>
                </a:solidFill>
              </a:rPr>
              <a:t>... </a:t>
            </a:r>
            <a:r>
              <a:rPr lang="fr-CA" sz="2000" dirty="0" smtClean="0">
                <a:solidFill>
                  <a:srgbClr val="056839"/>
                </a:solidFill>
              </a:rPr>
              <a:t>de </a:t>
            </a:r>
            <a:r>
              <a:rPr lang="fr-CA" sz="2000" dirty="0" smtClean="0">
                <a:solidFill>
                  <a:srgbClr val="056839"/>
                </a:solidFill>
              </a:rPr>
              <a:t>30 % à 80 % </a:t>
            </a:r>
            <a:r>
              <a:rPr lang="fr-CA" sz="2000" b="1" dirty="0" smtClean="0">
                <a:solidFill>
                  <a:srgbClr val="056839"/>
                </a:solidFill>
              </a:rPr>
              <a:t>plus économique </a:t>
            </a:r>
            <a:r>
              <a:rPr lang="fr-CA" sz="2000" dirty="0" smtClean="0">
                <a:solidFill>
                  <a:srgbClr val="056839"/>
                </a:solidFill>
              </a:rPr>
              <a:t>– même par rapport au gaz naturel.</a:t>
            </a:r>
            <a:endParaRPr lang="fr-CA" sz="2000" dirty="0" smtClean="0">
              <a:solidFill>
                <a:srgbClr val="056839"/>
              </a:solidFill>
            </a:endParaRPr>
          </a:p>
          <a:p>
            <a:pPr marL="109728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defRPr sz="2800">
                <a:solidFill>
                  <a:srgbClr val="455F51"/>
                </a:solidFill>
              </a:defRPr>
            </a:pPr>
            <a:endParaRPr lang="fr-CA" sz="2200" dirty="0" smtClean="0">
              <a:solidFill>
                <a:srgbClr val="056839"/>
              </a:solidFill>
            </a:endParaRPr>
          </a:p>
          <a:p>
            <a:pPr marL="365759" indent="-256031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buFont typeface="Georgia"/>
              <a:buChar char="•"/>
              <a:defRPr sz="2800">
                <a:solidFill>
                  <a:srgbClr val="455F51"/>
                </a:solidFill>
              </a:defRPr>
            </a:pPr>
            <a:endParaRPr lang="fr-CA" sz="2200" dirty="0" smtClean="0">
              <a:solidFill>
                <a:srgbClr val="056839"/>
              </a:solidFill>
            </a:endParaRPr>
          </a:p>
          <a:p>
            <a:pPr marL="365759" indent="-256031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buFont typeface="Georgia"/>
              <a:buChar char="•"/>
              <a:defRPr sz="2800">
                <a:solidFill>
                  <a:srgbClr val="455F51"/>
                </a:solidFill>
              </a:defRPr>
            </a:pPr>
            <a:endParaRPr lang="fr-CA" sz="2200" dirty="0" smtClean="0"/>
          </a:p>
          <a:p>
            <a:pPr marL="365759" indent="-256031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buFont typeface="Georgia"/>
              <a:buChar char="•"/>
              <a:defRPr sz="2800">
                <a:solidFill>
                  <a:srgbClr val="455F51"/>
                </a:solidFill>
              </a:defRPr>
            </a:pPr>
            <a:endParaRPr lang="fr-CA" sz="2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532AB2-BED1-4AAE-B22E-DB7B5A81A18A}"/>
              </a:ext>
            </a:extLst>
          </p:cNvPr>
          <p:cNvGrpSpPr/>
          <p:nvPr/>
        </p:nvGrpSpPr>
        <p:grpSpPr>
          <a:xfrm>
            <a:off x="-1" y="6444781"/>
            <a:ext cx="9622973" cy="413219"/>
            <a:chOff x="-1" y="6444781"/>
            <a:chExt cx="9622973" cy="41321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BDA9E51-1E97-4977-BF73-228DEECE8E83}"/>
                </a:ext>
              </a:extLst>
            </p:cNvPr>
            <p:cNvSpPr/>
            <p:nvPr/>
          </p:nvSpPr>
          <p:spPr>
            <a:xfrm>
              <a:off x="-1" y="6444781"/>
              <a:ext cx="9263271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5D3A00A-689F-4245-95FA-F12526F466F8}"/>
                </a:ext>
              </a:extLst>
            </p:cNvPr>
            <p:cNvSpPr/>
            <p:nvPr/>
          </p:nvSpPr>
          <p:spPr>
            <a:xfrm>
              <a:off x="9298104" y="6444781"/>
              <a:ext cx="220934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6F6EDC-FEB1-464C-8410-DC121A15245C}"/>
                </a:ext>
              </a:extLst>
            </p:cNvPr>
            <p:cNvSpPr/>
            <p:nvPr/>
          </p:nvSpPr>
          <p:spPr>
            <a:xfrm>
              <a:off x="9556618" y="6444781"/>
              <a:ext cx="66354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</p:grpSp>
      <p:pic>
        <p:nvPicPr>
          <p:cNvPr id="13" name="Picture 12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63661C58-0DB8-4615-979E-880D860ADD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9" y="6439271"/>
            <a:ext cx="2046136" cy="37060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48D1DE-D042-4273-A394-A397BC12A138}"/>
              </a:ext>
            </a:extLst>
          </p:cNvPr>
          <p:cNvCxnSpPr>
            <a:cxnSpLocks/>
          </p:cNvCxnSpPr>
          <p:nvPr/>
        </p:nvCxnSpPr>
        <p:spPr>
          <a:xfrm flipH="1">
            <a:off x="1" y="1700742"/>
            <a:ext cx="9589794" cy="0"/>
          </a:xfrm>
          <a:prstGeom prst="line">
            <a:avLst/>
          </a:prstGeom>
          <a:ln>
            <a:solidFill>
              <a:srgbClr val="83B2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3F36C84-4F7F-4451-A92A-610CCE21A95E}"/>
              </a:ext>
            </a:extLst>
          </p:cNvPr>
          <p:cNvSpPr txBox="1"/>
          <p:nvPr/>
        </p:nvSpPr>
        <p:spPr>
          <a:xfrm>
            <a:off x="2612884" y="1017363"/>
            <a:ext cx="7010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400" dirty="0" smtClean="0">
                <a:solidFill>
                  <a:srgbClr val="056839"/>
                </a:solidFill>
              </a:rPr>
              <a:t>Les produits TGP… une meilleure solution</a:t>
            </a:r>
            <a:endParaRPr lang="fr-CA" sz="2400" b="0" dirty="0">
              <a:solidFill>
                <a:srgbClr val="0568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47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2" name="Content Placeholder 2">
            <a:extLst>
              <a:ext uri="{FF2B5EF4-FFF2-40B4-BE49-F238E27FC236}">
                <a16:creationId xmlns:a16="http://schemas.microsoft.com/office/drawing/2014/main" id="{6A1FFBBE-E95C-48C1-824C-292F56E2AE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5919208"/>
              </p:ext>
            </p:extLst>
          </p:nvPr>
        </p:nvGraphicFramePr>
        <p:xfrm>
          <a:off x="1526360" y="1946212"/>
          <a:ext cx="8096612" cy="4131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51E2021-2C56-4D82-8B2E-5139B10FD6E9}"/>
              </a:ext>
            </a:extLst>
          </p:cNvPr>
          <p:cNvSpPr/>
          <p:nvPr/>
        </p:nvSpPr>
        <p:spPr>
          <a:xfrm>
            <a:off x="9464352" y="2734819"/>
            <a:ext cx="2469582" cy="2554545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fr-CA" sz="1600" dirty="0" smtClean="0">
                <a:solidFill>
                  <a:srgbClr val="056839"/>
                </a:solidFill>
              </a:rPr>
              <a:t>À Triple Green Products, nous croyons qu’un produit mieux fait dure plus longtemps et coûte donc moins cher. C’est ce qui fait de nos produits la solution la plus économique.                                         </a:t>
            </a:r>
          </a:p>
          <a:p>
            <a:endParaRPr lang="fr-CA" sz="1600" dirty="0" smtClean="0">
              <a:solidFill>
                <a:srgbClr val="056839"/>
              </a:solidFill>
            </a:endParaRPr>
          </a:p>
          <a:p>
            <a:r>
              <a:rPr lang="fr-CA" sz="1600" dirty="0" smtClean="0">
                <a:solidFill>
                  <a:srgbClr val="056839"/>
                </a:solidFill>
              </a:rPr>
              <a:t>Nous offrons vraiment…  </a:t>
            </a:r>
          </a:p>
          <a:p>
            <a:r>
              <a:rPr lang="fr-CA" sz="1600" i="1" dirty="0" smtClean="0">
                <a:solidFill>
                  <a:srgbClr val="056839"/>
                </a:solidFill>
              </a:rPr>
              <a:t>« Une meilleure solution »</a:t>
            </a:r>
            <a:r>
              <a:rPr lang="fr-CA" sz="1600" dirty="0" smtClean="0">
                <a:solidFill>
                  <a:srgbClr val="056839"/>
                </a:solidFill>
              </a:rPr>
              <a:t>! </a:t>
            </a:r>
            <a:endParaRPr lang="fr-CA" sz="1600" dirty="0">
              <a:solidFill>
                <a:srgbClr val="056839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FBD665-EB43-493E-86BE-FB1AC0A36BA1}"/>
              </a:ext>
            </a:extLst>
          </p:cNvPr>
          <p:cNvCxnSpPr>
            <a:cxnSpLocks/>
          </p:cNvCxnSpPr>
          <p:nvPr/>
        </p:nvCxnSpPr>
        <p:spPr>
          <a:xfrm flipH="1">
            <a:off x="1" y="1700742"/>
            <a:ext cx="9589794" cy="0"/>
          </a:xfrm>
          <a:prstGeom prst="line">
            <a:avLst/>
          </a:prstGeom>
          <a:ln>
            <a:solidFill>
              <a:srgbClr val="83B2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D5336D-AA6E-4D36-87EB-D8F7FC0646B8}"/>
              </a:ext>
            </a:extLst>
          </p:cNvPr>
          <p:cNvGrpSpPr/>
          <p:nvPr/>
        </p:nvGrpSpPr>
        <p:grpSpPr>
          <a:xfrm>
            <a:off x="-1" y="6444781"/>
            <a:ext cx="9622973" cy="413219"/>
            <a:chOff x="-1" y="6444781"/>
            <a:chExt cx="9622973" cy="41321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9ED17DA-12C2-4080-84CF-CA7B9C1C389C}"/>
                </a:ext>
              </a:extLst>
            </p:cNvPr>
            <p:cNvSpPr/>
            <p:nvPr/>
          </p:nvSpPr>
          <p:spPr>
            <a:xfrm>
              <a:off x="-1" y="6444781"/>
              <a:ext cx="9263271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BB0AC34-8A6E-4BD1-8752-487A459BDF0E}"/>
                </a:ext>
              </a:extLst>
            </p:cNvPr>
            <p:cNvSpPr/>
            <p:nvPr/>
          </p:nvSpPr>
          <p:spPr>
            <a:xfrm>
              <a:off x="9298104" y="6444781"/>
              <a:ext cx="220934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F867978-3B1A-49F1-9A7F-812742722F05}"/>
                </a:ext>
              </a:extLst>
            </p:cNvPr>
            <p:cNvSpPr/>
            <p:nvPr/>
          </p:nvSpPr>
          <p:spPr>
            <a:xfrm>
              <a:off x="9556618" y="6444781"/>
              <a:ext cx="66354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8" name="Picture 17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4E44C385-15F1-4D13-8890-6FFC12886B1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9" y="6439271"/>
            <a:ext cx="2046136" cy="3706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84BEA1A-D660-42FB-8E3F-DE22143E8134}"/>
              </a:ext>
            </a:extLst>
          </p:cNvPr>
          <p:cNvSpPr txBox="1"/>
          <p:nvPr/>
        </p:nvSpPr>
        <p:spPr>
          <a:xfrm>
            <a:off x="2612884" y="1017363"/>
            <a:ext cx="7010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400" dirty="0" smtClean="0">
                <a:solidFill>
                  <a:srgbClr val="056839"/>
                </a:solidFill>
              </a:rPr>
              <a:t>Quatre raisons de choisir </a:t>
            </a:r>
            <a:r>
              <a:rPr lang="fr-CA" sz="2400" dirty="0" err="1" smtClean="0">
                <a:solidFill>
                  <a:srgbClr val="056839"/>
                </a:solidFill>
              </a:rPr>
              <a:t>TGP</a:t>
            </a:r>
            <a:endParaRPr lang="fr-CA" sz="2400" b="0" dirty="0">
              <a:solidFill>
                <a:srgbClr val="056839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524A601-6432-415C-9EA5-F8B2C6271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" r="68825"/>
          <a:stretch/>
        </p:blipFill>
        <p:spPr bwMode="auto">
          <a:xfrm>
            <a:off x="-1" y="0"/>
            <a:ext cx="23888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E532AB2-BED1-4AAE-B22E-DB7B5A81A18A}"/>
              </a:ext>
            </a:extLst>
          </p:cNvPr>
          <p:cNvGrpSpPr/>
          <p:nvPr/>
        </p:nvGrpSpPr>
        <p:grpSpPr>
          <a:xfrm>
            <a:off x="-1" y="6444781"/>
            <a:ext cx="9622973" cy="413219"/>
            <a:chOff x="-1" y="6444781"/>
            <a:chExt cx="9622973" cy="41321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BDA9E51-1E97-4977-BF73-228DEECE8E83}"/>
                </a:ext>
              </a:extLst>
            </p:cNvPr>
            <p:cNvSpPr/>
            <p:nvPr/>
          </p:nvSpPr>
          <p:spPr>
            <a:xfrm>
              <a:off x="-1" y="6444781"/>
              <a:ext cx="9263271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5D3A00A-689F-4245-95FA-F12526F466F8}"/>
                </a:ext>
              </a:extLst>
            </p:cNvPr>
            <p:cNvSpPr/>
            <p:nvPr/>
          </p:nvSpPr>
          <p:spPr>
            <a:xfrm>
              <a:off x="9298104" y="6444781"/>
              <a:ext cx="220934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6F6EDC-FEB1-464C-8410-DC121A15245C}"/>
                </a:ext>
              </a:extLst>
            </p:cNvPr>
            <p:cNvSpPr/>
            <p:nvPr/>
          </p:nvSpPr>
          <p:spPr>
            <a:xfrm>
              <a:off x="9556618" y="6444781"/>
              <a:ext cx="66354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</p:grpSp>
      <p:pic>
        <p:nvPicPr>
          <p:cNvPr id="13" name="Picture 12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63661C58-0DB8-4615-979E-880D860ADD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9" y="6439271"/>
            <a:ext cx="2046136" cy="37060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48D1DE-D042-4273-A394-A397BC12A138}"/>
              </a:ext>
            </a:extLst>
          </p:cNvPr>
          <p:cNvCxnSpPr>
            <a:cxnSpLocks/>
          </p:cNvCxnSpPr>
          <p:nvPr/>
        </p:nvCxnSpPr>
        <p:spPr>
          <a:xfrm flipH="1">
            <a:off x="1" y="1700742"/>
            <a:ext cx="9589794" cy="0"/>
          </a:xfrm>
          <a:prstGeom prst="line">
            <a:avLst/>
          </a:prstGeom>
          <a:ln>
            <a:solidFill>
              <a:srgbClr val="83B2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3F36C84-4F7F-4451-A92A-610CCE21A95E}"/>
              </a:ext>
            </a:extLst>
          </p:cNvPr>
          <p:cNvSpPr txBox="1"/>
          <p:nvPr/>
        </p:nvSpPr>
        <p:spPr>
          <a:xfrm>
            <a:off x="2612884" y="1017363"/>
            <a:ext cx="70100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800" dirty="0" smtClean="0">
                <a:solidFill>
                  <a:srgbClr val="056839"/>
                </a:solidFill>
              </a:rPr>
              <a:t>Voici nos coordonnées</a:t>
            </a:r>
            <a:endParaRPr lang="fr-CA" sz="2800" b="0" dirty="0">
              <a:solidFill>
                <a:srgbClr val="056839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8CE53BD-99F2-4316-93C0-49EDDAC450E8}"/>
              </a:ext>
            </a:extLst>
          </p:cNvPr>
          <p:cNvSpPr txBox="1"/>
          <p:nvPr/>
        </p:nvSpPr>
        <p:spPr>
          <a:xfrm>
            <a:off x="2612885" y="1922457"/>
            <a:ext cx="7010088" cy="4373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109728" indent="0">
              <a:buNone/>
            </a:pPr>
            <a:r>
              <a:rPr lang="fr-CA" sz="2800" dirty="0" smtClean="0">
                <a:solidFill>
                  <a:srgbClr val="455F51"/>
                </a:solidFill>
              </a:rPr>
              <a:t>Triple Green Products</a:t>
            </a:r>
          </a:p>
          <a:p>
            <a:pPr marL="109728" indent="0">
              <a:buNone/>
            </a:pPr>
            <a:r>
              <a:rPr lang="fr-CA" sz="2800" dirty="0" smtClean="0">
                <a:solidFill>
                  <a:srgbClr val="455F51"/>
                </a:solidFill>
              </a:rPr>
              <a:t>Boîte postale 119 – R.R. 1</a:t>
            </a:r>
          </a:p>
          <a:p>
            <a:pPr marL="109728" indent="0">
              <a:buNone/>
            </a:pPr>
            <a:r>
              <a:rPr lang="fr-CA" sz="2800" dirty="0" smtClean="0">
                <a:solidFill>
                  <a:srgbClr val="455F51"/>
                </a:solidFill>
              </a:rPr>
              <a:t>Morris (Manitoba)</a:t>
            </a:r>
          </a:p>
          <a:p>
            <a:pPr marL="109728" indent="0">
              <a:buNone/>
            </a:pPr>
            <a:r>
              <a:rPr lang="fr-CA" sz="2800" dirty="0" smtClean="0">
                <a:solidFill>
                  <a:srgbClr val="455F51"/>
                </a:solidFill>
              </a:rPr>
              <a:t>R0G 1K0  Canada</a:t>
            </a:r>
          </a:p>
          <a:p>
            <a:pPr marL="109728" indent="0">
              <a:buNone/>
            </a:pPr>
            <a:endParaRPr lang="fr-CA" sz="2800" dirty="0" smtClean="0">
              <a:solidFill>
                <a:srgbClr val="455F51"/>
              </a:solidFill>
            </a:endParaRPr>
          </a:p>
          <a:p>
            <a:pPr marL="109728" indent="0">
              <a:buNone/>
            </a:pPr>
            <a:r>
              <a:rPr lang="fr-CA" sz="2800" dirty="0" smtClean="0">
                <a:solidFill>
                  <a:srgbClr val="455F51"/>
                </a:solidFill>
              </a:rPr>
              <a:t>Bureau : 1.204.746.6333</a:t>
            </a:r>
          </a:p>
          <a:p>
            <a:pPr marL="109728" indent="0">
              <a:buNone/>
            </a:pPr>
            <a:r>
              <a:rPr lang="fr-CA" sz="2800" dirty="0" smtClean="0">
                <a:solidFill>
                  <a:srgbClr val="455F51"/>
                </a:solidFill>
              </a:rPr>
              <a:t>Sans frais : 1.855.373.2378</a:t>
            </a:r>
          </a:p>
          <a:p>
            <a:pPr marL="109728" indent="0">
              <a:buNone/>
            </a:pPr>
            <a:endParaRPr lang="fr-CA" sz="2800" dirty="0" smtClean="0">
              <a:solidFill>
                <a:srgbClr val="6B9F25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109728" indent="0">
              <a:buNone/>
            </a:pPr>
            <a:r>
              <a:rPr lang="fr-CA" sz="2800" dirty="0" smtClean="0">
                <a:solidFill>
                  <a:srgbClr val="83B28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info@triplegreenproducts.com</a:t>
            </a:r>
            <a:endParaRPr lang="fr-CA" sz="2800" dirty="0" smtClean="0">
              <a:solidFill>
                <a:srgbClr val="83B286"/>
              </a:solidFill>
            </a:endParaRPr>
          </a:p>
          <a:p>
            <a:pPr marL="109728" indent="0">
              <a:buNone/>
            </a:pPr>
            <a:r>
              <a:rPr lang="fr-CA" sz="2800" dirty="0" smtClean="0">
                <a:solidFill>
                  <a:srgbClr val="83B286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www.triplegreenproducts.com</a:t>
            </a:r>
            <a:endParaRPr lang="fr-CA" sz="2800" dirty="0" smtClean="0">
              <a:solidFill>
                <a:srgbClr val="83B286"/>
              </a:solidFill>
            </a:endParaRPr>
          </a:p>
          <a:p>
            <a:pPr marL="109728" indent="0">
              <a:buNone/>
            </a:pPr>
            <a:endParaRPr lang="fr-CA" sz="2800" dirty="0" smtClean="0">
              <a:solidFill>
                <a:srgbClr val="83B286"/>
              </a:solidFill>
            </a:endParaRPr>
          </a:p>
          <a:p>
            <a:pPr marL="365759" indent="-256031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buFont typeface="Georgia"/>
              <a:buChar char="•"/>
              <a:defRPr sz="2800">
                <a:solidFill>
                  <a:srgbClr val="455F51"/>
                </a:solidFill>
              </a:defRPr>
            </a:pPr>
            <a:endParaRPr lang="fr-CA" sz="2200" dirty="0" smtClean="0"/>
          </a:p>
          <a:p>
            <a:pPr marL="365759" indent="-256031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buFont typeface="Georgia"/>
              <a:buChar char="•"/>
              <a:defRPr sz="2800">
                <a:solidFill>
                  <a:srgbClr val="455F51"/>
                </a:solidFill>
              </a:defRPr>
            </a:pPr>
            <a:endParaRPr lang="fr-CA" sz="2200" dirty="0" smtClean="0"/>
          </a:p>
          <a:p>
            <a:pPr marL="365759" indent="-256031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buFont typeface="Georgia"/>
              <a:buChar char="•"/>
              <a:defRPr sz="2800">
                <a:solidFill>
                  <a:srgbClr val="455F51"/>
                </a:solidFill>
              </a:defRPr>
            </a:pPr>
            <a:endParaRPr lang="fr-CA" sz="2200" dirty="0" smtClean="0"/>
          </a:p>
          <a:p>
            <a:pPr marL="365759" indent="-256031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buFont typeface="Georgia"/>
              <a:buChar char="•"/>
              <a:defRPr sz="2800">
                <a:solidFill>
                  <a:srgbClr val="455F51"/>
                </a:solidFill>
              </a:defRPr>
            </a:pPr>
            <a:endParaRPr lang="fr-CA" sz="2200" dirty="0"/>
          </a:p>
        </p:txBody>
      </p:sp>
    </p:spTree>
    <p:extLst>
      <p:ext uri="{BB962C8B-B14F-4D97-AF65-F5344CB8AC3E}">
        <p14:creationId xmlns:p14="http://schemas.microsoft.com/office/powerpoint/2010/main" val="3951366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8A7AD-23C7-48D5-9506-FA9BC4311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452" y="774133"/>
            <a:ext cx="5201139" cy="924951"/>
          </a:xfrm>
        </p:spPr>
        <p:txBody>
          <a:bodyPr>
            <a:normAutofit fontScale="90000"/>
          </a:bodyPr>
          <a:lstStyle/>
          <a:p>
            <a:r>
              <a:rPr lang="fr-CA" noProof="0" dirty="0" smtClean="0"/>
              <a:t>Nous vous présentons</a:t>
            </a:r>
            <a:r>
              <a:rPr lang="fr-CA" baseline="0" noProof="0" dirty="0" smtClean="0"/>
              <a:t> </a:t>
            </a:r>
            <a:r>
              <a:rPr lang="fr-CA" noProof="0" dirty="0" smtClean="0"/>
              <a:t>:</a:t>
            </a:r>
            <a:endParaRPr lang="fr-CA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78DF51-B969-4CC3-B4E2-BE5D6A28EB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556"/>
          <a:stretch/>
        </p:blipFill>
        <p:spPr>
          <a:xfrm>
            <a:off x="0" y="6278881"/>
            <a:ext cx="12192000" cy="579120"/>
          </a:xfrm>
          <a:prstGeom prst="rect">
            <a:avLst/>
          </a:prstGeom>
        </p:spPr>
      </p:pic>
      <p:pic>
        <p:nvPicPr>
          <p:cNvPr id="7" name="Picture 6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D870F54A-EE1F-4D95-83D8-F6D0216E9B4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126" y="2567601"/>
            <a:ext cx="9511748" cy="172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97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rPr lang="fr-CA" noProof="0" dirty="0"/>
              <a:t>UNE </a:t>
            </a:r>
            <a:r>
              <a:rPr lang="fr-CA" noProof="0" dirty="0">
                <a:solidFill>
                  <a:srgbClr val="056839"/>
                </a:solidFill>
              </a:rPr>
              <a:t>MEILLEURE</a:t>
            </a:r>
            <a:r>
              <a:rPr lang="fr-CA" noProof="0" dirty="0"/>
              <a:t> SOLUTION</a:t>
            </a:r>
          </a:p>
        </p:txBody>
      </p:sp>
      <p:pic>
        <p:nvPicPr>
          <p:cNvPr id="3" name="Picture 2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754A04DD-67B8-4299-91F7-C71473C74D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305" y="5204854"/>
            <a:ext cx="5163422" cy="9352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827C7A-010F-425B-8E21-63ED13447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556"/>
          <a:stretch/>
        </p:blipFill>
        <p:spPr>
          <a:xfrm>
            <a:off x="0" y="6278881"/>
            <a:ext cx="12192000" cy="57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7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BACF241-4709-488D-B708-77E677804FAA}"/>
              </a:ext>
            </a:extLst>
          </p:cNvPr>
          <p:cNvGrpSpPr/>
          <p:nvPr/>
        </p:nvGrpSpPr>
        <p:grpSpPr>
          <a:xfrm>
            <a:off x="-1" y="6444781"/>
            <a:ext cx="9622973" cy="413219"/>
            <a:chOff x="-1" y="6444781"/>
            <a:chExt cx="9622973" cy="41321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566D2E0-3BE2-4436-8FDC-4C6E37B5402F}"/>
                </a:ext>
              </a:extLst>
            </p:cNvPr>
            <p:cNvSpPr/>
            <p:nvPr/>
          </p:nvSpPr>
          <p:spPr>
            <a:xfrm>
              <a:off x="-1" y="6444781"/>
              <a:ext cx="9263271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E363B30-BD08-47ED-AC17-D58DCD3599EC}"/>
                </a:ext>
              </a:extLst>
            </p:cNvPr>
            <p:cNvSpPr/>
            <p:nvPr/>
          </p:nvSpPr>
          <p:spPr>
            <a:xfrm>
              <a:off x="9298104" y="6444781"/>
              <a:ext cx="220934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424538-F21E-4A66-A609-0E1574989466}"/>
                </a:ext>
              </a:extLst>
            </p:cNvPr>
            <p:cNvSpPr/>
            <p:nvPr/>
          </p:nvSpPr>
          <p:spPr>
            <a:xfrm>
              <a:off x="9556618" y="6444781"/>
              <a:ext cx="66354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</p:grpSp>
      <p:pic>
        <p:nvPicPr>
          <p:cNvPr id="11" name="Picture 10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C2A4FEDD-8DB5-4925-94FA-BEE5DBF866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9" y="6439271"/>
            <a:ext cx="2046136" cy="370603"/>
          </a:xfrm>
          <a:prstGeom prst="rect">
            <a:avLst/>
          </a:prstGeom>
        </p:spPr>
      </p:pic>
      <p:graphicFrame>
        <p:nvGraphicFramePr>
          <p:cNvPr id="22" name="TextBox 15">
            <a:extLst>
              <a:ext uri="{FF2B5EF4-FFF2-40B4-BE49-F238E27FC236}">
                <a16:creationId xmlns:a16="http://schemas.microsoft.com/office/drawing/2014/main" id="{467A2686-7D95-4EEB-991A-EB234F9927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4185845"/>
              </p:ext>
            </p:extLst>
          </p:nvPr>
        </p:nvGraphicFramePr>
        <p:xfrm>
          <a:off x="2220117" y="1909747"/>
          <a:ext cx="7402855" cy="4026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3FA132-5348-4073-ACB9-965669AF75A9}"/>
              </a:ext>
            </a:extLst>
          </p:cNvPr>
          <p:cNvCxnSpPr>
            <a:cxnSpLocks/>
          </p:cNvCxnSpPr>
          <p:nvPr/>
        </p:nvCxnSpPr>
        <p:spPr>
          <a:xfrm flipH="1">
            <a:off x="1" y="1700742"/>
            <a:ext cx="9589794" cy="0"/>
          </a:xfrm>
          <a:prstGeom prst="line">
            <a:avLst/>
          </a:prstGeom>
          <a:ln>
            <a:solidFill>
              <a:srgbClr val="83B2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FB008F5-9B04-4272-89F9-DE34F7B99139}"/>
              </a:ext>
            </a:extLst>
          </p:cNvPr>
          <p:cNvSpPr txBox="1"/>
          <p:nvPr/>
        </p:nvSpPr>
        <p:spPr>
          <a:xfrm>
            <a:off x="2612884" y="1017363"/>
            <a:ext cx="7010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400" b="0" dirty="0" smtClean="0">
                <a:solidFill>
                  <a:srgbClr val="056839"/>
                </a:solidFill>
              </a:rPr>
              <a:t>Ce que nous faisons</a:t>
            </a:r>
            <a:endParaRPr lang="fr-CA" sz="2400" b="0" dirty="0">
              <a:solidFill>
                <a:srgbClr val="056839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E532AB2-BED1-4AAE-B22E-DB7B5A81A18A}"/>
              </a:ext>
            </a:extLst>
          </p:cNvPr>
          <p:cNvGrpSpPr/>
          <p:nvPr/>
        </p:nvGrpSpPr>
        <p:grpSpPr>
          <a:xfrm>
            <a:off x="-1" y="6444781"/>
            <a:ext cx="9622973" cy="413219"/>
            <a:chOff x="-1" y="6444781"/>
            <a:chExt cx="9622973" cy="41321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BDA9E51-1E97-4977-BF73-228DEECE8E83}"/>
                </a:ext>
              </a:extLst>
            </p:cNvPr>
            <p:cNvSpPr/>
            <p:nvPr/>
          </p:nvSpPr>
          <p:spPr>
            <a:xfrm>
              <a:off x="-1" y="6444781"/>
              <a:ext cx="9263271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5D3A00A-689F-4245-95FA-F12526F466F8}"/>
                </a:ext>
              </a:extLst>
            </p:cNvPr>
            <p:cNvSpPr/>
            <p:nvPr/>
          </p:nvSpPr>
          <p:spPr>
            <a:xfrm>
              <a:off x="9298104" y="6444781"/>
              <a:ext cx="220934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6F6EDC-FEB1-464C-8410-DC121A15245C}"/>
                </a:ext>
              </a:extLst>
            </p:cNvPr>
            <p:cNvSpPr/>
            <p:nvPr/>
          </p:nvSpPr>
          <p:spPr>
            <a:xfrm>
              <a:off x="9556618" y="6444781"/>
              <a:ext cx="66354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</p:grpSp>
      <p:pic>
        <p:nvPicPr>
          <p:cNvPr id="13" name="Picture 12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63661C58-0DB8-4615-979E-880D860ADD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9" y="6439271"/>
            <a:ext cx="2046136" cy="37060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48D1DE-D042-4273-A394-A397BC12A138}"/>
              </a:ext>
            </a:extLst>
          </p:cNvPr>
          <p:cNvCxnSpPr>
            <a:cxnSpLocks/>
          </p:cNvCxnSpPr>
          <p:nvPr/>
        </p:nvCxnSpPr>
        <p:spPr>
          <a:xfrm flipH="1">
            <a:off x="1" y="1700742"/>
            <a:ext cx="9589794" cy="0"/>
          </a:xfrm>
          <a:prstGeom prst="line">
            <a:avLst/>
          </a:prstGeom>
          <a:ln>
            <a:solidFill>
              <a:srgbClr val="83B2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3F36C84-4F7F-4451-A92A-610CCE21A95E}"/>
              </a:ext>
            </a:extLst>
          </p:cNvPr>
          <p:cNvSpPr txBox="1"/>
          <p:nvPr/>
        </p:nvSpPr>
        <p:spPr>
          <a:xfrm>
            <a:off x="2612884" y="1017363"/>
            <a:ext cx="7010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400" b="0" dirty="0" smtClean="0">
                <a:solidFill>
                  <a:srgbClr val="056839"/>
                </a:solidFill>
              </a:rPr>
              <a:t>Qui sommes-nous?</a:t>
            </a:r>
            <a:endParaRPr lang="fr-CA" sz="2400" b="0" dirty="0">
              <a:solidFill>
                <a:srgbClr val="056839"/>
              </a:solidFill>
            </a:endParaRP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D324A1AE-B375-4373-9082-0ECB27EA71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4177745"/>
              </p:ext>
            </p:extLst>
          </p:nvPr>
        </p:nvGraphicFramePr>
        <p:xfrm>
          <a:off x="2612884" y="1922457"/>
          <a:ext cx="6976911" cy="3875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60224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905DBA-0073-4D85-9F22-A9D57C6263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22076" t="22521" r="10568" b="28310"/>
          <a:stretch/>
        </p:blipFill>
        <p:spPr>
          <a:xfrm rot="20733246">
            <a:off x="6487460" y="3972284"/>
            <a:ext cx="4831073" cy="2575764"/>
          </a:xfrm>
          <a:prstGeom prst="rect">
            <a:avLst/>
          </a:prstGeom>
        </p:spPr>
      </p:pic>
      <p:sp>
        <p:nvSpPr>
          <p:cNvPr id="133" name="Content Placeholder 2"/>
          <p:cNvSpPr txBox="1"/>
          <p:nvPr/>
        </p:nvSpPr>
        <p:spPr>
          <a:xfrm>
            <a:off x="2612885" y="1922456"/>
            <a:ext cx="6750320" cy="474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109728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defRPr sz="2800">
                <a:solidFill>
                  <a:srgbClr val="455F51"/>
                </a:solidFill>
              </a:defRPr>
            </a:pPr>
            <a:r>
              <a:rPr lang="fr-CA" sz="2000" dirty="0">
                <a:solidFill>
                  <a:srgbClr val="455F51"/>
                </a:solidFill>
              </a:rPr>
              <a:t>Demeurer le </a:t>
            </a:r>
            <a:r>
              <a:rPr lang="fr-CA" sz="2000" dirty="0" smtClean="0">
                <a:solidFill>
                  <a:srgbClr val="455F51"/>
                </a:solidFill>
              </a:rPr>
              <a:t>fournisseur d’énergie </a:t>
            </a:r>
            <a:r>
              <a:rPr lang="fr-CA" sz="2000" dirty="0">
                <a:solidFill>
                  <a:srgbClr val="455F51"/>
                </a:solidFill>
              </a:rPr>
              <a:t>propre et renouvelable </a:t>
            </a:r>
            <a:r>
              <a:rPr lang="fr-CA" sz="2000" dirty="0" smtClean="0">
                <a:solidFill>
                  <a:srgbClr val="455F51"/>
                </a:solidFill>
              </a:rPr>
              <a:t>numéro un en </a:t>
            </a:r>
            <a:r>
              <a:rPr lang="fr-CA" sz="2000" dirty="0">
                <a:solidFill>
                  <a:srgbClr val="455F51"/>
                </a:solidFill>
              </a:rPr>
              <a:t>Amérique du Nord en fabriquant et en distribuant les produits </a:t>
            </a:r>
            <a:r>
              <a:rPr lang="fr-CA" sz="2000" dirty="0" smtClean="0">
                <a:solidFill>
                  <a:srgbClr val="455F51"/>
                </a:solidFill>
              </a:rPr>
              <a:t>d’énergie </a:t>
            </a:r>
            <a:r>
              <a:rPr lang="fr-CA" sz="2000" dirty="0">
                <a:solidFill>
                  <a:srgbClr val="455F51"/>
                </a:solidFill>
              </a:rPr>
              <a:t>propre carboneutres </a:t>
            </a:r>
            <a:r>
              <a:rPr lang="fr-CA" sz="2000" dirty="0" smtClean="0">
                <a:solidFill>
                  <a:srgbClr val="455F51"/>
                </a:solidFill>
              </a:rPr>
              <a:t>les </a:t>
            </a:r>
            <a:r>
              <a:rPr lang="fr-CA" sz="2000" dirty="0">
                <a:solidFill>
                  <a:srgbClr val="455F51"/>
                </a:solidFill>
              </a:rPr>
              <a:t>plus </a:t>
            </a:r>
            <a:r>
              <a:rPr lang="fr-CA" sz="2000" dirty="0" smtClean="0">
                <a:solidFill>
                  <a:srgbClr val="455F51"/>
                </a:solidFill>
              </a:rPr>
              <a:t>fiables et </a:t>
            </a:r>
            <a:r>
              <a:rPr lang="fr-CA" sz="2000" dirty="0">
                <a:solidFill>
                  <a:srgbClr val="455F51"/>
                </a:solidFill>
              </a:rPr>
              <a:t>les plus efficaces </a:t>
            </a:r>
            <a:r>
              <a:rPr lang="fr-CA" sz="2000" dirty="0" smtClean="0">
                <a:solidFill>
                  <a:srgbClr val="455F51"/>
                </a:solidFill>
              </a:rPr>
              <a:t>sur </a:t>
            </a:r>
            <a:r>
              <a:rPr lang="fr-CA" sz="2000" dirty="0">
                <a:solidFill>
                  <a:srgbClr val="455F51"/>
                </a:solidFill>
              </a:rPr>
              <a:t>le marché. </a:t>
            </a:r>
            <a:r>
              <a:rPr lang="fr-CA" sz="2000" dirty="0" smtClean="0">
                <a:solidFill>
                  <a:srgbClr val="455F51"/>
                </a:solidFill>
              </a:rPr>
              <a:t>Soucieux de </a:t>
            </a:r>
            <a:r>
              <a:rPr lang="fr-CA" sz="2000" dirty="0">
                <a:solidFill>
                  <a:srgbClr val="455F51"/>
                </a:solidFill>
              </a:rPr>
              <a:t>responsabilité </a:t>
            </a:r>
            <a:r>
              <a:rPr lang="fr-CA" sz="2000" dirty="0" smtClean="0">
                <a:solidFill>
                  <a:srgbClr val="455F51"/>
                </a:solidFill>
              </a:rPr>
              <a:t>sociale, nous </a:t>
            </a:r>
            <a:r>
              <a:rPr lang="fr-CA" sz="2000" dirty="0" smtClean="0">
                <a:solidFill>
                  <a:srgbClr val="455F51"/>
                </a:solidFill>
              </a:rPr>
              <a:t>proposons </a:t>
            </a:r>
            <a:r>
              <a:rPr lang="fr-CA" sz="2000" dirty="0">
                <a:solidFill>
                  <a:srgbClr val="455F51"/>
                </a:solidFill>
              </a:rPr>
              <a:t>des solutions </a:t>
            </a:r>
            <a:r>
              <a:rPr lang="fr-CA" sz="2000" dirty="0" smtClean="0">
                <a:solidFill>
                  <a:srgbClr val="455F51"/>
                </a:solidFill>
              </a:rPr>
              <a:t>d’énergie </a:t>
            </a:r>
            <a:r>
              <a:rPr lang="fr-CA" sz="2000" dirty="0">
                <a:solidFill>
                  <a:srgbClr val="455F51"/>
                </a:solidFill>
              </a:rPr>
              <a:t>renouvelable </a:t>
            </a:r>
            <a:r>
              <a:rPr lang="fr-CA" sz="2000" dirty="0" smtClean="0">
                <a:solidFill>
                  <a:srgbClr val="455F51"/>
                </a:solidFill>
              </a:rPr>
              <a:t>avant-gardistes, axées sur les biocombustibles solides, </a:t>
            </a:r>
            <a:r>
              <a:rPr lang="fr-CA" sz="2000" dirty="0">
                <a:solidFill>
                  <a:srgbClr val="455F51"/>
                </a:solidFill>
              </a:rPr>
              <a:t>pour </a:t>
            </a:r>
            <a:r>
              <a:rPr lang="fr-CA" sz="2000" dirty="0" smtClean="0">
                <a:solidFill>
                  <a:srgbClr val="455F51"/>
                </a:solidFill>
              </a:rPr>
              <a:t>offrir d’autres choix </a:t>
            </a:r>
            <a:r>
              <a:rPr lang="fr-CA" sz="2000" dirty="0">
                <a:solidFill>
                  <a:srgbClr val="455F51"/>
                </a:solidFill>
              </a:rPr>
              <a:t>à une fraction des coûts </a:t>
            </a:r>
            <a:r>
              <a:rPr lang="fr-CA" sz="2000" dirty="0" smtClean="0">
                <a:solidFill>
                  <a:srgbClr val="455F51"/>
                </a:solidFill>
              </a:rPr>
              <a:t>pratiqués actuellement par </a:t>
            </a:r>
            <a:r>
              <a:rPr lang="fr-CA" sz="2000" dirty="0" smtClean="0">
                <a:solidFill>
                  <a:srgbClr val="455F51"/>
                </a:solidFill>
              </a:rPr>
              <a:t>l’industrie</a:t>
            </a:r>
            <a:r>
              <a:rPr lang="fr-CA" sz="2000" dirty="0">
                <a:solidFill>
                  <a:srgbClr val="455F51"/>
                </a:solidFill>
              </a:rPr>
              <a:t>.</a:t>
            </a:r>
            <a:endParaRPr lang="fr-CA" sz="2000" dirty="0" smtClean="0">
              <a:solidFill>
                <a:srgbClr val="455F51"/>
              </a:solidFill>
            </a:endParaRPr>
          </a:p>
          <a:p>
            <a:pPr marL="109728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defRPr sz="2800">
                <a:solidFill>
                  <a:srgbClr val="455F51"/>
                </a:solidFill>
              </a:defRPr>
            </a:pPr>
            <a:endParaRPr lang="fr-CA" sz="2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532AB2-BED1-4AAE-B22E-DB7B5A81A18A}"/>
              </a:ext>
            </a:extLst>
          </p:cNvPr>
          <p:cNvGrpSpPr/>
          <p:nvPr/>
        </p:nvGrpSpPr>
        <p:grpSpPr>
          <a:xfrm>
            <a:off x="-1" y="6444781"/>
            <a:ext cx="9622973" cy="413219"/>
            <a:chOff x="-1" y="6444781"/>
            <a:chExt cx="9622973" cy="41321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BDA9E51-1E97-4977-BF73-228DEECE8E83}"/>
                </a:ext>
              </a:extLst>
            </p:cNvPr>
            <p:cNvSpPr/>
            <p:nvPr/>
          </p:nvSpPr>
          <p:spPr>
            <a:xfrm>
              <a:off x="-1" y="6444781"/>
              <a:ext cx="9263271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5D3A00A-689F-4245-95FA-F12526F466F8}"/>
                </a:ext>
              </a:extLst>
            </p:cNvPr>
            <p:cNvSpPr/>
            <p:nvPr/>
          </p:nvSpPr>
          <p:spPr>
            <a:xfrm>
              <a:off x="9298104" y="6444781"/>
              <a:ext cx="220934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6F6EDC-FEB1-464C-8410-DC121A15245C}"/>
                </a:ext>
              </a:extLst>
            </p:cNvPr>
            <p:cNvSpPr/>
            <p:nvPr/>
          </p:nvSpPr>
          <p:spPr>
            <a:xfrm>
              <a:off x="9556618" y="6444781"/>
              <a:ext cx="66354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3" name="Picture 12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63661C58-0DB8-4615-979E-880D860ADD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9" y="6439271"/>
            <a:ext cx="2046136" cy="37060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48D1DE-D042-4273-A394-A397BC12A138}"/>
              </a:ext>
            </a:extLst>
          </p:cNvPr>
          <p:cNvCxnSpPr>
            <a:cxnSpLocks/>
          </p:cNvCxnSpPr>
          <p:nvPr/>
        </p:nvCxnSpPr>
        <p:spPr>
          <a:xfrm flipH="1">
            <a:off x="1" y="1700742"/>
            <a:ext cx="9589794" cy="0"/>
          </a:xfrm>
          <a:prstGeom prst="line">
            <a:avLst/>
          </a:prstGeom>
          <a:ln>
            <a:solidFill>
              <a:srgbClr val="83B2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3F36C84-4F7F-4451-A92A-610CCE21A95E}"/>
              </a:ext>
            </a:extLst>
          </p:cNvPr>
          <p:cNvSpPr txBox="1"/>
          <p:nvPr/>
        </p:nvSpPr>
        <p:spPr>
          <a:xfrm>
            <a:off x="2612884" y="1017363"/>
            <a:ext cx="7010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400" b="0" dirty="0" smtClean="0">
                <a:solidFill>
                  <a:srgbClr val="056839"/>
                </a:solidFill>
              </a:rPr>
              <a:t>Notre mission</a:t>
            </a:r>
            <a:endParaRPr lang="fr-CA" sz="2400" b="0" dirty="0">
              <a:solidFill>
                <a:srgbClr val="056839"/>
              </a:solidFill>
            </a:endParaRPr>
          </a:p>
        </p:txBody>
      </p:sp>
      <p:sp>
        <p:nvSpPr>
          <p:cNvPr id="15" name="Graphic 7" descr="Leaf with solid fill">
            <a:extLst>
              <a:ext uri="{FF2B5EF4-FFF2-40B4-BE49-F238E27FC236}">
                <a16:creationId xmlns:a16="http://schemas.microsoft.com/office/drawing/2014/main" id="{4321EEE1-BCDA-441F-9925-F0E52CDC3C94}"/>
              </a:ext>
            </a:extLst>
          </p:cNvPr>
          <p:cNvSpPr/>
          <p:nvPr/>
        </p:nvSpPr>
        <p:spPr>
          <a:xfrm>
            <a:off x="7725232" y="3997465"/>
            <a:ext cx="1060948" cy="930130"/>
          </a:xfrm>
          <a:custGeom>
            <a:avLst/>
            <a:gdLst>
              <a:gd name="connsiteX0" fmla="*/ 314325 w 676275"/>
              <a:gd name="connsiteY0" fmla="*/ 57150 h 648652"/>
              <a:gd name="connsiteX1" fmla="*/ 47625 w 676275"/>
              <a:gd name="connsiteY1" fmla="*/ 323850 h 648652"/>
              <a:gd name="connsiteX2" fmla="*/ 80963 w 676275"/>
              <a:gd name="connsiteY2" fmla="*/ 452438 h 648652"/>
              <a:gd name="connsiteX3" fmla="*/ 146685 w 676275"/>
              <a:gd name="connsiteY3" fmla="*/ 387668 h 648652"/>
              <a:gd name="connsiteX4" fmla="*/ 336233 w 676275"/>
              <a:gd name="connsiteY4" fmla="*/ 232410 h 648652"/>
              <a:gd name="connsiteX5" fmla="*/ 348615 w 676275"/>
              <a:gd name="connsiteY5" fmla="*/ 227648 h 648652"/>
              <a:gd name="connsiteX6" fmla="*/ 367665 w 676275"/>
              <a:gd name="connsiteY6" fmla="*/ 246698 h 648652"/>
              <a:gd name="connsiteX7" fmla="*/ 360045 w 676275"/>
              <a:gd name="connsiteY7" fmla="*/ 261938 h 648652"/>
              <a:gd name="connsiteX8" fmla="*/ 360045 w 676275"/>
              <a:gd name="connsiteY8" fmla="*/ 261938 h 648652"/>
              <a:gd name="connsiteX9" fmla="*/ 86678 w 676275"/>
              <a:gd name="connsiteY9" fmla="*/ 502920 h 648652"/>
              <a:gd name="connsiteX10" fmla="*/ 71438 w 676275"/>
              <a:gd name="connsiteY10" fmla="*/ 520065 h 648652"/>
              <a:gd name="connsiteX11" fmla="*/ 71438 w 676275"/>
              <a:gd name="connsiteY11" fmla="*/ 520065 h 648652"/>
              <a:gd name="connsiteX12" fmla="*/ 0 w 676275"/>
              <a:gd name="connsiteY12" fmla="*/ 648653 h 648652"/>
              <a:gd name="connsiteX13" fmla="*/ 57150 w 676275"/>
              <a:gd name="connsiteY13" fmla="*/ 648653 h 648652"/>
              <a:gd name="connsiteX14" fmla="*/ 140970 w 676275"/>
              <a:gd name="connsiteY14" fmla="*/ 527685 h 648652"/>
              <a:gd name="connsiteX15" fmla="*/ 314325 w 676275"/>
              <a:gd name="connsiteY15" fmla="*/ 591503 h 648652"/>
              <a:gd name="connsiteX16" fmla="*/ 446723 w 676275"/>
              <a:gd name="connsiteY16" fmla="*/ 556260 h 648652"/>
              <a:gd name="connsiteX17" fmla="*/ 446723 w 676275"/>
              <a:gd name="connsiteY17" fmla="*/ 556260 h 648652"/>
              <a:gd name="connsiteX18" fmla="*/ 676275 w 676275"/>
              <a:gd name="connsiteY18" fmla="*/ 0 h 648652"/>
              <a:gd name="connsiteX19" fmla="*/ 314325 w 676275"/>
              <a:gd name="connsiteY19" fmla="*/ 57150 h 648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6275" h="648652">
                <a:moveTo>
                  <a:pt x="314325" y="57150"/>
                </a:moveTo>
                <a:cubicBezTo>
                  <a:pt x="166688" y="57150"/>
                  <a:pt x="47625" y="176213"/>
                  <a:pt x="47625" y="323850"/>
                </a:cubicBezTo>
                <a:cubicBezTo>
                  <a:pt x="47625" y="370523"/>
                  <a:pt x="60007" y="414338"/>
                  <a:pt x="80963" y="452438"/>
                </a:cubicBezTo>
                <a:cubicBezTo>
                  <a:pt x="100965" y="431483"/>
                  <a:pt x="122873" y="410528"/>
                  <a:pt x="146685" y="387668"/>
                </a:cubicBezTo>
                <a:cubicBezTo>
                  <a:pt x="206693" y="331470"/>
                  <a:pt x="277178" y="274320"/>
                  <a:pt x="336233" y="232410"/>
                </a:cubicBezTo>
                <a:cubicBezTo>
                  <a:pt x="340043" y="229552"/>
                  <a:pt x="343853" y="227648"/>
                  <a:pt x="348615" y="227648"/>
                </a:cubicBezTo>
                <a:cubicBezTo>
                  <a:pt x="359093" y="227648"/>
                  <a:pt x="367665" y="236220"/>
                  <a:pt x="367665" y="246698"/>
                </a:cubicBezTo>
                <a:cubicBezTo>
                  <a:pt x="367665" y="253365"/>
                  <a:pt x="364808" y="258127"/>
                  <a:pt x="360045" y="261938"/>
                </a:cubicBezTo>
                <a:lnTo>
                  <a:pt x="360045" y="261938"/>
                </a:lnTo>
                <a:cubicBezTo>
                  <a:pt x="275273" y="322898"/>
                  <a:pt x="162878" y="417195"/>
                  <a:pt x="86678" y="502920"/>
                </a:cubicBezTo>
                <a:cubicBezTo>
                  <a:pt x="86678" y="502920"/>
                  <a:pt x="76200" y="514350"/>
                  <a:pt x="71438" y="520065"/>
                </a:cubicBezTo>
                <a:lnTo>
                  <a:pt x="71438" y="520065"/>
                </a:lnTo>
                <a:cubicBezTo>
                  <a:pt x="28575" y="570548"/>
                  <a:pt x="0" y="616268"/>
                  <a:pt x="0" y="648653"/>
                </a:cubicBezTo>
                <a:lnTo>
                  <a:pt x="57150" y="648653"/>
                </a:lnTo>
                <a:cubicBezTo>
                  <a:pt x="57150" y="627698"/>
                  <a:pt x="90488" y="581978"/>
                  <a:pt x="140970" y="527685"/>
                </a:cubicBezTo>
                <a:cubicBezTo>
                  <a:pt x="187643" y="567690"/>
                  <a:pt x="247650" y="591503"/>
                  <a:pt x="314325" y="591503"/>
                </a:cubicBezTo>
                <a:cubicBezTo>
                  <a:pt x="361950" y="591503"/>
                  <a:pt x="407670" y="579120"/>
                  <a:pt x="446723" y="556260"/>
                </a:cubicBezTo>
                <a:lnTo>
                  <a:pt x="446723" y="556260"/>
                </a:lnTo>
                <a:cubicBezTo>
                  <a:pt x="650558" y="442913"/>
                  <a:pt x="676275" y="234315"/>
                  <a:pt x="676275" y="0"/>
                </a:cubicBezTo>
                <a:cubicBezTo>
                  <a:pt x="676275" y="0"/>
                  <a:pt x="454343" y="60960"/>
                  <a:pt x="314325" y="57150"/>
                </a:cubicBezTo>
                <a:close/>
              </a:path>
            </a:pathLst>
          </a:custGeom>
          <a:solidFill>
            <a:srgbClr val="83B28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292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" name="Content Placeholder 2">
            <a:extLst>
              <a:ext uri="{FF2B5EF4-FFF2-40B4-BE49-F238E27FC236}">
                <a16:creationId xmlns:a16="http://schemas.microsoft.com/office/drawing/2014/main" id="{5EBCE226-E42F-4CEB-BEAB-CF0DEAA8F1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7672017"/>
              </p:ext>
            </p:extLst>
          </p:nvPr>
        </p:nvGraphicFramePr>
        <p:xfrm>
          <a:off x="1402080" y="1858141"/>
          <a:ext cx="8220892" cy="4364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A6069EF0-B512-49F4-B733-2DEA5EE41C0A}"/>
              </a:ext>
            </a:extLst>
          </p:cNvPr>
          <p:cNvGrpSpPr/>
          <p:nvPr/>
        </p:nvGrpSpPr>
        <p:grpSpPr>
          <a:xfrm>
            <a:off x="-1" y="6444781"/>
            <a:ext cx="9622973" cy="413219"/>
            <a:chOff x="-1" y="6444781"/>
            <a:chExt cx="9622973" cy="4132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B5228D-344D-41DA-9D4B-1437E5A5231C}"/>
                </a:ext>
              </a:extLst>
            </p:cNvPr>
            <p:cNvSpPr/>
            <p:nvPr/>
          </p:nvSpPr>
          <p:spPr>
            <a:xfrm>
              <a:off x="-1" y="6444781"/>
              <a:ext cx="9263271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524957F-4973-4766-B15C-EE4035D5F722}"/>
                </a:ext>
              </a:extLst>
            </p:cNvPr>
            <p:cNvSpPr/>
            <p:nvPr/>
          </p:nvSpPr>
          <p:spPr>
            <a:xfrm>
              <a:off x="9298104" y="6444781"/>
              <a:ext cx="220934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5DE65C-B1C3-4C4B-AF45-9E6BD0316BF7}"/>
                </a:ext>
              </a:extLst>
            </p:cNvPr>
            <p:cNvSpPr/>
            <p:nvPr/>
          </p:nvSpPr>
          <p:spPr>
            <a:xfrm>
              <a:off x="9556618" y="6444781"/>
              <a:ext cx="66354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</p:grpSp>
      <p:pic>
        <p:nvPicPr>
          <p:cNvPr id="10" name="Picture 9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DD92AE9E-AE66-4095-827B-90F87EAE82B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9" y="6439271"/>
            <a:ext cx="2046136" cy="37060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5AE5FB-58D6-4410-8145-3AC2DAE02526}"/>
              </a:ext>
            </a:extLst>
          </p:cNvPr>
          <p:cNvCxnSpPr>
            <a:cxnSpLocks/>
          </p:cNvCxnSpPr>
          <p:nvPr/>
        </p:nvCxnSpPr>
        <p:spPr>
          <a:xfrm flipH="1">
            <a:off x="1" y="1700742"/>
            <a:ext cx="9589794" cy="0"/>
          </a:xfrm>
          <a:prstGeom prst="line">
            <a:avLst/>
          </a:prstGeom>
          <a:ln>
            <a:solidFill>
              <a:srgbClr val="83B2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845EC6A-3411-4790-A4BE-B28FCE691E37}"/>
              </a:ext>
            </a:extLst>
          </p:cNvPr>
          <p:cNvSpPr txBox="1"/>
          <p:nvPr/>
        </p:nvSpPr>
        <p:spPr>
          <a:xfrm>
            <a:off x="2612884" y="1017363"/>
            <a:ext cx="7010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400" b="0" dirty="0" smtClean="0">
                <a:solidFill>
                  <a:srgbClr val="056839"/>
                </a:solidFill>
              </a:rPr>
              <a:t>Qu’est-ce que la bioénergie, ou énergie de </a:t>
            </a:r>
            <a:r>
              <a:rPr lang="fr-CA" sz="2400" b="0" dirty="0" smtClean="0">
                <a:solidFill>
                  <a:srgbClr val="056839"/>
                </a:solidFill>
              </a:rPr>
              <a:t>biomasse?</a:t>
            </a:r>
            <a:endParaRPr lang="fr-CA" sz="2400" b="0" dirty="0">
              <a:solidFill>
                <a:srgbClr val="05683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895"/>
    </mc:Choice>
    <mc:Fallback xmlns="">
      <p:transition advTm="1489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field of crops&#10;&#10;Description automatically generated with low confidence">
            <a:extLst>
              <a:ext uri="{FF2B5EF4-FFF2-40B4-BE49-F238E27FC236}">
                <a16:creationId xmlns:a16="http://schemas.microsoft.com/office/drawing/2014/main" id="{DF469877-1862-47C7-BC22-18FF4BCC8B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28"/>
          <a:stretch/>
        </p:blipFill>
        <p:spPr>
          <a:xfrm>
            <a:off x="-1" y="1820312"/>
            <a:ext cx="12189217" cy="5037688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B279014-FF88-43E2-8BE2-40642705C8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5486761"/>
              </p:ext>
            </p:extLst>
          </p:nvPr>
        </p:nvGraphicFramePr>
        <p:xfrm>
          <a:off x="1891196" y="873903"/>
          <a:ext cx="8406821" cy="3465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728174AF-222A-4025-BA7B-0F98F7A6FF83}"/>
              </a:ext>
            </a:extLst>
          </p:cNvPr>
          <p:cNvGrpSpPr/>
          <p:nvPr/>
        </p:nvGrpSpPr>
        <p:grpSpPr>
          <a:xfrm>
            <a:off x="-1" y="6444781"/>
            <a:ext cx="9622973" cy="413219"/>
            <a:chOff x="-1" y="6444781"/>
            <a:chExt cx="9622973" cy="41321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087AE1E-A33D-41A8-A2B5-8A2E61CB9DDC}"/>
                </a:ext>
              </a:extLst>
            </p:cNvPr>
            <p:cNvSpPr/>
            <p:nvPr/>
          </p:nvSpPr>
          <p:spPr>
            <a:xfrm>
              <a:off x="-1" y="6444781"/>
              <a:ext cx="9263271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8DC1A8-D06C-4034-B931-DA0093A6485C}"/>
                </a:ext>
              </a:extLst>
            </p:cNvPr>
            <p:cNvSpPr/>
            <p:nvPr/>
          </p:nvSpPr>
          <p:spPr>
            <a:xfrm>
              <a:off x="9298104" y="6444781"/>
              <a:ext cx="220934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E7BA234-5BD0-475F-841E-66B52C2FD554}"/>
                </a:ext>
              </a:extLst>
            </p:cNvPr>
            <p:cNvSpPr/>
            <p:nvPr/>
          </p:nvSpPr>
          <p:spPr>
            <a:xfrm>
              <a:off x="9556618" y="6444781"/>
              <a:ext cx="66354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Picture 11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63D0F08F-901E-464C-A87E-76D35BD35DE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prstClr val="black"/>
              <a:srgbClr val="FFFF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9" y="6439271"/>
            <a:ext cx="2046136" cy="37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76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7956"/>
    </mc:Choice>
    <mc:Fallback xmlns="">
      <p:transition advTm="2795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E532AB2-BED1-4AAE-B22E-DB7B5A81A18A}"/>
              </a:ext>
            </a:extLst>
          </p:cNvPr>
          <p:cNvGrpSpPr/>
          <p:nvPr/>
        </p:nvGrpSpPr>
        <p:grpSpPr>
          <a:xfrm>
            <a:off x="-1" y="6444781"/>
            <a:ext cx="9622973" cy="413219"/>
            <a:chOff x="-1" y="6444781"/>
            <a:chExt cx="9622973" cy="41321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BDA9E51-1E97-4977-BF73-228DEECE8E83}"/>
                </a:ext>
              </a:extLst>
            </p:cNvPr>
            <p:cNvSpPr/>
            <p:nvPr/>
          </p:nvSpPr>
          <p:spPr>
            <a:xfrm>
              <a:off x="-1" y="6444781"/>
              <a:ext cx="9263271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5D3A00A-689F-4245-95FA-F12526F466F8}"/>
                </a:ext>
              </a:extLst>
            </p:cNvPr>
            <p:cNvSpPr/>
            <p:nvPr/>
          </p:nvSpPr>
          <p:spPr>
            <a:xfrm>
              <a:off x="9298104" y="6444781"/>
              <a:ext cx="220934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6F6EDC-FEB1-464C-8410-DC121A15245C}"/>
                </a:ext>
              </a:extLst>
            </p:cNvPr>
            <p:cNvSpPr/>
            <p:nvPr/>
          </p:nvSpPr>
          <p:spPr>
            <a:xfrm>
              <a:off x="9556618" y="6444781"/>
              <a:ext cx="66354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3" name="Picture 12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63661C58-0DB8-4615-979E-880D860ADD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9" y="6439271"/>
            <a:ext cx="2046136" cy="3706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2E7AF6-B9CC-A642-ADA8-EF64D1D0F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130" y="297918"/>
            <a:ext cx="10413739" cy="58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94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, sky, outdoor, truck&#10;&#10;Description automatically generated">
            <a:extLst>
              <a:ext uri="{FF2B5EF4-FFF2-40B4-BE49-F238E27FC236}">
                <a16:creationId xmlns:a16="http://schemas.microsoft.com/office/drawing/2014/main" id="{63E983ED-C453-40C1-8919-9025E47645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29"/>
          <a:stretch/>
        </p:blipFill>
        <p:spPr>
          <a:xfrm>
            <a:off x="0" y="0"/>
            <a:ext cx="1665152" cy="6858000"/>
          </a:xfrm>
          <a:prstGeom prst="rect">
            <a:avLst/>
          </a:prstGeom>
        </p:spPr>
      </p:pic>
      <p:sp>
        <p:nvSpPr>
          <p:cNvPr id="133" name="Content Placeholder 2"/>
          <p:cNvSpPr txBox="1"/>
          <p:nvPr/>
        </p:nvSpPr>
        <p:spPr>
          <a:xfrm>
            <a:off x="2612885" y="1922456"/>
            <a:ext cx="7010088" cy="474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109728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defRPr sz="2800">
                <a:solidFill>
                  <a:srgbClr val="455F51"/>
                </a:solidFill>
              </a:defRPr>
            </a:pPr>
            <a:r>
              <a:rPr lang="fr-CA" sz="2000" dirty="0" smtClean="0"/>
              <a:t>La solution est le BioDryAir</a:t>
            </a:r>
            <a:r>
              <a:rPr lang="fr-CA" sz="2000" dirty="0"/>
              <a:t>, un système carboneutre de pointe </a:t>
            </a:r>
            <a:r>
              <a:rPr lang="fr-CA" sz="2000" dirty="0" smtClean="0"/>
              <a:t>qui utilise des biocombustibles </a:t>
            </a:r>
            <a:r>
              <a:rPr lang="fr-CA" sz="2000" dirty="0" smtClean="0"/>
              <a:t>solides pour </a:t>
            </a:r>
            <a:r>
              <a:rPr lang="fr-CA" sz="2000" dirty="0" smtClean="0"/>
              <a:t>alimenter en chaleur un séchoir à </a:t>
            </a:r>
            <a:r>
              <a:rPr lang="fr-CA" sz="2000" dirty="0" smtClean="0"/>
              <a:t>grains </a:t>
            </a:r>
            <a:r>
              <a:rPr lang="fr-CA" sz="2000" dirty="0" smtClean="0"/>
              <a:t>classique à une fraction du coût actuel des combustibles fossiles, gaz naturel y compris.</a:t>
            </a:r>
          </a:p>
          <a:p>
            <a:pPr marL="109728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defRPr sz="2800">
                <a:solidFill>
                  <a:srgbClr val="455F51"/>
                </a:solidFill>
              </a:defRPr>
            </a:pPr>
            <a:endParaRPr lang="fr-CA" sz="2000" dirty="0" smtClean="0"/>
          </a:p>
          <a:p>
            <a:pPr marL="365759" indent="-256031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buFont typeface="Georgia"/>
              <a:buChar char="•"/>
              <a:defRPr sz="2800">
                <a:solidFill>
                  <a:srgbClr val="455F51"/>
                </a:solidFill>
              </a:defRPr>
            </a:pPr>
            <a:r>
              <a:rPr lang="fr-CA" sz="2000" dirty="0" smtClean="0"/>
              <a:t>Baisse immédiate notable des frais d’énergie entraînant une </a:t>
            </a:r>
            <a:r>
              <a:rPr lang="fr-CA" sz="2000" dirty="0"/>
              <a:t>augmentation des </a:t>
            </a:r>
            <a:r>
              <a:rPr lang="fr-CA" sz="2000" dirty="0" smtClean="0"/>
              <a:t>profits, des </a:t>
            </a:r>
            <a:r>
              <a:rPr lang="fr-CA" sz="2000" dirty="0"/>
              <a:t>économies de </a:t>
            </a:r>
            <a:r>
              <a:rPr lang="fr-CA" sz="2000" dirty="0" smtClean="0"/>
              <a:t>coûts</a:t>
            </a:r>
          </a:p>
          <a:p>
            <a:pPr marL="109728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defRPr sz="2800">
                <a:solidFill>
                  <a:srgbClr val="455F51"/>
                </a:solidFill>
              </a:defRPr>
            </a:pPr>
            <a:endParaRPr lang="fr-CA" sz="2000" dirty="0" smtClean="0"/>
          </a:p>
          <a:p>
            <a:pPr marL="365759" indent="-256031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buFont typeface="Georgia"/>
              <a:buChar char="•"/>
              <a:defRPr sz="2800">
                <a:solidFill>
                  <a:srgbClr val="455F51"/>
                </a:solidFill>
              </a:defRPr>
            </a:pPr>
            <a:r>
              <a:rPr lang="fr-CA" sz="2000" dirty="0" smtClean="0"/>
              <a:t>Réduction marquée de l’empreinte carbone procurant un avantage fiscal </a:t>
            </a:r>
            <a:r>
              <a:rPr lang="fr-CA" sz="2000" dirty="0"/>
              <a:t>et </a:t>
            </a:r>
            <a:r>
              <a:rPr lang="fr-CA" sz="2000" dirty="0" smtClean="0"/>
              <a:t>témoignant d’un souci pour l’environnement</a:t>
            </a:r>
          </a:p>
          <a:p>
            <a:pPr marL="109728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defRPr sz="2800">
                <a:solidFill>
                  <a:srgbClr val="455F51"/>
                </a:solidFill>
              </a:defRPr>
            </a:pPr>
            <a:endParaRPr lang="fr-CA" sz="2000" dirty="0" smtClean="0"/>
          </a:p>
          <a:p>
            <a:pPr marL="365759" indent="-256031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buFont typeface="Georgia"/>
              <a:buChar char="•"/>
              <a:defRPr sz="2800">
                <a:solidFill>
                  <a:srgbClr val="455F51"/>
                </a:solidFill>
              </a:defRPr>
            </a:pPr>
            <a:r>
              <a:rPr lang="fr-CA" sz="2000" dirty="0" smtClean="0"/>
              <a:t>Installable sans qu’il soit nécessaire de reconstruire </a:t>
            </a:r>
            <a:r>
              <a:rPr lang="fr-CA" sz="2000" dirty="0"/>
              <a:t>votre infrastructure existante</a:t>
            </a:r>
            <a:endParaRPr lang="fr-CA" sz="2000" dirty="0" smtClean="0"/>
          </a:p>
          <a:p>
            <a:pPr marL="365759" indent="-256031">
              <a:lnSpc>
                <a:spcPct val="90000"/>
              </a:lnSpc>
              <a:spcBef>
                <a:spcPts val="300"/>
              </a:spcBef>
              <a:buClr>
                <a:srgbClr val="297D53"/>
              </a:buClr>
              <a:buSzPct val="100000"/>
              <a:buFont typeface="Georgia"/>
              <a:buChar char="•"/>
              <a:defRPr sz="2800">
                <a:solidFill>
                  <a:srgbClr val="455F51"/>
                </a:solidFill>
              </a:defRPr>
            </a:pPr>
            <a:endParaRPr lang="fr-CA" sz="2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532AB2-BED1-4AAE-B22E-DB7B5A81A18A}"/>
              </a:ext>
            </a:extLst>
          </p:cNvPr>
          <p:cNvGrpSpPr/>
          <p:nvPr/>
        </p:nvGrpSpPr>
        <p:grpSpPr>
          <a:xfrm>
            <a:off x="-1" y="6444781"/>
            <a:ext cx="9622973" cy="413219"/>
            <a:chOff x="-1" y="6444781"/>
            <a:chExt cx="9622973" cy="41321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BDA9E51-1E97-4977-BF73-228DEECE8E83}"/>
                </a:ext>
              </a:extLst>
            </p:cNvPr>
            <p:cNvSpPr/>
            <p:nvPr/>
          </p:nvSpPr>
          <p:spPr>
            <a:xfrm>
              <a:off x="-1" y="6444781"/>
              <a:ext cx="9263271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5D3A00A-689F-4245-95FA-F12526F466F8}"/>
                </a:ext>
              </a:extLst>
            </p:cNvPr>
            <p:cNvSpPr/>
            <p:nvPr/>
          </p:nvSpPr>
          <p:spPr>
            <a:xfrm>
              <a:off x="9298104" y="6444781"/>
              <a:ext cx="220934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6F6EDC-FEB1-464C-8410-DC121A15245C}"/>
                </a:ext>
              </a:extLst>
            </p:cNvPr>
            <p:cNvSpPr/>
            <p:nvPr/>
          </p:nvSpPr>
          <p:spPr>
            <a:xfrm>
              <a:off x="9556618" y="6444781"/>
              <a:ext cx="66354" cy="413219"/>
            </a:xfrm>
            <a:prstGeom prst="rect">
              <a:avLst/>
            </a:prstGeom>
            <a:solidFill>
              <a:srgbClr val="83B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3" name="Picture 12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63661C58-0DB8-4615-979E-880D860ADD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9" y="6439271"/>
            <a:ext cx="2046136" cy="37060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48D1DE-D042-4273-A394-A397BC12A138}"/>
              </a:ext>
            </a:extLst>
          </p:cNvPr>
          <p:cNvCxnSpPr>
            <a:cxnSpLocks/>
          </p:cNvCxnSpPr>
          <p:nvPr/>
        </p:nvCxnSpPr>
        <p:spPr>
          <a:xfrm flipH="1">
            <a:off x="1" y="1700742"/>
            <a:ext cx="9589794" cy="0"/>
          </a:xfrm>
          <a:prstGeom prst="line">
            <a:avLst/>
          </a:prstGeom>
          <a:ln>
            <a:solidFill>
              <a:srgbClr val="83B2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3F36C84-4F7F-4451-A92A-610CCE21A95E}"/>
              </a:ext>
            </a:extLst>
          </p:cNvPr>
          <p:cNvSpPr txBox="1"/>
          <p:nvPr/>
        </p:nvSpPr>
        <p:spPr>
          <a:xfrm>
            <a:off x="2612884" y="1017363"/>
            <a:ext cx="7010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 smtClean="0">
                <a:solidFill>
                  <a:srgbClr val="056839"/>
                </a:solidFill>
              </a:rPr>
              <a:t>La solution</a:t>
            </a:r>
            <a:endParaRPr lang="en-US" sz="2400" b="0" dirty="0">
              <a:solidFill>
                <a:srgbClr val="056839"/>
              </a:solidFill>
            </a:endParaRPr>
          </a:p>
        </p:txBody>
      </p:sp>
      <p:pic>
        <p:nvPicPr>
          <p:cNvPr id="20" name="Picture 19" descr="A picture containing text, sky, outdoor, truck&#10;&#10;Description automatically generated">
            <a:extLst>
              <a:ext uri="{FF2B5EF4-FFF2-40B4-BE49-F238E27FC236}">
                <a16:creationId xmlns:a16="http://schemas.microsoft.com/office/drawing/2014/main" id="{112B9085-EF97-476F-961E-88AEE9E1F1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0" t="1226" r="10497" b="10457"/>
          <a:stretch/>
        </p:blipFill>
        <p:spPr>
          <a:xfrm>
            <a:off x="9519038" y="3590943"/>
            <a:ext cx="2602205" cy="19893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776558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" val="{&quot;SavedSwatch&quot;:&quot;-11240108|-11700327|-8754175|-9605520|-12039861|RNCan&quot;,&quot;Id&quot;:&quot;6214ef4e3942362980a272ed&quot;,&quot;SmartGridHorizontal&quot;:0,&quot;LinkedExcelSources&quot;:{},&quot;LinkedProjectSources&quot;:{},&quot;FlowConfig&quot;:{&quot;Canvas&quot;:{&quot;Slide&quot;:-1,&quot;Width&quot;:0,&quot;Height&quot;:0},&quot;Timeline&quot;:{&quot;Actions&quot;:[]}},&quot;LinkedSlideMergeSources&quot;:{},&quot;LinkedSharePointSlideMergeSources&quot;:{}}"/>
</p:tagLst>
</file>

<file path=ppt/theme/theme1.xml><?xml version="1.0" encoding="utf-8"?>
<a:theme xmlns:a="http://schemas.openxmlformats.org/drawingml/2006/main" name="Office Theme">
  <a:themeElements>
    <a:clrScheme name="Custom 26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83B28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3377</TotalTime>
  <Words>1610</Words>
  <Application>Microsoft Office PowerPoint</Application>
  <PresentationFormat>Grand écran</PresentationFormat>
  <Paragraphs>155</Paragraphs>
  <Slides>20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Georgia</vt:lpstr>
      <vt:lpstr>Office Theme</vt:lpstr>
      <vt:lpstr>Retrospect</vt:lpstr>
      <vt:lpstr>UNE MEILLEURE SOLUTION</vt:lpstr>
      <vt:lpstr>Nous vous présentons 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UNE MEILLEURE SOLUTION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Triple Green           PRODUCTS</dc:title>
  <dc:creator>Cam Cornelsen</dc:creator>
  <cp:lastModifiedBy>Cadieux, Natalie</cp:lastModifiedBy>
  <cp:revision>105</cp:revision>
  <cp:lastPrinted>2022-02-20T18:17:26Z</cp:lastPrinted>
  <dcterms:created xsi:type="dcterms:W3CDTF">2021-02-11T00:34:23Z</dcterms:created>
  <dcterms:modified xsi:type="dcterms:W3CDTF">2022-02-22T14:12:31Z</dcterms:modified>
</cp:coreProperties>
</file>