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293" r:id="rId3"/>
    <p:sldId id="294" r:id="rId4"/>
    <p:sldId id="257" r:id="rId5"/>
    <p:sldId id="299" r:id="rId6"/>
    <p:sldId id="298" r:id="rId7"/>
    <p:sldId id="273" r:id="rId8"/>
    <p:sldId id="274" r:id="rId9"/>
    <p:sldId id="310" r:id="rId10"/>
    <p:sldId id="296" r:id="rId11"/>
    <p:sldId id="295" r:id="rId12"/>
    <p:sldId id="301" r:id="rId13"/>
    <p:sldId id="269" r:id="rId14"/>
    <p:sldId id="311" r:id="rId15"/>
    <p:sldId id="309" r:id="rId16"/>
    <p:sldId id="306" r:id="rId17"/>
    <p:sldId id="302" r:id="rId18"/>
    <p:sldId id="297" r:id="rId19"/>
    <p:sldId id="282" r:id="rId20"/>
    <p:sldId id="305" r:id="rId21"/>
    <p:sldId id="30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ian Klassen" initials="JK" lastIdx="1" clrIdx="0">
    <p:extLst>
      <p:ext uri="{19B8F6BF-5375-455C-9EA6-DF929625EA0E}">
        <p15:presenceInfo xmlns:p15="http://schemas.microsoft.com/office/powerpoint/2012/main" userId="S::jacelyn@triplegreenproducts.com::523fc8d0-4010-4be4-8986-58e0e8bd7a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56839"/>
    <a:srgbClr val="83B286"/>
    <a:srgbClr val="455F51"/>
    <a:srgbClr val="0B9444"/>
    <a:srgbClr val="39B5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40" autoAdjust="0"/>
    <p:restoredTop sz="94660"/>
  </p:normalViewPr>
  <p:slideViewPr>
    <p:cSldViewPr snapToGrid="0">
      <p:cViewPr varScale="1">
        <p:scale>
          <a:sx n="64" d="100"/>
          <a:sy n="64" d="100"/>
        </p:scale>
        <p:origin x="55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r>
              <a:rPr lang="en-US"/>
              <a:t>Biomass vs. Fossil Fuel Costs</a:t>
            </a:r>
          </a:p>
        </c:rich>
      </c:tx>
      <c:overlay val="0"/>
      <c:spPr>
        <a:noFill/>
        <a:ln>
          <a:noFill/>
        </a:ln>
        <a:effectLst/>
      </c:spPr>
    </c:title>
    <c:autoTitleDeleted val="0"/>
    <c:plotArea>
      <c:layout>
        <c:manualLayout>
          <c:layoutTarget val="inner"/>
          <c:xMode val="edge"/>
          <c:yMode val="edge"/>
          <c:x val="2.1866522783390033E-2"/>
          <c:y val="8.3098314473628421E-2"/>
          <c:w val="0.96983719425883275"/>
          <c:h val="0.82568984244643251"/>
        </c:manualLayout>
      </c:layout>
      <c:barChart>
        <c:barDir val="col"/>
        <c:grouping val="stacked"/>
        <c:varyColors val="0"/>
        <c:ser>
          <c:idx val="0"/>
          <c:order val="0"/>
          <c:tx>
            <c:strRef>
              <c:f>'Sheet1 (2)'!$B$2</c:f>
              <c:strCache>
                <c:ptCount val="1"/>
                <c:pt idx="0">
                  <c:v>Propane</c:v>
                </c:pt>
              </c:strCache>
            </c:strRef>
          </c:tx>
          <c:spPr>
            <a:solidFill>
              <a:srgbClr val="EF8B47"/>
            </a:solidFill>
            <a:ln>
              <a:noFill/>
            </a:ln>
            <a:effectLst/>
          </c:spPr>
          <c:invertIfNegative val="0"/>
          <c:dLbls>
            <c:delete val="1"/>
          </c:dLbls>
          <c:cat>
            <c:numRef>
              <c:f>'Sheet1 (2)'!$A$5:$A$43</c:f>
              <c:numCache>
                <c:formatCode>General</c:formatCode>
                <c:ptCount val="39"/>
                <c:pt idx="1">
                  <c:v>2021</c:v>
                </c:pt>
                <c:pt idx="5">
                  <c:v>2022</c:v>
                </c:pt>
                <c:pt idx="9">
                  <c:v>2023</c:v>
                </c:pt>
                <c:pt idx="13">
                  <c:v>2024</c:v>
                </c:pt>
                <c:pt idx="17">
                  <c:v>2025</c:v>
                </c:pt>
                <c:pt idx="21">
                  <c:v>2026</c:v>
                </c:pt>
                <c:pt idx="25">
                  <c:v>2027</c:v>
                </c:pt>
                <c:pt idx="29">
                  <c:v>2028</c:v>
                </c:pt>
                <c:pt idx="33">
                  <c:v>2029</c:v>
                </c:pt>
                <c:pt idx="37">
                  <c:v>2030</c:v>
                </c:pt>
              </c:numCache>
            </c:numRef>
          </c:cat>
          <c:val>
            <c:numRef>
              <c:f>'Sheet1 (2)'!$B$6:$B$44</c:f>
              <c:numCache>
                <c:formatCode>General</c:formatCode>
                <c:ptCount val="39"/>
                <c:pt idx="0" formatCode="&quot;$&quot;#,##0.00">
                  <c:v>194231</c:v>
                </c:pt>
                <c:pt idx="4" formatCode="&quot;$&quot;#,##0.00">
                  <c:v>198116</c:v>
                </c:pt>
                <c:pt idx="8" formatCode="&quot;$&quot;#,##0.00">
                  <c:v>202078</c:v>
                </c:pt>
                <c:pt idx="12" formatCode="&quot;$&quot;#,##0.00">
                  <c:v>206120</c:v>
                </c:pt>
                <c:pt idx="16" formatCode="&quot;$&quot;#,##0.00">
                  <c:v>210242</c:v>
                </c:pt>
                <c:pt idx="20" formatCode="&quot;$&quot;#,##0.00">
                  <c:v>214447</c:v>
                </c:pt>
                <c:pt idx="24" formatCode="&quot;$&quot;#,##0.00">
                  <c:v>218736</c:v>
                </c:pt>
                <c:pt idx="28" formatCode="&quot;$&quot;#,##0.00">
                  <c:v>223110</c:v>
                </c:pt>
                <c:pt idx="32" formatCode="&quot;$&quot;#,##0.00">
                  <c:v>227573</c:v>
                </c:pt>
                <c:pt idx="36" formatCode="&quot;$&quot;#,##0.00">
                  <c:v>232124</c:v>
                </c:pt>
              </c:numCache>
            </c:numRef>
          </c:val>
          <c:extLst>
            <c:ext xmlns:c16="http://schemas.microsoft.com/office/drawing/2014/chart" uri="{C3380CC4-5D6E-409C-BE32-E72D297353CC}">
              <c16:uniqueId val="{00000000-5B95-428D-AA5A-FB741FA4EAC7}"/>
            </c:ext>
          </c:extLst>
        </c:ser>
        <c:ser>
          <c:idx val="1"/>
          <c:order val="1"/>
          <c:tx>
            <c:strRef>
              <c:f>'Sheet1 (2)'!$C$2</c:f>
              <c:strCache>
                <c:ptCount val="1"/>
                <c:pt idx="0">
                  <c:v>Carbon Tax</c:v>
                </c:pt>
              </c:strCache>
            </c:strRef>
          </c:tx>
          <c:spPr>
            <a:solidFill>
              <a:srgbClr val="C00000"/>
            </a:solidFill>
            <a:ln>
              <a:noFill/>
            </a:ln>
            <a:effectLst/>
          </c:spPr>
          <c:invertIfNegative val="0"/>
          <c:dLbls>
            <c:dLbl>
              <c:idx val="0"/>
              <c:layout>
                <c:manualLayout>
                  <c:x val="5.7977416415890817E-4"/>
                  <c:y val="-8.548629038644126E-2"/>
                </c:manualLayout>
              </c:layout>
              <c:tx>
                <c:rich>
                  <a:bodyPr/>
                  <a:lstStyle/>
                  <a:p>
                    <a:r>
                      <a:rPr lang="en-US"/>
                      <a:t>$212,587.00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5B95-428D-AA5A-FB741FA4EAC7}"/>
                </c:ext>
              </c:extLst>
            </c:dLbl>
            <c:dLbl>
              <c:idx val="4"/>
              <c:layout>
                <c:manualLayout>
                  <c:x val="-2.0471518321959972E-17"/>
                  <c:y val="-8.8845533983291355E-2"/>
                </c:manualLayout>
              </c:layout>
              <c:tx>
                <c:rich>
                  <a:bodyPr/>
                  <a:lstStyle/>
                  <a:p>
                    <a:r>
                      <a:rPr lang="en-US"/>
                      <a:t>$221,068.00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5B95-428D-AA5A-FB741FA4EAC7}"/>
                </c:ext>
              </c:extLst>
            </c:dLbl>
            <c:dLbl>
              <c:idx val="8"/>
              <c:layout>
                <c:manualLayout>
                  <c:x val="0"/>
                  <c:y val="-9.8503782676986049E-2"/>
                </c:manualLayout>
              </c:layout>
              <c:tx>
                <c:rich>
                  <a:bodyPr/>
                  <a:lstStyle/>
                  <a:p>
                    <a:r>
                      <a:rPr lang="en-US"/>
                      <a:t>$231,939.00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5B95-428D-AA5A-FB741FA4EAC7}"/>
                </c:ext>
              </c:extLst>
            </c:dLbl>
            <c:dLbl>
              <c:idx val="12"/>
              <c:layout>
                <c:manualLayout>
                  <c:x val="0"/>
                  <c:y val="-0.10847071600481445"/>
                </c:manualLayout>
              </c:layout>
              <c:tx>
                <c:rich>
                  <a:bodyPr/>
                  <a:lstStyle/>
                  <a:p>
                    <a:r>
                      <a:rPr lang="en-US"/>
                      <a:t>$242,891.00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5B95-428D-AA5A-FB741FA4EAC7}"/>
                </c:ext>
              </c:extLst>
            </c:dLbl>
            <c:dLbl>
              <c:idx val="16"/>
              <c:layout>
                <c:manualLayout>
                  <c:x val="0"/>
                  <c:y val="-0.11416960849789122"/>
                </c:manualLayout>
              </c:layout>
              <c:tx>
                <c:rich>
                  <a:bodyPr/>
                  <a:lstStyle/>
                  <a:p>
                    <a:r>
                      <a:rPr lang="en-US"/>
                      <a:t>$253,892.00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5B95-428D-AA5A-FB741FA4EAC7}"/>
                </c:ext>
              </c:extLst>
            </c:dLbl>
            <c:dLbl>
              <c:idx val="20"/>
              <c:layout>
                <c:manualLayout>
                  <c:x val="0"/>
                  <c:y val="-0.12250054552025862"/>
                </c:manualLayout>
              </c:layout>
              <c:tx>
                <c:rich>
                  <a:bodyPr/>
                  <a:lstStyle/>
                  <a:p>
                    <a:r>
                      <a:rPr lang="en-US"/>
                      <a:t>$265,006.00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5B95-428D-AA5A-FB741FA4EAC7}"/>
                </c:ext>
              </c:extLst>
            </c:dLbl>
            <c:dLbl>
              <c:idx val="24"/>
              <c:layout>
                <c:manualLayout>
                  <c:x val="-8.1886073287839888E-17"/>
                  <c:y val="-0.13035087637244913"/>
                </c:manualLayout>
              </c:layout>
              <c:tx>
                <c:rich>
                  <a:bodyPr/>
                  <a:lstStyle/>
                  <a:p>
                    <a:r>
                      <a:rPr lang="en-US"/>
                      <a:t>$276,175.00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5B95-428D-AA5A-FB741FA4EAC7}"/>
                </c:ext>
              </c:extLst>
            </c:dLbl>
            <c:dLbl>
              <c:idx val="28"/>
              <c:layout>
                <c:manualLayout>
                  <c:x val="-8.1886073287839888E-17"/>
                  <c:y val="-0.1383102306377402"/>
                </c:manualLayout>
              </c:layout>
              <c:tx>
                <c:rich>
                  <a:bodyPr/>
                  <a:lstStyle/>
                  <a:p>
                    <a:r>
                      <a:rPr lang="en-US"/>
                      <a:t>$287,458.00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5B95-428D-AA5A-FB741FA4EAC7}"/>
                </c:ext>
              </c:extLst>
            </c:dLbl>
            <c:dLbl>
              <c:idx val="32"/>
              <c:layout>
                <c:manualLayout>
                  <c:x val="0"/>
                  <c:y val="-0.14479260795454821"/>
                </c:manualLayout>
              </c:layout>
              <c:tx>
                <c:rich>
                  <a:bodyPr/>
                  <a:lstStyle/>
                  <a:p>
                    <a:r>
                      <a:rPr lang="en-US"/>
                      <a:t>$298,801.00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5B95-428D-AA5A-FB741FA4EAC7}"/>
                </c:ext>
              </c:extLst>
            </c:dLbl>
            <c:dLbl>
              <c:idx val="36"/>
              <c:layout>
                <c:manualLayout>
                  <c:x val="0"/>
                  <c:y val="-0.15602443866247626"/>
                </c:manualLayout>
              </c:layout>
              <c:tx>
                <c:rich>
                  <a:bodyPr/>
                  <a:lstStyle/>
                  <a:p>
                    <a:r>
                      <a:rPr lang="en-US"/>
                      <a:t>$310,261.00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5B95-428D-AA5A-FB741FA4EAC7}"/>
                </c:ext>
              </c:extLst>
            </c:dLbl>
            <c:spPr>
              <a:noFill/>
              <a:ln>
                <a:noFill/>
              </a:ln>
              <a:effectLst/>
            </c:spPr>
            <c:txPr>
              <a:bodyPr rot="-5400000" spcFirstLastPara="1" vertOverflow="ellipsis"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 (2)'!$A$5:$A$43</c:f>
              <c:numCache>
                <c:formatCode>General</c:formatCode>
                <c:ptCount val="39"/>
                <c:pt idx="1">
                  <c:v>2021</c:v>
                </c:pt>
                <c:pt idx="5">
                  <c:v>2022</c:v>
                </c:pt>
                <c:pt idx="9">
                  <c:v>2023</c:v>
                </c:pt>
                <c:pt idx="13">
                  <c:v>2024</c:v>
                </c:pt>
                <c:pt idx="17">
                  <c:v>2025</c:v>
                </c:pt>
                <c:pt idx="21">
                  <c:v>2026</c:v>
                </c:pt>
                <c:pt idx="25">
                  <c:v>2027</c:v>
                </c:pt>
                <c:pt idx="29">
                  <c:v>2028</c:v>
                </c:pt>
                <c:pt idx="33">
                  <c:v>2029</c:v>
                </c:pt>
                <c:pt idx="37">
                  <c:v>2030</c:v>
                </c:pt>
              </c:numCache>
            </c:numRef>
          </c:cat>
          <c:val>
            <c:numRef>
              <c:f>'Sheet1 (2)'!$C$6:$C$44</c:f>
              <c:numCache>
                <c:formatCode>General</c:formatCode>
                <c:ptCount val="39"/>
                <c:pt idx="0" formatCode="&quot;$&quot;#,##0.00">
                  <c:v>18356</c:v>
                </c:pt>
                <c:pt idx="4" formatCode="&quot;$&quot;#,##0.00">
                  <c:v>22952</c:v>
                </c:pt>
                <c:pt idx="8" formatCode="&quot;$&quot;#,##0.00">
                  <c:v>29861</c:v>
                </c:pt>
                <c:pt idx="12" formatCode="&quot;$&quot;#,##0.00">
                  <c:v>36771</c:v>
                </c:pt>
                <c:pt idx="16" formatCode="&quot;$&quot;#,##0.00">
                  <c:v>43650</c:v>
                </c:pt>
                <c:pt idx="20" formatCode="&quot;$&quot;#,##0.00">
                  <c:v>50559</c:v>
                </c:pt>
                <c:pt idx="24" formatCode="&quot;$&quot;#,##0.00">
                  <c:v>57439</c:v>
                </c:pt>
                <c:pt idx="28" formatCode="&quot;$&quot;#,##0.00">
                  <c:v>64348</c:v>
                </c:pt>
                <c:pt idx="32" formatCode="&quot;$&quot;#,##0.00">
                  <c:v>71228</c:v>
                </c:pt>
                <c:pt idx="36" formatCode="&quot;$&quot;#,##0.00">
                  <c:v>78137</c:v>
                </c:pt>
              </c:numCache>
            </c:numRef>
          </c:val>
          <c:extLst>
            <c:ext xmlns:c16="http://schemas.microsoft.com/office/drawing/2014/chart" uri="{C3380CC4-5D6E-409C-BE32-E72D297353CC}">
              <c16:uniqueId val="{0000000B-5B95-428D-AA5A-FB741FA4EAC7}"/>
            </c:ext>
          </c:extLst>
        </c:ser>
        <c:ser>
          <c:idx val="2"/>
          <c:order val="2"/>
          <c:tx>
            <c:strRef>
              <c:f>'Sheet1 (2)'!$D$2</c:f>
              <c:strCache>
                <c:ptCount val="1"/>
                <c:pt idx="0">
                  <c:v>Natural Gas</c:v>
                </c:pt>
              </c:strCache>
            </c:strRef>
          </c:tx>
          <c:spPr>
            <a:solidFill>
              <a:srgbClr val="FFC000"/>
            </a:solidFill>
            <a:ln>
              <a:noFill/>
            </a:ln>
            <a:effectLst/>
          </c:spPr>
          <c:invertIfNegative val="0"/>
          <c:dLbls>
            <c:delete val="1"/>
          </c:dLbls>
          <c:cat>
            <c:numRef>
              <c:f>'Sheet1 (2)'!$A$5:$A$43</c:f>
              <c:numCache>
                <c:formatCode>General</c:formatCode>
                <c:ptCount val="39"/>
                <c:pt idx="1">
                  <c:v>2021</c:v>
                </c:pt>
                <c:pt idx="5">
                  <c:v>2022</c:v>
                </c:pt>
                <c:pt idx="9">
                  <c:v>2023</c:v>
                </c:pt>
                <c:pt idx="13">
                  <c:v>2024</c:v>
                </c:pt>
                <c:pt idx="17">
                  <c:v>2025</c:v>
                </c:pt>
                <c:pt idx="21">
                  <c:v>2026</c:v>
                </c:pt>
                <c:pt idx="25">
                  <c:v>2027</c:v>
                </c:pt>
                <c:pt idx="29">
                  <c:v>2028</c:v>
                </c:pt>
                <c:pt idx="33">
                  <c:v>2029</c:v>
                </c:pt>
                <c:pt idx="37">
                  <c:v>2030</c:v>
                </c:pt>
              </c:numCache>
            </c:numRef>
          </c:cat>
          <c:val>
            <c:numRef>
              <c:f>'Sheet1 (2)'!$D$6:$D$44</c:f>
              <c:numCache>
                <c:formatCode>"$"#,##0.00</c:formatCode>
                <c:ptCount val="39"/>
                <c:pt idx="1">
                  <c:v>72473</c:v>
                </c:pt>
                <c:pt idx="5">
                  <c:v>73923</c:v>
                </c:pt>
                <c:pt idx="9">
                  <c:v>75401</c:v>
                </c:pt>
                <c:pt idx="13">
                  <c:v>76909</c:v>
                </c:pt>
                <c:pt idx="17">
                  <c:v>78447</c:v>
                </c:pt>
                <c:pt idx="21">
                  <c:v>80016</c:v>
                </c:pt>
                <c:pt idx="25">
                  <c:v>81617</c:v>
                </c:pt>
                <c:pt idx="29">
                  <c:v>83249</c:v>
                </c:pt>
                <c:pt idx="33">
                  <c:v>84914</c:v>
                </c:pt>
                <c:pt idx="37">
                  <c:v>86612</c:v>
                </c:pt>
              </c:numCache>
            </c:numRef>
          </c:val>
          <c:extLst>
            <c:ext xmlns:c16="http://schemas.microsoft.com/office/drawing/2014/chart" uri="{C3380CC4-5D6E-409C-BE32-E72D297353CC}">
              <c16:uniqueId val="{0000000C-5B95-428D-AA5A-FB741FA4EAC7}"/>
            </c:ext>
          </c:extLst>
        </c:ser>
        <c:ser>
          <c:idx val="3"/>
          <c:order val="3"/>
          <c:tx>
            <c:strRef>
              <c:f>'Sheet1 (2)'!$E$2</c:f>
              <c:strCache>
                <c:ptCount val="1"/>
                <c:pt idx="0">
                  <c:v>Carbon Tax</c:v>
                </c:pt>
              </c:strCache>
            </c:strRef>
          </c:tx>
          <c:spPr>
            <a:solidFill>
              <a:srgbClr val="C00000"/>
            </a:solidFill>
            <a:ln>
              <a:noFill/>
            </a:ln>
            <a:effectLst/>
          </c:spPr>
          <c:invertIfNegative val="0"/>
          <c:dLbls>
            <c:dLbl>
              <c:idx val="1"/>
              <c:layout>
                <c:manualLayout>
                  <c:x val="0"/>
                  <c:y val="-7.550290678030476E-2"/>
                </c:manualLayout>
              </c:layout>
              <c:tx>
                <c:rich>
                  <a:bodyPr/>
                  <a:lstStyle/>
                  <a:p>
                    <a:r>
                      <a:rPr lang="en-US"/>
                      <a:t>$87,973.00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5B95-428D-AA5A-FB741FA4EAC7}"/>
                </c:ext>
              </c:extLst>
            </c:dLbl>
            <c:dLbl>
              <c:idx val="5"/>
              <c:layout>
                <c:manualLayout>
                  <c:x val="0"/>
                  <c:y val="-8.1305016705902802E-2"/>
                </c:manualLayout>
              </c:layout>
              <c:tx>
                <c:rich>
                  <a:bodyPr/>
                  <a:lstStyle/>
                  <a:p>
                    <a:r>
                      <a:rPr lang="en-US"/>
                      <a:t>$93,303.00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5B95-428D-AA5A-FB741FA4EAC7}"/>
                </c:ext>
              </c:extLst>
            </c:dLbl>
            <c:dLbl>
              <c:idx val="9"/>
              <c:layout>
                <c:manualLayout>
                  <c:x val="-4.0943036643919944E-17"/>
                  <c:y val="-9.4921653936785449E-2"/>
                </c:manualLayout>
              </c:layout>
              <c:tx>
                <c:rich>
                  <a:bodyPr/>
                  <a:lstStyle/>
                  <a:p>
                    <a:r>
                      <a:rPr lang="en-US"/>
                      <a:t>$100,601.00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5B95-428D-AA5A-FB741FA4EAC7}"/>
                </c:ext>
              </c:extLst>
            </c:dLbl>
            <c:dLbl>
              <c:idx val="13"/>
              <c:layout>
                <c:manualLayout>
                  <c:x val="-1.1166411714919927E-3"/>
                  <c:y val="-9.8435239850702433E-2"/>
                </c:manualLayout>
              </c:layout>
              <c:tx>
                <c:rich>
                  <a:bodyPr/>
                  <a:lstStyle/>
                  <a:p>
                    <a:r>
                      <a:rPr lang="en-US"/>
                      <a:t>$107,929.00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5B95-428D-AA5A-FB741FA4EAC7}"/>
                </c:ext>
              </c:extLst>
            </c:dLbl>
            <c:dLbl>
              <c:idx val="17"/>
              <c:layout>
                <c:manualLayout>
                  <c:x val="0"/>
                  <c:y val="-0.10355014746384293"/>
                </c:manualLayout>
              </c:layout>
              <c:tx>
                <c:rich>
                  <a:bodyPr/>
                  <a:lstStyle/>
                  <a:p>
                    <a:r>
                      <a:rPr lang="en-US"/>
                      <a:t>$115,287.00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5B95-428D-AA5A-FB741FA4EAC7}"/>
                </c:ext>
              </c:extLst>
            </c:dLbl>
            <c:dLbl>
              <c:idx val="21"/>
              <c:layout>
                <c:manualLayout>
                  <c:x val="-8.1886073287839888E-17"/>
                  <c:y val="-0.11236169065638707"/>
                </c:manualLayout>
              </c:layout>
              <c:tx>
                <c:rich>
                  <a:bodyPr/>
                  <a:lstStyle/>
                  <a:p>
                    <a:r>
                      <a:rPr lang="en-US"/>
                      <a:t>$122,676.00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5B95-428D-AA5A-FB741FA4EAC7}"/>
                </c:ext>
              </c:extLst>
            </c:dLbl>
            <c:dLbl>
              <c:idx val="25"/>
              <c:layout>
                <c:manualLayout>
                  <c:x val="0"/>
                  <c:y val="-0.12056150928400494"/>
                </c:manualLayout>
              </c:layout>
              <c:tx>
                <c:rich>
                  <a:bodyPr/>
                  <a:lstStyle/>
                  <a:p>
                    <a:r>
                      <a:rPr lang="en-US"/>
                      <a:t>$130,097.00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5B95-428D-AA5A-FB741FA4EAC7}"/>
                </c:ext>
              </c:extLst>
            </c:dLbl>
            <c:dLbl>
              <c:idx val="29"/>
              <c:layout>
                <c:manualLayout>
                  <c:x val="-1.6377214657567978E-16"/>
                  <c:y val="-0.13233636045333741"/>
                </c:manualLayout>
              </c:layout>
              <c:tx>
                <c:rich>
                  <a:bodyPr/>
                  <a:lstStyle/>
                  <a:p>
                    <a:r>
                      <a:rPr lang="en-US"/>
                      <a:t>$137,549.00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5B95-428D-AA5A-FB741FA4EAC7}"/>
                </c:ext>
              </c:extLst>
            </c:dLbl>
            <c:dLbl>
              <c:idx val="33"/>
              <c:layout>
                <c:manualLayout>
                  <c:x val="0"/>
                  <c:y val="-0.13885954091143896"/>
                </c:manualLayout>
              </c:layout>
              <c:tx>
                <c:rich>
                  <a:bodyPr rot="-5400000" spcFirstLastPara="1" vertOverflow="ellipsis" wrap="square" lIns="38100" tIns="19050" rIns="38100" bIns="19050" anchor="ctr" anchorCtr="1">
                    <a:noAutofit/>
                  </a:bodyPr>
                  <a:lstStyle/>
                  <a:p>
                    <a:pPr>
                      <a:defRPr sz="1100" b="0" i="0" u="none" strike="noStrike" kern="1200" baseline="0">
                        <a:solidFill>
                          <a:schemeClr val="tx1">
                            <a:lumMod val="75000"/>
                            <a:lumOff val="25000"/>
                          </a:schemeClr>
                        </a:solidFill>
                        <a:latin typeface="+mn-lt"/>
                        <a:ea typeface="+mn-ea"/>
                        <a:cs typeface="+mn-cs"/>
                      </a:defRPr>
                    </a:pPr>
                    <a:r>
                      <a:rPr lang="en-US"/>
                      <a:t>$145,035.00</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layout>
                    <c:manualLayout>
                      <c:w val="7.414097415766964E-2"/>
                      <c:h val="0.13046151255793281"/>
                    </c:manualLayout>
                  </c15:layout>
                  <c15:showDataLabelsRange val="0"/>
                </c:ext>
                <c:ext xmlns:c16="http://schemas.microsoft.com/office/drawing/2014/chart" uri="{C3380CC4-5D6E-409C-BE32-E72D297353CC}">
                  <c16:uniqueId val="{00000015-5B95-428D-AA5A-FB741FA4EAC7}"/>
                </c:ext>
              </c:extLst>
            </c:dLbl>
            <c:dLbl>
              <c:idx val="37"/>
              <c:layout>
                <c:manualLayout>
                  <c:x val="0"/>
                  <c:y val="-0.14104581515402864"/>
                </c:manualLayout>
              </c:layout>
              <c:tx>
                <c:rich>
                  <a:bodyPr/>
                  <a:lstStyle/>
                  <a:p>
                    <a:r>
                      <a:rPr lang="en-US"/>
                      <a:t>$152,553.00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5B95-428D-AA5A-FB741FA4EAC7}"/>
                </c:ext>
              </c:extLst>
            </c:dLbl>
            <c:spPr>
              <a:noFill/>
              <a:ln>
                <a:noFill/>
              </a:ln>
              <a:effectLst/>
            </c:spPr>
            <c:txPr>
              <a:bodyPr rot="-5400000" spcFirstLastPara="1" vertOverflow="ellipsis"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 (2)'!$A$5:$A$43</c:f>
              <c:numCache>
                <c:formatCode>General</c:formatCode>
                <c:ptCount val="39"/>
                <c:pt idx="1">
                  <c:v>2021</c:v>
                </c:pt>
                <c:pt idx="5">
                  <c:v>2022</c:v>
                </c:pt>
                <c:pt idx="9">
                  <c:v>2023</c:v>
                </c:pt>
                <c:pt idx="13">
                  <c:v>2024</c:v>
                </c:pt>
                <c:pt idx="17">
                  <c:v>2025</c:v>
                </c:pt>
                <c:pt idx="21">
                  <c:v>2026</c:v>
                </c:pt>
                <c:pt idx="25">
                  <c:v>2027</c:v>
                </c:pt>
                <c:pt idx="29">
                  <c:v>2028</c:v>
                </c:pt>
                <c:pt idx="33">
                  <c:v>2029</c:v>
                </c:pt>
                <c:pt idx="37">
                  <c:v>2030</c:v>
                </c:pt>
              </c:numCache>
            </c:numRef>
          </c:cat>
          <c:val>
            <c:numRef>
              <c:f>'Sheet1 (2)'!$E$6:$E$44</c:f>
              <c:numCache>
                <c:formatCode>"$"#,##0.00</c:formatCode>
                <c:ptCount val="39"/>
                <c:pt idx="1">
                  <c:v>15500</c:v>
                </c:pt>
                <c:pt idx="5">
                  <c:v>19380</c:v>
                </c:pt>
                <c:pt idx="9">
                  <c:v>25200</c:v>
                </c:pt>
                <c:pt idx="13">
                  <c:v>31020</c:v>
                </c:pt>
                <c:pt idx="17">
                  <c:v>36840</c:v>
                </c:pt>
                <c:pt idx="21">
                  <c:v>42660</c:v>
                </c:pt>
                <c:pt idx="25">
                  <c:v>48480</c:v>
                </c:pt>
                <c:pt idx="29">
                  <c:v>54300</c:v>
                </c:pt>
                <c:pt idx="33">
                  <c:v>60121</c:v>
                </c:pt>
                <c:pt idx="37">
                  <c:v>65941</c:v>
                </c:pt>
              </c:numCache>
            </c:numRef>
          </c:val>
          <c:extLst>
            <c:ext xmlns:c16="http://schemas.microsoft.com/office/drawing/2014/chart" uri="{C3380CC4-5D6E-409C-BE32-E72D297353CC}">
              <c16:uniqueId val="{00000017-5B95-428D-AA5A-FB741FA4EAC7}"/>
            </c:ext>
          </c:extLst>
        </c:ser>
        <c:ser>
          <c:idx val="4"/>
          <c:order val="4"/>
          <c:tx>
            <c:strRef>
              <c:f>'Sheet1 (2)'!$F$2</c:f>
              <c:strCache>
                <c:ptCount val="1"/>
                <c:pt idx="0">
                  <c:v>Corn Stover</c:v>
                </c:pt>
              </c:strCache>
            </c:strRef>
          </c:tx>
          <c:spPr>
            <a:solidFill>
              <a:srgbClr val="00B050"/>
            </a:solidFill>
            <a:ln>
              <a:noFill/>
            </a:ln>
            <a:effectLst/>
          </c:spPr>
          <c:invertIfNegative val="0"/>
          <c:dLbls>
            <c:dLbl>
              <c:idx val="2"/>
              <c:layout>
                <c:manualLayout>
                  <c:x val="3.418435339404049E-4"/>
                  <c:y val="-6.35561340749292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5B95-428D-AA5A-FB741FA4EAC7}"/>
                </c:ext>
              </c:extLst>
            </c:dLbl>
            <c:dLbl>
              <c:idx val="6"/>
              <c:layout>
                <c:manualLayout>
                  <c:x val="-1.9863151993076593E-17"/>
                  <c:y val="-6.348775252588394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5B95-428D-AA5A-FB741FA4EAC7}"/>
                </c:ext>
              </c:extLst>
            </c:dLbl>
            <c:dLbl>
              <c:idx val="10"/>
              <c:layout>
                <c:manualLayout>
                  <c:x val="0"/>
                  <c:y val="-6.362467690121284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5B95-428D-AA5A-FB741FA4EAC7}"/>
                </c:ext>
              </c:extLst>
            </c:dLbl>
            <c:dLbl>
              <c:idx val="14"/>
              <c:layout>
                <c:manualLayout>
                  <c:x val="-2.1669143404258258E-3"/>
                  <c:y val="-6.157645597462012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5B95-428D-AA5A-FB741FA4EAC7}"/>
                </c:ext>
              </c:extLst>
            </c:dLbl>
            <c:dLbl>
              <c:idx val="18"/>
              <c:layout>
                <c:manualLayout>
                  <c:x val="0"/>
                  <c:y val="-6.164499880090373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5B95-428D-AA5A-FB741FA4EAC7}"/>
                </c:ext>
              </c:extLst>
            </c:dLbl>
            <c:dLbl>
              <c:idx val="22"/>
              <c:layout>
                <c:manualLayout>
                  <c:x val="0"/>
                  <c:y val="-6.369321972749629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5B95-428D-AA5A-FB741FA4EAC7}"/>
                </c:ext>
              </c:extLst>
            </c:dLbl>
            <c:dLbl>
              <c:idx val="26"/>
              <c:layout>
                <c:manualLayout>
                  <c:x val="-7.945260797230637E-17"/>
                  <c:y val="-6.369321972749629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5B95-428D-AA5A-FB741FA4EAC7}"/>
                </c:ext>
              </c:extLst>
            </c:dLbl>
            <c:dLbl>
              <c:idx val="30"/>
              <c:layout>
                <c:manualLayout>
                  <c:x val="1.1166411714919927E-3"/>
                  <c:y val="-6.157645597462012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5B95-428D-AA5A-FB741FA4EAC7}"/>
                </c:ext>
              </c:extLst>
            </c:dLbl>
            <c:dLbl>
              <c:idx val="34"/>
              <c:layout>
                <c:manualLayout>
                  <c:x val="0"/>
                  <c:y val="-6.17135416271873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5B95-428D-AA5A-FB741FA4EAC7}"/>
                </c:ext>
              </c:extLst>
            </c:dLbl>
            <c:dLbl>
              <c:idx val="38"/>
              <c:layout>
                <c:manualLayout>
                  <c:x val="-8.8357211904686135E-4"/>
                  <c:y val="-6.0620727060369278E-2"/>
                </c:manualLayout>
              </c:layout>
              <c:spPr>
                <a:noFill/>
                <a:ln>
                  <a:noFill/>
                </a:ln>
                <a:effectLst/>
              </c:spPr>
              <c:txPr>
                <a:bodyPr rot="-5400000" spcFirstLastPara="1" vertOverflow="ellipsis" wrap="none" lIns="38100" tIns="19050" rIns="38100" bIns="19050" anchor="b" anchorCtr="0">
                  <a:no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5.1562238599961764E-2"/>
                      <c:h val="5.333276993818082E-2"/>
                    </c:manualLayout>
                  </c15:layout>
                </c:ext>
                <c:ext xmlns:c16="http://schemas.microsoft.com/office/drawing/2014/chart" uri="{C3380CC4-5D6E-409C-BE32-E72D297353CC}">
                  <c16:uniqueId val="{00000021-5B95-428D-AA5A-FB741FA4EAC7}"/>
                </c:ext>
              </c:extLst>
            </c:dLbl>
            <c:spPr>
              <a:noFill/>
              <a:ln>
                <a:noFill/>
              </a:ln>
              <a:effectLst/>
            </c:spPr>
            <c:txPr>
              <a:bodyPr rot="-5400000" spcFirstLastPara="1" vertOverflow="ellipsis"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 (2)'!$A$5:$A$43</c:f>
              <c:numCache>
                <c:formatCode>General</c:formatCode>
                <c:ptCount val="39"/>
                <c:pt idx="1">
                  <c:v>2021</c:v>
                </c:pt>
                <c:pt idx="5">
                  <c:v>2022</c:v>
                </c:pt>
                <c:pt idx="9">
                  <c:v>2023</c:v>
                </c:pt>
                <c:pt idx="13">
                  <c:v>2024</c:v>
                </c:pt>
                <c:pt idx="17">
                  <c:v>2025</c:v>
                </c:pt>
                <c:pt idx="21">
                  <c:v>2026</c:v>
                </c:pt>
                <c:pt idx="25">
                  <c:v>2027</c:v>
                </c:pt>
                <c:pt idx="29">
                  <c:v>2028</c:v>
                </c:pt>
                <c:pt idx="33">
                  <c:v>2029</c:v>
                </c:pt>
                <c:pt idx="37">
                  <c:v>2030</c:v>
                </c:pt>
              </c:numCache>
            </c:numRef>
          </c:cat>
          <c:val>
            <c:numRef>
              <c:f>'Sheet1 (2)'!$F$6:$F$44</c:f>
              <c:numCache>
                <c:formatCode>General</c:formatCode>
                <c:ptCount val="39"/>
                <c:pt idx="2" formatCode="&quot;$&quot;#,##0.00">
                  <c:v>8160</c:v>
                </c:pt>
                <c:pt idx="6" formatCode="&quot;$&quot;#,##0.00">
                  <c:v>8323</c:v>
                </c:pt>
                <c:pt idx="10" formatCode="&quot;$&quot;#,##0.00">
                  <c:v>8490</c:v>
                </c:pt>
                <c:pt idx="14" formatCode="&quot;$&quot;#,##0.00">
                  <c:v>8660</c:v>
                </c:pt>
                <c:pt idx="18" formatCode="&quot;$&quot;#,##0.00">
                  <c:v>8833</c:v>
                </c:pt>
                <c:pt idx="22" formatCode="&quot;$&quot;#,##0.00">
                  <c:v>9009</c:v>
                </c:pt>
                <c:pt idx="26" formatCode="&quot;$&quot;#,##0.00">
                  <c:v>9109</c:v>
                </c:pt>
                <c:pt idx="30" formatCode="&quot;$&quot;#,##0.00">
                  <c:v>9373</c:v>
                </c:pt>
                <c:pt idx="34" formatCode="&quot;$&quot;#,##0.00">
                  <c:v>9561</c:v>
                </c:pt>
                <c:pt idx="38" formatCode="&quot;$&quot;#,##0.00">
                  <c:v>9752</c:v>
                </c:pt>
              </c:numCache>
            </c:numRef>
          </c:val>
          <c:extLst>
            <c:ext xmlns:c16="http://schemas.microsoft.com/office/drawing/2014/chart" uri="{C3380CC4-5D6E-409C-BE32-E72D297353CC}">
              <c16:uniqueId val="{00000022-5B95-428D-AA5A-FB741FA4EAC7}"/>
            </c:ext>
          </c:extLst>
        </c:ser>
        <c:dLbls>
          <c:dLblPos val="ctr"/>
          <c:showLegendKey val="0"/>
          <c:showVal val="1"/>
          <c:showCatName val="0"/>
          <c:showSerName val="0"/>
          <c:showPercent val="0"/>
          <c:showBubbleSize val="0"/>
        </c:dLbls>
        <c:gapWidth val="50"/>
        <c:overlap val="100"/>
        <c:axId val="1030994096"/>
        <c:axId val="1031001312"/>
      </c:barChart>
      <c:catAx>
        <c:axId val="1030994096"/>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031001312"/>
        <c:crosses val="autoZero"/>
        <c:auto val="1"/>
        <c:lblAlgn val="ctr"/>
        <c:lblOffset val="100"/>
        <c:noMultiLvlLbl val="0"/>
      </c:catAx>
      <c:valAx>
        <c:axId val="1031001312"/>
        <c:scaling>
          <c:orientation val="minMax"/>
        </c:scaling>
        <c:delete val="1"/>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quot;$&quot;#,##0.00" sourceLinked="1"/>
        <c:majorTickMark val="none"/>
        <c:minorTickMark val="none"/>
        <c:tickLblPos val="nextTo"/>
        <c:crossAx val="10309940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ROI</a:t>
            </a:r>
            <a:r>
              <a:rPr lang="en-US" baseline="0"/>
              <a:t> for BioDryAir </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3C8740"/>
              </a:solidFill>
              <a:ln>
                <a:noFill/>
              </a:ln>
              <a:effectLst/>
            </c:spPr>
            <c:extLst>
              <c:ext xmlns:c16="http://schemas.microsoft.com/office/drawing/2014/chart" uri="{C3380CC4-5D6E-409C-BE32-E72D297353CC}">
                <c16:uniqueId val="{00000001-9C3B-4489-BF9C-4D4E6ABC305C}"/>
              </c:ext>
            </c:extLst>
          </c:dPt>
          <c:dPt>
            <c:idx val="1"/>
            <c:invertIfNegative val="0"/>
            <c:bubble3D val="0"/>
            <c:spPr>
              <a:solidFill>
                <a:srgbClr val="70A28A"/>
              </a:solidFill>
              <a:ln>
                <a:noFill/>
              </a:ln>
              <a:effectLst/>
            </c:spPr>
            <c:extLst>
              <c:ext xmlns:c16="http://schemas.microsoft.com/office/drawing/2014/chart" uri="{C3380CC4-5D6E-409C-BE32-E72D297353CC}">
                <c16:uniqueId val="{00000003-9C3B-4489-BF9C-4D4E6ABC305C}"/>
              </c:ext>
            </c:extLst>
          </c:dPt>
          <c:dPt>
            <c:idx val="2"/>
            <c:invertIfNegative val="0"/>
            <c:bubble3D val="0"/>
            <c:spPr>
              <a:solidFill>
                <a:srgbClr val="3C8740"/>
              </a:solidFill>
              <a:ln>
                <a:noFill/>
              </a:ln>
              <a:effectLst/>
            </c:spPr>
            <c:extLst>
              <c:ext xmlns:c16="http://schemas.microsoft.com/office/drawing/2014/chart" uri="{C3380CC4-5D6E-409C-BE32-E72D297353CC}">
                <c16:uniqueId val="{00000005-9C3B-4489-BF9C-4D4E6ABC305C}"/>
              </c:ext>
            </c:extLst>
          </c:dPt>
          <c:dPt>
            <c:idx val="3"/>
            <c:invertIfNegative val="0"/>
            <c:bubble3D val="0"/>
            <c:spPr>
              <a:solidFill>
                <a:srgbClr val="70A28A"/>
              </a:solidFill>
              <a:ln>
                <a:noFill/>
              </a:ln>
              <a:effectLst/>
            </c:spPr>
            <c:extLst>
              <c:ext xmlns:c16="http://schemas.microsoft.com/office/drawing/2014/chart" uri="{C3380CC4-5D6E-409C-BE32-E72D297353CC}">
                <c16:uniqueId val="{00000007-9C3B-4489-BF9C-4D4E6ABC305C}"/>
              </c:ext>
            </c:extLst>
          </c:dPt>
          <c:dLbls>
            <c:spPr>
              <a:noFill/>
              <a:ln>
                <a:noFill/>
              </a:ln>
              <a:effectLst/>
            </c:spPr>
            <c:txPr>
              <a:bodyPr rot="-5400000" spcFirstLastPara="1" vertOverflow="ellipsis"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Sheet7!$B$2:$E$3</c:f>
              <c:multiLvlStrCache>
                <c:ptCount val="4"/>
                <c:lvl>
                  <c:pt idx="0">
                    <c:v>Switching from Propane to BioDryAir</c:v>
                  </c:pt>
                  <c:pt idx="1">
                    <c:v>Switching from Natural Gas to BioDryAir</c:v>
                  </c:pt>
                  <c:pt idx="2">
                    <c:v>Switching from Propane to BioDryAir</c:v>
                  </c:pt>
                  <c:pt idx="3">
                    <c:v>Switching from Natural Gas to BioDryAir </c:v>
                  </c:pt>
                </c:lvl>
                <c:lvl>
                  <c:pt idx="0">
                    <c:v>2021</c:v>
                  </c:pt>
                  <c:pt idx="2">
                    <c:v>2030</c:v>
                  </c:pt>
                </c:lvl>
              </c:multiLvlStrCache>
            </c:multiLvlStrRef>
          </c:cat>
          <c:val>
            <c:numRef>
              <c:f>Sheet7!$B$4:$E$4</c:f>
              <c:numCache>
                <c:formatCode>General</c:formatCode>
                <c:ptCount val="4"/>
                <c:pt idx="0">
                  <c:v>1.74</c:v>
                </c:pt>
                <c:pt idx="1">
                  <c:v>4.45</c:v>
                </c:pt>
                <c:pt idx="2">
                  <c:v>1.18</c:v>
                </c:pt>
                <c:pt idx="3">
                  <c:v>2.4900000000000002</c:v>
                </c:pt>
              </c:numCache>
            </c:numRef>
          </c:val>
          <c:extLst>
            <c:ext xmlns:c16="http://schemas.microsoft.com/office/drawing/2014/chart" uri="{C3380CC4-5D6E-409C-BE32-E72D297353CC}">
              <c16:uniqueId val="{00000008-9C3B-4489-BF9C-4D4E6ABC305C}"/>
            </c:ext>
          </c:extLst>
        </c:ser>
        <c:dLbls>
          <c:dLblPos val="outEnd"/>
          <c:showLegendKey val="0"/>
          <c:showVal val="1"/>
          <c:showCatName val="0"/>
          <c:showSerName val="0"/>
          <c:showPercent val="0"/>
          <c:showBubbleSize val="0"/>
        </c:dLbls>
        <c:gapWidth val="219"/>
        <c:overlap val="-27"/>
        <c:axId val="1141835112"/>
        <c:axId val="1141842328"/>
      </c:barChart>
      <c:catAx>
        <c:axId val="1141835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141842328"/>
        <c:crosses val="autoZero"/>
        <c:auto val="1"/>
        <c:lblAlgn val="ctr"/>
        <c:lblOffset val="100"/>
        <c:noMultiLvlLbl val="0"/>
      </c:catAx>
      <c:valAx>
        <c:axId val="11418423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141835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ata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5F8147-4DD4-4643-890D-D6D77F51A29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92BC941-B033-49A3-8161-A2D7FF1DEF6D}">
      <dgm:prSet custT="1"/>
      <dgm:spPr/>
      <dgm:t>
        <a:bodyPr/>
        <a:lstStyle/>
        <a:p>
          <a:pPr>
            <a:lnSpc>
              <a:spcPct val="100000"/>
            </a:lnSpc>
          </a:pPr>
          <a:r>
            <a:rPr lang="en-US" sz="1800" b="0" dirty="0"/>
            <a:t>Triple Green Products manufactures and installs industry leading equipment into the agricultural, institutional, municipal, commercial, and industrial sectors.</a:t>
          </a:r>
          <a:endParaRPr lang="en-US" sz="1800" dirty="0"/>
        </a:p>
      </dgm:t>
    </dgm:pt>
    <dgm:pt modelId="{F8AE56AF-7A41-4BEC-B335-1D02F4F14447}" type="parTrans" cxnId="{13B88E1B-397E-4F28-9297-12BE6038A2C9}">
      <dgm:prSet/>
      <dgm:spPr/>
      <dgm:t>
        <a:bodyPr/>
        <a:lstStyle/>
        <a:p>
          <a:endParaRPr lang="en-US" sz="1800"/>
        </a:p>
      </dgm:t>
    </dgm:pt>
    <dgm:pt modelId="{41B35AE1-BC08-4961-B9AB-00F8166C262B}" type="sibTrans" cxnId="{13B88E1B-397E-4F28-9297-12BE6038A2C9}">
      <dgm:prSet/>
      <dgm:spPr/>
      <dgm:t>
        <a:bodyPr/>
        <a:lstStyle/>
        <a:p>
          <a:endParaRPr lang="en-US" sz="1800"/>
        </a:p>
      </dgm:t>
    </dgm:pt>
    <dgm:pt modelId="{BE42B052-6FD1-4BB6-B83B-98F623AA7430}">
      <dgm:prSet custT="1"/>
      <dgm:spPr/>
      <dgm:t>
        <a:bodyPr/>
        <a:lstStyle/>
        <a:p>
          <a:pPr>
            <a:lnSpc>
              <a:spcPct val="100000"/>
            </a:lnSpc>
          </a:pPr>
          <a:r>
            <a:rPr lang="en-US" sz="1800" b="0" dirty="0"/>
            <a:t>Focusing on sustainable, biomass fueled, renewable energy and the environmentally conscious handling and recycling of organic waste materials, we have built a reputation for supplying proven long-lasting solutions.</a:t>
          </a:r>
          <a:endParaRPr lang="en-US" sz="1800" dirty="0"/>
        </a:p>
      </dgm:t>
    </dgm:pt>
    <dgm:pt modelId="{AA186362-0B8A-4BEE-BB7B-E8F2E8ED58BC}" type="parTrans" cxnId="{F77BDEC0-0CFF-4C98-A7AB-1FA1B36351D2}">
      <dgm:prSet/>
      <dgm:spPr/>
      <dgm:t>
        <a:bodyPr/>
        <a:lstStyle/>
        <a:p>
          <a:endParaRPr lang="en-US" sz="1800"/>
        </a:p>
      </dgm:t>
    </dgm:pt>
    <dgm:pt modelId="{09B2DAE7-33CB-46A3-A7A0-ACAFC981685B}" type="sibTrans" cxnId="{F77BDEC0-0CFF-4C98-A7AB-1FA1B36351D2}">
      <dgm:prSet/>
      <dgm:spPr/>
      <dgm:t>
        <a:bodyPr/>
        <a:lstStyle/>
        <a:p>
          <a:endParaRPr lang="en-US" sz="1800"/>
        </a:p>
      </dgm:t>
    </dgm:pt>
    <dgm:pt modelId="{49D75D72-C66C-4DF7-80C5-46581AC0676F}">
      <dgm:prSet custT="1"/>
      <dgm:spPr/>
      <dgm:t>
        <a:bodyPr/>
        <a:lstStyle/>
        <a:p>
          <a:pPr>
            <a:lnSpc>
              <a:spcPct val="100000"/>
            </a:lnSpc>
          </a:pPr>
          <a:r>
            <a:rPr lang="en-US" sz="1800" b="0" dirty="0"/>
            <a:t>One of our core products is the BioDryAir Grain Drying system that utilizes various biomass materials as fuel for combustion to generate heat energy.</a:t>
          </a:r>
          <a:endParaRPr lang="en-US" sz="1800" dirty="0"/>
        </a:p>
      </dgm:t>
    </dgm:pt>
    <dgm:pt modelId="{B006D8DD-A0AC-4085-9E30-516E05FCFE4F}" type="parTrans" cxnId="{A04070AA-3326-4E83-BA7B-5FB867B95821}">
      <dgm:prSet/>
      <dgm:spPr/>
      <dgm:t>
        <a:bodyPr/>
        <a:lstStyle/>
        <a:p>
          <a:endParaRPr lang="en-US" sz="1800"/>
        </a:p>
      </dgm:t>
    </dgm:pt>
    <dgm:pt modelId="{3B4ED8DF-05C0-436B-9769-D4A8AF594864}" type="sibTrans" cxnId="{A04070AA-3326-4E83-BA7B-5FB867B95821}">
      <dgm:prSet/>
      <dgm:spPr/>
      <dgm:t>
        <a:bodyPr/>
        <a:lstStyle/>
        <a:p>
          <a:endParaRPr lang="en-US" sz="1800"/>
        </a:p>
      </dgm:t>
    </dgm:pt>
    <dgm:pt modelId="{B17F0C7A-4553-4BB0-B535-D43C1EC564C2}" type="pres">
      <dgm:prSet presAssocID="{F25F8147-4DD4-4643-890D-D6D77F51A297}" presName="root" presStyleCnt="0">
        <dgm:presLayoutVars>
          <dgm:dir/>
          <dgm:resizeHandles val="exact"/>
        </dgm:presLayoutVars>
      </dgm:prSet>
      <dgm:spPr/>
    </dgm:pt>
    <dgm:pt modelId="{F64F4424-5EC5-4CAB-91AA-821088BDA753}" type="pres">
      <dgm:prSet presAssocID="{392BC941-B033-49A3-8161-A2D7FF1DEF6D}" presName="compNode" presStyleCnt="0"/>
      <dgm:spPr/>
    </dgm:pt>
    <dgm:pt modelId="{B553CF48-5FF2-4BD4-8C9C-7338EC840911}" type="pres">
      <dgm:prSet presAssocID="{392BC941-B033-49A3-8161-A2D7FF1DEF6D}" presName="bgRect" presStyleLbl="bgShp" presStyleIdx="0" presStyleCnt="3"/>
      <dgm:spPr/>
    </dgm:pt>
    <dgm:pt modelId="{AB92E3F1-649E-413B-A058-B37A88EFC9FE}" type="pres">
      <dgm:prSet presAssocID="{392BC941-B033-49A3-8161-A2D7FF1DEF6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ity"/>
        </a:ext>
      </dgm:extLst>
    </dgm:pt>
    <dgm:pt modelId="{7AC64B18-9560-4B59-BAD8-E81D9CA25C39}" type="pres">
      <dgm:prSet presAssocID="{392BC941-B033-49A3-8161-A2D7FF1DEF6D}" presName="spaceRect" presStyleCnt="0"/>
      <dgm:spPr/>
    </dgm:pt>
    <dgm:pt modelId="{5BBF2CA8-5347-4031-A4E8-52F18C48EABA}" type="pres">
      <dgm:prSet presAssocID="{392BC941-B033-49A3-8161-A2D7FF1DEF6D}" presName="parTx" presStyleLbl="revTx" presStyleIdx="0" presStyleCnt="3">
        <dgm:presLayoutVars>
          <dgm:chMax val="0"/>
          <dgm:chPref val="0"/>
        </dgm:presLayoutVars>
      </dgm:prSet>
      <dgm:spPr/>
    </dgm:pt>
    <dgm:pt modelId="{96019396-7A2A-4F04-A396-816604E118D0}" type="pres">
      <dgm:prSet presAssocID="{41B35AE1-BC08-4961-B9AB-00F8166C262B}" presName="sibTrans" presStyleCnt="0"/>
      <dgm:spPr/>
    </dgm:pt>
    <dgm:pt modelId="{9204B0B5-9C9C-408E-90E5-3BAF5BAC9EAE}" type="pres">
      <dgm:prSet presAssocID="{BE42B052-6FD1-4BB6-B83B-98F623AA7430}" presName="compNode" presStyleCnt="0"/>
      <dgm:spPr/>
    </dgm:pt>
    <dgm:pt modelId="{067B9929-9D6B-4A49-9075-60329BDF1B68}" type="pres">
      <dgm:prSet presAssocID="{BE42B052-6FD1-4BB6-B83B-98F623AA7430}" presName="bgRect" presStyleLbl="bgShp" presStyleIdx="1" presStyleCnt="3"/>
      <dgm:spPr/>
    </dgm:pt>
    <dgm:pt modelId="{D1ACCC6E-7F79-4CAA-B11E-0A4B34ABB897}" type="pres">
      <dgm:prSet presAssocID="{BE42B052-6FD1-4BB6-B83B-98F623AA743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ustainability"/>
        </a:ext>
      </dgm:extLst>
    </dgm:pt>
    <dgm:pt modelId="{2B5C5255-2EBE-4C01-8F4A-7ADCA5A4629A}" type="pres">
      <dgm:prSet presAssocID="{BE42B052-6FD1-4BB6-B83B-98F623AA7430}" presName="spaceRect" presStyleCnt="0"/>
      <dgm:spPr/>
    </dgm:pt>
    <dgm:pt modelId="{7741CA15-E68B-41AC-A127-71104D308EF6}" type="pres">
      <dgm:prSet presAssocID="{BE42B052-6FD1-4BB6-B83B-98F623AA7430}" presName="parTx" presStyleLbl="revTx" presStyleIdx="1" presStyleCnt="3">
        <dgm:presLayoutVars>
          <dgm:chMax val="0"/>
          <dgm:chPref val="0"/>
        </dgm:presLayoutVars>
      </dgm:prSet>
      <dgm:spPr/>
    </dgm:pt>
    <dgm:pt modelId="{D204C8A3-649C-44C3-BDC9-A4836208C26A}" type="pres">
      <dgm:prSet presAssocID="{09B2DAE7-33CB-46A3-A7A0-ACAFC981685B}" presName="sibTrans" presStyleCnt="0"/>
      <dgm:spPr/>
    </dgm:pt>
    <dgm:pt modelId="{C9664226-51C8-40BD-AF7D-AEA7437B570D}" type="pres">
      <dgm:prSet presAssocID="{49D75D72-C66C-4DF7-80C5-46581AC0676F}" presName="compNode" presStyleCnt="0"/>
      <dgm:spPr/>
    </dgm:pt>
    <dgm:pt modelId="{3792316C-4036-4C57-BE52-5888BB00D42B}" type="pres">
      <dgm:prSet presAssocID="{49D75D72-C66C-4DF7-80C5-46581AC0676F}" presName="bgRect" presStyleLbl="bgShp" presStyleIdx="2" presStyleCnt="3"/>
      <dgm:spPr/>
    </dgm:pt>
    <dgm:pt modelId="{F0C642DB-964C-4121-9CAE-E28CDEF9BDEB}" type="pres">
      <dgm:prSet presAssocID="{49D75D72-C66C-4DF7-80C5-46581AC0676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ire"/>
        </a:ext>
      </dgm:extLst>
    </dgm:pt>
    <dgm:pt modelId="{44FDDBBB-A9FD-4AD9-9BC6-D6CF4091821B}" type="pres">
      <dgm:prSet presAssocID="{49D75D72-C66C-4DF7-80C5-46581AC0676F}" presName="spaceRect" presStyleCnt="0"/>
      <dgm:spPr/>
    </dgm:pt>
    <dgm:pt modelId="{49A57CF7-AC82-4D21-9491-3CBF9595F7C6}" type="pres">
      <dgm:prSet presAssocID="{49D75D72-C66C-4DF7-80C5-46581AC0676F}" presName="parTx" presStyleLbl="revTx" presStyleIdx="2" presStyleCnt="3">
        <dgm:presLayoutVars>
          <dgm:chMax val="0"/>
          <dgm:chPref val="0"/>
        </dgm:presLayoutVars>
      </dgm:prSet>
      <dgm:spPr/>
    </dgm:pt>
  </dgm:ptLst>
  <dgm:cxnLst>
    <dgm:cxn modelId="{13B88E1B-397E-4F28-9297-12BE6038A2C9}" srcId="{F25F8147-4DD4-4643-890D-D6D77F51A297}" destId="{392BC941-B033-49A3-8161-A2D7FF1DEF6D}" srcOrd="0" destOrd="0" parTransId="{F8AE56AF-7A41-4BEC-B335-1D02F4F14447}" sibTransId="{41B35AE1-BC08-4961-B9AB-00F8166C262B}"/>
    <dgm:cxn modelId="{CB61A21C-3E63-4934-BE7C-422C73F16026}" type="presOf" srcId="{49D75D72-C66C-4DF7-80C5-46581AC0676F}" destId="{49A57CF7-AC82-4D21-9491-3CBF9595F7C6}" srcOrd="0" destOrd="0" presId="urn:microsoft.com/office/officeart/2018/2/layout/IconVerticalSolidList"/>
    <dgm:cxn modelId="{2003CC42-5D1E-4D0F-A084-AFFDAD5832AC}" type="presOf" srcId="{F25F8147-4DD4-4643-890D-D6D77F51A297}" destId="{B17F0C7A-4553-4BB0-B535-D43C1EC564C2}" srcOrd="0" destOrd="0" presId="urn:microsoft.com/office/officeart/2018/2/layout/IconVerticalSolidList"/>
    <dgm:cxn modelId="{4EEFAA4A-5C92-4270-A43F-D405FA891D2D}" type="presOf" srcId="{392BC941-B033-49A3-8161-A2D7FF1DEF6D}" destId="{5BBF2CA8-5347-4031-A4E8-52F18C48EABA}" srcOrd="0" destOrd="0" presId="urn:microsoft.com/office/officeart/2018/2/layout/IconVerticalSolidList"/>
    <dgm:cxn modelId="{A04070AA-3326-4E83-BA7B-5FB867B95821}" srcId="{F25F8147-4DD4-4643-890D-D6D77F51A297}" destId="{49D75D72-C66C-4DF7-80C5-46581AC0676F}" srcOrd="2" destOrd="0" parTransId="{B006D8DD-A0AC-4085-9E30-516E05FCFE4F}" sibTransId="{3B4ED8DF-05C0-436B-9769-D4A8AF594864}"/>
    <dgm:cxn modelId="{1F0D50AC-A248-4EE6-B522-278AD75F2032}" type="presOf" srcId="{BE42B052-6FD1-4BB6-B83B-98F623AA7430}" destId="{7741CA15-E68B-41AC-A127-71104D308EF6}" srcOrd="0" destOrd="0" presId="urn:microsoft.com/office/officeart/2018/2/layout/IconVerticalSolidList"/>
    <dgm:cxn modelId="{F77BDEC0-0CFF-4C98-A7AB-1FA1B36351D2}" srcId="{F25F8147-4DD4-4643-890D-D6D77F51A297}" destId="{BE42B052-6FD1-4BB6-B83B-98F623AA7430}" srcOrd="1" destOrd="0" parTransId="{AA186362-0B8A-4BEE-BB7B-E8F2E8ED58BC}" sibTransId="{09B2DAE7-33CB-46A3-A7A0-ACAFC981685B}"/>
    <dgm:cxn modelId="{E3EA4512-C5BB-4D1A-BFDC-D6D822C3C497}" type="presParOf" srcId="{B17F0C7A-4553-4BB0-B535-D43C1EC564C2}" destId="{F64F4424-5EC5-4CAB-91AA-821088BDA753}" srcOrd="0" destOrd="0" presId="urn:microsoft.com/office/officeart/2018/2/layout/IconVerticalSolidList"/>
    <dgm:cxn modelId="{2641049B-355B-4F57-9468-F1D7D8AE7EDB}" type="presParOf" srcId="{F64F4424-5EC5-4CAB-91AA-821088BDA753}" destId="{B553CF48-5FF2-4BD4-8C9C-7338EC840911}" srcOrd="0" destOrd="0" presId="urn:microsoft.com/office/officeart/2018/2/layout/IconVerticalSolidList"/>
    <dgm:cxn modelId="{E27A485F-475A-4461-BC5F-CA87A7757AF0}" type="presParOf" srcId="{F64F4424-5EC5-4CAB-91AA-821088BDA753}" destId="{AB92E3F1-649E-413B-A058-B37A88EFC9FE}" srcOrd="1" destOrd="0" presId="urn:microsoft.com/office/officeart/2018/2/layout/IconVerticalSolidList"/>
    <dgm:cxn modelId="{8DA8AA0B-8DD3-4BB6-815C-FB40C426FCD4}" type="presParOf" srcId="{F64F4424-5EC5-4CAB-91AA-821088BDA753}" destId="{7AC64B18-9560-4B59-BAD8-E81D9CA25C39}" srcOrd="2" destOrd="0" presId="urn:microsoft.com/office/officeart/2018/2/layout/IconVerticalSolidList"/>
    <dgm:cxn modelId="{5706640C-6D38-4A63-956F-4AFEE576973D}" type="presParOf" srcId="{F64F4424-5EC5-4CAB-91AA-821088BDA753}" destId="{5BBF2CA8-5347-4031-A4E8-52F18C48EABA}" srcOrd="3" destOrd="0" presId="urn:microsoft.com/office/officeart/2018/2/layout/IconVerticalSolidList"/>
    <dgm:cxn modelId="{35D623C9-6B07-4C3B-B096-8DF47864ECEA}" type="presParOf" srcId="{B17F0C7A-4553-4BB0-B535-D43C1EC564C2}" destId="{96019396-7A2A-4F04-A396-816604E118D0}" srcOrd="1" destOrd="0" presId="urn:microsoft.com/office/officeart/2018/2/layout/IconVerticalSolidList"/>
    <dgm:cxn modelId="{A10E8FBF-F7F4-4857-A4DB-0160919738FB}" type="presParOf" srcId="{B17F0C7A-4553-4BB0-B535-D43C1EC564C2}" destId="{9204B0B5-9C9C-408E-90E5-3BAF5BAC9EAE}" srcOrd="2" destOrd="0" presId="urn:microsoft.com/office/officeart/2018/2/layout/IconVerticalSolidList"/>
    <dgm:cxn modelId="{9A928E40-39FA-43D9-ADFA-3A9BC56AC5CA}" type="presParOf" srcId="{9204B0B5-9C9C-408E-90E5-3BAF5BAC9EAE}" destId="{067B9929-9D6B-4A49-9075-60329BDF1B68}" srcOrd="0" destOrd="0" presId="urn:microsoft.com/office/officeart/2018/2/layout/IconVerticalSolidList"/>
    <dgm:cxn modelId="{865B4BB1-AD2C-48F1-A997-96ED3D66A165}" type="presParOf" srcId="{9204B0B5-9C9C-408E-90E5-3BAF5BAC9EAE}" destId="{D1ACCC6E-7F79-4CAA-B11E-0A4B34ABB897}" srcOrd="1" destOrd="0" presId="urn:microsoft.com/office/officeart/2018/2/layout/IconVerticalSolidList"/>
    <dgm:cxn modelId="{3BF63812-08DC-4094-9724-FFB97FE6385E}" type="presParOf" srcId="{9204B0B5-9C9C-408E-90E5-3BAF5BAC9EAE}" destId="{2B5C5255-2EBE-4C01-8F4A-7ADCA5A4629A}" srcOrd="2" destOrd="0" presId="urn:microsoft.com/office/officeart/2018/2/layout/IconVerticalSolidList"/>
    <dgm:cxn modelId="{7D71981F-61B9-4778-9C3B-E285F800CB03}" type="presParOf" srcId="{9204B0B5-9C9C-408E-90E5-3BAF5BAC9EAE}" destId="{7741CA15-E68B-41AC-A127-71104D308EF6}" srcOrd="3" destOrd="0" presId="urn:microsoft.com/office/officeart/2018/2/layout/IconVerticalSolidList"/>
    <dgm:cxn modelId="{5DB4F480-4B37-49A9-AE6A-B19D1A1BD0BF}" type="presParOf" srcId="{B17F0C7A-4553-4BB0-B535-D43C1EC564C2}" destId="{D204C8A3-649C-44C3-BDC9-A4836208C26A}" srcOrd="3" destOrd="0" presId="urn:microsoft.com/office/officeart/2018/2/layout/IconVerticalSolidList"/>
    <dgm:cxn modelId="{C62BFA05-0B80-490F-8C4F-B5E5BEADDA95}" type="presParOf" srcId="{B17F0C7A-4553-4BB0-B535-D43C1EC564C2}" destId="{C9664226-51C8-40BD-AF7D-AEA7437B570D}" srcOrd="4" destOrd="0" presId="urn:microsoft.com/office/officeart/2018/2/layout/IconVerticalSolidList"/>
    <dgm:cxn modelId="{1631743F-08C8-4D85-9416-3040FA2A8A95}" type="presParOf" srcId="{C9664226-51C8-40BD-AF7D-AEA7437B570D}" destId="{3792316C-4036-4C57-BE52-5888BB00D42B}" srcOrd="0" destOrd="0" presId="urn:microsoft.com/office/officeart/2018/2/layout/IconVerticalSolidList"/>
    <dgm:cxn modelId="{6B3DDAAC-0C5D-4EF7-9104-F0A884E4A1DB}" type="presParOf" srcId="{C9664226-51C8-40BD-AF7D-AEA7437B570D}" destId="{F0C642DB-964C-4121-9CAE-E28CDEF9BDEB}" srcOrd="1" destOrd="0" presId="urn:microsoft.com/office/officeart/2018/2/layout/IconVerticalSolidList"/>
    <dgm:cxn modelId="{A3F63326-C26D-4456-999C-A8A6F847AD77}" type="presParOf" srcId="{C9664226-51C8-40BD-AF7D-AEA7437B570D}" destId="{44FDDBBB-A9FD-4AD9-9BC6-D6CF4091821B}" srcOrd="2" destOrd="0" presId="urn:microsoft.com/office/officeart/2018/2/layout/IconVerticalSolidList"/>
    <dgm:cxn modelId="{1A251046-DEC3-413E-8928-7B6F3695F2AE}" type="presParOf" srcId="{C9664226-51C8-40BD-AF7D-AEA7437B570D}" destId="{49A57CF7-AC82-4D21-9491-3CBF9595F7C6}"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258140-571A-4B52-BCA3-C78EDA60E51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45CFEA6-D18A-47A8-8005-BC5ADC5AD411}">
      <dgm:prSet/>
      <dgm:spPr/>
      <dgm:t>
        <a:bodyPr/>
        <a:lstStyle/>
        <a:p>
          <a:pPr>
            <a:lnSpc>
              <a:spcPct val="100000"/>
            </a:lnSpc>
          </a:pPr>
          <a:r>
            <a:rPr lang="en-US" dirty="0"/>
            <a:t>TGP’s solutions are unique in that we have been the industry standard for long lasting reliability, providing clean energy solutions and cost savings for over 20 years. </a:t>
          </a:r>
        </a:p>
      </dgm:t>
    </dgm:pt>
    <dgm:pt modelId="{212FC485-C39E-4F0F-950D-398EB4477760}" type="parTrans" cxnId="{7FECB771-2443-4D54-9920-E512075D6070}">
      <dgm:prSet/>
      <dgm:spPr/>
      <dgm:t>
        <a:bodyPr/>
        <a:lstStyle/>
        <a:p>
          <a:endParaRPr lang="en-US"/>
        </a:p>
      </dgm:t>
    </dgm:pt>
    <dgm:pt modelId="{0139E163-1687-47EB-97E9-8FA7BDE99230}" type="sibTrans" cxnId="{7FECB771-2443-4D54-9920-E512075D6070}">
      <dgm:prSet/>
      <dgm:spPr/>
      <dgm:t>
        <a:bodyPr/>
        <a:lstStyle/>
        <a:p>
          <a:endParaRPr lang="en-US"/>
        </a:p>
      </dgm:t>
    </dgm:pt>
    <dgm:pt modelId="{0E632B41-A43E-4B6E-AD94-22612259C629}">
      <dgm:prSet/>
      <dgm:spPr/>
      <dgm:t>
        <a:bodyPr/>
        <a:lstStyle/>
        <a:p>
          <a:pPr>
            <a:lnSpc>
              <a:spcPct val="100000"/>
            </a:lnSpc>
          </a:pPr>
          <a:r>
            <a:rPr lang="en-US"/>
            <a:t>We are committed to ensuring that our clients have reliable equipment and energy sources now and into the future.</a:t>
          </a:r>
        </a:p>
      </dgm:t>
    </dgm:pt>
    <dgm:pt modelId="{844B92D1-74EC-4A55-88E9-AD30C2B79FA0}" type="parTrans" cxnId="{88D8D001-84AE-4148-BEC4-DDFD328583A8}">
      <dgm:prSet/>
      <dgm:spPr/>
      <dgm:t>
        <a:bodyPr/>
        <a:lstStyle/>
        <a:p>
          <a:endParaRPr lang="en-US"/>
        </a:p>
      </dgm:t>
    </dgm:pt>
    <dgm:pt modelId="{2B9113F7-2D28-46C0-B879-26678218C18E}" type="sibTrans" cxnId="{88D8D001-84AE-4148-BEC4-DDFD328583A8}">
      <dgm:prSet/>
      <dgm:spPr/>
      <dgm:t>
        <a:bodyPr/>
        <a:lstStyle/>
        <a:p>
          <a:endParaRPr lang="en-US"/>
        </a:p>
      </dgm:t>
    </dgm:pt>
    <dgm:pt modelId="{54B2158D-8F2A-46BF-BB3C-9C38C89DD68C}">
      <dgm:prSet/>
      <dgm:spPr/>
      <dgm:t>
        <a:bodyPr/>
        <a:lstStyle/>
        <a:p>
          <a:pPr>
            <a:lnSpc>
              <a:spcPct val="100000"/>
            </a:lnSpc>
          </a:pPr>
          <a:r>
            <a:rPr lang="en-US" dirty="0"/>
            <a:t>TGP is backed by a highly qualified and competent team.</a:t>
          </a:r>
        </a:p>
      </dgm:t>
    </dgm:pt>
    <dgm:pt modelId="{3B82E711-25DC-4DDD-BCFA-2FBD2FA5B7A2}" type="parTrans" cxnId="{5AD0AD8A-D8A5-418B-91C3-8D98A9E54E18}">
      <dgm:prSet/>
      <dgm:spPr/>
      <dgm:t>
        <a:bodyPr/>
        <a:lstStyle/>
        <a:p>
          <a:endParaRPr lang="en-US"/>
        </a:p>
      </dgm:t>
    </dgm:pt>
    <dgm:pt modelId="{53CF4E36-9290-4C14-9BC1-C5F36BC558EE}" type="sibTrans" cxnId="{5AD0AD8A-D8A5-418B-91C3-8D98A9E54E18}">
      <dgm:prSet/>
      <dgm:spPr/>
      <dgm:t>
        <a:bodyPr/>
        <a:lstStyle/>
        <a:p>
          <a:endParaRPr lang="en-US"/>
        </a:p>
      </dgm:t>
    </dgm:pt>
    <dgm:pt modelId="{52F908D3-7684-4018-9FD2-F8F1E7FB254B}" type="pres">
      <dgm:prSet presAssocID="{32258140-571A-4B52-BCA3-C78EDA60E51F}" presName="root" presStyleCnt="0">
        <dgm:presLayoutVars>
          <dgm:dir/>
          <dgm:resizeHandles val="exact"/>
        </dgm:presLayoutVars>
      </dgm:prSet>
      <dgm:spPr/>
    </dgm:pt>
    <dgm:pt modelId="{6B54B4FF-E380-40F7-9EF8-7F3B1C655001}" type="pres">
      <dgm:prSet presAssocID="{345CFEA6-D18A-47A8-8005-BC5ADC5AD411}" presName="compNode" presStyleCnt="0"/>
      <dgm:spPr/>
    </dgm:pt>
    <dgm:pt modelId="{2A282E8F-D9E0-4346-9496-B1A8485CCAF9}" type="pres">
      <dgm:prSet presAssocID="{345CFEA6-D18A-47A8-8005-BC5ADC5AD411}" presName="bgRect" presStyleLbl="bgShp" presStyleIdx="0" presStyleCnt="3"/>
      <dgm:spPr/>
    </dgm:pt>
    <dgm:pt modelId="{7B2E4140-0948-48C5-AED6-DD7F73048ADC}" type="pres">
      <dgm:prSet presAssocID="{345CFEA6-D18A-47A8-8005-BC5ADC5AD41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Open hand with plant with solid fill"/>
        </a:ext>
      </dgm:extLst>
    </dgm:pt>
    <dgm:pt modelId="{C04EFFF7-77D7-4E49-8B3B-E1A8F86F5AD1}" type="pres">
      <dgm:prSet presAssocID="{345CFEA6-D18A-47A8-8005-BC5ADC5AD411}" presName="spaceRect" presStyleCnt="0"/>
      <dgm:spPr/>
    </dgm:pt>
    <dgm:pt modelId="{DC4B99D8-7561-41AA-90A3-6B10A5919A53}" type="pres">
      <dgm:prSet presAssocID="{345CFEA6-D18A-47A8-8005-BC5ADC5AD411}" presName="parTx" presStyleLbl="revTx" presStyleIdx="0" presStyleCnt="3">
        <dgm:presLayoutVars>
          <dgm:chMax val="0"/>
          <dgm:chPref val="0"/>
        </dgm:presLayoutVars>
      </dgm:prSet>
      <dgm:spPr/>
    </dgm:pt>
    <dgm:pt modelId="{DD77FFC2-E5CB-4CEA-8C0B-F919150FC1A3}" type="pres">
      <dgm:prSet presAssocID="{0139E163-1687-47EB-97E9-8FA7BDE99230}" presName="sibTrans" presStyleCnt="0"/>
      <dgm:spPr/>
    </dgm:pt>
    <dgm:pt modelId="{4C8296A9-9287-4014-A408-9427E46810F8}" type="pres">
      <dgm:prSet presAssocID="{0E632B41-A43E-4B6E-AD94-22612259C629}" presName="compNode" presStyleCnt="0"/>
      <dgm:spPr/>
    </dgm:pt>
    <dgm:pt modelId="{435EFF5A-8CA6-4B92-9B80-A35307794A6F}" type="pres">
      <dgm:prSet presAssocID="{0E632B41-A43E-4B6E-AD94-22612259C629}" presName="bgRect" presStyleLbl="bgShp" presStyleIdx="1" presStyleCnt="3"/>
      <dgm:spPr/>
    </dgm:pt>
    <dgm:pt modelId="{75A4B552-F9A0-456C-8EBB-3E1A8B3315CB}" type="pres">
      <dgm:prSet presAssocID="{0E632B41-A43E-4B6E-AD94-22612259C62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Future with solid fill"/>
        </a:ext>
      </dgm:extLst>
    </dgm:pt>
    <dgm:pt modelId="{C6500A15-6980-4A50-857D-83A83F21CC0B}" type="pres">
      <dgm:prSet presAssocID="{0E632B41-A43E-4B6E-AD94-22612259C629}" presName="spaceRect" presStyleCnt="0"/>
      <dgm:spPr/>
    </dgm:pt>
    <dgm:pt modelId="{6ADE2482-4227-4BDE-AB9C-5EE9012DADD0}" type="pres">
      <dgm:prSet presAssocID="{0E632B41-A43E-4B6E-AD94-22612259C629}" presName="parTx" presStyleLbl="revTx" presStyleIdx="1" presStyleCnt="3">
        <dgm:presLayoutVars>
          <dgm:chMax val="0"/>
          <dgm:chPref val="0"/>
        </dgm:presLayoutVars>
      </dgm:prSet>
      <dgm:spPr/>
    </dgm:pt>
    <dgm:pt modelId="{93C6337B-1E12-4565-96BD-8E7305D9F924}" type="pres">
      <dgm:prSet presAssocID="{2B9113F7-2D28-46C0-B879-26678218C18E}" presName="sibTrans" presStyleCnt="0"/>
      <dgm:spPr/>
    </dgm:pt>
    <dgm:pt modelId="{3D3C5980-7A45-4A5F-965A-E7D20336A4E3}" type="pres">
      <dgm:prSet presAssocID="{54B2158D-8F2A-46BF-BB3C-9C38C89DD68C}" presName="compNode" presStyleCnt="0"/>
      <dgm:spPr/>
    </dgm:pt>
    <dgm:pt modelId="{F323CC64-4F67-40DA-AB37-21FE64F4880D}" type="pres">
      <dgm:prSet presAssocID="{54B2158D-8F2A-46BF-BB3C-9C38C89DD68C}" presName="bgRect" presStyleLbl="bgShp" presStyleIdx="2" presStyleCnt="3"/>
      <dgm:spPr/>
    </dgm:pt>
    <dgm:pt modelId="{90CC79CA-38B7-4557-8EB4-4CF9226D05D3}" type="pres">
      <dgm:prSet presAssocID="{54B2158D-8F2A-46BF-BB3C-9C38C89DD68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Users with solid fill"/>
        </a:ext>
      </dgm:extLst>
    </dgm:pt>
    <dgm:pt modelId="{9FA403DB-1B4A-4944-B54D-3D7535B8D87F}" type="pres">
      <dgm:prSet presAssocID="{54B2158D-8F2A-46BF-BB3C-9C38C89DD68C}" presName="spaceRect" presStyleCnt="0"/>
      <dgm:spPr/>
    </dgm:pt>
    <dgm:pt modelId="{AE807AC6-87F2-42DA-AC8E-0EE1A2B37A0A}" type="pres">
      <dgm:prSet presAssocID="{54B2158D-8F2A-46BF-BB3C-9C38C89DD68C}" presName="parTx" presStyleLbl="revTx" presStyleIdx="2" presStyleCnt="3">
        <dgm:presLayoutVars>
          <dgm:chMax val="0"/>
          <dgm:chPref val="0"/>
        </dgm:presLayoutVars>
      </dgm:prSet>
      <dgm:spPr/>
    </dgm:pt>
  </dgm:ptLst>
  <dgm:cxnLst>
    <dgm:cxn modelId="{88D8D001-84AE-4148-BEC4-DDFD328583A8}" srcId="{32258140-571A-4B52-BCA3-C78EDA60E51F}" destId="{0E632B41-A43E-4B6E-AD94-22612259C629}" srcOrd="1" destOrd="0" parTransId="{844B92D1-74EC-4A55-88E9-AD30C2B79FA0}" sibTransId="{2B9113F7-2D28-46C0-B879-26678218C18E}"/>
    <dgm:cxn modelId="{46A50512-0F5D-4A1E-A3DD-F5FEB4621E8F}" type="presOf" srcId="{54B2158D-8F2A-46BF-BB3C-9C38C89DD68C}" destId="{AE807AC6-87F2-42DA-AC8E-0EE1A2B37A0A}" srcOrd="0" destOrd="0" presId="urn:microsoft.com/office/officeart/2018/2/layout/IconVerticalSolidList"/>
    <dgm:cxn modelId="{4E6EEC6F-1D4B-4445-8433-FCFFC291211D}" type="presOf" srcId="{0E632B41-A43E-4B6E-AD94-22612259C629}" destId="{6ADE2482-4227-4BDE-AB9C-5EE9012DADD0}" srcOrd="0" destOrd="0" presId="urn:microsoft.com/office/officeart/2018/2/layout/IconVerticalSolidList"/>
    <dgm:cxn modelId="{7FECB771-2443-4D54-9920-E512075D6070}" srcId="{32258140-571A-4B52-BCA3-C78EDA60E51F}" destId="{345CFEA6-D18A-47A8-8005-BC5ADC5AD411}" srcOrd="0" destOrd="0" parTransId="{212FC485-C39E-4F0F-950D-398EB4477760}" sibTransId="{0139E163-1687-47EB-97E9-8FA7BDE99230}"/>
    <dgm:cxn modelId="{5AD0AD8A-D8A5-418B-91C3-8D98A9E54E18}" srcId="{32258140-571A-4B52-BCA3-C78EDA60E51F}" destId="{54B2158D-8F2A-46BF-BB3C-9C38C89DD68C}" srcOrd="2" destOrd="0" parTransId="{3B82E711-25DC-4DDD-BCFA-2FBD2FA5B7A2}" sibTransId="{53CF4E36-9290-4C14-9BC1-C5F36BC558EE}"/>
    <dgm:cxn modelId="{4EEEB6C9-CA80-4A30-8F47-C90A74EB6DF6}" type="presOf" srcId="{32258140-571A-4B52-BCA3-C78EDA60E51F}" destId="{52F908D3-7684-4018-9FD2-F8F1E7FB254B}" srcOrd="0" destOrd="0" presId="urn:microsoft.com/office/officeart/2018/2/layout/IconVerticalSolidList"/>
    <dgm:cxn modelId="{D5DCA0DE-C5A6-4410-AD77-90E625E283AB}" type="presOf" srcId="{345CFEA6-D18A-47A8-8005-BC5ADC5AD411}" destId="{DC4B99D8-7561-41AA-90A3-6B10A5919A53}" srcOrd="0" destOrd="0" presId="urn:microsoft.com/office/officeart/2018/2/layout/IconVerticalSolidList"/>
    <dgm:cxn modelId="{1F5B6BE6-0F85-4067-8C96-9B0F21DB6F3A}" type="presParOf" srcId="{52F908D3-7684-4018-9FD2-F8F1E7FB254B}" destId="{6B54B4FF-E380-40F7-9EF8-7F3B1C655001}" srcOrd="0" destOrd="0" presId="urn:microsoft.com/office/officeart/2018/2/layout/IconVerticalSolidList"/>
    <dgm:cxn modelId="{B78334B3-C1B3-4735-BD3B-93797E116762}" type="presParOf" srcId="{6B54B4FF-E380-40F7-9EF8-7F3B1C655001}" destId="{2A282E8F-D9E0-4346-9496-B1A8485CCAF9}" srcOrd="0" destOrd="0" presId="urn:microsoft.com/office/officeart/2018/2/layout/IconVerticalSolidList"/>
    <dgm:cxn modelId="{AB5F4996-6AF2-4E32-8758-38EA5B03C973}" type="presParOf" srcId="{6B54B4FF-E380-40F7-9EF8-7F3B1C655001}" destId="{7B2E4140-0948-48C5-AED6-DD7F73048ADC}" srcOrd="1" destOrd="0" presId="urn:microsoft.com/office/officeart/2018/2/layout/IconVerticalSolidList"/>
    <dgm:cxn modelId="{A048B5BF-CB22-4FE0-AC04-620A300148E0}" type="presParOf" srcId="{6B54B4FF-E380-40F7-9EF8-7F3B1C655001}" destId="{C04EFFF7-77D7-4E49-8B3B-E1A8F86F5AD1}" srcOrd="2" destOrd="0" presId="urn:microsoft.com/office/officeart/2018/2/layout/IconVerticalSolidList"/>
    <dgm:cxn modelId="{0658E01D-2EAB-4E9D-BF87-854BCB4EACF8}" type="presParOf" srcId="{6B54B4FF-E380-40F7-9EF8-7F3B1C655001}" destId="{DC4B99D8-7561-41AA-90A3-6B10A5919A53}" srcOrd="3" destOrd="0" presId="urn:microsoft.com/office/officeart/2018/2/layout/IconVerticalSolidList"/>
    <dgm:cxn modelId="{FCB8B644-1AF9-43A6-95CB-CCF05D8829D4}" type="presParOf" srcId="{52F908D3-7684-4018-9FD2-F8F1E7FB254B}" destId="{DD77FFC2-E5CB-4CEA-8C0B-F919150FC1A3}" srcOrd="1" destOrd="0" presId="urn:microsoft.com/office/officeart/2018/2/layout/IconVerticalSolidList"/>
    <dgm:cxn modelId="{10D238DD-1D5B-43B0-98E8-B23D4FD9397D}" type="presParOf" srcId="{52F908D3-7684-4018-9FD2-F8F1E7FB254B}" destId="{4C8296A9-9287-4014-A408-9427E46810F8}" srcOrd="2" destOrd="0" presId="urn:microsoft.com/office/officeart/2018/2/layout/IconVerticalSolidList"/>
    <dgm:cxn modelId="{9240CA54-3C57-40FE-9565-54FEF6C3D7BA}" type="presParOf" srcId="{4C8296A9-9287-4014-A408-9427E46810F8}" destId="{435EFF5A-8CA6-4B92-9B80-A35307794A6F}" srcOrd="0" destOrd="0" presId="urn:microsoft.com/office/officeart/2018/2/layout/IconVerticalSolidList"/>
    <dgm:cxn modelId="{FDBD1056-D858-449C-8042-BCBA1DBCE00C}" type="presParOf" srcId="{4C8296A9-9287-4014-A408-9427E46810F8}" destId="{75A4B552-F9A0-456C-8EBB-3E1A8B3315CB}" srcOrd="1" destOrd="0" presId="urn:microsoft.com/office/officeart/2018/2/layout/IconVerticalSolidList"/>
    <dgm:cxn modelId="{995F01E8-96E7-43A2-948A-7D96D03CFC16}" type="presParOf" srcId="{4C8296A9-9287-4014-A408-9427E46810F8}" destId="{C6500A15-6980-4A50-857D-83A83F21CC0B}" srcOrd="2" destOrd="0" presId="urn:microsoft.com/office/officeart/2018/2/layout/IconVerticalSolidList"/>
    <dgm:cxn modelId="{BB00F577-5BF9-46E0-9C8F-CE559BBEA5C9}" type="presParOf" srcId="{4C8296A9-9287-4014-A408-9427E46810F8}" destId="{6ADE2482-4227-4BDE-AB9C-5EE9012DADD0}" srcOrd="3" destOrd="0" presId="urn:microsoft.com/office/officeart/2018/2/layout/IconVerticalSolidList"/>
    <dgm:cxn modelId="{73BB6055-F2B0-498D-932A-EC943E24A36D}" type="presParOf" srcId="{52F908D3-7684-4018-9FD2-F8F1E7FB254B}" destId="{93C6337B-1E12-4565-96BD-8E7305D9F924}" srcOrd="3" destOrd="0" presId="urn:microsoft.com/office/officeart/2018/2/layout/IconVerticalSolidList"/>
    <dgm:cxn modelId="{B5E8444F-02CE-4067-AA61-EFB4315BD83C}" type="presParOf" srcId="{52F908D3-7684-4018-9FD2-F8F1E7FB254B}" destId="{3D3C5980-7A45-4A5F-965A-E7D20336A4E3}" srcOrd="4" destOrd="0" presId="urn:microsoft.com/office/officeart/2018/2/layout/IconVerticalSolidList"/>
    <dgm:cxn modelId="{3DD1C637-6A87-40B9-BFCD-2F8C86E79E5F}" type="presParOf" srcId="{3D3C5980-7A45-4A5F-965A-E7D20336A4E3}" destId="{F323CC64-4F67-40DA-AB37-21FE64F4880D}" srcOrd="0" destOrd="0" presId="urn:microsoft.com/office/officeart/2018/2/layout/IconVerticalSolidList"/>
    <dgm:cxn modelId="{B71306F9-5890-4863-AF5B-25FF97C61D44}" type="presParOf" srcId="{3D3C5980-7A45-4A5F-965A-E7D20336A4E3}" destId="{90CC79CA-38B7-4557-8EB4-4CF9226D05D3}" srcOrd="1" destOrd="0" presId="urn:microsoft.com/office/officeart/2018/2/layout/IconVerticalSolidList"/>
    <dgm:cxn modelId="{E73614F6-9603-47D0-8B45-766A87098FC9}" type="presParOf" srcId="{3D3C5980-7A45-4A5F-965A-E7D20336A4E3}" destId="{9FA403DB-1B4A-4944-B54D-3D7535B8D87F}" srcOrd="2" destOrd="0" presId="urn:microsoft.com/office/officeart/2018/2/layout/IconVerticalSolidList"/>
    <dgm:cxn modelId="{A0BEF9B3-AC85-4C89-927E-607C71299558}" type="presParOf" srcId="{3D3C5980-7A45-4A5F-965A-E7D20336A4E3}" destId="{AE807AC6-87F2-42DA-AC8E-0EE1A2B37A0A}"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6D6EA4-714B-4E2B-BD7F-EA1CF5128F9C}" type="doc">
      <dgm:prSet loTypeId="urn:microsoft.com/office/officeart/2018/2/layout/IconVerticalSolidList" loCatId="icon" qsTypeId="urn:microsoft.com/office/officeart/2005/8/quickstyle/simple1" qsCatId="simple" csTypeId="urn:microsoft.com/office/officeart/2005/8/colors/accent1_1" csCatId="accent1" phldr="1"/>
      <dgm:spPr/>
      <dgm:t>
        <a:bodyPr/>
        <a:lstStyle/>
        <a:p>
          <a:endParaRPr lang="en-US"/>
        </a:p>
      </dgm:t>
    </dgm:pt>
    <dgm:pt modelId="{EE3DFAFF-09CF-420C-9BFA-9B5ADD3AA5B2}">
      <dgm:prSet custT="1"/>
      <dgm:spPr/>
      <dgm:t>
        <a:bodyPr/>
        <a:lstStyle/>
        <a:p>
          <a:pPr>
            <a:lnSpc>
              <a:spcPct val="100000"/>
            </a:lnSpc>
          </a:pPr>
          <a:r>
            <a:rPr lang="en-US" sz="1800" dirty="0"/>
            <a:t>A clean renewable energy.</a:t>
          </a:r>
        </a:p>
      </dgm:t>
    </dgm:pt>
    <dgm:pt modelId="{427B4554-44D6-4A7D-9022-E6548F254136}" type="parTrans" cxnId="{864BE0E3-8B2F-44AD-9E0F-2CBCB2690E73}">
      <dgm:prSet/>
      <dgm:spPr/>
      <dgm:t>
        <a:bodyPr/>
        <a:lstStyle/>
        <a:p>
          <a:endParaRPr lang="en-US"/>
        </a:p>
      </dgm:t>
    </dgm:pt>
    <dgm:pt modelId="{31FD44AD-1C58-41BC-B471-131D414BE6B8}" type="sibTrans" cxnId="{864BE0E3-8B2F-44AD-9E0F-2CBCB2690E73}">
      <dgm:prSet/>
      <dgm:spPr/>
      <dgm:t>
        <a:bodyPr/>
        <a:lstStyle/>
        <a:p>
          <a:endParaRPr lang="en-US"/>
        </a:p>
      </dgm:t>
    </dgm:pt>
    <dgm:pt modelId="{54092AD5-3799-4B24-8CFF-103681DADCD4}">
      <dgm:prSet custT="1"/>
      <dgm:spPr/>
      <dgm:t>
        <a:bodyPr/>
        <a:lstStyle/>
        <a:p>
          <a:pPr>
            <a:lnSpc>
              <a:spcPct val="100000"/>
            </a:lnSpc>
          </a:pPr>
          <a:r>
            <a:rPr lang="en-US" sz="1800" dirty="0"/>
            <a:t>Better than renewable, it is an energy that can be fueled with agriculture waste or other organics.</a:t>
          </a:r>
        </a:p>
      </dgm:t>
    </dgm:pt>
    <dgm:pt modelId="{0FD537B3-5562-47CD-B15A-2D65727BA15E}" type="parTrans" cxnId="{A069C935-40A3-4370-A850-36A1507EAEAC}">
      <dgm:prSet/>
      <dgm:spPr/>
      <dgm:t>
        <a:bodyPr/>
        <a:lstStyle/>
        <a:p>
          <a:endParaRPr lang="en-US"/>
        </a:p>
      </dgm:t>
    </dgm:pt>
    <dgm:pt modelId="{E9E11A61-4AF7-4D2F-AEB3-701DB5345ED0}" type="sibTrans" cxnId="{A069C935-40A3-4370-A850-36A1507EAEAC}">
      <dgm:prSet/>
      <dgm:spPr/>
      <dgm:t>
        <a:bodyPr/>
        <a:lstStyle/>
        <a:p>
          <a:endParaRPr lang="en-US"/>
        </a:p>
      </dgm:t>
    </dgm:pt>
    <dgm:pt modelId="{3988B561-99BF-468C-A556-8FE1F3AF5866}">
      <dgm:prSet custT="1"/>
      <dgm:spPr/>
      <dgm:t>
        <a:bodyPr/>
        <a:lstStyle/>
        <a:p>
          <a:pPr>
            <a:lnSpc>
              <a:spcPct val="100000"/>
            </a:lnSpc>
          </a:pPr>
          <a:r>
            <a:rPr lang="en-US" sz="1800" dirty="0"/>
            <a:t>Combusts cleanly.</a:t>
          </a:r>
        </a:p>
      </dgm:t>
    </dgm:pt>
    <dgm:pt modelId="{4EDF685D-FA30-49E5-82C9-EB23FDCA2692}" type="parTrans" cxnId="{06F5682E-8ABE-442B-AE1B-EFDA05D69031}">
      <dgm:prSet/>
      <dgm:spPr/>
      <dgm:t>
        <a:bodyPr/>
        <a:lstStyle/>
        <a:p>
          <a:endParaRPr lang="en-US"/>
        </a:p>
      </dgm:t>
    </dgm:pt>
    <dgm:pt modelId="{2E39B478-0E0F-4B4D-A913-CC0C8264BFB2}" type="sibTrans" cxnId="{06F5682E-8ABE-442B-AE1B-EFDA05D69031}">
      <dgm:prSet/>
      <dgm:spPr/>
      <dgm:t>
        <a:bodyPr/>
        <a:lstStyle/>
        <a:p>
          <a:endParaRPr lang="en-US"/>
        </a:p>
      </dgm:t>
    </dgm:pt>
    <dgm:pt modelId="{453C09BF-8FB3-46DA-A2BA-C90312F9AAE9}">
      <dgm:prSet custT="1"/>
      <dgm:spPr/>
      <dgm:t>
        <a:bodyPr/>
        <a:lstStyle/>
        <a:p>
          <a:pPr>
            <a:lnSpc>
              <a:spcPct val="100000"/>
            </a:lnSpc>
          </a:pPr>
          <a:r>
            <a:rPr lang="en-US" sz="1800" dirty="0"/>
            <a:t>Meets carbon emission thresholds.</a:t>
          </a:r>
        </a:p>
      </dgm:t>
    </dgm:pt>
    <dgm:pt modelId="{32A1F9E8-AE35-483A-A8F6-79B52D1E5E5B}" type="parTrans" cxnId="{E56DB310-8F1E-4AA4-854F-2A4E941068D2}">
      <dgm:prSet/>
      <dgm:spPr/>
      <dgm:t>
        <a:bodyPr/>
        <a:lstStyle/>
        <a:p>
          <a:endParaRPr lang="en-US"/>
        </a:p>
      </dgm:t>
    </dgm:pt>
    <dgm:pt modelId="{2097D540-4003-48F9-AED1-83A4832619B7}" type="sibTrans" cxnId="{E56DB310-8F1E-4AA4-854F-2A4E941068D2}">
      <dgm:prSet/>
      <dgm:spPr/>
      <dgm:t>
        <a:bodyPr/>
        <a:lstStyle/>
        <a:p>
          <a:endParaRPr lang="en-US"/>
        </a:p>
      </dgm:t>
    </dgm:pt>
    <dgm:pt modelId="{DA8AF682-A2E0-4FC2-9127-70B959A3626F}" type="pres">
      <dgm:prSet presAssocID="{816D6EA4-714B-4E2B-BD7F-EA1CF5128F9C}" presName="root" presStyleCnt="0">
        <dgm:presLayoutVars>
          <dgm:dir/>
          <dgm:resizeHandles val="exact"/>
        </dgm:presLayoutVars>
      </dgm:prSet>
      <dgm:spPr/>
    </dgm:pt>
    <dgm:pt modelId="{9CB6035F-CFAC-441F-AB06-1895C2F33B82}" type="pres">
      <dgm:prSet presAssocID="{EE3DFAFF-09CF-420C-9BFA-9B5ADD3AA5B2}" presName="compNode" presStyleCnt="0"/>
      <dgm:spPr/>
    </dgm:pt>
    <dgm:pt modelId="{680AC1D3-2C28-4D74-91B4-7DB9C7444981}" type="pres">
      <dgm:prSet presAssocID="{EE3DFAFF-09CF-420C-9BFA-9B5ADD3AA5B2}" presName="bgRect" presStyleLbl="bgShp" presStyleIdx="0" presStyleCnt="4"/>
      <dgm:spPr/>
    </dgm:pt>
    <dgm:pt modelId="{86C940E7-844A-4747-BEB2-98CDE7E94EC8}" type="pres">
      <dgm:prSet presAssocID="{EE3DFAFF-09CF-420C-9BFA-9B5ADD3AA5B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un"/>
        </a:ext>
      </dgm:extLst>
    </dgm:pt>
    <dgm:pt modelId="{0DF2A206-E99D-421D-9B90-20450F8F6E22}" type="pres">
      <dgm:prSet presAssocID="{EE3DFAFF-09CF-420C-9BFA-9B5ADD3AA5B2}" presName="spaceRect" presStyleCnt="0"/>
      <dgm:spPr/>
    </dgm:pt>
    <dgm:pt modelId="{F7D67311-82A8-4961-A6D1-D940165E085A}" type="pres">
      <dgm:prSet presAssocID="{EE3DFAFF-09CF-420C-9BFA-9B5ADD3AA5B2}" presName="parTx" presStyleLbl="revTx" presStyleIdx="0" presStyleCnt="4">
        <dgm:presLayoutVars>
          <dgm:chMax val="0"/>
          <dgm:chPref val="0"/>
        </dgm:presLayoutVars>
      </dgm:prSet>
      <dgm:spPr/>
    </dgm:pt>
    <dgm:pt modelId="{7AB0C046-D37E-4EC5-8C21-D4DE3BCE9BED}" type="pres">
      <dgm:prSet presAssocID="{31FD44AD-1C58-41BC-B471-131D414BE6B8}" presName="sibTrans" presStyleCnt="0"/>
      <dgm:spPr/>
    </dgm:pt>
    <dgm:pt modelId="{47E3C853-6F84-4FCD-825F-68E17A5B1CD0}" type="pres">
      <dgm:prSet presAssocID="{54092AD5-3799-4B24-8CFF-103681DADCD4}" presName="compNode" presStyleCnt="0"/>
      <dgm:spPr/>
    </dgm:pt>
    <dgm:pt modelId="{BD299745-4C59-404B-854E-D280BD841F93}" type="pres">
      <dgm:prSet presAssocID="{54092AD5-3799-4B24-8CFF-103681DADCD4}" presName="bgRect" presStyleLbl="bgShp" presStyleIdx="1" presStyleCnt="4"/>
      <dgm:spPr/>
    </dgm:pt>
    <dgm:pt modelId="{367A0990-4D1F-48CA-89CE-87127A4CECAE}" type="pres">
      <dgm:prSet presAssocID="{54092AD5-3799-4B24-8CFF-103681DADCD4}" presName="iconRect" presStyleLbl="node1" presStyleIdx="1" presStyleCnt="4"/>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Electric Car"/>
        </a:ext>
      </dgm:extLst>
    </dgm:pt>
    <dgm:pt modelId="{0EF2A679-489F-4830-B9AC-C5479B893CDB}" type="pres">
      <dgm:prSet presAssocID="{54092AD5-3799-4B24-8CFF-103681DADCD4}" presName="spaceRect" presStyleCnt="0"/>
      <dgm:spPr/>
    </dgm:pt>
    <dgm:pt modelId="{38858AE1-73D2-4805-A2BE-51FDA9F3D36D}" type="pres">
      <dgm:prSet presAssocID="{54092AD5-3799-4B24-8CFF-103681DADCD4}" presName="parTx" presStyleLbl="revTx" presStyleIdx="1" presStyleCnt="4">
        <dgm:presLayoutVars>
          <dgm:chMax val="0"/>
          <dgm:chPref val="0"/>
        </dgm:presLayoutVars>
      </dgm:prSet>
      <dgm:spPr/>
    </dgm:pt>
    <dgm:pt modelId="{3F5C875B-7BE3-4D41-942B-FAA5BC73139A}" type="pres">
      <dgm:prSet presAssocID="{E9E11A61-4AF7-4D2F-AEB3-701DB5345ED0}" presName="sibTrans" presStyleCnt="0"/>
      <dgm:spPr/>
    </dgm:pt>
    <dgm:pt modelId="{F6992DC7-C479-430C-B609-F1F67D484544}" type="pres">
      <dgm:prSet presAssocID="{3988B561-99BF-468C-A556-8FE1F3AF5866}" presName="compNode" presStyleCnt="0"/>
      <dgm:spPr/>
    </dgm:pt>
    <dgm:pt modelId="{B7C35F97-BAEE-42FD-9385-881587D776E6}" type="pres">
      <dgm:prSet presAssocID="{3988B561-99BF-468C-A556-8FE1F3AF5866}" presName="bgRect" presStyleLbl="bgShp" presStyleIdx="2" presStyleCnt="4"/>
      <dgm:spPr/>
    </dgm:pt>
    <dgm:pt modelId="{3FA86C5B-0FD5-4183-8709-33BC76C8AF82}" type="pres">
      <dgm:prSet presAssocID="{3988B561-99BF-468C-A556-8FE1F3AF5866}" presName="iconRect" presStyleLbl="node1" presStyleIdx="2" presStyleCnt="4"/>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omb"/>
        </a:ext>
      </dgm:extLst>
    </dgm:pt>
    <dgm:pt modelId="{78B99FA1-4C09-4526-8F55-E124F96CB8BE}" type="pres">
      <dgm:prSet presAssocID="{3988B561-99BF-468C-A556-8FE1F3AF5866}" presName="spaceRect" presStyleCnt="0"/>
      <dgm:spPr/>
    </dgm:pt>
    <dgm:pt modelId="{08C8223C-A3A0-4BC7-9080-EBACD8778B6C}" type="pres">
      <dgm:prSet presAssocID="{3988B561-99BF-468C-A556-8FE1F3AF5866}" presName="parTx" presStyleLbl="revTx" presStyleIdx="2" presStyleCnt="4">
        <dgm:presLayoutVars>
          <dgm:chMax val="0"/>
          <dgm:chPref val="0"/>
        </dgm:presLayoutVars>
      </dgm:prSet>
      <dgm:spPr/>
    </dgm:pt>
    <dgm:pt modelId="{9513D243-DA88-4092-93D4-7BB0459D1A20}" type="pres">
      <dgm:prSet presAssocID="{2E39B478-0E0F-4B4D-A913-CC0C8264BFB2}" presName="sibTrans" presStyleCnt="0"/>
      <dgm:spPr/>
    </dgm:pt>
    <dgm:pt modelId="{8A04612A-661B-42B8-981A-042661D418A7}" type="pres">
      <dgm:prSet presAssocID="{453C09BF-8FB3-46DA-A2BA-C90312F9AAE9}" presName="compNode" presStyleCnt="0"/>
      <dgm:spPr/>
    </dgm:pt>
    <dgm:pt modelId="{DCF39C4A-C1D3-418D-8241-C485EEC223D7}" type="pres">
      <dgm:prSet presAssocID="{453C09BF-8FB3-46DA-A2BA-C90312F9AAE9}" presName="bgRect" presStyleLbl="bgShp" presStyleIdx="3" presStyleCnt="4"/>
      <dgm:spPr/>
    </dgm:pt>
    <dgm:pt modelId="{63AFE701-3CDE-494D-A87A-DFF7EBC290A4}" type="pres">
      <dgm:prSet presAssocID="{453C09BF-8FB3-46DA-A2BA-C90312F9AAE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Leaf"/>
        </a:ext>
      </dgm:extLst>
    </dgm:pt>
    <dgm:pt modelId="{D07BD76E-C618-4FD5-AA33-4D0EB68D9A77}" type="pres">
      <dgm:prSet presAssocID="{453C09BF-8FB3-46DA-A2BA-C90312F9AAE9}" presName="spaceRect" presStyleCnt="0"/>
      <dgm:spPr/>
    </dgm:pt>
    <dgm:pt modelId="{6B2DE2BD-784B-4195-8538-AF23BCBB4A5D}" type="pres">
      <dgm:prSet presAssocID="{453C09BF-8FB3-46DA-A2BA-C90312F9AAE9}" presName="parTx" presStyleLbl="revTx" presStyleIdx="3" presStyleCnt="4">
        <dgm:presLayoutVars>
          <dgm:chMax val="0"/>
          <dgm:chPref val="0"/>
        </dgm:presLayoutVars>
      </dgm:prSet>
      <dgm:spPr/>
    </dgm:pt>
  </dgm:ptLst>
  <dgm:cxnLst>
    <dgm:cxn modelId="{E56DB310-8F1E-4AA4-854F-2A4E941068D2}" srcId="{816D6EA4-714B-4E2B-BD7F-EA1CF5128F9C}" destId="{453C09BF-8FB3-46DA-A2BA-C90312F9AAE9}" srcOrd="3" destOrd="0" parTransId="{32A1F9E8-AE35-483A-A8F6-79B52D1E5E5B}" sibTransId="{2097D540-4003-48F9-AED1-83A4832619B7}"/>
    <dgm:cxn modelId="{57624126-D75A-4051-B038-B6A5226A392C}" type="presOf" srcId="{453C09BF-8FB3-46DA-A2BA-C90312F9AAE9}" destId="{6B2DE2BD-784B-4195-8538-AF23BCBB4A5D}" srcOrd="0" destOrd="0" presId="urn:microsoft.com/office/officeart/2018/2/layout/IconVerticalSolidList"/>
    <dgm:cxn modelId="{06F5682E-8ABE-442B-AE1B-EFDA05D69031}" srcId="{816D6EA4-714B-4E2B-BD7F-EA1CF5128F9C}" destId="{3988B561-99BF-468C-A556-8FE1F3AF5866}" srcOrd="2" destOrd="0" parTransId="{4EDF685D-FA30-49E5-82C9-EB23FDCA2692}" sibTransId="{2E39B478-0E0F-4B4D-A913-CC0C8264BFB2}"/>
    <dgm:cxn modelId="{A069C935-40A3-4370-A850-36A1507EAEAC}" srcId="{816D6EA4-714B-4E2B-BD7F-EA1CF5128F9C}" destId="{54092AD5-3799-4B24-8CFF-103681DADCD4}" srcOrd="1" destOrd="0" parTransId="{0FD537B3-5562-47CD-B15A-2D65727BA15E}" sibTransId="{E9E11A61-4AF7-4D2F-AEB3-701DB5345ED0}"/>
    <dgm:cxn modelId="{9B58F75D-3C8D-4140-B89E-533864445365}" type="presOf" srcId="{54092AD5-3799-4B24-8CFF-103681DADCD4}" destId="{38858AE1-73D2-4805-A2BE-51FDA9F3D36D}" srcOrd="0" destOrd="0" presId="urn:microsoft.com/office/officeart/2018/2/layout/IconVerticalSolidList"/>
    <dgm:cxn modelId="{E4322C80-D882-4686-B3F2-743F90386C19}" type="presOf" srcId="{816D6EA4-714B-4E2B-BD7F-EA1CF5128F9C}" destId="{DA8AF682-A2E0-4FC2-9127-70B959A3626F}" srcOrd="0" destOrd="0" presId="urn:microsoft.com/office/officeart/2018/2/layout/IconVerticalSolidList"/>
    <dgm:cxn modelId="{A59DE1B8-D9D0-48AE-B055-D18E733F7D49}" type="presOf" srcId="{3988B561-99BF-468C-A556-8FE1F3AF5866}" destId="{08C8223C-A3A0-4BC7-9080-EBACD8778B6C}" srcOrd="0" destOrd="0" presId="urn:microsoft.com/office/officeart/2018/2/layout/IconVerticalSolidList"/>
    <dgm:cxn modelId="{864BE0E3-8B2F-44AD-9E0F-2CBCB2690E73}" srcId="{816D6EA4-714B-4E2B-BD7F-EA1CF5128F9C}" destId="{EE3DFAFF-09CF-420C-9BFA-9B5ADD3AA5B2}" srcOrd="0" destOrd="0" parTransId="{427B4554-44D6-4A7D-9022-E6548F254136}" sibTransId="{31FD44AD-1C58-41BC-B471-131D414BE6B8}"/>
    <dgm:cxn modelId="{AC80EFFD-F408-4445-BE80-D5E1C4B9CA7B}" type="presOf" srcId="{EE3DFAFF-09CF-420C-9BFA-9B5ADD3AA5B2}" destId="{F7D67311-82A8-4961-A6D1-D940165E085A}" srcOrd="0" destOrd="0" presId="urn:microsoft.com/office/officeart/2018/2/layout/IconVerticalSolidList"/>
    <dgm:cxn modelId="{2553055C-0C52-418F-9758-0BF8C313693B}" type="presParOf" srcId="{DA8AF682-A2E0-4FC2-9127-70B959A3626F}" destId="{9CB6035F-CFAC-441F-AB06-1895C2F33B82}" srcOrd="0" destOrd="0" presId="urn:microsoft.com/office/officeart/2018/2/layout/IconVerticalSolidList"/>
    <dgm:cxn modelId="{915A65D0-EBE6-4A53-B88B-E80C159609C5}" type="presParOf" srcId="{9CB6035F-CFAC-441F-AB06-1895C2F33B82}" destId="{680AC1D3-2C28-4D74-91B4-7DB9C7444981}" srcOrd="0" destOrd="0" presId="urn:microsoft.com/office/officeart/2018/2/layout/IconVerticalSolidList"/>
    <dgm:cxn modelId="{53000CF4-8B49-43F2-B4C6-F3BDD023B6D1}" type="presParOf" srcId="{9CB6035F-CFAC-441F-AB06-1895C2F33B82}" destId="{86C940E7-844A-4747-BEB2-98CDE7E94EC8}" srcOrd="1" destOrd="0" presId="urn:microsoft.com/office/officeart/2018/2/layout/IconVerticalSolidList"/>
    <dgm:cxn modelId="{6B79A7B5-4C7B-432B-B5AC-24793BE1973D}" type="presParOf" srcId="{9CB6035F-CFAC-441F-AB06-1895C2F33B82}" destId="{0DF2A206-E99D-421D-9B90-20450F8F6E22}" srcOrd="2" destOrd="0" presId="urn:microsoft.com/office/officeart/2018/2/layout/IconVerticalSolidList"/>
    <dgm:cxn modelId="{C71CF3B0-E534-4CD9-8860-CD341260DA73}" type="presParOf" srcId="{9CB6035F-CFAC-441F-AB06-1895C2F33B82}" destId="{F7D67311-82A8-4961-A6D1-D940165E085A}" srcOrd="3" destOrd="0" presId="urn:microsoft.com/office/officeart/2018/2/layout/IconVerticalSolidList"/>
    <dgm:cxn modelId="{2808B9BB-0B52-49EA-9C99-F4B71927CCEF}" type="presParOf" srcId="{DA8AF682-A2E0-4FC2-9127-70B959A3626F}" destId="{7AB0C046-D37E-4EC5-8C21-D4DE3BCE9BED}" srcOrd="1" destOrd="0" presId="urn:microsoft.com/office/officeart/2018/2/layout/IconVerticalSolidList"/>
    <dgm:cxn modelId="{4F7374A6-1ACF-43F7-BA54-B76190E92C63}" type="presParOf" srcId="{DA8AF682-A2E0-4FC2-9127-70B959A3626F}" destId="{47E3C853-6F84-4FCD-825F-68E17A5B1CD0}" srcOrd="2" destOrd="0" presId="urn:microsoft.com/office/officeart/2018/2/layout/IconVerticalSolidList"/>
    <dgm:cxn modelId="{38174C9A-1570-4439-8456-5D652B55D0CA}" type="presParOf" srcId="{47E3C853-6F84-4FCD-825F-68E17A5B1CD0}" destId="{BD299745-4C59-404B-854E-D280BD841F93}" srcOrd="0" destOrd="0" presId="urn:microsoft.com/office/officeart/2018/2/layout/IconVerticalSolidList"/>
    <dgm:cxn modelId="{4EB578D9-1463-4D95-8145-C7F63C2FE0D8}" type="presParOf" srcId="{47E3C853-6F84-4FCD-825F-68E17A5B1CD0}" destId="{367A0990-4D1F-48CA-89CE-87127A4CECAE}" srcOrd="1" destOrd="0" presId="urn:microsoft.com/office/officeart/2018/2/layout/IconVerticalSolidList"/>
    <dgm:cxn modelId="{26BFE62D-3EBB-4C2C-9EBC-5D87EE8005F1}" type="presParOf" srcId="{47E3C853-6F84-4FCD-825F-68E17A5B1CD0}" destId="{0EF2A679-489F-4830-B9AC-C5479B893CDB}" srcOrd="2" destOrd="0" presId="urn:microsoft.com/office/officeart/2018/2/layout/IconVerticalSolidList"/>
    <dgm:cxn modelId="{D985835C-33B9-462E-94CB-8DB0972980A7}" type="presParOf" srcId="{47E3C853-6F84-4FCD-825F-68E17A5B1CD0}" destId="{38858AE1-73D2-4805-A2BE-51FDA9F3D36D}" srcOrd="3" destOrd="0" presId="urn:microsoft.com/office/officeart/2018/2/layout/IconVerticalSolidList"/>
    <dgm:cxn modelId="{84D3A3E5-A8EA-4301-B24A-C38F67BAD10B}" type="presParOf" srcId="{DA8AF682-A2E0-4FC2-9127-70B959A3626F}" destId="{3F5C875B-7BE3-4D41-942B-FAA5BC73139A}" srcOrd="3" destOrd="0" presId="urn:microsoft.com/office/officeart/2018/2/layout/IconVerticalSolidList"/>
    <dgm:cxn modelId="{BE514E91-80AD-4CF0-B855-AD4EA780BD50}" type="presParOf" srcId="{DA8AF682-A2E0-4FC2-9127-70B959A3626F}" destId="{F6992DC7-C479-430C-B609-F1F67D484544}" srcOrd="4" destOrd="0" presId="urn:microsoft.com/office/officeart/2018/2/layout/IconVerticalSolidList"/>
    <dgm:cxn modelId="{77E4F38B-CD53-441D-BB37-769499CF1619}" type="presParOf" srcId="{F6992DC7-C479-430C-B609-F1F67D484544}" destId="{B7C35F97-BAEE-42FD-9385-881587D776E6}" srcOrd="0" destOrd="0" presId="urn:microsoft.com/office/officeart/2018/2/layout/IconVerticalSolidList"/>
    <dgm:cxn modelId="{5A7402F6-5C51-4F35-B3BD-161D62C0B389}" type="presParOf" srcId="{F6992DC7-C479-430C-B609-F1F67D484544}" destId="{3FA86C5B-0FD5-4183-8709-33BC76C8AF82}" srcOrd="1" destOrd="0" presId="urn:microsoft.com/office/officeart/2018/2/layout/IconVerticalSolidList"/>
    <dgm:cxn modelId="{F7D30D7D-C6F9-4306-A584-26C8F49E3D58}" type="presParOf" srcId="{F6992DC7-C479-430C-B609-F1F67D484544}" destId="{78B99FA1-4C09-4526-8F55-E124F96CB8BE}" srcOrd="2" destOrd="0" presId="urn:microsoft.com/office/officeart/2018/2/layout/IconVerticalSolidList"/>
    <dgm:cxn modelId="{98B107BE-09D5-4179-A0D6-977C9971E0C0}" type="presParOf" srcId="{F6992DC7-C479-430C-B609-F1F67D484544}" destId="{08C8223C-A3A0-4BC7-9080-EBACD8778B6C}" srcOrd="3" destOrd="0" presId="urn:microsoft.com/office/officeart/2018/2/layout/IconVerticalSolidList"/>
    <dgm:cxn modelId="{B802829A-7188-496D-A0B1-6E0BE5A75268}" type="presParOf" srcId="{DA8AF682-A2E0-4FC2-9127-70B959A3626F}" destId="{9513D243-DA88-4092-93D4-7BB0459D1A20}" srcOrd="5" destOrd="0" presId="urn:microsoft.com/office/officeart/2018/2/layout/IconVerticalSolidList"/>
    <dgm:cxn modelId="{34C080A3-5AC3-4869-A99F-241319A8836E}" type="presParOf" srcId="{DA8AF682-A2E0-4FC2-9127-70B959A3626F}" destId="{8A04612A-661B-42B8-981A-042661D418A7}" srcOrd="6" destOrd="0" presId="urn:microsoft.com/office/officeart/2018/2/layout/IconVerticalSolidList"/>
    <dgm:cxn modelId="{9D86EA94-4102-4131-B442-583718A5FD4E}" type="presParOf" srcId="{8A04612A-661B-42B8-981A-042661D418A7}" destId="{DCF39C4A-C1D3-418D-8241-C485EEC223D7}" srcOrd="0" destOrd="0" presId="urn:microsoft.com/office/officeart/2018/2/layout/IconVerticalSolidList"/>
    <dgm:cxn modelId="{E9DD987A-F2CC-483F-B5FF-68BF9EE54010}" type="presParOf" srcId="{8A04612A-661B-42B8-981A-042661D418A7}" destId="{63AFE701-3CDE-494D-A87A-DFF7EBC290A4}" srcOrd="1" destOrd="0" presId="urn:microsoft.com/office/officeart/2018/2/layout/IconVerticalSolidList"/>
    <dgm:cxn modelId="{A836528C-2AA5-4F55-9CEE-2D24F59FBBE4}" type="presParOf" srcId="{8A04612A-661B-42B8-981A-042661D418A7}" destId="{D07BD76E-C618-4FD5-AA33-4D0EB68D9A77}" srcOrd="2" destOrd="0" presId="urn:microsoft.com/office/officeart/2018/2/layout/IconVerticalSolidList"/>
    <dgm:cxn modelId="{39FEC834-8A41-442A-A641-F200CB49FE5E}" type="presParOf" srcId="{8A04612A-661B-42B8-981A-042661D418A7}" destId="{6B2DE2BD-784B-4195-8538-AF23BCBB4A5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63DD83-F2A4-4382-9774-00E76F900070}" type="doc">
      <dgm:prSet loTypeId="urn:microsoft.com/office/officeart/2005/8/layout/lProcess2" loCatId="list" qsTypeId="urn:microsoft.com/office/officeart/2005/8/quickstyle/simple1" qsCatId="simple" csTypeId="urn:microsoft.com/office/officeart/2005/8/colors/accent1_1" csCatId="accent1" phldr="1"/>
      <dgm:spPr/>
      <dgm:t>
        <a:bodyPr/>
        <a:lstStyle/>
        <a:p>
          <a:endParaRPr lang="en-US"/>
        </a:p>
      </dgm:t>
    </dgm:pt>
    <dgm:pt modelId="{E2DD1D94-57A8-4EBC-9625-141F1AAADC4D}">
      <dgm:prSet phldrT="[Text]" custT="1"/>
      <dgm:spPr/>
      <dgm:t>
        <a:bodyPr/>
        <a:lstStyle/>
        <a:p>
          <a:r>
            <a:rPr lang="en-US" sz="2400" dirty="0">
              <a:solidFill>
                <a:srgbClr val="056839"/>
              </a:solidFill>
            </a:rPr>
            <a:t>Grain Drying</a:t>
          </a:r>
        </a:p>
      </dgm:t>
    </dgm:pt>
    <dgm:pt modelId="{A4513B6C-9315-44D3-83BA-025BF7AF74C7}" type="parTrans" cxnId="{440DF2EA-3072-42C3-B182-650A89247C81}">
      <dgm:prSet/>
      <dgm:spPr/>
      <dgm:t>
        <a:bodyPr/>
        <a:lstStyle/>
        <a:p>
          <a:endParaRPr lang="en-US"/>
        </a:p>
      </dgm:t>
    </dgm:pt>
    <dgm:pt modelId="{5362777C-F858-495B-AEF7-68EAAD2A0C4A}" type="sibTrans" cxnId="{440DF2EA-3072-42C3-B182-650A89247C81}">
      <dgm:prSet/>
      <dgm:spPr/>
      <dgm:t>
        <a:bodyPr/>
        <a:lstStyle/>
        <a:p>
          <a:endParaRPr lang="en-US"/>
        </a:p>
      </dgm:t>
    </dgm:pt>
    <dgm:pt modelId="{0EDC36EE-9D72-4FA8-8140-D33DC69EC6B6}">
      <dgm:prSet custT="1"/>
      <dgm:spPr/>
      <dgm:t>
        <a:bodyPr/>
        <a:lstStyle/>
        <a:p>
          <a:r>
            <a:rPr lang="en-US" sz="2000" dirty="0"/>
            <a:t>Drying grain can be one of the most energy-intensive operations on the farm.</a:t>
          </a:r>
        </a:p>
      </dgm:t>
    </dgm:pt>
    <dgm:pt modelId="{EB82D29B-32E1-428D-ACCA-E2A687AB932C}" type="parTrans" cxnId="{6ADDF16E-14E5-43B8-990E-EEFDA232B47D}">
      <dgm:prSet/>
      <dgm:spPr/>
      <dgm:t>
        <a:bodyPr/>
        <a:lstStyle/>
        <a:p>
          <a:endParaRPr lang="en-US"/>
        </a:p>
      </dgm:t>
    </dgm:pt>
    <dgm:pt modelId="{51CE704D-36C1-4EE6-83B3-CA3C209D196A}" type="sibTrans" cxnId="{6ADDF16E-14E5-43B8-990E-EEFDA232B47D}">
      <dgm:prSet/>
      <dgm:spPr/>
      <dgm:t>
        <a:bodyPr/>
        <a:lstStyle/>
        <a:p>
          <a:endParaRPr lang="en-US"/>
        </a:p>
      </dgm:t>
    </dgm:pt>
    <dgm:pt modelId="{837A4F74-3CA3-4C7E-968D-22F4A1649266}">
      <dgm:prSet custT="1"/>
      <dgm:spPr/>
      <dgm:t>
        <a:bodyPr/>
        <a:lstStyle/>
        <a:p>
          <a:r>
            <a:rPr lang="en-US" sz="2000" dirty="0"/>
            <a:t>Significant cost to farming operation even before considering the carbon tax impact.</a:t>
          </a:r>
        </a:p>
      </dgm:t>
    </dgm:pt>
    <dgm:pt modelId="{BC4AD18F-3895-49F9-B6D6-8D293AB2E459}" type="parTrans" cxnId="{8385C3F1-F8DB-4D7C-8887-B2AFC35719F8}">
      <dgm:prSet/>
      <dgm:spPr/>
      <dgm:t>
        <a:bodyPr/>
        <a:lstStyle/>
        <a:p>
          <a:endParaRPr lang="en-US"/>
        </a:p>
      </dgm:t>
    </dgm:pt>
    <dgm:pt modelId="{6C595051-917C-4565-8BEB-CD47D3420068}" type="sibTrans" cxnId="{8385C3F1-F8DB-4D7C-8887-B2AFC35719F8}">
      <dgm:prSet/>
      <dgm:spPr/>
      <dgm:t>
        <a:bodyPr/>
        <a:lstStyle/>
        <a:p>
          <a:endParaRPr lang="en-US"/>
        </a:p>
      </dgm:t>
    </dgm:pt>
    <dgm:pt modelId="{4A18AF05-2512-4862-9500-F6375551CFFE}" type="pres">
      <dgm:prSet presAssocID="{2163DD83-F2A4-4382-9774-00E76F900070}" presName="theList" presStyleCnt="0">
        <dgm:presLayoutVars>
          <dgm:dir/>
          <dgm:animLvl val="lvl"/>
          <dgm:resizeHandles val="exact"/>
        </dgm:presLayoutVars>
      </dgm:prSet>
      <dgm:spPr/>
    </dgm:pt>
    <dgm:pt modelId="{84BC8A97-885E-4EB4-AE3B-03973B1394E8}" type="pres">
      <dgm:prSet presAssocID="{E2DD1D94-57A8-4EBC-9625-141F1AAADC4D}" presName="compNode" presStyleCnt="0"/>
      <dgm:spPr/>
    </dgm:pt>
    <dgm:pt modelId="{FBCF643A-B3AC-4360-ADDC-8A38B6D5D037}" type="pres">
      <dgm:prSet presAssocID="{E2DD1D94-57A8-4EBC-9625-141F1AAADC4D}" presName="aNode" presStyleLbl="bgShp" presStyleIdx="0" presStyleCnt="1" custScaleY="96022" custLinFactNeighborX="9535" custLinFactNeighborY="1989"/>
      <dgm:spPr/>
    </dgm:pt>
    <dgm:pt modelId="{595F28E2-13D1-4D5D-8CFD-EBFBB306B445}" type="pres">
      <dgm:prSet presAssocID="{E2DD1D94-57A8-4EBC-9625-141F1AAADC4D}" presName="textNode" presStyleLbl="bgShp" presStyleIdx="0" presStyleCnt="1"/>
      <dgm:spPr/>
    </dgm:pt>
    <dgm:pt modelId="{79FED6CB-0A7B-4332-9851-54C04AA7FFB2}" type="pres">
      <dgm:prSet presAssocID="{E2DD1D94-57A8-4EBC-9625-141F1AAADC4D}" presName="compChildNode" presStyleCnt="0"/>
      <dgm:spPr/>
    </dgm:pt>
    <dgm:pt modelId="{F38EE804-ACAB-4ADC-881F-9A59A3AEAAB1}" type="pres">
      <dgm:prSet presAssocID="{E2DD1D94-57A8-4EBC-9625-141F1AAADC4D}" presName="theInnerList" presStyleCnt="0"/>
      <dgm:spPr/>
    </dgm:pt>
    <dgm:pt modelId="{9481B39E-E9A9-455D-ADED-6FB8CB0AE884}" type="pres">
      <dgm:prSet presAssocID="{0EDC36EE-9D72-4FA8-8140-D33DC69EC6B6}" presName="childNode" presStyleLbl="node1" presStyleIdx="0" presStyleCnt="2">
        <dgm:presLayoutVars>
          <dgm:bulletEnabled val="1"/>
        </dgm:presLayoutVars>
      </dgm:prSet>
      <dgm:spPr/>
    </dgm:pt>
    <dgm:pt modelId="{33E41460-2F9B-4ADC-AB2A-AB9AE5EDCB2C}" type="pres">
      <dgm:prSet presAssocID="{0EDC36EE-9D72-4FA8-8140-D33DC69EC6B6}" presName="aSpace2" presStyleCnt="0"/>
      <dgm:spPr/>
    </dgm:pt>
    <dgm:pt modelId="{F538003F-56B9-49B0-838A-36D1A82FC16B}" type="pres">
      <dgm:prSet presAssocID="{837A4F74-3CA3-4C7E-968D-22F4A1649266}" presName="childNode" presStyleLbl="node1" presStyleIdx="1" presStyleCnt="2">
        <dgm:presLayoutVars>
          <dgm:bulletEnabled val="1"/>
        </dgm:presLayoutVars>
      </dgm:prSet>
      <dgm:spPr/>
    </dgm:pt>
  </dgm:ptLst>
  <dgm:cxnLst>
    <dgm:cxn modelId="{15086404-B984-4AF1-92EC-CA454DDF441D}" type="presOf" srcId="{837A4F74-3CA3-4C7E-968D-22F4A1649266}" destId="{F538003F-56B9-49B0-838A-36D1A82FC16B}" srcOrd="0" destOrd="0" presId="urn:microsoft.com/office/officeart/2005/8/layout/lProcess2"/>
    <dgm:cxn modelId="{A379BA69-88A3-485C-9B5D-8035C266EFAD}" type="presOf" srcId="{E2DD1D94-57A8-4EBC-9625-141F1AAADC4D}" destId="{FBCF643A-B3AC-4360-ADDC-8A38B6D5D037}" srcOrd="0" destOrd="0" presId="urn:microsoft.com/office/officeart/2005/8/layout/lProcess2"/>
    <dgm:cxn modelId="{6ADDF16E-14E5-43B8-990E-EEFDA232B47D}" srcId="{E2DD1D94-57A8-4EBC-9625-141F1AAADC4D}" destId="{0EDC36EE-9D72-4FA8-8140-D33DC69EC6B6}" srcOrd="0" destOrd="0" parTransId="{EB82D29B-32E1-428D-ACCA-E2A687AB932C}" sibTransId="{51CE704D-36C1-4EE6-83B3-CA3C209D196A}"/>
    <dgm:cxn modelId="{E3636355-AD03-4C24-87FC-82D6D4C512F4}" type="presOf" srcId="{2163DD83-F2A4-4382-9774-00E76F900070}" destId="{4A18AF05-2512-4862-9500-F6375551CFFE}" srcOrd="0" destOrd="0" presId="urn:microsoft.com/office/officeart/2005/8/layout/lProcess2"/>
    <dgm:cxn modelId="{576DAACE-9B02-4DDF-90A5-BDB65CD43780}" type="presOf" srcId="{0EDC36EE-9D72-4FA8-8140-D33DC69EC6B6}" destId="{9481B39E-E9A9-455D-ADED-6FB8CB0AE884}" srcOrd="0" destOrd="0" presId="urn:microsoft.com/office/officeart/2005/8/layout/lProcess2"/>
    <dgm:cxn modelId="{F33E72DA-0A7B-4F70-A688-5CFF3ED9C27C}" type="presOf" srcId="{E2DD1D94-57A8-4EBC-9625-141F1AAADC4D}" destId="{595F28E2-13D1-4D5D-8CFD-EBFBB306B445}" srcOrd="1" destOrd="0" presId="urn:microsoft.com/office/officeart/2005/8/layout/lProcess2"/>
    <dgm:cxn modelId="{440DF2EA-3072-42C3-B182-650A89247C81}" srcId="{2163DD83-F2A4-4382-9774-00E76F900070}" destId="{E2DD1D94-57A8-4EBC-9625-141F1AAADC4D}" srcOrd="0" destOrd="0" parTransId="{A4513B6C-9315-44D3-83BA-025BF7AF74C7}" sibTransId="{5362777C-F858-495B-AEF7-68EAAD2A0C4A}"/>
    <dgm:cxn modelId="{8385C3F1-F8DB-4D7C-8887-B2AFC35719F8}" srcId="{E2DD1D94-57A8-4EBC-9625-141F1AAADC4D}" destId="{837A4F74-3CA3-4C7E-968D-22F4A1649266}" srcOrd="1" destOrd="0" parTransId="{BC4AD18F-3895-49F9-B6D6-8D293AB2E459}" sibTransId="{6C595051-917C-4565-8BEB-CD47D3420068}"/>
    <dgm:cxn modelId="{E46B2CF1-D764-4A46-92D7-1FFBB69378ED}" type="presParOf" srcId="{4A18AF05-2512-4862-9500-F6375551CFFE}" destId="{84BC8A97-885E-4EB4-AE3B-03973B1394E8}" srcOrd="0" destOrd="0" presId="urn:microsoft.com/office/officeart/2005/8/layout/lProcess2"/>
    <dgm:cxn modelId="{23DA69B4-69DD-4CB8-90C5-D2ABE67A7A22}" type="presParOf" srcId="{84BC8A97-885E-4EB4-AE3B-03973B1394E8}" destId="{FBCF643A-B3AC-4360-ADDC-8A38B6D5D037}" srcOrd="0" destOrd="0" presId="urn:microsoft.com/office/officeart/2005/8/layout/lProcess2"/>
    <dgm:cxn modelId="{4F83A9C8-33FB-4DDF-A04F-851AE6B85A44}" type="presParOf" srcId="{84BC8A97-885E-4EB4-AE3B-03973B1394E8}" destId="{595F28E2-13D1-4D5D-8CFD-EBFBB306B445}" srcOrd="1" destOrd="0" presId="urn:microsoft.com/office/officeart/2005/8/layout/lProcess2"/>
    <dgm:cxn modelId="{2AEAFE56-BD4E-4C22-AD90-3AC5D39A7B56}" type="presParOf" srcId="{84BC8A97-885E-4EB4-AE3B-03973B1394E8}" destId="{79FED6CB-0A7B-4332-9851-54C04AA7FFB2}" srcOrd="2" destOrd="0" presId="urn:microsoft.com/office/officeart/2005/8/layout/lProcess2"/>
    <dgm:cxn modelId="{87E7D3E2-AF9F-497E-906C-646A6444698C}" type="presParOf" srcId="{79FED6CB-0A7B-4332-9851-54C04AA7FFB2}" destId="{F38EE804-ACAB-4ADC-881F-9A59A3AEAAB1}" srcOrd="0" destOrd="0" presId="urn:microsoft.com/office/officeart/2005/8/layout/lProcess2"/>
    <dgm:cxn modelId="{9B009F02-7CC8-4E96-AF0D-FA6106A8AFB3}" type="presParOf" srcId="{F38EE804-ACAB-4ADC-881F-9A59A3AEAAB1}" destId="{9481B39E-E9A9-455D-ADED-6FB8CB0AE884}" srcOrd="0" destOrd="0" presId="urn:microsoft.com/office/officeart/2005/8/layout/lProcess2"/>
    <dgm:cxn modelId="{40BBA39E-77F9-4EBE-8563-C6E8D4FDC465}" type="presParOf" srcId="{F38EE804-ACAB-4ADC-881F-9A59A3AEAAB1}" destId="{33E41460-2F9B-4ADC-AB2A-AB9AE5EDCB2C}" srcOrd="1" destOrd="0" presId="urn:microsoft.com/office/officeart/2005/8/layout/lProcess2"/>
    <dgm:cxn modelId="{B0563DA8-C2E6-4823-957A-EFF47A85EFF3}" type="presParOf" srcId="{F38EE804-ACAB-4ADC-881F-9A59A3AEAAB1}" destId="{F538003F-56B9-49B0-838A-36D1A82FC16B}"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31BD0F6-8BDE-4B36-A0E7-1CE38184C2CE}" type="doc">
      <dgm:prSet loTypeId="urn:microsoft.com/office/officeart/2018/2/layout/IconVerticalSolidList" loCatId="icon" qsTypeId="urn:microsoft.com/office/officeart/2005/8/quickstyle/simple1" qsCatId="simple" csTypeId="urn:microsoft.com/office/officeart/2005/8/colors/accent1_4" csCatId="accent1" phldr="1"/>
      <dgm:spPr/>
      <dgm:t>
        <a:bodyPr/>
        <a:lstStyle/>
        <a:p>
          <a:endParaRPr lang="en-US"/>
        </a:p>
      </dgm:t>
    </dgm:pt>
    <dgm:pt modelId="{BA81EAC9-A5BD-4900-A7FB-4A0DBFD85C7E}">
      <dgm:prSet custT="1"/>
      <dgm:spPr/>
      <dgm:t>
        <a:bodyPr/>
        <a:lstStyle/>
        <a:p>
          <a:pPr>
            <a:lnSpc>
              <a:spcPct val="100000"/>
            </a:lnSpc>
          </a:pPr>
          <a:r>
            <a:rPr lang="en-US" sz="1800" dirty="0"/>
            <a:t>TGP’s products are manufactured using latest automation tech, and attention to the details.</a:t>
          </a:r>
        </a:p>
      </dgm:t>
    </dgm:pt>
    <dgm:pt modelId="{C4E1941A-2B9A-4A46-9FE1-82B26EABB028}" type="parTrans" cxnId="{A2F7071D-666C-4FA0-BD62-ABEFBE23D2AF}">
      <dgm:prSet/>
      <dgm:spPr/>
      <dgm:t>
        <a:bodyPr/>
        <a:lstStyle/>
        <a:p>
          <a:endParaRPr lang="en-US"/>
        </a:p>
      </dgm:t>
    </dgm:pt>
    <dgm:pt modelId="{E2C3E96B-6F84-4626-88B7-78928926156A}" type="sibTrans" cxnId="{A2F7071D-666C-4FA0-BD62-ABEFBE23D2AF}">
      <dgm:prSet/>
      <dgm:spPr/>
      <dgm:t>
        <a:bodyPr/>
        <a:lstStyle/>
        <a:p>
          <a:endParaRPr lang="en-US"/>
        </a:p>
      </dgm:t>
    </dgm:pt>
    <dgm:pt modelId="{DD2A731C-A29E-4D3E-9FE8-879070AA43E8}">
      <dgm:prSet custT="1"/>
      <dgm:spPr/>
      <dgm:t>
        <a:bodyPr/>
        <a:lstStyle/>
        <a:p>
          <a:pPr>
            <a:lnSpc>
              <a:spcPct val="100000"/>
            </a:lnSpc>
          </a:pPr>
          <a:r>
            <a:rPr lang="en-US" sz="1800" dirty="0"/>
            <a:t>Our products are proven, in service for over 20 years, with proven installations throughout North America</a:t>
          </a:r>
        </a:p>
      </dgm:t>
    </dgm:pt>
    <dgm:pt modelId="{85704799-9DC8-423F-984C-54E34084E145}" type="parTrans" cxnId="{31CEB362-7501-4042-AF03-C8D5E9BF63BD}">
      <dgm:prSet/>
      <dgm:spPr/>
      <dgm:t>
        <a:bodyPr/>
        <a:lstStyle/>
        <a:p>
          <a:endParaRPr lang="en-US"/>
        </a:p>
      </dgm:t>
    </dgm:pt>
    <dgm:pt modelId="{D6F05A50-9CEC-4D8C-853E-05276FABCE32}" type="sibTrans" cxnId="{31CEB362-7501-4042-AF03-C8D5E9BF63BD}">
      <dgm:prSet/>
      <dgm:spPr/>
      <dgm:t>
        <a:bodyPr/>
        <a:lstStyle/>
        <a:p>
          <a:endParaRPr lang="en-US"/>
        </a:p>
      </dgm:t>
    </dgm:pt>
    <dgm:pt modelId="{A06A3F98-C657-489A-9252-0223A2A93F36}">
      <dgm:prSet custT="1"/>
      <dgm:spPr/>
      <dgm:t>
        <a:bodyPr/>
        <a:lstStyle/>
        <a:p>
          <a:pPr>
            <a:lnSpc>
              <a:spcPct val="100000"/>
            </a:lnSpc>
          </a:pPr>
          <a:r>
            <a:rPr lang="en-US" sz="1800" dirty="0"/>
            <a:t>We provide a carbon neutral option – with carbon pricing and taxing concerns, our systems are the logical answer.</a:t>
          </a:r>
        </a:p>
      </dgm:t>
    </dgm:pt>
    <dgm:pt modelId="{0A3E3ACF-0A2E-4BFD-9886-114976FE67D3}" type="parTrans" cxnId="{7B89FC1C-5FB6-44A8-8D7F-294CDA6686B4}">
      <dgm:prSet/>
      <dgm:spPr/>
      <dgm:t>
        <a:bodyPr/>
        <a:lstStyle/>
        <a:p>
          <a:endParaRPr lang="en-US"/>
        </a:p>
      </dgm:t>
    </dgm:pt>
    <dgm:pt modelId="{5E4D6E8D-6F11-4A95-B6C2-0595C9A0ABCA}" type="sibTrans" cxnId="{7B89FC1C-5FB6-44A8-8D7F-294CDA6686B4}">
      <dgm:prSet/>
      <dgm:spPr/>
      <dgm:t>
        <a:bodyPr/>
        <a:lstStyle/>
        <a:p>
          <a:endParaRPr lang="en-US"/>
        </a:p>
      </dgm:t>
    </dgm:pt>
    <dgm:pt modelId="{50D54832-2B3A-4DA7-A037-E4E8D27699F7}">
      <dgm:prSet custT="1"/>
      <dgm:spPr/>
      <dgm:t>
        <a:bodyPr/>
        <a:lstStyle/>
        <a:p>
          <a:pPr>
            <a:lnSpc>
              <a:spcPct val="100000"/>
            </a:lnSpc>
          </a:pPr>
          <a:r>
            <a:rPr lang="en-US" sz="1800" dirty="0"/>
            <a:t>Our equipment is proudly manufactured in Canada, so parts and service are readily available.</a:t>
          </a:r>
        </a:p>
      </dgm:t>
    </dgm:pt>
    <dgm:pt modelId="{64B24F5E-5409-45E7-84FB-CC85D9979F1A}" type="parTrans" cxnId="{8C2CE5F5-84DE-4A70-A8D6-D7056DF7F37B}">
      <dgm:prSet/>
      <dgm:spPr/>
      <dgm:t>
        <a:bodyPr/>
        <a:lstStyle/>
        <a:p>
          <a:endParaRPr lang="en-US"/>
        </a:p>
      </dgm:t>
    </dgm:pt>
    <dgm:pt modelId="{CD713C8C-D4E6-429B-9268-8CE631CF5C6D}" type="sibTrans" cxnId="{8C2CE5F5-84DE-4A70-A8D6-D7056DF7F37B}">
      <dgm:prSet/>
      <dgm:spPr/>
      <dgm:t>
        <a:bodyPr/>
        <a:lstStyle/>
        <a:p>
          <a:endParaRPr lang="en-US"/>
        </a:p>
      </dgm:t>
    </dgm:pt>
    <dgm:pt modelId="{13370C76-6317-4CF4-AC03-C8EDD71463EF}" type="pres">
      <dgm:prSet presAssocID="{C31BD0F6-8BDE-4B36-A0E7-1CE38184C2CE}" presName="root" presStyleCnt="0">
        <dgm:presLayoutVars>
          <dgm:dir/>
          <dgm:resizeHandles val="exact"/>
        </dgm:presLayoutVars>
      </dgm:prSet>
      <dgm:spPr/>
    </dgm:pt>
    <dgm:pt modelId="{D6D6A00D-1C42-46B5-8F7F-8368A003CF4F}" type="pres">
      <dgm:prSet presAssocID="{BA81EAC9-A5BD-4900-A7FB-4A0DBFD85C7E}" presName="compNode" presStyleCnt="0"/>
      <dgm:spPr/>
    </dgm:pt>
    <dgm:pt modelId="{B908B776-C3C9-48A9-A633-450CEEB7112C}" type="pres">
      <dgm:prSet presAssocID="{BA81EAC9-A5BD-4900-A7FB-4A0DBFD85C7E}" presName="bgRect" presStyleLbl="bgShp" presStyleIdx="0" presStyleCnt="4"/>
      <dgm:spPr/>
    </dgm:pt>
    <dgm:pt modelId="{21E46F24-86B1-408C-BAFB-8665CCB935F0}" type="pres">
      <dgm:prSet presAssocID="{BA81EAC9-A5BD-4900-A7FB-4A0DBFD85C7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earch Inventory with solid fill"/>
        </a:ext>
      </dgm:extLst>
    </dgm:pt>
    <dgm:pt modelId="{9677DADF-A6EA-43A7-88AE-96077F0FBA69}" type="pres">
      <dgm:prSet presAssocID="{BA81EAC9-A5BD-4900-A7FB-4A0DBFD85C7E}" presName="spaceRect" presStyleCnt="0"/>
      <dgm:spPr/>
    </dgm:pt>
    <dgm:pt modelId="{69746E38-C0C7-4A33-A7BF-D78439E657AC}" type="pres">
      <dgm:prSet presAssocID="{BA81EAC9-A5BD-4900-A7FB-4A0DBFD85C7E}" presName="parTx" presStyleLbl="revTx" presStyleIdx="0" presStyleCnt="4">
        <dgm:presLayoutVars>
          <dgm:chMax val="0"/>
          <dgm:chPref val="0"/>
        </dgm:presLayoutVars>
      </dgm:prSet>
      <dgm:spPr/>
    </dgm:pt>
    <dgm:pt modelId="{35DFC85D-58A9-4EA3-BC26-0A4B8F0BE00D}" type="pres">
      <dgm:prSet presAssocID="{E2C3E96B-6F84-4626-88B7-78928926156A}" presName="sibTrans" presStyleCnt="0"/>
      <dgm:spPr/>
    </dgm:pt>
    <dgm:pt modelId="{A37D548B-9176-4505-9881-041B58B24C61}" type="pres">
      <dgm:prSet presAssocID="{DD2A731C-A29E-4D3E-9FE8-879070AA43E8}" presName="compNode" presStyleCnt="0"/>
      <dgm:spPr/>
    </dgm:pt>
    <dgm:pt modelId="{68BFCC9A-01FA-43EE-82C3-D75A0B61107C}" type="pres">
      <dgm:prSet presAssocID="{DD2A731C-A29E-4D3E-9FE8-879070AA43E8}" presName="bgRect" presStyleLbl="bgShp" presStyleIdx="1" presStyleCnt="4"/>
      <dgm:spPr/>
    </dgm:pt>
    <dgm:pt modelId="{CD82D472-8064-4035-A7E0-018F05F7FAD5}" type="pres">
      <dgm:prSet presAssocID="{DD2A731C-A29E-4D3E-9FE8-879070AA43E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North America with solid fill"/>
        </a:ext>
      </dgm:extLst>
    </dgm:pt>
    <dgm:pt modelId="{93037925-DB33-43CC-856D-89A63B874D6A}" type="pres">
      <dgm:prSet presAssocID="{DD2A731C-A29E-4D3E-9FE8-879070AA43E8}" presName="spaceRect" presStyleCnt="0"/>
      <dgm:spPr/>
    </dgm:pt>
    <dgm:pt modelId="{31423240-2562-4EA5-904C-15A5DF19287A}" type="pres">
      <dgm:prSet presAssocID="{DD2A731C-A29E-4D3E-9FE8-879070AA43E8}" presName="parTx" presStyleLbl="revTx" presStyleIdx="1" presStyleCnt="4">
        <dgm:presLayoutVars>
          <dgm:chMax val="0"/>
          <dgm:chPref val="0"/>
        </dgm:presLayoutVars>
      </dgm:prSet>
      <dgm:spPr/>
    </dgm:pt>
    <dgm:pt modelId="{0FBFF6CD-06B5-478D-8989-7A6B4F0DC8C9}" type="pres">
      <dgm:prSet presAssocID="{D6F05A50-9CEC-4D8C-853E-05276FABCE32}" presName="sibTrans" presStyleCnt="0"/>
      <dgm:spPr/>
    </dgm:pt>
    <dgm:pt modelId="{E11E03E0-8E09-4135-9565-B1F03ADCDF75}" type="pres">
      <dgm:prSet presAssocID="{A06A3F98-C657-489A-9252-0223A2A93F36}" presName="compNode" presStyleCnt="0"/>
      <dgm:spPr/>
    </dgm:pt>
    <dgm:pt modelId="{32743D5E-3C15-48F3-9670-04810F95B949}" type="pres">
      <dgm:prSet presAssocID="{A06A3F98-C657-489A-9252-0223A2A93F36}" presName="bgRect" presStyleLbl="bgShp" presStyleIdx="2" presStyleCnt="4"/>
      <dgm:spPr/>
    </dgm:pt>
    <dgm:pt modelId="{34FB1BBB-599F-4BBA-B8CA-E53A5A0146B3}" type="pres">
      <dgm:prSet presAssocID="{A06A3F98-C657-489A-9252-0223A2A93F3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Leaf with solid fill"/>
        </a:ext>
      </dgm:extLst>
    </dgm:pt>
    <dgm:pt modelId="{95EFAA59-4B77-44B4-89DA-7DE14F71D8EE}" type="pres">
      <dgm:prSet presAssocID="{A06A3F98-C657-489A-9252-0223A2A93F36}" presName="spaceRect" presStyleCnt="0"/>
      <dgm:spPr/>
    </dgm:pt>
    <dgm:pt modelId="{12C713E4-52CF-4FE7-93B7-A4F39C3B4555}" type="pres">
      <dgm:prSet presAssocID="{A06A3F98-C657-489A-9252-0223A2A93F36}" presName="parTx" presStyleLbl="revTx" presStyleIdx="2" presStyleCnt="4">
        <dgm:presLayoutVars>
          <dgm:chMax val="0"/>
          <dgm:chPref val="0"/>
        </dgm:presLayoutVars>
      </dgm:prSet>
      <dgm:spPr/>
    </dgm:pt>
    <dgm:pt modelId="{9560B5E8-FE98-4ACB-BBA7-DEDBBDF45EA3}" type="pres">
      <dgm:prSet presAssocID="{5E4D6E8D-6F11-4A95-B6C2-0595C9A0ABCA}" presName="sibTrans" presStyleCnt="0"/>
      <dgm:spPr/>
    </dgm:pt>
    <dgm:pt modelId="{293098D1-9120-410B-85E4-5F83D26AC986}" type="pres">
      <dgm:prSet presAssocID="{50D54832-2B3A-4DA7-A037-E4E8D27699F7}" presName="compNode" presStyleCnt="0"/>
      <dgm:spPr/>
    </dgm:pt>
    <dgm:pt modelId="{39366F56-A13C-4E7B-8563-ECF8D80945D7}" type="pres">
      <dgm:prSet presAssocID="{50D54832-2B3A-4DA7-A037-E4E8D27699F7}" presName="bgRect" presStyleLbl="bgShp" presStyleIdx="3" presStyleCnt="4"/>
      <dgm:spPr/>
    </dgm:pt>
    <dgm:pt modelId="{BCDAC34D-B62B-4A3E-9228-2DA22406A08C}" type="pres">
      <dgm:prSet presAssocID="{50D54832-2B3A-4DA7-A037-E4E8D27699F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aple Leaf with solid fill"/>
        </a:ext>
      </dgm:extLst>
    </dgm:pt>
    <dgm:pt modelId="{11AFA0AB-A199-41A3-9B26-6679357C1F92}" type="pres">
      <dgm:prSet presAssocID="{50D54832-2B3A-4DA7-A037-E4E8D27699F7}" presName="spaceRect" presStyleCnt="0"/>
      <dgm:spPr/>
    </dgm:pt>
    <dgm:pt modelId="{C6C778EC-6F4F-44D2-9D3A-B980875CC835}" type="pres">
      <dgm:prSet presAssocID="{50D54832-2B3A-4DA7-A037-E4E8D27699F7}" presName="parTx" presStyleLbl="revTx" presStyleIdx="3" presStyleCnt="4">
        <dgm:presLayoutVars>
          <dgm:chMax val="0"/>
          <dgm:chPref val="0"/>
        </dgm:presLayoutVars>
      </dgm:prSet>
      <dgm:spPr/>
    </dgm:pt>
  </dgm:ptLst>
  <dgm:cxnLst>
    <dgm:cxn modelId="{7B89FC1C-5FB6-44A8-8D7F-294CDA6686B4}" srcId="{C31BD0F6-8BDE-4B36-A0E7-1CE38184C2CE}" destId="{A06A3F98-C657-489A-9252-0223A2A93F36}" srcOrd="2" destOrd="0" parTransId="{0A3E3ACF-0A2E-4BFD-9886-114976FE67D3}" sibTransId="{5E4D6E8D-6F11-4A95-B6C2-0595C9A0ABCA}"/>
    <dgm:cxn modelId="{A2F7071D-666C-4FA0-BD62-ABEFBE23D2AF}" srcId="{C31BD0F6-8BDE-4B36-A0E7-1CE38184C2CE}" destId="{BA81EAC9-A5BD-4900-A7FB-4A0DBFD85C7E}" srcOrd="0" destOrd="0" parTransId="{C4E1941A-2B9A-4A46-9FE1-82B26EABB028}" sibTransId="{E2C3E96B-6F84-4626-88B7-78928926156A}"/>
    <dgm:cxn modelId="{04C0BC39-2D7F-48D1-AB1D-08340EC92B8F}" type="presOf" srcId="{C31BD0F6-8BDE-4B36-A0E7-1CE38184C2CE}" destId="{13370C76-6317-4CF4-AC03-C8EDD71463EF}" srcOrd="0" destOrd="0" presId="urn:microsoft.com/office/officeart/2018/2/layout/IconVerticalSolidList"/>
    <dgm:cxn modelId="{D92E735C-C100-49BF-90B9-875766BF61EB}" type="presOf" srcId="{A06A3F98-C657-489A-9252-0223A2A93F36}" destId="{12C713E4-52CF-4FE7-93B7-A4F39C3B4555}" srcOrd="0" destOrd="0" presId="urn:microsoft.com/office/officeart/2018/2/layout/IconVerticalSolidList"/>
    <dgm:cxn modelId="{22A4B741-60EC-44FE-8D55-92A910D8E1B1}" type="presOf" srcId="{50D54832-2B3A-4DA7-A037-E4E8D27699F7}" destId="{C6C778EC-6F4F-44D2-9D3A-B980875CC835}" srcOrd="0" destOrd="0" presId="urn:microsoft.com/office/officeart/2018/2/layout/IconVerticalSolidList"/>
    <dgm:cxn modelId="{31CEB362-7501-4042-AF03-C8D5E9BF63BD}" srcId="{C31BD0F6-8BDE-4B36-A0E7-1CE38184C2CE}" destId="{DD2A731C-A29E-4D3E-9FE8-879070AA43E8}" srcOrd="1" destOrd="0" parTransId="{85704799-9DC8-423F-984C-54E34084E145}" sibTransId="{D6F05A50-9CEC-4D8C-853E-05276FABCE32}"/>
    <dgm:cxn modelId="{00C2FC5A-F140-4D01-B6BE-3B43E8A53AB6}" type="presOf" srcId="{BA81EAC9-A5BD-4900-A7FB-4A0DBFD85C7E}" destId="{69746E38-C0C7-4A33-A7BF-D78439E657AC}" srcOrd="0" destOrd="0" presId="urn:microsoft.com/office/officeart/2018/2/layout/IconVerticalSolidList"/>
    <dgm:cxn modelId="{C9664FE0-9D23-4339-AC5B-087599337F26}" type="presOf" srcId="{DD2A731C-A29E-4D3E-9FE8-879070AA43E8}" destId="{31423240-2562-4EA5-904C-15A5DF19287A}" srcOrd="0" destOrd="0" presId="urn:microsoft.com/office/officeart/2018/2/layout/IconVerticalSolidList"/>
    <dgm:cxn modelId="{8C2CE5F5-84DE-4A70-A8D6-D7056DF7F37B}" srcId="{C31BD0F6-8BDE-4B36-A0E7-1CE38184C2CE}" destId="{50D54832-2B3A-4DA7-A037-E4E8D27699F7}" srcOrd="3" destOrd="0" parTransId="{64B24F5E-5409-45E7-84FB-CC85D9979F1A}" sibTransId="{CD713C8C-D4E6-429B-9268-8CE631CF5C6D}"/>
    <dgm:cxn modelId="{B5F384FC-9652-47FF-8C09-9B5F08596A32}" type="presParOf" srcId="{13370C76-6317-4CF4-AC03-C8EDD71463EF}" destId="{D6D6A00D-1C42-46B5-8F7F-8368A003CF4F}" srcOrd="0" destOrd="0" presId="urn:microsoft.com/office/officeart/2018/2/layout/IconVerticalSolidList"/>
    <dgm:cxn modelId="{67144602-B873-4412-97ED-7E9133D0300D}" type="presParOf" srcId="{D6D6A00D-1C42-46B5-8F7F-8368A003CF4F}" destId="{B908B776-C3C9-48A9-A633-450CEEB7112C}" srcOrd="0" destOrd="0" presId="urn:microsoft.com/office/officeart/2018/2/layout/IconVerticalSolidList"/>
    <dgm:cxn modelId="{9BFB8BE9-AC22-4417-B3AF-E945C4112BB6}" type="presParOf" srcId="{D6D6A00D-1C42-46B5-8F7F-8368A003CF4F}" destId="{21E46F24-86B1-408C-BAFB-8665CCB935F0}" srcOrd="1" destOrd="0" presId="urn:microsoft.com/office/officeart/2018/2/layout/IconVerticalSolidList"/>
    <dgm:cxn modelId="{10415D88-853D-40A4-B7A8-EC248ECC0070}" type="presParOf" srcId="{D6D6A00D-1C42-46B5-8F7F-8368A003CF4F}" destId="{9677DADF-A6EA-43A7-88AE-96077F0FBA69}" srcOrd="2" destOrd="0" presId="urn:microsoft.com/office/officeart/2018/2/layout/IconVerticalSolidList"/>
    <dgm:cxn modelId="{498B563B-89BB-4404-A87D-62D1280F39B4}" type="presParOf" srcId="{D6D6A00D-1C42-46B5-8F7F-8368A003CF4F}" destId="{69746E38-C0C7-4A33-A7BF-D78439E657AC}" srcOrd="3" destOrd="0" presId="urn:microsoft.com/office/officeart/2018/2/layout/IconVerticalSolidList"/>
    <dgm:cxn modelId="{D8781898-BB3B-437D-B278-3AC9A2FFE236}" type="presParOf" srcId="{13370C76-6317-4CF4-AC03-C8EDD71463EF}" destId="{35DFC85D-58A9-4EA3-BC26-0A4B8F0BE00D}" srcOrd="1" destOrd="0" presId="urn:microsoft.com/office/officeart/2018/2/layout/IconVerticalSolidList"/>
    <dgm:cxn modelId="{AF307E0B-87E8-49C0-A51D-3051F807BC8D}" type="presParOf" srcId="{13370C76-6317-4CF4-AC03-C8EDD71463EF}" destId="{A37D548B-9176-4505-9881-041B58B24C61}" srcOrd="2" destOrd="0" presId="urn:microsoft.com/office/officeart/2018/2/layout/IconVerticalSolidList"/>
    <dgm:cxn modelId="{1221BC21-31FD-4E3E-A711-76FA6141C2EA}" type="presParOf" srcId="{A37D548B-9176-4505-9881-041B58B24C61}" destId="{68BFCC9A-01FA-43EE-82C3-D75A0B61107C}" srcOrd="0" destOrd="0" presId="urn:microsoft.com/office/officeart/2018/2/layout/IconVerticalSolidList"/>
    <dgm:cxn modelId="{FD4D9201-0E26-46D8-9BE8-5BFE26B185AB}" type="presParOf" srcId="{A37D548B-9176-4505-9881-041B58B24C61}" destId="{CD82D472-8064-4035-A7E0-018F05F7FAD5}" srcOrd="1" destOrd="0" presId="urn:microsoft.com/office/officeart/2018/2/layout/IconVerticalSolidList"/>
    <dgm:cxn modelId="{80E7BCBC-F7F6-49D6-B430-1C8FB2BF7EA9}" type="presParOf" srcId="{A37D548B-9176-4505-9881-041B58B24C61}" destId="{93037925-DB33-43CC-856D-89A63B874D6A}" srcOrd="2" destOrd="0" presId="urn:microsoft.com/office/officeart/2018/2/layout/IconVerticalSolidList"/>
    <dgm:cxn modelId="{73FA2E43-1DDA-4839-8246-8A9C90E0AC27}" type="presParOf" srcId="{A37D548B-9176-4505-9881-041B58B24C61}" destId="{31423240-2562-4EA5-904C-15A5DF19287A}" srcOrd="3" destOrd="0" presId="urn:microsoft.com/office/officeart/2018/2/layout/IconVerticalSolidList"/>
    <dgm:cxn modelId="{9C21A4AD-8B48-4625-AC43-28240477B2B5}" type="presParOf" srcId="{13370C76-6317-4CF4-AC03-C8EDD71463EF}" destId="{0FBFF6CD-06B5-478D-8989-7A6B4F0DC8C9}" srcOrd="3" destOrd="0" presId="urn:microsoft.com/office/officeart/2018/2/layout/IconVerticalSolidList"/>
    <dgm:cxn modelId="{10199830-990C-4B83-AD57-8A9AD9BD1686}" type="presParOf" srcId="{13370C76-6317-4CF4-AC03-C8EDD71463EF}" destId="{E11E03E0-8E09-4135-9565-B1F03ADCDF75}" srcOrd="4" destOrd="0" presId="urn:microsoft.com/office/officeart/2018/2/layout/IconVerticalSolidList"/>
    <dgm:cxn modelId="{1CB2B0BB-0B37-483D-9EE9-7C331A7F5E19}" type="presParOf" srcId="{E11E03E0-8E09-4135-9565-B1F03ADCDF75}" destId="{32743D5E-3C15-48F3-9670-04810F95B949}" srcOrd="0" destOrd="0" presId="urn:microsoft.com/office/officeart/2018/2/layout/IconVerticalSolidList"/>
    <dgm:cxn modelId="{082505AB-F0CD-4E57-82A9-33B9509E7A77}" type="presParOf" srcId="{E11E03E0-8E09-4135-9565-B1F03ADCDF75}" destId="{34FB1BBB-599F-4BBA-B8CA-E53A5A0146B3}" srcOrd="1" destOrd="0" presId="urn:microsoft.com/office/officeart/2018/2/layout/IconVerticalSolidList"/>
    <dgm:cxn modelId="{0F6C6471-F6A2-4C41-B2F0-1B0163FBA26F}" type="presParOf" srcId="{E11E03E0-8E09-4135-9565-B1F03ADCDF75}" destId="{95EFAA59-4B77-44B4-89DA-7DE14F71D8EE}" srcOrd="2" destOrd="0" presId="urn:microsoft.com/office/officeart/2018/2/layout/IconVerticalSolidList"/>
    <dgm:cxn modelId="{B79EEAC2-9ED3-44CE-91D0-0F8667D7182D}" type="presParOf" srcId="{E11E03E0-8E09-4135-9565-B1F03ADCDF75}" destId="{12C713E4-52CF-4FE7-93B7-A4F39C3B4555}" srcOrd="3" destOrd="0" presId="urn:microsoft.com/office/officeart/2018/2/layout/IconVerticalSolidList"/>
    <dgm:cxn modelId="{F3B5540C-83CE-4442-8AAB-F5268422636C}" type="presParOf" srcId="{13370C76-6317-4CF4-AC03-C8EDD71463EF}" destId="{9560B5E8-FE98-4ACB-BBA7-DEDBBDF45EA3}" srcOrd="5" destOrd="0" presId="urn:microsoft.com/office/officeart/2018/2/layout/IconVerticalSolidList"/>
    <dgm:cxn modelId="{6D856AAB-5AB1-4672-8459-4F796A7B18AC}" type="presParOf" srcId="{13370C76-6317-4CF4-AC03-C8EDD71463EF}" destId="{293098D1-9120-410B-85E4-5F83D26AC986}" srcOrd="6" destOrd="0" presId="urn:microsoft.com/office/officeart/2018/2/layout/IconVerticalSolidList"/>
    <dgm:cxn modelId="{7BA33418-7B7E-405E-AB08-B5169FCE25BA}" type="presParOf" srcId="{293098D1-9120-410B-85E4-5F83D26AC986}" destId="{39366F56-A13C-4E7B-8563-ECF8D80945D7}" srcOrd="0" destOrd="0" presId="urn:microsoft.com/office/officeart/2018/2/layout/IconVerticalSolidList"/>
    <dgm:cxn modelId="{F19FF778-5EAF-4A6A-88C1-D2FBA8751906}" type="presParOf" srcId="{293098D1-9120-410B-85E4-5F83D26AC986}" destId="{BCDAC34D-B62B-4A3E-9228-2DA22406A08C}" srcOrd="1" destOrd="0" presId="urn:microsoft.com/office/officeart/2018/2/layout/IconVerticalSolidList"/>
    <dgm:cxn modelId="{8DF87987-8505-4DD0-BD6A-9125B762417A}" type="presParOf" srcId="{293098D1-9120-410B-85E4-5F83D26AC986}" destId="{11AFA0AB-A199-41A3-9B26-6679357C1F92}" srcOrd="2" destOrd="0" presId="urn:microsoft.com/office/officeart/2018/2/layout/IconVerticalSolidList"/>
    <dgm:cxn modelId="{B475AE9A-4D91-4823-B947-FFC62471989C}" type="presParOf" srcId="{293098D1-9120-410B-85E4-5F83D26AC986}" destId="{C6C778EC-6F4F-44D2-9D3A-B980875CC83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53CF48-5FF2-4BD4-8C9C-7338EC840911}">
      <dsp:nvSpPr>
        <dsp:cNvPr id="0" name=""/>
        <dsp:cNvSpPr/>
      </dsp:nvSpPr>
      <dsp:spPr>
        <a:xfrm>
          <a:off x="0" y="2457"/>
          <a:ext cx="7402855" cy="11744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92E3F1-649E-413B-A058-B37A88EFC9FE}">
      <dsp:nvSpPr>
        <dsp:cNvPr id="0" name=""/>
        <dsp:cNvSpPr/>
      </dsp:nvSpPr>
      <dsp:spPr>
        <a:xfrm>
          <a:off x="355276" y="266712"/>
          <a:ext cx="646588" cy="6459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BF2CA8-5347-4031-A4E8-52F18C48EABA}">
      <dsp:nvSpPr>
        <dsp:cNvPr id="0" name=""/>
        <dsp:cNvSpPr/>
      </dsp:nvSpPr>
      <dsp:spPr>
        <a:xfrm>
          <a:off x="1357140" y="2457"/>
          <a:ext cx="5901920" cy="1175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19" tIns="124419" rIns="124419" bIns="124419" numCol="1" spcCol="1270" anchor="ctr" anchorCtr="0">
          <a:noAutofit/>
        </a:bodyPr>
        <a:lstStyle/>
        <a:p>
          <a:pPr marL="0" lvl="0" indent="0" algn="l" defTabSz="800100">
            <a:lnSpc>
              <a:spcPct val="100000"/>
            </a:lnSpc>
            <a:spcBef>
              <a:spcPct val="0"/>
            </a:spcBef>
            <a:spcAft>
              <a:spcPct val="35000"/>
            </a:spcAft>
            <a:buNone/>
          </a:pPr>
          <a:r>
            <a:rPr lang="en-US" sz="1800" b="0" kern="1200" dirty="0"/>
            <a:t>Triple Green Products manufactures and installs industry leading equipment into the agricultural, institutional, municipal, commercial, and industrial sectors.</a:t>
          </a:r>
          <a:endParaRPr lang="en-US" sz="1800" kern="1200" dirty="0"/>
        </a:p>
      </dsp:txBody>
      <dsp:txXfrm>
        <a:off x="1357140" y="2457"/>
        <a:ext cx="5901920" cy="1175614"/>
      </dsp:txXfrm>
    </dsp:sp>
    <dsp:sp modelId="{067B9929-9D6B-4A49-9075-60329BDF1B68}">
      <dsp:nvSpPr>
        <dsp:cNvPr id="0" name=""/>
        <dsp:cNvSpPr/>
      </dsp:nvSpPr>
      <dsp:spPr>
        <a:xfrm>
          <a:off x="0" y="1425570"/>
          <a:ext cx="7402855" cy="11744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ACCC6E-7F79-4CAA-B11E-0A4B34ABB897}">
      <dsp:nvSpPr>
        <dsp:cNvPr id="0" name=""/>
        <dsp:cNvSpPr/>
      </dsp:nvSpPr>
      <dsp:spPr>
        <a:xfrm>
          <a:off x="355276" y="1689825"/>
          <a:ext cx="646588" cy="6459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41CA15-E68B-41AC-A127-71104D308EF6}">
      <dsp:nvSpPr>
        <dsp:cNvPr id="0" name=""/>
        <dsp:cNvSpPr/>
      </dsp:nvSpPr>
      <dsp:spPr>
        <a:xfrm>
          <a:off x="1357140" y="1425570"/>
          <a:ext cx="5901920" cy="1175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19" tIns="124419" rIns="124419" bIns="124419" numCol="1" spcCol="1270" anchor="ctr" anchorCtr="0">
          <a:noAutofit/>
        </a:bodyPr>
        <a:lstStyle/>
        <a:p>
          <a:pPr marL="0" lvl="0" indent="0" algn="l" defTabSz="800100">
            <a:lnSpc>
              <a:spcPct val="100000"/>
            </a:lnSpc>
            <a:spcBef>
              <a:spcPct val="0"/>
            </a:spcBef>
            <a:spcAft>
              <a:spcPct val="35000"/>
            </a:spcAft>
            <a:buNone/>
          </a:pPr>
          <a:r>
            <a:rPr lang="en-US" sz="1800" b="0" kern="1200" dirty="0"/>
            <a:t>Focusing on sustainable, biomass fueled, renewable energy and the environmentally conscious handling and recycling of organic waste materials, we have built a reputation for supplying proven long-lasting solutions.</a:t>
          </a:r>
          <a:endParaRPr lang="en-US" sz="1800" kern="1200" dirty="0"/>
        </a:p>
      </dsp:txBody>
      <dsp:txXfrm>
        <a:off x="1357140" y="1425570"/>
        <a:ext cx="5901920" cy="1175614"/>
      </dsp:txXfrm>
    </dsp:sp>
    <dsp:sp modelId="{3792316C-4036-4C57-BE52-5888BB00D42B}">
      <dsp:nvSpPr>
        <dsp:cNvPr id="0" name=""/>
        <dsp:cNvSpPr/>
      </dsp:nvSpPr>
      <dsp:spPr>
        <a:xfrm>
          <a:off x="0" y="2848682"/>
          <a:ext cx="7402855" cy="11744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C642DB-964C-4121-9CAE-E28CDEF9BDEB}">
      <dsp:nvSpPr>
        <dsp:cNvPr id="0" name=""/>
        <dsp:cNvSpPr/>
      </dsp:nvSpPr>
      <dsp:spPr>
        <a:xfrm>
          <a:off x="355276" y="3112937"/>
          <a:ext cx="646588" cy="6459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A57CF7-AC82-4D21-9491-3CBF9595F7C6}">
      <dsp:nvSpPr>
        <dsp:cNvPr id="0" name=""/>
        <dsp:cNvSpPr/>
      </dsp:nvSpPr>
      <dsp:spPr>
        <a:xfrm>
          <a:off x="1357140" y="2848682"/>
          <a:ext cx="5901920" cy="1175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19" tIns="124419" rIns="124419" bIns="124419" numCol="1" spcCol="1270" anchor="ctr" anchorCtr="0">
          <a:noAutofit/>
        </a:bodyPr>
        <a:lstStyle/>
        <a:p>
          <a:pPr marL="0" lvl="0" indent="0" algn="l" defTabSz="800100">
            <a:lnSpc>
              <a:spcPct val="100000"/>
            </a:lnSpc>
            <a:spcBef>
              <a:spcPct val="0"/>
            </a:spcBef>
            <a:spcAft>
              <a:spcPct val="35000"/>
            </a:spcAft>
            <a:buNone/>
          </a:pPr>
          <a:r>
            <a:rPr lang="en-US" sz="1800" b="0" kern="1200" dirty="0"/>
            <a:t>One of our core products is the BioDryAir Grain Drying system that utilizes various biomass materials as fuel for combustion to generate heat energy.</a:t>
          </a:r>
          <a:endParaRPr lang="en-US" sz="1800" kern="1200" dirty="0"/>
        </a:p>
      </dsp:txBody>
      <dsp:txXfrm>
        <a:off x="1357140" y="2848682"/>
        <a:ext cx="5901920" cy="11756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282E8F-D9E0-4346-9496-B1A8485CCAF9}">
      <dsp:nvSpPr>
        <dsp:cNvPr id="0" name=""/>
        <dsp:cNvSpPr/>
      </dsp:nvSpPr>
      <dsp:spPr>
        <a:xfrm>
          <a:off x="0" y="473"/>
          <a:ext cx="6976911" cy="11069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2E4140-0948-48C5-AED6-DD7F73048ADC}">
      <dsp:nvSpPr>
        <dsp:cNvPr id="0" name=""/>
        <dsp:cNvSpPr/>
      </dsp:nvSpPr>
      <dsp:spPr>
        <a:xfrm>
          <a:off x="334855" y="249539"/>
          <a:ext cx="608829" cy="6088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4B99D8-7561-41AA-90A3-6B10A5919A53}">
      <dsp:nvSpPr>
        <dsp:cNvPr id="0" name=""/>
        <dsp:cNvSpPr/>
      </dsp:nvSpPr>
      <dsp:spPr>
        <a:xfrm>
          <a:off x="1278541" y="473"/>
          <a:ext cx="5698369" cy="1106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153" tIns="117153" rIns="117153" bIns="117153" numCol="1" spcCol="1270" anchor="ctr" anchorCtr="0">
          <a:noAutofit/>
        </a:bodyPr>
        <a:lstStyle/>
        <a:p>
          <a:pPr marL="0" lvl="0" indent="0" algn="l" defTabSz="800100">
            <a:lnSpc>
              <a:spcPct val="100000"/>
            </a:lnSpc>
            <a:spcBef>
              <a:spcPct val="0"/>
            </a:spcBef>
            <a:spcAft>
              <a:spcPct val="35000"/>
            </a:spcAft>
            <a:buNone/>
          </a:pPr>
          <a:r>
            <a:rPr lang="en-US" sz="1800" kern="1200" dirty="0"/>
            <a:t>TGP’s solutions are unique in that we have been the industry standard for long lasting reliability, providing clean energy solutions and cost savings for over 20 years. </a:t>
          </a:r>
        </a:p>
      </dsp:txBody>
      <dsp:txXfrm>
        <a:off x="1278541" y="473"/>
        <a:ext cx="5698369" cy="1106961"/>
      </dsp:txXfrm>
    </dsp:sp>
    <dsp:sp modelId="{435EFF5A-8CA6-4B92-9B80-A35307794A6F}">
      <dsp:nvSpPr>
        <dsp:cNvPr id="0" name=""/>
        <dsp:cNvSpPr/>
      </dsp:nvSpPr>
      <dsp:spPr>
        <a:xfrm>
          <a:off x="0" y="1384175"/>
          <a:ext cx="6976911" cy="11069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A4B552-F9A0-456C-8EBB-3E1A8B3315CB}">
      <dsp:nvSpPr>
        <dsp:cNvPr id="0" name=""/>
        <dsp:cNvSpPr/>
      </dsp:nvSpPr>
      <dsp:spPr>
        <a:xfrm>
          <a:off x="334855" y="1633241"/>
          <a:ext cx="608829" cy="6088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DE2482-4227-4BDE-AB9C-5EE9012DADD0}">
      <dsp:nvSpPr>
        <dsp:cNvPr id="0" name=""/>
        <dsp:cNvSpPr/>
      </dsp:nvSpPr>
      <dsp:spPr>
        <a:xfrm>
          <a:off x="1278541" y="1384175"/>
          <a:ext cx="5698369" cy="1106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153" tIns="117153" rIns="117153" bIns="117153" numCol="1" spcCol="1270" anchor="ctr" anchorCtr="0">
          <a:noAutofit/>
        </a:bodyPr>
        <a:lstStyle/>
        <a:p>
          <a:pPr marL="0" lvl="0" indent="0" algn="l" defTabSz="800100">
            <a:lnSpc>
              <a:spcPct val="100000"/>
            </a:lnSpc>
            <a:spcBef>
              <a:spcPct val="0"/>
            </a:spcBef>
            <a:spcAft>
              <a:spcPct val="35000"/>
            </a:spcAft>
            <a:buNone/>
          </a:pPr>
          <a:r>
            <a:rPr lang="en-US" sz="1800" kern="1200"/>
            <a:t>We are committed to ensuring that our clients have reliable equipment and energy sources now and into the future.</a:t>
          </a:r>
        </a:p>
      </dsp:txBody>
      <dsp:txXfrm>
        <a:off x="1278541" y="1384175"/>
        <a:ext cx="5698369" cy="1106961"/>
      </dsp:txXfrm>
    </dsp:sp>
    <dsp:sp modelId="{F323CC64-4F67-40DA-AB37-21FE64F4880D}">
      <dsp:nvSpPr>
        <dsp:cNvPr id="0" name=""/>
        <dsp:cNvSpPr/>
      </dsp:nvSpPr>
      <dsp:spPr>
        <a:xfrm>
          <a:off x="0" y="2767877"/>
          <a:ext cx="6976911" cy="11069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CC79CA-38B7-4557-8EB4-4CF9226D05D3}">
      <dsp:nvSpPr>
        <dsp:cNvPr id="0" name=""/>
        <dsp:cNvSpPr/>
      </dsp:nvSpPr>
      <dsp:spPr>
        <a:xfrm>
          <a:off x="334855" y="3016944"/>
          <a:ext cx="608829" cy="6088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807AC6-87F2-42DA-AC8E-0EE1A2B37A0A}">
      <dsp:nvSpPr>
        <dsp:cNvPr id="0" name=""/>
        <dsp:cNvSpPr/>
      </dsp:nvSpPr>
      <dsp:spPr>
        <a:xfrm>
          <a:off x="1278541" y="2767877"/>
          <a:ext cx="5698369" cy="1106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153" tIns="117153" rIns="117153" bIns="117153" numCol="1" spcCol="1270" anchor="ctr" anchorCtr="0">
          <a:noAutofit/>
        </a:bodyPr>
        <a:lstStyle/>
        <a:p>
          <a:pPr marL="0" lvl="0" indent="0" algn="l" defTabSz="800100">
            <a:lnSpc>
              <a:spcPct val="100000"/>
            </a:lnSpc>
            <a:spcBef>
              <a:spcPct val="0"/>
            </a:spcBef>
            <a:spcAft>
              <a:spcPct val="35000"/>
            </a:spcAft>
            <a:buNone/>
          </a:pPr>
          <a:r>
            <a:rPr lang="en-US" sz="1800" kern="1200" dirty="0"/>
            <a:t>TGP is backed by a highly qualified and competent team.</a:t>
          </a:r>
        </a:p>
      </dsp:txBody>
      <dsp:txXfrm>
        <a:off x="1278541" y="2767877"/>
        <a:ext cx="5698369" cy="11069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0AC1D3-2C28-4D74-91B4-7DB9C7444981}">
      <dsp:nvSpPr>
        <dsp:cNvPr id="0" name=""/>
        <dsp:cNvSpPr/>
      </dsp:nvSpPr>
      <dsp:spPr>
        <a:xfrm>
          <a:off x="0" y="1811"/>
          <a:ext cx="8220892" cy="91816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C940E7-844A-4747-BEB2-98CDE7E94EC8}">
      <dsp:nvSpPr>
        <dsp:cNvPr id="0" name=""/>
        <dsp:cNvSpPr/>
      </dsp:nvSpPr>
      <dsp:spPr>
        <a:xfrm>
          <a:off x="277745" y="208399"/>
          <a:ext cx="504992" cy="5049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D67311-82A8-4961-A6D1-D940165E085A}">
      <dsp:nvSpPr>
        <dsp:cNvPr id="0" name=""/>
        <dsp:cNvSpPr/>
      </dsp:nvSpPr>
      <dsp:spPr>
        <a:xfrm>
          <a:off x="1060484" y="1811"/>
          <a:ext cx="7160407" cy="918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73" tIns="97173" rIns="97173" bIns="97173" numCol="1" spcCol="1270" anchor="ctr" anchorCtr="0">
          <a:noAutofit/>
        </a:bodyPr>
        <a:lstStyle/>
        <a:p>
          <a:pPr marL="0" lvl="0" indent="0" algn="l" defTabSz="800100">
            <a:lnSpc>
              <a:spcPct val="100000"/>
            </a:lnSpc>
            <a:spcBef>
              <a:spcPct val="0"/>
            </a:spcBef>
            <a:spcAft>
              <a:spcPct val="35000"/>
            </a:spcAft>
            <a:buNone/>
          </a:pPr>
          <a:r>
            <a:rPr lang="en-US" sz="1800" kern="1200" dirty="0"/>
            <a:t>A clean renewable energy.</a:t>
          </a:r>
        </a:p>
      </dsp:txBody>
      <dsp:txXfrm>
        <a:off x="1060484" y="1811"/>
        <a:ext cx="7160407" cy="918168"/>
      </dsp:txXfrm>
    </dsp:sp>
    <dsp:sp modelId="{BD299745-4C59-404B-854E-D280BD841F93}">
      <dsp:nvSpPr>
        <dsp:cNvPr id="0" name=""/>
        <dsp:cNvSpPr/>
      </dsp:nvSpPr>
      <dsp:spPr>
        <a:xfrm>
          <a:off x="0" y="1149522"/>
          <a:ext cx="8220892" cy="91816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7A0990-4D1F-48CA-89CE-87127A4CECAE}">
      <dsp:nvSpPr>
        <dsp:cNvPr id="0" name=""/>
        <dsp:cNvSpPr/>
      </dsp:nvSpPr>
      <dsp:spPr>
        <a:xfrm>
          <a:off x="277745" y="1356110"/>
          <a:ext cx="504992" cy="504992"/>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858AE1-73D2-4805-A2BE-51FDA9F3D36D}">
      <dsp:nvSpPr>
        <dsp:cNvPr id="0" name=""/>
        <dsp:cNvSpPr/>
      </dsp:nvSpPr>
      <dsp:spPr>
        <a:xfrm>
          <a:off x="1060484" y="1149522"/>
          <a:ext cx="7160407" cy="918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73" tIns="97173" rIns="97173" bIns="97173" numCol="1" spcCol="1270" anchor="ctr" anchorCtr="0">
          <a:noAutofit/>
        </a:bodyPr>
        <a:lstStyle/>
        <a:p>
          <a:pPr marL="0" lvl="0" indent="0" algn="l" defTabSz="800100">
            <a:lnSpc>
              <a:spcPct val="100000"/>
            </a:lnSpc>
            <a:spcBef>
              <a:spcPct val="0"/>
            </a:spcBef>
            <a:spcAft>
              <a:spcPct val="35000"/>
            </a:spcAft>
            <a:buNone/>
          </a:pPr>
          <a:r>
            <a:rPr lang="en-US" sz="1800" kern="1200" dirty="0"/>
            <a:t>Better than renewable, it is an energy that can be fueled with agriculture waste or other organics.</a:t>
          </a:r>
        </a:p>
      </dsp:txBody>
      <dsp:txXfrm>
        <a:off x="1060484" y="1149522"/>
        <a:ext cx="7160407" cy="918168"/>
      </dsp:txXfrm>
    </dsp:sp>
    <dsp:sp modelId="{B7C35F97-BAEE-42FD-9385-881587D776E6}">
      <dsp:nvSpPr>
        <dsp:cNvPr id="0" name=""/>
        <dsp:cNvSpPr/>
      </dsp:nvSpPr>
      <dsp:spPr>
        <a:xfrm>
          <a:off x="0" y="2297233"/>
          <a:ext cx="8220892" cy="91816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A86C5B-0FD5-4183-8709-33BC76C8AF82}">
      <dsp:nvSpPr>
        <dsp:cNvPr id="0" name=""/>
        <dsp:cNvSpPr/>
      </dsp:nvSpPr>
      <dsp:spPr>
        <a:xfrm>
          <a:off x="277745" y="2503821"/>
          <a:ext cx="504992" cy="504992"/>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C8223C-A3A0-4BC7-9080-EBACD8778B6C}">
      <dsp:nvSpPr>
        <dsp:cNvPr id="0" name=""/>
        <dsp:cNvSpPr/>
      </dsp:nvSpPr>
      <dsp:spPr>
        <a:xfrm>
          <a:off x="1060484" y="2297233"/>
          <a:ext cx="7160407" cy="918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73" tIns="97173" rIns="97173" bIns="97173" numCol="1" spcCol="1270" anchor="ctr" anchorCtr="0">
          <a:noAutofit/>
        </a:bodyPr>
        <a:lstStyle/>
        <a:p>
          <a:pPr marL="0" lvl="0" indent="0" algn="l" defTabSz="800100">
            <a:lnSpc>
              <a:spcPct val="100000"/>
            </a:lnSpc>
            <a:spcBef>
              <a:spcPct val="0"/>
            </a:spcBef>
            <a:spcAft>
              <a:spcPct val="35000"/>
            </a:spcAft>
            <a:buNone/>
          </a:pPr>
          <a:r>
            <a:rPr lang="en-US" sz="1800" kern="1200" dirty="0"/>
            <a:t>Combusts cleanly.</a:t>
          </a:r>
        </a:p>
      </dsp:txBody>
      <dsp:txXfrm>
        <a:off x="1060484" y="2297233"/>
        <a:ext cx="7160407" cy="918168"/>
      </dsp:txXfrm>
    </dsp:sp>
    <dsp:sp modelId="{DCF39C4A-C1D3-418D-8241-C485EEC223D7}">
      <dsp:nvSpPr>
        <dsp:cNvPr id="0" name=""/>
        <dsp:cNvSpPr/>
      </dsp:nvSpPr>
      <dsp:spPr>
        <a:xfrm>
          <a:off x="0" y="3444943"/>
          <a:ext cx="8220892" cy="91816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AFE701-3CDE-494D-A87A-DFF7EBC290A4}">
      <dsp:nvSpPr>
        <dsp:cNvPr id="0" name=""/>
        <dsp:cNvSpPr/>
      </dsp:nvSpPr>
      <dsp:spPr>
        <a:xfrm>
          <a:off x="277745" y="3651531"/>
          <a:ext cx="504992" cy="50499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2DE2BD-784B-4195-8538-AF23BCBB4A5D}">
      <dsp:nvSpPr>
        <dsp:cNvPr id="0" name=""/>
        <dsp:cNvSpPr/>
      </dsp:nvSpPr>
      <dsp:spPr>
        <a:xfrm>
          <a:off x="1060484" y="3444943"/>
          <a:ext cx="7160407" cy="918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73" tIns="97173" rIns="97173" bIns="97173" numCol="1" spcCol="1270" anchor="ctr" anchorCtr="0">
          <a:noAutofit/>
        </a:bodyPr>
        <a:lstStyle/>
        <a:p>
          <a:pPr marL="0" lvl="0" indent="0" algn="l" defTabSz="800100">
            <a:lnSpc>
              <a:spcPct val="100000"/>
            </a:lnSpc>
            <a:spcBef>
              <a:spcPct val="0"/>
            </a:spcBef>
            <a:spcAft>
              <a:spcPct val="35000"/>
            </a:spcAft>
            <a:buNone/>
          </a:pPr>
          <a:r>
            <a:rPr lang="en-US" sz="1800" kern="1200" dirty="0"/>
            <a:t>Meets carbon emission thresholds.</a:t>
          </a:r>
        </a:p>
      </dsp:txBody>
      <dsp:txXfrm>
        <a:off x="1060484" y="3444943"/>
        <a:ext cx="7160407" cy="9181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CF643A-B3AC-4360-ADDC-8A38B6D5D037}">
      <dsp:nvSpPr>
        <dsp:cNvPr id="0" name=""/>
        <dsp:cNvSpPr/>
      </dsp:nvSpPr>
      <dsp:spPr>
        <a:xfrm>
          <a:off x="0" y="137847"/>
          <a:ext cx="8406821" cy="33274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56839"/>
              </a:solidFill>
            </a:rPr>
            <a:t>Grain Drying</a:t>
          </a:r>
        </a:p>
      </dsp:txBody>
      <dsp:txXfrm>
        <a:off x="0" y="137847"/>
        <a:ext cx="8406821" cy="998221"/>
      </dsp:txXfrm>
    </dsp:sp>
    <dsp:sp modelId="{9481B39E-E9A9-455D-ADED-6FB8CB0AE884}">
      <dsp:nvSpPr>
        <dsp:cNvPr id="0" name=""/>
        <dsp:cNvSpPr/>
      </dsp:nvSpPr>
      <dsp:spPr>
        <a:xfrm>
          <a:off x="840682" y="1040591"/>
          <a:ext cx="6725456" cy="1044821"/>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Drying grain can be one of the most energy-intensive operations on the farm.</a:t>
          </a:r>
        </a:p>
      </dsp:txBody>
      <dsp:txXfrm>
        <a:off x="871284" y="1071193"/>
        <a:ext cx="6664252" cy="983617"/>
      </dsp:txXfrm>
    </dsp:sp>
    <dsp:sp modelId="{F538003F-56B9-49B0-838A-36D1A82FC16B}">
      <dsp:nvSpPr>
        <dsp:cNvPr id="0" name=""/>
        <dsp:cNvSpPr/>
      </dsp:nvSpPr>
      <dsp:spPr>
        <a:xfrm>
          <a:off x="840682" y="2246153"/>
          <a:ext cx="6725456" cy="1044821"/>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Significant cost to farming operation even before considering the carbon tax impact.</a:t>
          </a:r>
        </a:p>
      </dsp:txBody>
      <dsp:txXfrm>
        <a:off x="871284" y="2276755"/>
        <a:ext cx="6664252" cy="9836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08B776-C3C9-48A9-A633-450CEEB7112C}">
      <dsp:nvSpPr>
        <dsp:cNvPr id="0" name=""/>
        <dsp:cNvSpPr/>
      </dsp:nvSpPr>
      <dsp:spPr>
        <a:xfrm>
          <a:off x="0" y="1714"/>
          <a:ext cx="8096612" cy="869122"/>
        </a:xfrm>
        <a:prstGeom prst="roundRect">
          <a:avLst>
            <a:gd name="adj" fmla="val 1000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E46F24-86B1-408C-BAFB-8665CCB935F0}">
      <dsp:nvSpPr>
        <dsp:cNvPr id="0" name=""/>
        <dsp:cNvSpPr/>
      </dsp:nvSpPr>
      <dsp:spPr>
        <a:xfrm>
          <a:off x="262909" y="197267"/>
          <a:ext cx="478017" cy="4780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746E38-C0C7-4A33-A7BF-D78439E657AC}">
      <dsp:nvSpPr>
        <dsp:cNvPr id="0" name=""/>
        <dsp:cNvSpPr/>
      </dsp:nvSpPr>
      <dsp:spPr>
        <a:xfrm>
          <a:off x="1003836" y="1714"/>
          <a:ext cx="7092775" cy="869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982" tIns="91982" rIns="91982" bIns="91982" numCol="1" spcCol="1270" anchor="ctr" anchorCtr="0">
          <a:noAutofit/>
        </a:bodyPr>
        <a:lstStyle/>
        <a:p>
          <a:pPr marL="0" lvl="0" indent="0" algn="l" defTabSz="800100">
            <a:lnSpc>
              <a:spcPct val="100000"/>
            </a:lnSpc>
            <a:spcBef>
              <a:spcPct val="0"/>
            </a:spcBef>
            <a:spcAft>
              <a:spcPct val="35000"/>
            </a:spcAft>
            <a:buNone/>
          </a:pPr>
          <a:r>
            <a:rPr lang="en-US" sz="1800" kern="1200" dirty="0"/>
            <a:t>TGP’s products are manufactured using latest automation tech, and attention to the details.</a:t>
          </a:r>
        </a:p>
      </dsp:txBody>
      <dsp:txXfrm>
        <a:off x="1003836" y="1714"/>
        <a:ext cx="7092775" cy="869122"/>
      </dsp:txXfrm>
    </dsp:sp>
    <dsp:sp modelId="{68BFCC9A-01FA-43EE-82C3-D75A0B61107C}">
      <dsp:nvSpPr>
        <dsp:cNvPr id="0" name=""/>
        <dsp:cNvSpPr/>
      </dsp:nvSpPr>
      <dsp:spPr>
        <a:xfrm>
          <a:off x="0" y="1088117"/>
          <a:ext cx="8096612" cy="869122"/>
        </a:xfrm>
        <a:prstGeom prst="roundRect">
          <a:avLst>
            <a:gd name="adj" fmla="val 1000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82D472-8064-4035-A7E0-018F05F7FAD5}">
      <dsp:nvSpPr>
        <dsp:cNvPr id="0" name=""/>
        <dsp:cNvSpPr/>
      </dsp:nvSpPr>
      <dsp:spPr>
        <a:xfrm>
          <a:off x="262909" y="1283670"/>
          <a:ext cx="478017" cy="4780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423240-2562-4EA5-904C-15A5DF19287A}">
      <dsp:nvSpPr>
        <dsp:cNvPr id="0" name=""/>
        <dsp:cNvSpPr/>
      </dsp:nvSpPr>
      <dsp:spPr>
        <a:xfrm>
          <a:off x="1003836" y="1088117"/>
          <a:ext cx="7092775" cy="869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982" tIns="91982" rIns="91982" bIns="91982" numCol="1" spcCol="1270" anchor="ctr" anchorCtr="0">
          <a:noAutofit/>
        </a:bodyPr>
        <a:lstStyle/>
        <a:p>
          <a:pPr marL="0" lvl="0" indent="0" algn="l" defTabSz="800100">
            <a:lnSpc>
              <a:spcPct val="100000"/>
            </a:lnSpc>
            <a:spcBef>
              <a:spcPct val="0"/>
            </a:spcBef>
            <a:spcAft>
              <a:spcPct val="35000"/>
            </a:spcAft>
            <a:buNone/>
          </a:pPr>
          <a:r>
            <a:rPr lang="en-US" sz="1800" kern="1200" dirty="0"/>
            <a:t>Our products are proven, in service for over 20 years, with proven installations throughout North America</a:t>
          </a:r>
        </a:p>
      </dsp:txBody>
      <dsp:txXfrm>
        <a:off x="1003836" y="1088117"/>
        <a:ext cx="7092775" cy="869122"/>
      </dsp:txXfrm>
    </dsp:sp>
    <dsp:sp modelId="{32743D5E-3C15-48F3-9670-04810F95B949}">
      <dsp:nvSpPr>
        <dsp:cNvPr id="0" name=""/>
        <dsp:cNvSpPr/>
      </dsp:nvSpPr>
      <dsp:spPr>
        <a:xfrm>
          <a:off x="0" y="2174520"/>
          <a:ext cx="8096612" cy="869122"/>
        </a:xfrm>
        <a:prstGeom prst="roundRect">
          <a:avLst>
            <a:gd name="adj" fmla="val 1000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FB1BBB-599F-4BBA-B8CA-E53A5A0146B3}">
      <dsp:nvSpPr>
        <dsp:cNvPr id="0" name=""/>
        <dsp:cNvSpPr/>
      </dsp:nvSpPr>
      <dsp:spPr>
        <a:xfrm>
          <a:off x="262909" y="2370072"/>
          <a:ext cx="478017" cy="47801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C713E4-52CF-4FE7-93B7-A4F39C3B4555}">
      <dsp:nvSpPr>
        <dsp:cNvPr id="0" name=""/>
        <dsp:cNvSpPr/>
      </dsp:nvSpPr>
      <dsp:spPr>
        <a:xfrm>
          <a:off x="1003836" y="2174520"/>
          <a:ext cx="7092775" cy="869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982" tIns="91982" rIns="91982" bIns="91982" numCol="1" spcCol="1270" anchor="ctr" anchorCtr="0">
          <a:noAutofit/>
        </a:bodyPr>
        <a:lstStyle/>
        <a:p>
          <a:pPr marL="0" lvl="0" indent="0" algn="l" defTabSz="800100">
            <a:lnSpc>
              <a:spcPct val="100000"/>
            </a:lnSpc>
            <a:spcBef>
              <a:spcPct val="0"/>
            </a:spcBef>
            <a:spcAft>
              <a:spcPct val="35000"/>
            </a:spcAft>
            <a:buNone/>
          </a:pPr>
          <a:r>
            <a:rPr lang="en-US" sz="1800" kern="1200" dirty="0"/>
            <a:t>We provide a carbon neutral option – with carbon pricing and taxing concerns, our systems are the logical answer.</a:t>
          </a:r>
        </a:p>
      </dsp:txBody>
      <dsp:txXfrm>
        <a:off x="1003836" y="2174520"/>
        <a:ext cx="7092775" cy="869122"/>
      </dsp:txXfrm>
    </dsp:sp>
    <dsp:sp modelId="{39366F56-A13C-4E7B-8563-ECF8D80945D7}">
      <dsp:nvSpPr>
        <dsp:cNvPr id="0" name=""/>
        <dsp:cNvSpPr/>
      </dsp:nvSpPr>
      <dsp:spPr>
        <a:xfrm>
          <a:off x="0" y="3260922"/>
          <a:ext cx="8096612" cy="869122"/>
        </a:xfrm>
        <a:prstGeom prst="roundRect">
          <a:avLst>
            <a:gd name="adj" fmla="val 1000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DAC34D-B62B-4A3E-9228-2DA22406A08C}">
      <dsp:nvSpPr>
        <dsp:cNvPr id="0" name=""/>
        <dsp:cNvSpPr/>
      </dsp:nvSpPr>
      <dsp:spPr>
        <a:xfrm>
          <a:off x="262909" y="3456475"/>
          <a:ext cx="478017" cy="47801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C778EC-6F4F-44D2-9D3A-B980875CC835}">
      <dsp:nvSpPr>
        <dsp:cNvPr id="0" name=""/>
        <dsp:cNvSpPr/>
      </dsp:nvSpPr>
      <dsp:spPr>
        <a:xfrm>
          <a:off x="1003836" y="3260922"/>
          <a:ext cx="7092775" cy="869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982" tIns="91982" rIns="91982" bIns="91982" numCol="1" spcCol="1270" anchor="ctr" anchorCtr="0">
          <a:noAutofit/>
        </a:bodyPr>
        <a:lstStyle/>
        <a:p>
          <a:pPr marL="0" lvl="0" indent="0" algn="l" defTabSz="800100">
            <a:lnSpc>
              <a:spcPct val="100000"/>
            </a:lnSpc>
            <a:spcBef>
              <a:spcPct val="0"/>
            </a:spcBef>
            <a:spcAft>
              <a:spcPct val="35000"/>
            </a:spcAft>
            <a:buNone/>
          </a:pPr>
          <a:r>
            <a:rPr lang="en-US" sz="1800" kern="1200" dirty="0"/>
            <a:t>Our equipment is proudly manufactured in Canada, so parts and service are readily available.</a:t>
          </a:r>
        </a:p>
      </dsp:txBody>
      <dsp:txXfrm>
        <a:off x="1003836" y="3260922"/>
        <a:ext cx="7092775" cy="86912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B2A467-37D2-453C-8414-9219CD5814CA}" type="datetimeFigureOut">
              <a:rPr lang="en-CA" smtClean="0"/>
              <a:t>2022-02-14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634F0B-CBDE-405E-BB66-BEBC42CDC5E1}" type="slidenum">
              <a:rPr lang="en-CA" smtClean="0"/>
              <a:t>‹#›</a:t>
            </a:fld>
            <a:endParaRPr lang="en-CA"/>
          </a:p>
        </p:txBody>
      </p:sp>
    </p:spTree>
    <p:extLst>
      <p:ext uri="{BB962C8B-B14F-4D97-AF65-F5344CB8AC3E}">
        <p14:creationId xmlns:p14="http://schemas.microsoft.com/office/powerpoint/2010/main" val="987831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noRot="1" noChangeAspect="1"/>
          </p:cNvSpPr>
          <p:nvPr>
            <p:ph type="sldImg"/>
          </p:nvPr>
        </p:nvSpPr>
        <p:spPr>
          <a:xfrm>
            <a:off x="381000" y="685800"/>
            <a:ext cx="6096000" cy="3429000"/>
          </a:xfrm>
          <a:prstGeom prst="rect">
            <a:avLst/>
          </a:prstGeom>
        </p:spPr>
        <p:txBody>
          <a:bodyPr/>
          <a:lstStyle/>
          <a:p>
            <a:endParaRPr/>
          </a:p>
        </p:txBody>
      </p:sp>
      <p:sp>
        <p:nvSpPr>
          <p:cNvPr id="124" name="Shape 124"/>
          <p:cNvSpPr>
            <a:spLocks noGrp="1"/>
          </p:cNvSpPr>
          <p:nvPr>
            <p:ph type="body" sz="quarter" idx="1"/>
          </p:nvPr>
        </p:nvSpPr>
        <p:spPr>
          <a:prstGeom prst="rect">
            <a:avLst/>
          </a:prstGeom>
        </p:spPr>
        <p:txBody>
          <a:bodyPr/>
          <a:lstStyle/>
          <a:p>
            <a:pPr marL="174707" indent="-174707">
              <a:buSzPct val="100000"/>
              <a:buFont typeface="Arial"/>
              <a:buChar char="•"/>
            </a:pPr>
            <a:r>
              <a:t>How presentation will benefit audience: Adult learners are more interested in a subject if they know how or why it is important to them.</a:t>
            </a:r>
          </a:p>
          <a:p>
            <a:pPr marL="174707" indent="-174707">
              <a:buSzPct val="100000"/>
              <a:buFont typeface="Arial"/>
              <a:buChar char="•"/>
            </a:pPr>
            <a:r>
              <a:t>Presenter’s level of expertise in the subject: Briefly state your credentials in this area, or explain why participants should listen to you.</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381000" y="685800"/>
            <a:ext cx="6096000" cy="3429000"/>
          </a:xfrm>
          <a:prstGeom prst="rect">
            <a:avLst/>
          </a:prstGeom>
        </p:spPr>
        <p:txBody>
          <a:bodyPr/>
          <a:lstStyle/>
          <a:p>
            <a:endParaRPr/>
          </a:p>
        </p:txBody>
      </p:sp>
      <p:sp>
        <p:nvSpPr>
          <p:cNvPr id="135" name="Shape 135"/>
          <p:cNvSpPr>
            <a:spLocks noGrp="1"/>
          </p:cNvSpPr>
          <p:nvPr>
            <p:ph type="body" sz="quarter" idx="1"/>
          </p:nvPr>
        </p:nvSpPr>
        <p:spPr>
          <a:prstGeom prst="rect">
            <a:avLst/>
          </a:prstGeom>
        </p:spPr>
        <p:txBody>
          <a:bodyPr/>
          <a:lstStyle/>
          <a:p>
            <a:pPr marL="174707" indent="-174707">
              <a:buSzPct val="100000"/>
              <a:buFont typeface="Arial"/>
              <a:buChar char="•"/>
            </a:pPr>
            <a:r>
              <a:t>How presentation will benefit audience: Adult learners are more interested in a subject if they know how or why it is important to them.</a:t>
            </a:r>
          </a:p>
          <a:p>
            <a:pPr marL="174707" indent="-174707">
              <a:buSzPct val="100000"/>
              <a:buFont typeface="Arial"/>
              <a:buChar char="•"/>
            </a:pPr>
            <a:r>
              <a:t>Presenter’s level of expertise in the subject: Briefly state your credentials in this area, or explain why participants should listen to you.</a:t>
            </a:r>
          </a:p>
        </p:txBody>
      </p:sp>
    </p:spTree>
    <p:extLst>
      <p:ext uri="{BB962C8B-B14F-4D97-AF65-F5344CB8AC3E}">
        <p14:creationId xmlns:p14="http://schemas.microsoft.com/office/powerpoint/2010/main" val="1605817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381000" y="685800"/>
            <a:ext cx="6096000" cy="3429000"/>
          </a:xfrm>
          <a:prstGeom prst="rect">
            <a:avLst/>
          </a:prstGeom>
        </p:spPr>
        <p:txBody>
          <a:bodyPr/>
          <a:lstStyle/>
          <a:p>
            <a:endParaRPr/>
          </a:p>
        </p:txBody>
      </p:sp>
      <p:sp>
        <p:nvSpPr>
          <p:cNvPr id="135" name="Shape 135"/>
          <p:cNvSpPr>
            <a:spLocks noGrp="1"/>
          </p:cNvSpPr>
          <p:nvPr>
            <p:ph type="body" sz="quarter" idx="1"/>
          </p:nvPr>
        </p:nvSpPr>
        <p:spPr>
          <a:prstGeom prst="rect">
            <a:avLst/>
          </a:prstGeom>
        </p:spPr>
        <p:txBody>
          <a:bodyPr/>
          <a:lstStyle/>
          <a:p>
            <a:pPr marL="174707" indent="-174707">
              <a:buSzPct val="100000"/>
              <a:buFont typeface="Arial"/>
              <a:buChar char="•"/>
            </a:pPr>
            <a:r>
              <a:t>How presentation will benefit audience: Adult learners are more interested in a subject if they know how or why it is important to them.</a:t>
            </a:r>
          </a:p>
          <a:p>
            <a:pPr marL="174707" indent="-174707">
              <a:buSzPct val="100000"/>
              <a:buFont typeface="Arial"/>
              <a:buChar char="•"/>
            </a:pPr>
            <a:r>
              <a:t>Presenter’s level of expertise in the subject: Briefly state your credentials in this area, or explain why participants should listen to you.</a:t>
            </a:r>
          </a:p>
        </p:txBody>
      </p:sp>
    </p:spTree>
    <p:extLst>
      <p:ext uri="{BB962C8B-B14F-4D97-AF65-F5344CB8AC3E}">
        <p14:creationId xmlns:p14="http://schemas.microsoft.com/office/powerpoint/2010/main" val="869742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noRot="1" noChangeAspect="1"/>
          </p:cNvSpPr>
          <p:nvPr>
            <p:ph type="sldImg"/>
          </p:nvPr>
        </p:nvSpPr>
        <p:spPr>
          <a:xfrm>
            <a:off x="381000" y="685800"/>
            <a:ext cx="6096000" cy="3429000"/>
          </a:xfrm>
          <a:prstGeom prst="rect">
            <a:avLst/>
          </a:prstGeom>
        </p:spPr>
        <p:txBody>
          <a:bodyPr/>
          <a:lstStyle/>
          <a:p>
            <a:endParaRPr/>
          </a:p>
        </p:txBody>
      </p:sp>
      <p:sp>
        <p:nvSpPr>
          <p:cNvPr id="262" name="Shape 262"/>
          <p:cNvSpPr>
            <a:spLocks noGrp="1"/>
          </p:cNvSpPr>
          <p:nvPr>
            <p:ph type="body" sz="quarter" idx="1"/>
          </p:nvPr>
        </p:nvSpPr>
        <p:spPr>
          <a:prstGeom prst="rect">
            <a:avLst/>
          </a:prstGeom>
        </p:spPr>
        <p:txBody>
          <a:bodyPr/>
          <a:lstStyle/>
          <a:p>
            <a:pPr marL="174707" indent="-174707">
              <a:buSzPct val="100000"/>
              <a:buFont typeface="Arial"/>
              <a:buChar char="•"/>
            </a:pPr>
            <a:r>
              <a:rPr dirty="0"/>
              <a:t>How presentation will benefit audience: Adult learners are more interested in a subject if they know how or why it is important to them.</a:t>
            </a:r>
          </a:p>
          <a:p>
            <a:pPr marL="174707" indent="-174707">
              <a:buSzPct val="100000"/>
              <a:buFont typeface="Arial"/>
              <a:buChar char="•"/>
            </a:pPr>
            <a:r>
              <a:rPr dirty="0"/>
              <a:t>Presenter’s level of expertise in the subject: Briefly state your credentials in this area, or explain why participants should listen to you.</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381000" y="685800"/>
            <a:ext cx="6096000" cy="3429000"/>
          </a:xfrm>
          <a:prstGeom prst="rect">
            <a:avLst/>
          </a:prstGeom>
        </p:spPr>
        <p:txBody>
          <a:bodyPr/>
          <a:lstStyle/>
          <a:p>
            <a:endParaRPr/>
          </a:p>
        </p:txBody>
      </p:sp>
      <p:sp>
        <p:nvSpPr>
          <p:cNvPr id="135" name="Shape 135"/>
          <p:cNvSpPr>
            <a:spLocks noGrp="1"/>
          </p:cNvSpPr>
          <p:nvPr>
            <p:ph type="body" sz="quarter" idx="1"/>
          </p:nvPr>
        </p:nvSpPr>
        <p:spPr>
          <a:prstGeom prst="rect">
            <a:avLst/>
          </a:prstGeom>
        </p:spPr>
        <p:txBody>
          <a:bodyPr/>
          <a:lstStyle/>
          <a:p>
            <a:pPr marL="174707" indent="-174707">
              <a:buSzPct val="100000"/>
              <a:buFont typeface="Arial"/>
              <a:buChar char="•"/>
            </a:pPr>
            <a:r>
              <a:t>How presentation will benefit audience: Adult learners are more interested in a subject if they know how or why it is important to them.</a:t>
            </a:r>
          </a:p>
          <a:p>
            <a:pPr marL="174707" indent="-174707">
              <a:buSzPct val="100000"/>
              <a:buFont typeface="Arial"/>
              <a:buChar char="•"/>
            </a:pPr>
            <a:r>
              <a:t>Presenter’s level of expertise in the subject: Briefly state your credentials in this area, or explain why participants should listen to you.</a:t>
            </a:r>
          </a:p>
        </p:txBody>
      </p:sp>
    </p:spTree>
    <p:extLst>
      <p:ext uri="{BB962C8B-B14F-4D97-AF65-F5344CB8AC3E}">
        <p14:creationId xmlns:p14="http://schemas.microsoft.com/office/powerpoint/2010/main" val="242245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381000" y="685800"/>
            <a:ext cx="6096000" cy="3429000"/>
          </a:xfrm>
          <a:prstGeom prst="rect">
            <a:avLst/>
          </a:prstGeom>
        </p:spPr>
        <p:txBody>
          <a:bodyPr/>
          <a:lstStyle/>
          <a:p>
            <a:endParaRPr/>
          </a:p>
        </p:txBody>
      </p:sp>
      <p:sp>
        <p:nvSpPr>
          <p:cNvPr id="135" name="Shape 135"/>
          <p:cNvSpPr>
            <a:spLocks noGrp="1"/>
          </p:cNvSpPr>
          <p:nvPr>
            <p:ph type="body" sz="quarter" idx="1"/>
          </p:nvPr>
        </p:nvSpPr>
        <p:spPr>
          <a:prstGeom prst="rect">
            <a:avLst/>
          </a:prstGeom>
        </p:spPr>
        <p:txBody>
          <a:bodyPr/>
          <a:lstStyle/>
          <a:p>
            <a:pPr marL="174707" indent="-174707">
              <a:buSzPct val="100000"/>
              <a:buFont typeface="Arial"/>
              <a:buChar char="•"/>
            </a:pPr>
            <a:r>
              <a:t>How presentation will benefit audience: Adult learners are more interested in a subject if they know how or why it is important to them.</a:t>
            </a:r>
          </a:p>
          <a:p>
            <a:pPr marL="174707" indent="-174707">
              <a:buSzPct val="100000"/>
              <a:buFont typeface="Arial"/>
              <a:buChar char="•"/>
            </a:pPr>
            <a:r>
              <a:t>Presenter’s level of expertise in the subject: Briefly state your credentials in this area, or explain why participants should listen to you.</a:t>
            </a:r>
          </a:p>
        </p:txBody>
      </p:sp>
    </p:spTree>
    <p:extLst>
      <p:ext uri="{BB962C8B-B14F-4D97-AF65-F5344CB8AC3E}">
        <p14:creationId xmlns:p14="http://schemas.microsoft.com/office/powerpoint/2010/main" val="1808717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381000" y="685800"/>
            <a:ext cx="6096000" cy="3429000"/>
          </a:xfrm>
          <a:prstGeom prst="rect">
            <a:avLst/>
          </a:prstGeom>
        </p:spPr>
        <p:txBody>
          <a:bodyPr/>
          <a:lstStyle/>
          <a:p>
            <a:endParaRPr/>
          </a:p>
        </p:txBody>
      </p:sp>
      <p:sp>
        <p:nvSpPr>
          <p:cNvPr id="135" name="Shape 135"/>
          <p:cNvSpPr>
            <a:spLocks noGrp="1"/>
          </p:cNvSpPr>
          <p:nvPr>
            <p:ph type="body" sz="quarter" idx="1"/>
          </p:nvPr>
        </p:nvSpPr>
        <p:spPr>
          <a:prstGeom prst="rect">
            <a:avLst/>
          </a:prstGeom>
        </p:spPr>
        <p:txBody>
          <a:bodyPr/>
          <a:lstStyle/>
          <a:p>
            <a:pPr marL="174707" indent="-174707">
              <a:buSzPct val="100000"/>
              <a:buFont typeface="Arial"/>
              <a:buChar char="•"/>
            </a:pPr>
            <a:r>
              <a:t>How presentation will benefit audience: Adult learners are more interested in a subject if they know how or why it is important to them.</a:t>
            </a:r>
          </a:p>
          <a:p>
            <a:pPr marL="174707" indent="-174707">
              <a:buSzPct val="100000"/>
              <a:buFont typeface="Arial"/>
              <a:buChar char="•"/>
            </a:pPr>
            <a:r>
              <a:t>Presenter’s level of expertise in the subject: Briefly state your credentials in this area, or explain why participants should listen to you.</a:t>
            </a:r>
          </a:p>
        </p:txBody>
      </p:sp>
    </p:spTree>
    <p:extLst>
      <p:ext uri="{BB962C8B-B14F-4D97-AF65-F5344CB8AC3E}">
        <p14:creationId xmlns:p14="http://schemas.microsoft.com/office/powerpoint/2010/main" val="3716767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noRot="1" noChangeAspect="1"/>
          </p:cNvSpPr>
          <p:nvPr>
            <p:ph type="sldImg"/>
          </p:nvPr>
        </p:nvSpPr>
        <p:spPr>
          <a:xfrm>
            <a:off x="381000" y="685800"/>
            <a:ext cx="6096000" cy="3429000"/>
          </a:xfrm>
          <a:prstGeom prst="rect">
            <a:avLst/>
          </a:prstGeom>
        </p:spPr>
        <p:txBody>
          <a:bodyPr/>
          <a:lstStyle/>
          <a:p>
            <a:endParaRPr/>
          </a:p>
        </p:txBody>
      </p:sp>
      <p:sp>
        <p:nvSpPr>
          <p:cNvPr id="129" name="Shape 129"/>
          <p:cNvSpPr>
            <a:spLocks noGrp="1"/>
          </p:cNvSpPr>
          <p:nvPr>
            <p:ph type="body" sz="quarter" idx="1"/>
          </p:nvPr>
        </p:nvSpPr>
        <p:spPr>
          <a:prstGeom prst="rect">
            <a:avLst/>
          </a:prstGeom>
        </p:spPr>
        <p:txBody>
          <a:bodyPr/>
          <a:lstStyle/>
          <a:p>
            <a:pPr marL="174707" indent="-174707">
              <a:buSzPct val="100000"/>
              <a:buFont typeface="Arial"/>
              <a:buChar char="•"/>
            </a:pPr>
            <a:r>
              <a:t>How presentation will benefit audience: Adult learners are more interested in a subject if they know how or why it is important to them.</a:t>
            </a:r>
          </a:p>
          <a:p>
            <a:pPr marL="174707" indent="-174707">
              <a:buSzPct val="100000"/>
              <a:buFont typeface="Arial"/>
              <a:buChar char="•"/>
            </a:pPr>
            <a:r>
              <a:t>Presenter’s level of expertise in the subject: Briefly state your credentials in this area, or explain why participants should listen to you.</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381000" y="685800"/>
            <a:ext cx="6096000" cy="3429000"/>
          </a:xfrm>
          <a:prstGeom prst="rect">
            <a:avLst/>
          </a:prstGeom>
        </p:spPr>
        <p:txBody>
          <a:bodyPr/>
          <a:lstStyle/>
          <a:p>
            <a:endParaRPr/>
          </a:p>
        </p:txBody>
      </p:sp>
      <p:sp>
        <p:nvSpPr>
          <p:cNvPr id="135" name="Shape 135"/>
          <p:cNvSpPr>
            <a:spLocks noGrp="1"/>
          </p:cNvSpPr>
          <p:nvPr>
            <p:ph type="body" sz="quarter" idx="1"/>
          </p:nvPr>
        </p:nvSpPr>
        <p:spPr>
          <a:prstGeom prst="rect">
            <a:avLst/>
          </a:prstGeom>
        </p:spPr>
        <p:txBody>
          <a:bodyPr/>
          <a:lstStyle/>
          <a:p>
            <a:pPr marL="174707" indent="-174707">
              <a:buSzPct val="100000"/>
              <a:buFont typeface="Arial"/>
              <a:buChar char="•"/>
            </a:pPr>
            <a:r>
              <a:t>How presentation will benefit audience: Adult learners are more interested in a subject if they know how or why it is important to them.</a:t>
            </a:r>
          </a:p>
          <a:p>
            <a:pPr marL="174707" indent="-174707">
              <a:buSzPct val="100000"/>
              <a:buFont typeface="Arial"/>
              <a:buChar char="•"/>
            </a:pPr>
            <a:r>
              <a:t>Presenter’s level of expertise in the subject: Briefly state your credentials in this area, or explain why participants should listen to you.</a:t>
            </a:r>
          </a:p>
        </p:txBody>
      </p:sp>
    </p:spTree>
    <p:extLst>
      <p:ext uri="{BB962C8B-B14F-4D97-AF65-F5344CB8AC3E}">
        <p14:creationId xmlns:p14="http://schemas.microsoft.com/office/powerpoint/2010/main" val="1442235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381000" y="685800"/>
            <a:ext cx="6096000" cy="3429000"/>
          </a:xfrm>
          <a:prstGeom prst="rect">
            <a:avLst/>
          </a:prstGeom>
        </p:spPr>
        <p:txBody>
          <a:bodyPr/>
          <a:lstStyle/>
          <a:p>
            <a:endParaRPr/>
          </a:p>
        </p:txBody>
      </p:sp>
      <p:sp>
        <p:nvSpPr>
          <p:cNvPr id="135" name="Shape 135"/>
          <p:cNvSpPr>
            <a:spLocks noGrp="1"/>
          </p:cNvSpPr>
          <p:nvPr>
            <p:ph type="body" sz="quarter" idx="1"/>
          </p:nvPr>
        </p:nvSpPr>
        <p:spPr>
          <a:prstGeom prst="rect">
            <a:avLst/>
          </a:prstGeom>
        </p:spPr>
        <p:txBody>
          <a:bodyPr/>
          <a:lstStyle/>
          <a:p>
            <a:pPr marL="174707" indent="-174707">
              <a:buSzPct val="100000"/>
              <a:buFont typeface="Arial"/>
              <a:buChar char="•"/>
            </a:pPr>
            <a:r>
              <a:t>How presentation will benefit audience: Adult learners are more interested in a subject if they know how or why it is important to them.</a:t>
            </a:r>
          </a:p>
          <a:p>
            <a:pPr marL="174707" indent="-174707">
              <a:buSzPct val="100000"/>
              <a:buFont typeface="Arial"/>
              <a:buChar char="•"/>
            </a:pPr>
            <a:r>
              <a:t>Presenter’s level of expertise in the subject: Briefly state your credentials in this area, or explain why participants should listen to you.</a:t>
            </a:r>
          </a:p>
        </p:txBody>
      </p:sp>
    </p:spTree>
    <p:extLst>
      <p:ext uri="{BB962C8B-B14F-4D97-AF65-F5344CB8AC3E}">
        <p14:creationId xmlns:p14="http://schemas.microsoft.com/office/powerpoint/2010/main" val="1548570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381000" y="685800"/>
            <a:ext cx="6096000" cy="3429000"/>
          </a:xfrm>
          <a:prstGeom prst="rect">
            <a:avLst/>
          </a:prstGeom>
        </p:spPr>
        <p:txBody>
          <a:bodyPr/>
          <a:lstStyle/>
          <a:p>
            <a:endParaRPr/>
          </a:p>
        </p:txBody>
      </p:sp>
      <p:sp>
        <p:nvSpPr>
          <p:cNvPr id="135" name="Shape 135"/>
          <p:cNvSpPr>
            <a:spLocks noGrp="1"/>
          </p:cNvSpPr>
          <p:nvPr>
            <p:ph type="body" sz="quarter" idx="1"/>
          </p:nvPr>
        </p:nvSpPr>
        <p:spPr>
          <a:prstGeom prst="rect">
            <a:avLst/>
          </a:prstGeom>
        </p:spPr>
        <p:txBody>
          <a:bodyPr/>
          <a:lstStyle/>
          <a:p>
            <a:pPr marL="174707" indent="-174707">
              <a:buSzPct val="100000"/>
              <a:buFont typeface="Arial"/>
              <a:buChar char="•"/>
            </a:pPr>
            <a:r>
              <a:t>How presentation will benefit audience: Adult learners are more interested in a subject if they know how or why it is important to them.</a:t>
            </a:r>
          </a:p>
          <a:p>
            <a:pPr marL="174707" indent="-174707">
              <a:buSzPct val="100000"/>
              <a:buFont typeface="Arial"/>
              <a:buChar char="•"/>
            </a:pPr>
            <a:r>
              <a:t>Presenter’s level of expertise in the subject: Briefly state your credentials in this area, or explain why participants should listen to you.</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381000" y="685800"/>
            <a:ext cx="6096000" cy="3429000"/>
          </a:xfrm>
          <a:prstGeom prst="rect">
            <a:avLst/>
          </a:prstGeom>
        </p:spPr>
        <p:txBody>
          <a:bodyPr/>
          <a:lstStyle/>
          <a:p>
            <a:endParaRPr/>
          </a:p>
        </p:txBody>
      </p:sp>
      <p:sp>
        <p:nvSpPr>
          <p:cNvPr id="135" name="Shape 135"/>
          <p:cNvSpPr>
            <a:spLocks noGrp="1"/>
          </p:cNvSpPr>
          <p:nvPr>
            <p:ph type="body" sz="quarter" idx="1"/>
          </p:nvPr>
        </p:nvSpPr>
        <p:spPr>
          <a:prstGeom prst="rect">
            <a:avLst/>
          </a:prstGeom>
        </p:spPr>
        <p:txBody>
          <a:bodyPr/>
          <a:lstStyle/>
          <a:p>
            <a:pPr marL="174707" indent="-174707">
              <a:buSzPct val="100000"/>
              <a:buFont typeface="Arial"/>
              <a:buChar char="•"/>
            </a:pPr>
            <a:r>
              <a:t>How presentation will benefit audience: Adult learners are more interested in a subject if they know how or why it is important to them.</a:t>
            </a:r>
          </a:p>
          <a:p>
            <a:pPr marL="174707" indent="-174707">
              <a:buSzPct val="100000"/>
              <a:buFont typeface="Arial"/>
              <a:buChar char="•"/>
            </a:pPr>
            <a:r>
              <a:t>Presenter’s level of expertise in the subject: Briefly state your credentials in this area, or explain why participants should listen to you.</a:t>
            </a:r>
          </a:p>
        </p:txBody>
      </p:sp>
    </p:spTree>
    <p:extLst>
      <p:ext uri="{BB962C8B-B14F-4D97-AF65-F5344CB8AC3E}">
        <p14:creationId xmlns:p14="http://schemas.microsoft.com/office/powerpoint/2010/main" val="4155514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381000" y="685800"/>
            <a:ext cx="6096000" cy="3429000"/>
          </a:xfrm>
          <a:prstGeom prst="rect">
            <a:avLst/>
          </a:prstGeom>
        </p:spPr>
        <p:txBody>
          <a:bodyPr/>
          <a:lstStyle/>
          <a:p>
            <a:endParaRPr/>
          </a:p>
        </p:txBody>
      </p:sp>
      <p:sp>
        <p:nvSpPr>
          <p:cNvPr id="135" name="Shape 135"/>
          <p:cNvSpPr>
            <a:spLocks noGrp="1"/>
          </p:cNvSpPr>
          <p:nvPr>
            <p:ph type="body" sz="quarter" idx="1"/>
          </p:nvPr>
        </p:nvSpPr>
        <p:spPr>
          <a:prstGeom prst="rect">
            <a:avLst/>
          </a:prstGeom>
        </p:spPr>
        <p:txBody>
          <a:bodyPr/>
          <a:lstStyle/>
          <a:p>
            <a:pPr marL="174707" indent="-174707">
              <a:buSzPct val="100000"/>
              <a:buFont typeface="Arial"/>
              <a:buChar char="•"/>
            </a:pPr>
            <a:r>
              <a:t>How presentation will benefit audience: Adult learners are more interested in a subject if they know how or why it is important to them.</a:t>
            </a:r>
          </a:p>
          <a:p>
            <a:pPr marL="174707" indent="-174707">
              <a:buSzPct val="100000"/>
              <a:buFont typeface="Arial"/>
              <a:buChar char="•"/>
            </a:pPr>
            <a:r>
              <a:t>Presenter’s level of expertise in the subject: Briefly state your credentials in this area, or explain why participants should listen to you.</a:t>
            </a:r>
          </a:p>
        </p:txBody>
      </p:sp>
    </p:spTree>
    <p:extLst>
      <p:ext uri="{BB962C8B-B14F-4D97-AF65-F5344CB8AC3E}">
        <p14:creationId xmlns:p14="http://schemas.microsoft.com/office/powerpoint/2010/main" val="2454413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CBA87-5E00-4D23-A590-B257A76692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EB225494-95A4-403E-9A80-5B79CB5DBA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6E80F4F4-4949-408F-B1FB-A7C47A347BEB}"/>
              </a:ext>
            </a:extLst>
          </p:cNvPr>
          <p:cNvSpPr>
            <a:spLocks noGrp="1"/>
          </p:cNvSpPr>
          <p:nvPr>
            <p:ph type="dt" sz="half" idx="10"/>
          </p:nvPr>
        </p:nvSpPr>
        <p:spPr/>
        <p:txBody>
          <a:bodyPr/>
          <a:lstStyle/>
          <a:p>
            <a:fld id="{F005E3F8-A6CE-4652-87A4-FDCB834EA057}" type="datetimeFigureOut">
              <a:rPr lang="en-CA" smtClean="0"/>
              <a:t>2022-02-14</a:t>
            </a:fld>
            <a:endParaRPr lang="en-CA"/>
          </a:p>
        </p:txBody>
      </p:sp>
      <p:sp>
        <p:nvSpPr>
          <p:cNvPr id="5" name="Footer Placeholder 4">
            <a:extLst>
              <a:ext uri="{FF2B5EF4-FFF2-40B4-BE49-F238E27FC236}">
                <a16:creationId xmlns:a16="http://schemas.microsoft.com/office/drawing/2014/main" id="{5781B1C7-5EED-476F-A0D0-4F9C945CABF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E23A92E-77A4-42C6-B338-E0E0A2DDEA3A}"/>
              </a:ext>
            </a:extLst>
          </p:cNvPr>
          <p:cNvSpPr>
            <a:spLocks noGrp="1"/>
          </p:cNvSpPr>
          <p:nvPr>
            <p:ph type="sldNum" sz="quarter" idx="12"/>
          </p:nvPr>
        </p:nvSpPr>
        <p:spPr/>
        <p:txBody>
          <a:bodyPr/>
          <a:lstStyle/>
          <a:p>
            <a:fld id="{6D3A8099-0380-47C6-B288-F06217B38249}" type="slidenum">
              <a:rPr lang="en-CA" smtClean="0"/>
              <a:t>‹#›</a:t>
            </a:fld>
            <a:endParaRPr lang="en-CA"/>
          </a:p>
        </p:txBody>
      </p:sp>
    </p:spTree>
    <p:extLst>
      <p:ext uri="{BB962C8B-B14F-4D97-AF65-F5344CB8AC3E}">
        <p14:creationId xmlns:p14="http://schemas.microsoft.com/office/powerpoint/2010/main" val="3998996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E24F5-0B76-4826-8BD1-315126865A6D}"/>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A3AAD92A-82E7-416B-9D7B-5488241B87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801DA6D-6C10-4879-B938-E206008394CE}"/>
              </a:ext>
            </a:extLst>
          </p:cNvPr>
          <p:cNvSpPr>
            <a:spLocks noGrp="1"/>
          </p:cNvSpPr>
          <p:nvPr>
            <p:ph type="dt" sz="half" idx="10"/>
          </p:nvPr>
        </p:nvSpPr>
        <p:spPr/>
        <p:txBody>
          <a:bodyPr/>
          <a:lstStyle/>
          <a:p>
            <a:fld id="{F005E3F8-A6CE-4652-87A4-FDCB834EA057}" type="datetimeFigureOut">
              <a:rPr lang="en-CA" smtClean="0"/>
              <a:t>2022-02-14</a:t>
            </a:fld>
            <a:endParaRPr lang="en-CA"/>
          </a:p>
        </p:txBody>
      </p:sp>
      <p:sp>
        <p:nvSpPr>
          <p:cNvPr id="5" name="Footer Placeholder 4">
            <a:extLst>
              <a:ext uri="{FF2B5EF4-FFF2-40B4-BE49-F238E27FC236}">
                <a16:creationId xmlns:a16="http://schemas.microsoft.com/office/drawing/2014/main" id="{288D7BA7-EEB7-4E91-AC5D-AC1F198AAF5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C0C4B1A-3CBE-4956-A149-1E325FB370C5}"/>
              </a:ext>
            </a:extLst>
          </p:cNvPr>
          <p:cNvSpPr>
            <a:spLocks noGrp="1"/>
          </p:cNvSpPr>
          <p:nvPr>
            <p:ph type="sldNum" sz="quarter" idx="12"/>
          </p:nvPr>
        </p:nvSpPr>
        <p:spPr/>
        <p:txBody>
          <a:bodyPr/>
          <a:lstStyle/>
          <a:p>
            <a:fld id="{6D3A8099-0380-47C6-B288-F06217B38249}" type="slidenum">
              <a:rPr lang="en-CA" smtClean="0"/>
              <a:t>‹#›</a:t>
            </a:fld>
            <a:endParaRPr lang="en-CA"/>
          </a:p>
        </p:txBody>
      </p:sp>
    </p:spTree>
    <p:extLst>
      <p:ext uri="{BB962C8B-B14F-4D97-AF65-F5344CB8AC3E}">
        <p14:creationId xmlns:p14="http://schemas.microsoft.com/office/powerpoint/2010/main" val="1343714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B38F54-F3E9-4692-A265-5E7F4506570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5F1A259-9588-4FE1-95DB-55A7BA12C4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3E5BE46-0FBC-4468-B79C-CC58CBF7A0B2}"/>
              </a:ext>
            </a:extLst>
          </p:cNvPr>
          <p:cNvSpPr>
            <a:spLocks noGrp="1"/>
          </p:cNvSpPr>
          <p:nvPr>
            <p:ph type="dt" sz="half" idx="10"/>
          </p:nvPr>
        </p:nvSpPr>
        <p:spPr/>
        <p:txBody>
          <a:bodyPr/>
          <a:lstStyle/>
          <a:p>
            <a:fld id="{F005E3F8-A6CE-4652-87A4-FDCB834EA057}" type="datetimeFigureOut">
              <a:rPr lang="en-CA" smtClean="0"/>
              <a:t>2022-02-14</a:t>
            </a:fld>
            <a:endParaRPr lang="en-CA"/>
          </a:p>
        </p:txBody>
      </p:sp>
      <p:sp>
        <p:nvSpPr>
          <p:cNvPr id="5" name="Footer Placeholder 4">
            <a:extLst>
              <a:ext uri="{FF2B5EF4-FFF2-40B4-BE49-F238E27FC236}">
                <a16:creationId xmlns:a16="http://schemas.microsoft.com/office/drawing/2014/main" id="{A8B6D83C-2758-4FB9-AC3F-F8FA36E7554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61B15AA-847C-4D60-B581-11C82D8289D8}"/>
              </a:ext>
            </a:extLst>
          </p:cNvPr>
          <p:cNvSpPr>
            <a:spLocks noGrp="1"/>
          </p:cNvSpPr>
          <p:nvPr>
            <p:ph type="sldNum" sz="quarter" idx="12"/>
          </p:nvPr>
        </p:nvSpPr>
        <p:spPr/>
        <p:txBody>
          <a:bodyPr/>
          <a:lstStyle/>
          <a:p>
            <a:fld id="{6D3A8099-0380-47C6-B288-F06217B38249}" type="slidenum">
              <a:rPr lang="en-CA" smtClean="0"/>
              <a:t>‹#›</a:t>
            </a:fld>
            <a:endParaRPr lang="en-CA"/>
          </a:p>
        </p:txBody>
      </p:sp>
    </p:spTree>
    <p:extLst>
      <p:ext uri="{BB962C8B-B14F-4D97-AF65-F5344CB8AC3E}">
        <p14:creationId xmlns:p14="http://schemas.microsoft.com/office/powerpoint/2010/main" val="1927207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smtClean="0"/>
              <a:t>2/14/2022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1495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smtClean="0"/>
              <a:t>2/14/2022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047003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2/14/2022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909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smtClean="0"/>
              <a:t>2/14/2022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160446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smtClean="0"/>
              <a:t>2/14/2022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2039275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smtClean="0"/>
              <a:t>2/14/2022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138241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smtClean="0"/>
              <a:t>2/14/2022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5552709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smtClean="0"/>
              <a:t>2/14/2022</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2051490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5BE95-1C54-4D2E-9F39-582B9F07084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254CD08-5582-4FCA-9372-8BBA790B42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AB64DA2-C136-415A-8425-2FA245E66B88}"/>
              </a:ext>
            </a:extLst>
          </p:cNvPr>
          <p:cNvSpPr>
            <a:spLocks noGrp="1"/>
          </p:cNvSpPr>
          <p:nvPr>
            <p:ph type="dt" sz="half" idx="10"/>
          </p:nvPr>
        </p:nvSpPr>
        <p:spPr/>
        <p:txBody>
          <a:bodyPr/>
          <a:lstStyle/>
          <a:p>
            <a:fld id="{F005E3F8-A6CE-4652-87A4-FDCB834EA057}" type="datetimeFigureOut">
              <a:rPr lang="en-CA" smtClean="0"/>
              <a:t>2022-02-14</a:t>
            </a:fld>
            <a:endParaRPr lang="en-CA"/>
          </a:p>
        </p:txBody>
      </p:sp>
      <p:sp>
        <p:nvSpPr>
          <p:cNvPr id="5" name="Footer Placeholder 4">
            <a:extLst>
              <a:ext uri="{FF2B5EF4-FFF2-40B4-BE49-F238E27FC236}">
                <a16:creationId xmlns:a16="http://schemas.microsoft.com/office/drawing/2014/main" id="{BF8060D1-D539-4558-B48A-633320CFE5E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F5CDF38-3B6E-466E-A365-7E7A0FB93C69}"/>
              </a:ext>
            </a:extLst>
          </p:cNvPr>
          <p:cNvSpPr>
            <a:spLocks noGrp="1"/>
          </p:cNvSpPr>
          <p:nvPr>
            <p:ph type="sldNum" sz="quarter" idx="12"/>
          </p:nvPr>
        </p:nvSpPr>
        <p:spPr/>
        <p:txBody>
          <a:bodyPr/>
          <a:lstStyle/>
          <a:p>
            <a:fld id="{6D3A8099-0380-47C6-B288-F06217B38249}" type="slidenum">
              <a:rPr lang="en-CA" smtClean="0"/>
              <a:t>‹#›</a:t>
            </a:fld>
            <a:endParaRPr lang="en-CA"/>
          </a:p>
        </p:txBody>
      </p:sp>
    </p:spTree>
    <p:extLst>
      <p:ext uri="{BB962C8B-B14F-4D97-AF65-F5344CB8AC3E}">
        <p14:creationId xmlns:p14="http://schemas.microsoft.com/office/powerpoint/2010/main" val="4055924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t>2/14/2022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495221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smtClean="0"/>
              <a:t>2/14/2022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42983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smtClean="0"/>
              <a:t>2/14/2022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729483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981C5-8604-425D-8DD5-FFA1202918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4519B0DC-D752-4EEF-B647-B8DEE2B998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F17029-AE29-4749-81A0-A7028EB7D596}"/>
              </a:ext>
            </a:extLst>
          </p:cNvPr>
          <p:cNvSpPr>
            <a:spLocks noGrp="1"/>
          </p:cNvSpPr>
          <p:nvPr>
            <p:ph type="dt" sz="half" idx="10"/>
          </p:nvPr>
        </p:nvSpPr>
        <p:spPr/>
        <p:txBody>
          <a:bodyPr/>
          <a:lstStyle/>
          <a:p>
            <a:fld id="{F005E3F8-A6CE-4652-87A4-FDCB834EA057}" type="datetimeFigureOut">
              <a:rPr lang="en-CA" smtClean="0"/>
              <a:t>2022-02-14</a:t>
            </a:fld>
            <a:endParaRPr lang="en-CA"/>
          </a:p>
        </p:txBody>
      </p:sp>
      <p:sp>
        <p:nvSpPr>
          <p:cNvPr id="5" name="Footer Placeholder 4">
            <a:extLst>
              <a:ext uri="{FF2B5EF4-FFF2-40B4-BE49-F238E27FC236}">
                <a16:creationId xmlns:a16="http://schemas.microsoft.com/office/drawing/2014/main" id="{362AB8F8-FD40-4D52-AB5C-CCD295DF557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6DAC167-4CA1-4506-A64A-A007C3C5D628}"/>
              </a:ext>
            </a:extLst>
          </p:cNvPr>
          <p:cNvSpPr>
            <a:spLocks noGrp="1"/>
          </p:cNvSpPr>
          <p:nvPr>
            <p:ph type="sldNum" sz="quarter" idx="12"/>
          </p:nvPr>
        </p:nvSpPr>
        <p:spPr/>
        <p:txBody>
          <a:bodyPr/>
          <a:lstStyle/>
          <a:p>
            <a:fld id="{6D3A8099-0380-47C6-B288-F06217B38249}" type="slidenum">
              <a:rPr lang="en-CA" smtClean="0"/>
              <a:t>‹#›</a:t>
            </a:fld>
            <a:endParaRPr lang="en-CA"/>
          </a:p>
        </p:txBody>
      </p:sp>
    </p:spTree>
    <p:extLst>
      <p:ext uri="{BB962C8B-B14F-4D97-AF65-F5344CB8AC3E}">
        <p14:creationId xmlns:p14="http://schemas.microsoft.com/office/powerpoint/2010/main" val="2738788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8D68E-AE67-4221-8EA7-367DC991F4E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B7B3A27-9BBD-4BF2-BF45-7BFFE55E4B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FB6F7A55-4657-463A-AA07-C87397CD66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3F3666BA-8938-40E3-9D9F-2FBB91A27A13}"/>
              </a:ext>
            </a:extLst>
          </p:cNvPr>
          <p:cNvSpPr>
            <a:spLocks noGrp="1"/>
          </p:cNvSpPr>
          <p:nvPr>
            <p:ph type="dt" sz="half" idx="10"/>
          </p:nvPr>
        </p:nvSpPr>
        <p:spPr/>
        <p:txBody>
          <a:bodyPr/>
          <a:lstStyle/>
          <a:p>
            <a:fld id="{F005E3F8-A6CE-4652-87A4-FDCB834EA057}" type="datetimeFigureOut">
              <a:rPr lang="en-CA" smtClean="0"/>
              <a:t>2022-02-14</a:t>
            </a:fld>
            <a:endParaRPr lang="en-CA"/>
          </a:p>
        </p:txBody>
      </p:sp>
      <p:sp>
        <p:nvSpPr>
          <p:cNvPr id="6" name="Footer Placeholder 5">
            <a:extLst>
              <a:ext uri="{FF2B5EF4-FFF2-40B4-BE49-F238E27FC236}">
                <a16:creationId xmlns:a16="http://schemas.microsoft.com/office/drawing/2014/main" id="{AB455D23-5205-4E9D-A18C-D94CC3E8783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F31BD97-2370-4288-AD39-F195FDC6E350}"/>
              </a:ext>
            </a:extLst>
          </p:cNvPr>
          <p:cNvSpPr>
            <a:spLocks noGrp="1"/>
          </p:cNvSpPr>
          <p:nvPr>
            <p:ph type="sldNum" sz="quarter" idx="12"/>
          </p:nvPr>
        </p:nvSpPr>
        <p:spPr/>
        <p:txBody>
          <a:bodyPr/>
          <a:lstStyle/>
          <a:p>
            <a:fld id="{6D3A8099-0380-47C6-B288-F06217B38249}" type="slidenum">
              <a:rPr lang="en-CA" smtClean="0"/>
              <a:t>‹#›</a:t>
            </a:fld>
            <a:endParaRPr lang="en-CA"/>
          </a:p>
        </p:txBody>
      </p:sp>
    </p:spTree>
    <p:extLst>
      <p:ext uri="{BB962C8B-B14F-4D97-AF65-F5344CB8AC3E}">
        <p14:creationId xmlns:p14="http://schemas.microsoft.com/office/powerpoint/2010/main" val="2331642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71FC7-FF87-4CFC-8725-4478B6E353D6}"/>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FDD9640-8B70-41EC-91CF-E25EA4C018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AA863E-4BE7-47C8-9DD8-750D0BD711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8F3AFA08-1C7F-4A50-95DF-76E4E9061C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789487-C2BE-4284-A1C7-E743307F39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2A397238-936A-4E16-A2F5-4AF3509E35FE}"/>
              </a:ext>
            </a:extLst>
          </p:cNvPr>
          <p:cNvSpPr>
            <a:spLocks noGrp="1"/>
          </p:cNvSpPr>
          <p:nvPr>
            <p:ph type="dt" sz="half" idx="10"/>
          </p:nvPr>
        </p:nvSpPr>
        <p:spPr/>
        <p:txBody>
          <a:bodyPr/>
          <a:lstStyle/>
          <a:p>
            <a:fld id="{F005E3F8-A6CE-4652-87A4-FDCB834EA057}" type="datetimeFigureOut">
              <a:rPr lang="en-CA" smtClean="0"/>
              <a:t>2022-02-14</a:t>
            </a:fld>
            <a:endParaRPr lang="en-CA"/>
          </a:p>
        </p:txBody>
      </p:sp>
      <p:sp>
        <p:nvSpPr>
          <p:cNvPr id="8" name="Footer Placeholder 7">
            <a:extLst>
              <a:ext uri="{FF2B5EF4-FFF2-40B4-BE49-F238E27FC236}">
                <a16:creationId xmlns:a16="http://schemas.microsoft.com/office/drawing/2014/main" id="{9825718B-B56B-4CD4-8C46-8D5CD7042951}"/>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0EEC1846-DD01-4A34-84C6-3E4C53A1FB73}"/>
              </a:ext>
            </a:extLst>
          </p:cNvPr>
          <p:cNvSpPr>
            <a:spLocks noGrp="1"/>
          </p:cNvSpPr>
          <p:nvPr>
            <p:ph type="sldNum" sz="quarter" idx="12"/>
          </p:nvPr>
        </p:nvSpPr>
        <p:spPr/>
        <p:txBody>
          <a:bodyPr/>
          <a:lstStyle/>
          <a:p>
            <a:fld id="{6D3A8099-0380-47C6-B288-F06217B38249}" type="slidenum">
              <a:rPr lang="en-CA" smtClean="0"/>
              <a:t>‹#›</a:t>
            </a:fld>
            <a:endParaRPr lang="en-CA"/>
          </a:p>
        </p:txBody>
      </p:sp>
    </p:spTree>
    <p:extLst>
      <p:ext uri="{BB962C8B-B14F-4D97-AF65-F5344CB8AC3E}">
        <p14:creationId xmlns:p14="http://schemas.microsoft.com/office/powerpoint/2010/main" val="847425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9914C-6BC7-4725-94CC-D420E475CD25}"/>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4E8027FE-3A21-4562-AF0E-0E107CD6B0F3}"/>
              </a:ext>
            </a:extLst>
          </p:cNvPr>
          <p:cNvSpPr>
            <a:spLocks noGrp="1"/>
          </p:cNvSpPr>
          <p:nvPr>
            <p:ph type="dt" sz="half" idx="10"/>
          </p:nvPr>
        </p:nvSpPr>
        <p:spPr/>
        <p:txBody>
          <a:bodyPr/>
          <a:lstStyle/>
          <a:p>
            <a:fld id="{F005E3F8-A6CE-4652-87A4-FDCB834EA057}" type="datetimeFigureOut">
              <a:rPr lang="en-CA" smtClean="0"/>
              <a:t>2022-02-14</a:t>
            </a:fld>
            <a:endParaRPr lang="en-CA"/>
          </a:p>
        </p:txBody>
      </p:sp>
      <p:sp>
        <p:nvSpPr>
          <p:cNvPr id="4" name="Footer Placeholder 3">
            <a:extLst>
              <a:ext uri="{FF2B5EF4-FFF2-40B4-BE49-F238E27FC236}">
                <a16:creationId xmlns:a16="http://schemas.microsoft.com/office/drawing/2014/main" id="{5B65BD9D-120B-4B72-BEA9-CDF3F604E7C1}"/>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AF9A3769-555D-4130-AD08-44CC4D91DC95}"/>
              </a:ext>
            </a:extLst>
          </p:cNvPr>
          <p:cNvSpPr>
            <a:spLocks noGrp="1"/>
          </p:cNvSpPr>
          <p:nvPr>
            <p:ph type="sldNum" sz="quarter" idx="12"/>
          </p:nvPr>
        </p:nvSpPr>
        <p:spPr/>
        <p:txBody>
          <a:bodyPr/>
          <a:lstStyle/>
          <a:p>
            <a:fld id="{6D3A8099-0380-47C6-B288-F06217B38249}" type="slidenum">
              <a:rPr lang="en-CA" smtClean="0"/>
              <a:t>‹#›</a:t>
            </a:fld>
            <a:endParaRPr lang="en-CA"/>
          </a:p>
        </p:txBody>
      </p:sp>
    </p:spTree>
    <p:extLst>
      <p:ext uri="{BB962C8B-B14F-4D97-AF65-F5344CB8AC3E}">
        <p14:creationId xmlns:p14="http://schemas.microsoft.com/office/powerpoint/2010/main" val="196258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6ECC15-25DE-405A-A919-94A0FF65A332}"/>
              </a:ext>
            </a:extLst>
          </p:cNvPr>
          <p:cNvSpPr>
            <a:spLocks noGrp="1"/>
          </p:cNvSpPr>
          <p:nvPr>
            <p:ph type="dt" sz="half" idx="10"/>
          </p:nvPr>
        </p:nvSpPr>
        <p:spPr/>
        <p:txBody>
          <a:bodyPr/>
          <a:lstStyle/>
          <a:p>
            <a:fld id="{F005E3F8-A6CE-4652-87A4-FDCB834EA057}" type="datetimeFigureOut">
              <a:rPr lang="en-CA" smtClean="0"/>
              <a:t>2022-02-14</a:t>
            </a:fld>
            <a:endParaRPr lang="en-CA"/>
          </a:p>
        </p:txBody>
      </p:sp>
      <p:sp>
        <p:nvSpPr>
          <p:cNvPr id="3" name="Footer Placeholder 2">
            <a:extLst>
              <a:ext uri="{FF2B5EF4-FFF2-40B4-BE49-F238E27FC236}">
                <a16:creationId xmlns:a16="http://schemas.microsoft.com/office/drawing/2014/main" id="{F948B166-29F2-41B4-87C2-09DEEEDDAF31}"/>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A857A652-B8E1-41B6-B2F1-6CDD499DE674}"/>
              </a:ext>
            </a:extLst>
          </p:cNvPr>
          <p:cNvSpPr>
            <a:spLocks noGrp="1"/>
          </p:cNvSpPr>
          <p:nvPr>
            <p:ph type="sldNum" sz="quarter" idx="12"/>
          </p:nvPr>
        </p:nvSpPr>
        <p:spPr/>
        <p:txBody>
          <a:bodyPr/>
          <a:lstStyle/>
          <a:p>
            <a:fld id="{6D3A8099-0380-47C6-B288-F06217B38249}" type="slidenum">
              <a:rPr lang="en-CA" smtClean="0"/>
              <a:t>‹#›</a:t>
            </a:fld>
            <a:endParaRPr lang="en-CA"/>
          </a:p>
        </p:txBody>
      </p:sp>
    </p:spTree>
    <p:extLst>
      <p:ext uri="{BB962C8B-B14F-4D97-AF65-F5344CB8AC3E}">
        <p14:creationId xmlns:p14="http://schemas.microsoft.com/office/powerpoint/2010/main" val="122588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F224A-0D51-4AB1-8E5B-D3A9EECDF0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028DDE00-D786-41D5-BBB3-DFBA63DD27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8955554B-0699-461C-A317-EAC89E7B6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ADB47E-C31B-41B8-9FE3-1367A3D9332D}"/>
              </a:ext>
            </a:extLst>
          </p:cNvPr>
          <p:cNvSpPr>
            <a:spLocks noGrp="1"/>
          </p:cNvSpPr>
          <p:nvPr>
            <p:ph type="dt" sz="half" idx="10"/>
          </p:nvPr>
        </p:nvSpPr>
        <p:spPr/>
        <p:txBody>
          <a:bodyPr/>
          <a:lstStyle/>
          <a:p>
            <a:fld id="{F005E3F8-A6CE-4652-87A4-FDCB834EA057}" type="datetimeFigureOut">
              <a:rPr lang="en-CA" smtClean="0"/>
              <a:t>2022-02-14</a:t>
            </a:fld>
            <a:endParaRPr lang="en-CA"/>
          </a:p>
        </p:txBody>
      </p:sp>
      <p:sp>
        <p:nvSpPr>
          <p:cNvPr id="6" name="Footer Placeholder 5">
            <a:extLst>
              <a:ext uri="{FF2B5EF4-FFF2-40B4-BE49-F238E27FC236}">
                <a16:creationId xmlns:a16="http://schemas.microsoft.com/office/drawing/2014/main" id="{1E911C13-F92E-43C9-B3F0-0D466351117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FD93D79-7922-4671-A624-1B2F487514EB}"/>
              </a:ext>
            </a:extLst>
          </p:cNvPr>
          <p:cNvSpPr>
            <a:spLocks noGrp="1"/>
          </p:cNvSpPr>
          <p:nvPr>
            <p:ph type="sldNum" sz="quarter" idx="12"/>
          </p:nvPr>
        </p:nvSpPr>
        <p:spPr/>
        <p:txBody>
          <a:bodyPr/>
          <a:lstStyle/>
          <a:p>
            <a:fld id="{6D3A8099-0380-47C6-B288-F06217B38249}" type="slidenum">
              <a:rPr lang="en-CA" smtClean="0"/>
              <a:t>‹#›</a:t>
            </a:fld>
            <a:endParaRPr lang="en-CA"/>
          </a:p>
        </p:txBody>
      </p:sp>
    </p:spTree>
    <p:extLst>
      <p:ext uri="{BB962C8B-B14F-4D97-AF65-F5344CB8AC3E}">
        <p14:creationId xmlns:p14="http://schemas.microsoft.com/office/powerpoint/2010/main" val="2984456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B6DEB-07B9-4F76-9302-5BC0FCFEC6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1228A8EB-9839-41C5-AE1D-1472F5117A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41F22165-D8EA-4658-B621-65D0964ABB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D79866-60EB-4D68-9233-4CD321A24F1D}"/>
              </a:ext>
            </a:extLst>
          </p:cNvPr>
          <p:cNvSpPr>
            <a:spLocks noGrp="1"/>
          </p:cNvSpPr>
          <p:nvPr>
            <p:ph type="dt" sz="half" idx="10"/>
          </p:nvPr>
        </p:nvSpPr>
        <p:spPr/>
        <p:txBody>
          <a:bodyPr/>
          <a:lstStyle/>
          <a:p>
            <a:fld id="{F005E3F8-A6CE-4652-87A4-FDCB834EA057}" type="datetimeFigureOut">
              <a:rPr lang="en-CA" smtClean="0"/>
              <a:t>2022-02-14</a:t>
            </a:fld>
            <a:endParaRPr lang="en-CA"/>
          </a:p>
        </p:txBody>
      </p:sp>
      <p:sp>
        <p:nvSpPr>
          <p:cNvPr id="6" name="Footer Placeholder 5">
            <a:extLst>
              <a:ext uri="{FF2B5EF4-FFF2-40B4-BE49-F238E27FC236}">
                <a16:creationId xmlns:a16="http://schemas.microsoft.com/office/drawing/2014/main" id="{4B8374F5-75AF-42FD-8D9A-530C32F31C5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A21B25B-8E88-46BF-835E-AA03FD943481}"/>
              </a:ext>
            </a:extLst>
          </p:cNvPr>
          <p:cNvSpPr>
            <a:spLocks noGrp="1"/>
          </p:cNvSpPr>
          <p:nvPr>
            <p:ph type="sldNum" sz="quarter" idx="12"/>
          </p:nvPr>
        </p:nvSpPr>
        <p:spPr/>
        <p:txBody>
          <a:bodyPr/>
          <a:lstStyle/>
          <a:p>
            <a:fld id="{6D3A8099-0380-47C6-B288-F06217B38249}" type="slidenum">
              <a:rPr lang="en-CA" smtClean="0"/>
              <a:t>‹#›</a:t>
            </a:fld>
            <a:endParaRPr lang="en-CA"/>
          </a:p>
        </p:txBody>
      </p:sp>
    </p:spTree>
    <p:extLst>
      <p:ext uri="{BB962C8B-B14F-4D97-AF65-F5344CB8AC3E}">
        <p14:creationId xmlns:p14="http://schemas.microsoft.com/office/powerpoint/2010/main" val="2152149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FAC064-2734-421C-92FE-E954D9462D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9F32BFC-6416-4560-A0EA-76FBF4A2C9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C4F9D77-34E5-480C-A99E-995A2C32ED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05E3F8-A6CE-4652-87A4-FDCB834EA057}" type="datetimeFigureOut">
              <a:rPr lang="en-CA" smtClean="0"/>
              <a:t>2022-02-14</a:t>
            </a:fld>
            <a:endParaRPr lang="en-CA"/>
          </a:p>
        </p:txBody>
      </p:sp>
      <p:sp>
        <p:nvSpPr>
          <p:cNvPr id="5" name="Footer Placeholder 4">
            <a:extLst>
              <a:ext uri="{FF2B5EF4-FFF2-40B4-BE49-F238E27FC236}">
                <a16:creationId xmlns:a16="http://schemas.microsoft.com/office/drawing/2014/main" id="{5C201C2F-C08E-4D57-9528-14E34E90FF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49D0F293-F64F-4504-8C81-BA022B01AB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3A8099-0380-47C6-B288-F06217B38249}" type="slidenum">
              <a:rPr lang="en-CA" smtClean="0"/>
              <a:t>‹#›</a:t>
            </a:fld>
            <a:endParaRPr lang="en-CA"/>
          </a:p>
        </p:txBody>
      </p:sp>
    </p:spTree>
    <p:extLst>
      <p:ext uri="{BB962C8B-B14F-4D97-AF65-F5344CB8AC3E}">
        <p14:creationId xmlns:p14="http://schemas.microsoft.com/office/powerpoint/2010/main" val="4075542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smtClean="0"/>
              <a:t>2/14/2022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6CB4B4D-7CA3-9044-876B-883B54F8677D}"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50453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www.triplegreenproducts.com/" TargetMode="External"/><Relationship Id="rId5" Type="http://schemas.openxmlformats.org/officeDocument/2006/relationships/hyperlink" Target="mailto:info@triplegreenproducts.com" TargetMode="Externa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itle 1"/>
          <p:cNvSpPr txBox="1">
            <a:spLocks noGrp="1"/>
          </p:cNvSpPr>
          <p:nvPr>
            <p:ph type="ctrTitle"/>
          </p:nvPr>
        </p:nvSpPr>
        <p:spPr>
          <a:prstGeom prst="rect">
            <a:avLst/>
          </a:prstGeom>
        </p:spPr>
        <p:txBody>
          <a:bodyPr/>
          <a:lstStyle>
            <a:lvl1pPr>
              <a:defRPr sz="5400"/>
            </a:lvl1pPr>
          </a:lstStyle>
          <a:p>
            <a:r>
              <a:rPr dirty="0"/>
              <a:t>A </a:t>
            </a:r>
            <a:r>
              <a:rPr dirty="0">
                <a:solidFill>
                  <a:srgbClr val="056839"/>
                </a:solidFill>
              </a:rPr>
              <a:t>BETTER</a:t>
            </a:r>
            <a:r>
              <a:rPr dirty="0"/>
              <a:t> WAY</a:t>
            </a:r>
          </a:p>
        </p:txBody>
      </p:sp>
      <p:pic>
        <p:nvPicPr>
          <p:cNvPr id="3" name="Picture 2" descr="A picture containing text, clock, gauge&#10;&#10;Description automatically generated">
            <a:extLst>
              <a:ext uri="{FF2B5EF4-FFF2-40B4-BE49-F238E27FC236}">
                <a16:creationId xmlns:a16="http://schemas.microsoft.com/office/drawing/2014/main" id="{754A04DD-67B8-4299-91F7-C71473C74D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6305" y="5204854"/>
            <a:ext cx="5163422" cy="935215"/>
          </a:xfrm>
          <a:prstGeom prst="rect">
            <a:avLst/>
          </a:prstGeom>
        </p:spPr>
      </p:pic>
      <p:pic>
        <p:nvPicPr>
          <p:cNvPr id="12" name="Picture 11">
            <a:extLst>
              <a:ext uri="{FF2B5EF4-FFF2-40B4-BE49-F238E27FC236}">
                <a16:creationId xmlns:a16="http://schemas.microsoft.com/office/drawing/2014/main" id="{C5827C7A-010F-425B-8E21-63ED13447F28}"/>
              </a:ext>
            </a:extLst>
          </p:cNvPr>
          <p:cNvPicPr>
            <a:picLocks noChangeAspect="1"/>
          </p:cNvPicPr>
          <p:nvPr/>
        </p:nvPicPr>
        <p:blipFill rotWithShape="1">
          <a:blip r:embed="rId3"/>
          <a:srcRect b="21556"/>
          <a:stretch/>
        </p:blipFill>
        <p:spPr>
          <a:xfrm>
            <a:off x="0" y="6278881"/>
            <a:ext cx="12192000" cy="57912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fireplace, fire, oven, stove&#10;&#10;Description automatically generated">
            <a:extLst>
              <a:ext uri="{FF2B5EF4-FFF2-40B4-BE49-F238E27FC236}">
                <a16:creationId xmlns:a16="http://schemas.microsoft.com/office/drawing/2014/main" id="{94AF36D1-B196-44F0-90A1-C197053D5ED8}"/>
              </a:ext>
            </a:extLst>
          </p:cNvPr>
          <p:cNvPicPr>
            <a:picLocks noChangeAspect="1"/>
          </p:cNvPicPr>
          <p:nvPr/>
        </p:nvPicPr>
        <p:blipFill rotWithShape="1">
          <a:blip r:embed="rId3">
            <a:extLst>
              <a:ext uri="{28A0092B-C50C-407E-A947-70E740481C1C}">
                <a14:useLocalDpi xmlns:a14="http://schemas.microsoft.com/office/drawing/2010/main" val="0"/>
              </a:ext>
            </a:extLst>
          </a:blip>
          <a:srcRect l="54709" t="-2830" r="21581" b="3807"/>
          <a:stretch/>
        </p:blipFill>
        <p:spPr>
          <a:xfrm>
            <a:off x="9657806" y="-197947"/>
            <a:ext cx="2534193" cy="7055947"/>
          </a:xfrm>
          <a:prstGeom prst="rect">
            <a:avLst/>
          </a:prstGeom>
        </p:spPr>
      </p:pic>
      <p:sp>
        <p:nvSpPr>
          <p:cNvPr id="133" name="Content Placeholder 2"/>
          <p:cNvSpPr txBox="1"/>
          <p:nvPr/>
        </p:nvSpPr>
        <p:spPr>
          <a:xfrm>
            <a:off x="2612885" y="1922457"/>
            <a:ext cx="7010088" cy="38753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365759" indent="-256031">
              <a:lnSpc>
                <a:spcPct val="90000"/>
              </a:lnSpc>
              <a:spcBef>
                <a:spcPts val="300"/>
              </a:spcBef>
              <a:buClr>
                <a:srgbClr val="297D53"/>
              </a:buClr>
              <a:buSzPct val="100000"/>
              <a:buFont typeface="Georgia"/>
              <a:buChar char="•"/>
              <a:defRPr sz="2800">
                <a:solidFill>
                  <a:srgbClr val="455F51"/>
                </a:solidFill>
              </a:defRPr>
            </a:pPr>
            <a:r>
              <a:rPr sz="2000" dirty="0"/>
              <a:t>Energy costs are currently a significant line item for any enterprise and are going to continue to rise</a:t>
            </a:r>
            <a:r>
              <a:rPr lang="en-US" sz="2000" dirty="0"/>
              <a:t> as fossil fuel choices become more volatile and controversial.</a:t>
            </a:r>
          </a:p>
          <a:p>
            <a:pPr marL="109728">
              <a:lnSpc>
                <a:spcPct val="90000"/>
              </a:lnSpc>
              <a:spcBef>
                <a:spcPts val="300"/>
              </a:spcBef>
              <a:buClr>
                <a:srgbClr val="297D53"/>
              </a:buClr>
              <a:buSzPct val="100000"/>
              <a:defRPr sz="2800">
                <a:solidFill>
                  <a:srgbClr val="455F51"/>
                </a:solidFill>
              </a:defRPr>
            </a:pPr>
            <a:endParaRPr sz="2000" dirty="0"/>
          </a:p>
          <a:p>
            <a:pPr marL="365759" indent="-256031">
              <a:lnSpc>
                <a:spcPct val="90000"/>
              </a:lnSpc>
              <a:spcBef>
                <a:spcPts val="300"/>
              </a:spcBef>
              <a:buClr>
                <a:srgbClr val="297D53"/>
              </a:buClr>
              <a:buSzPct val="100000"/>
              <a:buFont typeface="Georgia"/>
              <a:buChar char="•"/>
              <a:defRPr sz="2800">
                <a:solidFill>
                  <a:srgbClr val="455F51"/>
                </a:solidFill>
              </a:defRPr>
            </a:pPr>
            <a:r>
              <a:rPr sz="2000" dirty="0"/>
              <a:t>Carbon impact/carbon tax/carbon regulations are current realities.</a:t>
            </a:r>
            <a:r>
              <a:rPr lang="en-US" sz="2000" dirty="0"/>
              <a:t> Sustainable biomass fueled heating is Carbon Neutral.</a:t>
            </a:r>
          </a:p>
          <a:p>
            <a:pPr marL="109728">
              <a:lnSpc>
                <a:spcPct val="90000"/>
              </a:lnSpc>
              <a:spcBef>
                <a:spcPts val="300"/>
              </a:spcBef>
              <a:buClr>
                <a:srgbClr val="297D53"/>
              </a:buClr>
              <a:buSzPct val="100000"/>
              <a:defRPr sz="2800">
                <a:solidFill>
                  <a:srgbClr val="455F51"/>
                </a:solidFill>
              </a:defRPr>
            </a:pPr>
            <a:endParaRPr lang="en-US" sz="2000" dirty="0"/>
          </a:p>
          <a:p>
            <a:pPr marL="365759" indent="-256031">
              <a:lnSpc>
                <a:spcPct val="90000"/>
              </a:lnSpc>
              <a:spcBef>
                <a:spcPts val="300"/>
              </a:spcBef>
              <a:buClr>
                <a:srgbClr val="297D53"/>
              </a:buClr>
              <a:buSzPct val="100000"/>
              <a:buFont typeface="Georgia"/>
              <a:buChar char="•"/>
              <a:defRPr sz="2800">
                <a:solidFill>
                  <a:srgbClr val="455F51"/>
                </a:solidFill>
              </a:defRPr>
            </a:pPr>
            <a:r>
              <a:rPr lang="en-US" sz="2000" dirty="0"/>
              <a:t>BioDryAir has been used in industrial mining applications for over 10 years drying various products</a:t>
            </a:r>
            <a:endParaRPr sz="2000" dirty="0"/>
          </a:p>
        </p:txBody>
      </p:sp>
      <p:grpSp>
        <p:nvGrpSpPr>
          <p:cNvPr id="9" name="Group 8">
            <a:extLst>
              <a:ext uri="{FF2B5EF4-FFF2-40B4-BE49-F238E27FC236}">
                <a16:creationId xmlns:a16="http://schemas.microsoft.com/office/drawing/2014/main" id="{8E532AB2-BED1-4AAE-B22E-DB7B5A81A18A}"/>
              </a:ext>
            </a:extLst>
          </p:cNvPr>
          <p:cNvGrpSpPr/>
          <p:nvPr/>
        </p:nvGrpSpPr>
        <p:grpSpPr>
          <a:xfrm>
            <a:off x="-1" y="6444781"/>
            <a:ext cx="9622973" cy="413219"/>
            <a:chOff x="-1" y="6444781"/>
            <a:chExt cx="9622973" cy="413219"/>
          </a:xfrm>
        </p:grpSpPr>
        <p:sp>
          <p:nvSpPr>
            <p:cNvPr id="10" name="Rectangle 9">
              <a:extLst>
                <a:ext uri="{FF2B5EF4-FFF2-40B4-BE49-F238E27FC236}">
                  <a16:creationId xmlns:a16="http://schemas.microsoft.com/office/drawing/2014/main" id="{9BDA9E51-1E97-4977-BF73-228DEECE8E83}"/>
                </a:ext>
              </a:extLst>
            </p:cNvPr>
            <p:cNvSpPr/>
            <p:nvPr/>
          </p:nvSpPr>
          <p:spPr>
            <a:xfrm>
              <a:off x="-1" y="6444781"/>
              <a:ext cx="9263271"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D3A00A-689F-4245-95FA-F12526F466F8}"/>
                </a:ext>
              </a:extLst>
            </p:cNvPr>
            <p:cNvSpPr/>
            <p:nvPr/>
          </p:nvSpPr>
          <p:spPr>
            <a:xfrm>
              <a:off x="9298104" y="6444781"/>
              <a:ext cx="220934"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6F6EDC-FEB1-464C-8410-DC121A15245C}"/>
                </a:ext>
              </a:extLst>
            </p:cNvPr>
            <p:cNvSpPr/>
            <p:nvPr/>
          </p:nvSpPr>
          <p:spPr>
            <a:xfrm>
              <a:off x="9556618" y="6444781"/>
              <a:ext cx="66354"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A picture containing text, clock, gauge&#10;&#10;Description automatically generated">
            <a:extLst>
              <a:ext uri="{FF2B5EF4-FFF2-40B4-BE49-F238E27FC236}">
                <a16:creationId xmlns:a16="http://schemas.microsoft.com/office/drawing/2014/main" id="{63661C58-0DB8-4615-979E-880D860ADD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8779" y="6439271"/>
            <a:ext cx="2046136" cy="370603"/>
          </a:xfrm>
          <a:prstGeom prst="rect">
            <a:avLst/>
          </a:prstGeom>
        </p:spPr>
      </p:pic>
      <p:cxnSp>
        <p:nvCxnSpPr>
          <p:cNvPr id="14" name="Straight Connector 13">
            <a:extLst>
              <a:ext uri="{FF2B5EF4-FFF2-40B4-BE49-F238E27FC236}">
                <a16:creationId xmlns:a16="http://schemas.microsoft.com/office/drawing/2014/main" id="{0748D1DE-D042-4273-A394-A397BC12A138}"/>
              </a:ext>
            </a:extLst>
          </p:cNvPr>
          <p:cNvCxnSpPr>
            <a:cxnSpLocks/>
          </p:cNvCxnSpPr>
          <p:nvPr/>
        </p:nvCxnSpPr>
        <p:spPr>
          <a:xfrm flipH="1">
            <a:off x="1" y="1700742"/>
            <a:ext cx="9589794" cy="0"/>
          </a:xfrm>
          <a:prstGeom prst="line">
            <a:avLst/>
          </a:prstGeom>
          <a:ln>
            <a:solidFill>
              <a:srgbClr val="83B286"/>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3F36C84-4F7F-4451-A92A-610CCE21A95E}"/>
              </a:ext>
            </a:extLst>
          </p:cNvPr>
          <p:cNvSpPr txBox="1"/>
          <p:nvPr/>
        </p:nvSpPr>
        <p:spPr>
          <a:xfrm>
            <a:off x="2612884" y="644731"/>
            <a:ext cx="7010088" cy="830997"/>
          </a:xfrm>
          <a:prstGeom prst="rect">
            <a:avLst/>
          </a:prstGeom>
          <a:noFill/>
        </p:spPr>
        <p:txBody>
          <a:bodyPr wrap="square">
            <a:spAutoFit/>
          </a:bodyPr>
          <a:lstStyle/>
          <a:p>
            <a:r>
              <a:rPr lang="en-US" sz="2400" b="0" dirty="0">
                <a:solidFill>
                  <a:srgbClr val="056839"/>
                </a:solidFill>
              </a:rPr>
              <a:t>BioDryAir systems use biomass fuel combustion to generate renewable heat energy.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0748D1DE-D042-4273-A394-A397BC12A138}"/>
              </a:ext>
            </a:extLst>
          </p:cNvPr>
          <p:cNvCxnSpPr>
            <a:cxnSpLocks/>
          </p:cNvCxnSpPr>
          <p:nvPr/>
        </p:nvCxnSpPr>
        <p:spPr>
          <a:xfrm flipH="1">
            <a:off x="1" y="1700742"/>
            <a:ext cx="9589794" cy="0"/>
          </a:xfrm>
          <a:prstGeom prst="line">
            <a:avLst/>
          </a:prstGeom>
          <a:ln>
            <a:solidFill>
              <a:srgbClr val="83B286"/>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303BEA4-68BD-4209-9C18-B48C0072A5EC}"/>
              </a:ext>
            </a:extLst>
          </p:cNvPr>
          <p:cNvSpPr/>
          <p:nvPr/>
        </p:nvSpPr>
        <p:spPr>
          <a:xfrm>
            <a:off x="9298104" y="558882"/>
            <a:ext cx="2560321" cy="2411630"/>
          </a:xfrm>
          <a:prstGeom prst="rect">
            <a:avLst/>
          </a:prstGeom>
          <a:solidFill>
            <a:srgbClr val="FFFFFF"/>
          </a:solidFill>
          <a:ln>
            <a:solidFill>
              <a:srgbClr val="83B2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8E532AB2-BED1-4AAE-B22E-DB7B5A81A18A}"/>
              </a:ext>
            </a:extLst>
          </p:cNvPr>
          <p:cNvGrpSpPr/>
          <p:nvPr/>
        </p:nvGrpSpPr>
        <p:grpSpPr>
          <a:xfrm>
            <a:off x="-1" y="6444781"/>
            <a:ext cx="9622973" cy="413219"/>
            <a:chOff x="-1" y="6444781"/>
            <a:chExt cx="9622973" cy="413219"/>
          </a:xfrm>
        </p:grpSpPr>
        <p:sp>
          <p:nvSpPr>
            <p:cNvPr id="10" name="Rectangle 9">
              <a:extLst>
                <a:ext uri="{FF2B5EF4-FFF2-40B4-BE49-F238E27FC236}">
                  <a16:creationId xmlns:a16="http://schemas.microsoft.com/office/drawing/2014/main" id="{9BDA9E51-1E97-4977-BF73-228DEECE8E83}"/>
                </a:ext>
              </a:extLst>
            </p:cNvPr>
            <p:cNvSpPr/>
            <p:nvPr/>
          </p:nvSpPr>
          <p:spPr>
            <a:xfrm>
              <a:off x="-1" y="6444781"/>
              <a:ext cx="9263271"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D3A00A-689F-4245-95FA-F12526F466F8}"/>
                </a:ext>
              </a:extLst>
            </p:cNvPr>
            <p:cNvSpPr/>
            <p:nvPr/>
          </p:nvSpPr>
          <p:spPr>
            <a:xfrm>
              <a:off x="9298104" y="6444781"/>
              <a:ext cx="220934"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6F6EDC-FEB1-464C-8410-DC121A15245C}"/>
                </a:ext>
              </a:extLst>
            </p:cNvPr>
            <p:cNvSpPr/>
            <p:nvPr/>
          </p:nvSpPr>
          <p:spPr>
            <a:xfrm>
              <a:off x="9556618" y="6444781"/>
              <a:ext cx="66354"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A picture containing text, clock, gauge&#10;&#10;Description automatically generated">
            <a:extLst>
              <a:ext uri="{FF2B5EF4-FFF2-40B4-BE49-F238E27FC236}">
                <a16:creationId xmlns:a16="http://schemas.microsoft.com/office/drawing/2014/main" id="{63661C58-0DB8-4615-979E-880D860AD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8779" y="6439271"/>
            <a:ext cx="2046136" cy="370603"/>
          </a:xfrm>
          <a:prstGeom prst="rect">
            <a:avLst/>
          </a:prstGeom>
        </p:spPr>
      </p:pic>
      <p:sp>
        <p:nvSpPr>
          <p:cNvPr id="16" name="TextBox 15">
            <a:extLst>
              <a:ext uri="{FF2B5EF4-FFF2-40B4-BE49-F238E27FC236}">
                <a16:creationId xmlns:a16="http://schemas.microsoft.com/office/drawing/2014/main" id="{43F36C84-4F7F-4451-A92A-610CCE21A95E}"/>
              </a:ext>
            </a:extLst>
          </p:cNvPr>
          <p:cNvSpPr txBox="1"/>
          <p:nvPr/>
        </p:nvSpPr>
        <p:spPr>
          <a:xfrm>
            <a:off x="2612884" y="1017363"/>
            <a:ext cx="7010088" cy="461665"/>
          </a:xfrm>
          <a:prstGeom prst="rect">
            <a:avLst/>
          </a:prstGeom>
          <a:noFill/>
        </p:spPr>
        <p:txBody>
          <a:bodyPr wrap="square">
            <a:spAutoFit/>
          </a:bodyPr>
          <a:lstStyle/>
          <a:p>
            <a:r>
              <a:rPr lang="en-US" sz="2400" dirty="0">
                <a:solidFill>
                  <a:srgbClr val="056839"/>
                </a:solidFill>
              </a:rPr>
              <a:t>The Benefits of a TGP BioDryAir</a:t>
            </a:r>
            <a:endParaRPr lang="en-US" sz="2400" b="0" dirty="0">
              <a:solidFill>
                <a:srgbClr val="056839"/>
              </a:solidFill>
            </a:endParaRPr>
          </a:p>
        </p:txBody>
      </p:sp>
      <p:sp>
        <p:nvSpPr>
          <p:cNvPr id="15" name="Content Placeholder 2">
            <a:extLst>
              <a:ext uri="{FF2B5EF4-FFF2-40B4-BE49-F238E27FC236}">
                <a16:creationId xmlns:a16="http://schemas.microsoft.com/office/drawing/2014/main" id="{18CE53BD-99F2-4316-93C0-49EDDAC450E8}"/>
              </a:ext>
            </a:extLst>
          </p:cNvPr>
          <p:cNvSpPr txBox="1"/>
          <p:nvPr/>
        </p:nvSpPr>
        <p:spPr>
          <a:xfrm>
            <a:off x="2612885" y="1922457"/>
            <a:ext cx="7010088" cy="43738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365759" indent="-256031">
              <a:lnSpc>
                <a:spcPct val="90000"/>
              </a:lnSpc>
              <a:spcBef>
                <a:spcPts val="300"/>
              </a:spcBef>
              <a:buClr>
                <a:srgbClr val="297D53"/>
              </a:buClr>
              <a:buSzPct val="100000"/>
              <a:buFont typeface="Georgia"/>
              <a:buChar char="•"/>
              <a:defRPr sz="2800">
                <a:solidFill>
                  <a:srgbClr val="455F51"/>
                </a:solidFill>
              </a:defRPr>
            </a:pPr>
            <a:r>
              <a:rPr lang="en-US" sz="2000" dirty="0"/>
              <a:t>Each model is turn-key and able to integrate with existing conventional grain dryers</a:t>
            </a:r>
          </a:p>
          <a:p>
            <a:pPr marL="109728">
              <a:lnSpc>
                <a:spcPct val="90000"/>
              </a:lnSpc>
              <a:spcBef>
                <a:spcPts val="300"/>
              </a:spcBef>
              <a:buClr>
                <a:srgbClr val="297D53"/>
              </a:buClr>
              <a:buSzPct val="100000"/>
              <a:defRPr sz="2800">
                <a:solidFill>
                  <a:srgbClr val="455F51"/>
                </a:solidFill>
              </a:defRPr>
            </a:pPr>
            <a:endParaRPr sz="2000" dirty="0"/>
          </a:p>
          <a:p>
            <a:pPr marL="365759" indent="-256031">
              <a:lnSpc>
                <a:spcPct val="90000"/>
              </a:lnSpc>
              <a:spcBef>
                <a:spcPts val="300"/>
              </a:spcBef>
              <a:buClr>
                <a:srgbClr val="297D53"/>
              </a:buClr>
              <a:buSzPct val="100000"/>
              <a:buFont typeface="Georgia"/>
              <a:buChar char="•"/>
              <a:defRPr sz="2800">
                <a:solidFill>
                  <a:srgbClr val="455F51"/>
                </a:solidFill>
              </a:defRPr>
            </a:pPr>
            <a:r>
              <a:rPr lang="en-US" sz="2000" dirty="0"/>
              <a:t>TGP systems feature unique benefits exceeding all current emission standards. Features include:</a:t>
            </a:r>
          </a:p>
          <a:p>
            <a:pPr marL="941387" indent="-342900">
              <a:lnSpc>
                <a:spcPct val="90000"/>
              </a:lnSpc>
              <a:spcBef>
                <a:spcPts val="300"/>
              </a:spcBef>
              <a:buClr>
                <a:srgbClr val="297D53"/>
              </a:buClr>
              <a:buSzPct val="80000"/>
              <a:buFont typeface="Arial" panose="020B0604020202020204" pitchFamily="34" charset="0"/>
              <a:buChar char="•"/>
              <a:defRPr sz="2800">
                <a:solidFill>
                  <a:srgbClr val="455F51"/>
                </a:solidFill>
              </a:defRPr>
            </a:pPr>
            <a:r>
              <a:rPr lang="en-US" sz="2000" dirty="0"/>
              <a:t>High Efficiency Biomass Combustion</a:t>
            </a:r>
          </a:p>
          <a:p>
            <a:pPr marL="941387" indent="-342900">
              <a:lnSpc>
                <a:spcPct val="90000"/>
              </a:lnSpc>
              <a:spcBef>
                <a:spcPts val="300"/>
              </a:spcBef>
              <a:buClr>
                <a:srgbClr val="297D53"/>
              </a:buClr>
              <a:buSzPct val="80000"/>
              <a:buFont typeface="Arial" panose="020B0604020202020204" pitchFamily="34" charset="0"/>
              <a:buChar char="•"/>
              <a:defRPr sz="2800">
                <a:solidFill>
                  <a:srgbClr val="455F51"/>
                </a:solidFill>
              </a:defRPr>
            </a:pPr>
            <a:r>
              <a:rPr lang="en-US" sz="2000" dirty="0"/>
              <a:t>Compatible with existing grain dryers</a:t>
            </a:r>
          </a:p>
          <a:p>
            <a:pPr marL="941387" indent="-342900">
              <a:lnSpc>
                <a:spcPct val="90000"/>
              </a:lnSpc>
              <a:spcBef>
                <a:spcPts val="300"/>
              </a:spcBef>
              <a:buClr>
                <a:srgbClr val="297D53"/>
              </a:buClr>
              <a:buSzPct val="80000"/>
              <a:buFont typeface="Arial" panose="020B0604020202020204" pitchFamily="34" charset="0"/>
              <a:buChar char="•"/>
              <a:defRPr sz="2800">
                <a:solidFill>
                  <a:srgbClr val="455F51"/>
                </a:solidFill>
              </a:defRPr>
            </a:pPr>
            <a:r>
              <a:rPr lang="en-US" sz="2000" dirty="0"/>
              <a:t>Fully Automated Control System w/Touch Screen Monitor</a:t>
            </a:r>
          </a:p>
          <a:p>
            <a:pPr marL="941387" indent="-342900">
              <a:lnSpc>
                <a:spcPct val="90000"/>
              </a:lnSpc>
              <a:spcBef>
                <a:spcPts val="300"/>
              </a:spcBef>
              <a:buClr>
                <a:srgbClr val="297D53"/>
              </a:buClr>
              <a:buSzPct val="80000"/>
              <a:buFont typeface="Arial" panose="020B0604020202020204" pitchFamily="34" charset="0"/>
              <a:buChar char="•"/>
              <a:defRPr sz="2800">
                <a:solidFill>
                  <a:srgbClr val="455F51"/>
                </a:solidFill>
              </a:defRPr>
            </a:pPr>
            <a:r>
              <a:rPr lang="en-US" sz="2000" dirty="0"/>
              <a:t>Smartphone Connectivity</a:t>
            </a:r>
          </a:p>
          <a:p>
            <a:pPr marL="598487">
              <a:lnSpc>
                <a:spcPct val="90000"/>
              </a:lnSpc>
              <a:spcBef>
                <a:spcPts val="300"/>
              </a:spcBef>
              <a:buClr>
                <a:srgbClr val="297D53"/>
              </a:buClr>
              <a:buSzPct val="80000"/>
              <a:defRPr sz="2800">
                <a:solidFill>
                  <a:srgbClr val="455F51"/>
                </a:solidFill>
              </a:defRPr>
            </a:pPr>
            <a:endParaRPr lang="en-US" sz="2200" dirty="0"/>
          </a:p>
          <a:p>
            <a:pPr marL="365759" indent="-256031">
              <a:lnSpc>
                <a:spcPct val="90000"/>
              </a:lnSpc>
              <a:spcBef>
                <a:spcPts val="300"/>
              </a:spcBef>
              <a:buClr>
                <a:srgbClr val="297D53"/>
              </a:buClr>
              <a:buSzPct val="100000"/>
              <a:buFont typeface="Georgia"/>
              <a:buChar char="•"/>
              <a:defRPr sz="2800">
                <a:solidFill>
                  <a:srgbClr val="455F51"/>
                </a:solidFill>
              </a:defRPr>
            </a:pPr>
            <a:endParaRPr lang="en-US" sz="2200" dirty="0"/>
          </a:p>
          <a:p>
            <a:pPr marL="365759" indent="-256031">
              <a:lnSpc>
                <a:spcPct val="90000"/>
              </a:lnSpc>
              <a:spcBef>
                <a:spcPts val="300"/>
              </a:spcBef>
              <a:buClr>
                <a:srgbClr val="297D53"/>
              </a:buClr>
              <a:buSzPct val="100000"/>
              <a:buFont typeface="Georgia"/>
              <a:buChar char="•"/>
              <a:defRPr sz="2800">
                <a:solidFill>
                  <a:srgbClr val="455F51"/>
                </a:solidFill>
              </a:defRPr>
            </a:pPr>
            <a:endParaRPr lang="en-US" sz="2200" dirty="0"/>
          </a:p>
          <a:p>
            <a:pPr marL="365759" indent="-256031">
              <a:lnSpc>
                <a:spcPct val="90000"/>
              </a:lnSpc>
              <a:spcBef>
                <a:spcPts val="300"/>
              </a:spcBef>
              <a:buClr>
                <a:srgbClr val="297D53"/>
              </a:buClr>
              <a:buSzPct val="100000"/>
              <a:buFont typeface="Georgia"/>
              <a:buChar char="•"/>
              <a:defRPr sz="2800">
                <a:solidFill>
                  <a:srgbClr val="455F51"/>
                </a:solidFill>
              </a:defRPr>
            </a:pPr>
            <a:endParaRPr sz="2200" dirty="0"/>
          </a:p>
        </p:txBody>
      </p:sp>
      <p:pic>
        <p:nvPicPr>
          <p:cNvPr id="3" name="Picture 2">
            <a:extLst>
              <a:ext uri="{FF2B5EF4-FFF2-40B4-BE49-F238E27FC236}">
                <a16:creationId xmlns:a16="http://schemas.microsoft.com/office/drawing/2014/main" id="{F94737BD-C94F-4500-BDE7-04C9D63AE97C}"/>
              </a:ext>
            </a:extLst>
          </p:cNvPr>
          <p:cNvPicPr>
            <a:picLocks noChangeAspect="1"/>
          </p:cNvPicPr>
          <p:nvPr/>
        </p:nvPicPr>
        <p:blipFill rotWithShape="1">
          <a:blip r:embed="rId4">
            <a:extLst>
              <a:ext uri="{28A0092B-C50C-407E-A947-70E740481C1C}">
                <a14:useLocalDpi xmlns:a14="http://schemas.microsoft.com/office/drawing/2010/main" val="0"/>
              </a:ext>
            </a:extLst>
          </a:blip>
          <a:srcRect l="18559" t="7650" r="15121"/>
          <a:stretch/>
        </p:blipFill>
        <p:spPr>
          <a:xfrm>
            <a:off x="9408571" y="555454"/>
            <a:ext cx="2469870" cy="2290575"/>
          </a:xfrm>
          <a:prstGeom prst="rect">
            <a:avLst/>
          </a:prstGeom>
        </p:spPr>
      </p:pic>
    </p:spTree>
    <p:extLst>
      <p:ext uri="{BB962C8B-B14F-4D97-AF65-F5344CB8AC3E}">
        <p14:creationId xmlns:p14="http://schemas.microsoft.com/office/powerpoint/2010/main" val="2570327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0A3DB0B-A38E-4B73-954E-E90030C0DD00}"/>
              </a:ext>
            </a:extLst>
          </p:cNvPr>
          <p:cNvGrpSpPr/>
          <p:nvPr/>
        </p:nvGrpSpPr>
        <p:grpSpPr>
          <a:xfrm>
            <a:off x="-1" y="6444781"/>
            <a:ext cx="9622973" cy="413219"/>
            <a:chOff x="-1" y="6444781"/>
            <a:chExt cx="9622973" cy="413219"/>
          </a:xfrm>
        </p:grpSpPr>
        <p:sp>
          <p:nvSpPr>
            <p:cNvPr id="6" name="Rectangle 5">
              <a:extLst>
                <a:ext uri="{FF2B5EF4-FFF2-40B4-BE49-F238E27FC236}">
                  <a16:creationId xmlns:a16="http://schemas.microsoft.com/office/drawing/2014/main" id="{F31F483A-4F5E-4E44-B3DF-D1D0B36C3107}"/>
                </a:ext>
              </a:extLst>
            </p:cNvPr>
            <p:cNvSpPr/>
            <p:nvPr/>
          </p:nvSpPr>
          <p:spPr>
            <a:xfrm>
              <a:off x="-1" y="6444781"/>
              <a:ext cx="9263271"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9868BEA-A83E-4BFE-AC46-7D0201C61099}"/>
                </a:ext>
              </a:extLst>
            </p:cNvPr>
            <p:cNvSpPr/>
            <p:nvPr/>
          </p:nvSpPr>
          <p:spPr>
            <a:xfrm>
              <a:off x="9298104" y="6444781"/>
              <a:ext cx="220934"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58B6DE5-2721-4341-A241-CFA22B4EEB40}"/>
                </a:ext>
              </a:extLst>
            </p:cNvPr>
            <p:cNvSpPr/>
            <p:nvPr/>
          </p:nvSpPr>
          <p:spPr>
            <a:xfrm>
              <a:off x="9556618" y="6444781"/>
              <a:ext cx="66354"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A picture containing text, clock, gauge&#10;&#10;Description automatically generated">
            <a:extLst>
              <a:ext uri="{FF2B5EF4-FFF2-40B4-BE49-F238E27FC236}">
                <a16:creationId xmlns:a16="http://schemas.microsoft.com/office/drawing/2014/main" id="{B4E54A54-B65B-4054-BB5A-06FA29B4C9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8779" y="6439271"/>
            <a:ext cx="2046136" cy="370603"/>
          </a:xfrm>
          <a:prstGeom prst="rect">
            <a:avLst/>
          </a:prstGeom>
        </p:spPr>
      </p:pic>
      <p:graphicFrame>
        <p:nvGraphicFramePr>
          <p:cNvPr id="10" name="Chart 9">
            <a:extLst>
              <a:ext uri="{FF2B5EF4-FFF2-40B4-BE49-F238E27FC236}">
                <a16:creationId xmlns:a16="http://schemas.microsoft.com/office/drawing/2014/main" id="{36F0257A-61F4-4EDD-9D70-4926C69D18F3}"/>
              </a:ext>
            </a:extLst>
          </p:cNvPr>
          <p:cNvGraphicFramePr>
            <a:graphicFrameLocks/>
          </p:cNvGraphicFramePr>
          <p:nvPr>
            <p:extLst>
              <p:ext uri="{D42A27DB-BD31-4B8C-83A1-F6EECF244321}">
                <p14:modId xmlns:p14="http://schemas.microsoft.com/office/powerpoint/2010/main" val="3572994464"/>
              </p:ext>
            </p:extLst>
          </p:nvPr>
        </p:nvGraphicFramePr>
        <p:xfrm>
          <a:off x="121919" y="142974"/>
          <a:ext cx="11721737" cy="620050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BDFD5FE2-3DF2-4606-AA70-5157771C6459}"/>
              </a:ext>
            </a:extLst>
          </p:cNvPr>
          <p:cNvSpPr txBox="1"/>
          <p:nvPr/>
        </p:nvSpPr>
        <p:spPr>
          <a:xfrm>
            <a:off x="243840" y="252986"/>
            <a:ext cx="2377440" cy="830997"/>
          </a:xfrm>
          <a:prstGeom prst="rect">
            <a:avLst/>
          </a:prstGeom>
          <a:solidFill>
            <a:srgbClr val="FFFFFF"/>
          </a:solidFill>
          <a:ln>
            <a:solidFill>
              <a:schemeClr val="accent1"/>
            </a:solidFill>
          </a:ln>
        </p:spPr>
        <p:txBody>
          <a:bodyPr wrap="square" rtlCol="0">
            <a:spAutoFit/>
          </a:bodyPr>
          <a:lstStyle/>
          <a:p>
            <a:pPr marL="171450" indent="-171450">
              <a:buFont typeface="Arial" panose="020B0604020202020204" pitchFamily="34" charset="0"/>
              <a:buChar char="•"/>
            </a:pPr>
            <a:r>
              <a:rPr lang="en-US" sz="1200" dirty="0"/>
              <a:t>Based on a Saskatchewan farm of 9,160 acres, drying 568,400 bushels</a:t>
            </a:r>
          </a:p>
          <a:p>
            <a:pPr marL="171450" indent="-171450">
              <a:buFont typeface="Arial" panose="020B0604020202020204" pitchFamily="34" charset="0"/>
              <a:buChar char="•"/>
            </a:pPr>
            <a:r>
              <a:rPr lang="en-US" sz="1200" dirty="0"/>
              <a:t>Using BDA-1654</a:t>
            </a:r>
          </a:p>
        </p:txBody>
      </p:sp>
    </p:spTree>
    <p:extLst>
      <p:ext uri="{BB962C8B-B14F-4D97-AF65-F5344CB8AC3E}">
        <p14:creationId xmlns:p14="http://schemas.microsoft.com/office/powerpoint/2010/main" val="2631188444"/>
      </p:ext>
    </p:extLst>
  </p:cSld>
  <p:clrMapOvr>
    <a:masterClrMapping/>
  </p:clrMapOvr>
  <mc:AlternateContent xmlns:mc="http://schemas.openxmlformats.org/markup-compatibility/2006" xmlns:p14="http://schemas.microsoft.com/office/powerpoint/2010/main">
    <mc:Choice Requires="p14">
      <p:transition spd="slow" p14:dur="2000" advTm="29556"/>
    </mc:Choice>
    <mc:Fallback xmlns="">
      <p:transition spd="slow" advTm="2955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E532AB2-BED1-4AAE-B22E-DB7B5A81A18A}"/>
              </a:ext>
            </a:extLst>
          </p:cNvPr>
          <p:cNvGrpSpPr/>
          <p:nvPr/>
        </p:nvGrpSpPr>
        <p:grpSpPr>
          <a:xfrm>
            <a:off x="-1" y="6444781"/>
            <a:ext cx="9622973" cy="413219"/>
            <a:chOff x="-1" y="6444781"/>
            <a:chExt cx="9622973" cy="413219"/>
          </a:xfrm>
        </p:grpSpPr>
        <p:sp>
          <p:nvSpPr>
            <p:cNvPr id="10" name="Rectangle 9">
              <a:extLst>
                <a:ext uri="{FF2B5EF4-FFF2-40B4-BE49-F238E27FC236}">
                  <a16:creationId xmlns:a16="http://schemas.microsoft.com/office/drawing/2014/main" id="{9BDA9E51-1E97-4977-BF73-228DEECE8E83}"/>
                </a:ext>
              </a:extLst>
            </p:cNvPr>
            <p:cNvSpPr/>
            <p:nvPr/>
          </p:nvSpPr>
          <p:spPr>
            <a:xfrm>
              <a:off x="-1" y="6444781"/>
              <a:ext cx="9263271"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D3A00A-689F-4245-95FA-F12526F466F8}"/>
                </a:ext>
              </a:extLst>
            </p:cNvPr>
            <p:cNvSpPr/>
            <p:nvPr/>
          </p:nvSpPr>
          <p:spPr>
            <a:xfrm>
              <a:off x="9298104" y="6444781"/>
              <a:ext cx="220934"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6F6EDC-FEB1-464C-8410-DC121A15245C}"/>
                </a:ext>
              </a:extLst>
            </p:cNvPr>
            <p:cNvSpPr/>
            <p:nvPr/>
          </p:nvSpPr>
          <p:spPr>
            <a:xfrm>
              <a:off x="9556618" y="6444781"/>
              <a:ext cx="66354"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A picture containing text, clock, gauge&#10;&#10;Description automatically generated">
            <a:extLst>
              <a:ext uri="{FF2B5EF4-FFF2-40B4-BE49-F238E27FC236}">
                <a16:creationId xmlns:a16="http://schemas.microsoft.com/office/drawing/2014/main" id="{63661C58-0DB8-4615-979E-880D860AD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8779" y="6439271"/>
            <a:ext cx="2046136" cy="370603"/>
          </a:xfrm>
          <a:prstGeom prst="rect">
            <a:avLst/>
          </a:prstGeom>
        </p:spPr>
      </p:pic>
      <p:pic>
        <p:nvPicPr>
          <p:cNvPr id="2" name="Picture 1">
            <a:extLst>
              <a:ext uri="{FF2B5EF4-FFF2-40B4-BE49-F238E27FC236}">
                <a16:creationId xmlns:a16="http://schemas.microsoft.com/office/drawing/2014/main" id="{279571BF-43F7-7E41-8D20-F1B466934DE3}"/>
              </a:ext>
            </a:extLst>
          </p:cNvPr>
          <p:cNvPicPr>
            <a:picLocks noChangeAspect="1"/>
          </p:cNvPicPr>
          <p:nvPr/>
        </p:nvPicPr>
        <p:blipFill>
          <a:blip r:embed="rId4"/>
          <a:stretch>
            <a:fillRect/>
          </a:stretch>
        </p:blipFill>
        <p:spPr>
          <a:xfrm>
            <a:off x="663109" y="162080"/>
            <a:ext cx="10865782" cy="6112596"/>
          </a:xfrm>
          <a:prstGeom prst="rect">
            <a:avLst/>
          </a:prstGeom>
        </p:spPr>
      </p:pic>
    </p:spTree>
    <p:extLst>
      <p:ext uri="{BB962C8B-B14F-4D97-AF65-F5344CB8AC3E}">
        <p14:creationId xmlns:p14="http://schemas.microsoft.com/office/powerpoint/2010/main" val="3157916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C7E601E-8DE1-4162-89D7-ADC6F3179E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1228" y="573653"/>
            <a:ext cx="9307286" cy="6112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19510EA-96BB-41E1-85B1-6F4D6C683866}"/>
              </a:ext>
            </a:extLst>
          </p:cNvPr>
          <p:cNvSpPr txBox="1"/>
          <p:nvPr/>
        </p:nvSpPr>
        <p:spPr>
          <a:xfrm>
            <a:off x="468086" y="468086"/>
            <a:ext cx="3276600" cy="1015663"/>
          </a:xfrm>
          <a:prstGeom prst="rect">
            <a:avLst/>
          </a:prstGeom>
          <a:noFill/>
          <a:ln>
            <a:solidFill>
              <a:schemeClr val="accent2"/>
            </a:solidFill>
          </a:ln>
        </p:spPr>
        <p:txBody>
          <a:bodyPr wrap="square" rtlCol="0">
            <a:spAutoFit/>
          </a:bodyPr>
          <a:lstStyle/>
          <a:p>
            <a:r>
              <a:rPr lang="en-US" sz="1200" dirty="0"/>
              <a:t>Based on an Ontario farm of 1,150 acres, drying 252,530 bushels – starting at a moisture level off 33% and drying to a 15.5% moisture</a:t>
            </a:r>
          </a:p>
          <a:p>
            <a:endParaRPr lang="en-US" sz="1200" dirty="0"/>
          </a:p>
          <a:p>
            <a:r>
              <a:rPr lang="en-US" sz="1200" dirty="0"/>
              <a:t>Using </a:t>
            </a:r>
            <a:r>
              <a:rPr lang="en-US" sz="1200" dirty="0" err="1"/>
              <a:t>BioDryAir</a:t>
            </a:r>
            <a:endParaRPr lang="en-US" sz="1200" dirty="0"/>
          </a:p>
        </p:txBody>
      </p:sp>
    </p:spTree>
    <p:extLst>
      <p:ext uri="{BB962C8B-B14F-4D97-AF65-F5344CB8AC3E}">
        <p14:creationId xmlns:p14="http://schemas.microsoft.com/office/powerpoint/2010/main" val="3288985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0A3DB0B-A38E-4B73-954E-E90030C0DD00}"/>
              </a:ext>
            </a:extLst>
          </p:cNvPr>
          <p:cNvGrpSpPr/>
          <p:nvPr/>
        </p:nvGrpSpPr>
        <p:grpSpPr>
          <a:xfrm>
            <a:off x="-1" y="6444781"/>
            <a:ext cx="9622973" cy="413219"/>
            <a:chOff x="-1" y="6444781"/>
            <a:chExt cx="9622973" cy="413219"/>
          </a:xfrm>
        </p:grpSpPr>
        <p:sp>
          <p:nvSpPr>
            <p:cNvPr id="6" name="Rectangle 5">
              <a:extLst>
                <a:ext uri="{FF2B5EF4-FFF2-40B4-BE49-F238E27FC236}">
                  <a16:creationId xmlns:a16="http://schemas.microsoft.com/office/drawing/2014/main" id="{F31F483A-4F5E-4E44-B3DF-D1D0B36C3107}"/>
                </a:ext>
              </a:extLst>
            </p:cNvPr>
            <p:cNvSpPr/>
            <p:nvPr/>
          </p:nvSpPr>
          <p:spPr>
            <a:xfrm>
              <a:off x="-1" y="6444781"/>
              <a:ext cx="9263271"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9868BEA-A83E-4BFE-AC46-7D0201C61099}"/>
                </a:ext>
              </a:extLst>
            </p:cNvPr>
            <p:cNvSpPr/>
            <p:nvPr/>
          </p:nvSpPr>
          <p:spPr>
            <a:xfrm>
              <a:off x="9298104" y="6444781"/>
              <a:ext cx="220934"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58B6DE5-2721-4341-A241-CFA22B4EEB40}"/>
                </a:ext>
              </a:extLst>
            </p:cNvPr>
            <p:cNvSpPr/>
            <p:nvPr/>
          </p:nvSpPr>
          <p:spPr>
            <a:xfrm>
              <a:off x="9556618" y="6444781"/>
              <a:ext cx="66354"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A picture containing text, clock, gauge&#10;&#10;Description automatically generated">
            <a:extLst>
              <a:ext uri="{FF2B5EF4-FFF2-40B4-BE49-F238E27FC236}">
                <a16:creationId xmlns:a16="http://schemas.microsoft.com/office/drawing/2014/main" id="{B4E54A54-B65B-4054-BB5A-06FA29B4C9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8779" y="6439271"/>
            <a:ext cx="2046136" cy="370603"/>
          </a:xfrm>
          <a:prstGeom prst="rect">
            <a:avLst/>
          </a:prstGeom>
        </p:spPr>
      </p:pic>
      <p:graphicFrame>
        <p:nvGraphicFramePr>
          <p:cNvPr id="11" name="Chart 10">
            <a:extLst>
              <a:ext uri="{FF2B5EF4-FFF2-40B4-BE49-F238E27FC236}">
                <a16:creationId xmlns:a16="http://schemas.microsoft.com/office/drawing/2014/main" id="{2F02A258-DF40-4D02-BDA4-B6FAF53DEFC8}"/>
              </a:ext>
            </a:extLst>
          </p:cNvPr>
          <p:cNvGraphicFramePr>
            <a:graphicFrameLocks/>
          </p:cNvGraphicFramePr>
          <p:nvPr>
            <p:extLst>
              <p:ext uri="{D42A27DB-BD31-4B8C-83A1-F6EECF244321}">
                <p14:modId xmlns:p14="http://schemas.microsoft.com/office/powerpoint/2010/main" val="3270165208"/>
              </p:ext>
            </p:extLst>
          </p:nvPr>
        </p:nvGraphicFramePr>
        <p:xfrm>
          <a:off x="896983" y="165464"/>
          <a:ext cx="10328365" cy="6192474"/>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BDFD5FE2-3DF2-4606-AA70-5157771C6459}"/>
              </a:ext>
            </a:extLst>
          </p:cNvPr>
          <p:cNvSpPr txBox="1"/>
          <p:nvPr/>
        </p:nvSpPr>
        <p:spPr>
          <a:xfrm>
            <a:off x="9523582" y="261694"/>
            <a:ext cx="2377440" cy="830997"/>
          </a:xfrm>
          <a:prstGeom prst="rect">
            <a:avLst/>
          </a:prstGeom>
          <a:solidFill>
            <a:srgbClr val="FFFFFF"/>
          </a:solidFill>
          <a:ln>
            <a:solidFill>
              <a:schemeClr val="accent1"/>
            </a:solidFill>
          </a:ln>
        </p:spPr>
        <p:txBody>
          <a:bodyPr wrap="square" rtlCol="0">
            <a:spAutoFit/>
          </a:bodyPr>
          <a:lstStyle/>
          <a:p>
            <a:pPr marL="171450" indent="-171450">
              <a:buFont typeface="Arial" panose="020B0604020202020204" pitchFamily="34" charset="0"/>
              <a:buChar char="•"/>
            </a:pPr>
            <a:r>
              <a:rPr lang="en-US" sz="1200" dirty="0"/>
              <a:t>Based on a Saskatchewan farm of 9,160 acres, drying 568,400 bushels</a:t>
            </a:r>
          </a:p>
          <a:p>
            <a:pPr marL="171450" indent="-171450">
              <a:buFont typeface="Arial" panose="020B0604020202020204" pitchFamily="34" charset="0"/>
              <a:buChar char="•"/>
            </a:pPr>
            <a:r>
              <a:rPr lang="en-US" sz="1200" dirty="0"/>
              <a:t>Using BDA-1654</a:t>
            </a:r>
          </a:p>
        </p:txBody>
      </p:sp>
    </p:spTree>
    <p:extLst>
      <p:ext uri="{BB962C8B-B14F-4D97-AF65-F5344CB8AC3E}">
        <p14:creationId xmlns:p14="http://schemas.microsoft.com/office/powerpoint/2010/main" val="423024134"/>
      </p:ext>
    </p:extLst>
  </p:cSld>
  <p:clrMapOvr>
    <a:masterClrMapping/>
  </p:clrMapOvr>
  <mc:AlternateContent xmlns:mc="http://schemas.openxmlformats.org/markup-compatibility/2006" xmlns:p14="http://schemas.microsoft.com/office/powerpoint/2010/main">
    <mc:Choice Requires="p14">
      <p:transition spd="slow" p14:dur="2000" advTm="29556"/>
    </mc:Choice>
    <mc:Fallback xmlns="">
      <p:transition spd="slow" advTm="29556"/>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gital globe">
            <a:extLst>
              <a:ext uri="{FF2B5EF4-FFF2-40B4-BE49-F238E27FC236}">
                <a16:creationId xmlns:a16="http://schemas.microsoft.com/office/drawing/2014/main" id="{688C30CB-6152-4BD1-9D76-5B91B923DD6E}"/>
              </a:ext>
            </a:extLst>
          </p:cNvPr>
          <p:cNvPicPr>
            <a:picLocks noChangeAspect="1"/>
          </p:cNvPicPr>
          <p:nvPr/>
        </p:nvPicPr>
        <p:blipFill rotWithShape="1">
          <a:blip r:embed="rId3">
            <a:duotone>
              <a:prstClr val="black"/>
              <a:schemeClr val="accent4">
                <a:tint val="45000"/>
                <a:satMod val="400000"/>
              </a:schemeClr>
            </a:duotone>
            <a:alphaModFix amt="70000"/>
            <a:extLst>
              <a:ext uri="{28A0092B-C50C-407E-A947-70E740481C1C}">
                <a14:useLocalDpi xmlns:a14="http://schemas.microsoft.com/office/drawing/2010/main" val="0"/>
              </a:ext>
            </a:extLst>
          </a:blip>
          <a:srcRect l="287" r="78939"/>
          <a:stretch/>
        </p:blipFill>
        <p:spPr>
          <a:xfrm>
            <a:off x="9657806" y="0"/>
            <a:ext cx="2534194" cy="6862160"/>
          </a:xfrm>
          <a:prstGeom prst="rect">
            <a:avLst/>
          </a:prstGeom>
        </p:spPr>
      </p:pic>
      <p:grpSp>
        <p:nvGrpSpPr>
          <p:cNvPr id="9" name="Group 8">
            <a:extLst>
              <a:ext uri="{FF2B5EF4-FFF2-40B4-BE49-F238E27FC236}">
                <a16:creationId xmlns:a16="http://schemas.microsoft.com/office/drawing/2014/main" id="{8E532AB2-BED1-4AAE-B22E-DB7B5A81A18A}"/>
              </a:ext>
            </a:extLst>
          </p:cNvPr>
          <p:cNvGrpSpPr/>
          <p:nvPr/>
        </p:nvGrpSpPr>
        <p:grpSpPr>
          <a:xfrm>
            <a:off x="-1" y="6444781"/>
            <a:ext cx="9622973" cy="413219"/>
            <a:chOff x="-1" y="6444781"/>
            <a:chExt cx="9622973" cy="413219"/>
          </a:xfrm>
        </p:grpSpPr>
        <p:sp>
          <p:nvSpPr>
            <p:cNvPr id="10" name="Rectangle 9">
              <a:extLst>
                <a:ext uri="{FF2B5EF4-FFF2-40B4-BE49-F238E27FC236}">
                  <a16:creationId xmlns:a16="http://schemas.microsoft.com/office/drawing/2014/main" id="{9BDA9E51-1E97-4977-BF73-228DEECE8E83}"/>
                </a:ext>
              </a:extLst>
            </p:cNvPr>
            <p:cNvSpPr/>
            <p:nvPr/>
          </p:nvSpPr>
          <p:spPr>
            <a:xfrm>
              <a:off x="-1" y="6444781"/>
              <a:ext cx="9263271"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D3A00A-689F-4245-95FA-F12526F466F8}"/>
                </a:ext>
              </a:extLst>
            </p:cNvPr>
            <p:cNvSpPr/>
            <p:nvPr/>
          </p:nvSpPr>
          <p:spPr>
            <a:xfrm>
              <a:off x="9298104" y="6444781"/>
              <a:ext cx="220934"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6F6EDC-FEB1-464C-8410-DC121A15245C}"/>
                </a:ext>
              </a:extLst>
            </p:cNvPr>
            <p:cNvSpPr/>
            <p:nvPr/>
          </p:nvSpPr>
          <p:spPr>
            <a:xfrm>
              <a:off x="9556618" y="6444781"/>
              <a:ext cx="66354"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43F36C84-4F7F-4451-A92A-610CCE21A95E}"/>
              </a:ext>
            </a:extLst>
          </p:cNvPr>
          <p:cNvSpPr txBox="1"/>
          <p:nvPr/>
        </p:nvSpPr>
        <p:spPr>
          <a:xfrm>
            <a:off x="264571" y="2644170"/>
            <a:ext cx="9144000" cy="1569660"/>
          </a:xfrm>
          <a:prstGeom prst="rect">
            <a:avLst/>
          </a:prstGeom>
          <a:noFill/>
        </p:spPr>
        <p:txBody>
          <a:bodyPr wrap="square">
            <a:spAutoFit/>
          </a:bodyPr>
          <a:lstStyle/>
          <a:p>
            <a:pPr marL="342900" indent="-342900">
              <a:buFont typeface="Arial" panose="020B0604020202020204" pitchFamily="34" charset="0"/>
              <a:buChar char="•"/>
            </a:pPr>
            <a:r>
              <a:rPr lang="en-US" sz="4800" dirty="0">
                <a:solidFill>
                  <a:srgbClr val="056839"/>
                </a:solidFill>
              </a:rPr>
              <a:t>Our Dealer Network Spans from Coast to Coast</a:t>
            </a:r>
            <a:endParaRPr lang="en-US" sz="4800" b="0" dirty="0">
              <a:solidFill>
                <a:srgbClr val="056839"/>
              </a:solidFill>
            </a:endParaRPr>
          </a:p>
        </p:txBody>
      </p:sp>
      <p:pic>
        <p:nvPicPr>
          <p:cNvPr id="18" name="Picture 17" descr="A picture containing text, clock, gauge&#10;&#10;Description automatically generated">
            <a:extLst>
              <a:ext uri="{FF2B5EF4-FFF2-40B4-BE49-F238E27FC236}">
                <a16:creationId xmlns:a16="http://schemas.microsoft.com/office/drawing/2014/main" id="{8969134F-4E84-4F43-BD00-EE6E613D17A5}"/>
              </a:ext>
            </a:extLst>
          </p:cNvPr>
          <p:cNvPicPr>
            <a:picLocks noChangeAspect="1"/>
          </p:cNvPicPr>
          <p:nvPr/>
        </p:nvPicPr>
        <p:blipFill>
          <a:blip r:embed="rId4">
            <a:duotone>
              <a:prstClr val="black"/>
              <a:srgbClr val="FFFFFF">
                <a:tint val="45000"/>
                <a:satMod val="400000"/>
              </a:srgbClr>
            </a:duotone>
            <a:extLst>
              <a:ext uri="{BEBA8EAE-BF5A-486C-A8C5-ECC9F3942E4B}">
                <a14:imgProps xmlns:a14="http://schemas.microsoft.com/office/drawing/2010/main">
                  <a14:imgLayer r:embed="rId5">
                    <a14:imgEffect>
                      <a14:colorTemperature colorTemp="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058779" y="6439271"/>
            <a:ext cx="2046136" cy="370603"/>
          </a:xfrm>
          <a:prstGeom prst="rect">
            <a:avLst/>
          </a:prstGeom>
        </p:spPr>
      </p:pic>
    </p:spTree>
    <p:extLst>
      <p:ext uri="{BB962C8B-B14F-4D97-AF65-F5344CB8AC3E}">
        <p14:creationId xmlns:p14="http://schemas.microsoft.com/office/powerpoint/2010/main" val="2464402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Content Placeholder 2"/>
          <p:cNvSpPr txBox="1"/>
          <p:nvPr/>
        </p:nvSpPr>
        <p:spPr>
          <a:xfrm>
            <a:off x="2612885" y="1922456"/>
            <a:ext cx="7010088" cy="4744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365759" indent="-256031">
              <a:lnSpc>
                <a:spcPct val="90000"/>
              </a:lnSpc>
              <a:spcBef>
                <a:spcPts val="300"/>
              </a:spcBef>
              <a:buClr>
                <a:srgbClr val="297D53"/>
              </a:buClr>
              <a:buSzPct val="100000"/>
              <a:buFont typeface="Georgia"/>
              <a:buChar char="•"/>
              <a:defRPr sz="2800">
                <a:solidFill>
                  <a:srgbClr val="455F51"/>
                </a:solidFill>
              </a:defRPr>
            </a:pPr>
            <a:r>
              <a:rPr lang="en-US" sz="2000" dirty="0">
                <a:solidFill>
                  <a:srgbClr val="056839"/>
                </a:solidFill>
              </a:rPr>
              <a:t>A </a:t>
            </a:r>
            <a:r>
              <a:rPr lang="en-US" sz="2000" b="1" dirty="0">
                <a:solidFill>
                  <a:srgbClr val="056839"/>
                </a:solidFill>
              </a:rPr>
              <a:t>Carbon Neutral </a:t>
            </a:r>
            <a:r>
              <a:rPr lang="en-US" sz="2000" dirty="0">
                <a:solidFill>
                  <a:srgbClr val="056839"/>
                </a:solidFill>
              </a:rPr>
              <a:t>solution.</a:t>
            </a:r>
          </a:p>
          <a:p>
            <a:pPr marL="109728">
              <a:lnSpc>
                <a:spcPct val="90000"/>
              </a:lnSpc>
              <a:spcBef>
                <a:spcPts val="300"/>
              </a:spcBef>
              <a:buClr>
                <a:srgbClr val="297D53"/>
              </a:buClr>
              <a:buSzPct val="100000"/>
              <a:defRPr sz="2800">
                <a:solidFill>
                  <a:srgbClr val="455F51"/>
                </a:solidFill>
              </a:defRPr>
            </a:pPr>
            <a:endParaRPr lang="en-US" sz="2000" dirty="0">
              <a:solidFill>
                <a:srgbClr val="056839"/>
              </a:solidFill>
            </a:endParaRPr>
          </a:p>
          <a:p>
            <a:pPr marL="365759" indent="-256031">
              <a:lnSpc>
                <a:spcPct val="90000"/>
              </a:lnSpc>
              <a:spcBef>
                <a:spcPts val="300"/>
              </a:spcBef>
              <a:buClr>
                <a:srgbClr val="297D53"/>
              </a:buClr>
              <a:buSzPct val="100000"/>
              <a:buFont typeface="Georgia"/>
              <a:buChar char="•"/>
              <a:defRPr sz="2800">
                <a:solidFill>
                  <a:srgbClr val="455F51"/>
                </a:solidFill>
              </a:defRPr>
            </a:pPr>
            <a:r>
              <a:rPr lang="en-US" sz="2000" dirty="0">
                <a:solidFill>
                  <a:srgbClr val="056839"/>
                </a:solidFill>
              </a:rPr>
              <a:t>With a </a:t>
            </a:r>
            <a:r>
              <a:rPr lang="en-US" sz="2000" b="1" dirty="0">
                <a:solidFill>
                  <a:srgbClr val="056839"/>
                </a:solidFill>
              </a:rPr>
              <a:t>Sustainable</a:t>
            </a:r>
            <a:r>
              <a:rPr lang="en-US" sz="2000" dirty="0">
                <a:solidFill>
                  <a:srgbClr val="056839"/>
                </a:solidFill>
              </a:rPr>
              <a:t>, increasingly abundant biomass fuel sources.</a:t>
            </a:r>
          </a:p>
          <a:p>
            <a:pPr marL="109728">
              <a:lnSpc>
                <a:spcPct val="90000"/>
              </a:lnSpc>
              <a:spcBef>
                <a:spcPts val="300"/>
              </a:spcBef>
              <a:buClr>
                <a:srgbClr val="297D53"/>
              </a:buClr>
              <a:buSzPct val="100000"/>
              <a:defRPr sz="2800">
                <a:solidFill>
                  <a:srgbClr val="455F51"/>
                </a:solidFill>
              </a:defRPr>
            </a:pPr>
            <a:endParaRPr lang="en-US" sz="2000" dirty="0">
              <a:solidFill>
                <a:srgbClr val="056839"/>
              </a:solidFill>
            </a:endParaRPr>
          </a:p>
          <a:p>
            <a:pPr marL="365759" indent="-256031">
              <a:lnSpc>
                <a:spcPct val="90000"/>
              </a:lnSpc>
              <a:spcBef>
                <a:spcPts val="300"/>
              </a:spcBef>
              <a:buClr>
                <a:srgbClr val="297D53"/>
              </a:buClr>
              <a:buSzPct val="100000"/>
              <a:buFont typeface="Georgia"/>
              <a:buChar char="•"/>
              <a:defRPr sz="2800">
                <a:solidFill>
                  <a:srgbClr val="455F51"/>
                </a:solidFill>
              </a:defRPr>
            </a:pPr>
            <a:r>
              <a:rPr lang="en-US" sz="2000" dirty="0">
                <a:solidFill>
                  <a:srgbClr val="056839"/>
                </a:solidFill>
              </a:rPr>
              <a:t>That is</a:t>
            </a:r>
            <a:r>
              <a:rPr lang="en-US" sz="2000" b="1" dirty="0">
                <a:solidFill>
                  <a:srgbClr val="056839"/>
                </a:solidFill>
              </a:rPr>
              <a:t> Environmentally Friendly</a:t>
            </a:r>
            <a:r>
              <a:rPr lang="en-US" sz="2000" dirty="0">
                <a:solidFill>
                  <a:srgbClr val="056839"/>
                </a:solidFill>
              </a:rPr>
              <a:t>.</a:t>
            </a:r>
          </a:p>
          <a:p>
            <a:pPr marL="109728">
              <a:lnSpc>
                <a:spcPct val="90000"/>
              </a:lnSpc>
              <a:spcBef>
                <a:spcPts val="300"/>
              </a:spcBef>
              <a:buClr>
                <a:srgbClr val="297D53"/>
              </a:buClr>
              <a:buSzPct val="100000"/>
              <a:defRPr sz="2800">
                <a:solidFill>
                  <a:srgbClr val="455F51"/>
                </a:solidFill>
              </a:defRPr>
            </a:pPr>
            <a:endParaRPr lang="en-US" sz="2000" dirty="0">
              <a:solidFill>
                <a:srgbClr val="056839"/>
              </a:solidFill>
            </a:endParaRPr>
          </a:p>
          <a:p>
            <a:pPr marL="365759" indent="-256031">
              <a:lnSpc>
                <a:spcPct val="90000"/>
              </a:lnSpc>
              <a:spcBef>
                <a:spcPts val="300"/>
              </a:spcBef>
              <a:buClr>
                <a:srgbClr val="297D53"/>
              </a:buClr>
              <a:buSzPct val="100000"/>
              <a:buFont typeface="Georgia"/>
              <a:buChar char="•"/>
              <a:defRPr sz="2800">
                <a:solidFill>
                  <a:srgbClr val="455F51"/>
                </a:solidFill>
              </a:defRPr>
            </a:pPr>
            <a:r>
              <a:rPr lang="en-US" sz="2000" dirty="0">
                <a:solidFill>
                  <a:srgbClr val="056839"/>
                </a:solidFill>
              </a:rPr>
              <a:t>Enjoy </a:t>
            </a:r>
            <a:r>
              <a:rPr lang="en-US" sz="2000" b="1" dirty="0">
                <a:solidFill>
                  <a:srgbClr val="056839"/>
                </a:solidFill>
              </a:rPr>
              <a:t>Fuel Cost Savings </a:t>
            </a:r>
            <a:r>
              <a:rPr lang="en-US" sz="2000" dirty="0">
                <a:solidFill>
                  <a:srgbClr val="056839"/>
                </a:solidFill>
              </a:rPr>
              <a:t>from 30% - 80% - even compared to natural gas.</a:t>
            </a:r>
          </a:p>
          <a:p>
            <a:pPr marL="109728">
              <a:lnSpc>
                <a:spcPct val="90000"/>
              </a:lnSpc>
              <a:spcBef>
                <a:spcPts val="300"/>
              </a:spcBef>
              <a:buClr>
                <a:srgbClr val="297D53"/>
              </a:buClr>
              <a:buSzPct val="100000"/>
              <a:defRPr sz="2800">
                <a:solidFill>
                  <a:srgbClr val="455F51"/>
                </a:solidFill>
              </a:defRPr>
            </a:pPr>
            <a:endParaRPr lang="en-US" sz="2200" dirty="0">
              <a:solidFill>
                <a:srgbClr val="056839"/>
              </a:solidFill>
            </a:endParaRPr>
          </a:p>
          <a:p>
            <a:pPr marL="365759" indent="-256031">
              <a:lnSpc>
                <a:spcPct val="90000"/>
              </a:lnSpc>
              <a:spcBef>
                <a:spcPts val="300"/>
              </a:spcBef>
              <a:buClr>
                <a:srgbClr val="297D53"/>
              </a:buClr>
              <a:buSzPct val="100000"/>
              <a:buFont typeface="Georgia"/>
              <a:buChar char="•"/>
              <a:defRPr sz="2800">
                <a:solidFill>
                  <a:srgbClr val="455F51"/>
                </a:solidFill>
              </a:defRPr>
            </a:pPr>
            <a:endParaRPr lang="en-US" sz="2200" dirty="0">
              <a:solidFill>
                <a:srgbClr val="056839"/>
              </a:solidFill>
            </a:endParaRPr>
          </a:p>
          <a:p>
            <a:pPr marL="365759" indent="-256031">
              <a:lnSpc>
                <a:spcPct val="90000"/>
              </a:lnSpc>
              <a:spcBef>
                <a:spcPts val="300"/>
              </a:spcBef>
              <a:buClr>
                <a:srgbClr val="297D53"/>
              </a:buClr>
              <a:buSzPct val="100000"/>
              <a:buFont typeface="Georgia"/>
              <a:buChar char="•"/>
              <a:defRPr sz="2800">
                <a:solidFill>
                  <a:srgbClr val="455F51"/>
                </a:solidFill>
              </a:defRPr>
            </a:pPr>
            <a:endParaRPr lang="en-US" sz="2200" dirty="0"/>
          </a:p>
          <a:p>
            <a:pPr marL="365759" indent="-256031">
              <a:lnSpc>
                <a:spcPct val="90000"/>
              </a:lnSpc>
              <a:spcBef>
                <a:spcPts val="300"/>
              </a:spcBef>
              <a:buClr>
                <a:srgbClr val="297D53"/>
              </a:buClr>
              <a:buSzPct val="100000"/>
              <a:buFont typeface="Georgia"/>
              <a:buChar char="•"/>
              <a:defRPr sz="2800">
                <a:solidFill>
                  <a:srgbClr val="455F51"/>
                </a:solidFill>
              </a:defRPr>
            </a:pPr>
            <a:endParaRPr sz="2200" dirty="0"/>
          </a:p>
        </p:txBody>
      </p:sp>
      <p:grpSp>
        <p:nvGrpSpPr>
          <p:cNvPr id="9" name="Group 8">
            <a:extLst>
              <a:ext uri="{FF2B5EF4-FFF2-40B4-BE49-F238E27FC236}">
                <a16:creationId xmlns:a16="http://schemas.microsoft.com/office/drawing/2014/main" id="{8E532AB2-BED1-4AAE-B22E-DB7B5A81A18A}"/>
              </a:ext>
            </a:extLst>
          </p:cNvPr>
          <p:cNvGrpSpPr/>
          <p:nvPr/>
        </p:nvGrpSpPr>
        <p:grpSpPr>
          <a:xfrm>
            <a:off x="-1" y="6444781"/>
            <a:ext cx="9622973" cy="413219"/>
            <a:chOff x="-1" y="6444781"/>
            <a:chExt cx="9622973" cy="413219"/>
          </a:xfrm>
        </p:grpSpPr>
        <p:sp>
          <p:nvSpPr>
            <p:cNvPr id="10" name="Rectangle 9">
              <a:extLst>
                <a:ext uri="{FF2B5EF4-FFF2-40B4-BE49-F238E27FC236}">
                  <a16:creationId xmlns:a16="http://schemas.microsoft.com/office/drawing/2014/main" id="{9BDA9E51-1E97-4977-BF73-228DEECE8E83}"/>
                </a:ext>
              </a:extLst>
            </p:cNvPr>
            <p:cNvSpPr/>
            <p:nvPr/>
          </p:nvSpPr>
          <p:spPr>
            <a:xfrm>
              <a:off x="-1" y="6444781"/>
              <a:ext cx="9263271"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D3A00A-689F-4245-95FA-F12526F466F8}"/>
                </a:ext>
              </a:extLst>
            </p:cNvPr>
            <p:cNvSpPr/>
            <p:nvPr/>
          </p:nvSpPr>
          <p:spPr>
            <a:xfrm>
              <a:off x="9298104" y="6444781"/>
              <a:ext cx="220934"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6F6EDC-FEB1-464C-8410-DC121A15245C}"/>
                </a:ext>
              </a:extLst>
            </p:cNvPr>
            <p:cNvSpPr/>
            <p:nvPr/>
          </p:nvSpPr>
          <p:spPr>
            <a:xfrm>
              <a:off x="9556618" y="6444781"/>
              <a:ext cx="66354"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A picture containing text, clock, gauge&#10;&#10;Description automatically generated">
            <a:extLst>
              <a:ext uri="{FF2B5EF4-FFF2-40B4-BE49-F238E27FC236}">
                <a16:creationId xmlns:a16="http://schemas.microsoft.com/office/drawing/2014/main" id="{63661C58-0DB8-4615-979E-880D860AD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8779" y="6439271"/>
            <a:ext cx="2046136" cy="370603"/>
          </a:xfrm>
          <a:prstGeom prst="rect">
            <a:avLst/>
          </a:prstGeom>
        </p:spPr>
      </p:pic>
      <p:cxnSp>
        <p:nvCxnSpPr>
          <p:cNvPr id="14" name="Straight Connector 13">
            <a:extLst>
              <a:ext uri="{FF2B5EF4-FFF2-40B4-BE49-F238E27FC236}">
                <a16:creationId xmlns:a16="http://schemas.microsoft.com/office/drawing/2014/main" id="{0748D1DE-D042-4273-A394-A397BC12A138}"/>
              </a:ext>
            </a:extLst>
          </p:cNvPr>
          <p:cNvCxnSpPr>
            <a:cxnSpLocks/>
          </p:cNvCxnSpPr>
          <p:nvPr/>
        </p:nvCxnSpPr>
        <p:spPr>
          <a:xfrm flipH="1">
            <a:off x="1" y="1700742"/>
            <a:ext cx="9589794" cy="0"/>
          </a:xfrm>
          <a:prstGeom prst="line">
            <a:avLst/>
          </a:prstGeom>
          <a:ln>
            <a:solidFill>
              <a:srgbClr val="83B286"/>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3F36C84-4F7F-4451-A92A-610CCE21A95E}"/>
              </a:ext>
            </a:extLst>
          </p:cNvPr>
          <p:cNvSpPr txBox="1"/>
          <p:nvPr/>
        </p:nvSpPr>
        <p:spPr>
          <a:xfrm>
            <a:off x="2612884" y="1017363"/>
            <a:ext cx="7010088" cy="461665"/>
          </a:xfrm>
          <a:prstGeom prst="rect">
            <a:avLst/>
          </a:prstGeom>
          <a:noFill/>
        </p:spPr>
        <p:txBody>
          <a:bodyPr wrap="square">
            <a:spAutoFit/>
          </a:bodyPr>
          <a:lstStyle/>
          <a:p>
            <a:r>
              <a:rPr lang="en-US" sz="2400" dirty="0">
                <a:solidFill>
                  <a:srgbClr val="056839"/>
                </a:solidFill>
              </a:rPr>
              <a:t>Triple Green Products …A Better Way</a:t>
            </a:r>
            <a:endParaRPr lang="en-US" sz="2400" b="0" dirty="0">
              <a:solidFill>
                <a:srgbClr val="056839"/>
              </a:solidFill>
            </a:endParaRPr>
          </a:p>
        </p:txBody>
      </p:sp>
    </p:spTree>
    <p:extLst>
      <p:ext uri="{BB962C8B-B14F-4D97-AF65-F5344CB8AC3E}">
        <p14:creationId xmlns:p14="http://schemas.microsoft.com/office/powerpoint/2010/main" val="49747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2" name="Content Placeholder 2">
            <a:extLst>
              <a:ext uri="{FF2B5EF4-FFF2-40B4-BE49-F238E27FC236}">
                <a16:creationId xmlns:a16="http://schemas.microsoft.com/office/drawing/2014/main" id="{6A1FFBBE-E95C-48C1-824C-292F56E2AE87}"/>
              </a:ext>
            </a:extLst>
          </p:cNvPr>
          <p:cNvGraphicFramePr>
            <a:graphicFrameLocks noGrp="1"/>
          </p:cNvGraphicFramePr>
          <p:nvPr>
            <p:ph idx="1"/>
            <p:extLst>
              <p:ext uri="{D42A27DB-BD31-4B8C-83A1-F6EECF244321}">
                <p14:modId xmlns:p14="http://schemas.microsoft.com/office/powerpoint/2010/main" val="3048672314"/>
              </p:ext>
            </p:extLst>
          </p:nvPr>
        </p:nvGraphicFramePr>
        <p:xfrm>
          <a:off x="1526360" y="1946212"/>
          <a:ext cx="8096612" cy="4131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a:extLst>
              <a:ext uri="{FF2B5EF4-FFF2-40B4-BE49-F238E27FC236}">
                <a16:creationId xmlns:a16="http://schemas.microsoft.com/office/drawing/2014/main" id="{D51E2021-2C56-4D82-8B2E-5139B10FD6E9}"/>
              </a:ext>
            </a:extLst>
          </p:cNvPr>
          <p:cNvSpPr/>
          <p:nvPr/>
        </p:nvSpPr>
        <p:spPr>
          <a:xfrm>
            <a:off x="9464352" y="2734819"/>
            <a:ext cx="2469582" cy="2554545"/>
          </a:xfrm>
          <a:prstGeom prst="rect">
            <a:avLst/>
          </a:prstGeom>
          <a:solidFill>
            <a:srgbClr val="FFFFFF"/>
          </a:solidFill>
          <a:ln>
            <a:solidFill>
              <a:schemeClr val="accent1"/>
            </a:solidFill>
          </a:ln>
        </p:spPr>
        <p:txBody>
          <a:bodyPr wrap="square">
            <a:spAutoFit/>
          </a:bodyPr>
          <a:lstStyle/>
          <a:p>
            <a:r>
              <a:rPr lang="en-US" sz="1600" dirty="0">
                <a:solidFill>
                  <a:srgbClr val="056839"/>
                </a:solidFill>
              </a:rPr>
              <a:t>We at Triple Green Products believe that if a product is made better, it lasts longer and therefore costs less. This makes our products the most economical solution.                                         </a:t>
            </a:r>
          </a:p>
          <a:p>
            <a:endParaRPr lang="en-US" sz="1600" dirty="0">
              <a:solidFill>
                <a:srgbClr val="056839"/>
              </a:solidFill>
            </a:endParaRPr>
          </a:p>
          <a:p>
            <a:r>
              <a:rPr lang="en-US" sz="1600" dirty="0">
                <a:solidFill>
                  <a:srgbClr val="056839"/>
                </a:solidFill>
              </a:rPr>
              <a:t>We really do offer  - </a:t>
            </a:r>
          </a:p>
          <a:p>
            <a:r>
              <a:rPr lang="en-US" sz="1600" dirty="0">
                <a:solidFill>
                  <a:srgbClr val="056839"/>
                </a:solidFill>
              </a:rPr>
              <a:t>“</a:t>
            </a:r>
            <a:r>
              <a:rPr lang="en-US" sz="1600" i="1" dirty="0">
                <a:solidFill>
                  <a:srgbClr val="056839"/>
                </a:solidFill>
              </a:rPr>
              <a:t>A Better Way</a:t>
            </a:r>
            <a:r>
              <a:rPr lang="en-US" sz="1600" dirty="0">
                <a:solidFill>
                  <a:srgbClr val="056839"/>
                </a:solidFill>
              </a:rPr>
              <a:t>”! </a:t>
            </a:r>
          </a:p>
        </p:txBody>
      </p:sp>
      <p:cxnSp>
        <p:nvCxnSpPr>
          <p:cNvPr id="13" name="Straight Connector 12">
            <a:extLst>
              <a:ext uri="{FF2B5EF4-FFF2-40B4-BE49-F238E27FC236}">
                <a16:creationId xmlns:a16="http://schemas.microsoft.com/office/drawing/2014/main" id="{FBFBD665-EB43-493E-86BE-FB1AC0A36BA1}"/>
              </a:ext>
            </a:extLst>
          </p:cNvPr>
          <p:cNvCxnSpPr>
            <a:cxnSpLocks/>
          </p:cNvCxnSpPr>
          <p:nvPr/>
        </p:nvCxnSpPr>
        <p:spPr>
          <a:xfrm flipH="1">
            <a:off x="1" y="1700742"/>
            <a:ext cx="9589794" cy="0"/>
          </a:xfrm>
          <a:prstGeom prst="line">
            <a:avLst/>
          </a:prstGeom>
          <a:ln>
            <a:solidFill>
              <a:srgbClr val="83B286"/>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5BD5336D-AA6E-4D36-87EB-D8F7FC0646B8}"/>
              </a:ext>
            </a:extLst>
          </p:cNvPr>
          <p:cNvGrpSpPr/>
          <p:nvPr/>
        </p:nvGrpSpPr>
        <p:grpSpPr>
          <a:xfrm>
            <a:off x="-1" y="6444781"/>
            <a:ext cx="9622973" cy="413219"/>
            <a:chOff x="-1" y="6444781"/>
            <a:chExt cx="9622973" cy="413219"/>
          </a:xfrm>
        </p:grpSpPr>
        <p:sp>
          <p:nvSpPr>
            <p:cNvPr id="15" name="Rectangle 14">
              <a:extLst>
                <a:ext uri="{FF2B5EF4-FFF2-40B4-BE49-F238E27FC236}">
                  <a16:creationId xmlns:a16="http://schemas.microsoft.com/office/drawing/2014/main" id="{29ED17DA-12C2-4080-84CF-CA7B9C1C389C}"/>
                </a:ext>
              </a:extLst>
            </p:cNvPr>
            <p:cNvSpPr/>
            <p:nvPr/>
          </p:nvSpPr>
          <p:spPr>
            <a:xfrm>
              <a:off x="-1" y="6444781"/>
              <a:ext cx="9263271"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BB0AC34-8A6E-4BD1-8752-487A459BDF0E}"/>
                </a:ext>
              </a:extLst>
            </p:cNvPr>
            <p:cNvSpPr/>
            <p:nvPr/>
          </p:nvSpPr>
          <p:spPr>
            <a:xfrm>
              <a:off x="9298104" y="6444781"/>
              <a:ext cx="220934"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F867978-3B1A-49F1-9A7F-812742722F05}"/>
                </a:ext>
              </a:extLst>
            </p:cNvPr>
            <p:cNvSpPr/>
            <p:nvPr/>
          </p:nvSpPr>
          <p:spPr>
            <a:xfrm>
              <a:off x="9556618" y="6444781"/>
              <a:ext cx="66354"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descr="A picture containing text, clock, gauge&#10;&#10;Description automatically generated">
            <a:extLst>
              <a:ext uri="{FF2B5EF4-FFF2-40B4-BE49-F238E27FC236}">
                <a16:creationId xmlns:a16="http://schemas.microsoft.com/office/drawing/2014/main" id="{4E44C385-15F1-4D13-8890-6FFC12886B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58779" y="6439271"/>
            <a:ext cx="2046136" cy="370603"/>
          </a:xfrm>
          <a:prstGeom prst="rect">
            <a:avLst/>
          </a:prstGeom>
        </p:spPr>
      </p:pic>
      <p:sp>
        <p:nvSpPr>
          <p:cNvPr id="19" name="TextBox 18">
            <a:extLst>
              <a:ext uri="{FF2B5EF4-FFF2-40B4-BE49-F238E27FC236}">
                <a16:creationId xmlns:a16="http://schemas.microsoft.com/office/drawing/2014/main" id="{084BEA1A-D660-42FB-8E3F-DE22143E8134}"/>
              </a:ext>
            </a:extLst>
          </p:cNvPr>
          <p:cNvSpPr txBox="1"/>
          <p:nvPr/>
        </p:nvSpPr>
        <p:spPr>
          <a:xfrm>
            <a:off x="2612884" y="1017363"/>
            <a:ext cx="7010088" cy="461665"/>
          </a:xfrm>
          <a:prstGeom prst="rect">
            <a:avLst/>
          </a:prstGeom>
          <a:noFill/>
        </p:spPr>
        <p:txBody>
          <a:bodyPr wrap="square">
            <a:spAutoFit/>
          </a:bodyPr>
          <a:lstStyle/>
          <a:p>
            <a:r>
              <a:rPr lang="en-US" sz="2400" dirty="0">
                <a:solidFill>
                  <a:srgbClr val="056839"/>
                </a:solidFill>
              </a:rPr>
              <a:t>Why Choose Triple Green Products?</a:t>
            </a:r>
            <a:endParaRPr lang="en-US" sz="2400" b="0" dirty="0">
              <a:solidFill>
                <a:srgbClr val="056839"/>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524A601-6432-415C-9EA5-F8B2C6271F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13" r="68825"/>
          <a:stretch/>
        </p:blipFill>
        <p:spPr bwMode="auto">
          <a:xfrm>
            <a:off x="-1" y="0"/>
            <a:ext cx="2388896"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8E532AB2-BED1-4AAE-B22E-DB7B5A81A18A}"/>
              </a:ext>
            </a:extLst>
          </p:cNvPr>
          <p:cNvGrpSpPr/>
          <p:nvPr/>
        </p:nvGrpSpPr>
        <p:grpSpPr>
          <a:xfrm>
            <a:off x="-1" y="6444781"/>
            <a:ext cx="9622973" cy="413219"/>
            <a:chOff x="-1" y="6444781"/>
            <a:chExt cx="9622973" cy="413219"/>
          </a:xfrm>
        </p:grpSpPr>
        <p:sp>
          <p:nvSpPr>
            <p:cNvPr id="10" name="Rectangle 9">
              <a:extLst>
                <a:ext uri="{FF2B5EF4-FFF2-40B4-BE49-F238E27FC236}">
                  <a16:creationId xmlns:a16="http://schemas.microsoft.com/office/drawing/2014/main" id="{9BDA9E51-1E97-4977-BF73-228DEECE8E83}"/>
                </a:ext>
              </a:extLst>
            </p:cNvPr>
            <p:cNvSpPr/>
            <p:nvPr/>
          </p:nvSpPr>
          <p:spPr>
            <a:xfrm>
              <a:off x="-1" y="6444781"/>
              <a:ext cx="9263271"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D3A00A-689F-4245-95FA-F12526F466F8}"/>
                </a:ext>
              </a:extLst>
            </p:cNvPr>
            <p:cNvSpPr/>
            <p:nvPr/>
          </p:nvSpPr>
          <p:spPr>
            <a:xfrm>
              <a:off x="9298104" y="6444781"/>
              <a:ext cx="220934"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6F6EDC-FEB1-464C-8410-DC121A15245C}"/>
                </a:ext>
              </a:extLst>
            </p:cNvPr>
            <p:cNvSpPr/>
            <p:nvPr/>
          </p:nvSpPr>
          <p:spPr>
            <a:xfrm>
              <a:off x="9556618" y="6444781"/>
              <a:ext cx="66354"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A picture containing text, clock, gauge&#10;&#10;Description automatically generated">
            <a:extLst>
              <a:ext uri="{FF2B5EF4-FFF2-40B4-BE49-F238E27FC236}">
                <a16:creationId xmlns:a16="http://schemas.microsoft.com/office/drawing/2014/main" id="{63661C58-0DB8-4615-979E-880D860ADD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8779" y="6439271"/>
            <a:ext cx="2046136" cy="370603"/>
          </a:xfrm>
          <a:prstGeom prst="rect">
            <a:avLst/>
          </a:prstGeom>
        </p:spPr>
      </p:pic>
      <p:cxnSp>
        <p:nvCxnSpPr>
          <p:cNvPr id="14" name="Straight Connector 13">
            <a:extLst>
              <a:ext uri="{FF2B5EF4-FFF2-40B4-BE49-F238E27FC236}">
                <a16:creationId xmlns:a16="http://schemas.microsoft.com/office/drawing/2014/main" id="{0748D1DE-D042-4273-A394-A397BC12A138}"/>
              </a:ext>
            </a:extLst>
          </p:cNvPr>
          <p:cNvCxnSpPr>
            <a:cxnSpLocks/>
          </p:cNvCxnSpPr>
          <p:nvPr/>
        </p:nvCxnSpPr>
        <p:spPr>
          <a:xfrm flipH="1">
            <a:off x="1" y="1700742"/>
            <a:ext cx="9589794" cy="0"/>
          </a:xfrm>
          <a:prstGeom prst="line">
            <a:avLst/>
          </a:prstGeom>
          <a:ln>
            <a:solidFill>
              <a:srgbClr val="83B286"/>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3F36C84-4F7F-4451-A92A-610CCE21A95E}"/>
              </a:ext>
            </a:extLst>
          </p:cNvPr>
          <p:cNvSpPr txBox="1"/>
          <p:nvPr/>
        </p:nvSpPr>
        <p:spPr>
          <a:xfrm>
            <a:off x="2612884" y="1017363"/>
            <a:ext cx="7010088" cy="523220"/>
          </a:xfrm>
          <a:prstGeom prst="rect">
            <a:avLst/>
          </a:prstGeom>
          <a:noFill/>
        </p:spPr>
        <p:txBody>
          <a:bodyPr wrap="square">
            <a:spAutoFit/>
          </a:bodyPr>
          <a:lstStyle/>
          <a:p>
            <a:r>
              <a:rPr lang="en-US" sz="2800" dirty="0">
                <a:solidFill>
                  <a:srgbClr val="056839"/>
                </a:solidFill>
              </a:rPr>
              <a:t>Contact Us</a:t>
            </a:r>
            <a:endParaRPr lang="en-US" sz="2800" b="0" dirty="0">
              <a:solidFill>
                <a:srgbClr val="056839"/>
              </a:solidFill>
            </a:endParaRPr>
          </a:p>
        </p:txBody>
      </p:sp>
      <p:sp>
        <p:nvSpPr>
          <p:cNvPr id="15" name="Content Placeholder 2">
            <a:extLst>
              <a:ext uri="{FF2B5EF4-FFF2-40B4-BE49-F238E27FC236}">
                <a16:creationId xmlns:a16="http://schemas.microsoft.com/office/drawing/2014/main" id="{18CE53BD-99F2-4316-93C0-49EDDAC450E8}"/>
              </a:ext>
            </a:extLst>
          </p:cNvPr>
          <p:cNvSpPr txBox="1"/>
          <p:nvPr/>
        </p:nvSpPr>
        <p:spPr>
          <a:xfrm>
            <a:off x="2612885" y="1922457"/>
            <a:ext cx="7010088" cy="4373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109728" indent="0">
              <a:buNone/>
            </a:pPr>
            <a:r>
              <a:rPr lang="en-US" sz="2800" dirty="0">
                <a:solidFill>
                  <a:srgbClr val="455F51"/>
                </a:solidFill>
              </a:rPr>
              <a:t>Triple Green Products</a:t>
            </a:r>
          </a:p>
          <a:p>
            <a:pPr marL="109728" indent="0">
              <a:buNone/>
            </a:pPr>
            <a:r>
              <a:rPr lang="en-US" sz="2800" dirty="0">
                <a:solidFill>
                  <a:srgbClr val="455F51"/>
                </a:solidFill>
              </a:rPr>
              <a:t>Box 119 – R.R. #1</a:t>
            </a:r>
          </a:p>
          <a:p>
            <a:pPr marL="109728" indent="0">
              <a:buNone/>
            </a:pPr>
            <a:r>
              <a:rPr lang="en-US" sz="2800" dirty="0">
                <a:solidFill>
                  <a:srgbClr val="455F51"/>
                </a:solidFill>
              </a:rPr>
              <a:t>Morris, Manitoba</a:t>
            </a:r>
          </a:p>
          <a:p>
            <a:pPr marL="109728" indent="0">
              <a:buNone/>
            </a:pPr>
            <a:r>
              <a:rPr lang="en-US" sz="2800" dirty="0">
                <a:solidFill>
                  <a:srgbClr val="455F51"/>
                </a:solidFill>
              </a:rPr>
              <a:t>R0G 1K0  Canada</a:t>
            </a:r>
          </a:p>
          <a:p>
            <a:pPr marL="109728" indent="0">
              <a:buNone/>
            </a:pPr>
            <a:endParaRPr lang="en-US" sz="2800" dirty="0">
              <a:solidFill>
                <a:srgbClr val="455F51"/>
              </a:solidFill>
            </a:endParaRPr>
          </a:p>
          <a:p>
            <a:pPr marL="109728" indent="0">
              <a:buNone/>
            </a:pPr>
            <a:r>
              <a:rPr lang="en-US" sz="2800" dirty="0">
                <a:solidFill>
                  <a:srgbClr val="455F51"/>
                </a:solidFill>
              </a:rPr>
              <a:t>Office: 1.204.746.6333</a:t>
            </a:r>
          </a:p>
          <a:p>
            <a:pPr marL="109728" indent="0">
              <a:buNone/>
            </a:pPr>
            <a:r>
              <a:rPr lang="en-US" sz="2800" dirty="0">
                <a:solidFill>
                  <a:srgbClr val="455F51"/>
                </a:solidFill>
              </a:rPr>
              <a:t>Toll Free: 1.855.373.2378</a:t>
            </a:r>
          </a:p>
          <a:p>
            <a:pPr marL="109728" indent="0">
              <a:buNone/>
            </a:pPr>
            <a:endParaRPr lang="en-US" sz="2800" dirty="0">
              <a:solidFill>
                <a:srgbClr val="6B9F25"/>
              </a:solidFill>
              <a:hlinkClick r:id="rId5">
                <a:extLst>
                  <a:ext uri="{A12FA001-AC4F-418D-AE19-62706E023703}">
                    <ahyp:hlinkClr xmlns:ahyp="http://schemas.microsoft.com/office/drawing/2018/hyperlinkcolor" val="tx"/>
                  </a:ext>
                </a:extLst>
              </a:hlinkClick>
            </a:endParaRPr>
          </a:p>
          <a:p>
            <a:pPr marL="109728" indent="0">
              <a:buNone/>
            </a:pPr>
            <a:r>
              <a:rPr lang="en-US" sz="2800" dirty="0">
                <a:solidFill>
                  <a:srgbClr val="83B286"/>
                </a:solidFill>
                <a:hlinkClick r:id="rId5">
                  <a:extLst>
                    <a:ext uri="{A12FA001-AC4F-418D-AE19-62706E023703}">
                      <ahyp:hlinkClr xmlns:ahyp="http://schemas.microsoft.com/office/drawing/2018/hyperlinkcolor" val="tx"/>
                    </a:ext>
                  </a:extLst>
                </a:hlinkClick>
              </a:rPr>
              <a:t>info@triplegreenproducts.com</a:t>
            </a:r>
            <a:endParaRPr lang="en-US" sz="2800" dirty="0">
              <a:solidFill>
                <a:srgbClr val="83B286"/>
              </a:solidFill>
            </a:endParaRPr>
          </a:p>
          <a:p>
            <a:pPr marL="109728" indent="0">
              <a:buNone/>
            </a:pPr>
            <a:r>
              <a:rPr lang="en-US" sz="2800" dirty="0">
                <a:solidFill>
                  <a:srgbClr val="83B286"/>
                </a:solidFill>
                <a:hlinkClick r:id="rId6">
                  <a:extLst>
                    <a:ext uri="{A12FA001-AC4F-418D-AE19-62706E023703}">
                      <ahyp:hlinkClr xmlns:ahyp="http://schemas.microsoft.com/office/drawing/2018/hyperlinkcolor" val="tx"/>
                    </a:ext>
                  </a:extLst>
                </a:hlinkClick>
              </a:rPr>
              <a:t>www.triplegreenproducts.com</a:t>
            </a:r>
            <a:endParaRPr lang="en-US" sz="2800" dirty="0">
              <a:solidFill>
                <a:srgbClr val="83B286"/>
              </a:solidFill>
            </a:endParaRPr>
          </a:p>
          <a:p>
            <a:pPr marL="109728" indent="0">
              <a:buNone/>
            </a:pPr>
            <a:endParaRPr lang="en-US" sz="2800" dirty="0">
              <a:solidFill>
                <a:srgbClr val="83B286"/>
              </a:solidFill>
            </a:endParaRPr>
          </a:p>
          <a:p>
            <a:pPr marL="365759" indent="-256031">
              <a:lnSpc>
                <a:spcPct val="90000"/>
              </a:lnSpc>
              <a:spcBef>
                <a:spcPts val="300"/>
              </a:spcBef>
              <a:buClr>
                <a:srgbClr val="297D53"/>
              </a:buClr>
              <a:buSzPct val="100000"/>
              <a:buFont typeface="Georgia"/>
              <a:buChar char="•"/>
              <a:defRPr sz="2800">
                <a:solidFill>
                  <a:srgbClr val="455F51"/>
                </a:solidFill>
              </a:defRPr>
            </a:pPr>
            <a:endParaRPr lang="en-US" sz="2200" dirty="0"/>
          </a:p>
          <a:p>
            <a:pPr marL="365759" indent="-256031">
              <a:lnSpc>
                <a:spcPct val="90000"/>
              </a:lnSpc>
              <a:spcBef>
                <a:spcPts val="300"/>
              </a:spcBef>
              <a:buClr>
                <a:srgbClr val="297D53"/>
              </a:buClr>
              <a:buSzPct val="100000"/>
              <a:buFont typeface="Georgia"/>
              <a:buChar char="•"/>
              <a:defRPr sz="2800">
                <a:solidFill>
                  <a:srgbClr val="455F51"/>
                </a:solidFill>
              </a:defRPr>
            </a:pPr>
            <a:endParaRPr lang="en-US" sz="2200" dirty="0"/>
          </a:p>
          <a:p>
            <a:pPr marL="365759" indent="-256031">
              <a:lnSpc>
                <a:spcPct val="90000"/>
              </a:lnSpc>
              <a:spcBef>
                <a:spcPts val="300"/>
              </a:spcBef>
              <a:buClr>
                <a:srgbClr val="297D53"/>
              </a:buClr>
              <a:buSzPct val="100000"/>
              <a:buFont typeface="Georgia"/>
              <a:buChar char="•"/>
              <a:defRPr sz="2800">
                <a:solidFill>
                  <a:srgbClr val="455F51"/>
                </a:solidFill>
              </a:defRPr>
            </a:pPr>
            <a:endParaRPr lang="en-US" sz="2200" dirty="0"/>
          </a:p>
          <a:p>
            <a:pPr marL="365759" indent="-256031">
              <a:lnSpc>
                <a:spcPct val="90000"/>
              </a:lnSpc>
              <a:spcBef>
                <a:spcPts val="300"/>
              </a:spcBef>
              <a:buClr>
                <a:srgbClr val="297D53"/>
              </a:buClr>
              <a:buSzPct val="100000"/>
              <a:buFont typeface="Georgia"/>
              <a:buChar char="•"/>
              <a:defRPr sz="2800">
                <a:solidFill>
                  <a:srgbClr val="455F51"/>
                </a:solidFill>
              </a:defRPr>
            </a:pPr>
            <a:endParaRPr sz="2200" dirty="0"/>
          </a:p>
        </p:txBody>
      </p:sp>
    </p:spTree>
    <p:extLst>
      <p:ext uri="{BB962C8B-B14F-4D97-AF65-F5344CB8AC3E}">
        <p14:creationId xmlns:p14="http://schemas.microsoft.com/office/powerpoint/2010/main" val="3951366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8A7AD-23C7-48D5-9506-FA9BC431190C}"/>
              </a:ext>
            </a:extLst>
          </p:cNvPr>
          <p:cNvSpPr>
            <a:spLocks noGrp="1"/>
          </p:cNvSpPr>
          <p:nvPr>
            <p:ph type="title"/>
          </p:nvPr>
        </p:nvSpPr>
        <p:spPr>
          <a:xfrm>
            <a:off x="1099453" y="774133"/>
            <a:ext cx="4212775" cy="924951"/>
          </a:xfrm>
        </p:spPr>
        <p:txBody>
          <a:bodyPr/>
          <a:lstStyle/>
          <a:p>
            <a:r>
              <a:rPr lang="en-US" dirty="0"/>
              <a:t>Introducing:</a:t>
            </a:r>
          </a:p>
        </p:txBody>
      </p:sp>
      <p:pic>
        <p:nvPicPr>
          <p:cNvPr id="5" name="Picture 4">
            <a:extLst>
              <a:ext uri="{FF2B5EF4-FFF2-40B4-BE49-F238E27FC236}">
                <a16:creationId xmlns:a16="http://schemas.microsoft.com/office/drawing/2014/main" id="{6578DF51-B969-4CC3-B4E2-BE5D6A28EBE4}"/>
              </a:ext>
            </a:extLst>
          </p:cNvPr>
          <p:cNvPicPr>
            <a:picLocks noChangeAspect="1"/>
          </p:cNvPicPr>
          <p:nvPr/>
        </p:nvPicPr>
        <p:blipFill rotWithShape="1">
          <a:blip r:embed="rId2"/>
          <a:srcRect b="21556"/>
          <a:stretch/>
        </p:blipFill>
        <p:spPr>
          <a:xfrm>
            <a:off x="0" y="6278881"/>
            <a:ext cx="12192000" cy="579120"/>
          </a:xfrm>
          <a:prstGeom prst="rect">
            <a:avLst/>
          </a:prstGeom>
        </p:spPr>
      </p:pic>
      <p:pic>
        <p:nvPicPr>
          <p:cNvPr id="7" name="Picture 6" descr="A picture containing text, clock, gauge&#10;&#10;Description automatically generated">
            <a:extLst>
              <a:ext uri="{FF2B5EF4-FFF2-40B4-BE49-F238E27FC236}">
                <a16:creationId xmlns:a16="http://schemas.microsoft.com/office/drawing/2014/main" id="{D870F54A-EE1F-4D95-83D8-F6D0216E9B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126" y="2567601"/>
            <a:ext cx="9511748" cy="1722797"/>
          </a:xfrm>
          <a:prstGeom prst="rect">
            <a:avLst/>
          </a:prstGeom>
        </p:spPr>
      </p:pic>
    </p:spTree>
    <p:extLst>
      <p:ext uri="{BB962C8B-B14F-4D97-AF65-F5344CB8AC3E}">
        <p14:creationId xmlns:p14="http://schemas.microsoft.com/office/powerpoint/2010/main" val="26247971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itle 1"/>
          <p:cNvSpPr txBox="1">
            <a:spLocks noGrp="1"/>
          </p:cNvSpPr>
          <p:nvPr>
            <p:ph type="ctrTitle"/>
          </p:nvPr>
        </p:nvSpPr>
        <p:spPr>
          <a:prstGeom prst="rect">
            <a:avLst/>
          </a:prstGeom>
        </p:spPr>
        <p:txBody>
          <a:bodyPr/>
          <a:lstStyle>
            <a:lvl1pPr>
              <a:defRPr sz="5400"/>
            </a:lvl1pPr>
          </a:lstStyle>
          <a:p>
            <a:r>
              <a:rPr dirty="0"/>
              <a:t>A </a:t>
            </a:r>
            <a:r>
              <a:rPr dirty="0">
                <a:solidFill>
                  <a:srgbClr val="056839"/>
                </a:solidFill>
              </a:rPr>
              <a:t>BETTER</a:t>
            </a:r>
            <a:r>
              <a:rPr dirty="0"/>
              <a:t> WAY</a:t>
            </a:r>
          </a:p>
        </p:txBody>
      </p:sp>
      <p:pic>
        <p:nvPicPr>
          <p:cNvPr id="3" name="Picture 2" descr="A picture containing text, clock, gauge&#10;&#10;Description automatically generated">
            <a:extLst>
              <a:ext uri="{FF2B5EF4-FFF2-40B4-BE49-F238E27FC236}">
                <a16:creationId xmlns:a16="http://schemas.microsoft.com/office/drawing/2014/main" id="{754A04DD-67B8-4299-91F7-C71473C74D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6305" y="5204854"/>
            <a:ext cx="5163422" cy="935215"/>
          </a:xfrm>
          <a:prstGeom prst="rect">
            <a:avLst/>
          </a:prstGeom>
        </p:spPr>
      </p:pic>
      <p:pic>
        <p:nvPicPr>
          <p:cNvPr id="12" name="Picture 11">
            <a:extLst>
              <a:ext uri="{FF2B5EF4-FFF2-40B4-BE49-F238E27FC236}">
                <a16:creationId xmlns:a16="http://schemas.microsoft.com/office/drawing/2014/main" id="{C5827C7A-010F-425B-8E21-63ED13447F28}"/>
              </a:ext>
            </a:extLst>
          </p:cNvPr>
          <p:cNvPicPr>
            <a:picLocks noChangeAspect="1"/>
          </p:cNvPicPr>
          <p:nvPr/>
        </p:nvPicPr>
        <p:blipFill rotWithShape="1">
          <a:blip r:embed="rId3"/>
          <a:srcRect b="21556"/>
          <a:stretch/>
        </p:blipFill>
        <p:spPr>
          <a:xfrm>
            <a:off x="0" y="6278881"/>
            <a:ext cx="12192000" cy="579120"/>
          </a:xfrm>
          <a:prstGeom prst="rect">
            <a:avLst/>
          </a:prstGeom>
        </p:spPr>
      </p:pic>
    </p:spTree>
    <p:extLst>
      <p:ext uri="{BB962C8B-B14F-4D97-AF65-F5344CB8AC3E}">
        <p14:creationId xmlns:p14="http://schemas.microsoft.com/office/powerpoint/2010/main" val="129357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BACF241-4709-488D-B708-77E677804FAA}"/>
              </a:ext>
            </a:extLst>
          </p:cNvPr>
          <p:cNvGrpSpPr/>
          <p:nvPr/>
        </p:nvGrpSpPr>
        <p:grpSpPr>
          <a:xfrm>
            <a:off x="-1" y="6444781"/>
            <a:ext cx="9622973" cy="413219"/>
            <a:chOff x="-1" y="6444781"/>
            <a:chExt cx="9622973" cy="413219"/>
          </a:xfrm>
        </p:grpSpPr>
        <p:sp>
          <p:nvSpPr>
            <p:cNvPr id="8" name="Rectangle 7">
              <a:extLst>
                <a:ext uri="{FF2B5EF4-FFF2-40B4-BE49-F238E27FC236}">
                  <a16:creationId xmlns:a16="http://schemas.microsoft.com/office/drawing/2014/main" id="{7566D2E0-3BE2-4436-8FDC-4C6E37B5402F}"/>
                </a:ext>
              </a:extLst>
            </p:cNvPr>
            <p:cNvSpPr/>
            <p:nvPr/>
          </p:nvSpPr>
          <p:spPr>
            <a:xfrm>
              <a:off x="-1" y="6444781"/>
              <a:ext cx="9263271"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E363B30-BD08-47ED-AC17-D58DCD3599EC}"/>
                </a:ext>
              </a:extLst>
            </p:cNvPr>
            <p:cNvSpPr/>
            <p:nvPr/>
          </p:nvSpPr>
          <p:spPr>
            <a:xfrm>
              <a:off x="9298104" y="6444781"/>
              <a:ext cx="220934"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424538-F21E-4A66-A609-0E1574989466}"/>
                </a:ext>
              </a:extLst>
            </p:cNvPr>
            <p:cNvSpPr/>
            <p:nvPr/>
          </p:nvSpPr>
          <p:spPr>
            <a:xfrm>
              <a:off x="9556618" y="6444781"/>
              <a:ext cx="66354"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A picture containing text, clock, gauge&#10;&#10;Description automatically generated">
            <a:extLst>
              <a:ext uri="{FF2B5EF4-FFF2-40B4-BE49-F238E27FC236}">
                <a16:creationId xmlns:a16="http://schemas.microsoft.com/office/drawing/2014/main" id="{C2A4FEDD-8DB5-4925-94FA-BEE5DBF866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8779" y="6439271"/>
            <a:ext cx="2046136" cy="370603"/>
          </a:xfrm>
          <a:prstGeom prst="rect">
            <a:avLst/>
          </a:prstGeom>
        </p:spPr>
      </p:pic>
      <p:graphicFrame>
        <p:nvGraphicFramePr>
          <p:cNvPr id="22" name="TextBox 15">
            <a:extLst>
              <a:ext uri="{FF2B5EF4-FFF2-40B4-BE49-F238E27FC236}">
                <a16:creationId xmlns:a16="http://schemas.microsoft.com/office/drawing/2014/main" id="{467A2686-7D95-4EEB-991A-EB234F992789}"/>
              </a:ext>
            </a:extLst>
          </p:cNvPr>
          <p:cNvGraphicFramePr/>
          <p:nvPr>
            <p:extLst>
              <p:ext uri="{D42A27DB-BD31-4B8C-83A1-F6EECF244321}">
                <p14:modId xmlns:p14="http://schemas.microsoft.com/office/powerpoint/2010/main" val="334554735"/>
              </p:ext>
            </p:extLst>
          </p:nvPr>
        </p:nvGraphicFramePr>
        <p:xfrm>
          <a:off x="2220117" y="1909747"/>
          <a:ext cx="7402855" cy="40267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12" name="Straight Connector 11">
            <a:extLst>
              <a:ext uri="{FF2B5EF4-FFF2-40B4-BE49-F238E27FC236}">
                <a16:creationId xmlns:a16="http://schemas.microsoft.com/office/drawing/2014/main" id="{153FA132-5348-4073-ACB9-965669AF75A9}"/>
              </a:ext>
            </a:extLst>
          </p:cNvPr>
          <p:cNvCxnSpPr>
            <a:cxnSpLocks/>
          </p:cNvCxnSpPr>
          <p:nvPr/>
        </p:nvCxnSpPr>
        <p:spPr>
          <a:xfrm flipH="1">
            <a:off x="1" y="1700742"/>
            <a:ext cx="9589794" cy="0"/>
          </a:xfrm>
          <a:prstGeom prst="line">
            <a:avLst/>
          </a:prstGeom>
          <a:ln>
            <a:solidFill>
              <a:srgbClr val="83B286"/>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FB008F5-9B04-4272-89F9-DE34F7B99139}"/>
              </a:ext>
            </a:extLst>
          </p:cNvPr>
          <p:cNvSpPr txBox="1"/>
          <p:nvPr/>
        </p:nvSpPr>
        <p:spPr>
          <a:xfrm>
            <a:off x="2612884" y="1017363"/>
            <a:ext cx="7010088" cy="461665"/>
          </a:xfrm>
          <a:prstGeom prst="rect">
            <a:avLst/>
          </a:prstGeom>
          <a:noFill/>
        </p:spPr>
        <p:txBody>
          <a:bodyPr wrap="square">
            <a:spAutoFit/>
          </a:bodyPr>
          <a:lstStyle/>
          <a:p>
            <a:r>
              <a:rPr lang="en-US" sz="2400" b="0" dirty="0">
                <a:solidFill>
                  <a:srgbClr val="056839"/>
                </a:solidFill>
              </a:rPr>
              <a:t>What We Do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E532AB2-BED1-4AAE-B22E-DB7B5A81A18A}"/>
              </a:ext>
            </a:extLst>
          </p:cNvPr>
          <p:cNvGrpSpPr/>
          <p:nvPr/>
        </p:nvGrpSpPr>
        <p:grpSpPr>
          <a:xfrm>
            <a:off x="-1" y="6444781"/>
            <a:ext cx="9622973" cy="413219"/>
            <a:chOff x="-1" y="6444781"/>
            <a:chExt cx="9622973" cy="413219"/>
          </a:xfrm>
        </p:grpSpPr>
        <p:sp>
          <p:nvSpPr>
            <p:cNvPr id="10" name="Rectangle 9">
              <a:extLst>
                <a:ext uri="{FF2B5EF4-FFF2-40B4-BE49-F238E27FC236}">
                  <a16:creationId xmlns:a16="http://schemas.microsoft.com/office/drawing/2014/main" id="{9BDA9E51-1E97-4977-BF73-228DEECE8E83}"/>
                </a:ext>
              </a:extLst>
            </p:cNvPr>
            <p:cNvSpPr/>
            <p:nvPr/>
          </p:nvSpPr>
          <p:spPr>
            <a:xfrm>
              <a:off x="-1" y="6444781"/>
              <a:ext cx="9263271"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D3A00A-689F-4245-95FA-F12526F466F8}"/>
                </a:ext>
              </a:extLst>
            </p:cNvPr>
            <p:cNvSpPr/>
            <p:nvPr/>
          </p:nvSpPr>
          <p:spPr>
            <a:xfrm>
              <a:off x="9298104" y="6444781"/>
              <a:ext cx="220934"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6F6EDC-FEB1-464C-8410-DC121A15245C}"/>
                </a:ext>
              </a:extLst>
            </p:cNvPr>
            <p:cNvSpPr/>
            <p:nvPr/>
          </p:nvSpPr>
          <p:spPr>
            <a:xfrm>
              <a:off x="9556618" y="6444781"/>
              <a:ext cx="66354"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A picture containing text, clock, gauge&#10;&#10;Description automatically generated">
            <a:extLst>
              <a:ext uri="{FF2B5EF4-FFF2-40B4-BE49-F238E27FC236}">
                <a16:creationId xmlns:a16="http://schemas.microsoft.com/office/drawing/2014/main" id="{63661C58-0DB8-4615-979E-880D860AD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8779" y="6439271"/>
            <a:ext cx="2046136" cy="370603"/>
          </a:xfrm>
          <a:prstGeom prst="rect">
            <a:avLst/>
          </a:prstGeom>
        </p:spPr>
      </p:pic>
      <p:cxnSp>
        <p:nvCxnSpPr>
          <p:cNvPr id="14" name="Straight Connector 13">
            <a:extLst>
              <a:ext uri="{FF2B5EF4-FFF2-40B4-BE49-F238E27FC236}">
                <a16:creationId xmlns:a16="http://schemas.microsoft.com/office/drawing/2014/main" id="{0748D1DE-D042-4273-A394-A397BC12A138}"/>
              </a:ext>
            </a:extLst>
          </p:cNvPr>
          <p:cNvCxnSpPr>
            <a:cxnSpLocks/>
          </p:cNvCxnSpPr>
          <p:nvPr/>
        </p:nvCxnSpPr>
        <p:spPr>
          <a:xfrm flipH="1">
            <a:off x="1" y="1700742"/>
            <a:ext cx="9589794" cy="0"/>
          </a:xfrm>
          <a:prstGeom prst="line">
            <a:avLst/>
          </a:prstGeom>
          <a:ln>
            <a:solidFill>
              <a:srgbClr val="83B286"/>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3F36C84-4F7F-4451-A92A-610CCE21A95E}"/>
              </a:ext>
            </a:extLst>
          </p:cNvPr>
          <p:cNvSpPr txBox="1"/>
          <p:nvPr/>
        </p:nvSpPr>
        <p:spPr>
          <a:xfrm>
            <a:off x="2612884" y="1017363"/>
            <a:ext cx="7010088" cy="461665"/>
          </a:xfrm>
          <a:prstGeom prst="rect">
            <a:avLst/>
          </a:prstGeom>
          <a:noFill/>
        </p:spPr>
        <p:txBody>
          <a:bodyPr wrap="square">
            <a:spAutoFit/>
          </a:bodyPr>
          <a:lstStyle/>
          <a:p>
            <a:r>
              <a:rPr lang="en-US" sz="2400" b="0" dirty="0">
                <a:solidFill>
                  <a:srgbClr val="056839"/>
                </a:solidFill>
              </a:rPr>
              <a:t>Who Are We?</a:t>
            </a:r>
          </a:p>
        </p:txBody>
      </p:sp>
      <p:graphicFrame>
        <p:nvGraphicFramePr>
          <p:cNvPr id="20" name="Content Placeholder 2">
            <a:extLst>
              <a:ext uri="{FF2B5EF4-FFF2-40B4-BE49-F238E27FC236}">
                <a16:creationId xmlns:a16="http://schemas.microsoft.com/office/drawing/2014/main" id="{D324A1AE-B375-4373-9082-0ECB27EA717F}"/>
              </a:ext>
            </a:extLst>
          </p:cNvPr>
          <p:cNvGraphicFramePr/>
          <p:nvPr>
            <p:extLst>
              <p:ext uri="{D42A27DB-BD31-4B8C-83A1-F6EECF244321}">
                <p14:modId xmlns:p14="http://schemas.microsoft.com/office/powerpoint/2010/main" val="3683572320"/>
              </p:ext>
            </p:extLst>
          </p:nvPr>
        </p:nvGraphicFramePr>
        <p:xfrm>
          <a:off x="2612884" y="1922457"/>
          <a:ext cx="6976911" cy="38753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60224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905DBA-0073-4D85-9F22-A9D57C6263B3}"/>
              </a:ext>
            </a:extLst>
          </p:cNvPr>
          <p:cNvPicPr>
            <a:picLocks noChangeAspect="1"/>
          </p:cNvPicPr>
          <p:nvPr/>
        </p:nvPicPr>
        <p:blipFill rotWithShape="1">
          <a:blip r:embed="rId3">
            <a:duotone>
              <a:schemeClr val="accent4">
                <a:shade val="45000"/>
                <a:satMod val="135000"/>
              </a:schemeClr>
              <a:prstClr val="white"/>
            </a:duotone>
          </a:blip>
          <a:srcRect l="22076" t="22521" r="10568" b="28310"/>
          <a:stretch/>
        </p:blipFill>
        <p:spPr>
          <a:xfrm rot="20733246">
            <a:off x="6487460" y="3972284"/>
            <a:ext cx="4831073" cy="2575764"/>
          </a:xfrm>
          <a:prstGeom prst="rect">
            <a:avLst/>
          </a:prstGeom>
        </p:spPr>
      </p:pic>
      <p:sp>
        <p:nvSpPr>
          <p:cNvPr id="133" name="Content Placeholder 2"/>
          <p:cNvSpPr txBox="1"/>
          <p:nvPr/>
        </p:nvSpPr>
        <p:spPr>
          <a:xfrm>
            <a:off x="2612885" y="1922456"/>
            <a:ext cx="7010088" cy="4744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109728">
              <a:lnSpc>
                <a:spcPct val="90000"/>
              </a:lnSpc>
              <a:spcBef>
                <a:spcPts val="300"/>
              </a:spcBef>
              <a:buClr>
                <a:srgbClr val="297D53"/>
              </a:buClr>
              <a:buSzPct val="100000"/>
              <a:defRPr sz="2800">
                <a:solidFill>
                  <a:srgbClr val="455F51"/>
                </a:solidFill>
              </a:defRPr>
            </a:pPr>
            <a:r>
              <a:rPr lang="en-US" sz="2000" dirty="0">
                <a:solidFill>
                  <a:srgbClr val="455F51"/>
                </a:solidFill>
              </a:rPr>
              <a:t>To remain North America’s leading clean and renewable energy provider by manufacturing and distributing the most reliable, efficient and carbon neutral clean energy products on the market. We are committed to social responsibility and provide cutting edge renewable energy solutions that utilize solid bio-fuels to provide alternative solutions, at a fraction of current industry costs.</a:t>
            </a:r>
          </a:p>
          <a:p>
            <a:pPr marL="109728">
              <a:lnSpc>
                <a:spcPct val="90000"/>
              </a:lnSpc>
              <a:spcBef>
                <a:spcPts val="300"/>
              </a:spcBef>
              <a:buClr>
                <a:srgbClr val="297D53"/>
              </a:buClr>
              <a:buSzPct val="100000"/>
              <a:defRPr sz="2800">
                <a:solidFill>
                  <a:srgbClr val="455F51"/>
                </a:solidFill>
              </a:defRPr>
            </a:pPr>
            <a:endParaRPr sz="2200" dirty="0"/>
          </a:p>
        </p:txBody>
      </p:sp>
      <p:grpSp>
        <p:nvGrpSpPr>
          <p:cNvPr id="9" name="Group 8">
            <a:extLst>
              <a:ext uri="{FF2B5EF4-FFF2-40B4-BE49-F238E27FC236}">
                <a16:creationId xmlns:a16="http://schemas.microsoft.com/office/drawing/2014/main" id="{8E532AB2-BED1-4AAE-B22E-DB7B5A81A18A}"/>
              </a:ext>
            </a:extLst>
          </p:cNvPr>
          <p:cNvGrpSpPr/>
          <p:nvPr/>
        </p:nvGrpSpPr>
        <p:grpSpPr>
          <a:xfrm>
            <a:off x="-1" y="6444781"/>
            <a:ext cx="9622973" cy="413219"/>
            <a:chOff x="-1" y="6444781"/>
            <a:chExt cx="9622973" cy="413219"/>
          </a:xfrm>
        </p:grpSpPr>
        <p:sp>
          <p:nvSpPr>
            <p:cNvPr id="10" name="Rectangle 9">
              <a:extLst>
                <a:ext uri="{FF2B5EF4-FFF2-40B4-BE49-F238E27FC236}">
                  <a16:creationId xmlns:a16="http://schemas.microsoft.com/office/drawing/2014/main" id="{9BDA9E51-1E97-4977-BF73-228DEECE8E83}"/>
                </a:ext>
              </a:extLst>
            </p:cNvPr>
            <p:cNvSpPr/>
            <p:nvPr/>
          </p:nvSpPr>
          <p:spPr>
            <a:xfrm>
              <a:off x="-1" y="6444781"/>
              <a:ext cx="9263271"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D3A00A-689F-4245-95FA-F12526F466F8}"/>
                </a:ext>
              </a:extLst>
            </p:cNvPr>
            <p:cNvSpPr/>
            <p:nvPr/>
          </p:nvSpPr>
          <p:spPr>
            <a:xfrm>
              <a:off x="9298104" y="6444781"/>
              <a:ext cx="220934"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6F6EDC-FEB1-464C-8410-DC121A15245C}"/>
                </a:ext>
              </a:extLst>
            </p:cNvPr>
            <p:cNvSpPr/>
            <p:nvPr/>
          </p:nvSpPr>
          <p:spPr>
            <a:xfrm>
              <a:off x="9556618" y="6444781"/>
              <a:ext cx="66354"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A picture containing text, clock, gauge&#10;&#10;Description automatically generated">
            <a:extLst>
              <a:ext uri="{FF2B5EF4-FFF2-40B4-BE49-F238E27FC236}">
                <a16:creationId xmlns:a16="http://schemas.microsoft.com/office/drawing/2014/main" id="{63661C58-0DB8-4615-979E-880D860ADD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8779" y="6439271"/>
            <a:ext cx="2046136" cy="370603"/>
          </a:xfrm>
          <a:prstGeom prst="rect">
            <a:avLst/>
          </a:prstGeom>
        </p:spPr>
      </p:pic>
      <p:cxnSp>
        <p:nvCxnSpPr>
          <p:cNvPr id="14" name="Straight Connector 13">
            <a:extLst>
              <a:ext uri="{FF2B5EF4-FFF2-40B4-BE49-F238E27FC236}">
                <a16:creationId xmlns:a16="http://schemas.microsoft.com/office/drawing/2014/main" id="{0748D1DE-D042-4273-A394-A397BC12A138}"/>
              </a:ext>
            </a:extLst>
          </p:cNvPr>
          <p:cNvCxnSpPr>
            <a:cxnSpLocks/>
          </p:cNvCxnSpPr>
          <p:nvPr/>
        </p:nvCxnSpPr>
        <p:spPr>
          <a:xfrm flipH="1">
            <a:off x="1" y="1700742"/>
            <a:ext cx="9589794" cy="0"/>
          </a:xfrm>
          <a:prstGeom prst="line">
            <a:avLst/>
          </a:prstGeom>
          <a:ln>
            <a:solidFill>
              <a:srgbClr val="83B286"/>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3F36C84-4F7F-4451-A92A-610CCE21A95E}"/>
              </a:ext>
            </a:extLst>
          </p:cNvPr>
          <p:cNvSpPr txBox="1"/>
          <p:nvPr/>
        </p:nvSpPr>
        <p:spPr>
          <a:xfrm>
            <a:off x="2612884" y="1017363"/>
            <a:ext cx="7010088" cy="461665"/>
          </a:xfrm>
          <a:prstGeom prst="rect">
            <a:avLst/>
          </a:prstGeom>
          <a:noFill/>
        </p:spPr>
        <p:txBody>
          <a:bodyPr wrap="square">
            <a:spAutoFit/>
          </a:bodyPr>
          <a:lstStyle/>
          <a:p>
            <a:r>
              <a:rPr lang="en-US" sz="2400" b="0" dirty="0">
                <a:solidFill>
                  <a:srgbClr val="056839"/>
                </a:solidFill>
              </a:rPr>
              <a:t>Our Mission</a:t>
            </a:r>
          </a:p>
        </p:txBody>
      </p:sp>
      <p:sp>
        <p:nvSpPr>
          <p:cNvPr id="15" name="Graphic 7" descr="Leaf with solid fill">
            <a:extLst>
              <a:ext uri="{FF2B5EF4-FFF2-40B4-BE49-F238E27FC236}">
                <a16:creationId xmlns:a16="http://schemas.microsoft.com/office/drawing/2014/main" id="{4321EEE1-BCDA-441F-9925-F0E52CDC3C94}"/>
              </a:ext>
            </a:extLst>
          </p:cNvPr>
          <p:cNvSpPr/>
          <p:nvPr/>
        </p:nvSpPr>
        <p:spPr>
          <a:xfrm>
            <a:off x="7725232" y="3997465"/>
            <a:ext cx="1060948" cy="930130"/>
          </a:xfrm>
          <a:custGeom>
            <a:avLst/>
            <a:gdLst>
              <a:gd name="connsiteX0" fmla="*/ 314325 w 676275"/>
              <a:gd name="connsiteY0" fmla="*/ 57150 h 648652"/>
              <a:gd name="connsiteX1" fmla="*/ 47625 w 676275"/>
              <a:gd name="connsiteY1" fmla="*/ 323850 h 648652"/>
              <a:gd name="connsiteX2" fmla="*/ 80963 w 676275"/>
              <a:gd name="connsiteY2" fmla="*/ 452438 h 648652"/>
              <a:gd name="connsiteX3" fmla="*/ 146685 w 676275"/>
              <a:gd name="connsiteY3" fmla="*/ 387668 h 648652"/>
              <a:gd name="connsiteX4" fmla="*/ 336233 w 676275"/>
              <a:gd name="connsiteY4" fmla="*/ 232410 h 648652"/>
              <a:gd name="connsiteX5" fmla="*/ 348615 w 676275"/>
              <a:gd name="connsiteY5" fmla="*/ 227648 h 648652"/>
              <a:gd name="connsiteX6" fmla="*/ 367665 w 676275"/>
              <a:gd name="connsiteY6" fmla="*/ 246698 h 648652"/>
              <a:gd name="connsiteX7" fmla="*/ 360045 w 676275"/>
              <a:gd name="connsiteY7" fmla="*/ 261938 h 648652"/>
              <a:gd name="connsiteX8" fmla="*/ 360045 w 676275"/>
              <a:gd name="connsiteY8" fmla="*/ 261938 h 648652"/>
              <a:gd name="connsiteX9" fmla="*/ 86678 w 676275"/>
              <a:gd name="connsiteY9" fmla="*/ 502920 h 648652"/>
              <a:gd name="connsiteX10" fmla="*/ 71438 w 676275"/>
              <a:gd name="connsiteY10" fmla="*/ 520065 h 648652"/>
              <a:gd name="connsiteX11" fmla="*/ 71438 w 676275"/>
              <a:gd name="connsiteY11" fmla="*/ 520065 h 648652"/>
              <a:gd name="connsiteX12" fmla="*/ 0 w 676275"/>
              <a:gd name="connsiteY12" fmla="*/ 648653 h 648652"/>
              <a:gd name="connsiteX13" fmla="*/ 57150 w 676275"/>
              <a:gd name="connsiteY13" fmla="*/ 648653 h 648652"/>
              <a:gd name="connsiteX14" fmla="*/ 140970 w 676275"/>
              <a:gd name="connsiteY14" fmla="*/ 527685 h 648652"/>
              <a:gd name="connsiteX15" fmla="*/ 314325 w 676275"/>
              <a:gd name="connsiteY15" fmla="*/ 591503 h 648652"/>
              <a:gd name="connsiteX16" fmla="*/ 446723 w 676275"/>
              <a:gd name="connsiteY16" fmla="*/ 556260 h 648652"/>
              <a:gd name="connsiteX17" fmla="*/ 446723 w 676275"/>
              <a:gd name="connsiteY17" fmla="*/ 556260 h 648652"/>
              <a:gd name="connsiteX18" fmla="*/ 676275 w 676275"/>
              <a:gd name="connsiteY18" fmla="*/ 0 h 648652"/>
              <a:gd name="connsiteX19" fmla="*/ 314325 w 676275"/>
              <a:gd name="connsiteY19" fmla="*/ 57150 h 64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6275" h="648652">
                <a:moveTo>
                  <a:pt x="314325" y="57150"/>
                </a:moveTo>
                <a:cubicBezTo>
                  <a:pt x="166688" y="57150"/>
                  <a:pt x="47625" y="176213"/>
                  <a:pt x="47625" y="323850"/>
                </a:cubicBezTo>
                <a:cubicBezTo>
                  <a:pt x="47625" y="370523"/>
                  <a:pt x="60007" y="414338"/>
                  <a:pt x="80963" y="452438"/>
                </a:cubicBezTo>
                <a:cubicBezTo>
                  <a:pt x="100965" y="431483"/>
                  <a:pt x="122873" y="410528"/>
                  <a:pt x="146685" y="387668"/>
                </a:cubicBezTo>
                <a:cubicBezTo>
                  <a:pt x="206693" y="331470"/>
                  <a:pt x="277178" y="274320"/>
                  <a:pt x="336233" y="232410"/>
                </a:cubicBezTo>
                <a:cubicBezTo>
                  <a:pt x="340043" y="229552"/>
                  <a:pt x="343853" y="227648"/>
                  <a:pt x="348615" y="227648"/>
                </a:cubicBezTo>
                <a:cubicBezTo>
                  <a:pt x="359093" y="227648"/>
                  <a:pt x="367665" y="236220"/>
                  <a:pt x="367665" y="246698"/>
                </a:cubicBezTo>
                <a:cubicBezTo>
                  <a:pt x="367665" y="253365"/>
                  <a:pt x="364808" y="258127"/>
                  <a:pt x="360045" y="261938"/>
                </a:cubicBezTo>
                <a:lnTo>
                  <a:pt x="360045" y="261938"/>
                </a:lnTo>
                <a:cubicBezTo>
                  <a:pt x="275273" y="322898"/>
                  <a:pt x="162878" y="417195"/>
                  <a:pt x="86678" y="502920"/>
                </a:cubicBezTo>
                <a:cubicBezTo>
                  <a:pt x="86678" y="502920"/>
                  <a:pt x="76200" y="514350"/>
                  <a:pt x="71438" y="520065"/>
                </a:cubicBezTo>
                <a:lnTo>
                  <a:pt x="71438" y="520065"/>
                </a:lnTo>
                <a:cubicBezTo>
                  <a:pt x="28575" y="570548"/>
                  <a:pt x="0" y="616268"/>
                  <a:pt x="0" y="648653"/>
                </a:cubicBezTo>
                <a:lnTo>
                  <a:pt x="57150" y="648653"/>
                </a:lnTo>
                <a:cubicBezTo>
                  <a:pt x="57150" y="627698"/>
                  <a:pt x="90488" y="581978"/>
                  <a:pt x="140970" y="527685"/>
                </a:cubicBezTo>
                <a:cubicBezTo>
                  <a:pt x="187643" y="567690"/>
                  <a:pt x="247650" y="591503"/>
                  <a:pt x="314325" y="591503"/>
                </a:cubicBezTo>
                <a:cubicBezTo>
                  <a:pt x="361950" y="591503"/>
                  <a:pt x="407670" y="579120"/>
                  <a:pt x="446723" y="556260"/>
                </a:cubicBezTo>
                <a:lnTo>
                  <a:pt x="446723" y="556260"/>
                </a:lnTo>
                <a:cubicBezTo>
                  <a:pt x="650558" y="442913"/>
                  <a:pt x="676275" y="234315"/>
                  <a:pt x="676275" y="0"/>
                </a:cubicBezTo>
                <a:cubicBezTo>
                  <a:pt x="676275" y="0"/>
                  <a:pt x="454343" y="60960"/>
                  <a:pt x="314325" y="57150"/>
                </a:cubicBezTo>
                <a:close/>
              </a:path>
            </a:pathLst>
          </a:custGeom>
          <a:solidFill>
            <a:srgbClr val="83B28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526292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8" name="Content Placeholder 2">
            <a:extLst>
              <a:ext uri="{FF2B5EF4-FFF2-40B4-BE49-F238E27FC236}">
                <a16:creationId xmlns:a16="http://schemas.microsoft.com/office/drawing/2014/main" id="{5EBCE226-E42F-4CEB-BEAB-CF0DEAA8F180}"/>
              </a:ext>
            </a:extLst>
          </p:cNvPr>
          <p:cNvGraphicFramePr>
            <a:graphicFrameLocks noGrp="1"/>
          </p:cNvGraphicFramePr>
          <p:nvPr>
            <p:ph idx="1"/>
            <p:extLst>
              <p:ext uri="{D42A27DB-BD31-4B8C-83A1-F6EECF244321}">
                <p14:modId xmlns:p14="http://schemas.microsoft.com/office/powerpoint/2010/main" val="2452163500"/>
              </p:ext>
            </p:extLst>
          </p:nvPr>
        </p:nvGraphicFramePr>
        <p:xfrm>
          <a:off x="1402080" y="1858141"/>
          <a:ext cx="8220892" cy="4364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A6069EF0-B512-49F4-B733-2DEA5EE41C0A}"/>
              </a:ext>
            </a:extLst>
          </p:cNvPr>
          <p:cNvGrpSpPr/>
          <p:nvPr/>
        </p:nvGrpSpPr>
        <p:grpSpPr>
          <a:xfrm>
            <a:off x="-1" y="6444781"/>
            <a:ext cx="9622973" cy="413219"/>
            <a:chOff x="-1" y="6444781"/>
            <a:chExt cx="9622973" cy="413219"/>
          </a:xfrm>
        </p:grpSpPr>
        <p:sp>
          <p:nvSpPr>
            <p:cNvPr id="7" name="Rectangle 6">
              <a:extLst>
                <a:ext uri="{FF2B5EF4-FFF2-40B4-BE49-F238E27FC236}">
                  <a16:creationId xmlns:a16="http://schemas.microsoft.com/office/drawing/2014/main" id="{F2B5228D-344D-41DA-9D4B-1437E5A5231C}"/>
                </a:ext>
              </a:extLst>
            </p:cNvPr>
            <p:cNvSpPr/>
            <p:nvPr/>
          </p:nvSpPr>
          <p:spPr>
            <a:xfrm>
              <a:off x="-1" y="6444781"/>
              <a:ext cx="9263271"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524957F-4973-4766-B15C-EE4035D5F722}"/>
                </a:ext>
              </a:extLst>
            </p:cNvPr>
            <p:cNvSpPr/>
            <p:nvPr/>
          </p:nvSpPr>
          <p:spPr>
            <a:xfrm>
              <a:off x="9298104" y="6444781"/>
              <a:ext cx="220934"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25DE65C-B1C3-4C4B-AF45-9E6BD0316BF7}"/>
                </a:ext>
              </a:extLst>
            </p:cNvPr>
            <p:cNvSpPr/>
            <p:nvPr/>
          </p:nvSpPr>
          <p:spPr>
            <a:xfrm>
              <a:off x="9556618" y="6444781"/>
              <a:ext cx="66354"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A picture containing text, clock, gauge&#10;&#10;Description automatically generated">
            <a:extLst>
              <a:ext uri="{FF2B5EF4-FFF2-40B4-BE49-F238E27FC236}">
                <a16:creationId xmlns:a16="http://schemas.microsoft.com/office/drawing/2014/main" id="{DD92AE9E-AE66-4095-827B-90F87EAE82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58779" y="6439271"/>
            <a:ext cx="2046136" cy="370603"/>
          </a:xfrm>
          <a:prstGeom prst="rect">
            <a:avLst/>
          </a:prstGeom>
        </p:spPr>
      </p:pic>
      <p:cxnSp>
        <p:nvCxnSpPr>
          <p:cNvPr id="11" name="Straight Connector 10">
            <a:extLst>
              <a:ext uri="{FF2B5EF4-FFF2-40B4-BE49-F238E27FC236}">
                <a16:creationId xmlns:a16="http://schemas.microsoft.com/office/drawing/2014/main" id="{7C5AE5FB-58D6-4410-8145-3AC2DAE02526}"/>
              </a:ext>
            </a:extLst>
          </p:cNvPr>
          <p:cNvCxnSpPr>
            <a:cxnSpLocks/>
          </p:cNvCxnSpPr>
          <p:nvPr/>
        </p:nvCxnSpPr>
        <p:spPr>
          <a:xfrm flipH="1">
            <a:off x="1" y="1700742"/>
            <a:ext cx="9589794" cy="0"/>
          </a:xfrm>
          <a:prstGeom prst="line">
            <a:avLst/>
          </a:prstGeom>
          <a:ln>
            <a:solidFill>
              <a:srgbClr val="83B286"/>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845EC6A-3411-4790-A4BE-B28FCE691E37}"/>
              </a:ext>
            </a:extLst>
          </p:cNvPr>
          <p:cNvSpPr txBox="1"/>
          <p:nvPr/>
        </p:nvSpPr>
        <p:spPr>
          <a:xfrm>
            <a:off x="2612884" y="1017363"/>
            <a:ext cx="7010088" cy="461665"/>
          </a:xfrm>
          <a:prstGeom prst="rect">
            <a:avLst/>
          </a:prstGeom>
          <a:noFill/>
        </p:spPr>
        <p:txBody>
          <a:bodyPr wrap="square">
            <a:spAutoFit/>
          </a:bodyPr>
          <a:lstStyle/>
          <a:p>
            <a:r>
              <a:rPr lang="en-US" sz="2400" b="0" dirty="0">
                <a:solidFill>
                  <a:srgbClr val="056839"/>
                </a:solidFill>
              </a:rPr>
              <a:t>Biomass Energy Explained</a:t>
            </a:r>
          </a:p>
        </p:txBody>
      </p:sp>
    </p:spTree>
  </p:cSld>
  <p:clrMapOvr>
    <a:masterClrMapping/>
  </p:clrMapOvr>
  <mc:AlternateContent xmlns:mc="http://schemas.openxmlformats.org/markup-compatibility/2006" xmlns:p14="http://schemas.microsoft.com/office/powerpoint/2010/main">
    <mc:Choice Requires="p14">
      <p:transition p14:dur="0" advTm="14895"/>
    </mc:Choice>
    <mc:Fallback xmlns="">
      <p:transition advTm="1489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field of crops&#10;&#10;Description automatically generated with low confidence">
            <a:extLst>
              <a:ext uri="{FF2B5EF4-FFF2-40B4-BE49-F238E27FC236}">
                <a16:creationId xmlns:a16="http://schemas.microsoft.com/office/drawing/2014/main" id="{DF469877-1862-47C7-BC22-18FF4BCC8B19}"/>
              </a:ext>
            </a:extLst>
          </p:cNvPr>
          <p:cNvPicPr>
            <a:picLocks noChangeAspect="1"/>
          </p:cNvPicPr>
          <p:nvPr/>
        </p:nvPicPr>
        <p:blipFill rotWithShape="1">
          <a:blip r:embed="rId2">
            <a:extLst>
              <a:ext uri="{28A0092B-C50C-407E-A947-70E740481C1C}">
                <a14:useLocalDpi xmlns:a14="http://schemas.microsoft.com/office/drawing/2010/main" val="0"/>
              </a:ext>
            </a:extLst>
          </a:blip>
          <a:srcRect b="23528"/>
          <a:stretch/>
        </p:blipFill>
        <p:spPr>
          <a:xfrm>
            <a:off x="-1" y="1820312"/>
            <a:ext cx="12189217" cy="5037688"/>
          </a:xfrm>
          <a:prstGeom prst="rect">
            <a:avLst/>
          </a:prstGeom>
        </p:spPr>
      </p:pic>
      <p:graphicFrame>
        <p:nvGraphicFramePr>
          <p:cNvPr id="4" name="Diagram 3">
            <a:extLst>
              <a:ext uri="{FF2B5EF4-FFF2-40B4-BE49-F238E27FC236}">
                <a16:creationId xmlns:a16="http://schemas.microsoft.com/office/drawing/2014/main" id="{5B279014-FF88-43E2-8BE2-40642705C828}"/>
              </a:ext>
            </a:extLst>
          </p:cNvPr>
          <p:cNvGraphicFramePr/>
          <p:nvPr>
            <p:extLst>
              <p:ext uri="{D42A27DB-BD31-4B8C-83A1-F6EECF244321}">
                <p14:modId xmlns:p14="http://schemas.microsoft.com/office/powerpoint/2010/main" val="4054452416"/>
              </p:ext>
            </p:extLst>
          </p:nvPr>
        </p:nvGraphicFramePr>
        <p:xfrm>
          <a:off x="1891196" y="873903"/>
          <a:ext cx="8406821" cy="34652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728174AF-222A-4025-BA7B-0F98F7A6FF83}"/>
              </a:ext>
            </a:extLst>
          </p:cNvPr>
          <p:cNvGrpSpPr/>
          <p:nvPr/>
        </p:nvGrpSpPr>
        <p:grpSpPr>
          <a:xfrm>
            <a:off x="-1" y="6444781"/>
            <a:ext cx="9622973" cy="413219"/>
            <a:chOff x="-1" y="6444781"/>
            <a:chExt cx="9622973" cy="413219"/>
          </a:xfrm>
        </p:grpSpPr>
        <p:sp>
          <p:nvSpPr>
            <p:cNvPr id="6" name="Rectangle 5">
              <a:extLst>
                <a:ext uri="{FF2B5EF4-FFF2-40B4-BE49-F238E27FC236}">
                  <a16:creationId xmlns:a16="http://schemas.microsoft.com/office/drawing/2014/main" id="{F087AE1E-A33D-41A8-A2B5-8A2E61CB9DDC}"/>
                </a:ext>
              </a:extLst>
            </p:cNvPr>
            <p:cNvSpPr/>
            <p:nvPr/>
          </p:nvSpPr>
          <p:spPr>
            <a:xfrm>
              <a:off x="-1" y="6444781"/>
              <a:ext cx="9263271"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F8DC1A8-D06C-4034-B931-DA0093A6485C}"/>
                </a:ext>
              </a:extLst>
            </p:cNvPr>
            <p:cNvSpPr/>
            <p:nvPr/>
          </p:nvSpPr>
          <p:spPr>
            <a:xfrm>
              <a:off x="9298104" y="6444781"/>
              <a:ext cx="220934"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E7BA234-5BD0-475F-841E-66B52C2FD554}"/>
                </a:ext>
              </a:extLst>
            </p:cNvPr>
            <p:cNvSpPr/>
            <p:nvPr/>
          </p:nvSpPr>
          <p:spPr>
            <a:xfrm>
              <a:off x="9556618" y="6444781"/>
              <a:ext cx="66354"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picture containing text, clock, gauge&#10;&#10;Description automatically generated">
            <a:extLst>
              <a:ext uri="{FF2B5EF4-FFF2-40B4-BE49-F238E27FC236}">
                <a16:creationId xmlns:a16="http://schemas.microsoft.com/office/drawing/2014/main" id="{63D0F08F-901E-464C-A87E-76D35BD35DE3}"/>
              </a:ext>
            </a:extLst>
          </p:cNvPr>
          <p:cNvPicPr>
            <a:picLocks noChangeAspect="1"/>
          </p:cNvPicPr>
          <p:nvPr/>
        </p:nvPicPr>
        <p:blipFill>
          <a:blip r:embed="rId8">
            <a:duotone>
              <a:prstClr val="black"/>
              <a:srgbClr val="FFFFFF">
                <a:tint val="45000"/>
                <a:satMod val="400000"/>
              </a:srgbClr>
            </a:duotone>
            <a:extLst>
              <a:ext uri="{BEBA8EAE-BF5A-486C-A8C5-ECC9F3942E4B}">
                <a14:imgProps xmlns:a14="http://schemas.microsoft.com/office/drawing/2010/main">
                  <a14:imgLayer r:embed="rId9">
                    <a14:imgEffect>
                      <a14:colorTemperature colorTemp="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058779" y="6439271"/>
            <a:ext cx="2046136" cy="370603"/>
          </a:xfrm>
          <a:prstGeom prst="rect">
            <a:avLst/>
          </a:prstGeom>
        </p:spPr>
      </p:pic>
    </p:spTree>
    <p:extLst>
      <p:ext uri="{BB962C8B-B14F-4D97-AF65-F5344CB8AC3E}">
        <p14:creationId xmlns:p14="http://schemas.microsoft.com/office/powerpoint/2010/main" val="3775762924"/>
      </p:ext>
    </p:extLst>
  </p:cSld>
  <p:clrMapOvr>
    <a:masterClrMapping/>
  </p:clrMapOvr>
  <mc:AlternateContent xmlns:mc="http://schemas.openxmlformats.org/markup-compatibility/2006" xmlns:p14="http://schemas.microsoft.com/office/powerpoint/2010/main">
    <mc:Choice Requires="p14">
      <p:transition p14:dur="0" advTm="27956"/>
    </mc:Choice>
    <mc:Fallback xmlns="">
      <p:transition advTm="2795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E532AB2-BED1-4AAE-B22E-DB7B5A81A18A}"/>
              </a:ext>
            </a:extLst>
          </p:cNvPr>
          <p:cNvGrpSpPr/>
          <p:nvPr/>
        </p:nvGrpSpPr>
        <p:grpSpPr>
          <a:xfrm>
            <a:off x="-1" y="6444781"/>
            <a:ext cx="9622973" cy="413219"/>
            <a:chOff x="-1" y="6444781"/>
            <a:chExt cx="9622973" cy="413219"/>
          </a:xfrm>
        </p:grpSpPr>
        <p:sp>
          <p:nvSpPr>
            <p:cNvPr id="10" name="Rectangle 9">
              <a:extLst>
                <a:ext uri="{FF2B5EF4-FFF2-40B4-BE49-F238E27FC236}">
                  <a16:creationId xmlns:a16="http://schemas.microsoft.com/office/drawing/2014/main" id="{9BDA9E51-1E97-4977-BF73-228DEECE8E83}"/>
                </a:ext>
              </a:extLst>
            </p:cNvPr>
            <p:cNvSpPr/>
            <p:nvPr/>
          </p:nvSpPr>
          <p:spPr>
            <a:xfrm>
              <a:off x="-1" y="6444781"/>
              <a:ext cx="9263271"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D3A00A-689F-4245-95FA-F12526F466F8}"/>
                </a:ext>
              </a:extLst>
            </p:cNvPr>
            <p:cNvSpPr/>
            <p:nvPr/>
          </p:nvSpPr>
          <p:spPr>
            <a:xfrm>
              <a:off x="9298104" y="6444781"/>
              <a:ext cx="220934"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6F6EDC-FEB1-464C-8410-DC121A15245C}"/>
                </a:ext>
              </a:extLst>
            </p:cNvPr>
            <p:cNvSpPr/>
            <p:nvPr/>
          </p:nvSpPr>
          <p:spPr>
            <a:xfrm>
              <a:off x="9556618" y="6444781"/>
              <a:ext cx="66354"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A picture containing text, clock, gauge&#10;&#10;Description automatically generated">
            <a:extLst>
              <a:ext uri="{FF2B5EF4-FFF2-40B4-BE49-F238E27FC236}">
                <a16:creationId xmlns:a16="http://schemas.microsoft.com/office/drawing/2014/main" id="{63661C58-0DB8-4615-979E-880D860AD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8779" y="6439271"/>
            <a:ext cx="2046136" cy="370603"/>
          </a:xfrm>
          <a:prstGeom prst="rect">
            <a:avLst/>
          </a:prstGeom>
        </p:spPr>
      </p:pic>
      <p:pic>
        <p:nvPicPr>
          <p:cNvPr id="15" name="Picture 14">
            <a:extLst>
              <a:ext uri="{FF2B5EF4-FFF2-40B4-BE49-F238E27FC236}">
                <a16:creationId xmlns:a16="http://schemas.microsoft.com/office/drawing/2014/main" id="{9D2E7AF6-B9CC-A642-ADA8-EF64D1D0F035}"/>
              </a:ext>
            </a:extLst>
          </p:cNvPr>
          <p:cNvPicPr>
            <a:picLocks noChangeAspect="1"/>
          </p:cNvPicPr>
          <p:nvPr/>
        </p:nvPicPr>
        <p:blipFill>
          <a:blip r:embed="rId4"/>
          <a:stretch>
            <a:fillRect/>
          </a:stretch>
        </p:blipFill>
        <p:spPr>
          <a:xfrm>
            <a:off x="889130" y="297918"/>
            <a:ext cx="10413739" cy="5854402"/>
          </a:xfrm>
          <a:prstGeom prst="rect">
            <a:avLst/>
          </a:prstGeom>
        </p:spPr>
      </p:pic>
    </p:spTree>
    <p:extLst>
      <p:ext uri="{BB962C8B-B14F-4D97-AF65-F5344CB8AC3E}">
        <p14:creationId xmlns:p14="http://schemas.microsoft.com/office/powerpoint/2010/main" val="1534594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text, sky, outdoor, truck&#10;&#10;Description automatically generated">
            <a:extLst>
              <a:ext uri="{FF2B5EF4-FFF2-40B4-BE49-F238E27FC236}">
                <a16:creationId xmlns:a16="http://schemas.microsoft.com/office/drawing/2014/main" id="{63E983ED-C453-40C1-8919-9025E476450B}"/>
              </a:ext>
            </a:extLst>
          </p:cNvPr>
          <p:cNvPicPr>
            <a:picLocks noChangeAspect="1"/>
          </p:cNvPicPr>
          <p:nvPr/>
        </p:nvPicPr>
        <p:blipFill rotWithShape="1">
          <a:blip r:embed="rId3">
            <a:extLst>
              <a:ext uri="{28A0092B-C50C-407E-A947-70E740481C1C}">
                <a14:useLocalDpi xmlns:a14="http://schemas.microsoft.com/office/drawing/2010/main" val="0"/>
              </a:ext>
            </a:extLst>
          </a:blip>
          <a:srcRect l="83829"/>
          <a:stretch/>
        </p:blipFill>
        <p:spPr>
          <a:xfrm>
            <a:off x="0" y="0"/>
            <a:ext cx="1665152" cy="6858000"/>
          </a:xfrm>
          <a:prstGeom prst="rect">
            <a:avLst/>
          </a:prstGeom>
        </p:spPr>
      </p:pic>
      <p:sp>
        <p:nvSpPr>
          <p:cNvPr id="133" name="Content Placeholder 2"/>
          <p:cNvSpPr txBox="1"/>
          <p:nvPr/>
        </p:nvSpPr>
        <p:spPr>
          <a:xfrm>
            <a:off x="2612885" y="1922456"/>
            <a:ext cx="7010088" cy="4744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109728">
              <a:lnSpc>
                <a:spcPct val="90000"/>
              </a:lnSpc>
              <a:spcBef>
                <a:spcPts val="300"/>
              </a:spcBef>
              <a:buClr>
                <a:srgbClr val="297D53"/>
              </a:buClr>
              <a:buSzPct val="100000"/>
              <a:defRPr sz="2800">
                <a:solidFill>
                  <a:srgbClr val="455F51"/>
                </a:solidFill>
              </a:defRPr>
            </a:pPr>
            <a:r>
              <a:rPr lang="en-US" sz="2000" dirty="0"/>
              <a:t>The solution is the state-of-the-art, carbon neutral BioDryAir system that utilizes solid bio-fuels to provide heat to a conventional grain dryer at a fraction of current fossil fuel costs (even natural gas).</a:t>
            </a:r>
          </a:p>
          <a:p>
            <a:pPr marL="109728">
              <a:lnSpc>
                <a:spcPct val="90000"/>
              </a:lnSpc>
              <a:spcBef>
                <a:spcPts val="300"/>
              </a:spcBef>
              <a:buClr>
                <a:srgbClr val="297D53"/>
              </a:buClr>
              <a:buSzPct val="100000"/>
              <a:defRPr sz="2800">
                <a:solidFill>
                  <a:srgbClr val="455F51"/>
                </a:solidFill>
              </a:defRPr>
            </a:pPr>
            <a:endParaRPr sz="2000" dirty="0"/>
          </a:p>
          <a:p>
            <a:pPr marL="365759" indent="-256031">
              <a:lnSpc>
                <a:spcPct val="90000"/>
              </a:lnSpc>
              <a:spcBef>
                <a:spcPts val="300"/>
              </a:spcBef>
              <a:buClr>
                <a:srgbClr val="297D53"/>
              </a:buClr>
              <a:buSzPct val="100000"/>
              <a:buFont typeface="Georgia"/>
              <a:buChar char="•"/>
              <a:defRPr sz="2800">
                <a:solidFill>
                  <a:srgbClr val="455F51"/>
                </a:solidFill>
              </a:defRPr>
            </a:pPr>
            <a:r>
              <a:rPr lang="en-US" sz="2000" dirty="0"/>
              <a:t>Significantly reduced energy costs realized immediately, netting increased profits/cost savings</a:t>
            </a:r>
          </a:p>
          <a:p>
            <a:pPr marL="109728">
              <a:lnSpc>
                <a:spcPct val="90000"/>
              </a:lnSpc>
              <a:spcBef>
                <a:spcPts val="300"/>
              </a:spcBef>
              <a:buClr>
                <a:srgbClr val="297D53"/>
              </a:buClr>
              <a:buSzPct val="100000"/>
              <a:defRPr sz="2800">
                <a:solidFill>
                  <a:srgbClr val="455F51"/>
                </a:solidFill>
              </a:defRPr>
            </a:pPr>
            <a:endParaRPr lang="en-US" sz="2000" dirty="0"/>
          </a:p>
          <a:p>
            <a:pPr marL="365759" indent="-256031">
              <a:lnSpc>
                <a:spcPct val="90000"/>
              </a:lnSpc>
              <a:spcBef>
                <a:spcPts val="300"/>
              </a:spcBef>
              <a:buClr>
                <a:srgbClr val="297D53"/>
              </a:buClr>
              <a:buSzPct val="100000"/>
              <a:buFont typeface="Georgia"/>
              <a:buChar char="•"/>
              <a:defRPr sz="2800">
                <a:solidFill>
                  <a:srgbClr val="455F51"/>
                </a:solidFill>
              </a:defRPr>
            </a:pPr>
            <a:r>
              <a:rPr lang="en-US" sz="2000" dirty="0"/>
              <a:t>Reduce carbon profile significantly with a BioDryAir system, reaping greater benefits from a tax standpoint and garnering a reputation for a commitment to a greener environment </a:t>
            </a:r>
          </a:p>
          <a:p>
            <a:pPr marL="109728">
              <a:lnSpc>
                <a:spcPct val="90000"/>
              </a:lnSpc>
              <a:spcBef>
                <a:spcPts val="300"/>
              </a:spcBef>
              <a:buClr>
                <a:srgbClr val="297D53"/>
              </a:buClr>
              <a:buSzPct val="100000"/>
              <a:defRPr sz="2800">
                <a:solidFill>
                  <a:srgbClr val="455F51"/>
                </a:solidFill>
              </a:defRPr>
            </a:pPr>
            <a:endParaRPr lang="en-US" sz="2000" dirty="0"/>
          </a:p>
          <a:p>
            <a:pPr marL="365759" indent="-256031">
              <a:lnSpc>
                <a:spcPct val="90000"/>
              </a:lnSpc>
              <a:spcBef>
                <a:spcPts val="300"/>
              </a:spcBef>
              <a:buClr>
                <a:srgbClr val="297D53"/>
              </a:buClr>
              <a:buSzPct val="100000"/>
              <a:buFont typeface="Georgia"/>
              <a:buChar char="•"/>
              <a:defRPr sz="2800">
                <a:solidFill>
                  <a:srgbClr val="455F51"/>
                </a:solidFill>
              </a:defRPr>
            </a:pPr>
            <a:r>
              <a:rPr lang="en-US" sz="2000" dirty="0"/>
              <a:t>Implement without rebuilding your existing infrastructure</a:t>
            </a:r>
          </a:p>
          <a:p>
            <a:pPr marL="365759" indent="-256031">
              <a:lnSpc>
                <a:spcPct val="90000"/>
              </a:lnSpc>
              <a:spcBef>
                <a:spcPts val="300"/>
              </a:spcBef>
              <a:buClr>
                <a:srgbClr val="297D53"/>
              </a:buClr>
              <a:buSzPct val="100000"/>
              <a:buFont typeface="Georgia"/>
              <a:buChar char="•"/>
              <a:defRPr sz="2800">
                <a:solidFill>
                  <a:srgbClr val="455F51"/>
                </a:solidFill>
              </a:defRPr>
            </a:pPr>
            <a:endParaRPr sz="2200" dirty="0"/>
          </a:p>
        </p:txBody>
      </p:sp>
      <p:grpSp>
        <p:nvGrpSpPr>
          <p:cNvPr id="9" name="Group 8">
            <a:extLst>
              <a:ext uri="{FF2B5EF4-FFF2-40B4-BE49-F238E27FC236}">
                <a16:creationId xmlns:a16="http://schemas.microsoft.com/office/drawing/2014/main" id="{8E532AB2-BED1-4AAE-B22E-DB7B5A81A18A}"/>
              </a:ext>
            </a:extLst>
          </p:cNvPr>
          <p:cNvGrpSpPr/>
          <p:nvPr/>
        </p:nvGrpSpPr>
        <p:grpSpPr>
          <a:xfrm>
            <a:off x="-1" y="6444781"/>
            <a:ext cx="9622973" cy="413219"/>
            <a:chOff x="-1" y="6444781"/>
            <a:chExt cx="9622973" cy="413219"/>
          </a:xfrm>
        </p:grpSpPr>
        <p:sp>
          <p:nvSpPr>
            <p:cNvPr id="10" name="Rectangle 9">
              <a:extLst>
                <a:ext uri="{FF2B5EF4-FFF2-40B4-BE49-F238E27FC236}">
                  <a16:creationId xmlns:a16="http://schemas.microsoft.com/office/drawing/2014/main" id="{9BDA9E51-1E97-4977-BF73-228DEECE8E83}"/>
                </a:ext>
              </a:extLst>
            </p:cNvPr>
            <p:cNvSpPr/>
            <p:nvPr/>
          </p:nvSpPr>
          <p:spPr>
            <a:xfrm>
              <a:off x="-1" y="6444781"/>
              <a:ext cx="9263271"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D3A00A-689F-4245-95FA-F12526F466F8}"/>
                </a:ext>
              </a:extLst>
            </p:cNvPr>
            <p:cNvSpPr/>
            <p:nvPr/>
          </p:nvSpPr>
          <p:spPr>
            <a:xfrm>
              <a:off x="9298104" y="6444781"/>
              <a:ext cx="220934"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6F6EDC-FEB1-464C-8410-DC121A15245C}"/>
                </a:ext>
              </a:extLst>
            </p:cNvPr>
            <p:cNvSpPr/>
            <p:nvPr/>
          </p:nvSpPr>
          <p:spPr>
            <a:xfrm>
              <a:off x="9556618" y="6444781"/>
              <a:ext cx="66354" cy="413219"/>
            </a:xfrm>
            <a:prstGeom prst="rect">
              <a:avLst/>
            </a:prstGeom>
            <a:solidFill>
              <a:srgbClr val="83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A picture containing text, clock, gauge&#10;&#10;Description automatically generated">
            <a:extLst>
              <a:ext uri="{FF2B5EF4-FFF2-40B4-BE49-F238E27FC236}">
                <a16:creationId xmlns:a16="http://schemas.microsoft.com/office/drawing/2014/main" id="{63661C58-0DB8-4615-979E-880D860ADD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8779" y="6439271"/>
            <a:ext cx="2046136" cy="370603"/>
          </a:xfrm>
          <a:prstGeom prst="rect">
            <a:avLst/>
          </a:prstGeom>
        </p:spPr>
      </p:pic>
      <p:cxnSp>
        <p:nvCxnSpPr>
          <p:cNvPr id="14" name="Straight Connector 13">
            <a:extLst>
              <a:ext uri="{FF2B5EF4-FFF2-40B4-BE49-F238E27FC236}">
                <a16:creationId xmlns:a16="http://schemas.microsoft.com/office/drawing/2014/main" id="{0748D1DE-D042-4273-A394-A397BC12A138}"/>
              </a:ext>
            </a:extLst>
          </p:cNvPr>
          <p:cNvCxnSpPr>
            <a:cxnSpLocks/>
          </p:cNvCxnSpPr>
          <p:nvPr/>
        </p:nvCxnSpPr>
        <p:spPr>
          <a:xfrm flipH="1">
            <a:off x="1" y="1700742"/>
            <a:ext cx="9589794" cy="0"/>
          </a:xfrm>
          <a:prstGeom prst="line">
            <a:avLst/>
          </a:prstGeom>
          <a:ln>
            <a:solidFill>
              <a:srgbClr val="83B286"/>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3F36C84-4F7F-4451-A92A-610CCE21A95E}"/>
              </a:ext>
            </a:extLst>
          </p:cNvPr>
          <p:cNvSpPr txBox="1"/>
          <p:nvPr/>
        </p:nvSpPr>
        <p:spPr>
          <a:xfrm>
            <a:off x="2612884" y="1017363"/>
            <a:ext cx="7010088" cy="461665"/>
          </a:xfrm>
          <a:prstGeom prst="rect">
            <a:avLst/>
          </a:prstGeom>
          <a:noFill/>
        </p:spPr>
        <p:txBody>
          <a:bodyPr wrap="square">
            <a:spAutoFit/>
          </a:bodyPr>
          <a:lstStyle/>
          <a:p>
            <a:r>
              <a:rPr lang="en-US" sz="2400" b="0" dirty="0">
                <a:solidFill>
                  <a:srgbClr val="056839"/>
                </a:solidFill>
              </a:rPr>
              <a:t>The Solution</a:t>
            </a:r>
          </a:p>
        </p:txBody>
      </p:sp>
      <p:pic>
        <p:nvPicPr>
          <p:cNvPr id="20" name="Picture 19" descr="A picture containing text, sky, outdoor, truck&#10;&#10;Description automatically generated">
            <a:extLst>
              <a:ext uri="{FF2B5EF4-FFF2-40B4-BE49-F238E27FC236}">
                <a16:creationId xmlns:a16="http://schemas.microsoft.com/office/drawing/2014/main" id="{112B9085-EF97-476F-961E-88AEE9E1F1AE}"/>
              </a:ext>
            </a:extLst>
          </p:cNvPr>
          <p:cNvPicPr>
            <a:picLocks noChangeAspect="1"/>
          </p:cNvPicPr>
          <p:nvPr/>
        </p:nvPicPr>
        <p:blipFill rotWithShape="1">
          <a:blip r:embed="rId3">
            <a:extLst>
              <a:ext uri="{28A0092B-C50C-407E-A947-70E740481C1C}">
                <a14:useLocalDpi xmlns:a14="http://schemas.microsoft.com/office/drawing/2010/main" val="0"/>
              </a:ext>
            </a:extLst>
          </a:blip>
          <a:srcRect l="12680" t="1226" r="10497" b="10457"/>
          <a:stretch/>
        </p:blipFill>
        <p:spPr>
          <a:xfrm>
            <a:off x="9519038" y="3590943"/>
            <a:ext cx="2602205" cy="19893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Tree>
    <p:extLst>
      <p:ext uri="{BB962C8B-B14F-4D97-AF65-F5344CB8AC3E}">
        <p14:creationId xmlns:p14="http://schemas.microsoft.com/office/powerpoint/2010/main" val="1777655891"/>
      </p:ext>
    </p:extLst>
  </p:cSld>
  <p:clrMapOvr>
    <a:masterClrMapping/>
  </p:clrMapOvr>
</p:sld>
</file>

<file path=ppt/theme/theme1.xml><?xml version="1.0" encoding="utf-8"?>
<a:theme xmlns:a="http://schemas.openxmlformats.org/drawingml/2006/main" name="Office Theme">
  <a:themeElements>
    <a:clrScheme name="Custom 26">
      <a:dk1>
        <a:sysClr val="windowText" lastClr="000000"/>
      </a:dk1>
      <a:lt1>
        <a:sysClr val="window" lastClr="FFFFFF"/>
      </a:lt1>
      <a:dk2>
        <a:srgbClr val="455F51"/>
      </a:dk2>
      <a:lt2>
        <a:srgbClr val="E3DED1"/>
      </a:lt2>
      <a:accent1>
        <a:srgbClr val="549E39"/>
      </a:accent1>
      <a:accent2>
        <a:srgbClr val="8AB833"/>
      </a:accent2>
      <a:accent3>
        <a:srgbClr val="C0CF3A"/>
      </a:accent3>
      <a:accent4>
        <a:srgbClr val="83B28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3007</TotalTime>
  <Words>1468</Words>
  <Application>Microsoft Office PowerPoint</Application>
  <PresentationFormat>Widescreen</PresentationFormat>
  <Paragraphs>135</Paragraphs>
  <Slides>20</Slides>
  <Notes>13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Arial</vt:lpstr>
      <vt:lpstr>Calibri</vt:lpstr>
      <vt:lpstr>Calibri Light</vt:lpstr>
      <vt:lpstr>Georgia</vt:lpstr>
      <vt:lpstr>Office Theme</vt:lpstr>
      <vt:lpstr>Retrospect</vt:lpstr>
      <vt:lpstr>A BETTER WAY</vt:lpstr>
      <vt:lpstr>Introducing: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BETTER WAY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Triple Green           PRODUCTS</dc:title>
  <dc:creator>Cam Cornelsen</dc:creator>
  <cp:lastModifiedBy>Lyall Wiebe</cp:lastModifiedBy>
  <cp:revision>65</cp:revision>
  <dcterms:created xsi:type="dcterms:W3CDTF">2021-02-11T00:34:23Z</dcterms:created>
  <dcterms:modified xsi:type="dcterms:W3CDTF">2022-02-15T00:49:00Z</dcterms:modified>
</cp:coreProperties>
</file>