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9"/>
  </p:notesMasterIdLst>
  <p:handoutMasterIdLst>
    <p:handoutMasterId r:id="rId10"/>
  </p:handoutMasterIdLst>
  <p:sldIdLst>
    <p:sldId id="331" r:id="rId5"/>
    <p:sldId id="280" r:id="rId6"/>
    <p:sldId id="300" r:id="rId7"/>
    <p:sldId id="323" r:id="rId8"/>
  </p:sldIdLst>
  <p:sldSz cx="12192000" cy="6858000"/>
  <p:notesSz cx="6858000" cy="9144000"/>
  <p:embeddedFontLst>
    <p:embeddedFont>
      <p:font typeface="Calibri" panose="020F0502020204030204" pitchFamily="34" charset="0"/>
      <p:regular r:id="rId11"/>
      <p:bold r:id="rId12"/>
      <p:italic r:id="rId13"/>
      <p:boldItalic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tais,Veronique (ECCC)" initials="M(" lastIdx="1" clrIdx="5">
    <p:extLst>
      <p:ext uri="{19B8F6BF-5375-455C-9EA6-DF929625EA0E}">
        <p15:presenceInfo xmlns:p15="http://schemas.microsoft.com/office/powerpoint/2012/main" userId="S-1-5-21-2086016090-1259623561-1170935872-100368" providerId="AD"/>
      </p:ext>
    </p:extLst>
  </p:cmAuthor>
  <p:cmAuthor id="2" name="Gaudreault,Claudia [NCR]" initials="G[" lastIdx="57" clrIdx="0">
    <p:extLst>
      <p:ext uri="{19B8F6BF-5375-455C-9EA6-DF929625EA0E}">
        <p15:presenceInfo xmlns:p15="http://schemas.microsoft.com/office/powerpoint/2012/main" userId="S-1-5-21-2086016090-1259623561-1170935872-118727" providerId="AD"/>
      </p:ext>
    </p:extLst>
  </p:cmAuthor>
  <p:cmAuthor id="3" name="Mercer,Jackie (ECCC)" initials="M(" lastIdx="78" clrIdx="1">
    <p:extLst>
      <p:ext uri="{19B8F6BF-5375-455C-9EA6-DF929625EA0E}">
        <p15:presenceInfo xmlns:p15="http://schemas.microsoft.com/office/powerpoint/2012/main" userId="S-1-5-21-2086016090-1259623561-1170935872-97004" providerId="AD"/>
      </p:ext>
    </p:extLst>
  </p:cmAuthor>
  <p:cmAuthor id="4" name="Cloutier,Patrick (ECCC)" initials="C(" lastIdx="31" clrIdx="2">
    <p:extLst>
      <p:ext uri="{19B8F6BF-5375-455C-9EA6-DF929625EA0E}">
        <p15:presenceInfo xmlns:p15="http://schemas.microsoft.com/office/powerpoint/2012/main" userId="S-1-5-21-181418603-1873033856-359291519-24827" providerId="AD"/>
      </p:ext>
    </p:extLst>
  </p:cmAuthor>
  <p:cmAuthor id="5" name="Nadler,Lon (ECCC)" initials="N(" lastIdx="14" clrIdx="3">
    <p:extLst>
      <p:ext uri="{19B8F6BF-5375-455C-9EA6-DF929625EA0E}">
        <p15:presenceInfo xmlns:p15="http://schemas.microsoft.com/office/powerpoint/2012/main" userId="S-1-5-21-2086016090-1259623561-1170935872-128796" providerId="AD"/>
      </p:ext>
    </p:extLst>
  </p:cmAuthor>
  <p:cmAuthor id="6" name="Berton,Eva (ECCC)" initials="B(" lastIdx="1" clrIdx="4">
    <p:extLst>
      <p:ext uri="{19B8F6BF-5375-455C-9EA6-DF929625EA0E}">
        <p15:presenceInfo xmlns:p15="http://schemas.microsoft.com/office/powerpoint/2012/main" userId="S-1-5-21-2086016090-1259623561-1170935872-1080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79" autoAdjust="0"/>
    <p:restoredTop sz="80717" autoAdjust="0"/>
  </p:normalViewPr>
  <p:slideViewPr>
    <p:cSldViewPr>
      <p:cViewPr varScale="1">
        <p:scale>
          <a:sx n="55" d="100"/>
          <a:sy n="55" d="100"/>
        </p:scale>
        <p:origin x="712" y="4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4852"/>
    </p:cViewPr>
  </p:sorterViewPr>
  <p:notesViewPr>
    <p:cSldViewPr>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handoutMaster" Target="handoutMasters/handoutMaster1.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font" Target="fonts/font4.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C68AB7F-F5C2-4481-880A-11C5D63D7422}" type="datetimeFigureOut">
              <a:rPr lang="en-US" smtClean="0"/>
              <a:t>2/24/2022</a:t>
            </a:fld>
            <a:endParaRPr lang="en-US"/>
          </a:p>
        </p:txBody>
      </p:sp>
    </p:spTree>
    <p:extLst>
      <p:ext uri="{BB962C8B-B14F-4D97-AF65-F5344CB8AC3E}">
        <p14:creationId xmlns:p14="http://schemas.microsoft.com/office/powerpoint/2010/main" val="1613225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45AE9C-D6E3-47E5-83FF-182D71AC890C}" type="datetimeFigureOut">
              <a:rPr lang="en-US" smtClean="0"/>
              <a:t>2/24/2022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2B3BD9-4F37-42C1-B138-82CF88BC5BE9}" type="slidenum">
              <a:rPr lang="en-US" smtClean="0"/>
              <a:t>‹N°›</a:t>
            </a:fld>
            <a:endParaRPr lang="en-US"/>
          </a:p>
        </p:txBody>
      </p:sp>
    </p:spTree>
    <p:extLst>
      <p:ext uri="{BB962C8B-B14F-4D97-AF65-F5344CB8AC3E}">
        <p14:creationId xmlns:p14="http://schemas.microsoft.com/office/powerpoint/2010/main" val="3353143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notes 2"/>
          <p:cNvSpPr>
            <a:spLocks noGrp="1"/>
          </p:cNvSpPr>
          <p:nvPr>
            <p:ph type="body" idx="1"/>
          </p:nvPr>
        </p:nvSpPr>
        <p:spPr/>
        <p:txBody>
          <a:bodyPr/>
          <a:lstStyle/>
          <a:p>
            <a:pPr lvl="0"/>
            <a:endParaRPr lang="en-US"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6E25B4-8AA1-499E-9152-8E1C75E0ADA9}"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6237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2B3BD9-4F37-42C1-B138-82CF88BC5BE9}" type="slidenum">
              <a:rPr lang="en-US" smtClean="0"/>
              <a:t>2</a:t>
            </a:fld>
            <a:endParaRPr lang="en-US"/>
          </a:p>
        </p:txBody>
      </p:sp>
    </p:spTree>
    <p:extLst>
      <p:ext uri="{BB962C8B-B14F-4D97-AF65-F5344CB8AC3E}">
        <p14:creationId xmlns:p14="http://schemas.microsoft.com/office/powerpoint/2010/main" val="914235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aseline="0" dirty="0"/>
          </a:p>
        </p:txBody>
      </p:sp>
      <p:sp>
        <p:nvSpPr>
          <p:cNvPr id="4" name="Slide Number Placeholder 3"/>
          <p:cNvSpPr>
            <a:spLocks noGrp="1"/>
          </p:cNvSpPr>
          <p:nvPr>
            <p:ph type="sldNum" sz="quarter" idx="10"/>
          </p:nvPr>
        </p:nvSpPr>
        <p:spPr/>
        <p:txBody>
          <a:bodyPr/>
          <a:lstStyle/>
          <a:p>
            <a:fld id="{F64CD8C8-B962-46B6-88B3-251339A450E6}" type="slidenum">
              <a:rPr lang="en-CA" smtClean="0"/>
              <a:t>3</a:t>
            </a:fld>
            <a:endParaRPr lang="en-CA"/>
          </a:p>
        </p:txBody>
      </p:sp>
    </p:spTree>
    <p:extLst>
      <p:ext uri="{BB962C8B-B14F-4D97-AF65-F5344CB8AC3E}">
        <p14:creationId xmlns:p14="http://schemas.microsoft.com/office/powerpoint/2010/main" val="1807808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2B3BD9-4F37-42C1-B138-82CF88BC5BE9}" type="slidenum">
              <a:rPr lang="en-US" smtClean="0"/>
              <a:t>4</a:t>
            </a:fld>
            <a:endParaRPr lang="en-US"/>
          </a:p>
        </p:txBody>
      </p:sp>
    </p:spTree>
    <p:extLst>
      <p:ext uri="{BB962C8B-B14F-4D97-AF65-F5344CB8AC3E}">
        <p14:creationId xmlns:p14="http://schemas.microsoft.com/office/powerpoint/2010/main" val="31258800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27448" y="1412778"/>
            <a:ext cx="10657184" cy="1470025"/>
          </a:xfrm>
        </p:spPr>
        <p:txBody>
          <a:bodyPr/>
          <a:lstStyle>
            <a:lvl1pPr algn="l">
              <a:defRPr b="1" baseline="0">
                <a:solidFill>
                  <a:schemeClr val="bg1"/>
                </a:solidFill>
                <a:latin typeface="+mj-lt"/>
              </a:defRPr>
            </a:lvl1pPr>
          </a:lstStyle>
          <a:p>
            <a:r>
              <a:rPr lang="en-US" dirty="0"/>
              <a:t>PLACE YOUR TITLE HERE</a:t>
            </a:r>
          </a:p>
        </p:txBody>
      </p:sp>
      <p:sp>
        <p:nvSpPr>
          <p:cNvPr id="3" name="Subtitle 2"/>
          <p:cNvSpPr>
            <a:spLocks noGrp="1"/>
          </p:cNvSpPr>
          <p:nvPr>
            <p:ph type="subTitle" idx="1" hasCustomPrompt="1"/>
          </p:nvPr>
        </p:nvSpPr>
        <p:spPr>
          <a:xfrm>
            <a:off x="1134221" y="2883051"/>
            <a:ext cx="6593960" cy="1914102"/>
          </a:xfrm>
        </p:spPr>
        <p:txBody>
          <a:bodyPr/>
          <a:lstStyle>
            <a:lvl1pPr marL="0" indent="0" algn="l">
              <a:buNone/>
              <a:defRPr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PLACE YOUR </a:t>
            </a:r>
            <a:br>
              <a:rPr lang="en-US" dirty="0"/>
            </a:br>
            <a:r>
              <a:rPr lang="en-US" dirty="0"/>
              <a:t>SUB-TITLE HERE</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000"/>
            </a:lvl1pPr>
          </a:lstStyle>
          <a:p>
            <a:r>
              <a:rPr lang="en-US" dirty="0"/>
              <a:t>PLACE YOUR TITLE HERE</a:t>
            </a:r>
            <a:endParaRPr lang="en-CA"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Date Placeholder 3"/>
          <p:cNvSpPr>
            <a:spLocks noGrp="1"/>
          </p:cNvSpPr>
          <p:nvPr>
            <p:ph type="dt" sz="half" idx="10"/>
          </p:nvPr>
        </p:nvSpPr>
        <p:spPr/>
        <p:txBody>
          <a:bodyPr/>
          <a:lstStyle/>
          <a:p>
            <a:fld id="{8763624D-2D64-4326-B42C-B6C857663422}" type="datetimeFigureOut">
              <a:rPr lang="en-CA" smtClean="0"/>
              <a:t>2022-02-24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05161A0-0E6A-4BED-9027-1915FC7FE8F8}" type="slidenum">
              <a:rPr lang="en-CA" smtClean="0"/>
              <a:t>‹N°›</a:t>
            </a:fld>
            <a:endParaRPr lang="en-CA" dirty="0"/>
          </a:p>
        </p:txBody>
      </p:sp>
    </p:spTree>
    <p:extLst>
      <p:ext uri="{BB962C8B-B14F-4D97-AF65-F5344CB8AC3E}">
        <p14:creationId xmlns:p14="http://schemas.microsoft.com/office/powerpoint/2010/main" val="5707442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3"/>
            <a:ext cx="10972800" cy="406104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47604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37ADB-4FB9-482D-A1A4-E1F489B212F5}" type="datetimeFigureOut">
              <a:rPr lang="en-US" smtClean="0"/>
              <a:t>2/24/2022</a:t>
            </a:fld>
            <a:endParaRPr lang="en-US"/>
          </a:p>
        </p:txBody>
      </p:sp>
      <p:sp>
        <p:nvSpPr>
          <p:cNvPr id="6" name="Slide Number Placeholder 5"/>
          <p:cNvSpPr>
            <a:spLocks noGrp="1"/>
          </p:cNvSpPr>
          <p:nvPr>
            <p:ph type="sldNum" sz="quarter" idx="4"/>
          </p:nvPr>
        </p:nvSpPr>
        <p:spPr>
          <a:xfrm>
            <a:off x="8737600" y="647604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84AB2-A68C-446D-B258-F807154688F9}"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86" r:id="rId2"/>
  </p:sldLayoutIdLst>
  <p:txStyles>
    <p:titleStyle>
      <a:lvl1pPr algn="ctr" defTabSz="914400" rtl="0" eaLnBrk="1" latinLnBrk="0" hangingPunct="1">
        <a:spcBef>
          <a:spcPct val="0"/>
        </a:spcBef>
        <a:buNone/>
        <a:defRPr sz="4400" b="1" kern="1200" cap="all"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p:txBody>
          <a:bodyPr>
            <a:noAutofit/>
          </a:bodyPr>
          <a:lstStyle/>
          <a:p>
            <a:r>
              <a:rPr lang="fr-CA" sz="3200" dirty="0"/>
              <a:t>Système fédéral de crédits compensatoires pour les gaz à effet de serre</a:t>
            </a:r>
          </a:p>
        </p:txBody>
      </p:sp>
      <p:sp>
        <p:nvSpPr>
          <p:cNvPr id="3" name="Subtitle 2"/>
          <p:cNvSpPr>
            <a:spLocks noGrp="1"/>
          </p:cNvSpPr>
          <p:nvPr>
            <p:ph type="subTitle" idx="1"/>
            <p:custDataLst>
              <p:tags r:id="rId2"/>
            </p:custDataLst>
          </p:nvPr>
        </p:nvSpPr>
        <p:spPr/>
        <p:txBody>
          <a:bodyPr>
            <a:normAutofit lnSpcReduction="10000"/>
          </a:bodyPr>
          <a:lstStyle/>
          <a:p>
            <a:r>
              <a:rPr lang="fr-CA" sz="2400" dirty="0"/>
              <a:t>Présentation à la Fédération canadienne de l’agriculture – Comité sur les solutions climatiques</a:t>
            </a:r>
          </a:p>
          <a:p>
            <a:endParaRPr lang="en-CA" sz="2400" dirty="0"/>
          </a:p>
          <a:p>
            <a:r>
              <a:rPr lang="fr-CA" sz="2400" dirty="0"/>
              <a:t>2 mars 2022</a:t>
            </a:r>
          </a:p>
          <a:p>
            <a:endParaRPr lang="en-US" dirty="0"/>
          </a:p>
        </p:txBody>
      </p:sp>
    </p:spTree>
    <p:extLst>
      <p:ext uri="{BB962C8B-B14F-4D97-AF65-F5344CB8AC3E}">
        <p14:creationId xmlns:p14="http://schemas.microsoft.com/office/powerpoint/2010/main" val="39632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fr-CA" dirty="0"/>
              <a:t>Système fédéral de crédits compensatoires pour les GES</a:t>
            </a:r>
          </a:p>
        </p:txBody>
      </p:sp>
      <p:sp>
        <p:nvSpPr>
          <p:cNvPr id="3" name="Content Placeholder 2"/>
          <p:cNvSpPr>
            <a:spLocks noGrp="1"/>
          </p:cNvSpPr>
          <p:nvPr>
            <p:ph idx="1"/>
            <p:custDataLst>
              <p:tags r:id="rId2"/>
            </p:custDataLst>
          </p:nvPr>
        </p:nvSpPr>
        <p:spPr>
          <a:xfrm>
            <a:off x="608455" y="1417638"/>
            <a:ext cx="10972800" cy="5069157"/>
          </a:xfrm>
        </p:spPr>
        <p:txBody>
          <a:bodyPr>
            <a:normAutofit/>
          </a:bodyPr>
          <a:lstStyle/>
          <a:p>
            <a:r>
              <a:rPr lang="fr-CA" sz="1900" dirty="0"/>
              <a:t>Le Système fédéral de crédits compensatoires pour les GES encouragera la réduction et l’élimination des émissions de GES au Canada, à moindre coût, par des activités volontaires qui ne sont pas visées par des exigences juridiques ou par la tarification de la pollution par le carbone.  </a:t>
            </a:r>
          </a:p>
          <a:p>
            <a:pPr lvl="1"/>
            <a:r>
              <a:rPr lang="fr-CA" sz="1900" dirty="0"/>
              <a:t>Les projets de compensation doivent être </a:t>
            </a:r>
            <a:r>
              <a:rPr lang="fr-CA" sz="1900" b="1" dirty="0"/>
              <a:t>en sus des projets existants</a:t>
            </a:r>
            <a:r>
              <a:rPr lang="fr-CA" sz="1900" dirty="0"/>
              <a:t> et dépasser les pratiques habituelles.</a:t>
            </a:r>
          </a:p>
          <a:p>
            <a:pPr lvl="1"/>
            <a:r>
              <a:rPr lang="fr-CA" sz="1900" dirty="0"/>
              <a:t>Permet d’accroître la portée du signal de la tarification sur la pollution par le carbone à l’ensemble de l’économie.</a:t>
            </a:r>
          </a:p>
          <a:p>
            <a:pPr lvl="1"/>
            <a:r>
              <a:rPr lang="fr-CA" sz="1900" dirty="0"/>
              <a:t>Permettra aux agriculteurs, aux forestiers, aux populations autochtones et aux promoteurs de projets de percevoir des revenus pour la réduction des GES et stimulera l’innovation et les investissements dans le secteur privé.</a:t>
            </a:r>
          </a:p>
          <a:p>
            <a:pPr lvl="1"/>
            <a:endParaRPr lang="en-US" sz="1900" dirty="0"/>
          </a:p>
          <a:p>
            <a:r>
              <a:rPr lang="fr-CA" sz="1900" dirty="0"/>
              <a:t>Afin de recevoir des crédits fédéraux compensatoires pour les GES, le projet doit permettre de réduire et/ou d’éliminer les émissions de GES de manière </a:t>
            </a:r>
            <a:r>
              <a:rPr lang="fr-CA" sz="1900" b="1" dirty="0"/>
              <a:t>concrète</a:t>
            </a:r>
            <a:r>
              <a:rPr lang="fr-CA" sz="1900" dirty="0"/>
              <a:t>, </a:t>
            </a:r>
            <a:r>
              <a:rPr lang="fr-CA" sz="1900" b="1" dirty="0"/>
              <a:t>quantifiable</a:t>
            </a:r>
            <a:r>
              <a:rPr lang="fr-CA" sz="1900" dirty="0"/>
              <a:t>, </a:t>
            </a:r>
            <a:r>
              <a:rPr lang="fr-CA" sz="1900" b="1" dirty="0"/>
              <a:t>unique</a:t>
            </a:r>
            <a:r>
              <a:rPr lang="fr-CA" sz="1900" dirty="0"/>
              <a:t>, </a:t>
            </a:r>
            <a:r>
              <a:rPr lang="fr-CA" sz="1900" b="1" dirty="0"/>
              <a:t>vérifiable</a:t>
            </a:r>
            <a:r>
              <a:rPr lang="fr-CA" sz="1900" dirty="0"/>
              <a:t> </a:t>
            </a:r>
            <a:r>
              <a:rPr lang="fr-CA" sz="1900" b="1" dirty="0"/>
              <a:t>et permanente</a:t>
            </a:r>
            <a:r>
              <a:rPr lang="fr-CA" sz="1900" dirty="0"/>
              <a:t>.</a:t>
            </a:r>
            <a:endParaRPr lang="en-US" sz="1900" dirty="0"/>
          </a:p>
          <a:p>
            <a:endParaRPr lang="en-US" sz="1900" dirty="0"/>
          </a:p>
        </p:txBody>
      </p:sp>
    </p:spTree>
    <p:extLst>
      <p:ext uri="{BB962C8B-B14F-4D97-AF65-F5344CB8AC3E}">
        <p14:creationId xmlns:p14="http://schemas.microsoft.com/office/powerpoint/2010/main" val="38733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fr-CA"/>
              <a:t>Système fédéral de crédits compensatoires pour les GES</a:t>
            </a:r>
            <a:br>
              <a:rPr lang="fr-CA"/>
            </a:br>
            <a:endParaRPr lang="fr-CA"/>
          </a:p>
        </p:txBody>
      </p:sp>
      <p:sp>
        <p:nvSpPr>
          <p:cNvPr id="3" name="Content Placeholder 2"/>
          <p:cNvSpPr>
            <a:spLocks noGrp="1"/>
          </p:cNvSpPr>
          <p:nvPr>
            <p:ph idx="1"/>
            <p:custDataLst>
              <p:tags r:id="rId2"/>
            </p:custDataLst>
          </p:nvPr>
        </p:nvSpPr>
        <p:spPr>
          <a:xfrm>
            <a:off x="609600" y="1124744"/>
            <a:ext cx="11391056" cy="5256584"/>
          </a:xfrm>
        </p:spPr>
        <p:txBody>
          <a:bodyPr>
            <a:normAutofit lnSpcReduction="10000"/>
          </a:bodyPr>
          <a:lstStyle/>
          <a:p>
            <a:pPr marL="0" indent="0">
              <a:buNone/>
            </a:pPr>
            <a:r>
              <a:rPr lang="fr-CA" sz="2400" dirty="0"/>
              <a:t>Le Système fédéral de crédits compensatoires pour les GES comporte trois éléments principaux : </a:t>
            </a:r>
          </a:p>
          <a:p>
            <a:r>
              <a:rPr lang="fr-CA" sz="2400" b="1" dirty="0"/>
              <a:t>Règlement</a:t>
            </a:r>
            <a:r>
              <a:rPr lang="fr-CA" sz="2400" dirty="0"/>
              <a:t> – il mettra en œuvre les aspects opérationnels du Système en vertu de la </a:t>
            </a:r>
            <a:r>
              <a:rPr lang="fr-CA" sz="2400" i="1" dirty="0"/>
              <a:t>Loi sur la tarification de la pollution causée par les gaz à effet de serre</a:t>
            </a:r>
            <a:r>
              <a:rPr lang="fr-CA" sz="2400" dirty="0"/>
              <a:t>.</a:t>
            </a:r>
          </a:p>
          <a:p>
            <a:pPr lvl="2"/>
            <a:r>
              <a:rPr lang="fr-CA" sz="2000" dirty="0"/>
              <a:t>Projet de </a:t>
            </a:r>
            <a:r>
              <a:rPr lang="fr-CA" sz="2000" i="1" dirty="0"/>
              <a:t>Règlement sur le régime canadien de crédits compensatoires concernant les gaz à effet de serre</a:t>
            </a:r>
            <a:r>
              <a:rPr lang="fr-CA" sz="2000" dirty="0"/>
              <a:t>, publié dans la </a:t>
            </a:r>
            <a:r>
              <a:rPr lang="fr-CA" sz="2000" i="1" dirty="0"/>
              <a:t>Gazette du Canada, Partie I</a:t>
            </a:r>
            <a:r>
              <a:rPr lang="fr-CA" sz="2000" dirty="0"/>
              <a:t> : 6 mars 2021.</a:t>
            </a:r>
          </a:p>
          <a:p>
            <a:pPr lvl="2"/>
            <a:r>
              <a:rPr lang="fr-CA" sz="2000" dirty="0"/>
              <a:t>La publication du règlement définitif est prévue à la mi-2022.</a:t>
            </a:r>
          </a:p>
          <a:p>
            <a:pPr marL="914400" lvl="2" indent="0">
              <a:buNone/>
            </a:pPr>
            <a:endParaRPr lang="en-US" sz="800" dirty="0"/>
          </a:p>
          <a:p>
            <a:r>
              <a:rPr lang="fr-CA" sz="2400" b="1" dirty="0"/>
              <a:t>Protocoles</a:t>
            </a:r>
            <a:r>
              <a:rPr lang="fr-CA" sz="2400" dirty="0"/>
              <a:t> – ils définiront l’approche à adopter pour quantifier la réduction par un type de projet donné des émissions de GES; en cours d’élaboration parallèlement au règlement.</a:t>
            </a:r>
          </a:p>
          <a:p>
            <a:endParaRPr lang="en-US" sz="800" dirty="0"/>
          </a:p>
          <a:p>
            <a:r>
              <a:rPr lang="fr-CA" sz="2400" b="1" dirty="0"/>
              <a:t>Système de crédits et de suivi </a:t>
            </a:r>
            <a:r>
              <a:rPr lang="fr-CA" sz="2400" dirty="0"/>
              <a:t>– il permettra d’inscrire les projets de crédits compensatoires, d’émettre et de faire le suivi des crédits compensatoires et de publier des données cruciales dans un registre public.</a:t>
            </a:r>
          </a:p>
          <a:p>
            <a:pPr marL="457200" lvl="1" indent="0">
              <a:buNone/>
            </a:pPr>
            <a:endParaRPr lang="en-US" sz="2000" dirty="0"/>
          </a:p>
        </p:txBody>
      </p:sp>
    </p:spTree>
    <p:extLst>
      <p:ext uri="{BB962C8B-B14F-4D97-AF65-F5344CB8AC3E}">
        <p14:creationId xmlns:p14="http://schemas.microsoft.com/office/powerpoint/2010/main" val="22136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5758" y="236659"/>
            <a:ext cx="10972800" cy="1143000"/>
          </a:xfrm>
        </p:spPr>
        <p:txBody>
          <a:bodyPr>
            <a:normAutofit fontScale="90000"/>
          </a:bodyPr>
          <a:lstStyle/>
          <a:p>
            <a:r>
              <a:rPr lang="fr-CA"/>
              <a:t>Protocoles de compensation agricole</a:t>
            </a:r>
          </a:p>
        </p:txBody>
      </p:sp>
      <p:sp>
        <p:nvSpPr>
          <p:cNvPr id="3" name="Content Placeholder 2"/>
          <p:cNvSpPr>
            <a:spLocks noGrp="1"/>
          </p:cNvSpPr>
          <p:nvPr>
            <p:ph idx="1"/>
            <p:custDataLst>
              <p:tags r:id="rId2"/>
            </p:custDataLst>
          </p:nvPr>
        </p:nvSpPr>
        <p:spPr>
          <a:xfrm>
            <a:off x="609600" y="1400811"/>
            <a:ext cx="11391056" cy="5141166"/>
          </a:xfrm>
        </p:spPr>
        <p:txBody>
          <a:bodyPr>
            <a:normAutofit lnSpcReduction="10000"/>
          </a:bodyPr>
          <a:lstStyle/>
          <a:p>
            <a:r>
              <a:rPr lang="fr-CA" sz="2400" dirty="0"/>
              <a:t>Élaboration du protocole fédéral de compensation pour les gaz à effet de serre en cours depuis le printemps 2021. </a:t>
            </a:r>
          </a:p>
          <a:p>
            <a:r>
              <a:rPr lang="fr-CA" sz="2400" dirty="0"/>
              <a:t>Des experts externes, des PT et des représentants autochtones sont mobilisés pour l’élaboration du protocole.</a:t>
            </a:r>
          </a:p>
          <a:p>
            <a:endParaRPr lang="en-US" sz="1100" dirty="0"/>
          </a:p>
          <a:p>
            <a:pPr marL="400050" lvl="1" indent="0">
              <a:buNone/>
            </a:pPr>
            <a:r>
              <a:rPr lang="fr-CA" sz="2400" b="1" u="sng" dirty="0"/>
              <a:t>Augmentation de la matière organique des sols (AMOS) </a:t>
            </a:r>
          </a:p>
          <a:p>
            <a:pPr lvl="1"/>
            <a:r>
              <a:rPr lang="fr-CA" sz="2400" dirty="0"/>
              <a:t>Le protocole créditera les réductions et les éliminations d’émissions de GES obtenues par une gestion durable des terres agricoles qui ne s’arrête pas aux pratiques habituelles et qui améliore la séquestration du carbone organique du sol.</a:t>
            </a:r>
          </a:p>
          <a:p>
            <a:pPr marL="400050" lvl="1" indent="0">
              <a:buNone/>
            </a:pPr>
            <a:r>
              <a:rPr lang="fr-CA" sz="2400" b="1" u="sng" dirty="0"/>
              <a:t>Gestion de l’alimentation du bétail</a:t>
            </a:r>
          </a:p>
          <a:p>
            <a:pPr lvl="1"/>
            <a:r>
              <a:rPr lang="fr-CA" sz="2400" dirty="0"/>
              <a:t>Les bovins libèrent du méthane par la digestion des aliments dans le rumen. Le protocole créditera les réductions d’émissions de GES obtenues par la modification des stratégies d’alimentation du bétail et d’autres technologies.</a:t>
            </a:r>
          </a:p>
          <a:p>
            <a:endParaRPr lang="en-CA" dirty="0"/>
          </a:p>
          <a:p>
            <a:pPr lvl="1"/>
            <a:endParaRPr lang="en-CA" dirty="0"/>
          </a:p>
        </p:txBody>
      </p:sp>
    </p:spTree>
    <p:extLst>
      <p:ext uri="{BB962C8B-B14F-4D97-AF65-F5344CB8AC3E}">
        <p14:creationId xmlns:p14="http://schemas.microsoft.com/office/powerpoint/2010/main" val="32202934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CCC_Presentation_Green_Lines_Widescreen" id="{1CD1D69E-B876-3A41-8642-7679656818EF}" vid="{6686E3FC-996A-A34E-8945-E2AA95AAB8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A52774A334CEE498315C8001E172041" ma:contentTypeVersion="1" ma:contentTypeDescription="Create a new document." ma:contentTypeScope="" ma:versionID="05df4b4b1bef0600e46c408cf7aa9cf0">
  <xsd:schema xmlns:xsd="http://www.w3.org/2001/XMLSchema" xmlns:xs="http://www.w3.org/2001/XMLSchema" xmlns:p="http://schemas.microsoft.com/office/2006/metadata/properties" xmlns:ns2="1324f1b8-a2b1-43b1-9dfd-a40a1655c6cc" targetNamespace="http://schemas.microsoft.com/office/2006/metadata/properties" ma:root="true" ma:fieldsID="a3d03945560287424449d20c32584fe2" ns2:_="">
    <xsd:import namespace="1324f1b8-a2b1-43b1-9dfd-a40a1655c6cc"/>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24f1b8-a2b1-43b1-9dfd-a40a1655c6c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EE8186-2416-4B0E-A857-D7010DDD8F54}">
  <ds:schemaRefs>
    <ds:schemaRef ds:uri="http://purl.org/dc/elements/1.1/"/>
    <ds:schemaRef ds:uri="http://schemas.microsoft.com/office/2006/metadata/properties"/>
    <ds:schemaRef ds:uri="1324f1b8-a2b1-43b1-9dfd-a40a1655c6cc"/>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A833025-5BD3-408A-84FE-39CECBC129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4f1b8-a2b1-43b1-9dfd-a40a1655c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C1C4DF-9898-4FFF-8F92-8E75369051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8828</TotalTime>
  <Words>492</Words>
  <Application>Microsoft Office PowerPoint</Application>
  <PresentationFormat>Grand écran</PresentationFormat>
  <Paragraphs>32</Paragraphs>
  <Slides>4</Slides>
  <Notes>4</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vt:i4>
      </vt:variant>
    </vt:vector>
  </HeadingPairs>
  <TitlesOfParts>
    <vt:vector size="7" baseType="lpstr">
      <vt:lpstr>Arial</vt:lpstr>
      <vt:lpstr>Calibri</vt:lpstr>
      <vt:lpstr>Office Theme</vt:lpstr>
      <vt:lpstr>Système fédéral de crédits compensatoires pour les gaz à effet de serre</vt:lpstr>
      <vt:lpstr>Système fédéral de crédits compensatoires pour les GES</vt:lpstr>
      <vt:lpstr>Système fédéral de crédits compensatoires pour les GES </vt:lpstr>
      <vt:lpstr>Protocoles de compensation agricole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ECCC_Presentation_Aqua_Lines_Widescreen</dc:title>
  <dc:creator>Maxime Blouin</dc:creator>
  <cp:lastModifiedBy>Brazeau,France (ECCC)</cp:lastModifiedBy>
  <cp:revision>293</cp:revision>
  <dcterms:created xsi:type="dcterms:W3CDTF">2020-09-14T13:32:21Z</dcterms:created>
  <dcterms:modified xsi:type="dcterms:W3CDTF">2022-02-24T13:42:28Z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0x0101004A52774A334CEE498315C8001E172041</vt:lpwstr>
  </property>
  <property fmtid="{D5CDD505-2E9C-101B-9397-08002B2CF9AE}" pid="4" name="_NewReviewCycle">
    <vt:lpwstr/>
  </property>
</Properties>
</file>