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331" r:id="rId5"/>
    <p:sldId id="280" r:id="rId6"/>
    <p:sldId id="300" r:id="rId7"/>
    <p:sldId id="323" r:id="rId8"/>
  </p:sldIdLst>
  <p:sldSz cx="12192000" cy="6858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altais,Veronique (ECCC)" initials="M(" lastIdx="1" clrIdx="5">
    <p:extLst>
      <p:ext uri="{19B8F6BF-5375-455C-9EA6-DF929625EA0E}">
        <p15:presenceInfo xmlns:p15="http://schemas.microsoft.com/office/powerpoint/2012/main" userId="S-1-5-21-2086016090-1259623561-1170935872-100368" providerId="AD"/>
      </p:ext>
    </p:extLst>
  </p:cmAuthor>
  <p:cmAuthor id="2" name="Gaudreault,Claudia [NCR]" initials="G[" lastIdx="57" clrIdx="0">
    <p:extLst>
      <p:ext uri="{19B8F6BF-5375-455C-9EA6-DF929625EA0E}">
        <p15:presenceInfo xmlns:p15="http://schemas.microsoft.com/office/powerpoint/2012/main" userId="S-1-5-21-2086016090-1259623561-1170935872-118727" providerId="AD"/>
      </p:ext>
    </p:extLst>
  </p:cmAuthor>
  <p:cmAuthor id="3" name="Mercer,Jackie (ECCC)" initials="M(" lastIdx="78" clrIdx="1">
    <p:extLst>
      <p:ext uri="{19B8F6BF-5375-455C-9EA6-DF929625EA0E}">
        <p15:presenceInfo xmlns:p15="http://schemas.microsoft.com/office/powerpoint/2012/main" userId="S-1-5-21-2086016090-1259623561-1170935872-97004" providerId="AD"/>
      </p:ext>
    </p:extLst>
  </p:cmAuthor>
  <p:cmAuthor id="4" name="Cloutier,Patrick (ECCC)" initials="C(" lastIdx="31" clrIdx="2">
    <p:extLst>
      <p:ext uri="{19B8F6BF-5375-455C-9EA6-DF929625EA0E}">
        <p15:presenceInfo xmlns:p15="http://schemas.microsoft.com/office/powerpoint/2012/main" userId="S-1-5-21-181418603-1873033856-359291519-24827" providerId="AD"/>
      </p:ext>
    </p:extLst>
  </p:cmAuthor>
  <p:cmAuthor id="5" name="Nadler,Lon (ECCC)" initials="N(" lastIdx="14" clrIdx="3">
    <p:extLst>
      <p:ext uri="{19B8F6BF-5375-455C-9EA6-DF929625EA0E}">
        <p15:presenceInfo xmlns:p15="http://schemas.microsoft.com/office/powerpoint/2012/main" userId="S-1-5-21-2086016090-1259623561-1170935872-128796" providerId="AD"/>
      </p:ext>
    </p:extLst>
  </p:cmAuthor>
  <p:cmAuthor id="6" name="Berton,Eva (ECCC)" initials="B(" lastIdx="1" clrIdx="4">
    <p:extLst>
      <p:ext uri="{19B8F6BF-5375-455C-9EA6-DF929625EA0E}">
        <p15:presenceInfo xmlns:p15="http://schemas.microsoft.com/office/powerpoint/2012/main" userId="S-1-5-21-2086016090-1259623561-1170935872-1080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79" autoAdjust="0"/>
    <p:restoredTop sz="80717" autoAdjust="0"/>
  </p:normalViewPr>
  <p:slideViewPr>
    <p:cSldViewPr>
      <p:cViewPr varScale="1">
        <p:scale>
          <a:sx n="81" d="100"/>
          <a:sy n="81" d="100"/>
        </p:scale>
        <p:origin x="978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852"/>
    </p:cViewPr>
  </p:sorter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handoutMaster" Target="handoutMasters/handoutMaster1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8AB7F-F5C2-4481-880A-11C5D63D7422}" type="datetimeFigureOut">
              <a:rPr lang="en-US" smtClean="0"/>
              <a:t>2/20/2022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25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5AE9C-D6E3-47E5-83FF-182D71AC890C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B3BD9-4F37-42C1-B138-82CF88BC5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4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6E25B4-8AA1-499E-9152-8E1C75E0ADA9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6237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B3BD9-4F37-42C1-B138-82CF88BC5B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35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CD8C8-B962-46B6-88B3-251339A450E6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7808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B3BD9-4F37-42C1-B138-82CF88BC5B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80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27448" y="1412778"/>
            <a:ext cx="10657184" cy="1470025"/>
          </a:xfrm>
        </p:spPr>
        <p:txBody>
          <a:bodyPr/>
          <a:lstStyle>
            <a:lvl1pPr algn="l">
              <a:defRPr b="1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PLACE YOUR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34221" y="2883051"/>
            <a:ext cx="6593960" cy="1914102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PLACE YOUR </a:t>
            </a:r>
            <a:br>
              <a:rPr lang="en-US" dirty="0"/>
            </a:br>
            <a:r>
              <a:rPr lang="en-US" dirty="0"/>
              <a:t>SUB-TITLE HERE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PLACE YOUR TITLE HERE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624D-2D64-4326-B42C-B6C857663422}" type="datetimeFigureOut">
              <a:rPr lang="en-CA" smtClean="0"/>
              <a:t>20/02/2022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61A0-0E6A-4BED-9027-1915FC7FE8F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0744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061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04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37ADB-4FB9-482D-A1A4-E1F489B212F5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7604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CA" sz="3200" dirty="0" smtClean="0"/>
              <a:t>Federal greenhouse gas </a:t>
            </a:r>
            <a:r>
              <a:rPr lang="en-CA" sz="3200" dirty="0"/>
              <a:t>offset </a:t>
            </a:r>
            <a:r>
              <a:rPr lang="en-CA" sz="3200" dirty="0" smtClean="0"/>
              <a:t>system</a:t>
            </a:r>
            <a:endParaRPr lang="en-CA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2400" dirty="0"/>
              <a:t>Presentation to Canadian Federation of </a:t>
            </a:r>
            <a:r>
              <a:rPr lang="en-CA" sz="2400" dirty="0" smtClean="0"/>
              <a:t>Agriculture – Climate </a:t>
            </a:r>
            <a:r>
              <a:rPr lang="en-CA" sz="2400" dirty="0"/>
              <a:t>Solutions Panel</a:t>
            </a:r>
          </a:p>
          <a:p>
            <a:endParaRPr lang="en-CA" sz="2400" dirty="0"/>
          </a:p>
          <a:p>
            <a:r>
              <a:rPr lang="en-CA" sz="2400" dirty="0"/>
              <a:t>March 2,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Federal GHG Offset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455" y="1417638"/>
            <a:ext cx="10972800" cy="5069157"/>
          </a:xfrm>
        </p:spPr>
        <p:txBody>
          <a:bodyPr>
            <a:normAutofit/>
          </a:bodyPr>
          <a:lstStyle/>
          <a:p>
            <a:r>
              <a:rPr lang="en-CA" sz="2400" dirty="0" smtClean="0"/>
              <a:t>The Federal GHG Offset System will </a:t>
            </a:r>
            <a:r>
              <a:rPr lang="en-US" sz="2400" dirty="0" smtClean="0"/>
              <a:t>encourage cost-effective GHG emissions reductions and removals in Canada from voluntary activities not covered by legal requirements or carbon pollution pricing  </a:t>
            </a:r>
          </a:p>
          <a:p>
            <a:pPr lvl="1"/>
            <a:r>
              <a:rPr lang="en-CA" sz="2000" dirty="0" smtClean="0"/>
              <a:t>Offset projects must be </a:t>
            </a:r>
            <a:r>
              <a:rPr lang="en-CA" sz="2000" b="1" dirty="0" smtClean="0"/>
              <a:t>additional</a:t>
            </a:r>
            <a:r>
              <a:rPr lang="en-CA" sz="2000" dirty="0" smtClean="0"/>
              <a:t> and go beyond business-as-usual practices</a:t>
            </a:r>
          </a:p>
          <a:p>
            <a:pPr lvl="1"/>
            <a:r>
              <a:rPr lang="en-US" sz="2000" dirty="0" smtClean="0"/>
              <a:t>Further extends the price signal on carbon pollution across the economy</a:t>
            </a:r>
            <a:endParaRPr lang="en-CA" sz="2000" dirty="0" smtClean="0"/>
          </a:p>
          <a:p>
            <a:pPr lvl="1"/>
            <a:r>
              <a:rPr lang="en-US" sz="2000" dirty="0" smtClean="0"/>
              <a:t>Will allow farmers, foresters, Indigenous populations and other project developers to earn revenue for GHG reductions and stimulate innovation and private sector investment</a:t>
            </a:r>
          </a:p>
          <a:p>
            <a:pPr lvl="1"/>
            <a:endParaRPr lang="en-US" sz="2000" dirty="0" smtClean="0"/>
          </a:p>
          <a:p>
            <a:r>
              <a:rPr lang="en-CA" sz="2400" dirty="0" smtClean="0"/>
              <a:t>To receive federal GHG offset credits, projects must</a:t>
            </a:r>
            <a:r>
              <a:rPr lang="en-US" sz="2400" dirty="0" smtClean="0"/>
              <a:t> generate GHG reductions and/or removals that are </a:t>
            </a:r>
            <a:r>
              <a:rPr lang="en-US" sz="2400" b="1" dirty="0" smtClean="0"/>
              <a:t>real</a:t>
            </a:r>
            <a:r>
              <a:rPr lang="en-US" sz="2400" dirty="0" smtClean="0"/>
              <a:t>, </a:t>
            </a:r>
            <a:r>
              <a:rPr lang="en-US" sz="2400" b="1" dirty="0" smtClean="0"/>
              <a:t>quantifiable</a:t>
            </a:r>
            <a:r>
              <a:rPr lang="en-US" sz="2400" dirty="0" smtClean="0"/>
              <a:t>, </a:t>
            </a:r>
            <a:r>
              <a:rPr lang="en-US" sz="2400" b="1" dirty="0" smtClean="0"/>
              <a:t>unique</a:t>
            </a:r>
            <a:r>
              <a:rPr lang="en-US" sz="2400" dirty="0" smtClean="0"/>
              <a:t>, </a:t>
            </a:r>
            <a:r>
              <a:rPr lang="en-US" sz="2400" b="1" dirty="0" smtClean="0"/>
              <a:t>verifiable</a:t>
            </a:r>
            <a:r>
              <a:rPr lang="en-US" sz="2400" dirty="0" smtClean="0"/>
              <a:t>, </a:t>
            </a:r>
            <a:r>
              <a:rPr lang="en-US" sz="2400" b="1" dirty="0" smtClean="0"/>
              <a:t>and permanent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Federal GHG OFFSET SYSTEM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80728"/>
            <a:ext cx="11391056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dirty="0"/>
              <a:t>The Federal GHG Offset System consists of three main elements: </a:t>
            </a:r>
            <a:endParaRPr lang="en-US" sz="2400" dirty="0"/>
          </a:p>
          <a:p>
            <a:r>
              <a:rPr lang="en-US" sz="2400" b="1" dirty="0"/>
              <a:t>Regulations</a:t>
            </a:r>
            <a:r>
              <a:rPr lang="en-US" sz="2400" dirty="0"/>
              <a:t> - </a:t>
            </a:r>
            <a:r>
              <a:rPr lang="en-CA" sz="2400" dirty="0"/>
              <a:t>Will implement operational aspects of the system and are enabled under </a:t>
            </a:r>
            <a:r>
              <a:rPr lang="en-US" sz="2400" dirty="0"/>
              <a:t>the </a:t>
            </a:r>
            <a:r>
              <a:rPr lang="en-US" sz="2400" i="1" dirty="0"/>
              <a:t>Greenhouse Gas Pollution Pricing Act</a:t>
            </a:r>
            <a:endParaRPr lang="en-CA" sz="2400" dirty="0"/>
          </a:p>
          <a:p>
            <a:pPr lvl="2"/>
            <a:r>
              <a:rPr lang="en-US" sz="2000" dirty="0"/>
              <a:t>Draft </a:t>
            </a:r>
            <a:r>
              <a:rPr lang="en-US" sz="2000" i="1" dirty="0"/>
              <a:t>Greenhouse Gas Offset Credit System Regulations (Canada) </a:t>
            </a:r>
            <a:r>
              <a:rPr lang="en-US" sz="2000" dirty="0"/>
              <a:t>published in </a:t>
            </a:r>
            <a:r>
              <a:rPr lang="en-US" sz="2000" i="1" dirty="0"/>
              <a:t>Canada Gazette Part I</a:t>
            </a:r>
            <a:r>
              <a:rPr lang="en-US" sz="2000" dirty="0"/>
              <a:t>: March 6, 2021</a:t>
            </a:r>
          </a:p>
          <a:p>
            <a:pPr lvl="2"/>
            <a:r>
              <a:rPr lang="en-US" sz="2000" dirty="0"/>
              <a:t>The release of the final regulations is targeted for mid-2022</a:t>
            </a:r>
          </a:p>
          <a:p>
            <a:pPr marL="914400" lvl="2" indent="0">
              <a:buNone/>
            </a:pPr>
            <a:endParaRPr lang="en-US" sz="800" dirty="0"/>
          </a:p>
          <a:p>
            <a:r>
              <a:rPr lang="en-US" sz="2400" b="1" dirty="0"/>
              <a:t>Protocols</a:t>
            </a:r>
            <a:r>
              <a:rPr lang="en-US" sz="2400" dirty="0"/>
              <a:t> - Will set out the approach for quantifying GHG emissions reductions for a given project type; are being developed in parallel to the regulations </a:t>
            </a:r>
            <a:r>
              <a:rPr lang="en-US" sz="2400" dirty="0" smtClean="0"/>
              <a:t>on an </a:t>
            </a:r>
            <a:r>
              <a:rPr lang="en-US" sz="2400" dirty="0"/>
              <a:t>ongoing basis</a:t>
            </a:r>
          </a:p>
          <a:p>
            <a:endParaRPr lang="en-US" sz="800" dirty="0"/>
          </a:p>
          <a:p>
            <a:r>
              <a:rPr lang="en-US" sz="2400" b="1" dirty="0"/>
              <a:t>Credit and tracking system </a:t>
            </a:r>
            <a:r>
              <a:rPr lang="en-US" sz="2400" dirty="0"/>
              <a:t>– Will register offset projects, issue and track offset credits, and share key information through a public registry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36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758" y="236659"/>
            <a:ext cx="10972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Agricultural Offset Protocols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0811"/>
            <a:ext cx="10972800" cy="5141166"/>
          </a:xfrm>
        </p:spPr>
        <p:txBody>
          <a:bodyPr>
            <a:normAutofit/>
          </a:bodyPr>
          <a:lstStyle/>
          <a:p>
            <a:r>
              <a:rPr lang="en-CA" sz="2400" dirty="0"/>
              <a:t>Federal GHG Offset protocol development ongoing since spring </a:t>
            </a:r>
            <a:r>
              <a:rPr lang="en-CA" sz="2400" dirty="0" smtClean="0"/>
              <a:t>2021. </a:t>
            </a:r>
          </a:p>
          <a:p>
            <a:r>
              <a:rPr lang="en-CA" sz="2400" dirty="0"/>
              <a:t>E</a:t>
            </a:r>
            <a:r>
              <a:rPr lang="en-US" sz="2400" dirty="0" err="1" smtClean="0"/>
              <a:t>xternal</a:t>
            </a:r>
            <a:r>
              <a:rPr lang="en-US" sz="2400" dirty="0" smtClean="0"/>
              <a:t> </a:t>
            </a:r>
            <a:r>
              <a:rPr lang="en-US" sz="2400" dirty="0"/>
              <a:t>experts, PTs and Indigenous representatives are being engaged to support protocol </a:t>
            </a:r>
            <a:r>
              <a:rPr lang="en-US" sz="2400" dirty="0" smtClean="0"/>
              <a:t>development.</a:t>
            </a:r>
          </a:p>
          <a:p>
            <a:endParaRPr lang="en-US" sz="1100" dirty="0"/>
          </a:p>
          <a:p>
            <a:pPr marL="400050" lvl="1" indent="0">
              <a:buNone/>
            </a:pPr>
            <a:r>
              <a:rPr lang="en-US" sz="2400" b="1" u="sng" dirty="0" smtClean="0"/>
              <a:t>Enhanced </a:t>
            </a:r>
            <a:r>
              <a:rPr lang="en-US" sz="2400" b="1" u="sng" dirty="0"/>
              <a:t>Soil Organic Carbon (ESOC</a:t>
            </a:r>
            <a:r>
              <a:rPr lang="en-US" sz="2400" b="1" u="sng" dirty="0" smtClean="0"/>
              <a:t>) </a:t>
            </a:r>
          </a:p>
          <a:p>
            <a:pPr lvl="1"/>
            <a:r>
              <a:rPr lang="en-CA" sz="2400" dirty="0" smtClean="0"/>
              <a:t>Protocol will credit GHG reductions and removals achieved from adoption of sustainable agricultural land management activities which go beyond business as usual and enhance soil organic carbon sequestration</a:t>
            </a:r>
          </a:p>
          <a:p>
            <a:pPr marL="400050" lvl="1" indent="0">
              <a:buNone/>
            </a:pPr>
            <a:r>
              <a:rPr lang="en-US" sz="2400" b="1" u="sng" dirty="0" smtClean="0"/>
              <a:t>Livestock Feed Management (LFM)</a:t>
            </a:r>
            <a:endParaRPr lang="en-US" sz="2400" b="1" u="sng" dirty="0"/>
          </a:p>
          <a:p>
            <a:pPr lvl="1"/>
            <a:r>
              <a:rPr lang="en-US" sz="2400" dirty="0" smtClean="0"/>
              <a:t>Cattle </a:t>
            </a:r>
            <a:r>
              <a:rPr lang="en-US" sz="2400" dirty="0"/>
              <a:t>release methane as a result of digestion of feed in the </a:t>
            </a:r>
            <a:r>
              <a:rPr lang="en-US" sz="2400" dirty="0" smtClean="0"/>
              <a:t>rumen. Protocol will credit </a:t>
            </a:r>
            <a:r>
              <a:rPr lang="en-CA" sz="2400" dirty="0" smtClean="0"/>
              <a:t>GHG reductions achieved through alterations in livestock feeding strategies and other technologies</a:t>
            </a:r>
          </a:p>
          <a:p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029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CC_Presentation_Green_Lines_Widescreen" id="{1CD1D69E-B876-3A41-8642-7679656818EF}" vid="{6686E3FC-996A-A34E-8945-E2AA95AAB8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52774A334CEE498315C8001E172041" ma:contentTypeVersion="1" ma:contentTypeDescription="Create a new document." ma:contentTypeScope="" ma:versionID="05df4b4b1bef0600e46c408cf7aa9cf0">
  <xsd:schema xmlns:xsd="http://www.w3.org/2001/XMLSchema" xmlns:xs="http://www.w3.org/2001/XMLSchema" xmlns:p="http://schemas.microsoft.com/office/2006/metadata/properties" xmlns:ns2="1324f1b8-a2b1-43b1-9dfd-a40a1655c6cc" targetNamespace="http://schemas.microsoft.com/office/2006/metadata/properties" ma:root="true" ma:fieldsID="a3d03945560287424449d20c32584fe2" ns2:_="">
    <xsd:import namespace="1324f1b8-a2b1-43b1-9dfd-a40a1655c6cc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4f1b8-a2b1-43b1-9dfd-a40a1655c6c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EE8186-2416-4B0E-A857-D7010DDD8F54}">
  <ds:schemaRefs>
    <ds:schemaRef ds:uri="1324f1b8-a2b1-43b1-9dfd-a40a1655c6c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0C1C4DF-9898-4FFF-8F92-8E75369051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833025-5BD3-408A-84FE-39CECBC129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24f1b8-a2b1-43b1-9dfd-a40a1655c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8807</TotalTime>
  <Words>345</Words>
  <Application>Microsoft Office PowerPoint</Application>
  <PresentationFormat>Widescreen</PresentationFormat>
  <Paragraphs>32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Office Theme</vt:lpstr>
      <vt:lpstr>Federal greenhouse gas offset system</vt:lpstr>
      <vt:lpstr>Federal GHG Offset System</vt:lpstr>
      <vt:lpstr>Federal GHG OFFSET SYSTEM </vt:lpstr>
      <vt:lpstr>Agricultural Offset Protocols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ECCC_Presentation_Aqua_Lines_Widescreen</dc:title>
  <dc:creator>Maxime Blouin</dc:creator>
  <cp:lastModifiedBy>Judy Meltzer</cp:lastModifiedBy>
  <cp:revision>290</cp:revision>
  <dcterms:created xsi:type="dcterms:W3CDTF">2020-09-14T13:32:21Z</dcterms:created>
  <dcterms:modified xsi:type="dcterms:W3CDTF">2022-02-20T13:56:15Z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0x0101004A52774A334CEE498315C8001E172041</vt:lpwstr>
  </property>
</Properties>
</file>