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0" r:id="rId2"/>
    <p:sldId id="294" r:id="rId3"/>
    <p:sldId id="31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43" autoAdjust="0"/>
  </p:normalViewPr>
  <p:slideViewPr>
    <p:cSldViewPr snapToGrid="0">
      <p:cViewPr varScale="1">
        <p:scale>
          <a:sx n="60" d="100"/>
          <a:sy n="60" d="100"/>
        </p:scale>
        <p:origin x="90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6663-7D39-40A4-AB68-DFEDDB797F26}" type="datetimeFigureOut">
              <a:rPr lang="en-CA" smtClean="0"/>
              <a:t>2021-02-18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DFF49-FA6A-44E3-84B4-A88991FCE33C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756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16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56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  <p:sp>
        <p:nvSpPr>
          <p:cNvPr id="52" name="Shape 5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921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3504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47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42933" y="2882400"/>
            <a:ext cx="750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274067" y="100100"/>
            <a:ext cx="1066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60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72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428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281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29333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498371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7767409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452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892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702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1973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577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88567" y="828633"/>
            <a:ext cx="9875166" cy="11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CA" sz="4000" dirty="0" smtClean="0"/>
              <a:t>Aperçu du </a:t>
            </a:r>
            <a:r>
              <a:rPr lang="fr-CA" sz="4000" dirty="0" smtClean="0">
                <a:solidFill>
                  <a:srgbClr val="FFC000"/>
                </a:solidFill>
              </a:rPr>
              <a:t>secteur </a:t>
            </a:r>
            <a:r>
              <a:rPr lang="fr-CA" sz="4000" baseline="0" dirty="0" smtClean="0">
                <a:solidFill>
                  <a:srgbClr val="FFC000"/>
                </a:solidFill>
              </a:rPr>
              <a:t>de </a:t>
            </a:r>
            <a:r>
              <a:rPr lang="fr-CA" sz="4000" baseline="0" dirty="0" smtClean="0">
                <a:solidFill>
                  <a:srgbClr val="FFB600"/>
                </a:solidFill>
              </a:rPr>
              <a:t>l’épicerie </a:t>
            </a:r>
            <a:r>
              <a:rPr lang="fr-CA" sz="4000" baseline="0" dirty="0" smtClean="0">
                <a:solidFill>
                  <a:schemeClr val="tx1"/>
                </a:solidFill>
              </a:rPr>
              <a:t>au Canada</a:t>
            </a:r>
            <a:endParaRPr lang="fr-CA" sz="4000" dirty="0">
              <a:solidFill>
                <a:schemeClr val="tx1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fr-CA" kern="0" smtClean="0"/>
              <a:pPr defTabSz="1219170">
                <a:buClr>
                  <a:srgbClr val="000000"/>
                </a:buClr>
              </a:pPr>
              <a:t>1</a:t>
            </a:fld>
            <a:endParaRPr lang="fr-CA" kern="0" dirty="0"/>
          </a:p>
        </p:txBody>
      </p:sp>
      <p:sp>
        <p:nvSpPr>
          <p:cNvPr id="92" name="Shape 92"/>
          <p:cNvSpPr txBox="1"/>
          <p:nvPr/>
        </p:nvSpPr>
        <p:spPr>
          <a:xfrm>
            <a:off x="7601693" y="5594003"/>
            <a:ext cx="3783240" cy="3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fr-CA" sz="1333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 Source : étude d’impact économique, 2015)</a:t>
            </a:r>
            <a:endParaRPr lang="fr-CA" sz="13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10807211" y="515764"/>
            <a:ext cx="928064" cy="740709"/>
            <a:chOff x="1921475" y="3695200"/>
            <a:chExt cx="438400" cy="349875"/>
          </a:xfrm>
        </p:grpSpPr>
        <p:sp>
          <p:nvSpPr>
            <p:cNvPr id="94" name="Shape 94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lang="fr-CA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lang="fr-CA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lang="fr-CA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Shape 97"/>
          <p:cNvSpPr/>
          <p:nvPr/>
        </p:nvSpPr>
        <p:spPr>
          <a:xfrm>
            <a:off x="988567" y="2316900"/>
            <a:ext cx="3490800" cy="3490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fr-CA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083300" y="3716300"/>
            <a:ext cx="31160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CA" sz="1867" kern="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Indépendants</a:t>
            </a:r>
          </a:p>
          <a:p>
            <a:pPr algn="ctr" defTabSz="1219170">
              <a:buClr>
                <a:srgbClr val="000000"/>
              </a:buClr>
            </a:pPr>
            <a:r>
              <a:rPr lang="fr-CA" sz="1867" kern="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6 900 (51 %)</a:t>
            </a:r>
            <a:endParaRPr lang="fr-CA" sz="18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601300" y="2316900"/>
            <a:ext cx="3490800" cy="3490800"/>
          </a:xfrm>
          <a:prstGeom prst="ellipse">
            <a:avLst/>
          </a:prstGeom>
          <a:solidFill>
            <a:srgbClr val="006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fr-CA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3849100" y="3530933"/>
            <a:ext cx="31160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CA" sz="1867" kern="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Nombre total d’épiceries au Canada : </a:t>
            </a:r>
          </a:p>
          <a:p>
            <a:pPr algn="ctr" defTabSz="1219170">
              <a:buClr>
                <a:srgbClr val="000000"/>
              </a:buClr>
            </a:pPr>
            <a:r>
              <a:rPr lang="fr-CA" sz="1867" kern="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13 400</a:t>
            </a:r>
            <a:endParaRPr lang="fr-CA" sz="18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7385300" y="3490700"/>
            <a:ext cx="803200" cy="114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fr-CA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68933" y="3024300"/>
            <a:ext cx="31160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CA" sz="2133" b="1" kern="0" dirty="0" smtClean="0">
                <a:solidFill>
                  <a:srgbClr val="FFB600"/>
                </a:solidFill>
                <a:latin typeface="Raleway"/>
                <a:ea typeface="Raleway"/>
                <a:cs typeface="Raleway"/>
                <a:sym typeface="Raleway"/>
              </a:rPr>
              <a:t>Toutes les épiceries : 103,8 milliards $/an</a:t>
            </a:r>
            <a:endParaRPr lang="fr-CA" sz="2133" b="1" kern="0" dirty="0">
              <a:solidFill>
                <a:srgbClr val="FFB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268933" y="3941900"/>
            <a:ext cx="31160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CA" sz="2133" b="1" kern="0" dirty="0" smtClean="0">
                <a:solidFill>
                  <a:srgbClr val="57A7B5">
                    <a:lumMod val="5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Membres </a:t>
            </a:r>
            <a:r>
              <a:rPr lang="fr-CA" sz="2133" b="1" kern="0" dirty="0">
                <a:solidFill>
                  <a:srgbClr val="57A7B5">
                    <a:lumMod val="5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de </a:t>
            </a:r>
            <a:r>
              <a:rPr lang="fr-CA" sz="2133" b="1" kern="0" dirty="0" smtClean="0">
                <a:solidFill>
                  <a:srgbClr val="57A7B5">
                    <a:lumMod val="5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la </a:t>
            </a:r>
            <a:r>
              <a:rPr lang="fr-CA" sz="2133" b="1" kern="0" dirty="0" smtClean="0">
                <a:solidFill>
                  <a:srgbClr val="57A7B5">
                    <a:lumMod val="5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FCEI</a:t>
            </a:r>
            <a:r>
              <a:rPr lang="fr-CA" sz="2133" b="1" kern="0" dirty="0" smtClean="0">
                <a:solidFill>
                  <a:srgbClr val="57A7B5">
                    <a:lumMod val="5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-CA" sz="2133" b="1" kern="0" dirty="0" smtClean="0">
                <a:solidFill>
                  <a:srgbClr val="57A7B5">
                    <a:lumMod val="5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:  12,8 milliards $ de chiffre d’affaires annuel</a:t>
            </a:r>
            <a:endParaRPr lang="fr-CA" sz="2133" b="1" kern="0" dirty="0">
              <a:solidFill>
                <a:srgbClr val="57A7B5">
                  <a:lumMod val="50000"/>
                </a:srgb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1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CA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fr-CA" kern="0" smtClean="0"/>
              <a:pPr defTabSz="1219170">
                <a:buClr>
                  <a:srgbClr val="000000"/>
                </a:buClr>
              </a:pPr>
              <a:t>2</a:t>
            </a:fld>
            <a:endParaRPr lang="fr-CA" kern="0" dirty="0"/>
          </a:p>
        </p:txBody>
      </p:sp>
      <p:sp>
        <p:nvSpPr>
          <p:cNvPr id="4" name="Rectangle 3"/>
          <p:cNvSpPr/>
          <p:nvPr/>
        </p:nvSpPr>
        <p:spPr>
          <a:xfrm>
            <a:off x="296967" y="62990"/>
            <a:ext cx="1080779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CA" sz="3733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aleway"/>
                <a:cs typeface="Arial" pitchFamily="34" charset="0"/>
                <a:sym typeface="Arial"/>
              </a:rPr>
              <a:t>Indépendants </a:t>
            </a:r>
            <a:r>
              <a:rPr lang="fr-CA" sz="3733" b="1" kern="0" dirty="0" smtClean="0">
                <a:solidFill>
                  <a:srgbClr val="000000"/>
                </a:solidFill>
                <a:latin typeface="Raleway"/>
                <a:cs typeface="Arial" pitchFamily="34" charset="0"/>
                <a:sym typeface="Arial"/>
              </a:rPr>
              <a:t>– </a:t>
            </a:r>
            <a:r>
              <a:rPr lang="fr-CA" sz="3733" b="1" kern="0" dirty="0" smtClean="0">
                <a:solidFill>
                  <a:srgbClr val="FFC000"/>
                </a:solidFill>
                <a:latin typeface="Raleway"/>
                <a:cs typeface="Arial" pitchFamily="34" charset="0"/>
                <a:sym typeface="Arial"/>
              </a:rPr>
              <a:t>Impact économique net</a:t>
            </a:r>
            <a:endParaRPr lang="fr-CA" sz="3733" b="1" kern="0" dirty="0">
              <a:solidFill>
                <a:srgbClr val="FFC000"/>
              </a:solidFill>
              <a:latin typeface="Raleway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540" y="304033"/>
            <a:ext cx="926672" cy="747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78298" y="6392314"/>
            <a:ext cx="4280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CA" sz="1600" kern="0" dirty="0">
                <a:solidFill>
                  <a:srgbClr val="000000"/>
                </a:solidFill>
                <a:cs typeface="Arial"/>
                <a:sym typeface="Arial"/>
              </a:rPr>
              <a:t>( Source : étude d’impact économique, 2015)</a:t>
            </a:r>
            <a:endParaRPr lang="fr-CA"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11" y="1335133"/>
            <a:ext cx="8819252" cy="49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6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1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CA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3</a:t>
            </a:fld>
            <a:endParaRPr lang="en" kern="0"/>
          </a:p>
        </p:txBody>
      </p:sp>
      <p:sp>
        <p:nvSpPr>
          <p:cNvPr id="5" name="TextBox 4"/>
          <p:cNvSpPr txBox="1"/>
          <p:nvPr/>
        </p:nvSpPr>
        <p:spPr>
          <a:xfrm>
            <a:off x="271261" y="142329"/>
            <a:ext cx="10601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CA" sz="48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Raleway"/>
                <a:cs typeface="Arial"/>
                <a:sym typeface="Arial"/>
              </a:rPr>
              <a:t>Chiffres d’affaire</a:t>
            </a:r>
            <a:r>
              <a:rPr lang="fr-CA" sz="48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Raleway"/>
                <a:cs typeface="Arial"/>
                <a:sym typeface="Arial"/>
              </a:rPr>
              <a:t>s e</a:t>
            </a:r>
            <a:r>
              <a:rPr lang="fr-CA" sz="48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Raleway"/>
                <a:cs typeface="Arial"/>
                <a:sym typeface="Arial"/>
              </a:rPr>
              <a:t>stimatifs </a:t>
            </a:r>
            <a:r>
              <a:rPr lang="fr-CA" sz="4267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Raleway"/>
                <a:cs typeface="Arial"/>
                <a:sym typeface="Arial"/>
              </a:rPr>
              <a:t>(G$)</a:t>
            </a:r>
            <a:endParaRPr lang="fr-CA" sz="4267" kern="0" dirty="0">
              <a:solidFill>
                <a:srgbClr val="000000">
                  <a:lumMod val="85000"/>
                  <a:lumOff val="15000"/>
                </a:srgbClr>
              </a:solidFill>
              <a:latin typeface="Raleway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753" y="199294"/>
            <a:ext cx="926672" cy="747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8189" y="6460520"/>
            <a:ext cx="8053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CA" sz="1600" kern="0" dirty="0" smtClean="0">
                <a:solidFill>
                  <a:srgbClr val="000000"/>
                </a:solidFill>
                <a:cs typeface="Arial"/>
                <a:sym typeface="Arial"/>
              </a:rPr>
              <a:t>( Sources </a:t>
            </a: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en-US" altLang="zh-CN" sz="1600" kern="0" dirty="0" smtClean="0">
                <a:solidFill>
                  <a:srgbClr val="000000"/>
                </a:solidFill>
                <a:cs typeface="Arial"/>
                <a:sym typeface="Arial"/>
              </a:rPr>
              <a:t>Who’s Who</a:t>
            </a: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 201</a:t>
            </a:r>
            <a:r>
              <a:rPr lang="en-US" altLang="zh-CN" sz="1600" kern="0" dirty="0">
                <a:solidFill>
                  <a:srgbClr val="000000"/>
                </a:solidFill>
                <a:cs typeface="Arial"/>
                <a:sym typeface="Arial"/>
              </a:rPr>
              <a:t>8</a:t>
            </a:r>
            <a:r>
              <a:rPr lang="zh-CN" altLang="en-US" sz="16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fr-CA" altLang="zh-CN" sz="1600" kern="0" dirty="0" smtClean="0">
                <a:solidFill>
                  <a:srgbClr val="000000"/>
                </a:solidFill>
                <a:cs typeface="Arial"/>
                <a:sym typeface="Arial"/>
              </a:rPr>
              <a:t>du </a:t>
            </a:r>
            <a:r>
              <a:rPr lang="en-US" altLang="zh-CN" sz="1600" i="1" kern="0" dirty="0" smtClean="0">
                <a:solidFill>
                  <a:srgbClr val="000000"/>
                </a:solidFill>
                <a:cs typeface="Arial"/>
                <a:sym typeface="Arial"/>
              </a:rPr>
              <a:t>Canadian</a:t>
            </a:r>
            <a:r>
              <a:rPr lang="zh-CN" altLang="en-US" sz="1600" i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zh-CN" sz="1600" i="1" kern="0" dirty="0" smtClean="0">
                <a:solidFill>
                  <a:srgbClr val="000000"/>
                </a:solidFill>
                <a:cs typeface="Arial"/>
                <a:sym typeface="Arial"/>
              </a:rPr>
              <a:t>Grocer</a:t>
            </a:r>
            <a:r>
              <a:rPr lang="en-US" altLang="zh-CN" sz="1600" kern="0" dirty="0" smtClean="0">
                <a:solidFill>
                  <a:srgbClr val="000000"/>
                </a:solidFill>
                <a:cs typeface="Arial"/>
                <a:sym typeface="Arial"/>
              </a:rPr>
              <a:t>; </a:t>
            </a:r>
            <a:r>
              <a:rPr lang="fr-CA" sz="1600" kern="0" dirty="0" smtClean="0">
                <a:solidFill>
                  <a:srgbClr val="000000"/>
                </a:solidFill>
                <a:cs typeface="Arial"/>
                <a:sym typeface="Arial"/>
              </a:rPr>
              <a:t>étude </a:t>
            </a:r>
            <a:r>
              <a:rPr lang="fr-CA" sz="1600" kern="0" dirty="0">
                <a:solidFill>
                  <a:srgbClr val="000000"/>
                </a:solidFill>
                <a:cs typeface="Arial"/>
                <a:sym typeface="Arial"/>
              </a:rPr>
              <a:t>d’impact économique, 2015)</a:t>
            </a:r>
            <a:endParaRPr lang="fr-CA"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65" y="1001794"/>
            <a:ext cx="9704404" cy="54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2794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</Words>
  <Application>Microsoft Office PowerPoint</Application>
  <PresentationFormat>Grand écran</PresentationFormat>
  <Paragraphs>15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宋体</vt:lpstr>
      <vt:lpstr>Arial</vt:lpstr>
      <vt:lpstr>Calibri</vt:lpstr>
      <vt:lpstr>Raleway</vt:lpstr>
      <vt:lpstr>Raleway ExtraBold</vt:lpstr>
      <vt:lpstr>Raleway Light</vt:lpstr>
      <vt:lpstr>Olivia template</vt:lpstr>
      <vt:lpstr>Aperçu du secteur de l’épicerie au Canada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Grocery Sector at a Glance</dc:title>
  <dc:creator>Nancy Kwon</dc:creator>
  <cp:lastModifiedBy>Cadieux, Natalie</cp:lastModifiedBy>
  <cp:revision>6</cp:revision>
  <dcterms:created xsi:type="dcterms:W3CDTF">2021-02-15T16:55:49Z</dcterms:created>
  <dcterms:modified xsi:type="dcterms:W3CDTF">2021-02-18T22:39:18Z</dcterms:modified>
</cp:coreProperties>
</file>