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0" r:id="rId2"/>
    <p:sldId id="294" r:id="rId3"/>
    <p:sldId id="31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76663-7D39-40A4-AB68-DFEDDB797F26}" type="datetimeFigureOut">
              <a:rPr lang="en-CA" smtClean="0"/>
              <a:t>2021-02-18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DFF49-FA6A-44E3-84B4-A88991FCE3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56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16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56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 colored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2" name="Shape 5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218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3504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3635123"/>
            <a:ext cx="1036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5107537"/>
            <a:ext cx="10363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47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42933" y="2882400"/>
            <a:ext cx="7506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1pPr>
            <a:lvl2pPr marL="1219170" lvl="1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2pPr>
            <a:lvl3pPr marL="1828754" lvl="2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3pPr>
            <a:lvl4pPr marL="2438339" lvl="3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4pPr>
            <a:lvl5pPr marL="3047924" lvl="4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5pPr>
            <a:lvl6pPr marL="3657509" lvl="5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6pPr>
            <a:lvl7pPr marL="4267093" lvl="6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 sz="4000" i="1">
                <a:solidFill>
                  <a:srgbClr val="434343"/>
                </a:solidFill>
              </a:defRPr>
            </a:lvl7pPr>
            <a:lvl8pPr marL="4876678" lvl="7" indent="-55878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○"/>
              <a:defRPr sz="4000" i="1">
                <a:solidFill>
                  <a:srgbClr val="434343"/>
                </a:solidFill>
              </a:defRPr>
            </a:lvl8pPr>
            <a:lvl9pPr marL="5486263" lvl="8" indent="-55878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Char char="■"/>
              <a:defRPr sz="4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274067" y="100100"/>
            <a:ext cx="1066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60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728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428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229333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238249" y="2516504"/>
            <a:ext cx="4724400" cy="4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281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29333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498371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7767409" y="2574000"/>
            <a:ext cx="3109600" cy="3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452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2892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56718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702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973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29333" y="1189033"/>
            <a:ext cx="915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733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7577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229333" y="828633"/>
            <a:ext cx="9634400" cy="11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dirty="0"/>
              <a:t>Canada’s </a:t>
            </a:r>
            <a:r>
              <a:rPr lang="en" sz="4000" dirty="0">
                <a:solidFill>
                  <a:srgbClr val="FFB600"/>
                </a:solidFill>
              </a:rPr>
              <a:t>Grocery Sector</a:t>
            </a:r>
            <a:r>
              <a:rPr lang="en" sz="4000" dirty="0"/>
              <a:t> at a Glance</a:t>
            </a:r>
            <a:endParaRPr sz="4000" dirty="0"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</a:t>
            </a:fld>
            <a:endParaRPr kern="0" dirty="0"/>
          </a:p>
        </p:txBody>
      </p:sp>
      <p:sp>
        <p:nvSpPr>
          <p:cNvPr id="92" name="Shape 92"/>
          <p:cNvSpPr txBox="1"/>
          <p:nvPr/>
        </p:nvSpPr>
        <p:spPr>
          <a:xfrm>
            <a:off x="7601693" y="5629700"/>
            <a:ext cx="3606400" cy="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3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 Source: 2015 Economic Impact Study)</a:t>
            </a:r>
            <a:endParaRPr sz="13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10807211" y="515764"/>
            <a:ext cx="928064" cy="740709"/>
            <a:chOff x="1921475" y="3695200"/>
            <a:chExt cx="438400" cy="349875"/>
          </a:xfrm>
        </p:grpSpPr>
        <p:sp>
          <p:nvSpPr>
            <p:cNvPr id="94" name="Shape 94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0" t="0" r="0" b="0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0" t="0" r="0" b="0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0" t="0" r="0" b="0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Shape 97"/>
          <p:cNvSpPr/>
          <p:nvPr/>
        </p:nvSpPr>
        <p:spPr>
          <a:xfrm>
            <a:off x="988567" y="2316900"/>
            <a:ext cx="3490800" cy="3490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083300" y="3716300"/>
            <a:ext cx="31160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Independents</a:t>
            </a:r>
            <a:endParaRPr sz="18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867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6,900 (51%)</a:t>
            </a:r>
            <a:endParaRPr sz="1867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601300" y="2316900"/>
            <a:ext cx="3490800" cy="3490800"/>
          </a:xfrm>
          <a:prstGeom prst="ellipse">
            <a:avLst/>
          </a:prstGeom>
          <a:solidFill>
            <a:srgbClr val="0069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3849100" y="3530933"/>
            <a:ext cx="31160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Total Grocery Stores in Canada: </a:t>
            </a:r>
            <a:endParaRPr sz="1867" kern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867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13,400</a:t>
            </a:r>
            <a:endParaRPr sz="1867" kern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7385300" y="3490700"/>
            <a:ext cx="803200" cy="114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268933" y="3024300"/>
            <a:ext cx="31160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>
                <a:solidFill>
                  <a:srgbClr val="FFB600"/>
                </a:solidFill>
                <a:latin typeface="Raleway"/>
                <a:ea typeface="Raleway"/>
                <a:cs typeface="Raleway"/>
                <a:sym typeface="Raleway"/>
              </a:rPr>
              <a:t>Total grocery retail: $103.8 billion/yr.</a:t>
            </a:r>
            <a:endParaRPr sz="2133" b="1" kern="0" dirty="0">
              <a:solidFill>
                <a:srgbClr val="FFB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8268933" y="3941900"/>
            <a:ext cx="3116000" cy="6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>
                <a:solidFill>
                  <a:srgbClr val="57A7B5">
                    <a:lumMod val="50000"/>
                  </a:srgbClr>
                </a:solidFill>
                <a:latin typeface="Raleway"/>
                <a:ea typeface="Raleway"/>
                <a:cs typeface="Raleway"/>
                <a:sym typeface="Raleway"/>
              </a:rPr>
              <a:t>CFIG member retail:  $12.8 billion</a:t>
            </a:r>
            <a:endParaRPr sz="2133" b="1" kern="0" dirty="0">
              <a:solidFill>
                <a:srgbClr val="57A7B5">
                  <a:lumMod val="50000"/>
                </a:srgb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1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CA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</a:t>
            </a:fld>
            <a:endParaRPr lang="en" kern="0"/>
          </a:p>
        </p:txBody>
      </p:sp>
      <p:sp>
        <p:nvSpPr>
          <p:cNvPr id="4" name="Rectangle 3"/>
          <p:cNvSpPr/>
          <p:nvPr/>
        </p:nvSpPr>
        <p:spPr>
          <a:xfrm>
            <a:off x="296967" y="62990"/>
            <a:ext cx="10807796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Raleway"/>
                <a:cs typeface="Arial" pitchFamily="34" charset="0"/>
                <a:sym typeface="Arial"/>
              </a:rPr>
              <a:t>Independent Sector </a:t>
            </a:r>
            <a:r>
              <a:rPr lang="en-US" sz="3733" b="1" kern="0" dirty="0">
                <a:solidFill>
                  <a:srgbClr val="000000"/>
                </a:solidFill>
                <a:latin typeface="Raleway"/>
                <a:cs typeface="Arial" pitchFamily="34" charset="0"/>
                <a:sym typeface="Arial"/>
              </a:rPr>
              <a:t>–</a:t>
            </a:r>
            <a:r>
              <a:rPr lang="en-US" sz="3733" kern="0" dirty="0">
                <a:solidFill>
                  <a:srgbClr val="000000"/>
                </a:solidFill>
                <a:latin typeface="Raleway"/>
                <a:cs typeface="Arial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FC000"/>
                </a:solidFill>
                <a:latin typeface="Raleway"/>
                <a:cs typeface="Arial" pitchFamily="34" charset="0"/>
                <a:sym typeface="Arial"/>
              </a:rPr>
              <a:t>BOTTOM LINE Impact on Economy</a:t>
            </a:r>
            <a:endParaRPr lang="en-US" sz="3733" b="1" kern="0" dirty="0">
              <a:solidFill>
                <a:srgbClr val="FFC000"/>
              </a:solidFill>
              <a:latin typeface="Raleway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540" y="304033"/>
            <a:ext cx="926672" cy="7478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78298" y="6392314"/>
            <a:ext cx="3813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 Source: 2015 Economic Impact Study)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11" y="1335133"/>
            <a:ext cx="8819252" cy="49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6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13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CA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3</a:t>
            </a:fld>
            <a:endParaRPr lang="en" kern="0"/>
          </a:p>
        </p:txBody>
      </p:sp>
      <p:sp>
        <p:nvSpPr>
          <p:cNvPr id="5" name="TextBox 4"/>
          <p:cNvSpPr txBox="1"/>
          <p:nvPr/>
        </p:nvSpPr>
        <p:spPr>
          <a:xfrm>
            <a:off x="271261" y="142329"/>
            <a:ext cx="10601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Raleway"/>
                <a:cs typeface="Arial"/>
                <a:sym typeface="Arial"/>
              </a:rPr>
              <a:t>Estimated Grocery Retail </a:t>
            </a:r>
            <a:r>
              <a:rPr lang="en-US" sz="4267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Raleway"/>
                <a:cs typeface="Arial"/>
                <a:sym typeface="Arial"/>
              </a:rPr>
              <a:t>($ Billions)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753" y="199294"/>
            <a:ext cx="926672" cy="7478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16735" y="6460520"/>
            <a:ext cx="7359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 Sources: 201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</a:t>
            </a:r>
            <a:r>
              <a:rPr lang="zh-CN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Canadian</a:t>
            </a:r>
            <a:r>
              <a:rPr lang="zh-CN" alt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zh-C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Grocer’s Who’s Who; 2015 Economic Impact Study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65" y="1001794"/>
            <a:ext cx="9704404" cy="54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2794"/>
      </p:ext>
    </p:extLst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15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Raleway</vt:lpstr>
      <vt:lpstr>Raleway ExtraBold</vt:lpstr>
      <vt:lpstr>Raleway Light</vt:lpstr>
      <vt:lpstr>Olivia template</vt:lpstr>
      <vt:lpstr>Canada’s Grocery Sector at a Glance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Grocery Sector at a Glance</dc:title>
  <dc:creator>Nancy Kwon</dc:creator>
  <cp:lastModifiedBy>CFA-NB10</cp:lastModifiedBy>
  <cp:revision>1</cp:revision>
  <dcterms:created xsi:type="dcterms:W3CDTF">2021-02-15T16:55:49Z</dcterms:created>
  <dcterms:modified xsi:type="dcterms:W3CDTF">2021-02-18T20:26:03Z</dcterms:modified>
</cp:coreProperties>
</file>