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64" r:id="rId6"/>
    <p:sldId id="258" r:id="rId7"/>
    <p:sldId id="259" r:id="rId8"/>
    <p:sldId id="263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>
      <p:cViewPr varScale="1">
        <p:scale>
          <a:sx n="115" d="100"/>
          <a:sy n="115" d="100"/>
        </p:scale>
        <p:origin x="13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6C81F-9F01-432E-B3D0-B5E0E08472C7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8F73F-21D4-42A6-B570-2E6349781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24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45586" y="1412777"/>
            <a:ext cx="7992888" cy="1470025"/>
          </a:xfrm>
        </p:spPr>
        <p:txBody>
          <a:bodyPr/>
          <a:lstStyle>
            <a:lvl1pPr algn="l">
              <a:defRPr b="1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PLACE YOUR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0666" y="2883051"/>
            <a:ext cx="4945470" cy="1914102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PLACE YOUR </a:t>
            </a:r>
            <a:br>
              <a:rPr lang="en-US" dirty="0"/>
            </a:br>
            <a:r>
              <a:rPr lang="en-US" dirty="0"/>
              <a:t>SUB-TITLE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45586" y="4797153"/>
            <a:ext cx="2133600" cy="365125"/>
          </a:xfrm>
        </p:spPr>
        <p:txBody>
          <a:bodyPr/>
          <a:lstStyle/>
          <a:p>
            <a:fld id="{6F037ADB-4FB9-482D-A1A4-E1F489B212F5}" type="datetimeFigureOut">
              <a:rPr lang="en-US" smtClean="0"/>
              <a:t>2/16/2021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cap="all" baseline="0"/>
            </a:lvl1pPr>
          </a:lstStyle>
          <a:p>
            <a:r>
              <a:rPr lang="en-US" dirty="0"/>
              <a:t>PLACE YOUR 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41"/>
          </a:xfrm>
        </p:spPr>
        <p:txBody>
          <a:bodyPr/>
          <a:lstStyle/>
          <a:p>
            <a:fld id="{6F037ADB-4FB9-482D-A1A4-E1F489B212F5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41"/>
          </a:xfrm>
        </p:spPr>
        <p:txBody>
          <a:bodyPr/>
          <a:lstStyle/>
          <a:p>
            <a:fld id="{5CE84AB2-A68C-446D-B258-F807154688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50496"/>
            <a:ext cx="2133600" cy="2709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37ADB-4FB9-482D-A1A4-E1F489B212F5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0496"/>
            <a:ext cx="2133600" cy="2709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84AB2-A68C-446D-B258-F807154688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ec.creditscompensatoires-offsets.ec@canada.c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Update on the Federal GHG Offset System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CFA </a:t>
            </a:r>
            <a:r>
              <a:rPr lang="fr-CA" dirty="0" err="1"/>
              <a:t>Annual</a:t>
            </a:r>
            <a:r>
              <a:rPr lang="fr-CA" dirty="0"/>
              <a:t> General Meeting</a:t>
            </a:r>
            <a:endParaRPr lang="en-US" dirty="0"/>
          </a:p>
          <a:p>
            <a:r>
              <a:rPr lang="en-US" dirty="0"/>
              <a:t>February 24</a:t>
            </a:r>
            <a:r>
              <a:rPr lang="en-US" baseline="30000" dirty="0"/>
              <a:t>th</a:t>
            </a:r>
            <a:r>
              <a:rPr lang="en-US" dirty="0"/>
              <a:t>, 2021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Overview 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398179"/>
            <a:ext cx="8363272" cy="476712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endParaRPr lang="en-US" sz="1050" dirty="0" smtClean="0"/>
          </a:p>
          <a:p>
            <a:pPr>
              <a:lnSpc>
                <a:spcPct val="80000"/>
              </a:lnSpc>
            </a:pPr>
            <a:r>
              <a:rPr lang="en-CA" sz="2000" dirty="0" smtClean="0"/>
              <a:t>Federal GHG Offset System being developed as part </a:t>
            </a:r>
            <a:r>
              <a:rPr lang="en-CA" sz="2000" dirty="0" smtClean="0"/>
              <a:t>of Canada’s </a:t>
            </a:r>
            <a:r>
              <a:rPr lang="en-CA" sz="2000" dirty="0" smtClean="0"/>
              <a:t>strengthened climate plan - </a:t>
            </a:r>
            <a:r>
              <a:rPr lang="en-CA" sz="2000" i="1" dirty="0" smtClean="0"/>
              <a:t>A Healthy Environment &amp; A Healthy Economy </a:t>
            </a:r>
            <a:r>
              <a:rPr lang="en-CA" sz="2000" dirty="0" smtClean="0"/>
              <a:t>(Dec. 2020).</a:t>
            </a:r>
          </a:p>
          <a:p>
            <a:pPr>
              <a:lnSpc>
                <a:spcPct val="80000"/>
              </a:lnSpc>
            </a:pPr>
            <a:endParaRPr lang="en-CA" sz="2000" dirty="0" smtClean="0"/>
          </a:p>
          <a:p>
            <a:pPr>
              <a:lnSpc>
                <a:spcPct val="80000"/>
              </a:lnSpc>
            </a:pPr>
            <a:r>
              <a:rPr lang="en-CA" sz="2000" dirty="0" smtClean="0"/>
              <a:t>Canadian farms have an important role to play in reducing GHG emissions through implementation of conservation activities or adopting new management practices or technologies.  </a:t>
            </a:r>
          </a:p>
          <a:p>
            <a:pPr>
              <a:lnSpc>
                <a:spcPct val="80000"/>
              </a:lnSpc>
            </a:pPr>
            <a:endParaRPr lang="en-CA" sz="1050" dirty="0" smtClean="0"/>
          </a:p>
          <a:p>
            <a:pPr>
              <a:lnSpc>
                <a:spcPct val="80000"/>
              </a:lnSpc>
            </a:pPr>
            <a:r>
              <a:rPr lang="en-CA" sz="2000" dirty="0" smtClean="0"/>
              <a:t>The Federal GHG Offset system will create opportunities to earn revenue for GHG reductions from eligible projects while at same time, stimulate innovation and private sector investment.</a:t>
            </a: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Broadens the carbon pollution price signal across the economy</a:t>
            </a:r>
          </a:p>
          <a:p>
            <a:pPr lvl="1">
              <a:lnSpc>
                <a:spcPct val="80000"/>
              </a:lnSpc>
            </a:pPr>
            <a:endParaRPr lang="en-US" sz="1050" dirty="0" smtClean="0"/>
          </a:p>
          <a:p>
            <a:pPr lvl="0">
              <a:lnSpc>
                <a:spcPct val="80000"/>
              </a:lnSpc>
            </a:pPr>
            <a:r>
              <a:rPr lang="en-CA" sz="2000" dirty="0" smtClean="0"/>
              <a:t>Offsets credits can be used by regulated facilities under federal carbon pollution pricing system for industry (Output-based Pricing System) to meet compliance obligations or government / private sector to meet emission reduction or net-zero targets.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 lvl="1">
              <a:lnSpc>
                <a:spcPct val="80000"/>
              </a:lnSpc>
            </a:pPr>
            <a:endParaRPr lang="en-CA" sz="2000" dirty="0" smtClean="0"/>
          </a:p>
          <a:p>
            <a:pPr lvl="2">
              <a:lnSpc>
                <a:spcPct val="80000"/>
              </a:lnSpc>
            </a:pPr>
            <a:endParaRPr lang="en-CA" sz="1600" dirty="0" smtClean="0"/>
          </a:p>
        </p:txBody>
      </p:sp>
    </p:spTree>
    <p:extLst>
      <p:ext uri="{BB962C8B-B14F-4D97-AF65-F5344CB8AC3E}">
        <p14:creationId xmlns:p14="http://schemas.microsoft.com/office/powerpoint/2010/main" val="86131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5760"/>
            <a:ext cx="8229600" cy="1143000"/>
          </a:xfrm>
        </p:spPr>
        <p:txBody>
          <a:bodyPr/>
          <a:lstStyle/>
          <a:p>
            <a:r>
              <a:rPr lang="en-CA" dirty="0" smtClean="0"/>
              <a:t>KEY Design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60851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CA" sz="2000" dirty="0" smtClean="0"/>
              <a:t>The design of the Federal GHG Offset System is informed by CCME’s Pan-Canadian Offset Framework (Nov. 2018)</a:t>
            </a:r>
          </a:p>
          <a:p>
            <a:pPr>
              <a:lnSpc>
                <a:spcPct val="80000"/>
              </a:lnSpc>
            </a:pPr>
            <a:endParaRPr lang="en-CA" sz="600" dirty="0" smtClean="0"/>
          </a:p>
          <a:p>
            <a:pPr>
              <a:lnSpc>
                <a:spcPct val="80000"/>
              </a:lnSpc>
            </a:pPr>
            <a:r>
              <a:rPr lang="en-CA" sz="2000" dirty="0" smtClean="0"/>
              <a:t>System will be national in scope and based on the following principles:</a:t>
            </a:r>
          </a:p>
          <a:p>
            <a:pPr lvl="1">
              <a:lnSpc>
                <a:spcPct val="80000"/>
              </a:lnSpc>
            </a:pPr>
            <a:r>
              <a:rPr lang="en-CA" sz="1600" dirty="0" smtClean="0"/>
              <a:t>Reductions must occur in Canada</a:t>
            </a:r>
          </a:p>
          <a:p>
            <a:pPr lvl="1">
              <a:lnSpc>
                <a:spcPct val="80000"/>
              </a:lnSpc>
            </a:pPr>
            <a:r>
              <a:rPr lang="en-CA" sz="1600" dirty="0" smtClean="0"/>
              <a:t>Complementary to existing climate policy</a:t>
            </a:r>
          </a:p>
          <a:p>
            <a:pPr lvl="1">
              <a:lnSpc>
                <a:spcPct val="80000"/>
              </a:lnSpc>
            </a:pPr>
            <a:r>
              <a:rPr lang="en-CA" sz="1600" dirty="0" smtClean="0"/>
              <a:t>Administratively simple</a:t>
            </a:r>
          </a:p>
          <a:p>
            <a:pPr lvl="1">
              <a:lnSpc>
                <a:spcPct val="80000"/>
              </a:lnSpc>
            </a:pPr>
            <a:endParaRPr lang="en-CA" sz="1000" dirty="0" smtClean="0"/>
          </a:p>
          <a:p>
            <a:pPr>
              <a:lnSpc>
                <a:spcPct val="80000"/>
              </a:lnSpc>
            </a:pPr>
            <a:r>
              <a:rPr lang="en-CA" sz="2000" dirty="0" smtClean="0"/>
              <a:t>To generate federal offset credits, a project must achieve GHG reductions that are:</a:t>
            </a:r>
          </a:p>
          <a:p>
            <a:pPr lvl="1">
              <a:lnSpc>
                <a:spcPct val="80000"/>
              </a:lnSpc>
            </a:pPr>
            <a:r>
              <a:rPr lang="en-CA" sz="1600" b="1" dirty="0" smtClean="0"/>
              <a:t>Real</a:t>
            </a:r>
            <a:r>
              <a:rPr lang="en-CA" sz="1600" dirty="0" smtClean="0"/>
              <a:t>: </a:t>
            </a:r>
            <a:r>
              <a:rPr lang="en-US" sz="1600" dirty="0" smtClean="0"/>
              <a:t>Project started after Jan 1, 2017 and is functionally equivalent to baseline</a:t>
            </a:r>
          </a:p>
          <a:p>
            <a:pPr lvl="1">
              <a:lnSpc>
                <a:spcPct val="80000"/>
              </a:lnSpc>
            </a:pPr>
            <a:r>
              <a:rPr lang="en-CA" sz="1600" b="1" dirty="0" smtClean="0"/>
              <a:t>Quantifiable</a:t>
            </a:r>
            <a:r>
              <a:rPr lang="en-CA" sz="1600" dirty="0" smtClean="0"/>
              <a:t>: Uses an approved federal offset protocol</a:t>
            </a:r>
          </a:p>
          <a:p>
            <a:pPr lvl="1">
              <a:lnSpc>
                <a:spcPct val="80000"/>
              </a:lnSpc>
            </a:pPr>
            <a:r>
              <a:rPr lang="en-CA" sz="1600" b="1" dirty="0" smtClean="0"/>
              <a:t>Additional</a:t>
            </a:r>
            <a:r>
              <a:rPr lang="en-CA" sz="1600" dirty="0" smtClean="0"/>
              <a:t>:  The offset project would </a:t>
            </a:r>
            <a:r>
              <a:rPr lang="en-US" sz="1600" dirty="0" smtClean="0"/>
              <a:t>not occur in the absence of the offset system.</a:t>
            </a:r>
          </a:p>
          <a:p>
            <a:pPr lvl="1">
              <a:lnSpc>
                <a:spcPct val="80000"/>
              </a:lnSpc>
            </a:pPr>
            <a:r>
              <a:rPr lang="en-CA" sz="1600" b="1" dirty="0" smtClean="0"/>
              <a:t>Verifiable</a:t>
            </a:r>
            <a:r>
              <a:rPr lang="en-CA" sz="1600" dirty="0" smtClean="0"/>
              <a:t>: The reductions / removals can be confirmed by a third party</a:t>
            </a:r>
          </a:p>
          <a:p>
            <a:pPr lvl="1">
              <a:lnSpc>
                <a:spcPct val="80000"/>
              </a:lnSpc>
            </a:pPr>
            <a:r>
              <a:rPr lang="en-CA" sz="1600" b="1" dirty="0" smtClean="0"/>
              <a:t>Unique</a:t>
            </a:r>
            <a:r>
              <a:rPr lang="en-CA" sz="1600" dirty="0" smtClean="0"/>
              <a:t>: Project cannot generate credits in two systems for the same reductions</a:t>
            </a:r>
          </a:p>
          <a:p>
            <a:pPr lvl="1">
              <a:lnSpc>
                <a:spcPct val="80000"/>
              </a:lnSpc>
            </a:pPr>
            <a:r>
              <a:rPr lang="en-CA" sz="1600" b="1" dirty="0" smtClean="0"/>
              <a:t>Permanent</a:t>
            </a:r>
            <a:r>
              <a:rPr lang="en-CA" sz="1600" dirty="0" smtClean="0"/>
              <a:t>: Any CO</a:t>
            </a:r>
            <a:r>
              <a:rPr lang="en-CA" sz="1600" baseline="-25000" dirty="0" smtClean="0"/>
              <a:t>2</a:t>
            </a:r>
            <a:r>
              <a:rPr lang="en-CA" sz="1600" dirty="0" smtClean="0"/>
              <a:t> sequestered must be permanent</a:t>
            </a:r>
            <a:endParaRPr lang="en-US" sz="1600" dirty="0" smtClean="0"/>
          </a:p>
          <a:p>
            <a:pPr lvl="0"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976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CA" dirty="0" smtClean="0"/>
              <a:t>Protocol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18457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000" dirty="0" smtClean="0"/>
              <a:t>Federal offset protocols will set out a consistent approach for quantifying GHG emissions reductions and removals for specific offset project types.</a:t>
            </a:r>
          </a:p>
          <a:p>
            <a:pPr lvl="1"/>
            <a:endParaRPr lang="en-US" sz="500" dirty="0" smtClean="0"/>
          </a:p>
          <a:p>
            <a:r>
              <a:rPr lang="en-US" sz="2000" i="1" dirty="0" smtClean="0"/>
              <a:t>Enhanced Soil Organic Carbon </a:t>
            </a:r>
            <a:r>
              <a:rPr lang="en-US" sz="2000" dirty="0" smtClean="0"/>
              <a:t>has been identified as one of the first federal offset protocols scheduled for development.  </a:t>
            </a:r>
          </a:p>
          <a:p>
            <a:pPr lvl="1"/>
            <a:r>
              <a:rPr lang="en-US" sz="1400" dirty="0" smtClean="0"/>
              <a:t>Includes adoption of sustainable agricultural land management activities which reduce emissions and enhance soil carbon sequestration on agricultural lands </a:t>
            </a:r>
          </a:p>
          <a:p>
            <a:pPr lvl="1"/>
            <a:r>
              <a:rPr lang="en-CA" sz="1400" dirty="0" smtClean="0"/>
              <a:t>Specific farming practices eligible for offset credit generation will be established as part of the protocol development process</a:t>
            </a:r>
          </a:p>
          <a:p>
            <a:pPr lvl="1"/>
            <a:r>
              <a:rPr lang="en-CA" sz="1400" dirty="0" smtClean="0"/>
              <a:t>Activities must be additional: meaning above and beyond business-as-usual (or common practice), not required by law or regulations, not covered by carbon pollution pricing and have started on or after January 1, 2017. </a:t>
            </a:r>
          </a:p>
          <a:p>
            <a:pPr lvl="1"/>
            <a:endParaRPr lang="en-US" sz="1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Next project types under consideration for federal offset protocol development include </a:t>
            </a:r>
            <a:r>
              <a:rPr lang="en-US" sz="2000" i="1" dirty="0" smtClean="0"/>
              <a:t>Livestock Feed Management</a:t>
            </a:r>
            <a:r>
              <a:rPr lang="en-US" sz="2000" dirty="0" smtClean="0"/>
              <a:t>.  </a:t>
            </a:r>
          </a:p>
          <a:p>
            <a:pPr>
              <a:lnSpc>
                <a:spcPct val="80000"/>
              </a:lnSpc>
            </a:pPr>
            <a:endParaRPr lang="en-US" sz="1050" dirty="0" smtClean="0"/>
          </a:p>
          <a:p>
            <a:pPr>
              <a:lnSpc>
                <a:spcPct val="80000"/>
              </a:lnSpc>
            </a:pPr>
            <a:r>
              <a:rPr lang="en-CA" sz="2000" dirty="0" smtClean="0"/>
              <a:t>Additional project types will be considered in the future as more information or data becomes available and as their potential evolves.  </a:t>
            </a:r>
            <a:endParaRPr lang="en-US" sz="2000" dirty="0" smtClean="0"/>
          </a:p>
          <a:p>
            <a:pPr lvl="1"/>
            <a:endParaRPr lang="en-US" sz="16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1549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 smtClean="0"/>
              <a:t>Next Steps: </a:t>
            </a:r>
            <a:br>
              <a:rPr lang="en-CA" dirty="0" smtClean="0"/>
            </a:br>
            <a:r>
              <a:rPr lang="en-CA" dirty="0" smtClean="0"/>
              <a:t>Federal GHG Offset System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85313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000" dirty="0" smtClean="0"/>
              <a:t>Two discussion paper released (June 2019 &amp; July 2020) seeking input on key system design features.  </a:t>
            </a:r>
          </a:p>
          <a:p>
            <a:pPr>
              <a:lnSpc>
                <a:spcPct val="80000"/>
              </a:lnSpc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Regulations are under development; targeting timelines: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Proposed regulations (CGI) winter 2021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Final regulations (CGII) fall 2021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1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Federal offset protocol development will begin in spring 2021 </a:t>
            </a:r>
          </a:p>
          <a:p>
            <a:pPr>
              <a:lnSpc>
                <a:spcPct val="80000"/>
              </a:lnSpc>
            </a:pPr>
            <a:endParaRPr lang="en-CA" sz="1050" dirty="0" smtClean="0"/>
          </a:p>
          <a:p>
            <a:pPr>
              <a:lnSpc>
                <a:spcPct val="80000"/>
              </a:lnSpc>
            </a:pPr>
            <a:r>
              <a:rPr lang="en-CA" sz="2000" dirty="0" smtClean="0"/>
              <a:t>ECCC is establishing a </a:t>
            </a:r>
            <a:r>
              <a:rPr lang="en-CA" sz="2000" i="1" dirty="0" smtClean="0"/>
              <a:t>Roster of Technical Experts </a:t>
            </a:r>
            <a:r>
              <a:rPr lang="en-CA" sz="2000" dirty="0" smtClean="0"/>
              <a:t>to support the development of federal offset protocols. </a:t>
            </a:r>
          </a:p>
          <a:p>
            <a:pPr lvl="1">
              <a:lnSpc>
                <a:spcPct val="80000"/>
              </a:lnSpc>
            </a:pPr>
            <a:r>
              <a:rPr lang="en-CA" sz="1800" dirty="0" smtClean="0"/>
              <a:t>Experts with significant expertise related to offset project development; GHG verification; sector-based best management practices; offset protocol development; and/or relevant academic research may be placed on </a:t>
            </a:r>
            <a:r>
              <a:rPr lang="en-CA" sz="1800" i="1" dirty="0" smtClean="0"/>
              <a:t>Technical Expert Teams.</a:t>
            </a:r>
          </a:p>
          <a:p>
            <a:pPr lvl="1">
              <a:lnSpc>
                <a:spcPct val="80000"/>
              </a:lnSpc>
            </a:pPr>
            <a:r>
              <a:rPr lang="en-CA" sz="1800" dirty="0" smtClean="0"/>
              <a:t>To be considered, download the Candidate Profile Form from our website 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4AB2-A68C-446D-B258-F807154688F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07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229600" cy="1143000"/>
          </a:xfrm>
        </p:spPr>
        <p:txBody>
          <a:bodyPr/>
          <a:lstStyle/>
          <a:p>
            <a:r>
              <a:rPr lang="en-CA" dirty="0" smtClean="0"/>
              <a:t>Thank you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3166837"/>
            <a:ext cx="8229600" cy="1944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000" dirty="0" smtClean="0"/>
              <a:t>To receive updates on the development of the federal GHG offset system email us at: </a:t>
            </a:r>
          </a:p>
          <a:p>
            <a:pPr marL="0" indent="0" algn="ctr">
              <a:buNone/>
            </a:pPr>
            <a:r>
              <a:rPr lang="en-CA" sz="2000" dirty="0" smtClean="0">
                <a:hlinkClick r:id="rId2"/>
              </a:rPr>
              <a:t>ec.creditscompensatoires-offsets.ec@canada.ca</a:t>
            </a:r>
            <a:r>
              <a:rPr lang="en-CA" sz="2000" dirty="0" smtClean="0"/>
              <a:t>  </a:t>
            </a:r>
          </a:p>
          <a:p>
            <a:pPr marL="0" indent="0">
              <a:buNone/>
            </a:pPr>
            <a:endParaRPr lang="en-CA" sz="2000" dirty="0" smtClean="0"/>
          </a:p>
        </p:txBody>
      </p:sp>
    </p:spTree>
    <p:extLst>
      <p:ext uri="{BB962C8B-B14F-4D97-AF65-F5344CB8AC3E}">
        <p14:creationId xmlns:p14="http://schemas.microsoft.com/office/powerpoint/2010/main" val="113076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set Presentation - CFA - FEb 2021.potx" id="{A3765B03-099B-43D3-BEF4-1665B1010731}" vid="{4F5150E8-AB11-4743-852D-A5F919929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D0B20BB41BF245A74357C5242D202F" ma:contentTypeVersion="10" ma:contentTypeDescription="Create a new document." ma:contentTypeScope="" ma:versionID="1d63c453300229499d35ee3cdb122db5">
  <xsd:schema xmlns:xsd="http://www.w3.org/2001/XMLSchema" xmlns:xs="http://www.w3.org/2001/XMLSchema" xmlns:p="http://schemas.microsoft.com/office/2006/metadata/properties" xmlns:ns3="acbb3e5d-5d9a-41a2-b23c-a652c639d82c" xmlns:ns4="b6e7370b-7179-4676-9a6f-0d2482e7e8cc" targetNamespace="http://schemas.microsoft.com/office/2006/metadata/properties" ma:root="true" ma:fieldsID="d0431d3bfc2050b05195e48dfbe7c542" ns3:_="" ns4:_="">
    <xsd:import namespace="acbb3e5d-5d9a-41a2-b23c-a652c639d82c"/>
    <xsd:import namespace="b6e7370b-7179-4676-9a6f-0d2482e7e8cc"/>
    <xsd:element name="properties">
      <xsd:complexType>
        <xsd:sequence>
          <xsd:element name="documentManagement">
            <xsd:complexType>
              <xsd:all>
                <xsd:element ref="ns3:Type_x0020_of_x0020_Document" minOccurs="0"/>
                <xsd:element ref="ns3:Branch" minOccurs="0"/>
                <xsd:element ref="ns3:Zone" minOccurs="0"/>
                <xsd:element ref="ns3:URL" minOccurs="0"/>
                <xsd:element ref="ns3:URL_x0020_of_x0020_the_x0020_document" minOccurs="0"/>
                <xsd:element ref="ns3:Last_x0020_Updates" minOccurs="0"/>
                <xsd:element ref="ns4:SharedWithUsers" minOccurs="0"/>
                <xsd:element ref="ns3:Langu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bb3e5d-5d9a-41a2-b23c-a652c639d82c" elementFormDefault="qualified">
    <xsd:import namespace="http://schemas.microsoft.com/office/2006/documentManagement/types"/>
    <xsd:import namespace="http://schemas.microsoft.com/office/infopath/2007/PartnerControls"/>
    <xsd:element name="Type_x0020_of_x0020_Document" ma:index="9" nillable="true" ma:displayName="Type of Document" ma:format="Dropdown" ma:internalName="Type_x0020_of_x0020_Document">
      <xsd:simpleType>
        <xsd:restriction base="dms:Choice">
          <xsd:enumeration value="Intranet Document Library - Communications Branch"/>
          <xsd:enumeration value="Intranet Document Library - Departmental (Non-Branch Specific)"/>
        </xsd:restriction>
      </xsd:simpleType>
    </xsd:element>
    <xsd:element name="Branch" ma:index="10" nillable="true" ma:displayName="Branch" ma:format="Dropdown" ma:internalName="Branch">
      <xsd:simpleType>
        <xsd:restriction base="dms:Choice">
          <xsd:enumeration value="Audit &amp; Evaluation"/>
          <xsd:enumeration value="Communicaitons"/>
          <xsd:enumeration value="Intranet"/>
        </xsd:restriction>
      </xsd:simpleType>
    </xsd:element>
    <xsd:element name="Zone" ma:index="11" nillable="true" ma:displayName="Zone" ma:default="AE-VE" ma:format="Dropdown" ma:internalName="Zone">
      <xsd:simpleType>
        <xsd:restriction base="dms:Choice">
          <xsd:enumeration value="AE-VE"/>
          <xsd:enumeration value="Communications"/>
          <xsd:enumeration value="Guide"/>
          <xsd:enumeration value="Communautés-Communities"/>
        </xsd:restriction>
      </xsd:simpleType>
    </xsd:element>
    <xsd:element name="URL" ma:index="12" nillable="true" ma:displayName="URL - on Intranet Document Location" ma:description="Please add the link where the document is located on Intranet" ma:format="Hyperlink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URL_x0020_of_x0020_the_x0020_document" ma:index="13" nillable="true" ma:displayName="URL of the document" ma:description="Please add document URL." ma:format="Hyperlink" ma:internalName="URL_x0020_of_x0020_the_x0020_document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ast_x0020_Updates" ma:index="14" nillable="true" ma:displayName="Last Updates" ma:format="DateOnly" ma:internalName="Last_x0020_Updates">
      <xsd:simpleType>
        <xsd:restriction base="dms:DateTime"/>
      </xsd:simpleType>
    </xsd:element>
    <xsd:element name="Language" ma:index="16" nillable="true" ma:displayName="Language" ma:default="English" ma:format="Dropdown" ma:internalName="Language">
      <xsd:simpleType>
        <xsd:restriction base="dms:Choice">
          <xsd:enumeration value="English"/>
          <xsd:enumeration value="French"/>
          <xsd:enumeration value="Oth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e7370b-7179-4676-9a6f-0d2482e7e8c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8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 of Document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ranch xmlns="acbb3e5d-5d9a-41a2-b23c-a652c639d82c" xsi:nil="true"/>
    <URL_x0020_of_x0020_the_x0020_document xmlns="acbb3e5d-5d9a-41a2-b23c-a652c639d82c">
      <Url xsi:nil="true"/>
      <Description xsi:nil="true"/>
    </URL_x0020_of_x0020_the_x0020_document>
    <Zone xmlns="acbb3e5d-5d9a-41a2-b23c-a652c639d82c">AE-VE</Zone>
    <Last_x0020_Updates xmlns="acbb3e5d-5d9a-41a2-b23c-a652c639d82c" xsi:nil="true"/>
    <URL xmlns="acbb3e5d-5d9a-41a2-b23c-a652c639d82c">
      <Url xsi:nil="true"/>
      <Description xsi:nil="true"/>
    </URL>
    <Type_x0020_of_x0020_Document xmlns="acbb3e5d-5d9a-41a2-b23c-a652c639d82c" xsi:nil="true"/>
    <Language xmlns="acbb3e5d-5d9a-41a2-b23c-a652c639d82c">English</Language>
  </documentManagement>
</p:properties>
</file>

<file path=customXml/itemProps1.xml><?xml version="1.0" encoding="utf-8"?>
<ds:datastoreItem xmlns:ds="http://schemas.openxmlformats.org/officeDocument/2006/customXml" ds:itemID="{2C5073C6-8F39-4D0C-98A3-3188256BBC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bb3e5d-5d9a-41a2-b23c-a652c639d82c"/>
    <ds:schemaRef ds:uri="b6e7370b-7179-4676-9a6f-0d2482e7e8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EA80A5-E996-4AFB-AE99-8EED984C9B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17B7C4-7C08-4A59-890F-4719C7EEBD0B}">
  <ds:schemaRefs>
    <ds:schemaRef ds:uri="b6e7370b-7179-4676-9a6f-0d2482e7e8c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cbb3e5d-5d9a-41a2-b23c-a652c639d82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Offset Presentation - CFA - FEb 2021</Template>
  <TotalTime>10</TotalTime>
  <Words>576</Words>
  <Application>Microsoft Office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Update on the Federal GHG Offset System </vt:lpstr>
      <vt:lpstr>Overview </vt:lpstr>
      <vt:lpstr>KEY Design considerations</vt:lpstr>
      <vt:lpstr>Protocol development</vt:lpstr>
      <vt:lpstr>Next Steps:  Federal GHG Offset System</vt:lpstr>
      <vt:lpstr>Thank you</vt:lpstr>
    </vt:vector>
  </TitlesOfParts>
  <Company>Environment Climate Change Canada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the Federal GHG Offset System </dc:title>
  <dc:creator>Judy Meltzer</dc:creator>
  <cp:lastModifiedBy>Judy Meltzer</cp:lastModifiedBy>
  <cp:revision>5</cp:revision>
  <dcterms:created xsi:type="dcterms:W3CDTF">2021-02-16T14:46:44Z</dcterms:created>
  <dcterms:modified xsi:type="dcterms:W3CDTF">2021-02-16T15:03:16Z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0x01010075D0B20BB41BF245A74357C5242D202F</vt:lpwstr>
  </property>
</Properties>
</file>