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615" autoAdjust="0"/>
    <p:restoredTop sz="86417" autoAdjust="0"/>
  </p:normalViewPr>
  <p:slideViewPr>
    <p:cSldViewPr>
      <p:cViewPr varScale="1">
        <p:scale>
          <a:sx n="80" d="100"/>
          <a:sy n="80" d="100"/>
        </p:scale>
        <p:origin x="90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6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EC473A0-1169-4A88-8463-249014050AF0}" type="slidenum">
              <a:rPr lang="en-US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16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C3015F-F1BB-4024-B4F8-63837D717976}" type="datetimeFigureOut">
              <a:rPr lang="en-CA" smtClean="0"/>
              <a:t>2021-02-17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5FE6B4-9E92-4A06-8C24-E6254189DD00}" type="slidenum">
              <a:rPr lang="en-CA" smtClean="0"/>
              <a:t>‹N°›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89295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6F399D-AD4A-48AB-8DBB-1507058FEC9F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84DAA-1789-4875-B9A8-54B57424E74D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026394-3EB2-4BC1-8466-AEC92D4AC849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E1FE0-6DB7-480B-BF2B-B7FD09DB6F12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3E0186-DDD6-4D7C-B590-E865E091F2C9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209963-317E-4D33-A95C-8BCC2DFF8FA3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561B79-32E0-4535-9B86-D6FF4C457FF9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BD5E1-8B9E-494F-9ABC-6B31B68179BB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16759-DE41-4AA1-8C14-44A186E3DD05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4CFED5-F41E-42C9-8689-AC66FB143E65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D4185-D4D1-4CB7-BE65-C16AD10E1F77}" type="slidenum">
              <a:rPr lang="en-US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0" y="1066800"/>
            <a:ext cx="9144000" cy="3200400"/>
            <a:chOff x="0" y="2304"/>
            <a:chExt cx="5760" cy="2016"/>
          </a:xfrm>
        </p:grpSpPr>
        <p:pic>
          <p:nvPicPr>
            <p:cNvPr id="18435" name="Picture 3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312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36" name="Picture 4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648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37" name="Picture 5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972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38" name="Picture 6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304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39" name="Picture 7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640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0" name="Picture 8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976"/>
              <a:ext cx="5760" cy="348"/>
            </a:xfrm>
            <a:prstGeom prst="rect">
              <a:avLst/>
            </a:prstGeom>
            <a:noFill/>
          </p:spPr>
        </p:pic>
      </p:grpSp>
      <p:pic>
        <p:nvPicPr>
          <p:cNvPr id="18441" name="Picture 9" descr="bg-head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33400"/>
            <a:ext cx="9144000" cy="552450"/>
          </a:xfrm>
          <a:prstGeom prst="rect">
            <a:avLst/>
          </a:prstGeom>
          <a:noFill/>
        </p:spPr>
      </p:pic>
      <p:grpSp>
        <p:nvGrpSpPr>
          <p:cNvPr id="18442" name="Group 10"/>
          <p:cNvGrpSpPr>
            <a:grpSpLocks/>
          </p:cNvGrpSpPr>
          <p:nvPr/>
        </p:nvGrpSpPr>
        <p:grpSpPr bwMode="auto">
          <a:xfrm>
            <a:off x="0" y="3657600"/>
            <a:ext cx="9144000" cy="3200400"/>
            <a:chOff x="0" y="2304"/>
            <a:chExt cx="5760" cy="2016"/>
          </a:xfrm>
        </p:grpSpPr>
        <p:pic>
          <p:nvPicPr>
            <p:cNvPr id="18443" name="Picture 11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312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4" name="Picture 12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648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5" name="Picture 13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3972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6" name="Picture 14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304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7" name="Picture 15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640"/>
              <a:ext cx="5760" cy="348"/>
            </a:xfrm>
            <a:prstGeom prst="rect">
              <a:avLst/>
            </a:prstGeom>
            <a:noFill/>
          </p:spPr>
        </p:pic>
        <p:pic>
          <p:nvPicPr>
            <p:cNvPr id="18448" name="Picture 16" descr="bg-header"/>
            <p:cNvPicPr>
              <a:picLocks noChangeAspect="1" noChangeArrowheads="1"/>
            </p:cNvPicPr>
            <p:nvPr userDrawn="1"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0" y="2976"/>
              <a:ext cx="5760" cy="348"/>
            </a:xfrm>
            <a:prstGeom prst="rect">
              <a:avLst/>
            </a:prstGeom>
            <a:noFill/>
          </p:spPr>
        </p:pic>
      </p:grpSp>
      <p:sp>
        <p:nvSpPr>
          <p:cNvPr id="18449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8452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DF30B4-FFFD-41C8-B61B-531ACF75EBA9}" type="slidenum">
              <a:rPr lang="en-US"/>
              <a:pPr/>
              <a:t>‹N°›</a:t>
            </a:fld>
            <a:endParaRPr lang="en-US" dirty="0"/>
          </a:p>
        </p:txBody>
      </p:sp>
      <p:pic>
        <p:nvPicPr>
          <p:cNvPr id="18453" name="Picture 21" descr="bg-head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295400" y="0"/>
            <a:ext cx="4524375" cy="552450"/>
          </a:xfrm>
          <a:prstGeom prst="rect">
            <a:avLst/>
          </a:prstGeom>
          <a:noFill/>
        </p:spPr>
      </p:pic>
      <p:pic>
        <p:nvPicPr>
          <p:cNvPr id="18455" name="Picture 23" descr="uofg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352550" cy="550863"/>
          </a:xfrm>
          <a:prstGeom prst="rect">
            <a:avLst/>
          </a:prstGeom>
          <a:noFill/>
        </p:spPr>
      </p:pic>
      <p:grpSp>
        <p:nvGrpSpPr>
          <p:cNvPr id="18456" name="Group 24"/>
          <p:cNvGrpSpPr>
            <a:grpSpLocks/>
          </p:cNvGrpSpPr>
          <p:nvPr/>
        </p:nvGrpSpPr>
        <p:grpSpPr bwMode="auto">
          <a:xfrm>
            <a:off x="1341438" y="36513"/>
            <a:ext cx="1143000" cy="498475"/>
            <a:chOff x="1968" y="672"/>
            <a:chExt cx="720" cy="314"/>
          </a:xfrm>
        </p:grpSpPr>
        <p:sp>
          <p:nvSpPr>
            <p:cNvPr id="18457" name="Rectangle 25"/>
            <p:cNvSpPr>
              <a:spLocks noChangeArrowheads="1"/>
            </p:cNvSpPr>
            <p:nvPr/>
          </p:nvSpPr>
          <p:spPr bwMode="auto">
            <a:xfrm>
              <a:off x="1968" y="672"/>
              <a:ext cx="720" cy="3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pic>
          <p:nvPicPr>
            <p:cNvPr id="18458" name="Picture 26" descr="OACnotag"/>
            <p:cNvPicPr>
              <a:picLocks noChangeAspect="1" noChangeArrowheads="1"/>
            </p:cNvPicPr>
            <p:nvPr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16" y="720"/>
              <a:ext cx="630" cy="24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8459" name="Picture 27" descr="fare_header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276850" y="0"/>
            <a:ext cx="38671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457200" y="874712"/>
            <a:ext cx="7772400" cy="9175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A" sz="3200" noProof="0" dirty="0" smtClean="0">
                <a:solidFill>
                  <a:srgbClr val="FFFF00"/>
                </a:solidFill>
              </a:rPr>
              <a:t>Économie des biens et services écologiques sur les terres rurales – Implications pour la gestion du risque?</a:t>
            </a:r>
            <a:endParaRPr lang="fr-CA" sz="3200" noProof="0" dirty="0">
              <a:solidFill>
                <a:srgbClr val="FFFF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2819400"/>
            <a:ext cx="6400800" cy="1371600"/>
          </a:xfrm>
        </p:spPr>
        <p:txBody>
          <a:bodyPr/>
          <a:lstStyle/>
          <a:p>
            <a:r>
              <a:rPr lang="fr-CA" sz="2000" noProof="0" dirty="0" smtClean="0">
                <a:solidFill>
                  <a:srgbClr val="FFFF00"/>
                </a:solidFill>
              </a:rPr>
              <a:t>Panel sur la gestion du risque, Assemblée générale annuelle de la Fédération canadienne de l’agriculture</a:t>
            </a:r>
          </a:p>
          <a:p>
            <a:r>
              <a:rPr lang="fr-CA" sz="2000" noProof="0" dirty="0" smtClean="0">
                <a:solidFill>
                  <a:srgbClr val="FFFF00"/>
                </a:solidFill>
              </a:rPr>
              <a:t>24 février 2021</a:t>
            </a:r>
          </a:p>
          <a:p>
            <a:endParaRPr lang="fr-CA" sz="2000" noProof="0" dirty="0" smtClean="0">
              <a:solidFill>
                <a:srgbClr val="FFFF00"/>
              </a:solidFill>
            </a:endParaRPr>
          </a:p>
          <a:p>
            <a:r>
              <a:rPr lang="fr-CA" sz="1600" noProof="0" dirty="0" smtClean="0">
                <a:solidFill>
                  <a:srgbClr val="FFFF00"/>
                </a:solidFill>
              </a:rPr>
              <a:t>Glenn Fox</a:t>
            </a:r>
          </a:p>
          <a:p>
            <a:r>
              <a:rPr lang="fr-CA" sz="1600" noProof="0" dirty="0" smtClean="0">
                <a:solidFill>
                  <a:srgbClr val="FFFF00"/>
                </a:solidFill>
              </a:rPr>
              <a:t>Professeur émérite</a:t>
            </a:r>
          </a:p>
          <a:p>
            <a:r>
              <a:rPr lang="fr-CA" sz="1600" noProof="0" dirty="0" smtClean="0">
                <a:solidFill>
                  <a:srgbClr val="FFFF00"/>
                </a:solidFill>
              </a:rPr>
              <a:t>Département</a:t>
            </a:r>
            <a:r>
              <a:rPr lang="fr-CA" sz="1600" dirty="0" smtClean="0">
                <a:solidFill>
                  <a:srgbClr val="FFFF00"/>
                </a:solidFill>
              </a:rPr>
              <a:t> d’économie </a:t>
            </a:r>
            <a:r>
              <a:rPr lang="fr-CA" sz="1600" dirty="0">
                <a:solidFill>
                  <a:srgbClr val="FFFF00"/>
                </a:solidFill>
              </a:rPr>
              <a:t>de </a:t>
            </a:r>
            <a:r>
              <a:rPr lang="fr-CA" sz="1600" dirty="0" smtClean="0">
                <a:solidFill>
                  <a:srgbClr val="FFFF00"/>
                </a:solidFill>
              </a:rPr>
              <a:t>l’alimentation</a:t>
            </a:r>
            <a:r>
              <a:rPr lang="fr-CA" sz="1600" dirty="0">
                <a:solidFill>
                  <a:srgbClr val="FFFF00"/>
                </a:solidFill>
              </a:rPr>
              <a:t>, de </a:t>
            </a:r>
            <a:r>
              <a:rPr lang="fr-CA" sz="1600" dirty="0" smtClean="0">
                <a:solidFill>
                  <a:srgbClr val="FFFF00"/>
                </a:solidFill>
              </a:rPr>
              <a:t>l’agriculture </a:t>
            </a:r>
            <a:r>
              <a:rPr lang="fr-CA" sz="1600" dirty="0">
                <a:solidFill>
                  <a:srgbClr val="FFFF00"/>
                </a:solidFill>
              </a:rPr>
              <a:t>et des </a:t>
            </a:r>
            <a:r>
              <a:rPr lang="fr-CA" sz="1600" dirty="0" smtClean="0">
                <a:solidFill>
                  <a:srgbClr val="FFFF00"/>
                </a:solidFill>
              </a:rPr>
              <a:t>ressources</a:t>
            </a:r>
          </a:p>
          <a:p>
            <a:r>
              <a:rPr lang="fr-CA" sz="1600" noProof="0" dirty="0" smtClean="0">
                <a:solidFill>
                  <a:srgbClr val="FFFF00"/>
                </a:solidFill>
              </a:rPr>
              <a:t>Université </a:t>
            </a:r>
            <a:r>
              <a:rPr lang="fr-CA" sz="1600" noProof="0" dirty="0" smtClean="0">
                <a:solidFill>
                  <a:srgbClr val="FFFF00"/>
                </a:solidFill>
              </a:rPr>
              <a:t>de Guelph</a:t>
            </a:r>
          </a:p>
          <a:p>
            <a:endParaRPr lang="fr-CA" sz="2000" noProof="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838201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A" sz="3200" noProof="0" dirty="0" smtClean="0">
                <a:solidFill>
                  <a:srgbClr val="FFFF00"/>
                </a:solidFill>
              </a:rPr>
              <a:t>Contexte</a:t>
            </a:r>
            <a:endParaRPr lang="fr-CA" sz="3200" noProof="0" dirty="0">
              <a:solidFill>
                <a:srgbClr val="FFFF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76382" y="1613044"/>
            <a:ext cx="7858018" cy="4632181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Outre </a:t>
            </a:r>
            <a:r>
              <a:rPr lang="fr-CA" sz="2000" noProof="0" dirty="0" smtClean="0">
                <a:solidFill>
                  <a:srgbClr val="FFFF00"/>
                </a:solidFill>
              </a:rPr>
              <a:t>du grain, </a:t>
            </a:r>
            <a:r>
              <a:rPr lang="fr-CA" sz="2000" dirty="0" smtClean="0">
                <a:solidFill>
                  <a:srgbClr val="FFFF00"/>
                </a:solidFill>
              </a:rPr>
              <a:t>des </a:t>
            </a:r>
            <a:r>
              <a:rPr lang="fr-CA" sz="2000" noProof="0" dirty="0" smtClean="0">
                <a:solidFill>
                  <a:srgbClr val="FFFF00"/>
                </a:solidFill>
              </a:rPr>
              <a:t>céréales fourragères, </a:t>
            </a:r>
            <a:r>
              <a:rPr lang="fr-CA" sz="2000" noProof="0" dirty="0" smtClean="0">
                <a:solidFill>
                  <a:srgbClr val="FFFF00"/>
                </a:solidFill>
              </a:rPr>
              <a:t>des fruits, des légumes et des productions animales, les terres agricoles peuvent fournir d’autres avantages :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Habitats, régulation des débits </a:t>
            </a:r>
            <a:r>
              <a:rPr lang="fr-CA" sz="2000" noProof="0" dirty="0" smtClean="0">
                <a:solidFill>
                  <a:srgbClr val="FFFF00"/>
                </a:solidFill>
              </a:rPr>
              <a:t>d’eau</a:t>
            </a:r>
            <a:r>
              <a:rPr lang="fr-CA" sz="2000" dirty="0">
                <a:solidFill>
                  <a:srgbClr val="FFFF00"/>
                </a:solidFill>
              </a:rPr>
              <a:t>, </a:t>
            </a:r>
            <a:r>
              <a:rPr lang="fr-CA" sz="2000" dirty="0" smtClean="0">
                <a:solidFill>
                  <a:srgbClr val="FFFF00"/>
                </a:solidFill>
              </a:rPr>
              <a:t>paysages </a:t>
            </a:r>
            <a:r>
              <a:rPr lang="fr-CA" sz="2000" noProof="0" dirty="0" smtClean="0">
                <a:solidFill>
                  <a:srgbClr val="FFFF00"/>
                </a:solidFill>
              </a:rPr>
              <a:t>pittoresques</a:t>
            </a:r>
            <a:endParaRPr lang="fr-CA" sz="2000" noProof="0" dirty="0" smtClean="0">
              <a:solidFill>
                <a:srgbClr val="FFFF00"/>
              </a:solidFill>
            </a:endParaRPr>
          </a:p>
          <a:p>
            <a:pPr marL="800100" lvl="1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« Biens écologiques »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Par contre, elles peuvent aussi causer des « maux écologiques » :</a:t>
            </a:r>
          </a:p>
          <a:p>
            <a:pPr marL="800100" lvl="1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Contamination </a:t>
            </a:r>
            <a:r>
              <a:rPr lang="fr-CA" sz="2000" noProof="0" dirty="0" smtClean="0">
                <a:solidFill>
                  <a:srgbClr val="FFFF00"/>
                </a:solidFill>
              </a:rPr>
              <a:t>de l’eau et </a:t>
            </a:r>
            <a:r>
              <a:rPr lang="fr-CA" sz="2000" noProof="0" dirty="0" smtClean="0">
                <a:solidFill>
                  <a:srgbClr val="FFFF00"/>
                </a:solidFill>
              </a:rPr>
              <a:t>baisse de </a:t>
            </a:r>
            <a:r>
              <a:rPr lang="fr-CA" sz="2000" noProof="0" dirty="0" smtClean="0">
                <a:solidFill>
                  <a:srgbClr val="FFFF00"/>
                </a:solidFill>
              </a:rPr>
              <a:t>la qualité de l’air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Je parlerai brièvement de trois approches de la promotion </a:t>
            </a:r>
            <a:r>
              <a:rPr lang="fr-CA" sz="2000" dirty="0">
                <a:solidFill>
                  <a:srgbClr val="FFFF00"/>
                </a:solidFill>
              </a:rPr>
              <a:t>des biens et services </a:t>
            </a:r>
            <a:r>
              <a:rPr lang="fr-CA" sz="2000" dirty="0" smtClean="0">
                <a:solidFill>
                  <a:srgbClr val="FFFF00"/>
                </a:solidFill>
              </a:rPr>
              <a:t>non traditionnels </a:t>
            </a:r>
            <a:r>
              <a:rPr lang="fr-CA" sz="2000" dirty="0" smtClean="0">
                <a:solidFill>
                  <a:srgbClr val="FFFF00"/>
                </a:solidFill>
              </a:rPr>
              <a:t>sur </a:t>
            </a:r>
            <a:r>
              <a:rPr lang="fr-CA" sz="2000" dirty="0" smtClean="0">
                <a:solidFill>
                  <a:srgbClr val="FFFF00"/>
                </a:solidFill>
              </a:rPr>
              <a:t>les </a:t>
            </a:r>
            <a:r>
              <a:rPr lang="fr-CA" sz="2000" noProof="0" dirty="0" smtClean="0">
                <a:solidFill>
                  <a:srgbClr val="FFFF00"/>
                </a:solidFill>
              </a:rPr>
              <a:t>terres agricoles, les « biens et services écologiques »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Et du lien avec la gestion du risque</a:t>
            </a:r>
          </a:p>
          <a:p>
            <a:pPr algn="l"/>
            <a:endParaRPr lang="fr-CA" sz="2000" noProof="0" dirty="0" smtClean="0">
              <a:solidFill>
                <a:srgbClr val="FFFF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fr-CA" sz="2000" noProof="0" dirty="0" smtClean="0">
              <a:solidFill>
                <a:srgbClr val="FFFF00"/>
              </a:solidFill>
            </a:endParaRPr>
          </a:p>
          <a:p>
            <a:pPr lvl="1" algn="l"/>
            <a:endParaRPr lang="fr-CA" sz="1600" noProof="0" dirty="0" smtClean="0">
              <a:solidFill>
                <a:srgbClr val="FFFF00"/>
              </a:solidFill>
            </a:endParaRPr>
          </a:p>
          <a:p>
            <a:pPr marL="342900" indent="-342900" algn="l">
              <a:buFont typeface="Arial" pitchFamily="34" charset="0"/>
              <a:buChar char="•"/>
            </a:pPr>
            <a:endParaRPr lang="fr-CA" sz="2000" noProof="0" dirty="0" smtClean="0">
              <a:solidFill>
                <a:srgbClr val="FFFF00"/>
              </a:solidFill>
            </a:endParaRPr>
          </a:p>
          <a:p>
            <a:pPr algn="l"/>
            <a:endParaRPr lang="fr-CA" sz="2000" noProof="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33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838201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A" sz="3200" noProof="0" dirty="0" smtClean="0">
                <a:solidFill>
                  <a:srgbClr val="FFFF00"/>
                </a:solidFill>
              </a:rPr>
              <a:t>Leçons tirées du travail de  . . . . .</a:t>
            </a:r>
            <a:endParaRPr lang="fr-CA" sz="3200" noProof="0" dirty="0">
              <a:solidFill>
                <a:srgbClr val="FFFF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76382" y="1613044"/>
            <a:ext cx="7620000" cy="4863956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Jessica Rosenberg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Paul Guerra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Maria Klimas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Brook Coatsworth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Monika Drodz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fr-CA" sz="2000" noProof="0" dirty="0" smtClean="0">
              <a:solidFill>
                <a:srgbClr val="FFFF00"/>
              </a:solidFill>
            </a:endParaRPr>
          </a:p>
          <a:p>
            <a:pPr algn="l"/>
            <a:endParaRPr lang="fr-CA" sz="2000" noProof="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192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838201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A" sz="3200" noProof="0" dirty="0" smtClean="0">
                <a:solidFill>
                  <a:srgbClr val="FFFF00"/>
                </a:solidFill>
              </a:rPr>
              <a:t>Trois approches de la promotion</a:t>
            </a:r>
            <a:r>
              <a:rPr lang="fr-CA" sz="3200" baseline="0" noProof="0" dirty="0" smtClean="0">
                <a:solidFill>
                  <a:srgbClr val="FFFF00"/>
                </a:solidFill>
              </a:rPr>
              <a:t> des</a:t>
            </a:r>
            <a:r>
              <a:rPr lang="fr-CA" sz="3200" noProof="0" dirty="0" smtClean="0">
                <a:solidFill>
                  <a:srgbClr val="FFFF00"/>
                </a:solidFill>
              </a:rPr>
              <a:t> habitats et agréments des terres rurales</a:t>
            </a:r>
            <a:endParaRPr lang="fr-CA" sz="3200" noProof="0" dirty="0">
              <a:solidFill>
                <a:srgbClr val="FFFF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514600"/>
            <a:ext cx="7772400" cy="1828800"/>
          </a:xfrm>
        </p:spPr>
        <p:txBody>
          <a:bodyPr/>
          <a:lstStyle/>
          <a:p>
            <a:pPr marL="457200" indent="-457200" algn="l">
              <a:buFont typeface="+mj-lt"/>
              <a:buAutoNum type="arabicPeriod"/>
            </a:pPr>
            <a:r>
              <a:rPr lang="fr-CA" sz="2000" noProof="0" dirty="0" smtClean="0">
                <a:solidFill>
                  <a:srgbClr val="FFFF00"/>
                </a:solidFill>
              </a:rPr>
              <a:t>Planification, désignation et réglementation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CA" sz="2000" noProof="0" dirty="0" smtClean="0">
                <a:solidFill>
                  <a:srgbClr val="FFFF00"/>
                </a:solidFill>
              </a:rPr>
              <a:t>Théorie des biens de clubs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CA" sz="2000" dirty="0">
                <a:solidFill>
                  <a:srgbClr val="FFFF00"/>
                </a:solidFill>
              </a:rPr>
              <a:t>Stratégie </a:t>
            </a:r>
            <a:r>
              <a:rPr lang="fr-CA" sz="2000" dirty="0" smtClean="0">
                <a:solidFill>
                  <a:srgbClr val="FFFF00"/>
                </a:solidFill>
              </a:rPr>
              <a:t>« De </a:t>
            </a:r>
            <a:r>
              <a:rPr lang="fr-CA" sz="2000" dirty="0">
                <a:solidFill>
                  <a:srgbClr val="FFFF00"/>
                </a:solidFill>
              </a:rPr>
              <a:t>la ferme à la </a:t>
            </a:r>
            <a:r>
              <a:rPr lang="fr-CA" sz="2000" dirty="0" smtClean="0">
                <a:solidFill>
                  <a:srgbClr val="FFFF00"/>
                </a:solidFill>
              </a:rPr>
              <a:t>fourchette » </a:t>
            </a:r>
            <a:r>
              <a:rPr lang="fr-CA" sz="2000" dirty="0">
                <a:solidFill>
                  <a:srgbClr val="FFFF00"/>
                </a:solidFill>
              </a:rPr>
              <a:t>de </a:t>
            </a:r>
            <a:r>
              <a:rPr lang="fr-CA" sz="2000" dirty="0" smtClean="0">
                <a:solidFill>
                  <a:srgbClr val="FFFF00"/>
                </a:solidFill>
              </a:rPr>
              <a:t>l’Union </a:t>
            </a:r>
            <a:r>
              <a:rPr lang="fr-CA" sz="2000" dirty="0" smtClean="0">
                <a:solidFill>
                  <a:srgbClr val="FFFF00"/>
                </a:solidFill>
              </a:rPr>
              <a:t>européenne</a:t>
            </a:r>
            <a:endParaRPr lang="fr-CA" sz="2000" noProof="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304800" y="838201"/>
            <a:ext cx="8534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A" sz="3200" noProof="0" dirty="0" smtClean="0">
                <a:solidFill>
                  <a:srgbClr val="FFFF00"/>
                </a:solidFill>
              </a:rPr>
              <a:t>1. Planification, désignation et réglementation</a:t>
            </a:r>
            <a:endParaRPr lang="fr-CA" sz="3200" noProof="0" dirty="0">
              <a:solidFill>
                <a:srgbClr val="FFFF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97378" y="1676400"/>
            <a:ext cx="7620000" cy="34290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Stratégie</a:t>
            </a:r>
            <a:r>
              <a:rPr lang="fr-CA" sz="2000" baseline="0" noProof="0" dirty="0" smtClean="0">
                <a:solidFill>
                  <a:srgbClr val="FFFF00"/>
                </a:solidFill>
              </a:rPr>
              <a:t> d’aménagement du territoire</a:t>
            </a:r>
            <a:endParaRPr lang="fr-CA" sz="2000" noProof="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Restriction de l’utilisation de la terre où un habitat est identifié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Aucun dédommagement du propriétaire – « </a:t>
            </a:r>
            <a:r>
              <a:rPr lang="fr-CA" sz="2000" dirty="0" smtClean="0">
                <a:solidFill>
                  <a:srgbClr val="FFFF00"/>
                </a:solidFill>
              </a:rPr>
              <a:t>obligation sociale inhérente au foncier »</a:t>
            </a:r>
            <a:r>
              <a:rPr lang="fr-CA" sz="2000" noProof="0" dirty="0" smtClean="0">
                <a:solidFill>
                  <a:srgbClr val="FFFF00"/>
                </a:solidFill>
              </a:rPr>
              <a:t>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Incitations perverses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Répartition inéquitable des coûts et avantages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Gestion du risque – transforme un actif écologique en passif</a:t>
            </a:r>
          </a:p>
          <a:p>
            <a:pPr algn="l"/>
            <a:endParaRPr lang="fr-CA" sz="2000" noProof="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688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628508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A" sz="3200" noProof="0" dirty="0" smtClean="0">
                <a:solidFill>
                  <a:srgbClr val="FFFF00"/>
                </a:solidFill>
              </a:rPr>
              <a:t>2. Théorie des biens de clubs</a:t>
            </a:r>
            <a:endParaRPr lang="fr-CA" sz="3200" noProof="0" dirty="0">
              <a:solidFill>
                <a:srgbClr val="FFFF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295400"/>
            <a:ext cx="7620000" cy="4159623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Biens privés</a:t>
            </a:r>
            <a:r>
              <a:rPr lang="fr-CA" sz="2000" dirty="0">
                <a:solidFill>
                  <a:srgbClr val="FFFF00"/>
                </a:solidFill>
              </a:rPr>
              <a:t>, biens </a:t>
            </a:r>
            <a:r>
              <a:rPr lang="fr-CA" sz="2000" dirty="0" smtClean="0">
                <a:solidFill>
                  <a:srgbClr val="FFFF00"/>
                </a:solidFill>
              </a:rPr>
              <a:t>publics et </a:t>
            </a:r>
            <a:r>
              <a:rPr lang="fr-CA" sz="2000" noProof="0" dirty="0" smtClean="0">
                <a:solidFill>
                  <a:srgbClr val="FFFF00"/>
                </a:solidFill>
              </a:rPr>
              <a:t>biens de clubs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Biens de clubs : </a:t>
            </a:r>
            <a:r>
              <a:rPr lang="fr-CA" sz="2000" noProof="0" dirty="0" smtClean="0">
                <a:solidFill>
                  <a:srgbClr val="FFFF00"/>
                </a:solidFill>
              </a:rPr>
              <a:t>un </a:t>
            </a:r>
            <a:r>
              <a:rPr lang="fr-CA" sz="2000" noProof="0" dirty="0" smtClean="0">
                <a:solidFill>
                  <a:srgbClr val="FFFF00"/>
                </a:solidFill>
              </a:rPr>
              <a:t>groupe de personnes met ses ressources en commun pour atteindre un but commun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Les non-membres en bénéficient par ricochet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Des chasseurs et des pêcheurs forment des organisations pour encourager les propriétaires des terres à modifier leurs pratiques de manière à accroître la </a:t>
            </a:r>
            <a:r>
              <a:rPr lang="fr-CA" sz="2000" noProof="0" dirty="0" smtClean="0">
                <a:solidFill>
                  <a:srgbClr val="FFFF00"/>
                </a:solidFill>
              </a:rPr>
              <a:t>richesse </a:t>
            </a:r>
            <a:r>
              <a:rPr lang="fr-CA" sz="2000" noProof="0" dirty="0" smtClean="0">
                <a:solidFill>
                  <a:srgbClr val="FFFF00"/>
                </a:solidFill>
              </a:rPr>
              <a:t>et l’abondance </a:t>
            </a:r>
            <a:r>
              <a:rPr lang="fr-CA" sz="2000" noProof="0" dirty="0" smtClean="0">
                <a:solidFill>
                  <a:srgbClr val="FFFF00"/>
                </a:solidFill>
              </a:rPr>
              <a:t>des espèces sauvages</a:t>
            </a:r>
            <a:endParaRPr lang="fr-CA" sz="2000" noProof="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Ils amassent des fonds pour rétribuer les propriétaires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Du point de vue du propriétaire, cette rétribution transforme un passif environnemental en actif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Exemples : Truite Illimitée, Canards Illimités, Delta Waterfowl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Le programme ALUS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CA" sz="2000" noProof="0" dirty="0" smtClean="0">
              <a:solidFill>
                <a:srgbClr val="FFFF00"/>
              </a:solidFill>
            </a:endParaRPr>
          </a:p>
          <a:p>
            <a:pPr algn="l"/>
            <a:endParaRPr lang="fr-CA" sz="2000" noProof="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1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33400" y="628508"/>
            <a:ext cx="7772400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A" sz="3200" noProof="0" dirty="0" smtClean="0">
                <a:solidFill>
                  <a:srgbClr val="FFFF00"/>
                </a:solidFill>
              </a:rPr>
              <a:t>Aspects de la gestion du risque</a:t>
            </a:r>
            <a:endParaRPr lang="fr-CA" sz="3200" noProof="0" dirty="0">
              <a:solidFill>
                <a:srgbClr val="FFFF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012577"/>
            <a:ext cx="7620000" cy="4159623"/>
          </a:xfrm>
        </p:spPr>
        <p:txBody>
          <a:bodyPr/>
          <a:lstStyle/>
          <a:p>
            <a:pPr marL="457200" indent="-4572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Les </a:t>
            </a:r>
            <a:r>
              <a:rPr lang="fr-CA" sz="2000" noProof="0" dirty="0" smtClean="0">
                <a:solidFill>
                  <a:srgbClr val="FFFF00"/>
                </a:solidFill>
              </a:rPr>
              <a:t>revenus tirés </a:t>
            </a:r>
            <a:r>
              <a:rPr lang="fr-CA" sz="2000" noProof="0" dirty="0" smtClean="0">
                <a:solidFill>
                  <a:srgbClr val="FFFF00"/>
                </a:solidFill>
              </a:rPr>
              <a:t>de </a:t>
            </a:r>
            <a:r>
              <a:rPr lang="fr-CA" sz="2000" noProof="0" dirty="0" smtClean="0">
                <a:solidFill>
                  <a:srgbClr val="FFFF00"/>
                </a:solidFill>
              </a:rPr>
              <a:t>biens et services écologiques </a:t>
            </a:r>
            <a:r>
              <a:rPr lang="fr-CA" sz="2000" dirty="0" smtClean="0">
                <a:solidFill>
                  <a:srgbClr val="FFFF00"/>
                </a:solidFill>
              </a:rPr>
              <a:t>ne sont vraisemblablement pas corrélés au</a:t>
            </a:r>
            <a:r>
              <a:rPr lang="fr-CA" sz="2000" noProof="0" dirty="0" smtClean="0">
                <a:solidFill>
                  <a:srgbClr val="FFFF00"/>
                </a:solidFill>
              </a:rPr>
              <a:t> </a:t>
            </a:r>
            <a:r>
              <a:rPr lang="fr-CA" sz="2000" noProof="0" dirty="0" smtClean="0">
                <a:solidFill>
                  <a:srgbClr val="FFFF00"/>
                </a:solidFill>
              </a:rPr>
              <a:t>prix des marchandises</a:t>
            </a:r>
          </a:p>
          <a:p>
            <a:pPr marL="457200" indent="-4572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Avantage d’équilibrer les portefeuilles</a:t>
            </a:r>
            <a:endParaRPr lang="fr-CA" sz="2000" noProof="0" dirty="0" smtClean="0">
              <a:solidFill>
                <a:srgbClr val="FFFF00"/>
              </a:solidFill>
            </a:endParaRPr>
          </a:p>
          <a:p>
            <a:pPr marL="457200" indent="-4572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Les œuvres de bienfaisance peuvent manquer à leurs engagements (triste expérience personnelle)</a:t>
            </a:r>
          </a:p>
          <a:p>
            <a:pPr marL="457200" indent="-4572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Crée une nouvelle demande qui pourrait faire concurrence aux occupants actuels et aux acheteurs potentiels des terres</a:t>
            </a:r>
          </a:p>
          <a:p>
            <a:pPr algn="l"/>
            <a:endParaRPr lang="fr-CA" sz="2000" noProof="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6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Grp="1" noChangeArrowheads="1"/>
          </p:cNvSpPr>
          <p:nvPr>
            <p:ph type="ctrTitle"/>
          </p:nvPr>
        </p:nvSpPr>
        <p:spPr bwMode="auto">
          <a:xfrm>
            <a:off x="519344" y="457200"/>
            <a:ext cx="7405456" cy="762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CA" sz="3200" noProof="0" dirty="0" smtClean="0">
                <a:solidFill>
                  <a:srgbClr val="FFFF00"/>
                </a:solidFill>
              </a:rPr>
              <a:t>3. Programme </a:t>
            </a:r>
            <a:r>
              <a:rPr lang="fr-CA" sz="3200" noProof="0" dirty="0" smtClean="0">
                <a:solidFill>
                  <a:srgbClr val="FFFF00"/>
                </a:solidFill>
              </a:rPr>
              <a:t>européen «</a:t>
            </a:r>
            <a:r>
              <a:rPr lang="fr-CA" sz="3200" noProof="0" dirty="0" smtClean="0">
                <a:solidFill>
                  <a:srgbClr val="FFFF00"/>
                </a:solidFill>
              </a:rPr>
              <a:t> De la ferme à la fourchette »</a:t>
            </a:r>
            <a:endParaRPr lang="fr-CA" sz="3200" noProof="0" dirty="0">
              <a:solidFill>
                <a:srgbClr val="FFFF00"/>
              </a:solidFill>
            </a:endParaRP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85312" y="1600200"/>
            <a:ext cx="7896687" cy="4648200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Vaste plan visant à aborder </a:t>
            </a:r>
            <a:r>
              <a:rPr lang="fr-CA" sz="2000" noProof="0" dirty="0" smtClean="0">
                <a:solidFill>
                  <a:srgbClr val="FFFF00"/>
                </a:solidFill>
              </a:rPr>
              <a:t>tous </a:t>
            </a:r>
            <a:r>
              <a:rPr lang="fr-CA" sz="2000" noProof="0" dirty="0" smtClean="0">
                <a:solidFill>
                  <a:srgbClr val="FFFF00"/>
                </a:solidFill>
              </a:rPr>
              <a:t>les problèmes imaginables du système </a:t>
            </a:r>
            <a:r>
              <a:rPr lang="fr-CA" sz="2000" noProof="0" dirty="0" smtClean="0">
                <a:solidFill>
                  <a:srgbClr val="FFFF00"/>
                </a:solidFill>
              </a:rPr>
              <a:t>alimentaire ou presque</a:t>
            </a:r>
            <a:endParaRPr lang="fr-CA" sz="2000" noProof="0" dirty="0" smtClean="0">
              <a:solidFill>
                <a:srgbClr val="FFFF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Résultats précis, p. ex. 25 % des terres en production biologique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Modélisation USDA – baisse</a:t>
            </a:r>
            <a:r>
              <a:rPr lang="fr-CA" sz="2000" dirty="0" smtClean="0">
                <a:solidFill>
                  <a:srgbClr val="FFFF00"/>
                </a:solidFill>
              </a:rPr>
              <a:t> de </a:t>
            </a:r>
            <a:r>
              <a:rPr lang="fr-CA" sz="2000" noProof="0" dirty="0" smtClean="0">
                <a:solidFill>
                  <a:srgbClr val="FFFF00"/>
                </a:solidFill>
              </a:rPr>
              <a:t>la prod. ag. de l’UE, </a:t>
            </a:r>
            <a:r>
              <a:rPr lang="fr-CA" sz="2000" noProof="0" dirty="0" smtClean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↗ </a:t>
            </a:r>
            <a:r>
              <a:rPr lang="fr-CA" sz="2000" noProof="0" dirty="0" smtClean="0">
                <a:solidFill>
                  <a:srgbClr val="FFFF00"/>
                </a:solidFill>
              </a:rPr>
              <a:t>des prix mondiaux des aliments – bon pour les agriculteurs canadiens?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Commentaires 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Combine des problèmes ayant différentes causes (et solutions)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Exige une mise en œuvre par les États membres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Peu de chance d’être mis en œuvre tel que proposé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« Les subventions sont toujours plus vertes chez le voisin »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fr-CA" sz="2000" noProof="0" dirty="0" smtClean="0">
                <a:solidFill>
                  <a:srgbClr val="FFFF00"/>
                </a:solidFill>
              </a:rPr>
              <a:t>Pas un modèle pour le Canada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fr-CA" sz="2000" noProof="0" dirty="0" smtClean="0">
              <a:solidFill>
                <a:srgbClr val="FFFF00"/>
              </a:solidFill>
            </a:endParaRPr>
          </a:p>
          <a:p>
            <a:pPr algn="l"/>
            <a:endParaRPr lang="fr-CA" sz="2000" noProof="0" dirty="0">
              <a:solidFill>
                <a:srgbClr val="FFFF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F399D-AD4A-48AB-8DBB-1507058FEC9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7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build="p"/>
    </p:bldLst>
  </p:timing>
</p:sld>
</file>

<file path=ppt/theme/theme1.xml><?xml version="1.0" encoding="utf-8"?>
<a:theme xmlns:a="http://schemas.openxmlformats.org/drawingml/2006/main" name="AEB Powepoint Template">
  <a:themeElements>
    <a:clrScheme name="AEB Powepoint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EB Powepoint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EB Powe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B Powepoint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B Powepoint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B Powepoint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B Powepoint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EB Powepoint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EB Powepoint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AEB Powepoint Template</Template>
  <TotalTime>1864</TotalTime>
  <Words>558</Words>
  <Application>Microsoft Office PowerPoint</Application>
  <PresentationFormat>Affichage à l'écran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Calibri</vt:lpstr>
      <vt:lpstr>AEB Powepoint Template</vt:lpstr>
      <vt:lpstr>Économie des biens et services écologiques sur les terres rurales – Implications pour la gestion du risque?</vt:lpstr>
      <vt:lpstr>Contexte</vt:lpstr>
      <vt:lpstr>Leçons tirées du travail de  . . . . .</vt:lpstr>
      <vt:lpstr>Trois approches de la promotion des habitats et agréments des terres rurales</vt:lpstr>
      <vt:lpstr>1. Planification, désignation et réglementation</vt:lpstr>
      <vt:lpstr>2. Théorie des biens de clubs</vt:lpstr>
      <vt:lpstr>Aspects de la gestion du risque</vt:lpstr>
      <vt:lpstr>3. Programme européen « De la ferme à la fourchette 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Glenn C Fox</dc:creator>
  <cp:lastModifiedBy>Cadieux, Natalie</cp:lastModifiedBy>
  <cp:revision>176</cp:revision>
  <cp:lastPrinted>1601-01-01T00:00:00Z</cp:lastPrinted>
  <dcterms:created xsi:type="dcterms:W3CDTF">1601-01-01T00:00:00Z</dcterms:created>
  <dcterms:modified xsi:type="dcterms:W3CDTF">2021-02-17T18:36:56Z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