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10"/>
  </p:notesMasterIdLst>
  <p:handoutMasterIdLst>
    <p:handoutMasterId r:id="rId11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4" r:id="rId8"/>
    <p:sldId id="263" r:id="rId9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576" autoAdjust="0"/>
  </p:normalViewPr>
  <p:slideViewPr>
    <p:cSldViewPr>
      <p:cViewPr>
        <p:scale>
          <a:sx n="72" d="100"/>
          <a:sy n="72" d="100"/>
        </p:scale>
        <p:origin x="1120" y="-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endParaRPr lang="en-U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587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endParaRPr lang="en-US"/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endParaRPr lang="en-US"/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587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fld id="{CEC473A0-1169-4A88-8463-249014050AF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162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C3015F-F1BB-4024-B4F8-63837D717976}" type="datetimeFigureOut">
              <a:rPr lang="en-CA" smtClean="0"/>
              <a:t>2021-02-11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5FE6B4-9E92-4A06-8C24-E6254189DD0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892955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6F399D-AD4A-48AB-8DBB-1507058FEC9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C84DAA-1789-4875-B9A8-54B57424E74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026394-3EB2-4BC1-8466-AEC92D4AC84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FE1FE0-6DB7-480B-BF2B-B7FD09DB6F1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3E0186-DDD6-4D7C-B590-E865E091F2C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209963-317E-4D33-A95C-8BCC2DFF8FA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561B79-32E0-4535-9B86-D6FF4C457FF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3BD5E1-8B9E-494F-9ABC-6B31B68179B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716759-DE41-4AA1-8C14-44A186E3DD0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4CFED5-F41E-42C9-8689-AC66FB143E6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8D4185-D4D1-4CB7-BE65-C16AD10E1F7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434" name="Group 2"/>
          <p:cNvGrpSpPr>
            <a:grpSpLocks/>
          </p:cNvGrpSpPr>
          <p:nvPr/>
        </p:nvGrpSpPr>
        <p:grpSpPr bwMode="auto">
          <a:xfrm>
            <a:off x="0" y="1066800"/>
            <a:ext cx="9144000" cy="3200400"/>
            <a:chOff x="0" y="2304"/>
            <a:chExt cx="5760" cy="2016"/>
          </a:xfrm>
        </p:grpSpPr>
        <p:pic>
          <p:nvPicPr>
            <p:cNvPr id="18435" name="Picture 3" descr="bg-header"/>
            <p:cNvPicPr>
              <a:picLocks noChangeAspect="1" noChangeArrowheads="1"/>
            </p:cNvPicPr>
            <p:nvPr userDrawn="1"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>
              <a:off x="0" y="3312"/>
              <a:ext cx="5760" cy="348"/>
            </a:xfrm>
            <a:prstGeom prst="rect">
              <a:avLst/>
            </a:prstGeom>
            <a:noFill/>
          </p:spPr>
        </p:pic>
        <p:pic>
          <p:nvPicPr>
            <p:cNvPr id="18436" name="Picture 4" descr="bg-header"/>
            <p:cNvPicPr>
              <a:picLocks noChangeAspect="1" noChangeArrowheads="1"/>
            </p:cNvPicPr>
            <p:nvPr userDrawn="1"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>
              <a:off x="0" y="3648"/>
              <a:ext cx="5760" cy="348"/>
            </a:xfrm>
            <a:prstGeom prst="rect">
              <a:avLst/>
            </a:prstGeom>
            <a:noFill/>
          </p:spPr>
        </p:pic>
        <p:pic>
          <p:nvPicPr>
            <p:cNvPr id="18437" name="Picture 5" descr="bg-header"/>
            <p:cNvPicPr>
              <a:picLocks noChangeAspect="1" noChangeArrowheads="1"/>
            </p:cNvPicPr>
            <p:nvPr userDrawn="1"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>
              <a:off x="0" y="3972"/>
              <a:ext cx="5760" cy="348"/>
            </a:xfrm>
            <a:prstGeom prst="rect">
              <a:avLst/>
            </a:prstGeom>
            <a:noFill/>
          </p:spPr>
        </p:pic>
        <p:pic>
          <p:nvPicPr>
            <p:cNvPr id="18438" name="Picture 6" descr="bg-header"/>
            <p:cNvPicPr>
              <a:picLocks noChangeAspect="1" noChangeArrowheads="1"/>
            </p:cNvPicPr>
            <p:nvPr userDrawn="1"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>
              <a:off x="0" y="2304"/>
              <a:ext cx="5760" cy="348"/>
            </a:xfrm>
            <a:prstGeom prst="rect">
              <a:avLst/>
            </a:prstGeom>
            <a:noFill/>
          </p:spPr>
        </p:pic>
        <p:pic>
          <p:nvPicPr>
            <p:cNvPr id="18439" name="Picture 7" descr="bg-header"/>
            <p:cNvPicPr>
              <a:picLocks noChangeAspect="1" noChangeArrowheads="1"/>
            </p:cNvPicPr>
            <p:nvPr userDrawn="1"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>
              <a:off x="0" y="2640"/>
              <a:ext cx="5760" cy="348"/>
            </a:xfrm>
            <a:prstGeom prst="rect">
              <a:avLst/>
            </a:prstGeom>
            <a:noFill/>
          </p:spPr>
        </p:pic>
        <p:pic>
          <p:nvPicPr>
            <p:cNvPr id="18440" name="Picture 8" descr="bg-header"/>
            <p:cNvPicPr>
              <a:picLocks noChangeAspect="1" noChangeArrowheads="1"/>
            </p:cNvPicPr>
            <p:nvPr userDrawn="1"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>
              <a:off x="0" y="2976"/>
              <a:ext cx="5760" cy="348"/>
            </a:xfrm>
            <a:prstGeom prst="rect">
              <a:avLst/>
            </a:prstGeom>
            <a:noFill/>
          </p:spPr>
        </p:pic>
      </p:grpSp>
      <p:pic>
        <p:nvPicPr>
          <p:cNvPr id="18441" name="Picture 9" descr="bg-header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533400"/>
            <a:ext cx="9144000" cy="552450"/>
          </a:xfrm>
          <a:prstGeom prst="rect">
            <a:avLst/>
          </a:prstGeom>
          <a:noFill/>
        </p:spPr>
      </p:pic>
      <p:grpSp>
        <p:nvGrpSpPr>
          <p:cNvPr id="18442" name="Group 10"/>
          <p:cNvGrpSpPr>
            <a:grpSpLocks/>
          </p:cNvGrpSpPr>
          <p:nvPr/>
        </p:nvGrpSpPr>
        <p:grpSpPr bwMode="auto">
          <a:xfrm>
            <a:off x="0" y="3657600"/>
            <a:ext cx="9144000" cy="3200400"/>
            <a:chOff x="0" y="2304"/>
            <a:chExt cx="5760" cy="2016"/>
          </a:xfrm>
        </p:grpSpPr>
        <p:pic>
          <p:nvPicPr>
            <p:cNvPr id="18443" name="Picture 11" descr="bg-header"/>
            <p:cNvPicPr>
              <a:picLocks noChangeAspect="1" noChangeArrowheads="1"/>
            </p:cNvPicPr>
            <p:nvPr userDrawn="1"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>
              <a:off x="0" y="3312"/>
              <a:ext cx="5760" cy="348"/>
            </a:xfrm>
            <a:prstGeom prst="rect">
              <a:avLst/>
            </a:prstGeom>
            <a:noFill/>
          </p:spPr>
        </p:pic>
        <p:pic>
          <p:nvPicPr>
            <p:cNvPr id="18444" name="Picture 12" descr="bg-header"/>
            <p:cNvPicPr>
              <a:picLocks noChangeAspect="1" noChangeArrowheads="1"/>
            </p:cNvPicPr>
            <p:nvPr userDrawn="1"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>
              <a:off x="0" y="3648"/>
              <a:ext cx="5760" cy="348"/>
            </a:xfrm>
            <a:prstGeom prst="rect">
              <a:avLst/>
            </a:prstGeom>
            <a:noFill/>
          </p:spPr>
        </p:pic>
        <p:pic>
          <p:nvPicPr>
            <p:cNvPr id="18445" name="Picture 13" descr="bg-header"/>
            <p:cNvPicPr>
              <a:picLocks noChangeAspect="1" noChangeArrowheads="1"/>
            </p:cNvPicPr>
            <p:nvPr userDrawn="1"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>
              <a:off x="0" y="3972"/>
              <a:ext cx="5760" cy="348"/>
            </a:xfrm>
            <a:prstGeom prst="rect">
              <a:avLst/>
            </a:prstGeom>
            <a:noFill/>
          </p:spPr>
        </p:pic>
        <p:pic>
          <p:nvPicPr>
            <p:cNvPr id="18446" name="Picture 14" descr="bg-header"/>
            <p:cNvPicPr>
              <a:picLocks noChangeAspect="1" noChangeArrowheads="1"/>
            </p:cNvPicPr>
            <p:nvPr userDrawn="1"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>
              <a:off x="0" y="2304"/>
              <a:ext cx="5760" cy="348"/>
            </a:xfrm>
            <a:prstGeom prst="rect">
              <a:avLst/>
            </a:prstGeom>
            <a:noFill/>
          </p:spPr>
        </p:pic>
        <p:pic>
          <p:nvPicPr>
            <p:cNvPr id="18447" name="Picture 15" descr="bg-header"/>
            <p:cNvPicPr>
              <a:picLocks noChangeAspect="1" noChangeArrowheads="1"/>
            </p:cNvPicPr>
            <p:nvPr userDrawn="1"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>
              <a:off x="0" y="2640"/>
              <a:ext cx="5760" cy="348"/>
            </a:xfrm>
            <a:prstGeom prst="rect">
              <a:avLst/>
            </a:prstGeom>
            <a:noFill/>
          </p:spPr>
        </p:pic>
        <p:pic>
          <p:nvPicPr>
            <p:cNvPr id="18448" name="Picture 16" descr="bg-header"/>
            <p:cNvPicPr>
              <a:picLocks noChangeAspect="1" noChangeArrowheads="1"/>
            </p:cNvPicPr>
            <p:nvPr userDrawn="1"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>
              <a:off x="0" y="2976"/>
              <a:ext cx="5760" cy="348"/>
            </a:xfrm>
            <a:prstGeom prst="rect">
              <a:avLst/>
            </a:prstGeom>
            <a:noFill/>
          </p:spPr>
        </p:pic>
      </p:grpSp>
      <p:sp>
        <p:nvSpPr>
          <p:cNvPr id="18449" name="Rectangle 17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8450" name="Rectangle 1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8451" name="Rectangle 1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8452" name="Rectangle 2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FDF30B4-FFFD-41C8-B61B-531ACF75EBA9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18453" name="Picture 21" descr="bg-header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295400" y="0"/>
            <a:ext cx="4524375" cy="552450"/>
          </a:xfrm>
          <a:prstGeom prst="rect">
            <a:avLst/>
          </a:prstGeom>
          <a:noFill/>
        </p:spPr>
      </p:pic>
      <p:pic>
        <p:nvPicPr>
          <p:cNvPr id="18455" name="Picture 23" descr="uofglogo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1352550" cy="550863"/>
          </a:xfrm>
          <a:prstGeom prst="rect">
            <a:avLst/>
          </a:prstGeom>
          <a:noFill/>
        </p:spPr>
      </p:pic>
      <p:grpSp>
        <p:nvGrpSpPr>
          <p:cNvPr id="18456" name="Group 24"/>
          <p:cNvGrpSpPr>
            <a:grpSpLocks/>
          </p:cNvGrpSpPr>
          <p:nvPr/>
        </p:nvGrpSpPr>
        <p:grpSpPr bwMode="auto">
          <a:xfrm>
            <a:off x="1341438" y="36513"/>
            <a:ext cx="1143000" cy="498475"/>
            <a:chOff x="1968" y="672"/>
            <a:chExt cx="720" cy="314"/>
          </a:xfrm>
        </p:grpSpPr>
        <p:sp>
          <p:nvSpPr>
            <p:cNvPr id="18457" name="Rectangle 25"/>
            <p:cNvSpPr>
              <a:spLocks noChangeArrowheads="1"/>
            </p:cNvSpPr>
            <p:nvPr/>
          </p:nvSpPr>
          <p:spPr bwMode="auto">
            <a:xfrm>
              <a:off x="1968" y="672"/>
              <a:ext cx="720" cy="314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18458" name="Picture 26" descr="OACnotag"/>
            <p:cNvPicPr>
              <a:picLocks noChangeAspect="1" noChangeArrowheads="1"/>
            </p:cNvPicPr>
            <p:nvPr/>
          </p:nvPicPr>
          <p:blipFill>
            <a:blip r:embed="rId1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016" y="720"/>
              <a:ext cx="630" cy="24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</p:pic>
      </p:grpSp>
      <p:pic>
        <p:nvPicPr>
          <p:cNvPr id="18459" name="Picture 27" descr="fare_header"/>
          <p:cNvPicPr>
            <a:picLocks noChangeAspect="1" noChangeArrowheads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5276850" y="0"/>
            <a:ext cx="3867150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Rectangle 4"/>
          <p:cNvSpPr>
            <a:spLocks noGrp="1" noChangeArrowheads="1"/>
          </p:cNvSpPr>
          <p:nvPr>
            <p:ph type="ctrTitle"/>
          </p:nvPr>
        </p:nvSpPr>
        <p:spPr bwMode="auto">
          <a:xfrm>
            <a:off x="457200" y="874712"/>
            <a:ext cx="7772400" cy="91757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3200" dirty="0">
                <a:solidFill>
                  <a:srgbClr val="FFFF00"/>
                </a:solidFill>
              </a:rPr>
              <a:t>The Economics of Environmental Goods and Services on Rural Land – Implications for Risk Management?</a:t>
            </a:r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2819400"/>
            <a:ext cx="6400800" cy="1371600"/>
          </a:xfrm>
        </p:spPr>
        <p:txBody>
          <a:bodyPr/>
          <a:lstStyle/>
          <a:p>
            <a:r>
              <a:rPr lang="en-US" sz="2000" dirty="0">
                <a:solidFill>
                  <a:srgbClr val="FFFF00"/>
                </a:solidFill>
              </a:rPr>
              <a:t>Panel on Risk Management, Canadian Federation of Agriculture Annual General Meeting</a:t>
            </a:r>
          </a:p>
          <a:p>
            <a:r>
              <a:rPr lang="en-US" sz="2000" dirty="0">
                <a:solidFill>
                  <a:srgbClr val="FFFF00"/>
                </a:solidFill>
              </a:rPr>
              <a:t>February 24, 2021</a:t>
            </a:r>
          </a:p>
          <a:p>
            <a:endParaRPr lang="en-US" sz="2000" dirty="0">
              <a:solidFill>
                <a:srgbClr val="FFFF00"/>
              </a:solidFill>
            </a:endParaRPr>
          </a:p>
          <a:p>
            <a:r>
              <a:rPr lang="en-US" sz="1600" dirty="0">
                <a:solidFill>
                  <a:srgbClr val="FFFF00"/>
                </a:solidFill>
              </a:rPr>
              <a:t>Glenn Fox</a:t>
            </a:r>
          </a:p>
          <a:p>
            <a:r>
              <a:rPr lang="en-US" sz="1600" dirty="0">
                <a:solidFill>
                  <a:srgbClr val="FFFF00"/>
                </a:solidFill>
              </a:rPr>
              <a:t>Professor Emeritus</a:t>
            </a:r>
          </a:p>
          <a:p>
            <a:r>
              <a:rPr lang="en-US" sz="1600" dirty="0">
                <a:solidFill>
                  <a:srgbClr val="FFFF00"/>
                </a:solidFill>
              </a:rPr>
              <a:t>Department of Food, Agricultural and Resource Economics</a:t>
            </a:r>
          </a:p>
          <a:p>
            <a:r>
              <a:rPr lang="en-US" sz="1600" dirty="0">
                <a:solidFill>
                  <a:srgbClr val="FFFF00"/>
                </a:solidFill>
              </a:rPr>
              <a:t>University of Guelph</a:t>
            </a:r>
          </a:p>
          <a:p>
            <a:endParaRPr lang="en-US" sz="2000" dirty="0">
              <a:solidFill>
                <a:srgbClr val="FFFF0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F399D-AD4A-48AB-8DBB-1507058FEC9F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Rectangle 4"/>
          <p:cNvSpPr>
            <a:spLocks noGrp="1" noChangeArrowheads="1"/>
          </p:cNvSpPr>
          <p:nvPr>
            <p:ph type="ctrTitle"/>
          </p:nvPr>
        </p:nvSpPr>
        <p:spPr bwMode="auto">
          <a:xfrm>
            <a:off x="533400" y="838201"/>
            <a:ext cx="7772400" cy="762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3200" dirty="0">
                <a:solidFill>
                  <a:srgbClr val="FFFF00"/>
                </a:solidFill>
              </a:rPr>
              <a:t>Context</a:t>
            </a:r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676382" y="1613044"/>
            <a:ext cx="7620000" cy="4632181"/>
          </a:xfrm>
        </p:spPr>
        <p:txBody>
          <a:bodyPr/>
          <a:lstStyle/>
          <a:p>
            <a:pPr marL="342900" indent="-342900" algn="l">
              <a:buFont typeface="Arial" pitchFamily="34" charset="0"/>
              <a:buChar char="•"/>
            </a:pPr>
            <a:r>
              <a:rPr lang="en-US" sz="2000" dirty="0">
                <a:solidFill>
                  <a:srgbClr val="FFFF00"/>
                </a:solidFill>
              </a:rPr>
              <a:t>Beyond food and feed grains, fruits and vegetables, livestock and livestock products, agricultural land can produce other good things</a:t>
            </a:r>
          </a:p>
          <a:p>
            <a:pPr marL="800100" lvl="1" indent="-342900" algn="l">
              <a:buFont typeface="Arial" pitchFamily="34" charset="0"/>
              <a:buChar char="•"/>
            </a:pPr>
            <a:r>
              <a:rPr lang="en-US" sz="2000" dirty="0">
                <a:solidFill>
                  <a:srgbClr val="FFFF00"/>
                </a:solidFill>
              </a:rPr>
              <a:t>Habitat, water flow regulation, scenic amenities</a:t>
            </a:r>
          </a:p>
          <a:p>
            <a:pPr marL="800100" lvl="1" indent="-342900" algn="l">
              <a:buFont typeface="Arial" pitchFamily="34" charset="0"/>
              <a:buChar char="•"/>
            </a:pPr>
            <a:r>
              <a:rPr lang="en-US" sz="2000" dirty="0">
                <a:solidFill>
                  <a:srgbClr val="FFFF00"/>
                </a:solidFill>
              </a:rPr>
              <a:t>“Ecological goods”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n-US" sz="2000" dirty="0">
                <a:solidFill>
                  <a:srgbClr val="FFFF00"/>
                </a:solidFill>
              </a:rPr>
              <a:t>And other bad things</a:t>
            </a:r>
          </a:p>
          <a:p>
            <a:pPr marL="800100" lvl="1" indent="-342900" algn="l">
              <a:buFont typeface="Arial" pitchFamily="34" charset="0"/>
              <a:buChar char="•"/>
            </a:pPr>
            <a:r>
              <a:rPr lang="en-US" sz="2000" dirty="0">
                <a:solidFill>
                  <a:srgbClr val="FFFF00"/>
                </a:solidFill>
              </a:rPr>
              <a:t>Contamination of water and air quality “Ecological </a:t>
            </a:r>
            <a:r>
              <a:rPr lang="en-US" sz="2000" dirty="0" err="1">
                <a:solidFill>
                  <a:srgbClr val="FFFF00"/>
                </a:solidFill>
              </a:rPr>
              <a:t>Bads</a:t>
            </a:r>
            <a:r>
              <a:rPr lang="en-US" sz="2000" dirty="0">
                <a:solidFill>
                  <a:srgbClr val="FFFF00"/>
                </a:solidFill>
              </a:rPr>
              <a:t>”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n-US" sz="2000" dirty="0">
                <a:solidFill>
                  <a:srgbClr val="FFFF00"/>
                </a:solidFill>
              </a:rPr>
              <a:t>I will talk briefly about three approaches to the promotion of non-traditional goods and services on agricultural land, “Ecological Goods and Services”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n-US" sz="2000" dirty="0">
                <a:solidFill>
                  <a:srgbClr val="FFFF00"/>
                </a:solidFill>
              </a:rPr>
              <a:t>And their connection to risk management</a:t>
            </a:r>
          </a:p>
          <a:p>
            <a:pPr algn="l"/>
            <a:endParaRPr lang="en-US" sz="2000" dirty="0">
              <a:solidFill>
                <a:srgbClr val="FFFF00"/>
              </a:solidFill>
            </a:endParaRPr>
          </a:p>
          <a:p>
            <a:pPr marL="342900" indent="-342900" algn="l">
              <a:buFont typeface="Arial" pitchFamily="34" charset="0"/>
              <a:buChar char="•"/>
            </a:pPr>
            <a:endParaRPr lang="en-US" sz="2000" dirty="0">
              <a:solidFill>
                <a:srgbClr val="FFFF00"/>
              </a:solidFill>
            </a:endParaRPr>
          </a:p>
          <a:p>
            <a:pPr lvl="1" algn="l"/>
            <a:endParaRPr lang="en-US" sz="1600" dirty="0">
              <a:solidFill>
                <a:srgbClr val="FFFF00"/>
              </a:solidFill>
            </a:endParaRPr>
          </a:p>
          <a:p>
            <a:pPr marL="342900" indent="-342900" algn="l">
              <a:buFont typeface="Arial" pitchFamily="34" charset="0"/>
              <a:buChar char="•"/>
            </a:pPr>
            <a:endParaRPr lang="en-US" sz="2000" dirty="0">
              <a:solidFill>
                <a:srgbClr val="FFFF00"/>
              </a:solidFill>
            </a:endParaRPr>
          </a:p>
          <a:p>
            <a:pPr algn="l"/>
            <a:endParaRPr lang="en-US" sz="2000" dirty="0">
              <a:solidFill>
                <a:srgbClr val="FFFF0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F399D-AD4A-48AB-8DBB-1507058FEC9F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333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Rectangle 4"/>
          <p:cNvSpPr>
            <a:spLocks noGrp="1" noChangeArrowheads="1"/>
          </p:cNvSpPr>
          <p:nvPr>
            <p:ph type="ctrTitle"/>
          </p:nvPr>
        </p:nvSpPr>
        <p:spPr bwMode="auto">
          <a:xfrm>
            <a:off x="533400" y="838201"/>
            <a:ext cx="7772400" cy="762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3200" dirty="0">
                <a:solidFill>
                  <a:srgbClr val="FFFF00"/>
                </a:solidFill>
              </a:rPr>
              <a:t>Lessons learned from the work of  . . . . .</a:t>
            </a:r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676382" y="1613044"/>
            <a:ext cx="7620000" cy="4863956"/>
          </a:xfrm>
        </p:spPr>
        <p:txBody>
          <a:bodyPr/>
          <a:lstStyle/>
          <a:p>
            <a:pPr marL="342900" indent="-342900" algn="l">
              <a:buFont typeface="Arial" pitchFamily="34" charset="0"/>
              <a:buChar char="•"/>
            </a:pPr>
            <a:r>
              <a:rPr lang="en-US" sz="2000" dirty="0">
                <a:solidFill>
                  <a:srgbClr val="FFFF00"/>
                </a:solidFill>
              </a:rPr>
              <a:t>Jessica Rosenberg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n-US" sz="2000" dirty="0">
                <a:solidFill>
                  <a:srgbClr val="FFFF00"/>
                </a:solidFill>
              </a:rPr>
              <a:t>Paul Guerra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n-US" sz="2000" dirty="0">
                <a:solidFill>
                  <a:srgbClr val="FFFF00"/>
                </a:solidFill>
              </a:rPr>
              <a:t>Maria </a:t>
            </a:r>
            <a:r>
              <a:rPr lang="en-US" sz="2000" dirty="0" err="1">
                <a:solidFill>
                  <a:srgbClr val="FFFF00"/>
                </a:solidFill>
              </a:rPr>
              <a:t>Klimas</a:t>
            </a:r>
            <a:endParaRPr lang="en-US" sz="2000" dirty="0">
              <a:solidFill>
                <a:srgbClr val="FFFF00"/>
              </a:solidFill>
            </a:endParaRPr>
          </a:p>
          <a:p>
            <a:pPr marL="342900" indent="-342900" algn="l">
              <a:buFont typeface="Arial" pitchFamily="34" charset="0"/>
              <a:buChar char="•"/>
            </a:pPr>
            <a:r>
              <a:rPr lang="en-US" sz="2000" dirty="0">
                <a:solidFill>
                  <a:srgbClr val="FFFF00"/>
                </a:solidFill>
              </a:rPr>
              <a:t>Brook </a:t>
            </a:r>
            <a:r>
              <a:rPr lang="en-US" sz="2000" dirty="0" err="1">
                <a:solidFill>
                  <a:srgbClr val="FFFF00"/>
                </a:solidFill>
              </a:rPr>
              <a:t>Coatsworth</a:t>
            </a:r>
            <a:endParaRPr lang="en-US" sz="2000" dirty="0">
              <a:solidFill>
                <a:srgbClr val="FFFF00"/>
              </a:solidFill>
            </a:endParaRPr>
          </a:p>
          <a:p>
            <a:pPr marL="342900" indent="-342900" algn="l">
              <a:buFont typeface="Arial" pitchFamily="34" charset="0"/>
              <a:buChar char="•"/>
            </a:pPr>
            <a:r>
              <a:rPr lang="en-US" sz="2000" dirty="0">
                <a:solidFill>
                  <a:srgbClr val="FFFF00"/>
                </a:solidFill>
              </a:rPr>
              <a:t>Monika </a:t>
            </a:r>
            <a:r>
              <a:rPr lang="en-US" sz="2000" dirty="0" err="1">
                <a:solidFill>
                  <a:srgbClr val="FFFF00"/>
                </a:solidFill>
              </a:rPr>
              <a:t>Drodz</a:t>
            </a:r>
            <a:endParaRPr lang="en-US" sz="2000" dirty="0">
              <a:solidFill>
                <a:srgbClr val="FFFF00"/>
              </a:solidFill>
            </a:endParaRPr>
          </a:p>
          <a:p>
            <a:pPr marL="342900" indent="-342900" algn="l">
              <a:buFont typeface="Arial" pitchFamily="34" charset="0"/>
              <a:buChar char="•"/>
            </a:pPr>
            <a:endParaRPr lang="en-US" sz="2000" dirty="0">
              <a:solidFill>
                <a:srgbClr val="FFFF00"/>
              </a:solidFill>
            </a:endParaRPr>
          </a:p>
          <a:p>
            <a:pPr algn="l"/>
            <a:endParaRPr lang="en-US" sz="2000" dirty="0">
              <a:solidFill>
                <a:srgbClr val="FFFF0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F399D-AD4A-48AB-8DBB-1507058FEC9F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192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Rectangle 4"/>
          <p:cNvSpPr>
            <a:spLocks noGrp="1" noChangeArrowheads="1"/>
          </p:cNvSpPr>
          <p:nvPr>
            <p:ph type="ctrTitle"/>
          </p:nvPr>
        </p:nvSpPr>
        <p:spPr bwMode="auto">
          <a:xfrm>
            <a:off x="533400" y="838201"/>
            <a:ext cx="7772400" cy="762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3200" dirty="0">
                <a:solidFill>
                  <a:srgbClr val="FFFF00"/>
                </a:solidFill>
              </a:rPr>
              <a:t>Three approaches to promoting habitat and amenities on rural lands</a:t>
            </a:r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533400" y="2514600"/>
            <a:ext cx="7620000" cy="1828800"/>
          </a:xfrm>
        </p:spPr>
        <p:txBody>
          <a:bodyPr/>
          <a:lstStyle/>
          <a:p>
            <a:pPr marL="457200" indent="-457200" algn="l">
              <a:buFont typeface="+mj-lt"/>
              <a:buAutoNum type="arabicPeriod"/>
            </a:pPr>
            <a:r>
              <a:rPr lang="en-US" sz="2000" dirty="0">
                <a:solidFill>
                  <a:srgbClr val="FFFF00"/>
                </a:solidFill>
              </a:rPr>
              <a:t>Planning, Designation and Regulation</a:t>
            </a:r>
          </a:p>
          <a:p>
            <a:pPr marL="457200" indent="-457200" algn="l">
              <a:buFont typeface="+mj-lt"/>
              <a:buAutoNum type="arabicPeriod"/>
            </a:pPr>
            <a:r>
              <a:rPr lang="en-US" sz="2000" dirty="0">
                <a:solidFill>
                  <a:srgbClr val="FFFF00"/>
                </a:solidFill>
              </a:rPr>
              <a:t>Club Goods Theory</a:t>
            </a:r>
          </a:p>
          <a:p>
            <a:pPr marL="457200" indent="-457200" algn="l">
              <a:buFont typeface="+mj-lt"/>
              <a:buAutoNum type="arabicPeriod"/>
            </a:pPr>
            <a:r>
              <a:rPr lang="en-US" sz="2000" dirty="0">
                <a:solidFill>
                  <a:srgbClr val="FFFF00"/>
                </a:solidFill>
              </a:rPr>
              <a:t>The EU Farm to Fork proposal</a:t>
            </a:r>
          </a:p>
          <a:p>
            <a:pPr algn="l"/>
            <a:endParaRPr lang="en-US" sz="2000" dirty="0">
              <a:solidFill>
                <a:srgbClr val="FFFF0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F399D-AD4A-48AB-8DBB-1507058FEC9F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55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Rectangle 4"/>
          <p:cNvSpPr>
            <a:spLocks noGrp="1" noChangeArrowheads="1"/>
          </p:cNvSpPr>
          <p:nvPr>
            <p:ph type="ctrTitle"/>
          </p:nvPr>
        </p:nvSpPr>
        <p:spPr bwMode="auto">
          <a:xfrm>
            <a:off x="533400" y="838201"/>
            <a:ext cx="7772400" cy="762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3200" dirty="0">
                <a:solidFill>
                  <a:srgbClr val="FFFF00"/>
                </a:solidFill>
              </a:rPr>
              <a:t>1. Planning, Designation and Regulation</a:t>
            </a:r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497378" y="1676400"/>
            <a:ext cx="7620000" cy="3429000"/>
          </a:xfrm>
        </p:spPr>
        <p:txBody>
          <a:bodyPr/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FF00"/>
                </a:solidFill>
              </a:rPr>
              <a:t>Land use planning approach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FF00"/>
                </a:solidFill>
              </a:rPr>
              <a:t>Restrictions on land use when habitat is identified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FF00"/>
                </a:solidFill>
              </a:rPr>
              <a:t>No compensation for landowner – “social obligation of land ownership”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FF00"/>
                </a:solidFill>
              </a:rPr>
              <a:t>Perverse incentive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FF00"/>
                </a:solidFill>
              </a:rPr>
              <a:t>Inequitable distribution of costs and benefits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FF00"/>
                </a:solidFill>
              </a:rPr>
              <a:t>Risk management – turns and environmental asset into a liability</a:t>
            </a:r>
          </a:p>
          <a:p>
            <a:pPr algn="l"/>
            <a:endParaRPr lang="en-US" sz="2000" dirty="0">
              <a:solidFill>
                <a:srgbClr val="FFFF0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F399D-AD4A-48AB-8DBB-1507058FEC9F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887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Rectangle 4"/>
          <p:cNvSpPr>
            <a:spLocks noGrp="1" noChangeArrowheads="1"/>
          </p:cNvSpPr>
          <p:nvPr>
            <p:ph type="ctrTitle"/>
          </p:nvPr>
        </p:nvSpPr>
        <p:spPr bwMode="auto">
          <a:xfrm>
            <a:off x="533400" y="628508"/>
            <a:ext cx="7772400" cy="762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3200" dirty="0">
                <a:solidFill>
                  <a:srgbClr val="FFFF00"/>
                </a:solidFill>
              </a:rPr>
              <a:t>2. Club Goods Theory</a:t>
            </a:r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457200" y="1295400"/>
            <a:ext cx="7620000" cy="4159623"/>
          </a:xfrm>
        </p:spPr>
        <p:txBody>
          <a:bodyPr/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FF00"/>
                </a:solidFill>
              </a:rPr>
              <a:t>Private goods, public goods and club goods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FF00"/>
                </a:solidFill>
              </a:rPr>
              <a:t>Club goods: A group of people organize, pool their resources to achieve a shared purpose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FF00"/>
                </a:solidFill>
              </a:rPr>
              <a:t>Benefits accrue to non-members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FF00"/>
                </a:solidFill>
              </a:rPr>
              <a:t>Hunters and anglers form organizations to encourage landowners to modify their practices in a way that enhances wildlife richness and abundance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FF00"/>
                </a:solidFill>
              </a:rPr>
              <a:t>And they raise funds to pay landowners to do this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FF00"/>
                </a:solidFill>
              </a:rPr>
              <a:t>This turns an environmental liability into an asset, from a landowner’s point of view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FF00"/>
                </a:solidFill>
              </a:rPr>
              <a:t>e.g. Trout Unlimited, Ducks Unlimited, Delta Waterfowl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FF00"/>
                </a:solidFill>
              </a:rPr>
              <a:t>The ALUS program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FFFF00"/>
              </a:solidFill>
            </a:endParaRPr>
          </a:p>
          <a:p>
            <a:pPr algn="l"/>
            <a:endParaRPr lang="en-US" sz="2000" dirty="0">
              <a:solidFill>
                <a:srgbClr val="FFFF0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F399D-AD4A-48AB-8DBB-1507058FEC9F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514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Rectangle 4"/>
          <p:cNvSpPr>
            <a:spLocks noGrp="1" noChangeArrowheads="1"/>
          </p:cNvSpPr>
          <p:nvPr>
            <p:ph type="ctrTitle"/>
          </p:nvPr>
        </p:nvSpPr>
        <p:spPr bwMode="auto">
          <a:xfrm>
            <a:off x="533400" y="628508"/>
            <a:ext cx="7772400" cy="762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3200" dirty="0">
                <a:solidFill>
                  <a:srgbClr val="FFFF00"/>
                </a:solidFill>
              </a:rPr>
              <a:t>Risk Management Aspects</a:t>
            </a:r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457200" y="1295400"/>
            <a:ext cx="7620000" cy="4159623"/>
          </a:xfrm>
        </p:spPr>
        <p:txBody>
          <a:bodyPr/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FF00"/>
                </a:solidFill>
              </a:rPr>
              <a:t>Revenues from environmental goods and services are likely uncorrelated with commodity prices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FF00"/>
                </a:solidFill>
              </a:rPr>
              <a:t>Portfolio balance benefit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FF00"/>
                </a:solidFill>
              </a:rPr>
              <a:t>Charities can default (sad personal experience)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FF00"/>
                </a:solidFill>
              </a:rPr>
              <a:t>Creates a new demand for land which might compete with current tenants and aspiring buyers </a:t>
            </a:r>
          </a:p>
          <a:p>
            <a:pPr algn="l"/>
            <a:endParaRPr lang="en-US" sz="2000" dirty="0">
              <a:solidFill>
                <a:srgbClr val="FFFF0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F399D-AD4A-48AB-8DBB-1507058FEC9F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0267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Rectangle 4"/>
          <p:cNvSpPr>
            <a:spLocks noGrp="1" noChangeArrowheads="1"/>
          </p:cNvSpPr>
          <p:nvPr>
            <p:ph type="ctrTitle"/>
          </p:nvPr>
        </p:nvSpPr>
        <p:spPr bwMode="auto">
          <a:xfrm>
            <a:off x="519344" y="590581"/>
            <a:ext cx="7772400" cy="762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3200" dirty="0">
                <a:solidFill>
                  <a:srgbClr val="FFFF00"/>
                </a:solidFill>
              </a:rPr>
              <a:t>3. The EU Farm to Fork Program</a:t>
            </a:r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485313" y="1104900"/>
            <a:ext cx="7620000" cy="4648200"/>
          </a:xfrm>
        </p:spPr>
        <p:txBody>
          <a:bodyPr/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FF00"/>
                </a:solidFill>
              </a:rPr>
              <a:t>Grand scheme to address almost every conceivable problem with the food system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FF00"/>
                </a:solidFill>
              </a:rPr>
              <a:t>Specific land use outcomes e.g. 25% of land devoted to organic production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FF00"/>
                </a:solidFill>
              </a:rPr>
              <a:t>USDA modeling – reduction in UE ag output, increase in world food prices – good for Canadian farmers?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FF00"/>
                </a:solidFill>
              </a:rPr>
              <a:t>Comments: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FF00"/>
                </a:solidFill>
              </a:rPr>
              <a:t>Combines problems that have different causes (and remedies)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FF00"/>
                </a:solidFill>
              </a:rPr>
              <a:t>Requires implementation by Member States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FF00"/>
                </a:solidFill>
              </a:rPr>
              <a:t>Unlikely to be implemented as currently proposed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FF00"/>
                </a:solidFill>
              </a:rPr>
              <a:t>“The subsidies are always greener on the other side of the fence”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FF00"/>
                </a:solidFill>
              </a:rPr>
              <a:t>Not a model for Canada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FFFF00"/>
              </a:solidFill>
            </a:endParaRPr>
          </a:p>
          <a:p>
            <a:pPr algn="l"/>
            <a:endParaRPr lang="en-US" sz="2000" dirty="0">
              <a:solidFill>
                <a:srgbClr val="FFFF0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F399D-AD4A-48AB-8DBB-1507058FEC9F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2170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3" grpId="0" build="p"/>
    </p:bldLst>
  </p:timing>
</p:sld>
</file>

<file path=ppt/theme/theme1.xml><?xml version="1.0" encoding="utf-8"?>
<a:theme xmlns:a="http://schemas.openxmlformats.org/drawingml/2006/main" name="AEB Powepoint Template">
  <a:themeElements>
    <a:clrScheme name="AEB Powepoint 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EB Powepoint Templat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AEB Powepoint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EB Powepoint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EB Powepoint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EB Powepoint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EB Powepoint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EB Powepoint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EB Powepoint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EB Powepoint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EB Powepoint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EB Powepoint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EB Powepoint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EB Powepoint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AEB Powepoint Template</Template>
  <TotalTime>1580</TotalTime>
  <Words>464</Words>
  <Application>Microsoft Office PowerPoint</Application>
  <PresentationFormat>On-screen Show (4:3)</PresentationFormat>
  <Paragraphs>68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AEB Powepoint Template</vt:lpstr>
      <vt:lpstr>The Economics of Environmental Goods and Services on Rural Land – Implications for Risk Management?</vt:lpstr>
      <vt:lpstr>Context</vt:lpstr>
      <vt:lpstr>Lessons learned from the work of  . . . . .</vt:lpstr>
      <vt:lpstr>Three approaches to promoting habitat and amenities on rural lands</vt:lpstr>
      <vt:lpstr>1. Planning, Designation and Regulation</vt:lpstr>
      <vt:lpstr>2. Club Goods Theory</vt:lpstr>
      <vt:lpstr>Risk Management Aspects</vt:lpstr>
      <vt:lpstr>3. The EU Farm to Fork Program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Glenn C Fox</dc:creator>
  <cp:lastModifiedBy>Glenn Fox</cp:lastModifiedBy>
  <cp:revision>157</cp:revision>
  <cp:lastPrinted>1601-01-01T00:00:00Z</cp:lastPrinted>
  <dcterms:created xsi:type="dcterms:W3CDTF">1601-01-01T00:00:00Z</dcterms:created>
  <dcterms:modified xsi:type="dcterms:W3CDTF">2021-02-11T18:29:57Z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