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72" d="100"/>
          <a:sy n="72" d="100"/>
        </p:scale>
        <p:origin x="112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EC473A0-1169-4A88-8463-249014050A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3015F-F1BB-4024-B4F8-63837D717976}" type="datetimeFigureOut">
              <a:rPr lang="en-CA" smtClean="0"/>
              <a:t>2021-02-11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FE6B4-9E92-4A06-8C24-E6254189DD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29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F399D-AD4A-48AB-8DBB-1507058FE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84DAA-1789-4875-B9A8-54B57424E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6394-3EB2-4BC1-8466-AEC92D4AC8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1FE0-6DB7-480B-BF2B-B7FD09DB6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E0186-DDD6-4D7C-B590-E865E091F2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09963-317E-4D33-A95C-8BCC2DFF8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61B79-32E0-4535-9B86-D6FF4C457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BD5E1-8B9E-494F-9ABC-6B31B68179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16759-DE41-4AA1-8C14-44A186E3D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CFED5-F41E-42C9-8689-AC66FB143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D4185-D4D1-4CB7-BE65-C16AD10E1F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1066800"/>
            <a:ext cx="9144000" cy="3200400"/>
            <a:chOff x="0" y="2304"/>
            <a:chExt cx="5760" cy="2016"/>
          </a:xfrm>
        </p:grpSpPr>
        <p:pic>
          <p:nvPicPr>
            <p:cNvPr id="18435" name="Picture 3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31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6" name="Picture 4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648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7" name="Picture 5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97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8" name="Picture 6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304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9" name="Picture 7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640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0" name="Picture 8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976"/>
              <a:ext cx="5760" cy="348"/>
            </a:xfrm>
            <a:prstGeom prst="rect">
              <a:avLst/>
            </a:prstGeom>
            <a:noFill/>
          </p:spPr>
        </p:pic>
      </p:grpSp>
      <p:pic>
        <p:nvPicPr>
          <p:cNvPr id="18441" name="Picture 9" descr="bg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3400"/>
            <a:ext cx="9144000" cy="552450"/>
          </a:xfrm>
          <a:prstGeom prst="rect">
            <a:avLst/>
          </a:prstGeom>
          <a:noFill/>
        </p:spPr>
      </p:pic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0" y="3657600"/>
            <a:ext cx="9144000" cy="3200400"/>
            <a:chOff x="0" y="2304"/>
            <a:chExt cx="5760" cy="2016"/>
          </a:xfrm>
        </p:grpSpPr>
        <p:pic>
          <p:nvPicPr>
            <p:cNvPr id="18443" name="Picture 11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31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4" name="Picture 12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648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5" name="Picture 13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97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6" name="Picture 14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304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7" name="Picture 15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640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8" name="Picture 16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976"/>
              <a:ext cx="5760" cy="348"/>
            </a:xfrm>
            <a:prstGeom prst="rect">
              <a:avLst/>
            </a:prstGeom>
            <a:noFill/>
          </p:spPr>
        </p:pic>
      </p:grpSp>
      <p:sp>
        <p:nvSpPr>
          <p:cNvPr id="1844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DF30B4-FFFD-41C8-B61B-531ACF75EBA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8453" name="Picture 21" descr="bg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95400" y="0"/>
            <a:ext cx="4524375" cy="552450"/>
          </a:xfrm>
          <a:prstGeom prst="rect">
            <a:avLst/>
          </a:prstGeom>
          <a:noFill/>
        </p:spPr>
      </p:pic>
      <p:pic>
        <p:nvPicPr>
          <p:cNvPr id="18455" name="Picture 23" descr="uofg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352550" cy="550863"/>
          </a:xfrm>
          <a:prstGeom prst="rect">
            <a:avLst/>
          </a:prstGeom>
          <a:noFill/>
        </p:spPr>
      </p:pic>
      <p:grpSp>
        <p:nvGrpSpPr>
          <p:cNvPr id="18456" name="Group 24"/>
          <p:cNvGrpSpPr>
            <a:grpSpLocks/>
          </p:cNvGrpSpPr>
          <p:nvPr/>
        </p:nvGrpSpPr>
        <p:grpSpPr bwMode="auto">
          <a:xfrm>
            <a:off x="1341438" y="36513"/>
            <a:ext cx="1143000" cy="498475"/>
            <a:chOff x="1968" y="672"/>
            <a:chExt cx="720" cy="314"/>
          </a:xfrm>
        </p:grpSpPr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968" y="672"/>
              <a:ext cx="720" cy="3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58" name="Picture 26" descr="OACnotag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720"/>
              <a:ext cx="630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8459" name="Picture 27" descr="fare_header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76850" y="0"/>
            <a:ext cx="38671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7200" y="874712"/>
            <a:ext cx="7772400" cy="917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The Economics of Environmental Goods and Services on Rural Land – Implications for Risk Management?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19400"/>
            <a:ext cx="6400800" cy="1371600"/>
          </a:xfrm>
        </p:spPr>
        <p:txBody>
          <a:bodyPr/>
          <a:lstStyle/>
          <a:p>
            <a:r>
              <a:rPr lang="en-US" sz="2000" dirty="0">
                <a:solidFill>
                  <a:srgbClr val="FFFF00"/>
                </a:solidFill>
              </a:rPr>
              <a:t>Panel on Risk Management, Canadian Federation of Agriculture Annual General Meeting</a:t>
            </a:r>
          </a:p>
          <a:p>
            <a:r>
              <a:rPr lang="en-US" sz="2000" dirty="0">
                <a:solidFill>
                  <a:srgbClr val="FFFF00"/>
                </a:solidFill>
              </a:rPr>
              <a:t>February 24, 2021</a:t>
            </a:r>
          </a:p>
          <a:p>
            <a:endParaRPr lang="en-US" sz="2000" dirty="0">
              <a:solidFill>
                <a:srgbClr val="FFFF00"/>
              </a:solidFill>
            </a:endParaRPr>
          </a:p>
          <a:p>
            <a:r>
              <a:rPr lang="en-US" sz="1600" dirty="0">
                <a:solidFill>
                  <a:srgbClr val="FFFF00"/>
                </a:solidFill>
              </a:rPr>
              <a:t>Glenn Fox</a:t>
            </a:r>
          </a:p>
          <a:p>
            <a:r>
              <a:rPr lang="en-US" sz="1600" dirty="0">
                <a:solidFill>
                  <a:srgbClr val="FFFF00"/>
                </a:solidFill>
              </a:rPr>
              <a:t>Professor Emeritus</a:t>
            </a:r>
          </a:p>
          <a:p>
            <a:r>
              <a:rPr lang="en-US" sz="1600" dirty="0">
                <a:solidFill>
                  <a:srgbClr val="FFFF00"/>
                </a:solidFill>
              </a:rPr>
              <a:t>Department of Food, Agricultural and Resource Economics</a:t>
            </a:r>
          </a:p>
          <a:p>
            <a:r>
              <a:rPr lang="en-US" sz="1600" dirty="0">
                <a:solidFill>
                  <a:srgbClr val="FFFF00"/>
                </a:solidFill>
              </a:rPr>
              <a:t>University of Guelph</a:t>
            </a:r>
          </a:p>
          <a:p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Context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76382" y="1613044"/>
            <a:ext cx="7620000" cy="4632181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Beyond food and feed grains, fruits and vegetables, livestock and livestock products, agricultural land can produce other good things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Habitat, water flow regulation, scenic amenities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“Ecological goods”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And other bad things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Contamination of water and air quality “Ecological </a:t>
            </a:r>
            <a:r>
              <a:rPr lang="en-US" sz="2000" dirty="0" err="1">
                <a:solidFill>
                  <a:srgbClr val="FFFF00"/>
                </a:solidFill>
              </a:rPr>
              <a:t>Bads</a:t>
            </a:r>
            <a:r>
              <a:rPr lang="en-US" sz="2000" dirty="0">
                <a:solidFill>
                  <a:srgbClr val="FFFF00"/>
                </a:solidFill>
              </a:rPr>
              <a:t>”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I will talk briefly about three approaches to the promotion of non-traditional goods and services on agricultural land, “Ecological Goods and Services”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And their connection to risk management</a:t>
            </a:r>
          </a:p>
          <a:p>
            <a:pPr algn="l"/>
            <a:endParaRPr lang="en-US" sz="2000" dirty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>
              <a:solidFill>
                <a:srgbClr val="FFFF00"/>
              </a:solidFill>
            </a:endParaRPr>
          </a:p>
          <a:p>
            <a:pPr lvl="1" algn="l"/>
            <a:endParaRPr lang="en-US" sz="1600" dirty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>
              <a:solidFill>
                <a:srgbClr val="FFFF00"/>
              </a:solidFill>
            </a:endParaRP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Lessons learned from the work of  . . . . .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76382" y="1613044"/>
            <a:ext cx="7620000" cy="4863956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Jessica Rosenberg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Paul Guerra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Maria </a:t>
            </a:r>
            <a:r>
              <a:rPr lang="en-US" sz="2000" dirty="0" err="1">
                <a:solidFill>
                  <a:srgbClr val="FFFF00"/>
                </a:solidFill>
              </a:rPr>
              <a:t>Klimas</a:t>
            </a:r>
            <a:endParaRPr lang="en-US" sz="2000" dirty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Brook </a:t>
            </a:r>
            <a:r>
              <a:rPr lang="en-US" sz="2000" dirty="0" err="1">
                <a:solidFill>
                  <a:srgbClr val="FFFF00"/>
                </a:solidFill>
              </a:rPr>
              <a:t>Coatsworth</a:t>
            </a:r>
            <a:endParaRPr lang="en-US" sz="2000" dirty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Monika </a:t>
            </a:r>
            <a:r>
              <a:rPr lang="en-US" sz="2000" dirty="0" err="1">
                <a:solidFill>
                  <a:srgbClr val="FFFF00"/>
                </a:solidFill>
              </a:rPr>
              <a:t>Drodz</a:t>
            </a:r>
            <a:endParaRPr lang="en-US" sz="2000" dirty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>
              <a:solidFill>
                <a:srgbClr val="FFFF00"/>
              </a:solidFill>
            </a:endParaRP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9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Three approaches to promoting habitat and amenities on rural lands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514600"/>
            <a:ext cx="7620000" cy="1828800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Planning, Designation and Regulation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Club Goods Theory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The EU Farm to Fork proposal</a:t>
            </a: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1. Planning, Designation and Regulation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7378" y="1676400"/>
            <a:ext cx="7620000" cy="34290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Land use planning approach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Restrictions on land use when habitat is identified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No compensation for landowner – “social obligation of land ownership”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Perverse incentive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Inequitable distribution of costs and benefits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Risk management – turns and environmental asset into a liability</a:t>
            </a: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628508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2. Club Goods Theory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7620000" cy="4159623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Private goods, public goods and club goods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Club goods: A group of people organize, pool their resources to achieve a shared purpose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Benefits accrue to non-members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Hunters and anglers form organizations to encourage landowners to modify their practices in a way that enhances wildlife richness and abundance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And they raise funds to pay landowners to do this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This turns an environmental liability into an asset, from a landowner’s point of 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e.g. Trout Unlimited, Ducks Unlimited, Delta Waterfowl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The ALUS program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00"/>
              </a:solidFill>
            </a:endParaRP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1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628508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Risk Management Aspects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7620000" cy="4159623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Revenues from environmental goods and services are likely uncorrelated with commodity prices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Portfolio balance benefit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Charities can default (sad personal experience)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Creates a new demand for land which might compete with current tenants and aspiring buyers </a:t>
            </a: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19344" y="59058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3. The EU Farm to Fork Program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85313" y="1104900"/>
            <a:ext cx="7620000" cy="46482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Grand scheme to address almost every conceivable problem with the food system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Specific land use outcomes e.g. 25% of land devoted to organic production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USDA modeling – reduction in UE ag output, increase in world food prices – good for Canadian farmers?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Comments: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Combines problems that have different causes (and remedies)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Requires implementation by Member States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Unlikely to be implemented as currently proposed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“The subsidies are always greener on the other side of the fence”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Not a model for Canada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00"/>
              </a:solidFill>
            </a:endParaRPr>
          </a:p>
          <a:p>
            <a:pPr algn="l"/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7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theme/theme1.xml><?xml version="1.0" encoding="utf-8"?>
<a:theme xmlns:a="http://schemas.openxmlformats.org/drawingml/2006/main" name="AEB Powepoint Template">
  <a:themeElements>
    <a:clrScheme name="AEB Powe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EB Powepoin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EB Powe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AEB Powepoint Template</Template>
  <TotalTime>1580</TotalTime>
  <Words>464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AEB Powepoint Template</vt:lpstr>
      <vt:lpstr>The Economics of Environmental Goods and Services on Rural Land – Implications for Risk Management?</vt:lpstr>
      <vt:lpstr>Context</vt:lpstr>
      <vt:lpstr>Lessons learned from the work of  . . . . .</vt:lpstr>
      <vt:lpstr>Three approaches to promoting habitat and amenities on rural lands</vt:lpstr>
      <vt:lpstr>1. Planning, Designation and Regulation</vt:lpstr>
      <vt:lpstr>2. Club Goods Theory</vt:lpstr>
      <vt:lpstr>Risk Management Aspects</vt:lpstr>
      <vt:lpstr>3. The EU Farm to Fork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C Fox</dc:creator>
  <cp:lastModifiedBy>Glenn Fox</cp:lastModifiedBy>
  <cp:revision>157</cp:revision>
  <cp:lastPrinted>1601-01-01T00:00:00Z</cp:lastPrinted>
  <dcterms:created xsi:type="dcterms:W3CDTF">1601-01-01T00:00:00Z</dcterms:created>
  <dcterms:modified xsi:type="dcterms:W3CDTF">2021-02-11T18:29:57Z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