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7" r:id="rId3"/>
    <p:sldId id="266" r:id="rId4"/>
    <p:sldId id="257" r:id="rId5"/>
    <p:sldId id="259" r:id="rId6"/>
    <p:sldId id="261" r:id="rId7"/>
    <p:sldId id="262" r:id="rId8"/>
    <p:sldId id="258" r:id="rId9"/>
    <p:sldId id="260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0"/>
    <p:restoredTop sz="86410"/>
  </p:normalViewPr>
  <p:slideViewPr>
    <p:cSldViewPr snapToGrid="0">
      <p:cViewPr varScale="1">
        <p:scale>
          <a:sx n="60" d="100"/>
          <a:sy n="60" d="100"/>
        </p:scale>
        <p:origin x="90" y="720"/>
      </p:cViewPr>
      <p:guideLst/>
    </p:cSldViewPr>
  </p:slideViewPr>
  <p:outlineViewPr>
    <p:cViewPr>
      <p:scale>
        <a:sx n="33" d="100"/>
        <a:sy n="33" d="100"/>
      </p:scale>
      <p:origin x="0" y="-902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0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3AF63-1FB3-481E-87EC-F17B6E7F0876}" type="datetimeFigureOut">
              <a:rPr lang="en-CA" smtClean="0"/>
              <a:t>2021-02-17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AA1AD-7678-4051-9CA8-EF02C38AAFFD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0390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AA1AD-7678-4051-9CA8-EF02C38AAFFD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1727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AA1AD-7678-4051-9CA8-EF02C38AAFFD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2935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AA1AD-7678-4051-9CA8-EF02C38AAFFD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4242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AA1AD-7678-4051-9CA8-EF02C38AAFFD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3484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AA1AD-7678-4051-9CA8-EF02C38AAFFD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6930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77104"/>
            <a:ext cx="5486400" cy="360045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AA1AD-7678-4051-9CA8-EF02C38AAFFD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5238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AA1AD-7678-4051-9CA8-EF02C38AAFFD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3974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AA1AD-7678-4051-9CA8-EF02C38AAFFD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5494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AA1AD-7678-4051-9CA8-EF02C38AAFFD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8127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AA1AD-7678-4051-9CA8-EF02C38AAFFD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4837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AA1AD-7678-4051-9CA8-EF02C38AAFFD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1486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AA1AD-7678-4051-9CA8-EF02C38AAFFD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3400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FDE5-2C59-4E44-9E8E-C83DB29ECB69}" type="datetimeFigureOut">
              <a:rPr lang="en-CA" smtClean="0"/>
              <a:t>2021-02-17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EE82-30DD-4895-A152-60252088053E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8505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FDE5-2C59-4E44-9E8E-C83DB29ECB69}" type="datetimeFigureOut">
              <a:rPr lang="en-CA" smtClean="0"/>
              <a:t>2021-02-17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EE82-30DD-4895-A152-60252088053E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3836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FDE5-2C59-4E44-9E8E-C83DB29ECB69}" type="datetimeFigureOut">
              <a:rPr lang="en-CA" smtClean="0"/>
              <a:t>2021-02-17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EE82-30DD-4895-A152-60252088053E}" type="slidenum">
              <a:rPr lang="en-CA" smtClean="0"/>
              <a:t>‹N°›</a:t>
            </a:fld>
            <a:endParaRPr lang="en-CA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459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FDE5-2C59-4E44-9E8E-C83DB29ECB69}" type="datetimeFigureOut">
              <a:rPr lang="en-CA" smtClean="0"/>
              <a:t>2021-02-17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EE82-30DD-4895-A152-60252088053E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6434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FDE5-2C59-4E44-9E8E-C83DB29ECB69}" type="datetimeFigureOut">
              <a:rPr lang="en-CA" smtClean="0"/>
              <a:t>2021-02-17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EE82-30DD-4895-A152-60252088053E}" type="slidenum">
              <a:rPr lang="en-CA" smtClean="0"/>
              <a:t>‹N°›</a:t>
            </a:fld>
            <a:endParaRPr lang="en-CA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9302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FDE5-2C59-4E44-9E8E-C83DB29ECB69}" type="datetimeFigureOut">
              <a:rPr lang="en-CA" smtClean="0"/>
              <a:t>2021-02-17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EE82-30DD-4895-A152-60252088053E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0877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FDE5-2C59-4E44-9E8E-C83DB29ECB69}" type="datetimeFigureOut">
              <a:rPr lang="en-CA" smtClean="0"/>
              <a:t>2021-02-17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EE82-30DD-4895-A152-60252088053E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7671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FDE5-2C59-4E44-9E8E-C83DB29ECB69}" type="datetimeFigureOut">
              <a:rPr lang="en-CA" smtClean="0"/>
              <a:t>2021-02-17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EE82-30DD-4895-A152-60252088053E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624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FDE5-2C59-4E44-9E8E-C83DB29ECB69}" type="datetimeFigureOut">
              <a:rPr lang="en-CA" smtClean="0"/>
              <a:t>2021-02-17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EE82-30DD-4895-A152-60252088053E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68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FDE5-2C59-4E44-9E8E-C83DB29ECB69}" type="datetimeFigureOut">
              <a:rPr lang="en-CA" smtClean="0"/>
              <a:t>2021-02-17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EE82-30DD-4895-A152-60252088053E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031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FDE5-2C59-4E44-9E8E-C83DB29ECB69}" type="datetimeFigureOut">
              <a:rPr lang="en-CA" smtClean="0"/>
              <a:t>2021-02-17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EE82-30DD-4895-A152-60252088053E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524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FDE5-2C59-4E44-9E8E-C83DB29ECB69}" type="datetimeFigureOut">
              <a:rPr lang="en-CA" smtClean="0"/>
              <a:t>2021-02-17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EE82-30DD-4895-A152-60252088053E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210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FDE5-2C59-4E44-9E8E-C83DB29ECB69}" type="datetimeFigureOut">
              <a:rPr lang="en-CA" smtClean="0"/>
              <a:t>2021-02-17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EE82-30DD-4895-A152-60252088053E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788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FDE5-2C59-4E44-9E8E-C83DB29ECB69}" type="datetimeFigureOut">
              <a:rPr lang="en-CA" smtClean="0"/>
              <a:t>2021-02-17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EE82-30DD-4895-A152-60252088053E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2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FDE5-2C59-4E44-9E8E-C83DB29ECB69}" type="datetimeFigureOut">
              <a:rPr lang="en-CA" smtClean="0"/>
              <a:t>2021-02-17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EE82-30DD-4895-A152-60252088053E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2796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FDE5-2C59-4E44-9E8E-C83DB29ECB69}" type="datetimeFigureOut">
              <a:rPr lang="en-CA" smtClean="0"/>
              <a:t>2021-02-17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EE82-30DD-4895-A152-60252088053E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038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2FDE5-2C59-4E44-9E8E-C83DB29ECB69}" type="datetimeFigureOut">
              <a:rPr lang="en-CA" smtClean="0"/>
              <a:t>2021-02-17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38DEE82-30DD-4895-A152-60252088053E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61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56077-CBB4-414E-8780-DF8D6EEBC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 fontScale="90000"/>
          </a:bodyPr>
          <a:lstStyle/>
          <a:p>
            <a:pPr algn="ctr"/>
            <a:r>
              <a:rPr lang="fr-CA" noProof="0" dirty="0" smtClean="0">
                <a:solidFill>
                  <a:schemeClr val="tx1"/>
                </a:solidFill>
              </a:rPr>
              <a:t>Options stratégiques innovatrices</a:t>
            </a:r>
            <a:r>
              <a:rPr lang="fr-CA" baseline="0" noProof="0" dirty="0" smtClean="0">
                <a:solidFill>
                  <a:schemeClr val="tx1"/>
                </a:solidFill>
              </a:rPr>
              <a:t> pour </a:t>
            </a:r>
            <a:r>
              <a:rPr lang="fr-CA" noProof="0" dirty="0" smtClean="0">
                <a:solidFill>
                  <a:schemeClr val="tx1"/>
                </a:solidFill>
              </a:rPr>
              <a:t>les futurs programmes de GRE</a:t>
            </a:r>
            <a:endParaRPr lang="fr-CA" noProof="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696F3E-849C-4B51-9764-A7E2E5975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0695" y="2971800"/>
            <a:ext cx="9144000" cy="1655762"/>
          </a:xfrm>
        </p:spPr>
        <p:txBody>
          <a:bodyPr/>
          <a:lstStyle/>
          <a:p>
            <a:r>
              <a:rPr lang="fr-CA" noProof="0" dirty="0" smtClean="0"/>
              <a:t>Dave Sept</a:t>
            </a:r>
          </a:p>
          <a:p>
            <a:r>
              <a:rPr lang="fr-CA" noProof="0" dirty="0" smtClean="0"/>
              <a:t>Pépinière Golden Spruce</a:t>
            </a:r>
          </a:p>
          <a:p>
            <a:r>
              <a:rPr lang="fr-CA" noProof="0" dirty="0" smtClean="0"/>
              <a:t>Langley (Colombie-Britannique)</a:t>
            </a:r>
            <a:endParaRPr lang="fr-CA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2A302-8999-4465-AB1C-6DA0AA25E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05" y="4528314"/>
            <a:ext cx="7703977" cy="210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5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E648C-B166-43B6-9D02-A85396B8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Agri-stabilité</a:t>
            </a:r>
            <a:endParaRPr lang="fr-CA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22E92-23AF-411B-B060-4331FEA1F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noProof="0" dirty="0" smtClean="0"/>
              <a:t>La rapidité d’exécution est un problème facile à régler. C’est principalement un problème créé par les producteurs. </a:t>
            </a:r>
          </a:p>
          <a:p>
            <a:pPr marL="0" indent="0">
              <a:buNone/>
            </a:pPr>
            <a:endParaRPr lang="fr-CA" noProof="0" dirty="0" smtClean="0"/>
          </a:p>
          <a:p>
            <a:pPr marL="0" indent="0">
              <a:buNone/>
            </a:pPr>
            <a:r>
              <a:rPr lang="fr-CA" noProof="0" dirty="0" smtClean="0"/>
              <a:t>La prévisibilité peut être améliorée dans </a:t>
            </a:r>
            <a:r>
              <a:rPr lang="fr-CA" baseline="0" noProof="0" dirty="0" smtClean="0"/>
              <a:t>l’</a:t>
            </a:r>
            <a:r>
              <a:rPr lang="fr-CA" noProof="0" dirty="0" smtClean="0"/>
              <a:t>administration d’Agri-stabilité. C’est du ressort des gouvernements FPT.</a:t>
            </a:r>
          </a:p>
          <a:p>
            <a:pPr marL="0" indent="0">
              <a:buNone/>
            </a:pPr>
            <a:endParaRPr lang="fr-CA" noProof="0" dirty="0" smtClean="0"/>
          </a:p>
          <a:p>
            <a:pPr marL="0" indent="0">
              <a:buNone/>
            </a:pPr>
            <a:r>
              <a:rPr lang="fr-CA" noProof="0" dirty="0" smtClean="0"/>
              <a:t>Couverture : Il pourrait être difficile d’aller au-delà du seuil</a:t>
            </a:r>
            <a:r>
              <a:rPr lang="fr-CA" baseline="0" noProof="0" dirty="0" smtClean="0"/>
              <a:t> d</a:t>
            </a:r>
            <a:r>
              <a:rPr lang="fr-CA" noProof="0" dirty="0" smtClean="0"/>
              <a:t>e 70 %. Cela dit, la C.-B. a haussé les paiements de soutien à 80 %.</a:t>
            </a:r>
          </a:p>
          <a:p>
            <a:pPr marL="0" indent="0">
              <a:buNone/>
            </a:pPr>
            <a:r>
              <a:rPr lang="fr-CA" dirty="0" smtClean="0"/>
              <a:t>Une entente</a:t>
            </a:r>
            <a:r>
              <a:rPr lang="fr-CA" noProof="0" dirty="0" smtClean="0"/>
              <a:t> FPT sur le sujet est-elle possible? D’où viendraient les fonds?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10217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85BF7-144D-4951-94EA-49F9409B9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noProof="0" dirty="0" smtClean="0"/>
              <a:t>Équité – Comment pouvons-nous tous nous partager les fonds?</a:t>
            </a:r>
            <a:endParaRPr lang="fr-CA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C3660-978F-4C5A-852C-AA401B927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CA" dirty="0"/>
              <a:t>L</a:t>
            </a:r>
            <a:r>
              <a:rPr lang="fr-CA" noProof="0" dirty="0" smtClean="0"/>
              <a:t>es programmes de GRE visent un traitement égal pour toutes les fermes, mais :</a:t>
            </a:r>
          </a:p>
          <a:p>
            <a:r>
              <a:rPr lang="fr-CA" noProof="0" dirty="0" smtClean="0"/>
              <a:t>Le partage entre secteurs de production n’est pas équitable</a:t>
            </a:r>
          </a:p>
          <a:p>
            <a:r>
              <a:rPr lang="fr-CA" noProof="0" dirty="0" smtClean="0"/>
              <a:t>Il ne l’est pas non plus entre producteurs d’un même secteur</a:t>
            </a:r>
          </a:p>
          <a:p>
            <a:pPr marL="0" indent="0">
              <a:buNone/>
            </a:pPr>
            <a:r>
              <a:rPr lang="fr-CA" noProof="0" dirty="0" smtClean="0"/>
              <a:t>Pourquoi?</a:t>
            </a:r>
          </a:p>
          <a:p>
            <a:pPr marL="1428750" lvl="2" indent="-514350">
              <a:buFont typeface="+mj-lt"/>
              <a:buAutoNum type="arabicPeriod"/>
            </a:pPr>
            <a:r>
              <a:rPr lang="fr-CA" noProof="0" dirty="0" smtClean="0"/>
              <a:t>Assurance-récolte</a:t>
            </a:r>
          </a:p>
          <a:p>
            <a:pPr marL="1428750" lvl="2" indent="-514350">
              <a:buFont typeface="+mj-lt"/>
              <a:buAutoNum type="arabicPeriod"/>
            </a:pPr>
            <a:r>
              <a:rPr lang="fr-CA" noProof="0" dirty="0" smtClean="0"/>
              <a:t>Limites des marges de référence</a:t>
            </a:r>
          </a:p>
          <a:p>
            <a:pPr marL="1428750" lvl="2" indent="-514350">
              <a:buFont typeface="+mj-lt"/>
              <a:buAutoNum type="arabicPeriod"/>
            </a:pPr>
            <a:r>
              <a:rPr lang="fr-CA" noProof="0" dirty="0" smtClean="0"/>
              <a:t>Dépenses admissibles – fermes familiales, automatisation, etc.</a:t>
            </a:r>
          </a:p>
          <a:p>
            <a:pPr marL="1428750" lvl="2" indent="-514350">
              <a:buFont typeface="+mj-lt"/>
              <a:buAutoNum type="arabicPeriod"/>
            </a:pPr>
            <a:r>
              <a:rPr lang="fr-CA" noProof="0" dirty="0" smtClean="0"/>
              <a:t>Gestion de l’offre</a:t>
            </a:r>
          </a:p>
          <a:p>
            <a:pPr marL="1428750" lvl="2" indent="-514350">
              <a:buFont typeface="+mj-lt"/>
              <a:buAutoNum type="arabicPeriod"/>
            </a:pPr>
            <a:r>
              <a:rPr lang="fr-CA" noProof="0" dirty="0" smtClean="0"/>
              <a:t>Disparités régionales – coût des terres</a:t>
            </a:r>
          </a:p>
          <a:p>
            <a:pPr marL="628650" indent="-514350"/>
            <a:r>
              <a:rPr lang="fr-CA" noProof="0" dirty="0" smtClean="0"/>
              <a:t>Il y aurait peut-être lieu de déplacer une partie de la protection allouée</a:t>
            </a:r>
            <a:r>
              <a:rPr lang="fr-CA" dirty="0" smtClean="0"/>
              <a:t> aux</a:t>
            </a:r>
            <a:r>
              <a:rPr lang="fr-CA" noProof="0" dirty="0" smtClean="0"/>
              <a:t> pertes de production vers </a:t>
            </a:r>
            <a:r>
              <a:rPr lang="fr-CA" dirty="0" smtClean="0"/>
              <a:t>les </a:t>
            </a:r>
            <a:r>
              <a:rPr lang="fr-CA" dirty="0"/>
              <a:t>pertes de marché 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83557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16C05-D9AB-4085-8D52-EF05904E6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Améliorer la </a:t>
            </a:r>
            <a:r>
              <a:rPr lang="fr-CA" noProof="0" dirty="0" smtClean="0"/>
              <a:t>GRE pour </a:t>
            </a:r>
            <a:r>
              <a:rPr lang="fr-CA" dirty="0" smtClean="0"/>
              <a:t>l’avenir</a:t>
            </a:r>
            <a:endParaRPr lang="fr-CA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6F2FF-5183-433C-AC9D-A823D18F0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4421"/>
            <a:ext cx="8596668" cy="4604084"/>
          </a:xfrm>
        </p:spPr>
        <p:txBody>
          <a:bodyPr>
            <a:normAutofit fontScale="92500" lnSpcReduction="10000"/>
          </a:bodyPr>
          <a:lstStyle/>
          <a:p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À mon avis,</a:t>
            </a:r>
            <a:r>
              <a:rPr lang="fr-CA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Agri-stabilité demeure le meilleur modèle, mais a besoin </a:t>
            </a:r>
            <a:r>
              <a:rPr lang="fr-CA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d’améliorations</a:t>
            </a:r>
            <a:endParaRPr lang="fr-CA" b="0" i="0" noProof="0" dirty="0" smtClean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b="0" i="0" noProof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Prendre contact avec les producteurs et leur donner les moyens de s’éduquer à propos de leur </a:t>
            </a:r>
            <a:r>
              <a:rPr lang="fr-CA" noProof="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 d’activité</a:t>
            </a:r>
            <a:endParaRPr lang="fr-CA" b="0" noProof="0" dirty="0" smtClean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A" b="0" i="0" noProof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Rendre le modèle de service plus proactif en expliquant comment utiliser le programme, comment celui-ci réagit à différents niveaux de pertes. L’agriculteur a besoin de savoir quel niveau de perte entraîne un paiement. </a:t>
            </a:r>
            <a:r>
              <a:rPr lang="fr-CA" noProof="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ne suffit pas de connaître </a:t>
            </a:r>
            <a:r>
              <a:rPr lang="fr-CA" b="0" i="0" noProof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 marge de </a:t>
            </a:r>
            <a:r>
              <a:rPr lang="fr-CA" b="0" i="0" noProof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référence</a:t>
            </a:r>
            <a:endParaRPr lang="fr-CA" b="0" i="0" noProof="0" dirty="0" smtClean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A" b="0" i="0" noProof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Abolir la limite de la marge de référence et rendre le programme plus équitable pour les fermes automatisées et celles qui utilisent beaucoup de </a:t>
            </a:r>
            <a:r>
              <a:rPr lang="fr-CA" b="0" i="0" noProof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main-d’œuvre </a:t>
            </a:r>
            <a:r>
              <a:rPr lang="fr-CA" b="0" i="0" noProof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fr-CA" b="0" i="0" noProof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familiale</a:t>
            </a:r>
            <a:endParaRPr lang="fr-CA" b="0" i="0" noProof="0" dirty="0" smtClean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A" b="0" i="0" noProof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Améliorer la précision des rajustements faits par le programme suivant un changement structurel</a:t>
            </a:r>
          </a:p>
          <a:p>
            <a:pPr algn="l"/>
            <a:r>
              <a:rPr lang="fr-CA" b="0" i="0" noProof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Réévaluer le traitement des stocks à valeur marchande. Les gains et pertes non réalisés ont un impact indu sur les </a:t>
            </a:r>
            <a:r>
              <a:rPr lang="fr-CA" b="0" i="0" noProof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paiements</a:t>
            </a:r>
            <a:endParaRPr lang="fr-CA" b="0" i="0" noProof="0" dirty="0" smtClean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Déterminer si une protection davantage axée sur les pertes de marché que sur les pertes de production peut rendre le soutien plus équitable pour tous les producteurs</a:t>
            </a:r>
            <a:endParaRPr lang="fr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89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088062-7A9B-47B9-95F1-6D4B9ECC69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7" y="360719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599899-F5A1-419A-943D-56A0EBF53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32783" y="1567543"/>
            <a:ext cx="6668277" cy="50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9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7F615-390A-4DDE-AAF5-0BFD7E0D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noProof="0" dirty="0" smtClean="0"/>
              <a:t>À propos de la pépinière</a:t>
            </a:r>
            <a:endParaRPr lang="fr-CA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0C16A-0B75-40E4-B89D-0FA0095AC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509529" cy="3880773"/>
          </a:xfrm>
        </p:spPr>
        <p:txBody>
          <a:bodyPr/>
          <a:lstStyle/>
          <a:p>
            <a:r>
              <a:rPr lang="fr-CA" noProof="0" dirty="0" smtClean="0"/>
              <a:t>Pas d’accès à l’assurance-récolte</a:t>
            </a:r>
          </a:p>
          <a:p>
            <a:r>
              <a:rPr lang="fr-CA" dirty="0" smtClean="0"/>
              <a:t>Nous avons r</a:t>
            </a:r>
            <a:r>
              <a:rPr lang="fr-CA" dirty="0" smtClean="0"/>
              <a:t>ecours</a:t>
            </a:r>
            <a:r>
              <a:rPr lang="fr-CA" noProof="0" dirty="0" smtClean="0"/>
              <a:t> au</a:t>
            </a:r>
            <a:r>
              <a:rPr lang="fr-CA" baseline="0" noProof="0" dirty="0" smtClean="0"/>
              <a:t> p</a:t>
            </a:r>
            <a:r>
              <a:rPr lang="fr-CA" noProof="0" dirty="0" smtClean="0"/>
              <a:t>rogramme </a:t>
            </a:r>
            <a:r>
              <a:rPr lang="fr-CA" noProof="0" dirty="0" smtClean="0"/>
              <a:t>de paiements </a:t>
            </a:r>
            <a:r>
              <a:rPr lang="fr-CA" noProof="0" dirty="0" smtClean="0"/>
              <a:t>anticipés </a:t>
            </a:r>
            <a:r>
              <a:rPr lang="fr-CA" noProof="0" dirty="0" smtClean="0"/>
              <a:t>offert par Ag Credit Corp pour</a:t>
            </a:r>
            <a:r>
              <a:rPr lang="fr-CA" baseline="0" noProof="0" dirty="0" smtClean="0"/>
              <a:t> notre</a:t>
            </a:r>
            <a:r>
              <a:rPr lang="fr-CA" noProof="0" dirty="0" smtClean="0"/>
              <a:t> secteur</a:t>
            </a:r>
          </a:p>
          <a:p>
            <a:r>
              <a:rPr lang="fr-CA" noProof="0" dirty="0" smtClean="0"/>
              <a:t>Agri-stabilité</a:t>
            </a:r>
          </a:p>
          <a:p>
            <a:r>
              <a:rPr lang="fr-CA" noProof="0" dirty="0" smtClean="0"/>
              <a:t>Agri-investissement</a:t>
            </a:r>
          </a:p>
          <a:p>
            <a:r>
              <a:rPr lang="fr-CA" noProof="0" dirty="0" smtClean="0"/>
              <a:t>Budgets</a:t>
            </a:r>
            <a:r>
              <a:rPr lang="fr-CA" baseline="0" noProof="0" dirty="0" smtClean="0"/>
              <a:t> et prévisions</a:t>
            </a:r>
            <a:endParaRPr lang="fr-CA" noProof="0" dirty="0" smtClean="0"/>
          </a:p>
          <a:p>
            <a:r>
              <a:rPr lang="fr-CA" noProof="0" dirty="0" smtClean="0"/>
              <a:t>Politique d’embauche</a:t>
            </a:r>
          </a:p>
          <a:p>
            <a:r>
              <a:rPr lang="fr-CA" noProof="0" dirty="0" smtClean="0"/>
              <a:t>Marketing</a:t>
            </a:r>
          </a:p>
          <a:p>
            <a:r>
              <a:rPr lang="fr-CA" noProof="0" dirty="0" smtClean="0"/>
              <a:t>Chiffre d’affaires brut en 2019 : 2,6 M $</a:t>
            </a:r>
            <a:endParaRPr lang="fr-CA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64C65D-D8DF-4B0A-82BF-96DD83DFBF8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41002"/>
            <a:ext cx="4276531" cy="320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6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44E2A-3937-4FC4-92FF-CE2FF1334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Que signifie la GRE pour moi?</a:t>
            </a:r>
            <a:endParaRPr lang="fr-CA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07EE9-43EE-4BB2-A8CC-6C58345EC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A" noProof="0" dirty="0" smtClean="0"/>
              <a:t>Être un producteur (propriétaire/gestionnaire) qui est :</a:t>
            </a:r>
          </a:p>
          <a:p>
            <a:pPr marL="1428750" lvl="2" indent="-514350">
              <a:buFont typeface="+mj-lt"/>
              <a:buAutoNum type="arabicPeriod"/>
            </a:pPr>
            <a:r>
              <a:rPr lang="fr-CA" sz="3600" noProof="0" dirty="0" smtClean="0"/>
              <a:t>MOBILISÉ</a:t>
            </a:r>
          </a:p>
          <a:p>
            <a:pPr lvl="2"/>
            <a:r>
              <a:rPr lang="fr-CA" sz="2400" noProof="0" dirty="0" smtClean="0"/>
              <a:t>Participe</a:t>
            </a:r>
            <a:r>
              <a:rPr lang="fr-CA" sz="2400" baseline="0" noProof="0" dirty="0" smtClean="0"/>
              <a:t> a</a:t>
            </a:r>
            <a:r>
              <a:rPr lang="fr-CA" sz="2400" noProof="0" dirty="0" smtClean="0"/>
              <a:t>ctivement</a:t>
            </a:r>
            <a:r>
              <a:rPr lang="fr-CA" sz="2400" baseline="0" noProof="0" dirty="0" smtClean="0"/>
              <a:t> à tous les </a:t>
            </a:r>
            <a:r>
              <a:rPr lang="fr-CA" sz="2400" noProof="0" dirty="0" smtClean="0"/>
              <a:t>aspects de la gestion du risque</a:t>
            </a:r>
          </a:p>
          <a:p>
            <a:pPr marL="914400" lvl="2" indent="0">
              <a:buNone/>
            </a:pPr>
            <a:r>
              <a:rPr lang="fr-CA" sz="3600" noProof="0" dirty="0" smtClean="0"/>
              <a:t>2. ÉDUQUÉ</a:t>
            </a:r>
          </a:p>
          <a:p>
            <a:pPr lvl="2"/>
            <a:r>
              <a:rPr lang="fr-CA" sz="2400" noProof="0" dirty="0" smtClean="0"/>
              <a:t>Informé et au fait des conditions du marché, des questions de main-d’œuvre, des programmes de GRE offerts, et des occasions de croissance et de profits</a:t>
            </a:r>
          </a:p>
          <a:p>
            <a:pPr marL="914400" lvl="2" indent="0">
              <a:buNone/>
            </a:pPr>
            <a:r>
              <a:rPr lang="fr-CA" sz="3600" noProof="0" dirty="0" smtClean="0"/>
              <a:t>3. EFFICACE</a:t>
            </a:r>
          </a:p>
          <a:p>
            <a:pPr lvl="2"/>
            <a:r>
              <a:rPr lang="fr-CA" sz="2400" noProof="0" dirty="0" smtClean="0"/>
              <a:t>Prend, en</a:t>
            </a:r>
            <a:r>
              <a:rPr lang="fr-CA" sz="2400" baseline="0" noProof="0" dirty="0" smtClean="0"/>
              <a:t> temps utile, des </a:t>
            </a:r>
            <a:r>
              <a:rPr lang="fr-CA" sz="2400" noProof="0" dirty="0" smtClean="0"/>
              <a:t>décisions fondées</a:t>
            </a:r>
            <a:r>
              <a:rPr lang="fr-CA" sz="2400" baseline="0" noProof="0" dirty="0" smtClean="0"/>
              <a:t> sur le mérite</a:t>
            </a:r>
            <a:r>
              <a:rPr lang="fr-CA" sz="2400" noProof="0" dirty="0" smtClean="0"/>
              <a:t>. Planifie pour le mieux et se prépare au pire</a:t>
            </a:r>
            <a:endParaRPr lang="fr-CA" sz="2400" noProof="0" dirty="0"/>
          </a:p>
        </p:txBody>
      </p:sp>
    </p:spTree>
    <p:extLst>
      <p:ext uri="{BB962C8B-B14F-4D97-AF65-F5344CB8AC3E}">
        <p14:creationId xmlns:p14="http://schemas.microsoft.com/office/powerpoint/2010/main" val="410945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91A5E5-5384-4CF6-A616-632DA6F81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noProof="0" dirty="0" smtClean="0"/>
              <a:t>Mobilisé, éduqué et efficace</a:t>
            </a:r>
            <a:endParaRPr lang="fr-CA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B7B657-BBE4-4696-8155-92ED81696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noProof="0" dirty="0" smtClean="0"/>
              <a:t>Reco</a:t>
            </a:r>
            <a:r>
              <a:rPr lang="fr-CA" baseline="0" noProof="0" dirty="0" smtClean="0"/>
              <a:t>nnaître que </a:t>
            </a:r>
            <a:r>
              <a:rPr lang="fr-CA" noProof="0" dirty="0" smtClean="0"/>
              <a:t>toute entreprise comporte des risques </a:t>
            </a:r>
            <a:r>
              <a:rPr lang="fr-CA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fr-CA" noProof="0" dirty="0" smtClean="0"/>
              <a:t> l’agriculture</a:t>
            </a:r>
            <a:r>
              <a:rPr lang="fr-CA" baseline="0" noProof="0" dirty="0" smtClean="0"/>
              <a:t> encore </a:t>
            </a:r>
            <a:r>
              <a:rPr lang="fr-CA" noProof="0" dirty="0" smtClean="0"/>
              <a:t>plus</a:t>
            </a:r>
          </a:p>
          <a:p>
            <a:r>
              <a:rPr lang="fr-CA" noProof="0" dirty="0" smtClean="0"/>
              <a:t>Comprendre qu’il appartient au producteur de maximiser</a:t>
            </a:r>
            <a:r>
              <a:rPr lang="fr-CA" baseline="0" noProof="0" dirty="0" smtClean="0"/>
              <a:t> les</a:t>
            </a:r>
            <a:r>
              <a:rPr lang="fr-CA" noProof="0" dirty="0" smtClean="0"/>
              <a:t> profits et d’atténuer les risques</a:t>
            </a:r>
          </a:p>
          <a:p>
            <a:r>
              <a:rPr lang="fr-CA" noProof="0" dirty="0" smtClean="0"/>
              <a:t>Être PROACTIF dans</a:t>
            </a:r>
            <a:r>
              <a:rPr lang="fr-CA" baseline="0" noProof="0" dirty="0" smtClean="0"/>
              <a:t> l’évaluation </a:t>
            </a:r>
            <a:r>
              <a:rPr lang="fr-CA" noProof="0" dirty="0" smtClean="0"/>
              <a:t>du risque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fr-CA" noProof="0" dirty="0" smtClean="0"/>
              <a:t> AgriShield</a:t>
            </a:r>
          </a:p>
          <a:p>
            <a:r>
              <a:rPr lang="fr-CA" noProof="0" dirty="0" smtClean="0"/>
              <a:t>Consulter des professionnels et des pairs pour apprendre et mieux comprendre</a:t>
            </a:r>
          </a:p>
          <a:p>
            <a:r>
              <a:rPr lang="fr-CA" noProof="0" dirty="0" smtClean="0"/>
              <a:t>Gérer de son mieux tout ce qu’on peut contrôler</a:t>
            </a:r>
          </a:p>
          <a:p>
            <a:r>
              <a:rPr lang="fr-CA" noProof="0" dirty="0" smtClean="0"/>
              <a:t>Les programmes de GRE doivent</a:t>
            </a:r>
            <a:r>
              <a:rPr lang="fr-CA" baseline="0" noProof="0" dirty="0" smtClean="0"/>
              <a:t> permettre </a:t>
            </a:r>
            <a:r>
              <a:rPr lang="fr-CA" noProof="0" dirty="0" smtClean="0"/>
              <a:t>aux bons agriculteurs de prendre de bons risques et soutenir l’innovation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100784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B6A9-C9BD-435A-8A88-F0925F035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noProof="0" dirty="0" smtClean="0"/>
              <a:t>Ce que je peux contrôler – les </a:t>
            </a:r>
            <a:r>
              <a:rPr lang="fr-CA" noProof="0" dirty="0" smtClean="0"/>
              <a:t>responsabilités </a:t>
            </a:r>
            <a:r>
              <a:rPr lang="fr-CA" noProof="0" dirty="0" smtClean="0"/>
              <a:t>du producteur</a:t>
            </a:r>
            <a:endParaRPr lang="fr-CA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C6979-E8FA-4632-8D5B-6183EB1C2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noProof="0" dirty="0" smtClean="0"/>
              <a:t>Production </a:t>
            </a:r>
          </a:p>
          <a:p>
            <a:pPr lvl="1"/>
            <a:r>
              <a:rPr lang="fr-CA" noProof="0" dirty="0" smtClean="0"/>
              <a:t>Rendements et capacité</a:t>
            </a:r>
          </a:p>
          <a:p>
            <a:r>
              <a:rPr lang="fr-CA" noProof="0" dirty="0" smtClean="0"/>
              <a:t>Planification financière</a:t>
            </a:r>
          </a:p>
          <a:p>
            <a:pPr lvl="1"/>
            <a:r>
              <a:rPr lang="fr-CA" noProof="0" dirty="0" smtClean="0"/>
              <a:t>Budgétisation;  tendances des prix, </a:t>
            </a:r>
            <a:r>
              <a:rPr lang="fr-CA" noProof="0" dirty="0" smtClean="0"/>
              <a:t>devises, </a:t>
            </a:r>
            <a:r>
              <a:rPr lang="fr-CA" noProof="0" dirty="0" smtClean="0"/>
              <a:t>social et environnemental</a:t>
            </a:r>
          </a:p>
          <a:p>
            <a:pPr lvl="1"/>
            <a:r>
              <a:rPr lang="fr-CA" noProof="0" dirty="0" smtClean="0"/>
              <a:t>Analyse coûts-avantages</a:t>
            </a:r>
          </a:p>
          <a:p>
            <a:pPr lvl="1"/>
            <a:r>
              <a:rPr lang="fr-CA" dirty="0" smtClean="0"/>
              <a:t>Littératie financière</a:t>
            </a:r>
            <a:r>
              <a:rPr lang="fr-CA" noProof="0" dirty="0" smtClean="0"/>
              <a:t> – livre de caisse, comprendre le bilan et les résultats</a:t>
            </a:r>
          </a:p>
          <a:p>
            <a:r>
              <a:rPr lang="fr-CA" noProof="0" dirty="0" smtClean="0"/>
              <a:t>Main-d’œuvre </a:t>
            </a:r>
            <a:endParaRPr lang="fr-CA" noProof="0" dirty="0" smtClean="0"/>
          </a:p>
          <a:p>
            <a:pPr lvl="1"/>
            <a:r>
              <a:rPr lang="fr-CA" noProof="0" dirty="0" smtClean="0"/>
              <a:t>Oui, vous êtes capable!</a:t>
            </a:r>
          </a:p>
          <a:p>
            <a:r>
              <a:rPr lang="fr-CA" noProof="0" dirty="0" smtClean="0"/>
              <a:t>Marketing, mobilisation de la communauté, mobilisation de l’industrie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12831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C2255-0E71-4872-9331-88DBDEF2F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6734119" cy="1320800"/>
          </a:xfrm>
        </p:spPr>
        <p:txBody>
          <a:bodyPr>
            <a:normAutofit/>
          </a:bodyPr>
          <a:lstStyle/>
          <a:p>
            <a:r>
              <a:rPr lang="fr-CA" noProof="0" dirty="0" smtClean="0"/>
              <a:t>Là où</a:t>
            </a:r>
            <a:r>
              <a:rPr lang="fr-CA" baseline="0" noProof="0" dirty="0" smtClean="0"/>
              <a:t> </a:t>
            </a:r>
            <a:r>
              <a:rPr lang="fr-CA" baseline="0" noProof="0" dirty="0" smtClean="0"/>
              <a:t>je peux </a:t>
            </a:r>
            <a:r>
              <a:rPr lang="fr-CA" baseline="0" noProof="0" dirty="0" smtClean="0"/>
              <a:t>exercer</a:t>
            </a:r>
            <a:r>
              <a:rPr lang="fr-CA" noProof="0" dirty="0" smtClean="0"/>
              <a:t> une </a:t>
            </a:r>
            <a:r>
              <a:rPr lang="fr-CA" baseline="0" noProof="0" dirty="0" smtClean="0"/>
              <a:t>i</a:t>
            </a:r>
            <a:r>
              <a:rPr lang="fr-CA" noProof="0" dirty="0" smtClean="0"/>
              <a:t>nfluence </a:t>
            </a:r>
            <a:r>
              <a:rPr lang="fr-CA" noProof="0" dirty="0" smtClean="0"/>
              <a:t>– le soutien</a:t>
            </a:r>
            <a:r>
              <a:rPr lang="fr-CA" baseline="0" noProof="0" dirty="0" smtClean="0"/>
              <a:t> de l’État</a:t>
            </a:r>
            <a:endParaRPr lang="fr-CA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43721-8592-4D70-ACCC-8D06BA0C5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8963971" cy="3880773"/>
          </a:xfrm>
        </p:spPr>
        <p:txBody>
          <a:bodyPr>
            <a:normAutofit/>
          </a:bodyPr>
          <a:lstStyle/>
          <a:p>
            <a:r>
              <a:rPr lang="fr-CA" noProof="0" dirty="0" smtClean="0"/>
              <a:t>Météo</a:t>
            </a:r>
          </a:p>
          <a:p>
            <a:pPr lvl="2"/>
            <a:r>
              <a:rPr lang="fr-CA" noProof="0" dirty="0" smtClean="0"/>
              <a:t>Inondations, grêle, gel, incendies, tremblements de terre, etc.</a:t>
            </a:r>
          </a:p>
          <a:p>
            <a:r>
              <a:rPr lang="fr-CA" noProof="0" dirty="0" smtClean="0"/>
              <a:t>Conditions du marché mondial</a:t>
            </a:r>
          </a:p>
          <a:p>
            <a:pPr lvl="1"/>
            <a:r>
              <a:rPr lang="fr-CA" dirty="0" smtClean="0"/>
              <a:t>Tensions </a:t>
            </a:r>
            <a:r>
              <a:rPr lang="fr-CA" noProof="0" dirty="0" smtClean="0"/>
              <a:t>géopolitiques</a:t>
            </a:r>
          </a:p>
          <a:p>
            <a:pPr lvl="1"/>
            <a:r>
              <a:rPr lang="fr-CA" noProof="0" dirty="0" smtClean="0"/>
              <a:t>Récoltes exceptionnelles</a:t>
            </a:r>
          </a:p>
          <a:p>
            <a:pPr lvl="1"/>
            <a:r>
              <a:rPr lang="fr-CA" noProof="0" dirty="0" smtClean="0"/>
              <a:t>Conflits commerciaux</a:t>
            </a:r>
          </a:p>
          <a:p>
            <a:r>
              <a:rPr lang="fr-CA" noProof="0" dirty="0" smtClean="0"/>
              <a:t>Économie – jeu de l’offre et de la demande</a:t>
            </a:r>
          </a:p>
          <a:p>
            <a:r>
              <a:rPr lang="fr-CA" noProof="0" dirty="0" smtClean="0"/>
              <a:t>Risques institutionnels – </a:t>
            </a:r>
            <a:r>
              <a:rPr lang="fr-CA" noProof="0" dirty="0" smtClean="0"/>
              <a:t>que </a:t>
            </a:r>
            <a:r>
              <a:rPr lang="fr-CA" noProof="0" dirty="0" smtClean="0"/>
              <a:t>feront (ou pas) les nouveaux programmes de GRE?</a:t>
            </a:r>
          </a:p>
          <a:p>
            <a:r>
              <a:rPr lang="fr-CA" noProof="0" dirty="0" smtClean="0"/>
              <a:t>Risques humains – santé des producteurs - COVID</a:t>
            </a:r>
          </a:p>
          <a:p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50014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3348F7-3158-40D5-BDEF-68B0EE16A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noProof="0" dirty="0" smtClean="0"/>
              <a:t>Comment changer les programmes de GRE</a:t>
            </a:r>
            <a:endParaRPr lang="fr-CA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FB035-55B8-4D38-A49F-D5D8DBF0E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Mon Dieu, accordez-moi le </a:t>
            </a:r>
            <a:r>
              <a:rPr lang="fr-CA" u="sng" dirty="0"/>
              <a:t>courage</a:t>
            </a:r>
            <a:r>
              <a:rPr lang="fr-CA" dirty="0"/>
              <a:t> de changer les choses que je peux changer, </a:t>
            </a:r>
            <a:r>
              <a:rPr lang="fr-CA" dirty="0" smtClean="0"/>
              <a:t>la </a:t>
            </a:r>
            <a:r>
              <a:rPr lang="fr-CA" dirty="0"/>
              <a:t>sérénité </a:t>
            </a:r>
            <a:r>
              <a:rPr lang="fr-CA" u="sng" dirty="0"/>
              <a:t>d'accepter</a:t>
            </a:r>
            <a:r>
              <a:rPr lang="fr-CA" dirty="0"/>
              <a:t> celles que je ne peux changer </a:t>
            </a:r>
            <a:r>
              <a:rPr lang="fr-CA" dirty="0" smtClean="0"/>
              <a:t>et </a:t>
            </a:r>
            <a:r>
              <a:rPr lang="fr-CA" dirty="0"/>
              <a:t>la </a:t>
            </a:r>
            <a:r>
              <a:rPr lang="fr-CA" u="sng" dirty="0"/>
              <a:t>sagesse</a:t>
            </a:r>
            <a:r>
              <a:rPr lang="fr-CA" dirty="0"/>
              <a:t> d'en connaître la </a:t>
            </a:r>
            <a:r>
              <a:rPr lang="fr-CA" dirty="0" smtClean="0"/>
              <a:t>différence.</a:t>
            </a:r>
            <a:endParaRPr lang="fr-CA" noProof="0" dirty="0" smtClean="0"/>
          </a:p>
          <a:p>
            <a:pPr marL="0" indent="0">
              <a:buNone/>
            </a:pPr>
            <a:endParaRPr lang="fr-CA" noProof="0" dirty="0" smtClean="0"/>
          </a:p>
          <a:p>
            <a:r>
              <a:rPr lang="fr-CA" noProof="0" dirty="0" smtClean="0"/>
              <a:t>Devrions-nous modifier les niveaux de financement actuels de la GRE ou simplement les accepter?</a:t>
            </a:r>
          </a:p>
          <a:p>
            <a:r>
              <a:rPr lang="fr-CA" noProof="0" dirty="0" smtClean="0"/>
              <a:t>Qu’est-il possible de changer? </a:t>
            </a:r>
          </a:p>
          <a:p>
            <a:r>
              <a:rPr lang="fr-CA" noProof="0" dirty="0" smtClean="0"/>
              <a:t>Les producteurs, les associations et les gouvernements FPT sont-ils</a:t>
            </a:r>
            <a:r>
              <a:rPr lang="fr-CA" baseline="0" noProof="0" dirty="0" smtClean="0"/>
              <a:t> assez </a:t>
            </a:r>
            <a:r>
              <a:rPr lang="fr-CA" noProof="0" dirty="0" smtClean="0"/>
              <a:t>courageux pour opérer des changements?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73288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66B02-9193-444F-984E-9BE29153E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Agri-stabilité</a:t>
            </a:r>
            <a:endParaRPr lang="fr-CA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50727-6CEB-425E-A1E9-239386FEF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u="sng" noProof="0" dirty="0" smtClean="0"/>
              <a:t>Principaux problèmes :</a:t>
            </a:r>
          </a:p>
          <a:p>
            <a:pPr lvl="1"/>
            <a:r>
              <a:rPr lang="fr-CA" noProof="0" dirty="0" smtClean="0"/>
              <a:t>Terminologie</a:t>
            </a:r>
          </a:p>
          <a:p>
            <a:pPr lvl="1"/>
            <a:r>
              <a:rPr lang="fr-CA" noProof="0" dirty="0" smtClean="0"/>
              <a:t>Rapidité d’exécution</a:t>
            </a:r>
          </a:p>
          <a:p>
            <a:pPr lvl="1"/>
            <a:r>
              <a:rPr lang="fr-CA" noProof="0" dirty="0" smtClean="0"/>
              <a:t>Prévisibilité</a:t>
            </a:r>
          </a:p>
          <a:p>
            <a:pPr lvl="1"/>
            <a:r>
              <a:rPr lang="fr-CA" noProof="0" dirty="0" smtClean="0"/>
              <a:t>Équité</a:t>
            </a:r>
          </a:p>
          <a:p>
            <a:pPr lvl="1"/>
            <a:r>
              <a:rPr lang="fr-CA" noProof="0" dirty="0" smtClean="0"/>
              <a:t>Couverture</a:t>
            </a:r>
          </a:p>
          <a:p>
            <a:pPr lvl="1"/>
            <a:endParaRPr lang="fr-CA" noProof="0" dirty="0" smtClean="0"/>
          </a:p>
          <a:p>
            <a:pPr marL="0" indent="0">
              <a:buNone/>
            </a:pPr>
            <a:r>
              <a:rPr lang="fr-CA" u="sng" noProof="0" dirty="0" smtClean="0"/>
              <a:t>Principaux avantages :</a:t>
            </a:r>
          </a:p>
          <a:p>
            <a:pPr lvl="1"/>
            <a:r>
              <a:rPr lang="fr-CA" noProof="0" dirty="0" smtClean="0"/>
              <a:t>Protection calculée en fonction de </a:t>
            </a:r>
            <a:r>
              <a:rPr lang="fr-CA" dirty="0" smtClean="0"/>
              <a:t>V</a:t>
            </a:r>
            <a:r>
              <a:rPr lang="fr-CA" noProof="0" dirty="0" smtClean="0"/>
              <a:t>OTRE ferme</a:t>
            </a:r>
          </a:p>
          <a:p>
            <a:pPr lvl="1"/>
            <a:r>
              <a:rPr lang="fr-CA" noProof="0" dirty="0" smtClean="0"/>
              <a:t>Historique ou prospective</a:t>
            </a:r>
          </a:p>
          <a:p>
            <a:pPr lvl="1"/>
            <a:r>
              <a:rPr lang="fr-CA" noProof="0" dirty="0" smtClean="0"/>
              <a:t>Protection contre les tendances à long terme</a:t>
            </a:r>
          </a:p>
          <a:p>
            <a:pPr lvl="1"/>
            <a:endParaRPr lang="fr-CA" noProof="0" dirty="0" smtClean="0"/>
          </a:p>
          <a:p>
            <a:pPr marL="0" indent="0">
              <a:buNone/>
            </a:pPr>
            <a:endParaRPr lang="fr-CA" u="sng" noProof="0" dirty="0"/>
          </a:p>
        </p:txBody>
      </p:sp>
    </p:spTree>
    <p:extLst>
      <p:ext uri="{BB962C8B-B14F-4D97-AF65-F5344CB8AC3E}">
        <p14:creationId xmlns:p14="http://schemas.microsoft.com/office/powerpoint/2010/main" val="34952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FC000"/>
      </a:accent1>
      <a:accent2>
        <a:srgbClr val="C42F1A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19328</TotalTime>
  <Words>810</Words>
  <Application>Microsoft Office PowerPoint</Application>
  <PresentationFormat>Grand écran</PresentationFormat>
  <Paragraphs>104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Facet</vt:lpstr>
      <vt:lpstr>Options stratégiques innovatrices pour les futurs programmes de GRE</vt:lpstr>
      <vt:lpstr>Présentation PowerPoint</vt:lpstr>
      <vt:lpstr>À propos de la pépinière</vt:lpstr>
      <vt:lpstr>Que signifie la GRE pour moi?</vt:lpstr>
      <vt:lpstr>Mobilisé, éduqué et efficace</vt:lpstr>
      <vt:lpstr>Ce que je peux contrôler – les responsabilités du producteur</vt:lpstr>
      <vt:lpstr>Là où je peux exercer une influence – le soutien de l’État</vt:lpstr>
      <vt:lpstr>Comment changer les programmes de GRE</vt:lpstr>
      <vt:lpstr>Agri-stabilité</vt:lpstr>
      <vt:lpstr>Agri-stabilité</vt:lpstr>
      <vt:lpstr>Équité – Comment pouvons-nous tous nous partager les fonds?</vt:lpstr>
      <vt:lpstr>Améliorer la GRE pour l’avenir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Sept</dc:creator>
  <cp:lastModifiedBy>Cadieux, Natalie</cp:lastModifiedBy>
  <cp:revision>57</cp:revision>
  <dcterms:created xsi:type="dcterms:W3CDTF">2021-01-27T21:14:22Z</dcterms:created>
  <dcterms:modified xsi:type="dcterms:W3CDTF">2021-02-17T17:43:09Z</dcterms:modified>
</cp:coreProperties>
</file>