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7" r:id="rId3"/>
    <p:sldId id="266" r:id="rId4"/>
    <p:sldId id="257" r:id="rId5"/>
    <p:sldId id="259" r:id="rId6"/>
    <p:sldId id="261" r:id="rId7"/>
    <p:sldId id="262" r:id="rId8"/>
    <p:sldId id="258" r:id="rId9"/>
    <p:sldId id="260"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3AF63-1FB3-481E-87EC-F17B6E7F0876}" type="datetimeFigureOut">
              <a:rPr lang="en-CA" smtClean="0"/>
              <a:t>2021-02-10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AA1AD-7678-4051-9CA8-EF02C38AAFFD}" type="slidenum">
              <a:rPr lang="en-CA" smtClean="0"/>
              <a:t>‹#›</a:t>
            </a:fld>
            <a:endParaRPr lang="en-CA"/>
          </a:p>
        </p:txBody>
      </p:sp>
    </p:spTree>
    <p:extLst>
      <p:ext uri="{BB962C8B-B14F-4D97-AF65-F5344CB8AC3E}">
        <p14:creationId xmlns:p14="http://schemas.microsoft.com/office/powerpoint/2010/main" val="105039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1</a:t>
            </a:fld>
            <a:endParaRPr lang="en-CA"/>
          </a:p>
        </p:txBody>
      </p:sp>
    </p:spTree>
    <p:extLst>
      <p:ext uri="{BB962C8B-B14F-4D97-AF65-F5344CB8AC3E}">
        <p14:creationId xmlns:p14="http://schemas.microsoft.com/office/powerpoint/2010/main" val="141172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10</a:t>
            </a:fld>
            <a:endParaRPr lang="en-CA"/>
          </a:p>
        </p:txBody>
      </p:sp>
    </p:spTree>
    <p:extLst>
      <p:ext uri="{BB962C8B-B14F-4D97-AF65-F5344CB8AC3E}">
        <p14:creationId xmlns:p14="http://schemas.microsoft.com/office/powerpoint/2010/main" val="1092935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11</a:t>
            </a:fld>
            <a:endParaRPr lang="en-CA"/>
          </a:p>
        </p:txBody>
      </p:sp>
    </p:spTree>
    <p:extLst>
      <p:ext uri="{BB962C8B-B14F-4D97-AF65-F5344CB8AC3E}">
        <p14:creationId xmlns:p14="http://schemas.microsoft.com/office/powerpoint/2010/main" val="4274242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38AA1AD-7678-4051-9CA8-EF02C38AAFFD}" type="slidenum">
              <a:rPr lang="en-CA" smtClean="0"/>
              <a:t>12</a:t>
            </a:fld>
            <a:endParaRPr lang="en-CA"/>
          </a:p>
        </p:txBody>
      </p:sp>
    </p:spTree>
    <p:extLst>
      <p:ext uri="{BB962C8B-B14F-4D97-AF65-F5344CB8AC3E}">
        <p14:creationId xmlns:p14="http://schemas.microsoft.com/office/powerpoint/2010/main" val="278348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2</a:t>
            </a:fld>
            <a:endParaRPr lang="en-CA"/>
          </a:p>
        </p:txBody>
      </p:sp>
    </p:spTree>
    <p:extLst>
      <p:ext uri="{BB962C8B-B14F-4D97-AF65-F5344CB8AC3E}">
        <p14:creationId xmlns:p14="http://schemas.microsoft.com/office/powerpoint/2010/main" val="327693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77104"/>
            <a:ext cx="5486400" cy="3600450"/>
          </a:xfrm>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3</a:t>
            </a:fld>
            <a:endParaRPr lang="en-CA"/>
          </a:p>
        </p:txBody>
      </p:sp>
    </p:spTree>
    <p:extLst>
      <p:ext uri="{BB962C8B-B14F-4D97-AF65-F5344CB8AC3E}">
        <p14:creationId xmlns:p14="http://schemas.microsoft.com/office/powerpoint/2010/main" val="190523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4</a:t>
            </a:fld>
            <a:endParaRPr lang="en-CA"/>
          </a:p>
        </p:txBody>
      </p:sp>
    </p:spTree>
    <p:extLst>
      <p:ext uri="{BB962C8B-B14F-4D97-AF65-F5344CB8AC3E}">
        <p14:creationId xmlns:p14="http://schemas.microsoft.com/office/powerpoint/2010/main" val="114397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5</a:t>
            </a:fld>
            <a:endParaRPr lang="en-CA"/>
          </a:p>
        </p:txBody>
      </p:sp>
    </p:spTree>
    <p:extLst>
      <p:ext uri="{BB962C8B-B14F-4D97-AF65-F5344CB8AC3E}">
        <p14:creationId xmlns:p14="http://schemas.microsoft.com/office/powerpoint/2010/main" val="383549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6</a:t>
            </a:fld>
            <a:endParaRPr lang="en-CA"/>
          </a:p>
        </p:txBody>
      </p:sp>
    </p:spTree>
    <p:extLst>
      <p:ext uri="{BB962C8B-B14F-4D97-AF65-F5344CB8AC3E}">
        <p14:creationId xmlns:p14="http://schemas.microsoft.com/office/powerpoint/2010/main" val="342812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7</a:t>
            </a:fld>
            <a:endParaRPr lang="en-CA"/>
          </a:p>
        </p:txBody>
      </p:sp>
    </p:spTree>
    <p:extLst>
      <p:ext uri="{BB962C8B-B14F-4D97-AF65-F5344CB8AC3E}">
        <p14:creationId xmlns:p14="http://schemas.microsoft.com/office/powerpoint/2010/main" val="223483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8</a:t>
            </a:fld>
            <a:endParaRPr lang="en-CA"/>
          </a:p>
        </p:txBody>
      </p:sp>
    </p:spTree>
    <p:extLst>
      <p:ext uri="{BB962C8B-B14F-4D97-AF65-F5344CB8AC3E}">
        <p14:creationId xmlns:p14="http://schemas.microsoft.com/office/powerpoint/2010/main" val="1551486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8AA1AD-7678-4051-9CA8-EF02C38AAFFD}" type="slidenum">
              <a:rPr lang="en-CA" smtClean="0"/>
              <a:t>9</a:t>
            </a:fld>
            <a:endParaRPr lang="en-CA"/>
          </a:p>
        </p:txBody>
      </p:sp>
    </p:spTree>
    <p:extLst>
      <p:ext uri="{BB962C8B-B14F-4D97-AF65-F5344CB8AC3E}">
        <p14:creationId xmlns:p14="http://schemas.microsoft.com/office/powerpoint/2010/main" val="306340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423850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275383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459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160643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930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3350877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1097671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160624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30068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2FDE5-2C59-4E44-9E8E-C83DB29ECB69}"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394031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C2FDE5-2C59-4E44-9E8E-C83DB29ECB69}" type="datetimeFigureOut">
              <a:rPr lang="en-CA" smtClean="0"/>
              <a:t>2021-02-10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376524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2FDE5-2C59-4E44-9E8E-C83DB29ECB69}" type="datetimeFigureOut">
              <a:rPr lang="en-CA" smtClean="0"/>
              <a:t>2021-02-10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238210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C2FDE5-2C59-4E44-9E8E-C83DB29ECB69}" type="datetimeFigureOut">
              <a:rPr lang="en-CA" smtClean="0"/>
              <a:t>2021-02-10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238788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2FDE5-2C59-4E44-9E8E-C83DB29ECB69}" type="datetimeFigureOut">
              <a:rPr lang="en-CA" smtClean="0"/>
              <a:t>2021-02-10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279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2FDE5-2C59-4E44-9E8E-C83DB29ECB69}" type="datetimeFigureOut">
              <a:rPr lang="en-CA" smtClean="0"/>
              <a:t>2021-02-10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27927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2FDE5-2C59-4E44-9E8E-C83DB29ECB69}" type="datetimeFigureOut">
              <a:rPr lang="en-CA" smtClean="0"/>
              <a:t>2021-02-10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8DEE82-30DD-4895-A152-60252088053E}" type="slidenum">
              <a:rPr lang="en-CA" smtClean="0"/>
              <a:t>‹#›</a:t>
            </a:fld>
            <a:endParaRPr lang="en-CA"/>
          </a:p>
        </p:txBody>
      </p:sp>
    </p:spTree>
    <p:extLst>
      <p:ext uri="{BB962C8B-B14F-4D97-AF65-F5344CB8AC3E}">
        <p14:creationId xmlns:p14="http://schemas.microsoft.com/office/powerpoint/2010/main" val="287038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C2FDE5-2C59-4E44-9E8E-C83DB29ECB69}" type="datetimeFigureOut">
              <a:rPr lang="en-CA" smtClean="0"/>
              <a:t>2021-02-10</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8DEE82-30DD-4895-A152-60252088053E}" type="slidenum">
              <a:rPr lang="en-CA" smtClean="0"/>
              <a:t>‹#›</a:t>
            </a:fld>
            <a:endParaRPr lang="en-CA"/>
          </a:p>
        </p:txBody>
      </p:sp>
    </p:spTree>
    <p:extLst>
      <p:ext uri="{BB962C8B-B14F-4D97-AF65-F5344CB8AC3E}">
        <p14:creationId xmlns:p14="http://schemas.microsoft.com/office/powerpoint/2010/main" val="369612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6077-CBB4-414E-8780-DF8D6EEBC069}"/>
              </a:ext>
            </a:extLst>
          </p:cNvPr>
          <p:cNvSpPr>
            <a:spLocks noGrp="1"/>
          </p:cNvSpPr>
          <p:nvPr>
            <p:ph type="ctrTitle"/>
          </p:nvPr>
        </p:nvSpPr>
        <p:spPr>
          <a:xfrm>
            <a:off x="1524000" y="1122363"/>
            <a:ext cx="9144000" cy="1655762"/>
          </a:xfrm>
        </p:spPr>
        <p:txBody>
          <a:bodyPr>
            <a:normAutofit fontScale="90000"/>
          </a:bodyPr>
          <a:lstStyle/>
          <a:p>
            <a:pPr algn="ctr"/>
            <a:r>
              <a:rPr lang="en-CA" dirty="0">
                <a:solidFill>
                  <a:schemeClr val="tx1"/>
                </a:solidFill>
              </a:rPr>
              <a:t>Innovative Policy Options for the Future of BRM Programing</a:t>
            </a:r>
          </a:p>
        </p:txBody>
      </p:sp>
      <p:sp>
        <p:nvSpPr>
          <p:cNvPr id="3" name="Subtitle 2">
            <a:extLst>
              <a:ext uri="{FF2B5EF4-FFF2-40B4-BE49-F238E27FC236}">
                <a16:creationId xmlns:a16="http://schemas.microsoft.com/office/drawing/2014/main" id="{B2696F3E-849C-4B51-9764-A7E2E5975F02}"/>
              </a:ext>
            </a:extLst>
          </p:cNvPr>
          <p:cNvSpPr>
            <a:spLocks noGrp="1"/>
          </p:cNvSpPr>
          <p:nvPr>
            <p:ph type="subTitle" idx="1"/>
          </p:nvPr>
        </p:nvSpPr>
        <p:spPr>
          <a:xfrm>
            <a:off x="1430695" y="2971800"/>
            <a:ext cx="9144000" cy="1655762"/>
          </a:xfrm>
        </p:spPr>
        <p:txBody>
          <a:bodyPr/>
          <a:lstStyle/>
          <a:p>
            <a:r>
              <a:rPr lang="en-CA" dirty="0"/>
              <a:t>Dave Sept</a:t>
            </a:r>
          </a:p>
          <a:p>
            <a:r>
              <a:rPr lang="en-CA" dirty="0"/>
              <a:t>Golden Spruce Nurseries</a:t>
            </a:r>
          </a:p>
          <a:p>
            <a:r>
              <a:rPr lang="en-CA" dirty="0"/>
              <a:t>Langley, BC</a:t>
            </a:r>
          </a:p>
        </p:txBody>
      </p:sp>
      <p:pic>
        <p:nvPicPr>
          <p:cNvPr id="5" name="Picture 4">
            <a:extLst>
              <a:ext uri="{FF2B5EF4-FFF2-40B4-BE49-F238E27FC236}">
                <a16:creationId xmlns:a16="http://schemas.microsoft.com/office/drawing/2014/main" id="{5C82A302-8999-4465-AB1C-6DA0AA25E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5" y="4528314"/>
            <a:ext cx="7703977" cy="2101085"/>
          </a:xfrm>
          <a:prstGeom prst="rect">
            <a:avLst/>
          </a:prstGeom>
        </p:spPr>
      </p:pic>
    </p:spTree>
    <p:extLst>
      <p:ext uri="{BB962C8B-B14F-4D97-AF65-F5344CB8AC3E}">
        <p14:creationId xmlns:p14="http://schemas.microsoft.com/office/powerpoint/2010/main" val="158845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648C-B166-43B6-9D02-A85396B8DFA9}"/>
              </a:ext>
            </a:extLst>
          </p:cNvPr>
          <p:cNvSpPr>
            <a:spLocks noGrp="1"/>
          </p:cNvSpPr>
          <p:nvPr>
            <p:ph type="title"/>
          </p:nvPr>
        </p:nvSpPr>
        <p:spPr/>
        <p:txBody>
          <a:bodyPr/>
          <a:lstStyle/>
          <a:p>
            <a:r>
              <a:rPr lang="en-CA" dirty="0"/>
              <a:t>AgriStability</a:t>
            </a:r>
          </a:p>
        </p:txBody>
      </p:sp>
      <p:sp>
        <p:nvSpPr>
          <p:cNvPr id="3" name="Content Placeholder 2">
            <a:extLst>
              <a:ext uri="{FF2B5EF4-FFF2-40B4-BE49-F238E27FC236}">
                <a16:creationId xmlns:a16="http://schemas.microsoft.com/office/drawing/2014/main" id="{7FC22E92-23AF-411B-B060-4331FEA1F4B6}"/>
              </a:ext>
            </a:extLst>
          </p:cNvPr>
          <p:cNvSpPr>
            <a:spLocks noGrp="1"/>
          </p:cNvSpPr>
          <p:nvPr>
            <p:ph idx="1"/>
          </p:nvPr>
        </p:nvSpPr>
        <p:spPr/>
        <p:txBody>
          <a:bodyPr>
            <a:normAutofit/>
          </a:bodyPr>
          <a:lstStyle/>
          <a:p>
            <a:pPr marL="0" indent="0">
              <a:buNone/>
            </a:pPr>
            <a:r>
              <a:rPr lang="en-CA" dirty="0"/>
              <a:t>Timeliness is an issue that is easily addressed.  It really is mostly a producer created problem. </a:t>
            </a:r>
          </a:p>
          <a:p>
            <a:pPr marL="0" indent="0">
              <a:buNone/>
            </a:pPr>
            <a:endParaRPr lang="en-CA" dirty="0"/>
          </a:p>
          <a:p>
            <a:pPr marL="0" indent="0">
              <a:buNone/>
            </a:pPr>
            <a:r>
              <a:rPr lang="en-CA" dirty="0"/>
              <a:t>Predictability can be improved within the administration of </a:t>
            </a:r>
            <a:r>
              <a:rPr lang="en-CA" dirty="0" err="1"/>
              <a:t>Agristablity</a:t>
            </a:r>
            <a:r>
              <a:rPr lang="en-CA" dirty="0"/>
              <a:t>. This is within the purview of FPT.</a:t>
            </a:r>
          </a:p>
          <a:p>
            <a:pPr marL="0" indent="0">
              <a:buNone/>
            </a:pPr>
            <a:endParaRPr lang="en-CA" dirty="0"/>
          </a:p>
          <a:p>
            <a:pPr marL="0" indent="0">
              <a:buNone/>
            </a:pPr>
            <a:r>
              <a:rPr lang="en-CA" dirty="0"/>
              <a:t>Coverage:  It may be too much of a challenge to move above 70% trigger, however BC has enhanced the support payments to 80%</a:t>
            </a:r>
          </a:p>
          <a:p>
            <a:pPr marL="0" indent="0">
              <a:buNone/>
            </a:pPr>
            <a:r>
              <a:rPr lang="en-CA" dirty="0"/>
              <a:t>Can FPT reach an agreement on this? Where will the funds come from?</a:t>
            </a:r>
          </a:p>
        </p:txBody>
      </p:sp>
    </p:spTree>
    <p:extLst>
      <p:ext uri="{BB962C8B-B14F-4D97-AF65-F5344CB8AC3E}">
        <p14:creationId xmlns:p14="http://schemas.microsoft.com/office/powerpoint/2010/main" val="102177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5BF7-144D-4951-94EA-49F9409B9EFB}"/>
              </a:ext>
            </a:extLst>
          </p:cNvPr>
          <p:cNvSpPr>
            <a:spLocks noGrp="1"/>
          </p:cNvSpPr>
          <p:nvPr>
            <p:ph type="title"/>
          </p:nvPr>
        </p:nvSpPr>
        <p:spPr/>
        <p:txBody>
          <a:bodyPr/>
          <a:lstStyle/>
          <a:p>
            <a:pPr algn="ctr"/>
            <a:r>
              <a:rPr lang="en-CA" dirty="0"/>
              <a:t>Equity – How can we all share the money?</a:t>
            </a:r>
          </a:p>
        </p:txBody>
      </p:sp>
      <p:sp>
        <p:nvSpPr>
          <p:cNvPr id="3" name="Content Placeholder 2">
            <a:extLst>
              <a:ext uri="{FF2B5EF4-FFF2-40B4-BE49-F238E27FC236}">
                <a16:creationId xmlns:a16="http://schemas.microsoft.com/office/drawing/2014/main" id="{288C3660-978F-4C5A-852C-AA401B9271E2}"/>
              </a:ext>
            </a:extLst>
          </p:cNvPr>
          <p:cNvSpPr>
            <a:spLocks noGrp="1"/>
          </p:cNvSpPr>
          <p:nvPr>
            <p:ph idx="1"/>
          </p:nvPr>
        </p:nvSpPr>
        <p:spPr/>
        <p:txBody>
          <a:bodyPr>
            <a:normAutofit lnSpcReduction="10000"/>
          </a:bodyPr>
          <a:lstStyle/>
          <a:p>
            <a:pPr marL="0" indent="0" algn="ctr">
              <a:buNone/>
            </a:pPr>
            <a:r>
              <a:rPr lang="en-CA" dirty="0"/>
              <a:t>BRM programing aims to treat all farms equally, however:</a:t>
            </a:r>
          </a:p>
          <a:p>
            <a:r>
              <a:rPr lang="en-CA" dirty="0"/>
              <a:t>Not equitable between commodities</a:t>
            </a:r>
          </a:p>
          <a:p>
            <a:r>
              <a:rPr lang="en-CA" dirty="0"/>
              <a:t>Not equitable within the same commodity from producer to producer</a:t>
            </a:r>
          </a:p>
          <a:p>
            <a:pPr marL="0" indent="0">
              <a:buNone/>
            </a:pPr>
            <a:r>
              <a:rPr lang="en-CA" dirty="0"/>
              <a:t>Reasons for inequality:</a:t>
            </a:r>
          </a:p>
          <a:p>
            <a:pPr marL="1428750" lvl="2" indent="-514350">
              <a:buFont typeface="+mj-lt"/>
              <a:buAutoNum type="arabicPeriod"/>
            </a:pPr>
            <a:r>
              <a:rPr lang="en-CA" dirty="0"/>
              <a:t>Crop insurance</a:t>
            </a:r>
          </a:p>
          <a:p>
            <a:pPr marL="1428750" lvl="2" indent="-514350">
              <a:buFont typeface="+mj-lt"/>
              <a:buAutoNum type="arabicPeriod"/>
            </a:pPr>
            <a:r>
              <a:rPr lang="en-CA" dirty="0"/>
              <a:t>Reference Margin limits</a:t>
            </a:r>
          </a:p>
          <a:p>
            <a:pPr marL="1428750" lvl="2" indent="-514350">
              <a:buFont typeface="+mj-lt"/>
              <a:buAutoNum type="arabicPeriod"/>
            </a:pPr>
            <a:r>
              <a:rPr lang="en-CA" dirty="0"/>
              <a:t>Allowable expenses – family farms, automation etc.</a:t>
            </a:r>
          </a:p>
          <a:p>
            <a:pPr marL="1428750" lvl="2" indent="-514350">
              <a:buFont typeface="+mj-lt"/>
              <a:buAutoNum type="arabicPeriod"/>
            </a:pPr>
            <a:r>
              <a:rPr lang="en-CA" dirty="0"/>
              <a:t>Supply management</a:t>
            </a:r>
          </a:p>
          <a:p>
            <a:pPr marL="1428750" lvl="2" indent="-514350">
              <a:buFont typeface="+mj-lt"/>
              <a:buAutoNum type="arabicPeriod"/>
            </a:pPr>
            <a:r>
              <a:rPr lang="en-CA" dirty="0"/>
              <a:t>Regional issues – cost of land</a:t>
            </a:r>
          </a:p>
          <a:p>
            <a:pPr marL="628650" indent="-514350"/>
            <a:r>
              <a:rPr lang="en-CA" dirty="0"/>
              <a:t>I think there is a need to see if shifting some protection from production losses to market losses is appropriate</a:t>
            </a:r>
          </a:p>
        </p:txBody>
      </p:sp>
    </p:spTree>
    <p:extLst>
      <p:ext uri="{BB962C8B-B14F-4D97-AF65-F5344CB8AC3E}">
        <p14:creationId xmlns:p14="http://schemas.microsoft.com/office/powerpoint/2010/main" val="383557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6C05-D9AB-4085-8D52-EF05904E68CD}"/>
              </a:ext>
            </a:extLst>
          </p:cNvPr>
          <p:cNvSpPr>
            <a:spLocks noGrp="1"/>
          </p:cNvSpPr>
          <p:nvPr>
            <p:ph type="title"/>
          </p:nvPr>
        </p:nvSpPr>
        <p:spPr/>
        <p:txBody>
          <a:bodyPr/>
          <a:lstStyle/>
          <a:p>
            <a:r>
              <a:rPr lang="en-CA" dirty="0"/>
              <a:t>BRM improvements for the Future</a:t>
            </a:r>
          </a:p>
        </p:txBody>
      </p:sp>
      <p:sp>
        <p:nvSpPr>
          <p:cNvPr id="3" name="Content Placeholder 2">
            <a:extLst>
              <a:ext uri="{FF2B5EF4-FFF2-40B4-BE49-F238E27FC236}">
                <a16:creationId xmlns:a16="http://schemas.microsoft.com/office/drawing/2014/main" id="{C246F2FF-5183-433C-AC9D-A823D18F03A0}"/>
              </a:ext>
            </a:extLst>
          </p:cNvPr>
          <p:cNvSpPr>
            <a:spLocks noGrp="1"/>
          </p:cNvSpPr>
          <p:nvPr>
            <p:ph idx="1"/>
          </p:nvPr>
        </p:nvSpPr>
        <p:spPr/>
        <p:txBody>
          <a:bodyPr>
            <a:normAutofit fontScale="92500" lnSpcReduction="10000"/>
          </a:bodyPr>
          <a:lstStyle/>
          <a:p>
            <a:r>
              <a:rPr lang="en-CA" dirty="0"/>
              <a:t>I feel AgriStability is still the best model forward – it does </a:t>
            </a:r>
            <a:r>
              <a:rPr lang="en-CA"/>
              <a:t>need improvement</a:t>
            </a:r>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Connect with producers and empower them to get educated in their </a:t>
            </a:r>
            <a:r>
              <a:rPr lang="en-US" b="0" i="1" dirty="0">
                <a:solidFill>
                  <a:srgbClr val="222222"/>
                </a:solidFill>
                <a:effectLst/>
                <a:latin typeface="Arial" panose="020B0604020202020204" pitchFamily="34" charset="0"/>
              </a:rPr>
              <a:t>business</a:t>
            </a: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Shift the service model to be more proactive in explaining how to use the program, how it will respond to various levels of loss. Farmers need to know at what loss level they will trigger a payment. Knowing their reference margin doesn’t really do that.</a:t>
            </a:r>
          </a:p>
          <a:p>
            <a:pPr algn="l"/>
            <a:r>
              <a:rPr lang="en-US" b="0" i="0" dirty="0">
                <a:solidFill>
                  <a:srgbClr val="222222"/>
                </a:solidFill>
                <a:effectLst/>
                <a:latin typeface="Arial" panose="020B0604020202020204" pitchFamily="34" charset="0"/>
              </a:rPr>
              <a:t>Remove RMLs and make the program more equitable for mechanized farms and those who use significant family </a:t>
            </a:r>
            <a:r>
              <a:rPr lang="en-US" b="0" i="0" dirty="0" err="1">
                <a:solidFill>
                  <a:srgbClr val="222222"/>
                </a:solidFill>
                <a:effectLst/>
                <a:latin typeface="Arial" panose="020B0604020202020204" pitchFamily="34" charset="0"/>
              </a:rPr>
              <a:t>labour</a:t>
            </a:r>
            <a:r>
              <a:rPr lang="en-US" b="0" i="0" dirty="0">
                <a:solidFill>
                  <a:srgbClr val="222222"/>
                </a:solidFill>
                <a:effectLst/>
                <a:latin typeface="Arial" panose="020B0604020202020204" pitchFamily="34" charset="0"/>
              </a:rPr>
              <a:t>.</a:t>
            </a:r>
          </a:p>
          <a:p>
            <a:pPr algn="l"/>
            <a:r>
              <a:rPr lang="en-US" b="0" i="0" dirty="0">
                <a:solidFill>
                  <a:srgbClr val="222222"/>
                </a:solidFill>
                <a:effectLst/>
                <a:latin typeface="Arial" panose="020B0604020202020204" pitchFamily="34" charset="0"/>
              </a:rPr>
              <a:t>Improve program accuracy of structural change adjustments</a:t>
            </a:r>
          </a:p>
          <a:p>
            <a:pPr algn="l"/>
            <a:r>
              <a:rPr lang="en-US" b="0" i="0" dirty="0">
                <a:solidFill>
                  <a:srgbClr val="222222"/>
                </a:solidFill>
                <a:effectLst/>
                <a:latin typeface="Arial" panose="020B0604020202020204" pitchFamily="34" charset="0"/>
              </a:rPr>
              <a:t>Re-evaluate how market inventory is treated. Unrealized gains and losses have an undue impact on payments.</a:t>
            </a:r>
          </a:p>
          <a:p>
            <a:r>
              <a:rPr lang="en-CA" dirty="0"/>
              <a:t>Evaluate the if shifting some funding protection from production losses to market losses can make support more equitable for all producers</a:t>
            </a:r>
          </a:p>
        </p:txBody>
      </p:sp>
    </p:spTree>
    <p:extLst>
      <p:ext uri="{BB962C8B-B14F-4D97-AF65-F5344CB8AC3E}">
        <p14:creationId xmlns:p14="http://schemas.microsoft.com/office/powerpoint/2010/main" val="261289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088062-7A9B-47B9-95F1-6D4B9ECC69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577" y="360719"/>
            <a:ext cx="5801784" cy="4351338"/>
          </a:xfrm>
        </p:spPr>
      </p:pic>
      <p:pic>
        <p:nvPicPr>
          <p:cNvPr id="7" name="Picture 6">
            <a:extLst>
              <a:ext uri="{FF2B5EF4-FFF2-40B4-BE49-F238E27FC236}">
                <a16:creationId xmlns:a16="http://schemas.microsoft.com/office/drawing/2014/main" id="{BA599899-F5A1-419A-943D-56A0EBF53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932783" y="1567543"/>
            <a:ext cx="6668277" cy="5001208"/>
          </a:xfrm>
          <a:prstGeom prst="rect">
            <a:avLst/>
          </a:prstGeom>
        </p:spPr>
      </p:pic>
    </p:spTree>
    <p:extLst>
      <p:ext uri="{BB962C8B-B14F-4D97-AF65-F5344CB8AC3E}">
        <p14:creationId xmlns:p14="http://schemas.microsoft.com/office/powerpoint/2010/main" val="110389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F615-390A-4DDE-AAF5-0BFD7E0DD594}"/>
              </a:ext>
            </a:extLst>
          </p:cNvPr>
          <p:cNvSpPr>
            <a:spLocks noGrp="1"/>
          </p:cNvSpPr>
          <p:nvPr>
            <p:ph type="title"/>
          </p:nvPr>
        </p:nvSpPr>
        <p:spPr/>
        <p:txBody>
          <a:bodyPr/>
          <a:lstStyle/>
          <a:p>
            <a:pPr algn="ctr"/>
            <a:r>
              <a:rPr lang="en-CA" dirty="0"/>
              <a:t>About Golden Spruce</a:t>
            </a:r>
          </a:p>
        </p:txBody>
      </p:sp>
      <p:sp>
        <p:nvSpPr>
          <p:cNvPr id="3" name="Content Placeholder 2">
            <a:extLst>
              <a:ext uri="{FF2B5EF4-FFF2-40B4-BE49-F238E27FC236}">
                <a16:creationId xmlns:a16="http://schemas.microsoft.com/office/drawing/2014/main" id="{9360C16A-0B75-40E4-B89D-0FA0095ACE3D}"/>
              </a:ext>
            </a:extLst>
          </p:cNvPr>
          <p:cNvSpPr>
            <a:spLocks noGrp="1"/>
          </p:cNvSpPr>
          <p:nvPr>
            <p:ph idx="1"/>
          </p:nvPr>
        </p:nvSpPr>
        <p:spPr/>
        <p:txBody>
          <a:bodyPr/>
          <a:lstStyle/>
          <a:p>
            <a:r>
              <a:rPr lang="en-CA" dirty="0"/>
              <a:t>No crop insurance available</a:t>
            </a:r>
          </a:p>
          <a:p>
            <a:r>
              <a:rPr lang="en-CA" dirty="0"/>
              <a:t>Use Advance Payment Program – Delivered by Ag Credit Corp for our sector</a:t>
            </a:r>
          </a:p>
          <a:p>
            <a:r>
              <a:rPr lang="en-CA" dirty="0"/>
              <a:t>AgriStability</a:t>
            </a:r>
          </a:p>
          <a:p>
            <a:r>
              <a:rPr lang="en-CA" dirty="0" err="1"/>
              <a:t>AgriInvest</a:t>
            </a:r>
            <a:endParaRPr lang="en-CA" dirty="0"/>
          </a:p>
          <a:p>
            <a:r>
              <a:rPr lang="en-CA" dirty="0"/>
              <a:t>Budgets and forecast</a:t>
            </a:r>
          </a:p>
          <a:p>
            <a:r>
              <a:rPr lang="en-CA" dirty="0"/>
              <a:t>Hiring policy</a:t>
            </a:r>
          </a:p>
          <a:p>
            <a:r>
              <a:rPr lang="en-CA" dirty="0"/>
              <a:t>Marketing</a:t>
            </a:r>
          </a:p>
          <a:p>
            <a:r>
              <a:rPr lang="en-CA" dirty="0"/>
              <a:t>Gross sales 2019 $2.6M</a:t>
            </a:r>
          </a:p>
        </p:txBody>
      </p:sp>
      <p:pic>
        <p:nvPicPr>
          <p:cNvPr id="5" name="Picture 4">
            <a:extLst>
              <a:ext uri="{FF2B5EF4-FFF2-40B4-BE49-F238E27FC236}">
                <a16:creationId xmlns:a16="http://schemas.microsoft.com/office/drawing/2014/main" id="{FE64C65D-D8DF-4B0A-82BF-96DD83DFB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41002"/>
            <a:ext cx="4276531" cy="3207398"/>
          </a:xfrm>
          <a:prstGeom prst="rect">
            <a:avLst/>
          </a:prstGeom>
        </p:spPr>
      </p:pic>
    </p:spTree>
    <p:extLst>
      <p:ext uri="{BB962C8B-B14F-4D97-AF65-F5344CB8AC3E}">
        <p14:creationId xmlns:p14="http://schemas.microsoft.com/office/powerpoint/2010/main" val="182396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4E2A-3937-4FC4-92FF-CE2FF1334040}"/>
              </a:ext>
            </a:extLst>
          </p:cNvPr>
          <p:cNvSpPr>
            <a:spLocks noGrp="1"/>
          </p:cNvSpPr>
          <p:nvPr>
            <p:ph type="title"/>
          </p:nvPr>
        </p:nvSpPr>
        <p:spPr/>
        <p:txBody>
          <a:bodyPr/>
          <a:lstStyle/>
          <a:p>
            <a:r>
              <a:rPr lang="en-CA" dirty="0"/>
              <a:t>What does BRM mean to me?</a:t>
            </a:r>
          </a:p>
        </p:txBody>
      </p:sp>
      <p:sp>
        <p:nvSpPr>
          <p:cNvPr id="3" name="Content Placeholder 2">
            <a:extLst>
              <a:ext uri="{FF2B5EF4-FFF2-40B4-BE49-F238E27FC236}">
                <a16:creationId xmlns:a16="http://schemas.microsoft.com/office/drawing/2014/main" id="{5DD07EE9-43EE-4BB2-A8CC-6C58345EC406}"/>
              </a:ext>
            </a:extLst>
          </p:cNvPr>
          <p:cNvSpPr>
            <a:spLocks noGrp="1"/>
          </p:cNvSpPr>
          <p:nvPr>
            <p:ph idx="1"/>
          </p:nvPr>
        </p:nvSpPr>
        <p:spPr/>
        <p:txBody>
          <a:bodyPr>
            <a:normAutofit fontScale="92500" lnSpcReduction="20000"/>
          </a:bodyPr>
          <a:lstStyle/>
          <a:p>
            <a:r>
              <a:rPr lang="en-CA" dirty="0"/>
              <a:t>Being a producer (owner/manager) who is:</a:t>
            </a:r>
          </a:p>
          <a:p>
            <a:pPr marL="1428750" lvl="2" indent="-514350">
              <a:buFont typeface="+mj-lt"/>
              <a:buAutoNum type="arabicPeriod"/>
            </a:pPr>
            <a:r>
              <a:rPr lang="en-CA" sz="3600" dirty="0"/>
              <a:t>ENGAGED</a:t>
            </a:r>
          </a:p>
          <a:p>
            <a:pPr lvl="2"/>
            <a:r>
              <a:rPr lang="en-CA" sz="2400" dirty="0"/>
              <a:t>Actively participating in all aspects of risk management</a:t>
            </a:r>
          </a:p>
          <a:p>
            <a:pPr marL="914400" lvl="2" indent="0">
              <a:buNone/>
            </a:pPr>
            <a:r>
              <a:rPr lang="en-CA" sz="3600" dirty="0"/>
              <a:t>2. EDUCATED</a:t>
            </a:r>
          </a:p>
          <a:p>
            <a:pPr lvl="2"/>
            <a:r>
              <a:rPr lang="en-CA" sz="2400" dirty="0"/>
              <a:t>Informed and up to date on market conditions, labour issues, available BRM programs, opportunities for growth and profit</a:t>
            </a:r>
          </a:p>
          <a:p>
            <a:pPr marL="914400" lvl="2" indent="0">
              <a:buNone/>
            </a:pPr>
            <a:r>
              <a:rPr lang="en-CA" sz="3600" dirty="0"/>
              <a:t>3. EFFECTIVE</a:t>
            </a:r>
          </a:p>
          <a:p>
            <a:pPr lvl="2"/>
            <a:r>
              <a:rPr lang="en-CA" sz="2400" dirty="0"/>
              <a:t>Make timely, merit based decisions. Plan for the best and prepare for the worst</a:t>
            </a:r>
          </a:p>
        </p:txBody>
      </p:sp>
    </p:spTree>
    <p:extLst>
      <p:ext uri="{BB962C8B-B14F-4D97-AF65-F5344CB8AC3E}">
        <p14:creationId xmlns:p14="http://schemas.microsoft.com/office/powerpoint/2010/main" val="410945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91A5E5-5384-4CF6-A616-632DA6F81D07}"/>
              </a:ext>
            </a:extLst>
          </p:cNvPr>
          <p:cNvSpPr>
            <a:spLocks noGrp="1"/>
          </p:cNvSpPr>
          <p:nvPr>
            <p:ph type="title"/>
          </p:nvPr>
        </p:nvSpPr>
        <p:spPr/>
        <p:txBody>
          <a:bodyPr/>
          <a:lstStyle/>
          <a:p>
            <a:pPr algn="ctr"/>
            <a:r>
              <a:rPr lang="en-CA" dirty="0"/>
              <a:t>Engaged, Educated and Effective</a:t>
            </a:r>
          </a:p>
        </p:txBody>
      </p:sp>
      <p:sp>
        <p:nvSpPr>
          <p:cNvPr id="5" name="Content Placeholder 4">
            <a:extLst>
              <a:ext uri="{FF2B5EF4-FFF2-40B4-BE49-F238E27FC236}">
                <a16:creationId xmlns:a16="http://schemas.microsoft.com/office/drawing/2014/main" id="{8AB7B657-BBE4-4696-8155-92ED8169641E}"/>
              </a:ext>
            </a:extLst>
          </p:cNvPr>
          <p:cNvSpPr>
            <a:spLocks noGrp="1"/>
          </p:cNvSpPr>
          <p:nvPr>
            <p:ph idx="1"/>
          </p:nvPr>
        </p:nvSpPr>
        <p:spPr/>
        <p:txBody>
          <a:bodyPr/>
          <a:lstStyle/>
          <a:p>
            <a:r>
              <a:rPr lang="en-CA" dirty="0"/>
              <a:t>Acknowledge that all business carries risk, farming even more so</a:t>
            </a:r>
          </a:p>
          <a:p>
            <a:r>
              <a:rPr lang="en-CA" dirty="0"/>
              <a:t>Understand that it is the responsibility of the producer to maximize profits and mitigate risks</a:t>
            </a:r>
          </a:p>
          <a:p>
            <a:r>
              <a:rPr lang="en-CA" dirty="0"/>
              <a:t>Be PROACTIVE in assessing risk - </a:t>
            </a:r>
            <a:r>
              <a:rPr lang="en-CA" dirty="0" err="1"/>
              <a:t>AgriShield</a:t>
            </a:r>
            <a:endParaRPr lang="en-CA" dirty="0"/>
          </a:p>
          <a:p>
            <a:r>
              <a:rPr lang="en-CA" dirty="0"/>
              <a:t>Consult professionals &amp; peers to gain knowledge and understanding </a:t>
            </a:r>
          </a:p>
          <a:p>
            <a:r>
              <a:rPr lang="en-CA" dirty="0"/>
              <a:t>Manage to your fullest capacity the things that are under your control</a:t>
            </a:r>
          </a:p>
          <a:p>
            <a:r>
              <a:rPr lang="en-CA" dirty="0"/>
              <a:t>BRM programs should be designed to allow good farmers to take good risks and support innovation</a:t>
            </a:r>
          </a:p>
        </p:txBody>
      </p:sp>
    </p:spTree>
    <p:extLst>
      <p:ext uri="{BB962C8B-B14F-4D97-AF65-F5344CB8AC3E}">
        <p14:creationId xmlns:p14="http://schemas.microsoft.com/office/powerpoint/2010/main" val="100784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B6A9-C9BD-435A-8A88-F0925F0354D7}"/>
              </a:ext>
            </a:extLst>
          </p:cNvPr>
          <p:cNvSpPr>
            <a:spLocks noGrp="1"/>
          </p:cNvSpPr>
          <p:nvPr>
            <p:ph type="title"/>
          </p:nvPr>
        </p:nvSpPr>
        <p:spPr/>
        <p:txBody>
          <a:bodyPr/>
          <a:lstStyle/>
          <a:p>
            <a:r>
              <a:rPr lang="en-CA" dirty="0"/>
              <a:t>What I can control – Producer Responsibility</a:t>
            </a:r>
          </a:p>
        </p:txBody>
      </p:sp>
      <p:sp>
        <p:nvSpPr>
          <p:cNvPr id="3" name="Content Placeholder 2">
            <a:extLst>
              <a:ext uri="{FF2B5EF4-FFF2-40B4-BE49-F238E27FC236}">
                <a16:creationId xmlns:a16="http://schemas.microsoft.com/office/drawing/2014/main" id="{900C6979-E8FA-4632-8D5B-6183EB1C2C67}"/>
              </a:ext>
            </a:extLst>
          </p:cNvPr>
          <p:cNvSpPr>
            <a:spLocks noGrp="1"/>
          </p:cNvSpPr>
          <p:nvPr>
            <p:ph idx="1"/>
          </p:nvPr>
        </p:nvSpPr>
        <p:spPr/>
        <p:txBody>
          <a:bodyPr>
            <a:normAutofit/>
          </a:bodyPr>
          <a:lstStyle/>
          <a:p>
            <a:r>
              <a:rPr lang="en-CA" dirty="0"/>
              <a:t>Production </a:t>
            </a:r>
          </a:p>
          <a:p>
            <a:pPr lvl="1"/>
            <a:r>
              <a:rPr lang="en-CA" dirty="0"/>
              <a:t>yields and capacity</a:t>
            </a:r>
          </a:p>
          <a:p>
            <a:r>
              <a:rPr lang="en-CA" dirty="0"/>
              <a:t>Financial planning</a:t>
            </a:r>
          </a:p>
          <a:p>
            <a:pPr lvl="1"/>
            <a:r>
              <a:rPr lang="en-CA" dirty="0"/>
              <a:t>Budgeting;  trends in pricing, FX, social and environmental</a:t>
            </a:r>
          </a:p>
          <a:p>
            <a:pPr lvl="1"/>
            <a:r>
              <a:rPr lang="en-CA" dirty="0"/>
              <a:t>Cost/Benefit analysis</a:t>
            </a:r>
          </a:p>
          <a:p>
            <a:pPr lvl="1"/>
            <a:r>
              <a:rPr lang="en-CA" dirty="0"/>
              <a:t>Financial literacy  -  Cash books, Understand your balance sheet and income statement</a:t>
            </a:r>
          </a:p>
          <a:p>
            <a:r>
              <a:rPr lang="en-CA" dirty="0"/>
              <a:t>Labour</a:t>
            </a:r>
          </a:p>
          <a:p>
            <a:pPr lvl="1"/>
            <a:r>
              <a:rPr lang="en-CA" dirty="0"/>
              <a:t>Yes you can!</a:t>
            </a:r>
          </a:p>
          <a:p>
            <a:r>
              <a:rPr lang="en-CA" dirty="0"/>
              <a:t>Marketing/Community engagement/Industry engagement</a:t>
            </a:r>
          </a:p>
        </p:txBody>
      </p:sp>
    </p:spTree>
    <p:extLst>
      <p:ext uri="{BB962C8B-B14F-4D97-AF65-F5344CB8AC3E}">
        <p14:creationId xmlns:p14="http://schemas.microsoft.com/office/powerpoint/2010/main" val="312831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2255-0E71-4872-9331-88DBDEF2F9E6}"/>
              </a:ext>
            </a:extLst>
          </p:cNvPr>
          <p:cNvSpPr>
            <a:spLocks noGrp="1"/>
          </p:cNvSpPr>
          <p:nvPr>
            <p:ph type="title"/>
          </p:nvPr>
        </p:nvSpPr>
        <p:spPr/>
        <p:txBody>
          <a:bodyPr/>
          <a:lstStyle/>
          <a:p>
            <a:r>
              <a:rPr lang="en-CA" dirty="0"/>
              <a:t>What I can Influence – Government Support</a:t>
            </a:r>
          </a:p>
        </p:txBody>
      </p:sp>
      <p:sp>
        <p:nvSpPr>
          <p:cNvPr id="3" name="Content Placeholder 2">
            <a:extLst>
              <a:ext uri="{FF2B5EF4-FFF2-40B4-BE49-F238E27FC236}">
                <a16:creationId xmlns:a16="http://schemas.microsoft.com/office/drawing/2014/main" id="{01043721-8592-4D70-ACCC-8D06BA0C5718}"/>
              </a:ext>
            </a:extLst>
          </p:cNvPr>
          <p:cNvSpPr>
            <a:spLocks noGrp="1"/>
          </p:cNvSpPr>
          <p:nvPr>
            <p:ph idx="1"/>
          </p:nvPr>
        </p:nvSpPr>
        <p:spPr/>
        <p:txBody>
          <a:bodyPr>
            <a:normAutofit/>
          </a:bodyPr>
          <a:lstStyle/>
          <a:p>
            <a:r>
              <a:rPr lang="en-CA" dirty="0"/>
              <a:t>Weather</a:t>
            </a:r>
          </a:p>
          <a:p>
            <a:pPr lvl="2"/>
            <a:r>
              <a:rPr lang="en-CA" dirty="0"/>
              <a:t>Flood, hail, frost, fire, earthquake etc.</a:t>
            </a:r>
          </a:p>
          <a:p>
            <a:r>
              <a:rPr lang="en-CA" dirty="0"/>
              <a:t>Global market conditions</a:t>
            </a:r>
          </a:p>
          <a:p>
            <a:pPr lvl="1"/>
            <a:r>
              <a:rPr lang="en-CA" dirty="0"/>
              <a:t>Geopolitical issues</a:t>
            </a:r>
          </a:p>
          <a:p>
            <a:pPr lvl="1"/>
            <a:r>
              <a:rPr lang="en-CA" dirty="0"/>
              <a:t>Bumper crops</a:t>
            </a:r>
          </a:p>
          <a:p>
            <a:pPr lvl="1"/>
            <a:r>
              <a:rPr lang="en-CA" dirty="0"/>
              <a:t>Trade disputes</a:t>
            </a:r>
          </a:p>
          <a:p>
            <a:r>
              <a:rPr lang="en-CA" dirty="0"/>
              <a:t>Economy – Supply/Demand</a:t>
            </a:r>
          </a:p>
          <a:p>
            <a:r>
              <a:rPr lang="en-CA" dirty="0"/>
              <a:t>Institutional Risk – What is the new BRM going to do/not do?</a:t>
            </a:r>
          </a:p>
          <a:p>
            <a:r>
              <a:rPr lang="en-CA" dirty="0"/>
              <a:t>Human risk – health of producers - COVID</a:t>
            </a:r>
          </a:p>
          <a:p>
            <a:endParaRPr lang="en-CA" dirty="0"/>
          </a:p>
        </p:txBody>
      </p:sp>
    </p:spTree>
    <p:extLst>
      <p:ext uri="{BB962C8B-B14F-4D97-AF65-F5344CB8AC3E}">
        <p14:creationId xmlns:p14="http://schemas.microsoft.com/office/powerpoint/2010/main" val="350014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3348F7-3158-40D5-BDEF-68B0EE16AF33}"/>
              </a:ext>
            </a:extLst>
          </p:cNvPr>
          <p:cNvSpPr>
            <a:spLocks noGrp="1"/>
          </p:cNvSpPr>
          <p:nvPr>
            <p:ph type="title"/>
          </p:nvPr>
        </p:nvSpPr>
        <p:spPr/>
        <p:txBody>
          <a:bodyPr/>
          <a:lstStyle/>
          <a:p>
            <a:pPr algn="ctr"/>
            <a:r>
              <a:rPr lang="en-CA" dirty="0"/>
              <a:t>How to change BRM Programing</a:t>
            </a:r>
          </a:p>
        </p:txBody>
      </p:sp>
      <p:sp>
        <p:nvSpPr>
          <p:cNvPr id="3" name="Content Placeholder 2">
            <a:extLst>
              <a:ext uri="{FF2B5EF4-FFF2-40B4-BE49-F238E27FC236}">
                <a16:creationId xmlns:a16="http://schemas.microsoft.com/office/drawing/2014/main" id="{2BCFB035-55B8-4D38-A49F-D5D8DBF0EE41}"/>
              </a:ext>
            </a:extLst>
          </p:cNvPr>
          <p:cNvSpPr>
            <a:spLocks noGrp="1"/>
          </p:cNvSpPr>
          <p:nvPr>
            <p:ph idx="1"/>
          </p:nvPr>
        </p:nvSpPr>
        <p:spPr/>
        <p:txBody>
          <a:bodyPr/>
          <a:lstStyle/>
          <a:p>
            <a:pPr marL="0" indent="0">
              <a:buNone/>
            </a:pPr>
            <a:r>
              <a:rPr lang="en-US" dirty="0"/>
              <a:t>God grant us the serenity to </a:t>
            </a:r>
            <a:r>
              <a:rPr lang="en-US" u="sng" dirty="0"/>
              <a:t>accept</a:t>
            </a:r>
            <a:r>
              <a:rPr lang="en-US" dirty="0"/>
              <a:t> the things we cannot change,</a:t>
            </a:r>
          </a:p>
          <a:p>
            <a:pPr marL="0" indent="0">
              <a:buNone/>
            </a:pPr>
            <a:r>
              <a:rPr lang="en-US" dirty="0"/>
              <a:t>the </a:t>
            </a:r>
            <a:r>
              <a:rPr lang="en-US" u="sng" dirty="0"/>
              <a:t>courage</a:t>
            </a:r>
            <a:r>
              <a:rPr lang="en-US" dirty="0"/>
              <a:t> to change the things we can, and the </a:t>
            </a:r>
            <a:r>
              <a:rPr lang="en-US" u="sng" dirty="0"/>
              <a:t>wisdom</a:t>
            </a:r>
            <a:r>
              <a:rPr lang="en-US" dirty="0"/>
              <a:t> to know the difference.</a:t>
            </a:r>
          </a:p>
          <a:p>
            <a:pPr marL="0" indent="0">
              <a:buNone/>
            </a:pPr>
            <a:endParaRPr lang="en-US" dirty="0"/>
          </a:p>
          <a:p>
            <a:r>
              <a:rPr lang="en-US" dirty="0"/>
              <a:t>Should we change the current funding levels in BRM, or just accept it?</a:t>
            </a:r>
          </a:p>
          <a:p>
            <a:r>
              <a:rPr lang="en-US" dirty="0"/>
              <a:t>What is possible to change? </a:t>
            </a:r>
          </a:p>
          <a:p>
            <a:r>
              <a:rPr lang="en-US" dirty="0"/>
              <a:t>Are producers, associations and FPT actually courageous enough to effect change?</a:t>
            </a:r>
            <a:endParaRPr lang="en-CA" dirty="0"/>
          </a:p>
        </p:txBody>
      </p:sp>
    </p:spTree>
    <p:extLst>
      <p:ext uri="{BB962C8B-B14F-4D97-AF65-F5344CB8AC3E}">
        <p14:creationId xmlns:p14="http://schemas.microsoft.com/office/powerpoint/2010/main" val="373288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6B02-9193-444F-984E-9BE29153E03D}"/>
              </a:ext>
            </a:extLst>
          </p:cNvPr>
          <p:cNvSpPr>
            <a:spLocks noGrp="1"/>
          </p:cNvSpPr>
          <p:nvPr>
            <p:ph type="title"/>
          </p:nvPr>
        </p:nvSpPr>
        <p:spPr/>
        <p:txBody>
          <a:bodyPr/>
          <a:lstStyle/>
          <a:p>
            <a:r>
              <a:rPr lang="en-CA" dirty="0"/>
              <a:t>AgriStability</a:t>
            </a:r>
          </a:p>
        </p:txBody>
      </p:sp>
      <p:sp>
        <p:nvSpPr>
          <p:cNvPr id="3" name="Content Placeholder 2">
            <a:extLst>
              <a:ext uri="{FF2B5EF4-FFF2-40B4-BE49-F238E27FC236}">
                <a16:creationId xmlns:a16="http://schemas.microsoft.com/office/drawing/2014/main" id="{9BA50727-6CEB-425E-A1E9-239386FEF9DA}"/>
              </a:ext>
            </a:extLst>
          </p:cNvPr>
          <p:cNvSpPr>
            <a:spLocks noGrp="1"/>
          </p:cNvSpPr>
          <p:nvPr>
            <p:ph idx="1"/>
          </p:nvPr>
        </p:nvSpPr>
        <p:spPr/>
        <p:txBody>
          <a:bodyPr>
            <a:normAutofit lnSpcReduction="10000"/>
          </a:bodyPr>
          <a:lstStyle/>
          <a:p>
            <a:pPr marL="0" indent="0">
              <a:buNone/>
            </a:pPr>
            <a:r>
              <a:rPr lang="en-CA" u="sng" dirty="0"/>
              <a:t>Main Issues:</a:t>
            </a:r>
          </a:p>
          <a:p>
            <a:pPr lvl="1"/>
            <a:r>
              <a:rPr lang="en-CA" dirty="0"/>
              <a:t>Terminology</a:t>
            </a:r>
          </a:p>
          <a:p>
            <a:pPr lvl="1"/>
            <a:r>
              <a:rPr lang="en-CA" dirty="0"/>
              <a:t>Timeliness</a:t>
            </a:r>
          </a:p>
          <a:p>
            <a:pPr lvl="1"/>
            <a:r>
              <a:rPr lang="en-CA" dirty="0"/>
              <a:t>Predictability </a:t>
            </a:r>
          </a:p>
          <a:p>
            <a:pPr lvl="1"/>
            <a:r>
              <a:rPr lang="en-CA" dirty="0"/>
              <a:t>Equity</a:t>
            </a:r>
          </a:p>
          <a:p>
            <a:pPr lvl="1"/>
            <a:r>
              <a:rPr lang="en-CA" dirty="0"/>
              <a:t>Coverage</a:t>
            </a:r>
          </a:p>
          <a:p>
            <a:pPr lvl="1"/>
            <a:endParaRPr lang="en-CA" dirty="0"/>
          </a:p>
          <a:p>
            <a:pPr marL="0" indent="0">
              <a:buNone/>
            </a:pPr>
            <a:r>
              <a:rPr lang="en-CA" u="sng" dirty="0"/>
              <a:t>Main Benefits:</a:t>
            </a:r>
          </a:p>
          <a:p>
            <a:pPr lvl="1"/>
            <a:r>
              <a:rPr lang="en-CA" dirty="0"/>
              <a:t>Coverage based on YOUR farm</a:t>
            </a:r>
          </a:p>
          <a:p>
            <a:pPr lvl="1"/>
            <a:r>
              <a:rPr lang="en-CA" dirty="0"/>
              <a:t>Historical vs forward looking</a:t>
            </a:r>
          </a:p>
          <a:p>
            <a:pPr lvl="1"/>
            <a:r>
              <a:rPr lang="en-CA" dirty="0"/>
              <a:t>Will protect against long term trends</a:t>
            </a:r>
          </a:p>
          <a:p>
            <a:pPr lvl="1"/>
            <a:endParaRPr lang="en-CA" dirty="0"/>
          </a:p>
          <a:p>
            <a:pPr marL="0" indent="0">
              <a:buNone/>
            </a:pPr>
            <a:endParaRPr lang="en-CA" u="sng" dirty="0"/>
          </a:p>
        </p:txBody>
      </p:sp>
    </p:spTree>
    <p:extLst>
      <p:ext uri="{BB962C8B-B14F-4D97-AF65-F5344CB8AC3E}">
        <p14:creationId xmlns:p14="http://schemas.microsoft.com/office/powerpoint/2010/main" val="349525689"/>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FFC000"/>
      </a:accent1>
      <a:accent2>
        <a:srgbClr val="C42F1A"/>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18952</TotalTime>
  <Words>717</Words>
  <Application>Microsoft Office PowerPoint</Application>
  <PresentationFormat>Widescreen</PresentationFormat>
  <Paragraphs>105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Innovative Policy Options for the Future of BRM Programing</vt:lpstr>
      <vt:lpstr>PowerPoint Presentation</vt:lpstr>
      <vt:lpstr>About Golden Spruce</vt:lpstr>
      <vt:lpstr>What does BRM mean to me?</vt:lpstr>
      <vt:lpstr>Engaged, Educated and Effective</vt:lpstr>
      <vt:lpstr>What I can control – Producer Responsibility</vt:lpstr>
      <vt:lpstr>What I can Influence – Government Support</vt:lpstr>
      <vt:lpstr>How to change BRM Programing</vt:lpstr>
      <vt:lpstr>AgriStability</vt:lpstr>
      <vt:lpstr>AgriStability</vt:lpstr>
      <vt:lpstr>Equity – How can we all share the money?</vt:lpstr>
      <vt:lpstr>BRM improvements for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Sept</dc:creator>
  <cp:lastModifiedBy>Dave Sept</cp:lastModifiedBy>
  <cp:revision>35</cp:revision>
  <dcterms:created xsi:type="dcterms:W3CDTF">2021-01-27T21:14:22Z</dcterms:created>
  <dcterms:modified xsi:type="dcterms:W3CDTF">2021-02-10T21:07:53Z</dcterms:modified>
</cp:coreProperties>
</file>