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4"/>
    <p:sldMasterId id="2147483809" r:id="rId5"/>
  </p:sldMasterIdLst>
  <p:notesMasterIdLst>
    <p:notesMasterId r:id="rId16"/>
  </p:notesMasterIdLst>
  <p:handoutMasterIdLst>
    <p:handoutMasterId r:id="rId17"/>
  </p:handoutMasterIdLst>
  <p:sldIdLst>
    <p:sldId id="269" r:id="rId6"/>
    <p:sldId id="4881" r:id="rId7"/>
    <p:sldId id="262" r:id="rId8"/>
    <p:sldId id="4890" r:id="rId9"/>
    <p:sldId id="4884" r:id="rId10"/>
    <p:sldId id="4883" r:id="rId11"/>
    <p:sldId id="4888" r:id="rId12"/>
    <p:sldId id="4889" r:id="rId13"/>
    <p:sldId id="4891" r:id="rId14"/>
    <p:sldId id="48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3343"/>
    <a:srgbClr val="107F8A"/>
    <a:srgbClr val="000000"/>
    <a:srgbClr val="F7F7F7"/>
    <a:srgbClr val="1283C6"/>
    <a:srgbClr val="EEEFEF"/>
    <a:srgbClr val="DEA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8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E3C19-B80E-4321-8DE9-F4B1412D4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BDA60-BE04-4351-A473-C30D9A71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C537-679C-4698-A06B-431B2D22C055}" type="datetimeFigureOut">
              <a:rPr lang="en-CA" smtClean="0"/>
              <a:t>12/02/2021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ABE44-9A80-4277-92EB-AE2AA29B6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1E869-04D4-4131-B03F-C500A7F6B3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9490-CFA8-4E19-9DE6-F306E39C5F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6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ED89-C09B-4261-A1C1-C47A7B84E0E3}" type="datetimeFigureOut">
              <a:rPr lang="en-CA" smtClean="0"/>
              <a:t>12/02/2021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D367-3341-4ADE-AD65-31F6F17B4B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9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3922EE5-A2E7-4946-AA29-8BDA00B06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416D4-25A2-45AF-86A2-9EE05CAD1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3" y="5930752"/>
            <a:ext cx="1007016" cy="217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23BE97-7087-4219-BA44-0638D34B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8" y="5768846"/>
            <a:ext cx="831189" cy="430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4F60F1-4478-4400-A69A-E8ADBEC540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A923BE8-FD65-45B8-B5EA-8625DDE7D8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8535D30-E809-4A5A-8817-2FE2C7B8DA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Month #, 2020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7DF1B9E-94D4-46C0-867D-5C819417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D4160-D896-421F-9033-D8313F9C1656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AB0C2-50DA-4F7A-AC15-549C95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676A2-AB15-4CF2-BA71-92DEA7D3C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10915650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24A0-63EF-4FE4-83D4-D0A767803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4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4335-1D41-4AC9-8B94-3C4F77CA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783172-43BF-40D2-B108-455E06A7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E14472-7504-41FC-BA3C-9B7ED335E0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8" y="2063931"/>
            <a:ext cx="10922000" cy="4173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D004-6310-4EE8-BD27-77B3BA54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49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noFill/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15589-11A8-4BED-8532-1C4C4FE8C6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83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65594-A585-4C78-BE76-3C7E884C1E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01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2213361"/>
            <a:ext cx="5381625" cy="4023927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2213361"/>
            <a:ext cx="5395913" cy="4023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3A7BA-CD71-449D-8F1C-96E05A3F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436786"/>
          </a:xfrm>
          <a:prstGeom prst="rect">
            <a:avLst/>
          </a:prstGeom>
        </p:spPr>
        <p:txBody>
          <a:bodyPr wrap="square" rIns="108000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B1DAA5-5150-4970-979C-0613B1FF95E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585913"/>
            <a:ext cx="5395913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7DBD8-4A5C-4775-9D29-AB24122029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81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9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0526" y="1585913"/>
            <a:ext cx="354806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4E3A92E-8DEA-4B18-8398-59C498F165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6732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FB897-71D9-418C-9F30-5ACBC0632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41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96B389-2043-467D-93A9-2D532A7643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1969" y="158591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1765FFD-5E40-4397-8930-BE6BC9EEBE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1000" y="158591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1B35B0B-8999-407F-AC08-7720BD1028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2938" y="159226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0C765-325B-4145-904A-54052B90B7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88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D165765-0D41-4BD3-A8D9-073D731C7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9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01E8B9A-07B6-4D69-B1B3-3FB9ED1BCA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7350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B3CE8-4886-4CAE-A17D-AC967E8903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98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BCCFDB3-B48D-4543-9814-E4336929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643C26-D761-49D5-A510-0C7B074F4069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19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E64CDEB-222D-4426-B3E6-80EEF26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B5BD18-B505-423F-8D1C-28976E88215D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8CC0D9-1CE2-4088-B459-B1C7C41B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2686819"/>
            <a:ext cx="8077567" cy="664797"/>
          </a:xfrm>
        </p:spPr>
        <p:txBody>
          <a:bodyPr anchor="b" anchorCtr="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3BC23A-8203-4E96-B46F-7C180DEFD909}"/>
              </a:ext>
            </a:extLst>
          </p:cNvPr>
          <p:cNvCxnSpPr>
            <a:cxnSpLocks/>
          </p:cNvCxnSpPr>
          <p:nvPr userDrawn="1"/>
        </p:nvCxnSpPr>
        <p:spPr>
          <a:xfrm>
            <a:off x="659640" y="3484771"/>
            <a:ext cx="95032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2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Month #, 2020</a:t>
            </a: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5E7551-0ECB-4005-988C-3423F6B74DA7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FF705-270A-497E-B3B6-626D53A31F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0276-14BC-4E68-AAC8-089A7F81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562D3-F6BF-4AC4-BE1B-29E5A16F71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0559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Add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A123268-3171-4772-8EDA-388C25A957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0559" y="4422923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723B-1C7E-4777-9BBB-6CDB2B5A1C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6847A5D-DBAA-4F2A-B608-378BF49974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10559" y="4737551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D7239E-E02F-4EE8-B7FE-D71864408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4412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Add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A842B4A-3455-41D3-9008-908AF5678B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4412" y="4422923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876591-B3B5-4051-8776-29C5F3A4AA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4412" y="4737551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CAEC542-AECD-4655-8099-D02391D96B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43010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Add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E9BF578-1317-4C40-9B30-06C94F8D71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3010" y="4422923"/>
            <a:ext cx="2606039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864EB1-18C8-40E6-9B34-163338DC1F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43010" y="4737551"/>
            <a:ext cx="2606039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DD05E3F-4AB7-4BCA-8DED-D179E638E9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951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Add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43D1509-2B04-47A2-95A5-54AF730227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2951" y="4422923"/>
            <a:ext cx="2609823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CA084DC-3B73-4F11-AF42-55A63E3D3C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737551"/>
            <a:ext cx="2609823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89D7D0-D64F-4A87-B758-0DF4506F24BE}"/>
              </a:ext>
            </a:extLst>
          </p:cNvPr>
          <p:cNvCxnSpPr>
            <a:cxnSpLocks/>
          </p:cNvCxnSpPr>
          <p:nvPr userDrawn="1"/>
        </p:nvCxnSpPr>
        <p:spPr>
          <a:xfrm>
            <a:off x="659640" y="1289885"/>
            <a:ext cx="786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E5C7463-6347-4034-B0A1-30B640E8E3E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05201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868A22FF-0F9B-4742-B1F9-551167D13B6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929701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E019BE33-7CB8-4B97-BB68-8F20CF28808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67450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121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D924BD-B668-4F30-AEAC-0651BBA48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951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E4A057-0E58-4460-9827-9D0383A59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51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540964-3034-4A4F-B4C8-383A63615C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5724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56BE99C-2462-4284-9059-409B5C10B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5724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BE59D9-3F28-40A7-A79C-E526C7D15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8497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4693B84-8990-419B-8CE1-567CBF8899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8497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E4352AE-961A-4D0D-8426-363C7F7BA2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1270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B6B47DE-74F0-422D-8A0F-162F3C8597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1270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1DF90CC-7FD7-4EBC-B2B3-AF8FC4A31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4043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98675C7-6F47-44B9-BEAC-8641865DD3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4043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BBE2A04-E82B-4CFC-BBAD-CF6DCEFD6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6815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Last 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B2FBBB9-60B0-465E-81D1-4714A8D5B3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6815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Add Title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366DBB3-69F1-4BFA-83BC-59F38B92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E970-92FF-4109-8494-DA02F82EBE3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59B73C-E969-4125-BCA4-243BC10708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6558D2-E3D2-4846-B6E1-9D1FC64BA1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85723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104D532-F729-489E-8F02-D442A4A6B2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8495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B47E4C4-2E3C-473D-B976-2E5AE924D6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1267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680FB9A-802F-41FE-B471-0BA74BDCBC5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14039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467BCC-9E45-4F3B-8758-FFD97687303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49539" y="4949117"/>
            <a:ext cx="1699275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 dirty="0"/>
              <a:t>Describe your role on the engagement (if needed)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367CB39-B094-4D0A-8B6F-2D16DC5059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2950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BF3A72-2A18-4300-BAFB-0266164C96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85723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5FBA023-8858-4CD3-B7FF-AF9A85D14F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28496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BE49258-BE8C-4766-85DC-39D4E73F8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1269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A2521E9-EAE4-4FA9-8ACB-EE4DF2E74E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4042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A334955-3750-4F23-BDE5-13A902C60E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56814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 dirty="0"/>
              <a:t>First Name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0C63B5-1E05-49D9-BE64-9C5CF810E682}"/>
              </a:ext>
            </a:extLst>
          </p:cNvPr>
          <p:cNvCxnSpPr>
            <a:cxnSpLocks/>
          </p:cNvCxnSpPr>
          <p:nvPr userDrawn="1"/>
        </p:nvCxnSpPr>
        <p:spPr>
          <a:xfrm>
            <a:off x="659640" y="1289885"/>
            <a:ext cx="786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CC01BB8-45D1-46AB-B4DF-50786AAD27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99AF2E2E-D73E-4B06-9732-FDE7B732BC9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478947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420B40F-1AE2-48EC-95F9-7E5053B3634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325952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A2C71531-1CF2-426E-B54F-90B19F858B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68146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0D15FEA6-0A6E-4534-AAF1-87C82946B66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07263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1C5840AB-E139-49C0-95FF-0A166908F2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56814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511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solidFill>
            <a:srgbClr val="0A334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04E28-9C13-45E6-A098-D48A5CF44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1"/>
          <a:stretch/>
        </p:blipFill>
        <p:spPr>
          <a:xfrm>
            <a:off x="0" y="-19062"/>
            <a:ext cx="5243513" cy="6700082"/>
          </a:xfrm>
          <a:prstGeom prst="rect">
            <a:avLst/>
          </a:prstGeom>
          <a:solidFill>
            <a:schemeClr val="bg2">
              <a:alpha val="16000"/>
            </a:schemeClr>
          </a:solidFill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solidFill>
            <a:srgbClr val="0A334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BDF1A-AD10-4DE5-BA53-6B1B8EDB2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890" r="48932"/>
          <a:stretch/>
        </p:blipFill>
        <p:spPr>
          <a:xfrm>
            <a:off x="0" y="0"/>
            <a:ext cx="5243512" cy="668102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57BB51-45C0-47D9-892A-724EE2A6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 flipH="1">
            <a:off x="0" y="0"/>
            <a:ext cx="12191998" cy="6858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6948486" y="0"/>
            <a:ext cx="5243512" cy="6681019"/>
          </a:xfrm>
          <a:prstGeom prst="rect">
            <a:avLst/>
          </a:prstGeom>
          <a:solidFill>
            <a:srgbClr val="0A3343">
              <a:alpha val="9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5BCFE-4AF5-4899-A02C-CE84392DBDFD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57BB51-45C0-47D9-892A-724EE2A6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5" r="7113"/>
          <a:stretch/>
        </p:blipFill>
        <p:spPr>
          <a:xfrm>
            <a:off x="-1" y="0"/>
            <a:ext cx="12192001" cy="6858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6948486" y="0"/>
            <a:ext cx="5243512" cy="6681019"/>
          </a:xfrm>
          <a:prstGeom prst="rect">
            <a:avLst/>
          </a:prstGeom>
          <a:solidFill>
            <a:srgbClr val="0A3343">
              <a:alpha val="9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5BCFE-4AF5-4899-A02C-CE84392DBDFD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770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9C634-B71C-47ED-AF12-C061E47936AE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3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B004195B-181F-4A78-83FA-23333EB62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00201" y="595555"/>
            <a:ext cx="1435091" cy="50404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128623-FF51-4801-8378-BCF1B7BBD7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Month #, 2020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242C80-D536-4D2A-AACC-AECD9C3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D16DC1-E0EF-4555-BEA5-65EFC24A7E02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6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solidFill>
            <a:srgbClr val="0A334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04E28-9C13-45E6-A098-D48A5CF44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1"/>
          <a:stretch/>
        </p:blipFill>
        <p:spPr>
          <a:xfrm>
            <a:off x="0" y="-19062"/>
            <a:ext cx="5243513" cy="6700082"/>
          </a:xfrm>
          <a:prstGeom prst="rect">
            <a:avLst/>
          </a:prstGeom>
          <a:solidFill>
            <a:schemeClr val="bg2">
              <a:alpha val="16000"/>
            </a:schemeClr>
          </a:solidFill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solidFill>
            <a:srgbClr val="0A334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BDF1A-AD10-4DE5-BA53-6B1B8EDB2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890" r="48932"/>
          <a:stretch/>
        </p:blipFill>
        <p:spPr>
          <a:xfrm>
            <a:off x="0" y="0"/>
            <a:ext cx="5243512" cy="668102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57BB51-45C0-47D9-892A-724EE2A6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 flipH="1">
            <a:off x="0" y="0"/>
            <a:ext cx="12191998" cy="6858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6948486" y="0"/>
            <a:ext cx="5243512" cy="6681019"/>
          </a:xfrm>
          <a:prstGeom prst="rect">
            <a:avLst/>
          </a:prstGeom>
          <a:solidFill>
            <a:srgbClr val="0A3343">
              <a:alpha val="9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5BCFE-4AF5-4899-A02C-CE84392DBDFD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57BB51-45C0-47D9-892A-724EE2A6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5" r="7113"/>
          <a:stretch/>
        </p:blipFill>
        <p:spPr>
          <a:xfrm>
            <a:off x="-1" y="0"/>
            <a:ext cx="12192001" cy="6858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6948486" y="0"/>
            <a:ext cx="5243512" cy="6681019"/>
          </a:xfrm>
          <a:prstGeom prst="rect">
            <a:avLst/>
          </a:prstGeom>
          <a:solidFill>
            <a:srgbClr val="0A3343">
              <a:alpha val="9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5BCFE-4AF5-4899-A02C-CE84392DBDFD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770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9C634-B71C-47ED-AF12-C061E47936AE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271CED-3A4A-4269-9A31-367343F8235C}"/>
              </a:ext>
            </a:extLst>
          </p:cNvPr>
          <p:cNvSpPr/>
          <p:nvPr userDrawn="1"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A95C13-991A-46C9-A8BF-0BA32FE6315B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955A1-49A0-452F-9144-9722EEEB5DC9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3CC7989-1C71-4676-853A-759C1038F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Month #, 2020</a:t>
            </a: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3044118B-87A9-40D1-B121-41E10B7B1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00201" y="594892"/>
            <a:ext cx="1435091" cy="504042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5D650F6-49AB-41F9-BB92-42B9C612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A353C2-8CB0-4C1D-A090-642EBEF8D444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5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0558B-FE2F-4443-88B7-521D06F35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5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665D0-3EED-477A-839C-93130870D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8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 - Gra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9FF3637-28E5-4909-8584-9C06C00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793EA-9F0A-40C8-B399-DA1710FC3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59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DE59-26ED-4975-9304-FC7888304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1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B4E3B14-9154-4F8E-91D8-E24B196C7C0B}"/>
              </a:ext>
            </a:extLst>
          </p:cNvPr>
          <p:cNvSpPr/>
          <p:nvPr userDrawn="1"/>
        </p:nvSpPr>
        <p:spPr>
          <a:xfrm>
            <a:off x="10932833" y="6242035"/>
            <a:ext cx="623168" cy="24497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594458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922DC7-1DAD-4605-9CB2-3E73A79A6BC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0568510" y="295462"/>
            <a:ext cx="1039565" cy="3651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2631-E561-4F69-A0BA-C8FC2A97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24D1A82-BAD5-4898-8C77-C821410AB1E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A11B59-FE37-40A9-BC44-F54307F08957}"/>
              </a:ext>
            </a:extLst>
          </p:cNvPr>
          <p:cNvSpPr txBox="1"/>
          <p:nvPr userDrawn="1"/>
        </p:nvSpPr>
        <p:spPr>
          <a:xfrm>
            <a:off x="10975867" y="6253932"/>
            <a:ext cx="53710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MNP.ca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92FE92-0BA2-49EC-A581-5AA28D9FBFB2}"/>
              </a:ext>
            </a:extLst>
          </p:cNvPr>
          <p:cNvCxnSpPr>
            <a:cxnSpLocks/>
          </p:cNvCxnSpPr>
          <p:nvPr userDrawn="1"/>
        </p:nvCxnSpPr>
        <p:spPr>
          <a:xfrm>
            <a:off x="8929701" y="6242035"/>
            <a:ext cx="2626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4B507C-5344-4C3E-BD3D-C78D8960ED78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BE97B6-8C6A-43AE-8090-FE8BC285F770}"/>
              </a:ext>
            </a:extLst>
          </p:cNvPr>
          <p:cNvSpPr txBox="1"/>
          <p:nvPr userDrawn="1"/>
        </p:nvSpPr>
        <p:spPr>
          <a:xfrm>
            <a:off x="8929702" y="6253932"/>
            <a:ext cx="187977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CA" sz="8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Wherever business takes you</a:t>
            </a:r>
          </a:p>
        </p:txBody>
      </p:sp>
    </p:spTree>
    <p:extLst>
      <p:ext uri="{BB962C8B-B14F-4D97-AF65-F5344CB8AC3E}">
        <p14:creationId xmlns:p14="http://schemas.microsoft.com/office/powerpoint/2010/main" val="6130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1" r:id="rId3"/>
    <p:sldLayoutId id="214748380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5" r:id="rId23"/>
    <p:sldLayoutId id="2147483808" r:id="rId24"/>
    <p:sldLayoutId id="2147483806" r:id="rId25"/>
    <p:sldLayoutId id="2147483807" r:id="rId26"/>
    <p:sldLayoutId id="2147483803" r:id="rId2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lang="en-CA" sz="26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ClrTx/>
        <a:buSzPct val="9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>
          <p15:clr>
            <a:srgbClr val="F26B43"/>
          </p15:clr>
        </p15:guide>
        <p15:guide id="74" pos="401">
          <p15:clr>
            <a:srgbClr val="F26B43"/>
          </p15:clr>
        </p15:guide>
        <p15:guide id="75" pos="897">
          <p15:clr>
            <a:srgbClr val="5ACBF0"/>
          </p15:clr>
        </p15:guide>
        <p15:guide id="76" pos="983">
          <p15:clr>
            <a:srgbClr val="5ACBF0"/>
          </p15:clr>
        </p15:guide>
        <p15:guide id="77" pos="1480">
          <p15:clr>
            <a:srgbClr val="5ACBF0"/>
          </p15:clr>
        </p15:guide>
        <p15:guide id="78" pos="1561">
          <p15:clr>
            <a:srgbClr val="5ACBF0"/>
          </p15:clr>
        </p15:guide>
        <p15:guide id="79" pos="2058">
          <p15:clr>
            <a:srgbClr val="5ACBF0"/>
          </p15:clr>
        </p15:guide>
        <p15:guide id="80" pos="2143">
          <p15:clr>
            <a:srgbClr val="5ACBF0"/>
          </p15:clr>
        </p15:guide>
        <p15:guide id="81" pos="2640">
          <p15:clr>
            <a:srgbClr val="5ACBF0"/>
          </p15:clr>
        </p15:guide>
        <p15:guide id="82" pos="2722">
          <p15:clr>
            <a:srgbClr val="5ACBF0"/>
          </p15:clr>
        </p15:guide>
        <p15:guide id="83" pos="3219">
          <p15:clr>
            <a:srgbClr val="5ACBF0"/>
          </p15:clr>
        </p15:guide>
        <p15:guide id="84" pos="3303">
          <p15:clr>
            <a:srgbClr val="5ACBF0"/>
          </p15:clr>
        </p15:guide>
        <p15:guide id="85" pos="3795">
          <p15:clr>
            <a:srgbClr val="5ACBF0"/>
          </p15:clr>
        </p15:guide>
        <p15:guide id="86" pos="6781">
          <p15:clr>
            <a:srgbClr val="5ACBF0"/>
          </p15:clr>
        </p15:guide>
        <p15:guide id="87" pos="6699">
          <p15:clr>
            <a:srgbClr val="5ACBF0"/>
          </p15:clr>
        </p15:guide>
        <p15:guide id="88" pos="6202">
          <p15:clr>
            <a:srgbClr val="5ACBF0"/>
          </p15:clr>
        </p15:guide>
        <p15:guide id="89" pos="6120">
          <p15:clr>
            <a:srgbClr val="5ACBF0"/>
          </p15:clr>
        </p15:guide>
        <p15:guide id="90" pos="5624">
          <p15:clr>
            <a:srgbClr val="5ACBF0"/>
          </p15:clr>
        </p15:guide>
        <p15:guide id="91" pos="5539">
          <p15:clr>
            <a:srgbClr val="5ACBF0"/>
          </p15:clr>
        </p15:guide>
        <p15:guide id="92" pos="5042">
          <p15:clr>
            <a:srgbClr val="5ACBF0"/>
          </p15:clr>
        </p15:guide>
        <p15:guide id="93" pos="4960">
          <p15:clr>
            <a:srgbClr val="5ACBF0"/>
          </p15:clr>
        </p15:guide>
        <p15:guide id="94" pos="4463">
          <p15:clr>
            <a:srgbClr val="5ACBF0"/>
          </p15:clr>
        </p15:guide>
        <p15:guide id="95" pos="4376">
          <p15:clr>
            <a:srgbClr val="5ACBF0"/>
          </p15:clr>
        </p15:guide>
        <p15:guide id="96" pos="3882">
          <p15:clr>
            <a:srgbClr val="5ACBF0"/>
          </p15:clr>
        </p15:guide>
        <p15:guide id="97" orient="horz" pos="401">
          <p15:clr>
            <a:srgbClr val="F26B43"/>
          </p15:clr>
        </p15:guide>
        <p15:guide id="98" orient="horz" pos="919">
          <p15:clr>
            <a:srgbClr val="5ACBF0"/>
          </p15:clr>
        </p15:guide>
        <p15:guide id="99" orient="horz" pos="999">
          <p15:clr>
            <a:srgbClr val="5ACBF0"/>
          </p15:clr>
        </p15:guide>
        <p15:guide id="100" orient="horz" pos="1520">
          <p15:clr>
            <a:srgbClr val="5ACBF0"/>
          </p15:clr>
        </p15:guide>
        <p15:guide id="101" orient="horz" pos="1599">
          <p15:clr>
            <a:srgbClr val="5ACBF0"/>
          </p15:clr>
        </p15:guide>
        <p15:guide id="102" orient="horz" pos="2118">
          <p15:clr>
            <a:srgbClr val="5ACBF0"/>
          </p15:clr>
        </p15:guide>
        <p15:guide id="103" orient="horz" pos="2720">
          <p15:clr>
            <a:srgbClr val="5ACBF0"/>
          </p15:clr>
        </p15:guide>
        <p15:guide id="104" orient="horz" pos="2198">
          <p15:clr>
            <a:srgbClr val="5ACBF0"/>
          </p15:clr>
        </p15:guide>
        <p15:guide id="105" orient="horz" pos="2797">
          <p15:clr>
            <a:srgbClr val="5ACBF0"/>
          </p15:clr>
        </p15:guide>
        <p15:guide id="106" orient="horz" pos="3318">
          <p15:clr>
            <a:srgbClr val="5ACBF0"/>
          </p15:clr>
        </p15:guide>
        <p15:guide id="107" orient="horz" pos="3396">
          <p15:clr>
            <a:srgbClr val="5ACBF0"/>
          </p15:clr>
        </p15:guide>
        <p15:guide id="108" orient="horz" pos="39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594458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922DC7-1DAD-4605-9CB2-3E73A79A6BC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568510" y="295462"/>
            <a:ext cx="1039565" cy="3651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4B507C-5344-4C3E-BD3D-C78D8960ED78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8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lang="en-CA" sz="26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ClrTx/>
        <a:buSzPct val="9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>
          <p15:clr>
            <a:srgbClr val="F26B43"/>
          </p15:clr>
        </p15:guide>
        <p15:guide id="74" pos="401">
          <p15:clr>
            <a:srgbClr val="F26B43"/>
          </p15:clr>
        </p15:guide>
        <p15:guide id="75" pos="897">
          <p15:clr>
            <a:srgbClr val="5ACBF0"/>
          </p15:clr>
        </p15:guide>
        <p15:guide id="76" pos="983">
          <p15:clr>
            <a:srgbClr val="5ACBF0"/>
          </p15:clr>
        </p15:guide>
        <p15:guide id="77" pos="1480">
          <p15:clr>
            <a:srgbClr val="5ACBF0"/>
          </p15:clr>
        </p15:guide>
        <p15:guide id="78" pos="1561">
          <p15:clr>
            <a:srgbClr val="5ACBF0"/>
          </p15:clr>
        </p15:guide>
        <p15:guide id="79" pos="2058">
          <p15:clr>
            <a:srgbClr val="5ACBF0"/>
          </p15:clr>
        </p15:guide>
        <p15:guide id="80" pos="2143">
          <p15:clr>
            <a:srgbClr val="5ACBF0"/>
          </p15:clr>
        </p15:guide>
        <p15:guide id="81" pos="2640">
          <p15:clr>
            <a:srgbClr val="5ACBF0"/>
          </p15:clr>
        </p15:guide>
        <p15:guide id="82" pos="2722">
          <p15:clr>
            <a:srgbClr val="5ACBF0"/>
          </p15:clr>
        </p15:guide>
        <p15:guide id="83" pos="3219">
          <p15:clr>
            <a:srgbClr val="5ACBF0"/>
          </p15:clr>
        </p15:guide>
        <p15:guide id="84" pos="3303">
          <p15:clr>
            <a:srgbClr val="5ACBF0"/>
          </p15:clr>
        </p15:guide>
        <p15:guide id="85" pos="3795">
          <p15:clr>
            <a:srgbClr val="5ACBF0"/>
          </p15:clr>
        </p15:guide>
        <p15:guide id="86" pos="6781">
          <p15:clr>
            <a:srgbClr val="5ACBF0"/>
          </p15:clr>
        </p15:guide>
        <p15:guide id="87" pos="6699">
          <p15:clr>
            <a:srgbClr val="5ACBF0"/>
          </p15:clr>
        </p15:guide>
        <p15:guide id="88" pos="6202">
          <p15:clr>
            <a:srgbClr val="5ACBF0"/>
          </p15:clr>
        </p15:guide>
        <p15:guide id="89" pos="6120">
          <p15:clr>
            <a:srgbClr val="5ACBF0"/>
          </p15:clr>
        </p15:guide>
        <p15:guide id="90" pos="5624">
          <p15:clr>
            <a:srgbClr val="5ACBF0"/>
          </p15:clr>
        </p15:guide>
        <p15:guide id="91" pos="5539">
          <p15:clr>
            <a:srgbClr val="5ACBF0"/>
          </p15:clr>
        </p15:guide>
        <p15:guide id="92" pos="5042">
          <p15:clr>
            <a:srgbClr val="5ACBF0"/>
          </p15:clr>
        </p15:guide>
        <p15:guide id="93" pos="4960">
          <p15:clr>
            <a:srgbClr val="5ACBF0"/>
          </p15:clr>
        </p15:guide>
        <p15:guide id="94" pos="4463">
          <p15:clr>
            <a:srgbClr val="5ACBF0"/>
          </p15:clr>
        </p15:guide>
        <p15:guide id="95" pos="4376">
          <p15:clr>
            <a:srgbClr val="5ACBF0"/>
          </p15:clr>
        </p15:guide>
        <p15:guide id="96" pos="3882">
          <p15:clr>
            <a:srgbClr val="5ACBF0"/>
          </p15:clr>
        </p15:guide>
        <p15:guide id="97" orient="horz" pos="401">
          <p15:clr>
            <a:srgbClr val="F26B43"/>
          </p15:clr>
        </p15:guide>
        <p15:guide id="98" orient="horz" pos="919">
          <p15:clr>
            <a:srgbClr val="5ACBF0"/>
          </p15:clr>
        </p15:guide>
        <p15:guide id="99" orient="horz" pos="999">
          <p15:clr>
            <a:srgbClr val="5ACBF0"/>
          </p15:clr>
        </p15:guide>
        <p15:guide id="100" orient="horz" pos="1520">
          <p15:clr>
            <a:srgbClr val="5ACBF0"/>
          </p15:clr>
        </p15:guide>
        <p15:guide id="101" orient="horz" pos="1599">
          <p15:clr>
            <a:srgbClr val="5ACBF0"/>
          </p15:clr>
        </p15:guide>
        <p15:guide id="102" orient="horz" pos="2118">
          <p15:clr>
            <a:srgbClr val="5ACBF0"/>
          </p15:clr>
        </p15:guide>
        <p15:guide id="103" orient="horz" pos="2720">
          <p15:clr>
            <a:srgbClr val="5ACBF0"/>
          </p15:clr>
        </p15:guide>
        <p15:guide id="104" orient="horz" pos="2198">
          <p15:clr>
            <a:srgbClr val="5ACBF0"/>
          </p15:clr>
        </p15:guide>
        <p15:guide id="105" orient="horz" pos="2797">
          <p15:clr>
            <a:srgbClr val="5ACBF0"/>
          </p15:clr>
        </p15:guide>
        <p15:guide id="106" orient="horz" pos="3318">
          <p15:clr>
            <a:srgbClr val="5ACBF0"/>
          </p15:clr>
        </p15:guide>
        <p15:guide id="107" orient="horz" pos="3396">
          <p15:clr>
            <a:srgbClr val="5ACBF0"/>
          </p15:clr>
        </p15:guide>
        <p15:guide id="108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718F7-E810-46AD-825D-E48A2881E2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499176"/>
          </a:xfrm>
        </p:spPr>
        <p:txBody>
          <a:bodyPr/>
          <a:lstStyle/>
          <a:p>
            <a:r>
              <a:rPr lang="en-CA" sz="3200" b="1" dirty="0">
                <a:latin typeface="+mn-lt"/>
                <a:cs typeface="Arial" pitchFamily="34" charset="0"/>
              </a:rPr>
              <a:t>CFA AGM Discussion Panel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F739D-BC09-49B0-80FA-DB4D457DC0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354" y="4786301"/>
            <a:ext cx="2758659" cy="369332"/>
          </a:xfrm>
        </p:spPr>
        <p:txBody>
          <a:bodyPr/>
          <a:lstStyle/>
          <a:p>
            <a:r>
              <a:rPr lang="en-CA" sz="2400" b="1" dirty="0"/>
              <a:t>February 24, 2021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77E309-2ACE-4148-B16B-4DDFC93F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025201"/>
            <a:ext cx="8652784" cy="1218795"/>
          </a:xfrm>
        </p:spPr>
        <p:txBody>
          <a:bodyPr/>
          <a:lstStyle/>
          <a:p>
            <a:r>
              <a:rPr lang="en-CA" sz="4400" b="1" dirty="0">
                <a:cs typeface="Arial" pitchFamily="34" charset="0"/>
              </a:rPr>
              <a:t>Business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313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19357" y="3053443"/>
            <a:ext cx="4272643" cy="2808514"/>
          </a:xfrm>
        </p:spPr>
        <p:txBody>
          <a:bodyPr anchor="ctr">
            <a:normAutofit/>
          </a:bodyPr>
          <a:lstStyle/>
          <a:p>
            <a:pPr marL="0" lvl="1" indent="0" defTabSz="457200" fontAlgn="base">
              <a:spcBef>
                <a:spcPts val="900"/>
              </a:spcBef>
              <a:spcAft>
                <a:spcPts val="600"/>
              </a:spcAft>
              <a:buSzPct val="100000"/>
              <a:buNone/>
            </a:pPr>
            <a:r>
              <a:rPr lang="en-CA" sz="4800" b="1" i="1" dirty="0">
                <a:solidFill>
                  <a:schemeClr val="bg1"/>
                </a:solidFill>
              </a:rPr>
              <a:t>Thank </a:t>
            </a:r>
            <a:r>
              <a:rPr lang="en-CA" sz="4800" b="1" i="1">
                <a:solidFill>
                  <a:schemeClr val="bg1"/>
                </a:solidFill>
              </a:rPr>
              <a:t>You!</a:t>
            </a:r>
            <a:endParaRPr lang="en-CA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9D73E34-2327-4A17-8D3E-3CA12DD4AD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>
            <a:fillRect/>
          </a:stretch>
        </p:blipFill>
        <p:spPr/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EA6EA-2882-4D05-B1FD-3EEC61CAC9B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BE1C96-4474-4B0E-8A74-BF4B4404CD3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2951" y="4118986"/>
            <a:ext cx="2609823" cy="270843"/>
          </a:xfrm>
        </p:spPr>
        <p:txBody>
          <a:bodyPr/>
          <a:lstStyle/>
          <a:p>
            <a:pPr fontAlgn="t"/>
            <a:r>
              <a:rPr lang="en-CA" dirty="0"/>
              <a:t>Stuart Person, CPA, CA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64BB835-AD74-4730-86C7-5605231BC1D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2951" y="4422923"/>
            <a:ext cx="2609823" cy="406265"/>
          </a:xfrm>
        </p:spPr>
        <p:txBody>
          <a:bodyPr/>
          <a:lstStyle/>
          <a:p>
            <a:pPr fontAlgn="t"/>
            <a:r>
              <a:rPr lang="en-CA" dirty="0"/>
              <a:t>Senior Vice President, Agriculture Director, Crop Services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C64168-8FFF-40C6-AE64-4A15C98693D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2951" y="4913216"/>
            <a:ext cx="2609823" cy="609398"/>
          </a:xfrm>
        </p:spPr>
        <p:txBody>
          <a:bodyPr/>
          <a:lstStyle/>
          <a:p>
            <a:pPr fontAlgn="t"/>
            <a:r>
              <a:rPr lang="en-CA" dirty="0"/>
              <a:t>780.451.4406</a:t>
            </a:r>
            <a:br>
              <a:rPr lang="en-CA" dirty="0"/>
            </a:br>
            <a:r>
              <a:rPr lang="en-CA" dirty="0"/>
              <a:t>1.800.661.7778</a:t>
            </a:r>
            <a:br>
              <a:rPr lang="en-CA" dirty="0"/>
            </a:br>
            <a:r>
              <a:rPr lang="en-CA" dirty="0"/>
              <a:t>stuart.person@mnp.ca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B165AB-1DA2-4B1E-93CB-8EBA519D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42" y="1352958"/>
            <a:ext cx="6246826" cy="46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AED8-9474-4780-A083-FCC81559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</p:spPr>
        <p:txBody>
          <a:bodyPr wrap="square" anchor="b">
            <a:normAutofit/>
          </a:bodyPr>
          <a:lstStyle/>
          <a:p>
            <a:pPr defTabSz="457165"/>
            <a:r>
              <a:rPr lang="en-US" b="1" spc="100" dirty="0"/>
              <a:t>Themes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>
            <a:normAutofit/>
          </a:bodyPr>
          <a:lstStyle/>
          <a:p>
            <a:pPr fontAlgn="base"/>
            <a:r>
              <a:rPr lang="en-CA" dirty="0"/>
              <a:t>BRM – current status</a:t>
            </a:r>
          </a:p>
          <a:p>
            <a:pPr fontAlgn="base"/>
            <a:r>
              <a:rPr lang="en-CA" dirty="0"/>
              <a:t>Challenges</a:t>
            </a:r>
          </a:p>
          <a:p>
            <a:pPr fontAlgn="base"/>
            <a:r>
              <a:rPr lang="en-CA" dirty="0"/>
              <a:t>The path forward!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0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AED8-9474-4780-A083-FCC81559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1582003"/>
            <a:ext cx="4653643" cy="1661993"/>
          </a:xfrm>
        </p:spPr>
        <p:txBody>
          <a:bodyPr wrap="square" anchor="b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/>
              <a:t>Continued Misunderstandings?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>
            <a:norm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600"/>
              </a:spcAft>
            </a:pPr>
            <a:r>
              <a:rPr lang="en-CA" dirty="0"/>
              <a:t>The program(s) is (are) broken</a:t>
            </a:r>
          </a:p>
          <a:p>
            <a:pPr marL="342900" lvl="0" indent="-342900" fontAlgn="base">
              <a:spcBef>
                <a:spcPct val="0"/>
              </a:spcBef>
              <a:spcAft>
                <a:spcPts val="600"/>
              </a:spcAft>
            </a:pPr>
            <a:r>
              <a:rPr lang="en-CA" dirty="0"/>
              <a:t>They lack timeliness and predictability</a:t>
            </a:r>
          </a:p>
          <a:p>
            <a:pPr marL="342900" lvl="0" indent="-342900" fontAlgn="base">
              <a:spcBef>
                <a:spcPct val="0"/>
              </a:spcBef>
              <a:spcAft>
                <a:spcPts val="600"/>
              </a:spcAft>
            </a:pPr>
            <a:r>
              <a:rPr lang="en-CA" dirty="0"/>
              <a:t>They don’t work for my farm</a:t>
            </a:r>
          </a:p>
          <a:p>
            <a:pPr marL="0" lvl="0" indent="0" fontAlgn="base">
              <a:spcBef>
                <a:spcPct val="0"/>
              </a:spcBef>
              <a:spcAft>
                <a:spcPts val="600"/>
              </a:spcAft>
              <a:buNone/>
            </a:pPr>
            <a:endParaRPr lang="en-CA" i="1" dirty="0"/>
          </a:p>
          <a:p>
            <a:pPr marL="342900" lvl="0" indent="-342900" fontAlgn="base">
              <a:spcBef>
                <a:spcPct val="0"/>
              </a:spcBef>
              <a:spcAft>
                <a:spcPts val="600"/>
              </a:spcAft>
            </a:pPr>
            <a:r>
              <a:rPr lang="en-CA" i="1" dirty="0"/>
              <a:t>Is the existence of these programs in a similar form for the last 25 or so years inconsistent with the criticism?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B015026-3F46-4D32-99A9-1BF0146FAA9A}"/>
              </a:ext>
            </a:extLst>
          </p:cNvPr>
          <p:cNvSpPr txBox="1">
            <a:spLocks/>
          </p:cNvSpPr>
          <p:nvPr/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0" kern="1200" dirty="0">
                <a:solidFill>
                  <a:schemeClr val="bg1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rPr>
              <a:t>Education?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FEA3-E3AE-4335-B45C-72FB6FEE59F7}"/>
              </a:ext>
            </a:extLst>
          </p:cNvPr>
          <p:cNvSpPr txBox="1"/>
          <p:nvPr/>
        </p:nvSpPr>
        <p:spPr>
          <a:xfrm>
            <a:off x="5633357" y="636588"/>
            <a:ext cx="5925231" cy="5600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600" dirty="0">
                <a:cs typeface="Segoe UI Light" panose="020B0502040204020203" pitchFamily="34" charset="0"/>
              </a:rPr>
              <a:t>Financial Fluency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600" dirty="0">
                <a:cs typeface="Segoe UI Light" panose="020B0502040204020203" pitchFamily="34" charset="0"/>
              </a:rPr>
              <a:t>Business Risk Management Planning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600" dirty="0">
                <a:cs typeface="Segoe UI Light" panose="020B0502040204020203" pitchFamily="34" charset="0"/>
              </a:rPr>
              <a:t>All stakeholders would benefit from improvement here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600" dirty="0">
              <a:cs typeface="Segoe UI Light" panose="020B0502040204020203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CA" sz="2400" i="1" dirty="0"/>
              <a:t>Do you think education around the programs themselves, as well as business acumen, is important?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CA" sz="2400" i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CA" sz="2400" i="1" dirty="0"/>
              <a:t>Is it even possible for the governments and industry to create self-revealing programs?  </a:t>
            </a:r>
            <a:endParaRPr lang="en-CA" sz="2400" i="1" dirty="0">
              <a:cs typeface="Segoe UI Light" panose="020B050204020402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5D88DA-7AE6-427C-9901-ECE7435368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E763A-DEE6-415B-8461-BB40E4D18961}"/>
              </a:ext>
            </a:extLst>
          </p:cNvPr>
          <p:cNvSpPr txBox="1"/>
          <p:nvPr/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kern="1200" dirty="0">
                <a:solidFill>
                  <a:schemeClr val="bg1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rPr>
              <a:t>The role of governments?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4A766-DE01-4F81-9FAF-0CA89EA77081}"/>
              </a:ext>
            </a:extLst>
          </p:cNvPr>
          <p:cNvSpPr txBox="1"/>
          <p:nvPr/>
        </p:nvSpPr>
        <p:spPr>
          <a:xfrm>
            <a:off x="6024563" y="636588"/>
            <a:ext cx="5534025" cy="5600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2600" i="1" dirty="0">
                <a:cs typeface="Segoe UI Light" panose="020B0502040204020203" pitchFamily="34" charset="0"/>
              </a:rPr>
              <a:t>How much support should producers expect from governments, vs other providers of insurance?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600" dirty="0">
              <a:cs typeface="Segoe UI Light" panose="020B050204020402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64F5AB6-256C-4DFC-BE8A-66B76C16A8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2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FDB3CE-4D07-49A3-95CD-74AFF4CD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</p:spPr>
        <p:txBody>
          <a:bodyPr wrap="square" anchor="b">
            <a:normAutofit/>
          </a:bodyPr>
          <a:lstStyle/>
          <a:p>
            <a:r>
              <a:rPr lang="en-CA" dirty="0"/>
              <a:t>Effective approach?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4371" y="783770"/>
            <a:ext cx="5974217" cy="5290459"/>
          </a:xfrm>
        </p:spPr>
        <p:txBody>
          <a:bodyPr anchor="ctr">
            <a:normAutofit fontScale="92500" lnSpcReduction="20000"/>
          </a:bodyPr>
          <a:lstStyle/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endParaRPr lang="en-CA" dirty="0"/>
          </a:p>
          <a:p>
            <a:pPr marL="0" lvl="1" indent="0" defTabSz="457200" fontAlgn="base">
              <a:spcBef>
                <a:spcPts val="900"/>
              </a:spcBef>
              <a:spcAft>
                <a:spcPts val="600"/>
              </a:spcAft>
              <a:buSzPct val="100000"/>
              <a:buNone/>
            </a:pPr>
            <a:r>
              <a:rPr lang="en-CA" sz="2600" i="1" dirty="0"/>
              <a:t>If the approach was to incorporate the following 4 areas, would that increase the likelihood that requested changes to BRM would be actionable by governments in a more timely basis?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Acknowledgement of what exists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Clarity on the asks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Nuances of various sectors vs common unified goals 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Demonstration that range of government role and responsibility have been considered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5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FDB3CE-4D07-49A3-95CD-74AFF4CD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</p:spPr>
        <p:txBody>
          <a:bodyPr wrap="square" anchor="b">
            <a:normAutofit/>
          </a:bodyPr>
          <a:lstStyle/>
          <a:p>
            <a:r>
              <a:rPr lang="en-CA" dirty="0"/>
              <a:t>Farms are outgrowing the programs?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2343" y="767442"/>
            <a:ext cx="5876245" cy="5257801"/>
          </a:xfrm>
        </p:spPr>
        <p:txBody>
          <a:bodyPr anchor="ctr">
            <a:normAutofit/>
          </a:bodyPr>
          <a:lstStyle/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Farms keep growing in size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Vast majority are family farms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Payment caps are an issue for larger operations</a:t>
            </a:r>
          </a:p>
          <a:p>
            <a:pPr marL="0" lvl="1" indent="0" defTabSz="457200" fontAlgn="base">
              <a:spcBef>
                <a:spcPts val="900"/>
              </a:spcBef>
              <a:spcAft>
                <a:spcPts val="600"/>
              </a:spcAft>
              <a:buSzPct val="100000"/>
              <a:buNone/>
            </a:pPr>
            <a:r>
              <a:rPr lang="en-CA" i="1" dirty="0"/>
              <a:t>Should we be concerned about protecting Canadian Ag production?</a:t>
            </a:r>
          </a:p>
          <a:p>
            <a:pPr marL="0" lvl="1" indent="0" defTabSz="457200" fontAlgn="base">
              <a:spcBef>
                <a:spcPts val="900"/>
              </a:spcBef>
              <a:spcAft>
                <a:spcPts val="600"/>
              </a:spcAft>
              <a:buSzPct val="100000"/>
              <a:buNone/>
            </a:pPr>
            <a:r>
              <a:rPr lang="en-CA" i="1" dirty="0"/>
              <a:t>If so, should this concern be reflected in proposals for scalable programming?</a:t>
            </a:r>
            <a:endParaRPr lang="en-CA" sz="2600" i="1" dirty="0"/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8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FDB3CE-4D07-49A3-95CD-74AFF4CD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</p:spPr>
        <p:txBody>
          <a:bodyPr wrap="square" anchor="b">
            <a:normAutofit/>
          </a:bodyPr>
          <a:lstStyle/>
          <a:p>
            <a:r>
              <a:rPr lang="en-CA" dirty="0"/>
              <a:t>What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1711-42CF-44FF-A4DB-97C68DE5C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>
            <a:normAutofit/>
          </a:bodyPr>
          <a:lstStyle/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Foundations are in place to build on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Proposed changes are good, and should be accepted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More change needed in 2023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r>
              <a:rPr lang="en-CA" sz="2600" dirty="0"/>
              <a:t>Work to be done to get prepared</a:t>
            </a:r>
          </a:p>
          <a:p>
            <a:pPr marL="277200" lvl="1" indent="-277200" defTabSz="457200" fontAlgn="base">
              <a:spcBef>
                <a:spcPts val="900"/>
              </a:spcBef>
              <a:spcAft>
                <a:spcPts val="600"/>
              </a:spcAft>
              <a:buSzPct val="100000"/>
            </a:pP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1183-626E-4FF7-AC30-9CD51B09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8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NP_TS_Theme_June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5800" b="1" dirty="0">
            <a:solidFill>
              <a:schemeClr val="bg1"/>
            </a:solidFill>
            <a:latin typeface="Corbel" charset="0"/>
            <a:ea typeface="Corbel" charset="0"/>
            <a:cs typeface="Corbe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NP_TS_Theme_June2020" id="{44BB4530-8042-4326-8257-42A0DE325CEB}" vid="{0F6B06A3-1739-48D8-BD48-BD73E266E9AE}"/>
    </a:ext>
  </a:extLst>
</a:theme>
</file>

<file path=ppt/theme/theme2.xml><?xml version="1.0" encoding="utf-8"?>
<a:theme xmlns:a="http://schemas.openxmlformats.org/drawingml/2006/main" name="1_MNP_TS_Theme_June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5800" b="1" dirty="0">
            <a:solidFill>
              <a:schemeClr val="bg1"/>
            </a:solidFill>
            <a:latin typeface="Corbel" charset="0"/>
            <a:ea typeface="Corbel" charset="0"/>
            <a:cs typeface="Corbe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NP_TS_Theme_June2020" id="{44BB4530-8042-4326-8257-42A0DE325CEB}" vid="{0F6B06A3-1739-48D8-BD48-BD73E266E9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c33b7d-82ce-469b-a877-6fa7d6e02d4f">
      <UserInfo>
        <DisplayName>Lance Drozda</DisplayName>
        <AccountId>347</AccountId>
        <AccountType/>
      </UserInfo>
    </SharedWithUsers>
    <Testing xmlns="0cdfe3a2-ce5a-4242-a61d-81657bb88ffe">true</Testin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A4D2CC071B149B6CCC93A5AB71946" ma:contentTypeVersion="13" ma:contentTypeDescription="Create a new document." ma:contentTypeScope="" ma:versionID="f87a611159bbe235042f13fa2ab398de">
  <xsd:schema xmlns:xsd="http://www.w3.org/2001/XMLSchema" xmlns:xs="http://www.w3.org/2001/XMLSchema" xmlns:p="http://schemas.microsoft.com/office/2006/metadata/properties" xmlns:ns2="0cdfe3a2-ce5a-4242-a61d-81657bb88ffe" xmlns:ns3="74c33b7d-82ce-469b-a877-6fa7d6e02d4f" targetNamespace="http://schemas.microsoft.com/office/2006/metadata/properties" ma:root="true" ma:fieldsID="734cb7a9d5ad91ee9ffacf40e8744a83" ns2:_="" ns3:_="">
    <xsd:import namespace="0cdfe3a2-ce5a-4242-a61d-81657bb88ffe"/>
    <xsd:import namespace="74c33b7d-82ce-469b-a877-6fa7d6e02d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Testing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fe3a2-ce5a-4242-a61d-81657bb88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Testing" ma:index="18" nillable="true" ma:displayName="Testing" ma:default="1" ma:format="Dropdown" ma:internalName="Testing">
      <xsd:simpleType>
        <xsd:restriction base="dms:Boolea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33b7d-82ce-469b-a877-6fa7d6e02d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01FF2-C92F-4FB4-AEC2-70AE2DD3FD70}">
  <ds:schemaRefs>
    <ds:schemaRef ds:uri="http://purl.org/dc/terms/"/>
    <ds:schemaRef ds:uri="http://schemas.microsoft.com/office/infopath/2007/PartnerControls"/>
    <ds:schemaRef ds:uri="0cdfe3a2-ce5a-4242-a61d-81657bb88ffe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4c33b7d-82ce-469b-a877-6fa7d6e02d4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301807-C4F9-4BA5-9246-3BEB0154A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050A4B-2281-45B4-A8B7-462CCD58B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dfe3a2-ce5a-4242-a61d-81657bb88ffe"/>
    <ds:schemaRef ds:uri="74c33b7d-82ce-469b-a877-6fa7d6e02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313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Segoe UI</vt:lpstr>
      <vt:lpstr>Segoe UI Semibold</vt:lpstr>
      <vt:lpstr>Segoe UI Semilight</vt:lpstr>
      <vt:lpstr>MNP_TS_Theme_June2020</vt:lpstr>
      <vt:lpstr>1_MNP_TS_Theme_June2020</vt:lpstr>
      <vt:lpstr>Business Risk Management</vt:lpstr>
      <vt:lpstr>PowerPoint Presentation</vt:lpstr>
      <vt:lpstr>Themes</vt:lpstr>
      <vt:lpstr>Continued Misunderstandings?</vt:lpstr>
      <vt:lpstr>PowerPoint Presentation</vt:lpstr>
      <vt:lpstr>PowerPoint Presentation</vt:lpstr>
      <vt:lpstr>Effective approach?</vt:lpstr>
      <vt:lpstr>Farms are outgrowing the programs?</vt:lpstr>
      <vt:lpstr>What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Risk Management</dc:title>
  <dc:creator>Stuart Person</dc:creator>
  <cp:lastModifiedBy>Stuart Person</cp:lastModifiedBy>
  <cp:revision>9</cp:revision>
  <dcterms:created xsi:type="dcterms:W3CDTF">2021-02-11T00:06:45Z</dcterms:created>
  <dcterms:modified xsi:type="dcterms:W3CDTF">2021-02-12T15:21:25Z</dcterms:modified>
</cp:coreProperties>
</file>