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469" r:id="rId3"/>
    <p:sldId id="468" r:id="rId4"/>
    <p:sldId id="277" r:id="rId5"/>
    <p:sldId id="447" r:id="rId6"/>
    <p:sldId id="490" r:id="rId7"/>
    <p:sldId id="491" r:id="rId8"/>
    <p:sldId id="487" r:id="rId9"/>
    <p:sldId id="261" r:id="rId10"/>
    <p:sldId id="28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las Hedley" initials="DH" lastIdx="17" clrIdx="0">
    <p:extLst>
      <p:ext uri="{19B8F6BF-5375-455C-9EA6-DF929625EA0E}">
        <p15:presenceInfo xmlns:p15="http://schemas.microsoft.com/office/powerpoint/2012/main" userId="fd929e287b7081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001" autoAdjust="0"/>
  </p:normalViewPr>
  <p:slideViewPr>
    <p:cSldViewPr>
      <p:cViewPr varScale="1">
        <p:scale>
          <a:sx n="88" d="100"/>
          <a:sy n="88" d="100"/>
        </p:scale>
        <p:origin x="13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53AF1-0AEC-4FFE-99E3-D18075978BD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90855D3-B082-4D7F-980E-C2D000FEDEE7}">
      <dgm:prSet phldrT="[Text]" custT="1"/>
      <dgm:spPr/>
      <dgm:t>
        <a:bodyPr/>
        <a:lstStyle/>
        <a:p>
          <a:r>
            <a:rPr lang="fr-CA" sz="1200" b="1" dirty="0"/>
            <a:t>Enjeux à long terme – États-Unis/Chine 2001; États-Unis/Mémorandum d’accord sur le règlement des différends au sein de l’Organisation mondiale du commerce (OMC) 2009-</a:t>
          </a:r>
        </a:p>
      </dgm:t>
    </dgm:pt>
    <dgm:pt modelId="{C5DDC5E8-F12C-4114-9B09-C95F8B0C99B0}" type="parTrans" cxnId="{177207D5-118A-4FB9-AA10-3A867E142AB9}">
      <dgm:prSet/>
      <dgm:spPr/>
      <dgm:t>
        <a:bodyPr/>
        <a:lstStyle/>
        <a:p>
          <a:endParaRPr lang="en-CA"/>
        </a:p>
      </dgm:t>
    </dgm:pt>
    <dgm:pt modelId="{E2917478-C539-4159-BB1E-DC61CC2EA227}" type="sibTrans" cxnId="{177207D5-118A-4FB9-AA10-3A867E142AB9}">
      <dgm:prSet/>
      <dgm:spPr/>
      <dgm:t>
        <a:bodyPr/>
        <a:lstStyle/>
        <a:p>
          <a:endParaRPr lang="en-CA"/>
        </a:p>
      </dgm:t>
    </dgm:pt>
    <dgm:pt modelId="{04EC2A1F-DC90-40AE-B1C6-D2B21DE43B55}">
      <dgm:prSet phldrT="[Text]" custT="1"/>
      <dgm:spPr/>
      <dgm:t>
        <a:bodyPr/>
        <a:lstStyle/>
        <a:p>
          <a:r>
            <a:rPr lang="fr-CA" sz="1200" dirty="0"/>
            <a:t>Articles 232 et 301 sur les droits de douane américains; riposte de la Chine au printemps et à l’été 2018</a:t>
          </a:r>
        </a:p>
      </dgm:t>
    </dgm:pt>
    <dgm:pt modelId="{DAB1E4E9-A013-46F5-9FE3-8C33A8A624F1}" type="parTrans" cxnId="{B8B9CDC1-2E65-4723-A46A-DA65C7DD2DC6}">
      <dgm:prSet/>
      <dgm:spPr/>
      <dgm:t>
        <a:bodyPr/>
        <a:lstStyle/>
        <a:p>
          <a:endParaRPr lang="en-CA"/>
        </a:p>
      </dgm:t>
    </dgm:pt>
    <dgm:pt modelId="{194208D0-5C30-4D33-AAEB-9181B21828CE}" type="sibTrans" cxnId="{B8B9CDC1-2E65-4723-A46A-DA65C7DD2DC6}">
      <dgm:prSet/>
      <dgm:spPr/>
      <dgm:t>
        <a:bodyPr/>
        <a:lstStyle/>
        <a:p>
          <a:endParaRPr lang="en-CA"/>
        </a:p>
      </dgm:t>
    </dgm:pt>
    <dgm:pt modelId="{5661E36D-925B-4FC0-A310-C4E2CB4885DD}">
      <dgm:prSet phldrT="[Text]" custT="1"/>
      <dgm:spPr/>
      <dgm:t>
        <a:bodyPr/>
        <a:lstStyle/>
        <a:p>
          <a:r>
            <a:rPr lang="fr-CA" sz="1200" dirty="0"/>
            <a:t>ACEUM; </a:t>
          </a:r>
        </a:p>
        <a:p>
          <a:r>
            <a:rPr lang="fr-CA" sz="1200" dirty="0"/>
            <a:t>États-Unis-Japon</a:t>
          </a:r>
        </a:p>
      </dgm:t>
    </dgm:pt>
    <dgm:pt modelId="{83C7AB05-44F1-4176-AE2E-9B2E86FCE977}" type="parTrans" cxnId="{91B7B8C5-9B66-426E-8E3C-55BC5B4044D6}">
      <dgm:prSet/>
      <dgm:spPr/>
      <dgm:t>
        <a:bodyPr/>
        <a:lstStyle/>
        <a:p>
          <a:endParaRPr lang="en-CA"/>
        </a:p>
      </dgm:t>
    </dgm:pt>
    <dgm:pt modelId="{2917FDA7-AFBE-48EB-9EDE-FC794C8B84D7}" type="sibTrans" cxnId="{91B7B8C5-9B66-426E-8E3C-55BC5B4044D6}">
      <dgm:prSet/>
      <dgm:spPr/>
      <dgm:t>
        <a:bodyPr/>
        <a:lstStyle/>
        <a:p>
          <a:endParaRPr lang="en-CA"/>
        </a:p>
      </dgm:t>
    </dgm:pt>
    <dgm:pt modelId="{FEEAA75F-9ED0-4899-8275-E64B15EBBFFF}">
      <dgm:prSet phldrT="[Text]" custT="1"/>
      <dgm:spPr/>
      <dgm:t>
        <a:bodyPr/>
        <a:lstStyle/>
        <a:p>
          <a:endParaRPr lang="fr-CA" sz="1200" dirty="0" smtClean="0"/>
        </a:p>
        <a:p>
          <a:r>
            <a:rPr lang="fr-CA" sz="1200" dirty="0" smtClean="0"/>
            <a:t>États-Unis-Chine</a:t>
          </a:r>
          <a:r>
            <a:rPr lang="fr-CA" sz="1200" dirty="0"/>
            <a:t>; règles américaines contre la manipulation des devises;</a:t>
          </a:r>
        </a:p>
        <a:p>
          <a:r>
            <a:rPr lang="fr-CA" sz="1200" dirty="0"/>
            <a:t>Fin de la procédure du groupe spécial d’appel de l’OMC </a:t>
          </a:r>
        </a:p>
      </dgm:t>
    </dgm:pt>
    <dgm:pt modelId="{B582FD6D-A14D-4C22-A677-C7C601EC2310}" type="parTrans" cxnId="{BDF546B9-C12E-4EC0-979D-7481685F4987}">
      <dgm:prSet/>
      <dgm:spPr/>
      <dgm:t>
        <a:bodyPr/>
        <a:lstStyle/>
        <a:p>
          <a:endParaRPr lang="en-CA"/>
        </a:p>
      </dgm:t>
    </dgm:pt>
    <dgm:pt modelId="{E88339EB-B875-4BA6-A5E8-C2870D7CFF7E}" type="sibTrans" cxnId="{BDF546B9-C12E-4EC0-979D-7481685F4987}">
      <dgm:prSet/>
      <dgm:spPr/>
      <dgm:t>
        <a:bodyPr/>
        <a:lstStyle/>
        <a:p>
          <a:endParaRPr lang="en-CA"/>
        </a:p>
      </dgm:t>
    </dgm:pt>
    <dgm:pt modelId="{EC804EE0-FA58-4FC1-B269-40C7C2C371F4}">
      <dgm:prSet phldrT="[Text]" custT="1"/>
      <dgm:spPr/>
      <dgm:t>
        <a:bodyPr/>
        <a:lstStyle/>
        <a:p>
          <a:r>
            <a:rPr lang="fr-CA" sz="1200" dirty="0"/>
            <a:t>Soutien des États-Unis au </a:t>
          </a:r>
          <a:r>
            <a:rPr lang="fr-CA" sz="1200" dirty="0" err="1"/>
            <a:t>Market</a:t>
          </a:r>
          <a:r>
            <a:rPr lang="fr-CA" sz="1200" dirty="0"/>
            <a:t> facilitation program (MFP) en août 2018; mai 2019</a:t>
          </a:r>
        </a:p>
      </dgm:t>
    </dgm:pt>
    <dgm:pt modelId="{19D2955D-AAB3-40E2-8D7C-E29C3929291B}" type="parTrans" cxnId="{E3E603AF-9A7B-44DA-9F1A-2C93117D34FC}">
      <dgm:prSet/>
      <dgm:spPr/>
      <dgm:t>
        <a:bodyPr/>
        <a:lstStyle/>
        <a:p>
          <a:endParaRPr lang="en-CA"/>
        </a:p>
      </dgm:t>
    </dgm:pt>
    <dgm:pt modelId="{AC29221E-CDFF-4291-A861-73B8E0FF1D02}" type="sibTrans" cxnId="{E3E603AF-9A7B-44DA-9F1A-2C93117D34FC}">
      <dgm:prSet/>
      <dgm:spPr/>
      <dgm:t>
        <a:bodyPr/>
        <a:lstStyle/>
        <a:p>
          <a:endParaRPr lang="en-CA"/>
        </a:p>
      </dgm:t>
    </dgm:pt>
    <dgm:pt modelId="{14DDF87F-7F19-4C63-9BC8-D7968F2EAA37}">
      <dgm:prSet phldrT="[Text]" custT="1"/>
      <dgm:spPr/>
      <dgm:t>
        <a:bodyPr/>
        <a:lstStyle/>
        <a:p>
          <a:r>
            <a:rPr lang="fr-CA" sz="1200" dirty="0"/>
            <a:t>Retrait des États-Unis du Partenariat </a:t>
          </a:r>
          <a:r>
            <a:rPr lang="fr-CA" sz="1200" dirty="0" err="1"/>
            <a:t>transpacifique</a:t>
          </a:r>
          <a:r>
            <a:rPr lang="fr-CA" sz="1200" dirty="0"/>
            <a:t> (PTP) en 2017; approche plus sévère des États-Unis en matière de </a:t>
          </a:r>
          <a:r>
            <a:rPr lang="fr-CA" sz="1200" dirty="0" smtClean="0"/>
            <a:t>commerce</a:t>
          </a:r>
          <a:endParaRPr lang="fr-CA" sz="1200" dirty="0"/>
        </a:p>
      </dgm:t>
    </dgm:pt>
    <dgm:pt modelId="{B89C4F2C-8592-472A-8592-9A15CFEA0C4F}" type="parTrans" cxnId="{4FFC9018-41D0-42E5-9918-E83F2D20A790}">
      <dgm:prSet/>
      <dgm:spPr/>
      <dgm:t>
        <a:bodyPr/>
        <a:lstStyle/>
        <a:p>
          <a:endParaRPr lang="en-CA"/>
        </a:p>
      </dgm:t>
    </dgm:pt>
    <dgm:pt modelId="{4928C6A4-641C-4644-AC53-68184EE13EC1}" type="sibTrans" cxnId="{4FFC9018-41D0-42E5-9918-E83F2D20A790}">
      <dgm:prSet/>
      <dgm:spPr/>
      <dgm:t>
        <a:bodyPr/>
        <a:lstStyle/>
        <a:p>
          <a:endParaRPr lang="en-CA"/>
        </a:p>
      </dgm:t>
    </dgm:pt>
    <dgm:pt modelId="{E73174F7-D782-43F7-ADF7-367B440833D6}">
      <dgm:prSet phldrT="[Text]" custT="1"/>
      <dgm:spPr/>
      <dgm:t>
        <a:bodyPr/>
        <a:lstStyle/>
        <a:p>
          <a:r>
            <a:rPr lang="fr-CA" sz="1200" dirty="0"/>
            <a:t>Tensions entre la Chine et le Canada</a:t>
          </a:r>
        </a:p>
      </dgm:t>
    </dgm:pt>
    <dgm:pt modelId="{03CD6C10-759C-41BB-ADEA-D2EF6774A1AF}" type="parTrans" cxnId="{AD070D29-917E-4623-87D6-9C70B4AC6BF8}">
      <dgm:prSet/>
      <dgm:spPr/>
      <dgm:t>
        <a:bodyPr/>
        <a:lstStyle/>
        <a:p>
          <a:endParaRPr lang="en-CA"/>
        </a:p>
      </dgm:t>
    </dgm:pt>
    <dgm:pt modelId="{728B1038-0EC7-425E-8FB6-C79E48DB66BF}" type="sibTrans" cxnId="{AD070D29-917E-4623-87D6-9C70B4AC6BF8}">
      <dgm:prSet/>
      <dgm:spPr/>
      <dgm:t>
        <a:bodyPr/>
        <a:lstStyle/>
        <a:p>
          <a:endParaRPr lang="en-CA"/>
        </a:p>
      </dgm:t>
    </dgm:pt>
    <dgm:pt modelId="{86DE59C5-8E02-421D-AF44-6D8B466FF0B3}" type="pres">
      <dgm:prSet presAssocID="{31653AF1-0AEC-4FFE-99E3-D18075978BD7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fr-CA"/>
        </a:p>
      </dgm:t>
    </dgm:pt>
    <dgm:pt modelId="{705E43CA-AB8D-4CDD-A295-86EC7A393C60}" type="pres">
      <dgm:prSet presAssocID="{31653AF1-0AEC-4FFE-99E3-D18075978BD7}" presName="arrowNode" presStyleLbl="node1" presStyleIdx="0" presStyleCnt="1"/>
      <dgm:spPr/>
    </dgm:pt>
    <dgm:pt modelId="{0541C79F-9070-4752-B0B1-D4C4FA4409B3}" type="pres">
      <dgm:prSet presAssocID="{690855D3-B082-4D7F-980E-C2D000FEDEE7}" presName="txNode1" presStyleLbl="revTx" presStyleIdx="0" presStyleCnt="7" custScaleX="155818" custLinFactNeighborX="-18089" custLinFactNeighborY="-17769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9C40F401-D6A1-4F97-8073-9D11FE69F7D3}" type="pres">
      <dgm:prSet presAssocID="{14DDF87F-7F19-4C63-9BC8-D7968F2EAA37}" presName="txNode2" presStyleLbl="revTx" presStyleIdx="1" presStyleCnt="7" custScaleX="93372" custScaleY="113524" custLinFactNeighborX="-17573" custLinFactNeighborY="-31645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2551802D-AC74-4AE9-BBF6-E510273790D6}" type="pres">
      <dgm:prSet presAssocID="{4928C6A4-641C-4644-AC53-68184EE13EC1}" presName="dotNode2" presStyleCnt="0"/>
      <dgm:spPr/>
    </dgm:pt>
    <dgm:pt modelId="{138A4A8A-9805-4CE2-A9D0-1038D7D2A337}" type="pres">
      <dgm:prSet presAssocID="{4928C6A4-641C-4644-AC53-68184EE13EC1}" presName="dotRepeatNode" presStyleLbl="fgShp" presStyleIdx="0" presStyleCnt="5"/>
      <dgm:spPr/>
      <dgm:t>
        <a:bodyPr/>
        <a:lstStyle/>
        <a:p>
          <a:endParaRPr lang="fr-CA"/>
        </a:p>
      </dgm:t>
    </dgm:pt>
    <dgm:pt modelId="{2841E3B2-E292-4FA4-A17F-34B614665484}" type="pres">
      <dgm:prSet presAssocID="{04EC2A1F-DC90-40AE-B1C6-D2B21DE43B55}" presName="txNode3" presStyleLbl="revTx" presStyleIdx="2" presStyleCnt="7" custScaleX="118649" custLinFactNeighborX="7129" custLinFactNeighborY="2852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87DC7AA-98D7-4908-863E-F1AD6036B214}" type="pres">
      <dgm:prSet presAssocID="{194208D0-5C30-4D33-AAEB-9181B21828CE}" presName="dotNode3" presStyleCnt="0"/>
      <dgm:spPr/>
    </dgm:pt>
    <dgm:pt modelId="{146801B8-2CDA-4821-B6F4-CFFD69FB9F90}" type="pres">
      <dgm:prSet presAssocID="{194208D0-5C30-4D33-AAEB-9181B21828CE}" presName="dotRepeatNode" presStyleLbl="fgShp" presStyleIdx="1" presStyleCnt="5"/>
      <dgm:spPr/>
      <dgm:t>
        <a:bodyPr/>
        <a:lstStyle/>
        <a:p>
          <a:endParaRPr lang="fr-CA"/>
        </a:p>
      </dgm:t>
    </dgm:pt>
    <dgm:pt modelId="{36115A8D-F997-4E3F-BABC-9590069BEBE4}" type="pres">
      <dgm:prSet presAssocID="{EC804EE0-FA58-4FC1-B269-40C7C2C371F4}" presName="txNode4" presStyleLbl="revTx" presStyleIdx="3" presStyleCnt="7" custLinFactNeighborX="-11746" custLinFactNeighborY="-15385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1970AAE-00D7-4E9E-919A-3DD9789C8F90}" type="pres">
      <dgm:prSet presAssocID="{AC29221E-CDFF-4291-A861-73B8E0FF1D02}" presName="dotNode4" presStyleCnt="0"/>
      <dgm:spPr/>
    </dgm:pt>
    <dgm:pt modelId="{227C9FA5-C8E6-4571-9743-41040E051F03}" type="pres">
      <dgm:prSet presAssocID="{AC29221E-CDFF-4291-A861-73B8E0FF1D02}" presName="dotRepeatNode" presStyleLbl="fgShp" presStyleIdx="2" presStyleCnt="5"/>
      <dgm:spPr/>
      <dgm:t>
        <a:bodyPr/>
        <a:lstStyle/>
        <a:p>
          <a:endParaRPr lang="fr-CA"/>
        </a:p>
      </dgm:t>
    </dgm:pt>
    <dgm:pt modelId="{A8ADFBE5-FB00-4758-AF7E-22B9D87A2C48}" type="pres">
      <dgm:prSet presAssocID="{E73174F7-D782-43F7-ADF7-367B440833D6}" presName="txNode5" presStyleLbl="revTx" presStyleIdx="4" presStyleCnt="7" custLinFactNeighborX="7460" custLinFactNeighborY="16401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CDBB4C0-BC95-4513-8105-13A21F4E2739}" type="pres">
      <dgm:prSet presAssocID="{728B1038-0EC7-425E-8FB6-C79E48DB66BF}" presName="dotNode5" presStyleCnt="0"/>
      <dgm:spPr/>
    </dgm:pt>
    <dgm:pt modelId="{F0C38F60-EB5F-4FC2-B2AF-AFFCB86BD3A1}" type="pres">
      <dgm:prSet presAssocID="{728B1038-0EC7-425E-8FB6-C79E48DB66BF}" presName="dotRepeatNode" presStyleLbl="fgShp" presStyleIdx="3" presStyleCnt="5"/>
      <dgm:spPr/>
      <dgm:t>
        <a:bodyPr/>
        <a:lstStyle/>
        <a:p>
          <a:endParaRPr lang="fr-CA"/>
        </a:p>
      </dgm:t>
    </dgm:pt>
    <dgm:pt modelId="{ADA7C573-7D7E-4830-9B35-E34A6BD3D788}" type="pres">
      <dgm:prSet presAssocID="{5661E36D-925B-4FC0-A310-C4E2CB4885DD}" presName="txNode6" presStyleLbl="revTx" presStyleIdx="5" presStyleCnt="7" custScaleX="69817" custLinFactNeighborX="-22970" custLinFactNeighborY="-25445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3290210C-B22B-4CE1-AAD7-E5CABF897499}" type="pres">
      <dgm:prSet presAssocID="{2917FDA7-AFBE-48EB-9EDE-FC794C8B84D7}" presName="dotNode6" presStyleCnt="0"/>
      <dgm:spPr/>
    </dgm:pt>
    <dgm:pt modelId="{5066B29E-A21A-4EAC-8CE5-D9BCBEF2BE10}" type="pres">
      <dgm:prSet presAssocID="{2917FDA7-AFBE-48EB-9EDE-FC794C8B84D7}" presName="dotRepeatNode" presStyleLbl="fgShp" presStyleIdx="4" presStyleCnt="5"/>
      <dgm:spPr/>
      <dgm:t>
        <a:bodyPr/>
        <a:lstStyle/>
        <a:p>
          <a:endParaRPr lang="fr-CA"/>
        </a:p>
      </dgm:t>
    </dgm:pt>
    <dgm:pt modelId="{2FCED03D-940D-4994-8454-536A26D699CE}" type="pres">
      <dgm:prSet presAssocID="{FEEAA75F-9ED0-4899-8275-E64B15EBBFFF}" presName="txNode7" presStyleLbl="revTx" presStyleIdx="6" presStyleCnt="7" custScaleX="92113" custLinFactNeighborX="-3939" custLinFactNeighborY="-1239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F7216C50-5F4D-4849-B367-3522D43C6890}" type="presOf" srcId="{31653AF1-0AEC-4FFE-99E3-D18075978BD7}" destId="{86DE59C5-8E02-421D-AF44-6D8B466FF0B3}" srcOrd="0" destOrd="0" presId="urn:microsoft.com/office/officeart/2009/3/layout/DescendingProcess"/>
    <dgm:cxn modelId="{AA2D0F96-76EC-4DCB-98DA-36BFF614B589}" type="presOf" srcId="{14DDF87F-7F19-4C63-9BC8-D7968F2EAA37}" destId="{9C40F401-D6A1-4F97-8073-9D11FE69F7D3}" srcOrd="0" destOrd="0" presId="urn:microsoft.com/office/officeart/2009/3/layout/DescendingProcess"/>
    <dgm:cxn modelId="{7622209A-56C8-46A0-BEA8-A27D7B608A9D}" type="presOf" srcId="{728B1038-0EC7-425E-8FB6-C79E48DB66BF}" destId="{F0C38F60-EB5F-4FC2-B2AF-AFFCB86BD3A1}" srcOrd="0" destOrd="0" presId="urn:microsoft.com/office/officeart/2009/3/layout/DescendingProcess"/>
    <dgm:cxn modelId="{FF774C66-487C-4FF2-B887-99032FC73988}" type="presOf" srcId="{690855D3-B082-4D7F-980E-C2D000FEDEE7}" destId="{0541C79F-9070-4752-B0B1-D4C4FA4409B3}" srcOrd="0" destOrd="0" presId="urn:microsoft.com/office/officeart/2009/3/layout/DescendingProcess"/>
    <dgm:cxn modelId="{3DF73351-3E8A-417C-9874-867EFDD23280}" type="presOf" srcId="{04EC2A1F-DC90-40AE-B1C6-D2B21DE43B55}" destId="{2841E3B2-E292-4FA4-A17F-34B614665484}" srcOrd="0" destOrd="0" presId="urn:microsoft.com/office/officeart/2009/3/layout/DescendingProcess"/>
    <dgm:cxn modelId="{1595DC09-FB66-4DC9-8156-5A9EBFE3D348}" type="presOf" srcId="{194208D0-5C30-4D33-AAEB-9181B21828CE}" destId="{146801B8-2CDA-4821-B6F4-CFFD69FB9F90}" srcOrd="0" destOrd="0" presId="urn:microsoft.com/office/officeart/2009/3/layout/DescendingProcess"/>
    <dgm:cxn modelId="{6EEE613E-2312-4312-8254-EE8C2D80B919}" type="presOf" srcId="{E73174F7-D782-43F7-ADF7-367B440833D6}" destId="{A8ADFBE5-FB00-4758-AF7E-22B9D87A2C48}" srcOrd="0" destOrd="0" presId="urn:microsoft.com/office/officeart/2009/3/layout/DescendingProcess"/>
    <dgm:cxn modelId="{BDF546B9-C12E-4EC0-979D-7481685F4987}" srcId="{31653AF1-0AEC-4FFE-99E3-D18075978BD7}" destId="{FEEAA75F-9ED0-4899-8275-E64B15EBBFFF}" srcOrd="6" destOrd="0" parTransId="{B582FD6D-A14D-4C22-A677-C7C601EC2310}" sibTransId="{E88339EB-B875-4BA6-A5E8-C2870D7CFF7E}"/>
    <dgm:cxn modelId="{8F62EC9E-E692-4C74-ADFD-68A830B6EC84}" type="presOf" srcId="{5661E36D-925B-4FC0-A310-C4E2CB4885DD}" destId="{ADA7C573-7D7E-4830-9B35-E34A6BD3D788}" srcOrd="0" destOrd="0" presId="urn:microsoft.com/office/officeart/2009/3/layout/DescendingProcess"/>
    <dgm:cxn modelId="{177207D5-118A-4FB9-AA10-3A867E142AB9}" srcId="{31653AF1-0AEC-4FFE-99E3-D18075978BD7}" destId="{690855D3-B082-4D7F-980E-C2D000FEDEE7}" srcOrd="0" destOrd="0" parTransId="{C5DDC5E8-F12C-4114-9B09-C95F8B0C99B0}" sibTransId="{E2917478-C539-4159-BB1E-DC61CC2EA227}"/>
    <dgm:cxn modelId="{91B7B8C5-9B66-426E-8E3C-55BC5B4044D6}" srcId="{31653AF1-0AEC-4FFE-99E3-D18075978BD7}" destId="{5661E36D-925B-4FC0-A310-C4E2CB4885DD}" srcOrd="5" destOrd="0" parTransId="{83C7AB05-44F1-4176-AE2E-9B2E86FCE977}" sibTransId="{2917FDA7-AFBE-48EB-9EDE-FC794C8B84D7}"/>
    <dgm:cxn modelId="{C886A8F3-93A3-49FD-8695-6FFCF06EAA15}" type="presOf" srcId="{4928C6A4-641C-4644-AC53-68184EE13EC1}" destId="{138A4A8A-9805-4CE2-A9D0-1038D7D2A337}" srcOrd="0" destOrd="0" presId="urn:microsoft.com/office/officeart/2009/3/layout/DescendingProcess"/>
    <dgm:cxn modelId="{4FFC9018-41D0-42E5-9918-E83F2D20A790}" srcId="{31653AF1-0AEC-4FFE-99E3-D18075978BD7}" destId="{14DDF87F-7F19-4C63-9BC8-D7968F2EAA37}" srcOrd="1" destOrd="0" parTransId="{B89C4F2C-8592-472A-8592-9A15CFEA0C4F}" sibTransId="{4928C6A4-641C-4644-AC53-68184EE13EC1}"/>
    <dgm:cxn modelId="{B8B9CDC1-2E65-4723-A46A-DA65C7DD2DC6}" srcId="{31653AF1-0AEC-4FFE-99E3-D18075978BD7}" destId="{04EC2A1F-DC90-40AE-B1C6-D2B21DE43B55}" srcOrd="2" destOrd="0" parTransId="{DAB1E4E9-A013-46F5-9FE3-8C33A8A624F1}" sibTransId="{194208D0-5C30-4D33-AAEB-9181B21828CE}"/>
    <dgm:cxn modelId="{E3E603AF-9A7B-44DA-9F1A-2C93117D34FC}" srcId="{31653AF1-0AEC-4FFE-99E3-D18075978BD7}" destId="{EC804EE0-FA58-4FC1-B269-40C7C2C371F4}" srcOrd="3" destOrd="0" parTransId="{19D2955D-AAB3-40E2-8D7C-E29C3929291B}" sibTransId="{AC29221E-CDFF-4291-A861-73B8E0FF1D02}"/>
    <dgm:cxn modelId="{D87580CD-E2B1-4F40-8BC6-F547F9B1A89F}" type="presOf" srcId="{2917FDA7-AFBE-48EB-9EDE-FC794C8B84D7}" destId="{5066B29E-A21A-4EAC-8CE5-D9BCBEF2BE10}" srcOrd="0" destOrd="0" presId="urn:microsoft.com/office/officeart/2009/3/layout/DescendingProcess"/>
    <dgm:cxn modelId="{BFC6E31D-909C-4BE5-8B54-D8F0767373F1}" type="presOf" srcId="{AC29221E-CDFF-4291-A861-73B8E0FF1D02}" destId="{227C9FA5-C8E6-4571-9743-41040E051F03}" srcOrd="0" destOrd="0" presId="urn:microsoft.com/office/officeart/2009/3/layout/DescendingProcess"/>
    <dgm:cxn modelId="{3EFB4256-EEFD-44B0-AC95-269F5C354557}" type="presOf" srcId="{EC804EE0-FA58-4FC1-B269-40C7C2C371F4}" destId="{36115A8D-F997-4E3F-BABC-9590069BEBE4}" srcOrd="0" destOrd="0" presId="urn:microsoft.com/office/officeart/2009/3/layout/DescendingProcess"/>
    <dgm:cxn modelId="{DA6D81C3-C97D-44B0-A599-05DF12974BC1}" type="presOf" srcId="{FEEAA75F-9ED0-4899-8275-E64B15EBBFFF}" destId="{2FCED03D-940D-4994-8454-536A26D699CE}" srcOrd="0" destOrd="0" presId="urn:microsoft.com/office/officeart/2009/3/layout/DescendingProcess"/>
    <dgm:cxn modelId="{AD070D29-917E-4623-87D6-9C70B4AC6BF8}" srcId="{31653AF1-0AEC-4FFE-99E3-D18075978BD7}" destId="{E73174F7-D782-43F7-ADF7-367B440833D6}" srcOrd="4" destOrd="0" parTransId="{03CD6C10-759C-41BB-ADEA-D2EF6774A1AF}" sibTransId="{728B1038-0EC7-425E-8FB6-C79E48DB66BF}"/>
    <dgm:cxn modelId="{C5FE3763-B676-45ED-8ADE-A2F7A4BA82B0}" type="presParOf" srcId="{86DE59C5-8E02-421D-AF44-6D8B466FF0B3}" destId="{705E43CA-AB8D-4CDD-A295-86EC7A393C60}" srcOrd="0" destOrd="0" presId="urn:microsoft.com/office/officeart/2009/3/layout/DescendingProcess"/>
    <dgm:cxn modelId="{61AC828B-5BFE-4604-B8D9-01028F6B8C9F}" type="presParOf" srcId="{86DE59C5-8E02-421D-AF44-6D8B466FF0B3}" destId="{0541C79F-9070-4752-B0B1-D4C4FA4409B3}" srcOrd="1" destOrd="0" presId="urn:microsoft.com/office/officeart/2009/3/layout/DescendingProcess"/>
    <dgm:cxn modelId="{196310DB-8E76-456D-95AC-EBEC4499686F}" type="presParOf" srcId="{86DE59C5-8E02-421D-AF44-6D8B466FF0B3}" destId="{9C40F401-D6A1-4F97-8073-9D11FE69F7D3}" srcOrd="2" destOrd="0" presId="urn:microsoft.com/office/officeart/2009/3/layout/DescendingProcess"/>
    <dgm:cxn modelId="{D6B3C88A-B3D4-4911-88DC-19B18457B960}" type="presParOf" srcId="{86DE59C5-8E02-421D-AF44-6D8B466FF0B3}" destId="{2551802D-AC74-4AE9-BBF6-E510273790D6}" srcOrd="3" destOrd="0" presId="urn:microsoft.com/office/officeart/2009/3/layout/DescendingProcess"/>
    <dgm:cxn modelId="{F4797388-A6B2-4FE4-BEB7-467FDE951989}" type="presParOf" srcId="{2551802D-AC74-4AE9-BBF6-E510273790D6}" destId="{138A4A8A-9805-4CE2-A9D0-1038D7D2A337}" srcOrd="0" destOrd="0" presId="urn:microsoft.com/office/officeart/2009/3/layout/DescendingProcess"/>
    <dgm:cxn modelId="{087B6DE8-D742-47B7-A1DF-AD5DCE6E49C2}" type="presParOf" srcId="{86DE59C5-8E02-421D-AF44-6D8B466FF0B3}" destId="{2841E3B2-E292-4FA4-A17F-34B614665484}" srcOrd="4" destOrd="0" presId="urn:microsoft.com/office/officeart/2009/3/layout/DescendingProcess"/>
    <dgm:cxn modelId="{3C944032-803D-49A5-B592-00D8C95E6498}" type="presParOf" srcId="{86DE59C5-8E02-421D-AF44-6D8B466FF0B3}" destId="{D87DC7AA-98D7-4908-863E-F1AD6036B214}" srcOrd="5" destOrd="0" presId="urn:microsoft.com/office/officeart/2009/3/layout/DescendingProcess"/>
    <dgm:cxn modelId="{3A08B368-862D-4487-892C-0B39B94038B6}" type="presParOf" srcId="{D87DC7AA-98D7-4908-863E-F1AD6036B214}" destId="{146801B8-2CDA-4821-B6F4-CFFD69FB9F90}" srcOrd="0" destOrd="0" presId="urn:microsoft.com/office/officeart/2009/3/layout/DescendingProcess"/>
    <dgm:cxn modelId="{8F77A33F-A755-4455-B29F-1B8630CE2351}" type="presParOf" srcId="{86DE59C5-8E02-421D-AF44-6D8B466FF0B3}" destId="{36115A8D-F997-4E3F-BABC-9590069BEBE4}" srcOrd="6" destOrd="0" presId="urn:microsoft.com/office/officeart/2009/3/layout/DescendingProcess"/>
    <dgm:cxn modelId="{770A0773-BA2F-40F3-9E1F-1BFAD0EB4564}" type="presParOf" srcId="{86DE59C5-8E02-421D-AF44-6D8B466FF0B3}" destId="{71970AAE-00D7-4E9E-919A-3DD9789C8F90}" srcOrd="7" destOrd="0" presId="urn:microsoft.com/office/officeart/2009/3/layout/DescendingProcess"/>
    <dgm:cxn modelId="{33534C55-5CFD-43B5-82F0-930918974BDB}" type="presParOf" srcId="{71970AAE-00D7-4E9E-919A-3DD9789C8F90}" destId="{227C9FA5-C8E6-4571-9743-41040E051F03}" srcOrd="0" destOrd="0" presId="urn:microsoft.com/office/officeart/2009/3/layout/DescendingProcess"/>
    <dgm:cxn modelId="{D418E9C1-2645-459A-9717-98130E9684E5}" type="presParOf" srcId="{86DE59C5-8E02-421D-AF44-6D8B466FF0B3}" destId="{A8ADFBE5-FB00-4758-AF7E-22B9D87A2C48}" srcOrd="8" destOrd="0" presId="urn:microsoft.com/office/officeart/2009/3/layout/DescendingProcess"/>
    <dgm:cxn modelId="{AF7692DB-9F3E-4784-856D-D1BE66B3299D}" type="presParOf" srcId="{86DE59C5-8E02-421D-AF44-6D8B466FF0B3}" destId="{4CDBB4C0-BC95-4513-8105-13A21F4E2739}" srcOrd="9" destOrd="0" presId="urn:microsoft.com/office/officeart/2009/3/layout/DescendingProcess"/>
    <dgm:cxn modelId="{824A791A-8CCF-4FC4-94E3-9048AF4EF7F4}" type="presParOf" srcId="{4CDBB4C0-BC95-4513-8105-13A21F4E2739}" destId="{F0C38F60-EB5F-4FC2-B2AF-AFFCB86BD3A1}" srcOrd="0" destOrd="0" presId="urn:microsoft.com/office/officeart/2009/3/layout/DescendingProcess"/>
    <dgm:cxn modelId="{BF9562D7-C8AF-4F23-9799-8E1297AF8B58}" type="presParOf" srcId="{86DE59C5-8E02-421D-AF44-6D8B466FF0B3}" destId="{ADA7C573-7D7E-4830-9B35-E34A6BD3D788}" srcOrd="10" destOrd="0" presId="urn:microsoft.com/office/officeart/2009/3/layout/DescendingProcess"/>
    <dgm:cxn modelId="{47B5B5CE-2358-43DF-80C7-AD982690F7B0}" type="presParOf" srcId="{86DE59C5-8E02-421D-AF44-6D8B466FF0B3}" destId="{3290210C-B22B-4CE1-AAD7-E5CABF897499}" srcOrd="11" destOrd="0" presId="urn:microsoft.com/office/officeart/2009/3/layout/DescendingProcess"/>
    <dgm:cxn modelId="{BC822301-E8D5-4FCD-9D93-8AF1877A0D08}" type="presParOf" srcId="{3290210C-B22B-4CE1-AAD7-E5CABF897499}" destId="{5066B29E-A21A-4EAC-8CE5-D9BCBEF2BE10}" srcOrd="0" destOrd="0" presId="urn:microsoft.com/office/officeart/2009/3/layout/DescendingProcess"/>
    <dgm:cxn modelId="{63A5FB0D-33C9-44A5-90F5-358355FB9639}" type="presParOf" srcId="{86DE59C5-8E02-421D-AF44-6D8B466FF0B3}" destId="{2FCED03D-940D-4994-8454-536A26D699CE}" srcOrd="1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664522-89F4-4C13-B2C2-38348C4A68A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551D641A-9F41-4C12-B7EA-58E570F34CC7}">
      <dgm:prSet/>
      <dgm:spPr/>
      <dgm:t>
        <a:bodyPr/>
        <a:lstStyle/>
        <a:p>
          <a:r>
            <a:rPr lang="fr-CA"/>
            <a:t>États-Unis-Japon</a:t>
          </a:r>
        </a:p>
      </dgm:t>
    </dgm:pt>
    <dgm:pt modelId="{5CEF3974-1084-429D-84D9-61027C6A94B3}" type="parTrans" cxnId="{506C8609-9EBA-4FA3-86BD-34D2C053A675}">
      <dgm:prSet/>
      <dgm:spPr/>
      <dgm:t>
        <a:bodyPr/>
        <a:lstStyle/>
        <a:p>
          <a:endParaRPr lang="en-CA"/>
        </a:p>
      </dgm:t>
    </dgm:pt>
    <dgm:pt modelId="{BE869DD0-B048-46A8-BBED-63D63CCCC30B}" type="sibTrans" cxnId="{506C8609-9EBA-4FA3-86BD-34D2C053A675}">
      <dgm:prSet/>
      <dgm:spPr/>
      <dgm:t>
        <a:bodyPr/>
        <a:lstStyle/>
        <a:p>
          <a:endParaRPr lang="en-CA"/>
        </a:p>
      </dgm:t>
    </dgm:pt>
    <dgm:pt modelId="{77BF6319-8563-4EB5-9041-B1EC0576F3ED}">
      <dgm:prSet/>
      <dgm:spPr/>
      <dgm:t>
        <a:bodyPr/>
        <a:lstStyle/>
        <a:p>
          <a:r>
            <a:rPr lang="fr-CA" dirty="0"/>
            <a:t>Le Japon accorde aux États-Unis un accès considérable à son marché agroalimentaire, comme c’était le cas dans le cadre du PTP, compensant ainsi le temps perdu, sous la menace des droits de douane américains sur l’automobile.</a:t>
          </a:r>
        </a:p>
      </dgm:t>
    </dgm:pt>
    <dgm:pt modelId="{00EF8112-1B53-4048-B229-2CCDE0EF37E7}" type="parTrans" cxnId="{3A961173-5D84-4CE6-8D30-F1337EF1A132}">
      <dgm:prSet/>
      <dgm:spPr/>
      <dgm:t>
        <a:bodyPr/>
        <a:lstStyle/>
        <a:p>
          <a:endParaRPr lang="en-CA"/>
        </a:p>
      </dgm:t>
    </dgm:pt>
    <dgm:pt modelId="{8AD6C092-EB8E-49D9-B756-16175EEC3E8D}" type="sibTrans" cxnId="{3A961173-5D84-4CE6-8D30-F1337EF1A132}">
      <dgm:prSet/>
      <dgm:spPr/>
      <dgm:t>
        <a:bodyPr/>
        <a:lstStyle/>
        <a:p>
          <a:endParaRPr lang="en-CA"/>
        </a:p>
      </dgm:t>
    </dgm:pt>
    <dgm:pt modelId="{D076823A-7137-40E8-960B-E56CDEA8E64D}">
      <dgm:prSet/>
      <dgm:spPr/>
      <dgm:t>
        <a:bodyPr/>
        <a:lstStyle/>
        <a:p>
          <a:r>
            <a:rPr lang="fr-CA"/>
            <a:t>États-Unis-Chine</a:t>
          </a:r>
        </a:p>
      </dgm:t>
    </dgm:pt>
    <dgm:pt modelId="{7E1CD1D6-AE16-4E65-86A7-397660778BF4}" type="parTrans" cxnId="{3984C15C-97FB-4A7B-A853-F8B6E8900A30}">
      <dgm:prSet/>
      <dgm:spPr/>
      <dgm:t>
        <a:bodyPr/>
        <a:lstStyle/>
        <a:p>
          <a:endParaRPr lang="en-CA"/>
        </a:p>
      </dgm:t>
    </dgm:pt>
    <dgm:pt modelId="{23A2EDCB-6E3C-45A2-AA12-7520A6C4A0D0}" type="sibTrans" cxnId="{3984C15C-97FB-4A7B-A853-F8B6E8900A30}">
      <dgm:prSet/>
      <dgm:spPr/>
      <dgm:t>
        <a:bodyPr/>
        <a:lstStyle/>
        <a:p>
          <a:endParaRPr lang="en-CA"/>
        </a:p>
      </dgm:t>
    </dgm:pt>
    <dgm:pt modelId="{A7D1BA9B-D531-4F59-B38F-BCBD78C6775D}">
      <dgm:prSet/>
      <dgm:spPr/>
      <dgm:t>
        <a:bodyPr/>
        <a:lstStyle/>
        <a:p>
          <a:r>
            <a:rPr lang="fr-CA" dirty="0"/>
            <a:t>Prochainement – États-Unis-Union européenne; États-Unis-Inde (?); Royaume-Uni-Union européenne; escalade des tarifs douaniers </a:t>
          </a:r>
          <a:r>
            <a:rPr lang="fr-CA" dirty="0" smtClean="0"/>
            <a:t>américains</a:t>
          </a:r>
          <a:endParaRPr lang="fr-CA" dirty="0"/>
        </a:p>
      </dgm:t>
    </dgm:pt>
    <dgm:pt modelId="{8CDDACE6-B7DB-4778-9436-2C5C7869FBC5}" type="parTrans" cxnId="{57904139-7E17-4353-B5C7-913E7D5FFCE0}">
      <dgm:prSet/>
      <dgm:spPr/>
      <dgm:t>
        <a:bodyPr/>
        <a:lstStyle/>
        <a:p>
          <a:endParaRPr lang="en-CA"/>
        </a:p>
      </dgm:t>
    </dgm:pt>
    <dgm:pt modelId="{463DB378-AAC8-4412-AF80-825DE9A51A28}" type="sibTrans" cxnId="{57904139-7E17-4353-B5C7-913E7D5FFCE0}">
      <dgm:prSet/>
      <dgm:spPr/>
      <dgm:t>
        <a:bodyPr/>
        <a:lstStyle/>
        <a:p>
          <a:endParaRPr lang="en-CA"/>
        </a:p>
      </dgm:t>
    </dgm:pt>
    <dgm:pt modelId="{7D9FA5E0-EFD8-4ED7-BA34-5B8E78196833}">
      <dgm:prSet/>
      <dgm:spPr/>
      <dgm:t>
        <a:bodyPr/>
        <a:lstStyle/>
        <a:p>
          <a:r>
            <a:rPr lang="fr-CA"/>
            <a:t>La Chine obligée d’acheter des produits agricoles américains pendant deux ans.</a:t>
          </a:r>
        </a:p>
      </dgm:t>
    </dgm:pt>
    <dgm:pt modelId="{9BFAA821-CBA8-4BAC-BF49-179AC649D872}" type="parTrans" cxnId="{571CD0C0-B2A8-4662-9E9F-16C17C76C374}">
      <dgm:prSet/>
      <dgm:spPr/>
      <dgm:t>
        <a:bodyPr/>
        <a:lstStyle/>
        <a:p>
          <a:endParaRPr lang="en-CA"/>
        </a:p>
      </dgm:t>
    </dgm:pt>
    <dgm:pt modelId="{EA499D62-7650-4176-B691-E00973D6E27F}" type="sibTrans" cxnId="{571CD0C0-B2A8-4662-9E9F-16C17C76C374}">
      <dgm:prSet/>
      <dgm:spPr/>
      <dgm:t>
        <a:bodyPr/>
        <a:lstStyle/>
        <a:p>
          <a:endParaRPr lang="en-CA"/>
        </a:p>
      </dgm:t>
    </dgm:pt>
    <dgm:pt modelId="{C3B52217-9EFF-4658-A292-0694080B0503}">
      <dgm:prSet/>
      <dgm:spPr/>
      <dgm:t>
        <a:bodyPr/>
        <a:lstStyle/>
        <a:p>
          <a:r>
            <a:rPr lang="fr-CA"/>
            <a:t>Accords de commerce administré :  cohérence avec la nation la plus favorisée?</a:t>
          </a:r>
        </a:p>
      </dgm:t>
    </dgm:pt>
    <dgm:pt modelId="{ECDECC52-DE03-4B30-BDFE-8F698A66B85E}" type="parTrans" cxnId="{2CDE87BC-DEBD-4041-8131-500458371F07}">
      <dgm:prSet/>
      <dgm:spPr/>
      <dgm:t>
        <a:bodyPr/>
        <a:lstStyle/>
        <a:p>
          <a:endParaRPr lang="en-CA"/>
        </a:p>
      </dgm:t>
    </dgm:pt>
    <dgm:pt modelId="{E6BAC85C-174F-4A29-A58E-85B96743A013}" type="sibTrans" cxnId="{2CDE87BC-DEBD-4041-8131-500458371F07}">
      <dgm:prSet/>
      <dgm:spPr/>
      <dgm:t>
        <a:bodyPr/>
        <a:lstStyle/>
        <a:p>
          <a:endParaRPr lang="en-CA"/>
        </a:p>
      </dgm:t>
    </dgm:pt>
    <dgm:pt modelId="{554C67C9-34AA-4438-B46F-011EF002D283}">
      <dgm:prSet/>
      <dgm:spPr/>
      <dgm:t>
        <a:bodyPr/>
        <a:lstStyle/>
        <a:p>
          <a:r>
            <a:rPr lang="fr-CA"/>
            <a:t>Mais qui contestera? De quelle façon?</a:t>
          </a:r>
        </a:p>
      </dgm:t>
    </dgm:pt>
    <dgm:pt modelId="{5090B845-E3E8-42F1-BC87-150E27102EC4}" type="parTrans" cxnId="{DCA237A5-9162-4FBA-BFCF-0506A4664F69}">
      <dgm:prSet/>
      <dgm:spPr/>
      <dgm:t>
        <a:bodyPr/>
        <a:lstStyle/>
        <a:p>
          <a:endParaRPr lang="en-CA"/>
        </a:p>
      </dgm:t>
    </dgm:pt>
    <dgm:pt modelId="{0CC04FAD-276E-4465-A5F0-02CB1DBBB350}" type="sibTrans" cxnId="{DCA237A5-9162-4FBA-BFCF-0506A4664F69}">
      <dgm:prSet/>
      <dgm:spPr/>
      <dgm:t>
        <a:bodyPr/>
        <a:lstStyle/>
        <a:p>
          <a:endParaRPr lang="en-CA"/>
        </a:p>
      </dgm:t>
    </dgm:pt>
    <dgm:pt modelId="{F8668EE3-2B76-41F7-89A3-5DFE3D558D82}">
      <dgm:prSet/>
      <dgm:spPr/>
      <dgm:t>
        <a:bodyPr/>
        <a:lstStyle/>
        <a:p>
          <a:r>
            <a:rPr lang="fr-CA"/>
            <a:t>Un certain allègement des barrières non tarifaires chinoises.</a:t>
          </a:r>
        </a:p>
      </dgm:t>
    </dgm:pt>
    <dgm:pt modelId="{A8FA3683-2064-4E6F-8922-2D10B4876392}" type="sibTrans" cxnId="{9F68FF53-C4D3-4D91-8FAB-5EA173E04483}">
      <dgm:prSet/>
      <dgm:spPr/>
      <dgm:t>
        <a:bodyPr/>
        <a:lstStyle/>
        <a:p>
          <a:endParaRPr lang="en-CA"/>
        </a:p>
      </dgm:t>
    </dgm:pt>
    <dgm:pt modelId="{C8D2957E-BE3D-419D-AC80-54729CEDB28E}" type="parTrans" cxnId="{9F68FF53-C4D3-4D91-8FAB-5EA173E04483}">
      <dgm:prSet/>
      <dgm:spPr/>
      <dgm:t>
        <a:bodyPr/>
        <a:lstStyle/>
        <a:p>
          <a:endParaRPr lang="en-CA"/>
        </a:p>
      </dgm:t>
    </dgm:pt>
    <dgm:pt modelId="{422AFA6E-C885-4B27-BA48-605EF77777AE}">
      <dgm:prSet/>
      <dgm:spPr/>
      <dgm:t>
        <a:bodyPr/>
        <a:lstStyle/>
        <a:p>
          <a:r>
            <a:rPr lang="fr-CA"/>
            <a:t>Accès au marché américain pour ce qui est du bœuf (viande de vache [?]), aliments emballés.</a:t>
          </a:r>
        </a:p>
      </dgm:t>
    </dgm:pt>
    <dgm:pt modelId="{8BA759EE-D292-4FE5-A250-AD2A29AE34B0}" type="parTrans" cxnId="{97F192F2-AB86-427B-934E-DCE48B33DB35}">
      <dgm:prSet/>
      <dgm:spPr/>
      <dgm:t>
        <a:bodyPr/>
        <a:lstStyle/>
        <a:p>
          <a:endParaRPr lang="en-CA"/>
        </a:p>
      </dgm:t>
    </dgm:pt>
    <dgm:pt modelId="{1D57D783-C9E9-421A-BCEA-2D570034C813}" type="sibTrans" cxnId="{97F192F2-AB86-427B-934E-DCE48B33DB35}">
      <dgm:prSet/>
      <dgm:spPr/>
      <dgm:t>
        <a:bodyPr/>
        <a:lstStyle/>
        <a:p>
          <a:endParaRPr lang="en-CA"/>
        </a:p>
      </dgm:t>
    </dgm:pt>
    <dgm:pt modelId="{8D933AE3-7752-41C3-BBEA-387EA1E4E40A}" type="pres">
      <dgm:prSet presAssocID="{ED664522-89F4-4C13-B2C2-38348C4A68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5A751D8E-3DB2-4C8B-87F7-A4C43FA3F3A4}" type="pres">
      <dgm:prSet presAssocID="{551D641A-9F41-4C12-B7EA-58E570F34CC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64707B8-8ED9-4A2E-ADCE-4C7D7DB65F10}" type="pres">
      <dgm:prSet presAssocID="{551D641A-9F41-4C12-B7EA-58E570F34CC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3C26CF2-CFF5-47C2-A5E6-579231FD0BA3}" type="pres">
      <dgm:prSet presAssocID="{D076823A-7137-40E8-960B-E56CDEA8E64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2E67FCF-6991-4C4D-8EBD-E5A9AC6BE023}" type="pres">
      <dgm:prSet presAssocID="{D076823A-7137-40E8-960B-E56CDEA8E64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6AFA0FB-43B1-471F-BD09-616977449E90}" type="pres">
      <dgm:prSet presAssocID="{C3B52217-9EFF-4658-A292-0694080B050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5C79D34-310A-42DF-A96B-9FA5E07EEDFD}" type="pres">
      <dgm:prSet presAssocID="{E6BAC85C-174F-4A29-A58E-85B96743A013}" presName="spacer" presStyleCnt="0"/>
      <dgm:spPr/>
    </dgm:pt>
    <dgm:pt modelId="{19537DC7-F6B2-4EE1-BB25-9090DBAA0DC0}" type="pres">
      <dgm:prSet presAssocID="{554C67C9-34AA-4438-B46F-011EF002D28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6029BDB-092F-4C70-8BC0-488C0FEF3C23}" type="pres">
      <dgm:prSet presAssocID="{0CC04FAD-276E-4465-A5F0-02CB1DBBB350}" presName="spacer" presStyleCnt="0"/>
      <dgm:spPr/>
    </dgm:pt>
    <dgm:pt modelId="{86B77910-BEC7-4100-8339-77DEA47EECB9}" type="pres">
      <dgm:prSet presAssocID="{A7D1BA9B-D531-4F59-B38F-BCBD78C6775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2CB8CC99-0AD7-4241-AFC9-7632CEF7CEAE}" type="presOf" srcId="{77BF6319-8563-4EB5-9041-B1EC0576F3ED}" destId="{C64707B8-8ED9-4A2E-ADCE-4C7D7DB65F10}" srcOrd="0" destOrd="0" presId="urn:microsoft.com/office/officeart/2005/8/layout/vList2"/>
    <dgm:cxn modelId="{4F269EC2-214F-4E69-8170-50ED3E84A317}" type="presOf" srcId="{F8668EE3-2B76-41F7-89A3-5DFE3D558D82}" destId="{B2E67FCF-6991-4C4D-8EBD-E5A9AC6BE023}" srcOrd="0" destOrd="1" presId="urn:microsoft.com/office/officeart/2005/8/layout/vList2"/>
    <dgm:cxn modelId="{5D7C862B-484C-42B6-BCE6-CBD5D91DA0B9}" type="presOf" srcId="{422AFA6E-C885-4B27-BA48-605EF77777AE}" destId="{B2E67FCF-6991-4C4D-8EBD-E5A9AC6BE023}" srcOrd="0" destOrd="2" presId="urn:microsoft.com/office/officeart/2005/8/layout/vList2"/>
    <dgm:cxn modelId="{3A961173-5D84-4CE6-8D30-F1337EF1A132}" srcId="{551D641A-9F41-4C12-B7EA-58E570F34CC7}" destId="{77BF6319-8563-4EB5-9041-B1EC0576F3ED}" srcOrd="0" destOrd="0" parTransId="{00EF8112-1B53-4048-B229-2CCDE0EF37E7}" sibTransId="{8AD6C092-EB8E-49D9-B756-16175EEC3E8D}"/>
    <dgm:cxn modelId="{506C8609-9EBA-4FA3-86BD-34D2C053A675}" srcId="{ED664522-89F4-4C13-B2C2-38348C4A68A0}" destId="{551D641A-9F41-4C12-B7EA-58E570F34CC7}" srcOrd="0" destOrd="0" parTransId="{5CEF3974-1084-429D-84D9-61027C6A94B3}" sibTransId="{BE869DD0-B048-46A8-BBED-63D63CCCC30B}"/>
    <dgm:cxn modelId="{97F192F2-AB86-427B-934E-DCE48B33DB35}" srcId="{D076823A-7137-40E8-960B-E56CDEA8E64D}" destId="{422AFA6E-C885-4B27-BA48-605EF77777AE}" srcOrd="2" destOrd="0" parTransId="{8BA759EE-D292-4FE5-A250-AD2A29AE34B0}" sibTransId="{1D57D783-C9E9-421A-BCEA-2D570034C813}"/>
    <dgm:cxn modelId="{9F68FF53-C4D3-4D91-8FAB-5EA173E04483}" srcId="{D076823A-7137-40E8-960B-E56CDEA8E64D}" destId="{F8668EE3-2B76-41F7-89A3-5DFE3D558D82}" srcOrd="1" destOrd="0" parTransId="{C8D2957E-BE3D-419D-AC80-54729CEDB28E}" sibTransId="{A8FA3683-2064-4E6F-8922-2D10B4876392}"/>
    <dgm:cxn modelId="{CCDFAF6D-6C06-40BA-A6E1-2DCF50934A41}" type="presOf" srcId="{A7D1BA9B-D531-4F59-B38F-BCBD78C6775D}" destId="{86B77910-BEC7-4100-8339-77DEA47EECB9}" srcOrd="0" destOrd="0" presId="urn:microsoft.com/office/officeart/2005/8/layout/vList2"/>
    <dgm:cxn modelId="{571CD0C0-B2A8-4662-9E9F-16C17C76C374}" srcId="{D076823A-7137-40E8-960B-E56CDEA8E64D}" destId="{7D9FA5E0-EFD8-4ED7-BA34-5B8E78196833}" srcOrd="0" destOrd="0" parTransId="{9BFAA821-CBA8-4BAC-BF49-179AC649D872}" sibTransId="{EA499D62-7650-4176-B691-E00973D6E27F}"/>
    <dgm:cxn modelId="{E3ED900A-E71D-477D-8007-D26E4D6D5459}" type="presOf" srcId="{7D9FA5E0-EFD8-4ED7-BA34-5B8E78196833}" destId="{B2E67FCF-6991-4C4D-8EBD-E5A9AC6BE023}" srcOrd="0" destOrd="0" presId="urn:microsoft.com/office/officeart/2005/8/layout/vList2"/>
    <dgm:cxn modelId="{DCA237A5-9162-4FBA-BFCF-0506A4664F69}" srcId="{ED664522-89F4-4C13-B2C2-38348C4A68A0}" destId="{554C67C9-34AA-4438-B46F-011EF002D283}" srcOrd="3" destOrd="0" parTransId="{5090B845-E3E8-42F1-BC87-150E27102EC4}" sibTransId="{0CC04FAD-276E-4465-A5F0-02CB1DBBB350}"/>
    <dgm:cxn modelId="{D75A0564-8BAA-40ED-BF92-B9999718DE17}" type="presOf" srcId="{D076823A-7137-40E8-960B-E56CDEA8E64D}" destId="{73C26CF2-CFF5-47C2-A5E6-579231FD0BA3}" srcOrd="0" destOrd="0" presId="urn:microsoft.com/office/officeart/2005/8/layout/vList2"/>
    <dgm:cxn modelId="{57904139-7E17-4353-B5C7-913E7D5FFCE0}" srcId="{ED664522-89F4-4C13-B2C2-38348C4A68A0}" destId="{A7D1BA9B-D531-4F59-B38F-BCBD78C6775D}" srcOrd="4" destOrd="0" parTransId="{8CDDACE6-B7DB-4778-9436-2C5C7869FBC5}" sibTransId="{463DB378-AAC8-4412-AF80-825DE9A51A28}"/>
    <dgm:cxn modelId="{2CDE87BC-DEBD-4041-8131-500458371F07}" srcId="{ED664522-89F4-4C13-B2C2-38348C4A68A0}" destId="{C3B52217-9EFF-4658-A292-0694080B0503}" srcOrd="2" destOrd="0" parTransId="{ECDECC52-DE03-4B30-BDFE-8F698A66B85E}" sibTransId="{E6BAC85C-174F-4A29-A58E-85B96743A013}"/>
    <dgm:cxn modelId="{DB441224-083F-41AA-B281-5FC04910E5DC}" type="presOf" srcId="{551D641A-9F41-4C12-B7EA-58E570F34CC7}" destId="{5A751D8E-3DB2-4C8B-87F7-A4C43FA3F3A4}" srcOrd="0" destOrd="0" presId="urn:microsoft.com/office/officeart/2005/8/layout/vList2"/>
    <dgm:cxn modelId="{3ACFD07D-3982-4E3A-8712-FF9894DB1B2F}" type="presOf" srcId="{C3B52217-9EFF-4658-A292-0694080B0503}" destId="{76AFA0FB-43B1-471F-BD09-616977449E90}" srcOrd="0" destOrd="0" presId="urn:microsoft.com/office/officeart/2005/8/layout/vList2"/>
    <dgm:cxn modelId="{3984C15C-97FB-4A7B-A853-F8B6E8900A30}" srcId="{ED664522-89F4-4C13-B2C2-38348C4A68A0}" destId="{D076823A-7137-40E8-960B-E56CDEA8E64D}" srcOrd="1" destOrd="0" parTransId="{7E1CD1D6-AE16-4E65-86A7-397660778BF4}" sibTransId="{23A2EDCB-6E3C-45A2-AA12-7520A6C4A0D0}"/>
    <dgm:cxn modelId="{AA73B8BB-F5AC-468F-93B4-294C31525F30}" type="presOf" srcId="{554C67C9-34AA-4438-B46F-011EF002D283}" destId="{19537DC7-F6B2-4EE1-BB25-9090DBAA0DC0}" srcOrd="0" destOrd="0" presId="urn:microsoft.com/office/officeart/2005/8/layout/vList2"/>
    <dgm:cxn modelId="{04B5623A-0E5C-4980-A346-E389E76EDFBA}" type="presOf" srcId="{ED664522-89F4-4C13-B2C2-38348C4A68A0}" destId="{8D933AE3-7752-41C3-BBEA-387EA1E4E40A}" srcOrd="0" destOrd="0" presId="urn:microsoft.com/office/officeart/2005/8/layout/vList2"/>
    <dgm:cxn modelId="{0BC00909-B4CA-434C-9EEB-857CA82CF090}" type="presParOf" srcId="{8D933AE3-7752-41C3-BBEA-387EA1E4E40A}" destId="{5A751D8E-3DB2-4C8B-87F7-A4C43FA3F3A4}" srcOrd="0" destOrd="0" presId="urn:microsoft.com/office/officeart/2005/8/layout/vList2"/>
    <dgm:cxn modelId="{AA05B505-D31E-4D1C-9791-99CDB760241B}" type="presParOf" srcId="{8D933AE3-7752-41C3-BBEA-387EA1E4E40A}" destId="{C64707B8-8ED9-4A2E-ADCE-4C7D7DB65F10}" srcOrd="1" destOrd="0" presId="urn:microsoft.com/office/officeart/2005/8/layout/vList2"/>
    <dgm:cxn modelId="{061B2E8E-A612-4624-BE15-49A93EFE65B1}" type="presParOf" srcId="{8D933AE3-7752-41C3-BBEA-387EA1E4E40A}" destId="{73C26CF2-CFF5-47C2-A5E6-579231FD0BA3}" srcOrd="2" destOrd="0" presId="urn:microsoft.com/office/officeart/2005/8/layout/vList2"/>
    <dgm:cxn modelId="{F05A6384-0221-4F80-A5F5-0FAF1313F404}" type="presParOf" srcId="{8D933AE3-7752-41C3-BBEA-387EA1E4E40A}" destId="{B2E67FCF-6991-4C4D-8EBD-E5A9AC6BE023}" srcOrd="3" destOrd="0" presId="urn:microsoft.com/office/officeart/2005/8/layout/vList2"/>
    <dgm:cxn modelId="{D67914AA-1EBB-4BE1-AC2B-28C8692635C9}" type="presParOf" srcId="{8D933AE3-7752-41C3-BBEA-387EA1E4E40A}" destId="{76AFA0FB-43B1-471F-BD09-616977449E90}" srcOrd="4" destOrd="0" presId="urn:microsoft.com/office/officeart/2005/8/layout/vList2"/>
    <dgm:cxn modelId="{54EFD0E8-0F68-4EFB-81DD-E664C57B3DCE}" type="presParOf" srcId="{8D933AE3-7752-41C3-BBEA-387EA1E4E40A}" destId="{B5C79D34-310A-42DF-A96B-9FA5E07EEDFD}" srcOrd="5" destOrd="0" presId="urn:microsoft.com/office/officeart/2005/8/layout/vList2"/>
    <dgm:cxn modelId="{1C27CCC1-5ACC-40E1-83B8-02C57598F7F3}" type="presParOf" srcId="{8D933AE3-7752-41C3-BBEA-387EA1E4E40A}" destId="{19537DC7-F6B2-4EE1-BB25-9090DBAA0DC0}" srcOrd="6" destOrd="0" presId="urn:microsoft.com/office/officeart/2005/8/layout/vList2"/>
    <dgm:cxn modelId="{C37D56A1-4049-4D58-B073-03725A7BFAB8}" type="presParOf" srcId="{8D933AE3-7752-41C3-BBEA-387EA1E4E40A}" destId="{C6029BDB-092F-4C70-8BC0-488C0FEF3C23}" srcOrd="7" destOrd="0" presId="urn:microsoft.com/office/officeart/2005/8/layout/vList2"/>
    <dgm:cxn modelId="{01A4F722-58AC-41A7-BDEC-8FFB0AC4FB1D}" type="presParOf" srcId="{8D933AE3-7752-41C3-BBEA-387EA1E4E40A}" destId="{86B77910-BEC7-4100-8339-77DEA47EEC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6370-B8FB-45A9-A299-62E2A1CA40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848019DB-D9AE-4715-8FCE-266B3541F2F7}">
      <dgm:prSet/>
      <dgm:spPr/>
      <dgm:t>
        <a:bodyPr/>
        <a:lstStyle/>
        <a:p>
          <a:r>
            <a:rPr lang="fr-CA"/>
            <a:t>Préoccupations des États-Unis</a:t>
          </a:r>
        </a:p>
      </dgm:t>
    </dgm:pt>
    <dgm:pt modelId="{767FAC73-C232-4DD7-92DC-93977AAB8010}" type="parTrans" cxnId="{C929FF9A-5A5E-4137-A10B-1C358DDF761D}">
      <dgm:prSet/>
      <dgm:spPr/>
      <dgm:t>
        <a:bodyPr/>
        <a:lstStyle/>
        <a:p>
          <a:endParaRPr lang="en-CA"/>
        </a:p>
      </dgm:t>
    </dgm:pt>
    <dgm:pt modelId="{B60412EF-B57B-4E2E-B997-7FF559AD07E1}" type="sibTrans" cxnId="{C929FF9A-5A5E-4137-A10B-1C358DDF761D}">
      <dgm:prSet/>
      <dgm:spPr/>
      <dgm:t>
        <a:bodyPr/>
        <a:lstStyle/>
        <a:p>
          <a:endParaRPr lang="en-CA"/>
        </a:p>
      </dgm:t>
    </dgm:pt>
    <dgm:pt modelId="{50E2DAFB-03D2-4675-8433-422BA5938A6A}">
      <dgm:prSet/>
      <dgm:spPr/>
      <dgm:t>
        <a:bodyPr/>
        <a:lstStyle/>
        <a:p>
          <a:r>
            <a:rPr lang="fr-CA"/>
            <a:t>Mesures prises par les États-Unis</a:t>
          </a:r>
        </a:p>
      </dgm:t>
    </dgm:pt>
    <dgm:pt modelId="{649A0725-D40D-476F-829A-6288E8F16689}" type="parTrans" cxnId="{FCD8DD0B-8303-4670-B084-E4159EBEB901}">
      <dgm:prSet/>
      <dgm:spPr/>
      <dgm:t>
        <a:bodyPr/>
        <a:lstStyle/>
        <a:p>
          <a:endParaRPr lang="en-CA"/>
        </a:p>
      </dgm:t>
    </dgm:pt>
    <dgm:pt modelId="{70216E11-11B3-4659-B997-09794B9C1DDD}" type="sibTrans" cxnId="{FCD8DD0B-8303-4670-B084-E4159EBEB901}">
      <dgm:prSet/>
      <dgm:spPr/>
      <dgm:t>
        <a:bodyPr/>
        <a:lstStyle/>
        <a:p>
          <a:endParaRPr lang="en-CA"/>
        </a:p>
      </dgm:t>
    </dgm:pt>
    <dgm:pt modelId="{674C1BB7-DD68-435E-AB59-EE9259B089DE}">
      <dgm:prSet/>
      <dgm:spPr/>
      <dgm:t>
        <a:bodyPr/>
        <a:lstStyle/>
        <a:p>
          <a:r>
            <a:rPr lang="fr-CA"/>
            <a:t>Le groupe spécial d’appel de l’OMC n’existe plus; mesures provisoires approuvées par certains pays</a:t>
          </a:r>
        </a:p>
      </dgm:t>
    </dgm:pt>
    <dgm:pt modelId="{86D8F068-30B3-44C8-8234-CA0F37478892}" type="parTrans" cxnId="{5E327BFC-CAC8-4388-B0A3-0A05C52BEAAC}">
      <dgm:prSet/>
      <dgm:spPr/>
      <dgm:t>
        <a:bodyPr/>
        <a:lstStyle/>
        <a:p>
          <a:endParaRPr lang="en-CA"/>
        </a:p>
      </dgm:t>
    </dgm:pt>
    <dgm:pt modelId="{2B247B2A-C807-4160-A6AE-F81A8E9F511C}" type="sibTrans" cxnId="{5E327BFC-CAC8-4388-B0A3-0A05C52BEAAC}">
      <dgm:prSet/>
      <dgm:spPr/>
      <dgm:t>
        <a:bodyPr/>
        <a:lstStyle/>
        <a:p>
          <a:endParaRPr lang="en-CA"/>
        </a:p>
      </dgm:t>
    </dgm:pt>
    <dgm:pt modelId="{CD9C3854-6539-42ED-83C9-B6ECDB427574}">
      <dgm:prSet/>
      <dgm:spPr/>
      <dgm:t>
        <a:bodyPr/>
        <a:lstStyle/>
        <a:p>
          <a:r>
            <a:rPr lang="fr-CA"/>
            <a:t>Les groupes spéciaux d’appel de l’OMC vont trop loin.</a:t>
          </a:r>
        </a:p>
      </dgm:t>
    </dgm:pt>
    <dgm:pt modelId="{D2070F7B-DC12-42B6-A88B-16BEAF931932}" type="parTrans" cxnId="{CAD04968-1425-4CC5-881A-A03F31FB09D0}">
      <dgm:prSet/>
      <dgm:spPr/>
      <dgm:t>
        <a:bodyPr/>
        <a:lstStyle/>
        <a:p>
          <a:endParaRPr lang="en-CA"/>
        </a:p>
      </dgm:t>
    </dgm:pt>
    <dgm:pt modelId="{597B6518-33AD-40C8-B10A-4F58C719CAEC}" type="sibTrans" cxnId="{CAD04968-1425-4CC5-881A-A03F31FB09D0}">
      <dgm:prSet/>
      <dgm:spPr/>
      <dgm:t>
        <a:bodyPr/>
        <a:lstStyle/>
        <a:p>
          <a:endParaRPr lang="en-CA"/>
        </a:p>
      </dgm:t>
    </dgm:pt>
    <dgm:pt modelId="{5DBAE855-B7B1-43ED-85B1-E5E9E243C6BE}">
      <dgm:prSet/>
      <dgm:spPr/>
      <dgm:t>
        <a:bodyPr/>
        <a:lstStyle/>
        <a:p>
          <a:r>
            <a:rPr lang="fr-CA"/>
            <a:t>Préoccupations concernant les applications de précédents.</a:t>
          </a:r>
        </a:p>
      </dgm:t>
    </dgm:pt>
    <dgm:pt modelId="{DB47D5C5-E1D2-464F-86CF-5F1D84E52048}" type="parTrans" cxnId="{074D26D1-F97E-4ADB-BA8C-71C95E029CBD}">
      <dgm:prSet/>
      <dgm:spPr/>
      <dgm:t>
        <a:bodyPr/>
        <a:lstStyle/>
        <a:p>
          <a:endParaRPr lang="en-CA"/>
        </a:p>
      </dgm:t>
    </dgm:pt>
    <dgm:pt modelId="{FABA2B96-7D8D-4DFF-92B1-440AD1D17464}" type="sibTrans" cxnId="{074D26D1-F97E-4ADB-BA8C-71C95E029CBD}">
      <dgm:prSet/>
      <dgm:spPr/>
      <dgm:t>
        <a:bodyPr/>
        <a:lstStyle/>
        <a:p>
          <a:endParaRPr lang="en-CA"/>
        </a:p>
      </dgm:t>
    </dgm:pt>
    <dgm:pt modelId="{D2735E2F-DDD5-4A36-9073-16A31F23C945}">
      <dgm:prSet/>
      <dgm:spPr/>
      <dgm:t>
        <a:bodyPr/>
        <a:lstStyle/>
        <a:p>
          <a:r>
            <a:rPr lang="fr-CA"/>
            <a:t>Inefficacité des mesures de l’OMC en ce qui concerne le règlement des différends avec la Chine.</a:t>
          </a:r>
        </a:p>
      </dgm:t>
    </dgm:pt>
    <dgm:pt modelId="{1120FE67-A816-492B-BB08-2FDE4DD81217}" type="parTrans" cxnId="{7A335381-FC46-4C5B-B8B8-0266EF0F7416}">
      <dgm:prSet/>
      <dgm:spPr/>
      <dgm:t>
        <a:bodyPr/>
        <a:lstStyle/>
        <a:p>
          <a:endParaRPr lang="en-CA"/>
        </a:p>
      </dgm:t>
    </dgm:pt>
    <dgm:pt modelId="{DD9EA62A-E829-4015-8284-A6F4ADAD7784}" type="sibTrans" cxnId="{7A335381-FC46-4C5B-B8B8-0266EF0F7416}">
      <dgm:prSet/>
      <dgm:spPr/>
      <dgm:t>
        <a:bodyPr/>
        <a:lstStyle/>
        <a:p>
          <a:endParaRPr lang="en-CA"/>
        </a:p>
      </dgm:t>
    </dgm:pt>
    <dgm:pt modelId="{C5C12BF6-0890-4C4B-9173-35923952DE42}">
      <dgm:prSet/>
      <dgm:spPr/>
      <dgm:t>
        <a:bodyPr/>
        <a:lstStyle/>
        <a:p>
          <a:r>
            <a:rPr lang="fr-CA"/>
            <a:t>Blocage de la nomination des membres du groupe spécial d’appel de l’OMC.</a:t>
          </a:r>
        </a:p>
      </dgm:t>
    </dgm:pt>
    <dgm:pt modelId="{CE85D30E-A30B-455B-A2EA-EEA9EF37365C}" type="parTrans" cxnId="{208AC9D7-A8A5-4AED-AA0D-A835A06DC86E}">
      <dgm:prSet/>
      <dgm:spPr/>
      <dgm:t>
        <a:bodyPr/>
        <a:lstStyle/>
        <a:p>
          <a:endParaRPr lang="en-CA"/>
        </a:p>
      </dgm:t>
    </dgm:pt>
    <dgm:pt modelId="{BE4F3B06-95EE-43E7-9CE3-E35A235583AD}" type="sibTrans" cxnId="{208AC9D7-A8A5-4AED-AA0D-A835A06DC86E}">
      <dgm:prSet/>
      <dgm:spPr/>
      <dgm:t>
        <a:bodyPr/>
        <a:lstStyle/>
        <a:p>
          <a:endParaRPr lang="en-CA"/>
        </a:p>
      </dgm:t>
    </dgm:pt>
    <dgm:pt modelId="{E57AC118-379A-4429-8545-61045ABDC16F}">
      <dgm:prSet/>
      <dgm:spPr/>
      <dgm:t>
        <a:bodyPr/>
        <a:lstStyle/>
        <a:p>
          <a:r>
            <a:rPr lang="fr-CA"/>
            <a:t>Mesures éventuelles pour bloquer le budget de l’OMC.</a:t>
          </a:r>
        </a:p>
      </dgm:t>
    </dgm:pt>
    <dgm:pt modelId="{0408D36F-5FB3-405B-B753-ABADBDC13A74}" type="parTrans" cxnId="{B82EA7F1-E27F-4E8E-A2AD-07607D297BBF}">
      <dgm:prSet/>
      <dgm:spPr/>
      <dgm:t>
        <a:bodyPr/>
        <a:lstStyle/>
        <a:p>
          <a:endParaRPr lang="en-CA"/>
        </a:p>
      </dgm:t>
    </dgm:pt>
    <dgm:pt modelId="{764F5390-C1F0-45A6-90A0-7B71C40E064B}" type="sibTrans" cxnId="{B82EA7F1-E27F-4E8E-A2AD-07607D297BBF}">
      <dgm:prSet/>
      <dgm:spPr/>
      <dgm:t>
        <a:bodyPr/>
        <a:lstStyle/>
        <a:p>
          <a:endParaRPr lang="en-CA"/>
        </a:p>
      </dgm:t>
    </dgm:pt>
    <dgm:pt modelId="{2598650D-4ED0-4917-BDC3-03607EEA3D02}">
      <dgm:prSet/>
      <dgm:spPr/>
      <dgm:t>
        <a:bodyPr/>
        <a:lstStyle/>
        <a:p>
          <a:r>
            <a:rPr lang="fr-CA"/>
            <a:t>Recours aux droits prévus aux articles 232 et 301 pour combattre l’accord sur les subventions et les mesures compensatoires.</a:t>
          </a:r>
        </a:p>
      </dgm:t>
    </dgm:pt>
    <dgm:pt modelId="{469EE31B-770E-4512-BCF7-4C0D02E95A69}" type="parTrans" cxnId="{81881845-ADFC-475B-BD7A-34883D0E528F}">
      <dgm:prSet/>
      <dgm:spPr/>
      <dgm:t>
        <a:bodyPr/>
        <a:lstStyle/>
        <a:p>
          <a:endParaRPr lang="en-CA"/>
        </a:p>
      </dgm:t>
    </dgm:pt>
    <dgm:pt modelId="{7DF9789B-077C-479B-B4C1-829DAC6DF922}" type="sibTrans" cxnId="{81881845-ADFC-475B-BD7A-34883D0E528F}">
      <dgm:prSet/>
      <dgm:spPr/>
      <dgm:t>
        <a:bodyPr/>
        <a:lstStyle/>
        <a:p>
          <a:endParaRPr lang="en-CA"/>
        </a:p>
      </dgm:t>
    </dgm:pt>
    <dgm:pt modelId="{321AD5BB-5094-4595-B38A-71AB129A2001}">
      <dgm:prSet/>
      <dgm:spPr/>
      <dgm:t>
        <a:bodyPr/>
        <a:lstStyle/>
        <a:p>
          <a:r>
            <a:rPr lang="fr-CA"/>
            <a:t>Financement du MFP qui perturbe les plafonds en matière de soutien agricole.</a:t>
          </a:r>
        </a:p>
      </dgm:t>
    </dgm:pt>
    <dgm:pt modelId="{B91D8CCC-6668-40C1-A496-2E49049784D7}" type="parTrans" cxnId="{74671929-28BC-488E-ABBD-A5CBA1900AD0}">
      <dgm:prSet/>
      <dgm:spPr/>
      <dgm:t>
        <a:bodyPr/>
        <a:lstStyle/>
        <a:p>
          <a:endParaRPr lang="en-CA"/>
        </a:p>
      </dgm:t>
    </dgm:pt>
    <dgm:pt modelId="{77ECCA0A-0AA0-4EBD-A96F-39E9F6B2B3AD}" type="sibTrans" cxnId="{74671929-28BC-488E-ABBD-A5CBA1900AD0}">
      <dgm:prSet/>
      <dgm:spPr/>
      <dgm:t>
        <a:bodyPr/>
        <a:lstStyle/>
        <a:p>
          <a:endParaRPr lang="en-CA"/>
        </a:p>
      </dgm:t>
    </dgm:pt>
    <dgm:pt modelId="{6BE39F6F-4282-4924-8AF7-25E43BE9AFC0}">
      <dgm:prSet/>
      <dgm:spPr/>
      <dgm:t>
        <a:bodyPr/>
        <a:lstStyle/>
        <a:p>
          <a:r>
            <a:rPr lang="fr-CA" dirty="0"/>
            <a:t>La Chine n’est pas prête à changer son modèle de développement </a:t>
          </a:r>
          <a:r>
            <a:rPr lang="fr-CA" dirty="0" smtClean="0"/>
            <a:t>économique</a:t>
          </a:r>
          <a:endParaRPr lang="fr-CA" dirty="0"/>
        </a:p>
      </dgm:t>
    </dgm:pt>
    <dgm:pt modelId="{0F37C29E-42D1-4458-A13D-C4AD07D776E0}" type="parTrans" cxnId="{322702B4-597D-4F0F-A6DD-82EA36E83E17}">
      <dgm:prSet/>
      <dgm:spPr/>
      <dgm:t>
        <a:bodyPr/>
        <a:lstStyle/>
        <a:p>
          <a:endParaRPr lang="en-CA"/>
        </a:p>
      </dgm:t>
    </dgm:pt>
    <dgm:pt modelId="{14CF5A45-890A-4744-8C05-4F78DC58D031}" type="sibTrans" cxnId="{322702B4-597D-4F0F-A6DD-82EA36E83E17}">
      <dgm:prSet/>
      <dgm:spPr/>
      <dgm:t>
        <a:bodyPr/>
        <a:lstStyle/>
        <a:p>
          <a:endParaRPr lang="en-CA"/>
        </a:p>
      </dgm:t>
    </dgm:pt>
    <dgm:pt modelId="{5B6800E0-D7D5-4A56-B38E-76F07961676D}" type="pres">
      <dgm:prSet presAssocID="{6F046370-B8FB-45A9-A299-62E2A1CA40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C7FCC5A9-9AFF-4D12-8B7A-DB0C25BAD03C}" type="pres">
      <dgm:prSet presAssocID="{848019DB-D9AE-4715-8FCE-266B3541F2F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1F95F57F-D5B6-4211-AB7F-ECC2CD5A6ECC}" type="pres">
      <dgm:prSet presAssocID="{848019DB-D9AE-4715-8FCE-266B3541F2F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3995E65F-3AAD-4D6F-BB08-1E660621AE5D}" type="pres">
      <dgm:prSet presAssocID="{50E2DAFB-03D2-4675-8433-422BA5938A6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5B04DB8-EBD1-482A-90F2-87D5AD2DA8B3}" type="pres">
      <dgm:prSet presAssocID="{50E2DAFB-03D2-4675-8433-422BA5938A6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EDEB017-33D1-40C6-9385-0525A64A5E7D}" type="pres">
      <dgm:prSet presAssocID="{6BE39F6F-4282-4924-8AF7-25E43BE9AFC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31B2B6E-6EB3-4599-8670-FB1BBCF7141D}" type="pres">
      <dgm:prSet presAssocID="{14CF5A45-890A-4744-8C05-4F78DC58D031}" presName="spacer" presStyleCnt="0"/>
      <dgm:spPr/>
    </dgm:pt>
    <dgm:pt modelId="{E9A9FF67-BF65-4B75-8F59-57F703BBF6D8}" type="pres">
      <dgm:prSet presAssocID="{674C1BB7-DD68-435E-AB59-EE9259B089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7CCD9B5F-57BF-45C2-8824-1BE58326FD9F}" type="presOf" srcId="{50E2DAFB-03D2-4675-8433-422BA5938A6A}" destId="{3995E65F-3AAD-4D6F-BB08-1E660621AE5D}" srcOrd="0" destOrd="0" presId="urn:microsoft.com/office/officeart/2005/8/layout/vList2"/>
    <dgm:cxn modelId="{7B7580D5-7760-4B10-92CE-EA5A63E9A750}" type="presOf" srcId="{CD9C3854-6539-42ED-83C9-B6ECDB427574}" destId="{1F95F57F-D5B6-4211-AB7F-ECC2CD5A6ECC}" srcOrd="0" destOrd="0" presId="urn:microsoft.com/office/officeart/2005/8/layout/vList2"/>
    <dgm:cxn modelId="{47170187-5DDC-4294-BF83-189881D17B6E}" type="presOf" srcId="{848019DB-D9AE-4715-8FCE-266B3541F2F7}" destId="{C7FCC5A9-9AFF-4D12-8B7A-DB0C25BAD03C}" srcOrd="0" destOrd="0" presId="urn:microsoft.com/office/officeart/2005/8/layout/vList2"/>
    <dgm:cxn modelId="{C929FF9A-5A5E-4137-A10B-1C358DDF761D}" srcId="{6F046370-B8FB-45A9-A299-62E2A1CA40EC}" destId="{848019DB-D9AE-4715-8FCE-266B3541F2F7}" srcOrd="0" destOrd="0" parTransId="{767FAC73-C232-4DD7-92DC-93977AAB8010}" sibTransId="{B60412EF-B57B-4E2E-B997-7FF559AD07E1}"/>
    <dgm:cxn modelId="{81881845-ADFC-475B-BD7A-34883D0E528F}" srcId="{50E2DAFB-03D2-4675-8433-422BA5938A6A}" destId="{2598650D-4ED0-4917-BDC3-03607EEA3D02}" srcOrd="2" destOrd="0" parTransId="{469EE31B-770E-4512-BCF7-4C0D02E95A69}" sibTransId="{7DF9789B-077C-479B-B4C1-829DAC6DF922}"/>
    <dgm:cxn modelId="{7A335381-FC46-4C5B-B8B8-0266EF0F7416}" srcId="{848019DB-D9AE-4715-8FCE-266B3541F2F7}" destId="{D2735E2F-DDD5-4A36-9073-16A31F23C945}" srcOrd="2" destOrd="0" parTransId="{1120FE67-A816-492B-BB08-2FDE4DD81217}" sibTransId="{DD9EA62A-E829-4015-8284-A6F4ADAD7784}"/>
    <dgm:cxn modelId="{FCD8DD0B-8303-4670-B084-E4159EBEB901}" srcId="{6F046370-B8FB-45A9-A299-62E2A1CA40EC}" destId="{50E2DAFB-03D2-4675-8433-422BA5938A6A}" srcOrd="1" destOrd="0" parTransId="{649A0725-D40D-476F-829A-6288E8F16689}" sibTransId="{70216E11-11B3-4659-B997-09794B9C1DDD}"/>
    <dgm:cxn modelId="{5E327BFC-CAC8-4388-B0A3-0A05C52BEAAC}" srcId="{6F046370-B8FB-45A9-A299-62E2A1CA40EC}" destId="{674C1BB7-DD68-435E-AB59-EE9259B089DE}" srcOrd="3" destOrd="0" parTransId="{86D8F068-30B3-44C8-8234-CA0F37478892}" sibTransId="{2B247B2A-C807-4160-A6AE-F81A8E9F511C}"/>
    <dgm:cxn modelId="{8CE0B049-0DB1-4408-A66B-CF9899992E6A}" type="presOf" srcId="{6BE39F6F-4282-4924-8AF7-25E43BE9AFC0}" destId="{DEDEB017-33D1-40C6-9385-0525A64A5E7D}" srcOrd="0" destOrd="0" presId="urn:microsoft.com/office/officeart/2005/8/layout/vList2"/>
    <dgm:cxn modelId="{6BD04839-2AE0-41C2-B391-09340D789DED}" type="presOf" srcId="{321AD5BB-5094-4595-B38A-71AB129A2001}" destId="{45B04DB8-EBD1-482A-90F2-87D5AD2DA8B3}" srcOrd="0" destOrd="3" presId="urn:microsoft.com/office/officeart/2005/8/layout/vList2"/>
    <dgm:cxn modelId="{322702B4-597D-4F0F-A6DD-82EA36E83E17}" srcId="{6F046370-B8FB-45A9-A299-62E2A1CA40EC}" destId="{6BE39F6F-4282-4924-8AF7-25E43BE9AFC0}" srcOrd="2" destOrd="0" parTransId="{0F37C29E-42D1-4458-A13D-C4AD07D776E0}" sibTransId="{14CF5A45-890A-4744-8C05-4F78DC58D031}"/>
    <dgm:cxn modelId="{80ACF94F-A3A7-4A8F-961B-BD347F26C8DE}" type="presOf" srcId="{D2735E2F-DDD5-4A36-9073-16A31F23C945}" destId="{1F95F57F-D5B6-4211-AB7F-ECC2CD5A6ECC}" srcOrd="0" destOrd="2" presId="urn:microsoft.com/office/officeart/2005/8/layout/vList2"/>
    <dgm:cxn modelId="{E5D3F6FF-1149-4338-BAF0-195565400C19}" type="presOf" srcId="{C5C12BF6-0890-4C4B-9173-35923952DE42}" destId="{45B04DB8-EBD1-482A-90F2-87D5AD2DA8B3}" srcOrd="0" destOrd="0" presId="urn:microsoft.com/office/officeart/2005/8/layout/vList2"/>
    <dgm:cxn modelId="{208AC9D7-A8A5-4AED-AA0D-A835A06DC86E}" srcId="{50E2DAFB-03D2-4675-8433-422BA5938A6A}" destId="{C5C12BF6-0890-4C4B-9173-35923952DE42}" srcOrd="0" destOrd="0" parTransId="{CE85D30E-A30B-455B-A2EA-EEA9EF37365C}" sibTransId="{BE4F3B06-95EE-43E7-9CE3-E35A235583AD}"/>
    <dgm:cxn modelId="{C6B9B1BE-65B6-488F-85CA-CF3B5F8DAFFB}" type="presOf" srcId="{5DBAE855-B7B1-43ED-85B1-E5E9E243C6BE}" destId="{1F95F57F-D5B6-4211-AB7F-ECC2CD5A6ECC}" srcOrd="0" destOrd="1" presId="urn:microsoft.com/office/officeart/2005/8/layout/vList2"/>
    <dgm:cxn modelId="{EFD84865-16BC-4FBA-A6C5-ABF8EB133F2B}" type="presOf" srcId="{6F046370-B8FB-45A9-A299-62E2A1CA40EC}" destId="{5B6800E0-D7D5-4A56-B38E-76F07961676D}" srcOrd="0" destOrd="0" presId="urn:microsoft.com/office/officeart/2005/8/layout/vList2"/>
    <dgm:cxn modelId="{711F9096-990D-4BDA-9A62-8E28AE715E05}" type="presOf" srcId="{2598650D-4ED0-4917-BDC3-03607EEA3D02}" destId="{45B04DB8-EBD1-482A-90F2-87D5AD2DA8B3}" srcOrd="0" destOrd="2" presId="urn:microsoft.com/office/officeart/2005/8/layout/vList2"/>
    <dgm:cxn modelId="{C2FBB9B0-CCAE-4C3A-A536-ED81DB8FC1E9}" type="presOf" srcId="{674C1BB7-DD68-435E-AB59-EE9259B089DE}" destId="{E9A9FF67-BF65-4B75-8F59-57F703BBF6D8}" srcOrd="0" destOrd="0" presId="urn:microsoft.com/office/officeart/2005/8/layout/vList2"/>
    <dgm:cxn modelId="{CAD04968-1425-4CC5-881A-A03F31FB09D0}" srcId="{848019DB-D9AE-4715-8FCE-266B3541F2F7}" destId="{CD9C3854-6539-42ED-83C9-B6ECDB427574}" srcOrd="0" destOrd="0" parTransId="{D2070F7B-DC12-42B6-A88B-16BEAF931932}" sibTransId="{597B6518-33AD-40C8-B10A-4F58C719CAEC}"/>
    <dgm:cxn modelId="{74671929-28BC-488E-ABBD-A5CBA1900AD0}" srcId="{50E2DAFB-03D2-4675-8433-422BA5938A6A}" destId="{321AD5BB-5094-4595-B38A-71AB129A2001}" srcOrd="3" destOrd="0" parTransId="{B91D8CCC-6668-40C1-A496-2E49049784D7}" sibTransId="{77ECCA0A-0AA0-4EBD-A96F-39E9F6B2B3AD}"/>
    <dgm:cxn modelId="{CECDE2EF-E926-4368-B582-88F005F21E12}" type="presOf" srcId="{E57AC118-379A-4429-8545-61045ABDC16F}" destId="{45B04DB8-EBD1-482A-90F2-87D5AD2DA8B3}" srcOrd="0" destOrd="1" presId="urn:microsoft.com/office/officeart/2005/8/layout/vList2"/>
    <dgm:cxn modelId="{B82EA7F1-E27F-4E8E-A2AD-07607D297BBF}" srcId="{50E2DAFB-03D2-4675-8433-422BA5938A6A}" destId="{E57AC118-379A-4429-8545-61045ABDC16F}" srcOrd="1" destOrd="0" parTransId="{0408D36F-5FB3-405B-B753-ABADBDC13A74}" sibTransId="{764F5390-C1F0-45A6-90A0-7B71C40E064B}"/>
    <dgm:cxn modelId="{074D26D1-F97E-4ADB-BA8C-71C95E029CBD}" srcId="{848019DB-D9AE-4715-8FCE-266B3541F2F7}" destId="{5DBAE855-B7B1-43ED-85B1-E5E9E243C6BE}" srcOrd="1" destOrd="0" parTransId="{DB47D5C5-E1D2-464F-86CF-5F1D84E52048}" sibTransId="{FABA2B96-7D8D-4DFF-92B1-440AD1D17464}"/>
    <dgm:cxn modelId="{671E55D1-490D-4E8E-A83E-65143AE9EEE7}" type="presParOf" srcId="{5B6800E0-D7D5-4A56-B38E-76F07961676D}" destId="{C7FCC5A9-9AFF-4D12-8B7A-DB0C25BAD03C}" srcOrd="0" destOrd="0" presId="urn:microsoft.com/office/officeart/2005/8/layout/vList2"/>
    <dgm:cxn modelId="{AC144FC6-000C-442D-AC26-849FDD361332}" type="presParOf" srcId="{5B6800E0-D7D5-4A56-B38E-76F07961676D}" destId="{1F95F57F-D5B6-4211-AB7F-ECC2CD5A6ECC}" srcOrd="1" destOrd="0" presId="urn:microsoft.com/office/officeart/2005/8/layout/vList2"/>
    <dgm:cxn modelId="{66676526-2B55-472C-B178-B791D9AFA009}" type="presParOf" srcId="{5B6800E0-D7D5-4A56-B38E-76F07961676D}" destId="{3995E65F-3AAD-4D6F-BB08-1E660621AE5D}" srcOrd="2" destOrd="0" presId="urn:microsoft.com/office/officeart/2005/8/layout/vList2"/>
    <dgm:cxn modelId="{EEA2E755-254F-4CC8-9E7E-FCD28D997342}" type="presParOf" srcId="{5B6800E0-D7D5-4A56-B38E-76F07961676D}" destId="{45B04DB8-EBD1-482A-90F2-87D5AD2DA8B3}" srcOrd="3" destOrd="0" presId="urn:microsoft.com/office/officeart/2005/8/layout/vList2"/>
    <dgm:cxn modelId="{36A93F83-7D1E-4CA6-8E61-A9D7B015A33F}" type="presParOf" srcId="{5B6800E0-D7D5-4A56-B38E-76F07961676D}" destId="{DEDEB017-33D1-40C6-9385-0525A64A5E7D}" srcOrd="4" destOrd="0" presId="urn:microsoft.com/office/officeart/2005/8/layout/vList2"/>
    <dgm:cxn modelId="{D558F8C5-CA3D-4DC6-9B1F-15CA9A9370FF}" type="presParOf" srcId="{5B6800E0-D7D5-4A56-B38E-76F07961676D}" destId="{C31B2B6E-6EB3-4599-8670-FB1BBCF7141D}" srcOrd="5" destOrd="0" presId="urn:microsoft.com/office/officeart/2005/8/layout/vList2"/>
    <dgm:cxn modelId="{B1EBA970-AD92-4184-BC97-ABD91D7E5874}" type="presParOf" srcId="{5B6800E0-D7D5-4A56-B38E-76F07961676D}" destId="{E9A9FF67-BF65-4B75-8F59-57F703BBF6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C0FBC6-C149-4523-B9DF-D66920E9448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12F81F0B-7639-4D02-A91E-7227725A819B}">
      <dgm:prSet/>
      <dgm:spPr/>
      <dgm:t>
        <a:bodyPr/>
        <a:lstStyle/>
        <a:p>
          <a:r>
            <a:rPr lang="fr-CA"/>
            <a:t>Problème conceptuel – comment déterminer son ampleur?</a:t>
          </a:r>
        </a:p>
      </dgm:t>
    </dgm:pt>
    <dgm:pt modelId="{D8904A7A-721F-42C3-B3DA-E6C36F38A0F8}" type="parTrans" cxnId="{E9BC04B5-81C5-4E79-B0B6-80C99405FB24}">
      <dgm:prSet/>
      <dgm:spPr/>
      <dgm:t>
        <a:bodyPr/>
        <a:lstStyle/>
        <a:p>
          <a:endParaRPr lang="en-CA"/>
        </a:p>
      </dgm:t>
    </dgm:pt>
    <dgm:pt modelId="{866108CF-24AE-4759-A156-9F6148631EA8}" type="sibTrans" cxnId="{E9BC04B5-81C5-4E79-B0B6-80C99405FB24}">
      <dgm:prSet/>
      <dgm:spPr/>
      <dgm:t>
        <a:bodyPr/>
        <a:lstStyle/>
        <a:p>
          <a:endParaRPr lang="en-CA"/>
        </a:p>
      </dgm:t>
    </dgm:pt>
    <dgm:pt modelId="{1097FFC8-D090-43B2-9F76-1857C815F59A}">
      <dgm:prSet/>
      <dgm:spPr/>
      <dgm:t>
        <a:bodyPr/>
        <a:lstStyle/>
        <a:p>
          <a:r>
            <a:rPr lang="fr-CA"/>
            <a:t>L’inflation des prix des protéines de viande s’étend dans le monde et durera des années</a:t>
          </a:r>
        </a:p>
      </dgm:t>
    </dgm:pt>
    <dgm:pt modelId="{18D635D2-037D-4B39-8092-A16940447261}" type="parTrans" cxnId="{425A9211-EF5C-4C04-8DFE-9EC4594B46EC}">
      <dgm:prSet/>
      <dgm:spPr/>
      <dgm:t>
        <a:bodyPr/>
        <a:lstStyle/>
        <a:p>
          <a:endParaRPr lang="en-CA"/>
        </a:p>
      </dgm:t>
    </dgm:pt>
    <dgm:pt modelId="{E9D894CF-2437-4506-BB1A-AF0D3AF072D1}" type="sibTrans" cxnId="{425A9211-EF5C-4C04-8DFE-9EC4594B46EC}">
      <dgm:prSet/>
      <dgm:spPr/>
      <dgm:t>
        <a:bodyPr/>
        <a:lstStyle/>
        <a:p>
          <a:endParaRPr lang="en-CA"/>
        </a:p>
      </dgm:t>
    </dgm:pt>
    <dgm:pt modelId="{E8538347-A304-4F74-9F98-08D24B63DEE9}">
      <dgm:prSet/>
      <dgm:spPr/>
      <dgm:t>
        <a:bodyPr/>
        <a:lstStyle/>
        <a:p>
          <a:r>
            <a:rPr lang="fr-CA"/>
            <a:t>De fortes fluctuations des prix – à la hausse et à la baisse</a:t>
          </a:r>
        </a:p>
      </dgm:t>
    </dgm:pt>
    <dgm:pt modelId="{693B4634-FA2A-4157-A38D-FC75EEC55E99}" type="parTrans" cxnId="{C3A3C503-8E4D-4708-B4EE-DB337B180F6E}">
      <dgm:prSet/>
      <dgm:spPr/>
      <dgm:t>
        <a:bodyPr/>
        <a:lstStyle/>
        <a:p>
          <a:endParaRPr lang="en-CA"/>
        </a:p>
      </dgm:t>
    </dgm:pt>
    <dgm:pt modelId="{5DFD306E-00E8-468A-BEE3-6DC0F54A18ED}" type="sibTrans" cxnId="{C3A3C503-8E4D-4708-B4EE-DB337B180F6E}">
      <dgm:prSet/>
      <dgm:spPr/>
      <dgm:t>
        <a:bodyPr/>
        <a:lstStyle/>
        <a:p>
          <a:endParaRPr lang="en-CA"/>
        </a:p>
      </dgm:t>
    </dgm:pt>
    <dgm:pt modelId="{9329861C-205A-4DDA-9853-1C0BC2BC9E0F}">
      <dgm:prSet/>
      <dgm:spPr/>
      <dgm:t>
        <a:bodyPr/>
        <a:lstStyle/>
        <a:p>
          <a:r>
            <a:rPr lang="fr-CA"/>
            <a:t>Crise alimentaire en Asie; enjeux potentiels pour l’Amérique du Nord également</a:t>
          </a:r>
        </a:p>
      </dgm:t>
    </dgm:pt>
    <dgm:pt modelId="{0FF343BC-3CEB-40CD-8A7E-3C93C7EBF6B0}" type="parTrans" cxnId="{BC287A83-DA00-433B-8E7E-91DE3C33B093}">
      <dgm:prSet/>
      <dgm:spPr/>
      <dgm:t>
        <a:bodyPr/>
        <a:lstStyle/>
        <a:p>
          <a:endParaRPr lang="en-CA"/>
        </a:p>
      </dgm:t>
    </dgm:pt>
    <dgm:pt modelId="{FB65F238-56EE-4BF7-A214-A519A4B14E43}" type="sibTrans" cxnId="{BC287A83-DA00-433B-8E7E-91DE3C33B093}">
      <dgm:prSet/>
      <dgm:spPr/>
      <dgm:t>
        <a:bodyPr/>
        <a:lstStyle/>
        <a:p>
          <a:endParaRPr lang="en-CA"/>
        </a:p>
      </dgm:t>
    </dgm:pt>
    <dgm:pt modelId="{B7D6135B-A40A-45B1-A559-FF6138A93AA5}">
      <dgm:prSet/>
      <dgm:spPr/>
      <dgm:t>
        <a:bodyPr/>
        <a:lstStyle/>
        <a:p>
          <a:r>
            <a:rPr lang="fr-CA"/>
            <a:t>Le Canada en tant qu’exportateur de porc : possibilités incroyables; risques considérables</a:t>
          </a:r>
        </a:p>
      </dgm:t>
    </dgm:pt>
    <dgm:pt modelId="{2FE1B90A-02AC-4810-B5A1-B34F5ACBF008}" type="parTrans" cxnId="{5174C97B-BFB1-4533-9EAF-C7E8495A2B37}">
      <dgm:prSet/>
      <dgm:spPr/>
      <dgm:t>
        <a:bodyPr/>
        <a:lstStyle/>
        <a:p>
          <a:endParaRPr lang="en-CA"/>
        </a:p>
      </dgm:t>
    </dgm:pt>
    <dgm:pt modelId="{F4905DEB-8092-4015-B7F1-4E1331517A08}" type="sibTrans" cxnId="{5174C97B-BFB1-4533-9EAF-C7E8495A2B37}">
      <dgm:prSet/>
      <dgm:spPr/>
      <dgm:t>
        <a:bodyPr/>
        <a:lstStyle/>
        <a:p>
          <a:endParaRPr lang="en-CA"/>
        </a:p>
      </dgm:t>
    </dgm:pt>
    <dgm:pt modelId="{133CC890-285D-47FF-8283-28394A663345}">
      <dgm:prSet/>
      <dgm:spPr/>
      <dgm:t>
        <a:bodyPr/>
        <a:lstStyle/>
        <a:p>
          <a:r>
            <a:rPr lang="fr-CA" i="1"/>
            <a:t>Besoin pressant d’un système commercial international robuste pour combler le déficit</a:t>
          </a:r>
        </a:p>
      </dgm:t>
    </dgm:pt>
    <dgm:pt modelId="{B1788AB4-754C-4274-B23A-04F51DB5E335}" type="parTrans" cxnId="{C42E8638-0644-4DE8-A04D-FEFFE1EBEE96}">
      <dgm:prSet/>
      <dgm:spPr/>
      <dgm:t>
        <a:bodyPr/>
        <a:lstStyle/>
        <a:p>
          <a:endParaRPr lang="en-CA"/>
        </a:p>
      </dgm:t>
    </dgm:pt>
    <dgm:pt modelId="{943301EA-0A4F-4E40-B1C5-6F47E22FD06C}" type="sibTrans" cxnId="{C42E8638-0644-4DE8-A04D-FEFFE1EBEE96}">
      <dgm:prSet/>
      <dgm:spPr/>
      <dgm:t>
        <a:bodyPr/>
        <a:lstStyle/>
        <a:p>
          <a:endParaRPr lang="en-CA"/>
        </a:p>
      </dgm:t>
    </dgm:pt>
    <dgm:pt modelId="{AF408084-7D3C-4C76-A7E6-11EC1E7E766E}" type="pres">
      <dgm:prSet presAssocID="{40C0FBC6-C149-4523-B9DF-D66920E944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CA"/>
        </a:p>
      </dgm:t>
    </dgm:pt>
    <dgm:pt modelId="{AC569344-2007-4FBC-96A2-9852D7303E9E}" type="pres">
      <dgm:prSet presAssocID="{40C0FBC6-C149-4523-B9DF-D66920E94487}" presName="Name1" presStyleCnt="0"/>
      <dgm:spPr/>
    </dgm:pt>
    <dgm:pt modelId="{E95DBEC3-4023-4735-9755-F01D5FFB9AEA}" type="pres">
      <dgm:prSet presAssocID="{40C0FBC6-C149-4523-B9DF-D66920E94487}" presName="cycle" presStyleCnt="0"/>
      <dgm:spPr/>
    </dgm:pt>
    <dgm:pt modelId="{70D250C5-41D5-48E6-AA33-7C0E2711C829}" type="pres">
      <dgm:prSet presAssocID="{40C0FBC6-C149-4523-B9DF-D66920E94487}" presName="srcNode" presStyleLbl="node1" presStyleIdx="0" presStyleCnt="6"/>
      <dgm:spPr/>
    </dgm:pt>
    <dgm:pt modelId="{D97B21FC-2E96-420F-9086-393139FA4B97}" type="pres">
      <dgm:prSet presAssocID="{40C0FBC6-C149-4523-B9DF-D66920E94487}" presName="conn" presStyleLbl="parChTrans1D2" presStyleIdx="0" presStyleCnt="1"/>
      <dgm:spPr/>
      <dgm:t>
        <a:bodyPr/>
        <a:lstStyle/>
        <a:p>
          <a:endParaRPr lang="fr-CA"/>
        </a:p>
      </dgm:t>
    </dgm:pt>
    <dgm:pt modelId="{566AC1D9-E787-42E2-8CB7-F03040E982E6}" type="pres">
      <dgm:prSet presAssocID="{40C0FBC6-C149-4523-B9DF-D66920E94487}" presName="extraNode" presStyleLbl="node1" presStyleIdx="0" presStyleCnt="6"/>
      <dgm:spPr/>
    </dgm:pt>
    <dgm:pt modelId="{2CC506F9-CACE-428E-9D00-CC1FBFBF1EE5}" type="pres">
      <dgm:prSet presAssocID="{40C0FBC6-C149-4523-B9DF-D66920E94487}" presName="dstNode" presStyleLbl="node1" presStyleIdx="0" presStyleCnt="6"/>
      <dgm:spPr/>
    </dgm:pt>
    <dgm:pt modelId="{64C91EBA-B4FF-4E86-A6F2-63FDD9A1F2C6}" type="pres">
      <dgm:prSet presAssocID="{12F81F0B-7639-4D02-A91E-7227725A819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5E158C20-98B7-41CC-9258-934AA496F82A}" type="pres">
      <dgm:prSet presAssocID="{12F81F0B-7639-4D02-A91E-7227725A819B}" presName="accent_1" presStyleCnt="0"/>
      <dgm:spPr/>
    </dgm:pt>
    <dgm:pt modelId="{C85DA50D-19A4-4F76-836A-59DE42BBDF0B}" type="pres">
      <dgm:prSet presAssocID="{12F81F0B-7639-4D02-A91E-7227725A819B}" presName="accentRepeatNode" presStyleLbl="solidFgAcc1" presStyleIdx="0" presStyleCnt="6"/>
      <dgm:spPr/>
    </dgm:pt>
    <dgm:pt modelId="{F6365CE6-9DF9-4343-BE86-EAFA089A7E81}" type="pres">
      <dgm:prSet presAssocID="{1097FFC8-D090-43B2-9F76-1857C815F59A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6BC28F92-7634-41E0-A659-ADA54471F0C2}" type="pres">
      <dgm:prSet presAssocID="{1097FFC8-D090-43B2-9F76-1857C815F59A}" presName="accent_2" presStyleCnt="0"/>
      <dgm:spPr/>
    </dgm:pt>
    <dgm:pt modelId="{0B291A2E-CEA0-4EB5-877B-4983FEA432A7}" type="pres">
      <dgm:prSet presAssocID="{1097FFC8-D090-43B2-9F76-1857C815F59A}" presName="accentRepeatNode" presStyleLbl="solidFgAcc1" presStyleIdx="1" presStyleCnt="6"/>
      <dgm:spPr/>
    </dgm:pt>
    <dgm:pt modelId="{1EDB0B68-E6B9-4399-8979-2BE77D094000}" type="pres">
      <dgm:prSet presAssocID="{E8538347-A304-4F74-9F98-08D24B63DEE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6CD366AE-C9A6-4F0D-A70A-DD7D0BAB6C2E}" type="pres">
      <dgm:prSet presAssocID="{E8538347-A304-4F74-9F98-08D24B63DEE9}" presName="accent_3" presStyleCnt="0"/>
      <dgm:spPr/>
    </dgm:pt>
    <dgm:pt modelId="{1CE136B8-CEAF-44D5-967F-7EE62813D887}" type="pres">
      <dgm:prSet presAssocID="{E8538347-A304-4F74-9F98-08D24B63DEE9}" presName="accentRepeatNode" presStyleLbl="solidFgAcc1" presStyleIdx="2" presStyleCnt="6"/>
      <dgm:spPr/>
    </dgm:pt>
    <dgm:pt modelId="{C25D1D5A-9A83-4CF3-89BD-3111A8166873}" type="pres">
      <dgm:prSet presAssocID="{9329861C-205A-4DDA-9853-1C0BC2BC9E0F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7470DAFE-14D5-44EF-A619-74D63E3A280A}" type="pres">
      <dgm:prSet presAssocID="{9329861C-205A-4DDA-9853-1C0BC2BC9E0F}" presName="accent_4" presStyleCnt="0"/>
      <dgm:spPr/>
    </dgm:pt>
    <dgm:pt modelId="{24B6245F-ED08-4678-AFFB-3FE70FFE6074}" type="pres">
      <dgm:prSet presAssocID="{9329861C-205A-4DDA-9853-1C0BC2BC9E0F}" presName="accentRepeatNode" presStyleLbl="solidFgAcc1" presStyleIdx="3" presStyleCnt="6"/>
      <dgm:spPr/>
    </dgm:pt>
    <dgm:pt modelId="{D9C35BE8-EBE3-4B8E-8F87-E1BDD259E51A}" type="pres">
      <dgm:prSet presAssocID="{B7D6135B-A40A-45B1-A559-FF6138A93AA5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A723702-F880-48E7-AB06-D37FCFED8A1B}" type="pres">
      <dgm:prSet presAssocID="{B7D6135B-A40A-45B1-A559-FF6138A93AA5}" presName="accent_5" presStyleCnt="0"/>
      <dgm:spPr/>
    </dgm:pt>
    <dgm:pt modelId="{43387060-9284-4E7A-AF84-A631E18E617C}" type="pres">
      <dgm:prSet presAssocID="{B7D6135B-A40A-45B1-A559-FF6138A93AA5}" presName="accentRepeatNode" presStyleLbl="solidFgAcc1" presStyleIdx="4" presStyleCnt="6"/>
      <dgm:spPr/>
    </dgm:pt>
    <dgm:pt modelId="{CC0EBB8D-3F2B-4165-AEE7-9A29685F05D6}" type="pres">
      <dgm:prSet presAssocID="{133CC890-285D-47FF-8283-28394A66334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419B732E-1EE6-44E2-8193-A67A5AF17C5C}" type="pres">
      <dgm:prSet presAssocID="{133CC890-285D-47FF-8283-28394A663345}" presName="accent_6" presStyleCnt="0"/>
      <dgm:spPr/>
    </dgm:pt>
    <dgm:pt modelId="{7D13214F-8A7B-4AFB-9DBF-481B4975027A}" type="pres">
      <dgm:prSet presAssocID="{133CC890-285D-47FF-8283-28394A663345}" presName="accentRepeatNode" presStyleLbl="solidFgAcc1" presStyleIdx="5" presStyleCnt="6"/>
      <dgm:spPr/>
    </dgm:pt>
  </dgm:ptLst>
  <dgm:cxnLst>
    <dgm:cxn modelId="{FAD6F528-6607-47DA-A6D0-0E30D1575FE2}" type="presOf" srcId="{9329861C-205A-4DDA-9853-1C0BC2BC9E0F}" destId="{C25D1D5A-9A83-4CF3-89BD-3111A8166873}" srcOrd="0" destOrd="0" presId="urn:microsoft.com/office/officeart/2008/layout/VerticalCurvedList"/>
    <dgm:cxn modelId="{E9BC04B5-81C5-4E79-B0B6-80C99405FB24}" srcId="{40C0FBC6-C149-4523-B9DF-D66920E94487}" destId="{12F81F0B-7639-4D02-A91E-7227725A819B}" srcOrd="0" destOrd="0" parTransId="{D8904A7A-721F-42C3-B3DA-E6C36F38A0F8}" sibTransId="{866108CF-24AE-4759-A156-9F6148631EA8}"/>
    <dgm:cxn modelId="{368A6714-4BCE-432D-89C8-6B9DFB979B27}" type="presOf" srcId="{40C0FBC6-C149-4523-B9DF-D66920E94487}" destId="{AF408084-7D3C-4C76-A7E6-11EC1E7E766E}" srcOrd="0" destOrd="0" presId="urn:microsoft.com/office/officeart/2008/layout/VerticalCurvedList"/>
    <dgm:cxn modelId="{6455E7E6-B3DC-4332-9BE7-BDEC551D1C4F}" type="presOf" srcId="{1097FFC8-D090-43B2-9F76-1857C815F59A}" destId="{F6365CE6-9DF9-4343-BE86-EAFA089A7E81}" srcOrd="0" destOrd="0" presId="urn:microsoft.com/office/officeart/2008/layout/VerticalCurvedList"/>
    <dgm:cxn modelId="{C42E8638-0644-4DE8-A04D-FEFFE1EBEE96}" srcId="{40C0FBC6-C149-4523-B9DF-D66920E94487}" destId="{133CC890-285D-47FF-8283-28394A663345}" srcOrd="5" destOrd="0" parTransId="{B1788AB4-754C-4274-B23A-04F51DB5E335}" sibTransId="{943301EA-0A4F-4E40-B1C5-6F47E22FD06C}"/>
    <dgm:cxn modelId="{BC287A83-DA00-433B-8E7E-91DE3C33B093}" srcId="{40C0FBC6-C149-4523-B9DF-D66920E94487}" destId="{9329861C-205A-4DDA-9853-1C0BC2BC9E0F}" srcOrd="3" destOrd="0" parTransId="{0FF343BC-3CEB-40CD-8A7E-3C93C7EBF6B0}" sibTransId="{FB65F238-56EE-4BF7-A214-A519A4B14E43}"/>
    <dgm:cxn modelId="{E2921654-B259-4352-BE73-DAAC441F5193}" type="presOf" srcId="{B7D6135B-A40A-45B1-A559-FF6138A93AA5}" destId="{D9C35BE8-EBE3-4B8E-8F87-E1BDD259E51A}" srcOrd="0" destOrd="0" presId="urn:microsoft.com/office/officeart/2008/layout/VerticalCurvedList"/>
    <dgm:cxn modelId="{EC739286-BB1C-4EBC-859B-1E4B47C6EFE9}" type="presOf" srcId="{133CC890-285D-47FF-8283-28394A663345}" destId="{CC0EBB8D-3F2B-4165-AEE7-9A29685F05D6}" srcOrd="0" destOrd="0" presId="urn:microsoft.com/office/officeart/2008/layout/VerticalCurvedList"/>
    <dgm:cxn modelId="{5174C97B-BFB1-4533-9EAF-C7E8495A2B37}" srcId="{40C0FBC6-C149-4523-B9DF-D66920E94487}" destId="{B7D6135B-A40A-45B1-A559-FF6138A93AA5}" srcOrd="4" destOrd="0" parTransId="{2FE1B90A-02AC-4810-B5A1-B34F5ACBF008}" sibTransId="{F4905DEB-8092-4015-B7F1-4E1331517A08}"/>
    <dgm:cxn modelId="{05F4D91D-33CA-4F4F-9110-FB806CAB3D78}" type="presOf" srcId="{E8538347-A304-4F74-9F98-08D24B63DEE9}" destId="{1EDB0B68-E6B9-4399-8979-2BE77D094000}" srcOrd="0" destOrd="0" presId="urn:microsoft.com/office/officeart/2008/layout/VerticalCurvedList"/>
    <dgm:cxn modelId="{C3A3C503-8E4D-4708-B4EE-DB337B180F6E}" srcId="{40C0FBC6-C149-4523-B9DF-D66920E94487}" destId="{E8538347-A304-4F74-9F98-08D24B63DEE9}" srcOrd="2" destOrd="0" parTransId="{693B4634-FA2A-4157-A38D-FC75EEC55E99}" sibTransId="{5DFD306E-00E8-468A-BEE3-6DC0F54A18ED}"/>
    <dgm:cxn modelId="{425A9211-EF5C-4C04-8DFE-9EC4594B46EC}" srcId="{40C0FBC6-C149-4523-B9DF-D66920E94487}" destId="{1097FFC8-D090-43B2-9F76-1857C815F59A}" srcOrd="1" destOrd="0" parTransId="{18D635D2-037D-4B39-8092-A16940447261}" sibTransId="{E9D894CF-2437-4506-BB1A-AF0D3AF072D1}"/>
    <dgm:cxn modelId="{29DEE8E8-7F7D-48D7-A424-C3EC28F5C0F3}" type="presOf" srcId="{12F81F0B-7639-4D02-A91E-7227725A819B}" destId="{64C91EBA-B4FF-4E86-A6F2-63FDD9A1F2C6}" srcOrd="0" destOrd="0" presId="urn:microsoft.com/office/officeart/2008/layout/VerticalCurvedList"/>
    <dgm:cxn modelId="{29D33251-74BF-47D2-B712-C96E54505EED}" type="presOf" srcId="{866108CF-24AE-4759-A156-9F6148631EA8}" destId="{D97B21FC-2E96-420F-9086-393139FA4B97}" srcOrd="0" destOrd="0" presId="urn:microsoft.com/office/officeart/2008/layout/VerticalCurvedList"/>
    <dgm:cxn modelId="{07C2742F-9453-486B-B74E-2670565ED7C6}" type="presParOf" srcId="{AF408084-7D3C-4C76-A7E6-11EC1E7E766E}" destId="{AC569344-2007-4FBC-96A2-9852D7303E9E}" srcOrd="0" destOrd="0" presId="urn:microsoft.com/office/officeart/2008/layout/VerticalCurvedList"/>
    <dgm:cxn modelId="{E27625C5-B037-4C26-83E3-D9D4254EB284}" type="presParOf" srcId="{AC569344-2007-4FBC-96A2-9852D7303E9E}" destId="{E95DBEC3-4023-4735-9755-F01D5FFB9AEA}" srcOrd="0" destOrd="0" presId="urn:microsoft.com/office/officeart/2008/layout/VerticalCurvedList"/>
    <dgm:cxn modelId="{32750D1A-1273-40EE-A85E-708490A8FB8B}" type="presParOf" srcId="{E95DBEC3-4023-4735-9755-F01D5FFB9AEA}" destId="{70D250C5-41D5-48E6-AA33-7C0E2711C829}" srcOrd="0" destOrd="0" presId="urn:microsoft.com/office/officeart/2008/layout/VerticalCurvedList"/>
    <dgm:cxn modelId="{F7B62130-8BC9-4B0B-A69D-B34A59F5A82C}" type="presParOf" srcId="{E95DBEC3-4023-4735-9755-F01D5FFB9AEA}" destId="{D97B21FC-2E96-420F-9086-393139FA4B97}" srcOrd="1" destOrd="0" presId="urn:microsoft.com/office/officeart/2008/layout/VerticalCurvedList"/>
    <dgm:cxn modelId="{4D2C3494-F0E9-4240-AC98-248F405C55AA}" type="presParOf" srcId="{E95DBEC3-4023-4735-9755-F01D5FFB9AEA}" destId="{566AC1D9-E787-42E2-8CB7-F03040E982E6}" srcOrd="2" destOrd="0" presId="urn:microsoft.com/office/officeart/2008/layout/VerticalCurvedList"/>
    <dgm:cxn modelId="{72FF8B80-D6A3-42AA-8782-002BE6DD18C0}" type="presParOf" srcId="{E95DBEC3-4023-4735-9755-F01D5FFB9AEA}" destId="{2CC506F9-CACE-428E-9D00-CC1FBFBF1EE5}" srcOrd="3" destOrd="0" presId="urn:microsoft.com/office/officeart/2008/layout/VerticalCurvedList"/>
    <dgm:cxn modelId="{6104B22B-6242-42C1-BF63-A4A1AA2361F2}" type="presParOf" srcId="{AC569344-2007-4FBC-96A2-9852D7303E9E}" destId="{64C91EBA-B4FF-4E86-A6F2-63FDD9A1F2C6}" srcOrd="1" destOrd="0" presId="urn:microsoft.com/office/officeart/2008/layout/VerticalCurvedList"/>
    <dgm:cxn modelId="{4E7D9107-D890-4379-8E57-30F008B0118A}" type="presParOf" srcId="{AC569344-2007-4FBC-96A2-9852D7303E9E}" destId="{5E158C20-98B7-41CC-9258-934AA496F82A}" srcOrd="2" destOrd="0" presId="urn:microsoft.com/office/officeart/2008/layout/VerticalCurvedList"/>
    <dgm:cxn modelId="{C38E9452-FC98-4114-94DF-FD55F699D589}" type="presParOf" srcId="{5E158C20-98B7-41CC-9258-934AA496F82A}" destId="{C85DA50D-19A4-4F76-836A-59DE42BBDF0B}" srcOrd="0" destOrd="0" presId="urn:microsoft.com/office/officeart/2008/layout/VerticalCurvedList"/>
    <dgm:cxn modelId="{0694020A-3AD0-48CD-B6F5-6E0AFA50F503}" type="presParOf" srcId="{AC569344-2007-4FBC-96A2-9852D7303E9E}" destId="{F6365CE6-9DF9-4343-BE86-EAFA089A7E81}" srcOrd="3" destOrd="0" presId="urn:microsoft.com/office/officeart/2008/layout/VerticalCurvedList"/>
    <dgm:cxn modelId="{D263AED5-6DC0-40F0-B551-F5F564E5993D}" type="presParOf" srcId="{AC569344-2007-4FBC-96A2-9852D7303E9E}" destId="{6BC28F92-7634-41E0-A659-ADA54471F0C2}" srcOrd="4" destOrd="0" presId="urn:microsoft.com/office/officeart/2008/layout/VerticalCurvedList"/>
    <dgm:cxn modelId="{EA320EC6-1A59-4AF8-975B-A05A4B6A4945}" type="presParOf" srcId="{6BC28F92-7634-41E0-A659-ADA54471F0C2}" destId="{0B291A2E-CEA0-4EB5-877B-4983FEA432A7}" srcOrd="0" destOrd="0" presId="urn:microsoft.com/office/officeart/2008/layout/VerticalCurvedList"/>
    <dgm:cxn modelId="{6CCB8F1A-F208-4D1C-98AF-0971C2CF6A75}" type="presParOf" srcId="{AC569344-2007-4FBC-96A2-9852D7303E9E}" destId="{1EDB0B68-E6B9-4399-8979-2BE77D094000}" srcOrd="5" destOrd="0" presId="urn:microsoft.com/office/officeart/2008/layout/VerticalCurvedList"/>
    <dgm:cxn modelId="{0BD35984-D891-4A86-AEB8-0BB18D2E86F7}" type="presParOf" srcId="{AC569344-2007-4FBC-96A2-9852D7303E9E}" destId="{6CD366AE-C9A6-4F0D-A70A-DD7D0BAB6C2E}" srcOrd="6" destOrd="0" presId="urn:microsoft.com/office/officeart/2008/layout/VerticalCurvedList"/>
    <dgm:cxn modelId="{D51DF978-3333-4208-B5FB-4D82091DEDA6}" type="presParOf" srcId="{6CD366AE-C9A6-4F0D-A70A-DD7D0BAB6C2E}" destId="{1CE136B8-CEAF-44D5-967F-7EE62813D887}" srcOrd="0" destOrd="0" presId="urn:microsoft.com/office/officeart/2008/layout/VerticalCurvedList"/>
    <dgm:cxn modelId="{01D8F833-83D0-4F64-8A08-B7EE500843BD}" type="presParOf" srcId="{AC569344-2007-4FBC-96A2-9852D7303E9E}" destId="{C25D1D5A-9A83-4CF3-89BD-3111A8166873}" srcOrd="7" destOrd="0" presId="urn:microsoft.com/office/officeart/2008/layout/VerticalCurvedList"/>
    <dgm:cxn modelId="{99315F3C-7C40-49AC-8527-2E66B7633270}" type="presParOf" srcId="{AC569344-2007-4FBC-96A2-9852D7303E9E}" destId="{7470DAFE-14D5-44EF-A619-74D63E3A280A}" srcOrd="8" destOrd="0" presId="urn:microsoft.com/office/officeart/2008/layout/VerticalCurvedList"/>
    <dgm:cxn modelId="{B9C56FEA-AA65-4E2C-8886-22F80EFCF566}" type="presParOf" srcId="{7470DAFE-14D5-44EF-A619-74D63E3A280A}" destId="{24B6245F-ED08-4678-AFFB-3FE70FFE6074}" srcOrd="0" destOrd="0" presId="urn:microsoft.com/office/officeart/2008/layout/VerticalCurvedList"/>
    <dgm:cxn modelId="{E70CC9E9-67F1-41BF-9495-9C6465DC7FFB}" type="presParOf" srcId="{AC569344-2007-4FBC-96A2-9852D7303E9E}" destId="{D9C35BE8-EBE3-4B8E-8F87-E1BDD259E51A}" srcOrd="9" destOrd="0" presId="urn:microsoft.com/office/officeart/2008/layout/VerticalCurvedList"/>
    <dgm:cxn modelId="{B86F6C7D-02CD-4580-AD09-3F4A96327F8D}" type="presParOf" srcId="{AC569344-2007-4FBC-96A2-9852D7303E9E}" destId="{BA723702-F880-48E7-AB06-D37FCFED8A1B}" srcOrd="10" destOrd="0" presId="urn:microsoft.com/office/officeart/2008/layout/VerticalCurvedList"/>
    <dgm:cxn modelId="{4945DC30-AECC-4ACF-98FE-06A7A3725A88}" type="presParOf" srcId="{BA723702-F880-48E7-AB06-D37FCFED8A1B}" destId="{43387060-9284-4E7A-AF84-A631E18E617C}" srcOrd="0" destOrd="0" presId="urn:microsoft.com/office/officeart/2008/layout/VerticalCurvedList"/>
    <dgm:cxn modelId="{624761C5-49E5-449A-9221-09DBE38B0688}" type="presParOf" srcId="{AC569344-2007-4FBC-96A2-9852D7303E9E}" destId="{CC0EBB8D-3F2B-4165-AEE7-9A29685F05D6}" srcOrd="11" destOrd="0" presId="urn:microsoft.com/office/officeart/2008/layout/VerticalCurvedList"/>
    <dgm:cxn modelId="{B08F649D-DDC3-4578-A7D7-91E67F4681E0}" type="presParOf" srcId="{AC569344-2007-4FBC-96A2-9852D7303E9E}" destId="{419B732E-1EE6-44E2-8193-A67A5AF17C5C}" srcOrd="12" destOrd="0" presId="urn:microsoft.com/office/officeart/2008/layout/VerticalCurvedList"/>
    <dgm:cxn modelId="{FA9D912B-97B9-4E2A-BA58-AD626B87E1FC}" type="presParOf" srcId="{419B732E-1EE6-44E2-8193-A67A5AF17C5C}" destId="{7D13214F-8A7B-4AFB-9DBF-481B497502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6451B1-8676-42B9-AA4A-28843B87707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2F6824C2-6F4E-4547-96E3-87F9C537D6BD}">
      <dgm:prSet/>
      <dgm:spPr/>
      <dgm:t>
        <a:bodyPr/>
        <a:lstStyle/>
        <a:p>
          <a:r>
            <a:rPr lang="fr-CA"/>
            <a:t>COVID-19</a:t>
          </a:r>
        </a:p>
      </dgm:t>
    </dgm:pt>
    <dgm:pt modelId="{BBE50C1B-650E-4D69-9A43-F45850D3C168}" type="parTrans" cxnId="{BEE4EB1A-3854-495A-9B94-CF17586C4C60}">
      <dgm:prSet/>
      <dgm:spPr/>
      <dgm:t>
        <a:bodyPr/>
        <a:lstStyle/>
        <a:p>
          <a:endParaRPr lang="en-CA"/>
        </a:p>
      </dgm:t>
    </dgm:pt>
    <dgm:pt modelId="{14A878CD-85ED-4A39-BF92-F586122689E3}" type="sibTrans" cxnId="{BEE4EB1A-3854-495A-9B94-CF17586C4C60}">
      <dgm:prSet/>
      <dgm:spPr/>
      <dgm:t>
        <a:bodyPr/>
        <a:lstStyle/>
        <a:p>
          <a:endParaRPr lang="en-CA"/>
        </a:p>
      </dgm:t>
    </dgm:pt>
    <dgm:pt modelId="{5C87590A-73AD-42A2-9668-B409D0E6A022}">
      <dgm:prSet/>
      <dgm:spPr/>
      <dgm:t>
        <a:bodyPr/>
        <a:lstStyle/>
        <a:p>
          <a:r>
            <a:rPr lang="fr-CA"/>
            <a:t>Environ 70 000 cas; près de 1 700 décès</a:t>
          </a:r>
        </a:p>
      </dgm:t>
    </dgm:pt>
    <dgm:pt modelId="{66457487-BE4B-4731-B42D-9812CE307F58}" type="parTrans" cxnId="{E0153FAA-23EB-4445-B0AD-1208D9AAAFBD}">
      <dgm:prSet/>
      <dgm:spPr/>
      <dgm:t>
        <a:bodyPr/>
        <a:lstStyle/>
        <a:p>
          <a:endParaRPr lang="en-CA"/>
        </a:p>
      </dgm:t>
    </dgm:pt>
    <dgm:pt modelId="{545DB7DC-6C8A-4424-8C96-E1B7D032F969}" type="sibTrans" cxnId="{E0153FAA-23EB-4445-B0AD-1208D9AAAFBD}">
      <dgm:prSet/>
      <dgm:spPr/>
      <dgm:t>
        <a:bodyPr/>
        <a:lstStyle/>
        <a:p>
          <a:endParaRPr lang="en-CA"/>
        </a:p>
      </dgm:t>
    </dgm:pt>
    <dgm:pt modelId="{925FBF05-F95A-4794-A0DF-A8BABE8A065F}">
      <dgm:prSet/>
      <dgm:spPr/>
      <dgm:t>
        <a:bodyPr/>
        <a:lstStyle/>
        <a:p>
          <a:r>
            <a:rPr lang="fr-CA"/>
            <a:t>Des dizaines de millions de personnes bloquées</a:t>
          </a:r>
        </a:p>
      </dgm:t>
    </dgm:pt>
    <dgm:pt modelId="{C210E6B3-3F07-4131-8E92-7D64A08DFBFA}" type="parTrans" cxnId="{05B6E08C-0D94-400A-9BE3-A660E52FF21D}">
      <dgm:prSet/>
      <dgm:spPr/>
      <dgm:t>
        <a:bodyPr/>
        <a:lstStyle/>
        <a:p>
          <a:endParaRPr lang="en-CA"/>
        </a:p>
      </dgm:t>
    </dgm:pt>
    <dgm:pt modelId="{0976F916-AA0C-4FCB-B0CF-E4646DF208F8}" type="sibTrans" cxnId="{05B6E08C-0D94-400A-9BE3-A660E52FF21D}">
      <dgm:prSet/>
      <dgm:spPr/>
      <dgm:t>
        <a:bodyPr/>
        <a:lstStyle/>
        <a:p>
          <a:endParaRPr lang="en-CA"/>
        </a:p>
      </dgm:t>
    </dgm:pt>
    <dgm:pt modelId="{BDA14DCE-52C7-419C-B30B-BA808B478620}">
      <dgm:prSet/>
      <dgm:spPr/>
      <dgm:t>
        <a:bodyPr/>
        <a:lstStyle/>
        <a:p>
          <a:r>
            <a:rPr lang="fr-CA"/>
            <a:t>Congé du Nouvel An considérablement prolongé</a:t>
          </a:r>
        </a:p>
      </dgm:t>
    </dgm:pt>
    <dgm:pt modelId="{CFC4B11D-87D3-459D-ABFB-A00AB5C11E2C}" type="parTrans" cxnId="{ED447B6B-2785-4FB2-BAF3-D0082FD9EDE7}">
      <dgm:prSet/>
      <dgm:spPr/>
      <dgm:t>
        <a:bodyPr/>
        <a:lstStyle/>
        <a:p>
          <a:endParaRPr lang="en-CA"/>
        </a:p>
      </dgm:t>
    </dgm:pt>
    <dgm:pt modelId="{1D7F097D-5B63-4D81-B410-6966969EE166}" type="sibTrans" cxnId="{ED447B6B-2785-4FB2-BAF3-D0082FD9EDE7}">
      <dgm:prSet/>
      <dgm:spPr/>
      <dgm:t>
        <a:bodyPr/>
        <a:lstStyle/>
        <a:p>
          <a:endParaRPr lang="en-CA"/>
        </a:p>
      </dgm:t>
    </dgm:pt>
    <dgm:pt modelId="{58C5FA80-3DAB-4851-BD1C-97D368CF1997}">
      <dgm:prSet/>
      <dgm:spPr/>
      <dgm:t>
        <a:bodyPr/>
        <a:lstStyle/>
        <a:p>
          <a:r>
            <a:rPr lang="fr-CA"/>
            <a:t>H5N1 IAHP : Provinces de Hubei et de Hunan. Décès constaté seulement au sein de volailles produites en masse (jusqu’à maintenant)</a:t>
          </a:r>
        </a:p>
      </dgm:t>
    </dgm:pt>
    <dgm:pt modelId="{AEBBD23C-457E-4216-A413-64413FF03B9A}" type="parTrans" cxnId="{F9E9AF61-0378-4FCF-875F-8507E394BD2C}">
      <dgm:prSet/>
      <dgm:spPr/>
      <dgm:t>
        <a:bodyPr/>
        <a:lstStyle/>
        <a:p>
          <a:endParaRPr lang="en-CA"/>
        </a:p>
      </dgm:t>
    </dgm:pt>
    <dgm:pt modelId="{AA9E409C-045F-4EA4-AD03-E183BCCC7BEC}" type="sibTrans" cxnId="{F9E9AF61-0378-4FCF-875F-8507E394BD2C}">
      <dgm:prSet/>
      <dgm:spPr/>
      <dgm:t>
        <a:bodyPr/>
        <a:lstStyle/>
        <a:p>
          <a:endParaRPr lang="en-CA"/>
        </a:p>
      </dgm:t>
    </dgm:pt>
    <dgm:pt modelId="{45602EF8-05DE-4C94-B52F-A72100A86DFD}">
      <dgm:prSet/>
      <dgm:spPr/>
      <dgm:t>
        <a:bodyPr/>
        <a:lstStyle/>
        <a:p>
          <a:r>
            <a:rPr lang="fr-CA"/>
            <a:t>Répercussions sur l’activité ou la croissance économique –  stimulus-réponse de la Chine?</a:t>
          </a:r>
        </a:p>
      </dgm:t>
    </dgm:pt>
    <dgm:pt modelId="{4BC54D18-7BBA-45E4-A06A-EF9F7BF8D1C9}" type="parTrans" cxnId="{E00ABE4E-71A9-4A14-8CAB-53473B7D76A7}">
      <dgm:prSet/>
      <dgm:spPr/>
      <dgm:t>
        <a:bodyPr/>
        <a:lstStyle/>
        <a:p>
          <a:endParaRPr lang="en-CA"/>
        </a:p>
      </dgm:t>
    </dgm:pt>
    <dgm:pt modelId="{643958E0-EB84-4BF6-9D8B-404744B265FE}" type="sibTrans" cxnId="{E00ABE4E-71A9-4A14-8CAB-53473B7D76A7}">
      <dgm:prSet/>
      <dgm:spPr/>
      <dgm:t>
        <a:bodyPr/>
        <a:lstStyle/>
        <a:p>
          <a:endParaRPr lang="en-CA"/>
        </a:p>
      </dgm:t>
    </dgm:pt>
    <dgm:pt modelId="{1C78550E-DFAA-42A1-BD5C-4996063A514C}">
      <dgm:prSet/>
      <dgm:spPr/>
      <dgm:t>
        <a:bodyPr/>
        <a:lstStyle/>
        <a:p>
          <a:r>
            <a:rPr lang="fr-CA"/>
            <a:t>Défis logistiques colossaux</a:t>
          </a:r>
        </a:p>
      </dgm:t>
    </dgm:pt>
    <dgm:pt modelId="{BAB1521E-C882-4B05-B502-A999C83DA48E}" type="parTrans" cxnId="{76F0564E-DD75-4CDF-A5D1-C07978024E8C}">
      <dgm:prSet/>
      <dgm:spPr/>
      <dgm:t>
        <a:bodyPr/>
        <a:lstStyle/>
        <a:p>
          <a:endParaRPr lang="en-CA"/>
        </a:p>
      </dgm:t>
    </dgm:pt>
    <dgm:pt modelId="{6A693CB2-18FF-49B5-8B64-F25B1DB72320}" type="sibTrans" cxnId="{76F0564E-DD75-4CDF-A5D1-C07978024E8C}">
      <dgm:prSet/>
      <dgm:spPr/>
      <dgm:t>
        <a:bodyPr/>
        <a:lstStyle/>
        <a:p>
          <a:endParaRPr lang="en-CA"/>
        </a:p>
      </dgm:t>
    </dgm:pt>
    <dgm:pt modelId="{152C66F7-CF07-48BB-B176-7BDCD1D67EDB}">
      <dgm:prSet/>
      <dgm:spPr/>
      <dgm:t>
        <a:bodyPr/>
        <a:lstStyle/>
        <a:p>
          <a:r>
            <a:rPr lang="fr-CA"/>
            <a:t>Complique, renforce ou freine la crise de la peste porcine africaine</a:t>
          </a:r>
        </a:p>
      </dgm:t>
    </dgm:pt>
    <dgm:pt modelId="{211A1C07-58AB-42C7-8253-77AA7BDF40C0}" type="parTrans" cxnId="{4CA8C0B8-BEC1-43E8-BF27-1CF9DA614B77}">
      <dgm:prSet/>
      <dgm:spPr/>
      <dgm:t>
        <a:bodyPr/>
        <a:lstStyle/>
        <a:p>
          <a:endParaRPr lang="en-CA"/>
        </a:p>
      </dgm:t>
    </dgm:pt>
    <dgm:pt modelId="{AB27F9FE-25DA-4E73-A36E-3FC972AA0C82}" type="sibTrans" cxnId="{4CA8C0B8-BEC1-43E8-BF27-1CF9DA614B77}">
      <dgm:prSet/>
      <dgm:spPr/>
      <dgm:t>
        <a:bodyPr/>
        <a:lstStyle/>
        <a:p>
          <a:endParaRPr lang="en-CA"/>
        </a:p>
      </dgm:t>
    </dgm:pt>
    <dgm:pt modelId="{07542C26-8D1D-4ECC-88D7-F729C1F08C9C}">
      <dgm:prSet/>
      <dgm:spPr/>
      <dgm:t>
        <a:bodyPr/>
        <a:lstStyle/>
        <a:p>
          <a:r>
            <a:rPr lang="fr-CA"/>
            <a:t>Difficultés supplémentaires pour la Chine</a:t>
          </a:r>
        </a:p>
      </dgm:t>
    </dgm:pt>
    <dgm:pt modelId="{F3A6985B-8FA5-4428-924E-B2423B695E84}" type="parTrans" cxnId="{E03A840A-E8F5-4B6E-A41F-A5B9316388D6}">
      <dgm:prSet/>
      <dgm:spPr/>
      <dgm:t>
        <a:bodyPr/>
        <a:lstStyle/>
        <a:p>
          <a:endParaRPr lang="en-CA"/>
        </a:p>
      </dgm:t>
    </dgm:pt>
    <dgm:pt modelId="{F236C90E-267E-43B1-AB8A-5B359C0E9E5B}" type="sibTrans" cxnId="{E03A840A-E8F5-4B6E-A41F-A5B9316388D6}">
      <dgm:prSet/>
      <dgm:spPr/>
      <dgm:t>
        <a:bodyPr/>
        <a:lstStyle/>
        <a:p>
          <a:endParaRPr lang="en-CA"/>
        </a:p>
      </dgm:t>
    </dgm:pt>
    <dgm:pt modelId="{9DC9F5C4-5099-4AC2-91A3-C48CE325934C}">
      <dgm:prSet/>
      <dgm:spPr/>
      <dgm:t>
        <a:bodyPr/>
        <a:lstStyle/>
        <a:p>
          <a:r>
            <a:rPr lang="fr-CA"/>
            <a:t>Invasion de sauterelles dans les cultures de riz (?)</a:t>
          </a:r>
        </a:p>
      </dgm:t>
    </dgm:pt>
    <dgm:pt modelId="{5482FB95-F336-420B-8E70-AFC6D8B5D086}" type="parTrans" cxnId="{651F0AF4-5568-4729-9C09-1C9CF9559EEA}">
      <dgm:prSet/>
      <dgm:spPr/>
      <dgm:t>
        <a:bodyPr/>
        <a:lstStyle/>
        <a:p>
          <a:endParaRPr lang="en-CA"/>
        </a:p>
      </dgm:t>
    </dgm:pt>
    <dgm:pt modelId="{18566001-73D6-4B5C-83A9-EBC0CFE17CBF}" type="sibTrans" cxnId="{651F0AF4-5568-4729-9C09-1C9CF9559EEA}">
      <dgm:prSet/>
      <dgm:spPr/>
      <dgm:t>
        <a:bodyPr/>
        <a:lstStyle/>
        <a:p>
          <a:endParaRPr lang="en-CA"/>
        </a:p>
      </dgm:t>
    </dgm:pt>
    <dgm:pt modelId="{44EB45FA-AF51-4D4C-95E7-70F55F68B380}" type="pres">
      <dgm:prSet presAssocID="{C06451B1-8676-42B9-AA4A-28843B8770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C0D03841-CBDF-4593-9BCB-CE984DBE94B8}" type="pres">
      <dgm:prSet presAssocID="{2F6824C2-6F4E-4547-96E3-87F9C537D6B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9FB49AE2-EB10-4699-B965-CBD672791857}" type="pres">
      <dgm:prSet presAssocID="{2F6824C2-6F4E-4547-96E3-87F9C537D6B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BDA01DF-76C9-44D2-B162-2B9F4560B719}" type="pres">
      <dgm:prSet presAssocID="{07542C26-8D1D-4ECC-88D7-F729C1F08C9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5380069-F017-4B11-90EB-61B687511668}" type="pres">
      <dgm:prSet presAssocID="{07542C26-8D1D-4ECC-88D7-F729C1F08C9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ED2EDEB-1431-4587-8EBD-AE82D438F9A2}" type="pres">
      <dgm:prSet presAssocID="{45602EF8-05DE-4C94-B52F-A72100A86DF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0C11A3D1-48D3-4BD3-BDE3-B0B1C6811B24}" type="pres">
      <dgm:prSet presAssocID="{643958E0-EB84-4BF6-9D8B-404744B265FE}" presName="spacer" presStyleCnt="0"/>
      <dgm:spPr/>
    </dgm:pt>
    <dgm:pt modelId="{5A0B12EE-4AA5-4E8F-9DF3-3ACA6A79AEAE}" type="pres">
      <dgm:prSet presAssocID="{152C66F7-CF07-48BB-B176-7BDCD1D67ED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ED447B6B-2785-4FB2-BAF3-D0082FD9EDE7}" srcId="{2F6824C2-6F4E-4547-96E3-87F9C537D6BD}" destId="{BDA14DCE-52C7-419C-B30B-BA808B478620}" srcOrd="2" destOrd="0" parTransId="{CFC4B11D-87D3-459D-ABFB-A00AB5C11E2C}" sibTransId="{1D7F097D-5B63-4D81-B410-6966969EE166}"/>
    <dgm:cxn modelId="{3004556D-A885-4D6F-BD36-BEC678B1BFC4}" type="presOf" srcId="{58C5FA80-3DAB-4851-BD1C-97D368CF1997}" destId="{D5380069-F017-4B11-90EB-61B687511668}" srcOrd="0" destOrd="0" presId="urn:microsoft.com/office/officeart/2005/8/layout/vList2"/>
    <dgm:cxn modelId="{1326AA82-7A2D-4418-A83A-119951D7DBD3}" type="presOf" srcId="{2F6824C2-6F4E-4547-96E3-87F9C537D6BD}" destId="{C0D03841-CBDF-4593-9BCB-CE984DBE94B8}" srcOrd="0" destOrd="0" presId="urn:microsoft.com/office/officeart/2005/8/layout/vList2"/>
    <dgm:cxn modelId="{76F0564E-DD75-4CDF-A5D1-C07978024E8C}" srcId="{2F6824C2-6F4E-4547-96E3-87F9C537D6BD}" destId="{1C78550E-DFAA-42A1-BD5C-4996063A514C}" srcOrd="3" destOrd="0" parTransId="{BAB1521E-C882-4B05-B502-A999C83DA48E}" sibTransId="{6A693CB2-18FF-49B5-8B64-F25B1DB72320}"/>
    <dgm:cxn modelId="{BE7F3B40-A79F-49FC-9860-6F3C2A599C36}" type="presOf" srcId="{9DC9F5C4-5099-4AC2-91A3-C48CE325934C}" destId="{D5380069-F017-4B11-90EB-61B687511668}" srcOrd="0" destOrd="1" presId="urn:microsoft.com/office/officeart/2005/8/layout/vList2"/>
    <dgm:cxn modelId="{E00ABE4E-71A9-4A14-8CAB-53473B7D76A7}" srcId="{C06451B1-8676-42B9-AA4A-28843B87707E}" destId="{45602EF8-05DE-4C94-B52F-A72100A86DFD}" srcOrd="2" destOrd="0" parTransId="{4BC54D18-7BBA-45E4-A06A-EF9F7BF8D1C9}" sibTransId="{643958E0-EB84-4BF6-9D8B-404744B265FE}"/>
    <dgm:cxn modelId="{C5AF91BB-0BE6-4DD0-ACC6-BA8B8EBDD677}" type="presOf" srcId="{1C78550E-DFAA-42A1-BD5C-4996063A514C}" destId="{9FB49AE2-EB10-4699-B965-CBD672791857}" srcOrd="0" destOrd="3" presId="urn:microsoft.com/office/officeart/2005/8/layout/vList2"/>
    <dgm:cxn modelId="{651F0AF4-5568-4729-9C09-1C9CF9559EEA}" srcId="{07542C26-8D1D-4ECC-88D7-F729C1F08C9C}" destId="{9DC9F5C4-5099-4AC2-91A3-C48CE325934C}" srcOrd="1" destOrd="0" parTransId="{5482FB95-F336-420B-8E70-AFC6D8B5D086}" sibTransId="{18566001-73D6-4B5C-83A9-EBC0CFE17CBF}"/>
    <dgm:cxn modelId="{E0153FAA-23EB-4445-B0AD-1208D9AAAFBD}" srcId="{2F6824C2-6F4E-4547-96E3-87F9C537D6BD}" destId="{5C87590A-73AD-42A2-9668-B409D0E6A022}" srcOrd="0" destOrd="0" parTransId="{66457487-BE4B-4731-B42D-9812CE307F58}" sibTransId="{545DB7DC-6C8A-4424-8C96-E1B7D032F969}"/>
    <dgm:cxn modelId="{5385B702-D69A-4AAE-8D02-71DAEC46A7A0}" type="presOf" srcId="{925FBF05-F95A-4794-A0DF-A8BABE8A065F}" destId="{9FB49AE2-EB10-4699-B965-CBD672791857}" srcOrd="0" destOrd="1" presId="urn:microsoft.com/office/officeart/2005/8/layout/vList2"/>
    <dgm:cxn modelId="{F9E9AF61-0378-4FCF-875F-8507E394BD2C}" srcId="{07542C26-8D1D-4ECC-88D7-F729C1F08C9C}" destId="{58C5FA80-3DAB-4851-BD1C-97D368CF1997}" srcOrd="0" destOrd="0" parTransId="{AEBBD23C-457E-4216-A413-64413FF03B9A}" sibTransId="{AA9E409C-045F-4EA4-AD03-E183BCCC7BEC}"/>
    <dgm:cxn modelId="{BEE4EB1A-3854-495A-9B94-CF17586C4C60}" srcId="{C06451B1-8676-42B9-AA4A-28843B87707E}" destId="{2F6824C2-6F4E-4547-96E3-87F9C537D6BD}" srcOrd="0" destOrd="0" parTransId="{BBE50C1B-650E-4D69-9A43-F45850D3C168}" sibTransId="{14A878CD-85ED-4A39-BF92-F586122689E3}"/>
    <dgm:cxn modelId="{956303B8-A47C-4D25-988E-727A4CA9DFDC}" type="presOf" srcId="{45602EF8-05DE-4C94-B52F-A72100A86DFD}" destId="{BED2EDEB-1431-4587-8EBD-AE82D438F9A2}" srcOrd="0" destOrd="0" presId="urn:microsoft.com/office/officeart/2005/8/layout/vList2"/>
    <dgm:cxn modelId="{D68BD2E7-57C6-421D-BEA9-BF2F6C7775A7}" type="presOf" srcId="{152C66F7-CF07-48BB-B176-7BDCD1D67EDB}" destId="{5A0B12EE-4AA5-4E8F-9DF3-3ACA6A79AEAE}" srcOrd="0" destOrd="0" presId="urn:microsoft.com/office/officeart/2005/8/layout/vList2"/>
    <dgm:cxn modelId="{920202A3-0F56-4866-B9B7-0F2F84C9C42A}" type="presOf" srcId="{07542C26-8D1D-4ECC-88D7-F729C1F08C9C}" destId="{CBDA01DF-76C9-44D2-B162-2B9F4560B719}" srcOrd="0" destOrd="0" presId="urn:microsoft.com/office/officeart/2005/8/layout/vList2"/>
    <dgm:cxn modelId="{E03A840A-E8F5-4B6E-A41F-A5B9316388D6}" srcId="{C06451B1-8676-42B9-AA4A-28843B87707E}" destId="{07542C26-8D1D-4ECC-88D7-F729C1F08C9C}" srcOrd="1" destOrd="0" parTransId="{F3A6985B-8FA5-4428-924E-B2423B695E84}" sibTransId="{F236C90E-267E-43B1-AB8A-5B359C0E9E5B}"/>
    <dgm:cxn modelId="{05B6E08C-0D94-400A-9BE3-A660E52FF21D}" srcId="{2F6824C2-6F4E-4547-96E3-87F9C537D6BD}" destId="{925FBF05-F95A-4794-A0DF-A8BABE8A065F}" srcOrd="1" destOrd="0" parTransId="{C210E6B3-3F07-4131-8E92-7D64A08DFBFA}" sibTransId="{0976F916-AA0C-4FCB-B0CF-E4646DF208F8}"/>
    <dgm:cxn modelId="{4CA8C0B8-BEC1-43E8-BF27-1CF9DA614B77}" srcId="{C06451B1-8676-42B9-AA4A-28843B87707E}" destId="{152C66F7-CF07-48BB-B176-7BDCD1D67EDB}" srcOrd="3" destOrd="0" parTransId="{211A1C07-58AB-42C7-8253-77AA7BDF40C0}" sibTransId="{AB27F9FE-25DA-4E73-A36E-3FC972AA0C82}"/>
    <dgm:cxn modelId="{D62ABB3F-5D1C-4A9A-826B-DFC1DE9F2186}" type="presOf" srcId="{BDA14DCE-52C7-419C-B30B-BA808B478620}" destId="{9FB49AE2-EB10-4699-B965-CBD672791857}" srcOrd="0" destOrd="2" presId="urn:microsoft.com/office/officeart/2005/8/layout/vList2"/>
    <dgm:cxn modelId="{E6BCB03E-615D-4C97-801B-DC08DC08C4A8}" type="presOf" srcId="{C06451B1-8676-42B9-AA4A-28843B87707E}" destId="{44EB45FA-AF51-4D4C-95E7-70F55F68B380}" srcOrd="0" destOrd="0" presId="urn:microsoft.com/office/officeart/2005/8/layout/vList2"/>
    <dgm:cxn modelId="{AAF67735-B9AF-4E7B-96AB-5F161DF6ED53}" type="presOf" srcId="{5C87590A-73AD-42A2-9668-B409D0E6A022}" destId="{9FB49AE2-EB10-4699-B965-CBD672791857}" srcOrd="0" destOrd="0" presId="urn:microsoft.com/office/officeart/2005/8/layout/vList2"/>
    <dgm:cxn modelId="{7708F92C-F3B1-486B-B6AB-D522107594C6}" type="presParOf" srcId="{44EB45FA-AF51-4D4C-95E7-70F55F68B380}" destId="{C0D03841-CBDF-4593-9BCB-CE984DBE94B8}" srcOrd="0" destOrd="0" presId="urn:microsoft.com/office/officeart/2005/8/layout/vList2"/>
    <dgm:cxn modelId="{0438C765-9E47-4E68-8ED8-AF52DC3A7DC3}" type="presParOf" srcId="{44EB45FA-AF51-4D4C-95E7-70F55F68B380}" destId="{9FB49AE2-EB10-4699-B965-CBD672791857}" srcOrd="1" destOrd="0" presId="urn:microsoft.com/office/officeart/2005/8/layout/vList2"/>
    <dgm:cxn modelId="{DD289EB7-609D-4929-BB2E-BBED7D81FE7B}" type="presParOf" srcId="{44EB45FA-AF51-4D4C-95E7-70F55F68B380}" destId="{CBDA01DF-76C9-44D2-B162-2B9F4560B719}" srcOrd="2" destOrd="0" presId="urn:microsoft.com/office/officeart/2005/8/layout/vList2"/>
    <dgm:cxn modelId="{DC114430-38AF-4D78-8DD6-413B12620C3D}" type="presParOf" srcId="{44EB45FA-AF51-4D4C-95E7-70F55F68B380}" destId="{D5380069-F017-4B11-90EB-61B687511668}" srcOrd="3" destOrd="0" presId="urn:microsoft.com/office/officeart/2005/8/layout/vList2"/>
    <dgm:cxn modelId="{183D66E1-5174-4CCB-B7A9-9C518CF1FC13}" type="presParOf" srcId="{44EB45FA-AF51-4D4C-95E7-70F55F68B380}" destId="{BED2EDEB-1431-4587-8EBD-AE82D438F9A2}" srcOrd="4" destOrd="0" presId="urn:microsoft.com/office/officeart/2005/8/layout/vList2"/>
    <dgm:cxn modelId="{C51086A6-FFF7-47A3-BEBD-A42D890E5BB8}" type="presParOf" srcId="{44EB45FA-AF51-4D4C-95E7-70F55F68B380}" destId="{0C11A3D1-48D3-4BD3-BDE3-B0B1C6811B24}" srcOrd="5" destOrd="0" presId="urn:microsoft.com/office/officeart/2005/8/layout/vList2"/>
    <dgm:cxn modelId="{5397DF63-4451-4FCA-9284-3B6EDA16CF1D}" type="presParOf" srcId="{44EB45FA-AF51-4D4C-95E7-70F55F68B380}" destId="{5A0B12EE-4AA5-4E8F-9DF3-3ACA6A79AEA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F4284B-D597-43D6-9032-6A3B708844B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9158B5BF-666D-432A-814F-FCCEA06C8AFE}">
      <dgm:prSet/>
      <dgm:spPr/>
      <dgm:t>
        <a:bodyPr/>
        <a:lstStyle/>
        <a:p>
          <a:r>
            <a:rPr lang="fr-CA"/>
            <a:t>Commerce administré</a:t>
          </a:r>
        </a:p>
      </dgm:t>
    </dgm:pt>
    <dgm:pt modelId="{AE2CDB03-6F09-4C22-977B-5C80D63A6DDD}" type="parTrans" cxnId="{B7DF8477-EA01-494F-A6CF-15CB93FEEAB5}">
      <dgm:prSet/>
      <dgm:spPr/>
      <dgm:t>
        <a:bodyPr/>
        <a:lstStyle/>
        <a:p>
          <a:endParaRPr lang="en-CA"/>
        </a:p>
      </dgm:t>
    </dgm:pt>
    <dgm:pt modelId="{C34B4FF4-2A6E-4E75-9EAE-C3C4DE1884A6}" type="sibTrans" cxnId="{B7DF8477-EA01-494F-A6CF-15CB93FEEAB5}">
      <dgm:prSet/>
      <dgm:spPr/>
      <dgm:t>
        <a:bodyPr/>
        <a:lstStyle/>
        <a:p>
          <a:endParaRPr lang="en-CA"/>
        </a:p>
      </dgm:t>
    </dgm:pt>
    <dgm:pt modelId="{E5A3AF04-D48D-429A-AFA3-FB719BD584D5}">
      <dgm:prSet/>
      <dgm:spPr/>
      <dgm:t>
        <a:bodyPr/>
        <a:lstStyle/>
        <a:p>
          <a:r>
            <a:rPr lang="fr-CA"/>
            <a:t>Le Canada en tant que fournisseur secondaire de produits agricoles et alimentaires.  Fournisseur de remplacement pour les États-Unis.</a:t>
          </a:r>
        </a:p>
      </dgm:t>
    </dgm:pt>
    <dgm:pt modelId="{AA76601F-87A9-4F78-A729-BB15907727AB}" type="parTrans" cxnId="{33C6800D-9EE6-4CB8-B56C-DAD9758B5727}">
      <dgm:prSet/>
      <dgm:spPr/>
      <dgm:t>
        <a:bodyPr/>
        <a:lstStyle/>
        <a:p>
          <a:endParaRPr lang="en-CA"/>
        </a:p>
      </dgm:t>
    </dgm:pt>
    <dgm:pt modelId="{451EEC88-4458-4DD9-8622-EAFAA6FA5BAE}" type="sibTrans" cxnId="{33C6800D-9EE6-4CB8-B56C-DAD9758B5727}">
      <dgm:prSet/>
      <dgm:spPr/>
      <dgm:t>
        <a:bodyPr/>
        <a:lstStyle/>
        <a:p>
          <a:endParaRPr lang="en-CA"/>
        </a:p>
      </dgm:t>
    </dgm:pt>
    <dgm:pt modelId="{6115DAD3-56B4-4943-AA84-7E2A3A0ECF9F}">
      <dgm:prSet/>
      <dgm:spPr/>
      <dgm:t>
        <a:bodyPr/>
        <a:lstStyle/>
        <a:p>
          <a:r>
            <a:rPr lang="fr-CA"/>
            <a:t>Effritement du commerce fondé sur des règles</a:t>
          </a:r>
        </a:p>
      </dgm:t>
    </dgm:pt>
    <dgm:pt modelId="{5A7E82FE-F07F-4C95-AE02-6785B99538AB}" type="parTrans" cxnId="{BEC9A56D-0104-415B-B0E0-D1BC311A2F4E}">
      <dgm:prSet/>
      <dgm:spPr/>
      <dgm:t>
        <a:bodyPr/>
        <a:lstStyle/>
        <a:p>
          <a:endParaRPr lang="en-CA"/>
        </a:p>
      </dgm:t>
    </dgm:pt>
    <dgm:pt modelId="{AE0E1F31-D277-4D6A-9B32-C3299AA7ECAB}" type="sibTrans" cxnId="{BEC9A56D-0104-415B-B0E0-D1BC311A2F4E}">
      <dgm:prSet/>
      <dgm:spPr/>
      <dgm:t>
        <a:bodyPr/>
        <a:lstStyle/>
        <a:p>
          <a:endParaRPr lang="en-CA"/>
        </a:p>
      </dgm:t>
    </dgm:pt>
    <dgm:pt modelId="{53BDFAB7-DEA6-4E83-9B2A-8CFEE8EECD07}">
      <dgm:prSet/>
      <dgm:spPr/>
      <dgm:t>
        <a:bodyPr/>
        <a:lstStyle/>
        <a:p>
          <a:r>
            <a:rPr lang="fr-CA"/>
            <a:t>Le Canada n’a pas le poids nécessaire pour exiger l’accès aux marchés dans un système axé sur l’exportation.</a:t>
          </a:r>
        </a:p>
      </dgm:t>
    </dgm:pt>
    <dgm:pt modelId="{48BF26A5-AD18-482E-87F5-6B4D9A8F8DF4}" type="parTrans" cxnId="{CAEADE5F-D488-4496-889E-BE6D31B25EBE}">
      <dgm:prSet/>
      <dgm:spPr/>
      <dgm:t>
        <a:bodyPr/>
        <a:lstStyle/>
        <a:p>
          <a:endParaRPr lang="en-CA"/>
        </a:p>
      </dgm:t>
    </dgm:pt>
    <dgm:pt modelId="{36793DC0-1F7A-467B-A149-06B0864C64BC}" type="sibTrans" cxnId="{CAEADE5F-D488-4496-889E-BE6D31B25EBE}">
      <dgm:prSet/>
      <dgm:spPr/>
      <dgm:t>
        <a:bodyPr/>
        <a:lstStyle/>
        <a:p>
          <a:endParaRPr lang="en-CA"/>
        </a:p>
      </dgm:t>
    </dgm:pt>
    <dgm:pt modelId="{C1095F57-FBA2-407E-90A8-67B5A9DCD4FA}">
      <dgm:prSet/>
      <dgm:spPr/>
      <dgm:t>
        <a:bodyPr/>
        <a:lstStyle/>
        <a:p>
          <a:r>
            <a:rPr lang="fr-CA"/>
            <a:t>Les règles de base de notre défense sont fragiles.</a:t>
          </a:r>
        </a:p>
      </dgm:t>
    </dgm:pt>
    <dgm:pt modelId="{5A31ABAF-A62D-45DC-98FF-383390246491}" type="parTrans" cxnId="{3E9A64AF-DFBD-4248-B4BA-8814F83809E4}">
      <dgm:prSet/>
      <dgm:spPr/>
      <dgm:t>
        <a:bodyPr/>
        <a:lstStyle/>
        <a:p>
          <a:endParaRPr lang="en-CA"/>
        </a:p>
      </dgm:t>
    </dgm:pt>
    <dgm:pt modelId="{F75F88A4-8363-4879-85E3-07C66718836B}" type="sibTrans" cxnId="{3E9A64AF-DFBD-4248-B4BA-8814F83809E4}">
      <dgm:prSet/>
      <dgm:spPr/>
      <dgm:t>
        <a:bodyPr/>
        <a:lstStyle/>
        <a:p>
          <a:endParaRPr lang="en-CA"/>
        </a:p>
      </dgm:t>
    </dgm:pt>
    <dgm:pt modelId="{DDC4033D-C409-4619-8ADB-C7AEA5E47BD5}">
      <dgm:prSet/>
      <dgm:spPr/>
      <dgm:t>
        <a:bodyPr/>
        <a:lstStyle/>
        <a:p>
          <a:r>
            <a:rPr lang="fr-CA"/>
            <a:t>Annulation de la discipline sur le soutien intérieur</a:t>
          </a:r>
        </a:p>
      </dgm:t>
    </dgm:pt>
    <dgm:pt modelId="{959B2179-204F-4F1C-BD98-AE1BF5724BAE}" type="parTrans" cxnId="{258359A4-AF11-487B-9C54-6E950238E90D}">
      <dgm:prSet/>
      <dgm:spPr/>
      <dgm:t>
        <a:bodyPr/>
        <a:lstStyle/>
        <a:p>
          <a:endParaRPr lang="en-CA"/>
        </a:p>
      </dgm:t>
    </dgm:pt>
    <dgm:pt modelId="{D71422CC-0D4A-4524-AE15-35EB93BF0BDA}" type="sibTrans" cxnId="{258359A4-AF11-487B-9C54-6E950238E90D}">
      <dgm:prSet/>
      <dgm:spPr/>
      <dgm:t>
        <a:bodyPr/>
        <a:lstStyle/>
        <a:p>
          <a:endParaRPr lang="en-CA"/>
        </a:p>
      </dgm:t>
    </dgm:pt>
    <dgm:pt modelId="{4F2B4C00-57AA-4C73-B325-58E50E4A4048}">
      <dgm:prSet/>
      <dgm:spPr/>
      <dgm:t>
        <a:bodyPr/>
        <a:lstStyle/>
        <a:p>
          <a:r>
            <a:rPr lang="fr-CA"/>
            <a:t>Le Canada n’a pas les moyens financiers nécessaires pour égaler les grands pays.</a:t>
          </a:r>
        </a:p>
      </dgm:t>
    </dgm:pt>
    <dgm:pt modelId="{950AFC82-A24C-432A-BF3A-146A24B97767}" type="parTrans" cxnId="{BC24B0D6-B0D9-4284-866F-41F31B6159D6}">
      <dgm:prSet/>
      <dgm:spPr/>
      <dgm:t>
        <a:bodyPr/>
        <a:lstStyle/>
        <a:p>
          <a:endParaRPr lang="en-CA"/>
        </a:p>
      </dgm:t>
    </dgm:pt>
    <dgm:pt modelId="{38242EA2-43F2-41EE-9FDA-7D18A356AF7F}" type="sibTrans" cxnId="{BC24B0D6-B0D9-4284-866F-41F31B6159D6}">
      <dgm:prSet/>
      <dgm:spPr/>
      <dgm:t>
        <a:bodyPr/>
        <a:lstStyle/>
        <a:p>
          <a:endParaRPr lang="en-CA"/>
        </a:p>
      </dgm:t>
    </dgm:pt>
    <dgm:pt modelId="{0F9C3011-E4FC-4211-8435-998639FE8309}">
      <dgm:prSet/>
      <dgm:spPr/>
      <dgm:t>
        <a:bodyPr/>
        <a:lstStyle/>
        <a:p>
          <a:r>
            <a:rPr lang="fr-CA"/>
            <a:t>Évaluation par arbitrage</a:t>
          </a:r>
        </a:p>
      </dgm:t>
    </dgm:pt>
    <dgm:pt modelId="{E73FAD9E-F97B-49A2-981C-D01031D0B1A8}" type="parTrans" cxnId="{1723F680-7396-4B36-A88B-FF13BE920FB5}">
      <dgm:prSet/>
      <dgm:spPr/>
      <dgm:t>
        <a:bodyPr/>
        <a:lstStyle/>
        <a:p>
          <a:endParaRPr lang="en-CA"/>
        </a:p>
      </dgm:t>
    </dgm:pt>
    <dgm:pt modelId="{06D1E157-A00F-402D-80C8-F23ED9C2CB3B}" type="sibTrans" cxnId="{1723F680-7396-4B36-A88B-FF13BE920FB5}">
      <dgm:prSet/>
      <dgm:spPr/>
      <dgm:t>
        <a:bodyPr/>
        <a:lstStyle/>
        <a:p>
          <a:endParaRPr lang="en-CA"/>
        </a:p>
      </dgm:t>
    </dgm:pt>
    <dgm:pt modelId="{54CA270B-0242-4E59-9CC7-AF722400DA03}">
      <dgm:prSet/>
      <dgm:spPr/>
      <dgm:t>
        <a:bodyPr/>
        <a:lstStyle/>
        <a:p>
          <a:r>
            <a:rPr lang="fr-CA"/>
            <a:t>Serons-nous en mesure de vendre à l’extérieur et à l’intérieur du pays au même prix (rajustement du fret)?</a:t>
          </a:r>
        </a:p>
      </dgm:t>
    </dgm:pt>
    <dgm:pt modelId="{4B891D1F-5E14-464E-8280-BAA7D3B243DE}" type="parTrans" cxnId="{8FE34661-CFD4-4AA7-9253-6EF2866277DA}">
      <dgm:prSet/>
      <dgm:spPr/>
      <dgm:t>
        <a:bodyPr/>
        <a:lstStyle/>
        <a:p>
          <a:endParaRPr lang="en-CA"/>
        </a:p>
      </dgm:t>
    </dgm:pt>
    <dgm:pt modelId="{20840203-122D-465C-85CA-01B8DAC2B4C9}" type="sibTrans" cxnId="{8FE34661-CFD4-4AA7-9253-6EF2866277DA}">
      <dgm:prSet/>
      <dgm:spPr/>
      <dgm:t>
        <a:bodyPr/>
        <a:lstStyle/>
        <a:p>
          <a:endParaRPr lang="en-CA"/>
        </a:p>
      </dgm:t>
    </dgm:pt>
    <dgm:pt modelId="{C5C25039-4981-4EA4-90A3-9BEB63E4ADBF}">
      <dgm:prSet/>
      <dgm:spPr/>
      <dgm:t>
        <a:bodyPr/>
        <a:lstStyle/>
        <a:p>
          <a:r>
            <a:rPr lang="fr-CA"/>
            <a:t>Le Canada dispose d’un ensemble restreint de produits agricoles qui sont presque tous touchés par les subventions d’autres pays.</a:t>
          </a:r>
        </a:p>
      </dgm:t>
    </dgm:pt>
    <dgm:pt modelId="{9516F3AD-F7C3-4A5F-8C43-41C7EFCAC6FB}" type="parTrans" cxnId="{342549C4-BC52-472D-8C10-6B68B53589BE}">
      <dgm:prSet/>
      <dgm:spPr/>
      <dgm:t>
        <a:bodyPr/>
        <a:lstStyle/>
        <a:p>
          <a:endParaRPr lang="en-CA"/>
        </a:p>
      </dgm:t>
    </dgm:pt>
    <dgm:pt modelId="{D43D185E-9BAF-45CF-9C7F-98B7BEC568AC}" type="sibTrans" cxnId="{342549C4-BC52-472D-8C10-6B68B53589BE}">
      <dgm:prSet/>
      <dgm:spPr/>
      <dgm:t>
        <a:bodyPr/>
        <a:lstStyle/>
        <a:p>
          <a:endParaRPr lang="en-CA"/>
        </a:p>
      </dgm:t>
    </dgm:pt>
    <dgm:pt modelId="{484A1B80-0340-4BAF-BA8C-D80D0930BFBC}">
      <dgm:prSet/>
      <dgm:spPr/>
      <dgm:t>
        <a:bodyPr/>
        <a:lstStyle/>
        <a:p>
          <a:r>
            <a:rPr lang="fr-CA"/>
            <a:t>Les produits agricoles sont utilisés comme arme de représailles privilégiée.</a:t>
          </a:r>
        </a:p>
      </dgm:t>
    </dgm:pt>
    <dgm:pt modelId="{87894AD7-E2DB-40A3-98F7-5AF7ADA4F517}" type="parTrans" cxnId="{0DC7902C-5A0B-4A00-8498-113AC9CCE10A}">
      <dgm:prSet/>
      <dgm:spPr/>
      <dgm:t>
        <a:bodyPr/>
        <a:lstStyle/>
        <a:p>
          <a:endParaRPr lang="en-CA"/>
        </a:p>
      </dgm:t>
    </dgm:pt>
    <dgm:pt modelId="{52024C70-6F8C-4634-8E4F-EC836D130FB4}" type="sibTrans" cxnId="{0DC7902C-5A0B-4A00-8498-113AC9CCE10A}">
      <dgm:prSet/>
      <dgm:spPr/>
      <dgm:t>
        <a:bodyPr/>
        <a:lstStyle/>
        <a:p>
          <a:endParaRPr lang="en-CA"/>
        </a:p>
      </dgm:t>
    </dgm:pt>
    <dgm:pt modelId="{9EF83354-E28D-46DE-AD0D-A1B42517D4C4}">
      <dgm:prSet/>
      <dgm:spPr/>
      <dgm:t>
        <a:bodyPr/>
        <a:lstStyle/>
        <a:p>
          <a:r>
            <a:rPr lang="fr-CA"/>
            <a:t>Le Canada pourra-t-il utiliser le marché à terme des États-Unis comme référence de prix fiable?</a:t>
          </a:r>
        </a:p>
      </dgm:t>
    </dgm:pt>
    <dgm:pt modelId="{A7D3DF9E-CB70-4E2B-81A3-7A285EBBAF69}" type="parTrans" cxnId="{4CEEBC14-D7F5-425B-B6E1-4F1E2939AA2A}">
      <dgm:prSet/>
      <dgm:spPr/>
      <dgm:t>
        <a:bodyPr/>
        <a:lstStyle/>
        <a:p>
          <a:endParaRPr lang="en-CA"/>
        </a:p>
      </dgm:t>
    </dgm:pt>
    <dgm:pt modelId="{A6FD39E1-1C40-45DD-BCAB-8F2B453E1D45}" type="sibTrans" cxnId="{4CEEBC14-D7F5-425B-B6E1-4F1E2939AA2A}">
      <dgm:prSet/>
      <dgm:spPr/>
      <dgm:t>
        <a:bodyPr/>
        <a:lstStyle/>
        <a:p>
          <a:endParaRPr lang="en-CA"/>
        </a:p>
      </dgm:t>
    </dgm:pt>
    <dgm:pt modelId="{DC4B7930-084D-4EC9-B0E5-4FFE64EFAB79}">
      <dgm:prSet/>
      <dgm:spPr/>
      <dgm:t>
        <a:bodyPr/>
        <a:lstStyle/>
        <a:p>
          <a:r>
            <a:rPr lang="fr-CA"/>
            <a:t>Expériences antérieures des effets négatifs – </a:t>
          </a:r>
          <a:r>
            <a:rPr lang="fr-CA">
              <a:latin typeface="Calibri" panose="020F0502020204030204" pitchFamily="34" charset="0"/>
              <a:cs typeface="Calibri" panose="020F0502020204030204" pitchFamily="34" charset="0"/>
            </a:rPr>
            <a:t>hausse des surplus et baisse des prix à la ferme.</a:t>
          </a:r>
        </a:p>
      </dgm:t>
    </dgm:pt>
    <dgm:pt modelId="{796B3394-21F2-4092-9238-CF489A768570}" type="parTrans" cxnId="{B2F36F3B-1882-4CBA-9FE0-1A45ED90D2D3}">
      <dgm:prSet/>
      <dgm:spPr/>
      <dgm:t>
        <a:bodyPr/>
        <a:lstStyle/>
        <a:p>
          <a:endParaRPr lang="en-CA"/>
        </a:p>
      </dgm:t>
    </dgm:pt>
    <dgm:pt modelId="{D081D7B3-A87C-4661-AC30-98F420DE8169}" type="sibTrans" cxnId="{B2F36F3B-1882-4CBA-9FE0-1A45ED90D2D3}">
      <dgm:prSet/>
      <dgm:spPr/>
      <dgm:t>
        <a:bodyPr/>
        <a:lstStyle/>
        <a:p>
          <a:endParaRPr lang="en-CA"/>
        </a:p>
      </dgm:t>
    </dgm:pt>
    <dgm:pt modelId="{88388D10-B2BE-48C5-9A7D-EE1754136DB9}">
      <dgm:prSet/>
      <dgm:spPr/>
      <dgm:t>
        <a:bodyPr/>
        <a:lstStyle/>
        <a:p>
          <a:r>
            <a:rPr lang="fr-CA"/>
            <a:t>Quels sont les leviers pour le Canada?</a:t>
          </a:r>
        </a:p>
      </dgm:t>
    </dgm:pt>
    <dgm:pt modelId="{DE4DD11D-6445-4272-A64E-A221A266A106}" type="parTrans" cxnId="{936C4591-3148-4B61-832F-D8ABA206A765}">
      <dgm:prSet/>
      <dgm:spPr/>
    </dgm:pt>
    <dgm:pt modelId="{D92C4B95-EB48-47BA-A115-F53CEEB76B44}" type="sibTrans" cxnId="{936C4591-3148-4B61-832F-D8ABA206A765}">
      <dgm:prSet/>
      <dgm:spPr/>
    </dgm:pt>
    <dgm:pt modelId="{39D09F7C-4DF1-4172-9FBD-1771B8ABC2C5}" type="pres">
      <dgm:prSet presAssocID="{03F4284B-D597-43D6-9032-6A3B708844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A"/>
        </a:p>
      </dgm:t>
    </dgm:pt>
    <dgm:pt modelId="{1A4CF87E-9ED3-4312-864E-C03FB3042097}" type="pres">
      <dgm:prSet presAssocID="{9158B5BF-666D-432A-814F-FCCEA06C8AF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D6F34314-5E7C-4FEB-8754-A79B076700DC}" type="pres">
      <dgm:prSet presAssocID="{9158B5BF-666D-432A-814F-FCCEA06C8AFE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6B05485C-5486-42BC-909B-55C502E4E7DE}" type="pres">
      <dgm:prSet presAssocID="{6115DAD3-56B4-4943-AA84-7E2A3A0ECF9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B1F3E45E-163F-441E-AD82-C42239B3ADD1}" type="pres">
      <dgm:prSet presAssocID="{6115DAD3-56B4-4943-AA84-7E2A3A0ECF9F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A1B7E62-A8BF-4085-AAD1-2640EFC4C7A8}" type="pres">
      <dgm:prSet presAssocID="{DDC4033D-C409-4619-8ADB-C7AEA5E47BD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0906DD3E-AB6B-47ED-BEB3-16888A76A9E4}" type="pres">
      <dgm:prSet presAssocID="{DDC4033D-C409-4619-8ADB-C7AEA5E47BD5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18E6DA9C-6D27-4CB9-8DF9-2ED6FE120544}" type="pres">
      <dgm:prSet presAssocID="{0F9C3011-E4FC-4211-8435-998639FE830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C4F83A30-E789-4F43-A4D3-F7F49E81418E}" type="pres">
      <dgm:prSet presAssocID="{0F9C3011-E4FC-4211-8435-998639FE830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FFBF2D86-7D12-4BF9-BF22-DDA8B3F9BEE0}" type="pres">
      <dgm:prSet presAssocID="{88388D10-B2BE-48C5-9A7D-EE1754136DB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3E9A64AF-DFBD-4248-B4BA-8814F83809E4}" srcId="{6115DAD3-56B4-4943-AA84-7E2A3A0ECF9F}" destId="{C1095F57-FBA2-407E-90A8-67B5A9DCD4FA}" srcOrd="1" destOrd="0" parTransId="{5A31ABAF-A62D-45DC-98FF-383390246491}" sibTransId="{F75F88A4-8363-4879-85E3-07C66718836B}"/>
    <dgm:cxn modelId="{8FE34661-CFD4-4AA7-9253-6EF2866277DA}" srcId="{0F9C3011-E4FC-4211-8435-998639FE8309}" destId="{54CA270B-0242-4E59-9CC7-AF722400DA03}" srcOrd="0" destOrd="0" parTransId="{4B891D1F-5E14-464E-8280-BAA7D3B243DE}" sibTransId="{20840203-122D-465C-85CA-01B8DAC2B4C9}"/>
    <dgm:cxn modelId="{CAEADE5F-D488-4496-889E-BE6D31B25EBE}" srcId="{6115DAD3-56B4-4943-AA84-7E2A3A0ECF9F}" destId="{53BDFAB7-DEA6-4E83-9B2A-8CFEE8EECD07}" srcOrd="0" destOrd="0" parTransId="{48BF26A5-AD18-482E-87F5-6B4D9A8F8DF4}" sibTransId="{36793DC0-1F7A-467B-A149-06B0864C64BC}"/>
    <dgm:cxn modelId="{E5F85EE1-237C-4531-9D56-3016BB30478E}" type="presOf" srcId="{DC4B7930-084D-4EC9-B0E5-4FFE64EFAB79}" destId="{0906DD3E-AB6B-47ED-BEB3-16888A76A9E4}" srcOrd="0" destOrd="0" presId="urn:microsoft.com/office/officeart/2005/8/layout/vList2"/>
    <dgm:cxn modelId="{2C9FB8A9-15BD-4495-8481-27E775DCCAAC}" type="presOf" srcId="{9EF83354-E28D-46DE-AD0D-A1B42517D4C4}" destId="{C4F83A30-E789-4F43-A4D3-F7F49E81418E}" srcOrd="0" destOrd="1" presId="urn:microsoft.com/office/officeart/2005/8/layout/vList2"/>
    <dgm:cxn modelId="{0572A9C5-F924-404C-B7FE-68A785FE7CEB}" type="presOf" srcId="{E5A3AF04-D48D-429A-AFA3-FB719BD584D5}" destId="{D6F34314-5E7C-4FEB-8754-A79B076700DC}" srcOrd="0" destOrd="0" presId="urn:microsoft.com/office/officeart/2005/8/layout/vList2"/>
    <dgm:cxn modelId="{BC24B0D6-B0D9-4284-866F-41F31B6159D6}" srcId="{DDC4033D-C409-4619-8ADB-C7AEA5E47BD5}" destId="{4F2B4C00-57AA-4C73-B325-58E50E4A4048}" srcOrd="1" destOrd="0" parTransId="{950AFC82-A24C-432A-BF3A-146A24B97767}" sibTransId="{38242EA2-43F2-41EE-9FDA-7D18A356AF7F}"/>
    <dgm:cxn modelId="{0DC7902C-5A0B-4A00-8498-113AC9CCE10A}" srcId="{6115DAD3-56B4-4943-AA84-7E2A3A0ECF9F}" destId="{484A1B80-0340-4BAF-BA8C-D80D0930BFBC}" srcOrd="2" destOrd="0" parTransId="{87894AD7-E2DB-40A3-98F7-5AF7ADA4F517}" sibTransId="{52024C70-6F8C-4634-8E4F-EC836D130FB4}"/>
    <dgm:cxn modelId="{1825F039-998C-4421-8887-B7F557405063}" type="presOf" srcId="{C5C25039-4981-4EA4-90A3-9BEB63E4ADBF}" destId="{0906DD3E-AB6B-47ED-BEB3-16888A76A9E4}" srcOrd="0" destOrd="2" presId="urn:microsoft.com/office/officeart/2005/8/layout/vList2"/>
    <dgm:cxn modelId="{B2F36F3B-1882-4CBA-9FE0-1A45ED90D2D3}" srcId="{DDC4033D-C409-4619-8ADB-C7AEA5E47BD5}" destId="{DC4B7930-084D-4EC9-B0E5-4FFE64EFAB79}" srcOrd="0" destOrd="0" parTransId="{796B3394-21F2-4092-9238-CF489A768570}" sibTransId="{D081D7B3-A87C-4661-AC30-98F420DE8169}"/>
    <dgm:cxn modelId="{C3507A9C-5B18-4887-9D97-02AF42146C66}" type="presOf" srcId="{DDC4033D-C409-4619-8ADB-C7AEA5E47BD5}" destId="{CA1B7E62-A8BF-4085-AAD1-2640EFC4C7A8}" srcOrd="0" destOrd="0" presId="urn:microsoft.com/office/officeart/2005/8/layout/vList2"/>
    <dgm:cxn modelId="{6749D363-AB40-4031-8801-7C1EC84FC692}" type="presOf" srcId="{03F4284B-D597-43D6-9032-6A3B708844B6}" destId="{39D09F7C-4DF1-4172-9FBD-1771B8ABC2C5}" srcOrd="0" destOrd="0" presId="urn:microsoft.com/office/officeart/2005/8/layout/vList2"/>
    <dgm:cxn modelId="{778FA432-5297-44C9-B4A0-C2FC6DCDBEC9}" type="presOf" srcId="{9158B5BF-666D-432A-814F-FCCEA06C8AFE}" destId="{1A4CF87E-9ED3-4312-864E-C03FB3042097}" srcOrd="0" destOrd="0" presId="urn:microsoft.com/office/officeart/2005/8/layout/vList2"/>
    <dgm:cxn modelId="{258359A4-AF11-487B-9C54-6E950238E90D}" srcId="{03F4284B-D597-43D6-9032-6A3B708844B6}" destId="{DDC4033D-C409-4619-8ADB-C7AEA5E47BD5}" srcOrd="2" destOrd="0" parTransId="{959B2179-204F-4F1C-BD98-AE1BF5724BAE}" sibTransId="{D71422CC-0D4A-4524-AE15-35EB93BF0BDA}"/>
    <dgm:cxn modelId="{4CEEBC14-D7F5-425B-B6E1-4F1E2939AA2A}" srcId="{0F9C3011-E4FC-4211-8435-998639FE8309}" destId="{9EF83354-E28D-46DE-AD0D-A1B42517D4C4}" srcOrd="1" destOrd="0" parTransId="{A7D3DF9E-CB70-4E2B-81A3-7A285EBBAF69}" sibTransId="{A6FD39E1-1C40-45DD-BCAB-8F2B453E1D45}"/>
    <dgm:cxn modelId="{7D74F313-2A9D-4B63-9C91-77AABCD00840}" type="presOf" srcId="{53BDFAB7-DEA6-4E83-9B2A-8CFEE8EECD07}" destId="{B1F3E45E-163F-441E-AD82-C42239B3ADD1}" srcOrd="0" destOrd="0" presId="urn:microsoft.com/office/officeart/2005/8/layout/vList2"/>
    <dgm:cxn modelId="{1723F680-7396-4B36-A88B-FF13BE920FB5}" srcId="{03F4284B-D597-43D6-9032-6A3B708844B6}" destId="{0F9C3011-E4FC-4211-8435-998639FE8309}" srcOrd="3" destOrd="0" parTransId="{E73FAD9E-F97B-49A2-981C-D01031D0B1A8}" sibTransId="{06D1E157-A00F-402D-80C8-F23ED9C2CB3B}"/>
    <dgm:cxn modelId="{610E3A49-69E8-40E7-A744-8369D6855976}" type="presOf" srcId="{C1095F57-FBA2-407E-90A8-67B5A9DCD4FA}" destId="{B1F3E45E-163F-441E-AD82-C42239B3ADD1}" srcOrd="0" destOrd="1" presId="urn:microsoft.com/office/officeart/2005/8/layout/vList2"/>
    <dgm:cxn modelId="{33C6800D-9EE6-4CB8-B56C-DAD9758B5727}" srcId="{9158B5BF-666D-432A-814F-FCCEA06C8AFE}" destId="{E5A3AF04-D48D-429A-AFA3-FB719BD584D5}" srcOrd="0" destOrd="0" parTransId="{AA76601F-87A9-4F78-A729-BB15907727AB}" sibTransId="{451EEC88-4458-4DD9-8622-EAFAA6FA5BAE}"/>
    <dgm:cxn modelId="{9A37AB2F-4666-42F8-9382-29DB2A005111}" type="presOf" srcId="{88388D10-B2BE-48C5-9A7D-EE1754136DB9}" destId="{FFBF2D86-7D12-4BF9-BF22-DDA8B3F9BEE0}" srcOrd="0" destOrd="0" presId="urn:microsoft.com/office/officeart/2005/8/layout/vList2"/>
    <dgm:cxn modelId="{F2D214FE-E444-4C75-BB61-93BE3F701030}" type="presOf" srcId="{0F9C3011-E4FC-4211-8435-998639FE8309}" destId="{18E6DA9C-6D27-4CB9-8DF9-2ED6FE120544}" srcOrd="0" destOrd="0" presId="urn:microsoft.com/office/officeart/2005/8/layout/vList2"/>
    <dgm:cxn modelId="{B7DF8477-EA01-494F-A6CF-15CB93FEEAB5}" srcId="{03F4284B-D597-43D6-9032-6A3B708844B6}" destId="{9158B5BF-666D-432A-814F-FCCEA06C8AFE}" srcOrd="0" destOrd="0" parTransId="{AE2CDB03-6F09-4C22-977B-5C80D63A6DDD}" sibTransId="{C34B4FF4-2A6E-4E75-9EAE-C3C4DE1884A6}"/>
    <dgm:cxn modelId="{EDDF39F8-9F42-4490-B70B-9E74FBDD3C30}" type="presOf" srcId="{54CA270B-0242-4E59-9CC7-AF722400DA03}" destId="{C4F83A30-E789-4F43-A4D3-F7F49E81418E}" srcOrd="0" destOrd="0" presId="urn:microsoft.com/office/officeart/2005/8/layout/vList2"/>
    <dgm:cxn modelId="{BEC9A56D-0104-415B-B0E0-D1BC311A2F4E}" srcId="{03F4284B-D597-43D6-9032-6A3B708844B6}" destId="{6115DAD3-56B4-4943-AA84-7E2A3A0ECF9F}" srcOrd="1" destOrd="0" parTransId="{5A7E82FE-F07F-4C95-AE02-6785B99538AB}" sibTransId="{AE0E1F31-D277-4D6A-9B32-C3299AA7ECAB}"/>
    <dgm:cxn modelId="{936C4591-3148-4B61-832F-D8ABA206A765}" srcId="{03F4284B-D597-43D6-9032-6A3B708844B6}" destId="{88388D10-B2BE-48C5-9A7D-EE1754136DB9}" srcOrd="4" destOrd="0" parTransId="{DE4DD11D-6445-4272-A64E-A221A266A106}" sibTransId="{D92C4B95-EB48-47BA-A115-F53CEEB76B44}"/>
    <dgm:cxn modelId="{342549C4-BC52-472D-8C10-6B68B53589BE}" srcId="{DDC4033D-C409-4619-8ADB-C7AEA5E47BD5}" destId="{C5C25039-4981-4EA4-90A3-9BEB63E4ADBF}" srcOrd="2" destOrd="0" parTransId="{9516F3AD-F7C3-4A5F-8C43-41C7EFCAC6FB}" sibTransId="{D43D185E-9BAF-45CF-9C7F-98B7BEC568AC}"/>
    <dgm:cxn modelId="{F25C427A-F5B8-4483-88E6-283A90953324}" type="presOf" srcId="{484A1B80-0340-4BAF-BA8C-D80D0930BFBC}" destId="{B1F3E45E-163F-441E-AD82-C42239B3ADD1}" srcOrd="0" destOrd="2" presId="urn:microsoft.com/office/officeart/2005/8/layout/vList2"/>
    <dgm:cxn modelId="{61A63DE5-5858-413E-92AA-1CB0A7BD7C49}" type="presOf" srcId="{4F2B4C00-57AA-4C73-B325-58E50E4A4048}" destId="{0906DD3E-AB6B-47ED-BEB3-16888A76A9E4}" srcOrd="0" destOrd="1" presId="urn:microsoft.com/office/officeart/2005/8/layout/vList2"/>
    <dgm:cxn modelId="{2A8D483F-5015-4EC2-8369-92F022202FFF}" type="presOf" srcId="{6115DAD3-56B4-4943-AA84-7E2A3A0ECF9F}" destId="{6B05485C-5486-42BC-909B-55C502E4E7DE}" srcOrd="0" destOrd="0" presId="urn:microsoft.com/office/officeart/2005/8/layout/vList2"/>
    <dgm:cxn modelId="{9E74A45B-4E05-4C9A-B139-5DEC4F9CF9D9}" type="presParOf" srcId="{39D09F7C-4DF1-4172-9FBD-1771B8ABC2C5}" destId="{1A4CF87E-9ED3-4312-864E-C03FB3042097}" srcOrd="0" destOrd="0" presId="urn:microsoft.com/office/officeart/2005/8/layout/vList2"/>
    <dgm:cxn modelId="{28C2FC57-F4AE-4F7C-87A8-9DD88079C528}" type="presParOf" srcId="{39D09F7C-4DF1-4172-9FBD-1771B8ABC2C5}" destId="{D6F34314-5E7C-4FEB-8754-A79B076700DC}" srcOrd="1" destOrd="0" presId="urn:microsoft.com/office/officeart/2005/8/layout/vList2"/>
    <dgm:cxn modelId="{3F6F2E45-5DAB-40C9-B9C6-79B5EEB4B914}" type="presParOf" srcId="{39D09F7C-4DF1-4172-9FBD-1771B8ABC2C5}" destId="{6B05485C-5486-42BC-909B-55C502E4E7DE}" srcOrd="2" destOrd="0" presId="urn:microsoft.com/office/officeart/2005/8/layout/vList2"/>
    <dgm:cxn modelId="{378E655B-1F30-4E45-89FF-C49CC1194578}" type="presParOf" srcId="{39D09F7C-4DF1-4172-9FBD-1771B8ABC2C5}" destId="{B1F3E45E-163F-441E-AD82-C42239B3ADD1}" srcOrd="3" destOrd="0" presId="urn:microsoft.com/office/officeart/2005/8/layout/vList2"/>
    <dgm:cxn modelId="{550F028A-B61A-4091-A125-5F7DDFA45E0A}" type="presParOf" srcId="{39D09F7C-4DF1-4172-9FBD-1771B8ABC2C5}" destId="{CA1B7E62-A8BF-4085-AAD1-2640EFC4C7A8}" srcOrd="4" destOrd="0" presId="urn:microsoft.com/office/officeart/2005/8/layout/vList2"/>
    <dgm:cxn modelId="{677CD3CA-EB39-42EB-9E91-C5E2F7D8F418}" type="presParOf" srcId="{39D09F7C-4DF1-4172-9FBD-1771B8ABC2C5}" destId="{0906DD3E-AB6B-47ED-BEB3-16888A76A9E4}" srcOrd="5" destOrd="0" presId="urn:microsoft.com/office/officeart/2005/8/layout/vList2"/>
    <dgm:cxn modelId="{3484D2C0-4378-4181-97DE-57235C7CD6F5}" type="presParOf" srcId="{39D09F7C-4DF1-4172-9FBD-1771B8ABC2C5}" destId="{18E6DA9C-6D27-4CB9-8DF9-2ED6FE120544}" srcOrd="6" destOrd="0" presId="urn:microsoft.com/office/officeart/2005/8/layout/vList2"/>
    <dgm:cxn modelId="{D2557441-7DAE-47BA-8BCB-E37F87B8B28A}" type="presParOf" srcId="{39D09F7C-4DF1-4172-9FBD-1771B8ABC2C5}" destId="{C4F83A30-E789-4F43-A4D3-F7F49E81418E}" srcOrd="7" destOrd="0" presId="urn:microsoft.com/office/officeart/2005/8/layout/vList2"/>
    <dgm:cxn modelId="{3C71E6D1-297F-48AA-9A9F-4EBEE2B57B2D}" type="presParOf" srcId="{39D09F7C-4DF1-4172-9FBD-1771B8ABC2C5}" destId="{FFBF2D86-7D12-4BF9-BF22-DDA8B3F9BEE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E43CA-AB8D-4CDD-A295-86EC7A393C60}">
      <dsp:nvSpPr>
        <dsp:cNvPr id="0" name=""/>
        <dsp:cNvSpPr/>
      </dsp:nvSpPr>
      <dsp:spPr>
        <a:xfrm rot="4396374">
          <a:off x="1931993" y="1067426"/>
          <a:ext cx="4630662" cy="3229309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A4A8A-9805-4CE2-A9D0-1038D7D2A337}">
      <dsp:nvSpPr>
        <dsp:cNvPr id="0" name=""/>
        <dsp:cNvSpPr/>
      </dsp:nvSpPr>
      <dsp:spPr>
        <a:xfrm>
          <a:off x="3510288" y="1386099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801B8-2CDA-4821-B6F4-CFFD69FB9F90}">
      <dsp:nvSpPr>
        <dsp:cNvPr id="0" name=""/>
        <dsp:cNvSpPr/>
      </dsp:nvSpPr>
      <dsp:spPr>
        <a:xfrm>
          <a:off x="4070843" y="1778219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C9FA5-C8E6-4571-9743-41040E051F03}">
      <dsp:nvSpPr>
        <dsp:cNvPr id="0" name=""/>
        <dsp:cNvSpPr/>
      </dsp:nvSpPr>
      <dsp:spPr>
        <a:xfrm>
          <a:off x="4542890" y="2235246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1C79F-9070-4752-B0B1-D4C4FA4409B3}">
      <dsp:nvSpPr>
        <dsp:cNvPr id="0" name=""/>
        <dsp:cNvSpPr/>
      </dsp:nvSpPr>
      <dsp:spPr>
        <a:xfrm>
          <a:off x="617332" y="0"/>
          <a:ext cx="3401840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b="1" kern="1200" dirty="0"/>
            <a:t>Enjeux à long terme – États-Unis/Chine 2001; États-Unis/Mémorandum d’accord sur le règlement des différends au sein de l’Organisation mondiale du commerce (OMC) 2009-</a:t>
          </a:r>
        </a:p>
      </dsp:txBody>
      <dsp:txXfrm>
        <a:off x="617332" y="0"/>
        <a:ext cx="3401840" cy="858265"/>
      </dsp:txXfrm>
    </dsp:sp>
    <dsp:sp modelId="{9C40F401-D6A1-4F97-8073-9D11FE69F7D3}">
      <dsp:nvSpPr>
        <dsp:cNvPr id="0" name=""/>
        <dsp:cNvSpPr/>
      </dsp:nvSpPr>
      <dsp:spPr>
        <a:xfrm>
          <a:off x="3746658" y="685801"/>
          <a:ext cx="3085313" cy="974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Retrait des États-Unis du Partenariat </a:t>
          </a:r>
          <a:r>
            <a:rPr lang="fr-CA" sz="1200" kern="1200" dirty="0" err="1"/>
            <a:t>transpacifique</a:t>
          </a:r>
          <a:r>
            <a:rPr lang="fr-CA" sz="1200" kern="1200" dirty="0"/>
            <a:t> (PTP) en 2017; approche plus sévère des États-Unis en matière de </a:t>
          </a:r>
          <a:r>
            <a:rPr lang="fr-CA" sz="1200" kern="1200" dirty="0" smtClean="0"/>
            <a:t>commerce</a:t>
          </a:r>
          <a:endParaRPr lang="fr-CA" sz="1200" kern="1200" dirty="0"/>
        </a:p>
      </dsp:txBody>
      <dsp:txXfrm>
        <a:off x="3746658" y="685801"/>
        <a:ext cx="3085313" cy="974337"/>
      </dsp:txXfrm>
    </dsp:sp>
    <dsp:sp modelId="{2841E3B2-E292-4FA4-A17F-34B614665484}">
      <dsp:nvSpPr>
        <dsp:cNvPr id="0" name=""/>
        <dsp:cNvSpPr/>
      </dsp:nvSpPr>
      <dsp:spPr>
        <a:xfrm>
          <a:off x="1578816" y="1652385"/>
          <a:ext cx="2310322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Articles 232 et 301 sur les droits de douane américains; riposte de la Chine au printemps et à l’été 2018</a:t>
          </a:r>
        </a:p>
      </dsp:txBody>
      <dsp:txXfrm>
        <a:off x="1578816" y="1652385"/>
        <a:ext cx="2310322" cy="858265"/>
      </dsp:txXfrm>
    </dsp:sp>
    <dsp:sp modelId="{F0C38F60-EB5F-4FC2-B2AF-AFFCB86BD3A1}">
      <dsp:nvSpPr>
        <dsp:cNvPr id="0" name=""/>
        <dsp:cNvSpPr/>
      </dsp:nvSpPr>
      <dsp:spPr>
        <a:xfrm>
          <a:off x="4951210" y="2740550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15A8D-F997-4E3F-BABC-9590069BEBE4}">
      <dsp:nvSpPr>
        <dsp:cNvPr id="0" name=""/>
        <dsp:cNvSpPr/>
      </dsp:nvSpPr>
      <dsp:spPr>
        <a:xfrm>
          <a:off x="4950618" y="1732538"/>
          <a:ext cx="2301225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Soutien des États-Unis au </a:t>
          </a:r>
          <a:r>
            <a:rPr lang="fr-CA" sz="1200" kern="1200" dirty="0" err="1"/>
            <a:t>Market</a:t>
          </a:r>
          <a:r>
            <a:rPr lang="fr-CA" sz="1200" kern="1200" dirty="0"/>
            <a:t> facilitation program (MFP) en août 2018; mai 2019</a:t>
          </a:r>
        </a:p>
      </dsp:txBody>
      <dsp:txXfrm>
        <a:off x="4950618" y="1732538"/>
        <a:ext cx="2301225" cy="858265"/>
      </dsp:txXfrm>
    </dsp:sp>
    <dsp:sp modelId="{A8ADFBE5-FB00-4758-AF7E-22B9D87A2C48}">
      <dsp:nvSpPr>
        <dsp:cNvPr id="0" name=""/>
        <dsp:cNvSpPr/>
      </dsp:nvSpPr>
      <dsp:spPr>
        <a:xfrm>
          <a:off x="1841659" y="2510650"/>
          <a:ext cx="2950289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Tensions entre la Chine et le Canada</a:t>
          </a:r>
        </a:p>
      </dsp:txBody>
      <dsp:txXfrm>
        <a:off x="1841659" y="2510650"/>
        <a:ext cx="2950289" cy="858265"/>
      </dsp:txXfrm>
    </dsp:sp>
    <dsp:sp modelId="{5066B29E-A21A-4EAC-8CE5-D9BCBEF2BE10}">
      <dsp:nvSpPr>
        <dsp:cNvPr id="0" name=""/>
        <dsp:cNvSpPr/>
      </dsp:nvSpPr>
      <dsp:spPr>
        <a:xfrm>
          <a:off x="5280462" y="3256046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7C573-7D7E-4830-9B35-E34A6BD3D788}">
      <dsp:nvSpPr>
        <dsp:cNvPr id="0" name=""/>
        <dsp:cNvSpPr/>
      </dsp:nvSpPr>
      <dsp:spPr>
        <a:xfrm>
          <a:off x="5676163" y="2666996"/>
          <a:ext cx="1194685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ACEUM;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États-Unis-Japon</a:t>
          </a:r>
        </a:p>
      </dsp:txBody>
      <dsp:txXfrm>
        <a:off x="5676163" y="2666996"/>
        <a:ext cx="1194685" cy="858265"/>
      </dsp:txXfrm>
    </dsp:sp>
    <dsp:sp modelId="{2FCED03D-940D-4994-8454-536A26D699CE}">
      <dsp:nvSpPr>
        <dsp:cNvPr id="0" name=""/>
        <dsp:cNvSpPr/>
      </dsp:nvSpPr>
      <dsp:spPr>
        <a:xfrm>
          <a:off x="4571989" y="4399531"/>
          <a:ext cx="2717599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 smtClean="0"/>
            <a:t>États-Unis-Chine</a:t>
          </a:r>
          <a:r>
            <a:rPr lang="fr-CA" sz="1200" kern="1200" dirty="0"/>
            <a:t>; règles américaines contre la manipulation des devises;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/>
            <a:t>Fin de la procédure du groupe spécial d’appel de l’OMC </a:t>
          </a:r>
        </a:p>
      </dsp:txBody>
      <dsp:txXfrm>
        <a:off x="4571989" y="4399531"/>
        <a:ext cx="2717599" cy="858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51D8E-3DB2-4C8B-87F7-A4C43FA3F3A4}">
      <dsp:nvSpPr>
        <dsp:cNvPr id="0" name=""/>
        <dsp:cNvSpPr/>
      </dsp:nvSpPr>
      <dsp:spPr>
        <a:xfrm>
          <a:off x="0" y="22707"/>
          <a:ext cx="9144000" cy="7945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kern="1200"/>
            <a:t>États-Unis-Japon</a:t>
          </a:r>
        </a:p>
      </dsp:txBody>
      <dsp:txXfrm>
        <a:off x="38784" y="61491"/>
        <a:ext cx="9066432" cy="716935"/>
      </dsp:txXfrm>
    </dsp:sp>
    <dsp:sp modelId="{C64707B8-8ED9-4A2E-ADCE-4C7D7DB65F10}">
      <dsp:nvSpPr>
        <dsp:cNvPr id="0" name=""/>
        <dsp:cNvSpPr/>
      </dsp:nvSpPr>
      <dsp:spPr>
        <a:xfrm>
          <a:off x="0" y="817210"/>
          <a:ext cx="9144000" cy="72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600" kern="1200" dirty="0"/>
            <a:t>Le Japon accorde aux États-Unis un accès considérable à son marché agroalimentaire, comme c’était le cas dans le cadre du PTP, compensant ainsi le temps perdu, sous la menace des droits de douane américains sur l’automobile.</a:t>
          </a:r>
        </a:p>
      </dsp:txBody>
      <dsp:txXfrm>
        <a:off x="0" y="817210"/>
        <a:ext cx="9144000" cy="724500"/>
      </dsp:txXfrm>
    </dsp:sp>
    <dsp:sp modelId="{73C26CF2-CFF5-47C2-A5E6-579231FD0BA3}">
      <dsp:nvSpPr>
        <dsp:cNvPr id="0" name=""/>
        <dsp:cNvSpPr/>
      </dsp:nvSpPr>
      <dsp:spPr>
        <a:xfrm>
          <a:off x="0" y="1541710"/>
          <a:ext cx="9144000" cy="79450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kern="1200"/>
            <a:t>États-Unis-Chine</a:t>
          </a:r>
        </a:p>
      </dsp:txBody>
      <dsp:txXfrm>
        <a:off x="38784" y="1580494"/>
        <a:ext cx="9066432" cy="716935"/>
      </dsp:txXfrm>
    </dsp:sp>
    <dsp:sp modelId="{B2E67FCF-6991-4C4D-8EBD-E5A9AC6BE023}">
      <dsp:nvSpPr>
        <dsp:cNvPr id="0" name=""/>
        <dsp:cNvSpPr/>
      </dsp:nvSpPr>
      <dsp:spPr>
        <a:xfrm>
          <a:off x="0" y="2336213"/>
          <a:ext cx="91440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600" kern="1200"/>
            <a:t>La Chine obligée d’acheter des produits agricoles américains pendant deux ans.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600" kern="1200"/>
            <a:t>Un certain allègement des barrières non tarifaires chinoises.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600" kern="1200"/>
            <a:t>Accès au marché américain pour ce qui est du bœuf (viande de vache [?]), aliments emballés.</a:t>
          </a:r>
        </a:p>
      </dsp:txBody>
      <dsp:txXfrm>
        <a:off x="0" y="2336213"/>
        <a:ext cx="9144000" cy="828000"/>
      </dsp:txXfrm>
    </dsp:sp>
    <dsp:sp modelId="{76AFA0FB-43B1-471F-BD09-616977449E90}">
      <dsp:nvSpPr>
        <dsp:cNvPr id="0" name=""/>
        <dsp:cNvSpPr/>
      </dsp:nvSpPr>
      <dsp:spPr>
        <a:xfrm>
          <a:off x="0" y="3164213"/>
          <a:ext cx="9144000" cy="794503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kern="1200"/>
            <a:t>Accords de commerce administré :  cohérence avec la nation la plus favorisée?</a:t>
          </a:r>
        </a:p>
      </dsp:txBody>
      <dsp:txXfrm>
        <a:off x="38784" y="3202997"/>
        <a:ext cx="9066432" cy="716935"/>
      </dsp:txXfrm>
    </dsp:sp>
    <dsp:sp modelId="{19537DC7-F6B2-4EE1-BB25-9090DBAA0DC0}">
      <dsp:nvSpPr>
        <dsp:cNvPr id="0" name=""/>
        <dsp:cNvSpPr/>
      </dsp:nvSpPr>
      <dsp:spPr>
        <a:xfrm>
          <a:off x="0" y="4016317"/>
          <a:ext cx="9144000" cy="794503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kern="1200"/>
            <a:t>Mais qui contestera? De quelle façon?</a:t>
          </a:r>
        </a:p>
      </dsp:txBody>
      <dsp:txXfrm>
        <a:off x="38784" y="4055101"/>
        <a:ext cx="9066432" cy="716935"/>
      </dsp:txXfrm>
    </dsp:sp>
    <dsp:sp modelId="{86B77910-BEC7-4100-8339-77DEA47EECB9}">
      <dsp:nvSpPr>
        <dsp:cNvPr id="0" name=""/>
        <dsp:cNvSpPr/>
      </dsp:nvSpPr>
      <dsp:spPr>
        <a:xfrm>
          <a:off x="0" y="4868420"/>
          <a:ext cx="9144000" cy="79450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000" kern="1200" dirty="0"/>
            <a:t>Prochainement – États-Unis-Union européenne; États-Unis-Inde (?); Royaume-Uni-Union européenne; escalade des tarifs douaniers </a:t>
          </a:r>
          <a:r>
            <a:rPr lang="fr-CA" sz="2000" kern="1200" dirty="0" smtClean="0"/>
            <a:t>américains</a:t>
          </a:r>
          <a:endParaRPr lang="fr-CA" sz="2000" kern="1200" dirty="0"/>
        </a:p>
      </dsp:txBody>
      <dsp:txXfrm>
        <a:off x="38784" y="4907204"/>
        <a:ext cx="9066432" cy="716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CC5A9-9AFF-4D12-8B7A-DB0C25BAD03C}">
      <dsp:nvSpPr>
        <dsp:cNvPr id="0" name=""/>
        <dsp:cNvSpPr/>
      </dsp:nvSpPr>
      <dsp:spPr>
        <a:xfrm>
          <a:off x="0" y="56218"/>
          <a:ext cx="90678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Préoccupations des États-Unis</a:t>
          </a:r>
        </a:p>
      </dsp:txBody>
      <dsp:txXfrm>
        <a:off x="36845" y="93063"/>
        <a:ext cx="8994110" cy="681087"/>
      </dsp:txXfrm>
    </dsp:sp>
    <dsp:sp modelId="{1F95F57F-D5B6-4211-AB7F-ECC2CD5A6ECC}">
      <dsp:nvSpPr>
        <dsp:cNvPr id="0" name=""/>
        <dsp:cNvSpPr/>
      </dsp:nvSpPr>
      <dsp:spPr>
        <a:xfrm>
          <a:off x="0" y="810996"/>
          <a:ext cx="906780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90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Les groupes spéciaux d’appel de l’OMC vont trop loin.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Préoccupations concernant les applications de précédents.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Inefficacité des mesures de l’OMC en ce qui concerne le règlement des différends avec la Chine.</a:t>
          </a:r>
        </a:p>
      </dsp:txBody>
      <dsp:txXfrm>
        <a:off x="0" y="810996"/>
        <a:ext cx="9067800" cy="786599"/>
      </dsp:txXfrm>
    </dsp:sp>
    <dsp:sp modelId="{3995E65F-3AAD-4D6F-BB08-1E660621AE5D}">
      <dsp:nvSpPr>
        <dsp:cNvPr id="0" name=""/>
        <dsp:cNvSpPr/>
      </dsp:nvSpPr>
      <dsp:spPr>
        <a:xfrm>
          <a:off x="0" y="1597596"/>
          <a:ext cx="9067800" cy="754777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Mesures prises par les États-Unis</a:t>
          </a:r>
        </a:p>
      </dsp:txBody>
      <dsp:txXfrm>
        <a:off x="36845" y="1634441"/>
        <a:ext cx="8994110" cy="681087"/>
      </dsp:txXfrm>
    </dsp:sp>
    <dsp:sp modelId="{45B04DB8-EBD1-482A-90F2-87D5AD2DA8B3}">
      <dsp:nvSpPr>
        <dsp:cNvPr id="0" name=""/>
        <dsp:cNvSpPr/>
      </dsp:nvSpPr>
      <dsp:spPr>
        <a:xfrm>
          <a:off x="0" y="2352374"/>
          <a:ext cx="9067800" cy="12388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90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Blocage de la nomination des membres du groupe spécial d’appel de l’OMC.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Mesures éventuelles pour bloquer le budget de l’OMC.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Recours aux droits prévus aux articles 232 et 301 pour combattre l’accord sur les subventions et les mesures compensatoires.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Financement du MFP qui perturbe les plafonds en matière de soutien agricole.</a:t>
          </a:r>
        </a:p>
      </dsp:txBody>
      <dsp:txXfrm>
        <a:off x="0" y="2352374"/>
        <a:ext cx="9067800" cy="1238895"/>
      </dsp:txXfrm>
    </dsp:sp>
    <dsp:sp modelId="{DEDEB017-33D1-40C6-9385-0525A64A5E7D}">
      <dsp:nvSpPr>
        <dsp:cNvPr id="0" name=""/>
        <dsp:cNvSpPr/>
      </dsp:nvSpPr>
      <dsp:spPr>
        <a:xfrm>
          <a:off x="0" y="3591269"/>
          <a:ext cx="9067800" cy="754777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 dirty="0"/>
            <a:t>La Chine n’est pas prête à changer son modèle de développement </a:t>
          </a:r>
          <a:r>
            <a:rPr lang="fr-CA" sz="1900" kern="1200" dirty="0" smtClean="0"/>
            <a:t>économique</a:t>
          </a:r>
          <a:endParaRPr lang="fr-CA" sz="1900" kern="1200" dirty="0"/>
        </a:p>
      </dsp:txBody>
      <dsp:txXfrm>
        <a:off x="36845" y="3628114"/>
        <a:ext cx="8994110" cy="681087"/>
      </dsp:txXfrm>
    </dsp:sp>
    <dsp:sp modelId="{E9A9FF67-BF65-4B75-8F59-57F703BBF6D8}">
      <dsp:nvSpPr>
        <dsp:cNvPr id="0" name=""/>
        <dsp:cNvSpPr/>
      </dsp:nvSpPr>
      <dsp:spPr>
        <a:xfrm>
          <a:off x="0" y="4400766"/>
          <a:ext cx="9067800" cy="75477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Le groupe spécial d’appel de l’OMC n’existe plus; mesures provisoires approuvées par certains pays</a:t>
          </a:r>
        </a:p>
      </dsp:txBody>
      <dsp:txXfrm>
        <a:off x="36845" y="4437611"/>
        <a:ext cx="8994110" cy="6810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B21FC-2E96-420F-9086-393139FA4B97}">
      <dsp:nvSpPr>
        <dsp:cNvPr id="0" name=""/>
        <dsp:cNvSpPr/>
      </dsp:nvSpPr>
      <dsp:spPr>
        <a:xfrm>
          <a:off x="-5660303" y="-866463"/>
          <a:ext cx="6739108" cy="6739108"/>
        </a:xfrm>
        <a:prstGeom prst="blockArc">
          <a:avLst>
            <a:gd name="adj1" fmla="val 18900000"/>
            <a:gd name="adj2" fmla="val 2700000"/>
            <a:gd name="adj3" fmla="val 321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91EBA-B4FF-4E86-A6F2-63FDD9A1F2C6}">
      <dsp:nvSpPr>
        <dsp:cNvPr id="0" name=""/>
        <dsp:cNvSpPr/>
      </dsp:nvSpPr>
      <dsp:spPr>
        <a:xfrm>
          <a:off x="402015" y="263625"/>
          <a:ext cx="7986117" cy="527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/>
            <a:t>Problème conceptuel – comment déterminer son ampleur?</a:t>
          </a:r>
        </a:p>
      </dsp:txBody>
      <dsp:txXfrm>
        <a:off x="402015" y="263625"/>
        <a:ext cx="7986117" cy="527050"/>
      </dsp:txXfrm>
    </dsp:sp>
    <dsp:sp modelId="{C85DA50D-19A4-4F76-836A-59DE42BBDF0B}">
      <dsp:nvSpPr>
        <dsp:cNvPr id="0" name=""/>
        <dsp:cNvSpPr/>
      </dsp:nvSpPr>
      <dsp:spPr>
        <a:xfrm>
          <a:off x="72608" y="197744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65CE6-9DF9-4343-BE86-EAFA089A7E81}">
      <dsp:nvSpPr>
        <dsp:cNvPr id="0" name=""/>
        <dsp:cNvSpPr/>
      </dsp:nvSpPr>
      <dsp:spPr>
        <a:xfrm>
          <a:off x="835550" y="1054101"/>
          <a:ext cx="7552581" cy="527050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/>
            <a:t>L’inflation des prix des protéines de viande s’étend dans le monde et durera des années</a:t>
          </a:r>
        </a:p>
      </dsp:txBody>
      <dsp:txXfrm>
        <a:off x="835550" y="1054101"/>
        <a:ext cx="7552581" cy="527050"/>
      </dsp:txXfrm>
    </dsp:sp>
    <dsp:sp modelId="{0B291A2E-CEA0-4EB5-877B-4983FEA432A7}">
      <dsp:nvSpPr>
        <dsp:cNvPr id="0" name=""/>
        <dsp:cNvSpPr/>
      </dsp:nvSpPr>
      <dsp:spPr>
        <a:xfrm>
          <a:off x="506144" y="988220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B0B68-E6B9-4399-8979-2BE77D094000}">
      <dsp:nvSpPr>
        <dsp:cNvPr id="0" name=""/>
        <dsp:cNvSpPr/>
      </dsp:nvSpPr>
      <dsp:spPr>
        <a:xfrm>
          <a:off x="1033795" y="1844577"/>
          <a:ext cx="7354336" cy="527050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/>
            <a:t>De fortes fluctuations des prix – à la hausse et à la baisse</a:t>
          </a:r>
        </a:p>
      </dsp:txBody>
      <dsp:txXfrm>
        <a:off x="1033795" y="1844577"/>
        <a:ext cx="7354336" cy="527050"/>
      </dsp:txXfrm>
    </dsp:sp>
    <dsp:sp modelId="{1CE136B8-CEAF-44D5-967F-7EE62813D887}">
      <dsp:nvSpPr>
        <dsp:cNvPr id="0" name=""/>
        <dsp:cNvSpPr/>
      </dsp:nvSpPr>
      <dsp:spPr>
        <a:xfrm>
          <a:off x="704389" y="1778696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D1D5A-9A83-4CF3-89BD-3111A8166873}">
      <dsp:nvSpPr>
        <dsp:cNvPr id="0" name=""/>
        <dsp:cNvSpPr/>
      </dsp:nvSpPr>
      <dsp:spPr>
        <a:xfrm>
          <a:off x="1033795" y="2634553"/>
          <a:ext cx="7354336" cy="527050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/>
            <a:t>Crise alimentaire en Asie; enjeux potentiels pour l’Amérique du Nord également</a:t>
          </a:r>
        </a:p>
      </dsp:txBody>
      <dsp:txXfrm>
        <a:off x="1033795" y="2634553"/>
        <a:ext cx="7354336" cy="527050"/>
      </dsp:txXfrm>
    </dsp:sp>
    <dsp:sp modelId="{24B6245F-ED08-4678-AFFB-3FE70FFE6074}">
      <dsp:nvSpPr>
        <dsp:cNvPr id="0" name=""/>
        <dsp:cNvSpPr/>
      </dsp:nvSpPr>
      <dsp:spPr>
        <a:xfrm>
          <a:off x="704389" y="2568671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35BE8-EBE3-4B8E-8F87-E1BDD259E51A}">
      <dsp:nvSpPr>
        <dsp:cNvPr id="0" name=""/>
        <dsp:cNvSpPr/>
      </dsp:nvSpPr>
      <dsp:spPr>
        <a:xfrm>
          <a:off x="835550" y="3425029"/>
          <a:ext cx="7552581" cy="527050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/>
            <a:t>Le Canada en tant qu’exportateur de porc : possibilités incroyables; risques considérables</a:t>
          </a:r>
        </a:p>
      </dsp:txBody>
      <dsp:txXfrm>
        <a:off x="835550" y="3425029"/>
        <a:ext cx="7552581" cy="527050"/>
      </dsp:txXfrm>
    </dsp:sp>
    <dsp:sp modelId="{43387060-9284-4E7A-AF84-A631E18E617C}">
      <dsp:nvSpPr>
        <dsp:cNvPr id="0" name=""/>
        <dsp:cNvSpPr/>
      </dsp:nvSpPr>
      <dsp:spPr>
        <a:xfrm>
          <a:off x="506144" y="3359148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EBB8D-3F2B-4165-AEE7-9A29685F05D6}">
      <dsp:nvSpPr>
        <dsp:cNvPr id="0" name=""/>
        <dsp:cNvSpPr/>
      </dsp:nvSpPr>
      <dsp:spPr>
        <a:xfrm>
          <a:off x="402015" y="4215505"/>
          <a:ext cx="7986117" cy="52705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i="1" kern="1200"/>
            <a:t>Besoin pressant d’un système commercial international robuste pour combler le déficit</a:t>
          </a:r>
        </a:p>
      </dsp:txBody>
      <dsp:txXfrm>
        <a:off x="402015" y="4215505"/>
        <a:ext cx="7986117" cy="527050"/>
      </dsp:txXfrm>
    </dsp:sp>
    <dsp:sp modelId="{7D13214F-8A7B-4AFB-9DBF-481B4975027A}">
      <dsp:nvSpPr>
        <dsp:cNvPr id="0" name=""/>
        <dsp:cNvSpPr/>
      </dsp:nvSpPr>
      <dsp:spPr>
        <a:xfrm>
          <a:off x="72608" y="4149624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03841-CBDF-4593-9BCB-CE984DBE94B8}">
      <dsp:nvSpPr>
        <dsp:cNvPr id="0" name=""/>
        <dsp:cNvSpPr/>
      </dsp:nvSpPr>
      <dsp:spPr>
        <a:xfrm>
          <a:off x="0" y="69740"/>
          <a:ext cx="8382000" cy="7547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COVID-19</a:t>
          </a:r>
        </a:p>
      </dsp:txBody>
      <dsp:txXfrm>
        <a:off x="36845" y="106585"/>
        <a:ext cx="8308310" cy="681087"/>
      </dsp:txXfrm>
    </dsp:sp>
    <dsp:sp modelId="{9FB49AE2-EB10-4699-B965-CBD672791857}">
      <dsp:nvSpPr>
        <dsp:cNvPr id="0" name=""/>
        <dsp:cNvSpPr/>
      </dsp:nvSpPr>
      <dsp:spPr>
        <a:xfrm>
          <a:off x="0" y="824518"/>
          <a:ext cx="838200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Environ 70 000 cas; près de 1 700 décès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Des dizaines de millions de personnes bloquées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Congé du Nouvel An considérablement prolongé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Défis logistiques colossaux</a:t>
          </a:r>
        </a:p>
      </dsp:txBody>
      <dsp:txXfrm>
        <a:off x="0" y="824518"/>
        <a:ext cx="8382000" cy="1042245"/>
      </dsp:txXfrm>
    </dsp:sp>
    <dsp:sp modelId="{CBDA01DF-76C9-44D2-B162-2B9F4560B719}">
      <dsp:nvSpPr>
        <dsp:cNvPr id="0" name=""/>
        <dsp:cNvSpPr/>
      </dsp:nvSpPr>
      <dsp:spPr>
        <a:xfrm>
          <a:off x="0" y="1866763"/>
          <a:ext cx="8382000" cy="754777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Difficultés supplémentaires pour la Chine</a:t>
          </a:r>
        </a:p>
      </dsp:txBody>
      <dsp:txXfrm>
        <a:off x="36845" y="1903608"/>
        <a:ext cx="8308310" cy="681087"/>
      </dsp:txXfrm>
    </dsp:sp>
    <dsp:sp modelId="{D5380069-F017-4B11-90EB-61B687511668}">
      <dsp:nvSpPr>
        <dsp:cNvPr id="0" name=""/>
        <dsp:cNvSpPr/>
      </dsp:nvSpPr>
      <dsp:spPr>
        <a:xfrm>
          <a:off x="0" y="2621541"/>
          <a:ext cx="8382000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H5N1 IAHP : Provinces de Hubei et de Hunan. Décès constaté seulement au sein de volailles produites en masse (jusqu’à maintenant)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500" kern="1200"/>
            <a:t>Invasion de sauterelles dans les cultures de riz (?)</a:t>
          </a:r>
        </a:p>
      </dsp:txBody>
      <dsp:txXfrm>
        <a:off x="0" y="2621541"/>
        <a:ext cx="8382000" cy="727605"/>
      </dsp:txXfrm>
    </dsp:sp>
    <dsp:sp modelId="{BED2EDEB-1431-4587-8EBD-AE82D438F9A2}">
      <dsp:nvSpPr>
        <dsp:cNvPr id="0" name=""/>
        <dsp:cNvSpPr/>
      </dsp:nvSpPr>
      <dsp:spPr>
        <a:xfrm>
          <a:off x="0" y="3349146"/>
          <a:ext cx="8382000" cy="754777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Répercussions sur l’activité ou la croissance économique –  stimulus-réponse de la Chine?</a:t>
          </a:r>
        </a:p>
      </dsp:txBody>
      <dsp:txXfrm>
        <a:off x="36845" y="3385991"/>
        <a:ext cx="8308310" cy="681087"/>
      </dsp:txXfrm>
    </dsp:sp>
    <dsp:sp modelId="{5A0B12EE-4AA5-4E8F-9DF3-3ACA6A79AEAE}">
      <dsp:nvSpPr>
        <dsp:cNvPr id="0" name=""/>
        <dsp:cNvSpPr/>
      </dsp:nvSpPr>
      <dsp:spPr>
        <a:xfrm>
          <a:off x="0" y="4158644"/>
          <a:ext cx="8382000" cy="75477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900" kern="1200"/>
            <a:t>Complique, renforce ou freine la crise de la peste porcine africaine</a:t>
          </a:r>
        </a:p>
      </dsp:txBody>
      <dsp:txXfrm>
        <a:off x="36845" y="4195489"/>
        <a:ext cx="8308310" cy="6810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CF87E-9ED3-4312-864E-C03FB3042097}">
      <dsp:nvSpPr>
        <dsp:cNvPr id="0" name=""/>
        <dsp:cNvSpPr/>
      </dsp:nvSpPr>
      <dsp:spPr>
        <a:xfrm>
          <a:off x="0" y="199122"/>
          <a:ext cx="8763000" cy="431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kern="1200"/>
            <a:t>Commerce administré</a:t>
          </a:r>
        </a:p>
      </dsp:txBody>
      <dsp:txXfrm>
        <a:off x="21075" y="220197"/>
        <a:ext cx="8720850" cy="389580"/>
      </dsp:txXfrm>
    </dsp:sp>
    <dsp:sp modelId="{D6F34314-5E7C-4FEB-8754-A79B076700DC}">
      <dsp:nvSpPr>
        <dsp:cNvPr id="0" name=""/>
        <dsp:cNvSpPr/>
      </dsp:nvSpPr>
      <dsp:spPr>
        <a:xfrm>
          <a:off x="0" y="630852"/>
          <a:ext cx="8763000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 Canada en tant que fournisseur secondaire de produits agricoles et alimentaires.  Fournisseur de remplacement pour les États-Unis.</a:t>
          </a:r>
        </a:p>
      </dsp:txBody>
      <dsp:txXfrm>
        <a:off x="0" y="630852"/>
        <a:ext cx="8763000" cy="437805"/>
      </dsp:txXfrm>
    </dsp:sp>
    <dsp:sp modelId="{6B05485C-5486-42BC-909B-55C502E4E7DE}">
      <dsp:nvSpPr>
        <dsp:cNvPr id="0" name=""/>
        <dsp:cNvSpPr/>
      </dsp:nvSpPr>
      <dsp:spPr>
        <a:xfrm>
          <a:off x="0" y="1068657"/>
          <a:ext cx="8763000" cy="43173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kern="1200"/>
            <a:t>Effritement du commerce fondé sur des règles</a:t>
          </a:r>
        </a:p>
      </dsp:txBody>
      <dsp:txXfrm>
        <a:off x="21075" y="1089732"/>
        <a:ext cx="8720850" cy="389580"/>
      </dsp:txXfrm>
    </dsp:sp>
    <dsp:sp modelId="{B1F3E45E-163F-441E-AD82-C42239B3ADD1}">
      <dsp:nvSpPr>
        <dsp:cNvPr id="0" name=""/>
        <dsp:cNvSpPr/>
      </dsp:nvSpPr>
      <dsp:spPr>
        <a:xfrm>
          <a:off x="0" y="1500387"/>
          <a:ext cx="876300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 Canada n’a pas le poids nécessaire pour exiger l’accès aux marchés dans un système axé sur l’exportation.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Les règles de base de notre défense sont fragiles.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Les produits agricoles sont utilisés comme arme de représailles privilégiée.</a:t>
          </a:r>
        </a:p>
      </dsp:txBody>
      <dsp:txXfrm>
        <a:off x="0" y="1500387"/>
        <a:ext cx="8763000" cy="726570"/>
      </dsp:txXfrm>
    </dsp:sp>
    <dsp:sp modelId="{CA1B7E62-A8BF-4085-AAD1-2640EFC4C7A8}">
      <dsp:nvSpPr>
        <dsp:cNvPr id="0" name=""/>
        <dsp:cNvSpPr/>
      </dsp:nvSpPr>
      <dsp:spPr>
        <a:xfrm>
          <a:off x="0" y="2226957"/>
          <a:ext cx="8763000" cy="43173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kern="1200"/>
            <a:t>Annulation de la discipline sur le soutien intérieur</a:t>
          </a:r>
        </a:p>
      </dsp:txBody>
      <dsp:txXfrm>
        <a:off x="21075" y="2248032"/>
        <a:ext cx="8720850" cy="389580"/>
      </dsp:txXfrm>
    </dsp:sp>
    <dsp:sp modelId="{0906DD3E-AB6B-47ED-BEB3-16888A76A9E4}">
      <dsp:nvSpPr>
        <dsp:cNvPr id="0" name=""/>
        <dsp:cNvSpPr/>
      </dsp:nvSpPr>
      <dsp:spPr>
        <a:xfrm>
          <a:off x="0" y="2658687"/>
          <a:ext cx="8763000" cy="931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Expériences antérieures des effets négatifs – </a:t>
          </a:r>
          <a:r>
            <a:rPr lang="fr-CA" sz="1400" kern="1200">
              <a:latin typeface="Calibri" panose="020F0502020204030204" pitchFamily="34" charset="0"/>
              <a:cs typeface="Calibri" panose="020F0502020204030204" pitchFamily="34" charset="0"/>
            </a:rPr>
            <a:t>hausse des surplus et baisse des prix à la ferme.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 Canada n’a pas les moyens financiers nécessaires pour égaler les grands pays.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 Canada dispose d’un ensemble restreint de produits agricoles qui sont presque tous touchés par les subventions d’autres pays.</a:t>
          </a:r>
        </a:p>
      </dsp:txBody>
      <dsp:txXfrm>
        <a:off x="0" y="2658687"/>
        <a:ext cx="8763000" cy="931500"/>
      </dsp:txXfrm>
    </dsp:sp>
    <dsp:sp modelId="{18E6DA9C-6D27-4CB9-8DF9-2ED6FE120544}">
      <dsp:nvSpPr>
        <dsp:cNvPr id="0" name=""/>
        <dsp:cNvSpPr/>
      </dsp:nvSpPr>
      <dsp:spPr>
        <a:xfrm>
          <a:off x="0" y="3590187"/>
          <a:ext cx="8763000" cy="43173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kern="1200"/>
            <a:t>Évaluation par arbitrage</a:t>
          </a:r>
        </a:p>
      </dsp:txBody>
      <dsp:txXfrm>
        <a:off x="21075" y="3611262"/>
        <a:ext cx="8720850" cy="389580"/>
      </dsp:txXfrm>
    </dsp:sp>
    <dsp:sp modelId="{C4F83A30-E789-4F43-A4D3-F7F49E81418E}">
      <dsp:nvSpPr>
        <dsp:cNvPr id="0" name=""/>
        <dsp:cNvSpPr/>
      </dsp:nvSpPr>
      <dsp:spPr>
        <a:xfrm>
          <a:off x="0" y="4021917"/>
          <a:ext cx="8763000" cy="484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Serons-nous en mesure de vendre à l’extérieur et à l’intérieur du pays au même prix (rajustement du fret)?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1400" kern="1200"/>
            <a:t>Le Canada pourra-t-il utiliser le marché à terme des États-Unis comme référence de prix fiable?</a:t>
          </a:r>
        </a:p>
      </dsp:txBody>
      <dsp:txXfrm>
        <a:off x="0" y="4021917"/>
        <a:ext cx="8763000" cy="484380"/>
      </dsp:txXfrm>
    </dsp:sp>
    <dsp:sp modelId="{FFBF2D86-7D12-4BF9-BF22-DDA8B3F9BEE0}">
      <dsp:nvSpPr>
        <dsp:cNvPr id="0" name=""/>
        <dsp:cNvSpPr/>
      </dsp:nvSpPr>
      <dsp:spPr>
        <a:xfrm>
          <a:off x="0" y="4506297"/>
          <a:ext cx="8763000" cy="43173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kern="1200"/>
            <a:t>Quels sont les leviers pour le Canada?</a:t>
          </a:r>
        </a:p>
      </dsp:txBody>
      <dsp:txXfrm>
        <a:off x="21075" y="4527372"/>
        <a:ext cx="8720850" cy="38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717A1720-0D1C-4C39-98B1-5B273ADBF8BA}" type="datetimeFigureOut">
              <a:rPr lang="en-CA" smtClean="0"/>
              <a:t>20/02/2020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B42D4E55-F0A1-46CF-AF58-106153068B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1365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DD5C8ECC-3D69-40DD-B4C1-109F29BC6EDC}" type="datetimeFigureOut">
              <a:rPr lang="en-CA" smtClean="0"/>
              <a:t>20/02/2020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19DC9F08-7F2D-4519-919F-ECC406141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1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C9F08-7F2D-4519-919F-ECC406141E6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552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600" b="1" dirty="0"/>
              <a:t>So where do we go from here?</a:t>
            </a:r>
          </a:p>
          <a:p>
            <a:r>
              <a:rPr lang="en-CA" sz="1600" b="1" dirty="0"/>
              <a:t>Development of a soft power strategy based food &amp; energy</a:t>
            </a:r>
          </a:p>
          <a:p>
            <a:pPr marL="296699" indent="-296699">
              <a:buFont typeface="Arial" panose="020B0604020202020204" pitchFamily="34" charset="0"/>
              <a:buChar char="•"/>
            </a:pPr>
            <a:r>
              <a:rPr lang="en-CA" sz="1600" b="1" dirty="0"/>
              <a:t>OECD last summer described a slowing growth world where the Americas and Oceania &amp; lesser degree Europe &amp; Central Asia make up the food deficit in Asia, MENA and Sub-Saharan Africa</a:t>
            </a:r>
          </a:p>
          <a:p>
            <a:pPr marL="296699" indent="-296699">
              <a:buFont typeface="Arial" panose="020B0604020202020204" pitchFamily="34" charset="0"/>
              <a:buChar char="•"/>
            </a:pPr>
            <a:r>
              <a:rPr lang="en-CA" sz="1600" b="1" dirty="0"/>
              <a:t>Far deeper understanding of our strengths and weaknesses, risks and opportunities</a:t>
            </a:r>
          </a:p>
          <a:p>
            <a:pPr marL="296699" indent="-296699">
              <a:buFont typeface="Arial" panose="020B0604020202020204" pitchFamily="34" charset="0"/>
              <a:buChar char="•"/>
            </a:pPr>
            <a:r>
              <a:rPr lang="en-CA" sz="1600" b="1" dirty="0"/>
              <a:t>Far deeper understanding of China and Asia in general</a:t>
            </a:r>
          </a:p>
          <a:p>
            <a:pPr marL="296699" indent="-296699">
              <a:buFont typeface="Arial" panose="020B0604020202020204" pitchFamily="34" charset="0"/>
              <a:buChar char="•"/>
            </a:pPr>
            <a:r>
              <a:rPr lang="en-CA" sz="1600" b="1" dirty="0"/>
              <a:t>Begin playing chess rather than whack-a-</a:t>
            </a:r>
            <a:r>
              <a:rPr lang="en-CA" sz="1600" b="1" dirty="0" err="1"/>
              <a:t>mol</a:t>
            </a:r>
            <a:endParaRPr lang="en-CA" sz="1600" b="1" dirty="0"/>
          </a:p>
          <a:p>
            <a:pPr marL="296699" indent="-296699">
              <a:buFont typeface="Arial" panose="020B0604020202020204" pitchFamily="34" charset="0"/>
              <a:buChar char="•"/>
            </a:pPr>
            <a:endParaRPr lang="en-CA" sz="1600" b="1" dirty="0"/>
          </a:p>
          <a:p>
            <a:endParaRPr lang="en-CA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974E0-C6D2-470C-901F-EEF79B72ED40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51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AB5B-F243-4B85-BE7F-436A2F78EEC2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355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372A-4785-418E-A22C-779DA8E9D62A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90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5010-DBB0-411F-84F2-92D126707C8E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B200-ECA8-42F6-8368-5CD30706AE0B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568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0C00-F058-45BB-90FE-8F2F382205F6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70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6CC-E17A-4D9E-B894-426987F0F958}" type="datetime1">
              <a:rPr lang="en-CA" smtClean="0"/>
              <a:t>20/02/2020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802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DAD-02A6-42C8-8B26-49CB0D361C56}" type="datetime1">
              <a:rPr lang="en-CA" smtClean="0"/>
              <a:t>20/02/2020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07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A34B-0FEF-4C36-9729-730DC5D56158}" type="datetime1">
              <a:rPr lang="en-CA" smtClean="0"/>
              <a:t>20/02/2020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080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6E76-9D58-4B99-9399-77454D37A52E}" type="datetime1">
              <a:rPr lang="en-CA" smtClean="0"/>
              <a:t>20/02/2020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043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936A8-47AB-43C0-AA1E-788CCA5F53CE}" type="datetime1">
              <a:rPr lang="en-CA" smtClean="0"/>
              <a:t>20/02/2020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846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E421-9B45-4EFF-AA68-DA25262D0401}" type="datetime1">
              <a:rPr lang="en-CA" smtClean="0"/>
              <a:t>20/02/2020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41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D1DB9-EEE2-46B3-8863-78EE459DC3B0}" type="datetime1">
              <a:rPr lang="en-CA" smtClean="0"/>
              <a:t>20/02/2020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9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828800"/>
            <a:ext cx="8763000" cy="1470025"/>
          </a:xfrm>
        </p:spPr>
        <p:txBody>
          <a:bodyPr>
            <a:normAutofit fontScale="90000"/>
          </a:bodyPr>
          <a:lstStyle/>
          <a:p>
            <a:r>
              <a:rPr lang="fr-CA" sz="3600" b="1"/>
              <a:t>Le commerce international en déroute :</a:t>
            </a:r>
            <a:br>
              <a:rPr lang="fr-CA" sz="3600" b="1"/>
            </a:br>
            <a:r>
              <a:rPr lang="fr-CA" sz="3600" b="1"/>
              <a:t>Une perspective canadienne</a:t>
            </a:r>
            <a:br>
              <a:rPr lang="fr-CA" sz="3600" b="1"/>
            </a:br>
            <a:r>
              <a:rPr lang="fr-CA" sz="3600" b="1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980210"/>
          </a:xfrm>
        </p:spPr>
        <p:txBody>
          <a:bodyPr>
            <a:normAutofit fontScale="47500" lnSpcReduction="2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fr-CA" sz="6500">
                <a:solidFill>
                  <a:schemeClr val="tx1"/>
                </a:solidFill>
                <a:latin typeface="Clarendon" panose="02040604040505020204" pitchFamily="18" charset="0"/>
              </a:rPr>
              <a:t>Al Mussell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4114798"/>
            <a:ext cx="3581400" cy="227907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1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4619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/>
          <a:lstStyle/>
          <a:p>
            <a:r>
              <a:rPr lang="fr-CA" smtClean="0"/>
              <a:t>MERCI !</a:t>
            </a:r>
            <a:endParaRPr lang="fr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90800"/>
            <a:ext cx="4191000" cy="2667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10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5456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ADA532-8DD4-4AD5-B0E2-9E245CA1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0" y="130818"/>
            <a:ext cx="8229600" cy="1143000"/>
          </a:xfrm>
        </p:spPr>
        <p:txBody>
          <a:bodyPr>
            <a:normAutofit/>
          </a:bodyPr>
          <a:lstStyle/>
          <a:p>
            <a:r>
              <a:rPr lang="fr-CA" sz="4000" dirty="0"/>
              <a:t>Espace de la politique étrangère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E5571A-5930-4F9E-A6E9-15BAEEC7CC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2621"/>
              </p:ext>
            </p:extLst>
          </p:nvPr>
        </p:nvGraphicFramePr>
        <p:xfrm>
          <a:off x="0" y="1219200"/>
          <a:ext cx="8534400" cy="536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DD61C-252A-4623-AB46-5A1D17D8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2</a:t>
            </a:fld>
            <a:endParaRPr lang="en-CA" smtClean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458E96-C6EF-4B28-AD19-1880CC7D3C34}"/>
              </a:ext>
            </a:extLst>
          </p:cNvPr>
          <p:cNvSpPr/>
          <p:nvPr/>
        </p:nvSpPr>
        <p:spPr>
          <a:xfrm rot="10800000">
            <a:off x="7391400" y="136525"/>
            <a:ext cx="1591101" cy="6161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54A5E0-543F-4FFD-8BFA-E5B6F2CC670B}"/>
              </a:ext>
            </a:extLst>
          </p:cNvPr>
          <p:cNvSpPr txBox="1"/>
          <p:nvPr/>
        </p:nvSpPr>
        <p:spPr>
          <a:xfrm rot="16200000">
            <a:off x="5449897" y="2737393"/>
            <a:ext cx="5711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1400" b="1" dirty="0"/>
              <a:t>Contexte macro-économique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/>
              <a:t>Taux d’intérêt exceptionnellement bas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/>
              <a:t>Niveaux d’endettement exceptionnellement élevés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/>
              <a:t>Incapacité de la politique macro-économique de stimuler les économies</a:t>
            </a:r>
          </a:p>
        </p:txBody>
      </p:sp>
    </p:spTree>
    <p:extLst>
      <p:ext uri="{BB962C8B-B14F-4D97-AF65-F5344CB8AC3E}">
        <p14:creationId xmlns:p14="http://schemas.microsoft.com/office/powerpoint/2010/main" val="10748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3221-546D-4DA8-88BE-42597ADA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8958470" cy="1143000"/>
          </a:xfrm>
        </p:spPr>
        <p:txBody>
          <a:bodyPr>
            <a:normAutofit/>
          </a:bodyPr>
          <a:lstStyle/>
          <a:p>
            <a:r>
              <a:rPr lang="fr-CA" sz="3200"/>
              <a:t>Récents accords commerciaux :</a:t>
            </a:r>
            <a:br>
              <a:rPr lang="fr-CA" sz="3200"/>
            </a:br>
            <a:r>
              <a:rPr lang="fr-CA" sz="3200"/>
              <a:t>des raisons de s’inquiéter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3BC786-479E-452A-87DB-669EC338F1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434062"/>
              </p:ext>
            </p:extLst>
          </p:nvPr>
        </p:nvGraphicFramePr>
        <p:xfrm>
          <a:off x="33130" y="846138"/>
          <a:ext cx="9144000" cy="5685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39E54-1CA5-428E-BCE3-F9D4911D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3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59122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61E4-A5CF-4A03-B9A6-9E2D55111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CA" dirty="0"/>
              <a:t>Effritement de l’OMC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B6D6B9-ECEB-4C7F-99D1-18BAEE9FB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527368"/>
              </p:ext>
            </p:extLst>
          </p:nvPr>
        </p:nvGraphicFramePr>
        <p:xfrm>
          <a:off x="38100" y="1066800"/>
          <a:ext cx="90678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EC083-CBDB-412F-90AB-A794BF9C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4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201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7DF1-866A-401F-98FF-F7313971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Soutien aux producteurs – pays de l’Organisation de coopération et de développement économiques (OCDE)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6A963-53E7-4D58-B477-DA25A0E5D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FB00-0033-4FD5-91E9-9E261D9B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5</a:t>
            </a:fld>
            <a:endParaRPr lang="en-CA" smtClean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DE6E8-0F27-453C-88B7-D1D2BA04BB7C}"/>
              </a:ext>
            </a:extLst>
          </p:cNvPr>
          <p:cNvSpPr txBox="1"/>
          <p:nvPr/>
        </p:nvSpPr>
        <p:spPr>
          <a:xfrm>
            <a:off x="609600" y="6308725"/>
            <a:ext cx="146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/>
              <a:t>Source : OCDE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B0543D-710D-481B-8417-8009D14CD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39" y="1340543"/>
            <a:ext cx="8153399" cy="490071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74F6402-9249-4132-BD0E-9622458C4DB5}"/>
              </a:ext>
            </a:extLst>
          </p:cNvPr>
          <p:cNvSpPr/>
          <p:nvPr/>
        </p:nvSpPr>
        <p:spPr>
          <a:xfrm>
            <a:off x="8001000" y="36576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7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C6BBB6-0FBD-42DF-A09D-AB3414BD4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fr-CA" sz="3600" dirty="0"/>
              <a:t>Peste porcine africaine en Asie de l’Est et perturbation du marché des protéines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1A63E9-5E9B-420F-A9D4-9A5179B2C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49656"/>
              </p:ext>
            </p:extLst>
          </p:nvPr>
        </p:nvGraphicFramePr>
        <p:xfrm>
          <a:off x="228600" y="1166018"/>
          <a:ext cx="8458200" cy="500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D1202-74EC-429F-9C69-71E8D79F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6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25911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B6685-3CCF-41CB-B59C-CEA994FD5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fr-CA" dirty="0"/>
              <a:t>Et maintenant…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17542B-65E8-4CA4-AAAC-CC82136FE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895401"/>
              </p:ext>
            </p:extLst>
          </p:nvPr>
        </p:nvGraphicFramePr>
        <p:xfrm>
          <a:off x="320842" y="937418"/>
          <a:ext cx="83820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751C5-0606-4745-98C3-8F8CD9B3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06559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F9E7-FD76-4E75-ADF8-4544DBBD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fr-CA"/>
              <a:t>Préoccupations du Canada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088682-E634-4B83-A79A-6B13A16BB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665727"/>
              </p:ext>
            </p:extLst>
          </p:nvPr>
        </p:nvGraphicFramePr>
        <p:xfrm>
          <a:off x="228600" y="860425"/>
          <a:ext cx="8763000" cy="513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FE73-A31E-43BE-9ED0-CE42AB5A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8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2437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29783" cy="62266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85" y="113566"/>
            <a:ext cx="926626" cy="3088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0105" y="88430"/>
            <a:ext cx="1216240" cy="33401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3953C-FB3D-4A9B-A5A3-463B29520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2EDB-727C-4155-B39A-2BE7E132E909}" type="slidenum">
              <a:rPr lang="en-CA" smtClean="0"/>
              <a:t>9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30970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170518</TotalTime>
  <Words>691</Words>
  <Application>Microsoft Office PowerPoint</Application>
  <PresentationFormat>On-screen Show (4:3)</PresentationFormat>
  <Paragraphs>95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Clarendon</vt:lpstr>
      <vt:lpstr>Office Theme</vt:lpstr>
      <vt:lpstr>Le commerce international en déroute : Une perspective canadienne  </vt:lpstr>
      <vt:lpstr>Espace de la politique étrangère</vt:lpstr>
      <vt:lpstr>Récents accords commerciaux : des raisons de s’inquiéter</vt:lpstr>
      <vt:lpstr>Effritement de l’OMC</vt:lpstr>
      <vt:lpstr>Soutien aux producteurs – pays de l’Organisation de coopération et de développement économiques (OCDE)</vt:lpstr>
      <vt:lpstr>Peste porcine africaine en Asie de l’Est et perturbation du marché des protéines</vt:lpstr>
      <vt:lpstr>Et maintenant…</vt:lpstr>
      <vt:lpstr>Préoccupations du Canada</vt:lpstr>
      <vt:lpstr>PowerPoint Presentation</vt:lpstr>
      <vt:lpstr>MERCI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</dc:title>
  <dc:creator>Al Mussell</dc:creator>
  <cp:lastModifiedBy>office</cp:lastModifiedBy>
  <cp:revision>912</cp:revision>
  <cp:lastPrinted>2020-02-20T21:40:59Z</cp:lastPrinted>
  <dcterms:created xsi:type="dcterms:W3CDTF">2014-09-08T10:51:37Z</dcterms:created>
  <dcterms:modified xsi:type="dcterms:W3CDTF">2020-02-20T21:41:27Z</dcterms:modified>
</cp:coreProperties>
</file>