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357" r:id="rId2"/>
    <p:sldId id="451" r:id="rId3"/>
    <p:sldId id="399" r:id="rId4"/>
    <p:sldId id="400" r:id="rId5"/>
    <p:sldId id="275" r:id="rId6"/>
    <p:sldId id="276" r:id="rId7"/>
    <p:sldId id="277" r:id="rId8"/>
    <p:sldId id="284" r:id="rId9"/>
    <p:sldId id="285" r:id="rId10"/>
    <p:sldId id="307" r:id="rId11"/>
    <p:sldId id="308" r:id="rId12"/>
    <p:sldId id="297" r:id="rId13"/>
    <p:sldId id="368" r:id="rId14"/>
    <p:sldId id="395" r:id="rId15"/>
    <p:sldId id="396" r:id="rId16"/>
    <p:sldId id="397" r:id="rId17"/>
    <p:sldId id="315" r:id="rId18"/>
    <p:sldId id="450" r:id="rId19"/>
    <p:sldId id="445" r:id="rId20"/>
    <p:sldId id="443" r:id="rId21"/>
    <p:sldId id="398" r:id="rId22"/>
    <p:sldId id="394" r:id="rId23"/>
    <p:sldId id="316" r:id="rId24"/>
    <p:sldId id="356" r:id="rId25"/>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Calisto MT" pitchFamily="18" charset="0"/>
        <a:ea typeface="+mn-ea"/>
        <a:cs typeface="+mn-cs"/>
      </a:defRPr>
    </a:lvl1pPr>
    <a:lvl2pPr marL="457200" algn="l" defTabSz="457200" rtl="0" fontAlgn="base">
      <a:spcBef>
        <a:spcPct val="0"/>
      </a:spcBef>
      <a:spcAft>
        <a:spcPct val="0"/>
      </a:spcAft>
      <a:defRPr kern="1200">
        <a:solidFill>
          <a:schemeClr val="tx1"/>
        </a:solidFill>
        <a:latin typeface="Calisto MT" pitchFamily="18" charset="0"/>
        <a:ea typeface="+mn-ea"/>
        <a:cs typeface="+mn-cs"/>
      </a:defRPr>
    </a:lvl2pPr>
    <a:lvl3pPr marL="914400" algn="l" defTabSz="457200" rtl="0" fontAlgn="base">
      <a:spcBef>
        <a:spcPct val="0"/>
      </a:spcBef>
      <a:spcAft>
        <a:spcPct val="0"/>
      </a:spcAft>
      <a:defRPr kern="1200">
        <a:solidFill>
          <a:schemeClr val="tx1"/>
        </a:solidFill>
        <a:latin typeface="Calisto MT" pitchFamily="18" charset="0"/>
        <a:ea typeface="+mn-ea"/>
        <a:cs typeface="+mn-cs"/>
      </a:defRPr>
    </a:lvl3pPr>
    <a:lvl4pPr marL="1371600" algn="l" defTabSz="457200" rtl="0" fontAlgn="base">
      <a:spcBef>
        <a:spcPct val="0"/>
      </a:spcBef>
      <a:spcAft>
        <a:spcPct val="0"/>
      </a:spcAft>
      <a:defRPr kern="1200">
        <a:solidFill>
          <a:schemeClr val="tx1"/>
        </a:solidFill>
        <a:latin typeface="Calisto MT" pitchFamily="18" charset="0"/>
        <a:ea typeface="+mn-ea"/>
        <a:cs typeface="+mn-cs"/>
      </a:defRPr>
    </a:lvl4pPr>
    <a:lvl5pPr marL="1828800" algn="l" defTabSz="457200" rtl="0" fontAlgn="base">
      <a:spcBef>
        <a:spcPct val="0"/>
      </a:spcBef>
      <a:spcAft>
        <a:spcPct val="0"/>
      </a:spcAft>
      <a:defRPr kern="1200">
        <a:solidFill>
          <a:schemeClr val="tx1"/>
        </a:solidFill>
        <a:latin typeface="Calisto MT" pitchFamily="18" charset="0"/>
        <a:ea typeface="+mn-ea"/>
        <a:cs typeface="+mn-cs"/>
      </a:defRPr>
    </a:lvl5pPr>
    <a:lvl6pPr marL="2286000" algn="l" defTabSz="914400" rtl="0" eaLnBrk="1" latinLnBrk="0" hangingPunct="1">
      <a:defRPr kern="1200">
        <a:solidFill>
          <a:schemeClr val="tx1"/>
        </a:solidFill>
        <a:latin typeface="Calisto MT" pitchFamily="18" charset="0"/>
        <a:ea typeface="+mn-ea"/>
        <a:cs typeface="+mn-cs"/>
      </a:defRPr>
    </a:lvl6pPr>
    <a:lvl7pPr marL="2743200" algn="l" defTabSz="914400" rtl="0" eaLnBrk="1" latinLnBrk="0" hangingPunct="1">
      <a:defRPr kern="1200">
        <a:solidFill>
          <a:schemeClr val="tx1"/>
        </a:solidFill>
        <a:latin typeface="Calisto MT" pitchFamily="18" charset="0"/>
        <a:ea typeface="+mn-ea"/>
        <a:cs typeface="+mn-cs"/>
      </a:defRPr>
    </a:lvl7pPr>
    <a:lvl8pPr marL="3200400" algn="l" defTabSz="914400" rtl="0" eaLnBrk="1" latinLnBrk="0" hangingPunct="1">
      <a:defRPr kern="1200">
        <a:solidFill>
          <a:schemeClr val="tx1"/>
        </a:solidFill>
        <a:latin typeface="Calisto MT" pitchFamily="18" charset="0"/>
        <a:ea typeface="+mn-ea"/>
        <a:cs typeface="+mn-cs"/>
      </a:defRPr>
    </a:lvl8pPr>
    <a:lvl9pPr marL="3657600" algn="l" defTabSz="914400" rtl="0" eaLnBrk="1" latinLnBrk="0" hangingPunct="1">
      <a:defRPr kern="1200">
        <a:solidFill>
          <a:schemeClr val="tx1"/>
        </a:solidFill>
        <a:latin typeface="Calisto MT"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49" autoAdjust="0"/>
    <p:restoredTop sz="56499" autoAdjust="0"/>
  </p:normalViewPr>
  <p:slideViewPr>
    <p:cSldViewPr snapToObjects="1">
      <p:cViewPr varScale="1">
        <p:scale>
          <a:sx n="116" d="100"/>
          <a:sy n="116" d="100"/>
        </p:scale>
        <p:origin x="1674"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L:\New\Other\RAICC\PEI\Charlottetown\FDD%20and%20GD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New\Other\RAICC\PEI\Charlottetown\FDD%20and%20GD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New\Other\RAICC\PEI\Charlottetown\FDD%20and%20GDD.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fr-CA" sz="1800" b="1" i="0" baseline="0"/>
              <a:t>Jours sans gel</a:t>
            </a:r>
          </a:p>
          <a:p>
            <a:pPr algn="ctr">
              <a:defRPr/>
            </a:pPr>
            <a:r>
              <a:rPr lang="fr-CA" sz="1400" b="1" i="0" baseline="0"/>
              <a:t>Charlottetown (Î.-P.-É.)  </a:t>
            </a:r>
          </a:p>
          <a:p>
            <a:pPr algn="ctr">
              <a:defRPr/>
            </a:pPr>
            <a:r>
              <a:rPr lang="fr-CA" sz="1400" b="1" i="0" baseline="0"/>
              <a:t>Observation et projection  </a:t>
            </a:r>
          </a:p>
        </c:rich>
      </c:tx>
      <c:layout/>
      <c:overlay val="0"/>
    </c:title>
    <c:autoTitleDeleted val="0"/>
    <c:plotArea>
      <c:layout/>
      <c:barChart>
        <c:barDir val="col"/>
        <c:grouping val="clustered"/>
        <c:varyColors val="0"/>
        <c:ser>
          <c:idx val="0"/>
          <c:order val="0"/>
          <c:invertIfNegative val="0"/>
          <c:dPt>
            <c:idx val="3"/>
            <c:invertIfNegative val="0"/>
            <c:bubble3D val="0"/>
            <c:spPr>
              <a:solidFill>
                <a:srgbClr val="FF0000"/>
              </a:solidFill>
            </c:spPr>
            <c:extLst xmlns:c16r2="http://schemas.microsoft.com/office/drawing/2015/06/chart">
              <c:ext xmlns:c16="http://schemas.microsoft.com/office/drawing/2014/chart" uri="{C3380CC4-5D6E-409C-BE32-E72D297353CC}">
                <c16:uniqueId val="{00000001-6B98-4A86-86C1-9C5F6D39C1CD}"/>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FDD!$B$2:$E$2</c:f>
              <c:strCache>
                <c:ptCount val="4"/>
                <c:pt idx="0">
                  <c:v>1961-1990</c:v>
                </c:pt>
                <c:pt idx="1">
                  <c:v>1971-2000</c:v>
                </c:pt>
                <c:pt idx="2">
                  <c:v>1981-2010</c:v>
                </c:pt>
                <c:pt idx="3">
                  <c:v>2041-2070</c:v>
                </c:pt>
              </c:strCache>
            </c:strRef>
          </c:cat>
          <c:val>
            <c:numRef>
              <c:f>FDD!$B$3:$E$3</c:f>
              <c:numCache>
                <c:formatCode>General</c:formatCode>
                <c:ptCount val="4"/>
                <c:pt idx="0">
                  <c:v>196</c:v>
                </c:pt>
                <c:pt idx="1">
                  <c:v>199</c:v>
                </c:pt>
                <c:pt idx="2">
                  <c:v>205</c:v>
                </c:pt>
                <c:pt idx="3">
                  <c:v>254</c:v>
                </c:pt>
              </c:numCache>
            </c:numRef>
          </c:val>
          <c:extLst xmlns:c16r2="http://schemas.microsoft.com/office/drawing/2015/06/chart">
            <c:ext xmlns:c16="http://schemas.microsoft.com/office/drawing/2014/chart" uri="{C3380CC4-5D6E-409C-BE32-E72D297353CC}">
              <c16:uniqueId val="{00000002-6B98-4A86-86C1-9C5F6D39C1CD}"/>
            </c:ext>
          </c:extLst>
        </c:ser>
        <c:dLbls>
          <c:showLegendKey val="0"/>
          <c:showVal val="0"/>
          <c:showCatName val="0"/>
          <c:showSerName val="0"/>
          <c:showPercent val="0"/>
          <c:showBubbleSize val="0"/>
        </c:dLbls>
        <c:gapWidth val="150"/>
        <c:axId val="129670112"/>
        <c:axId val="129663056"/>
      </c:barChart>
      <c:catAx>
        <c:axId val="129670112"/>
        <c:scaling>
          <c:orientation val="minMax"/>
        </c:scaling>
        <c:delete val="0"/>
        <c:axPos val="b"/>
        <c:numFmt formatCode="General" sourceLinked="0"/>
        <c:majorTickMark val="out"/>
        <c:minorTickMark val="none"/>
        <c:tickLblPos val="nextTo"/>
        <c:crossAx val="129663056"/>
        <c:crosses val="autoZero"/>
        <c:auto val="1"/>
        <c:lblAlgn val="ctr"/>
        <c:lblOffset val="100"/>
        <c:noMultiLvlLbl val="0"/>
      </c:catAx>
      <c:valAx>
        <c:axId val="129663056"/>
        <c:scaling>
          <c:orientation val="minMax"/>
        </c:scaling>
        <c:delete val="0"/>
        <c:axPos val="l"/>
        <c:majorGridlines/>
        <c:numFmt formatCode="General" sourceLinked="1"/>
        <c:majorTickMark val="out"/>
        <c:minorTickMark val="none"/>
        <c:tickLblPos val="nextTo"/>
        <c:crossAx val="12967011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fr-CA" sz="1800" b="1" i="0" baseline="0"/>
              <a:t>Durée de la saison de croissance</a:t>
            </a:r>
          </a:p>
          <a:p>
            <a:pPr algn="ctr">
              <a:defRPr/>
            </a:pPr>
            <a:r>
              <a:rPr lang="fr-CA" sz="1400" b="1" i="0" baseline="0"/>
              <a:t>Charlottetown (Î.-P.-É.)</a:t>
            </a:r>
          </a:p>
          <a:p>
            <a:pPr algn="ctr">
              <a:defRPr/>
            </a:pPr>
            <a:r>
              <a:rPr lang="fr-CA" sz="1400" b="1" i="0" baseline="0"/>
              <a:t>Observation et projection</a:t>
            </a:r>
          </a:p>
        </c:rich>
      </c:tx>
      <c:layout/>
      <c:overlay val="0"/>
    </c:title>
    <c:autoTitleDeleted val="0"/>
    <c:plotArea>
      <c:layout/>
      <c:barChart>
        <c:barDir val="col"/>
        <c:grouping val="clustered"/>
        <c:varyColors val="0"/>
        <c:ser>
          <c:idx val="0"/>
          <c:order val="0"/>
          <c:invertIfNegative val="0"/>
          <c:dPt>
            <c:idx val="3"/>
            <c:invertIfNegative val="0"/>
            <c:bubble3D val="0"/>
            <c:spPr>
              <a:solidFill>
                <a:srgbClr val="FF0000"/>
              </a:solidFill>
            </c:spPr>
            <c:extLst xmlns:c16r2="http://schemas.microsoft.com/office/drawing/2015/06/chart">
              <c:ext xmlns:c16="http://schemas.microsoft.com/office/drawing/2014/chart" uri="{C3380CC4-5D6E-409C-BE32-E72D297353CC}">
                <c16:uniqueId val="{00000001-F8C8-47DD-A44D-8EF0B1EF42A5}"/>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GDD!$B$2:$E$2</c:f>
              <c:strCache>
                <c:ptCount val="4"/>
                <c:pt idx="0">
                  <c:v>1961-1990</c:v>
                </c:pt>
                <c:pt idx="1">
                  <c:v>1971-2000</c:v>
                </c:pt>
                <c:pt idx="2">
                  <c:v>1981-2010</c:v>
                </c:pt>
                <c:pt idx="3">
                  <c:v>2041-2070</c:v>
                </c:pt>
              </c:strCache>
            </c:strRef>
          </c:cat>
          <c:val>
            <c:numRef>
              <c:f>GDD!$B$3:$E$3</c:f>
              <c:numCache>
                <c:formatCode>General</c:formatCode>
                <c:ptCount val="4"/>
                <c:pt idx="0">
                  <c:v>181</c:v>
                </c:pt>
                <c:pt idx="1">
                  <c:v>181</c:v>
                </c:pt>
                <c:pt idx="2">
                  <c:v>185</c:v>
                </c:pt>
                <c:pt idx="3">
                  <c:v>211</c:v>
                </c:pt>
              </c:numCache>
            </c:numRef>
          </c:val>
          <c:extLst xmlns:c16r2="http://schemas.microsoft.com/office/drawing/2015/06/chart">
            <c:ext xmlns:c16="http://schemas.microsoft.com/office/drawing/2014/chart" uri="{C3380CC4-5D6E-409C-BE32-E72D297353CC}">
              <c16:uniqueId val="{00000002-F8C8-47DD-A44D-8EF0B1EF42A5}"/>
            </c:ext>
          </c:extLst>
        </c:ser>
        <c:dLbls>
          <c:showLegendKey val="0"/>
          <c:showVal val="0"/>
          <c:showCatName val="0"/>
          <c:showSerName val="0"/>
          <c:showPercent val="0"/>
          <c:showBubbleSize val="0"/>
        </c:dLbls>
        <c:gapWidth val="150"/>
        <c:axId val="129664624"/>
        <c:axId val="129668936"/>
      </c:barChart>
      <c:catAx>
        <c:axId val="129664624"/>
        <c:scaling>
          <c:orientation val="minMax"/>
        </c:scaling>
        <c:delete val="0"/>
        <c:axPos val="b"/>
        <c:numFmt formatCode="General" sourceLinked="0"/>
        <c:majorTickMark val="out"/>
        <c:minorTickMark val="none"/>
        <c:tickLblPos val="nextTo"/>
        <c:crossAx val="129668936"/>
        <c:crosses val="autoZero"/>
        <c:auto val="1"/>
        <c:lblAlgn val="ctr"/>
        <c:lblOffset val="100"/>
        <c:noMultiLvlLbl val="0"/>
      </c:catAx>
      <c:valAx>
        <c:axId val="129668936"/>
        <c:scaling>
          <c:orientation val="minMax"/>
          <c:min val="0"/>
        </c:scaling>
        <c:delete val="0"/>
        <c:axPos val="l"/>
        <c:majorGridlines/>
        <c:numFmt formatCode="General" sourceLinked="1"/>
        <c:majorTickMark val="out"/>
        <c:minorTickMark val="none"/>
        <c:tickLblPos val="nextTo"/>
        <c:crossAx val="12966462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CA" sz="1800"/>
              <a:t>Degrés-jours de croissance (DJC)</a:t>
            </a:r>
          </a:p>
          <a:p>
            <a:pPr>
              <a:defRPr/>
            </a:pPr>
            <a:r>
              <a:rPr lang="fr-CA" sz="1400"/>
              <a:t>Charlottetown (Î.-P.-É.)</a:t>
            </a:r>
          </a:p>
          <a:p>
            <a:pPr>
              <a:defRPr/>
            </a:pPr>
            <a:r>
              <a:rPr lang="fr-CA" sz="1400"/>
              <a:t>Observation et projection</a:t>
            </a:r>
          </a:p>
        </c:rich>
      </c:tx>
      <c:layout/>
      <c:overlay val="0"/>
    </c:title>
    <c:autoTitleDeleted val="0"/>
    <c:plotArea>
      <c:layout/>
      <c:barChart>
        <c:barDir val="col"/>
        <c:grouping val="clustered"/>
        <c:varyColors val="0"/>
        <c:ser>
          <c:idx val="0"/>
          <c:order val="0"/>
          <c:invertIfNegative val="0"/>
          <c:dPt>
            <c:idx val="3"/>
            <c:invertIfNegative val="0"/>
            <c:bubble3D val="0"/>
            <c:spPr>
              <a:solidFill>
                <a:srgbClr val="FF0000"/>
              </a:solidFill>
            </c:spPr>
            <c:extLst xmlns:c16r2="http://schemas.microsoft.com/office/drawing/2015/06/chart">
              <c:ext xmlns:c16="http://schemas.microsoft.com/office/drawing/2014/chart" uri="{C3380CC4-5D6E-409C-BE32-E72D297353CC}">
                <c16:uniqueId val="{00000001-7C3F-484E-B2E3-046938914AFE}"/>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GDD!$B$2:$E$2</c:f>
              <c:strCache>
                <c:ptCount val="4"/>
                <c:pt idx="0">
                  <c:v>1961-1990</c:v>
                </c:pt>
                <c:pt idx="1">
                  <c:v>1971-2000</c:v>
                </c:pt>
                <c:pt idx="2">
                  <c:v>1981-2010</c:v>
                </c:pt>
                <c:pt idx="3">
                  <c:v>2041-2070</c:v>
                </c:pt>
              </c:strCache>
            </c:strRef>
          </c:cat>
          <c:val>
            <c:numRef>
              <c:f>GDD!$B$4:$E$4</c:f>
              <c:numCache>
                <c:formatCode>General</c:formatCode>
                <c:ptCount val="4"/>
                <c:pt idx="0">
                  <c:v>1631</c:v>
                </c:pt>
                <c:pt idx="1">
                  <c:v>1654</c:v>
                </c:pt>
                <c:pt idx="2">
                  <c:v>1703</c:v>
                </c:pt>
                <c:pt idx="3">
                  <c:v>2205</c:v>
                </c:pt>
              </c:numCache>
            </c:numRef>
          </c:val>
          <c:extLst xmlns:c16r2="http://schemas.microsoft.com/office/drawing/2015/06/chart">
            <c:ext xmlns:c16="http://schemas.microsoft.com/office/drawing/2014/chart" uri="{C3380CC4-5D6E-409C-BE32-E72D297353CC}">
              <c16:uniqueId val="{00000002-7C3F-484E-B2E3-046938914AFE}"/>
            </c:ext>
          </c:extLst>
        </c:ser>
        <c:dLbls>
          <c:showLegendKey val="0"/>
          <c:showVal val="0"/>
          <c:showCatName val="0"/>
          <c:showSerName val="0"/>
          <c:showPercent val="0"/>
          <c:showBubbleSize val="0"/>
        </c:dLbls>
        <c:gapWidth val="150"/>
        <c:axId val="129669720"/>
        <c:axId val="129663448"/>
      </c:barChart>
      <c:catAx>
        <c:axId val="129669720"/>
        <c:scaling>
          <c:orientation val="minMax"/>
        </c:scaling>
        <c:delete val="0"/>
        <c:axPos val="b"/>
        <c:numFmt formatCode="General" sourceLinked="0"/>
        <c:majorTickMark val="out"/>
        <c:minorTickMark val="none"/>
        <c:tickLblPos val="nextTo"/>
        <c:crossAx val="129663448"/>
        <c:crosses val="autoZero"/>
        <c:auto val="1"/>
        <c:lblAlgn val="ctr"/>
        <c:lblOffset val="100"/>
        <c:noMultiLvlLbl val="0"/>
      </c:catAx>
      <c:valAx>
        <c:axId val="129663448"/>
        <c:scaling>
          <c:orientation val="minMax"/>
        </c:scaling>
        <c:delete val="0"/>
        <c:axPos val="l"/>
        <c:majorGridlines/>
        <c:numFmt formatCode="General" sourceLinked="1"/>
        <c:majorTickMark val="out"/>
        <c:minorTickMark val="none"/>
        <c:tickLblPos val="nextTo"/>
        <c:crossAx val="129669720"/>
        <c:crosses val="autoZero"/>
        <c:crossBetween val="between"/>
      </c:valAx>
    </c:plotArea>
    <c:plotVisOnly val="1"/>
    <c:dispBlanksAs val="gap"/>
    <c:showDLblsOverMax val="0"/>
  </c:chart>
  <c:txPr>
    <a:bodyPr/>
    <a:lstStyle/>
    <a:p>
      <a:pPr>
        <a:defRPr sz="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2000" b="1"/>
              <a:t>Nombre de degrés-jours de croissance (base 5), passés et futurs</a:t>
            </a:r>
          </a:p>
          <a:p>
            <a:pPr>
              <a:defRPr/>
            </a:pPr>
            <a:r>
              <a:rPr lang="fr-CA" sz="2000" b="1" baseline="0"/>
              <a:t>Outil</a:t>
            </a:r>
            <a:r>
              <a:rPr lang="fr-CA" sz="2000" b="1"/>
              <a:t> Localizer Plus</a:t>
            </a:r>
          </a:p>
        </c:rich>
      </c:tx>
      <c:layout>
        <c:manualLayout>
          <c:xMode val="edge"/>
          <c:yMode val="edge"/>
          <c:x val="0.24490626790914"/>
          <c:y val="4.4770118660203088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Sheet1!$A$7</c:f>
              <c:strCache>
                <c:ptCount val="1"/>
                <c:pt idx="0">
                  <c:v>Winnfield, Okanagan, BC</c:v>
                </c:pt>
              </c:strCache>
            </c:strRef>
          </c:tx>
          <c:spPr>
            <a:ln w="28575" cap="rnd">
              <a:solidFill>
                <a:srgbClr val="FF0000"/>
              </a:solidFill>
              <a:round/>
            </a:ln>
            <a:effectLst/>
          </c:spPr>
          <c:marker>
            <c:symbol val="none"/>
          </c:marker>
          <c:cat>
            <c:strRef>
              <c:f>Sheet1!$B$6:$E$6</c:f>
              <c:strCache>
                <c:ptCount val="4"/>
                <c:pt idx="0">
                  <c:v>1981-2010</c:v>
                </c:pt>
                <c:pt idx="1">
                  <c:v>2020s</c:v>
                </c:pt>
                <c:pt idx="2">
                  <c:v>2050s</c:v>
                </c:pt>
                <c:pt idx="3">
                  <c:v>2080s</c:v>
                </c:pt>
              </c:strCache>
            </c:strRef>
          </c:cat>
          <c:val>
            <c:numRef>
              <c:f>Sheet1!$B$7:$E$7</c:f>
              <c:numCache>
                <c:formatCode>General</c:formatCode>
                <c:ptCount val="4"/>
                <c:pt idx="0">
                  <c:v>2153.1999999999998</c:v>
                </c:pt>
                <c:pt idx="1">
                  <c:v>2348.4</c:v>
                </c:pt>
                <c:pt idx="2">
                  <c:v>2643.4</c:v>
                </c:pt>
                <c:pt idx="3">
                  <c:v>3082</c:v>
                </c:pt>
              </c:numCache>
            </c:numRef>
          </c:val>
          <c:smooth val="0"/>
          <c:extLst xmlns:c16r2="http://schemas.microsoft.com/office/drawing/2015/06/chart">
            <c:ext xmlns:c16="http://schemas.microsoft.com/office/drawing/2014/chart" uri="{C3380CC4-5D6E-409C-BE32-E72D297353CC}">
              <c16:uniqueId val="{00000000-A5AA-4770-B626-FC7F205314E7}"/>
            </c:ext>
          </c:extLst>
        </c:ser>
        <c:ser>
          <c:idx val="1"/>
          <c:order val="1"/>
          <c:tx>
            <c:strRef>
              <c:f>Sheet1!$A$8</c:f>
              <c:strCache>
                <c:ptCount val="1"/>
                <c:pt idx="0">
                  <c:v>Hanna, AB</c:v>
                </c:pt>
              </c:strCache>
            </c:strRef>
          </c:tx>
          <c:spPr>
            <a:ln w="28575" cap="rnd">
              <a:solidFill>
                <a:srgbClr val="00B050"/>
              </a:solidFill>
              <a:round/>
            </a:ln>
            <a:effectLst/>
          </c:spPr>
          <c:marker>
            <c:symbol val="none"/>
          </c:marker>
          <c:val>
            <c:numRef>
              <c:f>Sheet1!$B$8:$E$8</c:f>
              <c:numCache>
                <c:formatCode>General</c:formatCode>
                <c:ptCount val="4"/>
                <c:pt idx="0">
                  <c:v>1499.9</c:v>
                </c:pt>
                <c:pt idx="1">
                  <c:v>1637.4</c:v>
                </c:pt>
                <c:pt idx="2">
                  <c:v>1874.3</c:v>
                </c:pt>
                <c:pt idx="3">
                  <c:v>2199.4</c:v>
                </c:pt>
              </c:numCache>
            </c:numRef>
          </c:val>
          <c:smooth val="0"/>
          <c:extLst xmlns:c16r2="http://schemas.microsoft.com/office/drawing/2015/06/chart">
            <c:ext xmlns:c16="http://schemas.microsoft.com/office/drawing/2014/chart" uri="{C3380CC4-5D6E-409C-BE32-E72D297353CC}">
              <c16:uniqueId val="{00000001-A5AA-4770-B626-FC7F205314E7}"/>
            </c:ext>
          </c:extLst>
        </c:ser>
        <c:ser>
          <c:idx val="2"/>
          <c:order val="2"/>
          <c:tx>
            <c:strRef>
              <c:f>Sheet1!$A$9</c:f>
              <c:strCache>
                <c:ptCount val="1"/>
                <c:pt idx="0">
                  <c:v>Regina, SK</c:v>
                </c:pt>
              </c:strCache>
            </c:strRef>
          </c:tx>
          <c:spPr>
            <a:ln w="28575" cap="rnd">
              <a:solidFill>
                <a:schemeClr val="accent3"/>
              </a:solidFill>
              <a:round/>
            </a:ln>
            <a:effectLst/>
          </c:spPr>
          <c:marker>
            <c:symbol val="none"/>
          </c:marker>
          <c:val>
            <c:numRef>
              <c:f>Sheet1!$B$9:$E$9</c:f>
              <c:numCache>
                <c:formatCode>General</c:formatCode>
                <c:ptCount val="4"/>
                <c:pt idx="0">
                  <c:v>1696.7</c:v>
                </c:pt>
                <c:pt idx="1">
                  <c:v>1844.9</c:v>
                </c:pt>
                <c:pt idx="2">
                  <c:v>2107.6999999999998</c:v>
                </c:pt>
                <c:pt idx="3">
                  <c:v>2451.4</c:v>
                </c:pt>
              </c:numCache>
            </c:numRef>
          </c:val>
          <c:smooth val="0"/>
          <c:extLst xmlns:c16r2="http://schemas.microsoft.com/office/drawing/2015/06/chart">
            <c:ext xmlns:c16="http://schemas.microsoft.com/office/drawing/2014/chart" uri="{C3380CC4-5D6E-409C-BE32-E72D297353CC}">
              <c16:uniqueId val="{00000002-A5AA-4770-B626-FC7F205314E7}"/>
            </c:ext>
          </c:extLst>
        </c:ser>
        <c:ser>
          <c:idx val="3"/>
          <c:order val="3"/>
          <c:tx>
            <c:strRef>
              <c:f>Sheet1!$A$10</c:f>
              <c:strCache>
                <c:ptCount val="1"/>
                <c:pt idx="0">
                  <c:v>Brandon, MB</c:v>
                </c:pt>
              </c:strCache>
            </c:strRef>
          </c:tx>
          <c:spPr>
            <a:ln w="28575" cap="rnd">
              <a:solidFill>
                <a:schemeClr val="accent4"/>
              </a:solidFill>
              <a:round/>
            </a:ln>
            <a:effectLst/>
          </c:spPr>
          <c:marker>
            <c:symbol val="none"/>
          </c:marker>
          <c:val>
            <c:numRef>
              <c:f>Sheet1!$B$10:$E$10</c:f>
              <c:numCache>
                <c:formatCode>General</c:formatCode>
                <c:ptCount val="4"/>
                <c:pt idx="0">
                  <c:v>1741.9</c:v>
                </c:pt>
                <c:pt idx="1">
                  <c:v>1891.1</c:v>
                </c:pt>
                <c:pt idx="2">
                  <c:v>2152.5</c:v>
                </c:pt>
                <c:pt idx="3">
                  <c:v>2506.4</c:v>
                </c:pt>
              </c:numCache>
            </c:numRef>
          </c:val>
          <c:smooth val="0"/>
          <c:extLst xmlns:c16r2="http://schemas.microsoft.com/office/drawing/2015/06/chart">
            <c:ext xmlns:c16="http://schemas.microsoft.com/office/drawing/2014/chart" uri="{C3380CC4-5D6E-409C-BE32-E72D297353CC}">
              <c16:uniqueId val="{00000003-A5AA-4770-B626-FC7F205314E7}"/>
            </c:ext>
          </c:extLst>
        </c:ser>
        <c:ser>
          <c:idx val="4"/>
          <c:order val="4"/>
          <c:tx>
            <c:strRef>
              <c:f>Sheet1!$A$11</c:f>
              <c:strCache>
                <c:ptCount val="1"/>
                <c:pt idx="0">
                  <c:v>Guelph, ON</c:v>
                </c:pt>
              </c:strCache>
            </c:strRef>
          </c:tx>
          <c:spPr>
            <a:ln w="28575" cap="rnd">
              <a:solidFill>
                <a:schemeClr val="accent1">
                  <a:lumMod val="40000"/>
                  <a:lumOff val="60000"/>
                </a:schemeClr>
              </a:solidFill>
              <a:round/>
            </a:ln>
            <a:effectLst/>
          </c:spPr>
          <c:marker>
            <c:symbol val="none"/>
          </c:marker>
          <c:val>
            <c:numRef>
              <c:f>Sheet1!$B$11:$E$11</c:f>
              <c:numCache>
                <c:formatCode>General</c:formatCode>
                <c:ptCount val="4"/>
                <c:pt idx="0">
                  <c:v>2034.4</c:v>
                </c:pt>
                <c:pt idx="1">
                  <c:v>2234.5</c:v>
                </c:pt>
                <c:pt idx="2">
                  <c:v>2535.1999999999998</c:v>
                </c:pt>
                <c:pt idx="3">
                  <c:v>2972.1</c:v>
                </c:pt>
              </c:numCache>
            </c:numRef>
          </c:val>
          <c:smooth val="0"/>
          <c:extLst xmlns:c16r2="http://schemas.microsoft.com/office/drawing/2015/06/chart">
            <c:ext xmlns:c16="http://schemas.microsoft.com/office/drawing/2014/chart" uri="{C3380CC4-5D6E-409C-BE32-E72D297353CC}">
              <c16:uniqueId val="{00000004-A5AA-4770-B626-FC7F205314E7}"/>
            </c:ext>
          </c:extLst>
        </c:ser>
        <c:ser>
          <c:idx val="5"/>
          <c:order val="5"/>
          <c:tx>
            <c:strRef>
              <c:f>Sheet1!$A$12</c:f>
              <c:strCache>
                <c:ptCount val="1"/>
                <c:pt idx="0">
                  <c:v>Sherbrooke, QC</c:v>
                </c:pt>
              </c:strCache>
            </c:strRef>
          </c:tx>
          <c:spPr>
            <a:ln w="28575" cap="rnd">
              <a:solidFill>
                <a:schemeClr val="accent6"/>
              </a:solidFill>
              <a:round/>
            </a:ln>
            <a:effectLst/>
          </c:spPr>
          <c:marker>
            <c:symbol val="none"/>
          </c:marker>
          <c:val>
            <c:numRef>
              <c:f>Sheet1!$B$12:$E$12</c:f>
              <c:numCache>
                <c:formatCode>General</c:formatCode>
                <c:ptCount val="4"/>
                <c:pt idx="0">
                  <c:v>1915.1</c:v>
                </c:pt>
                <c:pt idx="1">
                  <c:v>2100.9</c:v>
                </c:pt>
                <c:pt idx="2">
                  <c:v>2382.6</c:v>
                </c:pt>
                <c:pt idx="3">
                  <c:v>2794.6</c:v>
                </c:pt>
              </c:numCache>
            </c:numRef>
          </c:val>
          <c:smooth val="0"/>
          <c:extLst xmlns:c16r2="http://schemas.microsoft.com/office/drawing/2015/06/chart">
            <c:ext xmlns:c16="http://schemas.microsoft.com/office/drawing/2014/chart" uri="{C3380CC4-5D6E-409C-BE32-E72D297353CC}">
              <c16:uniqueId val="{00000005-A5AA-4770-B626-FC7F205314E7}"/>
            </c:ext>
          </c:extLst>
        </c:ser>
        <c:ser>
          <c:idx val="6"/>
          <c:order val="6"/>
          <c:tx>
            <c:strRef>
              <c:f>Sheet1!$A$13</c:f>
              <c:strCache>
                <c:ptCount val="1"/>
                <c:pt idx="0">
                  <c:v>Fredericton, NB</c:v>
                </c:pt>
              </c:strCache>
            </c:strRef>
          </c:tx>
          <c:spPr>
            <a:ln w="28575" cap="rnd">
              <a:solidFill>
                <a:schemeClr val="accent1">
                  <a:lumMod val="60000"/>
                </a:schemeClr>
              </a:solidFill>
              <a:round/>
            </a:ln>
            <a:effectLst/>
          </c:spPr>
          <c:marker>
            <c:symbol val="none"/>
          </c:marker>
          <c:val>
            <c:numRef>
              <c:f>Sheet1!$B$13:$E$13</c:f>
              <c:numCache>
                <c:formatCode>General</c:formatCode>
                <c:ptCount val="4"/>
                <c:pt idx="0">
                  <c:v>1811.7</c:v>
                </c:pt>
                <c:pt idx="1">
                  <c:v>1973.9</c:v>
                </c:pt>
                <c:pt idx="2">
                  <c:v>2233.5</c:v>
                </c:pt>
                <c:pt idx="3">
                  <c:v>2603</c:v>
                </c:pt>
              </c:numCache>
            </c:numRef>
          </c:val>
          <c:smooth val="0"/>
          <c:extLst xmlns:c16r2="http://schemas.microsoft.com/office/drawing/2015/06/chart">
            <c:ext xmlns:c16="http://schemas.microsoft.com/office/drawing/2014/chart" uri="{C3380CC4-5D6E-409C-BE32-E72D297353CC}">
              <c16:uniqueId val="{00000006-A5AA-4770-B626-FC7F205314E7}"/>
            </c:ext>
          </c:extLst>
        </c:ser>
        <c:ser>
          <c:idx val="7"/>
          <c:order val="7"/>
          <c:tx>
            <c:strRef>
              <c:f>Sheet1!$A$14</c:f>
              <c:strCache>
                <c:ptCount val="1"/>
                <c:pt idx="0">
                  <c:v>Kentville, NS</c:v>
                </c:pt>
              </c:strCache>
            </c:strRef>
          </c:tx>
          <c:spPr>
            <a:ln w="28575" cap="rnd">
              <a:solidFill>
                <a:srgbClr val="C00000"/>
              </a:solidFill>
              <a:round/>
            </a:ln>
            <a:effectLst/>
          </c:spPr>
          <c:marker>
            <c:symbol val="none"/>
          </c:marker>
          <c:val>
            <c:numRef>
              <c:f>Sheet1!$B$14:$E$14</c:f>
              <c:numCache>
                <c:formatCode>General</c:formatCode>
                <c:ptCount val="4"/>
                <c:pt idx="0">
                  <c:v>1858.9</c:v>
                </c:pt>
                <c:pt idx="1">
                  <c:v>2020.8</c:v>
                </c:pt>
                <c:pt idx="2">
                  <c:v>2283.1999999999998</c:v>
                </c:pt>
                <c:pt idx="3">
                  <c:v>2659.6</c:v>
                </c:pt>
              </c:numCache>
            </c:numRef>
          </c:val>
          <c:smooth val="0"/>
          <c:extLst xmlns:c16r2="http://schemas.microsoft.com/office/drawing/2015/06/chart">
            <c:ext xmlns:c16="http://schemas.microsoft.com/office/drawing/2014/chart" uri="{C3380CC4-5D6E-409C-BE32-E72D297353CC}">
              <c16:uniqueId val="{00000007-A5AA-4770-B626-FC7F205314E7}"/>
            </c:ext>
          </c:extLst>
        </c:ser>
        <c:ser>
          <c:idx val="8"/>
          <c:order val="8"/>
          <c:tx>
            <c:strRef>
              <c:f>Sheet1!$A$15</c:f>
              <c:strCache>
                <c:ptCount val="1"/>
                <c:pt idx="0">
                  <c:v>Charlottetown, PE</c:v>
                </c:pt>
              </c:strCache>
            </c:strRef>
          </c:tx>
          <c:spPr>
            <a:ln w="28575" cap="rnd">
              <a:solidFill>
                <a:srgbClr val="FFC000"/>
              </a:solidFill>
              <a:round/>
            </a:ln>
            <a:effectLst/>
          </c:spPr>
          <c:marker>
            <c:symbol val="none"/>
          </c:marker>
          <c:val>
            <c:numRef>
              <c:f>Sheet1!$B$15:$E$15</c:f>
              <c:numCache>
                <c:formatCode>General</c:formatCode>
                <c:ptCount val="4"/>
                <c:pt idx="0">
                  <c:v>1702.4</c:v>
                </c:pt>
                <c:pt idx="1">
                  <c:v>1839.4</c:v>
                </c:pt>
                <c:pt idx="2">
                  <c:v>2069.9</c:v>
                </c:pt>
                <c:pt idx="3">
                  <c:v>2415.8000000000002</c:v>
                </c:pt>
              </c:numCache>
            </c:numRef>
          </c:val>
          <c:smooth val="0"/>
          <c:extLst xmlns:c16r2="http://schemas.microsoft.com/office/drawing/2015/06/chart">
            <c:ext xmlns:c16="http://schemas.microsoft.com/office/drawing/2014/chart" uri="{C3380CC4-5D6E-409C-BE32-E72D297353CC}">
              <c16:uniqueId val="{00000008-A5AA-4770-B626-FC7F205314E7}"/>
            </c:ext>
          </c:extLst>
        </c:ser>
        <c:ser>
          <c:idx val="9"/>
          <c:order val="9"/>
          <c:tx>
            <c:strRef>
              <c:f>Sheet1!$A$16</c:f>
              <c:strCache>
                <c:ptCount val="1"/>
                <c:pt idx="0">
                  <c:v>St. John's NL</c:v>
                </c:pt>
              </c:strCache>
            </c:strRef>
          </c:tx>
          <c:spPr>
            <a:ln w="28575" cap="rnd">
              <a:solidFill>
                <a:srgbClr val="00B0F0"/>
              </a:solidFill>
              <a:round/>
            </a:ln>
            <a:effectLst/>
          </c:spPr>
          <c:marker>
            <c:symbol val="none"/>
          </c:marker>
          <c:val>
            <c:numRef>
              <c:f>Sheet1!$B$16:$E$16</c:f>
              <c:numCache>
                <c:formatCode>General</c:formatCode>
                <c:ptCount val="4"/>
                <c:pt idx="0">
                  <c:v>1282.5</c:v>
                </c:pt>
                <c:pt idx="1">
                  <c:v>1363.3</c:v>
                </c:pt>
                <c:pt idx="2">
                  <c:v>1540.5</c:v>
                </c:pt>
                <c:pt idx="3">
                  <c:v>1796.2</c:v>
                </c:pt>
              </c:numCache>
            </c:numRef>
          </c:val>
          <c:smooth val="0"/>
          <c:extLst xmlns:c16r2="http://schemas.microsoft.com/office/drawing/2015/06/chart">
            <c:ext xmlns:c16="http://schemas.microsoft.com/office/drawing/2014/chart" uri="{C3380CC4-5D6E-409C-BE32-E72D297353CC}">
              <c16:uniqueId val="{00000009-A5AA-4770-B626-FC7F205314E7}"/>
            </c:ext>
          </c:extLst>
        </c:ser>
        <c:dLbls>
          <c:showLegendKey val="0"/>
          <c:showVal val="0"/>
          <c:showCatName val="0"/>
          <c:showSerName val="0"/>
          <c:showPercent val="0"/>
          <c:showBubbleSize val="0"/>
        </c:dLbls>
        <c:smooth val="0"/>
        <c:axId val="305897272"/>
        <c:axId val="305897664"/>
      </c:lineChart>
      <c:catAx>
        <c:axId val="3058972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05897664"/>
        <c:crosses val="autoZero"/>
        <c:auto val="1"/>
        <c:lblAlgn val="ctr"/>
        <c:lblOffset val="100"/>
        <c:noMultiLvlLbl val="0"/>
      </c:catAx>
      <c:valAx>
        <c:axId val="305897664"/>
        <c:scaling>
          <c:orientation val="minMax"/>
          <c:max val="3200"/>
          <c:min val="12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05897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800" b="1" baseline="0"/>
              <a:t>Jours de la saison de croissance, passés et futurs</a:t>
            </a:r>
          </a:p>
          <a:p>
            <a:pPr>
              <a:defRPr/>
            </a:pPr>
            <a:r>
              <a:rPr lang="fr-CA" sz="1800" b="1" baseline="0"/>
              <a:t>Outil Localizer Plus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Sheet1!$A$7</c:f>
              <c:strCache>
                <c:ptCount val="1"/>
                <c:pt idx="0">
                  <c:v>Winnfield, Okanagan, BC</c:v>
                </c:pt>
              </c:strCache>
            </c:strRef>
          </c:tx>
          <c:spPr>
            <a:ln w="28575" cap="rnd">
              <a:solidFill>
                <a:srgbClr val="C00000"/>
              </a:solidFill>
              <a:round/>
            </a:ln>
            <a:effectLst/>
          </c:spPr>
          <c:marker>
            <c:symbol val="none"/>
          </c:marker>
          <c:cat>
            <c:strRef>
              <c:f>Sheet1!$F$6:$I$6</c:f>
              <c:strCache>
                <c:ptCount val="4"/>
                <c:pt idx="0">
                  <c:v>1981-2010</c:v>
                </c:pt>
                <c:pt idx="1">
                  <c:v>2020s</c:v>
                </c:pt>
                <c:pt idx="2">
                  <c:v>2050s</c:v>
                </c:pt>
                <c:pt idx="3">
                  <c:v>2080s</c:v>
                </c:pt>
              </c:strCache>
            </c:strRef>
          </c:cat>
          <c:val>
            <c:numRef>
              <c:f>Sheet1!$F$7:$I$7</c:f>
              <c:numCache>
                <c:formatCode>General</c:formatCode>
                <c:ptCount val="4"/>
                <c:pt idx="0">
                  <c:v>236.9</c:v>
                </c:pt>
                <c:pt idx="1">
                  <c:v>241.8</c:v>
                </c:pt>
                <c:pt idx="2">
                  <c:v>253</c:v>
                </c:pt>
                <c:pt idx="3">
                  <c:v>264</c:v>
                </c:pt>
              </c:numCache>
            </c:numRef>
          </c:val>
          <c:smooth val="0"/>
          <c:extLst xmlns:c16r2="http://schemas.microsoft.com/office/drawing/2015/06/chart">
            <c:ext xmlns:c16="http://schemas.microsoft.com/office/drawing/2014/chart" uri="{C3380CC4-5D6E-409C-BE32-E72D297353CC}">
              <c16:uniqueId val="{00000000-9B97-42D9-8B52-453C6C2FDD98}"/>
            </c:ext>
          </c:extLst>
        </c:ser>
        <c:ser>
          <c:idx val="1"/>
          <c:order val="1"/>
          <c:tx>
            <c:strRef>
              <c:f>Sheet1!$A$8</c:f>
              <c:strCache>
                <c:ptCount val="1"/>
                <c:pt idx="0">
                  <c:v>Hanna, AB</c:v>
                </c:pt>
              </c:strCache>
            </c:strRef>
          </c:tx>
          <c:spPr>
            <a:ln w="28575" cap="rnd">
              <a:solidFill>
                <a:srgbClr val="00B0F0"/>
              </a:solidFill>
              <a:round/>
            </a:ln>
            <a:effectLst/>
          </c:spPr>
          <c:marker>
            <c:symbol val="none"/>
          </c:marker>
          <c:val>
            <c:numRef>
              <c:f>Sheet1!$F$8:$I$8</c:f>
              <c:numCache>
                <c:formatCode>General</c:formatCode>
                <c:ptCount val="4"/>
                <c:pt idx="0">
                  <c:v>150.19999999999999</c:v>
                </c:pt>
                <c:pt idx="1">
                  <c:v>156</c:v>
                </c:pt>
                <c:pt idx="2">
                  <c:v>168.2</c:v>
                </c:pt>
                <c:pt idx="3">
                  <c:v>186.8</c:v>
                </c:pt>
              </c:numCache>
            </c:numRef>
          </c:val>
          <c:smooth val="0"/>
          <c:extLst xmlns:c16r2="http://schemas.microsoft.com/office/drawing/2015/06/chart">
            <c:ext xmlns:c16="http://schemas.microsoft.com/office/drawing/2014/chart" uri="{C3380CC4-5D6E-409C-BE32-E72D297353CC}">
              <c16:uniqueId val="{00000001-9B97-42D9-8B52-453C6C2FDD98}"/>
            </c:ext>
          </c:extLst>
        </c:ser>
        <c:ser>
          <c:idx val="2"/>
          <c:order val="2"/>
          <c:tx>
            <c:strRef>
              <c:f>Sheet1!$A$9</c:f>
              <c:strCache>
                <c:ptCount val="1"/>
                <c:pt idx="0">
                  <c:v>Regina, SK</c:v>
                </c:pt>
              </c:strCache>
            </c:strRef>
          </c:tx>
          <c:spPr>
            <a:ln w="28575" cap="rnd">
              <a:solidFill>
                <a:srgbClr val="7030A0"/>
              </a:solidFill>
              <a:round/>
            </a:ln>
            <a:effectLst/>
          </c:spPr>
          <c:marker>
            <c:symbol val="none"/>
          </c:marker>
          <c:val>
            <c:numRef>
              <c:f>Sheet1!$F$9:$I$9</c:f>
              <c:numCache>
                <c:formatCode>General</c:formatCode>
                <c:ptCount val="4"/>
                <c:pt idx="0">
                  <c:v>155.6</c:v>
                </c:pt>
                <c:pt idx="1">
                  <c:v>162.5</c:v>
                </c:pt>
                <c:pt idx="2">
                  <c:v>176.2</c:v>
                </c:pt>
                <c:pt idx="3">
                  <c:v>188.6</c:v>
                </c:pt>
              </c:numCache>
            </c:numRef>
          </c:val>
          <c:smooth val="0"/>
          <c:extLst xmlns:c16r2="http://schemas.microsoft.com/office/drawing/2015/06/chart">
            <c:ext xmlns:c16="http://schemas.microsoft.com/office/drawing/2014/chart" uri="{C3380CC4-5D6E-409C-BE32-E72D297353CC}">
              <c16:uniqueId val="{00000002-9B97-42D9-8B52-453C6C2FDD98}"/>
            </c:ext>
          </c:extLst>
        </c:ser>
        <c:ser>
          <c:idx val="3"/>
          <c:order val="3"/>
          <c:tx>
            <c:strRef>
              <c:f>Sheet1!$A$10</c:f>
              <c:strCache>
                <c:ptCount val="1"/>
                <c:pt idx="0">
                  <c:v>Brandon, MB</c:v>
                </c:pt>
              </c:strCache>
            </c:strRef>
          </c:tx>
          <c:spPr>
            <a:ln w="28575" cap="rnd">
              <a:solidFill>
                <a:srgbClr val="00B050"/>
              </a:solidFill>
              <a:round/>
            </a:ln>
            <a:effectLst/>
          </c:spPr>
          <c:marker>
            <c:symbol val="none"/>
          </c:marker>
          <c:val>
            <c:numRef>
              <c:f>Sheet1!$F$10:$I$10</c:f>
              <c:numCache>
                <c:formatCode>General</c:formatCode>
                <c:ptCount val="4"/>
                <c:pt idx="0">
                  <c:v>157.5</c:v>
                </c:pt>
                <c:pt idx="1">
                  <c:v>163.30000000000001</c:v>
                </c:pt>
                <c:pt idx="2">
                  <c:v>172.9</c:v>
                </c:pt>
                <c:pt idx="3">
                  <c:v>189.4</c:v>
                </c:pt>
              </c:numCache>
            </c:numRef>
          </c:val>
          <c:smooth val="0"/>
          <c:extLst xmlns:c16r2="http://schemas.microsoft.com/office/drawing/2015/06/chart">
            <c:ext xmlns:c16="http://schemas.microsoft.com/office/drawing/2014/chart" uri="{C3380CC4-5D6E-409C-BE32-E72D297353CC}">
              <c16:uniqueId val="{00000003-9B97-42D9-8B52-453C6C2FDD98}"/>
            </c:ext>
          </c:extLst>
        </c:ser>
        <c:ser>
          <c:idx val="4"/>
          <c:order val="4"/>
          <c:tx>
            <c:strRef>
              <c:f>Sheet1!$A$11</c:f>
              <c:strCache>
                <c:ptCount val="1"/>
                <c:pt idx="0">
                  <c:v>Guelph, ON</c:v>
                </c:pt>
              </c:strCache>
            </c:strRef>
          </c:tx>
          <c:spPr>
            <a:ln w="28575" cap="rnd">
              <a:solidFill>
                <a:srgbClr val="FF0000"/>
              </a:solidFill>
              <a:round/>
            </a:ln>
            <a:effectLst/>
          </c:spPr>
          <c:marker>
            <c:symbol val="none"/>
          </c:marker>
          <c:val>
            <c:numRef>
              <c:f>Sheet1!$F$11:$I$11</c:f>
              <c:numCache>
                <c:formatCode>General</c:formatCode>
                <c:ptCount val="4"/>
                <c:pt idx="0">
                  <c:v>196.6</c:v>
                </c:pt>
                <c:pt idx="1">
                  <c:v>203.6</c:v>
                </c:pt>
                <c:pt idx="2">
                  <c:v>216.9</c:v>
                </c:pt>
                <c:pt idx="3">
                  <c:v>236.9</c:v>
                </c:pt>
              </c:numCache>
            </c:numRef>
          </c:val>
          <c:smooth val="0"/>
          <c:extLst xmlns:c16r2="http://schemas.microsoft.com/office/drawing/2015/06/chart">
            <c:ext xmlns:c16="http://schemas.microsoft.com/office/drawing/2014/chart" uri="{C3380CC4-5D6E-409C-BE32-E72D297353CC}">
              <c16:uniqueId val="{00000004-9B97-42D9-8B52-453C6C2FDD98}"/>
            </c:ext>
          </c:extLst>
        </c:ser>
        <c:ser>
          <c:idx val="5"/>
          <c:order val="5"/>
          <c:tx>
            <c:strRef>
              <c:f>Sheet1!$A$13</c:f>
              <c:strCache>
                <c:ptCount val="1"/>
                <c:pt idx="0">
                  <c:v>Fredericton, NB</c:v>
                </c:pt>
              </c:strCache>
            </c:strRef>
          </c:tx>
          <c:spPr>
            <a:ln w="28575" cap="rnd">
              <a:solidFill>
                <a:schemeClr val="accent6"/>
              </a:solidFill>
              <a:round/>
            </a:ln>
            <a:effectLst/>
          </c:spPr>
          <c:marker>
            <c:symbol val="none"/>
          </c:marker>
          <c:val>
            <c:numRef>
              <c:f>Sheet1!$F$12:$I$12</c:f>
              <c:numCache>
                <c:formatCode>General</c:formatCode>
                <c:ptCount val="4"/>
                <c:pt idx="0">
                  <c:v>173.6</c:v>
                </c:pt>
                <c:pt idx="1">
                  <c:v>184.6</c:v>
                </c:pt>
                <c:pt idx="2">
                  <c:v>200.4</c:v>
                </c:pt>
                <c:pt idx="3">
                  <c:v>217.6</c:v>
                </c:pt>
              </c:numCache>
            </c:numRef>
          </c:val>
          <c:smooth val="0"/>
          <c:extLst xmlns:c16r2="http://schemas.microsoft.com/office/drawing/2015/06/chart">
            <c:ext xmlns:c16="http://schemas.microsoft.com/office/drawing/2014/chart" uri="{C3380CC4-5D6E-409C-BE32-E72D297353CC}">
              <c16:uniqueId val="{00000005-9B97-42D9-8B52-453C6C2FDD98}"/>
            </c:ext>
          </c:extLst>
        </c:ser>
        <c:ser>
          <c:idx val="6"/>
          <c:order val="6"/>
          <c:tx>
            <c:strRef>
              <c:f>Sheet1!$A$13</c:f>
              <c:strCache>
                <c:ptCount val="1"/>
                <c:pt idx="0">
                  <c:v>Fredericton, NB</c:v>
                </c:pt>
              </c:strCache>
            </c:strRef>
          </c:tx>
          <c:spPr>
            <a:ln w="28575" cap="rnd">
              <a:solidFill>
                <a:schemeClr val="accent1">
                  <a:lumMod val="60000"/>
                </a:schemeClr>
              </a:solidFill>
              <a:round/>
            </a:ln>
            <a:effectLst/>
          </c:spPr>
          <c:marker>
            <c:symbol val="none"/>
          </c:marker>
          <c:val>
            <c:numRef>
              <c:f>Sheet1!$F$13:$I$13</c:f>
              <c:numCache>
                <c:formatCode>General</c:formatCode>
                <c:ptCount val="4"/>
                <c:pt idx="0">
                  <c:v>166.5</c:v>
                </c:pt>
                <c:pt idx="1">
                  <c:v>176.6</c:v>
                </c:pt>
                <c:pt idx="2">
                  <c:v>189.2</c:v>
                </c:pt>
                <c:pt idx="3">
                  <c:v>210.5</c:v>
                </c:pt>
              </c:numCache>
            </c:numRef>
          </c:val>
          <c:smooth val="0"/>
          <c:extLst xmlns:c16r2="http://schemas.microsoft.com/office/drawing/2015/06/chart">
            <c:ext xmlns:c16="http://schemas.microsoft.com/office/drawing/2014/chart" uri="{C3380CC4-5D6E-409C-BE32-E72D297353CC}">
              <c16:uniqueId val="{00000006-9B97-42D9-8B52-453C6C2FDD98}"/>
            </c:ext>
          </c:extLst>
        </c:ser>
        <c:ser>
          <c:idx val="7"/>
          <c:order val="7"/>
          <c:tx>
            <c:strRef>
              <c:f>Sheet1!$A$14</c:f>
              <c:strCache>
                <c:ptCount val="1"/>
                <c:pt idx="0">
                  <c:v>Kentville, NS</c:v>
                </c:pt>
              </c:strCache>
            </c:strRef>
          </c:tx>
          <c:spPr>
            <a:ln w="28575" cap="rnd">
              <a:solidFill>
                <a:schemeClr val="accent2">
                  <a:lumMod val="60000"/>
                </a:schemeClr>
              </a:solidFill>
              <a:round/>
            </a:ln>
            <a:effectLst/>
          </c:spPr>
          <c:marker>
            <c:symbol val="none"/>
          </c:marker>
          <c:val>
            <c:numRef>
              <c:f>Sheet1!$F$14:$I$14</c:f>
              <c:numCache>
                <c:formatCode>General</c:formatCode>
                <c:ptCount val="4"/>
                <c:pt idx="0">
                  <c:v>194</c:v>
                </c:pt>
                <c:pt idx="1">
                  <c:v>201.3</c:v>
                </c:pt>
                <c:pt idx="2">
                  <c:v>217</c:v>
                </c:pt>
                <c:pt idx="3">
                  <c:v>236.5</c:v>
                </c:pt>
              </c:numCache>
            </c:numRef>
          </c:val>
          <c:smooth val="0"/>
          <c:extLst xmlns:c16r2="http://schemas.microsoft.com/office/drawing/2015/06/chart">
            <c:ext xmlns:c16="http://schemas.microsoft.com/office/drawing/2014/chart" uri="{C3380CC4-5D6E-409C-BE32-E72D297353CC}">
              <c16:uniqueId val="{00000007-9B97-42D9-8B52-453C6C2FDD98}"/>
            </c:ext>
          </c:extLst>
        </c:ser>
        <c:ser>
          <c:idx val="8"/>
          <c:order val="8"/>
          <c:tx>
            <c:strRef>
              <c:f>Sheet1!$A$15</c:f>
              <c:strCache>
                <c:ptCount val="1"/>
                <c:pt idx="0">
                  <c:v>Charlottetown, PE</c:v>
                </c:pt>
              </c:strCache>
            </c:strRef>
          </c:tx>
          <c:spPr>
            <a:ln w="28575" cap="rnd">
              <a:solidFill>
                <a:srgbClr val="FFC000"/>
              </a:solidFill>
              <a:round/>
            </a:ln>
            <a:effectLst/>
          </c:spPr>
          <c:marker>
            <c:symbol val="none"/>
          </c:marker>
          <c:val>
            <c:numRef>
              <c:f>Sheet1!$F$15:$I$15</c:f>
              <c:numCache>
                <c:formatCode>General</c:formatCode>
                <c:ptCount val="4"/>
                <c:pt idx="0">
                  <c:v>184.7</c:v>
                </c:pt>
                <c:pt idx="1">
                  <c:v>191.5</c:v>
                </c:pt>
                <c:pt idx="2">
                  <c:v>204</c:v>
                </c:pt>
                <c:pt idx="3">
                  <c:v>224.1</c:v>
                </c:pt>
              </c:numCache>
            </c:numRef>
          </c:val>
          <c:smooth val="0"/>
          <c:extLst xmlns:c16r2="http://schemas.microsoft.com/office/drawing/2015/06/chart">
            <c:ext xmlns:c16="http://schemas.microsoft.com/office/drawing/2014/chart" uri="{C3380CC4-5D6E-409C-BE32-E72D297353CC}">
              <c16:uniqueId val="{00000008-9B97-42D9-8B52-453C6C2FDD98}"/>
            </c:ext>
          </c:extLst>
        </c:ser>
        <c:ser>
          <c:idx val="9"/>
          <c:order val="9"/>
          <c:tx>
            <c:strRef>
              <c:f>Sheet1!$A$16</c:f>
              <c:strCache>
                <c:ptCount val="1"/>
                <c:pt idx="0">
                  <c:v>St. John's NL</c:v>
                </c:pt>
              </c:strCache>
            </c:strRef>
          </c:tx>
          <c:spPr>
            <a:ln w="28575" cap="rnd">
              <a:solidFill>
                <a:srgbClr val="92D050"/>
              </a:solidFill>
              <a:round/>
            </a:ln>
            <a:effectLst/>
          </c:spPr>
          <c:marker>
            <c:symbol val="none"/>
          </c:marker>
          <c:val>
            <c:numRef>
              <c:f>Sheet1!$F$16:$I$16</c:f>
              <c:numCache>
                <c:formatCode>General</c:formatCode>
                <c:ptCount val="4"/>
                <c:pt idx="0">
                  <c:v>172.9</c:v>
                </c:pt>
                <c:pt idx="1">
                  <c:v>179</c:v>
                </c:pt>
                <c:pt idx="2">
                  <c:v>194.7</c:v>
                </c:pt>
                <c:pt idx="3">
                  <c:v>215.8</c:v>
                </c:pt>
              </c:numCache>
            </c:numRef>
          </c:val>
          <c:smooth val="0"/>
          <c:extLst xmlns:c16r2="http://schemas.microsoft.com/office/drawing/2015/06/chart">
            <c:ext xmlns:c16="http://schemas.microsoft.com/office/drawing/2014/chart" uri="{C3380CC4-5D6E-409C-BE32-E72D297353CC}">
              <c16:uniqueId val="{00000009-9B97-42D9-8B52-453C6C2FDD98}"/>
            </c:ext>
          </c:extLst>
        </c:ser>
        <c:dLbls>
          <c:showLegendKey val="0"/>
          <c:showVal val="0"/>
          <c:showCatName val="0"/>
          <c:showSerName val="0"/>
          <c:showPercent val="0"/>
          <c:showBubbleSize val="0"/>
        </c:dLbls>
        <c:smooth val="0"/>
        <c:axId val="305911776"/>
        <c:axId val="305912952"/>
      </c:lineChart>
      <c:catAx>
        <c:axId val="3059117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05912952"/>
        <c:crosses val="autoZero"/>
        <c:auto val="1"/>
        <c:lblAlgn val="ctr"/>
        <c:lblOffset val="100"/>
        <c:noMultiLvlLbl val="0"/>
      </c:catAx>
      <c:valAx>
        <c:axId val="305912952"/>
        <c:scaling>
          <c:orientation val="minMax"/>
          <c:min val="12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059117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2400" b="1" i="0" baseline="0"/>
              <a:t>Jours sans gel, passés et futurs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Sheet1!$A$7</c:f>
              <c:strCache>
                <c:ptCount val="1"/>
                <c:pt idx="0">
                  <c:v>Winnfield, Okanagan, BC</c:v>
                </c:pt>
              </c:strCache>
            </c:strRef>
          </c:tx>
          <c:spPr>
            <a:ln w="28575" cap="rnd">
              <a:solidFill>
                <a:srgbClr val="C00000"/>
              </a:solidFill>
              <a:round/>
            </a:ln>
            <a:effectLst/>
          </c:spPr>
          <c:marker>
            <c:symbol val="none"/>
          </c:marker>
          <c:cat>
            <c:strRef>
              <c:f>Sheet1!$J$6:$M$6</c:f>
              <c:strCache>
                <c:ptCount val="4"/>
                <c:pt idx="0">
                  <c:v>1981-2010</c:v>
                </c:pt>
                <c:pt idx="1">
                  <c:v>2020s</c:v>
                </c:pt>
                <c:pt idx="2">
                  <c:v>2050s</c:v>
                </c:pt>
                <c:pt idx="3">
                  <c:v>2080s</c:v>
                </c:pt>
              </c:strCache>
            </c:strRef>
          </c:cat>
          <c:val>
            <c:numRef>
              <c:f>Sheet1!$J$7:$M$7</c:f>
              <c:numCache>
                <c:formatCode>General</c:formatCode>
                <c:ptCount val="4"/>
                <c:pt idx="0">
                  <c:v>215.8</c:v>
                </c:pt>
                <c:pt idx="1">
                  <c:v>236.6</c:v>
                </c:pt>
                <c:pt idx="2">
                  <c:v>259</c:v>
                </c:pt>
                <c:pt idx="3">
                  <c:v>276.8</c:v>
                </c:pt>
              </c:numCache>
            </c:numRef>
          </c:val>
          <c:smooth val="0"/>
          <c:extLst xmlns:c16r2="http://schemas.microsoft.com/office/drawing/2015/06/chart">
            <c:ext xmlns:c16="http://schemas.microsoft.com/office/drawing/2014/chart" uri="{C3380CC4-5D6E-409C-BE32-E72D297353CC}">
              <c16:uniqueId val="{00000000-1C34-4E34-B854-9BB4DDC62477}"/>
            </c:ext>
          </c:extLst>
        </c:ser>
        <c:ser>
          <c:idx val="1"/>
          <c:order val="1"/>
          <c:tx>
            <c:strRef>
              <c:f>Sheet1!$A$8</c:f>
              <c:strCache>
                <c:ptCount val="1"/>
                <c:pt idx="0">
                  <c:v>Hanna, AB</c:v>
                </c:pt>
              </c:strCache>
            </c:strRef>
          </c:tx>
          <c:spPr>
            <a:ln w="28575" cap="rnd">
              <a:solidFill>
                <a:schemeClr val="accent2"/>
              </a:solidFill>
              <a:round/>
            </a:ln>
            <a:effectLst/>
          </c:spPr>
          <c:marker>
            <c:symbol val="none"/>
          </c:marker>
          <c:cat>
            <c:strRef>
              <c:f>Sheet1!$J$6:$M$6</c:f>
              <c:strCache>
                <c:ptCount val="4"/>
                <c:pt idx="0">
                  <c:v>1981-2010</c:v>
                </c:pt>
                <c:pt idx="1">
                  <c:v>2020s</c:v>
                </c:pt>
                <c:pt idx="2">
                  <c:v>2050s</c:v>
                </c:pt>
                <c:pt idx="3">
                  <c:v>2080s</c:v>
                </c:pt>
              </c:strCache>
            </c:strRef>
          </c:cat>
          <c:val>
            <c:numRef>
              <c:f>Sheet1!$J$8:$M$8</c:f>
              <c:numCache>
                <c:formatCode>General</c:formatCode>
                <c:ptCount val="4"/>
                <c:pt idx="0">
                  <c:v>150.4</c:v>
                </c:pt>
                <c:pt idx="1">
                  <c:v>164</c:v>
                </c:pt>
                <c:pt idx="2">
                  <c:v>178</c:v>
                </c:pt>
                <c:pt idx="3">
                  <c:v>197.3</c:v>
                </c:pt>
              </c:numCache>
            </c:numRef>
          </c:val>
          <c:smooth val="0"/>
          <c:extLst xmlns:c16r2="http://schemas.microsoft.com/office/drawing/2015/06/chart">
            <c:ext xmlns:c16="http://schemas.microsoft.com/office/drawing/2014/chart" uri="{C3380CC4-5D6E-409C-BE32-E72D297353CC}">
              <c16:uniqueId val="{00000001-1C34-4E34-B854-9BB4DDC62477}"/>
            </c:ext>
          </c:extLst>
        </c:ser>
        <c:ser>
          <c:idx val="2"/>
          <c:order val="2"/>
          <c:tx>
            <c:strRef>
              <c:f>Sheet1!$A$9</c:f>
              <c:strCache>
                <c:ptCount val="1"/>
                <c:pt idx="0">
                  <c:v>Regina, SK</c:v>
                </c:pt>
              </c:strCache>
            </c:strRef>
          </c:tx>
          <c:spPr>
            <a:ln w="28575" cap="rnd">
              <a:solidFill>
                <a:srgbClr val="7030A0"/>
              </a:solidFill>
              <a:round/>
            </a:ln>
            <a:effectLst/>
          </c:spPr>
          <c:marker>
            <c:symbol val="none"/>
          </c:marker>
          <c:cat>
            <c:strRef>
              <c:f>Sheet1!$J$6:$M$6</c:f>
              <c:strCache>
                <c:ptCount val="4"/>
                <c:pt idx="0">
                  <c:v>1981-2010</c:v>
                </c:pt>
                <c:pt idx="1">
                  <c:v>2020s</c:v>
                </c:pt>
                <c:pt idx="2">
                  <c:v>2050s</c:v>
                </c:pt>
                <c:pt idx="3">
                  <c:v>2080s</c:v>
                </c:pt>
              </c:strCache>
            </c:strRef>
          </c:cat>
          <c:val>
            <c:numRef>
              <c:f>Sheet1!$J$9:$M$9</c:f>
              <c:numCache>
                <c:formatCode>General</c:formatCode>
                <c:ptCount val="4"/>
                <c:pt idx="0">
                  <c:v>163.30000000000001</c:v>
                </c:pt>
                <c:pt idx="1">
                  <c:v>174.3</c:v>
                </c:pt>
                <c:pt idx="2">
                  <c:v>188.5</c:v>
                </c:pt>
                <c:pt idx="3">
                  <c:v>205.3</c:v>
                </c:pt>
              </c:numCache>
            </c:numRef>
          </c:val>
          <c:smooth val="0"/>
          <c:extLst xmlns:c16r2="http://schemas.microsoft.com/office/drawing/2015/06/chart">
            <c:ext xmlns:c16="http://schemas.microsoft.com/office/drawing/2014/chart" uri="{C3380CC4-5D6E-409C-BE32-E72D297353CC}">
              <c16:uniqueId val="{00000002-1C34-4E34-B854-9BB4DDC62477}"/>
            </c:ext>
          </c:extLst>
        </c:ser>
        <c:ser>
          <c:idx val="3"/>
          <c:order val="3"/>
          <c:tx>
            <c:strRef>
              <c:f>Sheet1!$A$10</c:f>
              <c:strCache>
                <c:ptCount val="1"/>
                <c:pt idx="0">
                  <c:v>Brandon, MB</c:v>
                </c:pt>
              </c:strCache>
            </c:strRef>
          </c:tx>
          <c:spPr>
            <a:ln w="28575" cap="rnd">
              <a:solidFill>
                <a:srgbClr val="FFC000"/>
              </a:solidFill>
              <a:round/>
            </a:ln>
            <a:effectLst/>
          </c:spPr>
          <c:marker>
            <c:symbol val="none"/>
          </c:marker>
          <c:cat>
            <c:strRef>
              <c:f>Sheet1!$J$6:$M$6</c:f>
              <c:strCache>
                <c:ptCount val="4"/>
                <c:pt idx="0">
                  <c:v>1981-2010</c:v>
                </c:pt>
                <c:pt idx="1">
                  <c:v>2020s</c:v>
                </c:pt>
                <c:pt idx="2">
                  <c:v>2050s</c:v>
                </c:pt>
                <c:pt idx="3">
                  <c:v>2080s</c:v>
                </c:pt>
              </c:strCache>
            </c:strRef>
          </c:cat>
          <c:val>
            <c:numRef>
              <c:f>Sheet1!$J$10:$M$10</c:f>
              <c:numCache>
                <c:formatCode>General</c:formatCode>
                <c:ptCount val="4"/>
                <c:pt idx="0">
                  <c:v>147.19999999999999</c:v>
                </c:pt>
                <c:pt idx="1">
                  <c:v>157.6</c:v>
                </c:pt>
                <c:pt idx="2">
                  <c:v>170.7</c:v>
                </c:pt>
                <c:pt idx="3">
                  <c:v>187.3</c:v>
                </c:pt>
              </c:numCache>
            </c:numRef>
          </c:val>
          <c:smooth val="0"/>
          <c:extLst xmlns:c16r2="http://schemas.microsoft.com/office/drawing/2015/06/chart">
            <c:ext xmlns:c16="http://schemas.microsoft.com/office/drawing/2014/chart" uri="{C3380CC4-5D6E-409C-BE32-E72D297353CC}">
              <c16:uniqueId val="{00000003-1C34-4E34-B854-9BB4DDC62477}"/>
            </c:ext>
          </c:extLst>
        </c:ser>
        <c:ser>
          <c:idx val="4"/>
          <c:order val="4"/>
          <c:tx>
            <c:strRef>
              <c:f>Sheet1!$A$11</c:f>
              <c:strCache>
                <c:ptCount val="1"/>
                <c:pt idx="0">
                  <c:v>Guelph, ON</c:v>
                </c:pt>
              </c:strCache>
            </c:strRef>
          </c:tx>
          <c:spPr>
            <a:ln w="28575" cap="rnd">
              <a:solidFill>
                <a:schemeClr val="accent5"/>
              </a:solidFill>
              <a:round/>
            </a:ln>
            <a:effectLst/>
          </c:spPr>
          <c:marker>
            <c:symbol val="none"/>
          </c:marker>
          <c:cat>
            <c:strRef>
              <c:f>Sheet1!$J$6:$M$6</c:f>
              <c:strCache>
                <c:ptCount val="4"/>
                <c:pt idx="0">
                  <c:v>1981-2010</c:v>
                </c:pt>
                <c:pt idx="1">
                  <c:v>2020s</c:v>
                </c:pt>
                <c:pt idx="2">
                  <c:v>2050s</c:v>
                </c:pt>
                <c:pt idx="3">
                  <c:v>2080s</c:v>
                </c:pt>
              </c:strCache>
            </c:strRef>
          </c:cat>
          <c:val>
            <c:numRef>
              <c:f>Sheet1!$J$11:$M$11</c:f>
              <c:numCache>
                <c:formatCode>General</c:formatCode>
                <c:ptCount val="4"/>
                <c:pt idx="0">
                  <c:v>209.2</c:v>
                </c:pt>
                <c:pt idx="1">
                  <c:v>230.6</c:v>
                </c:pt>
                <c:pt idx="2">
                  <c:v>250.9</c:v>
                </c:pt>
                <c:pt idx="3">
                  <c:v>271.7</c:v>
                </c:pt>
              </c:numCache>
            </c:numRef>
          </c:val>
          <c:smooth val="0"/>
          <c:extLst xmlns:c16r2="http://schemas.microsoft.com/office/drawing/2015/06/chart">
            <c:ext xmlns:c16="http://schemas.microsoft.com/office/drawing/2014/chart" uri="{C3380CC4-5D6E-409C-BE32-E72D297353CC}">
              <c16:uniqueId val="{00000004-1C34-4E34-B854-9BB4DDC62477}"/>
            </c:ext>
          </c:extLst>
        </c:ser>
        <c:ser>
          <c:idx val="5"/>
          <c:order val="5"/>
          <c:tx>
            <c:strRef>
              <c:f>Sheet1!$A$12</c:f>
              <c:strCache>
                <c:ptCount val="1"/>
                <c:pt idx="0">
                  <c:v>Sherbrooke, QC</c:v>
                </c:pt>
              </c:strCache>
            </c:strRef>
          </c:tx>
          <c:spPr>
            <a:ln w="28575" cap="rnd">
              <a:solidFill>
                <a:schemeClr val="accent6"/>
              </a:solidFill>
              <a:round/>
            </a:ln>
            <a:effectLst/>
          </c:spPr>
          <c:marker>
            <c:symbol val="none"/>
          </c:marker>
          <c:cat>
            <c:strRef>
              <c:f>Sheet1!$J$6:$M$6</c:f>
              <c:strCache>
                <c:ptCount val="4"/>
                <c:pt idx="0">
                  <c:v>1981-2010</c:v>
                </c:pt>
                <c:pt idx="1">
                  <c:v>2020s</c:v>
                </c:pt>
                <c:pt idx="2">
                  <c:v>2050s</c:v>
                </c:pt>
                <c:pt idx="3">
                  <c:v>2080s</c:v>
                </c:pt>
              </c:strCache>
            </c:strRef>
          </c:cat>
          <c:val>
            <c:numRef>
              <c:f>Sheet1!$J$12:$M$12</c:f>
              <c:numCache>
                <c:formatCode>General</c:formatCode>
                <c:ptCount val="4"/>
                <c:pt idx="0">
                  <c:v>160.6</c:v>
                </c:pt>
                <c:pt idx="1">
                  <c:v>175.8</c:v>
                </c:pt>
                <c:pt idx="2">
                  <c:v>191.2</c:v>
                </c:pt>
                <c:pt idx="3">
                  <c:v>208.3</c:v>
                </c:pt>
              </c:numCache>
            </c:numRef>
          </c:val>
          <c:smooth val="0"/>
          <c:extLst xmlns:c16r2="http://schemas.microsoft.com/office/drawing/2015/06/chart">
            <c:ext xmlns:c16="http://schemas.microsoft.com/office/drawing/2014/chart" uri="{C3380CC4-5D6E-409C-BE32-E72D297353CC}">
              <c16:uniqueId val="{00000005-1C34-4E34-B854-9BB4DDC62477}"/>
            </c:ext>
          </c:extLst>
        </c:ser>
        <c:ser>
          <c:idx val="6"/>
          <c:order val="6"/>
          <c:tx>
            <c:strRef>
              <c:f>Sheet1!$A$13</c:f>
              <c:strCache>
                <c:ptCount val="1"/>
                <c:pt idx="0">
                  <c:v>Fredericton, NB</c:v>
                </c:pt>
              </c:strCache>
            </c:strRef>
          </c:tx>
          <c:spPr>
            <a:ln w="28575" cap="rnd">
              <a:solidFill>
                <a:schemeClr val="accent1">
                  <a:lumMod val="60000"/>
                </a:schemeClr>
              </a:solidFill>
              <a:round/>
            </a:ln>
            <a:effectLst/>
          </c:spPr>
          <c:marker>
            <c:symbol val="none"/>
          </c:marker>
          <c:cat>
            <c:strRef>
              <c:f>Sheet1!$J$6:$M$6</c:f>
              <c:strCache>
                <c:ptCount val="4"/>
                <c:pt idx="0">
                  <c:v>1981-2010</c:v>
                </c:pt>
                <c:pt idx="1">
                  <c:v>2020s</c:v>
                </c:pt>
                <c:pt idx="2">
                  <c:v>2050s</c:v>
                </c:pt>
                <c:pt idx="3">
                  <c:v>2080s</c:v>
                </c:pt>
              </c:strCache>
            </c:strRef>
          </c:cat>
          <c:val>
            <c:numRef>
              <c:f>Sheet1!$J$13:$M$13</c:f>
              <c:numCache>
                <c:formatCode>General</c:formatCode>
                <c:ptCount val="4"/>
                <c:pt idx="0">
                  <c:v>192.8</c:v>
                </c:pt>
                <c:pt idx="1">
                  <c:v>206.4</c:v>
                </c:pt>
                <c:pt idx="2">
                  <c:v>225.6</c:v>
                </c:pt>
                <c:pt idx="3">
                  <c:v>246.6</c:v>
                </c:pt>
              </c:numCache>
            </c:numRef>
          </c:val>
          <c:smooth val="0"/>
          <c:extLst xmlns:c16r2="http://schemas.microsoft.com/office/drawing/2015/06/chart">
            <c:ext xmlns:c16="http://schemas.microsoft.com/office/drawing/2014/chart" uri="{C3380CC4-5D6E-409C-BE32-E72D297353CC}">
              <c16:uniqueId val="{00000006-1C34-4E34-B854-9BB4DDC62477}"/>
            </c:ext>
          </c:extLst>
        </c:ser>
        <c:ser>
          <c:idx val="7"/>
          <c:order val="7"/>
          <c:tx>
            <c:strRef>
              <c:f>Sheet1!$A$14</c:f>
              <c:strCache>
                <c:ptCount val="1"/>
                <c:pt idx="0">
                  <c:v>Kentville, NS</c:v>
                </c:pt>
              </c:strCache>
            </c:strRef>
          </c:tx>
          <c:spPr>
            <a:ln w="28575" cap="rnd">
              <a:solidFill>
                <a:schemeClr val="accent5">
                  <a:lumMod val="50000"/>
                  <a:lumOff val="50000"/>
                </a:schemeClr>
              </a:solidFill>
              <a:round/>
            </a:ln>
            <a:effectLst/>
          </c:spPr>
          <c:marker>
            <c:symbol val="none"/>
          </c:marker>
          <c:cat>
            <c:strRef>
              <c:f>Sheet1!$J$6:$M$6</c:f>
              <c:strCache>
                <c:ptCount val="4"/>
                <c:pt idx="0">
                  <c:v>1981-2010</c:v>
                </c:pt>
                <c:pt idx="1">
                  <c:v>2020s</c:v>
                </c:pt>
                <c:pt idx="2">
                  <c:v>2050s</c:v>
                </c:pt>
                <c:pt idx="3">
                  <c:v>2080s</c:v>
                </c:pt>
              </c:strCache>
            </c:strRef>
          </c:cat>
          <c:val>
            <c:numRef>
              <c:f>Sheet1!$J$14:$M$14</c:f>
              <c:numCache>
                <c:formatCode>General</c:formatCode>
                <c:ptCount val="4"/>
                <c:pt idx="0">
                  <c:v>163.4</c:v>
                </c:pt>
                <c:pt idx="1">
                  <c:v>178.1</c:v>
                </c:pt>
                <c:pt idx="2">
                  <c:v>193.8</c:v>
                </c:pt>
                <c:pt idx="3">
                  <c:v>211.7</c:v>
                </c:pt>
              </c:numCache>
            </c:numRef>
          </c:val>
          <c:smooth val="0"/>
          <c:extLst xmlns:c16r2="http://schemas.microsoft.com/office/drawing/2015/06/chart">
            <c:ext xmlns:c16="http://schemas.microsoft.com/office/drawing/2014/chart" uri="{C3380CC4-5D6E-409C-BE32-E72D297353CC}">
              <c16:uniqueId val="{00000007-1C34-4E34-B854-9BB4DDC62477}"/>
            </c:ext>
          </c:extLst>
        </c:ser>
        <c:ser>
          <c:idx val="8"/>
          <c:order val="8"/>
          <c:tx>
            <c:strRef>
              <c:f>Sheet1!$A$15</c:f>
              <c:strCache>
                <c:ptCount val="1"/>
                <c:pt idx="0">
                  <c:v>Charlottetown, PE</c:v>
                </c:pt>
              </c:strCache>
            </c:strRef>
          </c:tx>
          <c:spPr>
            <a:ln w="28575" cap="rnd">
              <a:solidFill>
                <a:srgbClr val="140DA3"/>
              </a:solidFill>
              <a:round/>
            </a:ln>
            <a:effectLst/>
          </c:spPr>
          <c:marker>
            <c:symbol val="none"/>
          </c:marker>
          <c:cat>
            <c:strRef>
              <c:f>Sheet1!$J$6:$M$6</c:f>
              <c:strCache>
                <c:ptCount val="4"/>
                <c:pt idx="0">
                  <c:v>1981-2010</c:v>
                </c:pt>
                <c:pt idx="1">
                  <c:v>2020s</c:v>
                </c:pt>
                <c:pt idx="2">
                  <c:v>2050s</c:v>
                </c:pt>
                <c:pt idx="3">
                  <c:v>2080s</c:v>
                </c:pt>
              </c:strCache>
            </c:strRef>
          </c:cat>
          <c:val>
            <c:numRef>
              <c:f>Sheet1!$J$15:$M$15</c:f>
              <c:numCache>
                <c:formatCode>General</c:formatCode>
                <c:ptCount val="4"/>
                <c:pt idx="0">
                  <c:v>204.8</c:v>
                </c:pt>
                <c:pt idx="1">
                  <c:v>217.3</c:v>
                </c:pt>
                <c:pt idx="2">
                  <c:v>238.1</c:v>
                </c:pt>
                <c:pt idx="3">
                  <c:v>260.10000000000002</c:v>
                </c:pt>
              </c:numCache>
            </c:numRef>
          </c:val>
          <c:smooth val="0"/>
          <c:extLst xmlns:c16r2="http://schemas.microsoft.com/office/drawing/2015/06/chart">
            <c:ext xmlns:c16="http://schemas.microsoft.com/office/drawing/2014/chart" uri="{C3380CC4-5D6E-409C-BE32-E72D297353CC}">
              <c16:uniqueId val="{00000008-1C34-4E34-B854-9BB4DDC62477}"/>
            </c:ext>
          </c:extLst>
        </c:ser>
        <c:ser>
          <c:idx val="9"/>
          <c:order val="9"/>
          <c:tx>
            <c:strRef>
              <c:f>Sheet1!$A$16</c:f>
              <c:strCache>
                <c:ptCount val="1"/>
                <c:pt idx="0">
                  <c:v>St. John's NL</c:v>
                </c:pt>
              </c:strCache>
            </c:strRef>
          </c:tx>
          <c:spPr>
            <a:ln w="28575" cap="rnd">
              <a:solidFill>
                <a:srgbClr val="00B050"/>
              </a:solidFill>
              <a:round/>
            </a:ln>
            <a:effectLst/>
          </c:spPr>
          <c:marker>
            <c:symbol val="none"/>
          </c:marker>
          <c:cat>
            <c:strRef>
              <c:f>Sheet1!$J$6:$M$6</c:f>
              <c:strCache>
                <c:ptCount val="4"/>
                <c:pt idx="0">
                  <c:v>1981-2010</c:v>
                </c:pt>
                <c:pt idx="1">
                  <c:v>2020s</c:v>
                </c:pt>
                <c:pt idx="2">
                  <c:v>2050s</c:v>
                </c:pt>
                <c:pt idx="3">
                  <c:v>2080s</c:v>
                </c:pt>
              </c:strCache>
            </c:strRef>
          </c:cat>
          <c:val>
            <c:numRef>
              <c:f>Sheet1!$J$16:$M$16</c:f>
              <c:numCache>
                <c:formatCode>General</c:formatCode>
                <c:ptCount val="4"/>
                <c:pt idx="0">
                  <c:v>198.7</c:v>
                </c:pt>
                <c:pt idx="1">
                  <c:v>207.6</c:v>
                </c:pt>
                <c:pt idx="2">
                  <c:v>229.1</c:v>
                </c:pt>
                <c:pt idx="3">
                  <c:v>257.39999999999998</c:v>
                </c:pt>
              </c:numCache>
            </c:numRef>
          </c:val>
          <c:smooth val="0"/>
          <c:extLst xmlns:c16r2="http://schemas.microsoft.com/office/drawing/2015/06/chart">
            <c:ext xmlns:c16="http://schemas.microsoft.com/office/drawing/2014/chart" uri="{C3380CC4-5D6E-409C-BE32-E72D297353CC}">
              <c16:uniqueId val="{00000009-1C34-4E34-B854-9BB4DDC62477}"/>
            </c:ext>
          </c:extLst>
        </c:ser>
        <c:dLbls>
          <c:showLegendKey val="0"/>
          <c:showVal val="0"/>
          <c:showCatName val="0"/>
          <c:showSerName val="0"/>
          <c:showPercent val="0"/>
          <c:showBubbleSize val="0"/>
        </c:dLbls>
        <c:smooth val="0"/>
        <c:axId val="305912560"/>
        <c:axId val="305911384"/>
      </c:lineChart>
      <c:catAx>
        <c:axId val="305912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05911384"/>
        <c:crosses val="autoZero"/>
        <c:auto val="1"/>
        <c:lblAlgn val="ctr"/>
        <c:lblOffset val="100"/>
        <c:noMultiLvlLbl val="0"/>
      </c:catAx>
      <c:valAx>
        <c:axId val="305911384"/>
        <c:scaling>
          <c:orientation val="minMax"/>
          <c:max val="280"/>
          <c:min val="14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05912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CA"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1E20BD8B-6CA2-4FD3-AEAF-871BEE59B4D9}" type="datetimeFigureOut">
              <a:rPr lang="en-CA"/>
              <a:pPr>
                <a:defRPr/>
              </a:pPr>
              <a:t>2020-02-17</a:t>
            </a:fld>
            <a:endParaRPr lang="en-CA"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CA"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260AD85-B8A7-44C1-8B0C-ADA0EBA97CE5}" type="slidenum">
              <a:rPr lang="en-CA"/>
              <a:pPr>
                <a:defRPr/>
              </a:pPr>
              <a:t>‹N°›</a:t>
            </a:fld>
            <a:endParaRPr lang="en-CA" dirty="0"/>
          </a:p>
        </p:txBody>
      </p:sp>
    </p:spTree>
    <p:extLst>
      <p:ext uri="{BB962C8B-B14F-4D97-AF65-F5344CB8AC3E}">
        <p14:creationId xmlns:p14="http://schemas.microsoft.com/office/powerpoint/2010/main" val="910501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1C3D61B7-9AB3-4A2B-980C-A8BEF8DF256D}" type="datetimeFigureOut">
              <a:rPr lang="en-US"/>
              <a:pPr>
                <a:defRPr/>
              </a:pPr>
              <a:t>2/17/2020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2A0F331-30E2-48A4-9793-9205E92F3479}" type="slidenum">
              <a:rPr lang="en-US"/>
              <a:pPr>
                <a:defRPr/>
              </a:pPr>
              <a:t>‹N°›</a:t>
            </a:fld>
            <a:endParaRPr lang="en-US" dirty="0"/>
          </a:p>
        </p:txBody>
      </p:sp>
    </p:spTree>
    <p:extLst>
      <p:ext uri="{BB962C8B-B14F-4D97-AF65-F5344CB8AC3E}">
        <p14:creationId xmlns:p14="http://schemas.microsoft.com/office/powerpoint/2010/main" val="1618164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Corn heat units is a measurement of cumulative heat over the growing season. </a:t>
            </a:r>
          </a:p>
          <a:p>
            <a:r>
              <a:rPr lang="en-CA" dirty="0"/>
              <a:t>CHU:[1.8(daily mean temp-4.4) + 3.3 (daily max temp -10) – 0.084(daily max temp)-10)2}/2=CHU</a:t>
            </a:r>
          </a:p>
          <a:p>
            <a:r>
              <a:rPr lang="en-CA" dirty="0"/>
              <a:t>CHU always uses a base of 10 versus 5 from GDD.</a:t>
            </a:r>
          </a:p>
        </p:txBody>
      </p:sp>
      <p:sp>
        <p:nvSpPr>
          <p:cNvPr id="4" name="Slide Number Placeholder 3"/>
          <p:cNvSpPr>
            <a:spLocks noGrp="1"/>
          </p:cNvSpPr>
          <p:nvPr>
            <p:ph type="sldNum" sz="quarter" idx="5"/>
          </p:nvPr>
        </p:nvSpPr>
        <p:spPr/>
        <p:txBody>
          <a:bodyPr/>
          <a:lstStyle/>
          <a:p>
            <a:fld id="{4FE5803A-3CBB-4A40-9BE8-62717F72AD1E}" type="slidenum">
              <a:rPr lang="en-US" smtClean="0"/>
              <a:t>13</a:t>
            </a:fld>
            <a:endParaRPr lang="en-US" dirty="0"/>
          </a:p>
        </p:txBody>
      </p:sp>
    </p:spTree>
    <p:extLst>
      <p:ext uri="{BB962C8B-B14F-4D97-AF65-F5344CB8AC3E}">
        <p14:creationId xmlns:p14="http://schemas.microsoft.com/office/powerpoint/2010/main" val="2615711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option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41941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inion Pro"/>
                <a:cs typeface="Minion Pro"/>
              </a:defRPr>
            </a:lvl1pPr>
          </a:lstStyle>
          <a:p>
            <a:r>
              <a:rPr lang="en-US"/>
              <a:t>Click to edit Master title style</a:t>
            </a:r>
            <a:endParaRPr lang="en-US" dirty="0"/>
          </a:p>
        </p:txBody>
      </p:sp>
      <p:sp>
        <p:nvSpPr>
          <p:cNvPr id="7" name="Text Placeholder 6"/>
          <p:cNvSpPr>
            <a:spLocks noGrp="1"/>
          </p:cNvSpPr>
          <p:nvPr>
            <p:ph type="body" sz="quarter" idx="10"/>
          </p:nvPr>
        </p:nvSpPr>
        <p:spPr>
          <a:xfrm>
            <a:off x="457200" y="1697038"/>
            <a:ext cx="8229600" cy="3879850"/>
          </a:xfrm>
        </p:spPr>
        <p:txBody>
          <a:bodyPr/>
          <a:lstStyle>
            <a:lvl1pPr>
              <a:defRPr>
                <a:latin typeface="Minion Pro"/>
                <a:cs typeface="Minion Pro"/>
              </a:defRPr>
            </a:lvl1pPr>
            <a:lvl2pPr>
              <a:defRPr>
                <a:latin typeface="Minion Pro"/>
                <a:cs typeface="Minion Pro"/>
              </a:defRPr>
            </a:lvl2pPr>
            <a:lvl3pPr>
              <a:defRPr>
                <a:latin typeface="Minion Pro"/>
                <a:cs typeface="Minion Pro"/>
              </a:defRPr>
            </a:lvl3pPr>
            <a:lvl4pPr>
              <a:defRPr>
                <a:latin typeface="Minion Pro"/>
                <a:cs typeface="Minion Pro"/>
              </a:defRPr>
            </a:lvl4pPr>
            <a:lvl5pPr>
              <a:defRPr>
                <a:latin typeface="Minion Pro"/>
                <a:cs typeface="Minion P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099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_option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41941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_option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41941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1"/>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343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normAutofit/>
          </a:bodyPr>
          <a:lstStyle>
            <a:lvl1pPr algn="l">
              <a:defRPr sz="2400" b="0"/>
            </a:lvl1pPr>
          </a:lstStyle>
          <a:p>
            <a:r>
              <a:rPr lang="en-CA"/>
              <a:t>Click to edit Master title style</a:t>
            </a:r>
            <a:endParaRPr lang="en-US" dirty="0"/>
          </a:p>
        </p:txBody>
      </p:sp>
      <p:sp>
        <p:nvSpPr>
          <p:cNvPr id="3" name="Picture Placeholder 2"/>
          <p:cNvSpPr>
            <a:spLocks noGrp="1"/>
          </p:cNvSpPr>
          <p:nvPr>
            <p:ph type="pic" idx="1"/>
          </p:nvPr>
        </p:nvSpPr>
        <p:spPr>
          <a:xfrm>
            <a:off x="1792288" y="612775"/>
            <a:ext cx="5486400" cy="39592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dirty="0"/>
              <a:t>Click icon to add picture</a:t>
            </a:r>
            <a:endParaRPr lang="en-US" noProof="0" dirty="0"/>
          </a:p>
        </p:txBody>
      </p:sp>
      <p:sp>
        <p:nvSpPr>
          <p:cNvPr id="4" name="Text Placeholder 3"/>
          <p:cNvSpPr>
            <a:spLocks noGrp="1"/>
          </p:cNvSpPr>
          <p:nvPr>
            <p:ph type="body" sz="half" idx="2"/>
          </p:nvPr>
        </p:nvSpPr>
        <p:spPr>
          <a:xfrm>
            <a:off x="1792288" y="5138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7924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a:t>Click to edit Master title style</a:t>
            </a:r>
            <a:endParaRPr lang="en-US"/>
          </a:p>
        </p:txBody>
      </p:sp>
      <p:sp>
        <p:nvSpPr>
          <p:cNvPr id="1027" name="Text Placeholder 2"/>
          <p:cNvSpPr>
            <a:spLocks noGrp="1"/>
          </p:cNvSpPr>
          <p:nvPr>
            <p:ph type="body" idx="1"/>
          </p:nvPr>
        </p:nvSpPr>
        <p:spPr bwMode="auto">
          <a:xfrm>
            <a:off x="609600" y="1600200"/>
            <a:ext cx="79248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75" r:id="rId4"/>
    <p:sldLayoutId id="2147483676" r:id="rId5"/>
    <p:sldLayoutId id="2147483677" r:id="rId6"/>
    <p:sldLayoutId id="2147483678" r:id="rId7"/>
    <p:sldLayoutId id="2147483679" r:id="rId8"/>
    <p:sldLayoutId id="2147483683" r:id="rId9"/>
    <p:sldLayoutId id="2147483684" r:id="rId10"/>
  </p:sldLayoutIdLst>
  <p:hf hdr="0" ftr="0" dt="0"/>
  <p:txStyles>
    <p:titleStyle>
      <a:lvl1pPr algn="ctr" defTabSz="457200" rtl="0" eaLnBrk="0" fontAlgn="base" hangingPunct="0">
        <a:spcBef>
          <a:spcPct val="0"/>
        </a:spcBef>
        <a:spcAft>
          <a:spcPct val="0"/>
        </a:spcAft>
        <a:defRPr sz="4400" kern="1200">
          <a:solidFill>
            <a:srgbClr val="800000"/>
          </a:solidFill>
          <a:latin typeface="+mj-lt"/>
          <a:ea typeface="+mj-ea"/>
          <a:cs typeface="+mj-cs"/>
        </a:defRPr>
      </a:lvl1pPr>
      <a:lvl2pPr algn="ctr" defTabSz="457200" rtl="0" eaLnBrk="0" fontAlgn="base" hangingPunct="0">
        <a:spcBef>
          <a:spcPct val="0"/>
        </a:spcBef>
        <a:spcAft>
          <a:spcPct val="0"/>
        </a:spcAft>
        <a:defRPr sz="4400">
          <a:solidFill>
            <a:srgbClr val="800000"/>
          </a:solidFill>
          <a:latin typeface="Calisto MT" pitchFamily="18" charset="0"/>
        </a:defRPr>
      </a:lvl2pPr>
      <a:lvl3pPr algn="ctr" defTabSz="457200" rtl="0" eaLnBrk="0" fontAlgn="base" hangingPunct="0">
        <a:spcBef>
          <a:spcPct val="0"/>
        </a:spcBef>
        <a:spcAft>
          <a:spcPct val="0"/>
        </a:spcAft>
        <a:defRPr sz="4400">
          <a:solidFill>
            <a:srgbClr val="800000"/>
          </a:solidFill>
          <a:latin typeface="Calisto MT" pitchFamily="18" charset="0"/>
        </a:defRPr>
      </a:lvl3pPr>
      <a:lvl4pPr algn="ctr" defTabSz="457200" rtl="0" eaLnBrk="0" fontAlgn="base" hangingPunct="0">
        <a:spcBef>
          <a:spcPct val="0"/>
        </a:spcBef>
        <a:spcAft>
          <a:spcPct val="0"/>
        </a:spcAft>
        <a:defRPr sz="4400">
          <a:solidFill>
            <a:srgbClr val="800000"/>
          </a:solidFill>
          <a:latin typeface="Calisto MT" pitchFamily="18" charset="0"/>
        </a:defRPr>
      </a:lvl4pPr>
      <a:lvl5pPr algn="ctr" defTabSz="457200" rtl="0" eaLnBrk="0" fontAlgn="base" hangingPunct="0">
        <a:spcBef>
          <a:spcPct val="0"/>
        </a:spcBef>
        <a:spcAft>
          <a:spcPct val="0"/>
        </a:spcAft>
        <a:defRPr sz="4400">
          <a:solidFill>
            <a:srgbClr val="800000"/>
          </a:solidFill>
          <a:latin typeface="Calisto MT" pitchFamily="18" charset="0"/>
        </a:defRPr>
      </a:lvl5pPr>
      <a:lvl6pPr marL="457200" algn="ctr" defTabSz="457200" rtl="0" fontAlgn="base">
        <a:spcBef>
          <a:spcPct val="0"/>
        </a:spcBef>
        <a:spcAft>
          <a:spcPct val="0"/>
        </a:spcAft>
        <a:defRPr sz="4400">
          <a:solidFill>
            <a:srgbClr val="800000"/>
          </a:solidFill>
          <a:latin typeface="Calisto MT" pitchFamily="18" charset="0"/>
        </a:defRPr>
      </a:lvl6pPr>
      <a:lvl7pPr marL="914400" algn="ctr" defTabSz="457200" rtl="0" fontAlgn="base">
        <a:spcBef>
          <a:spcPct val="0"/>
        </a:spcBef>
        <a:spcAft>
          <a:spcPct val="0"/>
        </a:spcAft>
        <a:defRPr sz="4400">
          <a:solidFill>
            <a:srgbClr val="800000"/>
          </a:solidFill>
          <a:latin typeface="Calisto MT" pitchFamily="18" charset="0"/>
        </a:defRPr>
      </a:lvl7pPr>
      <a:lvl8pPr marL="1371600" algn="ctr" defTabSz="457200" rtl="0" fontAlgn="base">
        <a:spcBef>
          <a:spcPct val="0"/>
        </a:spcBef>
        <a:spcAft>
          <a:spcPct val="0"/>
        </a:spcAft>
        <a:defRPr sz="4400">
          <a:solidFill>
            <a:srgbClr val="800000"/>
          </a:solidFill>
          <a:latin typeface="Calisto MT" pitchFamily="18" charset="0"/>
        </a:defRPr>
      </a:lvl8pPr>
      <a:lvl9pPr marL="1828800" algn="ctr" defTabSz="457200" rtl="0" fontAlgn="base">
        <a:spcBef>
          <a:spcPct val="0"/>
        </a:spcBef>
        <a:spcAft>
          <a:spcPct val="0"/>
        </a:spcAft>
        <a:defRPr sz="4400">
          <a:solidFill>
            <a:srgbClr val="800000"/>
          </a:solidFill>
          <a:latin typeface="Calisto MT" pitchFamily="18"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685800" y="2438400"/>
            <a:ext cx="7772400" cy="1470025"/>
          </a:xfrm>
          <a:prstGeom prst="rect">
            <a:avLst/>
          </a:prstGeom>
          <a:noFill/>
          <a:ln w="9525">
            <a:noFill/>
            <a:miter lim="800000"/>
            <a:headEnd/>
            <a:tailEnd/>
          </a:ln>
        </p:spPr>
        <p:txBody>
          <a:bodyPr wrap="square" anchor="ctr">
            <a:normAutofit fontScale="90000"/>
          </a:bodyPr>
          <a:lstStyle/>
          <a:p>
            <a:r>
              <a:rPr lang="fr-CA" sz="4100" dirty="0"/>
              <a:t>Les changements climatiques et la prochaine décennie de l’agriculture canadienne</a:t>
            </a:r>
          </a:p>
        </p:txBody>
      </p:sp>
      <p:sp>
        <p:nvSpPr>
          <p:cNvPr id="3" name="Subtitle 2"/>
          <p:cNvSpPr>
            <a:spLocks noGrp="1"/>
          </p:cNvSpPr>
          <p:nvPr>
            <p:ph type="subTitle" idx="1"/>
          </p:nvPr>
        </p:nvSpPr>
        <p:spPr bwMode="auto">
          <a:xfrm>
            <a:off x="1371600" y="4194175"/>
            <a:ext cx="6400800" cy="1752600"/>
          </a:xfrm>
          <a:prstGeom prst="rect">
            <a:avLst/>
          </a:prstGeom>
          <a:noFill/>
          <a:ln w="9525">
            <a:noFill/>
            <a:miter lim="800000"/>
            <a:headEnd/>
            <a:tailEnd/>
          </a:ln>
        </p:spPr>
        <p:txBody>
          <a:bodyPr wrap="square" anchor="t">
            <a:normAutofit fontScale="85000" lnSpcReduction="10000"/>
          </a:bodyPr>
          <a:lstStyle/>
          <a:p>
            <a:r>
              <a:rPr lang="fr-CA" b="1"/>
              <a:t>Don Jardine</a:t>
            </a:r>
          </a:p>
          <a:p>
            <a:r>
              <a:rPr lang="fr-CA" b="1"/>
              <a:t>Laboratoire de recherche sur le climat de l’Université de l’Île-du-Prince-Édouard</a:t>
            </a:r>
          </a:p>
          <a:p>
            <a:r>
              <a:rPr lang="fr-CA" b="1"/>
              <a:t>Le 25 février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b="1"/>
              <a:t>Jours sans gel et saisons de croissance</a:t>
            </a:r>
          </a:p>
        </p:txBody>
      </p:sp>
      <p:graphicFrame>
        <p:nvGraphicFramePr>
          <p:cNvPr id="4" name="Chart 3"/>
          <p:cNvGraphicFramePr/>
          <p:nvPr/>
        </p:nvGraphicFramePr>
        <p:xfrm>
          <a:off x="330008" y="1181685"/>
          <a:ext cx="4889105" cy="29823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4403188" y="3699803"/>
          <a:ext cx="4740812" cy="315819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613009" y="1899138"/>
            <a:ext cx="3334043" cy="1323439"/>
          </a:xfrm>
          <a:prstGeom prst="rect">
            <a:avLst/>
          </a:prstGeom>
          <a:noFill/>
        </p:spPr>
        <p:txBody>
          <a:bodyPr wrap="square" rtlCol="0">
            <a:spAutoFit/>
          </a:bodyPr>
          <a:lstStyle/>
          <a:p>
            <a:r>
              <a:rPr lang="fr-CA" sz="2000" b="1">
                <a:solidFill>
                  <a:srgbClr val="FF0000"/>
                </a:solidFill>
              </a:rPr>
              <a:t>Les projections proviennent du</a:t>
            </a:r>
          </a:p>
          <a:p>
            <a:r>
              <a:rPr lang="fr-CA" sz="2000" b="1">
                <a:solidFill>
                  <a:srgbClr val="FF0000"/>
                </a:solidFill>
              </a:rPr>
              <a:t>Modèle climatique global canadien (MCCG4) 8.5 PCR </a:t>
            </a:r>
          </a:p>
          <a:p>
            <a:r>
              <a:rPr lang="fr-CA" sz="2000" b="1">
                <a:solidFill>
                  <a:srgbClr val="FF0000"/>
                </a:solidFill>
              </a:rPr>
              <a:t>(statu quo)</a:t>
            </a:r>
          </a:p>
        </p:txBody>
      </p:sp>
    </p:spTree>
    <p:extLst>
      <p:ext uri="{BB962C8B-B14F-4D97-AF65-F5344CB8AC3E}">
        <p14:creationId xmlns:p14="http://schemas.microsoft.com/office/powerpoint/2010/main" val="1812554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2" y="38685"/>
            <a:ext cx="8356791" cy="1143000"/>
          </a:xfrm>
        </p:spPr>
        <p:txBody>
          <a:bodyPr>
            <a:normAutofit fontScale="90000"/>
          </a:bodyPr>
          <a:lstStyle/>
          <a:p>
            <a:r>
              <a:rPr lang="fr-CA" b="1"/>
              <a:t>Degrés-jours de croissance (&gt;5 </a:t>
            </a:r>
            <a:r>
              <a:rPr lang="fr-CA" b="1">
                <a:latin typeface="Calibri"/>
              </a:rPr>
              <a:t>°C)</a:t>
            </a:r>
          </a:p>
        </p:txBody>
      </p:sp>
      <p:sp>
        <p:nvSpPr>
          <p:cNvPr id="6" name="TextBox 5"/>
          <p:cNvSpPr txBox="1"/>
          <p:nvPr/>
        </p:nvSpPr>
        <p:spPr>
          <a:xfrm>
            <a:off x="5809957" y="5345723"/>
            <a:ext cx="3334043" cy="1323439"/>
          </a:xfrm>
          <a:prstGeom prst="rect">
            <a:avLst/>
          </a:prstGeom>
          <a:noFill/>
        </p:spPr>
        <p:txBody>
          <a:bodyPr wrap="square" rtlCol="0">
            <a:spAutoFit/>
          </a:bodyPr>
          <a:lstStyle/>
          <a:p>
            <a:r>
              <a:rPr lang="fr-CA" sz="2000" b="1">
                <a:solidFill>
                  <a:srgbClr val="FF0000"/>
                </a:solidFill>
              </a:rPr>
              <a:t>Les projections proviennent du</a:t>
            </a:r>
          </a:p>
          <a:p>
            <a:r>
              <a:rPr lang="fr-CA" sz="2000" b="1">
                <a:solidFill>
                  <a:srgbClr val="FF0000"/>
                </a:solidFill>
              </a:rPr>
              <a:t>Modèle climatique global canadien (MCCG4) 8.5 PCR </a:t>
            </a:r>
          </a:p>
          <a:p>
            <a:r>
              <a:rPr lang="fr-CA" sz="2000" b="1">
                <a:solidFill>
                  <a:srgbClr val="FF0000"/>
                </a:solidFill>
              </a:rPr>
              <a:t>(statu quo)</a:t>
            </a:r>
          </a:p>
        </p:txBody>
      </p:sp>
      <p:graphicFrame>
        <p:nvGraphicFramePr>
          <p:cNvPr id="7" name="Chart 6"/>
          <p:cNvGraphicFramePr/>
          <p:nvPr/>
        </p:nvGraphicFramePr>
        <p:xfrm>
          <a:off x="878649" y="1227725"/>
          <a:ext cx="6281807" cy="41179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208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F6541-A6A2-481C-B5C8-349EE3963A89}"/>
              </a:ext>
            </a:extLst>
          </p:cNvPr>
          <p:cNvSpPr>
            <a:spLocks noGrp="1"/>
          </p:cNvSpPr>
          <p:nvPr>
            <p:ph type="title"/>
          </p:nvPr>
        </p:nvSpPr>
        <p:spPr/>
        <p:txBody>
          <a:bodyPr/>
          <a:lstStyle/>
          <a:p>
            <a:r>
              <a:rPr lang="fr-CA" sz="4000" dirty="0"/>
              <a:t>Changement dans les degrés-jours de </a:t>
            </a:r>
            <a:r>
              <a:rPr lang="fr-CA" sz="3600" dirty="0"/>
              <a:t>croissance</a:t>
            </a:r>
            <a:endParaRPr lang="fr-CA" sz="4000" dirty="0"/>
          </a:p>
        </p:txBody>
      </p:sp>
      <p:sp>
        <p:nvSpPr>
          <p:cNvPr id="4" name="Content Placeholder 3">
            <a:extLst>
              <a:ext uri="{FF2B5EF4-FFF2-40B4-BE49-F238E27FC236}">
                <a16:creationId xmlns:a16="http://schemas.microsoft.com/office/drawing/2014/main" xmlns="" id="{57FEA377-2F0B-4046-AF41-B3E86A17A7AF}"/>
              </a:ext>
            </a:extLst>
          </p:cNvPr>
          <p:cNvSpPr>
            <a:spLocks noGrp="1"/>
          </p:cNvSpPr>
          <p:nvPr>
            <p:ph sz="half" idx="2"/>
          </p:nvPr>
        </p:nvSpPr>
        <p:spPr/>
        <p:txBody>
          <a:bodyPr>
            <a:normAutofit fontScale="55000" lnSpcReduction="20000"/>
          </a:bodyPr>
          <a:lstStyle/>
          <a:p>
            <a:r>
              <a:rPr lang="fr-CA" dirty="0"/>
              <a:t>Les degrés-jours de croissance sont calculés en utilisant la température maximale et minimale pour chaque jour et en soustrayant le seuil de base inférieur de la plante qui, dans le présent document, utilise une température de base de 5 degrés Celsius.</a:t>
            </a:r>
            <a:r>
              <a:rPr lang="fr-CA" b="1" dirty="0"/>
              <a:t> </a:t>
            </a:r>
            <a:r>
              <a:rPr lang="fr-CA" dirty="0"/>
              <a:t>Les augmentations de DJC peuvent prolonger la saison de croissance et la viabilité des cultures nécessitant une saison de croissance plus longue, et peuvent être utilisées pour prédire les taux de développement des plantes et des ravageurs, comme la date à laquelle une culture atteint sa maturité. Cela peut également avoir des répercussions sur le calendrier des périodes de plantation et de récolte. L’ensemencement de cultures de couverture automnale comme le blé d’hiver pourrait augmenter si une saison de croissance était plus longue. </a:t>
            </a:r>
          </a:p>
        </p:txBody>
      </p:sp>
      <p:pic>
        <p:nvPicPr>
          <p:cNvPr id="5" name="Content Placeholder 4">
            <a:extLst>
              <a:ext uri="{FF2B5EF4-FFF2-40B4-BE49-F238E27FC236}">
                <a16:creationId xmlns:a16="http://schemas.microsoft.com/office/drawing/2014/main" xmlns="" id="{ADA5BDB0-7940-438F-B44F-DDEF27BDE10D}"/>
              </a:ext>
            </a:extLst>
          </p:cNvPr>
          <p:cNvPicPr>
            <a:picLocks noGrp="1"/>
          </p:cNvPicPr>
          <p:nvPr>
            <p:ph sz="half" idx="1"/>
          </p:nvPr>
        </p:nvPicPr>
        <p:blipFill>
          <a:blip r:embed="rId2"/>
          <a:stretch>
            <a:fillRect/>
          </a:stretch>
        </p:blipFill>
        <p:spPr>
          <a:xfrm>
            <a:off x="152400" y="1340768"/>
            <a:ext cx="4495800" cy="4602833"/>
          </a:xfrm>
          <a:prstGeom prst="rect">
            <a:avLst/>
          </a:prstGeom>
        </p:spPr>
      </p:pic>
    </p:spTree>
    <p:extLst>
      <p:ext uri="{BB962C8B-B14F-4D97-AF65-F5344CB8AC3E}">
        <p14:creationId xmlns:p14="http://schemas.microsoft.com/office/powerpoint/2010/main" val="2086425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55019393-A9BD-4A3E-8CBA-4C738BF6D652}"/>
              </a:ext>
            </a:extLst>
          </p:cNvPr>
          <p:cNvSpPr>
            <a:spLocks noGrp="1"/>
          </p:cNvSpPr>
          <p:nvPr>
            <p:ph type="title"/>
          </p:nvPr>
        </p:nvSpPr>
        <p:spPr>
          <a:xfrm>
            <a:off x="574374" y="-99392"/>
            <a:ext cx="7924800" cy="1143000"/>
          </a:xfrm>
        </p:spPr>
        <p:txBody>
          <a:bodyPr>
            <a:normAutofit fontScale="90000"/>
          </a:bodyPr>
          <a:lstStyle/>
          <a:p>
            <a:r>
              <a:rPr lang="fr-CA" sz="3200" b="1"/>
              <a:t>Charlottetown – Outil Localizer</a:t>
            </a:r>
            <a:br>
              <a:rPr lang="fr-CA" sz="3200" b="1"/>
            </a:br>
            <a:r>
              <a:rPr lang="fr-CA" sz="3200" b="1"/>
              <a:t>AR4-Regridded – Ensemble (moyenne) SR-A2</a:t>
            </a:r>
          </a:p>
        </p:txBody>
      </p:sp>
      <p:graphicFrame>
        <p:nvGraphicFramePr>
          <p:cNvPr id="12" name="Table 12">
            <a:extLst>
              <a:ext uri="{FF2B5EF4-FFF2-40B4-BE49-F238E27FC236}">
                <a16:creationId xmlns:a16="http://schemas.microsoft.com/office/drawing/2014/main" xmlns="" id="{F3C457A2-E229-496F-800C-02A4D4886244}"/>
              </a:ext>
            </a:extLst>
          </p:cNvPr>
          <p:cNvGraphicFramePr>
            <a:graphicFrameLocks noGrp="1"/>
          </p:cNvGraphicFramePr>
          <p:nvPr>
            <p:ph idx="1"/>
            <p:extLst>
              <p:ext uri="{D42A27DB-BD31-4B8C-83A1-F6EECF244321}">
                <p14:modId xmlns:p14="http://schemas.microsoft.com/office/powerpoint/2010/main" val="2721582808"/>
              </p:ext>
            </p:extLst>
          </p:nvPr>
        </p:nvGraphicFramePr>
        <p:xfrm>
          <a:off x="179512" y="980728"/>
          <a:ext cx="8784975" cy="5706193"/>
        </p:xfrm>
        <a:graphic>
          <a:graphicData uri="http://schemas.openxmlformats.org/drawingml/2006/table">
            <a:tbl>
              <a:tblPr firstRow="1" bandRow="1">
                <a:tableStyleId>{5C22544A-7EE6-4342-B048-85BDC9FD1C3A}</a:tableStyleId>
              </a:tblPr>
              <a:tblGrid>
                <a:gridCol w="3456384">
                  <a:extLst>
                    <a:ext uri="{9D8B030D-6E8A-4147-A177-3AD203B41FA5}">
                      <a16:colId xmlns:a16="http://schemas.microsoft.com/office/drawing/2014/main" xmlns="" val="714955962"/>
                    </a:ext>
                  </a:extLst>
                </a:gridCol>
                <a:gridCol w="1296144">
                  <a:extLst>
                    <a:ext uri="{9D8B030D-6E8A-4147-A177-3AD203B41FA5}">
                      <a16:colId xmlns:a16="http://schemas.microsoft.com/office/drawing/2014/main" xmlns="" val="1625672772"/>
                    </a:ext>
                  </a:extLst>
                </a:gridCol>
                <a:gridCol w="1440160">
                  <a:extLst>
                    <a:ext uri="{9D8B030D-6E8A-4147-A177-3AD203B41FA5}">
                      <a16:colId xmlns:a16="http://schemas.microsoft.com/office/drawing/2014/main" xmlns="" val="1508159650"/>
                    </a:ext>
                  </a:extLst>
                </a:gridCol>
                <a:gridCol w="1224136">
                  <a:extLst>
                    <a:ext uri="{9D8B030D-6E8A-4147-A177-3AD203B41FA5}">
                      <a16:colId xmlns:a16="http://schemas.microsoft.com/office/drawing/2014/main" xmlns="" val="3446899332"/>
                    </a:ext>
                  </a:extLst>
                </a:gridCol>
                <a:gridCol w="1368151">
                  <a:extLst>
                    <a:ext uri="{9D8B030D-6E8A-4147-A177-3AD203B41FA5}">
                      <a16:colId xmlns:a16="http://schemas.microsoft.com/office/drawing/2014/main" xmlns="" val="1936967239"/>
                    </a:ext>
                  </a:extLst>
                </a:gridCol>
              </a:tblGrid>
              <a:tr h="333190">
                <a:tc>
                  <a:txBody>
                    <a:bodyPr/>
                    <a:lstStyle/>
                    <a:p>
                      <a:r>
                        <a:rPr lang="fr-CA"/>
                        <a:t>Paramètre</a:t>
                      </a:r>
                    </a:p>
                  </a:txBody>
                  <a:tcPr/>
                </a:tc>
                <a:tc>
                  <a:txBody>
                    <a:bodyPr/>
                    <a:lstStyle/>
                    <a:p>
                      <a:r>
                        <a:rPr lang="fr-CA"/>
                        <a:t>1981-2010</a:t>
                      </a:r>
                    </a:p>
                  </a:txBody>
                  <a:tcPr/>
                </a:tc>
                <a:tc>
                  <a:txBody>
                    <a:bodyPr/>
                    <a:lstStyle/>
                    <a:p>
                      <a:r>
                        <a:rPr lang="fr-CA"/>
                        <a:t>2020s</a:t>
                      </a:r>
                    </a:p>
                  </a:txBody>
                  <a:tcPr/>
                </a:tc>
                <a:tc>
                  <a:txBody>
                    <a:bodyPr/>
                    <a:lstStyle/>
                    <a:p>
                      <a:r>
                        <a:rPr lang="fr-CA"/>
                        <a:t>2050s</a:t>
                      </a:r>
                    </a:p>
                  </a:txBody>
                  <a:tcPr/>
                </a:tc>
                <a:tc>
                  <a:txBody>
                    <a:bodyPr/>
                    <a:lstStyle/>
                    <a:p>
                      <a:r>
                        <a:rPr lang="fr-CA"/>
                        <a:t>2080s</a:t>
                      </a:r>
                    </a:p>
                  </a:txBody>
                  <a:tcPr/>
                </a:tc>
                <a:extLst>
                  <a:ext uri="{0D108BD9-81ED-4DB2-BD59-A6C34878D82A}">
                    <a16:rowId xmlns:a16="http://schemas.microsoft.com/office/drawing/2014/main" xmlns="" val="2244256514"/>
                  </a:ext>
                </a:extLst>
              </a:tr>
              <a:tr h="832974">
                <a:tc>
                  <a:txBody>
                    <a:bodyPr/>
                    <a:lstStyle/>
                    <a:p>
                      <a:r>
                        <a:rPr lang="fr-CA"/>
                        <a:t>Degrés-jours de chauffage annuels</a:t>
                      </a:r>
                    </a:p>
                  </a:txBody>
                  <a:tcPr/>
                </a:tc>
                <a:tc>
                  <a:txBody>
                    <a:bodyPr/>
                    <a:lstStyle/>
                    <a:p>
                      <a:pPr algn="r"/>
                      <a:r>
                        <a:rPr lang="fr-CA"/>
                        <a:t>4595,7</a:t>
                      </a:r>
                    </a:p>
                  </a:txBody>
                  <a:tcPr/>
                </a:tc>
                <a:tc>
                  <a:txBody>
                    <a:bodyPr/>
                    <a:lstStyle/>
                    <a:p>
                      <a:pPr algn="r"/>
                      <a:r>
                        <a:rPr lang="fr-CA"/>
                        <a:t>4349,8</a:t>
                      </a:r>
                    </a:p>
                  </a:txBody>
                  <a:tcPr/>
                </a:tc>
                <a:tc>
                  <a:txBody>
                    <a:bodyPr/>
                    <a:lstStyle/>
                    <a:p>
                      <a:pPr algn="r"/>
                      <a:r>
                        <a:rPr lang="fr-CA"/>
                        <a:t>3981,3</a:t>
                      </a:r>
                    </a:p>
                  </a:txBody>
                  <a:tcPr/>
                </a:tc>
                <a:tc>
                  <a:txBody>
                    <a:bodyPr/>
                    <a:lstStyle/>
                    <a:p>
                      <a:pPr algn="r"/>
                      <a:r>
                        <a:rPr lang="fr-CA"/>
                        <a:t>3515,2</a:t>
                      </a:r>
                    </a:p>
                  </a:txBody>
                  <a:tcPr/>
                </a:tc>
                <a:extLst>
                  <a:ext uri="{0D108BD9-81ED-4DB2-BD59-A6C34878D82A}">
                    <a16:rowId xmlns:a16="http://schemas.microsoft.com/office/drawing/2014/main" xmlns="" val="822882501"/>
                  </a:ext>
                </a:extLst>
              </a:tr>
              <a:tr h="832974">
                <a:tc>
                  <a:txBody>
                    <a:bodyPr/>
                    <a:lstStyle/>
                    <a:p>
                      <a:r>
                        <a:rPr lang="fr-CA"/>
                        <a:t>Degrés-jours de refroidissement annuels</a:t>
                      </a:r>
                    </a:p>
                  </a:txBody>
                  <a:tcPr/>
                </a:tc>
                <a:tc>
                  <a:txBody>
                    <a:bodyPr/>
                    <a:lstStyle/>
                    <a:p>
                      <a:pPr algn="r"/>
                      <a:r>
                        <a:rPr lang="fr-CA"/>
                        <a:t>110,2</a:t>
                      </a:r>
                    </a:p>
                  </a:txBody>
                  <a:tcPr/>
                </a:tc>
                <a:tc>
                  <a:txBody>
                    <a:bodyPr/>
                    <a:lstStyle/>
                    <a:p>
                      <a:pPr algn="r"/>
                      <a:r>
                        <a:rPr lang="fr-CA"/>
                        <a:t>144,5</a:t>
                      </a:r>
                    </a:p>
                  </a:txBody>
                  <a:tcPr/>
                </a:tc>
                <a:tc>
                  <a:txBody>
                    <a:bodyPr/>
                    <a:lstStyle/>
                    <a:p>
                      <a:pPr algn="r"/>
                      <a:r>
                        <a:rPr lang="fr-CA"/>
                        <a:t>215,6</a:t>
                      </a:r>
                    </a:p>
                  </a:txBody>
                  <a:tcPr/>
                </a:tc>
                <a:tc>
                  <a:txBody>
                    <a:bodyPr/>
                    <a:lstStyle/>
                    <a:p>
                      <a:pPr algn="r"/>
                      <a:r>
                        <a:rPr lang="fr-CA"/>
                        <a:t>337,5</a:t>
                      </a:r>
                    </a:p>
                  </a:txBody>
                  <a:tcPr/>
                </a:tc>
                <a:extLst>
                  <a:ext uri="{0D108BD9-81ED-4DB2-BD59-A6C34878D82A}">
                    <a16:rowId xmlns:a16="http://schemas.microsoft.com/office/drawing/2014/main" xmlns="" val="145461352"/>
                  </a:ext>
                </a:extLst>
              </a:tr>
              <a:tr h="583082">
                <a:tc>
                  <a:txBody>
                    <a:bodyPr/>
                    <a:lstStyle/>
                    <a:p>
                      <a:r>
                        <a:rPr lang="fr-CA"/>
                        <a:t>Unités quotidiennes de chauffage au maïs</a:t>
                      </a:r>
                    </a:p>
                  </a:txBody>
                  <a:tcPr/>
                </a:tc>
                <a:tc>
                  <a:txBody>
                    <a:bodyPr/>
                    <a:lstStyle/>
                    <a:p>
                      <a:pPr algn="r"/>
                      <a:r>
                        <a:rPr lang="fr-CA"/>
                        <a:t>2543,3</a:t>
                      </a:r>
                    </a:p>
                  </a:txBody>
                  <a:tcPr/>
                </a:tc>
                <a:tc>
                  <a:txBody>
                    <a:bodyPr/>
                    <a:lstStyle/>
                    <a:p>
                      <a:pPr algn="r"/>
                      <a:r>
                        <a:rPr lang="fr-CA"/>
                        <a:t>2729,3</a:t>
                      </a:r>
                    </a:p>
                  </a:txBody>
                  <a:tcPr/>
                </a:tc>
                <a:tc>
                  <a:txBody>
                    <a:bodyPr/>
                    <a:lstStyle/>
                    <a:p>
                      <a:pPr algn="r"/>
                      <a:r>
                        <a:rPr lang="fr-CA"/>
                        <a:t>3052,8</a:t>
                      </a:r>
                    </a:p>
                  </a:txBody>
                  <a:tcPr/>
                </a:tc>
                <a:tc>
                  <a:txBody>
                    <a:bodyPr/>
                    <a:lstStyle/>
                    <a:p>
                      <a:pPr algn="r"/>
                      <a:r>
                        <a:rPr lang="fr-CA"/>
                        <a:t>3575,4</a:t>
                      </a:r>
                    </a:p>
                  </a:txBody>
                  <a:tcPr/>
                </a:tc>
                <a:extLst>
                  <a:ext uri="{0D108BD9-81ED-4DB2-BD59-A6C34878D82A}">
                    <a16:rowId xmlns:a16="http://schemas.microsoft.com/office/drawing/2014/main" xmlns="" val="2684281013"/>
                  </a:ext>
                </a:extLst>
              </a:tr>
              <a:tr h="703630">
                <a:tc>
                  <a:txBody>
                    <a:bodyPr/>
                    <a:lstStyle/>
                    <a:p>
                      <a:r>
                        <a:rPr lang="fr-CA"/>
                        <a:t>Durée de la saison du maïs (en jours)</a:t>
                      </a:r>
                    </a:p>
                  </a:txBody>
                  <a:tcPr/>
                </a:tc>
                <a:tc>
                  <a:txBody>
                    <a:bodyPr/>
                    <a:lstStyle/>
                    <a:p>
                      <a:pPr algn="r"/>
                      <a:r>
                        <a:rPr lang="fr-CA"/>
                        <a:t>152,6</a:t>
                      </a:r>
                    </a:p>
                  </a:txBody>
                  <a:tcPr/>
                </a:tc>
                <a:tc>
                  <a:txBody>
                    <a:bodyPr/>
                    <a:lstStyle/>
                    <a:p>
                      <a:pPr algn="r"/>
                      <a:r>
                        <a:rPr lang="fr-CA"/>
                        <a:t>157,1</a:t>
                      </a:r>
                    </a:p>
                  </a:txBody>
                  <a:tcPr/>
                </a:tc>
                <a:tc>
                  <a:txBody>
                    <a:bodyPr/>
                    <a:lstStyle/>
                    <a:p>
                      <a:pPr algn="r"/>
                      <a:r>
                        <a:rPr lang="fr-CA"/>
                        <a:t>166,0</a:t>
                      </a:r>
                    </a:p>
                  </a:txBody>
                  <a:tcPr/>
                </a:tc>
                <a:tc>
                  <a:txBody>
                    <a:bodyPr/>
                    <a:lstStyle/>
                    <a:p>
                      <a:pPr algn="r"/>
                      <a:r>
                        <a:rPr lang="fr-CA"/>
                        <a:t>183,1</a:t>
                      </a:r>
                    </a:p>
                  </a:txBody>
                  <a:tcPr/>
                </a:tc>
                <a:extLst>
                  <a:ext uri="{0D108BD9-81ED-4DB2-BD59-A6C34878D82A}">
                    <a16:rowId xmlns:a16="http://schemas.microsoft.com/office/drawing/2014/main" xmlns="" val="2891260432"/>
                  </a:ext>
                </a:extLst>
              </a:tr>
              <a:tr h="832974">
                <a:tc>
                  <a:txBody>
                    <a:bodyPr/>
                    <a:lstStyle/>
                    <a:p>
                      <a:r>
                        <a:rPr lang="fr-CA"/>
                        <a:t>Degrés-jours de croissance (5)</a:t>
                      </a:r>
                    </a:p>
                  </a:txBody>
                  <a:tcPr/>
                </a:tc>
                <a:tc>
                  <a:txBody>
                    <a:bodyPr/>
                    <a:lstStyle/>
                    <a:p>
                      <a:pPr algn="r"/>
                      <a:r>
                        <a:rPr lang="fr-CA"/>
                        <a:t>1702,4</a:t>
                      </a:r>
                    </a:p>
                  </a:txBody>
                  <a:tcPr/>
                </a:tc>
                <a:tc>
                  <a:txBody>
                    <a:bodyPr/>
                    <a:lstStyle/>
                    <a:p>
                      <a:pPr algn="r"/>
                      <a:r>
                        <a:rPr lang="fr-CA"/>
                        <a:t>1839,4</a:t>
                      </a:r>
                    </a:p>
                  </a:txBody>
                  <a:tcPr/>
                </a:tc>
                <a:tc>
                  <a:txBody>
                    <a:bodyPr/>
                    <a:lstStyle/>
                    <a:p>
                      <a:pPr algn="r"/>
                      <a:r>
                        <a:rPr lang="fr-CA"/>
                        <a:t>2069,9</a:t>
                      </a:r>
                    </a:p>
                  </a:txBody>
                  <a:tcPr/>
                </a:tc>
                <a:tc>
                  <a:txBody>
                    <a:bodyPr/>
                    <a:lstStyle/>
                    <a:p>
                      <a:pPr algn="r"/>
                      <a:r>
                        <a:rPr lang="fr-CA"/>
                        <a:t>2415,8</a:t>
                      </a:r>
                    </a:p>
                  </a:txBody>
                  <a:tcPr/>
                </a:tc>
                <a:extLst>
                  <a:ext uri="{0D108BD9-81ED-4DB2-BD59-A6C34878D82A}">
                    <a16:rowId xmlns:a16="http://schemas.microsoft.com/office/drawing/2014/main" xmlns="" val="3298637709"/>
                  </a:ext>
                </a:extLst>
              </a:tr>
              <a:tr h="914719">
                <a:tc>
                  <a:txBody>
                    <a:bodyPr/>
                    <a:lstStyle/>
                    <a:p>
                      <a:r>
                        <a:rPr lang="fr-CA"/>
                        <a:t>Durée de la saison de croissance (en jours)</a:t>
                      </a:r>
                    </a:p>
                  </a:txBody>
                  <a:tcPr/>
                </a:tc>
                <a:tc>
                  <a:txBody>
                    <a:bodyPr/>
                    <a:lstStyle/>
                    <a:p>
                      <a:pPr algn="r"/>
                      <a:r>
                        <a:rPr lang="fr-CA"/>
                        <a:t>184,7</a:t>
                      </a:r>
                    </a:p>
                  </a:txBody>
                  <a:tcPr/>
                </a:tc>
                <a:tc>
                  <a:txBody>
                    <a:bodyPr/>
                    <a:lstStyle/>
                    <a:p>
                      <a:pPr algn="r"/>
                      <a:r>
                        <a:rPr lang="fr-CA"/>
                        <a:t>191,5</a:t>
                      </a:r>
                    </a:p>
                  </a:txBody>
                  <a:tcPr/>
                </a:tc>
                <a:tc>
                  <a:txBody>
                    <a:bodyPr/>
                    <a:lstStyle/>
                    <a:p>
                      <a:pPr algn="r"/>
                      <a:r>
                        <a:rPr lang="fr-CA"/>
                        <a:t>204,0</a:t>
                      </a:r>
                    </a:p>
                  </a:txBody>
                  <a:tcPr/>
                </a:tc>
                <a:tc>
                  <a:txBody>
                    <a:bodyPr/>
                    <a:lstStyle/>
                    <a:p>
                      <a:pPr algn="r"/>
                      <a:r>
                        <a:rPr lang="fr-CA"/>
                        <a:t>224,1</a:t>
                      </a:r>
                    </a:p>
                  </a:txBody>
                  <a:tcPr/>
                </a:tc>
                <a:extLst>
                  <a:ext uri="{0D108BD9-81ED-4DB2-BD59-A6C34878D82A}">
                    <a16:rowId xmlns:a16="http://schemas.microsoft.com/office/drawing/2014/main" xmlns="" val="3192449710"/>
                  </a:ext>
                </a:extLst>
              </a:tr>
              <a:tr h="583082">
                <a:tc>
                  <a:txBody>
                    <a:bodyPr/>
                    <a:lstStyle/>
                    <a:p>
                      <a:r>
                        <a:rPr lang="fr-CA"/>
                        <a:t>Jours sans gel</a:t>
                      </a:r>
                    </a:p>
                  </a:txBody>
                  <a:tcPr/>
                </a:tc>
                <a:tc>
                  <a:txBody>
                    <a:bodyPr/>
                    <a:lstStyle/>
                    <a:p>
                      <a:pPr algn="r"/>
                      <a:r>
                        <a:rPr lang="fr-CA"/>
                        <a:t>204,8</a:t>
                      </a:r>
                    </a:p>
                  </a:txBody>
                  <a:tcPr/>
                </a:tc>
                <a:tc>
                  <a:txBody>
                    <a:bodyPr/>
                    <a:lstStyle/>
                    <a:p>
                      <a:pPr algn="r"/>
                      <a:r>
                        <a:rPr lang="fr-CA"/>
                        <a:t>217,3</a:t>
                      </a:r>
                    </a:p>
                  </a:txBody>
                  <a:tcPr/>
                </a:tc>
                <a:tc>
                  <a:txBody>
                    <a:bodyPr/>
                    <a:lstStyle/>
                    <a:p>
                      <a:pPr algn="r"/>
                      <a:r>
                        <a:rPr lang="fr-CA"/>
                        <a:t>238,1</a:t>
                      </a:r>
                    </a:p>
                  </a:txBody>
                  <a:tcPr/>
                </a:tc>
                <a:tc>
                  <a:txBody>
                    <a:bodyPr/>
                    <a:lstStyle/>
                    <a:p>
                      <a:pPr algn="r"/>
                      <a:r>
                        <a:rPr lang="fr-CA"/>
                        <a:t>260,1</a:t>
                      </a:r>
                    </a:p>
                  </a:txBody>
                  <a:tcPr/>
                </a:tc>
                <a:extLst>
                  <a:ext uri="{0D108BD9-81ED-4DB2-BD59-A6C34878D82A}">
                    <a16:rowId xmlns:a16="http://schemas.microsoft.com/office/drawing/2014/main" xmlns="" val="3901534284"/>
                  </a:ext>
                </a:extLst>
              </a:tr>
            </a:tbl>
          </a:graphicData>
        </a:graphic>
      </p:graphicFrame>
    </p:spTree>
    <p:extLst>
      <p:ext uri="{BB962C8B-B14F-4D97-AF65-F5344CB8AC3E}">
        <p14:creationId xmlns:p14="http://schemas.microsoft.com/office/powerpoint/2010/main" val="712569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3FE0CF25-A044-4FC4-8423-F314D0FB8639}"/>
              </a:ext>
            </a:extLst>
          </p:cNvPr>
          <p:cNvGraphicFramePr>
            <a:graphicFrameLocks noGrp="1"/>
          </p:cNvGraphicFramePr>
          <p:nvPr>
            <p:ph idx="4294967295"/>
            <p:extLst>
              <p:ext uri="{D42A27DB-BD31-4B8C-83A1-F6EECF244321}">
                <p14:modId xmlns:p14="http://schemas.microsoft.com/office/powerpoint/2010/main" val="786183731"/>
              </p:ext>
            </p:extLst>
          </p:nvPr>
        </p:nvGraphicFramePr>
        <p:xfrm>
          <a:off x="-19634" y="260648"/>
          <a:ext cx="9056130" cy="56734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4759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FE7541C9-930B-4A1A-8E4F-08837F0D43E1}"/>
              </a:ext>
            </a:extLst>
          </p:cNvPr>
          <p:cNvGraphicFramePr>
            <a:graphicFrameLocks/>
          </p:cNvGraphicFramePr>
          <p:nvPr>
            <p:extLst>
              <p:ext uri="{D42A27DB-BD31-4B8C-83A1-F6EECF244321}">
                <p14:modId xmlns:p14="http://schemas.microsoft.com/office/powerpoint/2010/main" val="2021262585"/>
              </p:ext>
            </p:extLst>
          </p:nvPr>
        </p:nvGraphicFramePr>
        <p:xfrm>
          <a:off x="611560" y="116632"/>
          <a:ext cx="8234363" cy="60626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0685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AEC1377B-F856-445C-95A4-439C715A0112}"/>
              </a:ext>
            </a:extLst>
          </p:cNvPr>
          <p:cNvGraphicFramePr>
            <a:graphicFrameLocks/>
          </p:cNvGraphicFramePr>
          <p:nvPr>
            <p:extLst>
              <p:ext uri="{D42A27DB-BD31-4B8C-83A1-F6EECF244321}">
                <p14:modId xmlns:p14="http://schemas.microsoft.com/office/powerpoint/2010/main" val="4128786001"/>
              </p:ext>
            </p:extLst>
          </p:nvPr>
        </p:nvGraphicFramePr>
        <p:xfrm>
          <a:off x="467544" y="404664"/>
          <a:ext cx="7776864" cy="5688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462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Espèces envahissantes</a:t>
            </a:r>
          </a:p>
        </p:txBody>
      </p:sp>
      <p:sp>
        <p:nvSpPr>
          <p:cNvPr id="3" name="Content Placeholder 2"/>
          <p:cNvSpPr>
            <a:spLocks noGrp="1"/>
          </p:cNvSpPr>
          <p:nvPr>
            <p:ph sz="half" idx="1"/>
          </p:nvPr>
        </p:nvSpPr>
        <p:spPr>
          <a:xfrm>
            <a:off x="457200" y="1257300"/>
            <a:ext cx="4038600" cy="4343400"/>
          </a:xfrm>
        </p:spPr>
        <p:txBody>
          <a:bodyPr/>
          <a:lstStyle/>
          <a:p>
            <a:r>
              <a:rPr lang="fr-CA" sz="2400" dirty="0"/>
              <a:t>Plantes envahissantes</a:t>
            </a:r>
          </a:p>
          <a:p>
            <a:pPr lvl="1"/>
            <a:r>
              <a:rPr lang="fr-CA" sz="1400" dirty="0"/>
              <a:t>Chardon des champs</a:t>
            </a:r>
          </a:p>
          <a:p>
            <a:pPr lvl="1"/>
            <a:r>
              <a:rPr lang="fr-CA" sz="1400" dirty="0"/>
              <a:t>Euphorbe </a:t>
            </a:r>
            <a:r>
              <a:rPr lang="fr-CA" sz="1400" dirty="0" err="1"/>
              <a:t>ésule</a:t>
            </a:r>
            <a:endParaRPr lang="fr-CA" sz="1400" dirty="0"/>
          </a:p>
          <a:p>
            <a:pPr lvl="1"/>
            <a:r>
              <a:rPr lang="fr-CA" sz="1400" dirty="0"/>
              <a:t>Centaurée</a:t>
            </a:r>
          </a:p>
          <a:p>
            <a:pPr lvl="1"/>
            <a:r>
              <a:rPr lang="fr-CA" sz="1400" dirty="0"/>
              <a:t>Salicaire pourpre</a:t>
            </a:r>
          </a:p>
          <a:p>
            <a:pPr lvl="1"/>
            <a:r>
              <a:rPr lang="fr-CA" sz="1400" dirty="0" err="1"/>
              <a:t>Agropyre</a:t>
            </a:r>
            <a:r>
              <a:rPr lang="fr-CA" sz="1400" dirty="0"/>
              <a:t> à crête</a:t>
            </a:r>
          </a:p>
          <a:p>
            <a:pPr lvl="1"/>
            <a:r>
              <a:rPr lang="fr-CA" sz="1400" dirty="0"/>
              <a:t>Berce du Caucase</a:t>
            </a:r>
          </a:p>
          <a:p>
            <a:pPr lvl="1"/>
            <a:r>
              <a:rPr lang="fr-CA" sz="1400" dirty="0" err="1"/>
              <a:t>Soliva</a:t>
            </a:r>
            <a:r>
              <a:rPr lang="fr-CA" sz="1400" dirty="0"/>
              <a:t> sessile</a:t>
            </a:r>
          </a:p>
          <a:p>
            <a:pPr lvl="1"/>
            <a:r>
              <a:rPr lang="fr-CA" sz="1400" dirty="0"/>
              <a:t>Châtaigne d’eau</a:t>
            </a:r>
          </a:p>
          <a:p>
            <a:pPr lvl="1"/>
            <a:r>
              <a:rPr lang="fr-CA" sz="1400" dirty="0" err="1"/>
              <a:t>Ériochloé</a:t>
            </a:r>
            <a:r>
              <a:rPr lang="fr-CA" sz="1400" dirty="0"/>
              <a:t> velue</a:t>
            </a:r>
          </a:p>
          <a:p>
            <a:r>
              <a:rPr lang="fr-CA" sz="2400" dirty="0"/>
              <a:t>Coût annuel 2,2 G$</a:t>
            </a:r>
          </a:p>
          <a:p>
            <a:pPr lvl="2"/>
            <a:r>
              <a:rPr lang="fr-CA" sz="1600" dirty="0"/>
              <a:t>Mauvaises herbes – 1,3 G$</a:t>
            </a:r>
          </a:p>
          <a:p>
            <a:pPr lvl="2"/>
            <a:r>
              <a:rPr lang="fr-CA" sz="1600" dirty="0"/>
              <a:t>Contrôle des mauvaises herbes – 0,3 G$</a:t>
            </a:r>
          </a:p>
          <a:p>
            <a:pPr lvl="2"/>
            <a:r>
              <a:rPr lang="fr-CA" sz="1600" dirty="0"/>
              <a:t>On s’attend à ce que les coûts augmentent</a:t>
            </a:r>
          </a:p>
          <a:p>
            <a:pPr marL="914400" lvl="2" indent="0">
              <a:buNone/>
            </a:pPr>
            <a:endParaRPr lang="en-US" sz="1800" dirty="0"/>
          </a:p>
        </p:txBody>
      </p:sp>
      <p:sp>
        <p:nvSpPr>
          <p:cNvPr id="4" name="Content Placeholder 3"/>
          <p:cNvSpPr>
            <a:spLocks noGrp="1"/>
          </p:cNvSpPr>
          <p:nvPr>
            <p:ph sz="half" idx="2"/>
          </p:nvPr>
        </p:nvSpPr>
        <p:spPr>
          <a:xfrm>
            <a:off x="4566794" y="1257299"/>
            <a:ext cx="4253678" cy="4343401"/>
          </a:xfrm>
        </p:spPr>
        <p:txBody>
          <a:bodyPr/>
          <a:lstStyle/>
          <a:p>
            <a:r>
              <a:rPr lang="fr-CA" sz="2000" dirty="0"/>
              <a:t>Répercussions sur la productivité des plantes</a:t>
            </a:r>
          </a:p>
          <a:p>
            <a:r>
              <a:rPr lang="fr-CA" sz="2000" dirty="0"/>
              <a:t>Altération du fonctionnement de l’écosystème</a:t>
            </a:r>
          </a:p>
          <a:p>
            <a:r>
              <a:rPr lang="fr-CA" sz="2000" dirty="0"/>
              <a:t>Programmes de surveillance</a:t>
            </a:r>
          </a:p>
          <a:p>
            <a:r>
              <a:rPr lang="fr-CA" sz="2000" dirty="0"/>
              <a:t>Approches de gestion (sondages)</a:t>
            </a:r>
          </a:p>
          <a:p>
            <a:r>
              <a:rPr lang="fr-CA" sz="2000" dirty="0"/>
              <a:t>Nouvelles méthodes de cartographie (drones et capteurs)</a:t>
            </a:r>
          </a:p>
          <a:p>
            <a:r>
              <a:rPr lang="fr-CA" sz="2000" dirty="0"/>
              <a:t>Élaboration de politiques</a:t>
            </a:r>
          </a:p>
          <a:p>
            <a:r>
              <a:rPr lang="fr-CA" sz="2000" dirty="0"/>
              <a:t>Plan d’action sur les plantes terrestres et les </a:t>
            </a:r>
            <a:r>
              <a:rPr lang="fr-CA" sz="2000" dirty="0" err="1"/>
              <a:t>phytoravageurs</a:t>
            </a:r>
            <a:r>
              <a:rPr lang="fr-CA" sz="2000" dirty="0"/>
              <a:t> étrangers envahissants</a:t>
            </a:r>
          </a:p>
          <a:p>
            <a:endParaRPr lang="en-CA" sz="2400" dirty="0"/>
          </a:p>
        </p:txBody>
      </p:sp>
    </p:spTree>
    <p:extLst>
      <p:ext uri="{BB962C8B-B14F-4D97-AF65-F5344CB8AC3E}">
        <p14:creationId xmlns:p14="http://schemas.microsoft.com/office/powerpoint/2010/main" val="440905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default.sid19057\Desktop\Pics and specs of New Equipment\phoenix ranger.jpg"/>
          <p:cNvPicPr/>
          <p:nvPr/>
        </p:nvPicPr>
        <p:blipFill>
          <a:blip r:embed="rId2" cstate="print">
            <a:extLst>
              <a:ext uri="{28A0092B-C50C-407E-A947-70E740481C1C}">
                <a14:useLocalDpi xmlns:a14="http://schemas.microsoft.com/office/drawing/2010/main" val="0"/>
              </a:ext>
            </a:extLst>
          </a:blip>
          <a:srcRect l="4310" t="12932" r="5172" b="18103"/>
          <a:stretch>
            <a:fillRect/>
          </a:stretch>
        </p:blipFill>
        <p:spPr bwMode="auto">
          <a:xfrm>
            <a:off x="1000100" y="1000108"/>
            <a:ext cx="3000396" cy="2286016"/>
          </a:xfrm>
          <a:prstGeom prst="rect">
            <a:avLst/>
          </a:prstGeom>
          <a:noFill/>
          <a:ln>
            <a:noFill/>
          </a:ln>
        </p:spPr>
      </p:pic>
      <p:sp>
        <p:nvSpPr>
          <p:cNvPr id="3" name="Title 1"/>
          <p:cNvSpPr txBox="1">
            <a:spLocks/>
          </p:cNvSpPr>
          <p:nvPr/>
        </p:nvSpPr>
        <p:spPr>
          <a:xfrm>
            <a:off x="642910" y="427039"/>
            <a:ext cx="7924800" cy="1143000"/>
          </a:xfrm>
          <a:prstGeom prst="rect">
            <a:avLst/>
          </a:prstGeom>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3600" b="0" i="0" u="none" strike="noStrike" cap="none" normalizeH="0" baseline="0" noProof="0">
                <a:ln>
                  <a:noFill/>
                </a:ln>
                <a:solidFill>
                  <a:srgbClr val="800000"/>
                </a:solidFill>
                <a:uLnTx/>
                <a:uFillTx/>
                <a:latin typeface="+mj-lt"/>
                <a:ea typeface="+mj-ea"/>
                <a:cs typeface="+mj-cs"/>
              </a:rPr>
              <a:t>Télédétection – Agriculture de précision</a:t>
            </a:r>
          </a:p>
        </p:txBody>
      </p:sp>
      <p:pic>
        <p:nvPicPr>
          <p:cNvPr id="4" name="Picture 2"/>
          <p:cNvPicPr>
            <a:picLocks noChangeAspect="1" noChangeArrowheads="1"/>
          </p:cNvPicPr>
          <p:nvPr/>
        </p:nvPicPr>
        <p:blipFill>
          <a:blip r:embed="rId3" cstate="print"/>
          <a:srcRect/>
          <a:stretch>
            <a:fillRect/>
          </a:stretch>
        </p:blipFill>
        <p:spPr bwMode="auto">
          <a:xfrm>
            <a:off x="357158" y="3361615"/>
            <a:ext cx="4275141" cy="2639153"/>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4857752" y="1643050"/>
            <a:ext cx="3954381" cy="3857652"/>
          </a:xfrm>
          <a:prstGeom prst="rect">
            <a:avLst/>
          </a:prstGeom>
          <a:noFill/>
          <a:ln w="9525">
            <a:noFill/>
            <a:miter lim="800000"/>
            <a:headEnd/>
            <a:tailEnd/>
          </a:ln>
          <a:effectLst/>
        </p:spPr>
      </p:pic>
    </p:spTree>
    <p:extLst>
      <p:ext uri="{BB962C8B-B14F-4D97-AF65-F5344CB8AC3E}">
        <p14:creationId xmlns:p14="http://schemas.microsoft.com/office/powerpoint/2010/main" val="103199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 y="5764429"/>
            <a:ext cx="6840270" cy="307777"/>
          </a:xfrm>
          <a:prstGeom prst="rect">
            <a:avLst/>
          </a:prstGeom>
          <a:noFill/>
        </p:spPr>
        <p:txBody>
          <a:bodyPr wrap="none" rtlCol="0">
            <a:spAutoFit/>
          </a:bodyPr>
          <a:lstStyle/>
          <a:p>
            <a:r>
              <a:rPr lang="fr-CA" sz="1400" i="1"/>
              <a:t>Source : https://phenospex.helpdocs.com/planteye/multispectral-parameter-explanation; modifié</a:t>
            </a:r>
          </a:p>
        </p:txBody>
      </p:sp>
      <p:pic>
        <p:nvPicPr>
          <p:cNvPr id="3" name="Picture 3"/>
          <p:cNvPicPr>
            <a:picLocks noChangeAspect="1" noChangeArrowheads="1"/>
          </p:cNvPicPr>
          <p:nvPr/>
        </p:nvPicPr>
        <p:blipFill>
          <a:blip r:embed="rId2"/>
          <a:srcRect t="10194"/>
          <a:stretch>
            <a:fillRect/>
          </a:stretch>
        </p:blipFill>
        <p:spPr bwMode="auto">
          <a:xfrm>
            <a:off x="1785940" y="1643050"/>
            <a:ext cx="5357828" cy="4214842"/>
          </a:xfrm>
          <a:prstGeom prst="rect">
            <a:avLst/>
          </a:prstGeom>
          <a:noFill/>
          <a:ln w="9525">
            <a:noFill/>
            <a:miter lim="800000"/>
            <a:headEnd/>
            <a:tailEnd/>
          </a:ln>
          <a:effectLst/>
        </p:spPr>
      </p:pic>
      <p:cxnSp>
        <p:nvCxnSpPr>
          <p:cNvPr id="4" name="Straight Arrow Connector 3"/>
          <p:cNvCxnSpPr/>
          <p:nvPr/>
        </p:nvCxnSpPr>
        <p:spPr>
          <a:xfrm>
            <a:off x="2475498" y="1571612"/>
            <a:ext cx="234000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914016" y="1571612"/>
            <a:ext cx="194400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198673" y="1214422"/>
            <a:ext cx="894797" cy="400110"/>
          </a:xfrm>
          <a:prstGeom prst="rect">
            <a:avLst/>
          </a:prstGeom>
          <a:noFill/>
        </p:spPr>
        <p:txBody>
          <a:bodyPr wrap="none" rtlCol="0">
            <a:spAutoFit/>
          </a:bodyPr>
          <a:lstStyle/>
          <a:p>
            <a:r>
              <a:rPr lang="fr-CA" sz="2000" b="1">
                <a:latin typeface="Calibri" pitchFamily="34" charset="0"/>
                <a:cs typeface="Calibri" pitchFamily="34" charset="0"/>
              </a:rPr>
              <a:t>Visible</a:t>
            </a:r>
          </a:p>
        </p:txBody>
      </p:sp>
      <p:sp>
        <p:nvSpPr>
          <p:cNvPr id="7" name="TextBox 6"/>
          <p:cNvSpPr txBox="1"/>
          <p:nvPr/>
        </p:nvSpPr>
        <p:spPr>
          <a:xfrm>
            <a:off x="5072066" y="1214422"/>
            <a:ext cx="1614288" cy="400110"/>
          </a:xfrm>
          <a:prstGeom prst="rect">
            <a:avLst/>
          </a:prstGeom>
          <a:noFill/>
        </p:spPr>
        <p:txBody>
          <a:bodyPr wrap="none" rtlCol="0">
            <a:spAutoFit/>
          </a:bodyPr>
          <a:lstStyle/>
          <a:p>
            <a:r>
              <a:rPr lang="fr-CA" sz="2000" b="1">
                <a:latin typeface="Calibri" pitchFamily="34" charset="0"/>
                <a:cs typeface="Calibri" pitchFamily="34" charset="0"/>
              </a:rPr>
              <a:t>Proche infrarouge</a:t>
            </a:r>
          </a:p>
        </p:txBody>
      </p:sp>
      <p:pic>
        <p:nvPicPr>
          <p:cNvPr id="11" name="Picture 3"/>
          <p:cNvPicPr>
            <a:picLocks noChangeAspect="1" noChangeArrowheads="1"/>
          </p:cNvPicPr>
          <p:nvPr/>
        </p:nvPicPr>
        <p:blipFill>
          <a:blip r:embed="rId2"/>
          <a:srcRect r="70667" b="92153"/>
          <a:stretch>
            <a:fillRect/>
          </a:stretch>
        </p:blipFill>
        <p:spPr bwMode="auto">
          <a:xfrm>
            <a:off x="428628" y="3214686"/>
            <a:ext cx="1571604" cy="368279"/>
          </a:xfrm>
          <a:prstGeom prst="rect">
            <a:avLst/>
          </a:prstGeom>
          <a:noFill/>
          <a:ln w="9525">
            <a:noFill/>
            <a:miter lim="800000"/>
            <a:headEnd/>
            <a:tailEnd/>
          </a:ln>
          <a:effectLst/>
        </p:spPr>
      </p:pic>
      <p:sp>
        <p:nvSpPr>
          <p:cNvPr id="13" name="Title 1"/>
          <p:cNvSpPr txBox="1">
            <a:spLocks/>
          </p:cNvSpPr>
          <p:nvPr/>
        </p:nvSpPr>
        <p:spPr>
          <a:xfrm>
            <a:off x="609600" y="417515"/>
            <a:ext cx="7924800" cy="1143000"/>
          </a:xfrm>
          <a:prstGeom prst="rect">
            <a:avLst/>
          </a:prstGeom>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4000" b="0" i="0" u="none" strike="noStrike" cap="none" normalizeH="0" baseline="0" noProof="0" dirty="0">
                <a:ln>
                  <a:noFill/>
                </a:ln>
                <a:solidFill>
                  <a:srgbClr val="800000"/>
                </a:solidFill>
                <a:uLnTx/>
                <a:uFillTx/>
                <a:latin typeface="+mj-lt"/>
                <a:ea typeface="+mj-ea"/>
                <a:cs typeface="+mj-cs"/>
              </a:rPr>
              <a:t>Télédétection de la santé végétale</a:t>
            </a:r>
          </a:p>
        </p:txBody>
      </p:sp>
    </p:spTree>
    <p:extLst>
      <p:ext uri="{BB962C8B-B14F-4D97-AF65-F5344CB8AC3E}">
        <p14:creationId xmlns:p14="http://schemas.microsoft.com/office/powerpoint/2010/main" val="2527434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EE6F59-A0E6-4EF0-8BBB-A9B0B49E5DA0}"/>
              </a:ext>
            </a:extLst>
          </p:cNvPr>
          <p:cNvSpPr>
            <a:spLocks noGrp="1"/>
          </p:cNvSpPr>
          <p:nvPr>
            <p:ph type="title"/>
          </p:nvPr>
        </p:nvSpPr>
        <p:spPr/>
        <p:txBody>
          <a:bodyPr/>
          <a:lstStyle/>
          <a:p>
            <a:r>
              <a:rPr lang="fr-CA"/>
              <a:t>Les changements climatiques et l’agriculture</a:t>
            </a:r>
          </a:p>
        </p:txBody>
      </p:sp>
      <p:sp>
        <p:nvSpPr>
          <p:cNvPr id="3" name="Content Placeholder 2">
            <a:extLst>
              <a:ext uri="{FF2B5EF4-FFF2-40B4-BE49-F238E27FC236}">
                <a16:creationId xmlns:a16="http://schemas.microsoft.com/office/drawing/2014/main" xmlns="" id="{5712DD5B-4239-4E70-9804-3453E27EC2D6}"/>
              </a:ext>
            </a:extLst>
          </p:cNvPr>
          <p:cNvSpPr>
            <a:spLocks noGrp="1"/>
          </p:cNvSpPr>
          <p:nvPr>
            <p:ph idx="1"/>
          </p:nvPr>
        </p:nvSpPr>
        <p:spPr/>
        <p:txBody>
          <a:bodyPr/>
          <a:lstStyle/>
          <a:p>
            <a:r>
              <a:rPr lang="fr-CA" sz="2000" dirty="0"/>
              <a:t>Les changements climatiques ont des répercussions sur tous les segments des entreprises agricoles</a:t>
            </a:r>
          </a:p>
          <a:p>
            <a:r>
              <a:rPr lang="fr-CA" sz="2000" dirty="0"/>
              <a:t>Les services de régulation du climat ont un lien direct avec les systèmes agricoles</a:t>
            </a:r>
          </a:p>
          <a:p>
            <a:pPr lvl="1"/>
            <a:r>
              <a:rPr lang="fr-CA" sz="2000" dirty="0"/>
              <a:t>Température, CO</a:t>
            </a:r>
            <a:r>
              <a:rPr lang="fr-CA" sz="2000" baseline="-25000" dirty="0"/>
              <a:t>2</a:t>
            </a:r>
            <a:r>
              <a:rPr lang="fr-CA" sz="2000" dirty="0"/>
              <a:t>, rayonnement solaire, précipitations, vent, gel, etc.</a:t>
            </a:r>
          </a:p>
          <a:p>
            <a:r>
              <a:rPr lang="fr-CA" sz="2000" dirty="0"/>
              <a:t>Les facteurs de stress biotique constituent une sorte de carte imprévisible du nouveau jeu des effets des changements climatiques :</a:t>
            </a:r>
          </a:p>
          <a:p>
            <a:pPr lvl="1"/>
            <a:r>
              <a:rPr lang="fr-CA" sz="2000" dirty="0"/>
              <a:t>Il faut gérer les mauvaises herbes, les maladies et les  arthropodes nuisibles. </a:t>
            </a:r>
          </a:p>
          <a:p>
            <a:r>
              <a:rPr lang="fr-CA" sz="2000" dirty="0"/>
              <a:t>Les systèmes agricoles sont complexes : composantes biologiques associées aux ressources naturelles (sol, eau, soleil et air)</a:t>
            </a:r>
          </a:p>
          <a:p>
            <a:pPr marL="57150" indent="0">
              <a:buNone/>
            </a:pPr>
            <a:endParaRPr lang="en-CA" sz="2800" dirty="0"/>
          </a:p>
          <a:p>
            <a:pPr marL="457200" lvl="1" indent="0">
              <a:buNone/>
            </a:pPr>
            <a:endParaRPr lang="en-CA" dirty="0"/>
          </a:p>
        </p:txBody>
      </p:sp>
      <p:sp>
        <p:nvSpPr>
          <p:cNvPr id="4" name="TextBox 3">
            <a:extLst>
              <a:ext uri="{FF2B5EF4-FFF2-40B4-BE49-F238E27FC236}">
                <a16:creationId xmlns:a16="http://schemas.microsoft.com/office/drawing/2014/main" xmlns="" id="{2564B212-A147-4263-852B-AB17ABA5C7DD}"/>
              </a:ext>
            </a:extLst>
          </p:cNvPr>
          <p:cNvSpPr txBox="1"/>
          <p:nvPr/>
        </p:nvSpPr>
        <p:spPr>
          <a:xfrm>
            <a:off x="6084168" y="5758934"/>
            <a:ext cx="2376264" cy="369332"/>
          </a:xfrm>
          <a:prstGeom prst="rect">
            <a:avLst/>
          </a:prstGeom>
          <a:noFill/>
        </p:spPr>
        <p:txBody>
          <a:bodyPr wrap="square" rtlCol="0">
            <a:spAutoFit/>
          </a:bodyPr>
          <a:lstStyle/>
          <a:p>
            <a:r>
              <a:rPr lang="fr-CA"/>
              <a:t>Hatfield et coll., 2018</a:t>
            </a:r>
          </a:p>
        </p:txBody>
      </p:sp>
    </p:spTree>
    <p:extLst>
      <p:ext uri="{BB962C8B-B14F-4D97-AF65-F5344CB8AC3E}">
        <p14:creationId xmlns:p14="http://schemas.microsoft.com/office/powerpoint/2010/main" val="865008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4624"/>
            <a:ext cx="7924800" cy="1143000"/>
          </a:xfrm>
        </p:spPr>
        <p:txBody>
          <a:bodyPr/>
          <a:lstStyle/>
          <a:p>
            <a:r>
              <a:rPr lang="fr-CA" sz="4000" dirty="0"/>
              <a:t>Quelques options de capteurs de données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465" y="1124744"/>
            <a:ext cx="8469007" cy="493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378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FE8107-AFE9-4022-BC2F-3A75F1DB8AA0}"/>
              </a:ext>
            </a:extLst>
          </p:cNvPr>
          <p:cNvSpPr>
            <a:spLocks noGrp="1"/>
          </p:cNvSpPr>
          <p:nvPr>
            <p:ph type="title"/>
          </p:nvPr>
        </p:nvSpPr>
        <p:spPr/>
        <p:txBody>
          <a:bodyPr/>
          <a:lstStyle/>
          <a:p>
            <a:r>
              <a:rPr lang="fr-CA"/>
              <a:t>Répercussions possibles d’un climat changeant</a:t>
            </a:r>
          </a:p>
        </p:txBody>
      </p:sp>
      <p:sp>
        <p:nvSpPr>
          <p:cNvPr id="3" name="Content Placeholder 2">
            <a:extLst>
              <a:ext uri="{FF2B5EF4-FFF2-40B4-BE49-F238E27FC236}">
                <a16:creationId xmlns:a16="http://schemas.microsoft.com/office/drawing/2014/main" xmlns="" id="{9C0316CE-E8FA-4D38-B4B4-EE569D741EF4}"/>
              </a:ext>
            </a:extLst>
          </p:cNvPr>
          <p:cNvSpPr>
            <a:spLocks noGrp="1"/>
          </p:cNvSpPr>
          <p:nvPr>
            <p:ph sz="half" idx="1"/>
          </p:nvPr>
        </p:nvSpPr>
        <p:spPr/>
        <p:txBody>
          <a:bodyPr/>
          <a:lstStyle/>
          <a:p>
            <a:r>
              <a:rPr lang="fr-CA" b="1"/>
              <a:t>Positives</a:t>
            </a:r>
          </a:p>
          <a:p>
            <a:pPr lvl="1"/>
            <a:r>
              <a:rPr lang="fr-CA" sz="2000"/>
              <a:t>Saison de croissance plus longue</a:t>
            </a:r>
          </a:p>
          <a:p>
            <a:pPr lvl="1"/>
            <a:r>
              <a:rPr lang="fr-CA" sz="2000"/>
              <a:t>Période sans gel plus longue</a:t>
            </a:r>
          </a:p>
          <a:p>
            <a:pPr lvl="1"/>
            <a:r>
              <a:rPr lang="fr-CA" sz="2000"/>
              <a:t>Réduction des besoins d’alimentation en raison du temps plus chaud</a:t>
            </a:r>
          </a:p>
          <a:p>
            <a:pPr lvl="1"/>
            <a:r>
              <a:rPr lang="fr-CA" sz="2000"/>
              <a:t>Séquestration accrue du carbone grâce à une saison de croissance plus longue</a:t>
            </a:r>
          </a:p>
          <a:p>
            <a:pPr lvl="1"/>
            <a:r>
              <a:rPr lang="fr-CA" sz="2000"/>
              <a:t>Temps de pâturage plus long pour le bétail</a:t>
            </a:r>
          </a:p>
        </p:txBody>
      </p:sp>
      <p:sp>
        <p:nvSpPr>
          <p:cNvPr id="4" name="Content Placeholder 3">
            <a:extLst>
              <a:ext uri="{FF2B5EF4-FFF2-40B4-BE49-F238E27FC236}">
                <a16:creationId xmlns:a16="http://schemas.microsoft.com/office/drawing/2014/main" xmlns="" id="{F6C4AF37-A998-415F-AC2B-0063BC61843E}"/>
              </a:ext>
            </a:extLst>
          </p:cNvPr>
          <p:cNvSpPr>
            <a:spLocks noGrp="1"/>
          </p:cNvSpPr>
          <p:nvPr>
            <p:ph sz="half" idx="2"/>
          </p:nvPr>
        </p:nvSpPr>
        <p:spPr/>
        <p:txBody>
          <a:bodyPr/>
          <a:lstStyle/>
          <a:p>
            <a:r>
              <a:rPr lang="fr-CA" b="1"/>
              <a:t>Défis</a:t>
            </a:r>
          </a:p>
          <a:p>
            <a:pPr lvl="1"/>
            <a:r>
              <a:rPr lang="fr-CA" sz="2000"/>
              <a:t>Plus de périodes de sécheresse</a:t>
            </a:r>
          </a:p>
          <a:p>
            <a:pPr lvl="1"/>
            <a:r>
              <a:rPr lang="fr-CA" sz="2000"/>
              <a:t>Plus de vagues de chaleur et de mortalités potentielles</a:t>
            </a:r>
          </a:p>
          <a:p>
            <a:pPr lvl="1"/>
            <a:r>
              <a:rPr lang="fr-CA" sz="2000"/>
              <a:t>Réduction de la production laitière par temps chaud</a:t>
            </a:r>
          </a:p>
          <a:p>
            <a:pPr lvl="1"/>
            <a:r>
              <a:rPr lang="fr-CA" sz="2000"/>
              <a:t>Plus de vents extrêmes, de pluie, de tempêtes et de dommages connexes (inondations)</a:t>
            </a:r>
          </a:p>
          <a:p>
            <a:pPr lvl="1"/>
            <a:r>
              <a:rPr lang="fr-CA" sz="2000"/>
              <a:t>Plus de ravageurs et de maladies</a:t>
            </a:r>
          </a:p>
        </p:txBody>
      </p:sp>
    </p:spTree>
    <p:extLst>
      <p:ext uri="{BB962C8B-B14F-4D97-AF65-F5344CB8AC3E}">
        <p14:creationId xmlns:p14="http://schemas.microsoft.com/office/powerpoint/2010/main" val="3096138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Adaptation de l’agriculture</a:t>
            </a:r>
          </a:p>
        </p:txBody>
      </p:sp>
      <p:sp>
        <p:nvSpPr>
          <p:cNvPr id="3" name="Content Placeholder 2"/>
          <p:cNvSpPr>
            <a:spLocks noGrp="1"/>
          </p:cNvSpPr>
          <p:nvPr>
            <p:ph idx="1"/>
          </p:nvPr>
        </p:nvSpPr>
        <p:spPr>
          <a:xfrm>
            <a:off x="609600" y="1340768"/>
            <a:ext cx="7924800" cy="4343400"/>
          </a:xfrm>
        </p:spPr>
        <p:txBody>
          <a:bodyPr/>
          <a:lstStyle/>
          <a:p>
            <a:r>
              <a:rPr lang="fr-CA" sz="2400" dirty="0"/>
              <a:t>Sécheresse, vagues de chaleur, vents extrêmes et changements dans les précipitations</a:t>
            </a:r>
          </a:p>
          <a:p>
            <a:pPr lvl="1"/>
            <a:r>
              <a:rPr lang="fr-CA" sz="2400" dirty="0"/>
              <a:t>Adoption de variétés plus aptes à gérer ces facteurs de stress</a:t>
            </a:r>
          </a:p>
          <a:p>
            <a:pPr lvl="1"/>
            <a:r>
              <a:rPr lang="fr-CA" sz="2400" dirty="0"/>
              <a:t>Adopter d’autres cultures mieux adaptées aux changements climatiques</a:t>
            </a:r>
          </a:p>
          <a:p>
            <a:pPr lvl="1"/>
            <a:r>
              <a:rPr lang="fr-CA" sz="2400" dirty="0"/>
              <a:t>Établir de nouvelles zones de culture à d’autres endroits ou utiliser davantage les serres</a:t>
            </a:r>
          </a:p>
          <a:p>
            <a:pPr lvl="1"/>
            <a:r>
              <a:rPr lang="fr-CA" sz="2400" dirty="0"/>
              <a:t>Comprendre les complexités et les interactions de tous les facteurs de stress potentiels</a:t>
            </a:r>
          </a:p>
        </p:txBody>
      </p:sp>
    </p:spTree>
    <p:extLst>
      <p:ext uri="{BB962C8B-B14F-4D97-AF65-F5344CB8AC3E}">
        <p14:creationId xmlns:p14="http://schemas.microsoft.com/office/powerpoint/2010/main" val="656391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a:t>Conclusions – </a:t>
            </a:r>
            <a:r>
              <a:rPr lang="fr-CA" sz="3600" b="1"/>
              <a:t>Prévisions</a:t>
            </a:r>
          </a:p>
        </p:txBody>
      </p:sp>
      <p:sp>
        <p:nvSpPr>
          <p:cNvPr id="3" name="Content Placeholder 2"/>
          <p:cNvSpPr>
            <a:spLocks noGrp="1"/>
          </p:cNvSpPr>
          <p:nvPr>
            <p:ph idx="1"/>
          </p:nvPr>
        </p:nvSpPr>
        <p:spPr/>
        <p:txBody>
          <a:bodyPr>
            <a:normAutofit fontScale="92500" lnSpcReduction="20000"/>
          </a:bodyPr>
          <a:lstStyle/>
          <a:p>
            <a:r>
              <a:rPr lang="fr-CA" sz="2400" b="1"/>
              <a:t>À l’avenir, le climat devrait être « plus chaud et plus humide »</a:t>
            </a:r>
          </a:p>
          <a:p>
            <a:r>
              <a:rPr lang="fr-CA" sz="2400" b="1"/>
              <a:t>Le climat futur prévu devrait entraîner plus de jours sans gel, une plus longue saison de croissance et plus de degrés-jours de croissance</a:t>
            </a:r>
          </a:p>
          <a:p>
            <a:r>
              <a:rPr lang="fr-CA" sz="2400" b="1"/>
              <a:t>Possibilité de nouvelles cultures à plus longue saison et options pour les cultures et les variétés qui poussent dans les climats plus méridionaux</a:t>
            </a:r>
          </a:p>
          <a:p>
            <a:r>
              <a:rPr lang="fr-CA" sz="2400" b="1"/>
              <a:t>Il existe des options d’adaptation</a:t>
            </a:r>
          </a:p>
          <a:p>
            <a:r>
              <a:rPr lang="fr-CA" sz="2400" b="1"/>
              <a:t>De nouveaux outils de télédétection sont accessibles pour permettre une méthodologie agricole de précision</a:t>
            </a:r>
          </a:p>
          <a:p>
            <a:r>
              <a:rPr lang="fr-CA" sz="2400" b="1"/>
              <a:t>Des mesures stratégiques peuvent être mises en œuvre</a:t>
            </a:r>
          </a:p>
          <a:p>
            <a:r>
              <a:rPr lang="fr-CA" sz="2400" b="1"/>
              <a:t>Les espèces forestières changeront avec le temps</a:t>
            </a:r>
          </a:p>
          <a:p>
            <a:endParaRPr lang="en-CA" sz="3000" dirty="0"/>
          </a:p>
          <a:p>
            <a:endParaRPr lang="en-CA" dirty="0"/>
          </a:p>
          <a:p>
            <a:endParaRPr lang="en-CA" dirty="0"/>
          </a:p>
          <a:p>
            <a:endParaRPr lang="en-CA" dirty="0"/>
          </a:p>
          <a:p>
            <a:endParaRPr lang="en-CA" dirty="0"/>
          </a:p>
          <a:p>
            <a:endParaRPr lang="en-CA"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endParaRPr lang="en-CA" dirty="0"/>
          </a:p>
        </p:txBody>
      </p:sp>
    </p:spTree>
    <p:extLst>
      <p:ext uri="{BB962C8B-B14F-4D97-AF65-F5344CB8AC3E}">
        <p14:creationId xmlns:p14="http://schemas.microsoft.com/office/powerpoint/2010/main" val="2746680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DB4CF0D-D24E-4D9E-9668-C72E7E6B6648}"/>
              </a:ext>
            </a:extLst>
          </p:cNvPr>
          <p:cNvSpPr txBox="1"/>
          <p:nvPr/>
        </p:nvSpPr>
        <p:spPr>
          <a:xfrm>
            <a:off x="6084168" y="5589240"/>
            <a:ext cx="3059832" cy="1354217"/>
          </a:xfrm>
          <a:prstGeom prst="rect">
            <a:avLst/>
          </a:prstGeom>
          <a:noFill/>
        </p:spPr>
        <p:txBody>
          <a:bodyPr wrap="square" rtlCol="0">
            <a:spAutoFit/>
          </a:bodyPr>
          <a:lstStyle/>
          <a:p>
            <a:r>
              <a:rPr lang="fr-CA" sz="1600" b="1" dirty="0">
                <a:solidFill>
                  <a:srgbClr val="FFFF00"/>
                </a:solidFill>
              </a:rPr>
              <a:t>Don Jardine</a:t>
            </a:r>
          </a:p>
          <a:p>
            <a:r>
              <a:rPr lang="fr-CA" sz="1600" b="1" dirty="0">
                <a:solidFill>
                  <a:srgbClr val="FFFF00"/>
                </a:solidFill>
              </a:rPr>
              <a:t>Laboratoire de recherche sur le climat de l’Université de l’Île-du-Prince-Édouard</a:t>
            </a:r>
          </a:p>
          <a:p>
            <a:r>
              <a:rPr lang="fr-CA" sz="1600" b="1" dirty="0">
                <a:solidFill>
                  <a:srgbClr val="FFFF00"/>
                </a:solidFill>
              </a:rPr>
              <a:t>dejardine@upei.ca</a:t>
            </a:r>
          </a:p>
        </p:txBody>
      </p:sp>
      <p:sp>
        <p:nvSpPr>
          <p:cNvPr id="3" name="TextBox 2">
            <a:extLst>
              <a:ext uri="{FF2B5EF4-FFF2-40B4-BE49-F238E27FC236}">
                <a16:creationId xmlns:a16="http://schemas.microsoft.com/office/drawing/2014/main" xmlns="" id="{108265FE-5B67-4293-98D4-EF8572508C33}"/>
              </a:ext>
            </a:extLst>
          </p:cNvPr>
          <p:cNvSpPr txBox="1"/>
          <p:nvPr/>
        </p:nvSpPr>
        <p:spPr>
          <a:xfrm>
            <a:off x="4283968" y="2269759"/>
            <a:ext cx="3528392" cy="461665"/>
          </a:xfrm>
          <a:prstGeom prst="rect">
            <a:avLst/>
          </a:prstGeom>
          <a:noFill/>
        </p:spPr>
        <p:txBody>
          <a:bodyPr wrap="square" rtlCol="0">
            <a:spAutoFit/>
          </a:bodyPr>
          <a:lstStyle/>
          <a:p>
            <a:r>
              <a:rPr lang="fr-CA" sz="2400"/>
              <a:t>Des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2632EF2-CFD8-4DC4-B559-E11CC9F6A4FE}"/>
              </a:ext>
            </a:extLst>
          </p:cNvPr>
          <p:cNvSpPr>
            <a:spLocks noGrp="1"/>
          </p:cNvSpPr>
          <p:nvPr>
            <p:ph type="title"/>
          </p:nvPr>
        </p:nvSpPr>
        <p:spPr/>
        <p:txBody>
          <a:bodyPr/>
          <a:lstStyle/>
          <a:p>
            <a:r>
              <a:rPr lang="fr-CA" sz="4000" dirty="0"/>
              <a:t>Risques importants liés au climat pour l’agriculture et l’alimentation au Canada</a:t>
            </a:r>
          </a:p>
        </p:txBody>
      </p:sp>
      <p:sp>
        <p:nvSpPr>
          <p:cNvPr id="5" name="Content Placeholder 4">
            <a:extLst>
              <a:ext uri="{FF2B5EF4-FFF2-40B4-BE49-F238E27FC236}">
                <a16:creationId xmlns:a16="http://schemas.microsoft.com/office/drawing/2014/main" xmlns="" id="{1A293486-DE72-43BC-AEBE-4694C483FF93}"/>
              </a:ext>
            </a:extLst>
          </p:cNvPr>
          <p:cNvSpPr>
            <a:spLocks noGrp="1"/>
          </p:cNvSpPr>
          <p:nvPr>
            <p:ph idx="1"/>
          </p:nvPr>
        </p:nvSpPr>
        <p:spPr>
          <a:xfrm>
            <a:off x="323528" y="1600200"/>
            <a:ext cx="8210872" cy="4343400"/>
          </a:xfrm>
        </p:spPr>
        <p:txBody>
          <a:bodyPr/>
          <a:lstStyle/>
          <a:p>
            <a:r>
              <a:rPr lang="fr-CA" sz="2400" dirty="0"/>
              <a:t>Sécheresse*</a:t>
            </a:r>
          </a:p>
          <a:p>
            <a:r>
              <a:rPr lang="fr-CA" sz="2400" dirty="0"/>
              <a:t>Vagues de chaleur* et températures extrêmement chaudes</a:t>
            </a:r>
          </a:p>
          <a:p>
            <a:r>
              <a:rPr lang="fr-CA" sz="2400" dirty="0"/>
              <a:t>Fortes précipitations et dommages causés par les tempêtes*</a:t>
            </a:r>
          </a:p>
          <a:p>
            <a:r>
              <a:rPr lang="fr-CA" sz="2400" dirty="0"/>
              <a:t>Réchauffement des températures</a:t>
            </a:r>
          </a:p>
          <a:p>
            <a:r>
              <a:rPr lang="fr-CA" sz="2400" dirty="0" err="1"/>
              <a:t>Phytoravageurs</a:t>
            </a:r>
            <a:r>
              <a:rPr lang="fr-CA" sz="2400" dirty="0"/>
              <a:t> et espèces envahissantes*</a:t>
            </a:r>
          </a:p>
          <a:p>
            <a:r>
              <a:rPr lang="fr-CA" sz="2400" dirty="0"/>
              <a:t>Perturbation du système alimentaire mondial et des chaînes d’approvisionnement alimentaire mondiales*</a:t>
            </a:r>
          </a:p>
          <a:p>
            <a:endParaRPr lang="en-CA" dirty="0"/>
          </a:p>
          <a:p>
            <a:endParaRPr lang="en-CA" dirty="0"/>
          </a:p>
        </p:txBody>
      </p:sp>
      <p:sp>
        <p:nvSpPr>
          <p:cNvPr id="6" name="TextBox 5">
            <a:extLst>
              <a:ext uri="{FF2B5EF4-FFF2-40B4-BE49-F238E27FC236}">
                <a16:creationId xmlns:a16="http://schemas.microsoft.com/office/drawing/2014/main" xmlns="" id="{8446FF83-8391-47F7-ABFB-77F5AED52FC1}"/>
              </a:ext>
            </a:extLst>
          </p:cNvPr>
          <p:cNvSpPr txBox="1"/>
          <p:nvPr/>
        </p:nvSpPr>
        <p:spPr>
          <a:xfrm>
            <a:off x="4788024" y="5301208"/>
            <a:ext cx="4682480" cy="861774"/>
          </a:xfrm>
          <a:prstGeom prst="rect">
            <a:avLst/>
          </a:prstGeom>
          <a:noFill/>
        </p:spPr>
        <p:txBody>
          <a:bodyPr wrap="square" rtlCol="0">
            <a:spAutoFit/>
          </a:bodyPr>
          <a:lstStyle/>
          <a:p>
            <a:r>
              <a:rPr lang="fr-CA" sz="1400" b="1" dirty="0"/>
              <a:t>*</a:t>
            </a:r>
            <a:r>
              <a:rPr lang="fr-CA" sz="1200" b="1" dirty="0"/>
              <a:t>Principaux risques liés aux changements climatiques pour le Canada</a:t>
            </a:r>
          </a:p>
          <a:p>
            <a:r>
              <a:rPr lang="fr-CA" sz="1200" b="1" dirty="0"/>
              <a:t>Le comité d’experts sur les risques posés par les changements climatiques et les possibilités d’adaptation (2019)</a:t>
            </a:r>
          </a:p>
        </p:txBody>
      </p:sp>
    </p:spTree>
    <p:extLst>
      <p:ext uri="{BB962C8B-B14F-4D97-AF65-F5344CB8AC3E}">
        <p14:creationId xmlns:p14="http://schemas.microsoft.com/office/powerpoint/2010/main" val="2468849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0C16E5-4997-4E71-AF0B-DEB3B0426D38}"/>
              </a:ext>
            </a:extLst>
          </p:cNvPr>
          <p:cNvSpPr>
            <a:spLocks noGrp="1"/>
          </p:cNvSpPr>
          <p:nvPr>
            <p:ph type="title"/>
          </p:nvPr>
        </p:nvSpPr>
        <p:spPr>
          <a:xfrm>
            <a:off x="466564" y="22089"/>
            <a:ext cx="8210872" cy="1143000"/>
          </a:xfrm>
        </p:spPr>
        <p:txBody>
          <a:bodyPr/>
          <a:lstStyle/>
          <a:p>
            <a:r>
              <a:rPr lang="fr-CA"/>
              <a:t>Que s’est-il passé en 2019?</a:t>
            </a:r>
          </a:p>
        </p:txBody>
      </p:sp>
      <p:sp>
        <p:nvSpPr>
          <p:cNvPr id="3" name="Content Placeholder 2">
            <a:extLst>
              <a:ext uri="{FF2B5EF4-FFF2-40B4-BE49-F238E27FC236}">
                <a16:creationId xmlns:a16="http://schemas.microsoft.com/office/drawing/2014/main" xmlns="" id="{400F0120-EFE5-4DE6-99F7-CD75CFAB9689}"/>
              </a:ext>
            </a:extLst>
          </p:cNvPr>
          <p:cNvSpPr>
            <a:spLocks noGrp="1"/>
          </p:cNvSpPr>
          <p:nvPr>
            <p:ph idx="1"/>
          </p:nvPr>
        </p:nvSpPr>
        <p:spPr>
          <a:xfrm>
            <a:off x="574509" y="1052736"/>
            <a:ext cx="7924800" cy="4343400"/>
          </a:xfrm>
        </p:spPr>
        <p:txBody>
          <a:bodyPr/>
          <a:lstStyle/>
          <a:p>
            <a:r>
              <a:rPr lang="fr-CA" sz="2000" dirty="0"/>
              <a:t>À la fin de l’été, 12 comtés du Manitoba ont déclaré l’état d’urgence en agriculture, en raison du climat trop sec</a:t>
            </a:r>
          </a:p>
          <a:p>
            <a:r>
              <a:rPr lang="fr-CA" sz="2000" dirty="0"/>
              <a:t>À Grande Prairie, en Alberta, au début de novembre, de 40 à 60 % des cultures étaient toujours dans les champs en raison de la neige</a:t>
            </a:r>
          </a:p>
          <a:p>
            <a:r>
              <a:rPr lang="fr-CA" sz="2000" dirty="0"/>
              <a:t>Au Manitoba, en Saskatchewan et en Alberta, il y a eu de la neige et des pluies abondantes pendant la récolte de canola</a:t>
            </a:r>
          </a:p>
          <a:p>
            <a:r>
              <a:rPr lang="fr-CA" sz="2000" dirty="0"/>
              <a:t>Dans les Maritimes, la tempête post-tropicale Dorian au début de septembre a endommagé les cultures, en raison du vent et de la pluie</a:t>
            </a:r>
          </a:p>
          <a:p>
            <a:r>
              <a:rPr lang="fr-CA" sz="2000" dirty="0"/>
              <a:t>Au Québec et en Ontario, les pluies abondantes en avril et en mai ont entravé l’ensemencement du maïs; il y a eu un mois de retard</a:t>
            </a:r>
          </a:p>
          <a:p>
            <a:r>
              <a:rPr lang="fr-CA" sz="2000" dirty="0"/>
              <a:t>En Colombie-Britannique, le coup de froid de février a endommagé les plants de framboises dans la vallée du Fraser</a:t>
            </a:r>
          </a:p>
        </p:txBody>
      </p:sp>
    </p:spTree>
    <p:extLst>
      <p:ext uri="{BB962C8B-B14F-4D97-AF65-F5344CB8AC3E}">
        <p14:creationId xmlns:p14="http://schemas.microsoft.com/office/powerpoint/2010/main" val="908918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608"/>
            <a:ext cx="7924800" cy="1143000"/>
          </a:xfrm>
        </p:spPr>
        <p:txBody>
          <a:bodyPr/>
          <a:lstStyle/>
          <a:p>
            <a:r>
              <a:rPr lang="fr-CA" sz="4000" dirty="0"/>
              <a:t>Températures passées au Canada</a:t>
            </a:r>
          </a:p>
        </p:txBody>
      </p:sp>
      <p:pic>
        <p:nvPicPr>
          <p:cNvPr id="4" name="Picture 3" descr="parl_cesd_201410_01_01_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980728"/>
            <a:ext cx="5904656" cy="5022894"/>
          </a:xfrm>
          <a:prstGeom prst="rect">
            <a:avLst/>
          </a:prstGeom>
        </p:spPr>
      </p:pic>
    </p:spTree>
    <p:extLst>
      <p:ext uri="{BB962C8B-B14F-4D97-AF65-F5344CB8AC3E}">
        <p14:creationId xmlns:p14="http://schemas.microsoft.com/office/powerpoint/2010/main" val="4194010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7535"/>
            <a:ext cx="7924800" cy="1143000"/>
          </a:xfrm>
        </p:spPr>
        <p:txBody>
          <a:bodyPr/>
          <a:lstStyle/>
          <a:p>
            <a:r>
              <a:rPr lang="fr-CA" sz="4000" dirty="0"/>
              <a:t>Précipitations passées au Canada</a:t>
            </a:r>
          </a:p>
        </p:txBody>
      </p:sp>
      <p:pic>
        <p:nvPicPr>
          <p:cNvPr id="3" name="Picture 2" descr="parl_cesd_201410_01_02_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692696"/>
            <a:ext cx="6355556" cy="5381037"/>
          </a:xfrm>
          <a:prstGeom prst="rect">
            <a:avLst/>
          </a:prstGeom>
        </p:spPr>
      </p:pic>
    </p:spTree>
    <p:extLst>
      <p:ext uri="{BB962C8B-B14F-4D97-AF65-F5344CB8AC3E}">
        <p14:creationId xmlns:p14="http://schemas.microsoft.com/office/powerpoint/2010/main" val="2393717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43000"/>
          </a:xfrm>
        </p:spPr>
        <p:txBody>
          <a:bodyPr>
            <a:normAutofit fontScale="90000"/>
          </a:bodyPr>
          <a:lstStyle/>
          <a:p>
            <a:r>
              <a:rPr lang="fr-CA"/>
              <a:t>Température future au Canada</a:t>
            </a:r>
            <a:br>
              <a:rPr lang="fr-CA"/>
            </a:br>
            <a:r>
              <a:rPr lang="fr-CA"/>
              <a:t>Changement de °C en 2050</a:t>
            </a:r>
          </a:p>
        </p:txBody>
      </p:sp>
      <p:pic>
        <p:nvPicPr>
          <p:cNvPr id="4" name="Picture 3" descr="1463784594.57204_5049_TT.png"/>
          <p:cNvPicPr>
            <a:picLocks noChangeAspect="1"/>
          </p:cNvPicPr>
          <p:nvPr/>
        </p:nvPicPr>
        <p:blipFill rotWithShape="1">
          <a:blip r:embed="rId2">
            <a:extLst>
              <a:ext uri="{28A0092B-C50C-407E-A947-70E740481C1C}">
                <a14:useLocalDpi xmlns:a14="http://schemas.microsoft.com/office/drawing/2010/main" val="0"/>
              </a:ext>
            </a:extLst>
          </a:blip>
          <a:srcRect l="9756" t="14329" b="16671"/>
          <a:stretch/>
        </p:blipFill>
        <p:spPr>
          <a:xfrm>
            <a:off x="601032" y="1196752"/>
            <a:ext cx="8251902" cy="4732001"/>
          </a:xfrm>
          <a:prstGeom prst="rect">
            <a:avLst/>
          </a:prstGeom>
        </p:spPr>
      </p:pic>
    </p:spTree>
    <p:extLst>
      <p:ext uri="{BB962C8B-B14F-4D97-AF65-F5344CB8AC3E}">
        <p14:creationId xmlns:p14="http://schemas.microsoft.com/office/powerpoint/2010/main" val="3001613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632"/>
            <a:ext cx="7924800" cy="1143000"/>
          </a:xfrm>
        </p:spPr>
        <p:txBody>
          <a:bodyPr/>
          <a:lstStyle/>
          <a:p>
            <a:r>
              <a:rPr lang="fr-CA"/>
              <a:t>La température et l’agriculture</a:t>
            </a:r>
          </a:p>
        </p:txBody>
      </p:sp>
      <p:pic>
        <p:nvPicPr>
          <p:cNvPr id="3" name="Picture 2"/>
          <p:cNvPicPr>
            <a:picLocks noChangeAspect="1"/>
          </p:cNvPicPr>
          <p:nvPr/>
        </p:nvPicPr>
        <p:blipFill>
          <a:blip r:embed="rId2"/>
          <a:stretch>
            <a:fillRect/>
          </a:stretch>
        </p:blipFill>
        <p:spPr>
          <a:xfrm>
            <a:off x="539552" y="1417638"/>
            <a:ext cx="8426052" cy="4213026"/>
          </a:xfrm>
          <a:prstGeom prst="rect">
            <a:avLst/>
          </a:prstGeom>
        </p:spPr>
      </p:pic>
      <p:pic>
        <p:nvPicPr>
          <p:cNvPr id="4" name="Picture 3"/>
          <p:cNvPicPr>
            <a:picLocks noChangeAspect="1"/>
          </p:cNvPicPr>
          <p:nvPr/>
        </p:nvPicPr>
        <p:blipFill>
          <a:blip r:embed="rId3"/>
          <a:stretch>
            <a:fillRect/>
          </a:stretch>
        </p:blipFill>
        <p:spPr>
          <a:xfrm>
            <a:off x="6516216" y="5104231"/>
            <a:ext cx="2604876" cy="1752089"/>
          </a:xfrm>
          <a:prstGeom prst="rect">
            <a:avLst/>
          </a:prstGeom>
        </p:spPr>
      </p:pic>
      <p:sp>
        <p:nvSpPr>
          <p:cNvPr id="5" name="TextBox 4"/>
          <p:cNvSpPr txBox="1"/>
          <p:nvPr/>
        </p:nvSpPr>
        <p:spPr>
          <a:xfrm>
            <a:off x="1907704" y="5634642"/>
            <a:ext cx="3236784" cy="369332"/>
          </a:xfrm>
          <a:prstGeom prst="rect">
            <a:avLst/>
          </a:prstGeom>
          <a:noFill/>
        </p:spPr>
        <p:txBody>
          <a:bodyPr wrap="none" rtlCol="0">
            <a:spAutoFit/>
          </a:bodyPr>
          <a:lstStyle/>
          <a:p>
            <a:r>
              <a:rPr lang="fr-CA"/>
              <a:t>Entre 23 et 29 °C le jour et entre 15 et 21 °C la nuit </a:t>
            </a:r>
          </a:p>
        </p:txBody>
      </p:sp>
    </p:spTree>
    <p:extLst>
      <p:ext uri="{BB962C8B-B14F-4D97-AF65-F5344CB8AC3E}">
        <p14:creationId xmlns:p14="http://schemas.microsoft.com/office/powerpoint/2010/main" val="2767649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632"/>
            <a:ext cx="7924800" cy="1143000"/>
          </a:xfrm>
        </p:spPr>
        <p:txBody>
          <a:bodyPr/>
          <a:lstStyle/>
          <a:p>
            <a:r>
              <a:rPr lang="fr-CA"/>
              <a:t>La température et l’agriculture</a:t>
            </a:r>
          </a:p>
        </p:txBody>
      </p:sp>
      <p:pic>
        <p:nvPicPr>
          <p:cNvPr id="6" name="Picture 5"/>
          <p:cNvPicPr>
            <a:picLocks noChangeAspect="1"/>
          </p:cNvPicPr>
          <p:nvPr/>
        </p:nvPicPr>
        <p:blipFill>
          <a:blip r:embed="rId2"/>
          <a:stretch>
            <a:fillRect/>
          </a:stretch>
        </p:blipFill>
        <p:spPr>
          <a:xfrm>
            <a:off x="323528" y="1271051"/>
            <a:ext cx="8463753" cy="4248472"/>
          </a:xfrm>
          <a:prstGeom prst="rect">
            <a:avLst/>
          </a:prstGeom>
        </p:spPr>
      </p:pic>
      <p:pic>
        <p:nvPicPr>
          <p:cNvPr id="7" name="Picture 6"/>
          <p:cNvPicPr>
            <a:picLocks noChangeAspect="1"/>
          </p:cNvPicPr>
          <p:nvPr/>
        </p:nvPicPr>
        <p:blipFill>
          <a:blip r:embed="rId3"/>
          <a:stretch>
            <a:fillRect/>
          </a:stretch>
        </p:blipFill>
        <p:spPr>
          <a:xfrm>
            <a:off x="6497978" y="4869160"/>
            <a:ext cx="2646022" cy="1988840"/>
          </a:xfrm>
          <a:prstGeom prst="rect">
            <a:avLst/>
          </a:prstGeom>
        </p:spPr>
      </p:pic>
    </p:spTree>
    <p:extLst>
      <p:ext uri="{BB962C8B-B14F-4D97-AF65-F5344CB8AC3E}">
        <p14:creationId xmlns:p14="http://schemas.microsoft.com/office/powerpoint/2010/main" val="3191148682"/>
      </p:ext>
    </p:extLst>
  </p:cSld>
  <p:clrMapOvr>
    <a:masterClrMapping/>
  </p:clrMapOvr>
</p:sld>
</file>

<file path=ppt/theme/theme1.xml><?xml version="1.0" encoding="utf-8"?>
<a:theme xmlns:a="http://schemas.openxmlformats.org/drawingml/2006/main" name="UPEI Presentation_banner">
  <a:themeElements>
    <a:clrScheme name="UPEI Theme Colours">
      <a:dk1>
        <a:sysClr val="windowText" lastClr="000000"/>
      </a:dk1>
      <a:lt1>
        <a:sysClr val="window" lastClr="FFFFFF"/>
      </a:lt1>
      <a:dk2>
        <a:srgbClr val="2D2F2B"/>
      </a:dk2>
      <a:lt2>
        <a:srgbClr val="DEDED7"/>
      </a:lt2>
      <a:accent1>
        <a:srgbClr val="621714"/>
      </a:accent1>
      <a:accent2>
        <a:srgbClr val="426A1F"/>
      </a:accent2>
      <a:accent3>
        <a:srgbClr val="8E887C"/>
      </a:accent3>
      <a:accent4>
        <a:srgbClr val="834736"/>
      </a:accent4>
      <a:accent5>
        <a:srgbClr val="5A1705"/>
      </a:accent5>
      <a:accent6>
        <a:srgbClr val="A0A16A"/>
      </a:accent6>
      <a:hlink>
        <a:srgbClr val="EC9939"/>
      </a:hlink>
      <a:folHlink>
        <a:srgbClr val="7F95A4"/>
      </a:folHlink>
    </a:clrScheme>
    <a:fontScheme name="Venture">
      <a:majorFont>
        <a:latin typeface="Calisto MT"/>
        <a:ea typeface=""/>
        <a:cs typeface=""/>
        <a:font script="Jpan" typeface="ＭＳ Ｐ明朝"/>
      </a:majorFont>
      <a:minorFont>
        <a:latin typeface="Calisto MT"/>
        <a:ea typeface=""/>
        <a:cs typeface=""/>
        <a:font script="Jpan" typeface="ＭＳ Ｐ明朝"/>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793</Words>
  <Application>Microsoft Office PowerPoint</Application>
  <PresentationFormat>Affichage à l'écran (4:3)</PresentationFormat>
  <Paragraphs>166</Paragraphs>
  <Slides>24</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Arial</vt:lpstr>
      <vt:lpstr>Calibri</vt:lpstr>
      <vt:lpstr>Calisto MT</vt:lpstr>
      <vt:lpstr>Minion Pro</vt:lpstr>
      <vt:lpstr>UPEI Presentation_banner</vt:lpstr>
      <vt:lpstr>Les changements climatiques et la prochaine décennie de l’agriculture canadienne</vt:lpstr>
      <vt:lpstr>Les changements climatiques et l’agriculture</vt:lpstr>
      <vt:lpstr>Risques importants liés au climat pour l’agriculture et l’alimentation au Canada</vt:lpstr>
      <vt:lpstr>Que s’est-il passé en 2019?</vt:lpstr>
      <vt:lpstr>Températures passées au Canada</vt:lpstr>
      <vt:lpstr>Précipitations passées au Canada</vt:lpstr>
      <vt:lpstr>Température future au Canada Changement de °C en 2050</vt:lpstr>
      <vt:lpstr>La température et l’agriculture</vt:lpstr>
      <vt:lpstr>La température et l’agriculture</vt:lpstr>
      <vt:lpstr>Jours sans gel et saisons de croissance</vt:lpstr>
      <vt:lpstr>Degrés-jours de croissance (&gt;5 °C)</vt:lpstr>
      <vt:lpstr>Changement dans les degrés-jours de croissance</vt:lpstr>
      <vt:lpstr>Charlottetown – Outil Localizer AR4-Regridded – Ensemble (moyenne) SR-A2</vt:lpstr>
      <vt:lpstr>Présentation PowerPoint</vt:lpstr>
      <vt:lpstr>Présentation PowerPoint</vt:lpstr>
      <vt:lpstr>Présentation PowerPoint</vt:lpstr>
      <vt:lpstr>Espèces envahissantes</vt:lpstr>
      <vt:lpstr>Présentation PowerPoint</vt:lpstr>
      <vt:lpstr>Présentation PowerPoint</vt:lpstr>
      <vt:lpstr>Quelques options de capteurs de données</vt:lpstr>
      <vt:lpstr>Répercussions possibles d’un climat changeant</vt:lpstr>
      <vt:lpstr>Adaptation de l’agriculture</vt:lpstr>
      <vt:lpstr>Conclusions – Prévisions</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and the Next Decade of Canadian Agriculture</dc:title>
  <dc:creator>Don Jardine</dc:creator>
  <cp:lastModifiedBy>Pamela Moreno</cp:lastModifiedBy>
  <cp:revision>29</cp:revision>
  <dcterms:created xsi:type="dcterms:W3CDTF">2020-01-29T13:01:13Z</dcterms:created>
  <dcterms:modified xsi:type="dcterms:W3CDTF">2020-02-17T19:59:03Z</dcterms:modified>
</cp:coreProperties>
</file>