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0" r:id="rId6"/>
    <p:sldMasterId id="2147483660" r:id="rId7"/>
    <p:sldMasterId id="2147483662" r:id="rId8"/>
    <p:sldMasterId id="2147483667" r:id="rId9"/>
    <p:sldMasterId id="2147483669" r:id="rId10"/>
    <p:sldMasterId id="2147483675" r:id="rId11"/>
  </p:sldMasterIdLst>
  <p:notesMasterIdLst>
    <p:notesMasterId r:id="rId29"/>
  </p:notesMasterIdLst>
  <p:handoutMasterIdLst>
    <p:handoutMasterId r:id="rId30"/>
  </p:handoutMasterIdLst>
  <p:sldIdLst>
    <p:sldId id="256" r:id="rId12"/>
    <p:sldId id="10863" r:id="rId13"/>
    <p:sldId id="303" r:id="rId14"/>
    <p:sldId id="314" r:id="rId15"/>
    <p:sldId id="3094" r:id="rId16"/>
    <p:sldId id="313" r:id="rId17"/>
    <p:sldId id="10875" r:id="rId18"/>
    <p:sldId id="330" r:id="rId19"/>
    <p:sldId id="516" r:id="rId20"/>
    <p:sldId id="10880" r:id="rId21"/>
    <p:sldId id="4416" r:id="rId22"/>
    <p:sldId id="317" r:id="rId23"/>
    <p:sldId id="326" r:id="rId24"/>
    <p:sldId id="546" r:id="rId25"/>
    <p:sldId id="324" r:id="rId26"/>
    <p:sldId id="257" r:id="rId27"/>
    <p:sldId id="263" r:id="rId28"/>
  </p:sldIdLst>
  <p:sldSz cx="9144000" cy="5143500" type="screen16x9"/>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ED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3" autoAdjust="0"/>
    <p:restoredTop sz="85955" autoAdjust="0"/>
  </p:normalViewPr>
  <p:slideViewPr>
    <p:cSldViewPr>
      <p:cViewPr varScale="1">
        <p:scale>
          <a:sx n="135" d="100"/>
          <a:sy n="135" d="100"/>
        </p:scale>
        <p:origin x="208" y="168"/>
      </p:cViewPr>
      <p:guideLst>
        <p:guide orient="horz" pos="1620"/>
        <p:guide pos="2880"/>
      </p:guideLst>
    </p:cSldViewPr>
  </p:slideViewPr>
  <p:notesTextViewPr>
    <p:cViewPr>
      <p:scale>
        <a:sx n="1" d="1"/>
        <a:sy n="1" d="1"/>
      </p:scale>
      <p:origin x="0" y="0"/>
    </p:cViewPr>
  </p:notesTextViewPr>
  <p:sorterViewPr>
    <p:cViewPr>
      <p:scale>
        <a:sx n="100" d="100"/>
        <a:sy n="100" d="100"/>
      </p:scale>
      <p:origin x="0" y="-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handoutMaster" Target="handoutMasters/handoutMaster1.xml"/><Relationship Id="rId8"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98A89465-CE0D-4B39-B8B5-5B40FD41020B}" type="datetimeFigureOut">
              <a:rPr lang="en-US" smtClean="0"/>
              <a:t>2/20/20</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6E67820-9C07-4A23-A314-1D46E1045ABB}" type="slidenum">
              <a:rPr lang="en-US" smtClean="0"/>
              <a:t>‹#›</a:t>
            </a:fld>
            <a:endParaRPr lang="en-US"/>
          </a:p>
        </p:txBody>
      </p:sp>
    </p:spTree>
    <p:extLst>
      <p:ext uri="{BB962C8B-B14F-4D97-AF65-F5344CB8AC3E}">
        <p14:creationId xmlns:p14="http://schemas.microsoft.com/office/powerpoint/2010/main" val="3992695906"/>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E606B7A-D931-4D98-BBAC-7D170C3BA55E}" type="datetimeFigureOut">
              <a:rPr lang="en-US" smtClean="0"/>
              <a:t>2/20/20</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2FE8580-4ED0-43D7-A417-589F97953605}" type="slidenum">
              <a:rPr lang="en-US" smtClean="0"/>
              <a:t>‹#›</a:t>
            </a:fld>
            <a:endParaRPr lang="en-US"/>
          </a:p>
        </p:txBody>
      </p:sp>
    </p:spTree>
    <p:extLst>
      <p:ext uri="{BB962C8B-B14F-4D97-AF65-F5344CB8AC3E}">
        <p14:creationId xmlns:p14="http://schemas.microsoft.com/office/powerpoint/2010/main" val="18336021"/>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050226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B40B-D098-4BC0-B7AC-A66A225F70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34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how do these 5G capabilities (see previous slide) come together as a solution for smart farming?</a:t>
            </a:r>
          </a:p>
          <a:p>
            <a:endParaRPr lang="en-IE" dirty="0"/>
          </a:p>
          <a:p>
            <a:r>
              <a:rPr lang="en-IE" dirty="0"/>
              <a:t>Smart farming infrastructure has to be easily deployable, low maintenance, and flexible enough for the very diverse range of activities that take place on a modern farm.  This is challenging because most farms, even large ones, are relatively small enterprises in terms of staffing.</a:t>
            </a:r>
          </a:p>
          <a:p>
            <a:endParaRPr lang="en-IE" dirty="0"/>
          </a:p>
          <a:p>
            <a:r>
              <a:rPr lang="en-IE" dirty="0"/>
              <a:t>However, the flexibility of 5G infrastructure, the specialization power of network slicing, and the responsiveness and security of edge cloud point to the answer.</a:t>
            </a:r>
          </a:p>
          <a:p>
            <a:endParaRPr lang="en-IE" dirty="0"/>
          </a:p>
          <a:p>
            <a:r>
              <a:rPr lang="en-IE" b="1" dirty="0"/>
              <a:t>Hardware infrastructure</a:t>
            </a:r>
          </a:p>
          <a:p>
            <a:r>
              <a:rPr lang="en-IE" dirty="0"/>
              <a:t>Most farms will be in range of </a:t>
            </a:r>
            <a:r>
              <a:rPr lang="en-IE" dirty="0" err="1"/>
              <a:t>macrocell</a:t>
            </a:r>
            <a:r>
              <a:rPr lang="en-IE" dirty="0"/>
              <a:t> base stations at best and are unlikely to be close to any cloud nodes, so on-farm </a:t>
            </a:r>
            <a:r>
              <a:rPr lang="en-IE" dirty="0" err="1"/>
              <a:t>metrocell</a:t>
            </a:r>
            <a:r>
              <a:rPr lang="en-IE" dirty="0"/>
              <a:t> and edge cloud deployments will provide the connectivity and processing power needed for automation and monitoring equipment and the applications that run them.</a:t>
            </a:r>
          </a:p>
          <a:p>
            <a:endParaRPr lang="en-IE" dirty="0"/>
          </a:p>
          <a:p>
            <a:r>
              <a:rPr lang="en-IE" b="1" dirty="0"/>
              <a:t>Networking and applications</a:t>
            </a:r>
          </a:p>
          <a:p>
            <a:r>
              <a:rPr lang="en-IE" dirty="0"/>
              <a:t>The application and equipment will be designed by key players in the </a:t>
            </a:r>
            <a:r>
              <a:rPr lang="en-IE" dirty="0" err="1"/>
              <a:t>agri</a:t>
            </a:r>
            <a:r>
              <a:rPr lang="en-IE" dirty="0"/>
              <a:t>-technology business and potentially deployed and run by specialist contractors.  </a:t>
            </a:r>
          </a:p>
          <a:p>
            <a:endParaRPr lang="en-IE" dirty="0"/>
          </a:p>
          <a:p>
            <a:r>
              <a:rPr lang="en-IE" dirty="0"/>
              <a:t>Specialized network slices will connect, organize and coordinate the various distributed elements to make this happen.  Given the customized design of the network slice, it is likely that specialist network providers will create these solutions in partnership with the big farm automation equipment and systems vendors.  </a:t>
            </a:r>
          </a:p>
          <a:p>
            <a:endParaRPr lang="en-IE" dirty="0"/>
          </a:p>
          <a:p>
            <a:r>
              <a:rPr lang="en-IE" dirty="0"/>
              <a:t>This is not a role that traditional operators can easily fill.  Instead, their role will be to provide network-as-a-service platforms for the underlying backhaul transport, core network support and access to controlled licensed spectrum.</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Smart farming</a:t>
            </a:r>
          </a:p>
          <a:p>
            <a:r>
              <a:rPr lang="en-IE" dirty="0"/>
              <a:t>This 5G ecosystem provides a feasible route to automation on the smart farms, opening up a more productive, safer, less labour intensive future for agriculture.</a:t>
            </a:r>
          </a:p>
          <a:p>
            <a:endParaRPr lang="en-IE"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5445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41873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line with many other vertical industries, farming is undergoing a revolution in automation.</a:t>
            </a:r>
          </a:p>
          <a:p>
            <a:endParaRPr lang="en-US" dirty="0"/>
          </a:p>
          <a:p>
            <a:r>
              <a:rPr lang="en-US" dirty="0"/>
              <a:t>Farming sectors such as dairy farming are labor intensive and require 24/7 commitments.  Farmyard automation (e.g. automated calf feeders, robotic milking machines) and remote monitoring (for, e.g., stock location) provide additional flexibility and free time for often overloaded staff.</a:t>
            </a:r>
          </a:p>
          <a:p>
            <a:endParaRPr lang="en-US" dirty="0"/>
          </a:p>
          <a:p>
            <a:r>
              <a:rPr lang="en-US" dirty="0"/>
              <a:t>Farms are generally geographically isolated from neighbors, in rural locations: real-time HD security video monitoring can provide additional peace of mind.</a:t>
            </a:r>
          </a:p>
          <a:p>
            <a:endParaRPr lang="en-US" dirty="0"/>
          </a:p>
          <a:p>
            <a:r>
              <a:rPr lang="en-US" dirty="0"/>
              <a:t>Farms are a very challenging environment from a health and safety perspective.  Ultra-reliable, low-latency intrusion detection will become a critical safety feature of highly mechanized farm-yards.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Precision agriculture and field monitoring systems will boost productivity yields by ensuring the right level of nutrients, aeration, and water on a finer granularity than previously possible.  Real-time monitoring with equipment such as drones ensure fast detection of and response to crop diseases, pests, etc. </a:t>
            </a:r>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08658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9118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621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5G </a:t>
            </a:r>
            <a:r>
              <a:rPr lang="de-DE" dirty="0" err="1"/>
              <a:t>provides</a:t>
            </a:r>
            <a:r>
              <a:rPr lang="de-DE" dirty="0"/>
              <a:t> a </a:t>
            </a:r>
            <a:r>
              <a:rPr lang="de-DE" dirty="0" err="1"/>
              <a:t>leapfrog</a:t>
            </a:r>
            <a:r>
              <a:rPr lang="de-DE" dirty="0"/>
              <a:t> </a:t>
            </a:r>
            <a:r>
              <a:rPr lang="de-DE" dirty="0" err="1"/>
              <a:t>of</a:t>
            </a:r>
            <a:r>
              <a:rPr lang="de-DE" dirty="0"/>
              <a:t> </a:t>
            </a:r>
            <a:r>
              <a:rPr lang="de-DE" dirty="0" err="1"/>
              <a:t>network</a:t>
            </a:r>
            <a:r>
              <a:rPr lang="de-DE" dirty="0"/>
              <a:t> </a:t>
            </a:r>
            <a:r>
              <a:rPr lang="de-DE" dirty="0" err="1"/>
              <a:t>capabilities</a:t>
            </a:r>
            <a:r>
              <a:rPr lang="de-DE" dirty="0"/>
              <a:t> in </a:t>
            </a:r>
            <a:r>
              <a:rPr lang="de-DE" dirty="0" err="1"/>
              <a:t>several</a:t>
            </a:r>
            <a:r>
              <a:rPr lang="de-DE" dirty="0"/>
              <a:t> </a:t>
            </a:r>
            <a:r>
              <a:rPr lang="de-DE" dirty="0" err="1"/>
              <a:t>dimensions</a:t>
            </a:r>
            <a:r>
              <a:rPr lang="de-DE" dirty="0"/>
              <a:t>:</a:t>
            </a:r>
          </a:p>
          <a:p>
            <a:pPr marL="171450" indent="-171450">
              <a:buFontTx/>
              <a:buChar char="-"/>
            </a:pPr>
            <a:r>
              <a:rPr lang="de-DE" dirty="0" err="1"/>
              <a:t>Serving</a:t>
            </a:r>
            <a:r>
              <a:rPr lang="de-DE" dirty="0"/>
              <a:t> a large </a:t>
            </a:r>
            <a:r>
              <a:rPr lang="de-DE" dirty="0" err="1"/>
              <a:t>number</a:t>
            </a:r>
            <a:r>
              <a:rPr lang="de-DE" dirty="0"/>
              <a:t> </a:t>
            </a:r>
            <a:r>
              <a:rPr lang="de-DE" dirty="0" err="1"/>
              <a:t>of</a:t>
            </a:r>
            <a:r>
              <a:rPr lang="de-DE" dirty="0"/>
              <a:t> </a:t>
            </a:r>
            <a:r>
              <a:rPr lang="de-DE" dirty="0" err="1"/>
              <a:t>people</a:t>
            </a:r>
            <a:r>
              <a:rPr lang="de-DE" dirty="0"/>
              <a:t> </a:t>
            </a:r>
            <a:r>
              <a:rPr lang="de-DE" dirty="0" err="1"/>
              <a:t>and</a:t>
            </a:r>
            <a:r>
              <a:rPr lang="de-DE" dirty="0"/>
              <a:t> a </a:t>
            </a:r>
            <a:r>
              <a:rPr lang="de-DE" dirty="0" err="1"/>
              <a:t>huge</a:t>
            </a:r>
            <a:r>
              <a:rPr lang="de-DE" dirty="0"/>
              <a:t> </a:t>
            </a:r>
            <a:r>
              <a:rPr lang="de-DE" dirty="0" err="1"/>
              <a:t>number</a:t>
            </a:r>
            <a:r>
              <a:rPr lang="de-DE" dirty="0"/>
              <a:t> </a:t>
            </a:r>
            <a:r>
              <a:rPr lang="de-DE" dirty="0" err="1"/>
              <a:t>of</a:t>
            </a:r>
            <a:r>
              <a:rPr lang="de-DE" dirty="0"/>
              <a:t> </a:t>
            </a:r>
            <a:r>
              <a:rPr lang="de-DE" dirty="0" err="1"/>
              <a:t>sensors</a:t>
            </a:r>
            <a:r>
              <a:rPr lang="de-DE" dirty="0"/>
              <a:t>, </a:t>
            </a:r>
            <a:r>
              <a:rPr lang="de-DE" dirty="0" err="1"/>
              <a:t>machines</a:t>
            </a:r>
            <a:r>
              <a:rPr lang="de-DE" dirty="0"/>
              <a:t> etc.</a:t>
            </a:r>
          </a:p>
          <a:p>
            <a:pPr marL="171450" indent="-171450">
              <a:buFontTx/>
              <a:buChar char="-"/>
            </a:pPr>
            <a:r>
              <a:rPr lang="de-DE" dirty="0"/>
              <a:t>Providing </a:t>
            </a:r>
            <a:r>
              <a:rPr lang="de-DE" dirty="0" err="1"/>
              <a:t>much</a:t>
            </a:r>
            <a:r>
              <a:rPr lang="de-DE" dirty="0"/>
              <a:t> </a:t>
            </a:r>
            <a:r>
              <a:rPr lang="de-DE" dirty="0" err="1"/>
              <a:t>higher</a:t>
            </a:r>
            <a:r>
              <a:rPr lang="de-DE" dirty="0"/>
              <a:t> </a:t>
            </a:r>
            <a:r>
              <a:rPr lang="de-DE" dirty="0" err="1"/>
              <a:t>throughput</a:t>
            </a:r>
            <a:r>
              <a:rPr lang="de-DE" dirty="0"/>
              <a:t> </a:t>
            </a:r>
            <a:r>
              <a:rPr lang="de-DE" dirty="0" err="1"/>
              <a:t>when</a:t>
            </a:r>
            <a:r>
              <a:rPr lang="de-DE" dirty="0"/>
              <a:t> </a:t>
            </a:r>
            <a:r>
              <a:rPr lang="de-DE" dirty="0" err="1"/>
              <a:t>required</a:t>
            </a:r>
            <a:r>
              <a:rPr lang="de-DE" dirty="0"/>
              <a:t> </a:t>
            </a:r>
            <a:r>
              <a:rPr lang="de-DE" dirty="0" err="1"/>
              <a:t>by</a:t>
            </a:r>
            <a:r>
              <a:rPr lang="de-DE" dirty="0"/>
              <a:t> </a:t>
            </a:r>
            <a:r>
              <a:rPr lang="de-DE" dirty="0" err="1"/>
              <a:t>the</a:t>
            </a:r>
            <a:r>
              <a:rPr lang="de-DE" dirty="0"/>
              <a:t> </a:t>
            </a:r>
            <a:r>
              <a:rPr lang="de-DE" dirty="0" err="1"/>
              <a:t>application</a:t>
            </a:r>
            <a:r>
              <a:rPr lang="de-DE" dirty="0"/>
              <a:t>, 10Gbps </a:t>
            </a:r>
            <a:r>
              <a:rPr lang="de-DE" dirty="0" err="1"/>
              <a:t>and</a:t>
            </a:r>
            <a:r>
              <a:rPr lang="de-DE" dirty="0"/>
              <a:t> </a:t>
            </a:r>
            <a:r>
              <a:rPr lang="de-DE" dirty="0" err="1"/>
              <a:t>more</a:t>
            </a:r>
            <a:endParaRPr lang="de-DE" dirty="0"/>
          </a:p>
          <a:p>
            <a:pPr marL="171450" indent="-171450">
              <a:buFontTx/>
              <a:buChar char="-"/>
            </a:pPr>
            <a:r>
              <a:rPr lang="de-DE" dirty="0" err="1"/>
              <a:t>Minimizing</a:t>
            </a:r>
            <a:r>
              <a:rPr lang="de-DE" dirty="0"/>
              <a:t> </a:t>
            </a:r>
            <a:r>
              <a:rPr lang="de-DE" dirty="0" err="1"/>
              <a:t>network</a:t>
            </a:r>
            <a:r>
              <a:rPr lang="de-DE" dirty="0"/>
              <a:t> </a:t>
            </a:r>
            <a:r>
              <a:rPr lang="de-DE" dirty="0" err="1"/>
              <a:t>latency</a:t>
            </a:r>
            <a:r>
              <a:rPr lang="de-DE" dirty="0"/>
              <a:t> </a:t>
            </a:r>
            <a:r>
              <a:rPr lang="de-DE" dirty="0" err="1"/>
              <a:t>up</a:t>
            </a:r>
            <a:r>
              <a:rPr lang="de-DE" dirty="0"/>
              <a:t> </a:t>
            </a:r>
            <a:r>
              <a:rPr lang="de-DE" dirty="0" err="1"/>
              <a:t>to</a:t>
            </a:r>
            <a:r>
              <a:rPr lang="de-DE" dirty="0"/>
              <a:t> 1ms</a:t>
            </a:r>
          </a:p>
          <a:p>
            <a:pPr marL="171450" indent="-171450">
              <a:buFontTx/>
              <a:buChar char="-"/>
            </a:pPr>
            <a:r>
              <a:rPr lang="de-DE" dirty="0" err="1"/>
              <a:t>Moving</a:t>
            </a:r>
            <a:r>
              <a:rPr lang="de-DE" dirty="0"/>
              <a:t> </a:t>
            </a:r>
            <a:r>
              <a:rPr lang="de-DE" dirty="0" err="1"/>
              <a:t>from</a:t>
            </a:r>
            <a:r>
              <a:rPr lang="de-DE" dirty="0"/>
              <a:t> </a:t>
            </a:r>
            <a:r>
              <a:rPr lang="de-DE" dirty="0" err="1"/>
              <a:t>best</a:t>
            </a:r>
            <a:r>
              <a:rPr lang="de-DE" dirty="0"/>
              <a:t> </a:t>
            </a:r>
            <a:r>
              <a:rPr lang="de-DE" dirty="0" err="1"/>
              <a:t>effort</a:t>
            </a:r>
            <a:r>
              <a:rPr lang="de-DE" dirty="0"/>
              <a:t> </a:t>
            </a:r>
            <a:r>
              <a:rPr lang="de-DE" dirty="0" err="1"/>
              <a:t>network</a:t>
            </a:r>
            <a:r>
              <a:rPr lang="de-DE" dirty="0"/>
              <a:t> </a:t>
            </a:r>
            <a:r>
              <a:rPr lang="de-DE" dirty="0" err="1"/>
              <a:t>connectivity</a:t>
            </a:r>
            <a:r>
              <a:rPr lang="de-DE" dirty="0"/>
              <a:t> </a:t>
            </a:r>
            <a:r>
              <a:rPr lang="de-DE" dirty="0" err="1"/>
              <a:t>to</a:t>
            </a:r>
            <a:r>
              <a:rPr lang="de-DE" dirty="0"/>
              <a:t> </a:t>
            </a:r>
            <a:r>
              <a:rPr lang="de-DE" dirty="0" err="1"/>
              <a:t>deterministic</a:t>
            </a:r>
            <a:r>
              <a:rPr lang="de-DE" dirty="0"/>
              <a:t> </a:t>
            </a:r>
            <a:r>
              <a:rPr lang="de-DE" dirty="0" err="1"/>
              <a:t>connectivity</a:t>
            </a:r>
            <a:r>
              <a:rPr lang="de-DE" dirty="0"/>
              <a:t> </a:t>
            </a:r>
            <a:r>
              <a:rPr lang="de-DE" dirty="0" err="1"/>
              <a:t>that</a:t>
            </a:r>
            <a:r>
              <a:rPr lang="de-DE" dirty="0"/>
              <a:t> </a:t>
            </a:r>
            <a:r>
              <a:rPr lang="de-DE" dirty="0" err="1"/>
              <a:t>enables</a:t>
            </a:r>
            <a:r>
              <a:rPr lang="de-DE" dirty="0"/>
              <a:t> </a:t>
            </a:r>
            <a:r>
              <a:rPr lang="de-DE" dirty="0" err="1"/>
              <a:t>business</a:t>
            </a:r>
            <a:r>
              <a:rPr lang="de-DE" dirty="0"/>
              <a:t> </a:t>
            </a:r>
            <a:r>
              <a:rPr lang="de-DE" dirty="0" err="1"/>
              <a:t>models</a:t>
            </a:r>
            <a:r>
              <a:rPr lang="de-DE" dirty="0"/>
              <a:t> </a:t>
            </a:r>
            <a:r>
              <a:rPr lang="de-DE" dirty="0" err="1"/>
              <a:t>based</a:t>
            </a:r>
            <a:r>
              <a:rPr lang="de-DE" dirty="0"/>
              <a:t> on stringent SLAs</a:t>
            </a:r>
          </a:p>
          <a:p>
            <a:pPr marL="171450" indent="-171450">
              <a:buFontTx/>
              <a:buChar char="-"/>
            </a:pPr>
            <a:r>
              <a:rPr lang="de-DE" dirty="0"/>
              <a:t>Providing a large </a:t>
            </a:r>
            <a:r>
              <a:rPr lang="de-DE" dirty="0" err="1"/>
              <a:t>number</a:t>
            </a:r>
            <a:r>
              <a:rPr lang="de-DE" dirty="0"/>
              <a:t> </a:t>
            </a:r>
            <a:r>
              <a:rPr lang="de-DE" dirty="0" err="1"/>
              <a:t>of</a:t>
            </a:r>
            <a:r>
              <a:rPr lang="de-DE" dirty="0"/>
              <a:t> „</a:t>
            </a:r>
            <a:r>
              <a:rPr lang="de-DE" dirty="0" err="1"/>
              <a:t>purpose</a:t>
            </a:r>
            <a:r>
              <a:rPr lang="de-DE" dirty="0"/>
              <a:t> </a:t>
            </a:r>
            <a:r>
              <a:rPr lang="de-DE" dirty="0" err="1"/>
              <a:t>built</a:t>
            </a:r>
            <a:r>
              <a:rPr lang="de-DE" dirty="0"/>
              <a:t>“ </a:t>
            </a:r>
            <a:r>
              <a:rPr lang="de-DE" dirty="0" err="1"/>
              <a:t>virtual</a:t>
            </a:r>
            <a:r>
              <a:rPr lang="de-DE" dirty="0"/>
              <a:t> </a:t>
            </a:r>
            <a:r>
              <a:rPr lang="de-DE" dirty="0" err="1"/>
              <a:t>network</a:t>
            </a:r>
            <a:r>
              <a:rPr lang="de-DE" dirty="0"/>
              <a:t> </a:t>
            </a:r>
            <a:r>
              <a:rPr lang="de-DE" dirty="0" err="1"/>
              <a:t>slices</a:t>
            </a:r>
            <a:r>
              <a:rPr lang="de-DE" dirty="0"/>
              <a:t> on </a:t>
            </a:r>
            <a:r>
              <a:rPr lang="de-DE" dirty="0" err="1"/>
              <a:t>the</a:t>
            </a:r>
            <a:r>
              <a:rPr lang="de-DE" dirty="0"/>
              <a:t> same </a:t>
            </a:r>
            <a:r>
              <a:rPr lang="de-DE" dirty="0" err="1"/>
              <a:t>infrastructure</a:t>
            </a:r>
            <a:r>
              <a:rPr lang="de-DE" dirty="0"/>
              <a:t> </a:t>
            </a:r>
            <a:r>
              <a:rPr lang="de-DE" dirty="0" err="1"/>
              <a:t>that</a:t>
            </a:r>
            <a:r>
              <a:rPr lang="de-DE" dirty="0"/>
              <a:t> </a:t>
            </a:r>
            <a:r>
              <a:rPr lang="de-DE" dirty="0" err="1"/>
              <a:t>exactly</a:t>
            </a:r>
            <a:r>
              <a:rPr lang="de-DE" dirty="0"/>
              <a:t> </a:t>
            </a:r>
            <a:r>
              <a:rPr lang="de-DE" dirty="0" err="1"/>
              <a:t>serve</a:t>
            </a:r>
            <a:r>
              <a:rPr lang="de-DE" dirty="0"/>
              <a:t> </a:t>
            </a:r>
            <a:r>
              <a:rPr lang="de-DE" dirty="0" err="1"/>
              <a:t>the</a:t>
            </a:r>
            <a:r>
              <a:rPr lang="de-DE" dirty="0"/>
              <a:t> </a:t>
            </a:r>
            <a:r>
              <a:rPr lang="de-DE" dirty="0" err="1"/>
              <a:t>requirements</a:t>
            </a:r>
            <a:r>
              <a:rPr lang="de-DE" dirty="0"/>
              <a:t> </a:t>
            </a:r>
            <a:r>
              <a:rPr lang="de-DE" dirty="0" err="1"/>
              <a:t>of</a:t>
            </a:r>
            <a:r>
              <a:rPr lang="de-DE" dirty="0"/>
              <a:t> </a:t>
            </a:r>
            <a:r>
              <a:rPr lang="de-DE" dirty="0" err="1"/>
              <a:t>specific</a:t>
            </a:r>
            <a:r>
              <a:rPr lang="de-DE" dirty="0"/>
              <a:t> </a:t>
            </a:r>
            <a:r>
              <a:rPr lang="de-DE" dirty="0" err="1"/>
              <a:t>applications</a:t>
            </a:r>
            <a:r>
              <a:rPr lang="de-DE" dirty="0"/>
              <a:t> </a:t>
            </a:r>
            <a:r>
              <a:rPr lang="de-DE" dirty="0" err="1"/>
              <a:t>and</a:t>
            </a:r>
            <a:r>
              <a:rPr lang="de-DE" dirty="0"/>
              <a:t> </a:t>
            </a:r>
            <a:r>
              <a:rPr lang="de-DE" dirty="0" err="1"/>
              <a:t>customers</a:t>
            </a:r>
            <a:r>
              <a:rPr lang="de-DE" dirty="0"/>
              <a:t>.</a:t>
            </a:r>
          </a:p>
        </p:txBody>
      </p:sp>
      <p:sp>
        <p:nvSpPr>
          <p:cNvPr id="4" name="Slide Number Placeholder 3"/>
          <p:cNvSpPr>
            <a:spLocks noGrp="1"/>
          </p:cNvSpPr>
          <p:nvPr>
            <p:ph type="sldNum" sz="quarter" idx="5"/>
          </p:nvPr>
        </p:nvSpPr>
        <p:spPr/>
        <p:txBody>
          <a:bodyPr/>
          <a:lstStyle/>
          <a:p>
            <a:pPr marL="0" marR="0" lvl="0" indent="0" algn="r" defTabSz="460035"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6003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617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79858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ヒラギノ角ゴ Pro W3" charset="0"/>
                <a:cs typeface="ヒラギノ角ゴ Pro W3" charset="0"/>
              </a:rPr>
              <a:t>CSPs want to achieve</a:t>
            </a:r>
            <a:endParaRPr lang="de-DE" sz="1200" kern="1200" dirty="0">
              <a:solidFill>
                <a:schemeClr val="tx1"/>
              </a:solidFill>
              <a:effectLst/>
              <a:latin typeface="+mn-lt"/>
              <a:ea typeface="ヒラギノ角ゴ Pro W3" charset="0"/>
              <a:cs typeface="ヒラギノ角ゴ Pro W3" charset="0"/>
            </a:endParaRPr>
          </a:p>
          <a:p>
            <a:pPr lvl="0"/>
            <a:r>
              <a:rPr lang="en-GB" sz="1200" b="1" kern="1200" dirty="0">
                <a:solidFill>
                  <a:schemeClr val="tx1"/>
                </a:solidFill>
                <a:effectLst/>
                <a:latin typeface="+mn-lt"/>
                <a:ea typeface="ヒラギノ角ゴ Pro W3" charset="0"/>
                <a:cs typeface="ヒラギノ角ゴ Pro W3" charset="0"/>
              </a:rPr>
              <a:t>Outstanding network performance and scalability</a:t>
            </a:r>
            <a:r>
              <a:rPr lang="en-GB" sz="1200" kern="1200" dirty="0">
                <a:solidFill>
                  <a:schemeClr val="tx1"/>
                </a:solidFill>
                <a:effectLst/>
                <a:latin typeface="+mn-lt"/>
                <a:ea typeface="ヒラギノ角ゴ Pro W3" charset="0"/>
                <a:cs typeface="ヒラギノ角ゴ Pro W3" charset="0"/>
              </a:rPr>
              <a:t> by end-to-end performance optimization and cloud native platforms across domains but usually they are </a:t>
            </a:r>
            <a:r>
              <a:rPr lang="en-GB" sz="1200" b="1" kern="1200" dirty="0">
                <a:solidFill>
                  <a:schemeClr val="tx1"/>
                </a:solidFill>
                <a:effectLst/>
                <a:latin typeface="+mn-lt"/>
                <a:ea typeface="ヒラギノ角ゴ Pro W3" charset="0"/>
                <a:cs typeface="ヒラギノ角ゴ Pro W3" charset="0"/>
              </a:rPr>
              <a:t>lacking end-to-end network design</a:t>
            </a:r>
            <a:r>
              <a:rPr lang="en-GB" sz="1200" kern="1200" dirty="0">
                <a:solidFill>
                  <a:schemeClr val="tx1"/>
                </a:solidFill>
                <a:effectLst/>
                <a:latin typeface="+mn-lt"/>
                <a:ea typeface="ヒラギノ角ゴ Pro W3" charset="0"/>
                <a:cs typeface="ヒラギノ角ゴ Pro W3" charset="0"/>
              </a:rPr>
              <a:t>.</a:t>
            </a:r>
            <a:endParaRPr lang="de-DE" sz="1200" kern="1200" dirty="0">
              <a:solidFill>
                <a:schemeClr val="tx1"/>
              </a:solidFill>
              <a:effectLst/>
              <a:latin typeface="+mn-lt"/>
              <a:ea typeface="ヒラギノ角ゴ Pro W3" charset="0"/>
              <a:cs typeface="ヒラギノ角ゴ Pro W3" charset="0"/>
            </a:endParaRPr>
          </a:p>
          <a:p>
            <a:pPr lvl="0"/>
            <a:r>
              <a:rPr lang="en-GB" sz="1200" b="1" kern="1200" dirty="0">
                <a:solidFill>
                  <a:schemeClr val="tx1"/>
                </a:solidFill>
                <a:effectLst/>
                <a:latin typeface="+mn-lt"/>
                <a:ea typeface="ヒラギノ角ゴ Pro W3" charset="0"/>
                <a:cs typeface="ヒラギノ角ゴ Pro W3" charset="0"/>
              </a:rPr>
              <a:t>Time to market with 5G use cases</a:t>
            </a:r>
            <a:r>
              <a:rPr lang="en-GB" sz="1200" kern="1200" dirty="0">
                <a:solidFill>
                  <a:schemeClr val="tx1"/>
                </a:solidFill>
                <a:effectLst/>
                <a:latin typeface="+mn-lt"/>
                <a:ea typeface="ヒラギノ角ゴ Pro W3" charset="0"/>
                <a:cs typeface="ヒラギノ角ゴ Pro W3" charset="0"/>
              </a:rPr>
              <a:t> to meet competitive pressure and market dynamics by most simplified deployment across the entire network. The reality is </a:t>
            </a:r>
            <a:r>
              <a:rPr lang="en-GB" sz="1200" kern="1200">
                <a:solidFill>
                  <a:schemeClr val="tx1"/>
                </a:solidFill>
                <a:effectLst/>
                <a:latin typeface="+mn-lt"/>
                <a:ea typeface="ヒラギノ角ゴ Pro W3" charset="0"/>
                <a:cs typeface="ヒラギノ角ゴ Pro W3" charset="0"/>
              </a:rPr>
              <a:t>often </a:t>
            </a:r>
            <a:r>
              <a:rPr lang="en-GB" sz="1200" b="1" kern="1200">
                <a:solidFill>
                  <a:schemeClr val="tx1"/>
                </a:solidFill>
                <a:effectLst/>
                <a:latin typeface="+mn-lt"/>
                <a:ea typeface="ヒラギノ角ゴ Pro W3" charset="0"/>
                <a:cs typeface="ヒラギノ角ゴ Pro W3" charset="0"/>
              </a:rPr>
              <a:t>time-consuming </a:t>
            </a:r>
            <a:r>
              <a:rPr lang="en-GB" sz="1200" b="1" kern="1200" dirty="0">
                <a:solidFill>
                  <a:schemeClr val="tx1"/>
                </a:solidFill>
                <a:effectLst/>
                <a:latin typeface="+mn-lt"/>
                <a:ea typeface="ヒラギノ角ゴ Pro W3" charset="0"/>
                <a:cs typeface="ヒラギノ角ゴ Pro W3" charset="0"/>
              </a:rPr>
              <a:t>deployment and integration</a:t>
            </a:r>
            <a:r>
              <a:rPr lang="en-GB" sz="1200" kern="1200" dirty="0">
                <a:solidFill>
                  <a:schemeClr val="tx1"/>
                </a:solidFill>
                <a:effectLst/>
                <a:latin typeface="+mn-lt"/>
                <a:ea typeface="ヒラギノ角ゴ Pro W3" charset="0"/>
                <a:cs typeface="ヒラギノ角ゴ Pro W3" charset="0"/>
              </a:rPr>
              <a:t>. </a:t>
            </a:r>
            <a:endParaRPr lang="de-DE" sz="1200" kern="1200" dirty="0">
              <a:solidFill>
                <a:schemeClr val="tx1"/>
              </a:solidFill>
              <a:effectLst/>
              <a:latin typeface="+mn-lt"/>
              <a:ea typeface="ヒラギノ角ゴ Pro W3" charset="0"/>
              <a:cs typeface="ヒラギノ角ゴ Pro W3" charset="0"/>
            </a:endParaRPr>
          </a:p>
          <a:p>
            <a:pPr lvl="0"/>
            <a:r>
              <a:rPr lang="en-GB" sz="1200" b="1" kern="1200" dirty="0">
                <a:solidFill>
                  <a:schemeClr val="tx1"/>
                </a:solidFill>
                <a:effectLst/>
                <a:latin typeface="+mn-lt"/>
                <a:ea typeface="ヒラギノ角ゴ Pro W3" charset="0"/>
                <a:cs typeface="ヒラギノ角ゴ Pro W3" charset="0"/>
              </a:rPr>
              <a:t>Diversification for business growth</a:t>
            </a:r>
            <a:r>
              <a:rPr lang="en-GB" sz="1200" kern="1200" dirty="0">
                <a:solidFill>
                  <a:schemeClr val="tx1"/>
                </a:solidFill>
                <a:effectLst/>
                <a:latin typeface="+mn-lt"/>
                <a:ea typeface="ヒラギノ角ゴ Pro W3" charset="0"/>
                <a:cs typeface="ヒラギノ角ゴ Pro W3" charset="0"/>
              </a:rPr>
              <a:t> matching the diverse and stringent requirements of industry verticals via end-to-end network slicing and edge cloud computing. In practice many CSPs are only able to commit to </a:t>
            </a:r>
            <a:r>
              <a:rPr lang="en-GB" sz="1200" b="1" kern="1200" dirty="0">
                <a:solidFill>
                  <a:schemeClr val="tx1"/>
                </a:solidFill>
                <a:effectLst/>
                <a:latin typeface="+mn-lt"/>
                <a:ea typeface="ヒラギノ角ゴ Pro W3" charset="0"/>
                <a:cs typeface="ヒラギノ角ゴ Pro W3" charset="0"/>
              </a:rPr>
              <a:t>service &amp; security levels that are insufficient</a:t>
            </a:r>
            <a:r>
              <a:rPr lang="en-GB" sz="1200" kern="1200" dirty="0">
                <a:solidFill>
                  <a:schemeClr val="tx1"/>
                </a:solidFill>
                <a:effectLst/>
                <a:latin typeface="+mn-lt"/>
                <a:ea typeface="ヒラギノ角ゴ Pro W3" charset="0"/>
                <a:cs typeface="ヒラギノ角ゴ Pro W3" charset="0"/>
              </a:rPr>
              <a:t> for many vertical industries.</a:t>
            </a:r>
            <a:endParaRPr lang="de-DE" sz="1200" kern="1200" dirty="0">
              <a:solidFill>
                <a:schemeClr val="tx1"/>
              </a:solidFill>
              <a:effectLst/>
              <a:latin typeface="+mn-lt"/>
              <a:ea typeface="ヒラギノ角ゴ Pro W3" charset="0"/>
              <a:cs typeface="ヒラギノ角ゴ Pro W3" charset="0"/>
            </a:endParaRPr>
          </a:p>
          <a:p>
            <a:pPr lvl="0"/>
            <a:r>
              <a:rPr lang="en-GB" sz="1200" b="1" kern="1200">
                <a:solidFill>
                  <a:schemeClr val="tx1"/>
                </a:solidFill>
                <a:effectLst/>
                <a:latin typeface="+mn-lt"/>
                <a:ea typeface="ヒラギノ角ゴ Pro W3" charset="0"/>
                <a:cs typeface="ヒラギノ角ゴ Pro W3" charset="0"/>
              </a:rPr>
              <a:t>TCO control </a:t>
            </a:r>
            <a:r>
              <a:rPr lang="en-GB" sz="1200" b="1" kern="1200" dirty="0">
                <a:solidFill>
                  <a:schemeClr val="tx1"/>
                </a:solidFill>
                <a:effectLst/>
                <a:latin typeface="+mn-lt"/>
                <a:ea typeface="ヒラギノ角ゴ Pro W3" charset="0"/>
                <a:cs typeface="ヒラギノ角ゴ Pro W3" charset="0"/>
              </a:rPr>
              <a:t>by avoiding unnecessary</a:t>
            </a:r>
            <a:r>
              <a:rPr lang="en-GB" sz="1200" kern="1200" dirty="0">
                <a:solidFill>
                  <a:schemeClr val="tx1"/>
                </a:solidFill>
                <a:effectLst/>
                <a:latin typeface="+mn-lt"/>
                <a:ea typeface="ヒラギノ角ゴ Pro W3" charset="0"/>
                <a:cs typeface="ヒラギノ角ゴ Pro W3" charset="0"/>
              </a:rPr>
              <a:t> integration, operational and investment costs. On the other hand we see </a:t>
            </a:r>
            <a:r>
              <a:rPr lang="en-GB" sz="1200" b="1" kern="1200" dirty="0">
                <a:solidFill>
                  <a:schemeClr val="tx1"/>
                </a:solidFill>
                <a:effectLst/>
                <a:latin typeface="+mn-lt"/>
                <a:ea typeface="ヒラギノ角ゴ Pro W3" charset="0"/>
                <a:cs typeface="ヒラギノ角ゴ Pro W3" charset="0"/>
              </a:rPr>
              <a:t>integration cost overruns and manual processes</a:t>
            </a:r>
            <a:r>
              <a:rPr lang="en-GB" sz="1200" kern="1200" dirty="0">
                <a:solidFill>
                  <a:schemeClr val="tx1"/>
                </a:solidFill>
                <a:effectLst/>
                <a:latin typeface="+mn-lt"/>
                <a:ea typeface="ヒラギノ角ゴ Pro W3" charset="0"/>
                <a:cs typeface="ヒラギノ角ゴ Pro W3" charset="0"/>
              </a:rPr>
              <a:t> due to lacking automation.</a:t>
            </a:r>
            <a:endParaRPr lang="de-DE" sz="1200" kern="1200" dirty="0">
              <a:solidFill>
                <a:schemeClr val="tx1"/>
              </a:solidFill>
              <a:effectLst/>
              <a:latin typeface="+mn-lt"/>
              <a:ea typeface="ヒラギノ角ゴ Pro W3" charset="0"/>
              <a:cs typeface="ヒラギノ角ゴ Pro W3" charset="0"/>
            </a:endParaRPr>
          </a:p>
          <a:p>
            <a:pPr lvl="0"/>
            <a:r>
              <a:rPr lang="en-GB" sz="1200" b="1" kern="1200" dirty="0">
                <a:solidFill>
                  <a:schemeClr val="tx1"/>
                </a:solidFill>
                <a:effectLst/>
                <a:latin typeface="+mn-lt"/>
                <a:ea typeface="ヒラギノ角ゴ Pro W3" charset="0"/>
                <a:cs typeface="ヒラギノ角ゴ Pro W3" charset="0"/>
              </a:rPr>
              <a:t>Agility to be prepared for the unexpected</a:t>
            </a:r>
            <a:r>
              <a:rPr lang="en-GB" sz="1200" kern="1200" dirty="0">
                <a:solidFill>
                  <a:schemeClr val="tx1"/>
                </a:solidFill>
                <a:effectLst/>
                <a:latin typeface="+mn-lt"/>
                <a:ea typeface="ヒラギノ角ゴ Pro W3" charset="0"/>
                <a:cs typeface="ヒラギノ角ゴ Pro W3" charset="0"/>
              </a:rPr>
              <a:t> since most of the 5G use cases are still unknown, creating uncertainty and the need to be able to react fast. Onboarding of new services is still complicated, especially when using 3</a:t>
            </a:r>
            <a:r>
              <a:rPr lang="en-GB" sz="1200" kern="1200" baseline="30000" dirty="0">
                <a:solidFill>
                  <a:schemeClr val="tx1"/>
                </a:solidFill>
                <a:effectLst/>
                <a:latin typeface="+mn-lt"/>
                <a:ea typeface="ヒラギノ角ゴ Pro W3" charset="0"/>
                <a:cs typeface="ヒラギノ角ゴ Pro W3" charset="0"/>
              </a:rPr>
              <a:t>rd</a:t>
            </a:r>
            <a:r>
              <a:rPr lang="en-GB" sz="1200" kern="1200" dirty="0">
                <a:solidFill>
                  <a:schemeClr val="tx1"/>
                </a:solidFill>
                <a:effectLst/>
                <a:latin typeface="+mn-lt"/>
                <a:ea typeface="ヒラギノ角ゴ Pro W3" charset="0"/>
                <a:cs typeface="ヒラギノ角ゴ Pro W3" charset="0"/>
              </a:rPr>
              <a:t> party VNFs.</a:t>
            </a:r>
            <a:endParaRPr lang="de-DE" sz="1200" kern="1200" dirty="0">
              <a:solidFill>
                <a:schemeClr val="tx1"/>
              </a:solidFill>
              <a:effectLst/>
              <a:latin typeface="+mn-lt"/>
              <a:ea typeface="ヒラギノ角ゴ Pro W3" charset="0"/>
              <a:cs typeface="ヒラギノ角ゴ Pro W3" charset="0"/>
            </a:endParaRPr>
          </a:p>
          <a:p>
            <a:r>
              <a:rPr lang="en-GB" sz="1200" kern="1200" dirty="0">
                <a:solidFill>
                  <a:schemeClr val="tx1"/>
                </a:solidFill>
                <a:effectLst/>
                <a:latin typeface="+mn-lt"/>
                <a:ea typeface="ヒラギノ角ゴ Pro W3" charset="0"/>
                <a:cs typeface="ヒラギノ角ゴ Pro W3" charset="0"/>
              </a:rPr>
              <a:t>In a nutshell: Silos in the network hinder fast and cost efficient 5G deployment resulting </a:t>
            </a:r>
            <a:r>
              <a:rPr lang="en-GB" sz="1200" kern="1200">
                <a:solidFill>
                  <a:schemeClr val="tx1"/>
                </a:solidFill>
                <a:effectLst/>
                <a:latin typeface="+mn-lt"/>
                <a:ea typeface="ヒラギノ角ゴ Pro W3" charset="0"/>
                <a:cs typeface="ヒラギノ角ゴ Pro W3" charset="0"/>
              </a:rPr>
              <a:t>in time-consuming </a:t>
            </a:r>
            <a:r>
              <a:rPr lang="en-GB" sz="1200" kern="1200" dirty="0">
                <a:solidFill>
                  <a:schemeClr val="tx1"/>
                </a:solidFill>
                <a:effectLst/>
                <a:latin typeface="+mn-lt"/>
                <a:ea typeface="ヒラギノ角ゴ Pro W3" charset="0"/>
                <a:cs typeface="ヒラギノ角ゴ Pro W3" charset="0"/>
              </a:rPr>
              <a:t>and costly post-deployment integration</a:t>
            </a:r>
          </a:p>
          <a:p>
            <a:pPr fontAlgn="base"/>
            <a:endParaRPr lang="en-GB" sz="1200" kern="1200" dirty="0">
              <a:solidFill>
                <a:schemeClr val="tx1"/>
              </a:solidFill>
              <a:effectLst/>
              <a:latin typeface="+mn-lt"/>
              <a:ea typeface="ヒラギノ角ゴ Pro W3" charset="0"/>
              <a:cs typeface="ヒラギノ角ゴ Pro W3" charset="0"/>
            </a:endParaRPr>
          </a:p>
          <a:p>
            <a:pPr fontAlgn="base"/>
            <a:r>
              <a:rPr lang="en-GB" sz="1200" kern="1200" dirty="0">
                <a:solidFill>
                  <a:schemeClr val="tx1"/>
                </a:solidFill>
                <a:effectLst/>
                <a:latin typeface="+mn-lt"/>
                <a:ea typeface="ヒラギノ角ゴ Pro W3" charset="0"/>
                <a:cs typeface="ヒラギノ角ゴ Pro W3" charset="0"/>
              </a:rPr>
              <a:t>To achieve leapfrogs in network performance, time to market, TCO and finally business growth with 5G services requires tight interworking between network elements within each domain and between network domains.</a:t>
            </a:r>
            <a:endParaRPr lang="de-DE" sz="1200" kern="1200" dirty="0">
              <a:solidFill>
                <a:schemeClr val="tx1"/>
              </a:solidFill>
              <a:effectLst/>
              <a:latin typeface="+mn-lt"/>
              <a:ea typeface="ヒラギノ角ゴ Pro W3" charset="0"/>
              <a:cs typeface="ヒラギノ角ゴ Pro W3" charset="0"/>
            </a:endParaRPr>
          </a:p>
          <a:p>
            <a:pPr fontAlgn="base"/>
            <a:r>
              <a:rPr lang="en-GB" sz="1200" kern="1200" dirty="0">
                <a:solidFill>
                  <a:schemeClr val="tx1"/>
                </a:solidFill>
                <a:effectLst/>
                <a:latin typeface="+mn-lt"/>
                <a:ea typeface="ヒラギノ角ゴ Pro W3" charset="0"/>
                <a:cs typeface="ヒラギノ角ゴ Pro W3" charset="0"/>
              </a:rPr>
              <a:t>There are significant cost penalties in terms of both operational - more complex systems, requiring more manpower and slowing down time to market - and capital expenditures - more network elements running at lower peak loads.</a:t>
            </a:r>
            <a:endParaRPr lang="de-DE" sz="1200" kern="1200" dirty="0">
              <a:solidFill>
                <a:schemeClr val="tx1"/>
              </a:solidFill>
              <a:effectLst/>
              <a:latin typeface="+mn-lt"/>
              <a:ea typeface="ヒラギノ角ゴ Pro W3" charset="0"/>
              <a:cs typeface="ヒラギノ角ゴ Pro W3" charset="0"/>
            </a:endParaRPr>
          </a:p>
          <a:p>
            <a:pPr fontAlgn="base"/>
            <a:r>
              <a:rPr lang="en-GB" sz="1200" kern="1200" dirty="0">
                <a:solidFill>
                  <a:schemeClr val="tx1"/>
                </a:solidFill>
                <a:effectLst/>
                <a:latin typeface="+mn-lt"/>
                <a:ea typeface="ヒラギノ角ゴ Pro W3" charset="0"/>
                <a:cs typeface="ヒラギノ角ゴ Pro W3" charset="0"/>
              </a:rPr>
              <a:t>Therefore the pre-designed, -integrated and -validated cross-domain 5G Future X solution provided out of one hand has a significant advantage relative to disjoint, or dissimilar solutions, requiring ad hoc interworking and integration. </a:t>
            </a:r>
            <a:endParaRPr lang="de-DE" sz="1200" kern="1200" dirty="0">
              <a:solidFill>
                <a:schemeClr val="tx1"/>
              </a:solidFill>
              <a:effectLst/>
              <a:latin typeface="+mn-lt"/>
              <a:ea typeface="ヒラギノ角ゴ Pro W3" charset="0"/>
              <a:cs typeface="ヒラギノ角ゴ Pro W3" charset="0"/>
            </a:endParaRPr>
          </a:p>
          <a:p>
            <a:r>
              <a:rPr lang="en-US" sz="1200" b="1" kern="1200" dirty="0">
                <a:solidFill>
                  <a:schemeClr val="tx1"/>
                </a:solidFill>
                <a:effectLst/>
                <a:latin typeface="+mn-lt"/>
                <a:ea typeface="ヒラギノ角ゴ Pro W3" charset="0"/>
                <a:cs typeface="ヒラギノ角ゴ Pro W3" charset="0"/>
              </a:rPr>
              <a:t> </a:t>
            </a:r>
            <a:endParaRPr lang="de-DE" sz="1200" kern="1200" dirty="0">
              <a:solidFill>
                <a:schemeClr val="tx1"/>
              </a:solidFill>
              <a:effectLst/>
              <a:latin typeface="+mn-lt"/>
              <a:ea typeface="ヒラギノ角ゴ Pro W3" charset="0"/>
              <a:cs typeface="ヒラギノ角ゴ Pro W3" charset="0"/>
            </a:endParaRPr>
          </a:p>
          <a:p>
            <a:endParaRPr lang="en-GB" dirty="0"/>
          </a:p>
        </p:txBody>
      </p:sp>
      <p:sp>
        <p:nvSpPr>
          <p:cNvPr id="4" name="Foliennummernplatzhalter 3"/>
          <p:cNvSpPr>
            <a:spLocks noGrp="1"/>
          </p:cNvSpPr>
          <p:nvPr>
            <p:ph type="sldNum" sz="quarter" idx="5"/>
          </p:nvPr>
        </p:nvSpPr>
        <p:spPr/>
        <p:txBody>
          <a:bodyPr/>
          <a:lstStyle/>
          <a:p>
            <a:pPr marL="0" marR="0" lvl="0" indent="0" algn="r" defTabSz="460035"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6003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596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515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sz="1200" kern="1200" dirty="0">
                <a:solidFill>
                  <a:schemeClr val="tx1"/>
                </a:solidFill>
                <a:effectLst/>
                <a:latin typeface="+mn-lt"/>
                <a:ea typeface="+mn-ea"/>
                <a:cs typeface="+mn-cs"/>
              </a:rPr>
              <a:t>WING leverages a single real-time Connectivity Management Platform so that IoT devices can be monitored and managed by the operator – or, in an operator-branded “white label” arrangement – directly by the enterprise itself.  </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No longer is the connectivity management arbitrarily restricted to one region or hemisphere, but now operators can manage IoT devices and services anywhere on the globe, in real time. </a:t>
            </a:r>
          </a:p>
          <a:p>
            <a:pPr marL="171450" indent="-171450">
              <a:buFont typeface="Arial" panose="020B0604020202020204" pitchFamily="34" charset="0"/>
              <a:buChar char="•"/>
            </a:pPr>
            <a:r>
              <a:rPr lang="en-IN" sz="1200" kern="1200" dirty="0">
                <a:solidFill>
                  <a:schemeClr val="tx1"/>
                </a:solidFill>
                <a:effectLst/>
                <a:latin typeface="+mn-lt"/>
                <a:ea typeface="+mn-ea"/>
                <a:cs typeface="+mn-cs"/>
              </a:rPr>
              <a:t>This single global CMP is accessed by multiple parties, each with their own unique views and dashboards, for instance:</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IN" sz="1200" kern="1200" dirty="0">
                <a:solidFill>
                  <a:schemeClr val="tx1"/>
                </a:solidFill>
                <a:effectLst/>
                <a:latin typeface="+mn-lt"/>
                <a:ea typeface="+mn-ea"/>
                <a:cs typeface="+mn-cs"/>
              </a:rPr>
              <a:t>The technical department in Mobile Network Operators (MNOs) may have a view that monitors the health and status of connections in the network while the marketing department may be monitoring which applications and services are driving the most traffic.</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IN" sz="1200" kern="1200" dirty="0">
                <a:solidFill>
                  <a:schemeClr val="tx1"/>
                </a:solidFill>
                <a:effectLst/>
                <a:latin typeface="+mn-lt"/>
                <a:ea typeface="+mn-ea"/>
                <a:cs typeface="+mn-cs"/>
              </a:rPr>
              <a:t>Enterprise customers of the MNOs will have an MNO-branded portal experience, and given the ability to track their individual shipments around the world or monitor the gathering of data from different sensors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The CMP is designed to be open so that if an MNO has a particular element such as billing platform or the like, it can be integrated with the WING CMP through standard API’s</a:t>
            </a:r>
          </a:p>
          <a:p>
            <a:pPr marL="171450" indent="-171450">
              <a:buFont typeface="Arial" panose="020B0604020202020204" pitchFamily="34" charset="0"/>
              <a:buChar char="•"/>
            </a:pPr>
            <a:r>
              <a:rPr lang="en-US" dirty="0"/>
              <a:t>Having a single global real-time CMP also enables interesting security capabilities.  The CMP not </a:t>
            </a:r>
            <a:r>
              <a:rPr lang="en-IN" sz="1200" kern="1200" dirty="0">
                <a:solidFill>
                  <a:schemeClr val="tx1"/>
                </a:solidFill>
                <a:effectLst/>
                <a:latin typeface="+mn-lt"/>
                <a:ea typeface="+mn-ea"/>
                <a:cs typeface="+mn-cs"/>
              </a:rPr>
              <a:t>only monitors SIMs in real-time (to prevent tampering or theft) but also permits geo-fencing of SIMs so that alarms are raised if the SIM goes outside a specific, predefined geography.</a:t>
            </a:r>
            <a:endParaRPr lang="en-US" dirty="0"/>
          </a:p>
        </p:txBody>
      </p:sp>
      <p:sp>
        <p:nvSpPr>
          <p:cNvPr id="4" name="Footer Placeholder 3"/>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85290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C2616F-011D-47B3-A2C1-4E16F11993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49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White - plain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68"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4"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Tree>
    <p:extLst>
      <p:ext uri="{BB962C8B-B14F-4D97-AF65-F5344CB8AC3E}">
        <p14:creationId xmlns:p14="http://schemas.microsoft.com/office/powerpoint/2010/main" val="3750967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 White - title slide">
    <p:spTree>
      <p:nvGrpSpPr>
        <p:cNvPr id="1" name=""/>
        <p:cNvGrpSpPr/>
        <p:nvPr/>
      </p:nvGrpSpPr>
      <p:grpSpPr>
        <a:xfrm>
          <a:off x="0" y="0"/>
          <a:ext cx="0" cy="0"/>
          <a:chOff x="0" y="0"/>
          <a:chExt cx="0" cy="0"/>
        </a:xfrm>
      </p:grpSpPr>
      <p:sp>
        <p:nvSpPr>
          <p:cNvPr id="68" name="Text Placeholder 42"/>
          <p:cNvSpPr>
            <a:spLocks noGrp="1"/>
          </p:cNvSpPr>
          <p:nvPr>
            <p:ph type="body" sz="quarter" idx="11" hasCustomPrompt="1"/>
          </p:nvPr>
        </p:nvSpPr>
        <p:spPr>
          <a:xfrm>
            <a:off x="367200" y="900000"/>
            <a:ext cx="8359200" cy="1980000"/>
          </a:xfrm>
          <a:prstGeom prst="rect">
            <a:avLst/>
          </a:prstGeom>
        </p:spPr>
        <p:txBody>
          <a:bodyPr lIns="0" tIns="0" rIns="0" bIns="0"/>
          <a:lstStyle>
            <a:lvl1pPr marL="0" indent="0">
              <a:spcBef>
                <a:spcPts val="0"/>
              </a:spcBef>
              <a:spcAft>
                <a:spcPts val="600"/>
              </a:spcAft>
              <a:buNone/>
              <a:defRPr sz="6600" baseline="0">
                <a:solidFill>
                  <a:schemeClr val="tx2"/>
                </a:solidFill>
                <a:latin typeface="Nokia Pure Headline Ultra Light" panose="020B0204020202020204" pitchFamily="34" charset="0"/>
              </a:defRPr>
            </a:lvl1pPr>
          </a:lstStyle>
          <a:p>
            <a:pPr lvl="0"/>
            <a:r>
              <a:rPr lang="en-US" dirty="0"/>
              <a:t>Main headline in sentence case here</a:t>
            </a:r>
          </a:p>
        </p:txBody>
      </p:sp>
      <p:sp>
        <p:nvSpPr>
          <p:cNvPr id="84"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6" name="Text Placeholder 3"/>
          <p:cNvSpPr>
            <a:spLocks noGrp="1"/>
          </p:cNvSpPr>
          <p:nvPr>
            <p:ph type="body" sz="quarter" idx="12"/>
          </p:nvPr>
        </p:nvSpPr>
        <p:spPr>
          <a:xfrm>
            <a:off x="417600" y="3060000"/>
            <a:ext cx="8308800" cy="15768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800" dirty="0"/>
              <a:t>Sixth level</a:t>
            </a:r>
          </a:p>
          <a:p>
            <a:pPr lvl="6"/>
            <a:r>
              <a:rPr lang="en-US" dirty="0"/>
              <a:t>Seventh level</a:t>
            </a:r>
          </a:p>
          <a:p>
            <a:pPr lvl="7"/>
            <a:r>
              <a:rPr lang="en-US" sz="600" dirty="0"/>
              <a:t>Eighth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4788" y="36000"/>
            <a:ext cx="2516212" cy="663483"/>
          </a:xfrm>
          <a:prstGeom prst="rect">
            <a:avLst/>
          </a:prstGeom>
        </p:spPr>
      </p:pic>
    </p:spTree>
    <p:extLst>
      <p:ext uri="{BB962C8B-B14F-4D97-AF65-F5344CB8AC3E}">
        <p14:creationId xmlns:p14="http://schemas.microsoft.com/office/powerpoint/2010/main" val="2579158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 Blue -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E3EA9B-DB0F-4D9C-AB4C-E65C04AD36FB}"/>
              </a:ext>
            </a:extLst>
          </p:cNvPr>
          <p:cNvPicPr>
            <a:picLocks noChangeAspect="1"/>
          </p:cNvPicPr>
          <p:nvPr userDrawn="1"/>
        </p:nvPicPr>
        <p:blipFill>
          <a:blip r:embed="rId2"/>
          <a:stretch>
            <a:fillRect/>
          </a:stretch>
        </p:blipFill>
        <p:spPr>
          <a:xfrm>
            <a:off x="-1" y="-1"/>
            <a:ext cx="9144002" cy="5143502"/>
          </a:xfrm>
          <a:prstGeom prst="rect">
            <a:avLst/>
          </a:prstGeom>
        </p:spPr>
      </p:pic>
      <p:sp>
        <p:nvSpPr>
          <p:cNvPr id="84"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6" name="Text Placeholder 42"/>
          <p:cNvSpPr>
            <a:spLocks noGrp="1"/>
          </p:cNvSpPr>
          <p:nvPr>
            <p:ph type="body" sz="quarter" idx="11" hasCustomPrompt="1"/>
          </p:nvPr>
        </p:nvSpPr>
        <p:spPr>
          <a:xfrm>
            <a:off x="367200" y="900000"/>
            <a:ext cx="8359200" cy="1980000"/>
          </a:xfrm>
          <a:prstGeom prst="rect">
            <a:avLst/>
          </a:prstGeom>
        </p:spPr>
        <p:txBody>
          <a:bodyPr lIns="0" tIns="0" rIns="0" bIns="0"/>
          <a:lstStyle>
            <a:lvl1pPr marL="0" indent="0">
              <a:spcBef>
                <a:spcPts val="0"/>
              </a:spcBef>
              <a:spcAft>
                <a:spcPts val="600"/>
              </a:spcAft>
              <a:buNone/>
              <a:defRPr sz="6600" baseline="0">
                <a:solidFill>
                  <a:schemeClr val="bg1"/>
                </a:solidFill>
                <a:latin typeface="Nokia Pure Headline Ultra Light" panose="020B0204020202020204" pitchFamily="34" charset="0"/>
              </a:defRPr>
            </a:lvl1pPr>
          </a:lstStyle>
          <a:p>
            <a:pPr lvl="0"/>
            <a:r>
              <a:rPr lang="en-US" dirty="0"/>
              <a:t>Main headline in sentence case here</a:t>
            </a:r>
          </a:p>
        </p:txBody>
      </p:sp>
      <p:sp>
        <p:nvSpPr>
          <p:cNvPr id="7" name="Text Placeholder 3"/>
          <p:cNvSpPr>
            <a:spLocks noGrp="1"/>
          </p:cNvSpPr>
          <p:nvPr>
            <p:ph type="body" sz="quarter" idx="12"/>
          </p:nvPr>
        </p:nvSpPr>
        <p:spPr>
          <a:xfrm>
            <a:off x="417600" y="3060000"/>
            <a:ext cx="8308800" cy="1576800"/>
          </a:xfrm>
          <a:prstGeom prst="rect">
            <a:avLst/>
          </a:prstGeom>
        </p:spPr>
        <p:txBody>
          <a:bodyPr lIns="0" tIns="0" rIns="0" bIns="0"/>
          <a:lstStyle>
            <a:lvl1pPr marL="230400" indent="-230400">
              <a:spcBef>
                <a:spcPts val="0"/>
              </a:spcBef>
              <a:spcAft>
                <a:spcPts val="600"/>
              </a:spcAft>
              <a:defRPr sz="1600">
                <a:solidFill>
                  <a:schemeClr val="bg1"/>
                </a:solidFill>
                <a:latin typeface="+mn-lt"/>
              </a:defRPr>
            </a:lvl1pPr>
            <a:lvl2pPr marL="460800" indent="-230400">
              <a:spcBef>
                <a:spcPts val="0"/>
              </a:spcBef>
              <a:spcAft>
                <a:spcPts val="600"/>
              </a:spcAft>
              <a:defRPr sz="1400">
                <a:solidFill>
                  <a:schemeClr val="bg1"/>
                </a:solidFill>
                <a:latin typeface="+mn-lt"/>
              </a:defRPr>
            </a:lvl2pPr>
            <a:lvl3pPr marL="691200">
              <a:spcBef>
                <a:spcPts val="0"/>
              </a:spcBef>
              <a:spcAft>
                <a:spcPts val="600"/>
              </a:spcAft>
              <a:defRPr sz="1200">
                <a:solidFill>
                  <a:schemeClr val="bg1"/>
                </a:solidFill>
                <a:latin typeface="+mn-lt"/>
              </a:defRPr>
            </a:lvl3pPr>
            <a:lvl4pPr marL="921600">
              <a:spcBef>
                <a:spcPts val="0"/>
              </a:spcBef>
              <a:spcAft>
                <a:spcPts val="600"/>
              </a:spcAft>
              <a:defRPr sz="1000">
                <a:solidFill>
                  <a:schemeClr val="bg1"/>
                </a:solidFill>
                <a:latin typeface="+mn-lt"/>
              </a:defRPr>
            </a:lvl4pPr>
            <a:lvl5pPr marL="1152000" indent="-228600">
              <a:spcBef>
                <a:spcPts val="0"/>
              </a:spcBef>
              <a:spcAft>
                <a:spcPts val="600"/>
              </a:spcAft>
              <a:buFont typeface="Arial" panose="020B0604020202020204" pitchFamily="34" charset="0"/>
              <a:buChar char="•"/>
              <a:defRPr sz="900">
                <a:solidFill>
                  <a:schemeClr val="bg1"/>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bg1"/>
                </a:solidFill>
              </a:defRPr>
            </a:lvl6pPr>
            <a:lvl7pPr marL="1612800">
              <a:spcBef>
                <a:spcPts val="0"/>
              </a:spcBef>
              <a:spcAft>
                <a:spcPts val="600"/>
              </a:spcAft>
              <a:defRPr sz="700">
                <a:solidFill>
                  <a:schemeClr val="bg1"/>
                </a:solidFill>
              </a:defRPr>
            </a:lvl7pPr>
            <a:lvl8pPr marL="1843200">
              <a:spcBef>
                <a:spcPts val="0"/>
              </a:spcBef>
              <a:spcAft>
                <a:spcPts val="600"/>
              </a:spcAft>
              <a:defRPr sz="600">
                <a:solidFill>
                  <a:schemeClr val="bg1"/>
                </a:solidFill>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800" dirty="0"/>
              <a:t>Sixth level</a:t>
            </a:r>
          </a:p>
          <a:p>
            <a:pPr lvl="6"/>
            <a:r>
              <a:rPr lang="en-US" dirty="0"/>
              <a:t>Seventh level</a:t>
            </a:r>
          </a:p>
          <a:p>
            <a:pPr lvl="7"/>
            <a:r>
              <a:rPr lang="en-US" sz="600" dirty="0"/>
              <a:t>Eighth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980" y="36813"/>
            <a:ext cx="2512107" cy="662400"/>
          </a:xfrm>
          <a:prstGeom prst="rect">
            <a:avLst/>
          </a:prstGeom>
        </p:spPr>
      </p:pic>
    </p:spTree>
    <p:extLst>
      <p:ext uri="{BB962C8B-B14F-4D97-AF65-F5344CB8AC3E}">
        <p14:creationId xmlns:p14="http://schemas.microsoft.com/office/powerpoint/2010/main" val="1106619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 Blue - one tier text with headlines">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1"/>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7"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bg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9"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400" indent="-230400">
              <a:spcBef>
                <a:spcPts val="0"/>
              </a:spcBef>
              <a:spcAft>
                <a:spcPts val="600"/>
              </a:spcAft>
              <a:defRPr sz="1600">
                <a:solidFill>
                  <a:schemeClr val="bg1"/>
                </a:solidFill>
                <a:latin typeface="+mn-lt"/>
              </a:defRPr>
            </a:lvl1pPr>
            <a:lvl2pPr marL="460800" indent="-230400">
              <a:spcBef>
                <a:spcPts val="0"/>
              </a:spcBef>
              <a:spcAft>
                <a:spcPts val="600"/>
              </a:spcAft>
              <a:defRPr sz="1400">
                <a:solidFill>
                  <a:schemeClr val="bg1"/>
                </a:solidFill>
                <a:latin typeface="+mn-lt"/>
              </a:defRPr>
            </a:lvl2pPr>
            <a:lvl3pPr marL="691200">
              <a:spcBef>
                <a:spcPts val="0"/>
              </a:spcBef>
              <a:spcAft>
                <a:spcPts val="600"/>
              </a:spcAft>
              <a:defRPr sz="1200">
                <a:solidFill>
                  <a:schemeClr val="bg1"/>
                </a:solidFill>
                <a:latin typeface="+mn-lt"/>
              </a:defRPr>
            </a:lvl3pPr>
            <a:lvl4pPr marL="921600">
              <a:spcBef>
                <a:spcPts val="0"/>
              </a:spcBef>
              <a:spcAft>
                <a:spcPts val="600"/>
              </a:spcAft>
              <a:defRPr sz="1000">
                <a:solidFill>
                  <a:schemeClr val="bg1"/>
                </a:solidFill>
                <a:latin typeface="+mn-lt"/>
              </a:defRPr>
            </a:lvl4pPr>
            <a:lvl5pPr marL="1152000" indent="-228600">
              <a:spcBef>
                <a:spcPts val="0"/>
              </a:spcBef>
              <a:spcAft>
                <a:spcPts val="600"/>
              </a:spcAft>
              <a:buFont typeface="Arial" panose="020B0604020202020204" pitchFamily="34" charset="0"/>
              <a:buChar char="•"/>
              <a:defRPr sz="8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2923" y="4655220"/>
            <a:ext cx="1562040" cy="411883"/>
          </a:xfrm>
          <a:prstGeom prst="rect">
            <a:avLst/>
          </a:prstGeom>
        </p:spPr>
      </p:pic>
    </p:spTree>
    <p:extLst>
      <p:ext uri="{BB962C8B-B14F-4D97-AF65-F5344CB8AC3E}">
        <p14:creationId xmlns:p14="http://schemas.microsoft.com/office/powerpoint/2010/main" val="3578836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1 Nokia Blue Master 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7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1 Nokia White Master 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581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1 Nokia Divider Master title">
    <p:spTree>
      <p:nvGrpSpPr>
        <p:cNvPr id="1" name=""/>
        <p:cNvGrpSpPr/>
        <p:nvPr/>
      </p:nvGrpSpPr>
      <p:grpSpPr>
        <a:xfrm>
          <a:off x="0" y="0"/>
          <a:ext cx="0" cy="0"/>
          <a:chOff x="0" y="0"/>
          <a:chExt cx="0" cy="0"/>
        </a:xfrm>
      </p:grpSpPr>
      <p:sp>
        <p:nvSpPr>
          <p:cNvPr id="7" name="Text Placeholder 42"/>
          <p:cNvSpPr>
            <a:spLocks noGrp="1"/>
          </p:cNvSpPr>
          <p:nvPr>
            <p:ph type="body" sz="quarter" idx="11" hasCustomPrompt="1"/>
          </p:nvPr>
        </p:nvSpPr>
        <p:spPr>
          <a:xfrm>
            <a:off x="417600" y="280800"/>
            <a:ext cx="8308800" cy="634766"/>
          </a:xfrm>
          <a:prstGeom prst="rect">
            <a:avLst/>
          </a:prstGeom>
        </p:spPr>
        <p:txBody>
          <a:bodyPr lIns="0" tIns="0" rIns="0" bIns="0"/>
          <a:lstStyle>
            <a:lvl1pPr marL="0" indent="0">
              <a:buNone/>
              <a:defRPr sz="4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10"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400" indent="-230400">
              <a:spcBef>
                <a:spcPts val="0"/>
              </a:spcBef>
              <a:spcAft>
                <a:spcPts val="600"/>
              </a:spcAft>
              <a:defRPr sz="1600">
                <a:solidFill>
                  <a:schemeClr val="bg1"/>
                </a:solidFill>
                <a:latin typeface="Nokia Pure Text Light" panose="020B0403020202020204" pitchFamily="34" charset="0"/>
                <a:ea typeface="Nokia Pure Text Light" panose="020B0403020202020204" pitchFamily="34" charset="0"/>
              </a:defRPr>
            </a:lvl1pPr>
            <a:lvl2pPr marL="460800" indent="-230400">
              <a:spcBef>
                <a:spcPts val="0"/>
              </a:spcBef>
              <a:spcAft>
                <a:spcPts val="600"/>
              </a:spcAft>
              <a:defRPr sz="1400">
                <a:solidFill>
                  <a:schemeClr val="bg1"/>
                </a:solidFill>
                <a:latin typeface="Nokia Pure Text Light" panose="020B0403020202020204" pitchFamily="34" charset="0"/>
                <a:ea typeface="Nokia Pure Text Light" panose="020B0403020202020204" pitchFamily="34" charset="0"/>
              </a:defRPr>
            </a:lvl2pPr>
            <a:lvl3pPr marL="691200">
              <a:spcBef>
                <a:spcPts val="0"/>
              </a:spcBef>
              <a:spcAft>
                <a:spcPts val="600"/>
              </a:spcAft>
              <a:defRPr sz="1200">
                <a:solidFill>
                  <a:schemeClr val="bg1"/>
                </a:solidFill>
                <a:latin typeface="Nokia Pure Text Light" panose="020B0403020202020204" pitchFamily="34" charset="0"/>
                <a:ea typeface="Nokia Pure Text Light" panose="020B0403020202020204" pitchFamily="34" charset="0"/>
              </a:defRPr>
            </a:lvl3pPr>
            <a:lvl4pPr marL="921600">
              <a:spcBef>
                <a:spcPts val="0"/>
              </a:spcBef>
              <a:spcAft>
                <a:spcPts val="600"/>
              </a:spcAft>
              <a:defRPr sz="1000">
                <a:solidFill>
                  <a:schemeClr val="bg1"/>
                </a:solidFill>
                <a:latin typeface="Nokia Pure Text Light" panose="020B0403020202020204" pitchFamily="34" charset="0"/>
                <a:ea typeface="Nokia Pure Text Light" panose="020B0403020202020204" pitchFamily="34" charset="0"/>
              </a:defRPr>
            </a:lvl4pPr>
            <a:lvl5pPr marL="1152000" indent="-228600">
              <a:spcBef>
                <a:spcPts val="0"/>
              </a:spcBef>
              <a:spcAft>
                <a:spcPts val="600"/>
              </a:spcAft>
              <a:buFont typeface="Arial" panose="020B0604020202020204" pitchFamily="34" charset="0"/>
              <a:buChar char="•"/>
              <a:defRPr sz="900">
                <a:solidFill>
                  <a:schemeClr val="bg1"/>
                </a:solidFill>
                <a:latin typeface="Nokia Pure Text Light" panose="020B0403020202020204" pitchFamily="34" charset="0"/>
                <a:ea typeface="Nokia Pure Text Light" panose="020B0403020202020204" pitchFamily="34" charset="0"/>
              </a:defRPr>
            </a:lvl5pPr>
            <a:lvl6pPr marL="1382400" indent="-228600">
              <a:spcBef>
                <a:spcPts val="0"/>
              </a:spcBef>
              <a:spcAft>
                <a:spcPts val="600"/>
              </a:spcAft>
              <a:buFont typeface="Nokia Pure Text" panose="020B0503020202020204" pitchFamily="34" charset="0"/>
              <a:buChar char="‒"/>
              <a:defRPr sz="800" baseline="0">
                <a:solidFill>
                  <a:schemeClr val="bg1"/>
                </a:solidFill>
                <a:latin typeface="Nokia Pure Text Light" panose="020B0403020202020204" pitchFamily="34" charset="0"/>
                <a:ea typeface="Nokia Pure Text Light" panose="020B0403020202020204" pitchFamily="34" charset="0"/>
              </a:defRPr>
            </a:lvl6pPr>
            <a:lvl7pPr marL="1612800">
              <a:spcBef>
                <a:spcPts val="0"/>
              </a:spcBef>
              <a:spcAft>
                <a:spcPts val="600"/>
              </a:spcAft>
              <a:defRPr sz="700">
                <a:solidFill>
                  <a:schemeClr val="bg1"/>
                </a:solidFill>
                <a:latin typeface="Nokia Pure Text Light" panose="020B0403020202020204" pitchFamily="34" charset="0"/>
                <a:ea typeface="Nokia Pure Text Light" panose="020B0403020202020204" pitchFamily="34" charset="0"/>
              </a:defRPr>
            </a:lvl7pPr>
            <a:lvl8pPr marL="1843200">
              <a:spcBef>
                <a:spcPts val="0"/>
              </a:spcBef>
              <a:spcAft>
                <a:spcPts val="600"/>
              </a:spcAft>
              <a:defRPr sz="600">
                <a:solidFill>
                  <a:schemeClr val="bg1"/>
                </a:solidFill>
                <a:latin typeface="Nokia Pure Text Light" panose="020B0403020202020204" pitchFamily="34" charset="0"/>
                <a:ea typeface="Nokia Pure Text Light" panose="020B0403020202020204" pitchFamily="34" charset="0"/>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800" dirty="0"/>
              <a:t>Sixth level</a:t>
            </a:r>
          </a:p>
          <a:p>
            <a:pPr lvl="6"/>
            <a:r>
              <a:rPr lang="en-US" dirty="0"/>
              <a:t>Seventh level</a:t>
            </a:r>
          </a:p>
          <a:p>
            <a:pPr lvl="7"/>
            <a:r>
              <a:rPr lang="en-US" sz="600" dirty="0"/>
              <a:t>Eighth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2923" y="4655220"/>
            <a:ext cx="1562040" cy="411883"/>
          </a:xfrm>
          <a:prstGeom prst="rect">
            <a:avLst/>
          </a:prstGeom>
        </p:spPr>
      </p:pic>
    </p:spTree>
    <p:extLst>
      <p:ext uri="{BB962C8B-B14F-4D97-AF65-F5344CB8AC3E}">
        <p14:creationId xmlns:p14="http://schemas.microsoft.com/office/powerpoint/2010/main" val="42818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White - one col tier text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4"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76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White - two col tier text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7" name="Text Placeholder 3"/>
          <p:cNvSpPr>
            <a:spLocks noGrp="1"/>
          </p:cNvSpPr>
          <p:nvPr>
            <p:ph type="body" sz="quarter" idx="12"/>
          </p:nvPr>
        </p:nvSpPr>
        <p:spPr>
          <a:xfrm>
            <a:off x="417600" y="1080000"/>
            <a:ext cx="40104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quarter" idx="13"/>
          </p:nvPr>
        </p:nvSpPr>
        <p:spPr>
          <a:xfrm>
            <a:off x="4716000" y="1080000"/>
            <a:ext cx="40104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17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White - three col tier text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7" name="Text Placeholder 3"/>
          <p:cNvSpPr>
            <a:spLocks noGrp="1"/>
          </p:cNvSpPr>
          <p:nvPr>
            <p:ph type="body" sz="quarter" idx="12"/>
          </p:nvPr>
        </p:nvSpPr>
        <p:spPr>
          <a:xfrm>
            <a:off x="417600" y="1080000"/>
            <a:ext cx="25920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3"/>
          </p:nvPr>
        </p:nvSpPr>
        <p:spPr>
          <a:xfrm>
            <a:off x="3275856" y="1080000"/>
            <a:ext cx="25920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4"/>
          </p:nvPr>
        </p:nvSpPr>
        <p:spPr>
          <a:xfrm>
            <a:off x="6134400" y="1080000"/>
            <a:ext cx="25920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217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White - four col tier text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43" name="Text Placeholder 42"/>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7" name="Text Placeholder 3"/>
          <p:cNvSpPr>
            <a:spLocks noGrp="1"/>
          </p:cNvSpPr>
          <p:nvPr>
            <p:ph type="body" sz="quarter" idx="12"/>
          </p:nvPr>
        </p:nvSpPr>
        <p:spPr>
          <a:xfrm>
            <a:off x="417600" y="1080000"/>
            <a:ext cx="18936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3"/>
          </p:nvPr>
        </p:nvSpPr>
        <p:spPr>
          <a:xfrm>
            <a:off x="2556000" y="1080000"/>
            <a:ext cx="18936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4"/>
          </p:nvPr>
        </p:nvSpPr>
        <p:spPr>
          <a:xfrm>
            <a:off x="4694400" y="1080000"/>
            <a:ext cx="18936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3"/>
          <p:cNvSpPr>
            <a:spLocks noGrp="1"/>
          </p:cNvSpPr>
          <p:nvPr>
            <p:ph type="body" sz="quarter" idx="15"/>
          </p:nvPr>
        </p:nvSpPr>
        <p:spPr>
          <a:xfrm>
            <a:off x="6832800" y="1080000"/>
            <a:ext cx="1893600" cy="3560400"/>
          </a:xfrm>
          <a:prstGeom prst="rect">
            <a:avLst/>
          </a:prstGeom>
        </p:spPr>
        <p:txBody>
          <a:bodyPr lIns="0" tIns="0" rIns="0" bIns="0"/>
          <a:lstStyle>
            <a:lvl1pPr marL="230400" indent="-230400">
              <a:spcBef>
                <a:spcPts val="0"/>
              </a:spcBef>
              <a:spcAft>
                <a:spcPts val="600"/>
              </a:spcAft>
              <a:defRPr sz="1600">
                <a:solidFill>
                  <a:schemeClr val="tx2"/>
                </a:solidFill>
                <a:latin typeface="+mn-lt"/>
              </a:defRPr>
            </a:lvl1pPr>
            <a:lvl2pPr marL="460800" indent="-230400">
              <a:spcBef>
                <a:spcPts val="0"/>
              </a:spcBef>
              <a:spcAft>
                <a:spcPts val="600"/>
              </a:spcAft>
              <a:defRPr sz="1400">
                <a:solidFill>
                  <a:schemeClr val="tx2"/>
                </a:solidFill>
                <a:latin typeface="+mn-lt"/>
              </a:defRPr>
            </a:lvl2pPr>
            <a:lvl3pPr marL="691200">
              <a:spcBef>
                <a:spcPts val="0"/>
              </a:spcBef>
              <a:spcAft>
                <a:spcPts val="600"/>
              </a:spcAft>
              <a:defRPr sz="1200">
                <a:solidFill>
                  <a:schemeClr val="tx2"/>
                </a:solidFill>
                <a:latin typeface="+mn-lt"/>
              </a:defRPr>
            </a:lvl3pPr>
            <a:lvl4pPr marL="921600">
              <a:spcBef>
                <a:spcPts val="0"/>
              </a:spcBef>
              <a:spcAft>
                <a:spcPts val="600"/>
              </a:spcAft>
              <a:defRPr sz="1000">
                <a:solidFill>
                  <a:schemeClr val="tx2"/>
                </a:solidFill>
                <a:latin typeface="+mn-lt"/>
              </a:defRPr>
            </a:lvl4pPr>
            <a:lvl5pPr marL="1152000" indent="-228600">
              <a:spcBef>
                <a:spcPts val="0"/>
              </a:spcBef>
              <a:spcAft>
                <a:spcPts val="600"/>
              </a:spcAft>
              <a:buFont typeface="Arial" panose="020B0604020202020204" pitchFamily="34" charset="0"/>
              <a:buChar char="•"/>
              <a:defRPr sz="9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25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okia White 0">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a:t>Click to edit headline</a:t>
            </a:r>
            <a:endParaRPr lang="en-US" dirty="0"/>
          </a:p>
        </p:txBody>
      </p:sp>
      <p:sp>
        <p:nvSpPr>
          <p:cNvPr id="8" name="Footer Placeholder 27"/>
          <p:cNvSpPr>
            <a:spLocks noGrp="1"/>
          </p:cNvSpPr>
          <p:nvPr>
            <p:ph type="ftr" sz="quarter" idx="3"/>
          </p:nvPr>
        </p:nvSpPr>
        <p:spPr>
          <a:xfrm>
            <a:off x="3170320" y="4805680"/>
            <a:ext cx="3555600" cy="133520"/>
          </a:xfrm>
          <a:prstGeom prst="rect">
            <a:avLst/>
          </a:prstGeom>
        </p:spPr>
        <p:txBody>
          <a:bodyPr vert="horz" lIns="0" tIns="0" rIns="0" bIns="0" rtlCol="0" anchor="b"/>
          <a:lstStyle>
            <a:lvl1pPr algn="l">
              <a:defRPr sz="800">
                <a:solidFill>
                  <a:schemeClr val="tx2"/>
                </a:solidFill>
                <a:latin typeface="+mn-lt"/>
              </a:defRPr>
            </a:lvl1pPr>
          </a:lstStyle>
          <a:p>
            <a:r>
              <a:rPr lang="en-US">
                <a:solidFill>
                  <a:srgbClr val="001135"/>
                </a:solidFill>
                <a:cs typeface="Arial" panose="020B0604020202020204" pitchFamily="34" charset="0"/>
              </a:rPr>
              <a:t>Public</a:t>
            </a:r>
            <a:endParaRPr lang="en-US" dirty="0">
              <a:solidFill>
                <a:srgbClr val="001135"/>
              </a:solidFill>
              <a:cs typeface="Arial" panose="020B0604020202020204" pitchFamily="34" charset="0"/>
            </a:endParaRPr>
          </a:p>
        </p:txBody>
      </p:sp>
      <p:sp>
        <p:nvSpPr>
          <p:cNvPr id="3" name="Text Placeholder 2"/>
          <p:cNvSpPr>
            <a:spLocks noGrp="1"/>
          </p:cNvSpPr>
          <p:nvPr>
            <p:ph type="body" sz="quarter" idx="10" hasCustomPrompt="1"/>
          </p:nvPr>
        </p:nvSpPr>
        <p:spPr>
          <a:xfrm>
            <a:off x="417512" y="590400"/>
            <a:ext cx="8308800" cy="309600"/>
          </a:xfrm>
          <a:prstGeom prst="rect">
            <a:avLst/>
          </a:prstGeom>
        </p:spPr>
        <p:txBody>
          <a:bodyPr lIns="0" tIns="0" rIns="0" bIns="0"/>
          <a:lstStyle>
            <a:lvl1pPr marL="0" marR="0" indent="0" algn="l" defTabSz="457200" rtl="0" eaLnBrk="1" fontAlgn="base" latinLnBrk="0" hangingPunct="1">
              <a:lnSpc>
                <a:spcPct val="100000"/>
              </a:lnSpc>
              <a:spcBef>
                <a:spcPct val="0"/>
              </a:spcBef>
              <a:spcAft>
                <a:spcPts val="0"/>
              </a:spcAft>
              <a:buClrTx/>
              <a:buSzTx/>
              <a:buFont typeface="Arial" charset="0"/>
              <a:buNone/>
              <a:tabLst/>
              <a:defRPr sz="2000">
                <a:solidFill>
                  <a:schemeClr val="bg2"/>
                </a:solidFill>
                <a:latin typeface="+mj-lt"/>
              </a:defRPr>
            </a:lvl1pPr>
          </a:lstStyle>
          <a:p>
            <a:pPr marL="0" marR="0" lvl="0" indent="0" algn="l" defTabSz="457200" rtl="0" eaLnBrk="1" fontAlgn="base" latinLnBrk="0" hangingPunct="1">
              <a:lnSpc>
                <a:spcPct val="100000"/>
              </a:lnSpc>
              <a:spcBef>
                <a:spcPct val="0"/>
              </a:spcBef>
              <a:spcAft>
                <a:spcPts val="600"/>
              </a:spcAft>
              <a:buClrTx/>
              <a:buSzTx/>
              <a:buFont typeface="Arial" charset="0"/>
              <a:buNone/>
              <a:tabLst/>
              <a:defRPr/>
            </a:pPr>
            <a:r>
              <a:rPr lang="en-GB" dirty="0"/>
              <a:t>Click to edit secondary headline</a:t>
            </a:r>
          </a:p>
        </p:txBody>
      </p:sp>
    </p:spTree>
    <p:extLst>
      <p:ext uri="{BB962C8B-B14F-4D97-AF65-F5344CB8AC3E}">
        <p14:creationId xmlns:p14="http://schemas.microsoft.com/office/powerpoint/2010/main" val="193320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1 Nokia Divider Master title">
    <p:spTree>
      <p:nvGrpSpPr>
        <p:cNvPr id="1" name=""/>
        <p:cNvGrpSpPr/>
        <p:nvPr/>
      </p:nvGrpSpPr>
      <p:grpSpPr>
        <a:xfrm>
          <a:off x="0" y="0"/>
          <a:ext cx="0" cy="0"/>
          <a:chOff x="0" y="0"/>
          <a:chExt cx="0" cy="0"/>
        </a:xfrm>
      </p:grpSpPr>
      <p:sp>
        <p:nvSpPr>
          <p:cNvPr id="7" name="Text Placeholder 42"/>
          <p:cNvSpPr>
            <a:spLocks noGrp="1"/>
          </p:cNvSpPr>
          <p:nvPr>
            <p:ph type="body" sz="quarter" idx="11" hasCustomPrompt="1"/>
          </p:nvPr>
        </p:nvSpPr>
        <p:spPr>
          <a:xfrm>
            <a:off x="417600" y="280800"/>
            <a:ext cx="8308800" cy="634766"/>
          </a:xfrm>
          <a:prstGeom prst="rect">
            <a:avLst/>
          </a:prstGeom>
        </p:spPr>
        <p:txBody>
          <a:bodyPr lIns="0" tIns="0" rIns="0" bIns="0"/>
          <a:lstStyle>
            <a:lvl1pPr marL="0" indent="0">
              <a:buNone/>
              <a:defRPr sz="4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
        <p:nvSpPr>
          <p:cNvPr id="10" name="Text Placeholder 3"/>
          <p:cNvSpPr>
            <a:spLocks noGrp="1"/>
          </p:cNvSpPr>
          <p:nvPr>
            <p:ph type="body" sz="quarter" idx="12"/>
          </p:nvPr>
        </p:nvSpPr>
        <p:spPr>
          <a:xfrm>
            <a:off x="417600" y="1080000"/>
            <a:ext cx="8308800" cy="3560400"/>
          </a:xfrm>
          <a:prstGeom prst="rect">
            <a:avLst/>
          </a:prstGeom>
        </p:spPr>
        <p:txBody>
          <a:bodyPr lIns="0" tIns="0" rIns="0" bIns="0"/>
          <a:lstStyle>
            <a:lvl1pPr marL="230400" indent="-230400">
              <a:spcBef>
                <a:spcPts val="0"/>
              </a:spcBef>
              <a:spcAft>
                <a:spcPts val="600"/>
              </a:spcAft>
              <a:defRPr sz="1600">
                <a:solidFill>
                  <a:schemeClr val="bg1"/>
                </a:solidFill>
                <a:latin typeface="Nokia Pure Text Light" panose="020B0403020202020204" pitchFamily="34" charset="0"/>
                <a:ea typeface="Nokia Pure Text Light" panose="020B0403020202020204" pitchFamily="34" charset="0"/>
              </a:defRPr>
            </a:lvl1pPr>
            <a:lvl2pPr marL="460800" indent="-230400">
              <a:spcBef>
                <a:spcPts val="0"/>
              </a:spcBef>
              <a:spcAft>
                <a:spcPts val="600"/>
              </a:spcAft>
              <a:defRPr sz="1400">
                <a:solidFill>
                  <a:schemeClr val="bg1"/>
                </a:solidFill>
                <a:latin typeface="Nokia Pure Text Light" panose="020B0403020202020204" pitchFamily="34" charset="0"/>
                <a:ea typeface="Nokia Pure Text Light" panose="020B0403020202020204" pitchFamily="34" charset="0"/>
              </a:defRPr>
            </a:lvl2pPr>
            <a:lvl3pPr marL="691200">
              <a:spcBef>
                <a:spcPts val="0"/>
              </a:spcBef>
              <a:spcAft>
                <a:spcPts val="600"/>
              </a:spcAft>
              <a:defRPr sz="1200">
                <a:solidFill>
                  <a:schemeClr val="bg1"/>
                </a:solidFill>
                <a:latin typeface="Nokia Pure Text Light" panose="020B0403020202020204" pitchFamily="34" charset="0"/>
                <a:ea typeface="Nokia Pure Text Light" panose="020B0403020202020204" pitchFamily="34" charset="0"/>
              </a:defRPr>
            </a:lvl3pPr>
            <a:lvl4pPr marL="921600">
              <a:spcBef>
                <a:spcPts val="0"/>
              </a:spcBef>
              <a:spcAft>
                <a:spcPts val="600"/>
              </a:spcAft>
              <a:defRPr sz="1000">
                <a:solidFill>
                  <a:schemeClr val="bg1"/>
                </a:solidFill>
                <a:latin typeface="Nokia Pure Text Light" panose="020B0403020202020204" pitchFamily="34" charset="0"/>
                <a:ea typeface="Nokia Pure Text Light" panose="020B0403020202020204" pitchFamily="34" charset="0"/>
              </a:defRPr>
            </a:lvl4pPr>
            <a:lvl5pPr marL="1152000" indent="-228600">
              <a:spcBef>
                <a:spcPts val="0"/>
              </a:spcBef>
              <a:spcAft>
                <a:spcPts val="600"/>
              </a:spcAft>
              <a:buFont typeface="Arial" panose="020B0604020202020204" pitchFamily="34" charset="0"/>
              <a:buChar char="•"/>
              <a:defRPr sz="900">
                <a:solidFill>
                  <a:schemeClr val="bg1"/>
                </a:solidFill>
                <a:latin typeface="Nokia Pure Text Light" panose="020B0403020202020204" pitchFamily="34" charset="0"/>
                <a:ea typeface="Nokia Pure Text Light" panose="020B0403020202020204" pitchFamily="34" charset="0"/>
              </a:defRPr>
            </a:lvl5pPr>
            <a:lvl6pPr marL="1382400" indent="-228600">
              <a:spcBef>
                <a:spcPts val="0"/>
              </a:spcBef>
              <a:spcAft>
                <a:spcPts val="600"/>
              </a:spcAft>
              <a:buFont typeface="Nokia Pure Text" panose="020B0503020202020204" pitchFamily="34" charset="0"/>
              <a:buChar char="‒"/>
              <a:defRPr sz="800" baseline="0">
                <a:solidFill>
                  <a:schemeClr val="bg1"/>
                </a:solidFill>
                <a:latin typeface="Nokia Pure Text Light" panose="020B0403020202020204" pitchFamily="34" charset="0"/>
                <a:ea typeface="Nokia Pure Text Light" panose="020B0403020202020204" pitchFamily="34" charset="0"/>
              </a:defRPr>
            </a:lvl6pPr>
            <a:lvl7pPr marL="1612800">
              <a:spcBef>
                <a:spcPts val="0"/>
              </a:spcBef>
              <a:spcAft>
                <a:spcPts val="600"/>
              </a:spcAft>
              <a:defRPr sz="700">
                <a:solidFill>
                  <a:schemeClr val="bg1"/>
                </a:solidFill>
                <a:latin typeface="Nokia Pure Text Light" panose="020B0403020202020204" pitchFamily="34" charset="0"/>
                <a:ea typeface="Nokia Pure Text Light" panose="020B0403020202020204" pitchFamily="34" charset="0"/>
              </a:defRPr>
            </a:lvl7pPr>
            <a:lvl8pPr marL="1843200">
              <a:spcBef>
                <a:spcPts val="0"/>
              </a:spcBef>
              <a:spcAft>
                <a:spcPts val="600"/>
              </a:spcAft>
              <a:defRPr sz="600">
                <a:solidFill>
                  <a:schemeClr val="bg1"/>
                </a:solidFill>
                <a:latin typeface="Nokia Pure Text Light" panose="020B0403020202020204" pitchFamily="34" charset="0"/>
                <a:ea typeface="Nokia Pure Text Light" panose="020B0403020202020204" pitchFamily="34" charset="0"/>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sz="800" dirty="0"/>
              <a:t>Sixth level</a:t>
            </a:r>
          </a:p>
          <a:p>
            <a:pPr lvl="6"/>
            <a:r>
              <a:rPr lang="en-US" dirty="0"/>
              <a:t>Seventh level</a:t>
            </a:r>
          </a:p>
          <a:p>
            <a:pPr lvl="7"/>
            <a:r>
              <a:rPr lang="en-US" sz="600" dirty="0"/>
              <a:t>Eighth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2923" y="4655220"/>
            <a:ext cx="1562040" cy="411883"/>
          </a:xfrm>
          <a:prstGeom prst="rect">
            <a:avLst/>
          </a:prstGeom>
        </p:spPr>
      </p:pic>
    </p:spTree>
    <p:extLst>
      <p:ext uri="{BB962C8B-B14F-4D97-AF65-F5344CB8AC3E}">
        <p14:creationId xmlns:p14="http://schemas.microsoft.com/office/powerpoint/2010/main" val="1839813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Nokia White 0">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17600" y="279249"/>
            <a:ext cx="8308800" cy="309600"/>
          </a:xfrm>
        </p:spPr>
        <p:txBody>
          <a:bodyPr/>
          <a:lstStyle>
            <a:lvl1pPr>
              <a:defRPr sz="2000" b="0">
                <a:solidFill>
                  <a:schemeClr val="tx1"/>
                </a:solidFill>
                <a:latin typeface="+mj-lt"/>
              </a:defRPr>
            </a:lvl1pPr>
          </a:lstStyle>
          <a:p>
            <a:r>
              <a:rPr lang="en-GB" dirty="0"/>
              <a:t>Click to edit headline</a:t>
            </a:r>
            <a:endParaRPr lang="en-US" dirty="0"/>
          </a:p>
        </p:txBody>
      </p:sp>
      <p:sp>
        <p:nvSpPr>
          <p:cNvPr id="8"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dirty="0">
                <a:cs typeface="Arial" panose="020B0604020202020204" pitchFamily="34" charset="0"/>
              </a:rPr>
              <a:t>Public</a:t>
            </a:r>
          </a:p>
        </p:txBody>
      </p:sp>
    </p:spTree>
    <p:extLst>
      <p:ext uri="{BB962C8B-B14F-4D97-AF65-F5344CB8AC3E}">
        <p14:creationId xmlns:p14="http://schemas.microsoft.com/office/powerpoint/2010/main" val="330839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1-1 White - plain with headlines">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417600" y="689460"/>
            <a:ext cx="8308800" cy="309600"/>
          </a:xfrm>
          <a:prstGeom prst="rect">
            <a:avLst/>
          </a:prstGeom>
        </p:spPr>
        <p:txBody>
          <a:bodyPr lIns="0" tIns="0" rIns="0" bIns="0"/>
          <a:lstStyle>
            <a:lvl1pPr marL="0" indent="0">
              <a:buNone/>
              <a:defRPr sz="2800">
                <a:solidFill>
                  <a:schemeClr val="bg2"/>
                </a:solidFill>
                <a:latin typeface="Nokia Pure Headline Ultra Light" panose="020B0204020202020204" pitchFamily="34" charset="0"/>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dirty="0"/>
              <a:t>Click to edit secondary headline</a:t>
            </a:r>
          </a:p>
        </p:txBody>
      </p:sp>
      <p:sp>
        <p:nvSpPr>
          <p:cNvPr id="3" name="Titel 2"/>
          <p:cNvSpPr>
            <a:spLocks noGrp="1"/>
          </p:cNvSpPr>
          <p:nvPr>
            <p:ph type="title" hasCustomPrompt="1"/>
          </p:nvPr>
        </p:nvSpPr>
        <p:spPr/>
        <p:txBody>
          <a:bodyPr/>
          <a:lstStyle>
            <a:lvl1pPr>
              <a:defRPr lang="en-US" sz="2800" kern="1200" baseline="0" dirty="0">
                <a:solidFill>
                  <a:schemeClr val="tx1"/>
                </a:solidFill>
                <a:latin typeface="Nokia Pure Headline Ultra Light" panose="020B0204020202020204" pitchFamily="34" charset="0"/>
                <a:ea typeface="+mn-ea"/>
                <a:cs typeface="+mn-cs"/>
              </a:defRPr>
            </a:lvl1pPr>
          </a:lstStyle>
          <a:p>
            <a:pPr lvl="0"/>
            <a:r>
              <a:rPr lang="en-US" dirty="0"/>
              <a:t>Click to edit headline</a:t>
            </a:r>
          </a:p>
        </p:txBody>
      </p:sp>
      <p:sp>
        <p:nvSpPr>
          <p:cNvPr id="5" name="Footer Placeholder 27"/>
          <p:cNvSpPr>
            <a:spLocks noGrp="1"/>
          </p:cNvSpPr>
          <p:nvPr>
            <p:ph type="ftr" sz="quarter" idx="3"/>
          </p:nvPr>
        </p:nvSpPr>
        <p:spPr>
          <a:xfrm>
            <a:off x="2304000" y="4816800"/>
            <a:ext cx="4536000" cy="122400"/>
          </a:xfrm>
          <a:prstGeom prst="rect">
            <a:avLst/>
          </a:prstGeom>
        </p:spPr>
        <p:txBody>
          <a:bodyPr vert="horz" lIns="0" tIns="0" rIns="0" bIns="0" rtlCol="0" anchor="b"/>
          <a:lstStyle>
            <a:lvl1pPr algn="l">
              <a:defRPr sz="80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Nokia Internal Use</a:t>
            </a:r>
          </a:p>
        </p:txBody>
      </p:sp>
    </p:spTree>
    <p:extLst>
      <p:ext uri="{BB962C8B-B14F-4D97-AF65-F5344CB8AC3E}">
        <p14:creationId xmlns:p14="http://schemas.microsoft.com/office/powerpoint/2010/main" val="184801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417600" y="280800"/>
            <a:ext cx="8308800" cy="309600"/>
          </a:xfrm>
          <a:prstGeom prst="rect">
            <a:avLst/>
          </a:prstGeom>
        </p:spPr>
        <p:txBody>
          <a:bodyPr vert="horz" lIns="0" tIns="0" rIns="0" bIns="0" rtlCol="0" anchor="t" anchorCtr="0">
            <a:noAutofit/>
          </a:bodyPr>
          <a:lstStyle/>
          <a:p>
            <a:r>
              <a:rPr lang="en-US" dirty="0"/>
              <a:t>Click to edit Master title slide</a:t>
            </a:r>
          </a:p>
        </p:txBody>
      </p:sp>
      <p:sp>
        <p:nvSpPr>
          <p:cNvPr id="19" name="TextBox 18"/>
          <p:cNvSpPr txBox="1"/>
          <p:nvPr userDrawn="1"/>
        </p:nvSpPr>
        <p:spPr>
          <a:xfrm>
            <a:off x="657000" y="4816800"/>
            <a:ext cx="1800000" cy="122237"/>
          </a:xfrm>
          <a:prstGeom prst="rect">
            <a:avLst/>
          </a:prstGeom>
          <a:noFill/>
        </p:spPr>
        <p:txBody>
          <a:bodyPr wrap="square" lIns="0" tIns="0" rIns="0" bIns="0" anchor="b">
            <a:spAutoFit/>
          </a:bodyPr>
          <a:lstStyle/>
          <a:p>
            <a:r>
              <a:rPr lang="en-GB" sz="800" dirty="0">
                <a:solidFill>
                  <a:schemeClr val="tx2"/>
                </a:solidFill>
                <a:latin typeface="+mn-lt"/>
                <a:ea typeface="Nokia Pure Text Light" panose="020B0403020202020204" pitchFamily="34" charset="0"/>
                <a:cs typeface="Arial" charset="0"/>
              </a:rPr>
              <a:t>© 2018 Nokia</a:t>
            </a:r>
          </a:p>
        </p:txBody>
      </p:sp>
      <p:sp>
        <p:nvSpPr>
          <p:cNvPr id="21" name="Slide Number Placeholder 5"/>
          <p:cNvSpPr txBox="1">
            <a:spLocks/>
          </p:cNvSpPr>
          <p:nvPr userDrawn="1"/>
        </p:nvSpPr>
        <p:spPr>
          <a:xfrm>
            <a:off x="419102" y="4816800"/>
            <a:ext cx="144462"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solidFill>
                  <a:schemeClr val="tx2"/>
                </a:solidFill>
                <a:latin typeface="+mn-lt"/>
                <a:ea typeface="Nokia Pure Text Light" panose="020B0403020202020204" pitchFamily="34" charset="0"/>
                <a:cs typeface="Arial" panose="020B0604020202020204" pitchFamily="34" charset="0"/>
              </a:rPr>
              <a:pPr>
                <a:defRPr/>
              </a:pPr>
              <a:t>‹#›</a:t>
            </a:fld>
            <a:endParaRPr lang="en-GB" dirty="0">
              <a:solidFill>
                <a:schemeClr val="tx2"/>
              </a:solidFill>
              <a:latin typeface="+mn-lt"/>
              <a:ea typeface="Nokia Pure Text Light" panose="020B0403020202020204" pitchFamily="34" charset="0"/>
              <a:cs typeface="Arial" panose="020B0604020202020204" pitchFamily="34" charset="0"/>
            </a:endParaRPr>
          </a:p>
        </p:txBody>
      </p:sp>
      <p:sp>
        <p:nvSpPr>
          <p:cNvPr id="23"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mn-lt"/>
              </a:defRPr>
            </a:lvl1pPr>
          </a:lstStyle>
          <a:p>
            <a:r>
              <a:rPr lang="en-US">
                <a:cs typeface="Arial" panose="020B0604020202020204" pitchFamily="34" charset="0"/>
              </a:rPr>
              <a:t>Public</a:t>
            </a:r>
            <a:endParaRPr lang="en-US" dirty="0">
              <a:cs typeface="Arial" panose="020B0604020202020204" pitchFamily="34" charset="0"/>
            </a:endParaRPr>
          </a:p>
        </p:txBody>
      </p:sp>
      <p:pic>
        <p:nvPicPr>
          <p:cNvPr id="9" name="Picture 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15447" y="4657601"/>
            <a:ext cx="1556413" cy="410400"/>
          </a:xfrm>
          <a:prstGeom prst="rect">
            <a:avLst/>
          </a:prstGeom>
        </p:spPr>
      </p:pic>
    </p:spTree>
    <p:extLst>
      <p:ext uri="{BB962C8B-B14F-4D97-AF65-F5344CB8AC3E}">
        <p14:creationId xmlns:p14="http://schemas.microsoft.com/office/powerpoint/2010/main" val="332726448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73" r:id="rId4"/>
    <p:sldLayoutId id="2147483674" r:id="rId5"/>
    <p:sldLayoutId id="2147483801" r:id="rId6"/>
    <p:sldLayoutId id="2147483836" r:id="rId7"/>
    <p:sldLayoutId id="2147483843" r:id="rId8"/>
    <p:sldLayoutId id="2147483844" r:id="rId9"/>
  </p:sldLayoutIdLst>
  <p:hf sldNum="0" hdr="0" dt="0"/>
  <p:txStyles>
    <p:titleStyle>
      <a:lvl1pPr algn="l" defTabSz="914400" rtl="0" eaLnBrk="1" latinLnBrk="0" hangingPunct="1">
        <a:spcBef>
          <a:spcPct val="0"/>
        </a:spcBef>
        <a:buNone/>
        <a:defRPr sz="20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TextBox 18"/>
          <p:cNvSpPr txBox="1"/>
          <p:nvPr userDrawn="1"/>
        </p:nvSpPr>
        <p:spPr>
          <a:xfrm>
            <a:off x="657000" y="4816800"/>
            <a:ext cx="1800000" cy="122237"/>
          </a:xfrm>
          <a:prstGeom prst="rect">
            <a:avLst/>
          </a:prstGeom>
          <a:noFill/>
        </p:spPr>
        <p:txBody>
          <a:bodyPr wrap="square" lIns="0" tIns="0" rIns="0" bIns="0" anchor="b">
            <a:spAutoFit/>
          </a:bodyPr>
          <a:lstStyle/>
          <a:p>
            <a:r>
              <a:rPr lang="en-GB" sz="800" dirty="0">
                <a:solidFill>
                  <a:schemeClr val="tx2"/>
                </a:solidFill>
                <a:latin typeface="Nokia Pure Text" panose="020B0503020202020204" pitchFamily="34" charset="0"/>
                <a:ea typeface="Nokia Pure Text" panose="020B0503020202020204" pitchFamily="34" charset="0"/>
                <a:cs typeface="Arial" charset="0"/>
              </a:rPr>
              <a:t>© 2018 Nokia</a:t>
            </a:r>
          </a:p>
        </p:txBody>
      </p:sp>
      <p:sp>
        <p:nvSpPr>
          <p:cNvPr id="21" name="Slide Number Placeholder 5"/>
          <p:cNvSpPr txBox="1">
            <a:spLocks/>
          </p:cNvSpPr>
          <p:nvPr userDrawn="1"/>
        </p:nvSpPr>
        <p:spPr>
          <a:xfrm>
            <a:off x="419102" y="4816800"/>
            <a:ext cx="144462"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solidFill>
                  <a:schemeClr val="tx2"/>
                </a:solidFill>
                <a:latin typeface="Nokia Pure Text" panose="020B0503020202020204" pitchFamily="34" charset="0"/>
                <a:ea typeface="Nokia Pure Text" panose="020B0503020202020204" pitchFamily="34" charset="0"/>
                <a:cs typeface="Arial" panose="020B0604020202020204" pitchFamily="34" charset="0"/>
              </a:rPr>
              <a:pPr>
                <a:defRPr/>
              </a:pPr>
              <a:t>‹#›</a:t>
            </a:fld>
            <a:endParaRPr lang="en-GB" dirty="0">
              <a:solidFill>
                <a:schemeClr val="tx2"/>
              </a:solidFill>
              <a:latin typeface="Nokia Pure Text" panose="020B0503020202020204" pitchFamily="34" charset="0"/>
              <a:ea typeface="Nokia Pure Text" panose="020B0503020202020204" pitchFamily="34" charset="0"/>
              <a:cs typeface="Arial" panose="020B0604020202020204" pitchFamily="34" charset="0"/>
            </a:endParaRPr>
          </a:p>
        </p:txBody>
      </p:sp>
      <p:sp>
        <p:nvSpPr>
          <p:cNvPr id="23"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Tree>
    <p:extLst>
      <p:ext uri="{BB962C8B-B14F-4D97-AF65-F5344CB8AC3E}">
        <p14:creationId xmlns:p14="http://schemas.microsoft.com/office/powerpoint/2010/main" val="519627140"/>
      </p:ext>
    </p:extLst>
  </p:cSld>
  <p:clrMap bg1="lt1" tx1="dk1" bg2="lt2" tx2="dk2" accent1="accent1" accent2="accent2" accent3="accent3" accent4="accent4" accent5="accent5" accent6="accent6" hlink="hlink" folHlink="folHlink"/>
  <p:sldLayoutIdLst>
    <p:sldLayoutId id="2147483661" r:id="rId1"/>
  </p:sldLayoutIdLst>
  <p:hf sldNum="0" hdr="0" dt="0"/>
  <p:txStyles>
    <p:titleStyle>
      <a:lvl1pPr algn="l" defTabSz="914400" rtl="0" eaLnBrk="1" latinLnBrk="0" hangingPunct="1">
        <a:spcBef>
          <a:spcPct val="0"/>
        </a:spcBef>
        <a:buNone/>
        <a:defRPr sz="20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9" name="TextBox 18"/>
          <p:cNvSpPr txBox="1"/>
          <p:nvPr userDrawn="1"/>
        </p:nvSpPr>
        <p:spPr>
          <a:xfrm>
            <a:off x="657000" y="4816800"/>
            <a:ext cx="1800000" cy="122237"/>
          </a:xfrm>
          <a:prstGeom prst="rect">
            <a:avLst/>
          </a:prstGeom>
          <a:noFill/>
        </p:spPr>
        <p:txBody>
          <a:bodyPr wrap="square" lIns="0" tIns="0" rIns="0" bIns="0" anchor="b">
            <a:spAutoFit/>
          </a:bodyPr>
          <a:lstStyle/>
          <a:p>
            <a:r>
              <a:rPr lang="en-GB" sz="800" dirty="0">
                <a:solidFill>
                  <a:schemeClr val="bg1"/>
                </a:solidFill>
                <a:latin typeface="Nokia Pure Text" panose="020B0503020202020204" pitchFamily="34" charset="0"/>
                <a:ea typeface="Nokia Pure Text" panose="020B0503020202020204" pitchFamily="34" charset="0"/>
                <a:cs typeface="Arial" charset="0"/>
              </a:rPr>
              <a:t>© 2018 Nokia</a:t>
            </a:r>
          </a:p>
        </p:txBody>
      </p:sp>
      <p:sp>
        <p:nvSpPr>
          <p:cNvPr id="21" name="Slide Number Placeholder 5"/>
          <p:cNvSpPr txBox="1">
            <a:spLocks/>
          </p:cNvSpPr>
          <p:nvPr userDrawn="1"/>
        </p:nvSpPr>
        <p:spPr>
          <a:xfrm>
            <a:off x="419102" y="4816800"/>
            <a:ext cx="144462"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solidFill>
                  <a:schemeClr val="bg1"/>
                </a:solidFill>
                <a:latin typeface="Nokia Pure Text" panose="020B0503020202020204" pitchFamily="34" charset="0"/>
                <a:ea typeface="Nokia Pure Text" panose="020B0503020202020204" pitchFamily="34" charset="0"/>
                <a:cs typeface="Arial" panose="020B0604020202020204" pitchFamily="34" charset="0"/>
              </a:rPr>
              <a:pPr>
                <a:defRPr/>
              </a:pPr>
              <a:t>‹#›</a:t>
            </a:fld>
            <a:endParaRPr lang="en-GB" dirty="0">
              <a:solidFill>
                <a:schemeClr val="bg1"/>
              </a:solidFill>
              <a:latin typeface="Nokia Pure Text" panose="020B0503020202020204" pitchFamily="34" charset="0"/>
              <a:ea typeface="Nokia Pure Text" panose="020B0503020202020204" pitchFamily="34" charset="0"/>
              <a:cs typeface="Arial" panose="020B0604020202020204" pitchFamily="34" charset="0"/>
            </a:endParaRPr>
          </a:p>
        </p:txBody>
      </p:sp>
      <p:sp>
        <p:nvSpPr>
          <p:cNvPr id="23"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Tree>
    <p:extLst>
      <p:ext uri="{BB962C8B-B14F-4D97-AF65-F5344CB8AC3E}">
        <p14:creationId xmlns:p14="http://schemas.microsoft.com/office/powerpoint/2010/main" val="2345520759"/>
      </p:ext>
    </p:extLst>
  </p:cSld>
  <p:clrMap bg1="lt1" tx1="dk1" bg2="lt2" tx2="dk2" accent1="accent1" accent2="accent2" accent3="accent3" accent4="accent4" accent5="accent5" accent6="accent6" hlink="hlink" folHlink="folHlink"/>
  <p:sldLayoutIdLst>
    <p:sldLayoutId id="2147483663" r:id="rId1"/>
    <p:sldLayoutId id="2147483664" r:id="rId2"/>
  </p:sldLayoutIdLst>
  <p:hf sldNum="0" hdr="0" dt="0"/>
  <p:txStyles>
    <p:titleStyle>
      <a:lvl1pPr algn="l" defTabSz="914400" rtl="0" eaLnBrk="1" latinLnBrk="0" hangingPunct="1">
        <a:spcBef>
          <a:spcPct val="0"/>
        </a:spcBef>
        <a:buNone/>
        <a:defRPr sz="20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9180" y="2031750"/>
            <a:ext cx="2565641" cy="1080000"/>
          </a:xfrm>
          <a:prstGeom prst="rect">
            <a:avLst/>
          </a:prstGeom>
        </p:spPr>
      </p:pic>
    </p:spTree>
    <p:extLst>
      <p:ext uri="{BB962C8B-B14F-4D97-AF65-F5344CB8AC3E}">
        <p14:creationId xmlns:p14="http://schemas.microsoft.com/office/powerpoint/2010/main" val="9815361"/>
      </p:ext>
    </p:extLst>
  </p:cSld>
  <p:clrMap bg1="lt1" tx1="dk1" bg2="lt2" tx2="dk2" accent1="accent1" accent2="accent2" accent3="accent3" accent4="accent4" accent5="accent5" accent6="accent6" hlink="hlink" folHlink="folHlink"/>
  <p:sldLayoutIdLst>
    <p:sldLayoutId id="2147483668" r:id="rId1"/>
  </p:sldLayoutIdLst>
  <p:hf sldNum="0" hdr="0" dt="0"/>
  <p:txStyles>
    <p:titleStyle>
      <a:lvl1pPr algn="l" defTabSz="914400" rtl="0" eaLnBrk="1" latinLnBrk="0" hangingPunct="1">
        <a:spcBef>
          <a:spcPct val="0"/>
        </a:spcBef>
        <a:buNone/>
        <a:defRPr sz="20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9180" y="2031750"/>
            <a:ext cx="2565641" cy="1080000"/>
          </a:xfrm>
          <a:prstGeom prst="rect">
            <a:avLst/>
          </a:prstGeom>
        </p:spPr>
      </p:pic>
    </p:spTree>
    <p:extLst>
      <p:ext uri="{BB962C8B-B14F-4D97-AF65-F5344CB8AC3E}">
        <p14:creationId xmlns:p14="http://schemas.microsoft.com/office/powerpoint/2010/main" val="3117151274"/>
      </p:ext>
    </p:extLst>
  </p:cSld>
  <p:clrMap bg1="lt1" tx1="dk1" bg2="lt2" tx2="dk2" accent1="accent1" accent2="accent2" accent3="accent3" accent4="accent4" accent5="accent5" accent6="accent6" hlink="hlink" folHlink="folHlink"/>
  <p:sldLayoutIdLst>
    <p:sldLayoutId id="2147483670" r:id="rId1"/>
  </p:sldLayoutIdLst>
  <p:hf sldNum="0" hdr="0" dt="0"/>
  <p:txStyles>
    <p:titleStyle>
      <a:lvl1pPr algn="l" defTabSz="914400" rtl="0" eaLnBrk="1" latinLnBrk="0" hangingPunct="1">
        <a:spcBef>
          <a:spcPct val="0"/>
        </a:spcBef>
        <a:buNone/>
        <a:defRPr sz="20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9" name="TextBox 18"/>
          <p:cNvSpPr txBox="1"/>
          <p:nvPr userDrawn="1"/>
        </p:nvSpPr>
        <p:spPr>
          <a:xfrm>
            <a:off x="657000" y="4816800"/>
            <a:ext cx="1800000" cy="122237"/>
          </a:xfrm>
          <a:prstGeom prst="rect">
            <a:avLst/>
          </a:prstGeom>
          <a:noFill/>
        </p:spPr>
        <p:txBody>
          <a:bodyPr wrap="square" lIns="0" tIns="0" rIns="0" bIns="0" anchor="b">
            <a:spAutoFit/>
          </a:bodyPr>
          <a:lstStyle/>
          <a:p>
            <a:r>
              <a:rPr lang="en-GB" sz="800" dirty="0">
                <a:solidFill>
                  <a:schemeClr val="bg1"/>
                </a:solidFill>
                <a:latin typeface="Nokia Pure Text" panose="020B0503020202020204" pitchFamily="34" charset="0"/>
                <a:ea typeface="Nokia Pure Text" panose="020B0503020202020204" pitchFamily="34" charset="0"/>
                <a:cs typeface="Arial" charset="0"/>
              </a:rPr>
              <a:t>© 2018 Nokia</a:t>
            </a:r>
          </a:p>
        </p:txBody>
      </p:sp>
      <p:sp>
        <p:nvSpPr>
          <p:cNvPr id="21" name="Slide Number Placeholder 5"/>
          <p:cNvSpPr txBox="1">
            <a:spLocks/>
          </p:cNvSpPr>
          <p:nvPr userDrawn="1"/>
        </p:nvSpPr>
        <p:spPr>
          <a:xfrm>
            <a:off x="419102" y="4816800"/>
            <a:ext cx="144462"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GB" sz="800" smtClean="0">
                <a:solidFill>
                  <a:schemeClr val="bg1"/>
                </a:solidFill>
                <a:latin typeface="Nokia Pure Text" panose="020B0503020202020204" pitchFamily="34" charset="0"/>
                <a:ea typeface="Nokia Pure Text" panose="020B0503020202020204" pitchFamily="34" charset="0"/>
                <a:cs typeface="Arial" panose="020B0604020202020204" pitchFamily="34" charset="0"/>
              </a:rPr>
              <a:pPr>
                <a:defRPr/>
              </a:pPr>
              <a:t>‹#›</a:t>
            </a:fld>
            <a:endParaRPr lang="en-GB" dirty="0">
              <a:solidFill>
                <a:schemeClr val="bg1"/>
              </a:solidFill>
              <a:latin typeface="Nokia Pure Text" panose="020B0503020202020204" pitchFamily="34" charset="0"/>
              <a:ea typeface="Nokia Pure Text" panose="020B0503020202020204" pitchFamily="34" charset="0"/>
              <a:cs typeface="Arial" panose="020B0604020202020204" pitchFamily="34" charset="0"/>
            </a:endParaRPr>
          </a:p>
        </p:txBody>
      </p:sp>
      <p:sp>
        <p:nvSpPr>
          <p:cNvPr id="23" name="Footer Placeholder 27"/>
          <p:cNvSpPr>
            <a:spLocks noGrp="1"/>
          </p:cNvSpPr>
          <p:nvPr>
            <p:ph type="ftr" sz="quarter" idx="3"/>
          </p:nvPr>
        </p:nvSpPr>
        <p:spPr>
          <a:xfrm>
            <a:off x="2692800" y="4816800"/>
            <a:ext cx="2581200" cy="122400"/>
          </a:xfrm>
          <a:prstGeom prst="rect">
            <a:avLst/>
          </a:prstGeom>
        </p:spPr>
        <p:txBody>
          <a:bodyPr vert="horz" lIns="0" tIns="0" rIns="0" bIns="0" rtlCol="0" anchor="b"/>
          <a:lstStyle>
            <a:lvl1pPr algn="l">
              <a:defRPr sz="800">
                <a:solidFill>
                  <a:schemeClr val="bg1"/>
                </a:solidFill>
                <a:latin typeface="Nokia Pure Text" panose="020B0503020202020204" pitchFamily="34" charset="0"/>
                <a:ea typeface="Nokia Pure Text" panose="020B0503020202020204" pitchFamily="34" charset="0"/>
              </a:defRPr>
            </a:lvl1pPr>
          </a:lstStyle>
          <a:p>
            <a:r>
              <a:rPr lang="en-US">
                <a:cs typeface="Arial" panose="020B0604020202020204" pitchFamily="34" charset="0"/>
              </a:rPr>
              <a:t>Public</a:t>
            </a:r>
            <a:endParaRPr lang="en-US" dirty="0">
              <a:cs typeface="Arial" panose="020B0604020202020204" pitchFamily="34" charset="0"/>
            </a:endParaRPr>
          </a:p>
        </p:txBody>
      </p:sp>
    </p:spTree>
    <p:extLst>
      <p:ext uri="{BB962C8B-B14F-4D97-AF65-F5344CB8AC3E}">
        <p14:creationId xmlns:p14="http://schemas.microsoft.com/office/powerpoint/2010/main" val="3098006623"/>
      </p:ext>
    </p:extLst>
  </p:cSld>
  <p:clrMap bg1="lt1" tx1="dk1" bg2="lt2" tx2="dk2" accent1="accent1" accent2="accent2" accent3="accent3" accent4="accent4" accent5="accent5" accent6="accent6" hlink="hlink" folHlink="folHlink"/>
  <p:sldLayoutIdLst>
    <p:sldLayoutId id="2147483677" r:id="rId1"/>
  </p:sldLayoutIdLst>
  <p:hf sldNum="0" hdr="0" dt="0"/>
  <p:txStyles>
    <p:titleStyle>
      <a:lvl1pPr algn="l" defTabSz="914400" rtl="0" eaLnBrk="1" latinLnBrk="0" hangingPunct="1">
        <a:spcBef>
          <a:spcPct val="0"/>
        </a:spcBef>
        <a:buNone/>
        <a:defRPr sz="20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www.forskoleburken.com/2010/06/mera-applen.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r>
              <a:rPr lang="en-US">
                <a:cs typeface="Arial" panose="020B0604020202020204" pitchFamily="34" charset="0"/>
              </a:rPr>
              <a:t>Public</a:t>
            </a:r>
            <a:endParaRPr lang="en-US" dirty="0">
              <a:cs typeface="Arial" panose="020B0604020202020204" pitchFamily="34" charset="0"/>
            </a:endParaRPr>
          </a:p>
        </p:txBody>
      </p:sp>
      <p:sp>
        <p:nvSpPr>
          <p:cNvPr id="49" name="Text Placeholder 48"/>
          <p:cNvSpPr>
            <a:spLocks noGrp="1"/>
          </p:cNvSpPr>
          <p:nvPr>
            <p:ph type="body" sz="quarter" idx="11"/>
          </p:nvPr>
        </p:nvSpPr>
        <p:spPr/>
        <p:txBody>
          <a:bodyPr/>
          <a:lstStyle/>
          <a:p>
            <a:r>
              <a:rPr lang="en-US" sz="6000" dirty="0"/>
              <a:t>5G: Enabling </a:t>
            </a:r>
            <a:br>
              <a:rPr lang="en-US" sz="6000" dirty="0"/>
            </a:br>
            <a:r>
              <a:rPr lang="en-US" sz="6000" dirty="0"/>
              <a:t>smart agriculture</a:t>
            </a:r>
          </a:p>
        </p:txBody>
      </p:sp>
      <p:sp>
        <p:nvSpPr>
          <p:cNvPr id="48" name="Text Placeholder 47"/>
          <p:cNvSpPr>
            <a:spLocks noGrp="1"/>
          </p:cNvSpPr>
          <p:nvPr>
            <p:ph type="body" sz="quarter" idx="12"/>
          </p:nvPr>
        </p:nvSpPr>
        <p:spPr>
          <a:xfrm>
            <a:off x="417600" y="3435846"/>
            <a:ext cx="8308800" cy="1167934"/>
          </a:xfrm>
          <a:prstGeom prst="rect">
            <a:avLst/>
          </a:prstGeom>
        </p:spPr>
        <p:txBody>
          <a:bodyPr/>
          <a:lstStyle/>
          <a:p>
            <a:r>
              <a:rPr lang="en-US" dirty="0">
                <a:latin typeface="Nokia Pure Text Light" panose="020B0403020202020204" pitchFamily="34" charset="0"/>
                <a:ea typeface="Nokia Pure Text Light" panose="020B0403020202020204" pitchFamily="34" charset="0"/>
              </a:rPr>
              <a:t>Shawn Sparling</a:t>
            </a:r>
          </a:p>
          <a:p>
            <a:pPr marL="230400" indent="-230400">
              <a:buFont typeface="Arial" panose="020B0604020202020204" pitchFamily="34" charset="0"/>
              <a:buChar char="•"/>
            </a:pPr>
            <a:r>
              <a:rPr lang="en-US" dirty="0">
                <a:latin typeface="Nokia Pure Text Light" panose="020B0403020202020204" pitchFamily="34" charset="0"/>
                <a:ea typeface="Nokia Pure Text Light" panose="020B0403020202020204" pitchFamily="34" charset="0"/>
              </a:rPr>
              <a:t>02-2020</a:t>
            </a:r>
          </a:p>
        </p:txBody>
      </p:sp>
    </p:spTree>
    <p:extLst>
      <p:ext uri="{BB962C8B-B14F-4D97-AF65-F5344CB8AC3E}">
        <p14:creationId xmlns:p14="http://schemas.microsoft.com/office/powerpoint/2010/main" val="295741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8F65EB-969B-4643-904F-A467B8F36D71}"/>
              </a:ext>
            </a:extLst>
          </p:cNvPr>
          <p:cNvSpPr>
            <a:spLocks noGrp="1"/>
          </p:cNvSpPr>
          <p:nvPr>
            <p:ph type="title"/>
          </p:nvPr>
        </p:nvSpPr>
        <p:spPr/>
        <p:txBody>
          <a:bodyPr/>
          <a:lstStyle/>
          <a:p>
            <a:r>
              <a:rPr lang="en-US" dirty="0"/>
              <a:t>The Future is NOW!</a:t>
            </a:r>
            <a:endParaRPr lang="en-GB" dirty="0"/>
          </a:p>
        </p:txBody>
      </p:sp>
      <p:sp>
        <p:nvSpPr>
          <p:cNvPr id="29" name="Textplatzhalter 28">
            <a:extLst>
              <a:ext uri="{FF2B5EF4-FFF2-40B4-BE49-F238E27FC236}">
                <a16:creationId xmlns:a16="http://schemas.microsoft.com/office/drawing/2014/main" id="{996C4D4F-9D22-43EB-B991-7706FEB52BEB}"/>
              </a:ext>
            </a:extLst>
          </p:cNvPr>
          <p:cNvSpPr>
            <a:spLocks noGrp="1"/>
          </p:cNvSpPr>
          <p:nvPr>
            <p:ph type="body" sz="quarter" idx="10"/>
          </p:nvPr>
        </p:nvSpPr>
        <p:spPr/>
        <p:txBody>
          <a:bodyPr/>
          <a:lstStyle/>
          <a:p>
            <a:r>
              <a:rPr lang="en-US" dirty="0"/>
              <a:t>NOKIA Digital Automation Cloud</a:t>
            </a:r>
          </a:p>
          <a:p>
            <a:endParaRPr lang="en-US" dirty="0"/>
          </a:p>
        </p:txBody>
      </p:sp>
      <p:sp>
        <p:nvSpPr>
          <p:cNvPr id="9" name="TextBox 8">
            <a:extLst>
              <a:ext uri="{FF2B5EF4-FFF2-40B4-BE49-F238E27FC236}">
                <a16:creationId xmlns:a16="http://schemas.microsoft.com/office/drawing/2014/main" id="{01B9AC27-CBC0-486F-9327-DDD556C4080C}"/>
              </a:ext>
            </a:extLst>
          </p:cNvPr>
          <p:cNvSpPr txBox="1"/>
          <p:nvPr/>
        </p:nvSpPr>
        <p:spPr>
          <a:xfrm>
            <a:off x="4090144" y="5467780"/>
            <a:ext cx="3434606" cy="245976"/>
          </a:xfrm>
          <a:prstGeom prst="rect">
            <a:avLst/>
          </a:prstGeom>
          <a:noFill/>
        </p:spPr>
        <p:txBody>
          <a:bodyPr wrap="none" lIns="53663" tIns="53663" rIns="53663" bIns="53663" rtlCol="0">
            <a:spAutoFit/>
          </a:bodyPr>
          <a:lstStyle/>
          <a:p>
            <a:pPr marL="0" marR="0" lvl="0" indent="0" algn="l" defTabSz="268308" rtl="0" eaLnBrk="1" fontAlgn="auto" latinLnBrk="0" hangingPunct="1">
              <a:lnSpc>
                <a:spcPct val="100000"/>
              </a:lnSpc>
              <a:spcBef>
                <a:spcPts val="0"/>
              </a:spcBef>
              <a:spcAft>
                <a:spcPts val="447"/>
              </a:spcAft>
              <a:buClrTx/>
              <a:buSzTx/>
              <a:buFontTx/>
              <a:buNone/>
              <a:tabLst>
                <a:tab pos="268308" algn="l"/>
              </a:tabLst>
              <a:defRPr/>
            </a:pPr>
            <a:r>
              <a:rPr kumimoji="0" lang="en-US" sz="894"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 Cloud native and service based architecture (incl. microservices)</a:t>
            </a:r>
          </a:p>
        </p:txBody>
      </p:sp>
      <p:pic>
        <p:nvPicPr>
          <p:cNvPr id="3" name="Picture 2">
            <a:extLst>
              <a:ext uri="{FF2B5EF4-FFF2-40B4-BE49-F238E27FC236}">
                <a16:creationId xmlns:a16="http://schemas.microsoft.com/office/drawing/2014/main" id="{DBCEF175-1817-41FC-B144-485C1A7B9BD3}"/>
              </a:ext>
            </a:extLst>
          </p:cNvPr>
          <p:cNvPicPr>
            <a:picLocks noChangeAspect="1"/>
          </p:cNvPicPr>
          <p:nvPr/>
        </p:nvPicPr>
        <p:blipFill>
          <a:blip r:embed="rId3"/>
          <a:stretch>
            <a:fillRect/>
          </a:stretch>
        </p:blipFill>
        <p:spPr>
          <a:xfrm>
            <a:off x="2225616" y="1020770"/>
            <a:ext cx="4287774" cy="3228935"/>
          </a:xfrm>
          <a:prstGeom prst="rect">
            <a:avLst/>
          </a:prstGeom>
        </p:spPr>
      </p:pic>
      <p:pic>
        <p:nvPicPr>
          <p:cNvPr id="10" name="Picture 9">
            <a:extLst>
              <a:ext uri="{FF2B5EF4-FFF2-40B4-BE49-F238E27FC236}">
                <a16:creationId xmlns:a16="http://schemas.microsoft.com/office/drawing/2014/main" id="{ACAA5EED-C9B1-4F3C-A8AD-06689312A51F}"/>
              </a:ext>
            </a:extLst>
          </p:cNvPr>
          <p:cNvPicPr>
            <a:picLocks noChangeAspect="1"/>
          </p:cNvPicPr>
          <p:nvPr/>
        </p:nvPicPr>
        <p:blipFill>
          <a:blip r:embed="rId4"/>
          <a:stretch>
            <a:fillRect/>
          </a:stretch>
        </p:blipFill>
        <p:spPr>
          <a:xfrm>
            <a:off x="182882" y="1132244"/>
            <a:ext cx="1771946" cy="1114025"/>
          </a:xfrm>
          <a:prstGeom prst="rect">
            <a:avLst/>
          </a:prstGeom>
        </p:spPr>
      </p:pic>
      <p:pic>
        <p:nvPicPr>
          <p:cNvPr id="11" name="Picture 10">
            <a:extLst>
              <a:ext uri="{FF2B5EF4-FFF2-40B4-BE49-F238E27FC236}">
                <a16:creationId xmlns:a16="http://schemas.microsoft.com/office/drawing/2014/main" id="{62B9190F-5B43-4ABE-B41F-F1E1A75A8D39}"/>
              </a:ext>
            </a:extLst>
          </p:cNvPr>
          <p:cNvPicPr>
            <a:picLocks noChangeAspect="1"/>
          </p:cNvPicPr>
          <p:nvPr/>
        </p:nvPicPr>
        <p:blipFill>
          <a:blip r:embed="rId5"/>
          <a:stretch>
            <a:fillRect/>
          </a:stretch>
        </p:blipFill>
        <p:spPr>
          <a:xfrm>
            <a:off x="163128" y="3536237"/>
            <a:ext cx="1771946" cy="1009978"/>
          </a:xfrm>
          <a:prstGeom prst="rect">
            <a:avLst/>
          </a:prstGeom>
        </p:spPr>
      </p:pic>
      <p:pic>
        <p:nvPicPr>
          <p:cNvPr id="12" name="Picture 11">
            <a:extLst>
              <a:ext uri="{FF2B5EF4-FFF2-40B4-BE49-F238E27FC236}">
                <a16:creationId xmlns:a16="http://schemas.microsoft.com/office/drawing/2014/main" id="{978D117D-7F62-4C3E-8CD6-2BBFEF95BE7E}"/>
              </a:ext>
            </a:extLst>
          </p:cNvPr>
          <p:cNvPicPr>
            <a:picLocks noChangeAspect="1"/>
          </p:cNvPicPr>
          <p:nvPr/>
        </p:nvPicPr>
        <p:blipFill>
          <a:blip r:embed="rId6"/>
          <a:stretch>
            <a:fillRect/>
          </a:stretch>
        </p:blipFill>
        <p:spPr>
          <a:xfrm>
            <a:off x="182882" y="2347405"/>
            <a:ext cx="1750032" cy="1114025"/>
          </a:xfrm>
          <a:prstGeom prst="rect">
            <a:avLst/>
          </a:prstGeom>
        </p:spPr>
      </p:pic>
      <p:pic>
        <p:nvPicPr>
          <p:cNvPr id="13" name="Picture 12">
            <a:extLst>
              <a:ext uri="{FF2B5EF4-FFF2-40B4-BE49-F238E27FC236}">
                <a16:creationId xmlns:a16="http://schemas.microsoft.com/office/drawing/2014/main" id="{5F180FA1-D4C6-48E0-BC69-3B0770166C17}"/>
              </a:ext>
            </a:extLst>
          </p:cNvPr>
          <p:cNvPicPr>
            <a:picLocks noChangeAspect="1"/>
          </p:cNvPicPr>
          <p:nvPr/>
        </p:nvPicPr>
        <p:blipFill>
          <a:blip r:embed="rId7"/>
          <a:stretch>
            <a:fillRect/>
          </a:stretch>
        </p:blipFill>
        <p:spPr>
          <a:xfrm>
            <a:off x="6809109" y="816202"/>
            <a:ext cx="1790859" cy="1123918"/>
          </a:xfrm>
          <a:prstGeom prst="rect">
            <a:avLst/>
          </a:prstGeom>
        </p:spPr>
      </p:pic>
      <p:pic>
        <p:nvPicPr>
          <p:cNvPr id="14" name="Picture 13">
            <a:extLst>
              <a:ext uri="{FF2B5EF4-FFF2-40B4-BE49-F238E27FC236}">
                <a16:creationId xmlns:a16="http://schemas.microsoft.com/office/drawing/2014/main" id="{3A6C2295-D000-42B5-9CE7-E2F81CBA84B6}"/>
              </a:ext>
            </a:extLst>
          </p:cNvPr>
          <p:cNvPicPr>
            <a:picLocks noChangeAspect="1"/>
          </p:cNvPicPr>
          <p:nvPr/>
        </p:nvPicPr>
        <p:blipFill>
          <a:blip r:embed="rId8"/>
          <a:stretch>
            <a:fillRect/>
          </a:stretch>
        </p:blipFill>
        <p:spPr>
          <a:xfrm>
            <a:off x="6866624" y="2037136"/>
            <a:ext cx="1980307" cy="1135704"/>
          </a:xfrm>
          <a:prstGeom prst="rect">
            <a:avLst/>
          </a:prstGeom>
        </p:spPr>
      </p:pic>
      <p:pic>
        <p:nvPicPr>
          <p:cNvPr id="15" name="Picture 14">
            <a:extLst>
              <a:ext uri="{FF2B5EF4-FFF2-40B4-BE49-F238E27FC236}">
                <a16:creationId xmlns:a16="http://schemas.microsoft.com/office/drawing/2014/main" id="{C2606F32-1168-4804-81A4-E311BC211838}"/>
              </a:ext>
            </a:extLst>
          </p:cNvPr>
          <p:cNvPicPr>
            <a:picLocks noChangeAspect="1"/>
          </p:cNvPicPr>
          <p:nvPr/>
        </p:nvPicPr>
        <p:blipFill>
          <a:blip r:embed="rId9"/>
          <a:stretch>
            <a:fillRect/>
          </a:stretch>
        </p:blipFill>
        <p:spPr>
          <a:xfrm>
            <a:off x="6866624" y="3363395"/>
            <a:ext cx="1789561" cy="1159669"/>
          </a:xfrm>
          <a:prstGeom prst="rect">
            <a:avLst/>
          </a:prstGeom>
        </p:spPr>
      </p:pic>
      <p:sp>
        <p:nvSpPr>
          <p:cNvPr id="93" name="Rectangle 92">
            <a:extLst>
              <a:ext uri="{FF2B5EF4-FFF2-40B4-BE49-F238E27FC236}">
                <a16:creationId xmlns:a16="http://schemas.microsoft.com/office/drawing/2014/main" id="{C88402F2-D0C7-4692-BF37-3CABD7F719EE}"/>
              </a:ext>
            </a:extLst>
          </p:cNvPr>
          <p:cNvSpPr/>
          <p:nvPr/>
        </p:nvSpPr>
        <p:spPr>
          <a:xfrm>
            <a:off x="3315807" y="4775257"/>
            <a:ext cx="3041855" cy="338554"/>
          </a:xfrm>
          <a:prstGeom prst="rect">
            <a:avLst/>
          </a:prstGeom>
        </p:spPr>
        <p:txBody>
          <a:bodyPr wrap="square">
            <a:spAutoFit/>
          </a:bodyPr>
          <a:lstStyle/>
          <a:p>
            <a:pPr lvl="0" defTabSz="685647">
              <a:defRPr/>
            </a:pPr>
            <a:r>
              <a:rPr lang="en-CA" sz="1600" dirty="0"/>
              <a:t>https://www.dac.nokia.com/</a:t>
            </a:r>
          </a:p>
        </p:txBody>
      </p:sp>
    </p:spTree>
    <p:extLst>
      <p:ext uri="{BB962C8B-B14F-4D97-AF65-F5344CB8AC3E}">
        <p14:creationId xmlns:p14="http://schemas.microsoft.com/office/powerpoint/2010/main" val="152441421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6675A97B-3FDE-4EE4-A01F-55407E3824E2}"/>
              </a:ext>
            </a:extLst>
          </p:cNvPr>
          <p:cNvSpPr/>
          <p:nvPr/>
        </p:nvSpPr>
        <p:spPr>
          <a:xfrm>
            <a:off x="430587" y="604399"/>
            <a:ext cx="8481302" cy="3958307"/>
          </a:xfrm>
          <a:prstGeom prst="rect">
            <a:avLst/>
          </a:prstGeom>
          <a:solidFill>
            <a:srgbClr val="EDF2F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defTabSz="914378">
              <a:defRPr/>
            </a:pPr>
            <a:endParaRPr lang="en-GB" kern="0" dirty="0">
              <a:solidFill>
                <a:srgbClr val="001135"/>
              </a:solidFill>
              <a:latin typeface="Nokia Pure Text Light" panose="020B0403020202020204" pitchFamily="34" charset="0"/>
              <a:ea typeface="Nokia Pure Text Light" panose="020B0403020202020204" pitchFamily="34" charset="0"/>
            </a:endParaRPr>
          </a:p>
        </p:txBody>
      </p:sp>
      <p:sp>
        <p:nvSpPr>
          <p:cNvPr id="4" name="Text Placeholder 3"/>
          <p:cNvSpPr>
            <a:spLocks noGrp="1"/>
          </p:cNvSpPr>
          <p:nvPr>
            <p:ph type="body" sz="quarter" idx="11"/>
          </p:nvPr>
        </p:nvSpPr>
        <p:spPr/>
        <p:txBody>
          <a:bodyPr/>
          <a:lstStyle/>
          <a:p>
            <a:r>
              <a:rPr lang="en-US" sz="2100" dirty="0">
                <a:solidFill>
                  <a:schemeClr val="tx2"/>
                </a:solidFill>
              </a:rPr>
              <a:t>NDAC Overview </a:t>
            </a:r>
          </a:p>
        </p:txBody>
      </p:sp>
      <p:cxnSp>
        <p:nvCxnSpPr>
          <p:cNvPr id="26" name="Straight Connector 25">
            <a:extLst>
              <a:ext uri="{FF2B5EF4-FFF2-40B4-BE49-F238E27FC236}">
                <a16:creationId xmlns:a16="http://schemas.microsoft.com/office/drawing/2014/main" id="{99F7922A-E20A-41DB-8A67-507AA6FF5CCA}"/>
              </a:ext>
            </a:extLst>
          </p:cNvPr>
          <p:cNvCxnSpPr>
            <a:cxnSpLocks/>
          </p:cNvCxnSpPr>
          <p:nvPr/>
        </p:nvCxnSpPr>
        <p:spPr>
          <a:xfrm flipH="1">
            <a:off x="3971745" y="3726998"/>
            <a:ext cx="15360" cy="2"/>
          </a:xfrm>
          <a:prstGeom prst="line">
            <a:avLst/>
          </a:prstGeom>
          <a:ln w="38100">
            <a:solidFill>
              <a:srgbClr val="00C9FF"/>
            </a:solidFill>
          </a:ln>
        </p:spPr>
        <p:style>
          <a:lnRef idx="1">
            <a:schemeClr val="accent1"/>
          </a:lnRef>
          <a:fillRef idx="0">
            <a:schemeClr val="accent1"/>
          </a:fillRef>
          <a:effectRef idx="0">
            <a:schemeClr val="accent1"/>
          </a:effectRef>
          <a:fontRef idx="minor">
            <a:schemeClr val="tx1"/>
          </a:fontRef>
        </p:style>
      </p:cxnSp>
      <p:sp>
        <p:nvSpPr>
          <p:cNvPr id="42" name="Footer Placeholder 27"/>
          <p:cNvSpPr>
            <a:spLocks noGrp="1"/>
          </p:cNvSpPr>
          <p:nvPr>
            <p:ph type="ftr" sz="quarter" idx="3"/>
          </p:nvPr>
        </p:nvSpPr>
        <p:spPr>
          <a:xfrm>
            <a:off x="2661487" y="4579701"/>
            <a:ext cx="2581200" cy="122400"/>
          </a:xfrm>
          <a:prstGeom prst="rect">
            <a:avLst/>
          </a:prstGeom>
        </p:spPr>
        <p:txBody>
          <a:bodyPr vert="horz" lIns="0" tIns="0" rIns="0" bIns="0" rtlCol="0" anchor="b"/>
          <a:lstStyle>
            <a:lvl1pPr algn="l">
              <a:defRPr sz="800">
                <a:solidFill>
                  <a:schemeClr val="tx2"/>
                </a:solidFill>
                <a:latin typeface="Nokia Pure Text" panose="020B0503020202020204" pitchFamily="34" charset="0"/>
                <a:ea typeface="Nokia Pure Text" panose="020B0503020202020204" pitchFamily="34" charset="0"/>
              </a:defRPr>
            </a:lvl1pPr>
          </a:lstStyle>
          <a:p>
            <a:pPr defTabSz="914378">
              <a:defRPr/>
            </a:pPr>
            <a:r>
              <a:rPr lang="en-US" kern="0" dirty="0">
                <a:solidFill>
                  <a:srgbClr val="001135"/>
                </a:solidFill>
                <a:cs typeface="Arial" panose="020B0604020202020204" pitchFamily="34" charset="0"/>
              </a:rPr>
              <a:t>Customer Confidential</a:t>
            </a:r>
          </a:p>
        </p:txBody>
      </p:sp>
      <p:sp>
        <p:nvSpPr>
          <p:cNvPr id="59" name="TextBox 58">
            <a:extLst>
              <a:ext uri="{FF2B5EF4-FFF2-40B4-BE49-F238E27FC236}">
                <a16:creationId xmlns:a16="http://schemas.microsoft.com/office/drawing/2014/main" id="{635E838B-76BF-4B28-A760-5C01662953D9}"/>
              </a:ext>
            </a:extLst>
          </p:cNvPr>
          <p:cNvSpPr txBox="1"/>
          <p:nvPr/>
        </p:nvSpPr>
        <p:spPr>
          <a:xfrm>
            <a:off x="1227587" y="1192499"/>
            <a:ext cx="1135130" cy="570597"/>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On prem wireless connection</a:t>
            </a:r>
            <a:endParaRPr lang="en-US" sz="825" kern="0" dirty="0">
              <a:solidFill>
                <a:srgbClr val="FFFFFF"/>
              </a:solidFill>
              <a:latin typeface="Arial"/>
            </a:endParaRPr>
          </a:p>
        </p:txBody>
      </p:sp>
      <p:pic>
        <p:nvPicPr>
          <p:cNvPr id="56" name="Picture 55" descr="A close up of a logo&#10;&#10;Description generated with very high confidence">
            <a:extLst>
              <a:ext uri="{FF2B5EF4-FFF2-40B4-BE49-F238E27FC236}">
                <a16:creationId xmlns:a16="http://schemas.microsoft.com/office/drawing/2014/main" id="{B4AFD407-C4EF-45AE-B0F8-3FACF26F3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701" y="1192499"/>
            <a:ext cx="570597" cy="570597"/>
          </a:xfrm>
          <a:prstGeom prst="rect">
            <a:avLst/>
          </a:prstGeom>
        </p:spPr>
      </p:pic>
      <p:pic>
        <p:nvPicPr>
          <p:cNvPr id="5" name="Picture 4" descr="A picture containing vector graphics&#10;&#10;Description generated with high confidence">
            <a:extLst>
              <a:ext uri="{FF2B5EF4-FFF2-40B4-BE49-F238E27FC236}">
                <a16:creationId xmlns:a16="http://schemas.microsoft.com/office/drawing/2014/main" id="{2A542596-C148-4916-8D51-D4AA4081A7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7168" y="1192500"/>
            <a:ext cx="571564" cy="570599"/>
          </a:xfrm>
          <a:prstGeom prst="rect">
            <a:avLst/>
          </a:prstGeom>
        </p:spPr>
      </p:pic>
      <p:pic>
        <p:nvPicPr>
          <p:cNvPr id="8" name="Picture 7" descr="A close up of a sign&#10;&#10;Description generated with high confidence">
            <a:extLst>
              <a:ext uri="{FF2B5EF4-FFF2-40B4-BE49-F238E27FC236}">
                <a16:creationId xmlns:a16="http://schemas.microsoft.com/office/drawing/2014/main" id="{1043372A-2005-48BC-BDB5-9B3E76F4A8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2869" y="1895094"/>
            <a:ext cx="569614" cy="568651"/>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556FF569-8478-4160-AF28-11CB6194DC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7736" y="1896068"/>
            <a:ext cx="571562" cy="570596"/>
          </a:xfrm>
          <a:prstGeom prst="rect">
            <a:avLst/>
          </a:prstGeom>
        </p:spPr>
      </p:pic>
      <p:pic>
        <p:nvPicPr>
          <p:cNvPr id="40" name="Picture 39" descr="A close up of a sign&#10;&#10;Description generated with high confidence">
            <a:extLst>
              <a:ext uri="{FF2B5EF4-FFF2-40B4-BE49-F238E27FC236}">
                <a16:creationId xmlns:a16="http://schemas.microsoft.com/office/drawing/2014/main" id="{3C82594D-9F2C-4903-A420-4BD5E1F311B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69806" y="1896067"/>
            <a:ext cx="570597" cy="570597"/>
          </a:xfrm>
          <a:prstGeom prst="rect">
            <a:avLst/>
          </a:prstGeom>
        </p:spPr>
      </p:pic>
      <p:sp>
        <p:nvSpPr>
          <p:cNvPr id="70" name="TextBox 69">
            <a:extLst>
              <a:ext uri="{FF2B5EF4-FFF2-40B4-BE49-F238E27FC236}">
                <a16:creationId xmlns:a16="http://schemas.microsoft.com/office/drawing/2014/main" id="{1739B37F-11EC-46EC-AC4D-441F6D5117F0}"/>
              </a:ext>
            </a:extLst>
          </p:cNvPr>
          <p:cNvSpPr txBox="1"/>
          <p:nvPr/>
        </p:nvSpPr>
        <p:spPr>
          <a:xfrm>
            <a:off x="3030990" y="1195785"/>
            <a:ext cx="1093013" cy="570599"/>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Nokia Micro Service Framework for Apps</a:t>
            </a:r>
            <a:endParaRPr lang="en-US" sz="825" kern="0" dirty="0">
              <a:solidFill>
                <a:srgbClr val="FFFFFF"/>
              </a:solidFill>
              <a:latin typeface="Arial"/>
            </a:endParaRPr>
          </a:p>
        </p:txBody>
      </p:sp>
      <p:sp>
        <p:nvSpPr>
          <p:cNvPr id="71" name="TextBox 70">
            <a:extLst>
              <a:ext uri="{FF2B5EF4-FFF2-40B4-BE49-F238E27FC236}">
                <a16:creationId xmlns:a16="http://schemas.microsoft.com/office/drawing/2014/main" id="{E5F8CD85-A4E6-410E-9D28-ECB09A921E26}"/>
              </a:ext>
            </a:extLst>
          </p:cNvPr>
          <p:cNvSpPr txBox="1"/>
          <p:nvPr/>
        </p:nvSpPr>
        <p:spPr>
          <a:xfrm>
            <a:off x="4792276" y="1192498"/>
            <a:ext cx="1093013" cy="578762"/>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Nokia Drone Networks Aerial insight service</a:t>
            </a:r>
            <a:endParaRPr lang="en-US" sz="825" kern="0" dirty="0">
              <a:solidFill>
                <a:srgbClr val="FFFFFF"/>
              </a:solidFill>
              <a:latin typeface="Arial"/>
            </a:endParaRPr>
          </a:p>
        </p:txBody>
      </p:sp>
      <p:sp>
        <p:nvSpPr>
          <p:cNvPr id="72" name="TextBox 71">
            <a:extLst>
              <a:ext uri="{FF2B5EF4-FFF2-40B4-BE49-F238E27FC236}">
                <a16:creationId xmlns:a16="http://schemas.microsoft.com/office/drawing/2014/main" id="{80F3068F-812E-47E1-929E-77F20C5EF327}"/>
              </a:ext>
            </a:extLst>
          </p:cNvPr>
          <p:cNvSpPr txBox="1"/>
          <p:nvPr/>
        </p:nvSpPr>
        <p:spPr>
          <a:xfrm>
            <a:off x="3021432" y="1895692"/>
            <a:ext cx="1100372" cy="567455"/>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NDAC Campus communication services </a:t>
            </a:r>
            <a:r>
              <a:rPr lang="en-US" sz="825" b="1" kern="0" dirty="0" err="1">
                <a:solidFill>
                  <a:srgbClr val="FFFFFF"/>
                </a:solidFill>
                <a:latin typeface="Arial"/>
              </a:rPr>
              <a:t>eg.</a:t>
            </a:r>
            <a:r>
              <a:rPr lang="en-US" sz="825" b="1" kern="0" dirty="0">
                <a:solidFill>
                  <a:srgbClr val="FFFFFF"/>
                </a:solidFill>
                <a:latin typeface="Arial"/>
              </a:rPr>
              <a:t> PTT, PTV</a:t>
            </a:r>
            <a:endParaRPr lang="en-US" sz="825" kern="0" dirty="0">
              <a:solidFill>
                <a:srgbClr val="FFFFFF"/>
              </a:solidFill>
              <a:latin typeface="Arial"/>
            </a:endParaRPr>
          </a:p>
        </p:txBody>
      </p:sp>
      <p:sp>
        <p:nvSpPr>
          <p:cNvPr id="73" name="TextBox 72">
            <a:extLst>
              <a:ext uri="{FF2B5EF4-FFF2-40B4-BE49-F238E27FC236}">
                <a16:creationId xmlns:a16="http://schemas.microsoft.com/office/drawing/2014/main" id="{2ACE7DA9-0A0F-4E90-BA3D-17B0A919A743}"/>
              </a:ext>
            </a:extLst>
          </p:cNvPr>
          <p:cNvSpPr txBox="1"/>
          <p:nvPr/>
        </p:nvSpPr>
        <p:spPr>
          <a:xfrm>
            <a:off x="1219118" y="1894125"/>
            <a:ext cx="1125482" cy="570592"/>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NDAC Edge video service</a:t>
            </a:r>
            <a:endParaRPr lang="en-US" sz="825" kern="0" dirty="0">
              <a:solidFill>
                <a:srgbClr val="FFFFFF"/>
              </a:solidFill>
              <a:latin typeface="Arial"/>
            </a:endParaRPr>
          </a:p>
        </p:txBody>
      </p:sp>
      <p:pic>
        <p:nvPicPr>
          <p:cNvPr id="74" name="Picture 73" descr="A close up of a sign&#10;&#10;Description generated with high confidence">
            <a:extLst>
              <a:ext uri="{FF2B5EF4-FFF2-40B4-BE49-F238E27FC236}">
                <a16:creationId xmlns:a16="http://schemas.microsoft.com/office/drawing/2014/main" id="{C12E7DF5-B67C-458B-B06D-74AF466C5E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08615" y="1192498"/>
            <a:ext cx="570599" cy="570599"/>
          </a:xfrm>
          <a:prstGeom prst="rect">
            <a:avLst/>
          </a:prstGeom>
        </p:spPr>
      </p:pic>
      <p:sp>
        <p:nvSpPr>
          <p:cNvPr id="75" name="TextBox 74">
            <a:extLst>
              <a:ext uri="{FF2B5EF4-FFF2-40B4-BE49-F238E27FC236}">
                <a16:creationId xmlns:a16="http://schemas.microsoft.com/office/drawing/2014/main" id="{19D2940E-76EE-40D5-A187-BAC05AE39AA6}"/>
              </a:ext>
            </a:extLst>
          </p:cNvPr>
          <p:cNvSpPr txBox="1"/>
          <p:nvPr/>
        </p:nvSpPr>
        <p:spPr>
          <a:xfrm>
            <a:off x="4797689" y="1894191"/>
            <a:ext cx="1091468" cy="570597"/>
          </a:xfrm>
          <a:prstGeom prst="rect">
            <a:avLst/>
          </a:prstGeom>
          <a:solidFill>
            <a:schemeClr val="bg2"/>
          </a:solidFill>
          <a:ln>
            <a:noFill/>
          </a:ln>
        </p:spPr>
        <p:txBody>
          <a:bodyPr wrap="square" rtlCol="0" anchor="ctr" anchorCtr="0">
            <a:noAutofit/>
          </a:bodyPr>
          <a:lstStyle/>
          <a:p>
            <a:pPr algn="ctr" defTabSz="342892" fontAlgn="base">
              <a:spcBef>
                <a:spcPct val="0"/>
              </a:spcBef>
              <a:spcAft>
                <a:spcPct val="0"/>
              </a:spcAft>
              <a:defRPr/>
            </a:pPr>
            <a:r>
              <a:rPr lang="en-US" sz="825" b="1" kern="0" dirty="0">
                <a:solidFill>
                  <a:srgbClr val="FFFFFF"/>
                </a:solidFill>
                <a:latin typeface="Arial"/>
              </a:rPr>
              <a:t>NDAC High Accuracy Indoor Positioning </a:t>
            </a:r>
            <a:r>
              <a:rPr lang="fi-FI" sz="825" b="1" kern="0" dirty="0">
                <a:solidFill>
                  <a:srgbClr val="FFFFFF"/>
                </a:solidFill>
                <a:latin typeface="Arial"/>
              </a:rPr>
              <a:t>(HAIP</a:t>
            </a:r>
            <a:r>
              <a:rPr lang="fi-FI" sz="600" b="1" kern="0" dirty="0">
                <a:solidFill>
                  <a:srgbClr val="FFFFFF"/>
                </a:solidFill>
                <a:latin typeface="Arial"/>
              </a:rPr>
              <a:t>)</a:t>
            </a:r>
            <a:endParaRPr lang="en-US" sz="600" kern="0" dirty="0">
              <a:solidFill>
                <a:srgbClr val="FFFFFF"/>
              </a:solidFill>
              <a:latin typeface="Arial"/>
            </a:endParaRPr>
          </a:p>
        </p:txBody>
      </p:sp>
      <p:sp>
        <p:nvSpPr>
          <p:cNvPr id="14" name="TextBox 13"/>
          <p:cNvSpPr txBox="1"/>
          <p:nvPr/>
        </p:nvSpPr>
        <p:spPr>
          <a:xfrm>
            <a:off x="577214" y="3296048"/>
            <a:ext cx="545878" cy="432220"/>
          </a:xfrm>
          <a:prstGeom prst="rect">
            <a:avLst/>
          </a:prstGeom>
          <a:noFill/>
        </p:spPr>
        <p:txBody>
          <a:bodyPr wrap="square" lIns="54000" tIns="54000" rIns="54000" bIns="54000" rtlCol="0">
            <a:spAutoFit/>
          </a:bodyPr>
          <a:lstStyle/>
          <a:p>
            <a:pPr defTabSz="269993">
              <a:spcAft>
                <a:spcPts val="450"/>
              </a:spcAft>
              <a:tabLst>
                <a:tab pos="269993" algn="l"/>
              </a:tabLst>
              <a:defRPr/>
            </a:pPr>
            <a:r>
              <a:rPr lang="en-US" sz="1050" dirty="0">
                <a:solidFill>
                  <a:srgbClr val="001135"/>
                </a:solidFill>
                <a:latin typeface="Nokia Pure Text" panose="020B0504040602060303" pitchFamily="34" charset="0"/>
                <a:ea typeface="Nokia Pure Text" panose="020B0504040602060303" pitchFamily="34" charset="0"/>
                <a:cs typeface="Nokia Pure Text" panose="020B0504040602060303" pitchFamily="34" charset="0"/>
              </a:rPr>
              <a:t>Pico, indoor</a:t>
            </a:r>
          </a:p>
        </p:txBody>
      </p:sp>
      <p:sp>
        <p:nvSpPr>
          <p:cNvPr id="29" name="TextBox 28"/>
          <p:cNvSpPr txBox="1"/>
          <p:nvPr/>
        </p:nvSpPr>
        <p:spPr>
          <a:xfrm>
            <a:off x="2817333" y="3500255"/>
            <a:ext cx="792034" cy="270637"/>
          </a:xfrm>
          <a:prstGeom prst="rect">
            <a:avLst/>
          </a:prstGeom>
          <a:noFill/>
        </p:spPr>
        <p:txBody>
          <a:bodyPr wrap="square" lIns="54000" tIns="54000" rIns="54000" bIns="54000" rtlCol="0">
            <a:spAutoFit/>
          </a:bodyPr>
          <a:lstStyle/>
          <a:p>
            <a:pPr defTabSz="269993">
              <a:spcAft>
                <a:spcPts val="450"/>
              </a:spcAft>
              <a:tabLst>
                <a:tab pos="269993" algn="l"/>
              </a:tabLst>
              <a:defRPr/>
            </a:pPr>
            <a:r>
              <a:rPr lang="en-US" sz="1050" dirty="0">
                <a:solidFill>
                  <a:srgbClr val="001135"/>
                </a:solidFill>
                <a:latin typeface="Nokia Pure Text" panose="020B0504040602060303" pitchFamily="34" charset="0"/>
                <a:ea typeface="Nokia Pure Text" panose="020B0504040602060303" pitchFamily="34" charset="0"/>
                <a:cs typeface="Nokia Pure Text" panose="020B0504040602060303" pitchFamily="34" charset="0"/>
              </a:rPr>
              <a:t>Mini Macro</a:t>
            </a:r>
          </a:p>
        </p:txBody>
      </p:sp>
      <p:sp>
        <p:nvSpPr>
          <p:cNvPr id="32" name="TextBox 31"/>
          <p:cNvSpPr txBox="1"/>
          <p:nvPr/>
        </p:nvSpPr>
        <p:spPr>
          <a:xfrm>
            <a:off x="1605343" y="3445665"/>
            <a:ext cx="539503" cy="270637"/>
          </a:xfrm>
          <a:prstGeom prst="rect">
            <a:avLst/>
          </a:prstGeom>
          <a:noFill/>
        </p:spPr>
        <p:txBody>
          <a:bodyPr wrap="square" lIns="54000" tIns="54000" rIns="54000" bIns="54000" rtlCol="0">
            <a:spAutoFit/>
          </a:bodyPr>
          <a:lstStyle/>
          <a:p>
            <a:pPr defTabSz="269993">
              <a:spcAft>
                <a:spcPts val="450"/>
              </a:spcAft>
              <a:tabLst>
                <a:tab pos="269993" algn="l"/>
              </a:tabLst>
              <a:defRPr/>
            </a:pPr>
            <a:r>
              <a:rPr lang="en-US" sz="1050" dirty="0">
                <a:solidFill>
                  <a:srgbClr val="001135"/>
                </a:solidFill>
                <a:latin typeface="Nokia Pure Text" panose="020B0504040602060303" pitchFamily="34" charset="0"/>
                <a:ea typeface="Nokia Pure Text" panose="020B0504040602060303" pitchFamily="34" charset="0"/>
                <a:cs typeface="Nokia Pure Text" panose="020B0504040602060303" pitchFamily="34" charset="0"/>
              </a:rPr>
              <a:t>Micro</a:t>
            </a:r>
          </a:p>
        </p:txBody>
      </p:sp>
      <p:cxnSp>
        <p:nvCxnSpPr>
          <p:cNvPr id="43" name="Straight Connector 42">
            <a:extLst>
              <a:ext uri="{FF2B5EF4-FFF2-40B4-BE49-F238E27FC236}">
                <a16:creationId xmlns:a16="http://schemas.microsoft.com/office/drawing/2014/main" id="{8D4BF8DB-382C-4EB9-A36A-00624A60B4D0}"/>
              </a:ext>
            </a:extLst>
          </p:cNvPr>
          <p:cNvCxnSpPr>
            <a:cxnSpLocks/>
          </p:cNvCxnSpPr>
          <p:nvPr/>
        </p:nvCxnSpPr>
        <p:spPr>
          <a:xfrm flipH="1">
            <a:off x="989478" y="3141920"/>
            <a:ext cx="4193048" cy="0"/>
          </a:xfrm>
          <a:prstGeom prst="line">
            <a:avLst/>
          </a:prstGeom>
          <a:ln w="38100">
            <a:solidFill>
              <a:srgbClr val="00C9FF"/>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C1898F48-E31C-47CE-9303-9DE6AB23C3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5310" y="2853412"/>
            <a:ext cx="633920" cy="637050"/>
          </a:xfrm>
          <a:prstGeom prst="rect">
            <a:avLst/>
          </a:prstGeom>
        </p:spPr>
      </p:pic>
      <p:pic>
        <p:nvPicPr>
          <p:cNvPr id="79" name="Picture 78">
            <a:extLst>
              <a:ext uri="{FF2B5EF4-FFF2-40B4-BE49-F238E27FC236}">
                <a16:creationId xmlns:a16="http://schemas.microsoft.com/office/drawing/2014/main" id="{ED3616FB-6132-4886-884B-BD6F73988D6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63263" y="2918099"/>
            <a:ext cx="526215" cy="528813"/>
          </a:xfrm>
          <a:prstGeom prst="rect">
            <a:avLst/>
          </a:prstGeom>
        </p:spPr>
      </p:pic>
      <p:pic>
        <p:nvPicPr>
          <p:cNvPr id="80" name="Picture 79">
            <a:extLst>
              <a:ext uri="{FF2B5EF4-FFF2-40B4-BE49-F238E27FC236}">
                <a16:creationId xmlns:a16="http://schemas.microsoft.com/office/drawing/2014/main" id="{DEFB4A49-9E6F-4925-8C55-F89FE92648D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7535" y="2932333"/>
            <a:ext cx="370597" cy="372427"/>
          </a:xfrm>
          <a:prstGeom prst="rect">
            <a:avLst/>
          </a:prstGeom>
        </p:spPr>
      </p:pic>
      <p:sp>
        <p:nvSpPr>
          <p:cNvPr id="49" name="TextBox 48">
            <a:extLst>
              <a:ext uri="{FF2B5EF4-FFF2-40B4-BE49-F238E27FC236}">
                <a16:creationId xmlns:a16="http://schemas.microsoft.com/office/drawing/2014/main" id="{E45014D4-E97B-492E-A56C-43091A6D9C89}"/>
              </a:ext>
            </a:extLst>
          </p:cNvPr>
          <p:cNvSpPr txBox="1"/>
          <p:nvPr/>
        </p:nvSpPr>
        <p:spPr>
          <a:xfrm>
            <a:off x="4033444" y="4194573"/>
            <a:ext cx="1297150" cy="253916"/>
          </a:xfrm>
          <a:prstGeom prst="rect">
            <a:avLst/>
          </a:prstGeom>
          <a:noFill/>
        </p:spPr>
        <p:txBody>
          <a:bodyPr wrap="none" rtlCol="0">
            <a:spAutoFit/>
          </a:bodyPr>
          <a:lstStyle/>
          <a:p>
            <a:pPr defTabSz="457189">
              <a:defRPr/>
            </a:pPr>
            <a:r>
              <a:rPr lang="en-US" sz="1050" dirty="0">
                <a:solidFill>
                  <a:srgbClr val="001135"/>
                </a:solidFill>
                <a:latin typeface="Nokia Pure Text" panose="020B0504040602060303" pitchFamily="34" charset="0"/>
                <a:ea typeface="Nokia Pure Text" panose="020B0504040602060303" pitchFamily="34" charset="0"/>
                <a:cs typeface="Nokia Pure Text" panose="020B0504040602060303" pitchFamily="34" charset="0"/>
              </a:rPr>
              <a:t>CPUs, GPUs, storage</a:t>
            </a:r>
            <a:endParaRPr lang="fi-FI" sz="1050" dirty="0">
              <a:solidFill>
                <a:srgbClr val="001135"/>
              </a:solidFill>
              <a:latin typeface="Nokia Pure Text" panose="020B0504040602060303" pitchFamily="34" charset="0"/>
              <a:ea typeface="Nokia Pure Text" panose="020B0504040602060303" pitchFamily="34" charset="0"/>
              <a:cs typeface="Nokia Pure Text" panose="020B0504040602060303" pitchFamily="34" charset="0"/>
            </a:endParaRPr>
          </a:p>
        </p:txBody>
      </p:sp>
      <p:pic>
        <p:nvPicPr>
          <p:cNvPr id="50" name="Picture 49">
            <a:extLst>
              <a:ext uri="{FF2B5EF4-FFF2-40B4-BE49-F238E27FC236}">
                <a16:creationId xmlns:a16="http://schemas.microsoft.com/office/drawing/2014/main" id="{074D6604-1154-47B3-A92E-F98EADBE68ED}"/>
              </a:ext>
            </a:extLst>
          </p:cNvPr>
          <p:cNvPicPr>
            <a:picLocks noChangeAspect="1"/>
          </p:cNvPicPr>
          <p:nvPr/>
        </p:nvPicPr>
        <p:blipFill rotWithShape="1">
          <a:blip r:embed="rId12" cstate="screen">
            <a:clrChange>
              <a:clrFrom>
                <a:srgbClr val="000000"/>
              </a:clrFrom>
              <a:clrTo>
                <a:srgbClr val="000000">
                  <a:alpha val="0"/>
                </a:srgbClr>
              </a:clrTo>
            </a:clrChange>
            <a:extLst>
              <a:ext uri="{28A0092B-C50C-407E-A947-70E740481C1C}">
                <a14:useLocalDpi xmlns:a14="http://schemas.microsoft.com/office/drawing/2010/main"/>
              </a:ext>
            </a:extLst>
          </a:blip>
          <a:srcRect l="9134" t="17487" r="9508" b="8488"/>
          <a:stretch/>
        </p:blipFill>
        <p:spPr>
          <a:xfrm>
            <a:off x="3902717" y="3490462"/>
            <a:ext cx="1503543" cy="769520"/>
          </a:xfrm>
          <a:prstGeom prst="rect">
            <a:avLst/>
          </a:prstGeom>
        </p:spPr>
      </p:pic>
      <p:sp>
        <p:nvSpPr>
          <p:cNvPr id="18" name="AutoShape 61"/>
          <p:cNvSpPr>
            <a:spLocks noChangeArrowheads="1"/>
          </p:cNvSpPr>
          <p:nvPr/>
        </p:nvSpPr>
        <p:spPr bwMode="auto">
          <a:xfrm flipH="1">
            <a:off x="6803772" y="3763975"/>
            <a:ext cx="968302" cy="209742"/>
          </a:xfrm>
          <a:prstGeom prst="roundRect">
            <a:avLst>
              <a:gd name="adj" fmla="val 0"/>
            </a:avLst>
          </a:prstGeom>
          <a:noFill/>
          <a:ln w="12700">
            <a:noFill/>
            <a:prstDash val="solid"/>
            <a:round/>
            <a:headEnd/>
            <a:tailEnd/>
          </a:ln>
        </p:spPr>
        <p:txBody>
          <a:bodyPr wrap="none" lIns="72567" tIns="36283" rIns="72567" bIns="36283" anchor="t"/>
          <a:lstStyle/>
          <a:p>
            <a:pPr algn="ctr" defTabSz="342884">
              <a:defRPr/>
            </a:pPr>
            <a:r>
              <a:rPr lang="en-US" sz="1050" b="1" dirty="0">
                <a:solidFill>
                  <a:srgbClr val="001135"/>
                </a:solidFill>
                <a:latin typeface="Nokia Pure Headline" panose="020B0504040602060303" pitchFamily="34" charset="0"/>
                <a:cs typeface="Nokia Pure Text Light"/>
              </a:rPr>
              <a:t>Nokia DA cloud</a:t>
            </a:r>
          </a:p>
        </p:txBody>
      </p:sp>
      <p:sp>
        <p:nvSpPr>
          <p:cNvPr id="54" name="Rechteck 31">
            <a:extLst>
              <a:ext uri="{FF2B5EF4-FFF2-40B4-BE49-F238E27FC236}">
                <a16:creationId xmlns:a16="http://schemas.microsoft.com/office/drawing/2014/main" id="{4F5D66CB-F3BC-444D-806B-F0601331B730}"/>
              </a:ext>
            </a:extLst>
          </p:cNvPr>
          <p:cNvSpPr/>
          <p:nvPr/>
        </p:nvSpPr>
        <p:spPr>
          <a:xfrm>
            <a:off x="6379628" y="2954509"/>
            <a:ext cx="2430576" cy="1531042"/>
          </a:xfrm>
          <a:custGeom>
            <a:avLst/>
            <a:gdLst>
              <a:gd name="connsiteX0" fmla="*/ 1329050 w 2701158"/>
              <a:gd name="connsiteY0" fmla="*/ 15 h 1521344"/>
              <a:gd name="connsiteX1" fmla="*/ 2103491 w 2701158"/>
              <a:gd name="connsiteY1" fmla="*/ 465351 h 1521344"/>
              <a:gd name="connsiteX2" fmla="*/ 2168629 w 2701158"/>
              <a:gd name="connsiteY2" fmla="*/ 458785 h 1521344"/>
              <a:gd name="connsiteX3" fmla="*/ 2701158 w 2701158"/>
              <a:gd name="connsiteY3" fmla="*/ 991314 h 1521344"/>
              <a:gd name="connsiteX4" fmla="*/ 2214266 w 2701158"/>
              <a:gd name="connsiteY4" fmla="*/ 1519243 h 1521344"/>
              <a:gd name="connsiteX5" fmla="*/ 2214266 w 2701158"/>
              <a:gd name="connsiteY5" fmla="*/ 1521344 h 1521344"/>
              <a:gd name="connsiteX6" fmla="*/ 520487 w 2701158"/>
              <a:gd name="connsiteY6" fmla="*/ 1521344 h 1521344"/>
              <a:gd name="connsiteX7" fmla="*/ 0 w 2701158"/>
              <a:gd name="connsiteY7" fmla="*/ 968874 h 1521344"/>
              <a:gd name="connsiteX8" fmla="*/ 543613 w 2701158"/>
              <a:gd name="connsiteY8" fmla="*/ 408025 h 1521344"/>
              <a:gd name="connsiteX9" fmla="*/ 582483 w 2701158"/>
              <a:gd name="connsiteY9" fmla="*/ 411943 h 1521344"/>
              <a:gd name="connsiteX10" fmla="*/ 1329050 w 2701158"/>
              <a:gd name="connsiteY10" fmla="*/ 15 h 152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1158" h="1521344">
                <a:moveTo>
                  <a:pt x="1329050" y="15"/>
                </a:moveTo>
                <a:cubicBezTo>
                  <a:pt x="1678352" y="-1920"/>
                  <a:pt x="1961353" y="185909"/>
                  <a:pt x="2103491" y="465351"/>
                </a:cubicBezTo>
                <a:cubicBezTo>
                  <a:pt x="2124624" y="460138"/>
                  <a:pt x="2146468" y="458785"/>
                  <a:pt x="2168629" y="458785"/>
                </a:cubicBezTo>
                <a:cubicBezTo>
                  <a:pt x="2462736" y="458785"/>
                  <a:pt x="2701158" y="697207"/>
                  <a:pt x="2701158" y="991314"/>
                </a:cubicBezTo>
                <a:cubicBezTo>
                  <a:pt x="2701158" y="1269970"/>
                  <a:pt x="2487129" y="1498640"/>
                  <a:pt x="2214266" y="1519243"/>
                </a:cubicBezTo>
                <a:lnTo>
                  <a:pt x="2214266" y="1521344"/>
                </a:lnTo>
                <a:lnTo>
                  <a:pt x="520487" y="1521344"/>
                </a:lnTo>
                <a:cubicBezTo>
                  <a:pt x="223053" y="1511213"/>
                  <a:pt x="0" y="1269233"/>
                  <a:pt x="0" y="968874"/>
                </a:cubicBezTo>
                <a:cubicBezTo>
                  <a:pt x="0" y="660749"/>
                  <a:pt x="235488" y="408025"/>
                  <a:pt x="543613" y="408025"/>
                </a:cubicBezTo>
                <a:lnTo>
                  <a:pt x="582483" y="411943"/>
                </a:lnTo>
                <a:cubicBezTo>
                  <a:pt x="734256" y="164671"/>
                  <a:pt x="1002718" y="1822"/>
                  <a:pt x="1329050" y="15"/>
                </a:cubicBezTo>
                <a:close/>
              </a:path>
            </a:pathLst>
          </a:custGeom>
          <a:solidFill>
            <a:schemeClr val="bg1"/>
          </a:solidFill>
          <a:ln w="38100">
            <a:solidFill>
              <a:srgbClr val="00C9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212625" bIns="50625" rtlCol="0" anchor="ctr" anchorCtr="0"/>
          <a:lstStyle/>
          <a:p>
            <a:pPr algn="ctr" defTabSz="914378">
              <a:lnSpc>
                <a:spcPct val="90000"/>
              </a:lnSpc>
              <a:defRPr/>
            </a:pPr>
            <a:endParaRPr lang="en-US" sz="1050" b="1" dirty="0">
              <a:solidFill>
                <a:srgbClr val="001135"/>
              </a:solidFill>
              <a:latin typeface="Nokia Pure Text Light"/>
            </a:endParaRPr>
          </a:p>
        </p:txBody>
      </p:sp>
      <p:sp>
        <p:nvSpPr>
          <p:cNvPr id="58" name="AutoShape 61">
            <a:extLst>
              <a:ext uri="{FF2B5EF4-FFF2-40B4-BE49-F238E27FC236}">
                <a16:creationId xmlns:a16="http://schemas.microsoft.com/office/drawing/2014/main" id="{71BFB528-6732-4396-84F7-664A05CD4978}"/>
              </a:ext>
            </a:extLst>
          </p:cNvPr>
          <p:cNvSpPr>
            <a:spLocks noChangeArrowheads="1"/>
          </p:cNvSpPr>
          <p:nvPr/>
        </p:nvSpPr>
        <p:spPr bwMode="auto">
          <a:xfrm flipH="1">
            <a:off x="7103387" y="3168689"/>
            <a:ext cx="974729" cy="209742"/>
          </a:xfrm>
          <a:prstGeom prst="roundRect">
            <a:avLst>
              <a:gd name="adj" fmla="val 0"/>
            </a:avLst>
          </a:prstGeom>
          <a:noFill/>
          <a:ln w="12700">
            <a:noFill/>
            <a:prstDash val="solid"/>
            <a:round/>
            <a:headEnd/>
            <a:tailEnd/>
          </a:ln>
        </p:spPr>
        <p:txBody>
          <a:bodyPr wrap="none" lIns="72567" tIns="36283" rIns="72567" bIns="36283" anchor="t"/>
          <a:lstStyle/>
          <a:p>
            <a:pPr algn="ctr" defTabSz="342884">
              <a:defRPr/>
            </a:pPr>
            <a:r>
              <a:rPr lang="en-US" sz="1050" b="1" dirty="0">
                <a:solidFill>
                  <a:srgbClr val="001135"/>
                </a:solidFill>
                <a:latin typeface="Nokia Pure Text Light"/>
                <a:cs typeface="Nokia Pure Text Light"/>
              </a:rPr>
              <a:t>Nokia DA cloud</a:t>
            </a:r>
          </a:p>
        </p:txBody>
      </p:sp>
      <p:grpSp>
        <p:nvGrpSpPr>
          <p:cNvPr id="20" name="Group 19">
            <a:extLst>
              <a:ext uri="{FF2B5EF4-FFF2-40B4-BE49-F238E27FC236}">
                <a16:creationId xmlns:a16="http://schemas.microsoft.com/office/drawing/2014/main" id="{40B0E6EE-A50B-4CD2-8E08-768CE27C7B53}"/>
              </a:ext>
            </a:extLst>
          </p:cNvPr>
          <p:cNvGrpSpPr/>
          <p:nvPr/>
        </p:nvGrpSpPr>
        <p:grpSpPr>
          <a:xfrm>
            <a:off x="6873860" y="3440080"/>
            <a:ext cx="1120067" cy="994160"/>
            <a:chOff x="9417910" y="4926351"/>
            <a:chExt cx="1493423" cy="1325547"/>
          </a:xfrm>
        </p:grpSpPr>
        <p:sp>
          <p:nvSpPr>
            <p:cNvPr id="60" name="Rectangle 59">
              <a:extLst>
                <a:ext uri="{FF2B5EF4-FFF2-40B4-BE49-F238E27FC236}">
                  <a16:creationId xmlns:a16="http://schemas.microsoft.com/office/drawing/2014/main" id="{2C4C438C-CE82-4FC6-91BF-9F2E439949D0}"/>
                </a:ext>
              </a:extLst>
            </p:cNvPr>
            <p:cNvSpPr/>
            <p:nvPr/>
          </p:nvSpPr>
          <p:spPr>
            <a:xfrm>
              <a:off x="9421647" y="5471340"/>
              <a:ext cx="1489686" cy="224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defTabSz="269993">
                <a:spcAft>
                  <a:spcPts val="450"/>
                </a:spcAft>
                <a:tabLst>
                  <a:tab pos="269993" algn="l"/>
                </a:tabLst>
                <a:defRPr/>
              </a:pPr>
              <a:r>
                <a:rPr lang="en-US" sz="900" dirty="0">
                  <a:solidFill>
                    <a:srgbClr val="FFFFFF"/>
                  </a:solidFill>
                  <a:latin typeface="Nokia Pure Text Light" panose="020B0403020202020204" pitchFamily="34" charset="0"/>
                  <a:ea typeface="Nokia Pure Text Light" panose="020B0403020202020204" pitchFamily="34" charset="0"/>
                </a:rPr>
                <a:t>Basic Analytics</a:t>
              </a:r>
            </a:p>
          </p:txBody>
        </p:sp>
        <p:sp>
          <p:nvSpPr>
            <p:cNvPr id="61" name="Rectangle 60">
              <a:extLst>
                <a:ext uri="{FF2B5EF4-FFF2-40B4-BE49-F238E27FC236}">
                  <a16:creationId xmlns:a16="http://schemas.microsoft.com/office/drawing/2014/main" id="{FE6AAF0F-CC45-439B-8339-1CEE2932F1C7}"/>
                </a:ext>
              </a:extLst>
            </p:cNvPr>
            <p:cNvSpPr/>
            <p:nvPr/>
          </p:nvSpPr>
          <p:spPr>
            <a:xfrm>
              <a:off x="9417910" y="4926351"/>
              <a:ext cx="1489687" cy="224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defTabSz="269993">
                <a:spcAft>
                  <a:spcPts val="450"/>
                </a:spcAft>
                <a:tabLst>
                  <a:tab pos="269993" algn="l"/>
                </a:tabLst>
                <a:defRPr/>
              </a:pPr>
              <a:r>
                <a:rPr lang="en-US" sz="900" dirty="0">
                  <a:solidFill>
                    <a:srgbClr val="FFFFFF"/>
                  </a:solidFill>
                  <a:latin typeface="Nokia Pure Text Light" panose="020B0403020202020204" pitchFamily="34" charset="0"/>
                  <a:ea typeface="Nokia Pure Text Light" panose="020B0403020202020204" pitchFamily="34" charset="0"/>
                </a:rPr>
                <a:t>O&amp;M Management</a:t>
              </a:r>
            </a:p>
          </p:txBody>
        </p:sp>
        <p:sp>
          <p:nvSpPr>
            <p:cNvPr id="62" name="Rectangle 61">
              <a:extLst>
                <a:ext uri="{FF2B5EF4-FFF2-40B4-BE49-F238E27FC236}">
                  <a16:creationId xmlns:a16="http://schemas.microsoft.com/office/drawing/2014/main" id="{0127266F-B376-478C-B07D-967BD8B54FF8}"/>
                </a:ext>
              </a:extLst>
            </p:cNvPr>
            <p:cNvSpPr/>
            <p:nvPr/>
          </p:nvSpPr>
          <p:spPr>
            <a:xfrm>
              <a:off x="9421645" y="5194307"/>
              <a:ext cx="1489687" cy="224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defTabSz="269993">
                <a:spcAft>
                  <a:spcPts val="450"/>
                </a:spcAft>
                <a:tabLst>
                  <a:tab pos="269993" algn="l"/>
                </a:tabLst>
                <a:defRPr/>
              </a:pPr>
              <a:r>
                <a:rPr lang="en-US" sz="900" dirty="0">
                  <a:solidFill>
                    <a:srgbClr val="FFFFFF"/>
                  </a:solidFill>
                  <a:latin typeface="Nokia Pure Text Light" panose="020B0403020202020204" pitchFamily="34" charset="0"/>
                  <a:ea typeface="Nokia Pure Text Light" panose="020B0403020202020204" pitchFamily="34" charset="0"/>
                </a:rPr>
                <a:t>Customer portal</a:t>
              </a:r>
            </a:p>
          </p:txBody>
        </p:sp>
        <p:sp>
          <p:nvSpPr>
            <p:cNvPr id="63" name="Rectangle 62">
              <a:extLst>
                <a:ext uri="{FF2B5EF4-FFF2-40B4-BE49-F238E27FC236}">
                  <a16:creationId xmlns:a16="http://schemas.microsoft.com/office/drawing/2014/main" id="{3EF30B15-E913-43E6-A052-41525700D68D}"/>
                </a:ext>
              </a:extLst>
            </p:cNvPr>
            <p:cNvSpPr/>
            <p:nvPr/>
          </p:nvSpPr>
          <p:spPr>
            <a:xfrm>
              <a:off x="9421646" y="5745586"/>
              <a:ext cx="1489687" cy="224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defTabSz="269993">
                <a:spcAft>
                  <a:spcPts val="450"/>
                </a:spcAft>
                <a:tabLst>
                  <a:tab pos="269993" algn="l"/>
                </a:tabLst>
                <a:defRPr/>
              </a:pPr>
              <a:r>
                <a:rPr lang="en-US" sz="900" dirty="0">
                  <a:solidFill>
                    <a:srgbClr val="FFFFFF"/>
                  </a:solidFill>
                  <a:latin typeface="Nokia Pure Text Light" panose="020B0403020202020204" pitchFamily="34" charset="0"/>
                  <a:ea typeface="Nokia Pure Text Light" panose="020B0403020202020204" pitchFamily="34" charset="0"/>
                </a:rPr>
                <a:t>SW management </a:t>
              </a:r>
            </a:p>
          </p:txBody>
        </p:sp>
        <p:sp>
          <p:nvSpPr>
            <p:cNvPr id="64" name="Rectangle 63">
              <a:extLst>
                <a:ext uri="{FF2B5EF4-FFF2-40B4-BE49-F238E27FC236}">
                  <a16:creationId xmlns:a16="http://schemas.microsoft.com/office/drawing/2014/main" id="{90F315A2-E7DA-498B-8849-DEE33D9CFD96}"/>
                </a:ext>
              </a:extLst>
            </p:cNvPr>
            <p:cNvSpPr/>
            <p:nvPr/>
          </p:nvSpPr>
          <p:spPr>
            <a:xfrm>
              <a:off x="9421645" y="6027755"/>
              <a:ext cx="1489687" cy="2241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defTabSz="269993">
                <a:spcAft>
                  <a:spcPts val="450"/>
                </a:spcAft>
                <a:tabLst>
                  <a:tab pos="269993" algn="l"/>
                </a:tabLst>
                <a:defRPr/>
              </a:pPr>
              <a:r>
                <a:rPr lang="en-US" sz="900" dirty="0">
                  <a:solidFill>
                    <a:srgbClr val="FFFFFF"/>
                  </a:solidFill>
                  <a:latin typeface="Nokia Pure Text Light" panose="020B0403020202020204" pitchFamily="34" charset="0"/>
                  <a:ea typeface="Nokia Pure Text Light" panose="020B0403020202020204" pitchFamily="34" charset="0"/>
                </a:rPr>
                <a:t>Central security</a:t>
              </a:r>
            </a:p>
          </p:txBody>
        </p:sp>
      </p:grpSp>
      <p:cxnSp>
        <p:nvCxnSpPr>
          <p:cNvPr id="41" name="Straight Connector 40">
            <a:extLst>
              <a:ext uri="{FF2B5EF4-FFF2-40B4-BE49-F238E27FC236}">
                <a16:creationId xmlns:a16="http://schemas.microsoft.com/office/drawing/2014/main" id="{EFCD9686-F849-4103-BF98-E3C1C860077E}"/>
              </a:ext>
            </a:extLst>
          </p:cNvPr>
          <p:cNvCxnSpPr>
            <a:cxnSpLocks/>
          </p:cNvCxnSpPr>
          <p:nvPr/>
        </p:nvCxnSpPr>
        <p:spPr>
          <a:xfrm flipH="1" flipV="1">
            <a:off x="5200110" y="3200694"/>
            <a:ext cx="1169378" cy="800101"/>
          </a:xfrm>
          <a:prstGeom prst="line">
            <a:avLst/>
          </a:prstGeom>
          <a:ln w="38100">
            <a:solidFill>
              <a:srgbClr val="00C9FF"/>
            </a:solidFill>
          </a:ln>
        </p:spPr>
        <p:style>
          <a:lnRef idx="1">
            <a:schemeClr val="accent1"/>
          </a:lnRef>
          <a:fillRef idx="0">
            <a:schemeClr val="accent1"/>
          </a:fillRef>
          <a:effectRef idx="0">
            <a:schemeClr val="accent1"/>
          </a:effectRef>
          <a:fontRef idx="minor">
            <a:schemeClr val="tx1"/>
          </a:fontRef>
        </p:style>
      </p:cxnSp>
      <p:pic>
        <p:nvPicPr>
          <p:cNvPr id="46" name="Picture 18" descr="C:\Users\DML - Sarah T\Desktop\21314 - Nokia Icon update March 2016\Artwork\NOKIA Network Icons - All PNGs\Light Blue PNG Icons\CLOUD ICON_Light Blue_RGB.png">
            <a:extLst>
              <a:ext uri="{FF2B5EF4-FFF2-40B4-BE49-F238E27FC236}">
                <a16:creationId xmlns:a16="http://schemas.microsoft.com/office/drawing/2014/main" id="{5BD64650-C3B8-4F4C-86C0-2A9FE515D516}"/>
              </a:ext>
            </a:extLst>
          </p:cNvPr>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5831" y="2666189"/>
            <a:ext cx="540084" cy="425238"/>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AutoShape 61">
            <a:extLst>
              <a:ext uri="{FF2B5EF4-FFF2-40B4-BE49-F238E27FC236}">
                <a16:creationId xmlns:a16="http://schemas.microsoft.com/office/drawing/2014/main" id="{20579876-44C7-4D7E-94D3-293A67D7A713}"/>
              </a:ext>
            </a:extLst>
          </p:cNvPr>
          <p:cNvSpPr>
            <a:spLocks noChangeArrowheads="1"/>
          </p:cNvSpPr>
          <p:nvPr/>
        </p:nvSpPr>
        <p:spPr bwMode="auto">
          <a:xfrm flipH="1">
            <a:off x="5005831" y="2557129"/>
            <a:ext cx="540084" cy="188978"/>
          </a:xfrm>
          <a:prstGeom prst="roundRect">
            <a:avLst>
              <a:gd name="adj" fmla="val 0"/>
            </a:avLst>
          </a:prstGeom>
          <a:solidFill>
            <a:schemeClr val="bg2"/>
          </a:solidFill>
          <a:ln w="25400">
            <a:noFill/>
            <a:round/>
            <a:headEnd/>
            <a:tailEnd/>
          </a:ln>
        </p:spPr>
        <p:txBody>
          <a:bodyPr wrap="none" lIns="72567" tIns="36283" rIns="72567" bIns="36283" anchor="ctr"/>
          <a:lstStyle/>
          <a:p>
            <a:pPr algn="ctr" defTabSz="342900">
              <a:defRPr/>
            </a:pPr>
            <a:r>
              <a:rPr lang="en-US" sz="600" dirty="0">
                <a:solidFill>
                  <a:srgbClr val="FFFFFF"/>
                </a:solidFill>
                <a:latin typeface="Nokia Pure Headline Light"/>
                <a:cs typeface="Nokia Pure Text Light"/>
              </a:rPr>
              <a:t>DA</a:t>
            </a:r>
          </a:p>
          <a:p>
            <a:pPr algn="ctr" defTabSz="342900">
              <a:defRPr/>
            </a:pPr>
            <a:r>
              <a:rPr lang="en-US" sz="600" dirty="0">
                <a:solidFill>
                  <a:srgbClr val="FFFFFF"/>
                </a:solidFill>
                <a:latin typeface="Nokia Pure Headline Light"/>
                <a:cs typeface="Nokia Pure Text Light"/>
              </a:rPr>
              <a:t>Applications</a:t>
            </a:r>
          </a:p>
        </p:txBody>
      </p:sp>
      <p:cxnSp>
        <p:nvCxnSpPr>
          <p:cNvPr id="48" name="Straight Connector 47">
            <a:extLst>
              <a:ext uri="{FF2B5EF4-FFF2-40B4-BE49-F238E27FC236}">
                <a16:creationId xmlns:a16="http://schemas.microsoft.com/office/drawing/2014/main" id="{C761B000-294B-4594-891B-6B0EAA2B4A9F}"/>
              </a:ext>
            </a:extLst>
          </p:cNvPr>
          <p:cNvCxnSpPr>
            <a:cxnSpLocks/>
          </p:cNvCxnSpPr>
          <p:nvPr/>
        </p:nvCxnSpPr>
        <p:spPr>
          <a:xfrm flipH="1">
            <a:off x="5543011" y="2787455"/>
            <a:ext cx="712176" cy="0"/>
          </a:xfrm>
          <a:prstGeom prst="line">
            <a:avLst/>
          </a:prstGeom>
          <a:ln w="38100">
            <a:solidFill>
              <a:srgbClr val="00C9FF"/>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B1061E46-45AF-480A-A389-FD187EB09C98}"/>
              </a:ext>
            </a:extLst>
          </p:cNvPr>
          <p:cNvGrpSpPr/>
          <p:nvPr/>
        </p:nvGrpSpPr>
        <p:grpSpPr>
          <a:xfrm>
            <a:off x="5905449" y="2266133"/>
            <a:ext cx="1151263" cy="831234"/>
            <a:chOff x="6247906" y="3381139"/>
            <a:chExt cx="1535017" cy="1108312"/>
          </a:xfrm>
        </p:grpSpPr>
        <p:sp>
          <p:nvSpPr>
            <p:cNvPr id="55" name="AutoShape 61">
              <a:extLst>
                <a:ext uri="{FF2B5EF4-FFF2-40B4-BE49-F238E27FC236}">
                  <a16:creationId xmlns:a16="http://schemas.microsoft.com/office/drawing/2014/main" id="{8FA8A958-D6A9-4CDD-B7EC-EC05EE72EE11}"/>
                </a:ext>
              </a:extLst>
            </p:cNvPr>
            <p:cNvSpPr>
              <a:spLocks noChangeArrowheads="1"/>
            </p:cNvSpPr>
            <p:nvPr/>
          </p:nvSpPr>
          <p:spPr bwMode="auto">
            <a:xfrm flipH="1">
              <a:off x="6714675" y="3777054"/>
              <a:ext cx="720112" cy="153606"/>
            </a:xfrm>
            <a:prstGeom prst="roundRect">
              <a:avLst>
                <a:gd name="adj" fmla="val 0"/>
              </a:avLst>
            </a:prstGeom>
            <a:solidFill>
              <a:schemeClr val="bg2"/>
            </a:solidFill>
            <a:ln w="25400">
              <a:noFill/>
              <a:round/>
              <a:headEnd/>
              <a:tailEnd/>
            </a:ln>
          </p:spPr>
          <p:txBody>
            <a:bodyPr wrap="none" lIns="72567" tIns="36283" rIns="72567" bIns="36283" anchor="ctr"/>
            <a:lstStyle/>
            <a:p>
              <a:pPr algn="ctr" defTabSz="342900">
                <a:defRPr/>
              </a:pPr>
              <a:r>
                <a:rPr lang="en-US" sz="750">
                  <a:solidFill>
                    <a:srgbClr val="FFFFFF"/>
                  </a:solidFill>
                  <a:latin typeface="Nokia Pure Headline Light"/>
                  <a:cs typeface="Nokia Pure Text Light"/>
                </a:rPr>
                <a:t>Applications</a:t>
              </a:r>
            </a:p>
          </p:txBody>
        </p:sp>
        <p:pic>
          <p:nvPicPr>
            <p:cNvPr id="65" name="Picture 18" descr="C:\Users\DML - Sarah T\Desktop\21314 - Nokia Icon update March 2016\Artwork\NOKIA Network Icons - All PNGs\Light Blue PNG Icons\CLOUD ICON_Light Blue_RGB.png">
              <a:extLst>
                <a:ext uri="{FF2B5EF4-FFF2-40B4-BE49-F238E27FC236}">
                  <a16:creationId xmlns:a16="http://schemas.microsoft.com/office/drawing/2014/main" id="{C0C4C691-911C-4400-9BB6-E73661DE186B}"/>
                </a:ext>
              </a:extLst>
            </p:cNvPr>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4675" y="3922467"/>
              <a:ext cx="720112" cy="566984"/>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B05B1B9E-A712-4287-93B4-4E5BBEEEE8B8}"/>
                </a:ext>
              </a:extLst>
            </p:cNvPr>
            <p:cNvSpPr/>
            <p:nvPr/>
          </p:nvSpPr>
          <p:spPr>
            <a:xfrm>
              <a:off x="6247906" y="3381139"/>
              <a:ext cx="1535017" cy="360040"/>
            </a:xfrm>
            <a:prstGeom prst="rect">
              <a:avLst/>
            </a:prstGeom>
            <a:noFill/>
            <a:ln w="9525" cap="flat" cmpd="sng" algn="ctr">
              <a:noFill/>
              <a:prstDash val="solid"/>
            </a:ln>
            <a:effectLst/>
          </p:spPr>
          <p:txBody>
            <a:bodyPr wrap="square" lIns="27000" tIns="27000" rIns="27000" rtlCol="0" anchor="ctr">
              <a:noAutofit/>
            </a:bodyPr>
            <a:lstStyle/>
            <a:p>
              <a:pPr algn="ctr" defTabSz="342900">
                <a:defRPr/>
              </a:pPr>
              <a:r>
                <a:rPr lang="en-US" sz="750" kern="0" dirty="0">
                  <a:solidFill>
                    <a:srgbClr val="001135"/>
                  </a:solidFill>
                  <a:latin typeface="Nokia Pure Text Light"/>
                  <a:ea typeface="ＭＳ Ｐゴシック"/>
                </a:rPr>
                <a:t>3</a:t>
              </a:r>
              <a:r>
                <a:rPr lang="en-US" sz="750" kern="0" baseline="30000" dirty="0">
                  <a:solidFill>
                    <a:srgbClr val="001135"/>
                  </a:solidFill>
                  <a:latin typeface="Nokia Pure Text Light"/>
                  <a:ea typeface="ＭＳ Ｐゴシック"/>
                </a:rPr>
                <a:t>rd</a:t>
              </a:r>
              <a:r>
                <a:rPr lang="en-US" sz="750" kern="0" dirty="0">
                  <a:solidFill>
                    <a:srgbClr val="001135"/>
                  </a:solidFill>
                  <a:latin typeface="Nokia Pure Text Light"/>
                  <a:ea typeface="ＭＳ Ｐゴシック"/>
                </a:rPr>
                <a:t> party cloud services, e.g. AWS/IBM/Azure</a:t>
              </a:r>
            </a:p>
          </p:txBody>
        </p:sp>
      </p:grpSp>
      <p:sp>
        <p:nvSpPr>
          <p:cNvPr id="15" name="Rechteck 31"/>
          <p:cNvSpPr/>
          <p:nvPr/>
        </p:nvSpPr>
        <p:spPr>
          <a:xfrm>
            <a:off x="4244269" y="2782761"/>
            <a:ext cx="930245" cy="628169"/>
          </a:xfrm>
          <a:custGeom>
            <a:avLst/>
            <a:gdLst>
              <a:gd name="connsiteX0" fmla="*/ 1329050 w 2701158"/>
              <a:gd name="connsiteY0" fmla="*/ 15 h 1521344"/>
              <a:gd name="connsiteX1" fmla="*/ 2103491 w 2701158"/>
              <a:gd name="connsiteY1" fmla="*/ 465351 h 1521344"/>
              <a:gd name="connsiteX2" fmla="*/ 2168629 w 2701158"/>
              <a:gd name="connsiteY2" fmla="*/ 458785 h 1521344"/>
              <a:gd name="connsiteX3" fmla="*/ 2701158 w 2701158"/>
              <a:gd name="connsiteY3" fmla="*/ 991314 h 1521344"/>
              <a:gd name="connsiteX4" fmla="*/ 2214266 w 2701158"/>
              <a:gd name="connsiteY4" fmla="*/ 1519243 h 1521344"/>
              <a:gd name="connsiteX5" fmla="*/ 2214266 w 2701158"/>
              <a:gd name="connsiteY5" fmla="*/ 1521344 h 1521344"/>
              <a:gd name="connsiteX6" fmla="*/ 520487 w 2701158"/>
              <a:gd name="connsiteY6" fmla="*/ 1521344 h 1521344"/>
              <a:gd name="connsiteX7" fmla="*/ 0 w 2701158"/>
              <a:gd name="connsiteY7" fmla="*/ 968874 h 1521344"/>
              <a:gd name="connsiteX8" fmla="*/ 543613 w 2701158"/>
              <a:gd name="connsiteY8" fmla="*/ 408025 h 1521344"/>
              <a:gd name="connsiteX9" fmla="*/ 582483 w 2701158"/>
              <a:gd name="connsiteY9" fmla="*/ 411943 h 1521344"/>
              <a:gd name="connsiteX10" fmla="*/ 1329050 w 2701158"/>
              <a:gd name="connsiteY10" fmla="*/ 15 h 152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1158" h="1521344">
                <a:moveTo>
                  <a:pt x="1329050" y="15"/>
                </a:moveTo>
                <a:cubicBezTo>
                  <a:pt x="1678352" y="-1920"/>
                  <a:pt x="1961353" y="185909"/>
                  <a:pt x="2103491" y="465351"/>
                </a:cubicBezTo>
                <a:cubicBezTo>
                  <a:pt x="2124624" y="460138"/>
                  <a:pt x="2146468" y="458785"/>
                  <a:pt x="2168629" y="458785"/>
                </a:cubicBezTo>
                <a:cubicBezTo>
                  <a:pt x="2462736" y="458785"/>
                  <a:pt x="2701158" y="697207"/>
                  <a:pt x="2701158" y="991314"/>
                </a:cubicBezTo>
                <a:cubicBezTo>
                  <a:pt x="2701158" y="1269970"/>
                  <a:pt x="2487129" y="1498640"/>
                  <a:pt x="2214266" y="1519243"/>
                </a:cubicBezTo>
                <a:lnTo>
                  <a:pt x="2214266" y="1521344"/>
                </a:lnTo>
                <a:lnTo>
                  <a:pt x="520487" y="1521344"/>
                </a:lnTo>
                <a:cubicBezTo>
                  <a:pt x="223053" y="1511213"/>
                  <a:pt x="0" y="1269233"/>
                  <a:pt x="0" y="968874"/>
                </a:cubicBezTo>
                <a:cubicBezTo>
                  <a:pt x="0" y="660749"/>
                  <a:pt x="235488" y="408025"/>
                  <a:pt x="543613" y="408025"/>
                </a:cubicBezTo>
                <a:lnTo>
                  <a:pt x="582483" y="411943"/>
                </a:lnTo>
                <a:cubicBezTo>
                  <a:pt x="734256" y="164671"/>
                  <a:pt x="1002718" y="1822"/>
                  <a:pt x="1329050" y="15"/>
                </a:cubicBezTo>
                <a:close/>
              </a:path>
            </a:pathLst>
          </a:custGeom>
          <a:solidFill>
            <a:schemeClr val="bg1"/>
          </a:solidFill>
          <a:ln w="38100">
            <a:solidFill>
              <a:srgbClr val="00C9FF"/>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tIns="212625" bIns="50625" rtlCol="0" anchor="ctr" anchorCtr="0"/>
          <a:lstStyle/>
          <a:p>
            <a:pPr algn="ctr" defTabSz="914378">
              <a:lnSpc>
                <a:spcPct val="90000"/>
              </a:lnSpc>
              <a:defRPr/>
            </a:pPr>
            <a:r>
              <a:rPr lang="en-US" sz="1050" b="1" dirty="0">
                <a:solidFill>
                  <a:srgbClr val="001135"/>
                </a:solidFill>
                <a:latin typeface="Nokia Pure Text Light"/>
              </a:rPr>
              <a:t>DA e</a:t>
            </a:r>
            <a:r>
              <a:rPr lang="en-US" sz="1050" b="1" dirty="0" err="1">
                <a:solidFill>
                  <a:srgbClr val="001135"/>
                </a:solidFill>
                <a:latin typeface="Nokia Pure Text Light"/>
              </a:rPr>
              <a:t>dge</a:t>
            </a:r>
            <a:r>
              <a:rPr lang="en-US" sz="1050" b="1" dirty="0">
                <a:solidFill>
                  <a:srgbClr val="001135"/>
                </a:solidFill>
                <a:latin typeface="Nokia Pure Text Light"/>
              </a:rPr>
              <a:t> – data stays local</a:t>
            </a:r>
          </a:p>
        </p:txBody>
      </p:sp>
      <p:grpSp>
        <p:nvGrpSpPr>
          <p:cNvPr id="68" name="Group 67">
            <a:extLst>
              <a:ext uri="{FF2B5EF4-FFF2-40B4-BE49-F238E27FC236}">
                <a16:creationId xmlns:a16="http://schemas.microsoft.com/office/drawing/2014/main" id="{886B2EDD-153C-4DF8-A0A6-0415F42BFCA2}"/>
              </a:ext>
            </a:extLst>
          </p:cNvPr>
          <p:cNvGrpSpPr/>
          <p:nvPr/>
        </p:nvGrpSpPr>
        <p:grpSpPr>
          <a:xfrm>
            <a:off x="7760626" y="3391548"/>
            <a:ext cx="1151263" cy="831234"/>
            <a:chOff x="6247906" y="3381139"/>
            <a:chExt cx="1535017" cy="1108312"/>
          </a:xfrm>
        </p:grpSpPr>
        <p:sp>
          <p:nvSpPr>
            <p:cNvPr id="69" name="AutoShape 61">
              <a:extLst>
                <a:ext uri="{FF2B5EF4-FFF2-40B4-BE49-F238E27FC236}">
                  <a16:creationId xmlns:a16="http://schemas.microsoft.com/office/drawing/2014/main" id="{8BE31940-07ED-4147-B53F-64A156E11F54}"/>
                </a:ext>
              </a:extLst>
            </p:cNvPr>
            <p:cNvSpPr>
              <a:spLocks noChangeArrowheads="1"/>
            </p:cNvSpPr>
            <p:nvPr/>
          </p:nvSpPr>
          <p:spPr bwMode="auto">
            <a:xfrm flipH="1">
              <a:off x="6714675" y="3777054"/>
              <a:ext cx="720112" cy="153606"/>
            </a:xfrm>
            <a:prstGeom prst="roundRect">
              <a:avLst>
                <a:gd name="adj" fmla="val 0"/>
              </a:avLst>
            </a:prstGeom>
            <a:solidFill>
              <a:schemeClr val="bg2"/>
            </a:solidFill>
            <a:ln w="25400">
              <a:noFill/>
              <a:round/>
              <a:headEnd/>
              <a:tailEnd/>
            </a:ln>
          </p:spPr>
          <p:txBody>
            <a:bodyPr wrap="none" lIns="72567" tIns="36283" rIns="72567" bIns="36283" anchor="ctr"/>
            <a:lstStyle/>
            <a:p>
              <a:pPr algn="ctr" defTabSz="342900">
                <a:defRPr/>
              </a:pPr>
              <a:r>
                <a:rPr lang="en-US" sz="750" dirty="0">
                  <a:solidFill>
                    <a:srgbClr val="FFFFFF"/>
                  </a:solidFill>
                  <a:latin typeface="Nokia Pure Headline Light"/>
                  <a:cs typeface="Nokia Pure Text Light"/>
                </a:rPr>
                <a:t>API Gateway</a:t>
              </a:r>
            </a:p>
          </p:txBody>
        </p:sp>
        <p:pic>
          <p:nvPicPr>
            <p:cNvPr id="76" name="Picture 18" descr="C:\Users\DML - Sarah T\Desktop\21314 - Nokia Icon update March 2016\Artwork\NOKIA Network Icons - All PNGs\Light Blue PNG Icons\CLOUD ICON_Light Blue_RGB.png">
              <a:extLst>
                <a:ext uri="{FF2B5EF4-FFF2-40B4-BE49-F238E27FC236}">
                  <a16:creationId xmlns:a16="http://schemas.microsoft.com/office/drawing/2014/main" id="{FB2E6F5C-5DD5-4ECF-AA3E-409AB123AFFA}"/>
                </a:ext>
              </a:extLst>
            </p:cNvPr>
            <p:cNvPicPr>
              <a:picLocks noChangeAspect="1" noChangeArrowheads="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14675" y="3922467"/>
              <a:ext cx="720112" cy="566984"/>
            </a:xfrm>
            <a:prstGeom prst="rect">
              <a:avLst/>
            </a:prstGeom>
            <a:noFill/>
            <a:extLst>
              <a:ext uri="{909E8E84-426E-40dd-AFC4-6F175D3DCCD1}">
                <a14:hiddenFill xmlns=""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0DA77FC-F733-4DE4-941C-5320B145E3A4}"/>
                </a:ext>
              </a:extLst>
            </p:cNvPr>
            <p:cNvSpPr/>
            <p:nvPr/>
          </p:nvSpPr>
          <p:spPr>
            <a:xfrm>
              <a:off x="6247906" y="3381139"/>
              <a:ext cx="1535017" cy="360040"/>
            </a:xfrm>
            <a:prstGeom prst="rect">
              <a:avLst/>
            </a:prstGeom>
            <a:noFill/>
            <a:ln w="9525" cap="flat" cmpd="sng" algn="ctr">
              <a:noFill/>
              <a:prstDash val="solid"/>
            </a:ln>
            <a:effectLst/>
          </p:spPr>
          <p:txBody>
            <a:bodyPr wrap="square" lIns="27000" tIns="27000" rIns="27000" rtlCol="0" anchor="ctr">
              <a:noAutofit/>
            </a:bodyPr>
            <a:lstStyle/>
            <a:p>
              <a:pPr algn="ctr" defTabSz="342900">
                <a:defRPr/>
              </a:pPr>
              <a:endParaRPr lang="en-US" sz="750" kern="0" dirty="0">
                <a:solidFill>
                  <a:srgbClr val="001135"/>
                </a:solidFill>
                <a:latin typeface="Nokia Pure Text Light"/>
                <a:ea typeface="ＭＳ Ｐゴシック"/>
              </a:endParaRPr>
            </a:p>
          </p:txBody>
        </p:sp>
      </p:grpSp>
      <p:sp>
        <p:nvSpPr>
          <p:cNvPr id="21" name="TextBox 20">
            <a:extLst>
              <a:ext uri="{FF2B5EF4-FFF2-40B4-BE49-F238E27FC236}">
                <a16:creationId xmlns:a16="http://schemas.microsoft.com/office/drawing/2014/main" id="{C5D8C409-7CDC-4F52-A4CE-D104120BC8F1}"/>
              </a:ext>
            </a:extLst>
          </p:cNvPr>
          <p:cNvSpPr txBox="1"/>
          <p:nvPr/>
        </p:nvSpPr>
        <p:spPr>
          <a:xfrm>
            <a:off x="6967364" y="4519540"/>
            <a:ext cx="1370618" cy="247554"/>
          </a:xfrm>
          <a:prstGeom prst="rect">
            <a:avLst/>
          </a:prstGeom>
          <a:noFill/>
        </p:spPr>
        <p:txBody>
          <a:bodyPr wrap="none" lIns="54000" tIns="54000" rIns="54000" bIns="54000" rtlCol="0">
            <a:spAutoFit/>
          </a:bodyPr>
          <a:lstStyle/>
          <a:p>
            <a:pPr defTabSz="270000">
              <a:spcAft>
                <a:spcPts val="450"/>
              </a:spcAft>
              <a:tabLst>
                <a:tab pos="270000" algn="l"/>
              </a:tabLst>
            </a:pPr>
            <a:r>
              <a:rPr lang="en-US" sz="900" dirty="0">
                <a:solidFill>
                  <a:schemeClr val="tx2"/>
                </a:solidFill>
                <a:latin typeface="Nokia Pure Text Light" panose="020B0403020202020204" pitchFamily="34" charset="0"/>
                <a:ea typeface="Nokia Pure Text Light" panose="020B0403020202020204" pitchFamily="34" charset="0"/>
              </a:rPr>
              <a:t>Global Cloud / Datacenters</a:t>
            </a:r>
          </a:p>
        </p:txBody>
      </p:sp>
    </p:spTree>
    <p:extLst>
      <p:ext uri="{BB962C8B-B14F-4D97-AF65-F5344CB8AC3E}">
        <p14:creationId xmlns:p14="http://schemas.microsoft.com/office/powerpoint/2010/main" val="149005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Rechteck 629"/>
          <p:cNvSpPr/>
          <p:nvPr/>
        </p:nvSpPr>
        <p:spPr>
          <a:xfrm>
            <a:off x="2987824" y="1929153"/>
            <a:ext cx="5723976" cy="1434760"/>
          </a:xfrm>
          <a:prstGeom prst="rect">
            <a:avLst/>
          </a:prstGeom>
          <a:solidFill>
            <a:schemeClr val="tx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8000" tIns="72000" rIns="72000" bIns="7200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318" name="Rechteck 317"/>
          <p:cNvSpPr/>
          <p:nvPr/>
        </p:nvSpPr>
        <p:spPr>
          <a:xfrm>
            <a:off x="2987824" y="2007222"/>
            <a:ext cx="5723976" cy="1152000"/>
          </a:xfrm>
          <a:prstGeom prst="rect">
            <a:avLst/>
          </a:prstGeom>
          <a:solidFill>
            <a:schemeClr val="tx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8000" tIns="72000" rIns="72000" bIns="7200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okia Pure Text Light"/>
                <a:ea typeface="+mn-ea"/>
                <a:cs typeface="+mn-cs"/>
              </a:rPr>
              <a:t>Network as a Service</a:t>
            </a:r>
          </a:p>
        </p:txBody>
      </p:sp>
      <p:sp>
        <p:nvSpPr>
          <p:cNvPr id="292" name="Rechteck 46"/>
          <p:cNvSpPr/>
          <p:nvPr/>
        </p:nvSpPr>
        <p:spPr>
          <a:xfrm>
            <a:off x="431800" y="843953"/>
            <a:ext cx="2484016" cy="3579753"/>
          </a:xfrm>
          <a:prstGeom prst="rect">
            <a:avLst/>
          </a:prstGeom>
          <a:solidFill>
            <a:schemeClr val="tx2"/>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okia Pure Text Light"/>
                <a:ea typeface="+mn-ea"/>
                <a:cs typeface="+mn-cs"/>
              </a:rPr>
              <a:t>Network</a:t>
            </a:r>
          </a:p>
        </p:txBody>
      </p:sp>
      <p:sp>
        <p:nvSpPr>
          <p:cNvPr id="328" name="Titel 327"/>
          <p:cNvSpPr>
            <a:spLocks noGrp="1"/>
          </p:cNvSpPr>
          <p:nvPr>
            <p:ph type="title"/>
          </p:nvPr>
        </p:nvSpPr>
        <p:spPr/>
        <p:txBody>
          <a:bodyPr/>
          <a:lstStyle/>
          <a:p>
            <a:r>
              <a:rPr lang="en-US" dirty="0"/>
              <a:t>Business models powered by network performance, data and slicing</a:t>
            </a:r>
          </a:p>
        </p:txBody>
      </p:sp>
      <p:sp>
        <p:nvSpPr>
          <p:cNvPr id="4" name="Fußzeilenplatzhalt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a:rPr>
              <a:t>Public</a:t>
            </a:r>
          </a:p>
        </p:txBody>
      </p:sp>
      <p:sp>
        <p:nvSpPr>
          <p:cNvPr id="333" name="Rechteck 332"/>
          <p:cNvSpPr/>
          <p:nvPr/>
        </p:nvSpPr>
        <p:spPr>
          <a:xfrm>
            <a:off x="431800" y="3201459"/>
            <a:ext cx="8280000" cy="54496"/>
          </a:xfrm>
          <a:prstGeom prst="rect">
            <a:avLst/>
          </a:prstGeom>
          <a:gradFill flip="none" rotWithShape="1">
            <a:gsLst>
              <a:gs pos="28000">
                <a:schemeClr val="bg1"/>
              </a:gs>
              <a:gs pos="0">
                <a:schemeClr val="bg1">
                  <a:alpha val="5000"/>
                </a:schemeClr>
              </a:gs>
              <a:gs pos="71000">
                <a:schemeClr val="bg1"/>
              </a:gs>
              <a:gs pos="100000">
                <a:schemeClr val="bg1">
                  <a:alpha val="1000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i="0" u="none" strike="noStrike" kern="1200" normalizeH="0" baseline="0" noProof="0" dirty="0">
              <a:solidFill>
                <a:schemeClr val="tx1"/>
              </a:solidFill>
              <a:uLnTx/>
              <a:uFillTx/>
              <a:latin typeface="Nokia Pure Text Light"/>
              <a:ea typeface="+mn-ea"/>
              <a:cs typeface="+mn-cs"/>
            </a:endParaRPr>
          </a:p>
        </p:txBody>
      </p:sp>
      <p:grpSp>
        <p:nvGrpSpPr>
          <p:cNvPr id="9" name="Group 8">
            <a:extLst>
              <a:ext uri="{FF2B5EF4-FFF2-40B4-BE49-F238E27FC236}">
                <a16:creationId xmlns:a16="http://schemas.microsoft.com/office/drawing/2014/main" id="{0849CD48-AE40-4880-84C6-77C654E6B73B}"/>
              </a:ext>
            </a:extLst>
          </p:cNvPr>
          <p:cNvGrpSpPr/>
          <p:nvPr/>
        </p:nvGrpSpPr>
        <p:grpSpPr>
          <a:xfrm>
            <a:off x="1480984" y="3271707"/>
            <a:ext cx="7230816" cy="1152000"/>
            <a:chOff x="1480984" y="842963"/>
            <a:chExt cx="7230816" cy="1152000"/>
          </a:xfrm>
        </p:grpSpPr>
        <p:sp>
          <p:nvSpPr>
            <p:cNvPr id="316" name="Rechteck 315"/>
            <p:cNvSpPr/>
            <p:nvPr/>
          </p:nvSpPr>
          <p:spPr>
            <a:xfrm>
              <a:off x="2987824" y="842963"/>
              <a:ext cx="5723976" cy="1152000"/>
            </a:xfrm>
            <a:prstGeom prst="rect">
              <a:avLst/>
            </a:prstGeom>
            <a:solidFill>
              <a:schemeClr val="tx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8000" tIns="72000" rIns="72000" bIns="7200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okia Pure Text Light"/>
                  <a:ea typeface="+mn-ea"/>
                  <a:cs typeface="+mn-cs"/>
                </a:rPr>
                <a:t>Connectivity </a:t>
              </a:r>
              <a:r>
                <a:rPr kumimoji="0" lang="en-US" sz="1800" b="1" i="0" u="none" strike="noStrike" kern="1200" cap="none" spc="0" normalizeH="0" baseline="0" noProof="0" dirty="0">
                  <a:ln>
                    <a:noFill/>
                  </a:ln>
                  <a:solidFill>
                    <a:srgbClr val="FFFFFF"/>
                  </a:solidFill>
                  <a:effectLst/>
                  <a:uLnTx/>
                  <a:uFillTx/>
                  <a:latin typeface="Nokia Pure Text Light"/>
                  <a:ea typeface="+mn-ea"/>
                  <a:cs typeface="+mn-cs"/>
                </a:rPr>
                <a:t>+</a:t>
              </a:r>
            </a:p>
          </p:txBody>
        </p:sp>
        <p:sp>
          <p:nvSpPr>
            <p:cNvPr id="298" name="Rechteck 111">
              <a:hlinkClick r:id="rId3" action="ppaction://hlinksldjump"/>
            </p:cNvPr>
            <p:cNvSpPr/>
            <p:nvPr/>
          </p:nvSpPr>
          <p:spPr>
            <a:xfrm>
              <a:off x="1871700" y="951570"/>
              <a:ext cx="433659" cy="629393"/>
            </a:xfrm>
            <a:custGeom>
              <a:avLst/>
              <a:gdLst/>
              <a:ahLst/>
              <a:cxnLst/>
              <a:rect l="l" t="t" r="r" b="b"/>
              <a:pathLst>
                <a:path w="791942" h="1149396">
                  <a:moveTo>
                    <a:pt x="469657" y="907034"/>
                  </a:moveTo>
                  <a:lnTo>
                    <a:pt x="419295" y="965578"/>
                  </a:lnTo>
                  <a:lnTo>
                    <a:pt x="514383" y="1076700"/>
                  </a:lnTo>
                  <a:cubicBezTo>
                    <a:pt x="510641" y="1062018"/>
                    <a:pt x="505942" y="1043582"/>
                    <a:pt x="500041" y="1020432"/>
                  </a:cubicBezTo>
                  <a:close/>
                  <a:moveTo>
                    <a:pt x="321644" y="907034"/>
                  </a:moveTo>
                  <a:lnTo>
                    <a:pt x="304383" y="971452"/>
                  </a:lnTo>
                  <a:cubicBezTo>
                    <a:pt x="296271" y="1003277"/>
                    <a:pt x="287441" y="1037922"/>
                    <a:pt x="277830" y="1075634"/>
                  </a:cubicBezTo>
                  <a:lnTo>
                    <a:pt x="372006" y="965578"/>
                  </a:lnTo>
                  <a:close/>
                  <a:moveTo>
                    <a:pt x="395581" y="822406"/>
                  </a:moveTo>
                  <a:lnTo>
                    <a:pt x="337897" y="880090"/>
                  </a:lnTo>
                  <a:lnTo>
                    <a:pt x="396542" y="938736"/>
                  </a:lnTo>
                  <a:lnTo>
                    <a:pt x="454227" y="881052"/>
                  </a:lnTo>
                  <a:close/>
                  <a:moveTo>
                    <a:pt x="437632" y="777676"/>
                  </a:moveTo>
                  <a:lnTo>
                    <a:pt x="418588" y="796116"/>
                  </a:lnTo>
                  <a:lnTo>
                    <a:pt x="451850" y="831354"/>
                  </a:lnTo>
                  <a:cubicBezTo>
                    <a:pt x="450789" y="827191"/>
                    <a:pt x="449713" y="822971"/>
                    <a:pt x="448623" y="818693"/>
                  </a:cubicBezTo>
                  <a:close/>
                  <a:moveTo>
                    <a:pt x="353869" y="777676"/>
                  </a:moveTo>
                  <a:lnTo>
                    <a:pt x="351895" y="785041"/>
                  </a:lnTo>
                  <a:cubicBezTo>
                    <a:pt x="348313" y="799093"/>
                    <a:pt x="344441" y="814287"/>
                    <a:pt x="340254" y="830716"/>
                  </a:cubicBezTo>
                  <a:lnTo>
                    <a:pt x="372913" y="796116"/>
                  </a:lnTo>
                  <a:close/>
                  <a:moveTo>
                    <a:pt x="396291" y="613374"/>
                  </a:moveTo>
                  <a:lnTo>
                    <a:pt x="377521" y="684497"/>
                  </a:lnTo>
                  <a:cubicBezTo>
                    <a:pt x="373809" y="699064"/>
                    <a:pt x="369349" y="716563"/>
                    <a:pt x="363991" y="737583"/>
                  </a:cubicBezTo>
                  <a:lnTo>
                    <a:pt x="396542" y="771736"/>
                  </a:lnTo>
                  <a:lnTo>
                    <a:pt x="428191" y="738530"/>
                  </a:lnTo>
                  <a:cubicBezTo>
                    <a:pt x="418516" y="700571"/>
                    <a:pt x="407912" y="658968"/>
                    <a:pt x="396291" y="613374"/>
                  </a:cubicBezTo>
                  <a:close/>
                  <a:moveTo>
                    <a:pt x="395971" y="526935"/>
                  </a:moveTo>
                  <a:cubicBezTo>
                    <a:pt x="399309" y="526935"/>
                    <a:pt x="402443" y="527807"/>
                    <a:pt x="405017" y="529587"/>
                  </a:cubicBezTo>
                  <a:cubicBezTo>
                    <a:pt x="406431" y="529657"/>
                    <a:pt x="407473" y="530387"/>
                    <a:pt x="408058" y="531637"/>
                  </a:cubicBezTo>
                  <a:cubicBezTo>
                    <a:pt x="411603" y="534402"/>
                    <a:pt x="413942" y="538535"/>
                    <a:pt x="414230" y="543253"/>
                  </a:cubicBezTo>
                  <a:cubicBezTo>
                    <a:pt x="416930" y="553950"/>
                    <a:pt x="428618" y="600250"/>
                    <a:pt x="479211" y="800665"/>
                  </a:cubicBezTo>
                  <a:lnTo>
                    <a:pt x="561228" y="1121552"/>
                  </a:lnTo>
                  <a:cubicBezTo>
                    <a:pt x="563029" y="1124134"/>
                    <a:pt x="563912" y="1127287"/>
                    <a:pt x="563912" y="1130646"/>
                  </a:cubicBezTo>
                  <a:cubicBezTo>
                    <a:pt x="563912" y="1141001"/>
                    <a:pt x="555517" y="1149396"/>
                    <a:pt x="545162" y="1149396"/>
                  </a:cubicBezTo>
                  <a:cubicBezTo>
                    <a:pt x="541021" y="1149396"/>
                    <a:pt x="537194" y="1148054"/>
                    <a:pt x="534288" y="1145512"/>
                  </a:cubicBezTo>
                  <a:lnTo>
                    <a:pt x="532381" y="1146688"/>
                  </a:lnTo>
                  <a:lnTo>
                    <a:pt x="395273" y="991298"/>
                  </a:lnTo>
                  <a:lnTo>
                    <a:pt x="261719" y="1145165"/>
                  </a:lnTo>
                  <a:lnTo>
                    <a:pt x="261189" y="1144840"/>
                  </a:lnTo>
                  <a:cubicBezTo>
                    <a:pt x="258091" y="1147755"/>
                    <a:pt x="253896" y="1149396"/>
                    <a:pt x="249318" y="1149396"/>
                  </a:cubicBezTo>
                  <a:cubicBezTo>
                    <a:pt x="243254" y="1149396"/>
                    <a:pt x="237863" y="1146518"/>
                    <a:pt x="234683" y="1141863"/>
                  </a:cubicBezTo>
                  <a:cubicBezTo>
                    <a:pt x="230797" y="1138219"/>
                    <a:pt x="228879" y="1132887"/>
                    <a:pt x="230210" y="1127556"/>
                  </a:cubicBezTo>
                  <a:lnTo>
                    <a:pt x="230235" y="1125868"/>
                  </a:lnTo>
                  <a:lnTo>
                    <a:pt x="370720" y="575395"/>
                  </a:lnTo>
                  <a:lnTo>
                    <a:pt x="370898" y="575911"/>
                  </a:lnTo>
                  <a:lnTo>
                    <a:pt x="381023" y="537044"/>
                  </a:lnTo>
                  <a:lnTo>
                    <a:pt x="384225" y="531407"/>
                  </a:lnTo>
                  <a:cubicBezTo>
                    <a:pt x="387298" y="528537"/>
                    <a:pt x="391447" y="526935"/>
                    <a:pt x="395971" y="526935"/>
                  </a:cubicBezTo>
                  <a:close/>
                  <a:moveTo>
                    <a:pt x="394903" y="343591"/>
                  </a:moveTo>
                  <a:cubicBezTo>
                    <a:pt x="365123" y="343591"/>
                    <a:pt x="340981" y="367733"/>
                    <a:pt x="340981" y="397514"/>
                  </a:cubicBezTo>
                  <a:cubicBezTo>
                    <a:pt x="340981" y="427294"/>
                    <a:pt x="365123" y="451436"/>
                    <a:pt x="394903" y="451436"/>
                  </a:cubicBezTo>
                  <a:cubicBezTo>
                    <a:pt x="424684" y="451436"/>
                    <a:pt x="448826" y="427294"/>
                    <a:pt x="448826" y="397514"/>
                  </a:cubicBezTo>
                  <a:cubicBezTo>
                    <a:pt x="448826" y="367733"/>
                    <a:pt x="424684" y="343591"/>
                    <a:pt x="394903" y="343591"/>
                  </a:cubicBezTo>
                  <a:close/>
                  <a:moveTo>
                    <a:pt x="394903" y="311232"/>
                  </a:moveTo>
                  <a:cubicBezTo>
                    <a:pt x="442556" y="311232"/>
                    <a:pt x="481185" y="349862"/>
                    <a:pt x="481185" y="397514"/>
                  </a:cubicBezTo>
                  <a:cubicBezTo>
                    <a:pt x="481185" y="445166"/>
                    <a:pt x="442556" y="483796"/>
                    <a:pt x="394903" y="483796"/>
                  </a:cubicBezTo>
                  <a:cubicBezTo>
                    <a:pt x="347251" y="483796"/>
                    <a:pt x="308621" y="445166"/>
                    <a:pt x="308621" y="397514"/>
                  </a:cubicBezTo>
                  <a:cubicBezTo>
                    <a:pt x="308621" y="349862"/>
                    <a:pt x="347251" y="311232"/>
                    <a:pt x="394903" y="311232"/>
                  </a:cubicBezTo>
                  <a:close/>
                  <a:moveTo>
                    <a:pt x="395970" y="160238"/>
                  </a:moveTo>
                  <a:cubicBezTo>
                    <a:pt x="530113" y="160238"/>
                    <a:pt x="637868" y="269406"/>
                    <a:pt x="637868" y="400409"/>
                  </a:cubicBezTo>
                  <a:cubicBezTo>
                    <a:pt x="637868" y="474643"/>
                    <a:pt x="604882" y="542328"/>
                    <a:pt x="547706" y="588179"/>
                  </a:cubicBezTo>
                  <a:cubicBezTo>
                    <a:pt x="538910" y="594729"/>
                    <a:pt x="527914" y="592546"/>
                    <a:pt x="523516" y="585996"/>
                  </a:cubicBezTo>
                  <a:cubicBezTo>
                    <a:pt x="516919" y="577262"/>
                    <a:pt x="519118" y="568529"/>
                    <a:pt x="525715" y="561978"/>
                  </a:cubicBezTo>
                  <a:cubicBezTo>
                    <a:pt x="574095" y="522678"/>
                    <a:pt x="602683" y="463726"/>
                    <a:pt x="602683" y="400409"/>
                  </a:cubicBezTo>
                  <a:cubicBezTo>
                    <a:pt x="602683" y="286873"/>
                    <a:pt x="510322" y="195172"/>
                    <a:pt x="395970" y="195172"/>
                  </a:cubicBezTo>
                  <a:cubicBezTo>
                    <a:pt x="281619" y="195172"/>
                    <a:pt x="189258" y="286873"/>
                    <a:pt x="189258" y="400409"/>
                  </a:cubicBezTo>
                  <a:cubicBezTo>
                    <a:pt x="189258" y="463726"/>
                    <a:pt x="217846" y="522678"/>
                    <a:pt x="266226" y="561978"/>
                  </a:cubicBezTo>
                  <a:cubicBezTo>
                    <a:pt x="272823" y="568529"/>
                    <a:pt x="275022" y="577262"/>
                    <a:pt x="268425" y="585996"/>
                  </a:cubicBezTo>
                  <a:cubicBezTo>
                    <a:pt x="266226" y="590362"/>
                    <a:pt x="261828" y="592546"/>
                    <a:pt x="255230" y="592546"/>
                  </a:cubicBezTo>
                  <a:lnTo>
                    <a:pt x="246434" y="588179"/>
                  </a:lnTo>
                  <a:cubicBezTo>
                    <a:pt x="187059" y="542328"/>
                    <a:pt x="154073" y="474643"/>
                    <a:pt x="154073" y="400409"/>
                  </a:cubicBezTo>
                  <a:cubicBezTo>
                    <a:pt x="154073" y="269406"/>
                    <a:pt x="261828" y="160238"/>
                    <a:pt x="395970" y="160238"/>
                  </a:cubicBezTo>
                  <a:close/>
                  <a:moveTo>
                    <a:pt x="395971" y="0"/>
                  </a:moveTo>
                  <a:cubicBezTo>
                    <a:pt x="614740" y="0"/>
                    <a:pt x="791942" y="177527"/>
                    <a:pt x="791942" y="396697"/>
                  </a:cubicBezTo>
                  <a:cubicBezTo>
                    <a:pt x="791942" y="521624"/>
                    <a:pt x="732875" y="642167"/>
                    <a:pt x="632241" y="716685"/>
                  </a:cubicBezTo>
                  <a:cubicBezTo>
                    <a:pt x="630054" y="718876"/>
                    <a:pt x="625678" y="718876"/>
                    <a:pt x="621303" y="718876"/>
                  </a:cubicBezTo>
                  <a:cubicBezTo>
                    <a:pt x="616927" y="718876"/>
                    <a:pt x="612552" y="716685"/>
                    <a:pt x="608177" y="712301"/>
                  </a:cubicBezTo>
                  <a:cubicBezTo>
                    <a:pt x="603801" y="705726"/>
                    <a:pt x="603801" y="694768"/>
                    <a:pt x="612552" y="688193"/>
                  </a:cubicBezTo>
                  <a:cubicBezTo>
                    <a:pt x="704435" y="620250"/>
                    <a:pt x="759127" y="512857"/>
                    <a:pt x="759127" y="396697"/>
                  </a:cubicBezTo>
                  <a:cubicBezTo>
                    <a:pt x="759127" y="197253"/>
                    <a:pt x="595050" y="35067"/>
                    <a:pt x="395971" y="35067"/>
                  </a:cubicBezTo>
                  <a:cubicBezTo>
                    <a:pt x="196892" y="35067"/>
                    <a:pt x="32815" y="197253"/>
                    <a:pt x="32815" y="396697"/>
                  </a:cubicBezTo>
                  <a:cubicBezTo>
                    <a:pt x="32815" y="512857"/>
                    <a:pt x="87507" y="620250"/>
                    <a:pt x="179390" y="688193"/>
                  </a:cubicBezTo>
                  <a:cubicBezTo>
                    <a:pt x="188141" y="694768"/>
                    <a:pt x="188141" y="705726"/>
                    <a:pt x="183766" y="712301"/>
                  </a:cubicBezTo>
                  <a:cubicBezTo>
                    <a:pt x="177203" y="718876"/>
                    <a:pt x="168452" y="721068"/>
                    <a:pt x="159701" y="716685"/>
                  </a:cubicBezTo>
                  <a:cubicBezTo>
                    <a:pt x="59067" y="642167"/>
                    <a:pt x="0" y="521624"/>
                    <a:pt x="0" y="396697"/>
                  </a:cubicBezTo>
                  <a:cubicBezTo>
                    <a:pt x="0" y="177527"/>
                    <a:pt x="177203" y="0"/>
                    <a:pt x="395971" y="0"/>
                  </a:cubicBezTo>
                  <a:close/>
                </a:path>
              </a:pathLst>
            </a:custGeom>
            <a:solidFill>
              <a:schemeClr val="bg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322" name="Rechteck 321"/>
            <p:cNvSpPr/>
            <p:nvPr/>
          </p:nvSpPr>
          <p:spPr>
            <a:xfrm>
              <a:off x="3131521" y="1747902"/>
              <a:ext cx="1127479" cy="238902"/>
            </a:xfrm>
            <a:prstGeom prst="rect">
              <a:avLst/>
            </a:prstGeom>
            <a:scene3d>
              <a:camera prst="orthographicFront"/>
              <a:lightRig rig="threePt" dir="t"/>
            </a:scene3d>
            <a:sp3d/>
          </p:spPr>
          <p:txBody>
            <a:bodyPr wrap="none" lIns="36000" tIns="36000" rIns="36000" bIns="36000">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00C9FF"/>
                  </a:solidFill>
                  <a:effectLst/>
                  <a:uLnTx/>
                  <a:uFillTx/>
                  <a:latin typeface="Nokia Pure Text Light"/>
                </a:rPr>
                <a:t>XXL</a:t>
              </a:r>
              <a:r>
                <a:rPr kumimoji="0" lang="en-US" sz="1200" b="0" i="0" u="none" strike="noStrike" kern="1200" cap="none" spc="0" normalizeH="0" baseline="0" noProof="0" dirty="0">
                  <a:ln>
                    <a:noFill/>
                  </a:ln>
                  <a:solidFill>
                    <a:srgbClr val="00C9FF"/>
                  </a:solidFill>
                  <a:effectLst/>
                  <a:uLnTx/>
                  <a:uFillTx/>
                  <a:latin typeface="Nokia Pure Text Light"/>
                </a:rPr>
                <a:t> broadband</a:t>
              </a:r>
            </a:p>
          </p:txBody>
        </p:sp>
        <p:sp>
          <p:nvSpPr>
            <p:cNvPr id="314" name="Textfeld 313"/>
            <p:cNvSpPr txBox="1"/>
            <p:nvPr/>
          </p:nvSpPr>
          <p:spPr>
            <a:xfrm>
              <a:off x="1480984" y="1563638"/>
              <a:ext cx="1326820" cy="391628"/>
            </a:xfrm>
            <a:prstGeom prst="rect">
              <a:avLst/>
            </a:prstGeom>
            <a:noFill/>
            <a:scene3d>
              <a:camera prst="orthographicFront"/>
              <a:lightRig rig="threePt" dir="t"/>
            </a:scene3d>
            <a:sp3d/>
          </p:spPr>
          <p:txBody>
            <a:bodyPr wrap="none" lIns="72000" tIns="72000" rIns="72000" bIns="72000" rtlCol="0">
              <a:spAutoFit/>
            </a:bodyPr>
            <a:lstStyle/>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Nokia Pure Text Light"/>
                </a:rPr>
                <a:t>Performance</a:t>
              </a:r>
              <a:endParaRPr kumimoji="0" lang="en-US" sz="1600" b="1" i="0" u="none" strike="noStrike" kern="1200" cap="none" spc="0" normalizeH="0" baseline="0" noProof="0" dirty="0">
                <a:ln>
                  <a:noFill/>
                </a:ln>
                <a:solidFill>
                  <a:srgbClr val="FFFFFF"/>
                </a:solidFill>
                <a:effectLst/>
                <a:uLnTx/>
                <a:uFillTx/>
                <a:latin typeface="Nokia Pure Text Light"/>
              </a:endParaRPr>
            </a:p>
          </p:txBody>
        </p:sp>
        <p:sp>
          <p:nvSpPr>
            <p:cNvPr id="336" name="Rechteck 335"/>
            <p:cNvSpPr/>
            <p:nvPr/>
          </p:nvSpPr>
          <p:spPr>
            <a:xfrm>
              <a:off x="5725786" y="1747902"/>
              <a:ext cx="980003" cy="238902"/>
            </a:xfrm>
            <a:prstGeom prst="rect">
              <a:avLst/>
            </a:prstGeom>
            <a:scene3d>
              <a:camera prst="orthographicFront"/>
              <a:lightRig rig="threePt" dir="t"/>
            </a:scene3d>
            <a:sp3d/>
          </p:spPr>
          <p:txBody>
            <a:bodyPr wrap="none" lIns="36000" tIns="36000" rIns="36000" bIns="36000">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Virtual reality</a:t>
              </a:r>
            </a:p>
          </p:txBody>
        </p:sp>
        <p:sp>
          <p:nvSpPr>
            <p:cNvPr id="339" name="Rechteck 338"/>
            <p:cNvSpPr/>
            <p:nvPr/>
          </p:nvSpPr>
          <p:spPr>
            <a:xfrm>
              <a:off x="4562882" y="1747902"/>
              <a:ext cx="790848" cy="238902"/>
            </a:xfrm>
            <a:prstGeom prst="rect">
              <a:avLst/>
            </a:prstGeom>
            <a:scene3d>
              <a:camera prst="orthographicFront"/>
              <a:lightRig rig="threePt" dir="t"/>
            </a:scene3d>
            <a:sp3d/>
          </p:spPr>
          <p:txBody>
            <a:bodyPr wrap="none" lIns="36000" tIns="36000" rIns="36000" bIns="36000">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err="1">
                  <a:ln>
                    <a:noFill/>
                  </a:ln>
                  <a:solidFill>
                    <a:srgbClr val="00C9FF"/>
                  </a:solidFill>
                  <a:effectLst/>
                  <a:uLnTx/>
                  <a:uFillTx/>
                  <a:latin typeface="Nokia Pure Text Light"/>
                </a:rPr>
                <a:t>UHD</a:t>
              </a:r>
              <a:r>
                <a:rPr kumimoji="0" lang="en-US" sz="1200" b="0" i="0" u="none" strike="noStrike" kern="1200" cap="none" spc="0" normalizeH="0" baseline="0" noProof="0" dirty="0">
                  <a:ln>
                    <a:noFill/>
                  </a:ln>
                  <a:solidFill>
                    <a:srgbClr val="00C9FF"/>
                  </a:solidFill>
                  <a:effectLst/>
                  <a:uLnTx/>
                  <a:uFillTx/>
                  <a:latin typeface="Nokia Pure Text Light"/>
                </a:rPr>
                <a:t> video</a:t>
              </a:r>
            </a:p>
          </p:txBody>
        </p:sp>
        <p:grpSp>
          <p:nvGrpSpPr>
            <p:cNvPr id="395" name="Gruppieren 394"/>
            <p:cNvGrpSpPr/>
            <p:nvPr/>
          </p:nvGrpSpPr>
          <p:grpSpPr>
            <a:xfrm>
              <a:off x="3147790" y="1290846"/>
              <a:ext cx="524182" cy="425859"/>
              <a:chOff x="5379966" y="3117999"/>
              <a:chExt cx="524182" cy="425859"/>
            </a:xfrm>
          </p:grpSpPr>
          <p:sp>
            <p:nvSpPr>
              <p:cNvPr id="396" name="Rechteck 430"/>
              <p:cNvSpPr/>
              <p:nvPr/>
            </p:nvSpPr>
            <p:spPr>
              <a:xfrm flipH="1">
                <a:off x="5379966" y="3343354"/>
                <a:ext cx="524182" cy="200504"/>
              </a:xfrm>
              <a:prstGeom prst="rect">
                <a:avLst/>
              </a:prstGeom>
              <a:noFill/>
              <a:scene3d>
                <a:camera prst="orthographicFront"/>
                <a:lightRig rig="threePt" dir="t"/>
              </a:scene3d>
              <a:sp3d/>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Connected </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home</a:t>
                </a:r>
              </a:p>
            </p:txBody>
          </p:sp>
          <p:grpSp>
            <p:nvGrpSpPr>
              <p:cNvPr id="397" name="Group 176"/>
              <p:cNvGrpSpPr>
                <a:grpSpLocks noChangeAspect="1"/>
              </p:cNvGrpSpPr>
              <p:nvPr/>
            </p:nvGrpSpPr>
            <p:grpSpPr>
              <a:xfrm flipH="1">
                <a:off x="5574697" y="3117999"/>
                <a:ext cx="134720" cy="198213"/>
                <a:chOff x="3114675" y="3213100"/>
                <a:chExt cx="525463" cy="773113"/>
              </a:xfrm>
              <a:solidFill>
                <a:schemeClr val="bg1"/>
              </a:solidFill>
            </p:grpSpPr>
            <p:sp>
              <p:nvSpPr>
                <p:cNvPr id="398" name="Freeform 235"/>
                <p:cNvSpPr>
                  <a:spLocks/>
                </p:cNvSpPr>
                <p:nvPr/>
              </p:nvSpPr>
              <p:spPr bwMode="auto">
                <a:xfrm>
                  <a:off x="3155950" y="3541713"/>
                  <a:ext cx="442913" cy="444500"/>
                </a:xfrm>
                <a:custGeom>
                  <a:avLst/>
                  <a:gdLst>
                    <a:gd name="T0" fmla="*/ 377 w 394"/>
                    <a:gd name="T1" fmla="*/ 395 h 395"/>
                    <a:gd name="T2" fmla="*/ 17 w 394"/>
                    <a:gd name="T3" fmla="*/ 395 h 395"/>
                    <a:gd name="T4" fmla="*/ 0 w 394"/>
                    <a:gd name="T5" fmla="*/ 378 h 395"/>
                    <a:gd name="T6" fmla="*/ 0 w 394"/>
                    <a:gd name="T7" fmla="*/ 18 h 395"/>
                    <a:gd name="T8" fmla="*/ 17 w 394"/>
                    <a:gd name="T9" fmla="*/ 0 h 395"/>
                    <a:gd name="T10" fmla="*/ 34 w 394"/>
                    <a:gd name="T11" fmla="*/ 18 h 395"/>
                    <a:gd name="T12" fmla="*/ 34 w 394"/>
                    <a:gd name="T13" fmla="*/ 360 h 395"/>
                    <a:gd name="T14" fmla="*/ 360 w 394"/>
                    <a:gd name="T15" fmla="*/ 360 h 395"/>
                    <a:gd name="T16" fmla="*/ 360 w 394"/>
                    <a:gd name="T17" fmla="*/ 18 h 395"/>
                    <a:gd name="T18" fmla="*/ 377 w 394"/>
                    <a:gd name="T19" fmla="*/ 0 h 395"/>
                    <a:gd name="T20" fmla="*/ 394 w 394"/>
                    <a:gd name="T21" fmla="*/ 18 h 395"/>
                    <a:gd name="T22" fmla="*/ 394 w 394"/>
                    <a:gd name="T23" fmla="*/ 378 h 395"/>
                    <a:gd name="T24" fmla="*/ 377 w 394"/>
                    <a:gd name="T25"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395">
                      <a:moveTo>
                        <a:pt x="377" y="395"/>
                      </a:moveTo>
                      <a:cubicBezTo>
                        <a:pt x="17" y="395"/>
                        <a:pt x="17" y="395"/>
                        <a:pt x="17" y="395"/>
                      </a:cubicBezTo>
                      <a:cubicBezTo>
                        <a:pt x="8" y="395"/>
                        <a:pt x="0" y="387"/>
                        <a:pt x="0" y="378"/>
                      </a:cubicBezTo>
                      <a:cubicBezTo>
                        <a:pt x="0" y="18"/>
                        <a:pt x="0" y="18"/>
                        <a:pt x="0" y="18"/>
                      </a:cubicBezTo>
                      <a:cubicBezTo>
                        <a:pt x="0" y="8"/>
                        <a:pt x="8" y="0"/>
                        <a:pt x="17" y="0"/>
                      </a:cubicBezTo>
                      <a:cubicBezTo>
                        <a:pt x="27" y="0"/>
                        <a:pt x="34" y="8"/>
                        <a:pt x="34" y="18"/>
                      </a:cubicBezTo>
                      <a:cubicBezTo>
                        <a:pt x="34" y="360"/>
                        <a:pt x="34" y="360"/>
                        <a:pt x="34" y="360"/>
                      </a:cubicBezTo>
                      <a:cubicBezTo>
                        <a:pt x="360" y="360"/>
                        <a:pt x="360" y="360"/>
                        <a:pt x="360" y="360"/>
                      </a:cubicBezTo>
                      <a:cubicBezTo>
                        <a:pt x="360" y="18"/>
                        <a:pt x="360" y="18"/>
                        <a:pt x="360" y="18"/>
                      </a:cubicBezTo>
                      <a:cubicBezTo>
                        <a:pt x="360" y="8"/>
                        <a:pt x="368" y="0"/>
                        <a:pt x="377" y="0"/>
                      </a:cubicBezTo>
                      <a:cubicBezTo>
                        <a:pt x="387" y="0"/>
                        <a:pt x="394" y="8"/>
                        <a:pt x="394" y="18"/>
                      </a:cubicBezTo>
                      <a:cubicBezTo>
                        <a:pt x="394" y="378"/>
                        <a:pt x="394" y="378"/>
                        <a:pt x="394" y="378"/>
                      </a:cubicBezTo>
                      <a:cubicBezTo>
                        <a:pt x="394" y="387"/>
                        <a:pt x="387" y="395"/>
                        <a:pt x="377" y="395"/>
                      </a:cubicBez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99" name="Freeform 236"/>
                <p:cNvSpPr>
                  <a:spLocks noEditPoints="1"/>
                </p:cNvSpPr>
                <p:nvPr/>
              </p:nvSpPr>
              <p:spPr bwMode="auto">
                <a:xfrm>
                  <a:off x="3154363" y="3213100"/>
                  <a:ext cx="446088" cy="309563"/>
                </a:xfrm>
                <a:custGeom>
                  <a:avLst/>
                  <a:gdLst>
                    <a:gd name="T0" fmla="*/ 378 w 396"/>
                    <a:gd name="T1" fmla="*/ 274 h 274"/>
                    <a:gd name="T2" fmla="*/ 18 w 396"/>
                    <a:gd name="T3" fmla="*/ 274 h 274"/>
                    <a:gd name="T4" fmla="*/ 3 w 396"/>
                    <a:gd name="T5" fmla="*/ 264 h 274"/>
                    <a:gd name="T6" fmla="*/ 5 w 396"/>
                    <a:gd name="T7" fmla="*/ 246 h 274"/>
                    <a:gd name="T8" fmla="*/ 184 w 396"/>
                    <a:gd name="T9" fmla="*/ 7 h 274"/>
                    <a:gd name="T10" fmla="*/ 198 w 396"/>
                    <a:gd name="T11" fmla="*/ 0 h 274"/>
                    <a:gd name="T12" fmla="*/ 198 w 396"/>
                    <a:gd name="T13" fmla="*/ 0 h 274"/>
                    <a:gd name="T14" fmla="*/ 212 w 396"/>
                    <a:gd name="T15" fmla="*/ 7 h 274"/>
                    <a:gd name="T16" fmla="*/ 392 w 396"/>
                    <a:gd name="T17" fmla="*/ 246 h 274"/>
                    <a:gd name="T18" fmla="*/ 393 w 396"/>
                    <a:gd name="T19" fmla="*/ 264 h 274"/>
                    <a:gd name="T20" fmla="*/ 378 w 396"/>
                    <a:gd name="T21" fmla="*/ 274 h 274"/>
                    <a:gd name="T22" fmla="*/ 53 w 396"/>
                    <a:gd name="T23" fmla="*/ 239 h 274"/>
                    <a:gd name="T24" fmla="*/ 343 w 396"/>
                    <a:gd name="T25" fmla="*/ 239 h 274"/>
                    <a:gd name="T26" fmla="*/ 198 w 396"/>
                    <a:gd name="T27" fmla="*/ 46 h 274"/>
                    <a:gd name="T28" fmla="*/ 53 w 396"/>
                    <a:gd name="T29" fmla="*/ 23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6" h="274">
                      <a:moveTo>
                        <a:pt x="378" y="274"/>
                      </a:moveTo>
                      <a:cubicBezTo>
                        <a:pt x="18" y="274"/>
                        <a:pt x="18" y="274"/>
                        <a:pt x="18" y="274"/>
                      </a:cubicBezTo>
                      <a:cubicBezTo>
                        <a:pt x="12" y="274"/>
                        <a:pt x="6" y="270"/>
                        <a:pt x="3" y="264"/>
                      </a:cubicBezTo>
                      <a:cubicBezTo>
                        <a:pt x="0" y="259"/>
                        <a:pt x="1" y="252"/>
                        <a:pt x="5" y="246"/>
                      </a:cubicBezTo>
                      <a:cubicBezTo>
                        <a:pt x="184" y="7"/>
                        <a:pt x="184" y="7"/>
                        <a:pt x="184" y="7"/>
                      </a:cubicBezTo>
                      <a:cubicBezTo>
                        <a:pt x="187" y="3"/>
                        <a:pt x="193" y="0"/>
                        <a:pt x="198" y="0"/>
                      </a:cubicBezTo>
                      <a:cubicBezTo>
                        <a:pt x="198" y="0"/>
                        <a:pt x="198" y="0"/>
                        <a:pt x="198" y="0"/>
                      </a:cubicBezTo>
                      <a:cubicBezTo>
                        <a:pt x="204" y="0"/>
                        <a:pt x="209" y="3"/>
                        <a:pt x="212" y="7"/>
                      </a:cubicBezTo>
                      <a:cubicBezTo>
                        <a:pt x="392" y="246"/>
                        <a:pt x="392" y="246"/>
                        <a:pt x="392" y="246"/>
                      </a:cubicBezTo>
                      <a:cubicBezTo>
                        <a:pt x="396" y="252"/>
                        <a:pt x="396" y="259"/>
                        <a:pt x="393" y="264"/>
                      </a:cubicBezTo>
                      <a:cubicBezTo>
                        <a:pt x="390" y="270"/>
                        <a:pt x="384" y="274"/>
                        <a:pt x="378" y="274"/>
                      </a:cubicBezTo>
                      <a:close/>
                      <a:moveTo>
                        <a:pt x="53" y="239"/>
                      </a:moveTo>
                      <a:cubicBezTo>
                        <a:pt x="343" y="239"/>
                        <a:pt x="343" y="239"/>
                        <a:pt x="343" y="239"/>
                      </a:cubicBezTo>
                      <a:cubicBezTo>
                        <a:pt x="198" y="46"/>
                        <a:pt x="198" y="46"/>
                        <a:pt x="198" y="46"/>
                      </a:cubicBezTo>
                      <a:lnTo>
                        <a:pt x="53" y="239"/>
                      </a:ln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00" name="Freeform 237"/>
                <p:cNvSpPr>
                  <a:spLocks noEditPoints="1"/>
                </p:cNvSpPr>
                <p:nvPr/>
              </p:nvSpPr>
              <p:spPr bwMode="auto">
                <a:xfrm>
                  <a:off x="3302000" y="3783013"/>
                  <a:ext cx="152400" cy="203200"/>
                </a:xfrm>
                <a:custGeom>
                  <a:avLst/>
                  <a:gdLst>
                    <a:gd name="T0" fmla="*/ 117 w 135"/>
                    <a:gd name="T1" fmla="*/ 181 h 181"/>
                    <a:gd name="T2" fmla="*/ 17 w 135"/>
                    <a:gd name="T3" fmla="*/ 181 h 181"/>
                    <a:gd name="T4" fmla="*/ 0 w 135"/>
                    <a:gd name="T5" fmla="*/ 164 h 181"/>
                    <a:gd name="T6" fmla="*/ 0 w 135"/>
                    <a:gd name="T7" fmla="*/ 17 h 181"/>
                    <a:gd name="T8" fmla="*/ 17 w 135"/>
                    <a:gd name="T9" fmla="*/ 0 h 181"/>
                    <a:gd name="T10" fmla="*/ 117 w 135"/>
                    <a:gd name="T11" fmla="*/ 0 h 181"/>
                    <a:gd name="T12" fmla="*/ 135 w 135"/>
                    <a:gd name="T13" fmla="*/ 17 h 181"/>
                    <a:gd name="T14" fmla="*/ 135 w 135"/>
                    <a:gd name="T15" fmla="*/ 164 h 181"/>
                    <a:gd name="T16" fmla="*/ 117 w 135"/>
                    <a:gd name="T17" fmla="*/ 181 h 181"/>
                    <a:gd name="T18" fmla="*/ 34 w 135"/>
                    <a:gd name="T19" fmla="*/ 146 h 181"/>
                    <a:gd name="T20" fmla="*/ 100 w 135"/>
                    <a:gd name="T21" fmla="*/ 146 h 181"/>
                    <a:gd name="T22" fmla="*/ 100 w 135"/>
                    <a:gd name="T23" fmla="*/ 34 h 181"/>
                    <a:gd name="T24" fmla="*/ 34 w 135"/>
                    <a:gd name="T25" fmla="*/ 34 h 181"/>
                    <a:gd name="T26" fmla="*/ 34 w 135"/>
                    <a:gd name="T27" fmla="*/ 14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81">
                      <a:moveTo>
                        <a:pt x="117" y="181"/>
                      </a:moveTo>
                      <a:cubicBezTo>
                        <a:pt x="17" y="181"/>
                        <a:pt x="17" y="181"/>
                        <a:pt x="17" y="181"/>
                      </a:cubicBezTo>
                      <a:cubicBezTo>
                        <a:pt x="7" y="181"/>
                        <a:pt x="0" y="173"/>
                        <a:pt x="0" y="164"/>
                      </a:cubicBezTo>
                      <a:cubicBezTo>
                        <a:pt x="0" y="17"/>
                        <a:pt x="0" y="17"/>
                        <a:pt x="0" y="17"/>
                      </a:cubicBezTo>
                      <a:cubicBezTo>
                        <a:pt x="0" y="7"/>
                        <a:pt x="7" y="0"/>
                        <a:pt x="17" y="0"/>
                      </a:cubicBezTo>
                      <a:cubicBezTo>
                        <a:pt x="117" y="0"/>
                        <a:pt x="117" y="0"/>
                        <a:pt x="117" y="0"/>
                      </a:cubicBezTo>
                      <a:cubicBezTo>
                        <a:pt x="127" y="0"/>
                        <a:pt x="135" y="7"/>
                        <a:pt x="135" y="17"/>
                      </a:cubicBezTo>
                      <a:cubicBezTo>
                        <a:pt x="135" y="164"/>
                        <a:pt x="135" y="164"/>
                        <a:pt x="135" y="164"/>
                      </a:cubicBezTo>
                      <a:cubicBezTo>
                        <a:pt x="135" y="173"/>
                        <a:pt x="127" y="181"/>
                        <a:pt x="117" y="181"/>
                      </a:cubicBezTo>
                      <a:close/>
                      <a:moveTo>
                        <a:pt x="34" y="146"/>
                      </a:moveTo>
                      <a:cubicBezTo>
                        <a:pt x="100" y="146"/>
                        <a:pt x="100" y="146"/>
                        <a:pt x="100" y="146"/>
                      </a:cubicBezTo>
                      <a:cubicBezTo>
                        <a:pt x="100" y="34"/>
                        <a:pt x="100" y="34"/>
                        <a:pt x="100" y="34"/>
                      </a:cubicBezTo>
                      <a:cubicBezTo>
                        <a:pt x="34" y="34"/>
                        <a:pt x="34" y="34"/>
                        <a:pt x="34" y="34"/>
                      </a:cubicBezTo>
                      <a:lnTo>
                        <a:pt x="34" y="146"/>
                      </a:ln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01" name="Freeform 238"/>
                <p:cNvSpPr>
                  <a:spLocks/>
                </p:cNvSpPr>
                <p:nvPr/>
              </p:nvSpPr>
              <p:spPr bwMode="auto">
                <a:xfrm>
                  <a:off x="3184525" y="3249613"/>
                  <a:ext cx="119063" cy="233363"/>
                </a:xfrm>
                <a:custGeom>
                  <a:avLst/>
                  <a:gdLst>
                    <a:gd name="T0" fmla="*/ 17 w 106"/>
                    <a:gd name="T1" fmla="*/ 207 h 207"/>
                    <a:gd name="T2" fmla="*/ 0 w 106"/>
                    <a:gd name="T3" fmla="*/ 190 h 207"/>
                    <a:gd name="T4" fmla="*/ 0 w 106"/>
                    <a:gd name="T5" fmla="*/ 17 h 207"/>
                    <a:gd name="T6" fmla="*/ 17 w 106"/>
                    <a:gd name="T7" fmla="*/ 0 h 207"/>
                    <a:gd name="T8" fmla="*/ 89 w 106"/>
                    <a:gd name="T9" fmla="*/ 0 h 207"/>
                    <a:gd name="T10" fmla="*/ 106 w 106"/>
                    <a:gd name="T11" fmla="*/ 17 h 207"/>
                    <a:gd name="T12" fmla="*/ 106 w 106"/>
                    <a:gd name="T13" fmla="*/ 88 h 207"/>
                    <a:gd name="T14" fmla="*/ 89 w 106"/>
                    <a:gd name="T15" fmla="*/ 105 h 207"/>
                    <a:gd name="T16" fmla="*/ 71 w 106"/>
                    <a:gd name="T17" fmla="*/ 88 h 207"/>
                    <a:gd name="T18" fmla="*/ 71 w 106"/>
                    <a:gd name="T19" fmla="*/ 34 h 207"/>
                    <a:gd name="T20" fmla="*/ 35 w 106"/>
                    <a:gd name="T21" fmla="*/ 34 h 207"/>
                    <a:gd name="T22" fmla="*/ 35 w 106"/>
                    <a:gd name="T23" fmla="*/ 190 h 207"/>
                    <a:gd name="T24" fmla="*/ 17 w 106"/>
                    <a:gd name="T25"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207">
                      <a:moveTo>
                        <a:pt x="17" y="207"/>
                      </a:moveTo>
                      <a:cubicBezTo>
                        <a:pt x="8" y="207"/>
                        <a:pt x="0" y="199"/>
                        <a:pt x="0" y="190"/>
                      </a:cubicBezTo>
                      <a:cubicBezTo>
                        <a:pt x="0" y="17"/>
                        <a:pt x="0" y="17"/>
                        <a:pt x="0" y="17"/>
                      </a:cubicBezTo>
                      <a:cubicBezTo>
                        <a:pt x="0" y="7"/>
                        <a:pt x="8" y="0"/>
                        <a:pt x="17" y="0"/>
                      </a:cubicBezTo>
                      <a:cubicBezTo>
                        <a:pt x="89" y="0"/>
                        <a:pt x="89" y="0"/>
                        <a:pt x="89" y="0"/>
                      </a:cubicBezTo>
                      <a:cubicBezTo>
                        <a:pt x="98" y="0"/>
                        <a:pt x="106" y="7"/>
                        <a:pt x="106" y="17"/>
                      </a:cubicBezTo>
                      <a:cubicBezTo>
                        <a:pt x="106" y="88"/>
                        <a:pt x="106" y="88"/>
                        <a:pt x="106" y="88"/>
                      </a:cubicBezTo>
                      <a:cubicBezTo>
                        <a:pt x="106" y="97"/>
                        <a:pt x="98" y="105"/>
                        <a:pt x="89" y="105"/>
                      </a:cubicBezTo>
                      <a:cubicBezTo>
                        <a:pt x="79" y="105"/>
                        <a:pt x="71" y="97"/>
                        <a:pt x="71" y="88"/>
                      </a:cubicBezTo>
                      <a:cubicBezTo>
                        <a:pt x="71" y="34"/>
                        <a:pt x="71" y="34"/>
                        <a:pt x="71" y="34"/>
                      </a:cubicBezTo>
                      <a:cubicBezTo>
                        <a:pt x="35" y="34"/>
                        <a:pt x="35" y="34"/>
                        <a:pt x="35" y="34"/>
                      </a:cubicBezTo>
                      <a:cubicBezTo>
                        <a:pt x="35" y="190"/>
                        <a:pt x="35" y="190"/>
                        <a:pt x="35" y="190"/>
                      </a:cubicBezTo>
                      <a:cubicBezTo>
                        <a:pt x="35" y="199"/>
                        <a:pt x="27" y="207"/>
                        <a:pt x="17" y="207"/>
                      </a:cubicBez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02" name="Freeform 239"/>
                <p:cNvSpPr>
                  <a:spLocks/>
                </p:cNvSpPr>
                <p:nvPr/>
              </p:nvSpPr>
              <p:spPr bwMode="auto">
                <a:xfrm>
                  <a:off x="3114675" y="3541713"/>
                  <a:ext cx="525463" cy="38100"/>
                </a:xfrm>
                <a:custGeom>
                  <a:avLst/>
                  <a:gdLst>
                    <a:gd name="T0" fmla="*/ 449 w 466"/>
                    <a:gd name="T1" fmla="*/ 35 h 35"/>
                    <a:gd name="T2" fmla="*/ 17 w 466"/>
                    <a:gd name="T3" fmla="*/ 35 h 35"/>
                    <a:gd name="T4" fmla="*/ 0 w 466"/>
                    <a:gd name="T5" fmla="*/ 18 h 35"/>
                    <a:gd name="T6" fmla="*/ 17 w 466"/>
                    <a:gd name="T7" fmla="*/ 0 h 35"/>
                    <a:gd name="T8" fmla="*/ 449 w 466"/>
                    <a:gd name="T9" fmla="*/ 0 h 35"/>
                    <a:gd name="T10" fmla="*/ 466 w 466"/>
                    <a:gd name="T11" fmla="*/ 18 h 35"/>
                    <a:gd name="T12" fmla="*/ 449 w 46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66" h="35">
                      <a:moveTo>
                        <a:pt x="449" y="35"/>
                      </a:moveTo>
                      <a:cubicBezTo>
                        <a:pt x="17" y="35"/>
                        <a:pt x="17" y="35"/>
                        <a:pt x="17" y="35"/>
                      </a:cubicBezTo>
                      <a:cubicBezTo>
                        <a:pt x="8" y="35"/>
                        <a:pt x="0" y="27"/>
                        <a:pt x="0" y="18"/>
                      </a:cubicBezTo>
                      <a:cubicBezTo>
                        <a:pt x="0" y="8"/>
                        <a:pt x="8" y="0"/>
                        <a:pt x="17" y="0"/>
                      </a:cubicBezTo>
                      <a:cubicBezTo>
                        <a:pt x="449" y="0"/>
                        <a:pt x="449" y="0"/>
                        <a:pt x="449" y="0"/>
                      </a:cubicBezTo>
                      <a:cubicBezTo>
                        <a:pt x="458" y="0"/>
                        <a:pt x="466" y="8"/>
                        <a:pt x="466" y="18"/>
                      </a:cubicBezTo>
                      <a:cubicBezTo>
                        <a:pt x="466" y="27"/>
                        <a:pt x="458" y="35"/>
                        <a:pt x="449" y="35"/>
                      </a:cubicBez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grpSp>
        <p:grpSp>
          <p:nvGrpSpPr>
            <p:cNvPr id="416" name="Gruppieren 415"/>
            <p:cNvGrpSpPr/>
            <p:nvPr/>
          </p:nvGrpSpPr>
          <p:grpSpPr>
            <a:xfrm>
              <a:off x="4918578" y="1327737"/>
              <a:ext cx="516167" cy="288859"/>
              <a:chOff x="1724963" y="2267952"/>
              <a:chExt cx="516167" cy="288859"/>
            </a:xfrm>
          </p:grpSpPr>
          <p:sp>
            <p:nvSpPr>
              <p:cNvPr id="417" name="Rechteck 468"/>
              <p:cNvSpPr/>
              <p:nvPr/>
            </p:nvSpPr>
            <p:spPr>
              <a:xfrm flipH="1">
                <a:off x="1724963" y="2454795"/>
                <a:ext cx="516167" cy="102016"/>
              </a:xfrm>
              <a:prstGeom prst="rect">
                <a:avLst/>
              </a:prstGeom>
              <a:noFill/>
              <a:scene3d>
                <a:camera prst="orthographicFront"/>
                <a:lightRig rig="threePt" dir="t"/>
              </a:scene3d>
              <a:sp3d/>
            </p:spPr>
            <p:txBody>
              <a:bodyPr wrap="squar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ea typeface="MS PGothic" pitchFamily="34" charset="-128"/>
                  </a:rPr>
                  <a:t>4k Video</a:t>
                </a:r>
              </a:p>
            </p:txBody>
          </p:sp>
          <p:grpSp>
            <p:nvGrpSpPr>
              <p:cNvPr id="418" name="Gruppieren 417"/>
              <p:cNvGrpSpPr/>
              <p:nvPr/>
            </p:nvGrpSpPr>
            <p:grpSpPr>
              <a:xfrm flipH="1">
                <a:off x="1884069" y="2267952"/>
                <a:ext cx="197954" cy="134907"/>
                <a:chOff x="3632064" y="3156660"/>
                <a:chExt cx="121962" cy="83117"/>
              </a:xfrm>
              <a:solidFill>
                <a:schemeClr val="bg1"/>
              </a:solidFill>
            </p:grpSpPr>
            <p:sp>
              <p:nvSpPr>
                <p:cNvPr id="419" name="Freeform 22"/>
                <p:cNvSpPr>
                  <a:spLocks noEditPoints="1"/>
                </p:cNvSpPr>
                <p:nvPr/>
              </p:nvSpPr>
              <p:spPr bwMode="auto">
                <a:xfrm>
                  <a:off x="3740179" y="3195165"/>
                  <a:ext cx="6125" cy="610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12 h 32"/>
                    <a:gd name="T12" fmla="*/ 12 w 32"/>
                    <a:gd name="T13" fmla="*/ 16 h 32"/>
                    <a:gd name="T14" fmla="*/ 16 w 32"/>
                    <a:gd name="T15" fmla="*/ 20 h 32"/>
                    <a:gd name="T16" fmla="*/ 20 w 32"/>
                    <a:gd name="T17" fmla="*/ 16 h 32"/>
                    <a:gd name="T18" fmla="*/ 16 w 32"/>
                    <a:gd name="T1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12"/>
                      </a:moveTo>
                      <a:cubicBezTo>
                        <a:pt x="13" y="12"/>
                        <a:pt x="12" y="14"/>
                        <a:pt x="12" y="16"/>
                      </a:cubicBezTo>
                      <a:cubicBezTo>
                        <a:pt x="12" y="18"/>
                        <a:pt x="13" y="20"/>
                        <a:pt x="16" y="20"/>
                      </a:cubicBezTo>
                      <a:cubicBezTo>
                        <a:pt x="18" y="20"/>
                        <a:pt x="20" y="18"/>
                        <a:pt x="20" y="16"/>
                      </a:cubicBezTo>
                      <a:cubicBezTo>
                        <a:pt x="20" y="14"/>
                        <a:pt x="18" y="12"/>
                        <a:pt x="16" y="12"/>
                      </a:cubicBez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A8BBC0"/>
                    </a:solidFill>
                    <a:effectLst/>
                    <a:uLnTx/>
                    <a:uFillTx/>
                    <a:latin typeface="Nokia Pure Text Light"/>
                  </a:endParaRPr>
                </a:p>
              </p:txBody>
            </p:sp>
            <p:sp>
              <p:nvSpPr>
                <p:cNvPr id="420" name="Freeform 23"/>
                <p:cNvSpPr>
                  <a:spLocks noEditPoints="1"/>
                </p:cNvSpPr>
                <p:nvPr/>
              </p:nvSpPr>
              <p:spPr bwMode="auto">
                <a:xfrm>
                  <a:off x="3632064" y="3156660"/>
                  <a:ext cx="121962" cy="83117"/>
                </a:xfrm>
                <a:custGeom>
                  <a:avLst/>
                  <a:gdLst>
                    <a:gd name="T0" fmla="*/ 565 w 645"/>
                    <a:gd name="T1" fmla="*/ 440 h 440"/>
                    <a:gd name="T2" fmla="*/ 80 w 645"/>
                    <a:gd name="T3" fmla="*/ 440 h 440"/>
                    <a:gd name="T4" fmla="*/ 0 w 645"/>
                    <a:gd name="T5" fmla="*/ 359 h 440"/>
                    <a:gd name="T6" fmla="*/ 0 w 645"/>
                    <a:gd name="T7" fmla="*/ 80 h 440"/>
                    <a:gd name="T8" fmla="*/ 80 w 645"/>
                    <a:gd name="T9" fmla="*/ 0 h 440"/>
                    <a:gd name="T10" fmla="*/ 565 w 645"/>
                    <a:gd name="T11" fmla="*/ 0 h 440"/>
                    <a:gd name="T12" fmla="*/ 645 w 645"/>
                    <a:gd name="T13" fmla="*/ 80 h 440"/>
                    <a:gd name="T14" fmla="*/ 645 w 645"/>
                    <a:gd name="T15" fmla="*/ 359 h 440"/>
                    <a:gd name="T16" fmla="*/ 565 w 645"/>
                    <a:gd name="T17" fmla="*/ 440 h 440"/>
                    <a:gd name="T18" fmla="*/ 80 w 645"/>
                    <a:gd name="T19" fmla="*/ 24 h 440"/>
                    <a:gd name="T20" fmla="*/ 24 w 645"/>
                    <a:gd name="T21" fmla="*/ 80 h 440"/>
                    <a:gd name="T22" fmla="*/ 24 w 645"/>
                    <a:gd name="T23" fmla="*/ 359 h 440"/>
                    <a:gd name="T24" fmla="*/ 80 w 645"/>
                    <a:gd name="T25" fmla="*/ 416 h 440"/>
                    <a:gd name="T26" fmla="*/ 565 w 645"/>
                    <a:gd name="T27" fmla="*/ 416 h 440"/>
                    <a:gd name="T28" fmla="*/ 621 w 645"/>
                    <a:gd name="T29" fmla="*/ 359 h 440"/>
                    <a:gd name="T30" fmla="*/ 621 w 645"/>
                    <a:gd name="T31" fmla="*/ 80 h 440"/>
                    <a:gd name="T32" fmla="*/ 565 w 645"/>
                    <a:gd name="T33" fmla="*/ 24 h 440"/>
                    <a:gd name="T34" fmla="*/ 80 w 645"/>
                    <a:gd name="T35" fmla="*/ 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5" h="440">
                      <a:moveTo>
                        <a:pt x="565" y="440"/>
                      </a:moveTo>
                      <a:cubicBezTo>
                        <a:pt x="80" y="440"/>
                        <a:pt x="80" y="440"/>
                        <a:pt x="80" y="440"/>
                      </a:cubicBezTo>
                      <a:cubicBezTo>
                        <a:pt x="36" y="440"/>
                        <a:pt x="0" y="404"/>
                        <a:pt x="0" y="359"/>
                      </a:cubicBezTo>
                      <a:cubicBezTo>
                        <a:pt x="0" y="80"/>
                        <a:pt x="0" y="80"/>
                        <a:pt x="0" y="80"/>
                      </a:cubicBezTo>
                      <a:cubicBezTo>
                        <a:pt x="0" y="36"/>
                        <a:pt x="36" y="0"/>
                        <a:pt x="80" y="0"/>
                      </a:cubicBezTo>
                      <a:cubicBezTo>
                        <a:pt x="565" y="0"/>
                        <a:pt x="565" y="0"/>
                        <a:pt x="565" y="0"/>
                      </a:cubicBezTo>
                      <a:cubicBezTo>
                        <a:pt x="609" y="0"/>
                        <a:pt x="645" y="36"/>
                        <a:pt x="645" y="80"/>
                      </a:cubicBezTo>
                      <a:cubicBezTo>
                        <a:pt x="645" y="359"/>
                        <a:pt x="645" y="359"/>
                        <a:pt x="645" y="359"/>
                      </a:cubicBezTo>
                      <a:cubicBezTo>
                        <a:pt x="645" y="404"/>
                        <a:pt x="609" y="440"/>
                        <a:pt x="565" y="440"/>
                      </a:cubicBezTo>
                      <a:close/>
                      <a:moveTo>
                        <a:pt x="80" y="24"/>
                      </a:moveTo>
                      <a:cubicBezTo>
                        <a:pt x="49" y="24"/>
                        <a:pt x="24" y="49"/>
                        <a:pt x="24" y="80"/>
                      </a:cubicBezTo>
                      <a:cubicBezTo>
                        <a:pt x="24" y="359"/>
                        <a:pt x="24" y="359"/>
                        <a:pt x="24" y="359"/>
                      </a:cubicBezTo>
                      <a:cubicBezTo>
                        <a:pt x="24" y="391"/>
                        <a:pt x="49" y="416"/>
                        <a:pt x="80" y="416"/>
                      </a:cubicBezTo>
                      <a:cubicBezTo>
                        <a:pt x="565" y="416"/>
                        <a:pt x="565" y="416"/>
                        <a:pt x="565" y="416"/>
                      </a:cubicBezTo>
                      <a:cubicBezTo>
                        <a:pt x="596" y="416"/>
                        <a:pt x="621" y="391"/>
                        <a:pt x="621" y="359"/>
                      </a:cubicBezTo>
                      <a:cubicBezTo>
                        <a:pt x="621" y="80"/>
                        <a:pt x="621" y="80"/>
                        <a:pt x="621" y="80"/>
                      </a:cubicBezTo>
                      <a:cubicBezTo>
                        <a:pt x="621" y="49"/>
                        <a:pt x="596" y="24"/>
                        <a:pt x="565" y="24"/>
                      </a:cubicBezTo>
                      <a:lnTo>
                        <a:pt x="80" y="24"/>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A8BBC0"/>
                    </a:solidFill>
                    <a:effectLst/>
                    <a:uLnTx/>
                    <a:uFillTx/>
                    <a:latin typeface="Nokia Pure Text Light"/>
                  </a:endParaRPr>
                </a:p>
              </p:txBody>
            </p:sp>
            <p:sp>
              <p:nvSpPr>
                <p:cNvPr id="421" name="Freeform 24"/>
                <p:cNvSpPr>
                  <a:spLocks noEditPoints="1"/>
                </p:cNvSpPr>
                <p:nvPr/>
              </p:nvSpPr>
              <p:spPr bwMode="auto">
                <a:xfrm>
                  <a:off x="3643249" y="3165953"/>
                  <a:ext cx="94800" cy="63732"/>
                </a:xfrm>
                <a:custGeom>
                  <a:avLst/>
                  <a:gdLst>
                    <a:gd name="T0" fmla="*/ 489 w 501"/>
                    <a:gd name="T1" fmla="*/ 338 h 338"/>
                    <a:gd name="T2" fmla="*/ 12 w 501"/>
                    <a:gd name="T3" fmla="*/ 338 h 338"/>
                    <a:gd name="T4" fmla="*/ 0 w 501"/>
                    <a:gd name="T5" fmla="*/ 326 h 338"/>
                    <a:gd name="T6" fmla="*/ 0 w 501"/>
                    <a:gd name="T7" fmla="*/ 12 h 338"/>
                    <a:gd name="T8" fmla="*/ 12 w 501"/>
                    <a:gd name="T9" fmla="*/ 0 h 338"/>
                    <a:gd name="T10" fmla="*/ 489 w 501"/>
                    <a:gd name="T11" fmla="*/ 0 h 338"/>
                    <a:gd name="T12" fmla="*/ 501 w 501"/>
                    <a:gd name="T13" fmla="*/ 12 h 338"/>
                    <a:gd name="T14" fmla="*/ 501 w 501"/>
                    <a:gd name="T15" fmla="*/ 326 h 338"/>
                    <a:gd name="T16" fmla="*/ 489 w 501"/>
                    <a:gd name="T17" fmla="*/ 338 h 338"/>
                    <a:gd name="T18" fmla="*/ 24 w 501"/>
                    <a:gd name="T19" fmla="*/ 314 h 338"/>
                    <a:gd name="T20" fmla="*/ 477 w 501"/>
                    <a:gd name="T21" fmla="*/ 314 h 338"/>
                    <a:gd name="T22" fmla="*/ 477 w 501"/>
                    <a:gd name="T23" fmla="*/ 24 h 338"/>
                    <a:gd name="T24" fmla="*/ 24 w 501"/>
                    <a:gd name="T25" fmla="*/ 24 h 338"/>
                    <a:gd name="T26" fmla="*/ 24 w 501"/>
                    <a:gd name="T27" fmla="*/ 31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338">
                      <a:moveTo>
                        <a:pt x="489" y="338"/>
                      </a:moveTo>
                      <a:cubicBezTo>
                        <a:pt x="12" y="338"/>
                        <a:pt x="12" y="338"/>
                        <a:pt x="12" y="338"/>
                      </a:cubicBezTo>
                      <a:cubicBezTo>
                        <a:pt x="5" y="338"/>
                        <a:pt x="0" y="333"/>
                        <a:pt x="0" y="326"/>
                      </a:cubicBezTo>
                      <a:cubicBezTo>
                        <a:pt x="0" y="12"/>
                        <a:pt x="0" y="12"/>
                        <a:pt x="0" y="12"/>
                      </a:cubicBezTo>
                      <a:cubicBezTo>
                        <a:pt x="0" y="6"/>
                        <a:pt x="5" y="0"/>
                        <a:pt x="12" y="0"/>
                      </a:cubicBezTo>
                      <a:cubicBezTo>
                        <a:pt x="489" y="0"/>
                        <a:pt x="489" y="0"/>
                        <a:pt x="489" y="0"/>
                      </a:cubicBezTo>
                      <a:cubicBezTo>
                        <a:pt x="495" y="0"/>
                        <a:pt x="501" y="6"/>
                        <a:pt x="501" y="12"/>
                      </a:cubicBezTo>
                      <a:cubicBezTo>
                        <a:pt x="501" y="326"/>
                        <a:pt x="501" y="326"/>
                        <a:pt x="501" y="326"/>
                      </a:cubicBezTo>
                      <a:cubicBezTo>
                        <a:pt x="501" y="333"/>
                        <a:pt x="495" y="338"/>
                        <a:pt x="489" y="338"/>
                      </a:cubicBezTo>
                      <a:close/>
                      <a:moveTo>
                        <a:pt x="24" y="314"/>
                      </a:moveTo>
                      <a:cubicBezTo>
                        <a:pt x="477" y="314"/>
                        <a:pt x="477" y="314"/>
                        <a:pt x="477" y="314"/>
                      </a:cubicBezTo>
                      <a:cubicBezTo>
                        <a:pt x="477" y="24"/>
                        <a:pt x="477" y="24"/>
                        <a:pt x="477" y="24"/>
                      </a:cubicBezTo>
                      <a:cubicBezTo>
                        <a:pt x="24" y="24"/>
                        <a:pt x="24" y="24"/>
                        <a:pt x="24" y="24"/>
                      </a:cubicBezTo>
                      <a:lnTo>
                        <a:pt x="24" y="314"/>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A8BBC0"/>
                    </a:solidFill>
                    <a:effectLst/>
                    <a:uLnTx/>
                    <a:uFillTx/>
                    <a:latin typeface="Nokia Pure Text Light"/>
                  </a:endParaRPr>
                </a:p>
              </p:txBody>
            </p:sp>
          </p:grpSp>
        </p:grpSp>
        <p:grpSp>
          <p:nvGrpSpPr>
            <p:cNvPr id="507" name="Gruppieren 506"/>
            <p:cNvGrpSpPr/>
            <p:nvPr/>
          </p:nvGrpSpPr>
          <p:grpSpPr>
            <a:xfrm>
              <a:off x="4499673" y="1275606"/>
              <a:ext cx="391133" cy="436725"/>
              <a:chOff x="645502" y="2125771"/>
              <a:chExt cx="391133" cy="436725"/>
            </a:xfrm>
          </p:grpSpPr>
          <p:sp>
            <p:nvSpPr>
              <p:cNvPr id="508" name="Rechteck 468"/>
              <p:cNvSpPr/>
              <p:nvPr/>
            </p:nvSpPr>
            <p:spPr>
              <a:xfrm flipH="1">
                <a:off x="645502" y="2365519"/>
                <a:ext cx="391133" cy="196977"/>
              </a:xfrm>
              <a:prstGeom prst="rect">
                <a:avLst/>
              </a:prstGeom>
              <a:noFill/>
              <a:scene3d>
                <a:camera prst="orthographicFront"/>
                <a:lightRig rig="threePt" dir="t"/>
              </a:scene3d>
              <a:sp3d/>
            </p:spPr>
            <p:txBody>
              <a:bodyPr wrap="squar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ea typeface="MS PGothic" pitchFamily="34" charset="-128"/>
                  </a:rPr>
                  <a:t>8k Video beamer</a:t>
                </a:r>
              </a:p>
            </p:txBody>
          </p:sp>
          <p:grpSp>
            <p:nvGrpSpPr>
              <p:cNvPr id="509" name="Gruppieren 508"/>
              <p:cNvGrpSpPr/>
              <p:nvPr/>
            </p:nvGrpSpPr>
            <p:grpSpPr>
              <a:xfrm>
                <a:off x="715629" y="2125771"/>
                <a:ext cx="250879" cy="241665"/>
                <a:chOff x="997479" y="2118359"/>
                <a:chExt cx="250879" cy="241665"/>
              </a:xfrm>
            </p:grpSpPr>
            <p:grpSp>
              <p:nvGrpSpPr>
                <p:cNvPr id="510" name="Gruppieren 417"/>
                <p:cNvGrpSpPr/>
                <p:nvPr/>
              </p:nvGrpSpPr>
              <p:grpSpPr>
                <a:xfrm flipH="1">
                  <a:off x="997479" y="2179764"/>
                  <a:ext cx="197954" cy="134907"/>
                  <a:chOff x="3632064" y="3156660"/>
                  <a:chExt cx="121962" cy="83117"/>
                </a:xfrm>
                <a:solidFill>
                  <a:schemeClr val="bg1"/>
                </a:solidFill>
              </p:grpSpPr>
              <p:sp>
                <p:nvSpPr>
                  <p:cNvPr id="512" name="Freeform 22"/>
                  <p:cNvSpPr>
                    <a:spLocks noEditPoints="1"/>
                  </p:cNvSpPr>
                  <p:nvPr/>
                </p:nvSpPr>
                <p:spPr bwMode="auto">
                  <a:xfrm>
                    <a:off x="3740179" y="3195165"/>
                    <a:ext cx="6125" cy="610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12 h 32"/>
                      <a:gd name="T12" fmla="*/ 12 w 32"/>
                      <a:gd name="T13" fmla="*/ 16 h 32"/>
                      <a:gd name="T14" fmla="*/ 16 w 32"/>
                      <a:gd name="T15" fmla="*/ 20 h 32"/>
                      <a:gd name="T16" fmla="*/ 20 w 32"/>
                      <a:gd name="T17" fmla="*/ 16 h 32"/>
                      <a:gd name="T18" fmla="*/ 16 w 32"/>
                      <a:gd name="T1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12"/>
                        </a:moveTo>
                        <a:cubicBezTo>
                          <a:pt x="13" y="12"/>
                          <a:pt x="12" y="14"/>
                          <a:pt x="12" y="16"/>
                        </a:cubicBezTo>
                        <a:cubicBezTo>
                          <a:pt x="12" y="18"/>
                          <a:pt x="13" y="20"/>
                          <a:pt x="16" y="20"/>
                        </a:cubicBezTo>
                        <a:cubicBezTo>
                          <a:pt x="18" y="20"/>
                          <a:pt x="20" y="18"/>
                          <a:pt x="20" y="16"/>
                        </a:cubicBezTo>
                        <a:cubicBezTo>
                          <a:pt x="20" y="14"/>
                          <a:pt x="18" y="12"/>
                          <a:pt x="16" y="12"/>
                        </a:cubicBez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kia Pure Text Light"/>
                    </a:endParaRPr>
                  </a:p>
                </p:txBody>
              </p:sp>
              <p:sp>
                <p:nvSpPr>
                  <p:cNvPr id="513" name="Freeform 23"/>
                  <p:cNvSpPr>
                    <a:spLocks noEditPoints="1"/>
                  </p:cNvSpPr>
                  <p:nvPr/>
                </p:nvSpPr>
                <p:spPr bwMode="auto">
                  <a:xfrm>
                    <a:off x="3632064" y="3156660"/>
                    <a:ext cx="121962" cy="83117"/>
                  </a:xfrm>
                  <a:custGeom>
                    <a:avLst/>
                    <a:gdLst>
                      <a:gd name="T0" fmla="*/ 565 w 645"/>
                      <a:gd name="T1" fmla="*/ 440 h 440"/>
                      <a:gd name="T2" fmla="*/ 80 w 645"/>
                      <a:gd name="T3" fmla="*/ 440 h 440"/>
                      <a:gd name="T4" fmla="*/ 0 w 645"/>
                      <a:gd name="T5" fmla="*/ 359 h 440"/>
                      <a:gd name="T6" fmla="*/ 0 w 645"/>
                      <a:gd name="T7" fmla="*/ 80 h 440"/>
                      <a:gd name="T8" fmla="*/ 80 w 645"/>
                      <a:gd name="T9" fmla="*/ 0 h 440"/>
                      <a:gd name="T10" fmla="*/ 565 w 645"/>
                      <a:gd name="T11" fmla="*/ 0 h 440"/>
                      <a:gd name="T12" fmla="*/ 645 w 645"/>
                      <a:gd name="T13" fmla="*/ 80 h 440"/>
                      <a:gd name="T14" fmla="*/ 645 w 645"/>
                      <a:gd name="T15" fmla="*/ 359 h 440"/>
                      <a:gd name="T16" fmla="*/ 565 w 645"/>
                      <a:gd name="T17" fmla="*/ 440 h 440"/>
                      <a:gd name="T18" fmla="*/ 80 w 645"/>
                      <a:gd name="T19" fmla="*/ 24 h 440"/>
                      <a:gd name="T20" fmla="*/ 24 w 645"/>
                      <a:gd name="T21" fmla="*/ 80 h 440"/>
                      <a:gd name="T22" fmla="*/ 24 w 645"/>
                      <a:gd name="T23" fmla="*/ 359 h 440"/>
                      <a:gd name="T24" fmla="*/ 80 w 645"/>
                      <a:gd name="T25" fmla="*/ 416 h 440"/>
                      <a:gd name="T26" fmla="*/ 565 w 645"/>
                      <a:gd name="T27" fmla="*/ 416 h 440"/>
                      <a:gd name="T28" fmla="*/ 621 w 645"/>
                      <a:gd name="T29" fmla="*/ 359 h 440"/>
                      <a:gd name="T30" fmla="*/ 621 w 645"/>
                      <a:gd name="T31" fmla="*/ 80 h 440"/>
                      <a:gd name="T32" fmla="*/ 565 w 645"/>
                      <a:gd name="T33" fmla="*/ 24 h 440"/>
                      <a:gd name="T34" fmla="*/ 80 w 645"/>
                      <a:gd name="T35" fmla="*/ 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5" h="440">
                        <a:moveTo>
                          <a:pt x="565" y="440"/>
                        </a:moveTo>
                        <a:cubicBezTo>
                          <a:pt x="80" y="440"/>
                          <a:pt x="80" y="440"/>
                          <a:pt x="80" y="440"/>
                        </a:cubicBezTo>
                        <a:cubicBezTo>
                          <a:pt x="36" y="440"/>
                          <a:pt x="0" y="404"/>
                          <a:pt x="0" y="359"/>
                        </a:cubicBezTo>
                        <a:cubicBezTo>
                          <a:pt x="0" y="80"/>
                          <a:pt x="0" y="80"/>
                          <a:pt x="0" y="80"/>
                        </a:cubicBezTo>
                        <a:cubicBezTo>
                          <a:pt x="0" y="36"/>
                          <a:pt x="36" y="0"/>
                          <a:pt x="80" y="0"/>
                        </a:cubicBezTo>
                        <a:cubicBezTo>
                          <a:pt x="565" y="0"/>
                          <a:pt x="565" y="0"/>
                          <a:pt x="565" y="0"/>
                        </a:cubicBezTo>
                        <a:cubicBezTo>
                          <a:pt x="609" y="0"/>
                          <a:pt x="645" y="36"/>
                          <a:pt x="645" y="80"/>
                        </a:cubicBezTo>
                        <a:cubicBezTo>
                          <a:pt x="645" y="359"/>
                          <a:pt x="645" y="359"/>
                          <a:pt x="645" y="359"/>
                        </a:cubicBezTo>
                        <a:cubicBezTo>
                          <a:pt x="645" y="404"/>
                          <a:pt x="609" y="440"/>
                          <a:pt x="565" y="440"/>
                        </a:cubicBezTo>
                        <a:close/>
                        <a:moveTo>
                          <a:pt x="80" y="24"/>
                        </a:moveTo>
                        <a:cubicBezTo>
                          <a:pt x="49" y="24"/>
                          <a:pt x="24" y="49"/>
                          <a:pt x="24" y="80"/>
                        </a:cubicBezTo>
                        <a:cubicBezTo>
                          <a:pt x="24" y="359"/>
                          <a:pt x="24" y="359"/>
                          <a:pt x="24" y="359"/>
                        </a:cubicBezTo>
                        <a:cubicBezTo>
                          <a:pt x="24" y="391"/>
                          <a:pt x="49" y="416"/>
                          <a:pt x="80" y="416"/>
                        </a:cubicBezTo>
                        <a:cubicBezTo>
                          <a:pt x="565" y="416"/>
                          <a:pt x="565" y="416"/>
                          <a:pt x="565" y="416"/>
                        </a:cubicBezTo>
                        <a:cubicBezTo>
                          <a:pt x="596" y="416"/>
                          <a:pt x="621" y="391"/>
                          <a:pt x="621" y="359"/>
                        </a:cubicBezTo>
                        <a:cubicBezTo>
                          <a:pt x="621" y="80"/>
                          <a:pt x="621" y="80"/>
                          <a:pt x="621" y="80"/>
                        </a:cubicBezTo>
                        <a:cubicBezTo>
                          <a:pt x="621" y="49"/>
                          <a:pt x="596" y="24"/>
                          <a:pt x="565" y="24"/>
                        </a:cubicBezTo>
                        <a:lnTo>
                          <a:pt x="80" y="24"/>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kia Pure Text Light"/>
                    </a:endParaRPr>
                  </a:p>
                </p:txBody>
              </p:sp>
              <p:sp>
                <p:nvSpPr>
                  <p:cNvPr id="514" name="Freeform 24"/>
                  <p:cNvSpPr>
                    <a:spLocks noEditPoints="1"/>
                  </p:cNvSpPr>
                  <p:nvPr/>
                </p:nvSpPr>
                <p:spPr bwMode="auto">
                  <a:xfrm>
                    <a:off x="3643249" y="3165953"/>
                    <a:ext cx="94800" cy="63732"/>
                  </a:xfrm>
                  <a:custGeom>
                    <a:avLst/>
                    <a:gdLst>
                      <a:gd name="T0" fmla="*/ 489 w 501"/>
                      <a:gd name="T1" fmla="*/ 338 h 338"/>
                      <a:gd name="T2" fmla="*/ 12 w 501"/>
                      <a:gd name="T3" fmla="*/ 338 h 338"/>
                      <a:gd name="T4" fmla="*/ 0 w 501"/>
                      <a:gd name="T5" fmla="*/ 326 h 338"/>
                      <a:gd name="T6" fmla="*/ 0 w 501"/>
                      <a:gd name="T7" fmla="*/ 12 h 338"/>
                      <a:gd name="T8" fmla="*/ 12 w 501"/>
                      <a:gd name="T9" fmla="*/ 0 h 338"/>
                      <a:gd name="T10" fmla="*/ 489 w 501"/>
                      <a:gd name="T11" fmla="*/ 0 h 338"/>
                      <a:gd name="T12" fmla="*/ 501 w 501"/>
                      <a:gd name="T13" fmla="*/ 12 h 338"/>
                      <a:gd name="T14" fmla="*/ 501 w 501"/>
                      <a:gd name="T15" fmla="*/ 326 h 338"/>
                      <a:gd name="T16" fmla="*/ 489 w 501"/>
                      <a:gd name="T17" fmla="*/ 338 h 338"/>
                      <a:gd name="T18" fmla="*/ 24 w 501"/>
                      <a:gd name="T19" fmla="*/ 314 h 338"/>
                      <a:gd name="T20" fmla="*/ 477 w 501"/>
                      <a:gd name="T21" fmla="*/ 314 h 338"/>
                      <a:gd name="T22" fmla="*/ 477 w 501"/>
                      <a:gd name="T23" fmla="*/ 24 h 338"/>
                      <a:gd name="T24" fmla="*/ 24 w 501"/>
                      <a:gd name="T25" fmla="*/ 24 h 338"/>
                      <a:gd name="T26" fmla="*/ 24 w 501"/>
                      <a:gd name="T27" fmla="*/ 31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338">
                        <a:moveTo>
                          <a:pt x="489" y="338"/>
                        </a:moveTo>
                        <a:cubicBezTo>
                          <a:pt x="12" y="338"/>
                          <a:pt x="12" y="338"/>
                          <a:pt x="12" y="338"/>
                        </a:cubicBezTo>
                        <a:cubicBezTo>
                          <a:pt x="5" y="338"/>
                          <a:pt x="0" y="333"/>
                          <a:pt x="0" y="326"/>
                        </a:cubicBezTo>
                        <a:cubicBezTo>
                          <a:pt x="0" y="12"/>
                          <a:pt x="0" y="12"/>
                          <a:pt x="0" y="12"/>
                        </a:cubicBezTo>
                        <a:cubicBezTo>
                          <a:pt x="0" y="6"/>
                          <a:pt x="5" y="0"/>
                          <a:pt x="12" y="0"/>
                        </a:cubicBezTo>
                        <a:cubicBezTo>
                          <a:pt x="489" y="0"/>
                          <a:pt x="489" y="0"/>
                          <a:pt x="489" y="0"/>
                        </a:cubicBezTo>
                        <a:cubicBezTo>
                          <a:pt x="495" y="0"/>
                          <a:pt x="501" y="6"/>
                          <a:pt x="501" y="12"/>
                        </a:cubicBezTo>
                        <a:cubicBezTo>
                          <a:pt x="501" y="326"/>
                          <a:pt x="501" y="326"/>
                          <a:pt x="501" y="326"/>
                        </a:cubicBezTo>
                        <a:cubicBezTo>
                          <a:pt x="501" y="333"/>
                          <a:pt x="495" y="338"/>
                          <a:pt x="489" y="338"/>
                        </a:cubicBezTo>
                        <a:close/>
                        <a:moveTo>
                          <a:pt x="24" y="314"/>
                        </a:moveTo>
                        <a:cubicBezTo>
                          <a:pt x="477" y="314"/>
                          <a:pt x="477" y="314"/>
                          <a:pt x="477" y="314"/>
                        </a:cubicBezTo>
                        <a:cubicBezTo>
                          <a:pt x="477" y="24"/>
                          <a:pt x="477" y="24"/>
                          <a:pt x="477" y="24"/>
                        </a:cubicBezTo>
                        <a:cubicBezTo>
                          <a:pt x="24" y="24"/>
                          <a:pt x="24" y="24"/>
                          <a:pt x="24" y="24"/>
                        </a:cubicBezTo>
                        <a:lnTo>
                          <a:pt x="24" y="314"/>
                        </a:ln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Nokia Pure Text Light"/>
                    </a:endParaRPr>
                  </a:p>
                </p:txBody>
              </p:sp>
            </p:grpSp>
            <p:sp>
              <p:nvSpPr>
                <p:cNvPr id="511" name="Kreis 510"/>
                <p:cNvSpPr/>
                <p:nvPr/>
              </p:nvSpPr>
              <p:spPr>
                <a:xfrm>
                  <a:off x="1006693" y="2118359"/>
                  <a:ext cx="241665" cy="241665"/>
                </a:xfrm>
                <a:prstGeom prst="pie">
                  <a:avLst>
                    <a:gd name="adj1" fmla="val 19853847"/>
                    <a:gd name="adj2" fmla="val 2061273"/>
                  </a:avLst>
                </a:prstGeom>
                <a:solidFill>
                  <a:schemeClr val="bg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9BCC6"/>
                    </a:solidFill>
                    <a:effectLst/>
                    <a:uLnTx/>
                    <a:uFillTx/>
                    <a:latin typeface="Nokia Pure Text Light"/>
                    <a:ea typeface="+mn-ea"/>
                    <a:cs typeface="+mn-cs"/>
                  </a:endParaRPr>
                </a:p>
              </p:txBody>
            </p:sp>
          </p:grpSp>
        </p:grpSp>
        <p:grpSp>
          <p:nvGrpSpPr>
            <p:cNvPr id="3" name="Gruppieren 2"/>
            <p:cNvGrpSpPr/>
            <p:nvPr/>
          </p:nvGrpSpPr>
          <p:grpSpPr>
            <a:xfrm>
              <a:off x="3618891" y="1349287"/>
              <a:ext cx="621965" cy="389678"/>
              <a:chOff x="5358825" y="834764"/>
              <a:chExt cx="621965" cy="389678"/>
            </a:xfrm>
          </p:grpSpPr>
          <p:sp>
            <p:nvSpPr>
              <p:cNvPr id="585" name="Rechteck 428"/>
              <p:cNvSpPr/>
              <p:nvPr/>
            </p:nvSpPr>
            <p:spPr>
              <a:xfrm>
                <a:off x="5358825" y="1023938"/>
                <a:ext cx="621965" cy="200504"/>
              </a:xfrm>
              <a:prstGeom prst="rect">
                <a:avLst/>
              </a:prstGeom>
              <a:noFill/>
              <a:scene3d>
                <a:camera prst="orthographicFront"/>
                <a:lightRig rig="threePt" dir="t"/>
              </a:scene3d>
              <a:sp3d/>
            </p:spPr>
            <p:txBody>
              <a:bodyPr wrap="squar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ea typeface="MS PGothic" pitchFamily="34" charset="-128"/>
                  </a:rPr>
                  <a:t>Real time</a:t>
                </a:r>
                <a:br>
                  <a:rPr kumimoji="0" lang="en-US" sz="800" b="0" i="0" u="none" strike="noStrike" kern="1200" cap="none" spc="0" normalizeH="0" baseline="0" noProof="0" dirty="0">
                    <a:ln>
                      <a:noFill/>
                    </a:ln>
                    <a:solidFill>
                      <a:srgbClr val="FFFFFF"/>
                    </a:solidFill>
                    <a:effectLst/>
                    <a:uLnTx/>
                    <a:uFillTx/>
                    <a:latin typeface="Nokia Pure Text Light"/>
                    <a:ea typeface="MS PGothic" pitchFamily="34" charset="-128"/>
                  </a:rPr>
                </a:br>
                <a:r>
                  <a:rPr kumimoji="0" lang="en-US" sz="800" b="0" i="0" u="none" strike="noStrike" kern="1200" cap="none" spc="0" normalizeH="0" baseline="0" noProof="0" dirty="0">
                    <a:ln>
                      <a:noFill/>
                    </a:ln>
                    <a:solidFill>
                      <a:srgbClr val="FFFFFF"/>
                    </a:solidFill>
                    <a:effectLst/>
                    <a:uLnTx/>
                    <a:uFillTx/>
                    <a:latin typeface="Nokia Pure Text Light"/>
                    <a:ea typeface="MS PGothic" pitchFamily="34" charset="-128"/>
                  </a:rPr>
                  <a:t> work in cloud</a:t>
                </a:r>
              </a:p>
            </p:txBody>
          </p:sp>
          <p:sp>
            <p:nvSpPr>
              <p:cNvPr id="586" name="Rechteck 31"/>
              <p:cNvSpPr/>
              <p:nvPr/>
            </p:nvSpPr>
            <p:spPr>
              <a:xfrm>
                <a:off x="5529466" y="834764"/>
                <a:ext cx="305010" cy="165692"/>
              </a:xfrm>
              <a:custGeom>
                <a:avLst/>
                <a:gdLst/>
                <a:ahLst/>
                <a:cxnLst/>
                <a:rect l="l" t="t" r="r" b="b"/>
                <a:pathLst>
                  <a:path w="820131" h="445525">
                    <a:moveTo>
                      <a:pt x="403876" y="28228"/>
                    </a:moveTo>
                    <a:cubicBezTo>
                      <a:pt x="310050" y="28701"/>
                      <a:pt x="232863" y="71367"/>
                      <a:pt x="189226" y="136151"/>
                    </a:cubicBezTo>
                    <a:lnTo>
                      <a:pt x="178050" y="135124"/>
                    </a:lnTo>
                    <a:cubicBezTo>
                      <a:pt x="89460" y="135124"/>
                      <a:pt x="21753" y="201337"/>
                      <a:pt x="21753" y="282064"/>
                    </a:cubicBezTo>
                    <a:cubicBezTo>
                      <a:pt x="21753" y="360756"/>
                      <a:pt x="85884" y="424154"/>
                      <a:pt x="171401" y="426808"/>
                    </a:cubicBezTo>
                    <a:lnTo>
                      <a:pt x="658390" y="426808"/>
                    </a:lnTo>
                    <a:lnTo>
                      <a:pt x="658390" y="426258"/>
                    </a:lnTo>
                    <a:cubicBezTo>
                      <a:pt x="736842" y="420860"/>
                      <a:pt x="798379" y="360949"/>
                      <a:pt x="798379" y="287943"/>
                    </a:cubicBezTo>
                    <a:cubicBezTo>
                      <a:pt x="798379" y="210889"/>
                      <a:pt x="729829" y="148423"/>
                      <a:pt x="645268" y="148423"/>
                    </a:cubicBezTo>
                    <a:cubicBezTo>
                      <a:pt x="638897" y="148423"/>
                      <a:pt x="632616" y="148778"/>
                      <a:pt x="626540" y="150144"/>
                    </a:cubicBezTo>
                    <a:cubicBezTo>
                      <a:pt x="585673" y="76931"/>
                      <a:pt x="504306" y="27721"/>
                      <a:pt x="403876" y="28228"/>
                    </a:cubicBezTo>
                    <a:close/>
                    <a:moveTo>
                      <a:pt x="403529" y="4"/>
                    </a:moveTo>
                    <a:cubicBezTo>
                      <a:pt x="509585" y="-562"/>
                      <a:pt x="595510" y="54443"/>
                      <a:pt x="638666" y="136278"/>
                    </a:cubicBezTo>
                    <a:cubicBezTo>
                      <a:pt x="645083" y="134751"/>
                      <a:pt x="651715" y="134355"/>
                      <a:pt x="658444" y="134355"/>
                    </a:cubicBezTo>
                    <a:cubicBezTo>
                      <a:pt x="747741" y="134355"/>
                      <a:pt x="820131" y="204177"/>
                      <a:pt x="820131" y="290306"/>
                    </a:cubicBezTo>
                    <a:cubicBezTo>
                      <a:pt x="820131" y="371910"/>
                      <a:pt x="755147" y="438876"/>
                      <a:pt x="672300" y="444910"/>
                    </a:cubicBezTo>
                    <a:lnTo>
                      <a:pt x="672300" y="445525"/>
                    </a:lnTo>
                    <a:lnTo>
                      <a:pt x="158031" y="445525"/>
                    </a:lnTo>
                    <a:cubicBezTo>
                      <a:pt x="67724" y="442558"/>
                      <a:pt x="0" y="371694"/>
                      <a:pt x="0" y="283734"/>
                    </a:cubicBezTo>
                    <a:cubicBezTo>
                      <a:pt x="0" y="193500"/>
                      <a:pt x="71499" y="119490"/>
                      <a:pt x="165053" y="119490"/>
                    </a:cubicBezTo>
                    <a:lnTo>
                      <a:pt x="176855" y="120637"/>
                    </a:lnTo>
                    <a:cubicBezTo>
                      <a:pt x="222936" y="48224"/>
                      <a:pt x="304447" y="534"/>
                      <a:pt x="403529" y="4"/>
                    </a:cubicBezTo>
                    <a:close/>
                  </a:path>
                </a:pathLst>
              </a:custGeom>
              <a:solidFill>
                <a:schemeClr val="bg1"/>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378000" bIns="90000" rtlCol="0" anchor="ctr" anchorCtr="0"/>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grpSp>
          <p:nvGrpSpPr>
            <p:cNvPr id="589" name="Gruppieren 588"/>
            <p:cNvGrpSpPr/>
            <p:nvPr/>
          </p:nvGrpSpPr>
          <p:grpSpPr>
            <a:xfrm>
              <a:off x="6191861" y="1273299"/>
              <a:ext cx="504946" cy="463962"/>
              <a:chOff x="3166954" y="3295920"/>
              <a:chExt cx="504946" cy="463962"/>
            </a:xfrm>
          </p:grpSpPr>
          <p:sp>
            <p:nvSpPr>
              <p:cNvPr id="590" name="Rechteck 1157"/>
              <p:cNvSpPr/>
              <p:nvPr/>
            </p:nvSpPr>
            <p:spPr>
              <a:xfrm flipH="1">
                <a:off x="3166954" y="3562905"/>
                <a:ext cx="504946" cy="196977"/>
              </a:xfrm>
              <a:prstGeom prst="rect">
                <a:avLst/>
              </a:prstGeom>
              <a:noFill/>
              <a:scene3d>
                <a:camera prst="orthographicFront"/>
                <a:lightRig rig="threePt" dir="t"/>
              </a:scene3d>
              <a:sp3d/>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Advanced </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monitoring</a:t>
                </a:r>
              </a:p>
            </p:txBody>
          </p:sp>
          <p:grpSp>
            <p:nvGrpSpPr>
              <p:cNvPr id="591" name="Group 235"/>
              <p:cNvGrpSpPr/>
              <p:nvPr/>
            </p:nvGrpSpPr>
            <p:grpSpPr>
              <a:xfrm>
                <a:off x="3268683" y="3295920"/>
                <a:ext cx="310116" cy="211934"/>
                <a:chOff x="6480277" y="1279185"/>
                <a:chExt cx="727075" cy="496887"/>
              </a:xfrm>
              <a:solidFill>
                <a:schemeClr val="bg1"/>
              </a:solidFill>
            </p:grpSpPr>
            <p:sp>
              <p:nvSpPr>
                <p:cNvPr id="592" name="Freeform 22"/>
                <p:cNvSpPr>
                  <a:spLocks noEditPoints="1"/>
                </p:cNvSpPr>
                <p:nvPr/>
              </p:nvSpPr>
              <p:spPr bwMode="auto">
                <a:xfrm>
                  <a:off x="7124802" y="1509372"/>
                  <a:ext cx="36513" cy="36512"/>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12 h 32"/>
                    <a:gd name="T12" fmla="*/ 12 w 32"/>
                    <a:gd name="T13" fmla="*/ 16 h 32"/>
                    <a:gd name="T14" fmla="*/ 16 w 32"/>
                    <a:gd name="T15" fmla="*/ 20 h 32"/>
                    <a:gd name="T16" fmla="*/ 20 w 32"/>
                    <a:gd name="T17" fmla="*/ 16 h 32"/>
                    <a:gd name="T18" fmla="*/ 16 w 32"/>
                    <a:gd name="T19"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12"/>
                      </a:moveTo>
                      <a:cubicBezTo>
                        <a:pt x="13" y="12"/>
                        <a:pt x="12" y="14"/>
                        <a:pt x="12" y="16"/>
                      </a:cubicBezTo>
                      <a:cubicBezTo>
                        <a:pt x="12" y="18"/>
                        <a:pt x="13" y="20"/>
                        <a:pt x="16" y="20"/>
                      </a:cubicBezTo>
                      <a:cubicBezTo>
                        <a:pt x="18" y="20"/>
                        <a:pt x="20" y="18"/>
                        <a:pt x="20" y="16"/>
                      </a:cubicBezTo>
                      <a:cubicBezTo>
                        <a:pt x="20" y="14"/>
                        <a:pt x="18" y="12"/>
                        <a:pt x="16" y="12"/>
                      </a:cubicBez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93" name="Freeform 23"/>
                <p:cNvSpPr>
                  <a:spLocks noEditPoints="1"/>
                </p:cNvSpPr>
                <p:nvPr/>
              </p:nvSpPr>
              <p:spPr bwMode="auto">
                <a:xfrm>
                  <a:off x="6480277" y="1279185"/>
                  <a:ext cx="727075" cy="496887"/>
                </a:xfrm>
                <a:custGeom>
                  <a:avLst/>
                  <a:gdLst>
                    <a:gd name="T0" fmla="*/ 565 w 645"/>
                    <a:gd name="T1" fmla="*/ 440 h 440"/>
                    <a:gd name="T2" fmla="*/ 80 w 645"/>
                    <a:gd name="T3" fmla="*/ 440 h 440"/>
                    <a:gd name="T4" fmla="*/ 0 w 645"/>
                    <a:gd name="T5" fmla="*/ 359 h 440"/>
                    <a:gd name="T6" fmla="*/ 0 w 645"/>
                    <a:gd name="T7" fmla="*/ 80 h 440"/>
                    <a:gd name="T8" fmla="*/ 80 w 645"/>
                    <a:gd name="T9" fmla="*/ 0 h 440"/>
                    <a:gd name="T10" fmla="*/ 565 w 645"/>
                    <a:gd name="T11" fmla="*/ 0 h 440"/>
                    <a:gd name="T12" fmla="*/ 645 w 645"/>
                    <a:gd name="T13" fmla="*/ 80 h 440"/>
                    <a:gd name="T14" fmla="*/ 645 w 645"/>
                    <a:gd name="T15" fmla="*/ 359 h 440"/>
                    <a:gd name="T16" fmla="*/ 565 w 645"/>
                    <a:gd name="T17" fmla="*/ 440 h 440"/>
                    <a:gd name="T18" fmla="*/ 80 w 645"/>
                    <a:gd name="T19" fmla="*/ 24 h 440"/>
                    <a:gd name="T20" fmla="*/ 24 w 645"/>
                    <a:gd name="T21" fmla="*/ 80 h 440"/>
                    <a:gd name="T22" fmla="*/ 24 w 645"/>
                    <a:gd name="T23" fmla="*/ 359 h 440"/>
                    <a:gd name="T24" fmla="*/ 80 w 645"/>
                    <a:gd name="T25" fmla="*/ 416 h 440"/>
                    <a:gd name="T26" fmla="*/ 565 w 645"/>
                    <a:gd name="T27" fmla="*/ 416 h 440"/>
                    <a:gd name="T28" fmla="*/ 621 w 645"/>
                    <a:gd name="T29" fmla="*/ 359 h 440"/>
                    <a:gd name="T30" fmla="*/ 621 w 645"/>
                    <a:gd name="T31" fmla="*/ 80 h 440"/>
                    <a:gd name="T32" fmla="*/ 565 w 645"/>
                    <a:gd name="T33" fmla="*/ 24 h 440"/>
                    <a:gd name="T34" fmla="*/ 80 w 645"/>
                    <a:gd name="T35" fmla="*/ 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5" h="440">
                      <a:moveTo>
                        <a:pt x="565" y="440"/>
                      </a:moveTo>
                      <a:cubicBezTo>
                        <a:pt x="80" y="440"/>
                        <a:pt x="80" y="440"/>
                        <a:pt x="80" y="440"/>
                      </a:cubicBezTo>
                      <a:cubicBezTo>
                        <a:pt x="36" y="440"/>
                        <a:pt x="0" y="404"/>
                        <a:pt x="0" y="359"/>
                      </a:cubicBezTo>
                      <a:cubicBezTo>
                        <a:pt x="0" y="80"/>
                        <a:pt x="0" y="80"/>
                        <a:pt x="0" y="80"/>
                      </a:cubicBezTo>
                      <a:cubicBezTo>
                        <a:pt x="0" y="36"/>
                        <a:pt x="36" y="0"/>
                        <a:pt x="80" y="0"/>
                      </a:cubicBezTo>
                      <a:cubicBezTo>
                        <a:pt x="565" y="0"/>
                        <a:pt x="565" y="0"/>
                        <a:pt x="565" y="0"/>
                      </a:cubicBezTo>
                      <a:cubicBezTo>
                        <a:pt x="609" y="0"/>
                        <a:pt x="645" y="36"/>
                        <a:pt x="645" y="80"/>
                      </a:cubicBezTo>
                      <a:cubicBezTo>
                        <a:pt x="645" y="359"/>
                        <a:pt x="645" y="359"/>
                        <a:pt x="645" y="359"/>
                      </a:cubicBezTo>
                      <a:cubicBezTo>
                        <a:pt x="645" y="404"/>
                        <a:pt x="609" y="440"/>
                        <a:pt x="565" y="440"/>
                      </a:cubicBezTo>
                      <a:close/>
                      <a:moveTo>
                        <a:pt x="80" y="24"/>
                      </a:moveTo>
                      <a:cubicBezTo>
                        <a:pt x="49" y="24"/>
                        <a:pt x="24" y="49"/>
                        <a:pt x="24" y="80"/>
                      </a:cubicBezTo>
                      <a:cubicBezTo>
                        <a:pt x="24" y="359"/>
                        <a:pt x="24" y="359"/>
                        <a:pt x="24" y="359"/>
                      </a:cubicBezTo>
                      <a:cubicBezTo>
                        <a:pt x="24" y="391"/>
                        <a:pt x="49" y="416"/>
                        <a:pt x="80" y="416"/>
                      </a:cubicBezTo>
                      <a:cubicBezTo>
                        <a:pt x="565" y="416"/>
                        <a:pt x="565" y="416"/>
                        <a:pt x="565" y="416"/>
                      </a:cubicBezTo>
                      <a:cubicBezTo>
                        <a:pt x="596" y="416"/>
                        <a:pt x="621" y="391"/>
                        <a:pt x="621" y="359"/>
                      </a:cubicBezTo>
                      <a:cubicBezTo>
                        <a:pt x="621" y="80"/>
                        <a:pt x="621" y="80"/>
                        <a:pt x="621" y="80"/>
                      </a:cubicBezTo>
                      <a:cubicBezTo>
                        <a:pt x="621" y="49"/>
                        <a:pt x="596" y="24"/>
                        <a:pt x="565" y="24"/>
                      </a:cubicBezTo>
                      <a:lnTo>
                        <a:pt x="80" y="24"/>
                      </a:ln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94" name="Freeform 24"/>
                <p:cNvSpPr>
                  <a:spLocks noEditPoints="1"/>
                </p:cNvSpPr>
                <p:nvPr/>
              </p:nvSpPr>
              <p:spPr bwMode="auto">
                <a:xfrm>
                  <a:off x="6546952" y="1334747"/>
                  <a:ext cx="565150" cy="381000"/>
                </a:xfrm>
                <a:custGeom>
                  <a:avLst/>
                  <a:gdLst>
                    <a:gd name="T0" fmla="*/ 489 w 501"/>
                    <a:gd name="T1" fmla="*/ 338 h 338"/>
                    <a:gd name="T2" fmla="*/ 12 w 501"/>
                    <a:gd name="T3" fmla="*/ 338 h 338"/>
                    <a:gd name="T4" fmla="*/ 0 w 501"/>
                    <a:gd name="T5" fmla="*/ 326 h 338"/>
                    <a:gd name="T6" fmla="*/ 0 w 501"/>
                    <a:gd name="T7" fmla="*/ 12 h 338"/>
                    <a:gd name="T8" fmla="*/ 12 w 501"/>
                    <a:gd name="T9" fmla="*/ 0 h 338"/>
                    <a:gd name="T10" fmla="*/ 489 w 501"/>
                    <a:gd name="T11" fmla="*/ 0 h 338"/>
                    <a:gd name="T12" fmla="*/ 501 w 501"/>
                    <a:gd name="T13" fmla="*/ 12 h 338"/>
                    <a:gd name="T14" fmla="*/ 501 w 501"/>
                    <a:gd name="T15" fmla="*/ 326 h 338"/>
                    <a:gd name="T16" fmla="*/ 489 w 501"/>
                    <a:gd name="T17" fmla="*/ 338 h 338"/>
                    <a:gd name="T18" fmla="*/ 24 w 501"/>
                    <a:gd name="T19" fmla="*/ 314 h 338"/>
                    <a:gd name="T20" fmla="*/ 477 w 501"/>
                    <a:gd name="T21" fmla="*/ 314 h 338"/>
                    <a:gd name="T22" fmla="*/ 477 w 501"/>
                    <a:gd name="T23" fmla="*/ 24 h 338"/>
                    <a:gd name="T24" fmla="*/ 24 w 501"/>
                    <a:gd name="T25" fmla="*/ 24 h 338"/>
                    <a:gd name="T26" fmla="*/ 24 w 501"/>
                    <a:gd name="T27" fmla="*/ 31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1" h="338">
                      <a:moveTo>
                        <a:pt x="489" y="338"/>
                      </a:moveTo>
                      <a:cubicBezTo>
                        <a:pt x="12" y="338"/>
                        <a:pt x="12" y="338"/>
                        <a:pt x="12" y="338"/>
                      </a:cubicBezTo>
                      <a:cubicBezTo>
                        <a:pt x="5" y="338"/>
                        <a:pt x="0" y="333"/>
                        <a:pt x="0" y="326"/>
                      </a:cubicBezTo>
                      <a:cubicBezTo>
                        <a:pt x="0" y="12"/>
                        <a:pt x="0" y="12"/>
                        <a:pt x="0" y="12"/>
                      </a:cubicBezTo>
                      <a:cubicBezTo>
                        <a:pt x="0" y="6"/>
                        <a:pt x="5" y="0"/>
                        <a:pt x="12" y="0"/>
                      </a:cubicBezTo>
                      <a:cubicBezTo>
                        <a:pt x="489" y="0"/>
                        <a:pt x="489" y="0"/>
                        <a:pt x="489" y="0"/>
                      </a:cubicBezTo>
                      <a:cubicBezTo>
                        <a:pt x="495" y="0"/>
                        <a:pt x="501" y="6"/>
                        <a:pt x="501" y="12"/>
                      </a:cubicBezTo>
                      <a:cubicBezTo>
                        <a:pt x="501" y="326"/>
                        <a:pt x="501" y="326"/>
                        <a:pt x="501" y="326"/>
                      </a:cubicBezTo>
                      <a:cubicBezTo>
                        <a:pt x="501" y="333"/>
                        <a:pt x="495" y="338"/>
                        <a:pt x="489" y="338"/>
                      </a:cubicBezTo>
                      <a:close/>
                      <a:moveTo>
                        <a:pt x="24" y="314"/>
                      </a:moveTo>
                      <a:cubicBezTo>
                        <a:pt x="477" y="314"/>
                        <a:pt x="477" y="314"/>
                        <a:pt x="477" y="314"/>
                      </a:cubicBezTo>
                      <a:cubicBezTo>
                        <a:pt x="477" y="24"/>
                        <a:pt x="477" y="24"/>
                        <a:pt x="477" y="24"/>
                      </a:cubicBezTo>
                      <a:cubicBezTo>
                        <a:pt x="24" y="24"/>
                        <a:pt x="24" y="24"/>
                        <a:pt x="24" y="24"/>
                      </a:cubicBezTo>
                      <a:lnTo>
                        <a:pt x="24" y="314"/>
                      </a:ln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95" name="Freeform 5"/>
                <p:cNvSpPr>
                  <a:spLocks/>
                </p:cNvSpPr>
                <p:nvPr/>
              </p:nvSpPr>
              <p:spPr bwMode="auto">
                <a:xfrm>
                  <a:off x="6610591" y="1419570"/>
                  <a:ext cx="428625" cy="215900"/>
                </a:xfrm>
                <a:custGeom>
                  <a:avLst/>
                  <a:gdLst/>
                  <a:ahLst/>
                  <a:cxnLst>
                    <a:cxn ang="0">
                      <a:pos x="0" y="462"/>
                    </a:cxn>
                    <a:cxn ang="0">
                      <a:pos x="345" y="462"/>
                    </a:cxn>
                    <a:cxn ang="0">
                      <a:pos x="359" y="466"/>
                    </a:cxn>
                    <a:cxn ang="0">
                      <a:pos x="420" y="519"/>
                    </a:cxn>
                    <a:cxn ang="0">
                      <a:pos x="429" y="516"/>
                    </a:cxn>
                    <a:cxn ang="0">
                      <a:pos x="501" y="4"/>
                    </a:cxn>
                    <a:cxn ang="0">
                      <a:pos x="507" y="4"/>
                    </a:cxn>
                    <a:cxn ang="0">
                      <a:pos x="555" y="595"/>
                    </a:cxn>
                    <a:cxn ang="0">
                      <a:pos x="565" y="597"/>
                    </a:cxn>
                    <a:cxn ang="0">
                      <a:pos x="637" y="476"/>
                    </a:cxn>
                    <a:cxn ang="0">
                      <a:pos x="644" y="473"/>
                    </a:cxn>
                    <a:cxn ang="0">
                      <a:pos x="724" y="511"/>
                    </a:cxn>
                    <a:cxn ang="0">
                      <a:pos x="739" y="508"/>
                    </a:cxn>
                    <a:cxn ang="0">
                      <a:pos x="845" y="347"/>
                    </a:cxn>
                    <a:cxn ang="0">
                      <a:pos x="855" y="349"/>
                    </a:cxn>
                    <a:cxn ang="0">
                      <a:pos x="885" y="446"/>
                    </a:cxn>
                    <a:cxn ang="0">
                      <a:pos x="910" y="462"/>
                    </a:cxn>
                    <a:cxn ang="0">
                      <a:pos x="1205" y="462"/>
                    </a:cxn>
                  </a:cxnLst>
                  <a:rect l="0" t="0" r="r" b="b"/>
                  <a:pathLst>
                    <a:path w="1205" h="601">
                      <a:moveTo>
                        <a:pt x="0" y="462"/>
                      </a:moveTo>
                      <a:cubicBezTo>
                        <a:pt x="115" y="462"/>
                        <a:pt x="230" y="462"/>
                        <a:pt x="345" y="462"/>
                      </a:cubicBezTo>
                      <a:cubicBezTo>
                        <a:pt x="350" y="462"/>
                        <a:pt x="354" y="464"/>
                        <a:pt x="359" y="466"/>
                      </a:cubicBezTo>
                      <a:cubicBezTo>
                        <a:pt x="383" y="480"/>
                        <a:pt x="402" y="497"/>
                        <a:pt x="420" y="519"/>
                      </a:cubicBezTo>
                      <a:cubicBezTo>
                        <a:pt x="422" y="522"/>
                        <a:pt x="428" y="521"/>
                        <a:pt x="429" y="516"/>
                      </a:cubicBezTo>
                      <a:cubicBezTo>
                        <a:pt x="462" y="346"/>
                        <a:pt x="486" y="176"/>
                        <a:pt x="501" y="4"/>
                      </a:cubicBezTo>
                      <a:cubicBezTo>
                        <a:pt x="502" y="0"/>
                        <a:pt x="506" y="0"/>
                        <a:pt x="507" y="4"/>
                      </a:cubicBezTo>
                      <a:cubicBezTo>
                        <a:pt x="514" y="202"/>
                        <a:pt x="531" y="398"/>
                        <a:pt x="555" y="595"/>
                      </a:cubicBezTo>
                      <a:cubicBezTo>
                        <a:pt x="556" y="600"/>
                        <a:pt x="562" y="601"/>
                        <a:pt x="565" y="597"/>
                      </a:cubicBezTo>
                      <a:cubicBezTo>
                        <a:pt x="593" y="559"/>
                        <a:pt x="617" y="519"/>
                        <a:pt x="637" y="476"/>
                      </a:cubicBezTo>
                      <a:cubicBezTo>
                        <a:pt x="639" y="473"/>
                        <a:pt x="641" y="472"/>
                        <a:pt x="644" y="473"/>
                      </a:cubicBezTo>
                      <a:cubicBezTo>
                        <a:pt x="673" y="481"/>
                        <a:pt x="699" y="493"/>
                        <a:pt x="724" y="511"/>
                      </a:cubicBezTo>
                      <a:cubicBezTo>
                        <a:pt x="729" y="514"/>
                        <a:pt x="735" y="513"/>
                        <a:pt x="739" y="508"/>
                      </a:cubicBezTo>
                      <a:cubicBezTo>
                        <a:pt x="778" y="457"/>
                        <a:pt x="813" y="404"/>
                        <a:pt x="845" y="347"/>
                      </a:cubicBezTo>
                      <a:cubicBezTo>
                        <a:pt x="848" y="343"/>
                        <a:pt x="854" y="344"/>
                        <a:pt x="855" y="349"/>
                      </a:cubicBezTo>
                      <a:cubicBezTo>
                        <a:pt x="861" y="383"/>
                        <a:pt x="871" y="415"/>
                        <a:pt x="885" y="446"/>
                      </a:cubicBezTo>
                      <a:cubicBezTo>
                        <a:pt x="889" y="456"/>
                        <a:pt x="899" y="462"/>
                        <a:pt x="910" y="462"/>
                      </a:cubicBezTo>
                      <a:cubicBezTo>
                        <a:pt x="1008" y="462"/>
                        <a:pt x="1107" y="462"/>
                        <a:pt x="1205" y="462"/>
                      </a:cubicBezTo>
                    </a:path>
                  </a:pathLst>
                </a:custGeom>
                <a:grpFill/>
                <a:ln w="12700" cap="rnd">
                  <a:solidFill>
                    <a:schemeClr val="bg1"/>
                  </a:solidFill>
                  <a:prstDash val="solid"/>
                  <a:round/>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grpSp>
        <p:grpSp>
          <p:nvGrpSpPr>
            <p:cNvPr id="602" name="Gruppieren 601"/>
            <p:cNvGrpSpPr/>
            <p:nvPr/>
          </p:nvGrpSpPr>
          <p:grpSpPr>
            <a:xfrm>
              <a:off x="5687805" y="1235792"/>
              <a:ext cx="423985" cy="501469"/>
              <a:chOff x="5760132" y="1235792"/>
              <a:chExt cx="423985" cy="501469"/>
            </a:xfrm>
          </p:grpSpPr>
          <p:grpSp>
            <p:nvGrpSpPr>
              <p:cNvPr id="352" name="Gruppieren 351"/>
              <p:cNvGrpSpPr/>
              <p:nvPr/>
            </p:nvGrpSpPr>
            <p:grpSpPr>
              <a:xfrm flipH="1">
                <a:off x="5864005" y="1235792"/>
                <a:ext cx="320112" cy="274108"/>
                <a:chOff x="7257561" y="2401867"/>
                <a:chExt cx="320112" cy="274108"/>
              </a:xfrm>
            </p:grpSpPr>
            <p:grpSp>
              <p:nvGrpSpPr>
                <p:cNvPr id="353" name="Gruppieren 352"/>
                <p:cNvGrpSpPr/>
                <p:nvPr/>
              </p:nvGrpSpPr>
              <p:grpSpPr>
                <a:xfrm>
                  <a:off x="7382839" y="2428989"/>
                  <a:ext cx="194834" cy="246986"/>
                  <a:chOff x="1558527" y="2308537"/>
                  <a:chExt cx="479272" cy="607561"/>
                </a:xfrm>
                <a:solidFill>
                  <a:schemeClr val="bg1"/>
                </a:solidFill>
              </p:grpSpPr>
              <p:sp>
                <p:nvSpPr>
                  <p:cNvPr id="358" name="Freeform 79"/>
                  <p:cNvSpPr>
                    <a:spLocks noEditPoints="1"/>
                  </p:cNvSpPr>
                  <p:nvPr/>
                </p:nvSpPr>
                <p:spPr bwMode="auto">
                  <a:xfrm>
                    <a:off x="1684396" y="2308537"/>
                    <a:ext cx="232374" cy="232374"/>
                  </a:xfrm>
                  <a:custGeom>
                    <a:avLst/>
                    <a:gdLst>
                      <a:gd name="T0" fmla="*/ 68 w 135"/>
                      <a:gd name="T1" fmla="*/ 135 h 135"/>
                      <a:gd name="T2" fmla="*/ 0 w 135"/>
                      <a:gd name="T3" fmla="*/ 67 h 135"/>
                      <a:gd name="T4" fmla="*/ 68 w 135"/>
                      <a:gd name="T5" fmla="*/ 0 h 135"/>
                      <a:gd name="T6" fmla="*/ 135 w 135"/>
                      <a:gd name="T7" fmla="*/ 67 h 135"/>
                      <a:gd name="T8" fmla="*/ 68 w 135"/>
                      <a:gd name="T9" fmla="*/ 135 h 135"/>
                      <a:gd name="T10" fmla="*/ 68 w 135"/>
                      <a:gd name="T11" fmla="*/ 21 h 135"/>
                      <a:gd name="T12" fmla="*/ 22 w 135"/>
                      <a:gd name="T13" fmla="*/ 67 h 135"/>
                      <a:gd name="T14" fmla="*/ 68 w 135"/>
                      <a:gd name="T15" fmla="*/ 114 h 135"/>
                      <a:gd name="T16" fmla="*/ 114 w 135"/>
                      <a:gd name="T17" fmla="*/ 67 h 135"/>
                      <a:gd name="T18" fmla="*/ 68 w 135"/>
                      <a:gd name="T19" fmla="*/ 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5">
                        <a:moveTo>
                          <a:pt x="68" y="135"/>
                        </a:moveTo>
                        <a:cubicBezTo>
                          <a:pt x="31" y="135"/>
                          <a:pt x="0" y="105"/>
                          <a:pt x="0" y="67"/>
                        </a:cubicBezTo>
                        <a:cubicBezTo>
                          <a:pt x="0" y="30"/>
                          <a:pt x="31" y="0"/>
                          <a:pt x="68" y="0"/>
                        </a:cubicBezTo>
                        <a:cubicBezTo>
                          <a:pt x="105" y="0"/>
                          <a:pt x="135" y="30"/>
                          <a:pt x="135" y="67"/>
                        </a:cubicBezTo>
                        <a:cubicBezTo>
                          <a:pt x="135" y="105"/>
                          <a:pt x="105" y="135"/>
                          <a:pt x="68" y="135"/>
                        </a:cubicBezTo>
                        <a:close/>
                        <a:moveTo>
                          <a:pt x="68" y="21"/>
                        </a:moveTo>
                        <a:cubicBezTo>
                          <a:pt x="42" y="21"/>
                          <a:pt x="22" y="42"/>
                          <a:pt x="22" y="67"/>
                        </a:cubicBezTo>
                        <a:cubicBezTo>
                          <a:pt x="22" y="93"/>
                          <a:pt x="42" y="114"/>
                          <a:pt x="68" y="114"/>
                        </a:cubicBezTo>
                        <a:cubicBezTo>
                          <a:pt x="93" y="114"/>
                          <a:pt x="114" y="93"/>
                          <a:pt x="114" y="67"/>
                        </a:cubicBezTo>
                        <a:cubicBezTo>
                          <a:pt x="114" y="42"/>
                          <a:pt x="93" y="21"/>
                          <a:pt x="68" y="21"/>
                        </a:cubicBez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59" name="Freeform 80"/>
                  <p:cNvSpPr>
                    <a:spLocks noEditPoints="1"/>
                  </p:cNvSpPr>
                  <p:nvPr/>
                </p:nvSpPr>
                <p:spPr bwMode="auto">
                  <a:xfrm>
                    <a:off x="1558527" y="2550593"/>
                    <a:ext cx="479272" cy="365505"/>
                  </a:xfrm>
                  <a:custGeom>
                    <a:avLst/>
                    <a:gdLst>
                      <a:gd name="T0" fmla="*/ 219 w 279"/>
                      <a:gd name="T1" fmla="*/ 213 h 213"/>
                      <a:gd name="T2" fmla="*/ 60 w 279"/>
                      <a:gd name="T3" fmla="*/ 213 h 213"/>
                      <a:gd name="T4" fmla="*/ 50 w 279"/>
                      <a:gd name="T5" fmla="*/ 202 h 213"/>
                      <a:gd name="T6" fmla="*/ 50 w 279"/>
                      <a:gd name="T7" fmla="*/ 140 h 213"/>
                      <a:gd name="T8" fmla="*/ 11 w 279"/>
                      <a:gd name="T9" fmla="*/ 140 h 213"/>
                      <a:gd name="T10" fmla="*/ 0 w 279"/>
                      <a:gd name="T11" fmla="*/ 129 h 213"/>
                      <a:gd name="T12" fmla="*/ 0 w 279"/>
                      <a:gd name="T13" fmla="*/ 44 h 213"/>
                      <a:gd name="T14" fmla="*/ 35 w 279"/>
                      <a:gd name="T15" fmla="*/ 8 h 213"/>
                      <a:gd name="T16" fmla="*/ 38 w 279"/>
                      <a:gd name="T17" fmla="*/ 8 h 213"/>
                      <a:gd name="T18" fmla="*/ 101 w 279"/>
                      <a:gd name="T19" fmla="*/ 1 h 213"/>
                      <a:gd name="T20" fmla="*/ 109 w 279"/>
                      <a:gd name="T21" fmla="*/ 3 h 213"/>
                      <a:gd name="T22" fmla="*/ 113 w 279"/>
                      <a:gd name="T23" fmla="*/ 11 h 213"/>
                      <a:gd name="T24" fmla="*/ 139 w 279"/>
                      <a:gd name="T25" fmla="*/ 37 h 213"/>
                      <a:gd name="T26" fmla="*/ 165 w 279"/>
                      <a:gd name="T27" fmla="*/ 11 h 213"/>
                      <a:gd name="T28" fmla="*/ 168 w 279"/>
                      <a:gd name="T29" fmla="*/ 3 h 213"/>
                      <a:gd name="T30" fmla="*/ 176 w 279"/>
                      <a:gd name="T31" fmla="*/ 1 h 213"/>
                      <a:gd name="T32" fmla="*/ 244 w 279"/>
                      <a:gd name="T33" fmla="*/ 8 h 213"/>
                      <a:gd name="T34" fmla="*/ 279 w 279"/>
                      <a:gd name="T35" fmla="*/ 44 h 213"/>
                      <a:gd name="T36" fmla="*/ 279 w 279"/>
                      <a:gd name="T37" fmla="*/ 129 h 213"/>
                      <a:gd name="T38" fmla="*/ 269 w 279"/>
                      <a:gd name="T39" fmla="*/ 140 h 213"/>
                      <a:gd name="T40" fmla="*/ 230 w 279"/>
                      <a:gd name="T41" fmla="*/ 140 h 213"/>
                      <a:gd name="T42" fmla="*/ 230 w 279"/>
                      <a:gd name="T43" fmla="*/ 202 h 213"/>
                      <a:gd name="T44" fmla="*/ 219 w 279"/>
                      <a:gd name="T45" fmla="*/ 213 h 213"/>
                      <a:gd name="T46" fmla="*/ 71 w 279"/>
                      <a:gd name="T47" fmla="*/ 192 h 213"/>
                      <a:gd name="T48" fmla="*/ 208 w 279"/>
                      <a:gd name="T49" fmla="*/ 192 h 213"/>
                      <a:gd name="T50" fmla="*/ 208 w 279"/>
                      <a:gd name="T51" fmla="*/ 91 h 213"/>
                      <a:gd name="T52" fmla="*/ 219 w 279"/>
                      <a:gd name="T53" fmla="*/ 80 h 213"/>
                      <a:gd name="T54" fmla="*/ 230 w 279"/>
                      <a:gd name="T55" fmla="*/ 91 h 213"/>
                      <a:gd name="T56" fmla="*/ 230 w 279"/>
                      <a:gd name="T57" fmla="*/ 118 h 213"/>
                      <a:gd name="T58" fmla="*/ 258 w 279"/>
                      <a:gd name="T59" fmla="*/ 118 h 213"/>
                      <a:gd name="T60" fmla="*/ 258 w 279"/>
                      <a:gd name="T61" fmla="*/ 44 h 213"/>
                      <a:gd name="T62" fmla="*/ 244 w 279"/>
                      <a:gd name="T63" fmla="*/ 30 h 213"/>
                      <a:gd name="T64" fmla="*/ 240 w 279"/>
                      <a:gd name="T65" fmla="*/ 30 h 213"/>
                      <a:gd name="T66" fmla="*/ 239 w 279"/>
                      <a:gd name="T67" fmla="*/ 29 h 213"/>
                      <a:gd name="T68" fmla="*/ 184 w 279"/>
                      <a:gd name="T69" fmla="*/ 23 h 213"/>
                      <a:gd name="T70" fmla="*/ 139 w 279"/>
                      <a:gd name="T71" fmla="*/ 58 h 213"/>
                      <a:gd name="T72" fmla="*/ 93 w 279"/>
                      <a:gd name="T73" fmla="*/ 23 h 213"/>
                      <a:gd name="T74" fmla="*/ 40 w 279"/>
                      <a:gd name="T75" fmla="*/ 29 h 213"/>
                      <a:gd name="T76" fmla="*/ 39 w 279"/>
                      <a:gd name="T77" fmla="*/ 30 h 213"/>
                      <a:gd name="T78" fmla="*/ 35 w 279"/>
                      <a:gd name="T79" fmla="*/ 30 h 213"/>
                      <a:gd name="T80" fmla="*/ 21 w 279"/>
                      <a:gd name="T81" fmla="*/ 44 h 213"/>
                      <a:gd name="T82" fmla="*/ 21 w 279"/>
                      <a:gd name="T83" fmla="*/ 118 h 213"/>
                      <a:gd name="T84" fmla="*/ 60 w 279"/>
                      <a:gd name="T85" fmla="*/ 118 h 213"/>
                      <a:gd name="T86" fmla="*/ 71 w 279"/>
                      <a:gd name="T87" fmla="*/ 129 h 213"/>
                      <a:gd name="T88" fmla="*/ 71 w 279"/>
                      <a:gd name="T89"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213">
                        <a:moveTo>
                          <a:pt x="219" y="213"/>
                        </a:moveTo>
                        <a:cubicBezTo>
                          <a:pt x="60" y="213"/>
                          <a:pt x="60" y="213"/>
                          <a:pt x="60" y="213"/>
                        </a:cubicBezTo>
                        <a:cubicBezTo>
                          <a:pt x="54" y="213"/>
                          <a:pt x="50" y="208"/>
                          <a:pt x="50" y="202"/>
                        </a:cubicBezTo>
                        <a:cubicBezTo>
                          <a:pt x="50" y="140"/>
                          <a:pt x="50" y="140"/>
                          <a:pt x="50" y="140"/>
                        </a:cubicBezTo>
                        <a:cubicBezTo>
                          <a:pt x="11" y="140"/>
                          <a:pt x="11" y="140"/>
                          <a:pt x="11" y="140"/>
                        </a:cubicBezTo>
                        <a:cubicBezTo>
                          <a:pt x="5" y="140"/>
                          <a:pt x="0" y="135"/>
                          <a:pt x="0" y="129"/>
                        </a:cubicBezTo>
                        <a:cubicBezTo>
                          <a:pt x="0" y="44"/>
                          <a:pt x="0" y="44"/>
                          <a:pt x="0" y="44"/>
                        </a:cubicBezTo>
                        <a:cubicBezTo>
                          <a:pt x="0" y="24"/>
                          <a:pt x="16" y="8"/>
                          <a:pt x="35" y="8"/>
                        </a:cubicBezTo>
                        <a:cubicBezTo>
                          <a:pt x="38" y="8"/>
                          <a:pt x="38" y="8"/>
                          <a:pt x="38" y="8"/>
                        </a:cubicBezTo>
                        <a:cubicBezTo>
                          <a:pt x="101" y="1"/>
                          <a:pt x="101" y="1"/>
                          <a:pt x="101" y="1"/>
                        </a:cubicBezTo>
                        <a:cubicBezTo>
                          <a:pt x="104" y="0"/>
                          <a:pt x="107" y="1"/>
                          <a:pt x="109" y="3"/>
                        </a:cubicBezTo>
                        <a:cubicBezTo>
                          <a:pt x="112" y="5"/>
                          <a:pt x="113" y="8"/>
                          <a:pt x="113" y="11"/>
                        </a:cubicBezTo>
                        <a:cubicBezTo>
                          <a:pt x="113" y="25"/>
                          <a:pt x="124" y="37"/>
                          <a:pt x="139" y="37"/>
                        </a:cubicBezTo>
                        <a:cubicBezTo>
                          <a:pt x="153" y="37"/>
                          <a:pt x="165" y="25"/>
                          <a:pt x="165" y="11"/>
                        </a:cubicBezTo>
                        <a:cubicBezTo>
                          <a:pt x="165" y="8"/>
                          <a:pt x="166" y="5"/>
                          <a:pt x="168" y="3"/>
                        </a:cubicBezTo>
                        <a:cubicBezTo>
                          <a:pt x="170" y="1"/>
                          <a:pt x="173" y="0"/>
                          <a:pt x="176" y="1"/>
                        </a:cubicBezTo>
                        <a:cubicBezTo>
                          <a:pt x="244" y="8"/>
                          <a:pt x="244" y="8"/>
                          <a:pt x="244" y="8"/>
                        </a:cubicBezTo>
                        <a:cubicBezTo>
                          <a:pt x="263" y="8"/>
                          <a:pt x="279" y="24"/>
                          <a:pt x="279" y="44"/>
                        </a:cubicBezTo>
                        <a:cubicBezTo>
                          <a:pt x="279" y="129"/>
                          <a:pt x="279" y="129"/>
                          <a:pt x="279" y="129"/>
                        </a:cubicBezTo>
                        <a:cubicBezTo>
                          <a:pt x="279" y="135"/>
                          <a:pt x="274" y="140"/>
                          <a:pt x="269" y="140"/>
                        </a:cubicBezTo>
                        <a:cubicBezTo>
                          <a:pt x="230" y="140"/>
                          <a:pt x="230" y="140"/>
                          <a:pt x="230" y="140"/>
                        </a:cubicBezTo>
                        <a:cubicBezTo>
                          <a:pt x="230" y="202"/>
                          <a:pt x="230" y="202"/>
                          <a:pt x="230" y="202"/>
                        </a:cubicBezTo>
                        <a:cubicBezTo>
                          <a:pt x="230" y="208"/>
                          <a:pt x="225" y="213"/>
                          <a:pt x="219" y="213"/>
                        </a:cubicBezTo>
                        <a:close/>
                        <a:moveTo>
                          <a:pt x="71" y="192"/>
                        </a:moveTo>
                        <a:cubicBezTo>
                          <a:pt x="208" y="192"/>
                          <a:pt x="208" y="192"/>
                          <a:pt x="208" y="192"/>
                        </a:cubicBezTo>
                        <a:cubicBezTo>
                          <a:pt x="208" y="91"/>
                          <a:pt x="208" y="91"/>
                          <a:pt x="208" y="91"/>
                        </a:cubicBezTo>
                        <a:cubicBezTo>
                          <a:pt x="208" y="85"/>
                          <a:pt x="213" y="80"/>
                          <a:pt x="219" y="80"/>
                        </a:cubicBezTo>
                        <a:cubicBezTo>
                          <a:pt x="225" y="80"/>
                          <a:pt x="230" y="85"/>
                          <a:pt x="230" y="91"/>
                        </a:cubicBezTo>
                        <a:cubicBezTo>
                          <a:pt x="230" y="118"/>
                          <a:pt x="230" y="118"/>
                          <a:pt x="230" y="118"/>
                        </a:cubicBezTo>
                        <a:cubicBezTo>
                          <a:pt x="258" y="118"/>
                          <a:pt x="258" y="118"/>
                          <a:pt x="258" y="118"/>
                        </a:cubicBezTo>
                        <a:cubicBezTo>
                          <a:pt x="258" y="44"/>
                          <a:pt x="258" y="44"/>
                          <a:pt x="258" y="44"/>
                        </a:cubicBezTo>
                        <a:cubicBezTo>
                          <a:pt x="258" y="36"/>
                          <a:pt x="252" y="30"/>
                          <a:pt x="244" y="30"/>
                        </a:cubicBezTo>
                        <a:cubicBezTo>
                          <a:pt x="240" y="30"/>
                          <a:pt x="240" y="30"/>
                          <a:pt x="240" y="30"/>
                        </a:cubicBezTo>
                        <a:cubicBezTo>
                          <a:pt x="240" y="30"/>
                          <a:pt x="239" y="29"/>
                          <a:pt x="239" y="29"/>
                        </a:cubicBezTo>
                        <a:cubicBezTo>
                          <a:pt x="184" y="23"/>
                          <a:pt x="184" y="23"/>
                          <a:pt x="184" y="23"/>
                        </a:cubicBezTo>
                        <a:cubicBezTo>
                          <a:pt x="179" y="43"/>
                          <a:pt x="161" y="58"/>
                          <a:pt x="139" y="58"/>
                        </a:cubicBezTo>
                        <a:cubicBezTo>
                          <a:pt x="117" y="58"/>
                          <a:pt x="99" y="43"/>
                          <a:pt x="93" y="23"/>
                        </a:cubicBezTo>
                        <a:cubicBezTo>
                          <a:pt x="40" y="29"/>
                          <a:pt x="40" y="29"/>
                          <a:pt x="40" y="29"/>
                        </a:cubicBezTo>
                        <a:cubicBezTo>
                          <a:pt x="40" y="29"/>
                          <a:pt x="40" y="30"/>
                          <a:pt x="39" y="30"/>
                        </a:cubicBezTo>
                        <a:cubicBezTo>
                          <a:pt x="35" y="30"/>
                          <a:pt x="35" y="30"/>
                          <a:pt x="35" y="30"/>
                        </a:cubicBezTo>
                        <a:cubicBezTo>
                          <a:pt x="28" y="30"/>
                          <a:pt x="21" y="36"/>
                          <a:pt x="21" y="44"/>
                        </a:cubicBezTo>
                        <a:cubicBezTo>
                          <a:pt x="21" y="118"/>
                          <a:pt x="21" y="118"/>
                          <a:pt x="21" y="118"/>
                        </a:cubicBezTo>
                        <a:cubicBezTo>
                          <a:pt x="60" y="118"/>
                          <a:pt x="60" y="118"/>
                          <a:pt x="60" y="118"/>
                        </a:cubicBezTo>
                        <a:cubicBezTo>
                          <a:pt x="66" y="118"/>
                          <a:pt x="71" y="123"/>
                          <a:pt x="71" y="129"/>
                        </a:cubicBezTo>
                        <a:lnTo>
                          <a:pt x="71" y="192"/>
                        </a:lnTo>
                        <a:close/>
                      </a:path>
                    </a:pathLst>
                  </a:custGeom>
                  <a:grp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60" name="Freeform 81"/>
                  <p:cNvSpPr>
                    <a:spLocks/>
                  </p:cNvSpPr>
                  <p:nvPr/>
                </p:nvSpPr>
                <p:spPr bwMode="auto">
                  <a:xfrm>
                    <a:off x="1646152" y="2686145"/>
                    <a:ext cx="36309" cy="104084"/>
                  </a:xfrm>
                  <a:custGeom>
                    <a:avLst/>
                    <a:gdLst>
                      <a:gd name="T0" fmla="*/ 10 w 21"/>
                      <a:gd name="T1" fmla="*/ 60 h 60"/>
                      <a:gd name="T2" fmla="*/ 0 w 21"/>
                      <a:gd name="T3" fmla="*/ 49 h 60"/>
                      <a:gd name="T4" fmla="*/ 0 w 21"/>
                      <a:gd name="T5" fmla="*/ 11 h 60"/>
                      <a:gd name="T6" fmla="*/ 10 w 21"/>
                      <a:gd name="T7" fmla="*/ 0 h 60"/>
                      <a:gd name="T8" fmla="*/ 21 w 21"/>
                      <a:gd name="T9" fmla="*/ 11 h 60"/>
                      <a:gd name="T10" fmla="*/ 21 w 21"/>
                      <a:gd name="T11" fmla="*/ 49 h 60"/>
                      <a:gd name="T12" fmla="*/ 10 w 21"/>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21" h="60">
                        <a:moveTo>
                          <a:pt x="10" y="60"/>
                        </a:moveTo>
                        <a:cubicBezTo>
                          <a:pt x="4" y="60"/>
                          <a:pt x="0" y="55"/>
                          <a:pt x="0" y="49"/>
                        </a:cubicBezTo>
                        <a:cubicBezTo>
                          <a:pt x="0" y="11"/>
                          <a:pt x="0" y="11"/>
                          <a:pt x="0" y="11"/>
                        </a:cubicBezTo>
                        <a:cubicBezTo>
                          <a:pt x="0" y="5"/>
                          <a:pt x="4" y="0"/>
                          <a:pt x="10" y="0"/>
                        </a:cubicBezTo>
                        <a:cubicBezTo>
                          <a:pt x="16" y="0"/>
                          <a:pt x="21" y="5"/>
                          <a:pt x="21" y="11"/>
                        </a:cubicBezTo>
                        <a:cubicBezTo>
                          <a:pt x="21" y="49"/>
                          <a:pt x="21" y="49"/>
                          <a:pt x="21" y="49"/>
                        </a:cubicBezTo>
                        <a:cubicBezTo>
                          <a:pt x="21" y="55"/>
                          <a:pt x="16" y="60"/>
                          <a:pt x="10" y="60"/>
                        </a:cubicBezTo>
                        <a:close/>
                      </a:path>
                    </a:pathLst>
                  </a:custGeom>
                  <a:grp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grpSp>
              <p:nvGrpSpPr>
                <p:cNvPr id="354" name="Gruppieren 353"/>
                <p:cNvGrpSpPr/>
                <p:nvPr/>
              </p:nvGrpSpPr>
              <p:grpSpPr>
                <a:xfrm>
                  <a:off x="7257561" y="2401867"/>
                  <a:ext cx="194834" cy="246987"/>
                  <a:chOff x="1558522" y="2308529"/>
                  <a:chExt cx="479271" cy="607561"/>
                </a:xfrm>
                <a:solidFill>
                  <a:schemeClr val="accent1"/>
                </a:solidFill>
              </p:grpSpPr>
              <p:sp>
                <p:nvSpPr>
                  <p:cNvPr id="355" name="Freeform 79"/>
                  <p:cNvSpPr>
                    <a:spLocks noEditPoints="1"/>
                  </p:cNvSpPr>
                  <p:nvPr/>
                </p:nvSpPr>
                <p:spPr bwMode="auto">
                  <a:xfrm>
                    <a:off x="1684392" y="2308529"/>
                    <a:ext cx="232374" cy="232374"/>
                  </a:xfrm>
                  <a:custGeom>
                    <a:avLst/>
                    <a:gdLst>
                      <a:gd name="T0" fmla="*/ 68 w 135"/>
                      <a:gd name="T1" fmla="*/ 135 h 135"/>
                      <a:gd name="T2" fmla="*/ 0 w 135"/>
                      <a:gd name="T3" fmla="*/ 67 h 135"/>
                      <a:gd name="T4" fmla="*/ 68 w 135"/>
                      <a:gd name="T5" fmla="*/ 0 h 135"/>
                      <a:gd name="T6" fmla="*/ 135 w 135"/>
                      <a:gd name="T7" fmla="*/ 67 h 135"/>
                      <a:gd name="T8" fmla="*/ 68 w 135"/>
                      <a:gd name="T9" fmla="*/ 135 h 135"/>
                      <a:gd name="T10" fmla="*/ 68 w 135"/>
                      <a:gd name="T11" fmla="*/ 21 h 135"/>
                      <a:gd name="T12" fmla="*/ 22 w 135"/>
                      <a:gd name="T13" fmla="*/ 67 h 135"/>
                      <a:gd name="T14" fmla="*/ 68 w 135"/>
                      <a:gd name="T15" fmla="*/ 114 h 135"/>
                      <a:gd name="T16" fmla="*/ 114 w 135"/>
                      <a:gd name="T17" fmla="*/ 67 h 135"/>
                      <a:gd name="T18" fmla="*/ 68 w 135"/>
                      <a:gd name="T19" fmla="*/ 2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135">
                        <a:moveTo>
                          <a:pt x="68" y="135"/>
                        </a:moveTo>
                        <a:cubicBezTo>
                          <a:pt x="31" y="135"/>
                          <a:pt x="0" y="105"/>
                          <a:pt x="0" y="67"/>
                        </a:cubicBezTo>
                        <a:cubicBezTo>
                          <a:pt x="0" y="30"/>
                          <a:pt x="31" y="0"/>
                          <a:pt x="68" y="0"/>
                        </a:cubicBezTo>
                        <a:cubicBezTo>
                          <a:pt x="105" y="0"/>
                          <a:pt x="135" y="30"/>
                          <a:pt x="135" y="67"/>
                        </a:cubicBezTo>
                        <a:cubicBezTo>
                          <a:pt x="135" y="105"/>
                          <a:pt x="105" y="135"/>
                          <a:pt x="68" y="135"/>
                        </a:cubicBezTo>
                        <a:close/>
                        <a:moveTo>
                          <a:pt x="68" y="21"/>
                        </a:moveTo>
                        <a:cubicBezTo>
                          <a:pt x="42" y="21"/>
                          <a:pt x="22" y="42"/>
                          <a:pt x="22" y="67"/>
                        </a:cubicBezTo>
                        <a:cubicBezTo>
                          <a:pt x="22" y="93"/>
                          <a:pt x="42" y="114"/>
                          <a:pt x="68" y="114"/>
                        </a:cubicBezTo>
                        <a:cubicBezTo>
                          <a:pt x="93" y="114"/>
                          <a:pt x="114" y="93"/>
                          <a:pt x="114" y="67"/>
                        </a:cubicBezTo>
                        <a:cubicBezTo>
                          <a:pt x="114" y="42"/>
                          <a:pt x="93" y="21"/>
                          <a:pt x="68" y="21"/>
                        </a:cubicBezTo>
                        <a:close/>
                      </a:path>
                    </a:pathLst>
                  </a:custGeom>
                  <a:solidFill>
                    <a:schemeClr val="accent2"/>
                  </a:solid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56" name="Freeform 80"/>
                  <p:cNvSpPr>
                    <a:spLocks noEditPoints="1"/>
                  </p:cNvSpPr>
                  <p:nvPr/>
                </p:nvSpPr>
                <p:spPr bwMode="auto">
                  <a:xfrm>
                    <a:off x="1558522" y="2550587"/>
                    <a:ext cx="479271" cy="365503"/>
                  </a:xfrm>
                  <a:custGeom>
                    <a:avLst/>
                    <a:gdLst>
                      <a:gd name="T0" fmla="*/ 219 w 279"/>
                      <a:gd name="T1" fmla="*/ 213 h 213"/>
                      <a:gd name="T2" fmla="*/ 60 w 279"/>
                      <a:gd name="T3" fmla="*/ 213 h 213"/>
                      <a:gd name="T4" fmla="*/ 50 w 279"/>
                      <a:gd name="T5" fmla="*/ 202 h 213"/>
                      <a:gd name="T6" fmla="*/ 50 w 279"/>
                      <a:gd name="T7" fmla="*/ 140 h 213"/>
                      <a:gd name="T8" fmla="*/ 11 w 279"/>
                      <a:gd name="T9" fmla="*/ 140 h 213"/>
                      <a:gd name="T10" fmla="*/ 0 w 279"/>
                      <a:gd name="T11" fmla="*/ 129 h 213"/>
                      <a:gd name="T12" fmla="*/ 0 w 279"/>
                      <a:gd name="T13" fmla="*/ 44 h 213"/>
                      <a:gd name="T14" fmla="*/ 35 w 279"/>
                      <a:gd name="T15" fmla="*/ 8 h 213"/>
                      <a:gd name="T16" fmla="*/ 38 w 279"/>
                      <a:gd name="T17" fmla="*/ 8 h 213"/>
                      <a:gd name="T18" fmla="*/ 101 w 279"/>
                      <a:gd name="T19" fmla="*/ 1 h 213"/>
                      <a:gd name="T20" fmla="*/ 109 w 279"/>
                      <a:gd name="T21" fmla="*/ 3 h 213"/>
                      <a:gd name="T22" fmla="*/ 113 w 279"/>
                      <a:gd name="T23" fmla="*/ 11 h 213"/>
                      <a:gd name="T24" fmla="*/ 139 w 279"/>
                      <a:gd name="T25" fmla="*/ 37 h 213"/>
                      <a:gd name="T26" fmla="*/ 165 w 279"/>
                      <a:gd name="T27" fmla="*/ 11 h 213"/>
                      <a:gd name="T28" fmla="*/ 168 w 279"/>
                      <a:gd name="T29" fmla="*/ 3 h 213"/>
                      <a:gd name="T30" fmla="*/ 176 w 279"/>
                      <a:gd name="T31" fmla="*/ 1 h 213"/>
                      <a:gd name="T32" fmla="*/ 244 w 279"/>
                      <a:gd name="T33" fmla="*/ 8 h 213"/>
                      <a:gd name="T34" fmla="*/ 279 w 279"/>
                      <a:gd name="T35" fmla="*/ 44 h 213"/>
                      <a:gd name="T36" fmla="*/ 279 w 279"/>
                      <a:gd name="T37" fmla="*/ 129 h 213"/>
                      <a:gd name="T38" fmla="*/ 269 w 279"/>
                      <a:gd name="T39" fmla="*/ 140 h 213"/>
                      <a:gd name="T40" fmla="*/ 230 w 279"/>
                      <a:gd name="T41" fmla="*/ 140 h 213"/>
                      <a:gd name="T42" fmla="*/ 230 w 279"/>
                      <a:gd name="T43" fmla="*/ 202 h 213"/>
                      <a:gd name="T44" fmla="*/ 219 w 279"/>
                      <a:gd name="T45" fmla="*/ 213 h 213"/>
                      <a:gd name="T46" fmla="*/ 71 w 279"/>
                      <a:gd name="T47" fmla="*/ 192 h 213"/>
                      <a:gd name="T48" fmla="*/ 208 w 279"/>
                      <a:gd name="T49" fmla="*/ 192 h 213"/>
                      <a:gd name="T50" fmla="*/ 208 w 279"/>
                      <a:gd name="T51" fmla="*/ 91 h 213"/>
                      <a:gd name="T52" fmla="*/ 219 w 279"/>
                      <a:gd name="T53" fmla="*/ 80 h 213"/>
                      <a:gd name="T54" fmla="*/ 230 w 279"/>
                      <a:gd name="T55" fmla="*/ 91 h 213"/>
                      <a:gd name="T56" fmla="*/ 230 w 279"/>
                      <a:gd name="T57" fmla="*/ 118 h 213"/>
                      <a:gd name="T58" fmla="*/ 258 w 279"/>
                      <a:gd name="T59" fmla="*/ 118 h 213"/>
                      <a:gd name="T60" fmla="*/ 258 w 279"/>
                      <a:gd name="T61" fmla="*/ 44 h 213"/>
                      <a:gd name="T62" fmla="*/ 244 w 279"/>
                      <a:gd name="T63" fmla="*/ 30 h 213"/>
                      <a:gd name="T64" fmla="*/ 240 w 279"/>
                      <a:gd name="T65" fmla="*/ 30 h 213"/>
                      <a:gd name="T66" fmla="*/ 239 w 279"/>
                      <a:gd name="T67" fmla="*/ 29 h 213"/>
                      <a:gd name="T68" fmla="*/ 184 w 279"/>
                      <a:gd name="T69" fmla="*/ 23 h 213"/>
                      <a:gd name="T70" fmla="*/ 139 w 279"/>
                      <a:gd name="T71" fmla="*/ 58 h 213"/>
                      <a:gd name="T72" fmla="*/ 93 w 279"/>
                      <a:gd name="T73" fmla="*/ 23 h 213"/>
                      <a:gd name="T74" fmla="*/ 40 w 279"/>
                      <a:gd name="T75" fmla="*/ 29 h 213"/>
                      <a:gd name="T76" fmla="*/ 39 w 279"/>
                      <a:gd name="T77" fmla="*/ 30 h 213"/>
                      <a:gd name="T78" fmla="*/ 35 w 279"/>
                      <a:gd name="T79" fmla="*/ 30 h 213"/>
                      <a:gd name="T80" fmla="*/ 21 w 279"/>
                      <a:gd name="T81" fmla="*/ 44 h 213"/>
                      <a:gd name="T82" fmla="*/ 21 w 279"/>
                      <a:gd name="T83" fmla="*/ 118 h 213"/>
                      <a:gd name="T84" fmla="*/ 60 w 279"/>
                      <a:gd name="T85" fmla="*/ 118 h 213"/>
                      <a:gd name="T86" fmla="*/ 71 w 279"/>
                      <a:gd name="T87" fmla="*/ 129 h 213"/>
                      <a:gd name="T88" fmla="*/ 71 w 279"/>
                      <a:gd name="T89"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9" h="213">
                        <a:moveTo>
                          <a:pt x="219" y="213"/>
                        </a:moveTo>
                        <a:cubicBezTo>
                          <a:pt x="60" y="213"/>
                          <a:pt x="60" y="213"/>
                          <a:pt x="60" y="213"/>
                        </a:cubicBezTo>
                        <a:cubicBezTo>
                          <a:pt x="54" y="213"/>
                          <a:pt x="50" y="208"/>
                          <a:pt x="50" y="202"/>
                        </a:cubicBezTo>
                        <a:cubicBezTo>
                          <a:pt x="50" y="140"/>
                          <a:pt x="50" y="140"/>
                          <a:pt x="50" y="140"/>
                        </a:cubicBezTo>
                        <a:cubicBezTo>
                          <a:pt x="11" y="140"/>
                          <a:pt x="11" y="140"/>
                          <a:pt x="11" y="140"/>
                        </a:cubicBezTo>
                        <a:cubicBezTo>
                          <a:pt x="5" y="140"/>
                          <a:pt x="0" y="135"/>
                          <a:pt x="0" y="129"/>
                        </a:cubicBezTo>
                        <a:cubicBezTo>
                          <a:pt x="0" y="44"/>
                          <a:pt x="0" y="44"/>
                          <a:pt x="0" y="44"/>
                        </a:cubicBezTo>
                        <a:cubicBezTo>
                          <a:pt x="0" y="24"/>
                          <a:pt x="16" y="8"/>
                          <a:pt x="35" y="8"/>
                        </a:cubicBezTo>
                        <a:cubicBezTo>
                          <a:pt x="38" y="8"/>
                          <a:pt x="38" y="8"/>
                          <a:pt x="38" y="8"/>
                        </a:cubicBezTo>
                        <a:cubicBezTo>
                          <a:pt x="101" y="1"/>
                          <a:pt x="101" y="1"/>
                          <a:pt x="101" y="1"/>
                        </a:cubicBezTo>
                        <a:cubicBezTo>
                          <a:pt x="104" y="0"/>
                          <a:pt x="107" y="1"/>
                          <a:pt x="109" y="3"/>
                        </a:cubicBezTo>
                        <a:cubicBezTo>
                          <a:pt x="112" y="5"/>
                          <a:pt x="113" y="8"/>
                          <a:pt x="113" y="11"/>
                        </a:cubicBezTo>
                        <a:cubicBezTo>
                          <a:pt x="113" y="25"/>
                          <a:pt x="124" y="37"/>
                          <a:pt x="139" y="37"/>
                        </a:cubicBezTo>
                        <a:cubicBezTo>
                          <a:pt x="153" y="37"/>
                          <a:pt x="165" y="25"/>
                          <a:pt x="165" y="11"/>
                        </a:cubicBezTo>
                        <a:cubicBezTo>
                          <a:pt x="165" y="8"/>
                          <a:pt x="166" y="5"/>
                          <a:pt x="168" y="3"/>
                        </a:cubicBezTo>
                        <a:cubicBezTo>
                          <a:pt x="170" y="1"/>
                          <a:pt x="173" y="0"/>
                          <a:pt x="176" y="1"/>
                        </a:cubicBezTo>
                        <a:cubicBezTo>
                          <a:pt x="244" y="8"/>
                          <a:pt x="244" y="8"/>
                          <a:pt x="244" y="8"/>
                        </a:cubicBezTo>
                        <a:cubicBezTo>
                          <a:pt x="263" y="8"/>
                          <a:pt x="279" y="24"/>
                          <a:pt x="279" y="44"/>
                        </a:cubicBezTo>
                        <a:cubicBezTo>
                          <a:pt x="279" y="129"/>
                          <a:pt x="279" y="129"/>
                          <a:pt x="279" y="129"/>
                        </a:cubicBezTo>
                        <a:cubicBezTo>
                          <a:pt x="279" y="135"/>
                          <a:pt x="274" y="140"/>
                          <a:pt x="269" y="140"/>
                        </a:cubicBezTo>
                        <a:cubicBezTo>
                          <a:pt x="230" y="140"/>
                          <a:pt x="230" y="140"/>
                          <a:pt x="230" y="140"/>
                        </a:cubicBezTo>
                        <a:cubicBezTo>
                          <a:pt x="230" y="202"/>
                          <a:pt x="230" y="202"/>
                          <a:pt x="230" y="202"/>
                        </a:cubicBezTo>
                        <a:cubicBezTo>
                          <a:pt x="230" y="208"/>
                          <a:pt x="225" y="213"/>
                          <a:pt x="219" y="213"/>
                        </a:cubicBezTo>
                        <a:close/>
                        <a:moveTo>
                          <a:pt x="71" y="192"/>
                        </a:moveTo>
                        <a:cubicBezTo>
                          <a:pt x="208" y="192"/>
                          <a:pt x="208" y="192"/>
                          <a:pt x="208" y="192"/>
                        </a:cubicBezTo>
                        <a:cubicBezTo>
                          <a:pt x="208" y="91"/>
                          <a:pt x="208" y="91"/>
                          <a:pt x="208" y="91"/>
                        </a:cubicBezTo>
                        <a:cubicBezTo>
                          <a:pt x="208" y="85"/>
                          <a:pt x="213" y="80"/>
                          <a:pt x="219" y="80"/>
                        </a:cubicBezTo>
                        <a:cubicBezTo>
                          <a:pt x="225" y="80"/>
                          <a:pt x="230" y="85"/>
                          <a:pt x="230" y="91"/>
                        </a:cubicBezTo>
                        <a:cubicBezTo>
                          <a:pt x="230" y="118"/>
                          <a:pt x="230" y="118"/>
                          <a:pt x="230" y="118"/>
                        </a:cubicBezTo>
                        <a:cubicBezTo>
                          <a:pt x="258" y="118"/>
                          <a:pt x="258" y="118"/>
                          <a:pt x="258" y="118"/>
                        </a:cubicBezTo>
                        <a:cubicBezTo>
                          <a:pt x="258" y="44"/>
                          <a:pt x="258" y="44"/>
                          <a:pt x="258" y="44"/>
                        </a:cubicBezTo>
                        <a:cubicBezTo>
                          <a:pt x="258" y="36"/>
                          <a:pt x="252" y="30"/>
                          <a:pt x="244" y="30"/>
                        </a:cubicBezTo>
                        <a:cubicBezTo>
                          <a:pt x="240" y="30"/>
                          <a:pt x="240" y="30"/>
                          <a:pt x="240" y="30"/>
                        </a:cubicBezTo>
                        <a:cubicBezTo>
                          <a:pt x="240" y="30"/>
                          <a:pt x="239" y="29"/>
                          <a:pt x="239" y="29"/>
                        </a:cubicBezTo>
                        <a:cubicBezTo>
                          <a:pt x="184" y="23"/>
                          <a:pt x="184" y="23"/>
                          <a:pt x="184" y="23"/>
                        </a:cubicBezTo>
                        <a:cubicBezTo>
                          <a:pt x="179" y="43"/>
                          <a:pt x="161" y="58"/>
                          <a:pt x="139" y="58"/>
                        </a:cubicBezTo>
                        <a:cubicBezTo>
                          <a:pt x="117" y="58"/>
                          <a:pt x="99" y="43"/>
                          <a:pt x="93" y="23"/>
                        </a:cubicBezTo>
                        <a:cubicBezTo>
                          <a:pt x="40" y="29"/>
                          <a:pt x="40" y="29"/>
                          <a:pt x="40" y="29"/>
                        </a:cubicBezTo>
                        <a:cubicBezTo>
                          <a:pt x="40" y="29"/>
                          <a:pt x="40" y="30"/>
                          <a:pt x="39" y="30"/>
                        </a:cubicBezTo>
                        <a:cubicBezTo>
                          <a:pt x="35" y="30"/>
                          <a:pt x="35" y="30"/>
                          <a:pt x="35" y="30"/>
                        </a:cubicBezTo>
                        <a:cubicBezTo>
                          <a:pt x="28" y="30"/>
                          <a:pt x="21" y="36"/>
                          <a:pt x="21" y="44"/>
                        </a:cubicBezTo>
                        <a:cubicBezTo>
                          <a:pt x="21" y="118"/>
                          <a:pt x="21" y="118"/>
                          <a:pt x="21" y="118"/>
                        </a:cubicBezTo>
                        <a:cubicBezTo>
                          <a:pt x="60" y="118"/>
                          <a:pt x="60" y="118"/>
                          <a:pt x="60" y="118"/>
                        </a:cubicBezTo>
                        <a:cubicBezTo>
                          <a:pt x="66" y="118"/>
                          <a:pt x="71" y="123"/>
                          <a:pt x="71" y="129"/>
                        </a:cubicBezTo>
                        <a:lnTo>
                          <a:pt x="71" y="192"/>
                        </a:lnTo>
                        <a:close/>
                      </a:path>
                    </a:pathLst>
                  </a:custGeom>
                  <a:solidFill>
                    <a:schemeClr val="accent2"/>
                  </a:solidFill>
                  <a:ln>
                    <a:noFill/>
                  </a:ln>
                  <a:scene3d>
                    <a:camera prst="orthographicFront"/>
                    <a:lightRig rig="threePt" dir="t"/>
                  </a:scene3d>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57" name="Freeform 81"/>
                  <p:cNvSpPr>
                    <a:spLocks/>
                  </p:cNvSpPr>
                  <p:nvPr/>
                </p:nvSpPr>
                <p:spPr bwMode="auto">
                  <a:xfrm>
                    <a:off x="1646151" y="2686144"/>
                    <a:ext cx="36308" cy="104083"/>
                  </a:xfrm>
                  <a:custGeom>
                    <a:avLst/>
                    <a:gdLst>
                      <a:gd name="T0" fmla="*/ 10 w 21"/>
                      <a:gd name="T1" fmla="*/ 60 h 60"/>
                      <a:gd name="T2" fmla="*/ 0 w 21"/>
                      <a:gd name="T3" fmla="*/ 49 h 60"/>
                      <a:gd name="T4" fmla="*/ 0 w 21"/>
                      <a:gd name="T5" fmla="*/ 11 h 60"/>
                      <a:gd name="T6" fmla="*/ 10 w 21"/>
                      <a:gd name="T7" fmla="*/ 0 h 60"/>
                      <a:gd name="T8" fmla="*/ 21 w 21"/>
                      <a:gd name="T9" fmla="*/ 11 h 60"/>
                      <a:gd name="T10" fmla="*/ 21 w 21"/>
                      <a:gd name="T11" fmla="*/ 49 h 60"/>
                      <a:gd name="T12" fmla="*/ 10 w 21"/>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21" h="60">
                        <a:moveTo>
                          <a:pt x="10" y="60"/>
                        </a:moveTo>
                        <a:cubicBezTo>
                          <a:pt x="4" y="60"/>
                          <a:pt x="0" y="55"/>
                          <a:pt x="0" y="49"/>
                        </a:cubicBezTo>
                        <a:cubicBezTo>
                          <a:pt x="0" y="11"/>
                          <a:pt x="0" y="11"/>
                          <a:pt x="0" y="11"/>
                        </a:cubicBezTo>
                        <a:cubicBezTo>
                          <a:pt x="0" y="5"/>
                          <a:pt x="4" y="0"/>
                          <a:pt x="10" y="0"/>
                        </a:cubicBezTo>
                        <a:cubicBezTo>
                          <a:pt x="16" y="0"/>
                          <a:pt x="21" y="5"/>
                          <a:pt x="21" y="11"/>
                        </a:cubicBezTo>
                        <a:cubicBezTo>
                          <a:pt x="21" y="49"/>
                          <a:pt x="21" y="49"/>
                          <a:pt x="21" y="49"/>
                        </a:cubicBezTo>
                        <a:cubicBezTo>
                          <a:pt x="21" y="55"/>
                          <a:pt x="16" y="60"/>
                          <a:pt x="10" y="60"/>
                        </a:cubicBezTo>
                        <a:close/>
                      </a:path>
                    </a:pathLst>
                  </a:custGeom>
                  <a:solidFill>
                    <a:schemeClr val="accent2"/>
                  </a:solidFill>
                  <a:ln>
                    <a:noFill/>
                  </a:ln>
                  <a:scene3d>
                    <a:camera prst="orthographicFront"/>
                    <a:lightRig rig="threePt" dir="t"/>
                  </a:scene3d>
                  <a:sp3d/>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grpSp>
          <p:sp>
            <p:nvSpPr>
              <p:cNvPr id="601" name="Rechteck 1157"/>
              <p:cNvSpPr/>
              <p:nvPr/>
            </p:nvSpPr>
            <p:spPr>
              <a:xfrm flipH="1">
                <a:off x="5760132" y="1540284"/>
                <a:ext cx="419987" cy="196977"/>
              </a:xfrm>
              <a:prstGeom prst="rect">
                <a:avLst/>
              </a:prstGeom>
              <a:noFill/>
              <a:scene3d>
                <a:camera prst="orthographicFront"/>
                <a:lightRig rig="threePt" dir="t"/>
              </a:scene3d>
              <a:sp3d/>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Virtual</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presence</a:t>
                </a:r>
              </a:p>
            </p:txBody>
          </p:sp>
        </p:grpSp>
      </p:grpSp>
      <p:sp>
        <p:nvSpPr>
          <p:cNvPr id="284" name="Rechteck 283"/>
          <p:cNvSpPr/>
          <p:nvPr/>
        </p:nvSpPr>
        <p:spPr>
          <a:xfrm>
            <a:off x="431800" y="1994963"/>
            <a:ext cx="8280000" cy="54496"/>
          </a:xfrm>
          <a:prstGeom prst="rect">
            <a:avLst/>
          </a:prstGeom>
          <a:gradFill flip="none" rotWithShape="1">
            <a:gsLst>
              <a:gs pos="28000">
                <a:schemeClr val="bg1"/>
              </a:gs>
              <a:gs pos="0">
                <a:schemeClr val="bg1">
                  <a:alpha val="5000"/>
                </a:schemeClr>
              </a:gs>
              <a:gs pos="71000">
                <a:schemeClr val="bg1"/>
              </a:gs>
              <a:gs pos="100000">
                <a:schemeClr val="bg1">
                  <a:alpha val="1000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grpSp>
        <p:nvGrpSpPr>
          <p:cNvPr id="8" name="Group 7">
            <a:extLst>
              <a:ext uri="{FF2B5EF4-FFF2-40B4-BE49-F238E27FC236}">
                <a16:creationId xmlns:a16="http://schemas.microsoft.com/office/drawing/2014/main" id="{30D36AF7-AC15-40BD-B122-A1F8ADB3EB37}"/>
              </a:ext>
            </a:extLst>
          </p:cNvPr>
          <p:cNvGrpSpPr/>
          <p:nvPr/>
        </p:nvGrpSpPr>
        <p:grpSpPr>
          <a:xfrm>
            <a:off x="899592" y="840185"/>
            <a:ext cx="7812208" cy="1194151"/>
            <a:chOff x="899592" y="2049459"/>
            <a:chExt cx="7812208" cy="1194151"/>
          </a:xfrm>
        </p:grpSpPr>
        <p:sp>
          <p:nvSpPr>
            <p:cNvPr id="317" name="Rechteck 316"/>
            <p:cNvSpPr/>
            <p:nvPr/>
          </p:nvSpPr>
          <p:spPr>
            <a:xfrm>
              <a:off x="2987824" y="2049459"/>
              <a:ext cx="5723976" cy="1152000"/>
            </a:xfrm>
            <a:prstGeom prst="rect">
              <a:avLst/>
            </a:prstGeom>
            <a:solidFill>
              <a:schemeClr val="tx1"/>
            </a:soli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8000" tIns="72000" rIns="72000" bIns="7200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Nokia Pure Text Light"/>
                  <a:ea typeface="+mn-ea"/>
                  <a:cs typeface="+mn-cs"/>
                </a:rPr>
                <a:t>Information brokering</a:t>
              </a:r>
            </a:p>
          </p:txBody>
        </p:sp>
        <p:sp>
          <p:nvSpPr>
            <p:cNvPr id="293" name="Textfeld 292"/>
            <p:cNvSpPr txBox="1"/>
            <p:nvPr/>
          </p:nvSpPr>
          <p:spPr>
            <a:xfrm>
              <a:off x="2231189" y="2406714"/>
              <a:ext cx="576615" cy="391628"/>
            </a:xfrm>
            <a:prstGeom prst="rect">
              <a:avLst/>
            </a:prstGeom>
            <a:noFill/>
          </p:spPr>
          <p:txBody>
            <a:bodyPr wrap="none" lIns="72000" tIns="72000" rIns="72000" bIns="72000" rtlCol="0">
              <a:spAutoFit/>
            </a:bodyPr>
            <a:lstStyle/>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Nokia Pure Text Light"/>
                </a:rPr>
                <a:t>Data</a:t>
              </a:r>
            </a:p>
          </p:txBody>
        </p:sp>
        <p:sp>
          <p:nvSpPr>
            <p:cNvPr id="303" name="Kreis 302"/>
            <p:cNvSpPr/>
            <p:nvPr/>
          </p:nvSpPr>
          <p:spPr>
            <a:xfrm>
              <a:off x="899592" y="2124840"/>
              <a:ext cx="1503780" cy="900869"/>
            </a:xfrm>
            <a:prstGeom prst="rect">
              <a:avLst/>
            </a:prstGeom>
            <a:noFill/>
            <a:ln>
              <a:noFill/>
            </a:ln>
            <a:effectLst>
              <a:softEdge rad="0"/>
            </a:effectLst>
            <a:scene3d>
              <a:camera prst="orthographicFront" fov="0">
                <a:rot lat="0" lon="0" rev="0"/>
              </a:camera>
              <a:lightRig rig="threePt" dir="t">
                <a:rot lat="0" lon="0" rev="0"/>
              </a:lightRig>
            </a:scene3d>
            <a:sp3d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36000" tIns="36000" rIns="36000" bIns="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1010101010110</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0101100101101</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110010101001011</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1010 0110</a:t>
              </a:r>
              <a:b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br>
              <a:r>
                <a:rPr kumimoji="0" lang="en-US" sz="800" b="0" i="0" u="none" strike="noStrike" kern="1200" cap="none" spc="0" normalizeH="0" baseline="0" noProof="0" dirty="0">
                  <a:ln>
                    <a:noFill/>
                  </a:ln>
                  <a:solidFill>
                    <a:schemeClr val="accent2"/>
                  </a:solidFill>
                  <a:effectLst/>
                  <a:uLnTx/>
                  <a:uFillTx/>
                  <a:latin typeface="Nokia Pure Text Light"/>
                  <a:ea typeface="+mn-ea"/>
                  <a:cs typeface="+mn-cs"/>
                </a:rPr>
                <a:t>                                     1010101</a:t>
              </a:r>
            </a:p>
          </p:txBody>
        </p:sp>
        <p:sp>
          <p:nvSpPr>
            <p:cNvPr id="320" name="Rechteck 319"/>
            <p:cNvSpPr/>
            <p:nvPr/>
          </p:nvSpPr>
          <p:spPr>
            <a:xfrm>
              <a:off x="3131521" y="2870119"/>
              <a:ext cx="1188132" cy="373491"/>
            </a:xfrm>
            <a:prstGeom prst="rect">
              <a:avLst/>
            </a:prstGeom>
          </p:spPr>
          <p:txBody>
            <a:bodyPr wrap="square" lIns="36000" tIns="36000" rIns="36000" bIns="36000">
              <a:spAutoFit/>
            </a:bodyPr>
            <a:lstStyle/>
            <a:p>
              <a:pPr marL="0" marR="0" lvl="0" indent="0" algn="ctr" defTabSz="457200" rtl="0" eaLnBrk="1" fontAlgn="auto" latinLnBrk="0" hangingPunct="1">
                <a:lnSpc>
                  <a:spcPct val="8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Augmented</a:t>
              </a:r>
              <a:br>
                <a:rPr kumimoji="0" lang="en-US" sz="1200" b="0" i="0" u="none" strike="noStrike" kern="1200" cap="none" spc="0" normalizeH="0" baseline="0" noProof="0" dirty="0">
                  <a:ln>
                    <a:noFill/>
                  </a:ln>
                  <a:solidFill>
                    <a:srgbClr val="00C9FF"/>
                  </a:solidFill>
                  <a:effectLst/>
                  <a:uLnTx/>
                  <a:uFillTx/>
                  <a:latin typeface="Nokia Pure Text Light"/>
                </a:rPr>
              </a:br>
              <a:r>
                <a:rPr kumimoji="0" lang="en-US" sz="1200" b="0" i="0" u="none" strike="noStrike" kern="1200" cap="none" spc="0" normalizeH="0" baseline="0" noProof="0" dirty="0">
                  <a:ln>
                    <a:noFill/>
                  </a:ln>
                  <a:solidFill>
                    <a:srgbClr val="00C9FF"/>
                  </a:solidFill>
                  <a:effectLst/>
                  <a:uLnTx/>
                  <a:uFillTx/>
                  <a:latin typeface="Nokia Pure Text Light"/>
                </a:rPr>
                <a:t>reality</a:t>
              </a:r>
            </a:p>
          </p:txBody>
        </p:sp>
        <p:sp>
          <p:nvSpPr>
            <p:cNvPr id="334" name="Rechteck 333"/>
            <p:cNvSpPr/>
            <p:nvPr/>
          </p:nvSpPr>
          <p:spPr>
            <a:xfrm>
              <a:off x="5724642" y="2870119"/>
              <a:ext cx="1475331" cy="373491"/>
            </a:xfrm>
            <a:prstGeom prst="rect">
              <a:avLst/>
            </a:prstGeom>
          </p:spPr>
          <p:txBody>
            <a:bodyPr wrap="none" lIns="36000" tIns="36000" rIns="36000" bIns="36000">
              <a:spAutoFit/>
            </a:bodyPr>
            <a:lstStyle/>
            <a:p>
              <a:pPr marL="0" marR="0" lvl="0" indent="0" algn="ctr" defTabSz="457200" rtl="0" eaLnBrk="1" fontAlgn="auto" latinLnBrk="0" hangingPunct="1">
                <a:lnSpc>
                  <a:spcPct val="8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Advanced logistics &amp;</a:t>
              </a:r>
              <a:br>
                <a:rPr kumimoji="0" lang="en-US" sz="1200" b="0" i="0" u="none" strike="noStrike" kern="1200" cap="none" spc="0" normalizeH="0" baseline="0" noProof="0" dirty="0">
                  <a:ln>
                    <a:noFill/>
                  </a:ln>
                  <a:solidFill>
                    <a:srgbClr val="00C9FF"/>
                  </a:solidFill>
                  <a:effectLst/>
                  <a:uLnTx/>
                  <a:uFillTx/>
                  <a:latin typeface="Nokia Pure Text Light"/>
                </a:rPr>
              </a:br>
              <a:r>
                <a:rPr kumimoji="0" lang="en-US" sz="1200" b="0" i="0" u="none" strike="noStrike" kern="1200" cap="none" spc="0" normalizeH="0" baseline="0" noProof="0" dirty="0">
                  <a:ln>
                    <a:noFill/>
                  </a:ln>
                  <a:solidFill>
                    <a:srgbClr val="00C9FF"/>
                  </a:solidFill>
                  <a:effectLst/>
                  <a:uLnTx/>
                  <a:uFillTx/>
                  <a:latin typeface="Nokia Pure Text Light"/>
                </a:rPr>
                <a:t>production</a:t>
              </a:r>
            </a:p>
          </p:txBody>
        </p:sp>
        <p:sp>
          <p:nvSpPr>
            <p:cNvPr id="337" name="Rechteck 336"/>
            <p:cNvSpPr/>
            <p:nvPr/>
          </p:nvSpPr>
          <p:spPr>
            <a:xfrm>
              <a:off x="4537380" y="2870119"/>
              <a:ext cx="1124273" cy="225758"/>
            </a:xfrm>
            <a:prstGeom prst="rect">
              <a:avLst/>
            </a:prstGeom>
          </p:spPr>
          <p:txBody>
            <a:bodyPr wrap="none" lIns="36000" tIns="36000" rIns="36000" bIns="36000">
              <a:spAutoFit/>
            </a:bodyPr>
            <a:lstStyle/>
            <a:p>
              <a:pPr marL="0" marR="0" lvl="0" indent="0" algn="l" defTabSz="457200" rtl="0" eaLnBrk="1" fontAlgn="auto" latinLnBrk="0" hangingPunct="1">
                <a:lnSpc>
                  <a:spcPct val="8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Traffic systems</a:t>
              </a:r>
            </a:p>
          </p:txBody>
        </p:sp>
        <p:sp>
          <p:nvSpPr>
            <p:cNvPr id="338" name="Rechteck 337"/>
            <p:cNvSpPr/>
            <p:nvPr/>
          </p:nvSpPr>
          <p:spPr>
            <a:xfrm>
              <a:off x="7288185" y="2870119"/>
              <a:ext cx="1270147" cy="225758"/>
            </a:xfrm>
            <a:prstGeom prst="rect">
              <a:avLst/>
            </a:prstGeom>
          </p:spPr>
          <p:txBody>
            <a:bodyPr wrap="none" lIns="36000" tIns="36000" rIns="36000" bIns="36000">
              <a:spAutoFit/>
            </a:bodyPr>
            <a:lstStyle/>
            <a:p>
              <a:pPr marL="0" marR="0" lvl="0" indent="0" algn="l" defTabSz="457200" rtl="0" eaLnBrk="1" fontAlgn="auto" latinLnBrk="0" hangingPunct="1">
                <a:lnSpc>
                  <a:spcPct val="8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Massive metering</a:t>
              </a:r>
            </a:p>
          </p:txBody>
        </p:sp>
        <p:sp>
          <p:nvSpPr>
            <p:cNvPr id="362" name="Rectangle 10"/>
            <p:cNvSpPr/>
            <p:nvPr/>
          </p:nvSpPr>
          <p:spPr>
            <a:xfrm flipH="1">
              <a:off x="6465848" y="2679762"/>
              <a:ext cx="532197" cy="196977"/>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Factory </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automation</a:t>
              </a:r>
            </a:p>
          </p:txBody>
        </p:sp>
        <p:grpSp>
          <p:nvGrpSpPr>
            <p:cNvPr id="363" name="Gruppieren 362"/>
            <p:cNvGrpSpPr/>
            <p:nvPr/>
          </p:nvGrpSpPr>
          <p:grpSpPr>
            <a:xfrm flipH="1">
              <a:off x="6624028" y="2432473"/>
              <a:ext cx="215837" cy="211787"/>
              <a:chOff x="5043757" y="3557563"/>
              <a:chExt cx="215837" cy="211787"/>
            </a:xfrm>
            <a:solidFill>
              <a:schemeClr val="bg1"/>
            </a:solidFill>
          </p:grpSpPr>
          <p:sp>
            <p:nvSpPr>
              <p:cNvPr id="364" name="Freeform 30"/>
              <p:cNvSpPr>
                <a:spLocks noEditPoints="1"/>
              </p:cNvSpPr>
              <p:nvPr/>
            </p:nvSpPr>
            <p:spPr bwMode="auto">
              <a:xfrm>
                <a:off x="5150325" y="3587999"/>
                <a:ext cx="71802" cy="61200"/>
              </a:xfrm>
              <a:custGeom>
                <a:avLst/>
                <a:gdLst>
                  <a:gd name="T0" fmla="*/ 1085 w 1376"/>
                  <a:gd name="T1" fmla="*/ 95 h 1040"/>
                  <a:gd name="T2" fmla="*/ 699 w 1376"/>
                  <a:gd name="T3" fmla="*/ 0 h 1040"/>
                  <a:gd name="T4" fmla="*/ 292 w 1376"/>
                  <a:gd name="T5" fmla="*/ 95 h 1040"/>
                  <a:gd name="T6" fmla="*/ 292 w 1376"/>
                  <a:gd name="T7" fmla="*/ 946 h 1040"/>
                  <a:gd name="T8" fmla="*/ 292 w 1376"/>
                  <a:gd name="T9" fmla="*/ 946 h 1040"/>
                  <a:gd name="T10" fmla="*/ 699 w 1376"/>
                  <a:gd name="T11" fmla="*/ 1040 h 1040"/>
                  <a:gd name="T12" fmla="*/ 699 w 1376"/>
                  <a:gd name="T13" fmla="*/ 1040 h 1040"/>
                  <a:gd name="T14" fmla="*/ 1085 w 1376"/>
                  <a:gd name="T15" fmla="*/ 946 h 1040"/>
                  <a:gd name="T16" fmla="*/ 1085 w 1376"/>
                  <a:gd name="T17" fmla="*/ 95 h 1040"/>
                  <a:gd name="T18" fmla="*/ 1074 w 1376"/>
                  <a:gd name="T19" fmla="*/ 473 h 1040"/>
                  <a:gd name="T20" fmla="*/ 1074 w 1376"/>
                  <a:gd name="T21" fmla="*/ 179 h 1040"/>
                  <a:gd name="T22" fmla="*/ 741 w 1376"/>
                  <a:gd name="T23" fmla="*/ 95 h 1040"/>
                  <a:gd name="T24" fmla="*/ 741 w 1376"/>
                  <a:gd name="T25" fmla="*/ 190 h 1040"/>
                  <a:gd name="T26" fmla="*/ 741 w 1376"/>
                  <a:gd name="T27" fmla="*/ 95 h 1040"/>
                  <a:gd name="T28" fmla="*/ 980 w 1376"/>
                  <a:gd name="T29" fmla="*/ 137 h 1040"/>
                  <a:gd name="T30" fmla="*/ 939 w 1376"/>
                  <a:gd name="T31" fmla="*/ 127 h 1040"/>
                  <a:gd name="T32" fmla="*/ 647 w 1376"/>
                  <a:gd name="T33" fmla="*/ 190 h 1040"/>
                  <a:gd name="T34" fmla="*/ 647 w 1376"/>
                  <a:gd name="T35" fmla="*/ 95 h 1040"/>
                  <a:gd name="T36" fmla="*/ 407 w 1376"/>
                  <a:gd name="T37" fmla="*/ 137 h 1040"/>
                  <a:gd name="T38" fmla="*/ 428 w 1376"/>
                  <a:gd name="T39" fmla="*/ 148 h 1040"/>
                  <a:gd name="T40" fmla="*/ 647 w 1376"/>
                  <a:gd name="T41" fmla="*/ 473 h 1040"/>
                  <a:gd name="T42" fmla="*/ 470 w 1376"/>
                  <a:gd name="T43" fmla="*/ 253 h 1040"/>
                  <a:gd name="T44" fmla="*/ 647 w 1376"/>
                  <a:gd name="T45" fmla="*/ 557 h 1040"/>
                  <a:gd name="T46" fmla="*/ 470 w 1376"/>
                  <a:gd name="T47" fmla="*/ 788 h 1040"/>
                  <a:gd name="T48" fmla="*/ 647 w 1376"/>
                  <a:gd name="T49" fmla="*/ 557 h 1040"/>
                  <a:gd name="T50" fmla="*/ 647 w 1376"/>
                  <a:gd name="T51" fmla="*/ 851 h 1040"/>
                  <a:gd name="T52" fmla="*/ 522 w 1376"/>
                  <a:gd name="T53" fmla="*/ 872 h 1040"/>
                  <a:gd name="T54" fmla="*/ 449 w 1376"/>
                  <a:gd name="T55" fmla="*/ 914 h 1040"/>
                  <a:gd name="T56" fmla="*/ 428 w 1376"/>
                  <a:gd name="T57" fmla="*/ 893 h 1040"/>
                  <a:gd name="T58" fmla="*/ 741 w 1376"/>
                  <a:gd name="T59" fmla="*/ 956 h 1040"/>
                  <a:gd name="T60" fmla="*/ 866 w 1376"/>
                  <a:gd name="T61" fmla="*/ 872 h 1040"/>
                  <a:gd name="T62" fmla="*/ 959 w 1376"/>
                  <a:gd name="T63" fmla="*/ 893 h 1040"/>
                  <a:gd name="T64" fmla="*/ 939 w 1376"/>
                  <a:gd name="T65" fmla="*/ 914 h 1040"/>
                  <a:gd name="T66" fmla="*/ 741 w 1376"/>
                  <a:gd name="T67" fmla="*/ 767 h 1040"/>
                  <a:gd name="T68" fmla="*/ 980 w 1376"/>
                  <a:gd name="T69" fmla="*/ 557 h 1040"/>
                  <a:gd name="T70" fmla="*/ 741 w 1376"/>
                  <a:gd name="T71" fmla="*/ 767 h 1040"/>
                  <a:gd name="T72" fmla="*/ 741 w 1376"/>
                  <a:gd name="T73" fmla="*/ 274 h 1040"/>
                  <a:gd name="T74" fmla="*/ 980 w 1376"/>
                  <a:gd name="T75" fmla="*/ 473 h 1040"/>
                  <a:gd name="T76" fmla="*/ 741 w 1376"/>
                  <a:gd name="T77" fmla="*/ 473 h 1040"/>
                  <a:gd name="T78" fmla="*/ 386 w 1376"/>
                  <a:gd name="T79" fmla="*/ 221 h 1040"/>
                  <a:gd name="T80" fmla="*/ 105 w 1376"/>
                  <a:gd name="T81" fmla="*/ 473 h 1040"/>
                  <a:gd name="T82" fmla="*/ 105 w 1376"/>
                  <a:gd name="T83" fmla="*/ 557 h 1040"/>
                  <a:gd name="T84" fmla="*/ 386 w 1376"/>
                  <a:gd name="T85" fmla="*/ 820 h 1040"/>
                  <a:gd name="T86" fmla="*/ 105 w 1376"/>
                  <a:gd name="T87" fmla="*/ 557 h 1040"/>
                  <a:gd name="T88" fmla="*/ 1001 w 1376"/>
                  <a:gd name="T89" fmla="*/ 820 h 1040"/>
                  <a:gd name="T90" fmla="*/ 1293 w 1376"/>
                  <a:gd name="T91" fmla="*/ 557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6" h="1040">
                    <a:moveTo>
                      <a:pt x="1085" y="95"/>
                    </a:moveTo>
                    <a:cubicBezTo>
                      <a:pt x="1085" y="95"/>
                      <a:pt x="1085" y="95"/>
                      <a:pt x="1085" y="95"/>
                    </a:cubicBezTo>
                    <a:cubicBezTo>
                      <a:pt x="1085" y="95"/>
                      <a:pt x="1085" y="95"/>
                      <a:pt x="1085" y="95"/>
                    </a:cubicBezTo>
                    <a:cubicBezTo>
                      <a:pt x="980" y="32"/>
                      <a:pt x="845" y="0"/>
                      <a:pt x="699" y="0"/>
                    </a:cubicBezTo>
                    <a:cubicBezTo>
                      <a:pt x="615" y="0"/>
                      <a:pt x="543" y="11"/>
                      <a:pt x="480" y="21"/>
                    </a:cubicBezTo>
                    <a:cubicBezTo>
                      <a:pt x="417" y="42"/>
                      <a:pt x="292" y="95"/>
                      <a:pt x="292" y="95"/>
                    </a:cubicBezTo>
                    <a:cubicBezTo>
                      <a:pt x="115" y="190"/>
                      <a:pt x="0" y="347"/>
                      <a:pt x="0" y="515"/>
                    </a:cubicBezTo>
                    <a:cubicBezTo>
                      <a:pt x="0" y="704"/>
                      <a:pt x="115" y="851"/>
                      <a:pt x="292" y="946"/>
                    </a:cubicBezTo>
                    <a:cubicBezTo>
                      <a:pt x="292" y="946"/>
                      <a:pt x="292" y="946"/>
                      <a:pt x="292" y="946"/>
                    </a:cubicBezTo>
                    <a:cubicBezTo>
                      <a:pt x="292" y="946"/>
                      <a:pt x="292" y="946"/>
                      <a:pt x="292" y="946"/>
                    </a:cubicBezTo>
                    <a:cubicBezTo>
                      <a:pt x="292" y="946"/>
                      <a:pt x="292" y="946"/>
                      <a:pt x="292" y="946"/>
                    </a:cubicBezTo>
                    <a:cubicBezTo>
                      <a:pt x="407" y="998"/>
                      <a:pt x="543" y="1040"/>
                      <a:pt x="699" y="1040"/>
                    </a:cubicBezTo>
                    <a:cubicBezTo>
                      <a:pt x="699" y="1040"/>
                      <a:pt x="699" y="1040"/>
                      <a:pt x="699" y="1040"/>
                    </a:cubicBezTo>
                    <a:cubicBezTo>
                      <a:pt x="699" y="1040"/>
                      <a:pt x="699" y="1040"/>
                      <a:pt x="699" y="1040"/>
                    </a:cubicBezTo>
                    <a:cubicBezTo>
                      <a:pt x="845" y="1040"/>
                      <a:pt x="980" y="998"/>
                      <a:pt x="1085" y="946"/>
                    </a:cubicBezTo>
                    <a:cubicBezTo>
                      <a:pt x="1085" y="946"/>
                      <a:pt x="1085" y="946"/>
                      <a:pt x="1085" y="946"/>
                    </a:cubicBezTo>
                    <a:cubicBezTo>
                      <a:pt x="1262" y="851"/>
                      <a:pt x="1376" y="704"/>
                      <a:pt x="1376" y="515"/>
                    </a:cubicBezTo>
                    <a:cubicBezTo>
                      <a:pt x="1376" y="347"/>
                      <a:pt x="1262" y="190"/>
                      <a:pt x="1085" y="95"/>
                    </a:cubicBezTo>
                    <a:close/>
                    <a:moveTo>
                      <a:pt x="1293" y="473"/>
                    </a:moveTo>
                    <a:cubicBezTo>
                      <a:pt x="1074" y="473"/>
                      <a:pt x="1074" y="473"/>
                      <a:pt x="1074" y="473"/>
                    </a:cubicBezTo>
                    <a:cubicBezTo>
                      <a:pt x="1074" y="379"/>
                      <a:pt x="1043" y="295"/>
                      <a:pt x="1001" y="221"/>
                    </a:cubicBezTo>
                    <a:cubicBezTo>
                      <a:pt x="1022" y="211"/>
                      <a:pt x="1053" y="200"/>
                      <a:pt x="1074" y="179"/>
                    </a:cubicBezTo>
                    <a:cubicBezTo>
                      <a:pt x="1189" y="263"/>
                      <a:pt x="1272" y="358"/>
                      <a:pt x="1293" y="473"/>
                    </a:cubicBezTo>
                    <a:close/>
                    <a:moveTo>
                      <a:pt x="741" y="95"/>
                    </a:moveTo>
                    <a:cubicBezTo>
                      <a:pt x="782" y="95"/>
                      <a:pt x="824" y="137"/>
                      <a:pt x="866" y="179"/>
                    </a:cubicBezTo>
                    <a:cubicBezTo>
                      <a:pt x="824" y="179"/>
                      <a:pt x="782" y="190"/>
                      <a:pt x="741" y="190"/>
                    </a:cubicBezTo>
                    <a:cubicBezTo>
                      <a:pt x="741" y="95"/>
                      <a:pt x="741" y="95"/>
                      <a:pt x="741" y="95"/>
                    </a:cubicBezTo>
                    <a:cubicBezTo>
                      <a:pt x="741" y="95"/>
                      <a:pt x="741" y="95"/>
                      <a:pt x="741" y="95"/>
                    </a:cubicBezTo>
                    <a:close/>
                    <a:moveTo>
                      <a:pt x="939" y="127"/>
                    </a:moveTo>
                    <a:cubicBezTo>
                      <a:pt x="949" y="137"/>
                      <a:pt x="970" y="137"/>
                      <a:pt x="980" y="137"/>
                    </a:cubicBezTo>
                    <a:cubicBezTo>
                      <a:pt x="970" y="137"/>
                      <a:pt x="970" y="137"/>
                      <a:pt x="959" y="148"/>
                    </a:cubicBezTo>
                    <a:cubicBezTo>
                      <a:pt x="949" y="137"/>
                      <a:pt x="939" y="137"/>
                      <a:pt x="939" y="127"/>
                    </a:cubicBezTo>
                    <a:close/>
                    <a:moveTo>
                      <a:pt x="647" y="95"/>
                    </a:moveTo>
                    <a:cubicBezTo>
                      <a:pt x="647" y="190"/>
                      <a:pt x="647" y="190"/>
                      <a:pt x="647" y="190"/>
                    </a:cubicBezTo>
                    <a:cubicBezTo>
                      <a:pt x="605" y="190"/>
                      <a:pt x="553" y="179"/>
                      <a:pt x="522" y="179"/>
                    </a:cubicBezTo>
                    <a:cubicBezTo>
                      <a:pt x="553" y="137"/>
                      <a:pt x="605" y="95"/>
                      <a:pt x="647" y="95"/>
                    </a:cubicBezTo>
                    <a:close/>
                    <a:moveTo>
                      <a:pt x="428" y="148"/>
                    </a:moveTo>
                    <a:cubicBezTo>
                      <a:pt x="417" y="137"/>
                      <a:pt x="407" y="137"/>
                      <a:pt x="407" y="137"/>
                    </a:cubicBezTo>
                    <a:cubicBezTo>
                      <a:pt x="417" y="137"/>
                      <a:pt x="428" y="137"/>
                      <a:pt x="449" y="127"/>
                    </a:cubicBezTo>
                    <a:cubicBezTo>
                      <a:pt x="438" y="137"/>
                      <a:pt x="428" y="137"/>
                      <a:pt x="428" y="148"/>
                    </a:cubicBezTo>
                    <a:close/>
                    <a:moveTo>
                      <a:pt x="647" y="274"/>
                    </a:moveTo>
                    <a:cubicBezTo>
                      <a:pt x="647" y="473"/>
                      <a:pt x="647" y="473"/>
                      <a:pt x="647" y="473"/>
                    </a:cubicBezTo>
                    <a:cubicBezTo>
                      <a:pt x="407" y="473"/>
                      <a:pt x="407" y="473"/>
                      <a:pt x="407" y="473"/>
                    </a:cubicBezTo>
                    <a:cubicBezTo>
                      <a:pt x="407" y="389"/>
                      <a:pt x="428" y="316"/>
                      <a:pt x="470" y="253"/>
                    </a:cubicBezTo>
                    <a:cubicBezTo>
                      <a:pt x="522" y="263"/>
                      <a:pt x="584" y="274"/>
                      <a:pt x="647" y="274"/>
                    </a:cubicBezTo>
                    <a:close/>
                    <a:moveTo>
                      <a:pt x="647" y="557"/>
                    </a:moveTo>
                    <a:cubicBezTo>
                      <a:pt x="647" y="767"/>
                      <a:pt x="647" y="767"/>
                      <a:pt x="647" y="767"/>
                    </a:cubicBezTo>
                    <a:cubicBezTo>
                      <a:pt x="584" y="767"/>
                      <a:pt x="522" y="778"/>
                      <a:pt x="470" y="788"/>
                    </a:cubicBezTo>
                    <a:cubicBezTo>
                      <a:pt x="428" y="725"/>
                      <a:pt x="407" y="652"/>
                      <a:pt x="407" y="557"/>
                    </a:cubicBezTo>
                    <a:cubicBezTo>
                      <a:pt x="647" y="557"/>
                      <a:pt x="647" y="557"/>
                      <a:pt x="647" y="557"/>
                    </a:cubicBezTo>
                    <a:cubicBezTo>
                      <a:pt x="647" y="557"/>
                      <a:pt x="647" y="557"/>
                      <a:pt x="647" y="557"/>
                    </a:cubicBezTo>
                    <a:close/>
                    <a:moveTo>
                      <a:pt x="647" y="851"/>
                    </a:moveTo>
                    <a:cubicBezTo>
                      <a:pt x="647" y="956"/>
                      <a:pt x="647" y="956"/>
                      <a:pt x="647" y="956"/>
                    </a:cubicBezTo>
                    <a:cubicBezTo>
                      <a:pt x="605" y="935"/>
                      <a:pt x="553" y="914"/>
                      <a:pt x="522" y="872"/>
                    </a:cubicBezTo>
                    <a:cubicBezTo>
                      <a:pt x="553" y="862"/>
                      <a:pt x="605" y="851"/>
                      <a:pt x="647" y="851"/>
                    </a:cubicBezTo>
                    <a:close/>
                    <a:moveTo>
                      <a:pt x="449" y="914"/>
                    </a:moveTo>
                    <a:cubicBezTo>
                      <a:pt x="428" y="914"/>
                      <a:pt x="417" y="914"/>
                      <a:pt x="407" y="904"/>
                    </a:cubicBezTo>
                    <a:cubicBezTo>
                      <a:pt x="407" y="904"/>
                      <a:pt x="417" y="893"/>
                      <a:pt x="428" y="893"/>
                    </a:cubicBezTo>
                    <a:cubicBezTo>
                      <a:pt x="428" y="904"/>
                      <a:pt x="438" y="914"/>
                      <a:pt x="449" y="914"/>
                    </a:cubicBezTo>
                    <a:close/>
                    <a:moveTo>
                      <a:pt x="741" y="956"/>
                    </a:moveTo>
                    <a:cubicBezTo>
                      <a:pt x="741" y="851"/>
                      <a:pt x="741" y="851"/>
                      <a:pt x="741" y="851"/>
                    </a:cubicBezTo>
                    <a:cubicBezTo>
                      <a:pt x="782" y="851"/>
                      <a:pt x="824" y="862"/>
                      <a:pt x="866" y="872"/>
                    </a:cubicBezTo>
                    <a:cubicBezTo>
                      <a:pt x="824" y="914"/>
                      <a:pt x="782" y="935"/>
                      <a:pt x="741" y="956"/>
                    </a:cubicBezTo>
                    <a:close/>
                    <a:moveTo>
                      <a:pt x="959" y="893"/>
                    </a:moveTo>
                    <a:cubicBezTo>
                      <a:pt x="970" y="893"/>
                      <a:pt x="970" y="904"/>
                      <a:pt x="980" y="904"/>
                    </a:cubicBezTo>
                    <a:cubicBezTo>
                      <a:pt x="970" y="914"/>
                      <a:pt x="949" y="914"/>
                      <a:pt x="939" y="914"/>
                    </a:cubicBezTo>
                    <a:cubicBezTo>
                      <a:pt x="939" y="914"/>
                      <a:pt x="949" y="904"/>
                      <a:pt x="959" y="893"/>
                    </a:cubicBezTo>
                    <a:close/>
                    <a:moveTo>
                      <a:pt x="741" y="767"/>
                    </a:moveTo>
                    <a:cubicBezTo>
                      <a:pt x="741" y="557"/>
                      <a:pt x="741" y="557"/>
                      <a:pt x="741" y="557"/>
                    </a:cubicBezTo>
                    <a:cubicBezTo>
                      <a:pt x="980" y="557"/>
                      <a:pt x="980" y="557"/>
                      <a:pt x="980" y="557"/>
                    </a:cubicBezTo>
                    <a:cubicBezTo>
                      <a:pt x="980" y="652"/>
                      <a:pt x="949" y="725"/>
                      <a:pt x="918" y="788"/>
                    </a:cubicBezTo>
                    <a:cubicBezTo>
                      <a:pt x="855" y="778"/>
                      <a:pt x="803" y="767"/>
                      <a:pt x="741" y="767"/>
                    </a:cubicBezTo>
                    <a:close/>
                    <a:moveTo>
                      <a:pt x="741" y="473"/>
                    </a:moveTo>
                    <a:cubicBezTo>
                      <a:pt x="741" y="274"/>
                      <a:pt x="741" y="274"/>
                      <a:pt x="741" y="274"/>
                    </a:cubicBezTo>
                    <a:cubicBezTo>
                      <a:pt x="803" y="274"/>
                      <a:pt x="855" y="263"/>
                      <a:pt x="918" y="253"/>
                    </a:cubicBezTo>
                    <a:cubicBezTo>
                      <a:pt x="949" y="316"/>
                      <a:pt x="980" y="389"/>
                      <a:pt x="980" y="473"/>
                    </a:cubicBezTo>
                    <a:cubicBezTo>
                      <a:pt x="741" y="473"/>
                      <a:pt x="741" y="473"/>
                      <a:pt x="741" y="473"/>
                    </a:cubicBezTo>
                    <a:cubicBezTo>
                      <a:pt x="741" y="473"/>
                      <a:pt x="741" y="473"/>
                      <a:pt x="741" y="473"/>
                    </a:cubicBezTo>
                    <a:close/>
                    <a:moveTo>
                      <a:pt x="324" y="179"/>
                    </a:moveTo>
                    <a:cubicBezTo>
                      <a:pt x="334" y="200"/>
                      <a:pt x="355" y="211"/>
                      <a:pt x="386" y="221"/>
                    </a:cubicBezTo>
                    <a:cubicBezTo>
                      <a:pt x="334" y="295"/>
                      <a:pt x="324" y="379"/>
                      <a:pt x="313" y="473"/>
                    </a:cubicBezTo>
                    <a:cubicBezTo>
                      <a:pt x="105" y="473"/>
                      <a:pt x="105" y="473"/>
                      <a:pt x="105" y="473"/>
                    </a:cubicBezTo>
                    <a:cubicBezTo>
                      <a:pt x="105" y="358"/>
                      <a:pt x="188" y="263"/>
                      <a:pt x="324" y="179"/>
                    </a:cubicBezTo>
                    <a:close/>
                    <a:moveTo>
                      <a:pt x="105" y="557"/>
                    </a:moveTo>
                    <a:cubicBezTo>
                      <a:pt x="313" y="557"/>
                      <a:pt x="313" y="557"/>
                      <a:pt x="313" y="557"/>
                    </a:cubicBezTo>
                    <a:cubicBezTo>
                      <a:pt x="324" y="662"/>
                      <a:pt x="334" y="746"/>
                      <a:pt x="386" y="820"/>
                    </a:cubicBezTo>
                    <a:cubicBezTo>
                      <a:pt x="355" y="830"/>
                      <a:pt x="334" y="841"/>
                      <a:pt x="324" y="862"/>
                    </a:cubicBezTo>
                    <a:cubicBezTo>
                      <a:pt x="188" y="788"/>
                      <a:pt x="105" y="673"/>
                      <a:pt x="105" y="557"/>
                    </a:cubicBezTo>
                    <a:close/>
                    <a:moveTo>
                      <a:pt x="1074" y="862"/>
                    </a:moveTo>
                    <a:cubicBezTo>
                      <a:pt x="1053" y="841"/>
                      <a:pt x="1022" y="830"/>
                      <a:pt x="1001" y="820"/>
                    </a:cubicBezTo>
                    <a:cubicBezTo>
                      <a:pt x="1043" y="746"/>
                      <a:pt x="1074" y="662"/>
                      <a:pt x="1074" y="557"/>
                    </a:cubicBezTo>
                    <a:cubicBezTo>
                      <a:pt x="1293" y="557"/>
                      <a:pt x="1293" y="557"/>
                      <a:pt x="1293" y="557"/>
                    </a:cubicBezTo>
                    <a:cubicBezTo>
                      <a:pt x="1272" y="673"/>
                      <a:pt x="1189" y="788"/>
                      <a:pt x="1074" y="8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sp>
            <p:nvSpPr>
              <p:cNvPr id="365" name="Freeform 266"/>
              <p:cNvSpPr>
                <a:spLocks/>
              </p:cNvSpPr>
              <p:nvPr/>
            </p:nvSpPr>
            <p:spPr bwMode="auto">
              <a:xfrm>
                <a:off x="5043757" y="3557563"/>
                <a:ext cx="215837" cy="211787"/>
              </a:xfrm>
              <a:custGeom>
                <a:avLst/>
                <a:gdLst/>
                <a:ahLst/>
                <a:cxnLst/>
                <a:rect l="l" t="t" r="r" b="b"/>
                <a:pathLst>
                  <a:path w="3081826" h="3024004">
                    <a:moveTo>
                      <a:pt x="0" y="2955682"/>
                    </a:moveTo>
                    <a:lnTo>
                      <a:pt x="0" y="2955683"/>
                    </a:lnTo>
                    <a:lnTo>
                      <a:pt x="0" y="2955683"/>
                    </a:lnTo>
                    <a:close/>
                    <a:moveTo>
                      <a:pt x="3070129" y="1611173"/>
                    </a:moveTo>
                    <a:lnTo>
                      <a:pt x="3070129" y="1611174"/>
                    </a:lnTo>
                    <a:close/>
                    <a:moveTo>
                      <a:pt x="136639" y="136637"/>
                    </a:moveTo>
                    <a:lnTo>
                      <a:pt x="136639" y="2887364"/>
                    </a:lnTo>
                    <a:lnTo>
                      <a:pt x="2945188" y="2887364"/>
                    </a:lnTo>
                    <a:lnTo>
                      <a:pt x="2945189" y="1779063"/>
                    </a:lnTo>
                    <a:lnTo>
                      <a:pt x="2302520" y="2217308"/>
                    </a:lnTo>
                    <a:cubicBezTo>
                      <a:pt x="2271347" y="2238565"/>
                      <a:pt x="2228843" y="2230527"/>
                      <a:pt x="2207586" y="2199353"/>
                    </a:cubicBezTo>
                    <a:lnTo>
                      <a:pt x="2207585" y="2199354"/>
                    </a:lnTo>
                    <a:cubicBezTo>
                      <a:pt x="2197754" y="2184938"/>
                      <a:pt x="2194189" y="2168100"/>
                      <a:pt x="2196921" y="2152143"/>
                    </a:cubicBezTo>
                    <a:cubicBezTo>
                      <a:pt x="2196518" y="2151471"/>
                      <a:pt x="2196508" y="2150784"/>
                      <a:pt x="2196508" y="2150095"/>
                    </a:cubicBezTo>
                    <a:lnTo>
                      <a:pt x="2196508" y="1779063"/>
                    </a:lnTo>
                    <a:lnTo>
                      <a:pt x="1553840" y="2217308"/>
                    </a:lnTo>
                    <a:cubicBezTo>
                      <a:pt x="1522667" y="2238565"/>
                      <a:pt x="1480163" y="2230527"/>
                      <a:pt x="1458906" y="2199353"/>
                    </a:cubicBezTo>
                    <a:lnTo>
                      <a:pt x="1458905" y="2199354"/>
                    </a:lnTo>
                    <a:cubicBezTo>
                      <a:pt x="1449846" y="2186069"/>
                      <a:pt x="1446107" y="2170728"/>
                      <a:pt x="1448261" y="2155927"/>
                    </a:cubicBezTo>
                    <a:cubicBezTo>
                      <a:pt x="1447169" y="2154058"/>
                      <a:pt x="1447084" y="2152087"/>
                      <a:pt x="1447084" y="2150095"/>
                    </a:cubicBezTo>
                    <a:lnTo>
                      <a:pt x="1447084" y="1779063"/>
                    </a:lnTo>
                    <a:lnTo>
                      <a:pt x="804416" y="2217308"/>
                    </a:lnTo>
                    <a:cubicBezTo>
                      <a:pt x="802585" y="2218556"/>
                      <a:pt x="800715" y="2219704"/>
                      <a:pt x="798330" y="2219876"/>
                    </a:cubicBezTo>
                    <a:cubicBezTo>
                      <a:pt x="796346" y="2221473"/>
                      <a:pt x="794078" y="2222587"/>
                      <a:pt x="791411" y="2222795"/>
                    </a:cubicBezTo>
                    <a:cubicBezTo>
                      <a:pt x="785953" y="2226521"/>
                      <a:pt x="779748" y="2228083"/>
                      <a:pt x="773403" y="2227886"/>
                    </a:cubicBezTo>
                    <a:cubicBezTo>
                      <a:pt x="772432" y="2228570"/>
                      <a:pt x="771384" y="2228674"/>
                      <a:pt x="770330" y="2228755"/>
                    </a:cubicBezTo>
                    <a:lnTo>
                      <a:pt x="770330" y="2228754"/>
                    </a:lnTo>
                    <a:lnTo>
                      <a:pt x="763719" y="2227937"/>
                    </a:lnTo>
                    <a:cubicBezTo>
                      <a:pt x="758412" y="2228972"/>
                      <a:pt x="753183" y="2228188"/>
                      <a:pt x="748315" y="2226034"/>
                    </a:cubicBezTo>
                    <a:cubicBezTo>
                      <a:pt x="743537" y="2225645"/>
                      <a:pt x="739135" y="2224004"/>
                      <a:pt x="735472" y="2220918"/>
                    </a:cubicBezTo>
                    <a:cubicBezTo>
                      <a:pt x="731811" y="2220183"/>
                      <a:pt x="728714" y="2218296"/>
                      <a:pt x="726154" y="2215621"/>
                    </a:cubicBezTo>
                    <a:cubicBezTo>
                      <a:pt x="720459" y="2212715"/>
                      <a:pt x="715818" y="2208351"/>
                      <a:pt x="712828" y="2202618"/>
                    </a:cubicBezTo>
                    <a:lnTo>
                      <a:pt x="709482" y="2199353"/>
                    </a:lnTo>
                    <a:lnTo>
                      <a:pt x="709481" y="2199354"/>
                    </a:lnTo>
                    <a:cubicBezTo>
                      <a:pt x="709064" y="2198743"/>
                      <a:pt x="708658" y="2198127"/>
                      <a:pt x="708609" y="2197288"/>
                    </a:cubicBezTo>
                    <a:cubicBezTo>
                      <a:pt x="703917" y="2191854"/>
                      <a:pt x="700940" y="2185228"/>
                      <a:pt x="700376" y="2177774"/>
                    </a:cubicBezTo>
                    <a:cubicBezTo>
                      <a:pt x="699306" y="2176198"/>
                      <a:pt x="698929" y="2174451"/>
                      <a:pt x="698925" y="2172644"/>
                    </a:cubicBezTo>
                    <a:cubicBezTo>
                      <a:pt x="697483" y="2170541"/>
                      <a:pt x="697183" y="2168210"/>
                      <a:pt x="697002" y="2165841"/>
                    </a:cubicBezTo>
                    <a:lnTo>
                      <a:pt x="541877" y="136638"/>
                    </a:lnTo>
                    <a:close/>
                    <a:moveTo>
                      <a:pt x="1" y="68318"/>
                    </a:moveTo>
                    <a:lnTo>
                      <a:pt x="1" y="68318"/>
                    </a:lnTo>
                    <a:lnTo>
                      <a:pt x="1" y="68319"/>
                    </a:lnTo>
                    <a:close/>
                    <a:moveTo>
                      <a:pt x="68320" y="0"/>
                    </a:moveTo>
                    <a:lnTo>
                      <a:pt x="586629" y="0"/>
                    </a:lnTo>
                    <a:lnTo>
                      <a:pt x="606681" y="4048"/>
                    </a:lnTo>
                    <a:cubicBezTo>
                      <a:pt x="641532" y="3675"/>
                      <a:pt x="670816" y="30723"/>
                      <a:pt x="673525" y="66160"/>
                    </a:cubicBezTo>
                    <a:lnTo>
                      <a:pt x="824294" y="2038370"/>
                    </a:lnTo>
                    <a:lnTo>
                      <a:pt x="1477090" y="1593220"/>
                    </a:lnTo>
                    <a:cubicBezTo>
                      <a:pt x="1508264" y="1571962"/>
                      <a:pt x="1550767" y="1580000"/>
                      <a:pt x="1572024" y="1611174"/>
                    </a:cubicBezTo>
                    <a:lnTo>
                      <a:pt x="1577911" y="1625126"/>
                    </a:lnTo>
                    <a:cubicBezTo>
                      <a:pt x="1578250" y="1625533"/>
                      <a:pt x="1578448" y="1626003"/>
                      <a:pt x="1578504" y="1626531"/>
                    </a:cubicBezTo>
                    <a:cubicBezTo>
                      <a:pt x="1582214" y="1632857"/>
                      <a:pt x="1583576" y="1639886"/>
                      <a:pt x="1582628" y="1646957"/>
                    </a:cubicBezTo>
                    <a:cubicBezTo>
                      <a:pt x="1583648" y="1648697"/>
                      <a:pt x="1583722" y="1650527"/>
                      <a:pt x="1583722" y="1652373"/>
                    </a:cubicBezTo>
                    <a:lnTo>
                      <a:pt x="1583722" y="2031548"/>
                    </a:lnTo>
                    <a:lnTo>
                      <a:pt x="2226514" y="1593220"/>
                    </a:lnTo>
                    <a:cubicBezTo>
                      <a:pt x="2257688" y="1571962"/>
                      <a:pt x="2300191" y="1580000"/>
                      <a:pt x="2321449" y="1611174"/>
                    </a:cubicBezTo>
                    <a:lnTo>
                      <a:pt x="2327336" y="1625126"/>
                    </a:lnTo>
                    <a:cubicBezTo>
                      <a:pt x="2327674" y="1625534"/>
                      <a:pt x="2327872" y="1626002"/>
                      <a:pt x="2327928" y="1626530"/>
                    </a:cubicBezTo>
                    <a:cubicBezTo>
                      <a:pt x="2331638" y="1632857"/>
                      <a:pt x="2333000" y="1639886"/>
                      <a:pt x="2332052" y="1646957"/>
                    </a:cubicBezTo>
                    <a:cubicBezTo>
                      <a:pt x="2333072" y="1648697"/>
                      <a:pt x="2333146" y="1650527"/>
                      <a:pt x="2333146" y="1652373"/>
                    </a:cubicBezTo>
                    <a:lnTo>
                      <a:pt x="2333146" y="2031041"/>
                    </a:lnTo>
                    <a:lnTo>
                      <a:pt x="2975194" y="1593220"/>
                    </a:lnTo>
                    <a:cubicBezTo>
                      <a:pt x="3006368" y="1571962"/>
                      <a:pt x="3048871" y="1580000"/>
                      <a:pt x="3070129" y="1611174"/>
                    </a:cubicBezTo>
                    <a:lnTo>
                      <a:pt x="3076016" y="1625126"/>
                    </a:lnTo>
                    <a:cubicBezTo>
                      <a:pt x="3076354" y="1625534"/>
                      <a:pt x="3076552" y="1626002"/>
                      <a:pt x="3076608" y="1626530"/>
                    </a:cubicBezTo>
                    <a:cubicBezTo>
                      <a:pt x="3080318" y="1632857"/>
                      <a:pt x="3081680" y="1639886"/>
                      <a:pt x="3080732" y="1646957"/>
                    </a:cubicBezTo>
                    <a:cubicBezTo>
                      <a:pt x="3081752" y="1648697"/>
                      <a:pt x="3081826" y="1650527"/>
                      <a:pt x="3081826" y="1652373"/>
                    </a:cubicBezTo>
                    <a:lnTo>
                      <a:pt x="3081826" y="2955681"/>
                    </a:lnTo>
                    <a:cubicBezTo>
                      <a:pt x="3081826" y="2955681"/>
                      <a:pt x="3081826" y="2955682"/>
                      <a:pt x="3081826" y="2955683"/>
                    </a:cubicBezTo>
                    <a:lnTo>
                      <a:pt x="3081826" y="2955683"/>
                    </a:lnTo>
                    <a:lnTo>
                      <a:pt x="3081826" y="2955685"/>
                    </a:lnTo>
                    <a:cubicBezTo>
                      <a:pt x="3081826" y="2993417"/>
                      <a:pt x="3051239" y="3024004"/>
                      <a:pt x="3013507" y="3024004"/>
                    </a:cubicBezTo>
                    <a:lnTo>
                      <a:pt x="3013507" y="3024003"/>
                    </a:lnTo>
                    <a:lnTo>
                      <a:pt x="3013504" y="3024002"/>
                    </a:lnTo>
                    <a:lnTo>
                      <a:pt x="68322" y="3024001"/>
                    </a:lnTo>
                    <a:cubicBezTo>
                      <a:pt x="68321" y="3024002"/>
                      <a:pt x="68320" y="3024002"/>
                      <a:pt x="68320" y="3024002"/>
                    </a:cubicBezTo>
                    <a:lnTo>
                      <a:pt x="68320" y="3024001"/>
                    </a:lnTo>
                    <a:lnTo>
                      <a:pt x="68319" y="3024001"/>
                    </a:lnTo>
                    <a:cubicBezTo>
                      <a:pt x="30587" y="3024001"/>
                      <a:pt x="0" y="2993414"/>
                      <a:pt x="0" y="2955683"/>
                    </a:cubicBezTo>
                    <a:lnTo>
                      <a:pt x="1" y="2955681"/>
                    </a:lnTo>
                    <a:lnTo>
                      <a:pt x="2" y="68320"/>
                    </a:lnTo>
                    <a:lnTo>
                      <a:pt x="1" y="68318"/>
                    </a:lnTo>
                    <a:cubicBezTo>
                      <a:pt x="1" y="30587"/>
                      <a:pt x="30588" y="0"/>
                      <a:pt x="68320"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grpSp>
          <p:nvGrpSpPr>
            <p:cNvPr id="379" name="Group 3"/>
            <p:cNvGrpSpPr>
              <a:grpSpLocks noChangeAspect="1"/>
            </p:cNvGrpSpPr>
            <p:nvPr/>
          </p:nvGrpSpPr>
          <p:grpSpPr>
            <a:xfrm>
              <a:off x="5995942" y="2497580"/>
              <a:ext cx="322558" cy="146680"/>
              <a:chOff x="-874713" y="2597150"/>
              <a:chExt cx="8839201" cy="4019550"/>
            </a:xfrm>
            <a:solidFill>
              <a:schemeClr val="bg1"/>
            </a:solidFill>
          </p:grpSpPr>
          <p:sp>
            <p:nvSpPr>
              <p:cNvPr id="381" name="Freeform 147"/>
              <p:cNvSpPr>
                <a:spLocks noEditPoints="1"/>
              </p:cNvSpPr>
              <p:nvPr/>
            </p:nvSpPr>
            <p:spPr bwMode="auto">
              <a:xfrm>
                <a:off x="-92075" y="5080000"/>
                <a:ext cx="1535113" cy="1536700"/>
              </a:xfrm>
              <a:custGeom>
                <a:avLst/>
                <a:gdLst>
                  <a:gd name="T0" fmla="*/ 80 w 161"/>
                  <a:gd name="T1" fmla="*/ 161 h 161"/>
                  <a:gd name="T2" fmla="*/ 0 w 161"/>
                  <a:gd name="T3" fmla="*/ 80 h 161"/>
                  <a:gd name="T4" fmla="*/ 80 w 161"/>
                  <a:gd name="T5" fmla="*/ 0 h 161"/>
                  <a:gd name="T6" fmla="*/ 161 w 161"/>
                  <a:gd name="T7" fmla="*/ 80 h 161"/>
                  <a:gd name="T8" fmla="*/ 80 w 161"/>
                  <a:gd name="T9" fmla="*/ 161 h 161"/>
                  <a:gd name="T10" fmla="*/ 80 w 161"/>
                  <a:gd name="T11" fmla="*/ 34 h 161"/>
                  <a:gd name="T12" fmla="*/ 34 w 161"/>
                  <a:gd name="T13" fmla="*/ 80 h 161"/>
                  <a:gd name="T14" fmla="*/ 80 w 161"/>
                  <a:gd name="T15" fmla="*/ 127 h 161"/>
                  <a:gd name="T16" fmla="*/ 127 w 161"/>
                  <a:gd name="T17" fmla="*/ 80 h 161"/>
                  <a:gd name="T18" fmla="*/ 80 w 161"/>
                  <a:gd name="T19" fmla="*/ 3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80" y="161"/>
                    </a:moveTo>
                    <a:cubicBezTo>
                      <a:pt x="36" y="161"/>
                      <a:pt x="0" y="125"/>
                      <a:pt x="0" y="80"/>
                    </a:cubicBezTo>
                    <a:cubicBezTo>
                      <a:pt x="0" y="36"/>
                      <a:pt x="36" y="0"/>
                      <a:pt x="80" y="0"/>
                    </a:cubicBezTo>
                    <a:cubicBezTo>
                      <a:pt x="125" y="0"/>
                      <a:pt x="161" y="36"/>
                      <a:pt x="161" y="80"/>
                    </a:cubicBezTo>
                    <a:cubicBezTo>
                      <a:pt x="161" y="125"/>
                      <a:pt x="125" y="161"/>
                      <a:pt x="80" y="161"/>
                    </a:cubicBezTo>
                    <a:close/>
                    <a:moveTo>
                      <a:pt x="80" y="34"/>
                    </a:moveTo>
                    <a:cubicBezTo>
                      <a:pt x="55" y="34"/>
                      <a:pt x="34" y="55"/>
                      <a:pt x="34" y="80"/>
                    </a:cubicBezTo>
                    <a:cubicBezTo>
                      <a:pt x="34" y="106"/>
                      <a:pt x="55" y="127"/>
                      <a:pt x="80" y="127"/>
                    </a:cubicBezTo>
                    <a:cubicBezTo>
                      <a:pt x="106" y="127"/>
                      <a:pt x="127" y="106"/>
                      <a:pt x="127" y="80"/>
                    </a:cubicBezTo>
                    <a:cubicBezTo>
                      <a:pt x="127" y="55"/>
                      <a:pt x="106" y="34"/>
                      <a:pt x="8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82" name="Freeform 148"/>
              <p:cNvSpPr>
                <a:spLocks noEditPoints="1"/>
              </p:cNvSpPr>
              <p:nvPr/>
            </p:nvSpPr>
            <p:spPr bwMode="auto">
              <a:xfrm>
                <a:off x="4951413" y="5080000"/>
                <a:ext cx="1535113" cy="1536700"/>
              </a:xfrm>
              <a:custGeom>
                <a:avLst/>
                <a:gdLst>
                  <a:gd name="T0" fmla="*/ 80 w 161"/>
                  <a:gd name="T1" fmla="*/ 161 h 161"/>
                  <a:gd name="T2" fmla="*/ 0 w 161"/>
                  <a:gd name="T3" fmla="*/ 80 h 161"/>
                  <a:gd name="T4" fmla="*/ 80 w 161"/>
                  <a:gd name="T5" fmla="*/ 0 h 161"/>
                  <a:gd name="T6" fmla="*/ 161 w 161"/>
                  <a:gd name="T7" fmla="*/ 80 h 161"/>
                  <a:gd name="T8" fmla="*/ 80 w 161"/>
                  <a:gd name="T9" fmla="*/ 161 h 161"/>
                  <a:gd name="T10" fmla="*/ 80 w 161"/>
                  <a:gd name="T11" fmla="*/ 34 h 161"/>
                  <a:gd name="T12" fmla="*/ 34 w 161"/>
                  <a:gd name="T13" fmla="*/ 80 h 161"/>
                  <a:gd name="T14" fmla="*/ 80 w 161"/>
                  <a:gd name="T15" fmla="*/ 127 h 161"/>
                  <a:gd name="T16" fmla="*/ 127 w 161"/>
                  <a:gd name="T17" fmla="*/ 80 h 161"/>
                  <a:gd name="T18" fmla="*/ 80 w 161"/>
                  <a:gd name="T19" fmla="*/ 3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80" y="161"/>
                    </a:moveTo>
                    <a:cubicBezTo>
                      <a:pt x="36" y="161"/>
                      <a:pt x="0" y="125"/>
                      <a:pt x="0" y="80"/>
                    </a:cubicBezTo>
                    <a:cubicBezTo>
                      <a:pt x="0" y="36"/>
                      <a:pt x="36" y="0"/>
                      <a:pt x="80" y="0"/>
                    </a:cubicBezTo>
                    <a:cubicBezTo>
                      <a:pt x="125" y="0"/>
                      <a:pt x="161" y="36"/>
                      <a:pt x="161" y="80"/>
                    </a:cubicBezTo>
                    <a:cubicBezTo>
                      <a:pt x="161" y="125"/>
                      <a:pt x="125" y="161"/>
                      <a:pt x="80" y="161"/>
                    </a:cubicBezTo>
                    <a:close/>
                    <a:moveTo>
                      <a:pt x="80" y="34"/>
                    </a:moveTo>
                    <a:cubicBezTo>
                      <a:pt x="55" y="34"/>
                      <a:pt x="34" y="55"/>
                      <a:pt x="34" y="80"/>
                    </a:cubicBezTo>
                    <a:cubicBezTo>
                      <a:pt x="34" y="106"/>
                      <a:pt x="55" y="127"/>
                      <a:pt x="80" y="127"/>
                    </a:cubicBezTo>
                    <a:cubicBezTo>
                      <a:pt x="106" y="127"/>
                      <a:pt x="127" y="106"/>
                      <a:pt x="127" y="80"/>
                    </a:cubicBezTo>
                    <a:cubicBezTo>
                      <a:pt x="127" y="55"/>
                      <a:pt x="106" y="34"/>
                      <a:pt x="8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83" name="Freeform 149"/>
              <p:cNvSpPr>
                <a:spLocks/>
              </p:cNvSpPr>
              <p:nvPr/>
            </p:nvSpPr>
            <p:spPr bwMode="auto">
              <a:xfrm>
                <a:off x="-874713" y="2597150"/>
                <a:ext cx="6951663" cy="3389313"/>
              </a:xfrm>
              <a:custGeom>
                <a:avLst/>
                <a:gdLst>
                  <a:gd name="T0" fmla="*/ 99 w 729"/>
                  <a:gd name="T1" fmla="*/ 355 h 355"/>
                  <a:gd name="T2" fmla="*/ 20 w 729"/>
                  <a:gd name="T3" fmla="*/ 355 h 355"/>
                  <a:gd name="T4" fmla="*/ 3 w 729"/>
                  <a:gd name="T5" fmla="*/ 338 h 355"/>
                  <a:gd name="T6" fmla="*/ 3 w 729"/>
                  <a:gd name="T7" fmla="*/ 69 h 355"/>
                  <a:gd name="T8" fmla="*/ 19 w 729"/>
                  <a:gd name="T9" fmla="*/ 19 h 355"/>
                  <a:gd name="T10" fmla="*/ 65 w 729"/>
                  <a:gd name="T11" fmla="*/ 0 h 355"/>
                  <a:gd name="T12" fmla="*/ 712 w 729"/>
                  <a:gd name="T13" fmla="*/ 0 h 355"/>
                  <a:gd name="T14" fmla="*/ 729 w 729"/>
                  <a:gd name="T15" fmla="*/ 18 h 355"/>
                  <a:gd name="T16" fmla="*/ 729 w 729"/>
                  <a:gd name="T17" fmla="*/ 178 h 355"/>
                  <a:gd name="T18" fmla="*/ 712 w 729"/>
                  <a:gd name="T19" fmla="*/ 195 h 355"/>
                  <a:gd name="T20" fmla="*/ 695 w 729"/>
                  <a:gd name="T21" fmla="*/ 178 h 355"/>
                  <a:gd name="T22" fmla="*/ 695 w 729"/>
                  <a:gd name="T23" fmla="*/ 35 h 355"/>
                  <a:gd name="T24" fmla="*/ 65 w 729"/>
                  <a:gd name="T25" fmla="*/ 35 h 355"/>
                  <a:gd name="T26" fmla="*/ 44 w 729"/>
                  <a:gd name="T27" fmla="*/ 42 h 355"/>
                  <a:gd name="T28" fmla="*/ 37 w 729"/>
                  <a:gd name="T29" fmla="*/ 67 h 355"/>
                  <a:gd name="T30" fmla="*/ 37 w 729"/>
                  <a:gd name="T31" fmla="*/ 320 h 355"/>
                  <a:gd name="T32" fmla="*/ 99 w 729"/>
                  <a:gd name="T33" fmla="*/ 320 h 355"/>
                  <a:gd name="T34" fmla="*/ 116 w 729"/>
                  <a:gd name="T35" fmla="*/ 338 h 355"/>
                  <a:gd name="T36" fmla="*/ 99 w 729"/>
                  <a:gd name="T3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355">
                    <a:moveTo>
                      <a:pt x="99" y="355"/>
                    </a:moveTo>
                    <a:cubicBezTo>
                      <a:pt x="20" y="355"/>
                      <a:pt x="20" y="355"/>
                      <a:pt x="20" y="355"/>
                    </a:cubicBezTo>
                    <a:cubicBezTo>
                      <a:pt x="10" y="355"/>
                      <a:pt x="3" y="347"/>
                      <a:pt x="3" y="338"/>
                    </a:cubicBezTo>
                    <a:cubicBezTo>
                      <a:pt x="3" y="69"/>
                      <a:pt x="3" y="69"/>
                      <a:pt x="3" y="69"/>
                    </a:cubicBezTo>
                    <a:cubicBezTo>
                      <a:pt x="2" y="68"/>
                      <a:pt x="0" y="39"/>
                      <a:pt x="19" y="19"/>
                    </a:cubicBezTo>
                    <a:cubicBezTo>
                      <a:pt x="26" y="10"/>
                      <a:pt x="41" y="0"/>
                      <a:pt x="65" y="0"/>
                    </a:cubicBezTo>
                    <a:cubicBezTo>
                      <a:pt x="712" y="0"/>
                      <a:pt x="712" y="0"/>
                      <a:pt x="712" y="0"/>
                    </a:cubicBezTo>
                    <a:cubicBezTo>
                      <a:pt x="721" y="0"/>
                      <a:pt x="729" y="8"/>
                      <a:pt x="729" y="18"/>
                    </a:cubicBezTo>
                    <a:cubicBezTo>
                      <a:pt x="729" y="178"/>
                      <a:pt x="729" y="178"/>
                      <a:pt x="729" y="178"/>
                    </a:cubicBezTo>
                    <a:cubicBezTo>
                      <a:pt x="729" y="187"/>
                      <a:pt x="721" y="195"/>
                      <a:pt x="712" y="195"/>
                    </a:cubicBezTo>
                    <a:cubicBezTo>
                      <a:pt x="702" y="195"/>
                      <a:pt x="695" y="187"/>
                      <a:pt x="695" y="178"/>
                    </a:cubicBezTo>
                    <a:cubicBezTo>
                      <a:pt x="695" y="35"/>
                      <a:pt x="695" y="35"/>
                      <a:pt x="695" y="35"/>
                    </a:cubicBezTo>
                    <a:cubicBezTo>
                      <a:pt x="65" y="35"/>
                      <a:pt x="65" y="35"/>
                      <a:pt x="65" y="35"/>
                    </a:cubicBezTo>
                    <a:cubicBezTo>
                      <a:pt x="56" y="35"/>
                      <a:pt x="49" y="37"/>
                      <a:pt x="44" y="42"/>
                    </a:cubicBezTo>
                    <a:cubicBezTo>
                      <a:pt x="37" y="50"/>
                      <a:pt x="37" y="64"/>
                      <a:pt x="37" y="67"/>
                    </a:cubicBezTo>
                    <a:cubicBezTo>
                      <a:pt x="37" y="320"/>
                      <a:pt x="37" y="320"/>
                      <a:pt x="37" y="320"/>
                    </a:cubicBezTo>
                    <a:cubicBezTo>
                      <a:pt x="99" y="320"/>
                      <a:pt x="99" y="320"/>
                      <a:pt x="99" y="320"/>
                    </a:cubicBezTo>
                    <a:cubicBezTo>
                      <a:pt x="108" y="320"/>
                      <a:pt x="116" y="328"/>
                      <a:pt x="116" y="338"/>
                    </a:cubicBezTo>
                    <a:cubicBezTo>
                      <a:pt x="116" y="347"/>
                      <a:pt x="108" y="355"/>
                      <a:pt x="99" y="3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84" name="Freeform 150"/>
              <p:cNvSpPr>
                <a:spLocks/>
              </p:cNvSpPr>
              <p:nvPr/>
            </p:nvSpPr>
            <p:spPr bwMode="auto">
              <a:xfrm>
                <a:off x="1117600" y="5681663"/>
                <a:ext cx="4157663" cy="333375"/>
              </a:xfrm>
              <a:custGeom>
                <a:avLst/>
                <a:gdLst>
                  <a:gd name="T0" fmla="*/ 419 w 436"/>
                  <a:gd name="T1" fmla="*/ 35 h 35"/>
                  <a:gd name="T2" fmla="*/ 17 w 436"/>
                  <a:gd name="T3" fmla="*/ 35 h 35"/>
                  <a:gd name="T4" fmla="*/ 0 w 436"/>
                  <a:gd name="T5" fmla="*/ 17 h 35"/>
                  <a:gd name="T6" fmla="*/ 17 w 436"/>
                  <a:gd name="T7" fmla="*/ 0 h 35"/>
                  <a:gd name="T8" fmla="*/ 419 w 436"/>
                  <a:gd name="T9" fmla="*/ 0 h 35"/>
                  <a:gd name="T10" fmla="*/ 436 w 436"/>
                  <a:gd name="T11" fmla="*/ 17 h 35"/>
                  <a:gd name="T12" fmla="*/ 419 w 436"/>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36" h="35">
                    <a:moveTo>
                      <a:pt x="419" y="35"/>
                    </a:moveTo>
                    <a:cubicBezTo>
                      <a:pt x="17" y="35"/>
                      <a:pt x="17" y="35"/>
                      <a:pt x="17" y="35"/>
                    </a:cubicBezTo>
                    <a:cubicBezTo>
                      <a:pt x="7" y="35"/>
                      <a:pt x="0" y="27"/>
                      <a:pt x="0" y="17"/>
                    </a:cubicBezTo>
                    <a:cubicBezTo>
                      <a:pt x="0" y="8"/>
                      <a:pt x="7" y="0"/>
                      <a:pt x="17" y="0"/>
                    </a:cubicBezTo>
                    <a:cubicBezTo>
                      <a:pt x="419" y="0"/>
                      <a:pt x="419" y="0"/>
                      <a:pt x="419" y="0"/>
                    </a:cubicBezTo>
                    <a:cubicBezTo>
                      <a:pt x="428" y="0"/>
                      <a:pt x="436" y="8"/>
                      <a:pt x="436" y="17"/>
                    </a:cubicBezTo>
                    <a:cubicBezTo>
                      <a:pt x="436" y="27"/>
                      <a:pt x="428" y="35"/>
                      <a:pt x="41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385" name="Freeform 151"/>
              <p:cNvSpPr>
                <a:spLocks noEditPoints="1"/>
              </p:cNvSpPr>
              <p:nvPr/>
            </p:nvSpPr>
            <p:spPr bwMode="auto">
              <a:xfrm>
                <a:off x="5753100" y="2597150"/>
                <a:ext cx="2211388" cy="3389313"/>
              </a:xfrm>
              <a:custGeom>
                <a:avLst/>
                <a:gdLst>
                  <a:gd name="T0" fmla="*/ 215 w 232"/>
                  <a:gd name="T1" fmla="*/ 355 h 355"/>
                  <a:gd name="T2" fmla="*/ 60 w 232"/>
                  <a:gd name="T3" fmla="*/ 355 h 355"/>
                  <a:gd name="T4" fmla="*/ 43 w 232"/>
                  <a:gd name="T5" fmla="*/ 338 h 355"/>
                  <a:gd name="T6" fmla="*/ 60 w 232"/>
                  <a:gd name="T7" fmla="*/ 320 h 355"/>
                  <a:gd name="T8" fmla="*/ 198 w 232"/>
                  <a:gd name="T9" fmla="*/ 320 h 355"/>
                  <a:gd name="T10" fmla="*/ 198 w 232"/>
                  <a:gd name="T11" fmla="*/ 240 h 355"/>
                  <a:gd name="T12" fmla="*/ 160 w 232"/>
                  <a:gd name="T13" fmla="*/ 195 h 355"/>
                  <a:gd name="T14" fmla="*/ 17 w 232"/>
                  <a:gd name="T15" fmla="*/ 195 h 355"/>
                  <a:gd name="T16" fmla="*/ 0 w 232"/>
                  <a:gd name="T17" fmla="*/ 178 h 355"/>
                  <a:gd name="T18" fmla="*/ 0 w 232"/>
                  <a:gd name="T19" fmla="*/ 18 h 355"/>
                  <a:gd name="T20" fmla="*/ 17 w 232"/>
                  <a:gd name="T21" fmla="*/ 0 h 355"/>
                  <a:gd name="T22" fmla="*/ 76 w 232"/>
                  <a:gd name="T23" fmla="*/ 0 h 355"/>
                  <a:gd name="T24" fmla="*/ 122 w 232"/>
                  <a:gd name="T25" fmla="*/ 19 h 355"/>
                  <a:gd name="T26" fmla="*/ 142 w 232"/>
                  <a:gd name="T27" fmla="*/ 72 h 355"/>
                  <a:gd name="T28" fmla="*/ 142 w 232"/>
                  <a:gd name="T29" fmla="*/ 160 h 355"/>
                  <a:gd name="T30" fmla="*/ 160 w 232"/>
                  <a:gd name="T31" fmla="*/ 160 h 355"/>
                  <a:gd name="T32" fmla="*/ 232 w 232"/>
                  <a:gd name="T33" fmla="*/ 240 h 355"/>
                  <a:gd name="T34" fmla="*/ 232 w 232"/>
                  <a:gd name="T35" fmla="*/ 338 h 355"/>
                  <a:gd name="T36" fmla="*/ 215 w 232"/>
                  <a:gd name="T37" fmla="*/ 355 h 355"/>
                  <a:gd name="T38" fmla="*/ 34 w 232"/>
                  <a:gd name="T39" fmla="*/ 160 h 355"/>
                  <a:gd name="T40" fmla="*/ 107 w 232"/>
                  <a:gd name="T41" fmla="*/ 160 h 355"/>
                  <a:gd name="T42" fmla="*/ 107 w 232"/>
                  <a:gd name="T43" fmla="*/ 72 h 355"/>
                  <a:gd name="T44" fmla="*/ 76 w 232"/>
                  <a:gd name="T45" fmla="*/ 35 h 355"/>
                  <a:gd name="T46" fmla="*/ 34 w 232"/>
                  <a:gd name="T47" fmla="*/ 35 h 355"/>
                  <a:gd name="T48" fmla="*/ 34 w 232"/>
                  <a:gd name="T49" fmla="*/ 16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 h="355">
                    <a:moveTo>
                      <a:pt x="215" y="355"/>
                    </a:moveTo>
                    <a:cubicBezTo>
                      <a:pt x="60" y="355"/>
                      <a:pt x="60" y="355"/>
                      <a:pt x="60" y="355"/>
                    </a:cubicBezTo>
                    <a:cubicBezTo>
                      <a:pt x="50" y="355"/>
                      <a:pt x="43" y="347"/>
                      <a:pt x="43" y="338"/>
                    </a:cubicBezTo>
                    <a:cubicBezTo>
                      <a:pt x="43" y="328"/>
                      <a:pt x="50" y="320"/>
                      <a:pt x="60" y="320"/>
                    </a:cubicBezTo>
                    <a:cubicBezTo>
                      <a:pt x="198" y="320"/>
                      <a:pt x="198" y="320"/>
                      <a:pt x="198" y="320"/>
                    </a:cubicBezTo>
                    <a:cubicBezTo>
                      <a:pt x="198" y="240"/>
                      <a:pt x="198" y="240"/>
                      <a:pt x="198" y="240"/>
                    </a:cubicBezTo>
                    <a:cubicBezTo>
                      <a:pt x="198" y="196"/>
                      <a:pt x="164" y="195"/>
                      <a:pt x="160" y="195"/>
                    </a:cubicBezTo>
                    <a:cubicBezTo>
                      <a:pt x="17" y="195"/>
                      <a:pt x="17" y="195"/>
                      <a:pt x="17" y="195"/>
                    </a:cubicBezTo>
                    <a:cubicBezTo>
                      <a:pt x="7" y="195"/>
                      <a:pt x="0" y="187"/>
                      <a:pt x="0" y="178"/>
                    </a:cubicBezTo>
                    <a:cubicBezTo>
                      <a:pt x="0" y="18"/>
                      <a:pt x="0" y="18"/>
                      <a:pt x="0" y="18"/>
                    </a:cubicBezTo>
                    <a:cubicBezTo>
                      <a:pt x="0" y="8"/>
                      <a:pt x="7" y="0"/>
                      <a:pt x="17" y="0"/>
                    </a:cubicBezTo>
                    <a:cubicBezTo>
                      <a:pt x="76" y="0"/>
                      <a:pt x="76" y="0"/>
                      <a:pt x="76" y="0"/>
                    </a:cubicBezTo>
                    <a:cubicBezTo>
                      <a:pt x="78" y="0"/>
                      <a:pt x="103" y="0"/>
                      <a:pt x="122" y="19"/>
                    </a:cubicBezTo>
                    <a:cubicBezTo>
                      <a:pt x="135" y="32"/>
                      <a:pt x="142" y="49"/>
                      <a:pt x="142" y="72"/>
                    </a:cubicBezTo>
                    <a:cubicBezTo>
                      <a:pt x="142" y="160"/>
                      <a:pt x="142" y="160"/>
                      <a:pt x="142" y="160"/>
                    </a:cubicBezTo>
                    <a:cubicBezTo>
                      <a:pt x="160" y="160"/>
                      <a:pt x="160" y="160"/>
                      <a:pt x="160" y="160"/>
                    </a:cubicBezTo>
                    <a:cubicBezTo>
                      <a:pt x="180" y="160"/>
                      <a:pt x="232" y="175"/>
                      <a:pt x="232" y="240"/>
                    </a:cubicBezTo>
                    <a:cubicBezTo>
                      <a:pt x="232" y="338"/>
                      <a:pt x="232" y="338"/>
                      <a:pt x="232" y="338"/>
                    </a:cubicBezTo>
                    <a:cubicBezTo>
                      <a:pt x="232" y="347"/>
                      <a:pt x="225" y="355"/>
                      <a:pt x="215" y="355"/>
                    </a:cubicBezTo>
                    <a:close/>
                    <a:moveTo>
                      <a:pt x="34" y="160"/>
                    </a:moveTo>
                    <a:cubicBezTo>
                      <a:pt x="107" y="160"/>
                      <a:pt x="107" y="160"/>
                      <a:pt x="107" y="160"/>
                    </a:cubicBezTo>
                    <a:cubicBezTo>
                      <a:pt x="107" y="72"/>
                      <a:pt x="107" y="72"/>
                      <a:pt x="107" y="72"/>
                    </a:cubicBezTo>
                    <a:cubicBezTo>
                      <a:pt x="107" y="38"/>
                      <a:pt x="83" y="35"/>
                      <a:pt x="76" y="35"/>
                    </a:cubicBezTo>
                    <a:cubicBezTo>
                      <a:pt x="34" y="35"/>
                      <a:pt x="34" y="35"/>
                      <a:pt x="34" y="35"/>
                    </a:cubicBezTo>
                    <a:lnTo>
                      <a:pt x="34"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sp>
          <p:nvSpPr>
            <p:cNvPr id="380" name="Rechteck 481"/>
            <p:cNvSpPr/>
            <p:nvPr/>
          </p:nvSpPr>
          <p:spPr>
            <a:xfrm flipH="1">
              <a:off x="5956846" y="2679762"/>
              <a:ext cx="400751" cy="102016"/>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Logistics</a:t>
              </a:r>
            </a:p>
          </p:txBody>
        </p:sp>
        <p:grpSp>
          <p:nvGrpSpPr>
            <p:cNvPr id="388" name="Gruppieren 169"/>
            <p:cNvGrpSpPr/>
            <p:nvPr/>
          </p:nvGrpSpPr>
          <p:grpSpPr>
            <a:xfrm flipH="1">
              <a:off x="7954409" y="2430602"/>
              <a:ext cx="136600" cy="213658"/>
              <a:chOff x="5538788" y="3846513"/>
              <a:chExt cx="247650" cy="388432"/>
            </a:xfrm>
            <a:solidFill>
              <a:schemeClr val="bg1"/>
            </a:solidFill>
          </p:grpSpPr>
          <p:sp>
            <p:nvSpPr>
              <p:cNvPr id="390" name="Freeform 22"/>
              <p:cNvSpPr>
                <a:spLocks/>
              </p:cNvSpPr>
              <p:nvPr/>
            </p:nvSpPr>
            <p:spPr bwMode="auto">
              <a:xfrm>
                <a:off x="5648325" y="4038600"/>
                <a:ext cx="28576" cy="196345"/>
              </a:xfrm>
              <a:custGeom>
                <a:avLst/>
                <a:gdLst>
                  <a:gd name="T0" fmla="*/ 144 w 288"/>
                  <a:gd name="T1" fmla="*/ 0 h 1264"/>
                  <a:gd name="T2" fmla="*/ 0 w 288"/>
                  <a:gd name="T3" fmla="*/ 146 h 1264"/>
                  <a:gd name="T4" fmla="*/ 0 w 288"/>
                  <a:gd name="T5" fmla="*/ 1119 h 1264"/>
                  <a:gd name="T6" fmla="*/ 144 w 288"/>
                  <a:gd name="T7" fmla="*/ 1264 h 1264"/>
                  <a:gd name="T8" fmla="*/ 288 w 288"/>
                  <a:gd name="T9" fmla="*/ 1119 h 1264"/>
                  <a:gd name="T10" fmla="*/ 288 w 288"/>
                  <a:gd name="T11" fmla="*/ 146 h 1264"/>
                  <a:gd name="T12" fmla="*/ 144 w 288"/>
                  <a:gd name="T13" fmla="*/ 0 h 1264"/>
                </a:gdLst>
                <a:ahLst/>
                <a:cxnLst>
                  <a:cxn ang="0">
                    <a:pos x="T0" y="T1"/>
                  </a:cxn>
                  <a:cxn ang="0">
                    <a:pos x="T2" y="T3"/>
                  </a:cxn>
                  <a:cxn ang="0">
                    <a:pos x="T4" y="T5"/>
                  </a:cxn>
                  <a:cxn ang="0">
                    <a:pos x="T6" y="T7"/>
                  </a:cxn>
                  <a:cxn ang="0">
                    <a:pos x="T8" y="T9"/>
                  </a:cxn>
                  <a:cxn ang="0">
                    <a:pos x="T10" y="T11"/>
                  </a:cxn>
                  <a:cxn ang="0">
                    <a:pos x="T12" y="T13"/>
                  </a:cxn>
                </a:cxnLst>
                <a:rect l="0" t="0" r="r" b="b"/>
                <a:pathLst>
                  <a:path w="288" h="1264">
                    <a:moveTo>
                      <a:pt x="144" y="0"/>
                    </a:moveTo>
                    <a:cubicBezTo>
                      <a:pt x="62" y="0"/>
                      <a:pt x="0" y="63"/>
                      <a:pt x="0" y="146"/>
                    </a:cubicBezTo>
                    <a:cubicBezTo>
                      <a:pt x="0" y="1119"/>
                      <a:pt x="0" y="1119"/>
                      <a:pt x="0" y="1119"/>
                    </a:cubicBezTo>
                    <a:cubicBezTo>
                      <a:pt x="0" y="1202"/>
                      <a:pt x="62" y="1264"/>
                      <a:pt x="144" y="1264"/>
                    </a:cubicBezTo>
                    <a:cubicBezTo>
                      <a:pt x="216" y="1264"/>
                      <a:pt x="288" y="1202"/>
                      <a:pt x="288" y="1119"/>
                    </a:cubicBezTo>
                    <a:cubicBezTo>
                      <a:pt x="288" y="146"/>
                      <a:pt x="288" y="146"/>
                      <a:pt x="288" y="146"/>
                    </a:cubicBezTo>
                    <a:cubicBezTo>
                      <a:pt x="288" y="63"/>
                      <a:pt x="216" y="0"/>
                      <a:pt x="144" y="0"/>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sp>
            <p:nvSpPr>
              <p:cNvPr id="391" name="Freeform 23"/>
              <p:cNvSpPr>
                <a:spLocks/>
              </p:cNvSpPr>
              <p:nvPr/>
            </p:nvSpPr>
            <p:spPr bwMode="auto">
              <a:xfrm>
                <a:off x="5638800" y="3846513"/>
                <a:ext cx="47625" cy="120650"/>
              </a:xfrm>
              <a:custGeom>
                <a:avLst/>
                <a:gdLst>
                  <a:gd name="T0" fmla="*/ 144 w 512"/>
                  <a:gd name="T1" fmla="*/ 1192 h 1264"/>
                  <a:gd name="T2" fmla="*/ 256 w 512"/>
                  <a:gd name="T3" fmla="*/ 1264 h 1264"/>
                  <a:gd name="T4" fmla="*/ 359 w 512"/>
                  <a:gd name="T5" fmla="*/ 1192 h 1264"/>
                  <a:gd name="T6" fmla="*/ 482 w 512"/>
                  <a:gd name="T7" fmla="*/ 995 h 1264"/>
                  <a:gd name="T8" fmla="*/ 502 w 512"/>
                  <a:gd name="T9" fmla="*/ 871 h 1264"/>
                  <a:gd name="T10" fmla="*/ 369 w 512"/>
                  <a:gd name="T11" fmla="*/ 104 h 1264"/>
                  <a:gd name="T12" fmla="*/ 256 w 512"/>
                  <a:gd name="T13" fmla="*/ 0 h 1264"/>
                  <a:gd name="T14" fmla="*/ 134 w 512"/>
                  <a:gd name="T15" fmla="*/ 104 h 1264"/>
                  <a:gd name="T16" fmla="*/ 0 w 512"/>
                  <a:gd name="T17" fmla="*/ 881 h 1264"/>
                  <a:gd name="T18" fmla="*/ 21 w 512"/>
                  <a:gd name="T19" fmla="*/ 995 h 1264"/>
                  <a:gd name="T20" fmla="*/ 144 w 512"/>
                  <a:gd name="T21" fmla="*/ 1192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2" h="1264">
                    <a:moveTo>
                      <a:pt x="144" y="1192"/>
                    </a:moveTo>
                    <a:cubicBezTo>
                      <a:pt x="164" y="1233"/>
                      <a:pt x="205" y="1264"/>
                      <a:pt x="256" y="1264"/>
                    </a:cubicBezTo>
                    <a:cubicBezTo>
                      <a:pt x="297" y="1264"/>
                      <a:pt x="338" y="1233"/>
                      <a:pt x="359" y="1192"/>
                    </a:cubicBezTo>
                    <a:cubicBezTo>
                      <a:pt x="482" y="995"/>
                      <a:pt x="482" y="995"/>
                      <a:pt x="482" y="995"/>
                    </a:cubicBezTo>
                    <a:cubicBezTo>
                      <a:pt x="502" y="964"/>
                      <a:pt x="512" y="912"/>
                      <a:pt x="502" y="871"/>
                    </a:cubicBezTo>
                    <a:cubicBezTo>
                      <a:pt x="369" y="104"/>
                      <a:pt x="369" y="104"/>
                      <a:pt x="369" y="104"/>
                    </a:cubicBezTo>
                    <a:cubicBezTo>
                      <a:pt x="359" y="32"/>
                      <a:pt x="297" y="0"/>
                      <a:pt x="256" y="0"/>
                    </a:cubicBezTo>
                    <a:cubicBezTo>
                      <a:pt x="205" y="0"/>
                      <a:pt x="154" y="42"/>
                      <a:pt x="134" y="104"/>
                    </a:cubicBezTo>
                    <a:cubicBezTo>
                      <a:pt x="0" y="881"/>
                      <a:pt x="0" y="881"/>
                      <a:pt x="0" y="881"/>
                    </a:cubicBezTo>
                    <a:cubicBezTo>
                      <a:pt x="0" y="912"/>
                      <a:pt x="11" y="954"/>
                      <a:pt x="21" y="995"/>
                    </a:cubicBezTo>
                    <a:lnTo>
                      <a:pt x="144" y="119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sp>
            <p:nvSpPr>
              <p:cNvPr id="392" name="Freeform 24"/>
              <p:cNvSpPr>
                <a:spLocks/>
              </p:cNvSpPr>
              <p:nvPr/>
            </p:nvSpPr>
            <p:spPr bwMode="auto">
              <a:xfrm>
                <a:off x="5538788" y="3992563"/>
                <a:ext cx="107950" cy="71438"/>
              </a:xfrm>
              <a:custGeom>
                <a:avLst/>
                <a:gdLst>
                  <a:gd name="T0" fmla="*/ 1002 w 1136"/>
                  <a:gd name="T1" fmla="*/ 0 h 752"/>
                  <a:gd name="T2" fmla="*/ 765 w 1136"/>
                  <a:gd name="T3" fmla="*/ 0 h 752"/>
                  <a:gd name="T4" fmla="*/ 651 w 1136"/>
                  <a:gd name="T5" fmla="*/ 42 h 752"/>
                  <a:gd name="T6" fmla="*/ 52 w 1136"/>
                  <a:gd name="T7" fmla="*/ 536 h 752"/>
                  <a:gd name="T8" fmla="*/ 21 w 1136"/>
                  <a:gd name="T9" fmla="*/ 680 h 752"/>
                  <a:gd name="T10" fmla="*/ 31 w 1136"/>
                  <a:gd name="T11" fmla="*/ 711 h 752"/>
                  <a:gd name="T12" fmla="*/ 93 w 1136"/>
                  <a:gd name="T13" fmla="*/ 752 h 752"/>
                  <a:gd name="T14" fmla="*/ 124 w 1136"/>
                  <a:gd name="T15" fmla="*/ 752 h 752"/>
                  <a:gd name="T16" fmla="*/ 176 w 1136"/>
                  <a:gd name="T17" fmla="*/ 742 h 752"/>
                  <a:gd name="T18" fmla="*/ 899 w 1136"/>
                  <a:gd name="T19" fmla="*/ 474 h 752"/>
                  <a:gd name="T20" fmla="*/ 992 w 1136"/>
                  <a:gd name="T21" fmla="*/ 402 h 752"/>
                  <a:gd name="T22" fmla="*/ 1105 w 1136"/>
                  <a:gd name="T23" fmla="*/ 196 h 752"/>
                  <a:gd name="T24" fmla="*/ 1105 w 1136"/>
                  <a:gd name="T25" fmla="*/ 73 h 752"/>
                  <a:gd name="T26" fmla="*/ 1002 w 1136"/>
                  <a:gd name="T27"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6" h="752">
                    <a:moveTo>
                      <a:pt x="1002" y="0"/>
                    </a:moveTo>
                    <a:cubicBezTo>
                      <a:pt x="765" y="0"/>
                      <a:pt x="765" y="0"/>
                      <a:pt x="765" y="0"/>
                    </a:cubicBezTo>
                    <a:cubicBezTo>
                      <a:pt x="723" y="0"/>
                      <a:pt x="682" y="21"/>
                      <a:pt x="651" y="42"/>
                    </a:cubicBezTo>
                    <a:cubicBezTo>
                      <a:pt x="52" y="536"/>
                      <a:pt x="52" y="536"/>
                      <a:pt x="52" y="536"/>
                    </a:cubicBezTo>
                    <a:cubicBezTo>
                      <a:pt x="0" y="577"/>
                      <a:pt x="0" y="639"/>
                      <a:pt x="21" y="680"/>
                    </a:cubicBezTo>
                    <a:cubicBezTo>
                      <a:pt x="31" y="711"/>
                      <a:pt x="31" y="711"/>
                      <a:pt x="31" y="711"/>
                    </a:cubicBezTo>
                    <a:cubicBezTo>
                      <a:pt x="42" y="732"/>
                      <a:pt x="62" y="752"/>
                      <a:pt x="93" y="752"/>
                    </a:cubicBezTo>
                    <a:cubicBezTo>
                      <a:pt x="124" y="752"/>
                      <a:pt x="124" y="752"/>
                      <a:pt x="124" y="752"/>
                    </a:cubicBezTo>
                    <a:cubicBezTo>
                      <a:pt x="145" y="752"/>
                      <a:pt x="155" y="752"/>
                      <a:pt x="176" y="742"/>
                    </a:cubicBezTo>
                    <a:cubicBezTo>
                      <a:pt x="899" y="474"/>
                      <a:pt x="899" y="474"/>
                      <a:pt x="899" y="474"/>
                    </a:cubicBezTo>
                    <a:cubicBezTo>
                      <a:pt x="940" y="464"/>
                      <a:pt x="971" y="433"/>
                      <a:pt x="992" y="402"/>
                    </a:cubicBezTo>
                    <a:cubicBezTo>
                      <a:pt x="1105" y="196"/>
                      <a:pt x="1105" y="196"/>
                      <a:pt x="1105" y="196"/>
                    </a:cubicBezTo>
                    <a:cubicBezTo>
                      <a:pt x="1136" y="155"/>
                      <a:pt x="1136" y="103"/>
                      <a:pt x="1105" y="73"/>
                    </a:cubicBezTo>
                    <a:cubicBezTo>
                      <a:pt x="1085" y="31"/>
                      <a:pt x="1044" y="11"/>
                      <a:pt x="1002" y="0"/>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sp>
            <p:nvSpPr>
              <p:cNvPr id="393" name="Freeform 25"/>
              <p:cNvSpPr>
                <a:spLocks/>
              </p:cNvSpPr>
              <p:nvPr/>
            </p:nvSpPr>
            <p:spPr bwMode="auto">
              <a:xfrm>
                <a:off x="5678488" y="3992563"/>
                <a:ext cx="107950" cy="71438"/>
              </a:xfrm>
              <a:custGeom>
                <a:avLst/>
                <a:gdLst>
                  <a:gd name="T0" fmla="*/ 1084 w 1136"/>
                  <a:gd name="T1" fmla="*/ 536 h 752"/>
                  <a:gd name="T2" fmla="*/ 480 w 1136"/>
                  <a:gd name="T3" fmla="*/ 42 h 752"/>
                  <a:gd name="T4" fmla="*/ 376 w 1136"/>
                  <a:gd name="T5" fmla="*/ 0 h 752"/>
                  <a:gd name="T6" fmla="*/ 136 w 1136"/>
                  <a:gd name="T7" fmla="*/ 0 h 752"/>
                  <a:gd name="T8" fmla="*/ 21 w 1136"/>
                  <a:gd name="T9" fmla="*/ 73 h 752"/>
                  <a:gd name="T10" fmla="*/ 21 w 1136"/>
                  <a:gd name="T11" fmla="*/ 196 h 752"/>
                  <a:gd name="T12" fmla="*/ 136 w 1136"/>
                  <a:gd name="T13" fmla="*/ 402 h 752"/>
                  <a:gd name="T14" fmla="*/ 230 w 1136"/>
                  <a:gd name="T15" fmla="*/ 474 h 752"/>
                  <a:gd name="T16" fmla="*/ 970 w 1136"/>
                  <a:gd name="T17" fmla="*/ 742 h 752"/>
                  <a:gd name="T18" fmla="*/ 1011 w 1136"/>
                  <a:gd name="T19" fmla="*/ 752 h 752"/>
                  <a:gd name="T20" fmla="*/ 1011 w 1136"/>
                  <a:gd name="T21" fmla="*/ 752 h 752"/>
                  <a:gd name="T22" fmla="*/ 1053 w 1136"/>
                  <a:gd name="T23" fmla="*/ 752 h 752"/>
                  <a:gd name="T24" fmla="*/ 1116 w 1136"/>
                  <a:gd name="T25" fmla="*/ 711 h 752"/>
                  <a:gd name="T26" fmla="*/ 1126 w 1136"/>
                  <a:gd name="T27" fmla="*/ 670 h 752"/>
                  <a:gd name="T28" fmla="*/ 1084 w 1136"/>
                  <a:gd name="T29" fmla="*/ 53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6" h="752">
                    <a:moveTo>
                      <a:pt x="1084" y="536"/>
                    </a:moveTo>
                    <a:cubicBezTo>
                      <a:pt x="480" y="42"/>
                      <a:pt x="480" y="42"/>
                      <a:pt x="480" y="42"/>
                    </a:cubicBezTo>
                    <a:cubicBezTo>
                      <a:pt x="459" y="21"/>
                      <a:pt x="417" y="0"/>
                      <a:pt x="376" y="0"/>
                    </a:cubicBezTo>
                    <a:cubicBezTo>
                      <a:pt x="136" y="0"/>
                      <a:pt x="136" y="0"/>
                      <a:pt x="136" y="0"/>
                    </a:cubicBezTo>
                    <a:cubicBezTo>
                      <a:pt x="84" y="11"/>
                      <a:pt x="42" y="31"/>
                      <a:pt x="21" y="73"/>
                    </a:cubicBezTo>
                    <a:cubicBezTo>
                      <a:pt x="0" y="103"/>
                      <a:pt x="0" y="155"/>
                      <a:pt x="21" y="196"/>
                    </a:cubicBezTo>
                    <a:cubicBezTo>
                      <a:pt x="136" y="402"/>
                      <a:pt x="136" y="402"/>
                      <a:pt x="136" y="402"/>
                    </a:cubicBezTo>
                    <a:cubicBezTo>
                      <a:pt x="157" y="433"/>
                      <a:pt x="198" y="464"/>
                      <a:pt x="230" y="474"/>
                    </a:cubicBezTo>
                    <a:cubicBezTo>
                      <a:pt x="970" y="742"/>
                      <a:pt x="970" y="742"/>
                      <a:pt x="970" y="742"/>
                    </a:cubicBezTo>
                    <a:cubicBezTo>
                      <a:pt x="991" y="752"/>
                      <a:pt x="1001" y="752"/>
                      <a:pt x="1011" y="752"/>
                    </a:cubicBezTo>
                    <a:cubicBezTo>
                      <a:pt x="1011" y="752"/>
                      <a:pt x="1011" y="752"/>
                      <a:pt x="1011" y="752"/>
                    </a:cubicBezTo>
                    <a:cubicBezTo>
                      <a:pt x="1053" y="752"/>
                      <a:pt x="1053" y="752"/>
                      <a:pt x="1053" y="752"/>
                    </a:cubicBezTo>
                    <a:cubicBezTo>
                      <a:pt x="1084" y="752"/>
                      <a:pt x="1105" y="732"/>
                      <a:pt x="1116" y="711"/>
                    </a:cubicBezTo>
                    <a:cubicBezTo>
                      <a:pt x="1126" y="670"/>
                      <a:pt x="1126" y="670"/>
                      <a:pt x="1126" y="670"/>
                    </a:cubicBezTo>
                    <a:cubicBezTo>
                      <a:pt x="1136" y="639"/>
                      <a:pt x="1136" y="588"/>
                      <a:pt x="1084" y="536"/>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sp>
            <p:nvSpPr>
              <p:cNvPr id="394" name="Freeform 26"/>
              <p:cNvSpPr>
                <a:spLocks/>
              </p:cNvSpPr>
              <p:nvPr/>
            </p:nvSpPr>
            <p:spPr bwMode="auto">
              <a:xfrm>
                <a:off x="5648325" y="3971926"/>
                <a:ext cx="28575" cy="28575"/>
              </a:xfrm>
              <a:custGeom>
                <a:avLst/>
                <a:gdLst>
                  <a:gd name="T0" fmla="*/ 144 w 288"/>
                  <a:gd name="T1" fmla="*/ 304 h 304"/>
                  <a:gd name="T2" fmla="*/ 247 w 288"/>
                  <a:gd name="T3" fmla="*/ 263 h 304"/>
                  <a:gd name="T4" fmla="*/ 288 w 288"/>
                  <a:gd name="T5" fmla="*/ 158 h 304"/>
                  <a:gd name="T6" fmla="*/ 247 w 288"/>
                  <a:gd name="T7" fmla="*/ 53 h 304"/>
                  <a:gd name="T8" fmla="*/ 42 w 288"/>
                  <a:gd name="T9" fmla="*/ 53 h 304"/>
                  <a:gd name="T10" fmla="*/ 0 w 288"/>
                  <a:gd name="T11" fmla="*/ 158 h 304"/>
                  <a:gd name="T12" fmla="*/ 42 w 288"/>
                  <a:gd name="T13" fmla="*/ 263 h 304"/>
                  <a:gd name="T14" fmla="*/ 144 w 288"/>
                  <a:gd name="T15" fmla="*/ 304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304">
                    <a:moveTo>
                      <a:pt x="144" y="304"/>
                    </a:moveTo>
                    <a:cubicBezTo>
                      <a:pt x="175" y="304"/>
                      <a:pt x="216" y="294"/>
                      <a:pt x="247" y="263"/>
                    </a:cubicBezTo>
                    <a:cubicBezTo>
                      <a:pt x="268" y="242"/>
                      <a:pt x="288" y="200"/>
                      <a:pt x="288" y="158"/>
                    </a:cubicBezTo>
                    <a:cubicBezTo>
                      <a:pt x="288" y="126"/>
                      <a:pt x="268" y="84"/>
                      <a:pt x="247" y="53"/>
                    </a:cubicBezTo>
                    <a:cubicBezTo>
                      <a:pt x="186" y="0"/>
                      <a:pt x="93" y="0"/>
                      <a:pt x="42" y="53"/>
                    </a:cubicBezTo>
                    <a:cubicBezTo>
                      <a:pt x="11" y="84"/>
                      <a:pt x="0" y="126"/>
                      <a:pt x="0" y="158"/>
                    </a:cubicBezTo>
                    <a:cubicBezTo>
                      <a:pt x="0" y="200"/>
                      <a:pt x="11" y="242"/>
                      <a:pt x="42" y="263"/>
                    </a:cubicBezTo>
                    <a:cubicBezTo>
                      <a:pt x="62" y="294"/>
                      <a:pt x="103" y="304"/>
                      <a:pt x="144" y="304"/>
                    </a:cubicBezTo>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ndParaRPr>
              </a:p>
            </p:txBody>
          </p:sp>
        </p:grpSp>
        <p:sp>
          <p:nvSpPr>
            <p:cNvPr id="389" name="Rectangle 10"/>
            <p:cNvSpPr/>
            <p:nvPr/>
          </p:nvSpPr>
          <p:spPr>
            <a:xfrm flipH="1">
              <a:off x="7931122" y="2679762"/>
              <a:ext cx="528991" cy="102016"/>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Smart grids</a:t>
              </a:r>
            </a:p>
          </p:txBody>
        </p:sp>
        <p:sp>
          <p:nvSpPr>
            <p:cNvPr id="471" name="Rectangle 10"/>
            <p:cNvSpPr/>
            <p:nvPr/>
          </p:nvSpPr>
          <p:spPr>
            <a:xfrm flipH="1">
              <a:off x="7453416" y="2679762"/>
              <a:ext cx="298159" cy="196977"/>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Waste</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mgmt.</a:t>
              </a:r>
            </a:p>
          </p:txBody>
        </p:sp>
        <p:grpSp>
          <p:nvGrpSpPr>
            <p:cNvPr id="472" name="Gruppieren 1319"/>
            <p:cNvGrpSpPr/>
            <p:nvPr/>
          </p:nvGrpSpPr>
          <p:grpSpPr>
            <a:xfrm>
              <a:off x="7474678" y="2391730"/>
              <a:ext cx="255634" cy="252530"/>
              <a:chOff x="4629481" y="1159375"/>
              <a:chExt cx="615744" cy="608267"/>
            </a:xfrm>
            <a:solidFill>
              <a:schemeClr val="bg1"/>
            </a:solidFill>
          </p:grpSpPr>
          <p:sp>
            <p:nvSpPr>
              <p:cNvPr id="473" name="Freeform 8"/>
              <p:cNvSpPr>
                <a:spLocks noEditPoints="1"/>
              </p:cNvSpPr>
              <p:nvPr/>
            </p:nvSpPr>
            <p:spPr bwMode="auto">
              <a:xfrm>
                <a:off x="4672929" y="1159375"/>
                <a:ext cx="243913" cy="245530"/>
              </a:xfrm>
              <a:custGeom>
                <a:avLst/>
                <a:gdLst>
                  <a:gd name="T0" fmla="*/ 585 w 1207"/>
                  <a:gd name="T1" fmla="*/ 1215 h 1215"/>
                  <a:gd name="T2" fmla="*/ 361 w 1207"/>
                  <a:gd name="T3" fmla="*/ 1165 h 1215"/>
                  <a:gd name="T4" fmla="*/ 359 w 1207"/>
                  <a:gd name="T5" fmla="*/ 934 h 1215"/>
                  <a:gd name="T6" fmla="*/ 297 w 1207"/>
                  <a:gd name="T7" fmla="*/ 879 h 1215"/>
                  <a:gd name="T8" fmla="*/ 68 w 1207"/>
                  <a:gd name="T9" fmla="*/ 896 h 1215"/>
                  <a:gd name="T10" fmla="*/ 0 w 1207"/>
                  <a:gd name="T11" fmla="*/ 676 h 1215"/>
                  <a:gd name="T12" fmla="*/ 198 w 1207"/>
                  <a:gd name="T13" fmla="*/ 558 h 1215"/>
                  <a:gd name="T14" fmla="*/ 215 w 1207"/>
                  <a:gd name="T15" fmla="*/ 478 h 1215"/>
                  <a:gd name="T16" fmla="*/ 87 w 1207"/>
                  <a:gd name="T17" fmla="*/ 289 h 1215"/>
                  <a:gd name="T18" fmla="*/ 243 w 1207"/>
                  <a:gd name="T19" fmla="*/ 119 h 1215"/>
                  <a:gd name="T20" fmla="*/ 444 w 1207"/>
                  <a:gd name="T21" fmla="*/ 232 h 1215"/>
                  <a:gd name="T22" fmla="*/ 522 w 1207"/>
                  <a:gd name="T23" fmla="*/ 208 h 1215"/>
                  <a:gd name="T24" fmla="*/ 621 w 1207"/>
                  <a:gd name="T25" fmla="*/ 0 h 1215"/>
                  <a:gd name="T26" fmla="*/ 845 w 1207"/>
                  <a:gd name="T27" fmla="*/ 52 h 1215"/>
                  <a:gd name="T28" fmla="*/ 848 w 1207"/>
                  <a:gd name="T29" fmla="*/ 282 h 1215"/>
                  <a:gd name="T30" fmla="*/ 909 w 1207"/>
                  <a:gd name="T31" fmla="*/ 336 h 1215"/>
                  <a:gd name="T32" fmla="*/ 1138 w 1207"/>
                  <a:gd name="T33" fmla="*/ 319 h 1215"/>
                  <a:gd name="T34" fmla="*/ 1207 w 1207"/>
                  <a:gd name="T35" fmla="*/ 539 h 1215"/>
                  <a:gd name="T36" fmla="*/ 1008 w 1207"/>
                  <a:gd name="T37" fmla="*/ 657 h 1215"/>
                  <a:gd name="T38" fmla="*/ 992 w 1207"/>
                  <a:gd name="T39" fmla="*/ 737 h 1215"/>
                  <a:gd name="T40" fmla="*/ 1119 w 1207"/>
                  <a:gd name="T41" fmla="*/ 926 h 1215"/>
                  <a:gd name="T42" fmla="*/ 963 w 1207"/>
                  <a:gd name="T43" fmla="*/ 1097 h 1215"/>
                  <a:gd name="T44" fmla="*/ 765 w 1207"/>
                  <a:gd name="T45" fmla="*/ 983 h 1215"/>
                  <a:gd name="T46" fmla="*/ 685 w 1207"/>
                  <a:gd name="T47" fmla="*/ 1009 h 1215"/>
                  <a:gd name="T48" fmla="*/ 585 w 1207"/>
                  <a:gd name="T49" fmla="*/ 1215 h 1215"/>
                  <a:gd name="T50" fmla="*/ 427 w 1207"/>
                  <a:gd name="T51" fmla="*/ 1111 h 1215"/>
                  <a:gd name="T52" fmla="*/ 548 w 1207"/>
                  <a:gd name="T53" fmla="*/ 1139 h 1215"/>
                  <a:gd name="T54" fmla="*/ 637 w 1207"/>
                  <a:gd name="T55" fmla="*/ 952 h 1215"/>
                  <a:gd name="T56" fmla="*/ 772 w 1207"/>
                  <a:gd name="T57" fmla="*/ 912 h 1215"/>
                  <a:gd name="T58" fmla="*/ 952 w 1207"/>
                  <a:gd name="T59" fmla="*/ 1014 h 1215"/>
                  <a:gd name="T60" fmla="*/ 1034 w 1207"/>
                  <a:gd name="T61" fmla="*/ 922 h 1215"/>
                  <a:gd name="T62" fmla="*/ 921 w 1207"/>
                  <a:gd name="T63" fmla="*/ 749 h 1215"/>
                  <a:gd name="T64" fmla="*/ 952 w 1207"/>
                  <a:gd name="T65" fmla="*/ 615 h 1215"/>
                  <a:gd name="T66" fmla="*/ 1129 w 1207"/>
                  <a:gd name="T67" fmla="*/ 508 h 1215"/>
                  <a:gd name="T68" fmla="*/ 1091 w 1207"/>
                  <a:gd name="T69" fmla="*/ 390 h 1215"/>
                  <a:gd name="T70" fmla="*/ 885 w 1207"/>
                  <a:gd name="T71" fmla="*/ 404 h 1215"/>
                  <a:gd name="T72" fmla="*/ 781 w 1207"/>
                  <a:gd name="T73" fmla="*/ 310 h 1215"/>
                  <a:gd name="T74" fmla="*/ 779 w 1207"/>
                  <a:gd name="T75" fmla="*/ 104 h 1215"/>
                  <a:gd name="T76" fmla="*/ 659 w 1207"/>
                  <a:gd name="T77" fmla="*/ 76 h 1215"/>
                  <a:gd name="T78" fmla="*/ 569 w 1207"/>
                  <a:gd name="T79" fmla="*/ 263 h 1215"/>
                  <a:gd name="T80" fmla="*/ 434 w 1207"/>
                  <a:gd name="T81" fmla="*/ 303 h 1215"/>
                  <a:gd name="T82" fmla="*/ 255 w 1207"/>
                  <a:gd name="T83" fmla="*/ 204 h 1215"/>
                  <a:gd name="T84" fmla="*/ 170 w 1207"/>
                  <a:gd name="T85" fmla="*/ 296 h 1215"/>
                  <a:gd name="T86" fmla="*/ 285 w 1207"/>
                  <a:gd name="T87" fmla="*/ 466 h 1215"/>
                  <a:gd name="T88" fmla="*/ 255 w 1207"/>
                  <a:gd name="T89" fmla="*/ 600 h 1215"/>
                  <a:gd name="T90" fmla="*/ 78 w 1207"/>
                  <a:gd name="T91" fmla="*/ 707 h 1215"/>
                  <a:gd name="T92" fmla="*/ 115 w 1207"/>
                  <a:gd name="T93" fmla="*/ 825 h 1215"/>
                  <a:gd name="T94" fmla="*/ 321 w 1207"/>
                  <a:gd name="T95" fmla="*/ 811 h 1215"/>
                  <a:gd name="T96" fmla="*/ 425 w 1207"/>
                  <a:gd name="T97" fmla="*/ 905 h 1215"/>
                  <a:gd name="T98" fmla="*/ 427 w 1207"/>
                  <a:gd name="T99" fmla="*/ 1111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7" h="1215">
                    <a:moveTo>
                      <a:pt x="585" y="1215"/>
                    </a:moveTo>
                    <a:lnTo>
                      <a:pt x="361" y="1165"/>
                    </a:lnTo>
                    <a:lnTo>
                      <a:pt x="359" y="934"/>
                    </a:lnTo>
                    <a:lnTo>
                      <a:pt x="297" y="879"/>
                    </a:lnTo>
                    <a:lnTo>
                      <a:pt x="68" y="896"/>
                    </a:lnTo>
                    <a:lnTo>
                      <a:pt x="0" y="676"/>
                    </a:lnTo>
                    <a:lnTo>
                      <a:pt x="198" y="558"/>
                    </a:lnTo>
                    <a:lnTo>
                      <a:pt x="215" y="478"/>
                    </a:lnTo>
                    <a:lnTo>
                      <a:pt x="87" y="289"/>
                    </a:lnTo>
                    <a:lnTo>
                      <a:pt x="243" y="119"/>
                    </a:lnTo>
                    <a:lnTo>
                      <a:pt x="444" y="232"/>
                    </a:lnTo>
                    <a:lnTo>
                      <a:pt x="522" y="208"/>
                    </a:lnTo>
                    <a:lnTo>
                      <a:pt x="621" y="0"/>
                    </a:lnTo>
                    <a:lnTo>
                      <a:pt x="845" y="52"/>
                    </a:lnTo>
                    <a:lnTo>
                      <a:pt x="848" y="282"/>
                    </a:lnTo>
                    <a:lnTo>
                      <a:pt x="909" y="336"/>
                    </a:lnTo>
                    <a:lnTo>
                      <a:pt x="1138" y="319"/>
                    </a:lnTo>
                    <a:lnTo>
                      <a:pt x="1207" y="539"/>
                    </a:lnTo>
                    <a:lnTo>
                      <a:pt x="1008" y="657"/>
                    </a:lnTo>
                    <a:lnTo>
                      <a:pt x="992" y="737"/>
                    </a:lnTo>
                    <a:lnTo>
                      <a:pt x="1119" y="926"/>
                    </a:lnTo>
                    <a:lnTo>
                      <a:pt x="963" y="1097"/>
                    </a:lnTo>
                    <a:lnTo>
                      <a:pt x="765" y="983"/>
                    </a:lnTo>
                    <a:lnTo>
                      <a:pt x="685" y="1009"/>
                    </a:lnTo>
                    <a:lnTo>
                      <a:pt x="585" y="1215"/>
                    </a:lnTo>
                    <a:close/>
                    <a:moveTo>
                      <a:pt x="427" y="1111"/>
                    </a:moveTo>
                    <a:lnTo>
                      <a:pt x="548" y="1139"/>
                    </a:lnTo>
                    <a:lnTo>
                      <a:pt x="637" y="952"/>
                    </a:lnTo>
                    <a:lnTo>
                      <a:pt x="772" y="912"/>
                    </a:lnTo>
                    <a:lnTo>
                      <a:pt x="952" y="1014"/>
                    </a:lnTo>
                    <a:lnTo>
                      <a:pt x="1034" y="922"/>
                    </a:lnTo>
                    <a:lnTo>
                      <a:pt x="921" y="749"/>
                    </a:lnTo>
                    <a:lnTo>
                      <a:pt x="952" y="615"/>
                    </a:lnTo>
                    <a:lnTo>
                      <a:pt x="1129" y="508"/>
                    </a:lnTo>
                    <a:lnTo>
                      <a:pt x="1091" y="390"/>
                    </a:lnTo>
                    <a:lnTo>
                      <a:pt x="885" y="404"/>
                    </a:lnTo>
                    <a:lnTo>
                      <a:pt x="781" y="310"/>
                    </a:lnTo>
                    <a:lnTo>
                      <a:pt x="779" y="104"/>
                    </a:lnTo>
                    <a:lnTo>
                      <a:pt x="659" y="76"/>
                    </a:lnTo>
                    <a:lnTo>
                      <a:pt x="569" y="263"/>
                    </a:lnTo>
                    <a:lnTo>
                      <a:pt x="434" y="303"/>
                    </a:lnTo>
                    <a:lnTo>
                      <a:pt x="255" y="204"/>
                    </a:lnTo>
                    <a:lnTo>
                      <a:pt x="170" y="296"/>
                    </a:lnTo>
                    <a:lnTo>
                      <a:pt x="285" y="466"/>
                    </a:lnTo>
                    <a:lnTo>
                      <a:pt x="255" y="600"/>
                    </a:lnTo>
                    <a:lnTo>
                      <a:pt x="78" y="707"/>
                    </a:lnTo>
                    <a:lnTo>
                      <a:pt x="115" y="825"/>
                    </a:lnTo>
                    <a:lnTo>
                      <a:pt x="321" y="811"/>
                    </a:lnTo>
                    <a:lnTo>
                      <a:pt x="425" y="905"/>
                    </a:lnTo>
                    <a:lnTo>
                      <a:pt x="427" y="11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4" name="Freeform 9"/>
              <p:cNvSpPr>
                <a:spLocks noEditPoints="1"/>
              </p:cNvSpPr>
              <p:nvPr/>
            </p:nvSpPr>
            <p:spPr bwMode="auto">
              <a:xfrm>
                <a:off x="4767301" y="1255970"/>
                <a:ext cx="56785" cy="52339"/>
              </a:xfrm>
              <a:custGeom>
                <a:avLst/>
                <a:gdLst>
                  <a:gd name="T0" fmla="*/ 57 w 119"/>
                  <a:gd name="T1" fmla="*/ 110 h 110"/>
                  <a:gd name="T2" fmla="*/ 5 w 119"/>
                  <a:gd name="T3" fmla="*/ 72 h 110"/>
                  <a:gd name="T4" fmla="*/ 9 w 119"/>
                  <a:gd name="T5" fmla="*/ 29 h 110"/>
                  <a:gd name="T6" fmla="*/ 41 w 119"/>
                  <a:gd name="T7" fmla="*/ 2 h 110"/>
                  <a:gd name="T8" fmla="*/ 58 w 119"/>
                  <a:gd name="T9" fmla="*/ 0 h 110"/>
                  <a:gd name="T10" fmla="*/ 110 w 119"/>
                  <a:gd name="T11" fmla="*/ 39 h 110"/>
                  <a:gd name="T12" fmla="*/ 74 w 119"/>
                  <a:gd name="T13" fmla="*/ 108 h 110"/>
                  <a:gd name="T14" fmla="*/ 57 w 119"/>
                  <a:gd name="T15" fmla="*/ 110 h 110"/>
                  <a:gd name="T16" fmla="*/ 58 w 119"/>
                  <a:gd name="T17" fmla="*/ 28 h 110"/>
                  <a:gd name="T18" fmla="*/ 49 w 119"/>
                  <a:gd name="T19" fmla="*/ 29 h 110"/>
                  <a:gd name="T20" fmla="*/ 33 w 119"/>
                  <a:gd name="T21" fmla="*/ 42 h 110"/>
                  <a:gd name="T22" fmla="*/ 32 w 119"/>
                  <a:gd name="T23" fmla="*/ 63 h 110"/>
                  <a:gd name="T24" fmla="*/ 57 w 119"/>
                  <a:gd name="T25" fmla="*/ 82 h 110"/>
                  <a:gd name="T26" fmla="*/ 66 w 119"/>
                  <a:gd name="T27" fmla="*/ 81 h 110"/>
                  <a:gd name="T28" fmla="*/ 83 w 119"/>
                  <a:gd name="T29" fmla="*/ 47 h 110"/>
                  <a:gd name="T30" fmla="*/ 58 w 119"/>
                  <a:gd name="T31" fmla="*/ 2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110">
                    <a:moveTo>
                      <a:pt x="57" y="110"/>
                    </a:moveTo>
                    <a:cubicBezTo>
                      <a:pt x="33" y="110"/>
                      <a:pt x="12" y="95"/>
                      <a:pt x="5" y="72"/>
                    </a:cubicBezTo>
                    <a:cubicBezTo>
                      <a:pt x="0" y="57"/>
                      <a:pt x="2" y="43"/>
                      <a:pt x="9" y="29"/>
                    </a:cubicBezTo>
                    <a:cubicBezTo>
                      <a:pt x="15" y="16"/>
                      <a:pt x="27" y="7"/>
                      <a:pt x="41" y="2"/>
                    </a:cubicBezTo>
                    <a:cubicBezTo>
                      <a:pt x="46" y="1"/>
                      <a:pt x="52" y="0"/>
                      <a:pt x="58" y="0"/>
                    </a:cubicBezTo>
                    <a:cubicBezTo>
                      <a:pt x="82" y="0"/>
                      <a:pt x="103" y="15"/>
                      <a:pt x="110" y="39"/>
                    </a:cubicBezTo>
                    <a:cubicBezTo>
                      <a:pt x="119" y="68"/>
                      <a:pt x="103" y="99"/>
                      <a:pt x="74" y="108"/>
                    </a:cubicBezTo>
                    <a:cubicBezTo>
                      <a:pt x="69" y="109"/>
                      <a:pt x="63" y="110"/>
                      <a:pt x="57" y="110"/>
                    </a:cubicBezTo>
                    <a:close/>
                    <a:moveTo>
                      <a:pt x="58" y="28"/>
                    </a:moveTo>
                    <a:cubicBezTo>
                      <a:pt x="55" y="28"/>
                      <a:pt x="52" y="28"/>
                      <a:pt x="49" y="29"/>
                    </a:cubicBezTo>
                    <a:cubicBezTo>
                      <a:pt x="42" y="31"/>
                      <a:pt x="37" y="36"/>
                      <a:pt x="33" y="42"/>
                    </a:cubicBezTo>
                    <a:cubicBezTo>
                      <a:pt x="30" y="49"/>
                      <a:pt x="29" y="56"/>
                      <a:pt x="32" y="63"/>
                    </a:cubicBezTo>
                    <a:cubicBezTo>
                      <a:pt x="35" y="75"/>
                      <a:pt x="46" y="82"/>
                      <a:pt x="57" y="82"/>
                    </a:cubicBezTo>
                    <a:cubicBezTo>
                      <a:pt x="60" y="82"/>
                      <a:pt x="63" y="82"/>
                      <a:pt x="66" y="81"/>
                    </a:cubicBezTo>
                    <a:cubicBezTo>
                      <a:pt x="80" y="77"/>
                      <a:pt x="88" y="61"/>
                      <a:pt x="83" y="47"/>
                    </a:cubicBezTo>
                    <a:cubicBezTo>
                      <a:pt x="80" y="36"/>
                      <a:pt x="69" y="28"/>
                      <a:pt x="58"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5" name="Freeform 10"/>
              <p:cNvSpPr>
                <a:spLocks noEditPoints="1"/>
              </p:cNvSpPr>
              <p:nvPr/>
            </p:nvSpPr>
            <p:spPr bwMode="auto">
              <a:xfrm>
                <a:off x="4629481" y="1379442"/>
                <a:ext cx="198040" cy="202486"/>
              </a:xfrm>
              <a:custGeom>
                <a:avLst/>
                <a:gdLst>
                  <a:gd name="T0" fmla="*/ 439 w 980"/>
                  <a:gd name="T1" fmla="*/ 1002 h 1002"/>
                  <a:gd name="T2" fmla="*/ 378 w 980"/>
                  <a:gd name="T3" fmla="*/ 822 h 1002"/>
                  <a:gd name="T4" fmla="*/ 321 w 980"/>
                  <a:gd name="T5" fmla="*/ 796 h 1002"/>
                  <a:gd name="T6" fmla="*/ 146 w 980"/>
                  <a:gd name="T7" fmla="*/ 867 h 1002"/>
                  <a:gd name="T8" fmla="*/ 30 w 980"/>
                  <a:gd name="T9" fmla="*/ 707 h 1002"/>
                  <a:gd name="T10" fmla="*/ 158 w 980"/>
                  <a:gd name="T11" fmla="*/ 565 h 1002"/>
                  <a:gd name="T12" fmla="*/ 151 w 980"/>
                  <a:gd name="T13" fmla="*/ 501 h 1002"/>
                  <a:gd name="T14" fmla="*/ 0 w 980"/>
                  <a:gd name="T15" fmla="*/ 385 h 1002"/>
                  <a:gd name="T16" fmla="*/ 82 w 980"/>
                  <a:gd name="T17" fmla="*/ 206 h 1002"/>
                  <a:gd name="T18" fmla="*/ 269 w 980"/>
                  <a:gd name="T19" fmla="*/ 244 h 1002"/>
                  <a:gd name="T20" fmla="*/ 318 w 980"/>
                  <a:gd name="T21" fmla="*/ 208 h 1002"/>
                  <a:gd name="T22" fmla="*/ 344 w 980"/>
                  <a:gd name="T23" fmla="*/ 19 h 1002"/>
                  <a:gd name="T24" fmla="*/ 541 w 980"/>
                  <a:gd name="T25" fmla="*/ 0 h 1002"/>
                  <a:gd name="T26" fmla="*/ 602 w 980"/>
                  <a:gd name="T27" fmla="*/ 180 h 1002"/>
                  <a:gd name="T28" fmla="*/ 659 w 980"/>
                  <a:gd name="T29" fmla="*/ 206 h 1002"/>
                  <a:gd name="T30" fmla="*/ 833 w 980"/>
                  <a:gd name="T31" fmla="*/ 135 h 1002"/>
                  <a:gd name="T32" fmla="*/ 949 w 980"/>
                  <a:gd name="T33" fmla="*/ 296 h 1002"/>
                  <a:gd name="T34" fmla="*/ 824 w 980"/>
                  <a:gd name="T35" fmla="*/ 437 h 1002"/>
                  <a:gd name="T36" fmla="*/ 831 w 980"/>
                  <a:gd name="T37" fmla="*/ 499 h 1002"/>
                  <a:gd name="T38" fmla="*/ 980 w 980"/>
                  <a:gd name="T39" fmla="*/ 615 h 1002"/>
                  <a:gd name="T40" fmla="*/ 897 w 980"/>
                  <a:gd name="T41" fmla="*/ 796 h 1002"/>
                  <a:gd name="T42" fmla="*/ 713 w 980"/>
                  <a:gd name="T43" fmla="*/ 759 h 1002"/>
                  <a:gd name="T44" fmla="*/ 661 w 980"/>
                  <a:gd name="T45" fmla="*/ 794 h 1002"/>
                  <a:gd name="T46" fmla="*/ 635 w 980"/>
                  <a:gd name="T47" fmla="*/ 983 h 1002"/>
                  <a:gd name="T48" fmla="*/ 439 w 980"/>
                  <a:gd name="T49" fmla="*/ 1002 h 1002"/>
                  <a:gd name="T50" fmla="*/ 323 w 980"/>
                  <a:gd name="T51" fmla="*/ 723 h 1002"/>
                  <a:gd name="T52" fmla="*/ 432 w 980"/>
                  <a:gd name="T53" fmla="*/ 773 h 1002"/>
                  <a:gd name="T54" fmla="*/ 484 w 980"/>
                  <a:gd name="T55" fmla="*/ 931 h 1002"/>
                  <a:gd name="T56" fmla="*/ 578 w 980"/>
                  <a:gd name="T57" fmla="*/ 922 h 1002"/>
                  <a:gd name="T58" fmla="*/ 600 w 980"/>
                  <a:gd name="T59" fmla="*/ 756 h 1002"/>
                  <a:gd name="T60" fmla="*/ 696 w 980"/>
                  <a:gd name="T61" fmla="*/ 688 h 1002"/>
                  <a:gd name="T62" fmla="*/ 859 w 980"/>
                  <a:gd name="T63" fmla="*/ 721 h 1002"/>
                  <a:gd name="T64" fmla="*/ 897 w 980"/>
                  <a:gd name="T65" fmla="*/ 636 h 1002"/>
                  <a:gd name="T66" fmla="*/ 767 w 980"/>
                  <a:gd name="T67" fmla="*/ 534 h 1002"/>
                  <a:gd name="T68" fmla="*/ 755 w 980"/>
                  <a:gd name="T69" fmla="*/ 416 h 1002"/>
                  <a:gd name="T70" fmla="*/ 864 w 980"/>
                  <a:gd name="T71" fmla="*/ 291 h 1002"/>
                  <a:gd name="T72" fmla="*/ 812 w 980"/>
                  <a:gd name="T73" fmla="*/ 215 h 1002"/>
                  <a:gd name="T74" fmla="*/ 659 w 980"/>
                  <a:gd name="T75" fmla="*/ 279 h 1002"/>
                  <a:gd name="T76" fmla="*/ 550 w 980"/>
                  <a:gd name="T77" fmla="*/ 230 h 1002"/>
                  <a:gd name="T78" fmla="*/ 496 w 980"/>
                  <a:gd name="T79" fmla="*/ 71 h 1002"/>
                  <a:gd name="T80" fmla="*/ 404 w 980"/>
                  <a:gd name="T81" fmla="*/ 81 h 1002"/>
                  <a:gd name="T82" fmla="*/ 380 w 980"/>
                  <a:gd name="T83" fmla="*/ 244 h 1002"/>
                  <a:gd name="T84" fmla="*/ 283 w 980"/>
                  <a:gd name="T85" fmla="*/ 315 h 1002"/>
                  <a:gd name="T86" fmla="*/ 120 w 980"/>
                  <a:gd name="T87" fmla="*/ 282 h 1002"/>
                  <a:gd name="T88" fmla="*/ 82 w 980"/>
                  <a:gd name="T89" fmla="*/ 367 h 1002"/>
                  <a:gd name="T90" fmla="*/ 215 w 980"/>
                  <a:gd name="T91" fmla="*/ 468 h 1002"/>
                  <a:gd name="T92" fmla="*/ 226 w 980"/>
                  <a:gd name="T93" fmla="*/ 586 h 1002"/>
                  <a:gd name="T94" fmla="*/ 115 w 980"/>
                  <a:gd name="T95" fmla="*/ 711 h 1002"/>
                  <a:gd name="T96" fmla="*/ 170 w 980"/>
                  <a:gd name="T97" fmla="*/ 787 h 1002"/>
                  <a:gd name="T98" fmla="*/ 323 w 980"/>
                  <a:gd name="T99" fmla="*/ 723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80" h="1002">
                    <a:moveTo>
                      <a:pt x="439" y="1002"/>
                    </a:moveTo>
                    <a:lnTo>
                      <a:pt x="378" y="822"/>
                    </a:lnTo>
                    <a:lnTo>
                      <a:pt x="321" y="796"/>
                    </a:lnTo>
                    <a:lnTo>
                      <a:pt x="146" y="867"/>
                    </a:lnTo>
                    <a:lnTo>
                      <a:pt x="30" y="707"/>
                    </a:lnTo>
                    <a:lnTo>
                      <a:pt x="158" y="565"/>
                    </a:lnTo>
                    <a:lnTo>
                      <a:pt x="151" y="501"/>
                    </a:lnTo>
                    <a:lnTo>
                      <a:pt x="0" y="385"/>
                    </a:lnTo>
                    <a:lnTo>
                      <a:pt x="82" y="206"/>
                    </a:lnTo>
                    <a:lnTo>
                      <a:pt x="269" y="244"/>
                    </a:lnTo>
                    <a:lnTo>
                      <a:pt x="318" y="208"/>
                    </a:lnTo>
                    <a:lnTo>
                      <a:pt x="344" y="19"/>
                    </a:lnTo>
                    <a:lnTo>
                      <a:pt x="541" y="0"/>
                    </a:lnTo>
                    <a:lnTo>
                      <a:pt x="602" y="180"/>
                    </a:lnTo>
                    <a:lnTo>
                      <a:pt x="659" y="206"/>
                    </a:lnTo>
                    <a:lnTo>
                      <a:pt x="833" y="135"/>
                    </a:lnTo>
                    <a:lnTo>
                      <a:pt x="949" y="296"/>
                    </a:lnTo>
                    <a:lnTo>
                      <a:pt x="824" y="437"/>
                    </a:lnTo>
                    <a:lnTo>
                      <a:pt x="831" y="499"/>
                    </a:lnTo>
                    <a:lnTo>
                      <a:pt x="980" y="615"/>
                    </a:lnTo>
                    <a:lnTo>
                      <a:pt x="897" y="796"/>
                    </a:lnTo>
                    <a:lnTo>
                      <a:pt x="713" y="759"/>
                    </a:lnTo>
                    <a:lnTo>
                      <a:pt x="661" y="794"/>
                    </a:lnTo>
                    <a:lnTo>
                      <a:pt x="635" y="983"/>
                    </a:lnTo>
                    <a:lnTo>
                      <a:pt x="439" y="1002"/>
                    </a:lnTo>
                    <a:close/>
                    <a:moveTo>
                      <a:pt x="323" y="723"/>
                    </a:moveTo>
                    <a:lnTo>
                      <a:pt x="432" y="773"/>
                    </a:lnTo>
                    <a:lnTo>
                      <a:pt x="484" y="931"/>
                    </a:lnTo>
                    <a:lnTo>
                      <a:pt x="578" y="922"/>
                    </a:lnTo>
                    <a:lnTo>
                      <a:pt x="600" y="756"/>
                    </a:lnTo>
                    <a:lnTo>
                      <a:pt x="696" y="688"/>
                    </a:lnTo>
                    <a:lnTo>
                      <a:pt x="859" y="721"/>
                    </a:lnTo>
                    <a:lnTo>
                      <a:pt x="897" y="636"/>
                    </a:lnTo>
                    <a:lnTo>
                      <a:pt x="767" y="534"/>
                    </a:lnTo>
                    <a:lnTo>
                      <a:pt x="755" y="416"/>
                    </a:lnTo>
                    <a:lnTo>
                      <a:pt x="864" y="291"/>
                    </a:lnTo>
                    <a:lnTo>
                      <a:pt x="812" y="215"/>
                    </a:lnTo>
                    <a:lnTo>
                      <a:pt x="659" y="279"/>
                    </a:lnTo>
                    <a:lnTo>
                      <a:pt x="550" y="230"/>
                    </a:lnTo>
                    <a:lnTo>
                      <a:pt x="496" y="71"/>
                    </a:lnTo>
                    <a:lnTo>
                      <a:pt x="404" y="81"/>
                    </a:lnTo>
                    <a:lnTo>
                      <a:pt x="380" y="244"/>
                    </a:lnTo>
                    <a:lnTo>
                      <a:pt x="283" y="315"/>
                    </a:lnTo>
                    <a:lnTo>
                      <a:pt x="120" y="282"/>
                    </a:lnTo>
                    <a:lnTo>
                      <a:pt x="82" y="367"/>
                    </a:lnTo>
                    <a:lnTo>
                      <a:pt x="215" y="468"/>
                    </a:lnTo>
                    <a:lnTo>
                      <a:pt x="226" y="586"/>
                    </a:lnTo>
                    <a:lnTo>
                      <a:pt x="115" y="711"/>
                    </a:lnTo>
                    <a:lnTo>
                      <a:pt x="170" y="787"/>
                    </a:lnTo>
                    <a:lnTo>
                      <a:pt x="323" y="7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6" name="Freeform 11"/>
              <p:cNvSpPr>
                <a:spLocks noEditPoints="1"/>
              </p:cNvSpPr>
              <p:nvPr/>
            </p:nvSpPr>
            <p:spPr bwMode="auto">
              <a:xfrm>
                <a:off x="4705262" y="1457850"/>
                <a:ext cx="49106" cy="45266"/>
              </a:xfrm>
              <a:custGeom>
                <a:avLst/>
                <a:gdLst>
                  <a:gd name="T0" fmla="*/ 49 w 103"/>
                  <a:gd name="T1" fmla="*/ 95 h 95"/>
                  <a:gd name="T2" fmla="*/ 10 w 103"/>
                  <a:gd name="T3" fmla="*/ 75 h 95"/>
                  <a:gd name="T4" fmla="*/ 2 w 103"/>
                  <a:gd name="T5" fmla="*/ 40 h 95"/>
                  <a:gd name="T6" fmla="*/ 21 w 103"/>
                  <a:gd name="T7" fmla="*/ 9 h 95"/>
                  <a:gd name="T8" fmla="*/ 49 w 103"/>
                  <a:gd name="T9" fmla="*/ 0 h 95"/>
                  <a:gd name="T10" fmla="*/ 88 w 103"/>
                  <a:gd name="T11" fmla="*/ 20 h 95"/>
                  <a:gd name="T12" fmla="*/ 76 w 103"/>
                  <a:gd name="T13" fmla="*/ 87 h 95"/>
                  <a:gd name="T14" fmla="*/ 49 w 103"/>
                  <a:gd name="T15" fmla="*/ 95 h 95"/>
                  <a:gd name="T16" fmla="*/ 49 w 103"/>
                  <a:gd name="T17" fmla="*/ 28 h 95"/>
                  <a:gd name="T18" fmla="*/ 37 w 103"/>
                  <a:gd name="T19" fmla="*/ 32 h 95"/>
                  <a:gd name="T20" fmla="*/ 29 w 103"/>
                  <a:gd name="T21" fmla="*/ 45 h 95"/>
                  <a:gd name="T22" fmla="*/ 33 w 103"/>
                  <a:gd name="T23" fmla="*/ 59 h 95"/>
                  <a:gd name="T24" fmla="*/ 49 w 103"/>
                  <a:gd name="T25" fmla="*/ 67 h 95"/>
                  <a:gd name="T26" fmla="*/ 60 w 103"/>
                  <a:gd name="T27" fmla="*/ 64 h 95"/>
                  <a:gd name="T28" fmla="*/ 65 w 103"/>
                  <a:gd name="T29" fmla="*/ 36 h 95"/>
                  <a:gd name="T30" fmla="*/ 49 w 103"/>
                  <a:gd name="T31" fmla="*/ 2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95">
                    <a:moveTo>
                      <a:pt x="49" y="95"/>
                    </a:moveTo>
                    <a:cubicBezTo>
                      <a:pt x="33" y="95"/>
                      <a:pt x="19" y="88"/>
                      <a:pt x="10" y="75"/>
                    </a:cubicBezTo>
                    <a:cubicBezTo>
                      <a:pt x="3" y="65"/>
                      <a:pt x="0" y="52"/>
                      <a:pt x="2" y="40"/>
                    </a:cubicBezTo>
                    <a:cubicBezTo>
                      <a:pt x="4" y="27"/>
                      <a:pt x="11" y="16"/>
                      <a:pt x="21" y="9"/>
                    </a:cubicBezTo>
                    <a:cubicBezTo>
                      <a:pt x="29" y="3"/>
                      <a:pt x="39" y="0"/>
                      <a:pt x="49" y="0"/>
                    </a:cubicBezTo>
                    <a:cubicBezTo>
                      <a:pt x="64" y="0"/>
                      <a:pt x="79" y="8"/>
                      <a:pt x="88" y="20"/>
                    </a:cubicBezTo>
                    <a:cubicBezTo>
                      <a:pt x="103" y="42"/>
                      <a:pt x="98" y="71"/>
                      <a:pt x="76" y="87"/>
                    </a:cubicBezTo>
                    <a:cubicBezTo>
                      <a:pt x="68" y="92"/>
                      <a:pt x="59" y="95"/>
                      <a:pt x="49" y="95"/>
                    </a:cubicBezTo>
                    <a:close/>
                    <a:moveTo>
                      <a:pt x="49" y="28"/>
                    </a:moveTo>
                    <a:cubicBezTo>
                      <a:pt x="45" y="28"/>
                      <a:pt x="41" y="29"/>
                      <a:pt x="37" y="32"/>
                    </a:cubicBezTo>
                    <a:cubicBezTo>
                      <a:pt x="33" y="35"/>
                      <a:pt x="30" y="39"/>
                      <a:pt x="29" y="45"/>
                    </a:cubicBezTo>
                    <a:cubicBezTo>
                      <a:pt x="28" y="50"/>
                      <a:pt x="30" y="55"/>
                      <a:pt x="33" y="59"/>
                    </a:cubicBezTo>
                    <a:cubicBezTo>
                      <a:pt x="36" y="64"/>
                      <a:pt x="42" y="67"/>
                      <a:pt x="49" y="67"/>
                    </a:cubicBezTo>
                    <a:cubicBezTo>
                      <a:pt x="53" y="67"/>
                      <a:pt x="57" y="66"/>
                      <a:pt x="60" y="64"/>
                    </a:cubicBezTo>
                    <a:cubicBezTo>
                      <a:pt x="69" y="58"/>
                      <a:pt x="71" y="45"/>
                      <a:pt x="65" y="36"/>
                    </a:cubicBezTo>
                    <a:cubicBezTo>
                      <a:pt x="61" y="31"/>
                      <a:pt x="55" y="28"/>
                      <a:pt x="49"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7" name="Freeform 12"/>
              <p:cNvSpPr>
                <a:spLocks noEditPoints="1"/>
              </p:cNvSpPr>
              <p:nvPr/>
            </p:nvSpPr>
            <p:spPr bwMode="auto">
              <a:xfrm>
                <a:off x="4901079" y="1192314"/>
                <a:ext cx="164091" cy="166718"/>
              </a:xfrm>
              <a:custGeom>
                <a:avLst/>
                <a:gdLst>
                  <a:gd name="T0" fmla="*/ 430 w 812"/>
                  <a:gd name="T1" fmla="*/ 825 h 825"/>
                  <a:gd name="T2" fmla="*/ 262 w 812"/>
                  <a:gd name="T3" fmla="*/ 799 h 825"/>
                  <a:gd name="T4" fmla="*/ 248 w 812"/>
                  <a:gd name="T5" fmla="*/ 643 h 825"/>
                  <a:gd name="T6" fmla="*/ 215 w 812"/>
                  <a:gd name="T7" fmla="*/ 617 h 825"/>
                  <a:gd name="T8" fmla="*/ 61 w 812"/>
                  <a:gd name="T9" fmla="*/ 638 h 825"/>
                  <a:gd name="T10" fmla="*/ 0 w 812"/>
                  <a:gd name="T11" fmla="*/ 480 h 825"/>
                  <a:gd name="T12" fmla="*/ 127 w 812"/>
                  <a:gd name="T13" fmla="*/ 393 h 825"/>
                  <a:gd name="T14" fmla="*/ 132 w 812"/>
                  <a:gd name="T15" fmla="*/ 350 h 825"/>
                  <a:gd name="T16" fmla="*/ 37 w 812"/>
                  <a:gd name="T17" fmla="*/ 227 h 825"/>
                  <a:gd name="T18" fmla="*/ 141 w 812"/>
                  <a:gd name="T19" fmla="*/ 95 h 825"/>
                  <a:gd name="T20" fmla="*/ 283 w 812"/>
                  <a:gd name="T21" fmla="*/ 161 h 825"/>
                  <a:gd name="T22" fmla="*/ 323 w 812"/>
                  <a:gd name="T23" fmla="*/ 145 h 825"/>
                  <a:gd name="T24" fmla="*/ 382 w 812"/>
                  <a:gd name="T25" fmla="*/ 0 h 825"/>
                  <a:gd name="T26" fmla="*/ 548 w 812"/>
                  <a:gd name="T27" fmla="*/ 26 h 825"/>
                  <a:gd name="T28" fmla="*/ 562 w 812"/>
                  <a:gd name="T29" fmla="*/ 180 h 825"/>
                  <a:gd name="T30" fmla="*/ 595 w 812"/>
                  <a:gd name="T31" fmla="*/ 208 h 825"/>
                  <a:gd name="T32" fmla="*/ 749 w 812"/>
                  <a:gd name="T33" fmla="*/ 187 h 825"/>
                  <a:gd name="T34" fmla="*/ 812 w 812"/>
                  <a:gd name="T35" fmla="*/ 343 h 825"/>
                  <a:gd name="T36" fmla="*/ 685 w 812"/>
                  <a:gd name="T37" fmla="*/ 433 h 825"/>
                  <a:gd name="T38" fmla="*/ 678 w 812"/>
                  <a:gd name="T39" fmla="*/ 475 h 825"/>
                  <a:gd name="T40" fmla="*/ 772 w 812"/>
                  <a:gd name="T41" fmla="*/ 598 h 825"/>
                  <a:gd name="T42" fmla="*/ 668 w 812"/>
                  <a:gd name="T43" fmla="*/ 730 h 825"/>
                  <a:gd name="T44" fmla="*/ 526 w 812"/>
                  <a:gd name="T45" fmla="*/ 664 h 825"/>
                  <a:gd name="T46" fmla="*/ 486 w 812"/>
                  <a:gd name="T47" fmla="*/ 681 h 825"/>
                  <a:gd name="T48" fmla="*/ 430 w 812"/>
                  <a:gd name="T49" fmla="*/ 825 h 825"/>
                  <a:gd name="T50" fmla="*/ 323 w 812"/>
                  <a:gd name="T51" fmla="*/ 742 h 825"/>
                  <a:gd name="T52" fmla="*/ 387 w 812"/>
                  <a:gd name="T53" fmla="*/ 752 h 825"/>
                  <a:gd name="T54" fmla="*/ 434 w 812"/>
                  <a:gd name="T55" fmla="*/ 629 h 825"/>
                  <a:gd name="T56" fmla="*/ 529 w 812"/>
                  <a:gd name="T57" fmla="*/ 591 h 825"/>
                  <a:gd name="T58" fmla="*/ 649 w 812"/>
                  <a:gd name="T59" fmla="*/ 648 h 825"/>
                  <a:gd name="T60" fmla="*/ 689 w 812"/>
                  <a:gd name="T61" fmla="*/ 598 h 825"/>
                  <a:gd name="T62" fmla="*/ 607 w 812"/>
                  <a:gd name="T63" fmla="*/ 494 h 825"/>
                  <a:gd name="T64" fmla="*/ 623 w 812"/>
                  <a:gd name="T65" fmla="*/ 393 h 825"/>
                  <a:gd name="T66" fmla="*/ 730 w 812"/>
                  <a:gd name="T67" fmla="*/ 319 h 825"/>
                  <a:gd name="T68" fmla="*/ 706 w 812"/>
                  <a:gd name="T69" fmla="*/ 260 h 825"/>
                  <a:gd name="T70" fmla="*/ 576 w 812"/>
                  <a:gd name="T71" fmla="*/ 277 h 825"/>
                  <a:gd name="T72" fmla="*/ 498 w 812"/>
                  <a:gd name="T73" fmla="*/ 215 h 825"/>
                  <a:gd name="T74" fmla="*/ 486 w 812"/>
                  <a:gd name="T75" fmla="*/ 83 h 825"/>
                  <a:gd name="T76" fmla="*/ 423 w 812"/>
                  <a:gd name="T77" fmla="*/ 74 h 825"/>
                  <a:gd name="T78" fmla="*/ 375 w 812"/>
                  <a:gd name="T79" fmla="*/ 196 h 825"/>
                  <a:gd name="T80" fmla="*/ 281 w 812"/>
                  <a:gd name="T81" fmla="*/ 234 h 825"/>
                  <a:gd name="T82" fmla="*/ 160 w 812"/>
                  <a:gd name="T83" fmla="*/ 178 h 825"/>
                  <a:gd name="T84" fmla="*/ 120 w 812"/>
                  <a:gd name="T85" fmla="*/ 227 h 825"/>
                  <a:gd name="T86" fmla="*/ 203 w 812"/>
                  <a:gd name="T87" fmla="*/ 331 h 825"/>
                  <a:gd name="T88" fmla="*/ 186 w 812"/>
                  <a:gd name="T89" fmla="*/ 430 h 825"/>
                  <a:gd name="T90" fmla="*/ 80 w 812"/>
                  <a:gd name="T91" fmla="*/ 506 h 825"/>
                  <a:gd name="T92" fmla="*/ 104 w 812"/>
                  <a:gd name="T93" fmla="*/ 565 h 825"/>
                  <a:gd name="T94" fmla="*/ 234 w 812"/>
                  <a:gd name="T95" fmla="*/ 546 h 825"/>
                  <a:gd name="T96" fmla="*/ 311 w 812"/>
                  <a:gd name="T97" fmla="*/ 610 h 825"/>
                  <a:gd name="T98" fmla="*/ 323 w 812"/>
                  <a:gd name="T99" fmla="*/ 742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2" h="825">
                    <a:moveTo>
                      <a:pt x="430" y="825"/>
                    </a:moveTo>
                    <a:lnTo>
                      <a:pt x="262" y="799"/>
                    </a:lnTo>
                    <a:lnTo>
                      <a:pt x="248" y="643"/>
                    </a:lnTo>
                    <a:lnTo>
                      <a:pt x="215" y="617"/>
                    </a:lnTo>
                    <a:lnTo>
                      <a:pt x="61" y="638"/>
                    </a:lnTo>
                    <a:lnTo>
                      <a:pt x="0" y="480"/>
                    </a:lnTo>
                    <a:lnTo>
                      <a:pt x="127" y="393"/>
                    </a:lnTo>
                    <a:lnTo>
                      <a:pt x="132" y="350"/>
                    </a:lnTo>
                    <a:lnTo>
                      <a:pt x="37" y="227"/>
                    </a:lnTo>
                    <a:lnTo>
                      <a:pt x="141" y="95"/>
                    </a:lnTo>
                    <a:lnTo>
                      <a:pt x="283" y="161"/>
                    </a:lnTo>
                    <a:lnTo>
                      <a:pt x="323" y="145"/>
                    </a:lnTo>
                    <a:lnTo>
                      <a:pt x="382" y="0"/>
                    </a:lnTo>
                    <a:lnTo>
                      <a:pt x="548" y="26"/>
                    </a:lnTo>
                    <a:lnTo>
                      <a:pt x="562" y="180"/>
                    </a:lnTo>
                    <a:lnTo>
                      <a:pt x="595" y="208"/>
                    </a:lnTo>
                    <a:lnTo>
                      <a:pt x="749" y="187"/>
                    </a:lnTo>
                    <a:lnTo>
                      <a:pt x="812" y="343"/>
                    </a:lnTo>
                    <a:lnTo>
                      <a:pt x="685" y="433"/>
                    </a:lnTo>
                    <a:lnTo>
                      <a:pt x="678" y="475"/>
                    </a:lnTo>
                    <a:lnTo>
                      <a:pt x="772" y="598"/>
                    </a:lnTo>
                    <a:lnTo>
                      <a:pt x="668" y="730"/>
                    </a:lnTo>
                    <a:lnTo>
                      <a:pt x="526" y="664"/>
                    </a:lnTo>
                    <a:lnTo>
                      <a:pt x="486" y="681"/>
                    </a:lnTo>
                    <a:lnTo>
                      <a:pt x="430" y="825"/>
                    </a:lnTo>
                    <a:close/>
                    <a:moveTo>
                      <a:pt x="323" y="742"/>
                    </a:moveTo>
                    <a:lnTo>
                      <a:pt x="387" y="752"/>
                    </a:lnTo>
                    <a:lnTo>
                      <a:pt x="434" y="629"/>
                    </a:lnTo>
                    <a:lnTo>
                      <a:pt x="529" y="591"/>
                    </a:lnTo>
                    <a:lnTo>
                      <a:pt x="649" y="648"/>
                    </a:lnTo>
                    <a:lnTo>
                      <a:pt x="689" y="598"/>
                    </a:lnTo>
                    <a:lnTo>
                      <a:pt x="607" y="494"/>
                    </a:lnTo>
                    <a:lnTo>
                      <a:pt x="623" y="393"/>
                    </a:lnTo>
                    <a:lnTo>
                      <a:pt x="730" y="319"/>
                    </a:lnTo>
                    <a:lnTo>
                      <a:pt x="706" y="260"/>
                    </a:lnTo>
                    <a:lnTo>
                      <a:pt x="576" y="277"/>
                    </a:lnTo>
                    <a:lnTo>
                      <a:pt x="498" y="215"/>
                    </a:lnTo>
                    <a:lnTo>
                      <a:pt x="486" y="83"/>
                    </a:lnTo>
                    <a:lnTo>
                      <a:pt x="423" y="74"/>
                    </a:lnTo>
                    <a:lnTo>
                      <a:pt x="375" y="196"/>
                    </a:lnTo>
                    <a:lnTo>
                      <a:pt x="281" y="234"/>
                    </a:lnTo>
                    <a:lnTo>
                      <a:pt x="160" y="178"/>
                    </a:lnTo>
                    <a:lnTo>
                      <a:pt x="120" y="227"/>
                    </a:lnTo>
                    <a:lnTo>
                      <a:pt x="203" y="331"/>
                    </a:lnTo>
                    <a:lnTo>
                      <a:pt x="186" y="430"/>
                    </a:lnTo>
                    <a:lnTo>
                      <a:pt x="80" y="506"/>
                    </a:lnTo>
                    <a:lnTo>
                      <a:pt x="104" y="565"/>
                    </a:lnTo>
                    <a:lnTo>
                      <a:pt x="234" y="546"/>
                    </a:lnTo>
                    <a:lnTo>
                      <a:pt x="311" y="610"/>
                    </a:lnTo>
                    <a:lnTo>
                      <a:pt x="323" y="7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8" name="Freeform 13"/>
              <p:cNvSpPr>
                <a:spLocks noEditPoints="1"/>
              </p:cNvSpPr>
              <p:nvPr/>
            </p:nvSpPr>
            <p:spPr bwMode="auto">
              <a:xfrm>
                <a:off x="4962512" y="1255970"/>
                <a:ext cx="42639" cy="39002"/>
              </a:xfrm>
              <a:custGeom>
                <a:avLst/>
                <a:gdLst>
                  <a:gd name="T0" fmla="*/ 43 w 89"/>
                  <a:gd name="T1" fmla="*/ 82 h 82"/>
                  <a:gd name="T2" fmla="*/ 4 w 89"/>
                  <a:gd name="T3" fmla="*/ 56 h 82"/>
                  <a:gd name="T4" fmla="*/ 5 w 89"/>
                  <a:gd name="T5" fmla="*/ 25 h 82"/>
                  <a:gd name="T6" fmla="*/ 28 w 89"/>
                  <a:gd name="T7" fmla="*/ 3 h 82"/>
                  <a:gd name="T8" fmla="*/ 43 w 89"/>
                  <a:gd name="T9" fmla="*/ 0 h 82"/>
                  <a:gd name="T10" fmla="*/ 81 w 89"/>
                  <a:gd name="T11" fmla="*/ 26 h 82"/>
                  <a:gd name="T12" fmla="*/ 58 w 89"/>
                  <a:gd name="T13" fmla="*/ 80 h 82"/>
                  <a:gd name="T14" fmla="*/ 43 w 89"/>
                  <a:gd name="T15" fmla="*/ 82 h 82"/>
                  <a:gd name="T16" fmla="*/ 43 w 89"/>
                  <a:gd name="T17" fmla="*/ 28 h 82"/>
                  <a:gd name="T18" fmla="*/ 38 w 89"/>
                  <a:gd name="T19" fmla="*/ 29 h 82"/>
                  <a:gd name="T20" fmla="*/ 31 w 89"/>
                  <a:gd name="T21" fmla="*/ 36 h 82"/>
                  <a:gd name="T22" fmla="*/ 30 w 89"/>
                  <a:gd name="T23" fmla="*/ 46 h 82"/>
                  <a:gd name="T24" fmla="*/ 43 w 89"/>
                  <a:gd name="T25" fmla="*/ 54 h 82"/>
                  <a:gd name="T26" fmla="*/ 47 w 89"/>
                  <a:gd name="T27" fmla="*/ 54 h 82"/>
                  <a:gd name="T28" fmla="*/ 55 w 89"/>
                  <a:gd name="T29" fmla="*/ 37 h 82"/>
                  <a:gd name="T30" fmla="*/ 43 w 89"/>
                  <a:gd name="T31" fmla="*/ 2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82">
                    <a:moveTo>
                      <a:pt x="43" y="82"/>
                    </a:moveTo>
                    <a:cubicBezTo>
                      <a:pt x="26" y="82"/>
                      <a:pt x="11" y="72"/>
                      <a:pt x="4" y="56"/>
                    </a:cubicBezTo>
                    <a:cubicBezTo>
                      <a:pt x="0" y="46"/>
                      <a:pt x="1" y="35"/>
                      <a:pt x="5" y="25"/>
                    </a:cubicBezTo>
                    <a:cubicBezTo>
                      <a:pt x="9" y="15"/>
                      <a:pt x="17" y="7"/>
                      <a:pt x="28" y="3"/>
                    </a:cubicBezTo>
                    <a:cubicBezTo>
                      <a:pt x="32" y="1"/>
                      <a:pt x="37" y="0"/>
                      <a:pt x="43" y="0"/>
                    </a:cubicBezTo>
                    <a:cubicBezTo>
                      <a:pt x="60" y="0"/>
                      <a:pt x="75" y="11"/>
                      <a:pt x="81" y="26"/>
                    </a:cubicBezTo>
                    <a:cubicBezTo>
                      <a:pt x="89" y="47"/>
                      <a:pt x="79" y="71"/>
                      <a:pt x="58" y="80"/>
                    </a:cubicBezTo>
                    <a:cubicBezTo>
                      <a:pt x="53" y="82"/>
                      <a:pt x="48" y="82"/>
                      <a:pt x="43" y="82"/>
                    </a:cubicBezTo>
                    <a:close/>
                    <a:moveTo>
                      <a:pt x="43" y="28"/>
                    </a:moveTo>
                    <a:cubicBezTo>
                      <a:pt x="41" y="28"/>
                      <a:pt x="39" y="29"/>
                      <a:pt x="38" y="29"/>
                    </a:cubicBezTo>
                    <a:cubicBezTo>
                      <a:pt x="35" y="30"/>
                      <a:pt x="32" y="33"/>
                      <a:pt x="31" y="36"/>
                    </a:cubicBezTo>
                    <a:cubicBezTo>
                      <a:pt x="29" y="39"/>
                      <a:pt x="29" y="43"/>
                      <a:pt x="30" y="46"/>
                    </a:cubicBezTo>
                    <a:cubicBezTo>
                      <a:pt x="32" y="51"/>
                      <a:pt x="37" y="54"/>
                      <a:pt x="43" y="54"/>
                    </a:cubicBezTo>
                    <a:cubicBezTo>
                      <a:pt x="44" y="54"/>
                      <a:pt x="46" y="54"/>
                      <a:pt x="47" y="54"/>
                    </a:cubicBezTo>
                    <a:cubicBezTo>
                      <a:pt x="54" y="51"/>
                      <a:pt x="57" y="43"/>
                      <a:pt x="55" y="37"/>
                    </a:cubicBezTo>
                    <a:cubicBezTo>
                      <a:pt x="53" y="32"/>
                      <a:pt x="48" y="28"/>
                      <a:pt x="43"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79" name="Freeform 34"/>
              <p:cNvSpPr>
                <a:spLocks/>
              </p:cNvSpPr>
              <p:nvPr/>
            </p:nvSpPr>
            <p:spPr bwMode="auto">
              <a:xfrm>
                <a:off x="4675151" y="1643968"/>
                <a:ext cx="258261" cy="13337"/>
              </a:xfrm>
              <a:custGeom>
                <a:avLst/>
                <a:gdLst>
                  <a:gd name="T0" fmla="*/ 527 w 541"/>
                  <a:gd name="T1" fmla="*/ 28 h 28"/>
                  <a:gd name="T2" fmla="*/ 14 w 541"/>
                  <a:gd name="T3" fmla="*/ 28 h 28"/>
                  <a:gd name="T4" fmla="*/ 0 w 541"/>
                  <a:gd name="T5" fmla="*/ 14 h 28"/>
                  <a:gd name="T6" fmla="*/ 14 w 541"/>
                  <a:gd name="T7" fmla="*/ 0 h 28"/>
                  <a:gd name="T8" fmla="*/ 527 w 541"/>
                  <a:gd name="T9" fmla="*/ 0 h 28"/>
                  <a:gd name="T10" fmla="*/ 541 w 541"/>
                  <a:gd name="T11" fmla="*/ 14 h 28"/>
                  <a:gd name="T12" fmla="*/ 527 w 541"/>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541" h="28">
                    <a:moveTo>
                      <a:pt x="527" y="28"/>
                    </a:moveTo>
                    <a:cubicBezTo>
                      <a:pt x="14" y="28"/>
                      <a:pt x="14" y="28"/>
                      <a:pt x="14" y="28"/>
                    </a:cubicBezTo>
                    <a:cubicBezTo>
                      <a:pt x="7" y="28"/>
                      <a:pt x="0" y="22"/>
                      <a:pt x="0" y="14"/>
                    </a:cubicBezTo>
                    <a:cubicBezTo>
                      <a:pt x="0" y="7"/>
                      <a:pt x="7" y="0"/>
                      <a:pt x="14" y="0"/>
                    </a:cubicBezTo>
                    <a:cubicBezTo>
                      <a:pt x="527" y="0"/>
                      <a:pt x="527" y="0"/>
                      <a:pt x="527" y="0"/>
                    </a:cubicBezTo>
                    <a:cubicBezTo>
                      <a:pt x="535" y="0"/>
                      <a:pt x="541" y="7"/>
                      <a:pt x="541" y="14"/>
                    </a:cubicBezTo>
                    <a:cubicBezTo>
                      <a:pt x="541" y="22"/>
                      <a:pt x="535" y="28"/>
                      <a:pt x="527"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80" name="Freeform 35"/>
              <p:cNvSpPr>
                <a:spLocks/>
              </p:cNvSpPr>
              <p:nvPr/>
            </p:nvSpPr>
            <p:spPr bwMode="auto">
              <a:xfrm>
                <a:off x="4674747" y="1600116"/>
                <a:ext cx="58200" cy="100637"/>
              </a:xfrm>
              <a:custGeom>
                <a:avLst/>
                <a:gdLst>
                  <a:gd name="T0" fmla="*/ 107 w 122"/>
                  <a:gd name="T1" fmla="*/ 211 h 211"/>
                  <a:gd name="T2" fmla="*/ 97 w 122"/>
                  <a:gd name="T3" fmla="*/ 207 h 211"/>
                  <a:gd name="T4" fmla="*/ 5 w 122"/>
                  <a:gd name="T5" fmla="*/ 116 h 211"/>
                  <a:gd name="T6" fmla="*/ 5 w 122"/>
                  <a:gd name="T7" fmla="*/ 96 h 211"/>
                  <a:gd name="T8" fmla="*/ 97 w 122"/>
                  <a:gd name="T9" fmla="*/ 5 h 211"/>
                  <a:gd name="T10" fmla="*/ 116 w 122"/>
                  <a:gd name="T11" fmla="*/ 5 h 211"/>
                  <a:gd name="T12" fmla="*/ 116 w 122"/>
                  <a:gd name="T13" fmla="*/ 25 h 211"/>
                  <a:gd name="T14" fmla="*/ 35 w 122"/>
                  <a:gd name="T15" fmla="*/ 106 h 211"/>
                  <a:gd name="T16" fmla="*/ 116 w 122"/>
                  <a:gd name="T17" fmla="*/ 188 h 211"/>
                  <a:gd name="T18" fmla="*/ 116 w 122"/>
                  <a:gd name="T19" fmla="*/ 207 h 211"/>
                  <a:gd name="T20" fmla="*/ 107 w 122"/>
                  <a:gd name="T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211">
                    <a:moveTo>
                      <a:pt x="107" y="211"/>
                    </a:moveTo>
                    <a:cubicBezTo>
                      <a:pt x="103" y="211"/>
                      <a:pt x="99" y="210"/>
                      <a:pt x="97" y="207"/>
                    </a:cubicBezTo>
                    <a:cubicBezTo>
                      <a:pt x="5" y="116"/>
                      <a:pt x="5" y="116"/>
                      <a:pt x="5" y="116"/>
                    </a:cubicBezTo>
                    <a:cubicBezTo>
                      <a:pt x="0" y="111"/>
                      <a:pt x="0" y="102"/>
                      <a:pt x="5" y="96"/>
                    </a:cubicBezTo>
                    <a:cubicBezTo>
                      <a:pt x="97" y="5"/>
                      <a:pt x="97" y="5"/>
                      <a:pt x="97" y="5"/>
                    </a:cubicBezTo>
                    <a:cubicBezTo>
                      <a:pt x="102" y="0"/>
                      <a:pt x="111" y="0"/>
                      <a:pt x="116" y="5"/>
                    </a:cubicBezTo>
                    <a:cubicBezTo>
                      <a:pt x="122" y="11"/>
                      <a:pt x="122" y="20"/>
                      <a:pt x="116" y="25"/>
                    </a:cubicBezTo>
                    <a:cubicBezTo>
                      <a:pt x="35" y="106"/>
                      <a:pt x="35" y="106"/>
                      <a:pt x="35" y="106"/>
                    </a:cubicBezTo>
                    <a:cubicBezTo>
                      <a:pt x="116" y="188"/>
                      <a:pt x="116" y="188"/>
                      <a:pt x="116" y="188"/>
                    </a:cubicBezTo>
                    <a:cubicBezTo>
                      <a:pt x="122" y="193"/>
                      <a:pt x="122" y="202"/>
                      <a:pt x="116" y="207"/>
                    </a:cubicBezTo>
                    <a:cubicBezTo>
                      <a:pt x="114" y="210"/>
                      <a:pt x="110" y="211"/>
                      <a:pt x="107" y="21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81" name="Freeform 36"/>
              <p:cNvSpPr>
                <a:spLocks noEditPoints="1"/>
              </p:cNvSpPr>
              <p:nvPr/>
            </p:nvSpPr>
            <p:spPr bwMode="auto">
              <a:xfrm>
                <a:off x="4920075" y="1426730"/>
                <a:ext cx="325150" cy="340912"/>
              </a:xfrm>
              <a:custGeom>
                <a:avLst/>
                <a:gdLst>
                  <a:gd name="T0" fmla="*/ 341 w 681"/>
                  <a:gd name="T1" fmla="*/ 714 h 714"/>
                  <a:gd name="T2" fmla="*/ 0 w 681"/>
                  <a:gd name="T3" fmla="*/ 602 h 714"/>
                  <a:gd name="T4" fmla="*/ 0 w 681"/>
                  <a:gd name="T5" fmla="*/ 14 h 714"/>
                  <a:gd name="T6" fmla="*/ 14 w 681"/>
                  <a:gd name="T7" fmla="*/ 0 h 714"/>
                  <a:gd name="T8" fmla="*/ 28 w 681"/>
                  <a:gd name="T9" fmla="*/ 14 h 714"/>
                  <a:gd name="T10" fmla="*/ 341 w 681"/>
                  <a:gd name="T11" fmla="*/ 98 h 714"/>
                  <a:gd name="T12" fmla="*/ 653 w 681"/>
                  <a:gd name="T13" fmla="*/ 14 h 714"/>
                  <a:gd name="T14" fmla="*/ 667 w 681"/>
                  <a:gd name="T15" fmla="*/ 0 h 714"/>
                  <a:gd name="T16" fmla="*/ 681 w 681"/>
                  <a:gd name="T17" fmla="*/ 14 h 714"/>
                  <a:gd name="T18" fmla="*/ 681 w 681"/>
                  <a:gd name="T19" fmla="*/ 602 h 714"/>
                  <a:gd name="T20" fmla="*/ 341 w 681"/>
                  <a:gd name="T21" fmla="*/ 714 h 714"/>
                  <a:gd name="T22" fmla="*/ 28 w 681"/>
                  <a:gd name="T23" fmla="*/ 61 h 714"/>
                  <a:gd name="T24" fmla="*/ 28 w 681"/>
                  <a:gd name="T25" fmla="*/ 602 h 714"/>
                  <a:gd name="T26" fmla="*/ 341 w 681"/>
                  <a:gd name="T27" fmla="*/ 686 h 714"/>
                  <a:gd name="T28" fmla="*/ 653 w 681"/>
                  <a:gd name="T29" fmla="*/ 602 h 714"/>
                  <a:gd name="T30" fmla="*/ 653 w 681"/>
                  <a:gd name="T31" fmla="*/ 61 h 714"/>
                  <a:gd name="T32" fmla="*/ 341 w 681"/>
                  <a:gd name="T33" fmla="*/ 126 h 714"/>
                  <a:gd name="T34" fmla="*/ 28 w 681"/>
                  <a:gd name="T35" fmla="*/ 61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1" h="714">
                    <a:moveTo>
                      <a:pt x="341" y="714"/>
                    </a:moveTo>
                    <a:cubicBezTo>
                      <a:pt x="175" y="714"/>
                      <a:pt x="0" y="675"/>
                      <a:pt x="0" y="602"/>
                    </a:cubicBezTo>
                    <a:cubicBezTo>
                      <a:pt x="0" y="14"/>
                      <a:pt x="0" y="14"/>
                      <a:pt x="0" y="14"/>
                    </a:cubicBezTo>
                    <a:cubicBezTo>
                      <a:pt x="0" y="6"/>
                      <a:pt x="6" y="0"/>
                      <a:pt x="14" y="0"/>
                    </a:cubicBezTo>
                    <a:cubicBezTo>
                      <a:pt x="22" y="0"/>
                      <a:pt x="28" y="6"/>
                      <a:pt x="28" y="14"/>
                    </a:cubicBezTo>
                    <a:cubicBezTo>
                      <a:pt x="28" y="49"/>
                      <a:pt x="147" y="98"/>
                      <a:pt x="341" y="98"/>
                    </a:cubicBezTo>
                    <a:cubicBezTo>
                      <a:pt x="534" y="98"/>
                      <a:pt x="653" y="49"/>
                      <a:pt x="653" y="14"/>
                    </a:cubicBezTo>
                    <a:cubicBezTo>
                      <a:pt x="653" y="6"/>
                      <a:pt x="659" y="0"/>
                      <a:pt x="667" y="0"/>
                    </a:cubicBezTo>
                    <a:cubicBezTo>
                      <a:pt x="675" y="0"/>
                      <a:pt x="681" y="6"/>
                      <a:pt x="681" y="14"/>
                    </a:cubicBezTo>
                    <a:cubicBezTo>
                      <a:pt x="681" y="602"/>
                      <a:pt x="681" y="602"/>
                      <a:pt x="681" y="602"/>
                    </a:cubicBezTo>
                    <a:cubicBezTo>
                      <a:pt x="681" y="675"/>
                      <a:pt x="506" y="714"/>
                      <a:pt x="341" y="714"/>
                    </a:cubicBezTo>
                    <a:close/>
                    <a:moveTo>
                      <a:pt x="28" y="61"/>
                    </a:moveTo>
                    <a:cubicBezTo>
                      <a:pt x="28" y="602"/>
                      <a:pt x="28" y="602"/>
                      <a:pt x="28" y="602"/>
                    </a:cubicBezTo>
                    <a:cubicBezTo>
                      <a:pt x="28" y="637"/>
                      <a:pt x="147" y="686"/>
                      <a:pt x="341" y="686"/>
                    </a:cubicBezTo>
                    <a:cubicBezTo>
                      <a:pt x="534" y="686"/>
                      <a:pt x="653" y="637"/>
                      <a:pt x="653" y="602"/>
                    </a:cubicBezTo>
                    <a:cubicBezTo>
                      <a:pt x="653" y="61"/>
                      <a:pt x="653" y="61"/>
                      <a:pt x="653" y="61"/>
                    </a:cubicBezTo>
                    <a:cubicBezTo>
                      <a:pt x="597" y="104"/>
                      <a:pt x="466" y="126"/>
                      <a:pt x="341" y="126"/>
                    </a:cubicBezTo>
                    <a:cubicBezTo>
                      <a:pt x="215" y="126"/>
                      <a:pt x="84" y="104"/>
                      <a:pt x="28" y="6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sp>
            <p:nvSpPr>
              <p:cNvPr id="482" name="Freeform 37"/>
              <p:cNvSpPr>
                <a:spLocks noEditPoints="1"/>
              </p:cNvSpPr>
              <p:nvPr/>
            </p:nvSpPr>
            <p:spPr bwMode="auto">
              <a:xfrm>
                <a:off x="4920075" y="1380049"/>
                <a:ext cx="325150" cy="106901"/>
              </a:xfrm>
              <a:custGeom>
                <a:avLst/>
                <a:gdLst>
                  <a:gd name="T0" fmla="*/ 341 w 681"/>
                  <a:gd name="T1" fmla="*/ 224 h 224"/>
                  <a:gd name="T2" fmla="*/ 0 w 681"/>
                  <a:gd name="T3" fmla="*/ 112 h 224"/>
                  <a:gd name="T4" fmla="*/ 341 w 681"/>
                  <a:gd name="T5" fmla="*/ 0 h 224"/>
                  <a:gd name="T6" fmla="*/ 681 w 681"/>
                  <a:gd name="T7" fmla="*/ 112 h 224"/>
                  <a:gd name="T8" fmla="*/ 341 w 681"/>
                  <a:gd name="T9" fmla="*/ 224 h 224"/>
                  <a:gd name="T10" fmla="*/ 341 w 681"/>
                  <a:gd name="T11" fmla="*/ 28 h 224"/>
                  <a:gd name="T12" fmla="*/ 28 w 681"/>
                  <a:gd name="T13" fmla="*/ 112 h 224"/>
                  <a:gd name="T14" fmla="*/ 341 w 681"/>
                  <a:gd name="T15" fmla="*/ 196 h 224"/>
                  <a:gd name="T16" fmla="*/ 653 w 681"/>
                  <a:gd name="T17" fmla="*/ 112 h 224"/>
                  <a:gd name="T18" fmla="*/ 341 w 681"/>
                  <a:gd name="T19" fmla="*/ 2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1" h="224">
                    <a:moveTo>
                      <a:pt x="341" y="224"/>
                    </a:moveTo>
                    <a:cubicBezTo>
                      <a:pt x="175" y="224"/>
                      <a:pt x="0" y="185"/>
                      <a:pt x="0" y="112"/>
                    </a:cubicBezTo>
                    <a:cubicBezTo>
                      <a:pt x="0" y="39"/>
                      <a:pt x="175" y="0"/>
                      <a:pt x="341" y="0"/>
                    </a:cubicBezTo>
                    <a:cubicBezTo>
                      <a:pt x="506" y="0"/>
                      <a:pt x="681" y="39"/>
                      <a:pt x="681" y="112"/>
                    </a:cubicBezTo>
                    <a:cubicBezTo>
                      <a:pt x="681" y="185"/>
                      <a:pt x="506" y="224"/>
                      <a:pt x="341" y="224"/>
                    </a:cubicBezTo>
                    <a:close/>
                    <a:moveTo>
                      <a:pt x="341" y="28"/>
                    </a:moveTo>
                    <a:cubicBezTo>
                      <a:pt x="147" y="28"/>
                      <a:pt x="28" y="77"/>
                      <a:pt x="28" y="112"/>
                    </a:cubicBezTo>
                    <a:cubicBezTo>
                      <a:pt x="28" y="147"/>
                      <a:pt x="147" y="196"/>
                      <a:pt x="341" y="196"/>
                    </a:cubicBezTo>
                    <a:cubicBezTo>
                      <a:pt x="534" y="196"/>
                      <a:pt x="653" y="147"/>
                      <a:pt x="653" y="112"/>
                    </a:cubicBezTo>
                    <a:cubicBezTo>
                      <a:pt x="653" y="77"/>
                      <a:pt x="534" y="28"/>
                      <a:pt x="341"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Nokia Pure Text Light" panose="020B0304040602060303" pitchFamily="34" charset="0"/>
                  <a:ea typeface="+mn-ea"/>
                  <a:cs typeface="+mn-cs"/>
                </a:endParaRPr>
              </a:p>
            </p:txBody>
          </p:sp>
        </p:grpSp>
        <p:grpSp>
          <p:nvGrpSpPr>
            <p:cNvPr id="5" name="Gruppieren 4"/>
            <p:cNvGrpSpPr/>
            <p:nvPr/>
          </p:nvGrpSpPr>
          <p:grpSpPr>
            <a:xfrm>
              <a:off x="3743589" y="2531581"/>
              <a:ext cx="530593" cy="348685"/>
              <a:chOff x="3867175" y="2531581"/>
              <a:chExt cx="530593" cy="348685"/>
            </a:xfrm>
          </p:grpSpPr>
          <p:grpSp>
            <p:nvGrpSpPr>
              <p:cNvPr id="498" name="Group 108"/>
              <p:cNvGrpSpPr>
                <a:grpSpLocks noChangeAspect="1"/>
              </p:cNvGrpSpPr>
              <p:nvPr/>
            </p:nvGrpSpPr>
            <p:grpSpPr>
              <a:xfrm flipH="1">
                <a:off x="3972201" y="2531581"/>
                <a:ext cx="312288" cy="112679"/>
                <a:chOff x="-722313" y="2895600"/>
                <a:chExt cx="9010651" cy="3251201"/>
              </a:xfrm>
              <a:solidFill>
                <a:schemeClr val="bg1"/>
              </a:solidFill>
            </p:grpSpPr>
            <p:sp>
              <p:nvSpPr>
                <p:cNvPr id="500" name="Freeform 137"/>
                <p:cNvSpPr>
                  <a:spLocks noEditPoints="1"/>
                </p:cNvSpPr>
                <p:nvPr/>
              </p:nvSpPr>
              <p:spPr bwMode="auto">
                <a:xfrm>
                  <a:off x="65074" y="4583106"/>
                  <a:ext cx="1563695" cy="1563695"/>
                </a:xfrm>
                <a:custGeom>
                  <a:avLst/>
                  <a:gdLst>
                    <a:gd name="T0" fmla="*/ 70 w 139"/>
                    <a:gd name="T1" fmla="*/ 139 h 139"/>
                    <a:gd name="T2" fmla="*/ 0 w 139"/>
                    <a:gd name="T3" fmla="*/ 70 h 139"/>
                    <a:gd name="T4" fmla="*/ 70 w 139"/>
                    <a:gd name="T5" fmla="*/ 0 h 139"/>
                    <a:gd name="T6" fmla="*/ 139 w 139"/>
                    <a:gd name="T7" fmla="*/ 70 h 139"/>
                    <a:gd name="T8" fmla="*/ 70 w 139"/>
                    <a:gd name="T9" fmla="*/ 139 h 139"/>
                    <a:gd name="T10" fmla="*/ 70 w 139"/>
                    <a:gd name="T11" fmla="*/ 30 h 139"/>
                    <a:gd name="T12" fmla="*/ 30 w 139"/>
                    <a:gd name="T13" fmla="*/ 70 h 139"/>
                    <a:gd name="T14" fmla="*/ 70 w 139"/>
                    <a:gd name="T15" fmla="*/ 109 h 139"/>
                    <a:gd name="T16" fmla="*/ 109 w 139"/>
                    <a:gd name="T17" fmla="*/ 70 h 139"/>
                    <a:gd name="T18" fmla="*/ 70 w 139"/>
                    <a:gd name="T19" fmla="*/ 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70" y="139"/>
                      </a:moveTo>
                      <a:cubicBezTo>
                        <a:pt x="31" y="139"/>
                        <a:pt x="0" y="108"/>
                        <a:pt x="0" y="70"/>
                      </a:cubicBezTo>
                      <a:cubicBezTo>
                        <a:pt x="0" y="31"/>
                        <a:pt x="31" y="0"/>
                        <a:pt x="70" y="0"/>
                      </a:cubicBezTo>
                      <a:cubicBezTo>
                        <a:pt x="108" y="0"/>
                        <a:pt x="139" y="31"/>
                        <a:pt x="139" y="70"/>
                      </a:cubicBezTo>
                      <a:cubicBezTo>
                        <a:pt x="139" y="108"/>
                        <a:pt x="108" y="139"/>
                        <a:pt x="70" y="139"/>
                      </a:cubicBezTo>
                      <a:close/>
                      <a:moveTo>
                        <a:pt x="70" y="30"/>
                      </a:moveTo>
                      <a:cubicBezTo>
                        <a:pt x="48" y="30"/>
                        <a:pt x="30" y="48"/>
                        <a:pt x="30" y="70"/>
                      </a:cubicBezTo>
                      <a:cubicBezTo>
                        <a:pt x="30" y="91"/>
                        <a:pt x="48" y="109"/>
                        <a:pt x="70" y="109"/>
                      </a:cubicBezTo>
                      <a:cubicBezTo>
                        <a:pt x="91" y="109"/>
                        <a:pt x="109" y="91"/>
                        <a:pt x="109" y="70"/>
                      </a:cubicBezTo>
                      <a:cubicBezTo>
                        <a:pt x="109" y="48"/>
                        <a:pt x="91" y="30"/>
                        <a:pt x="7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sp>
              <p:nvSpPr>
                <p:cNvPr id="501" name="Freeform 138"/>
                <p:cNvSpPr>
                  <a:spLocks noEditPoints="1"/>
                </p:cNvSpPr>
                <p:nvPr/>
              </p:nvSpPr>
              <p:spPr bwMode="auto">
                <a:xfrm>
                  <a:off x="5229225" y="4583113"/>
                  <a:ext cx="1563688" cy="1563688"/>
                </a:xfrm>
                <a:custGeom>
                  <a:avLst/>
                  <a:gdLst>
                    <a:gd name="T0" fmla="*/ 69 w 139"/>
                    <a:gd name="T1" fmla="*/ 139 h 139"/>
                    <a:gd name="T2" fmla="*/ 0 w 139"/>
                    <a:gd name="T3" fmla="*/ 70 h 139"/>
                    <a:gd name="T4" fmla="*/ 69 w 139"/>
                    <a:gd name="T5" fmla="*/ 0 h 139"/>
                    <a:gd name="T6" fmla="*/ 139 w 139"/>
                    <a:gd name="T7" fmla="*/ 70 h 139"/>
                    <a:gd name="T8" fmla="*/ 69 w 139"/>
                    <a:gd name="T9" fmla="*/ 139 h 139"/>
                    <a:gd name="T10" fmla="*/ 69 w 139"/>
                    <a:gd name="T11" fmla="*/ 30 h 139"/>
                    <a:gd name="T12" fmla="*/ 30 w 139"/>
                    <a:gd name="T13" fmla="*/ 70 h 139"/>
                    <a:gd name="T14" fmla="*/ 69 w 139"/>
                    <a:gd name="T15" fmla="*/ 109 h 139"/>
                    <a:gd name="T16" fmla="*/ 109 w 139"/>
                    <a:gd name="T17" fmla="*/ 70 h 139"/>
                    <a:gd name="T18" fmla="*/ 69 w 139"/>
                    <a:gd name="T19" fmla="*/ 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69" y="139"/>
                      </a:moveTo>
                      <a:cubicBezTo>
                        <a:pt x="31" y="139"/>
                        <a:pt x="0" y="108"/>
                        <a:pt x="0" y="70"/>
                      </a:cubicBezTo>
                      <a:cubicBezTo>
                        <a:pt x="0" y="31"/>
                        <a:pt x="31" y="0"/>
                        <a:pt x="69" y="0"/>
                      </a:cubicBezTo>
                      <a:cubicBezTo>
                        <a:pt x="108" y="0"/>
                        <a:pt x="139" y="31"/>
                        <a:pt x="139" y="70"/>
                      </a:cubicBezTo>
                      <a:cubicBezTo>
                        <a:pt x="139" y="108"/>
                        <a:pt x="108" y="139"/>
                        <a:pt x="69" y="139"/>
                      </a:cubicBezTo>
                      <a:close/>
                      <a:moveTo>
                        <a:pt x="69" y="30"/>
                      </a:moveTo>
                      <a:cubicBezTo>
                        <a:pt x="47" y="30"/>
                        <a:pt x="30" y="48"/>
                        <a:pt x="30" y="70"/>
                      </a:cubicBezTo>
                      <a:cubicBezTo>
                        <a:pt x="30" y="91"/>
                        <a:pt x="47" y="109"/>
                        <a:pt x="69" y="109"/>
                      </a:cubicBezTo>
                      <a:cubicBezTo>
                        <a:pt x="91" y="109"/>
                        <a:pt x="109" y="91"/>
                        <a:pt x="109" y="70"/>
                      </a:cubicBezTo>
                      <a:cubicBezTo>
                        <a:pt x="109" y="48"/>
                        <a:pt x="91" y="30"/>
                        <a:pt x="6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sp>
              <p:nvSpPr>
                <p:cNvPr id="502" name="Freeform 139"/>
                <p:cNvSpPr>
                  <a:spLocks/>
                </p:cNvSpPr>
                <p:nvPr/>
              </p:nvSpPr>
              <p:spPr bwMode="auto">
                <a:xfrm>
                  <a:off x="1290637" y="5202238"/>
                  <a:ext cx="4275138" cy="325438"/>
                </a:xfrm>
                <a:custGeom>
                  <a:avLst/>
                  <a:gdLst>
                    <a:gd name="T0" fmla="*/ 365 w 380"/>
                    <a:gd name="T1" fmla="*/ 29 h 29"/>
                    <a:gd name="T2" fmla="*/ 15 w 380"/>
                    <a:gd name="T3" fmla="*/ 29 h 29"/>
                    <a:gd name="T4" fmla="*/ 0 w 380"/>
                    <a:gd name="T5" fmla="*/ 15 h 29"/>
                    <a:gd name="T6" fmla="*/ 15 w 380"/>
                    <a:gd name="T7" fmla="*/ 0 h 29"/>
                    <a:gd name="T8" fmla="*/ 365 w 380"/>
                    <a:gd name="T9" fmla="*/ 0 h 29"/>
                    <a:gd name="T10" fmla="*/ 380 w 380"/>
                    <a:gd name="T11" fmla="*/ 15 h 29"/>
                    <a:gd name="T12" fmla="*/ 365 w 380"/>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380" h="29">
                      <a:moveTo>
                        <a:pt x="365" y="29"/>
                      </a:moveTo>
                      <a:cubicBezTo>
                        <a:pt x="15" y="29"/>
                        <a:pt x="15" y="29"/>
                        <a:pt x="15" y="29"/>
                      </a:cubicBezTo>
                      <a:cubicBezTo>
                        <a:pt x="7" y="29"/>
                        <a:pt x="0" y="23"/>
                        <a:pt x="0" y="15"/>
                      </a:cubicBezTo>
                      <a:cubicBezTo>
                        <a:pt x="0" y="6"/>
                        <a:pt x="7" y="0"/>
                        <a:pt x="15" y="0"/>
                      </a:cubicBezTo>
                      <a:cubicBezTo>
                        <a:pt x="365" y="0"/>
                        <a:pt x="365" y="0"/>
                        <a:pt x="365" y="0"/>
                      </a:cubicBezTo>
                      <a:cubicBezTo>
                        <a:pt x="373" y="0"/>
                        <a:pt x="380" y="6"/>
                        <a:pt x="380" y="15"/>
                      </a:cubicBezTo>
                      <a:cubicBezTo>
                        <a:pt x="380" y="23"/>
                        <a:pt x="373" y="29"/>
                        <a:pt x="36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sp>
              <p:nvSpPr>
                <p:cNvPr id="503" name="Freeform 140"/>
                <p:cNvSpPr>
                  <a:spLocks/>
                </p:cNvSpPr>
                <p:nvPr/>
              </p:nvSpPr>
              <p:spPr bwMode="auto">
                <a:xfrm>
                  <a:off x="965200" y="3817938"/>
                  <a:ext cx="4916488" cy="338138"/>
                </a:xfrm>
                <a:custGeom>
                  <a:avLst/>
                  <a:gdLst>
                    <a:gd name="T0" fmla="*/ 422 w 437"/>
                    <a:gd name="T1" fmla="*/ 30 h 30"/>
                    <a:gd name="T2" fmla="*/ 15 w 437"/>
                    <a:gd name="T3" fmla="*/ 30 h 30"/>
                    <a:gd name="T4" fmla="*/ 0 w 437"/>
                    <a:gd name="T5" fmla="*/ 15 h 30"/>
                    <a:gd name="T6" fmla="*/ 15 w 437"/>
                    <a:gd name="T7" fmla="*/ 0 h 30"/>
                    <a:gd name="T8" fmla="*/ 422 w 437"/>
                    <a:gd name="T9" fmla="*/ 0 h 30"/>
                    <a:gd name="T10" fmla="*/ 437 w 437"/>
                    <a:gd name="T11" fmla="*/ 15 h 30"/>
                    <a:gd name="T12" fmla="*/ 422 w 43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37" h="30">
                      <a:moveTo>
                        <a:pt x="422" y="30"/>
                      </a:moveTo>
                      <a:cubicBezTo>
                        <a:pt x="15" y="30"/>
                        <a:pt x="15" y="30"/>
                        <a:pt x="15" y="30"/>
                      </a:cubicBezTo>
                      <a:cubicBezTo>
                        <a:pt x="6" y="30"/>
                        <a:pt x="0" y="23"/>
                        <a:pt x="0" y="15"/>
                      </a:cubicBezTo>
                      <a:cubicBezTo>
                        <a:pt x="0" y="7"/>
                        <a:pt x="6" y="0"/>
                        <a:pt x="15" y="0"/>
                      </a:cubicBezTo>
                      <a:cubicBezTo>
                        <a:pt x="422" y="0"/>
                        <a:pt x="422" y="0"/>
                        <a:pt x="422" y="0"/>
                      </a:cubicBezTo>
                      <a:cubicBezTo>
                        <a:pt x="430" y="0"/>
                        <a:pt x="437" y="7"/>
                        <a:pt x="437" y="15"/>
                      </a:cubicBezTo>
                      <a:cubicBezTo>
                        <a:pt x="437" y="23"/>
                        <a:pt x="430" y="30"/>
                        <a:pt x="42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sp>
              <p:nvSpPr>
                <p:cNvPr id="504" name="Freeform 141"/>
                <p:cNvSpPr>
                  <a:spLocks/>
                </p:cNvSpPr>
                <p:nvPr/>
              </p:nvSpPr>
              <p:spPr bwMode="auto">
                <a:xfrm>
                  <a:off x="3406775" y="2895600"/>
                  <a:ext cx="336550" cy="1214438"/>
                </a:xfrm>
                <a:custGeom>
                  <a:avLst/>
                  <a:gdLst>
                    <a:gd name="T0" fmla="*/ 15 w 30"/>
                    <a:gd name="T1" fmla="*/ 108 h 108"/>
                    <a:gd name="T2" fmla="*/ 0 w 30"/>
                    <a:gd name="T3" fmla="*/ 94 h 108"/>
                    <a:gd name="T4" fmla="*/ 0 w 30"/>
                    <a:gd name="T5" fmla="*/ 15 h 108"/>
                    <a:gd name="T6" fmla="*/ 15 w 30"/>
                    <a:gd name="T7" fmla="*/ 0 h 108"/>
                    <a:gd name="T8" fmla="*/ 30 w 30"/>
                    <a:gd name="T9" fmla="*/ 15 h 108"/>
                    <a:gd name="T10" fmla="*/ 30 w 30"/>
                    <a:gd name="T11" fmla="*/ 94 h 108"/>
                    <a:gd name="T12" fmla="*/ 15 w 30"/>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30" h="108">
                      <a:moveTo>
                        <a:pt x="15" y="108"/>
                      </a:moveTo>
                      <a:cubicBezTo>
                        <a:pt x="7" y="108"/>
                        <a:pt x="0" y="102"/>
                        <a:pt x="0" y="94"/>
                      </a:cubicBezTo>
                      <a:cubicBezTo>
                        <a:pt x="0" y="15"/>
                        <a:pt x="0" y="15"/>
                        <a:pt x="0" y="15"/>
                      </a:cubicBezTo>
                      <a:cubicBezTo>
                        <a:pt x="0" y="7"/>
                        <a:pt x="7" y="0"/>
                        <a:pt x="15" y="0"/>
                      </a:cubicBezTo>
                      <a:cubicBezTo>
                        <a:pt x="23" y="0"/>
                        <a:pt x="30" y="7"/>
                        <a:pt x="30" y="15"/>
                      </a:cubicBezTo>
                      <a:cubicBezTo>
                        <a:pt x="30" y="94"/>
                        <a:pt x="30" y="94"/>
                        <a:pt x="30" y="94"/>
                      </a:cubicBezTo>
                      <a:cubicBezTo>
                        <a:pt x="30" y="102"/>
                        <a:pt x="23" y="108"/>
                        <a:pt x="15"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sp>
              <p:nvSpPr>
                <p:cNvPr id="505" name="Freeform 142"/>
                <p:cNvSpPr>
                  <a:spLocks/>
                </p:cNvSpPr>
                <p:nvPr/>
              </p:nvSpPr>
              <p:spPr bwMode="auto">
                <a:xfrm>
                  <a:off x="-722313" y="2895600"/>
                  <a:ext cx="9010651" cy="2609850"/>
                </a:xfrm>
                <a:custGeom>
                  <a:avLst/>
                  <a:gdLst>
                    <a:gd name="T0" fmla="*/ 786 w 801"/>
                    <a:gd name="T1" fmla="*/ 232 h 232"/>
                    <a:gd name="T2" fmla="*/ 653 w 801"/>
                    <a:gd name="T3" fmla="*/ 232 h 232"/>
                    <a:gd name="T4" fmla="*/ 638 w 801"/>
                    <a:gd name="T5" fmla="*/ 217 h 232"/>
                    <a:gd name="T6" fmla="*/ 653 w 801"/>
                    <a:gd name="T7" fmla="*/ 202 h 232"/>
                    <a:gd name="T8" fmla="*/ 771 w 801"/>
                    <a:gd name="T9" fmla="*/ 202 h 232"/>
                    <a:gd name="T10" fmla="*/ 771 w 801"/>
                    <a:gd name="T11" fmla="*/ 160 h 232"/>
                    <a:gd name="T12" fmla="*/ 569 w 801"/>
                    <a:gd name="T13" fmla="*/ 112 h 232"/>
                    <a:gd name="T14" fmla="*/ 561 w 801"/>
                    <a:gd name="T15" fmla="*/ 107 h 232"/>
                    <a:gd name="T16" fmla="*/ 492 w 801"/>
                    <a:gd name="T17" fmla="*/ 30 h 232"/>
                    <a:gd name="T18" fmla="*/ 288 w 801"/>
                    <a:gd name="T19" fmla="*/ 30 h 232"/>
                    <a:gd name="T20" fmla="*/ 160 w 801"/>
                    <a:gd name="T21" fmla="*/ 119 h 232"/>
                    <a:gd name="T22" fmla="*/ 148 w 801"/>
                    <a:gd name="T23" fmla="*/ 125 h 232"/>
                    <a:gd name="T24" fmla="*/ 56 w 801"/>
                    <a:gd name="T25" fmla="*/ 125 h 232"/>
                    <a:gd name="T26" fmla="*/ 38 w 801"/>
                    <a:gd name="T27" fmla="*/ 132 h 232"/>
                    <a:gd name="T28" fmla="*/ 32 w 801"/>
                    <a:gd name="T29" fmla="*/ 154 h 232"/>
                    <a:gd name="T30" fmla="*/ 32 w 801"/>
                    <a:gd name="T31" fmla="*/ 202 h 232"/>
                    <a:gd name="T32" fmla="*/ 85 w 801"/>
                    <a:gd name="T33" fmla="*/ 202 h 232"/>
                    <a:gd name="T34" fmla="*/ 100 w 801"/>
                    <a:gd name="T35" fmla="*/ 217 h 232"/>
                    <a:gd name="T36" fmla="*/ 85 w 801"/>
                    <a:gd name="T37" fmla="*/ 232 h 232"/>
                    <a:gd name="T38" fmla="*/ 17 w 801"/>
                    <a:gd name="T39" fmla="*/ 232 h 232"/>
                    <a:gd name="T40" fmla="*/ 2 w 801"/>
                    <a:gd name="T41" fmla="*/ 217 h 232"/>
                    <a:gd name="T42" fmla="*/ 2 w 801"/>
                    <a:gd name="T43" fmla="*/ 155 h 232"/>
                    <a:gd name="T44" fmla="*/ 16 w 801"/>
                    <a:gd name="T45" fmla="*/ 112 h 232"/>
                    <a:gd name="T46" fmla="*/ 56 w 801"/>
                    <a:gd name="T47" fmla="*/ 96 h 232"/>
                    <a:gd name="T48" fmla="*/ 141 w 801"/>
                    <a:gd name="T49" fmla="*/ 96 h 232"/>
                    <a:gd name="T50" fmla="*/ 288 w 801"/>
                    <a:gd name="T51" fmla="*/ 0 h 232"/>
                    <a:gd name="T52" fmla="*/ 499 w 801"/>
                    <a:gd name="T53" fmla="*/ 0 h 232"/>
                    <a:gd name="T54" fmla="*/ 510 w 801"/>
                    <a:gd name="T55" fmla="*/ 5 h 232"/>
                    <a:gd name="T56" fmla="*/ 580 w 801"/>
                    <a:gd name="T57" fmla="*/ 84 h 232"/>
                    <a:gd name="T58" fmla="*/ 790 w 801"/>
                    <a:gd name="T59" fmla="*/ 134 h 232"/>
                    <a:gd name="T60" fmla="*/ 801 w 801"/>
                    <a:gd name="T61" fmla="*/ 148 h 232"/>
                    <a:gd name="T62" fmla="*/ 801 w 801"/>
                    <a:gd name="T63" fmla="*/ 217 h 232"/>
                    <a:gd name="T64" fmla="*/ 786 w 801"/>
                    <a:gd name="T65"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1" h="232">
                      <a:moveTo>
                        <a:pt x="786" y="232"/>
                      </a:moveTo>
                      <a:cubicBezTo>
                        <a:pt x="653" y="232"/>
                        <a:pt x="653" y="232"/>
                        <a:pt x="653" y="232"/>
                      </a:cubicBezTo>
                      <a:cubicBezTo>
                        <a:pt x="645" y="232"/>
                        <a:pt x="638" y="225"/>
                        <a:pt x="638" y="217"/>
                      </a:cubicBezTo>
                      <a:cubicBezTo>
                        <a:pt x="638" y="209"/>
                        <a:pt x="645" y="202"/>
                        <a:pt x="653" y="202"/>
                      </a:cubicBezTo>
                      <a:cubicBezTo>
                        <a:pt x="771" y="202"/>
                        <a:pt x="771" y="202"/>
                        <a:pt x="771" y="202"/>
                      </a:cubicBezTo>
                      <a:cubicBezTo>
                        <a:pt x="771" y="160"/>
                        <a:pt x="771" y="160"/>
                        <a:pt x="771" y="160"/>
                      </a:cubicBezTo>
                      <a:cubicBezTo>
                        <a:pt x="569" y="112"/>
                        <a:pt x="569" y="112"/>
                        <a:pt x="569" y="112"/>
                      </a:cubicBezTo>
                      <a:cubicBezTo>
                        <a:pt x="566" y="111"/>
                        <a:pt x="563" y="109"/>
                        <a:pt x="561" y="107"/>
                      </a:cubicBezTo>
                      <a:cubicBezTo>
                        <a:pt x="492" y="30"/>
                        <a:pt x="492" y="30"/>
                        <a:pt x="492" y="30"/>
                      </a:cubicBezTo>
                      <a:cubicBezTo>
                        <a:pt x="288" y="30"/>
                        <a:pt x="288" y="30"/>
                        <a:pt x="288" y="30"/>
                      </a:cubicBezTo>
                      <a:cubicBezTo>
                        <a:pt x="238" y="30"/>
                        <a:pt x="179" y="95"/>
                        <a:pt x="160" y="119"/>
                      </a:cubicBezTo>
                      <a:cubicBezTo>
                        <a:pt x="157" y="123"/>
                        <a:pt x="153" y="125"/>
                        <a:pt x="148" y="125"/>
                      </a:cubicBezTo>
                      <a:cubicBezTo>
                        <a:pt x="56" y="125"/>
                        <a:pt x="56" y="125"/>
                        <a:pt x="56" y="125"/>
                      </a:cubicBezTo>
                      <a:cubicBezTo>
                        <a:pt x="48" y="125"/>
                        <a:pt x="42" y="127"/>
                        <a:pt x="38" y="132"/>
                      </a:cubicBezTo>
                      <a:cubicBezTo>
                        <a:pt x="32" y="138"/>
                        <a:pt x="32" y="150"/>
                        <a:pt x="32" y="154"/>
                      </a:cubicBezTo>
                      <a:cubicBezTo>
                        <a:pt x="32" y="202"/>
                        <a:pt x="32" y="202"/>
                        <a:pt x="32" y="202"/>
                      </a:cubicBezTo>
                      <a:cubicBezTo>
                        <a:pt x="85" y="202"/>
                        <a:pt x="85" y="202"/>
                        <a:pt x="85" y="202"/>
                      </a:cubicBezTo>
                      <a:cubicBezTo>
                        <a:pt x="93" y="202"/>
                        <a:pt x="100" y="209"/>
                        <a:pt x="100" y="217"/>
                      </a:cubicBezTo>
                      <a:cubicBezTo>
                        <a:pt x="100" y="225"/>
                        <a:pt x="93" y="232"/>
                        <a:pt x="85" y="232"/>
                      </a:cubicBezTo>
                      <a:cubicBezTo>
                        <a:pt x="17" y="232"/>
                        <a:pt x="17" y="232"/>
                        <a:pt x="17" y="232"/>
                      </a:cubicBezTo>
                      <a:cubicBezTo>
                        <a:pt x="9" y="232"/>
                        <a:pt x="2" y="225"/>
                        <a:pt x="2" y="217"/>
                      </a:cubicBezTo>
                      <a:cubicBezTo>
                        <a:pt x="2" y="155"/>
                        <a:pt x="2" y="155"/>
                        <a:pt x="2" y="155"/>
                      </a:cubicBezTo>
                      <a:cubicBezTo>
                        <a:pt x="2" y="154"/>
                        <a:pt x="0" y="129"/>
                        <a:pt x="16" y="112"/>
                      </a:cubicBezTo>
                      <a:cubicBezTo>
                        <a:pt x="23" y="104"/>
                        <a:pt x="35" y="96"/>
                        <a:pt x="56" y="96"/>
                      </a:cubicBezTo>
                      <a:cubicBezTo>
                        <a:pt x="141" y="96"/>
                        <a:pt x="141" y="96"/>
                        <a:pt x="141" y="96"/>
                      </a:cubicBezTo>
                      <a:cubicBezTo>
                        <a:pt x="159" y="74"/>
                        <a:pt x="222" y="0"/>
                        <a:pt x="288" y="0"/>
                      </a:cubicBezTo>
                      <a:cubicBezTo>
                        <a:pt x="499" y="0"/>
                        <a:pt x="499" y="0"/>
                        <a:pt x="499" y="0"/>
                      </a:cubicBezTo>
                      <a:cubicBezTo>
                        <a:pt x="503" y="0"/>
                        <a:pt x="507" y="2"/>
                        <a:pt x="510" y="5"/>
                      </a:cubicBezTo>
                      <a:cubicBezTo>
                        <a:pt x="580" y="84"/>
                        <a:pt x="580" y="84"/>
                        <a:pt x="580" y="84"/>
                      </a:cubicBezTo>
                      <a:cubicBezTo>
                        <a:pt x="790" y="134"/>
                        <a:pt x="790" y="134"/>
                        <a:pt x="790" y="134"/>
                      </a:cubicBezTo>
                      <a:cubicBezTo>
                        <a:pt x="796" y="135"/>
                        <a:pt x="801" y="141"/>
                        <a:pt x="801" y="148"/>
                      </a:cubicBezTo>
                      <a:cubicBezTo>
                        <a:pt x="801" y="217"/>
                        <a:pt x="801" y="217"/>
                        <a:pt x="801" y="217"/>
                      </a:cubicBezTo>
                      <a:cubicBezTo>
                        <a:pt x="801" y="225"/>
                        <a:pt x="795" y="232"/>
                        <a:pt x="786"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124191"/>
                    </a:solidFill>
                    <a:effectLst/>
                    <a:uLnTx/>
                    <a:uFillTx/>
                    <a:latin typeface="Nokia Pure Text Light"/>
                  </a:endParaRPr>
                </a:p>
              </p:txBody>
            </p:sp>
          </p:grpSp>
          <p:sp>
            <p:nvSpPr>
              <p:cNvPr id="499" name="Rechteck 450"/>
              <p:cNvSpPr/>
              <p:nvPr/>
            </p:nvSpPr>
            <p:spPr>
              <a:xfrm flipH="1">
                <a:off x="3867175" y="2679762"/>
                <a:ext cx="530593" cy="200504"/>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Augmented</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dashboard</a:t>
                </a:r>
              </a:p>
            </p:txBody>
          </p:sp>
        </p:grpSp>
        <p:sp>
          <p:nvSpPr>
            <p:cNvPr id="527" name="Abgerundetes Rechteck 9"/>
            <p:cNvSpPr>
              <a:spLocks noChangeAspect="1"/>
            </p:cNvSpPr>
            <p:nvPr/>
          </p:nvSpPr>
          <p:spPr>
            <a:xfrm flipH="1">
              <a:off x="3231611" y="2536260"/>
              <a:ext cx="330413" cy="108000"/>
            </a:xfrm>
            <a:custGeom>
              <a:avLst/>
              <a:gdLst>
                <a:gd name="connsiteX0" fmla="*/ 2547315 w 3256218"/>
                <a:gd name="connsiteY0" fmla="*/ 187539 h 1064340"/>
                <a:gd name="connsiteX1" fmla="*/ 2303365 w 3256218"/>
                <a:gd name="connsiteY1" fmla="*/ 936934 h 1064340"/>
                <a:gd name="connsiteX2" fmla="*/ 2605946 w 3256218"/>
                <a:gd name="connsiteY2" fmla="*/ 936934 h 1064340"/>
                <a:gd name="connsiteX3" fmla="*/ 2849896 w 3256218"/>
                <a:gd name="connsiteY3" fmla="*/ 187539 h 1064340"/>
                <a:gd name="connsiteX4" fmla="*/ 2547315 w 3256218"/>
                <a:gd name="connsiteY4" fmla="*/ 187539 h 1064340"/>
                <a:gd name="connsiteX5" fmla="*/ 2317141 w 3256218"/>
                <a:gd name="connsiteY5" fmla="*/ 187539 h 1064340"/>
                <a:gd name="connsiteX6" fmla="*/ 2082119 w 3256218"/>
                <a:gd name="connsiteY6" fmla="*/ 936934 h 1064340"/>
                <a:gd name="connsiteX7" fmla="*/ 2175423 w 3256218"/>
                <a:gd name="connsiteY7" fmla="*/ 936934 h 1064340"/>
                <a:gd name="connsiteX8" fmla="*/ 2410444 w 3256218"/>
                <a:gd name="connsiteY8" fmla="*/ 187539 h 1064340"/>
                <a:gd name="connsiteX9" fmla="*/ 2317141 w 3256218"/>
                <a:gd name="connsiteY9" fmla="*/ 187539 h 1064340"/>
                <a:gd name="connsiteX10" fmla="*/ 1149999 w 3256218"/>
                <a:gd name="connsiteY10" fmla="*/ 187539 h 1064340"/>
                <a:gd name="connsiteX11" fmla="*/ 906049 w 3256218"/>
                <a:gd name="connsiteY11" fmla="*/ 936934 h 1064340"/>
                <a:gd name="connsiteX12" fmla="*/ 1208630 w 3256218"/>
                <a:gd name="connsiteY12" fmla="*/ 936934 h 1064340"/>
                <a:gd name="connsiteX13" fmla="*/ 1452581 w 3256218"/>
                <a:gd name="connsiteY13" fmla="*/ 187539 h 1064340"/>
                <a:gd name="connsiteX14" fmla="*/ 1149999 w 3256218"/>
                <a:gd name="connsiteY14" fmla="*/ 187539 h 1064340"/>
                <a:gd name="connsiteX15" fmla="*/ 919825 w 3256218"/>
                <a:gd name="connsiteY15" fmla="*/ 187539 h 1064340"/>
                <a:gd name="connsiteX16" fmla="*/ 684803 w 3256218"/>
                <a:gd name="connsiteY16" fmla="*/ 936934 h 1064340"/>
                <a:gd name="connsiteX17" fmla="*/ 778107 w 3256218"/>
                <a:gd name="connsiteY17" fmla="*/ 936934 h 1064340"/>
                <a:gd name="connsiteX18" fmla="*/ 1013129 w 3256218"/>
                <a:gd name="connsiteY18" fmla="*/ 187539 h 1064340"/>
                <a:gd name="connsiteX19" fmla="*/ 919825 w 3256218"/>
                <a:gd name="connsiteY19" fmla="*/ 187539 h 1064340"/>
                <a:gd name="connsiteX20" fmla="*/ 190664 w 3256218"/>
                <a:gd name="connsiteY20" fmla="*/ 147427 h 1064340"/>
                <a:gd name="connsiteX21" fmla="*/ 122691 w 3256218"/>
                <a:gd name="connsiteY21" fmla="*/ 215400 h 1064340"/>
                <a:gd name="connsiteX22" fmla="*/ 190664 w 3256218"/>
                <a:gd name="connsiteY22" fmla="*/ 283374 h 1064340"/>
                <a:gd name="connsiteX23" fmla="*/ 258637 w 3256218"/>
                <a:gd name="connsiteY23" fmla="*/ 215400 h 1064340"/>
                <a:gd name="connsiteX24" fmla="*/ 190664 w 3256218"/>
                <a:gd name="connsiteY24" fmla="*/ 147427 h 1064340"/>
                <a:gd name="connsiteX25" fmla="*/ 56921 w 3256218"/>
                <a:gd name="connsiteY25" fmla="*/ 0 h 1064340"/>
                <a:gd name="connsiteX26" fmla="*/ 1385172 w 3256218"/>
                <a:gd name="connsiteY26" fmla="*/ 0 h 1064340"/>
                <a:gd name="connsiteX27" fmla="*/ 2876485 w 3256218"/>
                <a:gd name="connsiteY27" fmla="*/ 0 h 1064340"/>
                <a:gd name="connsiteX28" fmla="*/ 3233560 w 3256218"/>
                <a:gd name="connsiteY28" fmla="*/ 0 h 1064340"/>
                <a:gd name="connsiteX29" fmla="*/ 3256218 w 3256218"/>
                <a:gd name="connsiteY29" fmla="*/ 22658 h 1064340"/>
                <a:gd name="connsiteX30" fmla="*/ 3256218 w 3256218"/>
                <a:gd name="connsiteY30" fmla="*/ 113286 h 1064340"/>
                <a:gd name="connsiteX31" fmla="*/ 3233560 w 3256218"/>
                <a:gd name="connsiteY31" fmla="*/ 135944 h 1064340"/>
                <a:gd name="connsiteX32" fmla="*/ 2977325 w 3256218"/>
                <a:gd name="connsiteY32" fmla="*/ 135944 h 1064340"/>
                <a:gd name="connsiteX33" fmla="*/ 2816271 w 3256218"/>
                <a:gd name="connsiteY33" fmla="*/ 950543 h 1064340"/>
                <a:gd name="connsiteX34" fmla="*/ 2814395 w 3256218"/>
                <a:gd name="connsiteY34" fmla="*/ 949984 h 1064340"/>
                <a:gd name="connsiteX35" fmla="*/ 2655022 w 3256218"/>
                <a:gd name="connsiteY35" fmla="*/ 1064340 h 1064340"/>
                <a:gd name="connsiteX36" fmla="*/ 2001030 w 3256218"/>
                <a:gd name="connsiteY36" fmla="*/ 1064340 h 1064340"/>
                <a:gd name="connsiteX37" fmla="*/ 1883517 w 3256218"/>
                <a:gd name="connsiteY37" fmla="*/ 1007565 h 1064340"/>
                <a:gd name="connsiteX38" fmla="*/ 1627729 w 3256218"/>
                <a:gd name="connsiteY38" fmla="*/ 506454 h 1064340"/>
                <a:gd name="connsiteX39" fmla="*/ 1403242 w 3256218"/>
                <a:gd name="connsiteY39" fmla="*/ 946243 h 1064340"/>
                <a:gd name="connsiteX40" fmla="*/ 1247097 w 3256218"/>
                <a:gd name="connsiteY40" fmla="*/ 1064340 h 1064340"/>
                <a:gd name="connsiteX41" fmla="*/ 593105 w 3256218"/>
                <a:gd name="connsiteY41" fmla="*/ 1064340 h 1064340"/>
                <a:gd name="connsiteX42" fmla="*/ 430617 w 3256218"/>
                <a:gd name="connsiteY42" fmla="*/ 934548 h 1064340"/>
                <a:gd name="connsiteX43" fmla="*/ 375840 w 3256218"/>
                <a:gd name="connsiteY43" fmla="*/ 676097 h 1064340"/>
                <a:gd name="connsiteX44" fmla="*/ 300982 w 3256218"/>
                <a:gd name="connsiteY44" fmla="*/ 341520 h 1064340"/>
                <a:gd name="connsiteX45" fmla="*/ 56921 w 3256218"/>
                <a:gd name="connsiteY45" fmla="*/ 341520 h 1064340"/>
                <a:gd name="connsiteX46" fmla="*/ 0 w 3256218"/>
                <a:gd name="connsiteY46" fmla="*/ 284599 h 1064340"/>
                <a:gd name="connsiteX47" fmla="*/ 0 w 3256218"/>
                <a:gd name="connsiteY47" fmla="*/ 56921 h 1064340"/>
                <a:gd name="connsiteX48" fmla="*/ 56921 w 3256218"/>
                <a:gd name="connsiteY48" fmla="*/ 0 h 1064340"/>
                <a:gd name="connsiteX0" fmla="*/ 2547315 w 3256218"/>
                <a:gd name="connsiteY0" fmla="*/ 187539 h 1064340"/>
                <a:gd name="connsiteX1" fmla="*/ 2303365 w 3256218"/>
                <a:gd name="connsiteY1" fmla="*/ 936934 h 1064340"/>
                <a:gd name="connsiteX2" fmla="*/ 2605946 w 3256218"/>
                <a:gd name="connsiteY2" fmla="*/ 936934 h 1064340"/>
                <a:gd name="connsiteX3" fmla="*/ 2849896 w 3256218"/>
                <a:gd name="connsiteY3" fmla="*/ 187539 h 1064340"/>
                <a:gd name="connsiteX4" fmla="*/ 2547315 w 3256218"/>
                <a:gd name="connsiteY4" fmla="*/ 187539 h 1064340"/>
                <a:gd name="connsiteX5" fmla="*/ 2317141 w 3256218"/>
                <a:gd name="connsiteY5" fmla="*/ 187539 h 1064340"/>
                <a:gd name="connsiteX6" fmla="*/ 2082119 w 3256218"/>
                <a:gd name="connsiteY6" fmla="*/ 936934 h 1064340"/>
                <a:gd name="connsiteX7" fmla="*/ 2175423 w 3256218"/>
                <a:gd name="connsiteY7" fmla="*/ 936934 h 1064340"/>
                <a:gd name="connsiteX8" fmla="*/ 2410444 w 3256218"/>
                <a:gd name="connsiteY8" fmla="*/ 187539 h 1064340"/>
                <a:gd name="connsiteX9" fmla="*/ 2317141 w 3256218"/>
                <a:gd name="connsiteY9" fmla="*/ 187539 h 1064340"/>
                <a:gd name="connsiteX10" fmla="*/ 1149999 w 3256218"/>
                <a:gd name="connsiteY10" fmla="*/ 187539 h 1064340"/>
                <a:gd name="connsiteX11" fmla="*/ 906049 w 3256218"/>
                <a:gd name="connsiteY11" fmla="*/ 936934 h 1064340"/>
                <a:gd name="connsiteX12" fmla="*/ 1208630 w 3256218"/>
                <a:gd name="connsiteY12" fmla="*/ 936934 h 1064340"/>
                <a:gd name="connsiteX13" fmla="*/ 1452581 w 3256218"/>
                <a:gd name="connsiteY13" fmla="*/ 187539 h 1064340"/>
                <a:gd name="connsiteX14" fmla="*/ 1149999 w 3256218"/>
                <a:gd name="connsiteY14" fmla="*/ 187539 h 1064340"/>
                <a:gd name="connsiteX15" fmla="*/ 919825 w 3256218"/>
                <a:gd name="connsiteY15" fmla="*/ 187539 h 1064340"/>
                <a:gd name="connsiteX16" fmla="*/ 684803 w 3256218"/>
                <a:gd name="connsiteY16" fmla="*/ 936934 h 1064340"/>
                <a:gd name="connsiteX17" fmla="*/ 778107 w 3256218"/>
                <a:gd name="connsiteY17" fmla="*/ 936934 h 1064340"/>
                <a:gd name="connsiteX18" fmla="*/ 1013129 w 3256218"/>
                <a:gd name="connsiteY18" fmla="*/ 187539 h 1064340"/>
                <a:gd name="connsiteX19" fmla="*/ 919825 w 3256218"/>
                <a:gd name="connsiteY19" fmla="*/ 187539 h 1064340"/>
                <a:gd name="connsiteX20" fmla="*/ 190664 w 3256218"/>
                <a:gd name="connsiteY20" fmla="*/ 147427 h 1064340"/>
                <a:gd name="connsiteX21" fmla="*/ 122691 w 3256218"/>
                <a:gd name="connsiteY21" fmla="*/ 215400 h 1064340"/>
                <a:gd name="connsiteX22" fmla="*/ 190664 w 3256218"/>
                <a:gd name="connsiteY22" fmla="*/ 283374 h 1064340"/>
                <a:gd name="connsiteX23" fmla="*/ 258637 w 3256218"/>
                <a:gd name="connsiteY23" fmla="*/ 215400 h 1064340"/>
                <a:gd name="connsiteX24" fmla="*/ 190664 w 3256218"/>
                <a:gd name="connsiteY24" fmla="*/ 147427 h 1064340"/>
                <a:gd name="connsiteX25" fmla="*/ 56921 w 3256218"/>
                <a:gd name="connsiteY25" fmla="*/ 0 h 1064340"/>
                <a:gd name="connsiteX26" fmla="*/ 1385172 w 3256218"/>
                <a:gd name="connsiteY26" fmla="*/ 0 h 1064340"/>
                <a:gd name="connsiteX27" fmla="*/ 2876485 w 3256218"/>
                <a:gd name="connsiteY27" fmla="*/ 0 h 1064340"/>
                <a:gd name="connsiteX28" fmla="*/ 3233560 w 3256218"/>
                <a:gd name="connsiteY28" fmla="*/ 0 h 1064340"/>
                <a:gd name="connsiteX29" fmla="*/ 3256218 w 3256218"/>
                <a:gd name="connsiteY29" fmla="*/ 22658 h 1064340"/>
                <a:gd name="connsiteX30" fmla="*/ 3256218 w 3256218"/>
                <a:gd name="connsiteY30" fmla="*/ 113286 h 1064340"/>
                <a:gd name="connsiteX31" fmla="*/ 3233560 w 3256218"/>
                <a:gd name="connsiteY31" fmla="*/ 135944 h 1064340"/>
                <a:gd name="connsiteX32" fmla="*/ 2977325 w 3256218"/>
                <a:gd name="connsiteY32" fmla="*/ 135944 h 1064340"/>
                <a:gd name="connsiteX33" fmla="*/ 2816271 w 3256218"/>
                <a:gd name="connsiteY33" fmla="*/ 950543 h 1064340"/>
                <a:gd name="connsiteX34" fmla="*/ 2814395 w 3256218"/>
                <a:gd name="connsiteY34" fmla="*/ 949984 h 1064340"/>
                <a:gd name="connsiteX35" fmla="*/ 2655022 w 3256218"/>
                <a:gd name="connsiteY35" fmla="*/ 1064340 h 1064340"/>
                <a:gd name="connsiteX36" fmla="*/ 2001030 w 3256218"/>
                <a:gd name="connsiteY36" fmla="*/ 1064340 h 1064340"/>
                <a:gd name="connsiteX37" fmla="*/ 1883517 w 3256218"/>
                <a:gd name="connsiteY37" fmla="*/ 1007565 h 1064340"/>
                <a:gd name="connsiteX38" fmla="*/ 1627729 w 3256218"/>
                <a:gd name="connsiteY38" fmla="*/ 506454 h 1064340"/>
                <a:gd name="connsiteX39" fmla="*/ 1403242 w 3256218"/>
                <a:gd name="connsiteY39" fmla="*/ 946243 h 1064340"/>
                <a:gd name="connsiteX40" fmla="*/ 1247097 w 3256218"/>
                <a:gd name="connsiteY40" fmla="*/ 1064340 h 1064340"/>
                <a:gd name="connsiteX41" fmla="*/ 593105 w 3256218"/>
                <a:gd name="connsiteY41" fmla="*/ 1064340 h 1064340"/>
                <a:gd name="connsiteX42" fmla="*/ 430617 w 3256218"/>
                <a:gd name="connsiteY42" fmla="*/ 934548 h 1064340"/>
                <a:gd name="connsiteX43" fmla="*/ 375840 w 3256218"/>
                <a:gd name="connsiteY43" fmla="*/ 676097 h 1064340"/>
                <a:gd name="connsiteX44" fmla="*/ 300982 w 3256218"/>
                <a:gd name="connsiteY44" fmla="*/ 341520 h 1064340"/>
                <a:gd name="connsiteX45" fmla="*/ 56921 w 3256218"/>
                <a:gd name="connsiteY45" fmla="*/ 341520 h 1064340"/>
                <a:gd name="connsiteX46" fmla="*/ 0 w 3256218"/>
                <a:gd name="connsiteY46" fmla="*/ 284599 h 1064340"/>
                <a:gd name="connsiteX47" fmla="*/ 0 w 3256218"/>
                <a:gd name="connsiteY47" fmla="*/ 56921 h 1064340"/>
                <a:gd name="connsiteX48" fmla="*/ 56921 w 3256218"/>
                <a:gd name="connsiteY48" fmla="*/ 0 h 1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256218" h="1064340">
                  <a:moveTo>
                    <a:pt x="2547315" y="187539"/>
                  </a:moveTo>
                  <a:lnTo>
                    <a:pt x="2303365" y="936934"/>
                  </a:lnTo>
                  <a:lnTo>
                    <a:pt x="2605946" y="936934"/>
                  </a:lnTo>
                  <a:lnTo>
                    <a:pt x="2849896" y="187539"/>
                  </a:lnTo>
                  <a:lnTo>
                    <a:pt x="2547315" y="187539"/>
                  </a:lnTo>
                  <a:close/>
                  <a:moveTo>
                    <a:pt x="2317141" y="187539"/>
                  </a:moveTo>
                  <a:lnTo>
                    <a:pt x="2082119" y="936934"/>
                  </a:lnTo>
                  <a:lnTo>
                    <a:pt x="2175423" y="936934"/>
                  </a:lnTo>
                  <a:lnTo>
                    <a:pt x="2410444" y="187539"/>
                  </a:lnTo>
                  <a:lnTo>
                    <a:pt x="2317141" y="187539"/>
                  </a:lnTo>
                  <a:close/>
                  <a:moveTo>
                    <a:pt x="1149999" y="187539"/>
                  </a:moveTo>
                  <a:lnTo>
                    <a:pt x="906049" y="936934"/>
                  </a:lnTo>
                  <a:lnTo>
                    <a:pt x="1208630" y="936934"/>
                  </a:lnTo>
                  <a:lnTo>
                    <a:pt x="1452581" y="187539"/>
                  </a:lnTo>
                  <a:lnTo>
                    <a:pt x="1149999" y="187539"/>
                  </a:lnTo>
                  <a:close/>
                  <a:moveTo>
                    <a:pt x="919825" y="187539"/>
                  </a:moveTo>
                  <a:lnTo>
                    <a:pt x="684803" y="936934"/>
                  </a:lnTo>
                  <a:lnTo>
                    <a:pt x="778107" y="936934"/>
                  </a:lnTo>
                  <a:lnTo>
                    <a:pt x="1013129" y="187539"/>
                  </a:lnTo>
                  <a:lnTo>
                    <a:pt x="919825" y="187539"/>
                  </a:lnTo>
                  <a:close/>
                  <a:moveTo>
                    <a:pt x="190664" y="147427"/>
                  </a:moveTo>
                  <a:cubicBezTo>
                    <a:pt x="153124" y="147427"/>
                    <a:pt x="122691" y="177861"/>
                    <a:pt x="122691" y="215400"/>
                  </a:cubicBezTo>
                  <a:cubicBezTo>
                    <a:pt x="122691" y="252940"/>
                    <a:pt x="153124" y="283374"/>
                    <a:pt x="190664" y="283374"/>
                  </a:cubicBezTo>
                  <a:cubicBezTo>
                    <a:pt x="228204" y="283374"/>
                    <a:pt x="258637" y="252940"/>
                    <a:pt x="258637" y="215400"/>
                  </a:cubicBezTo>
                  <a:cubicBezTo>
                    <a:pt x="258637" y="177861"/>
                    <a:pt x="228204" y="147427"/>
                    <a:pt x="190664" y="147427"/>
                  </a:cubicBezTo>
                  <a:close/>
                  <a:moveTo>
                    <a:pt x="56921" y="0"/>
                  </a:moveTo>
                  <a:lnTo>
                    <a:pt x="1385172" y="0"/>
                  </a:lnTo>
                  <a:lnTo>
                    <a:pt x="2876485" y="0"/>
                  </a:lnTo>
                  <a:lnTo>
                    <a:pt x="3233560" y="0"/>
                  </a:lnTo>
                  <a:cubicBezTo>
                    <a:pt x="3246073" y="0"/>
                    <a:pt x="3256218" y="10146"/>
                    <a:pt x="3256218" y="22658"/>
                  </a:cubicBezTo>
                  <a:lnTo>
                    <a:pt x="3256218" y="113286"/>
                  </a:lnTo>
                  <a:cubicBezTo>
                    <a:pt x="3256218" y="125798"/>
                    <a:pt x="3246073" y="135944"/>
                    <a:pt x="3233560" y="135944"/>
                  </a:cubicBezTo>
                  <a:lnTo>
                    <a:pt x="2977325" y="135944"/>
                  </a:lnTo>
                  <a:lnTo>
                    <a:pt x="2816271" y="950543"/>
                  </a:lnTo>
                  <a:lnTo>
                    <a:pt x="2814395" y="949984"/>
                  </a:lnTo>
                  <a:cubicBezTo>
                    <a:pt x="2792582" y="1016855"/>
                    <a:pt x="2729348" y="1064340"/>
                    <a:pt x="2655022" y="1064340"/>
                  </a:cubicBezTo>
                  <a:lnTo>
                    <a:pt x="2001030" y="1064340"/>
                  </a:lnTo>
                  <a:cubicBezTo>
                    <a:pt x="1952780" y="1064340"/>
                    <a:pt x="1909201" y="1044329"/>
                    <a:pt x="1883517" y="1007565"/>
                  </a:cubicBezTo>
                  <a:lnTo>
                    <a:pt x="1627729" y="506454"/>
                  </a:lnTo>
                  <a:lnTo>
                    <a:pt x="1403242" y="946243"/>
                  </a:lnTo>
                  <a:cubicBezTo>
                    <a:pt x="1386362" y="1015570"/>
                    <a:pt x="1322427" y="1064340"/>
                    <a:pt x="1247097" y="1064340"/>
                  </a:cubicBezTo>
                  <a:lnTo>
                    <a:pt x="593105" y="1064340"/>
                  </a:lnTo>
                  <a:cubicBezTo>
                    <a:pt x="513200" y="1064340"/>
                    <a:pt x="446115" y="1009459"/>
                    <a:pt x="430617" y="934548"/>
                  </a:cubicBezTo>
                  <a:lnTo>
                    <a:pt x="375840" y="676097"/>
                  </a:lnTo>
                  <a:lnTo>
                    <a:pt x="300982" y="341520"/>
                  </a:lnTo>
                  <a:lnTo>
                    <a:pt x="56921" y="341520"/>
                  </a:lnTo>
                  <a:cubicBezTo>
                    <a:pt x="25486" y="341520"/>
                    <a:pt x="0" y="316034"/>
                    <a:pt x="0" y="284599"/>
                  </a:cubicBezTo>
                  <a:lnTo>
                    <a:pt x="0" y="56921"/>
                  </a:lnTo>
                  <a:cubicBezTo>
                    <a:pt x="0" y="25486"/>
                    <a:pt x="25486" y="0"/>
                    <a:pt x="56921"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 bIns="90000" rtlCol="0" anchor="t" anchorCtr="0"/>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8BBC0"/>
                </a:solidFill>
                <a:effectLst/>
                <a:uLnTx/>
                <a:uFillTx/>
                <a:latin typeface="Nokia Pure Text Light"/>
                <a:ea typeface="+mn-ea"/>
                <a:cs typeface="+mn-cs"/>
              </a:endParaRPr>
            </a:p>
          </p:txBody>
        </p:sp>
        <p:sp>
          <p:nvSpPr>
            <p:cNvPr id="528" name="Rechteck 430"/>
            <p:cNvSpPr/>
            <p:nvPr/>
          </p:nvSpPr>
          <p:spPr>
            <a:xfrm flipH="1">
              <a:off x="3131521" y="2679762"/>
              <a:ext cx="530593" cy="200504"/>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Augmented</a:t>
              </a:r>
              <a:br>
                <a:rPr kumimoji="0" lang="en-US" sz="800" b="0" i="0" u="none" strike="noStrike" kern="1200" cap="none" spc="0" normalizeH="0" baseline="0" noProof="0" dirty="0">
                  <a:ln>
                    <a:noFill/>
                  </a:ln>
                  <a:solidFill>
                    <a:srgbClr val="FFFFFF"/>
                  </a:solidFill>
                  <a:effectLst/>
                  <a:uLnTx/>
                  <a:uFillTx/>
                  <a:latin typeface="Nokia Pure Text Light"/>
                </a:rPr>
              </a:br>
              <a:r>
                <a:rPr kumimoji="0" lang="en-US" sz="800" b="0" i="0" u="none" strike="noStrike" kern="1200" cap="none" spc="0" normalizeH="0" baseline="0" noProof="0" dirty="0">
                  <a:ln>
                    <a:noFill/>
                  </a:ln>
                  <a:solidFill>
                    <a:srgbClr val="FFFFFF"/>
                  </a:solidFill>
                  <a:effectLst/>
                  <a:uLnTx/>
                  <a:uFillTx/>
                  <a:latin typeface="Nokia Pure Text Light"/>
                </a:rPr>
                <a:t>gaming</a:t>
              </a:r>
            </a:p>
          </p:txBody>
        </p:sp>
        <p:grpSp>
          <p:nvGrpSpPr>
            <p:cNvPr id="7" name="Gruppieren 6"/>
            <p:cNvGrpSpPr/>
            <p:nvPr/>
          </p:nvGrpSpPr>
          <p:grpSpPr>
            <a:xfrm>
              <a:off x="4608004" y="2531581"/>
              <a:ext cx="508152" cy="250197"/>
              <a:chOff x="4643689" y="2531581"/>
              <a:chExt cx="508152" cy="250197"/>
            </a:xfrm>
          </p:grpSpPr>
          <p:grpSp>
            <p:nvGrpSpPr>
              <p:cNvPr id="530" name="Group 108"/>
              <p:cNvGrpSpPr>
                <a:grpSpLocks noChangeAspect="1"/>
              </p:cNvGrpSpPr>
              <p:nvPr/>
            </p:nvGrpSpPr>
            <p:grpSpPr>
              <a:xfrm flipH="1">
                <a:off x="4741621" y="2531581"/>
                <a:ext cx="312288" cy="112679"/>
                <a:chOff x="-722313" y="2895600"/>
                <a:chExt cx="9010651" cy="3251201"/>
              </a:xfrm>
              <a:solidFill>
                <a:schemeClr val="bg1"/>
              </a:solidFill>
            </p:grpSpPr>
            <p:sp>
              <p:nvSpPr>
                <p:cNvPr id="532" name="Freeform 137"/>
                <p:cNvSpPr>
                  <a:spLocks noEditPoints="1"/>
                </p:cNvSpPr>
                <p:nvPr/>
              </p:nvSpPr>
              <p:spPr bwMode="auto">
                <a:xfrm>
                  <a:off x="65087" y="4583113"/>
                  <a:ext cx="1563688" cy="1563688"/>
                </a:xfrm>
                <a:custGeom>
                  <a:avLst/>
                  <a:gdLst>
                    <a:gd name="T0" fmla="*/ 70 w 139"/>
                    <a:gd name="T1" fmla="*/ 139 h 139"/>
                    <a:gd name="T2" fmla="*/ 0 w 139"/>
                    <a:gd name="T3" fmla="*/ 70 h 139"/>
                    <a:gd name="T4" fmla="*/ 70 w 139"/>
                    <a:gd name="T5" fmla="*/ 0 h 139"/>
                    <a:gd name="T6" fmla="*/ 139 w 139"/>
                    <a:gd name="T7" fmla="*/ 70 h 139"/>
                    <a:gd name="T8" fmla="*/ 70 w 139"/>
                    <a:gd name="T9" fmla="*/ 139 h 139"/>
                    <a:gd name="T10" fmla="*/ 70 w 139"/>
                    <a:gd name="T11" fmla="*/ 30 h 139"/>
                    <a:gd name="T12" fmla="*/ 30 w 139"/>
                    <a:gd name="T13" fmla="*/ 70 h 139"/>
                    <a:gd name="T14" fmla="*/ 70 w 139"/>
                    <a:gd name="T15" fmla="*/ 109 h 139"/>
                    <a:gd name="T16" fmla="*/ 109 w 139"/>
                    <a:gd name="T17" fmla="*/ 70 h 139"/>
                    <a:gd name="T18" fmla="*/ 70 w 139"/>
                    <a:gd name="T19" fmla="*/ 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70" y="139"/>
                      </a:moveTo>
                      <a:cubicBezTo>
                        <a:pt x="31" y="139"/>
                        <a:pt x="0" y="108"/>
                        <a:pt x="0" y="70"/>
                      </a:cubicBezTo>
                      <a:cubicBezTo>
                        <a:pt x="0" y="31"/>
                        <a:pt x="31" y="0"/>
                        <a:pt x="70" y="0"/>
                      </a:cubicBezTo>
                      <a:cubicBezTo>
                        <a:pt x="108" y="0"/>
                        <a:pt x="139" y="31"/>
                        <a:pt x="139" y="70"/>
                      </a:cubicBezTo>
                      <a:cubicBezTo>
                        <a:pt x="139" y="108"/>
                        <a:pt x="108" y="139"/>
                        <a:pt x="70" y="139"/>
                      </a:cubicBezTo>
                      <a:close/>
                      <a:moveTo>
                        <a:pt x="70" y="30"/>
                      </a:moveTo>
                      <a:cubicBezTo>
                        <a:pt x="48" y="30"/>
                        <a:pt x="30" y="48"/>
                        <a:pt x="30" y="70"/>
                      </a:cubicBezTo>
                      <a:cubicBezTo>
                        <a:pt x="30" y="91"/>
                        <a:pt x="48" y="109"/>
                        <a:pt x="70" y="109"/>
                      </a:cubicBezTo>
                      <a:cubicBezTo>
                        <a:pt x="91" y="109"/>
                        <a:pt x="109" y="91"/>
                        <a:pt x="109" y="70"/>
                      </a:cubicBezTo>
                      <a:cubicBezTo>
                        <a:pt x="109" y="48"/>
                        <a:pt x="91" y="30"/>
                        <a:pt x="7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33" name="Freeform 138"/>
                <p:cNvSpPr>
                  <a:spLocks noEditPoints="1"/>
                </p:cNvSpPr>
                <p:nvPr/>
              </p:nvSpPr>
              <p:spPr bwMode="auto">
                <a:xfrm>
                  <a:off x="5229225" y="4583113"/>
                  <a:ext cx="1563688" cy="1563688"/>
                </a:xfrm>
                <a:custGeom>
                  <a:avLst/>
                  <a:gdLst>
                    <a:gd name="T0" fmla="*/ 69 w 139"/>
                    <a:gd name="T1" fmla="*/ 139 h 139"/>
                    <a:gd name="T2" fmla="*/ 0 w 139"/>
                    <a:gd name="T3" fmla="*/ 70 h 139"/>
                    <a:gd name="T4" fmla="*/ 69 w 139"/>
                    <a:gd name="T5" fmla="*/ 0 h 139"/>
                    <a:gd name="T6" fmla="*/ 139 w 139"/>
                    <a:gd name="T7" fmla="*/ 70 h 139"/>
                    <a:gd name="T8" fmla="*/ 69 w 139"/>
                    <a:gd name="T9" fmla="*/ 139 h 139"/>
                    <a:gd name="T10" fmla="*/ 69 w 139"/>
                    <a:gd name="T11" fmla="*/ 30 h 139"/>
                    <a:gd name="T12" fmla="*/ 30 w 139"/>
                    <a:gd name="T13" fmla="*/ 70 h 139"/>
                    <a:gd name="T14" fmla="*/ 69 w 139"/>
                    <a:gd name="T15" fmla="*/ 109 h 139"/>
                    <a:gd name="T16" fmla="*/ 109 w 139"/>
                    <a:gd name="T17" fmla="*/ 70 h 139"/>
                    <a:gd name="T18" fmla="*/ 69 w 139"/>
                    <a:gd name="T19" fmla="*/ 3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39">
                      <a:moveTo>
                        <a:pt x="69" y="139"/>
                      </a:moveTo>
                      <a:cubicBezTo>
                        <a:pt x="31" y="139"/>
                        <a:pt x="0" y="108"/>
                        <a:pt x="0" y="70"/>
                      </a:cubicBezTo>
                      <a:cubicBezTo>
                        <a:pt x="0" y="31"/>
                        <a:pt x="31" y="0"/>
                        <a:pt x="69" y="0"/>
                      </a:cubicBezTo>
                      <a:cubicBezTo>
                        <a:pt x="108" y="0"/>
                        <a:pt x="139" y="31"/>
                        <a:pt x="139" y="70"/>
                      </a:cubicBezTo>
                      <a:cubicBezTo>
                        <a:pt x="139" y="108"/>
                        <a:pt x="108" y="139"/>
                        <a:pt x="69" y="139"/>
                      </a:cubicBezTo>
                      <a:close/>
                      <a:moveTo>
                        <a:pt x="69" y="30"/>
                      </a:moveTo>
                      <a:cubicBezTo>
                        <a:pt x="47" y="30"/>
                        <a:pt x="30" y="48"/>
                        <a:pt x="30" y="70"/>
                      </a:cubicBezTo>
                      <a:cubicBezTo>
                        <a:pt x="30" y="91"/>
                        <a:pt x="47" y="109"/>
                        <a:pt x="69" y="109"/>
                      </a:cubicBezTo>
                      <a:cubicBezTo>
                        <a:pt x="91" y="109"/>
                        <a:pt x="109" y="91"/>
                        <a:pt x="109" y="70"/>
                      </a:cubicBezTo>
                      <a:cubicBezTo>
                        <a:pt x="109" y="48"/>
                        <a:pt x="91" y="30"/>
                        <a:pt x="6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34" name="Freeform 139"/>
                <p:cNvSpPr>
                  <a:spLocks/>
                </p:cNvSpPr>
                <p:nvPr/>
              </p:nvSpPr>
              <p:spPr bwMode="auto">
                <a:xfrm>
                  <a:off x="1290637" y="5202238"/>
                  <a:ext cx="4275138" cy="325438"/>
                </a:xfrm>
                <a:custGeom>
                  <a:avLst/>
                  <a:gdLst>
                    <a:gd name="T0" fmla="*/ 365 w 380"/>
                    <a:gd name="T1" fmla="*/ 29 h 29"/>
                    <a:gd name="T2" fmla="*/ 15 w 380"/>
                    <a:gd name="T3" fmla="*/ 29 h 29"/>
                    <a:gd name="T4" fmla="*/ 0 w 380"/>
                    <a:gd name="T5" fmla="*/ 15 h 29"/>
                    <a:gd name="T6" fmla="*/ 15 w 380"/>
                    <a:gd name="T7" fmla="*/ 0 h 29"/>
                    <a:gd name="T8" fmla="*/ 365 w 380"/>
                    <a:gd name="T9" fmla="*/ 0 h 29"/>
                    <a:gd name="T10" fmla="*/ 380 w 380"/>
                    <a:gd name="T11" fmla="*/ 15 h 29"/>
                    <a:gd name="T12" fmla="*/ 365 w 380"/>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380" h="29">
                      <a:moveTo>
                        <a:pt x="365" y="29"/>
                      </a:moveTo>
                      <a:cubicBezTo>
                        <a:pt x="15" y="29"/>
                        <a:pt x="15" y="29"/>
                        <a:pt x="15" y="29"/>
                      </a:cubicBezTo>
                      <a:cubicBezTo>
                        <a:pt x="7" y="29"/>
                        <a:pt x="0" y="23"/>
                        <a:pt x="0" y="15"/>
                      </a:cubicBezTo>
                      <a:cubicBezTo>
                        <a:pt x="0" y="6"/>
                        <a:pt x="7" y="0"/>
                        <a:pt x="15" y="0"/>
                      </a:cubicBezTo>
                      <a:cubicBezTo>
                        <a:pt x="365" y="0"/>
                        <a:pt x="365" y="0"/>
                        <a:pt x="365" y="0"/>
                      </a:cubicBezTo>
                      <a:cubicBezTo>
                        <a:pt x="373" y="0"/>
                        <a:pt x="380" y="6"/>
                        <a:pt x="380" y="15"/>
                      </a:cubicBezTo>
                      <a:cubicBezTo>
                        <a:pt x="380" y="23"/>
                        <a:pt x="373" y="29"/>
                        <a:pt x="36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35" name="Freeform 140"/>
                <p:cNvSpPr>
                  <a:spLocks/>
                </p:cNvSpPr>
                <p:nvPr/>
              </p:nvSpPr>
              <p:spPr bwMode="auto">
                <a:xfrm>
                  <a:off x="965200" y="3817938"/>
                  <a:ext cx="4916488" cy="338138"/>
                </a:xfrm>
                <a:custGeom>
                  <a:avLst/>
                  <a:gdLst>
                    <a:gd name="T0" fmla="*/ 422 w 437"/>
                    <a:gd name="T1" fmla="*/ 30 h 30"/>
                    <a:gd name="T2" fmla="*/ 15 w 437"/>
                    <a:gd name="T3" fmla="*/ 30 h 30"/>
                    <a:gd name="T4" fmla="*/ 0 w 437"/>
                    <a:gd name="T5" fmla="*/ 15 h 30"/>
                    <a:gd name="T6" fmla="*/ 15 w 437"/>
                    <a:gd name="T7" fmla="*/ 0 h 30"/>
                    <a:gd name="T8" fmla="*/ 422 w 437"/>
                    <a:gd name="T9" fmla="*/ 0 h 30"/>
                    <a:gd name="T10" fmla="*/ 437 w 437"/>
                    <a:gd name="T11" fmla="*/ 15 h 30"/>
                    <a:gd name="T12" fmla="*/ 422 w 43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437" h="30">
                      <a:moveTo>
                        <a:pt x="422" y="30"/>
                      </a:moveTo>
                      <a:cubicBezTo>
                        <a:pt x="15" y="30"/>
                        <a:pt x="15" y="30"/>
                        <a:pt x="15" y="30"/>
                      </a:cubicBezTo>
                      <a:cubicBezTo>
                        <a:pt x="6" y="30"/>
                        <a:pt x="0" y="23"/>
                        <a:pt x="0" y="15"/>
                      </a:cubicBezTo>
                      <a:cubicBezTo>
                        <a:pt x="0" y="7"/>
                        <a:pt x="6" y="0"/>
                        <a:pt x="15" y="0"/>
                      </a:cubicBezTo>
                      <a:cubicBezTo>
                        <a:pt x="422" y="0"/>
                        <a:pt x="422" y="0"/>
                        <a:pt x="422" y="0"/>
                      </a:cubicBezTo>
                      <a:cubicBezTo>
                        <a:pt x="430" y="0"/>
                        <a:pt x="437" y="7"/>
                        <a:pt x="437" y="15"/>
                      </a:cubicBezTo>
                      <a:cubicBezTo>
                        <a:pt x="437" y="23"/>
                        <a:pt x="430" y="30"/>
                        <a:pt x="42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36" name="Freeform 141"/>
                <p:cNvSpPr>
                  <a:spLocks/>
                </p:cNvSpPr>
                <p:nvPr/>
              </p:nvSpPr>
              <p:spPr bwMode="auto">
                <a:xfrm>
                  <a:off x="3406775" y="2895600"/>
                  <a:ext cx="336550" cy="1214438"/>
                </a:xfrm>
                <a:custGeom>
                  <a:avLst/>
                  <a:gdLst>
                    <a:gd name="T0" fmla="*/ 15 w 30"/>
                    <a:gd name="T1" fmla="*/ 108 h 108"/>
                    <a:gd name="T2" fmla="*/ 0 w 30"/>
                    <a:gd name="T3" fmla="*/ 94 h 108"/>
                    <a:gd name="T4" fmla="*/ 0 w 30"/>
                    <a:gd name="T5" fmla="*/ 15 h 108"/>
                    <a:gd name="T6" fmla="*/ 15 w 30"/>
                    <a:gd name="T7" fmla="*/ 0 h 108"/>
                    <a:gd name="T8" fmla="*/ 30 w 30"/>
                    <a:gd name="T9" fmla="*/ 15 h 108"/>
                    <a:gd name="T10" fmla="*/ 30 w 30"/>
                    <a:gd name="T11" fmla="*/ 94 h 108"/>
                    <a:gd name="T12" fmla="*/ 15 w 30"/>
                    <a:gd name="T13" fmla="*/ 108 h 108"/>
                  </a:gdLst>
                  <a:ahLst/>
                  <a:cxnLst>
                    <a:cxn ang="0">
                      <a:pos x="T0" y="T1"/>
                    </a:cxn>
                    <a:cxn ang="0">
                      <a:pos x="T2" y="T3"/>
                    </a:cxn>
                    <a:cxn ang="0">
                      <a:pos x="T4" y="T5"/>
                    </a:cxn>
                    <a:cxn ang="0">
                      <a:pos x="T6" y="T7"/>
                    </a:cxn>
                    <a:cxn ang="0">
                      <a:pos x="T8" y="T9"/>
                    </a:cxn>
                    <a:cxn ang="0">
                      <a:pos x="T10" y="T11"/>
                    </a:cxn>
                    <a:cxn ang="0">
                      <a:pos x="T12" y="T13"/>
                    </a:cxn>
                  </a:cxnLst>
                  <a:rect l="0" t="0" r="r" b="b"/>
                  <a:pathLst>
                    <a:path w="30" h="108">
                      <a:moveTo>
                        <a:pt x="15" y="108"/>
                      </a:moveTo>
                      <a:cubicBezTo>
                        <a:pt x="7" y="108"/>
                        <a:pt x="0" y="102"/>
                        <a:pt x="0" y="94"/>
                      </a:cubicBezTo>
                      <a:cubicBezTo>
                        <a:pt x="0" y="15"/>
                        <a:pt x="0" y="15"/>
                        <a:pt x="0" y="15"/>
                      </a:cubicBezTo>
                      <a:cubicBezTo>
                        <a:pt x="0" y="7"/>
                        <a:pt x="7" y="0"/>
                        <a:pt x="15" y="0"/>
                      </a:cubicBezTo>
                      <a:cubicBezTo>
                        <a:pt x="23" y="0"/>
                        <a:pt x="30" y="7"/>
                        <a:pt x="30" y="15"/>
                      </a:cubicBezTo>
                      <a:cubicBezTo>
                        <a:pt x="30" y="94"/>
                        <a:pt x="30" y="94"/>
                        <a:pt x="30" y="94"/>
                      </a:cubicBezTo>
                      <a:cubicBezTo>
                        <a:pt x="30" y="102"/>
                        <a:pt x="23" y="108"/>
                        <a:pt x="15"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537" name="Freeform 142"/>
                <p:cNvSpPr>
                  <a:spLocks/>
                </p:cNvSpPr>
                <p:nvPr/>
              </p:nvSpPr>
              <p:spPr bwMode="auto">
                <a:xfrm>
                  <a:off x="-722313" y="2895600"/>
                  <a:ext cx="9010651" cy="2609850"/>
                </a:xfrm>
                <a:custGeom>
                  <a:avLst/>
                  <a:gdLst>
                    <a:gd name="T0" fmla="*/ 786 w 801"/>
                    <a:gd name="T1" fmla="*/ 232 h 232"/>
                    <a:gd name="T2" fmla="*/ 653 w 801"/>
                    <a:gd name="T3" fmla="*/ 232 h 232"/>
                    <a:gd name="T4" fmla="*/ 638 w 801"/>
                    <a:gd name="T5" fmla="*/ 217 h 232"/>
                    <a:gd name="T6" fmla="*/ 653 w 801"/>
                    <a:gd name="T7" fmla="*/ 202 h 232"/>
                    <a:gd name="T8" fmla="*/ 771 w 801"/>
                    <a:gd name="T9" fmla="*/ 202 h 232"/>
                    <a:gd name="T10" fmla="*/ 771 w 801"/>
                    <a:gd name="T11" fmla="*/ 160 h 232"/>
                    <a:gd name="T12" fmla="*/ 569 w 801"/>
                    <a:gd name="T13" fmla="*/ 112 h 232"/>
                    <a:gd name="T14" fmla="*/ 561 w 801"/>
                    <a:gd name="T15" fmla="*/ 107 h 232"/>
                    <a:gd name="T16" fmla="*/ 492 w 801"/>
                    <a:gd name="T17" fmla="*/ 30 h 232"/>
                    <a:gd name="T18" fmla="*/ 288 w 801"/>
                    <a:gd name="T19" fmla="*/ 30 h 232"/>
                    <a:gd name="T20" fmla="*/ 160 w 801"/>
                    <a:gd name="T21" fmla="*/ 119 h 232"/>
                    <a:gd name="T22" fmla="*/ 148 w 801"/>
                    <a:gd name="T23" fmla="*/ 125 h 232"/>
                    <a:gd name="T24" fmla="*/ 56 w 801"/>
                    <a:gd name="T25" fmla="*/ 125 h 232"/>
                    <a:gd name="T26" fmla="*/ 38 w 801"/>
                    <a:gd name="T27" fmla="*/ 132 h 232"/>
                    <a:gd name="T28" fmla="*/ 32 w 801"/>
                    <a:gd name="T29" fmla="*/ 154 h 232"/>
                    <a:gd name="T30" fmla="*/ 32 w 801"/>
                    <a:gd name="T31" fmla="*/ 202 h 232"/>
                    <a:gd name="T32" fmla="*/ 85 w 801"/>
                    <a:gd name="T33" fmla="*/ 202 h 232"/>
                    <a:gd name="T34" fmla="*/ 100 w 801"/>
                    <a:gd name="T35" fmla="*/ 217 h 232"/>
                    <a:gd name="T36" fmla="*/ 85 w 801"/>
                    <a:gd name="T37" fmla="*/ 232 h 232"/>
                    <a:gd name="T38" fmla="*/ 17 w 801"/>
                    <a:gd name="T39" fmla="*/ 232 h 232"/>
                    <a:gd name="T40" fmla="*/ 2 w 801"/>
                    <a:gd name="T41" fmla="*/ 217 h 232"/>
                    <a:gd name="T42" fmla="*/ 2 w 801"/>
                    <a:gd name="T43" fmla="*/ 155 h 232"/>
                    <a:gd name="T44" fmla="*/ 16 w 801"/>
                    <a:gd name="T45" fmla="*/ 112 h 232"/>
                    <a:gd name="T46" fmla="*/ 56 w 801"/>
                    <a:gd name="T47" fmla="*/ 96 h 232"/>
                    <a:gd name="T48" fmla="*/ 141 w 801"/>
                    <a:gd name="T49" fmla="*/ 96 h 232"/>
                    <a:gd name="T50" fmla="*/ 288 w 801"/>
                    <a:gd name="T51" fmla="*/ 0 h 232"/>
                    <a:gd name="T52" fmla="*/ 499 w 801"/>
                    <a:gd name="T53" fmla="*/ 0 h 232"/>
                    <a:gd name="T54" fmla="*/ 510 w 801"/>
                    <a:gd name="T55" fmla="*/ 5 h 232"/>
                    <a:gd name="T56" fmla="*/ 580 w 801"/>
                    <a:gd name="T57" fmla="*/ 84 h 232"/>
                    <a:gd name="T58" fmla="*/ 790 w 801"/>
                    <a:gd name="T59" fmla="*/ 134 h 232"/>
                    <a:gd name="T60" fmla="*/ 801 w 801"/>
                    <a:gd name="T61" fmla="*/ 148 h 232"/>
                    <a:gd name="T62" fmla="*/ 801 w 801"/>
                    <a:gd name="T63" fmla="*/ 217 h 232"/>
                    <a:gd name="T64" fmla="*/ 786 w 801"/>
                    <a:gd name="T65"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1" h="232">
                      <a:moveTo>
                        <a:pt x="786" y="232"/>
                      </a:moveTo>
                      <a:cubicBezTo>
                        <a:pt x="653" y="232"/>
                        <a:pt x="653" y="232"/>
                        <a:pt x="653" y="232"/>
                      </a:cubicBezTo>
                      <a:cubicBezTo>
                        <a:pt x="645" y="232"/>
                        <a:pt x="638" y="225"/>
                        <a:pt x="638" y="217"/>
                      </a:cubicBezTo>
                      <a:cubicBezTo>
                        <a:pt x="638" y="209"/>
                        <a:pt x="645" y="202"/>
                        <a:pt x="653" y="202"/>
                      </a:cubicBezTo>
                      <a:cubicBezTo>
                        <a:pt x="771" y="202"/>
                        <a:pt x="771" y="202"/>
                        <a:pt x="771" y="202"/>
                      </a:cubicBezTo>
                      <a:cubicBezTo>
                        <a:pt x="771" y="160"/>
                        <a:pt x="771" y="160"/>
                        <a:pt x="771" y="160"/>
                      </a:cubicBezTo>
                      <a:cubicBezTo>
                        <a:pt x="569" y="112"/>
                        <a:pt x="569" y="112"/>
                        <a:pt x="569" y="112"/>
                      </a:cubicBezTo>
                      <a:cubicBezTo>
                        <a:pt x="566" y="111"/>
                        <a:pt x="563" y="109"/>
                        <a:pt x="561" y="107"/>
                      </a:cubicBezTo>
                      <a:cubicBezTo>
                        <a:pt x="492" y="30"/>
                        <a:pt x="492" y="30"/>
                        <a:pt x="492" y="30"/>
                      </a:cubicBezTo>
                      <a:cubicBezTo>
                        <a:pt x="288" y="30"/>
                        <a:pt x="288" y="30"/>
                        <a:pt x="288" y="30"/>
                      </a:cubicBezTo>
                      <a:cubicBezTo>
                        <a:pt x="238" y="30"/>
                        <a:pt x="179" y="95"/>
                        <a:pt x="160" y="119"/>
                      </a:cubicBezTo>
                      <a:cubicBezTo>
                        <a:pt x="157" y="123"/>
                        <a:pt x="153" y="125"/>
                        <a:pt x="148" y="125"/>
                      </a:cubicBezTo>
                      <a:cubicBezTo>
                        <a:pt x="56" y="125"/>
                        <a:pt x="56" y="125"/>
                        <a:pt x="56" y="125"/>
                      </a:cubicBezTo>
                      <a:cubicBezTo>
                        <a:pt x="48" y="125"/>
                        <a:pt x="42" y="127"/>
                        <a:pt x="38" y="132"/>
                      </a:cubicBezTo>
                      <a:cubicBezTo>
                        <a:pt x="32" y="138"/>
                        <a:pt x="32" y="150"/>
                        <a:pt x="32" y="154"/>
                      </a:cubicBezTo>
                      <a:cubicBezTo>
                        <a:pt x="32" y="202"/>
                        <a:pt x="32" y="202"/>
                        <a:pt x="32" y="202"/>
                      </a:cubicBezTo>
                      <a:cubicBezTo>
                        <a:pt x="85" y="202"/>
                        <a:pt x="85" y="202"/>
                        <a:pt x="85" y="202"/>
                      </a:cubicBezTo>
                      <a:cubicBezTo>
                        <a:pt x="93" y="202"/>
                        <a:pt x="100" y="209"/>
                        <a:pt x="100" y="217"/>
                      </a:cubicBezTo>
                      <a:cubicBezTo>
                        <a:pt x="100" y="225"/>
                        <a:pt x="93" y="232"/>
                        <a:pt x="85" y="232"/>
                      </a:cubicBezTo>
                      <a:cubicBezTo>
                        <a:pt x="17" y="232"/>
                        <a:pt x="17" y="232"/>
                        <a:pt x="17" y="232"/>
                      </a:cubicBezTo>
                      <a:cubicBezTo>
                        <a:pt x="9" y="232"/>
                        <a:pt x="2" y="225"/>
                        <a:pt x="2" y="217"/>
                      </a:cubicBezTo>
                      <a:cubicBezTo>
                        <a:pt x="2" y="155"/>
                        <a:pt x="2" y="155"/>
                        <a:pt x="2" y="155"/>
                      </a:cubicBezTo>
                      <a:cubicBezTo>
                        <a:pt x="2" y="154"/>
                        <a:pt x="0" y="129"/>
                        <a:pt x="16" y="112"/>
                      </a:cubicBezTo>
                      <a:cubicBezTo>
                        <a:pt x="23" y="104"/>
                        <a:pt x="35" y="96"/>
                        <a:pt x="56" y="96"/>
                      </a:cubicBezTo>
                      <a:cubicBezTo>
                        <a:pt x="141" y="96"/>
                        <a:pt x="141" y="96"/>
                        <a:pt x="141" y="96"/>
                      </a:cubicBezTo>
                      <a:cubicBezTo>
                        <a:pt x="159" y="74"/>
                        <a:pt x="222" y="0"/>
                        <a:pt x="288" y="0"/>
                      </a:cubicBezTo>
                      <a:cubicBezTo>
                        <a:pt x="499" y="0"/>
                        <a:pt x="499" y="0"/>
                        <a:pt x="499" y="0"/>
                      </a:cubicBezTo>
                      <a:cubicBezTo>
                        <a:pt x="503" y="0"/>
                        <a:pt x="507" y="2"/>
                        <a:pt x="510" y="5"/>
                      </a:cubicBezTo>
                      <a:cubicBezTo>
                        <a:pt x="580" y="84"/>
                        <a:pt x="580" y="84"/>
                        <a:pt x="580" y="84"/>
                      </a:cubicBezTo>
                      <a:cubicBezTo>
                        <a:pt x="790" y="134"/>
                        <a:pt x="790" y="134"/>
                        <a:pt x="790" y="134"/>
                      </a:cubicBezTo>
                      <a:cubicBezTo>
                        <a:pt x="796" y="135"/>
                        <a:pt x="801" y="141"/>
                        <a:pt x="801" y="148"/>
                      </a:cubicBezTo>
                      <a:cubicBezTo>
                        <a:pt x="801" y="217"/>
                        <a:pt x="801" y="217"/>
                        <a:pt x="801" y="217"/>
                      </a:cubicBezTo>
                      <a:cubicBezTo>
                        <a:pt x="801" y="225"/>
                        <a:pt x="795" y="232"/>
                        <a:pt x="786" y="2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sp>
            <p:nvSpPr>
              <p:cNvPr id="531" name="Rechteck 458"/>
              <p:cNvSpPr/>
              <p:nvPr/>
            </p:nvSpPr>
            <p:spPr>
              <a:xfrm flipH="1">
                <a:off x="4643689" y="2679762"/>
                <a:ext cx="508152" cy="102016"/>
              </a:xfrm>
              <a:prstGeom prst="rect">
                <a:avLst/>
              </a:prstGeom>
              <a:noFill/>
            </p:spPr>
            <p:txBody>
              <a:bodyPr wrap="none" lIns="0" tIns="0" rIns="0" bIns="0">
                <a:spAutoFit/>
              </a:body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Self driving</a:t>
                </a:r>
              </a:p>
            </p:txBody>
          </p:sp>
        </p:grpSp>
        <p:sp>
          <p:nvSpPr>
            <p:cNvPr id="599" name="Rad 4"/>
            <p:cNvSpPr>
              <a:spLocks noChangeAspect="1"/>
            </p:cNvSpPr>
            <p:nvPr/>
          </p:nvSpPr>
          <p:spPr>
            <a:xfrm flipH="1">
              <a:off x="6369904" y="2241765"/>
              <a:ext cx="224451" cy="216463"/>
            </a:xfrm>
            <a:custGeom>
              <a:avLst/>
              <a:gdLst/>
              <a:ahLst/>
              <a:cxnLst/>
              <a:rect l="l" t="t" r="r" b="b"/>
              <a:pathLst>
                <a:path w="2548784" h="2458091">
                  <a:moveTo>
                    <a:pt x="1002169" y="1706835"/>
                  </a:moveTo>
                  <a:lnTo>
                    <a:pt x="1138354" y="1706835"/>
                  </a:lnTo>
                  <a:cubicBezTo>
                    <a:pt x="1138354" y="1883129"/>
                    <a:pt x="1281268" y="2026043"/>
                    <a:pt x="1457562" y="2026043"/>
                  </a:cubicBezTo>
                  <a:cubicBezTo>
                    <a:pt x="1633856" y="2026043"/>
                    <a:pt x="1776770" y="1883129"/>
                    <a:pt x="1776770" y="1706835"/>
                  </a:cubicBezTo>
                  <a:lnTo>
                    <a:pt x="1916475" y="1706835"/>
                  </a:lnTo>
                  <a:lnTo>
                    <a:pt x="1916475" y="2062047"/>
                  </a:lnTo>
                  <a:lnTo>
                    <a:pt x="2188744" y="2062047"/>
                  </a:lnTo>
                  <a:lnTo>
                    <a:pt x="2188744" y="2458091"/>
                  </a:lnTo>
                  <a:lnTo>
                    <a:pt x="729900" y="2458091"/>
                  </a:lnTo>
                  <a:lnTo>
                    <a:pt x="729900" y="2062047"/>
                  </a:lnTo>
                  <a:lnTo>
                    <a:pt x="1002169" y="2062047"/>
                  </a:lnTo>
                  <a:close/>
                  <a:moveTo>
                    <a:pt x="1457542" y="1655906"/>
                  </a:moveTo>
                  <a:cubicBezTo>
                    <a:pt x="1485669" y="1655906"/>
                    <a:pt x="1508471" y="1678708"/>
                    <a:pt x="1508471" y="1706835"/>
                  </a:cubicBezTo>
                  <a:cubicBezTo>
                    <a:pt x="1508471" y="1734962"/>
                    <a:pt x="1485669" y="1757764"/>
                    <a:pt x="1457542" y="1757764"/>
                  </a:cubicBezTo>
                  <a:cubicBezTo>
                    <a:pt x="1429415" y="1757764"/>
                    <a:pt x="1406613" y="1734962"/>
                    <a:pt x="1406613" y="1706835"/>
                  </a:cubicBezTo>
                  <a:cubicBezTo>
                    <a:pt x="1406613" y="1678708"/>
                    <a:pt x="1429415" y="1655906"/>
                    <a:pt x="1457542" y="1655906"/>
                  </a:cubicBezTo>
                  <a:close/>
                  <a:moveTo>
                    <a:pt x="1457562" y="1552386"/>
                  </a:moveTo>
                  <a:cubicBezTo>
                    <a:pt x="1372262" y="1552386"/>
                    <a:pt x="1303113" y="1621535"/>
                    <a:pt x="1303113" y="1706835"/>
                  </a:cubicBezTo>
                  <a:cubicBezTo>
                    <a:pt x="1303113" y="1792135"/>
                    <a:pt x="1372262" y="1861284"/>
                    <a:pt x="1457562" y="1861284"/>
                  </a:cubicBezTo>
                  <a:cubicBezTo>
                    <a:pt x="1542862" y="1861284"/>
                    <a:pt x="1612011" y="1792135"/>
                    <a:pt x="1612011" y="1706835"/>
                  </a:cubicBezTo>
                  <a:cubicBezTo>
                    <a:pt x="1612011" y="1621535"/>
                    <a:pt x="1542862" y="1552386"/>
                    <a:pt x="1457562" y="1552386"/>
                  </a:cubicBezTo>
                  <a:close/>
                  <a:moveTo>
                    <a:pt x="2008048" y="1069571"/>
                  </a:moveTo>
                  <a:lnTo>
                    <a:pt x="1634824" y="1482711"/>
                  </a:lnTo>
                  <a:cubicBezTo>
                    <a:pt x="1674415" y="1511216"/>
                    <a:pt x="1704722" y="1550990"/>
                    <a:pt x="1723576" y="1596708"/>
                  </a:cubicBezTo>
                  <a:lnTo>
                    <a:pt x="2105431" y="1174013"/>
                  </a:lnTo>
                  <a:cubicBezTo>
                    <a:pt x="2064677" y="1148133"/>
                    <a:pt x="2030989" y="1112211"/>
                    <a:pt x="2008048" y="1069571"/>
                  </a:cubicBezTo>
                  <a:close/>
                  <a:moveTo>
                    <a:pt x="2260752" y="881138"/>
                  </a:moveTo>
                  <a:cubicBezTo>
                    <a:pt x="2288879" y="881138"/>
                    <a:pt x="2311681" y="903940"/>
                    <a:pt x="2311681" y="932067"/>
                  </a:cubicBezTo>
                  <a:cubicBezTo>
                    <a:pt x="2311681" y="960194"/>
                    <a:pt x="2288879" y="982996"/>
                    <a:pt x="2260752" y="982996"/>
                  </a:cubicBezTo>
                  <a:cubicBezTo>
                    <a:pt x="2232625" y="982996"/>
                    <a:pt x="2209823" y="960194"/>
                    <a:pt x="2209823" y="932067"/>
                  </a:cubicBezTo>
                  <a:cubicBezTo>
                    <a:pt x="2209823" y="903940"/>
                    <a:pt x="2232625" y="881138"/>
                    <a:pt x="2260752" y="881138"/>
                  </a:cubicBezTo>
                  <a:close/>
                  <a:moveTo>
                    <a:pt x="312777" y="856227"/>
                  </a:moveTo>
                  <a:cubicBezTo>
                    <a:pt x="296685" y="861396"/>
                    <a:pt x="279539" y="863731"/>
                    <a:pt x="261849" y="863731"/>
                  </a:cubicBezTo>
                  <a:cubicBezTo>
                    <a:pt x="244159" y="863731"/>
                    <a:pt x="227015" y="861396"/>
                    <a:pt x="210919" y="856232"/>
                  </a:cubicBezTo>
                  <a:lnTo>
                    <a:pt x="210919" y="931418"/>
                  </a:lnTo>
                  <a:cubicBezTo>
                    <a:pt x="227369" y="927989"/>
                    <a:pt x="244409" y="926284"/>
                    <a:pt x="261848" y="926284"/>
                  </a:cubicBezTo>
                  <a:lnTo>
                    <a:pt x="312777" y="931418"/>
                  </a:lnTo>
                  <a:close/>
                  <a:moveTo>
                    <a:pt x="2260752" y="777618"/>
                  </a:moveTo>
                  <a:cubicBezTo>
                    <a:pt x="2175452" y="777618"/>
                    <a:pt x="2106303" y="846767"/>
                    <a:pt x="2106303" y="932067"/>
                  </a:cubicBezTo>
                  <a:cubicBezTo>
                    <a:pt x="2106303" y="1017367"/>
                    <a:pt x="2175452" y="1086516"/>
                    <a:pt x="2260752" y="1086516"/>
                  </a:cubicBezTo>
                  <a:cubicBezTo>
                    <a:pt x="2346052" y="1086516"/>
                    <a:pt x="2415201" y="1017367"/>
                    <a:pt x="2415201" y="932067"/>
                  </a:cubicBezTo>
                  <a:cubicBezTo>
                    <a:pt x="2415201" y="846767"/>
                    <a:pt x="2346052" y="777618"/>
                    <a:pt x="2260752" y="777618"/>
                  </a:cubicBezTo>
                  <a:close/>
                  <a:moveTo>
                    <a:pt x="261848" y="616071"/>
                  </a:moveTo>
                  <a:cubicBezTo>
                    <a:pt x="289975" y="616071"/>
                    <a:pt x="312777" y="638873"/>
                    <a:pt x="312777" y="667000"/>
                  </a:cubicBezTo>
                  <a:cubicBezTo>
                    <a:pt x="312777" y="695127"/>
                    <a:pt x="289975" y="717929"/>
                    <a:pt x="261848" y="717929"/>
                  </a:cubicBezTo>
                  <a:cubicBezTo>
                    <a:pt x="233721" y="717929"/>
                    <a:pt x="210919" y="695127"/>
                    <a:pt x="210919" y="667000"/>
                  </a:cubicBezTo>
                  <a:cubicBezTo>
                    <a:pt x="210919" y="638873"/>
                    <a:pt x="233721" y="616071"/>
                    <a:pt x="261848" y="616071"/>
                  </a:cubicBezTo>
                  <a:close/>
                  <a:moveTo>
                    <a:pt x="261848" y="561511"/>
                  </a:moveTo>
                  <a:cubicBezTo>
                    <a:pt x="203587" y="561511"/>
                    <a:pt x="156358" y="608740"/>
                    <a:pt x="156358" y="667001"/>
                  </a:cubicBezTo>
                  <a:cubicBezTo>
                    <a:pt x="156358" y="725262"/>
                    <a:pt x="203587" y="772491"/>
                    <a:pt x="261848" y="772491"/>
                  </a:cubicBezTo>
                  <a:cubicBezTo>
                    <a:pt x="320109" y="772491"/>
                    <a:pt x="367338" y="725262"/>
                    <a:pt x="367338" y="667001"/>
                  </a:cubicBezTo>
                  <a:cubicBezTo>
                    <a:pt x="367338" y="608740"/>
                    <a:pt x="320109" y="561511"/>
                    <a:pt x="261848" y="561511"/>
                  </a:cubicBezTo>
                  <a:close/>
                  <a:moveTo>
                    <a:pt x="1409511" y="343502"/>
                  </a:moveTo>
                  <a:cubicBezTo>
                    <a:pt x="1399381" y="375437"/>
                    <a:pt x="1383208" y="404639"/>
                    <a:pt x="1360689" y="428444"/>
                  </a:cubicBezTo>
                  <a:lnTo>
                    <a:pt x="1989079" y="837250"/>
                  </a:lnTo>
                  <a:cubicBezTo>
                    <a:pt x="1999972" y="805822"/>
                    <a:pt x="2016510" y="777062"/>
                    <a:pt x="2037546" y="752077"/>
                  </a:cubicBezTo>
                  <a:close/>
                  <a:moveTo>
                    <a:pt x="905068" y="311120"/>
                  </a:moveTo>
                  <a:lnTo>
                    <a:pt x="423504" y="561333"/>
                  </a:lnTo>
                  <a:lnTo>
                    <a:pt x="446103" y="603298"/>
                  </a:lnTo>
                  <a:lnTo>
                    <a:pt x="918706" y="357741"/>
                  </a:lnTo>
                  <a:cubicBezTo>
                    <a:pt x="912621" y="342884"/>
                    <a:pt x="908101" y="327265"/>
                    <a:pt x="905068" y="311120"/>
                  </a:cubicBezTo>
                  <a:close/>
                  <a:moveTo>
                    <a:pt x="1161948" y="210918"/>
                  </a:moveTo>
                  <a:cubicBezTo>
                    <a:pt x="1190075" y="210918"/>
                    <a:pt x="1212877" y="233720"/>
                    <a:pt x="1212877" y="261847"/>
                  </a:cubicBezTo>
                  <a:cubicBezTo>
                    <a:pt x="1212877" y="289974"/>
                    <a:pt x="1190075" y="312776"/>
                    <a:pt x="1161948" y="312776"/>
                  </a:cubicBezTo>
                  <a:cubicBezTo>
                    <a:pt x="1133821" y="312776"/>
                    <a:pt x="1111019" y="289974"/>
                    <a:pt x="1111019" y="261847"/>
                  </a:cubicBezTo>
                  <a:cubicBezTo>
                    <a:pt x="1111019" y="233720"/>
                    <a:pt x="1133821" y="210918"/>
                    <a:pt x="1161948" y="210918"/>
                  </a:cubicBezTo>
                  <a:close/>
                  <a:moveTo>
                    <a:pt x="1161949" y="121440"/>
                  </a:moveTo>
                  <a:cubicBezTo>
                    <a:pt x="1084404" y="121440"/>
                    <a:pt x="1021541" y="184303"/>
                    <a:pt x="1021541" y="261848"/>
                  </a:cubicBezTo>
                  <a:cubicBezTo>
                    <a:pt x="1021541" y="339393"/>
                    <a:pt x="1084404" y="402256"/>
                    <a:pt x="1161949" y="402256"/>
                  </a:cubicBezTo>
                  <a:cubicBezTo>
                    <a:pt x="1239494" y="402256"/>
                    <a:pt x="1302357" y="339393"/>
                    <a:pt x="1302357" y="261848"/>
                  </a:cubicBezTo>
                  <a:cubicBezTo>
                    <a:pt x="1302357" y="184303"/>
                    <a:pt x="1239494" y="121440"/>
                    <a:pt x="1161949" y="121440"/>
                  </a:cubicBezTo>
                  <a:close/>
                  <a:moveTo>
                    <a:pt x="1161949" y="0"/>
                  </a:moveTo>
                  <a:cubicBezTo>
                    <a:pt x="1306564" y="0"/>
                    <a:pt x="1423797" y="117233"/>
                    <a:pt x="1423797" y="261848"/>
                  </a:cubicBezTo>
                  <a:lnTo>
                    <a:pt x="1423319" y="266589"/>
                  </a:lnTo>
                  <a:lnTo>
                    <a:pt x="2090632" y="700717"/>
                  </a:lnTo>
                  <a:cubicBezTo>
                    <a:pt x="2137868" y="664824"/>
                    <a:pt x="2196882" y="644035"/>
                    <a:pt x="2260752" y="644035"/>
                  </a:cubicBezTo>
                  <a:cubicBezTo>
                    <a:pt x="2419828" y="644035"/>
                    <a:pt x="2548784" y="772991"/>
                    <a:pt x="2548784" y="932067"/>
                  </a:cubicBezTo>
                  <a:cubicBezTo>
                    <a:pt x="2548784" y="1091143"/>
                    <a:pt x="2419828" y="1220099"/>
                    <a:pt x="2260752" y="1220099"/>
                  </a:cubicBezTo>
                  <a:cubicBezTo>
                    <a:pt x="2230412" y="1220099"/>
                    <a:pt x="2201168" y="1215408"/>
                    <a:pt x="2174127" y="1205377"/>
                  </a:cubicBezTo>
                  <a:lnTo>
                    <a:pt x="1743137" y="1682462"/>
                  </a:lnTo>
                  <a:cubicBezTo>
                    <a:pt x="1745247" y="1690416"/>
                    <a:pt x="1745594" y="1698585"/>
                    <a:pt x="1745594" y="1706835"/>
                  </a:cubicBezTo>
                  <a:cubicBezTo>
                    <a:pt x="1745594" y="1865911"/>
                    <a:pt x="1616638" y="1994867"/>
                    <a:pt x="1457562" y="1994867"/>
                  </a:cubicBezTo>
                  <a:cubicBezTo>
                    <a:pt x="1298486" y="1994867"/>
                    <a:pt x="1169530" y="1865911"/>
                    <a:pt x="1169530" y="1706835"/>
                  </a:cubicBezTo>
                  <a:cubicBezTo>
                    <a:pt x="1169530" y="1547759"/>
                    <a:pt x="1298486" y="1418803"/>
                    <a:pt x="1457562" y="1418803"/>
                  </a:cubicBezTo>
                  <a:cubicBezTo>
                    <a:pt x="1498491" y="1418803"/>
                    <a:pt x="1537426" y="1427340"/>
                    <a:pt x="1571521" y="1445378"/>
                  </a:cubicBezTo>
                  <a:lnTo>
                    <a:pt x="1980532" y="992623"/>
                  </a:lnTo>
                  <a:cubicBezTo>
                    <a:pt x="1974942" y="973305"/>
                    <a:pt x="1972720" y="952945"/>
                    <a:pt x="1972720" y="932067"/>
                  </a:cubicBezTo>
                  <a:lnTo>
                    <a:pt x="1974334" y="913553"/>
                  </a:lnTo>
                  <a:lnTo>
                    <a:pt x="1305772" y="478613"/>
                  </a:lnTo>
                  <a:cubicBezTo>
                    <a:pt x="1265316" y="507614"/>
                    <a:pt x="1215510" y="523696"/>
                    <a:pt x="1161949" y="523696"/>
                  </a:cubicBezTo>
                  <a:cubicBezTo>
                    <a:pt x="1077260" y="523696"/>
                    <a:pt x="1001962" y="483491"/>
                    <a:pt x="956909" y="419030"/>
                  </a:cubicBezTo>
                  <a:lnTo>
                    <a:pt x="457414" y="678560"/>
                  </a:lnTo>
                  <a:cubicBezTo>
                    <a:pt x="454567" y="735333"/>
                    <a:pt x="427418" y="785635"/>
                    <a:pt x="384777" y="817754"/>
                  </a:cubicBezTo>
                  <a:lnTo>
                    <a:pt x="384777" y="958263"/>
                  </a:lnTo>
                  <a:cubicBezTo>
                    <a:pt x="467694" y="1001309"/>
                    <a:pt x="523696" y="1088180"/>
                    <a:pt x="523696" y="1188132"/>
                  </a:cubicBezTo>
                  <a:cubicBezTo>
                    <a:pt x="523696" y="1307239"/>
                    <a:pt x="444172" y="1407772"/>
                    <a:pt x="334976" y="1438341"/>
                  </a:cubicBezTo>
                  <a:lnTo>
                    <a:pt x="386219" y="1250206"/>
                  </a:lnTo>
                  <a:cubicBezTo>
                    <a:pt x="396945" y="1231973"/>
                    <a:pt x="402256" y="1210673"/>
                    <a:pt x="402256" y="1188132"/>
                  </a:cubicBezTo>
                  <a:cubicBezTo>
                    <a:pt x="402256" y="1110587"/>
                    <a:pt x="339393" y="1047724"/>
                    <a:pt x="261848" y="1047724"/>
                  </a:cubicBezTo>
                  <a:cubicBezTo>
                    <a:pt x="184303" y="1047724"/>
                    <a:pt x="121440" y="1110587"/>
                    <a:pt x="121440" y="1188132"/>
                  </a:cubicBezTo>
                  <a:cubicBezTo>
                    <a:pt x="121440" y="1210667"/>
                    <a:pt x="126749" y="1231963"/>
                    <a:pt x="137469" y="1250194"/>
                  </a:cubicBezTo>
                  <a:lnTo>
                    <a:pt x="188715" y="1438340"/>
                  </a:lnTo>
                  <a:cubicBezTo>
                    <a:pt x="79522" y="1407768"/>
                    <a:pt x="0" y="1307237"/>
                    <a:pt x="0" y="1188132"/>
                  </a:cubicBezTo>
                  <a:cubicBezTo>
                    <a:pt x="0" y="1088180"/>
                    <a:pt x="56002" y="1001309"/>
                    <a:pt x="138919" y="958263"/>
                  </a:cubicBezTo>
                  <a:lnTo>
                    <a:pt x="138919" y="817018"/>
                  </a:lnTo>
                  <a:cubicBezTo>
                    <a:pt x="93176" y="783092"/>
                    <a:pt x="65119" y="728323"/>
                    <a:pt x="65119" y="667001"/>
                  </a:cubicBezTo>
                  <a:cubicBezTo>
                    <a:pt x="65119" y="558350"/>
                    <a:pt x="153198" y="470271"/>
                    <a:pt x="261849" y="470271"/>
                  </a:cubicBezTo>
                  <a:cubicBezTo>
                    <a:pt x="303039" y="470271"/>
                    <a:pt x="341273" y="482930"/>
                    <a:pt x="370816" y="507570"/>
                  </a:cubicBezTo>
                  <a:lnTo>
                    <a:pt x="903216" y="230944"/>
                  </a:lnTo>
                  <a:cubicBezTo>
                    <a:pt x="917283" y="100815"/>
                    <a:pt x="1027842" y="0"/>
                    <a:pt x="1161949" y="0"/>
                  </a:cubicBezTo>
                  <a:close/>
                </a:path>
              </a:pathLst>
            </a:custGeom>
            <a:solidFill>
              <a:schemeClr val="bg1"/>
            </a:solidFill>
          </p:spPr>
          <p:txBody>
            <a:bodyPr wrap="square" tIns="72000" rtlCol="0" anchor="ctr">
              <a:noAutofit/>
            </a:bodyPr>
            <a:lstStyle/>
            <a:p>
              <a:pPr marL="0" marR="0" lvl="0" indent="0" algn="l" defTabSz="4572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ndParaRPr>
            </a:p>
          </p:txBody>
        </p:sp>
        <p:sp>
          <p:nvSpPr>
            <p:cNvPr id="626" name="Abgerundetes Rechteck 6"/>
            <p:cNvSpPr>
              <a:spLocks noChangeAspect="1"/>
            </p:cNvSpPr>
            <p:nvPr/>
          </p:nvSpPr>
          <p:spPr>
            <a:xfrm>
              <a:off x="8252174" y="2391750"/>
              <a:ext cx="141026" cy="252000"/>
            </a:xfrm>
            <a:custGeom>
              <a:avLst/>
              <a:gdLst/>
              <a:ahLst/>
              <a:cxnLst/>
              <a:rect l="l" t="t" r="r" b="b"/>
              <a:pathLst>
                <a:path w="3469419" h="6199548">
                  <a:moveTo>
                    <a:pt x="1813218" y="4256702"/>
                  </a:moveTo>
                  <a:cubicBezTo>
                    <a:pt x="1821556" y="4256633"/>
                    <a:pt x="1829991" y="4258288"/>
                    <a:pt x="1838075" y="4261925"/>
                  </a:cubicBezTo>
                  <a:cubicBezTo>
                    <a:pt x="1995645" y="4327548"/>
                    <a:pt x="2122458" y="4439401"/>
                    <a:pt x="2206705" y="4585321"/>
                  </a:cubicBezTo>
                  <a:cubicBezTo>
                    <a:pt x="2286842" y="4724122"/>
                    <a:pt x="2321838" y="4884240"/>
                    <a:pt x="2305011" y="5045806"/>
                  </a:cubicBezTo>
                  <a:cubicBezTo>
                    <a:pt x="2301442" y="5081084"/>
                    <a:pt x="2271183" y="5103300"/>
                    <a:pt x="2235776" y="5100015"/>
                  </a:cubicBezTo>
                  <a:cubicBezTo>
                    <a:pt x="2200369" y="5096731"/>
                    <a:pt x="2174695" y="5068846"/>
                    <a:pt x="2178263" y="5033568"/>
                  </a:cubicBezTo>
                  <a:cubicBezTo>
                    <a:pt x="2191003" y="4898088"/>
                    <a:pt x="2163209" y="4767030"/>
                    <a:pt x="2095400" y="4649582"/>
                  </a:cubicBezTo>
                  <a:cubicBezTo>
                    <a:pt x="2025537" y="4528576"/>
                    <a:pt x="1918234" y="4433931"/>
                    <a:pt x="1785300" y="4377811"/>
                  </a:cubicBezTo>
                  <a:cubicBezTo>
                    <a:pt x="1774009" y="4374839"/>
                    <a:pt x="1762200" y="4362675"/>
                    <a:pt x="1756035" y="4351998"/>
                  </a:cubicBezTo>
                  <a:cubicBezTo>
                    <a:pt x="1745761" y="4334203"/>
                    <a:pt x="1744723" y="4315821"/>
                    <a:pt x="1752920" y="4296853"/>
                  </a:cubicBezTo>
                  <a:cubicBezTo>
                    <a:pt x="1764065" y="4272623"/>
                    <a:pt x="1788203" y="4256907"/>
                    <a:pt x="1813218" y="4256702"/>
                  </a:cubicBezTo>
                  <a:close/>
                  <a:moveTo>
                    <a:pt x="2013600" y="3751283"/>
                  </a:moveTo>
                  <a:cubicBezTo>
                    <a:pt x="2021828" y="3751231"/>
                    <a:pt x="2030251" y="3752931"/>
                    <a:pt x="2038332" y="3756618"/>
                  </a:cubicBezTo>
                  <a:cubicBezTo>
                    <a:pt x="2310649" y="3857139"/>
                    <a:pt x="2538970" y="4054657"/>
                    <a:pt x="2685711" y="4308821"/>
                  </a:cubicBezTo>
                  <a:cubicBezTo>
                    <a:pt x="2830386" y="4559405"/>
                    <a:pt x="2886157" y="4837453"/>
                    <a:pt x="2846261" y="5123003"/>
                  </a:cubicBezTo>
                  <a:cubicBezTo>
                    <a:pt x="2842872" y="5158371"/>
                    <a:pt x="2809225" y="5182570"/>
                    <a:pt x="2773892" y="5179105"/>
                  </a:cubicBezTo>
                  <a:cubicBezTo>
                    <a:pt x="2740063" y="5169998"/>
                    <a:pt x="2717891" y="5139842"/>
                    <a:pt x="2721280" y="5104474"/>
                  </a:cubicBezTo>
                  <a:cubicBezTo>
                    <a:pt x="2755719" y="4850712"/>
                    <a:pt x="2708778" y="4596205"/>
                    <a:pt x="2578570" y="4370679"/>
                  </a:cubicBezTo>
                  <a:cubicBezTo>
                    <a:pt x="2446296" y="4141574"/>
                    <a:pt x="2239586" y="3964990"/>
                    <a:pt x="1995459" y="3872058"/>
                  </a:cubicBezTo>
                  <a:cubicBezTo>
                    <a:pt x="1978545" y="3867505"/>
                    <a:pt x="1968773" y="3858827"/>
                    <a:pt x="1960506" y="3844508"/>
                  </a:cubicBezTo>
                  <a:cubicBezTo>
                    <a:pt x="1952239" y="3830189"/>
                    <a:pt x="1951114" y="3811746"/>
                    <a:pt x="1959199" y="3792759"/>
                  </a:cubicBezTo>
                  <a:cubicBezTo>
                    <a:pt x="1965970" y="3767372"/>
                    <a:pt x="1988914" y="3751440"/>
                    <a:pt x="2013600" y="3751283"/>
                  </a:cubicBezTo>
                  <a:close/>
                  <a:moveTo>
                    <a:pt x="2246396" y="3186504"/>
                  </a:moveTo>
                  <a:cubicBezTo>
                    <a:pt x="2254703" y="3186467"/>
                    <a:pt x="2263163" y="3188126"/>
                    <a:pt x="2271271" y="3191773"/>
                  </a:cubicBezTo>
                  <a:cubicBezTo>
                    <a:pt x="2674336" y="3349296"/>
                    <a:pt x="2998730" y="3628383"/>
                    <a:pt x="3215101" y="4003150"/>
                  </a:cubicBezTo>
                  <a:cubicBezTo>
                    <a:pt x="3427351" y="4370778"/>
                    <a:pt x="3508392" y="4785606"/>
                    <a:pt x="3452022" y="5203625"/>
                  </a:cubicBezTo>
                  <a:cubicBezTo>
                    <a:pt x="3448440" y="5239006"/>
                    <a:pt x="3414487" y="5263367"/>
                    <a:pt x="3378974" y="5260076"/>
                  </a:cubicBezTo>
                  <a:cubicBezTo>
                    <a:pt x="3347062" y="5254706"/>
                    <a:pt x="3319252" y="5223172"/>
                    <a:pt x="3324895" y="5191361"/>
                  </a:cubicBezTo>
                  <a:cubicBezTo>
                    <a:pt x="3377163" y="4799505"/>
                    <a:pt x="3301284" y="4410250"/>
                    <a:pt x="3103459" y="4067607"/>
                  </a:cubicBezTo>
                  <a:cubicBezTo>
                    <a:pt x="2901512" y="3717825"/>
                    <a:pt x="2596685" y="3455994"/>
                    <a:pt x="2221931" y="3305921"/>
                  </a:cubicBezTo>
                  <a:cubicBezTo>
                    <a:pt x="2210606" y="3302941"/>
                    <a:pt x="2198762" y="3290743"/>
                    <a:pt x="2192580" y="3280036"/>
                  </a:cubicBezTo>
                  <a:cubicBezTo>
                    <a:pt x="2182277" y="3262190"/>
                    <a:pt x="2181237" y="3243754"/>
                    <a:pt x="2189460" y="3224730"/>
                  </a:cubicBezTo>
                  <a:cubicBezTo>
                    <a:pt x="2197939" y="3201989"/>
                    <a:pt x="2221476" y="3186615"/>
                    <a:pt x="2246396" y="3186504"/>
                  </a:cubicBezTo>
                  <a:close/>
                  <a:moveTo>
                    <a:pt x="939084" y="183000"/>
                  </a:moveTo>
                  <a:cubicBezTo>
                    <a:pt x="819790" y="183000"/>
                    <a:pt x="723084" y="279706"/>
                    <a:pt x="723084" y="399000"/>
                  </a:cubicBezTo>
                  <a:lnTo>
                    <a:pt x="723084" y="4609570"/>
                  </a:lnTo>
                  <a:lnTo>
                    <a:pt x="723084" y="4650886"/>
                  </a:lnTo>
                  <a:lnTo>
                    <a:pt x="723084" y="4863000"/>
                  </a:lnTo>
                  <a:cubicBezTo>
                    <a:pt x="723084" y="4866519"/>
                    <a:pt x="723168" y="4870018"/>
                    <a:pt x="724138" y="4873457"/>
                  </a:cubicBezTo>
                  <a:cubicBezTo>
                    <a:pt x="521942" y="4957469"/>
                    <a:pt x="379892" y="5156920"/>
                    <a:pt x="379892" y="5389548"/>
                  </a:cubicBezTo>
                  <a:cubicBezTo>
                    <a:pt x="379892" y="5698381"/>
                    <a:pt x="630251" y="5948740"/>
                    <a:pt x="939084" y="5948740"/>
                  </a:cubicBezTo>
                  <a:cubicBezTo>
                    <a:pt x="1247917" y="5948740"/>
                    <a:pt x="1498276" y="5698381"/>
                    <a:pt x="1498276" y="5389548"/>
                  </a:cubicBezTo>
                  <a:cubicBezTo>
                    <a:pt x="1498276" y="5156920"/>
                    <a:pt x="1356227" y="4957469"/>
                    <a:pt x="1154030" y="4873457"/>
                  </a:cubicBezTo>
                  <a:lnTo>
                    <a:pt x="1155084" y="4863000"/>
                  </a:lnTo>
                  <a:lnTo>
                    <a:pt x="1155084" y="4631769"/>
                  </a:lnTo>
                  <a:lnTo>
                    <a:pt x="1155084" y="4609570"/>
                  </a:lnTo>
                  <a:lnTo>
                    <a:pt x="1155084" y="399000"/>
                  </a:lnTo>
                  <a:cubicBezTo>
                    <a:pt x="1155084" y="279706"/>
                    <a:pt x="1058378" y="183000"/>
                    <a:pt x="939084" y="183000"/>
                  </a:cubicBezTo>
                  <a:close/>
                  <a:moveTo>
                    <a:pt x="939084" y="0"/>
                  </a:moveTo>
                  <a:cubicBezTo>
                    <a:pt x="1177671" y="0"/>
                    <a:pt x="1371084" y="193413"/>
                    <a:pt x="1371084" y="432000"/>
                  </a:cubicBezTo>
                  <a:lnTo>
                    <a:pt x="1371084" y="4706600"/>
                  </a:lnTo>
                  <a:cubicBezTo>
                    <a:pt x="1598654" y="4848445"/>
                    <a:pt x="1749084" y="5101429"/>
                    <a:pt x="1749084" y="5389548"/>
                  </a:cubicBezTo>
                  <a:cubicBezTo>
                    <a:pt x="1749084" y="5836899"/>
                    <a:pt x="1386435" y="6199548"/>
                    <a:pt x="939084" y="6199548"/>
                  </a:cubicBezTo>
                  <a:cubicBezTo>
                    <a:pt x="491733" y="6199548"/>
                    <a:pt x="129084" y="5836899"/>
                    <a:pt x="129084" y="5389548"/>
                  </a:cubicBezTo>
                  <a:cubicBezTo>
                    <a:pt x="129084" y="5101429"/>
                    <a:pt x="279514" y="4848445"/>
                    <a:pt x="507084" y="4706600"/>
                  </a:cubicBezTo>
                  <a:lnTo>
                    <a:pt x="507084" y="4273160"/>
                  </a:lnTo>
                  <a:lnTo>
                    <a:pt x="108000" y="4273160"/>
                  </a:lnTo>
                  <a:cubicBezTo>
                    <a:pt x="48353" y="4273160"/>
                    <a:pt x="0" y="4224807"/>
                    <a:pt x="0" y="4165160"/>
                  </a:cubicBezTo>
                  <a:cubicBezTo>
                    <a:pt x="0" y="4105513"/>
                    <a:pt x="48353" y="4057160"/>
                    <a:pt x="108000" y="4057160"/>
                  </a:cubicBezTo>
                  <a:lnTo>
                    <a:pt x="507084" y="4057160"/>
                  </a:lnTo>
                  <a:lnTo>
                    <a:pt x="507084" y="3495097"/>
                  </a:lnTo>
                  <a:lnTo>
                    <a:pt x="108000" y="3495097"/>
                  </a:lnTo>
                  <a:cubicBezTo>
                    <a:pt x="48353" y="3495097"/>
                    <a:pt x="0" y="3446744"/>
                    <a:pt x="0" y="3387097"/>
                  </a:cubicBezTo>
                  <a:cubicBezTo>
                    <a:pt x="0" y="3327450"/>
                    <a:pt x="48353" y="3279097"/>
                    <a:pt x="108000" y="3279097"/>
                  </a:cubicBezTo>
                  <a:lnTo>
                    <a:pt x="507084" y="3279097"/>
                  </a:lnTo>
                  <a:lnTo>
                    <a:pt x="507084" y="2717033"/>
                  </a:lnTo>
                  <a:lnTo>
                    <a:pt x="108000" y="2717033"/>
                  </a:lnTo>
                  <a:cubicBezTo>
                    <a:pt x="48353" y="2717033"/>
                    <a:pt x="0" y="2668680"/>
                    <a:pt x="0" y="2609033"/>
                  </a:cubicBezTo>
                  <a:cubicBezTo>
                    <a:pt x="0" y="2549386"/>
                    <a:pt x="48353" y="2501033"/>
                    <a:pt x="108000" y="2501033"/>
                  </a:cubicBezTo>
                  <a:lnTo>
                    <a:pt x="507084" y="2501033"/>
                  </a:lnTo>
                  <a:lnTo>
                    <a:pt x="507084" y="1938969"/>
                  </a:lnTo>
                  <a:lnTo>
                    <a:pt x="108000" y="1938969"/>
                  </a:lnTo>
                  <a:cubicBezTo>
                    <a:pt x="48353" y="1938969"/>
                    <a:pt x="0" y="1890616"/>
                    <a:pt x="0" y="1830969"/>
                  </a:cubicBezTo>
                  <a:cubicBezTo>
                    <a:pt x="0" y="1771322"/>
                    <a:pt x="48353" y="1722969"/>
                    <a:pt x="108000" y="1722969"/>
                  </a:cubicBezTo>
                  <a:lnTo>
                    <a:pt x="507084" y="1722969"/>
                  </a:lnTo>
                  <a:lnTo>
                    <a:pt x="507084" y="1160905"/>
                  </a:lnTo>
                  <a:lnTo>
                    <a:pt x="108000" y="1160905"/>
                  </a:lnTo>
                  <a:cubicBezTo>
                    <a:pt x="48353" y="1160905"/>
                    <a:pt x="0" y="1112552"/>
                    <a:pt x="0" y="1052905"/>
                  </a:cubicBezTo>
                  <a:cubicBezTo>
                    <a:pt x="0" y="993258"/>
                    <a:pt x="48353" y="944905"/>
                    <a:pt x="108000" y="944905"/>
                  </a:cubicBezTo>
                  <a:lnTo>
                    <a:pt x="507084" y="944905"/>
                  </a:lnTo>
                  <a:lnTo>
                    <a:pt x="507084" y="432000"/>
                  </a:lnTo>
                  <a:cubicBezTo>
                    <a:pt x="507084" y="193413"/>
                    <a:pt x="700497" y="0"/>
                    <a:pt x="939084" y="0"/>
                  </a:cubicBezTo>
                  <a:close/>
                </a:path>
              </a:pathLst>
            </a:custGeom>
            <a:solidFill>
              <a:schemeClr val="bg1"/>
            </a:solidFill>
          </p:spPr>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124191"/>
                </a:solidFill>
                <a:effectLst/>
                <a:uLnTx/>
                <a:uFillTx/>
                <a:latin typeface="Nokia Pure Text Light"/>
              </a:endParaRPr>
            </a:p>
          </p:txBody>
        </p:sp>
        <p:grpSp>
          <p:nvGrpSpPr>
            <p:cNvPr id="6" name="Gruppieren 5"/>
            <p:cNvGrpSpPr/>
            <p:nvPr/>
          </p:nvGrpSpPr>
          <p:grpSpPr>
            <a:xfrm>
              <a:off x="5205178" y="2420924"/>
              <a:ext cx="407163" cy="360854"/>
              <a:chOff x="5240863" y="2420924"/>
              <a:chExt cx="407163" cy="360854"/>
            </a:xfrm>
          </p:grpSpPr>
          <p:grpSp>
            <p:nvGrpSpPr>
              <p:cNvPr id="618" name="Gruppieren 617"/>
              <p:cNvGrpSpPr/>
              <p:nvPr/>
            </p:nvGrpSpPr>
            <p:grpSpPr>
              <a:xfrm>
                <a:off x="5324497" y="2420924"/>
                <a:ext cx="239894" cy="222834"/>
                <a:chOff x="5400092" y="2418935"/>
                <a:chExt cx="310452" cy="288374"/>
              </a:xfrm>
            </p:grpSpPr>
            <p:sp>
              <p:nvSpPr>
                <p:cNvPr id="458" name="Freeform 243"/>
                <p:cNvSpPr>
                  <a:spLocks/>
                </p:cNvSpPr>
                <p:nvPr/>
              </p:nvSpPr>
              <p:spPr bwMode="auto">
                <a:xfrm>
                  <a:off x="5451834" y="2418935"/>
                  <a:ext cx="80028" cy="288374"/>
                </a:xfrm>
                <a:custGeom>
                  <a:avLst/>
                  <a:gdLst>
                    <a:gd name="T0" fmla="*/ 152 w 163"/>
                    <a:gd name="T1" fmla="*/ 589 h 589"/>
                    <a:gd name="T2" fmla="*/ 141 w 163"/>
                    <a:gd name="T3" fmla="*/ 578 h 589"/>
                    <a:gd name="T4" fmla="*/ 141 w 163"/>
                    <a:gd name="T5" fmla="*/ 22 h 589"/>
                    <a:gd name="T6" fmla="*/ 23 w 163"/>
                    <a:gd name="T7" fmla="*/ 22 h 589"/>
                    <a:gd name="T8" fmla="*/ 23 w 163"/>
                    <a:gd name="T9" fmla="*/ 536 h 589"/>
                    <a:gd name="T10" fmla="*/ 11 w 163"/>
                    <a:gd name="T11" fmla="*/ 547 h 589"/>
                    <a:gd name="T12" fmla="*/ 0 w 163"/>
                    <a:gd name="T13" fmla="*/ 536 h 589"/>
                    <a:gd name="T14" fmla="*/ 0 w 163"/>
                    <a:gd name="T15" fmla="*/ 11 h 589"/>
                    <a:gd name="T16" fmla="*/ 11 w 163"/>
                    <a:gd name="T17" fmla="*/ 0 h 589"/>
                    <a:gd name="T18" fmla="*/ 152 w 163"/>
                    <a:gd name="T19" fmla="*/ 0 h 589"/>
                    <a:gd name="T20" fmla="*/ 163 w 163"/>
                    <a:gd name="T21" fmla="*/ 11 h 589"/>
                    <a:gd name="T22" fmla="*/ 163 w 163"/>
                    <a:gd name="T23" fmla="*/ 578 h 589"/>
                    <a:gd name="T24" fmla="*/ 152 w 163"/>
                    <a:gd name="T25"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 h="589">
                      <a:moveTo>
                        <a:pt x="152" y="589"/>
                      </a:moveTo>
                      <a:cubicBezTo>
                        <a:pt x="146" y="589"/>
                        <a:pt x="141" y="584"/>
                        <a:pt x="141" y="578"/>
                      </a:cubicBezTo>
                      <a:cubicBezTo>
                        <a:pt x="141" y="22"/>
                        <a:pt x="141" y="22"/>
                        <a:pt x="141" y="22"/>
                      </a:cubicBezTo>
                      <a:cubicBezTo>
                        <a:pt x="23" y="22"/>
                        <a:pt x="23" y="22"/>
                        <a:pt x="23" y="22"/>
                      </a:cubicBezTo>
                      <a:cubicBezTo>
                        <a:pt x="23" y="536"/>
                        <a:pt x="23" y="536"/>
                        <a:pt x="23" y="536"/>
                      </a:cubicBezTo>
                      <a:cubicBezTo>
                        <a:pt x="23" y="542"/>
                        <a:pt x="18" y="547"/>
                        <a:pt x="11" y="547"/>
                      </a:cubicBezTo>
                      <a:cubicBezTo>
                        <a:pt x="5" y="547"/>
                        <a:pt x="0" y="542"/>
                        <a:pt x="0" y="536"/>
                      </a:cubicBezTo>
                      <a:cubicBezTo>
                        <a:pt x="0" y="11"/>
                        <a:pt x="0" y="11"/>
                        <a:pt x="0" y="11"/>
                      </a:cubicBezTo>
                      <a:cubicBezTo>
                        <a:pt x="0" y="5"/>
                        <a:pt x="5" y="0"/>
                        <a:pt x="11" y="0"/>
                      </a:cubicBezTo>
                      <a:cubicBezTo>
                        <a:pt x="152" y="0"/>
                        <a:pt x="152" y="0"/>
                        <a:pt x="152" y="0"/>
                      </a:cubicBezTo>
                      <a:cubicBezTo>
                        <a:pt x="158" y="0"/>
                        <a:pt x="163" y="5"/>
                        <a:pt x="163" y="11"/>
                      </a:cubicBezTo>
                      <a:cubicBezTo>
                        <a:pt x="163" y="578"/>
                        <a:pt x="163" y="578"/>
                        <a:pt x="163" y="578"/>
                      </a:cubicBezTo>
                      <a:cubicBezTo>
                        <a:pt x="163" y="584"/>
                        <a:pt x="158" y="589"/>
                        <a:pt x="152" y="5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59" name="Freeform 244"/>
                <p:cNvSpPr>
                  <a:spLocks/>
                </p:cNvSpPr>
                <p:nvPr/>
              </p:nvSpPr>
              <p:spPr bwMode="auto">
                <a:xfrm>
                  <a:off x="5400092" y="2484475"/>
                  <a:ext cx="310452" cy="222834"/>
                </a:xfrm>
                <a:custGeom>
                  <a:avLst/>
                  <a:gdLst>
                    <a:gd name="T0" fmla="*/ 622 w 634"/>
                    <a:gd name="T1" fmla="*/ 455 h 455"/>
                    <a:gd name="T2" fmla="*/ 449 w 634"/>
                    <a:gd name="T3" fmla="*/ 455 h 455"/>
                    <a:gd name="T4" fmla="*/ 438 w 634"/>
                    <a:gd name="T5" fmla="*/ 444 h 455"/>
                    <a:gd name="T6" fmla="*/ 438 w 634"/>
                    <a:gd name="T7" fmla="*/ 110 h 455"/>
                    <a:gd name="T8" fmla="*/ 319 w 634"/>
                    <a:gd name="T9" fmla="*/ 33 h 455"/>
                    <a:gd name="T10" fmla="*/ 319 w 634"/>
                    <a:gd name="T11" fmla="*/ 444 h 455"/>
                    <a:gd name="T12" fmla="*/ 308 w 634"/>
                    <a:gd name="T13" fmla="*/ 455 h 455"/>
                    <a:gd name="T14" fmla="*/ 12 w 634"/>
                    <a:gd name="T15" fmla="*/ 455 h 455"/>
                    <a:gd name="T16" fmla="*/ 0 w 634"/>
                    <a:gd name="T17" fmla="*/ 444 h 455"/>
                    <a:gd name="T18" fmla="*/ 12 w 634"/>
                    <a:gd name="T19" fmla="*/ 433 h 455"/>
                    <a:gd name="T20" fmla="*/ 297 w 634"/>
                    <a:gd name="T21" fmla="*/ 433 h 455"/>
                    <a:gd name="T22" fmla="*/ 297 w 634"/>
                    <a:gd name="T23" fmla="*/ 12 h 455"/>
                    <a:gd name="T24" fmla="*/ 303 w 634"/>
                    <a:gd name="T25" fmla="*/ 2 h 455"/>
                    <a:gd name="T26" fmla="*/ 314 w 634"/>
                    <a:gd name="T27" fmla="*/ 2 h 455"/>
                    <a:gd name="T28" fmla="*/ 455 w 634"/>
                    <a:gd name="T29" fmla="*/ 94 h 455"/>
                    <a:gd name="T30" fmla="*/ 460 w 634"/>
                    <a:gd name="T31" fmla="*/ 104 h 455"/>
                    <a:gd name="T32" fmla="*/ 460 w 634"/>
                    <a:gd name="T33" fmla="*/ 433 h 455"/>
                    <a:gd name="T34" fmla="*/ 622 w 634"/>
                    <a:gd name="T35" fmla="*/ 433 h 455"/>
                    <a:gd name="T36" fmla="*/ 634 w 634"/>
                    <a:gd name="T37" fmla="*/ 444 h 455"/>
                    <a:gd name="T38" fmla="*/ 622 w 634"/>
                    <a:gd name="T3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4" h="455">
                      <a:moveTo>
                        <a:pt x="622" y="455"/>
                      </a:moveTo>
                      <a:cubicBezTo>
                        <a:pt x="449" y="455"/>
                        <a:pt x="449" y="455"/>
                        <a:pt x="449" y="455"/>
                      </a:cubicBezTo>
                      <a:cubicBezTo>
                        <a:pt x="443" y="455"/>
                        <a:pt x="438" y="450"/>
                        <a:pt x="438" y="444"/>
                      </a:cubicBezTo>
                      <a:cubicBezTo>
                        <a:pt x="438" y="110"/>
                        <a:pt x="438" y="110"/>
                        <a:pt x="438" y="110"/>
                      </a:cubicBezTo>
                      <a:cubicBezTo>
                        <a:pt x="319" y="33"/>
                        <a:pt x="319" y="33"/>
                        <a:pt x="319" y="33"/>
                      </a:cubicBezTo>
                      <a:cubicBezTo>
                        <a:pt x="319" y="444"/>
                        <a:pt x="319" y="444"/>
                        <a:pt x="319" y="444"/>
                      </a:cubicBezTo>
                      <a:cubicBezTo>
                        <a:pt x="319" y="450"/>
                        <a:pt x="314" y="455"/>
                        <a:pt x="308" y="455"/>
                      </a:cubicBezTo>
                      <a:cubicBezTo>
                        <a:pt x="12" y="455"/>
                        <a:pt x="12" y="455"/>
                        <a:pt x="12" y="455"/>
                      </a:cubicBezTo>
                      <a:cubicBezTo>
                        <a:pt x="5" y="455"/>
                        <a:pt x="0" y="450"/>
                        <a:pt x="0" y="444"/>
                      </a:cubicBezTo>
                      <a:cubicBezTo>
                        <a:pt x="0" y="438"/>
                        <a:pt x="5" y="433"/>
                        <a:pt x="12" y="433"/>
                      </a:cubicBezTo>
                      <a:cubicBezTo>
                        <a:pt x="297" y="433"/>
                        <a:pt x="297" y="433"/>
                        <a:pt x="297" y="433"/>
                      </a:cubicBezTo>
                      <a:cubicBezTo>
                        <a:pt x="297" y="12"/>
                        <a:pt x="297" y="12"/>
                        <a:pt x="297" y="12"/>
                      </a:cubicBezTo>
                      <a:cubicBezTo>
                        <a:pt x="297" y="8"/>
                        <a:pt x="299" y="4"/>
                        <a:pt x="303" y="2"/>
                      </a:cubicBezTo>
                      <a:cubicBezTo>
                        <a:pt x="307" y="0"/>
                        <a:pt x="311" y="0"/>
                        <a:pt x="314" y="2"/>
                      </a:cubicBezTo>
                      <a:cubicBezTo>
                        <a:pt x="455" y="94"/>
                        <a:pt x="455" y="94"/>
                        <a:pt x="455" y="94"/>
                      </a:cubicBezTo>
                      <a:cubicBezTo>
                        <a:pt x="458" y="96"/>
                        <a:pt x="460" y="100"/>
                        <a:pt x="460" y="104"/>
                      </a:cubicBezTo>
                      <a:cubicBezTo>
                        <a:pt x="460" y="433"/>
                        <a:pt x="460" y="433"/>
                        <a:pt x="460" y="433"/>
                      </a:cubicBezTo>
                      <a:cubicBezTo>
                        <a:pt x="622" y="433"/>
                        <a:pt x="622" y="433"/>
                        <a:pt x="622" y="433"/>
                      </a:cubicBezTo>
                      <a:cubicBezTo>
                        <a:pt x="629" y="433"/>
                        <a:pt x="634" y="438"/>
                        <a:pt x="634" y="444"/>
                      </a:cubicBezTo>
                      <a:cubicBezTo>
                        <a:pt x="634" y="450"/>
                        <a:pt x="629" y="455"/>
                        <a:pt x="622" y="45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0" name="Freeform 245"/>
                <p:cNvSpPr>
                  <a:spLocks/>
                </p:cNvSpPr>
                <p:nvPr/>
              </p:nvSpPr>
              <p:spPr bwMode="auto">
                <a:xfrm>
                  <a:off x="5637415" y="2669365"/>
                  <a:ext cx="73129" cy="11038"/>
                </a:xfrm>
                <a:custGeom>
                  <a:avLst/>
                  <a:gdLst>
                    <a:gd name="T0" fmla="*/ 138 w 150"/>
                    <a:gd name="T1" fmla="*/ 23 h 23"/>
                    <a:gd name="T2" fmla="*/ 12 w 150"/>
                    <a:gd name="T3" fmla="*/ 23 h 23"/>
                    <a:gd name="T4" fmla="*/ 0 w 150"/>
                    <a:gd name="T5" fmla="*/ 11 h 23"/>
                    <a:gd name="T6" fmla="*/ 12 w 150"/>
                    <a:gd name="T7" fmla="*/ 0 h 23"/>
                    <a:gd name="T8" fmla="*/ 138 w 150"/>
                    <a:gd name="T9" fmla="*/ 0 h 23"/>
                    <a:gd name="T10" fmla="*/ 150 w 150"/>
                    <a:gd name="T11" fmla="*/ 11 h 23"/>
                    <a:gd name="T12" fmla="*/ 138 w 15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50" h="23">
                      <a:moveTo>
                        <a:pt x="138" y="23"/>
                      </a:moveTo>
                      <a:cubicBezTo>
                        <a:pt x="12" y="23"/>
                        <a:pt x="12" y="23"/>
                        <a:pt x="12" y="23"/>
                      </a:cubicBezTo>
                      <a:cubicBezTo>
                        <a:pt x="5" y="23"/>
                        <a:pt x="0" y="18"/>
                        <a:pt x="0" y="11"/>
                      </a:cubicBezTo>
                      <a:cubicBezTo>
                        <a:pt x="0" y="5"/>
                        <a:pt x="5" y="0"/>
                        <a:pt x="12" y="0"/>
                      </a:cubicBezTo>
                      <a:cubicBezTo>
                        <a:pt x="138" y="0"/>
                        <a:pt x="138" y="0"/>
                        <a:pt x="138" y="0"/>
                      </a:cubicBezTo>
                      <a:cubicBezTo>
                        <a:pt x="145" y="0"/>
                        <a:pt x="150" y="5"/>
                        <a:pt x="150" y="11"/>
                      </a:cubicBezTo>
                      <a:cubicBezTo>
                        <a:pt x="150" y="18"/>
                        <a:pt x="145" y="23"/>
                        <a:pt x="138"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1" name="Freeform 246"/>
                <p:cNvSpPr>
                  <a:spLocks/>
                </p:cNvSpPr>
                <p:nvPr/>
              </p:nvSpPr>
              <p:spPr bwMode="auto">
                <a:xfrm>
                  <a:off x="5637415" y="2641769"/>
                  <a:ext cx="73129" cy="11038"/>
                </a:xfrm>
                <a:custGeom>
                  <a:avLst/>
                  <a:gdLst>
                    <a:gd name="T0" fmla="*/ 138 w 150"/>
                    <a:gd name="T1" fmla="*/ 23 h 23"/>
                    <a:gd name="T2" fmla="*/ 12 w 150"/>
                    <a:gd name="T3" fmla="*/ 23 h 23"/>
                    <a:gd name="T4" fmla="*/ 0 w 150"/>
                    <a:gd name="T5" fmla="*/ 12 h 23"/>
                    <a:gd name="T6" fmla="*/ 12 w 150"/>
                    <a:gd name="T7" fmla="*/ 0 h 23"/>
                    <a:gd name="T8" fmla="*/ 138 w 150"/>
                    <a:gd name="T9" fmla="*/ 0 h 23"/>
                    <a:gd name="T10" fmla="*/ 150 w 150"/>
                    <a:gd name="T11" fmla="*/ 12 h 23"/>
                    <a:gd name="T12" fmla="*/ 138 w 15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50" h="23">
                      <a:moveTo>
                        <a:pt x="138" y="23"/>
                      </a:moveTo>
                      <a:cubicBezTo>
                        <a:pt x="12" y="23"/>
                        <a:pt x="12" y="23"/>
                        <a:pt x="12" y="23"/>
                      </a:cubicBezTo>
                      <a:cubicBezTo>
                        <a:pt x="5" y="23"/>
                        <a:pt x="0" y="18"/>
                        <a:pt x="0" y="12"/>
                      </a:cubicBezTo>
                      <a:cubicBezTo>
                        <a:pt x="0" y="6"/>
                        <a:pt x="5" y="0"/>
                        <a:pt x="12" y="0"/>
                      </a:cubicBezTo>
                      <a:cubicBezTo>
                        <a:pt x="138" y="0"/>
                        <a:pt x="138" y="0"/>
                        <a:pt x="138" y="0"/>
                      </a:cubicBezTo>
                      <a:cubicBezTo>
                        <a:pt x="145" y="0"/>
                        <a:pt x="150" y="6"/>
                        <a:pt x="150" y="12"/>
                      </a:cubicBezTo>
                      <a:cubicBezTo>
                        <a:pt x="150" y="18"/>
                        <a:pt x="145" y="23"/>
                        <a:pt x="138"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2" name="Freeform 247"/>
                <p:cNvSpPr>
                  <a:spLocks/>
                </p:cNvSpPr>
                <p:nvPr/>
              </p:nvSpPr>
              <p:spPr bwMode="auto">
                <a:xfrm>
                  <a:off x="5637415" y="2614863"/>
                  <a:ext cx="73129" cy="11038"/>
                </a:xfrm>
                <a:custGeom>
                  <a:avLst/>
                  <a:gdLst>
                    <a:gd name="T0" fmla="*/ 138 w 150"/>
                    <a:gd name="T1" fmla="*/ 22 h 22"/>
                    <a:gd name="T2" fmla="*/ 12 w 150"/>
                    <a:gd name="T3" fmla="*/ 22 h 22"/>
                    <a:gd name="T4" fmla="*/ 0 w 150"/>
                    <a:gd name="T5" fmla="*/ 11 h 22"/>
                    <a:gd name="T6" fmla="*/ 12 w 150"/>
                    <a:gd name="T7" fmla="*/ 0 h 22"/>
                    <a:gd name="T8" fmla="*/ 138 w 150"/>
                    <a:gd name="T9" fmla="*/ 0 h 22"/>
                    <a:gd name="T10" fmla="*/ 150 w 150"/>
                    <a:gd name="T11" fmla="*/ 11 h 22"/>
                    <a:gd name="T12" fmla="*/ 138 w 15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0" h="22">
                      <a:moveTo>
                        <a:pt x="138" y="22"/>
                      </a:moveTo>
                      <a:cubicBezTo>
                        <a:pt x="12" y="22"/>
                        <a:pt x="12" y="22"/>
                        <a:pt x="12" y="22"/>
                      </a:cubicBezTo>
                      <a:cubicBezTo>
                        <a:pt x="5" y="22"/>
                        <a:pt x="0" y="17"/>
                        <a:pt x="0" y="11"/>
                      </a:cubicBezTo>
                      <a:cubicBezTo>
                        <a:pt x="0" y="5"/>
                        <a:pt x="5" y="0"/>
                        <a:pt x="12" y="0"/>
                      </a:cubicBezTo>
                      <a:cubicBezTo>
                        <a:pt x="138" y="0"/>
                        <a:pt x="138" y="0"/>
                        <a:pt x="138" y="0"/>
                      </a:cubicBezTo>
                      <a:cubicBezTo>
                        <a:pt x="145" y="0"/>
                        <a:pt x="150" y="5"/>
                        <a:pt x="150" y="11"/>
                      </a:cubicBezTo>
                      <a:cubicBezTo>
                        <a:pt x="150" y="17"/>
                        <a:pt x="145" y="22"/>
                        <a:pt x="138"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3" name="Freeform 248"/>
                <p:cNvSpPr>
                  <a:spLocks/>
                </p:cNvSpPr>
                <p:nvPr/>
              </p:nvSpPr>
              <p:spPr bwMode="auto">
                <a:xfrm>
                  <a:off x="5637415" y="2587268"/>
                  <a:ext cx="73129" cy="11038"/>
                </a:xfrm>
                <a:custGeom>
                  <a:avLst/>
                  <a:gdLst>
                    <a:gd name="T0" fmla="*/ 138 w 150"/>
                    <a:gd name="T1" fmla="*/ 22 h 22"/>
                    <a:gd name="T2" fmla="*/ 12 w 150"/>
                    <a:gd name="T3" fmla="*/ 22 h 22"/>
                    <a:gd name="T4" fmla="*/ 0 w 150"/>
                    <a:gd name="T5" fmla="*/ 11 h 22"/>
                    <a:gd name="T6" fmla="*/ 12 w 150"/>
                    <a:gd name="T7" fmla="*/ 0 h 22"/>
                    <a:gd name="T8" fmla="*/ 138 w 150"/>
                    <a:gd name="T9" fmla="*/ 0 h 22"/>
                    <a:gd name="T10" fmla="*/ 150 w 150"/>
                    <a:gd name="T11" fmla="*/ 11 h 22"/>
                    <a:gd name="T12" fmla="*/ 138 w 150"/>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150" h="22">
                      <a:moveTo>
                        <a:pt x="138" y="22"/>
                      </a:moveTo>
                      <a:cubicBezTo>
                        <a:pt x="12" y="22"/>
                        <a:pt x="12" y="22"/>
                        <a:pt x="12" y="22"/>
                      </a:cubicBezTo>
                      <a:cubicBezTo>
                        <a:pt x="5" y="22"/>
                        <a:pt x="0" y="17"/>
                        <a:pt x="0" y="11"/>
                      </a:cubicBezTo>
                      <a:cubicBezTo>
                        <a:pt x="0" y="5"/>
                        <a:pt x="5" y="0"/>
                        <a:pt x="12" y="0"/>
                      </a:cubicBezTo>
                      <a:cubicBezTo>
                        <a:pt x="138" y="0"/>
                        <a:pt x="138" y="0"/>
                        <a:pt x="138" y="0"/>
                      </a:cubicBezTo>
                      <a:cubicBezTo>
                        <a:pt x="145" y="0"/>
                        <a:pt x="150" y="5"/>
                        <a:pt x="150" y="11"/>
                      </a:cubicBezTo>
                      <a:cubicBezTo>
                        <a:pt x="150" y="17"/>
                        <a:pt x="145" y="22"/>
                        <a:pt x="138"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4" name="Freeform 249"/>
                <p:cNvSpPr>
                  <a:spLocks/>
                </p:cNvSpPr>
                <p:nvPr/>
              </p:nvSpPr>
              <p:spPr bwMode="auto">
                <a:xfrm>
                  <a:off x="5637415" y="2559672"/>
                  <a:ext cx="73129" cy="11728"/>
                </a:xfrm>
                <a:custGeom>
                  <a:avLst/>
                  <a:gdLst>
                    <a:gd name="T0" fmla="*/ 138 w 150"/>
                    <a:gd name="T1" fmla="*/ 23 h 23"/>
                    <a:gd name="T2" fmla="*/ 12 w 150"/>
                    <a:gd name="T3" fmla="*/ 23 h 23"/>
                    <a:gd name="T4" fmla="*/ 0 w 150"/>
                    <a:gd name="T5" fmla="*/ 11 h 23"/>
                    <a:gd name="T6" fmla="*/ 12 w 150"/>
                    <a:gd name="T7" fmla="*/ 0 h 23"/>
                    <a:gd name="T8" fmla="*/ 138 w 150"/>
                    <a:gd name="T9" fmla="*/ 0 h 23"/>
                    <a:gd name="T10" fmla="*/ 150 w 150"/>
                    <a:gd name="T11" fmla="*/ 11 h 23"/>
                    <a:gd name="T12" fmla="*/ 138 w 150"/>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50" h="23">
                      <a:moveTo>
                        <a:pt x="138" y="23"/>
                      </a:moveTo>
                      <a:cubicBezTo>
                        <a:pt x="12" y="23"/>
                        <a:pt x="12" y="23"/>
                        <a:pt x="12" y="23"/>
                      </a:cubicBezTo>
                      <a:cubicBezTo>
                        <a:pt x="5" y="23"/>
                        <a:pt x="0" y="18"/>
                        <a:pt x="0" y="11"/>
                      </a:cubicBezTo>
                      <a:cubicBezTo>
                        <a:pt x="0" y="5"/>
                        <a:pt x="5" y="0"/>
                        <a:pt x="12" y="0"/>
                      </a:cubicBezTo>
                      <a:cubicBezTo>
                        <a:pt x="138" y="0"/>
                        <a:pt x="138" y="0"/>
                        <a:pt x="138" y="0"/>
                      </a:cubicBezTo>
                      <a:cubicBezTo>
                        <a:pt x="145" y="0"/>
                        <a:pt x="150" y="5"/>
                        <a:pt x="150" y="11"/>
                      </a:cubicBezTo>
                      <a:cubicBezTo>
                        <a:pt x="150" y="18"/>
                        <a:pt x="145" y="23"/>
                        <a:pt x="138" y="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5" name="Rectangle 250"/>
                <p:cNvSpPr>
                  <a:spLocks noChangeArrowheads="1"/>
                </p:cNvSpPr>
                <p:nvPr/>
              </p:nvSpPr>
              <p:spPr bwMode="auto">
                <a:xfrm>
                  <a:off x="5402852" y="2611414"/>
                  <a:ext cx="37944" cy="19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6" name="Rectangle 251"/>
                <p:cNvSpPr>
                  <a:spLocks noChangeArrowheads="1"/>
                </p:cNvSpPr>
                <p:nvPr/>
              </p:nvSpPr>
              <p:spPr bwMode="auto">
                <a:xfrm>
                  <a:off x="5402852" y="2639010"/>
                  <a:ext cx="37944" cy="19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7" name="Rectangle 252"/>
                <p:cNvSpPr>
                  <a:spLocks noChangeArrowheads="1"/>
                </p:cNvSpPr>
                <p:nvPr/>
              </p:nvSpPr>
              <p:spPr bwMode="auto">
                <a:xfrm>
                  <a:off x="5402852" y="2667295"/>
                  <a:ext cx="37944" cy="19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8" name="Freeform 253"/>
                <p:cNvSpPr>
                  <a:spLocks/>
                </p:cNvSpPr>
                <p:nvPr/>
              </p:nvSpPr>
              <p:spPr bwMode="auto">
                <a:xfrm>
                  <a:off x="5569806" y="2469987"/>
                  <a:ext cx="41394" cy="57951"/>
                </a:xfrm>
                <a:custGeom>
                  <a:avLst/>
                  <a:gdLst>
                    <a:gd name="T0" fmla="*/ 74 w 85"/>
                    <a:gd name="T1" fmla="*/ 119 h 119"/>
                    <a:gd name="T2" fmla="*/ 63 w 85"/>
                    <a:gd name="T3" fmla="*/ 108 h 119"/>
                    <a:gd name="T4" fmla="*/ 63 w 85"/>
                    <a:gd name="T5" fmla="*/ 38 h 119"/>
                    <a:gd name="T6" fmla="*/ 20 w 85"/>
                    <a:gd name="T7" fmla="*/ 78 h 119"/>
                    <a:gd name="T8" fmla="*/ 4 w 85"/>
                    <a:gd name="T9" fmla="*/ 77 h 119"/>
                    <a:gd name="T10" fmla="*/ 5 w 85"/>
                    <a:gd name="T11" fmla="*/ 61 h 119"/>
                    <a:gd name="T12" fmla="*/ 66 w 85"/>
                    <a:gd name="T13" fmla="*/ 4 h 119"/>
                    <a:gd name="T14" fmla="*/ 79 w 85"/>
                    <a:gd name="T15" fmla="*/ 2 h 119"/>
                    <a:gd name="T16" fmla="*/ 85 w 85"/>
                    <a:gd name="T17" fmla="*/ 12 h 119"/>
                    <a:gd name="T18" fmla="*/ 85 w 85"/>
                    <a:gd name="T19" fmla="*/ 108 h 119"/>
                    <a:gd name="T20" fmla="*/ 74 w 85"/>
                    <a:gd name="T2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19">
                      <a:moveTo>
                        <a:pt x="74" y="119"/>
                      </a:moveTo>
                      <a:cubicBezTo>
                        <a:pt x="68" y="119"/>
                        <a:pt x="63" y="114"/>
                        <a:pt x="63" y="108"/>
                      </a:cubicBezTo>
                      <a:cubicBezTo>
                        <a:pt x="63" y="38"/>
                        <a:pt x="63" y="38"/>
                        <a:pt x="63" y="38"/>
                      </a:cubicBezTo>
                      <a:cubicBezTo>
                        <a:pt x="20" y="78"/>
                        <a:pt x="20" y="78"/>
                        <a:pt x="20" y="78"/>
                      </a:cubicBezTo>
                      <a:cubicBezTo>
                        <a:pt x="15" y="82"/>
                        <a:pt x="8" y="82"/>
                        <a:pt x="4" y="77"/>
                      </a:cubicBezTo>
                      <a:cubicBezTo>
                        <a:pt x="0" y="73"/>
                        <a:pt x="0" y="65"/>
                        <a:pt x="5" y="61"/>
                      </a:cubicBezTo>
                      <a:cubicBezTo>
                        <a:pt x="66" y="4"/>
                        <a:pt x="66" y="4"/>
                        <a:pt x="66" y="4"/>
                      </a:cubicBezTo>
                      <a:cubicBezTo>
                        <a:pt x="70" y="1"/>
                        <a:pt x="74" y="0"/>
                        <a:pt x="79" y="2"/>
                      </a:cubicBezTo>
                      <a:cubicBezTo>
                        <a:pt x="83" y="4"/>
                        <a:pt x="85" y="8"/>
                        <a:pt x="85" y="12"/>
                      </a:cubicBezTo>
                      <a:cubicBezTo>
                        <a:pt x="85" y="108"/>
                        <a:pt x="85" y="108"/>
                        <a:pt x="85" y="108"/>
                      </a:cubicBezTo>
                      <a:cubicBezTo>
                        <a:pt x="85" y="114"/>
                        <a:pt x="80" y="119"/>
                        <a:pt x="74" y="1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sp>
              <p:nvSpPr>
                <p:cNvPr id="469" name="Freeform 254"/>
                <p:cNvSpPr>
                  <a:spLocks/>
                </p:cNvSpPr>
                <p:nvPr/>
              </p:nvSpPr>
              <p:spPr bwMode="auto">
                <a:xfrm>
                  <a:off x="5569806" y="2529317"/>
                  <a:ext cx="11038" cy="139358"/>
                </a:xfrm>
                <a:custGeom>
                  <a:avLst/>
                  <a:gdLst>
                    <a:gd name="T0" fmla="*/ 11 w 22"/>
                    <a:gd name="T1" fmla="*/ 285 h 285"/>
                    <a:gd name="T2" fmla="*/ 0 w 22"/>
                    <a:gd name="T3" fmla="*/ 274 h 285"/>
                    <a:gd name="T4" fmla="*/ 0 w 22"/>
                    <a:gd name="T5" fmla="*/ 12 h 285"/>
                    <a:gd name="T6" fmla="*/ 11 w 22"/>
                    <a:gd name="T7" fmla="*/ 0 h 285"/>
                    <a:gd name="T8" fmla="*/ 22 w 22"/>
                    <a:gd name="T9" fmla="*/ 12 h 285"/>
                    <a:gd name="T10" fmla="*/ 22 w 22"/>
                    <a:gd name="T11" fmla="*/ 274 h 285"/>
                    <a:gd name="T12" fmla="*/ 11 w 22"/>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22" h="285">
                      <a:moveTo>
                        <a:pt x="11" y="285"/>
                      </a:moveTo>
                      <a:cubicBezTo>
                        <a:pt x="5" y="285"/>
                        <a:pt x="0" y="280"/>
                        <a:pt x="0" y="274"/>
                      </a:cubicBezTo>
                      <a:cubicBezTo>
                        <a:pt x="0" y="12"/>
                        <a:pt x="0" y="12"/>
                        <a:pt x="0" y="12"/>
                      </a:cubicBezTo>
                      <a:cubicBezTo>
                        <a:pt x="0" y="5"/>
                        <a:pt x="5" y="0"/>
                        <a:pt x="11" y="0"/>
                      </a:cubicBezTo>
                      <a:cubicBezTo>
                        <a:pt x="17" y="0"/>
                        <a:pt x="22" y="5"/>
                        <a:pt x="22" y="12"/>
                      </a:cubicBezTo>
                      <a:cubicBezTo>
                        <a:pt x="22" y="274"/>
                        <a:pt x="22" y="274"/>
                        <a:pt x="22" y="274"/>
                      </a:cubicBezTo>
                      <a:cubicBezTo>
                        <a:pt x="22" y="280"/>
                        <a:pt x="17" y="285"/>
                        <a:pt x="11" y="28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124191"/>
                    </a:solidFill>
                    <a:effectLst/>
                    <a:uLnTx/>
                    <a:uFillTx/>
                    <a:latin typeface="Nokia Pure Text Light" panose="020B0304040602060303" pitchFamily="34" charset="0"/>
                  </a:endParaRPr>
                </a:p>
              </p:txBody>
            </p:sp>
          </p:grpSp>
          <p:sp>
            <p:nvSpPr>
              <p:cNvPr id="285" name="Rechteck 458"/>
              <p:cNvSpPr/>
              <p:nvPr/>
            </p:nvSpPr>
            <p:spPr>
              <a:xfrm flipH="1">
                <a:off x="5240863" y="2679762"/>
                <a:ext cx="407163" cy="102016"/>
              </a:xfrm>
              <a:prstGeom prst="rect">
                <a:avLst/>
              </a:prstGeom>
              <a:noFill/>
            </p:spPr>
            <p:txBody>
              <a:bodyPr wrap="none" lIns="0" tIns="0" rIns="0" bIns="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Nokia Pure Text Light"/>
                  </a:rPr>
                  <a:t>T. mgmt.</a:t>
                </a:r>
              </a:p>
            </p:txBody>
          </p:sp>
        </p:grpSp>
      </p:grpSp>
      <p:sp>
        <p:nvSpPr>
          <p:cNvPr id="315" name="Textfeld 314"/>
          <p:cNvSpPr txBox="1"/>
          <p:nvPr/>
        </p:nvSpPr>
        <p:spPr>
          <a:xfrm>
            <a:off x="2175922" y="2747371"/>
            <a:ext cx="558981" cy="391628"/>
          </a:xfrm>
          <a:prstGeom prst="rect">
            <a:avLst/>
          </a:prstGeom>
          <a:noFill/>
        </p:spPr>
        <p:txBody>
          <a:bodyPr wrap="none" lIns="72000" tIns="72000" rIns="72000" bIns="72000" rtlCol="0">
            <a:spAutoFit/>
          </a:bodyPr>
          <a:lstStyle/>
          <a:p>
            <a:pPr marL="0" marR="0" lvl="0" indent="0" algn="r" defTabSz="4572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Nokia Pure Text Light"/>
              </a:rPr>
              <a:t>Slice</a:t>
            </a:r>
          </a:p>
        </p:txBody>
      </p:sp>
      <p:sp>
        <p:nvSpPr>
          <p:cNvPr id="309" name="Abgerundetes Rechteck 24"/>
          <p:cNvSpPr>
            <a:spLocks noChangeAspect="1"/>
          </p:cNvSpPr>
          <p:nvPr/>
        </p:nvSpPr>
        <p:spPr>
          <a:xfrm>
            <a:off x="2326729" y="2317613"/>
            <a:ext cx="264430" cy="432318"/>
          </a:xfrm>
          <a:custGeom>
            <a:avLst/>
            <a:gdLst/>
            <a:ahLst/>
            <a:cxnLst/>
            <a:rect l="l" t="t" r="r" b="b"/>
            <a:pathLst>
              <a:path w="2268000" h="3708000">
                <a:moveTo>
                  <a:pt x="221538" y="2853202"/>
                </a:moveTo>
                <a:lnTo>
                  <a:pt x="221538" y="3204915"/>
                </a:lnTo>
                <a:cubicBezTo>
                  <a:pt x="221538" y="3353527"/>
                  <a:pt x="342011" y="3474000"/>
                  <a:pt x="490623" y="3474000"/>
                </a:cubicBezTo>
                <a:lnTo>
                  <a:pt x="1777378" y="3474000"/>
                </a:lnTo>
                <a:cubicBezTo>
                  <a:pt x="1925990" y="3474000"/>
                  <a:pt x="2046463" y="3353527"/>
                  <a:pt x="2046463" y="3204915"/>
                </a:cubicBezTo>
                <a:lnTo>
                  <a:pt x="2046463" y="2853202"/>
                </a:lnTo>
                <a:close/>
                <a:moveTo>
                  <a:pt x="221538" y="2231410"/>
                </a:moveTo>
                <a:lnTo>
                  <a:pt x="221538" y="2601202"/>
                </a:lnTo>
                <a:lnTo>
                  <a:pt x="2046463" y="2601202"/>
                </a:lnTo>
                <a:lnTo>
                  <a:pt x="2046463" y="2231410"/>
                </a:lnTo>
                <a:close/>
                <a:moveTo>
                  <a:pt x="1502461" y="431026"/>
                </a:moveTo>
                <a:cubicBezTo>
                  <a:pt x="1641637" y="431026"/>
                  <a:pt x="1754461" y="543850"/>
                  <a:pt x="1754461" y="683026"/>
                </a:cubicBezTo>
                <a:cubicBezTo>
                  <a:pt x="1754461" y="822202"/>
                  <a:pt x="1641637" y="935026"/>
                  <a:pt x="1502461" y="935026"/>
                </a:cubicBezTo>
                <a:cubicBezTo>
                  <a:pt x="1363285" y="935026"/>
                  <a:pt x="1250461" y="822202"/>
                  <a:pt x="1250461" y="683026"/>
                </a:cubicBezTo>
                <a:cubicBezTo>
                  <a:pt x="1250461" y="543850"/>
                  <a:pt x="1363285" y="431026"/>
                  <a:pt x="1502461" y="431026"/>
                </a:cubicBezTo>
                <a:close/>
                <a:moveTo>
                  <a:pt x="490623" y="234000"/>
                </a:moveTo>
                <a:cubicBezTo>
                  <a:pt x="342011" y="234000"/>
                  <a:pt x="221538" y="354473"/>
                  <a:pt x="221538" y="503085"/>
                </a:cubicBezTo>
                <a:lnTo>
                  <a:pt x="221538" y="1979410"/>
                </a:lnTo>
                <a:lnTo>
                  <a:pt x="2046463" y="1979410"/>
                </a:lnTo>
                <a:lnTo>
                  <a:pt x="2046463" y="503085"/>
                </a:lnTo>
                <a:cubicBezTo>
                  <a:pt x="2046463" y="354473"/>
                  <a:pt x="1925990" y="234000"/>
                  <a:pt x="1777378" y="234000"/>
                </a:cubicBezTo>
                <a:close/>
                <a:moveTo>
                  <a:pt x="479795" y="0"/>
                </a:moveTo>
                <a:lnTo>
                  <a:pt x="1788205" y="0"/>
                </a:lnTo>
                <a:cubicBezTo>
                  <a:pt x="2053188" y="0"/>
                  <a:pt x="2268000" y="214812"/>
                  <a:pt x="2268000" y="479795"/>
                </a:cubicBezTo>
                <a:lnTo>
                  <a:pt x="2268000" y="3228205"/>
                </a:lnTo>
                <a:cubicBezTo>
                  <a:pt x="2268000" y="3493188"/>
                  <a:pt x="2053188" y="3708000"/>
                  <a:pt x="1788205" y="3708000"/>
                </a:cubicBezTo>
                <a:lnTo>
                  <a:pt x="479795" y="3708000"/>
                </a:lnTo>
                <a:cubicBezTo>
                  <a:pt x="214812" y="3708000"/>
                  <a:pt x="0" y="3493188"/>
                  <a:pt x="0" y="3228205"/>
                </a:cubicBezTo>
                <a:lnTo>
                  <a:pt x="0" y="479795"/>
                </a:lnTo>
                <a:cubicBezTo>
                  <a:pt x="0" y="214812"/>
                  <a:pt x="214812" y="0"/>
                  <a:pt x="479795" y="0"/>
                </a:cubicBezTo>
                <a:close/>
              </a:path>
            </a:pathLst>
          </a:custGeom>
          <a:solidFill>
            <a:schemeClr val="bg1"/>
          </a:solidFill>
        </p:spPr>
        <p:txBody>
          <a:bodyPr wrap="square" rtlCol="0" anchor="ctr">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ndParaRPr>
          </a:p>
        </p:txBody>
      </p:sp>
      <p:sp>
        <p:nvSpPr>
          <p:cNvPr id="310" name="Rechteck 30"/>
          <p:cNvSpPr>
            <a:spLocks noChangeAspect="1"/>
          </p:cNvSpPr>
          <p:nvPr/>
        </p:nvSpPr>
        <p:spPr>
          <a:xfrm rot="5400000">
            <a:off x="1669705" y="2296257"/>
            <a:ext cx="475028" cy="432320"/>
          </a:xfrm>
          <a:custGeom>
            <a:avLst/>
            <a:gdLst/>
            <a:ahLst/>
            <a:cxnLst/>
            <a:rect l="l" t="t" r="r" b="b"/>
            <a:pathLst>
              <a:path w="4052380" h="3688058">
                <a:moveTo>
                  <a:pt x="2211263" y="2654858"/>
                </a:moveTo>
                <a:lnTo>
                  <a:pt x="3638381" y="2654858"/>
                </a:lnTo>
                <a:lnTo>
                  <a:pt x="3638381" y="2658209"/>
                </a:lnTo>
                <a:cubicBezTo>
                  <a:pt x="3737654" y="2658206"/>
                  <a:pt x="3818131" y="2294552"/>
                  <a:pt x="3818131" y="1845962"/>
                </a:cubicBezTo>
                <a:cubicBezTo>
                  <a:pt x="3818131" y="1397372"/>
                  <a:pt x="3737655" y="1033718"/>
                  <a:pt x="3638381" y="1033715"/>
                </a:cubicBezTo>
                <a:lnTo>
                  <a:pt x="3638381" y="1037066"/>
                </a:lnTo>
                <a:lnTo>
                  <a:pt x="2211263" y="1037066"/>
                </a:lnTo>
                <a:cubicBezTo>
                  <a:pt x="2303713" y="1228969"/>
                  <a:pt x="2362645" y="1520069"/>
                  <a:pt x="2362645" y="1845962"/>
                </a:cubicBezTo>
                <a:cubicBezTo>
                  <a:pt x="2362645" y="2171855"/>
                  <a:pt x="2303713" y="2462955"/>
                  <a:pt x="2211263" y="2654858"/>
                </a:cubicBezTo>
                <a:close/>
                <a:moveTo>
                  <a:pt x="1774665" y="1845962"/>
                </a:moveTo>
                <a:cubicBezTo>
                  <a:pt x="1774665" y="2291366"/>
                  <a:pt x="1852558" y="2652437"/>
                  <a:pt x="1948644" y="2652437"/>
                </a:cubicBezTo>
                <a:cubicBezTo>
                  <a:pt x="2044731" y="2652437"/>
                  <a:pt x="2122624" y="2291366"/>
                  <a:pt x="2122624" y="1845962"/>
                </a:cubicBezTo>
                <a:cubicBezTo>
                  <a:pt x="2122624" y="1400558"/>
                  <a:pt x="2044731" y="1039487"/>
                  <a:pt x="1948644" y="1039487"/>
                </a:cubicBezTo>
                <a:cubicBezTo>
                  <a:pt x="1852558" y="1039487"/>
                  <a:pt x="1774665" y="1400558"/>
                  <a:pt x="1774665" y="1845962"/>
                </a:cubicBezTo>
                <a:close/>
                <a:moveTo>
                  <a:pt x="241651" y="1845962"/>
                </a:moveTo>
                <a:cubicBezTo>
                  <a:pt x="241651" y="2198444"/>
                  <a:pt x="412194" y="2500849"/>
                  <a:pt x="656149" y="2627936"/>
                </a:cubicBezTo>
                <a:cubicBezTo>
                  <a:pt x="680187" y="2522830"/>
                  <a:pt x="726841" y="2426580"/>
                  <a:pt x="790577" y="2343387"/>
                </a:cubicBezTo>
                <a:cubicBezTo>
                  <a:pt x="796850" y="2319780"/>
                  <a:pt x="811471" y="2299811"/>
                  <a:pt x="831785" y="2287091"/>
                </a:cubicBezTo>
                <a:cubicBezTo>
                  <a:pt x="831942" y="2286773"/>
                  <a:pt x="832168" y="2286515"/>
                  <a:pt x="832395" y="2286258"/>
                </a:cubicBezTo>
                <a:lnTo>
                  <a:pt x="832619" y="2286529"/>
                </a:lnTo>
                <a:cubicBezTo>
                  <a:pt x="851099" y="2270278"/>
                  <a:pt x="875489" y="2261666"/>
                  <a:pt x="901891" y="2261666"/>
                </a:cubicBezTo>
                <a:cubicBezTo>
                  <a:pt x="967502" y="2261666"/>
                  <a:pt x="1020691" y="2314855"/>
                  <a:pt x="1020691" y="2380466"/>
                </a:cubicBezTo>
                <a:cubicBezTo>
                  <a:pt x="1020691" y="2414163"/>
                  <a:pt x="1006661" y="2444584"/>
                  <a:pt x="983808" y="2465877"/>
                </a:cubicBezTo>
                <a:cubicBezTo>
                  <a:pt x="903751" y="2567031"/>
                  <a:pt x="858160" y="2695506"/>
                  <a:pt x="858160" y="2834630"/>
                </a:cubicBezTo>
                <a:cubicBezTo>
                  <a:pt x="858160" y="3178790"/>
                  <a:pt x="1137156" y="3457786"/>
                  <a:pt x="1481316" y="3457786"/>
                </a:cubicBezTo>
                <a:cubicBezTo>
                  <a:pt x="1805882" y="3457786"/>
                  <a:pt x="2072492" y="3209655"/>
                  <a:pt x="2098321" y="2892458"/>
                </a:cubicBezTo>
                <a:lnTo>
                  <a:pt x="1948644" y="2892458"/>
                </a:lnTo>
                <a:cubicBezTo>
                  <a:pt x="1719998" y="2892458"/>
                  <a:pt x="1534644" y="2423926"/>
                  <a:pt x="1534644" y="1845962"/>
                </a:cubicBezTo>
                <a:cubicBezTo>
                  <a:pt x="1534644" y="1267998"/>
                  <a:pt x="1719998" y="799465"/>
                  <a:pt x="1948644" y="799465"/>
                </a:cubicBezTo>
                <a:lnTo>
                  <a:pt x="1948649" y="799466"/>
                </a:lnTo>
                <a:lnTo>
                  <a:pt x="2118090" y="799466"/>
                </a:lnTo>
                <a:cubicBezTo>
                  <a:pt x="2094265" y="478392"/>
                  <a:pt x="1831027" y="226574"/>
                  <a:pt x="1510260" y="226574"/>
                </a:cubicBezTo>
                <a:cubicBezTo>
                  <a:pt x="1204802" y="226574"/>
                  <a:pt x="951513" y="454931"/>
                  <a:pt x="909400" y="754274"/>
                </a:cubicBezTo>
                <a:cubicBezTo>
                  <a:pt x="912326" y="753762"/>
                  <a:pt x="915261" y="753745"/>
                  <a:pt x="918198" y="753745"/>
                </a:cubicBezTo>
                <a:cubicBezTo>
                  <a:pt x="982003" y="753745"/>
                  <a:pt x="1044287" y="761486"/>
                  <a:pt x="1103778" y="778838"/>
                </a:cubicBezTo>
                <a:lnTo>
                  <a:pt x="1101465" y="784566"/>
                </a:lnTo>
                <a:cubicBezTo>
                  <a:pt x="1139904" y="803127"/>
                  <a:pt x="1165622" y="842744"/>
                  <a:pt x="1165622" y="888368"/>
                </a:cubicBezTo>
                <a:cubicBezTo>
                  <a:pt x="1165622" y="953979"/>
                  <a:pt x="1112433" y="1007168"/>
                  <a:pt x="1046822" y="1007168"/>
                </a:cubicBezTo>
                <a:lnTo>
                  <a:pt x="1042699" y="1006335"/>
                </a:lnTo>
                <a:cubicBezTo>
                  <a:pt x="1042379" y="1007985"/>
                  <a:pt x="1042346" y="1009643"/>
                  <a:pt x="1042321" y="1011304"/>
                </a:cubicBezTo>
                <a:cubicBezTo>
                  <a:pt x="1002331" y="1000329"/>
                  <a:pt x="960723" y="995397"/>
                  <a:pt x="918198" y="995397"/>
                </a:cubicBezTo>
                <a:cubicBezTo>
                  <a:pt x="544551" y="995397"/>
                  <a:pt x="241651" y="1376208"/>
                  <a:pt x="241651" y="1845962"/>
                </a:cubicBezTo>
                <a:close/>
                <a:moveTo>
                  <a:pt x="0" y="1845962"/>
                </a:moveTo>
                <a:cubicBezTo>
                  <a:pt x="0" y="1343709"/>
                  <a:pt x="284997" y="920636"/>
                  <a:pt x="673480" y="794186"/>
                </a:cubicBezTo>
                <a:cubicBezTo>
                  <a:pt x="702497" y="350454"/>
                  <a:pt x="1066109" y="0"/>
                  <a:pt x="1510260" y="0"/>
                </a:cubicBezTo>
                <a:cubicBezTo>
                  <a:pt x="1956173" y="0"/>
                  <a:pt x="2320906" y="353238"/>
                  <a:pt x="2347304" y="799466"/>
                </a:cubicBezTo>
                <a:lnTo>
                  <a:pt x="3638380" y="799466"/>
                </a:lnTo>
                <a:lnTo>
                  <a:pt x="3638380" y="799465"/>
                </a:lnTo>
                <a:cubicBezTo>
                  <a:pt x="3867026" y="799465"/>
                  <a:pt x="4052380" y="1267998"/>
                  <a:pt x="4052380" y="1845962"/>
                </a:cubicBezTo>
                <a:cubicBezTo>
                  <a:pt x="4052380" y="2423925"/>
                  <a:pt x="3867026" y="2892456"/>
                  <a:pt x="3638381" y="2892458"/>
                </a:cubicBezTo>
                <a:lnTo>
                  <a:pt x="3638380" y="2892458"/>
                </a:lnTo>
                <a:lnTo>
                  <a:pt x="2331825" y="2892458"/>
                </a:lnTo>
                <a:cubicBezTo>
                  <a:pt x="2303046" y="3336860"/>
                  <a:pt x="1933194" y="3688058"/>
                  <a:pt x="1481316" y="3688058"/>
                </a:cubicBezTo>
                <a:cubicBezTo>
                  <a:pt x="1025977" y="3688058"/>
                  <a:pt x="653926" y="3331459"/>
                  <a:pt x="630292" y="2882237"/>
                </a:cubicBezTo>
                <a:cubicBezTo>
                  <a:pt x="264048" y="2739483"/>
                  <a:pt x="0" y="2329402"/>
                  <a:pt x="0" y="1845962"/>
                </a:cubicBezTo>
                <a:close/>
              </a:path>
            </a:pathLst>
          </a:custGeom>
          <a:solidFill>
            <a:schemeClr val="bg1"/>
          </a:solidFill>
        </p:spPr>
        <p:txBody>
          <a:bodyPr wrap="square" rtlCol="0" anchor="ctr">
            <a:noAutofit/>
          </a:bodyPr>
          <a:lstStyle/>
          <a:p>
            <a:pPr marL="0" marR="0" lvl="0" indent="0" algn="ctr" defTabSz="4572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charset="0"/>
            </a:endParaRPr>
          </a:p>
        </p:txBody>
      </p:sp>
      <p:sp>
        <p:nvSpPr>
          <p:cNvPr id="321" name="Rechteck 320"/>
          <p:cNvSpPr/>
          <p:nvPr/>
        </p:nvSpPr>
        <p:spPr>
          <a:xfrm>
            <a:off x="4637797" y="2970546"/>
            <a:ext cx="2206301" cy="238902"/>
          </a:xfrm>
          <a:prstGeom prst="rect">
            <a:avLst/>
          </a:prstGeom>
        </p:spPr>
        <p:txBody>
          <a:bodyPr wrap="none" lIns="36000" tIns="36000" rIns="36000" bIns="36000">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C9FF"/>
                </a:solidFill>
                <a:effectLst/>
                <a:uLnTx/>
                <a:uFillTx/>
                <a:latin typeface="Nokia Pure Text Light"/>
              </a:rPr>
              <a:t>Tailored vertical </a:t>
            </a:r>
            <a:r>
              <a:rPr kumimoji="0" lang="en-US" sz="1200" b="0" i="0" u="none" strike="noStrike" kern="1200" cap="none" spc="0" normalizeH="0" baseline="0" noProof="0" dirty="0" err="1">
                <a:ln>
                  <a:noFill/>
                </a:ln>
                <a:solidFill>
                  <a:srgbClr val="00C9FF"/>
                </a:solidFill>
                <a:effectLst/>
                <a:uLnTx/>
                <a:uFillTx/>
                <a:latin typeface="Nokia Pure Text Light"/>
              </a:rPr>
              <a:t>XaaS</a:t>
            </a:r>
            <a:r>
              <a:rPr kumimoji="0" lang="en-US" sz="1200" b="0" i="0" u="none" strike="noStrike" kern="1200" cap="none" spc="0" normalizeH="0" baseline="0" noProof="0" dirty="0">
                <a:ln>
                  <a:noFill/>
                </a:ln>
                <a:solidFill>
                  <a:srgbClr val="00C9FF"/>
                </a:solidFill>
                <a:effectLst/>
                <a:uLnTx/>
                <a:uFillTx/>
                <a:latin typeface="Nokia Pure Text Light"/>
              </a:rPr>
              <a:t> solutions</a:t>
            </a:r>
          </a:p>
        </p:txBody>
      </p:sp>
      <p:sp>
        <p:nvSpPr>
          <p:cNvPr id="435" name="TextBox 15"/>
          <p:cNvSpPr txBox="1"/>
          <p:nvPr/>
        </p:nvSpPr>
        <p:spPr>
          <a:xfrm flipH="1">
            <a:off x="6901055" y="2598957"/>
            <a:ext cx="899285" cy="123111"/>
          </a:xfrm>
          <a:prstGeom prst="rect">
            <a:avLst/>
          </a:prstGeom>
          <a:noFill/>
        </p:spPr>
        <p:txBody>
          <a:bodyPr wrap="none" lIns="0" tIns="0" rIns="0" bIns="0" rtlCol="0">
            <a:spAutoFit/>
          </a:bodyPr>
          <a:lstStyle>
            <a:defPPr>
              <a:defRPr lang="en-GB"/>
            </a:defPPr>
            <a:lvl1pPr algn="ctr">
              <a:lnSpc>
                <a:spcPct val="80000"/>
              </a:lnSpc>
              <a:defRPr sz="1000">
                <a:solidFill>
                  <a:srgbClr val="FFFFFF"/>
                </a:solidFill>
                <a:latin typeface="Nokia Pure Text Light"/>
                <a:ea typeface="MS PGothic" pitchFamily="34" charset="-128"/>
              </a:defRPr>
            </a:lvl1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Communication</a:t>
            </a:r>
          </a:p>
        </p:txBody>
      </p:sp>
      <p:sp>
        <p:nvSpPr>
          <p:cNvPr id="436" name="Rechteck 435"/>
          <p:cNvSpPr/>
          <p:nvPr/>
        </p:nvSpPr>
        <p:spPr>
          <a:xfrm flipH="1">
            <a:off x="3820196" y="2598957"/>
            <a:ext cx="375103" cy="24622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Mobile</a:t>
            </a:r>
            <a:b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b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living</a:t>
            </a:r>
          </a:p>
        </p:txBody>
      </p:sp>
      <p:sp>
        <p:nvSpPr>
          <p:cNvPr id="444" name="Rechteck 443"/>
          <p:cNvSpPr/>
          <p:nvPr/>
        </p:nvSpPr>
        <p:spPr>
          <a:xfrm>
            <a:off x="5537586" y="2598957"/>
            <a:ext cx="665246" cy="12311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Automotive</a:t>
            </a:r>
          </a:p>
        </p:txBody>
      </p:sp>
      <p:sp>
        <p:nvSpPr>
          <p:cNvPr id="455" name="Rechteck 454"/>
          <p:cNvSpPr/>
          <p:nvPr/>
        </p:nvSpPr>
        <p:spPr>
          <a:xfrm>
            <a:off x="5005732" y="2598957"/>
            <a:ext cx="368691" cy="24622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Traffic</a:t>
            </a:r>
            <a:b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b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Mgmt.</a:t>
            </a:r>
          </a:p>
        </p:txBody>
      </p:sp>
      <p:sp>
        <p:nvSpPr>
          <p:cNvPr id="564" name="Rechteck 563"/>
          <p:cNvSpPr/>
          <p:nvPr/>
        </p:nvSpPr>
        <p:spPr>
          <a:xfrm>
            <a:off x="6365995" y="2598957"/>
            <a:ext cx="371897" cy="12311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Health</a:t>
            </a:r>
          </a:p>
        </p:txBody>
      </p:sp>
      <p:sp>
        <p:nvSpPr>
          <p:cNvPr id="566" name="Rechteck 565"/>
          <p:cNvSpPr/>
          <p:nvPr/>
        </p:nvSpPr>
        <p:spPr>
          <a:xfrm>
            <a:off x="4358462" y="2598957"/>
            <a:ext cx="484107" cy="24622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Utility &amp; </a:t>
            </a:r>
            <a:b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b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Energy</a:t>
            </a:r>
          </a:p>
        </p:txBody>
      </p:sp>
      <p:sp>
        <p:nvSpPr>
          <p:cNvPr id="567" name="Rechteck 566"/>
          <p:cNvSpPr/>
          <p:nvPr/>
        </p:nvSpPr>
        <p:spPr>
          <a:xfrm>
            <a:off x="3137660" y="2598957"/>
            <a:ext cx="519373" cy="246221"/>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Safety &amp; </a:t>
            </a:r>
            <a:b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b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Security</a:t>
            </a:r>
          </a:p>
        </p:txBody>
      </p:sp>
      <p:sp>
        <p:nvSpPr>
          <p:cNvPr id="627" name="Rechteck 626"/>
          <p:cNvSpPr/>
          <p:nvPr/>
        </p:nvSpPr>
        <p:spPr>
          <a:xfrm>
            <a:off x="7963501" y="2598957"/>
            <a:ext cx="496931" cy="127535"/>
          </a:xfrm>
          <a:prstGeom prst="rect">
            <a:avLst/>
          </a:prstGeom>
          <a:noFill/>
        </p:spPr>
        <p:txBody>
          <a:bodyPr wrap="none" lIns="0" tIns="0" rIns="0" bIns="0" rtlCol="0">
            <a:spAutoFit/>
          </a:body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Nokia Pure Text Light"/>
                <a:ea typeface="MS PGothic" pitchFamily="34" charset="-128"/>
              </a:rPr>
              <a:t>Logistics</a:t>
            </a:r>
          </a:p>
        </p:txBody>
      </p:sp>
      <p:sp>
        <p:nvSpPr>
          <p:cNvPr id="288" name="Rechteck 287"/>
          <p:cNvSpPr/>
          <p:nvPr/>
        </p:nvSpPr>
        <p:spPr>
          <a:xfrm rot="5400000">
            <a:off x="3485404"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89" name="Rechteck 288"/>
          <p:cNvSpPr/>
          <p:nvPr/>
        </p:nvSpPr>
        <p:spPr>
          <a:xfrm rot="5400000">
            <a:off x="4030999"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90" name="Rechteck 289"/>
          <p:cNvSpPr/>
          <p:nvPr/>
        </p:nvSpPr>
        <p:spPr>
          <a:xfrm rot="5400000">
            <a:off x="4652223"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91" name="Rechteck 290"/>
          <p:cNvSpPr/>
          <p:nvPr/>
        </p:nvSpPr>
        <p:spPr>
          <a:xfrm rot="5400000">
            <a:off x="5218626"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94" name="Rechteck 293"/>
          <p:cNvSpPr/>
          <p:nvPr/>
        </p:nvSpPr>
        <p:spPr>
          <a:xfrm rot="5400000">
            <a:off x="6049072"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95" name="Rechteck 294"/>
          <p:cNvSpPr/>
          <p:nvPr/>
        </p:nvSpPr>
        <p:spPr>
          <a:xfrm rot="5400000">
            <a:off x="6545873"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296" name="Rechteck 295"/>
          <p:cNvSpPr/>
          <p:nvPr/>
        </p:nvSpPr>
        <p:spPr>
          <a:xfrm rot="5400000">
            <a:off x="7620503" y="2688923"/>
            <a:ext cx="504000" cy="36000"/>
          </a:xfrm>
          <a:prstGeom prst="rect">
            <a:avLst/>
          </a:prstGeom>
          <a:gradFill flip="none" rotWithShape="1">
            <a:gsLst>
              <a:gs pos="0">
                <a:schemeClr val="bg1">
                  <a:alpha val="0"/>
                </a:schemeClr>
              </a:gs>
              <a:gs pos="45000">
                <a:schemeClr val="bg1"/>
              </a:gs>
              <a:gs pos="100000">
                <a:schemeClr val="bg1">
                  <a:alpha val="0"/>
                </a:schemeClr>
              </a:gs>
            </a:gsLst>
            <a:lin ang="0" scaled="1"/>
            <a:tileRect/>
          </a:gradFill>
          <a:ln>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a:ea typeface="+mn-ea"/>
              <a:cs typeface="+mn-cs"/>
            </a:endParaRPr>
          </a:p>
        </p:txBody>
      </p:sp>
    </p:spTree>
    <p:extLst>
      <p:ext uri="{BB962C8B-B14F-4D97-AF65-F5344CB8AC3E}">
        <p14:creationId xmlns:p14="http://schemas.microsoft.com/office/powerpoint/2010/main" val="198101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Arrow: Right 56">
            <a:extLst>
              <a:ext uri="{FF2B5EF4-FFF2-40B4-BE49-F238E27FC236}">
                <a16:creationId xmlns:a16="http://schemas.microsoft.com/office/drawing/2014/main" id="{302278E6-F46B-4C23-8044-16F209BD835A}"/>
              </a:ext>
            </a:extLst>
          </p:cNvPr>
          <p:cNvSpPr/>
          <p:nvPr/>
        </p:nvSpPr>
        <p:spPr>
          <a:xfrm>
            <a:off x="1290116" y="2954400"/>
            <a:ext cx="5861033" cy="903686"/>
          </a:xfrm>
          <a:prstGeom prst="rightArrow">
            <a:avLst>
              <a:gd name="adj1" fmla="val 6537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2" name="Text Placeholder 1">
            <a:extLst>
              <a:ext uri="{FF2B5EF4-FFF2-40B4-BE49-F238E27FC236}">
                <a16:creationId xmlns:a16="http://schemas.microsoft.com/office/drawing/2014/main" id="{718ACFB1-E979-4E4B-A0DF-B565DCAFFB47}"/>
              </a:ext>
            </a:extLst>
          </p:cNvPr>
          <p:cNvSpPr>
            <a:spLocks noGrp="1"/>
          </p:cNvSpPr>
          <p:nvPr>
            <p:ph type="body" sz="quarter" idx="10"/>
          </p:nvPr>
        </p:nvSpPr>
        <p:spPr/>
        <p:txBody>
          <a:bodyPr/>
          <a:lstStyle/>
          <a:p>
            <a:r>
              <a:rPr lang="en-IE" dirty="0"/>
              <a:t>Underpinned by flexible 5G-enabled infrastructure and applications</a:t>
            </a:r>
          </a:p>
        </p:txBody>
      </p:sp>
      <p:sp>
        <p:nvSpPr>
          <p:cNvPr id="3" name="Text Placeholder 2">
            <a:extLst>
              <a:ext uri="{FF2B5EF4-FFF2-40B4-BE49-F238E27FC236}">
                <a16:creationId xmlns:a16="http://schemas.microsoft.com/office/drawing/2014/main" id="{CFC57824-9F7C-43CB-8EBF-463465C15DB3}"/>
              </a:ext>
            </a:extLst>
          </p:cNvPr>
          <p:cNvSpPr>
            <a:spLocks noGrp="1"/>
          </p:cNvSpPr>
          <p:nvPr>
            <p:ph type="body" sz="quarter" idx="11"/>
          </p:nvPr>
        </p:nvSpPr>
        <p:spPr/>
        <p:txBody>
          <a:bodyPr/>
          <a:lstStyle/>
          <a:p>
            <a:r>
              <a:rPr lang="en-IE" dirty="0"/>
              <a:t>Smart farm ecosystem</a:t>
            </a:r>
          </a:p>
        </p:txBody>
      </p:sp>
      <p:sp>
        <p:nvSpPr>
          <p:cNvPr id="4" name="Footer Placeholder 3">
            <a:extLst>
              <a:ext uri="{FF2B5EF4-FFF2-40B4-BE49-F238E27FC236}">
                <a16:creationId xmlns:a16="http://schemas.microsoft.com/office/drawing/2014/main" id="{2A05ABAB-EAD1-4CD3-BF05-1D53F7E4957A}"/>
              </a:ext>
            </a:extLst>
          </p:cNvPr>
          <p:cNvSpPr>
            <a:spLocks noGrp="1"/>
          </p:cNvSpPr>
          <p:nvPr>
            <p:ph type="ftr" sz="quarter" idx="3"/>
          </p:nvPr>
        </p:nvSpPr>
        <p:spPr/>
        <p:txBody>
          <a:bodyPr/>
          <a:lstStyle/>
          <a:p>
            <a:r>
              <a:rPr lang="en-US">
                <a:cs typeface="Arial" panose="020B0604020202020204" pitchFamily="34" charset="0"/>
              </a:rPr>
              <a:t>Public</a:t>
            </a:r>
            <a:endParaRPr lang="en-US" dirty="0">
              <a:cs typeface="Arial" panose="020B0604020202020204" pitchFamily="34" charset="0"/>
            </a:endParaRPr>
          </a:p>
        </p:txBody>
      </p:sp>
      <p:grpSp>
        <p:nvGrpSpPr>
          <p:cNvPr id="56" name="Group 55">
            <a:extLst>
              <a:ext uri="{FF2B5EF4-FFF2-40B4-BE49-F238E27FC236}">
                <a16:creationId xmlns:a16="http://schemas.microsoft.com/office/drawing/2014/main" id="{F3AAAE95-3067-4F36-B22E-BB950595765D}"/>
              </a:ext>
            </a:extLst>
          </p:cNvPr>
          <p:cNvGrpSpPr/>
          <p:nvPr/>
        </p:nvGrpSpPr>
        <p:grpSpPr>
          <a:xfrm>
            <a:off x="419121" y="1330192"/>
            <a:ext cx="8305757" cy="874290"/>
            <a:chOff x="419121" y="1330192"/>
            <a:chExt cx="8305757" cy="874290"/>
          </a:xfrm>
        </p:grpSpPr>
        <p:sp>
          <p:nvSpPr>
            <p:cNvPr id="8" name="Arrow: Pentagon 7">
              <a:extLst>
                <a:ext uri="{FF2B5EF4-FFF2-40B4-BE49-F238E27FC236}">
                  <a16:creationId xmlns:a16="http://schemas.microsoft.com/office/drawing/2014/main" id="{C0B814CA-D47E-4B30-8D08-A5EFA0360623}"/>
                </a:ext>
              </a:extLst>
            </p:cNvPr>
            <p:cNvSpPr/>
            <p:nvPr/>
          </p:nvSpPr>
          <p:spPr>
            <a:xfrm>
              <a:off x="4251460" y="1563638"/>
              <a:ext cx="641080" cy="432048"/>
            </a:xfrm>
            <a:prstGeom prst="homePlate">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9" name="Arrow: Pentagon 8">
              <a:extLst>
                <a:ext uri="{FF2B5EF4-FFF2-40B4-BE49-F238E27FC236}">
                  <a16:creationId xmlns:a16="http://schemas.microsoft.com/office/drawing/2014/main" id="{E7BA5C7D-5B77-4D93-A7DE-B5FA787CBF0C}"/>
                </a:ext>
              </a:extLst>
            </p:cNvPr>
            <p:cNvSpPr/>
            <p:nvPr/>
          </p:nvSpPr>
          <p:spPr>
            <a:xfrm>
              <a:off x="6451200" y="1563638"/>
              <a:ext cx="641080" cy="432048"/>
            </a:xfrm>
            <a:prstGeom prst="homePlate">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7" name="Arrow: Pentagon 6">
              <a:extLst>
                <a:ext uri="{FF2B5EF4-FFF2-40B4-BE49-F238E27FC236}">
                  <a16:creationId xmlns:a16="http://schemas.microsoft.com/office/drawing/2014/main" id="{03B4ED67-24B4-4793-839F-28489F48C308}"/>
                </a:ext>
              </a:extLst>
            </p:cNvPr>
            <p:cNvSpPr/>
            <p:nvPr/>
          </p:nvSpPr>
          <p:spPr>
            <a:xfrm>
              <a:off x="2051720" y="1563638"/>
              <a:ext cx="641080" cy="432048"/>
            </a:xfrm>
            <a:prstGeom prst="homePlate">
              <a:avLst/>
            </a:prstGeom>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31" name="Freeform: Shape 30">
              <a:extLst>
                <a:ext uri="{FF2B5EF4-FFF2-40B4-BE49-F238E27FC236}">
                  <a16:creationId xmlns:a16="http://schemas.microsoft.com/office/drawing/2014/main" id="{A5B4A5AC-7B86-4596-A9D6-3F7DE5DF58ED}"/>
                </a:ext>
              </a:extLst>
            </p:cNvPr>
            <p:cNvSpPr/>
            <p:nvPr/>
          </p:nvSpPr>
          <p:spPr>
            <a:xfrm>
              <a:off x="419121" y="1330192"/>
              <a:ext cx="1748580" cy="874290"/>
            </a:xfrm>
            <a:custGeom>
              <a:avLst/>
              <a:gdLst>
                <a:gd name="connsiteX0" fmla="*/ 0 w 1748580"/>
                <a:gd name="connsiteY0" fmla="*/ 87429 h 874290"/>
                <a:gd name="connsiteX1" fmla="*/ 87429 w 1748580"/>
                <a:gd name="connsiteY1" fmla="*/ 0 h 874290"/>
                <a:gd name="connsiteX2" fmla="*/ 1661151 w 1748580"/>
                <a:gd name="connsiteY2" fmla="*/ 0 h 874290"/>
                <a:gd name="connsiteX3" fmla="*/ 1748580 w 1748580"/>
                <a:gd name="connsiteY3" fmla="*/ 87429 h 874290"/>
                <a:gd name="connsiteX4" fmla="*/ 1748580 w 1748580"/>
                <a:gd name="connsiteY4" fmla="*/ 786861 h 874290"/>
                <a:gd name="connsiteX5" fmla="*/ 1661151 w 1748580"/>
                <a:gd name="connsiteY5" fmla="*/ 874290 h 874290"/>
                <a:gd name="connsiteX6" fmla="*/ 87429 w 1748580"/>
                <a:gd name="connsiteY6" fmla="*/ 874290 h 874290"/>
                <a:gd name="connsiteX7" fmla="*/ 0 w 1748580"/>
                <a:gd name="connsiteY7" fmla="*/ 786861 h 874290"/>
                <a:gd name="connsiteX8" fmla="*/ 0 w 1748580"/>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580" h="874290">
                  <a:moveTo>
                    <a:pt x="0" y="87429"/>
                  </a:moveTo>
                  <a:cubicBezTo>
                    <a:pt x="0" y="39143"/>
                    <a:pt x="39143" y="0"/>
                    <a:pt x="87429" y="0"/>
                  </a:cubicBezTo>
                  <a:lnTo>
                    <a:pt x="1661151" y="0"/>
                  </a:lnTo>
                  <a:cubicBezTo>
                    <a:pt x="1709437" y="0"/>
                    <a:pt x="1748580" y="39143"/>
                    <a:pt x="1748580" y="87429"/>
                  </a:cubicBezTo>
                  <a:lnTo>
                    <a:pt x="1748580" y="786861"/>
                  </a:lnTo>
                  <a:cubicBezTo>
                    <a:pt x="1748580" y="835147"/>
                    <a:pt x="1709437" y="874290"/>
                    <a:pt x="1661151" y="874290"/>
                  </a:cubicBezTo>
                  <a:lnTo>
                    <a:pt x="87429" y="874290"/>
                  </a:lnTo>
                  <a:cubicBezTo>
                    <a:pt x="39143" y="874290"/>
                    <a:pt x="0" y="835147"/>
                    <a:pt x="0" y="786861"/>
                  </a:cubicBezTo>
                  <a:lnTo>
                    <a:pt x="0" y="87429"/>
                  </a:lnTo>
                  <a:close/>
                </a:path>
              </a:pathLst>
            </a:custGeom>
            <a:solidFill>
              <a:schemeClr val="tx1"/>
            </a:solidFill>
          </p:spPr>
          <p:style>
            <a:lnRef idx="0">
              <a:schemeClr val="accent3">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7992" tIns="47197" rIns="57992" bIns="47197" numCol="1" spcCol="1270" anchor="ctr" anchorCtr="0">
              <a:noAutofit/>
            </a:bodyPr>
            <a:lstStyle/>
            <a:p>
              <a:pPr marL="0" lvl="0" indent="0" algn="ctr" defTabSz="755650">
                <a:lnSpc>
                  <a:spcPct val="90000"/>
                </a:lnSpc>
                <a:spcBef>
                  <a:spcPct val="0"/>
                </a:spcBef>
                <a:spcAft>
                  <a:spcPct val="35000"/>
                </a:spcAft>
                <a:buNone/>
              </a:pPr>
              <a:r>
                <a:rPr lang="en-IE" sz="1700" kern="1200" dirty="0">
                  <a:solidFill>
                    <a:schemeClr val="bg1"/>
                  </a:solidFill>
                </a:rPr>
                <a:t>Mobile network provider</a:t>
              </a:r>
            </a:p>
          </p:txBody>
        </p:sp>
        <p:sp>
          <p:nvSpPr>
            <p:cNvPr id="36" name="Freeform: Shape 35">
              <a:extLst>
                <a:ext uri="{FF2B5EF4-FFF2-40B4-BE49-F238E27FC236}">
                  <a16:creationId xmlns:a16="http://schemas.microsoft.com/office/drawing/2014/main" id="{0F2DE14F-5528-4450-AE77-5E0591280038}"/>
                </a:ext>
              </a:extLst>
            </p:cNvPr>
            <p:cNvSpPr/>
            <p:nvPr/>
          </p:nvSpPr>
          <p:spPr>
            <a:xfrm>
              <a:off x="2604846" y="1330192"/>
              <a:ext cx="1748580" cy="874290"/>
            </a:xfrm>
            <a:custGeom>
              <a:avLst/>
              <a:gdLst>
                <a:gd name="connsiteX0" fmla="*/ 0 w 1748580"/>
                <a:gd name="connsiteY0" fmla="*/ 87429 h 874290"/>
                <a:gd name="connsiteX1" fmla="*/ 87429 w 1748580"/>
                <a:gd name="connsiteY1" fmla="*/ 0 h 874290"/>
                <a:gd name="connsiteX2" fmla="*/ 1661151 w 1748580"/>
                <a:gd name="connsiteY2" fmla="*/ 0 h 874290"/>
                <a:gd name="connsiteX3" fmla="*/ 1748580 w 1748580"/>
                <a:gd name="connsiteY3" fmla="*/ 87429 h 874290"/>
                <a:gd name="connsiteX4" fmla="*/ 1748580 w 1748580"/>
                <a:gd name="connsiteY4" fmla="*/ 786861 h 874290"/>
                <a:gd name="connsiteX5" fmla="*/ 1661151 w 1748580"/>
                <a:gd name="connsiteY5" fmla="*/ 874290 h 874290"/>
                <a:gd name="connsiteX6" fmla="*/ 87429 w 1748580"/>
                <a:gd name="connsiteY6" fmla="*/ 874290 h 874290"/>
                <a:gd name="connsiteX7" fmla="*/ 0 w 1748580"/>
                <a:gd name="connsiteY7" fmla="*/ 786861 h 874290"/>
                <a:gd name="connsiteX8" fmla="*/ 0 w 1748580"/>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580" h="874290">
                  <a:moveTo>
                    <a:pt x="0" y="87429"/>
                  </a:moveTo>
                  <a:cubicBezTo>
                    <a:pt x="0" y="39143"/>
                    <a:pt x="39143" y="0"/>
                    <a:pt x="87429" y="0"/>
                  </a:cubicBezTo>
                  <a:lnTo>
                    <a:pt x="1661151" y="0"/>
                  </a:lnTo>
                  <a:cubicBezTo>
                    <a:pt x="1709437" y="0"/>
                    <a:pt x="1748580" y="39143"/>
                    <a:pt x="1748580" y="87429"/>
                  </a:cubicBezTo>
                  <a:lnTo>
                    <a:pt x="1748580" y="786861"/>
                  </a:lnTo>
                  <a:cubicBezTo>
                    <a:pt x="1748580" y="835147"/>
                    <a:pt x="1709437" y="874290"/>
                    <a:pt x="1661151" y="874290"/>
                  </a:cubicBezTo>
                  <a:lnTo>
                    <a:pt x="87429" y="874290"/>
                  </a:lnTo>
                  <a:cubicBezTo>
                    <a:pt x="39143" y="874290"/>
                    <a:pt x="0" y="835147"/>
                    <a:pt x="0" y="786861"/>
                  </a:cubicBezTo>
                  <a:lnTo>
                    <a:pt x="0" y="87429"/>
                  </a:lnTo>
                  <a:close/>
                </a:path>
              </a:pathLst>
            </a:custGeom>
            <a:solidFill>
              <a:schemeClr val="tx1"/>
            </a:solidFill>
          </p:spPr>
          <p:style>
            <a:lnRef idx="0">
              <a:schemeClr val="accent3">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7992" tIns="47197" rIns="57992" bIns="47197" numCol="1" spcCol="1270" anchor="ctr" anchorCtr="0">
              <a:noAutofit/>
            </a:bodyPr>
            <a:lstStyle/>
            <a:p>
              <a:pPr marL="0" lvl="0" indent="0" algn="ctr" defTabSz="755650">
                <a:lnSpc>
                  <a:spcPct val="90000"/>
                </a:lnSpc>
                <a:spcBef>
                  <a:spcPct val="0"/>
                </a:spcBef>
                <a:spcAft>
                  <a:spcPct val="35000"/>
                </a:spcAft>
                <a:buNone/>
              </a:pPr>
              <a:r>
                <a:rPr lang="en-IE" sz="1700" kern="1200" dirty="0">
                  <a:solidFill>
                    <a:schemeClr val="bg1"/>
                  </a:solidFill>
                </a:rPr>
                <a:t>Specialized </a:t>
              </a:r>
              <a:br>
                <a:rPr lang="en-IE" sz="1700" kern="1200" dirty="0">
                  <a:solidFill>
                    <a:schemeClr val="bg1"/>
                  </a:solidFill>
                </a:rPr>
              </a:br>
              <a:r>
                <a:rPr lang="en-IE" sz="1700" kern="1200" dirty="0">
                  <a:solidFill>
                    <a:schemeClr val="bg1"/>
                  </a:solidFill>
                </a:rPr>
                <a:t>5G network provider</a:t>
              </a:r>
            </a:p>
          </p:txBody>
        </p:sp>
        <p:sp>
          <p:nvSpPr>
            <p:cNvPr id="41" name="Freeform: Shape 40">
              <a:extLst>
                <a:ext uri="{FF2B5EF4-FFF2-40B4-BE49-F238E27FC236}">
                  <a16:creationId xmlns:a16="http://schemas.microsoft.com/office/drawing/2014/main" id="{AFB893C4-3B32-4795-BE13-7A7268D019C1}"/>
                </a:ext>
              </a:extLst>
            </p:cNvPr>
            <p:cNvSpPr/>
            <p:nvPr/>
          </p:nvSpPr>
          <p:spPr>
            <a:xfrm>
              <a:off x="4790572" y="1330192"/>
              <a:ext cx="1748580" cy="874290"/>
            </a:xfrm>
            <a:custGeom>
              <a:avLst/>
              <a:gdLst>
                <a:gd name="connsiteX0" fmla="*/ 0 w 1748580"/>
                <a:gd name="connsiteY0" fmla="*/ 87429 h 874290"/>
                <a:gd name="connsiteX1" fmla="*/ 87429 w 1748580"/>
                <a:gd name="connsiteY1" fmla="*/ 0 h 874290"/>
                <a:gd name="connsiteX2" fmla="*/ 1661151 w 1748580"/>
                <a:gd name="connsiteY2" fmla="*/ 0 h 874290"/>
                <a:gd name="connsiteX3" fmla="*/ 1748580 w 1748580"/>
                <a:gd name="connsiteY3" fmla="*/ 87429 h 874290"/>
                <a:gd name="connsiteX4" fmla="*/ 1748580 w 1748580"/>
                <a:gd name="connsiteY4" fmla="*/ 786861 h 874290"/>
                <a:gd name="connsiteX5" fmla="*/ 1661151 w 1748580"/>
                <a:gd name="connsiteY5" fmla="*/ 874290 h 874290"/>
                <a:gd name="connsiteX6" fmla="*/ 87429 w 1748580"/>
                <a:gd name="connsiteY6" fmla="*/ 874290 h 874290"/>
                <a:gd name="connsiteX7" fmla="*/ 0 w 1748580"/>
                <a:gd name="connsiteY7" fmla="*/ 786861 h 874290"/>
                <a:gd name="connsiteX8" fmla="*/ 0 w 1748580"/>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580" h="874290">
                  <a:moveTo>
                    <a:pt x="0" y="87429"/>
                  </a:moveTo>
                  <a:cubicBezTo>
                    <a:pt x="0" y="39143"/>
                    <a:pt x="39143" y="0"/>
                    <a:pt x="87429" y="0"/>
                  </a:cubicBezTo>
                  <a:lnTo>
                    <a:pt x="1661151" y="0"/>
                  </a:lnTo>
                  <a:cubicBezTo>
                    <a:pt x="1709437" y="0"/>
                    <a:pt x="1748580" y="39143"/>
                    <a:pt x="1748580" y="87429"/>
                  </a:cubicBezTo>
                  <a:lnTo>
                    <a:pt x="1748580" y="786861"/>
                  </a:lnTo>
                  <a:cubicBezTo>
                    <a:pt x="1748580" y="835147"/>
                    <a:pt x="1709437" y="874290"/>
                    <a:pt x="1661151" y="874290"/>
                  </a:cubicBezTo>
                  <a:lnTo>
                    <a:pt x="87429" y="874290"/>
                  </a:lnTo>
                  <a:cubicBezTo>
                    <a:pt x="39143" y="874290"/>
                    <a:pt x="0" y="835147"/>
                    <a:pt x="0" y="786861"/>
                  </a:cubicBezTo>
                  <a:lnTo>
                    <a:pt x="0" y="87429"/>
                  </a:lnTo>
                  <a:close/>
                </a:path>
              </a:pathLst>
            </a:custGeom>
            <a:solidFill>
              <a:schemeClr val="tx1"/>
            </a:solidFill>
          </p:spPr>
          <p:style>
            <a:lnRef idx="0">
              <a:schemeClr val="accent3">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7992" tIns="47197" rIns="57992" bIns="47197" numCol="1" spcCol="1270" anchor="ctr" anchorCtr="0">
              <a:noAutofit/>
            </a:bodyPr>
            <a:lstStyle/>
            <a:p>
              <a:pPr marL="0" lvl="0" indent="0" algn="ctr" defTabSz="755650">
                <a:lnSpc>
                  <a:spcPct val="90000"/>
                </a:lnSpc>
                <a:spcBef>
                  <a:spcPct val="0"/>
                </a:spcBef>
                <a:spcAft>
                  <a:spcPct val="35000"/>
                </a:spcAft>
                <a:buNone/>
              </a:pPr>
              <a:r>
                <a:rPr lang="en-IE" sz="1700" dirty="0">
                  <a:solidFill>
                    <a:schemeClr val="bg1"/>
                  </a:solidFill>
                </a:rPr>
                <a:t>A</a:t>
              </a:r>
              <a:r>
                <a:rPr lang="en-IE" sz="1700" kern="1200" dirty="0">
                  <a:solidFill>
                    <a:schemeClr val="bg1"/>
                  </a:solidFill>
                </a:rPr>
                <a:t>utomation service provider</a:t>
              </a:r>
            </a:p>
          </p:txBody>
        </p:sp>
        <p:sp>
          <p:nvSpPr>
            <p:cNvPr id="46" name="Freeform: Shape 45">
              <a:extLst>
                <a:ext uri="{FF2B5EF4-FFF2-40B4-BE49-F238E27FC236}">
                  <a16:creationId xmlns:a16="http://schemas.microsoft.com/office/drawing/2014/main" id="{1B51C865-767A-4EC7-AEBE-888272B6C842}"/>
                </a:ext>
              </a:extLst>
            </p:cNvPr>
            <p:cNvSpPr/>
            <p:nvPr/>
          </p:nvSpPr>
          <p:spPr>
            <a:xfrm>
              <a:off x="6976298" y="1330192"/>
              <a:ext cx="1748580" cy="874290"/>
            </a:xfrm>
            <a:custGeom>
              <a:avLst/>
              <a:gdLst>
                <a:gd name="connsiteX0" fmla="*/ 0 w 1748580"/>
                <a:gd name="connsiteY0" fmla="*/ 87429 h 874290"/>
                <a:gd name="connsiteX1" fmla="*/ 87429 w 1748580"/>
                <a:gd name="connsiteY1" fmla="*/ 0 h 874290"/>
                <a:gd name="connsiteX2" fmla="*/ 1661151 w 1748580"/>
                <a:gd name="connsiteY2" fmla="*/ 0 h 874290"/>
                <a:gd name="connsiteX3" fmla="*/ 1748580 w 1748580"/>
                <a:gd name="connsiteY3" fmla="*/ 87429 h 874290"/>
                <a:gd name="connsiteX4" fmla="*/ 1748580 w 1748580"/>
                <a:gd name="connsiteY4" fmla="*/ 786861 h 874290"/>
                <a:gd name="connsiteX5" fmla="*/ 1661151 w 1748580"/>
                <a:gd name="connsiteY5" fmla="*/ 874290 h 874290"/>
                <a:gd name="connsiteX6" fmla="*/ 87429 w 1748580"/>
                <a:gd name="connsiteY6" fmla="*/ 874290 h 874290"/>
                <a:gd name="connsiteX7" fmla="*/ 0 w 1748580"/>
                <a:gd name="connsiteY7" fmla="*/ 786861 h 874290"/>
                <a:gd name="connsiteX8" fmla="*/ 0 w 1748580"/>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580" h="874290">
                  <a:moveTo>
                    <a:pt x="0" y="87429"/>
                  </a:moveTo>
                  <a:cubicBezTo>
                    <a:pt x="0" y="39143"/>
                    <a:pt x="39143" y="0"/>
                    <a:pt x="87429" y="0"/>
                  </a:cubicBezTo>
                  <a:lnTo>
                    <a:pt x="1661151" y="0"/>
                  </a:lnTo>
                  <a:cubicBezTo>
                    <a:pt x="1709437" y="0"/>
                    <a:pt x="1748580" y="39143"/>
                    <a:pt x="1748580" y="87429"/>
                  </a:cubicBezTo>
                  <a:lnTo>
                    <a:pt x="1748580" y="786861"/>
                  </a:lnTo>
                  <a:cubicBezTo>
                    <a:pt x="1748580" y="835147"/>
                    <a:pt x="1709437" y="874290"/>
                    <a:pt x="1661151" y="874290"/>
                  </a:cubicBezTo>
                  <a:lnTo>
                    <a:pt x="87429" y="874290"/>
                  </a:lnTo>
                  <a:cubicBezTo>
                    <a:pt x="39143" y="874290"/>
                    <a:pt x="0" y="835147"/>
                    <a:pt x="0" y="786861"/>
                  </a:cubicBezTo>
                  <a:lnTo>
                    <a:pt x="0" y="87429"/>
                  </a:lnTo>
                  <a:close/>
                </a:path>
              </a:pathLst>
            </a:custGeom>
            <a:solidFill>
              <a:schemeClr val="tx1"/>
            </a:solidFill>
          </p:spPr>
          <p:style>
            <a:lnRef idx="0">
              <a:schemeClr val="accent3">
                <a:shade val="80000"/>
                <a:hueOff val="0"/>
                <a:satOff val="0"/>
                <a:lumOff val="0"/>
                <a:alphaOff val="0"/>
              </a:schemeClr>
            </a:lnRef>
            <a:fillRef idx="3">
              <a:scrgbClr r="0" g="0" b="0"/>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7992" tIns="47197" rIns="57992" bIns="47197" numCol="1" spcCol="1270" anchor="ctr" anchorCtr="0">
              <a:noAutofit/>
            </a:bodyPr>
            <a:lstStyle/>
            <a:p>
              <a:pPr marL="0" lvl="0" indent="0" algn="ctr" defTabSz="755650">
                <a:lnSpc>
                  <a:spcPct val="90000"/>
                </a:lnSpc>
                <a:spcBef>
                  <a:spcPct val="0"/>
                </a:spcBef>
                <a:spcAft>
                  <a:spcPct val="35000"/>
                </a:spcAft>
                <a:buNone/>
              </a:pPr>
              <a:r>
                <a:rPr lang="en-IE" sz="1700" kern="1200" dirty="0">
                  <a:solidFill>
                    <a:schemeClr val="bg1"/>
                  </a:solidFill>
                </a:rPr>
                <a:t>Farmer</a:t>
              </a:r>
            </a:p>
          </p:txBody>
        </p:sp>
      </p:grpSp>
      <p:grpSp>
        <p:nvGrpSpPr>
          <p:cNvPr id="55" name="Group 54">
            <a:extLst>
              <a:ext uri="{FF2B5EF4-FFF2-40B4-BE49-F238E27FC236}">
                <a16:creationId xmlns:a16="http://schemas.microsoft.com/office/drawing/2014/main" id="{A2CFEE26-D23F-4537-B6FB-64FD7AFD95BF}"/>
              </a:ext>
            </a:extLst>
          </p:cNvPr>
          <p:cNvGrpSpPr/>
          <p:nvPr/>
        </p:nvGrpSpPr>
        <p:grpSpPr>
          <a:xfrm>
            <a:off x="593979" y="2423054"/>
            <a:ext cx="7956041" cy="1967153"/>
            <a:chOff x="768837" y="2423054"/>
            <a:chExt cx="7956041" cy="1967153"/>
          </a:xfrm>
        </p:grpSpPr>
        <p:sp>
          <p:nvSpPr>
            <p:cNvPr id="52" name="Arrow: Pentagon 51">
              <a:extLst>
                <a:ext uri="{FF2B5EF4-FFF2-40B4-BE49-F238E27FC236}">
                  <a16:creationId xmlns:a16="http://schemas.microsoft.com/office/drawing/2014/main" id="{C54D00A9-00BB-47F5-8E26-D7E0CBE3925D}"/>
                </a:ext>
              </a:extLst>
            </p:cNvPr>
            <p:cNvSpPr/>
            <p:nvPr/>
          </p:nvSpPr>
          <p:spPr>
            <a:xfrm rot="16200000">
              <a:off x="3333455" y="3331329"/>
              <a:ext cx="641080" cy="432048"/>
            </a:xfrm>
            <a:prstGeom prst="homePlate">
              <a:avLst/>
            </a:prstGeom>
            <a:solidFill>
              <a:schemeClr val="accent3"/>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53" name="Arrow: Pentagon 52">
              <a:extLst>
                <a:ext uri="{FF2B5EF4-FFF2-40B4-BE49-F238E27FC236}">
                  <a16:creationId xmlns:a16="http://schemas.microsoft.com/office/drawing/2014/main" id="{ABE58C70-3FE6-4522-AAA7-3D76C40BA26E}"/>
                </a:ext>
              </a:extLst>
            </p:cNvPr>
            <p:cNvSpPr/>
            <p:nvPr/>
          </p:nvSpPr>
          <p:spPr>
            <a:xfrm rot="16200000">
              <a:off x="5519179" y="3331329"/>
              <a:ext cx="641080" cy="432048"/>
            </a:xfrm>
            <a:prstGeom prst="homePlate">
              <a:avLst/>
            </a:prstGeom>
            <a:solidFill>
              <a:schemeClr val="accent3"/>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54" name="Arrow: Pentagon 53">
              <a:extLst>
                <a:ext uri="{FF2B5EF4-FFF2-40B4-BE49-F238E27FC236}">
                  <a16:creationId xmlns:a16="http://schemas.microsoft.com/office/drawing/2014/main" id="{823592CC-3EC4-489E-833D-5C220ED7625D}"/>
                </a:ext>
              </a:extLst>
            </p:cNvPr>
            <p:cNvSpPr/>
            <p:nvPr/>
          </p:nvSpPr>
          <p:spPr>
            <a:xfrm rot="16200000">
              <a:off x="7704903" y="3331330"/>
              <a:ext cx="641080" cy="432048"/>
            </a:xfrm>
            <a:prstGeom prst="homePlate">
              <a:avLst/>
            </a:prstGeom>
            <a:solidFill>
              <a:schemeClr val="bg1"/>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51" name="Arrow: Pentagon 50">
              <a:extLst>
                <a:ext uri="{FF2B5EF4-FFF2-40B4-BE49-F238E27FC236}">
                  <a16:creationId xmlns:a16="http://schemas.microsoft.com/office/drawing/2014/main" id="{C501025B-C428-44B0-8A23-F61BFD274E83}"/>
                </a:ext>
              </a:extLst>
            </p:cNvPr>
            <p:cNvSpPr/>
            <p:nvPr/>
          </p:nvSpPr>
          <p:spPr>
            <a:xfrm rot="16200000">
              <a:off x="1147729" y="3331329"/>
              <a:ext cx="641080" cy="432048"/>
            </a:xfrm>
            <a:prstGeom prst="homePlate">
              <a:avLst/>
            </a:prstGeom>
            <a:solidFill>
              <a:schemeClr val="accent3"/>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33" name="Freeform: Shape 32">
              <a:extLst>
                <a:ext uri="{FF2B5EF4-FFF2-40B4-BE49-F238E27FC236}">
                  <a16:creationId xmlns:a16="http://schemas.microsoft.com/office/drawing/2014/main" id="{B1B29B75-FE43-40F5-B78F-EAF66207CB3A}"/>
                </a:ext>
              </a:extLst>
            </p:cNvPr>
            <p:cNvSpPr/>
            <p:nvPr/>
          </p:nvSpPr>
          <p:spPr>
            <a:xfrm>
              <a:off x="768837" y="2423054"/>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dirty="0"/>
                <a:t>Network as a Service</a:t>
              </a:r>
            </a:p>
          </p:txBody>
        </p:sp>
        <p:sp>
          <p:nvSpPr>
            <p:cNvPr id="35" name="Freeform: Shape 34">
              <a:extLst>
                <a:ext uri="{FF2B5EF4-FFF2-40B4-BE49-F238E27FC236}">
                  <a16:creationId xmlns:a16="http://schemas.microsoft.com/office/drawing/2014/main" id="{83BB5482-4B8A-49F6-A311-3BF1C14815B0}"/>
                </a:ext>
              </a:extLst>
            </p:cNvPr>
            <p:cNvSpPr/>
            <p:nvPr/>
          </p:nvSpPr>
          <p:spPr>
            <a:xfrm>
              <a:off x="768837" y="3515917"/>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a:t>5G </a:t>
              </a:r>
              <a:r>
                <a:rPr lang="en-IE" sz="1600" kern="1200" dirty="0"/>
                <a:t>network infrastructure</a:t>
              </a:r>
            </a:p>
          </p:txBody>
        </p:sp>
        <p:sp>
          <p:nvSpPr>
            <p:cNvPr id="38" name="Freeform: Shape 37">
              <a:extLst>
                <a:ext uri="{FF2B5EF4-FFF2-40B4-BE49-F238E27FC236}">
                  <a16:creationId xmlns:a16="http://schemas.microsoft.com/office/drawing/2014/main" id="{149A5C0F-B78D-4BFD-A519-89E57B033A12}"/>
                </a:ext>
              </a:extLst>
            </p:cNvPr>
            <p:cNvSpPr/>
            <p:nvPr/>
          </p:nvSpPr>
          <p:spPr>
            <a:xfrm>
              <a:off x="2954563" y="2423054"/>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dirty="0"/>
                <a:t>Specialized</a:t>
              </a:r>
              <a:br>
                <a:rPr lang="en-IE" sz="1600" kern="1200" dirty="0"/>
              </a:br>
              <a:r>
                <a:rPr lang="en-IE" sz="1600" kern="1200" dirty="0"/>
                <a:t>5G network slice</a:t>
              </a:r>
            </a:p>
          </p:txBody>
        </p:sp>
        <p:sp>
          <p:nvSpPr>
            <p:cNvPr id="40" name="Freeform: Shape 39">
              <a:extLst>
                <a:ext uri="{FF2B5EF4-FFF2-40B4-BE49-F238E27FC236}">
                  <a16:creationId xmlns:a16="http://schemas.microsoft.com/office/drawing/2014/main" id="{B95C6114-1CEE-4126-AC34-9679A0F8BD9E}"/>
                </a:ext>
              </a:extLst>
            </p:cNvPr>
            <p:cNvSpPr/>
            <p:nvPr/>
          </p:nvSpPr>
          <p:spPr>
            <a:xfrm>
              <a:off x="2954563" y="3515917"/>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a:t>Local </a:t>
              </a:r>
              <a:r>
                <a:rPr lang="en-IE" sz="1600" kern="1200" dirty="0"/>
                <a:t>5G hardware</a:t>
              </a:r>
            </a:p>
          </p:txBody>
        </p:sp>
        <p:sp>
          <p:nvSpPr>
            <p:cNvPr id="43" name="Freeform: Shape 42">
              <a:extLst>
                <a:ext uri="{FF2B5EF4-FFF2-40B4-BE49-F238E27FC236}">
                  <a16:creationId xmlns:a16="http://schemas.microsoft.com/office/drawing/2014/main" id="{2CE730E8-BC57-4421-86EA-C4A7BF9F1430}"/>
                </a:ext>
              </a:extLst>
            </p:cNvPr>
            <p:cNvSpPr/>
            <p:nvPr/>
          </p:nvSpPr>
          <p:spPr>
            <a:xfrm>
              <a:off x="5140288" y="2423054"/>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dirty="0"/>
                <a:t>Smart farm applications</a:t>
              </a:r>
            </a:p>
          </p:txBody>
        </p:sp>
        <p:sp>
          <p:nvSpPr>
            <p:cNvPr id="45" name="Freeform: Shape 44">
              <a:extLst>
                <a:ext uri="{FF2B5EF4-FFF2-40B4-BE49-F238E27FC236}">
                  <a16:creationId xmlns:a16="http://schemas.microsoft.com/office/drawing/2014/main" id="{150116AD-4E5F-4933-A641-2D8A9F2B7DC8}"/>
                </a:ext>
              </a:extLst>
            </p:cNvPr>
            <p:cNvSpPr/>
            <p:nvPr/>
          </p:nvSpPr>
          <p:spPr>
            <a:xfrm>
              <a:off x="5140288" y="3515917"/>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rgbClr val="FFFFFF"/>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a:t>Automation </a:t>
              </a:r>
              <a:r>
                <a:rPr lang="en-IE" sz="1600" kern="1200" dirty="0"/>
                <a:t>equipment</a:t>
              </a:r>
            </a:p>
          </p:txBody>
        </p:sp>
        <p:sp>
          <p:nvSpPr>
            <p:cNvPr id="48" name="Freeform: Shape 47">
              <a:extLst>
                <a:ext uri="{FF2B5EF4-FFF2-40B4-BE49-F238E27FC236}">
                  <a16:creationId xmlns:a16="http://schemas.microsoft.com/office/drawing/2014/main" id="{593B4EF1-974D-4281-95B7-C08B2DD4376C}"/>
                </a:ext>
              </a:extLst>
            </p:cNvPr>
            <p:cNvSpPr/>
            <p:nvPr/>
          </p:nvSpPr>
          <p:spPr>
            <a:xfrm>
              <a:off x="7326014" y="2423054"/>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chemeClr val="accent3"/>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dirty="0">
                  <a:solidFill>
                    <a:schemeClr val="bg1"/>
                  </a:solidFill>
                </a:rPr>
                <a:t>High-performance</a:t>
              </a:r>
              <a:br>
                <a:rPr lang="en-IE" sz="1600" kern="1200" dirty="0">
                  <a:solidFill>
                    <a:schemeClr val="bg1"/>
                  </a:solidFill>
                </a:rPr>
              </a:br>
              <a:r>
                <a:rPr lang="en-IE" sz="1600" kern="1200" dirty="0">
                  <a:solidFill>
                    <a:schemeClr val="bg1"/>
                  </a:solidFill>
                </a:rPr>
                <a:t>farming</a:t>
              </a:r>
            </a:p>
          </p:txBody>
        </p:sp>
        <p:sp>
          <p:nvSpPr>
            <p:cNvPr id="50" name="Freeform: Shape 49">
              <a:extLst>
                <a:ext uri="{FF2B5EF4-FFF2-40B4-BE49-F238E27FC236}">
                  <a16:creationId xmlns:a16="http://schemas.microsoft.com/office/drawing/2014/main" id="{AD269C24-683C-45E0-AA45-93DA707C8010}"/>
                </a:ext>
              </a:extLst>
            </p:cNvPr>
            <p:cNvSpPr/>
            <p:nvPr/>
          </p:nvSpPr>
          <p:spPr>
            <a:xfrm>
              <a:off x="7326014" y="3515917"/>
              <a:ext cx="1398864" cy="874290"/>
            </a:xfrm>
            <a:custGeom>
              <a:avLst/>
              <a:gdLst>
                <a:gd name="connsiteX0" fmla="*/ 0 w 1398864"/>
                <a:gd name="connsiteY0" fmla="*/ 87429 h 874290"/>
                <a:gd name="connsiteX1" fmla="*/ 87429 w 1398864"/>
                <a:gd name="connsiteY1" fmla="*/ 0 h 874290"/>
                <a:gd name="connsiteX2" fmla="*/ 1311435 w 1398864"/>
                <a:gd name="connsiteY2" fmla="*/ 0 h 874290"/>
                <a:gd name="connsiteX3" fmla="*/ 1398864 w 1398864"/>
                <a:gd name="connsiteY3" fmla="*/ 87429 h 874290"/>
                <a:gd name="connsiteX4" fmla="*/ 1398864 w 1398864"/>
                <a:gd name="connsiteY4" fmla="*/ 786861 h 874290"/>
                <a:gd name="connsiteX5" fmla="*/ 1311435 w 1398864"/>
                <a:gd name="connsiteY5" fmla="*/ 874290 h 874290"/>
                <a:gd name="connsiteX6" fmla="*/ 87429 w 1398864"/>
                <a:gd name="connsiteY6" fmla="*/ 874290 h 874290"/>
                <a:gd name="connsiteX7" fmla="*/ 0 w 1398864"/>
                <a:gd name="connsiteY7" fmla="*/ 786861 h 874290"/>
                <a:gd name="connsiteX8" fmla="*/ 0 w 1398864"/>
                <a:gd name="connsiteY8" fmla="*/ 87429 h 87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64" h="874290">
                  <a:moveTo>
                    <a:pt x="0" y="87429"/>
                  </a:moveTo>
                  <a:cubicBezTo>
                    <a:pt x="0" y="39143"/>
                    <a:pt x="39143" y="0"/>
                    <a:pt x="87429" y="0"/>
                  </a:cubicBezTo>
                  <a:lnTo>
                    <a:pt x="1311435" y="0"/>
                  </a:lnTo>
                  <a:cubicBezTo>
                    <a:pt x="1359721" y="0"/>
                    <a:pt x="1398864" y="39143"/>
                    <a:pt x="1398864" y="87429"/>
                  </a:cubicBezTo>
                  <a:lnTo>
                    <a:pt x="1398864" y="786861"/>
                  </a:lnTo>
                  <a:cubicBezTo>
                    <a:pt x="1398864" y="835147"/>
                    <a:pt x="1359721" y="874290"/>
                    <a:pt x="1311435" y="874290"/>
                  </a:cubicBezTo>
                  <a:lnTo>
                    <a:pt x="87429" y="874290"/>
                  </a:lnTo>
                  <a:cubicBezTo>
                    <a:pt x="39143" y="874290"/>
                    <a:pt x="0" y="835147"/>
                    <a:pt x="0" y="786861"/>
                  </a:cubicBezTo>
                  <a:lnTo>
                    <a:pt x="0" y="87429"/>
                  </a:lnTo>
                  <a:close/>
                </a:path>
              </a:pathLst>
            </a:custGeom>
            <a:solidFill>
              <a:schemeClr val="accent3"/>
            </a:solidFill>
            <a:ln>
              <a:solidFill>
                <a:srgbClr val="000000"/>
              </a:solidFill>
            </a:ln>
          </p:spPr>
          <p:style>
            <a:lnRef idx="1">
              <a:scrgbClr r="0" g="0" b="0"/>
            </a:lnRef>
            <a:fillRef idx="1">
              <a:scrgbClr r="0" g="0" b="0"/>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87" tIns="45927" rIns="56087" bIns="45927" numCol="1" spcCol="1270" anchor="ctr" anchorCtr="0">
              <a:noAutofit/>
            </a:bodyPr>
            <a:lstStyle/>
            <a:p>
              <a:pPr marL="0" lvl="0" indent="0" algn="ctr" defTabSz="711200">
                <a:lnSpc>
                  <a:spcPct val="90000"/>
                </a:lnSpc>
                <a:spcBef>
                  <a:spcPct val="0"/>
                </a:spcBef>
                <a:spcAft>
                  <a:spcPct val="35000"/>
                </a:spcAft>
                <a:buNone/>
              </a:pPr>
              <a:r>
                <a:rPr lang="en-IE" sz="1600" kern="1200">
                  <a:solidFill>
                    <a:schemeClr val="bg1"/>
                  </a:solidFill>
                </a:rPr>
                <a:t>Smart </a:t>
              </a:r>
              <a:r>
                <a:rPr lang="en-IE" sz="1600" kern="1200" dirty="0">
                  <a:solidFill>
                    <a:schemeClr val="bg1"/>
                  </a:solidFill>
                </a:rPr>
                <a:t>farm</a:t>
              </a:r>
            </a:p>
          </p:txBody>
        </p:sp>
      </p:grpSp>
    </p:spTree>
    <p:extLst>
      <p:ext uri="{BB962C8B-B14F-4D97-AF65-F5344CB8AC3E}">
        <p14:creationId xmlns:p14="http://schemas.microsoft.com/office/powerpoint/2010/main" val="602972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39B93B-8D18-42EC-8641-1E2333B3D1E8}"/>
              </a:ext>
            </a:extLst>
          </p:cNvPr>
          <p:cNvSpPr>
            <a:spLocks noGrp="1"/>
          </p:cNvSpPr>
          <p:nvPr>
            <p:ph type="title"/>
          </p:nvPr>
        </p:nvSpPr>
        <p:spPr>
          <a:xfrm>
            <a:off x="417600" y="280800"/>
            <a:ext cx="7178736" cy="309600"/>
          </a:xfrm>
        </p:spPr>
        <p:txBody>
          <a:bodyPr/>
          <a:lstStyle/>
          <a:p>
            <a:r>
              <a:rPr lang="en-US" dirty="0"/>
              <a:t>Example IoT solutions for fast time to revenue</a:t>
            </a:r>
          </a:p>
        </p:txBody>
      </p:sp>
      <p:sp>
        <p:nvSpPr>
          <p:cNvPr id="207" name="Rectangle 206">
            <a:extLst>
              <a:ext uri="{FF2B5EF4-FFF2-40B4-BE49-F238E27FC236}">
                <a16:creationId xmlns:a16="http://schemas.microsoft.com/office/drawing/2014/main" id="{45898F52-9AB7-444C-B662-F7E15C5ADCCE}"/>
              </a:ext>
            </a:extLst>
          </p:cNvPr>
          <p:cNvSpPr/>
          <p:nvPr/>
        </p:nvSpPr>
        <p:spPr>
          <a:xfrm>
            <a:off x="603982" y="1331609"/>
            <a:ext cx="4912235" cy="700612"/>
          </a:xfrm>
          <a:prstGeom prst="rect">
            <a:avLst/>
          </a:prstGeom>
          <a:noFill/>
          <a:ln w="9525" cap="flat" cmpd="sng" algn="ctr">
            <a:solidFill>
              <a:schemeClr val="accent3"/>
            </a:solidFill>
            <a:prstDash val="solid"/>
          </a:ln>
          <a:effectLst/>
        </p:spPr>
        <p:txBody>
          <a:bodyPr lIns="72000" tIns="72000" rIns="72000" bIns="72000" rtlCol="0" anchor="t" anchorCtr="0"/>
          <a:lstStyle/>
          <a:p>
            <a:pPr>
              <a:lnSpc>
                <a:spcPct val="90000"/>
              </a:lnSpc>
              <a:spcAft>
                <a:spcPts val="600"/>
              </a:spcAft>
            </a:pPr>
            <a:r>
              <a:rPr lang="en-US" sz="1600" b="1" dirty="0">
                <a:solidFill>
                  <a:schemeClr val="tx2"/>
                </a:solidFill>
              </a:rPr>
              <a:t>Smart Agriculture as a Service</a:t>
            </a:r>
          </a:p>
          <a:p>
            <a:pPr>
              <a:lnSpc>
                <a:spcPct val="90000"/>
              </a:lnSpc>
              <a:spcAft>
                <a:spcPts val="600"/>
              </a:spcAft>
            </a:pPr>
            <a:r>
              <a:rPr lang="en-US" sz="1100" dirty="0">
                <a:solidFill>
                  <a:schemeClr val="tx2"/>
                </a:solidFill>
              </a:rPr>
              <a:t>Affordable subscription-based access to regional weather,</a:t>
            </a:r>
            <a:br>
              <a:rPr lang="en-US" sz="1100" dirty="0">
                <a:solidFill>
                  <a:schemeClr val="tx2"/>
                </a:solidFill>
              </a:rPr>
            </a:br>
            <a:r>
              <a:rPr lang="en-US" sz="1100" dirty="0">
                <a:solidFill>
                  <a:schemeClr val="tx2"/>
                </a:solidFill>
              </a:rPr>
              <a:t>soil and pest data to reduce costs and mitigate risks </a:t>
            </a:r>
          </a:p>
        </p:txBody>
      </p:sp>
      <p:sp>
        <p:nvSpPr>
          <p:cNvPr id="208" name="Rectangle 207">
            <a:extLst>
              <a:ext uri="{FF2B5EF4-FFF2-40B4-BE49-F238E27FC236}">
                <a16:creationId xmlns:a16="http://schemas.microsoft.com/office/drawing/2014/main" id="{AB5B34BD-17A0-4E30-8F92-E8139A0F63A5}"/>
              </a:ext>
            </a:extLst>
          </p:cNvPr>
          <p:cNvSpPr/>
          <p:nvPr/>
        </p:nvSpPr>
        <p:spPr>
          <a:xfrm>
            <a:off x="603982" y="2127673"/>
            <a:ext cx="4912235" cy="700612"/>
          </a:xfrm>
          <a:prstGeom prst="rect">
            <a:avLst/>
          </a:prstGeom>
          <a:noFill/>
          <a:ln w="9525" cap="flat" cmpd="sng" algn="ctr">
            <a:solidFill>
              <a:schemeClr val="accent3"/>
            </a:solidFill>
            <a:prstDash val="solid"/>
          </a:ln>
          <a:effectLst/>
        </p:spPr>
        <p:txBody>
          <a:bodyPr lIns="72000" tIns="72000" rIns="72000" bIns="72000" rtlCol="0" anchor="t" anchorCtr="0"/>
          <a:lstStyle/>
          <a:p>
            <a:pPr>
              <a:lnSpc>
                <a:spcPct val="90000"/>
              </a:lnSpc>
              <a:spcAft>
                <a:spcPts val="600"/>
              </a:spcAft>
            </a:pPr>
            <a:r>
              <a:rPr lang="en-US" sz="1600" b="1" dirty="0">
                <a:solidFill>
                  <a:schemeClr val="tx2"/>
                </a:solidFill>
              </a:rPr>
              <a:t>Livestock Management as a Service</a:t>
            </a:r>
          </a:p>
          <a:p>
            <a:pPr>
              <a:lnSpc>
                <a:spcPct val="90000"/>
              </a:lnSpc>
              <a:spcAft>
                <a:spcPts val="600"/>
              </a:spcAft>
            </a:pPr>
            <a:r>
              <a:rPr lang="en-US" sz="1100" dirty="0">
                <a:solidFill>
                  <a:schemeClr val="tx2"/>
                </a:solidFill>
              </a:rPr>
              <a:t>Intelligent livestock location and health management during</a:t>
            </a:r>
            <a:br>
              <a:rPr lang="en-US" sz="1100" dirty="0">
                <a:solidFill>
                  <a:schemeClr val="tx2"/>
                </a:solidFill>
              </a:rPr>
            </a:br>
            <a:r>
              <a:rPr lang="en-US" sz="1100" dirty="0">
                <a:solidFill>
                  <a:schemeClr val="tx2"/>
                </a:solidFill>
              </a:rPr>
              <a:t>gestation or in case of illness or injury</a:t>
            </a:r>
          </a:p>
          <a:p>
            <a:pPr>
              <a:lnSpc>
                <a:spcPct val="90000"/>
              </a:lnSpc>
              <a:spcAft>
                <a:spcPts val="600"/>
              </a:spcAft>
            </a:pPr>
            <a:endParaRPr lang="en-US" sz="1400" b="1" dirty="0">
              <a:solidFill>
                <a:schemeClr val="tx2"/>
              </a:solidFill>
            </a:endParaRPr>
          </a:p>
        </p:txBody>
      </p:sp>
      <p:sp>
        <p:nvSpPr>
          <p:cNvPr id="209" name="Rectangle 208">
            <a:extLst>
              <a:ext uri="{FF2B5EF4-FFF2-40B4-BE49-F238E27FC236}">
                <a16:creationId xmlns:a16="http://schemas.microsoft.com/office/drawing/2014/main" id="{704958BB-CDBE-4D0E-A637-9C11AE44D98B}"/>
              </a:ext>
            </a:extLst>
          </p:cNvPr>
          <p:cNvSpPr/>
          <p:nvPr/>
        </p:nvSpPr>
        <p:spPr>
          <a:xfrm>
            <a:off x="603982" y="2905108"/>
            <a:ext cx="4912235" cy="700612"/>
          </a:xfrm>
          <a:prstGeom prst="rect">
            <a:avLst/>
          </a:prstGeom>
          <a:noFill/>
          <a:ln w="9525" cap="flat" cmpd="sng" algn="ctr">
            <a:solidFill>
              <a:schemeClr val="accent3"/>
            </a:solidFill>
            <a:prstDash val="solid"/>
          </a:ln>
          <a:effectLst/>
        </p:spPr>
        <p:txBody>
          <a:bodyPr lIns="72000" tIns="72000" rIns="72000" bIns="72000" rtlCol="0" anchor="t" anchorCtr="0"/>
          <a:lstStyle/>
          <a:p>
            <a:pPr>
              <a:lnSpc>
                <a:spcPct val="90000"/>
              </a:lnSpc>
              <a:spcAft>
                <a:spcPts val="600"/>
              </a:spcAft>
            </a:pPr>
            <a:r>
              <a:rPr lang="en-US" sz="1600" b="1" dirty="0">
                <a:solidFill>
                  <a:schemeClr val="tx2"/>
                </a:solidFill>
              </a:rPr>
              <a:t>Logistics as a Service</a:t>
            </a:r>
          </a:p>
          <a:p>
            <a:pPr>
              <a:lnSpc>
                <a:spcPct val="90000"/>
              </a:lnSpc>
              <a:spcAft>
                <a:spcPts val="600"/>
              </a:spcAft>
            </a:pPr>
            <a:r>
              <a:rPr lang="en-US" sz="1100" dirty="0">
                <a:solidFill>
                  <a:schemeClr val="tx2"/>
                </a:solidFill>
              </a:rPr>
              <a:t>Enables globally integrated supply and distribution networks</a:t>
            </a:r>
            <a:br>
              <a:rPr lang="en-US" sz="1100" dirty="0">
                <a:solidFill>
                  <a:schemeClr val="tx2"/>
                </a:solidFill>
              </a:rPr>
            </a:br>
            <a:r>
              <a:rPr lang="en-US" sz="1100" dirty="0">
                <a:solidFill>
                  <a:schemeClr val="tx2"/>
                </a:solidFill>
              </a:rPr>
              <a:t>with real-time knowledge of location, temperature, </a:t>
            </a:r>
            <a:r>
              <a:rPr lang="en-US" sz="1100" dirty="0" err="1">
                <a:solidFill>
                  <a:schemeClr val="tx2"/>
                </a:solidFill>
              </a:rPr>
              <a:t>etc</a:t>
            </a:r>
            <a:endParaRPr lang="en-US" sz="1100" dirty="0">
              <a:solidFill>
                <a:schemeClr val="tx2"/>
              </a:solidFill>
            </a:endParaRPr>
          </a:p>
        </p:txBody>
      </p:sp>
      <p:sp>
        <p:nvSpPr>
          <p:cNvPr id="210" name="Rectangle 209">
            <a:extLst>
              <a:ext uri="{FF2B5EF4-FFF2-40B4-BE49-F238E27FC236}">
                <a16:creationId xmlns:a16="http://schemas.microsoft.com/office/drawing/2014/main" id="{156BAA83-3181-4A1B-9095-64A5078E4AAB}"/>
              </a:ext>
            </a:extLst>
          </p:cNvPr>
          <p:cNvSpPr/>
          <p:nvPr/>
        </p:nvSpPr>
        <p:spPr>
          <a:xfrm>
            <a:off x="603982" y="3682544"/>
            <a:ext cx="4912235" cy="700612"/>
          </a:xfrm>
          <a:prstGeom prst="rect">
            <a:avLst/>
          </a:prstGeom>
          <a:noFill/>
          <a:ln w="9525" cap="flat" cmpd="sng" algn="ctr">
            <a:solidFill>
              <a:schemeClr val="accent3"/>
            </a:solidFill>
            <a:prstDash val="solid"/>
          </a:ln>
          <a:effectLst/>
        </p:spPr>
        <p:txBody>
          <a:bodyPr lIns="72000" tIns="72000" rIns="72000" bIns="72000" rtlCol="0" anchor="t" anchorCtr="0"/>
          <a:lstStyle/>
          <a:p>
            <a:pPr>
              <a:lnSpc>
                <a:spcPct val="90000"/>
              </a:lnSpc>
              <a:spcAft>
                <a:spcPts val="600"/>
              </a:spcAft>
            </a:pPr>
            <a:r>
              <a:rPr lang="en-US" sz="1600" b="1" dirty="0">
                <a:solidFill>
                  <a:schemeClr val="tx2"/>
                </a:solidFill>
              </a:rPr>
              <a:t>Asset Management as a Service</a:t>
            </a:r>
          </a:p>
          <a:p>
            <a:pPr>
              <a:lnSpc>
                <a:spcPct val="90000"/>
              </a:lnSpc>
              <a:spcAft>
                <a:spcPts val="600"/>
              </a:spcAft>
            </a:pPr>
            <a:r>
              <a:rPr lang="en-US" sz="1100" dirty="0">
                <a:solidFill>
                  <a:schemeClr val="tx2"/>
                </a:solidFill>
              </a:rPr>
              <a:t>Simplifying connectivity and management for a range of </a:t>
            </a:r>
            <a:br>
              <a:rPr lang="en-US" sz="1100" dirty="0">
                <a:solidFill>
                  <a:schemeClr val="tx2"/>
                </a:solidFill>
              </a:rPr>
            </a:br>
            <a:r>
              <a:rPr lang="en-US" sz="1100" dirty="0">
                <a:solidFill>
                  <a:schemeClr val="tx2"/>
                </a:solidFill>
              </a:rPr>
              <a:t>connected goods, both industrial and consumer</a:t>
            </a:r>
          </a:p>
          <a:p>
            <a:pPr>
              <a:lnSpc>
                <a:spcPct val="90000"/>
              </a:lnSpc>
              <a:spcAft>
                <a:spcPts val="600"/>
              </a:spcAft>
            </a:pPr>
            <a:endParaRPr lang="en-US" sz="1400" b="1" dirty="0">
              <a:solidFill>
                <a:schemeClr val="tx2"/>
              </a:solidFill>
            </a:endParaRPr>
          </a:p>
        </p:txBody>
      </p:sp>
      <p:sp>
        <p:nvSpPr>
          <p:cNvPr id="212" name="Rectangle 30">
            <a:extLst>
              <a:ext uri="{FF2B5EF4-FFF2-40B4-BE49-F238E27FC236}">
                <a16:creationId xmlns:a16="http://schemas.microsoft.com/office/drawing/2014/main" id="{01E3D738-0611-4AC5-B2E9-C1CDC7A220DE}"/>
              </a:ext>
            </a:extLst>
          </p:cNvPr>
          <p:cNvSpPr/>
          <p:nvPr/>
        </p:nvSpPr>
        <p:spPr>
          <a:xfrm>
            <a:off x="6511298" y="3579167"/>
            <a:ext cx="2316661"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Flexible pay-as-you-grow models for lower risk, faster reward</a:t>
            </a:r>
          </a:p>
        </p:txBody>
      </p:sp>
      <p:sp>
        <p:nvSpPr>
          <p:cNvPr id="213" name="Rectangle 30">
            <a:extLst>
              <a:ext uri="{FF2B5EF4-FFF2-40B4-BE49-F238E27FC236}">
                <a16:creationId xmlns:a16="http://schemas.microsoft.com/office/drawing/2014/main" id="{6FDC8D5E-CE40-40C0-9E45-B26F34B12AB5}"/>
              </a:ext>
            </a:extLst>
          </p:cNvPr>
          <p:cNvSpPr/>
          <p:nvPr/>
        </p:nvSpPr>
        <p:spPr>
          <a:xfrm>
            <a:off x="6490252" y="2761131"/>
            <a:ext cx="2504661"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Trusted WING global IoT connectivity for secure services</a:t>
            </a:r>
            <a:endParaRPr lang="en-GB" sz="1400" dirty="0">
              <a:solidFill>
                <a:srgbClr val="001135"/>
              </a:solidFill>
              <a:cs typeface="Arial" panose="020B0604020202020204" pitchFamily="34" charset="0"/>
            </a:endParaRPr>
          </a:p>
        </p:txBody>
      </p:sp>
      <p:sp>
        <p:nvSpPr>
          <p:cNvPr id="214" name="Rectangle 30">
            <a:extLst>
              <a:ext uri="{FF2B5EF4-FFF2-40B4-BE49-F238E27FC236}">
                <a16:creationId xmlns:a16="http://schemas.microsoft.com/office/drawing/2014/main" id="{53B160A6-4F44-4AE4-B00D-9FB23453E415}"/>
              </a:ext>
            </a:extLst>
          </p:cNvPr>
          <p:cNvSpPr/>
          <p:nvPr/>
        </p:nvSpPr>
        <p:spPr>
          <a:xfrm>
            <a:off x="6511297" y="2062363"/>
            <a:ext cx="2316661"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Single point of contact for full go-to-market</a:t>
            </a:r>
          </a:p>
        </p:txBody>
      </p:sp>
      <p:cxnSp>
        <p:nvCxnSpPr>
          <p:cNvPr id="215" name="Straight Connector 42">
            <a:extLst>
              <a:ext uri="{FF2B5EF4-FFF2-40B4-BE49-F238E27FC236}">
                <a16:creationId xmlns:a16="http://schemas.microsoft.com/office/drawing/2014/main" id="{89E014E7-0787-477B-9C43-3E65836B5A71}"/>
              </a:ext>
            </a:extLst>
          </p:cNvPr>
          <p:cNvCxnSpPr>
            <a:cxnSpLocks/>
          </p:cNvCxnSpPr>
          <p:nvPr/>
        </p:nvCxnSpPr>
        <p:spPr>
          <a:xfrm>
            <a:off x="6523314" y="2681747"/>
            <a:ext cx="2203086"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6D9AB249-802E-40EF-9425-58AED8EF0108}"/>
              </a:ext>
            </a:extLst>
          </p:cNvPr>
          <p:cNvCxnSpPr>
            <a:cxnSpLocks/>
          </p:cNvCxnSpPr>
          <p:nvPr/>
        </p:nvCxnSpPr>
        <p:spPr>
          <a:xfrm>
            <a:off x="6523314" y="3499783"/>
            <a:ext cx="2203086"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7" name="Straight Connector 42">
            <a:extLst>
              <a:ext uri="{FF2B5EF4-FFF2-40B4-BE49-F238E27FC236}">
                <a16:creationId xmlns:a16="http://schemas.microsoft.com/office/drawing/2014/main" id="{A5CF30D5-AA12-4C49-B10C-51B4C21AB293}"/>
              </a:ext>
            </a:extLst>
          </p:cNvPr>
          <p:cNvCxnSpPr>
            <a:cxnSpLocks/>
          </p:cNvCxnSpPr>
          <p:nvPr/>
        </p:nvCxnSpPr>
        <p:spPr>
          <a:xfrm>
            <a:off x="6523314" y="1982979"/>
            <a:ext cx="2203086"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sp>
        <p:nvSpPr>
          <p:cNvPr id="218" name="Rectangle 30">
            <a:extLst>
              <a:ext uri="{FF2B5EF4-FFF2-40B4-BE49-F238E27FC236}">
                <a16:creationId xmlns:a16="http://schemas.microsoft.com/office/drawing/2014/main" id="{56F7B20B-0F8F-4D0C-8E04-30D63F30D831}"/>
              </a:ext>
            </a:extLst>
          </p:cNvPr>
          <p:cNvSpPr/>
          <p:nvPr/>
        </p:nvSpPr>
        <p:spPr>
          <a:xfrm>
            <a:off x="6490251" y="1244327"/>
            <a:ext cx="2504662"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Best-in-class partners with pre-integrated devices and applications</a:t>
            </a:r>
          </a:p>
        </p:txBody>
      </p:sp>
      <p:grpSp>
        <p:nvGrpSpPr>
          <p:cNvPr id="4" name="Group 3">
            <a:extLst>
              <a:ext uri="{FF2B5EF4-FFF2-40B4-BE49-F238E27FC236}">
                <a16:creationId xmlns:a16="http://schemas.microsoft.com/office/drawing/2014/main" id="{88D97178-EB0F-44E0-904C-A15EAEBC6DAA}"/>
              </a:ext>
            </a:extLst>
          </p:cNvPr>
          <p:cNvGrpSpPr/>
          <p:nvPr/>
        </p:nvGrpSpPr>
        <p:grpSpPr>
          <a:xfrm>
            <a:off x="4850294" y="3890430"/>
            <a:ext cx="562082" cy="284839"/>
            <a:chOff x="5095172" y="3999899"/>
            <a:chExt cx="270696" cy="137177"/>
          </a:xfrm>
        </p:grpSpPr>
        <p:sp>
          <p:nvSpPr>
            <p:cNvPr id="231" name="Oval 5">
              <a:extLst>
                <a:ext uri="{FF2B5EF4-FFF2-40B4-BE49-F238E27FC236}">
                  <a16:creationId xmlns:a16="http://schemas.microsoft.com/office/drawing/2014/main" id="{AE91E485-E3D2-490F-BF5E-08602DFB60A7}"/>
                </a:ext>
              </a:extLst>
            </p:cNvPr>
            <p:cNvSpPr>
              <a:spLocks noChangeArrowheads="1"/>
            </p:cNvSpPr>
            <p:nvPr/>
          </p:nvSpPr>
          <p:spPr bwMode="auto">
            <a:xfrm>
              <a:off x="5161931" y="3999899"/>
              <a:ext cx="137177" cy="137177"/>
            </a:xfrm>
            <a:prstGeom prst="ellipse">
              <a:avLst/>
            </a:prstGeom>
            <a:noFill/>
            <a:ln w="6350" cap="flat">
              <a:solidFill>
                <a:srgbClr val="001135"/>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2" name="Oval 6">
              <a:extLst>
                <a:ext uri="{FF2B5EF4-FFF2-40B4-BE49-F238E27FC236}">
                  <a16:creationId xmlns:a16="http://schemas.microsoft.com/office/drawing/2014/main" id="{A25D6374-D9E8-49F2-B220-7C11193EA1B5}"/>
                </a:ext>
              </a:extLst>
            </p:cNvPr>
            <p:cNvSpPr>
              <a:spLocks noChangeArrowheads="1"/>
            </p:cNvSpPr>
            <p:nvPr/>
          </p:nvSpPr>
          <p:spPr bwMode="auto">
            <a:xfrm>
              <a:off x="5209486" y="4047454"/>
              <a:ext cx="42068" cy="42068"/>
            </a:xfrm>
            <a:prstGeom prst="ellipse">
              <a:avLst/>
            </a:prstGeom>
            <a:noFill/>
            <a:ln w="6350" cap="flat">
              <a:solidFill>
                <a:srgbClr val="001135"/>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3" name="Freeform 7">
              <a:extLst>
                <a:ext uri="{FF2B5EF4-FFF2-40B4-BE49-F238E27FC236}">
                  <a16:creationId xmlns:a16="http://schemas.microsoft.com/office/drawing/2014/main" id="{76D5BB97-6023-4226-B832-FEAFA65E0ABC}"/>
                </a:ext>
              </a:extLst>
            </p:cNvPr>
            <p:cNvSpPr>
              <a:spLocks/>
            </p:cNvSpPr>
            <p:nvPr/>
          </p:nvSpPr>
          <p:spPr bwMode="auto">
            <a:xfrm>
              <a:off x="5318313" y="4033736"/>
              <a:ext cx="19662" cy="72704"/>
            </a:xfrm>
            <a:custGeom>
              <a:avLst/>
              <a:gdLst>
                <a:gd name="T0" fmla="*/ 0 w 7"/>
                <a:gd name="T1" fmla="*/ 26 h 26"/>
                <a:gd name="T2" fmla="*/ 0 w 7"/>
                <a:gd name="T3" fmla="*/ 0 h 26"/>
              </a:gdLst>
              <a:ahLst/>
              <a:cxnLst>
                <a:cxn ang="0">
                  <a:pos x="T0" y="T1"/>
                </a:cxn>
                <a:cxn ang="0">
                  <a:pos x="T2" y="T3"/>
                </a:cxn>
              </a:cxnLst>
              <a:rect l="0" t="0" r="r" b="b"/>
              <a:pathLst>
                <a:path w="7" h="26">
                  <a:moveTo>
                    <a:pt x="0" y="26"/>
                  </a:moveTo>
                  <a:cubicBezTo>
                    <a:pt x="7" y="19"/>
                    <a:pt x="7" y="7"/>
                    <a:pt x="0" y="0"/>
                  </a:cubicBezTo>
                </a:path>
              </a:pathLst>
            </a:custGeom>
            <a:noFill/>
            <a:ln w="6350"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4" name="Freeform 8">
              <a:extLst>
                <a:ext uri="{FF2B5EF4-FFF2-40B4-BE49-F238E27FC236}">
                  <a16:creationId xmlns:a16="http://schemas.microsoft.com/office/drawing/2014/main" id="{FB459E77-3220-40AE-B968-334076177E37}"/>
                </a:ext>
              </a:extLst>
            </p:cNvPr>
            <p:cNvSpPr>
              <a:spLocks/>
            </p:cNvSpPr>
            <p:nvPr/>
          </p:nvSpPr>
          <p:spPr bwMode="auto">
            <a:xfrm>
              <a:off x="5335232" y="4014074"/>
              <a:ext cx="30636" cy="108827"/>
            </a:xfrm>
            <a:custGeom>
              <a:avLst/>
              <a:gdLst>
                <a:gd name="T0" fmla="*/ 0 w 11"/>
                <a:gd name="T1" fmla="*/ 39 h 39"/>
                <a:gd name="T2" fmla="*/ 0 w 11"/>
                <a:gd name="T3" fmla="*/ 0 h 39"/>
              </a:gdLst>
              <a:ahLst/>
              <a:cxnLst>
                <a:cxn ang="0">
                  <a:pos x="T0" y="T1"/>
                </a:cxn>
                <a:cxn ang="0">
                  <a:pos x="T2" y="T3"/>
                </a:cxn>
              </a:cxnLst>
              <a:rect l="0" t="0" r="r" b="b"/>
              <a:pathLst>
                <a:path w="11" h="39">
                  <a:moveTo>
                    <a:pt x="0" y="39"/>
                  </a:moveTo>
                  <a:cubicBezTo>
                    <a:pt x="11" y="29"/>
                    <a:pt x="11" y="11"/>
                    <a:pt x="0" y="0"/>
                  </a:cubicBezTo>
                </a:path>
              </a:pathLst>
            </a:custGeom>
            <a:noFill/>
            <a:ln w="6350"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5" name="Line 9">
              <a:extLst>
                <a:ext uri="{FF2B5EF4-FFF2-40B4-BE49-F238E27FC236}">
                  <a16:creationId xmlns:a16="http://schemas.microsoft.com/office/drawing/2014/main" id="{AA5519E8-9F6B-4BE7-B0E3-DD8653EB7F1D}"/>
                </a:ext>
              </a:extLst>
            </p:cNvPr>
            <p:cNvSpPr>
              <a:spLocks noChangeShapeType="1"/>
            </p:cNvSpPr>
            <p:nvPr/>
          </p:nvSpPr>
          <p:spPr bwMode="auto">
            <a:xfrm>
              <a:off x="5282190" y="4069859"/>
              <a:ext cx="0" cy="0"/>
            </a:xfrm>
            <a:prstGeom prst="line">
              <a:avLst/>
            </a:prstGeom>
            <a:noFill/>
            <a:ln w="6350" cap="flat">
              <a:solidFill>
                <a:srgbClr val="00D2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6" name="Freeform 10">
              <a:extLst>
                <a:ext uri="{FF2B5EF4-FFF2-40B4-BE49-F238E27FC236}">
                  <a16:creationId xmlns:a16="http://schemas.microsoft.com/office/drawing/2014/main" id="{9E9AE3F7-DBB7-4468-B15D-A9483CB7942E}"/>
                </a:ext>
              </a:extLst>
            </p:cNvPr>
            <p:cNvSpPr>
              <a:spLocks/>
            </p:cNvSpPr>
            <p:nvPr/>
          </p:nvSpPr>
          <p:spPr bwMode="auto">
            <a:xfrm>
              <a:off x="5123065" y="4033736"/>
              <a:ext cx="19662" cy="72704"/>
            </a:xfrm>
            <a:custGeom>
              <a:avLst/>
              <a:gdLst>
                <a:gd name="T0" fmla="*/ 7 w 7"/>
                <a:gd name="T1" fmla="*/ 0 h 26"/>
                <a:gd name="T2" fmla="*/ 7 w 7"/>
                <a:gd name="T3" fmla="*/ 26 h 26"/>
              </a:gdLst>
              <a:ahLst/>
              <a:cxnLst>
                <a:cxn ang="0">
                  <a:pos x="T0" y="T1"/>
                </a:cxn>
                <a:cxn ang="0">
                  <a:pos x="T2" y="T3"/>
                </a:cxn>
              </a:cxnLst>
              <a:rect l="0" t="0" r="r" b="b"/>
              <a:pathLst>
                <a:path w="7" h="26">
                  <a:moveTo>
                    <a:pt x="7" y="0"/>
                  </a:moveTo>
                  <a:cubicBezTo>
                    <a:pt x="0" y="7"/>
                    <a:pt x="0" y="19"/>
                    <a:pt x="7" y="26"/>
                  </a:cubicBezTo>
                </a:path>
              </a:pathLst>
            </a:custGeom>
            <a:noFill/>
            <a:ln w="6350"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7" name="Freeform 11">
              <a:extLst>
                <a:ext uri="{FF2B5EF4-FFF2-40B4-BE49-F238E27FC236}">
                  <a16:creationId xmlns:a16="http://schemas.microsoft.com/office/drawing/2014/main" id="{40177686-752B-4DA4-A264-A2553D5EFCB3}"/>
                </a:ext>
              </a:extLst>
            </p:cNvPr>
            <p:cNvSpPr>
              <a:spLocks/>
            </p:cNvSpPr>
            <p:nvPr/>
          </p:nvSpPr>
          <p:spPr bwMode="auto">
            <a:xfrm>
              <a:off x="5095172" y="4014074"/>
              <a:ext cx="30636" cy="108827"/>
            </a:xfrm>
            <a:custGeom>
              <a:avLst/>
              <a:gdLst>
                <a:gd name="T0" fmla="*/ 11 w 11"/>
                <a:gd name="T1" fmla="*/ 0 h 39"/>
                <a:gd name="T2" fmla="*/ 11 w 11"/>
                <a:gd name="T3" fmla="*/ 39 h 39"/>
              </a:gdLst>
              <a:ahLst/>
              <a:cxnLst>
                <a:cxn ang="0">
                  <a:pos x="T0" y="T1"/>
                </a:cxn>
                <a:cxn ang="0">
                  <a:pos x="T2" y="T3"/>
                </a:cxn>
              </a:cxnLst>
              <a:rect l="0" t="0" r="r" b="b"/>
              <a:pathLst>
                <a:path w="11" h="39">
                  <a:moveTo>
                    <a:pt x="11" y="0"/>
                  </a:moveTo>
                  <a:cubicBezTo>
                    <a:pt x="0" y="11"/>
                    <a:pt x="0" y="29"/>
                    <a:pt x="11" y="39"/>
                  </a:cubicBezTo>
                </a:path>
              </a:pathLst>
            </a:custGeom>
            <a:noFill/>
            <a:ln w="6350" cap="flat">
              <a:solidFill>
                <a:srgbClr val="000000"/>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238" name="Line 12">
              <a:extLst>
                <a:ext uri="{FF2B5EF4-FFF2-40B4-BE49-F238E27FC236}">
                  <a16:creationId xmlns:a16="http://schemas.microsoft.com/office/drawing/2014/main" id="{1847356E-3DC6-446A-B17F-302B71B8FD71}"/>
                </a:ext>
              </a:extLst>
            </p:cNvPr>
            <p:cNvSpPr>
              <a:spLocks noChangeShapeType="1"/>
            </p:cNvSpPr>
            <p:nvPr/>
          </p:nvSpPr>
          <p:spPr bwMode="auto">
            <a:xfrm>
              <a:off x="5178850" y="4069859"/>
              <a:ext cx="0" cy="0"/>
            </a:xfrm>
            <a:prstGeom prst="line">
              <a:avLst/>
            </a:prstGeom>
            <a:noFill/>
            <a:ln w="6350" cap="flat">
              <a:solidFill>
                <a:srgbClr val="00D2F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pic>
        <p:nvPicPr>
          <p:cNvPr id="249" name="Picture 248">
            <a:extLst>
              <a:ext uri="{FF2B5EF4-FFF2-40B4-BE49-F238E27FC236}">
                <a16:creationId xmlns:a16="http://schemas.microsoft.com/office/drawing/2014/main" id="{C6BB2CC2-13D6-4358-8F2B-80BE8A363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17112" y="1442136"/>
            <a:ext cx="658823" cy="494117"/>
          </a:xfrm>
          <a:prstGeom prst="rect">
            <a:avLst/>
          </a:prstGeom>
        </p:spPr>
      </p:pic>
      <p:pic>
        <p:nvPicPr>
          <p:cNvPr id="250" name="Picture 249">
            <a:extLst>
              <a:ext uri="{FF2B5EF4-FFF2-40B4-BE49-F238E27FC236}">
                <a16:creationId xmlns:a16="http://schemas.microsoft.com/office/drawing/2014/main" id="{B6B16B97-3B19-4FB1-A484-9DF5013AB902}"/>
              </a:ext>
            </a:extLst>
          </p:cNvPr>
          <p:cNvPicPr>
            <a:picLocks noChangeAspect="1"/>
          </p:cNvPicPr>
          <p:nvPr/>
        </p:nvPicPr>
        <p:blipFill rotWithShape="1">
          <a:blip r:embed="rId5"/>
          <a:srcRect l="18717" r="19398"/>
          <a:stretch/>
        </p:blipFill>
        <p:spPr>
          <a:xfrm>
            <a:off x="4850294" y="2244455"/>
            <a:ext cx="562082" cy="477362"/>
          </a:xfrm>
          <a:prstGeom prst="rect">
            <a:avLst/>
          </a:prstGeom>
        </p:spPr>
      </p:pic>
      <p:pic>
        <p:nvPicPr>
          <p:cNvPr id="251" name="Picture 250">
            <a:extLst>
              <a:ext uri="{FF2B5EF4-FFF2-40B4-BE49-F238E27FC236}">
                <a16:creationId xmlns:a16="http://schemas.microsoft.com/office/drawing/2014/main" id="{2D53F871-D0B0-4A43-AD09-8ACF6D68D0E3}"/>
              </a:ext>
            </a:extLst>
          </p:cNvPr>
          <p:cNvPicPr>
            <a:picLocks noChangeAspect="1"/>
          </p:cNvPicPr>
          <p:nvPr/>
        </p:nvPicPr>
        <p:blipFill rotWithShape="1">
          <a:blip r:embed="rId6"/>
          <a:srcRect l="19375" r="21096"/>
          <a:stretch/>
        </p:blipFill>
        <p:spPr>
          <a:xfrm>
            <a:off x="4850294" y="3003220"/>
            <a:ext cx="585263" cy="516155"/>
          </a:xfrm>
          <a:prstGeom prst="rect">
            <a:avLst/>
          </a:prstGeom>
        </p:spPr>
      </p:pic>
    </p:spTree>
    <p:extLst>
      <p:ext uri="{BB962C8B-B14F-4D97-AF65-F5344CB8AC3E}">
        <p14:creationId xmlns:p14="http://schemas.microsoft.com/office/powerpoint/2010/main" val="75719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ext Placeholder 1">
            <a:extLst>
              <a:ext uri="{FF2B5EF4-FFF2-40B4-BE49-F238E27FC236}">
                <a16:creationId xmlns:a16="http://schemas.microsoft.com/office/drawing/2014/main" id="{D21BEA99-2E9A-49A6-A928-E482A61C3F40}"/>
              </a:ext>
            </a:extLst>
          </p:cNvPr>
          <p:cNvSpPr>
            <a:spLocks noGrp="1"/>
          </p:cNvSpPr>
          <p:nvPr>
            <p:ph type="body" sz="quarter" idx="10"/>
          </p:nvPr>
        </p:nvSpPr>
        <p:spPr/>
        <p:txBody>
          <a:bodyPr/>
          <a:lstStyle/>
          <a:p>
            <a:r>
              <a:rPr lang="en-US" dirty="0"/>
              <a:t>Robust, operationally simple, real-time monitoring and automation</a:t>
            </a:r>
          </a:p>
        </p:txBody>
      </p:sp>
      <p:sp>
        <p:nvSpPr>
          <p:cNvPr id="3" name="Text Placeholder 2">
            <a:extLst>
              <a:ext uri="{FF2B5EF4-FFF2-40B4-BE49-F238E27FC236}">
                <a16:creationId xmlns:a16="http://schemas.microsoft.com/office/drawing/2014/main" id="{06604915-E5D3-40CB-9660-AB4EDD685E30}"/>
              </a:ext>
            </a:extLst>
          </p:cNvPr>
          <p:cNvSpPr>
            <a:spLocks noGrp="1"/>
          </p:cNvSpPr>
          <p:nvPr>
            <p:ph type="body" sz="quarter" idx="11"/>
          </p:nvPr>
        </p:nvSpPr>
        <p:spPr/>
        <p:txBody>
          <a:bodyPr/>
          <a:lstStyle/>
          <a:p>
            <a:r>
              <a:rPr lang="en-IE" dirty="0"/>
              <a:t>Future Farming</a:t>
            </a:r>
          </a:p>
        </p:txBody>
      </p:sp>
      <p:sp>
        <p:nvSpPr>
          <p:cNvPr id="4" name="Footer Placeholder 3">
            <a:extLst>
              <a:ext uri="{FF2B5EF4-FFF2-40B4-BE49-F238E27FC236}">
                <a16:creationId xmlns:a16="http://schemas.microsoft.com/office/drawing/2014/main" id="{B01851F2-25DE-43F4-AA76-4CAF65D179AD}"/>
              </a:ext>
            </a:extLst>
          </p:cNvPr>
          <p:cNvSpPr>
            <a:spLocks noGrp="1"/>
          </p:cNvSpPr>
          <p:nvPr>
            <p:ph type="ftr" sz="quarter" idx="3"/>
          </p:nvPr>
        </p:nvSpPr>
        <p:spPr/>
        <p:txBody>
          <a:bodyPr/>
          <a:lstStyle/>
          <a:p>
            <a:r>
              <a:rPr lang="en-US">
                <a:cs typeface="Arial" panose="020B0604020202020204" pitchFamily="34" charset="0"/>
              </a:rPr>
              <a:t>Public</a:t>
            </a:r>
            <a:endParaRPr lang="en-US" dirty="0">
              <a:cs typeface="Arial" panose="020B0604020202020204" pitchFamily="34" charset="0"/>
            </a:endParaRPr>
          </a:p>
        </p:txBody>
      </p:sp>
      <p:grpSp>
        <p:nvGrpSpPr>
          <p:cNvPr id="5" name="Group 260">
            <a:extLst>
              <a:ext uri="{FF2B5EF4-FFF2-40B4-BE49-F238E27FC236}">
                <a16:creationId xmlns:a16="http://schemas.microsoft.com/office/drawing/2014/main" id="{9B87DCE2-CEFD-40F2-AA88-35DB79CEA903}"/>
              </a:ext>
            </a:extLst>
          </p:cNvPr>
          <p:cNvGrpSpPr>
            <a:grpSpLocks noChangeAspect="1"/>
          </p:cNvGrpSpPr>
          <p:nvPr/>
        </p:nvGrpSpPr>
        <p:grpSpPr bwMode="auto">
          <a:xfrm flipH="1">
            <a:off x="6972837" y="2268225"/>
            <a:ext cx="1259456" cy="558646"/>
            <a:chOff x="2559" y="1445"/>
            <a:chExt cx="632" cy="340"/>
          </a:xfrm>
        </p:grpSpPr>
        <p:sp>
          <p:nvSpPr>
            <p:cNvPr id="6" name="Freeform 261">
              <a:extLst>
                <a:ext uri="{FF2B5EF4-FFF2-40B4-BE49-F238E27FC236}">
                  <a16:creationId xmlns:a16="http://schemas.microsoft.com/office/drawing/2014/main" id="{66B2108A-7DA5-4A30-BD6B-B2F35B8FBD56}"/>
                </a:ext>
              </a:extLst>
            </p:cNvPr>
            <p:cNvSpPr>
              <a:spLocks/>
            </p:cNvSpPr>
            <p:nvPr/>
          </p:nvSpPr>
          <p:spPr bwMode="auto">
            <a:xfrm>
              <a:off x="2623" y="1445"/>
              <a:ext cx="568" cy="182"/>
            </a:xfrm>
            <a:custGeom>
              <a:avLst/>
              <a:gdLst>
                <a:gd name="T0" fmla="*/ 0 w 568"/>
                <a:gd name="T1" fmla="*/ 25 h 182"/>
                <a:gd name="T2" fmla="*/ 103 w 568"/>
                <a:gd name="T3" fmla="*/ 25 h 182"/>
                <a:gd name="T4" fmla="*/ 122 w 568"/>
                <a:gd name="T5" fmla="*/ 50 h 182"/>
                <a:gd name="T6" fmla="*/ 161 w 568"/>
                <a:gd name="T7" fmla="*/ 158 h 182"/>
                <a:gd name="T8" fmla="*/ 210 w 568"/>
                <a:gd name="T9" fmla="*/ 182 h 182"/>
                <a:gd name="T10" fmla="*/ 299 w 568"/>
                <a:gd name="T11" fmla="*/ 182 h 182"/>
                <a:gd name="T12" fmla="*/ 568 w 568"/>
                <a:gd name="T13" fmla="*/ 89 h 182"/>
                <a:gd name="T14" fmla="*/ 549 w 568"/>
                <a:gd name="T15" fmla="*/ 40 h 182"/>
                <a:gd name="T16" fmla="*/ 206 w 568"/>
                <a:gd name="T17" fmla="*/ 40 h 182"/>
                <a:gd name="T18" fmla="*/ 103 w 568"/>
                <a:gd name="T19" fmla="*/ 0 h 182"/>
                <a:gd name="T20" fmla="*/ 0 w 568"/>
                <a:gd name="T21" fmla="*/ 0 h 182"/>
                <a:gd name="T22" fmla="*/ 0 w 568"/>
                <a:gd name="T23" fmla="*/ 2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8" h="182">
                  <a:moveTo>
                    <a:pt x="0" y="25"/>
                  </a:moveTo>
                  <a:lnTo>
                    <a:pt x="103" y="25"/>
                  </a:lnTo>
                  <a:lnTo>
                    <a:pt x="122" y="50"/>
                  </a:lnTo>
                  <a:lnTo>
                    <a:pt x="161" y="158"/>
                  </a:lnTo>
                  <a:lnTo>
                    <a:pt x="210" y="182"/>
                  </a:lnTo>
                  <a:lnTo>
                    <a:pt x="299" y="182"/>
                  </a:lnTo>
                  <a:lnTo>
                    <a:pt x="568" y="89"/>
                  </a:lnTo>
                  <a:lnTo>
                    <a:pt x="549" y="40"/>
                  </a:lnTo>
                  <a:lnTo>
                    <a:pt x="206" y="40"/>
                  </a:lnTo>
                  <a:lnTo>
                    <a:pt x="103" y="0"/>
                  </a:lnTo>
                  <a:lnTo>
                    <a:pt x="0" y="0"/>
                  </a:lnTo>
                  <a:lnTo>
                    <a:pt x="0" y="25"/>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262">
              <a:extLst>
                <a:ext uri="{FF2B5EF4-FFF2-40B4-BE49-F238E27FC236}">
                  <a16:creationId xmlns:a16="http://schemas.microsoft.com/office/drawing/2014/main" id="{73604456-0D53-4FF3-A60E-81CCC43FC117}"/>
                </a:ext>
              </a:extLst>
            </p:cNvPr>
            <p:cNvSpPr>
              <a:spLocks/>
            </p:cNvSpPr>
            <p:nvPr/>
          </p:nvSpPr>
          <p:spPr bwMode="auto">
            <a:xfrm>
              <a:off x="2559" y="1490"/>
              <a:ext cx="186" cy="221"/>
            </a:xfrm>
            <a:custGeom>
              <a:avLst/>
              <a:gdLst>
                <a:gd name="T0" fmla="*/ 17 w 38"/>
                <a:gd name="T1" fmla="*/ 0 h 45"/>
                <a:gd name="T2" fmla="*/ 13 w 38"/>
                <a:gd name="T3" fmla="*/ 18 h 45"/>
                <a:gd name="T4" fmla="*/ 0 w 38"/>
                <a:gd name="T5" fmla="*/ 18 h 45"/>
                <a:gd name="T6" fmla="*/ 0 w 38"/>
                <a:gd name="T7" fmla="*/ 45 h 45"/>
                <a:gd name="T8" fmla="*/ 15 w 38"/>
                <a:gd name="T9" fmla="*/ 45 h 45"/>
                <a:gd name="T10" fmla="*/ 38 w 38"/>
                <a:gd name="T11" fmla="*/ 22 h 45"/>
                <a:gd name="T12" fmla="*/ 38 w 38"/>
                <a:gd name="T13" fmla="*/ 18 h 45"/>
                <a:gd name="T14" fmla="*/ 34 w 38"/>
                <a:gd name="T15" fmla="*/ 18 h 45"/>
                <a:gd name="T16" fmla="*/ 34 w 38"/>
                <a:gd name="T17" fmla="*/ 4 h 45"/>
                <a:gd name="T18" fmla="*/ 32 w 38"/>
                <a:gd name="T19" fmla="*/ 0 h 45"/>
                <a:gd name="T20" fmla="*/ 17 w 38"/>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5">
                  <a:moveTo>
                    <a:pt x="17" y="0"/>
                  </a:moveTo>
                  <a:cubicBezTo>
                    <a:pt x="13" y="18"/>
                    <a:pt x="13" y="18"/>
                    <a:pt x="13" y="18"/>
                  </a:cubicBezTo>
                  <a:cubicBezTo>
                    <a:pt x="0" y="18"/>
                    <a:pt x="0" y="18"/>
                    <a:pt x="0" y="18"/>
                  </a:cubicBezTo>
                  <a:cubicBezTo>
                    <a:pt x="0" y="45"/>
                    <a:pt x="0" y="45"/>
                    <a:pt x="0" y="45"/>
                  </a:cubicBezTo>
                  <a:cubicBezTo>
                    <a:pt x="15" y="45"/>
                    <a:pt x="15" y="45"/>
                    <a:pt x="15" y="45"/>
                  </a:cubicBezTo>
                  <a:cubicBezTo>
                    <a:pt x="15" y="45"/>
                    <a:pt x="15" y="23"/>
                    <a:pt x="38" y="22"/>
                  </a:cubicBezTo>
                  <a:cubicBezTo>
                    <a:pt x="38" y="18"/>
                    <a:pt x="38" y="18"/>
                    <a:pt x="38" y="18"/>
                  </a:cubicBezTo>
                  <a:cubicBezTo>
                    <a:pt x="34" y="18"/>
                    <a:pt x="34" y="18"/>
                    <a:pt x="34" y="18"/>
                  </a:cubicBezTo>
                  <a:cubicBezTo>
                    <a:pt x="34" y="4"/>
                    <a:pt x="34" y="4"/>
                    <a:pt x="34" y="4"/>
                  </a:cubicBezTo>
                  <a:cubicBezTo>
                    <a:pt x="32" y="0"/>
                    <a:pt x="32" y="0"/>
                    <a:pt x="32" y="0"/>
                  </a:cubicBezTo>
                  <a:lnTo>
                    <a:pt x="17" y="0"/>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Oval 263">
              <a:extLst>
                <a:ext uri="{FF2B5EF4-FFF2-40B4-BE49-F238E27FC236}">
                  <a16:creationId xmlns:a16="http://schemas.microsoft.com/office/drawing/2014/main" id="{30FB72A0-3C4F-45DC-9C76-FC7EB9182BF8}"/>
                </a:ext>
              </a:extLst>
            </p:cNvPr>
            <p:cNvSpPr>
              <a:spLocks noChangeArrowheads="1"/>
            </p:cNvSpPr>
            <p:nvPr/>
          </p:nvSpPr>
          <p:spPr bwMode="auto">
            <a:xfrm>
              <a:off x="2657" y="1618"/>
              <a:ext cx="167" cy="167"/>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264">
              <a:extLst>
                <a:ext uri="{FF2B5EF4-FFF2-40B4-BE49-F238E27FC236}">
                  <a16:creationId xmlns:a16="http://schemas.microsoft.com/office/drawing/2014/main" id="{3D9216BD-04AB-4C50-90F7-8C5ECF3FB709}"/>
                </a:ext>
              </a:extLst>
            </p:cNvPr>
            <p:cNvSpPr>
              <a:spLocks noChangeArrowheads="1"/>
            </p:cNvSpPr>
            <p:nvPr/>
          </p:nvSpPr>
          <p:spPr bwMode="auto">
            <a:xfrm>
              <a:off x="2701" y="1662"/>
              <a:ext cx="74" cy="74"/>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Oval 265">
              <a:extLst>
                <a:ext uri="{FF2B5EF4-FFF2-40B4-BE49-F238E27FC236}">
                  <a16:creationId xmlns:a16="http://schemas.microsoft.com/office/drawing/2014/main" id="{3131E927-CF8B-4235-ADB1-28EF0ABFDAB1}"/>
                </a:ext>
              </a:extLst>
            </p:cNvPr>
            <p:cNvSpPr>
              <a:spLocks noChangeArrowheads="1"/>
            </p:cNvSpPr>
            <p:nvPr/>
          </p:nvSpPr>
          <p:spPr bwMode="auto">
            <a:xfrm>
              <a:off x="2936" y="1618"/>
              <a:ext cx="162" cy="167"/>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266">
              <a:extLst>
                <a:ext uri="{FF2B5EF4-FFF2-40B4-BE49-F238E27FC236}">
                  <a16:creationId xmlns:a16="http://schemas.microsoft.com/office/drawing/2014/main" id="{31CE8C24-2271-49EA-8816-50790381A22D}"/>
                </a:ext>
              </a:extLst>
            </p:cNvPr>
            <p:cNvSpPr>
              <a:spLocks noChangeArrowheads="1"/>
            </p:cNvSpPr>
            <p:nvPr/>
          </p:nvSpPr>
          <p:spPr bwMode="auto">
            <a:xfrm>
              <a:off x="2980" y="1662"/>
              <a:ext cx="74" cy="74"/>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267">
              <a:extLst>
                <a:ext uri="{FF2B5EF4-FFF2-40B4-BE49-F238E27FC236}">
                  <a16:creationId xmlns:a16="http://schemas.microsoft.com/office/drawing/2014/main" id="{861B7349-8096-41C4-B3CD-91E443E127FE}"/>
                </a:ext>
              </a:extLst>
            </p:cNvPr>
            <p:cNvSpPr>
              <a:spLocks noChangeShapeType="1"/>
            </p:cNvSpPr>
            <p:nvPr/>
          </p:nvSpPr>
          <p:spPr bwMode="auto">
            <a:xfrm>
              <a:off x="2677" y="1490"/>
              <a:ext cx="0" cy="88"/>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268">
              <a:extLst>
                <a:ext uri="{FF2B5EF4-FFF2-40B4-BE49-F238E27FC236}">
                  <a16:creationId xmlns:a16="http://schemas.microsoft.com/office/drawing/2014/main" id="{E0C2F06E-D41C-4287-B5F2-83D744B1D1B1}"/>
                </a:ext>
              </a:extLst>
            </p:cNvPr>
            <p:cNvSpPr>
              <a:spLocks noChangeShapeType="1"/>
            </p:cNvSpPr>
            <p:nvPr/>
          </p:nvSpPr>
          <p:spPr bwMode="auto">
            <a:xfrm>
              <a:off x="2623" y="1578"/>
              <a:ext cx="108"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269">
              <a:extLst>
                <a:ext uri="{FF2B5EF4-FFF2-40B4-BE49-F238E27FC236}">
                  <a16:creationId xmlns:a16="http://schemas.microsoft.com/office/drawing/2014/main" id="{3CBB4801-1E19-491D-B1FA-F7FC601E41B5}"/>
                </a:ext>
              </a:extLst>
            </p:cNvPr>
            <p:cNvSpPr>
              <a:spLocks noChangeShapeType="1"/>
            </p:cNvSpPr>
            <p:nvPr/>
          </p:nvSpPr>
          <p:spPr bwMode="auto">
            <a:xfrm>
              <a:off x="2804" y="1652"/>
              <a:ext cx="147"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270">
              <a:extLst>
                <a:ext uri="{FF2B5EF4-FFF2-40B4-BE49-F238E27FC236}">
                  <a16:creationId xmlns:a16="http://schemas.microsoft.com/office/drawing/2014/main" id="{5579A702-C4A1-4D1F-BEF4-73122F40627A}"/>
                </a:ext>
              </a:extLst>
            </p:cNvPr>
            <p:cNvSpPr>
              <a:spLocks noChangeShapeType="1"/>
            </p:cNvSpPr>
            <p:nvPr/>
          </p:nvSpPr>
          <p:spPr bwMode="auto">
            <a:xfrm>
              <a:off x="2824" y="1701"/>
              <a:ext cx="11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5F554259-8714-4AA3-9373-EF4BDCB6BFB4}"/>
              </a:ext>
            </a:extLst>
          </p:cNvPr>
          <p:cNvGrpSpPr/>
          <p:nvPr/>
        </p:nvGrpSpPr>
        <p:grpSpPr>
          <a:xfrm>
            <a:off x="3481877" y="2580548"/>
            <a:ext cx="3306762" cy="879685"/>
            <a:chOff x="1294907" y="1103448"/>
            <a:chExt cx="3306762" cy="879685"/>
          </a:xfrm>
        </p:grpSpPr>
        <p:grpSp>
          <p:nvGrpSpPr>
            <p:cNvPr id="59" name="Group 144">
              <a:extLst>
                <a:ext uri="{FF2B5EF4-FFF2-40B4-BE49-F238E27FC236}">
                  <a16:creationId xmlns:a16="http://schemas.microsoft.com/office/drawing/2014/main" id="{ABE12908-2327-4167-B820-90418CF298AF}"/>
                </a:ext>
              </a:extLst>
            </p:cNvPr>
            <p:cNvGrpSpPr>
              <a:grpSpLocks noChangeAspect="1"/>
            </p:cNvGrpSpPr>
            <p:nvPr/>
          </p:nvGrpSpPr>
          <p:grpSpPr bwMode="auto">
            <a:xfrm>
              <a:off x="3670566" y="1103448"/>
              <a:ext cx="524856" cy="527061"/>
              <a:chOff x="2642" y="1386"/>
              <a:chExt cx="476" cy="478"/>
            </a:xfrm>
          </p:grpSpPr>
          <p:sp>
            <p:nvSpPr>
              <p:cNvPr id="60" name="Freeform 145">
                <a:extLst>
                  <a:ext uri="{FF2B5EF4-FFF2-40B4-BE49-F238E27FC236}">
                    <a16:creationId xmlns:a16="http://schemas.microsoft.com/office/drawing/2014/main" id="{C990AFE2-3760-4F17-BA2D-E721C2274D3C}"/>
                  </a:ext>
                </a:extLst>
              </p:cNvPr>
              <p:cNvSpPr>
                <a:spLocks/>
              </p:cNvSpPr>
              <p:nvPr/>
            </p:nvSpPr>
            <p:spPr bwMode="auto">
              <a:xfrm>
                <a:off x="2858" y="1637"/>
                <a:ext cx="83" cy="84"/>
              </a:xfrm>
              <a:custGeom>
                <a:avLst/>
                <a:gdLst>
                  <a:gd name="T0" fmla="*/ 15 w 17"/>
                  <a:gd name="T1" fmla="*/ 4 h 17"/>
                  <a:gd name="T2" fmla="*/ 13 w 17"/>
                  <a:gd name="T3" fmla="*/ 15 h 17"/>
                  <a:gd name="T4" fmla="*/ 2 w 17"/>
                  <a:gd name="T5" fmla="*/ 12 h 17"/>
                  <a:gd name="T6" fmla="*/ 4 w 17"/>
                  <a:gd name="T7" fmla="*/ 2 h 17"/>
                  <a:gd name="T8" fmla="*/ 15 w 17"/>
                  <a:gd name="T9" fmla="*/ 4 h 17"/>
                </a:gdLst>
                <a:ahLst/>
                <a:cxnLst>
                  <a:cxn ang="0">
                    <a:pos x="T0" y="T1"/>
                  </a:cxn>
                  <a:cxn ang="0">
                    <a:pos x="T2" y="T3"/>
                  </a:cxn>
                  <a:cxn ang="0">
                    <a:pos x="T4" y="T5"/>
                  </a:cxn>
                  <a:cxn ang="0">
                    <a:pos x="T6" y="T7"/>
                  </a:cxn>
                  <a:cxn ang="0">
                    <a:pos x="T8" y="T9"/>
                  </a:cxn>
                </a:cxnLst>
                <a:rect l="0" t="0" r="r" b="b"/>
                <a:pathLst>
                  <a:path w="17" h="17">
                    <a:moveTo>
                      <a:pt x="15" y="4"/>
                    </a:moveTo>
                    <a:cubicBezTo>
                      <a:pt x="17" y="8"/>
                      <a:pt x="16" y="12"/>
                      <a:pt x="13" y="15"/>
                    </a:cubicBezTo>
                    <a:cubicBezTo>
                      <a:pt x="9" y="17"/>
                      <a:pt x="5" y="16"/>
                      <a:pt x="2" y="12"/>
                    </a:cubicBezTo>
                    <a:cubicBezTo>
                      <a:pt x="0" y="9"/>
                      <a:pt x="1" y="4"/>
                      <a:pt x="4" y="2"/>
                    </a:cubicBezTo>
                    <a:cubicBezTo>
                      <a:pt x="8" y="0"/>
                      <a:pt x="12" y="1"/>
                      <a:pt x="15" y="4"/>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46">
                <a:extLst>
                  <a:ext uri="{FF2B5EF4-FFF2-40B4-BE49-F238E27FC236}">
                    <a16:creationId xmlns:a16="http://schemas.microsoft.com/office/drawing/2014/main" id="{EB1222F0-9BFC-4BAC-A2F4-42ACF5C0E446}"/>
                  </a:ext>
                </a:extLst>
              </p:cNvPr>
              <p:cNvSpPr>
                <a:spLocks/>
              </p:cNvSpPr>
              <p:nvPr/>
            </p:nvSpPr>
            <p:spPr bwMode="auto">
              <a:xfrm>
                <a:off x="2716" y="1426"/>
                <a:ext cx="328" cy="172"/>
              </a:xfrm>
              <a:custGeom>
                <a:avLst/>
                <a:gdLst>
                  <a:gd name="T0" fmla="*/ 0 w 328"/>
                  <a:gd name="T1" fmla="*/ 0 h 172"/>
                  <a:gd name="T2" fmla="*/ 0 w 328"/>
                  <a:gd name="T3" fmla="*/ 83 h 172"/>
                  <a:gd name="T4" fmla="*/ 34 w 328"/>
                  <a:gd name="T5" fmla="*/ 83 h 172"/>
                  <a:gd name="T6" fmla="*/ 34 w 328"/>
                  <a:gd name="T7" fmla="*/ 54 h 172"/>
                  <a:gd name="T8" fmla="*/ 127 w 328"/>
                  <a:gd name="T9" fmla="*/ 54 h 172"/>
                  <a:gd name="T10" fmla="*/ 157 w 328"/>
                  <a:gd name="T11" fmla="*/ 172 h 172"/>
                  <a:gd name="T12" fmla="*/ 176 w 328"/>
                  <a:gd name="T13" fmla="*/ 172 h 172"/>
                  <a:gd name="T14" fmla="*/ 201 w 328"/>
                  <a:gd name="T15" fmla="*/ 54 h 172"/>
                  <a:gd name="T16" fmla="*/ 294 w 328"/>
                  <a:gd name="T17" fmla="*/ 54 h 172"/>
                  <a:gd name="T18" fmla="*/ 294 w 328"/>
                  <a:gd name="T19" fmla="*/ 83 h 172"/>
                  <a:gd name="T20" fmla="*/ 328 w 328"/>
                  <a:gd name="T21" fmla="*/ 83 h 172"/>
                  <a:gd name="T22" fmla="*/ 328 w 328"/>
                  <a:gd name="T23" fmla="*/ 0 h 172"/>
                  <a:gd name="T24" fmla="*/ 294 w 328"/>
                  <a:gd name="T25" fmla="*/ 0 h 172"/>
                  <a:gd name="T26" fmla="*/ 294 w 328"/>
                  <a:gd name="T27" fmla="*/ 29 h 172"/>
                  <a:gd name="T28" fmla="*/ 162 w 328"/>
                  <a:gd name="T29" fmla="*/ 0 h 172"/>
                  <a:gd name="T30" fmla="*/ 34 w 328"/>
                  <a:gd name="T31" fmla="*/ 29 h 172"/>
                  <a:gd name="T32" fmla="*/ 34 w 328"/>
                  <a:gd name="T33" fmla="*/ 0 h 172"/>
                  <a:gd name="T34" fmla="*/ 0 w 328"/>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172">
                    <a:moveTo>
                      <a:pt x="0" y="0"/>
                    </a:moveTo>
                    <a:lnTo>
                      <a:pt x="0" y="83"/>
                    </a:lnTo>
                    <a:lnTo>
                      <a:pt x="34" y="83"/>
                    </a:lnTo>
                    <a:lnTo>
                      <a:pt x="34" y="54"/>
                    </a:lnTo>
                    <a:lnTo>
                      <a:pt x="127" y="54"/>
                    </a:lnTo>
                    <a:lnTo>
                      <a:pt x="157" y="172"/>
                    </a:lnTo>
                    <a:lnTo>
                      <a:pt x="176" y="172"/>
                    </a:lnTo>
                    <a:lnTo>
                      <a:pt x="201" y="54"/>
                    </a:lnTo>
                    <a:lnTo>
                      <a:pt x="294" y="54"/>
                    </a:lnTo>
                    <a:lnTo>
                      <a:pt x="294" y="83"/>
                    </a:lnTo>
                    <a:lnTo>
                      <a:pt x="328" y="83"/>
                    </a:lnTo>
                    <a:lnTo>
                      <a:pt x="328" y="0"/>
                    </a:lnTo>
                    <a:lnTo>
                      <a:pt x="294" y="0"/>
                    </a:lnTo>
                    <a:lnTo>
                      <a:pt x="294" y="29"/>
                    </a:lnTo>
                    <a:lnTo>
                      <a:pt x="162" y="0"/>
                    </a:lnTo>
                    <a:lnTo>
                      <a:pt x="34" y="29"/>
                    </a:lnTo>
                    <a:lnTo>
                      <a:pt x="34" y="0"/>
                    </a:lnTo>
                    <a:lnTo>
                      <a:pt x="0" y="0"/>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147">
                <a:extLst>
                  <a:ext uri="{FF2B5EF4-FFF2-40B4-BE49-F238E27FC236}">
                    <a16:creationId xmlns:a16="http://schemas.microsoft.com/office/drawing/2014/main" id="{5DF0213F-E324-4831-B3BC-1BCBC79C2D6B}"/>
                  </a:ext>
                </a:extLst>
              </p:cNvPr>
              <p:cNvSpPr>
                <a:spLocks noChangeShapeType="1"/>
              </p:cNvSpPr>
              <p:nvPr/>
            </p:nvSpPr>
            <p:spPr bwMode="auto">
              <a:xfrm>
                <a:off x="2642" y="1406"/>
                <a:ext cx="18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148">
                <a:extLst>
                  <a:ext uri="{FF2B5EF4-FFF2-40B4-BE49-F238E27FC236}">
                    <a16:creationId xmlns:a16="http://schemas.microsoft.com/office/drawing/2014/main" id="{D8594A5F-C49C-43E3-83B9-68D6D39D0C9F}"/>
                  </a:ext>
                </a:extLst>
              </p:cNvPr>
              <p:cNvSpPr>
                <a:spLocks noChangeShapeType="1"/>
              </p:cNvSpPr>
              <p:nvPr/>
            </p:nvSpPr>
            <p:spPr bwMode="auto">
              <a:xfrm>
                <a:off x="2711" y="1386"/>
                <a:ext cx="44"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149">
                <a:extLst>
                  <a:ext uri="{FF2B5EF4-FFF2-40B4-BE49-F238E27FC236}">
                    <a16:creationId xmlns:a16="http://schemas.microsoft.com/office/drawing/2014/main" id="{8A31B2FD-846B-400B-9274-9BCD7FE4901A}"/>
                  </a:ext>
                </a:extLst>
              </p:cNvPr>
              <p:cNvSpPr>
                <a:spLocks noChangeShapeType="1"/>
              </p:cNvSpPr>
              <p:nvPr/>
            </p:nvSpPr>
            <p:spPr bwMode="auto">
              <a:xfrm>
                <a:off x="2936" y="1406"/>
                <a:ext cx="18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150">
                <a:extLst>
                  <a:ext uri="{FF2B5EF4-FFF2-40B4-BE49-F238E27FC236}">
                    <a16:creationId xmlns:a16="http://schemas.microsoft.com/office/drawing/2014/main" id="{E9A6DBF7-DEC2-4D93-9B6A-2991C0849C40}"/>
                  </a:ext>
                </a:extLst>
              </p:cNvPr>
              <p:cNvSpPr>
                <a:spLocks noChangeShapeType="1"/>
              </p:cNvSpPr>
              <p:nvPr/>
            </p:nvSpPr>
            <p:spPr bwMode="auto">
              <a:xfrm>
                <a:off x="3005" y="1386"/>
                <a:ext cx="39"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151">
                <a:extLst>
                  <a:ext uri="{FF2B5EF4-FFF2-40B4-BE49-F238E27FC236}">
                    <a16:creationId xmlns:a16="http://schemas.microsoft.com/office/drawing/2014/main" id="{037C2675-A7CF-4A4E-A75B-DCD429B4F106}"/>
                  </a:ext>
                </a:extLst>
              </p:cNvPr>
              <p:cNvSpPr>
                <a:spLocks/>
              </p:cNvSpPr>
              <p:nvPr/>
            </p:nvSpPr>
            <p:spPr bwMode="auto">
              <a:xfrm>
                <a:off x="2809" y="1622"/>
                <a:ext cx="147" cy="109"/>
              </a:xfrm>
              <a:custGeom>
                <a:avLst/>
                <a:gdLst>
                  <a:gd name="T0" fmla="*/ 28 w 30"/>
                  <a:gd name="T1" fmla="*/ 22 h 22"/>
                  <a:gd name="T2" fmla="*/ 1 w 30"/>
                  <a:gd name="T3" fmla="*/ 22 h 22"/>
                  <a:gd name="T4" fmla="*/ 0 w 30"/>
                  <a:gd name="T5" fmla="*/ 21 h 22"/>
                  <a:gd name="T6" fmla="*/ 0 w 30"/>
                  <a:gd name="T7" fmla="*/ 2 h 22"/>
                  <a:gd name="T8" fmla="*/ 1 w 30"/>
                  <a:gd name="T9" fmla="*/ 0 h 22"/>
                  <a:gd name="T10" fmla="*/ 28 w 30"/>
                  <a:gd name="T11" fmla="*/ 0 h 22"/>
                  <a:gd name="T12" fmla="*/ 30 w 30"/>
                  <a:gd name="T13" fmla="*/ 2 h 22"/>
                  <a:gd name="T14" fmla="*/ 30 w 30"/>
                  <a:gd name="T15" fmla="*/ 21 h 22"/>
                  <a:gd name="T16" fmla="*/ 28 w 30"/>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28" y="22"/>
                    </a:moveTo>
                    <a:cubicBezTo>
                      <a:pt x="1" y="22"/>
                      <a:pt x="1" y="22"/>
                      <a:pt x="1" y="22"/>
                    </a:cubicBezTo>
                    <a:cubicBezTo>
                      <a:pt x="0" y="22"/>
                      <a:pt x="0" y="22"/>
                      <a:pt x="0" y="21"/>
                    </a:cubicBezTo>
                    <a:cubicBezTo>
                      <a:pt x="0" y="2"/>
                      <a:pt x="0" y="2"/>
                      <a:pt x="0" y="2"/>
                    </a:cubicBezTo>
                    <a:cubicBezTo>
                      <a:pt x="0" y="1"/>
                      <a:pt x="0" y="0"/>
                      <a:pt x="1" y="0"/>
                    </a:cubicBezTo>
                    <a:cubicBezTo>
                      <a:pt x="28" y="0"/>
                      <a:pt x="28" y="0"/>
                      <a:pt x="28" y="0"/>
                    </a:cubicBezTo>
                    <a:cubicBezTo>
                      <a:pt x="29" y="0"/>
                      <a:pt x="30" y="1"/>
                      <a:pt x="30" y="2"/>
                    </a:cubicBezTo>
                    <a:cubicBezTo>
                      <a:pt x="30" y="21"/>
                      <a:pt x="30" y="21"/>
                      <a:pt x="30" y="21"/>
                    </a:cubicBezTo>
                    <a:cubicBezTo>
                      <a:pt x="30" y="22"/>
                      <a:pt x="29" y="22"/>
                      <a:pt x="28" y="22"/>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2">
                <a:extLst>
                  <a:ext uri="{FF2B5EF4-FFF2-40B4-BE49-F238E27FC236}">
                    <a16:creationId xmlns:a16="http://schemas.microsoft.com/office/drawing/2014/main" id="{5FFD240E-7A8B-4053-883D-0E0BD8D49567}"/>
                  </a:ext>
                </a:extLst>
              </p:cNvPr>
              <p:cNvSpPr>
                <a:spLocks/>
              </p:cNvSpPr>
              <p:nvPr/>
            </p:nvSpPr>
            <p:spPr bwMode="auto">
              <a:xfrm>
                <a:off x="2828" y="1603"/>
                <a:ext cx="20" cy="15"/>
              </a:xfrm>
              <a:custGeom>
                <a:avLst/>
                <a:gdLst>
                  <a:gd name="T0" fmla="*/ 0 w 20"/>
                  <a:gd name="T1" fmla="*/ 15 h 15"/>
                  <a:gd name="T2" fmla="*/ 0 w 20"/>
                  <a:gd name="T3" fmla="*/ 0 h 15"/>
                  <a:gd name="T4" fmla="*/ 20 w 20"/>
                  <a:gd name="T5" fmla="*/ 0 h 15"/>
                  <a:gd name="T6" fmla="*/ 20 w 20"/>
                  <a:gd name="T7" fmla="*/ 15 h 15"/>
                </a:gdLst>
                <a:ahLst/>
                <a:cxnLst>
                  <a:cxn ang="0">
                    <a:pos x="T0" y="T1"/>
                  </a:cxn>
                  <a:cxn ang="0">
                    <a:pos x="T2" y="T3"/>
                  </a:cxn>
                  <a:cxn ang="0">
                    <a:pos x="T4" y="T5"/>
                  </a:cxn>
                  <a:cxn ang="0">
                    <a:pos x="T6" y="T7"/>
                  </a:cxn>
                </a:cxnLst>
                <a:rect l="0" t="0" r="r" b="b"/>
                <a:pathLst>
                  <a:path w="20" h="15">
                    <a:moveTo>
                      <a:pt x="0" y="15"/>
                    </a:moveTo>
                    <a:lnTo>
                      <a:pt x="0" y="0"/>
                    </a:lnTo>
                    <a:lnTo>
                      <a:pt x="20" y="0"/>
                    </a:lnTo>
                    <a:lnTo>
                      <a:pt x="20" y="15"/>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53">
                <a:extLst>
                  <a:ext uri="{FF2B5EF4-FFF2-40B4-BE49-F238E27FC236}">
                    <a16:creationId xmlns:a16="http://schemas.microsoft.com/office/drawing/2014/main" id="{6A9FEBE5-29EA-44A9-AF5C-F8B47E326F67}"/>
                  </a:ext>
                </a:extLst>
              </p:cNvPr>
              <p:cNvSpPr>
                <a:spLocks/>
              </p:cNvSpPr>
              <p:nvPr/>
            </p:nvSpPr>
            <p:spPr bwMode="auto">
              <a:xfrm>
                <a:off x="2819" y="1785"/>
                <a:ext cx="122" cy="2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54">
                <a:extLst>
                  <a:ext uri="{FF2B5EF4-FFF2-40B4-BE49-F238E27FC236}">
                    <a16:creationId xmlns:a16="http://schemas.microsoft.com/office/drawing/2014/main" id="{0E0FC47D-C0FF-49E4-83EC-956FB6DB5CC2}"/>
                  </a:ext>
                </a:extLst>
              </p:cNvPr>
              <p:cNvSpPr>
                <a:spLocks/>
              </p:cNvSpPr>
              <p:nvPr/>
            </p:nvSpPr>
            <p:spPr bwMode="auto">
              <a:xfrm>
                <a:off x="2848" y="1750"/>
                <a:ext cx="64" cy="2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55">
                <a:extLst>
                  <a:ext uri="{FF2B5EF4-FFF2-40B4-BE49-F238E27FC236}">
                    <a16:creationId xmlns:a16="http://schemas.microsoft.com/office/drawing/2014/main" id="{846F738F-D3C9-49F0-8A97-20347DE4574E}"/>
                  </a:ext>
                </a:extLst>
              </p:cNvPr>
              <p:cNvSpPr>
                <a:spLocks/>
              </p:cNvSpPr>
              <p:nvPr/>
            </p:nvSpPr>
            <p:spPr bwMode="auto">
              <a:xfrm>
                <a:off x="2789" y="1814"/>
                <a:ext cx="182" cy="50"/>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156">
                <a:extLst>
                  <a:ext uri="{FF2B5EF4-FFF2-40B4-BE49-F238E27FC236}">
                    <a16:creationId xmlns:a16="http://schemas.microsoft.com/office/drawing/2014/main" id="{AD29BD99-4423-4E80-95C3-94C94155A4FC}"/>
                  </a:ext>
                </a:extLst>
              </p:cNvPr>
              <p:cNvSpPr>
                <a:spLocks noChangeShapeType="1"/>
              </p:cNvSpPr>
              <p:nvPr/>
            </p:nvSpPr>
            <p:spPr bwMode="auto">
              <a:xfrm>
                <a:off x="2878" y="1721"/>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82">
              <a:extLst>
                <a:ext uri="{FF2B5EF4-FFF2-40B4-BE49-F238E27FC236}">
                  <a16:creationId xmlns:a16="http://schemas.microsoft.com/office/drawing/2014/main" id="{548C082E-B2F6-431F-B512-2AA44CAC4BF5}"/>
                </a:ext>
              </a:extLst>
            </p:cNvPr>
            <p:cNvGrpSpPr/>
            <p:nvPr/>
          </p:nvGrpSpPr>
          <p:grpSpPr>
            <a:xfrm>
              <a:off x="1294907" y="1330381"/>
              <a:ext cx="3306762" cy="652752"/>
              <a:chOff x="657427" y="1201759"/>
              <a:chExt cx="3306762" cy="652752"/>
            </a:xfrm>
          </p:grpSpPr>
          <p:sp>
            <p:nvSpPr>
              <p:cNvPr id="16" name="Freeform 191">
                <a:extLst>
                  <a:ext uri="{FF2B5EF4-FFF2-40B4-BE49-F238E27FC236}">
                    <a16:creationId xmlns:a16="http://schemas.microsoft.com/office/drawing/2014/main" id="{D4659B12-AF7C-4F9C-8E63-693DF2C667E0}"/>
                  </a:ext>
                </a:extLst>
              </p:cNvPr>
              <p:cNvSpPr>
                <a:spLocks noEditPoints="1"/>
              </p:cNvSpPr>
              <p:nvPr/>
            </p:nvSpPr>
            <p:spPr bwMode="auto">
              <a:xfrm>
                <a:off x="749840" y="1344597"/>
                <a:ext cx="355930" cy="437362"/>
              </a:xfrm>
              <a:custGeom>
                <a:avLst/>
                <a:gdLst>
                  <a:gd name="T0" fmla="*/ 38 w 75"/>
                  <a:gd name="T1" fmla="*/ 40 h 97"/>
                  <a:gd name="T2" fmla="*/ 38 w 75"/>
                  <a:gd name="T3" fmla="*/ 97 h 97"/>
                  <a:gd name="T4" fmla="*/ 37 w 75"/>
                  <a:gd name="T5" fmla="*/ 50 h 97"/>
                  <a:gd name="T6" fmla="*/ 33 w 75"/>
                  <a:gd name="T7" fmla="*/ 50 h 97"/>
                  <a:gd name="T8" fmla="*/ 26 w 75"/>
                  <a:gd name="T9" fmla="*/ 44 h 97"/>
                  <a:gd name="T10" fmla="*/ 26 w 75"/>
                  <a:gd name="T11" fmla="*/ 24 h 97"/>
                  <a:gd name="T12" fmla="*/ 50 w 75"/>
                  <a:gd name="T13" fmla="*/ 13 h 97"/>
                  <a:gd name="T14" fmla="*/ 25 w 75"/>
                  <a:gd name="T15" fmla="*/ 13 h 97"/>
                  <a:gd name="T16" fmla="*/ 12 w 75"/>
                  <a:gd name="T17" fmla="*/ 25 h 97"/>
                  <a:gd name="T18" fmla="*/ 12 w 75"/>
                  <a:gd name="T19" fmla="*/ 50 h 97"/>
                  <a:gd name="T20" fmla="*/ 25 w 75"/>
                  <a:gd name="T21" fmla="*/ 63 h 97"/>
                  <a:gd name="T22" fmla="*/ 50 w 75"/>
                  <a:gd name="T23" fmla="*/ 63 h 97"/>
                  <a:gd name="T24" fmla="*/ 63 w 75"/>
                  <a:gd name="T25" fmla="*/ 50 h 97"/>
                  <a:gd name="T26" fmla="*/ 63 w 75"/>
                  <a:gd name="T27" fmla="*/ 25 h 97"/>
                  <a:gd name="T28" fmla="*/ 50 w 75"/>
                  <a:gd name="T29"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7">
                    <a:moveTo>
                      <a:pt x="38" y="40"/>
                    </a:moveTo>
                    <a:cubicBezTo>
                      <a:pt x="38" y="97"/>
                      <a:pt x="38" y="97"/>
                      <a:pt x="38" y="97"/>
                    </a:cubicBezTo>
                    <a:moveTo>
                      <a:pt x="37" y="50"/>
                    </a:moveTo>
                    <a:cubicBezTo>
                      <a:pt x="33" y="50"/>
                      <a:pt x="33" y="50"/>
                      <a:pt x="33" y="50"/>
                    </a:cubicBezTo>
                    <a:cubicBezTo>
                      <a:pt x="29" y="50"/>
                      <a:pt x="26" y="47"/>
                      <a:pt x="26" y="44"/>
                    </a:cubicBezTo>
                    <a:cubicBezTo>
                      <a:pt x="26" y="24"/>
                      <a:pt x="26" y="24"/>
                      <a:pt x="26" y="24"/>
                    </a:cubicBezTo>
                    <a:moveTo>
                      <a:pt x="50" y="13"/>
                    </a:moveTo>
                    <a:cubicBezTo>
                      <a:pt x="50" y="13"/>
                      <a:pt x="37" y="0"/>
                      <a:pt x="25" y="13"/>
                    </a:cubicBezTo>
                    <a:cubicBezTo>
                      <a:pt x="12" y="25"/>
                      <a:pt x="12" y="25"/>
                      <a:pt x="12" y="25"/>
                    </a:cubicBezTo>
                    <a:cubicBezTo>
                      <a:pt x="12" y="25"/>
                      <a:pt x="0" y="38"/>
                      <a:pt x="12" y="50"/>
                    </a:cubicBezTo>
                    <a:cubicBezTo>
                      <a:pt x="25" y="63"/>
                      <a:pt x="25" y="63"/>
                      <a:pt x="25" y="63"/>
                    </a:cubicBezTo>
                    <a:cubicBezTo>
                      <a:pt x="25" y="63"/>
                      <a:pt x="37" y="75"/>
                      <a:pt x="50" y="63"/>
                    </a:cubicBezTo>
                    <a:cubicBezTo>
                      <a:pt x="63" y="50"/>
                      <a:pt x="63" y="50"/>
                      <a:pt x="63" y="50"/>
                    </a:cubicBezTo>
                    <a:cubicBezTo>
                      <a:pt x="63" y="50"/>
                      <a:pt x="75" y="38"/>
                      <a:pt x="63" y="25"/>
                    </a:cubicBezTo>
                    <a:lnTo>
                      <a:pt x="50" y="13"/>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6" name="Group 8">
                <a:extLst>
                  <a:ext uri="{FF2B5EF4-FFF2-40B4-BE49-F238E27FC236}">
                    <a16:creationId xmlns:a16="http://schemas.microsoft.com/office/drawing/2014/main" id="{F05D18B7-25CD-4531-A8B8-EA2B868BD95F}"/>
                  </a:ext>
                </a:extLst>
              </p:cNvPr>
              <p:cNvGrpSpPr>
                <a:grpSpLocks noChangeAspect="1"/>
              </p:cNvGrpSpPr>
              <p:nvPr/>
            </p:nvGrpSpPr>
            <p:grpSpPr bwMode="auto">
              <a:xfrm>
                <a:off x="657427" y="1384611"/>
                <a:ext cx="3306762" cy="469900"/>
                <a:chOff x="448" y="434"/>
                <a:chExt cx="2083" cy="296"/>
              </a:xfrm>
            </p:grpSpPr>
            <p:sp>
              <p:nvSpPr>
                <p:cNvPr id="77" name="Freeform 9">
                  <a:extLst>
                    <a:ext uri="{FF2B5EF4-FFF2-40B4-BE49-F238E27FC236}">
                      <a16:creationId xmlns:a16="http://schemas.microsoft.com/office/drawing/2014/main" id="{11DE0A14-05AF-4710-862A-400E149A19B9}"/>
                    </a:ext>
                  </a:extLst>
                </p:cNvPr>
                <p:cNvSpPr>
                  <a:spLocks/>
                </p:cNvSpPr>
                <p:nvPr/>
              </p:nvSpPr>
              <p:spPr bwMode="auto">
                <a:xfrm>
                  <a:off x="448" y="434"/>
                  <a:ext cx="1692" cy="296"/>
                </a:xfrm>
                <a:custGeom>
                  <a:avLst/>
                  <a:gdLst>
                    <a:gd name="T0" fmla="*/ 0 w 347"/>
                    <a:gd name="T1" fmla="*/ 60 h 60"/>
                    <a:gd name="T2" fmla="*/ 347 w 347"/>
                    <a:gd name="T3" fmla="*/ 60 h 60"/>
                  </a:gdLst>
                  <a:ahLst/>
                  <a:cxnLst>
                    <a:cxn ang="0">
                      <a:pos x="T0" y="T1"/>
                    </a:cxn>
                    <a:cxn ang="0">
                      <a:pos x="T2" y="T3"/>
                    </a:cxn>
                  </a:cxnLst>
                  <a:rect l="0" t="0" r="r" b="b"/>
                  <a:pathLst>
                    <a:path w="347" h="60">
                      <a:moveTo>
                        <a:pt x="0" y="60"/>
                      </a:moveTo>
                      <a:cubicBezTo>
                        <a:pt x="0" y="60"/>
                        <a:pt x="189" y="0"/>
                        <a:pt x="347" y="60"/>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0">
                  <a:extLst>
                    <a:ext uri="{FF2B5EF4-FFF2-40B4-BE49-F238E27FC236}">
                      <a16:creationId xmlns:a16="http://schemas.microsoft.com/office/drawing/2014/main" id="{256C1B90-82E3-401E-AE05-74A7F5CDBEF6}"/>
                    </a:ext>
                  </a:extLst>
                </p:cNvPr>
                <p:cNvSpPr>
                  <a:spLocks/>
                </p:cNvSpPr>
                <p:nvPr/>
              </p:nvSpPr>
              <p:spPr bwMode="auto">
                <a:xfrm>
                  <a:off x="1716" y="454"/>
                  <a:ext cx="815" cy="187"/>
                </a:xfrm>
                <a:custGeom>
                  <a:avLst/>
                  <a:gdLst>
                    <a:gd name="T0" fmla="*/ 167 w 167"/>
                    <a:gd name="T1" fmla="*/ 38 h 38"/>
                    <a:gd name="T2" fmla="*/ 0 w 167"/>
                    <a:gd name="T3" fmla="*/ 34 h 38"/>
                  </a:gdLst>
                  <a:ahLst/>
                  <a:cxnLst>
                    <a:cxn ang="0">
                      <a:pos x="T0" y="T1"/>
                    </a:cxn>
                    <a:cxn ang="0">
                      <a:pos x="T2" y="T3"/>
                    </a:cxn>
                  </a:cxnLst>
                  <a:rect l="0" t="0" r="r" b="b"/>
                  <a:pathLst>
                    <a:path w="167" h="38">
                      <a:moveTo>
                        <a:pt x="167" y="38"/>
                      </a:moveTo>
                      <a:cubicBezTo>
                        <a:pt x="167" y="38"/>
                        <a:pt x="103" y="0"/>
                        <a:pt x="0" y="34"/>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9" name="Freeform 191">
                <a:extLst>
                  <a:ext uri="{FF2B5EF4-FFF2-40B4-BE49-F238E27FC236}">
                    <a16:creationId xmlns:a16="http://schemas.microsoft.com/office/drawing/2014/main" id="{D19918BC-6B35-4EAF-8DDE-C8D098101DE5}"/>
                  </a:ext>
                </a:extLst>
              </p:cNvPr>
              <p:cNvSpPr>
                <a:spLocks noEditPoints="1"/>
              </p:cNvSpPr>
              <p:nvPr/>
            </p:nvSpPr>
            <p:spPr bwMode="auto">
              <a:xfrm>
                <a:off x="1112549" y="1275862"/>
                <a:ext cx="355930" cy="437362"/>
              </a:xfrm>
              <a:custGeom>
                <a:avLst/>
                <a:gdLst>
                  <a:gd name="T0" fmla="*/ 38 w 75"/>
                  <a:gd name="T1" fmla="*/ 40 h 97"/>
                  <a:gd name="T2" fmla="*/ 38 w 75"/>
                  <a:gd name="T3" fmla="*/ 97 h 97"/>
                  <a:gd name="T4" fmla="*/ 37 w 75"/>
                  <a:gd name="T5" fmla="*/ 50 h 97"/>
                  <a:gd name="T6" fmla="*/ 33 w 75"/>
                  <a:gd name="T7" fmla="*/ 50 h 97"/>
                  <a:gd name="T8" fmla="*/ 26 w 75"/>
                  <a:gd name="T9" fmla="*/ 44 h 97"/>
                  <a:gd name="T10" fmla="*/ 26 w 75"/>
                  <a:gd name="T11" fmla="*/ 24 h 97"/>
                  <a:gd name="T12" fmla="*/ 50 w 75"/>
                  <a:gd name="T13" fmla="*/ 13 h 97"/>
                  <a:gd name="T14" fmla="*/ 25 w 75"/>
                  <a:gd name="T15" fmla="*/ 13 h 97"/>
                  <a:gd name="T16" fmla="*/ 12 w 75"/>
                  <a:gd name="T17" fmla="*/ 25 h 97"/>
                  <a:gd name="T18" fmla="*/ 12 w 75"/>
                  <a:gd name="T19" fmla="*/ 50 h 97"/>
                  <a:gd name="T20" fmla="*/ 25 w 75"/>
                  <a:gd name="T21" fmla="*/ 63 h 97"/>
                  <a:gd name="T22" fmla="*/ 50 w 75"/>
                  <a:gd name="T23" fmla="*/ 63 h 97"/>
                  <a:gd name="T24" fmla="*/ 63 w 75"/>
                  <a:gd name="T25" fmla="*/ 50 h 97"/>
                  <a:gd name="T26" fmla="*/ 63 w 75"/>
                  <a:gd name="T27" fmla="*/ 25 h 97"/>
                  <a:gd name="T28" fmla="*/ 50 w 75"/>
                  <a:gd name="T29"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7">
                    <a:moveTo>
                      <a:pt x="38" y="40"/>
                    </a:moveTo>
                    <a:cubicBezTo>
                      <a:pt x="38" y="97"/>
                      <a:pt x="38" y="97"/>
                      <a:pt x="38" y="97"/>
                    </a:cubicBezTo>
                    <a:moveTo>
                      <a:pt x="37" y="50"/>
                    </a:moveTo>
                    <a:cubicBezTo>
                      <a:pt x="33" y="50"/>
                      <a:pt x="33" y="50"/>
                      <a:pt x="33" y="50"/>
                    </a:cubicBezTo>
                    <a:cubicBezTo>
                      <a:pt x="29" y="50"/>
                      <a:pt x="26" y="47"/>
                      <a:pt x="26" y="44"/>
                    </a:cubicBezTo>
                    <a:cubicBezTo>
                      <a:pt x="26" y="24"/>
                      <a:pt x="26" y="24"/>
                      <a:pt x="26" y="24"/>
                    </a:cubicBezTo>
                    <a:moveTo>
                      <a:pt x="50" y="13"/>
                    </a:moveTo>
                    <a:cubicBezTo>
                      <a:pt x="50" y="13"/>
                      <a:pt x="37" y="0"/>
                      <a:pt x="25" y="13"/>
                    </a:cubicBezTo>
                    <a:cubicBezTo>
                      <a:pt x="12" y="25"/>
                      <a:pt x="12" y="25"/>
                      <a:pt x="12" y="25"/>
                    </a:cubicBezTo>
                    <a:cubicBezTo>
                      <a:pt x="12" y="25"/>
                      <a:pt x="0" y="38"/>
                      <a:pt x="12" y="50"/>
                    </a:cubicBezTo>
                    <a:cubicBezTo>
                      <a:pt x="25" y="63"/>
                      <a:pt x="25" y="63"/>
                      <a:pt x="25" y="63"/>
                    </a:cubicBezTo>
                    <a:cubicBezTo>
                      <a:pt x="25" y="63"/>
                      <a:pt x="37" y="75"/>
                      <a:pt x="50" y="63"/>
                    </a:cubicBezTo>
                    <a:cubicBezTo>
                      <a:pt x="63" y="50"/>
                      <a:pt x="63" y="50"/>
                      <a:pt x="63" y="50"/>
                    </a:cubicBezTo>
                    <a:cubicBezTo>
                      <a:pt x="63" y="50"/>
                      <a:pt x="75" y="38"/>
                      <a:pt x="63" y="25"/>
                    </a:cubicBezTo>
                    <a:lnTo>
                      <a:pt x="50" y="13"/>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91">
                <a:extLst>
                  <a:ext uri="{FF2B5EF4-FFF2-40B4-BE49-F238E27FC236}">
                    <a16:creationId xmlns:a16="http://schemas.microsoft.com/office/drawing/2014/main" id="{0FA6B8FC-643E-4768-8F44-9B12AD0D571D}"/>
                  </a:ext>
                </a:extLst>
              </p:cNvPr>
              <p:cNvSpPr>
                <a:spLocks noEditPoints="1"/>
              </p:cNvSpPr>
              <p:nvPr/>
            </p:nvSpPr>
            <p:spPr bwMode="auto">
              <a:xfrm>
                <a:off x="1475258" y="1226984"/>
                <a:ext cx="355930" cy="437362"/>
              </a:xfrm>
              <a:custGeom>
                <a:avLst/>
                <a:gdLst>
                  <a:gd name="T0" fmla="*/ 38 w 75"/>
                  <a:gd name="T1" fmla="*/ 40 h 97"/>
                  <a:gd name="T2" fmla="*/ 38 w 75"/>
                  <a:gd name="T3" fmla="*/ 97 h 97"/>
                  <a:gd name="T4" fmla="*/ 37 w 75"/>
                  <a:gd name="T5" fmla="*/ 50 h 97"/>
                  <a:gd name="T6" fmla="*/ 33 w 75"/>
                  <a:gd name="T7" fmla="*/ 50 h 97"/>
                  <a:gd name="T8" fmla="*/ 26 w 75"/>
                  <a:gd name="T9" fmla="*/ 44 h 97"/>
                  <a:gd name="T10" fmla="*/ 26 w 75"/>
                  <a:gd name="T11" fmla="*/ 24 h 97"/>
                  <a:gd name="T12" fmla="*/ 50 w 75"/>
                  <a:gd name="T13" fmla="*/ 13 h 97"/>
                  <a:gd name="T14" fmla="*/ 25 w 75"/>
                  <a:gd name="T15" fmla="*/ 13 h 97"/>
                  <a:gd name="T16" fmla="*/ 12 w 75"/>
                  <a:gd name="T17" fmla="*/ 25 h 97"/>
                  <a:gd name="T18" fmla="*/ 12 w 75"/>
                  <a:gd name="T19" fmla="*/ 50 h 97"/>
                  <a:gd name="T20" fmla="*/ 25 w 75"/>
                  <a:gd name="T21" fmla="*/ 63 h 97"/>
                  <a:gd name="T22" fmla="*/ 50 w 75"/>
                  <a:gd name="T23" fmla="*/ 63 h 97"/>
                  <a:gd name="T24" fmla="*/ 63 w 75"/>
                  <a:gd name="T25" fmla="*/ 50 h 97"/>
                  <a:gd name="T26" fmla="*/ 63 w 75"/>
                  <a:gd name="T27" fmla="*/ 25 h 97"/>
                  <a:gd name="T28" fmla="*/ 50 w 75"/>
                  <a:gd name="T29"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7">
                    <a:moveTo>
                      <a:pt x="38" y="40"/>
                    </a:moveTo>
                    <a:cubicBezTo>
                      <a:pt x="38" y="97"/>
                      <a:pt x="38" y="97"/>
                      <a:pt x="38" y="97"/>
                    </a:cubicBezTo>
                    <a:moveTo>
                      <a:pt x="37" y="50"/>
                    </a:moveTo>
                    <a:cubicBezTo>
                      <a:pt x="33" y="50"/>
                      <a:pt x="33" y="50"/>
                      <a:pt x="33" y="50"/>
                    </a:cubicBezTo>
                    <a:cubicBezTo>
                      <a:pt x="29" y="50"/>
                      <a:pt x="26" y="47"/>
                      <a:pt x="26" y="44"/>
                    </a:cubicBezTo>
                    <a:cubicBezTo>
                      <a:pt x="26" y="24"/>
                      <a:pt x="26" y="24"/>
                      <a:pt x="26" y="24"/>
                    </a:cubicBezTo>
                    <a:moveTo>
                      <a:pt x="50" y="13"/>
                    </a:moveTo>
                    <a:cubicBezTo>
                      <a:pt x="50" y="13"/>
                      <a:pt x="37" y="0"/>
                      <a:pt x="25" y="13"/>
                    </a:cubicBezTo>
                    <a:cubicBezTo>
                      <a:pt x="12" y="25"/>
                      <a:pt x="12" y="25"/>
                      <a:pt x="12" y="25"/>
                    </a:cubicBezTo>
                    <a:cubicBezTo>
                      <a:pt x="12" y="25"/>
                      <a:pt x="0" y="38"/>
                      <a:pt x="12" y="50"/>
                    </a:cubicBezTo>
                    <a:cubicBezTo>
                      <a:pt x="25" y="63"/>
                      <a:pt x="25" y="63"/>
                      <a:pt x="25" y="63"/>
                    </a:cubicBezTo>
                    <a:cubicBezTo>
                      <a:pt x="25" y="63"/>
                      <a:pt x="37" y="75"/>
                      <a:pt x="50" y="63"/>
                    </a:cubicBezTo>
                    <a:cubicBezTo>
                      <a:pt x="63" y="50"/>
                      <a:pt x="63" y="50"/>
                      <a:pt x="63" y="50"/>
                    </a:cubicBezTo>
                    <a:cubicBezTo>
                      <a:pt x="63" y="50"/>
                      <a:pt x="75" y="38"/>
                      <a:pt x="63" y="25"/>
                    </a:cubicBezTo>
                    <a:lnTo>
                      <a:pt x="50" y="13"/>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91">
                <a:extLst>
                  <a:ext uri="{FF2B5EF4-FFF2-40B4-BE49-F238E27FC236}">
                    <a16:creationId xmlns:a16="http://schemas.microsoft.com/office/drawing/2014/main" id="{9D946F4B-9B40-48CE-A293-644F1502657F}"/>
                  </a:ext>
                </a:extLst>
              </p:cNvPr>
              <p:cNvSpPr>
                <a:spLocks noEditPoints="1"/>
              </p:cNvSpPr>
              <p:nvPr/>
            </p:nvSpPr>
            <p:spPr bwMode="auto">
              <a:xfrm>
                <a:off x="1837967" y="1201759"/>
                <a:ext cx="355930" cy="437362"/>
              </a:xfrm>
              <a:custGeom>
                <a:avLst/>
                <a:gdLst>
                  <a:gd name="T0" fmla="*/ 38 w 75"/>
                  <a:gd name="T1" fmla="*/ 40 h 97"/>
                  <a:gd name="T2" fmla="*/ 38 w 75"/>
                  <a:gd name="T3" fmla="*/ 97 h 97"/>
                  <a:gd name="T4" fmla="*/ 37 w 75"/>
                  <a:gd name="T5" fmla="*/ 50 h 97"/>
                  <a:gd name="T6" fmla="*/ 33 w 75"/>
                  <a:gd name="T7" fmla="*/ 50 h 97"/>
                  <a:gd name="T8" fmla="*/ 26 w 75"/>
                  <a:gd name="T9" fmla="*/ 44 h 97"/>
                  <a:gd name="T10" fmla="*/ 26 w 75"/>
                  <a:gd name="T11" fmla="*/ 24 h 97"/>
                  <a:gd name="T12" fmla="*/ 50 w 75"/>
                  <a:gd name="T13" fmla="*/ 13 h 97"/>
                  <a:gd name="T14" fmla="*/ 25 w 75"/>
                  <a:gd name="T15" fmla="*/ 13 h 97"/>
                  <a:gd name="T16" fmla="*/ 12 w 75"/>
                  <a:gd name="T17" fmla="*/ 25 h 97"/>
                  <a:gd name="T18" fmla="*/ 12 w 75"/>
                  <a:gd name="T19" fmla="*/ 50 h 97"/>
                  <a:gd name="T20" fmla="*/ 25 w 75"/>
                  <a:gd name="T21" fmla="*/ 63 h 97"/>
                  <a:gd name="T22" fmla="*/ 50 w 75"/>
                  <a:gd name="T23" fmla="*/ 63 h 97"/>
                  <a:gd name="T24" fmla="*/ 63 w 75"/>
                  <a:gd name="T25" fmla="*/ 50 h 97"/>
                  <a:gd name="T26" fmla="*/ 63 w 75"/>
                  <a:gd name="T27" fmla="*/ 25 h 97"/>
                  <a:gd name="T28" fmla="*/ 50 w 75"/>
                  <a:gd name="T29"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7">
                    <a:moveTo>
                      <a:pt x="38" y="40"/>
                    </a:moveTo>
                    <a:cubicBezTo>
                      <a:pt x="38" y="97"/>
                      <a:pt x="38" y="97"/>
                      <a:pt x="38" y="97"/>
                    </a:cubicBezTo>
                    <a:moveTo>
                      <a:pt x="37" y="50"/>
                    </a:moveTo>
                    <a:cubicBezTo>
                      <a:pt x="33" y="50"/>
                      <a:pt x="33" y="50"/>
                      <a:pt x="33" y="50"/>
                    </a:cubicBezTo>
                    <a:cubicBezTo>
                      <a:pt x="29" y="50"/>
                      <a:pt x="26" y="47"/>
                      <a:pt x="26" y="44"/>
                    </a:cubicBezTo>
                    <a:cubicBezTo>
                      <a:pt x="26" y="24"/>
                      <a:pt x="26" y="24"/>
                      <a:pt x="26" y="24"/>
                    </a:cubicBezTo>
                    <a:moveTo>
                      <a:pt x="50" y="13"/>
                    </a:moveTo>
                    <a:cubicBezTo>
                      <a:pt x="50" y="13"/>
                      <a:pt x="37" y="0"/>
                      <a:pt x="25" y="13"/>
                    </a:cubicBezTo>
                    <a:cubicBezTo>
                      <a:pt x="12" y="25"/>
                      <a:pt x="12" y="25"/>
                      <a:pt x="12" y="25"/>
                    </a:cubicBezTo>
                    <a:cubicBezTo>
                      <a:pt x="12" y="25"/>
                      <a:pt x="0" y="38"/>
                      <a:pt x="12" y="50"/>
                    </a:cubicBezTo>
                    <a:cubicBezTo>
                      <a:pt x="25" y="63"/>
                      <a:pt x="25" y="63"/>
                      <a:pt x="25" y="63"/>
                    </a:cubicBezTo>
                    <a:cubicBezTo>
                      <a:pt x="25" y="63"/>
                      <a:pt x="37" y="75"/>
                      <a:pt x="50" y="63"/>
                    </a:cubicBezTo>
                    <a:cubicBezTo>
                      <a:pt x="63" y="50"/>
                      <a:pt x="63" y="50"/>
                      <a:pt x="63" y="50"/>
                    </a:cubicBezTo>
                    <a:cubicBezTo>
                      <a:pt x="63" y="50"/>
                      <a:pt x="75" y="38"/>
                      <a:pt x="63" y="25"/>
                    </a:cubicBezTo>
                    <a:lnTo>
                      <a:pt x="50" y="13"/>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91">
                <a:extLst>
                  <a:ext uri="{FF2B5EF4-FFF2-40B4-BE49-F238E27FC236}">
                    <a16:creationId xmlns:a16="http://schemas.microsoft.com/office/drawing/2014/main" id="{16780EE1-6704-419C-8F8C-DFD936EA5FB5}"/>
                  </a:ext>
                </a:extLst>
              </p:cNvPr>
              <p:cNvSpPr>
                <a:spLocks noEditPoints="1"/>
              </p:cNvSpPr>
              <p:nvPr/>
            </p:nvSpPr>
            <p:spPr bwMode="auto">
              <a:xfrm>
                <a:off x="2200675" y="1217333"/>
                <a:ext cx="355930" cy="437362"/>
              </a:xfrm>
              <a:custGeom>
                <a:avLst/>
                <a:gdLst>
                  <a:gd name="T0" fmla="*/ 38 w 75"/>
                  <a:gd name="T1" fmla="*/ 40 h 97"/>
                  <a:gd name="T2" fmla="*/ 38 w 75"/>
                  <a:gd name="T3" fmla="*/ 97 h 97"/>
                  <a:gd name="T4" fmla="*/ 37 w 75"/>
                  <a:gd name="T5" fmla="*/ 50 h 97"/>
                  <a:gd name="T6" fmla="*/ 33 w 75"/>
                  <a:gd name="T7" fmla="*/ 50 h 97"/>
                  <a:gd name="T8" fmla="*/ 26 w 75"/>
                  <a:gd name="T9" fmla="*/ 44 h 97"/>
                  <a:gd name="T10" fmla="*/ 26 w 75"/>
                  <a:gd name="T11" fmla="*/ 24 h 97"/>
                  <a:gd name="T12" fmla="*/ 50 w 75"/>
                  <a:gd name="T13" fmla="*/ 13 h 97"/>
                  <a:gd name="T14" fmla="*/ 25 w 75"/>
                  <a:gd name="T15" fmla="*/ 13 h 97"/>
                  <a:gd name="T16" fmla="*/ 12 w 75"/>
                  <a:gd name="T17" fmla="*/ 25 h 97"/>
                  <a:gd name="T18" fmla="*/ 12 w 75"/>
                  <a:gd name="T19" fmla="*/ 50 h 97"/>
                  <a:gd name="T20" fmla="*/ 25 w 75"/>
                  <a:gd name="T21" fmla="*/ 63 h 97"/>
                  <a:gd name="T22" fmla="*/ 50 w 75"/>
                  <a:gd name="T23" fmla="*/ 63 h 97"/>
                  <a:gd name="T24" fmla="*/ 63 w 75"/>
                  <a:gd name="T25" fmla="*/ 50 h 97"/>
                  <a:gd name="T26" fmla="*/ 63 w 75"/>
                  <a:gd name="T27" fmla="*/ 25 h 97"/>
                  <a:gd name="T28" fmla="*/ 50 w 75"/>
                  <a:gd name="T29" fmla="*/ 1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97">
                    <a:moveTo>
                      <a:pt x="38" y="40"/>
                    </a:moveTo>
                    <a:cubicBezTo>
                      <a:pt x="38" y="97"/>
                      <a:pt x="38" y="97"/>
                      <a:pt x="38" y="97"/>
                    </a:cubicBezTo>
                    <a:moveTo>
                      <a:pt x="37" y="50"/>
                    </a:moveTo>
                    <a:cubicBezTo>
                      <a:pt x="33" y="50"/>
                      <a:pt x="33" y="50"/>
                      <a:pt x="33" y="50"/>
                    </a:cubicBezTo>
                    <a:cubicBezTo>
                      <a:pt x="29" y="50"/>
                      <a:pt x="26" y="47"/>
                      <a:pt x="26" y="44"/>
                    </a:cubicBezTo>
                    <a:cubicBezTo>
                      <a:pt x="26" y="24"/>
                      <a:pt x="26" y="24"/>
                      <a:pt x="26" y="24"/>
                    </a:cubicBezTo>
                    <a:moveTo>
                      <a:pt x="50" y="13"/>
                    </a:moveTo>
                    <a:cubicBezTo>
                      <a:pt x="50" y="13"/>
                      <a:pt x="37" y="0"/>
                      <a:pt x="25" y="13"/>
                    </a:cubicBezTo>
                    <a:cubicBezTo>
                      <a:pt x="12" y="25"/>
                      <a:pt x="12" y="25"/>
                      <a:pt x="12" y="25"/>
                    </a:cubicBezTo>
                    <a:cubicBezTo>
                      <a:pt x="12" y="25"/>
                      <a:pt x="0" y="38"/>
                      <a:pt x="12" y="50"/>
                    </a:cubicBezTo>
                    <a:cubicBezTo>
                      <a:pt x="25" y="63"/>
                      <a:pt x="25" y="63"/>
                      <a:pt x="25" y="63"/>
                    </a:cubicBezTo>
                    <a:cubicBezTo>
                      <a:pt x="25" y="63"/>
                      <a:pt x="37" y="75"/>
                      <a:pt x="50" y="63"/>
                    </a:cubicBezTo>
                    <a:cubicBezTo>
                      <a:pt x="63" y="50"/>
                      <a:pt x="63" y="50"/>
                      <a:pt x="63" y="50"/>
                    </a:cubicBezTo>
                    <a:cubicBezTo>
                      <a:pt x="63" y="50"/>
                      <a:pt x="75" y="38"/>
                      <a:pt x="63" y="25"/>
                    </a:cubicBezTo>
                    <a:lnTo>
                      <a:pt x="50" y="13"/>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5" name="Group 114">
            <a:extLst>
              <a:ext uri="{FF2B5EF4-FFF2-40B4-BE49-F238E27FC236}">
                <a16:creationId xmlns:a16="http://schemas.microsoft.com/office/drawing/2014/main" id="{D8F65D79-1E99-45C2-9B73-D747B95FC0EB}"/>
              </a:ext>
            </a:extLst>
          </p:cNvPr>
          <p:cNvGrpSpPr/>
          <p:nvPr/>
        </p:nvGrpSpPr>
        <p:grpSpPr>
          <a:xfrm>
            <a:off x="417600" y="1993095"/>
            <a:ext cx="2336549" cy="851683"/>
            <a:chOff x="1427999" y="3006407"/>
            <a:chExt cx="2966562" cy="1081325"/>
          </a:xfrm>
        </p:grpSpPr>
        <p:grpSp>
          <p:nvGrpSpPr>
            <p:cNvPr id="24" name="Group 20">
              <a:extLst>
                <a:ext uri="{FF2B5EF4-FFF2-40B4-BE49-F238E27FC236}">
                  <a16:creationId xmlns:a16="http://schemas.microsoft.com/office/drawing/2014/main" id="{7903C3A2-E6E3-440F-9C17-FF04CD4DB601}"/>
                </a:ext>
              </a:extLst>
            </p:cNvPr>
            <p:cNvGrpSpPr>
              <a:grpSpLocks noChangeAspect="1"/>
            </p:cNvGrpSpPr>
            <p:nvPr/>
          </p:nvGrpSpPr>
          <p:grpSpPr bwMode="auto">
            <a:xfrm>
              <a:off x="1427999" y="3006407"/>
              <a:ext cx="882809" cy="1081325"/>
              <a:chOff x="2691" y="1391"/>
              <a:chExt cx="378" cy="463"/>
            </a:xfrm>
          </p:grpSpPr>
          <p:sp>
            <p:nvSpPr>
              <p:cNvPr id="25" name="Rectangle 21">
                <a:extLst>
                  <a:ext uri="{FF2B5EF4-FFF2-40B4-BE49-F238E27FC236}">
                    <a16:creationId xmlns:a16="http://schemas.microsoft.com/office/drawing/2014/main" id="{B88D3BA1-1AE4-4A7F-B58C-4546D8A54836}"/>
                  </a:ext>
                </a:extLst>
              </p:cNvPr>
              <p:cNvSpPr>
                <a:spLocks noChangeArrowheads="1"/>
              </p:cNvSpPr>
              <p:nvPr/>
            </p:nvSpPr>
            <p:spPr bwMode="auto">
              <a:xfrm>
                <a:off x="2691" y="1445"/>
                <a:ext cx="378" cy="409"/>
              </a:xfrm>
              <a:prstGeom prst="rect">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6" name="Freeform 22">
                <a:extLst>
                  <a:ext uri="{FF2B5EF4-FFF2-40B4-BE49-F238E27FC236}">
                    <a16:creationId xmlns:a16="http://schemas.microsoft.com/office/drawing/2014/main" id="{CC57A2E4-FD98-4782-840E-74B080ACC052}"/>
                  </a:ext>
                </a:extLst>
              </p:cNvPr>
              <p:cNvSpPr>
                <a:spLocks/>
              </p:cNvSpPr>
              <p:nvPr/>
            </p:nvSpPr>
            <p:spPr bwMode="auto">
              <a:xfrm>
                <a:off x="2691" y="1391"/>
                <a:ext cx="378" cy="54"/>
              </a:xfrm>
              <a:custGeom>
                <a:avLst/>
                <a:gdLst>
                  <a:gd name="T0" fmla="*/ 77 w 77"/>
                  <a:gd name="T1" fmla="*/ 11 h 11"/>
                  <a:gd name="T2" fmla="*/ 38 w 77"/>
                  <a:gd name="T3" fmla="*/ 0 h 11"/>
                  <a:gd name="T4" fmla="*/ 0 w 77"/>
                  <a:gd name="T5" fmla="*/ 11 h 11"/>
                </a:gdLst>
                <a:ahLst/>
                <a:cxnLst>
                  <a:cxn ang="0">
                    <a:pos x="T0" y="T1"/>
                  </a:cxn>
                  <a:cxn ang="0">
                    <a:pos x="T2" y="T3"/>
                  </a:cxn>
                  <a:cxn ang="0">
                    <a:pos x="T4" y="T5"/>
                  </a:cxn>
                </a:cxnLst>
                <a:rect l="0" t="0" r="r" b="b"/>
                <a:pathLst>
                  <a:path w="77" h="11">
                    <a:moveTo>
                      <a:pt x="77" y="11"/>
                    </a:moveTo>
                    <a:cubicBezTo>
                      <a:pt x="69" y="4"/>
                      <a:pt x="55" y="0"/>
                      <a:pt x="38" y="0"/>
                    </a:cubicBezTo>
                    <a:cubicBezTo>
                      <a:pt x="22" y="0"/>
                      <a:pt x="8" y="4"/>
                      <a:pt x="0" y="11"/>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7" name="Line 23">
                <a:extLst>
                  <a:ext uri="{FF2B5EF4-FFF2-40B4-BE49-F238E27FC236}">
                    <a16:creationId xmlns:a16="http://schemas.microsoft.com/office/drawing/2014/main" id="{55C1B656-74D4-4FAB-95DD-A015EFDC27C6}"/>
                  </a:ext>
                </a:extLst>
              </p:cNvPr>
              <p:cNvSpPr>
                <a:spLocks noChangeShapeType="1"/>
              </p:cNvSpPr>
              <p:nvPr/>
            </p:nvSpPr>
            <p:spPr bwMode="auto">
              <a:xfrm>
                <a:off x="2691" y="1578"/>
                <a:ext cx="378"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8" name="Line 24">
                <a:extLst>
                  <a:ext uri="{FF2B5EF4-FFF2-40B4-BE49-F238E27FC236}">
                    <a16:creationId xmlns:a16="http://schemas.microsoft.com/office/drawing/2014/main" id="{F2FEBA65-D504-40BB-8AB3-5779541B75C6}"/>
                  </a:ext>
                </a:extLst>
              </p:cNvPr>
              <p:cNvSpPr>
                <a:spLocks noChangeShapeType="1"/>
              </p:cNvSpPr>
              <p:nvPr/>
            </p:nvSpPr>
            <p:spPr bwMode="auto">
              <a:xfrm>
                <a:off x="2691" y="1711"/>
                <a:ext cx="378"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29" name="Line 25">
                <a:extLst>
                  <a:ext uri="{FF2B5EF4-FFF2-40B4-BE49-F238E27FC236}">
                    <a16:creationId xmlns:a16="http://schemas.microsoft.com/office/drawing/2014/main" id="{BF79083F-C0E7-4591-8579-5A5601B1BAB9}"/>
                  </a:ext>
                </a:extLst>
              </p:cNvPr>
              <p:cNvSpPr>
                <a:spLocks noChangeShapeType="1"/>
              </p:cNvSpPr>
              <p:nvPr/>
            </p:nvSpPr>
            <p:spPr bwMode="auto">
              <a:xfrm>
                <a:off x="2917" y="1445"/>
                <a:ext cx="132"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0" name="Line 26">
                <a:extLst>
                  <a:ext uri="{FF2B5EF4-FFF2-40B4-BE49-F238E27FC236}">
                    <a16:creationId xmlns:a16="http://schemas.microsoft.com/office/drawing/2014/main" id="{23DF0E78-79A2-4BF2-843D-64C0798B6427}"/>
                  </a:ext>
                </a:extLst>
              </p:cNvPr>
              <p:cNvSpPr>
                <a:spLocks noChangeShapeType="1"/>
              </p:cNvSpPr>
              <p:nvPr/>
            </p:nvSpPr>
            <p:spPr bwMode="auto">
              <a:xfrm>
                <a:off x="3010" y="1445"/>
                <a:ext cx="59" cy="59"/>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1" name="Line 27">
                <a:extLst>
                  <a:ext uri="{FF2B5EF4-FFF2-40B4-BE49-F238E27FC236}">
                    <a16:creationId xmlns:a16="http://schemas.microsoft.com/office/drawing/2014/main" id="{FFF55414-59D4-4DDE-8639-2A174FB9C3A0}"/>
                  </a:ext>
                </a:extLst>
              </p:cNvPr>
              <p:cNvSpPr>
                <a:spLocks noChangeShapeType="1"/>
              </p:cNvSpPr>
              <p:nvPr/>
            </p:nvSpPr>
            <p:spPr bwMode="auto">
              <a:xfrm flipH="1">
                <a:off x="2912" y="1578"/>
                <a:ext cx="132"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2" name="Line 28">
                <a:extLst>
                  <a:ext uri="{FF2B5EF4-FFF2-40B4-BE49-F238E27FC236}">
                    <a16:creationId xmlns:a16="http://schemas.microsoft.com/office/drawing/2014/main" id="{F129D04F-2C4D-4FAC-82F0-49BED98B9A05}"/>
                  </a:ext>
                </a:extLst>
              </p:cNvPr>
              <p:cNvSpPr>
                <a:spLocks noChangeShapeType="1"/>
              </p:cNvSpPr>
              <p:nvPr/>
            </p:nvSpPr>
            <p:spPr bwMode="auto">
              <a:xfrm>
                <a:off x="2814" y="1445"/>
                <a:ext cx="132"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3" name="Line 29">
                <a:extLst>
                  <a:ext uri="{FF2B5EF4-FFF2-40B4-BE49-F238E27FC236}">
                    <a16:creationId xmlns:a16="http://schemas.microsoft.com/office/drawing/2014/main" id="{FDD00A4E-D494-4B85-B811-172F0096A260}"/>
                  </a:ext>
                </a:extLst>
              </p:cNvPr>
              <p:cNvSpPr>
                <a:spLocks noChangeShapeType="1"/>
              </p:cNvSpPr>
              <p:nvPr/>
            </p:nvSpPr>
            <p:spPr bwMode="auto">
              <a:xfrm flipH="1">
                <a:off x="2809" y="1578"/>
                <a:ext cx="137"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4" name="Line 30">
                <a:extLst>
                  <a:ext uri="{FF2B5EF4-FFF2-40B4-BE49-F238E27FC236}">
                    <a16:creationId xmlns:a16="http://schemas.microsoft.com/office/drawing/2014/main" id="{532AAF7E-3F54-494D-B82E-3B3174747DEC}"/>
                  </a:ext>
                </a:extLst>
              </p:cNvPr>
              <p:cNvSpPr>
                <a:spLocks noChangeShapeType="1"/>
              </p:cNvSpPr>
              <p:nvPr/>
            </p:nvSpPr>
            <p:spPr bwMode="auto">
              <a:xfrm>
                <a:off x="2809" y="1711"/>
                <a:ext cx="132" cy="14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5" name="Line 31">
                <a:extLst>
                  <a:ext uri="{FF2B5EF4-FFF2-40B4-BE49-F238E27FC236}">
                    <a16:creationId xmlns:a16="http://schemas.microsoft.com/office/drawing/2014/main" id="{FEF4BC8A-8865-4FA7-82BF-A55B4117FA3C}"/>
                  </a:ext>
                </a:extLst>
              </p:cNvPr>
              <p:cNvSpPr>
                <a:spLocks noChangeShapeType="1"/>
              </p:cNvSpPr>
              <p:nvPr/>
            </p:nvSpPr>
            <p:spPr bwMode="auto">
              <a:xfrm>
                <a:off x="3029" y="1445"/>
                <a:ext cx="0"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6" name="Line 32">
                <a:extLst>
                  <a:ext uri="{FF2B5EF4-FFF2-40B4-BE49-F238E27FC236}">
                    <a16:creationId xmlns:a16="http://schemas.microsoft.com/office/drawing/2014/main" id="{53E40595-0AD2-4A57-83E8-1C6AD876A720}"/>
                  </a:ext>
                </a:extLst>
              </p:cNvPr>
              <p:cNvSpPr>
                <a:spLocks noChangeShapeType="1"/>
              </p:cNvSpPr>
              <p:nvPr/>
            </p:nvSpPr>
            <p:spPr bwMode="auto">
              <a:xfrm flipH="1">
                <a:off x="3020" y="1667"/>
                <a:ext cx="49" cy="44"/>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7" name="Line 33">
                <a:extLst>
                  <a:ext uri="{FF2B5EF4-FFF2-40B4-BE49-F238E27FC236}">
                    <a16:creationId xmlns:a16="http://schemas.microsoft.com/office/drawing/2014/main" id="{F019B1F6-FDA1-4470-BB1E-391E256EA5B0}"/>
                  </a:ext>
                </a:extLst>
              </p:cNvPr>
              <p:cNvSpPr>
                <a:spLocks noChangeShapeType="1"/>
              </p:cNvSpPr>
              <p:nvPr/>
            </p:nvSpPr>
            <p:spPr bwMode="auto">
              <a:xfrm>
                <a:off x="3020" y="1711"/>
                <a:ext cx="49" cy="49"/>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8" name="Line 34">
                <a:extLst>
                  <a:ext uri="{FF2B5EF4-FFF2-40B4-BE49-F238E27FC236}">
                    <a16:creationId xmlns:a16="http://schemas.microsoft.com/office/drawing/2014/main" id="{10CF565F-5030-4666-89C1-C240C5AE0A25}"/>
                  </a:ext>
                </a:extLst>
              </p:cNvPr>
              <p:cNvSpPr>
                <a:spLocks noChangeShapeType="1"/>
              </p:cNvSpPr>
              <p:nvPr/>
            </p:nvSpPr>
            <p:spPr bwMode="auto">
              <a:xfrm>
                <a:off x="2912" y="1711"/>
                <a:ext cx="137" cy="14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39" name="Line 35">
                <a:extLst>
                  <a:ext uri="{FF2B5EF4-FFF2-40B4-BE49-F238E27FC236}">
                    <a16:creationId xmlns:a16="http://schemas.microsoft.com/office/drawing/2014/main" id="{C36582A1-0553-478B-9A91-EB736F661E64}"/>
                  </a:ext>
                </a:extLst>
              </p:cNvPr>
              <p:cNvSpPr>
                <a:spLocks noChangeShapeType="1"/>
              </p:cNvSpPr>
              <p:nvPr/>
            </p:nvSpPr>
            <p:spPr bwMode="auto">
              <a:xfrm>
                <a:off x="2711" y="1445"/>
                <a:ext cx="132"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0" name="Line 36">
                <a:extLst>
                  <a:ext uri="{FF2B5EF4-FFF2-40B4-BE49-F238E27FC236}">
                    <a16:creationId xmlns:a16="http://schemas.microsoft.com/office/drawing/2014/main" id="{918E3B56-CFD0-4BCC-A8E8-F9C726F048AF}"/>
                  </a:ext>
                </a:extLst>
              </p:cNvPr>
              <p:cNvSpPr>
                <a:spLocks noChangeShapeType="1"/>
              </p:cNvSpPr>
              <p:nvPr/>
            </p:nvSpPr>
            <p:spPr bwMode="auto">
              <a:xfrm>
                <a:off x="2691" y="1524"/>
                <a:ext cx="49" cy="54"/>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1" name="Line 37">
                <a:extLst>
                  <a:ext uri="{FF2B5EF4-FFF2-40B4-BE49-F238E27FC236}">
                    <a16:creationId xmlns:a16="http://schemas.microsoft.com/office/drawing/2014/main" id="{4D3DC37A-3368-4ABE-B2A2-418EA25BDF6B}"/>
                  </a:ext>
                </a:extLst>
              </p:cNvPr>
              <p:cNvSpPr>
                <a:spLocks noChangeShapeType="1"/>
              </p:cNvSpPr>
              <p:nvPr/>
            </p:nvSpPr>
            <p:spPr bwMode="auto">
              <a:xfrm flipH="1">
                <a:off x="2711" y="1578"/>
                <a:ext cx="132" cy="13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2" name="Line 38">
                <a:extLst>
                  <a:ext uri="{FF2B5EF4-FFF2-40B4-BE49-F238E27FC236}">
                    <a16:creationId xmlns:a16="http://schemas.microsoft.com/office/drawing/2014/main" id="{3E32193D-4372-4A86-B204-B81FAB43A65C}"/>
                  </a:ext>
                </a:extLst>
              </p:cNvPr>
              <p:cNvSpPr>
                <a:spLocks noChangeShapeType="1"/>
              </p:cNvSpPr>
              <p:nvPr/>
            </p:nvSpPr>
            <p:spPr bwMode="auto">
              <a:xfrm flipH="1">
                <a:off x="2691" y="1578"/>
                <a:ext cx="49" cy="54"/>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3" name="Line 39">
                <a:extLst>
                  <a:ext uri="{FF2B5EF4-FFF2-40B4-BE49-F238E27FC236}">
                    <a16:creationId xmlns:a16="http://schemas.microsoft.com/office/drawing/2014/main" id="{66A5AC8F-BBCC-4F84-B4F0-989F7D0A7543}"/>
                  </a:ext>
                </a:extLst>
              </p:cNvPr>
              <p:cNvSpPr>
                <a:spLocks noChangeShapeType="1"/>
              </p:cNvSpPr>
              <p:nvPr/>
            </p:nvSpPr>
            <p:spPr bwMode="auto">
              <a:xfrm>
                <a:off x="2711" y="1711"/>
                <a:ext cx="132" cy="143"/>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4" name="Line 40">
                <a:extLst>
                  <a:ext uri="{FF2B5EF4-FFF2-40B4-BE49-F238E27FC236}">
                    <a16:creationId xmlns:a16="http://schemas.microsoft.com/office/drawing/2014/main" id="{6F4DB3A6-D6A0-478B-8157-86A791862ED7}"/>
                  </a:ext>
                </a:extLst>
              </p:cNvPr>
              <p:cNvSpPr>
                <a:spLocks noChangeShapeType="1"/>
              </p:cNvSpPr>
              <p:nvPr/>
            </p:nvSpPr>
            <p:spPr bwMode="auto">
              <a:xfrm>
                <a:off x="2691" y="1795"/>
                <a:ext cx="54" cy="59"/>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grpSp>
        <p:grpSp>
          <p:nvGrpSpPr>
            <p:cNvPr id="72" name="Group 24">
              <a:extLst>
                <a:ext uri="{FF2B5EF4-FFF2-40B4-BE49-F238E27FC236}">
                  <a16:creationId xmlns:a16="http://schemas.microsoft.com/office/drawing/2014/main" id="{F0A5FEE5-066A-4A55-B130-4A6D724AC2CF}"/>
                </a:ext>
              </a:extLst>
            </p:cNvPr>
            <p:cNvGrpSpPr>
              <a:grpSpLocks noChangeAspect="1"/>
            </p:cNvGrpSpPr>
            <p:nvPr/>
          </p:nvGrpSpPr>
          <p:grpSpPr bwMode="auto">
            <a:xfrm>
              <a:off x="2309588" y="3109169"/>
              <a:ext cx="375242" cy="231210"/>
              <a:chOff x="2632" y="1465"/>
              <a:chExt cx="495" cy="305"/>
            </a:xfrm>
          </p:grpSpPr>
          <p:sp>
            <p:nvSpPr>
              <p:cNvPr id="73" name="Freeform 25">
                <a:extLst>
                  <a:ext uri="{FF2B5EF4-FFF2-40B4-BE49-F238E27FC236}">
                    <a16:creationId xmlns:a16="http://schemas.microsoft.com/office/drawing/2014/main" id="{A359D51D-2D59-4AB5-8922-77878E7D0B3F}"/>
                  </a:ext>
                </a:extLst>
              </p:cNvPr>
              <p:cNvSpPr>
                <a:spLocks/>
              </p:cNvSpPr>
              <p:nvPr/>
            </p:nvSpPr>
            <p:spPr bwMode="auto">
              <a:xfrm>
                <a:off x="2726" y="1465"/>
                <a:ext cx="401" cy="305"/>
              </a:xfrm>
              <a:custGeom>
                <a:avLst/>
                <a:gdLst>
                  <a:gd name="T0" fmla="*/ 0 w 401"/>
                  <a:gd name="T1" fmla="*/ 162 h 305"/>
                  <a:gd name="T2" fmla="*/ 245 w 401"/>
                  <a:gd name="T3" fmla="*/ 285 h 305"/>
                  <a:gd name="T4" fmla="*/ 269 w 401"/>
                  <a:gd name="T5" fmla="*/ 231 h 305"/>
                  <a:gd name="T6" fmla="*/ 313 w 401"/>
                  <a:gd name="T7" fmla="*/ 251 h 305"/>
                  <a:gd name="T8" fmla="*/ 338 w 401"/>
                  <a:gd name="T9" fmla="*/ 305 h 305"/>
                  <a:gd name="T10" fmla="*/ 401 w 401"/>
                  <a:gd name="T11" fmla="*/ 182 h 305"/>
                  <a:gd name="T12" fmla="*/ 343 w 401"/>
                  <a:gd name="T13" fmla="*/ 192 h 305"/>
                  <a:gd name="T14" fmla="*/ 299 w 401"/>
                  <a:gd name="T15" fmla="*/ 172 h 305"/>
                  <a:gd name="T16" fmla="*/ 328 w 401"/>
                  <a:gd name="T17" fmla="*/ 118 h 305"/>
                  <a:gd name="T18" fmla="*/ 78 w 401"/>
                  <a:gd name="T19" fmla="*/ 0 h 305"/>
                  <a:gd name="T20" fmla="*/ 0 w 401"/>
                  <a:gd name="T21" fmla="*/ 16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305">
                    <a:moveTo>
                      <a:pt x="0" y="162"/>
                    </a:moveTo>
                    <a:lnTo>
                      <a:pt x="245" y="285"/>
                    </a:lnTo>
                    <a:lnTo>
                      <a:pt x="269" y="231"/>
                    </a:lnTo>
                    <a:lnTo>
                      <a:pt x="313" y="251"/>
                    </a:lnTo>
                    <a:lnTo>
                      <a:pt x="338" y="305"/>
                    </a:lnTo>
                    <a:lnTo>
                      <a:pt x="401" y="182"/>
                    </a:lnTo>
                    <a:lnTo>
                      <a:pt x="343" y="192"/>
                    </a:lnTo>
                    <a:lnTo>
                      <a:pt x="299" y="172"/>
                    </a:lnTo>
                    <a:lnTo>
                      <a:pt x="328" y="118"/>
                    </a:lnTo>
                    <a:lnTo>
                      <a:pt x="78" y="0"/>
                    </a:lnTo>
                    <a:lnTo>
                      <a:pt x="0" y="1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sp>
            <p:nvSpPr>
              <p:cNvPr id="74" name="Freeform 26">
                <a:extLst>
                  <a:ext uri="{FF2B5EF4-FFF2-40B4-BE49-F238E27FC236}">
                    <a16:creationId xmlns:a16="http://schemas.microsoft.com/office/drawing/2014/main" id="{67DCC746-6F86-400D-BFDA-44368F05E178}"/>
                  </a:ext>
                </a:extLst>
              </p:cNvPr>
              <p:cNvSpPr>
                <a:spLocks noEditPoints="1"/>
              </p:cNvSpPr>
              <p:nvPr/>
            </p:nvSpPr>
            <p:spPr bwMode="auto">
              <a:xfrm>
                <a:off x="2726" y="1465"/>
                <a:ext cx="401" cy="305"/>
              </a:xfrm>
              <a:custGeom>
                <a:avLst/>
                <a:gdLst>
                  <a:gd name="T0" fmla="*/ 299 w 401"/>
                  <a:gd name="T1" fmla="*/ 172 h 305"/>
                  <a:gd name="T2" fmla="*/ 343 w 401"/>
                  <a:gd name="T3" fmla="*/ 192 h 305"/>
                  <a:gd name="T4" fmla="*/ 401 w 401"/>
                  <a:gd name="T5" fmla="*/ 182 h 305"/>
                  <a:gd name="T6" fmla="*/ 338 w 401"/>
                  <a:gd name="T7" fmla="*/ 305 h 305"/>
                  <a:gd name="T8" fmla="*/ 313 w 401"/>
                  <a:gd name="T9" fmla="*/ 251 h 305"/>
                  <a:gd name="T10" fmla="*/ 269 w 401"/>
                  <a:gd name="T11" fmla="*/ 231 h 305"/>
                  <a:gd name="T12" fmla="*/ 245 w 401"/>
                  <a:gd name="T13" fmla="*/ 285 h 305"/>
                  <a:gd name="T14" fmla="*/ 0 w 401"/>
                  <a:gd name="T15" fmla="*/ 162 h 305"/>
                  <a:gd name="T16" fmla="*/ 78 w 401"/>
                  <a:gd name="T17" fmla="*/ 0 h 305"/>
                  <a:gd name="T18" fmla="*/ 328 w 401"/>
                  <a:gd name="T19" fmla="*/ 118 h 305"/>
                  <a:gd name="T20" fmla="*/ 245 w 401"/>
                  <a:gd name="T21" fmla="*/ 28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305">
                    <a:moveTo>
                      <a:pt x="299" y="172"/>
                    </a:moveTo>
                    <a:lnTo>
                      <a:pt x="343" y="192"/>
                    </a:lnTo>
                    <a:lnTo>
                      <a:pt x="401" y="182"/>
                    </a:lnTo>
                    <a:lnTo>
                      <a:pt x="338" y="305"/>
                    </a:lnTo>
                    <a:lnTo>
                      <a:pt x="313" y="251"/>
                    </a:lnTo>
                    <a:lnTo>
                      <a:pt x="269" y="231"/>
                    </a:lnTo>
                    <a:moveTo>
                      <a:pt x="245" y="285"/>
                    </a:moveTo>
                    <a:lnTo>
                      <a:pt x="0" y="162"/>
                    </a:lnTo>
                    <a:lnTo>
                      <a:pt x="78" y="0"/>
                    </a:lnTo>
                    <a:lnTo>
                      <a:pt x="328" y="118"/>
                    </a:lnTo>
                    <a:lnTo>
                      <a:pt x="245" y="285"/>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75" name="Freeform 27">
                <a:extLst>
                  <a:ext uri="{FF2B5EF4-FFF2-40B4-BE49-F238E27FC236}">
                    <a16:creationId xmlns:a16="http://schemas.microsoft.com/office/drawing/2014/main" id="{C2A27847-85BF-4460-A380-5BE4B07F9E65}"/>
                  </a:ext>
                </a:extLst>
              </p:cNvPr>
              <p:cNvSpPr>
                <a:spLocks/>
              </p:cNvSpPr>
              <p:nvPr/>
            </p:nvSpPr>
            <p:spPr bwMode="auto">
              <a:xfrm>
                <a:off x="2632" y="1691"/>
                <a:ext cx="216" cy="59"/>
              </a:xfrm>
              <a:custGeom>
                <a:avLst/>
                <a:gdLst>
                  <a:gd name="T0" fmla="*/ 216 w 216"/>
                  <a:gd name="T1" fmla="*/ 0 h 59"/>
                  <a:gd name="T2" fmla="*/ 187 w 216"/>
                  <a:gd name="T3" fmla="*/ 59 h 59"/>
                  <a:gd name="T4" fmla="*/ 0 w 216"/>
                  <a:gd name="T5" fmla="*/ 59 h 59"/>
                </a:gdLst>
                <a:ahLst/>
                <a:cxnLst>
                  <a:cxn ang="0">
                    <a:pos x="T0" y="T1"/>
                  </a:cxn>
                  <a:cxn ang="0">
                    <a:pos x="T2" y="T3"/>
                  </a:cxn>
                  <a:cxn ang="0">
                    <a:pos x="T4" y="T5"/>
                  </a:cxn>
                </a:cxnLst>
                <a:rect l="0" t="0" r="r" b="b"/>
                <a:pathLst>
                  <a:path w="216" h="59">
                    <a:moveTo>
                      <a:pt x="216" y="0"/>
                    </a:moveTo>
                    <a:lnTo>
                      <a:pt x="187" y="59"/>
                    </a:lnTo>
                    <a:lnTo>
                      <a:pt x="0" y="59"/>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grpSp>
        <p:grpSp>
          <p:nvGrpSpPr>
            <p:cNvPr id="114" name="Group 113">
              <a:extLst>
                <a:ext uri="{FF2B5EF4-FFF2-40B4-BE49-F238E27FC236}">
                  <a16:creationId xmlns:a16="http://schemas.microsoft.com/office/drawing/2014/main" id="{B3BE1026-6247-4718-87B7-965C5B13C83F}"/>
                </a:ext>
              </a:extLst>
            </p:cNvPr>
            <p:cNvGrpSpPr/>
            <p:nvPr/>
          </p:nvGrpSpPr>
          <p:grpSpPr>
            <a:xfrm>
              <a:off x="2664186" y="3222545"/>
              <a:ext cx="1730375" cy="865187"/>
              <a:chOff x="2764770" y="3154316"/>
              <a:chExt cx="1730375" cy="865187"/>
            </a:xfrm>
          </p:grpSpPr>
          <p:grpSp>
            <p:nvGrpSpPr>
              <p:cNvPr id="113" name="Group 112">
                <a:extLst>
                  <a:ext uri="{FF2B5EF4-FFF2-40B4-BE49-F238E27FC236}">
                    <a16:creationId xmlns:a16="http://schemas.microsoft.com/office/drawing/2014/main" id="{A771DD1A-49CE-4675-A0E3-468B3E4CFD91}"/>
                  </a:ext>
                </a:extLst>
              </p:cNvPr>
              <p:cNvGrpSpPr/>
              <p:nvPr/>
            </p:nvGrpSpPr>
            <p:grpSpPr>
              <a:xfrm>
                <a:off x="2764770" y="3154316"/>
                <a:ext cx="1730375" cy="865187"/>
                <a:chOff x="2764770" y="3154316"/>
                <a:chExt cx="1730375" cy="865187"/>
              </a:xfrm>
            </p:grpSpPr>
            <p:sp>
              <p:nvSpPr>
                <p:cNvPr id="46" name="Line 103">
                  <a:extLst>
                    <a:ext uri="{FF2B5EF4-FFF2-40B4-BE49-F238E27FC236}">
                      <a16:creationId xmlns:a16="http://schemas.microsoft.com/office/drawing/2014/main" id="{EEFC84CC-B01C-4C70-962B-3C9B758251BA}"/>
                    </a:ext>
                  </a:extLst>
                </p:cNvPr>
                <p:cNvSpPr>
                  <a:spLocks noChangeShapeType="1"/>
                </p:cNvSpPr>
                <p:nvPr/>
              </p:nvSpPr>
              <p:spPr bwMode="auto">
                <a:xfrm>
                  <a:off x="2764770" y="4019503"/>
                  <a:ext cx="1730375"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7" name="Freeform 104">
                  <a:extLst>
                    <a:ext uri="{FF2B5EF4-FFF2-40B4-BE49-F238E27FC236}">
                      <a16:creationId xmlns:a16="http://schemas.microsoft.com/office/drawing/2014/main" id="{8ACD67B7-EBB5-44C7-8083-4DEF5793C09D}"/>
                    </a:ext>
                  </a:extLst>
                </p:cNvPr>
                <p:cNvSpPr>
                  <a:spLocks/>
                </p:cNvSpPr>
                <p:nvPr/>
              </p:nvSpPr>
              <p:spPr bwMode="auto">
                <a:xfrm>
                  <a:off x="2998133" y="3211466"/>
                  <a:ext cx="1273175" cy="798512"/>
                </a:xfrm>
                <a:custGeom>
                  <a:avLst/>
                  <a:gdLst>
                    <a:gd name="T0" fmla="*/ 0 w 802"/>
                    <a:gd name="T1" fmla="*/ 503 h 503"/>
                    <a:gd name="T2" fmla="*/ 0 w 802"/>
                    <a:gd name="T3" fmla="*/ 165 h 503"/>
                    <a:gd name="T4" fmla="*/ 401 w 802"/>
                    <a:gd name="T5" fmla="*/ 0 h 503"/>
                    <a:gd name="T6" fmla="*/ 802 w 802"/>
                    <a:gd name="T7" fmla="*/ 165 h 503"/>
                    <a:gd name="T8" fmla="*/ 802 w 802"/>
                    <a:gd name="T9" fmla="*/ 503 h 503"/>
                  </a:gdLst>
                  <a:ahLst/>
                  <a:cxnLst>
                    <a:cxn ang="0">
                      <a:pos x="T0" y="T1"/>
                    </a:cxn>
                    <a:cxn ang="0">
                      <a:pos x="T2" y="T3"/>
                    </a:cxn>
                    <a:cxn ang="0">
                      <a:pos x="T4" y="T5"/>
                    </a:cxn>
                    <a:cxn ang="0">
                      <a:pos x="T6" y="T7"/>
                    </a:cxn>
                    <a:cxn ang="0">
                      <a:pos x="T8" y="T9"/>
                    </a:cxn>
                  </a:cxnLst>
                  <a:rect l="0" t="0" r="r" b="b"/>
                  <a:pathLst>
                    <a:path w="802" h="503">
                      <a:moveTo>
                        <a:pt x="0" y="503"/>
                      </a:moveTo>
                      <a:lnTo>
                        <a:pt x="0" y="165"/>
                      </a:lnTo>
                      <a:lnTo>
                        <a:pt x="401" y="0"/>
                      </a:lnTo>
                      <a:lnTo>
                        <a:pt x="802" y="165"/>
                      </a:lnTo>
                      <a:lnTo>
                        <a:pt x="802" y="503"/>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48" name="Freeform 105">
                  <a:extLst>
                    <a:ext uri="{FF2B5EF4-FFF2-40B4-BE49-F238E27FC236}">
                      <a16:creationId xmlns:a16="http://schemas.microsoft.com/office/drawing/2014/main" id="{0E4B4F45-2886-4E62-869E-EFABA715686A}"/>
                    </a:ext>
                  </a:extLst>
                </p:cNvPr>
                <p:cNvSpPr>
                  <a:spLocks/>
                </p:cNvSpPr>
                <p:nvPr/>
              </p:nvSpPr>
              <p:spPr bwMode="auto">
                <a:xfrm>
                  <a:off x="2942570" y="3154316"/>
                  <a:ext cx="1384300" cy="855662"/>
                </a:xfrm>
                <a:custGeom>
                  <a:avLst/>
                  <a:gdLst>
                    <a:gd name="T0" fmla="*/ 0 w 872"/>
                    <a:gd name="T1" fmla="*/ 539 h 539"/>
                    <a:gd name="T2" fmla="*/ 0 w 872"/>
                    <a:gd name="T3" fmla="*/ 178 h 539"/>
                    <a:gd name="T4" fmla="*/ 436 w 872"/>
                    <a:gd name="T5" fmla="*/ 0 h 539"/>
                    <a:gd name="T6" fmla="*/ 872 w 872"/>
                    <a:gd name="T7" fmla="*/ 178 h 539"/>
                    <a:gd name="T8" fmla="*/ 872 w 872"/>
                    <a:gd name="T9" fmla="*/ 539 h 539"/>
                  </a:gdLst>
                  <a:ahLst/>
                  <a:cxnLst>
                    <a:cxn ang="0">
                      <a:pos x="T0" y="T1"/>
                    </a:cxn>
                    <a:cxn ang="0">
                      <a:pos x="T2" y="T3"/>
                    </a:cxn>
                    <a:cxn ang="0">
                      <a:pos x="T4" y="T5"/>
                    </a:cxn>
                    <a:cxn ang="0">
                      <a:pos x="T6" y="T7"/>
                    </a:cxn>
                    <a:cxn ang="0">
                      <a:pos x="T8" y="T9"/>
                    </a:cxn>
                  </a:cxnLst>
                  <a:rect l="0" t="0" r="r" b="b"/>
                  <a:pathLst>
                    <a:path w="872" h="539">
                      <a:moveTo>
                        <a:pt x="0" y="539"/>
                      </a:moveTo>
                      <a:lnTo>
                        <a:pt x="0" y="178"/>
                      </a:lnTo>
                      <a:lnTo>
                        <a:pt x="436" y="0"/>
                      </a:lnTo>
                      <a:lnTo>
                        <a:pt x="872" y="178"/>
                      </a:lnTo>
                      <a:lnTo>
                        <a:pt x="872" y="539"/>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50" name="Rectangle 107">
                  <a:extLst>
                    <a:ext uri="{FF2B5EF4-FFF2-40B4-BE49-F238E27FC236}">
                      <a16:creationId xmlns:a16="http://schemas.microsoft.com/office/drawing/2014/main" id="{3192A266-30B7-47F2-8FD5-74887A4F3542}"/>
                    </a:ext>
                  </a:extLst>
                </p:cNvPr>
                <p:cNvSpPr>
                  <a:spLocks noChangeArrowheads="1"/>
                </p:cNvSpPr>
                <p:nvPr/>
              </p:nvSpPr>
              <p:spPr bwMode="auto">
                <a:xfrm>
                  <a:off x="3204508" y="3614691"/>
                  <a:ext cx="841375" cy="47625"/>
                </a:xfrm>
                <a:prstGeom prst="rect">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grpSp>
          <p:grpSp>
            <p:nvGrpSpPr>
              <p:cNvPr id="112" name="Group 111">
                <a:extLst>
                  <a:ext uri="{FF2B5EF4-FFF2-40B4-BE49-F238E27FC236}">
                    <a16:creationId xmlns:a16="http://schemas.microsoft.com/office/drawing/2014/main" id="{666B71E8-9943-413B-9BF9-3A3706192422}"/>
                  </a:ext>
                </a:extLst>
              </p:cNvPr>
              <p:cNvGrpSpPr/>
              <p:nvPr/>
            </p:nvGrpSpPr>
            <p:grpSpPr>
              <a:xfrm>
                <a:off x="3216379" y="3707453"/>
                <a:ext cx="827157" cy="282652"/>
                <a:chOff x="5071547" y="3668871"/>
                <a:chExt cx="2451523" cy="837721"/>
              </a:xfrm>
            </p:grpSpPr>
            <p:grpSp>
              <p:nvGrpSpPr>
                <p:cNvPr id="85" name="Group 47">
                  <a:extLst>
                    <a:ext uri="{FF2B5EF4-FFF2-40B4-BE49-F238E27FC236}">
                      <a16:creationId xmlns:a16="http://schemas.microsoft.com/office/drawing/2014/main" id="{C213C20B-765A-4A14-8BE5-BB2154D6C70C}"/>
                    </a:ext>
                  </a:extLst>
                </p:cNvPr>
                <p:cNvGrpSpPr>
                  <a:grpSpLocks noChangeAspect="1"/>
                </p:cNvGrpSpPr>
                <p:nvPr/>
              </p:nvGrpSpPr>
              <p:grpSpPr bwMode="auto">
                <a:xfrm>
                  <a:off x="5071547" y="3715726"/>
                  <a:ext cx="733116" cy="744010"/>
                  <a:chOff x="2642" y="1386"/>
                  <a:chExt cx="471" cy="478"/>
                </a:xfrm>
              </p:grpSpPr>
              <p:sp>
                <p:nvSpPr>
                  <p:cNvPr id="86" name="Freeform 48">
                    <a:extLst>
                      <a:ext uri="{FF2B5EF4-FFF2-40B4-BE49-F238E27FC236}">
                        <a16:creationId xmlns:a16="http://schemas.microsoft.com/office/drawing/2014/main" id="{88155FFD-F81C-444D-9AFD-6329234ABA2D}"/>
                      </a:ext>
                    </a:extLst>
                  </p:cNvPr>
                  <p:cNvSpPr>
                    <a:spLocks/>
                  </p:cNvSpPr>
                  <p:nvPr/>
                </p:nvSpPr>
                <p:spPr bwMode="auto">
                  <a:xfrm>
                    <a:off x="2721" y="1514"/>
                    <a:ext cx="308" cy="271"/>
                  </a:xfrm>
                  <a:custGeom>
                    <a:avLst/>
                    <a:gdLst>
                      <a:gd name="T0" fmla="*/ 10 w 63"/>
                      <a:gd name="T1" fmla="*/ 0 h 55"/>
                      <a:gd name="T2" fmla="*/ 0 w 63"/>
                      <a:gd name="T3" fmla="*/ 23 h 55"/>
                      <a:gd name="T4" fmla="*/ 32 w 63"/>
                      <a:gd name="T5" fmla="*/ 55 h 55"/>
                      <a:gd name="T6" fmla="*/ 63 w 63"/>
                      <a:gd name="T7" fmla="*/ 23 h 55"/>
                      <a:gd name="T8" fmla="*/ 54 w 63"/>
                      <a:gd name="T9" fmla="*/ 1 h 55"/>
                      <a:gd name="T10" fmla="*/ 43 w 63"/>
                      <a:gd name="T11" fmla="*/ 12 h 55"/>
                      <a:gd name="T12" fmla="*/ 48 w 63"/>
                      <a:gd name="T13" fmla="*/ 23 h 55"/>
                      <a:gd name="T14" fmla="*/ 32 w 63"/>
                      <a:gd name="T15" fmla="*/ 39 h 55"/>
                      <a:gd name="T16" fmla="*/ 16 w 63"/>
                      <a:gd name="T17" fmla="*/ 23 h 55"/>
                      <a:gd name="T18" fmla="*/ 21 w 63"/>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5">
                        <a:moveTo>
                          <a:pt x="10" y="0"/>
                        </a:moveTo>
                        <a:cubicBezTo>
                          <a:pt x="4" y="6"/>
                          <a:pt x="0" y="14"/>
                          <a:pt x="0" y="23"/>
                        </a:cubicBezTo>
                        <a:cubicBezTo>
                          <a:pt x="0" y="41"/>
                          <a:pt x="14" y="55"/>
                          <a:pt x="32" y="55"/>
                        </a:cubicBezTo>
                        <a:cubicBezTo>
                          <a:pt x="49" y="55"/>
                          <a:pt x="63" y="41"/>
                          <a:pt x="63" y="23"/>
                        </a:cubicBezTo>
                        <a:cubicBezTo>
                          <a:pt x="63" y="14"/>
                          <a:pt x="60" y="7"/>
                          <a:pt x="54" y="1"/>
                        </a:cubicBezTo>
                        <a:cubicBezTo>
                          <a:pt x="43" y="12"/>
                          <a:pt x="43" y="12"/>
                          <a:pt x="43" y="12"/>
                        </a:cubicBezTo>
                        <a:cubicBezTo>
                          <a:pt x="46" y="15"/>
                          <a:pt x="48" y="19"/>
                          <a:pt x="48" y="23"/>
                        </a:cubicBezTo>
                        <a:cubicBezTo>
                          <a:pt x="48" y="32"/>
                          <a:pt x="40" y="39"/>
                          <a:pt x="32" y="39"/>
                        </a:cubicBezTo>
                        <a:cubicBezTo>
                          <a:pt x="23" y="39"/>
                          <a:pt x="16" y="32"/>
                          <a:pt x="16" y="23"/>
                        </a:cubicBezTo>
                        <a:cubicBezTo>
                          <a:pt x="16" y="18"/>
                          <a:pt x="18" y="14"/>
                          <a:pt x="21" y="11"/>
                        </a:cubicBez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87" name="Freeform 49">
                    <a:extLst>
                      <a:ext uri="{FF2B5EF4-FFF2-40B4-BE49-F238E27FC236}">
                        <a16:creationId xmlns:a16="http://schemas.microsoft.com/office/drawing/2014/main" id="{EB21AB82-4518-491C-AC88-831EF77475BC}"/>
                      </a:ext>
                    </a:extLst>
                  </p:cNvPr>
                  <p:cNvSpPr>
                    <a:spLocks/>
                  </p:cNvSpPr>
                  <p:nvPr/>
                </p:nvSpPr>
                <p:spPr bwMode="auto">
                  <a:xfrm>
                    <a:off x="2799" y="1568"/>
                    <a:ext cx="157" cy="138"/>
                  </a:xfrm>
                  <a:custGeom>
                    <a:avLst/>
                    <a:gdLst>
                      <a:gd name="T0" fmla="*/ 5 w 32"/>
                      <a:gd name="T1" fmla="*/ 0 h 28"/>
                      <a:gd name="T2" fmla="*/ 0 w 32"/>
                      <a:gd name="T3" fmla="*/ 12 h 28"/>
                      <a:gd name="T4" fmla="*/ 16 w 32"/>
                      <a:gd name="T5" fmla="*/ 28 h 28"/>
                      <a:gd name="T6" fmla="*/ 32 w 32"/>
                      <a:gd name="T7" fmla="*/ 12 h 28"/>
                      <a:gd name="T8" fmla="*/ 27 w 32"/>
                      <a:gd name="T9" fmla="*/ 1 h 28"/>
                      <a:gd name="T10" fmla="*/ 16 w 32"/>
                      <a:gd name="T11" fmla="*/ 11 h 28"/>
                    </a:gdLst>
                    <a:ahLst/>
                    <a:cxnLst>
                      <a:cxn ang="0">
                        <a:pos x="T0" y="T1"/>
                      </a:cxn>
                      <a:cxn ang="0">
                        <a:pos x="T2" y="T3"/>
                      </a:cxn>
                      <a:cxn ang="0">
                        <a:pos x="T4" y="T5"/>
                      </a:cxn>
                      <a:cxn ang="0">
                        <a:pos x="T6" y="T7"/>
                      </a:cxn>
                      <a:cxn ang="0">
                        <a:pos x="T8" y="T9"/>
                      </a:cxn>
                      <a:cxn ang="0">
                        <a:pos x="T10" y="T11"/>
                      </a:cxn>
                    </a:cxnLst>
                    <a:rect l="0" t="0" r="r" b="b"/>
                    <a:pathLst>
                      <a:path w="32" h="28">
                        <a:moveTo>
                          <a:pt x="5" y="0"/>
                        </a:moveTo>
                        <a:cubicBezTo>
                          <a:pt x="2" y="3"/>
                          <a:pt x="0" y="7"/>
                          <a:pt x="0" y="12"/>
                        </a:cubicBezTo>
                        <a:cubicBezTo>
                          <a:pt x="0" y="21"/>
                          <a:pt x="7" y="28"/>
                          <a:pt x="16" y="28"/>
                        </a:cubicBezTo>
                        <a:cubicBezTo>
                          <a:pt x="24" y="28"/>
                          <a:pt x="32" y="21"/>
                          <a:pt x="32" y="12"/>
                        </a:cubicBezTo>
                        <a:cubicBezTo>
                          <a:pt x="32" y="8"/>
                          <a:pt x="30" y="4"/>
                          <a:pt x="27" y="1"/>
                        </a:cubicBezTo>
                        <a:cubicBezTo>
                          <a:pt x="16" y="11"/>
                          <a:pt x="16" y="11"/>
                          <a:pt x="16" y="11"/>
                        </a:cubicBez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88" name="Oval 50">
                    <a:extLst>
                      <a:ext uri="{FF2B5EF4-FFF2-40B4-BE49-F238E27FC236}">
                        <a16:creationId xmlns:a16="http://schemas.microsoft.com/office/drawing/2014/main" id="{F99B6940-1AFA-4E7F-80EB-3C4DBF551AD6}"/>
                      </a:ext>
                    </a:extLst>
                  </p:cNvPr>
                  <p:cNvSpPr>
                    <a:spLocks noChangeArrowheads="1"/>
                  </p:cNvSpPr>
                  <p:nvPr/>
                </p:nvSpPr>
                <p:spPr bwMode="auto">
                  <a:xfrm>
                    <a:off x="2961" y="1682"/>
                    <a:ext cx="83" cy="83"/>
                  </a:xfrm>
                  <a:prstGeom prst="ellipse">
                    <a:avLst/>
                  </a:prstGeom>
                  <a:solidFill>
                    <a:srgbClr val="00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sp>
                <p:nvSpPr>
                  <p:cNvPr id="89" name="Oval 51">
                    <a:extLst>
                      <a:ext uri="{FF2B5EF4-FFF2-40B4-BE49-F238E27FC236}">
                        <a16:creationId xmlns:a16="http://schemas.microsoft.com/office/drawing/2014/main" id="{C3F5FBC9-1079-4501-884B-9605F47148CA}"/>
                      </a:ext>
                    </a:extLst>
                  </p:cNvPr>
                  <p:cNvSpPr>
                    <a:spLocks noChangeArrowheads="1"/>
                  </p:cNvSpPr>
                  <p:nvPr/>
                </p:nvSpPr>
                <p:spPr bwMode="auto">
                  <a:xfrm>
                    <a:off x="2642" y="1386"/>
                    <a:ext cx="471" cy="478"/>
                  </a:xfrm>
                  <a:prstGeom prst="ellipse">
                    <a:avLst/>
                  </a:pr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0" name="Line 52">
                    <a:extLst>
                      <a:ext uri="{FF2B5EF4-FFF2-40B4-BE49-F238E27FC236}">
                        <a16:creationId xmlns:a16="http://schemas.microsoft.com/office/drawing/2014/main" id="{3DCE4214-3B15-4D7C-9B46-38E38CCA3E1A}"/>
                      </a:ext>
                    </a:extLst>
                  </p:cNvPr>
                  <p:cNvSpPr>
                    <a:spLocks noChangeShapeType="1"/>
                  </p:cNvSpPr>
                  <p:nvPr/>
                </p:nvSpPr>
                <p:spPr bwMode="auto">
                  <a:xfrm flipV="1">
                    <a:off x="2878" y="1485"/>
                    <a:ext cx="142" cy="137"/>
                  </a:xfrm>
                  <a:prstGeom prst="line">
                    <a:avLst/>
                  </a:prstGeom>
                  <a:noFill/>
                  <a:ln w="9525"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1" name="Oval 53">
                    <a:extLst>
                      <a:ext uri="{FF2B5EF4-FFF2-40B4-BE49-F238E27FC236}">
                        <a16:creationId xmlns:a16="http://schemas.microsoft.com/office/drawing/2014/main" id="{87D676E1-7421-4CB6-8724-0D285D6AB309}"/>
                      </a:ext>
                    </a:extLst>
                  </p:cNvPr>
                  <p:cNvSpPr>
                    <a:spLocks noChangeArrowheads="1"/>
                  </p:cNvSpPr>
                  <p:nvPr/>
                </p:nvSpPr>
                <p:spPr bwMode="auto">
                  <a:xfrm>
                    <a:off x="2858" y="1608"/>
                    <a:ext cx="39" cy="39"/>
                  </a:xfrm>
                  <a:prstGeom prst="ellipse">
                    <a:avLst/>
                  </a:prstGeom>
                  <a:solidFill>
                    <a:srgbClr val="001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grpSp>
            <p:grpSp>
              <p:nvGrpSpPr>
                <p:cNvPr id="92" name="Group 43">
                  <a:extLst>
                    <a:ext uri="{FF2B5EF4-FFF2-40B4-BE49-F238E27FC236}">
                      <a16:creationId xmlns:a16="http://schemas.microsoft.com/office/drawing/2014/main" id="{CE5DBC86-2438-4B05-ACAC-D8C2586807E6}"/>
                    </a:ext>
                  </a:extLst>
                </p:cNvPr>
                <p:cNvGrpSpPr>
                  <a:grpSpLocks noChangeAspect="1"/>
                </p:cNvGrpSpPr>
                <p:nvPr/>
              </p:nvGrpSpPr>
              <p:grpSpPr bwMode="auto">
                <a:xfrm>
                  <a:off x="5847246" y="3668871"/>
                  <a:ext cx="834707" cy="837721"/>
                  <a:chOff x="2603" y="1342"/>
                  <a:chExt cx="554" cy="556"/>
                </a:xfrm>
              </p:grpSpPr>
              <p:sp>
                <p:nvSpPr>
                  <p:cNvPr id="93" name="AutoShape 42">
                    <a:extLst>
                      <a:ext uri="{FF2B5EF4-FFF2-40B4-BE49-F238E27FC236}">
                        <a16:creationId xmlns:a16="http://schemas.microsoft.com/office/drawing/2014/main" id="{9C29BC46-D654-48CF-8253-D24FABA9B270}"/>
                      </a:ext>
                    </a:extLst>
                  </p:cNvPr>
                  <p:cNvSpPr>
                    <a:spLocks noChangeAspect="1" noChangeArrowheads="1" noTextEdit="1"/>
                  </p:cNvSpPr>
                  <p:nvPr/>
                </p:nvSpPr>
                <p:spPr bwMode="auto">
                  <a:xfrm>
                    <a:off x="2603" y="1342"/>
                    <a:ext cx="554"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sp>
                <p:nvSpPr>
                  <p:cNvPr id="94" name="Oval 44">
                    <a:extLst>
                      <a:ext uri="{FF2B5EF4-FFF2-40B4-BE49-F238E27FC236}">
                        <a16:creationId xmlns:a16="http://schemas.microsoft.com/office/drawing/2014/main" id="{E1A98334-957D-4F7A-9E45-65102FEA0BD2}"/>
                      </a:ext>
                    </a:extLst>
                  </p:cNvPr>
                  <p:cNvSpPr>
                    <a:spLocks noChangeArrowheads="1"/>
                  </p:cNvSpPr>
                  <p:nvPr/>
                </p:nvSpPr>
                <p:spPr bwMode="auto">
                  <a:xfrm>
                    <a:off x="2632" y="1372"/>
                    <a:ext cx="495" cy="497"/>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5" name="Oval 45">
                    <a:extLst>
                      <a:ext uri="{FF2B5EF4-FFF2-40B4-BE49-F238E27FC236}">
                        <a16:creationId xmlns:a16="http://schemas.microsoft.com/office/drawing/2014/main" id="{39B4574C-CCF1-4068-B8BF-76B099650789}"/>
                      </a:ext>
                    </a:extLst>
                  </p:cNvPr>
                  <p:cNvSpPr>
                    <a:spLocks noChangeArrowheads="1"/>
                  </p:cNvSpPr>
                  <p:nvPr/>
                </p:nvSpPr>
                <p:spPr bwMode="auto">
                  <a:xfrm>
                    <a:off x="2853" y="1682"/>
                    <a:ext cx="49" cy="49"/>
                  </a:xfrm>
                  <a:prstGeom prst="ellipse">
                    <a:avLst/>
                  </a:prstGeom>
                  <a:solidFill>
                    <a:srgbClr val="0E0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p>
                </p:txBody>
              </p:sp>
              <p:sp>
                <p:nvSpPr>
                  <p:cNvPr id="96" name="Line 46">
                    <a:extLst>
                      <a:ext uri="{FF2B5EF4-FFF2-40B4-BE49-F238E27FC236}">
                        <a16:creationId xmlns:a16="http://schemas.microsoft.com/office/drawing/2014/main" id="{DFA759E0-72D1-4580-99B9-3930F8737C5D}"/>
                      </a:ext>
                    </a:extLst>
                  </p:cNvPr>
                  <p:cNvSpPr>
                    <a:spLocks noChangeShapeType="1"/>
                  </p:cNvSpPr>
                  <p:nvPr/>
                </p:nvSpPr>
                <p:spPr bwMode="auto">
                  <a:xfrm flipV="1">
                    <a:off x="2878" y="1544"/>
                    <a:ext cx="0" cy="157"/>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7" name="Line 47">
                    <a:extLst>
                      <a:ext uri="{FF2B5EF4-FFF2-40B4-BE49-F238E27FC236}">
                        <a16:creationId xmlns:a16="http://schemas.microsoft.com/office/drawing/2014/main" id="{439DB5D6-5939-4C86-AC82-61C91665D678}"/>
                      </a:ext>
                    </a:extLst>
                  </p:cNvPr>
                  <p:cNvSpPr>
                    <a:spLocks noChangeShapeType="1"/>
                  </p:cNvSpPr>
                  <p:nvPr/>
                </p:nvSpPr>
                <p:spPr bwMode="auto">
                  <a:xfrm flipV="1">
                    <a:off x="2878" y="1401"/>
                    <a:ext cx="0" cy="64"/>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8" name="Line 48">
                    <a:extLst>
                      <a:ext uri="{FF2B5EF4-FFF2-40B4-BE49-F238E27FC236}">
                        <a16:creationId xmlns:a16="http://schemas.microsoft.com/office/drawing/2014/main" id="{FC930715-0D41-438F-A635-FCCB31708519}"/>
                      </a:ext>
                    </a:extLst>
                  </p:cNvPr>
                  <p:cNvSpPr>
                    <a:spLocks noChangeShapeType="1"/>
                  </p:cNvSpPr>
                  <p:nvPr/>
                </p:nvSpPr>
                <p:spPr bwMode="auto">
                  <a:xfrm flipH="1" flipV="1">
                    <a:off x="2686" y="1509"/>
                    <a:ext cx="54" cy="30"/>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99" name="Line 49">
                    <a:extLst>
                      <a:ext uri="{FF2B5EF4-FFF2-40B4-BE49-F238E27FC236}">
                        <a16:creationId xmlns:a16="http://schemas.microsoft.com/office/drawing/2014/main" id="{422042F6-BC4C-44B9-8722-8BD151F1575F}"/>
                      </a:ext>
                    </a:extLst>
                  </p:cNvPr>
                  <p:cNvSpPr>
                    <a:spLocks noChangeShapeType="1"/>
                  </p:cNvSpPr>
                  <p:nvPr/>
                </p:nvSpPr>
                <p:spPr bwMode="auto">
                  <a:xfrm flipV="1">
                    <a:off x="3020" y="1509"/>
                    <a:ext cx="54" cy="30"/>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0" name="Line 50">
                    <a:extLst>
                      <a:ext uri="{FF2B5EF4-FFF2-40B4-BE49-F238E27FC236}">
                        <a16:creationId xmlns:a16="http://schemas.microsoft.com/office/drawing/2014/main" id="{06AE2E85-764A-43E4-BD93-25E86EBE93CB}"/>
                      </a:ext>
                    </a:extLst>
                  </p:cNvPr>
                  <p:cNvSpPr>
                    <a:spLocks noChangeShapeType="1"/>
                  </p:cNvSpPr>
                  <p:nvPr/>
                </p:nvSpPr>
                <p:spPr bwMode="auto">
                  <a:xfrm flipV="1">
                    <a:off x="2931" y="1411"/>
                    <a:ext cx="15" cy="59"/>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1" name="Line 51">
                    <a:extLst>
                      <a:ext uri="{FF2B5EF4-FFF2-40B4-BE49-F238E27FC236}">
                        <a16:creationId xmlns:a16="http://schemas.microsoft.com/office/drawing/2014/main" id="{05E91EE4-AC40-474F-B477-19B603933DCA}"/>
                      </a:ext>
                    </a:extLst>
                  </p:cNvPr>
                  <p:cNvSpPr>
                    <a:spLocks noChangeShapeType="1"/>
                  </p:cNvSpPr>
                  <p:nvPr/>
                </p:nvSpPr>
                <p:spPr bwMode="auto">
                  <a:xfrm flipH="1" flipV="1">
                    <a:off x="2804" y="1416"/>
                    <a:ext cx="20" cy="59"/>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2" name="Line 52">
                    <a:extLst>
                      <a:ext uri="{FF2B5EF4-FFF2-40B4-BE49-F238E27FC236}">
                        <a16:creationId xmlns:a16="http://schemas.microsoft.com/office/drawing/2014/main" id="{B72ECD97-DD76-4653-99BB-E3E6A82A69AE}"/>
                      </a:ext>
                    </a:extLst>
                  </p:cNvPr>
                  <p:cNvSpPr>
                    <a:spLocks noChangeShapeType="1"/>
                  </p:cNvSpPr>
                  <p:nvPr/>
                </p:nvSpPr>
                <p:spPr bwMode="auto">
                  <a:xfrm flipH="1" flipV="1">
                    <a:off x="2740" y="1450"/>
                    <a:ext cx="35" cy="49"/>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3" name="Line 53">
                    <a:extLst>
                      <a:ext uri="{FF2B5EF4-FFF2-40B4-BE49-F238E27FC236}">
                        <a16:creationId xmlns:a16="http://schemas.microsoft.com/office/drawing/2014/main" id="{00EAA42D-649B-4579-A65A-CB8DA4114360}"/>
                      </a:ext>
                    </a:extLst>
                  </p:cNvPr>
                  <p:cNvSpPr>
                    <a:spLocks noChangeShapeType="1"/>
                  </p:cNvSpPr>
                  <p:nvPr/>
                </p:nvSpPr>
                <p:spPr bwMode="auto">
                  <a:xfrm flipV="1">
                    <a:off x="2980" y="1450"/>
                    <a:ext cx="40" cy="49"/>
                  </a:xfrm>
                  <a:prstGeom prst="line">
                    <a:avLst/>
                  </a:prstGeom>
                  <a:noFill/>
                  <a:ln w="7938" cap="rnd">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lgn="ctr"/>
                    <a:endParaRPr lang="en-US"/>
                  </a:p>
                </p:txBody>
              </p:sp>
            </p:grpSp>
            <p:grpSp>
              <p:nvGrpSpPr>
                <p:cNvPr id="104" name="Group 4">
                  <a:extLst>
                    <a:ext uri="{FF2B5EF4-FFF2-40B4-BE49-F238E27FC236}">
                      <a16:creationId xmlns:a16="http://schemas.microsoft.com/office/drawing/2014/main" id="{0369176C-FD87-4515-83C8-CC26B0359126}"/>
                    </a:ext>
                  </a:extLst>
                </p:cNvPr>
                <p:cNvGrpSpPr>
                  <a:grpSpLocks noChangeAspect="1"/>
                </p:cNvGrpSpPr>
                <p:nvPr/>
              </p:nvGrpSpPr>
              <p:grpSpPr bwMode="auto">
                <a:xfrm>
                  <a:off x="6724537" y="3692046"/>
                  <a:ext cx="798533" cy="791370"/>
                  <a:chOff x="4708" y="1276"/>
                  <a:chExt cx="446" cy="442"/>
                </a:xfrm>
              </p:grpSpPr>
              <p:sp>
                <p:nvSpPr>
                  <p:cNvPr id="105" name="Freeform 5">
                    <a:extLst>
                      <a:ext uri="{FF2B5EF4-FFF2-40B4-BE49-F238E27FC236}">
                        <a16:creationId xmlns:a16="http://schemas.microsoft.com/office/drawing/2014/main" id="{B5D778C7-F427-4EC4-892D-B497CCAFFA27}"/>
                      </a:ext>
                    </a:extLst>
                  </p:cNvPr>
                  <p:cNvSpPr>
                    <a:spLocks/>
                  </p:cNvSpPr>
                  <p:nvPr/>
                </p:nvSpPr>
                <p:spPr bwMode="auto">
                  <a:xfrm>
                    <a:off x="4708" y="1276"/>
                    <a:ext cx="446" cy="442"/>
                  </a:xfrm>
                  <a:custGeom>
                    <a:avLst/>
                    <a:gdLst>
                      <a:gd name="T0" fmla="*/ 80 w 91"/>
                      <a:gd name="T1" fmla="*/ 45 h 90"/>
                      <a:gd name="T2" fmla="*/ 80 w 91"/>
                      <a:gd name="T3" fmla="*/ 39 h 90"/>
                      <a:gd name="T4" fmla="*/ 91 w 91"/>
                      <a:gd name="T5" fmla="*/ 33 h 90"/>
                      <a:gd name="T6" fmla="*/ 78 w 91"/>
                      <a:gd name="T7" fmla="*/ 12 h 90"/>
                      <a:gd name="T8" fmla="*/ 68 w 91"/>
                      <a:gd name="T9" fmla="*/ 18 h 90"/>
                      <a:gd name="T10" fmla="*/ 58 w 91"/>
                      <a:gd name="T11" fmla="*/ 12 h 90"/>
                      <a:gd name="T12" fmla="*/ 58 w 91"/>
                      <a:gd name="T13" fmla="*/ 0 h 90"/>
                      <a:gd name="T14" fmla="*/ 33 w 91"/>
                      <a:gd name="T15" fmla="*/ 0 h 90"/>
                      <a:gd name="T16" fmla="*/ 33 w 91"/>
                      <a:gd name="T17" fmla="*/ 12 h 90"/>
                      <a:gd name="T18" fmla="*/ 23 w 91"/>
                      <a:gd name="T19" fmla="*/ 18 h 90"/>
                      <a:gd name="T20" fmla="*/ 12 w 91"/>
                      <a:gd name="T21" fmla="*/ 12 h 90"/>
                      <a:gd name="T22" fmla="*/ 0 w 91"/>
                      <a:gd name="T23" fmla="*/ 33 h 90"/>
                      <a:gd name="T24" fmla="*/ 11 w 91"/>
                      <a:gd name="T25" fmla="*/ 39 h 90"/>
                      <a:gd name="T26" fmla="*/ 10 w 91"/>
                      <a:gd name="T27" fmla="*/ 45 h 90"/>
                      <a:gd name="T28" fmla="*/ 11 w 91"/>
                      <a:gd name="T29" fmla="*/ 51 h 90"/>
                      <a:gd name="T30" fmla="*/ 0 w 91"/>
                      <a:gd name="T31" fmla="*/ 57 h 90"/>
                      <a:gd name="T32" fmla="*/ 12 w 91"/>
                      <a:gd name="T33" fmla="*/ 78 h 90"/>
                      <a:gd name="T34" fmla="*/ 23 w 91"/>
                      <a:gd name="T35" fmla="*/ 72 h 90"/>
                      <a:gd name="T36" fmla="*/ 33 w 91"/>
                      <a:gd name="T37" fmla="*/ 77 h 90"/>
                      <a:gd name="T38" fmla="*/ 33 w 91"/>
                      <a:gd name="T39" fmla="*/ 90 h 90"/>
                      <a:gd name="T40" fmla="*/ 58 w 91"/>
                      <a:gd name="T41" fmla="*/ 90 h 90"/>
                      <a:gd name="T42" fmla="*/ 58 w 91"/>
                      <a:gd name="T43" fmla="*/ 77 h 90"/>
                      <a:gd name="T44" fmla="*/ 68 w 91"/>
                      <a:gd name="T45" fmla="*/ 72 h 90"/>
                      <a:gd name="T46" fmla="*/ 78 w 91"/>
                      <a:gd name="T47" fmla="*/ 78 h 90"/>
                      <a:gd name="T48" fmla="*/ 91 w 91"/>
                      <a:gd name="T49" fmla="*/ 57 h 90"/>
                      <a:gd name="T50" fmla="*/ 80 w 91"/>
                      <a:gd name="T51" fmla="*/ 51 h 90"/>
                      <a:gd name="T52" fmla="*/ 80 w 91"/>
                      <a:gd name="T53"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0">
                        <a:moveTo>
                          <a:pt x="80" y="45"/>
                        </a:moveTo>
                        <a:cubicBezTo>
                          <a:pt x="80" y="43"/>
                          <a:pt x="80" y="41"/>
                          <a:pt x="80" y="39"/>
                        </a:cubicBezTo>
                        <a:cubicBezTo>
                          <a:pt x="91" y="33"/>
                          <a:pt x="91" y="33"/>
                          <a:pt x="91" y="33"/>
                        </a:cubicBezTo>
                        <a:cubicBezTo>
                          <a:pt x="78" y="12"/>
                          <a:pt x="78" y="12"/>
                          <a:pt x="78" y="12"/>
                        </a:cubicBezTo>
                        <a:cubicBezTo>
                          <a:pt x="68" y="18"/>
                          <a:pt x="68" y="18"/>
                          <a:pt x="68" y="18"/>
                        </a:cubicBezTo>
                        <a:cubicBezTo>
                          <a:pt x="65" y="15"/>
                          <a:pt x="61" y="13"/>
                          <a:pt x="58" y="12"/>
                        </a:cubicBezTo>
                        <a:cubicBezTo>
                          <a:pt x="58" y="0"/>
                          <a:pt x="58" y="0"/>
                          <a:pt x="58" y="0"/>
                        </a:cubicBezTo>
                        <a:cubicBezTo>
                          <a:pt x="33" y="0"/>
                          <a:pt x="33" y="0"/>
                          <a:pt x="33" y="0"/>
                        </a:cubicBezTo>
                        <a:cubicBezTo>
                          <a:pt x="33" y="12"/>
                          <a:pt x="33" y="12"/>
                          <a:pt x="33" y="12"/>
                        </a:cubicBezTo>
                        <a:cubicBezTo>
                          <a:pt x="30" y="13"/>
                          <a:pt x="26" y="15"/>
                          <a:pt x="23" y="18"/>
                        </a:cubicBezTo>
                        <a:cubicBezTo>
                          <a:pt x="12" y="12"/>
                          <a:pt x="12" y="12"/>
                          <a:pt x="12" y="12"/>
                        </a:cubicBezTo>
                        <a:cubicBezTo>
                          <a:pt x="0" y="33"/>
                          <a:pt x="0" y="33"/>
                          <a:pt x="0" y="33"/>
                        </a:cubicBezTo>
                        <a:cubicBezTo>
                          <a:pt x="11" y="39"/>
                          <a:pt x="11" y="39"/>
                          <a:pt x="11" y="39"/>
                        </a:cubicBezTo>
                        <a:cubicBezTo>
                          <a:pt x="11" y="41"/>
                          <a:pt x="10" y="43"/>
                          <a:pt x="10" y="45"/>
                        </a:cubicBezTo>
                        <a:cubicBezTo>
                          <a:pt x="10" y="47"/>
                          <a:pt x="11" y="49"/>
                          <a:pt x="11" y="51"/>
                        </a:cubicBezTo>
                        <a:cubicBezTo>
                          <a:pt x="0" y="57"/>
                          <a:pt x="0" y="57"/>
                          <a:pt x="0" y="57"/>
                        </a:cubicBezTo>
                        <a:cubicBezTo>
                          <a:pt x="12" y="78"/>
                          <a:pt x="12" y="78"/>
                          <a:pt x="12" y="78"/>
                        </a:cubicBezTo>
                        <a:cubicBezTo>
                          <a:pt x="23" y="72"/>
                          <a:pt x="23" y="72"/>
                          <a:pt x="23" y="72"/>
                        </a:cubicBezTo>
                        <a:cubicBezTo>
                          <a:pt x="26" y="74"/>
                          <a:pt x="30" y="76"/>
                          <a:pt x="33" y="77"/>
                        </a:cubicBezTo>
                        <a:cubicBezTo>
                          <a:pt x="33" y="90"/>
                          <a:pt x="33" y="90"/>
                          <a:pt x="33" y="90"/>
                        </a:cubicBezTo>
                        <a:cubicBezTo>
                          <a:pt x="58" y="90"/>
                          <a:pt x="58" y="90"/>
                          <a:pt x="58" y="90"/>
                        </a:cubicBezTo>
                        <a:cubicBezTo>
                          <a:pt x="58" y="77"/>
                          <a:pt x="58" y="77"/>
                          <a:pt x="58" y="77"/>
                        </a:cubicBezTo>
                        <a:cubicBezTo>
                          <a:pt x="61" y="76"/>
                          <a:pt x="65" y="74"/>
                          <a:pt x="68" y="72"/>
                        </a:cubicBezTo>
                        <a:cubicBezTo>
                          <a:pt x="78" y="78"/>
                          <a:pt x="78" y="78"/>
                          <a:pt x="78" y="78"/>
                        </a:cubicBezTo>
                        <a:cubicBezTo>
                          <a:pt x="91" y="57"/>
                          <a:pt x="91" y="57"/>
                          <a:pt x="91" y="57"/>
                        </a:cubicBezTo>
                        <a:cubicBezTo>
                          <a:pt x="80" y="51"/>
                          <a:pt x="80" y="51"/>
                          <a:pt x="80" y="51"/>
                        </a:cubicBezTo>
                        <a:cubicBezTo>
                          <a:pt x="80" y="49"/>
                          <a:pt x="80" y="47"/>
                          <a:pt x="80" y="45"/>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106" name="Oval 6">
                    <a:extLst>
                      <a:ext uri="{FF2B5EF4-FFF2-40B4-BE49-F238E27FC236}">
                        <a16:creationId xmlns:a16="http://schemas.microsoft.com/office/drawing/2014/main" id="{A2B3B549-CF91-4275-98D9-6B1FD0CE4643}"/>
                      </a:ext>
                    </a:extLst>
                  </p:cNvPr>
                  <p:cNvSpPr>
                    <a:spLocks noChangeArrowheads="1"/>
                  </p:cNvSpPr>
                  <p:nvPr/>
                </p:nvSpPr>
                <p:spPr bwMode="auto">
                  <a:xfrm>
                    <a:off x="4865" y="1433"/>
                    <a:ext cx="127" cy="128"/>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grpSp>
          </p:grpSp>
        </p:grpSp>
      </p:grpSp>
      <p:sp>
        <p:nvSpPr>
          <p:cNvPr id="107" name="TextBox 106">
            <a:extLst>
              <a:ext uri="{FF2B5EF4-FFF2-40B4-BE49-F238E27FC236}">
                <a16:creationId xmlns:a16="http://schemas.microsoft.com/office/drawing/2014/main" id="{BBAD1418-6E7F-41B2-B3C5-6F35A5D0A237}"/>
              </a:ext>
            </a:extLst>
          </p:cNvPr>
          <p:cNvSpPr txBox="1"/>
          <p:nvPr/>
        </p:nvSpPr>
        <p:spPr>
          <a:xfrm>
            <a:off x="417600" y="4283364"/>
            <a:ext cx="8308800" cy="347365"/>
          </a:xfrm>
          <a:prstGeom prst="rect">
            <a:avLst/>
          </a:prstGeom>
          <a:solidFill>
            <a:schemeClr val="tx1"/>
          </a:solidFill>
        </p:spPr>
        <p:txBody>
          <a:bodyPr wrap="square" lIns="92899" tIns="46449" rIns="92899" bIns="46449"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Nokia Pure Text Light" panose="020B0304040602060303" pitchFamily="34" charset="0"/>
                <a:ea typeface="Nokia Pure Text Light" panose="020B0304040602060303" pitchFamily="34" charset="0"/>
                <a:cs typeface="Nokia Pure Text Light" panose="020B0304040602060303" pitchFamily="34" charset="0"/>
              </a:rPr>
              <a:t>The f</a:t>
            </a:r>
            <a:r>
              <a:rPr kumimoji="0" lang="en-US" sz="1600" b="0" i="0" u="none" strike="noStrike" kern="1200" cap="none" spc="0" normalizeH="0" baseline="0" noProof="0" dirty="0" err="1">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uture</a:t>
            </a:r>
            <a:r>
              <a:rPr kumimoji="0" lang="en-US" sz="16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smart farm will require scalable, resilient, trusted communications</a:t>
            </a:r>
          </a:p>
        </p:txBody>
      </p:sp>
      <p:grpSp>
        <p:nvGrpSpPr>
          <p:cNvPr id="55" name="Group 54">
            <a:extLst>
              <a:ext uri="{FF2B5EF4-FFF2-40B4-BE49-F238E27FC236}">
                <a16:creationId xmlns:a16="http://schemas.microsoft.com/office/drawing/2014/main" id="{9FA52CC4-3C11-4926-B65B-98B58DBD52B4}"/>
              </a:ext>
            </a:extLst>
          </p:cNvPr>
          <p:cNvGrpSpPr/>
          <p:nvPr/>
        </p:nvGrpSpPr>
        <p:grpSpPr>
          <a:xfrm>
            <a:off x="3304253" y="1045397"/>
            <a:ext cx="2870814" cy="651209"/>
            <a:chOff x="3253408" y="902721"/>
            <a:chExt cx="2870814" cy="651209"/>
          </a:xfrm>
        </p:grpSpPr>
        <p:grpSp>
          <p:nvGrpSpPr>
            <p:cNvPr id="53" name="Group 52">
              <a:extLst>
                <a:ext uri="{FF2B5EF4-FFF2-40B4-BE49-F238E27FC236}">
                  <a16:creationId xmlns:a16="http://schemas.microsoft.com/office/drawing/2014/main" id="{DB162360-3FD3-4F54-B595-30E3B4D8CABE}"/>
                </a:ext>
              </a:extLst>
            </p:cNvPr>
            <p:cNvGrpSpPr/>
            <p:nvPr/>
          </p:nvGrpSpPr>
          <p:grpSpPr>
            <a:xfrm>
              <a:off x="3253408" y="902721"/>
              <a:ext cx="1376119" cy="649421"/>
              <a:chOff x="3781431" y="1288797"/>
              <a:chExt cx="1376119" cy="649421"/>
            </a:xfrm>
          </p:grpSpPr>
          <p:grpSp>
            <p:nvGrpSpPr>
              <p:cNvPr id="52" name="Group 51">
                <a:extLst>
                  <a:ext uri="{FF2B5EF4-FFF2-40B4-BE49-F238E27FC236}">
                    <a16:creationId xmlns:a16="http://schemas.microsoft.com/office/drawing/2014/main" id="{9471770B-921A-4795-8120-DE032774DE77}"/>
                  </a:ext>
                </a:extLst>
              </p:cNvPr>
              <p:cNvGrpSpPr/>
              <p:nvPr/>
            </p:nvGrpSpPr>
            <p:grpSpPr>
              <a:xfrm>
                <a:off x="3781431" y="1288797"/>
                <a:ext cx="490235" cy="553722"/>
                <a:chOff x="3217400" y="1394920"/>
                <a:chExt cx="1042640" cy="1177665"/>
              </a:xfrm>
            </p:grpSpPr>
            <p:grpSp>
              <p:nvGrpSpPr>
                <p:cNvPr id="135" name="Group 134">
                  <a:extLst>
                    <a:ext uri="{FF2B5EF4-FFF2-40B4-BE49-F238E27FC236}">
                      <a16:creationId xmlns:a16="http://schemas.microsoft.com/office/drawing/2014/main" id="{73EDAA30-4AA0-4C2E-86DA-73FB7BB08E28}"/>
                    </a:ext>
                  </a:extLst>
                </p:cNvPr>
                <p:cNvGrpSpPr/>
                <p:nvPr/>
              </p:nvGrpSpPr>
              <p:grpSpPr>
                <a:xfrm>
                  <a:off x="3364668" y="2018863"/>
                  <a:ext cx="292250" cy="553722"/>
                  <a:chOff x="3926235" y="2018863"/>
                  <a:chExt cx="292250" cy="553722"/>
                </a:xfrm>
              </p:grpSpPr>
              <p:sp>
                <p:nvSpPr>
                  <p:cNvPr id="136" name="Freeform 77">
                    <a:extLst>
                      <a:ext uri="{FF2B5EF4-FFF2-40B4-BE49-F238E27FC236}">
                        <a16:creationId xmlns:a16="http://schemas.microsoft.com/office/drawing/2014/main" id="{FD9E7C53-531B-4631-A090-63AE4EE140FC}"/>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Line 79">
                    <a:extLst>
                      <a:ext uri="{FF2B5EF4-FFF2-40B4-BE49-F238E27FC236}">
                        <a16:creationId xmlns:a16="http://schemas.microsoft.com/office/drawing/2014/main" id="{79AF8406-65D1-4A0E-AEE5-356E4EBAA62A}"/>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Rounded Corners 16">
                  <a:extLst>
                    <a:ext uri="{FF2B5EF4-FFF2-40B4-BE49-F238E27FC236}">
                      <a16:creationId xmlns:a16="http://schemas.microsoft.com/office/drawing/2014/main" id="{98149E99-6A98-4172-91DE-2E65B989091B}"/>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8" name="Group 17">
                  <a:extLst>
                    <a:ext uri="{FF2B5EF4-FFF2-40B4-BE49-F238E27FC236}">
                      <a16:creationId xmlns:a16="http://schemas.microsoft.com/office/drawing/2014/main" id="{7EEDC7C5-F50B-4C9F-88DE-61F51CFA53F9}"/>
                    </a:ext>
                  </a:extLst>
                </p:cNvPr>
                <p:cNvGrpSpPr/>
                <p:nvPr/>
              </p:nvGrpSpPr>
              <p:grpSpPr>
                <a:xfrm>
                  <a:off x="3912461" y="2018863"/>
                  <a:ext cx="292250" cy="553722"/>
                  <a:chOff x="3926235" y="2018863"/>
                  <a:chExt cx="292250" cy="553722"/>
                </a:xfrm>
              </p:grpSpPr>
              <p:sp>
                <p:nvSpPr>
                  <p:cNvPr id="126" name="Freeform 77">
                    <a:extLst>
                      <a:ext uri="{FF2B5EF4-FFF2-40B4-BE49-F238E27FC236}">
                        <a16:creationId xmlns:a16="http://schemas.microsoft.com/office/drawing/2014/main" id="{1EF247FE-4B82-4778-B573-7CFB81264B34}"/>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Line 79">
                    <a:extLst>
                      <a:ext uri="{FF2B5EF4-FFF2-40B4-BE49-F238E27FC236}">
                        <a16:creationId xmlns:a16="http://schemas.microsoft.com/office/drawing/2014/main" id="{24D1C9B8-8704-4798-AFA8-5F235E273890}"/>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21" name="Connector: Curved 20">
                  <a:extLst>
                    <a:ext uri="{FF2B5EF4-FFF2-40B4-BE49-F238E27FC236}">
                      <a16:creationId xmlns:a16="http://schemas.microsoft.com/office/drawing/2014/main" id="{B5415DDA-B232-4EFD-8022-D664251D4E43}"/>
                    </a:ext>
                  </a:extLst>
                </p:cNvPr>
                <p:cNvCxnSpPr>
                  <a:cxnSpLocks/>
                  <a:stCxn id="17"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381BBEE-858F-4169-8487-8C23F19FAFCF}"/>
                    </a:ext>
                  </a:extLst>
                </p:cNvPr>
                <p:cNvGrpSpPr/>
                <p:nvPr/>
              </p:nvGrpSpPr>
              <p:grpSpPr>
                <a:xfrm>
                  <a:off x="3893388" y="1394920"/>
                  <a:ext cx="330396" cy="445181"/>
                  <a:chOff x="5027399" y="1123330"/>
                  <a:chExt cx="283419" cy="381883"/>
                </a:xfrm>
              </p:grpSpPr>
              <p:sp>
                <p:nvSpPr>
                  <p:cNvPr id="19" name="Isosceles Triangle 18">
                    <a:extLst>
                      <a:ext uri="{FF2B5EF4-FFF2-40B4-BE49-F238E27FC236}">
                        <a16:creationId xmlns:a16="http://schemas.microsoft.com/office/drawing/2014/main" id="{83005173-D935-4565-A556-B978D4808BF2}"/>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49" name="Right Bracket 48">
                    <a:extLst>
                      <a:ext uri="{FF2B5EF4-FFF2-40B4-BE49-F238E27FC236}">
                        <a16:creationId xmlns:a16="http://schemas.microsoft.com/office/drawing/2014/main" id="{15F31A0B-3BE8-494C-B507-53452CF1934F}"/>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38" name="Group 137">
                <a:extLst>
                  <a:ext uri="{FF2B5EF4-FFF2-40B4-BE49-F238E27FC236}">
                    <a16:creationId xmlns:a16="http://schemas.microsoft.com/office/drawing/2014/main" id="{5021E78D-22D5-4D49-8ACD-FB5CBBBC4AF5}"/>
                  </a:ext>
                </a:extLst>
              </p:cNvPr>
              <p:cNvGrpSpPr/>
              <p:nvPr/>
            </p:nvGrpSpPr>
            <p:grpSpPr>
              <a:xfrm>
                <a:off x="4076726" y="1320697"/>
                <a:ext cx="490235" cy="553722"/>
                <a:chOff x="3217400" y="1394920"/>
                <a:chExt cx="1042640" cy="1177665"/>
              </a:xfrm>
            </p:grpSpPr>
            <p:grpSp>
              <p:nvGrpSpPr>
                <p:cNvPr id="139" name="Group 138">
                  <a:extLst>
                    <a:ext uri="{FF2B5EF4-FFF2-40B4-BE49-F238E27FC236}">
                      <a16:creationId xmlns:a16="http://schemas.microsoft.com/office/drawing/2014/main" id="{ED485DDD-CB14-4FD8-B566-2D6E33919CAA}"/>
                    </a:ext>
                  </a:extLst>
                </p:cNvPr>
                <p:cNvGrpSpPr/>
                <p:nvPr/>
              </p:nvGrpSpPr>
              <p:grpSpPr>
                <a:xfrm>
                  <a:off x="3364668" y="2018863"/>
                  <a:ext cx="292250" cy="553722"/>
                  <a:chOff x="3926235" y="2018863"/>
                  <a:chExt cx="292250" cy="553722"/>
                </a:xfrm>
              </p:grpSpPr>
              <p:sp>
                <p:nvSpPr>
                  <p:cNvPr id="148" name="Freeform 77">
                    <a:extLst>
                      <a:ext uri="{FF2B5EF4-FFF2-40B4-BE49-F238E27FC236}">
                        <a16:creationId xmlns:a16="http://schemas.microsoft.com/office/drawing/2014/main" id="{0F34433D-8C2D-48EC-901E-CDB55D38A50F}"/>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Line 79">
                    <a:extLst>
                      <a:ext uri="{FF2B5EF4-FFF2-40B4-BE49-F238E27FC236}">
                        <a16:creationId xmlns:a16="http://schemas.microsoft.com/office/drawing/2014/main" id="{94661E3B-4E54-46B4-B7E6-B8D0B6AD72AF}"/>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40" name="Rectangle: Rounded Corners 139">
                  <a:extLst>
                    <a:ext uri="{FF2B5EF4-FFF2-40B4-BE49-F238E27FC236}">
                      <a16:creationId xmlns:a16="http://schemas.microsoft.com/office/drawing/2014/main" id="{2DF4124C-5218-408F-A8D5-76A4E73080EB}"/>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41" name="Group 140">
                  <a:extLst>
                    <a:ext uri="{FF2B5EF4-FFF2-40B4-BE49-F238E27FC236}">
                      <a16:creationId xmlns:a16="http://schemas.microsoft.com/office/drawing/2014/main" id="{BE897080-B536-4FB0-A8EB-E364756657FA}"/>
                    </a:ext>
                  </a:extLst>
                </p:cNvPr>
                <p:cNvGrpSpPr/>
                <p:nvPr/>
              </p:nvGrpSpPr>
              <p:grpSpPr>
                <a:xfrm>
                  <a:off x="3912461" y="2018863"/>
                  <a:ext cx="292250" cy="553722"/>
                  <a:chOff x="3926235" y="2018863"/>
                  <a:chExt cx="292250" cy="553722"/>
                </a:xfrm>
              </p:grpSpPr>
              <p:sp>
                <p:nvSpPr>
                  <p:cNvPr id="146" name="Freeform 77">
                    <a:extLst>
                      <a:ext uri="{FF2B5EF4-FFF2-40B4-BE49-F238E27FC236}">
                        <a16:creationId xmlns:a16="http://schemas.microsoft.com/office/drawing/2014/main" id="{DC2F33E4-88E3-42B2-B4AD-18050C0C0FA3}"/>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Line 79">
                    <a:extLst>
                      <a:ext uri="{FF2B5EF4-FFF2-40B4-BE49-F238E27FC236}">
                        <a16:creationId xmlns:a16="http://schemas.microsoft.com/office/drawing/2014/main" id="{82CF48B3-F2A3-4EE8-BD85-65F987475980}"/>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42" name="Connector: Curved 141">
                  <a:extLst>
                    <a:ext uri="{FF2B5EF4-FFF2-40B4-BE49-F238E27FC236}">
                      <a16:creationId xmlns:a16="http://schemas.microsoft.com/office/drawing/2014/main" id="{83A7FA6D-8520-43EA-91A3-E46A9A6C60B3}"/>
                    </a:ext>
                  </a:extLst>
                </p:cNvPr>
                <p:cNvCxnSpPr>
                  <a:cxnSpLocks/>
                  <a:stCxn id="140"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16781EBC-A996-451C-8452-98C5275BB9D4}"/>
                    </a:ext>
                  </a:extLst>
                </p:cNvPr>
                <p:cNvGrpSpPr/>
                <p:nvPr/>
              </p:nvGrpSpPr>
              <p:grpSpPr>
                <a:xfrm>
                  <a:off x="3893388" y="1394920"/>
                  <a:ext cx="330396" cy="445181"/>
                  <a:chOff x="5027399" y="1123330"/>
                  <a:chExt cx="283419" cy="381883"/>
                </a:xfrm>
              </p:grpSpPr>
              <p:sp>
                <p:nvSpPr>
                  <p:cNvPr id="144" name="Isosceles Triangle 143">
                    <a:extLst>
                      <a:ext uri="{FF2B5EF4-FFF2-40B4-BE49-F238E27FC236}">
                        <a16:creationId xmlns:a16="http://schemas.microsoft.com/office/drawing/2014/main" id="{AB039F23-CED0-4C39-A47B-B3B12B7EBC0E}"/>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145" name="Right Bracket 144">
                    <a:extLst>
                      <a:ext uri="{FF2B5EF4-FFF2-40B4-BE49-F238E27FC236}">
                        <a16:creationId xmlns:a16="http://schemas.microsoft.com/office/drawing/2014/main" id="{32D418C9-D499-4850-9715-2B62DA059A8E}"/>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50" name="Group 149">
                <a:extLst>
                  <a:ext uri="{FF2B5EF4-FFF2-40B4-BE49-F238E27FC236}">
                    <a16:creationId xmlns:a16="http://schemas.microsoft.com/office/drawing/2014/main" id="{B2937D35-9026-452D-A6E5-BAAC79F0F247}"/>
                  </a:ext>
                </a:extLst>
              </p:cNvPr>
              <p:cNvGrpSpPr/>
              <p:nvPr/>
            </p:nvGrpSpPr>
            <p:grpSpPr>
              <a:xfrm>
                <a:off x="4372021" y="1352597"/>
                <a:ext cx="490235" cy="553722"/>
                <a:chOff x="3217400" y="1394920"/>
                <a:chExt cx="1042640" cy="1177665"/>
              </a:xfrm>
            </p:grpSpPr>
            <p:grpSp>
              <p:nvGrpSpPr>
                <p:cNvPr id="151" name="Group 150">
                  <a:extLst>
                    <a:ext uri="{FF2B5EF4-FFF2-40B4-BE49-F238E27FC236}">
                      <a16:creationId xmlns:a16="http://schemas.microsoft.com/office/drawing/2014/main" id="{D21D8985-4121-47F5-980F-CE8907E180FF}"/>
                    </a:ext>
                  </a:extLst>
                </p:cNvPr>
                <p:cNvGrpSpPr/>
                <p:nvPr/>
              </p:nvGrpSpPr>
              <p:grpSpPr>
                <a:xfrm>
                  <a:off x="3364668" y="2018863"/>
                  <a:ext cx="292250" cy="553722"/>
                  <a:chOff x="3926235" y="2018863"/>
                  <a:chExt cx="292250" cy="553722"/>
                </a:xfrm>
              </p:grpSpPr>
              <p:sp>
                <p:nvSpPr>
                  <p:cNvPr id="160" name="Freeform 77">
                    <a:extLst>
                      <a:ext uri="{FF2B5EF4-FFF2-40B4-BE49-F238E27FC236}">
                        <a16:creationId xmlns:a16="http://schemas.microsoft.com/office/drawing/2014/main" id="{4F3B782C-AB2A-49C6-B9FF-1CD9F869F3DD}"/>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Line 79">
                    <a:extLst>
                      <a:ext uri="{FF2B5EF4-FFF2-40B4-BE49-F238E27FC236}">
                        <a16:creationId xmlns:a16="http://schemas.microsoft.com/office/drawing/2014/main" id="{58F9C549-114B-424C-82FF-E46955743FEF}"/>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52" name="Rectangle: Rounded Corners 151">
                  <a:extLst>
                    <a:ext uri="{FF2B5EF4-FFF2-40B4-BE49-F238E27FC236}">
                      <a16:creationId xmlns:a16="http://schemas.microsoft.com/office/drawing/2014/main" id="{A49BDD11-F19D-4CE0-9EDB-E261333229E0}"/>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53" name="Group 152">
                  <a:extLst>
                    <a:ext uri="{FF2B5EF4-FFF2-40B4-BE49-F238E27FC236}">
                      <a16:creationId xmlns:a16="http://schemas.microsoft.com/office/drawing/2014/main" id="{6F726C7A-B689-4E39-AACC-6B02F25B0367}"/>
                    </a:ext>
                  </a:extLst>
                </p:cNvPr>
                <p:cNvGrpSpPr/>
                <p:nvPr/>
              </p:nvGrpSpPr>
              <p:grpSpPr>
                <a:xfrm>
                  <a:off x="3912461" y="2018863"/>
                  <a:ext cx="292250" cy="553722"/>
                  <a:chOff x="3926235" y="2018863"/>
                  <a:chExt cx="292250" cy="553722"/>
                </a:xfrm>
              </p:grpSpPr>
              <p:sp>
                <p:nvSpPr>
                  <p:cNvPr id="158" name="Freeform 77">
                    <a:extLst>
                      <a:ext uri="{FF2B5EF4-FFF2-40B4-BE49-F238E27FC236}">
                        <a16:creationId xmlns:a16="http://schemas.microsoft.com/office/drawing/2014/main" id="{12D14D84-21F7-4427-B59F-C1C32F4D552B}"/>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Line 79">
                    <a:extLst>
                      <a:ext uri="{FF2B5EF4-FFF2-40B4-BE49-F238E27FC236}">
                        <a16:creationId xmlns:a16="http://schemas.microsoft.com/office/drawing/2014/main" id="{542BC9FE-DAD1-45E1-98EE-AD4A73A4A7F0}"/>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54" name="Connector: Curved 153">
                  <a:extLst>
                    <a:ext uri="{FF2B5EF4-FFF2-40B4-BE49-F238E27FC236}">
                      <a16:creationId xmlns:a16="http://schemas.microsoft.com/office/drawing/2014/main" id="{964CA10D-CEFB-4459-88E0-ECE8B3B97F05}"/>
                    </a:ext>
                  </a:extLst>
                </p:cNvPr>
                <p:cNvCxnSpPr>
                  <a:cxnSpLocks/>
                  <a:stCxn id="152"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6762F25B-BA8E-4D2F-AA21-6D58CB8A8C6C}"/>
                    </a:ext>
                  </a:extLst>
                </p:cNvPr>
                <p:cNvGrpSpPr/>
                <p:nvPr/>
              </p:nvGrpSpPr>
              <p:grpSpPr>
                <a:xfrm>
                  <a:off x="3893388" y="1394920"/>
                  <a:ext cx="330396" cy="445181"/>
                  <a:chOff x="5027399" y="1123330"/>
                  <a:chExt cx="283419" cy="381883"/>
                </a:xfrm>
              </p:grpSpPr>
              <p:sp>
                <p:nvSpPr>
                  <p:cNvPr id="156" name="Isosceles Triangle 155">
                    <a:extLst>
                      <a:ext uri="{FF2B5EF4-FFF2-40B4-BE49-F238E27FC236}">
                        <a16:creationId xmlns:a16="http://schemas.microsoft.com/office/drawing/2014/main" id="{FC8A4A04-75B6-44BC-9943-44AE1624FB4F}"/>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157" name="Right Bracket 156">
                    <a:extLst>
                      <a:ext uri="{FF2B5EF4-FFF2-40B4-BE49-F238E27FC236}">
                        <a16:creationId xmlns:a16="http://schemas.microsoft.com/office/drawing/2014/main" id="{12E4289C-0212-47E4-9727-8A2539D6C54A}"/>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62" name="Group 161">
                <a:extLst>
                  <a:ext uri="{FF2B5EF4-FFF2-40B4-BE49-F238E27FC236}">
                    <a16:creationId xmlns:a16="http://schemas.microsoft.com/office/drawing/2014/main" id="{BBCD529C-23A1-4DD5-A16E-B24480C50F38}"/>
                  </a:ext>
                </a:extLst>
              </p:cNvPr>
              <p:cNvGrpSpPr/>
              <p:nvPr/>
            </p:nvGrpSpPr>
            <p:grpSpPr>
              <a:xfrm>
                <a:off x="4667315" y="1384496"/>
                <a:ext cx="490235" cy="553722"/>
                <a:chOff x="3217400" y="1394920"/>
                <a:chExt cx="1042640" cy="1177665"/>
              </a:xfrm>
            </p:grpSpPr>
            <p:grpSp>
              <p:nvGrpSpPr>
                <p:cNvPr id="163" name="Group 162">
                  <a:extLst>
                    <a:ext uri="{FF2B5EF4-FFF2-40B4-BE49-F238E27FC236}">
                      <a16:creationId xmlns:a16="http://schemas.microsoft.com/office/drawing/2014/main" id="{CCADD780-BDC7-400B-AB3B-EAD10BB6E3DC}"/>
                    </a:ext>
                  </a:extLst>
                </p:cNvPr>
                <p:cNvGrpSpPr/>
                <p:nvPr/>
              </p:nvGrpSpPr>
              <p:grpSpPr>
                <a:xfrm>
                  <a:off x="3364668" y="2018863"/>
                  <a:ext cx="292250" cy="553722"/>
                  <a:chOff x="3926235" y="2018863"/>
                  <a:chExt cx="292250" cy="553722"/>
                </a:xfrm>
              </p:grpSpPr>
              <p:sp>
                <p:nvSpPr>
                  <p:cNvPr id="172" name="Freeform 77">
                    <a:extLst>
                      <a:ext uri="{FF2B5EF4-FFF2-40B4-BE49-F238E27FC236}">
                        <a16:creationId xmlns:a16="http://schemas.microsoft.com/office/drawing/2014/main" id="{8D10190C-986C-442E-97E9-6DC6024633AF}"/>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3" name="Line 79">
                    <a:extLst>
                      <a:ext uri="{FF2B5EF4-FFF2-40B4-BE49-F238E27FC236}">
                        <a16:creationId xmlns:a16="http://schemas.microsoft.com/office/drawing/2014/main" id="{451C9F92-EA3C-499D-8CCF-B0DB0E0FF20E}"/>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64" name="Rectangle: Rounded Corners 163">
                  <a:extLst>
                    <a:ext uri="{FF2B5EF4-FFF2-40B4-BE49-F238E27FC236}">
                      <a16:creationId xmlns:a16="http://schemas.microsoft.com/office/drawing/2014/main" id="{1E8C5035-655C-4EB6-9F3B-37FE97A685B5}"/>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65" name="Group 164">
                  <a:extLst>
                    <a:ext uri="{FF2B5EF4-FFF2-40B4-BE49-F238E27FC236}">
                      <a16:creationId xmlns:a16="http://schemas.microsoft.com/office/drawing/2014/main" id="{78FC18E2-C9F9-44EA-B8B6-8F7F3B5BAE49}"/>
                    </a:ext>
                  </a:extLst>
                </p:cNvPr>
                <p:cNvGrpSpPr/>
                <p:nvPr/>
              </p:nvGrpSpPr>
              <p:grpSpPr>
                <a:xfrm>
                  <a:off x="3912461" y="2018863"/>
                  <a:ext cx="292250" cy="553722"/>
                  <a:chOff x="3926235" y="2018863"/>
                  <a:chExt cx="292250" cy="553722"/>
                </a:xfrm>
              </p:grpSpPr>
              <p:sp>
                <p:nvSpPr>
                  <p:cNvPr id="170" name="Freeform 77">
                    <a:extLst>
                      <a:ext uri="{FF2B5EF4-FFF2-40B4-BE49-F238E27FC236}">
                        <a16:creationId xmlns:a16="http://schemas.microsoft.com/office/drawing/2014/main" id="{F33EFC48-6AB6-4B3D-9657-A17B4082D1E3}"/>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1" name="Line 79">
                    <a:extLst>
                      <a:ext uri="{FF2B5EF4-FFF2-40B4-BE49-F238E27FC236}">
                        <a16:creationId xmlns:a16="http://schemas.microsoft.com/office/drawing/2014/main" id="{BCFB0D41-595A-4525-ADA3-2590A982C2C3}"/>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66" name="Connector: Curved 165">
                  <a:extLst>
                    <a:ext uri="{FF2B5EF4-FFF2-40B4-BE49-F238E27FC236}">
                      <a16:creationId xmlns:a16="http://schemas.microsoft.com/office/drawing/2014/main" id="{7B433DC2-F074-4B3B-9F7F-75F702611D2F}"/>
                    </a:ext>
                  </a:extLst>
                </p:cNvPr>
                <p:cNvCxnSpPr>
                  <a:cxnSpLocks/>
                  <a:stCxn id="164"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34F190E4-CA6E-4F81-BF6D-0C64F7BB6453}"/>
                    </a:ext>
                  </a:extLst>
                </p:cNvPr>
                <p:cNvGrpSpPr/>
                <p:nvPr/>
              </p:nvGrpSpPr>
              <p:grpSpPr>
                <a:xfrm>
                  <a:off x="3893388" y="1394920"/>
                  <a:ext cx="330396" cy="445181"/>
                  <a:chOff x="5027399" y="1123330"/>
                  <a:chExt cx="283419" cy="381883"/>
                </a:xfrm>
              </p:grpSpPr>
              <p:sp>
                <p:nvSpPr>
                  <p:cNvPr id="168" name="Isosceles Triangle 167">
                    <a:extLst>
                      <a:ext uri="{FF2B5EF4-FFF2-40B4-BE49-F238E27FC236}">
                        <a16:creationId xmlns:a16="http://schemas.microsoft.com/office/drawing/2014/main" id="{BEDFB742-7B13-40AB-A4E6-1387FCDAB391}"/>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169" name="Right Bracket 168">
                    <a:extLst>
                      <a:ext uri="{FF2B5EF4-FFF2-40B4-BE49-F238E27FC236}">
                        <a16:creationId xmlns:a16="http://schemas.microsoft.com/office/drawing/2014/main" id="{02051909-503D-40C2-BB9F-7238954C1824}"/>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grpSp>
          <p:nvGrpSpPr>
            <p:cNvPr id="174" name="Group 173">
              <a:extLst>
                <a:ext uri="{FF2B5EF4-FFF2-40B4-BE49-F238E27FC236}">
                  <a16:creationId xmlns:a16="http://schemas.microsoft.com/office/drawing/2014/main" id="{E93B2B8F-1BDF-4762-9E30-DF51ADA5E328}"/>
                </a:ext>
              </a:extLst>
            </p:cNvPr>
            <p:cNvGrpSpPr/>
            <p:nvPr/>
          </p:nvGrpSpPr>
          <p:grpSpPr>
            <a:xfrm>
              <a:off x="4748103" y="904509"/>
              <a:ext cx="1376119" cy="649421"/>
              <a:chOff x="3781431" y="1288797"/>
              <a:chExt cx="1376119" cy="649421"/>
            </a:xfrm>
          </p:grpSpPr>
          <p:grpSp>
            <p:nvGrpSpPr>
              <p:cNvPr id="175" name="Group 174">
                <a:extLst>
                  <a:ext uri="{FF2B5EF4-FFF2-40B4-BE49-F238E27FC236}">
                    <a16:creationId xmlns:a16="http://schemas.microsoft.com/office/drawing/2014/main" id="{BD4A7304-B116-4D5B-8D00-8F57913F1F32}"/>
                  </a:ext>
                </a:extLst>
              </p:cNvPr>
              <p:cNvGrpSpPr/>
              <p:nvPr/>
            </p:nvGrpSpPr>
            <p:grpSpPr>
              <a:xfrm>
                <a:off x="3781431" y="1288797"/>
                <a:ext cx="490235" cy="553722"/>
                <a:chOff x="3217400" y="1394920"/>
                <a:chExt cx="1042640" cy="1177665"/>
              </a:xfrm>
            </p:grpSpPr>
            <p:grpSp>
              <p:nvGrpSpPr>
                <p:cNvPr id="212" name="Group 211">
                  <a:extLst>
                    <a:ext uri="{FF2B5EF4-FFF2-40B4-BE49-F238E27FC236}">
                      <a16:creationId xmlns:a16="http://schemas.microsoft.com/office/drawing/2014/main" id="{BB3C6115-2BB7-453F-B64E-8B3FE45F863D}"/>
                    </a:ext>
                  </a:extLst>
                </p:cNvPr>
                <p:cNvGrpSpPr/>
                <p:nvPr/>
              </p:nvGrpSpPr>
              <p:grpSpPr>
                <a:xfrm>
                  <a:off x="3364668" y="2018863"/>
                  <a:ext cx="292250" cy="553722"/>
                  <a:chOff x="3926235" y="2018863"/>
                  <a:chExt cx="292250" cy="553722"/>
                </a:xfrm>
              </p:grpSpPr>
              <p:sp>
                <p:nvSpPr>
                  <p:cNvPr id="221" name="Freeform 77">
                    <a:extLst>
                      <a:ext uri="{FF2B5EF4-FFF2-40B4-BE49-F238E27FC236}">
                        <a16:creationId xmlns:a16="http://schemas.microsoft.com/office/drawing/2014/main" id="{6B882660-610E-489B-93F9-4AEA1A85E831}"/>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2" name="Line 79">
                    <a:extLst>
                      <a:ext uri="{FF2B5EF4-FFF2-40B4-BE49-F238E27FC236}">
                        <a16:creationId xmlns:a16="http://schemas.microsoft.com/office/drawing/2014/main" id="{8757E85C-37A2-4D33-B055-A0F9C24C2799}"/>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13" name="Rectangle: Rounded Corners 212">
                  <a:extLst>
                    <a:ext uri="{FF2B5EF4-FFF2-40B4-BE49-F238E27FC236}">
                      <a16:creationId xmlns:a16="http://schemas.microsoft.com/office/drawing/2014/main" id="{2E486A49-6E75-43F1-9B49-81596587F369}"/>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214" name="Group 213">
                  <a:extLst>
                    <a:ext uri="{FF2B5EF4-FFF2-40B4-BE49-F238E27FC236}">
                      <a16:creationId xmlns:a16="http://schemas.microsoft.com/office/drawing/2014/main" id="{F7674650-AAE0-487E-ACBE-5F7FEE0220E5}"/>
                    </a:ext>
                  </a:extLst>
                </p:cNvPr>
                <p:cNvGrpSpPr/>
                <p:nvPr/>
              </p:nvGrpSpPr>
              <p:grpSpPr>
                <a:xfrm>
                  <a:off x="3912461" y="2018863"/>
                  <a:ext cx="292250" cy="553722"/>
                  <a:chOff x="3926235" y="2018863"/>
                  <a:chExt cx="292250" cy="553722"/>
                </a:xfrm>
              </p:grpSpPr>
              <p:sp>
                <p:nvSpPr>
                  <p:cNvPr id="219" name="Freeform 77">
                    <a:extLst>
                      <a:ext uri="{FF2B5EF4-FFF2-40B4-BE49-F238E27FC236}">
                        <a16:creationId xmlns:a16="http://schemas.microsoft.com/office/drawing/2014/main" id="{92811586-38A2-4B8A-AAF9-208BE52808CF}"/>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0" name="Line 79">
                    <a:extLst>
                      <a:ext uri="{FF2B5EF4-FFF2-40B4-BE49-F238E27FC236}">
                        <a16:creationId xmlns:a16="http://schemas.microsoft.com/office/drawing/2014/main" id="{394DB013-F2E1-421F-A2F1-A1117ED0AE90}"/>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215" name="Connector: Curved 214">
                  <a:extLst>
                    <a:ext uri="{FF2B5EF4-FFF2-40B4-BE49-F238E27FC236}">
                      <a16:creationId xmlns:a16="http://schemas.microsoft.com/office/drawing/2014/main" id="{06AFAAC6-29A5-4241-9525-AC10581E63BF}"/>
                    </a:ext>
                  </a:extLst>
                </p:cNvPr>
                <p:cNvCxnSpPr>
                  <a:cxnSpLocks/>
                  <a:stCxn id="213"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C3637A2A-F48F-488B-9CD0-D1A90F80EAAE}"/>
                    </a:ext>
                  </a:extLst>
                </p:cNvPr>
                <p:cNvGrpSpPr/>
                <p:nvPr/>
              </p:nvGrpSpPr>
              <p:grpSpPr>
                <a:xfrm>
                  <a:off x="3893388" y="1394920"/>
                  <a:ext cx="330396" cy="445181"/>
                  <a:chOff x="5027399" y="1123330"/>
                  <a:chExt cx="283419" cy="381883"/>
                </a:xfrm>
              </p:grpSpPr>
              <p:sp>
                <p:nvSpPr>
                  <p:cNvPr id="217" name="Isosceles Triangle 216">
                    <a:extLst>
                      <a:ext uri="{FF2B5EF4-FFF2-40B4-BE49-F238E27FC236}">
                        <a16:creationId xmlns:a16="http://schemas.microsoft.com/office/drawing/2014/main" id="{B8A2148B-0D5D-4053-BCE7-7CA75D4FAF7A}"/>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218" name="Right Bracket 217">
                    <a:extLst>
                      <a:ext uri="{FF2B5EF4-FFF2-40B4-BE49-F238E27FC236}">
                        <a16:creationId xmlns:a16="http://schemas.microsoft.com/office/drawing/2014/main" id="{EB662D05-4169-4831-8E2B-7C459C930A76}"/>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76" name="Group 175">
                <a:extLst>
                  <a:ext uri="{FF2B5EF4-FFF2-40B4-BE49-F238E27FC236}">
                    <a16:creationId xmlns:a16="http://schemas.microsoft.com/office/drawing/2014/main" id="{EAF1DF7D-F67D-4744-9319-0AD888F45861}"/>
                  </a:ext>
                </a:extLst>
              </p:cNvPr>
              <p:cNvGrpSpPr/>
              <p:nvPr/>
            </p:nvGrpSpPr>
            <p:grpSpPr>
              <a:xfrm>
                <a:off x="4076726" y="1320697"/>
                <a:ext cx="490235" cy="553722"/>
                <a:chOff x="3217400" y="1394920"/>
                <a:chExt cx="1042640" cy="1177665"/>
              </a:xfrm>
            </p:grpSpPr>
            <p:grpSp>
              <p:nvGrpSpPr>
                <p:cNvPr id="201" name="Group 200">
                  <a:extLst>
                    <a:ext uri="{FF2B5EF4-FFF2-40B4-BE49-F238E27FC236}">
                      <a16:creationId xmlns:a16="http://schemas.microsoft.com/office/drawing/2014/main" id="{A08F158C-4E44-4E9C-8343-BC81DA69A1A2}"/>
                    </a:ext>
                  </a:extLst>
                </p:cNvPr>
                <p:cNvGrpSpPr/>
                <p:nvPr/>
              </p:nvGrpSpPr>
              <p:grpSpPr>
                <a:xfrm>
                  <a:off x="3364668" y="2018863"/>
                  <a:ext cx="292250" cy="553722"/>
                  <a:chOff x="3926235" y="2018863"/>
                  <a:chExt cx="292250" cy="553722"/>
                </a:xfrm>
              </p:grpSpPr>
              <p:sp>
                <p:nvSpPr>
                  <p:cNvPr id="210" name="Freeform 77">
                    <a:extLst>
                      <a:ext uri="{FF2B5EF4-FFF2-40B4-BE49-F238E27FC236}">
                        <a16:creationId xmlns:a16="http://schemas.microsoft.com/office/drawing/2014/main" id="{A7E769B2-C678-4321-B323-6D562CD1DAC9}"/>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1" name="Line 79">
                    <a:extLst>
                      <a:ext uri="{FF2B5EF4-FFF2-40B4-BE49-F238E27FC236}">
                        <a16:creationId xmlns:a16="http://schemas.microsoft.com/office/drawing/2014/main" id="{307470D0-8794-4C87-BB7F-DDB9C89A7BA5}"/>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2" name="Rectangle: Rounded Corners 201">
                  <a:extLst>
                    <a:ext uri="{FF2B5EF4-FFF2-40B4-BE49-F238E27FC236}">
                      <a16:creationId xmlns:a16="http://schemas.microsoft.com/office/drawing/2014/main" id="{D623AB9F-2B94-48E8-9C7A-88BE03821EE8}"/>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203" name="Group 202">
                  <a:extLst>
                    <a:ext uri="{FF2B5EF4-FFF2-40B4-BE49-F238E27FC236}">
                      <a16:creationId xmlns:a16="http://schemas.microsoft.com/office/drawing/2014/main" id="{E70ECF76-5179-405D-BD61-41DA13D3C1BC}"/>
                    </a:ext>
                  </a:extLst>
                </p:cNvPr>
                <p:cNvGrpSpPr/>
                <p:nvPr/>
              </p:nvGrpSpPr>
              <p:grpSpPr>
                <a:xfrm>
                  <a:off x="3912461" y="2018863"/>
                  <a:ext cx="292250" cy="553722"/>
                  <a:chOff x="3926235" y="2018863"/>
                  <a:chExt cx="292250" cy="553722"/>
                </a:xfrm>
              </p:grpSpPr>
              <p:sp>
                <p:nvSpPr>
                  <p:cNvPr id="208" name="Freeform 77">
                    <a:extLst>
                      <a:ext uri="{FF2B5EF4-FFF2-40B4-BE49-F238E27FC236}">
                        <a16:creationId xmlns:a16="http://schemas.microsoft.com/office/drawing/2014/main" id="{8823EB36-E881-42BA-A56F-63D9581C7C78}"/>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9" name="Line 79">
                    <a:extLst>
                      <a:ext uri="{FF2B5EF4-FFF2-40B4-BE49-F238E27FC236}">
                        <a16:creationId xmlns:a16="http://schemas.microsoft.com/office/drawing/2014/main" id="{D55596F3-F4A5-4074-8A28-3DA772364E1D}"/>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204" name="Connector: Curved 203">
                  <a:extLst>
                    <a:ext uri="{FF2B5EF4-FFF2-40B4-BE49-F238E27FC236}">
                      <a16:creationId xmlns:a16="http://schemas.microsoft.com/office/drawing/2014/main" id="{86A05F91-C7F8-4DDA-9E67-A41EA4210F79}"/>
                    </a:ext>
                  </a:extLst>
                </p:cNvPr>
                <p:cNvCxnSpPr>
                  <a:cxnSpLocks/>
                  <a:stCxn id="202"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205" name="Group 204">
                  <a:extLst>
                    <a:ext uri="{FF2B5EF4-FFF2-40B4-BE49-F238E27FC236}">
                      <a16:creationId xmlns:a16="http://schemas.microsoft.com/office/drawing/2014/main" id="{BDAC6C37-01C9-48C0-A5CC-2C7472B0D7FD}"/>
                    </a:ext>
                  </a:extLst>
                </p:cNvPr>
                <p:cNvGrpSpPr/>
                <p:nvPr/>
              </p:nvGrpSpPr>
              <p:grpSpPr>
                <a:xfrm>
                  <a:off x="3893388" y="1394920"/>
                  <a:ext cx="330396" cy="445181"/>
                  <a:chOff x="5027399" y="1123330"/>
                  <a:chExt cx="283419" cy="381883"/>
                </a:xfrm>
              </p:grpSpPr>
              <p:sp>
                <p:nvSpPr>
                  <p:cNvPr id="206" name="Isosceles Triangle 205">
                    <a:extLst>
                      <a:ext uri="{FF2B5EF4-FFF2-40B4-BE49-F238E27FC236}">
                        <a16:creationId xmlns:a16="http://schemas.microsoft.com/office/drawing/2014/main" id="{02A97C3F-BC20-4F75-BF97-11002DF668DC}"/>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207" name="Right Bracket 206">
                    <a:extLst>
                      <a:ext uri="{FF2B5EF4-FFF2-40B4-BE49-F238E27FC236}">
                        <a16:creationId xmlns:a16="http://schemas.microsoft.com/office/drawing/2014/main" id="{DF9CB4AB-6FC0-4F92-96C7-4A798FA116FB}"/>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77" name="Group 176">
                <a:extLst>
                  <a:ext uri="{FF2B5EF4-FFF2-40B4-BE49-F238E27FC236}">
                    <a16:creationId xmlns:a16="http://schemas.microsoft.com/office/drawing/2014/main" id="{9268ABC9-86A8-429D-82B6-DB7A7092CBEE}"/>
                  </a:ext>
                </a:extLst>
              </p:cNvPr>
              <p:cNvGrpSpPr/>
              <p:nvPr/>
            </p:nvGrpSpPr>
            <p:grpSpPr>
              <a:xfrm>
                <a:off x="4372021" y="1352597"/>
                <a:ext cx="490235" cy="553722"/>
                <a:chOff x="3217400" y="1394920"/>
                <a:chExt cx="1042640" cy="1177665"/>
              </a:xfrm>
            </p:grpSpPr>
            <p:grpSp>
              <p:nvGrpSpPr>
                <p:cNvPr id="190" name="Group 189">
                  <a:extLst>
                    <a:ext uri="{FF2B5EF4-FFF2-40B4-BE49-F238E27FC236}">
                      <a16:creationId xmlns:a16="http://schemas.microsoft.com/office/drawing/2014/main" id="{6C4FE8E0-E3A2-4DAA-A1E4-AA686A3A2D85}"/>
                    </a:ext>
                  </a:extLst>
                </p:cNvPr>
                <p:cNvGrpSpPr/>
                <p:nvPr/>
              </p:nvGrpSpPr>
              <p:grpSpPr>
                <a:xfrm>
                  <a:off x="3364668" y="2018863"/>
                  <a:ext cx="292250" cy="553722"/>
                  <a:chOff x="3926235" y="2018863"/>
                  <a:chExt cx="292250" cy="553722"/>
                </a:xfrm>
              </p:grpSpPr>
              <p:sp>
                <p:nvSpPr>
                  <p:cNvPr id="199" name="Freeform 77">
                    <a:extLst>
                      <a:ext uri="{FF2B5EF4-FFF2-40B4-BE49-F238E27FC236}">
                        <a16:creationId xmlns:a16="http://schemas.microsoft.com/office/drawing/2014/main" id="{91B7A7B3-73EC-4982-839D-2A4D0E39A9A1}"/>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0" name="Line 79">
                    <a:extLst>
                      <a:ext uri="{FF2B5EF4-FFF2-40B4-BE49-F238E27FC236}">
                        <a16:creationId xmlns:a16="http://schemas.microsoft.com/office/drawing/2014/main" id="{572D7C19-0B4E-4E20-AD39-63362F51A10E}"/>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91" name="Rectangle: Rounded Corners 190">
                  <a:extLst>
                    <a:ext uri="{FF2B5EF4-FFF2-40B4-BE49-F238E27FC236}">
                      <a16:creationId xmlns:a16="http://schemas.microsoft.com/office/drawing/2014/main" id="{F7376F15-2A78-4EC2-97E7-B9FBE0ECFFDE}"/>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92" name="Group 191">
                  <a:extLst>
                    <a:ext uri="{FF2B5EF4-FFF2-40B4-BE49-F238E27FC236}">
                      <a16:creationId xmlns:a16="http://schemas.microsoft.com/office/drawing/2014/main" id="{AE2C3EAD-4429-4980-BAF4-85AF9D87C3B0}"/>
                    </a:ext>
                  </a:extLst>
                </p:cNvPr>
                <p:cNvGrpSpPr/>
                <p:nvPr/>
              </p:nvGrpSpPr>
              <p:grpSpPr>
                <a:xfrm>
                  <a:off x="3912461" y="2018863"/>
                  <a:ext cx="292250" cy="553722"/>
                  <a:chOff x="3926235" y="2018863"/>
                  <a:chExt cx="292250" cy="553722"/>
                </a:xfrm>
              </p:grpSpPr>
              <p:sp>
                <p:nvSpPr>
                  <p:cNvPr id="197" name="Freeform 77">
                    <a:extLst>
                      <a:ext uri="{FF2B5EF4-FFF2-40B4-BE49-F238E27FC236}">
                        <a16:creationId xmlns:a16="http://schemas.microsoft.com/office/drawing/2014/main" id="{6389F49A-AE52-4D52-8523-ADA2FC86CA27}"/>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8" name="Line 79">
                    <a:extLst>
                      <a:ext uri="{FF2B5EF4-FFF2-40B4-BE49-F238E27FC236}">
                        <a16:creationId xmlns:a16="http://schemas.microsoft.com/office/drawing/2014/main" id="{D6213CA1-CD9B-4AE6-A3D6-9ADD0643D579}"/>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93" name="Connector: Curved 192">
                  <a:extLst>
                    <a:ext uri="{FF2B5EF4-FFF2-40B4-BE49-F238E27FC236}">
                      <a16:creationId xmlns:a16="http://schemas.microsoft.com/office/drawing/2014/main" id="{608980C9-9AC1-4F6C-A110-6CEA6949E9BE}"/>
                    </a:ext>
                  </a:extLst>
                </p:cNvPr>
                <p:cNvCxnSpPr>
                  <a:cxnSpLocks/>
                  <a:stCxn id="191"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B9590FD9-2235-41CF-B52C-7E983AE8C9D4}"/>
                    </a:ext>
                  </a:extLst>
                </p:cNvPr>
                <p:cNvGrpSpPr/>
                <p:nvPr/>
              </p:nvGrpSpPr>
              <p:grpSpPr>
                <a:xfrm>
                  <a:off x="3893388" y="1394920"/>
                  <a:ext cx="330396" cy="445181"/>
                  <a:chOff x="5027399" y="1123330"/>
                  <a:chExt cx="283419" cy="381883"/>
                </a:xfrm>
              </p:grpSpPr>
              <p:sp>
                <p:nvSpPr>
                  <p:cNvPr id="195" name="Isosceles Triangle 194">
                    <a:extLst>
                      <a:ext uri="{FF2B5EF4-FFF2-40B4-BE49-F238E27FC236}">
                        <a16:creationId xmlns:a16="http://schemas.microsoft.com/office/drawing/2014/main" id="{C1D67098-339C-4DFB-87F7-93B8FFA3C952}"/>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196" name="Right Bracket 195">
                    <a:extLst>
                      <a:ext uri="{FF2B5EF4-FFF2-40B4-BE49-F238E27FC236}">
                        <a16:creationId xmlns:a16="http://schemas.microsoft.com/office/drawing/2014/main" id="{2B15A985-A7F2-4573-AF2A-2F676C1FA4D7}"/>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nvGrpSpPr>
              <p:cNvPr id="178" name="Group 177">
                <a:extLst>
                  <a:ext uri="{FF2B5EF4-FFF2-40B4-BE49-F238E27FC236}">
                    <a16:creationId xmlns:a16="http://schemas.microsoft.com/office/drawing/2014/main" id="{67FFE881-6E5D-41CB-A2F2-37EBC700FF0B}"/>
                  </a:ext>
                </a:extLst>
              </p:cNvPr>
              <p:cNvGrpSpPr/>
              <p:nvPr/>
            </p:nvGrpSpPr>
            <p:grpSpPr>
              <a:xfrm>
                <a:off x="4667315" y="1384496"/>
                <a:ext cx="490235" cy="553722"/>
                <a:chOff x="3217400" y="1394920"/>
                <a:chExt cx="1042640" cy="1177665"/>
              </a:xfrm>
            </p:grpSpPr>
            <p:grpSp>
              <p:nvGrpSpPr>
                <p:cNvPr id="179" name="Group 178">
                  <a:extLst>
                    <a:ext uri="{FF2B5EF4-FFF2-40B4-BE49-F238E27FC236}">
                      <a16:creationId xmlns:a16="http://schemas.microsoft.com/office/drawing/2014/main" id="{A9845780-C8E1-4738-B403-93CC775C5A76}"/>
                    </a:ext>
                  </a:extLst>
                </p:cNvPr>
                <p:cNvGrpSpPr/>
                <p:nvPr/>
              </p:nvGrpSpPr>
              <p:grpSpPr>
                <a:xfrm>
                  <a:off x="3364668" y="2018863"/>
                  <a:ext cx="292250" cy="553722"/>
                  <a:chOff x="3926235" y="2018863"/>
                  <a:chExt cx="292250" cy="553722"/>
                </a:xfrm>
              </p:grpSpPr>
              <p:sp>
                <p:nvSpPr>
                  <p:cNvPr id="188" name="Freeform 77">
                    <a:extLst>
                      <a:ext uri="{FF2B5EF4-FFF2-40B4-BE49-F238E27FC236}">
                        <a16:creationId xmlns:a16="http://schemas.microsoft.com/office/drawing/2014/main" id="{55D955BC-457A-4FF5-9D60-B5CC7E1997FB}"/>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9" name="Line 79">
                    <a:extLst>
                      <a:ext uri="{FF2B5EF4-FFF2-40B4-BE49-F238E27FC236}">
                        <a16:creationId xmlns:a16="http://schemas.microsoft.com/office/drawing/2014/main" id="{243D8F15-5A13-41AE-A716-B0F764022376}"/>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0" name="Rectangle: Rounded Corners 179">
                  <a:extLst>
                    <a:ext uri="{FF2B5EF4-FFF2-40B4-BE49-F238E27FC236}">
                      <a16:creationId xmlns:a16="http://schemas.microsoft.com/office/drawing/2014/main" id="{11D08437-61FC-484F-A65B-074470561F47}"/>
                    </a:ext>
                  </a:extLst>
                </p:cNvPr>
                <p:cNvSpPr/>
                <p:nvPr/>
              </p:nvSpPr>
              <p:spPr>
                <a:xfrm>
                  <a:off x="3347864" y="1704520"/>
                  <a:ext cx="912176" cy="403642"/>
                </a:xfrm>
                <a:prstGeom prst="roundRect">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nvGrpSpPr>
                <p:cNvPr id="181" name="Group 180">
                  <a:extLst>
                    <a:ext uri="{FF2B5EF4-FFF2-40B4-BE49-F238E27FC236}">
                      <a16:creationId xmlns:a16="http://schemas.microsoft.com/office/drawing/2014/main" id="{171617FD-32A4-4415-8AE5-3EFAB5457F36}"/>
                    </a:ext>
                  </a:extLst>
                </p:cNvPr>
                <p:cNvGrpSpPr/>
                <p:nvPr/>
              </p:nvGrpSpPr>
              <p:grpSpPr>
                <a:xfrm>
                  <a:off x="3912461" y="2018863"/>
                  <a:ext cx="292250" cy="553722"/>
                  <a:chOff x="3926235" y="2018863"/>
                  <a:chExt cx="292250" cy="553722"/>
                </a:xfrm>
              </p:grpSpPr>
              <p:sp>
                <p:nvSpPr>
                  <p:cNvPr id="186" name="Freeform 77">
                    <a:extLst>
                      <a:ext uri="{FF2B5EF4-FFF2-40B4-BE49-F238E27FC236}">
                        <a16:creationId xmlns:a16="http://schemas.microsoft.com/office/drawing/2014/main" id="{6E8D931F-91B5-4043-B0E9-09F417B4AFDB}"/>
                      </a:ext>
                    </a:extLst>
                  </p:cNvPr>
                  <p:cNvSpPr>
                    <a:spLocks/>
                  </p:cNvSpPr>
                  <p:nvPr/>
                </p:nvSpPr>
                <p:spPr bwMode="auto">
                  <a:xfrm>
                    <a:off x="3926235" y="2018863"/>
                    <a:ext cx="292250" cy="553722"/>
                  </a:xfrm>
                  <a:custGeom>
                    <a:avLst/>
                    <a:gdLst>
                      <a:gd name="T0" fmla="*/ 0 w 21"/>
                      <a:gd name="T1" fmla="*/ 0 h 63"/>
                      <a:gd name="T2" fmla="*/ 0 w 21"/>
                      <a:gd name="T3" fmla="*/ 58 h 63"/>
                      <a:gd name="T4" fmla="*/ 5 w 21"/>
                      <a:gd name="T5" fmla="*/ 63 h 63"/>
                      <a:gd name="T6" fmla="*/ 5 w 21"/>
                      <a:gd name="T7" fmla="*/ 63 h 63"/>
                      <a:gd name="T8" fmla="*/ 10 w 21"/>
                      <a:gd name="T9" fmla="*/ 58 h 63"/>
                      <a:gd name="T10" fmla="*/ 16 w 21"/>
                      <a:gd name="T11" fmla="*/ 63 h 63"/>
                      <a:gd name="T12" fmla="*/ 21 w 21"/>
                      <a:gd name="T13" fmla="*/ 58 h 63"/>
                      <a:gd name="T14" fmla="*/ 21 w 21"/>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63">
                        <a:moveTo>
                          <a:pt x="0" y="0"/>
                        </a:moveTo>
                        <a:cubicBezTo>
                          <a:pt x="0" y="58"/>
                          <a:pt x="0" y="58"/>
                          <a:pt x="0" y="58"/>
                        </a:cubicBezTo>
                        <a:cubicBezTo>
                          <a:pt x="0" y="61"/>
                          <a:pt x="2" y="63"/>
                          <a:pt x="5" y="63"/>
                        </a:cubicBezTo>
                        <a:cubicBezTo>
                          <a:pt x="5" y="63"/>
                          <a:pt x="5" y="63"/>
                          <a:pt x="5" y="63"/>
                        </a:cubicBezTo>
                        <a:cubicBezTo>
                          <a:pt x="8" y="63"/>
                          <a:pt x="10" y="61"/>
                          <a:pt x="10" y="58"/>
                        </a:cubicBezTo>
                        <a:cubicBezTo>
                          <a:pt x="10" y="61"/>
                          <a:pt x="13" y="63"/>
                          <a:pt x="16" y="63"/>
                        </a:cubicBezTo>
                        <a:cubicBezTo>
                          <a:pt x="19" y="63"/>
                          <a:pt x="21" y="61"/>
                          <a:pt x="21" y="58"/>
                        </a:cubicBezTo>
                        <a:cubicBezTo>
                          <a:pt x="21" y="0"/>
                          <a:pt x="21" y="0"/>
                          <a:pt x="21" y="0"/>
                        </a:cubicBezTo>
                      </a:path>
                    </a:pathLst>
                  </a:custGeom>
                  <a:solidFill>
                    <a:schemeClr val="bg1"/>
                  </a:solidFill>
                  <a:ln w="6350" cap="rnd">
                    <a:solidFill>
                      <a:srgbClr val="001135"/>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7" name="Line 79">
                    <a:extLst>
                      <a:ext uri="{FF2B5EF4-FFF2-40B4-BE49-F238E27FC236}">
                        <a16:creationId xmlns:a16="http://schemas.microsoft.com/office/drawing/2014/main" id="{0F0B48C4-2E26-4E63-A9D0-F2CD60CDEE41}"/>
                      </a:ext>
                    </a:extLst>
                  </p:cNvPr>
                  <p:cNvSpPr>
                    <a:spLocks noChangeShapeType="1"/>
                  </p:cNvSpPr>
                  <p:nvPr/>
                </p:nvSpPr>
                <p:spPr bwMode="auto">
                  <a:xfrm flipV="1">
                    <a:off x="4068104" y="2187288"/>
                    <a:ext cx="0" cy="348476"/>
                  </a:xfrm>
                  <a:prstGeom prst="line">
                    <a:avLst/>
                  </a:prstGeom>
                  <a:noFill/>
                  <a:ln w="6350" cap="rnd">
                    <a:solidFill>
                      <a:srgbClr val="00113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182" name="Connector: Curved 181">
                  <a:extLst>
                    <a:ext uri="{FF2B5EF4-FFF2-40B4-BE49-F238E27FC236}">
                      <a16:creationId xmlns:a16="http://schemas.microsoft.com/office/drawing/2014/main" id="{666F8944-5F7E-49F2-B382-C69769C6D7C0}"/>
                    </a:ext>
                  </a:extLst>
                </p:cNvPr>
                <p:cNvCxnSpPr>
                  <a:cxnSpLocks/>
                  <a:stCxn id="180" idx="1"/>
                </p:cNvCxnSpPr>
                <p:nvPr/>
              </p:nvCxnSpPr>
              <p:spPr>
                <a:xfrm rot="10800000" flipV="1">
                  <a:off x="3217400" y="1906341"/>
                  <a:ext cx="130464" cy="195722"/>
                </a:xfrm>
                <a:prstGeom prst="curvedConnector2">
                  <a:avLst/>
                </a:prstGeom>
                <a:ln w="63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EA880DBC-D41F-41CC-B81D-89C72CBBC9C7}"/>
                    </a:ext>
                  </a:extLst>
                </p:cNvPr>
                <p:cNvGrpSpPr/>
                <p:nvPr/>
              </p:nvGrpSpPr>
              <p:grpSpPr>
                <a:xfrm>
                  <a:off x="3893388" y="1394920"/>
                  <a:ext cx="330396" cy="445181"/>
                  <a:chOff x="5027399" y="1123330"/>
                  <a:chExt cx="283419" cy="381883"/>
                </a:xfrm>
              </p:grpSpPr>
              <p:sp>
                <p:nvSpPr>
                  <p:cNvPr id="184" name="Isosceles Triangle 183">
                    <a:extLst>
                      <a:ext uri="{FF2B5EF4-FFF2-40B4-BE49-F238E27FC236}">
                        <a16:creationId xmlns:a16="http://schemas.microsoft.com/office/drawing/2014/main" id="{D5D8651E-9987-4B9D-A3F7-F2E669922DA0}"/>
                      </a:ext>
                    </a:extLst>
                  </p:cNvPr>
                  <p:cNvSpPr/>
                  <p:nvPr/>
                </p:nvSpPr>
                <p:spPr>
                  <a:xfrm flipV="1">
                    <a:off x="5027399" y="1123330"/>
                    <a:ext cx="283419" cy="381882"/>
                  </a:xfrm>
                  <a:prstGeom prst="triangle">
                    <a:avLst/>
                  </a:prstGeom>
                  <a:solidFill>
                    <a:schemeClr val="bg1"/>
                  </a:solidFill>
                  <a:ln w="6350">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sp>
                <p:nvSpPr>
                  <p:cNvPr id="185" name="Right Bracket 184">
                    <a:extLst>
                      <a:ext uri="{FF2B5EF4-FFF2-40B4-BE49-F238E27FC236}">
                        <a16:creationId xmlns:a16="http://schemas.microsoft.com/office/drawing/2014/main" id="{AF4B06CF-6292-4376-B68C-81C537254AC0}"/>
                      </a:ext>
                    </a:extLst>
                  </p:cNvPr>
                  <p:cNvSpPr/>
                  <p:nvPr/>
                </p:nvSpPr>
                <p:spPr>
                  <a:xfrm rot="5400000">
                    <a:off x="5018301" y="1246394"/>
                    <a:ext cx="301615" cy="216024"/>
                  </a:xfrm>
                  <a:prstGeom prst="rightBracket">
                    <a:avLst>
                      <a:gd name="adj" fmla="val 33128"/>
                    </a:avLst>
                  </a:prstGeom>
                  <a:solidFill>
                    <a:schemeClr val="bg1"/>
                  </a:solidFill>
                  <a:ln w="63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grpSp>
      </p:grpSp>
      <p:sp>
        <p:nvSpPr>
          <p:cNvPr id="54" name="TextBox 53">
            <a:extLst>
              <a:ext uri="{FF2B5EF4-FFF2-40B4-BE49-F238E27FC236}">
                <a16:creationId xmlns:a16="http://schemas.microsoft.com/office/drawing/2014/main" id="{390323DA-63E2-41E3-BBD9-A5F411B7BC75}"/>
              </a:ext>
            </a:extLst>
          </p:cNvPr>
          <p:cNvSpPr txBox="1"/>
          <p:nvPr/>
        </p:nvSpPr>
        <p:spPr>
          <a:xfrm>
            <a:off x="3255513" y="3825854"/>
            <a:ext cx="2968295" cy="330072"/>
          </a:xfrm>
          <a:prstGeom prst="rect">
            <a:avLst/>
          </a:prstGeom>
          <a:noFill/>
        </p:spPr>
        <p:txBody>
          <a:bodyPr wrap="none" lIns="72000" tIns="72000" rIns="72000" bIns="72000" rtlCol="0">
            <a:spAutoFit/>
          </a:bodyPr>
          <a:lstStyle/>
          <a:p>
            <a:pPr defTabSz="360000">
              <a:spcAft>
                <a:spcPts val="600"/>
              </a:spcAft>
              <a:tabLst>
                <a:tab pos="360000" algn="l"/>
              </a:tabLst>
            </a:pPr>
            <a:r>
              <a:rPr lang="en-IE" sz="1200" dirty="0">
                <a:solidFill>
                  <a:schemeClr val="tx2"/>
                </a:solidFill>
                <a:latin typeface="+mn-lt"/>
              </a:rPr>
              <a:t>Precision agriculture and field monitoring</a:t>
            </a:r>
          </a:p>
        </p:txBody>
      </p:sp>
      <p:sp>
        <p:nvSpPr>
          <p:cNvPr id="223" name="TextBox 222">
            <a:extLst>
              <a:ext uri="{FF2B5EF4-FFF2-40B4-BE49-F238E27FC236}">
                <a16:creationId xmlns:a16="http://schemas.microsoft.com/office/drawing/2014/main" id="{63555090-773F-404F-A73C-E3199811DDA0}"/>
              </a:ext>
            </a:extLst>
          </p:cNvPr>
          <p:cNvSpPr txBox="1"/>
          <p:nvPr/>
        </p:nvSpPr>
        <p:spPr>
          <a:xfrm>
            <a:off x="3394974" y="1809630"/>
            <a:ext cx="2689372" cy="330072"/>
          </a:xfrm>
          <a:prstGeom prst="rect">
            <a:avLst/>
          </a:prstGeom>
          <a:noFill/>
        </p:spPr>
        <p:txBody>
          <a:bodyPr wrap="none" lIns="72000" tIns="72000" rIns="72000" bIns="72000" rtlCol="0">
            <a:spAutoFit/>
          </a:bodyPr>
          <a:lstStyle/>
          <a:p>
            <a:pPr defTabSz="360000">
              <a:spcAft>
                <a:spcPts val="600"/>
              </a:spcAft>
              <a:tabLst>
                <a:tab pos="360000" algn="l"/>
              </a:tabLst>
            </a:pPr>
            <a:r>
              <a:rPr lang="en-IE" sz="1200" dirty="0">
                <a:solidFill>
                  <a:schemeClr val="tx2"/>
                </a:solidFill>
                <a:latin typeface="+mn-lt"/>
              </a:rPr>
              <a:t>Stock health and </a:t>
            </a:r>
            <a:r>
              <a:rPr lang="en-IE" sz="1200" dirty="0">
                <a:solidFill>
                  <a:schemeClr val="tx2"/>
                </a:solidFill>
              </a:rPr>
              <a:t>location </a:t>
            </a:r>
            <a:r>
              <a:rPr lang="en-IE" sz="1200" dirty="0">
                <a:solidFill>
                  <a:schemeClr val="tx2"/>
                </a:solidFill>
                <a:latin typeface="+mn-lt"/>
              </a:rPr>
              <a:t>monitoring</a:t>
            </a:r>
          </a:p>
        </p:txBody>
      </p:sp>
      <p:sp>
        <p:nvSpPr>
          <p:cNvPr id="224" name="TextBox 223">
            <a:extLst>
              <a:ext uri="{FF2B5EF4-FFF2-40B4-BE49-F238E27FC236}">
                <a16:creationId xmlns:a16="http://schemas.microsoft.com/office/drawing/2014/main" id="{4C7CE06A-33FE-4ADD-9B61-93BDAF6840EC}"/>
              </a:ext>
            </a:extLst>
          </p:cNvPr>
          <p:cNvSpPr txBox="1"/>
          <p:nvPr/>
        </p:nvSpPr>
        <p:spPr>
          <a:xfrm>
            <a:off x="701861" y="2952955"/>
            <a:ext cx="1768027" cy="699404"/>
          </a:xfrm>
          <a:prstGeom prst="rect">
            <a:avLst/>
          </a:prstGeom>
          <a:noFill/>
        </p:spPr>
        <p:txBody>
          <a:bodyPr wrap="square" lIns="72000" tIns="72000" rIns="72000" bIns="72000" rtlCol="0">
            <a:spAutoFit/>
          </a:bodyPr>
          <a:lstStyle/>
          <a:p>
            <a:pPr defTabSz="360000">
              <a:spcAft>
                <a:spcPts val="600"/>
              </a:spcAft>
              <a:tabLst>
                <a:tab pos="360000" algn="l"/>
              </a:tabLst>
            </a:pPr>
            <a:r>
              <a:rPr lang="en-IE" sz="1200" dirty="0">
                <a:solidFill>
                  <a:schemeClr val="tx2"/>
                </a:solidFill>
                <a:latin typeface="+mn-lt"/>
              </a:rPr>
              <a:t>Equipment automation,</a:t>
            </a:r>
            <a:br>
              <a:rPr lang="en-IE" sz="1200" dirty="0">
                <a:solidFill>
                  <a:schemeClr val="tx2"/>
                </a:solidFill>
                <a:latin typeface="+mn-lt"/>
              </a:rPr>
            </a:br>
            <a:r>
              <a:rPr lang="en-IE" sz="1200" dirty="0">
                <a:solidFill>
                  <a:schemeClr val="tx2"/>
                </a:solidFill>
                <a:latin typeface="+mn-lt"/>
              </a:rPr>
              <a:t>robotics,</a:t>
            </a:r>
            <a:br>
              <a:rPr lang="en-IE" sz="1200" dirty="0">
                <a:solidFill>
                  <a:schemeClr val="tx2"/>
                </a:solidFill>
                <a:latin typeface="+mn-lt"/>
              </a:rPr>
            </a:br>
            <a:r>
              <a:rPr lang="en-IE" sz="1200" dirty="0">
                <a:solidFill>
                  <a:schemeClr val="tx2"/>
                </a:solidFill>
                <a:latin typeface="+mn-lt"/>
              </a:rPr>
              <a:t>security</a:t>
            </a:r>
          </a:p>
        </p:txBody>
      </p:sp>
      <p:sp>
        <p:nvSpPr>
          <p:cNvPr id="225" name="TextBox 224">
            <a:extLst>
              <a:ext uri="{FF2B5EF4-FFF2-40B4-BE49-F238E27FC236}">
                <a16:creationId xmlns:a16="http://schemas.microsoft.com/office/drawing/2014/main" id="{2367DAFA-CE90-41AA-BC2A-84A118F6FDC8}"/>
              </a:ext>
            </a:extLst>
          </p:cNvPr>
          <p:cNvSpPr txBox="1"/>
          <p:nvPr/>
        </p:nvSpPr>
        <p:spPr>
          <a:xfrm>
            <a:off x="6853395" y="2825000"/>
            <a:ext cx="1498341" cy="330072"/>
          </a:xfrm>
          <a:prstGeom prst="rect">
            <a:avLst/>
          </a:prstGeom>
          <a:noFill/>
        </p:spPr>
        <p:txBody>
          <a:bodyPr wrap="none" lIns="72000" tIns="72000" rIns="72000" bIns="72000" rtlCol="0">
            <a:spAutoFit/>
          </a:bodyPr>
          <a:lstStyle/>
          <a:p>
            <a:pPr defTabSz="360000">
              <a:spcAft>
                <a:spcPts val="600"/>
              </a:spcAft>
              <a:tabLst>
                <a:tab pos="360000" algn="l"/>
              </a:tabLst>
            </a:pPr>
            <a:r>
              <a:rPr lang="en-IE" sz="1200" dirty="0">
                <a:solidFill>
                  <a:schemeClr val="tx2"/>
                </a:solidFill>
                <a:latin typeface="+mn-lt"/>
              </a:rPr>
              <a:t>Automated vehicles</a:t>
            </a:r>
          </a:p>
        </p:txBody>
      </p:sp>
    </p:spTree>
    <p:extLst>
      <p:ext uri="{BB962C8B-B14F-4D97-AF65-F5344CB8AC3E}">
        <p14:creationId xmlns:p14="http://schemas.microsoft.com/office/powerpoint/2010/main" val="4137802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295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 </a:t>
            </a:r>
          </a:p>
        </p:txBody>
      </p:sp>
      <p:sp>
        <p:nvSpPr>
          <p:cNvPr id="3" name="Text Placeholder 2"/>
          <p:cNvSpPr>
            <a:spLocks noGrp="1"/>
          </p:cNvSpPr>
          <p:nvPr>
            <p:ph type="body" sz="quarter" idx="11"/>
          </p:nvPr>
        </p:nvSpPr>
        <p:spPr/>
        <p:txBody>
          <a:bodyPr/>
          <a:lstStyle/>
          <a:p>
            <a:r>
              <a:rPr lang="en-US" dirty="0"/>
              <a:t>Copyright and confidentiality</a:t>
            </a:r>
          </a:p>
        </p:txBody>
      </p:sp>
      <p:sp>
        <p:nvSpPr>
          <p:cNvPr id="4" name="Footer Placeholder 3"/>
          <p:cNvSpPr>
            <a:spLocks noGrp="1"/>
          </p:cNvSpPr>
          <p:nvPr>
            <p:ph type="ftr" sz="quarter" idx="3"/>
          </p:nvPr>
        </p:nvSpPr>
        <p:spPr/>
        <p:txBody>
          <a:bodyPr/>
          <a:lstStyle/>
          <a:p>
            <a:r>
              <a:rPr lang="en-US">
                <a:cs typeface="Arial" panose="020B0604020202020204" pitchFamily="34" charset="0"/>
              </a:rPr>
              <a:t>Public</a:t>
            </a:r>
            <a:endParaRPr lang="en-US" dirty="0">
              <a:cs typeface="Arial" panose="020B0604020202020204" pitchFamily="34" charset="0"/>
            </a:endParaRPr>
          </a:p>
        </p:txBody>
      </p:sp>
      <p:sp>
        <p:nvSpPr>
          <p:cNvPr id="5" name="Text Placeholder 4"/>
          <p:cNvSpPr>
            <a:spLocks noGrp="1"/>
          </p:cNvSpPr>
          <p:nvPr>
            <p:ph type="body" sz="quarter" idx="12"/>
          </p:nvPr>
        </p:nvSpPr>
        <p:spPr>
          <a:xfrm>
            <a:off x="417600" y="1563638"/>
            <a:ext cx="8308800" cy="2880320"/>
          </a:xfrm>
        </p:spPr>
        <p:txBody>
          <a:bodyPr numCol="3" spcCol="144000"/>
          <a:lstStyle/>
          <a:p>
            <a:pPr marL="0" indent="0">
              <a:spcAft>
                <a:spcPct val="0"/>
              </a:spcAft>
              <a:buNone/>
              <a:defRPr/>
            </a:pPr>
            <a:r>
              <a:rPr lang="en-US" sz="900" dirty="0">
                <a:latin typeface="Nokia Pure Text Light" panose="020B0403020202020204" pitchFamily="34" charset="0"/>
                <a:cs typeface="Arial" panose="020B0604020202020204" pitchFamily="34" charset="0"/>
              </a:rPr>
              <a:t>The contents of this document are proprietary and confidential property of Nokia. This document is provided subject to confidentiality obligations of the applicable agreement(s). </a:t>
            </a:r>
          </a:p>
          <a:p>
            <a:pPr marL="0" indent="0">
              <a:spcAft>
                <a:spcPct val="0"/>
              </a:spcAft>
              <a:buNone/>
              <a:defRPr/>
            </a:pPr>
            <a:endParaRPr lang="en-US" sz="900" dirty="0">
              <a:latin typeface="Nokia Pure Text Light" panose="020B0403020202020204" pitchFamily="34" charset="0"/>
              <a:cs typeface="Arial" panose="020B0604020202020204" pitchFamily="34" charset="0"/>
            </a:endParaRPr>
          </a:p>
          <a:p>
            <a:pPr marL="0" indent="0">
              <a:spcAft>
                <a:spcPct val="0"/>
              </a:spcAft>
              <a:buNone/>
              <a:defRPr/>
            </a:pPr>
            <a:r>
              <a:rPr lang="en-US" sz="900" dirty="0">
                <a:latin typeface="Nokia Pure Text Light" panose="020B0403020202020204" pitchFamily="34" charset="0"/>
                <a:cs typeface="Arial" panose="020B0604020202020204" pitchFamily="34" charset="0"/>
              </a:rPr>
              <a:t>This document is intended for use of Nokia’s customers and collaborators only for the purpose for which this document is submitted by Nokia. No part of this document may be reproduced or made available to the public or to any third party in any form or means without the prior written permission of Nokia. This document is to be used by properly trained professional personnel. Any use of the contents in this document is limited strictly to the use(s) specifically created in the applicable agreement(s) under which the document is submitted. The user of this document may voluntarily provide suggestions, comments or other feedback to Nokia in respect of the contents of this document ("Feedback"). </a:t>
            </a:r>
            <a:br>
              <a:rPr lang="en-US" sz="900" dirty="0">
                <a:latin typeface="Nokia Pure Text Light" panose="020B0403020202020204" pitchFamily="34" charset="0"/>
                <a:cs typeface="Arial" panose="020B0604020202020204" pitchFamily="34" charset="0"/>
              </a:rPr>
            </a:br>
            <a:r>
              <a:rPr lang="en-US" sz="900" dirty="0">
                <a:latin typeface="Nokia Pure Text Light" panose="020B0403020202020204" pitchFamily="34" charset="0"/>
                <a:cs typeface="Arial" panose="020B0604020202020204" pitchFamily="34" charset="0"/>
              </a:rPr>
              <a:t>Such Feedback may be used in Nokia products and related specifications or other documentation. Accordingly, if the user of this document gives Nokia Feedback on the contents of this document, Nokia may freely use, disclose, reproduce, license, distribute and otherwise commercialize the feedback in any Nokia product, technology, service, specification or other documentation. </a:t>
            </a:r>
          </a:p>
          <a:p>
            <a:pPr marL="0" indent="0">
              <a:spcAft>
                <a:spcPct val="0"/>
              </a:spcAft>
              <a:buNone/>
              <a:defRPr/>
            </a:pPr>
            <a:endParaRPr lang="en-US" sz="900" dirty="0">
              <a:latin typeface="Nokia Pure Text Light" panose="020B0403020202020204" pitchFamily="34" charset="0"/>
              <a:cs typeface="Arial" panose="020B0604020202020204" pitchFamily="34" charset="0"/>
            </a:endParaRPr>
          </a:p>
          <a:p>
            <a:pPr marL="0" indent="0">
              <a:spcAft>
                <a:spcPct val="0"/>
              </a:spcAft>
              <a:buNone/>
              <a:defRPr/>
            </a:pPr>
            <a:r>
              <a:rPr lang="en-US" sz="900" dirty="0">
                <a:latin typeface="Nokia Pure Text Light" panose="020B0403020202020204" pitchFamily="34" charset="0"/>
                <a:cs typeface="Arial" panose="020B0604020202020204" pitchFamily="34" charset="0"/>
              </a:rPr>
              <a:t>Nokia operates a policy of ongoing development. Nokia reserves the right to make changes and improvements to any of the products and/or services described in this document or withdraw this document at any time without prior notice. </a:t>
            </a:r>
          </a:p>
          <a:p>
            <a:pPr marL="0" indent="0">
              <a:spcAft>
                <a:spcPct val="0"/>
              </a:spcAft>
              <a:buNone/>
              <a:defRPr/>
            </a:pPr>
            <a:endParaRPr lang="en-US" sz="900" dirty="0">
              <a:latin typeface="Nokia Pure Text Light" panose="020B0403020202020204" pitchFamily="34" charset="0"/>
              <a:cs typeface="Arial" panose="020B0604020202020204" pitchFamily="34" charset="0"/>
            </a:endParaRPr>
          </a:p>
          <a:p>
            <a:pPr marL="0" indent="0">
              <a:spcAft>
                <a:spcPct val="0"/>
              </a:spcAft>
              <a:buNone/>
              <a:defRPr/>
            </a:pPr>
            <a:r>
              <a:rPr lang="en-US" sz="900" dirty="0">
                <a:latin typeface="Nokia Pure Text Light" panose="020B0403020202020204" pitchFamily="34" charset="0"/>
                <a:cs typeface="Arial" panose="020B0604020202020204" pitchFamily="34" charset="0"/>
              </a:rPr>
              <a:t>The contents of this document are provided "as is". Except as required by applicable law, no warranties of any kind, either express or implied, including, but not limited to, the implied warranties of merchantability and fitness for a particular purpose, are made in relation to the accuracy, reliability or contents of this document. NOKIA SHALL NOT BE RESPONSIBLE IN ANY EVENT FOR ERRORS IN THIS DOCUMENT or for any loss of data or income or any special, incidental, consequential, indirect or direct damages howsoever caused, that might arise from the use of this document or any contents of this document. </a:t>
            </a:r>
          </a:p>
          <a:p>
            <a:pPr marL="0" indent="0">
              <a:spcAft>
                <a:spcPct val="0"/>
              </a:spcAft>
              <a:buNone/>
              <a:defRPr/>
            </a:pPr>
            <a:endParaRPr lang="en-US" sz="900" dirty="0">
              <a:latin typeface="Nokia Pure Text Light" panose="020B0403020202020204" pitchFamily="34" charset="0"/>
              <a:cs typeface="Arial" panose="020B0604020202020204" pitchFamily="34" charset="0"/>
            </a:endParaRPr>
          </a:p>
          <a:p>
            <a:pPr marL="0" indent="0">
              <a:spcAft>
                <a:spcPct val="0"/>
              </a:spcAft>
              <a:buNone/>
              <a:defRPr/>
            </a:pPr>
            <a:r>
              <a:rPr lang="en-US" sz="900" dirty="0">
                <a:latin typeface="Nokia Pure Text Light" panose="020B0403020202020204" pitchFamily="34" charset="0"/>
                <a:cs typeface="Arial" panose="020B0604020202020204" pitchFamily="34" charset="0"/>
              </a:rPr>
              <a:t>This document and the product(s) it describes</a:t>
            </a:r>
            <a:br>
              <a:rPr lang="en-US" sz="900" dirty="0">
                <a:latin typeface="Nokia Pure Text Light" panose="020B0403020202020204" pitchFamily="34" charset="0"/>
                <a:cs typeface="Arial" panose="020B0604020202020204" pitchFamily="34" charset="0"/>
              </a:rPr>
            </a:br>
            <a:r>
              <a:rPr lang="en-US" sz="900" dirty="0">
                <a:latin typeface="Nokia Pure Text Light" panose="020B0403020202020204" pitchFamily="34" charset="0"/>
                <a:cs typeface="Arial" panose="020B0604020202020204" pitchFamily="34" charset="0"/>
              </a:rPr>
              <a:t>are protected by copyright according to the</a:t>
            </a:r>
            <a:br>
              <a:rPr lang="en-US" sz="900" dirty="0">
                <a:latin typeface="Nokia Pure Text Light" panose="020B0403020202020204" pitchFamily="34" charset="0"/>
                <a:cs typeface="Arial" panose="020B0604020202020204" pitchFamily="34" charset="0"/>
              </a:rPr>
            </a:br>
            <a:r>
              <a:rPr lang="en-US" sz="900" dirty="0">
                <a:latin typeface="Nokia Pure Text Light" panose="020B0403020202020204" pitchFamily="34" charset="0"/>
                <a:cs typeface="Arial" panose="020B0604020202020204" pitchFamily="34" charset="0"/>
              </a:rPr>
              <a:t>applicable laws. </a:t>
            </a:r>
          </a:p>
          <a:p>
            <a:pPr marL="0" indent="0">
              <a:spcAft>
                <a:spcPct val="0"/>
              </a:spcAft>
              <a:buNone/>
              <a:defRPr/>
            </a:pPr>
            <a:endParaRPr lang="en-US" sz="900" dirty="0">
              <a:latin typeface="Nokia Pure Text Light" panose="020B0403020202020204" pitchFamily="34" charset="0"/>
              <a:cs typeface="Arial" panose="020B0604020202020204" pitchFamily="34" charset="0"/>
            </a:endParaRPr>
          </a:p>
          <a:p>
            <a:pPr marL="0" indent="0">
              <a:spcAft>
                <a:spcPct val="0"/>
              </a:spcAft>
              <a:buNone/>
              <a:defRPr/>
            </a:pPr>
            <a:r>
              <a:rPr lang="en-US" sz="900" dirty="0">
                <a:latin typeface="Nokia Pure Text Light" panose="020B0403020202020204" pitchFamily="34" charset="0"/>
                <a:cs typeface="Arial" panose="020B0604020202020204" pitchFamily="34" charset="0"/>
              </a:rPr>
              <a:t>Nokia is a registered trademark of Nokia Corporation. Other product and company names mentioned herein may be trademarks or trade names of their respective owners.</a:t>
            </a:r>
            <a:endParaRPr lang="en-US" sz="900" dirty="0">
              <a:latin typeface="Nokia Pure Text Light" panose="020B0403020202020204" pitchFamily="34" charset="0"/>
            </a:endParaRPr>
          </a:p>
        </p:txBody>
      </p:sp>
      <p:cxnSp>
        <p:nvCxnSpPr>
          <p:cNvPr id="6" name="Straight Connector 5"/>
          <p:cNvCxnSpPr/>
          <p:nvPr/>
        </p:nvCxnSpPr>
        <p:spPr>
          <a:xfrm>
            <a:off x="417600" y="1470025"/>
            <a:ext cx="83182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341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A5A4C9F2-6E0F-4DC1-AAE6-8DEAF952EFF0}"/>
              </a:ext>
            </a:extLst>
          </p:cNvPr>
          <p:cNvPicPr>
            <a:picLocks noChangeAspect="1"/>
          </p:cNvPicPr>
          <p:nvPr/>
        </p:nvPicPr>
        <p:blipFill>
          <a:blip r:embed="rId3"/>
          <a:stretch>
            <a:fillRect/>
          </a:stretch>
        </p:blipFill>
        <p:spPr>
          <a:xfrm>
            <a:off x="3107152" y="436180"/>
            <a:ext cx="2838450" cy="800100"/>
          </a:xfrm>
          <a:prstGeom prst="rect">
            <a:avLst/>
          </a:prstGeom>
        </p:spPr>
      </p:pic>
      <p:sp>
        <p:nvSpPr>
          <p:cNvPr id="2" name="Titre 1"/>
          <p:cNvSpPr>
            <a:spLocks noGrp="1"/>
          </p:cNvSpPr>
          <p:nvPr>
            <p:ph type="title"/>
          </p:nvPr>
        </p:nvSpPr>
        <p:spPr/>
        <p:txBody>
          <a:bodyPr/>
          <a:lstStyle/>
          <a:p>
            <a:r>
              <a:rPr lang="en-US" b="1" dirty="0"/>
              <a:t>GLOBAL CAPABILITIES</a:t>
            </a:r>
            <a:endParaRPr lang="en-US" b="1" dirty="0">
              <a:latin typeface="+mn-lt"/>
            </a:endParaRPr>
          </a:p>
        </p:txBody>
      </p:sp>
      <p:sp>
        <p:nvSpPr>
          <p:cNvPr id="21" name="Rectangle 20">
            <a:extLst>
              <a:ext uri="{FF2B5EF4-FFF2-40B4-BE49-F238E27FC236}">
                <a16:creationId xmlns:a16="http://schemas.microsoft.com/office/drawing/2014/main" id="{D894EBD1-D340-40AD-82DC-36B5E68DB060}"/>
              </a:ext>
            </a:extLst>
          </p:cNvPr>
          <p:cNvSpPr/>
          <p:nvPr/>
        </p:nvSpPr>
        <p:spPr>
          <a:xfrm>
            <a:off x="7578247" y="0"/>
            <a:ext cx="1565753" cy="280988"/>
          </a:xfrm>
          <a:prstGeom prst="rect">
            <a:avLst/>
          </a:prstGeom>
          <a:solidFill>
            <a:srgbClr val="32AF1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marR="0" lvl="0" indent="-176213" algn="ctr" defTabSz="914400" rtl="0" eaLnBrk="1" fontAlgn="auto" latinLnBrk="0" hangingPunct="1">
              <a:lnSpc>
                <a:spcPct val="100000"/>
              </a:lnSpc>
              <a:spcBef>
                <a:spcPts val="0"/>
              </a:spcBef>
              <a:spcAft>
                <a:spcPts val="0"/>
              </a:spcAft>
              <a:buClrTx/>
              <a:buSzTx/>
              <a:buFontTx/>
              <a:buNone/>
              <a:tabLst/>
              <a:defRPr/>
            </a:pPr>
            <a:r>
              <a:rPr kumimoji="0" lang="en-CA" sz="900" b="1" i="0" u="none" strike="noStrike" kern="1200" cap="none" spc="0" normalizeH="0" baseline="0" noProof="0" dirty="0">
                <a:ln>
                  <a:noFill/>
                </a:ln>
                <a:solidFill>
                  <a:srgbClr val="FFFFFF"/>
                </a:solidFill>
                <a:effectLst/>
                <a:uLnTx/>
                <a:uFillTx/>
                <a:latin typeface="Nokia Pure Text Light"/>
                <a:ea typeface="+mn-ea"/>
                <a:cs typeface="+mn-cs"/>
              </a:rPr>
              <a:t>NOKIA</a:t>
            </a:r>
            <a:endParaRPr kumimoji="0" lang="en-CA" sz="1600" b="1" i="0" u="none" strike="noStrike" kern="1200" cap="none" spc="0" normalizeH="0" baseline="0" noProof="0" dirty="0">
              <a:ln>
                <a:noFill/>
              </a:ln>
              <a:solidFill>
                <a:srgbClr val="FFFFFF"/>
              </a:solidFill>
              <a:effectLst/>
              <a:uLnTx/>
              <a:uFillTx/>
              <a:latin typeface="Nokia Pure Text Light"/>
              <a:ea typeface="+mn-ea"/>
              <a:cs typeface="+mn-cs"/>
            </a:endParaRPr>
          </a:p>
        </p:txBody>
      </p:sp>
      <p:pic>
        <p:nvPicPr>
          <p:cNvPr id="17" name="Picture 16">
            <a:extLst>
              <a:ext uri="{FF2B5EF4-FFF2-40B4-BE49-F238E27FC236}">
                <a16:creationId xmlns:a16="http://schemas.microsoft.com/office/drawing/2014/main" id="{D4C7CEE0-A978-4101-8921-8DC4D1B6CF7F}"/>
              </a:ext>
            </a:extLst>
          </p:cNvPr>
          <p:cNvPicPr preferRelativeResize="0">
            <a:picLocks/>
          </p:cNvPicPr>
          <p:nvPr/>
        </p:nvPicPr>
        <p:blipFill>
          <a:blip r:embed="rId4"/>
          <a:stretch>
            <a:fillRect/>
          </a:stretch>
        </p:blipFill>
        <p:spPr>
          <a:xfrm>
            <a:off x="3941161" y="2642612"/>
            <a:ext cx="1170432" cy="932688"/>
          </a:xfrm>
          <a:prstGeom prst="rect">
            <a:avLst/>
          </a:prstGeom>
        </p:spPr>
      </p:pic>
      <p:sp>
        <p:nvSpPr>
          <p:cNvPr id="19" name="Rectangle 18">
            <a:extLst>
              <a:ext uri="{FF2B5EF4-FFF2-40B4-BE49-F238E27FC236}">
                <a16:creationId xmlns:a16="http://schemas.microsoft.com/office/drawing/2014/main" id="{8D2BB086-E67E-4F13-8C39-567704A9C27D}"/>
              </a:ext>
            </a:extLst>
          </p:cNvPr>
          <p:cNvSpPr/>
          <p:nvPr/>
        </p:nvSpPr>
        <p:spPr>
          <a:xfrm>
            <a:off x="357622" y="1201062"/>
            <a:ext cx="8356532" cy="409012"/>
          </a:xfrm>
          <a:prstGeom prst="rect">
            <a:avLst/>
          </a:prstGeom>
          <a:solidFill>
            <a:srgbClr val="124191"/>
          </a:solidFill>
        </p:spPr>
        <p:txBody>
          <a:bodyPr wrap="square" lIns="139373" tIns="34843" rIns="69686" bIns="3484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76" normalizeH="0" baseline="0" noProof="0" dirty="0">
                <a:ln>
                  <a:noFill/>
                </a:ln>
                <a:solidFill>
                  <a:srgbClr val="FFFFFF"/>
                </a:solidFill>
                <a:effectLst/>
                <a:uLnTx/>
                <a:uFillTx/>
                <a:latin typeface="Nokia Pure Text Light"/>
                <a:ea typeface="+mn-ea"/>
                <a:cs typeface="Trebuchet MS"/>
              </a:rPr>
              <a:t>EUR 119 Billion Invested in R&amp;D over 20 Years</a:t>
            </a:r>
          </a:p>
        </p:txBody>
      </p:sp>
      <p:sp>
        <p:nvSpPr>
          <p:cNvPr id="20" name="Rectangle 19">
            <a:extLst>
              <a:ext uri="{FF2B5EF4-FFF2-40B4-BE49-F238E27FC236}">
                <a16:creationId xmlns:a16="http://schemas.microsoft.com/office/drawing/2014/main" id="{C77031B1-A870-4C3B-9890-1332A5C9368D}"/>
              </a:ext>
            </a:extLst>
          </p:cNvPr>
          <p:cNvSpPr/>
          <p:nvPr/>
        </p:nvSpPr>
        <p:spPr>
          <a:xfrm>
            <a:off x="357622" y="3600176"/>
            <a:ext cx="8356532" cy="409012"/>
          </a:xfrm>
          <a:prstGeom prst="rect">
            <a:avLst/>
          </a:prstGeom>
          <a:solidFill>
            <a:srgbClr val="124191"/>
          </a:solidFill>
        </p:spPr>
        <p:txBody>
          <a:bodyPr wrap="square" lIns="139373" tIns="34843" rIns="69686" bIns="3484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76" normalizeH="0" baseline="0" noProof="0" dirty="0">
                <a:ln>
                  <a:noFill/>
                </a:ln>
                <a:solidFill>
                  <a:srgbClr val="FFFFFF"/>
                </a:solidFill>
                <a:effectLst/>
                <a:uLnTx/>
                <a:uFillTx/>
                <a:latin typeface="Nokia Pure Text Light"/>
                <a:ea typeface="+mn-ea"/>
                <a:cs typeface="Trebuchet MS"/>
              </a:rPr>
              <a:t>37,500+ R&amp;D PROFESSIONAL</a:t>
            </a:r>
          </a:p>
        </p:txBody>
      </p:sp>
      <p:pic>
        <p:nvPicPr>
          <p:cNvPr id="22" name="Picture 21">
            <a:extLst>
              <a:ext uri="{FF2B5EF4-FFF2-40B4-BE49-F238E27FC236}">
                <a16:creationId xmlns:a16="http://schemas.microsoft.com/office/drawing/2014/main" id="{AB513524-4ED3-4F0C-8125-2FB1C66F7D06}"/>
              </a:ext>
            </a:extLst>
          </p:cNvPr>
          <p:cNvPicPr>
            <a:picLocks noChangeAspect="1"/>
          </p:cNvPicPr>
          <p:nvPr/>
        </p:nvPicPr>
        <p:blipFill>
          <a:blip r:embed="rId5"/>
          <a:stretch>
            <a:fillRect/>
          </a:stretch>
        </p:blipFill>
        <p:spPr>
          <a:xfrm>
            <a:off x="1373051" y="4130626"/>
            <a:ext cx="851288" cy="355675"/>
          </a:xfrm>
          <a:prstGeom prst="rect">
            <a:avLst/>
          </a:prstGeom>
        </p:spPr>
      </p:pic>
      <p:pic>
        <p:nvPicPr>
          <p:cNvPr id="23" name="Picture 22">
            <a:extLst>
              <a:ext uri="{FF2B5EF4-FFF2-40B4-BE49-F238E27FC236}">
                <a16:creationId xmlns:a16="http://schemas.microsoft.com/office/drawing/2014/main" id="{99751EA2-2B63-40CF-9B68-4CA43759CD90}"/>
              </a:ext>
            </a:extLst>
          </p:cNvPr>
          <p:cNvPicPr>
            <a:picLocks noChangeAspect="1"/>
          </p:cNvPicPr>
          <p:nvPr/>
        </p:nvPicPr>
        <p:blipFill>
          <a:blip r:embed="rId6"/>
          <a:stretch>
            <a:fillRect/>
          </a:stretch>
        </p:blipFill>
        <p:spPr>
          <a:xfrm>
            <a:off x="403716" y="4100885"/>
            <a:ext cx="851288" cy="419195"/>
          </a:xfrm>
          <a:prstGeom prst="rect">
            <a:avLst/>
          </a:prstGeom>
        </p:spPr>
      </p:pic>
      <p:pic>
        <p:nvPicPr>
          <p:cNvPr id="24" name="Picture 23">
            <a:extLst>
              <a:ext uri="{FF2B5EF4-FFF2-40B4-BE49-F238E27FC236}">
                <a16:creationId xmlns:a16="http://schemas.microsoft.com/office/drawing/2014/main" id="{CEAE53F7-5F49-4619-AB69-029C91C88AA2}"/>
              </a:ext>
            </a:extLst>
          </p:cNvPr>
          <p:cNvPicPr>
            <a:picLocks noChangeAspect="1"/>
          </p:cNvPicPr>
          <p:nvPr/>
        </p:nvPicPr>
        <p:blipFill>
          <a:blip r:embed="rId7"/>
          <a:stretch>
            <a:fillRect/>
          </a:stretch>
        </p:blipFill>
        <p:spPr>
          <a:xfrm>
            <a:off x="2338619" y="4062062"/>
            <a:ext cx="1394225" cy="467903"/>
          </a:xfrm>
          <a:prstGeom prst="rect">
            <a:avLst/>
          </a:prstGeom>
        </p:spPr>
      </p:pic>
      <p:pic>
        <p:nvPicPr>
          <p:cNvPr id="25" name="Picture 24">
            <a:extLst>
              <a:ext uri="{FF2B5EF4-FFF2-40B4-BE49-F238E27FC236}">
                <a16:creationId xmlns:a16="http://schemas.microsoft.com/office/drawing/2014/main" id="{9D9F900C-78C0-46B6-A2D7-2AA15506646E}"/>
              </a:ext>
            </a:extLst>
          </p:cNvPr>
          <p:cNvPicPr>
            <a:picLocks noChangeAspect="1"/>
          </p:cNvPicPr>
          <p:nvPr/>
        </p:nvPicPr>
        <p:blipFill>
          <a:blip r:embed="rId8"/>
          <a:stretch>
            <a:fillRect/>
          </a:stretch>
        </p:blipFill>
        <p:spPr>
          <a:xfrm>
            <a:off x="3737851" y="4145218"/>
            <a:ext cx="1297050" cy="326489"/>
          </a:xfrm>
          <a:prstGeom prst="rect">
            <a:avLst/>
          </a:prstGeom>
        </p:spPr>
      </p:pic>
      <p:pic>
        <p:nvPicPr>
          <p:cNvPr id="26" name="Picture 25">
            <a:extLst>
              <a:ext uri="{FF2B5EF4-FFF2-40B4-BE49-F238E27FC236}">
                <a16:creationId xmlns:a16="http://schemas.microsoft.com/office/drawing/2014/main" id="{750242E4-F969-4FAC-9F50-2B652968B27C}"/>
              </a:ext>
            </a:extLst>
          </p:cNvPr>
          <p:cNvPicPr>
            <a:picLocks noChangeAspect="1"/>
          </p:cNvPicPr>
          <p:nvPr/>
        </p:nvPicPr>
        <p:blipFill>
          <a:blip r:embed="rId9"/>
          <a:stretch>
            <a:fillRect/>
          </a:stretch>
        </p:blipFill>
        <p:spPr>
          <a:xfrm>
            <a:off x="5131115" y="4071062"/>
            <a:ext cx="719148" cy="523875"/>
          </a:xfrm>
          <a:prstGeom prst="rect">
            <a:avLst/>
          </a:prstGeom>
        </p:spPr>
      </p:pic>
      <p:pic>
        <p:nvPicPr>
          <p:cNvPr id="27" name="Picture 26">
            <a:extLst>
              <a:ext uri="{FF2B5EF4-FFF2-40B4-BE49-F238E27FC236}">
                <a16:creationId xmlns:a16="http://schemas.microsoft.com/office/drawing/2014/main" id="{205F88AE-5788-40DC-AE61-B57D7D740929}"/>
              </a:ext>
            </a:extLst>
          </p:cNvPr>
          <p:cNvPicPr>
            <a:picLocks noChangeAspect="1"/>
          </p:cNvPicPr>
          <p:nvPr/>
        </p:nvPicPr>
        <p:blipFill>
          <a:blip r:embed="rId10"/>
          <a:stretch>
            <a:fillRect/>
          </a:stretch>
        </p:blipFill>
        <p:spPr>
          <a:xfrm>
            <a:off x="5929709" y="4061700"/>
            <a:ext cx="925109" cy="543183"/>
          </a:xfrm>
          <a:prstGeom prst="rect">
            <a:avLst/>
          </a:prstGeom>
        </p:spPr>
      </p:pic>
      <p:pic>
        <p:nvPicPr>
          <p:cNvPr id="28" name="Picture 27">
            <a:extLst>
              <a:ext uri="{FF2B5EF4-FFF2-40B4-BE49-F238E27FC236}">
                <a16:creationId xmlns:a16="http://schemas.microsoft.com/office/drawing/2014/main" id="{2CEC2A2D-FF41-491D-8721-01E55DD626D9}"/>
              </a:ext>
            </a:extLst>
          </p:cNvPr>
          <p:cNvPicPr>
            <a:picLocks noChangeAspect="1"/>
          </p:cNvPicPr>
          <p:nvPr/>
        </p:nvPicPr>
        <p:blipFill>
          <a:blip r:embed="rId11"/>
          <a:stretch>
            <a:fillRect/>
          </a:stretch>
        </p:blipFill>
        <p:spPr>
          <a:xfrm>
            <a:off x="7854508" y="4152600"/>
            <a:ext cx="1070643" cy="256508"/>
          </a:xfrm>
          <a:prstGeom prst="rect">
            <a:avLst/>
          </a:prstGeom>
        </p:spPr>
      </p:pic>
      <p:pic>
        <p:nvPicPr>
          <p:cNvPr id="29" name="Picture 28">
            <a:extLst>
              <a:ext uri="{FF2B5EF4-FFF2-40B4-BE49-F238E27FC236}">
                <a16:creationId xmlns:a16="http://schemas.microsoft.com/office/drawing/2014/main" id="{14D1541B-7F7F-47E5-9ABC-61B79D6F1897}"/>
              </a:ext>
            </a:extLst>
          </p:cNvPr>
          <p:cNvPicPr>
            <a:picLocks noChangeAspect="1"/>
          </p:cNvPicPr>
          <p:nvPr/>
        </p:nvPicPr>
        <p:blipFill>
          <a:blip r:embed="rId12"/>
          <a:stretch>
            <a:fillRect/>
          </a:stretch>
        </p:blipFill>
        <p:spPr>
          <a:xfrm>
            <a:off x="6991319" y="4130626"/>
            <a:ext cx="726687" cy="340835"/>
          </a:xfrm>
          <a:prstGeom prst="rect">
            <a:avLst/>
          </a:prstGeom>
        </p:spPr>
      </p:pic>
      <p:graphicFrame>
        <p:nvGraphicFramePr>
          <p:cNvPr id="30" name="Table 29">
            <a:extLst>
              <a:ext uri="{FF2B5EF4-FFF2-40B4-BE49-F238E27FC236}">
                <a16:creationId xmlns:a16="http://schemas.microsoft.com/office/drawing/2014/main" id="{02198F6E-CEDC-4C31-8F89-CD732CDD403F}"/>
              </a:ext>
            </a:extLst>
          </p:cNvPr>
          <p:cNvGraphicFramePr>
            <a:graphicFrameLocks noGrp="1"/>
          </p:cNvGraphicFramePr>
          <p:nvPr/>
        </p:nvGraphicFramePr>
        <p:xfrm>
          <a:off x="357622" y="1651708"/>
          <a:ext cx="8339968" cy="1918714"/>
        </p:xfrm>
        <a:graphic>
          <a:graphicData uri="http://schemas.openxmlformats.org/drawingml/2006/table">
            <a:tbl>
              <a:tblPr firstRow="1" bandRow="1">
                <a:tableStyleId>{BC89EF96-8CEA-46FF-86C4-4CE0E7609802}</a:tableStyleId>
              </a:tblPr>
              <a:tblGrid>
                <a:gridCol w="1191424">
                  <a:extLst>
                    <a:ext uri="{9D8B030D-6E8A-4147-A177-3AD203B41FA5}">
                      <a16:colId xmlns:a16="http://schemas.microsoft.com/office/drawing/2014/main" val="2590476718"/>
                    </a:ext>
                  </a:extLst>
                </a:gridCol>
                <a:gridCol w="1191424">
                  <a:extLst>
                    <a:ext uri="{9D8B030D-6E8A-4147-A177-3AD203B41FA5}">
                      <a16:colId xmlns:a16="http://schemas.microsoft.com/office/drawing/2014/main" val="312643074"/>
                    </a:ext>
                  </a:extLst>
                </a:gridCol>
                <a:gridCol w="1191424">
                  <a:extLst>
                    <a:ext uri="{9D8B030D-6E8A-4147-A177-3AD203B41FA5}">
                      <a16:colId xmlns:a16="http://schemas.microsoft.com/office/drawing/2014/main" val="1511699986"/>
                    </a:ext>
                  </a:extLst>
                </a:gridCol>
                <a:gridCol w="1191424">
                  <a:extLst>
                    <a:ext uri="{9D8B030D-6E8A-4147-A177-3AD203B41FA5}">
                      <a16:colId xmlns:a16="http://schemas.microsoft.com/office/drawing/2014/main" val="218753831"/>
                    </a:ext>
                  </a:extLst>
                </a:gridCol>
                <a:gridCol w="1191424">
                  <a:extLst>
                    <a:ext uri="{9D8B030D-6E8A-4147-A177-3AD203B41FA5}">
                      <a16:colId xmlns:a16="http://schemas.microsoft.com/office/drawing/2014/main" val="166793219"/>
                    </a:ext>
                  </a:extLst>
                </a:gridCol>
                <a:gridCol w="1191424">
                  <a:extLst>
                    <a:ext uri="{9D8B030D-6E8A-4147-A177-3AD203B41FA5}">
                      <a16:colId xmlns:a16="http://schemas.microsoft.com/office/drawing/2014/main" val="80561741"/>
                    </a:ext>
                  </a:extLst>
                </a:gridCol>
                <a:gridCol w="1191424">
                  <a:extLst>
                    <a:ext uri="{9D8B030D-6E8A-4147-A177-3AD203B41FA5}">
                      <a16:colId xmlns:a16="http://schemas.microsoft.com/office/drawing/2014/main" val="10061281"/>
                    </a:ext>
                  </a:extLst>
                </a:gridCol>
              </a:tblGrid>
              <a:tr h="959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Mobile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Networks</a:t>
                      </a:r>
                    </a:p>
                  </a:txBody>
                  <a:tcPr anchor="ctr">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Fixed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Networks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IP &amp; Optical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Networks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Enterprise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Networks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Nokia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Software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Global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rPr>
                        <a:t>Nokia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0" kern="0" dirty="0">
                          <a:solidFill>
                            <a:srgbClr val="124191"/>
                          </a:solidFill>
                          <a:latin typeface="Nokia Pure Headline Ultra Light"/>
                          <a:cs typeface="Nokia Pure Headline Ultra Light"/>
                        </a:rPr>
                        <a:t>Bell Labs</a:t>
                      </a: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solidFill>
                        <a:schemeClr val="tx1"/>
                      </a:solid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366889882"/>
                  </a:ext>
                </a:extLst>
              </a:tr>
              <a:tr h="9593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24191"/>
                        </a:solidFill>
                        <a:effectLst/>
                        <a:uLnTx/>
                        <a:uFillTx/>
                        <a:latin typeface="Nokia Pure Headline Ultra Light"/>
                        <a:ea typeface="+mn-ea"/>
                        <a:cs typeface="Nokia Pure Headline Ultra 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997514747"/>
                  </a:ext>
                </a:extLst>
              </a:tr>
            </a:tbl>
          </a:graphicData>
        </a:graphic>
      </p:graphicFrame>
      <p:pic>
        <p:nvPicPr>
          <p:cNvPr id="31" name="Picture 30">
            <a:extLst>
              <a:ext uri="{FF2B5EF4-FFF2-40B4-BE49-F238E27FC236}">
                <a16:creationId xmlns:a16="http://schemas.microsoft.com/office/drawing/2014/main" id="{654828D9-F2E9-4041-9028-5669F2BC7665}"/>
              </a:ext>
            </a:extLst>
          </p:cNvPr>
          <p:cNvPicPr preferRelativeResize="0">
            <a:picLocks/>
          </p:cNvPicPr>
          <p:nvPr/>
        </p:nvPicPr>
        <p:blipFill>
          <a:blip r:embed="rId13"/>
          <a:stretch>
            <a:fillRect/>
          </a:stretch>
        </p:blipFill>
        <p:spPr>
          <a:xfrm>
            <a:off x="360088" y="2640165"/>
            <a:ext cx="1170324" cy="936056"/>
          </a:xfrm>
          <a:prstGeom prst="rect">
            <a:avLst/>
          </a:prstGeom>
        </p:spPr>
      </p:pic>
      <p:pic>
        <p:nvPicPr>
          <p:cNvPr id="32" name="Picture 31">
            <a:extLst>
              <a:ext uri="{FF2B5EF4-FFF2-40B4-BE49-F238E27FC236}">
                <a16:creationId xmlns:a16="http://schemas.microsoft.com/office/drawing/2014/main" id="{43D96021-8186-41E1-B3C6-C5ABAA92EDDC}"/>
              </a:ext>
            </a:extLst>
          </p:cNvPr>
          <p:cNvPicPr>
            <a:picLocks/>
          </p:cNvPicPr>
          <p:nvPr/>
        </p:nvPicPr>
        <p:blipFill>
          <a:blip r:embed="rId14"/>
          <a:stretch>
            <a:fillRect/>
          </a:stretch>
        </p:blipFill>
        <p:spPr>
          <a:xfrm>
            <a:off x="1558971" y="2641849"/>
            <a:ext cx="1170432" cy="932688"/>
          </a:xfrm>
          <a:prstGeom prst="rect">
            <a:avLst/>
          </a:prstGeom>
        </p:spPr>
      </p:pic>
      <p:pic>
        <p:nvPicPr>
          <p:cNvPr id="33" name="Picture 32">
            <a:extLst>
              <a:ext uri="{FF2B5EF4-FFF2-40B4-BE49-F238E27FC236}">
                <a16:creationId xmlns:a16="http://schemas.microsoft.com/office/drawing/2014/main" id="{6DD54643-922C-473B-8EF3-B7E300F2DA8D}"/>
              </a:ext>
            </a:extLst>
          </p:cNvPr>
          <p:cNvPicPr preferRelativeResize="0">
            <a:picLocks/>
          </p:cNvPicPr>
          <p:nvPr/>
        </p:nvPicPr>
        <p:blipFill>
          <a:blip r:embed="rId15" cstate="screen">
            <a:extLst>
              <a:ext uri="{28A0092B-C50C-407E-A947-70E740481C1C}">
                <a14:useLocalDpi xmlns:a14="http://schemas.microsoft.com/office/drawing/2010/main"/>
              </a:ext>
            </a:extLst>
          </a:blip>
          <a:stretch>
            <a:fillRect/>
          </a:stretch>
        </p:blipFill>
        <p:spPr>
          <a:xfrm>
            <a:off x="2750405" y="2641849"/>
            <a:ext cx="1170432" cy="932688"/>
          </a:xfrm>
          <a:prstGeom prst="rect">
            <a:avLst/>
          </a:prstGeom>
        </p:spPr>
      </p:pic>
      <p:pic>
        <p:nvPicPr>
          <p:cNvPr id="34" name="Picture 33">
            <a:extLst>
              <a:ext uri="{FF2B5EF4-FFF2-40B4-BE49-F238E27FC236}">
                <a16:creationId xmlns:a16="http://schemas.microsoft.com/office/drawing/2014/main" id="{43F9D9DE-CAAF-48BB-B809-2E7EBB35260C}"/>
              </a:ext>
            </a:extLst>
          </p:cNvPr>
          <p:cNvPicPr preferRelativeResize="0">
            <a:picLocks/>
          </p:cNvPicPr>
          <p:nvPr/>
        </p:nvPicPr>
        <p:blipFill>
          <a:blip r:embed="rId16"/>
          <a:stretch>
            <a:fillRect/>
          </a:stretch>
        </p:blipFill>
        <p:spPr>
          <a:xfrm>
            <a:off x="6324707" y="2641849"/>
            <a:ext cx="1170432" cy="932688"/>
          </a:xfrm>
          <a:prstGeom prst="rect">
            <a:avLst/>
          </a:prstGeom>
        </p:spPr>
      </p:pic>
      <p:pic>
        <p:nvPicPr>
          <p:cNvPr id="35" name="Picture 34">
            <a:extLst>
              <a:ext uri="{FF2B5EF4-FFF2-40B4-BE49-F238E27FC236}">
                <a16:creationId xmlns:a16="http://schemas.microsoft.com/office/drawing/2014/main" id="{714242AB-3DBA-458B-BFE2-4396FEFF5EB4}"/>
              </a:ext>
            </a:extLst>
          </p:cNvPr>
          <p:cNvPicPr preferRelativeResize="0">
            <a:picLocks/>
          </p:cNvPicPr>
          <p:nvPr/>
        </p:nvPicPr>
        <p:blipFill>
          <a:blip r:embed="rId17"/>
          <a:stretch>
            <a:fillRect/>
          </a:stretch>
        </p:blipFill>
        <p:spPr>
          <a:xfrm>
            <a:off x="7516143" y="2641849"/>
            <a:ext cx="1170432" cy="932688"/>
          </a:xfrm>
          <a:prstGeom prst="rect">
            <a:avLst/>
          </a:prstGeom>
        </p:spPr>
      </p:pic>
      <p:pic>
        <p:nvPicPr>
          <p:cNvPr id="36" name="Picture 35">
            <a:extLst>
              <a:ext uri="{FF2B5EF4-FFF2-40B4-BE49-F238E27FC236}">
                <a16:creationId xmlns:a16="http://schemas.microsoft.com/office/drawing/2014/main" id="{1BD83B0C-0E10-49B3-AFCA-D526AFEA713E}"/>
              </a:ext>
            </a:extLst>
          </p:cNvPr>
          <p:cNvPicPr preferRelativeResize="0">
            <a:picLocks/>
          </p:cNvPicPr>
          <p:nvPr/>
        </p:nvPicPr>
        <p:blipFill>
          <a:blip r:embed="rId18"/>
          <a:stretch>
            <a:fillRect/>
          </a:stretch>
        </p:blipFill>
        <p:spPr>
          <a:xfrm>
            <a:off x="5133273" y="2641849"/>
            <a:ext cx="1170432" cy="932688"/>
          </a:xfrm>
          <a:prstGeom prst="rect">
            <a:avLst/>
          </a:prstGeom>
        </p:spPr>
      </p:pic>
      <p:sp>
        <p:nvSpPr>
          <p:cNvPr id="42" name="Footer Placeholder 1">
            <a:extLst>
              <a:ext uri="{FF2B5EF4-FFF2-40B4-BE49-F238E27FC236}">
                <a16:creationId xmlns:a16="http://schemas.microsoft.com/office/drawing/2014/main" id="{11BBDFA5-3FCD-4499-90FB-352D3164795C}"/>
              </a:ext>
            </a:extLst>
          </p:cNvPr>
          <p:cNvSpPr txBox="1">
            <a:spLocks/>
          </p:cNvSpPr>
          <p:nvPr/>
        </p:nvSpPr>
        <p:spPr>
          <a:xfrm>
            <a:off x="3254660" y="4816800"/>
            <a:ext cx="2581200" cy="122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fontAlgn="base">
              <a:spcBef>
                <a:spcPct val="0"/>
              </a:spcBef>
              <a:spcAft>
                <a:spcPct val="0"/>
              </a:spcAft>
              <a:defRPr/>
            </a:pPr>
            <a:r>
              <a:rPr lang="en-US" sz="800">
                <a:solidFill>
                  <a:srgbClr val="001135"/>
                </a:solidFill>
                <a:latin typeface="Nokia Pure Text Light"/>
                <a:cs typeface="Arial" panose="020B0604020202020204" pitchFamily="34" charset="0"/>
              </a:rPr>
              <a:t>Confidential &amp; Proprietary</a:t>
            </a:r>
          </a:p>
        </p:txBody>
      </p:sp>
      <p:grpSp>
        <p:nvGrpSpPr>
          <p:cNvPr id="43" name="Group 42">
            <a:extLst>
              <a:ext uri="{FF2B5EF4-FFF2-40B4-BE49-F238E27FC236}">
                <a16:creationId xmlns:a16="http://schemas.microsoft.com/office/drawing/2014/main" id="{C3D199B1-3B41-4EF2-9736-8093D164DC75}"/>
              </a:ext>
            </a:extLst>
          </p:cNvPr>
          <p:cNvGrpSpPr/>
          <p:nvPr/>
        </p:nvGrpSpPr>
        <p:grpSpPr>
          <a:xfrm>
            <a:off x="0" y="4706562"/>
            <a:ext cx="9144000" cy="436938"/>
            <a:chOff x="0" y="4706562"/>
            <a:chExt cx="9144000" cy="436938"/>
          </a:xfrm>
        </p:grpSpPr>
        <p:grpSp>
          <p:nvGrpSpPr>
            <p:cNvPr id="44" name="Group 43">
              <a:extLst>
                <a:ext uri="{FF2B5EF4-FFF2-40B4-BE49-F238E27FC236}">
                  <a16:creationId xmlns:a16="http://schemas.microsoft.com/office/drawing/2014/main" id="{431116A1-7B19-4998-AF84-3D707959D2B9}"/>
                </a:ext>
              </a:extLst>
            </p:cNvPr>
            <p:cNvGrpSpPr/>
            <p:nvPr/>
          </p:nvGrpSpPr>
          <p:grpSpPr>
            <a:xfrm>
              <a:off x="0" y="4706562"/>
              <a:ext cx="9144000" cy="436938"/>
              <a:chOff x="0" y="4706562"/>
              <a:chExt cx="9144000" cy="436938"/>
            </a:xfrm>
          </p:grpSpPr>
          <p:sp>
            <p:nvSpPr>
              <p:cNvPr id="46" name="object 3">
                <a:extLst>
                  <a:ext uri="{FF2B5EF4-FFF2-40B4-BE49-F238E27FC236}">
                    <a16:creationId xmlns:a16="http://schemas.microsoft.com/office/drawing/2014/main" id="{FBDF28EB-E17B-4568-8B0C-41B3C6B9079C}"/>
                  </a:ext>
                </a:extLst>
              </p:cNvPr>
              <p:cNvSpPr/>
              <p:nvPr/>
            </p:nvSpPr>
            <p:spPr>
              <a:xfrm>
                <a:off x="0" y="4706562"/>
                <a:ext cx="9144000" cy="436938"/>
              </a:xfrm>
              <a:custGeom>
                <a:avLst/>
                <a:gdLst/>
                <a:ahLst/>
                <a:cxnLst/>
                <a:rect l="l" t="t" r="r" b="b"/>
                <a:pathLst>
                  <a:path w="12192000" h="1676400">
                    <a:moveTo>
                      <a:pt x="0" y="1676400"/>
                    </a:moveTo>
                    <a:lnTo>
                      <a:pt x="12192000" y="1676400"/>
                    </a:lnTo>
                    <a:lnTo>
                      <a:pt x="12192000" y="0"/>
                    </a:lnTo>
                    <a:lnTo>
                      <a:pt x="0" y="0"/>
                    </a:lnTo>
                    <a:lnTo>
                      <a:pt x="0" y="1676400"/>
                    </a:lnTo>
                    <a:close/>
                  </a:path>
                </a:pathLst>
              </a:custGeom>
              <a:solidFill>
                <a:srgbClr val="FFC000"/>
              </a:solidFill>
            </p:spPr>
            <p:txBody>
              <a:bodyPr wrap="square" lIns="0" tIns="0" rIns="0" bIns="0" rtlCol="0"/>
              <a:lstStyle/>
              <a:p>
                <a:pPr defTabSz="685800">
                  <a:defRPr/>
                </a:pPr>
                <a:endParaRPr sz="1350">
                  <a:solidFill>
                    <a:prstClr val="black"/>
                  </a:solidFill>
                  <a:latin typeface="Calibri"/>
                </a:endParaRPr>
              </a:p>
            </p:txBody>
          </p:sp>
          <p:pic>
            <p:nvPicPr>
              <p:cNvPr id="47" name="Picture 46">
                <a:extLst>
                  <a:ext uri="{FF2B5EF4-FFF2-40B4-BE49-F238E27FC236}">
                    <a16:creationId xmlns:a16="http://schemas.microsoft.com/office/drawing/2014/main" id="{7D987802-B1E3-4286-AD68-22E36E1EE655}"/>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95912" y="4757070"/>
                <a:ext cx="1008112" cy="353940"/>
              </a:xfrm>
              <a:prstGeom prst="rect">
                <a:avLst/>
              </a:prstGeom>
            </p:spPr>
          </p:pic>
        </p:grpSp>
        <p:sp>
          <p:nvSpPr>
            <p:cNvPr id="45" name="Slide Number Placeholder 5">
              <a:extLst>
                <a:ext uri="{FF2B5EF4-FFF2-40B4-BE49-F238E27FC236}">
                  <a16:creationId xmlns:a16="http://schemas.microsoft.com/office/drawing/2014/main" id="{3CB021A9-991C-448E-B0CB-AA0885A414B1}"/>
                </a:ext>
              </a:extLst>
            </p:cNvPr>
            <p:cNvSpPr txBox="1">
              <a:spLocks/>
            </p:cNvSpPr>
            <p:nvPr/>
          </p:nvSpPr>
          <p:spPr>
            <a:xfrm>
              <a:off x="182882" y="4870140"/>
              <a:ext cx="252000" cy="122400"/>
            </a:xfrm>
            <a:prstGeom prst="rect">
              <a:avLst/>
            </a:prstGeom>
          </p:spPr>
          <p:txBody>
            <a:bodyPr lIns="0" tIns="0" rIns="0" bIns="0" anchor="b">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2</a:t>
              </a:fld>
              <a:endParaRPr lang="en-US"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sp>
        <p:nvSpPr>
          <p:cNvPr id="49" name="Rectangle 48">
            <a:extLst>
              <a:ext uri="{FF2B5EF4-FFF2-40B4-BE49-F238E27FC236}">
                <a16:creationId xmlns:a16="http://schemas.microsoft.com/office/drawing/2014/main" id="{439312B4-9317-4305-A20B-CCC4F9016553}"/>
              </a:ext>
            </a:extLst>
          </p:cNvPr>
          <p:cNvSpPr/>
          <p:nvPr/>
        </p:nvSpPr>
        <p:spPr>
          <a:xfrm>
            <a:off x="1737179" y="4775257"/>
            <a:ext cx="7263945" cy="323165"/>
          </a:xfrm>
          <a:prstGeom prst="rect">
            <a:avLst/>
          </a:prstGeom>
        </p:spPr>
        <p:txBody>
          <a:bodyPr wrap="square">
            <a:spAutoFit/>
          </a:bodyPr>
          <a:lstStyle/>
          <a:p>
            <a:pPr defTabSz="816388"/>
            <a:r>
              <a:rPr lang="en-US" sz="1500" dirty="0">
                <a:solidFill>
                  <a:srgbClr val="00338D"/>
                </a:solidFill>
                <a:latin typeface="Calibri" panose="020F0502020204030204"/>
              </a:rPr>
              <a:t>WE CREATE THE TECHNOLOGY THAT CONNECTS THE WORLD</a:t>
            </a:r>
          </a:p>
        </p:txBody>
      </p:sp>
    </p:spTree>
    <p:extLst>
      <p:ext uri="{BB962C8B-B14F-4D97-AF65-F5344CB8AC3E}">
        <p14:creationId xmlns:p14="http://schemas.microsoft.com/office/powerpoint/2010/main" val="45783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258C74-D6CD-41FF-B089-D95A5B8DA442}"/>
              </a:ext>
            </a:extLst>
          </p:cNvPr>
          <p:cNvSpPr>
            <a:spLocks noGrp="1"/>
          </p:cNvSpPr>
          <p:nvPr>
            <p:ph type="body" sz="quarter" idx="11"/>
          </p:nvPr>
        </p:nvSpPr>
        <p:spPr/>
        <p:txBody>
          <a:bodyPr/>
          <a:lstStyle/>
          <a:p>
            <a:r>
              <a:rPr lang="en-IE" dirty="0"/>
              <a:t>What does 2G, 3G, 4G mean for users?</a:t>
            </a:r>
          </a:p>
        </p:txBody>
      </p:sp>
      <p:sp>
        <p:nvSpPr>
          <p:cNvPr id="4" name="Footer Placeholder 3">
            <a:extLst>
              <a:ext uri="{FF2B5EF4-FFF2-40B4-BE49-F238E27FC236}">
                <a16:creationId xmlns:a16="http://schemas.microsoft.com/office/drawing/2014/main" id="{E056F18F-ABC3-46AB-AF97-06C9ED6E6FD9}"/>
              </a:ext>
            </a:extLst>
          </p:cNvPr>
          <p:cNvSpPr>
            <a:spLocks noGrp="1"/>
          </p:cNvSpPr>
          <p:nvPr>
            <p:ph type="ftr" sz="quarter" idx="3"/>
          </p:nvPr>
        </p:nvSpPr>
        <p:spPr/>
        <p:txBody>
          <a:bodyPr/>
          <a:lstStyle/>
          <a:p>
            <a:r>
              <a:rPr lang="en-US">
                <a:cs typeface="Arial" panose="020B0604020202020204" pitchFamily="34" charset="0"/>
              </a:rPr>
              <a:t>Public</a:t>
            </a:r>
            <a:endParaRPr lang="en-US" dirty="0">
              <a:cs typeface="Arial" panose="020B0604020202020204" pitchFamily="34" charset="0"/>
            </a:endParaRPr>
          </a:p>
        </p:txBody>
      </p:sp>
      <p:sp>
        <p:nvSpPr>
          <p:cNvPr id="6" name="Rectangle 5">
            <a:extLst>
              <a:ext uri="{FF2B5EF4-FFF2-40B4-BE49-F238E27FC236}">
                <a16:creationId xmlns:a16="http://schemas.microsoft.com/office/drawing/2014/main" id="{4E64925A-447B-4511-8058-5ADF794CB11B}"/>
              </a:ext>
            </a:extLst>
          </p:cNvPr>
          <p:cNvSpPr/>
          <p:nvPr/>
        </p:nvSpPr>
        <p:spPr>
          <a:xfrm>
            <a:off x="417600" y="4300050"/>
            <a:ext cx="8308800" cy="432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none" lIns="72000" tIns="72000" rIns="72000" bIns="72000" numCol="1" spcCol="0" rtlCol="0" fromWordArt="0" anchor="ctr" anchorCtr="1" forceAA="0" compatLnSpc="1">
            <a:prstTxWarp prst="textNoShape">
              <a:avLst/>
            </a:prstTxWarp>
            <a:noAutofit/>
          </a:bodyPr>
          <a:lstStyle/>
          <a:p>
            <a:pPr lvl="0">
              <a:defRPr/>
            </a:pPr>
            <a:r>
              <a:rPr lang="en-US" sz="1600" dirty="0">
                <a:solidFill>
                  <a:srgbClr val="FFFFFF"/>
                </a:solidFill>
              </a:rPr>
              <a:t>The evolution of network &amp; device capabilities deepen user engagement &amp; expectations </a:t>
            </a:r>
            <a:r>
              <a:rPr kumimoji="0" lang="en-US" sz="1600" b="0" i="0" u="none" strike="noStrike" kern="1200" cap="none" spc="0" normalizeH="0" baseline="0" noProof="0" dirty="0">
                <a:ln>
                  <a:noFill/>
                </a:ln>
                <a:solidFill>
                  <a:srgbClr val="FFFFFF"/>
                </a:solidFill>
                <a:effectLst/>
                <a:uLnTx/>
                <a:uFillTx/>
                <a:latin typeface="Nokia Pure Text Light"/>
                <a:ea typeface="+mn-ea"/>
                <a:cs typeface="+mn-cs"/>
              </a:rPr>
              <a:t> </a:t>
            </a:r>
          </a:p>
        </p:txBody>
      </p:sp>
      <p:sp>
        <p:nvSpPr>
          <p:cNvPr id="15" name="Freeform: Shape 14">
            <a:extLst>
              <a:ext uri="{FF2B5EF4-FFF2-40B4-BE49-F238E27FC236}">
                <a16:creationId xmlns:a16="http://schemas.microsoft.com/office/drawing/2014/main" id="{C2CC0277-7511-46B1-BFBA-665A760336B1}"/>
              </a:ext>
            </a:extLst>
          </p:cNvPr>
          <p:cNvSpPr/>
          <p:nvPr/>
        </p:nvSpPr>
        <p:spPr>
          <a:xfrm>
            <a:off x="2159829" y="1340394"/>
            <a:ext cx="287679" cy="358865"/>
          </a:xfrm>
          <a:custGeom>
            <a:avLst/>
            <a:gdLst>
              <a:gd name="connsiteX0" fmla="*/ 0 w 287679"/>
              <a:gd name="connsiteY0" fmla="*/ 71773 h 358865"/>
              <a:gd name="connsiteX1" fmla="*/ 143840 w 287679"/>
              <a:gd name="connsiteY1" fmla="*/ 71773 h 358865"/>
              <a:gd name="connsiteX2" fmla="*/ 143840 w 287679"/>
              <a:gd name="connsiteY2" fmla="*/ 0 h 358865"/>
              <a:gd name="connsiteX3" fmla="*/ 287679 w 287679"/>
              <a:gd name="connsiteY3" fmla="*/ 179433 h 358865"/>
              <a:gd name="connsiteX4" fmla="*/ 143840 w 287679"/>
              <a:gd name="connsiteY4" fmla="*/ 358865 h 358865"/>
              <a:gd name="connsiteX5" fmla="*/ 143840 w 287679"/>
              <a:gd name="connsiteY5" fmla="*/ 287092 h 358865"/>
              <a:gd name="connsiteX6" fmla="*/ 0 w 287679"/>
              <a:gd name="connsiteY6" fmla="*/ 287092 h 358865"/>
              <a:gd name="connsiteX7" fmla="*/ 0 w 287679"/>
              <a:gd name="connsiteY7" fmla="*/ 71773 h 3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79" h="358865">
                <a:moveTo>
                  <a:pt x="0" y="71773"/>
                </a:moveTo>
                <a:lnTo>
                  <a:pt x="143840" y="71773"/>
                </a:lnTo>
                <a:lnTo>
                  <a:pt x="143840" y="0"/>
                </a:lnTo>
                <a:lnTo>
                  <a:pt x="287679" y="179433"/>
                </a:lnTo>
                <a:lnTo>
                  <a:pt x="143840" y="358865"/>
                </a:lnTo>
                <a:lnTo>
                  <a:pt x="143840" y="287092"/>
                </a:lnTo>
                <a:lnTo>
                  <a:pt x="0" y="287092"/>
                </a:lnTo>
                <a:lnTo>
                  <a:pt x="0" y="71773"/>
                </a:lnTo>
                <a:close/>
              </a:path>
            </a:pathLst>
          </a:custGeom>
          <a:effectLst/>
          <a:scene3d>
            <a:camera prst="orthographicFront" fov="0">
              <a:rot lat="0" lon="0" rev="0"/>
            </a:camera>
            <a:lightRig rig="threePt" dir="t">
              <a:rot lat="0" lon="0" rev="0"/>
            </a:lightRig>
          </a:scene3d>
          <a:sp3d contourW="9525" prstMaterial="matte">
            <a:contourClr>
              <a:schemeClr val="dk1">
                <a:shade val="70000"/>
                <a:satMod val="105000"/>
              </a:schemeClr>
            </a:contourClr>
          </a:sp3d>
        </p:spPr>
        <p:style>
          <a:lnRef idx="1">
            <a:schemeClr val="dk1"/>
          </a:lnRef>
          <a:fillRef idx="3">
            <a:schemeClr val="dk1"/>
          </a:fillRef>
          <a:effectRef idx="2">
            <a:schemeClr val="dk1"/>
          </a:effectRef>
          <a:fontRef idx="minor">
            <a:schemeClr val="lt1"/>
          </a:fontRef>
        </p:style>
        <p:txBody>
          <a:bodyPr spcFirstLastPara="0" vert="horz" wrap="square" lIns="0" tIns="71773" rIns="86304" bIns="71773"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18" name="Freeform: Shape 17">
            <a:extLst>
              <a:ext uri="{FF2B5EF4-FFF2-40B4-BE49-F238E27FC236}">
                <a16:creationId xmlns:a16="http://schemas.microsoft.com/office/drawing/2014/main" id="{2461E951-BF20-444D-A2BC-D89A9045EE67}"/>
              </a:ext>
            </a:extLst>
          </p:cNvPr>
          <p:cNvSpPr/>
          <p:nvPr/>
        </p:nvSpPr>
        <p:spPr>
          <a:xfrm>
            <a:off x="4420154" y="1340394"/>
            <a:ext cx="287679" cy="358865"/>
          </a:xfrm>
          <a:custGeom>
            <a:avLst/>
            <a:gdLst>
              <a:gd name="connsiteX0" fmla="*/ 0 w 287679"/>
              <a:gd name="connsiteY0" fmla="*/ 71773 h 358865"/>
              <a:gd name="connsiteX1" fmla="*/ 143840 w 287679"/>
              <a:gd name="connsiteY1" fmla="*/ 71773 h 358865"/>
              <a:gd name="connsiteX2" fmla="*/ 143840 w 287679"/>
              <a:gd name="connsiteY2" fmla="*/ 0 h 358865"/>
              <a:gd name="connsiteX3" fmla="*/ 287679 w 287679"/>
              <a:gd name="connsiteY3" fmla="*/ 179433 h 358865"/>
              <a:gd name="connsiteX4" fmla="*/ 143840 w 287679"/>
              <a:gd name="connsiteY4" fmla="*/ 358865 h 358865"/>
              <a:gd name="connsiteX5" fmla="*/ 143840 w 287679"/>
              <a:gd name="connsiteY5" fmla="*/ 287092 h 358865"/>
              <a:gd name="connsiteX6" fmla="*/ 0 w 287679"/>
              <a:gd name="connsiteY6" fmla="*/ 287092 h 358865"/>
              <a:gd name="connsiteX7" fmla="*/ 0 w 287679"/>
              <a:gd name="connsiteY7" fmla="*/ 71773 h 3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79" h="358865">
                <a:moveTo>
                  <a:pt x="0" y="71773"/>
                </a:moveTo>
                <a:lnTo>
                  <a:pt x="143840" y="71773"/>
                </a:lnTo>
                <a:lnTo>
                  <a:pt x="143840" y="0"/>
                </a:lnTo>
                <a:lnTo>
                  <a:pt x="287679" y="179433"/>
                </a:lnTo>
                <a:lnTo>
                  <a:pt x="143840" y="358865"/>
                </a:lnTo>
                <a:lnTo>
                  <a:pt x="143840" y="287092"/>
                </a:lnTo>
                <a:lnTo>
                  <a:pt x="0" y="287092"/>
                </a:lnTo>
                <a:lnTo>
                  <a:pt x="0" y="71773"/>
                </a:lnTo>
                <a:close/>
              </a:path>
            </a:pathLst>
          </a:custGeom>
          <a:effectLst/>
          <a:scene3d>
            <a:camera prst="orthographicFront" fov="0">
              <a:rot lat="0" lon="0" rev="0"/>
            </a:camera>
            <a:lightRig rig="threePt" dir="t">
              <a:rot lat="0" lon="0" rev="0"/>
            </a:lightRig>
          </a:scene3d>
          <a:sp3d contourW="9525"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spcFirstLastPara="0" vert="horz" wrap="square" lIns="0" tIns="71773" rIns="86304" bIns="71773"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21" name="Freeform: Shape 20">
            <a:extLst>
              <a:ext uri="{FF2B5EF4-FFF2-40B4-BE49-F238E27FC236}">
                <a16:creationId xmlns:a16="http://schemas.microsoft.com/office/drawing/2014/main" id="{A874D7AA-18E7-481D-AA77-08C4239E0011}"/>
              </a:ext>
            </a:extLst>
          </p:cNvPr>
          <p:cNvSpPr/>
          <p:nvPr/>
        </p:nvSpPr>
        <p:spPr>
          <a:xfrm>
            <a:off x="6660911" y="1340394"/>
            <a:ext cx="287679" cy="358865"/>
          </a:xfrm>
          <a:custGeom>
            <a:avLst/>
            <a:gdLst>
              <a:gd name="connsiteX0" fmla="*/ 0 w 287679"/>
              <a:gd name="connsiteY0" fmla="*/ 71773 h 358865"/>
              <a:gd name="connsiteX1" fmla="*/ 143840 w 287679"/>
              <a:gd name="connsiteY1" fmla="*/ 71773 h 358865"/>
              <a:gd name="connsiteX2" fmla="*/ 143840 w 287679"/>
              <a:gd name="connsiteY2" fmla="*/ 0 h 358865"/>
              <a:gd name="connsiteX3" fmla="*/ 287679 w 287679"/>
              <a:gd name="connsiteY3" fmla="*/ 179433 h 358865"/>
              <a:gd name="connsiteX4" fmla="*/ 143840 w 287679"/>
              <a:gd name="connsiteY4" fmla="*/ 358865 h 358865"/>
              <a:gd name="connsiteX5" fmla="*/ 143840 w 287679"/>
              <a:gd name="connsiteY5" fmla="*/ 287092 h 358865"/>
              <a:gd name="connsiteX6" fmla="*/ 0 w 287679"/>
              <a:gd name="connsiteY6" fmla="*/ 287092 h 358865"/>
              <a:gd name="connsiteX7" fmla="*/ 0 w 287679"/>
              <a:gd name="connsiteY7" fmla="*/ 71773 h 3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679" h="358865">
                <a:moveTo>
                  <a:pt x="0" y="71773"/>
                </a:moveTo>
                <a:lnTo>
                  <a:pt x="143840" y="71773"/>
                </a:lnTo>
                <a:lnTo>
                  <a:pt x="143840" y="0"/>
                </a:lnTo>
                <a:lnTo>
                  <a:pt x="287679" y="179433"/>
                </a:lnTo>
                <a:lnTo>
                  <a:pt x="143840" y="358865"/>
                </a:lnTo>
                <a:lnTo>
                  <a:pt x="143840" y="287092"/>
                </a:lnTo>
                <a:lnTo>
                  <a:pt x="0" y="287092"/>
                </a:lnTo>
                <a:lnTo>
                  <a:pt x="0" y="71773"/>
                </a:lnTo>
                <a:close/>
              </a:path>
            </a:pathLst>
          </a:custGeom>
          <a:solidFill>
            <a:schemeClr val="tx2"/>
          </a:solidFill>
          <a:ln>
            <a:solidFill>
              <a:schemeClr val="tx2"/>
            </a:solidFill>
          </a:ln>
          <a:effectLst/>
          <a:scene3d>
            <a:camera prst="orthographicFront" fov="0">
              <a:rot lat="0" lon="0" rev="0"/>
            </a:camera>
            <a:lightRig rig="threePt" dir="t">
              <a:rot lat="0" lon="0" rev="0"/>
            </a:lightRig>
          </a:scene3d>
          <a:sp3d contourW="9525" prstMaterial="matte">
            <a:contourClr>
              <a:schemeClr val="dk1">
                <a:shade val="70000"/>
                <a:satMod val="105000"/>
              </a:schemeClr>
            </a:contourClr>
          </a:sp3d>
        </p:spPr>
        <p:style>
          <a:lnRef idx="1">
            <a:schemeClr val="dk1"/>
          </a:lnRef>
          <a:fillRef idx="3">
            <a:schemeClr val="dk1"/>
          </a:fillRef>
          <a:effectRef idx="2">
            <a:schemeClr val="dk1"/>
          </a:effectRef>
          <a:fontRef idx="minor">
            <a:schemeClr val="lt1"/>
          </a:fontRef>
        </p:style>
        <p:txBody>
          <a:bodyPr spcFirstLastPara="0" vert="horz" wrap="square" lIns="0" tIns="71773" rIns="86304" bIns="71773" numCol="1" spcCol="1270" anchor="ctr" anchorCtr="0">
            <a:noAutofit/>
          </a:bodyPr>
          <a:lstStyle/>
          <a:p>
            <a:pPr marL="0" lvl="0" indent="0" algn="ctr" defTabSz="444500">
              <a:lnSpc>
                <a:spcPct val="90000"/>
              </a:lnSpc>
              <a:spcBef>
                <a:spcPct val="0"/>
              </a:spcBef>
              <a:spcAft>
                <a:spcPct val="35000"/>
              </a:spcAft>
              <a:buNone/>
            </a:pPr>
            <a:endParaRPr lang="en-US" sz="1000" kern="1200"/>
          </a:p>
        </p:txBody>
      </p:sp>
      <p:grpSp>
        <p:nvGrpSpPr>
          <p:cNvPr id="7" name="Group 6">
            <a:extLst>
              <a:ext uri="{FF2B5EF4-FFF2-40B4-BE49-F238E27FC236}">
                <a16:creationId xmlns:a16="http://schemas.microsoft.com/office/drawing/2014/main" id="{8834C8BA-D2E3-4043-9D18-C34207935F84}"/>
              </a:ext>
            </a:extLst>
          </p:cNvPr>
          <p:cNvGrpSpPr/>
          <p:nvPr/>
        </p:nvGrpSpPr>
        <p:grpSpPr>
          <a:xfrm>
            <a:off x="417600" y="773080"/>
            <a:ext cx="1612495" cy="3454854"/>
            <a:chOff x="411985" y="706028"/>
            <a:chExt cx="1612495" cy="3454854"/>
          </a:xfrm>
        </p:grpSpPr>
        <p:sp>
          <p:nvSpPr>
            <p:cNvPr id="13" name="Rectangle: Rounded Corners 12">
              <a:extLst>
                <a:ext uri="{FF2B5EF4-FFF2-40B4-BE49-F238E27FC236}">
                  <a16:creationId xmlns:a16="http://schemas.microsoft.com/office/drawing/2014/main" id="{F5505782-92F3-48EC-8D13-5D4A89C9BBD0}"/>
                </a:ext>
              </a:extLst>
            </p:cNvPr>
            <p:cNvSpPr/>
            <p:nvPr/>
          </p:nvSpPr>
          <p:spPr>
            <a:xfrm>
              <a:off x="423179" y="706028"/>
              <a:ext cx="1493491" cy="1493491"/>
            </a:xfrm>
            <a:prstGeom prst="roundRect">
              <a:avLst>
                <a:gd name="adj" fmla="val 0"/>
              </a:avLst>
            </a:prstGeom>
            <a:blipFill rotWithShape="0">
              <a:blip r:embed="rId2"/>
              <a:stretch>
                <a:fillRect/>
              </a:stretch>
            </a:blipFill>
            <a:effectLst/>
            <a:scene3d>
              <a:camera prst="orthographicFront" fov="0">
                <a:rot lat="0" lon="0" rev="0"/>
              </a:camera>
              <a:lightRig rig="threePt" dir="t">
                <a:rot lat="0" lon="0" rev="0"/>
              </a:lightRig>
            </a:scene3d>
            <a:sp3d contourW="9525" prstMaterial="matte">
              <a:contourClr>
                <a:schemeClr val="tx1"/>
              </a:contourClr>
            </a:sp3d>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sp>
        <p:sp>
          <p:nvSpPr>
            <p:cNvPr id="8" name="TextBox 7">
              <a:extLst>
                <a:ext uri="{FF2B5EF4-FFF2-40B4-BE49-F238E27FC236}">
                  <a16:creationId xmlns:a16="http://schemas.microsoft.com/office/drawing/2014/main" id="{B4F58E5E-50A7-4101-B457-05D91F8EE9EF}"/>
                </a:ext>
              </a:extLst>
            </p:cNvPr>
            <p:cNvSpPr txBox="1"/>
            <p:nvPr/>
          </p:nvSpPr>
          <p:spPr>
            <a:xfrm>
              <a:off x="1552876" y="3791550"/>
              <a:ext cx="4716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IE" sz="1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2G</a:t>
              </a:r>
              <a:endParaRPr kumimoji="0" lang="en-US" sz="1800" b="0" i="0" u="none" strike="noStrike" kern="1200" cap="none" spc="0" normalizeH="0" baseline="0" noProof="0" dirty="0">
                <a:ln>
                  <a:noFill/>
                </a:ln>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5" name="Rectangle 4">
              <a:extLst>
                <a:ext uri="{FF2B5EF4-FFF2-40B4-BE49-F238E27FC236}">
                  <a16:creationId xmlns:a16="http://schemas.microsoft.com/office/drawing/2014/main" id="{BBE80A60-F245-4E4A-9D07-E21DE41C9981}"/>
                </a:ext>
              </a:extLst>
            </p:cNvPr>
            <p:cNvSpPr/>
            <p:nvPr/>
          </p:nvSpPr>
          <p:spPr>
            <a:xfrm>
              <a:off x="411985" y="2298060"/>
              <a:ext cx="1504685" cy="14934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lvl="0" defTabSz="577850">
                <a:lnSpc>
                  <a:spcPct val="90000"/>
                </a:lnSpc>
                <a:spcBef>
                  <a:spcPct val="0"/>
                </a:spcBef>
                <a:spcAft>
                  <a:spcPct val="35000"/>
                </a:spcAft>
              </a:pPr>
              <a:r>
                <a:rPr lang="en-IE" sz="1300" dirty="0"/>
                <a:t>Small wireless data</a:t>
              </a:r>
              <a:endParaRPr lang="en-US" sz="1300" dirty="0"/>
            </a:p>
            <a:p>
              <a:pPr marL="57150" lvl="1" indent="-57150" defTabSz="444500">
                <a:lnSpc>
                  <a:spcPct val="90000"/>
                </a:lnSpc>
                <a:spcBef>
                  <a:spcPct val="0"/>
                </a:spcBef>
                <a:spcAft>
                  <a:spcPct val="15000"/>
                </a:spcAft>
                <a:buChar char="•"/>
              </a:pPr>
              <a:r>
                <a:rPr lang="en-IE" sz="1000" dirty="0"/>
                <a:t>1993 SMS</a:t>
              </a:r>
              <a:endParaRPr lang="en-US" sz="1000" dirty="0"/>
            </a:p>
            <a:p>
              <a:pPr marL="57150" lvl="1" indent="-57150" defTabSz="444500">
                <a:lnSpc>
                  <a:spcPct val="90000"/>
                </a:lnSpc>
                <a:spcBef>
                  <a:spcPct val="0"/>
                </a:spcBef>
                <a:spcAft>
                  <a:spcPct val="15000"/>
                </a:spcAft>
                <a:buChar char="•"/>
              </a:pPr>
              <a:r>
                <a:rPr lang="en-IE" sz="1000" dirty="0"/>
                <a:t>1997 Snake</a:t>
              </a:r>
              <a:endParaRPr lang="en-US" sz="1000" dirty="0"/>
            </a:p>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grpSp>
        <p:nvGrpSpPr>
          <p:cNvPr id="12" name="Group 11">
            <a:extLst>
              <a:ext uri="{FF2B5EF4-FFF2-40B4-BE49-F238E27FC236}">
                <a16:creationId xmlns:a16="http://schemas.microsoft.com/office/drawing/2014/main" id="{06DB607F-20FE-4BB2-BB09-CC81170645C4}"/>
              </a:ext>
            </a:extLst>
          </p:cNvPr>
          <p:cNvGrpSpPr/>
          <p:nvPr/>
        </p:nvGrpSpPr>
        <p:grpSpPr>
          <a:xfrm>
            <a:off x="2677678" y="773080"/>
            <a:ext cx="1605225" cy="3454854"/>
            <a:chOff x="2601760" y="706028"/>
            <a:chExt cx="1605225" cy="3454854"/>
          </a:xfrm>
        </p:grpSpPr>
        <p:sp>
          <p:nvSpPr>
            <p:cNvPr id="16" name="Rectangle: Rounded Corners 15">
              <a:extLst>
                <a:ext uri="{FF2B5EF4-FFF2-40B4-BE49-F238E27FC236}">
                  <a16:creationId xmlns:a16="http://schemas.microsoft.com/office/drawing/2014/main" id="{A61E0CC6-F9C2-4A17-BD54-E10D564D64A6}"/>
                </a:ext>
              </a:extLst>
            </p:cNvPr>
            <p:cNvSpPr/>
            <p:nvPr/>
          </p:nvSpPr>
          <p:spPr>
            <a:xfrm>
              <a:off x="2616861" y="706028"/>
              <a:ext cx="1493491" cy="1493491"/>
            </a:xfrm>
            <a:prstGeom prst="roundRect">
              <a:avLst>
                <a:gd name="adj" fmla="val 0"/>
              </a:avLst>
            </a:prstGeom>
            <a:blipFill rotWithShape="0">
              <a:blip r:embed="rId3"/>
              <a:stretch>
                <a:fillRect/>
              </a:stretch>
            </a:blipFill>
            <a:effectLst/>
            <a:scene3d>
              <a:camera prst="orthographicFront" fov="0">
                <a:rot lat="0" lon="0" rev="0"/>
              </a:camera>
              <a:lightRig rig="threePt" dir="t">
                <a:rot lat="0" lon="0" rev="0"/>
              </a:lightRig>
            </a:scene3d>
            <a:sp3d contourW="9525" prstMaterial="matte">
              <a:contourClr>
                <a:schemeClr val="accent3">
                  <a:tint val="50000"/>
                  <a:hueOff val="3080944"/>
                  <a:satOff val="0"/>
                  <a:lumOff val="2901"/>
                  <a:alphaOff val="0"/>
                  <a:shade val="70000"/>
                  <a:satMod val="105000"/>
                </a:schemeClr>
              </a:contourClr>
            </a:sp3d>
          </p:spPr>
          <p:style>
            <a:lnRef idx="0">
              <a:schemeClr val="lt1">
                <a:hueOff val="0"/>
                <a:satOff val="0"/>
                <a:lumOff val="0"/>
                <a:alphaOff val="0"/>
              </a:schemeClr>
            </a:lnRef>
            <a:fillRef idx="1">
              <a:scrgbClr r="0" g="0" b="0"/>
            </a:fillRef>
            <a:effectRef idx="2">
              <a:schemeClr val="accent3">
                <a:tint val="50000"/>
                <a:hueOff val="3080944"/>
                <a:satOff val="0"/>
                <a:lumOff val="2901"/>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CD482CD7-4575-4DCE-BC76-439B7A2C5CDB}"/>
                </a:ext>
              </a:extLst>
            </p:cNvPr>
            <p:cNvSpPr txBox="1"/>
            <p:nvPr/>
          </p:nvSpPr>
          <p:spPr>
            <a:xfrm>
              <a:off x="3735381" y="3791550"/>
              <a:ext cx="4716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IE" sz="1800" b="0" i="0" u="none" strike="noStrike" kern="1200" cap="none" spc="0" normalizeH="0" baseline="0" noProof="0" dirty="0">
                  <a:ln>
                    <a:noFill/>
                  </a:ln>
                  <a:solidFill>
                    <a:schemeClr val="bg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3G</a:t>
              </a:r>
              <a:endParaRPr kumimoji="0" lang="en-US" sz="1800" b="0" i="0" u="none" strike="noStrike" kern="1200" cap="none" spc="0" normalizeH="0" baseline="0" noProof="0" dirty="0">
                <a:ln>
                  <a:noFill/>
                </a:ln>
                <a:solidFill>
                  <a:schemeClr val="bg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9" name="Rectangle 28">
              <a:extLst>
                <a:ext uri="{FF2B5EF4-FFF2-40B4-BE49-F238E27FC236}">
                  <a16:creationId xmlns:a16="http://schemas.microsoft.com/office/drawing/2014/main" id="{0E672CC3-8D1F-4C7B-8D2C-33B37F7E4ECE}"/>
                </a:ext>
              </a:extLst>
            </p:cNvPr>
            <p:cNvSpPr/>
            <p:nvPr/>
          </p:nvSpPr>
          <p:spPr>
            <a:xfrm>
              <a:off x="2601760" y="2298060"/>
              <a:ext cx="1504685" cy="14934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lvl="0" defTabSz="577850">
                <a:lnSpc>
                  <a:spcPct val="90000"/>
                </a:lnSpc>
                <a:spcBef>
                  <a:spcPct val="0"/>
                </a:spcBef>
                <a:spcAft>
                  <a:spcPct val="35000"/>
                </a:spcAft>
              </a:pPr>
              <a:r>
                <a:rPr lang="en-IE" sz="1300" dirty="0"/>
                <a:t>Wide-area wireless networking</a:t>
              </a:r>
              <a:endParaRPr lang="en-US" sz="1300" dirty="0"/>
            </a:p>
            <a:p>
              <a:pPr marL="57150" lvl="1" indent="-57150" defTabSz="444500">
                <a:lnSpc>
                  <a:spcPct val="90000"/>
                </a:lnSpc>
                <a:spcBef>
                  <a:spcPct val="0"/>
                </a:spcBef>
                <a:spcAft>
                  <a:spcPct val="15000"/>
                </a:spcAft>
                <a:buChar char="•"/>
              </a:pPr>
              <a:r>
                <a:rPr lang="en-IE" sz="1000" dirty="0"/>
                <a:t>1999 i-mode</a:t>
              </a:r>
              <a:endParaRPr lang="en-US" sz="1000" dirty="0"/>
            </a:p>
            <a:p>
              <a:pPr marL="57150" lvl="1" indent="-57150" defTabSz="444500">
                <a:lnSpc>
                  <a:spcPct val="90000"/>
                </a:lnSpc>
                <a:spcBef>
                  <a:spcPct val="0"/>
                </a:spcBef>
                <a:spcAft>
                  <a:spcPct val="15000"/>
                </a:spcAft>
                <a:buChar char="•"/>
              </a:pPr>
              <a:r>
                <a:rPr lang="en-IE" sz="1000" dirty="0"/>
                <a:t>2003 3G data cards</a:t>
              </a:r>
            </a:p>
            <a:p>
              <a:pPr marL="57150" lvl="1" indent="-57150" defTabSz="444500">
                <a:lnSpc>
                  <a:spcPct val="90000"/>
                </a:lnSpc>
                <a:spcBef>
                  <a:spcPct val="0"/>
                </a:spcBef>
                <a:spcAft>
                  <a:spcPct val="15000"/>
                </a:spcAft>
                <a:buChar char="•"/>
              </a:pPr>
              <a:r>
                <a:rPr lang="en-IE" sz="1000" dirty="0"/>
                <a:t>2005 Nokia N70</a:t>
              </a:r>
            </a:p>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grpSp>
        <p:nvGrpSpPr>
          <p:cNvPr id="32" name="Group 31">
            <a:extLst>
              <a:ext uri="{FF2B5EF4-FFF2-40B4-BE49-F238E27FC236}">
                <a16:creationId xmlns:a16="http://schemas.microsoft.com/office/drawing/2014/main" id="{D2F09CDB-F368-4481-8B0B-1ECFD1CF7452}"/>
              </a:ext>
            </a:extLst>
          </p:cNvPr>
          <p:cNvGrpSpPr/>
          <p:nvPr/>
        </p:nvGrpSpPr>
        <p:grpSpPr>
          <a:xfrm>
            <a:off x="4930486" y="773080"/>
            <a:ext cx="1580561" cy="3454854"/>
            <a:chOff x="4799312" y="706028"/>
            <a:chExt cx="1580561" cy="3454854"/>
          </a:xfrm>
        </p:grpSpPr>
        <p:sp>
          <p:nvSpPr>
            <p:cNvPr id="19" name="Rectangle: Rounded Corners 18">
              <a:extLst>
                <a:ext uri="{FF2B5EF4-FFF2-40B4-BE49-F238E27FC236}">
                  <a16:creationId xmlns:a16="http://schemas.microsoft.com/office/drawing/2014/main" id="{080A0CC0-98C4-4516-A07C-D7AFFBF3FD16}"/>
                </a:ext>
              </a:extLst>
            </p:cNvPr>
            <p:cNvSpPr/>
            <p:nvPr/>
          </p:nvSpPr>
          <p:spPr>
            <a:xfrm>
              <a:off x="4810544" y="706028"/>
              <a:ext cx="1493491" cy="1493491"/>
            </a:xfrm>
            <a:prstGeom prst="roundRect">
              <a:avLst>
                <a:gd name="adj" fmla="val 0"/>
              </a:avLst>
            </a:prstGeom>
            <a:blipFill rotWithShape="0">
              <a:blip r:embed="rId4"/>
              <a:stretch>
                <a:fillRect/>
              </a:stretch>
            </a:blipFill>
            <a:effectLst/>
            <a:scene3d>
              <a:camera prst="orthographicFront" fov="0">
                <a:rot lat="0" lon="0" rev="0"/>
              </a:camera>
              <a:lightRig rig="threePt" dir="t">
                <a:rot lat="0" lon="0" rev="0"/>
              </a:lightRig>
            </a:scene3d>
            <a:sp3d contourW="9525" prstMaterial="matte">
              <a:contourClr>
                <a:schemeClr val="accent1"/>
              </a:contourClr>
            </a:sp3d>
          </p:spPr>
          <p:style>
            <a:lnRef idx="0">
              <a:schemeClr val="lt1">
                <a:hueOff val="0"/>
                <a:satOff val="0"/>
                <a:lumOff val="0"/>
                <a:alphaOff val="0"/>
              </a:schemeClr>
            </a:lnRef>
            <a:fillRef idx="1">
              <a:scrgbClr r="0" g="0" b="0"/>
            </a:fillRef>
            <a:effectRef idx="2">
              <a:schemeClr val="accent3">
                <a:tint val="50000"/>
                <a:hueOff val="6161888"/>
                <a:satOff val="0"/>
                <a:lumOff val="5801"/>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81FE92DC-70C8-49E6-9E4F-82E0995C8A45}"/>
                </a:ext>
              </a:extLst>
            </p:cNvPr>
            <p:cNvSpPr txBox="1"/>
            <p:nvPr/>
          </p:nvSpPr>
          <p:spPr>
            <a:xfrm>
              <a:off x="5908269" y="3791550"/>
              <a:ext cx="471604" cy="369332"/>
            </a:xfrm>
            <a:prstGeom prst="rect">
              <a:avLst/>
            </a:prstGeom>
            <a:noFill/>
          </p:spPr>
          <p:txBody>
            <a:bodyPr wrap="none" rtlCol="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IE" sz="1800" b="0" i="0" u="none" strike="noStrike" kern="1200" cap="none" spc="0" normalizeH="0" baseline="0" noProof="0" dirty="0">
                  <a:ln>
                    <a:noFill/>
                  </a:ln>
                  <a:solidFill>
                    <a:schemeClr val="accent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4G</a:t>
              </a:r>
              <a:endParaRPr kumimoji="0" lang="en-US" sz="1800" b="0" i="0" u="none" strike="noStrike" kern="1200" cap="none" spc="0" normalizeH="0" baseline="0" noProof="0" dirty="0">
                <a:ln>
                  <a:noFill/>
                </a:ln>
                <a:solidFill>
                  <a:schemeClr val="accent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30" name="Rectangle 29">
              <a:extLst>
                <a:ext uri="{FF2B5EF4-FFF2-40B4-BE49-F238E27FC236}">
                  <a16:creationId xmlns:a16="http://schemas.microsoft.com/office/drawing/2014/main" id="{CB9DDF93-1083-49C3-BD21-CE1C90225A50}"/>
                </a:ext>
              </a:extLst>
            </p:cNvPr>
            <p:cNvSpPr/>
            <p:nvPr/>
          </p:nvSpPr>
          <p:spPr>
            <a:xfrm>
              <a:off x="4799312" y="2298060"/>
              <a:ext cx="1504685" cy="14934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lvl="0" defTabSz="577850">
                <a:lnSpc>
                  <a:spcPct val="90000"/>
                </a:lnSpc>
                <a:spcBef>
                  <a:spcPct val="0"/>
                </a:spcBef>
                <a:spcAft>
                  <a:spcPct val="35000"/>
                </a:spcAft>
              </a:pPr>
              <a:r>
                <a:rPr lang="en-IE" sz="1300" dirty="0"/>
                <a:t>Mobile internet</a:t>
              </a:r>
              <a:endParaRPr lang="en-US" sz="1300" dirty="0"/>
            </a:p>
            <a:p>
              <a:pPr marL="57150" lvl="1" indent="-57150" defTabSz="444500">
                <a:lnSpc>
                  <a:spcPct val="90000"/>
                </a:lnSpc>
                <a:spcBef>
                  <a:spcPct val="0"/>
                </a:spcBef>
                <a:spcAft>
                  <a:spcPct val="15000"/>
                </a:spcAft>
                <a:buChar char="•"/>
              </a:pPr>
              <a:r>
                <a:rPr lang="en-IE" sz="1000" dirty="0"/>
                <a:t>2007 iPhone</a:t>
              </a:r>
              <a:endParaRPr lang="en-US" sz="1000" dirty="0"/>
            </a:p>
            <a:p>
              <a:pPr marL="57150" lvl="1" indent="-57150" defTabSz="444500">
                <a:lnSpc>
                  <a:spcPct val="90000"/>
                </a:lnSpc>
                <a:spcBef>
                  <a:spcPct val="0"/>
                </a:spcBef>
                <a:spcAft>
                  <a:spcPct val="15000"/>
                </a:spcAft>
                <a:buChar char="•"/>
              </a:pPr>
              <a:r>
                <a:rPr lang="en-IE" sz="1000" dirty="0"/>
                <a:t>2008 App stores</a:t>
              </a:r>
            </a:p>
            <a:p>
              <a:pPr marL="57150" lvl="1" indent="-57150" defTabSz="444500">
                <a:lnSpc>
                  <a:spcPct val="90000"/>
                </a:lnSpc>
                <a:spcBef>
                  <a:spcPct val="0"/>
                </a:spcBef>
                <a:spcAft>
                  <a:spcPct val="15000"/>
                </a:spcAft>
                <a:buChar char="•"/>
              </a:pPr>
              <a:r>
                <a:rPr lang="en-US" sz="1000" dirty="0"/>
                <a:t>2010 Netflix’s mobile client</a:t>
              </a:r>
            </a:p>
            <a:p>
              <a:pPr marL="57150" lvl="1" indent="-57150" defTabSz="444500">
                <a:lnSpc>
                  <a:spcPct val="90000"/>
                </a:lnSpc>
                <a:spcBef>
                  <a:spcPct val="0"/>
                </a:spcBef>
                <a:spcAft>
                  <a:spcPct val="15000"/>
                </a:spcAft>
                <a:buChar char="•"/>
              </a:pPr>
              <a:r>
                <a:rPr lang="en-US" sz="1000" dirty="0"/>
                <a:t>2011 Facebook’s Messenger for Mobile</a:t>
              </a:r>
            </a:p>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grpSp>
        <p:nvGrpSpPr>
          <p:cNvPr id="33" name="Group 32">
            <a:extLst>
              <a:ext uri="{FF2B5EF4-FFF2-40B4-BE49-F238E27FC236}">
                <a16:creationId xmlns:a16="http://schemas.microsoft.com/office/drawing/2014/main" id="{B9C2FB7F-C83E-4394-9439-712AAE21D8EE}"/>
              </a:ext>
            </a:extLst>
          </p:cNvPr>
          <p:cNvGrpSpPr/>
          <p:nvPr/>
        </p:nvGrpSpPr>
        <p:grpSpPr>
          <a:xfrm>
            <a:off x="7158631" y="773080"/>
            <a:ext cx="1567769" cy="3454854"/>
            <a:chOff x="7004227" y="706028"/>
            <a:chExt cx="1567769" cy="3454854"/>
          </a:xfrm>
        </p:grpSpPr>
        <p:sp>
          <p:nvSpPr>
            <p:cNvPr id="22" name="Rectangle: Rounded Corners 21">
              <a:extLst>
                <a:ext uri="{FF2B5EF4-FFF2-40B4-BE49-F238E27FC236}">
                  <a16:creationId xmlns:a16="http://schemas.microsoft.com/office/drawing/2014/main" id="{FA6603E7-EFEE-40F2-B679-10653CE5DA68}"/>
                </a:ext>
              </a:extLst>
            </p:cNvPr>
            <p:cNvSpPr/>
            <p:nvPr/>
          </p:nvSpPr>
          <p:spPr>
            <a:xfrm>
              <a:off x="7004227" y="706028"/>
              <a:ext cx="1493491" cy="1493491"/>
            </a:xfrm>
            <a:prstGeom prst="roundRect">
              <a:avLst>
                <a:gd name="adj" fmla="val 0"/>
              </a:avLst>
            </a:prstGeom>
            <a:blipFill rotWithShape="0">
              <a:blip r:embed="rId5"/>
              <a:stretch>
                <a:fillRect/>
              </a:stretch>
            </a:blipFill>
            <a:effectLst/>
            <a:scene3d>
              <a:camera prst="orthographicFront" fov="0">
                <a:rot lat="0" lon="0" rev="0"/>
              </a:camera>
              <a:lightRig rig="threePt" dir="t">
                <a:rot lat="0" lon="0" rev="0"/>
              </a:lightRig>
            </a:scene3d>
            <a:sp3d contourW="9525" prstMaterial="matte">
              <a:contourClr>
                <a:schemeClr val="tx1"/>
              </a:contourClr>
            </a:sp3d>
          </p:spPr>
          <p:style>
            <a:lnRef idx="0">
              <a:schemeClr val="lt1">
                <a:hueOff val="0"/>
                <a:satOff val="0"/>
                <a:lumOff val="0"/>
                <a:alphaOff val="0"/>
              </a:schemeClr>
            </a:lnRef>
            <a:fillRef idx="1">
              <a:scrgbClr r="0" g="0" b="0"/>
            </a:fillRef>
            <a:effectRef idx="2">
              <a:schemeClr val="accent3">
                <a:tint val="50000"/>
                <a:hueOff val="9242832"/>
                <a:satOff val="0"/>
                <a:lumOff val="8702"/>
                <a:alphaOff val="0"/>
              </a:schemeClr>
            </a:effectRef>
            <a:fontRef idx="minor">
              <a:schemeClr val="lt1">
                <a:hueOff val="0"/>
                <a:satOff val="0"/>
                <a:lumOff val="0"/>
                <a:alphaOff val="0"/>
              </a:schemeClr>
            </a:fontRef>
          </p:style>
        </p:sp>
        <p:sp>
          <p:nvSpPr>
            <p:cNvPr id="11" name="TextBox 10">
              <a:extLst>
                <a:ext uri="{FF2B5EF4-FFF2-40B4-BE49-F238E27FC236}">
                  <a16:creationId xmlns:a16="http://schemas.microsoft.com/office/drawing/2014/main" id="{4C4849E7-3E9D-4DB2-B2E7-689289A50B95}"/>
                </a:ext>
              </a:extLst>
            </p:cNvPr>
            <p:cNvSpPr txBox="1"/>
            <p:nvPr/>
          </p:nvSpPr>
          <p:spPr>
            <a:xfrm>
              <a:off x="8100392" y="3791550"/>
              <a:ext cx="47160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IE" sz="1800" b="0" i="0" u="none" strike="noStrike" kern="1200" cap="none" spc="0" normalizeH="0" baseline="0" noProof="0" dirty="0">
                  <a:ln>
                    <a:noFill/>
                  </a:ln>
                  <a:solidFill>
                    <a:schemeClr val="tx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5G</a:t>
              </a:r>
              <a:endParaRPr kumimoji="0" lang="en-US" sz="1800" b="0" i="0" u="none" strike="noStrike" kern="1200" cap="none" spc="0" normalizeH="0" baseline="0" noProof="0" dirty="0">
                <a:ln>
                  <a:noFill/>
                </a:ln>
                <a:solidFill>
                  <a:schemeClr val="tx2"/>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31" name="Rectangle 30">
              <a:extLst>
                <a:ext uri="{FF2B5EF4-FFF2-40B4-BE49-F238E27FC236}">
                  <a16:creationId xmlns:a16="http://schemas.microsoft.com/office/drawing/2014/main" id="{218E7415-6D15-41ED-AA82-F0698AC1353E}"/>
                </a:ext>
              </a:extLst>
            </p:cNvPr>
            <p:cNvSpPr/>
            <p:nvPr/>
          </p:nvSpPr>
          <p:spPr>
            <a:xfrm>
              <a:off x="7004227" y="2298059"/>
              <a:ext cx="1504685" cy="1493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lvl="0" defTabSz="577850">
                <a:lnSpc>
                  <a:spcPct val="90000"/>
                </a:lnSpc>
                <a:spcBef>
                  <a:spcPct val="0"/>
                </a:spcBef>
                <a:spcAft>
                  <a:spcPct val="35000"/>
                </a:spcAft>
              </a:pPr>
              <a:r>
                <a:rPr lang="en-IE" sz="1300" dirty="0"/>
                <a:t>Immersive, pervasive networking</a:t>
              </a:r>
              <a:endParaRPr lang="en-US" sz="1300" dirty="0"/>
            </a:p>
            <a:p>
              <a:pPr marL="57150" lvl="1" indent="-57150" defTabSz="444500">
                <a:lnSpc>
                  <a:spcPct val="90000"/>
                </a:lnSpc>
                <a:spcBef>
                  <a:spcPct val="0"/>
                </a:spcBef>
                <a:spcAft>
                  <a:spcPct val="15000"/>
                </a:spcAft>
                <a:buChar char="•"/>
              </a:pPr>
              <a:r>
                <a:rPr lang="en-IE" sz="1000" dirty="0"/>
                <a:t>2018 Virtual and augmented reality</a:t>
              </a:r>
              <a:endParaRPr lang="en-US" sz="1000" dirty="0"/>
            </a:p>
            <a:p>
              <a:pPr marL="57150" lvl="1" indent="-57150" defTabSz="444500">
                <a:lnSpc>
                  <a:spcPct val="90000"/>
                </a:lnSpc>
                <a:spcBef>
                  <a:spcPct val="0"/>
                </a:spcBef>
                <a:spcAft>
                  <a:spcPct val="15000"/>
                </a:spcAft>
                <a:buChar char="•"/>
              </a:pPr>
              <a:r>
                <a:rPr lang="en-IE" sz="1000" dirty="0"/>
                <a:t>2020 Critical machine coms for industry automation</a:t>
              </a:r>
              <a:endParaRPr lang="en-US" sz="1000" dirty="0"/>
            </a:p>
            <a:p>
              <a:pPr algn="l"/>
              <a:endParaRPr lang="en-IE" sz="1200" dirty="0">
                <a:solidFill>
                  <a:schemeClr val="bg1"/>
                </a:solidFill>
                <a:latin typeface="Nokia Pure Text Light" panose="020B0403020202020204" pitchFamily="34" charset="0"/>
                <a:ea typeface="Nokia Pure Text Light" panose="020B0403020202020204" pitchFamily="34" charset="0"/>
              </a:endParaRPr>
            </a:p>
          </p:txBody>
        </p:sp>
      </p:grpSp>
      <p:pic>
        <p:nvPicPr>
          <p:cNvPr id="2" name="Picture 1">
            <a:extLst>
              <a:ext uri="{FF2B5EF4-FFF2-40B4-BE49-F238E27FC236}">
                <a16:creationId xmlns:a16="http://schemas.microsoft.com/office/drawing/2014/main" id="{D1407480-7AD2-9649-8CBD-5B3A2B87B694}"/>
              </a:ext>
            </a:extLst>
          </p:cNvPr>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365490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0DF3D8A-15F4-48A7-A485-15445AC109CF}"/>
              </a:ext>
            </a:extLst>
          </p:cNvPr>
          <p:cNvSpPr>
            <a:spLocks noGrp="1"/>
          </p:cNvSpPr>
          <p:nvPr>
            <p:ph type="body" sz="quarter" idx="10"/>
          </p:nvPr>
        </p:nvSpPr>
        <p:spPr>
          <a:xfrm>
            <a:off x="417600" y="324798"/>
            <a:ext cx="8308800" cy="309600"/>
          </a:xfrm>
        </p:spPr>
        <p:txBody>
          <a:bodyPr/>
          <a:lstStyle/>
          <a:p>
            <a:r>
              <a:rPr lang="en-US" dirty="0">
                <a:solidFill>
                  <a:schemeClr val="tx1"/>
                </a:solidFill>
              </a:rPr>
              <a:t>New user demands – with extremely diverse requirements</a:t>
            </a:r>
            <a:endParaRPr lang="en-IE" dirty="0">
              <a:solidFill>
                <a:schemeClr val="tx1"/>
              </a:solidFill>
            </a:endParaRPr>
          </a:p>
        </p:txBody>
      </p:sp>
      <p:sp>
        <p:nvSpPr>
          <p:cNvPr id="3" name="Fußzeilenplatzhalter 2"/>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a:rPr>
              <a:t>Public</a:t>
            </a:r>
            <a:endParaRPr kumimoji="0" lang="en-US" sz="800" b="0" i="0" u="none" strike="noStrike" kern="1200" cap="none" spc="0" normalizeH="0" baseline="0" noProof="0" dirty="0">
              <a:ln>
                <a:noFill/>
              </a:ln>
              <a:solidFill>
                <a:srgbClr val="001135"/>
              </a:solidFill>
              <a:effectLst/>
              <a:uLnTx/>
              <a:uFillTx/>
              <a:latin typeface="Nokia Pure Text Light"/>
            </a:endParaRPr>
          </a:p>
        </p:txBody>
      </p:sp>
      <p:sp>
        <p:nvSpPr>
          <p:cNvPr id="32" name="Rectangle 31">
            <a:extLst>
              <a:ext uri="{FF2B5EF4-FFF2-40B4-BE49-F238E27FC236}">
                <a16:creationId xmlns:a16="http://schemas.microsoft.com/office/drawing/2014/main" id="{6823C033-BB02-4CAB-8409-EF444BF8E240}"/>
              </a:ext>
            </a:extLst>
          </p:cNvPr>
          <p:cNvSpPr/>
          <p:nvPr/>
        </p:nvSpPr>
        <p:spPr>
          <a:xfrm>
            <a:off x="417600" y="4300050"/>
            <a:ext cx="8308800" cy="432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none" lIns="72000" tIns="72000" rIns="72000" bIns="72000" numCol="1" spcCol="0" rtlCol="0" fromWordArt="0" anchor="ctr" anchorCtr="1" forceAA="0" compatLnSpc="1">
            <a:prstTxWarp prst="textNoShape">
              <a:avLst/>
            </a:prstTxWarp>
            <a:noAutofit/>
          </a:bodyPr>
          <a:lstStyle/>
          <a:p>
            <a:pPr lvl="0">
              <a:defRPr/>
            </a:pPr>
            <a:r>
              <a:rPr kumimoji="0" lang="en-US" sz="1600" b="0" i="0" u="none" strike="noStrike" kern="1200" cap="none" spc="0" normalizeH="0" baseline="0" noProof="0" dirty="0">
                <a:ln>
                  <a:noFill/>
                </a:ln>
                <a:solidFill>
                  <a:srgbClr val="FFFFFF"/>
                </a:solidFill>
                <a:effectLst/>
                <a:uLnTx/>
                <a:uFillTx/>
                <a:latin typeface="Nokia Pure Text Light"/>
                <a:ea typeface="+mn-ea"/>
                <a:cs typeface="+mn-cs"/>
              </a:rPr>
              <a:t>5G opens up new classes of </a:t>
            </a:r>
            <a:r>
              <a:rPr kumimoji="0" lang="en-US" sz="1600" b="0" i="0" u="none" strike="noStrike" kern="1200" cap="none" spc="0" normalizeH="0" baseline="0" noProof="0" dirty="0" err="1">
                <a:ln>
                  <a:noFill/>
                </a:ln>
                <a:solidFill>
                  <a:srgbClr val="FFFFFF"/>
                </a:solidFill>
                <a:effectLst/>
                <a:uLnTx/>
                <a:uFillTx/>
                <a:latin typeface="Nokia Pure Text Light"/>
                <a:ea typeface="+mn-ea"/>
                <a:cs typeface="+mn-cs"/>
              </a:rPr>
              <a:t>ser</a:t>
            </a:r>
            <a:r>
              <a:rPr lang="en-US" sz="1600" dirty="0">
                <a:solidFill>
                  <a:srgbClr val="FFFFFF"/>
                </a:solidFill>
                <a:latin typeface="Nokia Pure Text Light"/>
              </a:rPr>
              <a:t>vices and devices</a:t>
            </a:r>
            <a:endParaRPr kumimoji="0" lang="en-US" sz="1600" b="0" i="0" u="none" strike="noStrike" kern="1200" cap="none" spc="0" normalizeH="0" baseline="0" noProof="0" dirty="0">
              <a:ln>
                <a:noFill/>
              </a:ln>
              <a:solidFill>
                <a:srgbClr val="FFFFFF"/>
              </a:solidFill>
              <a:effectLst/>
              <a:uLnTx/>
              <a:uFillTx/>
              <a:latin typeface="Nokia Pure Text Light"/>
              <a:ea typeface="+mn-ea"/>
              <a:cs typeface="+mn-cs"/>
            </a:endParaRPr>
          </a:p>
        </p:txBody>
      </p:sp>
      <p:sp>
        <p:nvSpPr>
          <p:cNvPr id="33" name="Trapezoid 32">
            <a:extLst>
              <a:ext uri="{FF2B5EF4-FFF2-40B4-BE49-F238E27FC236}">
                <a16:creationId xmlns:a16="http://schemas.microsoft.com/office/drawing/2014/main" id="{A8FB4F90-4313-48A3-833D-EC62DC33EB63}"/>
              </a:ext>
            </a:extLst>
          </p:cNvPr>
          <p:cNvSpPr/>
          <p:nvPr/>
        </p:nvSpPr>
        <p:spPr>
          <a:xfrm rot="16200000">
            <a:off x="1941304" y="2233802"/>
            <a:ext cx="2708484" cy="360043"/>
          </a:xfrm>
          <a:prstGeom prst="trapezoid">
            <a:avLst>
              <a:gd name="adj" fmla="val 250190"/>
            </a:avLst>
          </a:prstGeom>
          <a:solidFill>
            <a:srgbClr val="BEC8D2">
              <a:lumMod val="60000"/>
              <a:lumOff val="4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Text Light"/>
              <a:ea typeface="+mn-ea"/>
              <a:cs typeface="+mn-cs"/>
            </a:endParaRPr>
          </a:p>
        </p:txBody>
      </p:sp>
      <p:sp>
        <p:nvSpPr>
          <p:cNvPr id="34" name="Rechteck 5">
            <a:extLst>
              <a:ext uri="{FF2B5EF4-FFF2-40B4-BE49-F238E27FC236}">
                <a16:creationId xmlns:a16="http://schemas.microsoft.com/office/drawing/2014/main" id="{969339C5-16DB-46AA-8EA6-A95B60E85486}"/>
              </a:ext>
            </a:extLst>
          </p:cNvPr>
          <p:cNvSpPr/>
          <p:nvPr/>
        </p:nvSpPr>
        <p:spPr>
          <a:xfrm>
            <a:off x="3475566" y="1059582"/>
            <a:ext cx="5076747" cy="2708484"/>
          </a:xfrm>
          <a:prstGeom prst="rect">
            <a:avLst/>
          </a:prstGeom>
          <a:solidFill>
            <a:srgbClr val="FFFFFF">
              <a:alpha val="80000"/>
            </a:srgbClr>
          </a:solidFill>
          <a:ln w="12700" cap="flat" cmpd="sng" algn="ctr">
            <a:solidFill>
              <a:srgbClr val="BEC8D2">
                <a:lumMod val="60000"/>
                <a:lumOff val="40000"/>
              </a:srgbClr>
            </a:solid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effectLst/>
              <a:uLnTx/>
              <a:uFillTx/>
              <a:latin typeface="Nokia Pure Text Light"/>
              <a:ea typeface="+mn-ea"/>
              <a:cs typeface="+mn-cs"/>
            </a:endParaRPr>
          </a:p>
        </p:txBody>
      </p:sp>
      <p:grpSp>
        <p:nvGrpSpPr>
          <p:cNvPr id="37" name="Group 11">
            <a:extLst>
              <a:ext uri="{FF2B5EF4-FFF2-40B4-BE49-F238E27FC236}">
                <a16:creationId xmlns:a16="http://schemas.microsoft.com/office/drawing/2014/main" id="{DB5B3D69-B239-4CDF-90FB-FB0A3A6F78F1}"/>
              </a:ext>
            </a:extLst>
          </p:cNvPr>
          <p:cNvGrpSpPr/>
          <p:nvPr/>
        </p:nvGrpSpPr>
        <p:grpSpPr>
          <a:xfrm>
            <a:off x="1987810" y="1247785"/>
            <a:ext cx="1055706" cy="1282509"/>
            <a:chOff x="2534400" y="1006421"/>
            <a:chExt cx="1055706" cy="1282509"/>
          </a:xfrm>
        </p:grpSpPr>
        <p:pic>
          <p:nvPicPr>
            <p:cNvPr id="38" name="Picture 93" descr="FACTORY ICON_Blue Black_RGB.png">
              <a:extLst>
                <a:ext uri="{FF2B5EF4-FFF2-40B4-BE49-F238E27FC236}">
                  <a16:creationId xmlns:a16="http://schemas.microsoft.com/office/drawing/2014/main" id="{66E6233E-5F43-4F80-8968-25463EE7A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400" y="1006421"/>
              <a:ext cx="900000" cy="900000"/>
            </a:xfrm>
            <a:prstGeom prst="rect">
              <a:avLst/>
            </a:prstGeom>
          </p:spPr>
        </p:pic>
        <p:sp>
          <p:nvSpPr>
            <p:cNvPr id="39" name="TextBox 73">
              <a:extLst>
                <a:ext uri="{FF2B5EF4-FFF2-40B4-BE49-F238E27FC236}">
                  <a16:creationId xmlns:a16="http://schemas.microsoft.com/office/drawing/2014/main" id="{2327858E-DEBB-4703-AEBA-B056BCEC6562}"/>
                </a:ext>
              </a:extLst>
            </p:cNvPr>
            <p:cNvSpPr txBox="1"/>
            <p:nvPr/>
          </p:nvSpPr>
          <p:spPr>
            <a:xfrm>
              <a:off x="2534400" y="1950376"/>
              <a:ext cx="1055706" cy="338554"/>
            </a:xfrm>
            <a:prstGeom prst="rect">
              <a:avLst/>
            </a:prstGeom>
            <a:noFill/>
          </p:spPr>
          <p:txBody>
            <a:bodyPr wrap="square" lIns="0" tIns="0" rIns="0" bIns="0" rtlCol="0">
              <a:spAutoFit/>
            </a:bodyPr>
            <a:lstStyle>
              <a:defPPr>
                <a:defRPr lang="en-GB"/>
              </a:defPPr>
              <a:lvl1pPr defTabSz="360000">
                <a:tabLst>
                  <a:tab pos="360000" algn="l"/>
                </a:tabLst>
                <a:defRPr sz="1100">
                  <a:solidFill>
                    <a:schemeClr val="tx2"/>
                  </a:solidFill>
                  <a:latin typeface="Nokia Pure Text Light" panose="020B0403020202020204" pitchFamily="34" charset="0"/>
                  <a:ea typeface="Nokia Pure Text Light" panose="020B0403020202020204" pitchFamily="34" charset="0"/>
                </a:defRPr>
              </a:lvl1pPr>
            </a:lstStyle>
            <a:p>
              <a:pPr marL="0" marR="0" lvl="0" indent="0" defTabSz="360000" eaLnBrk="1" fontAlgn="auto" latinLnBrk="0" hangingPunct="1">
                <a:lnSpc>
                  <a:spcPct val="100000"/>
                </a:lnSpc>
                <a:spcBef>
                  <a:spcPts val="0"/>
                </a:spcBef>
                <a:spcAft>
                  <a:spcPts val="0"/>
                </a:spcAft>
                <a:buClrTx/>
                <a:buSzTx/>
                <a:buFontTx/>
                <a:buNone/>
                <a:tabLst>
                  <a:tab pos="360000" algn="l"/>
                </a:tabLst>
                <a:defRPr/>
              </a:pPr>
              <a:r>
                <a:rPr kumimoji="0" lang="en-US" sz="1100" b="0" i="0" u="none" strike="noStrike" kern="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rPr>
                <a:t>Smart Factories</a:t>
              </a:r>
              <a:br>
                <a:rPr kumimoji="0" lang="en-US" sz="1100" b="0" i="0" u="none" strike="noStrike" kern="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rPr>
              </a:br>
              <a:endParaRPr kumimoji="0" lang="en-US" sz="1100" b="0" i="0" u="none" strike="noStrike" kern="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endParaRPr>
            </a:p>
          </p:txBody>
        </p:sp>
      </p:grpSp>
      <p:grpSp>
        <p:nvGrpSpPr>
          <p:cNvPr id="40" name="Group 19">
            <a:extLst>
              <a:ext uri="{FF2B5EF4-FFF2-40B4-BE49-F238E27FC236}">
                <a16:creationId xmlns:a16="http://schemas.microsoft.com/office/drawing/2014/main" id="{1755F235-8718-4F23-8F9C-C1A37CA9FA94}"/>
              </a:ext>
            </a:extLst>
          </p:cNvPr>
          <p:cNvGrpSpPr/>
          <p:nvPr/>
        </p:nvGrpSpPr>
        <p:grpSpPr>
          <a:xfrm>
            <a:off x="415422" y="1247785"/>
            <a:ext cx="900057" cy="1285193"/>
            <a:chOff x="3592800" y="2236195"/>
            <a:chExt cx="900057" cy="1285193"/>
          </a:xfrm>
        </p:grpSpPr>
        <p:pic>
          <p:nvPicPr>
            <p:cNvPr id="41" name="Picture 5" descr="\\DML-NAS\DML_Data\1 Live Jobs\Nokia\21314 - Nokia Icon update March 2016\Artwork\NOKIA Network Icons - All PNGs\Blue Black PNG Icons\TABLET ICON_Blue Black_RGB.png">
              <a:extLst>
                <a:ext uri="{FF2B5EF4-FFF2-40B4-BE49-F238E27FC236}">
                  <a16:creationId xmlns:a16="http://schemas.microsoft.com/office/drawing/2014/main" id="{07B69BD0-AA02-4AD7-9607-37DE90D643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857" y="2236195"/>
              <a:ext cx="900000" cy="90000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97">
              <a:extLst>
                <a:ext uri="{FF2B5EF4-FFF2-40B4-BE49-F238E27FC236}">
                  <a16:creationId xmlns:a16="http://schemas.microsoft.com/office/drawing/2014/main" id="{0C62855D-032B-45E5-9B1E-CEC9486BC968}"/>
                </a:ext>
              </a:extLst>
            </p:cNvPr>
            <p:cNvSpPr txBox="1"/>
            <p:nvPr/>
          </p:nvSpPr>
          <p:spPr>
            <a:xfrm>
              <a:off x="3592800" y="3182834"/>
              <a:ext cx="900000" cy="338554"/>
            </a:xfrm>
            <a:prstGeom prst="rect">
              <a:avLst/>
            </a:prstGeom>
            <a:noFill/>
          </p:spPr>
          <p:txBody>
            <a:bodyPr wrap="square" lIns="0" tIns="0" rIns="0" bIns="0" rtlCol="0">
              <a:spAutoFit/>
            </a:bodyPr>
            <a:lstStyle/>
            <a:p>
              <a:pPr defTabSz="360000">
                <a:tabLst>
                  <a:tab pos="360000" algn="l"/>
                </a:tabLst>
                <a:defRPr/>
              </a:pPr>
              <a:r>
                <a:rPr lang="en-US" sz="1100" kern="0" dirty="0">
                  <a:solidFill>
                    <a:srgbClr val="001135"/>
                  </a:solidFill>
                  <a:ea typeface="Nokia Pure Text Light" panose="020B0403020202020204" pitchFamily="34" charset="0"/>
                </a:rPr>
                <a:t>Devices</a:t>
              </a:r>
              <a:br>
                <a:rPr lang="en-US" sz="1100" kern="0" dirty="0">
                  <a:solidFill>
                    <a:srgbClr val="001135"/>
                  </a:solidFill>
                  <a:ea typeface="Nokia Pure Text Light" panose="020B0403020202020204" pitchFamily="34" charset="0"/>
                </a:rPr>
              </a:br>
              <a:endParaRPr lang="en-US" sz="1100" kern="0" dirty="0">
                <a:solidFill>
                  <a:srgbClr val="001135"/>
                </a:solidFill>
                <a:ea typeface="Nokia Pure Text Light" panose="020B0403020202020204" pitchFamily="34" charset="0"/>
              </a:endParaRPr>
            </a:p>
          </p:txBody>
        </p:sp>
      </p:grpSp>
      <p:grpSp>
        <p:nvGrpSpPr>
          <p:cNvPr id="43" name="Gruppieren 50">
            <a:extLst>
              <a:ext uri="{FF2B5EF4-FFF2-40B4-BE49-F238E27FC236}">
                <a16:creationId xmlns:a16="http://schemas.microsoft.com/office/drawing/2014/main" id="{DF8D3718-43FF-4460-8033-C357E42C655D}"/>
              </a:ext>
            </a:extLst>
          </p:cNvPr>
          <p:cNvGrpSpPr/>
          <p:nvPr/>
        </p:nvGrpSpPr>
        <p:grpSpPr>
          <a:xfrm>
            <a:off x="1987810" y="2698896"/>
            <a:ext cx="1364914" cy="1115916"/>
            <a:chOff x="2112138" y="2796200"/>
            <a:chExt cx="1364914" cy="1115916"/>
          </a:xfrm>
        </p:grpSpPr>
        <p:sp>
          <p:nvSpPr>
            <p:cNvPr id="52" name="TextBox 97">
              <a:extLst>
                <a:ext uri="{FF2B5EF4-FFF2-40B4-BE49-F238E27FC236}">
                  <a16:creationId xmlns:a16="http://schemas.microsoft.com/office/drawing/2014/main" id="{E2F1C1E2-2753-4E9A-BC52-2AE899C0927D}"/>
                </a:ext>
              </a:extLst>
            </p:cNvPr>
            <p:cNvSpPr txBox="1"/>
            <p:nvPr/>
          </p:nvSpPr>
          <p:spPr>
            <a:xfrm>
              <a:off x="2112138" y="3742839"/>
              <a:ext cx="1364914" cy="169277"/>
            </a:xfrm>
            <a:prstGeom prst="rect">
              <a:avLst/>
            </a:prstGeom>
            <a:noFill/>
          </p:spPr>
          <p:txBody>
            <a:bodyPr wrap="square" lIns="0" tIns="0" rIns="0" bIns="0" rtlCol="0">
              <a:spAutoFit/>
            </a:bodyPr>
            <a:lstStyle>
              <a:defPPr>
                <a:defRPr lang="en-GB"/>
              </a:defPPr>
              <a:lvl1pPr defTabSz="360000">
                <a:tabLst>
                  <a:tab pos="360000" algn="l"/>
                </a:tabLst>
                <a:defRPr sz="1100">
                  <a:solidFill>
                    <a:schemeClr val="tx2"/>
                  </a:solidFill>
                  <a:latin typeface="Nokia Pure Text Light" panose="020B0403020202020204" pitchFamily="34" charset="0"/>
                  <a:ea typeface="Nokia Pure Text Light" panose="020B0403020202020204" pitchFamily="34" charset="0"/>
                </a:defRPr>
              </a:lvl1pPr>
            </a:lstStyle>
            <a:p>
              <a:pPr marL="0" marR="0" lvl="0" indent="0" defTabSz="360000" eaLnBrk="1" fontAlgn="auto" latinLnBrk="0" hangingPunct="1">
                <a:lnSpc>
                  <a:spcPct val="100000"/>
                </a:lnSpc>
                <a:spcBef>
                  <a:spcPts val="0"/>
                </a:spcBef>
                <a:spcAft>
                  <a:spcPts val="0"/>
                </a:spcAft>
                <a:buClrTx/>
                <a:buSzTx/>
                <a:buFontTx/>
                <a:buNone/>
                <a:tabLst>
                  <a:tab pos="360000" algn="l"/>
                </a:tabLst>
                <a:defRPr/>
              </a:pPr>
              <a:r>
                <a:rPr kumimoji="0" lang="en-US" sz="1100" b="0" i="0" u="none" strike="noStrike" kern="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rPr>
                <a:t>Autonomous driving  </a:t>
              </a:r>
            </a:p>
          </p:txBody>
        </p:sp>
        <p:grpSp>
          <p:nvGrpSpPr>
            <p:cNvPr id="53" name="Gruppieren 47">
              <a:extLst>
                <a:ext uri="{FF2B5EF4-FFF2-40B4-BE49-F238E27FC236}">
                  <a16:creationId xmlns:a16="http://schemas.microsoft.com/office/drawing/2014/main" id="{93E27E3E-50A6-4D39-8FE4-E745EC9E773B}"/>
                </a:ext>
              </a:extLst>
            </p:cNvPr>
            <p:cNvGrpSpPr/>
            <p:nvPr/>
          </p:nvGrpSpPr>
          <p:grpSpPr>
            <a:xfrm>
              <a:off x="2112195" y="2796200"/>
              <a:ext cx="900113" cy="900113"/>
              <a:chOff x="2112195" y="2796200"/>
              <a:chExt cx="900113" cy="900113"/>
            </a:xfrm>
          </p:grpSpPr>
          <p:sp>
            <p:nvSpPr>
              <p:cNvPr id="54" name="Rechteck 43">
                <a:extLst>
                  <a:ext uri="{FF2B5EF4-FFF2-40B4-BE49-F238E27FC236}">
                    <a16:creationId xmlns:a16="http://schemas.microsoft.com/office/drawing/2014/main" id="{64D0AA22-E480-4B43-B91B-388DAD364F20}"/>
                  </a:ext>
                </a:extLst>
              </p:cNvPr>
              <p:cNvSpPr>
                <a:spLocks noChangeAspect="1"/>
              </p:cNvSpPr>
              <p:nvPr/>
            </p:nvSpPr>
            <p:spPr>
              <a:xfrm>
                <a:off x="2112195" y="2796200"/>
                <a:ext cx="900113" cy="900113"/>
              </a:xfrm>
              <a:prstGeom prst="rect">
                <a:avLst/>
              </a:prstGeom>
              <a:solidFill>
                <a:srgbClr val="001135"/>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Text Light"/>
                  <a:ea typeface="+mn-ea"/>
                  <a:cs typeface="+mn-cs"/>
                </a:endParaRPr>
              </a:p>
            </p:txBody>
          </p:sp>
          <p:pic>
            <p:nvPicPr>
              <p:cNvPr id="55" name="Picture 18">
                <a:extLst>
                  <a:ext uri="{FF2B5EF4-FFF2-40B4-BE49-F238E27FC236}">
                    <a16:creationId xmlns:a16="http://schemas.microsoft.com/office/drawing/2014/main" id="{2586714E-653D-4951-A220-6A853BEAEBE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57434" y="3011984"/>
                <a:ext cx="831726" cy="438274"/>
              </a:xfrm>
              <a:prstGeom prst="rect">
                <a:avLst/>
              </a:prstGeom>
            </p:spPr>
          </p:pic>
        </p:grpSp>
      </p:grpSp>
      <p:grpSp>
        <p:nvGrpSpPr>
          <p:cNvPr id="56" name="Gruppieren 46">
            <a:extLst>
              <a:ext uri="{FF2B5EF4-FFF2-40B4-BE49-F238E27FC236}">
                <a16:creationId xmlns:a16="http://schemas.microsoft.com/office/drawing/2014/main" id="{0446E039-8A79-490F-9D9D-B7CFD0EDC204}"/>
              </a:ext>
            </a:extLst>
          </p:cNvPr>
          <p:cNvGrpSpPr/>
          <p:nvPr/>
        </p:nvGrpSpPr>
        <p:grpSpPr>
          <a:xfrm>
            <a:off x="415422" y="2698896"/>
            <a:ext cx="1185096" cy="1115916"/>
            <a:chOff x="539750" y="2796200"/>
            <a:chExt cx="1185096" cy="1115916"/>
          </a:xfrm>
        </p:grpSpPr>
        <p:sp>
          <p:nvSpPr>
            <p:cNvPr id="57" name="TextBox 97">
              <a:extLst>
                <a:ext uri="{FF2B5EF4-FFF2-40B4-BE49-F238E27FC236}">
                  <a16:creationId xmlns:a16="http://schemas.microsoft.com/office/drawing/2014/main" id="{06E0E12B-E704-4FE5-9CF4-8B8A85579AA6}"/>
                </a:ext>
              </a:extLst>
            </p:cNvPr>
            <p:cNvSpPr txBox="1"/>
            <p:nvPr/>
          </p:nvSpPr>
          <p:spPr>
            <a:xfrm>
              <a:off x="539750" y="3742839"/>
              <a:ext cx="1185096" cy="169277"/>
            </a:xfrm>
            <a:prstGeom prst="rect">
              <a:avLst/>
            </a:prstGeom>
            <a:noFill/>
          </p:spPr>
          <p:txBody>
            <a:bodyPr wrap="square" lIns="0" tIns="0" rIns="0" bIns="0" rtlCol="0">
              <a:spAutoFit/>
            </a:bodyPr>
            <a:lstStyle>
              <a:defPPr>
                <a:defRPr lang="en-GB"/>
              </a:defPPr>
              <a:lvl1pPr defTabSz="360000">
                <a:tabLst>
                  <a:tab pos="360000" algn="l"/>
                </a:tabLst>
                <a:defRPr sz="1100">
                  <a:solidFill>
                    <a:schemeClr val="tx2"/>
                  </a:solidFill>
                  <a:latin typeface="Nokia Pure Text Light" panose="020B0403020202020204" pitchFamily="34" charset="0"/>
                  <a:ea typeface="Nokia Pure Text Light" panose="020B0403020202020204" pitchFamily="34" charset="0"/>
                </a:defRPr>
              </a:lvl1pPr>
            </a:lstStyle>
            <a:p>
              <a:pPr marL="0" marR="0" lvl="0" indent="0" defTabSz="360000" eaLnBrk="1" fontAlgn="auto" latinLnBrk="0" hangingPunct="1">
                <a:lnSpc>
                  <a:spcPct val="100000"/>
                </a:lnSpc>
                <a:spcBef>
                  <a:spcPts val="0"/>
                </a:spcBef>
                <a:spcAft>
                  <a:spcPts val="0"/>
                </a:spcAft>
                <a:buClrTx/>
                <a:buSzTx/>
                <a:buFontTx/>
                <a:buNone/>
                <a:tabLst>
                  <a:tab pos="360000" algn="l"/>
                </a:tabLst>
                <a:defRPr/>
              </a:pPr>
              <a:r>
                <a:rPr kumimoji="0" lang="en-US" sz="1100" b="0" i="0" u="none" strike="noStrike" kern="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rPr>
                <a:t>Billions of sensors</a:t>
              </a:r>
            </a:p>
          </p:txBody>
        </p:sp>
        <p:grpSp>
          <p:nvGrpSpPr>
            <p:cNvPr id="58" name="Gruppieren 45">
              <a:extLst>
                <a:ext uri="{FF2B5EF4-FFF2-40B4-BE49-F238E27FC236}">
                  <a16:creationId xmlns:a16="http://schemas.microsoft.com/office/drawing/2014/main" id="{884E7973-721B-4548-B021-02FD1F12CC55}"/>
                </a:ext>
              </a:extLst>
            </p:cNvPr>
            <p:cNvGrpSpPr/>
            <p:nvPr/>
          </p:nvGrpSpPr>
          <p:grpSpPr>
            <a:xfrm>
              <a:off x="539807" y="2796200"/>
              <a:ext cx="900113" cy="900113"/>
              <a:chOff x="539807" y="2796200"/>
              <a:chExt cx="900113" cy="900113"/>
            </a:xfrm>
          </p:grpSpPr>
          <p:sp>
            <p:nvSpPr>
              <p:cNvPr id="59" name="Rechteck 30">
                <a:extLst>
                  <a:ext uri="{FF2B5EF4-FFF2-40B4-BE49-F238E27FC236}">
                    <a16:creationId xmlns:a16="http://schemas.microsoft.com/office/drawing/2014/main" id="{9773C67E-D6FF-4FC0-B0F7-EFE219C100B7}"/>
                  </a:ext>
                </a:extLst>
              </p:cNvPr>
              <p:cNvSpPr>
                <a:spLocks noChangeAspect="1"/>
              </p:cNvSpPr>
              <p:nvPr/>
            </p:nvSpPr>
            <p:spPr>
              <a:xfrm>
                <a:off x="539807" y="2796200"/>
                <a:ext cx="900113" cy="900113"/>
              </a:xfrm>
              <a:prstGeom prst="rect">
                <a:avLst/>
              </a:prstGeom>
              <a:solidFill>
                <a:srgbClr val="001135"/>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Nokia Pure Text Light"/>
                  <a:ea typeface="+mn-ea"/>
                  <a:cs typeface="+mn-cs"/>
                </a:endParaRPr>
              </a:p>
            </p:txBody>
          </p:sp>
          <p:sp>
            <p:nvSpPr>
              <p:cNvPr id="60" name="Abgerundetes Rechteck 6">
                <a:extLst>
                  <a:ext uri="{FF2B5EF4-FFF2-40B4-BE49-F238E27FC236}">
                    <a16:creationId xmlns:a16="http://schemas.microsoft.com/office/drawing/2014/main" id="{AE8AD897-CD15-4A32-B4CC-B662BDEA6B1C}"/>
                  </a:ext>
                </a:extLst>
              </p:cNvPr>
              <p:cNvSpPr>
                <a:spLocks noChangeAspect="1"/>
              </p:cNvSpPr>
              <p:nvPr/>
            </p:nvSpPr>
            <p:spPr>
              <a:xfrm>
                <a:off x="837526" y="2974042"/>
                <a:ext cx="304675" cy="544429"/>
              </a:xfrm>
              <a:custGeom>
                <a:avLst/>
                <a:gdLst/>
                <a:ahLst/>
                <a:cxnLst/>
                <a:rect l="l" t="t" r="r" b="b"/>
                <a:pathLst>
                  <a:path w="3469419" h="6199548">
                    <a:moveTo>
                      <a:pt x="1813218" y="4256702"/>
                    </a:moveTo>
                    <a:cubicBezTo>
                      <a:pt x="1821556" y="4256633"/>
                      <a:pt x="1829991" y="4258288"/>
                      <a:pt x="1838075" y="4261925"/>
                    </a:cubicBezTo>
                    <a:cubicBezTo>
                      <a:pt x="1995645" y="4327548"/>
                      <a:pt x="2122458" y="4439401"/>
                      <a:pt x="2206705" y="4585321"/>
                    </a:cubicBezTo>
                    <a:cubicBezTo>
                      <a:pt x="2286842" y="4724122"/>
                      <a:pt x="2321838" y="4884240"/>
                      <a:pt x="2305011" y="5045806"/>
                    </a:cubicBezTo>
                    <a:cubicBezTo>
                      <a:pt x="2301442" y="5081084"/>
                      <a:pt x="2271183" y="5103300"/>
                      <a:pt x="2235776" y="5100015"/>
                    </a:cubicBezTo>
                    <a:cubicBezTo>
                      <a:pt x="2200369" y="5096731"/>
                      <a:pt x="2174695" y="5068846"/>
                      <a:pt x="2178263" y="5033568"/>
                    </a:cubicBezTo>
                    <a:cubicBezTo>
                      <a:pt x="2191003" y="4898088"/>
                      <a:pt x="2163209" y="4767030"/>
                      <a:pt x="2095400" y="4649582"/>
                    </a:cubicBezTo>
                    <a:cubicBezTo>
                      <a:pt x="2025537" y="4528576"/>
                      <a:pt x="1918234" y="4433931"/>
                      <a:pt x="1785300" y="4377811"/>
                    </a:cubicBezTo>
                    <a:cubicBezTo>
                      <a:pt x="1774009" y="4374839"/>
                      <a:pt x="1762200" y="4362675"/>
                      <a:pt x="1756035" y="4351998"/>
                    </a:cubicBezTo>
                    <a:cubicBezTo>
                      <a:pt x="1745761" y="4334203"/>
                      <a:pt x="1744723" y="4315821"/>
                      <a:pt x="1752920" y="4296853"/>
                    </a:cubicBezTo>
                    <a:cubicBezTo>
                      <a:pt x="1764065" y="4272623"/>
                      <a:pt x="1788203" y="4256907"/>
                      <a:pt x="1813218" y="4256702"/>
                    </a:cubicBezTo>
                    <a:close/>
                    <a:moveTo>
                      <a:pt x="2013600" y="3751283"/>
                    </a:moveTo>
                    <a:cubicBezTo>
                      <a:pt x="2021828" y="3751231"/>
                      <a:pt x="2030251" y="3752931"/>
                      <a:pt x="2038332" y="3756618"/>
                    </a:cubicBezTo>
                    <a:cubicBezTo>
                      <a:pt x="2310649" y="3857139"/>
                      <a:pt x="2538970" y="4054657"/>
                      <a:pt x="2685711" y="4308821"/>
                    </a:cubicBezTo>
                    <a:cubicBezTo>
                      <a:pt x="2830386" y="4559405"/>
                      <a:pt x="2886157" y="4837453"/>
                      <a:pt x="2846261" y="5123003"/>
                    </a:cubicBezTo>
                    <a:cubicBezTo>
                      <a:pt x="2842872" y="5158371"/>
                      <a:pt x="2809225" y="5182570"/>
                      <a:pt x="2773892" y="5179105"/>
                    </a:cubicBezTo>
                    <a:cubicBezTo>
                      <a:pt x="2740063" y="5169998"/>
                      <a:pt x="2717891" y="5139842"/>
                      <a:pt x="2721280" y="5104474"/>
                    </a:cubicBezTo>
                    <a:cubicBezTo>
                      <a:pt x="2755719" y="4850712"/>
                      <a:pt x="2708778" y="4596205"/>
                      <a:pt x="2578570" y="4370679"/>
                    </a:cubicBezTo>
                    <a:cubicBezTo>
                      <a:pt x="2446296" y="4141574"/>
                      <a:pt x="2239586" y="3964990"/>
                      <a:pt x="1995459" y="3872058"/>
                    </a:cubicBezTo>
                    <a:cubicBezTo>
                      <a:pt x="1978545" y="3867505"/>
                      <a:pt x="1968773" y="3858827"/>
                      <a:pt x="1960506" y="3844508"/>
                    </a:cubicBezTo>
                    <a:cubicBezTo>
                      <a:pt x="1952239" y="3830189"/>
                      <a:pt x="1951114" y="3811746"/>
                      <a:pt x="1959199" y="3792759"/>
                    </a:cubicBezTo>
                    <a:cubicBezTo>
                      <a:pt x="1965970" y="3767372"/>
                      <a:pt x="1988914" y="3751440"/>
                      <a:pt x="2013600" y="3751283"/>
                    </a:cubicBezTo>
                    <a:close/>
                    <a:moveTo>
                      <a:pt x="2246396" y="3186504"/>
                    </a:moveTo>
                    <a:cubicBezTo>
                      <a:pt x="2254703" y="3186467"/>
                      <a:pt x="2263163" y="3188126"/>
                      <a:pt x="2271271" y="3191773"/>
                    </a:cubicBezTo>
                    <a:cubicBezTo>
                      <a:pt x="2674336" y="3349296"/>
                      <a:pt x="2998730" y="3628383"/>
                      <a:pt x="3215101" y="4003150"/>
                    </a:cubicBezTo>
                    <a:cubicBezTo>
                      <a:pt x="3427351" y="4370778"/>
                      <a:pt x="3508392" y="4785606"/>
                      <a:pt x="3452022" y="5203625"/>
                    </a:cubicBezTo>
                    <a:cubicBezTo>
                      <a:pt x="3448440" y="5239006"/>
                      <a:pt x="3414487" y="5263367"/>
                      <a:pt x="3378974" y="5260076"/>
                    </a:cubicBezTo>
                    <a:cubicBezTo>
                      <a:pt x="3347062" y="5254706"/>
                      <a:pt x="3319252" y="5223172"/>
                      <a:pt x="3324895" y="5191361"/>
                    </a:cubicBezTo>
                    <a:cubicBezTo>
                      <a:pt x="3377163" y="4799505"/>
                      <a:pt x="3301284" y="4410250"/>
                      <a:pt x="3103459" y="4067607"/>
                    </a:cubicBezTo>
                    <a:cubicBezTo>
                      <a:pt x="2901512" y="3717825"/>
                      <a:pt x="2596685" y="3455994"/>
                      <a:pt x="2221931" y="3305921"/>
                    </a:cubicBezTo>
                    <a:cubicBezTo>
                      <a:pt x="2210606" y="3302941"/>
                      <a:pt x="2198762" y="3290743"/>
                      <a:pt x="2192580" y="3280036"/>
                    </a:cubicBezTo>
                    <a:cubicBezTo>
                      <a:pt x="2182277" y="3262190"/>
                      <a:pt x="2181237" y="3243754"/>
                      <a:pt x="2189460" y="3224730"/>
                    </a:cubicBezTo>
                    <a:cubicBezTo>
                      <a:pt x="2197939" y="3201989"/>
                      <a:pt x="2221476" y="3186615"/>
                      <a:pt x="2246396" y="3186504"/>
                    </a:cubicBezTo>
                    <a:close/>
                    <a:moveTo>
                      <a:pt x="939084" y="183000"/>
                    </a:moveTo>
                    <a:cubicBezTo>
                      <a:pt x="819790" y="183000"/>
                      <a:pt x="723084" y="279706"/>
                      <a:pt x="723084" y="399000"/>
                    </a:cubicBezTo>
                    <a:lnTo>
                      <a:pt x="723084" y="4609570"/>
                    </a:lnTo>
                    <a:lnTo>
                      <a:pt x="723084" y="4650886"/>
                    </a:lnTo>
                    <a:lnTo>
                      <a:pt x="723084" y="4863000"/>
                    </a:lnTo>
                    <a:cubicBezTo>
                      <a:pt x="723084" y="4866519"/>
                      <a:pt x="723168" y="4870018"/>
                      <a:pt x="724138" y="4873457"/>
                    </a:cubicBezTo>
                    <a:cubicBezTo>
                      <a:pt x="521942" y="4957469"/>
                      <a:pt x="379892" y="5156920"/>
                      <a:pt x="379892" y="5389548"/>
                    </a:cubicBezTo>
                    <a:cubicBezTo>
                      <a:pt x="379892" y="5698381"/>
                      <a:pt x="630251" y="5948740"/>
                      <a:pt x="939084" y="5948740"/>
                    </a:cubicBezTo>
                    <a:cubicBezTo>
                      <a:pt x="1247917" y="5948740"/>
                      <a:pt x="1498276" y="5698381"/>
                      <a:pt x="1498276" y="5389548"/>
                    </a:cubicBezTo>
                    <a:cubicBezTo>
                      <a:pt x="1498276" y="5156920"/>
                      <a:pt x="1356227" y="4957469"/>
                      <a:pt x="1154030" y="4873457"/>
                    </a:cubicBezTo>
                    <a:lnTo>
                      <a:pt x="1155084" y="4863000"/>
                    </a:lnTo>
                    <a:lnTo>
                      <a:pt x="1155084" y="4631769"/>
                    </a:lnTo>
                    <a:lnTo>
                      <a:pt x="1155084" y="4609570"/>
                    </a:lnTo>
                    <a:lnTo>
                      <a:pt x="1155084" y="399000"/>
                    </a:lnTo>
                    <a:cubicBezTo>
                      <a:pt x="1155084" y="279706"/>
                      <a:pt x="1058378" y="183000"/>
                      <a:pt x="939084" y="183000"/>
                    </a:cubicBezTo>
                    <a:close/>
                    <a:moveTo>
                      <a:pt x="939084" y="0"/>
                    </a:moveTo>
                    <a:cubicBezTo>
                      <a:pt x="1177671" y="0"/>
                      <a:pt x="1371084" y="193413"/>
                      <a:pt x="1371084" y="432000"/>
                    </a:cubicBezTo>
                    <a:lnTo>
                      <a:pt x="1371084" y="4706600"/>
                    </a:lnTo>
                    <a:cubicBezTo>
                      <a:pt x="1598654" y="4848445"/>
                      <a:pt x="1749084" y="5101429"/>
                      <a:pt x="1749084" y="5389548"/>
                    </a:cubicBezTo>
                    <a:cubicBezTo>
                      <a:pt x="1749084" y="5836899"/>
                      <a:pt x="1386435" y="6199548"/>
                      <a:pt x="939084" y="6199548"/>
                    </a:cubicBezTo>
                    <a:cubicBezTo>
                      <a:pt x="491733" y="6199548"/>
                      <a:pt x="129084" y="5836899"/>
                      <a:pt x="129084" y="5389548"/>
                    </a:cubicBezTo>
                    <a:cubicBezTo>
                      <a:pt x="129084" y="5101429"/>
                      <a:pt x="279514" y="4848445"/>
                      <a:pt x="507084" y="4706600"/>
                    </a:cubicBezTo>
                    <a:lnTo>
                      <a:pt x="507084" y="4273160"/>
                    </a:lnTo>
                    <a:lnTo>
                      <a:pt x="108000" y="4273160"/>
                    </a:lnTo>
                    <a:cubicBezTo>
                      <a:pt x="48353" y="4273160"/>
                      <a:pt x="0" y="4224807"/>
                      <a:pt x="0" y="4165160"/>
                    </a:cubicBezTo>
                    <a:cubicBezTo>
                      <a:pt x="0" y="4105513"/>
                      <a:pt x="48353" y="4057160"/>
                      <a:pt x="108000" y="4057160"/>
                    </a:cubicBezTo>
                    <a:lnTo>
                      <a:pt x="507084" y="4057160"/>
                    </a:lnTo>
                    <a:lnTo>
                      <a:pt x="507084" y="3495097"/>
                    </a:lnTo>
                    <a:lnTo>
                      <a:pt x="108000" y="3495097"/>
                    </a:lnTo>
                    <a:cubicBezTo>
                      <a:pt x="48353" y="3495097"/>
                      <a:pt x="0" y="3446744"/>
                      <a:pt x="0" y="3387097"/>
                    </a:cubicBezTo>
                    <a:cubicBezTo>
                      <a:pt x="0" y="3327450"/>
                      <a:pt x="48353" y="3279097"/>
                      <a:pt x="108000" y="3279097"/>
                    </a:cubicBezTo>
                    <a:lnTo>
                      <a:pt x="507084" y="3279097"/>
                    </a:lnTo>
                    <a:lnTo>
                      <a:pt x="507084" y="2717033"/>
                    </a:lnTo>
                    <a:lnTo>
                      <a:pt x="108000" y="2717033"/>
                    </a:lnTo>
                    <a:cubicBezTo>
                      <a:pt x="48353" y="2717033"/>
                      <a:pt x="0" y="2668680"/>
                      <a:pt x="0" y="2609033"/>
                    </a:cubicBezTo>
                    <a:cubicBezTo>
                      <a:pt x="0" y="2549386"/>
                      <a:pt x="48353" y="2501033"/>
                      <a:pt x="108000" y="2501033"/>
                    </a:cubicBezTo>
                    <a:lnTo>
                      <a:pt x="507084" y="2501033"/>
                    </a:lnTo>
                    <a:lnTo>
                      <a:pt x="507084" y="1938969"/>
                    </a:lnTo>
                    <a:lnTo>
                      <a:pt x="108000" y="1938969"/>
                    </a:lnTo>
                    <a:cubicBezTo>
                      <a:pt x="48353" y="1938969"/>
                      <a:pt x="0" y="1890616"/>
                      <a:pt x="0" y="1830969"/>
                    </a:cubicBezTo>
                    <a:cubicBezTo>
                      <a:pt x="0" y="1771322"/>
                      <a:pt x="48353" y="1722969"/>
                      <a:pt x="108000" y="1722969"/>
                    </a:cubicBezTo>
                    <a:lnTo>
                      <a:pt x="507084" y="1722969"/>
                    </a:lnTo>
                    <a:lnTo>
                      <a:pt x="507084" y="1160905"/>
                    </a:lnTo>
                    <a:lnTo>
                      <a:pt x="108000" y="1160905"/>
                    </a:lnTo>
                    <a:cubicBezTo>
                      <a:pt x="48353" y="1160905"/>
                      <a:pt x="0" y="1112552"/>
                      <a:pt x="0" y="1052905"/>
                    </a:cubicBezTo>
                    <a:cubicBezTo>
                      <a:pt x="0" y="993258"/>
                      <a:pt x="48353" y="944905"/>
                      <a:pt x="108000" y="944905"/>
                    </a:cubicBezTo>
                    <a:lnTo>
                      <a:pt x="507084" y="944905"/>
                    </a:lnTo>
                    <a:lnTo>
                      <a:pt x="507084" y="432000"/>
                    </a:lnTo>
                    <a:cubicBezTo>
                      <a:pt x="507084" y="193413"/>
                      <a:pt x="700497" y="0"/>
                      <a:pt x="939084" y="0"/>
                    </a:cubicBezTo>
                    <a:close/>
                  </a:path>
                </a:pathLst>
              </a:custGeom>
              <a:solidFill>
                <a:srgbClr val="FFFFFF"/>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24191"/>
                  </a:solidFill>
                  <a:effectLst/>
                  <a:uLnTx/>
                  <a:uFillTx/>
                  <a:latin typeface="Nokia Pure Text"/>
                </a:endParaRPr>
              </a:p>
            </p:txBody>
          </p:sp>
        </p:grpSp>
      </p:grpSp>
      <p:grpSp>
        <p:nvGrpSpPr>
          <p:cNvPr id="24" name="Gruppieren 7">
            <a:extLst>
              <a:ext uri="{FF2B5EF4-FFF2-40B4-BE49-F238E27FC236}">
                <a16:creationId xmlns:a16="http://schemas.microsoft.com/office/drawing/2014/main" id="{0689A681-BBC5-A944-AA27-0250EF2FAC2D}"/>
              </a:ext>
            </a:extLst>
          </p:cNvPr>
          <p:cNvGrpSpPr/>
          <p:nvPr/>
        </p:nvGrpSpPr>
        <p:grpSpPr>
          <a:xfrm>
            <a:off x="5263491" y="1559070"/>
            <a:ext cx="1998634" cy="1623846"/>
            <a:chOff x="1278428" y="1899587"/>
            <a:chExt cx="1998634" cy="1623846"/>
          </a:xfrm>
        </p:grpSpPr>
        <p:grpSp>
          <p:nvGrpSpPr>
            <p:cNvPr id="25" name="Gruppieren 83">
              <a:extLst>
                <a:ext uri="{FF2B5EF4-FFF2-40B4-BE49-F238E27FC236}">
                  <a16:creationId xmlns:a16="http://schemas.microsoft.com/office/drawing/2014/main" id="{8F2EE68B-166D-5B44-8A11-F9078986272E}"/>
                </a:ext>
              </a:extLst>
            </p:cNvPr>
            <p:cNvGrpSpPr/>
            <p:nvPr/>
          </p:nvGrpSpPr>
          <p:grpSpPr>
            <a:xfrm>
              <a:off x="1278428" y="1899587"/>
              <a:ext cx="1998634" cy="1623846"/>
              <a:chOff x="3346111" y="1910968"/>
              <a:chExt cx="1107725" cy="900000"/>
            </a:xfrm>
            <a:gradFill flip="none" rotWithShape="1">
              <a:gsLst>
                <a:gs pos="55000">
                  <a:schemeClr val="tx1"/>
                </a:gs>
                <a:gs pos="34000">
                  <a:schemeClr val="accent3"/>
                </a:gs>
                <a:gs pos="76000">
                  <a:schemeClr val="tx2"/>
                </a:gs>
              </a:gsLst>
              <a:lin ang="8100000" scaled="1"/>
              <a:tileRect/>
            </a:gradFill>
          </p:grpSpPr>
          <p:sp>
            <p:nvSpPr>
              <p:cNvPr id="63" name="Freeform 8">
                <a:hlinkClick r:id="" action="ppaction://noaction"/>
                <a:extLst>
                  <a:ext uri="{FF2B5EF4-FFF2-40B4-BE49-F238E27FC236}">
                    <a16:creationId xmlns:a16="http://schemas.microsoft.com/office/drawing/2014/main" id="{328FA384-D097-1945-9818-C2356CC4B761}"/>
                  </a:ext>
                </a:extLst>
              </p:cNvPr>
              <p:cNvSpPr>
                <a:spLocks/>
              </p:cNvSpPr>
              <p:nvPr/>
            </p:nvSpPr>
            <p:spPr bwMode="auto">
              <a:xfrm>
                <a:off x="3346111" y="2400673"/>
                <a:ext cx="538273" cy="410295"/>
              </a:xfrm>
              <a:custGeom>
                <a:avLst/>
                <a:gdLst/>
                <a:ahLst/>
                <a:cxnLst/>
                <a:rect l="l" t="t" r="r" b="b"/>
                <a:pathLst>
                  <a:path w="1315743" h="1002916">
                    <a:moveTo>
                      <a:pt x="725639" y="1939"/>
                    </a:moveTo>
                    <a:cubicBezTo>
                      <a:pt x="747194" y="5173"/>
                      <a:pt x="768330" y="12478"/>
                      <a:pt x="787794" y="24044"/>
                    </a:cubicBezTo>
                    <a:cubicBezTo>
                      <a:pt x="787794" y="24044"/>
                      <a:pt x="787794" y="24044"/>
                      <a:pt x="938831" y="115314"/>
                    </a:cubicBezTo>
                    <a:cubicBezTo>
                      <a:pt x="930376" y="146609"/>
                      <a:pt x="926446" y="179496"/>
                      <a:pt x="926446" y="213301"/>
                    </a:cubicBezTo>
                    <a:cubicBezTo>
                      <a:pt x="926446" y="436338"/>
                      <a:pt x="1097499" y="619419"/>
                      <a:pt x="1315743" y="636338"/>
                    </a:cubicBezTo>
                    <a:lnTo>
                      <a:pt x="1315743" y="837336"/>
                    </a:lnTo>
                    <a:cubicBezTo>
                      <a:pt x="1315743" y="927431"/>
                      <a:pt x="1242755" y="1002916"/>
                      <a:pt x="1150303" y="1002916"/>
                    </a:cubicBezTo>
                    <a:cubicBezTo>
                      <a:pt x="1150303" y="1002916"/>
                      <a:pt x="1150303" y="1002916"/>
                      <a:pt x="96837" y="1002916"/>
                    </a:cubicBezTo>
                    <a:cubicBezTo>
                      <a:pt x="6818" y="1002916"/>
                      <a:pt x="-27244" y="942041"/>
                      <a:pt x="23848" y="866556"/>
                    </a:cubicBezTo>
                    <a:cubicBezTo>
                      <a:pt x="23848" y="866556"/>
                      <a:pt x="23848" y="866556"/>
                      <a:pt x="554231" y="77614"/>
                    </a:cubicBezTo>
                    <a:cubicBezTo>
                      <a:pt x="592550" y="19174"/>
                      <a:pt x="660976" y="-7763"/>
                      <a:pt x="725639" y="1939"/>
                    </a:cubicBezTo>
                    <a:close/>
                  </a:path>
                </a:pathLst>
              </a:custGeom>
              <a:grpFill/>
              <a:ln w="3175">
                <a:noFill/>
                <a:prstDash val="solid"/>
              </a:ln>
              <a:effectLst/>
            </p:spPr>
            <p:txBody>
              <a:bodyPr wrap="square" lIns="71424" tIns="37140" rIns="71424" bIns="37140" anchor="ctr">
                <a:noAutofit/>
              </a:bodyPr>
              <a:lstStyle/>
              <a:p>
                <a:pPr marL="0" marR="0" lvl="0" indent="0" algn="ctr" defTabSz="604723"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FFFFFF"/>
                  </a:solidFill>
                  <a:effectLst/>
                  <a:uLnTx/>
                  <a:uFillTx/>
                  <a:latin typeface="Nokia Pure Text Light"/>
                </a:endParaRPr>
              </a:p>
            </p:txBody>
          </p:sp>
          <p:sp>
            <p:nvSpPr>
              <p:cNvPr id="64" name="Freeform 9">
                <a:hlinkClick r:id="" action="ppaction://noaction"/>
                <a:extLst>
                  <a:ext uri="{FF2B5EF4-FFF2-40B4-BE49-F238E27FC236}">
                    <a16:creationId xmlns:a16="http://schemas.microsoft.com/office/drawing/2014/main" id="{9D77E63E-31C1-D74D-9CA8-3E0158356F24}"/>
                  </a:ext>
                </a:extLst>
              </p:cNvPr>
              <p:cNvSpPr>
                <a:spLocks/>
              </p:cNvSpPr>
              <p:nvPr/>
            </p:nvSpPr>
            <p:spPr bwMode="auto">
              <a:xfrm>
                <a:off x="3651005" y="1910968"/>
                <a:ext cx="497404" cy="519371"/>
              </a:xfrm>
              <a:custGeom>
                <a:avLst/>
                <a:gdLst/>
                <a:ahLst/>
                <a:cxnLst/>
                <a:rect l="l" t="t" r="r" b="b"/>
                <a:pathLst>
                  <a:path w="1215843" h="1269539">
                    <a:moveTo>
                      <a:pt x="606706" y="0"/>
                    </a:moveTo>
                    <a:cubicBezTo>
                      <a:pt x="640162" y="0"/>
                      <a:pt x="673618" y="22120"/>
                      <a:pt x="699167" y="66362"/>
                    </a:cubicBezTo>
                    <a:cubicBezTo>
                      <a:pt x="699167" y="66362"/>
                      <a:pt x="699167" y="66362"/>
                      <a:pt x="1188239" y="916938"/>
                    </a:cubicBezTo>
                    <a:cubicBezTo>
                      <a:pt x="1239336" y="1005421"/>
                      <a:pt x="1217437" y="1122447"/>
                      <a:pt x="1139575" y="1176678"/>
                    </a:cubicBezTo>
                    <a:cubicBezTo>
                      <a:pt x="1139575" y="1176678"/>
                      <a:pt x="1139575" y="1176678"/>
                      <a:pt x="1009001" y="1269539"/>
                    </a:cubicBezTo>
                    <a:cubicBezTo>
                      <a:pt x="952366" y="1102707"/>
                      <a:pt x="794061" y="983515"/>
                      <a:pt x="607922" y="983515"/>
                    </a:cubicBezTo>
                    <a:cubicBezTo>
                      <a:pt x="421783" y="983515"/>
                      <a:pt x="263478" y="1102707"/>
                      <a:pt x="206844" y="1269539"/>
                    </a:cubicBezTo>
                    <a:lnTo>
                      <a:pt x="76269" y="1176678"/>
                    </a:lnTo>
                    <a:cubicBezTo>
                      <a:pt x="-1593" y="1122447"/>
                      <a:pt x="-23492" y="1005421"/>
                      <a:pt x="27605" y="916938"/>
                    </a:cubicBezTo>
                    <a:cubicBezTo>
                      <a:pt x="27605" y="916938"/>
                      <a:pt x="27605" y="916938"/>
                      <a:pt x="514244" y="66362"/>
                    </a:cubicBezTo>
                    <a:cubicBezTo>
                      <a:pt x="539793" y="22120"/>
                      <a:pt x="573249" y="0"/>
                      <a:pt x="606706" y="0"/>
                    </a:cubicBezTo>
                    <a:close/>
                  </a:path>
                </a:pathLst>
              </a:custGeom>
              <a:grpFill/>
              <a:ln w="3175">
                <a:noFill/>
                <a:prstDash val="solid"/>
              </a:ln>
              <a:effectLst/>
            </p:spPr>
            <p:txBody>
              <a:bodyPr wrap="square" lIns="71424" tIns="37140" rIns="71424" bIns="37140" anchor="ctr">
                <a:noAutofit/>
              </a:bodyPr>
              <a:lstStyle/>
              <a:p>
                <a:pPr marL="0" marR="0" lvl="0" indent="0" algn="ctr" defTabSz="604723"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FFFFFF"/>
                  </a:solidFill>
                  <a:effectLst/>
                  <a:uLnTx/>
                  <a:uFillTx/>
                  <a:latin typeface="Nokia Pure Text Light"/>
                </a:endParaRPr>
              </a:p>
            </p:txBody>
          </p:sp>
          <p:sp>
            <p:nvSpPr>
              <p:cNvPr id="65" name="Freeform 7">
                <a:hlinkClick r:id="" action="ppaction://noaction"/>
                <a:extLst>
                  <a:ext uri="{FF2B5EF4-FFF2-40B4-BE49-F238E27FC236}">
                    <a16:creationId xmlns:a16="http://schemas.microsoft.com/office/drawing/2014/main" id="{43838230-64E3-F24A-9FEF-42CCBEAD7CA9}"/>
                  </a:ext>
                </a:extLst>
              </p:cNvPr>
              <p:cNvSpPr>
                <a:spLocks/>
              </p:cNvSpPr>
              <p:nvPr/>
            </p:nvSpPr>
            <p:spPr bwMode="auto">
              <a:xfrm>
                <a:off x="3908575" y="2400673"/>
                <a:ext cx="545261" cy="410295"/>
              </a:xfrm>
              <a:custGeom>
                <a:avLst/>
                <a:gdLst/>
                <a:ahLst/>
                <a:cxnLst/>
                <a:rect l="l" t="t" r="r" b="b"/>
                <a:pathLst>
                  <a:path w="1332824" h="1002916">
                    <a:moveTo>
                      <a:pt x="604725" y="1939"/>
                    </a:moveTo>
                    <a:cubicBezTo>
                      <a:pt x="669391" y="-7763"/>
                      <a:pt x="737820" y="19174"/>
                      <a:pt x="776140" y="77614"/>
                    </a:cubicBezTo>
                    <a:cubicBezTo>
                      <a:pt x="776140" y="77614"/>
                      <a:pt x="776140" y="77614"/>
                      <a:pt x="1308976" y="866556"/>
                    </a:cubicBezTo>
                    <a:cubicBezTo>
                      <a:pt x="1360070" y="942041"/>
                      <a:pt x="1326008" y="1002916"/>
                      <a:pt x="1235985" y="1002916"/>
                    </a:cubicBezTo>
                    <a:cubicBezTo>
                      <a:pt x="1235985" y="1002916"/>
                      <a:pt x="1235985" y="1002916"/>
                      <a:pt x="165447" y="1002916"/>
                    </a:cubicBezTo>
                    <a:cubicBezTo>
                      <a:pt x="75425" y="1002916"/>
                      <a:pt x="0" y="927431"/>
                      <a:pt x="0" y="837336"/>
                    </a:cubicBezTo>
                    <a:cubicBezTo>
                      <a:pt x="0" y="837336"/>
                      <a:pt x="0" y="837336"/>
                      <a:pt x="0" y="637928"/>
                    </a:cubicBezTo>
                    <a:cubicBezTo>
                      <a:pt x="225655" y="628235"/>
                      <a:pt x="405066" y="441723"/>
                      <a:pt x="405066" y="213301"/>
                    </a:cubicBezTo>
                    <a:cubicBezTo>
                      <a:pt x="405066" y="179557"/>
                      <a:pt x="401151" y="146727"/>
                      <a:pt x="392733" y="115481"/>
                    </a:cubicBezTo>
                    <a:lnTo>
                      <a:pt x="542568" y="24044"/>
                    </a:lnTo>
                    <a:cubicBezTo>
                      <a:pt x="562033" y="12478"/>
                      <a:pt x="583170" y="5173"/>
                      <a:pt x="604725" y="1939"/>
                    </a:cubicBezTo>
                    <a:close/>
                  </a:path>
                </a:pathLst>
              </a:custGeom>
              <a:grpFill/>
              <a:ln w="3175">
                <a:noFill/>
                <a:prstDash val="solid"/>
              </a:ln>
              <a:effectLst/>
            </p:spPr>
            <p:txBody>
              <a:bodyPr wrap="square" lIns="71424" tIns="37140" rIns="71424" bIns="37140" anchor="ctr">
                <a:noAutofit/>
              </a:bodyPr>
              <a:lstStyle/>
              <a:p>
                <a:pPr marL="0" marR="0" lvl="0" indent="0" algn="ctr" defTabSz="604723"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FFFFFF"/>
                  </a:solidFill>
                  <a:effectLst/>
                  <a:uLnTx/>
                  <a:uFillTx/>
                  <a:latin typeface="Nokia Pure Text Light"/>
                </a:endParaRPr>
              </a:p>
            </p:txBody>
          </p:sp>
        </p:grpSp>
        <p:grpSp>
          <p:nvGrpSpPr>
            <p:cNvPr id="26" name="Gruppieren 84">
              <a:extLst>
                <a:ext uri="{FF2B5EF4-FFF2-40B4-BE49-F238E27FC236}">
                  <a16:creationId xmlns:a16="http://schemas.microsoft.com/office/drawing/2014/main" id="{A3583C11-7D31-A54D-9307-CA78F699845C}"/>
                </a:ext>
              </a:extLst>
            </p:cNvPr>
            <p:cNvGrpSpPr>
              <a:grpSpLocks noChangeAspect="1"/>
            </p:cNvGrpSpPr>
            <p:nvPr/>
          </p:nvGrpSpPr>
          <p:grpSpPr>
            <a:xfrm>
              <a:off x="2590689" y="3015302"/>
              <a:ext cx="383512" cy="382610"/>
              <a:chOff x="-1931824" y="1766260"/>
              <a:chExt cx="288681" cy="288000"/>
            </a:xfrm>
          </p:grpSpPr>
          <p:sp>
            <p:nvSpPr>
              <p:cNvPr id="50" name="Ellipse 105">
                <a:extLst>
                  <a:ext uri="{FF2B5EF4-FFF2-40B4-BE49-F238E27FC236}">
                    <a16:creationId xmlns:a16="http://schemas.microsoft.com/office/drawing/2014/main" id="{5C77FCD5-50AC-A148-AB3D-B5E067F1C5B4}"/>
                  </a:ext>
                </a:extLst>
              </p:cNvPr>
              <p:cNvSpPr>
                <a:spLocks noChangeAspect="1"/>
              </p:cNvSpPr>
              <p:nvPr/>
            </p:nvSpPr>
            <p:spPr>
              <a:xfrm>
                <a:off x="-1890620" y="1798363"/>
                <a:ext cx="57279" cy="57279"/>
              </a:xfrm>
              <a:prstGeom prst="ellipse">
                <a:avLst/>
              </a:pr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sp>
            <p:nvSpPr>
              <p:cNvPr id="51" name="Freihandform: Form 106">
                <a:extLst>
                  <a:ext uri="{FF2B5EF4-FFF2-40B4-BE49-F238E27FC236}">
                    <a16:creationId xmlns:a16="http://schemas.microsoft.com/office/drawing/2014/main" id="{81D7E005-09D9-024C-9FE6-67A8172361F1}"/>
                  </a:ext>
                </a:extLst>
              </p:cNvPr>
              <p:cNvSpPr>
                <a:spLocks noChangeAspect="1"/>
              </p:cNvSpPr>
              <p:nvPr/>
            </p:nvSpPr>
            <p:spPr>
              <a:xfrm>
                <a:off x="-1931824" y="1766260"/>
                <a:ext cx="219020" cy="288000"/>
              </a:xfrm>
              <a:custGeom>
                <a:avLst/>
                <a:gdLst>
                  <a:gd name="connsiteX0" fmla="*/ 554330 w 1738313"/>
                  <a:gd name="connsiteY0" fmla="*/ 0 h 2285790"/>
                  <a:gd name="connsiteX1" fmla="*/ 998541 w 1738313"/>
                  <a:gd name="connsiteY1" fmla="*/ 294444 h 2285790"/>
                  <a:gd name="connsiteX2" fmla="*/ 1013947 w 1738313"/>
                  <a:gd name="connsiteY2" fmla="*/ 344077 h 2285790"/>
                  <a:gd name="connsiteX3" fmla="*/ 1738313 w 1738313"/>
                  <a:gd name="connsiteY3" fmla="*/ 344077 h 2285790"/>
                  <a:gd name="connsiteX4" fmla="*/ 1738313 w 1738313"/>
                  <a:gd name="connsiteY4" fmla="*/ 578434 h 2285790"/>
                  <a:gd name="connsiteX5" fmla="*/ 1025590 w 1738313"/>
                  <a:gd name="connsiteY5" fmla="*/ 578434 h 2285790"/>
                  <a:gd name="connsiteX6" fmla="*/ 1014752 w 1738313"/>
                  <a:gd name="connsiteY6" fmla="*/ 625459 h 2285790"/>
                  <a:gd name="connsiteX7" fmla="*/ 954092 w 1738313"/>
                  <a:gd name="connsiteY7" fmla="*/ 751643 h 2285790"/>
                  <a:gd name="connsiteX8" fmla="*/ 906889 w 1738313"/>
                  <a:gd name="connsiteY8" fmla="*/ 808853 h 2285790"/>
                  <a:gd name="connsiteX9" fmla="*/ 1133984 w 1738313"/>
                  <a:gd name="connsiteY9" fmla="*/ 1792508 h 2285790"/>
                  <a:gd name="connsiteX10" fmla="*/ 1738313 w 1738313"/>
                  <a:gd name="connsiteY10" fmla="*/ 1792508 h 2285790"/>
                  <a:gd name="connsiteX11" fmla="*/ 1738313 w 1738313"/>
                  <a:gd name="connsiteY11" fmla="*/ 2285790 h 2285790"/>
                  <a:gd name="connsiteX12" fmla="*/ 0 w 1738313"/>
                  <a:gd name="connsiteY12" fmla="*/ 2285790 h 2285790"/>
                  <a:gd name="connsiteX13" fmla="*/ 0 w 1738313"/>
                  <a:gd name="connsiteY13" fmla="*/ 1792508 h 2285790"/>
                  <a:gd name="connsiteX14" fmla="*/ 627727 w 1738313"/>
                  <a:gd name="connsiteY14" fmla="*/ 1792508 h 2285790"/>
                  <a:gd name="connsiteX15" fmla="*/ 432464 w 1738313"/>
                  <a:gd name="connsiteY15" fmla="*/ 946732 h 2285790"/>
                  <a:gd name="connsiteX16" fmla="*/ 366677 w 1738313"/>
                  <a:gd name="connsiteY16" fmla="*/ 926310 h 2285790"/>
                  <a:gd name="connsiteX17" fmla="*/ 72234 w 1738313"/>
                  <a:gd name="connsiteY17" fmla="*/ 482098 h 2285790"/>
                  <a:gd name="connsiteX18" fmla="*/ 554330 w 1738313"/>
                  <a:gd name="connsiteY18" fmla="*/ 0 h 228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8313" h="2285790">
                    <a:moveTo>
                      <a:pt x="554330" y="0"/>
                    </a:moveTo>
                    <a:cubicBezTo>
                      <a:pt x="754021" y="0"/>
                      <a:pt x="925354" y="121412"/>
                      <a:pt x="998541" y="294444"/>
                    </a:cubicBezTo>
                    <a:lnTo>
                      <a:pt x="1013947" y="344077"/>
                    </a:lnTo>
                    <a:lnTo>
                      <a:pt x="1738313" y="344077"/>
                    </a:lnTo>
                    <a:lnTo>
                      <a:pt x="1738313" y="578434"/>
                    </a:lnTo>
                    <a:lnTo>
                      <a:pt x="1025590" y="578434"/>
                    </a:lnTo>
                    <a:lnTo>
                      <a:pt x="1014752" y="625459"/>
                    </a:lnTo>
                    <a:cubicBezTo>
                      <a:pt x="1000666" y="670747"/>
                      <a:pt x="980083" y="713172"/>
                      <a:pt x="954092" y="751643"/>
                    </a:cubicBezTo>
                    <a:lnTo>
                      <a:pt x="906889" y="808853"/>
                    </a:lnTo>
                    <a:lnTo>
                      <a:pt x="1133984" y="1792508"/>
                    </a:lnTo>
                    <a:lnTo>
                      <a:pt x="1738313" y="1792508"/>
                    </a:lnTo>
                    <a:lnTo>
                      <a:pt x="1738313" y="2285790"/>
                    </a:lnTo>
                    <a:lnTo>
                      <a:pt x="0" y="2285790"/>
                    </a:lnTo>
                    <a:lnTo>
                      <a:pt x="0" y="1792508"/>
                    </a:lnTo>
                    <a:lnTo>
                      <a:pt x="627727" y="1792508"/>
                    </a:lnTo>
                    <a:lnTo>
                      <a:pt x="432464" y="946732"/>
                    </a:lnTo>
                    <a:lnTo>
                      <a:pt x="366677" y="926310"/>
                    </a:lnTo>
                    <a:cubicBezTo>
                      <a:pt x="193645" y="853124"/>
                      <a:pt x="72234" y="681789"/>
                      <a:pt x="72234" y="482098"/>
                    </a:cubicBezTo>
                    <a:cubicBezTo>
                      <a:pt x="72234" y="215843"/>
                      <a:pt x="288076" y="0"/>
                      <a:pt x="554330" y="0"/>
                    </a:cubicBezTo>
                    <a:close/>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sp>
            <p:nvSpPr>
              <p:cNvPr id="61" name="Freihandform: Form 107">
                <a:extLst>
                  <a:ext uri="{FF2B5EF4-FFF2-40B4-BE49-F238E27FC236}">
                    <a16:creationId xmlns:a16="http://schemas.microsoft.com/office/drawing/2014/main" id="{1F487E8D-0626-6A40-BBF4-97E14E9F06DB}"/>
                  </a:ext>
                </a:extLst>
              </p:cNvPr>
              <p:cNvSpPr/>
              <p:nvPr/>
            </p:nvSpPr>
            <p:spPr>
              <a:xfrm>
                <a:off x="-1713049" y="1779886"/>
                <a:ext cx="69906" cy="32103"/>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62" name="Freihandform: Form 108">
                <a:extLst>
                  <a:ext uri="{FF2B5EF4-FFF2-40B4-BE49-F238E27FC236}">
                    <a16:creationId xmlns:a16="http://schemas.microsoft.com/office/drawing/2014/main" id="{5E000B44-A1C2-6840-B343-EB5A044413EE}"/>
                  </a:ext>
                </a:extLst>
              </p:cNvPr>
              <p:cNvSpPr/>
              <p:nvPr/>
            </p:nvSpPr>
            <p:spPr>
              <a:xfrm flipV="1">
                <a:off x="-1713049" y="1836891"/>
                <a:ext cx="69906" cy="32103"/>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Nokia Pure Text Light"/>
                  <a:ea typeface="+mn-ea"/>
                  <a:cs typeface="+mn-cs"/>
                </a:endParaRPr>
              </a:p>
            </p:txBody>
          </p:sp>
        </p:grpSp>
        <p:grpSp>
          <p:nvGrpSpPr>
            <p:cNvPr id="27" name="Gruppieren 90">
              <a:extLst>
                <a:ext uri="{FF2B5EF4-FFF2-40B4-BE49-F238E27FC236}">
                  <a16:creationId xmlns:a16="http://schemas.microsoft.com/office/drawing/2014/main" id="{B533B8DF-8123-D54C-8449-DD71C4DF4337}"/>
                </a:ext>
              </a:extLst>
            </p:cNvPr>
            <p:cNvGrpSpPr/>
            <p:nvPr/>
          </p:nvGrpSpPr>
          <p:grpSpPr>
            <a:xfrm>
              <a:off x="1669206" y="3001896"/>
              <a:ext cx="208474" cy="409420"/>
              <a:chOff x="-1701262" y="1767530"/>
              <a:chExt cx="153890" cy="302223"/>
            </a:xfrm>
          </p:grpSpPr>
          <p:sp>
            <p:nvSpPr>
              <p:cNvPr id="29" name="Freihandform: Form 95">
                <a:extLst>
                  <a:ext uri="{FF2B5EF4-FFF2-40B4-BE49-F238E27FC236}">
                    <a16:creationId xmlns:a16="http://schemas.microsoft.com/office/drawing/2014/main" id="{79A4DEDE-F54A-4E4C-B2AE-B3D9005457B1}"/>
                  </a:ext>
                </a:extLst>
              </p:cNvPr>
              <p:cNvSpPr/>
              <p:nvPr/>
            </p:nvSpPr>
            <p:spPr>
              <a:xfrm rot="19500000" flipV="1">
                <a:off x="-1661913" y="1955160"/>
                <a:ext cx="114541" cy="114593"/>
              </a:xfrm>
              <a:custGeom>
                <a:avLst/>
                <a:gdLst>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975599 w 1799511"/>
                  <a:gd name="connsiteY4" fmla="*/ 804861 h 1801020"/>
                  <a:gd name="connsiteX5" fmla="*/ 0 w 1799511"/>
                  <a:gd name="connsiteY5" fmla="*/ 804861 h 1801020"/>
                  <a:gd name="connsiteX6" fmla="*/ 12859 w 1799511"/>
                  <a:gd name="connsiteY6" fmla="*/ 720610 h 1801020"/>
                  <a:gd name="connsiteX7" fmla="*/ 897017 w 1799511"/>
                  <a:gd name="connsiteY7" fmla="*/ 0 h 1801020"/>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0 w 1799511"/>
                  <a:gd name="connsiteY4" fmla="*/ 804861 h 1801020"/>
                  <a:gd name="connsiteX5" fmla="*/ 12859 w 1799511"/>
                  <a:gd name="connsiteY5" fmla="*/ 720610 h 1801020"/>
                  <a:gd name="connsiteX6" fmla="*/ 897017 w 1799511"/>
                  <a:gd name="connsiteY6" fmla="*/ 0 h 1801020"/>
                  <a:gd name="connsiteX0" fmla="*/ 0 w 1799511"/>
                  <a:gd name="connsiteY0" fmla="*/ 804861 h 1892460"/>
                  <a:gd name="connsiteX1" fmla="*/ 12859 w 1799511"/>
                  <a:gd name="connsiteY1" fmla="*/ 720610 h 1892460"/>
                  <a:gd name="connsiteX2" fmla="*/ 897017 w 1799511"/>
                  <a:gd name="connsiteY2" fmla="*/ 0 h 1892460"/>
                  <a:gd name="connsiteX3" fmla="*/ 1799511 w 1799511"/>
                  <a:gd name="connsiteY3" fmla="*/ 902494 h 1892460"/>
                  <a:gd name="connsiteX4" fmla="*/ 989292 w 1799511"/>
                  <a:gd name="connsiteY4" fmla="*/ 1800329 h 1892460"/>
                  <a:gd name="connsiteX5" fmla="*/ 1067039 w 1799511"/>
                  <a:gd name="connsiteY5" fmla="*/ 1892460 h 1892460"/>
                  <a:gd name="connsiteX0" fmla="*/ 0 w 1799511"/>
                  <a:gd name="connsiteY0" fmla="*/ 804861 h 1800329"/>
                  <a:gd name="connsiteX1" fmla="*/ 12859 w 1799511"/>
                  <a:gd name="connsiteY1" fmla="*/ 720610 h 1800329"/>
                  <a:gd name="connsiteX2" fmla="*/ 897017 w 1799511"/>
                  <a:gd name="connsiteY2" fmla="*/ 0 h 1800329"/>
                  <a:gd name="connsiteX3" fmla="*/ 1799511 w 1799511"/>
                  <a:gd name="connsiteY3" fmla="*/ 902494 h 1800329"/>
                  <a:gd name="connsiteX4" fmla="*/ 989292 w 1799511"/>
                  <a:gd name="connsiteY4" fmla="*/ 1800329 h 18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11" h="1800329">
                    <a:moveTo>
                      <a:pt x="0" y="804861"/>
                    </a:moveTo>
                    <a:lnTo>
                      <a:pt x="12859" y="720610"/>
                    </a:lnTo>
                    <a:cubicBezTo>
                      <a:pt x="97013" y="309359"/>
                      <a:pt x="460887" y="0"/>
                      <a:pt x="897017" y="0"/>
                    </a:cubicBezTo>
                    <a:cubicBezTo>
                      <a:pt x="1395451" y="0"/>
                      <a:pt x="1799511" y="404060"/>
                      <a:pt x="1799511" y="902494"/>
                    </a:cubicBezTo>
                    <a:cubicBezTo>
                      <a:pt x="1799511" y="1369776"/>
                      <a:pt x="1444380" y="1754112"/>
                      <a:pt x="989292" y="1800329"/>
                    </a:cubicBezTo>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sp>
            <p:nvSpPr>
              <p:cNvPr id="30" name="Freihandform: Form 96">
                <a:extLst>
                  <a:ext uri="{FF2B5EF4-FFF2-40B4-BE49-F238E27FC236}">
                    <a16:creationId xmlns:a16="http://schemas.microsoft.com/office/drawing/2014/main" id="{7B04A391-DD0A-0C47-81A2-6C2FB0FE4430}"/>
                  </a:ext>
                </a:extLst>
              </p:cNvPr>
              <p:cNvSpPr/>
              <p:nvPr/>
            </p:nvSpPr>
            <p:spPr>
              <a:xfrm rot="19500000" flipV="1">
                <a:off x="-1627068" y="1990021"/>
                <a:ext cx="44851" cy="44871"/>
              </a:xfrm>
              <a:custGeom>
                <a:avLst/>
                <a:gdLst>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975599 w 1799511"/>
                  <a:gd name="connsiteY4" fmla="*/ 804861 h 1801020"/>
                  <a:gd name="connsiteX5" fmla="*/ 0 w 1799511"/>
                  <a:gd name="connsiteY5" fmla="*/ 804861 h 1801020"/>
                  <a:gd name="connsiteX6" fmla="*/ 12859 w 1799511"/>
                  <a:gd name="connsiteY6" fmla="*/ 720610 h 1801020"/>
                  <a:gd name="connsiteX7" fmla="*/ 897017 w 1799511"/>
                  <a:gd name="connsiteY7" fmla="*/ 0 h 1801020"/>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0 w 1799511"/>
                  <a:gd name="connsiteY4" fmla="*/ 804861 h 1801020"/>
                  <a:gd name="connsiteX5" fmla="*/ 12859 w 1799511"/>
                  <a:gd name="connsiteY5" fmla="*/ 720610 h 1801020"/>
                  <a:gd name="connsiteX6" fmla="*/ 897017 w 1799511"/>
                  <a:gd name="connsiteY6" fmla="*/ 0 h 1801020"/>
                  <a:gd name="connsiteX0" fmla="*/ 0 w 1799511"/>
                  <a:gd name="connsiteY0" fmla="*/ 804861 h 1892460"/>
                  <a:gd name="connsiteX1" fmla="*/ 12859 w 1799511"/>
                  <a:gd name="connsiteY1" fmla="*/ 720610 h 1892460"/>
                  <a:gd name="connsiteX2" fmla="*/ 897017 w 1799511"/>
                  <a:gd name="connsiteY2" fmla="*/ 0 h 1892460"/>
                  <a:gd name="connsiteX3" fmla="*/ 1799511 w 1799511"/>
                  <a:gd name="connsiteY3" fmla="*/ 902494 h 1892460"/>
                  <a:gd name="connsiteX4" fmla="*/ 989292 w 1799511"/>
                  <a:gd name="connsiteY4" fmla="*/ 1800329 h 1892460"/>
                  <a:gd name="connsiteX5" fmla="*/ 1067039 w 1799511"/>
                  <a:gd name="connsiteY5" fmla="*/ 1892460 h 1892460"/>
                  <a:gd name="connsiteX0" fmla="*/ 0 w 1799511"/>
                  <a:gd name="connsiteY0" fmla="*/ 804861 h 1800329"/>
                  <a:gd name="connsiteX1" fmla="*/ 12859 w 1799511"/>
                  <a:gd name="connsiteY1" fmla="*/ 720610 h 1800329"/>
                  <a:gd name="connsiteX2" fmla="*/ 897017 w 1799511"/>
                  <a:gd name="connsiteY2" fmla="*/ 0 h 1800329"/>
                  <a:gd name="connsiteX3" fmla="*/ 1799511 w 1799511"/>
                  <a:gd name="connsiteY3" fmla="*/ 902494 h 1800329"/>
                  <a:gd name="connsiteX4" fmla="*/ 989292 w 1799511"/>
                  <a:gd name="connsiteY4" fmla="*/ 1800329 h 18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11" h="1800329">
                    <a:moveTo>
                      <a:pt x="0" y="804861"/>
                    </a:moveTo>
                    <a:lnTo>
                      <a:pt x="12859" y="720610"/>
                    </a:lnTo>
                    <a:cubicBezTo>
                      <a:pt x="97013" y="309359"/>
                      <a:pt x="460887" y="0"/>
                      <a:pt x="897017" y="0"/>
                    </a:cubicBezTo>
                    <a:cubicBezTo>
                      <a:pt x="1395451" y="0"/>
                      <a:pt x="1799511" y="404060"/>
                      <a:pt x="1799511" y="902494"/>
                    </a:cubicBezTo>
                    <a:cubicBezTo>
                      <a:pt x="1799511" y="1369776"/>
                      <a:pt x="1444380" y="1754112"/>
                      <a:pt x="989292" y="1800329"/>
                    </a:cubicBezTo>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sp>
            <p:nvSpPr>
              <p:cNvPr id="31" name="Freihandform: Form 97">
                <a:extLst>
                  <a:ext uri="{FF2B5EF4-FFF2-40B4-BE49-F238E27FC236}">
                    <a16:creationId xmlns:a16="http://schemas.microsoft.com/office/drawing/2014/main" id="{9E319AD2-56B4-3046-ABAE-A91728ED8C19}"/>
                  </a:ext>
                </a:extLst>
              </p:cNvPr>
              <p:cNvSpPr/>
              <p:nvPr/>
            </p:nvSpPr>
            <p:spPr>
              <a:xfrm rot="19500000" flipV="1">
                <a:off x="-1645854" y="1971226"/>
                <a:ext cx="82423" cy="82460"/>
              </a:xfrm>
              <a:custGeom>
                <a:avLst/>
                <a:gdLst>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975599 w 1799511"/>
                  <a:gd name="connsiteY4" fmla="*/ 804861 h 1801020"/>
                  <a:gd name="connsiteX5" fmla="*/ 0 w 1799511"/>
                  <a:gd name="connsiteY5" fmla="*/ 804861 h 1801020"/>
                  <a:gd name="connsiteX6" fmla="*/ 12859 w 1799511"/>
                  <a:gd name="connsiteY6" fmla="*/ 720610 h 1801020"/>
                  <a:gd name="connsiteX7" fmla="*/ 897017 w 1799511"/>
                  <a:gd name="connsiteY7" fmla="*/ 0 h 1801020"/>
                  <a:gd name="connsiteX0" fmla="*/ 897017 w 1799511"/>
                  <a:gd name="connsiteY0" fmla="*/ 0 h 1801020"/>
                  <a:gd name="connsiteX1" fmla="*/ 1799511 w 1799511"/>
                  <a:gd name="connsiteY1" fmla="*/ 902494 h 1801020"/>
                  <a:gd name="connsiteX2" fmla="*/ 989292 w 1799511"/>
                  <a:gd name="connsiteY2" fmla="*/ 1800329 h 1801020"/>
                  <a:gd name="connsiteX3" fmla="*/ 975599 w 1799511"/>
                  <a:gd name="connsiteY3" fmla="*/ 1801020 h 1801020"/>
                  <a:gd name="connsiteX4" fmla="*/ 0 w 1799511"/>
                  <a:gd name="connsiteY4" fmla="*/ 804861 h 1801020"/>
                  <a:gd name="connsiteX5" fmla="*/ 12859 w 1799511"/>
                  <a:gd name="connsiteY5" fmla="*/ 720610 h 1801020"/>
                  <a:gd name="connsiteX6" fmla="*/ 897017 w 1799511"/>
                  <a:gd name="connsiteY6" fmla="*/ 0 h 1801020"/>
                  <a:gd name="connsiteX0" fmla="*/ 0 w 1799511"/>
                  <a:gd name="connsiteY0" fmla="*/ 804861 h 1892460"/>
                  <a:gd name="connsiteX1" fmla="*/ 12859 w 1799511"/>
                  <a:gd name="connsiteY1" fmla="*/ 720610 h 1892460"/>
                  <a:gd name="connsiteX2" fmla="*/ 897017 w 1799511"/>
                  <a:gd name="connsiteY2" fmla="*/ 0 h 1892460"/>
                  <a:gd name="connsiteX3" fmla="*/ 1799511 w 1799511"/>
                  <a:gd name="connsiteY3" fmla="*/ 902494 h 1892460"/>
                  <a:gd name="connsiteX4" fmla="*/ 989292 w 1799511"/>
                  <a:gd name="connsiteY4" fmla="*/ 1800329 h 1892460"/>
                  <a:gd name="connsiteX5" fmla="*/ 1067039 w 1799511"/>
                  <a:gd name="connsiteY5" fmla="*/ 1892460 h 1892460"/>
                  <a:gd name="connsiteX0" fmla="*/ 0 w 1799511"/>
                  <a:gd name="connsiteY0" fmla="*/ 804861 h 1800329"/>
                  <a:gd name="connsiteX1" fmla="*/ 12859 w 1799511"/>
                  <a:gd name="connsiteY1" fmla="*/ 720610 h 1800329"/>
                  <a:gd name="connsiteX2" fmla="*/ 897017 w 1799511"/>
                  <a:gd name="connsiteY2" fmla="*/ 0 h 1800329"/>
                  <a:gd name="connsiteX3" fmla="*/ 1799511 w 1799511"/>
                  <a:gd name="connsiteY3" fmla="*/ 902494 h 1800329"/>
                  <a:gd name="connsiteX4" fmla="*/ 989292 w 1799511"/>
                  <a:gd name="connsiteY4" fmla="*/ 1800329 h 18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511" h="1800329">
                    <a:moveTo>
                      <a:pt x="0" y="804861"/>
                    </a:moveTo>
                    <a:lnTo>
                      <a:pt x="12859" y="720610"/>
                    </a:lnTo>
                    <a:cubicBezTo>
                      <a:pt x="97013" y="309359"/>
                      <a:pt x="460887" y="0"/>
                      <a:pt x="897017" y="0"/>
                    </a:cubicBezTo>
                    <a:cubicBezTo>
                      <a:pt x="1395451" y="0"/>
                      <a:pt x="1799511" y="404060"/>
                      <a:pt x="1799511" y="902494"/>
                    </a:cubicBezTo>
                    <a:cubicBezTo>
                      <a:pt x="1799511" y="1369776"/>
                      <a:pt x="1444380" y="1754112"/>
                      <a:pt x="989292" y="1800329"/>
                    </a:cubicBezTo>
                  </a:path>
                </a:pathLst>
              </a:custGeom>
              <a:noFill/>
              <a:ln w="9525">
                <a:solidFill>
                  <a:schemeClr val="bg1"/>
                </a:solidFill>
                <a:prstDash val="solid"/>
              </a:ln>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grpSp>
            <p:nvGrpSpPr>
              <p:cNvPr id="36" name="Gruppieren 98">
                <a:extLst>
                  <a:ext uri="{FF2B5EF4-FFF2-40B4-BE49-F238E27FC236}">
                    <a16:creationId xmlns:a16="http://schemas.microsoft.com/office/drawing/2014/main" id="{E5154F3B-DA1B-F141-BC53-49152FA7FD8F}"/>
                  </a:ext>
                </a:extLst>
              </p:cNvPr>
              <p:cNvGrpSpPr>
                <a:grpSpLocks noChangeAspect="1"/>
              </p:cNvGrpSpPr>
              <p:nvPr/>
            </p:nvGrpSpPr>
            <p:grpSpPr>
              <a:xfrm>
                <a:off x="-1701262" y="1767530"/>
                <a:ext cx="69652" cy="268566"/>
                <a:chOff x="4843481" y="695164"/>
                <a:chExt cx="601378" cy="2318818"/>
              </a:xfrm>
              <a:noFill/>
              <a:effectLst/>
            </p:grpSpPr>
            <p:sp>
              <p:nvSpPr>
                <p:cNvPr id="44" name="Freihandform: Form 99">
                  <a:extLst>
                    <a:ext uri="{FF2B5EF4-FFF2-40B4-BE49-F238E27FC236}">
                      <a16:creationId xmlns:a16="http://schemas.microsoft.com/office/drawing/2014/main" id="{EB41A8B3-8BDC-4E4E-BB17-DC28BF75DF22}"/>
                    </a:ext>
                  </a:extLst>
                </p:cNvPr>
                <p:cNvSpPr/>
                <p:nvPr/>
              </p:nvSpPr>
              <p:spPr>
                <a:xfrm>
                  <a:off x="4906981" y="695164"/>
                  <a:ext cx="537878" cy="2318818"/>
                </a:xfrm>
                <a:custGeom>
                  <a:avLst/>
                  <a:gdLst>
                    <a:gd name="connsiteX0" fmla="*/ 268939 w 537878"/>
                    <a:gd name="connsiteY0" fmla="*/ 0 h 2318818"/>
                    <a:gd name="connsiteX1" fmla="*/ 398479 w 537878"/>
                    <a:gd name="connsiteY1" fmla="*/ 129540 h 2318818"/>
                    <a:gd name="connsiteX2" fmla="*/ 398479 w 537878"/>
                    <a:gd name="connsiteY2" fmla="*/ 1818640 h 2318818"/>
                    <a:gd name="connsiteX3" fmla="*/ 398445 w 537878"/>
                    <a:gd name="connsiteY3" fmla="*/ 1818809 h 2318818"/>
                    <a:gd name="connsiteX4" fmla="*/ 459108 w 537878"/>
                    <a:gd name="connsiteY4" fmla="*/ 1859709 h 2318818"/>
                    <a:gd name="connsiteX5" fmla="*/ 537878 w 537878"/>
                    <a:gd name="connsiteY5" fmla="*/ 2049878 h 2318818"/>
                    <a:gd name="connsiteX6" fmla="*/ 268939 w 537878"/>
                    <a:gd name="connsiteY6" fmla="*/ 2318818 h 2318818"/>
                    <a:gd name="connsiteX7" fmla="*/ 0 w 537878"/>
                    <a:gd name="connsiteY7" fmla="*/ 2049878 h 2318818"/>
                    <a:gd name="connsiteX8" fmla="*/ 78770 w 537878"/>
                    <a:gd name="connsiteY8" fmla="*/ 1859709 h 2318818"/>
                    <a:gd name="connsiteX9" fmla="*/ 139433 w 537878"/>
                    <a:gd name="connsiteY9" fmla="*/ 1818809 h 2318818"/>
                    <a:gd name="connsiteX10" fmla="*/ 139399 w 537878"/>
                    <a:gd name="connsiteY10" fmla="*/ 1818640 h 2318818"/>
                    <a:gd name="connsiteX11" fmla="*/ 139399 w 537878"/>
                    <a:gd name="connsiteY11" fmla="*/ 129540 h 2318818"/>
                    <a:gd name="connsiteX12" fmla="*/ 268939 w 537878"/>
                    <a:gd name="connsiteY12" fmla="*/ 0 h 231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7878" h="2318818">
                      <a:moveTo>
                        <a:pt x="268939" y="0"/>
                      </a:moveTo>
                      <a:cubicBezTo>
                        <a:pt x="340482" y="0"/>
                        <a:pt x="398479" y="57997"/>
                        <a:pt x="398479" y="129540"/>
                      </a:cubicBezTo>
                      <a:lnTo>
                        <a:pt x="398479" y="1818640"/>
                      </a:lnTo>
                      <a:lnTo>
                        <a:pt x="398445" y="1818809"/>
                      </a:lnTo>
                      <a:lnTo>
                        <a:pt x="459108" y="1859709"/>
                      </a:lnTo>
                      <a:cubicBezTo>
                        <a:pt x="507776" y="1908378"/>
                        <a:pt x="537878" y="1975613"/>
                        <a:pt x="537878" y="2049878"/>
                      </a:cubicBezTo>
                      <a:cubicBezTo>
                        <a:pt x="537878" y="2198409"/>
                        <a:pt x="417470" y="2318818"/>
                        <a:pt x="268939" y="2318818"/>
                      </a:cubicBezTo>
                      <a:cubicBezTo>
                        <a:pt x="120408" y="2318818"/>
                        <a:pt x="0" y="2198409"/>
                        <a:pt x="0" y="2049878"/>
                      </a:cubicBezTo>
                      <a:cubicBezTo>
                        <a:pt x="0" y="1975613"/>
                        <a:pt x="30102" y="1908378"/>
                        <a:pt x="78770" y="1859709"/>
                      </a:cubicBezTo>
                      <a:lnTo>
                        <a:pt x="139433" y="1818809"/>
                      </a:lnTo>
                      <a:lnTo>
                        <a:pt x="139399" y="1818640"/>
                      </a:lnTo>
                      <a:lnTo>
                        <a:pt x="139399" y="129540"/>
                      </a:lnTo>
                      <a:cubicBezTo>
                        <a:pt x="139399" y="57997"/>
                        <a:pt x="197396" y="0"/>
                        <a:pt x="268939" y="0"/>
                      </a:cubicBezTo>
                      <a:close/>
                    </a:path>
                  </a:pathLst>
                </a:cu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cxnSp>
              <p:nvCxnSpPr>
                <p:cNvPr id="45" name="Gerader Verbinder 100">
                  <a:extLst>
                    <a:ext uri="{FF2B5EF4-FFF2-40B4-BE49-F238E27FC236}">
                      <a16:creationId xmlns:a16="http://schemas.microsoft.com/office/drawing/2014/main" id="{FD3F19E0-DC5B-6140-BB81-C577990614B0}"/>
                    </a:ext>
                  </a:extLst>
                </p:cNvPr>
                <p:cNvCxnSpPr/>
                <p:nvPr/>
              </p:nvCxnSpPr>
              <p:spPr>
                <a:xfrm>
                  <a:off x="4843481" y="1060450"/>
                  <a:ext cx="202899" cy="0"/>
                </a:xfrm>
                <a:prstGeom prst="line">
                  <a:avLst/>
                </a:pr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cxnSp>
            <p:cxnSp>
              <p:nvCxnSpPr>
                <p:cNvPr id="46" name="Gerader Verbinder 101">
                  <a:extLst>
                    <a:ext uri="{FF2B5EF4-FFF2-40B4-BE49-F238E27FC236}">
                      <a16:creationId xmlns:a16="http://schemas.microsoft.com/office/drawing/2014/main" id="{797DB840-416D-B942-A5EE-1E64212C610F}"/>
                    </a:ext>
                  </a:extLst>
                </p:cNvPr>
                <p:cNvCxnSpPr/>
                <p:nvPr/>
              </p:nvCxnSpPr>
              <p:spPr>
                <a:xfrm>
                  <a:off x="4843481" y="1362869"/>
                  <a:ext cx="202899" cy="0"/>
                </a:xfrm>
                <a:prstGeom prst="line">
                  <a:avLst/>
                </a:pr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cxnSp>
            <p:cxnSp>
              <p:nvCxnSpPr>
                <p:cNvPr id="47" name="Gerader Verbinder 102">
                  <a:extLst>
                    <a:ext uri="{FF2B5EF4-FFF2-40B4-BE49-F238E27FC236}">
                      <a16:creationId xmlns:a16="http://schemas.microsoft.com/office/drawing/2014/main" id="{812BF7C8-A4F0-934D-A692-22060BC4A84B}"/>
                    </a:ext>
                  </a:extLst>
                </p:cNvPr>
                <p:cNvCxnSpPr/>
                <p:nvPr/>
              </p:nvCxnSpPr>
              <p:spPr>
                <a:xfrm>
                  <a:off x="4843481" y="1665288"/>
                  <a:ext cx="202899" cy="0"/>
                </a:xfrm>
                <a:prstGeom prst="line">
                  <a:avLst/>
                </a:pr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cxnSp>
            <p:cxnSp>
              <p:nvCxnSpPr>
                <p:cNvPr id="48" name="Gerader Verbinder 103">
                  <a:extLst>
                    <a:ext uri="{FF2B5EF4-FFF2-40B4-BE49-F238E27FC236}">
                      <a16:creationId xmlns:a16="http://schemas.microsoft.com/office/drawing/2014/main" id="{D792F470-37CD-CC47-95C7-AEABC38FF836}"/>
                    </a:ext>
                  </a:extLst>
                </p:cNvPr>
                <p:cNvCxnSpPr/>
                <p:nvPr/>
              </p:nvCxnSpPr>
              <p:spPr>
                <a:xfrm>
                  <a:off x="4843481" y="1967707"/>
                  <a:ext cx="202899" cy="0"/>
                </a:xfrm>
                <a:prstGeom prst="line">
                  <a:avLst/>
                </a:pr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cxnSp>
            <p:cxnSp>
              <p:nvCxnSpPr>
                <p:cNvPr id="49" name="Gerader Verbinder 104">
                  <a:extLst>
                    <a:ext uri="{FF2B5EF4-FFF2-40B4-BE49-F238E27FC236}">
                      <a16:creationId xmlns:a16="http://schemas.microsoft.com/office/drawing/2014/main" id="{F6D9D05B-C052-7D41-890D-74380EBA9F47}"/>
                    </a:ext>
                  </a:extLst>
                </p:cNvPr>
                <p:cNvCxnSpPr/>
                <p:nvPr/>
              </p:nvCxnSpPr>
              <p:spPr>
                <a:xfrm>
                  <a:off x="4843481" y="2270125"/>
                  <a:ext cx="202899" cy="0"/>
                </a:xfrm>
                <a:prstGeom prst="line">
                  <a:avLst/>
                </a:prstGeom>
                <a:grpFill/>
                <a:ln w="9525">
                  <a:solidFill>
                    <a:schemeClr val="bg1"/>
                  </a:solidFill>
                  <a:prstDash val="solid"/>
                </a:ln>
              </p:spPr>
              <p:style>
                <a:lnRef idx="1">
                  <a:schemeClr val="accent2"/>
                </a:lnRef>
                <a:fillRef idx="2">
                  <a:schemeClr val="accent2"/>
                </a:fillRef>
                <a:effectRef idx="1">
                  <a:schemeClr val="accent2"/>
                </a:effectRef>
                <a:fontRef idx="minor">
                  <a:schemeClr val="dk1"/>
                </a:fontRef>
              </p:style>
            </p:cxnSp>
          </p:grpSp>
        </p:grpSp>
        <p:sp>
          <p:nvSpPr>
            <p:cNvPr id="28" name="Zylinder 94">
              <a:extLst>
                <a:ext uri="{FF2B5EF4-FFF2-40B4-BE49-F238E27FC236}">
                  <a16:creationId xmlns:a16="http://schemas.microsoft.com/office/drawing/2014/main" id="{E8E83F35-4250-5E4D-8229-B6E302CA644A}"/>
                </a:ext>
              </a:extLst>
            </p:cNvPr>
            <p:cNvSpPr/>
            <p:nvPr/>
          </p:nvSpPr>
          <p:spPr>
            <a:xfrm>
              <a:off x="2195902" y="2231638"/>
              <a:ext cx="184410" cy="245265"/>
            </a:xfrm>
            <a:prstGeom prst="can">
              <a:avLst/>
            </a:prstGeom>
            <a:noFill/>
            <a:ln w="9525">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endParaRPr>
            </a:p>
          </p:txBody>
        </p:sp>
      </p:grpSp>
      <p:sp>
        <p:nvSpPr>
          <p:cNvPr id="66" name="Rechteck 51">
            <a:extLst>
              <a:ext uri="{FF2B5EF4-FFF2-40B4-BE49-F238E27FC236}">
                <a16:creationId xmlns:a16="http://schemas.microsoft.com/office/drawing/2014/main" id="{3816677C-2D8A-7D49-AE6C-E25913C131F8}"/>
              </a:ext>
            </a:extLst>
          </p:cNvPr>
          <p:cNvSpPr/>
          <p:nvPr/>
        </p:nvSpPr>
        <p:spPr>
          <a:xfrm>
            <a:off x="5171878" y="1616547"/>
            <a:ext cx="889204" cy="336438"/>
          </a:xfrm>
          <a:prstGeom prst="rect">
            <a:avLst/>
          </a:prstGeom>
        </p:spPr>
        <p:txBody>
          <a:bodyPr wrap="none">
            <a:spAutoFit/>
          </a:bodyPr>
          <a:lstStyle/>
          <a:p>
            <a:pPr marL="0" marR="0" lvl="0" indent="0" algn="l" defTabSz="908709" rtl="0" eaLnBrk="1" fontAlgn="auto" latinLnBrk="0" hangingPunct="1">
              <a:lnSpc>
                <a:spcPct val="100000"/>
              </a:lnSpc>
              <a:spcBef>
                <a:spcPts val="0"/>
              </a:spcBef>
              <a:spcAft>
                <a:spcPts val="0"/>
              </a:spcAft>
              <a:buClrTx/>
              <a:buSzTx/>
              <a:buFontTx/>
              <a:buNone/>
              <a:tabLst/>
              <a:defRPr/>
            </a:pPr>
            <a:r>
              <a:rPr kumimoji="0" lang="en-US" sz="1590" b="0" i="0" u="none" strike="noStrike" kern="0" cap="none" spc="0" normalizeH="0" baseline="0" noProof="0" dirty="0">
                <a:ln>
                  <a:noFill/>
                </a:ln>
                <a:solidFill>
                  <a:srgbClr val="124191"/>
                </a:solidFill>
                <a:effectLst/>
                <a:uLnTx/>
                <a:uFillTx/>
                <a:latin typeface="Nokia Pure Headline Ultra Light" pitchFamily="34" charset="0"/>
                <a:ea typeface="+mn-ea"/>
                <a:cs typeface="+mn-cs"/>
              </a:rPr>
              <a:t>Capacity</a:t>
            </a:r>
            <a:endParaRPr kumimoji="0" lang="en-US" sz="1193" b="0" i="0" u="none" strike="noStrike" kern="0" cap="none" spc="0" normalizeH="0" baseline="0" noProof="0" dirty="0">
              <a:ln>
                <a:noFill/>
              </a:ln>
              <a:solidFill>
                <a:srgbClr val="124191"/>
              </a:solidFill>
              <a:effectLst/>
              <a:uLnTx/>
              <a:uFillTx/>
              <a:latin typeface="Arial" charset="0"/>
              <a:ea typeface="+mn-ea"/>
              <a:cs typeface="+mn-cs"/>
            </a:endParaRPr>
          </a:p>
        </p:txBody>
      </p:sp>
      <p:sp>
        <p:nvSpPr>
          <p:cNvPr id="67" name="Rechteck 52">
            <a:extLst>
              <a:ext uri="{FF2B5EF4-FFF2-40B4-BE49-F238E27FC236}">
                <a16:creationId xmlns:a16="http://schemas.microsoft.com/office/drawing/2014/main" id="{B04B77BE-CD09-2D47-8EBD-C5B7EA0DCAA8}"/>
              </a:ext>
            </a:extLst>
          </p:cNvPr>
          <p:cNvSpPr/>
          <p:nvPr/>
        </p:nvSpPr>
        <p:spPr>
          <a:xfrm>
            <a:off x="4424753" y="2408038"/>
            <a:ext cx="1207801" cy="336438"/>
          </a:xfrm>
          <a:prstGeom prst="rect">
            <a:avLst/>
          </a:prstGeom>
        </p:spPr>
        <p:txBody>
          <a:bodyPr wrap="none">
            <a:spAutoFit/>
          </a:bodyPr>
          <a:lstStyle/>
          <a:p>
            <a:pPr marL="0" marR="0" lvl="0" indent="0" algn="l" defTabSz="908709" rtl="0" eaLnBrk="1" fontAlgn="auto" latinLnBrk="0" hangingPunct="1">
              <a:lnSpc>
                <a:spcPct val="100000"/>
              </a:lnSpc>
              <a:spcBef>
                <a:spcPts val="0"/>
              </a:spcBef>
              <a:spcAft>
                <a:spcPts val="0"/>
              </a:spcAft>
              <a:buClrTx/>
              <a:buSzTx/>
              <a:buFontTx/>
              <a:buNone/>
              <a:tabLst/>
              <a:defRPr/>
            </a:pPr>
            <a:r>
              <a:rPr kumimoji="0" lang="en-US" sz="1590" b="0" i="0" u="none" strike="noStrike" kern="0" cap="none" spc="0" normalizeH="0" baseline="0" noProof="0" dirty="0">
                <a:ln>
                  <a:noFill/>
                </a:ln>
                <a:solidFill>
                  <a:srgbClr val="124191"/>
                </a:solidFill>
                <a:effectLst/>
                <a:uLnTx/>
                <a:uFillTx/>
                <a:latin typeface="Nokia Pure Headline Ultra Light" pitchFamily="34" charset="0"/>
                <a:ea typeface="+mn-ea"/>
                <a:cs typeface="+mn-cs"/>
              </a:rPr>
              <a:t>Connectivity</a:t>
            </a:r>
          </a:p>
        </p:txBody>
      </p:sp>
      <p:sp>
        <p:nvSpPr>
          <p:cNvPr id="68" name="Rechteck 53">
            <a:extLst>
              <a:ext uri="{FF2B5EF4-FFF2-40B4-BE49-F238E27FC236}">
                <a16:creationId xmlns:a16="http://schemas.microsoft.com/office/drawing/2014/main" id="{0AE05504-1D64-9640-8E1D-27C5FE20797B}"/>
              </a:ext>
            </a:extLst>
          </p:cNvPr>
          <p:cNvSpPr/>
          <p:nvPr/>
        </p:nvSpPr>
        <p:spPr>
          <a:xfrm>
            <a:off x="6875072" y="2207748"/>
            <a:ext cx="833449" cy="336438"/>
          </a:xfrm>
          <a:prstGeom prst="rect">
            <a:avLst/>
          </a:prstGeom>
        </p:spPr>
        <p:txBody>
          <a:bodyPr wrap="none">
            <a:spAutoFit/>
          </a:bodyPr>
          <a:lstStyle/>
          <a:p>
            <a:pPr marL="0" marR="0" lvl="0" indent="0" algn="l" defTabSz="908709" rtl="0" eaLnBrk="1" fontAlgn="auto" latinLnBrk="0" hangingPunct="1">
              <a:lnSpc>
                <a:spcPct val="100000"/>
              </a:lnSpc>
              <a:spcBef>
                <a:spcPts val="0"/>
              </a:spcBef>
              <a:spcAft>
                <a:spcPts val="0"/>
              </a:spcAft>
              <a:buClrTx/>
              <a:buSzTx/>
              <a:buFontTx/>
              <a:buNone/>
              <a:tabLst/>
              <a:defRPr/>
            </a:pPr>
            <a:r>
              <a:rPr kumimoji="0" lang="en-US" sz="1590" b="0" i="0" u="none" strike="noStrike" kern="0" cap="none" spc="0" normalizeH="0" baseline="0" noProof="0">
                <a:ln>
                  <a:noFill/>
                </a:ln>
                <a:solidFill>
                  <a:srgbClr val="124191"/>
                </a:solidFill>
                <a:effectLst/>
                <a:uLnTx/>
                <a:uFillTx/>
                <a:latin typeface="Nokia Pure Headline Ultra Light" pitchFamily="34" charset="0"/>
                <a:ea typeface="+mn-ea"/>
                <a:cs typeface="+mn-cs"/>
              </a:rPr>
              <a:t>Latency</a:t>
            </a:r>
          </a:p>
        </p:txBody>
      </p:sp>
      <p:sp>
        <p:nvSpPr>
          <p:cNvPr id="69" name="Rechteck 54">
            <a:extLst>
              <a:ext uri="{FF2B5EF4-FFF2-40B4-BE49-F238E27FC236}">
                <a16:creationId xmlns:a16="http://schemas.microsoft.com/office/drawing/2014/main" id="{CFB17B9E-ACC5-104C-85AB-B96459ECAE29}"/>
              </a:ext>
            </a:extLst>
          </p:cNvPr>
          <p:cNvSpPr/>
          <p:nvPr/>
        </p:nvSpPr>
        <p:spPr>
          <a:xfrm>
            <a:off x="6788258" y="3167802"/>
            <a:ext cx="948143" cy="336438"/>
          </a:xfrm>
          <a:prstGeom prst="rect">
            <a:avLst/>
          </a:prstGeom>
        </p:spPr>
        <p:txBody>
          <a:bodyPr wrap="none">
            <a:spAutoFit/>
          </a:bodyPr>
          <a:lstStyle/>
          <a:p>
            <a:pPr marL="0" marR="0" lvl="0" indent="0" algn="l" defTabSz="908709" rtl="0" eaLnBrk="1" fontAlgn="auto" latinLnBrk="0" hangingPunct="1">
              <a:lnSpc>
                <a:spcPct val="100000"/>
              </a:lnSpc>
              <a:spcBef>
                <a:spcPts val="0"/>
              </a:spcBef>
              <a:spcAft>
                <a:spcPts val="0"/>
              </a:spcAft>
              <a:buClrTx/>
              <a:buSzTx/>
              <a:buFontTx/>
              <a:buNone/>
              <a:tabLst/>
              <a:defRPr/>
            </a:pPr>
            <a:r>
              <a:rPr kumimoji="0" lang="en-US" sz="1590" b="0" i="0" u="none" strike="noStrike" kern="0" cap="none" spc="0" normalizeH="0" baseline="0" noProof="0">
                <a:ln>
                  <a:noFill/>
                </a:ln>
                <a:solidFill>
                  <a:srgbClr val="124191"/>
                </a:solidFill>
                <a:effectLst/>
                <a:uLnTx/>
                <a:uFillTx/>
                <a:latin typeface="Nokia Pure Headline Ultra Light" pitchFamily="34" charset="0"/>
                <a:ea typeface="+mn-ea"/>
                <a:cs typeface="+mn-cs"/>
              </a:rPr>
              <a:t>Reliability</a:t>
            </a:r>
            <a:endParaRPr kumimoji="0" lang="en-US" sz="1193" b="0" i="0" u="none" strike="noStrike" kern="0" cap="none" spc="0" normalizeH="0" baseline="0" noProof="0">
              <a:ln>
                <a:noFill/>
              </a:ln>
              <a:solidFill>
                <a:srgbClr val="124191"/>
              </a:solidFill>
              <a:effectLst/>
              <a:uLnTx/>
              <a:uFillTx/>
              <a:latin typeface="Arial" charset="0"/>
              <a:ea typeface="+mn-ea"/>
              <a:cs typeface="+mn-cs"/>
            </a:endParaRPr>
          </a:p>
        </p:txBody>
      </p:sp>
      <p:grpSp>
        <p:nvGrpSpPr>
          <p:cNvPr id="70" name="Gruppieren 55">
            <a:extLst>
              <a:ext uri="{FF2B5EF4-FFF2-40B4-BE49-F238E27FC236}">
                <a16:creationId xmlns:a16="http://schemas.microsoft.com/office/drawing/2014/main" id="{535D129C-EE72-9C46-A576-42CDA17436F2}"/>
              </a:ext>
            </a:extLst>
          </p:cNvPr>
          <p:cNvGrpSpPr/>
          <p:nvPr/>
        </p:nvGrpSpPr>
        <p:grpSpPr>
          <a:xfrm>
            <a:off x="4645607" y="1320032"/>
            <a:ext cx="2992864" cy="2180276"/>
            <a:chOff x="1351886" y="756803"/>
            <a:chExt cx="5469440" cy="3884449"/>
          </a:xfrm>
        </p:grpSpPr>
        <p:sp>
          <p:nvSpPr>
            <p:cNvPr id="71" name="TextBox 5">
              <a:extLst>
                <a:ext uri="{FF2B5EF4-FFF2-40B4-BE49-F238E27FC236}">
                  <a16:creationId xmlns:a16="http://schemas.microsoft.com/office/drawing/2014/main" id="{377F1DC9-F45B-A74E-BF27-0DA09A435B07}"/>
                </a:ext>
              </a:extLst>
            </p:cNvPr>
            <p:cNvSpPr txBox="1"/>
            <p:nvPr/>
          </p:nvSpPr>
          <p:spPr>
            <a:xfrm>
              <a:off x="2313641" y="4233473"/>
              <a:ext cx="1032902" cy="407779"/>
            </a:xfrm>
            <a:prstGeom prst="rect">
              <a:avLst/>
            </a:prstGeom>
            <a:noFill/>
          </p:spPr>
          <p:txBody>
            <a:bodyPr wrap="square" lIns="35775" tIns="0" rIns="35775" bIns="0" rtlCol="0">
              <a:spAutoFit/>
            </a:bodyPr>
            <a:lstStyle/>
            <a:p>
              <a:pPr marL="0" marR="0" lvl="0" indent="0" algn="ctr" defTabSz="908709" rtl="0" eaLnBrk="1" fontAlgn="auto" latinLnBrk="0" hangingPunct="1">
                <a:lnSpc>
                  <a:spcPct val="80000"/>
                </a:lnSpc>
                <a:spcBef>
                  <a:spcPts val="0"/>
                </a:spcBef>
                <a:spcAft>
                  <a:spcPts val="0"/>
                </a:spcAft>
                <a:buClrTx/>
                <a:buSzTx/>
                <a:buFontTx/>
                <a:buNone/>
                <a:tabLst/>
                <a:defRPr/>
              </a:pPr>
              <a:r>
                <a:rPr kumimoji="0" lang="en-US" sz="1043"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t>10 years</a:t>
              </a:r>
              <a:br>
                <a:rPr kumimoji="0" lang="en-US" sz="994"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br>
              <a:r>
                <a:rPr kumimoji="0" lang="en-US" sz="795"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t>on battery</a:t>
              </a:r>
            </a:p>
          </p:txBody>
        </p:sp>
        <p:sp>
          <p:nvSpPr>
            <p:cNvPr id="72" name="Rechteck 97">
              <a:extLst>
                <a:ext uri="{FF2B5EF4-FFF2-40B4-BE49-F238E27FC236}">
                  <a16:creationId xmlns:a16="http://schemas.microsoft.com/office/drawing/2014/main" id="{458E948A-A219-E247-AD5F-71F9D1F2C2FE}"/>
                </a:ext>
              </a:extLst>
            </p:cNvPr>
            <p:cNvSpPr/>
            <p:nvPr/>
          </p:nvSpPr>
          <p:spPr>
            <a:xfrm>
              <a:off x="4706697" y="1176386"/>
              <a:ext cx="1321181" cy="584673"/>
            </a:xfrm>
            <a:prstGeom prst="rect">
              <a:avLst/>
            </a:prstGeom>
            <a:noFill/>
          </p:spPr>
          <p:txBody>
            <a:bodyPr wrap="square" lIns="35775" tIns="0" rIns="35775" bIns="0">
              <a:spAutoFit/>
            </a:bodyPr>
            <a:lstStyle/>
            <a:p>
              <a:pPr marL="0" marR="0" lvl="0" indent="0" algn="l" defTabSz="908709" rtl="0" eaLnBrk="1" fontAlgn="auto" latinLnBrk="0" hangingPunct="1">
                <a:lnSpc>
                  <a:spcPct val="80000"/>
                </a:lnSpc>
                <a:spcBef>
                  <a:spcPts val="0"/>
                </a:spcBef>
                <a:spcAft>
                  <a:spcPts val="0"/>
                </a:spcAft>
                <a:buClrTx/>
                <a:buSzTx/>
                <a:buFontTx/>
                <a:buNone/>
                <a:tabLst/>
                <a:defRPr/>
              </a:pPr>
              <a:r>
                <a:rPr kumimoji="0" lang="en-US" sz="1043" b="0" i="0" u="none" strike="noStrike" kern="0" cap="none" spc="0" normalizeH="0" baseline="0" noProof="0">
                  <a:ln>
                    <a:noFill/>
                  </a:ln>
                  <a:solidFill>
                    <a:srgbClr val="001135"/>
                  </a:solidFill>
                  <a:effectLst/>
                  <a:uLnTx/>
                  <a:uFillTx/>
                  <a:latin typeface="Nokia Pure Headline Ultra Light" pitchFamily="34" charset="0"/>
                  <a:ea typeface="+mn-ea"/>
                  <a:cs typeface="Nokia Pure Headline"/>
                </a:rPr>
                <a:t>100 Mbps</a:t>
              </a:r>
              <a:br>
                <a:rPr kumimoji="0" lang="en-US" sz="1043" b="0" i="0" u="none" strike="noStrike" kern="0" cap="none" spc="0" normalizeH="0" baseline="0" noProof="0">
                  <a:ln>
                    <a:noFill/>
                  </a:ln>
                  <a:solidFill>
                    <a:srgbClr val="001135"/>
                  </a:solidFill>
                  <a:effectLst/>
                  <a:uLnTx/>
                  <a:uFillTx/>
                  <a:latin typeface="Nokia Pure Headline Ultra Light" pitchFamily="34" charset="0"/>
                  <a:ea typeface="+mn-ea"/>
                  <a:cs typeface="Nokia Pure Headline"/>
                </a:rPr>
              </a:br>
              <a:r>
                <a:rPr kumimoji="0" lang="en-US" sz="795" b="0" i="0" u="none" strike="noStrike" kern="0" cap="none" spc="0" normalizeH="0" baseline="0" noProof="0">
                  <a:ln>
                    <a:noFill/>
                  </a:ln>
                  <a:solidFill>
                    <a:srgbClr val="001135"/>
                  </a:solidFill>
                  <a:effectLst/>
                  <a:uLnTx/>
                  <a:uFillTx/>
                  <a:latin typeface="Nokia Pure Headline Ultra Light" pitchFamily="34" charset="0"/>
                  <a:ea typeface="+mn-ea"/>
                  <a:cs typeface="+mn-cs"/>
                </a:rPr>
                <a:t>whenever needed</a:t>
              </a:r>
            </a:p>
          </p:txBody>
        </p:sp>
        <p:sp>
          <p:nvSpPr>
            <p:cNvPr id="73" name="Rechteck 97">
              <a:extLst>
                <a:ext uri="{FF2B5EF4-FFF2-40B4-BE49-F238E27FC236}">
                  <a16:creationId xmlns:a16="http://schemas.microsoft.com/office/drawing/2014/main" id="{E233ABA1-7F60-0140-8BE8-3C9DEDA93428}"/>
                </a:ext>
              </a:extLst>
            </p:cNvPr>
            <p:cNvSpPr/>
            <p:nvPr/>
          </p:nvSpPr>
          <p:spPr>
            <a:xfrm>
              <a:off x="2839990" y="756803"/>
              <a:ext cx="1315543" cy="539065"/>
            </a:xfrm>
            <a:prstGeom prst="rect">
              <a:avLst/>
            </a:prstGeom>
            <a:noFill/>
          </p:spPr>
          <p:txBody>
            <a:bodyPr wrap="none" lIns="35775" tIns="35775" rIns="35775" bIns="35775">
              <a:spAutoFit/>
            </a:bodyPr>
            <a:lstStyle/>
            <a:p>
              <a:pPr marL="0" marR="0" lvl="0" indent="0" algn="ctr" defTabSz="908709" rtl="0" eaLnBrk="1" fontAlgn="auto" latinLnBrk="0" hangingPunct="1">
                <a:lnSpc>
                  <a:spcPct val="80000"/>
                </a:lnSpc>
                <a:spcBef>
                  <a:spcPts val="0"/>
                </a:spcBef>
                <a:spcAft>
                  <a:spcPts val="0"/>
                </a:spcAft>
                <a:buClrTx/>
                <a:buSzTx/>
                <a:buFontTx/>
                <a:buNone/>
                <a:tabLst/>
                <a:defRPr/>
              </a:pPr>
              <a:r>
                <a:rPr kumimoji="0" lang="en-US" sz="1043"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t>&gt;10 </a:t>
              </a:r>
              <a:r>
                <a:rPr kumimoji="0" lang="en-US" sz="1043" b="0" i="0" u="none" strike="noStrike" kern="0" cap="none" spc="0" normalizeH="0" baseline="0" noProof="0" dirty="0" err="1">
                  <a:ln>
                    <a:noFill/>
                  </a:ln>
                  <a:solidFill>
                    <a:srgbClr val="001135"/>
                  </a:solidFill>
                  <a:effectLst/>
                  <a:uLnTx/>
                  <a:uFillTx/>
                  <a:latin typeface="Nokia Pure Headline Ultra Light" pitchFamily="34" charset="0"/>
                  <a:ea typeface="+mn-ea"/>
                  <a:cs typeface="Nokia Pure Headline"/>
                </a:rPr>
                <a:t>Gbps</a:t>
              </a:r>
              <a:br>
                <a:rPr kumimoji="0" lang="en-US" sz="1043"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br>
              <a:r>
                <a:rPr kumimoji="0" lang="en-US" sz="795" b="0" i="0" u="none" strike="noStrike" kern="0" cap="none" spc="0" normalizeH="0" baseline="0" noProof="0" dirty="0">
                  <a:ln>
                    <a:noFill/>
                  </a:ln>
                  <a:solidFill>
                    <a:srgbClr val="001135"/>
                  </a:solidFill>
                  <a:effectLst/>
                  <a:uLnTx/>
                  <a:uFillTx/>
                  <a:latin typeface="Nokia Pure Headline Ultra Light" pitchFamily="34" charset="0"/>
                  <a:ea typeface="+mn-ea"/>
                  <a:cs typeface="+mn-cs"/>
                </a:rPr>
                <a:t>peak data rates</a:t>
              </a:r>
            </a:p>
          </p:txBody>
        </p:sp>
        <p:sp>
          <p:nvSpPr>
            <p:cNvPr id="74" name="Rechteck 97">
              <a:extLst>
                <a:ext uri="{FF2B5EF4-FFF2-40B4-BE49-F238E27FC236}">
                  <a16:creationId xmlns:a16="http://schemas.microsoft.com/office/drawing/2014/main" id="{1F0F454E-DE9D-7B4C-8B92-905D8D286B77}"/>
                </a:ext>
              </a:extLst>
            </p:cNvPr>
            <p:cNvSpPr/>
            <p:nvPr/>
          </p:nvSpPr>
          <p:spPr>
            <a:xfrm>
              <a:off x="5670191" y="2915215"/>
              <a:ext cx="1151135" cy="407779"/>
            </a:xfrm>
            <a:prstGeom prst="rect">
              <a:avLst/>
            </a:prstGeom>
            <a:noFill/>
          </p:spPr>
          <p:txBody>
            <a:bodyPr wrap="square" lIns="35775" tIns="0" rIns="35775" bIns="0">
              <a:spAutoFit/>
            </a:bodyPr>
            <a:lstStyle/>
            <a:p>
              <a:pPr marL="0" marR="0" lvl="0" indent="0" algn="ctr" defTabSz="908709" rtl="0" eaLnBrk="1" fontAlgn="auto" latinLnBrk="0" hangingPunct="1">
                <a:lnSpc>
                  <a:spcPct val="80000"/>
                </a:lnSpc>
                <a:spcBef>
                  <a:spcPts val="0"/>
                </a:spcBef>
                <a:spcAft>
                  <a:spcPts val="0"/>
                </a:spcAft>
                <a:buClrTx/>
                <a:buSzTx/>
                <a:buFontTx/>
                <a:buNone/>
                <a:tabLst/>
                <a:defRPr/>
              </a:pPr>
              <a:r>
                <a:rPr kumimoji="0" lang="en-US" sz="1043" b="0" i="0" u="none" strike="noStrike" kern="0" cap="none" spc="0" normalizeH="0" baseline="0" noProof="0">
                  <a:ln>
                    <a:noFill/>
                  </a:ln>
                  <a:solidFill>
                    <a:srgbClr val="001135"/>
                  </a:solidFill>
                  <a:effectLst/>
                  <a:uLnTx/>
                  <a:uFillTx/>
                  <a:latin typeface="Nokia Pure Headline Ultra Light" pitchFamily="34" charset="0"/>
                  <a:ea typeface="+mn-ea"/>
                  <a:cs typeface="Nokia Pure Headline"/>
                </a:rPr>
                <a:t>&lt;1 ms</a:t>
              </a:r>
              <a:br>
                <a:rPr kumimoji="0" lang="en-US" sz="994" b="0" i="0" u="none" strike="noStrike" kern="0" cap="none" spc="0" normalizeH="0" baseline="0" noProof="0">
                  <a:ln>
                    <a:noFill/>
                  </a:ln>
                  <a:solidFill>
                    <a:srgbClr val="001135"/>
                  </a:solidFill>
                  <a:effectLst/>
                  <a:uLnTx/>
                  <a:uFillTx/>
                  <a:latin typeface="Nokia Pure Headline Ultra Light" pitchFamily="34" charset="0"/>
                  <a:ea typeface="+mn-ea"/>
                  <a:cs typeface="Nokia Pure Headline"/>
                </a:rPr>
              </a:br>
              <a:r>
                <a:rPr kumimoji="0" lang="en-US" sz="795" b="0" i="0" u="none" strike="noStrike" kern="0" cap="none" spc="0" normalizeH="0" baseline="0" noProof="0">
                  <a:ln>
                    <a:noFill/>
                  </a:ln>
                  <a:solidFill>
                    <a:srgbClr val="001135"/>
                  </a:solidFill>
                  <a:effectLst/>
                  <a:uLnTx/>
                  <a:uFillTx/>
                  <a:latin typeface="Nokia Pure Headline Ultra Light" pitchFamily="34" charset="0"/>
                  <a:ea typeface="+mn-ea"/>
                  <a:cs typeface="+mn-cs"/>
                </a:rPr>
                <a:t>radio latency</a:t>
              </a:r>
            </a:p>
          </p:txBody>
        </p:sp>
        <p:sp>
          <p:nvSpPr>
            <p:cNvPr id="75" name="Rechteck 97">
              <a:extLst>
                <a:ext uri="{FF2B5EF4-FFF2-40B4-BE49-F238E27FC236}">
                  <a16:creationId xmlns:a16="http://schemas.microsoft.com/office/drawing/2014/main" id="{F9F38158-FEB2-A546-9A92-DDAF720D20D5}"/>
                </a:ext>
              </a:extLst>
            </p:cNvPr>
            <p:cNvSpPr/>
            <p:nvPr/>
          </p:nvSpPr>
          <p:spPr>
            <a:xfrm>
              <a:off x="1351886" y="3305669"/>
              <a:ext cx="1394113" cy="407779"/>
            </a:xfrm>
            <a:prstGeom prst="rect">
              <a:avLst/>
            </a:prstGeom>
            <a:noFill/>
          </p:spPr>
          <p:txBody>
            <a:bodyPr wrap="square" lIns="35775" tIns="0" rIns="35775" bIns="0">
              <a:spAutoFit/>
            </a:bodyPr>
            <a:lstStyle/>
            <a:p>
              <a:pPr marL="0" marR="0" lvl="0" indent="0" algn="ctr" defTabSz="908709" rtl="0" eaLnBrk="1" fontAlgn="auto" latinLnBrk="0" hangingPunct="1">
                <a:lnSpc>
                  <a:spcPct val="80000"/>
                </a:lnSpc>
                <a:spcBef>
                  <a:spcPts val="0"/>
                </a:spcBef>
                <a:spcAft>
                  <a:spcPts val="0"/>
                </a:spcAft>
                <a:buClrTx/>
                <a:buSzTx/>
                <a:buFontTx/>
                <a:buNone/>
                <a:tabLst/>
                <a:defRPr/>
              </a:pPr>
              <a:r>
                <a:rPr kumimoji="0" lang="en-US" sz="1043"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t>1,000,000</a:t>
              </a:r>
              <a:br>
                <a:rPr kumimoji="0" lang="en-US" sz="1043" b="0" i="0" u="none" strike="noStrike" kern="0" cap="none" spc="0" normalizeH="0" baseline="0" noProof="0" dirty="0">
                  <a:ln>
                    <a:noFill/>
                  </a:ln>
                  <a:solidFill>
                    <a:srgbClr val="001135"/>
                  </a:solidFill>
                  <a:effectLst/>
                  <a:uLnTx/>
                  <a:uFillTx/>
                  <a:latin typeface="Nokia Pure Headline Ultra Light" pitchFamily="34" charset="0"/>
                  <a:ea typeface="+mn-ea"/>
                  <a:cs typeface="Nokia Pure Headline"/>
                </a:rPr>
              </a:br>
              <a:r>
                <a:rPr kumimoji="0" lang="en-US" sz="795" b="0" i="0" u="none" strike="noStrike" kern="0" cap="none" spc="0" normalizeH="0" baseline="0" noProof="0" dirty="0">
                  <a:ln>
                    <a:noFill/>
                  </a:ln>
                  <a:solidFill>
                    <a:srgbClr val="001135"/>
                  </a:solidFill>
                  <a:effectLst/>
                  <a:uLnTx/>
                  <a:uFillTx/>
                  <a:latin typeface="Nokia Pure Headline Ultra Light" pitchFamily="34" charset="0"/>
                  <a:ea typeface="+mn-ea"/>
                  <a:cs typeface="+mn-cs"/>
                </a:rPr>
                <a:t>devices per km</a:t>
              </a:r>
              <a:r>
                <a:rPr kumimoji="0" lang="en-US" sz="795" b="0" i="0" u="none" strike="noStrike" kern="0" cap="none" spc="0" normalizeH="0" baseline="30000" noProof="0" dirty="0">
                  <a:ln>
                    <a:noFill/>
                  </a:ln>
                  <a:solidFill>
                    <a:srgbClr val="001135"/>
                  </a:solidFill>
                  <a:effectLst/>
                  <a:uLnTx/>
                  <a:uFillTx/>
                  <a:latin typeface="Nokia Pure Headline Ultra Light" pitchFamily="34" charset="0"/>
                  <a:ea typeface="+mn-ea"/>
                  <a:cs typeface="+mn-cs"/>
                </a:rPr>
                <a:t>2</a:t>
              </a:r>
            </a:p>
          </p:txBody>
        </p:sp>
      </p:grpSp>
      <p:grpSp>
        <p:nvGrpSpPr>
          <p:cNvPr id="76" name="Gruppieren 112">
            <a:extLst>
              <a:ext uri="{FF2B5EF4-FFF2-40B4-BE49-F238E27FC236}">
                <a16:creationId xmlns:a16="http://schemas.microsoft.com/office/drawing/2014/main" id="{F046FE67-C0BC-9C40-A95B-007DCBE8894D}"/>
              </a:ext>
            </a:extLst>
          </p:cNvPr>
          <p:cNvGrpSpPr>
            <a:grpSpLocks noChangeAspect="1"/>
          </p:cNvGrpSpPr>
          <p:nvPr/>
        </p:nvGrpSpPr>
        <p:grpSpPr>
          <a:xfrm>
            <a:off x="6058662" y="2491006"/>
            <a:ext cx="396278" cy="249974"/>
            <a:chOff x="10280373" y="1195142"/>
            <a:chExt cx="7015427" cy="4425361"/>
          </a:xfrm>
          <a:solidFill>
            <a:schemeClr val="tx2"/>
          </a:solidFill>
        </p:grpSpPr>
        <p:sp>
          <p:nvSpPr>
            <p:cNvPr id="77" name="Freihandform: Form 113">
              <a:extLst>
                <a:ext uri="{FF2B5EF4-FFF2-40B4-BE49-F238E27FC236}">
                  <a16:creationId xmlns:a16="http://schemas.microsoft.com/office/drawing/2014/main" id="{8E6C4ED1-3F4B-A84C-92AC-EEFBFA370268}"/>
                </a:ext>
              </a:extLst>
            </p:cNvPr>
            <p:cNvSpPr>
              <a:spLocks noChangeAspect="1"/>
            </p:cNvSpPr>
            <p:nvPr/>
          </p:nvSpPr>
          <p:spPr>
            <a:xfrm>
              <a:off x="10280373" y="1291254"/>
              <a:ext cx="3128814" cy="4329249"/>
            </a:xfrm>
            <a:custGeom>
              <a:avLst/>
              <a:gdLst>
                <a:gd name="connsiteX0" fmla="*/ 435735 w 3128814"/>
                <a:gd name="connsiteY0" fmla="*/ 0 h 4329249"/>
                <a:gd name="connsiteX1" fmla="*/ 2905291 w 3128814"/>
                <a:gd name="connsiteY1" fmla="*/ 0 h 4329249"/>
                <a:gd name="connsiteX2" fmla="*/ 2905291 w 3128814"/>
                <a:gd name="connsiteY2" fmla="*/ 903306 h 4329249"/>
                <a:gd name="connsiteX3" fmla="*/ 1223752 w 3128814"/>
                <a:gd name="connsiteY3" fmla="*/ 903306 h 4329249"/>
                <a:gd name="connsiteX4" fmla="*/ 1154065 w 3128814"/>
                <a:gd name="connsiteY4" fmla="*/ 1516004 h 4329249"/>
                <a:gd name="connsiteX5" fmla="*/ 1185295 w 3128814"/>
                <a:gd name="connsiteY5" fmla="*/ 1503916 h 4329249"/>
                <a:gd name="connsiteX6" fmla="*/ 1898329 w 3128814"/>
                <a:gd name="connsiteY6" fmla="*/ 1406069 h 4329249"/>
                <a:gd name="connsiteX7" fmla="*/ 3128814 w 3128814"/>
                <a:gd name="connsiteY7" fmla="*/ 2778430 h 4329249"/>
                <a:gd name="connsiteX8" fmla="*/ 1981671 w 3128814"/>
                <a:gd name="connsiteY8" fmla="*/ 4224612 h 4329249"/>
                <a:gd name="connsiteX9" fmla="*/ 0 w 3128814"/>
                <a:gd name="connsiteY9" fmla="*/ 4030418 h 4329249"/>
                <a:gd name="connsiteX10" fmla="*/ 244486 w 3128814"/>
                <a:gd name="connsiteY10" fmla="*/ 3169720 h 4329249"/>
                <a:gd name="connsiteX11" fmla="*/ 1258371 w 3128814"/>
                <a:gd name="connsiteY11" fmla="*/ 3353415 h 4329249"/>
                <a:gd name="connsiteX12" fmla="*/ 2022487 w 3128814"/>
                <a:gd name="connsiteY12" fmla="*/ 2756523 h 4329249"/>
                <a:gd name="connsiteX13" fmla="*/ 1527452 w 3128814"/>
                <a:gd name="connsiteY13" fmla="*/ 2235831 h 4329249"/>
                <a:gd name="connsiteX14" fmla="*/ 776329 w 3128814"/>
                <a:gd name="connsiteY14" fmla="*/ 2485316 h 4329249"/>
                <a:gd name="connsiteX15" fmla="*/ 774891 w 3128814"/>
                <a:gd name="connsiteY15" fmla="*/ 2481392 h 4329249"/>
                <a:gd name="connsiteX16" fmla="*/ 771454 w 3128814"/>
                <a:gd name="connsiteY16" fmla="*/ 2488504 h 4329249"/>
                <a:gd name="connsiteX17" fmla="*/ 189965 w 3128814"/>
                <a:gd name="connsiteY17" fmla="*/ 2069991 h 4329249"/>
                <a:gd name="connsiteX18" fmla="*/ 435735 w 3128814"/>
                <a:gd name="connsiteY18" fmla="*/ 4750 h 432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28814" h="4329249">
                  <a:moveTo>
                    <a:pt x="435735" y="0"/>
                  </a:moveTo>
                  <a:lnTo>
                    <a:pt x="2905291" y="0"/>
                  </a:lnTo>
                  <a:lnTo>
                    <a:pt x="2905291" y="903306"/>
                  </a:lnTo>
                  <a:lnTo>
                    <a:pt x="1223752" y="903306"/>
                  </a:lnTo>
                  <a:lnTo>
                    <a:pt x="1154065" y="1516004"/>
                  </a:lnTo>
                  <a:lnTo>
                    <a:pt x="1185295" y="1503916"/>
                  </a:lnTo>
                  <a:cubicBezTo>
                    <a:pt x="1432309" y="1421307"/>
                    <a:pt x="1680603" y="1400117"/>
                    <a:pt x="1898329" y="1406069"/>
                  </a:cubicBezTo>
                  <a:cubicBezTo>
                    <a:pt x="3010277" y="1487032"/>
                    <a:pt x="3114925" y="2308674"/>
                    <a:pt x="3128814" y="2778430"/>
                  </a:cubicBezTo>
                  <a:cubicBezTo>
                    <a:pt x="3118894" y="3505361"/>
                    <a:pt x="2669829" y="3982614"/>
                    <a:pt x="1981671" y="4224612"/>
                  </a:cubicBezTo>
                  <a:cubicBezTo>
                    <a:pt x="1331613" y="4447564"/>
                    <a:pt x="550793" y="4281870"/>
                    <a:pt x="0" y="4030418"/>
                  </a:cubicBezTo>
                  <a:lnTo>
                    <a:pt x="244486" y="3169720"/>
                  </a:lnTo>
                  <a:cubicBezTo>
                    <a:pt x="448714" y="3264124"/>
                    <a:pt x="745616" y="3353415"/>
                    <a:pt x="1258371" y="3353415"/>
                  </a:cubicBezTo>
                  <a:cubicBezTo>
                    <a:pt x="1771125" y="3353415"/>
                    <a:pt x="2020502" y="3078518"/>
                    <a:pt x="2022487" y="2756523"/>
                  </a:cubicBezTo>
                  <a:cubicBezTo>
                    <a:pt x="2024471" y="2434529"/>
                    <a:pt x="1811608" y="2247735"/>
                    <a:pt x="1527452" y="2235831"/>
                  </a:cubicBezTo>
                  <a:cubicBezTo>
                    <a:pt x="1417566" y="2240056"/>
                    <a:pt x="1120341" y="2208440"/>
                    <a:pt x="776329" y="2485316"/>
                  </a:cubicBezTo>
                  <a:lnTo>
                    <a:pt x="774891" y="2481392"/>
                  </a:lnTo>
                  <a:lnTo>
                    <a:pt x="771454" y="2488504"/>
                  </a:lnTo>
                  <a:lnTo>
                    <a:pt x="189965" y="2069991"/>
                  </a:lnTo>
                  <a:lnTo>
                    <a:pt x="435735" y="4750"/>
                  </a:lnTo>
                  <a:close/>
                </a:path>
              </a:pathLst>
            </a:custGeom>
            <a:grp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124191"/>
                </a:solidFill>
                <a:effectLst/>
                <a:uLnTx/>
                <a:uFillTx/>
                <a:latin typeface="Nokia Pure Text Light"/>
              </a:endParaRPr>
            </a:p>
          </p:txBody>
        </p:sp>
        <p:sp>
          <p:nvSpPr>
            <p:cNvPr id="78" name="Freihandform: Form 114">
              <a:extLst>
                <a:ext uri="{FF2B5EF4-FFF2-40B4-BE49-F238E27FC236}">
                  <a16:creationId xmlns:a16="http://schemas.microsoft.com/office/drawing/2014/main" id="{E0747A85-DF4B-5D4A-8412-D46BBE83ED02}"/>
                </a:ext>
              </a:extLst>
            </p:cNvPr>
            <p:cNvSpPr>
              <a:spLocks noChangeAspect="1"/>
            </p:cNvSpPr>
            <p:nvPr/>
          </p:nvSpPr>
          <p:spPr>
            <a:xfrm>
              <a:off x="13851741" y="1195142"/>
              <a:ext cx="3444059" cy="4394952"/>
            </a:xfrm>
            <a:custGeom>
              <a:avLst/>
              <a:gdLst>
                <a:gd name="connsiteX0" fmla="*/ 2020040 w 3444059"/>
                <a:gd name="connsiteY0" fmla="*/ 191 h 4394952"/>
                <a:gd name="connsiteX1" fmla="*/ 3317971 w 3444059"/>
                <a:gd name="connsiteY1" fmla="*/ 408136 h 4394952"/>
                <a:gd name="connsiteX2" fmla="*/ 2876629 w 3444059"/>
                <a:gd name="connsiteY2" fmla="*/ 1144335 h 4394952"/>
                <a:gd name="connsiteX3" fmla="*/ 1640449 w 3444059"/>
                <a:gd name="connsiteY3" fmla="*/ 1027160 h 4394952"/>
                <a:gd name="connsiteX4" fmla="*/ 1144019 w 3444059"/>
                <a:gd name="connsiteY4" fmla="*/ 2256178 h 4394952"/>
                <a:gd name="connsiteX5" fmla="*/ 1799991 w 3444059"/>
                <a:gd name="connsiteY5" fmla="*/ 3439953 h 4394952"/>
                <a:gd name="connsiteX6" fmla="*/ 2327735 w 3444059"/>
                <a:gd name="connsiteY6" fmla="*/ 3463385 h 4394952"/>
                <a:gd name="connsiteX7" fmla="*/ 2500310 w 3444059"/>
                <a:gd name="connsiteY7" fmla="*/ 3425890 h 4394952"/>
                <a:gd name="connsiteX8" fmla="*/ 2500310 w 3444059"/>
                <a:gd name="connsiteY8" fmla="*/ 2371970 h 4394952"/>
                <a:gd name="connsiteX9" fmla="*/ 1809747 w 3444059"/>
                <a:gd name="connsiteY9" fmla="*/ 2371970 h 4394952"/>
                <a:gd name="connsiteX10" fmla="*/ 1809747 w 3444059"/>
                <a:gd name="connsiteY10" fmla="*/ 1797775 h 4394952"/>
                <a:gd name="connsiteX11" fmla="*/ 3443421 w 3444059"/>
                <a:gd name="connsiteY11" fmla="*/ 1797775 h 4394952"/>
                <a:gd name="connsiteX12" fmla="*/ 3443421 w 3444059"/>
                <a:gd name="connsiteY12" fmla="*/ 2343395 h 4394952"/>
                <a:gd name="connsiteX13" fmla="*/ 3443421 w 3444059"/>
                <a:gd name="connsiteY13" fmla="*/ 2371970 h 4394952"/>
                <a:gd name="connsiteX14" fmla="*/ 3443421 w 3444059"/>
                <a:gd name="connsiteY14" fmla="*/ 4210877 h 4394952"/>
                <a:gd name="connsiteX15" fmla="*/ 3444059 w 3444059"/>
                <a:gd name="connsiteY15" fmla="*/ 4217764 h 4394952"/>
                <a:gd name="connsiteX16" fmla="*/ 3443421 w 3444059"/>
                <a:gd name="connsiteY16" fmla="*/ 4217877 h 4394952"/>
                <a:gd name="connsiteX17" fmla="*/ 3443421 w 3444059"/>
                <a:gd name="connsiteY17" fmla="*/ 4219820 h 4394952"/>
                <a:gd name="connsiteX18" fmla="*/ 3432491 w 3444059"/>
                <a:gd name="connsiteY18" fmla="*/ 4219820 h 4394952"/>
                <a:gd name="connsiteX19" fmla="*/ 3064297 w 3444059"/>
                <a:gd name="connsiteY19" fmla="*/ 4285279 h 4394952"/>
                <a:gd name="connsiteX20" fmla="*/ 1914294 w 3444059"/>
                <a:gd name="connsiteY20" fmla="*/ 4394952 h 4394952"/>
                <a:gd name="connsiteX21" fmla="*/ 0 w 3444059"/>
                <a:gd name="connsiteY21" fmla="*/ 2198506 h 4394952"/>
                <a:gd name="connsiteX22" fmla="*/ 1771419 w 3444059"/>
                <a:gd name="connsiteY22" fmla="*/ 6823 h 4394952"/>
                <a:gd name="connsiteX23" fmla="*/ 2020040 w 3444059"/>
                <a:gd name="connsiteY23" fmla="*/ 191 h 439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44059" h="4394952">
                  <a:moveTo>
                    <a:pt x="2020040" y="191"/>
                  </a:moveTo>
                  <a:cubicBezTo>
                    <a:pt x="2577660" y="6361"/>
                    <a:pt x="2981879" y="161322"/>
                    <a:pt x="3317971" y="408136"/>
                  </a:cubicBezTo>
                  <a:lnTo>
                    <a:pt x="2876629" y="1144335"/>
                  </a:lnTo>
                  <a:cubicBezTo>
                    <a:pt x="2532174" y="912964"/>
                    <a:pt x="1945887" y="848996"/>
                    <a:pt x="1640449" y="1027160"/>
                  </a:cubicBezTo>
                  <a:cubicBezTo>
                    <a:pt x="1345785" y="1199041"/>
                    <a:pt x="1117429" y="1534959"/>
                    <a:pt x="1144019" y="2256178"/>
                  </a:cubicBezTo>
                  <a:cubicBezTo>
                    <a:pt x="1170610" y="2977397"/>
                    <a:pt x="1374085" y="3288663"/>
                    <a:pt x="1799991" y="3439953"/>
                  </a:cubicBezTo>
                  <a:cubicBezTo>
                    <a:pt x="1925263" y="3484451"/>
                    <a:pt x="2121597" y="3494455"/>
                    <a:pt x="2327735" y="3463385"/>
                  </a:cubicBezTo>
                  <a:lnTo>
                    <a:pt x="2500310" y="3425890"/>
                  </a:lnTo>
                  <a:lnTo>
                    <a:pt x="2500310" y="2371970"/>
                  </a:lnTo>
                  <a:lnTo>
                    <a:pt x="1809747" y="2371970"/>
                  </a:lnTo>
                  <a:lnTo>
                    <a:pt x="1809747" y="1797775"/>
                  </a:lnTo>
                  <a:lnTo>
                    <a:pt x="3443421" y="1797775"/>
                  </a:lnTo>
                  <a:lnTo>
                    <a:pt x="3443421" y="2343395"/>
                  </a:lnTo>
                  <a:lnTo>
                    <a:pt x="3443421" y="2371970"/>
                  </a:lnTo>
                  <a:lnTo>
                    <a:pt x="3443421" y="4210877"/>
                  </a:lnTo>
                  <a:lnTo>
                    <a:pt x="3444059" y="4217764"/>
                  </a:lnTo>
                  <a:lnTo>
                    <a:pt x="3443421" y="4217877"/>
                  </a:lnTo>
                  <a:lnTo>
                    <a:pt x="3443421" y="4219820"/>
                  </a:lnTo>
                  <a:lnTo>
                    <a:pt x="3432491" y="4219820"/>
                  </a:lnTo>
                  <a:lnTo>
                    <a:pt x="3064297" y="4285279"/>
                  </a:lnTo>
                  <a:cubicBezTo>
                    <a:pt x="2682748" y="4346840"/>
                    <a:pt x="2296735" y="4388755"/>
                    <a:pt x="1914294" y="4394952"/>
                  </a:cubicBezTo>
                  <a:cubicBezTo>
                    <a:pt x="857059" y="4394952"/>
                    <a:pt x="4648" y="3798379"/>
                    <a:pt x="0" y="2198506"/>
                  </a:cubicBezTo>
                  <a:cubicBezTo>
                    <a:pt x="14288" y="1405237"/>
                    <a:pt x="249841" y="137793"/>
                    <a:pt x="1771419" y="6823"/>
                  </a:cubicBezTo>
                  <a:cubicBezTo>
                    <a:pt x="1857589" y="1465"/>
                    <a:pt x="1940380" y="-690"/>
                    <a:pt x="2020040" y="191"/>
                  </a:cubicBezTo>
                  <a:close/>
                </a:path>
              </a:pathLst>
            </a:custGeom>
            <a:grpFill/>
          </p:spPr>
          <p:txBody>
            <a:bodyPr wrap="square" rtlCol="0" anchor="ctr">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124191"/>
                </a:solidFill>
                <a:effectLst/>
                <a:uLnTx/>
                <a:uFillTx/>
                <a:latin typeface="Nokia Pure Text Light"/>
              </a:endParaRPr>
            </a:p>
          </p:txBody>
        </p:sp>
      </p:grpSp>
    </p:spTree>
    <p:extLst>
      <p:ext uri="{BB962C8B-B14F-4D97-AF65-F5344CB8AC3E}">
        <p14:creationId xmlns:p14="http://schemas.microsoft.com/office/powerpoint/2010/main" val="5925182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6397B21-7C2C-0244-964B-13082F43A882}"/>
              </a:ext>
            </a:extLst>
          </p:cNvPr>
          <p:cNvSpPr/>
          <p:nvPr/>
        </p:nvSpPr>
        <p:spPr>
          <a:xfrm>
            <a:off x="4186932" y="1016594"/>
            <a:ext cx="1246779" cy="367024"/>
          </a:xfrm>
          <a:prstGeom prst="rect">
            <a:avLst/>
          </a:prstGeom>
        </p:spPr>
        <p:txBody>
          <a:bodyPr wrap="square">
            <a:spAutoFit/>
          </a:bodyPr>
          <a:lstStyle/>
          <a:p>
            <a:pPr marL="0" marR="0" lvl="0" indent="0" algn="ctr" defTabSz="454365" rtl="0" eaLnBrk="1" fontAlgn="base" latinLnBrk="0" hangingPunct="1">
              <a:lnSpc>
                <a:spcPct val="100000"/>
              </a:lnSpc>
              <a:spcBef>
                <a:spcPct val="0"/>
              </a:spcBef>
              <a:spcAft>
                <a:spcPct val="0"/>
              </a:spcAft>
              <a:buClrTx/>
              <a:buSzTx/>
              <a:buFontTx/>
              <a:buNone/>
              <a:tabLst>
                <a:tab pos="357768" algn="l"/>
              </a:tabLst>
              <a:defRPr/>
            </a:pPr>
            <a:r>
              <a:rPr kumimoji="0" lang="en-GB" sz="1789" b="0" i="0" u="none" strike="noStrike" kern="1200" cap="none" spc="0" normalizeH="0" baseline="0" noProof="0" dirty="0">
                <a:ln>
                  <a:noFill/>
                </a:ln>
                <a:solidFill>
                  <a:srgbClr val="001135"/>
                </a:solidFill>
                <a:effectLst/>
                <a:uLnTx/>
                <a:uFillTx/>
                <a:latin typeface="Nokia Pure Headline Light"/>
                <a:ea typeface="+mn-ea"/>
                <a:cs typeface="+mn-cs"/>
                <a:sym typeface="Cambria"/>
              </a:rPr>
              <a:t>2020-25</a:t>
            </a:r>
          </a:p>
        </p:txBody>
      </p:sp>
      <p:sp>
        <p:nvSpPr>
          <p:cNvPr id="89" name="Rectangle 88">
            <a:extLst>
              <a:ext uri="{FF2B5EF4-FFF2-40B4-BE49-F238E27FC236}">
                <a16:creationId xmlns:a16="http://schemas.microsoft.com/office/drawing/2014/main" id="{095946B1-0B38-F14A-980C-3963CB79C600}"/>
              </a:ext>
            </a:extLst>
          </p:cNvPr>
          <p:cNvSpPr/>
          <p:nvPr/>
        </p:nvSpPr>
        <p:spPr>
          <a:xfrm>
            <a:off x="2735797" y="1016594"/>
            <a:ext cx="903073" cy="367024"/>
          </a:xfrm>
          <a:prstGeom prst="rect">
            <a:avLst/>
          </a:prstGeom>
        </p:spPr>
        <p:txBody>
          <a:bodyPr wrap="square">
            <a:spAutoFit/>
          </a:bodyPr>
          <a:lstStyle/>
          <a:p>
            <a:pPr marL="0" marR="0" lvl="0" indent="0" algn="ctr" defTabSz="454365" rtl="0" eaLnBrk="1" fontAlgn="base" latinLnBrk="0" hangingPunct="1">
              <a:lnSpc>
                <a:spcPct val="100000"/>
              </a:lnSpc>
              <a:spcBef>
                <a:spcPct val="0"/>
              </a:spcBef>
              <a:spcAft>
                <a:spcPct val="0"/>
              </a:spcAft>
              <a:buClrTx/>
              <a:buSzTx/>
              <a:buFontTx/>
              <a:buNone/>
              <a:tabLst/>
              <a:defRPr/>
            </a:pPr>
            <a:r>
              <a:rPr kumimoji="0" lang="en-GB" sz="1789" b="0" i="0" u="none" strike="noStrike" kern="1200" cap="none" spc="0" normalizeH="0" baseline="0" noProof="0" dirty="0">
                <a:ln>
                  <a:noFill/>
                </a:ln>
                <a:solidFill>
                  <a:srgbClr val="001135"/>
                </a:solidFill>
                <a:effectLst/>
                <a:uLnTx/>
                <a:uFillTx/>
                <a:latin typeface="Nokia Pure Headline Light"/>
                <a:ea typeface="+mn-ea"/>
                <a:cs typeface="+mn-cs"/>
                <a:sym typeface="Nokia Pure Text Light"/>
              </a:rPr>
              <a:t>Today</a:t>
            </a:r>
          </a:p>
        </p:txBody>
      </p:sp>
      <p:sp>
        <p:nvSpPr>
          <p:cNvPr id="91" name="Rounded Rectangle 90">
            <a:extLst>
              <a:ext uri="{FF2B5EF4-FFF2-40B4-BE49-F238E27FC236}">
                <a16:creationId xmlns:a16="http://schemas.microsoft.com/office/drawing/2014/main" id="{24C67A74-9C1E-704E-9AAE-6B1F7C3F1353}"/>
              </a:ext>
            </a:extLst>
          </p:cNvPr>
          <p:cNvSpPr/>
          <p:nvPr/>
        </p:nvSpPr>
        <p:spPr>
          <a:xfrm>
            <a:off x="431800" y="3231391"/>
            <a:ext cx="5974427" cy="431276"/>
          </a:xfrm>
          <a:prstGeom prst="rect">
            <a:avLst/>
          </a:prstGeom>
          <a:solidFill>
            <a:schemeClr val="accent1">
              <a:lumMod val="40000"/>
              <a:lumOff val="60000"/>
            </a:schemeClr>
          </a:solidFill>
          <a:ln w="9525" cap="flat" cmpd="sng" algn="ctr">
            <a:noFill/>
            <a:prstDash val="solid"/>
          </a:ln>
          <a:effectLst/>
        </p:spPr>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175120" marR="0" lvl="0" indent="-175120" algn="l" defTabSz="454365" rtl="0" eaLnBrk="1" fontAlgn="auto" latinLnBrk="0" hangingPunct="1">
              <a:lnSpc>
                <a:spcPct val="100000"/>
              </a:lnSpc>
              <a:spcBef>
                <a:spcPts val="0"/>
              </a:spcBef>
              <a:spcAft>
                <a:spcPts val="0"/>
              </a:spcAft>
              <a:buClrTx/>
              <a:buSzTx/>
              <a:buFontTx/>
              <a:buNone/>
              <a:tabLst/>
              <a:defRPr/>
            </a:pPr>
            <a:endParaRPr kumimoji="0" lang="en-GB" sz="1193" b="0" i="0" u="none" strike="noStrike" kern="0" cap="none" spc="0" normalizeH="0" baseline="0" noProof="0" dirty="0">
              <a:ln>
                <a:noFill/>
              </a:ln>
              <a:solidFill>
                <a:srgbClr val="FFFFFF"/>
              </a:solidFill>
              <a:effectLst/>
              <a:uLnTx/>
              <a:uFillTx/>
              <a:latin typeface="Nokia Pure Text Light"/>
              <a:ea typeface="+mn-ea"/>
              <a:cs typeface="+mn-cs"/>
            </a:endParaRPr>
          </a:p>
        </p:txBody>
      </p:sp>
      <p:sp>
        <p:nvSpPr>
          <p:cNvPr id="94" name="Rechthoek 1">
            <a:extLst>
              <a:ext uri="{FF2B5EF4-FFF2-40B4-BE49-F238E27FC236}">
                <a16:creationId xmlns:a16="http://schemas.microsoft.com/office/drawing/2014/main" id="{563FFC96-10B7-1E47-AD43-30CDACD0FC1F}"/>
              </a:ext>
            </a:extLst>
          </p:cNvPr>
          <p:cNvSpPr/>
          <p:nvPr/>
        </p:nvSpPr>
        <p:spPr>
          <a:xfrm>
            <a:off x="4212204" y="3230667"/>
            <a:ext cx="2196000" cy="432000"/>
          </a:xfrm>
          <a:prstGeom prst="rect">
            <a:avLst/>
          </a:prstGeom>
          <a:solidFill>
            <a:schemeClr val="tx2"/>
          </a:solidFill>
        </p:spPr>
        <p:txBody>
          <a:bodyPr wrap="square" lIns="180000" anchor="ctr">
            <a:noAutofit/>
          </a:bodyPr>
          <a:lstStyle/>
          <a:p>
            <a:pPr marL="0" marR="0" lvl="0" indent="0" algn="l" defTabSz="454365" rtl="0" eaLnBrk="1" fontAlgn="base" latinLnBrk="0" hangingPunct="1">
              <a:lnSpc>
                <a:spcPct val="100000"/>
              </a:lnSpc>
              <a:spcBef>
                <a:spcPct val="0"/>
              </a:spcBef>
              <a:spcAft>
                <a:spcPct val="0"/>
              </a:spcAft>
              <a:buClrTx/>
              <a:buSzTx/>
              <a:buFontTx/>
              <a:buNone/>
              <a:tabLst/>
              <a:defRPr/>
            </a:pPr>
            <a:r>
              <a:rPr kumimoji="0" lang="en-GB" sz="1988" b="0" i="0" u="none" strike="noStrike" kern="1200" cap="none" spc="0" normalizeH="0" baseline="0" noProof="0" dirty="0">
                <a:ln>
                  <a:noFill/>
                </a:ln>
                <a:solidFill>
                  <a:srgbClr val="FFFFFF"/>
                </a:solidFill>
                <a:effectLst/>
                <a:uLnTx/>
                <a:uFillTx/>
                <a:latin typeface="Nokia Pure Headline Light"/>
                <a:ea typeface="+mn-ea"/>
                <a:cs typeface="+mn-cs"/>
              </a:rPr>
              <a:t>Committed SLAs</a:t>
            </a:r>
          </a:p>
        </p:txBody>
      </p:sp>
      <p:sp>
        <p:nvSpPr>
          <p:cNvPr id="97" name="Rounded Rectangle 96">
            <a:extLst>
              <a:ext uri="{FF2B5EF4-FFF2-40B4-BE49-F238E27FC236}">
                <a16:creationId xmlns:a16="http://schemas.microsoft.com/office/drawing/2014/main" id="{29F4F4D8-DFFE-DB48-A058-F57FEA3408FB}"/>
              </a:ext>
            </a:extLst>
          </p:cNvPr>
          <p:cNvSpPr/>
          <p:nvPr/>
        </p:nvSpPr>
        <p:spPr>
          <a:xfrm>
            <a:off x="431800" y="1990607"/>
            <a:ext cx="5974427" cy="431276"/>
          </a:xfrm>
          <a:prstGeom prst="rect">
            <a:avLst/>
          </a:prstGeom>
          <a:solidFill>
            <a:srgbClr val="BEC8D2">
              <a:lumMod val="20000"/>
              <a:lumOff val="80000"/>
            </a:srgbClr>
          </a:solidFill>
          <a:ln w="9525" cap="flat" cmpd="sng" algn="ctr">
            <a:noFill/>
            <a:prstDash val="solid"/>
          </a:ln>
          <a:effectLst/>
        </p:spPr>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175120" marR="0" lvl="0" indent="-175120" algn="l" defTabSz="454365" rtl="0" eaLnBrk="1" fontAlgn="auto" latinLnBrk="0" hangingPunct="1">
              <a:lnSpc>
                <a:spcPct val="100000"/>
              </a:lnSpc>
              <a:spcBef>
                <a:spcPts val="0"/>
              </a:spcBef>
              <a:spcAft>
                <a:spcPts val="0"/>
              </a:spcAft>
              <a:buClrTx/>
              <a:buSzTx/>
              <a:buFontTx/>
              <a:buNone/>
              <a:tabLst/>
              <a:defRPr/>
            </a:pPr>
            <a:endParaRPr kumimoji="0" lang="en-GB" sz="1193" b="0" i="0" u="none" strike="noStrike" kern="0" cap="none" spc="0" normalizeH="0" baseline="0" noProof="0" dirty="0">
              <a:ln>
                <a:noFill/>
              </a:ln>
              <a:solidFill>
                <a:srgbClr val="FFFFFF"/>
              </a:solidFill>
              <a:effectLst/>
              <a:uLnTx/>
              <a:uFillTx/>
              <a:latin typeface="Nokia Pure Text Light"/>
              <a:ea typeface="+mn-ea"/>
              <a:cs typeface="+mn-cs"/>
            </a:endParaRPr>
          </a:p>
        </p:txBody>
      </p:sp>
      <p:sp>
        <p:nvSpPr>
          <p:cNvPr id="100" name="Rechthoek 1">
            <a:extLst>
              <a:ext uri="{FF2B5EF4-FFF2-40B4-BE49-F238E27FC236}">
                <a16:creationId xmlns:a16="http://schemas.microsoft.com/office/drawing/2014/main" id="{3FE63F63-A843-2E46-9B7C-303DEE0B6AD9}"/>
              </a:ext>
            </a:extLst>
          </p:cNvPr>
          <p:cNvSpPr/>
          <p:nvPr/>
        </p:nvSpPr>
        <p:spPr>
          <a:xfrm>
            <a:off x="4212204" y="1989883"/>
            <a:ext cx="2196000" cy="432000"/>
          </a:xfrm>
          <a:prstGeom prst="rect">
            <a:avLst/>
          </a:prstGeom>
          <a:solidFill>
            <a:schemeClr val="tx2"/>
          </a:solidFill>
        </p:spPr>
        <p:txBody>
          <a:bodyPr wrap="square" lIns="180000" anchor="ctr">
            <a:noAutofit/>
          </a:bodyPr>
          <a:lstStyle/>
          <a:p>
            <a:pPr marL="0" marR="0" lvl="0" indent="0" algn="l" defTabSz="454365" rtl="0" eaLnBrk="1" fontAlgn="base" latinLnBrk="0" hangingPunct="1">
              <a:lnSpc>
                <a:spcPct val="100000"/>
              </a:lnSpc>
              <a:spcBef>
                <a:spcPct val="0"/>
              </a:spcBef>
              <a:spcAft>
                <a:spcPct val="0"/>
              </a:spcAft>
              <a:buClrTx/>
              <a:buSzTx/>
              <a:buFontTx/>
              <a:buNone/>
              <a:tabLst>
                <a:tab pos="895350" algn="l"/>
              </a:tabLst>
              <a:defRPr/>
            </a:pPr>
            <a:r>
              <a:rPr kumimoji="0" lang="en-GB" sz="2186" b="0" i="0" u="none" strike="noStrike" kern="1200" cap="none" spc="0" normalizeH="0" baseline="0" noProof="0" dirty="0">
                <a:ln>
                  <a:noFill/>
                </a:ln>
                <a:solidFill>
                  <a:srgbClr val="FFFFFF"/>
                </a:solidFill>
                <a:effectLst/>
                <a:uLnTx/>
                <a:uFillTx/>
                <a:latin typeface="Nokia Pure Headline Light"/>
                <a:ea typeface="+mn-ea"/>
                <a:cs typeface="+mn-cs"/>
              </a:rPr>
              <a:t>100x	faster</a:t>
            </a:r>
          </a:p>
        </p:txBody>
      </p:sp>
      <p:sp>
        <p:nvSpPr>
          <p:cNvPr id="101" name="Rounded Rectangle 100">
            <a:extLst>
              <a:ext uri="{FF2B5EF4-FFF2-40B4-BE49-F238E27FC236}">
                <a16:creationId xmlns:a16="http://schemas.microsoft.com/office/drawing/2014/main" id="{6159C4ED-D038-EE4B-B724-78AD512B3A76}"/>
              </a:ext>
            </a:extLst>
          </p:cNvPr>
          <p:cNvSpPr/>
          <p:nvPr/>
        </p:nvSpPr>
        <p:spPr>
          <a:xfrm>
            <a:off x="431800" y="2610999"/>
            <a:ext cx="5974427" cy="431276"/>
          </a:xfrm>
          <a:prstGeom prst="rect">
            <a:avLst/>
          </a:prstGeom>
          <a:solidFill>
            <a:schemeClr val="accent1">
              <a:lumMod val="40000"/>
              <a:lumOff val="60000"/>
            </a:schemeClr>
          </a:solidFill>
          <a:ln w="9525" cap="flat" cmpd="sng" algn="ctr">
            <a:noFill/>
            <a:prstDash val="solid"/>
          </a:ln>
          <a:effectLst/>
        </p:spPr>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175120" marR="0" lvl="0" indent="-175120" algn="l" defTabSz="454365" rtl="0" eaLnBrk="1" fontAlgn="auto" latinLnBrk="0" hangingPunct="1">
              <a:lnSpc>
                <a:spcPct val="100000"/>
              </a:lnSpc>
              <a:spcBef>
                <a:spcPts val="0"/>
              </a:spcBef>
              <a:spcAft>
                <a:spcPts val="0"/>
              </a:spcAft>
              <a:buClrTx/>
              <a:buSzTx/>
              <a:buFontTx/>
              <a:buNone/>
              <a:tabLst/>
              <a:defRPr/>
            </a:pPr>
            <a:endParaRPr kumimoji="0" lang="en-GB" sz="1193" b="0" i="0" u="none" strike="noStrike" kern="0" cap="none" spc="0" normalizeH="0" baseline="0" noProof="0">
              <a:ln>
                <a:noFill/>
              </a:ln>
              <a:solidFill>
                <a:srgbClr val="FFFFFF"/>
              </a:solidFill>
              <a:effectLst/>
              <a:uLnTx/>
              <a:uFillTx/>
              <a:latin typeface="Nokia Pure Text Light"/>
              <a:ea typeface="+mn-ea"/>
              <a:cs typeface="+mn-cs"/>
            </a:endParaRPr>
          </a:p>
        </p:txBody>
      </p:sp>
      <p:sp>
        <p:nvSpPr>
          <p:cNvPr id="104" name="Rechthoek 1">
            <a:extLst>
              <a:ext uri="{FF2B5EF4-FFF2-40B4-BE49-F238E27FC236}">
                <a16:creationId xmlns:a16="http://schemas.microsoft.com/office/drawing/2014/main" id="{8A534C13-B8E8-4A4D-9349-1B3C03196337}"/>
              </a:ext>
            </a:extLst>
          </p:cNvPr>
          <p:cNvSpPr/>
          <p:nvPr/>
        </p:nvSpPr>
        <p:spPr>
          <a:xfrm>
            <a:off x="4212204" y="2610275"/>
            <a:ext cx="2196000" cy="432000"/>
          </a:xfrm>
          <a:prstGeom prst="rect">
            <a:avLst/>
          </a:prstGeom>
          <a:solidFill>
            <a:schemeClr val="tx2"/>
          </a:solidFill>
        </p:spPr>
        <p:txBody>
          <a:bodyPr wrap="square" lIns="180000" anchor="ctr">
            <a:noAutofit/>
          </a:bodyPr>
          <a:lstStyle/>
          <a:p>
            <a:pPr marL="0" marR="0" lvl="0" indent="0" algn="l" defTabSz="454365" rtl="0" eaLnBrk="1" fontAlgn="base" latinLnBrk="0" hangingPunct="1">
              <a:lnSpc>
                <a:spcPct val="100000"/>
              </a:lnSpc>
              <a:spcBef>
                <a:spcPct val="0"/>
              </a:spcBef>
              <a:spcAft>
                <a:spcPct val="0"/>
              </a:spcAft>
              <a:buClrTx/>
              <a:buSzTx/>
              <a:buFontTx/>
              <a:buNone/>
              <a:tabLst>
                <a:tab pos="895350" algn="l"/>
              </a:tabLst>
              <a:defRPr/>
            </a:pPr>
            <a:r>
              <a:rPr kumimoji="0" lang="en-GB" sz="1988" b="0" i="0" u="none" strike="noStrike" kern="1200" cap="none" spc="0" normalizeH="0" baseline="0" noProof="0" dirty="0">
                <a:ln>
                  <a:noFill/>
                </a:ln>
                <a:solidFill>
                  <a:srgbClr val="FFFFFF"/>
                </a:solidFill>
                <a:effectLst/>
                <a:uLnTx/>
                <a:uFillTx/>
                <a:latin typeface="Nokia Pure Headline Light"/>
                <a:ea typeface="+mn-ea"/>
                <a:cs typeface="+mn-cs"/>
              </a:rPr>
              <a:t>10x	less</a:t>
            </a:r>
          </a:p>
        </p:txBody>
      </p:sp>
      <p:sp>
        <p:nvSpPr>
          <p:cNvPr id="116" name="Rounded Rectangle 115">
            <a:extLst>
              <a:ext uri="{FF2B5EF4-FFF2-40B4-BE49-F238E27FC236}">
                <a16:creationId xmlns:a16="http://schemas.microsoft.com/office/drawing/2014/main" id="{B62602D1-12CD-6D4B-9EF9-75F48827F7C9}"/>
              </a:ext>
            </a:extLst>
          </p:cNvPr>
          <p:cNvSpPr/>
          <p:nvPr/>
        </p:nvSpPr>
        <p:spPr>
          <a:xfrm>
            <a:off x="431800" y="1370214"/>
            <a:ext cx="5974427" cy="431276"/>
          </a:xfrm>
          <a:prstGeom prst="rect">
            <a:avLst/>
          </a:prstGeom>
          <a:solidFill>
            <a:srgbClr val="BEC8D2">
              <a:lumMod val="20000"/>
              <a:lumOff val="80000"/>
            </a:srgbClr>
          </a:solidFill>
          <a:ln w="9525" cap="flat" cmpd="sng" algn="ctr">
            <a:noFill/>
            <a:prstDash val="solid"/>
          </a:ln>
          <a:effectLst/>
        </p:spPr>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175120" marR="0" lvl="0" indent="-175120" algn="l" defTabSz="454365" rtl="0" eaLnBrk="1" fontAlgn="auto" latinLnBrk="0" hangingPunct="1">
              <a:lnSpc>
                <a:spcPct val="100000"/>
              </a:lnSpc>
              <a:spcBef>
                <a:spcPts val="0"/>
              </a:spcBef>
              <a:spcAft>
                <a:spcPts val="0"/>
              </a:spcAft>
              <a:buClrTx/>
              <a:buSzTx/>
              <a:buFontTx/>
              <a:buNone/>
              <a:tabLst/>
              <a:defRPr/>
            </a:pPr>
            <a:endParaRPr kumimoji="0" lang="en-GB" sz="1193" b="0" i="0" u="none" strike="noStrike" kern="0" cap="none" spc="0" normalizeH="0" baseline="0" noProof="0" dirty="0">
              <a:ln>
                <a:noFill/>
              </a:ln>
              <a:solidFill>
                <a:srgbClr val="FFFFFF"/>
              </a:solidFill>
              <a:effectLst/>
              <a:uLnTx/>
              <a:uFillTx/>
              <a:latin typeface="Nokia Pure Text Light"/>
              <a:ea typeface="+mn-ea"/>
              <a:cs typeface="+mn-cs"/>
            </a:endParaRPr>
          </a:p>
        </p:txBody>
      </p:sp>
      <p:sp>
        <p:nvSpPr>
          <p:cNvPr id="125" name="Rechthoek 1">
            <a:extLst>
              <a:ext uri="{FF2B5EF4-FFF2-40B4-BE49-F238E27FC236}">
                <a16:creationId xmlns:a16="http://schemas.microsoft.com/office/drawing/2014/main" id="{08118A22-FCC4-B74D-A61E-140462B30EF8}"/>
              </a:ext>
            </a:extLst>
          </p:cNvPr>
          <p:cNvSpPr/>
          <p:nvPr/>
        </p:nvSpPr>
        <p:spPr>
          <a:xfrm>
            <a:off x="4212204" y="1369490"/>
            <a:ext cx="2196000" cy="432000"/>
          </a:xfrm>
          <a:prstGeom prst="rect">
            <a:avLst/>
          </a:prstGeom>
          <a:solidFill>
            <a:schemeClr val="tx2"/>
          </a:solidFill>
        </p:spPr>
        <p:txBody>
          <a:bodyPr wrap="square" lIns="180000" anchor="ctr">
            <a:noAutofit/>
          </a:bodyPr>
          <a:lstStyle/>
          <a:p>
            <a:pPr marL="0" marR="0" lvl="0" indent="0" algn="l" defTabSz="454365" rtl="0" eaLnBrk="1" fontAlgn="base" latinLnBrk="0" hangingPunct="1">
              <a:lnSpc>
                <a:spcPct val="100000"/>
              </a:lnSpc>
              <a:spcBef>
                <a:spcPct val="0"/>
              </a:spcBef>
              <a:spcAft>
                <a:spcPct val="0"/>
              </a:spcAft>
              <a:buClrTx/>
              <a:buSzTx/>
              <a:buFontTx/>
              <a:buNone/>
              <a:tabLst>
                <a:tab pos="895350" algn="l"/>
              </a:tabLst>
              <a:defRPr/>
            </a:pPr>
            <a:r>
              <a:rPr kumimoji="0" lang="en-GB" sz="2186" b="0" i="0" u="none" strike="noStrike" kern="1200" cap="none" spc="0" normalizeH="0" baseline="0" noProof="0" dirty="0">
                <a:ln>
                  <a:noFill/>
                </a:ln>
                <a:solidFill>
                  <a:srgbClr val="FFFFFF"/>
                </a:solidFill>
                <a:effectLst/>
                <a:uLnTx/>
                <a:uFillTx/>
                <a:latin typeface="Nokia Pure Headline Light"/>
                <a:ea typeface="+mn-ea"/>
                <a:cs typeface="+mn-cs"/>
              </a:rPr>
              <a:t>+100M	‘things’</a:t>
            </a:r>
          </a:p>
        </p:txBody>
      </p:sp>
      <p:sp>
        <p:nvSpPr>
          <p:cNvPr id="126" name="Rounded Rectangle 125">
            <a:extLst>
              <a:ext uri="{FF2B5EF4-FFF2-40B4-BE49-F238E27FC236}">
                <a16:creationId xmlns:a16="http://schemas.microsoft.com/office/drawing/2014/main" id="{B0677A98-E5B7-134C-ACFF-6394206FCEDB}"/>
              </a:ext>
            </a:extLst>
          </p:cNvPr>
          <p:cNvSpPr/>
          <p:nvPr/>
        </p:nvSpPr>
        <p:spPr>
          <a:xfrm>
            <a:off x="431800" y="3851419"/>
            <a:ext cx="5974427" cy="431276"/>
          </a:xfrm>
          <a:prstGeom prst="rect">
            <a:avLst/>
          </a:prstGeom>
          <a:solidFill>
            <a:schemeClr val="accent1">
              <a:lumMod val="40000"/>
              <a:lumOff val="60000"/>
            </a:schemeClr>
          </a:solidFill>
          <a:ln w="9525" cap="flat" cmpd="sng" algn="ctr">
            <a:noFill/>
            <a:prstDash val="solid"/>
          </a:ln>
          <a:effectLst/>
        </p:spPr>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175120" marR="0" lvl="0" indent="-175120" algn="l" defTabSz="454365" rtl="0" eaLnBrk="1" fontAlgn="auto" latinLnBrk="0" hangingPunct="1">
              <a:lnSpc>
                <a:spcPct val="100000"/>
              </a:lnSpc>
              <a:spcBef>
                <a:spcPts val="0"/>
              </a:spcBef>
              <a:spcAft>
                <a:spcPts val="0"/>
              </a:spcAft>
              <a:buClrTx/>
              <a:buSzTx/>
              <a:buFontTx/>
              <a:buNone/>
              <a:tabLst/>
              <a:defRPr/>
            </a:pPr>
            <a:endParaRPr kumimoji="0" lang="en-GB" sz="1193" b="0" i="0" u="none" strike="noStrike" kern="0" cap="none" spc="0" normalizeH="0" baseline="0" noProof="0">
              <a:ln>
                <a:noFill/>
              </a:ln>
              <a:solidFill>
                <a:srgbClr val="FFFFFF"/>
              </a:solidFill>
              <a:effectLst/>
              <a:uLnTx/>
              <a:uFillTx/>
              <a:latin typeface="Nokia Pure Text Light"/>
              <a:ea typeface="+mn-ea"/>
              <a:cs typeface="+mn-cs"/>
            </a:endParaRPr>
          </a:p>
        </p:txBody>
      </p:sp>
      <p:sp>
        <p:nvSpPr>
          <p:cNvPr id="129" name="Rechthoek 1">
            <a:extLst>
              <a:ext uri="{FF2B5EF4-FFF2-40B4-BE49-F238E27FC236}">
                <a16:creationId xmlns:a16="http://schemas.microsoft.com/office/drawing/2014/main" id="{01A05F86-107A-6748-9D0E-773072004D28}"/>
              </a:ext>
            </a:extLst>
          </p:cNvPr>
          <p:cNvSpPr/>
          <p:nvPr/>
        </p:nvSpPr>
        <p:spPr>
          <a:xfrm>
            <a:off x="4212204" y="3851057"/>
            <a:ext cx="2196000" cy="432000"/>
          </a:xfrm>
          <a:prstGeom prst="rect">
            <a:avLst/>
          </a:prstGeom>
          <a:solidFill>
            <a:schemeClr val="tx2"/>
          </a:solidFill>
        </p:spPr>
        <p:txBody>
          <a:bodyPr wrap="square" lIns="180000" anchor="ctr">
            <a:noAutofit/>
          </a:bodyPr>
          <a:lstStyle/>
          <a:p>
            <a:pPr marL="0" marR="0" lvl="0" indent="0" algn="l" defTabSz="454365" rtl="0" eaLnBrk="1" fontAlgn="base" latinLnBrk="0" hangingPunct="1">
              <a:lnSpc>
                <a:spcPct val="100000"/>
              </a:lnSpc>
              <a:spcBef>
                <a:spcPct val="0"/>
              </a:spcBef>
              <a:spcAft>
                <a:spcPct val="0"/>
              </a:spcAft>
              <a:buClrTx/>
              <a:buSzTx/>
              <a:buFontTx/>
              <a:buNone/>
              <a:tabLst/>
              <a:defRPr/>
            </a:pPr>
            <a:r>
              <a:rPr kumimoji="0" lang="en-GB" sz="1988" b="0" i="0" u="none" strike="noStrike" kern="1200" cap="none" spc="0" normalizeH="0" baseline="0" noProof="0" dirty="0">
                <a:ln>
                  <a:noFill/>
                </a:ln>
                <a:solidFill>
                  <a:srgbClr val="FFFFFF"/>
                </a:solidFill>
                <a:effectLst/>
                <a:uLnTx/>
                <a:uFillTx/>
                <a:latin typeface="Nokia Pure Headline Light"/>
                <a:ea typeface="+mn-ea"/>
                <a:cs typeface="+mn-cs"/>
              </a:rPr>
              <a:t>Many (slices) </a:t>
            </a:r>
          </a:p>
        </p:txBody>
      </p:sp>
      <p:sp>
        <p:nvSpPr>
          <p:cNvPr id="132" name="Rectangle 131">
            <a:extLst>
              <a:ext uri="{FF2B5EF4-FFF2-40B4-BE49-F238E27FC236}">
                <a16:creationId xmlns:a16="http://schemas.microsoft.com/office/drawing/2014/main" id="{7137CB77-E467-4449-81E5-1039AC2CD476}"/>
              </a:ext>
            </a:extLst>
          </p:cNvPr>
          <p:cNvSpPr/>
          <p:nvPr/>
        </p:nvSpPr>
        <p:spPr>
          <a:xfrm>
            <a:off x="2483769" y="1321286"/>
            <a:ext cx="105671" cy="3110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71550" rIns="71550" bIns="71550" numCol="1" spcCol="0" rtlCol="0" fromWordArt="0" anchor="t" anchorCtr="0" forceAA="0" compatLnSpc="1">
            <a:prstTxWarp prst="textNoShape">
              <a:avLst/>
            </a:prstTxWarp>
            <a:noAutofit/>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1193" b="0" i="0" u="none" strike="noStrike" kern="1200" cap="none" spc="0" normalizeH="0" baseline="0" noProof="0">
              <a:ln>
                <a:noFill/>
              </a:ln>
              <a:solidFill>
                <a:srgbClr val="FFFFFF"/>
              </a:solidFill>
              <a:effectLst/>
              <a:uLnTx/>
              <a:uFillTx/>
              <a:latin typeface="Nokia Pure Text Light" panose="020B0403020202020204" pitchFamily="34" charset="0"/>
              <a:ea typeface="Nokia Pure Text Light" panose="020B0403020202020204" pitchFamily="34" charset="0"/>
              <a:cs typeface="+mn-cs"/>
            </a:endParaRPr>
          </a:p>
        </p:txBody>
      </p:sp>
      <p:sp>
        <p:nvSpPr>
          <p:cNvPr id="110" name="Freihandform: Form 109">
            <a:extLst>
              <a:ext uri="{FF2B5EF4-FFF2-40B4-BE49-F238E27FC236}">
                <a16:creationId xmlns:a16="http://schemas.microsoft.com/office/drawing/2014/main" id="{6821E0D8-26B0-4457-851D-8E1AA672D684}"/>
              </a:ext>
            </a:extLst>
          </p:cNvPr>
          <p:cNvSpPr/>
          <p:nvPr/>
        </p:nvSpPr>
        <p:spPr>
          <a:xfrm>
            <a:off x="429821" y="1369492"/>
            <a:ext cx="8685602" cy="3078411"/>
          </a:xfrm>
          <a:custGeom>
            <a:avLst/>
            <a:gdLst>
              <a:gd name="connsiteX0" fmla="*/ 6095623 w 8685602"/>
              <a:gd name="connsiteY0" fmla="*/ 0 h 3078411"/>
              <a:gd name="connsiteX1" fmla="*/ 8210942 w 8685602"/>
              <a:gd name="connsiteY1" fmla="*/ 0 h 3078411"/>
              <a:gd name="connsiteX2" fmla="*/ 8210942 w 8685602"/>
              <a:gd name="connsiteY2" fmla="*/ 3073884 h 3078411"/>
              <a:gd name="connsiteX3" fmla="*/ 8685602 w 8685602"/>
              <a:gd name="connsiteY3" fmla="*/ 3073884 h 3078411"/>
              <a:gd name="connsiteX4" fmla="*/ 8685602 w 8685602"/>
              <a:gd name="connsiteY4" fmla="*/ 3078411 h 3078411"/>
              <a:gd name="connsiteX5" fmla="*/ 0 w 8685602"/>
              <a:gd name="connsiteY5" fmla="*/ 3078411 h 3078411"/>
              <a:gd name="connsiteX6" fmla="*/ 0 w 8685602"/>
              <a:gd name="connsiteY6" fmla="*/ 3012483 h 3078411"/>
              <a:gd name="connsiteX7" fmla="*/ 6095623 w 8685602"/>
              <a:gd name="connsiteY7" fmla="*/ 3012483 h 307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85602" h="3078411">
                <a:moveTo>
                  <a:pt x="6095623" y="0"/>
                </a:moveTo>
                <a:lnTo>
                  <a:pt x="8210942" y="0"/>
                </a:lnTo>
                <a:lnTo>
                  <a:pt x="8210942" y="3073884"/>
                </a:lnTo>
                <a:lnTo>
                  <a:pt x="8685602" y="3073884"/>
                </a:lnTo>
                <a:lnTo>
                  <a:pt x="8685602" y="3078411"/>
                </a:lnTo>
                <a:lnTo>
                  <a:pt x="0" y="3078411"/>
                </a:lnTo>
                <a:lnTo>
                  <a:pt x="0" y="3012483"/>
                </a:lnTo>
                <a:lnTo>
                  <a:pt x="6095623" y="3012483"/>
                </a:lnTo>
                <a:close/>
              </a:path>
            </a:pathLst>
          </a:custGeom>
          <a:solidFill>
            <a:schemeClr val="accent1">
              <a:lumMod val="40000"/>
              <a:lumOff val="60000"/>
            </a:schemeClr>
          </a:solidFill>
          <a:ln w="12700">
            <a:miter lim="400000"/>
          </a:ln>
          <a:extLst>
            <a:ext uri="{C572A759-6A51-4108-AA02-DFA0A04FC94B}">
              <ma14:wrappingTextBoxFlag xmlns:ma14="http://schemas.microsoft.com/office/mac/drawingml/2011/main" xmlns="" val="1"/>
            </a:ext>
          </a:extLst>
        </p:spPr>
        <p:txBody>
          <a:bodyPr wrap="squar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endParaRPr kumimoji="0" lang="en-GB" sz="900" b="0" i="0" u="none" strike="noStrike" kern="1200" cap="none" spc="0" normalizeH="0" baseline="0" noProof="0" dirty="0">
              <a:ln>
                <a:noFill/>
              </a:ln>
              <a:solidFill>
                <a:srgbClr val="001135"/>
              </a:solidFill>
              <a:effectLst/>
              <a:uLnTx/>
              <a:uFillTx/>
              <a:latin typeface="Nokia Pure Text Light"/>
              <a:ea typeface="Nokia Pure Text Light"/>
              <a:cs typeface="Nokia Pure Text Light"/>
              <a:sym typeface="Nokia Pure Text Light"/>
            </a:endParaRPr>
          </a:p>
        </p:txBody>
      </p:sp>
      <p:grpSp>
        <p:nvGrpSpPr>
          <p:cNvPr id="7" name="Gruppieren 6">
            <a:extLst>
              <a:ext uri="{FF2B5EF4-FFF2-40B4-BE49-F238E27FC236}">
                <a16:creationId xmlns:a16="http://schemas.microsoft.com/office/drawing/2014/main" id="{E83FA965-113A-4ED9-8A33-E2A5E6CFFB87}"/>
              </a:ext>
            </a:extLst>
          </p:cNvPr>
          <p:cNvGrpSpPr/>
          <p:nvPr/>
        </p:nvGrpSpPr>
        <p:grpSpPr>
          <a:xfrm>
            <a:off x="7646858" y="2446123"/>
            <a:ext cx="895436" cy="917274"/>
            <a:chOff x="7752445" y="2430248"/>
            <a:chExt cx="895436" cy="917274"/>
          </a:xfrm>
        </p:grpSpPr>
        <p:sp>
          <p:nvSpPr>
            <p:cNvPr id="191" name="Kick-Off meeting">
              <a:extLst>
                <a:ext uri="{FF2B5EF4-FFF2-40B4-BE49-F238E27FC236}">
                  <a16:creationId xmlns:a16="http://schemas.microsoft.com/office/drawing/2014/main" id="{93FC9C0B-C60C-B04B-AE32-6F855748CBF9}"/>
                </a:ext>
              </a:extLst>
            </p:cNvPr>
            <p:cNvSpPr/>
            <p:nvPr/>
          </p:nvSpPr>
          <p:spPr>
            <a:xfrm>
              <a:off x="7752445" y="3120696"/>
              <a:ext cx="895436" cy="226826"/>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a:ln>
                    <a:noFill/>
                  </a:ln>
                  <a:solidFill>
                    <a:srgbClr val="001135"/>
                  </a:solidFill>
                  <a:effectLst/>
                  <a:uLnTx/>
                  <a:uFillTx/>
                  <a:latin typeface="Nokia Pure Text Light"/>
                  <a:ea typeface="Nokia Pure Text Light"/>
                  <a:cs typeface="Nokia Pure Text Light"/>
                  <a:sym typeface="Nokia Pure Text Light"/>
                </a:rPr>
                <a:t>Connected </a:t>
              </a:r>
              <a:r>
                <a:rPr kumimoji="0" lang="en-GB" sz="900" b="0" i="0" u="none" strike="noStrike" kern="1200" cap="none" spc="0" normalizeH="0" baseline="0" noProof="0" dirty="0">
                  <a:ln>
                    <a:noFill/>
                  </a:ln>
                  <a:solidFill>
                    <a:srgbClr val="001135"/>
                  </a:solidFill>
                  <a:effectLst/>
                  <a:uLnTx/>
                  <a:uFillTx/>
                  <a:latin typeface="Nokia Pure Text Light"/>
                  <a:ea typeface="Nokia Pure Text Light"/>
                  <a:cs typeface="Nokia Pure Text Light"/>
                  <a:sym typeface="Nokia Pure Text Light"/>
                </a:rPr>
                <a:t>cars</a:t>
              </a:r>
            </a:p>
          </p:txBody>
        </p:sp>
        <p:grpSp>
          <p:nvGrpSpPr>
            <p:cNvPr id="18" name="Gruppieren 17">
              <a:extLst>
                <a:ext uri="{FF2B5EF4-FFF2-40B4-BE49-F238E27FC236}">
                  <a16:creationId xmlns:a16="http://schemas.microsoft.com/office/drawing/2014/main" id="{C5905091-F5DD-49EE-8836-39EA09FC809C}"/>
                </a:ext>
              </a:extLst>
            </p:cNvPr>
            <p:cNvGrpSpPr/>
            <p:nvPr/>
          </p:nvGrpSpPr>
          <p:grpSpPr>
            <a:xfrm>
              <a:off x="7848523" y="2430248"/>
              <a:ext cx="718178" cy="718178"/>
              <a:chOff x="7726843" y="2573769"/>
              <a:chExt cx="431136" cy="431136"/>
            </a:xfrm>
          </p:grpSpPr>
          <p:sp>
            <p:nvSpPr>
              <p:cNvPr id="192" name="Ellipse 59">
                <a:extLst>
                  <a:ext uri="{FF2B5EF4-FFF2-40B4-BE49-F238E27FC236}">
                    <a16:creationId xmlns:a16="http://schemas.microsoft.com/office/drawing/2014/main" id="{D4CFCAA3-3890-FF4A-B34F-E796F36953A0}"/>
                  </a:ext>
                </a:extLst>
              </p:cNvPr>
              <p:cNvSpPr/>
              <p:nvPr/>
            </p:nvSpPr>
            <p:spPr>
              <a:xfrm>
                <a:off x="7726843" y="2573769"/>
                <a:ext cx="431136" cy="43113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pic>
            <p:nvPicPr>
              <p:cNvPr id="193" name="Picture 6" descr="AUTO.emf">
                <a:extLst>
                  <a:ext uri="{FF2B5EF4-FFF2-40B4-BE49-F238E27FC236}">
                    <a16:creationId xmlns:a16="http://schemas.microsoft.com/office/drawing/2014/main" id="{5B66A29F-4C4B-3D47-A6D3-0C8AC1D4AF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274" t="36794"/>
              <a:stretch/>
            </p:blipFill>
            <p:spPr>
              <a:xfrm flipH="1">
                <a:off x="7762044" y="2724642"/>
                <a:ext cx="373272" cy="167272"/>
              </a:xfrm>
              <a:prstGeom prst="rect">
                <a:avLst/>
              </a:prstGeom>
            </p:spPr>
          </p:pic>
          <p:grpSp>
            <p:nvGrpSpPr>
              <p:cNvPr id="194" name="Gruppieren 94">
                <a:extLst>
                  <a:ext uri="{FF2B5EF4-FFF2-40B4-BE49-F238E27FC236}">
                    <a16:creationId xmlns:a16="http://schemas.microsoft.com/office/drawing/2014/main" id="{A6897545-4BDB-5F48-9F21-56412D8C12A6}"/>
                  </a:ext>
                </a:extLst>
              </p:cNvPr>
              <p:cNvGrpSpPr/>
              <p:nvPr/>
            </p:nvGrpSpPr>
            <p:grpSpPr>
              <a:xfrm flipV="1">
                <a:off x="7877399" y="2632810"/>
                <a:ext cx="130023" cy="81443"/>
                <a:chOff x="5742051" y="4245745"/>
                <a:chExt cx="141141" cy="88407"/>
              </a:xfrm>
            </p:grpSpPr>
            <p:sp>
              <p:nvSpPr>
                <p:cNvPr id="195" name="Freeform 153">
                  <a:extLst>
                    <a:ext uri="{FF2B5EF4-FFF2-40B4-BE49-F238E27FC236}">
                      <a16:creationId xmlns:a16="http://schemas.microsoft.com/office/drawing/2014/main" id="{8C2CFA19-339F-9547-90DF-533DB2573B8B}"/>
                    </a:ext>
                  </a:extLst>
                </p:cNvPr>
                <p:cNvSpPr>
                  <a:spLocks/>
                </p:cNvSpPr>
                <p:nvPr/>
              </p:nvSpPr>
              <p:spPr bwMode="auto">
                <a:xfrm>
                  <a:off x="5765316" y="4272888"/>
                  <a:ext cx="94611" cy="2248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96" name="Freeform 154">
                  <a:extLst>
                    <a:ext uri="{FF2B5EF4-FFF2-40B4-BE49-F238E27FC236}">
                      <a16:creationId xmlns:a16="http://schemas.microsoft.com/office/drawing/2014/main" id="{5A8557F1-244B-8246-A681-1DD658DD107D}"/>
                    </a:ext>
                  </a:extLst>
                </p:cNvPr>
                <p:cNvSpPr>
                  <a:spLocks/>
                </p:cNvSpPr>
                <p:nvPr/>
              </p:nvSpPr>
              <p:spPr bwMode="auto">
                <a:xfrm>
                  <a:off x="5787806" y="4245745"/>
                  <a:ext cx="49632" cy="1551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97" name="Freeform 155">
                  <a:extLst>
                    <a:ext uri="{FF2B5EF4-FFF2-40B4-BE49-F238E27FC236}">
                      <a16:creationId xmlns:a16="http://schemas.microsoft.com/office/drawing/2014/main" id="{E285C0B9-712D-6D4A-9A7D-A13AD3FA9AE3}"/>
                    </a:ext>
                  </a:extLst>
                </p:cNvPr>
                <p:cNvSpPr>
                  <a:spLocks/>
                </p:cNvSpPr>
                <p:nvPr/>
              </p:nvSpPr>
              <p:spPr bwMode="auto">
                <a:xfrm>
                  <a:off x="5742051" y="4295377"/>
                  <a:ext cx="141141" cy="38775"/>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98" name="Line 156">
                  <a:extLst>
                    <a:ext uri="{FF2B5EF4-FFF2-40B4-BE49-F238E27FC236}">
                      <a16:creationId xmlns:a16="http://schemas.microsoft.com/office/drawing/2014/main" id="{4BC7818E-BF87-6849-BCDD-DB1F17D5CD0D}"/>
                    </a:ext>
                  </a:extLst>
                </p:cNvPr>
                <p:cNvSpPr>
                  <a:spLocks noChangeShapeType="1"/>
                </p:cNvSpPr>
                <p:nvPr/>
              </p:nvSpPr>
              <p:spPr bwMode="auto">
                <a:xfrm>
                  <a:off x="5811071" y="4331050"/>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grpSp>
        <p:nvGrpSpPr>
          <p:cNvPr id="10" name="Gruppieren 9">
            <a:extLst>
              <a:ext uri="{FF2B5EF4-FFF2-40B4-BE49-F238E27FC236}">
                <a16:creationId xmlns:a16="http://schemas.microsoft.com/office/drawing/2014/main" id="{2077F517-A950-4961-B1D5-A43367784C38}"/>
              </a:ext>
            </a:extLst>
          </p:cNvPr>
          <p:cNvGrpSpPr/>
          <p:nvPr/>
        </p:nvGrpSpPr>
        <p:grpSpPr>
          <a:xfrm>
            <a:off x="6588230" y="2446564"/>
            <a:ext cx="895436" cy="917274"/>
            <a:chOff x="6693817" y="2430689"/>
            <a:chExt cx="895436" cy="917274"/>
          </a:xfrm>
        </p:grpSpPr>
        <p:sp>
          <p:nvSpPr>
            <p:cNvPr id="183" name="Kick-Off meeting">
              <a:extLst>
                <a:ext uri="{FF2B5EF4-FFF2-40B4-BE49-F238E27FC236}">
                  <a16:creationId xmlns:a16="http://schemas.microsoft.com/office/drawing/2014/main" id="{A31E4E3F-DA94-1842-8209-83DCFC12C005}"/>
                </a:ext>
              </a:extLst>
            </p:cNvPr>
            <p:cNvSpPr/>
            <p:nvPr/>
          </p:nvSpPr>
          <p:spPr>
            <a:xfrm>
              <a:off x="6693817" y="3121137"/>
              <a:ext cx="895436" cy="226826"/>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Nokia Pure Text Light"/>
                  <a:cs typeface="Nokia Pure Text Light"/>
                  <a:sym typeface="Nokia Pure Text Light"/>
                </a:rPr>
                <a:t>Industry 4.0</a:t>
              </a:r>
            </a:p>
          </p:txBody>
        </p:sp>
        <p:grpSp>
          <p:nvGrpSpPr>
            <p:cNvPr id="19" name="Gruppieren 18">
              <a:extLst>
                <a:ext uri="{FF2B5EF4-FFF2-40B4-BE49-F238E27FC236}">
                  <a16:creationId xmlns:a16="http://schemas.microsoft.com/office/drawing/2014/main" id="{971A2943-5563-4392-A56C-BED54DBA8290}"/>
                </a:ext>
              </a:extLst>
            </p:cNvPr>
            <p:cNvGrpSpPr/>
            <p:nvPr/>
          </p:nvGrpSpPr>
          <p:grpSpPr>
            <a:xfrm>
              <a:off x="6797340" y="2430689"/>
              <a:ext cx="718178" cy="718178"/>
              <a:chOff x="6855683" y="2574210"/>
              <a:chExt cx="431136" cy="431136"/>
            </a:xfrm>
          </p:grpSpPr>
          <p:sp>
            <p:nvSpPr>
              <p:cNvPr id="184" name="Ellipse 60">
                <a:extLst>
                  <a:ext uri="{FF2B5EF4-FFF2-40B4-BE49-F238E27FC236}">
                    <a16:creationId xmlns:a16="http://schemas.microsoft.com/office/drawing/2014/main" id="{CB808A95-E358-2240-A50E-EF411503780F}"/>
                  </a:ext>
                </a:extLst>
              </p:cNvPr>
              <p:cNvSpPr/>
              <p:nvPr/>
            </p:nvSpPr>
            <p:spPr>
              <a:xfrm>
                <a:off x="6855683" y="2574210"/>
                <a:ext cx="431136" cy="43113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85" name="Freeform 5">
                <a:extLst>
                  <a:ext uri="{FF2B5EF4-FFF2-40B4-BE49-F238E27FC236}">
                    <a16:creationId xmlns:a16="http://schemas.microsoft.com/office/drawing/2014/main" id="{5B3BD874-3C72-484A-83CF-EB7B3C77F0CA}"/>
                  </a:ext>
                </a:extLst>
              </p:cNvPr>
              <p:cNvSpPr>
                <a:spLocks noChangeAspect="1" noEditPoints="1"/>
              </p:cNvSpPr>
              <p:nvPr/>
            </p:nvSpPr>
            <p:spPr bwMode="auto">
              <a:xfrm>
                <a:off x="6945310" y="2662398"/>
                <a:ext cx="230654" cy="232066"/>
              </a:xfrm>
              <a:custGeom>
                <a:avLst/>
                <a:gdLst>
                  <a:gd name="T0" fmla="*/ 187 w 490"/>
                  <a:gd name="T1" fmla="*/ 433 h 493"/>
                  <a:gd name="T2" fmla="*/ 245 w 490"/>
                  <a:gd name="T3" fmla="*/ 433 h 493"/>
                  <a:gd name="T4" fmla="*/ 245 w 490"/>
                  <a:gd name="T5" fmla="*/ 369 h 493"/>
                  <a:gd name="T6" fmla="*/ 187 w 490"/>
                  <a:gd name="T7" fmla="*/ 369 h 493"/>
                  <a:gd name="T8" fmla="*/ 187 w 490"/>
                  <a:gd name="T9" fmla="*/ 433 h 493"/>
                  <a:gd name="T10" fmla="*/ 64 w 490"/>
                  <a:gd name="T11" fmla="*/ 433 h 493"/>
                  <a:gd name="T12" fmla="*/ 123 w 490"/>
                  <a:gd name="T13" fmla="*/ 433 h 493"/>
                  <a:gd name="T14" fmla="*/ 123 w 490"/>
                  <a:gd name="T15" fmla="*/ 369 h 493"/>
                  <a:gd name="T16" fmla="*/ 64 w 490"/>
                  <a:gd name="T17" fmla="*/ 369 h 493"/>
                  <a:gd name="T18" fmla="*/ 64 w 490"/>
                  <a:gd name="T19" fmla="*/ 433 h 493"/>
                  <a:gd name="T20" fmla="*/ 397 w 490"/>
                  <a:gd name="T21" fmla="*/ 493 h 493"/>
                  <a:gd name="T22" fmla="*/ 397 w 490"/>
                  <a:gd name="T23" fmla="*/ 369 h 493"/>
                  <a:gd name="T24" fmla="*/ 324 w 490"/>
                  <a:gd name="T25" fmla="*/ 369 h 493"/>
                  <a:gd name="T26" fmla="*/ 324 w 490"/>
                  <a:gd name="T27" fmla="*/ 493 h 493"/>
                  <a:gd name="T28" fmla="*/ 0 w 490"/>
                  <a:gd name="T29" fmla="*/ 493 h 493"/>
                  <a:gd name="T30" fmla="*/ 0 w 490"/>
                  <a:gd name="T31" fmla="*/ 183 h 493"/>
                  <a:gd name="T32" fmla="*/ 123 w 490"/>
                  <a:gd name="T33" fmla="*/ 246 h 493"/>
                  <a:gd name="T34" fmla="*/ 123 w 490"/>
                  <a:gd name="T35" fmla="*/ 183 h 493"/>
                  <a:gd name="T36" fmla="*/ 245 w 490"/>
                  <a:gd name="T37" fmla="*/ 246 h 493"/>
                  <a:gd name="T38" fmla="*/ 245 w 490"/>
                  <a:gd name="T39" fmla="*/ 183 h 493"/>
                  <a:gd name="T40" fmla="*/ 368 w 490"/>
                  <a:gd name="T41" fmla="*/ 246 h 493"/>
                  <a:gd name="T42" fmla="*/ 427 w 490"/>
                  <a:gd name="T43" fmla="*/ 0 h 493"/>
                  <a:gd name="T44" fmla="*/ 490 w 490"/>
                  <a:gd name="T45" fmla="*/ 0 h 493"/>
                  <a:gd name="T46" fmla="*/ 490 w 490"/>
                  <a:gd name="T47" fmla="*/ 306 h 493"/>
                  <a:gd name="T48" fmla="*/ 490 w 490"/>
                  <a:gd name="T49" fmla="*/ 493 h 493"/>
                  <a:gd name="T50" fmla="*/ 397 w 490"/>
                  <a:gd name="T5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93">
                    <a:moveTo>
                      <a:pt x="187" y="433"/>
                    </a:moveTo>
                    <a:lnTo>
                      <a:pt x="245" y="433"/>
                    </a:lnTo>
                    <a:lnTo>
                      <a:pt x="245" y="369"/>
                    </a:lnTo>
                    <a:lnTo>
                      <a:pt x="187" y="369"/>
                    </a:lnTo>
                    <a:lnTo>
                      <a:pt x="187" y="433"/>
                    </a:lnTo>
                    <a:close/>
                    <a:moveTo>
                      <a:pt x="64" y="433"/>
                    </a:moveTo>
                    <a:lnTo>
                      <a:pt x="123" y="433"/>
                    </a:lnTo>
                    <a:lnTo>
                      <a:pt x="123" y="369"/>
                    </a:lnTo>
                    <a:lnTo>
                      <a:pt x="64" y="369"/>
                    </a:lnTo>
                    <a:lnTo>
                      <a:pt x="64" y="433"/>
                    </a:lnTo>
                    <a:close/>
                    <a:moveTo>
                      <a:pt x="397" y="493"/>
                    </a:moveTo>
                    <a:lnTo>
                      <a:pt x="397" y="369"/>
                    </a:lnTo>
                    <a:lnTo>
                      <a:pt x="324" y="369"/>
                    </a:lnTo>
                    <a:lnTo>
                      <a:pt x="324" y="493"/>
                    </a:lnTo>
                    <a:lnTo>
                      <a:pt x="0" y="493"/>
                    </a:lnTo>
                    <a:lnTo>
                      <a:pt x="0" y="183"/>
                    </a:lnTo>
                    <a:lnTo>
                      <a:pt x="123" y="246"/>
                    </a:lnTo>
                    <a:lnTo>
                      <a:pt x="123" y="183"/>
                    </a:lnTo>
                    <a:lnTo>
                      <a:pt x="245" y="246"/>
                    </a:lnTo>
                    <a:lnTo>
                      <a:pt x="245" y="183"/>
                    </a:lnTo>
                    <a:lnTo>
                      <a:pt x="368" y="246"/>
                    </a:lnTo>
                    <a:lnTo>
                      <a:pt x="427" y="0"/>
                    </a:lnTo>
                    <a:lnTo>
                      <a:pt x="490" y="0"/>
                    </a:lnTo>
                    <a:lnTo>
                      <a:pt x="490" y="306"/>
                    </a:lnTo>
                    <a:lnTo>
                      <a:pt x="490" y="493"/>
                    </a:lnTo>
                    <a:lnTo>
                      <a:pt x="397" y="493"/>
                    </a:lnTo>
                    <a:close/>
                  </a:path>
                </a:pathLst>
              </a:custGeom>
              <a:solidFill>
                <a:schemeClr val="bg1"/>
              </a:solidFill>
              <a:ln w="9525" cap="flat">
                <a:solidFill>
                  <a:schemeClr val="tx2"/>
                </a:solidFill>
                <a:prstDash val="solid"/>
                <a:miter lim="800000"/>
                <a:headEnd/>
                <a:tailEnd/>
              </a:ln>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124191"/>
                  </a:solidFill>
                  <a:effectLst/>
                  <a:uLnTx/>
                  <a:uFillTx/>
                  <a:latin typeface="Nokia Pure Text Light"/>
                  <a:ea typeface="+mn-ea"/>
                  <a:cs typeface="+mn-cs"/>
                </a:endParaRPr>
              </a:p>
            </p:txBody>
          </p:sp>
          <p:grpSp>
            <p:nvGrpSpPr>
              <p:cNvPr id="186" name="Gruppieren 100">
                <a:extLst>
                  <a:ext uri="{FF2B5EF4-FFF2-40B4-BE49-F238E27FC236}">
                    <a16:creationId xmlns:a16="http://schemas.microsoft.com/office/drawing/2014/main" id="{CEA47654-533F-FF46-914E-A55F6FD6E513}"/>
                  </a:ext>
                </a:extLst>
              </p:cNvPr>
              <p:cNvGrpSpPr/>
              <p:nvPr/>
            </p:nvGrpSpPr>
            <p:grpSpPr>
              <a:xfrm flipV="1">
                <a:off x="6983110" y="2628432"/>
                <a:ext cx="130023" cy="81443"/>
                <a:chOff x="5742051" y="4245745"/>
                <a:chExt cx="141141" cy="88407"/>
              </a:xfrm>
            </p:grpSpPr>
            <p:sp>
              <p:nvSpPr>
                <p:cNvPr id="187" name="Freeform 153">
                  <a:extLst>
                    <a:ext uri="{FF2B5EF4-FFF2-40B4-BE49-F238E27FC236}">
                      <a16:creationId xmlns:a16="http://schemas.microsoft.com/office/drawing/2014/main" id="{C15B8C41-E8DD-2442-BF6C-C0811A086E04}"/>
                    </a:ext>
                  </a:extLst>
                </p:cNvPr>
                <p:cNvSpPr>
                  <a:spLocks/>
                </p:cNvSpPr>
                <p:nvPr/>
              </p:nvSpPr>
              <p:spPr bwMode="auto">
                <a:xfrm>
                  <a:off x="5765316" y="4272888"/>
                  <a:ext cx="94611" cy="2248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8" name="Freeform 154">
                  <a:extLst>
                    <a:ext uri="{FF2B5EF4-FFF2-40B4-BE49-F238E27FC236}">
                      <a16:creationId xmlns:a16="http://schemas.microsoft.com/office/drawing/2014/main" id="{2E7DC3CE-360A-2545-8BD6-19B9B002919F}"/>
                    </a:ext>
                  </a:extLst>
                </p:cNvPr>
                <p:cNvSpPr>
                  <a:spLocks/>
                </p:cNvSpPr>
                <p:nvPr/>
              </p:nvSpPr>
              <p:spPr bwMode="auto">
                <a:xfrm>
                  <a:off x="5787806" y="4245745"/>
                  <a:ext cx="49632" cy="1551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9" name="Freeform 155">
                  <a:extLst>
                    <a:ext uri="{FF2B5EF4-FFF2-40B4-BE49-F238E27FC236}">
                      <a16:creationId xmlns:a16="http://schemas.microsoft.com/office/drawing/2014/main" id="{9325E973-E4D8-DE49-AB46-080E8874D12F}"/>
                    </a:ext>
                  </a:extLst>
                </p:cNvPr>
                <p:cNvSpPr>
                  <a:spLocks/>
                </p:cNvSpPr>
                <p:nvPr/>
              </p:nvSpPr>
              <p:spPr bwMode="auto">
                <a:xfrm>
                  <a:off x="5742051" y="4295377"/>
                  <a:ext cx="141141" cy="38775"/>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90" name="Line 156">
                  <a:extLst>
                    <a:ext uri="{FF2B5EF4-FFF2-40B4-BE49-F238E27FC236}">
                      <a16:creationId xmlns:a16="http://schemas.microsoft.com/office/drawing/2014/main" id="{711E1E1A-3D95-F442-BEEB-066887BAAFC2}"/>
                    </a:ext>
                  </a:extLst>
                </p:cNvPr>
                <p:cNvSpPr>
                  <a:spLocks noChangeShapeType="1"/>
                </p:cNvSpPr>
                <p:nvPr/>
              </p:nvSpPr>
              <p:spPr bwMode="auto">
                <a:xfrm>
                  <a:off x="5811071" y="4331050"/>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grpSp>
        <p:nvGrpSpPr>
          <p:cNvPr id="6" name="Gruppieren 5">
            <a:extLst>
              <a:ext uri="{FF2B5EF4-FFF2-40B4-BE49-F238E27FC236}">
                <a16:creationId xmlns:a16="http://schemas.microsoft.com/office/drawing/2014/main" id="{FD73FC5E-5C07-4CB2-A68D-B255A134F08C}"/>
              </a:ext>
            </a:extLst>
          </p:cNvPr>
          <p:cNvGrpSpPr/>
          <p:nvPr/>
        </p:nvGrpSpPr>
        <p:grpSpPr>
          <a:xfrm>
            <a:off x="7646858" y="1511151"/>
            <a:ext cx="895436" cy="891383"/>
            <a:chOff x="7752445" y="1495275"/>
            <a:chExt cx="895436" cy="891383"/>
          </a:xfrm>
        </p:grpSpPr>
        <p:sp>
          <p:nvSpPr>
            <p:cNvPr id="174" name="Kick-Off meeting">
              <a:extLst>
                <a:ext uri="{FF2B5EF4-FFF2-40B4-BE49-F238E27FC236}">
                  <a16:creationId xmlns:a16="http://schemas.microsoft.com/office/drawing/2014/main" id="{7148EE32-5B34-D649-AAE1-C516306B7383}"/>
                </a:ext>
              </a:extLst>
            </p:cNvPr>
            <p:cNvSpPr/>
            <p:nvPr/>
          </p:nvSpPr>
          <p:spPr>
            <a:xfrm>
              <a:off x="7752445" y="2159832"/>
              <a:ext cx="895436" cy="226826"/>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a:ln>
                    <a:noFill/>
                  </a:ln>
                  <a:solidFill>
                    <a:srgbClr val="001135"/>
                  </a:solidFill>
                  <a:effectLst/>
                  <a:uLnTx/>
                  <a:uFillTx/>
                  <a:latin typeface="Nokia Pure Text Light"/>
                  <a:ea typeface="Nokia Pure Text Light"/>
                  <a:cs typeface="Nokia Pure Text Light"/>
                  <a:sym typeface="Nokia Pure Text Light"/>
                </a:rPr>
                <a:t>Mobile gaming</a:t>
              </a:r>
            </a:p>
          </p:txBody>
        </p:sp>
        <p:grpSp>
          <p:nvGrpSpPr>
            <p:cNvPr id="16" name="Gruppieren 15">
              <a:extLst>
                <a:ext uri="{FF2B5EF4-FFF2-40B4-BE49-F238E27FC236}">
                  <a16:creationId xmlns:a16="http://schemas.microsoft.com/office/drawing/2014/main" id="{EEF4A9C1-230A-48B9-A777-8CAF5020C4D3}"/>
                </a:ext>
              </a:extLst>
            </p:cNvPr>
            <p:cNvGrpSpPr/>
            <p:nvPr/>
          </p:nvGrpSpPr>
          <p:grpSpPr>
            <a:xfrm>
              <a:off x="7870868" y="1495275"/>
              <a:ext cx="718178" cy="718178"/>
              <a:chOff x="7749188" y="1638796"/>
              <a:chExt cx="431136" cy="431136"/>
            </a:xfrm>
          </p:grpSpPr>
          <p:sp>
            <p:nvSpPr>
              <p:cNvPr id="175" name="Ellipse 58">
                <a:extLst>
                  <a:ext uri="{FF2B5EF4-FFF2-40B4-BE49-F238E27FC236}">
                    <a16:creationId xmlns:a16="http://schemas.microsoft.com/office/drawing/2014/main" id="{D56DC5B3-6B23-A44C-8401-1B198D1A591B}"/>
                  </a:ext>
                </a:extLst>
              </p:cNvPr>
              <p:cNvSpPr/>
              <p:nvPr/>
            </p:nvSpPr>
            <p:spPr>
              <a:xfrm>
                <a:off x="7749188" y="1638796"/>
                <a:ext cx="431136" cy="431136"/>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grpSp>
            <p:nvGrpSpPr>
              <p:cNvPr id="176" name="Group 73">
                <a:extLst>
                  <a:ext uri="{FF2B5EF4-FFF2-40B4-BE49-F238E27FC236}">
                    <a16:creationId xmlns:a16="http://schemas.microsoft.com/office/drawing/2014/main" id="{00FE3298-B522-774C-94BB-2140765AF3FC}"/>
                  </a:ext>
                </a:extLst>
              </p:cNvPr>
              <p:cNvGrpSpPr>
                <a:grpSpLocks noChangeAspect="1"/>
              </p:cNvGrpSpPr>
              <p:nvPr/>
            </p:nvGrpSpPr>
            <p:grpSpPr bwMode="auto">
              <a:xfrm rot="5400000" flipH="1">
                <a:off x="7852738" y="1670770"/>
                <a:ext cx="236253" cy="337093"/>
                <a:chOff x="3269" y="1279"/>
                <a:chExt cx="328" cy="468"/>
              </a:xfrm>
            </p:grpSpPr>
            <p:sp>
              <p:nvSpPr>
                <p:cNvPr id="177" name="Freeform 74">
                  <a:extLst>
                    <a:ext uri="{FF2B5EF4-FFF2-40B4-BE49-F238E27FC236}">
                      <a16:creationId xmlns:a16="http://schemas.microsoft.com/office/drawing/2014/main" id="{9C82F392-2169-364B-8CDB-60BF1CCB7178}"/>
                    </a:ext>
                  </a:extLst>
                </p:cNvPr>
                <p:cNvSpPr>
                  <a:spLocks/>
                </p:cNvSpPr>
                <p:nvPr/>
              </p:nvSpPr>
              <p:spPr bwMode="auto">
                <a:xfrm>
                  <a:off x="3269" y="1388"/>
                  <a:ext cx="225" cy="359"/>
                </a:xfrm>
                <a:custGeom>
                  <a:avLst/>
                  <a:gdLst>
                    <a:gd name="T0" fmla="*/ 46 w 46"/>
                    <a:gd name="T1" fmla="*/ 19 h 73"/>
                    <a:gd name="T2" fmla="*/ 46 w 46"/>
                    <a:gd name="T3" fmla="*/ 65 h 73"/>
                    <a:gd name="T4" fmla="*/ 38 w 46"/>
                    <a:gd name="T5" fmla="*/ 73 h 73"/>
                    <a:gd name="T6" fmla="*/ 7 w 46"/>
                    <a:gd name="T7" fmla="*/ 73 h 73"/>
                    <a:gd name="T8" fmla="*/ 0 w 46"/>
                    <a:gd name="T9" fmla="*/ 65 h 73"/>
                    <a:gd name="T10" fmla="*/ 0 w 46"/>
                    <a:gd name="T11" fmla="*/ 7 h 73"/>
                    <a:gd name="T12" fmla="*/ 7 w 46"/>
                    <a:gd name="T13" fmla="*/ 0 h 73"/>
                    <a:gd name="T14" fmla="*/ 26 w 46"/>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73">
                      <a:moveTo>
                        <a:pt x="46" y="19"/>
                      </a:moveTo>
                      <a:cubicBezTo>
                        <a:pt x="46" y="65"/>
                        <a:pt x="46" y="65"/>
                        <a:pt x="46" y="65"/>
                      </a:cubicBezTo>
                      <a:cubicBezTo>
                        <a:pt x="46" y="69"/>
                        <a:pt x="42" y="73"/>
                        <a:pt x="38" y="73"/>
                      </a:cubicBezTo>
                      <a:cubicBezTo>
                        <a:pt x="7" y="73"/>
                        <a:pt x="7" y="73"/>
                        <a:pt x="7" y="73"/>
                      </a:cubicBezTo>
                      <a:cubicBezTo>
                        <a:pt x="3" y="73"/>
                        <a:pt x="0" y="69"/>
                        <a:pt x="0" y="65"/>
                      </a:cubicBezTo>
                      <a:cubicBezTo>
                        <a:pt x="0" y="7"/>
                        <a:pt x="0" y="7"/>
                        <a:pt x="0" y="7"/>
                      </a:cubicBezTo>
                      <a:cubicBezTo>
                        <a:pt x="0" y="3"/>
                        <a:pt x="3" y="0"/>
                        <a:pt x="7" y="0"/>
                      </a:cubicBezTo>
                      <a:cubicBezTo>
                        <a:pt x="26" y="0"/>
                        <a:pt x="26" y="0"/>
                        <a:pt x="26" y="0"/>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8" name="Freeform 75">
                  <a:extLst>
                    <a:ext uri="{FF2B5EF4-FFF2-40B4-BE49-F238E27FC236}">
                      <a16:creationId xmlns:a16="http://schemas.microsoft.com/office/drawing/2014/main" id="{AC0C26CC-A3CB-1948-A5AD-43B61F3BE8C3}"/>
                    </a:ext>
                  </a:extLst>
                </p:cNvPr>
                <p:cNvSpPr>
                  <a:spLocks noEditPoints="1"/>
                </p:cNvSpPr>
                <p:nvPr/>
              </p:nvSpPr>
              <p:spPr bwMode="auto">
                <a:xfrm>
                  <a:off x="3269" y="1388"/>
                  <a:ext cx="225" cy="359"/>
                </a:xfrm>
                <a:custGeom>
                  <a:avLst/>
                  <a:gdLst>
                    <a:gd name="T0" fmla="*/ 17 w 46"/>
                    <a:gd name="T1" fmla="*/ 4 h 73"/>
                    <a:gd name="T2" fmla="*/ 29 w 46"/>
                    <a:gd name="T3" fmla="*/ 4 h 73"/>
                    <a:gd name="T4" fmla="*/ 46 w 46"/>
                    <a:gd name="T5" fmla="*/ 19 h 73"/>
                    <a:gd name="T6" fmla="*/ 46 w 46"/>
                    <a:gd name="T7" fmla="*/ 65 h 73"/>
                    <a:gd name="T8" fmla="*/ 38 w 46"/>
                    <a:gd name="T9" fmla="*/ 73 h 73"/>
                    <a:gd name="T10" fmla="*/ 7 w 46"/>
                    <a:gd name="T11" fmla="*/ 73 h 73"/>
                    <a:gd name="T12" fmla="*/ 0 w 46"/>
                    <a:gd name="T13" fmla="*/ 65 h 73"/>
                    <a:gd name="T14" fmla="*/ 0 w 46"/>
                    <a:gd name="T15" fmla="*/ 7 h 73"/>
                    <a:gd name="T16" fmla="*/ 7 w 46"/>
                    <a:gd name="T17" fmla="*/ 0 h 73"/>
                    <a:gd name="T18" fmla="*/ 26 w 46"/>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3">
                      <a:moveTo>
                        <a:pt x="17" y="4"/>
                      </a:moveTo>
                      <a:cubicBezTo>
                        <a:pt x="29" y="4"/>
                        <a:pt x="29" y="4"/>
                        <a:pt x="29" y="4"/>
                      </a:cubicBezTo>
                      <a:moveTo>
                        <a:pt x="46" y="19"/>
                      </a:moveTo>
                      <a:cubicBezTo>
                        <a:pt x="46" y="65"/>
                        <a:pt x="46" y="65"/>
                        <a:pt x="46" y="65"/>
                      </a:cubicBezTo>
                      <a:cubicBezTo>
                        <a:pt x="46" y="69"/>
                        <a:pt x="42" y="73"/>
                        <a:pt x="38" y="73"/>
                      </a:cubicBezTo>
                      <a:cubicBezTo>
                        <a:pt x="7" y="73"/>
                        <a:pt x="7" y="73"/>
                        <a:pt x="7" y="73"/>
                      </a:cubicBezTo>
                      <a:cubicBezTo>
                        <a:pt x="3" y="73"/>
                        <a:pt x="0" y="69"/>
                        <a:pt x="0" y="65"/>
                      </a:cubicBezTo>
                      <a:cubicBezTo>
                        <a:pt x="0" y="7"/>
                        <a:pt x="0" y="7"/>
                        <a:pt x="0" y="7"/>
                      </a:cubicBezTo>
                      <a:cubicBezTo>
                        <a:pt x="0" y="3"/>
                        <a:pt x="3" y="0"/>
                        <a:pt x="7" y="0"/>
                      </a:cubicBezTo>
                      <a:cubicBezTo>
                        <a:pt x="26" y="0"/>
                        <a:pt x="26" y="0"/>
                        <a:pt x="26" y="0"/>
                      </a:cubicBez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9" name="Oval 76">
                  <a:extLst>
                    <a:ext uri="{FF2B5EF4-FFF2-40B4-BE49-F238E27FC236}">
                      <a16:creationId xmlns:a16="http://schemas.microsoft.com/office/drawing/2014/main" id="{D3F7A9E7-B6E1-F145-8794-EB7D15823D3E}"/>
                    </a:ext>
                  </a:extLst>
                </p:cNvPr>
                <p:cNvSpPr>
                  <a:spLocks noChangeArrowheads="1"/>
                </p:cNvSpPr>
                <p:nvPr/>
              </p:nvSpPr>
              <p:spPr bwMode="auto">
                <a:xfrm>
                  <a:off x="3431" y="1427"/>
                  <a:ext cx="19" cy="20"/>
                </a:xfrm>
                <a:prstGeom prst="ellipse">
                  <a:avLst/>
                </a:prstGeom>
                <a:solidFill>
                  <a:srgbClr val="00D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0" name="Freeform 77">
                  <a:extLst>
                    <a:ext uri="{FF2B5EF4-FFF2-40B4-BE49-F238E27FC236}">
                      <a16:creationId xmlns:a16="http://schemas.microsoft.com/office/drawing/2014/main" id="{EB69AB35-6E43-EE4D-B069-9E732A8910BF}"/>
                    </a:ext>
                  </a:extLst>
                </p:cNvPr>
                <p:cNvSpPr>
                  <a:spLocks noEditPoints="1"/>
                </p:cNvSpPr>
                <p:nvPr/>
              </p:nvSpPr>
              <p:spPr bwMode="auto">
                <a:xfrm>
                  <a:off x="3293" y="1432"/>
                  <a:ext cx="172" cy="285"/>
                </a:xfrm>
                <a:custGeom>
                  <a:avLst/>
                  <a:gdLst>
                    <a:gd name="T0" fmla="*/ 17 w 35"/>
                    <a:gd name="T1" fmla="*/ 55 h 58"/>
                    <a:gd name="T2" fmla="*/ 20 w 35"/>
                    <a:gd name="T3" fmla="*/ 52 h 58"/>
                    <a:gd name="T4" fmla="*/ 17 w 35"/>
                    <a:gd name="T5" fmla="*/ 50 h 58"/>
                    <a:gd name="T6" fmla="*/ 15 w 35"/>
                    <a:gd name="T7" fmla="*/ 52 h 58"/>
                    <a:gd name="T8" fmla="*/ 17 w 35"/>
                    <a:gd name="T9" fmla="*/ 55 h 58"/>
                    <a:gd name="T10" fmla="*/ 24 w 35"/>
                    <a:gd name="T11" fmla="*/ 0 h 58"/>
                    <a:gd name="T12" fmla="*/ 0 w 35"/>
                    <a:gd name="T13" fmla="*/ 0 h 58"/>
                    <a:gd name="T14" fmla="*/ 0 w 35"/>
                    <a:gd name="T15" fmla="*/ 58 h 58"/>
                    <a:gd name="T16" fmla="*/ 35 w 35"/>
                    <a:gd name="T17" fmla="*/ 58 h 58"/>
                    <a:gd name="T18" fmla="*/ 35 w 35"/>
                    <a:gd name="T19" fmla="*/ 1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58">
                      <a:moveTo>
                        <a:pt x="17" y="55"/>
                      </a:moveTo>
                      <a:cubicBezTo>
                        <a:pt x="19" y="55"/>
                        <a:pt x="20" y="54"/>
                        <a:pt x="20" y="52"/>
                      </a:cubicBezTo>
                      <a:cubicBezTo>
                        <a:pt x="20" y="51"/>
                        <a:pt x="19" y="50"/>
                        <a:pt x="17" y="50"/>
                      </a:cubicBezTo>
                      <a:cubicBezTo>
                        <a:pt x="16" y="50"/>
                        <a:pt x="15" y="51"/>
                        <a:pt x="15" y="52"/>
                      </a:cubicBezTo>
                      <a:cubicBezTo>
                        <a:pt x="15" y="54"/>
                        <a:pt x="16" y="55"/>
                        <a:pt x="17" y="55"/>
                      </a:cubicBezTo>
                      <a:close/>
                      <a:moveTo>
                        <a:pt x="24" y="0"/>
                      </a:moveTo>
                      <a:cubicBezTo>
                        <a:pt x="0" y="0"/>
                        <a:pt x="0" y="0"/>
                        <a:pt x="0" y="0"/>
                      </a:cubicBezTo>
                      <a:cubicBezTo>
                        <a:pt x="0" y="58"/>
                        <a:pt x="0" y="58"/>
                        <a:pt x="0" y="58"/>
                      </a:cubicBezTo>
                      <a:cubicBezTo>
                        <a:pt x="35" y="58"/>
                        <a:pt x="35" y="58"/>
                        <a:pt x="35" y="58"/>
                      </a:cubicBezTo>
                      <a:cubicBezTo>
                        <a:pt x="35" y="10"/>
                        <a:pt x="35" y="10"/>
                        <a:pt x="35" y="10"/>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1" name="Freeform 78">
                  <a:extLst>
                    <a:ext uri="{FF2B5EF4-FFF2-40B4-BE49-F238E27FC236}">
                      <a16:creationId xmlns:a16="http://schemas.microsoft.com/office/drawing/2014/main" id="{50A5696D-45D7-A844-ACD1-9197436BB04B}"/>
                    </a:ext>
                  </a:extLst>
                </p:cNvPr>
                <p:cNvSpPr>
                  <a:spLocks noEditPoints="1"/>
                </p:cNvSpPr>
                <p:nvPr/>
              </p:nvSpPr>
              <p:spPr bwMode="auto">
                <a:xfrm>
                  <a:off x="3332" y="1678"/>
                  <a:ext cx="94" cy="24"/>
                </a:xfrm>
                <a:custGeom>
                  <a:avLst/>
                  <a:gdLst>
                    <a:gd name="T0" fmla="*/ 0 w 94"/>
                    <a:gd name="T1" fmla="*/ 10 h 24"/>
                    <a:gd name="T2" fmla="*/ 20 w 94"/>
                    <a:gd name="T3" fmla="*/ 24 h 24"/>
                    <a:gd name="T4" fmla="*/ 20 w 94"/>
                    <a:gd name="T5" fmla="*/ 0 h 24"/>
                    <a:gd name="T6" fmla="*/ 0 w 94"/>
                    <a:gd name="T7" fmla="*/ 10 h 24"/>
                    <a:gd name="T8" fmla="*/ 74 w 94"/>
                    <a:gd name="T9" fmla="*/ 20 h 24"/>
                    <a:gd name="T10" fmla="*/ 94 w 94"/>
                    <a:gd name="T11" fmla="*/ 20 h 24"/>
                    <a:gd name="T12" fmla="*/ 94 w 94"/>
                    <a:gd name="T13" fmla="*/ 5 h 24"/>
                    <a:gd name="T14" fmla="*/ 74 w 94"/>
                    <a:gd name="T15" fmla="*/ 5 h 24"/>
                    <a:gd name="T16" fmla="*/ 74 w 94"/>
                    <a:gd name="T1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
                      <a:moveTo>
                        <a:pt x="0" y="10"/>
                      </a:moveTo>
                      <a:lnTo>
                        <a:pt x="20" y="24"/>
                      </a:lnTo>
                      <a:lnTo>
                        <a:pt x="20" y="0"/>
                      </a:lnTo>
                      <a:lnTo>
                        <a:pt x="0" y="10"/>
                      </a:lnTo>
                      <a:close/>
                      <a:moveTo>
                        <a:pt x="74" y="20"/>
                      </a:moveTo>
                      <a:lnTo>
                        <a:pt x="94" y="20"/>
                      </a:lnTo>
                      <a:lnTo>
                        <a:pt x="94" y="5"/>
                      </a:lnTo>
                      <a:lnTo>
                        <a:pt x="74" y="5"/>
                      </a:lnTo>
                      <a:lnTo>
                        <a:pt x="74" y="20"/>
                      </a:lnTo>
                      <a:close/>
                    </a:path>
                  </a:pathLst>
                </a:custGeom>
                <a:noFill/>
                <a:ln w="7938" cap="flat">
                  <a:solidFill>
                    <a:srgbClr val="0011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82" name="Freeform 79">
                  <a:extLst>
                    <a:ext uri="{FF2B5EF4-FFF2-40B4-BE49-F238E27FC236}">
                      <a16:creationId xmlns:a16="http://schemas.microsoft.com/office/drawing/2014/main" id="{A9A3D8E8-067A-BC42-8925-E5DA4BB3D92F}"/>
                    </a:ext>
                  </a:extLst>
                </p:cNvPr>
                <p:cNvSpPr>
                  <a:spLocks noEditPoints="1"/>
                </p:cNvSpPr>
                <p:nvPr/>
              </p:nvSpPr>
              <p:spPr bwMode="auto">
                <a:xfrm>
                  <a:off x="3288" y="1279"/>
                  <a:ext cx="309" cy="315"/>
                </a:xfrm>
                <a:custGeom>
                  <a:avLst/>
                  <a:gdLst>
                    <a:gd name="T0" fmla="*/ 63 w 63"/>
                    <a:gd name="T1" fmla="*/ 32 h 64"/>
                    <a:gd name="T2" fmla="*/ 31 w 63"/>
                    <a:gd name="T3" fmla="*/ 0 h 64"/>
                    <a:gd name="T4" fmla="*/ 0 w 63"/>
                    <a:gd name="T5" fmla="*/ 32 h 64"/>
                    <a:gd name="T6" fmla="*/ 31 w 63"/>
                    <a:gd name="T7" fmla="*/ 64 h 64"/>
                    <a:gd name="T8" fmla="*/ 63 w 63"/>
                    <a:gd name="T9" fmla="*/ 32 h 64"/>
                    <a:gd name="T10" fmla="*/ 52 w 63"/>
                    <a:gd name="T11" fmla="*/ 32 h 64"/>
                    <a:gd name="T12" fmla="*/ 31 w 63"/>
                    <a:gd name="T13" fmla="*/ 11 h 64"/>
                    <a:gd name="T14" fmla="*/ 10 w 63"/>
                    <a:gd name="T15" fmla="*/ 32 h 64"/>
                    <a:gd name="T16" fmla="*/ 31 w 63"/>
                    <a:gd name="T17" fmla="*/ 53 h 64"/>
                    <a:gd name="T18" fmla="*/ 52 w 63"/>
                    <a:gd name="T19" fmla="*/ 32 h 64"/>
                    <a:gd name="T20" fmla="*/ 42 w 63"/>
                    <a:gd name="T21" fmla="*/ 32 h 64"/>
                    <a:gd name="T22" fmla="*/ 31 w 63"/>
                    <a:gd name="T23" fmla="*/ 22 h 64"/>
                    <a:gd name="T24" fmla="*/ 21 w 63"/>
                    <a:gd name="T25" fmla="*/ 32 h 64"/>
                    <a:gd name="T26" fmla="*/ 31 w 63"/>
                    <a:gd name="T27" fmla="*/ 43 h 64"/>
                    <a:gd name="T28" fmla="*/ 42 w 63"/>
                    <a:gd name="T2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64">
                      <a:moveTo>
                        <a:pt x="63" y="32"/>
                      </a:moveTo>
                      <a:cubicBezTo>
                        <a:pt x="63" y="15"/>
                        <a:pt x="49" y="0"/>
                        <a:pt x="31" y="0"/>
                      </a:cubicBezTo>
                      <a:cubicBezTo>
                        <a:pt x="14" y="0"/>
                        <a:pt x="0" y="15"/>
                        <a:pt x="0" y="32"/>
                      </a:cubicBezTo>
                      <a:cubicBezTo>
                        <a:pt x="0" y="50"/>
                        <a:pt x="14" y="64"/>
                        <a:pt x="31" y="64"/>
                      </a:cubicBezTo>
                      <a:cubicBezTo>
                        <a:pt x="49" y="64"/>
                        <a:pt x="63" y="50"/>
                        <a:pt x="63" y="32"/>
                      </a:cubicBezTo>
                      <a:close/>
                      <a:moveTo>
                        <a:pt x="52" y="32"/>
                      </a:moveTo>
                      <a:cubicBezTo>
                        <a:pt x="52" y="21"/>
                        <a:pt x="43" y="11"/>
                        <a:pt x="31" y="11"/>
                      </a:cubicBezTo>
                      <a:cubicBezTo>
                        <a:pt x="20" y="11"/>
                        <a:pt x="10" y="21"/>
                        <a:pt x="10" y="32"/>
                      </a:cubicBezTo>
                      <a:cubicBezTo>
                        <a:pt x="10" y="44"/>
                        <a:pt x="20" y="53"/>
                        <a:pt x="31" y="53"/>
                      </a:cubicBezTo>
                      <a:cubicBezTo>
                        <a:pt x="43" y="53"/>
                        <a:pt x="52" y="44"/>
                        <a:pt x="52" y="32"/>
                      </a:cubicBezTo>
                      <a:close/>
                      <a:moveTo>
                        <a:pt x="42" y="32"/>
                      </a:moveTo>
                      <a:cubicBezTo>
                        <a:pt x="42" y="26"/>
                        <a:pt x="37" y="22"/>
                        <a:pt x="31" y="22"/>
                      </a:cubicBezTo>
                      <a:cubicBezTo>
                        <a:pt x="25" y="22"/>
                        <a:pt x="21" y="26"/>
                        <a:pt x="21" y="32"/>
                      </a:cubicBezTo>
                      <a:cubicBezTo>
                        <a:pt x="21" y="38"/>
                        <a:pt x="25" y="43"/>
                        <a:pt x="31" y="43"/>
                      </a:cubicBezTo>
                      <a:cubicBezTo>
                        <a:pt x="37" y="43"/>
                        <a:pt x="42" y="38"/>
                        <a:pt x="42" y="32"/>
                      </a:cubicBezTo>
                      <a:close/>
                    </a:path>
                  </a:pathLst>
                </a:custGeom>
                <a:noFill/>
                <a:ln w="7938" cap="flat">
                  <a:solidFill>
                    <a:srgbClr val="00D2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grpSp>
        <p:nvGrpSpPr>
          <p:cNvPr id="5" name="Gruppieren 4">
            <a:extLst>
              <a:ext uri="{FF2B5EF4-FFF2-40B4-BE49-F238E27FC236}">
                <a16:creationId xmlns:a16="http://schemas.microsoft.com/office/drawing/2014/main" id="{4BA11162-D842-4D9A-BAB2-CD954314C548}"/>
              </a:ext>
            </a:extLst>
          </p:cNvPr>
          <p:cNvGrpSpPr/>
          <p:nvPr/>
        </p:nvGrpSpPr>
        <p:grpSpPr>
          <a:xfrm>
            <a:off x="6588225" y="1511150"/>
            <a:ext cx="895435" cy="891382"/>
            <a:chOff x="6693811" y="1495275"/>
            <a:chExt cx="895435" cy="891382"/>
          </a:xfrm>
        </p:grpSpPr>
        <p:sp>
          <p:nvSpPr>
            <p:cNvPr id="164" name="Kick-Off meeting">
              <a:extLst>
                <a:ext uri="{FF2B5EF4-FFF2-40B4-BE49-F238E27FC236}">
                  <a16:creationId xmlns:a16="http://schemas.microsoft.com/office/drawing/2014/main" id="{F1C1E25F-2C70-034D-9741-C8002A9DAFC3}"/>
                </a:ext>
              </a:extLst>
            </p:cNvPr>
            <p:cNvSpPr/>
            <p:nvPr/>
          </p:nvSpPr>
          <p:spPr>
            <a:xfrm>
              <a:off x="6693811" y="2159831"/>
              <a:ext cx="895435" cy="226826"/>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dirty="0">
                  <a:ln>
                    <a:noFill/>
                  </a:ln>
                  <a:solidFill>
                    <a:srgbClr val="001135"/>
                  </a:solidFill>
                  <a:effectLst/>
                  <a:uLnTx/>
                  <a:uFillTx/>
                  <a:latin typeface="Nokia Pure Text Light"/>
                  <a:ea typeface="Nokia Pure Text Light"/>
                  <a:cs typeface="Nokia Pure Text Light"/>
                  <a:sym typeface="Nokia Pure Text Light"/>
                </a:rPr>
                <a:t>Smart home</a:t>
              </a:r>
            </a:p>
          </p:txBody>
        </p:sp>
        <p:grpSp>
          <p:nvGrpSpPr>
            <p:cNvPr id="17" name="Gruppieren 16">
              <a:extLst>
                <a:ext uri="{FF2B5EF4-FFF2-40B4-BE49-F238E27FC236}">
                  <a16:creationId xmlns:a16="http://schemas.microsoft.com/office/drawing/2014/main" id="{9B48A203-3C6C-489C-AE05-C115193A3A5C}"/>
                </a:ext>
              </a:extLst>
            </p:cNvPr>
            <p:cNvGrpSpPr/>
            <p:nvPr/>
          </p:nvGrpSpPr>
          <p:grpSpPr>
            <a:xfrm>
              <a:off x="6797341" y="1495275"/>
              <a:ext cx="718178" cy="718178"/>
              <a:chOff x="6870573" y="1638795"/>
              <a:chExt cx="431135" cy="431137"/>
            </a:xfrm>
          </p:grpSpPr>
          <p:sp>
            <p:nvSpPr>
              <p:cNvPr id="165" name="Ellipse 57">
                <a:extLst>
                  <a:ext uri="{FF2B5EF4-FFF2-40B4-BE49-F238E27FC236}">
                    <a16:creationId xmlns:a16="http://schemas.microsoft.com/office/drawing/2014/main" id="{530094EB-A3BB-6742-99EC-D0B8D65DC3A0}"/>
                  </a:ext>
                </a:extLst>
              </p:cNvPr>
              <p:cNvSpPr/>
              <p:nvPr/>
            </p:nvSpPr>
            <p:spPr>
              <a:xfrm>
                <a:off x="6870573" y="1638795"/>
                <a:ext cx="431135" cy="431137"/>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grpSp>
            <p:nvGrpSpPr>
              <p:cNvPr id="166" name="Gruppieren 107">
                <a:extLst>
                  <a:ext uri="{FF2B5EF4-FFF2-40B4-BE49-F238E27FC236}">
                    <a16:creationId xmlns:a16="http://schemas.microsoft.com/office/drawing/2014/main" id="{BBF3185B-92E1-0849-A283-53464A437D1A}"/>
                  </a:ext>
                </a:extLst>
              </p:cNvPr>
              <p:cNvGrpSpPr/>
              <p:nvPr/>
            </p:nvGrpSpPr>
            <p:grpSpPr>
              <a:xfrm>
                <a:off x="6952339" y="1759710"/>
                <a:ext cx="192546" cy="204791"/>
                <a:chOff x="800099" y="1145072"/>
                <a:chExt cx="701632" cy="746254"/>
              </a:xfrm>
            </p:grpSpPr>
            <p:sp>
              <p:nvSpPr>
                <p:cNvPr id="172" name="Freeform 23">
                  <a:extLst>
                    <a:ext uri="{FF2B5EF4-FFF2-40B4-BE49-F238E27FC236}">
                      <a16:creationId xmlns:a16="http://schemas.microsoft.com/office/drawing/2014/main" id="{BC6078BE-B3F4-2F4F-A1CE-873508418E3D}"/>
                    </a:ext>
                  </a:extLst>
                </p:cNvPr>
                <p:cNvSpPr>
                  <a:spLocks noEditPoints="1"/>
                </p:cNvSpPr>
                <p:nvPr/>
              </p:nvSpPr>
              <p:spPr bwMode="auto">
                <a:xfrm>
                  <a:off x="800099" y="1145072"/>
                  <a:ext cx="701632" cy="746254"/>
                </a:xfrm>
                <a:custGeom>
                  <a:avLst/>
                  <a:gdLst>
                    <a:gd name="T0" fmla="*/ 84 w 456"/>
                    <a:gd name="T1" fmla="*/ 351 h 485"/>
                    <a:gd name="T2" fmla="*/ 84 w 456"/>
                    <a:gd name="T3" fmla="*/ 218 h 485"/>
                    <a:gd name="T4" fmla="*/ 154 w 456"/>
                    <a:gd name="T5" fmla="*/ 218 h 485"/>
                    <a:gd name="T6" fmla="*/ 316 w 456"/>
                    <a:gd name="T7" fmla="*/ 351 h 485"/>
                    <a:gd name="T8" fmla="*/ 316 w 456"/>
                    <a:gd name="T9" fmla="*/ 218 h 485"/>
                    <a:gd name="T10" fmla="*/ 386 w 456"/>
                    <a:gd name="T11" fmla="*/ 218 h 485"/>
                    <a:gd name="T12" fmla="*/ 0 w 456"/>
                    <a:gd name="T13" fmla="*/ 485 h 485"/>
                    <a:gd name="T14" fmla="*/ 0 w 456"/>
                    <a:gd name="T15" fmla="*/ 176 h 485"/>
                    <a:gd name="T16" fmla="*/ 224 w 456"/>
                    <a:gd name="T17" fmla="*/ 0 h 485"/>
                    <a:gd name="T18" fmla="*/ 456 w 456"/>
                    <a:gd name="T19" fmla="*/ 176 h 485"/>
                    <a:gd name="T20" fmla="*/ 456 w 456"/>
                    <a:gd name="T21"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6" h="485">
                      <a:moveTo>
                        <a:pt x="84" y="351"/>
                      </a:moveTo>
                      <a:lnTo>
                        <a:pt x="84" y="218"/>
                      </a:lnTo>
                      <a:lnTo>
                        <a:pt x="154" y="218"/>
                      </a:lnTo>
                      <a:moveTo>
                        <a:pt x="316" y="351"/>
                      </a:moveTo>
                      <a:lnTo>
                        <a:pt x="316" y="218"/>
                      </a:lnTo>
                      <a:lnTo>
                        <a:pt x="386" y="218"/>
                      </a:lnTo>
                      <a:moveTo>
                        <a:pt x="0" y="485"/>
                      </a:moveTo>
                      <a:lnTo>
                        <a:pt x="0" y="176"/>
                      </a:lnTo>
                      <a:lnTo>
                        <a:pt x="224" y="0"/>
                      </a:lnTo>
                      <a:lnTo>
                        <a:pt x="456" y="176"/>
                      </a:lnTo>
                      <a:lnTo>
                        <a:pt x="456" y="485"/>
                      </a:ln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73" name="Freeform 24">
                  <a:extLst>
                    <a:ext uri="{FF2B5EF4-FFF2-40B4-BE49-F238E27FC236}">
                      <a16:creationId xmlns:a16="http://schemas.microsoft.com/office/drawing/2014/main" id="{32D0F0ED-7254-C54E-882F-4F9F8CE9EC87}"/>
                    </a:ext>
                  </a:extLst>
                </p:cNvPr>
                <p:cNvSpPr>
                  <a:spLocks/>
                </p:cNvSpPr>
                <p:nvPr/>
              </p:nvSpPr>
              <p:spPr bwMode="auto">
                <a:xfrm>
                  <a:off x="1329400" y="1155843"/>
                  <a:ext cx="96936" cy="206181"/>
                </a:xfrm>
                <a:custGeom>
                  <a:avLst/>
                  <a:gdLst>
                    <a:gd name="T0" fmla="*/ 0 w 63"/>
                    <a:gd name="T1" fmla="*/ 84 h 134"/>
                    <a:gd name="T2" fmla="*/ 0 w 63"/>
                    <a:gd name="T3" fmla="*/ 0 h 134"/>
                    <a:gd name="T4" fmla="*/ 63 w 63"/>
                    <a:gd name="T5" fmla="*/ 0 h 134"/>
                    <a:gd name="T6" fmla="*/ 63 w 63"/>
                    <a:gd name="T7" fmla="*/ 134 h 134"/>
                  </a:gdLst>
                  <a:ahLst/>
                  <a:cxnLst>
                    <a:cxn ang="0">
                      <a:pos x="T0" y="T1"/>
                    </a:cxn>
                    <a:cxn ang="0">
                      <a:pos x="T2" y="T3"/>
                    </a:cxn>
                    <a:cxn ang="0">
                      <a:pos x="T4" y="T5"/>
                    </a:cxn>
                    <a:cxn ang="0">
                      <a:pos x="T6" y="T7"/>
                    </a:cxn>
                  </a:cxnLst>
                  <a:rect l="0" t="0" r="r" b="b"/>
                  <a:pathLst>
                    <a:path w="63" h="134">
                      <a:moveTo>
                        <a:pt x="0" y="84"/>
                      </a:moveTo>
                      <a:lnTo>
                        <a:pt x="0" y="0"/>
                      </a:lnTo>
                      <a:lnTo>
                        <a:pt x="63" y="0"/>
                      </a:lnTo>
                      <a:lnTo>
                        <a:pt x="63" y="134"/>
                      </a:ln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67" name="Gruppieren 108">
                <a:extLst>
                  <a:ext uri="{FF2B5EF4-FFF2-40B4-BE49-F238E27FC236}">
                    <a16:creationId xmlns:a16="http://schemas.microsoft.com/office/drawing/2014/main" id="{42E85E42-0394-064D-89C2-7FC3270651E5}"/>
                  </a:ext>
                </a:extLst>
              </p:cNvPr>
              <p:cNvGrpSpPr/>
              <p:nvPr/>
            </p:nvGrpSpPr>
            <p:grpSpPr>
              <a:xfrm rot="2700000" flipV="1">
                <a:off x="7133090" y="1759993"/>
                <a:ext cx="130023" cy="81443"/>
                <a:chOff x="5742051" y="4245745"/>
                <a:chExt cx="141141" cy="88407"/>
              </a:xfrm>
            </p:grpSpPr>
            <p:sp>
              <p:nvSpPr>
                <p:cNvPr id="168" name="Freeform 153">
                  <a:extLst>
                    <a:ext uri="{FF2B5EF4-FFF2-40B4-BE49-F238E27FC236}">
                      <a16:creationId xmlns:a16="http://schemas.microsoft.com/office/drawing/2014/main" id="{6782FB19-25EE-424E-B27A-41284AA2B551}"/>
                    </a:ext>
                  </a:extLst>
                </p:cNvPr>
                <p:cNvSpPr>
                  <a:spLocks/>
                </p:cNvSpPr>
                <p:nvPr/>
              </p:nvSpPr>
              <p:spPr bwMode="auto">
                <a:xfrm>
                  <a:off x="5765316" y="4272888"/>
                  <a:ext cx="94611" cy="2248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69" name="Freeform 154">
                  <a:extLst>
                    <a:ext uri="{FF2B5EF4-FFF2-40B4-BE49-F238E27FC236}">
                      <a16:creationId xmlns:a16="http://schemas.microsoft.com/office/drawing/2014/main" id="{EC6DE430-ED07-C149-B10F-D11508D29C26}"/>
                    </a:ext>
                  </a:extLst>
                </p:cNvPr>
                <p:cNvSpPr>
                  <a:spLocks/>
                </p:cNvSpPr>
                <p:nvPr/>
              </p:nvSpPr>
              <p:spPr bwMode="auto">
                <a:xfrm>
                  <a:off x="5787806" y="4245745"/>
                  <a:ext cx="49632" cy="1551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0" name="Freeform 155">
                  <a:extLst>
                    <a:ext uri="{FF2B5EF4-FFF2-40B4-BE49-F238E27FC236}">
                      <a16:creationId xmlns:a16="http://schemas.microsoft.com/office/drawing/2014/main" id="{8B17545A-5FFA-A04D-B1AB-0D0614920ACA}"/>
                    </a:ext>
                  </a:extLst>
                </p:cNvPr>
                <p:cNvSpPr>
                  <a:spLocks/>
                </p:cNvSpPr>
                <p:nvPr/>
              </p:nvSpPr>
              <p:spPr bwMode="auto">
                <a:xfrm>
                  <a:off x="5742051" y="4295377"/>
                  <a:ext cx="141141" cy="38775"/>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1" name="Line 156">
                  <a:extLst>
                    <a:ext uri="{FF2B5EF4-FFF2-40B4-BE49-F238E27FC236}">
                      <a16:creationId xmlns:a16="http://schemas.microsoft.com/office/drawing/2014/main" id="{C357C946-E896-8F44-A6DB-EC9C624253D2}"/>
                    </a:ext>
                  </a:extLst>
                </p:cNvPr>
                <p:cNvSpPr>
                  <a:spLocks noChangeShapeType="1"/>
                </p:cNvSpPr>
                <p:nvPr/>
              </p:nvSpPr>
              <p:spPr bwMode="auto">
                <a:xfrm>
                  <a:off x="5811071" y="4331050"/>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grpSp>
        <p:nvGrpSpPr>
          <p:cNvPr id="9" name="Gruppieren 8">
            <a:extLst>
              <a:ext uri="{FF2B5EF4-FFF2-40B4-BE49-F238E27FC236}">
                <a16:creationId xmlns:a16="http://schemas.microsoft.com/office/drawing/2014/main" id="{E2EEF225-5122-476C-B0A8-125B1BB3711B}"/>
              </a:ext>
            </a:extLst>
          </p:cNvPr>
          <p:cNvGrpSpPr/>
          <p:nvPr/>
        </p:nvGrpSpPr>
        <p:grpSpPr>
          <a:xfrm>
            <a:off x="6588232" y="3419364"/>
            <a:ext cx="895436" cy="916582"/>
            <a:chOff x="6693819" y="3403489"/>
            <a:chExt cx="895436" cy="916582"/>
          </a:xfrm>
        </p:grpSpPr>
        <p:sp>
          <p:nvSpPr>
            <p:cNvPr id="151" name="Kick-Off meeting">
              <a:extLst>
                <a:ext uri="{FF2B5EF4-FFF2-40B4-BE49-F238E27FC236}">
                  <a16:creationId xmlns:a16="http://schemas.microsoft.com/office/drawing/2014/main" id="{C798991E-081C-1543-9832-71D7829CB254}"/>
                </a:ext>
              </a:extLst>
            </p:cNvPr>
            <p:cNvSpPr/>
            <p:nvPr/>
          </p:nvSpPr>
          <p:spPr>
            <a:xfrm>
              <a:off x="6693819" y="4093245"/>
              <a:ext cx="895436" cy="226826"/>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a:ln>
                    <a:noFill/>
                  </a:ln>
                  <a:solidFill>
                    <a:srgbClr val="001135"/>
                  </a:solidFill>
                  <a:effectLst/>
                  <a:uLnTx/>
                  <a:uFillTx/>
                  <a:latin typeface="Nokia Pure Text Light"/>
                  <a:ea typeface="Nokia Pure Text Light"/>
                  <a:cs typeface="Nokia Pure Text Light"/>
                  <a:sym typeface="Nokia Pure Text Light"/>
                </a:rPr>
                <a:t>Drones</a:t>
              </a:r>
            </a:p>
          </p:txBody>
        </p:sp>
        <p:grpSp>
          <p:nvGrpSpPr>
            <p:cNvPr id="21" name="Gruppieren 20">
              <a:extLst>
                <a:ext uri="{FF2B5EF4-FFF2-40B4-BE49-F238E27FC236}">
                  <a16:creationId xmlns:a16="http://schemas.microsoft.com/office/drawing/2014/main" id="{B3BC2BE3-D0F1-4FC6-9173-0813CBF92AC7}"/>
                </a:ext>
              </a:extLst>
            </p:cNvPr>
            <p:cNvGrpSpPr/>
            <p:nvPr/>
          </p:nvGrpSpPr>
          <p:grpSpPr>
            <a:xfrm>
              <a:off x="6797340" y="3403489"/>
              <a:ext cx="718178" cy="718176"/>
              <a:chOff x="6840788" y="3509624"/>
              <a:chExt cx="431136" cy="431135"/>
            </a:xfrm>
          </p:grpSpPr>
          <p:sp>
            <p:nvSpPr>
              <p:cNvPr id="152" name="Ellipse 61">
                <a:extLst>
                  <a:ext uri="{FF2B5EF4-FFF2-40B4-BE49-F238E27FC236}">
                    <a16:creationId xmlns:a16="http://schemas.microsoft.com/office/drawing/2014/main" id="{86C9EB48-BC7A-3447-B0B6-C5C0F7514326}"/>
                  </a:ext>
                </a:extLst>
              </p:cNvPr>
              <p:cNvSpPr/>
              <p:nvPr/>
            </p:nvSpPr>
            <p:spPr>
              <a:xfrm>
                <a:off x="6840788" y="3509624"/>
                <a:ext cx="431136" cy="43113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grpSp>
            <p:nvGrpSpPr>
              <p:cNvPr id="153" name="Gruppieren 99">
                <a:extLst>
                  <a:ext uri="{FF2B5EF4-FFF2-40B4-BE49-F238E27FC236}">
                    <a16:creationId xmlns:a16="http://schemas.microsoft.com/office/drawing/2014/main" id="{9ED92C1A-BCB8-C44D-AA0B-BD75A41E97A6}"/>
                  </a:ext>
                </a:extLst>
              </p:cNvPr>
              <p:cNvGrpSpPr/>
              <p:nvPr/>
            </p:nvGrpSpPr>
            <p:grpSpPr>
              <a:xfrm>
                <a:off x="6886326" y="3616944"/>
                <a:ext cx="340060" cy="242186"/>
                <a:chOff x="5628053" y="4071258"/>
                <a:chExt cx="369137" cy="262894"/>
              </a:xfrm>
            </p:grpSpPr>
            <p:sp>
              <p:nvSpPr>
                <p:cNvPr id="154" name="Freeform 146">
                  <a:extLst>
                    <a:ext uri="{FF2B5EF4-FFF2-40B4-BE49-F238E27FC236}">
                      <a16:creationId xmlns:a16="http://schemas.microsoft.com/office/drawing/2014/main" id="{7489700D-0FA5-8F42-AFD8-C1C287EDD944}"/>
                    </a:ext>
                  </a:extLst>
                </p:cNvPr>
                <p:cNvSpPr>
                  <a:spLocks/>
                </p:cNvSpPr>
                <p:nvPr/>
              </p:nvSpPr>
              <p:spPr bwMode="auto">
                <a:xfrm>
                  <a:off x="5685440" y="4102278"/>
                  <a:ext cx="254363" cy="133386"/>
                </a:xfrm>
                <a:custGeom>
                  <a:avLst/>
                  <a:gdLst>
                    <a:gd name="T0" fmla="*/ 0 w 328"/>
                    <a:gd name="T1" fmla="*/ 0 h 172"/>
                    <a:gd name="T2" fmla="*/ 0 w 328"/>
                    <a:gd name="T3" fmla="*/ 83 h 172"/>
                    <a:gd name="T4" fmla="*/ 34 w 328"/>
                    <a:gd name="T5" fmla="*/ 83 h 172"/>
                    <a:gd name="T6" fmla="*/ 34 w 328"/>
                    <a:gd name="T7" fmla="*/ 54 h 172"/>
                    <a:gd name="T8" fmla="*/ 127 w 328"/>
                    <a:gd name="T9" fmla="*/ 54 h 172"/>
                    <a:gd name="T10" fmla="*/ 157 w 328"/>
                    <a:gd name="T11" fmla="*/ 172 h 172"/>
                    <a:gd name="T12" fmla="*/ 176 w 328"/>
                    <a:gd name="T13" fmla="*/ 172 h 172"/>
                    <a:gd name="T14" fmla="*/ 201 w 328"/>
                    <a:gd name="T15" fmla="*/ 54 h 172"/>
                    <a:gd name="T16" fmla="*/ 294 w 328"/>
                    <a:gd name="T17" fmla="*/ 54 h 172"/>
                    <a:gd name="T18" fmla="*/ 294 w 328"/>
                    <a:gd name="T19" fmla="*/ 83 h 172"/>
                    <a:gd name="T20" fmla="*/ 328 w 328"/>
                    <a:gd name="T21" fmla="*/ 83 h 172"/>
                    <a:gd name="T22" fmla="*/ 328 w 328"/>
                    <a:gd name="T23" fmla="*/ 0 h 172"/>
                    <a:gd name="T24" fmla="*/ 294 w 328"/>
                    <a:gd name="T25" fmla="*/ 0 h 172"/>
                    <a:gd name="T26" fmla="*/ 294 w 328"/>
                    <a:gd name="T27" fmla="*/ 29 h 172"/>
                    <a:gd name="T28" fmla="*/ 162 w 328"/>
                    <a:gd name="T29" fmla="*/ 0 h 172"/>
                    <a:gd name="T30" fmla="*/ 34 w 328"/>
                    <a:gd name="T31" fmla="*/ 29 h 172"/>
                    <a:gd name="T32" fmla="*/ 34 w 328"/>
                    <a:gd name="T33" fmla="*/ 0 h 172"/>
                    <a:gd name="T34" fmla="*/ 0 w 328"/>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172">
                      <a:moveTo>
                        <a:pt x="0" y="0"/>
                      </a:moveTo>
                      <a:lnTo>
                        <a:pt x="0" y="83"/>
                      </a:lnTo>
                      <a:lnTo>
                        <a:pt x="34" y="83"/>
                      </a:lnTo>
                      <a:lnTo>
                        <a:pt x="34" y="54"/>
                      </a:lnTo>
                      <a:lnTo>
                        <a:pt x="127" y="54"/>
                      </a:lnTo>
                      <a:lnTo>
                        <a:pt x="157" y="172"/>
                      </a:lnTo>
                      <a:lnTo>
                        <a:pt x="176" y="172"/>
                      </a:lnTo>
                      <a:lnTo>
                        <a:pt x="201" y="54"/>
                      </a:lnTo>
                      <a:lnTo>
                        <a:pt x="294" y="54"/>
                      </a:lnTo>
                      <a:lnTo>
                        <a:pt x="294" y="83"/>
                      </a:lnTo>
                      <a:lnTo>
                        <a:pt x="328" y="83"/>
                      </a:lnTo>
                      <a:lnTo>
                        <a:pt x="328" y="0"/>
                      </a:lnTo>
                      <a:lnTo>
                        <a:pt x="294" y="0"/>
                      </a:lnTo>
                      <a:lnTo>
                        <a:pt x="294" y="29"/>
                      </a:lnTo>
                      <a:lnTo>
                        <a:pt x="162" y="0"/>
                      </a:lnTo>
                      <a:lnTo>
                        <a:pt x="34" y="29"/>
                      </a:lnTo>
                      <a:lnTo>
                        <a:pt x="34" y="0"/>
                      </a:lnTo>
                      <a:lnTo>
                        <a:pt x="0" y="0"/>
                      </a:lnTo>
                      <a:close/>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55" name="Line 147">
                  <a:extLst>
                    <a:ext uri="{FF2B5EF4-FFF2-40B4-BE49-F238E27FC236}">
                      <a16:creationId xmlns:a16="http://schemas.microsoft.com/office/drawing/2014/main" id="{05754BD9-F00E-EC48-8B1D-486F86D01C08}"/>
                    </a:ext>
                  </a:extLst>
                </p:cNvPr>
                <p:cNvSpPr>
                  <a:spLocks noChangeShapeType="1"/>
                </p:cNvSpPr>
                <p:nvPr/>
              </p:nvSpPr>
              <p:spPr bwMode="auto">
                <a:xfrm>
                  <a:off x="5628053" y="4086768"/>
                  <a:ext cx="141141"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6" name="Line 148">
                  <a:extLst>
                    <a:ext uri="{FF2B5EF4-FFF2-40B4-BE49-F238E27FC236}">
                      <a16:creationId xmlns:a16="http://schemas.microsoft.com/office/drawing/2014/main" id="{3C8A548C-8BC5-4345-A5D1-829B04EBDA22}"/>
                    </a:ext>
                  </a:extLst>
                </p:cNvPr>
                <p:cNvSpPr>
                  <a:spLocks noChangeShapeType="1"/>
                </p:cNvSpPr>
                <p:nvPr/>
              </p:nvSpPr>
              <p:spPr bwMode="auto">
                <a:xfrm>
                  <a:off x="5681562" y="4071258"/>
                  <a:ext cx="3412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7" name="Line 149">
                  <a:extLst>
                    <a:ext uri="{FF2B5EF4-FFF2-40B4-BE49-F238E27FC236}">
                      <a16:creationId xmlns:a16="http://schemas.microsoft.com/office/drawing/2014/main" id="{D02057F0-0894-964D-9819-DEF9D313519D}"/>
                    </a:ext>
                  </a:extLst>
                </p:cNvPr>
                <p:cNvSpPr>
                  <a:spLocks noChangeShapeType="1"/>
                </p:cNvSpPr>
                <p:nvPr/>
              </p:nvSpPr>
              <p:spPr bwMode="auto">
                <a:xfrm>
                  <a:off x="5856049" y="4086768"/>
                  <a:ext cx="141141"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58" name="Line 150">
                  <a:extLst>
                    <a:ext uri="{FF2B5EF4-FFF2-40B4-BE49-F238E27FC236}">
                      <a16:creationId xmlns:a16="http://schemas.microsoft.com/office/drawing/2014/main" id="{B027CCB8-413C-4A42-B0EE-719342D01619}"/>
                    </a:ext>
                  </a:extLst>
                </p:cNvPr>
                <p:cNvSpPr>
                  <a:spLocks noChangeShapeType="1"/>
                </p:cNvSpPr>
                <p:nvPr/>
              </p:nvSpPr>
              <p:spPr bwMode="auto">
                <a:xfrm>
                  <a:off x="5909559" y="4071258"/>
                  <a:ext cx="30244"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nvGrpSpPr>
                <p:cNvPr id="159" name="Gruppieren 93">
                  <a:extLst>
                    <a:ext uri="{FF2B5EF4-FFF2-40B4-BE49-F238E27FC236}">
                      <a16:creationId xmlns:a16="http://schemas.microsoft.com/office/drawing/2014/main" id="{922C15C7-D3B4-EF46-8A86-0FC93D328F91}"/>
                    </a:ext>
                  </a:extLst>
                </p:cNvPr>
                <p:cNvGrpSpPr/>
                <p:nvPr/>
              </p:nvGrpSpPr>
              <p:grpSpPr>
                <a:xfrm>
                  <a:off x="5742051" y="4245745"/>
                  <a:ext cx="141141" cy="88407"/>
                  <a:chOff x="5742051" y="4245745"/>
                  <a:chExt cx="141141" cy="88407"/>
                </a:xfrm>
              </p:grpSpPr>
              <p:sp>
                <p:nvSpPr>
                  <p:cNvPr id="160" name="Freeform 153">
                    <a:extLst>
                      <a:ext uri="{FF2B5EF4-FFF2-40B4-BE49-F238E27FC236}">
                        <a16:creationId xmlns:a16="http://schemas.microsoft.com/office/drawing/2014/main" id="{65615831-2B09-6543-B1B0-B8C1FF785754}"/>
                      </a:ext>
                    </a:extLst>
                  </p:cNvPr>
                  <p:cNvSpPr>
                    <a:spLocks/>
                  </p:cNvSpPr>
                  <p:nvPr/>
                </p:nvSpPr>
                <p:spPr bwMode="auto">
                  <a:xfrm>
                    <a:off x="5765316" y="4272888"/>
                    <a:ext cx="94611" cy="2248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61" name="Freeform 154">
                    <a:extLst>
                      <a:ext uri="{FF2B5EF4-FFF2-40B4-BE49-F238E27FC236}">
                        <a16:creationId xmlns:a16="http://schemas.microsoft.com/office/drawing/2014/main" id="{C3E6B26C-AABE-F94A-92BD-9FB5E0F06B0C}"/>
                      </a:ext>
                    </a:extLst>
                  </p:cNvPr>
                  <p:cNvSpPr>
                    <a:spLocks/>
                  </p:cNvSpPr>
                  <p:nvPr/>
                </p:nvSpPr>
                <p:spPr bwMode="auto">
                  <a:xfrm>
                    <a:off x="5787806" y="4245745"/>
                    <a:ext cx="49632" cy="1551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62" name="Freeform 155">
                    <a:extLst>
                      <a:ext uri="{FF2B5EF4-FFF2-40B4-BE49-F238E27FC236}">
                        <a16:creationId xmlns:a16="http://schemas.microsoft.com/office/drawing/2014/main" id="{E5345A46-1CD8-FB4B-8C4E-8D602EAC1E68}"/>
                      </a:ext>
                    </a:extLst>
                  </p:cNvPr>
                  <p:cNvSpPr>
                    <a:spLocks/>
                  </p:cNvSpPr>
                  <p:nvPr/>
                </p:nvSpPr>
                <p:spPr bwMode="auto">
                  <a:xfrm>
                    <a:off x="5742051" y="4295377"/>
                    <a:ext cx="141141" cy="38775"/>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63" name="Line 156">
                    <a:extLst>
                      <a:ext uri="{FF2B5EF4-FFF2-40B4-BE49-F238E27FC236}">
                        <a16:creationId xmlns:a16="http://schemas.microsoft.com/office/drawing/2014/main" id="{FE332F81-4205-164B-942D-A858C4B7FA29}"/>
                      </a:ext>
                    </a:extLst>
                  </p:cNvPr>
                  <p:cNvSpPr>
                    <a:spLocks noChangeShapeType="1"/>
                  </p:cNvSpPr>
                  <p:nvPr/>
                </p:nvSpPr>
                <p:spPr bwMode="auto">
                  <a:xfrm>
                    <a:off x="5811071" y="4331050"/>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0869" tIns="45434" rIns="90869" bIns="45434" numCol="1" anchor="t" anchorCtr="0" compatLnSpc="1">
                    <a:prstTxWarp prst="textNoShape">
                      <a:avLst/>
                    </a:prstTxWarp>
                  </a:bodyPr>
                  <a:lstStyle/>
                  <a:p>
                    <a:pPr marL="0" marR="0" lvl="0" indent="0" algn="l" defTabSz="454365"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grpSp>
      <p:grpSp>
        <p:nvGrpSpPr>
          <p:cNvPr id="8" name="Gruppieren 7">
            <a:extLst>
              <a:ext uri="{FF2B5EF4-FFF2-40B4-BE49-F238E27FC236}">
                <a16:creationId xmlns:a16="http://schemas.microsoft.com/office/drawing/2014/main" id="{A6E24261-53F0-4EAA-94FA-61042DFB68CE}"/>
              </a:ext>
            </a:extLst>
          </p:cNvPr>
          <p:cNvGrpSpPr/>
          <p:nvPr/>
        </p:nvGrpSpPr>
        <p:grpSpPr>
          <a:xfrm>
            <a:off x="7646858" y="3418481"/>
            <a:ext cx="895436" cy="916582"/>
            <a:chOff x="7752445" y="3402606"/>
            <a:chExt cx="895436" cy="916582"/>
          </a:xfrm>
        </p:grpSpPr>
        <p:sp>
          <p:nvSpPr>
            <p:cNvPr id="147" name="Kick-Off meeting">
              <a:extLst>
                <a:ext uri="{FF2B5EF4-FFF2-40B4-BE49-F238E27FC236}">
                  <a16:creationId xmlns:a16="http://schemas.microsoft.com/office/drawing/2014/main" id="{FA084071-394D-8E4B-B2C4-B04893B5C155}"/>
                </a:ext>
              </a:extLst>
            </p:cNvPr>
            <p:cNvSpPr/>
            <p:nvPr/>
          </p:nvSpPr>
          <p:spPr>
            <a:xfrm>
              <a:off x="7752445" y="4085273"/>
              <a:ext cx="895436" cy="233915"/>
            </a:xfrm>
            <a:prstGeom prst="rect">
              <a:avLst/>
            </a:prstGeom>
            <a:ln w="12700">
              <a:miter lim="400000"/>
            </a:ln>
            <a:extLst>
              <a:ext uri="{C572A759-6A51-4108-AA02-DFA0A04FC94B}">
                <ma14:wrappingTextBoxFlag xmlns:ma14="http://schemas.microsoft.com/office/mac/drawingml/2011/main" xmlns="" val="1"/>
              </a:ext>
            </a:extLst>
          </p:spPr>
          <p:txBody>
            <a:bodyPr wrap="none" lIns="60578" rIns="60578">
              <a:noAutofit/>
            </a:bodyPr>
            <a:lstStyle>
              <a:lvl1pPr marL="342900" indent="-342900">
                <a:lnSpc>
                  <a:spcPct val="130000"/>
                </a:lnSpc>
                <a:spcBef>
                  <a:spcPts val="1200"/>
                </a:spcBef>
                <a:buClr>
                  <a:srgbClr val="001135"/>
                </a:buClr>
                <a:buSzPct val="100000"/>
                <a:buFont typeface="Symbol"/>
                <a:buChar char="·"/>
                <a:defRPr sz="1100">
                  <a:solidFill>
                    <a:srgbClr val="001135"/>
                  </a:solidFill>
                  <a:latin typeface="Nokia Pure Text Light"/>
                  <a:ea typeface="Nokia Pure Text Light"/>
                  <a:cs typeface="Nokia Pure Text Light"/>
                  <a:sym typeface="Nokia Pure Text Light"/>
                </a:defRPr>
              </a:lvl1pPr>
            </a:lstStyle>
            <a:p>
              <a:pPr marL="0" marR="0" lvl="0" indent="0" algn="ctr" defTabSz="605791" rtl="0" eaLnBrk="1" fontAlgn="base" latinLnBrk="0" hangingPunct="1">
                <a:lnSpc>
                  <a:spcPct val="100000"/>
                </a:lnSpc>
                <a:spcBef>
                  <a:spcPts val="1590"/>
                </a:spcBef>
                <a:spcAft>
                  <a:spcPct val="0"/>
                </a:spcAft>
                <a:buClr>
                  <a:srgbClr val="001135"/>
                </a:buClr>
                <a:buSzPct val="100000"/>
                <a:buFont typeface="Symbol"/>
                <a:buNone/>
                <a:tabLst/>
                <a:defRPr/>
              </a:pPr>
              <a:r>
                <a:rPr kumimoji="0" lang="en-GB" sz="900" b="0" i="0" u="none" strike="noStrike" kern="1200" cap="none" spc="0" normalizeH="0" baseline="0" noProof="0">
                  <a:ln>
                    <a:noFill/>
                  </a:ln>
                  <a:solidFill>
                    <a:srgbClr val="001135"/>
                  </a:solidFill>
                  <a:effectLst/>
                  <a:uLnTx/>
                  <a:uFillTx/>
                  <a:latin typeface="Nokia Pure Text Light"/>
                  <a:ea typeface="Nokia Pure Text Light"/>
                  <a:cs typeface="Nokia Pure Text Light"/>
                  <a:sym typeface="Nokia Pure Text Light"/>
                </a:rPr>
                <a:t>IoT wearables</a:t>
              </a:r>
            </a:p>
          </p:txBody>
        </p:sp>
        <p:grpSp>
          <p:nvGrpSpPr>
            <p:cNvPr id="20" name="Gruppieren 19">
              <a:extLst>
                <a:ext uri="{FF2B5EF4-FFF2-40B4-BE49-F238E27FC236}">
                  <a16:creationId xmlns:a16="http://schemas.microsoft.com/office/drawing/2014/main" id="{1D27C0E4-5E27-4FF5-809C-54373E450B01}"/>
                </a:ext>
              </a:extLst>
            </p:cNvPr>
            <p:cNvGrpSpPr/>
            <p:nvPr/>
          </p:nvGrpSpPr>
          <p:grpSpPr>
            <a:xfrm>
              <a:off x="7870868" y="3402606"/>
              <a:ext cx="718178" cy="718176"/>
              <a:chOff x="7749188" y="3508741"/>
              <a:chExt cx="431136" cy="431135"/>
            </a:xfrm>
          </p:grpSpPr>
          <p:sp>
            <p:nvSpPr>
              <p:cNvPr id="149" name="Ellipse 62">
                <a:extLst>
                  <a:ext uri="{FF2B5EF4-FFF2-40B4-BE49-F238E27FC236}">
                    <a16:creationId xmlns:a16="http://schemas.microsoft.com/office/drawing/2014/main" id="{391FB819-487A-2A4A-9080-7335CD22658C}"/>
                  </a:ext>
                </a:extLst>
              </p:cNvPr>
              <p:cNvSpPr/>
              <p:nvPr/>
            </p:nvSpPr>
            <p:spPr>
              <a:xfrm>
                <a:off x="7749188" y="3508741"/>
                <a:ext cx="431136" cy="431135"/>
              </a:xfrm>
              <a:prstGeom prst="ellipse">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731"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FFFFFF"/>
                  </a:solidFill>
                  <a:effectLst/>
                  <a:uLnTx/>
                  <a:uFillTx/>
                  <a:latin typeface="Nokia Pure Text Light"/>
                  <a:ea typeface="+mn-ea"/>
                  <a:cs typeface="+mn-cs"/>
                </a:endParaRPr>
              </a:p>
            </p:txBody>
          </p:sp>
          <p:pic>
            <p:nvPicPr>
              <p:cNvPr id="150" name="Grafik 114">
                <a:extLst>
                  <a:ext uri="{FF2B5EF4-FFF2-40B4-BE49-F238E27FC236}">
                    <a16:creationId xmlns:a16="http://schemas.microsoft.com/office/drawing/2014/main" id="{A9871E8B-D059-B84B-8045-D59F6562DF4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46616" y="3579575"/>
                <a:ext cx="229499" cy="304437"/>
              </a:xfrm>
              <a:prstGeom prst="rect">
                <a:avLst/>
              </a:prstGeom>
            </p:spPr>
          </p:pic>
        </p:grpSp>
      </p:grpSp>
      <p:sp>
        <p:nvSpPr>
          <p:cNvPr id="12" name="Titel 11">
            <a:extLst>
              <a:ext uri="{FF2B5EF4-FFF2-40B4-BE49-F238E27FC236}">
                <a16:creationId xmlns:a16="http://schemas.microsoft.com/office/drawing/2014/main" id="{9471FB32-3079-4198-B399-7E26FA3E42BD}"/>
              </a:ext>
            </a:extLst>
          </p:cNvPr>
          <p:cNvSpPr>
            <a:spLocks noGrp="1"/>
          </p:cNvSpPr>
          <p:nvPr>
            <p:ph type="title"/>
          </p:nvPr>
        </p:nvSpPr>
        <p:spPr/>
        <p:txBody>
          <a:bodyPr/>
          <a:lstStyle/>
          <a:p>
            <a:r>
              <a:rPr lang="en-US" dirty="0"/>
              <a:t>5G is a giant leap</a:t>
            </a:r>
            <a:endParaRPr lang="en-GB" dirty="0"/>
          </a:p>
        </p:txBody>
      </p:sp>
      <p:grpSp>
        <p:nvGrpSpPr>
          <p:cNvPr id="11" name="Gruppieren 10">
            <a:extLst>
              <a:ext uri="{FF2B5EF4-FFF2-40B4-BE49-F238E27FC236}">
                <a16:creationId xmlns:a16="http://schemas.microsoft.com/office/drawing/2014/main" id="{3DF4F027-9668-4C2F-8BF3-912F689B3B3C}"/>
              </a:ext>
            </a:extLst>
          </p:cNvPr>
          <p:cNvGrpSpPr/>
          <p:nvPr/>
        </p:nvGrpSpPr>
        <p:grpSpPr>
          <a:xfrm>
            <a:off x="431801" y="663558"/>
            <a:ext cx="8208963" cy="180000"/>
            <a:chOff x="2670175" y="279068"/>
            <a:chExt cx="6416675" cy="288000"/>
          </a:xfrm>
        </p:grpSpPr>
        <p:sp>
          <p:nvSpPr>
            <p:cNvPr id="244" name="Rechteck 243">
              <a:extLst>
                <a:ext uri="{FF2B5EF4-FFF2-40B4-BE49-F238E27FC236}">
                  <a16:creationId xmlns:a16="http://schemas.microsoft.com/office/drawing/2014/main" id="{91C07580-B8B3-430B-8595-9744B0AB7DE0}"/>
                </a:ext>
              </a:extLst>
            </p:cNvPr>
            <p:cNvSpPr/>
            <p:nvPr/>
          </p:nvSpPr>
          <p:spPr>
            <a:xfrm>
              <a:off x="2670175" y="279068"/>
              <a:ext cx="1615697" cy="288000"/>
            </a:xfrm>
            <a:prstGeom prst="rect">
              <a:avLst/>
            </a:prstGeom>
            <a:solidFill>
              <a:schemeClr val="bg2"/>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Nokia Pure Headline Light"/>
                  <a:ea typeface="Nokia Pure Text Light" panose="020B0403020202020204" pitchFamily="34" charset="0"/>
                  <a:cs typeface="+mn-cs"/>
                </a:rPr>
                <a:t>Endless possibilities</a:t>
              </a:r>
            </a:p>
          </p:txBody>
        </p:sp>
        <p:sp>
          <p:nvSpPr>
            <p:cNvPr id="245" name="Rechteck 244">
              <a:extLst>
                <a:ext uri="{FF2B5EF4-FFF2-40B4-BE49-F238E27FC236}">
                  <a16:creationId xmlns:a16="http://schemas.microsoft.com/office/drawing/2014/main" id="{DC354084-5EA9-46AB-99FE-A2025651D753}"/>
                </a:ext>
              </a:extLst>
            </p:cNvPr>
            <p:cNvSpPr/>
            <p:nvPr/>
          </p:nvSpPr>
          <p:spPr>
            <a:xfrm>
              <a:off x="4307547" y="279068"/>
              <a:ext cx="1578651" cy="288000"/>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98A2AE">
                      <a:lumMod val="40000"/>
                      <a:lumOff val="60000"/>
                    </a:srgbClr>
                  </a:solidFill>
                  <a:effectLst/>
                  <a:uLnTx/>
                  <a:uFillTx/>
                  <a:latin typeface="Nokia Pure Headline Light"/>
                  <a:ea typeface="Nokia Pure Text Light" panose="020B0403020202020204" pitchFamily="34" charset="0"/>
                  <a:cs typeface="+mn-cs"/>
                </a:rPr>
                <a:t>New technologies</a:t>
              </a:r>
            </a:p>
          </p:txBody>
        </p:sp>
        <p:sp>
          <p:nvSpPr>
            <p:cNvPr id="246" name="Rechteck 245">
              <a:extLst>
                <a:ext uri="{FF2B5EF4-FFF2-40B4-BE49-F238E27FC236}">
                  <a16:creationId xmlns:a16="http://schemas.microsoft.com/office/drawing/2014/main" id="{624FD335-5AE2-485E-9B3B-098023C39091}"/>
                </a:ext>
              </a:extLst>
            </p:cNvPr>
            <p:cNvSpPr/>
            <p:nvPr/>
          </p:nvSpPr>
          <p:spPr>
            <a:xfrm>
              <a:off x="5907873" y="279068"/>
              <a:ext cx="1578651" cy="288000"/>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98A2AE">
                      <a:lumMod val="40000"/>
                      <a:lumOff val="60000"/>
                    </a:srgbClr>
                  </a:solidFill>
                  <a:effectLst/>
                  <a:uLnTx/>
                  <a:uFillTx/>
                  <a:latin typeface="Nokia Pure Headline Light"/>
                  <a:ea typeface="Nokia Pure Text Light" panose="020B0403020202020204" pitchFamily="34" charset="0"/>
                  <a:cs typeface="+mn-cs"/>
                </a:rPr>
                <a:t>New business case</a:t>
              </a:r>
              <a:endParaRPr kumimoji="0" lang="en-GB" sz="1200" b="0" i="0" u="none" strike="noStrike" kern="1200" cap="none" spc="0" normalizeH="0" baseline="0" noProof="0" dirty="0">
                <a:ln>
                  <a:noFill/>
                </a:ln>
                <a:solidFill>
                  <a:srgbClr val="98A2AE">
                    <a:lumMod val="40000"/>
                    <a:lumOff val="60000"/>
                  </a:srgbClr>
                </a:solidFill>
                <a:effectLst/>
                <a:uLnTx/>
                <a:uFillTx/>
                <a:latin typeface="Nokia Pure Headline Light"/>
                <a:ea typeface="Nokia Pure Text Light" panose="020B0403020202020204" pitchFamily="34" charset="0"/>
                <a:cs typeface="+mn-cs"/>
              </a:endParaRPr>
            </a:p>
          </p:txBody>
        </p:sp>
        <p:sp>
          <p:nvSpPr>
            <p:cNvPr id="247" name="Rechteck 246">
              <a:extLst>
                <a:ext uri="{FF2B5EF4-FFF2-40B4-BE49-F238E27FC236}">
                  <a16:creationId xmlns:a16="http://schemas.microsoft.com/office/drawing/2014/main" id="{24DD4B87-4F92-4858-90FE-B7A8B6636BE0}"/>
                </a:ext>
              </a:extLst>
            </p:cNvPr>
            <p:cNvSpPr/>
            <p:nvPr/>
          </p:nvSpPr>
          <p:spPr>
            <a:xfrm>
              <a:off x="7508199" y="279068"/>
              <a:ext cx="1578651" cy="288000"/>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98A2AE">
                      <a:lumMod val="40000"/>
                      <a:lumOff val="60000"/>
                    </a:srgbClr>
                  </a:solidFill>
                  <a:effectLst/>
                  <a:uLnTx/>
                  <a:uFillTx/>
                  <a:latin typeface="Nokia Pure Headline Light"/>
                  <a:ea typeface="Nokia Pure Text Light" panose="020B0403020202020204" pitchFamily="34" charset="0"/>
                  <a:cs typeface="+mn-cs"/>
                </a:rPr>
                <a:t>New revolution</a:t>
              </a:r>
            </a:p>
          </p:txBody>
        </p:sp>
      </p:grpSp>
      <p:sp>
        <p:nvSpPr>
          <p:cNvPr id="4" name="Pfeil: Fünfeck 3">
            <a:extLst>
              <a:ext uri="{FF2B5EF4-FFF2-40B4-BE49-F238E27FC236}">
                <a16:creationId xmlns:a16="http://schemas.microsoft.com/office/drawing/2014/main" id="{A6FF2EF7-5CBF-4010-97FA-5453DAE1A928}"/>
              </a:ext>
            </a:extLst>
          </p:cNvPr>
          <p:cNvSpPr/>
          <p:nvPr/>
        </p:nvSpPr>
        <p:spPr>
          <a:xfrm>
            <a:off x="431800" y="1370214"/>
            <a:ext cx="3736976" cy="2912481"/>
          </a:xfrm>
          <a:prstGeom prst="homePlate">
            <a:avLst>
              <a:gd name="adj" fmla="val 9501"/>
            </a:avLst>
          </a:prstGeom>
          <a:solidFill>
            <a:schemeClr val="accent1">
              <a:alpha val="25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60035"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endParaRPr>
          </a:p>
        </p:txBody>
      </p:sp>
      <p:sp>
        <p:nvSpPr>
          <p:cNvPr id="92" name="Rechthoek 1">
            <a:extLst>
              <a:ext uri="{FF2B5EF4-FFF2-40B4-BE49-F238E27FC236}">
                <a16:creationId xmlns:a16="http://schemas.microsoft.com/office/drawing/2014/main" id="{352E9854-3261-CA48-BB92-9A8B91269A3A}"/>
              </a:ext>
            </a:extLst>
          </p:cNvPr>
          <p:cNvSpPr/>
          <p:nvPr/>
        </p:nvSpPr>
        <p:spPr>
          <a:xfrm>
            <a:off x="559453" y="3313833"/>
            <a:ext cx="1758722" cy="29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53663" rIns="53663" bIns="53663" numCol="1" spcCol="0" rtlCol="0" fromWordArt="0" anchor="ctr" anchorCtr="0" forceAA="0" compatLnSpc="1">
            <a:prstTxWarp prst="textNoShape">
              <a:avLst/>
            </a:prstTxWarp>
            <a:noAutofit/>
          </a:bodyPr>
          <a:lstStyle/>
          <a:p>
            <a:pPr marL="0" marR="0" lvl="0" indent="0" algn="l" defTabSz="68154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rPr>
              <a:t>NW</a:t>
            </a:r>
            <a:r>
              <a:rPr kumimoji="0" lang="en-GB" sz="1391" b="1" i="0" u="none" strike="noStrike" kern="1200" cap="none" spc="0" normalizeH="0" baseline="0" noProof="0" dirty="0">
                <a:ln>
                  <a:noFill/>
                </a:ln>
                <a:solidFill>
                  <a:srgbClr val="001135"/>
                </a:solidFill>
                <a:effectLst/>
                <a:uLnTx/>
                <a:uFillTx/>
                <a:latin typeface="Nokia Pure Text"/>
                <a:ea typeface="+mn-ea"/>
                <a:cs typeface="+mn-cs"/>
              </a:rPr>
              <a:t> </a:t>
            </a: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rPr>
              <a:t>service level</a:t>
            </a:r>
          </a:p>
        </p:txBody>
      </p:sp>
      <p:sp>
        <p:nvSpPr>
          <p:cNvPr id="98" name="Rechthoek 1">
            <a:extLst>
              <a:ext uri="{FF2B5EF4-FFF2-40B4-BE49-F238E27FC236}">
                <a16:creationId xmlns:a16="http://schemas.microsoft.com/office/drawing/2014/main" id="{CF36C7F3-3F6F-2946-854D-C3D397C0BF32}"/>
              </a:ext>
            </a:extLst>
          </p:cNvPr>
          <p:cNvSpPr/>
          <p:nvPr/>
        </p:nvSpPr>
        <p:spPr>
          <a:xfrm>
            <a:off x="503238" y="2032257"/>
            <a:ext cx="1295382" cy="318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53663" rIns="53663" bIns="53663" numCol="1" spcCol="0" rtlCol="0" fromWordArt="0" anchor="ctr" anchorCtr="0" forceAA="0" compatLnSpc="1">
            <a:prstTxWarp prst="textNoShape">
              <a:avLst/>
            </a:prstTxWarp>
            <a:noAutofit/>
          </a:bodyPr>
          <a:lstStyle/>
          <a:p>
            <a:pPr marL="0" marR="0" lvl="0" indent="0" algn="l" defTabSz="68154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rPr>
              <a:t>Speed</a:t>
            </a:r>
          </a:p>
        </p:txBody>
      </p:sp>
      <p:sp>
        <p:nvSpPr>
          <p:cNvPr id="102" name="Rechthoek 1">
            <a:extLst>
              <a:ext uri="{FF2B5EF4-FFF2-40B4-BE49-F238E27FC236}">
                <a16:creationId xmlns:a16="http://schemas.microsoft.com/office/drawing/2014/main" id="{17FA16D0-9C44-0946-83D7-66190FEC9A61}"/>
              </a:ext>
            </a:extLst>
          </p:cNvPr>
          <p:cNvSpPr/>
          <p:nvPr/>
        </p:nvSpPr>
        <p:spPr>
          <a:xfrm>
            <a:off x="503238" y="2680618"/>
            <a:ext cx="1295382" cy="318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53663" rIns="53663" bIns="53663" numCol="1" spcCol="0" rtlCol="0" fromWordArt="0" anchor="ctr" anchorCtr="0" forceAA="0" compatLnSpc="1">
            <a:prstTxWarp prst="textNoShape">
              <a:avLst/>
            </a:prstTxWarp>
            <a:noAutofit/>
          </a:bodyPr>
          <a:lstStyle/>
          <a:p>
            <a:pPr marL="0" marR="0" lvl="0" indent="0" algn="l" defTabSz="68154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rPr>
              <a:t>Latency</a:t>
            </a:r>
          </a:p>
        </p:txBody>
      </p:sp>
      <p:sp>
        <p:nvSpPr>
          <p:cNvPr id="123" name="Rechthoek 1">
            <a:extLst>
              <a:ext uri="{FF2B5EF4-FFF2-40B4-BE49-F238E27FC236}">
                <a16:creationId xmlns:a16="http://schemas.microsoft.com/office/drawing/2014/main" id="{D469ABEF-D37B-F34D-B25F-1F74E21ED35D}"/>
              </a:ext>
            </a:extLst>
          </p:cNvPr>
          <p:cNvSpPr/>
          <p:nvPr/>
        </p:nvSpPr>
        <p:spPr>
          <a:xfrm>
            <a:off x="503238" y="1411864"/>
            <a:ext cx="1295382" cy="318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53663" rIns="53663" bIns="53663" numCol="1" spcCol="0" rtlCol="0" fromWordArt="0" anchor="ctr" anchorCtr="0" forceAA="0" compatLnSpc="1">
            <a:prstTxWarp prst="textNoShape">
              <a:avLst/>
            </a:prstTxWarp>
            <a:noAutofit/>
          </a:bodyPr>
          <a:lstStyle/>
          <a:p>
            <a:pPr marL="0" marR="0" lvl="0" indent="0" algn="l" defTabSz="68154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sym typeface="Nokia Pure Text Light"/>
              </a:rPr>
              <a:t>Users</a:t>
            </a:r>
            <a:r>
              <a:rPr kumimoji="0" lang="en-GB" sz="1590" b="0" i="0" u="none" strike="noStrike" kern="1200" cap="none" spc="0" normalizeH="0" baseline="0" noProof="0" dirty="0">
                <a:ln>
                  <a:noFill/>
                </a:ln>
                <a:solidFill>
                  <a:srgbClr val="001135"/>
                </a:solidFill>
                <a:effectLst/>
                <a:uLnTx/>
                <a:uFillTx/>
                <a:latin typeface="Nokia Pure Headline Light"/>
                <a:ea typeface="+mn-ea"/>
                <a:cs typeface="+mn-cs"/>
                <a:sym typeface="Nokia Pure Text Light"/>
              </a:rPr>
              <a:t> </a:t>
            </a:r>
          </a:p>
        </p:txBody>
      </p:sp>
      <p:sp>
        <p:nvSpPr>
          <p:cNvPr id="127" name="Rechthoek 1">
            <a:extLst>
              <a:ext uri="{FF2B5EF4-FFF2-40B4-BE49-F238E27FC236}">
                <a16:creationId xmlns:a16="http://schemas.microsoft.com/office/drawing/2014/main" id="{D8E5112B-F223-6F48-BAA8-DFCEA3F7C1C7}"/>
              </a:ext>
            </a:extLst>
          </p:cNvPr>
          <p:cNvSpPr/>
          <p:nvPr/>
        </p:nvSpPr>
        <p:spPr>
          <a:xfrm>
            <a:off x="536579" y="3924887"/>
            <a:ext cx="1888354" cy="284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550" tIns="53663" rIns="53663" bIns="53663" numCol="1" spcCol="0" rtlCol="0" fromWordArt="0" anchor="ctr" anchorCtr="0" forceAA="0" compatLnSpc="1">
            <a:prstTxWarp prst="textNoShape">
              <a:avLst/>
            </a:prstTxWarp>
            <a:noAutofit/>
          </a:bodyPr>
          <a:lstStyle/>
          <a:p>
            <a:pPr marL="0" marR="0" lvl="0" indent="0" algn="l" defTabSz="68154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135"/>
                </a:solidFill>
                <a:effectLst/>
                <a:uLnTx/>
                <a:uFillTx/>
                <a:latin typeface="Nokia Pure Headline Light"/>
                <a:ea typeface="+mn-ea"/>
                <a:cs typeface="+mn-cs"/>
              </a:rPr>
              <a:t>Logical networks</a:t>
            </a:r>
          </a:p>
        </p:txBody>
      </p:sp>
      <p:sp>
        <p:nvSpPr>
          <p:cNvPr id="93" name="Rechthoek 1">
            <a:extLst>
              <a:ext uri="{FF2B5EF4-FFF2-40B4-BE49-F238E27FC236}">
                <a16:creationId xmlns:a16="http://schemas.microsoft.com/office/drawing/2014/main" id="{6EE920B4-90AD-0445-9030-F8691581454A}"/>
              </a:ext>
            </a:extLst>
          </p:cNvPr>
          <p:cNvSpPr/>
          <p:nvPr/>
        </p:nvSpPr>
        <p:spPr>
          <a:xfrm>
            <a:off x="2735796" y="3225520"/>
            <a:ext cx="1044116" cy="481863"/>
          </a:xfrm>
          <a:prstGeom prst="rect">
            <a:avLst/>
          </a:prstGeom>
        </p:spPr>
        <p:txBody>
          <a:bodyPr wrap="square">
            <a:spAutoFit/>
          </a:bodyPr>
          <a:lstStyle/>
          <a:p>
            <a:pPr marL="0" marR="0" lvl="0" indent="0" algn="l" defTabSz="681548" rtl="0" eaLnBrk="1" fontAlgn="base" latinLnBrk="0" hangingPunct="1">
              <a:lnSpc>
                <a:spcPct val="9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Best effort </a:t>
            </a:r>
            <a:b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b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for all</a:t>
            </a:r>
          </a:p>
        </p:txBody>
      </p:sp>
      <p:sp>
        <p:nvSpPr>
          <p:cNvPr id="99" name="Rechthoek 1">
            <a:extLst>
              <a:ext uri="{FF2B5EF4-FFF2-40B4-BE49-F238E27FC236}">
                <a16:creationId xmlns:a16="http://schemas.microsoft.com/office/drawing/2014/main" id="{5010E503-FB8A-684B-96FF-60C3A0AF9A40}"/>
              </a:ext>
            </a:extLst>
          </p:cNvPr>
          <p:cNvSpPr/>
          <p:nvPr/>
        </p:nvSpPr>
        <p:spPr>
          <a:xfrm>
            <a:off x="2735797" y="2084834"/>
            <a:ext cx="1379821" cy="307777"/>
          </a:xfrm>
          <a:prstGeom prst="rect">
            <a:avLst/>
          </a:prstGeom>
        </p:spPr>
        <p:txBody>
          <a:bodyPr wrap="square">
            <a:spAutoFit/>
          </a:bodyPr>
          <a:lstStyle/>
          <a:p>
            <a:pPr marL="0" marR="0" lvl="0" indent="0" algn="l" defTabSz="681548"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100 Mbps</a:t>
            </a:r>
          </a:p>
        </p:txBody>
      </p:sp>
      <p:sp>
        <p:nvSpPr>
          <p:cNvPr id="103" name="Rechthoek 1">
            <a:extLst>
              <a:ext uri="{FF2B5EF4-FFF2-40B4-BE49-F238E27FC236}">
                <a16:creationId xmlns:a16="http://schemas.microsoft.com/office/drawing/2014/main" id="{088108E8-0594-FE42-BA66-46C7CF7B450C}"/>
              </a:ext>
            </a:extLst>
          </p:cNvPr>
          <p:cNvSpPr/>
          <p:nvPr/>
        </p:nvSpPr>
        <p:spPr>
          <a:xfrm>
            <a:off x="2735796" y="2705226"/>
            <a:ext cx="1393160" cy="307777"/>
          </a:xfrm>
          <a:prstGeom prst="rect">
            <a:avLst/>
          </a:prstGeom>
        </p:spPr>
        <p:txBody>
          <a:bodyPr wrap="square">
            <a:spAutoFit/>
          </a:bodyPr>
          <a:lstStyle/>
          <a:p>
            <a:pPr marL="0" marR="0" lvl="0" indent="0" algn="l" defTabSz="681548"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&gt;&gt;10 </a:t>
            </a:r>
            <a:r>
              <a:rPr kumimoji="0" lang="en-GB" sz="1400" b="0" i="0" u="none" strike="noStrike" kern="1200" cap="none" spc="0" normalizeH="0" baseline="0" noProof="0" dirty="0" err="1">
                <a:ln>
                  <a:noFill/>
                </a:ln>
                <a:solidFill>
                  <a:srgbClr val="001135"/>
                </a:solidFill>
                <a:effectLst/>
                <a:uLnTx/>
                <a:uFillTx/>
                <a:latin typeface="Nokia Pure Headline Light"/>
                <a:ea typeface="+mn-ea"/>
                <a:cs typeface="+mn-cs"/>
              </a:rPr>
              <a:t>ms</a:t>
            </a:r>
            <a:endParaRPr kumimoji="0" lang="en-GB" sz="1400" b="0" i="0" u="none" strike="noStrike" kern="1200" cap="none" spc="0" normalizeH="0" baseline="0" noProof="0" dirty="0">
              <a:ln>
                <a:noFill/>
              </a:ln>
              <a:solidFill>
                <a:srgbClr val="001135"/>
              </a:solidFill>
              <a:effectLst/>
              <a:uLnTx/>
              <a:uFillTx/>
              <a:latin typeface="Nokia Pure Headline Light"/>
              <a:ea typeface="+mn-ea"/>
              <a:cs typeface="+mn-cs"/>
            </a:endParaRPr>
          </a:p>
        </p:txBody>
      </p:sp>
      <p:sp>
        <p:nvSpPr>
          <p:cNvPr id="124" name="Rechthoek 1">
            <a:extLst>
              <a:ext uri="{FF2B5EF4-FFF2-40B4-BE49-F238E27FC236}">
                <a16:creationId xmlns:a16="http://schemas.microsoft.com/office/drawing/2014/main" id="{CBC29C18-8BDE-E346-8974-3DEBC906D3A9}"/>
              </a:ext>
            </a:extLst>
          </p:cNvPr>
          <p:cNvSpPr/>
          <p:nvPr/>
        </p:nvSpPr>
        <p:spPr>
          <a:xfrm>
            <a:off x="2735797" y="1464441"/>
            <a:ext cx="1379821" cy="307777"/>
          </a:xfrm>
          <a:prstGeom prst="rect">
            <a:avLst/>
          </a:prstGeom>
        </p:spPr>
        <p:txBody>
          <a:bodyPr wrap="square">
            <a:spAutoFit/>
          </a:bodyPr>
          <a:lstStyle/>
          <a:p>
            <a:pPr marL="0" marR="0" lvl="0" indent="0" algn="l" defTabSz="681548"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10M people</a:t>
            </a:r>
          </a:p>
        </p:txBody>
      </p:sp>
      <p:sp>
        <p:nvSpPr>
          <p:cNvPr id="128" name="Rechthoek 1">
            <a:extLst>
              <a:ext uri="{FF2B5EF4-FFF2-40B4-BE49-F238E27FC236}">
                <a16:creationId xmlns:a16="http://schemas.microsoft.com/office/drawing/2014/main" id="{9A128AA2-3E30-834D-BB34-C2DBF676125F}"/>
              </a:ext>
            </a:extLst>
          </p:cNvPr>
          <p:cNvSpPr/>
          <p:nvPr/>
        </p:nvSpPr>
        <p:spPr>
          <a:xfrm>
            <a:off x="2735797" y="3913170"/>
            <a:ext cx="925893" cy="307777"/>
          </a:xfrm>
          <a:prstGeom prst="rect">
            <a:avLst/>
          </a:prstGeom>
        </p:spPr>
        <p:txBody>
          <a:bodyPr wrap="square">
            <a:spAutoFit/>
          </a:bodyPr>
          <a:lstStyle/>
          <a:p>
            <a:pPr marL="0" marR="0" lvl="0" indent="0" algn="l" defTabSz="681548"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1135"/>
                </a:solidFill>
                <a:effectLst/>
                <a:uLnTx/>
                <a:uFillTx/>
                <a:latin typeface="Nokia Pure Headline Light"/>
                <a:ea typeface="+mn-ea"/>
                <a:cs typeface="+mn-cs"/>
              </a:rPr>
              <a:t>1</a:t>
            </a:r>
          </a:p>
        </p:txBody>
      </p:sp>
      <p:sp>
        <p:nvSpPr>
          <p:cNvPr id="109" name="Footer Placeholder 1">
            <a:extLst>
              <a:ext uri="{FF2B5EF4-FFF2-40B4-BE49-F238E27FC236}">
                <a16:creationId xmlns:a16="http://schemas.microsoft.com/office/drawing/2014/main" id="{A58D5C8D-E840-4982-904F-66A9930B9C35}"/>
              </a:ext>
            </a:extLst>
          </p:cNvPr>
          <p:cNvSpPr txBox="1">
            <a:spLocks/>
          </p:cNvSpPr>
          <p:nvPr/>
        </p:nvSpPr>
        <p:spPr>
          <a:xfrm>
            <a:off x="3254660" y="4816800"/>
            <a:ext cx="2581200" cy="122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1135"/>
                </a:solidFill>
                <a:effectLst/>
                <a:uLnTx/>
                <a:uFillTx/>
                <a:latin typeface="Nokia Pure Text Light"/>
                <a:ea typeface="+mn-ea"/>
                <a:cs typeface="Arial" panose="020B0604020202020204" pitchFamily="34" charset="0"/>
              </a:rPr>
              <a:t>Confidential &amp; Proprietary</a:t>
            </a:r>
          </a:p>
        </p:txBody>
      </p:sp>
      <p:sp>
        <p:nvSpPr>
          <p:cNvPr id="111" name="Rectangle 110">
            <a:extLst>
              <a:ext uri="{FF2B5EF4-FFF2-40B4-BE49-F238E27FC236}">
                <a16:creationId xmlns:a16="http://schemas.microsoft.com/office/drawing/2014/main" id="{38A3FCD2-A30A-4EE1-8479-3A6B3D65F005}"/>
              </a:ext>
            </a:extLst>
          </p:cNvPr>
          <p:cNvSpPr/>
          <p:nvPr/>
        </p:nvSpPr>
        <p:spPr>
          <a:xfrm>
            <a:off x="7578247" y="0"/>
            <a:ext cx="1565753" cy="280988"/>
          </a:xfrm>
          <a:prstGeom prst="rect">
            <a:avLst/>
          </a:prstGeom>
          <a:solidFill>
            <a:srgbClr val="12419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marR="0" lvl="0" indent="-176213" algn="ctr" defTabSz="914400" rtl="0" eaLnBrk="1" fontAlgn="auto" latinLnBrk="0" hangingPunct="1">
              <a:lnSpc>
                <a:spcPct val="100000"/>
              </a:lnSpc>
              <a:spcBef>
                <a:spcPts val="0"/>
              </a:spcBef>
              <a:spcAft>
                <a:spcPts val="0"/>
              </a:spcAft>
              <a:buClrTx/>
              <a:buSzTx/>
              <a:buFontTx/>
              <a:buNone/>
              <a:tabLst/>
              <a:defRPr/>
            </a:pPr>
            <a:r>
              <a:rPr lang="en-CA" sz="900" b="1" dirty="0">
                <a:solidFill>
                  <a:srgbClr val="FFFFFF"/>
                </a:solidFill>
                <a:latin typeface="Nokia Pure Text Light"/>
              </a:rPr>
              <a:t>THE</a:t>
            </a:r>
            <a:r>
              <a:rPr kumimoji="0" lang="en-CA" sz="900" b="1" i="0" u="none" strike="noStrike" kern="1200" cap="none" spc="0" normalizeH="0" baseline="0" noProof="0" dirty="0">
                <a:ln>
                  <a:noFill/>
                </a:ln>
                <a:solidFill>
                  <a:srgbClr val="FFFFFF"/>
                </a:solidFill>
                <a:effectLst/>
                <a:uLnTx/>
                <a:uFillTx/>
                <a:latin typeface="Nokia Pure Text Light"/>
                <a:ea typeface="+mn-ea"/>
                <a:cs typeface="+mn-cs"/>
              </a:rPr>
              <a:t> OPPORTUNITY</a:t>
            </a:r>
            <a:endParaRPr kumimoji="0" lang="en-CA" sz="1600" b="1" i="0" u="none" strike="noStrike" kern="1200" cap="none" spc="0" normalizeH="0" baseline="0" noProof="0" dirty="0">
              <a:ln>
                <a:noFill/>
              </a:ln>
              <a:solidFill>
                <a:srgbClr val="FFFFFF"/>
              </a:solidFill>
              <a:effectLst/>
              <a:uLnTx/>
              <a:uFillTx/>
              <a:latin typeface="Nokia Pure Text Light"/>
              <a:ea typeface="+mn-ea"/>
              <a:cs typeface="+mn-cs"/>
            </a:endParaRPr>
          </a:p>
        </p:txBody>
      </p:sp>
    </p:spTree>
    <p:extLst>
      <p:ext uri="{BB962C8B-B14F-4D97-AF65-F5344CB8AC3E}">
        <p14:creationId xmlns:p14="http://schemas.microsoft.com/office/powerpoint/2010/main" val="353733586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p:txBody>
          <a:bodyPr/>
          <a:lstStyle/>
          <a:p>
            <a:r>
              <a:rPr lang="en-US" dirty="0"/>
              <a:t>4</a:t>
            </a:r>
            <a:r>
              <a:rPr lang="en-US" baseline="30000" dirty="0"/>
              <a:t>th</a:t>
            </a:r>
            <a:r>
              <a:rPr lang="en-US" dirty="0"/>
              <a:t> “Industrial” Revolution powered by 5G</a:t>
            </a:r>
          </a:p>
        </p:txBody>
      </p:sp>
      <p:sp>
        <p:nvSpPr>
          <p:cNvPr id="2" name="Fußzeilenplatzhalter 1"/>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a:cs typeface="Arial" panose="020B0604020202020204" pitchFamily="34" charset="0"/>
              </a:rPr>
              <a:t>Public</a:t>
            </a:r>
          </a:p>
        </p:txBody>
      </p:sp>
      <p:grpSp>
        <p:nvGrpSpPr>
          <p:cNvPr id="9" name="Gruppieren 8"/>
          <p:cNvGrpSpPr/>
          <p:nvPr/>
        </p:nvGrpSpPr>
        <p:grpSpPr>
          <a:xfrm>
            <a:off x="17286" y="1203598"/>
            <a:ext cx="1962426" cy="1089539"/>
            <a:chOff x="0" y="1280073"/>
            <a:chExt cx="8293483" cy="3127244"/>
          </a:xfrm>
        </p:grpSpPr>
        <p:sp>
          <p:nvSpPr>
            <p:cNvPr id="128" name="Rounded Rectangle 127"/>
            <p:cNvSpPr/>
            <p:nvPr/>
          </p:nvSpPr>
          <p:spPr>
            <a:xfrm>
              <a:off x="154567" y="3466231"/>
              <a:ext cx="8138916" cy="941086"/>
            </a:xfrm>
            <a:prstGeom prst="roundRect">
              <a:avLst>
                <a:gd name="adj" fmla="val 0"/>
              </a:avLst>
            </a:prstGeom>
            <a:noFill/>
            <a:ln>
              <a:noFill/>
              <a:prstDash val="dash"/>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135"/>
                  </a:solidFill>
                  <a:effectLst/>
                  <a:uLnTx/>
                  <a:uFillTx/>
                  <a:latin typeface="Nokia Pure Text Light"/>
                  <a:ea typeface="+mn-ea"/>
                  <a:cs typeface="+mn-cs"/>
                </a:rPr>
                <a:t>Industrial change</a:t>
              </a:r>
            </a:p>
          </p:txBody>
        </p:sp>
        <p:sp>
          <p:nvSpPr>
            <p:cNvPr id="129" name="Rounded Rectangle 128"/>
            <p:cNvSpPr/>
            <p:nvPr/>
          </p:nvSpPr>
          <p:spPr>
            <a:xfrm>
              <a:off x="0" y="2128233"/>
              <a:ext cx="8128544" cy="998881"/>
            </a:xfrm>
            <a:prstGeom prst="roundRect">
              <a:avLst>
                <a:gd name="adj" fmla="val 0"/>
              </a:avLst>
            </a:prstGeom>
            <a:noFill/>
            <a:ln>
              <a:noFill/>
              <a:prstDash val="dash"/>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135"/>
                  </a:solidFill>
                  <a:effectLst/>
                  <a:uLnTx/>
                  <a:uFillTx/>
                  <a:latin typeface="Nokia Pure Text Light"/>
                  <a:ea typeface="+mn-ea"/>
                  <a:cs typeface="+mn-cs"/>
                </a:rPr>
                <a:t>Economic flexibility &amp; </a:t>
              </a:r>
              <a:br>
                <a:rPr kumimoji="0" lang="en-US" sz="1200" b="0" i="0" u="none" strike="noStrike" kern="0" cap="none" spc="0" normalizeH="0" baseline="0" noProof="0" dirty="0">
                  <a:ln>
                    <a:noFill/>
                  </a:ln>
                  <a:solidFill>
                    <a:srgbClr val="001135"/>
                  </a:solidFill>
                  <a:effectLst/>
                  <a:uLnTx/>
                  <a:uFillTx/>
                  <a:latin typeface="Nokia Pure Text Light"/>
                  <a:ea typeface="+mn-ea"/>
                  <a:cs typeface="+mn-cs"/>
                </a:rPr>
              </a:br>
              <a:r>
                <a:rPr kumimoji="0" lang="en-US" sz="1200" b="0" i="0" u="none" strike="noStrike" kern="0" cap="none" spc="0" normalizeH="0" baseline="0" noProof="0" dirty="0">
                  <a:ln>
                    <a:noFill/>
                  </a:ln>
                  <a:solidFill>
                    <a:srgbClr val="001135"/>
                  </a:solidFill>
                  <a:effectLst/>
                  <a:uLnTx/>
                  <a:uFillTx/>
                  <a:latin typeface="Nokia Pure Text Light"/>
                  <a:ea typeface="+mn-ea"/>
                  <a:cs typeface="+mn-cs"/>
                </a:rPr>
                <a:t>social mobility</a:t>
              </a:r>
            </a:p>
          </p:txBody>
        </p:sp>
        <p:sp>
          <p:nvSpPr>
            <p:cNvPr id="130" name="Rounded Rectangle 129"/>
            <p:cNvSpPr/>
            <p:nvPr/>
          </p:nvSpPr>
          <p:spPr>
            <a:xfrm>
              <a:off x="0" y="1280073"/>
              <a:ext cx="8128544" cy="791433"/>
            </a:xfrm>
            <a:prstGeom prst="roundRect">
              <a:avLst>
                <a:gd name="adj" fmla="val 0"/>
              </a:avLst>
            </a:prstGeom>
            <a:ln>
              <a:noFill/>
            </a:ln>
            <a:scene3d>
              <a:camera prst="orthographicFront"/>
              <a:lightRig rig="threePt" dir="t"/>
            </a:scene3d>
            <a:sp3d/>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135"/>
                  </a:solidFill>
                  <a:effectLst/>
                  <a:uLnTx/>
                  <a:uFillTx/>
                  <a:latin typeface="Nokia Pure Text Light"/>
                  <a:ea typeface="+mn-ea"/>
                  <a:cs typeface="+mn-cs"/>
                </a:rPr>
                <a:t>Social &amp; human impact</a:t>
              </a:r>
            </a:p>
          </p:txBody>
        </p:sp>
      </p:grpSp>
      <p:grpSp>
        <p:nvGrpSpPr>
          <p:cNvPr id="18" name="Gruppieren 17"/>
          <p:cNvGrpSpPr/>
          <p:nvPr/>
        </p:nvGrpSpPr>
        <p:grpSpPr>
          <a:xfrm>
            <a:off x="3562926" y="2229616"/>
            <a:ext cx="1224000" cy="2394772"/>
            <a:chOff x="3504742" y="2229616"/>
            <a:chExt cx="1224000" cy="2394772"/>
          </a:xfrm>
        </p:grpSpPr>
        <p:sp>
          <p:nvSpPr>
            <p:cNvPr id="50" name="Rectangle 49"/>
            <p:cNvSpPr/>
            <p:nvPr/>
          </p:nvSpPr>
          <p:spPr>
            <a:xfrm>
              <a:off x="3504742" y="2611781"/>
              <a:ext cx="1224000" cy="2012607"/>
            </a:xfrm>
            <a:prstGeom prst="rect">
              <a:avLst/>
            </a:prstGeom>
            <a:solidFill>
              <a:schemeClr val="accent2">
                <a:alpha val="64000"/>
              </a:schemeClr>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90000" bIns="72000" rtlCol="0" anchor="b" anchorCtr="0"/>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2</a:t>
              </a:r>
              <a:r>
                <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rPr>
                <a:t>nd</a:t>
              </a: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 Industrial revolution</a:t>
              </a:r>
              <a:endPar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endParaRPr>
            </a:p>
          </p:txBody>
        </p:sp>
        <p:grpSp>
          <p:nvGrpSpPr>
            <p:cNvPr id="13" name="Gruppieren 12"/>
            <p:cNvGrpSpPr/>
            <p:nvPr/>
          </p:nvGrpSpPr>
          <p:grpSpPr>
            <a:xfrm>
              <a:off x="3504742" y="2229616"/>
              <a:ext cx="1224000" cy="692074"/>
              <a:chOff x="3428895" y="1995726"/>
              <a:chExt cx="1224000" cy="692074"/>
            </a:xfrm>
          </p:grpSpPr>
          <p:sp>
            <p:nvSpPr>
              <p:cNvPr id="30" name="Rectangle 29"/>
              <p:cNvSpPr/>
              <p:nvPr/>
            </p:nvSpPr>
            <p:spPr>
              <a:xfrm>
                <a:off x="3428895" y="2347725"/>
                <a:ext cx="1224000" cy="340075"/>
              </a:xfrm>
              <a:prstGeom prst="rect">
                <a:avLst/>
              </a:prstGeom>
              <a:solidFill>
                <a:schemeClr val="tx2"/>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Nokia Pure Text Light"/>
                    <a:ea typeface="+mn-ea"/>
                    <a:cs typeface="+mn-cs"/>
                  </a:rPr>
                  <a:t>Electricity</a:t>
                </a:r>
                <a:endParaRPr kumimoji="0" lang="en-US" sz="1400" b="0" i="0" u="none" strike="noStrike" kern="0" cap="none" spc="0" normalizeH="0" baseline="30000" noProof="0">
                  <a:ln>
                    <a:noFill/>
                  </a:ln>
                  <a:solidFill>
                    <a:srgbClr val="FFFFFF"/>
                  </a:solidFill>
                  <a:effectLst/>
                  <a:uLnTx/>
                  <a:uFillTx/>
                  <a:latin typeface="Nokia Pure Text Light"/>
                  <a:ea typeface="+mn-ea"/>
                  <a:cs typeface="+mn-cs"/>
                </a:endParaRPr>
              </a:p>
            </p:txBody>
          </p:sp>
          <p:sp>
            <p:nvSpPr>
              <p:cNvPr id="26" name="Rectangle 25"/>
              <p:cNvSpPr/>
              <p:nvPr/>
            </p:nvSpPr>
            <p:spPr>
              <a:xfrm>
                <a:off x="3428895" y="1995726"/>
                <a:ext cx="1224000" cy="360000"/>
              </a:xfrm>
              <a:prstGeom prst="rect">
                <a:avLst/>
              </a:prstGeom>
              <a:solidFill>
                <a:schemeClr val="tx1"/>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36000" rIns="7200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Mass production</a:t>
                </a:r>
              </a:p>
            </p:txBody>
          </p:sp>
        </p:grpSp>
      </p:grpSp>
      <p:grpSp>
        <p:nvGrpSpPr>
          <p:cNvPr id="17" name="Gruppieren 16"/>
          <p:cNvGrpSpPr/>
          <p:nvPr/>
        </p:nvGrpSpPr>
        <p:grpSpPr>
          <a:xfrm>
            <a:off x="4926454" y="1676622"/>
            <a:ext cx="1296000" cy="2947766"/>
            <a:chOff x="4816864" y="1676622"/>
            <a:chExt cx="1224000" cy="2947766"/>
          </a:xfrm>
        </p:grpSpPr>
        <p:sp>
          <p:nvSpPr>
            <p:cNvPr id="51" name="Rectangle 50"/>
            <p:cNvSpPr/>
            <p:nvPr/>
          </p:nvSpPr>
          <p:spPr>
            <a:xfrm>
              <a:off x="4816864" y="1959682"/>
              <a:ext cx="1224000" cy="2664706"/>
            </a:xfrm>
            <a:prstGeom prst="rect">
              <a:avLst/>
            </a:prstGeom>
            <a:solidFill>
              <a:schemeClr val="accent2">
                <a:alpha val="64000"/>
              </a:schemeClr>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90000" bIns="72000" rtlCol="0" anchor="b" anchorCtr="0"/>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3</a:t>
              </a:r>
              <a:r>
                <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rPr>
                <a:t>rd</a:t>
              </a: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 Industrial revolution</a:t>
              </a:r>
              <a:endPar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endParaRPr>
            </a:p>
          </p:txBody>
        </p:sp>
        <p:grpSp>
          <p:nvGrpSpPr>
            <p:cNvPr id="14" name="Gruppieren 13"/>
            <p:cNvGrpSpPr/>
            <p:nvPr/>
          </p:nvGrpSpPr>
          <p:grpSpPr>
            <a:xfrm>
              <a:off x="4816864" y="1676622"/>
              <a:ext cx="1224000" cy="692038"/>
              <a:chOff x="4774489" y="1275682"/>
              <a:chExt cx="1224000" cy="692038"/>
            </a:xfrm>
          </p:grpSpPr>
          <p:sp>
            <p:nvSpPr>
              <p:cNvPr id="32" name="Rectangle 31"/>
              <p:cNvSpPr/>
              <p:nvPr/>
            </p:nvSpPr>
            <p:spPr>
              <a:xfrm>
                <a:off x="4774489" y="1627645"/>
                <a:ext cx="1224000" cy="340075"/>
              </a:xfrm>
              <a:prstGeom prst="rect">
                <a:avLst/>
              </a:prstGeom>
              <a:solidFill>
                <a:schemeClr val="tx2"/>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Nokia Pure Text Light"/>
                    <a:ea typeface="+mn-ea"/>
                    <a:cs typeface="+mn-cs"/>
                  </a:rPr>
                  <a:t>IT</a:t>
                </a:r>
                <a:endParaRPr kumimoji="0" lang="en-US" sz="1400" b="0" i="0" u="none" strike="noStrike" kern="0" cap="none" spc="0" normalizeH="0" baseline="30000" noProof="0">
                  <a:ln>
                    <a:noFill/>
                  </a:ln>
                  <a:solidFill>
                    <a:srgbClr val="FFFFFF"/>
                  </a:solidFill>
                  <a:effectLst/>
                  <a:uLnTx/>
                  <a:uFillTx/>
                  <a:latin typeface="Nokia Pure Text Light"/>
                  <a:ea typeface="+mn-ea"/>
                  <a:cs typeface="+mn-cs"/>
                </a:endParaRPr>
              </a:p>
            </p:txBody>
          </p:sp>
          <p:sp>
            <p:nvSpPr>
              <p:cNvPr id="28" name="Rectangle 27"/>
              <p:cNvSpPr/>
              <p:nvPr/>
            </p:nvSpPr>
            <p:spPr>
              <a:xfrm>
                <a:off x="4774489" y="1275682"/>
                <a:ext cx="1224000" cy="360000"/>
              </a:xfrm>
              <a:prstGeom prst="rect">
                <a:avLst/>
              </a:prstGeom>
              <a:solidFill>
                <a:schemeClr val="tx1"/>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36000" rIns="7200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PCs, automation</a:t>
                </a:r>
              </a:p>
            </p:txBody>
          </p:sp>
        </p:grpSp>
      </p:grpSp>
      <p:grpSp>
        <p:nvGrpSpPr>
          <p:cNvPr id="19" name="Gruppieren 18"/>
          <p:cNvGrpSpPr/>
          <p:nvPr/>
        </p:nvGrpSpPr>
        <p:grpSpPr>
          <a:xfrm>
            <a:off x="2263666" y="2782647"/>
            <a:ext cx="1152000" cy="1841741"/>
            <a:chOff x="2192620" y="2782647"/>
            <a:chExt cx="1224000" cy="1841741"/>
          </a:xfrm>
        </p:grpSpPr>
        <p:sp>
          <p:nvSpPr>
            <p:cNvPr id="53" name="Rectangle 52"/>
            <p:cNvSpPr/>
            <p:nvPr/>
          </p:nvSpPr>
          <p:spPr>
            <a:xfrm>
              <a:off x="2192620" y="3379863"/>
              <a:ext cx="1224000" cy="1244525"/>
            </a:xfrm>
            <a:prstGeom prst="rect">
              <a:avLst/>
            </a:prstGeom>
            <a:solidFill>
              <a:schemeClr val="accent2">
                <a:alpha val="64000"/>
              </a:schemeClr>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90000" bIns="72000" rtlCol="0" anchor="b" anchorCtr="0"/>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1</a:t>
              </a:r>
              <a:r>
                <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rPr>
                <a:t>st</a:t>
              </a: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 Industrial revolution</a:t>
              </a:r>
              <a:endPar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endParaRPr>
            </a:p>
          </p:txBody>
        </p:sp>
        <p:grpSp>
          <p:nvGrpSpPr>
            <p:cNvPr id="12" name="Gruppieren 11"/>
            <p:cNvGrpSpPr/>
            <p:nvPr/>
          </p:nvGrpSpPr>
          <p:grpSpPr>
            <a:xfrm>
              <a:off x="2192620" y="2782647"/>
              <a:ext cx="1224000" cy="692074"/>
              <a:chOff x="2192620" y="2715806"/>
              <a:chExt cx="1224000" cy="692074"/>
            </a:xfrm>
          </p:grpSpPr>
          <p:sp>
            <p:nvSpPr>
              <p:cNvPr id="55" name="Rectangle 54"/>
              <p:cNvSpPr/>
              <p:nvPr/>
            </p:nvSpPr>
            <p:spPr>
              <a:xfrm>
                <a:off x="2192620" y="3067805"/>
                <a:ext cx="1224000" cy="340075"/>
              </a:xfrm>
              <a:prstGeom prst="rect">
                <a:avLst/>
              </a:prstGeom>
              <a:solidFill>
                <a:schemeClr val="tx2"/>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Nokia Pure Text Light"/>
                    <a:ea typeface="+mn-ea"/>
                    <a:cs typeface="+mn-cs"/>
                  </a:rPr>
                  <a:t>Steam</a:t>
                </a:r>
                <a:endParaRPr kumimoji="0" lang="en-US" sz="1400" b="0" i="0" u="none" strike="noStrike" kern="0" cap="none" spc="0" normalizeH="0" baseline="30000" noProof="0">
                  <a:ln>
                    <a:noFill/>
                  </a:ln>
                  <a:solidFill>
                    <a:srgbClr val="FFFFFF"/>
                  </a:solidFill>
                  <a:effectLst/>
                  <a:uLnTx/>
                  <a:uFillTx/>
                  <a:latin typeface="Nokia Pure Text Light"/>
                  <a:ea typeface="+mn-ea"/>
                  <a:cs typeface="+mn-cs"/>
                </a:endParaRPr>
              </a:p>
            </p:txBody>
          </p:sp>
          <p:sp>
            <p:nvSpPr>
              <p:cNvPr id="40" name="Rectangle 39"/>
              <p:cNvSpPr/>
              <p:nvPr/>
            </p:nvSpPr>
            <p:spPr>
              <a:xfrm>
                <a:off x="2192620" y="2715806"/>
                <a:ext cx="1224000" cy="360000"/>
              </a:xfrm>
              <a:prstGeom prst="rect">
                <a:avLst/>
              </a:prstGeom>
              <a:solidFill>
                <a:schemeClr val="tx1"/>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36000" rIns="7200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Mechanization</a:t>
                </a:r>
              </a:p>
            </p:txBody>
          </p:sp>
        </p:grpSp>
      </p:grpSp>
      <p:grpSp>
        <p:nvGrpSpPr>
          <p:cNvPr id="16" name="Gruppieren 15"/>
          <p:cNvGrpSpPr/>
          <p:nvPr/>
        </p:nvGrpSpPr>
        <p:grpSpPr>
          <a:xfrm>
            <a:off x="6361184" y="1123830"/>
            <a:ext cx="1800000" cy="3500558"/>
            <a:chOff x="6123438" y="1123830"/>
            <a:chExt cx="1229547" cy="3500558"/>
          </a:xfrm>
        </p:grpSpPr>
        <p:sp>
          <p:nvSpPr>
            <p:cNvPr id="52" name="Rectangle 51"/>
            <p:cNvSpPr/>
            <p:nvPr/>
          </p:nvSpPr>
          <p:spPr>
            <a:xfrm>
              <a:off x="6123438" y="1748723"/>
              <a:ext cx="1224000" cy="2875665"/>
            </a:xfrm>
            <a:prstGeom prst="rect">
              <a:avLst/>
            </a:prstGeom>
            <a:solidFill>
              <a:schemeClr val="accent2">
                <a:alpha val="64000"/>
              </a:schemeClr>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tIns="90000" bIns="72000" rtlCol="0" anchor="b" anchorCtr="0"/>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4</a:t>
              </a:r>
              <a:r>
                <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rPr>
                <a:t>th</a:t>
              </a:r>
              <a:r>
                <a:rPr kumimoji="0" lang="en-US" sz="1200" b="0" i="0" u="none" strike="noStrike" kern="0" cap="none" spc="0" normalizeH="0" baseline="0" noProof="0">
                  <a:ln>
                    <a:noFill/>
                  </a:ln>
                  <a:solidFill>
                    <a:srgbClr val="68717A">
                      <a:lumMod val="50000"/>
                    </a:srgbClr>
                  </a:solidFill>
                  <a:effectLst/>
                  <a:uLnTx/>
                  <a:uFillTx/>
                  <a:latin typeface="Nokia Pure Text Light"/>
                  <a:ea typeface="+mn-ea"/>
                  <a:cs typeface="+mn-cs"/>
                </a:rPr>
                <a:t> “Industrial” revolution</a:t>
              </a:r>
              <a:endParaRPr kumimoji="0" lang="en-US" sz="1200" b="0" i="0" u="none" strike="noStrike" kern="0" cap="none" spc="0" normalizeH="0" baseline="30000" noProof="0">
                <a:ln>
                  <a:noFill/>
                </a:ln>
                <a:solidFill>
                  <a:srgbClr val="68717A">
                    <a:lumMod val="50000"/>
                  </a:srgbClr>
                </a:solidFill>
                <a:effectLst/>
                <a:uLnTx/>
                <a:uFillTx/>
                <a:latin typeface="Nokia Pure Text Light"/>
                <a:ea typeface="+mn-ea"/>
                <a:cs typeface="+mn-cs"/>
              </a:endParaRPr>
            </a:p>
          </p:txBody>
        </p:sp>
        <p:grpSp>
          <p:nvGrpSpPr>
            <p:cNvPr id="15" name="Gruppieren 14"/>
            <p:cNvGrpSpPr/>
            <p:nvPr/>
          </p:nvGrpSpPr>
          <p:grpSpPr>
            <a:xfrm>
              <a:off x="6128985" y="1123830"/>
              <a:ext cx="1224000" cy="691836"/>
              <a:chOff x="6128985" y="596866"/>
              <a:chExt cx="1224000" cy="691836"/>
            </a:xfrm>
          </p:grpSpPr>
          <p:sp>
            <p:nvSpPr>
              <p:cNvPr id="33" name="Rectangle 32"/>
              <p:cNvSpPr/>
              <p:nvPr/>
            </p:nvSpPr>
            <p:spPr>
              <a:xfrm>
                <a:off x="6128985" y="949397"/>
                <a:ext cx="1224000" cy="339305"/>
              </a:xfrm>
              <a:prstGeom prst="rect">
                <a:avLst/>
              </a:prstGeom>
              <a:solidFill>
                <a:schemeClr val="tx2"/>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Nokia Pure Text Light"/>
                    <a:ea typeface="+mn-ea"/>
                    <a:cs typeface="+mn-cs"/>
                  </a:rPr>
                  <a:t>5G</a:t>
                </a:r>
              </a:p>
            </p:txBody>
          </p:sp>
          <p:sp>
            <p:nvSpPr>
              <p:cNvPr id="41" name="Rectangle 40"/>
              <p:cNvSpPr/>
              <p:nvPr/>
            </p:nvSpPr>
            <p:spPr>
              <a:xfrm>
                <a:off x="6128985" y="596866"/>
                <a:ext cx="1224000" cy="360000"/>
              </a:xfrm>
              <a:prstGeom prst="rect">
                <a:avLst/>
              </a:prstGeom>
              <a:solidFill>
                <a:schemeClr val="tx1"/>
              </a:solidFill>
              <a:ln w="28575">
                <a:noFill/>
              </a:ln>
              <a:effectLst/>
              <a:scene3d>
                <a:camera prst="orthographicFront" fov="0">
                  <a:rot lat="0" lon="0" rev="0"/>
                </a:camera>
                <a:lightRig rig="threePt" dir="t">
                  <a:rot lat="0" lon="0" rev="0"/>
                </a:lightRig>
              </a:scene3d>
              <a:sp3d prstMaterial="matte">
                <a:bevelT w="0" h="0"/>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txBody>
              <a:bodyPr wrap="square" lIns="36000" tIns="72000" rIns="0" bIns="0" rtlCol="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latin typeface="Nokia Pure Text Light"/>
                    <a:ea typeface="+mn-ea"/>
                    <a:cs typeface="+mn-cs"/>
                  </a:rPr>
                  <a:t>Artificial intelligence, cloud, robotics, VR</a:t>
                </a:r>
              </a:p>
            </p:txBody>
          </p:sp>
        </p:grpSp>
      </p:grpSp>
      <p:cxnSp>
        <p:nvCxnSpPr>
          <p:cNvPr id="126" name="Gerade Verbindung mit Pfeil 125"/>
          <p:cNvCxnSpPr>
            <a:cxnSpLocks/>
          </p:cNvCxnSpPr>
          <p:nvPr/>
        </p:nvCxnSpPr>
        <p:spPr>
          <a:xfrm flipV="1">
            <a:off x="2069214" y="1120471"/>
            <a:ext cx="0" cy="2822498"/>
          </a:xfrm>
          <a:prstGeom prst="straightConnector1">
            <a:avLst/>
          </a:prstGeom>
          <a:ln w="12700" cmpd="sng">
            <a:solidFill>
              <a:schemeClr val="tx2"/>
            </a:solidFill>
            <a:prstDash val="solid"/>
            <a:tailEnd type="arrow" w="sm" len="sm"/>
          </a:ln>
          <a:effectLst/>
        </p:spPr>
        <p:style>
          <a:lnRef idx="2">
            <a:schemeClr val="accent1"/>
          </a:lnRef>
          <a:fillRef idx="0">
            <a:schemeClr val="accent1"/>
          </a:fillRef>
          <a:effectRef idx="1">
            <a:schemeClr val="accent1"/>
          </a:effectRef>
          <a:fontRef idx="minor">
            <a:schemeClr val="tx1"/>
          </a:fontRef>
        </p:style>
      </p:cxnSp>
      <p:sp>
        <p:nvSpPr>
          <p:cNvPr id="10" name="Rechteck 9"/>
          <p:cNvSpPr/>
          <p:nvPr/>
        </p:nvSpPr>
        <p:spPr>
          <a:xfrm>
            <a:off x="6480017" y="2770662"/>
            <a:ext cx="1493313" cy="535531"/>
          </a:xfrm>
          <a:prstGeom prst="rect">
            <a:avLst/>
          </a:prstGeom>
        </p:spPr>
        <p:txBody>
          <a:bodyPr wrap="square">
            <a:spAutoFit/>
          </a:bodyPr>
          <a:lstStyle/>
          <a:p>
            <a:pPr marL="0" marR="0" lvl="0" indent="0" algn="ctr" defTabSz="457200" rtl="0" eaLnBrk="1" fontAlgn="base" latinLnBrk="0" hangingPunct="1">
              <a:lnSpc>
                <a:spcPct val="80000"/>
              </a:lnSpc>
              <a:spcBef>
                <a:spcPct val="0"/>
              </a:spcBef>
              <a:spcAft>
                <a:spcPts val="600"/>
              </a:spcAft>
              <a:buClrTx/>
              <a:buSzTx/>
              <a:buFontTx/>
              <a:buNone/>
              <a:tabLst/>
              <a:defRPr/>
            </a:pPr>
            <a:r>
              <a:rPr kumimoji="0" lang="en-US" sz="1800" b="0" i="0" u="none" strike="noStrike" kern="1200" cap="none" spc="-80" normalizeH="0" baseline="0" noProof="0">
                <a:ln>
                  <a:noFill/>
                </a:ln>
                <a:solidFill>
                  <a:srgbClr val="001135"/>
                </a:solidFill>
                <a:effectLst/>
                <a:uLnTx/>
                <a:uFillTx/>
                <a:latin typeface="Nokia Pure Headline Light"/>
              </a:rPr>
              <a:t>People &amp;       </a:t>
            </a:r>
            <a:br>
              <a:rPr kumimoji="0" lang="en-US" sz="1800" b="0" i="0" u="none" strike="noStrike" kern="1200" cap="none" spc="-80" normalizeH="0" baseline="0" noProof="0">
                <a:ln>
                  <a:noFill/>
                </a:ln>
                <a:solidFill>
                  <a:srgbClr val="001135"/>
                </a:solidFill>
                <a:effectLst/>
                <a:uLnTx/>
                <a:uFillTx/>
                <a:latin typeface="Nokia Pure Headline Light"/>
              </a:rPr>
            </a:br>
            <a:r>
              <a:rPr kumimoji="0" lang="en-US" sz="1800" b="0" i="0" u="none" strike="noStrike" kern="1200" cap="none" spc="-80" normalizeH="0" baseline="0" noProof="0">
                <a:ln>
                  <a:noFill/>
                </a:ln>
                <a:solidFill>
                  <a:srgbClr val="001135"/>
                </a:solidFill>
                <a:effectLst/>
                <a:uLnTx/>
                <a:uFillTx/>
                <a:latin typeface="Nokia Pure Headline Light"/>
              </a:rPr>
              <a:t>   Things</a:t>
            </a:r>
          </a:p>
        </p:txBody>
      </p:sp>
      <p:grpSp>
        <p:nvGrpSpPr>
          <p:cNvPr id="3" name="Gruppieren 2"/>
          <p:cNvGrpSpPr/>
          <p:nvPr/>
        </p:nvGrpSpPr>
        <p:grpSpPr>
          <a:xfrm>
            <a:off x="2069214" y="3914931"/>
            <a:ext cx="6499230" cy="276999"/>
            <a:chOff x="2069214" y="3914931"/>
            <a:chExt cx="6499230" cy="276999"/>
          </a:xfrm>
        </p:grpSpPr>
        <p:cxnSp>
          <p:nvCxnSpPr>
            <p:cNvPr id="131" name="Gerade Verbindung mit Pfeil 130"/>
            <p:cNvCxnSpPr>
              <a:cxnSpLocks/>
            </p:cNvCxnSpPr>
            <p:nvPr/>
          </p:nvCxnSpPr>
          <p:spPr>
            <a:xfrm>
              <a:off x="2069214" y="3942968"/>
              <a:ext cx="6499230" cy="0"/>
            </a:xfrm>
            <a:prstGeom prst="straightConnector1">
              <a:avLst/>
            </a:prstGeom>
            <a:ln w="12700" cmpd="sng">
              <a:solidFill>
                <a:schemeClr val="tx2"/>
              </a:solidFill>
              <a:prstDash val="solid"/>
              <a:tailEnd type="arrow" w="sm" len="sm"/>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192620" y="3914931"/>
              <a:ext cx="550151"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1135"/>
                  </a:solidFill>
                  <a:effectLst/>
                  <a:uLnTx/>
                  <a:uFillTx/>
                  <a:latin typeface="Nokia Pure Text Light"/>
                </a:rPr>
                <a:t>1770</a:t>
              </a:r>
              <a:endParaRPr kumimoji="0" lang="en-US" sz="1200" b="0" i="0" u="none" strike="noStrike" kern="0" cap="none" spc="0" normalizeH="0" baseline="30000" noProof="0">
                <a:ln>
                  <a:noFill/>
                </a:ln>
                <a:solidFill>
                  <a:srgbClr val="001135"/>
                </a:solidFill>
                <a:effectLst/>
                <a:uLnTx/>
                <a:uFillTx/>
                <a:latin typeface="Nokia Pure Text Light"/>
              </a:endParaRPr>
            </a:p>
          </p:txBody>
        </p:sp>
        <p:sp>
          <p:nvSpPr>
            <p:cNvPr id="47" name="TextBox 46"/>
            <p:cNvSpPr txBox="1"/>
            <p:nvPr/>
          </p:nvSpPr>
          <p:spPr>
            <a:xfrm>
              <a:off x="3428895" y="3914931"/>
              <a:ext cx="550151"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1135"/>
                  </a:solidFill>
                  <a:effectLst/>
                  <a:uLnTx/>
                  <a:uFillTx/>
                  <a:latin typeface="Nokia Pure Text Light"/>
                </a:rPr>
                <a:t>1870</a:t>
              </a:r>
              <a:endParaRPr kumimoji="0" lang="en-US" sz="1200" b="0" i="0" u="none" strike="noStrike" kern="0" cap="none" spc="0" normalizeH="0" baseline="30000" noProof="0">
                <a:ln>
                  <a:noFill/>
                </a:ln>
                <a:solidFill>
                  <a:srgbClr val="001135"/>
                </a:solidFill>
                <a:effectLst/>
                <a:uLnTx/>
                <a:uFillTx/>
                <a:latin typeface="Nokia Pure Text Light"/>
                <a:ea typeface="+mn-ea"/>
                <a:cs typeface="+mn-cs"/>
              </a:endParaRPr>
            </a:p>
          </p:txBody>
        </p:sp>
        <p:sp>
          <p:nvSpPr>
            <p:cNvPr id="48" name="TextBox 47"/>
            <p:cNvSpPr txBox="1"/>
            <p:nvPr/>
          </p:nvSpPr>
          <p:spPr>
            <a:xfrm>
              <a:off x="4775920" y="3914931"/>
              <a:ext cx="550151"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1135"/>
                  </a:solidFill>
                  <a:effectLst/>
                  <a:uLnTx/>
                  <a:uFillTx/>
                  <a:latin typeface="Nokia Pure Text Light"/>
                </a:rPr>
                <a:t>1970</a:t>
              </a:r>
              <a:endParaRPr kumimoji="0" lang="en-US" sz="1200" b="0" i="0" u="none" strike="noStrike" kern="0" cap="none" spc="0" normalizeH="0" baseline="30000" noProof="0">
                <a:ln>
                  <a:noFill/>
                </a:ln>
                <a:solidFill>
                  <a:srgbClr val="001135"/>
                </a:solidFill>
                <a:effectLst/>
                <a:uLnTx/>
                <a:uFillTx/>
                <a:latin typeface="Nokia Pure Text Light"/>
                <a:ea typeface="+mn-ea"/>
                <a:cs typeface="+mn-cs"/>
              </a:endParaRPr>
            </a:p>
          </p:txBody>
        </p:sp>
        <p:sp>
          <p:nvSpPr>
            <p:cNvPr id="49" name="TextBox 48"/>
            <p:cNvSpPr txBox="1"/>
            <p:nvPr/>
          </p:nvSpPr>
          <p:spPr>
            <a:xfrm>
              <a:off x="6123438" y="3914931"/>
              <a:ext cx="550151" cy="27699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1135"/>
                  </a:solidFill>
                  <a:effectLst/>
                  <a:uLnTx/>
                  <a:uFillTx/>
                  <a:latin typeface="Nokia Pure Text Light"/>
                </a:rPr>
                <a:t>2020</a:t>
              </a:r>
              <a:endParaRPr kumimoji="0" lang="en-US" sz="1200" b="0" i="0" u="none" strike="noStrike" kern="0" cap="none" spc="0" normalizeH="0" baseline="30000" noProof="0">
                <a:ln>
                  <a:noFill/>
                </a:ln>
                <a:solidFill>
                  <a:srgbClr val="001135"/>
                </a:solidFill>
                <a:effectLst/>
                <a:uLnTx/>
                <a:uFillTx/>
                <a:latin typeface="Nokia Pure Text Light"/>
                <a:ea typeface="+mn-ea"/>
                <a:cs typeface="+mn-cs"/>
              </a:endParaRPr>
            </a:p>
          </p:txBody>
        </p:sp>
      </p:grpSp>
      <p:sp>
        <p:nvSpPr>
          <p:cNvPr id="132" name="Rectangle 54"/>
          <p:cNvSpPr>
            <a:spLocks noChangeAspect="1"/>
          </p:cNvSpPr>
          <p:nvPr/>
        </p:nvSpPr>
        <p:spPr>
          <a:xfrm>
            <a:off x="1397939" y="3796693"/>
            <a:ext cx="143482" cy="143482"/>
          </a:xfrm>
          <a:prstGeom prst="rect">
            <a:avLst/>
          </a:prstGeom>
          <a:solidFill>
            <a:schemeClr val="tx2"/>
          </a:solidFill>
          <a:ln w="28575">
            <a:noFill/>
          </a:ln>
          <a:effectLst/>
        </p:spPr>
        <p:style>
          <a:lnRef idx="1">
            <a:schemeClr val="accent1"/>
          </a:lnRef>
          <a:fillRef idx="3">
            <a:schemeClr val="accent1"/>
          </a:fillRef>
          <a:effectRef idx="2">
            <a:schemeClr val="accent1"/>
          </a:effectRef>
          <a:fontRef idx="minor">
            <a:schemeClr val="lt1"/>
          </a:fontRef>
        </p:style>
        <p:txBody>
          <a:bodyPr wrap="none" lIns="252000" tIns="54000" rIns="72000" bIns="72000" rtlCol="0" anchor="ctr"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0" cap="none" spc="0" normalizeH="0" baseline="0" noProof="0">
                <a:ln>
                  <a:noFill/>
                </a:ln>
                <a:solidFill>
                  <a:srgbClr val="001135"/>
                </a:solidFill>
                <a:effectLst/>
                <a:uLnTx/>
                <a:uFillTx/>
                <a:latin typeface="Nokia Pure Text Light"/>
                <a:ea typeface="+mn-ea"/>
                <a:cs typeface="+mn-cs"/>
              </a:rPr>
              <a:t>Enabler</a:t>
            </a:r>
            <a:endParaRPr kumimoji="0" lang="en-US" sz="1000" b="0" i="0" u="none" strike="noStrike" kern="0" cap="none" spc="0" normalizeH="0" baseline="30000" noProof="0">
              <a:ln>
                <a:noFill/>
              </a:ln>
              <a:solidFill>
                <a:srgbClr val="001135"/>
              </a:solidFill>
              <a:effectLst/>
              <a:uLnTx/>
              <a:uFillTx/>
              <a:latin typeface="Nokia Pure Text Light"/>
              <a:ea typeface="+mn-ea"/>
              <a:cs typeface="+mn-cs"/>
            </a:endParaRPr>
          </a:p>
        </p:txBody>
      </p:sp>
      <p:sp>
        <p:nvSpPr>
          <p:cNvPr id="133" name="Rectangle 54"/>
          <p:cNvSpPr>
            <a:spLocks noChangeAspect="1"/>
          </p:cNvSpPr>
          <p:nvPr/>
        </p:nvSpPr>
        <p:spPr>
          <a:xfrm>
            <a:off x="1397939" y="3570386"/>
            <a:ext cx="143482" cy="143482"/>
          </a:xfrm>
          <a:prstGeom prst="rect">
            <a:avLst/>
          </a:prstGeom>
          <a:solidFill>
            <a:schemeClr val="tx1"/>
          </a:solidFill>
          <a:ln w="28575">
            <a:noFill/>
          </a:ln>
          <a:effectLst/>
        </p:spPr>
        <p:style>
          <a:lnRef idx="1">
            <a:schemeClr val="accent1"/>
          </a:lnRef>
          <a:fillRef idx="3">
            <a:schemeClr val="accent1"/>
          </a:fillRef>
          <a:effectRef idx="2">
            <a:schemeClr val="accent1"/>
          </a:effectRef>
          <a:fontRef idx="minor">
            <a:schemeClr val="lt1"/>
          </a:fontRef>
        </p:style>
        <p:txBody>
          <a:bodyPr wrap="none" lIns="252000" tIns="54000" rIns="72000" bIns="72000" rtlCol="0" anchor="ctr" anchorCtr="0">
            <a:no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000" b="0" i="0" u="none" strike="noStrike" kern="0" cap="none" spc="0" normalizeH="0" baseline="0" noProof="0">
                <a:ln>
                  <a:noFill/>
                </a:ln>
                <a:solidFill>
                  <a:srgbClr val="001135"/>
                </a:solidFill>
                <a:effectLst/>
                <a:uLnTx/>
                <a:uFillTx/>
                <a:latin typeface="Nokia Pure Text Light"/>
                <a:ea typeface="+mn-ea"/>
                <a:cs typeface="+mn-cs"/>
              </a:rPr>
              <a:t>Driver</a:t>
            </a:r>
            <a:endParaRPr kumimoji="0" lang="en-US" sz="1000" b="0" i="0" u="none" strike="noStrike" kern="0" cap="none" spc="0" normalizeH="0" baseline="30000" noProof="0">
              <a:ln>
                <a:noFill/>
              </a:ln>
              <a:solidFill>
                <a:srgbClr val="001135"/>
              </a:solidFill>
              <a:effectLst/>
              <a:uLnTx/>
              <a:uFillTx/>
              <a:latin typeface="Nokia Pure Text Light"/>
              <a:ea typeface="+mn-ea"/>
              <a:cs typeface="+mn-cs"/>
            </a:endParaRPr>
          </a:p>
        </p:txBody>
      </p:sp>
      <p:grpSp>
        <p:nvGrpSpPr>
          <p:cNvPr id="127" name="Group 42"/>
          <p:cNvGrpSpPr>
            <a:grpSpLocks noChangeAspect="1"/>
          </p:cNvGrpSpPr>
          <p:nvPr/>
        </p:nvGrpSpPr>
        <p:grpSpPr bwMode="auto">
          <a:xfrm>
            <a:off x="6606183" y="3183818"/>
            <a:ext cx="220742" cy="223742"/>
            <a:chOff x="2608" y="1342"/>
            <a:chExt cx="515" cy="522"/>
          </a:xfrm>
        </p:grpSpPr>
        <p:sp>
          <p:nvSpPr>
            <p:cNvPr id="134" name="Oval 43"/>
            <p:cNvSpPr>
              <a:spLocks noChangeArrowheads="1"/>
            </p:cNvSpPr>
            <p:nvPr/>
          </p:nvSpPr>
          <p:spPr bwMode="auto">
            <a:xfrm>
              <a:off x="2652" y="1386"/>
              <a:ext cx="456" cy="458"/>
            </a:xfrm>
            <a:prstGeom prst="ellipse">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35" name="Line 44"/>
            <p:cNvSpPr>
              <a:spLocks noChangeShapeType="1"/>
            </p:cNvSpPr>
            <p:nvPr/>
          </p:nvSpPr>
          <p:spPr bwMode="auto">
            <a:xfrm>
              <a:off x="2652" y="1618"/>
              <a:ext cx="456"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36" name="Freeform 45"/>
            <p:cNvSpPr>
              <a:spLocks/>
            </p:cNvSpPr>
            <p:nvPr/>
          </p:nvSpPr>
          <p:spPr bwMode="auto">
            <a:xfrm>
              <a:off x="2706" y="1731"/>
              <a:ext cx="348" cy="29"/>
            </a:xfrm>
            <a:custGeom>
              <a:avLst/>
              <a:gdLst>
                <a:gd name="T0" fmla="*/ 71 w 71"/>
                <a:gd name="T1" fmla="*/ 6 h 6"/>
                <a:gd name="T2" fmla="*/ 35 w 71"/>
                <a:gd name="T3" fmla="*/ 0 h 6"/>
                <a:gd name="T4" fmla="*/ 0 w 71"/>
                <a:gd name="T5" fmla="*/ 6 h 6"/>
              </a:gdLst>
              <a:ahLst/>
              <a:cxnLst>
                <a:cxn ang="0">
                  <a:pos x="T0" y="T1"/>
                </a:cxn>
                <a:cxn ang="0">
                  <a:pos x="T2" y="T3"/>
                </a:cxn>
                <a:cxn ang="0">
                  <a:pos x="T4" y="T5"/>
                </a:cxn>
              </a:cxnLst>
              <a:rect l="0" t="0" r="r" b="b"/>
              <a:pathLst>
                <a:path w="71" h="6">
                  <a:moveTo>
                    <a:pt x="71" y="6"/>
                  </a:moveTo>
                  <a:cubicBezTo>
                    <a:pt x="62" y="2"/>
                    <a:pt x="49" y="0"/>
                    <a:pt x="35" y="0"/>
                  </a:cubicBezTo>
                  <a:cubicBezTo>
                    <a:pt x="22" y="0"/>
                    <a:pt x="9" y="2"/>
                    <a:pt x="0" y="6"/>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37" name="Freeform 46"/>
            <p:cNvSpPr>
              <a:spLocks/>
            </p:cNvSpPr>
            <p:nvPr/>
          </p:nvSpPr>
          <p:spPr bwMode="auto">
            <a:xfrm>
              <a:off x="2706" y="1475"/>
              <a:ext cx="348" cy="29"/>
            </a:xfrm>
            <a:custGeom>
              <a:avLst/>
              <a:gdLst>
                <a:gd name="T0" fmla="*/ 0 w 71"/>
                <a:gd name="T1" fmla="*/ 0 h 6"/>
                <a:gd name="T2" fmla="*/ 35 w 71"/>
                <a:gd name="T3" fmla="*/ 6 h 6"/>
                <a:gd name="T4" fmla="*/ 71 w 71"/>
                <a:gd name="T5" fmla="*/ 0 h 6"/>
              </a:gdLst>
              <a:ahLst/>
              <a:cxnLst>
                <a:cxn ang="0">
                  <a:pos x="T0" y="T1"/>
                </a:cxn>
                <a:cxn ang="0">
                  <a:pos x="T2" y="T3"/>
                </a:cxn>
                <a:cxn ang="0">
                  <a:pos x="T4" y="T5"/>
                </a:cxn>
              </a:cxnLst>
              <a:rect l="0" t="0" r="r" b="b"/>
              <a:pathLst>
                <a:path w="71" h="6">
                  <a:moveTo>
                    <a:pt x="0" y="0"/>
                  </a:moveTo>
                  <a:cubicBezTo>
                    <a:pt x="9" y="4"/>
                    <a:pt x="22" y="6"/>
                    <a:pt x="35" y="6"/>
                  </a:cubicBezTo>
                  <a:cubicBezTo>
                    <a:pt x="49" y="6"/>
                    <a:pt x="62" y="4"/>
                    <a:pt x="71" y="0"/>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38" name="Freeform 47"/>
            <p:cNvSpPr>
              <a:spLocks/>
            </p:cNvSpPr>
            <p:nvPr/>
          </p:nvSpPr>
          <p:spPr bwMode="auto">
            <a:xfrm>
              <a:off x="2799" y="1386"/>
              <a:ext cx="83" cy="458"/>
            </a:xfrm>
            <a:custGeom>
              <a:avLst/>
              <a:gdLst>
                <a:gd name="T0" fmla="*/ 17 w 17"/>
                <a:gd name="T1" fmla="*/ 0 h 93"/>
                <a:gd name="T2" fmla="*/ 0 w 17"/>
                <a:gd name="T3" fmla="*/ 47 h 93"/>
                <a:gd name="T4" fmla="*/ 17 w 17"/>
                <a:gd name="T5" fmla="*/ 93 h 93"/>
              </a:gdLst>
              <a:ahLst/>
              <a:cxnLst>
                <a:cxn ang="0">
                  <a:pos x="T0" y="T1"/>
                </a:cxn>
                <a:cxn ang="0">
                  <a:pos x="T2" y="T3"/>
                </a:cxn>
                <a:cxn ang="0">
                  <a:pos x="T4" y="T5"/>
                </a:cxn>
              </a:cxnLst>
              <a:rect l="0" t="0" r="r" b="b"/>
              <a:pathLst>
                <a:path w="17" h="93">
                  <a:moveTo>
                    <a:pt x="17" y="0"/>
                  </a:moveTo>
                  <a:cubicBezTo>
                    <a:pt x="7" y="10"/>
                    <a:pt x="0" y="27"/>
                    <a:pt x="0" y="47"/>
                  </a:cubicBezTo>
                  <a:cubicBezTo>
                    <a:pt x="0" y="66"/>
                    <a:pt x="7" y="83"/>
                    <a:pt x="17" y="93"/>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39" name="Freeform 48"/>
            <p:cNvSpPr>
              <a:spLocks/>
            </p:cNvSpPr>
            <p:nvPr/>
          </p:nvSpPr>
          <p:spPr bwMode="auto">
            <a:xfrm>
              <a:off x="2882" y="1386"/>
              <a:ext cx="79" cy="458"/>
            </a:xfrm>
            <a:custGeom>
              <a:avLst/>
              <a:gdLst>
                <a:gd name="T0" fmla="*/ 0 w 16"/>
                <a:gd name="T1" fmla="*/ 0 h 93"/>
                <a:gd name="T2" fmla="*/ 16 w 16"/>
                <a:gd name="T3" fmla="*/ 47 h 93"/>
                <a:gd name="T4" fmla="*/ 0 w 16"/>
                <a:gd name="T5" fmla="*/ 93 h 93"/>
              </a:gdLst>
              <a:ahLst/>
              <a:cxnLst>
                <a:cxn ang="0">
                  <a:pos x="T0" y="T1"/>
                </a:cxn>
                <a:cxn ang="0">
                  <a:pos x="T2" y="T3"/>
                </a:cxn>
                <a:cxn ang="0">
                  <a:pos x="T4" y="T5"/>
                </a:cxn>
              </a:cxnLst>
              <a:rect l="0" t="0" r="r" b="b"/>
              <a:pathLst>
                <a:path w="16" h="93">
                  <a:moveTo>
                    <a:pt x="0" y="0"/>
                  </a:moveTo>
                  <a:cubicBezTo>
                    <a:pt x="10" y="10"/>
                    <a:pt x="16" y="27"/>
                    <a:pt x="16" y="47"/>
                  </a:cubicBezTo>
                  <a:cubicBezTo>
                    <a:pt x="16" y="66"/>
                    <a:pt x="10" y="83"/>
                    <a:pt x="0" y="93"/>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0" name="Freeform 49"/>
            <p:cNvSpPr>
              <a:spLocks/>
            </p:cNvSpPr>
            <p:nvPr/>
          </p:nvSpPr>
          <p:spPr bwMode="auto">
            <a:xfrm>
              <a:off x="2608" y="1342"/>
              <a:ext cx="515" cy="522"/>
            </a:xfrm>
            <a:custGeom>
              <a:avLst/>
              <a:gdLst>
                <a:gd name="T0" fmla="*/ 102 w 105"/>
                <a:gd name="T1" fmla="*/ 35 h 106"/>
                <a:gd name="T2" fmla="*/ 100 w 105"/>
                <a:gd name="T3" fmla="*/ 11 h 106"/>
                <a:gd name="T4" fmla="*/ 37 w 105"/>
                <a:gd name="T5" fmla="*/ 37 h 106"/>
                <a:gd name="T6" fmla="*/ 10 w 105"/>
                <a:gd name="T7" fmla="*/ 101 h 106"/>
                <a:gd name="T8" fmla="*/ 35 w 105"/>
                <a:gd name="T9" fmla="*/ 102 h 106"/>
              </a:gdLst>
              <a:ahLst/>
              <a:cxnLst>
                <a:cxn ang="0">
                  <a:pos x="T0" y="T1"/>
                </a:cxn>
                <a:cxn ang="0">
                  <a:pos x="T2" y="T3"/>
                </a:cxn>
                <a:cxn ang="0">
                  <a:pos x="T4" y="T5"/>
                </a:cxn>
                <a:cxn ang="0">
                  <a:pos x="T6" y="T7"/>
                </a:cxn>
                <a:cxn ang="0">
                  <a:pos x="T8" y="T9"/>
                </a:cxn>
              </a:cxnLst>
              <a:rect l="0" t="0" r="r" b="b"/>
              <a:pathLst>
                <a:path w="105" h="106">
                  <a:moveTo>
                    <a:pt x="102" y="35"/>
                  </a:moveTo>
                  <a:cubicBezTo>
                    <a:pt x="105" y="24"/>
                    <a:pt x="105" y="16"/>
                    <a:pt x="100" y="11"/>
                  </a:cubicBezTo>
                  <a:cubicBezTo>
                    <a:pt x="90" y="0"/>
                    <a:pt x="61" y="12"/>
                    <a:pt x="37" y="37"/>
                  </a:cubicBezTo>
                  <a:cubicBezTo>
                    <a:pt x="12" y="62"/>
                    <a:pt x="0" y="90"/>
                    <a:pt x="10" y="101"/>
                  </a:cubicBezTo>
                  <a:cubicBezTo>
                    <a:pt x="15" y="106"/>
                    <a:pt x="24" y="106"/>
                    <a:pt x="35" y="102"/>
                  </a:cubicBezTo>
                </a:path>
              </a:pathLst>
            </a:custGeom>
            <a:noFill/>
            <a:ln w="7938" cap="rnd">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41" name="Group 12"/>
          <p:cNvGrpSpPr>
            <a:grpSpLocks noChangeAspect="1"/>
          </p:cNvGrpSpPr>
          <p:nvPr/>
        </p:nvGrpSpPr>
        <p:grpSpPr bwMode="auto">
          <a:xfrm>
            <a:off x="7106736" y="2343999"/>
            <a:ext cx="187216" cy="305299"/>
            <a:chOff x="2828" y="1184"/>
            <a:chExt cx="371" cy="605"/>
          </a:xfrm>
        </p:grpSpPr>
        <p:sp>
          <p:nvSpPr>
            <p:cNvPr id="142" name="Freeform 13"/>
            <p:cNvSpPr>
              <a:spLocks/>
            </p:cNvSpPr>
            <p:nvPr/>
          </p:nvSpPr>
          <p:spPr bwMode="auto">
            <a:xfrm>
              <a:off x="2828" y="1294"/>
              <a:ext cx="334" cy="386"/>
            </a:xfrm>
            <a:custGeom>
              <a:avLst/>
              <a:gdLst>
                <a:gd name="T0" fmla="*/ 38 w 46"/>
                <a:gd name="T1" fmla="*/ 53 h 53"/>
                <a:gd name="T2" fmla="*/ 7 w 46"/>
                <a:gd name="T3" fmla="*/ 53 h 53"/>
                <a:gd name="T4" fmla="*/ 0 w 46"/>
                <a:gd name="T5" fmla="*/ 45 h 53"/>
                <a:gd name="T6" fmla="*/ 0 w 46"/>
                <a:gd name="T7" fmla="*/ 8 h 53"/>
                <a:gd name="T8" fmla="*/ 7 w 46"/>
                <a:gd name="T9" fmla="*/ 0 h 53"/>
                <a:gd name="T10" fmla="*/ 38 w 46"/>
                <a:gd name="T11" fmla="*/ 0 h 53"/>
                <a:gd name="T12" fmla="*/ 46 w 46"/>
                <a:gd name="T13" fmla="*/ 8 h 53"/>
                <a:gd name="T14" fmla="*/ 46 w 46"/>
                <a:gd name="T15" fmla="*/ 45 h 53"/>
                <a:gd name="T16" fmla="*/ 38 w 46"/>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53">
                  <a:moveTo>
                    <a:pt x="38" y="53"/>
                  </a:moveTo>
                  <a:cubicBezTo>
                    <a:pt x="7" y="53"/>
                    <a:pt x="7" y="53"/>
                    <a:pt x="7" y="53"/>
                  </a:cubicBezTo>
                  <a:cubicBezTo>
                    <a:pt x="3" y="53"/>
                    <a:pt x="0" y="49"/>
                    <a:pt x="0" y="45"/>
                  </a:cubicBezTo>
                  <a:cubicBezTo>
                    <a:pt x="0" y="8"/>
                    <a:pt x="0" y="8"/>
                    <a:pt x="0" y="8"/>
                  </a:cubicBezTo>
                  <a:cubicBezTo>
                    <a:pt x="0" y="4"/>
                    <a:pt x="3" y="0"/>
                    <a:pt x="7" y="0"/>
                  </a:cubicBezTo>
                  <a:cubicBezTo>
                    <a:pt x="38" y="0"/>
                    <a:pt x="38" y="0"/>
                    <a:pt x="38" y="0"/>
                  </a:cubicBezTo>
                  <a:cubicBezTo>
                    <a:pt x="42" y="0"/>
                    <a:pt x="46" y="4"/>
                    <a:pt x="46" y="8"/>
                  </a:cubicBezTo>
                  <a:cubicBezTo>
                    <a:pt x="46" y="45"/>
                    <a:pt x="46" y="45"/>
                    <a:pt x="46" y="45"/>
                  </a:cubicBezTo>
                  <a:cubicBezTo>
                    <a:pt x="46" y="49"/>
                    <a:pt x="42" y="53"/>
                    <a:pt x="38" y="53"/>
                  </a:cubicBezTo>
                  <a:close/>
                </a:path>
              </a:pathLst>
            </a:custGeom>
            <a:noFill/>
            <a:ln w="11113"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3" name="Freeform 14"/>
            <p:cNvSpPr>
              <a:spLocks/>
            </p:cNvSpPr>
            <p:nvPr/>
          </p:nvSpPr>
          <p:spPr bwMode="auto">
            <a:xfrm>
              <a:off x="2886" y="1184"/>
              <a:ext cx="211" cy="110"/>
            </a:xfrm>
            <a:custGeom>
              <a:avLst/>
              <a:gdLst>
                <a:gd name="T0" fmla="*/ 0 w 29"/>
                <a:gd name="T1" fmla="*/ 15 h 15"/>
                <a:gd name="T2" fmla="*/ 1 w 29"/>
                <a:gd name="T3" fmla="*/ 5 h 15"/>
                <a:gd name="T4" fmla="*/ 6 w 29"/>
                <a:gd name="T5" fmla="*/ 0 h 15"/>
                <a:gd name="T6" fmla="*/ 24 w 29"/>
                <a:gd name="T7" fmla="*/ 0 h 15"/>
                <a:gd name="T8" fmla="*/ 28 w 29"/>
                <a:gd name="T9" fmla="*/ 5 h 15"/>
                <a:gd name="T10" fmla="*/ 29 w 29"/>
                <a:gd name="T11" fmla="*/ 15 h 15"/>
              </a:gdLst>
              <a:ahLst/>
              <a:cxnLst>
                <a:cxn ang="0">
                  <a:pos x="T0" y="T1"/>
                </a:cxn>
                <a:cxn ang="0">
                  <a:pos x="T2" y="T3"/>
                </a:cxn>
                <a:cxn ang="0">
                  <a:pos x="T4" y="T5"/>
                </a:cxn>
                <a:cxn ang="0">
                  <a:pos x="T6" y="T7"/>
                </a:cxn>
                <a:cxn ang="0">
                  <a:pos x="T8" y="T9"/>
                </a:cxn>
                <a:cxn ang="0">
                  <a:pos x="T10" y="T11"/>
                </a:cxn>
              </a:cxnLst>
              <a:rect l="0" t="0" r="r" b="b"/>
              <a:pathLst>
                <a:path w="29" h="15">
                  <a:moveTo>
                    <a:pt x="0" y="15"/>
                  </a:moveTo>
                  <a:cubicBezTo>
                    <a:pt x="1" y="5"/>
                    <a:pt x="1" y="5"/>
                    <a:pt x="1" y="5"/>
                  </a:cubicBezTo>
                  <a:cubicBezTo>
                    <a:pt x="1" y="2"/>
                    <a:pt x="3" y="0"/>
                    <a:pt x="6" y="0"/>
                  </a:cubicBezTo>
                  <a:cubicBezTo>
                    <a:pt x="24" y="0"/>
                    <a:pt x="24" y="0"/>
                    <a:pt x="24" y="0"/>
                  </a:cubicBezTo>
                  <a:cubicBezTo>
                    <a:pt x="26" y="0"/>
                    <a:pt x="28" y="2"/>
                    <a:pt x="28" y="5"/>
                  </a:cubicBezTo>
                  <a:cubicBezTo>
                    <a:pt x="29" y="15"/>
                    <a:pt x="29" y="15"/>
                    <a:pt x="29" y="15"/>
                  </a:cubicBezTo>
                </a:path>
              </a:pathLst>
            </a:custGeom>
            <a:noFill/>
            <a:ln w="11113"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4" name="Freeform 15"/>
            <p:cNvSpPr>
              <a:spLocks/>
            </p:cNvSpPr>
            <p:nvPr/>
          </p:nvSpPr>
          <p:spPr bwMode="auto">
            <a:xfrm>
              <a:off x="2886" y="1680"/>
              <a:ext cx="211" cy="109"/>
            </a:xfrm>
            <a:custGeom>
              <a:avLst/>
              <a:gdLst>
                <a:gd name="T0" fmla="*/ 29 w 29"/>
                <a:gd name="T1" fmla="*/ 0 h 15"/>
                <a:gd name="T2" fmla="*/ 28 w 29"/>
                <a:gd name="T3" fmla="*/ 11 h 15"/>
                <a:gd name="T4" fmla="*/ 24 w 29"/>
                <a:gd name="T5" fmla="*/ 15 h 15"/>
                <a:gd name="T6" fmla="*/ 6 w 29"/>
                <a:gd name="T7" fmla="*/ 15 h 15"/>
                <a:gd name="T8" fmla="*/ 2 w 29"/>
                <a:gd name="T9" fmla="*/ 11 h 15"/>
                <a:gd name="T10" fmla="*/ 0 w 29"/>
                <a:gd name="T11" fmla="*/ 0 h 15"/>
              </a:gdLst>
              <a:ahLst/>
              <a:cxnLst>
                <a:cxn ang="0">
                  <a:pos x="T0" y="T1"/>
                </a:cxn>
                <a:cxn ang="0">
                  <a:pos x="T2" y="T3"/>
                </a:cxn>
                <a:cxn ang="0">
                  <a:pos x="T4" y="T5"/>
                </a:cxn>
                <a:cxn ang="0">
                  <a:pos x="T6" y="T7"/>
                </a:cxn>
                <a:cxn ang="0">
                  <a:pos x="T8" y="T9"/>
                </a:cxn>
                <a:cxn ang="0">
                  <a:pos x="T10" y="T11"/>
                </a:cxn>
              </a:cxnLst>
              <a:rect l="0" t="0" r="r" b="b"/>
              <a:pathLst>
                <a:path w="29" h="15">
                  <a:moveTo>
                    <a:pt x="29" y="0"/>
                  </a:moveTo>
                  <a:cubicBezTo>
                    <a:pt x="28" y="11"/>
                    <a:pt x="28" y="11"/>
                    <a:pt x="28" y="11"/>
                  </a:cubicBezTo>
                  <a:cubicBezTo>
                    <a:pt x="28" y="13"/>
                    <a:pt x="26" y="15"/>
                    <a:pt x="24" y="15"/>
                  </a:cubicBezTo>
                  <a:cubicBezTo>
                    <a:pt x="6" y="15"/>
                    <a:pt x="6" y="15"/>
                    <a:pt x="6" y="15"/>
                  </a:cubicBezTo>
                  <a:cubicBezTo>
                    <a:pt x="4" y="15"/>
                    <a:pt x="2" y="13"/>
                    <a:pt x="2" y="11"/>
                  </a:cubicBezTo>
                  <a:cubicBezTo>
                    <a:pt x="0" y="0"/>
                    <a:pt x="0" y="0"/>
                    <a:pt x="0" y="0"/>
                  </a:cubicBezTo>
                </a:path>
              </a:pathLst>
            </a:custGeom>
            <a:noFill/>
            <a:ln w="11113"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5" name="Freeform 16"/>
            <p:cNvSpPr>
              <a:spLocks/>
            </p:cNvSpPr>
            <p:nvPr/>
          </p:nvSpPr>
          <p:spPr bwMode="auto">
            <a:xfrm>
              <a:off x="3170" y="1381"/>
              <a:ext cx="29" cy="65"/>
            </a:xfrm>
            <a:custGeom>
              <a:avLst/>
              <a:gdLst>
                <a:gd name="T0" fmla="*/ 0 w 4"/>
                <a:gd name="T1" fmla="*/ 9 h 9"/>
                <a:gd name="T2" fmla="*/ 3 w 4"/>
                <a:gd name="T3" fmla="*/ 9 h 9"/>
                <a:gd name="T4" fmla="*/ 4 w 4"/>
                <a:gd name="T5" fmla="*/ 8 h 9"/>
                <a:gd name="T6" fmla="*/ 4 w 4"/>
                <a:gd name="T7" fmla="*/ 1 h 9"/>
                <a:gd name="T8" fmla="*/ 3 w 4"/>
                <a:gd name="T9" fmla="*/ 0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9"/>
                  </a:moveTo>
                  <a:cubicBezTo>
                    <a:pt x="3" y="9"/>
                    <a:pt x="3" y="9"/>
                    <a:pt x="3" y="9"/>
                  </a:cubicBezTo>
                  <a:cubicBezTo>
                    <a:pt x="4" y="9"/>
                    <a:pt x="4" y="9"/>
                    <a:pt x="4" y="8"/>
                  </a:cubicBezTo>
                  <a:cubicBezTo>
                    <a:pt x="4" y="1"/>
                    <a:pt x="4" y="1"/>
                    <a:pt x="4" y="1"/>
                  </a:cubicBezTo>
                  <a:cubicBezTo>
                    <a:pt x="4" y="0"/>
                    <a:pt x="4" y="0"/>
                    <a:pt x="3" y="0"/>
                  </a:cubicBezTo>
                  <a:cubicBezTo>
                    <a:pt x="0" y="0"/>
                    <a:pt x="0" y="0"/>
                    <a:pt x="0" y="0"/>
                  </a:cubicBezTo>
                </a:path>
              </a:pathLst>
            </a:custGeom>
            <a:noFill/>
            <a:ln w="11113"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6" name="Freeform 17"/>
            <p:cNvSpPr>
              <a:spLocks/>
            </p:cNvSpPr>
            <p:nvPr/>
          </p:nvSpPr>
          <p:spPr bwMode="auto">
            <a:xfrm>
              <a:off x="3170" y="1527"/>
              <a:ext cx="29" cy="87"/>
            </a:xfrm>
            <a:custGeom>
              <a:avLst/>
              <a:gdLst>
                <a:gd name="T0" fmla="*/ 0 w 4"/>
                <a:gd name="T1" fmla="*/ 12 h 12"/>
                <a:gd name="T2" fmla="*/ 3 w 4"/>
                <a:gd name="T3" fmla="*/ 12 h 12"/>
                <a:gd name="T4" fmla="*/ 4 w 4"/>
                <a:gd name="T5" fmla="*/ 11 h 12"/>
                <a:gd name="T6" fmla="*/ 4 w 4"/>
                <a:gd name="T7" fmla="*/ 1 h 12"/>
                <a:gd name="T8" fmla="*/ 3 w 4"/>
                <a:gd name="T9" fmla="*/ 0 h 12"/>
                <a:gd name="T10" fmla="*/ 0 w 4"/>
                <a:gd name="T11" fmla="*/ 0 h 12"/>
              </a:gdLst>
              <a:ahLst/>
              <a:cxnLst>
                <a:cxn ang="0">
                  <a:pos x="T0" y="T1"/>
                </a:cxn>
                <a:cxn ang="0">
                  <a:pos x="T2" y="T3"/>
                </a:cxn>
                <a:cxn ang="0">
                  <a:pos x="T4" y="T5"/>
                </a:cxn>
                <a:cxn ang="0">
                  <a:pos x="T6" y="T7"/>
                </a:cxn>
                <a:cxn ang="0">
                  <a:pos x="T8" y="T9"/>
                </a:cxn>
                <a:cxn ang="0">
                  <a:pos x="T10" y="T11"/>
                </a:cxn>
              </a:cxnLst>
              <a:rect l="0" t="0" r="r" b="b"/>
              <a:pathLst>
                <a:path w="4" h="12">
                  <a:moveTo>
                    <a:pt x="0" y="12"/>
                  </a:moveTo>
                  <a:cubicBezTo>
                    <a:pt x="3" y="12"/>
                    <a:pt x="3" y="12"/>
                    <a:pt x="3" y="12"/>
                  </a:cubicBezTo>
                  <a:cubicBezTo>
                    <a:pt x="4" y="12"/>
                    <a:pt x="4" y="12"/>
                    <a:pt x="4" y="11"/>
                  </a:cubicBezTo>
                  <a:cubicBezTo>
                    <a:pt x="4" y="1"/>
                    <a:pt x="4" y="1"/>
                    <a:pt x="4" y="1"/>
                  </a:cubicBezTo>
                  <a:cubicBezTo>
                    <a:pt x="4" y="0"/>
                    <a:pt x="4" y="0"/>
                    <a:pt x="3" y="0"/>
                  </a:cubicBezTo>
                  <a:cubicBezTo>
                    <a:pt x="0" y="0"/>
                    <a:pt x="0" y="0"/>
                    <a:pt x="0" y="0"/>
                  </a:cubicBezTo>
                </a:path>
              </a:pathLst>
            </a:custGeom>
            <a:noFill/>
            <a:ln w="11113"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7" name="Oval 18"/>
            <p:cNvSpPr>
              <a:spLocks noChangeArrowheads="1"/>
            </p:cNvSpPr>
            <p:nvPr/>
          </p:nvSpPr>
          <p:spPr bwMode="auto">
            <a:xfrm>
              <a:off x="2981" y="1468"/>
              <a:ext cx="29" cy="37"/>
            </a:xfrm>
            <a:prstGeom prst="ellipse">
              <a:avLst/>
            </a:prstGeom>
            <a:solidFill>
              <a:srgbClr val="0E0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8" name="Line 19"/>
            <p:cNvSpPr>
              <a:spLocks noChangeShapeType="1"/>
            </p:cNvSpPr>
            <p:nvPr/>
          </p:nvSpPr>
          <p:spPr bwMode="auto">
            <a:xfrm flipV="1">
              <a:off x="2995" y="1388"/>
              <a:ext cx="95" cy="102"/>
            </a:xfrm>
            <a:prstGeom prst="line">
              <a:avLst/>
            </a:prstGeom>
            <a:noFill/>
            <a:ln w="11113"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49" name="Line 20"/>
            <p:cNvSpPr>
              <a:spLocks noChangeShapeType="1"/>
            </p:cNvSpPr>
            <p:nvPr/>
          </p:nvSpPr>
          <p:spPr bwMode="auto">
            <a:xfrm>
              <a:off x="2995" y="1323"/>
              <a:ext cx="0" cy="36"/>
            </a:xfrm>
            <a:prstGeom prst="line">
              <a:avLst/>
            </a:prstGeom>
            <a:noFill/>
            <a:ln w="11113"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0" name="Line 21"/>
            <p:cNvSpPr>
              <a:spLocks noChangeShapeType="1"/>
            </p:cNvSpPr>
            <p:nvPr/>
          </p:nvSpPr>
          <p:spPr bwMode="auto">
            <a:xfrm>
              <a:off x="2995" y="1614"/>
              <a:ext cx="0" cy="36"/>
            </a:xfrm>
            <a:prstGeom prst="line">
              <a:avLst/>
            </a:prstGeom>
            <a:noFill/>
            <a:ln w="11113"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1" name="Line 22"/>
            <p:cNvSpPr>
              <a:spLocks noChangeShapeType="1"/>
            </p:cNvSpPr>
            <p:nvPr/>
          </p:nvSpPr>
          <p:spPr bwMode="auto">
            <a:xfrm>
              <a:off x="2857" y="1490"/>
              <a:ext cx="37" cy="0"/>
            </a:xfrm>
            <a:prstGeom prst="line">
              <a:avLst/>
            </a:prstGeom>
            <a:noFill/>
            <a:ln w="11113"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2" name="Line 23"/>
            <p:cNvSpPr>
              <a:spLocks noChangeShapeType="1"/>
            </p:cNvSpPr>
            <p:nvPr/>
          </p:nvSpPr>
          <p:spPr bwMode="auto">
            <a:xfrm>
              <a:off x="3090" y="1490"/>
              <a:ext cx="36" cy="0"/>
            </a:xfrm>
            <a:prstGeom prst="line">
              <a:avLst/>
            </a:prstGeom>
            <a:noFill/>
            <a:ln w="11113"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53" name="Group 9"/>
          <p:cNvGrpSpPr>
            <a:grpSpLocks noChangeAspect="1"/>
          </p:cNvGrpSpPr>
          <p:nvPr/>
        </p:nvGrpSpPr>
        <p:grpSpPr bwMode="auto">
          <a:xfrm>
            <a:off x="7192249" y="3395609"/>
            <a:ext cx="243164" cy="360000"/>
            <a:chOff x="2711" y="1376"/>
            <a:chExt cx="333" cy="493"/>
          </a:xfrm>
        </p:grpSpPr>
        <p:sp>
          <p:nvSpPr>
            <p:cNvPr id="154" name="Freeform 10"/>
            <p:cNvSpPr>
              <a:spLocks/>
            </p:cNvSpPr>
            <p:nvPr/>
          </p:nvSpPr>
          <p:spPr bwMode="auto">
            <a:xfrm>
              <a:off x="2995" y="1376"/>
              <a:ext cx="49" cy="30"/>
            </a:xfrm>
            <a:custGeom>
              <a:avLst/>
              <a:gdLst>
                <a:gd name="T0" fmla="*/ 8 w 10"/>
                <a:gd name="T1" fmla="*/ 6 h 6"/>
                <a:gd name="T2" fmla="*/ 3 w 10"/>
                <a:gd name="T3" fmla="*/ 6 h 6"/>
                <a:gd name="T4" fmla="*/ 0 w 10"/>
                <a:gd name="T5" fmla="*/ 3 h 6"/>
                <a:gd name="T6" fmla="*/ 0 w 10"/>
                <a:gd name="T7" fmla="*/ 3 h 6"/>
                <a:gd name="T8" fmla="*/ 3 w 10"/>
                <a:gd name="T9" fmla="*/ 0 h 6"/>
                <a:gd name="T10" fmla="*/ 8 w 10"/>
                <a:gd name="T11" fmla="*/ 0 h 6"/>
                <a:gd name="T12" fmla="*/ 10 w 10"/>
                <a:gd name="T13" fmla="*/ 3 h 6"/>
                <a:gd name="T14" fmla="*/ 10 w 10"/>
                <a:gd name="T15" fmla="*/ 3 h 6"/>
                <a:gd name="T16" fmla="*/ 8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8" y="6"/>
                  </a:moveTo>
                  <a:cubicBezTo>
                    <a:pt x="3" y="6"/>
                    <a:pt x="3" y="6"/>
                    <a:pt x="3" y="6"/>
                  </a:cubicBezTo>
                  <a:cubicBezTo>
                    <a:pt x="1" y="6"/>
                    <a:pt x="0" y="4"/>
                    <a:pt x="0" y="3"/>
                  </a:cubicBezTo>
                  <a:cubicBezTo>
                    <a:pt x="0" y="3"/>
                    <a:pt x="0" y="3"/>
                    <a:pt x="0" y="3"/>
                  </a:cubicBezTo>
                  <a:cubicBezTo>
                    <a:pt x="0" y="1"/>
                    <a:pt x="1" y="0"/>
                    <a:pt x="3" y="0"/>
                  </a:cubicBezTo>
                  <a:cubicBezTo>
                    <a:pt x="8" y="0"/>
                    <a:pt x="8" y="0"/>
                    <a:pt x="8" y="0"/>
                  </a:cubicBezTo>
                  <a:cubicBezTo>
                    <a:pt x="9" y="0"/>
                    <a:pt x="10" y="1"/>
                    <a:pt x="10" y="3"/>
                  </a:cubicBezTo>
                  <a:cubicBezTo>
                    <a:pt x="10" y="3"/>
                    <a:pt x="10" y="3"/>
                    <a:pt x="10" y="3"/>
                  </a:cubicBezTo>
                  <a:cubicBezTo>
                    <a:pt x="10" y="4"/>
                    <a:pt x="9" y="6"/>
                    <a:pt x="8" y="6"/>
                  </a:cubicBezTo>
                  <a:close/>
                </a:path>
              </a:pathLst>
            </a:custGeom>
            <a:noFill/>
            <a:ln w="7938" cap="flat">
              <a:solidFill>
                <a:srgbClr val="001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5" name="Freeform 11"/>
            <p:cNvSpPr>
              <a:spLocks/>
            </p:cNvSpPr>
            <p:nvPr/>
          </p:nvSpPr>
          <p:spPr bwMode="auto">
            <a:xfrm>
              <a:off x="2711" y="1376"/>
              <a:ext cx="54" cy="30"/>
            </a:xfrm>
            <a:custGeom>
              <a:avLst/>
              <a:gdLst>
                <a:gd name="T0" fmla="*/ 8 w 11"/>
                <a:gd name="T1" fmla="*/ 6 h 6"/>
                <a:gd name="T2" fmla="*/ 3 w 11"/>
                <a:gd name="T3" fmla="*/ 6 h 6"/>
                <a:gd name="T4" fmla="*/ 0 w 11"/>
                <a:gd name="T5" fmla="*/ 3 h 6"/>
                <a:gd name="T6" fmla="*/ 0 w 11"/>
                <a:gd name="T7" fmla="*/ 3 h 6"/>
                <a:gd name="T8" fmla="*/ 3 w 11"/>
                <a:gd name="T9" fmla="*/ 0 h 6"/>
                <a:gd name="T10" fmla="*/ 8 w 11"/>
                <a:gd name="T11" fmla="*/ 0 h 6"/>
                <a:gd name="T12" fmla="*/ 11 w 11"/>
                <a:gd name="T13" fmla="*/ 3 h 6"/>
                <a:gd name="T14" fmla="*/ 11 w 11"/>
                <a:gd name="T15" fmla="*/ 3 h 6"/>
                <a:gd name="T16" fmla="*/ 8 w 11"/>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6">
                  <a:moveTo>
                    <a:pt x="8" y="6"/>
                  </a:moveTo>
                  <a:cubicBezTo>
                    <a:pt x="3" y="6"/>
                    <a:pt x="3" y="6"/>
                    <a:pt x="3" y="6"/>
                  </a:cubicBezTo>
                  <a:cubicBezTo>
                    <a:pt x="2" y="6"/>
                    <a:pt x="0" y="4"/>
                    <a:pt x="0" y="3"/>
                  </a:cubicBezTo>
                  <a:cubicBezTo>
                    <a:pt x="0" y="3"/>
                    <a:pt x="0" y="3"/>
                    <a:pt x="0" y="3"/>
                  </a:cubicBezTo>
                  <a:cubicBezTo>
                    <a:pt x="0" y="1"/>
                    <a:pt x="2" y="0"/>
                    <a:pt x="3" y="0"/>
                  </a:cubicBezTo>
                  <a:cubicBezTo>
                    <a:pt x="8" y="0"/>
                    <a:pt x="8" y="0"/>
                    <a:pt x="8" y="0"/>
                  </a:cubicBezTo>
                  <a:cubicBezTo>
                    <a:pt x="10" y="0"/>
                    <a:pt x="11" y="1"/>
                    <a:pt x="11" y="3"/>
                  </a:cubicBezTo>
                  <a:cubicBezTo>
                    <a:pt x="11" y="3"/>
                    <a:pt x="11" y="3"/>
                    <a:pt x="11" y="3"/>
                  </a:cubicBezTo>
                  <a:cubicBezTo>
                    <a:pt x="11" y="4"/>
                    <a:pt x="10" y="6"/>
                    <a:pt x="8" y="6"/>
                  </a:cubicBezTo>
                  <a:close/>
                </a:path>
              </a:pathLst>
            </a:custGeom>
            <a:noFill/>
            <a:ln w="7938" cap="flat">
              <a:solidFill>
                <a:srgbClr val="001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6" name="Freeform 12"/>
            <p:cNvSpPr>
              <a:spLocks/>
            </p:cNvSpPr>
            <p:nvPr/>
          </p:nvSpPr>
          <p:spPr bwMode="auto">
            <a:xfrm>
              <a:off x="2878" y="1376"/>
              <a:ext cx="127" cy="493"/>
            </a:xfrm>
            <a:custGeom>
              <a:avLst/>
              <a:gdLst>
                <a:gd name="T0" fmla="*/ 0 w 26"/>
                <a:gd name="T1" fmla="*/ 100 h 100"/>
                <a:gd name="T2" fmla="*/ 0 w 26"/>
                <a:gd name="T3" fmla="*/ 9 h 100"/>
                <a:gd name="T4" fmla="*/ 26 w 26"/>
                <a:gd name="T5" fmla="*/ 0 h 100"/>
              </a:gdLst>
              <a:ahLst/>
              <a:cxnLst>
                <a:cxn ang="0">
                  <a:pos x="T0" y="T1"/>
                </a:cxn>
                <a:cxn ang="0">
                  <a:pos x="T2" y="T3"/>
                </a:cxn>
                <a:cxn ang="0">
                  <a:pos x="T4" y="T5"/>
                </a:cxn>
              </a:cxnLst>
              <a:rect l="0" t="0" r="r" b="b"/>
              <a:pathLst>
                <a:path w="26" h="100">
                  <a:moveTo>
                    <a:pt x="0" y="100"/>
                  </a:moveTo>
                  <a:cubicBezTo>
                    <a:pt x="0" y="9"/>
                    <a:pt x="0" y="9"/>
                    <a:pt x="0" y="9"/>
                  </a:cubicBezTo>
                  <a:cubicBezTo>
                    <a:pt x="0" y="9"/>
                    <a:pt x="10" y="0"/>
                    <a:pt x="26" y="0"/>
                  </a:cubicBezTo>
                </a:path>
              </a:pathLst>
            </a:custGeom>
            <a:noFill/>
            <a:ln w="7938" cap="flat">
              <a:solidFill>
                <a:srgbClr val="001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57" name="Freeform 13"/>
            <p:cNvSpPr>
              <a:spLocks/>
            </p:cNvSpPr>
            <p:nvPr/>
          </p:nvSpPr>
          <p:spPr bwMode="auto">
            <a:xfrm>
              <a:off x="2750" y="1376"/>
              <a:ext cx="128" cy="45"/>
            </a:xfrm>
            <a:custGeom>
              <a:avLst/>
              <a:gdLst>
                <a:gd name="T0" fmla="*/ 26 w 26"/>
                <a:gd name="T1" fmla="*/ 9 h 9"/>
                <a:gd name="T2" fmla="*/ 0 w 26"/>
                <a:gd name="T3" fmla="*/ 0 h 9"/>
              </a:gdLst>
              <a:ahLst/>
              <a:cxnLst>
                <a:cxn ang="0">
                  <a:pos x="T0" y="T1"/>
                </a:cxn>
                <a:cxn ang="0">
                  <a:pos x="T2" y="T3"/>
                </a:cxn>
              </a:cxnLst>
              <a:rect l="0" t="0" r="r" b="b"/>
              <a:pathLst>
                <a:path w="26" h="9">
                  <a:moveTo>
                    <a:pt x="26" y="9"/>
                  </a:moveTo>
                  <a:cubicBezTo>
                    <a:pt x="26" y="9"/>
                    <a:pt x="16" y="0"/>
                    <a:pt x="0" y="0"/>
                  </a:cubicBezTo>
                </a:path>
              </a:pathLst>
            </a:custGeom>
            <a:noFill/>
            <a:ln w="7938" cap="flat">
              <a:solidFill>
                <a:srgbClr val="00184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58" name="Group 144"/>
          <p:cNvGrpSpPr>
            <a:grpSpLocks noChangeAspect="1"/>
          </p:cNvGrpSpPr>
          <p:nvPr/>
        </p:nvGrpSpPr>
        <p:grpSpPr bwMode="auto">
          <a:xfrm>
            <a:off x="7573482" y="2470447"/>
            <a:ext cx="358494" cy="360000"/>
            <a:chOff x="2642" y="1386"/>
            <a:chExt cx="476" cy="478"/>
          </a:xfrm>
        </p:grpSpPr>
        <p:sp>
          <p:nvSpPr>
            <p:cNvPr id="159" name="Freeform 145"/>
            <p:cNvSpPr>
              <a:spLocks/>
            </p:cNvSpPr>
            <p:nvPr/>
          </p:nvSpPr>
          <p:spPr bwMode="auto">
            <a:xfrm>
              <a:off x="2858" y="1637"/>
              <a:ext cx="83" cy="84"/>
            </a:xfrm>
            <a:custGeom>
              <a:avLst/>
              <a:gdLst>
                <a:gd name="T0" fmla="*/ 15 w 17"/>
                <a:gd name="T1" fmla="*/ 4 h 17"/>
                <a:gd name="T2" fmla="*/ 13 w 17"/>
                <a:gd name="T3" fmla="*/ 15 h 17"/>
                <a:gd name="T4" fmla="*/ 2 w 17"/>
                <a:gd name="T5" fmla="*/ 12 h 17"/>
                <a:gd name="T6" fmla="*/ 4 w 17"/>
                <a:gd name="T7" fmla="*/ 2 h 17"/>
                <a:gd name="T8" fmla="*/ 15 w 17"/>
                <a:gd name="T9" fmla="*/ 4 h 17"/>
              </a:gdLst>
              <a:ahLst/>
              <a:cxnLst>
                <a:cxn ang="0">
                  <a:pos x="T0" y="T1"/>
                </a:cxn>
                <a:cxn ang="0">
                  <a:pos x="T2" y="T3"/>
                </a:cxn>
                <a:cxn ang="0">
                  <a:pos x="T4" y="T5"/>
                </a:cxn>
                <a:cxn ang="0">
                  <a:pos x="T6" y="T7"/>
                </a:cxn>
                <a:cxn ang="0">
                  <a:pos x="T8" y="T9"/>
                </a:cxn>
              </a:cxnLst>
              <a:rect l="0" t="0" r="r" b="b"/>
              <a:pathLst>
                <a:path w="17" h="17">
                  <a:moveTo>
                    <a:pt x="15" y="4"/>
                  </a:moveTo>
                  <a:cubicBezTo>
                    <a:pt x="17" y="8"/>
                    <a:pt x="16" y="12"/>
                    <a:pt x="13" y="15"/>
                  </a:cubicBezTo>
                  <a:cubicBezTo>
                    <a:pt x="9" y="17"/>
                    <a:pt x="5" y="16"/>
                    <a:pt x="2" y="12"/>
                  </a:cubicBezTo>
                  <a:cubicBezTo>
                    <a:pt x="0" y="9"/>
                    <a:pt x="1" y="4"/>
                    <a:pt x="4" y="2"/>
                  </a:cubicBezTo>
                  <a:cubicBezTo>
                    <a:pt x="8" y="0"/>
                    <a:pt x="12" y="1"/>
                    <a:pt x="15" y="4"/>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0" name="Freeform 146"/>
            <p:cNvSpPr>
              <a:spLocks/>
            </p:cNvSpPr>
            <p:nvPr/>
          </p:nvSpPr>
          <p:spPr bwMode="auto">
            <a:xfrm>
              <a:off x="2716" y="1426"/>
              <a:ext cx="328" cy="172"/>
            </a:xfrm>
            <a:custGeom>
              <a:avLst/>
              <a:gdLst>
                <a:gd name="T0" fmla="*/ 0 w 328"/>
                <a:gd name="T1" fmla="*/ 0 h 172"/>
                <a:gd name="T2" fmla="*/ 0 w 328"/>
                <a:gd name="T3" fmla="*/ 83 h 172"/>
                <a:gd name="T4" fmla="*/ 34 w 328"/>
                <a:gd name="T5" fmla="*/ 83 h 172"/>
                <a:gd name="T6" fmla="*/ 34 w 328"/>
                <a:gd name="T7" fmla="*/ 54 h 172"/>
                <a:gd name="T8" fmla="*/ 127 w 328"/>
                <a:gd name="T9" fmla="*/ 54 h 172"/>
                <a:gd name="T10" fmla="*/ 157 w 328"/>
                <a:gd name="T11" fmla="*/ 172 h 172"/>
                <a:gd name="T12" fmla="*/ 176 w 328"/>
                <a:gd name="T13" fmla="*/ 172 h 172"/>
                <a:gd name="T14" fmla="*/ 201 w 328"/>
                <a:gd name="T15" fmla="*/ 54 h 172"/>
                <a:gd name="T16" fmla="*/ 294 w 328"/>
                <a:gd name="T17" fmla="*/ 54 h 172"/>
                <a:gd name="T18" fmla="*/ 294 w 328"/>
                <a:gd name="T19" fmla="*/ 83 h 172"/>
                <a:gd name="T20" fmla="*/ 328 w 328"/>
                <a:gd name="T21" fmla="*/ 83 h 172"/>
                <a:gd name="T22" fmla="*/ 328 w 328"/>
                <a:gd name="T23" fmla="*/ 0 h 172"/>
                <a:gd name="T24" fmla="*/ 294 w 328"/>
                <a:gd name="T25" fmla="*/ 0 h 172"/>
                <a:gd name="T26" fmla="*/ 294 w 328"/>
                <a:gd name="T27" fmla="*/ 29 h 172"/>
                <a:gd name="T28" fmla="*/ 162 w 328"/>
                <a:gd name="T29" fmla="*/ 0 h 172"/>
                <a:gd name="T30" fmla="*/ 34 w 328"/>
                <a:gd name="T31" fmla="*/ 29 h 172"/>
                <a:gd name="T32" fmla="*/ 34 w 328"/>
                <a:gd name="T33" fmla="*/ 0 h 172"/>
                <a:gd name="T34" fmla="*/ 0 w 328"/>
                <a:gd name="T3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172">
                  <a:moveTo>
                    <a:pt x="0" y="0"/>
                  </a:moveTo>
                  <a:lnTo>
                    <a:pt x="0" y="83"/>
                  </a:lnTo>
                  <a:lnTo>
                    <a:pt x="34" y="83"/>
                  </a:lnTo>
                  <a:lnTo>
                    <a:pt x="34" y="54"/>
                  </a:lnTo>
                  <a:lnTo>
                    <a:pt x="127" y="54"/>
                  </a:lnTo>
                  <a:lnTo>
                    <a:pt x="157" y="172"/>
                  </a:lnTo>
                  <a:lnTo>
                    <a:pt x="176" y="172"/>
                  </a:lnTo>
                  <a:lnTo>
                    <a:pt x="201" y="54"/>
                  </a:lnTo>
                  <a:lnTo>
                    <a:pt x="294" y="54"/>
                  </a:lnTo>
                  <a:lnTo>
                    <a:pt x="294" y="83"/>
                  </a:lnTo>
                  <a:lnTo>
                    <a:pt x="328" y="83"/>
                  </a:lnTo>
                  <a:lnTo>
                    <a:pt x="328" y="0"/>
                  </a:lnTo>
                  <a:lnTo>
                    <a:pt x="294" y="0"/>
                  </a:lnTo>
                  <a:lnTo>
                    <a:pt x="294" y="29"/>
                  </a:lnTo>
                  <a:lnTo>
                    <a:pt x="162" y="0"/>
                  </a:lnTo>
                  <a:lnTo>
                    <a:pt x="34" y="29"/>
                  </a:lnTo>
                  <a:lnTo>
                    <a:pt x="34" y="0"/>
                  </a:lnTo>
                  <a:lnTo>
                    <a:pt x="0" y="0"/>
                  </a:ln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1" name="Line 147"/>
            <p:cNvSpPr>
              <a:spLocks noChangeShapeType="1"/>
            </p:cNvSpPr>
            <p:nvPr/>
          </p:nvSpPr>
          <p:spPr bwMode="auto">
            <a:xfrm>
              <a:off x="2642" y="1406"/>
              <a:ext cx="18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2" name="Line 148"/>
            <p:cNvSpPr>
              <a:spLocks noChangeShapeType="1"/>
            </p:cNvSpPr>
            <p:nvPr/>
          </p:nvSpPr>
          <p:spPr bwMode="auto">
            <a:xfrm>
              <a:off x="2711" y="1386"/>
              <a:ext cx="44"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3" name="Line 149"/>
            <p:cNvSpPr>
              <a:spLocks noChangeShapeType="1"/>
            </p:cNvSpPr>
            <p:nvPr/>
          </p:nvSpPr>
          <p:spPr bwMode="auto">
            <a:xfrm>
              <a:off x="2936" y="1406"/>
              <a:ext cx="182"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4" name="Line 150"/>
            <p:cNvSpPr>
              <a:spLocks noChangeShapeType="1"/>
            </p:cNvSpPr>
            <p:nvPr/>
          </p:nvSpPr>
          <p:spPr bwMode="auto">
            <a:xfrm>
              <a:off x="3005" y="1386"/>
              <a:ext cx="39"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5" name="Freeform 151"/>
            <p:cNvSpPr>
              <a:spLocks/>
            </p:cNvSpPr>
            <p:nvPr/>
          </p:nvSpPr>
          <p:spPr bwMode="auto">
            <a:xfrm>
              <a:off x="2809" y="1622"/>
              <a:ext cx="147" cy="109"/>
            </a:xfrm>
            <a:custGeom>
              <a:avLst/>
              <a:gdLst>
                <a:gd name="T0" fmla="*/ 28 w 30"/>
                <a:gd name="T1" fmla="*/ 22 h 22"/>
                <a:gd name="T2" fmla="*/ 1 w 30"/>
                <a:gd name="T3" fmla="*/ 22 h 22"/>
                <a:gd name="T4" fmla="*/ 0 w 30"/>
                <a:gd name="T5" fmla="*/ 21 h 22"/>
                <a:gd name="T6" fmla="*/ 0 w 30"/>
                <a:gd name="T7" fmla="*/ 2 h 22"/>
                <a:gd name="T8" fmla="*/ 1 w 30"/>
                <a:gd name="T9" fmla="*/ 0 h 22"/>
                <a:gd name="T10" fmla="*/ 28 w 30"/>
                <a:gd name="T11" fmla="*/ 0 h 22"/>
                <a:gd name="T12" fmla="*/ 30 w 30"/>
                <a:gd name="T13" fmla="*/ 2 h 22"/>
                <a:gd name="T14" fmla="*/ 30 w 30"/>
                <a:gd name="T15" fmla="*/ 21 h 22"/>
                <a:gd name="T16" fmla="*/ 28 w 30"/>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28" y="22"/>
                  </a:moveTo>
                  <a:cubicBezTo>
                    <a:pt x="1" y="22"/>
                    <a:pt x="1" y="22"/>
                    <a:pt x="1" y="22"/>
                  </a:cubicBezTo>
                  <a:cubicBezTo>
                    <a:pt x="0" y="22"/>
                    <a:pt x="0" y="22"/>
                    <a:pt x="0" y="21"/>
                  </a:cubicBezTo>
                  <a:cubicBezTo>
                    <a:pt x="0" y="2"/>
                    <a:pt x="0" y="2"/>
                    <a:pt x="0" y="2"/>
                  </a:cubicBezTo>
                  <a:cubicBezTo>
                    <a:pt x="0" y="1"/>
                    <a:pt x="0" y="0"/>
                    <a:pt x="1" y="0"/>
                  </a:cubicBezTo>
                  <a:cubicBezTo>
                    <a:pt x="28" y="0"/>
                    <a:pt x="28" y="0"/>
                    <a:pt x="28" y="0"/>
                  </a:cubicBezTo>
                  <a:cubicBezTo>
                    <a:pt x="29" y="0"/>
                    <a:pt x="30" y="1"/>
                    <a:pt x="30" y="2"/>
                  </a:cubicBezTo>
                  <a:cubicBezTo>
                    <a:pt x="30" y="21"/>
                    <a:pt x="30" y="21"/>
                    <a:pt x="30" y="21"/>
                  </a:cubicBezTo>
                  <a:cubicBezTo>
                    <a:pt x="30" y="22"/>
                    <a:pt x="29" y="22"/>
                    <a:pt x="28" y="22"/>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6" name="Freeform 152"/>
            <p:cNvSpPr>
              <a:spLocks/>
            </p:cNvSpPr>
            <p:nvPr/>
          </p:nvSpPr>
          <p:spPr bwMode="auto">
            <a:xfrm>
              <a:off x="2828" y="1603"/>
              <a:ext cx="20" cy="15"/>
            </a:xfrm>
            <a:custGeom>
              <a:avLst/>
              <a:gdLst>
                <a:gd name="T0" fmla="*/ 0 w 20"/>
                <a:gd name="T1" fmla="*/ 15 h 15"/>
                <a:gd name="T2" fmla="*/ 0 w 20"/>
                <a:gd name="T3" fmla="*/ 0 h 15"/>
                <a:gd name="T4" fmla="*/ 20 w 20"/>
                <a:gd name="T5" fmla="*/ 0 h 15"/>
                <a:gd name="T6" fmla="*/ 20 w 20"/>
                <a:gd name="T7" fmla="*/ 15 h 15"/>
              </a:gdLst>
              <a:ahLst/>
              <a:cxnLst>
                <a:cxn ang="0">
                  <a:pos x="T0" y="T1"/>
                </a:cxn>
                <a:cxn ang="0">
                  <a:pos x="T2" y="T3"/>
                </a:cxn>
                <a:cxn ang="0">
                  <a:pos x="T4" y="T5"/>
                </a:cxn>
                <a:cxn ang="0">
                  <a:pos x="T6" y="T7"/>
                </a:cxn>
              </a:cxnLst>
              <a:rect l="0" t="0" r="r" b="b"/>
              <a:pathLst>
                <a:path w="20" h="15">
                  <a:moveTo>
                    <a:pt x="0" y="15"/>
                  </a:moveTo>
                  <a:lnTo>
                    <a:pt x="0" y="0"/>
                  </a:lnTo>
                  <a:lnTo>
                    <a:pt x="20" y="0"/>
                  </a:lnTo>
                  <a:lnTo>
                    <a:pt x="20" y="15"/>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7" name="Freeform 153"/>
            <p:cNvSpPr>
              <a:spLocks/>
            </p:cNvSpPr>
            <p:nvPr/>
          </p:nvSpPr>
          <p:spPr bwMode="auto">
            <a:xfrm>
              <a:off x="2819" y="1785"/>
              <a:ext cx="122" cy="29"/>
            </a:xfrm>
            <a:custGeom>
              <a:avLst/>
              <a:gdLst>
                <a:gd name="T0" fmla="*/ 0 w 25"/>
                <a:gd name="T1" fmla="*/ 0 h 6"/>
                <a:gd name="T2" fmla="*/ 25 w 25"/>
                <a:gd name="T3" fmla="*/ 0 h 6"/>
              </a:gdLst>
              <a:ahLst/>
              <a:cxnLst>
                <a:cxn ang="0">
                  <a:pos x="T0" y="T1"/>
                </a:cxn>
                <a:cxn ang="0">
                  <a:pos x="T2" y="T3"/>
                </a:cxn>
              </a:cxnLst>
              <a:rect l="0" t="0" r="r" b="b"/>
              <a:pathLst>
                <a:path w="25" h="6">
                  <a:moveTo>
                    <a:pt x="0" y="0"/>
                  </a:moveTo>
                  <a:cubicBezTo>
                    <a:pt x="7" y="6"/>
                    <a:pt x="18" y="6"/>
                    <a:pt x="25"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8" name="Freeform 154"/>
            <p:cNvSpPr>
              <a:spLocks/>
            </p:cNvSpPr>
            <p:nvPr/>
          </p:nvSpPr>
          <p:spPr bwMode="auto">
            <a:xfrm>
              <a:off x="2848" y="1750"/>
              <a:ext cx="64" cy="20"/>
            </a:xfrm>
            <a:custGeom>
              <a:avLst/>
              <a:gdLst>
                <a:gd name="T0" fmla="*/ 13 w 13"/>
                <a:gd name="T1" fmla="*/ 0 h 4"/>
                <a:gd name="T2" fmla="*/ 0 w 13"/>
                <a:gd name="T3" fmla="*/ 0 h 4"/>
              </a:gdLst>
              <a:ahLst/>
              <a:cxnLst>
                <a:cxn ang="0">
                  <a:pos x="T0" y="T1"/>
                </a:cxn>
                <a:cxn ang="0">
                  <a:pos x="T2" y="T3"/>
                </a:cxn>
              </a:cxnLst>
              <a:rect l="0" t="0" r="r" b="b"/>
              <a:pathLst>
                <a:path w="13" h="4">
                  <a:moveTo>
                    <a:pt x="13" y="0"/>
                  </a:moveTo>
                  <a:cubicBezTo>
                    <a:pt x="9" y="4"/>
                    <a:pt x="4" y="4"/>
                    <a:pt x="0"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69" name="Freeform 155"/>
            <p:cNvSpPr>
              <a:spLocks/>
            </p:cNvSpPr>
            <p:nvPr/>
          </p:nvSpPr>
          <p:spPr bwMode="auto">
            <a:xfrm>
              <a:off x="2789" y="1814"/>
              <a:ext cx="182" cy="50"/>
            </a:xfrm>
            <a:custGeom>
              <a:avLst/>
              <a:gdLst>
                <a:gd name="T0" fmla="*/ 0 w 37"/>
                <a:gd name="T1" fmla="*/ 0 h 10"/>
                <a:gd name="T2" fmla="*/ 37 w 37"/>
                <a:gd name="T3" fmla="*/ 0 h 10"/>
              </a:gdLst>
              <a:ahLst/>
              <a:cxnLst>
                <a:cxn ang="0">
                  <a:pos x="T0" y="T1"/>
                </a:cxn>
                <a:cxn ang="0">
                  <a:pos x="T2" y="T3"/>
                </a:cxn>
              </a:cxnLst>
              <a:rect l="0" t="0" r="r" b="b"/>
              <a:pathLst>
                <a:path w="37" h="10">
                  <a:moveTo>
                    <a:pt x="0" y="0"/>
                  </a:moveTo>
                  <a:cubicBezTo>
                    <a:pt x="10" y="10"/>
                    <a:pt x="27" y="10"/>
                    <a:pt x="37" y="0"/>
                  </a:cubicBezTo>
                </a:path>
              </a:pathLst>
            </a:cu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0" name="Line 156"/>
            <p:cNvSpPr>
              <a:spLocks noChangeShapeType="1"/>
            </p:cNvSpPr>
            <p:nvPr/>
          </p:nvSpPr>
          <p:spPr bwMode="auto">
            <a:xfrm>
              <a:off x="2878" y="1721"/>
              <a:ext cx="0" cy="0"/>
            </a:xfrm>
            <a:prstGeom prst="line">
              <a:avLst/>
            </a:prstGeom>
            <a:noFill/>
            <a:ln w="7938"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71" name="Group 26"/>
          <p:cNvGrpSpPr>
            <a:grpSpLocks noChangeAspect="1"/>
          </p:cNvGrpSpPr>
          <p:nvPr/>
        </p:nvGrpSpPr>
        <p:grpSpPr bwMode="auto">
          <a:xfrm>
            <a:off x="6699345" y="1977869"/>
            <a:ext cx="441260" cy="201782"/>
            <a:chOff x="2462" y="1431"/>
            <a:chExt cx="796" cy="364"/>
          </a:xfrm>
        </p:grpSpPr>
        <p:sp>
          <p:nvSpPr>
            <p:cNvPr id="172" name="Freeform 27"/>
            <p:cNvSpPr>
              <a:spLocks noEditPoints="1"/>
            </p:cNvSpPr>
            <p:nvPr/>
          </p:nvSpPr>
          <p:spPr bwMode="auto">
            <a:xfrm>
              <a:off x="2462" y="1431"/>
              <a:ext cx="796" cy="364"/>
            </a:xfrm>
            <a:custGeom>
              <a:avLst/>
              <a:gdLst>
                <a:gd name="T0" fmla="*/ 21 w 163"/>
                <a:gd name="T1" fmla="*/ 53 h 74"/>
                <a:gd name="T2" fmla="*/ 19 w 163"/>
                <a:gd name="T3" fmla="*/ 10 h 74"/>
                <a:gd name="T4" fmla="*/ 142 w 163"/>
                <a:gd name="T5" fmla="*/ 53 h 74"/>
                <a:gd name="T6" fmla="*/ 144 w 163"/>
                <a:gd name="T7" fmla="*/ 11 h 74"/>
                <a:gd name="T8" fmla="*/ 143 w 163"/>
                <a:gd name="T9" fmla="*/ 53 h 74"/>
                <a:gd name="T10" fmla="*/ 163 w 163"/>
                <a:gd name="T11" fmla="*/ 43 h 74"/>
                <a:gd name="T12" fmla="*/ 163 w 163"/>
                <a:gd name="T13" fmla="*/ 22 h 74"/>
                <a:gd name="T14" fmla="*/ 82 w 163"/>
                <a:gd name="T15" fmla="*/ 1 h 74"/>
                <a:gd name="T16" fmla="*/ 0 w 163"/>
                <a:gd name="T17" fmla="*/ 21 h 74"/>
                <a:gd name="T18" fmla="*/ 0 w 163"/>
                <a:gd name="T19" fmla="*/ 42 h 74"/>
                <a:gd name="T20" fmla="*/ 20 w 163"/>
                <a:gd name="T21" fmla="*/ 52 h 74"/>
                <a:gd name="T22" fmla="*/ 66 w 163"/>
                <a:gd name="T23" fmla="*/ 72 h 74"/>
                <a:gd name="T24" fmla="*/ 74 w 163"/>
                <a:gd name="T25" fmla="*/ 68 h 74"/>
                <a:gd name="T26" fmla="*/ 88 w 163"/>
                <a:gd name="T27" fmla="*/ 68 h 74"/>
                <a:gd name="T28" fmla="*/ 96 w 163"/>
                <a:gd name="T29" fmla="*/ 73 h 74"/>
                <a:gd name="T30" fmla="*/ 143 w 163"/>
                <a:gd name="T31"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74">
                  <a:moveTo>
                    <a:pt x="21" y="53"/>
                  </a:moveTo>
                  <a:cubicBezTo>
                    <a:pt x="21" y="53"/>
                    <a:pt x="18" y="42"/>
                    <a:pt x="19" y="10"/>
                  </a:cubicBezTo>
                  <a:moveTo>
                    <a:pt x="142" y="53"/>
                  </a:moveTo>
                  <a:cubicBezTo>
                    <a:pt x="142" y="53"/>
                    <a:pt x="145" y="42"/>
                    <a:pt x="144" y="11"/>
                  </a:cubicBezTo>
                  <a:moveTo>
                    <a:pt x="143" y="53"/>
                  </a:moveTo>
                  <a:cubicBezTo>
                    <a:pt x="159" y="52"/>
                    <a:pt x="163" y="43"/>
                    <a:pt x="163" y="43"/>
                  </a:cubicBezTo>
                  <a:cubicBezTo>
                    <a:pt x="163" y="22"/>
                    <a:pt x="163" y="22"/>
                    <a:pt x="163" y="22"/>
                  </a:cubicBezTo>
                  <a:cubicBezTo>
                    <a:pt x="163" y="22"/>
                    <a:pt x="149" y="1"/>
                    <a:pt x="82" y="1"/>
                  </a:cubicBezTo>
                  <a:cubicBezTo>
                    <a:pt x="15" y="0"/>
                    <a:pt x="0" y="21"/>
                    <a:pt x="0" y="21"/>
                  </a:cubicBezTo>
                  <a:cubicBezTo>
                    <a:pt x="0" y="42"/>
                    <a:pt x="0" y="42"/>
                    <a:pt x="0" y="42"/>
                  </a:cubicBezTo>
                  <a:cubicBezTo>
                    <a:pt x="0" y="42"/>
                    <a:pt x="3" y="52"/>
                    <a:pt x="20" y="52"/>
                  </a:cubicBezTo>
                  <a:cubicBezTo>
                    <a:pt x="20" y="52"/>
                    <a:pt x="22" y="74"/>
                    <a:pt x="66" y="72"/>
                  </a:cubicBezTo>
                  <a:cubicBezTo>
                    <a:pt x="66" y="72"/>
                    <a:pt x="69" y="73"/>
                    <a:pt x="74" y="68"/>
                  </a:cubicBezTo>
                  <a:cubicBezTo>
                    <a:pt x="78" y="62"/>
                    <a:pt x="82" y="58"/>
                    <a:pt x="88" y="68"/>
                  </a:cubicBezTo>
                  <a:cubicBezTo>
                    <a:pt x="88" y="68"/>
                    <a:pt x="92" y="73"/>
                    <a:pt x="96" y="73"/>
                  </a:cubicBezTo>
                  <a:cubicBezTo>
                    <a:pt x="140" y="74"/>
                    <a:pt x="143" y="53"/>
                    <a:pt x="143" y="53"/>
                  </a:cubicBezTo>
                  <a:close/>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3" name="Freeform 28"/>
            <p:cNvSpPr>
              <a:spLocks/>
            </p:cNvSpPr>
            <p:nvPr/>
          </p:nvSpPr>
          <p:spPr bwMode="auto">
            <a:xfrm>
              <a:off x="2623" y="1520"/>
              <a:ext cx="83" cy="83"/>
            </a:xfrm>
            <a:custGeom>
              <a:avLst/>
              <a:gdLst>
                <a:gd name="T0" fmla="*/ 2 w 17"/>
                <a:gd name="T1" fmla="*/ 12 h 17"/>
                <a:gd name="T2" fmla="*/ 4 w 17"/>
                <a:gd name="T3" fmla="*/ 2 h 17"/>
                <a:gd name="T4" fmla="*/ 15 w 17"/>
                <a:gd name="T5" fmla="*/ 4 h 17"/>
                <a:gd name="T6" fmla="*/ 12 w 17"/>
                <a:gd name="T7" fmla="*/ 14 h 17"/>
                <a:gd name="T8" fmla="*/ 2 w 17"/>
                <a:gd name="T9" fmla="*/ 12 h 17"/>
              </a:gdLst>
              <a:ahLst/>
              <a:cxnLst>
                <a:cxn ang="0">
                  <a:pos x="T0" y="T1"/>
                </a:cxn>
                <a:cxn ang="0">
                  <a:pos x="T2" y="T3"/>
                </a:cxn>
                <a:cxn ang="0">
                  <a:pos x="T4" y="T5"/>
                </a:cxn>
                <a:cxn ang="0">
                  <a:pos x="T6" y="T7"/>
                </a:cxn>
                <a:cxn ang="0">
                  <a:pos x="T8" y="T9"/>
                </a:cxn>
              </a:cxnLst>
              <a:rect l="0" t="0" r="r" b="b"/>
              <a:pathLst>
                <a:path w="17" h="17">
                  <a:moveTo>
                    <a:pt x="2" y="12"/>
                  </a:moveTo>
                  <a:cubicBezTo>
                    <a:pt x="0" y="9"/>
                    <a:pt x="1" y="4"/>
                    <a:pt x="4" y="2"/>
                  </a:cubicBezTo>
                  <a:cubicBezTo>
                    <a:pt x="8" y="0"/>
                    <a:pt x="12" y="1"/>
                    <a:pt x="15" y="4"/>
                  </a:cubicBezTo>
                  <a:cubicBezTo>
                    <a:pt x="17" y="8"/>
                    <a:pt x="16" y="12"/>
                    <a:pt x="12" y="14"/>
                  </a:cubicBezTo>
                  <a:cubicBezTo>
                    <a:pt x="9" y="17"/>
                    <a:pt x="4" y="16"/>
                    <a:pt x="2" y="12"/>
                  </a:cubicBezTo>
                </a:path>
              </a:pathLst>
            </a:custGeom>
            <a:solidFill>
              <a:srgbClr val="0E0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74" name="Group 46"/>
          <p:cNvGrpSpPr>
            <a:grpSpLocks noChangeAspect="1"/>
          </p:cNvGrpSpPr>
          <p:nvPr/>
        </p:nvGrpSpPr>
        <p:grpSpPr bwMode="auto">
          <a:xfrm>
            <a:off x="7624191" y="3265233"/>
            <a:ext cx="273716" cy="237304"/>
            <a:chOff x="2662" y="1431"/>
            <a:chExt cx="436" cy="378"/>
          </a:xfrm>
        </p:grpSpPr>
        <p:sp>
          <p:nvSpPr>
            <p:cNvPr id="175" name="Rectangle 47"/>
            <p:cNvSpPr>
              <a:spLocks noChangeArrowheads="1"/>
            </p:cNvSpPr>
            <p:nvPr/>
          </p:nvSpPr>
          <p:spPr bwMode="auto">
            <a:xfrm>
              <a:off x="2662" y="1499"/>
              <a:ext cx="436" cy="310"/>
            </a:xfrm>
            <a:prstGeom prst="rect">
              <a:avLst/>
            </a:pr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6" name="Freeform 48"/>
            <p:cNvSpPr>
              <a:spLocks/>
            </p:cNvSpPr>
            <p:nvPr/>
          </p:nvSpPr>
          <p:spPr bwMode="auto">
            <a:xfrm>
              <a:off x="2936" y="1598"/>
              <a:ext cx="98" cy="103"/>
            </a:xfrm>
            <a:custGeom>
              <a:avLst/>
              <a:gdLst>
                <a:gd name="T0" fmla="*/ 54 w 98"/>
                <a:gd name="T1" fmla="*/ 59 h 103"/>
                <a:gd name="T2" fmla="*/ 98 w 98"/>
                <a:gd name="T3" fmla="*/ 59 h 103"/>
                <a:gd name="T4" fmla="*/ 98 w 98"/>
                <a:gd name="T5" fmla="*/ 44 h 103"/>
                <a:gd name="T6" fmla="*/ 54 w 98"/>
                <a:gd name="T7" fmla="*/ 44 h 103"/>
                <a:gd name="T8" fmla="*/ 54 w 98"/>
                <a:gd name="T9" fmla="*/ 0 h 103"/>
                <a:gd name="T10" fmla="*/ 44 w 98"/>
                <a:gd name="T11" fmla="*/ 0 h 103"/>
                <a:gd name="T12" fmla="*/ 44 w 98"/>
                <a:gd name="T13" fmla="*/ 44 h 103"/>
                <a:gd name="T14" fmla="*/ 0 w 98"/>
                <a:gd name="T15" fmla="*/ 44 h 103"/>
                <a:gd name="T16" fmla="*/ 0 w 98"/>
                <a:gd name="T17" fmla="*/ 59 h 103"/>
                <a:gd name="T18" fmla="*/ 44 w 98"/>
                <a:gd name="T19" fmla="*/ 59 h 103"/>
                <a:gd name="T20" fmla="*/ 44 w 98"/>
                <a:gd name="T21" fmla="*/ 103 h 103"/>
                <a:gd name="T22" fmla="*/ 54 w 98"/>
                <a:gd name="T23" fmla="*/ 103 h 103"/>
                <a:gd name="T24" fmla="*/ 54 w 98"/>
                <a:gd name="T25" fmla="*/ 5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03">
                  <a:moveTo>
                    <a:pt x="54" y="59"/>
                  </a:moveTo>
                  <a:lnTo>
                    <a:pt x="98" y="59"/>
                  </a:lnTo>
                  <a:lnTo>
                    <a:pt x="98" y="44"/>
                  </a:lnTo>
                  <a:lnTo>
                    <a:pt x="54" y="44"/>
                  </a:lnTo>
                  <a:lnTo>
                    <a:pt x="54" y="0"/>
                  </a:lnTo>
                  <a:lnTo>
                    <a:pt x="44" y="0"/>
                  </a:lnTo>
                  <a:lnTo>
                    <a:pt x="44" y="44"/>
                  </a:lnTo>
                  <a:lnTo>
                    <a:pt x="0" y="44"/>
                  </a:lnTo>
                  <a:lnTo>
                    <a:pt x="0" y="59"/>
                  </a:lnTo>
                  <a:lnTo>
                    <a:pt x="44" y="59"/>
                  </a:lnTo>
                  <a:lnTo>
                    <a:pt x="44" y="103"/>
                  </a:lnTo>
                  <a:lnTo>
                    <a:pt x="54" y="103"/>
                  </a:lnTo>
                  <a:lnTo>
                    <a:pt x="54" y="59"/>
                  </a:lnTo>
                  <a:close/>
                </a:path>
              </a:pathLst>
            </a:custGeom>
            <a:solidFill>
              <a:srgbClr val="001135"/>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7" name="Rectangle 49"/>
            <p:cNvSpPr>
              <a:spLocks noChangeArrowheads="1"/>
            </p:cNvSpPr>
            <p:nvPr/>
          </p:nvSpPr>
          <p:spPr bwMode="auto">
            <a:xfrm>
              <a:off x="2745" y="1642"/>
              <a:ext cx="64" cy="15"/>
            </a:xfrm>
            <a:prstGeom prst="rect">
              <a:avLst/>
            </a:prstGeom>
            <a:solidFill>
              <a:srgbClr val="001135"/>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8" name="Freeform 50"/>
            <p:cNvSpPr>
              <a:spLocks/>
            </p:cNvSpPr>
            <p:nvPr/>
          </p:nvSpPr>
          <p:spPr bwMode="auto">
            <a:xfrm>
              <a:off x="2721" y="1431"/>
              <a:ext cx="88" cy="39"/>
            </a:xfrm>
            <a:custGeom>
              <a:avLst/>
              <a:gdLst>
                <a:gd name="T0" fmla="*/ 88 w 88"/>
                <a:gd name="T1" fmla="*/ 39 h 39"/>
                <a:gd name="T2" fmla="*/ 88 w 88"/>
                <a:gd name="T3" fmla="*/ 0 h 39"/>
                <a:gd name="T4" fmla="*/ 0 w 88"/>
                <a:gd name="T5" fmla="*/ 0 h 39"/>
                <a:gd name="T6" fmla="*/ 0 w 88"/>
                <a:gd name="T7" fmla="*/ 39 h 39"/>
              </a:gdLst>
              <a:ahLst/>
              <a:cxnLst>
                <a:cxn ang="0">
                  <a:pos x="T0" y="T1"/>
                </a:cxn>
                <a:cxn ang="0">
                  <a:pos x="T2" y="T3"/>
                </a:cxn>
                <a:cxn ang="0">
                  <a:pos x="T4" y="T5"/>
                </a:cxn>
                <a:cxn ang="0">
                  <a:pos x="T6" y="T7"/>
                </a:cxn>
              </a:cxnLst>
              <a:rect l="0" t="0" r="r" b="b"/>
              <a:pathLst>
                <a:path w="88" h="39">
                  <a:moveTo>
                    <a:pt x="88" y="39"/>
                  </a:moveTo>
                  <a:lnTo>
                    <a:pt x="88" y="0"/>
                  </a:lnTo>
                  <a:lnTo>
                    <a:pt x="0" y="0"/>
                  </a:lnTo>
                  <a:lnTo>
                    <a:pt x="0" y="39"/>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79" name="Freeform 51"/>
            <p:cNvSpPr>
              <a:spLocks/>
            </p:cNvSpPr>
            <p:nvPr/>
          </p:nvSpPr>
          <p:spPr bwMode="auto">
            <a:xfrm>
              <a:off x="2951" y="1431"/>
              <a:ext cx="88" cy="39"/>
            </a:xfrm>
            <a:custGeom>
              <a:avLst/>
              <a:gdLst>
                <a:gd name="T0" fmla="*/ 88 w 88"/>
                <a:gd name="T1" fmla="*/ 39 h 39"/>
                <a:gd name="T2" fmla="*/ 88 w 88"/>
                <a:gd name="T3" fmla="*/ 0 h 39"/>
                <a:gd name="T4" fmla="*/ 0 w 88"/>
                <a:gd name="T5" fmla="*/ 0 h 39"/>
                <a:gd name="T6" fmla="*/ 0 w 88"/>
                <a:gd name="T7" fmla="*/ 39 h 39"/>
              </a:gdLst>
              <a:ahLst/>
              <a:cxnLst>
                <a:cxn ang="0">
                  <a:pos x="T0" y="T1"/>
                </a:cxn>
                <a:cxn ang="0">
                  <a:pos x="T2" y="T3"/>
                </a:cxn>
                <a:cxn ang="0">
                  <a:pos x="T4" y="T5"/>
                </a:cxn>
                <a:cxn ang="0">
                  <a:pos x="T6" y="T7"/>
                </a:cxn>
              </a:cxnLst>
              <a:rect l="0" t="0" r="r" b="b"/>
              <a:pathLst>
                <a:path w="88" h="39">
                  <a:moveTo>
                    <a:pt x="88" y="39"/>
                  </a:moveTo>
                  <a:lnTo>
                    <a:pt x="88" y="0"/>
                  </a:lnTo>
                  <a:lnTo>
                    <a:pt x="0" y="0"/>
                  </a:lnTo>
                  <a:lnTo>
                    <a:pt x="0" y="39"/>
                  </a:ln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80" name="Group 56"/>
          <p:cNvGrpSpPr>
            <a:grpSpLocks noChangeAspect="1"/>
          </p:cNvGrpSpPr>
          <p:nvPr/>
        </p:nvGrpSpPr>
        <p:grpSpPr bwMode="auto">
          <a:xfrm>
            <a:off x="6715129" y="3439341"/>
            <a:ext cx="270181" cy="360000"/>
            <a:chOff x="675" y="2189"/>
            <a:chExt cx="373" cy="497"/>
          </a:xfrm>
        </p:grpSpPr>
        <p:sp>
          <p:nvSpPr>
            <p:cNvPr id="181" name="Line 57"/>
            <p:cNvSpPr>
              <a:spLocks noChangeShapeType="1"/>
            </p:cNvSpPr>
            <p:nvPr/>
          </p:nvSpPr>
          <p:spPr bwMode="auto">
            <a:xfrm>
              <a:off x="891" y="2395"/>
              <a:ext cx="0" cy="291"/>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82" name="Freeform 58"/>
            <p:cNvSpPr>
              <a:spLocks noEditPoints="1"/>
            </p:cNvSpPr>
            <p:nvPr/>
          </p:nvSpPr>
          <p:spPr bwMode="auto">
            <a:xfrm>
              <a:off x="675" y="2189"/>
              <a:ext cx="373" cy="369"/>
            </a:xfrm>
            <a:custGeom>
              <a:avLst/>
              <a:gdLst>
                <a:gd name="T0" fmla="*/ 41 w 76"/>
                <a:gd name="T1" fmla="*/ 46 h 75"/>
                <a:gd name="T2" fmla="*/ 74 w 76"/>
                <a:gd name="T3" fmla="*/ 73 h 75"/>
                <a:gd name="T4" fmla="*/ 49 w 76"/>
                <a:gd name="T5" fmla="*/ 39 h 75"/>
                <a:gd name="T6" fmla="*/ 40 w 76"/>
                <a:gd name="T7" fmla="*/ 40 h 75"/>
                <a:gd name="T8" fmla="*/ 57 w 76"/>
                <a:gd name="T9" fmla="*/ 1 h 75"/>
                <a:gd name="T10" fmla="*/ 50 w 76"/>
                <a:gd name="T11" fmla="*/ 43 h 75"/>
                <a:gd name="T12" fmla="*/ 44 w 76"/>
                <a:gd name="T13" fmla="*/ 47 h 75"/>
                <a:gd name="T14" fmla="*/ 1 w 76"/>
                <a:gd name="T15" fmla="*/ 53 h 75"/>
                <a:gd name="T16" fmla="*/ 41 w 76"/>
                <a:gd name="T1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41" y="46"/>
                  </a:moveTo>
                  <a:cubicBezTo>
                    <a:pt x="58" y="63"/>
                    <a:pt x="72" y="75"/>
                    <a:pt x="74" y="73"/>
                  </a:cubicBezTo>
                  <a:cubicBezTo>
                    <a:pt x="76" y="71"/>
                    <a:pt x="65" y="56"/>
                    <a:pt x="49" y="39"/>
                  </a:cubicBezTo>
                  <a:moveTo>
                    <a:pt x="40" y="40"/>
                  </a:moveTo>
                  <a:cubicBezTo>
                    <a:pt x="46" y="18"/>
                    <a:pt x="54" y="0"/>
                    <a:pt x="57" y="1"/>
                  </a:cubicBezTo>
                  <a:cubicBezTo>
                    <a:pt x="59" y="1"/>
                    <a:pt x="56" y="20"/>
                    <a:pt x="50" y="43"/>
                  </a:cubicBezTo>
                  <a:moveTo>
                    <a:pt x="44" y="47"/>
                  </a:moveTo>
                  <a:cubicBezTo>
                    <a:pt x="21" y="53"/>
                    <a:pt x="2" y="55"/>
                    <a:pt x="1" y="53"/>
                  </a:cubicBezTo>
                  <a:cubicBezTo>
                    <a:pt x="0" y="50"/>
                    <a:pt x="18" y="43"/>
                    <a:pt x="41"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83" name="Freeform 59"/>
            <p:cNvSpPr>
              <a:spLocks noEditPoints="1"/>
            </p:cNvSpPr>
            <p:nvPr/>
          </p:nvSpPr>
          <p:spPr bwMode="auto">
            <a:xfrm>
              <a:off x="675" y="2189"/>
              <a:ext cx="373" cy="369"/>
            </a:xfrm>
            <a:custGeom>
              <a:avLst/>
              <a:gdLst>
                <a:gd name="T0" fmla="*/ 41 w 76"/>
                <a:gd name="T1" fmla="*/ 46 h 75"/>
                <a:gd name="T2" fmla="*/ 74 w 76"/>
                <a:gd name="T3" fmla="*/ 73 h 75"/>
                <a:gd name="T4" fmla="*/ 49 w 76"/>
                <a:gd name="T5" fmla="*/ 39 h 75"/>
                <a:gd name="T6" fmla="*/ 40 w 76"/>
                <a:gd name="T7" fmla="*/ 40 h 75"/>
                <a:gd name="T8" fmla="*/ 57 w 76"/>
                <a:gd name="T9" fmla="*/ 1 h 75"/>
                <a:gd name="T10" fmla="*/ 50 w 76"/>
                <a:gd name="T11" fmla="*/ 43 h 75"/>
                <a:gd name="T12" fmla="*/ 44 w 76"/>
                <a:gd name="T13" fmla="*/ 47 h 75"/>
                <a:gd name="T14" fmla="*/ 1 w 76"/>
                <a:gd name="T15" fmla="*/ 53 h 75"/>
                <a:gd name="T16" fmla="*/ 41 w 76"/>
                <a:gd name="T17"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41" y="46"/>
                  </a:moveTo>
                  <a:cubicBezTo>
                    <a:pt x="58" y="63"/>
                    <a:pt x="72" y="75"/>
                    <a:pt x="74" y="73"/>
                  </a:cubicBezTo>
                  <a:cubicBezTo>
                    <a:pt x="76" y="71"/>
                    <a:pt x="65" y="56"/>
                    <a:pt x="49" y="39"/>
                  </a:cubicBezTo>
                  <a:moveTo>
                    <a:pt x="40" y="40"/>
                  </a:moveTo>
                  <a:cubicBezTo>
                    <a:pt x="46" y="18"/>
                    <a:pt x="54" y="0"/>
                    <a:pt x="57" y="1"/>
                  </a:cubicBezTo>
                  <a:cubicBezTo>
                    <a:pt x="59" y="1"/>
                    <a:pt x="56" y="20"/>
                    <a:pt x="50" y="43"/>
                  </a:cubicBezTo>
                  <a:moveTo>
                    <a:pt x="44" y="47"/>
                  </a:moveTo>
                  <a:cubicBezTo>
                    <a:pt x="21" y="53"/>
                    <a:pt x="2" y="55"/>
                    <a:pt x="1" y="53"/>
                  </a:cubicBezTo>
                  <a:cubicBezTo>
                    <a:pt x="0" y="50"/>
                    <a:pt x="18" y="43"/>
                    <a:pt x="41" y="38"/>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84" name="Freeform 60"/>
            <p:cNvSpPr>
              <a:spLocks/>
            </p:cNvSpPr>
            <p:nvPr/>
          </p:nvSpPr>
          <p:spPr bwMode="auto">
            <a:xfrm>
              <a:off x="856" y="2361"/>
              <a:ext cx="74" cy="69"/>
            </a:xfrm>
            <a:custGeom>
              <a:avLst/>
              <a:gdLst>
                <a:gd name="T0" fmla="*/ 6 w 15"/>
                <a:gd name="T1" fmla="*/ 0 h 14"/>
                <a:gd name="T2" fmla="*/ 14 w 15"/>
                <a:gd name="T3" fmla="*/ 6 h 14"/>
                <a:gd name="T4" fmla="*/ 9 w 15"/>
                <a:gd name="T5" fmla="*/ 14 h 14"/>
                <a:gd name="T6" fmla="*/ 1 w 15"/>
                <a:gd name="T7" fmla="*/ 8 h 14"/>
                <a:gd name="T8" fmla="*/ 6 w 15"/>
                <a:gd name="T9" fmla="*/ 0 h 14"/>
              </a:gdLst>
              <a:ahLst/>
              <a:cxnLst>
                <a:cxn ang="0">
                  <a:pos x="T0" y="T1"/>
                </a:cxn>
                <a:cxn ang="0">
                  <a:pos x="T2" y="T3"/>
                </a:cxn>
                <a:cxn ang="0">
                  <a:pos x="T4" y="T5"/>
                </a:cxn>
                <a:cxn ang="0">
                  <a:pos x="T6" y="T7"/>
                </a:cxn>
                <a:cxn ang="0">
                  <a:pos x="T8" y="T9"/>
                </a:cxn>
              </a:cxnLst>
              <a:rect l="0" t="0" r="r" b="b"/>
              <a:pathLst>
                <a:path w="15" h="14">
                  <a:moveTo>
                    <a:pt x="6" y="0"/>
                  </a:moveTo>
                  <a:cubicBezTo>
                    <a:pt x="10" y="0"/>
                    <a:pt x="13" y="2"/>
                    <a:pt x="14" y="6"/>
                  </a:cubicBezTo>
                  <a:cubicBezTo>
                    <a:pt x="15" y="9"/>
                    <a:pt x="12" y="13"/>
                    <a:pt x="9" y="14"/>
                  </a:cubicBezTo>
                  <a:cubicBezTo>
                    <a:pt x="5" y="14"/>
                    <a:pt x="2" y="12"/>
                    <a:pt x="1" y="8"/>
                  </a:cubicBezTo>
                  <a:cubicBezTo>
                    <a:pt x="0" y="5"/>
                    <a:pt x="3" y="1"/>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85" name="Freeform 61"/>
            <p:cNvSpPr>
              <a:spLocks/>
            </p:cNvSpPr>
            <p:nvPr/>
          </p:nvSpPr>
          <p:spPr bwMode="auto">
            <a:xfrm>
              <a:off x="856" y="2361"/>
              <a:ext cx="74" cy="69"/>
            </a:xfrm>
            <a:custGeom>
              <a:avLst/>
              <a:gdLst>
                <a:gd name="T0" fmla="*/ 6 w 15"/>
                <a:gd name="T1" fmla="*/ 0 h 14"/>
                <a:gd name="T2" fmla="*/ 14 w 15"/>
                <a:gd name="T3" fmla="*/ 6 h 14"/>
                <a:gd name="T4" fmla="*/ 9 w 15"/>
                <a:gd name="T5" fmla="*/ 14 h 14"/>
                <a:gd name="T6" fmla="*/ 1 w 15"/>
                <a:gd name="T7" fmla="*/ 8 h 14"/>
                <a:gd name="T8" fmla="*/ 6 w 15"/>
                <a:gd name="T9" fmla="*/ 0 h 14"/>
              </a:gdLst>
              <a:ahLst/>
              <a:cxnLst>
                <a:cxn ang="0">
                  <a:pos x="T0" y="T1"/>
                </a:cxn>
                <a:cxn ang="0">
                  <a:pos x="T2" y="T3"/>
                </a:cxn>
                <a:cxn ang="0">
                  <a:pos x="T4" y="T5"/>
                </a:cxn>
                <a:cxn ang="0">
                  <a:pos x="T6" y="T7"/>
                </a:cxn>
                <a:cxn ang="0">
                  <a:pos x="T8" y="T9"/>
                </a:cxn>
              </a:cxnLst>
              <a:rect l="0" t="0" r="r" b="b"/>
              <a:pathLst>
                <a:path w="15" h="14">
                  <a:moveTo>
                    <a:pt x="6" y="0"/>
                  </a:moveTo>
                  <a:cubicBezTo>
                    <a:pt x="10" y="0"/>
                    <a:pt x="13" y="2"/>
                    <a:pt x="14" y="6"/>
                  </a:cubicBezTo>
                  <a:cubicBezTo>
                    <a:pt x="15" y="9"/>
                    <a:pt x="12" y="13"/>
                    <a:pt x="9" y="14"/>
                  </a:cubicBezTo>
                  <a:cubicBezTo>
                    <a:pt x="5" y="14"/>
                    <a:pt x="2" y="12"/>
                    <a:pt x="1" y="8"/>
                  </a:cubicBezTo>
                  <a:cubicBezTo>
                    <a:pt x="0" y="5"/>
                    <a:pt x="3" y="1"/>
                    <a:pt x="6" y="0"/>
                  </a:cubicBezTo>
                  <a:close/>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grpSp>
        <p:nvGrpSpPr>
          <p:cNvPr id="186" name="Group 178"/>
          <p:cNvGrpSpPr>
            <a:grpSpLocks noChangeAspect="1"/>
          </p:cNvGrpSpPr>
          <p:nvPr/>
        </p:nvGrpSpPr>
        <p:grpSpPr bwMode="auto">
          <a:xfrm>
            <a:off x="7586474" y="1945244"/>
            <a:ext cx="286124" cy="360000"/>
            <a:chOff x="1164" y="2072"/>
            <a:chExt cx="488" cy="614"/>
          </a:xfrm>
        </p:grpSpPr>
        <p:sp>
          <p:nvSpPr>
            <p:cNvPr id="187" name="Freeform 179"/>
            <p:cNvSpPr>
              <a:spLocks/>
            </p:cNvSpPr>
            <p:nvPr/>
          </p:nvSpPr>
          <p:spPr bwMode="auto">
            <a:xfrm>
              <a:off x="1245" y="2260"/>
              <a:ext cx="25" cy="56"/>
            </a:xfrm>
            <a:custGeom>
              <a:avLst/>
              <a:gdLst>
                <a:gd name="T0" fmla="*/ 25 w 25"/>
                <a:gd name="T1" fmla="*/ 37 h 56"/>
                <a:gd name="T2" fmla="*/ 25 w 25"/>
                <a:gd name="T3" fmla="*/ 0 h 56"/>
                <a:gd name="T4" fmla="*/ 0 w 25"/>
                <a:gd name="T5" fmla="*/ 0 h 56"/>
                <a:gd name="T6" fmla="*/ 0 w 25"/>
                <a:gd name="T7" fmla="*/ 56 h 56"/>
              </a:gdLst>
              <a:ahLst/>
              <a:cxnLst>
                <a:cxn ang="0">
                  <a:pos x="T0" y="T1"/>
                </a:cxn>
                <a:cxn ang="0">
                  <a:pos x="T2" y="T3"/>
                </a:cxn>
                <a:cxn ang="0">
                  <a:pos x="T4" y="T5"/>
                </a:cxn>
                <a:cxn ang="0">
                  <a:pos x="T6" y="T7"/>
                </a:cxn>
              </a:cxnLst>
              <a:rect l="0" t="0" r="r" b="b"/>
              <a:pathLst>
                <a:path w="25" h="56">
                  <a:moveTo>
                    <a:pt x="25" y="37"/>
                  </a:moveTo>
                  <a:lnTo>
                    <a:pt x="25" y="0"/>
                  </a:lnTo>
                  <a:lnTo>
                    <a:pt x="0" y="0"/>
                  </a:lnTo>
                  <a:lnTo>
                    <a:pt x="0" y="56"/>
                  </a:ln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sp>
          <p:nvSpPr>
            <p:cNvPr id="188" name="Freeform 180"/>
            <p:cNvSpPr>
              <a:spLocks noEditPoints="1"/>
            </p:cNvSpPr>
            <p:nvPr/>
          </p:nvSpPr>
          <p:spPr bwMode="auto">
            <a:xfrm>
              <a:off x="1164" y="2072"/>
              <a:ext cx="488" cy="614"/>
            </a:xfrm>
            <a:custGeom>
              <a:avLst/>
              <a:gdLst>
                <a:gd name="T0" fmla="*/ 307 w 488"/>
                <a:gd name="T1" fmla="*/ 376 h 614"/>
                <a:gd name="T2" fmla="*/ 307 w 488"/>
                <a:gd name="T3" fmla="*/ 301 h 614"/>
                <a:gd name="T4" fmla="*/ 351 w 488"/>
                <a:gd name="T5" fmla="*/ 301 h 614"/>
                <a:gd name="T6" fmla="*/ 307 w 488"/>
                <a:gd name="T7" fmla="*/ 282 h 614"/>
                <a:gd name="T8" fmla="*/ 307 w 488"/>
                <a:gd name="T9" fmla="*/ 207 h 614"/>
                <a:gd name="T10" fmla="*/ 351 w 488"/>
                <a:gd name="T11" fmla="*/ 207 h 614"/>
                <a:gd name="T12" fmla="*/ 363 w 488"/>
                <a:gd name="T13" fmla="*/ 194 h 614"/>
                <a:gd name="T14" fmla="*/ 363 w 488"/>
                <a:gd name="T15" fmla="*/ 119 h 614"/>
                <a:gd name="T16" fmla="*/ 407 w 488"/>
                <a:gd name="T17" fmla="*/ 119 h 614"/>
                <a:gd name="T18" fmla="*/ 426 w 488"/>
                <a:gd name="T19" fmla="*/ 282 h 614"/>
                <a:gd name="T20" fmla="*/ 426 w 488"/>
                <a:gd name="T21" fmla="*/ 207 h 614"/>
                <a:gd name="T22" fmla="*/ 463 w 488"/>
                <a:gd name="T23" fmla="*/ 207 h 614"/>
                <a:gd name="T24" fmla="*/ 363 w 488"/>
                <a:gd name="T25" fmla="*/ 100 h 614"/>
                <a:gd name="T26" fmla="*/ 363 w 488"/>
                <a:gd name="T27" fmla="*/ 25 h 614"/>
                <a:gd name="T28" fmla="*/ 407 w 488"/>
                <a:gd name="T29" fmla="*/ 25 h 614"/>
                <a:gd name="T30" fmla="*/ 250 w 488"/>
                <a:gd name="T31" fmla="*/ 194 h 614"/>
                <a:gd name="T32" fmla="*/ 250 w 488"/>
                <a:gd name="T33" fmla="*/ 119 h 614"/>
                <a:gd name="T34" fmla="*/ 288 w 488"/>
                <a:gd name="T35" fmla="*/ 119 h 614"/>
                <a:gd name="T36" fmla="*/ 307 w 488"/>
                <a:gd name="T37" fmla="*/ 100 h 614"/>
                <a:gd name="T38" fmla="*/ 307 w 488"/>
                <a:gd name="T39" fmla="*/ 25 h 614"/>
                <a:gd name="T40" fmla="*/ 351 w 488"/>
                <a:gd name="T41" fmla="*/ 25 h 614"/>
                <a:gd name="T42" fmla="*/ 225 w 488"/>
                <a:gd name="T43" fmla="*/ 244 h 614"/>
                <a:gd name="T44" fmla="*/ 225 w 488"/>
                <a:gd name="T45" fmla="*/ 0 h 614"/>
                <a:gd name="T46" fmla="*/ 488 w 488"/>
                <a:gd name="T47" fmla="*/ 0 h 614"/>
                <a:gd name="T48" fmla="*/ 488 w 488"/>
                <a:gd name="T49" fmla="*/ 495 h 614"/>
                <a:gd name="T50" fmla="*/ 81 w 488"/>
                <a:gd name="T51" fmla="*/ 595 h 614"/>
                <a:gd name="T52" fmla="*/ 81 w 488"/>
                <a:gd name="T53" fmla="*/ 520 h 614"/>
                <a:gd name="T54" fmla="*/ 125 w 488"/>
                <a:gd name="T55" fmla="*/ 520 h 614"/>
                <a:gd name="T56" fmla="*/ 25 w 488"/>
                <a:gd name="T57" fmla="*/ 595 h 614"/>
                <a:gd name="T58" fmla="*/ 25 w 488"/>
                <a:gd name="T59" fmla="*/ 520 h 614"/>
                <a:gd name="T60" fmla="*/ 62 w 488"/>
                <a:gd name="T61" fmla="*/ 520 h 614"/>
                <a:gd name="T62" fmla="*/ 138 w 488"/>
                <a:gd name="T63" fmla="*/ 413 h 614"/>
                <a:gd name="T64" fmla="*/ 138 w 488"/>
                <a:gd name="T65" fmla="*/ 338 h 614"/>
                <a:gd name="T66" fmla="*/ 181 w 488"/>
                <a:gd name="T67" fmla="*/ 338 h 614"/>
                <a:gd name="T68" fmla="*/ 25 w 488"/>
                <a:gd name="T69" fmla="*/ 413 h 614"/>
                <a:gd name="T70" fmla="*/ 25 w 488"/>
                <a:gd name="T71" fmla="*/ 338 h 614"/>
                <a:gd name="T72" fmla="*/ 62 w 488"/>
                <a:gd name="T73" fmla="*/ 338 h 614"/>
                <a:gd name="T74" fmla="*/ 0 w 488"/>
                <a:gd name="T75" fmla="*/ 614 h 614"/>
                <a:gd name="T76" fmla="*/ 0 w 488"/>
                <a:gd name="T77" fmla="*/ 313 h 614"/>
                <a:gd name="T78" fmla="*/ 131 w 488"/>
                <a:gd name="T79" fmla="*/ 207 h 614"/>
                <a:gd name="T80" fmla="*/ 263 w 488"/>
                <a:gd name="T81" fmla="*/ 313 h 614"/>
                <a:gd name="T82" fmla="*/ 263 w 488"/>
                <a:gd name="T83" fmla="*/ 507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8" h="614">
                  <a:moveTo>
                    <a:pt x="307" y="376"/>
                  </a:moveTo>
                  <a:lnTo>
                    <a:pt x="307" y="301"/>
                  </a:lnTo>
                  <a:lnTo>
                    <a:pt x="351" y="301"/>
                  </a:lnTo>
                  <a:moveTo>
                    <a:pt x="307" y="282"/>
                  </a:moveTo>
                  <a:lnTo>
                    <a:pt x="307" y="207"/>
                  </a:lnTo>
                  <a:lnTo>
                    <a:pt x="351" y="207"/>
                  </a:lnTo>
                  <a:moveTo>
                    <a:pt x="363" y="194"/>
                  </a:moveTo>
                  <a:lnTo>
                    <a:pt x="363" y="119"/>
                  </a:lnTo>
                  <a:lnTo>
                    <a:pt x="407" y="119"/>
                  </a:lnTo>
                  <a:moveTo>
                    <a:pt x="426" y="282"/>
                  </a:moveTo>
                  <a:lnTo>
                    <a:pt x="426" y="207"/>
                  </a:lnTo>
                  <a:lnTo>
                    <a:pt x="463" y="207"/>
                  </a:lnTo>
                  <a:moveTo>
                    <a:pt x="363" y="100"/>
                  </a:moveTo>
                  <a:lnTo>
                    <a:pt x="363" y="25"/>
                  </a:lnTo>
                  <a:lnTo>
                    <a:pt x="407" y="25"/>
                  </a:lnTo>
                  <a:moveTo>
                    <a:pt x="250" y="194"/>
                  </a:moveTo>
                  <a:lnTo>
                    <a:pt x="250" y="119"/>
                  </a:lnTo>
                  <a:lnTo>
                    <a:pt x="288" y="119"/>
                  </a:lnTo>
                  <a:moveTo>
                    <a:pt x="307" y="100"/>
                  </a:moveTo>
                  <a:lnTo>
                    <a:pt x="307" y="25"/>
                  </a:lnTo>
                  <a:lnTo>
                    <a:pt x="351" y="25"/>
                  </a:lnTo>
                  <a:moveTo>
                    <a:pt x="225" y="244"/>
                  </a:moveTo>
                  <a:lnTo>
                    <a:pt x="225" y="0"/>
                  </a:lnTo>
                  <a:lnTo>
                    <a:pt x="488" y="0"/>
                  </a:lnTo>
                  <a:lnTo>
                    <a:pt x="488" y="495"/>
                  </a:lnTo>
                  <a:moveTo>
                    <a:pt x="81" y="595"/>
                  </a:moveTo>
                  <a:lnTo>
                    <a:pt x="81" y="520"/>
                  </a:lnTo>
                  <a:lnTo>
                    <a:pt x="125" y="520"/>
                  </a:lnTo>
                  <a:moveTo>
                    <a:pt x="25" y="595"/>
                  </a:moveTo>
                  <a:lnTo>
                    <a:pt x="25" y="520"/>
                  </a:lnTo>
                  <a:lnTo>
                    <a:pt x="62" y="520"/>
                  </a:lnTo>
                  <a:moveTo>
                    <a:pt x="138" y="413"/>
                  </a:moveTo>
                  <a:lnTo>
                    <a:pt x="138" y="338"/>
                  </a:lnTo>
                  <a:lnTo>
                    <a:pt x="181" y="338"/>
                  </a:lnTo>
                  <a:moveTo>
                    <a:pt x="25" y="413"/>
                  </a:moveTo>
                  <a:lnTo>
                    <a:pt x="25" y="338"/>
                  </a:lnTo>
                  <a:lnTo>
                    <a:pt x="62" y="338"/>
                  </a:lnTo>
                  <a:moveTo>
                    <a:pt x="0" y="614"/>
                  </a:moveTo>
                  <a:lnTo>
                    <a:pt x="0" y="313"/>
                  </a:lnTo>
                  <a:lnTo>
                    <a:pt x="131" y="207"/>
                  </a:lnTo>
                  <a:lnTo>
                    <a:pt x="263" y="313"/>
                  </a:lnTo>
                  <a:lnTo>
                    <a:pt x="263" y="507"/>
                  </a:lnTo>
                </a:path>
              </a:pathLst>
            </a:custGeom>
            <a:noFill/>
            <a:ln w="9525"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charset="0"/>
              </a:endParaRPr>
            </a:p>
          </p:txBody>
        </p:sp>
      </p:grpSp>
      <p:sp>
        <p:nvSpPr>
          <p:cNvPr id="190" name="Freihandform: Form 189"/>
          <p:cNvSpPr/>
          <p:nvPr/>
        </p:nvSpPr>
        <p:spPr>
          <a:xfrm>
            <a:off x="2719136" y="3502758"/>
            <a:ext cx="374229" cy="375104"/>
          </a:xfrm>
          <a:custGeom>
            <a:avLst/>
            <a:gdLst>
              <a:gd name="connsiteX0" fmla="*/ 0 w 2038350"/>
              <a:gd name="connsiteY0" fmla="*/ 2033588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33588 h 2043113"/>
              <a:gd name="connsiteX0" fmla="*/ 0 w 2038350"/>
              <a:gd name="connsiteY0" fmla="*/ 2043026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430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350" h="2043113">
                <a:moveTo>
                  <a:pt x="0" y="2043026"/>
                </a:moveTo>
                <a:lnTo>
                  <a:pt x="0" y="766763"/>
                </a:lnTo>
                <a:lnTo>
                  <a:pt x="514350" y="1023938"/>
                </a:lnTo>
                <a:lnTo>
                  <a:pt x="514350" y="762000"/>
                </a:lnTo>
                <a:lnTo>
                  <a:pt x="1019175" y="1023938"/>
                </a:lnTo>
                <a:lnTo>
                  <a:pt x="1019175" y="762000"/>
                </a:lnTo>
                <a:lnTo>
                  <a:pt x="1528762" y="1019175"/>
                </a:lnTo>
                <a:lnTo>
                  <a:pt x="1785937" y="0"/>
                </a:lnTo>
                <a:lnTo>
                  <a:pt x="2038350" y="0"/>
                </a:lnTo>
                <a:lnTo>
                  <a:pt x="2038350" y="2038350"/>
                </a:lnTo>
                <a:lnTo>
                  <a:pt x="1643062" y="2038350"/>
                </a:lnTo>
                <a:lnTo>
                  <a:pt x="1643062" y="1528763"/>
                </a:lnTo>
                <a:lnTo>
                  <a:pt x="1333500" y="1528763"/>
                </a:lnTo>
                <a:lnTo>
                  <a:pt x="1333500" y="2043113"/>
                </a:lnTo>
                <a:lnTo>
                  <a:pt x="0" y="2043026"/>
                </a:ln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1" name="Freihandform: Form 190"/>
          <p:cNvSpPr/>
          <p:nvPr/>
        </p:nvSpPr>
        <p:spPr>
          <a:xfrm>
            <a:off x="3818518" y="3320109"/>
            <a:ext cx="374229" cy="375104"/>
          </a:xfrm>
          <a:custGeom>
            <a:avLst/>
            <a:gdLst>
              <a:gd name="connsiteX0" fmla="*/ 0 w 2038350"/>
              <a:gd name="connsiteY0" fmla="*/ 2033588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33588 h 2043113"/>
              <a:gd name="connsiteX0" fmla="*/ 0 w 2038350"/>
              <a:gd name="connsiteY0" fmla="*/ 2043026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430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350" h="2043113">
                <a:moveTo>
                  <a:pt x="0" y="2043026"/>
                </a:moveTo>
                <a:lnTo>
                  <a:pt x="0" y="766763"/>
                </a:lnTo>
                <a:lnTo>
                  <a:pt x="514350" y="1023938"/>
                </a:lnTo>
                <a:lnTo>
                  <a:pt x="514350" y="762000"/>
                </a:lnTo>
                <a:lnTo>
                  <a:pt x="1019175" y="1023938"/>
                </a:lnTo>
                <a:lnTo>
                  <a:pt x="1019175" y="762000"/>
                </a:lnTo>
                <a:lnTo>
                  <a:pt x="1528762" y="1019175"/>
                </a:lnTo>
                <a:lnTo>
                  <a:pt x="1785937" y="0"/>
                </a:lnTo>
                <a:lnTo>
                  <a:pt x="2038350" y="0"/>
                </a:lnTo>
                <a:lnTo>
                  <a:pt x="2038350" y="2038350"/>
                </a:lnTo>
                <a:lnTo>
                  <a:pt x="1643062" y="2038350"/>
                </a:lnTo>
                <a:lnTo>
                  <a:pt x="1643062" y="1528763"/>
                </a:lnTo>
                <a:lnTo>
                  <a:pt x="1333500" y="1528763"/>
                </a:lnTo>
                <a:lnTo>
                  <a:pt x="1333500" y="2043113"/>
                </a:lnTo>
                <a:lnTo>
                  <a:pt x="0" y="2043026"/>
                </a:ln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2" name="Freihandform: Form 191"/>
          <p:cNvSpPr/>
          <p:nvPr/>
        </p:nvSpPr>
        <p:spPr>
          <a:xfrm>
            <a:off x="6552849" y="2363745"/>
            <a:ext cx="289326" cy="290002"/>
          </a:xfrm>
          <a:custGeom>
            <a:avLst/>
            <a:gdLst>
              <a:gd name="connsiteX0" fmla="*/ 0 w 2038350"/>
              <a:gd name="connsiteY0" fmla="*/ 2033588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33588 h 2043113"/>
              <a:gd name="connsiteX0" fmla="*/ 0 w 2038350"/>
              <a:gd name="connsiteY0" fmla="*/ 2043026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430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350" h="2043113">
                <a:moveTo>
                  <a:pt x="0" y="2043026"/>
                </a:moveTo>
                <a:lnTo>
                  <a:pt x="0" y="766763"/>
                </a:lnTo>
                <a:lnTo>
                  <a:pt x="514350" y="1023938"/>
                </a:lnTo>
                <a:lnTo>
                  <a:pt x="514350" y="762000"/>
                </a:lnTo>
                <a:lnTo>
                  <a:pt x="1019175" y="1023938"/>
                </a:lnTo>
                <a:lnTo>
                  <a:pt x="1019175" y="762000"/>
                </a:lnTo>
                <a:lnTo>
                  <a:pt x="1528762" y="1019175"/>
                </a:lnTo>
                <a:lnTo>
                  <a:pt x="1785937" y="0"/>
                </a:lnTo>
                <a:lnTo>
                  <a:pt x="2038350" y="0"/>
                </a:lnTo>
                <a:lnTo>
                  <a:pt x="2038350" y="2038350"/>
                </a:lnTo>
                <a:lnTo>
                  <a:pt x="1643062" y="2038350"/>
                </a:lnTo>
                <a:lnTo>
                  <a:pt x="1643062" y="1528763"/>
                </a:lnTo>
                <a:lnTo>
                  <a:pt x="1333500" y="1528763"/>
                </a:lnTo>
                <a:lnTo>
                  <a:pt x="1333500" y="2043113"/>
                </a:lnTo>
                <a:lnTo>
                  <a:pt x="0" y="2043026"/>
                </a:ln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3" name="Freihandform: Form 192"/>
          <p:cNvSpPr/>
          <p:nvPr/>
        </p:nvSpPr>
        <p:spPr>
          <a:xfrm>
            <a:off x="5364069" y="2900315"/>
            <a:ext cx="374229" cy="375104"/>
          </a:xfrm>
          <a:custGeom>
            <a:avLst/>
            <a:gdLst>
              <a:gd name="connsiteX0" fmla="*/ 0 w 2038350"/>
              <a:gd name="connsiteY0" fmla="*/ 2033588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33588 h 2043113"/>
              <a:gd name="connsiteX0" fmla="*/ 0 w 2038350"/>
              <a:gd name="connsiteY0" fmla="*/ 2043026 h 2043113"/>
              <a:gd name="connsiteX1" fmla="*/ 0 w 2038350"/>
              <a:gd name="connsiteY1" fmla="*/ 766763 h 2043113"/>
              <a:gd name="connsiteX2" fmla="*/ 514350 w 2038350"/>
              <a:gd name="connsiteY2" fmla="*/ 1023938 h 2043113"/>
              <a:gd name="connsiteX3" fmla="*/ 514350 w 2038350"/>
              <a:gd name="connsiteY3" fmla="*/ 762000 h 2043113"/>
              <a:gd name="connsiteX4" fmla="*/ 1019175 w 2038350"/>
              <a:gd name="connsiteY4" fmla="*/ 1023938 h 2043113"/>
              <a:gd name="connsiteX5" fmla="*/ 1019175 w 2038350"/>
              <a:gd name="connsiteY5" fmla="*/ 762000 h 2043113"/>
              <a:gd name="connsiteX6" fmla="*/ 1528762 w 2038350"/>
              <a:gd name="connsiteY6" fmla="*/ 1019175 h 2043113"/>
              <a:gd name="connsiteX7" fmla="*/ 1785937 w 2038350"/>
              <a:gd name="connsiteY7" fmla="*/ 0 h 2043113"/>
              <a:gd name="connsiteX8" fmla="*/ 2038350 w 2038350"/>
              <a:gd name="connsiteY8" fmla="*/ 0 h 2043113"/>
              <a:gd name="connsiteX9" fmla="*/ 2038350 w 2038350"/>
              <a:gd name="connsiteY9" fmla="*/ 2038350 h 2043113"/>
              <a:gd name="connsiteX10" fmla="*/ 1643062 w 2038350"/>
              <a:gd name="connsiteY10" fmla="*/ 2038350 h 2043113"/>
              <a:gd name="connsiteX11" fmla="*/ 1643062 w 2038350"/>
              <a:gd name="connsiteY11" fmla="*/ 1528763 h 2043113"/>
              <a:gd name="connsiteX12" fmla="*/ 1333500 w 2038350"/>
              <a:gd name="connsiteY12" fmla="*/ 1528763 h 2043113"/>
              <a:gd name="connsiteX13" fmla="*/ 1333500 w 2038350"/>
              <a:gd name="connsiteY13" fmla="*/ 2043113 h 2043113"/>
              <a:gd name="connsiteX14" fmla="*/ 0 w 2038350"/>
              <a:gd name="connsiteY14" fmla="*/ 2043026 h 20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8350" h="2043113">
                <a:moveTo>
                  <a:pt x="0" y="2043026"/>
                </a:moveTo>
                <a:lnTo>
                  <a:pt x="0" y="766763"/>
                </a:lnTo>
                <a:lnTo>
                  <a:pt x="514350" y="1023938"/>
                </a:lnTo>
                <a:lnTo>
                  <a:pt x="514350" y="762000"/>
                </a:lnTo>
                <a:lnTo>
                  <a:pt x="1019175" y="1023938"/>
                </a:lnTo>
                <a:lnTo>
                  <a:pt x="1019175" y="762000"/>
                </a:lnTo>
                <a:lnTo>
                  <a:pt x="1528762" y="1019175"/>
                </a:lnTo>
                <a:lnTo>
                  <a:pt x="1785937" y="0"/>
                </a:lnTo>
                <a:lnTo>
                  <a:pt x="2038350" y="0"/>
                </a:lnTo>
                <a:lnTo>
                  <a:pt x="2038350" y="2038350"/>
                </a:lnTo>
                <a:lnTo>
                  <a:pt x="1643062" y="2038350"/>
                </a:lnTo>
                <a:lnTo>
                  <a:pt x="1643062" y="1528763"/>
                </a:lnTo>
                <a:lnTo>
                  <a:pt x="1333500" y="1528763"/>
                </a:lnTo>
                <a:lnTo>
                  <a:pt x="1333500" y="2043113"/>
                </a:lnTo>
                <a:lnTo>
                  <a:pt x="0" y="2043026"/>
                </a:ln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nvGrpSpPr>
          <p:cNvPr id="194" name="Gruppieren 193"/>
          <p:cNvGrpSpPr/>
          <p:nvPr/>
        </p:nvGrpSpPr>
        <p:grpSpPr>
          <a:xfrm>
            <a:off x="6137214" y="2809091"/>
            <a:ext cx="313199" cy="312460"/>
            <a:chOff x="4188184" y="882454"/>
            <a:chExt cx="2291200" cy="2285790"/>
          </a:xfrm>
        </p:grpSpPr>
        <p:sp>
          <p:nvSpPr>
            <p:cNvPr id="195" name="Ellipse 194"/>
            <p:cNvSpPr>
              <a:spLocks noChangeAspect="1"/>
            </p:cNvSpPr>
            <p:nvPr/>
          </p:nvSpPr>
          <p:spPr>
            <a:xfrm>
              <a:off x="4515209" y="1137246"/>
              <a:ext cx="454610" cy="454612"/>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6" name="Freihandform: Form 195"/>
            <p:cNvSpPr>
              <a:spLocks noChangeAspect="1"/>
            </p:cNvSpPr>
            <p:nvPr/>
          </p:nvSpPr>
          <p:spPr>
            <a:xfrm>
              <a:off x="4188184" y="882454"/>
              <a:ext cx="1738313" cy="2285790"/>
            </a:xfrm>
            <a:custGeom>
              <a:avLst/>
              <a:gdLst>
                <a:gd name="connsiteX0" fmla="*/ 554330 w 1738313"/>
                <a:gd name="connsiteY0" fmla="*/ 0 h 2285790"/>
                <a:gd name="connsiteX1" fmla="*/ 998541 w 1738313"/>
                <a:gd name="connsiteY1" fmla="*/ 294444 h 2285790"/>
                <a:gd name="connsiteX2" fmla="*/ 1013947 w 1738313"/>
                <a:gd name="connsiteY2" fmla="*/ 344077 h 2285790"/>
                <a:gd name="connsiteX3" fmla="*/ 1738313 w 1738313"/>
                <a:gd name="connsiteY3" fmla="*/ 344077 h 2285790"/>
                <a:gd name="connsiteX4" fmla="*/ 1738313 w 1738313"/>
                <a:gd name="connsiteY4" fmla="*/ 578434 h 2285790"/>
                <a:gd name="connsiteX5" fmla="*/ 1025590 w 1738313"/>
                <a:gd name="connsiteY5" fmla="*/ 578434 h 2285790"/>
                <a:gd name="connsiteX6" fmla="*/ 1014752 w 1738313"/>
                <a:gd name="connsiteY6" fmla="*/ 625459 h 2285790"/>
                <a:gd name="connsiteX7" fmla="*/ 954092 w 1738313"/>
                <a:gd name="connsiteY7" fmla="*/ 751643 h 2285790"/>
                <a:gd name="connsiteX8" fmla="*/ 906889 w 1738313"/>
                <a:gd name="connsiteY8" fmla="*/ 808853 h 2285790"/>
                <a:gd name="connsiteX9" fmla="*/ 1133984 w 1738313"/>
                <a:gd name="connsiteY9" fmla="*/ 1792508 h 2285790"/>
                <a:gd name="connsiteX10" fmla="*/ 1738313 w 1738313"/>
                <a:gd name="connsiteY10" fmla="*/ 1792508 h 2285790"/>
                <a:gd name="connsiteX11" fmla="*/ 1738313 w 1738313"/>
                <a:gd name="connsiteY11" fmla="*/ 2285790 h 2285790"/>
                <a:gd name="connsiteX12" fmla="*/ 0 w 1738313"/>
                <a:gd name="connsiteY12" fmla="*/ 2285790 h 2285790"/>
                <a:gd name="connsiteX13" fmla="*/ 0 w 1738313"/>
                <a:gd name="connsiteY13" fmla="*/ 1792508 h 2285790"/>
                <a:gd name="connsiteX14" fmla="*/ 627727 w 1738313"/>
                <a:gd name="connsiteY14" fmla="*/ 1792508 h 2285790"/>
                <a:gd name="connsiteX15" fmla="*/ 432464 w 1738313"/>
                <a:gd name="connsiteY15" fmla="*/ 946732 h 2285790"/>
                <a:gd name="connsiteX16" fmla="*/ 366677 w 1738313"/>
                <a:gd name="connsiteY16" fmla="*/ 926310 h 2285790"/>
                <a:gd name="connsiteX17" fmla="*/ 72234 w 1738313"/>
                <a:gd name="connsiteY17" fmla="*/ 482098 h 2285790"/>
                <a:gd name="connsiteX18" fmla="*/ 554330 w 1738313"/>
                <a:gd name="connsiteY18" fmla="*/ 0 h 228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8313" h="2285790">
                  <a:moveTo>
                    <a:pt x="554330" y="0"/>
                  </a:moveTo>
                  <a:cubicBezTo>
                    <a:pt x="754021" y="0"/>
                    <a:pt x="925354" y="121412"/>
                    <a:pt x="998541" y="294444"/>
                  </a:cubicBezTo>
                  <a:lnTo>
                    <a:pt x="1013947" y="344077"/>
                  </a:lnTo>
                  <a:lnTo>
                    <a:pt x="1738313" y="344077"/>
                  </a:lnTo>
                  <a:lnTo>
                    <a:pt x="1738313" y="578434"/>
                  </a:lnTo>
                  <a:lnTo>
                    <a:pt x="1025590" y="578434"/>
                  </a:lnTo>
                  <a:lnTo>
                    <a:pt x="1014752" y="625459"/>
                  </a:lnTo>
                  <a:cubicBezTo>
                    <a:pt x="1000666" y="670747"/>
                    <a:pt x="980083" y="713172"/>
                    <a:pt x="954092" y="751643"/>
                  </a:cubicBezTo>
                  <a:lnTo>
                    <a:pt x="906889" y="808853"/>
                  </a:lnTo>
                  <a:lnTo>
                    <a:pt x="1133984" y="1792508"/>
                  </a:lnTo>
                  <a:lnTo>
                    <a:pt x="1738313" y="1792508"/>
                  </a:lnTo>
                  <a:lnTo>
                    <a:pt x="1738313" y="2285790"/>
                  </a:lnTo>
                  <a:lnTo>
                    <a:pt x="0" y="2285790"/>
                  </a:lnTo>
                  <a:lnTo>
                    <a:pt x="0" y="1792508"/>
                  </a:lnTo>
                  <a:lnTo>
                    <a:pt x="627727" y="1792508"/>
                  </a:lnTo>
                  <a:lnTo>
                    <a:pt x="432464" y="946732"/>
                  </a:lnTo>
                  <a:lnTo>
                    <a:pt x="366677" y="926310"/>
                  </a:lnTo>
                  <a:cubicBezTo>
                    <a:pt x="193645" y="853124"/>
                    <a:pt x="72234" y="681789"/>
                    <a:pt x="72234" y="482098"/>
                  </a:cubicBezTo>
                  <a:cubicBezTo>
                    <a:pt x="72234" y="215843"/>
                    <a:pt x="288076" y="0"/>
                    <a:pt x="554330" y="0"/>
                  </a:cubicBez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7" name="Freihandform: Form 196"/>
            <p:cNvSpPr/>
            <p:nvPr/>
          </p:nvSpPr>
          <p:spPr>
            <a:xfrm>
              <a:off x="5924552" y="990600"/>
              <a:ext cx="554832" cy="254794"/>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8" name="Freihandform: Form 197"/>
            <p:cNvSpPr/>
            <p:nvPr/>
          </p:nvSpPr>
          <p:spPr>
            <a:xfrm flipV="1">
              <a:off x="5924552" y="1443035"/>
              <a:ext cx="554832" cy="254794"/>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grpSp>
        <p:nvGrpSpPr>
          <p:cNvPr id="200" name="Gruppieren 199"/>
          <p:cNvGrpSpPr/>
          <p:nvPr/>
        </p:nvGrpSpPr>
        <p:grpSpPr>
          <a:xfrm>
            <a:off x="5094863" y="2559031"/>
            <a:ext cx="341193" cy="300057"/>
            <a:chOff x="7542524" y="1228623"/>
            <a:chExt cx="1199744" cy="1055095"/>
          </a:xfrm>
        </p:grpSpPr>
        <p:cxnSp>
          <p:nvCxnSpPr>
            <p:cNvPr id="202" name="Gerader Verbinder 201"/>
            <p:cNvCxnSpPr>
              <a:cxnSpLocks/>
            </p:cNvCxnSpPr>
            <p:nvPr/>
          </p:nvCxnSpPr>
          <p:spPr>
            <a:xfrm>
              <a:off x="7823148" y="2283718"/>
              <a:ext cx="638496"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03" name="Rechteck: abgerundete Ecken 202"/>
            <p:cNvSpPr/>
            <p:nvPr/>
          </p:nvSpPr>
          <p:spPr>
            <a:xfrm>
              <a:off x="7542524" y="1228623"/>
              <a:ext cx="1199744" cy="911079"/>
            </a:xfrm>
            <a:prstGeom prst="roundRect">
              <a:avLst>
                <a:gd name="adj" fmla="val 9036"/>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cxnSp>
          <p:nvCxnSpPr>
            <p:cNvPr id="204" name="Gerader Verbinder 203"/>
            <p:cNvCxnSpPr>
              <a:cxnSpLocks/>
            </p:cNvCxnSpPr>
            <p:nvPr/>
          </p:nvCxnSpPr>
          <p:spPr>
            <a:xfrm>
              <a:off x="8142396" y="2139702"/>
              <a:ext cx="0" cy="144016"/>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 name="Gruppieren 5"/>
          <p:cNvGrpSpPr/>
          <p:nvPr/>
        </p:nvGrpSpPr>
        <p:grpSpPr>
          <a:xfrm>
            <a:off x="4333236" y="3001240"/>
            <a:ext cx="482739" cy="225723"/>
            <a:chOff x="3988594" y="2281238"/>
            <a:chExt cx="1243382" cy="581391"/>
          </a:xfrm>
        </p:grpSpPr>
        <p:sp>
          <p:nvSpPr>
            <p:cNvPr id="4" name="Ellipse 3"/>
            <p:cNvSpPr/>
            <p:nvPr/>
          </p:nvSpPr>
          <p:spPr>
            <a:xfrm>
              <a:off x="4860412"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09" name="Ellipse 108"/>
            <p:cNvSpPr/>
            <p:nvPr/>
          </p:nvSpPr>
          <p:spPr>
            <a:xfrm>
              <a:off x="4107201"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14" name="Freihandform: Form 113"/>
            <p:cNvSpPr/>
            <p:nvPr/>
          </p:nvSpPr>
          <p:spPr>
            <a:xfrm>
              <a:off x="3988594" y="2281238"/>
              <a:ext cx="1243382" cy="481012"/>
            </a:xfrm>
            <a:custGeom>
              <a:avLst/>
              <a:gdLst>
                <a:gd name="connsiteX0" fmla="*/ 302419 w 1243382"/>
                <a:gd name="connsiteY0" fmla="*/ 0 h 481012"/>
                <a:gd name="connsiteX1" fmla="*/ 692944 w 1243382"/>
                <a:gd name="connsiteY1" fmla="*/ 2381 h 481012"/>
                <a:gd name="connsiteX2" fmla="*/ 788194 w 1243382"/>
                <a:gd name="connsiteY2" fmla="*/ 33337 h 481012"/>
                <a:gd name="connsiteX3" fmla="*/ 897731 w 1243382"/>
                <a:gd name="connsiteY3" fmla="*/ 204787 h 481012"/>
                <a:gd name="connsiteX4" fmla="*/ 952500 w 1243382"/>
                <a:gd name="connsiteY4" fmla="*/ 240506 h 481012"/>
                <a:gd name="connsiteX5" fmla="*/ 1183481 w 1243382"/>
                <a:gd name="connsiteY5" fmla="*/ 242887 h 481012"/>
                <a:gd name="connsiteX6" fmla="*/ 1240631 w 1243382"/>
                <a:gd name="connsiteY6" fmla="*/ 290512 h 481012"/>
                <a:gd name="connsiteX7" fmla="*/ 1243012 w 1243382"/>
                <a:gd name="connsiteY7" fmla="*/ 481012 h 481012"/>
                <a:gd name="connsiteX8" fmla="*/ 1084907 w 1243382"/>
                <a:gd name="connsiteY8" fmla="*/ 478985 h 481012"/>
                <a:gd name="connsiteX9" fmla="*/ 1085836 w 1243382"/>
                <a:gd name="connsiteY9" fmla="*/ 474382 h 481012"/>
                <a:gd name="connsiteX10" fmla="*/ 978827 w 1243382"/>
                <a:gd name="connsiteY10" fmla="*/ 367373 h 481012"/>
                <a:gd name="connsiteX11" fmla="*/ 871818 w 1243382"/>
                <a:gd name="connsiteY11" fmla="*/ 474382 h 481012"/>
                <a:gd name="connsiteX12" fmla="*/ 872197 w 1243382"/>
                <a:gd name="connsiteY12" fmla="*/ 476259 h 481012"/>
                <a:gd name="connsiteX13" fmla="*/ 871537 w 1243382"/>
                <a:gd name="connsiteY13" fmla="*/ 476250 h 481012"/>
                <a:gd name="connsiteX14" fmla="*/ 338137 w 1243382"/>
                <a:gd name="connsiteY14" fmla="*/ 481012 h 481012"/>
                <a:gd name="connsiteX15" fmla="*/ 331297 w 1243382"/>
                <a:gd name="connsiteY15" fmla="*/ 480964 h 481012"/>
                <a:gd name="connsiteX16" fmla="*/ 332625 w 1243382"/>
                <a:gd name="connsiteY16" fmla="*/ 474382 h 481012"/>
                <a:gd name="connsiteX17" fmla="*/ 225616 w 1243382"/>
                <a:gd name="connsiteY17" fmla="*/ 367373 h 481012"/>
                <a:gd name="connsiteX18" fmla="*/ 118607 w 1243382"/>
                <a:gd name="connsiteY18" fmla="*/ 474382 h 481012"/>
                <a:gd name="connsiteX19" fmla="*/ 119633 w 1243382"/>
                <a:gd name="connsiteY19" fmla="*/ 479463 h 481012"/>
                <a:gd name="connsiteX20" fmla="*/ 2381 w 1243382"/>
                <a:gd name="connsiteY20" fmla="*/ 478631 h 481012"/>
                <a:gd name="connsiteX21" fmla="*/ 0 w 1243382"/>
                <a:gd name="connsiteY21" fmla="*/ 235743 h 481012"/>
                <a:gd name="connsiteX22" fmla="*/ 97631 w 1243382"/>
                <a:gd name="connsiteY22" fmla="*/ 92868 h 481012"/>
                <a:gd name="connsiteX23" fmla="*/ 302419 w 1243382"/>
                <a:gd name="connsiteY23" fmla="*/ 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382" h="481012">
                  <a:moveTo>
                    <a:pt x="302419" y="0"/>
                  </a:moveTo>
                  <a:lnTo>
                    <a:pt x="692944" y="2381"/>
                  </a:lnTo>
                  <a:cubicBezTo>
                    <a:pt x="773907" y="7937"/>
                    <a:pt x="754063" y="-397"/>
                    <a:pt x="788194" y="33337"/>
                  </a:cubicBezTo>
                  <a:cubicBezTo>
                    <a:pt x="822325" y="67071"/>
                    <a:pt x="870347" y="170259"/>
                    <a:pt x="897731" y="204787"/>
                  </a:cubicBezTo>
                  <a:cubicBezTo>
                    <a:pt x="925115" y="239315"/>
                    <a:pt x="904875" y="234156"/>
                    <a:pt x="952500" y="240506"/>
                  </a:cubicBezTo>
                  <a:cubicBezTo>
                    <a:pt x="1029494" y="241300"/>
                    <a:pt x="1106508" y="244861"/>
                    <a:pt x="1183481" y="242887"/>
                  </a:cubicBezTo>
                  <a:cubicBezTo>
                    <a:pt x="1214437" y="242093"/>
                    <a:pt x="1243012" y="260349"/>
                    <a:pt x="1240631" y="290512"/>
                  </a:cubicBezTo>
                  <a:cubicBezTo>
                    <a:pt x="1238250" y="320675"/>
                    <a:pt x="1244997" y="411956"/>
                    <a:pt x="1243012" y="481012"/>
                  </a:cubicBezTo>
                  <a:lnTo>
                    <a:pt x="1084907" y="478985"/>
                  </a:lnTo>
                  <a:lnTo>
                    <a:pt x="1085836" y="474382"/>
                  </a:lnTo>
                  <a:cubicBezTo>
                    <a:pt x="1085836" y="415283"/>
                    <a:pt x="1037926" y="367373"/>
                    <a:pt x="978827" y="367373"/>
                  </a:cubicBezTo>
                  <a:cubicBezTo>
                    <a:pt x="919728" y="367373"/>
                    <a:pt x="871818" y="415283"/>
                    <a:pt x="871818" y="474382"/>
                  </a:cubicBezTo>
                  <a:lnTo>
                    <a:pt x="872197" y="476259"/>
                  </a:lnTo>
                  <a:lnTo>
                    <a:pt x="871537" y="476250"/>
                  </a:lnTo>
                  <a:lnTo>
                    <a:pt x="338137" y="481012"/>
                  </a:lnTo>
                  <a:lnTo>
                    <a:pt x="331297" y="480964"/>
                  </a:lnTo>
                  <a:lnTo>
                    <a:pt x="332625" y="474382"/>
                  </a:lnTo>
                  <a:cubicBezTo>
                    <a:pt x="332625" y="415283"/>
                    <a:pt x="284715" y="367373"/>
                    <a:pt x="225616" y="367373"/>
                  </a:cubicBezTo>
                  <a:cubicBezTo>
                    <a:pt x="166517" y="367373"/>
                    <a:pt x="118607" y="415283"/>
                    <a:pt x="118607" y="474382"/>
                  </a:cubicBezTo>
                  <a:lnTo>
                    <a:pt x="119633" y="479463"/>
                  </a:lnTo>
                  <a:lnTo>
                    <a:pt x="2381" y="478631"/>
                  </a:lnTo>
                  <a:cubicBezTo>
                    <a:pt x="1587" y="397668"/>
                    <a:pt x="794" y="316706"/>
                    <a:pt x="0" y="235743"/>
                  </a:cubicBezTo>
                  <a:lnTo>
                    <a:pt x="97631" y="92868"/>
                  </a:lnTo>
                  <a:cubicBezTo>
                    <a:pt x="148034" y="53578"/>
                    <a:pt x="203200" y="15081"/>
                    <a:pt x="302419" y="0"/>
                  </a:cubicBez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grpSp>
        <p:nvGrpSpPr>
          <p:cNvPr id="117" name="Gruppieren 116"/>
          <p:cNvGrpSpPr/>
          <p:nvPr/>
        </p:nvGrpSpPr>
        <p:grpSpPr>
          <a:xfrm>
            <a:off x="4471167" y="3315786"/>
            <a:ext cx="482739" cy="225723"/>
            <a:chOff x="3988594" y="2281238"/>
            <a:chExt cx="1243382" cy="581391"/>
          </a:xfrm>
        </p:grpSpPr>
        <p:sp>
          <p:nvSpPr>
            <p:cNvPr id="118" name="Ellipse 117"/>
            <p:cNvSpPr/>
            <p:nvPr/>
          </p:nvSpPr>
          <p:spPr>
            <a:xfrm>
              <a:off x="4860412"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19" name="Ellipse 118"/>
            <p:cNvSpPr/>
            <p:nvPr/>
          </p:nvSpPr>
          <p:spPr>
            <a:xfrm>
              <a:off x="4107201"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20" name="Freihandform: Form 119"/>
            <p:cNvSpPr/>
            <p:nvPr/>
          </p:nvSpPr>
          <p:spPr>
            <a:xfrm>
              <a:off x="3988594" y="2281238"/>
              <a:ext cx="1243382" cy="481012"/>
            </a:xfrm>
            <a:custGeom>
              <a:avLst/>
              <a:gdLst>
                <a:gd name="connsiteX0" fmla="*/ 302419 w 1243382"/>
                <a:gd name="connsiteY0" fmla="*/ 0 h 481012"/>
                <a:gd name="connsiteX1" fmla="*/ 692944 w 1243382"/>
                <a:gd name="connsiteY1" fmla="*/ 2381 h 481012"/>
                <a:gd name="connsiteX2" fmla="*/ 788194 w 1243382"/>
                <a:gd name="connsiteY2" fmla="*/ 33337 h 481012"/>
                <a:gd name="connsiteX3" fmla="*/ 897731 w 1243382"/>
                <a:gd name="connsiteY3" fmla="*/ 204787 h 481012"/>
                <a:gd name="connsiteX4" fmla="*/ 952500 w 1243382"/>
                <a:gd name="connsiteY4" fmla="*/ 240506 h 481012"/>
                <a:gd name="connsiteX5" fmla="*/ 1183481 w 1243382"/>
                <a:gd name="connsiteY5" fmla="*/ 242887 h 481012"/>
                <a:gd name="connsiteX6" fmla="*/ 1240631 w 1243382"/>
                <a:gd name="connsiteY6" fmla="*/ 290512 h 481012"/>
                <a:gd name="connsiteX7" fmla="*/ 1243012 w 1243382"/>
                <a:gd name="connsiteY7" fmla="*/ 481012 h 481012"/>
                <a:gd name="connsiteX8" fmla="*/ 1084907 w 1243382"/>
                <a:gd name="connsiteY8" fmla="*/ 478985 h 481012"/>
                <a:gd name="connsiteX9" fmla="*/ 1085836 w 1243382"/>
                <a:gd name="connsiteY9" fmla="*/ 474382 h 481012"/>
                <a:gd name="connsiteX10" fmla="*/ 978827 w 1243382"/>
                <a:gd name="connsiteY10" fmla="*/ 367373 h 481012"/>
                <a:gd name="connsiteX11" fmla="*/ 871818 w 1243382"/>
                <a:gd name="connsiteY11" fmla="*/ 474382 h 481012"/>
                <a:gd name="connsiteX12" fmla="*/ 872197 w 1243382"/>
                <a:gd name="connsiteY12" fmla="*/ 476259 h 481012"/>
                <a:gd name="connsiteX13" fmla="*/ 871537 w 1243382"/>
                <a:gd name="connsiteY13" fmla="*/ 476250 h 481012"/>
                <a:gd name="connsiteX14" fmla="*/ 338137 w 1243382"/>
                <a:gd name="connsiteY14" fmla="*/ 481012 h 481012"/>
                <a:gd name="connsiteX15" fmla="*/ 331297 w 1243382"/>
                <a:gd name="connsiteY15" fmla="*/ 480964 h 481012"/>
                <a:gd name="connsiteX16" fmla="*/ 332625 w 1243382"/>
                <a:gd name="connsiteY16" fmla="*/ 474382 h 481012"/>
                <a:gd name="connsiteX17" fmla="*/ 225616 w 1243382"/>
                <a:gd name="connsiteY17" fmla="*/ 367373 h 481012"/>
                <a:gd name="connsiteX18" fmla="*/ 118607 w 1243382"/>
                <a:gd name="connsiteY18" fmla="*/ 474382 h 481012"/>
                <a:gd name="connsiteX19" fmla="*/ 119633 w 1243382"/>
                <a:gd name="connsiteY19" fmla="*/ 479463 h 481012"/>
                <a:gd name="connsiteX20" fmla="*/ 2381 w 1243382"/>
                <a:gd name="connsiteY20" fmla="*/ 478631 h 481012"/>
                <a:gd name="connsiteX21" fmla="*/ 0 w 1243382"/>
                <a:gd name="connsiteY21" fmla="*/ 235743 h 481012"/>
                <a:gd name="connsiteX22" fmla="*/ 97631 w 1243382"/>
                <a:gd name="connsiteY22" fmla="*/ 92868 h 481012"/>
                <a:gd name="connsiteX23" fmla="*/ 302419 w 1243382"/>
                <a:gd name="connsiteY23" fmla="*/ 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382" h="481012">
                  <a:moveTo>
                    <a:pt x="302419" y="0"/>
                  </a:moveTo>
                  <a:lnTo>
                    <a:pt x="692944" y="2381"/>
                  </a:lnTo>
                  <a:cubicBezTo>
                    <a:pt x="773907" y="7937"/>
                    <a:pt x="754063" y="-397"/>
                    <a:pt x="788194" y="33337"/>
                  </a:cubicBezTo>
                  <a:cubicBezTo>
                    <a:pt x="822325" y="67071"/>
                    <a:pt x="870347" y="170259"/>
                    <a:pt x="897731" y="204787"/>
                  </a:cubicBezTo>
                  <a:cubicBezTo>
                    <a:pt x="925115" y="239315"/>
                    <a:pt x="904875" y="234156"/>
                    <a:pt x="952500" y="240506"/>
                  </a:cubicBezTo>
                  <a:cubicBezTo>
                    <a:pt x="1029494" y="241300"/>
                    <a:pt x="1106508" y="244861"/>
                    <a:pt x="1183481" y="242887"/>
                  </a:cubicBezTo>
                  <a:cubicBezTo>
                    <a:pt x="1214437" y="242093"/>
                    <a:pt x="1243012" y="260349"/>
                    <a:pt x="1240631" y="290512"/>
                  </a:cubicBezTo>
                  <a:cubicBezTo>
                    <a:pt x="1238250" y="320675"/>
                    <a:pt x="1244997" y="411956"/>
                    <a:pt x="1243012" y="481012"/>
                  </a:cubicBezTo>
                  <a:lnTo>
                    <a:pt x="1084907" y="478985"/>
                  </a:lnTo>
                  <a:lnTo>
                    <a:pt x="1085836" y="474382"/>
                  </a:lnTo>
                  <a:cubicBezTo>
                    <a:pt x="1085836" y="415283"/>
                    <a:pt x="1037926" y="367373"/>
                    <a:pt x="978827" y="367373"/>
                  </a:cubicBezTo>
                  <a:cubicBezTo>
                    <a:pt x="919728" y="367373"/>
                    <a:pt x="871818" y="415283"/>
                    <a:pt x="871818" y="474382"/>
                  </a:cubicBezTo>
                  <a:lnTo>
                    <a:pt x="872197" y="476259"/>
                  </a:lnTo>
                  <a:lnTo>
                    <a:pt x="871537" y="476250"/>
                  </a:lnTo>
                  <a:lnTo>
                    <a:pt x="338137" y="481012"/>
                  </a:lnTo>
                  <a:lnTo>
                    <a:pt x="331297" y="480964"/>
                  </a:lnTo>
                  <a:lnTo>
                    <a:pt x="332625" y="474382"/>
                  </a:lnTo>
                  <a:cubicBezTo>
                    <a:pt x="332625" y="415283"/>
                    <a:pt x="284715" y="367373"/>
                    <a:pt x="225616" y="367373"/>
                  </a:cubicBezTo>
                  <a:cubicBezTo>
                    <a:pt x="166517" y="367373"/>
                    <a:pt x="118607" y="415283"/>
                    <a:pt x="118607" y="474382"/>
                  </a:cubicBezTo>
                  <a:lnTo>
                    <a:pt x="119633" y="479463"/>
                  </a:lnTo>
                  <a:lnTo>
                    <a:pt x="2381" y="478631"/>
                  </a:lnTo>
                  <a:cubicBezTo>
                    <a:pt x="1587" y="397668"/>
                    <a:pt x="794" y="316706"/>
                    <a:pt x="0" y="235743"/>
                  </a:cubicBezTo>
                  <a:lnTo>
                    <a:pt x="97631" y="92868"/>
                  </a:lnTo>
                  <a:cubicBezTo>
                    <a:pt x="148034" y="53578"/>
                    <a:pt x="203200" y="15081"/>
                    <a:pt x="302419" y="0"/>
                  </a:cubicBez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grpSp>
        <p:nvGrpSpPr>
          <p:cNvPr id="121" name="Gruppieren 120"/>
          <p:cNvGrpSpPr/>
          <p:nvPr/>
        </p:nvGrpSpPr>
        <p:grpSpPr>
          <a:xfrm>
            <a:off x="4725697" y="3601893"/>
            <a:ext cx="482739" cy="225723"/>
            <a:chOff x="3988594" y="2281238"/>
            <a:chExt cx="1243382" cy="581391"/>
          </a:xfrm>
        </p:grpSpPr>
        <p:sp>
          <p:nvSpPr>
            <p:cNvPr id="122" name="Ellipse 121"/>
            <p:cNvSpPr/>
            <p:nvPr/>
          </p:nvSpPr>
          <p:spPr>
            <a:xfrm>
              <a:off x="4860412"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23" name="Ellipse 122"/>
            <p:cNvSpPr/>
            <p:nvPr/>
          </p:nvSpPr>
          <p:spPr>
            <a:xfrm>
              <a:off x="4107201" y="2648611"/>
              <a:ext cx="214018" cy="214018"/>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24" name="Freihandform: Form 123"/>
            <p:cNvSpPr/>
            <p:nvPr/>
          </p:nvSpPr>
          <p:spPr>
            <a:xfrm>
              <a:off x="3988594" y="2281238"/>
              <a:ext cx="1243382" cy="481012"/>
            </a:xfrm>
            <a:custGeom>
              <a:avLst/>
              <a:gdLst>
                <a:gd name="connsiteX0" fmla="*/ 302419 w 1243382"/>
                <a:gd name="connsiteY0" fmla="*/ 0 h 481012"/>
                <a:gd name="connsiteX1" fmla="*/ 692944 w 1243382"/>
                <a:gd name="connsiteY1" fmla="*/ 2381 h 481012"/>
                <a:gd name="connsiteX2" fmla="*/ 788194 w 1243382"/>
                <a:gd name="connsiteY2" fmla="*/ 33337 h 481012"/>
                <a:gd name="connsiteX3" fmla="*/ 897731 w 1243382"/>
                <a:gd name="connsiteY3" fmla="*/ 204787 h 481012"/>
                <a:gd name="connsiteX4" fmla="*/ 952500 w 1243382"/>
                <a:gd name="connsiteY4" fmla="*/ 240506 h 481012"/>
                <a:gd name="connsiteX5" fmla="*/ 1183481 w 1243382"/>
                <a:gd name="connsiteY5" fmla="*/ 242887 h 481012"/>
                <a:gd name="connsiteX6" fmla="*/ 1240631 w 1243382"/>
                <a:gd name="connsiteY6" fmla="*/ 290512 h 481012"/>
                <a:gd name="connsiteX7" fmla="*/ 1243012 w 1243382"/>
                <a:gd name="connsiteY7" fmla="*/ 481012 h 481012"/>
                <a:gd name="connsiteX8" fmla="*/ 1084907 w 1243382"/>
                <a:gd name="connsiteY8" fmla="*/ 478985 h 481012"/>
                <a:gd name="connsiteX9" fmla="*/ 1085836 w 1243382"/>
                <a:gd name="connsiteY9" fmla="*/ 474382 h 481012"/>
                <a:gd name="connsiteX10" fmla="*/ 978827 w 1243382"/>
                <a:gd name="connsiteY10" fmla="*/ 367373 h 481012"/>
                <a:gd name="connsiteX11" fmla="*/ 871818 w 1243382"/>
                <a:gd name="connsiteY11" fmla="*/ 474382 h 481012"/>
                <a:gd name="connsiteX12" fmla="*/ 872197 w 1243382"/>
                <a:gd name="connsiteY12" fmla="*/ 476259 h 481012"/>
                <a:gd name="connsiteX13" fmla="*/ 871537 w 1243382"/>
                <a:gd name="connsiteY13" fmla="*/ 476250 h 481012"/>
                <a:gd name="connsiteX14" fmla="*/ 338137 w 1243382"/>
                <a:gd name="connsiteY14" fmla="*/ 481012 h 481012"/>
                <a:gd name="connsiteX15" fmla="*/ 331297 w 1243382"/>
                <a:gd name="connsiteY15" fmla="*/ 480964 h 481012"/>
                <a:gd name="connsiteX16" fmla="*/ 332625 w 1243382"/>
                <a:gd name="connsiteY16" fmla="*/ 474382 h 481012"/>
                <a:gd name="connsiteX17" fmla="*/ 225616 w 1243382"/>
                <a:gd name="connsiteY17" fmla="*/ 367373 h 481012"/>
                <a:gd name="connsiteX18" fmla="*/ 118607 w 1243382"/>
                <a:gd name="connsiteY18" fmla="*/ 474382 h 481012"/>
                <a:gd name="connsiteX19" fmla="*/ 119633 w 1243382"/>
                <a:gd name="connsiteY19" fmla="*/ 479463 h 481012"/>
                <a:gd name="connsiteX20" fmla="*/ 2381 w 1243382"/>
                <a:gd name="connsiteY20" fmla="*/ 478631 h 481012"/>
                <a:gd name="connsiteX21" fmla="*/ 0 w 1243382"/>
                <a:gd name="connsiteY21" fmla="*/ 235743 h 481012"/>
                <a:gd name="connsiteX22" fmla="*/ 97631 w 1243382"/>
                <a:gd name="connsiteY22" fmla="*/ 92868 h 481012"/>
                <a:gd name="connsiteX23" fmla="*/ 302419 w 1243382"/>
                <a:gd name="connsiteY23" fmla="*/ 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43382" h="481012">
                  <a:moveTo>
                    <a:pt x="302419" y="0"/>
                  </a:moveTo>
                  <a:lnTo>
                    <a:pt x="692944" y="2381"/>
                  </a:lnTo>
                  <a:cubicBezTo>
                    <a:pt x="773907" y="7937"/>
                    <a:pt x="754063" y="-397"/>
                    <a:pt x="788194" y="33337"/>
                  </a:cubicBezTo>
                  <a:cubicBezTo>
                    <a:pt x="822325" y="67071"/>
                    <a:pt x="870347" y="170259"/>
                    <a:pt x="897731" y="204787"/>
                  </a:cubicBezTo>
                  <a:cubicBezTo>
                    <a:pt x="925115" y="239315"/>
                    <a:pt x="904875" y="234156"/>
                    <a:pt x="952500" y="240506"/>
                  </a:cubicBezTo>
                  <a:cubicBezTo>
                    <a:pt x="1029494" y="241300"/>
                    <a:pt x="1106508" y="244861"/>
                    <a:pt x="1183481" y="242887"/>
                  </a:cubicBezTo>
                  <a:cubicBezTo>
                    <a:pt x="1214437" y="242093"/>
                    <a:pt x="1243012" y="260349"/>
                    <a:pt x="1240631" y="290512"/>
                  </a:cubicBezTo>
                  <a:cubicBezTo>
                    <a:pt x="1238250" y="320675"/>
                    <a:pt x="1244997" y="411956"/>
                    <a:pt x="1243012" y="481012"/>
                  </a:cubicBezTo>
                  <a:lnTo>
                    <a:pt x="1084907" y="478985"/>
                  </a:lnTo>
                  <a:lnTo>
                    <a:pt x="1085836" y="474382"/>
                  </a:lnTo>
                  <a:cubicBezTo>
                    <a:pt x="1085836" y="415283"/>
                    <a:pt x="1037926" y="367373"/>
                    <a:pt x="978827" y="367373"/>
                  </a:cubicBezTo>
                  <a:cubicBezTo>
                    <a:pt x="919728" y="367373"/>
                    <a:pt x="871818" y="415283"/>
                    <a:pt x="871818" y="474382"/>
                  </a:cubicBezTo>
                  <a:lnTo>
                    <a:pt x="872197" y="476259"/>
                  </a:lnTo>
                  <a:lnTo>
                    <a:pt x="871537" y="476250"/>
                  </a:lnTo>
                  <a:lnTo>
                    <a:pt x="338137" y="481012"/>
                  </a:lnTo>
                  <a:lnTo>
                    <a:pt x="331297" y="480964"/>
                  </a:lnTo>
                  <a:lnTo>
                    <a:pt x="332625" y="474382"/>
                  </a:lnTo>
                  <a:cubicBezTo>
                    <a:pt x="332625" y="415283"/>
                    <a:pt x="284715" y="367373"/>
                    <a:pt x="225616" y="367373"/>
                  </a:cubicBezTo>
                  <a:cubicBezTo>
                    <a:pt x="166517" y="367373"/>
                    <a:pt x="118607" y="415283"/>
                    <a:pt x="118607" y="474382"/>
                  </a:cubicBezTo>
                  <a:lnTo>
                    <a:pt x="119633" y="479463"/>
                  </a:lnTo>
                  <a:lnTo>
                    <a:pt x="2381" y="478631"/>
                  </a:lnTo>
                  <a:cubicBezTo>
                    <a:pt x="1587" y="397668"/>
                    <a:pt x="794" y="316706"/>
                    <a:pt x="0" y="235743"/>
                  </a:cubicBezTo>
                  <a:lnTo>
                    <a:pt x="97631" y="92868"/>
                  </a:lnTo>
                  <a:cubicBezTo>
                    <a:pt x="148034" y="53578"/>
                    <a:pt x="203200" y="15081"/>
                    <a:pt x="302419" y="0"/>
                  </a:cubicBez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grpSp>
        <p:nvGrpSpPr>
          <p:cNvPr id="125" name="Gruppieren 124"/>
          <p:cNvGrpSpPr/>
          <p:nvPr/>
        </p:nvGrpSpPr>
        <p:grpSpPr>
          <a:xfrm>
            <a:off x="5771276" y="3367782"/>
            <a:ext cx="313199" cy="312460"/>
            <a:chOff x="4188184" y="882454"/>
            <a:chExt cx="2291200" cy="2285790"/>
          </a:xfrm>
        </p:grpSpPr>
        <p:sp>
          <p:nvSpPr>
            <p:cNvPr id="189" name="Ellipse 188"/>
            <p:cNvSpPr>
              <a:spLocks noChangeAspect="1"/>
            </p:cNvSpPr>
            <p:nvPr/>
          </p:nvSpPr>
          <p:spPr>
            <a:xfrm>
              <a:off x="4515209" y="1137246"/>
              <a:ext cx="454610" cy="454612"/>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199" name="Freihandform: Form 198"/>
            <p:cNvSpPr>
              <a:spLocks noChangeAspect="1"/>
            </p:cNvSpPr>
            <p:nvPr/>
          </p:nvSpPr>
          <p:spPr>
            <a:xfrm>
              <a:off x="4188184" y="882454"/>
              <a:ext cx="1738313" cy="2285790"/>
            </a:xfrm>
            <a:custGeom>
              <a:avLst/>
              <a:gdLst>
                <a:gd name="connsiteX0" fmla="*/ 554330 w 1738313"/>
                <a:gd name="connsiteY0" fmla="*/ 0 h 2285790"/>
                <a:gd name="connsiteX1" fmla="*/ 998541 w 1738313"/>
                <a:gd name="connsiteY1" fmla="*/ 294444 h 2285790"/>
                <a:gd name="connsiteX2" fmla="*/ 1013947 w 1738313"/>
                <a:gd name="connsiteY2" fmla="*/ 344077 h 2285790"/>
                <a:gd name="connsiteX3" fmla="*/ 1738313 w 1738313"/>
                <a:gd name="connsiteY3" fmla="*/ 344077 h 2285790"/>
                <a:gd name="connsiteX4" fmla="*/ 1738313 w 1738313"/>
                <a:gd name="connsiteY4" fmla="*/ 578434 h 2285790"/>
                <a:gd name="connsiteX5" fmla="*/ 1025590 w 1738313"/>
                <a:gd name="connsiteY5" fmla="*/ 578434 h 2285790"/>
                <a:gd name="connsiteX6" fmla="*/ 1014752 w 1738313"/>
                <a:gd name="connsiteY6" fmla="*/ 625459 h 2285790"/>
                <a:gd name="connsiteX7" fmla="*/ 954092 w 1738313"/>
                <a:gd name="connsiteY7" fmla="*/ 751643 h 2285790"/>
                <a:gd name="connsiteX8" fmla="*/ 906889 w 1738313"/>
                <a:gd name="connsiteY8" fmla="*/ 808853 h 2285790"/>
                <a:gd name="connsiteX9" fmla="*/ 1133984 w 1738313"/>
                <a:gd name="connsiteY9" fmla="*/ 1792508 h 2285790"/>
                <a:gd name="connsiteX10" fmla="*/ 1738313 w 1738313"/>
                <a:gd name="connsiteY10" fmla="*/ 1792508 h 2285790"/>
                <a:gd name="connsiteX11" fmla="*/ 1738313 w 1738313"/>
                <a:gd name="connsiteY11" fmla="*/ 2285790 h 2285790"/>
                <a:gd name="connsiteX12" fmla="*/ 0 w 1738313"/>
                <a:gd name="connsiteY12" fmla="*/ 2285790 h 2285790"/>
                <a:gd name="connsiteX13" fmla="*/ 0 w 1738313"/>
                <a:gd name="connsiteY13" fmla="*/ 1792508 h 2285790"/>
                <a:gd name="connsiteX14" fmla="*/ 627727 w 1738313"/>
                <a:gd name="connsiteY14" fmla="*/ 1792508 h 2285790"/>
                <a:gd name="connsiteX15" fmla="*/ 432464 w 1738313"/>
                <a:gd name="connsiteY15" fmla="*/ 946732 h 2285790"/>
                <a:gd name="connsiteX16" fmla="*/ 366677 w 1738313"/>
                <a:gd name="connsiteY16" fmla="*/ 926310 h 2285790"/>
                <a:gd name="connsiteX17" fmla="*/ 72234 w 1738313"/>
                <a:gd name="connsiteY17" fmla="*/ 482098 h 2285790"/>
                <a:gd name="connsiteX18" fmla="*/ 554330 w 1738313"/>
                <a:gd name="connsiteY18" fmla="*/ 0 h 228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8313" h="2285790">
                  <a:moveTo>
                    <a:pt x="554330" y="0"/>
                  </a:moveTo>
                  <a:cubicBezTo>
                    <a:pt x="754021" y="0"/>
                    <a:pt x="925354" y="121412"/>
                    <a:pt x="998541" y="294444"/>
                  </a:cubicBezTo>
                  <a:lnTo>
                    <a:pt x="1013947" y="344077"/>
                  </a:lnTo>
                  <a:lnTo>
                    <a:pt x="1738313" y="344077"/>
                  </a:lnTo>
                  <a:lnTo>
                    <a:pt x="1738313" y="578434"/>
                  </a:lnTo>
                  <a:lnTo>
                    <a:pt x="1025590" y="578434"/>
                  </a:lnTo>
                  <a:lnTo>
                    <a:pt x="1014752" y="625459"/>
                  </a:lnTo>
                  <a:cubicBezTo>
                    <a:pt x="1000666" y="670747"/>
                    <a:pt x="980083" y="713172"/>
                    <a:pt x="954092" y="751643"/>
                  </a:cubicBezTo>
                  <a:lnTo>
                    <a:pt x="906889" y="808853"/>
                  </a:lnTo>
                  <a:lnTo>
                    <a:pt x="1133984" y="1792508"/>
                  </a:lnTo>
                  <a:lnTo>
                    <a:pt x="1738313" y="1792508"/>
                  </a:lnTo>
                  <a:lnTo>
                    <a:pt x="1738313" y="2285790"/>
                  </a:lnTo>
                  <a:lnTo>
                    <a:pt x="0" y="2285790"/>
                  </a:lnTo>
                  <a:lnTo>
                    <a:pt x="0" y="1792508"/>
                  </a:lnTo>
                  <a:lnTo>
                    <a:pt x="627727" y="1792508"/>
                  </a:lnTo>
                  <a:lnTo>
                    <a:pt x="432464" y="946732"/>
                  </a:lnTo>
                  <a:lnTo>
                    <a:pt x="366677" y="926310"/>
                  </a:lnTo>
                  <a:cubicBezTo>
                    <a:pt x="193645" y="853124"/>
                    <a:pt x="72234" y="681789"/>
                    <a:pt x="72234" y="482098"/>
                  </a:cubicBezTo>
                  <a:cubicBezTo>
                    <a:pt x="72234" y="215843"/>
                    <a:pt x="288076" y="0"/>
                    <a:pt x="554330" y="0"/>
                  </a:cubicBezTo>
                  <a:close/>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01" name="Freihandform: Form 200"/>
            <p:cNvSpPr/>
            <p:nvPr/>
          </p:nvSpPr>
          <p:spPr>
            <a:xfrm>
              <a:off x="5924552" y="990600"/>
              <a:ext cx="554832" cy="254794"/>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sp>
          <p:nvSpPr>
            <p:cNvPr id="205" name="Freihandform: Form 204"/>
            <p:cNvSpPr/>
            <p:nvPr/>
          </p:nvSpPr>
          <p:spPr>
            <a:xfrm flipV="1">
              <a:off x="5924552" y="1443035"/>
              <a:ext cx="554832" cy="254794"/>
            </a:xfrm>
            <a:custGeom>
              <a:avLst/>
              <a:gdLst>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5" fmla="*/ 540544 w 554832"/>
                <a:gd name="connsiteY5" fmla="*/ 419100 h 709613"/>
                <a:gd name="connsiteX0" fmla="*/ 554832 w 554832"/>
                <a:gd name="connsiteY0" fmla="*/ 254794 h 709613"/>
                <a:gd name="connsiteX1" fmla="*/ 247650 w 554832"/>
                <a:gd name="connsiteY1" fmla="*/ 0 h 709613"/>
                <a:gd name="connsiteX2" fmla="*/ 0 w 554832"/>
                <a:gd name="connsiteY2" fmla="*/ 238125 h 709613"/>
                <a:gd name="connsiteX3" fmla="*/ 0 w 554832"/>
                <a:gd name="connsiteY3" fmla="*/ 471488 h 709613"/>
                <a:gd name="connsiteX4" fmla="*/ 252413 w 554832"/>
                <a:gd name="connsiteY4" fmla="*/ 709613 h 709613"/>
                <a:gd name="connsiteX0" fmla="*/ 554832 w 554832"/>
                <a:gd name="connsiteY0" fmla="*/ 254794 h 471488"/>
                <a:gd name="connsiteX1" fmla="*/ 247650 w 554832"/>
                <a:gd name="connsiteY1" fmla="*/ 0 h 471488"/>
                <a:gd name="connsiteX2" fmla="*/ 0 w 554832"/>
                <a:gd name="connsiteY2" fmla="*/ 238125 h 471488"/>
                <a:gd name="connsiteX3" fmla="*/ 0 w 554832"/>
                <a:gd name="connsiteY3" fmla="*/ 471488 h 471488"/>
                <a:gd name="connsiteX0" fmla="*/ 554832 w 554832"/>
                <a:gd name="connsiteY0" fmla="*/ 254794 h 254794"/>
                <a:gd name="connsiteX1" fmla="*/ 247650 w 554832"/>
                <a:gd name="connsiteY1" fmla="*/ 0 h 254794"/>
                <a:gd name="connsiteX2" fmla="*/ 0 w 554832"/>
                <a:gd name="connsiteY2" fmla="*/ 238125 h 254794"/>
              </a:gdLst>
              <a:ahLst/>
              <a:cxnLst>
                <a:cxn ang="0">
                  <a:pos x="connsiteX0" y="connsiteY0"/>
                </a:cxn>
                <a:cxn ang="0">
                  <a:pos x="connsiteX1" y="connsiteY1"/>
                </a:cxn>
                <a:cxn ang="0">
                  <a:pos x="connsiteX2" y="connsiteY2"/>
                </a:cxn>
              </a:cxnLst>
              <a:rect l="l" t="t" r="r" b="b"/>
              <a:pathLst>
                <a:path w="554832" h="254794">
                  <a:moveTo>
                    <a:pt x="554832" y="254794"/>
                  </a:moveTo>
                  <a:lnTo>
                    <a:pt x="247650" y="0"/>
                  </a:lnTo>
                  <a:lnTo>
                    <a:pt x="0" y="238125"/>
                  </a:lnTo>
                </a:path>
              </a:pathLst>
            </a:cu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Nokia Pure Text Light"/>
                <a:ea typeface="+mn-ea"/>
                <a:cs typeface="+mn-cs"/>
              </a:endParaRPr>
            </a:p>
          </p:txBody>
        </p:sp>
      </p:grpSp>
    </p:spTree>
    <p:extLst>
      <p:ext uri="{BB962C8B-B14F-4D97-AF65-F5344CB8AC3E}">
        <p14:creationId xmlns:p14="http://schemas.microsoft.com/office/powerpoint/2010/main" val="167264838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E7EA697-A063-4857-9A27-5E895D1D8D76}"/>
              </a:ext>
            </a:extLst>
          </p:cNvPr>
          <p:cNvSpPr>
            <a:spLocks noGrp="1"/>
          </p:cNvSpPr>
          <p:nvPr>
            <p:ph type="title"/>
          </p:nvPr>
        </p:nvSpPr>
        <p:spPr/>
        <p:txBody>
          <a:bodyPr/>
          <a:lstStyle/>
          <a:p>
            <a:r>
              <a:rPr lang="en-US" dirty="0"/>
              <a:t>New Spectrum Options</a:t>
            </a:r>
            <a:endParaRPr lang="en-GB" dirty="0">
              <a:solidFill>
                <a:schemeClr val="accent3"/>
              </a:solidFill>
            </a:endParaRPr>
          </a:p>
        </p:txBody>
      </p:sp>
      <p:sp>
        <p:nvSpPr>
          <p:cNvPr id="53" name="Footer Placeholder 1">
            <a:extLst>
              <a:ext uri="{FF2B5EF4-FFF2-40B4-BE49-F238E27FC236}">
                <a16:creationId xmlns:a16="http://schemas.microsoft.com/office/drawing/2014/main" id="{0DF51944-6529-474A-B609-1999A596761A}"/>
              </a:ext>
            </a:extLst>
          </p:cNvPr>
          <p:cNvSpPr txBox="1">
            <a:spLocks/>
          </p:cNvSpPr>
          <p:nvPr/>
        </p:nvSpPr>
        <p:spPr>
          <a:xfrm>
            <a:off x="3254660" y="4816800"/>
            <a:ext cx="2581200" cy="1224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1135"/>
                </a:solidFill>
                <a:effectLst/>
                <a:uLnTx/>
                <a:uFillTx/>
                <a:latin typeface="Nokia Pure Text Light"/>
                <a:ea typeface="+mn-ea"/>
                <a:cs typeface="Arial" panose="020B0604020202020204" pitchFamily="34" charset="0"/>
              </a:rPr>
              <a:t>Confidential &amp; Proprietary</a:t>
            </a:r>
          </a:p>
        </p:txBody>
      </p:sp>
      <p:grpSp>
        <p:nvGrpSpPr>
          <p:cNvPr id="4" name="Group 3">
            <a:extLst>
              <a:ext uri="{FF2B5EF4-FFF2-40B4-BE49-F238E27FC236}">
                <a16:creationId xmlns:a16="http://schemas.microsoft.com/office/drawing/2014/main" id="{14A7C64C-1F18-40C5-8F0A-EA54D01C58AC}"/>
              </a:ext>
            </a:extLst>
          </p:cNvPr>
          <p:cNvGrpSpPr/>
          <p:nvPr/>
        </p:nvGrpSpPr>
        <p:grpSpPr>
          <a:xfrm>
            <a:off x="0" y="4475553"/>
            <a:ext cx="9151601" cy="230768"/>
            <a:chOff x="0" y="4466927"/>
            <a:chExt cx="9151601" cy="230768"/>
          </a:xfrm>
        </p:grpSpPr>
        <p:sp>
          <p:nvSpPr>
            <p:cNvPr id="146" name="Rechteck 102">
              <a:extLst>
                <a:ext uri="{FF2B5EF4-FFF2-40B4-BE49-F238E27FC236}">
                  <a16:creationId xmlns:a16="http://schemas.microsoft.com/office/drawing/2014/main" id="{DA895EDC-3808-4AC9-99AA-3327CD4149F0}"/>
                </a:ext>
              </a:extLst>
            </p:cNvPr>
            <p:cNvSpPr/>
            <p:nvPr/>
          </p:nvSpPr>
          <p:spPr>
            <a:xfrm>
              <a:off x="0" y="4466927"/>
              <a:ext cx="1500413" cy="230768"/>
            </a:xfrm>
            <a:prstGeom prst="rect">
              <a:avLst/>
            </a:prstGeom>
            <a:solidFill>
              <a:schemeClr val="tx1"/>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Nokia Pure Headline Light"/>
                  <a:ea typeface="Nokia Pure Text Light" panose="020B0403020202020204" pitchFamily="34" charset="0"/>
                  <a:cs typeface="+mn-cs"/>
                </a:rPr>
                <a:t>New Spectrum</a:t>
              </a:r>
            </a:p>
          </p:txBody>
        </p:sp>
        <p:sp>
          <p:nvSpPr>
            <p:cNvPr id="150" name="Rechteck 102">
              <a:extLst>
                <a:ext uri="{FF2B5EF4-FFF2-40B4-BE49-F238E27FC236}">
                  <a16:creationId xmlns:a16="http://schemas.microsoft.com/office/drawing/2014/main" id="{5473D22F-BCEE-463E-99B0-F8914029BDA1}"/>
                </a:ext>
              </a:extLst>
            </p:cNvPr>
            <p:cNvSpPr/>
            <p:nvPr/>
          </p:nvSpPr>
          <p:spPr>
            <a:xfrm>
              <a:off x="1530238" y="4466927"/>
              <a:ext cx="1500413" cy="230768"/>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lang="en-GB" sz="1000" dirty="0" err="1">
                  <a:solidFill>
                    <a:srgbClr val="4D5766"/>
                  </a:solidFill>
                  <a:latin typeface="Nokia Pure Headline Light"/>
                  <a:ea typeface="Nokia Pure Text Light" panose="020B0403020202020204" pitchFamily="34" charset="0"/>
                </a:rPr>
                <a:t>mMIMO</a:t>
              </a:r>
              <a:r>
                <a:rPr lang="en-GB" sz="1000" dirty="0">
                  <a:solidFill>
                    <a:srgbClr val="4D5766"/>
                  </a:solidFill>
                  <a:latin typeface="Nokia Pure Headline Light"/>
                  <a:ea typeface="Nokia Pure Text Light" panose="020B0403020202020204" pitchFamily="34" charset="0"/>
                </a:rPr>
                <a:t> &amp; Beamforming</a:t>
              </a:r>
              <a:endParaRPr kumimoji="0" lang="en-GB" sz="1000" b="0" i="0" u="none" strike="noStrike" kern="1200" cap="none" spc="0" normalizeH="0" baseline="0" noProof="0" dirty="0">
                <a:ln>
                  <a:noFill/>
                </a:ln>
                <a:solidFill>
                  <a:srgbClr val="4D5766"/>
                </a:solidFill>
                <a:effectLst/>
                <a:uLnTx/>
                <a:uFillTx/>
                <a:latin typeface="Nokia Pure Headline Light"/>
                <a:ea typeface="Nokia Pure Text Light" panose="020B0403020202020204" pitchFamily="34" charset="0"/>
                <a:cs typeface="+mn-cs"/>
              </a:endParaRPr>
            </a:p>
          </p:txBody>
        </p:sp>
        <p:sp>
          <p:nvSpPr>
            <p:cNvPr id="151" name="Rechteck 102">
              <a:extLst>
                <a:ext uri="{FF2B5EF4-FFF2-40B4-BE49-F238E27FC236}">
                  <a16:creationId xmlns:a16="http://schemas.microsoft.com/office/drawing/2014/main" id="{9EDBE3E2-4EC5-4AF9-8923-71E8D9F001E9}"/>
                </a:ext>
              </a:extLst>
            </p:cNvPr>
            <p:cNvSpPr/>
            <p:nvPr/>
          </p:nvSpPr>
          <p:spPr>
            <a:xfrm>
              <a:off x="3060476" y="4466927"/>
              <a:ext cx="1500413" cy="230768"/>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4D5766"/>
                  </a:solidFill>
                  <a:effectLst/>
                  <a:uLnTx/>
                  <a:uFillTx/>
                  <a:latin typeface="Nokia Pure Headline Light"/>
                  <a:ea typeface="Nokia Pure Text Light" panose="020B0403020202020204" pitchFamily="34" charset="0"/>
                  <a:cs typeface="+mn-cs"/>
                </a:rPr>
                <a:t>Flexible Air Interface</a:t>
              </a:r>
            </a:p>
          </p:txBody>
        </p:sp>
        <p:sp>
          <p:nvSpPr>
            <p:cNvPr id="152" name="Rechteck 102">
              <a:extLst>
                <a:ext uri="{FF2B5EF4-FFF2-40B4-BE49-F238E27FC236}">
                  <a16:creationId xmlns:a16="http://schemas.microsoft.com/office/drawing/2014/main" id="{77AF1009-5D25-4C71-921D-0C38159A0500}"/>
                </a:ext>
              </a:extLst>
            </p:cNvPr>
            <p:cNvSpPr/>
            <p:nvPr/>
          </p:nvSpPr>
          <p:spPr>
            <a:xfrm>
              <a:off x="4590714" y="4466927"/>
              <a:ext cx="1500413" cy="230768"/>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4D5766"/>
                  </a:solidFill>
                  <a:effectLst/>
                  <a:uLnTx/>
                  <a:uFillTx/>
                  <a:latin typeface="Nokia Pure Headline Light"/>
                  <a:ea typeface="Nokia Pure Text Light" panose="020B0403020202020204" pitchFamily="34" charset="0"/>
                  <a:cs typeface="+mn-cs"/>
                </a:rPr>
                <a:t>Multi-Connectivity</a:t>
              </a:r>
            </a:p>
          </p:txBody>
        </p:sp>
        <p:sp>
          <p:nvSpPr>
            <p:cNvPr id="153" name="Rechteck 102">
              <a:extLst>
                <a:ext uri="{FF2B5EF4-FFF2-40B4-BE49-F238E27FC236}">
                  <a16:creationId xmlns:a16="http://schemas.microsoft.com/office/drawing/2014/main" id="{A433753E-B516-4400-9599-EDD4D360440F}"/>
                </a:ext>
              </a:extLst>
            </p:cNvPr>
            <p:cNvSpPr/>
            <p:nvPr/>
          </p:nvSpPr>
          <p:spPr>
            <a:xfrm>
              <a:off x="6120952" y="4466927"/>
              <a:ext cx="1500413" cy="230768"/>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lang="en-GB" sz="1000" dirty="0">
                  <a:solidFill>
                    <a:srgbClr val="4D5766"/>
                  </a:solidFill>
                  <a:latin typeface="Nokia Pure Headline Light"/>
                  <a:ea typeface="Nokia Pure Text Light" panose="020B0403020202020204" pitchFamily="34" charset="0"/>
                </a:rPr>
                <a:t>Cloud Native Slicing</a:t>
              </a:r>
              <a:endParaRPr kumimoji="0" lang="en-GB" sz="1000" b="0" i="0" u="none" strike="noStrike" kern="1200" cap="none" spc="0" normalizeH="0" baseline="0" noProof="0" dirty="0">
                <a:ln>
                  <a:noFill/>
                </a:ln>
                <a:solidFill>
                  <a:srgbClr val="4D5766"/>
                </a:solidFill>
                <a:effectLst/>
                <a:uLnTx/>
                <a:uFillTx/>
                <a:latin typeface="Nokia Pure Headline Light"/>
                <a:ea typeface="Nokia Pure Text Light" panose="020B0403020202020204" pitchFamily="34" charset="0"/>
                <a:cs typeface="+mn-cs"/>
              </a:endParaRPr>
            </a:p>
          </p:txBody>
        </p:sp>
        <p:sp>
          <p:nvSpPr>
            <p:cNvPr id="154" name="Rechteck 102">
              <a:extLst>
                <a:ext uri="{FF2B5EF4-FFF2-40B4-BE49-F238E27FC236}">
                  <a16:creationId xmlns:a16="http://schemas.microsoft.com/office/drawing/2014/main" id="{4ED3F86D-916B-4AB1-81A3-542659240A62}"/>
                </a:ext>
              </a:extLst>
            </p:cNvPr>
            <p:cNvSpPr/>
            <p:nvPr/>
          </p:nvSpPr>
          <p:spPr>
            <a:xfrm>
              <a:off x="7651188" y="4466927"/>
              <a:ext cx="1500413" cy="230768"/>
            </a:xfrm>
            <a:prstGeom prst="rect">
              <a:avLst/>
            </a:prstGeom>
            <a:solidFill>
              <a:schemeClr val="accent1">
                <a:lumMod val="40000"/>
                <a:lumOff val="6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2000" tIns="72000" rIns="72000" bIns="72000" numCol="1" spcCol="0" rtlCol="0" fromWordArt="0" anchor="ctr" anchorCtr="0" forceAA="0" compatLnSpc="1">
              <a:prstTxWarp prst="textNoShape">
                <a:avLst/>
              </a:prstTxWarp>
              <a:noAutofit/>
            </a:bodyPr>
            <a:lstStyle/>
            <a:p>
              <a:pPr marL="0" marR="0" lvl="0" indent="0" algn="ctr" defTabSz="460035"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4D5766"/>
                  </a:solidFill>
                  <a:effectLst/>
                  <a:uLnTx/>
                  <a:uFillTx/>
                  <a:latin typeface="Nokia Pure Headline Light"/>
                  <a:ea typeface="Nokia Pure Text Light" panose="020B0403020202020204" pitchFamily="34" charset="0"/>
                  <a:cs typeface="+mn-cs"/>
                </a:rPr>
                <a:t>Connectionless Comms</a:t>
              </a:r>
            </a:p>
          </p:txBody>
        </p:sp>
      </p:grpSp>
      <p:grpSp>
        <p:nvGrpSpPr>
          <p:cNvPr id="7" name="Group 6">
            <a:extLst>
              <a:ext uri="{FF2B5EF4-FFF2-40B4-BE49-F238E27FC236}">
                <a16:creationId xmlns:a16="http://schemas.microsoft.com/office/drawing/2014/main" id="{F9B938EC-20F4-42BC-B3BD-26787C9EEE2C}"/>
              </a:ext>
            </a:extLst>
          </p:cNvPr>
          <p:cNvGrpSpPr/>
          <p:nvPr/>
        </p:nvGrpSpPr>
        <p:grpSpPr>
          <a:xfrm>
            <a:off x="166842" y="953097"/>
            <a:ext cx="8754682" cy="3211012"/>
            <a:chOff x="166842" y="1082488"/>
            <a:chExt cx="8754682" cy="3211012"/>
          </a:xfrm>
        </p:grpSpPr>
        <p:sp>
          <p:nvSpPr>
            <p:cNvPr id="75" name="Rectangle 74">
              <a:extLst>
                <a:ext uri="{FF2B5EF4-FFF2-40B4-BE49-F238E27FC236}">
                  <a16:creationId xmlns:a16="http://schemas.microsoft.com/office/drawing/2014/main" id="{C1718523-4F14-43A3-A3C9-0096A21C24F5}"/>
                </a:ext>
              </a:extLst>
            </p:cNvPr>
            <p:cNvSpPr/>
            <p:nvPr/>
          </p:nvSpPr>
          <p:spPr>
            <a:xfrm>
              <a:off x="738601" y="1574205"/>
              <a:ext cx="865601"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24191"/>
                  </a:solidFill>
                  <a:effectLst/>
                  <a:uLnTx/>
                  <a:uFillTx/>
                  <a:latin typeface="Nokia Pure Text Light"/>
                  <a:ea typeface="+mn-ea"/>
                  <a:cs typeface="+mn-cs"/>
                </a:rPr>
                <a:t>Low band</a:t>
              </a:r>
            </a:p>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&lt; 3 GHz</a:t>
              </a:r>
            </a:p>
          </p:txBody>
        </p:sp>
        <p:sp>
          <p:nvSpPr>
            <p:cNvPr id="76" name="Rectangle 75">
              <a:extLst>
                <a:ext uri="{FF2B5EF4-FFF2-40B4-BE49-F238E27FC236}">
                  <a16:creationId xmlns:a16="http://schemas.microsoft.com/office/drawing/2014/main" id="{E6C11E25-1FCC-46C0-A163-83510CB365AA}"/>
                </a:ext>
              </a:extLst>
            </p:cNvPr>
            <p:cNvSpPr/>
            <p:nvPr/>
          </p:nvSpPr>
          <p:spPr>
            <a:xfrm>
              <a:off x="738601" y="2521476"/>
              <a:ext cx="865601"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24191"/>
                  </a:solidFill>
                  <a:effectLst/>
                  <a:uLnTx/>
                  <a:uFillTx/>
                  <a:latin typeface="Nokia Pure Text Light"/>
                  <a:ea typeface="+mn-ea"/>
                  <a:cs typeface="+mn-cs"/>
                </a:rPr>
                <a:t>Mid-band</a:t>
              </a:r>
            </a:p>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3 – 6 GHz</a:t>
              </a:r>
            </a:p>
          </p:txBody>
        </p:sp>
        <p:sp>
          <p:nvSpPr>
            <p:cNvPr id="77" name="Rectangle 76">
              <a:extLst>
                <a:ext uri="{FF2B5EF4-FFF2-40B4-BE49-F238E27FC236}">
                  <a16:creationId xmlns:a16="http://schemas.microsoft.com/office/drawing/2014/main" id="{92CDAB67-3BD7-4278-9DD8-1C2F2EE3C4D3}"/>
                </a:ext>
              </a:extLst>
            </p:cNvPr>
            <p:cNvSpPr/>
            <p:nvPr/>
          </p:nvSpPr>
          <p:spPr>
            <a:xfrm>
              <a:off x="738601" y="3468747"/>
              <a:ext cx="865601"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Nokia Pure Text Light"/>
                  <a:ea typeface="+mn-ea"/>
                  <a:cs typeface="+mn-cs"/>
                </a:rPr>
                <a:t>High-band</a:t>
              </a:r>
            </a:p>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&gt; 24 GHz</a:t>
              </a:r>
            </a:p>
          </p:txBody>
        </p:sp>
        <p:sp>
          <p:nvSpPr>
            <p:cNvPr id="78" name="Rectangle 77">
              <a:extLst>
                <a:ext uri="{FF2B5EF4-FFF2-40B4-BE49-F238E27FC236}">
                  <a16:creationId xmlns:a16="http://schemas.microsoft.com/office/drawing/2014/main" id="{39A5DABE-84F7-43A9-ADCB-49AF225AD092}"/>
                </a:ext>
              </a:extLst>
            </p:cNvPr>
            <p:cNvSpPr/>
            <p:nvPr/>
          </p:nvSpPr>
          <p:spPr>
            <a:xfrm>
              <a:off x="738601" y="1082488"/>
              <a:ext cx="865601"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Spectrum </a:t>
              </a:r>
            </a:p>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range</a:t>
              </a:r>
            </a:p>
          </p:txBody>
        </p:sp>
        <p:sp>
          <p:nvSpPr>
            <p:cNvPr id="79" name="Rectangle 78">
              <a:extLst>
                <a:ext uri="{FF2B5EF4-FFF2-40B4-BE49-F238E27FC236}">
                  <a16:creationId xmlns:a16="http://schemas.microsoft.com/office/drawing/2014/main" id="{D473B3CA-63B8-4DE7-80A1-C3B0A829C9E4}"/>
                </a:ext>
              </a:extLst>
            </p:cNvPr>
            <p:cNvSpPr/>
            <p:nvPr/>
          </p:nvSpPr>
          <p:spPr>
            <a:xfrm>
              <a:off x="1656299" y="1574205"/>
              <a:ext cx="1392613"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 600 MHz </a:t>
              </a:r>
              <a:r>
                <a:rPr kumimoji="0" lang="en-US" sz="900" b="0" i="0" u="none" strike="noStrike" kern="0" cap="none" spc="0" normalizeH="0" baseline="0" noProof="0">
                  <a:ln>
                    <a:noFill/>
                  </a:ln>
                  <a:solidFill>
                    <a:srgbClr val="124191"/>
                  </a:solidFill>
                  <a:effectLst/>
                  <a:uLnTx/>
                  <a:uFillTx/>
                  <a:latin typeface="Nokia Pure Text Light"/>
                  <a:ea typeface="+mn-ea"/>
                  <a:cs typeface="+mn-cs"/>
                </a:rPr>
                <a:t>(n71)</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 700 MHz </a:t>
              </a:r>
              <a:r>
                <a:rPr kumimoji="0" lang="en-US" sz="900" b="0" i="0" u="none" strike="noStrike" kern="0" cap="none" spc="0" normalizeH="0" baseline="0" noProof="0">
                  <a:ln>
                    <a:noFill/>
                  </a:ln>
                  <a:solidFill>
                    <a:srgbClr val="124191"/>
                  </a:solidFill>
                  <a:effectLst/>
                  <a:uLnTx/>
                  <a:uFillTx/>
                  <a:latin typeface="Nokia Pure Text Light"/>
                  <a:ea typeface="+mn-ea"/>
                  <a:cs typeface="+mn-cs"/>
                </a:rPr>
                <a:t>(n28)</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 900 MHz SUL</a:t>
              </a:r>
              <a:r>
                <a:rPr kumimoji="0" lang="en-US" sz="900" b="0" i="0" u="none" strike="noStrike" kern="0" cap="none" spc="0" normalizeH="0" baseline="0" noProof="0">
                  <a:ln>
                    <a:noFill/>
                  </a:ln>
                  <a:solidFill>
                    <a:srgbClr val="124191"/>
                  </a:solidFill>
                  <a:effectLst/>
                  <a:uLnTx/>
                  <a:uFillTx/>
                  <a:latin typeface="Nokia Pure Text Light"/>
                  <a:ea typeface="+mn-ea"/>
                  <a:cs typeface="+mn-cs"/>
                </a:rPr>
                <a:t>(n81)</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1800</a:t>
              </a:r>
              <a:r>
                <a:rPr kumimoji="0" lang="en-US" sz="800" b="0" i="0" u="none" strike="noStrike" kern="0" cap="none" spc="0" normalizeH="0" baseline="0" noProof="0">
                  <a:ln>
                    <a:noFill/>
                  </a:ln>
                  <a:solidFill>
                    <a:srgbClr val="124191"/>
                  </a:solidFill>
                  <a:effectLst/>
                  <a:uLnTx/>
                  <a:uFillTx/>
                  <a:latin typeface="Nokia Pure Text Light"/>
                  <a:ea typeface="+mn-ea"/>
                  <a:cs typeface="+mn-cs"/>
                </a:rPr>
                <a:t> </a:t>
              </a:r>
              <a:r>
                <a:rPr kumimoji="0" lang="en-US" sz="1200" b="0" i="0" u="none" strike="noStrike" kern="0" cap="none" spc="0" normalizeH="0" baseline="0" noProof="0">
                  <a:ln>
                    <a:noFill/>
                  </a:ln>
                  <a:solidFill>
                    <a:srgbClr val="124191"/>
                  </a:solidFill>
                  <a:effectLst/>
                  <a:uLnTx/>
                  <a:uFillTx/>
                  <a:latin typeface="Nokia Pure Text Light"/>
                  <a:ea typeface="+mn-ea"/>
                  <a:cs typeface="+mn-cs"/>
                </a:rPr>
                <a:t>MHz</a:t>
              </a:r>
              <a:r>
                <a:rPr kumimoji="0" lang="en-US" sz="800" b="0" i="0" u="none" strike="noStrike" kern="0" cap="none" spc="0" normalizeH="0" baseline="0" noProof="0">
                  <a:ln>
                    <a:noFill/>
                  </a:ln>
                  <a:solidFill>
                    <a:srgbClr val="124191"/>
                  </a:solidFill>
                  <a:effectLst/>
                  <a:uLnTx/>
                  <a:uFillTx/>
                  <a:latin typeface="Nokia Pure Text Light"/>
                  <a:ea typeface="+mn-ea"/>
                  <a:cs typeface="+mn-cs"/>
                </a:rPr>
                <a:t> </a:t>
              </a:r>
              <a:r>
                <a:rPr kumimoji="0" lang="en-US" sz="1100" b="0" i="0" u="none" strike="noStrike" kern="0" cap="none" spc="0" normalizeH="0" baseline="0" noProof="0">
                  <a:ln>
                    <a:noFill/>
                  </a:ln>
                  <a:solidFill>
                    <a:srgbClr val="124191"/>
                  </a:solidFill>
                  <a:effectLst/>
                  <a:uLnTx/>
                  <a:uFillTx/>
                  <a:latin typeface="Nokia Pure Text Light"/>
                  <a:ea typeface="+mn-ea"/>
                  <a:cs typeface="+mn-cs"/>
                </a:rPr>
                <a:t>SUL</a:t>
              </a:r>
              <a:r>
                <a:rPr kumimoji="0" lang="en-US" sz="900" b="0" i="0" u="none" strike="noStrike" kern="0" cap="none" spc="0" normalizeH="0" baseline="0" noProof="0">
                  <a:ln>
                    <a:noFill/>
                  </a:ln>
                  <a:solidFill>
                    <a:srgbClr val="124191"/>
                  </a:solidFill>
                  <a:effectLst/>
                  <a:uLnTx/>
                  <a:uFillTx/>
                  <a:latin typeface="Nokia Pure Text Light"/>
                  <a:ea typeface="+mn-ea"/>
                  <a:cs typeface="+mn-cs"/>
                </a:rPr>
                <a:t>(n80)</a:t>
              </a:r>
            </a:p>
          </p:txBody>
        </p:sp>
        <p:sp>
          <p:nvSpPr>
            <p:cNvPr id="80" name="Rectangle 79">
              <a:extLst>
                <a:ext uri="{FF2B5EF4-FFF2-40B4-BE49-F238E27FC236}">
                  <a16:creationId xmlns:a16="http://schemas.microsoft.com/office/drawing/2014/main" id="{1CEFA65D-FF9A-4DC0-80E4-F7D910E5E884}"/>
                </a:ext>
              </a:extLst>
            </p:cNvPr>
            <p:cNvSpPr/>
            <p:nvPr/>
          </p:nvSpPr>
          <p:spPr>
            <a:xfrm>
              <a:off x="1656299" y="2521476"/>
              <a:ext cx="1392614"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3.3-3.8 GHz </a:t>
              </a:r>
              <a:r>
                <a:rPr kumimoji="0" lang="en-US" sz="900" b="0" i="0" u="none" strike="noStrike" kern="0" cap="none" spc="0" normalizeH="0" baseline="0" noProof="0">
                  <a:ln>
                    <a:noFill/>
                  </a:ln>
                  <a:solidFill>
                    <a:srgbClr val="124191"/>
                  </a:solidFill>
                  <a:effectLst/>
                  <a:uLnTx/>
                  <a:uFillTx/>
                  <a:latin typeface="Nokia Pure Text Light"/>
                  <a:ea typeface="+mn-ea"/>
                  <a:cs typeface="+mn-cs"/>
                </a:rPr>
                <a:t>(n78)</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3.3-4.2 GHz </a:t>
              </a:r>
              <a:r>
                <a:rPr kumimoji="0" lang="en-US" sz="900" b="0" i="0" u="none" strike="noStrike" kern="0" cap="none" spc="0" normalizeH="0" baseline="0" noProof="0">
                  <a:ln>
                    <a:noFill/>
                  </a:ln>
                  <a:solidFill>
                    <a:srgbClr val="124191"/>
                  </a:solidFill>
                  <a:effectLst/>
                  <a:uLnTx/>
                  <a:uFillTx/>
                  <a:latin typeface="Nokia Pure Text Light"/>
                  <a:ea typeface="+mn-ea"/>
                  <a:cs typeface="+mn-cs"/>
                </a:rPr>
                <a:t>(n77)</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4.4-5.0 GHz </a:t>
              </a:r>
              <a:r>
                <a:rPr kumimoji="0" lang="en-US" sz="900" b="0" i="0" u="none" strike="noStrike" kern="0" cap="none" spc="0" normalizeH="0" baseline="0" noProof="0">
                  <a:ln>
                    <a:noFill/>
                  </a:ln>
                  <a:solidFill>
                    <a:srgbClr val="124191"/>
                  </a:solidFill>
                  <a:effectLst/>
                  <a:uLnTx/>
                  <a:uFillTx/>
                  <a:latin typeface="Nokia Pure Text Light"/>
                  <a:ea typeface="+mn-ea"/>
                  <a:cs typeface="+mn-cs"/>
                </a:rPr>
                <a:t>(n79)</a:t>
              </a:r>
            </a:p>
          </p:txBody>
        </p:sp>
        <p:sp>
          <p:nvSpPr>
            <p:cNvPr id="81" name="Rectangle 80">
              <a:extLst>
                <a:ext uri="{FF2B5EF4-FFF2-40B4-BE49-F238E27FC236}">
                  <a16:creationId xmlns:a16="http://schemas.microsoft.com/office/drawing/2014/main" id="{B519E55D-0F5D-4E05-9CCD-495B1E467E26}"/>
                </a:ext>
              </a:extLst>
            </p:cNvPr>
            <p:cNvSpPr/>
            <p:nvPr/>
          </p:nvSpPr>
          <p:spPr>
            <a:xfrm>
              <a:off x="1656300" y="3468747"/>
              <a:ext cx="1392612"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26 GHz </a:t>
              </a:r>
              <a:r>
                <a:rPr kumimoji="0" lang="en-US" sz="900" b="0" i="0" u="none" strike="noStrike" kern="0" cap="none" spc="0" normalizeH="0" baseline="0" noProof="0">
                  <a:ln>
                    <a:noFill/>
                  </a:ln>
                  <a:solidFill>
                    <a:srgbClr val="FFFFFF"/>
                  </a:solidFill>
                  <a:effectLst/>
                  <a:uLnTx/>
                  <a:uFillTx/>
                  <a:latin typeface="Nokia Pure Text Light"/>
                  <a:ea typeface="+mn-ea"/>
                  <a:cs typeface="+mn-cs"/>
                </a:rPr>
                <a:t>(n257)</a:t>
              </a:r>
            </a:p>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28 GHz </a:t>
              </a:r>
              <a:r>
                <a:rPr kumimoji="0" lang="en-US" sz="900" b="0" i="0" u="none" strike="noStrike" kern="0" cap="none" spc="0" normalizeH="0" baseline="0" noProof="0">
                  <a:ln>
                    <a:noFill/>
                  </a:ln>
                  <a:solidFill>
                    <a:srgbClr val="FFFFFF"/>
                  </a:solidFill>
                  <a:effectLst/>
                  <a:uLnTx/>
                  <a:uFillTx/>
                  <a:latin typeface="Nokia Pure Text Light"/>
                  <a:ea typeface="+mn-ea"/>
                  <a:cs typeface="+mn-cs"/>
                </a:rPr>
                <a:t>(n258)</a:t>
              </a:r>
            </a:p>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39 GHz </a:t>
              </a:r>
              <a:r>
                <a:rPr kumimoji="0" lang="en-US" sz="900" b="0" i="0" u="none" strike="noStrike" kern="0" cap="none" spc="0" normalizeH="0" baseline="0" noProof="0">
                  <a:ln>
                    <a:noFill/>
                  </a:ln>
                  <a:solidFill>
                    <a:srgbClr val="FFFFFF"/>
                  </a:solidFill>
                  <a:effectLst/>
                  <a:uLnTx/>
                  <a:uFillTx/>
                  <a:latin typeface="Nokia Pure Text Light"/>
                  <a:ea typeface="+mn-ea"/>
                  <a:cs typeface="+mn-cs"/>
                </a:rPr>
                <a:t>(n260) </a:t>
              </a:r>
            </a:p>
          </p:txBody>
        </p:sp>
        <p:sp>
          <p:nvSpPr>
            <p:cNvPr id="109" name="Rectangle 108">
              <a:extLst>
                <a:ext uri="{FF2B5EF4-FFF2-40B4-BE49-F238E27FC236}">
                  <a16:creationId xmlns:a16="http://schemas.microsoft.com/office/drawing/2014/main" id="{6B4E8595-07AF-428B-85D0-BEE340FB4FCA}"/>
                </a:ext>
              </a:extLst>
            </p:cNvPr>
            <p:cNvSpPr/>
            <p:nvPr/>
          </p:nvSpPr>
          <p:spPr>
            <a:xfrm>
              <a:off x="1656212" y="1082488"/>
              <a:ext cx="1392700"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Bands</a:t>
              </a:r>
            </a:p>
          </p:txBody>
        </p:sp>
        <p:sp>
          <p:nvSpPr>
            <p:cNvPr id="110" name="Rectangle 109">
              <a:extLst>
                <a:ext uri="{FF2B5EF4-FFF2-40B4-BE49-F238E27FC236}">
                  <a16:creationId xmlns:a16="http://schemas.microsoft.com/office/drawing/2014/main" id="{9A88E7BA-A93C-468C-B563-A227B16B8717}"/>
                </a:ext>
              </a:extLst>
            </p:cNvPr>
            <p:cNvSpPr/>
            <p:nvPr/>
          </p:nvSpPr>
          <p:spPr>
            <a:xfrm>
              <a:off x="3100922" y="1574205"/>
              <a:ext cx="1119239"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Deep indoor</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&gt;1 km</a:t>
              </a:r>
            </a:p>
          </p:txBody>
        </p:sp>
        <p:sp>
          <p:nvSpPr>
            <p:cNvPr id="111" name="Rectangle 110">
              <a:extLst>
                <a:ext uri="{FF2B5EF4-FFF2-40B4-BE49-F238E27FC236}">
                  <a16:creationId xmlns:a16="http://schemas.microsoft.com/office/drawing/2014/main" id="{8CD8AFBD-DA25-4523-A8E2-0F7AF6FEBADF}"/>
                </a:ext>
              </a:extLst>
            </p:cNvPr>
            <p:cNvSpPr/>
            <p:nvPr/>
          </p:nvSpPr>
          <p:spPr>
            <a:xfrm>
              <a:off x="3100922" y="2521476"/>
              <a:ext cx="1119240"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Same grid as LTE1800</a:t>
              </a:r>
            </a:p>
            <a:p>
              <a:pPr marL="88900" marR="0" lvl="0" indent="-88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~1 km</a:t>
              </a:r>
            </a:p>
          </p:txBody>
        </p:sp>
        <p:sp>
          <p:nvSpPr>
            <p:cNvPr id="112" name="Rectangle 111">
              <a:extLst>
                <a:ext uri="{FF2B5EF4-FFF2-40B4-BE49-F238E27FC236}">
                  <a16:creationId xmlns:a16="http://schemas.microsoft.com/office/drawing/2014/main" id="{15B9D7EE-68FF-4833-8EDD-2A0F20B51049}"/>
                </a:ext>
              </a:extLst>
            </p:cNvPr>
            <p:cNvSpPr/>
            <p:nvPr/>
          </p:nvSpPr>
          <p:spPr>
            <a:xfrm>
              <a:off x="3100834" y="3468747"/>
              <a:ext cx="1119327"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Hot spots</a:t>
              </a:r>
            </a:p>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Line of sight</a:t>
              </a:r>
            </a:p>
            <a:p>
              <a:pPr marL="85725" marR="0" lvl="0" indent="-85725"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100 m </a:t>
              </a:r>
            </a:p>
          </p:txBody>
        </p:sp>
        <p:sp>
          <p:nvSpPr>
            <p:cNvPr id="113" name="Rectangle 112">
              <a:extLst>
                <a:ext uri="{FF2B5EF4-FFF2-40B4-BE49-F238E27FC236}">
                  <a16:creationId xmlns:a16="http://schemas.microsoft.com/office/drawing/2014/main" id="{005969E4-0B04-43A9-9192-D7A23A37BC87}"/>
                </a:ext>
              </a:extLst>
            </p:cNvPr>
            <p:cNvSpPr/>
            <p:nvPr/>
          </p:nvSpPr>
          <p:spPr>
            <a:xfrm>
              <a:off x="3100922" y="1082488"/>
              <a:ext cx="1119240"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Coverage</a:t>
              </a:r>
            </a:p>
          </p:txBody>
        </p:sp>
        <p:sp>
          <p:nvSpPr>
            <p:cNvPr id="114" name="Rectangle 113">
              <a:extLst>
                <a:ext uri="{FF2B5EF4-FFF2-40B4-BE49-F238E27FC236}">
                  <a16:creationId xmlns:a16="http://schemas.microsoft.com/office/drawing/2014/main" id="{D11BA020-017C-4EC4-A35A-99DB2E188309}"/>
                </a:ext>
              </a:extLst>
            </p:cNvPr>
            <p:cNvSpPr/>
            <p:nvPr/>
          </p:nvSpPr>
          <p:spPr>
            <a:xfrm>
              <a:off x="4272171" y="1574205"/>
              <a:ext cx="873450"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~100 </a:t>
              </a:r>
              <a:r>
                <a:rPr kumimoji="0" lang="en-US" sz="1200" b="0" i="0" u="none" strike="noStrike" kern="0" cap="none" spc="0" normalizeH="0" baseline="0" noProof="0" err="1">
                  <a:ln>
                    <a:noFill/>
                  </a:ln>
                  <a:solidFill>
                    <a:srgbClr val="124191"/>
                  </a:solidFill>
                  <a:effectLst/>
                  <a:uLnTx/>
                  <a:uFillTx/>
                  <a:latin typeface="Nokia Pure Text Light"/>
                  <a:ea typeface="+mn-ea"/>
                  <a:cs typeface="+mn-cs"/>
                </a:rPr>
                <a:t>Mbps</a:t>
              </a:r>
              <a:endParaRPr kumimoji="0" lang="en-US" sz="1200" b="0" i="0" u="none" strike="noStrike" kern="0" cap="none" spc="0" normalizeH="0" baseline="0" noProof="0">
                <a:ln>
                  <a:noFill/>
                </a:ln>
                <a:solidFill>
                  <a:srgbClr val="124191"/>
                </a:solidFill>
                <a:effectLst/>
                <a:uLnTx/>
                <a:uFillTx/>
                <a:latin typeface="Nokia Pure Text Light"/>
                <a:ea typeface="+mn-ea"/>
                <a:cs typeface="+mn-cs"/>
              </a:endParaRPr>
            </a:p>
          </p:txBody>
        </p:sp>
        <p:sp>
          <p:nvSpPr>
            <p:cNvPr id="115" name="Rectangle 114">
              <a:extLst>
                <a:ext uri="{FF2B5EF4-FFF2-40B4-BE49-F238E27FC236}">
                  <a16:creationId xmlns:a16="http://schemas.microsoft.com/office/drawing/2014/main" id="{33D9EEA4-573C-4701-9D0B-69B35D0DB14B}"/>
                </a:ext>
              </a:extLst>
            </p:cNvPr>
            <p:cNvSpPr/>
            <p:nvPr/>
          </p:nvSpPr>
          <p:spPr>
            <a:xfrm>
              <a:off x="4272171" y="2521476"/>
              <a:ext cx="873450"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~1 </a:t>
              </a:r>
              <a:r>
                <a:rPr kumimoji="0" lang="en-US" sz="1200" b="0" i="0" u="none" strike="noStrike" kern="0" cap="none" spc="0" normalizeH="0" baseline="0" noProof="0" err="1">
                  <a:ln>
                    <a:noFill/>
                  </a:ln>
                  <a:solidFill>
                    <a:srgbClr val="124191"/>
                  </a:solidFill>
                  <a:effectLst/>
                  <a:uLnTx/>
                  <a:uFillTx/>
                  <a:latin typeface="Nokia Pure Text Light"/>
                  <a:ea typeface="+mn-ea"/>
                  <a:cs typeface="+mn-cs"/>
                </a:rPr>
                <a:t>Gbps</a:t>
              </a:r>
              <a:endParaRPr kumimoji="0" lang="en-US" sz="1200" b="0" i="0" u="none" strike="noStrike" kern="0" cap="none" spc="0" normalizeH="0" baseline="0" noProof="0">
                <a:ln>
                  <a:noFill/>
                </a:ln>
                <a:solidFill>
                  <a:srgbClr val="124191"/>
                </a:solidFill>
                <a:effectLst/>
                <a:uLnTx/>
                <a:uFillTx/>
                <a:latin typeface="Nokia Pure Text Light"/>
                <a:ea typeface="+mn-ea"/>
                <a:cs typeface="+mn-cs"/>
              </a:endParaRPr>
            </a:p>
          </p:txBody>
        </p:sp>
        <p:sp>
          <p:nvSpPr>
            <p:cNvPr id="116" name="Rectangle 115">
              <a:extLst>
                <a:ext uri="{FF2B5EF4-FFF2-40B4-BE49-F238E27FC236}">
                  <a16:creationId xmlns:a16="http://schemas.microsoft.com/office/drawing/2014/main" id="{7B75C728-AA35-42F9-B183-9FDF1F443BD9}"/>
                </a:ext>
              </a:extLst>
            </p:cNvPr>
            <p:cNvSpPr/>
            <p:nvPr/>
          </p:nvSpPr>
          <p:spPr>
            <a:xfrm>
              <a:off x="4272171" y="3468747"/>
              <a:ext cx="873450"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~10 </a:t>
              </a:r>
              <a:r>
                <a:rPr kumimoji="0" lang="en-US" sz="1200" b="0" i="0" u="none" strike="noStrike" kern="0" cap="none" spc="0" normalizeH="0" baseline="0" noProof="0" err="1">
                  <a:ln>
                    <a:noFill/>
                  </a:ln>
                  <a:solidFill>
                    <a:srgbClr val="FFFFFF"/>
                  </a:solidFill>
                  <a:effectLst/>
                  <a:uLnTx/>
                  <a:uFillTx/>
                  <a:latin typeface="Nokia Pure Text Light"/>
                  <a:ea typeface="+mn-ea"/>
                  <a:cs typeface="+mn-cs"/>
                </a:rPr>
                <a:t>Gbps</a:t>
              </a:r>
              <a:r>
                <a:rPr kumimoji="0" lang="en-US" sz="1200" b="0" i="0" u="none" strike="noStrike" kern="0" cap="none" spc="0" normalizeH="0" baseline="0" noProof="0">
                  <a:ln>
                    <a:noFill/>
                  </a:ln>
                  <a:solidFill>
                    <a:srgbClr val="FFFFFF"/>
                  </a:solidFill>
                  <a:effectLst/>
                  <a:uLnTx/>
                  <a:uFillTx/>
                  <a:latin typeface="Nokia Pure Text Light"/>
                  <a:ea typeface="+mn-ea"/>
                  <a:cs typeface="+mn-cs"/>
                </a:rPr>
                <a:t> </a:t>
              </a:r>
            </a:p>
          </p:txBody>
        </p:sp>
        <p:sp>
          <p:nvSpPr>
            <p:cNvPr id="117" name="Rectangle 116">
              <a:extLst>
                <a:ext uri="{FF2B5EF4-FFF2-40B4-BE49-F238E27FC236}">
                  <a16:creationId xmlns:a16="http://schemas.microsoft.com/office/drawing/2014/main" id="{3CC8A5FF-A4EB-4744-83B0-FC303F616DEC}"/>
                </a:ext>
              </a:extLst>
            </p:cNvPr>
            <p:cNvSpPr/>
            <p:nvPr/>
          </p:nvSpPr>
          <p:spPr>
            <a:xfrm>
              <a:off x="4272171" y="1082488"/>
              <a:ext cx="873450"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Peak Data</a:t>
              </a:r>
            </a:p>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rates</a:t>
              </a:r>
            </a:p>
          </p:txBody>
        </p:sp>
        <p:sp>
          <p:nvSpPr>
            <p:cNvPr id="118" name="Rectangle 117">
              <a:extLst>
                <a:ext uri="{FF2B5EF4-FFF2-40B4-BE49-F238E27FC236}">
                  <a16:creationId xmlns:a16="http://schemas.microsoft.com/office/drawing/2014/main" id="{0E8B6454-82B0-45C4-AFED-48AF79E9333E}"/>
                </a:ext>
              </a:extLst>
            </p:cNvPr>
            <p:cNvSpPr/>
            <p:nvPr/>
          </p:nvSpPr>
          <p:spPr>
            <a:xfrm>
              <a:off x="5197543" y="1574205"/>
              <a:ext cx="873624"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FDD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2x10 MHz</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or UL only</a:t>
              </a:r>
            </a:p>
          </p:txBody>
        </p:sp>
        <p:sp>
          <p:nvSpPr>
            <p:cNvPr id="119" name="Rectangle 118">
              <a:extLst>
                <a:ext uri="{FF2B5EF4-FFF2-40B4-BE49-F238E27FC236}">
                  <a16:creationId xmlns:a16="http://schemas.microsoft.com/office/drawing/2014/main" id="{260D073B-1104-4917-A05C-DB25BECCE536}"/>
                </a:ext>
              </a:extLst>
            </p:cNvPr>
            <p:cNvSpPr/>
            <p:nvPr/>
          </p:nvSpPr>
          <p:spPr>
            <a:xfrm>
              <a:off x="5197543" y="2521476"/>
              <a:ext cx="873624"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TDD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24191"/>
                  </a:solidFill>
                  <a:effectLst/>
                  <a:uLnTx/>
                  <a:uFillTx/>
                  <a:latin typeface="Nokia Pure Text Light"/>
                  <a:ea typeface="+mn-ea"/>
                  <a:cs typeface="+mn-cs"/>
                </a:rPr>
                <a:t>&lt;100 MHz</a:t>
              </a:r>
            </a:p>
          </p:txBody>
        </p:sp>
        <p:sp>
          <p:nvSpPr>
            <p:cNvPr id="120" name="Rectangle 119">
              <a:extLst>
                <a:ext uri="{FF2B5EF4-FFF2-40B4-BE49-F238E27FC236}">
                  <a16:creationId xmlns:a16="http://schemas.microsoft.com/office/drawing/2014/main" id="{8C484A86-6D65-407F-9C2A-1D7653D6ADD3}"/>
                </a:ext>
              </a:extLst>
            </p:cNvPr>
            <p:cNvSpPr/>
            <p:nvPr/>
          </p:nvSpPr>
          <p:spPr>
            <a:xfrm>
              <a:off x="5197543" y="3468747"/>
              <a:ext cx="873624"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TDD</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&lt;1 GHz</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Nokia Pure Text Light"/>
                  <a:ea typeface="+mn-ea"/>
                  <a:cs typeface="+mn-cs"/>
                </a:rPr>
                <a:t> </a:t>
              </a:r>
            </a:p>
          </p:txBody>
        </p:sp>
        <p:sp>
          <p:nvSpPr>
            <p:cNvPr id="121" name="Rectangle 120">
              <a:extLst>
                <a:ext uri="{FF2B5EF4-FFF2-40B4-BE49-F238E27FC236}">
                  <a16:creationId xmlns:a16="http://schemas.microsoft.com/office/drawing/2014/main" id="{5F0E918D-9564-4911-A289-6D01DF5A67E4}"/>
                </a:ext>
              </a:extLst>
            </p:cNvPr>
            <p:cNvSpPr/>
            <p:nvPr/>
          </p:nvSpPr>
          <p:spPr>
            <a:xfrm>
              <a:off x="5197543" y="1082488"/>
              <a:ext cx="873624"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1135"/>
                  </a:solidFill>
                  <a:effectLst/>
                  <a:uLnTx/>
                  <a:uFillTx/>
                  <a:latin typeface="Nokia Pure Text Light"/>
                  <a:ea typeface="+mn-ea"/>
                  <a:cs typeface="+mn-cs"/>
                </a:rPr>
                <a:t>Bandwidth</a:t>
              </a:r>
            </a:p>
          </p:txBody>
        </p:sp>
        <p:sp>
          <p:nvSpPr>
            <p:cNvPr id="122" name="Rectangle 121">
              <a:extLst>
                <a:ext uri="{FF2B5EF4-FFF2-40B4-BE49-F238E27FC236}">
                  <a16:creationId xmlns:a16="http://schemas.microsoft.com/office/drawing/2014/main" id="{D558A8FB-1EF1-4D58-BEDD-5944F493C6DF}"/>
                </a:ext>
              </a:extLst>
            </p:cNvPr>
            <p:cNvSpPr/>
            <p:nvPr/>
          </p:nvSpPr>
          <p:spPr>
            <a:xfrm>
              <a:off x="6123089" y="1574205"/>
              <a:ext cx="2798435" cy="824753"/>
            </a:xfrm>
            <a:prstGeom prst="rect">
              <a:avLst/>
            </a:prstGeom>
            <a:solidFill>
              <a:srgbClr val="98A2AE">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90488" marR="0" lvl="0" indent="-90488"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4191"/>
                  </a:solidFill>
                  <a:effectLst/>
                  <a:uLnTx/>
                  <a:uFillTx/>
                  <a:latin typeface="Nokia Pure Text Light"/>
                  <a:ea typeface="+mn-ea"/>
                  <a:cs typeface="+mn-cs"/>
                </a:rPr>
                <a:t>Deep indoor coverage for e.g. MTC</a:t>
              </a:r>
            </a:p>
            <a:p>
              <a:pPr marL="90488" marR="0" lvl="0" indent="-90488"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4191"/>
                  </a:solidFill>
                  <a:effectLst/>
                  <a:uLnTx/>
                  <a:uFillTx/>
                  <a:latin typeface="Nokia Pure Text Light"/>
                  <a:ea typeface="+mn-ea"/>
                  <a:cs typeface="+mn-cs"/>
                </a:rPr>
                <a:t>Supplementary UL </a:t>
              </a:r>
              <a:r>
                <a:rPr kumimoji="0" lang="en-US" sz="1200" b="0" i="0" u="none" strike="noStrike" kern="0" cap="none" spc="0" normalizeH="0" baseline="0" noProof="0" dirty="0" err="1">
                  <a:ln>
                    <a:noFill/>
                  </a:ln>
                  <a:solidFill>
                    <a:srgbClr val="124191"/>
                  </a:solidFill>
                  <a:effectLst/>
                  <a:uLnTx/>
                  <a:uFillTx/>
                  <a:latin typeface="Nokia Pure Text Light"/>
                  <a:ea typeface="+mn-ea"/>
                  <a:cs typeface="+mn-cs"/>
                </a:rPr>
                <a:t>eMBB</a:t>
              </a:r>
              <a:r>
                <a:rPr kumimoji="0" lang="en-US" sz="1200" b="0" i="0" u="none" strike="noStrike" kern="0" cap="none" spc="0" normalizeH="0" baseline="0" noProof="0" dirty="0">
                  <a:ln>
                    <a:noFill/>
                  </a:ln>
                  <a:solidFill>
                    <a:srgbClr val="124191"/>
                  </a:solidFill>
                  <a:effectLst/>
                  <a:uLnTx/>
                  <a:uFillTx/>
                  <a:latin typeface="Nokia Pure Text Light"/>
                  <a:ea typeface="+mn-ea"/>
                  <a:cs typeface="+mn-cs"/>
                </a:rPr>
                <a:t> coverage</a:t>
              </a:r>
            </a:p>
          </p:txBody>
        </p:sp>
        <p:sp>
          <p:nvSpPr>
            <p:cNvPr id="123" name="Rectangle 122">
              <a:extLst>
                <a:ext uri="{FF2B5EF4-FFF2-40B4-BE49-F238E27FC236}">
                  <a16:creationId xmlns:a16="http://schemas.microsoft.com/office/drawing/2014/main" id="{8B318F82-8F71-4E14-B5D8-969FCB8507C7}"/>
                </a:ext>
              </a:extLst>
            </p:cNvPr>
            <p:cNvSpPr/>
            <p:nvPr/>
          </p:nvSpPr>
          <p:spPr>
            <a:xfrm>
              <a:off x="6123089" y="2521476"/>
              <a:ext cx="2798435" cy="824753"/>
            </a:xfrm>
            <a:prstGeom prst="rect">
              <a:avLst/>
            </a:prstGeom>
            <a:solidFill>
              <a:srgbClr val="00C9FF">
                <a:lumMod val="40000"/>
                <a:lumOff val="60000"/>
              </a:srgbClr>
            </a:solidFill>
            <a:ln w="9525" cap="flat" cmpd="sng" algn="ctr">
              <a:noFill/>
              <a:prstDash val="solid"/>
            </a:ln>
            <a:effectLst/>
          </p:spPr>
          <p:txBody>
            <a:bodyPr rot="0" spcFirstLastPara="0" vertOverflow="overflow" horzOverflow="overflow" vert="horz" wrap="square" lIns="36000" tIns="72000" rIns="36000" bIns="72000" numCol="1" spcCol="0" rtlCol="0" fromWordArt="0" anchor="ctr" anchorCtr="0" forceAA="0" compatLnSpc="1">
              <a:prstTxWarp prst="textNoShape">
                <a:avLst/>
              </a:prstTxWarp>
              <a:noAutofit/>
            </a:bodyPr>
            <a:lstStyle/>
            <a:p>
              <a:pPr marL="90488" marR="0" lvl="0" indent="-90488"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124191"/>
                  </a:solidFill>
                  <a:effectLst/>
                  <a:uLnTx/>
                  <a:uFillTx/>
                  <a:latin typeface="Nokia Pure Text Light"/>
                  <a:ea typeface="+mn-ea"/>
                  <a:cs typeface="+mn-cs"/>
                </a:rPr>
                <a:t>5G </a:t>
              </a:r>
              <a:r>
                <a:rPr kumimoji="0" lang="en-US" sz="1200" b="0" i="0" u="none" strike="noStrike" kern="0" cap="none" spc="0" normalizeH="0" baseline="0" noProof="0" dirty="0" err="1">
                  <a:ln>
                    <a:noFill/>
                  </a:ln>
                  <a:solidFill>
                    <a:srgbClr val="124191"/>
                  </a:solidFill>
                  <a:effectLst/>
                  <a:uLnTx/>
                  <a:uFillTx/>
                  <a:latin typeface="Nokia Pure Text Light"/>
                  <a:ea typeface="+mn-ea"/>
                  <a:cs typeface="+mn-cs"/>
                </a:rPr>
                <a:t>eMBB</a:t>
              </a:r>
              <a:r>
                <a:rPr kumimoji="0" lang="en-US" sz="1200" b="0" i="0" u="none" strike="noStrike" kern="0" cap="none" spc="0" normalizeH="0" baseline="0" noProof="0" dirty="0">
                  <a:ln>
                    <a:noFill/>
                  </a:ln>
                  <a:solidFill>
                    <a:srgbClr val="124191"/>
                  </a:solidFill>
                  <a:effectLst/>
                  <a:uLnTx/>
                  <a:uFillTx/>
                  <a:latin typeface="Nokia Pure Text Light"/>
                  <a:ea typeface="+mn-ea"/>
                  <a:cs typeface="+mn-cs"/>
                </a:rPr>
                <a:t> coverage</a:t>
              </a:r>
            </a:p>
          </p:txBody>
        </p:sp>
        <p:sp>
          <p:nvSpPr>
            <p:cNvPr id="124" name="Rectangle 123">
              <a:extLst>
                <a:ext uri="{FF2B5EF4-FFF2-40B4-BE49-F238E27FC236}">
                  <a16:creationId xmlns:a16="http://schemas.microsoft.com/office/drawing/2014/main" id="{3904A94D-A0F5-4DAA-90AC-E885851FB7F7}"/>
                </a:ext>
              </a:extLst>
            </p:cNvPr>
            <p:cNvSpPr/>
            <p:nvPr/>
          </p:nvSpPr>
          <p:spPr>
            <a:xfrm>
              <a:off x="6123089" y="3468747"/>
              <a:ext cx="2798435" cy="824753"/>
            </a:xfrm>
            <a:prstGeom prst="rect">
              <a:avLst/>
            </a:prstGeom>
            <a:solidFill>
              <a:srgbClr val="124191"/>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90488" marR="0" lvl="0" indent="-90488"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Nokia Pure Text Light"/>
                  <a:ea typeface="+mn-ea"/>
                  <a:cs typeface="+mn-cs"/>
                </a:rPr>
                <a:t>Extreme data rates for e.g. VR in local areas like stadiums</a:t>
              </a:r>
            </a:p>
          </p:txBody>
        </p:sp>
        <p:sp>
          <p:nvSpPr>
            <p:cNvPr id="125" name="Rectangle 124">
              <a:extLst>
                <a:ext uri="{FF2B5EF4-FFF2-40B4-BE49-F238E27FC236}">
                  <a16:creationId xmlns:a16="http://schemas.microsoft.com/office/drawing/2014/main" id="{D65F2FE6-5D76-4AD7-B1E0-7F5CF7D67724}"/>
                </a:ext>
              </a:extLst>
            </p:cNvPr>
            <p:cNvSpPr/>
            <p:nvPr/>
          </p:nvSpPr>
          <p:spPr>
            <a:xfrm>
              <a:off x="6123002" y="1082488"/>
              <a:ext cx="2798522" cy="369200"/>
            </a:xfrm>
            <a:prstGeom prst="rect">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13" marR="0" lvl="0" indent="-176213"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Use Cases</a:t>
              </a:r>
            </a:p>
          </p:txBody>
        </p:sp>
        <p:sp>
          <p:nvSpPr>
            <p:cNvPr id="126" name="Right Triangle 125">
              <a:extLst>
                <a:ext uri="{FF2B5EF4-FFF2-40B4-BE49-F238E27FC236}">
                  <a16:creationId xmlns:a16="http://schemas.microsoft.com/office/drawing/2014/main" id="{572CC945-01C0-47A5-898A-7545F70D4786}"/>
                </a:ext>
              </a:extLst>
            </p:cNvPr>
            <p:cNvSpPr/>
            <p:nvPr/>
          </p:nvSpPr>
          <p:spPr>
            <a:xfrm flipH="1">
              <a:off x="218941" y="1082488"/>
              <a:ext cx="467650" cy="369200"/>
            </a:xfrm>
            <a:prstGeom prst="rtTriangle">
              <a:avLst/>
            </a:prstGeom>
            <a:solidFill>
              <a:srgbClr val="98A2AE">
                <a:lumMod val="20000"/>
                <a:lumOff val="80000"/>
              </a:srgbClr>
            </a:solidFill>
            <a:ln w="9525" cap="flat" cmpd="sng" algn="ctr">
              <a:solidFill>
                <a:srgbClr val="98A2AE">
                  <a:lumMod val="20000"/>
                  <a:lumOff val="80000"/>
                </a:srgbClr>
              </a:solid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marR="0" lvl="0" indent="-176213" defTabSz="4572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a:ln>
                  <a:noFill/>
                </a:ln>
                <a:solidFill>
                  <a:srgbClr val="FFFFFF"/>
                </a:solidFill>
                <a:effectLst/>
                <a:uLnTx/>
                <a:uFillTx/>
                <a:latin typeface="Nokia Pure Text Light"/>
                <a:ea typeface="+mn-ea"/>
                <a:cs typeface="+mn-cs"/>
              </a:endParaRPr>
            </a:p>
          </p:txBody>
        </p:sp>
        <p:sp>
          <p:nvSpPr>
            <p:cNvPr id="145" name="Right Triangle 144">
              <a:extLst>
                <a:ext uri="{FF2B5EF4-FFF2-40B4-BE49-F238E27FC236}">
                  <a16:creationId xmlns:a16="http://schemas.microsoft.com/office/drawing/2014/main" id="{75A0BA30-7777-4FF6-B018-D9452E8F334F}"/>
                </a:ext>
              </a:extLst>
            </p:cNvPr>
            <p:cNvSpPr/>
            <p:nvPr/>
          </p:nvSpPr>
          <p:spPr>
            <a:xfrm flipV="1">
              <a:off x="166842" y="1082488"/>
              <a:ext cx="467650" cy="369200"/>
            </a:xfrm>
            <a:prstGeom prst="rtTriangle">
              <a:avLst/>
            </a:prstGeom>
            <a:solidFill>
              <a:srgbClr val="98A2AE">
                <a:lumMod val="20000"/>
                <a:lumOff val="80000"/>
              </a:srgbClr>
            </a:solidFill>
            <a:ln w="9525" cap="flat" cmpd="sng" algn="ctr">
              <a:noFill/>
              <a:prstDash val="soli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marR="0" lvl="0" indent="-176213" defTabSz="4572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a:ln>
                  <a:noFill/>
                </a:ln>
                <a:solidFill>
                  <a:srgbClr val="FFFFFF"/>
                </a:solidFill>
                <a:effectLst/>
                <a:uLnTx/>
                <a:uFillTx/>
                <a:latin typeface="Nokia Pure Text Light"/>
                <a:ea typeface="+mn-ea"/>
                <a:cs typeface="+mn-cs"/>
              </a:endParaRPr>
            </a:p>
          </p:txBody>
        </p:sp>
        <p:sp>
          <p:nvSpPr>
            <p:cNvPr id="147" name="Right Triangle 146">
              <a:extLst>
                <a:ext uri="{FF2B5EF4-FFF2-40B4-BE49-F238E27FC236}">
                  <a16:creationId xmlns:a16="http://schemas.microsoft.com/office/drawing/2014/main" id="{A95A4F24-692D-4C69-94B2-EDD1573F21AC}"/>
                </a:ext>
              </a:extLst>
            </p:cNvPr>
            <p:cNvSpPr/>
            <p:nvPr/>
          </p:nvSpPr>
          <p:spPr>
            <a:xfrm flipH="1">
              <a:off x="218941" y="1574205"/>
              <a:ext cx="467650" cy="2719295"/>
            </a:xfrm>
            <a:prstGeom prst="rtTriangle">
              <a:avLst/>
            </a:prstGeom>
            <a:solidFill>
              <a:srgbClr val="98A2AE">
                <a:lumMod val="20000"/>
                <a:lumOff val="80000"/>
              </a:srgbClr>
            </a:solidFill>
            <a:ln w="9525" cap="flat" cmpd="sng" algn="ctr">
              <a:solidFill>
                <a:srgbClr val="98A2AE">
                  <a:lumMod val="20000"/>
                  <a:lumOff val="80000"/>
                </a:srgbClr>
              </a:solidFill>
              <a:prstDash val="solid"/>
            </a:ln>
            <a:effectLst/>
          </p:spPr>
          <p:txBody>
            <a:bodyPr rot="0" spcFirstLastPara="0" vertOverflow="overflow" horzOverflow="overflow" vert="vert270" wrap="square" lIns="72000" tIns="72000" rIns="72000" bIns="72000" numCol="1" spcCol="0" rtlCol="0" fromWordArt="0" anchor="t" anchorCtr="0" forceAA="0" compatLnSpc="1">
              <a:prstTxWarp prst="textNoShape">
                <a:avLst/>
              </a:prstTxWarp>
              <a:noAutofit/>
            </a:bodyPr>
            <a:lstStyle/>
            <a:p>
              <a:pPr marL="176213" marR="0" lvl="0" indent="-176213"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Data rate</a:t>
              </a:r>
            </a:p>
          </p:txBody>
        </p:sp>
        <p:sp>
          <p:nvSpPr>
            <p:cNvPr id="148" name="Right Triangle 147">
              <a:extLst>
                <a:ext uri="{FF2B5EF4-FFF2-40B4-BE49-F238E27FC236}">
                  <a16:creationId xmlns:a16="http://schemas.microsoft.com/office/drawing/2014/main" id="{6FC7BAC1-EDBB-4AE4-82C9-F81E28384331}"/>
                </a:ext>
              </a:extLst>
            </p:cNvPr>
            <p:cNvSpPr/>
            <p:nvPr/>
          </p:nvSpPr>
          <p:spPr>
            <a:xfrm rot="10800000" flipH="1">
              <a:off x="166843" y="1574204"/>
              <a:ext cx="467650" cy="2719295"/>
            </a:xfrm>
            <a:prstGeom prst="rtTriangle">
              <a:avLst/>
            </a:prstGeom>
            <a:solidFill>
              <a:srgbClr val="98A2AE"/>
            </a:solidFill>
            <a:ln w="9525" cap="flat" cmpd="sng" algn="ctr">
              <a:solidFill>
                <a:srgbClr val="98A2AE">
                  <a:lumMod val="20000"/>
                  <a:lumOff val="80000"/>
                </a:srgbClr>
              </a:solidFill>
              <a:prstDash val="solid"/>
            </a:ln>
            <a:effectLst/>
          </p:spPr>
          <p:txBody>
            <a:bodyPr rot="0" spcFirstLastPara="0" vertOverflow="overflow" horzOverflow="overflow" vert="vert" wrap="square" lIns="72000" tIns="72000" rIns="72000" bIns="72000" numCol="1" spcCol="0" rtlCol="0" fromWordArt="0" anchor="t" anchorCtr="0" forceAA="0" compatLnSpc="1">
              <a:prstTxWarp prst="textNoShape">
                <a:avLst/>
              </a:prstTxWarp>
              <a:noAutofit/>
            </a:bodyPr>
            <a:lstStyle/>
            <a:p>
              <a:pPr marL="176213" marR="0" lvl="0" indent="-176213" algn="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1135"/>
                  </a:solidFill>
                  <a:effectLst/>
                  <a:uLnTx/>
                  <a:uFillTx/>
                  <a:latin typeface="Nokia Pure Text Light"/>
                  <a:ea typeface="+mn-ea"/>
                  <a:cs typeface="+mn-cs"/>
                </a:rPr>
                <a:t>Cell range</a:t>
              </a:r>
            </a:p>
          </p:txBody>
        </p:sp>
      </p:grpSp>
      <p:sp>
        <p:nvSpPr>
          <p:cNvPr id="149" name="Rectangle 148">
            <a:extLst>
              <a:ext uri="{FF2B5EF4-FFF2-40B4-BE49-F238E27FC236}">
                <a16:creationId xmlns:a16="http://schemas.microsoft.com/office/drawing/2014/main" id="{B478768A-BA13-47A6-84A4-7B092F095900}"/>
              </a:ext>
            </a:extLst>
          </p:cNvPr>
          <p:cNvSpPr/>
          <p:nvPr/>
        </p:nvSpPr>
        <p:spPr>
          <a:xfrm>
            <a:off x="7578247" y="0"/>
            <a:ext cx="1565753" cy="280988"/>
          </a:xfrm>
          <a:prstGeom prst="rect">
            <a:avLst/>
          </a:prstGeom>
          <a:solidFill>
            <a:srgbClr val="00C9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76213" marR="0" lvl="0" indent="-176213" algn="ctr" defTabSz="914400" rtl="0" eaLnBrk="1" fontAlgn="auto" latinLnBrk="0" hangingPunct="1">
              <a:lnSpc>
                <a:spcPct val="100000"/>
              </a:lnSpc>
              <a:spcBef>
                <a:spcPts val="0"/>
              </a:spcBef>
              <a:spcAft>
                <a:spcPts val="0"/>
              </a:spcAft>
              <a:buClrTx/>
              <a:buSzTx/>
              <a:buFontTx/>
              <a:buNone/>
              <a:tabLst/>
              <a:defRPr/>
            </a:pPr>
            <a:r>
              <a:rPr lang="en-CA" sz="900" b="1" dirty="0">
                <a:solidFill>
                  <a:srgbClr val="FFFFFF"/>
                </a:solidFill>
                <a:latin typeface="Nokia Pure Text Light"/>
              </a:rPr>
              <a:t>THE</a:t>
            </a:r>
            <a:r>
              <a:rPr kumimoji="0" lang="en-CA" sz="900" b="1" i="0" u="none" strike="noStrike" kern="1200" cap="none" spc="0" normalizeH="0" baseline="0" noProof="0" dirty="0">
                <a:ln>
                  <a:noFill/>
                </a:ln>
                <a:solidFill>
                  <a:srgbClr val="FFFFFF"/>
                </a:solidFill>
                <a:effectLst/>
                <a:uLnTx/>
                <a:uFillTx/>
                <a:latin typeface="Nokia Pure Text Light"/>
                <a:ea typeface="+mn-ea"/>
                <a:cs typeface="+mn-cs"/>
              </a:rPr>
              <a:t> TECHNOLOGY</a:t>
            </a:r>
            <a:endParaRPr kumimoji="0" lang="en-CA" sz="1600" b="1" i="0" u="none" strike="noStrike" kern="1200" cap="none" spc="0" normalizeH="0" baseline="0" noProof="0" dirty="0">
              <a:ln>
                <a:noFill/>
              </a:ln>
              <a:solidFill>
                <a:srgbClr val="FFFFFF"/>
              </a:solidFill>
              <a:effectLst/>
              <a:uLnTx/>
              <a:uFillTx/>
              <a:latin typeface="Nokia Pure Text Light"/>
              <a:ea typeface="+mn-ea"/>
              <a:cs typeface="+mn-cs"/>
            </a:endParaRPr>
          </a:p>
        </p:txBody>
      </p:sp>
    </p:spTree>
    <p:extLst>
      <p:ext uri="{BB962C8B-B14F-4D97-AF65-F5344CB8AC3E}">
        <p14:creationId xmlns:p14="http://schemas.microsoft.com/office/powerpoint/2010/main" val="262158749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Connectivity Technologies</a:t>
            </a:r>
          </a:p>
        </p:txBody>
      </p:sp>
      <p:sp>
        <p:nvSpPr>
          <p:cNvPr id="3" name="Footer Placeholder 2"/>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1135"/>
                </a:solidFill>
                <a:effectLst/>
                <a:uLnTx/>
                <a:uFillTx/>
                <a:latin typeface="Nokia Pure Text Light"/>
                <a:ea typeface="+mn-ea"/>
                <a:cs typeface="Arial" panose="020B0604020202020204" pitchFamily="34" charset="0"/>
              </a:rPr>
              <a:t>Public</a:t>
            </a:r>
            <a:endParaRPr kumimoji="0" lang="en-US" sz="800" b="0" i="0" u="none" strike="noStrike" kern="1200" cap="none" spc="0" normalizeH="0" baseline="0" noProof="0" dirty="0">
              <a:ln>
                <a:noFill/>
              </a:ln>
              <a:solidFill>
                <a:srgbClr val="001135"/>
              </a:solidFill>
              <a:effectLst/>
              <a:uLnTx/>
              <a:uFillTx/>
              <a:latin typeface="Nokia Pure Text Light"/>
              <a:ea typeface="+mn-ea"/>
              <a:cs typeface="Arial" panose="020B0604020202020204" pitchFamily="34" charset="0"/>
            </a:endParaRPr>
          </a:p>
        </p:txBody>
      </p:sp>
      <p:sp>
        <p:nvSpPr>
          <p:cNvPr id="4" name="Text Placeholder 3"/>
          <p:cNvSpPr>
            <a:spLocks noGrp="1"/>
          </p:cNvSpPr>
          <p:nvPr>
            <p:ph type="body" sz="quarter" idx="10"/>
          </p:nvPr>
        </p:nvSpPr>
        <p:spPr/>
        <p:txBody>
          <a:bodyPr/>
          <a:lstStyle/>
          <a:p>
            <a:r>
              <a:rPr lang="en-US" dirty="0"/>
              <a:t>Application Requirements Drive Technology Choice</a:t>
            </a:r>
          </a:p>
        </p:txBody>
      </p:sp>
      <p:cxnSp>
        <p:nvCxnSpPr>
          <p:cNvPr id="8" name="Straight Arrow Connector 7">
            <a:extLst>
              <a:ext uri="{FF2B5EF4-FFF2-40B4-BE49-F238E27FC236}">
                <a16:creationId xmlns:a16="http://schemas.microsoft.com/office/drawing/2014/main" id="{E63FD66A-9AD6-471C-BD20-94BBDA9D3CD2}"/>
              </a:ext>
            </a:extLst>
          </p:cNvPr>
          <p:cNvCxnSpPr>
            <a:cxnSpLocks/>
          </p:cNvCxnSpPr>
          <p:nvPr/>
        </p:nvCxnSpPr>
        <p:spPr>
          <a:xfrm flipV="1">
            <a:off x="1505199" y="1004476"/>
            <a:ext cx="0" cy="2960466"/>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9B6709-1DB2-49B3-A14B-CBFC5484CE99}"/>
              </a:ext>
            </a:extLst>
          </p:cNvPr>
          <p:cNvCxnSpPr>
            <a:cxnSpLocks/>
          </p:cNvCxnSpPr>
          <p:nvPr/>
        </p:nvCxnSpPr>
        <p:spPr>
          <a:xfrm>
            <a:off x="1505199" y="3964941"/>
            <a:ext cx="6480720" cy="0"/>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FCC2C2-11F3-4207-BD9C-6B7BA9D2A73B}"/>
              </a:ext>
            </a:extLst>
          </p:cNvPr>
          <p:cNvSpPr txBox="1"/>
          <p:nvPr/>
        </p:nvSpPr>
        <p:spPr>
          <a:xfrm>
            <a:off x="2297287" y="3985367"/>
            <a:ext cx="1143198" cy="314683"/>
          </a:xfrm>
          <a:prstGeom prst="rect">
            <a:avLst/>
          </a:prstGeom>
          <a:noFill/>
        </p:spPr>
        <p:txBody>
          <a:bodyPr wrap="square" lIns="72000" tIns="72000" rIns="72000" bIns="72000" rtlCol="0">
            <a:spAutoFit/>
          </a:bodyPr>
          <a:lstStyle/>
          <a:p>
            <a:pPr defTabSz="360000">
              <a:spcAft>
                <a:spcPts val="600"/>
              </a:spcAft>
              <a:tabLst>
                <a:tab pos="360000" algn="l"/>
              </a:tabLst>
            </a:pPr>
            <a:r>
              <a:rPr lang="en-IE" sz="1100" dirty="0">
                <a:solidFill>
                  <a:schemeClr val="tx2"/>
                </a:solidFill>
                <a:latin typeface="+mn-lt"/>
              </a:rPr>
              <a:t>Static/portable</a:t>
            </a:r>
          </a:p>
        </p:txBody>
      </p:sp>
      <p:sp>
        <p:nvSpPr>
          <p:cNvPr id="101" name="TextBox 100">
            <a:extLst>
              <a:ext uri="{FF2B5EF4-FFF2-40B4-BE49-F238E27FC236}">
                <a16:creationId xmlns:a16="http://schemas.microsoft.com/office/drawing/2014/main" id="{706C046A-E2CC-4F98-AF8E-D32E81CEC083}"/>
              </a:ext>
            </a:extLst>
          </p:cNvPr>
          <p:cNvSpPr txBox="1"/>
          <p:nvPr/>
        </p:nvSpPr>
        <p:spPr>
          <a:xfrm>
            <a:off x="3957094" y="3985367"/>
            <a:ext cx="1633095" cy="314683"/>
          </a:xfrm>
          <a:prstGeom prst="rect">
            <a:avLst/>
          </a:prstGeom>
          <a:noFill/>
        </p:spPr>
        <p:txBody>
          <a:bodyPr wrap="square" lIns="72000" tIns="72000" rIns="72000" bIns="72000" rtlCol="0">
            <a:spAutoFit/>
          </a:bodyPr>
          <a:lstStyle/>
          <a:p>
            <a:pPr defTabSz="360000">
              <a:spcAft>
                <a:spcPts val="600"/>
              </a:spcAft>
              <a:tabLst>
                <a:tab pos="360000" algn="l"/>
              </a:tabLst>
            </a:pPr>
            <a:r>
              <a:rPr lang="en-IE" sz="1100" dirty="0">
                <a:solidFill>
                  <a:schemeClr val="tx2"/>
                </a:solidFill>
                <a:latin typeface="+mn-lt"/>
              </a:rPr>
              <a:t>Limited area mobility</a:t>
            </a:r>
          </a:p>
        </p:txBody>
      </p:sp>
      <p:sp>
        <p:nvSpPr>
          <p:cNvPr id="102" name="TextBox 101">
            <a:extLst>
              <a:ext uri="{FF2B5EF4-FFF2-40B4-BE49-F238E27FC236}">
                <a16:creationId xmlns:a16="http://schemas.microsoft.com/office/drawing/2014/main" id="{F9FA654B-C7C1-4405-A924-6293D340D94B}"/>
              </a:ext>
            </a:extLst>
          </p:cNvPr>
          <p:cNvSpPr txBox="1"/>
          <p:nvPr/>
        </p:nvSpPr>
        <p:spPr>
          <a:xfrm>
            <a:off x="5837175" y="3985367"/>
            <a:ext cx="1388913" cy="314683"/>
          </a:xfrm>
          <a:prstGeom prst="rect">
            <a:avLst/>
          </a:prstGeom>
          <a:noFill/>
        </p:spPr>
        <p:txBody>
          <a:bodyPr wrap="square" lIns="72000" tIns="72000" rIns="72000" bIns="72000" rtlCol="0">
            <a:spAutoFit/>
          </a:bodyPr>
          <a:lstStyle/>
          <a:p>
            <a:pPr defTabSz="360000">
              <a:spcAft>
                <a:spcPts val="600"/>
              </a:spcAft>
              <a:tabLst>
                <a:tab pos="360000" algn="l"/>
              </a:tabLst>
            </a:pPr>
            <a:r>
              <a:rPr lang="en-IE" sz="1100" dirty="0">
                <a:solidFill>
                  <a:schemeClr val="tx2"/>
                </a:solidFill>
                <a:latin typeface="+mn-lt"/>
              </a:rPr>
              <a:t>Wide area mobility</a:t>
            </a:r>
          </a:p>
        </p:txBody>
      </p:sp>
      <p:sp>
        <p:nvSpPr>
          <p:cNvPr id="103" name="TextBox 102">
            <a:extLst>
              <a:ext uri="{FF2B5EF4-FFF2-40B4-BE49-F238E27FC236}">
                <a16:creationId xmlns:a16="http://schemas.microsoft.com/office/drawing/2014/main" id="{15AAC43C-CD60-49DD-AE07-CF801B0615FC}"/>
              </a:ext>
            </a:extLst>
          </p:cNvPr>
          <p:cNvSpPr txBox="1"/>
          <p:nvPr/>
        </p:nvSpPr>
        <p:spPr>
          <a:xfrm rot="16200000">
            <a:off x="950172" y="2921454"/>
            <a:ext cx="730503" cy="314683"/>
          </a:xfrm>
          <a:prstGeom prst="rect">
            <a:avLst/>
          </a:prstGeom>
          <a:noFill/>
        </p:spPr>
        <p:txBody>
          <a:bodyPr wrap="none" lIns="72000" tIns="72000" rIns="72000" bIns="72000" rtlCol="0">
            <a:spAutoFit/>
          </a:bodyPr>
          <a:lstStyle/>
          <a:p>
            <a:pPr defTabSz="360000">
              <a:spcAft>
                <a:spcPts val="600"/>
              </a:spcAft>
              <a:tabLst>
                <a:tab pos="360000" algn="l"/>
              </a:tabLst>
            </a:pPr>
            <a:r>
              <a:rPr lang="en-IE" sz="1100" dirty="0">
                <a:solidFill>
                  <a:schemeClr val="tx2"/>
                </a:solidFill>
                <a:latin typeface="+mn-lt"/>
              </a:rPr>
              <a:t>Localized</a:t>
            </a:r>
          </a:p>
        </p:txBody>
      </p:sp>
      <p:sp>
        <p:nvSpPr>
          <p:cNvPr id="104" name="TextBox 103">
            <a:extLst>
              <a:ext uri="{FF2B5EF4-FFF2-40B4-BE49-F238E27FC236}">
                <a16:creationId xmlns:a16="http://schemas.microsoft.com/office/drawing/2014/main" id="{E29B0B70-D239-477D-A6A0-6B3F78273E4F}"/>
              </a:ext>
            </a:extLst>
          </p:cNvPr>
          <p:cNvSpPr txBox="1"/>
          <p:nvPr/>
        </p:nvSpPr>
        <p:spPr>
          <a:xfrm rot="16200000">
            <a:off x="876434" y="1715886"/>
            <a:ext cx="877979" cy="314683"/>
          </a:xfrm>
          <a:prstGeom prst="rect">
            <a:avLst/>
          </a:prstGeom>
          <a:noFill/>
        </p:spPr>
        <p:txBody>
          <a:bodyPr wrap="none" lIns="72000" tIns="72000" rIns="72000" bIns="72000" rtlCol="0">
            <a:spAutoFit/>
          </a:bodyPr>
          <a:lstStyle/>
          <a:p>
            <a:pPr defTabSz="360000">
              <a:spcAft>
                <a:spcPts val="600"/>
              </a:spcAft>
              <a:tabLst>
                <a:tab pos="360000" algn="l"/>
              </a:tabLst>
            </a:pPr>
            <a:r>
              <a:rPr lang="en-IE" sz="1100" dirty="0">
                <a:solidFill>
                  <a:schemeClr val="tx2"/>
                </a:solidFill>
                <a:latin typeface="+mn-lt"/>
              </a:rPr>
              <a:t>Widespread</a:t>
            </a:r>
          </a:p>
        </p:txBody>
      </p:sp>
      <p:sp>
        <p:nvSpPr>
          <p:cNvPr id="105" name="TextBox 104">
            <a:extLst>
              <a:ext uri="{FF2B5EF4-FFF2-40B4-BE49-F238E27FC236}">
                <a16:creationId xmlns:a16="http://schemas.microsoft.com/office/drawing/2014/main" id="{22457E4A-C3BE-4F24-8974-34AC21DE0A8F}"/>
              </a:ext>
            </a:extLst>
          </p:cNvPr>
          <p:cNvSpPr txBox="1"/>
          <p:nvPr/>
        </p:nvSpPr>
        <p:spPr>
          <a:xfrm>
            <a:off x="1583452" y="3561700"/>
            <a:ext cx="2349536"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tx2"/>
                </a:solidFill>
                <a:latin typeface="+mn-lt"/>
              </a:rPr>
              <a:t>Short-range, low-rate, low-power, low-cost</a:t>
            </a:r>
            <a:br>
              <a:rPr lang="en-IE" sz="900" dirty="0">
                <a:solidFill>
                  <a:schemeClr val="tx2"/>
                </a:solidFill>
                <a:latin typeface="+mn-lt"/>
              </a:rPr>
            </a:br>
            <a:r>
              <a:rPr lang="en-IE" sz="900" dirty="0">
                <a:solidFill>
                  <a:schemeClr val="tx2"/>
                </a:solidFill>
                <a:latin typeface="+mn-lt"/>
              </a:rPr>
              <a:t>subscription-free, established ecosystem</a:t>
            </a:r>
          </a:p>
        </p:txBody>
      </p:sp>
      <p:sp>
        <p:nvSpPr>
          <p:cNvPr id="106" name="TextBox 105">
            <a:extLst>
              <a:ext uri="{FF2B5EF4-FFF2-40B4-BE49-F238E27FC236}">
                <a16:creationId xmlns:a16="http://schemas.microsoft.com/office/drawing/2014/main" id="{3E061DE1-B01F-4EED-A108-1EF349A3C922}"/>
              </a:ext>
            </a:extLst>
          </p:cNvPr>
          <p:cNvSpPr txBox="1"/>
          <p:nvPr/>
        </p:nvSpPr>
        <p:spPr>
          <a:xfrm>
            <a:off x="3737584" y="2950902"/>
            <a:ext cx="1852605" cy="5609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tx2"/>
                </a:solidFill>
              </a:rPr>
              <a:t>Medium</a:t>
            </a:r>
            <a:r>
              <a:rPr lang="en-IE" sz="900" dirty="0">
                <a:solidFill>
                  <a:schemeClr val="tx2"/>
                </a:solidFill>
                <a:latin typeface="+mn-lt"/>
              </a:rPr>
              <a:t>-range, low-rate, </a:t>
            </a:r>
            <a:br>
              <a:rPr lang="en-IE" sz="900" dirty="0">
                <a:solidFill>
                  <a:schemeClr val="tx2"/>
                </a:solidFill>
                <a:latin typeface="+mn-lt"/>
              </a:rPr>
            </a:br>
            <a:r>
              <a:rPr lang="en-IE" sz="900" dirty="0">
                <a:solidFill>
                  <a:schemeClr val="tx2"/>
                </a:solidFill>
                <a:latin typeface="+mn-lt"/>
              </a:rPr>
              <a:t>low-power, enterprise-deployed, </a:t>
            </a:r>
            <a:br>
              <a:rPr lang="en-IE" sz="900" dirty="0">
                <a:solidFill>
                  <a:schemeClr val="tx2"/>
                </a:solidFill>
                <a:latin typeface="+mn-lt"/>
              </a:rPr>
            </a:br>
            <a:r>
              <a:rPr lang="en-IE" sz="900" dirty="0">
                <a:solidFill>
                  <a:schemeClr val="tx2"/>
                </a:solidFill>
                <a:latin typeface="+mn-lt"/>
              </a:rPr>
              <a:t>established ecosystem</a:t>
            </a:r>
          </a:p>
        </p:txBody>
      </p:sp>
      <p:sp>
        <p:nvSpPr>
          <p:cNvPr id="107" name="TextBox 106">
            <a:extLst>
              <a:ext uri="{FF2B5EF4-FFF2-40B4-BE49-F238E27FC236}">
                <a16:creationId xmlns:a16="http://schemas.microsoft.com/office/drawing/2014/main" id="{B6A7410B-6D2D-405D-9AC8-3D77FBEA4237}"/>
              </a:ext>
            </a:extLst>
          </p:cNvPr>
          <p:cNvSpPr txBox="1"/>
          <p:nvPr/>
        </p:nvSpPr>
        <p:spPr>
          <a:xfrm>
            <a:off x="1643274" y="912627"/>
            <a:ext cx="1879855"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tx2"/>
                </a:solidFill>
              </a:rPr>
              <a:t>Long</a:t>
            </a:r>
            <a:r>
              <a:rPr lang="en-IE" sz="900" dirty="0">
                <a:solidFill>
                  <a:schemeClr val="tx2"/>
                </a:solidFill>
                <a:latin typeface="+mn-lt"/>
              </a:rPr>
              <a:t>-range, low-rate, low-power, </a:t>
            </a:r>
            <a:br>
              <a:rPr lang="en-IE" sz="900" dirty="0">
                <a:solidFill>
                  <a:schemeClr val="tx2"/>
                </a:solidFill>
                <a:latin typeface="+mn-lt"/>
              </a:rPr>
            </a:br>
            <a:r>
              <a:rPr lang="en-IE" sz="900" dirty="0">
                <a:solidFill>
                  <a:schemeClr val="tx2"/>
                </a:solidFill>
                <a:latin typeface="+mn-lt"/>
              </a:rPr>
              <a:t>low-cost managed service</a:t>
            </a:r>
          </a:p>
        </p:txBody>
      </p:sp>
      <p:sp>
        <p:nvSpPr>
          <p:cNvPr id="108" name="TextBox 107">
            <a:extLst>
              <a:ext uri="{FF2B5EF4-FFF2-40B4-BE49-F238E27FC236}">
                <a16:creationId xmlns:a16="http://schemas.microsoft.com/office/drawing/2014/main" id="{64392200-E92F-43C3-B157-FB7A37B40EF2}"/>
              </a:ext>
            </a:extLst>
          </p:cNvPr>
          <p:cNvSpPr txBox="1"/>
          <p:nvPr/>
        </p:nvSpPr>
        <p:spPr>
          <a:xfrm>
            <a:off x="5843815" y="2388607"/>
            <a:ext cx="1899091"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tx2"/>
                </a:solidFill>
              </a:rPr>
              <a:t>Long</a:t>
            </a:r>
            <a:r>
              <a:rPr lang="en-IE" sz="900" dirty="0">
                <a:solidFill>
                  <a:schemeClr val="tx2"/>
                </a:solidFill>
                <a:latin typeface="+mn-lt"/>
              </a:rPr>
              <a:t>-range, rechargeable battery,</a:t>
            </a:r>
            <a:br>
              <a:rPr lang="en-IE" sz="900" dirty="0">
                <a:solidFill>
                  <a:schemeClr val="tx2"/>
                </a:solidFill>
                <a:latin typeface="+mn-lt"/>
              </a:rPr>
            </a:br>
            <a:r>
              <a:rPr lang="en-IE" sz="900" dirty="0">
                <a:solidFill>
                  <a:schemeClr val="tx2"/>
                </a:solidFill>
                <a:latin typeface="+mn-lt"/>
              </a:rPr>
              <a:t>highly secure, managed service</a:t>
            </a:r>
          </a:p>
        </p:txBody>
      </p:sp>
      <p:grpSp>
        <p:nvGrpSpPr>
          <p:cNvPr id="59" name="Group 58">
            <a:extLst>
              <a:ext uri="{FF2B5EF4-FFF2-40B4-BE49-F238E27FC236}">
                <a16:creationId xmlns:a16="http://schemas.microsoft.com/office/drawing/2014/main" id="{BB9ECAB5-873D-4148-940F-637567BD5776}"/>
              </a:ext>
            </a:extLst>
          </p:cNvPr>
          <p:cNvGrpSpPr/>
          <p:nvPr/>
        </p:nvGrpSpPr>
        <p:grpSpPr>
          <a:xfrm>
            <a:off x="1649309" y="1335833"/>
            <a:ext cx="2008039" cy="1078637"/>
            <a:chOff x="2051814" y="1231357"/>
            <a:chExt cx="2008039" cy="1078637"/>
          </a:xfrm>
        </p:grpSpPr>
        <p:sp>
          <p:nvSpPr>
            <p:cNvPr id="9" name="Rectangle: Rounded Corners 8">
              <a:extLst>
                <a:ext uri="{FF2B5EF4-FFF2-40B4-BE49-F238E27FC236}">
                  <a16:creationId xmlns:a16="http://schemas.microsoft.com/office/drawing/2014/main" id="{FB7DD14F-4F7C-417C-B72A-71E83AC34AC6}"/>
                </a:ext>
              </a:extLst>
            </p:cNvPr>
            <p:cNvSpPr/>
            <p:nvPr/>
          </p:nvSpPr>
          <p:spPr>
            <a:xfrm>
              <a:off x="2051814" y="1231357"/>
              <a:ext cx="2008039" cy="10459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IE" sz="900" b="1" dirty="0">
                  <a:solidFill>
                    <a:schemeClr val="bg1"/>
                  </a:solidFill>
                </a:rPr>
                <a:t>LWPA, mobile cellular</a:t>
              </a:r>
            </a:p>
          </p:txBody>
        </p:sp>
        <p:grpSp>
          <p:nvGrpSpPr>
            <p:cNvPr id="29" name="Group 225">
              <a:extLst>
                <a:ext uri="{FF2B5EF4-FFF2-40B4-BE49-F238E27FC236}">
                  <a16:creationId xmlns:a16="http://schemas.microsoft.com/office/drawing/2014/main" id="{37729FDF-1322-4437-9FF4-E102568EC76C}"/>
                </a:ext>
              </a:extLst>
            </p:cNvPr>
            <p:cNvGrpSpPr>
              <a:grpSpLocks noChangeAspect="1"/>
            </p:cNvGrpSpPr>
            <p:nvPr/>
          </p:nvGrpSpPr>
          <p:grpSpPr bwMode="auto">
            <a:xfrm>
              <a:off x="3405360" y="1357140"/>
              <a:ext cx="437630" cy="566538"/>
              <a:chOff x="1789" y="212"/>
              <a:chExt cx="533" cy="690"/>
            </a:xfrm>
          </p:grpSpPr>
          <p:sp>
            <p:nvSpPr>
              <p:cNvPr id="30" name="Rectangle 246">
                <a:extLst>
                  <a:ext uri="{FF2B5EF4-FFF2-40B4-BE49-F238E27FC236}">
                    <a16:creationId xmlns:a16="http://schemas.microsoft.com/office/drawing/2014/main" id="{8E5EF11D-5653-4EBD-B8C7-8B60E7148F7F}"/>
                  </a:ext>
                </a:extLst>
              </p:cNvPr>
              <p:cNvSpPr>
                <a:spLocks noChangeArrowheads="1"/>
              </p:cNvSpPr>
              <p:nvPr/>
            </p:nvSpPr>
            <p:spPr bwMode="auto">
              <a:xfrm>
                <a:off x="1789" y="341"/>
                <a:ext cx="398" cy="561"/>
              </a:xfrm>
              <a:prstGeom prst="rect">
                <a:avLst/>
              </a:prstGeom>
              <a:no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2" name="Freeform 248">
                <a:extLst>
                  <a:ext uri="{FF2B5EF4-FFF2-40B4-BE49-F238E27FC236}">
                    <a16:creationId xmlns:a16="http://schemas.microsoft.com/office/drawing/2014/main" id="{99E8BE44-F742-4AC8-B604-E0232A8B1AE7}"/>
                  </a:ext>
                </a:extLst>
              </p:cNvPr>
              <p:cNvSpPr>
                <a:spLocks/>
              </p:cNvSpPr>
              <p:nvPr/>
            </p:nvSpPr>
            <p:spPr bwMode="auto">
              <a:xfrm>
                <a:off x="1839" y="497"/>
                <a:ext cx="50" cy="93"/>
              </a:xfrm>
              <a:custGeom>
                <a:avLst/>
                <a:gdLst>
                  <a:gd name="T0" fmla="*/ 0 w 50"/>
                  <a:gd name="T1" fmla="*/ 93 h 93"/>
                  <a:gd name="T2" fmla="*/ 0 w 50"/>
                  <a:gd name="T3" fmla="*/ 0 h 93"/>
                  <a:gd name="T4" fmla="*/ 50 w 50"/>
                  <a:gd name="T5" fmla="*/ 0 h 93"/>
                </a:gdLst>
                <a:ahLst/>
                <a:cxnLst>
                  <a:cxn ang="0">
                    <a:pos x="T0" y="T1"/>
                  </a:cxn>
                  <a:cxn ang="0">
                    <a:pos x="T2" y="T3"/>
                  </a:cxn>
                  <a:cxn ang="0">
                    <a:pos x="T4" y="T5"/>
                  </a:cxn>
                </a:cxnLst>
                <a:rect l="0" t="0" r="r" b="b"/>
                <a:pathLst>
                  <a:path w="50" h="93">
                    <a:moveTo>
                      <a:pt x="0" y="93"/>
                    </a:moveTo>
                    <a:lnTo>
                      <a:pt x="0" y="0"/>
                    </a:lnTo>
                    <a:lnTo>
                      <a:pt x="5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3" name="Freeform 249">
                <a:extLst>
                  <a:ext uri="{FF2B5EF4-FFF2-40B4-BE49-F238E27FC236}">
                    <a16:creationId xmlns:a16="http://schemas.microsoft.com/office/drawing/2014/main" id="{99E21967-A9FC-4464-9DA7-054C1818042D}"/>
                  </a:ext>
                </a:extLst>
              </p:cNvPr>
              <p:cNvSpPr>
                <a:spLocks/>
              </p:cNvSpPr>
              <p:nvPr/>
            </p:nvSpPr>
            <p:spPr bwMode="auto">
              <a:xfrm>
                <a:off x="1839" y="632"/>
                <a:ext cx="50" cy="86"/>
              </a:xfrm>
              <a:custGeom>
                <a:avLst/>
                <a:gdLst>
                  <a:gd name="T0" fmla="*/ 0 w 50"/>
                  <a:gd name="T1" fmla="*/ 86 h 86"/>
                  <a:gd name="T2" fmla="*/ 0 w 50"/>
                  <a:gd name="T3" fmla="*/ 0 h 86"/>
                  <a:gd name="T4" fmla="*/ 50 w 50"/>
                  <a:gd name="T5" fmla="*/ 0 h 86"/>
                </a:gdLst>
                <a:ahLst/>
                <a:cxnLst>
                  <a:cxn ang="0">
                    <a:pos x="T0" y="T1"/>
                  </a:cxn>
                  <a:cxn ang="0">
                    <a:pos x="T2" y="T3"/>
                  </a:cxn>
                  <a:cxn ang="0">
                    <a:pos x="T4" y="T5"/>
                  </a:cxn>
                </a:cxnLst>
                <a:rect l="0" t="0" r="r" b="b"/>
                <a:pathLst>
                  <a:path w="50" h="86">
                    <a:moveTo>
                      <a:pt x="0" y="86"/>
                    </a:moveTo>
                    <a:lnTo>
                      <a:pt x="0" y="0"/>
                    </a:lnTo>
                    <a:lnTo>
                      <a:pt x="5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4" name="Freeform 250">
                <a:extLst>
                  <a:ext uri="{FF2B5EF4-FFF2-40B4-BE49-F238E27FC236}">
                    <a16:creationId xmlns:a16="http://schemas.microsoft.com/office/drawing/2014/main" id="{D2DEC1A6-DC43-4BF3-97AC-853454905F9C}"/>
                  </a:ext>
                </a:extLst>
              </p:cNvPr>
              <p:cNvSpPr>
                <a:spLocks/>
              </p:cNvSpPr>
              <p:nvPr/>
            </p:nvSpPr>
            <p:spPr bwMode="auto">
              <a:xfrm>
                <a:off x="1960" y="497"/>
                <a:ext cx="49" cy="93"/>
              </a:xfrm>
              <a:custGeom>
                <a:avLst/>
                <a:gdLst>
                  <a:gd name="T0" fmla="*/ 0 w 49"/>
                  <a:gd name="T1" fmla="*/ 93 h 93"/>
                  <a:gd name="T2" fmla="*/ 0 w 49"/>
                  <a:gd name="T3" fmla="*/ 0 h 93"/>
                  <a:gd name="T4" fmla="*/ 49 w 49"/>
                  <a:gd name="T5" fmla="*/ 0 h 93"/>
                </a:gdLst>
                <a:ahLst/>
                <a:cxnLst>
                  <a:cxn ang="0">
                    <a:pos x="T0" y="T1"/>
                  </a:cxn>
                  <a:cxn ang="0">
                    <a:pos x="T2" y="T3"/>
                  </a:cxn>
                  <a:cxn ang="0">
                    <a:pos x="T4" y="T5"/>
                  </a:cxn>
                </a:cxnLst>
                <a:rect l="0" t="0" r="r" b="b"/>
                <a:pathLst>
                  <a:path w="49" h="93">
                    <a:moveTo>
                      <a:pt x="0" y="93"/>
                    </a:moveTo>
                    <a:lnTo>
                      <a:pt x="0" y="0"/>
                    </a:lnTo>
                    <a:lnTo>
                      <a:pt x="4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5" name="Freeform 251">
                <a:extLst>
                  <a:ext uri="{FF2B5EF4-FFF2-40B4-BE49-F238E27FC236}">
                    <a16:creationId xmlns:a16="http://schemas.microsoft.com/office/drawing/2014/main" id="{9AEC5612-C344-4D84-92D7-1AF5894A204A}"/>
                  </a:ext>
                </a:extLst>
              </p:cNvPr>
              <p:cNvSpPr>
                <a:spLocks/>
              </p:cNvSpPr>
              <p:nvPr/>
            </p:nvSpPr>
            <p:spPr bwMode="auto">
              <a:xfrm>
                <a:off x="1960" y="632"/>
                <a:ext cx="49" cy="86"/>
              </a:xfrm>
              <a:custGeom>
                <a:avLst/>
                <a:gdLst>
                  <a:gd name="T0" fmla="*/ 0 w 49"/>
                  <a:gd name="T1" fmla="*/ 86 h 86"/>
                  <a:gd name="T2" fmla="*/ 0 w 49"/>
                  <a:gd name="T3" fmla="*/ 0 h 86"/>
                  <a:gd name="T4" fmla="*/ 49 w 49"/>
                  <a:gd name="T5" fmla="*/ 0 h 86"/>
                </a:gdLst>
                <a:ahLst/>
                <a:cxnLst>
                  <a:cxn ang="0">
                    <a:pos x="T0" y="T1"/>
                  </a:cxn>
                  <a:cxn ang="0">
                    <a:pos x="T2" y="T3"/>
                  </a:cxn>
                  <a:cxn ang="0">
                    <a:pos x="T4" y="T5"/>
                  </a:cxn>
                </a:cxnLst>
                <a:rect l="0" t="0" r="r" b="b"/>
                <a:pathLst>
                  <a:path w="49" h="86">
                    <a:moveTo>
                      <a:pt x="0" y="86"/>
                    </a:moveTo>
                    <a:lnTo>
                      <a:pt x="0" y="0"/>
                    </a:lnTo>
                    <a:lnTo>
                      <a:pt x="4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6" name="Freeform 252">
                <a:extLst>
                  <a:ext uri="{FF2B5EF4-FFF2-40B4-BE49-F238E27FC236}">
                    <a16:creationId xmlns:a16="http://schemas.microsoft.com/office/drawing/2014/main" id="{28B1FB91-8F67-40EA-BDDD-BBCCBE65B059}"/>
                  </a:ext>
                </a:extLst>
              </p:cNvPr>
              <p:cNvSpPr>
                <a:spLocks/>
              </p:cNvSpPr>
              <p:nvPr/>
            </p:nvSpPr>
            <p:spPr bwMode="auto">
              <a:xfrm>
                <a:off x="2080" y="497"/>
                <a:ext cx="50" cy="93"/>
              </a:xfrm>
              <a:custGeom>
                <a:avLst/>
                <a:gdLst>
                  <a:gd name="T0" fmla="*/ 0 w 50"/>
                  <a:gd name="T1" fmla="*/ 93 h 93"/>
                  <a:gd name="T2" fmla="*/ 0 w 50"/>
                  <a:gd name="T3" fmla="*/ 0 h 93"/>
                  <a:gd name="T4" fmla="*/ 50 w 50"/>
                  <a:gd name="T5" fmla="*/ 0 h 93"/>
                </a:gdLst>
                <a:ahLst/>
                <a:cxnLst>
                  <a:cxn ang="0">
                    <a:pos x="T0" y="T1"/>
                  </a:cxn>
                  <a:cxn ang="0">
                    <a:pos x="T2" y="T3"/>
                  </a:cxn>
                  <a:cxn ang="0">
                    <a:pos x="T4" y="T5"/>
                  </a:cxn>
                </a:cxnLst>
                <a:rect l="0" t="0" r="r" b="b"/>
                <a:pathLst>
                  <a:path w="50" h="93">
                    <a:moveTo>
                      <a:pt x="0" y="93"/>
                    </a:moveTo>
                    <a:lnTo>
                      <a:pt x="0" y="0"/>
                    </a:lnTo>
                    <a:lnTo>
                      <a:pt x="5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7" name="Freeform 253">
                <a:extLst>
                  <a:ext uri="{FF2B5EF4-FFF2-40B4-BE49-F238E27FC236}">
                    <a16:creationId xmlns:a16="http://schemas.microsoft.com/office/drawing/2014/main" id="{DDC249A5-2B2B-40A0-823B-270F7686CAF7}"/>
                  </a:ext>
                </a:extLst>
              </p:cNvPr>
              <p:cNvSpPr>
                <a:spLocks/>
              </p:cNvSpPr>
              <p:nvPr/>
            </p:nvSpPr>
            <p:spPr bwMode="auto">
              <a:xfrm>
                <a:off x="2080" y="632"/>
                <a:ext cx="50" cy="86"/>
              </a:xfrm>
              <a:custGeom>
                <a:avLst/>
                <a:gdLst>
                  <a:gd name="T0" fmla="*/ 0 w 50"/>
                  <a:gd name="T1" fmla="*/ 86 h 86"/>
                  <a:gd name="T2" fmla="*/ 0 w 50"/>
                  <a:gd name="T3" fmla="*/ 0 h 86"/>
                  <a:gd name="T4" fmla="*/ 50 w 50"/>
                  <a:gd name="T5" fmla="*/ 0 h 86"/>
                </a:gdLst>
                <a:ahLst/>
                <a:cxnLst>
                  <a:cxn ang="0">
                    <a:pos x="T0" y="T1"/>
                  </a:cxn>
                  <a:cxn ang="0">
                    <a:pos x="T2" y="T3"/>
                  </a:cxn>
                  <a:cxn ang="0">
                    <a:pos x="T4" y="T5"/>
                  </a:cxn>
                </a:cxnLst>
                <a:rect l="0" t="0" r="r" b="b"/>
                <a:pathLst>
                  <a:path w="50" h="86">
                    <a:moveTo>
                      <a:pt x="0" y="86"/>
                    </a:moveTo>
                    <a:lnTo>
                      <a:pt x="0" y="0"/>
                    </a:lnTo>
                    <a:lnTo>
                      <a:pt x="5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124191"/>
                  </a:solidFill>
                  <a:effectLst/>
                  <a:uLnTx/>
                  <a:uFillTx/>
                  <a:latin typeface="Nokia Pure Text"/>
                </a:endParaRPr>
              </a:p>
            </p:txBody>
          </p:sp>
          <p:sp>
            <p:nvSpPr>
              <p:cNvPr id="38" name="Freeform 254">
                <a:extLst>
                  <a:ext uri="{FF2B5EF4-FFF2-40B4-BE49-F238E27FC236}">
                    <a16:creationId xmlns:a16="http://schemas.microsoft.com/office/drawing/2014/main" id="{E9CDB1C4-E683-49D3-A29A-989A5E580B6E}"/>
                  </a:ext>
                </a:extLst>
              </p:cNvPr>
              <p:cNvSpPr>
                <a:spLocks/>
              </p:cNvSpPr>
              <p:nvPr/>
            </p:nvSpPr>
            <p:spPr bwMode="auto">
              <a:xfrm>
                <a:off x="1945" y="767"/>
                <a:ext cx="86" cy="135"/>
              </a:xfrm>
              <a:custGeom>
                <a:avLst/>
                <a:gdLst>
                  <a:gd name="T0" fmla="*/ 86 w 86"/>
                  <a:gd name="T1" fmla="*/ 135 h 135"/>
                  <a:gd name="T2" fmla="*/ 86 w 86"/>
                  <a:gd name="T3" fmla="*/ 0 h 135"/>
                  <a:gd name="T4" fmla="*/ 0 w 86"/>
                  <a:gd name="T5" fmla="*/ 0 h 135"/>
                  <a:gd name="T6" fmla="*/ 0 w 86"/>
                  <a:gd name="T7" fmla="*/ 135 h 135"/>
                </a:gdLst>
                <a:ahLst/>
                <a:cxnLst>
                  <a:cxn ang="0">
                    <a:pos x="T0" y="T1"/>
                  </a:cxn>
                  <a:cxn ang="0">
                    <a:pos x="T2" y="T3"/>
                  </a:cxn>
                  <a:cxn ang="0">
                    <a:pos x="T4" y="T5"/>
                  </a:cxn>
                  <a:cxn ang="0">
                    <a:pos x="T6" y="T7"/>
                  </a:cxn>
                </a:cxnLst>
                <a:rect l="0" t="0" r="r" b="b"/>
                <a:pathLst>
                  <a:path w="86" h="135">
                    <a:moveTo>
                      <a:pt x="86" y="135"/>
                    </a:moveTo>
                    <a:lnTo>
                      <a:pt x="86" y="0"/>
                    </a:lnTo>
                    <a:lnTo>
                      <a:pt x="0" y="0"/>
                    </a:lnTo>
                    <a:lnTo>
                      <a:pt x="0" y="135"/>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39" name="Oval 255">
                <a:extLst>
                  <a:ext uri="{FF2B5EF4-FFF2-40B4-BE49-F238E27FC236}">
                    <a16:creationId xmlns:a16="http://schemas.microsoft.com/office/drawing/2014/main" id="{08835B1A-A6AB-4FD2-9E73-69D0D0FFC29C}"/>
                  </a:ext>
                </a:extLst>
              </p:cNvPr>
              <p:cNvSpPr>
                <a:spLocks noChangeArrowheads="1"/>
              </p:cNvSpPr>
              <p:nvPr/>
            </p:nvSpPr>
            <p:spPr bwMode="auto">
              <a:xfrm>
                <a:off x="2059" y="212"/>
                <a:ext cx="263" cy="262"/>
              </a:xfrm>
              <a:prstGeom prst="ellipse">
                <a:avLst/>
              </a:prstGeom>
              <a:solidFill>
                <a:schemeClr val="accent1"/>
              </a:solidFill>
              <a:ln w="952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40" name="Rectangle 256">
                <a:extLst>
                  <a:ext uri="{FF2B5EF4-FFF2-40B4-BE49-F238E27FC236}">
                    <a16:creationId xmlns:a16="http://schemas.microsoft.com/office/drawing/2014/main" id="{BD58A113-8575-4EF9-ADDE-84FD6E0D5619}"/>
                  </a:ext>
                </a:extLst>
              </p:cNvPr>
              <p:cNvSpPr>
                <a:spLocks noChangeArrowheads="1"/>
              </p:cNvSpPr>
              <p:nvPr/>
            </p:nvSpPr>
            <p:spPr bwMode="auto">
              <a:xfrm>
                <a:off x="2095" y="304"/>
                <a:ext cx="192" cy="78"/>
              </a:xfrm>
              <a:prstGeom prst="rect">
                <a:avLst/>
              </a:prstGeom>
              <a:solidFill>
                <a:srgbClr val="FFFFFF"/>
              </a:solidFill>
              <a:ln w="952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124191"/>
                  </a:solidFill>
                  <a:effectLst/>
                  <a:uLnTx/>
                  <a:uFillTx/>
                  <a:latin typeface="Nokia Pure Text"/>
                </a:endParaRPr>
              </a:p>
            </p:txBody>
          </p:sp>
          <p:sp>
            <p:nvSpPr>
              <p:cNvPr id="41" name="Rectangle 257">
                <a:extLst>
                  <a:ext uri="{FF2B5EF4-FFF2-40B4-BE49-F238E27FC236}">
                    <a16:creationId xmlns:a16="http://schemas.microsoft.com/office/drawing/2014/main" id="{67A14DEA-E65E-498B-BF8D-1B75B49B97B7}"/>
                  </a:ext>
                </a:extLst>
              </p:cNvPr>
              <p:cNvSpPr>
                <a:spLocks noChangeArrowheads="1"/>
              </p:cNvSpPr>
              <p:nvPr/>
            </p:nvSpPr>
            <p:spPr bwMode="auto">
              <a:xfrm>
                <a:off x="2109" y="303"/>
                <a:ext cx="18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500" b="0" i="0" u="none" strike="noStrike" kern="0" cap="none" spc="0" normalizeH="0" baseline="0" noProof="0" dirty="0">
                    <a:ln>
                      <a:noFill/>
                    </a:ln>
                    <a:solidFill>
                      <a:srgbClr val="00C9FF"/>
                    </a:solidFill>
                    <a:effectLst/>
                    <a:uLnTx/>
                    <a:uFillTx/>
                    <a:latin typeface="Nokia Pure Text" panose="020B0503020202020204" pitchFamily="34" charset="0"/>
                  </a:rPr>
                  <a:t>0123</a:t>
                </a:r>
                <a:endParaRPr kumimoji="0" lang="en-US" altLang="en-US" sz="1200" b="0" i="0" u="none" strike="noStrike" kern="0" cap="none" spc="0" normalizeH="0" baseline="0" noProof="0" dirty="0">
                  <a:ln>
                    <a:noFill/>
                  </a:ln>
                  <a:solidFill>
                    <a:srgbClr val="124191"/>
                  </a:solidFill>
                  <a:effectLst/>
                  <a:uLnTx/>
                  <a:uFillTx/>
                  <a:latin typeface="Arial" panose="020B0604020202020204" pitchFamily="34" charset="0"/>
                </a:endParaRPr>
              </a:p>
            </p:txBody>
          </p:sp>
        </p:grpSp>
        <p:sp>
          <p:nvSpPr>
            <p:cNvPr id="65" name="Rectangle 64">
              <a:extLst>
                <a:ext uri="{FF2B5EF4-FFF2-40B4-BE49-F238E27FC236}">
                  <a16:creationId xmlns:a16="http://schemas.microsoft.com/office/drawing/2014/main" id="{D66C8C16-EBD6-470B-BA48-A8D82EAC6EBB}"/>
                </a:ext>
              </a:extLst>
            </p:cNvPr>
            <p:cNvSpPr/>
            <p:nvPr/>
          </p:nvSpPr>
          <p:spPr>
            <a:xfrm>
              <a:off x="2878836" y="1581786"/>
              <a:ext cx="281889" cy="341892"/>
            </a:xfrm>
            <a:prstGeom prst="rect">
              <a:avLst/>
            </a:prstGeom>
            <a:noFill/>
            <a:ln w="952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IE" sz="2400" b="1" dirty="0">
                  <a:solidFill>
                    <a:schemeClr val="accent3"/>
                  </a:solidFill>
                  <a:latin typeface="Nokia Pure Headline Light" panose="020B0304040602060303" pitchFamily="34" charset="0"/>
                  <a:ea typeface="Nokia Pure Text Light" panose="020B0403020202020204" pitchFamily="34" charset="0"/>
                </a:rPr>
                <a:t>P</a:t>
              </a:r>
            </a:p>
          </p:txBody>
        </p:sp>
        <p:grpSp>
          <p:nvGrpSpPr>
            <p:cNvPr id="66" name="Group 43">
              <a:extLst>
                <a:ext uri="{FF2B5EF4-FFF2-40B4-BE49-F238E27FC236}">
                  <a16:creationId xmlns:a16="http://schemas.microsoft.com/office/drawing/2014/main" id="{5D354783-51A7-4910-8AC5-CD6713D06A78}"/>
                </a:ext>
              </a:extLst>
            </p:cNvPr>
            <p:cNvGrpSpPr>
              <a:grpSpLocks noChangeAspect="1"/>
            </p:cNvGrpSpPr>
            <p:nvPr/>
          </p:nvGrpSpPr>
          <p:grpSpPr bwMode="auto">
            <a:xfrm>
              <a:off x="2349894" y="1610066"/>
              <a:ext cx="284306" cy="285332"/>
              <a:chOff x="2603" y="1342"/>
              <a:chExt cx="554" cy="556"/>
            </a:xfrm>
          </p:grpSpPr>
          <p:sp>
            <p:nvSpPr>
              <p:cNvPr id="67" name="AutoShape 42">
                <a:extLst>
                  <a:ext uri="{FF2B5EF4-FFF2-40B4-BE49-F238E27FC236}">
                    <a16:creationId xmlns:a16="http://schemas.microsoft.com/office/drawing/2014/main" id="{CD3CB3F8-AE94-4880-B84D-F05E7EF1F7FF}"/>
                  </a:ext>
                </a:extLst>
              </p:cNvPr>
              <p:cNvSpPr>
                <a:spLocks noChangeAspect="1" noChangeArrowheads="1" noTextEdit="1"/>
              </p:cNvSpPr>
              <p:nvPr/>
            </p:nvSpPr>
            <p:spPr bwMode="auto">
              <a:xfrm>
                <a:off x="2603" y="1342"/>
                <a:ext cx="554" cy="5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68" name="Oval 44">
                <a:extLst>
                  <a:ext uri="{FF2B5EF4-FFF2-40B4-BE49-F238E27FC236}">
                    <a16:creationId xmlns:a16="http://schemas.microsoft.com/office/drawing/2014/main" id="{4B171F7F-F445-4EEA-BAA5-2C561AAF8DA1}"/>
                  </a:ext>
                </a:extLst>
              </p:cNvPr>
              <p:cNvSpPr>
                <a:spLocks noChangeArrowheads="1"/>
              </p:cNvSpPr>
              <p:nvPr/>
            </p:nvSpPr>
            <p:spPr bwMode="auto">
              <a:xfrm>
                <a:off x="2632" y="1372"/>
                <a:ext cx="495" cy="497"/>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69" name="Oval 45">
                <a:extLst>
                  <a:ext uri="{FF2B5EF4-FFF2-40B4-BE49-F238E27FC236}">
                    <a16:creationId xmlns:a16="http://schemas.microsoft.com/office/drawing/2014/main" id="{7BD3A970-A1A8-4533-871A-3F4C856A561F}"/>
                  </a:ext>
                </a:extLst>
              </p:cNvPr>
              <p:cNvSpPr>
                <a:spLocks noChangeArrowheads="1"/>
              </p:cNvSpPr>
              <p:nvPr/>
            </p:nvSpPr>
            <p:spPr bwMode="auto">
              <a:xfrm>
                <a:off x="2853" y="1682"/>
                <a:ext cx="49" cy="49"/>
              </a:xfrm>
              <a:prstGeom prst="ellipse">
                <a:avLst/>
              </a:prstGeom>
              <a:solidFill>
                <a:schemeClr val="bg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0" name="Line 46">
                <a:extLst>
                  <a:ext uri="{FF2B5EF4-FFF2-40B4-BE49-F238E27FC236}">
                    <a16:creationId xmlns:a16="http://schemas.microsoft.com/office/drawing/2014/main" id="{1B2348A8-E2A8-4AA7-A8B5-2AF6673D3C42}"/>
                  </a:ext>
                </a:extLst>
              </p:cNvPr>
              <p:cNvSpPr>
                <a:spLocks noChangeShapeType="1"/>
              </p:cNvSpPr>
              <p:nvPr/>
            </p:nvSpPr>
            <p:spPr bwMode="auto">
              <a:xfrm flipV="1">
                <a:off x="2878" y="1544"/>
                <a:ext cx="0" cy="157"/>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1" name="Line 47">
                <a:extLst>
                  <a:ext uri="{FF2B5EF4-FFF2-40B4-BE49-F238E27FC236}">
                    <a16:creationId xmlns:a16="http://schemas.microsoft.com/office/drawing/2014/main" id="{4F48083E-FB49-459B-9F57-BCADB3CECD8C}"/>
                  </a:ext>
                </a:extLst>
              </p:cNvPr>
              <p:cNvSpPr>
                <a:spLocks noChangeShapeType="1"/>
              </p:cNvSpPr>
              <p:nvPr/>
            </p:nvSpPr>
            <p:spPr bwMode="auto">
              <a:xfrm flipV="1">
                <a:off x="2878" y="1401"/>
                <a:ext cx="0" cy="64"/>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2" name="Line 48">
                <a:extLst>
                  <a:ext uri="{FF2B5EF4-FFF2-40B4-BE49-F238E27FC236}">
                    <a16:creationId xmlns:a16="http://schemas.microsoft.com/office/drawing/2014/main" id="{D7A201F1-FADC-4554-BE93-C6BB16AB9F2F}"/>
                  </a:ext>
                </a:extLst>
              </p:cNvPr>
              <p:cNvSpPr>
                <a:spLocks noChangeShapeType="1"/>
              </p:cNvSpPr>
              <p:nvPr/>
            </p:nvSpPr>
            <p:spPr bwMode="auto">
              <a:xfrm flipH="1" flipV="1">
                <a:off x="2686" y="1509"/>
                <a:ext cx="54" cy="30"/>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3" name="Line 49">
                <a:extLst>
                  <a:ext uri="{FF2B5EF4-FFF2-40B4-BE49-F238E27FC236}">
                    <a16:creationId xmlns:a16="http://schemas.microsoft.com/office/drawing/2014/main" id="{8D399C27-F031-47F9-A03A-8FDE120F6618}"/>
                  </a:ext>
                </a:extLst>
              </p:cNvPr>
              <p:cNvSpPr>
                <a:spLocks noChangeShapeType="1"/>
              </p:cNvSpPr>
              <p:nvPr/>
            </p:nvSpPr>
            <p:spPr bwMode="auto">
              <a:xfrm flipV="1">
                <a:off x="3020" y="1509"/>
                <a:ext cx="54" cy="30"/>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4" name="Line 50">
                <a:extLst>
                  <a:ext uri="{FF2B5EF4-FFF2-40B4-BE49-F238E27FC236}">
                    <a16:creationId xmlns:a16="http://schemas.microsoft.com/office/drawing/2014/main" id="{7E329DD1-9E4B-45FB-A13D-087FC8973C5C}"/>
                  </a:ext>
                </a:extLst>
              </p:cNvPr>
              <p:cNvSpPr>
                <a:spLocks noChangeShapeType="1"/>
              </p:cNvSpPr>
              <p:nvPr/>
            </p:nvSpPr>
            <p:spPr bwMode="auto">
              <a:xfrm flipV="1">
                <a:off x="2931" y="1411"/>
                <a:ext cx="15" cy="59"/>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5" name="Line 51">
                <a:extLst>
                  <a:ext uri="{FF2B5EF4-FFF2-40B4-BE49-F238E27FC236}">
                    <a16:creationId xmlns:a16="http://schemas.microsoft.com/office/drawing/2014/main" id="{4E45E691-2A85-4D6D-A0F0-A97CF9A3C8B6}"/>
                  </a:ext>
                </a:extLst>
              </p:cNvPr>
              <p:cNvSpPr>
                <a:spLocks noChangeShapeType="1"/>
              </p:cNvSpPr>
              <p:nvPr/>
            </p:nvSpPr>
            <p:spPr bwMode="auto">
              <a:xfrm flipH="1" flipV="1">
                <a:off x="2804" y="1416"/>
                <a:ext cx="20" cy="59"/>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6" name="Line 52">
                <a:extLst>
                  <a:ext uri="{FF2B5EF4-FFF2-40B4-BE49-F238E27FC236}">
                    <a16:creationId xmlns:a16="http://schemas.microsoft.com/office/drawing/2014/main" id="{1838E4B8-2094-409E-9DF7-57C909291202}"/>
                  </a:ext>
                </a:extLst>
              </p:cNvPr>
              <p:cNvSpPr>
                <a:spLocks noChangeShapeType="1"/>
              </p:cNvSpPr>
              <p:nvPr/>
            </p:nvSpPr>
            <p:spPr bwMode="auto">
              <a:xfrm flipH="1" flipV="1">
                <a:off x="2740" y="1450"/>
                <a:ext cx="35" cy="49"/>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77" name="Line 53">
                <a:extLst>
                  <a:ext uri="{FF2B5EF4-FFF2-40B4-BE49-F238E27FC236}">
                    <a16:creationId xmlns:a16="http://schemas.microsoft.com/office/drawing/2014/main" id="{EF7E7143-9EA6-4F88-87ED-67CDD6F01A7D}"/>
                  </a:ext>
                </a:extLst>
              </p:cNvPr>
              <p:cNvSpPr>
                <a:spLocks noChangeShapeType="1"/>
              </p:cNvSpPr>
              <p:nvPr/>
            </p:nvSpPr>
            <p:spPr bwMode="auto">
              <a:xfrm flipV="1">
                <a:off x="2980" y="1450"/>
                <a:ext cx="40" cy="49"/>
              </a:xfrm>
              <a:prstGeom prst="line">
                <a:avLst/>
              </a:prstGeom>
              <a:noFill/>
              <a:ln w="7938"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sp>
          <p:nvSpPr>
            <p:cNvPr id="114" name="TextBox 113">
              <a:extLst>
                <a:ext uri="{FF2B5EF4-FFF2-40B4-BE49-F238E27FC236}">
                  <a16:creationId xmlns:a16="http://schemas.microsoft.com/office/drawing/2014/main" id="{D57B922F-53BE-4A3C-B3AB-150C2B099018}"/>
                </a:ext>
              </a:extLst>
            </p:cNvPr>
            <p:cNvSpPr txBox="1"/>
            <p:nvPr/>
          </p:nvSpPr>
          <p:spPr>
            <a:xfrm>
              <a:off x="2208771" y="1887589"/>
              <a:ext cx="610277"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Smart</a:t>
              </a:r>
              <a:br>
                <a:rPr lang="en-IE" sz="900" dirty="0">
                  <a:solidFill>
                    <a:schemeClr val="bg1"/>
                  </a:solidFill>
                </a:rPr>
              </a:br>
              <a:r>
                <a:rPr lang="en-IE" sz="900" dirty="0">
                  <a:solidFill>
                    <a:schemeClr val="bg1"/>
                  </a:solidFill>
                </a:rPr>
                <a:t>metering</a:t>
              </a:r>
            </a:p>
          </p:txBody>
        </p:sp>
        <p:sp>
          <p:nvSpPr>
            <p:cNvPr id="115" name="TextBox 114">
              <a:extLst>
                <a:ext uri="{FF2B5EF4-FFF2-40B4-BE49-F238E27FC236}">
                  <a16:creationId xmlns:a16="http://schemas.microsoft.com/office/drawing/2014/main" id="{AF004922-F9FB-496B-9F85-6C218356521C}"/>
                </a:ext>
              </a:extLst>
            </p:cNvPr>
            <p:cNvSpPr txBox="1"/>
            <p:nvPr/>
          </p:nvSpPr>
          <p:spPr>
            <a:xfrm>
              <a:off x="2756950" y="1887589"/>
              <a:ext cx="518906"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Parking</a:t>
              </a:r>
              <a:br>
                <a:rPr lang="en-IE" sz="900" dirty="0">
                  <a:solidFill>
                    <a:schemeClr val="bg1"/>
                  </a:solidFill>
                </a:rPr>
              </a:br>
              <a:r>
                <a:rPr lang="en-IE" sz="900" dirty="0">
                  <a:solidFill>
                    <a:schemeClr val="bg1"/>
                  </a:solidFill>
                </a:rPr>
                <a:t>meter</a:t>
              </a:r>
            </a:p>
          </p:txBody>
        </p:sp>
        <p:sp>
          <p:nvSpPr>
            <p:cNvPr id="116" name="TextBox 115">
              <a:extLst>
                <a:ext uri="{FF2B5EF4-FFF2-40B4-BE49-F238E27FC236}">
                  <a16:creationId xmlns:a16="http://schemas.microsoft.com/office/drawing/2014/main" id="{E4E64E99-3886-4123-B179-2DF29DE4591E}"/>
                </a:ext>
              </a:extLst>
            </p:cNvPr>
            <p:cNvSpPr txBox="1"/>
            <p:nvPr/>
          </p:nvSpPr>
          <p:spPr>
            <a:xfrm>
              <a:off x="3259797" y="1887589"/>
              <a:ext cx="743327"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Building</a:t>
              </a:r>
              <a:br>
                <a:rPr lang="en-IE" sz="900" dirty="0">
                  <a:solidFill>
                    <a:schemeClr val="bg1"/>
                  </a:solidFill>
                </a:rPr>
              </a:br>
              <a:r>
                <a:rPr lang="en-IE" sz="900" dirty="0">
                  <a:solidFill>
                    <a:schemeClr val="bg1"/>
                  </a:solidFill>
                </a:rPr>
                <a:t>automation</a:t>
              </a:r>
            </a:p>
          </p:txBody>
        </p:sp>
      </p:grpSp>
      <p:sp>
        <p:nvSpPr>
          <p:cNvPr id="125" name="Rectangle: Rounded Corners 124">
            <a:extLst>
              <a:ext uri="{FF2B5EF4-FFF2-40B4-BE49-F238E27FC236}">
                <a16:creationId xmlns:a16="http://schemas.microsoft.com/office/drawing/2014/main" id="{11E1EA97-5EB9-4BCB-9E6A-4B022142407A}"/>
              </a:ext>
            </a:extLst>
          </p:cNvPr>
          <p:cNvSpPr/>
          <p:nvPr/>
        </p:nvSpPr>
        <p:spPr>
          <a:xfrm>
            <a:off x="1649215" y="2495391"/>
            <a:ext cx="2008039" cy="104599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IE" sz="900" b="1" dirty="0">
                <a:solidFill>
                  <a:schemeClr val="bg1"/>
                </a:solidFill>
              </a:rPr>
              <a:t>Wi-Fi, </a:t>
            </a:r>
            <a:r>
              <a:rPr lang="en-IE" sz="900" b="1" dirty="0" err="1">
                <a:solidFill>
                  <a:schemeClr val="bg1"/>
                </a:solidFill>
              </a:rPr>
              <a:t>Zigbee</a:t>
            </a:r>
            <a:r>
              <a:rPr lang="en-IE" sz="900" b="1" dirty="0">
                <a:solidFill>
                  <a:schemeClr val="bg1"/>
                </a:solidFill>
              </a:rPr>
              <a:t>/IEEE 802.15.4</a:t>
            </a:r>
          </a:p>
        </p:txBody>
      </p:sp>
      <p:grpSp>
        <p:nvGrpSpPr>
          <p:cNvPr id="31" name="Group 30">
            <a:extLst>
              <a:ext uri="{FF2B5EF4-FFF2-40B4-BE49-F238E27FC236}">
                <a16:creationId xmlns:a16="http://schemas.microsoft.com/office/drawing/2014/main" id="{5F7A03F1-B949-4C95-A447-F3B50D4B6D1C}"/>
              </a:ext>
            </a:extLst>
          </p:cNvPr>
          <p:cNvGrpSpPr/>
          <p:nvPr/>
        </p:nvGrpSpPr>
        <p:grpSpPr>
          <a:xfrm>
            <a:off x="1947283" y="2767626"/>
            <a:ext cx="1411903" cy="806827"/>
            <a:chOff x="1962615" y="2767626"/>
            <a:chExt cx="1411903" cy="806827"/>
          </a:xfrm>
        </p:grpSpPr>
        <p:grpSp>
          <p:nvGrpSpPr>
            <p:cNvPr id="5" name="Group 4">
              <a:extLst>
                <a:ext uri="{FF2B5EF4-FFF2-40B4-BE49-F238E27FC236}">
                  <a16:creationId xmlns:a16="http://schemas.microsoft.com/office/drawing/2014/main" id="{DFA4184C-9650-45E5-80B4-335A3A81BD2E}"/>
                </a:ext>
              </a:extLst>
            </p:cNvPr>
            <p:cNvGrpSpPr/>
            <p:nvPr/>
          </p:nvGrpSpPr>
          <p:grpSpPr>
            <a:xfrm>
              <a:off x="2631191" y="2767626"/>
              <a:ext cx="743327" cy="806827"/>
              <a:chOff x="1876323" y="2767626"/>
              <a:chExt cx="743327" cy="806827"/>
            </a:xfrm>
          </p:grpSpPr>
          <p:sp>
            <p:nvSpPr>
              <p:cNvPr id="122" name="TextBox 121">
                <a:extLst>
                  <a:ext uri="{FF2B5EF4-FFF2-40B4-BE49-F238E27FC236}">
                    <a16:creationId xmlns:a16="http://schemas.microsoft.com/office/drawing/2014/main" id="{41DB3212-FF50-4577-893F-6E08AF1D2BEC}"/>
                  </a:ext>
                </a:extLst>
              </p:cNvPr>
              <p:cNvSpPr txBox="1"/>
              <p:nvPr/>
            </p:nvSpPr>
            <p:spPr>
              <a:xfrm>
                <a:off x="1876323" y="3152048"/>
                <a:ext cx="743327"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Industrial </a:t>
                </a:r>
                <a:br>
                  <a:rPr lang="en-IE" sz="900" dirty="0">
                    <a:solidFill>
                      <a:schemeClr val="bg1"/>
                    </a:solidFill>
                  </a:rPr>
                </a:br>
                <a:r>
                  <a:rPr lang="en-IE" sz="900" dirty="0">
                    <a:solidFill>
                      <a:schemeClr val="bg1"/>
                    </a:solidFill>
                  </a:rPr>
                  <a:t>automation</a:t>
                </a:r>
              </a:p>
            </p:txBody>
          </p:sp>
          <p:sp>
            <p:nvSpPr>
              <p:cNvPr id="62" name="Freeform 5">
                <a:extLst>
                  <a:ext uri="{FF2B5EF4-FFF2-40B4-BE49-F238E27FC236}">
                    <a16:creationId xmlns:a16="http://schemas.microsoft.com/office/drawing/2014/main" id="{C6D94EDB-FAAD-48BD-95FB-2F85A2440913}"/>
                  </a:ext>
                </a:extLst>
              </p:cNvPr>
              <p:cNvSpPr>
                <a:spLocks noChangeAspect="1" noEditPoints="1"/>
              </p:cNvSpPr>
              <p:nvPr/>
            </p:nvSpPr>
            <p:spPr bwMode="auto">
              <a:xfrm>
                <a:off x="2003661" y="2767626"/>
                <a:ext cx="417952" cy="420511"/>
              </a:xfrm>
              <a:custGeom>
                <a:avLst/>
                <a:gdLst>
                  <a:gd name="T0" fmla="*/ 187 w 490"/>
                  <a:gd name="T1" fmla="*/ 433 h 493"/>
                  <a:gd name="T2" fmla="*/ 245 w 490"/>
                  <a:gd name="T3" fmla="*/ 433 h 493"/>
                  <a:gd name="T4" fmla="*/ 245 w 490"/>
                  <a:gd name="T5" fmla="*/ 369 h 493"/>
                  <a:gd name="T6" fmla="*/ 187 w 490"/>
                  <a:gd name="T7" fmla="*/ 369 h 493"/>
                  <a:gd name="T8" fmla="*/ 187 w 490"/>
                  <a:gd name="T9" fmla="*/ 433 h 493"/>
                  <a:gd name="T10" fmla="*/ 64 w 490"/>
                  <a:gd name="T11" fmla="*/ 433 h 493"/>
                  <a:gd name="T12" fmla="*/ 123 w 490"/>
                  <a:gd name="T13" fmla="*/ 433 h 493"/>
                  <a:gd name="T14" fmla="*/ 123 w 490"/>
                  <a:gd name="T15" fmla="*/ 369 h 493"/>
                  <a:gd name="T16" fmla="*/ 64 w 490"/>
                  <a:gd name="T17" fmla="*/ 369 h 493"/>
                  <a:gd name="T18" fmla="*/ 64 w 490"/>
                  <a:gd name="T19" fmla="*/ 433 h 493"/>
                  <a:gd name="T20" fmla="*/ 397 w 490"/>
                  <a:gd name="T21" fmla="*/ 493 h 493"/>
                  <a:gd name="T22" fmla="*/ 397 w 490"/>
                  <a:gd name="T23" fmla="*/ 369 h 493"/>
                  <a:gd name="T24" fmla="*/ 324 w 490"/>
                  <a:gd name="T25" fmla="*/ 369 h 493"/>
                  <a:gd name="T26" fmla="*/ 324 w 490"/>
                  <a:gd name="T27" fmla="*/ 493 h 493"/>
                  <a:gd name="T28" fmla="*/ 0 w 490"/>
                  <a:gd name="T29" fmla="*/ 493 h 493"/>
                  <a:gd name="T30" fmla="*/ 0 w 490"/>
                  <a:gd name="T31" fmla="*/ 183 h 493"/>
                  <a:gd name="T32" fmla="*/ 123 w 490"/>
                  <a:gd name="T33" fmla="*/ 246 h 493"/>
                  <a:gd name="T34" fmla="*/ 123 w 490"/>
                  <a:gd name="T35" fmla="*/ 183 h 493"/>
                  <a:gd name="T36" fmla="*/ 245 w 490"/>
                  <a:gd name="T37" fmla="*/ 246 h 493"/>
                  <a:gd name="T38" fmla="*/ 245 w 490"/>
                  <a:gd name="T39" fmla="*/ 183 h 493"/>
                  <a:gd name="T40" fmla="*/ 368 w 490"/>
                  <a:gd name="T41" fmla="*/ 246 h 493"/>
                  <a:gd name="T42" fmla="*/ 427 w 490"/>
                  <a:gd name="T43" fmla="*/ 0 h 493"/>
                  <a:gd name="T44" fmla="*/ 490 w 490"/>
                  <a:gd name="T45" fmla="*/ 0 h 493"/>
                  <a:gd name="T46" fmla="*/ 490 w 490"/>
                  <a:gd name="T47" fmla="*/ 306 h 493"/>
                  <a:gd name="T48" fmla="*/ 490 w 490"/>
                  <a:gd name="T49" fmla="*/ 493 h 493"/>
                  <a:gd name="T50" fmla="*/ 397 w 490"/>
                  <a:gd name="T51" fmla="*/ 49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0" h="493">
                    <a:moveTo>
                      <a:pt x="187" y="433"/>
                    </a:moveTo>
                    <a:lnTo>
                      <a:pt x="245" y="433"/>
                    </a:lnTo>
                    <a:lnTo>
                      <a:pt x="245" y="369"/>
                    </a:lnTo>
                    <a:lnTo>
                      <a:pt x="187" y="369"/>
                    </a:lnTo>
                    <a:lnTo>
                      <a:pt x="187" y="433"/>
                    </a:lnTo>
                    <a:close/>
                    <a:moveTo>
                      <a:pt x="64" y="433"/>
                    </a:moveTo>
                    <a:lnTo>
                      <a:pt x="123" y="433"/>
                    </a:lnTo>
                    <a:lnTo>
                      <a:pt x="123" y="369"/>
                    </a:lnTo>
                    <a:lnTo>
                      <a:pt x="64" y="369"/>
                    </a:lnTo>
                    <a:lnTo>
                      <a:pt x="64" y="433"/>
                    </a:lnTo>
                    <a:close/>
                    <a:moveTo>
                      <a:pt x="397" y="493"/>
                    </a:moveTo>
                    <a:lnTo>
                      <a:pt x="397" y="369"/>
                    </a:lnTo>
                    <a:lnTo>
                      <a:pt x="324" y="369"/>
                    </a:lnTo>
                    <a:lnTo>
                      <a:pt x="324" y="493"/>
                    </a:lnTo>
                    <a:lnTo>
                      <a:pt x="0" y="493"/>
                    </a:lnTo>
                    <a:lnTo>
                      <a:pt x="0" y="183"/>
                    </a:lnTo>
                    <a:lnTo>
                      <a:pt x="123" y="246"/>
                    </a:lnTo>
                    <a:lnTo>
                      <a:pt x="123" y="183"/>
                    </a:lnTo>
                    <a:lnTo>
                      <a:pt x="245" y="246"/>
                    </a:lnTo>
                    <a:lnTo>
                      <a:pt x="245" y="183"/>
                    </a:lnTo>
                    <a:lnTo>
                      <a:pt x="368" y="246"/>
                    </a:lnTo>
                    <a:lnTo>
                      <a:pt x="427" y="0"/>
                    </a:lnTo>
                    <a:lnTo>
                      <a:pt x="490" y="0"/>
                    </a:lnTo>
                    <a:lnTo>
                      <a:pt x="490" y="306"/>
                    </a:lnTo>
                    <a:lnTo>
                      <a:pt x="490" y="493"/>
                    </a:lnTo>
                    <a:lnTo>
                      <a:pt x="397" y="493"/>
                    </a:lnTo>
                    <a:close/>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nvGrpSpPr>
            <p:cNvPr id="13" name="Group 12">
              <a:extLst>
                <a:ext uri="{FF2B5EF4-FFF2-40B4-BE49-F238E27FC236}">
                  <a16:creationId xmlns:a16="http://schemas.microsoft.com/office/drawing/2014/main" id="{A68E0329-9804-4CEE-845C-D5F25D526595}"/>
                </a:ext>
              </a:extLst>
            </p:cNvPr>
            <p:cNvGrpSpPr/>
            <p:nvPr/>
          </p:nvGrpSpPr>
          <p:grpSpPr>
            <a:xfrm>
              <a:off x="1962615" y="2837429"/>
              <a:ext cx="743327" cy="737024"/>
              <a:chOff x="2686818" y="2837429"/>
              <a:chExt cx="743327" cy="737024"/>
            </a:xfrm>
          </p:grpSpPr>
          <p:sp>
            <p:nvSpPr>
              <p:cNvPr id="123" name="TextBox 122">
                <a:extLst>
                  <a:ext uri="{FF2B5EF4-FFF2-40B4-BE49-F238E27FC236}">
                    <a16:creationId xmlns:a16="http://schemas.microsoft.com/office/drawing/2014/main" id="{860F7E4D-E980-4550-93BF-CBFF2CA54081}"/>
                  </a:ext>
                </a:extLst>
              </p:cNvPr>
              <p:cNvSpPr txBox="1"/>
              <p:nvPr/>
            </p:nvSpPr>
            <p:spPr>
              <a:xfrm>
                <a:off x="2686818" y="3152048"/>
                <a:ext cx="743327"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Home</a:t>
                </a:r>
                <a:br>
                  <a:rPr lang="en-IE" sz="900" dirty="0">
                    <a:solidFill>
                      <a:schemeClr val="bg1"/>
                    </a:solidFill>
                  </a:rPr>
                </a:br>
                <a:r>
                  <a:rPr lang="en-IE" sz="900" dirty="0">
                    <a:solidFill>
                      <a:schemeClr val="bg1"/>
                    </a:solidFill>
                  </a:rPr>
                  <a:t>automation</a:t>
                </a:r>
              </a:p>
            </p:txBody>
          </p:sp>
          <p:grpSp>
            <p:nvGrpSpPr>
              <p:cNvPr id="42" name="Group 138">
                <a:extLst>
                  <a:ext uri="{FF2B5EF4-FFF2-40B4-BE49-F238E27FC236}">
                    <a16:creationId xmlns:a16="http://schemas.microsoft.com/office/drawing/2014/main" id="{A89585B8-04E2-43B6-A519-30FA0BCFF587}"/>
                  </a:ext>
                </a:extLst>
              </p:cNvPr>
              <p:cNvGrpSpPr>
                <a:grpSpLocks noChangeAspect="1"/>
              </p:cNvGrpSpPr>
              <p:nvPr/>
            </p:nvGrpSpPr>
            <p:grpSpPr bwMode="auto">
              <a:xfrm>
                <a:off x="2790895" y="2837429"/>
                <a:ext cx="269726" cy="350508"/>
                <a:chOff x="2590" y="1288"/>
                <a:chExt cx="601" cy="781"/>
              </a:xfrm>
            </p:grpSpPr>
            <p:sp>
              <p:nvSpPr>
                <p:cNvPr id="43" name="Freeform 139">
                  <a:extLst>
                    <a:ext uri="{FF2B5EF4-FFF2-40B4-BE49-F238E27FC236}">
                      <a16:creationId xmlns:a16="http://schemas.microsoft.com/office/drawing/2014/main" id="{747C29F0-F9D8-4627-92EC-732FBEC30B83}"/>
                    </a:ext>
                  </a:extLst>
                </p:cNvPr>
                <p:cNvSpPr>
                  <a:spLocks noEditPoints="1"/>
                </p:cNvSpPr>
                <p:nvPr/>
              </p:nvSpPr>
              <p:spPr bwMode="auto">
                <a:xfrm>
                  <a:off x="2590" y="1354"/>
                  <a:ext cx="601" cy="715"/>
                </a:xfrm>
                <a:custGeom>
                  <a:avLst/>
                  <a:gdLst>
                    <a:gd name="T0" fmla="*/ 108 w 601"/>
                    <a:gd name="T1" fmla="*/ 465 h 715"/>
                    <a:gd name="T2" fmla="*/ 108 w 601"/>
                    <a:gd name="T3" fmla="*/ 294 h 715"/>
                    <a:gd name="T4" fmla="*/ 201 w 601"/>
                    <a:gd name="T5" fmla="*/ 294 h 715"/>
                    <a:gd name="T6" fmla="*/ 422 w 601"/>
                    <a:gd name="T7" fmla="*/ 465 h 715"/>
                    <a:gd name="T8" fmla="*/ 422 w 601"/>
                    <a:gd name="T9" fmla="*/ 294 h 715"/>
                    <a:gd name="T10" fmla="*/ 508 w 601"/>
                    <a:gd name="T11" fmla="*/ 294 h 715"/>
                    <a:gd name="T12" fmla="*/ 0 w 601"/>
                    <a:gd name="T13" fmla="*/ 715 h 715"/>
                    <a:gd name="T14" fmla="*/ 0 w 601"/>
                    <a:gd name="T15" fmla="*/ 236 h 715"/>
                    <a:gd name="T16" fmla="*/ 301 w 601"/>
                    <a:gd name="T17" fmla="*/ 0 h 715"/>
                    <a:gd name="T18" fmla="*/ 601 w 601"/>
                    <a:gd name="T19" fmla="*/ 236 h 715"/>
                    <a:gd name="T20" fmla="*/ 601 w 601"/>
                    <a:gd name="T21"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1" h="715">
                      <a:moveTo>
                        <a:pt x="108" y="465"/>
                      </a:moveTo>
                      <a:lnTo>
                        <a:pt x="108" y="294"/>
                      </a:lnTo>
                      <a:lnTo>
                        <a:pt x="201" y="294"/>
                      </a:lnTo>
                      <a:moveTo>
                        <a:pt x="422" y="465"/>
                      </a:moveTo>
                      <a:lnTo>
                        <a:pt x="422" y="294"/>
                      </a:lnTo>
                      <a:lnTo>
                        <a:pt x="508" y="294"/>
                      </a:lnTo>
                      <a:moveTo>
                        <a:pt x="0" y="715"/>
                      </a:moveTo>
                      <a:lnTo>
                        <a:pt x="0" y="236"/>
                      </a:lnTo>
                      <a:lnTo>
                        <a:pt x="301" y="0"/>
                      </a:lnTo>
                      <a:lnTo>
                        <a:pt x="601" y="236"/>
                      </a:lnTo>
                      <a:lnTo>
                        <a:pt x="601" y="715"/>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124191"/>
                    </a:solidFill>
                    <a:effectLst/>
                    <a:uLnTx/>
                    <a:uFillTx/>
                    <a:latin typeface="Nokia Pure Text"/>
                  </a:endParaRPr>
                </a:p>
              </p:txBody>
            </p:sp>
            <p:sp>
              <p:nvSpPr>
                <p:cNvPr id="44" name="Freeform 140">
                  <a:extLst>
                    <a:ext uri="{FF2B5EF4-FFF2-40B4-BE49-F238E27FC236}">
                      <a16:creationId xmlns:a16="http://schemas.microsoft.com/office/drawing/2014/main" id="{14AAD153-DB39-4933-8EAB-B3BD3CB3DACB}"/>
                    </a:ext>
                  </a:extLst>
                </p:cNvPr>
                <p:cNvSpPr>
                  <a:spLocks/>
                </p:cNvSpPr>
                <p:nvPr/>
              </p:nvSpPr>
              <p:spPr bwMode="auto">
                <a:xfrm>
                  <a:off x="3041" y="1288"/>
                  <a:ext cx="86" cy="178"/>
                </a:xfrm>
                <a:custGeom>
                  <a:avLst/>
                  <a:gdLst>
                    <a:gd name="T0" fmla="*/ 0 w 86"/>
                    <a:gd name="T1" fmla="*/ 114 h 178"/>
                    <a:gd name="T2" fmla="*/ 0 w 86"/>
                    <a:gd name="T3" fmla="*/ 0 h 178"/>
                    <a:gd name="T4" fmla="*/ 86 w 86"/>
                    <a:gd name="T5" fmla="*/ 0 h 178"/>
                    <a:gd name="T6" fmla="*/ 86 w 86"/>
                    <a:gd name="T7" fmla="*/ 178 h 178"/>
                  </a:gdLst>
                  <a:ahLst/>
                  <a:cxnLst>
                    <a:cxn ang="0">
                      <a:pos x="T0" y="T1"/>
                    </a:cxn>
                    <a:cxn ang="0">
                      <a:pos x="T2" y="T3"/>
                    </a:cxn>
                    <a:cxn ang="0">
                      <a:pos x="T4" y="T5"/>
                    </a:cxn>
                    <a:cxn ang="0">
                      <a:pos x="T6" y="T7"/>
                    </a:cxn>
                  </a:cxnLst>
                  <a:rect l="0" t="0" r="r" b="b"/>
                  <a:pathLst>
                    <a:path w="86" h="178">
                      <a:moveTo>
                        <a:pt x="0" y="114"/>
                      </a:moveTo>
                      <a:lnTo>
                        <a:pt x="0" y="0"/>
                      </a:lnTo>
                      <a:lnTo>
                        <a:pt x="86" y="0"/>
                      </a:lnTo>
                      <a:lnTo>
                        <a:pt x="86" y="178"/>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124191"/>
                    </a:solidFill>
                    <a:effectLst/>
                    <a:uLnTx/>
                    <a:uFillTx/>
                    <a:latin typeface="Nokia Pure Text"/>
                  </a:endParaRPr>
                </a:p>
              </p:txBody>
            </p:sp>
          </p:grpSp>
        </p:grpSp>
      </p:grpSp>
      <p:grpSp>
        <p:nvGrpSpPr>
          <p:cNvPr id="54" name="Group 53">
            <a:extLst>
              <a:ext uri="{FF2B5EF4-FFF2-40B4-BE49-F238E27FC236}">
                <a16:creationId xmlns:a16="http://schemas.microsoft.com/office/drawing/2014/main" id="{3BE9826D-6843-4ABE-8FA4-296031FCDF96}"/>
              </a:ext>
            </a:extLst>
          </p:cNvPr>
          <p:cNvGrpSpPr/>
          <p:nvPr/>
        </p:nvGrpSpPr>
        <p:grpSpPr>
          <a:xfrm>
            <a:off x="3755356" y="1911035"/>
            <a:ext cx="2008039" cy="1066419"/>
            <a:chOff x="4034815" y="2809138"/>
            <a:chExt cx="2008039" cy="1066419"/>
          </a:xfrm>
        </p:grpSpPr>
        <p:sp>
          <p:nvSpPr>
            <p:cNvPr id="156" name="Rectangle: Rounded Corners 155">
              <a:extLst>
                <a:ext uri="{FF2B5EF4-FFF2-40B4-BE49-F238E27FC236}">
                  <a16:creationId xmlns:a16="http://schemas.microsoft.com/office/drawing/2014/main" id="{B4F49D1E-E673-462B-BA2B-1920F81A849E}"/>
                </a:ext>
              </a:extLst>
            </p:cNvPr>
            <p:cNvSpPr/>
            <p:nvPr/>
          </p:nvSpPr>
          <p:spPr>
            <a:xfrm>
              <a:off x="4034815" y="2809138"/>
              <a:ext cx="2008039" cy="104599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IE" sz="900" b="1" dirty="0">
                  <a:solidFill>
                    <a:schemeClr val="bg1"/>
                  </a:solidFill>
                </a:rPr>
                <a:t>Wi-Fi, RFID</a:t>
              </a:r>
            </a:p>
          </p:txBody>
        </p:sp>
        <p:grpSp>
          <p:nvGrpSpPr>
            <p:cNvPr id="53" name="Group 52">
              <a:extLst>
                <a:ext uri="{FF2B5EF4-FFF2-40B4-BE49-F238E27FC236}">
                  <a16:creationId xmlns:a16="http://schemas.microsoft.com/office/drawing/2014/main" id="{19325AB6-E127-4CE7-B7D6-0A3F3E37BAA3}"/>
                </a:ext>
              </a:extLst>
            </p:cNvPr>
            <p:cNvGrpSpPr/>
            <p:nvPr/>
          </p:nvGrpSpPr>
          <p:grpSpPr>
            <a:xfrm>
              <a:off x="4237922" y="3040928"/>
              <a:ext cx="1566473" cy="834629"/>
              <a:chOff x="4261923" y="3053571"/>
              <a:chExt cx="1566473" cy="834629"/>
            </a:xfrm>
          </p:grpSpPr>
          <p:sp>
            <p:nvSpPr>
              <p:cNvPr id="158" name="TextBox 157">
                <a:extLst>
                  <a:ext uri="{FF2B5EF4-FFF2-40B4-BE49-F238E27FC236}">
                    <a16:creationId xmlns:a16="http://schemas.microsoft.com/office/drawing/2014/main" id="{4ED246C9-391A-4074-9099-963F3F00A79D}"/>
                  </a:ext>
                </a:extLst>
              </p:cNvPr>
              <p:cNvSpPr txBox="1"/>
              <p:nvPr/>
            </p:nvSpPr>
            <p:spPr>
              <a:xfrm>
                <a:off x="4261923" y="3465795"/>
                <a:ext cx="866758"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Hospital asset</a:t>
                </a:r>
                <a:br>
                  <a:rPr lang="en-IE" sz="900" dirty="0">
                    <a:solidFill>
                      <a:schemeClr val="bg1"/>
                    </a:solidFill>
                  </a:rPr>
                </a:br>
                <a:r>
                  <a:rPr lang="en-IE" sz="900" dirty="0">
                    <a:solidFill>
                      <a:schemeClr val="bg1"/>
                    </a:solidFill>
                  </a:rPr>
                  <a:t>tracking</a:t>
                </a:r>
              </a:p>
            </p:txBody>
          </p:sp>
          <p:sp>
            <p:nvSpPr>
              <p:cNvPr id="159" name="TextBox 158">
                <a:extLst>
                  <a:ext uri="{FF2B5EF4-FFF2-40B4-BE49-F238E27FC236}">
                    <a16:creationId xmlns:a16="http://schemas.microsoft.com/office/drawing/2014/main" id="{68E01024-ED07-4F3C-8D5E-16216679D307}"/>
                  </a:ext>
                </a:extLst>
              </p:cNvPr>
              <p:cNvSpPr txBox="1"/>
              <p:nvPr/>
            </p:nvSpPr>
            <p:spPr>
              <a:xfrm>
                <a:off x="5117129" y="3465795"/>
                <a:ext cx="711267"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Warehouse</a:t>
                </a:r>
                <a:br>
                  <a:rPr lang="en-IE" sz="900" dirty="0">
                    <a:solidFill>
                      <a:schemeClr val="bg1"/>
                    </a:solidFill>
                  </a:rPr>
                </a:br>
                <a:r>
                  <a:rPr lang="en-IE" sz="900" dirty="0">
                    <a:solidFill>
                      <a:schemeClr val="bg1"/>
                    </a:solidFill>
                  </a:rPr>
                  <a:t>logistics</a:t>
                </a:r>
              </a:p>
            </p:txBody>
          </p:sp>
          <p:grpSp>
            <p:nvGrpSpPr>
              <p:cNvPr id="78" name="Group 40">
                <a:extLst>
                  <a:ext uri="{FF2B5EF4-FFF2-40B4-BE49-F238E27FC236}">
                    <a16:creationId xmlns:a16="http://schemas.microsoft.com/office/drawing/2014/main" id="{92F0BAE8-DD7F-48F8-9676-7382AECBF2A2}"/>
                  </a:ext>
                </a:extLst>
              </p:cNvPr>
              <p:cNvGrpSpPr>
                <a:grpSpLocks noChangeAspect="1"/>
              </p:cNvGrpSpPr>
              <p:nvPr/>
            </p:nvGrpSpPr>
            <p:grpSpPr bwMode="auto">
              <a:xfrm>
                <a:off x="4385990" y="3053571"/>
                <a:ext cx="553487" cy="465904"/>
                <a:chOff x="2564" y="1367"/>
                <a:chExt cx="613" cy="516"/>
              </a:xfrm>
            </p:grpSpPr>
            <p:sp>
              <p:nvSpPr>
                <p:cNvPr id="79" name="Freeform 41">
                  <a:extLst>
                    <a:ext uri="{FF2B5EF4-FFF2-40B4-BE49-F238E27FC236}">
                      <a16:creationId xmlns:a16="http://schemas.microsoft.com/office/drawing/2014/main" id="{5D1BEB7E-8542-406D-AD0D-741F927AF3DE}"/>
                    </a:ext>
                  </a:extLst>
                </p:cNvPr>
                <p:cNvSpPr>
                  <a:spLocks/>
                </p:cNvSpPr>
                <p:nvPr/>
              </p:nvSpPr>
              <p:spPr bwMode="auto">
                <a:xfrm>
                  <a:off x="2564" y="1603"/>
                  <a:ext cx="613" cy="280"/>
                </a:xfrm>
                <a:custGeom>
                  <a:avLst/>
                  <a:gdLst>
                    <a:gd name="T0" fmla="*/ 0 w 613"/>
                    <a:gd name="T1" fmla="*/ 280 h 280"/>
                    <a:gd name="T2" fmla="*/ 0 w 613"/>
                    <a:gd name="T3" fmla="*/ 0 h 280"/>
                    <a:gd name="T4" fmla="*/ 613 w 613"/>
                    <a:gd name="T5" fmla="*/ 0 h 280"/>
                    <a:gd name="T6" fmla="*/ 613 w 613"/>
                    <a:gd name="T7" fmla="*/ 275 h 280"/>
                  </a:gdLst>
                  <a:ahLst/>
                  <a:cxnLst>
                    <a:cxn ang="0">
                      <a:pos x="T0" y="T1"/>
                    </a:cxn>
                    <a:cxn ang="0">
                      <a:pos x="T2" y="T3"/>
                    </a:cxn>
                    <a:cxn ang="0">
                      <a:pos x="T4" y="T5"/>
                    </a:cxn>
                    <a:cxn ang="0">
                      <a:pos x="T6" y="T7"/>
                    </a:cxn>
                  </a:cxnLst>
                  <a:rect l="0" t="0" r="r" b="b"/>
                  <a:pathLst>
                    <a:path w="613" h="280">
                      <a:moveTo>
                        <a:pt x="0" y="280"/>
                      </a:moveTo>
                      <a:lnTo>
                        <a:pt x="0" y="0"/>
                      </a:lnTo>
                      <a:lnTo>
                        <a:pt x="613" y="0"/>
                      </a:lnTo>
                      <a:lnTo>
                        <a:pt x="613" y="275"/>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0" name="Rectangle 42">
                  <a:extLst>
                    <a:ext uri="{FF2B5EF4-FFF2-40B4-BE49-F238E27FC236}">
                      <a16:creationId xmlns:a16="http://schemas.microsoft.com/office/drawing/2014/main" id="{0D530296-E57A-4B49-8D09-7FA8F159B7E5}"/>
                    </a:ext>
                  </a:extLst>
                </p:cNvPr>
                <p:cNvSpPr>
                  <a:spLocks noChangeArrowheads="1"/>
                </p:cNvSpPr>
                <p:nvPr/>
              </p:nvSpPr>
              <p:spPr bwMode="auto">
                <a:xfrm>
                  <a:off x="2726" y="1450"/>
                  <a:ext cx="303" cy="42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1" name="Freeform 43">
                  <a:extLst>
                    <a:ext uri="{FF2B5EF4-FFF2-40B4-BE49-F238E27FC236}">
                      <a16:creationId xmlns:a16="http://schemas.microsoft.com/office/drawing/2014/main" id="{D0E7B44D-17AB-473D-A885-C57F35CDFDF2}"/>
                    </a:ext>
                  </a:extLst>
                </p:cNvPr>
                <p:cNvSpPr>
                  <a:spLocks/>
                </p:cNvSpPr>
                <p:nvPr/>
              </p:nvSpPr>
              <p:spPr bwMode="auto">
                <a:xfrm>
                  <a:off x="2726" y="1450"/>
                  <a:ext cx="303" cy="428"/>
                </a:xfrm>
                <a:custGeom>
                  <a:avLst/>
                  <a:gdLst>
                    <a:gd name="T0" fmla="*/ 0 w 303"/>
                    <a:gd name="T1" fmla="*/ 428 h 428"/>
                    <a:gd name="T2" fmla="*/ 0 w 303"/>
                    <a:gd name="T3" fmla="*/ 0 h 428"/>
                    <a:gd name="T4" fmla="*/ 303 w 303"/>
                    <a:gd name="T5" fmla="*/ 0 h 428"/>
                    <a:gd name="T6" fmla="*/ 303 w 303"/>
                    <a:gd name="T7" fmla="*/ 428 h 428"/>
                  </a:gdLst>
                  <a:ahLst/>
                  <a:cxnLst>
                    <a:cxn ang="0">
                      <a:pos x="T0" y="T1"/>
                    </a:cxn>
                    <a:cxn ang="0">
                      <a:pos x="T2" y="T3"/>
                    </a:cxn>
                    <a:cxn ang="0">
                      <a:pos x="T4" y="T5"/>
                    </a:cxn>
                    <a:cxn ang="0">
                      <a:pos x="T6" y="T7"/>
                    </a:cxn>
                  </a:cxnLst>
                  <a:rect l="0" t="0" r="r" b="b"/>
                  <a:pathLst>
                    <a:path w="303" h="428">
                      <a:moveTo>
                        <a:pt x="0" y="428"/>
                      </a:moveTo>
                      <a:lnTo>
                        <a:pt x="0" y="0"/>
                      </a:lnTo>
                      <a:lnTo>
                        <a:pt x="303" y="0"/>
                      </a:lnTo>
                      <a:lnTo>
                        <a:pt x="303" y="428"/>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2" name="Freeform 44">
                  <a:extLst>
                    <a:ext uri="{FF2B5EF4-FFF2-40B4-BE49-F238E27FC236}">
                      <a16:creationId xmlns:a16="http://schemas.microsoft.com/office/drawing/2014/main" id="{D9081698-99CF-4312-ADC2-F29CE201F94F}"/>
                    </a:ext>
                  </a:extLst>
                </p:cNvPr>
                <p:cNvSpPr>
                  <a:spLocks/>
                </p:cNvSpPr>
                <p:nvPr/>
              </p:nvSpPr>
              <p:spPr bwMode="auto">
                <a:xfrm>
                  <a:off x="2628" y="1672"/>
                  <a:ext cx="39" cy="69"/>
                </a:xfrm>
                <a:custGeom>
                  <a:avLst/>
                  <a:gdLst>
                    <a:gd name="T0" fmla="*/ 0 w 39"/>
                    <a:gd name="T1" fmla="*/ 69 h 69"/>
                    <a:gd name="T2" fmla="*/ 0 w 39"/>
                    <a:gd name="T3" fmla="*/ 0 h 69"/>
                    <a:gd name="T4" fmla="*/ 39 w 39"/>
                    <a:gd name="T5" fmla="*/ 0 h 69"/>
                  </a:gdLst>
                  <a:ahLst/>
                  <a:cxnLst>
                    <a:cxn ang="0">
                      <a:pos x="T0" y="T1"/>
                    </a:cxn>
                    <a:cxn ang="0">
                      <a:pos x="T2" y="T3"/>
                    </a:cxn>
                    <a:cxn ang="0">
                      <a:pos x="T4" y="T5"/>
                    </a:cxn>
                  </a:cxnLst>
                  <a:rect l="0" t="0" r="r" b="b"/>
                  <a:pathLst>
                    <a:path w="39" h="69">
                      <a:moveTo>
                        <a:pt x="0" y="69"/>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3" name="Freeform 45">
                  <a:extLst>
                    <a:ext uri="{FF2B5EF4-FFF2-40B4-BE49-F238E27FC236}">
                      <a16:creationId xmlns:a16="http://schemas.microsoft.com/office/drawing/2014/main" id="{933789CA-35D7-46FC-ADF6-C5BB70013FF3}"/>
                    </a:ext>
                  </a:extLst>
                </p:cNvPr>
                <p:cNvSpPr>
                  <a:spLocks/>
                </p:cNvSpPr>
                <p:nvPr/>
              </p:nvSpPr>
              <p:spPr bwMode="auto">
                <a:xfrm>
                  <a:off x="2765" y="1568"/>
                  <a:ext cx="39" cy="69"/>
                </a:xfrm>
                <a:custGeom>
                  <a:avLst/>
                  <a:gdLst>
                    <a:gd name="T0" fmla="*/ 0 w 39"/>
                    <a:gd name="T1" fmla="*/ 69 h 69"/>
                    <a:gd name="T2" fmla="*/ 0 w 39"/>
                    <a:gd name="T3" fmla="*/ 0 h 69"/>
                    <a:gd name="T4" fmla="*/ 39 w 39"/>
                    <a:gd name="T5" fmla="*/ 0 h 69"/>
                  </a:gdLst>
                  <a:ahLst/>
                  <a:cxnLst>
                    <a:cxn ang="0">
                      <a:pos x="T0" y="T1"/>
                    </a:cxn>
                    <a:cxn ang="0">
                      <a:pos x="T2" y="T3"/>
                    </a:cxn>
                    <a:cxn ang="0">
                      <a:pos x="T4" y="T5"/>
                    </a:cxn>
                  </a:cxnLst>
                  <a:rect l="0" t="0" r="r" b="b"/>
                  <a:pathLst>
                    <a:path w="39" h="69">
                      <a:moveTo>
                        <a:pt x="0" y="69"/>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4" name="Freeform 46">
                  <a:extLst>
                    <a:ext uri="{FF2B5EF4-FFF2-40B4-BE49-F238E27FC236}">
                      <a16:creationId xmlns:a16="http://schemas.microsoft.com/office/drawing/2014/main" id="{4ABC7CE4-0658-4C89-9AA6-E91FA5D3A2F6}"/>
                    </a:ext>
                  </a:extLst>
                </p:cNvPr>
                <p:cNvSpPr>
                  <a:spLocks/>
                </p:cNvSpPr>
                <p:nvPr/>
              </p:nvSpPr>
              <p:spPr bwMode="auto">
                <a:xfrm>
                  <a:off x="2765" y="1672"/>
                  <a:ext cx="39" cy="64"/>
                </a:xfrm>
                <a:custGeom>
                  <a:avLst/>
                  <a:gdLst>
                    <a:gd name="T0" fmla="*/ 0 w 39"/>
                    <a:gd name="T1" fmla="*/ 64 h 64"/>
                    <a:gd name="T2" fmla="*/ 0 w 39"/>
                    <a:gd name="T3" fmla="*/ 0 h 64"/>
                    <a:gd name="T4" fmla="*/ 39 w 39"/>
                    <a:gd name="T5" fmla="*/ 0 h 64"/>
                  </a:gdLst>
                  <a:ahLst/>
                  <a:cxnLst>
                    <a:cxn ang="0">
                      <a:pos x="T0" y="T1"/>
                    </a:cxn>
                    <a:cxn ang="0">
                      <a:pos x="T2" y="T3"/>
                    </a:cxn>
                    <a:cxn ang="0">
                      <a:pos x="T4" y="T5"/>
                    </a:cxn>
                  </a:cxnLst>
                  <a:rect l="0" t="0" r="r" b="b"/>
                  <a:pathLst>
                    <a:path w="39" h="64">
                      <a:moveTo>
                        <a:pt x="0" y="64"/>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5" name="Freeform 47">
                  <a:extLst>
                    <a:ext uri="{FF2B5EF4-FFF2-40B4-BE49-F238E27FC236}">
                      <a16:creationId xmlns:a16="http://schemas.microsoft.com/office/drawing/2014/main" id="{0FCC2D3A-B7CC-4EBE-92EA-7696402AFA91}"/>
                    </a:ext>
                  </a:extLst>
                </p:cNvPr>
                <p:cNvSpPr>
                  <a:spLocks/>
                </p:cNvSpPr>
                <p:nvPr/>
              </p:nvSpPr>
              <p:spPr bwMode="auto">
                <a:xfrm>
                  <a:off x="2853" y="1568"/>
                  <a:ext cx="39" cy="69"/>
                </a:xfrm>
                <a:custGeom>
                  <a:avLst/>
                  <a:gdLst>
                    <a:gd name="T0" fmla="*/ 0 w 39"/>
                    <a:gd name="T1" fmla="*/ 69 h 69"/>
                    <a:gd name="T2" fmla="*/ 0 w 39"/>
                    <a:gd name="T3" fmla="*/ 0 h 69"/>
                    <a:gd name="T4" fmla="*/ 39 w 39"/>
                    <a:gd name="T5" fmla="*/ 0 h 69"/>
                  </a:gdLst>
                  <a:ahLst/>
                  <a:cxnLst>
                    <a:cxn ang="0">
                      <a:pos x="T0" y="T1"/>
                    </a:cxn>
                    <a:cxn ang="0">
                      <a:pos x="T2" y="T3"/>
                    </a:cxn>
                    <a:cxn ang="0">
                      <a:pos x="T4" y="T5"/>
                    </a:cxn>
                  </a:cxnLst>
                  <a:rect l="0" t="0" r="r" b="b"/>
                  <a:pathLst>
                    <a:path w="39" h="69">
                      <a:moveTo>
                        <a:pt x="0" y="69"/>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6" name="Freeform 48">
                  <a:extLst>
                    <a:ext uri="{FF2B5EF4-FFF2-40B4-BE49-F238E27FC236}">
                      <a16:creationId xmlns:a16="http://schemas.microsoft.com/office/drawing/2014/main" id="{3C23BE8F-1079-408F-AC9C-7FCC82791C95}"/>
                    </a:ext>
                  </a:extLst>
                </p:cNvPr>
                <p:cNvSpPr>
                  <a:spLocks/>
                </p:cNvSpPr>
                <p:nvPr/>
              </p:nvSpPr>
              <p:spPr bwMode="auto">
                <a:xfrm>
                  <a:off x="2853" y="1672"/>
                  <a:ext cx="39" cy="64"/>
                </a:xfrm>
                <a:custGeom>
                  <a:avLst/>
                  <a:gdLst>
                    <a:gd name="T0" fmla="*/ 0 w 39"/>
                    <a:gd name="T1" fmla="*/ 64 h 64"/>
                    <a:gd name="T2" fmla="*/ 0 w 39"/>
                    <a:gd name="T3" fmla="*/ 0 h 64"/>
                    <a:gd name="T4" fmla="*/ 39 w 39"/>
                    <a:gd name="T5" fmla="*/ 0 h 64"/>
                  </a:gdLst>
                  <a:ahLst/>
                  <a:cxnLst>
                    <a:cxn ang="0">
                      <a:pos x="T0" y="T1"/>
                    </a:cxn>
                    <a:cxn ang="0">
                      <a:pos x="T2" y="T3"/>
                    </a:cxn>
                    <a:cxn ang="0">
                      <a:pos x="T4" y="T5"/>
                    </a:cxn>
                  </a:cxnLst>
                  <a:rect l="0" t="0" r="r" b="b"/>
                  <a:pathLst>
                    <a:path w="39" h="64">
                      <a:moveTo>
                        <a:pt x="0" y="64"/>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7" name="Freeform 49">
                  <a:extLst>
                    <a:ext uri="{FF2B5EF4-FFF2-40B4-BE49-F238E27FC236}">
                      <a16:creationId xmlns:a16="http://schemas.microsoft.com/office/drawing/2014/main" id="{ADA9DF52-26D6-4F4C-BD01-37DAE1699036}"/>
                    </a:ext>
                  </a:extLst>
                </p:cNvPr>
                <p:cNvSpPr>
                  <a:spLocks/>
                </p:cNvSpPr>
                <p:nvPr/>
              </p:nvSpPr>
              <p:spPr bwMode="auto">
                <a:xfrm>
                  <a:off x="2946" y="1568"/>
                  <a:ext cx="34" cy="69"/>
                </a:xfrm>
                <a:custGeom>
                  <a:avLst/>
                  <a:gdLst>
                    <a:gd name="T0" fmla="*/ 0 w 34"/>
                    <a:gd name="T1" fmla="*/ 69 h 69"/>
                    <a:gd name="T2" fmla="*/ 0 w 34"/>
                    <a:gd name="T3" fmla="*/ 0 h 69"/>
                    <a:gd name="T4" fmla="*/ 34 w 34"/>
                    <a:gd name="T5" fmla="*/ 0 h 69"/>
                  </a:gdLst>
                  <a:ahLst/>
                  <a:cxnLst>
                    <a:cxn ang="0">
                      <a:pos x="T0" y="T1"/>
                    </a:cxn>
                    <a:cxn ang="0">
                      <a:pos x="T2" y="T3"/>
                    </a:cxn>
                    <a:cxn ang="0">
                      <a:pos x="T4" y="T5"/>
                    </a:cxn>
                  </a:cxnLst>
                  <a:rect l="0" t="0" r="r" b="b"/>
                  <a:pathLst>
                    <a:path w="34" h="69">
                      <a:moveTo>
                        <a:pt x="0" y="69"/>
                      </a:moveTo>
                      <a:lnTo>
                        <a:pt x="0" y="0"/>
                      </a:lnTo>
                      <a:lnTo>
                        <a:pt x="34"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8" name="Freeform 50">
                  <a:extLst>
                    <a:ext uri="{FF2B5EF4-FFF2-40B4-BE49-F238E27FC236}">
                      <a16:creationId xmlns:a16="http://schemas.microsoft.com/office/drawing/2014/main" id="{63A2E166-13A2-44CD-9F20-E6C7DB809015}"/>
                    </a:ext>
                  </a:extLst>
                </p:cNvPr>
                <p:cNvSpPr>
                  <a:spLocks/>
                </p:cNvSpPr>
                <p:nvPr/>
              </p:nvSpPr>
              <p:spPr bwMode="auto">
                <a:xfrm>
                  <a:off x="2946" y="1672"/>
                  <a:ext cx="34" cy="64"/>
                </a:xfrm>
                <a:custGeom>
                  <a:avLst/>
                  <a:gdLst>
                    <a:gd name="T0" fmla="*/ 0 w 34"/>
                    <a:gd name="T1" fmla="*/ 64 h 64"/>
                    <a:gd name="T2" fmla="*/ 0 w 34"/>
                    <a:gd name="T3" fmla="*/ 0 h 64"/>
                    <a:gd name="T4" fmla="*/ 34 w 34"/>
                    <a:gd name="T5" fmla="*/ 0 h 64"/>
                  </a:gdLst>
                  <a:ahLst/>
                  <a:cxnLst>
                    <a:cxn ang="0">
                      <a:pos x="T0" y="T1"/>
                    </a:cxn>
                    <a:cxn ang="0">
                      <a:pos x="T2" y="T3"/>
                    </a:cxn>
                    <a:cxn ang="0">
                      <a:pos x="T4" y="T5"/>
                    </a:cxn>
                  </a:cxnLst>
                  <a:rect l="0" t="0" r="r" b="b"/>
                  <a:pathLst>
                    <a:path w="34" h="64">
                      <a:moveTo>
                        <a:pt x="0" y="64"/>
                      </a:moveTo>
                      <a:lnTo>
                        <a:pt x="0" y="0"/>
                      </a:lnTo>
                      <a:lnTo>
                        <a:pt x="34"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89" name="Freeform 51">
                  <a:extLst>
                    <a:ext uri="{FF2B5EF4-FFF2-40B4-BE49-F238E27FC236}">
                      <a16:creationId xmlns:a16="http://schemas.microsoft.com/office/drawing/2014/main" id="{50E8E32C-96A0-470D-B35E-23DC75C6F6D1}"/>
                    </a:ext>
                  </a:extLst>
                </p:cNvPr>
                <p:cNvSpPr>
                  <a:spLocks/>
                </p:cNvSpPr>
                <p:nvPr/>
              </p:nvSpPr>
              <p:spPr bwMode="auto">
                <a:xfrm>
                  <a:off x="3079" y="1672"/>
                  <a:ext cx="39" cy="69"/>
                </a:xfrm>
                <a:custGeom>
                  <a:avLst/>
                  <a:gdLst>
                    <a:gd name="T0" fmla="*/ 0 w 39"/>
                    <a:gd name="T1" fmla="*/ 69 h 69"/>
                    <a:gd name="T2" fmla="*/ 0 w 39"/>
                    <a:gd name="T3" fmla="*/ 0 h 69"/>
                    <a:gd name="T4" fmla="*/ 39 w 39"/>
                    <a:gd name="T5" fmla="*/ 0 h 69"/>
                  </a:gdLst>
                  <a:ahLst/>
                  <a:cxnLst>
                    <a:cxn ang="0">
                      <a:pos x="T0" y="T1"/>
                    </a:cxn>
                    <a:cxn ang="0">
                      <a:pos x="T2" y="T3"/>
                    </a:cxn>
                    <a:cxn ang="0">
                      <a:pos x="T4" y="T5"/>
                    </a:cxn>
                  </a:cxnLst>
                  <a:rect l="0" t="0" r="r" b="b"/>
                  <a:pathLst>
                    <a:path w="39" h="69">
                      <a:moveTo>
                        <a:pt x="0" y="69"/>
                      </a:moveTo>
                      <a:lnTo>
                        <a:pt x="0" y="0"/>
                      </a:lnTo>
                      <a:lnTo>
                        <a:pt x="39"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0" name="Freeform 52">
                  <a:extLst>
                    <a:ext uri="{FF2B5EF4-FFF2-40B4-BE49-F238E27FC236}">
                      <a16:creationId xmlns:a16="http://schemas.microsoft.com/office/drawing/2014/main" id="{5A714810-6F9B-403C-9385-98684EE09304}"/>
                    </a:ext>
                  </a:extLst>
                </p:cNvPr>
                <p:cNvSpPr>
                  <a:spLocks/>
                </p:cNvSpPr>
                <p:nvPr/>
              </p:nvSpPr>
              <p:spPr bwMode="auto">
                <a:xfrm>
                  <a:off x="2843" y="1770"/>
                  <a:ext cx="64" cy="103"/>
                </a:xfrm>
                <a:custGeom>
                  <a:avLst/>
                  <a:gdLst>
                    <a:gd name="T0" fmla="*/ 64 w 64"/>
                    <a:gd name="T1" fmla="*/ 103 h 103"/>
                    <a:gd name="T2" fmla="*/ 64 w 64"/>
                    <a:gd name="T3" fmla="*/ 0 h 103"/>
                    <a:gd name="T4" fmla="*/ 0 w 64"/>
                    <a:gd name="T5" fmla="*/ 0 h 103"/>
                    <a:gd name="T6" fmla="*/ 0 w 64"/>
                    <a:gd name="T7" fmla="*/ 103 h 103"/>
                  </a:gdLst>
                  <a:ahLst/>
                  <a:cxnLst>
                    <a:cxn ang="0">
                      <a:pos x="T0" y="T1"/>
                    </a:cxn>
                    <a:cxn ang="0">
                      <a:pos x="T2" y="T3"/>
                    </a:cxn>
                    <a:cxn ang="0">
                      <a:pos x="T4" y="T5"/>
                    </a:cxn>
                    <a:cxn ang="0">
                      <a:pos x="T6" y="T7"/>
                    </a:cxn>
                  </a:cxnLst>
                  <a:rect l="0" t="0" r="r" b="b"/>
                  <a:pathLst>
                    <a:path w="64" h="103">
                      <a:moveTo>
                        <a:pt x="64" y="103"/>
                      </a:moveTo>
                      <a:lnTo>
                        <a:pt x="64" y="0"/>
                      </a:lnTo>
                      <a:lnTo>
                        <a:pt x="0" y="0"/>
                      </a:lnTo>
                      <a:lnTo>
                        <a:pt x="0" y="103"/>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1" name="Oval 53">
                  <a:extLst>
                    <a:ext uri="{FF2B5EF4-FFF2-40B4-BE49-F238E27FC236}">
                      <a16:creationId xmlns:a16="http://schemas.microsoft.com/office/drawing/2014/main" id="{EC6DBB35-E0F3-4BCC-97FC-CD1EAD1C1C5C}"/>
                    </a:ext>
                  </a:extLst>
                </p:cNvPr>
                <p:cNvSpPr>
                  <a:spLocks noChangeArrowheads="1"/>
                </p:cNvSpPr>
                <p:nvPr/>
              </p:nvSpPr>
              <p:spPr bwMode="auto">
                <a:xfrm>
                  <a:off x="2789" y="1367"/>
                  <a:ext cx="172" cy="172"/>
                </a:xfrm>
                <a:prstGeom prst="ellipse">
                  <a:avLst/>
                </a:prstGeom>
                <a:solidFill>
                  <a:schemeClr val="bg2"/>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2" name="Line 54">
                  <a:extLst>
                    <a:ext uri="{FF2B5EF4-FFF2-40B4-BE49-F238E27FC236}">
                      <a16:creationId xmlns:a16="http://schemas.microsoft.com/office/drawing/2014/main" id="{4A7CD767-53DF-4C04-AF20-189220FC94AE}"/>
                    </a:ext>
                  </a:extLst>
                </p:cNvPr>
                <p:cNvSpPr>
                  <a:spLocks noChangeShapeType="1"/>
                </p:cNvSpPr>
                <p:nvPr/>
              </p:nvSpPr>
              <p:spPr bwMode="auto">
                <a:xfrm>
                  <a:off x="2878" y="1401"/>
                  <a:ext cx="0" cy="103"/>
                </a:xfrm>
                <a:prstGeom prst="line">
                  <a:avLst/>
                </a:prstGeom>
                <a:noFill/>
                <a:ln w="30163"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3" name="Line 55">
                  <a:extLst>
                    <a:ext uri="{FF2B5EF4-FFF2-40B4-BE49-F238E27FC236}">
                      <a16:creationId xmlns:a16="http://schemas.microsoft.com/office/drawing/2014/main" id="{4E6B4528-C7E4-4E8C-A2A9-1CDB6CB2EC10}"/>
                    </a:ext>
                  </a:extLst>
                </p:cNvPr>
                <p:cNvSpPr>
                  <a:spLocks noChangeShapeType="1"/>
                </p:cNvSpPr>
                <p:nvPr/>
              </p:nvSpPr>
              <p:spPr bwMode="auto">
                <a:xfrm>
                  <a:off x="2824" y="1450"/>
                  <a:ext cx="103" cy="0"/>
                </a:xfrm>
                <a:prstGeom prst="line">
                  <a:avLst/>
                </a:prstGeom>
                <a:noFill/>
                <a:ln w="30163" cap="flat">
                  <a:solidFill>
                    <a:srgbClr val="00C9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4" name="Oval 56">
                  <a:extLst>
                    <a:ext uri="{FF2B5EF4-FFF2-40B4-BE49-F238E27FC236}">
                      <a16:creationId xmlns:a16="http://schemas.microsoft.com/office/drawing/2014/main" id="{46BD5D80-A795-4836-91EC-F5822E67DCE3}"/>
                    </a:ext>
                  </a:extLst>
                </p:cNvPr>
                <p:cNvSpPr>
                  <a:spLocks noChangeArrowheads="1"/>
                </p:cNvSpPr>
                <p:nvPr/>
              </p:nvSpPr>
              <p:spPr bwMode="auto">
                <a:xfrm>
                  <a:off x="2789" y="1367"/>
                  <a:ext cx="172" cy="172"/>
                </a:xfrm>
                <a:prstGeom prst="ellipse">
                  <a:avLst/>
                </a:pr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nvGrpSpPr>
              <p:cNvPr id="95" name="Group 102">
                <a:extLst>
                  <a:ext uri="{FF2B5EF4-FFF2-40B4-BE49-F238E27FC236}">
                    <a16:creationId xmlns:a16="http://schemas.microsoft.com/office/drawing/2014/main" id="{C9A3F86B-6B61-4C8C-B9FB-9849601D43F7}"/>
                  </a:ext>
                </a:extLst>
              </p:cNvPr>
              <p:cNvGrpSpPr>
                <a:grpSpLocks noChangeAspect="1"/>
              </p:cNvGrpSpPr>
              <p:nvPr/>
            </p:nvGrpSpPr>
            <p:grpSpPr bwMode="auto">
              <a:xfrm>
                <a:off x="5156058" y="3199436"/>
                <a:ext cx="640078" cy="320039"/>
                <a:chOff x="3068" y="1154"/>
                <a:chExt cx="1090" cy="545"/>
              </a:xfrm>
            </p:grpSpPr>
            <p:sp>
              <p:nvSpPr>
                <p:cNvPr id="96" name="Line 103">
                  <a:extLst>
                    <a:ext uri="{FF2B5EF4-FFF2-40B4-BE49-F238E27FC236}">
                      <a16:creationId xmlns:a16="http://schemas.microsoft.com/office/drawing/2014/main" id="{CFAA9147-64AF-4153-8C12-B81A947950F2}"/>
                    </a:ext>
                  </a:extLst>
                </p:cNvPr>
                <p:cNvSpPr>
                  <a:spLocks noChangeShapeType="1"/>
                </p:cNvSpPr>
                <p:nvPr/>
              </p:nvSpPr>
              <p:spPr bwMode="auto">
                <a:xfrm>
                  <a:off x="3068" y="1699"/>
                  <a:ext cx="1090" cy="0"/>
                </a:xfrm>
                <a:prstGeom prst="line">
                  <a:avLst/>
                </a:prstGeom>
                <a:noFill/>
                <a:ln w="95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7" name="Freeform 104">
                  <a:extLst>
                    <a:ext uri="{FF2B5EF4-FFF2-40B4-BE49-F238E27FC236}">
                      <a16:creationId xmlns:a16="http://schemas.microsoft.com/office/drawing/2014/main" id="{02CD2C05-5D43-4EA9-B97B-6471E16E1CBE}"/>
                    </a:ext>
                  </a:extLst>
                </p:cNvPr>
                <p:cNvSpPr>
                  <a:spLocks/>
                </p:cNvSpPr>
                <p:nvPr/>
              </p:nvSpPr>
              <p:spPr bwMode="auto">
                <a:xfrm>
                  <a:off x="3215" y="1190"/>
                  <a:ext cx="802" cy="503"/>
                </a:xfrm>
                <a:custGeom>
                  <a:avLst/>
                  <a:gdLst>
                    <a:gd name="T0" fmla="*/ 0 w 802"/>
                    <a:gd name="T1" fmla="*/ 503 h 503"/>
                    <a:gd name="T2" fmla="*/ 0 w 802"/>
                    <a:gd name="T3" fmla="*/ 165 h 503"/>
                    <a:gd name="T4" fmla="*/ 401 w 802"/>
                    <a:gd name="T5" fmla="*/ 0 h 503"/>
                    <a:gd name="T6" fmla="*/ 802 w 802"/>
                    <a:gd name="T7" fmla="*/ 165 h 503"/>
                    <a:gd name="T8" fmla="*/ 802 w 802"/>
                    <a:gd name="T9" fmla="*/ 503 h 503"/>
                  </a:gdLst>
                  <a:ahLst/>
                  <a:cxnLst>
                    <a:cxn ang="0">
                      <a:pos x="T0" y="T1"/>
                    </a:cxn>
                    <a:cxn ang="0">
                      <a:pos x="T2" y="T3"/>
                    </a:cxn>
                    <a:cxn ang="0">
                      <a:pos x="T4" y="T5"/>
                    </a:cxn>
                    <a:cxn ang="0">
                      <a:pos x="T6" y="T7"/>
                    </a:cxn>
                    <a:cxn ang="0">
                      <a:pos x="T8" y="T9"/>
                    </a:cxn>
                  </a:cxnLst>
                  <a:rect l="0" t="0" r="r" b="b"/>
                  <a:pathLst>
                    <a:path w="802" h="503">
                      <a:moveTo>
                        <a:pt x="0" y="503"/>
                      </a:moveTo>
                      <a:lnTo>
                        <a:pt x="0" y="165"/>
                      </a:lnTo>
                      <a:lnTo>
                        <a:pt x="401" y="0"/>
                      </a:lnTo>
                      <a:lnTo>
                        <a:pt x="802" y="165"/>
                      </a:lnTo>
                      <a:lnTo>
                        <a:pt x="802" y="503"/>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8" name="Freeform 105">
                  <a:extLst>
                    <a:ext uri="{FF2B5EF4-FFF2-40B4-BE49-F238E27FC236}">
                      <a16:creationId xmlns:a16="http://schemas.microsoft.com/office/drawing/2014/main" id="{B5D81D78-D058-46F8-8350-FBAC5C811614}"/>
                    </a:ext>
                  </a:extLst>
                </p:cNvPr>
                <p:cNvSpPr>
                  <a:spLocks/>
                </p:cNvSpPr>
                <p:nvPr/>
              </p:nvSpPr>
              <p:spPr bwMode="auto">
                <a:xfrm>
                  <a:off x="3180" y="1154"/>
                  <a:ext cx="872" cy="539"/>
                </a:xfrm>
                <a:custGeom>
                  <a:avLst/>
                  <a:gdLst>
                    <a:gd name="T0" fmla="*/ 0 w 872"/>
                    <a:gd name="T1" fmla="*/ 539 h 539"/>
                    <a:gd name="T2" fmla="*/ 0 w 872"/>
                    <a:gd name="T3" fmla="*/ 178 h 539"/>
                    <a:gd name="T4" fmla="*/ 436 w 872"/>
                    <a:gd name="T5" fmla="*/ 0 h 539"/>
                    <a:gd name="T6" fmla="*/ 872 w 872"/>
                    <a:gd name="T7" fmla="*/ 178 h 539"/>
                    <a:gd name="T8" fmla="*/ 872 w 872"/>
                    <a:gd name="T9" fmla="*/ 539 h 539"/>
                  </a:gdLst>
                  <a:ahLst/>
                  <a:cxnLst>
                    <a:cxn ang="0">
                      <a:pos x="T0" y="T1"/>
                    </a:cxn>
                    <a:cxn ang="0">
                      <a:pos x="T2" y="T3"/>
                    </a:cxn>
                    <a:cxn ang="0">
                      <a:pos x="T4" y="T5"/>
                    </a:cxn>
                    <a:cxn ang="0">
                      <a:pos x="T6" y="T7"/>
                    </a:cxn>
                    <a:cxn ang="0">
                      <a:pos x="T8" y="T9"/>
                    </a:cxn>
                  </a:cxnLst>
                  <a:rect l="0" t="0" r="r" b="b"/>
                  <a:pathLst>
                    <a:path w="872" h="539">
                      <a:moveTo>
                        <a:pt x="0" y="539"/>
                      </a:moveTo>
                      <a:lnTo>
                        <a:pt x="0" y="178"/>
                      </a:lnTo>
                      <a:lnTo>
                        <a:pt x="436" y="0"/>
                      </a:lnTo>
                      <a:lnTo>
                        <a:pt x="872" y="178"/>
                      </a:lnTo>
                      <a:lnTo>
                        <a:pt x="872" y="539"/>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99" name="Freeform 106">
                  <a:extLst>
                    <a:ext uri="{FF2B5EF4-FFF2-40B4-BE49-F238E27FC236}">
                      <a16:creationId xmlns:a16="http://schemas.microsoft.com/office/drawing/2014/main" id="{90F28FDE-C8D1-4DE1-B976-E12C54DA044F}"/>
                    </a:ext>
                  </a:extLst>
                </p:cNvPr>
                <p:cNvSpPr>
                  <a:spLocks/>
                </p:cNvSpPr>
                <p:nvPr/>
              </p:nvSpPr>
              <p:spPr bwMode="auto">
                <a:xfrm>
                  <a:off x="3392" y="1474"/>
                  <a:ext cx="430" cy="219"/>
                </a:xfrm>
                <a:custGeom>
                  <a:avLst/>
                  <a:gdLst>
                    <a:gd name="T0" fmla="*/ 430 w 430"/>
                    <a:gd name="T1" fmla="*/ 219 h 219"/>
                    <a:gd name="T2" fmla="*/ 430 w 430"/>
                    <a:gd name="T3" fmla="*/ 0 h 219"/>
                    <a:gd name="T4" fmla="*/ 0 w 430"/>
                    <a:gd name="T5" fmla="*/ 0 h 219"/>
                    <a:gd name="T6" fmla="*/ 0 w 430"/>
                    <a:gd name="T7" fmla="*/ 219 h 219"/>
                  </a:gdLst>
                  <a:ahLst/>
                  <a:cxnLst>
                    <a:cxn ang="0">
                      <a:pos x="T0" y="T1"/>
                    </a:cxn>
                    <a:cxn ang="0">
                      <a:pos x="T2" y="T3"/>
                    </a:cxn>
                    <a:cxn ang="0">
                      <a:pos x="T4" y="T5"/>
                    </a:cxn>
                    <a:cxn ang="0">
                      <a:pos x="T6" y="T7"/>
                    </a:cxn>
                  </a:cxnLst>
                  <a:rect l="0" t="0" r="r" b="b"/>
                  <a:pathLst>
                    <a:path w="430" h="219">
                      <a:moveTo>
                        <a:pt x="430" y="219"/>
                      </a:moveTo>
                      <a:lnTo>
                        <a:pt x="430" y="0"/>
                      </a:lnTo>
                      <a:lnTo>
                        <a:pt x="0" y="0"/>
                      </a:lnTo>
                      <a:lnTo>
                        <a:pt x="0" y="219"/>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100" name="Rectangle 107">
                  <a:extLst>
                    <a:ext uri="{FF2B5EF4-FFF2-40B4-BE49-F238E27FC236}">
                      <a16:creationId xmlns:a16="http://schemas.microsoft.com/office/drawing/2014/main" id="{A308E3A1-33E5-4157-BE9C-044E2CA71402}"/>
                    </a:ext>
                  </a:extLst>
                </p:cNvPr>
                <p:cNvSpPr>
                  <a:spLocks noChangeArrowheads="1"/>
                </p:cNvSpPr>
                <p:nvPr/>
              </p:nvSpPr>
              <p:spPr bwMode="auto">
                <a:xfrm>
                  <a:off x="3345" y="1444"/>
                  <a:ext cx="530" cy="30"/>
                </a:xfrm>
                <a:prstGeom prst="rect">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grpSp>
      <p:grpSp>
        <p:nvGrpSpPr>
          <p:cNvPr id="203" name="Group 202">
            <a:extLst>
              <a:ext uri="{FF2B5EF4-FFF2-40B4-BE49-F238E27FC236}">
                <a16:creationId xmlns:a16="http://schemas.microsoft.com/office/drawing/2014/main" id="{28C140E8-D544-43CB-919A-091B3FED3983}"/>
              </a:ext>
            </a:extLst>
          </p:cNvPr>
          <p:cNvGrpSpPr/>
          <p:nvPr/>
        </p:nvGrpSpPr>
        <p:grpSpPr>
          <a:xfrm>
            <a:off x="5849307" y="1335833"/>
            <a:ext cx="2014074" cy="1071598"/>
            <a:chOff x="5849307" y="1335833"/>
            <a:chExt cx="2014074" cy="1071598"/>
          </a:xfrm>
        </p:grpSpPr>
        <p:sp>
          <p:nvSpPr>
            <p:cNvPr id="165" name="Rectangle: Rounded Corners 164">
              <a:extLst>
                <a:ext uri="{FF2B5EF4-FFF2-40B4-BE49-F238E27FC236}">
                  <a16:creationId xmlns:a16="http://schemas.microsoft.com/office/drawing/2014/main" id="{F80EF995-D137-4552-B76E-A0B1ADBF7845}"/>
                </a:ext>
              </a:extLst>
            </p:cNvPr>
            <p:cNvSpPr/>
            <p:nvPr/>
          </p:nvSpPr>
          <p:spPr>
            <a:xfrm>
              <a:off x="5849307" y="1335833"/>
              <a:ext cx="2008039" cy="10459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r>
                <a:rPr lang="en-IE" sz="900" b="1" dirty="0">
                  <a:solidFill>
                    <a:schemeClr val="bg1"/>
                  </a:solidFill>
                </a:rPr>
                <a:t>Mobile cellular, satellite</a:t>
              </a:r>
            </a:p>
          </p:txBody>
        </p:sp>
        <p:grpSp>
          <p:nvGrpSpPr>
            <p:cNvPr id="15" name="Group 124">
              <a:extLst>
                <a:ext uri="{FF2B5EF4-FFF2-40B4-BE49-F238E27FC236}">
                  <a16:creationId xmlns:a16="http://schemas.microsoft.com/office/drawing/2014/main" id="{238C3044-F125-4738-B1BF-7014267A721F}"/>
                </a:ext>
              </a:extLst>
            </p:cNvPr>
            <p:cNvGrpSpPr>
              <a:grpSpLocks noChangeAspect="1"/>
            </p:cNvGrpSpPr>
            <p:nvPr/>
          </p:nvGrpSpPr>
          <p:grpSpPr bwMode="auto">
            <a:xfrm flipH="1">
              <a:off x="7188101" y="1657700"/>
              <a:ext cx="485322" cy="244210"/>
              <a:chOff x="2584" y="1455"/>
              <a:chExt cx="626" cy="315"/>
            </a:xfrm>
          </p:grpSpPr>
          <p:sp>
            <p:nvSpPr>
              <p:cNvPr id="16" name="Freeform 125">
                <a:extLst>
                  <a:ext uri="{FF2B5EF4-FFF2-40B4-BE49-F238E27FC236}">
                    <a16:creationId xmlns:a16="http://schemas.microsoft.com/office/drawing/2014/main" id="{6A979A02-D066-48F4-AB99-C60180A44CA8}"/>
                  </a:ext>
                </a:extLst>
              </p:cNvPr>
              <p:cNvSpPr>
                <a:spLocks/>
              </p:cNvSpPr>
              <p:nvPr/>
            </p:nvSpPr>
            <p:spPr bwMode="auto">
              <a:xfrm>
                <a:off x="2584" y="1455"/>
                <a:ext cx="626" cy="271"/>
              </a:xfrm>
              <a:custGeom>
                <a:avLst/>
                <a:gdLst>
                  <a:gd name="T0" fmla="*/ 117 w 128"/>
                  <a:gd name="T1" fmla="*/ 55 h 55"/>
                  <a:gd name="T2" fmla="*/ 126 w 128"/>
                  <a:gd name="T3" fmla="*/ 55 h 55"/>
                  <a:gd name="T4" fmla="*/ 127 w 128"/>
                  <a:gd name="T5" fmla="*/ 53 h 55"/>
                  <a:gd name="T6" fmla="*/ 127 w 128"/>
                  <a:gd name="T7" fmla="*/ 49 h 55"/>
                  <a:gd name="T8" fmla="*/ 126 w 128"/>
                  <a:gd name="T9" fmla="*/ 47 h 55"/>
                  <a:gd name="T10" fmla="*/ 122 w 128"/>
                  <a:gd name="T11" fmla="*/ 38 h 55"/>
                  <a:gd name="T12" fmla="*/ 106 w 128"/>
                  <a:gd name="T13" fmla="*/ 24 h 55"/>
                  <a:gd name="T14" fmla="*/ 91 w 128"/>
                  <a:gd name="T15" fmla="*/ 5 h 55"/>
                  <a:gd name="T16" fmla="*/ 82 w 128"/>
                  <a:gd name="T17" fmla="*/ 0 h 55"/>
                  <a:gd name="T18" fmla="*/ 7 w 128"/>
                  <a:gd name="T19" fmla="*/ 0 h 55"/>
                  <a:gd name="T20" fmla="*/ 0 w 128"/>
                  <a:gd name="T21" fmla="*/ 6 h 55"/>
                  <a:gd name="T22" fmla="*/ 0 w 128"/>
                  <a:gd name="T23" fmla="*/ 55 h 55"/>
                  <a:gd name="T24" fmla="*/ 10 w 128"/>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55">
                    <a:moveTo>
                      <a:pt x="117" y="55"/>
                    </a:moveTo>
                    <a:cubicBezTo>
                      <a:pt x="119" y="55"/>
                      <a:pt x="124" y="55"/>
                      <a:pt x="126" y="55"/>
                    </a:cubicBezTo>
                    <a:cubicBezTo>
                      <a:pt x="128" y="55"/>
                      <a:pt x="127" y="53"/>
                      <a:pt x="127" y="53"/>
                    </a:cubicBezTo>
                    <a:cubicBezTo>
                      <a:pt x="127" y="53"/>
                      <a:pt x="127" y="51"/>
                      <a:pt x="127" y="49"/>
                    </a:cubicBezTo>
                    <a:cubicBezTo>
                      <a:pt x="127" y="47"/>
                      <a:pt x="126" y="47"/>
                      <a:pt x="126" y="47"/>
                    </a:cubicBezTo>
                    <a:cubicBezTo>
                      <a:pt x="126" y="41"/>
                      <a:pt x="122" y="38"/>
                      <a:pt x="122" y="38"/>
                    </a:cubicBezTo>
                    <a:cubicBezTo>
                      <a:pt x="106" y="24"/>
                      <a:pt x="106" y="24"/>
                      <a:pt x="106" y="24"/>
                    </a:cubicBezTo>
                    <a:cubicBezTo>
                      <a:pt x="91" y="5"/>
                      <a:pt x="91" y="5"/>
                      <a:pt x="91" y="5"/>
                    </a:cubicBezTo>
                    <a:cubicBezTo>
                      <a:pt x="89" y="1"/>
                      <a:pt x="85" y="0"/>
                      <a:pt x="82" y="0"/>
                    </a:cubicBezTo>
                    <a:cubicBezTo>
                      <a:pt x="7" y="0"/>
                      <a:pt x="7" y="0"/>
                      <a:pt x="7" y="0"/>
                    </a:cubicBezTo>
                    <a:cubicBezTo>
                      <a:pt x="3" y="0"/>
                      <a:pt x="0" y="3"/>
                      <a:pt x="0" y="6"/>
                    </a:cubicBezTo>
                    <a:cubicBezTo>
                      <a:pt x="0" y="25"/>
                      <a:pt x="0" y="55"/>
                      <a:pt x="0" y="55"/>
                    </a:cubicBezTo>
                    <a:cubicBezTo>
                      <a:pt x="10" y="55"/>
                      <a:pt x="10" y="55"/>
                      <a:pt x="10" y="55"/>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17" name="Line 126">
                <a:extLst>
                  <a:ext uri="{FF2B5EF4-FFF2-40B4-BE49-F238E27FC236}">
                    <a16:creationId xmlns:a16="http://schemas.microsoft.com/office/drawing/2014/main" id="{C8867812-F871-47A8-9BE3-3938432026D0}"/>
                  </a:ext>
                </a:extLst>
              </p:cNvPr>
              <p:cNvSpPr>
                <a:spLocks noChangeShapeType="1"/>
              </p:cNvSpPr>
              <p:nvPr/>
            </p:nvSpPr>
            <p:spPr bwMode="auto">
              <a:xfrm flipH="1">
                <a:off x="2736" y="1726"/>
                <a:ext cx="318" cy="0"/>
              </a:xfrm>
              <a:prstGeom prst="line">
                <a:avLst/>
              </a:prstGeom>
              <a:noFill/>
              <a:ln w="952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18" name="Freeform 127">
                <a:extLst>
                  <a:ext uri="{FF2B5EF4-FFF2-40B4-BE49-F238E27FC236}">
                    <a16:creationId xmlns:a16="http://schemas.microsoft.com/office/drawing/2014/main" id="{9790A3CE-DDB4-4E52-97DF-23D42565F5FD}"/>
                  </a:ext>
                </a:extLst>
              </p:cNvPr>
              <p:cNvSpPr>
                <a:spLocks/>
              </p:cNvSpPr>
              <p:nvPr/>
            </p:nvSpPr>
            <p:spPr bwMode="auto">
              <a:xfrm>
                <a:off x="2633" y="1726"/>
                <a:ext cx="103" cy="44"/>
              </a:xfrm>
              <a:custGeom>
                <a:avLst/>
                <a:gdLst>
                  <a:gd name="T0" fmla="*/ 21 w 21"/>
                  <a:gd name="T1" fmla="*/ 0 h 9"/>
                  <a:gd name="T2" fmla="*/ 11 w 21"/>
                  <a:gd name="T3" fmla="*/ 9 h 9"/>
                  <a:gd name="T4" fmla="*/ 0 w 21"/>
                  <a:gd name="T5" fmla="*/ 0 h 9"/>
                </a:gdLst>
                <a:ahLst/>
                <a:cxnLst>
                  <a:cxn ang="0">
                    <a:pos x="T0" y="T1"/>
                  </a:cxn>
                  <a:cxn ang="0">
                    <a:pos x="T2" y="T3"/>
                  </a:cxn>
                  <a:cxn ang="0">
                    <a:pos x="T4" y="T5"/>
                  </a:cxn>
                </a:cxnLst>
                <a:rect l="0" t="0" r="r" b="b"/>
                <a:pathLst>
                  <a:path w="21" h="9">
                    <a:moveTo>
                      <a:pt x="21" y="0"/>
                    </a:moveTo>
                    <a:cubicBezTo>
                      <a:pt x="20" y="5"/>
                      <a:pt x="16" y="9"/>
                      <a:pt x="11" y="9"/>
                    </a:cubicBezTo>
                    <a:cubicBezTo>
                      <a:pt x="5" y="9"/>
                      <a:pt x="1" y="5"/>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19" name="Freeform 128">
                <a:extLst>
                  <a:ext uri="{FF2B5EF4-FFF2-40B4-BE49-F238E27FC236}">
                    <a16:creationId xmlns:a16="http://schemas.microsoft.com/office/drawing/2014/main" id="{5B8A7601-BD57-4E79-BF50-85E288DAEF97}"/>
                  </a:ext>
                </a:extLst>
              </p:cNvPr>
              <p:cNvSpPr>
                <a:spLocks/>
              </p:cNvSpPr>
              <p:nvPr/>
            </p:nvSpPr>
            <p:spPr bwMode="auto">
              <a:xfrm>
                <a:off x="2633" y="1662"/>
                <a:ext cx="103" cy="64"/>
              </a:xfrm>
              <a:custGeom>
                <a:avLst/>
                <a:gdLst>
                  <a:gd name="T0" fmla="*/ 21 w 21"/>
                  <a:gd name="T1" fmla="*/ 13 h 13"/>
                  <a:gd name="T2" fmla="*/ 21 w 21"/>
                  <a:gd name="T3" fmla="*/ 11 h 13"/>
                  <a:gd name="T4" fmla="*/ 11 w 21"/>
                  <a:gd name="T5" fmla="*/ 0 h 13"/>
                  <a:gd name="T6" fmla="*/ 0 w 21"/>
                  <a:gd name="T7" fmla="*/ 11 h 13"/>
                  <a:gd name="T8" fmla="*/ 0 w 21"/>
                  <a:gd name="T9" fmla="*/ 13 h 13"/>
                </a:gdLst>
                <a:ahLst/>
                <a:cxnLst>
                  <a:cxn ang="0">
                    <a:pos x="T0" y="T1"/>
                  </a:cxn>
                  <a:cxn ang="0">
                    <a:pos x="T2" y="T3"/>
                  </a:cxn>
                  <a:cxn ang="0">
                    <a:pos x="T4" y="T5"/>
                  </a:cxn>
                  <a:cxn ang="0">
                    <a:pos x="T6" y="T7"/>
                  </a:cxn>
                  <a:cxn ang="0">
                    <a:pos x="T8" y="T9"/>
                  </a:cxn>
                </a:cxnLst>
                <a:rect l="0" t="0" r="r" b="b"/>
                <a:pathLst>
                  <a:path w="21" h="13">
                    <a:moveTo>
                      <a:pt x="21" y="13"/>
                    </a:moveTo>
                    <a:cubicBezTo>
                      <a:pt x="21" y="12"/>
                      <a:pt x="21" y="12"/>
                      <a:pt x="21" y="11"/>
                    </a:cubicBezTo>
                    <a:cubicBezTo>
                      <a:pt x="21" y="5"/>
                      <a:pt x="16" y="0"/>
                      <a:pt x="11" y="0"/>
                    </a:cubicBezTo>
                    <a:cubicBezTo>
                      <a:pt x="5" y="0"/>
                      <a:pt x="0" y="5"/>
                      <a:pt x="0" y="11"/>
                    </a:cubicBezTo>
                    <a:cubicBezTo>
                      <a:pt x="0" y="12"/>
                      <a:pt x="0" y="12"/>
                      <a:pt x="0" y="13"/>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0" name="Freeform 129">
                <a:extLst>
                  <a:ext uri="{FF2B5EF4-FFF2-40B4-BE49-F238E27FC236}">
                    <a16:creationId xmlns:a16="http://schemas.microsoft.com/office/drawing/2014/main" id="{834CCB51-07B6-4A7C-B583-BBE9B953DA00}"/>
                  </a:ext>
                </a:extLst>
              </p:cNvPr>
              <p:cNvSpPr>
                <a:spLocks/>
              </p:cNvSpPr>
              <p:nvPr/>
            </p:nvSpPr>
            <p:spPr bwMode="auto">
              <a:xfrm>
                <a:off x="3054" y="1726"/>
                <a:ext cx="102" cy="44"/>
              </a:xfrm>
              <a:custGeom>
                <a:avLst/>
                <a:gdLst>
                  <a:gd name="T0" fmla="*/ 21 w 21"/>
                  <a:gd name="T1" fmla="*/ 0 h 9"/>
                  <a:gd name="T2" fmla="*/ 11 w 21"/>
                  <a:gd name="T3" fmla="*/ 9 h 9"/>
                  <a:gd name="T4" fmla="*/ 0 w 21"/>
                  <a:gd name="T5" fmla="*/ 0 h 9"/>
                </a:gdLst>
                <a:ahLst/>
                <a:cxnLst>
                  <a:cxn ang="0">
                    <a:pos x="T0" y="T1"/>
                  </a:cxn>
                  <a:cxn ang="0">
                    <a:pos x="T2" y="T3"/>
                  </a:cxn>
                  <a:cxn ang="0">
                    <a:pos x="T4" y="T5"/>
                  </a:cxn>
                </a:cxnLst>
                <a:rect l="0" t="0" r="r" b="b"/>
                <a:pathLst>
                  <a:path w="21" h="9">
                    <a:moveTo>
                      <a:pt x="21" y="0"/>
                    </a:moveTo>
                    <a:cubicBezTo>
                      <a:pt x="20" y="5"/>
                      <a:pt x="16" y="9"/>
                      <a:pt x="11" y="9"/>
                    </a:cubicBezTo>
                    <a:cubicBezTo>
                      <a:pt x="6" y="9"/>
                      <a:pt x="1" y="5"/>
                      <a:pt x="0" y="0"/>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1" name="Freeform 130">
                <a:extLst>
                  <a:ext uri="{FF2B5EF4-FFF2-40B4-BE49-F238E27FC236}">
                    <a16:creationId xmlns:a16="http://schemas.microsoft.com/office/drawing/2014/main" id="{ED9B01CA-AFE9-4732-B5B7-35E55A19A949}"/>
                  </a:ext>
                </a:extLst>
              </p:cNvPr>
              <p:cNvSpPr>
                <a:spLocks/>
              </p:cNvSpPr>
              <p:nvPr/>
            </p:nvSpPr>
            <p:spPr bwMode="auto">
              <a:xfrm>
                <a:off x="3054" y="1662"/>
                <a:ext cx="107" cy="64"/>
              </a:xfrm>
              <a:custGeom>
                <a:avLst/>
                <a:gdLst>
                  <a:gd name="T0" fmla="*/ 21 w 22"/>
                  <a:gd name="T1" fmla="*/ 13 h 13"/>
                  <a:gd name="T2" fmla="*/ 22 w 22"/>
                  <a:gd name="T3" fmla="*/ 11 h 13"/>
                  <a:gd name="T4" fmla="*/ 11 w 22"/>
                  <a:gd name="T5" fmla="*/ 0 h 13"/>
                  <a:gd name="T6" fmla="*/ 0 w 22"/>
                  <a:gd name="T7" fmla="*/ 11 h 13"/>
                  <a:gd name="T8" fmla="*/ 0 w 22"/>
                  <a:gd name="T9" fmla="*/ 13 h 13"/>
                </a:gdLst>
                <a:ahLst/>
                <a:cxnLst>
                  <a:cxn ang="0">
                    <a:pos x="T0" y="T1"/>
                  </a:cxn>
                  <a:cxn ang="0">
                    <a:pos x="T2" y="T3"/>
                  </a:cxn>
                  <a:cxn ang="0">
                    <a:pos x="T4" y="T5"/>
                  </a:cxn>
                  <a:cxn ang="0">
                    <a:pos x="T6" y="T7"/>
                  </a:cxn>
                  <a:cxn ang="0">
                    <a:pos x="T8" y="T9"/>
                  </a:cxn>
                </a:cxnLst>
                <a:rect l="0" t="0" r="r" b="b"/>
                <a:pathLst>
                  <a:path w="22" h="13">
                    <a:moveTo>
                      <a:pt x="21" y="13"/>
                    </a:moveTo>
                    <a:cubicBezTo>
                      <a:pt x="22" y="12"/>
                      <a:pt x="22" y="12"/>
                      <a:pt x="22" y="11"/>
                    </a:cubicBezTo>
                    <a:cubicBezTo>
                      <a:pt x="22" y="5"/>
                      <a:pt x="17" y="0"/>
                      <a:pt x="11" y="0"/>
                    </a:cubicBezTo>
                    <a:cubicBezTo>
                      <a:pt x="5" y="0"/>
                      <a:pt x="0" y="5"/>
                      <a:pt x="0" y="11"/>
                    </a:cubicBezTo>
                    <a:cubicBezTo>
                      <a:pt x="0" y="12"/>
                      <a:pt x="0" y="12"/>
                      <a:pt x="0" y="13"/>
                    </a:cubicBezTo>
                  </a:path>
                </a:pathLst>
              </a:custGeom>
              <a:noFill/>
              <a:ln w="9525"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2" name="Freeform 131">
                <a:extLst>
                  <a:ext uri="{FF2B5EF4-FFF2-40B4-BE49-F238E27FC236}">
                    <a16:creationId xmlns:a16="http://schemas.microsoft.com/office/drawing/2014/main" id="{1CEBA611-E89F-4EA9-9309-DBB60F0CFEFC}"/>
                  </a:ext>
                </a:extLst>
              </p:cNvPr>
              <p:cNvSpPr>
                <a:spLocks/>
              </p:cNvSpPr>
              <p:nvPr/>
            </p:nvSpPr>
            <p:spPr bwMode="auto">
              <a:xfrm>
                <a:off x="2956" y="1485"/>
                <a:ext cx="146" cy="88"/>
              </a:xfrm>
              <a:custGeom>
                <a:avLst/>
                <a:gdLst>
                  <a:gd name="T0" fmla="*/ 146 w 146"/>
                  <a:gd name="T1" fmla="*/ 88 h 88"/>
                  <a:gd name="T2" fmla="*/ 0 w 146"/>
                  <a:gd name="T3" fmla="*/ 88 h 88"/>
                  <a:gd name="T4" fmla="*/ 0 w 146"/>
                  <a:gd name="T5" fmla="*/ 0 h 88"/>
                </a:gdLst>
                <a:ahLst/>
                <a:cxnLst>
                  <a:cxn ang="0">
                    <a:pos x="T0" y="T1"/>
                  </a:cxn>
                  <a:cxn ang="0">
                    <a:pos x="T2" y="T3"/>
                  </a:cxn>
                  <a:cxn ang="0">
                    <a:pos x="T4" y="T5"/>
                  </a:cxn>
                </a:cxnLst>
                <a:rect l="0" t="0" r="r" b="b"/>
                <a:pathLst>
                  <a:path w="146" h="88">
                    <a:moveTo>
                      <a:pt x="146" y="88"/>
                    </a:moveTo>
                    <a:lnTo>
                      <a:pt x="0" y="88"/>
                    </a:lnTo>
                    <a:lnTo>
                      <a:pt x="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nvGrpSpPr>
            <p:cNvPr id="23" name="Group 273">
              <a:extLst>
                <a:ext uri="{FF2B5EF4-FFF2-40B4-BE49-F238E27FC236}">
                  <a16:creationId xmlns:a16="http://schemas.microsoft.com/office/drawing/2014/main" id="{9E38B793-E914-41C7-8192-AEF1551B86CD}"/>
                </a:ext>
              </a:extLst>
            </p:cNvPr>
            <p:cNvGrpSpPr>
              <a:grpSpLocks noChangeAspect="1"/>
            </p:cNvGrpSpPr>
            <p:nvPr/>
          </p:nvGrpSpPr>
          <p:grpSpPr bwMode="auto">
            <a:xfrm>
              <a:off x="5947332" y="1699574"/>
              <a:ext cx="437122" cy="202178"/>
              <a:chOff x="2564" y="1475"/>
              <a:chExt cx="627" cy="290"/>
            </a:xfrm>
          </p:grpSpPr>
          <p:sp>
            <p:nvSpPr>
              <p:cNvPr id="24" name="Freeform 274">
                <a:extLst>
                  <a:ext uri="{FF2B5EF4-FFF2-40B4-BE49-F238E27FC236}">
                    <a16:creationId xmlns:a16="http://schemas.microsoft.com/office/drawing/2014/main" id="{A1E7E895-D112-4010-AE18-1D7EABACEF06}"/>
                  </a:ext>
                </a:extLst>
              </p:cNvPr>
              <p:cNvSpPr>
                <a:spLocks/>
              </p:cNvSpPr>
              <p:nvPr/>
            </p:nvSpPr>
            <p:spPr bwMode="auto">
              <a:xfrm>
                <a:off x="2564" y="1475"/>
                <a:ext cx="627" cy="246"/>
              </a:xfrm>
              <a:custGeom>
                <a:avLst/>
                <a:gdLst>
                  <a:gd name="T0" fmla="*/ 0 w 128"/>
                  <a:gd name="T1" fmla="*/ 25 h 50"/>
                  <a:gd name="T2" fmla="*/ 8 w 128"/>
                  <a:gd name="T3" fmla="*/ 14 h 50"/>
                  <a:gd name="T4" fmla="*/ 33 w 128"/>
                  <a:gd name="T5" fmla="*/ 0 h 50"/>
                  <a:gd name="T6" fmla="*/ 80 w 128"/>
                  <a:gd name="T7" fmla="*/ 0 h 50"/>
                  <a:gd name="T8" fmla="*/ 96 w 128"/>
                  <a:gd name="T9" fmla="*/ 25 h 50"/>
                  <a:gd name="T10" fmla="*/ 128 w 128"/>
                  <a:gd name="T11" fmla="*/ 25 h 50"/>
                  <a:gd name="T12" fmla="*/ 128 w 128"/>
                  <a:gd name="T13" fmla="*/ 50 h 50"/>
                  <a:gd name="T14" fmla="*/ 0 w 128"/>
                  <a:gd name="T15" fmla="*/ 50 h 50"/>
                  <a:gd name="T16" fmla="*/ 0 w 128"/>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50">
                    <a:moveTo>
                      <a:pt x="0" y="25"/>
                    </a:moveTo>
                    <a:cubicBezTo>
                      <a:pt x="8" y="14"/>
                      <a:pt x="8" y="14"/>
                      <a:pt x="8" y="14"/>
                    </a:cubicBezTo>
                    <a:cubicBezTo>
                      <a:pt x="13" y="5"/>
                      <a:pt x="23" y="0"/>
                      <a:pt x="33" y="0"/>
                    </a:cubicBezTo>
                    <a:cubicBezTo>
                      <a:pt x="80" y="0"/>
                      <a:pt x="80" y="0"/>
                      <a:pt x="80" y="0"/>
                    </a:cubicBezTo>
                    <a:cubicBezTo>
                      <a:pt x="96" y="25"/>
                      <a:pt x="96" y="25"/>
                      <a:pt x="96" y="25"/>
                    </a:cubicBezTo>
                    <a:cubicBezTo>
                      <a:pt x="128" y="25"/>
                      <a:pt x="128" y="25"/>
                      <a:pt x="128" y="25"/>
                    </a:cubicBezTo>
                    <a:cubicBezTo>
                      <a:pt x="128" y="50"/>
                      <a:pt x="128" y="50"/>
                      <a:pt x="128" y="50"/>
                    </a:cubicBezTo>
                    <a:cubicBezTo>
                      <a:pt x="0" y="50"/>
                      <a:pt x="0" y="50"/>
                      <a:pt x="0" y="50"/>
                    </a:cubicBezTo>
                    <a:lnTo>
                      <a:pt x="0" y="25"/>
                    </a:lnTo>
                    <a:close/>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5" name="Oval 275">
                <a:extLst>
                  <a:ext uri="{FF2B5EF4-FFF2-40B4-BE49-F238E27FC236}">
                    <a16:creationId xmlns:a16="http://schemas.microsoft.com/office/drawing/2014/main" id="{420B083D-BFC2-4024-BB79-21C2A1C17FB9}"/>
                  </a:ext>
                </a:extLst>
              </p:cNvPr>
              <p:cNvSpPr>
                <a:spLocks noChangeArrowheads="1"/>
              </p:cNvSpPr>
              <p:nvPr/>
            </p:nvSpPr>
            <p:spPr bwMode="auto">
              <a:xfrm>
                <a:off x="2628" y="1662"/>
                <a:ext cx="103" cy="103"/>
              </a:xfrm>
              <a:prstGeom prst="ellipse">
                <a:avLst/>
              </a:pr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6" name="Oval 276">
                <a:extLst>
                  <a:ext uri="{FF2B5EF4-FFF2-40B4-BE49-F238E27FC236}">
                    <a16:creationId xmlns:a16="http://schemas.microsoft.com/office/drawing/2014/main" id="{33D68FDD-E094-470C-95BB-2464C4E16B09}"/>
                  </a:ext>
                </a:extLst>
              </p:cNvPr>
              <p:cNvSpPr>
                <a:spLocks noChangeArrowheads="1"/>
              </p:cNvSpPr>
              <p:nvPr/>
            </p:nvSpPr>
            <p:spPr bwMode="auto">
              <a:xfrm>
                <a:off x="2628" y="1662"/>
                <a:ext cx="103" cy="103"/>
              </a:xfrm>
              <a:prstGeom prst="ellipse">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7" name="Oval 277">
                <a:extLst>
                  <a:ext uri="{FF2B5EF4-FFF2-40B4-BE49-F238E27FC236}">
                    <a16:creationId xmlns:a16="http://schemas.microsoft.com/office/drawing/2014/main" id="{A8A3333B-0A0A-46E2-BD14-0AB9FF3BB166}"/>
                  </a:ext>
                </a:extLst>
              </p:cNvPr>
              <p:cNvSpPr>
                <a:spLocks noChangeArrowheads="1"/>
              </p:cNvSpPr>
              <p:nvPr/>
            </p:nvSpPr>
            <p:spPr bwMode="auto">
              <a:xfrm>
                <a:off x="3010" y="1662"/>
                <a:ext cx="103" cy="103"/>
              </a:xfrm>
              <a:prstGeom prst="ellipse">
                <a:avLst/>
              </a:prstGeom>
              <a:solidFill>
                <a:schemeClr val="tx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28" name="Oval 278">
                <a:extLst>
                  <a:ext uri="{FF2B5EF4-FFF2-40B4-BE49-F238E27FC236}">
                    <a16:creationId xmlns:a16="http://schemas.microsoft.com/office/drawing/2014/main" id="{A651B40A-0375-4D8B-A861-77BE6E7FE179}"/>
                  </a:ext>
                </a:extLst>
              </p:cNvPr>
              <p:cNvSpPr>
                <a:spLocks noChangeArrowheads="1"/>
              </p:cNvSpPr>
              <p:nvPr/>
            </p:nvSpPr>
            <p:spPr bwMode="auto">
              <a:xfrm>
                <a:off x="3010" y="1662"/>
                <a:ext cx="103" cy="103"/>
              </a:xfrm>
              <a:prstGeom prst="ellipse">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nvGrpSpPr>
            <p:cNvPr id="195" name="Group 194">
              <a:extLst>
                <a:ext uri="{FF2B5EF4-FFF2-40B4-BE49-F238E27FC236}">
                  <a16:creationId xmlns:a16="http://schemas.microsoft.com/office/drawing/2014/main" id="{F0C485EA-94DA-4FB6-9D42-28AB27C13657}"/>
                </a:ext>
              </a:extLst>
            </p:cNvPr>
            <p:cNvGrpSpPr/>
            <p:nvPr/>
          </p:nvGrpSpPr>
          <p:grpSpPr>
            <a:xfrm>
              <a:off x="6544784" y="1659312"/>
              <a:ext cx="506396" cy="240984"/>
              <a:chOff x="6931555" y="2816584"/>
              <a:chExt cx="506396" cy="240984"/>
            </a:xfrm>
          </p:grpSpPr>
          <p:grpSp>
            <p:nvGrpSpPr>
              <p:cNvPr id="48" name="Group 13">
                <a:extLst>
                  <a:ext uri="{FF2B5EF4-FFF2-40B4-BE49-F238E27FC236}">
                    <a16:creationId xmlns:a16="http://schemas.microsoft.com/office/drawing/2014/main" id="{AE52D76F-EC78-4441-878C-6BFE6E9E02F1}"/>
                  </a:ext>
                </a:extLst>
              </p:cNvPr>
              <p:cNvGrpSpPr>
                <a:grpSpLocks noChangeAspect="1"/>
              </p:cNvGrpSpPr>
              <p:nvPr/>
            </p:nvGrpSpPr>
            <p:grpSpPr bwMode="auto">
              <a:xfrm>
                <a:off x="6931555" y="2816584"/>
                <a:ext cx="506396" cy="240984"/>
                <a:chOff x="2684" y="1293"/>
                <a:chExt cx="767" cy="365"/>
              </a:xfrm>
            </p:grpSpPr>
            <p:sp>
              <p:nvSpPr>
                <p:cNvPr id="49" name="Freeform 14">
                  <a:extLst>
                    <a:ext uri="{FF2B5EF4-FFF2-40B4-BE49-F238E27FC236}">
                      <a16:creationId xmlns:a16="http://schemas.microsoft.com/office/drawing/2014/main" id="{50347122-E40B-414F-ADE8-C8BCE0EEE532}"/>
                    </a:ext>
                  </a:extLst>
                </p:cNvPr>
                <p:cNvSpPr>
                  <a:spLocks/>
                </p:cNvSpPr>
                <p:nvPr/>
              </p:nvSpPr>
              <p:spPr bwMode="auto">
                <a:xfrm>
                  <a:off x="2948" y="1382"/>
                  <a:ext cx="225" cy="226"/>
                </a:xfrm>
                <a:custGeom>
                  <a:avLst/>
                  <a:gdLst>
                    <a:gd name="T0" fmla="*/ 46 w 46"/>
                    <a:gd name="T1" fmla="*/ 46 h 46"/>
                    <a:gd name="T2" fmla="*/ 33 w 46"/>
                    <a:gd name="T3" fmla="*/ 25 h 46"/>
                    <a:gd name="T4" fmla="*/ 38 w 46"/>
                    <a:gd name="T5" fmla="*/ 14 h 46"/>
                    <a:gd name="T6" fmla="*/ 23 w 46"/>
                    <a:gd name="T7" fmla="*/ 0 h 46"/>
                    <a:gd name="T8" fmla="*/ 9 w 46"/>
                    <a:gd name="T9" fmla="*/ 14 h 46"/>
                    <a:gd name="T10" fmla="*/ 14 w 46"/>
                    <a:gd name="T11" fmla="*/ 25 h 46"/>
                    <a:gd name="T12" fmla="*/ 0 w 46"/>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46" h="46">
                      <a:moveTo>
                        <a:pt x="46" y="46"/>
                      </a:moveTo>
                      <a:cubicBezTo>
                        <a:pt x="46" y="37"/>
                        <a:pt x="41" y="29"/>
                        <a:pt x="33" y="25"/>
                      </a:cubicBezTo>
                      <a:cubicBezTo>
                        <a:pt x="36" y="22"/>
                        <a:pt x="38" y="18"/>
                        <a:pt x="38" y="14"/>
                      </a:cubicBezTo>
                      <a:cubicBezTo>
                        <a:pt x="38" y="6"/>
                        <a:pt x="31" y="0"/>
                        <a:pt x="23" y="0"/>
                      </a:cubicBezTo>
                      <a:cubicBezTo>
                        <a:pt x="15" y="0"/>
                        <a:pt x="9" y="6"/>
                        <a:pt x="9" y="14"/>
                      </a:cubicBezTo>
                      <a:cubicBezTo>
                        <a:pt x="9" y="18"/>
                        <a:pt x="11" y="22"/>
                        <a:pt x="14" y="25"/>
                      </a:cubicBezTo>
                      <a:cubicBezTo>
                        <a:pt x="6" y="29"/>
                        <a:pt x="0" y="37"/>
                        <a:pt x="0" y="46"/>
                      </a:cubicBez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50" name="Freeform 15">
                  <a:extLst>
                    <a:ext uri="{FF2B5EF4-FFF2-40B4-BE49-F238E27FC236}">
                      <a16:creationId xmlns:a16="http://schemas.microsoft.com/office/drawing/2014/main" id="{6CDCBA99-EA7D-4ABF-9418-D81D1B39164D}"/>
                    </a:ext>
                  </a:extLst>
                </p:cNvPr>
                <p:cNvSpPr>
                  <a:spLocks/>
                </p:cNvSpPr>
                <p:nvPr/>
              </p:nvSpPr>
              <p:spPr bwMode="auto">
                <a:xfrm>
                  <a:off x="2684" y="1293"/>
                  <a:ext cx="767" cy="365"/>
                </a:xfrm>
                <a:custGeom>
                  <a:avLst/>
                  <a:gdLst>
                    <a:gd name="T0" fmla="*/ 153 w 157"/>
                    <a:gd name="T1" fmla="*/ 74 h 74"/>
                    <a:gd name="T2" fmla="*/ 3 w 157"/>
                    <a:gd name="T3" fmla="*/ 74 h 74"/>
                    <a:gd name="T4" fmla="*/ 0 w 157"/>
                    <a:gd name="T5" fmla="*/ 70 h 74"/>
                    <a:gd name="T6" fmla="*/ 0 w 157"/>
                    <a:gd name="T7" fmla="*/ 3 h 74"/>
                    <a:gd name="T8" fmla="*/ 3 w 157"/>
                    <a:gd name="T9" fmla="*/ 0 h 74"/>
                    <a:gd name="T10" fmla="*/ 153 w 157"/>
                    <a:gd name="T11" fmla="*/ 0 h 74"/>
                    <a:gd name="T12" fmla="*/ 157 w 157"/>
                    <a:gd name="T13" fmla="*/ 3 h 74"/>
                    <a:gd name="T14" fmla="*/ 157 w 157"/>
                    <a:gd name="T15" fmla="*/ 70 h 74"/>
                    <a:gd name="T16" fmla="*/ 153 w 157"/>
                    <a:gd name="T1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74">
                      <a:moveTo>
                        <a:pt x="153" y="74"/>
                      </a:moveTo>
                      <a:cubicBezTo>
                        <a:pt x="3" y="74"/>
                        <a:pt x="3" y="74"/>
                        <a:pt x="3" y="74"/>
                      </a:cubicBezTo>
                      <a:cubicBezTo>
                        <a:pt x="1" y="74"/>
                        <a:pt x="0" y="72"/>
                        <a:pt x="0" y="70"/>
                      </a:cubicBezTo>
                      <a:cubicBezTo>
                        <a:pt x="0" y="3"/>
                        <a:pt x="0" y="3"/>
                        <a:pt x="0" y="3"/>
                      </a:cubicBezTo>
                      <a:cubicBezTo>
                        <a:pt x="0" y="1"/>
                        <a:pt x="1" y="0"/>
                        <a:pt x="3" y="0"/>
                      </a:cubicBezTo>
                      <a:cubicBezTo>
                        <a:pt x="153" y="0"/>
                        <a:pt x="153" y="0"/>
                        <a:pt x="153" y="0"/>
                      </a:cubicBezTo>
                      <a:cubicBezTo>
                        <a:pt x="155" y="0"/>
                        <a:pt x="157" y="1"/>
                        <a:pt x="157" y="3"/>
                      </a:cubicBezTo>
                      <a:cubicBezTo>
                        <a:pt x="157" y="70"/>
                        <a:pt x="157" y="70"/>
                        <a:pt x="157" y="70"/>
                      </a:cubicBezTo>
                      <a:cubicBezTo>
                        <a:pt x="157" y="72"/>
                        <a:pt x="155" y="74"/>
                        <a:pt x="153" y="74"/>
                      </a:cubicBezTo>
                      <a:close/>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51" name="Rectangle 16">
                  <a:extLst>
                    <a:ext uri="{FF2B5EF4-FFF2-40B4-BE49-F238E27FC236}">
                      <a16:creationId xmlns:a16="http://schemas.microsoft.com/office/drawing/2014/main" id="{948B4191-439B-4EC5-98F6-22E4001E6645}"/>
                    </a:ext>
                  </a:extLst>
                </p:cNvPr>
                <p:cNvSpPr>
                  <a:spLocks noChangeArrowheads="1"/>
                </p:cNvSpPr>
                <p:nvPr/>
              </p:nvSpPr>
              <p:spPr bwMode="auto">
                <a:xfrm>
                  <a:off x="2723" y="1333"/>
                  <a:ext cx="680" cy="275"/>
                </a:xfrm>
                <a:prstGeom prst="rect">
                  <a:avLst/>
                </a:pr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nvGrpSpPr>
              <p:cNvPr id="63" name="Group 62">
                <a:extLst>
                  <a:ext uri="{FF2B5EF4-FFF2-40B4-BE49-F238E27FC236}">
                    <a16:creationId xmlns:a16="http://schemas.microsoft.com/office/drawing/2014/main" id="{212961EF-FD2C-4BB2-AEC3-79B00A5F1FD4}"/>
                  </a:ext>
                </a:extLst>
              </p:cNvPr>
              <p:cNvGrpSpPr/>
              <p:nvPr/>
            </p:nvGrpSpPr>
            <p:grpSpPr>
              <a:xfrm>
                <a:off x="7263850" y="2875640"/>
                <a:ext cx="122873" cy="122873"/>
                <a:chOff x="486806" y="1521136"/>
                <a:chExt cx="295443" cy="295443"/>
              </a:xfrm>
            </p:grpSpPr>
            <p:sp>
              <p:nvSpPr>
                <p:cNvPr id="55" name="Oval 86">
                  <a:extLst>
                    <a:ext uri="{FF2B5EF4-FFF2-40B4-BE49-F238E27FC236}">
                      <a16:creationId xmlns:a16="http://schemas.microsoft.com/office/drawing/2014/main" id="{26F336D2-26B2-4E14-9F73-7DB1FE1D4672}"/>
                    </a:ext>
                  </a:extLst>
                </p:cNvPr>
                <p:cNvSpPr>
                  <a:spLocks noChangeArrowheads="1"/>
                </p:cNvSpPr>
                <p:nvPr/>
              </p:nvSpPr>
              <p:spPr bwMode="auto">
                <a:xfrm>
                  <a:off x="532926" y="1567258"/>
                  <a:ext cx="203201" cy="203199"/>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56" name="Line 87">
                  <a:extLst>
                    <a:ext uri="{FF2B5EF4-FFF2-40B4-BE49-F238E27FC236}">
                      <a16:creationId xmlns:a16="http://schemas.microsoft.com/office/drawing/2014/main" id="{FA0E2021-62F8-4813-8096-092C8534AE9D}"/>
                    </a:ext>
                  </a:extLst>
                </p:cNvPr>
                <p:cNvSpPr>
                  <a:spLocks noChangeShapeType="1"/>
                </p:cNvSpPr>
                <p:nvPr/>
              </p:nvSpPr>
              <p:spPr bwMode="auto">
                <a:xfrm flipH="1">
                  <a:off x="634524" y="1578840"/>
                  <a:ext cx="3" cy="180035"/>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sp>
              <p:nvSpPr>
                <p:cNvPr id="57" name="Line 88">
                  <a:extLst>
                    <a:ext uri="{FF2B5EF4-FFF2-40B4-BE49-F238E27FC236}">
                      <a16:creationId xmlns:a16="http://schemas.microsoft.com/office/drawing/2014/main" id="{E0E00C75-36C2-415B-AE07-95383BD41EB6}"/>
                    </a:ext>
                  </a:extLst>
                </p:cNvPr>
                <p:cNvSpPr>
                  <a:spLocks noChangeShapeType="1"/>
                </p:cNvSpPr>
                <p:nvPr/>
              </p:nvSpPr>
              <p:spPr bwMode="auto">
                <a:xfrm flipV="1">
                  <a:off x="556517" y="1668857"/>
                  <a:ext cx="156020" cy="3"/>
                </a:xfrm>
                <a:prstGeom prst="line">
                  <a:avLst/>
                </a:prstGeom>
                <a:noFill/>
                <a:ln w="28575"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solidFill>
                      <a:srgbClr val="124191"/>
                    </a:solidFill>
                    <a:latin typeface="Nokia Pure Text"/>
                  </a:endParaRPr>
                </a:p>
              </p:txBody>
            </p:sp>
            <p:sp>
              <p:nvSpPr>
                <p:cNvPr id="58" name="Oval 89">
                  <a:extLst>
                    <a:ext uri="{FF2B5EF4-FFF2-40B4-BE49-F238E27FC236}">
                      <a16:creationId xmlns:a16="http://schemas.microsoft.com/office/drawing/2014/main" id="{CAF16673-9731-4045-9A49-3274EC487E37}"/>
                    </a:ext>
                  </a:extLst>
                </p:cNvPr>
                <p:cNvSpPr>
                  <a:spLocks noChangeArrowheads="1"/>
                </p:cNvSpPr>
                <p:nvPr/>
              </p:nvSpPr>
              <p:spPr bwMode="auto">
                <a:xfrm>
                  <a:off x="486806" y="1521136"/>
                  <a:ext cx="295443" cy="295443"/>
                </a:xfrm>
                <a:prstGeom prst="ellipse">
                  <a:avLst/>
                </a:prstGeom>
                <a:noFill/>
                <a:ln w="7938" cap="flat">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24191"/>
                    </a:solidFill>
                    <a:latin typeface="Nokia Pure Text"/>
                  </a:endParaRPr>
                </a:p>
              </p:txBody>
            </p:sp>
          </p:grpSp>
        </p:grpSp>
        <p:sp>
          <p:nvSpPr>
            <p:cNvPr id="119" name="TextBox 118">
              <a:extLst>
                <a:ext uri="{FF2B5EF4-FFF2-40B4-BE49-F238E27FC236}">
                  <a16:creationId xmlns:a16="http://schemas.microsoft.com/office/drawing/2014/main" id="{22A711D8-11AA-466D-AD88-FD1CBB4CE37D}"/>
                </a:ext>
              </a:extLst>
            </p:cNvPr>
            <p:cNvSpPr txBox="1"/>
            <p:nvPr/>
          </p:nvSpPr>
          <p:spPr>
            <a:xfrm>
              <a:off x="5860649" y="1906585"/>
              <a:ext cx="733709"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Connected </a:t>
              </a:r>
              <a:br>
                <a:rPr lang="en-IE" sz="900" dirty="0">
                  <a:solidFill>
                    <a:schemeClr val="bg1"/>
                  </a:solidFill>
                </a:rPr>
              </a:br>
              <a:r>
                <a:rPr lang="en-IE" sz="900" dirty="0">
                  <a:solidFill>
                    <a:schemeClr val="bg1"/>
                  </a:solidFill>
                </a:rPr>
                <a:t>car</a:t>
              </a:r>
            </a:p>
          </p:txBody>
        </p:sp>
        <p:sp>
          <p:nvSpPr>
            <p:cNvPr id="120" name="TextBox 119">
              <a:extLst>
                <a:ext uri="{FF2B5EF4-FFF2-40B4-BE49-F238E27FC236}">
                  <a16:creationId xmlns:a16="http://schemas.microsoft.com/office/drawing/2014/main" id="{80805498-55DB-43B2-A5DA-107347E29AAA}"/>
                </a:ext>
              </a:extLst>
            </p:cNvPr>
            <p:cNvSpPr txBox="1"/>
            <p:nvPr/>
          </p:nvSpPr>
          <p:spPr>
            <a:xfrm>
              <a:off x="6461047" y="1846526"/>
              <a:ext cx="709663" cy="5609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Remote</a:t>
              </a:r>
              <a:br>
                <a:rPr lang="en-IE" sz="900" dirty="0">
                  <a:solidFill>
                    <a:schemeClr val="bg1"/>
                  </a:solidFill>
                </a:rPr>
              </a:br>
              <a:r>
                <a:rPr lang="en-IE" sz="900" dirty="0">
                  <a:solidFill>
                    <a:schemeClr val="bg1"/>
                  </a:solidFill>
                </a:rPr>
                <a:t>health</a:t>
              </a:r>
              <a:br>
                <a:rPr lang="en-IE" sz="900" dirty="0">
                  <a:solidFill>
                    <a:schemeClr val="bg1"/>
                  </a:solidFill>
                </a:rPr>
              </a:br>
              <a:r>
                <a:rPr lang="en-IE" sz="900" dirty="0">
                  <a:solidFill>
                    <a:schemeClr val="bg1"/>
                  </a:solidFill>
                </a:rPr>
                <a:t>monitoring</a:t>
              </a:r>
            </a:p>
          </p:txBody>
        </p:sp>
        <p:sp>
          <p:nvSpPr>
            <p:cNvPr id="121" name="TextBox 120">
              <a:extLst>
                <a:ext uri="{FF2B5EF4-FFF2-40B4-BE49-F238E27FC236}">
                  <a16:creationId xmlns:a16="http://schemas.microsoft.com/office/drawing/2014/main" id="{F132E8D1-32A7-44F7-B5C7-AB2922A949C6}"/>
                </a:ext>
              </a:extLst>
            </p:cNvPr>
            <p:cNvSpPr txBox="1"/>
            <p:nvPr/>
          </p:nvSpPr>
          <p:spPr>
            <a:xfrm>
              <a:off x="7099216" y="1906585"/>
              <a:ext cx="764165" cy="422405"/>
            </a:xfrm>
            <a:prstGeom prst="rect">
              <a:avLst/>
            </a:prstGeom>
            <a:noFill/>
          </p:spPr>
          <p:txBody>
            <a:bodyPr wrap="none" lIns="72000" tIns="72000" rIns="72000" bIns="72000" rtlCol="0">
              <a:spAutoFit/>
            </a:bodyPr>
            <a:lstStyle/>
            <a:p>
              <a:pPr defTabSz="360000">
                <a:spcAft>
                  <a:spcPts val="600"/>
                </a:spcAft>
                <a:tabLst>
                  <a:tab pos="360000" algn="l"/>
                </a:tabLst>
              </a:pPr>
              <a:r>
                <a:rPr lang="en-IE" sz="900" dirty="0">
                  <a:solidFill>
                    <a:schemeClr val="bg1"/>
                  </a:solidFill>
                </a:rPr>
                <a:t>Fleet </a:t>
              </a:r>
              <a:br>
                <a:rPr lang="en-IE" sz="900" dirty="0">
                  <a:solidFill>
                    <a:schemeClr val="bg1"/>
                  </a:solidFill>
                </a:rPr>
              </a:br>
              <a:r>
                <a:rPr lang="en-IE" sz="900" dirty="0" err="1">
                  <a:solidFill>
                    <a:schemeClr val="bg1"/>
                  </a:solidFill>
                </a:rPr>
                <a:t>mangement</a:t>
              </a:r>
              <a:endParaRPr lang="en-IE" sz="900" dirty="0">
                <a:solidFill>
                  <a:schemeClr val="bg1"/>
                </a:solidFill>
              </a:endParaRPr>
            </a:p>
          </p:txBody>
        </p:sp>
      </p:grpSp>
      <p:grpSp>
        <p:nvGrpSpPr>
          <p:cNvPr id="11" name="Group 10">
            <a:extLst>
              <a:ext uri="{FF2B5EF4-FFF2-40B4-BE49-F238E27FC236}">
                <a16:creationId xmlns:a16="http://schemas.microsoft.com/office/drawing/2014/main" id="{EEA2FFB4-2F52-43D1-B057-EB9D08E969C5}"/>
              </a:ext>
            </a:extLst>
          </p:cNvPr>
          <p:cNvGrpSpPr/>
          <p:nvPr/>
        </p:nvGrpSpPr>
        <p:grpSpPr>
          <a:xfrm>
            <a:off x="417600" y="1602018"/>
            <a:ext cx="8308800" cy="3130032"/>
            <a:chOff x="417600" y="1602018"/>
            <a:chExt cx="8308800" cy="3130032"/>
          </a:xfrm>
        </p:grpSpPr>
        <p:sp>
          <p:nvSpPr>
            <p:cNvPr id="10" name="Rectangle 9">
              <a:extLst>
                <a:ext uri="{FF2B5EF4-FFF2-40B4-BE49-F238E27FC236}">
                  <a16:creationId xmlns:a16="http://schemas.microsoft.com/office/drawing/2014/main" id="{D4BF4C5A-4333-44B6-B0F0-97C2AD3E5E41}"/>
                </a:ext>
              </a:extLst>
            </p:cNvPr>
            <p:cNvSpPr/>
            <p:nvPr/>
          </p:nvSpPr>
          <p:spPr>
            <a:xfrm>
              <a:off x="417600" y="4300050"/>
              <a:ext cx="8308800" cy="432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none" lIns="72000" tIns="72000" rIns="72000" bIns="72000" numCol="1" spcCol="0" rtlCol="0" fromWordArt="0" anchor="ctr" anchorCtr="1" forceAA="0" compatLnSpc="1">
              <a:prstTxWarp prst="textNoShape">
                <a:avLst/>
              </a:prstTxWarp>
              <a:noAutofit/>
            </a:bodyPr>
            <a:lstStyle/>
            <a:p>
              <a:pPr lvl="0">
                <a:defRPr/>
              </a:pPr>
              <a:r>
                <a:rPr kumimoji="0" lang="en-US" sz="1600" b="0" i="0" u="none" strike="noStrike" kern="1200" cap="none" spc="0" normalizeH="0" baseline="0" noProof="0" dirty="0">
                  <a:ln>
                    <a:noFill/>
                  </a:ln>
                  <a:solidFill>
                    <a:srgbClr val="FFFFFF"/>
                  </a:solidFill>
                  <a:effectLst/>
                  <a:uLnTx/>
                  <a:uFillTx/>
                  <a:latin typeface="Nokia Pure Text Light"/>
                  <a:ea typeface="+mn-ea"/>
                  <a:cs typeface="+mn-cs"/>
                </a:rPr>
                <a:t>5G: ideally positioned</a:t>
              </a:r>
              <a:r>
                <a:rPr lang="en-US" sz="1600" dirty="0">
                  <a:solidFill>
                    <a:srgbClr val="FFFFFF"/>
                  </a:solidFill>
                  <a:latin typeface="Nokia Pure Text Light"/>
                </a:rPr>
                <a:t> to support</a:t>
              </a:r>
              <a:r>
                <a:rPr kumimoji="0" lang="en-US" sz="1600" b="0" i="0" u="none" strike="noStrike" kern="1200" cap="none" spc="0" normalizeH="0" baseline="0" noProof="0" dirty="0">
                  <a:ln>
                    <a:noFill/>
                  </a:ln>
                  <a:solidFill>
                    <a:srgbClr val="FFFFFF"/>
                  </a:solidFill>
                  <a:effectLst/>
                  <a:uLnTx/>
                  <a:uFillTx/>
                  <a:latin typeface="Nokia Pure Text Light"/>
                  <a:ea typeface="+mn-ea"/>
                  <a:cs typeface="+mn-cs"/>
                </a:rPr>
                <a:t> future farm deployments</a:t>
              </a:r>
            </a:p>
          </p:txBody>
        </p:sp>
        <p:sp>
          <p:nvSpPr>
            <p:cNvPr id="6" name="Rectangle: Rounded Corners 5">
              <a:extLst>
                <a:ext uri="{FF2B5EF4-FFF2-40B4-BE49-F238E27FC236}">
                  <a16:creationId xmlns:a16="http://schemas.microsoft.com/office/drawing/2014/main" id="{3F768512-1C52-4AB9-B39D-B11372355670}"/>
                </a:ext>
              </a:extLst>
            </p:cNvPr>
            <p:cNvSpPr/>
            <p:nvPr/>
          </p:nvSpPr>
          <p:spPr>
            <a:xfrm>
              <a:off x="2053048" y="1602018"/>
              <a:ext cx="5804297" cy="1569194"/>
            </a:xfrm>
            <a:prstGeom prst="roundRect">
              <a:avLst>
                <a:gd name="adj" fmla="val 28626"/>
              </a:avLst>
            </a:prstGeom>
            <a:solidFill>
              <a:srgbClr val="FFFFFF">
                <a:alpha val="80000"/>
              </a:srgbClr>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en-IE" dirty="0">
                  <a:solidFill>
                    <a:schemeClr val="tx1"/>
                  </a:solidFill>
                  <a:latin typeface="Nokia Pure Text Light" panose="020B0403020202020204" pitchFamily="34" charset="0"/>
                  <a:ea typeface="Nokia Pure Text Light" panose="020B0403020202020204" pitchFamily="34" charset="0"/>
                </a:rPr>
                <a:t>5G</a:t>
              </a:r>
            </a:p>
          </p:txBody>
        </p:sp>
      </p:grpSp>
    </p:spTree>
    <p:extLst>
      <p:ext uri="{BB962C8B-B14F-4D97-AF65-F5344CB8AC3E}">
        <p14:creationId xmlns:p14="http://schemas.microsoft.com/office/powerpoint/2010/main" val="323863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8A7B2-081C-4F65-91F9-D92294843867}"/>
              </a:ext>
            </a:extLst>
          </p:cNvPr>
          <p:cNvSpPr>
            <a:spLocks noGrp="1"/>
          </p:cNvSpPr>
          <p:nvPr>
            <p:ph type="body" sz="quarter" idx="10"/>
          </p:nvPr>
        </p:nvSpPr>
        <p:spPr/>
        <p:txBody>
          <a:bodyPr/>
          <a:lstStyle/>
          <a:p>
            <a:r>
              <a:rPr lang="en-US" sz="2000" dirty="0"/>
              <a:t>Real-time management of IoT devices across the globe</a:t>
            </a:r>
          </a:p>
        </p:txBody>
      </p:sp>
      <p:sp>
        <p:nvSpPr>
          <p:cNvPr id="3" name="Titel 2">
            <a:extLst>
              <a:ext uri="{FF2B5EF4-FFF2-40B4-BE49-F238E27FC236}">
                <a16:creationId xmlns:a16="http://schemas.microsoft.com/office/drawing/2014/main" id="{B469FBEE-4B02-4268-98B8-B656B23D3114}"/>
              </a:ext>
            </a:extLst>
          </p:cNvPr>
          <p:cNvSpPr>
            <a:spLocks noGrp="1"/>
          </p:cNvSpPr>
          <p:nvPr>
            <p:ph type="title"/>
          </p:nvPr>
        </p:nvSpPr>
        <p:spPr/>
        <p:txBody>
          <a:bodyPr/>
          <a:lstStyle/>
          <a:p>
            <a:r>
              <a:rPr lang="en-US" dirty="0"/>
              <a:t>WING Connectivity Management Platform</a:t>
            </a:r>
          </a:p>
        </p:txBody>
      </p:sp>
      <p:sp>
        <p:nvSpPr>
          <p:cNvPr id="5" name="Textfeld 4">
            <a:extLst>
              <a:ext uri="{FF2B5EF4-FFF2-40B4-BE49-F238E27FC236}">
                <a16:creationId xmlns:a16="http://schemas.microsoft.com/office/drawing/2014/main" id="{0FB1686D-32F0-4123-B321-AA7AD47BAE5C}"/>
              </a:ext>
            </a:extLst>
          </p:cNvPr>
          <p:cNvSpPr txBox="1"/>
          <p:nvPr/>
        </p:nvSpPr>
        <p:spPr>
          <a:xfrm>
            <a:off x="396000" y="3378152"/>
            <a:ext cx="5643516" cy="1281161"/>
          </a:xfrm>
          <a:custGeom>
            <a:avLst/>
            <a:gdLst>
              <a:gd name="connsiteX0" fmla="*/ 0 w 5643516"/>
              <a:gd name="connsiteY0" fmla="*/ 0 h 1281161"/>
              <a:gd name="connsiteX1" fmla="*/ 5643516 w 5643516"/>
              <a:gd name="connsiteY1" fmla="*/ 0 h 1281161"/>
              <a:gd name="connsiteX2" fmla="*/ 5643516 w 5643516"/>
              <a:gd name="connsiteY2" fmla="*/ 520357 h 1281161"/>
              <a:gd name="connsiteX3" fmla="*/ 5564478 w 5643516"/>
              <a:gd name="connsiteY3" fmla="*/ 599511 h 1281161"/>
              <a:gd name="connsiteX4" fmla="*/ 5181695 w 5643516"/>
              <a:gd name="connsiteY4" fmla="*/ 1237824 h 1281161"/>
              <a:gd name="connsiteX5" fmla="*/ 5170823 w 5643516"/>
              <a:gd name="connsiteY5" fmla="*/ 1281161 h 1281161"/>
              <a:gd name="connsiteX6" fmla="*/ 0 w 5643516"/>
              <a:gd name="connsiteY6" fmla="*/ 1281161 h 12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3516" h="1281161">
                <a:moveTo>
                  <a:pt x="0" y="0"/>
                </a:moveTo>
                <a:lnTo>
                  <a:pt x="5643516" y="0"/>
                </a:lnTo>
                <a:lnTo>
                  <a:pt x="5643516" y="520357"/>
                </a:lnTo>
                <a:lnTo>
                  <a:pt x="5564478" y="599511"/>
                </a:lnTo>
                <a:cubicBezTo>
                  <a:pt x="5388362" y="796755"/>
                  <a:pt x="5257892" y="1011276"/>
                  <a:pt x="5181695" y="1237824"/>
                </a:cubicBezTo>
                <a:lnTo>
                  <a:pt x="5170823" y="1281161"/>
                </a:lnTo>
                <a:lnTo>
                  <a:pt x="0" y="1281161"/>
                </a:lnTo>
                <a:close/>
              </a:path>
            </a:pathLst>
          </a:custGeom>
          <a:solidFill>
            <a:srgbClr val="FFFFFF">
              <a:alpha val="97000"/>
            </a:srgbClr>
          </a:solidFill>
          <a:ln w="9525" cap="flat" cmpd="sng" algn="ctr">
            <a:noFill/>
            <a:prstDash val="solid"/>
          </a:ln>
          <a:effectLst/>
        </p:spPr>
        <p:txBody>
          <a:bodyPr wrap="square" lIns="108000" tIns="108000" rIns="72000" bIns="90000" rtlCol="0" anchor="t" anchorCtr="0">
            <a:noAutofit/>
          </a:bodyPr>
          <a:lstStyle>
            <a:defPPr>
              <a:defRPr lang="en-US"/>
            </a:defPPr>
            <a:lvl1pPr indent="0">
              <a:lnSpc>
                <a:spcPct val="90000"/>
              </a:lnSpc>
              <a:spcBef>
                <a:spcPts val="0"/>
              </a:spcBef>
              <a:spcAft>
                <a:spcPts val="600"/>
              </a:spcAft>
              <a:buFont typeface="Arial" panose="020B0604020202020204" pitchFamily="34" charset="0"/>
              <a:buNone/>
              <a:defRPr sz="1400" b="1">
                <a:solidFill>
                  <a:srgbClr val="001135"/>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sz="1200" dirty="0"/>
              <a:t>WING global</a:t>
            </a:r>
            <a:br>
              <a:rPr lang="en-US" sz="1200" dirty="0"/>
            </a:br>
            <a:r>
              <a:rPr lang="en-US" sz="1200" dirty="0"/>
              <a:t>IoT core </a:t>
            </a:r>
            <a:br>
              <a:rPr lang="en-US" sz="1200" dirty="0"/>
            </a:br>
            <a:r>
              <a:rPr lang="en-US" sz="1200" dirty="0"/>
              <a:t>infrastructure</a:t>
            </a:r>
          </a:p>
        </p:txBody>
      </p:sp>
      <p:pic>
        <p:nvPicPr>
          <p:cNvPr id="6" name="Picture 2" descr="C:\Users\thoma\AppData\Local\Temp\SNAGHTMLc5e8cb.PNG">
            <a:extLst>
              <a:ext uri="{FF2B5EF4-FFF2-40B4-BE49-F238E27FC236}">
                <a16:creationId xmlns:a16="http://schemas.microsoft.com/office/drawing/2014/main" id="{BA4E8D17-067E-4F11-B956-4208D0F104A3}"/>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11719" y="3440309"/>
            <a:ext cx="3579528" cy="1213683"/>
          </a:xfrm>
          <a:prstGeom prst="rect">
            <a:avLst/>
          </a:prstGeom>
          <a:noFill/>
          <a:extLst>
            <a:ext uri="{909E8E84-426E-40DD-AFC4-6F175D3DCCD1}">
              <a14:hiddenFill xmlns:a14="http://schemas.microsoft.com/office/drawing/2010/main">
                <a:solidFill>
                  <a:srgbClr val="FFFFFF"/>
                </a:solidFill>
              </a14:hiddenFill>
            </a:ext>
          </a:extLst>
        </p:spPr>
      </p:pic>
      <p:sp>
        <p:nvSpPr>
          <p:cNvPr id="7" name="Oval 7">
            <a:extLst>
              <a:ext uri="{FF2B5EF4-FFF2-40B4-BE49-F238E27FC236}">
                <a16:creationId xmlns:a16="http://schemas.microsoft.com/office/drawing/2014/main" id="{42056A4B-282D-4FDF-BE25-9B31DAC2BAD7}"/>
              </a:ext>
            </a:extLst>
          </p:cNvPr>
          <p:cNvSpPr/>
          <p:nvPr/>
        </p:nvSpPr>
        <p:spPr>
          <a:xfrm>
            <a:off x="1871998" y="3496419"/>
            <a:ext cx="87919" cy="87919"/>
          </a:xfrm>
          <a:prstGeom prst="ellipse">
            <a:avLst/>
          </a:prstGeom>
          <a:solidFill>
            <a:schemeClr val="tx2"/>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endParaRPr>
          </a:p>
        </p:txBody>
      </p:sp>
      <p:sp>
        <p:nvSpPr>
          <p:cNvPr id="8" name="Oval 85">
            <a:extLst>
              <a:ext uri="{FF2B5EF4-FFF2-40B4-BE49-F238E27FC236}">
                <a16:creationId xmlns:a16="http://schemas.microsoft.com/office/drawing/2014/main" id="{5DB8C483-2DAB-443C-BD20-FC491C210992}"/>
              </a:ext>
            </a:extLst>
          </p:cNvPr>
          <p:cNvSpPr/>
          <p:nvPr/>
        </p:nvSpPr>
        <p:spPr>
          <a:xfrm>
            <a:off x="1871998" y="3687097"/>
            <a:ext cx="87919" cy="87919"/>
          </a:xfrm>
          <a:prstGeom prst="ellipse">
            <a:avLst/>
          </a:prstGeom>
          <a:solidFill>
            <a:srgbClr val="C9C9C9"/>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403020202020204" pitchFamily="34" charset="0"/>
              <a:ea typeface="Nokia Pure Text Light" panose="020B0403020202020204" pitchFamily="34" charset="0"/>
              <a:cs typeface="+mn-cs"/>
            </a:endParaRPr>
          </a:p>
        </p:txBody>
      </p:sp>
      <p:sp>
        <p:nvSpPr>
          <p:cNvPr id="9" name="TextBox 9">
            <a:extLst>
              <a:ext uri="{FF2B5EF4-FFF2-40B4-BE49-F238E27FC236}">
                <a16:creationId xmlns:a16="http://schemas.microsoft.com/office/drawing/2014/main" id="{CEB0FE83-A658-4469-99C4-31D8AD6B0FBF}"/>
              </a:ext>
            </a:extLst>
          </p:cNvPr>
          <p:cNvSpPr txBox="1"/>
          <p:nvPr/>
        </p:nvSpPr>
        <p:spPr>
          <a:xfrm>
            <a:off x="2012253" y="3463434"/>
            <a:ext cx="748603" cy="153888"/>
          </a:xfrm>
          <a:prstGeom prst="rect">
            <a:avLst/>
          </a:prstGeom>
          <a:noFill/>
        </p:spPr>
        <p:txBody>
          <a:bodyPr wrap="none" lIns="0" tIns="0" rIns="0" bIns="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Control node</a:t>
            </a:r>
          </a:p>
        </p:txBody>
      </p:sp>
      <p:sp>
        <p:nvSpPr>
          <p:cNvPr id="10" name="TextBox 88">
            <a:extLst>
              <a:ext uri="{FF2B5EF4-FFF2-40B4-BE49-F238E27FC236}">
                <a16:creationId xmlns:a16="http://schemas.microsoft.com/office/drawing/2014/main" id="{1FDD876E-6953-467B-AC13-0A382DC8E160}"/>
              </a:ext>
            </a:extLst>
          </p:cNvPr>
          <p:cNvSpPr txBox="1"/>
          <p:nvPr/>
        </p:nvSpPr>
        <p:spPr>
          <a:xfrm>
            <a:off x="2012253" y="3654112"/>
            <a:ext cx="583493" cy="153888"/>
          </a:xfrm>
          <a:prstGeom prst="rect">
            <a:avLst/>
          </a:prstGeom>
          <a:noFill/>
        </p:spPr>
        <p:txBody>
          <a:bodyPr wrap="none" lIns="0" tIns="0" rIns="0" bIns="0" rtlCol="0">
            <a:spAutoFit/>
          </a:bodyPr>
          <a:lstStyle/>
          <a:p>
            <a:pPr marL="0" marR="0" lvl="0" indent="0" algn="l" defTabSz="360000" rtl="0" eaLnBrk="1" fontAlgn="auto" latinLnBrk="0" hangingPunct="1">
              <a:lnSpc>
                <a:spcPct val="100000"/>
              </a:lnSpc>
              <a:spcBef>
                <a:spcPts val="0"/>
              </a:spcBef>
              <a:spcAft>
                <a:spcPts val="600"/>
              </a:spcAft>
              <a:buClrTx/>
              <a:buSzTx/>
              <a:buFontTx/>
              <a:buNone/>
              <a:tabLst>
                <a:tab pos="360000" algn="l"/>
              </a:tabLst>
              <a:defRPr/>
            </a:pPr>
            <a:r>
              <a:rPr kumimoji="0" lang="en-US" sz="1000" b="0" i="0" u="none" strike="noStrike" kern="1200" cap="none" spc="0" normalizeH="0" baseline="0" noProof="0" dirty="0">
                <a:ln>
                  <a:noFill/>
                </a:ln>
                <a:solidFill>
                  <a:srgbClr val="001135"/>
                </a:solidFill>
                <a:effectLst/>
                <a:uLnTx/>
                <a:uFillTx/>
                <a:latin typeface="Nokia Pure Text Light" panose="020B0403020202020204" pitchFamily="34" charset="0"/>
                <a:ea typeface="Nokia Pure Text Light" panose="020B0403020202020204" pitchFamily="34" charset="0"/>
                <a:cs typeface="+mn-cs"/>
              </a:rPr>
              <a:t>User node</a:t>
            </a:r>
          </a:p>
        </p:txBody>
      </p:sp>
      <p:sp>
        <p:nvSpPr>
          <p:cNvPr id="11" name="TextBox 6">
            <a:extLst>
              <a:ext uri="{FF2B5EF4-FFF2-40B4-BE49-F238E27FC236}">
                <a16:creationId xmlns:a16="http://schemas.microsoft.com/office/drawing/2014/main" id="{7BA50460-D2C4-4062-AA1D-FAEE8D57F8D7}"/>
              </a:ext>
            </a:extLst>
          </p:cNvPr>
          <p:cNvSpPr txBox="1"/>
          <p:nvPr/>
        </p:nvSpPr>
        <p:spPr>
          <a:xfrm>
            <a:off x="396000" y="2305041"/>
            <a:ext cx="5643516" cy="1080000"/>
          </a:xfrm>
          <a:prstGeom prst="rect">
            <a:avLst/>
          </a:prstGeom>
          <a:solidFill>
            <a:srgbClr val="FFFFFF">
              <a:alpha val="80000"/>
            </a:srgbClr>
          </a:solidFill>
          <a:ln w="9525" cap="flat" cmpd="sng" algn="ctr">
            <a:noFill/>
            <a:prstDash val="solid"/>
          </a:ln>
          <a:effectLst/>
        </p:spPr>
        <p:txBody>
          <a:bodyPr lIns="108000" tIns="108000" rIns="72000" bIns="90000" rtlCol="0" anchor="t" anchorCtr="0"/>
          <a:lstStyle>
            <a:defPPr>
              <a:defRPr lang="en-US"/>
            </a:defPPr>
            <a:lvl1pPr indent="0">
              <a:lnSpc>
                <a:spcPct val="90000"/>
              </a:lnSpc>
              <a:spcBef>
                <a:spcPts val="0"/>
              </a:spcBef>
              <a:spcAft>
                <a:spcPts val="600"/>
              </a:spcAft>
              <a:buFont typeface="Arial" panose="020B0604020202020204" pitchFamily="34" charset="0"/>
              <a:buNone/>
              <a:defRPr sz="1400" b="1">
                <a:solidFill>
                  <a:srgbClr val="001135"/>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sz="1200" dirty="0"/>
              <a:t>WING IoT</a:t>
            </a:r>
            <a:br>
              <a:rPr lang="en-US" sz="1200" dirty="0"/>
            </a:br>
            <a:r>
              <a:rPr lang="en-US" sz="1200" dirty="0"/>
              <a:t>platform</a:t>
            </a:r>
          </a:p>
        </p:txBody>
      </p:sp>
      <p:sp>
        <p:nvSpPr>
          <p:cNvPr id="12" name="Rectangle 14">
            <a:extLst>
              <a:ext uri="{FF2B5EF4-FFF2-40B4-BE49-F238E27FC236}">
                <a16:creationId xmlns:a16="http://schemas.microsoft.com/office/drawing/2014/main" id="{80F009FA-C756-4314-AC05-97F2A68FB2CC}"/>
              </a:ext>
            </a:extLst>
          </p:cNvPr>
          <p:cNvSpPr/>
          <p:nvPr/>
        </p:nvSpPr>
        <p:spPr>
          <a:xfrm>
            <a:off x="1871999" y="1981658"/>
            <a:ext cx="4046024" cy="1346155"/>
          </a:xfrm>
          <a:prstGeom prst="rect">
            <a:avLst/>
          </a:prstGeom>
          <a:solidFill>
            <a:schemeClr val="accent3">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200" b="1" dirty="0">
                <a:solidFill>
                  <a:schemeClr val="bg1"/>
                </a:solidFill>
              </a:rPr>
              <a:t>Connectivity Management Platform</a:t>
            </a:r>
          </a:p>
        </p:txBody>
      </p:sp>
      <p:grpSp>
        <p:nvGrpSpPr>
          <p:cNvPr id="13" name="Group 9">
            <a:extLst>
              <a:ext uri="{FF2B5EF4-FFF2-40B4-BE49-F238E27FC236}">
                <a16:creationId xmlns:a16="http://schemas.microsoft.com/office/drawing/2014/main" id="{5F0B0F64-AF8C-4000-812A-E91688691005}"/>
              </a:ext>
            </a:extLst>
          </p:cNvPr>
          <p:cNvGrpSpPr>
            <a:grpSpLocks noChangeAspect="1"/>
          </p:cNvGrpSpPr>
          <p:nvPr/>
        </p:nvGrpSpPr>
        <p:grpSpPr bwMode="auto">
          <a:xfrm>
            <a:off x="5226978" y="2018938"/>
            <a:ext cx="574802" cy="308534"/>
            <a:chOff x="522" y="1225"/>
            <a:chExt cx="816" cy="438"/>
          </a:xfrm>
        </p:grpSpPr>
        <p:sp>
          <p:nvSpPr>
            <p:cNvPr id="14" name="Freeform 10">
              <a:extLst>
                <a:ext uri="{FF2B5EF4-FFF2-40B4-BE49-F238E27FC236}">
                  <a16:creationId xmlns:a16="http://schemas.microsoft.com/office/drawing/2014/main" id="{0C328405-9B97-452B-91D5-7EDDCAA0D8C0}"/>
                </a:ext>
              </a:extLst>
            </p:cNvPr>
            <p:cNvSpPr>
              <a:spLocks/>
            </p:cNvSpPr>
            <p:nvPr/>
          </p:nvSpPr>
          <p:spPr bwMode="auto">
            <a:xfrm>
              <a:off x="761" y="1328"/>
              <a:ext cx="333" cy="335"/>
            </a:xfrm>
            <a:custGeom>
              <a:avLst/>
              <a:gdLst>
                <a:gd name="T0" fmla="*/ 68 w 68"/>
                <a:gd name="T1" fmla="*/ 68 h 68"/>
                <a:gd name="T2" fmla="*/ 48 w 68"/>
                <a:gd name="T3" fmla="*/ 37 h 68"/>
                <a:gd name="T4" fmla="*/ 56 w 68"/>
                <a:gd name="T5" fmla="*/ 21 h 68"/>
                <a:gd name="T6" fmla="*/ 34 w 68"/>
                <a:gd name="T7" fmla="*/ 0 h 68"/>
                <a:gd name="T8" fmla="*/ 13 w 68"/>
                <a:gd name="T9" fmla="*/ 21 h 68"/>
                <a:gd name="T10" fmla="*/ 20 w 68"/>
                <a:gd name="T11" fmla="*/ 37 h 68"/>
                <a:gd name="T12" fmla="*/ 0 w 68"/>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68" y="68"/>
                  </a:moveTo>
                  <a:cubicBezTo>
                    <a:pt x="68" y="54"/>
                    <a:pt x="60" y="43"/>
                    <a:pt x="48" y="37"/>
                  </a:cubicBezTo>
                  <a:cubicBezTo>
                    <a:pt x="53" y="33"/>
                    <a:pt x="56" y="28"/>
                    <a:pt x="56" y="21"/>
                  </a:cubicBezTo>
                  <a:cubicBezTo>
                    <a:pt x="56" y="10"/>
                    <a:pt x="46" y="0"/>
                    <a:pt x="34" y="0"/>
                  </a:cubicBezTo>
                  <a:cubicBezTo>
                    <a:pt x="22" y="0"/>
                    <a:pt x="13" y="10"/>
                    <a:pt x="13" y="21"/>
                  </a:cubicBezTo>
                  <a:cubicBezTo>
                    <a:pt x="13" y="28"/>
                    <a:pt x="16" y="33"/>
                    <a:pt x="20" y="37"/>
                  </a:cubicBezTo>
                  <a:cubicBezTo>
                    <a:pt x="8" y="43"/>
                    <a:pt x="0" y="54"/>
                    <a:pt x="0" y="68"/>
                  </a:cubicBez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2FBF63E1-C135-430F-BD95-19228C8ABF7A}"/>
                </a:ext>
              </a:extLst>
            </p:cNvPr>
            <p:cNvSpPr>
              <a:spLocks/>
            </p:cNvSpPr>
            <p:nvPr/>
          </p:nvSpPr>
          <p:spPr bwMode="auto">
            <a:xfrm>
              <a:off x="786" y="1294"/>
              <a:ext cx="283" cy="143"/>
            </a:xfrm>
            <a:custGeom>
              <a:avLst/>
              <a:gdLst>
                <a:gd name="T0" fmla="*/ 0 w 58"/>
                <a:gd name="T1" fmla="*/ 29 h 29"/>
                <a:gd name="T2" fmla="*/ 29 w 58"/>
                <a:gd name="T3" fmla="*/ 0 h 29"/>
                <a:gd name="T4" fmla="*/ 58 w 58"/>
                <a:gd name="T5" fmla="*/ 29 h 29"/>
              </a:gdLst>
              <a:ahLst/>
              <a:cxnLst>
                <a:cxn ang="0">
                  <a:pos x="T0" y="T1"/>
                </a:cxn>
                <a:cxn ang="0">
                  <a:pos x="T2" y="T3"/>
                </a:cxn>
                <a:cxn ang="0">
                  <a:pos x="T4" y="T5"/>
                </a:cxn>
              </a:cxnLst>
              <a:rect l="0" t="0" r="r" b="b"/>
              <a:pathLst>
                <a:path w="58" h="29">
                  <a:moveTo>
                    <a:pt x="0" y="29"/>
                  </a:moveTo>
                  <a:cubicBezTo>
                    <a:pt x="0" y="13"/>
                    <a:pt x="13" y="0"/>
                    <a:pt x="29" y="0"/>
                  </a:cubicBezTo>
                  <a:cubicBezTo>
                    <a:pt x="45" y="0"/>
                    <a:pt x="58" y="13"/>
                    <a:pt x="58" y="29"/>
                  </a:cubicBez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2">
              <a:extLst>
                <a:ext uri="{FF2B5EF4-FFF2-40B4-BE49-F238E27FC236}">
                  <a16:creationId xmlns:a16="http://schemas.microsoft.com/office/drawing/2014/main" id="{D1D4B12D-890D-4865-8039-A2C9747E3AE7}"/>
                </a:ext>
              </a:extLst>
            </p:cNvPr>
            <p:cNvSpPr>
              <a:spLocks noChangeArrowheads="1"/>
            </p:cNvSpPr>
            <p:nvPr/>
          </p:nvSpPr>
          <p:spPr bwMode="auto">
            <a:xfrm>
              <a:off x="781" y="1402"/>
              <a:ext cx="24" cy="5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3">
              <a:extLst>
                <a:ext uri="{FF2B5EF4-FFF2-40B4-BE49-F238E27FC236}">
                  <a16:creationId xmlns:a16="http://schemas.microsoft.com/office/drawing/2014/main" id="{97F84CC8-1960-4507-8909-70D6A762373F}"/>
                </a:ext>
              </a:extLst>
            </p:cNvPr>
            <p:cNvSpPr>
              <a:spLocks noChangeArrowheads="1"/>
            </p:cNvSpPr>
            <p:nvPr/>
          </p:nvSpPr>
          <p:spPr bwMode="auto">
            <a:xfrm>
              <a:off x="1055" y="1402"/>
              <a:ext cx="24" cy="5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4">
              <a:extLst>
                <a:ext uri="{FF2B5EF4-FFF2-40B4-BE49-F238E27FC236}">
                  <a16:creationId xmlns:a16="http://schemas.microsoft.com/office/drawing/2014/main" id="{0DEBB598-9DEC-4500-BFF1-DFFF01B763A2}"/>
                </a:ext>
              </a:extLst>
            </p:cNvPr>
            <p:cNvSpPr>
              <a:spLocks/>
            </p:cNvSpPr>
            <p:nvPr/>
          </p:nvSpPr>
          <p:spPr bwMode="auto">
            <a:xfrm>
              <a:off x="1006" y="1255"/>
              <a:ext cx="298" cy="177"/>
            </a:xfrm>
            <a:custGeom>
              <a:avLst/>
              <a:gdLst>
                <a:gd name="T0" fmla="*/ 98 w 298"/>
                <a:gd name="T1" fmla="*/ 177 h 177"/>
                <a:gd name="T2" fmla="*/ 298 w 298"/>
                <a:gd name="T3" fmla="*/ 177 h 177"/>
                <a:gd name="T4" fmla="*/ 298 w 298"/>
                <a:gd name="T5" fmla="*/ 0 h 177"/>
                <a:gd name="T6" fmla="*/ 0 w 298"/>
                <a:gd name="T7" fmla="*/ 0 h 177"/>
                <a:gd name="T8" fmla="*/ 0 w 298"/>
                <a:gd name="T9" fmla="*/ 29 h 177"/>
              </a:gdLst>
              <a:ahLst/>
              <a:cxnLst>
                <a:cxn ang="0">
                  <a:pos x="T0" y="T1"/>
                </a:cxn>
                <a:cxn ang="0">
                  <a:pos x="T2" y="T3"/>
                </a:cxn>
                <a:cxn ang="0">
                  <a:pos x="T4" y="T5"/>
                </a:cxn>
                <a:cxn ang="0">
                  <a:pos x="T6" y="T7"/>
                </a:cxn>
                <a:cxn ang="0">
                  <a:pos x="T8" y="T9"/>
                </a:cxn>
              </a:cxnLst>
              <a:rect l="0" t="0" r="r" b="b"/>
              <a:pathLst>
                <a:path w="298" h="177">
                  <a:moveTo>
                    <a:pt x="98" y="177"/>
                  </a:moveTo>
                  <a:lnTo>
                    <a:pt x="298" y="177"/>
                  </a:lnTo>
                  <a:lnTo>
                    <a:pt x="298" y="0"/>
                  </a:lnTo>
                  <a:lnTo>
                    <a:pt x="0" y="0"/>
                  </a:lnTo>
                  <a:lnTo>
                    <a:pt x="0" y="29"/>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a:extLst>
                <a:ext uri="{FF2B5EF4-FFF2-40B4-BE49-F238E27FC236}">
                  <a16:creationId xmlns:a16="http://schemas.microsoft.com/office/drawing/2014/main" id="{9BA07FAD-C28A-4409-91E5-CEC1C303E398}"/>
                </a:ext>
              </a:extLst>
            </p:cNvPr>
            <p:cNvSpPr>
              <a:spLocks/>
            </p:cNvSpPr>
            <p:nvPr/>
          </p:nvSpPr>
          <p:spPr bwMode="auto">
            <a:xfrm>
              <a:off x="1104" y="1569"/>
              <a:ext cx="151" cy="74"/>
            </a:xfrm>
            <a:custGeom>
              <a:avLst/>
              <a:gdLst>
                <a:gd name="T0" fmla="*/ 0 w 151"/>
                <a:gd name="T1" fmla="*/ 0 h 74"/>
                <a:gd name="T2" fmla="*/ 151 w 151"/>
                <a:gd name="T3" fmla="*/ 0 h 74"/>
                <a:gd name="T4" fmla="*/ 151 w 151"/>
                <a:gd name="T5" fmla="*/ 74 h 74"/>
              </a:gdLst>
              <a:ahLst/>
              <a:cxnLst>
                <a:cxn ang="0">
                  <a:pos x="T0" y="T1"/>
                </a:cxn>
                <a:cxn ang="0">
                  <a:pos x="T2" y="T3"/>
                </a:cxn>
                <a:cxn ang="0">
                  <a:pos x="T4" y="T5"/>
                </a:cxn>
              </a:cxnLst>
              <a:rect l="0" t="0" r="r" b="b"/>
              <a:pathLst>
                <a:path w="151" h="74">
                  <a:moveTo>
                    <a:pt x="0" y="0"/>
                  </a:moveTo>
                  <a:lnTo>
                    <a:pt x="151" y="0"/>
                  </a:lnTo>
                  <a:lnTo>
                    <a:pt x="151" y="74"/>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a:extLst>
                <a:ext uri="{FF2B5EF4-FFF2-40B4-BE49-F238E27FC236}">
                  <a16:creationId xmlns:a16="http://schemas.microsoft.com/office/drawing/2014/main" id="{9928F3EF-9937-4D49-B959-DB6DEEA84C73}"/>
                </a:ext>
              </a:extLst>
            </p:cNvPr>
            <p:cNvSpPr>
              <a:spLocks/>
            </p:cNvSpPr>
            <p:nvPr/>
          </p:nvSpPr>
          <p:spPr bwMode="auto">
            <a:xfrm>
              <a:off x="1128" y="1599"/>
              <a:ext cx="20" cy="25"/>
            </a:xfrm>
            <a:custGeom>
              <a:avLst/>
              <a:gdLst>
                <a:gd name="T0" fmla="*/ 0 w 20"/>
                <a:gd name="T1" fmla="*/ 0 h 25"/>
                <a:gd name="T2" fmla="*/ 20 w 20"/>
                <a:gd name="T3" fmla="*/ 0 h 25"/>
                <a:gd name="T4" fmla="*/ 20 w 20"/>
                <a:gd name="T5" fmla="*/ 25 h 25"/>
              </a:gdLst>
              <a:ahLst/>
              <a:cxnLst>
                <a:cxn ang="0">
                  <a:pos x="T0" y="T1"/>
                </a:cxn>
                <a:cxn ang="0">
                  <a:pos x="T2" y="T3"/>
                </a:cxn>
                <a:cxn ang="0">
                  <a:pos x="T4" y="T5"/>
                </a:cxn>
              </a:cxnLst>
              <a:rect l="0" t="0" r="r" b="b"/>
              <a:pathLst>
                <a:path w="20" h="25">
                  <a:moveTo>
                    <a:pt x="0" y="0"/>
                  </a:moveTo>
                  <a:lnTo>
                    <a:pt x="20" y="0"/>
                  </a:lnTo>
                  <a:lnTo>
                    <a:pt x="20" y="25"/>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a:extLst>
                <a:ext uri="{FF2B5EF4-FFF2-40B4-BE49-F238E27FC236}">
                  <a16:creationId xmlns:a16="http://schemas.microsoft.com/office/drawing/2014/main" id="{CDBC1DE6-53CE-45CB-9131-460ACF0005AF}"/>
                </a:ext>
              </a:extLst>
            </p:cNvPr>
            <p:cNvSpPr>
              <a:spLocks/>
            </p:cNvSpPr>
            <p:nvPr/>
          </p:nvSpPr>
          <p:spPr bwMode="auto">
            <a:xfrm>
              <a:off x="1162" y="1599"/>
              <a:ext cx="20" cy="25"/>
            </a:xfrm>
            <a:custGeom>
              <a:avLst/>
              <a:gdLst>
                <a:gd name="T0" fmla="*/ 0 w 20"/>
                <a:gd name="T1" fmla="*/ 0 h 25"/>
                <a:gd name="T2" fmla="*/ 20 w 20"/>
                <a:gd name="T3" fmla="*/ 0 h 25"/>
                <a:gd name="T4" fmla="*/ 20 w 20"/>
                <a:gd name="T5" fmla="*/ 25 h 25"/>
              </a:gdLst>
              <a:ahLst/>
              <a:cxnLst>
                <a:cxn ang="0">
                  <a:pos x="T0" y="T1"/>
                </a:cxn>
                <a:cxn ang="0">
                  <a:pos x="T2" y="T3"/>
                </a:cxn>
                <a:cxn ang="0">
                  <a:pos x="T4" y="T5"/>
                </a:cxn>
              </a:cxnLst>
              <a:rect l="0" t="0" r="r" b="b"/>
              <a:pathLst>
                <a:path w="20" h="25">
                  <a:moveTo>
                    <a:pt x="0" y="0"/>
                  </a:moveTo>
                  <a:lnTo>
                    <a:pt x="20" y="0"/>
                  </a:lnTo>
                  <a:lnTo>
                    <a:pt x="20" y="25"/>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a:extLst>
                <a:ext uri="{FF2B5EF4-FFF2-40B4-BE49-F238E27FC236}">
                  <a16:creationId xmlns:a16="http://schemas.microsoft.com/office/drawing/2014/main" id="{6EC08350-E7E2-4BAD-BE76-68441868789E}"/>
                </a:ext>
              </a:extLst>
            </p:cNvPr>
            <p:cNvSpPr>
              <a:spLocks/>
            </p:cNvSpPr>
            <p:nvPr/>
          </p:nvSpPr>
          <p:spPr bwMode="auto">
            <a:xfrm>
              <a:off x="1196" y="1599"/>
              <a:ext cx="20" cy="25"/>
            </a:xfrm>
            <a:custGeom>
              <a:avLst/>
              <a:gdLst>
                <a:gd name="T0" fmla="*/ 0 w 20"/>
                <a:gd name="T1" fmla="*/ 0 h 25"/>
                <a:gd name="T2" fmla="*/ 20 w 20"/>
                <a:gd name="T3" fmla="*/ 0 h 25"/>
                <a:gd name="T4" fmla="*/ 20 w 20"/>
                <a:gd name="T5" fmla="*/ 25 h 25"/>
              </a:gdLst>
              <a:ahLst/>
              <a:cxnLst>
                <a:cxn ang="0">
                  <a:pos x="T0" y="T1"/>
                </a:cxn>
                <a:cxn ang="0">
                  <a:pos x="T2" y="T3"/>
                </a:cxn>
                <a:cxn ang="0">
                  <a:pos x="T4" y="T5"/>
                </a:cxn>
              </a:cxnLst>
              <a:rect l="0" t="0" r="r" b="b"/>
              <a:pathLst>
                <a:path w="20" h="25">
                  <a:moveTo>
                    <a:pt x="0" y="0"/>
                  </a:moveTo>
                  <a:lnTo>
                    <a:pt x="20" y="0"/>
                  </a:lnTo>
                  <a:lnTo>
                    <a:pt x="20" y="25"/>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a:extLst>
                <a:ext uri="{FF2B5EF4-FFF2-40B4-BE49-F238E27FC236}">
                  <a16:creationId xmlns:a16="http://schemas.microsoft.com/office/drawing/2014/main" id="{EFB7DB5C-27FA-4100-9090-777C8EBBD90E}"/>
                </a:ext>
              </a:extLst>
            </p:cNvPr>
            <p:cNvSpPr>
              <a:spLocks/>
            </p:cNvSpPr>
            <p:nvPr/>
          </p:nvSpPr>
          <p:spPr bwMode="auto">
            <a:xfrm>
              <a:off x="972" y="1225"/>
              <a:ext cx="366" cy="266"/>
            </a:xfrm>
            <a:custGeom>
              <a:avLst/>
              <a:gdLst>
                <a:gd name="T0" fmla="*/ 17 w 75"/>
                <a:gd name="T1" fmla="*/ 54 h 54"/>
                <a:gd name="T2" fmla="*/ 69 w 75"/>
                <a:gd name="T3" fmla="*/ 54 h 54"/>
                <a:gd name="T4" fmla="*/ 75 w 75"/>
                <a:gd name="T5" fmla="*/ 48 h 54"/>
                <a:gd name="T6" fmla="*/ 75 w 75"/>
                <a:gd name="T7" fmla="*/ 6 h 54"/>
                <a:gd name="T8" fmla="*/ 69 w 75"/>
                <a:gd name="T9" fmla="*/ 0 h 54"/>
                <a:gd name="T10" fmla="*/ 6 w 75"/>
                <a:gd name="T11" fmla="*/ 0 h 54"/>
                <a:gd name="T12" fmla="*/ 0 w 75"/>
                <a:gd name="T13" fmla="*/ 6 h 54"/>
                <a:gd name="T14" fmla="*/ 0 w 75"/>
                <a:gd name="T15" fmla="*/ 1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54">
                  <a:moveTo>
                    <a:pt x="17" y="54"/>
                  </a:moveTo>
                  <a:cubicBezTo>
                    <a:pt x="69" y="54"/>
                    <a:pt x="69" y="54"/>
                    <a:pt x="69" y="54"/>
                  </a:cubicBezTo>
                  <a:cubicBezTo>
                    <a:pt x="72" y="54"/>
                    <a:pt x="75" y="51"/>
                    <a:pt x="75" y="48"/>
                  </a:cubicBezTo>
                  <a:cubicBezTo>
                    <a:pt x="75" y="6"/>
                    <a:pt x="75" y="6"/>
                    <a:pt x="75" y="6"/>
                  </a:cubicBezTo>
                  <a:cubicBezTo>
                    <a:pt x="75" y="3"/>
                    <a:pt x="72" y="0"/>
                    <a:pt x="69" y="0"/>
                  </a:cubicBezTo>
                  <a:cubicBezTo>
                    <a:pt x="6" y="0"/>
                    <a:pt x="6" y="0"/>
                    <a:pt x="6" y="0"/>
                  </a:cubicBezTo>
                  <a:cubicBezTo>
                    <a:pt x="3" y="0"/>
                    <a:pt x="0" y="3"/>
                    <a:pt x="0" y="6"/>
                  </a:cubicBezTo>
                  <a:cubicBezTo>
                    <a:pt x="0" y="10"/>
                    <a:pt x="0" y="10"/>
                    <a:pt x="0" y="10"/>
                  </a:cubicBez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a:extLst>
                <a:ext uri="{FF2B5EF4-FFF2-40B4-BE49-F238E27FC236}">
                  <a16:creationId xmlns:a16="http://schemas.microsoft.com/office/drawing/2014/main" id="{F339C0FF-AC2C-489E-A033-E0AB9E65EBB8}"/>
                </a:ext>
              </a:extLst>
            </p:cNvPr>
            <p:cNvSpPr>
              <a:spLocks/>
            </p:cNvSpPr>
            <p:nvPr/>
          </p:nvSpPr>
          <p:spPr bwMode="auto">
            <a:xfrm>
              <a:off x="551" y="1255"/>
              <a:ext cx="303" cy="177"/>
            </a:xfrm>
            <a:custGeom>
              <a:avLst/>
              <a:gdLst>
                <a:gd name="T0" fmla="*/ 205 w 303"/>
                <a:gd name="T1" fmla="*/ 177 h 177"/>
                <a:gd name="T2" fmla="*/ 0 w 303"/>
                <a:gd name="T3" fmla="*/ 177 h 177"/>
                <a:gd name="T4" fmla="*/ 0 w 303"/>
                <a:gd name="T5" fmla="*/ 0 h 177"/>
                <a:gd name="T6" fmla="*/ 303 w 303"/>
                <a:gd name="T7" fmla="*/ 0 h 177"/>
                <a:gd name="T8" fmla="*/ 303 w 303"/>
                <a:gd name="T9" fmla="*/ 29 h 177"/>
              </a:gdLst>
              <a:ahLst/>
              <a:cxnLst>
                <a:cxn ang="0">
                  <a:pos x="T0" y="T1"/>
                </a:cxn>
                <a:cxn ang="0">
                  <a:pos x="T2" y="T3"/>
                </a:cxn>
                <a:cxn ang="0">
                  <a:pos x="T4" y="T5"/>
                </a:cxn>
                <a:cxn ang="0">
                  <a:pos x="T6" y="T7"/>
                </a:cxn>
                <a:cxn ang="0">
                  <a:pos x="T8" y="T9"/>
                </a:cxn>
              </a:cxnLst>
              <a:rect l="0" t="0" r="r" b="b"/>
              <a:pathLst>
                <a:path w="303" h="177">
                  <a:moveTo>
                    <a:pt x="205" y="177"/>
                  </a:moveTo>
                  <a:lnTo>
                    <a:pt x="0" y="177"/>
                  </a:lnTo>
                  <a:lnTo>
                    <a:pt x="0" y="0"/>
                  </a:lnTo>
                  <a:lnTo>
                    <a:pt x="303" y="0"/>
                  </a:lnTo>
                  <a:lnTo>
                    <a:pt x="303" y="29"/>
                  </a:ln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a:extLst>
                <a:ext uri="{FF2B5EF4-FFF2-40B4-BE49-F238E27FC236}">
                  <a16:creationId xmlns:a16="http://schemas.microsoft.com/office/drawing/2014/main" id="{FBCCF012-427C-4F33-8BC7-91C2719C2763}"/>
                </a:ext>
              </a:extLst>
            </p:cNvPr>
            <p:cNvSpPr>
              <a:spLocks/>
            </p:cNvSpPr>
            <p:nvPr/>
          </p:nvSpPr>
          <p:spPr bwMode="auto">
            <a:xfrm>
              <a:off x="522" y="1225"/>
              <a:ext cx="366" cy="266"/>
            </a:xfrm>
            <a:custGeom>
              <a:avLst/>
              <a:gdLst>
                <a:gd name="T0" fmla="*/ 58 w 75"/>
                <a:gd name="T1" fmla="*/ 54 h 54"/>
                <a:gd name="T2" fmla="*/ 5 w 75"/>
                <a:gd name="T3" fmla="*/ 54 h 54"/>
                <a:gd name="T4" fmla="*/ 0 w 75"/>
                <a:gd name="T5" fmla="*/ 48 h 54"/>
                <a:gd name="T6" fmla="*/ 0 w 75"/>
                <a:gd name="T7" fmla="*/ 6 h 54"/>
                <a:gd name="T8" fmla="*/ 5 w 75"/>
                <a:gd name="T9" fmla="*/ 0 h 54"/>
                <a:gd name="T10" fmla="*/ 69 w 75"/>
                <a:gd name="T11" fmla="*/ 0 h 54"/>
                <a:gd name="T12" fmla="*/ 75 w 75"/>
                <a:gd name="T13" fmla="*/ 6 h 54"/>
                <a:gd name="T14" fmla="*/ 75 w 75"/>
                <a:gd name="T15" fmla="*/ 1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54">
                  <a:moveTo>
                    <a:pt x="58" y="54"/>
                  </a:moveTo>
                  <a:cubicBezTo>
                    <a:pt x="5" y="54"/>
                    <a:pt x="5" y="54"/>
                    <a:pt x="5" y="54"/>
                  </a:cubicBezTo>
                  <a:cubicBezTo>
                    <a:pt x="2" y="54"/>
                    <a:pt x="0" y="51"/>
                    <a:pt x="0" y="48"/>
                  </a:cubicBezTo>
                  <a:cubicBezTo>
                    <a:pt x="0" y="6"/>
                    <a:pt x="0" y="6"/>
                    <a:pt x="0" y="6"/>
                  </a:cubicBezTo>
                  <a:cubicBezTo>
                    <a:pt x="0" y="3"/>
                    <a:pt x="2" y="0"/>
                    <a:pt x="5" y="0"/>
                  </a:cubicBezTo>
                  <a:cubicBezTo>
                    <a:pt x="69" y="0"/>
                    <a:pt x="69" y="0"/>
                    <a:pt x="69" y="0"/>
                  </a:cubicBezTo>
                  <a:cubicBezTo>
                    <a:pt x="72" y="0"/>
                    <a:pt x="75" y="3"/>
                    <a:pt x="75" y="6"/>
                  </a:cubicBezTo>
                  <a:cubicBezTo>
                    <a:pt x="75" y="10"/>
                    <a:pt x="75" y="10"/>
                    <a:pt x="75" y="10"/>
                  </a:cubicBezTo>
                </a:path>
              </a:pathLst>
            </a:cu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30">
            <a:extLst>
              <a:ext uri="{FF2B5EF4-FFF2-40B4-BE49-F238E27FC236}">
                <a16:creationId xmlns:a16="http://schemas.microsoft.com/office/drawing/2014/main" id="{3F09931D-3E90-473F-AB14-3864A7AD3FB2}"/>
              </a:ext>
            </a:extLst>
          </p:cNvPr>
          <p:cNvSpPr/>
          <p:nvPr/>
        </p:nvSpPr>
        <p:spPr>
          <a:xfrm>
            <a:off x="6771734" y="1096369"/>
            <a:ext cx="1959808"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Global management across technologies and networks</a:t>
            </a:r>
          </a:p>
        </p:txBody>
      </p:sp>
      <p:sp>
        <p:nvSpPr>
          <p:cNvPr id="27" name="Rectangle 30">
            <a:extLst>
              <a:ext uri="{FF2B5EF4-FFF2-40B4-BE49-F238E27FC236}">
                <a16:creationId xmlns:a16="http://schemas.microsoft.com/office/drawing/2014/main" id="{C1E0672F-BE81-4ED5-B022-6561B42839A5}"/>
              </a:ext>
            </a:extLst>
          </p:cNvPr>
          <p:cNvSpPr/>
          <p:nvPr/>
        </p:nvSpPr>
        <p:spPr>
          <a:xfrm>
            <a:off x="6771734" y="3213248"/>
            <a:ext cx="1959808"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Dashboards for CSP, enterprises</a:t>
            </a:r>
          </a:p>
        </p:txBody>
      </p:sp>
      <p:sp>
        <p:nvSpPr>
          <p:cNvPr id="28" name="Rectangle 30">
            <a:extLst>
              <a:ext uri="{FF2B5EF4-FFF2-40B4-BE49-F238E27FC236}">
                <a16:creationId xmlns:a16="http://schemas.microsoft.com/office/drawing/2014/main" id="{7923ACA6-BCFC-4CAF-9283-205FBF6C1A60}"/>
              </a:ext>
            </a:extLst>
          </p:cNvPr>
          <p:cNvSpPr/>
          <p:nvPr/>
        </p:nvSpPr>
        <p:spPr>
          <a:xfrm>
            <a:off x="6771734" y="2507621"/>
            <a:ext cx="1959808"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GB" sz="1400" dirty="0">
                <a:solidFill>
                  <a:srgbClr val="001135"/>
                </a:solidFill>
                <a:cs typeface="Arial" panose="020B0604020202020204" pitchFamily="34" charset="0"/>
              </a:rPr>
              <a:t>Onboarding of enterprises</a:t>
            </a:r>
          </a:p>
        </p:txBody>
      </p:sp>
      <p:sp>
        <p:nvSpPr>
          <p:cNvPr id="29" name="Rectangle 30">
            <a:extLst>
              <a:ext uri="{FF2B5EF4-FFF2-40B4-BE49-F238E27FC236}">
                <a16:creationId xmlns:a16="http://schemas.microsoft.com/office/drawing/2014/main" id="{729AD8E3-9BBB-4DCA-81CC-C68B1D262DD1}"/>
              </a:ext>
            </a:extLst>
          </p:cNvPr>
          <p:cNvSpPr/>
          <p:nvPr/>
        </p:nvSpPr>
        <p:spPr>
          <a:xfrm>
            <a:off x="6771734" y="1973803"/>
            <a:ext cx="1959808" cy="36819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SIM Security</a:t>
            </a:r>
          </a:p>
        </p:txBody>
      </p:sp>
      <p:cxnSp>
        <p:nvCxnSpPr>
          <p:cNvPr id="30" name="Straight Connector 42">
            <a:extLst>
              <a:ext uri="{FF2B5EF4-FFF2-40B4-BE49-F238E27FC236}">
                <a16:creationId xmlns:a16="http://schemas.microsoft.com/office/drawing/2014/main" id="{0768920F-CE29-42F8-845B-F5E96D5A4988}"/>
              </a:ext>
            </a:extLst>
          </p:cNvPr>
          <p:cNvCxnSpPr>
            <a:cxnSpLocks/>
          </p:cNvCxnSpPr>
          <p:nvPr/>
        </p:nvCxnSpPr>
        <p:spPr>
          <a:xfrm flipH="1">
            <a:off x="6770638" y="2424808"/>
            <a:ext cx="1962000"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42">
            <a:extLst>
              <a:ext uri="{FF2B5EF4-FFF2-40B4-BE49-F238E27FC236}">
                <a16:creationId xmlns:a16="http://schemas.microsoft.com/office/drawing/2014/main" id="{71200BD0-8156-4783-83E1-1AF1B4DFA99A}"/>
              </a:ext>
            </a:extLst>
          </p:cNvPr>
          <p:cNvCxnSpPr>
            <a:cxnSpLocks/>
          </p:cNvCxnSpPr>
          <p:nvPr/>
        </p:nvCxnSpPr>
        <p:spPr>
          <a:xfrm flipH="1">
            <a:off x="6770638" y="3130434"/>
            <a:ext cx="1962000"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42">
            <a:extLst>
              <a:ext uri="{FF2B5EF4-FFF2-40B4-BE49-F238E27FC236}">
                <a16:creationId xmlns:a16="http://schemas.microsoft.com/office/drawing/2014/main" id="{F47F7FD2-AC28-444A-B1B8-32529B47A659}"/>
              </a:ext>
            </a:extLst>
          </p:cNvPr>
          <p:cNvCxnSpPr>
            <a:cxnSpLocks/>
          </p:cNvCxnSpPr>
          <p:nvPr/>
        </p:nvCxnSpPr>
        <p:spPr>
          <a:xfrm flipH="1">
            <a:off x="6770638" y="1906730"/>
            <a:ext cx="1962000"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sp>
        <p:nvSpPr>
          <p:cNvPr id="33" name="Rectangle 14">
            <a:extLst>
              <a:ext uri="{FF2B5EF4-FFF2-40B4-BE49-F238E27FC236}">
                <a16:creationId xmlns:a16="http://schemas.microsoft.com/office/drawing/2014/main" id="{452CC38D-AC71-4968-82B7-D0DBE4A42ECB}"/>
              </a:ext>
            </a:extLst>
          </p:cNvPr>
          <p:cNvSpPr/>
          <p:nvPr/>
        </p:nvSpPr>
        <p:spPr>
          <a:xfrm>
            <a:off x="1941298" y="2349903"/>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Self Service Portal</a:t>
            </a:r>
          </a:p>
        </p:txBody>
      </p:sp>
      <p:sp>
        <p:nvSpPr>
          <p:cNvPr id="34" name="Rectangle 14">
            <a:extLst>
              <a:ext uri="{FF2B5EF4-FFF2-40B4-BE49-F238E27FC236}">
                <a16:creationId xmlns:a16="http://schemas.microsoft.com/office/drawing/2014/main" id="{F1E30ABE-4B12-4F77-BDF7-85A533CCBA58}"/>
              </a:ext>
            </a:extLst>
          </p:cNvPr>
          <p:cNvSpPr/>
          <p:nvPr/>
        </p:nvSpPr>
        <p:spPr>
          <a:xfrm>
            <a:off x="3267516" y="2349903"/>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API Library</a:t>
            </a:r>
          </a:p>
        </p:txBody>
      </p:sp>
      <p:sp>
        <p:nvSpPr>
          <p:cNvPr id="35" name="Rectangle 14">
            <a:extLst>
              <a:ext uri="{FF2B5EF4-FFF2-40B4-BE49-F238E27FC236}">
                <a16:creationId xmlns:a16="http://schemas.microsoft.com/office/drawing/2014/main" id="{667A0AA1-EAE3-4264-88C4-2896C2EAF158}"/>
              </a:ext>
            </a:extLst>
          </p:cNvPr>
          <p:cNvSpPr/>
          <p:nvPr/>
        </p:nvSpPr>
        <p:spPr>
          <a:xfrm>
            <a:off x="4596978" y="2349903"/>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Rating &amp; Charging</a:t>
            </a:r>
          </a:p>
        </p:txBody>
      </p:sp>
      <p:sp>
        <p:nvSpPr>
          <p:cNvPr id="36" name="Rectangle 14">
            <a:extLst>
              <a:ext uri="{FF2B5EF4-FFF2-40B4-BE49-F238E27FC236}">
                <a16:creationId xmlns:a16="http://schemas.microsoft.com/office/drawing/2014/main" id="{7305611F-C3CA-47A7-A8A2-5480399962AF}"/>
              </a:ext>
            </a:extLst>
          </p:cNvPr>
          <p:cNvSpPr/>
          <p:nvPr/>
        </p:nvSpPr>
        <p:spPr>
          <a:xfrm>
            <a:off x="1941298" y="2841511"/>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Converged Mediation &amp; Billing</a:t>
            </a:r>
          </a:p>
        </p:txBody>
      </p:sp>
      <p:sp>
        <p:nvSpPr>
          <p:cNvPr id="37" name="Rectangle 14">
            <a:extLst>
              <a:ext uri="{FF2B5EF4-FFF2-40B4-BE49-F238E27FC236}">
                <a16:creationId xmlns:a16="http://schemas.microsoft.com/office/drawing/2014/main" id="{CBB0BE6B-2969-46D1-9DE4-59AF753C3514}"/>
              </a:ext>
            </a:extLst>
          </p:cNvPr>
          <p:cNvSpPr/>
          <p:nvPr/>
        </p:nvSpPr>
        <p:spPr>
          <a:xfrm>
            <a:off x="3267516" y="2841511"/>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Subscription Lifecycle</a:t>
            </a:r>
          </a:p>
        </p:txBody>
      </p:sp>
      <p:sp>
        <p:nvSpPr>
          <p:cNvPr id="38" name="Rectangle 14">
            <a:extLst>
              <a:ext uri="{FF2B5EF4-FFF2-40B4-BE49-F238E27FC236}">
                <a16:creationId xmlns:a16="http://schemas.microsoft.com/office/drawing/2014/main" id="{F7458184-E353-429A-A907-E7B8ADECCAD9}"/>
              </a:ext>
            </a:extLst>
          </p:cNvPr>
          <p:cNvSpPr/>
          <p:nvPr/>
        </p:nvSpPr>
        <p:spPr>
          <a:xfrm>
            <a:off x="4596978" y="2841511"/>
            <a:ext cx="1260000" cy="432000"/>
          </a:xfrm>
          <a:prstGeom prst="rect">
            <a:avLst/>
          </a:prstGeom>
          <a:solidFill>
            <a:schemeClr val="bg1">
              <a:alpha val="97000"/>
            </a:schemeClr>
          </a:solidFill>
          <a:ln w="9525" cap="flat" cmpd="sng" algn="ctr">
            <a:noFill/>
            <a:prstDash val="solid"/>
          </a:ln>
          <a:effectLst/>
        </p:spPr>
        <p:txBody>
          <a:bodyPr lIns="72000" tIns="72000" rIns="72000" bIns="72000" rtlCol="0" anchor="t" anchorCtr="0"/>
          <a:lstStyle/>
          <a:p>
            <a:pPr>
              <a:lnSpc>
                <a:spcPct val="90000"/>
              </a:lnSpc>
              <a:spcAft>
                <a:spcPts val="600"/>
              </a:spcAft>
            </a:pPr>
            <a:r>
              <a:rPr lang="en-US" sz="1050" dirty="0">
                <a:solidFill>
                  <a:schemeClr val="bg2"/>
                </a:solidFill>
              </a:rPr>
              <a:t>Dashboards</a:t>
            </a:r>
          </a:p>
        </p:txBody>
      </p:sp>
      <p:pic>
        <p:nvPicPr>
          <p:cNvPr id="39" name="Picture 3">
            <a:extLst>
              <a:ext uri="{FF2B5EF4-FFF2-40B4-BE49-F238E27FC236}">
                <a16:creationId xmlns:a16="http://schemas.microsoft.com/office/drawing/2014/main" id="{E5733F19-CFE1-4A32-A310-19DD866F8F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41588" y="1438856"/>
            <a:ext cx="1263129" cy="493044"/>
          </a:xfrm>
          <a:prstGeom prst="rect">
            <a:avLst/>
          </a:prstGeom>
        </p:spPr>
      </p:pic>
      <p:pic>
        <p:nvPicPr>
          <p:cNvPr id="40" name="Picture 3">
            <a:extLst>
              <a:ext uri="{FF2B5EF4-FFF2-40B4-BE49-F238E27FC236}">
                <a16:creationId xmlns:a16="http://schemas.microsoft.com/office/drawing/2014/main" id="{265FE2B2-5E06-4135-9231-3A0529DF8B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64675" y="1395097"/>
            <a:ext cx="1246695" cy="540000"/>
          </a:xfrm>
          <a:prstGeom prst="rect">
            <a:avLst/>
          </a:prstGeom>
        </p:spPr>
      </p:pic>
      <p:pic>
        <p:nvPicPr>
          <p:cNvPr id="41" name="Picture 3">
            <a:extLst>
              <a:ext uri="{FF2B5EF4-FFF2-40B4-BE49-F238E27FC236}">
                <a16:creationId xmlns:a16="http://schemas.microsoft.com/office/drawing/2014/main" id="{E822AE27-AACA-4774-86A6-CCBE390A38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71328" y="1459404"/>
            <a:ext cx="1246695" cy="474261"/>
          </a:xfrm>
          <a:prstGeom prst="rect">
            <a:avLst/>
          </a:prstGeom>
        </p:spPr>
      </p:pic>
      <p:sp>
        <p:nvSpPr>
          <p:cNvPr id="42" name="Rectangle 30">
            <a:extLst>
              <a:ext uri="{FF2B5EF4-FFF2-40B4-BE49-F238E27FC236}">
                <a16:creationId xmlns:a16="http://schemas.microsoft.com/office/drawing/2014/main" id="{41122DE2-945B-4BD0-BB7F-5F9600271FCF}"/>
              </a:ext>
            </a:extLst>
          </p:cNvPr>
          <p:cNvSpPr/>
          <p:nvPr/>
        </p:nvSpPr>
        <p:spPr>
          <a:xfrm>
            <a:off x="3446424" y="1132581"/>
            <a:ext cx="881652" cy="277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lvl="0" algn="ctr">
              <a:lnSpc>
                <a:spcPct val="90000"/>
              </a:lnSpc>
              <a:spcAft>
                <a:spcPts val="600"/>
              </a:spcAft>
              <a:defRPr/>
            </a:pPr>
            <a:r>
              <a:rPr lang="en-US" sz="1000" dirty="0">
                <a:solidFill>
                  <a:schemeClr val="tx2"/>
                </a:solidFill>
                <a:cs typeface="Arial" panose="020B0604020202020204" pitchFamily="34" charset="0"/>
              </a:rPr>
              <a:t>Mobile Network</a:t>
            </a:r>
            <a:br>
              <a:rPr lang="en-US" sz="1000" dirty="0">
                <a:solidFill>
                  <a:schemeClr val="tx2"/>
                </a:solidFill>
                <a:cs typeface="Arial" panose="020B0604020202020204" pitchFamily="34" charset="0"/>
              </a:rPr>
            </a:br>
            <a:r>
              <a:rPr lang="en-US" sz="1000" dirty="0">
                <a:solidFill>
                  <a:schemeClr val="tx2"/>
                </a:solidFill>
                <a:cs typeface="Arial" panose="020B0604020202020204" pitchFamily="34" charset="0"/>
              </a:rPr>
              <a:t>Operators</a:t>
            </a:r>
          </a:p>
        </p:txBody>
      </p:sp>
      <p:sp>
        <p:nvSpPr>
          <p:cNvPr id="43" name="Rectangle 30">
            <a:extLst>
              <a:ext uri="{FF2B5EF4-FFF2-40B4-BE49-F238E27FC236}">
                <a16:creationId xmlns:a16="http://schemas.microsoft.com/office/drawing/2014/main" id="{81780339-4BFF-4242-BE06-1CE587785FEE}"/>
              </a:ext>
            </a:extLst>
          </p:cNvPr>
          <p:cNvSpPr/>
          <p:nvPr/>
        </p:nvSpPr>
        <p:spPr>
          <a:xfrm>
            <a:off x="2022113" y="1132581"/>
            <a:ext cx="796692" cy="277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dirty="0">
                <a:ln>
                  <a:noFill/>
                </a:ln>
                <a:solidFill>
                  <a:schemeClr val="tx2"/>
                </a:solidFill>
                <a:effectLst/>
                <a:uLnTx/>
                <a:uFillTx/>
                <a:latin typeface="Nokia Pure Text Light"/>
                <a:ea typeface="+mn-ea"/>
                <a:cs typeface="Arial" panose="020B0604020202020204" pitchFamily="34" charset="0"/>
              </a:rPr>
              <a:t>IoT Command</a:t>
            </a:r>
            <a:br>
              <a:rPr kumimoji="0" lang="en-US" sz="1000" b="0" i="0" u="none" strike="noStrike" kern="1200" cap="none" spc="0" normalizeH="0" baseline="0" dirty="0">
                <a:ln>
                  <a:noFill/>
                </a:ln>
                <a:solidFill>
                  <a:schemeClr val="tx2"/>
                </a:solidFill>
                <a:effectLst/>
                <a:uLnTx/>
                <a:uFillTx/>
                <a:latin typeface="Nokia Pure Text Light"/>
                <a:ea typeface="+mn-ea"/>
                <a:cs typeface="Arial" panose="020B0604020202020204" pitchFamily="34" charset="0"/>
              </a:rPr>
            </a:br>
            <a:r>
              <a:rPr kumimoji="0" lang="en-US" sz="1000" b="0" i="0" u="none" strike="noStrike" kern="1200" cap="none" spc="0" normalizeH="0" baseline="0" dirty="0">
                <a:ln>
                  <a:noFill/>
                </a:ln>
                <a:solidFill>
                  <a:schemeClr val="tx2"/>
                </a:solidFill>
                <a:effectLst/>
                <a:uLnTx/>
                <a:uFillTx/>
                <a:latin typeface="Nokia Pure Text Light"/>
                <a:ea typeface="+mn-ea"/>
                <a:cs typeface="Arial" panose="020B0604020202020204" pitchFamily="34" charset="0"/>
              </a:rPr>
              <a:t>Center</a:t>
            </a:r>
          </a:p>
        </p:txBody>
      </p:sp>
      <p:sp>
        <p:nvSpPr>
          <p:cNvPr id="44" name="Rectangle 30">
            <a:extLst>
              <a:ext uri="{FF2B5EF4-FFF2-40B4-BE49-F238E27FC236}">
                <a16:creationId xmlns:a16="http://schemas.microsoft.com/office/drawing/2014/main" id="{7C382227-BD1E-4E76-BB5C-8E2B23062348}"/>
              </a:ext>
            </a:extLst>
          </p:cNvPr>
          <p:cNvSpPr/>
          <p:nvPr/>
        </p:nvSpPr>
        <p:spPr>
          <a:xfrm>
            <a:off x="4988538" y="1132581"/>
            <a:ext cx="647613" cy="139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spAutoFit/>
          </a:bodyPr>
          <a:lstStyle/>
          <a:p>
            <a:pPr lvl="0" algn="ctr">
              <a:lnSpc>
                <a:spcPct val="90000"/>
              </a:lnSpc>
              <a:spcAft>
                <a:spcPts val="600"/>
              </a:spcAft>
              <a:defRPr/>
            </a:pPr>
            <a:r>
              <a:rPr lang="en-US" sz="1000" dirty="0">
                <a:solidFill>
                  <a:schemeClr val="tx2"/>
                </a:solidFill>
                <a:cs typeface="Arial" panose="020B0604020202020204" pitchFamily="34" charset="0"/>
              </a:rPr>
              <a:t>Enterprises</a:t>
            </a:r>
          </a:p>
        </p:txBody>
      </p:sp>
      <p:cxnSp>
        <p:nvCxnSpPr>
          <p:cNvPr id="45" name="Straight Connector 42">
            <a:extLst>
              <a:ext uri="{FF2B5EF4-FFF2-40B4-BE49-F238E27FC236}">
                <a16:creationId xmlns:a16="http://schemas.microsoft.com/office/drawing/2014/main" id="{B62BDAA9-E4F9-4C38-A44A-5D52343164C1}"/>
              </a:ext>
            </a:extLst>
          </p:cNvPr>
          <p:cNvCxnSpPr>
            <a:cxnSpLocks/>
          </p:cNvCxnSpPr>
          <p:nvPr/>
        </p:nvCxnSpPr>
        <p:spPr>
          <a:xfrm flipH="1">
            <a:off x="6770638" y="3808000"/>
            <a:ext cx="1962000" cy="0"/>
          </a:xfrm>
          <a:prstGeom prst="line">
            <a:avLst/>
          </a:prstGeom>
          <a:noFill/>
          <a:ln w="1270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sp>
        <p:nvSpPr>
          <p:cNvPr id="46" name="Rectangle 30">
            <a:extLst>
              <a:ext uri="{FF2B5EF4-FFF2-40B4-BE49-F238E27FC236}">
                <a16:creationId xmlns:a16="http://schemas.microsoft.com/office/drawing/2014/main" id="{E2828160-D8FA-41A1-B90F-E42519A67E6D}"/>
              </a:ext>
            </a:extLst>
          </p:cNvPr>
          <p:cNvSpPr/>
          <p:nvPr/>
        </p:nvSpPr>
        <p:spPr>
          <a:xfrm>
            <a:off x="6788192" y="3891442"/>
            <a:ext cx="1959808" cy="540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a:lstStyle/>
          <a:p>
            <a:pPr lvl="0">
              <a:lnSpc>
                <a:spcPct val="90000"/>
              </a:lnSpc>
              <a:spcAft>
                <a:spcPts val="600"/>
              </a:spcAft>
              <a:defRPr/>
            </a:pPr>
            <a:r>
              <a:rPr lang="en-US" sz="1400" dirty="0">
                <a:solidFill>
                  <a:srgbClr val="001135"/>
                </a:solidFill>
                <a:cs typeface="Arial" panose="020B0604020202020204" pitchFamily="34" charset="0"/>
              </a:rPr>
              <a:t>Multi-layer billing</a:t>
            </a:r>
          </a:p>
        </p:txBody>
      </p:sp>
    </p:spTree>
    <p:extLst>
      <p:ext uri="{BB962C8B-B14F-4D97-AF65-F5344CB8AC3E}">
        <p14:creationId xmlns:p14="http://schemas.microsoft.com/office/powerpoint/2010/main" val="82232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kia White Master with headline">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2016">
      <a:majorFont>
        <a:latin typeface="Nokia Pure Headline Light"/>
        <a:ea typeface=""/>
        <a:cs typeface=""/>
      </a:majorFont>
      <a:minorFont>
        <a:latin typeface="Nokia Pure Text Ligh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defRPr sz="1200" dirty="0" smtClean="0">
            <a:solidFill>
              <a:schemeClr val="bg1"/>
            </a:solidFill>
            <a:latin typeface="Nokia Pure Text Light" panose="020B0403020202020204" pitchFamily="34" charset="0"/>
            <a:ea typeface="Nokia Pure Text Light" panose="020B04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72000" tIns="72000" rIns="72000" bIns="72000" rtlCol="0">
        <a:spAutoFit/>
      </a:bodyPr>
      <a:lstStyle>
        <a:defPPr defTabSz="360000">
          <a:spcAft>
            <a:spcPts val="600"/>
          </a:spcAft>
          <a:tabLst>
            <a:tab pos="360000" algn="l"/>
          </a:tabLst>
          <a:defRPr sz="1200" dirty="0" smtClean="0">
            <a:solidFill>
              <a:schemeClr val="tx2"/>
            </a:solidFill>
            <a:latin typeface="+mn-lt"/>
          </a:defRPr>
        </a:defPPr>
      </a:lstStyle>
    </a:txDef>
  </a:objectDefaults>
  <a:extraClrSchemeLst/>
  <a:extLst>
    <a:ext uri="{05A4C25C-085E-4340-85A3-A5531E510DB2}">
      <thm15:themeFamily xmlns:thm15="http://schemas.microsoft.com/office/thememl/2012/main" name="Nokia_Pure_PPT_Nokia_Bell_Labs_V2.2" id="{3D50CFEB-6631-41F9-8C52-15C0221B8474}" vid="{F0568685-10CD-49ED-9FD1-AF7D60592970}"/>
    </a:ext>
  </a:extLst>
</a:theme>
</file>

<file path=ppt/theme/theme2.xml><?xml version="1.0" encoding="utf-8"?>
<a:theme xmlns:a="http://schemas.openxmlformats.org/drawingml/2006/main" name="2 Nokia White Master plain">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2016">
      <a:majorFont>
        <a:latin typeface="Nokia Pure Headline Light"/>
        <a:ea typeface=""/>
        <a:cs typeface=""/>
      </a:majorFont>
      <a:minorFont>
        <a:latin typeface="Nokia Pure Text Ligh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kia_Pure_PPT_Nokia_Bell_Labs_V2.2" id="{3D50CFEB-6631-41F9-8C52-15C0221B8474}" vid="{70D8909A-9C5D-4EDE-B77D-18A501EE4941}"/>
    </a:ext>
  </a:extLst>
</a:theme>
</file>

<file path=ppt/theme/theme3.xml><?xml version="1.0" encoding="utf-8"?>
<a:theme xmlns:a="http://schemas.openxmlformats.org/drawingml/2006/main" name="3 Nokia Blue Master plain">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2016">
      <a:majorFont>
        <a:latin typeface="Nokia Pure Headline Light"/>
        <a:ea typeface=""/>
        <a:cs typeface=""/>
      </a:majorFont>
      <a:minorFont>
        <a:latin typeface="Nokia Pure Text Ligh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kia_Pure_PPT_Nokia_Bell_Labs_V2.2" id="{3D50CFEB-6631-41F9-8C52-15C0221B8474}" vid="{8669E3B8-FAB8-4BA1-AEAF-0854F75DDE88}"/>
    </a:ext>
  </a:extLst>
</a:theme>
</file>

<file path=ppt/theme/theme4.xml><?xml version="1.0" encoding="utf-8"?>
<a:theme xmlns:a="http://schemas.openxmlformats.org/drawingml/2006/main" name="4 Nokia Blue Master end slide">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2016">
      <a:majorFont>
        <a:latin typeface="Nokia Pure Headline Light"/>
        <a:ea typeface=""/>
        <a:cs typeface=""/>
      </a:majorFont>
      <a:minorFont>
        <a:latin typeface="Nokia Pure Text Ligh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kia_Pure_PPT_Nokia_Bell_Labs_V2.2" id="{3D50CFEB-6631-41F9-8C52-15C0221B8474}" vid="{78C4C1E5-EBD6-4CBC-A5AE-6E328BE63ED6}"/>
    </a:ext>
  </a:extLst>
</a:theme>
</file>

<file path=ppt/theme/theme5.xml><?xml version="1.0" encoding="utf-8"?>
<a:theme xmlns:a="http://schemas.openxmlformats.org/drawingml/2006/main" name="5 Nokia White Master end slide">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2016">
      <a:majorFont>
        <a:latin typeface="Nokia Pure Headline Light"/>
        <a:ea typeface=""/>
        <a:cs typeface=""/>
      </a:majorFont>
      <a:minorFont>
        <a:latin typeface="Nokia Pure Text Ligh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kia_Pure_PPT_Nokia_Bell_Labs_V2.2" id="{3D50CFEB-6631-41F9-8C52-15C0221B8474}" vid="{2247D0D1-1C0C-4DA8-8B60-0439AE2432E7}"/>
    </a:ext>
  </a:extLst>
</a:theme>
</file>

<file path=ppt/theme/theme6.xml><?xml version="1.0" encoding="utf-8"?>
<a:theme xmlns:a="http://schemas.openxmlformats.org/drawingml/2006/main" name="6 Nokia Divider Master plain">
  <a:themeElements>
    <a:clrScheme name="Nokia April 2016">
      <a:dk1>
        <a:srgbClr val="124191"/>
      </a:dk1>
      <a:lt1>
        <a:srgbClr val="FFFFFF"/>
      </a:lt1>
      <a:dk2>
        <a:srgbClr val="001135"/>
      </a:dk2>
      <a:lt2>
        <a:srgbClr val="4D5766"/>
      </a:lt2>
      <a:accent1>
        <a:srgbClr val="98A2AE"/>
      </a:accent1>
      <a:accent2>
        <a:srgbClr val="BEC8D2"/>
      </a:accent2>
      <a:accent3>
        <a:srgbClr val="00C9FF"/>
      </a:accent3>
      <a:accent4>
        <a:srgbClr val="FF3154"/>
      </a:accent4>
      <a:accent5>
        <a:srgbClr val="FFFB00"/>
      </a:accent5>
      <a:accent6>
        <a:srgbClr val="4BDD33"/>
      </a:accent6>
      <a:hlink>
        <a:srgbClr val="0645AD"/>
      </a:hlink>
      <a:folHlink>
        <a:srgbClr val="0B0080"/>
      </a:folHlink>
    </a:clrScheme>
    <a:fontScheme name="Nokia April 2016">
      <a:majorFont>
        <a:latin typeface="Nokia Pure Headline Light"/>
        <a:ea typeface=""/>
        <a:cs typeface=""/>
      </a:majorFont>
      <a:minorFont>
        <a:latin typeface="Nokia Pure Tex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t"/>
      <a:lstStyle>
        <a:defPPr algn="l">
          <a:defRPr sz="1600" dirty="0" err="1" smtClean="0">
            <a:latin typeface="Nokia Pure Text Light" panose="020B0403020202020204" pitchFamily="34" charset="0"/>
            <a:ea typeface="Nokia Pure Text Light" panose="020B04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kia_Pure_PPT_Nokia_Bell_Labs_V2.2" id="{3D50CFEB-6631-41F9-8C52-15C0221B8474}" vid="{03DFCFF4-BC9B-465C-A4E1-20ED0B42060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495C75D695B346ACED03D14E77BFF6" ma:contentTypeVersion="33" ma:contentTypeDescription="Create a new document." ma:contentTypeScope="" ma:versionID="2921fb974ccbaff3e694ab4e312b26e5">
  <xsd:schema xmlns:xsd="http://www.w3.org/2001/XMLSchema" xmlns:xs="http://www.w3.org/2001/XMLSchema" xmlns:p="http://schemas.microsoft.com/office/2006/metadata/properties" xmlns:ns2="71c5aaf6-e6ce-465b-b873-5148d2a4c105" xmlns:ns3="d325d7fa-8da3-488d-9385-cfd74c5f8e8f" xmlns:ns4="eb82eead-b25d-4985-a05e-fb4e4a00e51c" targetNamespace="http://schemas.microsoft.com/office/2006/metadata/properties" ma:root="true" ma:fieldsID="8e50d99ace9e2a3978492bb9d200b66f" ns2:_="" ns3:_="" ns4:_="">
    <xsd:import namespace="71c5aaf6-e6ce-465b-b873-5148d2a4c105"/>
    <xsd:import namespace="d325d7fa-8da3-488d-9385-cfd74c5f8e8f"/>
    <xsd:import namespace="eb82eead-b25d-4985-a05e-fb4e4a00e51c"/>
    <xsd:element name="properties">
      <xsd:complexType>
        <xsd:sequence>
          <xsd:element name="documentManagement">
            <xsd:complexType>
              <xsd:all>
                <xsd:element ref="ns2:_dlc_DocId" minOccurs="0"/>
                <xsd:element ref="ns2:_dlc_DocIdUrl" minOccurs="0"/>
                <xsd:element ref="ns2:_dlc_DocIdPersistId" minOccurs="0"/>
                <xsd:element ref="ns2:HideFromDelve" minOccurs="0"/>
                <xsd:element ref="ns3:osRelatedLink1" minOccurs="0"/>
                <xsd:element ref="ns3:osRelatedLink2" minOccurs="0"/>
                <xsd:element ref="ns3:osRelatedLink3" minOccurs="0"/>
                <xsd:element ref="ns3:osRelatedLink4" minOccurs="0"/>
                <xsd:element ref="ns3:osRelatedLink5" minOccurs="0"/>
                <xsd:element ref="ns3:osLegacyId" minOccurs="0"/>
                <xsd:element ref="ns3:osArchived" minOccurs="0"/>
                <xsd:element ref="ns3:p11eca24c6d74e94b4c18363c6b6f39b" minOccurs="0"/>
                <xsd:element ref="ns3:osExternalAccess"/>
                <xsd:element ref="ns3:osDescription"/>
                <xsd:element ref="ns4:osType"/>
                <xsd:element ref="ns3:osOwner" minOccurs="0"/>
                <xsd:element ref="ns4:osTargetAudience" minOccurs="0"/>
                <xsd:element ref="ns3:bf3f3a9d900f499285c29c030f10c009" minOccurs="0"/>
                <xsd:element ref="ns2:TaxCatchAll" minOccurs="0"/>
                <xsd:element ref="ns3:h9321bbbc4934c739d39a1de368da48e" minOccurs="0"/>
                <xsd:element ref="ns3:k6cf542043524acfaca3614dc6127cd2" minOccurs="0"/>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3:osLangu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af6-e6ce-465b-b873-5148d2a4c10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HideFromDelve" ma:index="11" nillable="true" ma:displayName="HideFromDelve" ma:default="0" ma:internalName="HideFromDelve">
      <xsd:simpleType>
        <xsd:restriction base="dms:Boolean"/>
      </xsd:simpleType>
    </xsd:element>
    <xsd:element name="TaxCatchAll" ma:index="27" nillable="true" ma:displayName="Taxonomy Catch All Column" ma:hidden="true" ma:list="{385387d2-7030-42f2-a516-21a024d103cf}" ma:internalName="TaxCatchAll" ma:showField="CatchAllData" ma:web="eb82eead-b25d-4985-a05e-fb4e4a00e5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325d7fa-8da3-488d-9385-cfd74c5f8e8f" elementFormDefault="qualified">
    <xsd:import namespace="http://schemas.microsoft.com/office/2006/documentManagement/types"/>
    <xsd:import namespace="http://schemas.microsoft.com/office/infopath/2007/PartnerControls"/>
    <xsd:element name="osRelatedLink1" ma:index="12" nillable="true" ma:displayName="Related Link 1" ma:internalName="osRelatedLink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2" ma:index="13" nillable="true" ma:displayName="Related Link 2" ma:internalName="osRelatedLink2"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3" ma:index="14" nillable="true" ma:displayName="Related Link 3" ma:internalName="osRelatedLink3"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4" ma:index="15" nillable="true" ma:displayName="Related Link 4" ma:internalName="osRelatedLink4"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RelatedLink5" ma:index="16" nillable="true" ma:displayName="Related Link 5" ma:internalName="osRelatedLink5"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sLegacyId" ma:index="17" nillable="true" ma:displayName="Legacy ID" ma:internalName="osLegacyId" ma:readOnly="false">
      <xsd:simpleType>
        <xsd:restriction base="dms:Text"/>
      </xsd:simpleType>
    </xsd:element>
    <xsd:element name="osArchived" ma:index="18" nillable="true" ma:displayName="Archived" ma:default="0" ma:internalName="osArchived" ma:readOnly="false">
      <xsd:simpleType>
        <xsd:restriction base="dms:Boolean"/>
      </xsd:simpleType>
    </xsd:element>
    <xsd:element name="p11eca24c6d74e94b4c18363c6b6f39b" ma:index="19" ma:taxonomy="true" ma:internalName="p11eca24c6d74e94b4c18363c6b6f39b" ma:taxonomyFieldName="osTags" ma:displayName="Tags" ma:readOnly="false" ma:fieldId="{911eca24-c6d7-4e94-b4c1-8363c6b6f39b}" ma:taxonomyMulti="true" ma:sspId="34c87397-5fc1-491e-85e7-d6110dbe9cbd" ma:termSetId="e948fa8b-7438-4f10-ae71-785eb873326e" ma:anchorId="00000000-0000-0000-0000-000000000000" ma:open="false" ma:isKeyword="false">
      <xsd:complexType>
        <xsd:sequence>
          <xsd:element ref="pc:Terms" minOccurs="0" maxOccurs="1"/>
        </xsd:sequence>
      </xsd:complexType>
    </xsd:element>
    <xsd:element name="osExternalAccess" ma:index="20" ma:displayName="Usage" ma:default="Internal" ma:format="Dropdown" ma:internalName="osExternalAccess">
      <xsd:simpleType>
        <xsd:restriction base="dms:Choice">
          <xsd:enumeration value="Internal"/>
          <xsd:enumeration value="Customer / Partner"/>
          <xsd:enumeration value="Public"/>
        </xsd:restriction>
      </xsd:simpleType>
    </xsd:element>
    <xsd:element name="osDescription" ma:index="21" ma:displayName="Description" ma:internalName="osDescription" ma:readOnly="false">
      <xsd:simpleType>
        <xsd:restriction base="dms:Note"/>
      </xsd:simpleType>
    </xsd:element>
    <xsd:element name="osOwner" ma:index="24" nillable="true" ma:displayName="Owner" ma:internalName="os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f3f3a9d900f499285c29c030f10c009" ma:index="26" ma:taxonomy="true" ma:internalName="bf3f3a9d900f499285c29c030f10c009" ma:taxonomyFieldName="osOrganization" ma:displayName="Organization" ma:default="21;#Mobile Networks|361f2bd4-d0cc-4fb2-9f19-7c652a2f557a" ma:fieldId="{bf3f3a9d-900f-4992-85c2-9c030f10c009}" ma:sspId="34c87397-5fc1-491e-85e7-d6110dbe9cbd" ma:termSetId="3cf64f3d-8c0c-4a4c-804f-333e54bbc5cc" ma:anchorId="00000000-0000-0000-0000-000000000000" ma:open="false" ma:isKeyword="false">
      <xsd:complexType>
        <xsd:sequence>
          <xsd:element ref="pc:Terms" minOccurs="0" maxOccurs="1"/>
        </xsd:sequence>
      </xsd:complexType>
    </xsd:element>
    <xsd:element name="h9321bbbc4934c739d39a1de368da48e" ma:index="29" nillable="true" ma:taxonomy="true" ma:internalName="h9321bbbc4934c739d39a1de368da48e" ma:taxonomyFieldName="osRegion" ma:displayName="Region" ma:readOnly="false" ma:default="-1;#Global|e6619da8-2781-4b5a-8a8e-ced9f663d59d" ma:fieldId="{19321bbb-c493-4c73-9d39-a1de368da48e}" ma:taxonomyMulti="true" ma:sspId="34c87397-5fc1-491e-85e7-d6110dbe9cbd" ma:termSetId="ff516376-5dc1-4107-8563-ffc0e96c711e" ma:anchorId="00000000-0000-0000-0000-000000000000" ma:open="false" ma:isKeyword="false">
      <xsd:complexType>
        <xsd:sequence>
          <xsd:element ref="pc:Terms" minOccurs="0" maxOccurs="1"/>
        </xsd:sequence>
      </xsd:complexType>
    </xsd:element>
    <xsd:element name="k6cf542043524acfaca3614dc6127cd2" ma:index="31" nillable="true" ma:taxonomy="true" ma:internalName="k6cf542043524acfaca3614dc6127cd2" ma:taxonomyFieldName="osCampaign" ma:displayName="Campaign" ma:readOnly="false" ma:fieldId="{46cf5420-4352-4acf-aca3-614dc6127cd2}" ma:taxonomyMulti="true" ma:sspId="34c87397-5fc1-491e-85e7-d6110dbe9cbd" ma:termSetId="0eb134ed-a00f-48f4-b334-9df21d87a449" ma:anchorId="00000000-0000-0000-0000-000000000000" ma:open="false" ma:isKeyword="false">
      <xsd:complexType>
        <xsd:sequence>
          <xsd:element ref="pc:Terms" minOccurs="0" maxOccurs="1"/>
        </xsd:sequence>
      </xsd:complexType>
    </xsd:element>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DateTaken" ma:index="35" nillable="true" ma:displayName="MediaServiceDateTaken" ma:description="" ma:hidden="true" ma:internalName="MediaServiceDateTaken" ma:readOnly="true">
      <xsd:simpleType>
        <xsd:restriction base="dms:Text"/>
      </xsd:simpleType>
    </xsd:element>
    <xsd:element name="MediaServiceAutoTags" ma:index="36" nillable="true" ma:displayName="MediaServiceAutoTags" ma:description="" ma:internalName="MediaServiceAutoTags" ma:readOnly="true">
      <xsd:simpleType>
        <xsd:restriction base="dms:Text"/>
      </xsd:simpleType>
    </xsd:element>
    <xsd:element name="osLanguage" ma:index="39" nillable="true" ma:displayName="Language" ma:default="EN" ma:internalName="osLanguage" ma:readOnly="false">
      <xsd:simpleType>
        <xsd:restriction base="dms:Choice">
          <xsd:enumeration value="CS"/>
          <xsd:enumeration value="DE"/>
          <xsd:enumeration value="EN"/>
          <xsd:enumeration value="ES"/>
          <xsd:enumeration value="FR"/>
          <xsd:enumeration value="IW"/>
          <xsd:enumeration value="JA"/>
          <xsd:enumeration value="KO"/>
          <xsd:enumeration value="PL"/>
          <xsd:enumeration value="TH"/>
          <xsd:enumeration value="VI"/>
          <xsd:enumeration value="ZH"/>
          <xsd:enumeration value="TR"/>
        </xsd:restriction>
      </xsd:simpleType>
    </xsd:element>
  </xsd:schema>
  <xsd:schema xmlns:xsd="http://www.w3.org/2001/XMLSchema" xmlns:xs="http://www.w3.org/2001/XMLSchema" xmlns:dms="http://schemas.microsoft.com/office/2006/documentManagement/types" xmlns:pc="http://schemas.microsoft.com/office/infopath/2007/PartnerControls" targetNamespace="eb82eead-b25d-4985-a05e-fb4e4a00e51c" elementFormDefault="qualified">
    <xsd:import namespace="http://schemas.microsoft.com/office/2006/documentManagement/types"/>
    <xsd:import namespace="http://schemas.microsoft.com/office/infopath/2007/PartnerControls"/>
    <xsd:element name="osType" ma:index="23" ma:displayName="Type" ma:list="17862fe0-d80c-47be-93a3-dc47810e5ee6" ma:internalName="osType" ma:readOnly="false" ma:showField="Title" ma:web="eb82eead-b25d-4985-a05e-fb4e4a00e51c">
      <xsd:simpleType>
        <xsd:restriction base="dms:Lookup"/>
      </xsd:simpleType>
    </xsd:element>
    <xsd:element name="osTargetAudience" ma:index="25" nillable="true" ma:displayName="Personas" ma:list="c3669b4c-e6c0-4b2f-b5d5-aab5341ec2d2" ma:internalName="osTargetAudience" ma:readOnly="false" ma:showField="Title" ma:web="eb82eead-b25d-4985-a05e-fb4e4a00e51c">
      <xsd:simpleType>
        <xsd:restriction base="dms:Lookup"/>
      </xsd:simple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11eca24c6d74e94b4c18363c6b6f39b xmlns="d325d7fa-8da3-488d-9385-cfd74c5f8e8f">
      <Terms xmlns="http://schemas.microsoft.com/office/infopath/2007/PartnerControls"/>
    </p11eca24c6d74e94b4c18363c6b6f39b>
    <TaxCatchAll xmlns="71c5aaf6-e6ce-465b-b873-5148d2a4c105">
      <Value>-1</Value>
      <Value>21</Value>
    </TaxCatchAll>
    <osLanguage xmlns="d325d7fa-8da3-488d-9385-cfd74c5f8e8f">EN</osLanguage>
    <osTargetAudience xmlns="eb82eead-b25d-4985-a05e-fb4e4a00e51c" xsi:nil="true"/>
    <osRelatedLink2 xmlns="d325d7fa-8da3-488d-9385-cfd74c5f8e8f">
      <Url xsi:nil="true"/>
      <Description xsi:nil="true"/>
    </osRelatedLink2>
    <osOwner xmlns="d325d7fa-8da3-488d-9385-cfd74c5f8e8f">
      <UserInfo>
        <DisplayName/>
        <AccountId xsi:nil="true"/>
        <AccountType/>
      </UserInfo>
    </osOwner>
    <osRelatedLink3 xmlns="d325d7fa-8da3-488d-9385-cfd74c5f8e8f">
      <Url xsi:nil="true"/>
      <Description xsi:nil="true"/>
    </osRelatedLink3>
    <osRelatedLink4 xmlns="d325d7fa-8da3-488d-9385-cfd74c5f8e8f">
      <Url xsi:nil="true"/>
      <Description xsi:nil="true"/>
    </osRelatedLink4>
    <bf3f3a9d900f499285c29c030f10c009 xmlns="d325d7fa-8da3-488d-9385-cfd74c5f8e8f">
      <Terms xmlns="http://schemas.microsoft.com/office/infopath/2007/PartnerControls">
        <TermInfo xmlns="http://schemas.microsoft.com/office/infopath/2007/PartnerControls">
          <TermName xmlns="http://schemas.microsoft.com/office/infopath/2007/PartnerControls">Mobile Networks</TermName>
          <TermId xmlns="http://schemas.microsoft.com/office/infopath/2007/PartnerControls">361f2bd4-d0cc-4fb2-9f19-7c652a2f557a</TermId>
        </TermInfo>
      </Terms>
    </bf3f3a9d900f499285c29c030f10c009>
    <osLegacyId xmlns="d325d7fa-8da3-488d-9385-cfd74c5f8e8f" xsi:nil="true"/>
    <k6cf542043524acfaca3614dc6127cd2 xmlns="d325d7fa-8da3-488d-9385-cfd74c5f8e8f">
      <Terms xmlns="http://schemas.microsoft.com/office/infopath/2007/PartnerControls"/>
    </k6cf542043524acfaca3614dc6127cd2>
    <HideFromDelve xmlns="71c5aaf6-e6ce-465b-b873-5148d2a4c105">false</HideFromDelve>
    <osRelatedLink5 xmlns="d325d7fa-8da3-488d-9385-cfd74c5f8e8f">
      <Url xsi:nil="true"/>
      <Description xsi:nil="true"/>
    </osRelatedLink5>
    <osArchived xmlns="d325d7fa-8da3-488d-9385-cfd74c5f8e8f">false</osArchived>
    <osDescription xmlns="d325d7fa-8da3-488d-9385-cfd74c5f8e8f"/>
    <osExternalAccess xmlns="d325d7fa-8da3-488d-9385-cfd74c5f8e8f">Internal</osExternalAccess>
    <osRelatedLink1 xmlns="d325d7fa-8da3-488d-9385-cfd74c5f8e8f">
      <Url xsi:nil="true"/>
      <Description xsi:nil="true"/>
    </osRelatedLink1>
    <osType xmlns="eb82eead-b25d-4985-a05e-fb4e4a00e51c"/>
    <h9321bbbc4934c739d39a1de368da48e xmlns="d325d7fa-8da3-488d-9385-cfd74c5f8e8f">
      <Terms xmlns="http://schemas.microsoft.com/office/infopath/2007/PartnerControls">
        <TermInfo xmlns="http://schemas.microsoft.com/office/infopath/2007/PartnerControls">
          <TermName xmlns="http://schemas.microsoft.com/office/infopath/2007/PartnerControls">Global</TermName>
          <TermId xmlns="http://schemas.microsoft.com/office/infopath/2007/PartnerControls">e6619da8-2781-4b5a-8a8e-ced9f663d59d</TermId>
        </TermInfo>
      </Terms>
    </h9321bbbc4934c739d39a1de368da48e>
    <_dlc_DocId xmlns="71c5aaf6-e6ce-465b-b873-5148d2a4c105">O5ITP23IB5QO-2055049274-1410</_dlc_DocId>
    <_dlc_DocIdUrl xmlns="71c5aaf6-e6ce-465b-b873-5148d2a4c105">
      <Url>https://nokia.sharepoint.com/sites/onestore/mn/_layouts/15/DocIdRedir.aspx?ID=O5ITP23IB5QO-2055049274-1410</Url>
      <Description>O5ITP23IB5QO-2055049274-1410</Description>
    </_dlc_DocIdUrl>
  </documentManagement>
</p:properties>
</file>

<file path=customXml/item3.xml><?xml version="1.0" encoding="utf-8"?>
<?mso-contentType ?>
<SharedContentType xmlns="Microsoft.SharePoint.Taxonomy.ContentTypeSync" SourceId="34c87397-5fc1-491e-85e7-d6110dbe9cbd"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95C4E99-6BA7-4E3C-BB4C-4B3D2FF48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af6-e6ce-465b-b873-5148d2a4c105"/>
    <ds:schemaRef ds:uri="d325d7fa-8da3-488d-9385-cfd74c5f8e8f"/>
    <ds:schemaRef ds:uri="eb82eead-b25d-4985-a05e-fb4e4a00e5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572A05-1904-47A0-A4C3-EA4A3EC086A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 ds:uri="d325d7fa-8da3-488d-9385-cfd74c5f8e8f"/>
    <ds:schemaRef ds:uri="71c5aaf6-e6ce-465b-b873-5148d2a4c105"/>
    <ds:schemaRef ds:uri="eb82eead-b25d-4985-a05e-fb4e4a00e51c"/>
  </ds:schemaRefs>
</ds:datastoreItem>
</file>

<file path=customXml/itemProps3.xml><?xml version="1.0" encoding="utf-8"?>
<ds:datastoreItem xmlns:ds="http://schemas.openxmlformats.org/officeDocument/2006/customXml" ds:itemID="{E97F7463-17C5-4F45-B350-17943FAF76FB}">
  <ds:schemaRefs>
    <ds:schemaRef ds:uri="Microsoft.SharePoint.Taxonomy.ContentTypeSync"/>
  </ds:schemaRefs>
</ds:datastoreItem>
</file>

<file path=customXml/itemProps4.xml><?xml version="1.0" encoding="utf-8"?>
<ds:datastoreItem xmlns:ds="http://schemas.openxmlformats.org/officeDocument/2006/customXml" ds:itemID="{77524868-0229-4DBE-9A65-F6706FB4EE01}">
  <ds:schemaRefs>
    <ds:schemaRef ds:uri="http://schemas.microsoft.com/sharepoint/v3/contenttype/forms"/>
  </ds:schemaRefs>
</ds:datastoreItem>
</file>

<file path=customXml/itemProps5.xml><?xml version="1.0" encoding="utf-8"?>
<ds:datastoreItem xmlns:ds="http://schemas.openxmlformats.org/officeDocument/2006/customXml" ds:itemID="{1319361D-0B01-45AA-AF3B-61126D3EE85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Nokia_Pure_PPT_NOKIA_BELL_LABS_V2.2</Template>
  <TotalTime>0</TotalTime>
  <Words>2740</Words>
  <Application>Microsoft Macintosh PowerPoint</Application>
  <PresentationFormat>On-screen Show (16:9)</PresentationFormat>
  <Paragraphs>406</Paragraphs>
  <Slides>17</Slides>
  <Notes>14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17</vt:i4>
      </vt:variant>
    </vt:vector>
  </HeadingPairs>
  <TitlesOfParts>
    <vt:vector size="31" baseType="lpstr">
      <vt:lpstr>Arial</vt:lpstr>
      <vt:lpstr>Calibri</vt:lpstr>
      <vt:lpstr>Nokia Pure Headline</vt:lpstr>
      <vt:lpstr>Nokia Pure Headline Light</vt:lpstr>
      <vt:lpstr>Nokia Pure Headline Ultra Light</vt:lpstr>
      <vt:lpstr>Nokia Pure Text</vt:lpstr>
      <vt:lpstr>Nokia Pure Text Light</vt:lpstr>
      <vt:lpstr>Symbol</vt:lpstr>
      <vt:lpstr>Nokia White Master with headline</vt:lpstr>
      <vt:lpstr>2 Nokia White Master plain</vt:lpstr>
      <vt:lpstr>3 Nokia Blue Master plain</vt:lpstr>
      <vt:lpstr>4 Nokia Blue Master end slide</vt:lpstr>
      <vt:lpstr>5 Nokia White Master end slide</vt:lpstr>
      <vt:lpstr>6 Nokia Divider Master plain</vt:lpstr>
      <vt:lpstr>PowerPoint Presentation</vt:lpstr>
      <vt:lpstr>GLOBAL CAPABILITIES</vt:lpstr>
      <vt:lpstr>PowerPoint Presentation</vt:lpstr>
      <vt:lpstr>PowerPoint Presentation</vt:lpstr>
      <vt:lpstr>5G is a giant leap</vt:lpstr>
      <vt:lpstr>4th “Industrial” Revolution powered by 5G</vt:lpstr>
      <vt:lpstr>New Spectrum Options</vt:lpstr>
      <vt:lpstr>IoT Connectivity Technologies</vt:lpstr>
      <vt:lpstr>WING Connectivity Management Platform</vt:lpstr>
      <vt:lpstr>The Future is NOW!</vt:lpstr>
      <vt:lpstr>PowerPoint Presentation</vt:lpstr>
      <vt:lpstr>Business models powered by network performance, data and slicing</vt:lpstr>
      <vt:lpstr>PowerPoint Presentation</vt:lpstr>
      <vt:lpstr>Example IoT solutions for fast time to revenue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2020-02-04T20:30:28Z</cp:lastPrinted>
  <dcterms:created xsi:type="dcterms:W3CDTF">2017-09-13T08:06:41Z</dcterms:created>
  <dcterms:modified xsi:type="dcterms:W3CDTF">2020-02-21T13:24:06Z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Links">
    <vt:lpwstr>{FA867ADF-0854-4EEA-9888-D8B44F01242E}</vt:lpwstr>
  </property>
  <property fmtid="{D5CDD505-2E9C-101B-9397-08002B2CF9AE}" pid="3" name="ContentTypeId">
    <vt:lpwstr>0x010100EF495C75D695B346ACED03D14E77BFF6</vt:lpwstr>
  </property>
  <property fmtid="{D5CDD505-2E9C-101B-9397-08002B2CF9AE}" pid="4" name="MSIP_Label_b1aa2129-79ec-42c0-bfac-e5b7a0374572_Enabled">
    <vt:lpwstr>True</vt:lpwstr>
  </property>
  <property fmtid="{D5CDD505-2E9C-101B-9397-08002B2CF9AE}" pid="5" name="MSIP_Label_b1aa2129-79ec-42c0-bfac-e5b7a0374572_SiteId">
    <vt:lpwstr>5d471751-9675-428d-917b-70f44f9630b0</vt:lpwstr>
  </property>
  <property fmtid="{D5CDD505-2E9C-101B-9397-08002B2CF9AE}" pid="6" name="MSIP_Label_b1aa2129-79ec-42c0-bfac-e5b7a0374572_Ref">
    <vt:lpwstr>https://api.informationprotection.azure.com/api/5d471751-9675-428d-917b-70f44f9630b0</vt:lpwstr>
  </property>
  <property fmtid="{D5CDD505-2E9C-101B-9397-08002B2CF9AE}" pid="7" name="MSIP_Label_b1aa2129-79ec-42c0-bfac-e5b7a0374572_Owner">
    <vt:lpwstr>francis.mullany@nokia-bell-labs.com</vt:lpwstr>
  </property>
  <property fmtid="{D5CDD505-2E9C-101B-9397-08002B2CF9AE}" pid="8" name="MSIP_Label_b1aa2129-79ec-42c0-bfac-e5b7a0374572_SetDate">
    <vt:lpwstr>2018-05-17T10:30:06.2175477+01:00</vt:lpwstr>
  </property>
  <property fmtid="{D5CDD505-2E9C-101B-9397-08002B2CF9AE}" pid="9" name="MSIP_Label_b1aa2129-79ec-42c0-bfac-e5b7a0374572_Name">
    <vt:lpwstr>Public</vt:lpwstr>
  </property>
  <property fmtid="{D5CDD505-2E9C-101B-9397-08002B2CF9AE}" pid="10" name="MSIP_Label_b1aa2129-79ec-42c0-bfac-e5b7a0374572_Application">
    <vt:lpwstr>Microsoft Azure Information Protection</vt:lpwstr>
  </property>
  <property fmtid="{D5CDD505-2E9C-101B-9397-08002B2CF9AE}" pid="11" name="MSIP_Label_b1aa2129-79ec-42c0-bfac-e5b7a0374572_Extended_MSFT_Method">
    <vt:lpwstr>Manual</vt:lpwstr>
  </property>
  <property fmtid="{D5CDD505-2E9C-101B-9397-08002B2CF9AE}" pid="12" name="Sensitivity">
    <vt:lpwstr>Public</vt:lpwstr>
  </property>
  <property fmtid="{D5CDD505-2E9C-101B-9397-08002B2CF9AE}" pid="13" name="_AdHocReviewCycleID">
    <vt:i4>763133205</vt:i4>
  </property>
  <property fmtid="{D5CDD505-2E9C-101B-9397-08002B2CF9AE}" pid="14" name="_NewReviewCycle">
    <vt:lpwstr/>
  </property>
  <property fmtid="{D5CDD505-2E9C-101B-9397-08002B2CF9AE}" pid="15" name="_dlc_DocIdItemGuid">
    <vt:lpwstr>8ede9db1-e0f8-44a9-ab53-0f922c6d57c4</vt:lpwstr>
  </property>
</Properties>
</file>