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7" r:id="rId2"/>
    <p:sldId id="451" r:id="rId3"/>
    <p:sldId id="399" r:id="rId4"/>
    <p:sldId id="400" r:id="rId5"/>
    <p:sldId id="275" r:id="rId6"/>
    <p:sldId id="276" r:id="rId7"/>
    <p:sldId id="277" r:id="rId8"/>
    <p:sldId id="284" r:id="rId9"/>
    <p:sldId id="285" r:id="rId10"/>
    <p:sldId id="307" r:id="rId11"/>
    <p:sldId id="308" r:id="rId12"/>
    <p:sldId id="297" r:id="rId13"/>
    <p:sldId id="368" r:id="rId14"/>
    <p:sldId id="395" r:id="rId15"/>
    <p:sldId id="396" r:id="rId16"/>
    <p:sldId id="397" r:id="rId17"/>
    <p:sldId id="315" r:id="rId18"/>
    <p:sldId id="450" r:id="rId19"/>
    <p:sldId id="445" r:id="rId20"/>
    <p:sldId id="443" r:id="rId21"/>
    <p:sldId id="398" r:id="rId22"/>
    <p:sldId id="394" r:id="rId23"/>
    <p:sldId id="316" r:id="rId24"/>
    <p:sldId id="356" r:id="rId25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49" autoAdjust="0"/>
    <p:restoredTop sz="56499" autoAdjust="0"/>
  </p:normalViewPr>
  <p:slideViewPr>
    <p:cSldViewPr snapToObjects="1">
      <p:cViewPr varScale="1">
        <p:scale>
          <a:sx n="92" d="100"/>
          <a:sy n="92" d="100"/>
        </p:scale>
        <p:origin x="90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L:\New\Other\RAICC\PEI\Charlottetown\FDD%20and%20GD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L:\New\Other\RAICC\PEI\Charlottetown\FDD%20and%20GD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L:\New\Other\RAICC\PEI\Charlottetown\FDD%20and%20GDD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1800" b="1" i="0" baseline="0" dirty="0"/>
              <a:t>Frost Free Days</a:t>
            </a:r>
            <a:endParaRPr lang="en-CA" dirty="0"/>
          </a:p>
          <a:p>
            <a:pPr algn="ctr">
              <a:defRPr/>
            </a:pPr>
            <a:r>
              <a:rPr lang="en-US" sz="1400" b="1" i="0" baseline="0" dirty="0"/>
              <a:t>Charlottetown, PEI  </a:t>
            </a:r>
          </a:p>
          <a:p>
            <a:pPr algn="ctr">
              <a:defRPr/>
            </a:pPr>
            <a:r>
              <a:rPr lang="en-US" sz="1400" b="1" i="0" baseline="0" dirty="0"/>
              <a:t>Observed and Projected  </a:t>
            </a:r>
            <a:endParaRPr lang="en-CA" sz="1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6B98-4A86-86C1-9C5F6D39C1C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FDD!$B$2:$E$2</c:f>
              <c:strCache>
                <c:ptCount val="4"/>
                <c:pt idx="0">
                  <c:v>1961-1990</c:v>
                </c:pt>
                <c:pt idx="1">
                  <c:v>1971-2000</c:v>
                </c:pt>
                <c:pt idx="2">
                  <c:v>1981-2010</c:v>
                </c:pt>
                <c:pt idx="3">
                  <c:v>2041-2070</c:v>
                </c:pt>
              </c:strCache>
            </c:strRef>
          </c:cat>
          <c:val>
            <c:numRef>
              <c:f>FDD!$B$3:$E$3</c:f>
              <c:numCache>
                <c:formatCode>General</c:formatCode>
                <c:ptCount val="4"/>
                <c:pt idx="0">
                  <c:v>196</c:v>
                </c:pt>
                <c:pt idx="1">
                  <c:v>199</c:v>
                </c:pt>
                <c:pt idx="2">
                  <c:v>205</c:v>
                </c:pt>
                <c:pt idx="3">
                  <c:v>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8-4A86-86C1-9C5F6D39C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238528"/>
        <c:axId val="129240064"/>
      </c:barChart>
      <c:catAx>
        <c:axId val="12923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240064"/>
        <c:crosses val="autoZero"/>
        <c:auto val="1"/>
        <c:lblAlgn val="ctr"/>
        <c:lblOffset val="100"/>
        <c:noMultiLvlLbl val="0"/>
      </c:catAx>
      <c:valAx>
        <c:axId val="129240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238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1800" b="1" i="0" baseline="0" dirty="0"/>
              <a:t>Growing Season Length</a:t>
            </a:r>
            <a:endParaRPr lang="en-CA" dirty="0"/>
          </a:p>
          <a:p>
            <a:pPr algn="ctr">
              <a:defRPr/>
            </a:pPr>
            <a:r>
              <a:rPr lang="en-US" sz="1400" b="1" i="0" baseline="0" dirty="0"/>
              <a:t>Charlottetown, PEI</a:t>
            </a:r>
          </a:p>
          <a:p>
            <a:pPr algn="ctr">
              <a:defRPr/>
            </a:pPr>
            <a:r>
              <a:rPr lang="en-US" sz="1400" b="1" i="0" baseline="0" dirty="0"/>
              <a:t>Observed and Projected</a:t>
            </a:r>
            <a:endParaRPr lang="en-CA" sz="1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F8C8-47DD-A44D-8EF0B1EF42A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GDD!$B$2:$E$2</c:f>
              <c:strCache>
                <c:ptCount val="4"/>
                <c:pt idx="0">
                  <c:v>1961-1990</c:v>
                </c:pt>
                <c:pt idx="1">
                  <c:v>1971-2000</c:v>
                </c:pt>
                <c:pt idx="2">
                  <c:v>1981-2010</c:v>
                </c:pt>
                <c:pt idx="3">
                  <c:v>2041-2070</c:v>
                </c:pt>
              </c:strCache>
            </c:strRef>
          </c:cat>
          <c:val>
            <c:numRef>
              <c:f>GDD!$B$3:$E$3</c:f>
              <c:numCache>
                <c:formatCode>General</c:formatCode>
                <c:ptCount val="4"/>
                <c:pt idx="0">
                  <c:v>181</c:v>
                </c:pt>
                <c:pt idx="1">
                  <c:v>181</c:v>
                </c:pt>
                <c:pt idx="2">
                  <c:v>185</c:v>
                </c:pt>
                <c:pt idx="3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C8-47DD-A44D-8EF0B1EF4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248640"/>
        <c:axId val="129275008"/>
      </c:barChart>
      <c:catAx>
        <c:axId val="129248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275008"/>
        <c:crosses val="autoZero"/>
        <c:auto val="1"/>
        <c:lblAlgn val="ctr"/>
        <c:lblOffset val="100"/>
        <c:noMultiLvlLbl val="0"/>
      </c:catAx>
      <c:valAx>
        <c:axId val="12927500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248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sz="1800" dirty="0"/>
              <a:t>Growing Degree Days (GDD)</a:t>
            </a:r>
          </a:p>
          <a:p>
            <a:pPr>
              <a:defRPr/>
            </a:pPr>
            <a:r>
              <a:rPr lang="en-CA" sz="1400" dirty="0"/>
              <a:t>Charlottetown, PEI</a:t>
            </a:r>
          </a:p>
          <a:p>
            <a:pPr>
              <a:defRPr/>
            </a:pPr>
            <a:r>
              <a:rPr lang="en-CA" sz="1400" dirty="0"/>
              <a:t>Observed and Projected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7C3F-484E-B2E3-046938914AF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GDD!$B$2:$E$2</c:f>
              <c:strCache>
                <c:ptCount val="4"/>
                <c:pt idx="0">
                  <c:v>1961-1990</c:v>
                </c:pt>
                <c:pt idx="1">
                  <c:v>1971-2000</c:v>
                </c:pt>
                <c:pt idx="2">
                  <c:v>1981-2010</c:v>
                </c:pt>
                <c:pt idx="3">
                  <c:v>2041-2070</c:v>
                </c:pt>
              </c:strCache>
            </c:strRef>
          </c:cat>
          <c:val>
            <c:numRef>
              <c:f>GDD!$B$4:$E$4</c:f>
              <c:numCache>
                <c:formatCode>General</c:formatCode>
                <c:ptCount val="4"/>
                <c:pt idx="0">
                  <c:v>1631</c:v>
                </c:pt>
                <c:pt idx="1">
                  <c:v>1654</c:v>
                </c:pt>
                <c:pt idx="2">
                  <c:v>1703</c:v>
                </c:pt>
                <c:pt idx="3">
                  <c:v>2205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3F-484E-B2E3-046938914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305216"/>
        <c:axId val="129311104"/>
      </c:barChart>
      <c:catAx>
        <c:axId val="129305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311104"/>
        <c:crosses val="autoZero"/>
        <c:auto val="1"/>
        <c:lblAlgn val="ctr"/>
        <c:lblOffset val="100"/>
        <c:noMultiLvlLbl val="0"/>
      </c:catAx>
      <c:valAx>
        <c:axId val="129311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305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Growing Degree Days (base</a:t>
            </a:r>
            <a:r>
              <a:rPr lang="en-US" sz="2000" b="1" baseline="0" dirty="0"/>
              <a:t> 5)</a:t>
            </a:r>
            <a:r>
              <a:rPr lang="en-US" sz="2000" b="1" dirty="0"/>
              <a:t> -Past and Future</a:t>
            </a:r>
          </a:p>
          <a:p>
            <a:pPr>
              <a:defRPr/>
            </a:pPr>
            <a:r>
              <a:rPr lang="en-US" sz="2000" b="1" dirty="0"/>
              <a:t>Localizer Plus</a:t>
            </a:r>
            <a:r>
              <a:rPr lang="en-US" sz="2000" b="1" baseline="0" dirty="0"/>
              <a:t> Tool</a:t>
            </a:r>
            <a:endParaRPr lang="en-US" sz="2000" b="1" dirty="0"/>
          </a:p>
        </c:rich>
      </c:tx>
      <c:layout>
        <c:manualLayout>
          <c:xMode val="edge"/>
          <c:yMode val="edge"/>
          <c:x val="0.24490626790914"/>
          <c:y val="4.477011866020308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Winnfield, Okanagan, BC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Sheet1!$B$6:$E$6</c:f>
              <c:strCache>
                <c:ptCount val="4"/>
                <c:pt idx="0">
                  <c:v>1981-2010</c:v>
                </c:pt>
                <c:pt idx="1">
                  <c:v>2020s</c:v>
                </c:pt>
                <c:pt idx="2">
                  <c:v>2050s</c:v>
                </c:pt>
                <c:pt idx="3">
                  <c:v>2080s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2153.1999999999998</c:v>
                </c:pt>
                <c:pt idx="1">
                  <c:v>2348.4</c:v>
                </c:pt>
                <c:pt idx="2">
                  <c:v>2643.4</c:v>
                </c:pt>
                <c:pt idx="3">
                  <c:v>3082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AA-4770-B626-FC7F205314E7}"/>
            </c:ext>
          </c:extLst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Hanna, AB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Sheet1!$B$8:$E$8</c:f>
              <c:numCache>
                <c:formatCode>General</c:formatCode>
                <c:ptCount val="4"/>
                <c:pt idx="0">
                  <c:v>1499.9</c:v>
                </c:pt>
                <c:pt idx="1">
                  <c:v>1637.4</c:v>
                </c:pt>
                <c:pt idx="2">
                  <c:v>1874.3</c:v>
                </c:pt>
                <c:pt idx="3">
                  <c:v>2199.4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AA-4770-B626-FC7F205314E7}"/>
            </c:ext>
          </c:extLst>
        </c:ser>
        <c:ser>
          <c:idx val="2"/>
          <c:order val="2"/>
          <c:tx>
            <c:strRef>
              <c:f>Sheet1!$A$9</c:f>
              <c:strCache>
                <c:ptCount val="1"/>
                <c:pt idx="0">
                  <c:v>Regina, SK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Sheet1!$B$9:$E$9</c:f>
              <c:numCache>
                <c:formatCode>General</c:formatCode>
                <c:ptCount val="4"/>
                <c:pt idx="0">
                  <c:v>1696.7</c:v>
                </c:pt>
                <c:pt idx="1">
                  <c:v>1844.9</c:v>
                </c:pt>
                <c:pt idx="2">
                  <c:v>2107.6999999999998</c:v>
                </c:pt>
                <c:pt idx="3">
                  <c:v>2451.4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AA-4770-B626-FC7F205314E7}"/>
            </c:ext>
          </c:extLst>
        </c:ser>
        <c:ser>
          <c:idx val="3"/>
          <c:order val="3"/>
          <c:tx>
            <c:strRef>
              <c:f>Sheet1!$A$10</c:f>
              <c:strCache>
                <c:ptCount val="1"/>
                <c:pt idx="0">
                  <c:v>Brandon, MB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Sheet1!$B$10:$E$10</c:f>
              <c:numCache>
                <c:formatCode>General</c:formatCode>
                <c:ptCount val="4"/>
                <c:pt idx="0">
                  <c:v>1741.9</c:v>
                </c:pt>
                <c:pt idx="1">
                  <c:v>1891.1</c:v>
                </c:pt>
                <c:pt idx="2">
                  <c:v>2152.5</c:v>
                </c:pt>
                <c:pt idx="3">
                  <c:v>2506.4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AA-4770-B626-FC7F205314E7}"/>
            </c:ext>
          </c:extLst>
        </c:ser>
        <c:ser>
          <c:idx val="4"/>
          <c:order val="4"/>
          <c:tx>
            <c:strRef>
              <c:f>Sheet1!$A$11</c:f>
              <c:strCache>
                <c:ptCount val="1"/>
                <c:pt idx="0">
                  <c:v>Guelph, ON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Sheet1!$B$11:$E$11</c:f>
              <c:numCache>
                <c:formatCode>General</c:formatCode>
                <c:ptCount val="4"/>
                <c:pt idx="0">
                  <c:v>2034.4</c:v>
                </c:pt>
                <c:pt idx="1">
                  <c:v>2234.5</c:v>
                </c:pt>
                <c:pt idx="2">
                  <c:v>2535.1999999999998</c:v>
                </c:pt>
                <c:pt idx="3">
                  <c:v>2972.1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5AA-4770-B626-FC7F205314E7}"/>
            </c:ext>
          </c:extLst>
        </c:ser>
        <c:ser>
          <c:idx val="5"/>
          <c:order val="5"/>
          <c:tx>
            <c:strRef>
              <c:f>Sheet1!$A$12</c:f>
              <c:strCache>
                <c:ptCount val="1"/>
                <c:pt idx="0">
                  <c:v>Sherbrooke, QC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Sheet1!$B$12:$E$12</c:f>
              <c:numCache>
                <c:formatCode>General</c:formatCode>
                <c:ptCount val="4"/>
                <c:pt idx="0">
                  <c:v>1915.1</c:v>
                </c:pt>
                <c:pt idx="1">
                  <c:v>2100.9</c:v>
                </c:pt>
                <c:pt idx="2">
                  <c:v>2382.6</c:v>
                </c:pt>
                <c:pt idx="3">
                  <c:v>2794.6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5AA-4770-B626-FC7F205314E7}"/>
            </c:ext>
          </c:extLst>
        </c:ser>
        <c:ser>
          <c:idx val="6"/>
          <c:order val="6"/>
          <c:tx>
            <c:strRef>
              <c:f>Sheet1!$A$13</c:f>
              <c:strCache>
                <c:ptCount val="1"/>
                <c:pt idx="0">
                  <c:v>Fredericton, NB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Sheet1!$B$13:$E$13</c:f>
              <c:numCache>
                <c:formatCode>General</c:formatCode>
                <c:ptCount val="4"/>
                <c:pt idx="0">
                  <c:v>1811.7</c:v>
                </c:pt>
                <c:pt idx="1">
                  <c:v>1973.9</c:v>
                </c:pt>
                <c:pt idx="2">
                  <c:v>2233.5</c:v>
                </c:pt>
                <c:pt idx="3">
                  <c:v>2603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5AA-4770-B626-FC7F205314E7}"/>
            </c:ext>
          </c:extLst>
        </c:ser>
        <c:ser>
          <c:idx val="7"/>
          <c:order val="7"/>
          <c:tx>
            <c:strRef>
              <c:f>Sheet1!$A$14</c:f>
              <c:strCache>
                <c:ptCount val="1"/>
                <c:pt idx="0">
                  <c:v>Kentville, NS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Sheet1!$B$14:$E$14</c:f>
              <c:numCache>
                <c:formatCode>General</c:formatCode>
                <c:ptCount val="4"/>
                <c:pt idx="0">
                  <c:v>1858.9</c:v>
                </c:pt>
                <c:pt idx="1">
                  <c:v>2020.8</c:v>
                </c:pt>
                <c:pt idx="2">
                  <c:v>2283.1999999999998</c:v>
                </c:pt>
                <c:pt idx="3">
                  <c:v>2659.6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5AA-4770-B626-FC7F205314E7}"/>
            </c:ext>
          </c:extLst>
        </c:ser>
        <c:ser>
          <c:idx val="8"/>
          <c:order val="8"/>
          <c:tx>
            <c:strRef>
              <c:f>Sheet1!$A$15</c:f>
              <c:strCache>
                <c:ptCount val="1"/>
                <c:pt idx="0">
                  <c:v>Charlottetown, PE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Sheet1!$B$15:$E$15</c:f>
              <c:numCache>
                <c:formatCode>General</c:formatCode>
                <c:ptCount val="4"/>
                <c:pt idx="0">
                  <c:v>1702.4</c:v>
                </c:pt>
                <c:pt idx="1">
                  <c:v>1839.4</c:v>
                </c:pt>
                <c:pt idx="2">
                  <c:v>2069.9</c:v>
                </c:pt>
                <c:pt idx="3">
                  <c:v>2415.8000000000002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5AA-4770-B626-FC7F205314E7}"/>
            </c:ext>
          </c:extLst>
        </c:ser>
        <c:ser>
          <c:idx val="9"/>
          <c:order val="9"/>
          <c:tx>
            <c:strRef>
              <c:f>Sheet1!$A$16</c:f>
              <c:strCache>
                <c:ptCount val="1"/>
                <c:pt idx="0">
                  <c:v>St. John's NL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val>
            <c:numRef>
              <c:f>Sheet1!$B$16:$E$16</c:f>
              <c:numCache>
                <c:formatCode>General</c:formatCode>
                <c:ptCount val="4"/>
                <c:pt idx="0">
                  <c:v>1282.5</c:v>
                </c:pt>
                <c:pt idx="1">
                  <c:v>1363.3</c:v>
                </c:pt>
                <c:pt idx="2">
                  <c:v>1540.5</c:v>
                </c:pt>
                <c:pt idx="3">
                  <c:v>1796.2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5AA-4770-B626-FC7F20531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7876504"/>
        <c:axId val="657878800"/>
      </c:lineChart>
      <c:catAx>
        <c:axId val="657876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878800"/>
        <c:crosses val="autoZero"/>
        <c:auto val="1"/>
        <c:lblAlgn val="ctr"/>
        <c:lblOffset val="100"/>
        <c:noMultiLvlLbl val="0"/>
      </c:catAx>
      <c:valAx>
        <c:axId val="657878800"/>
        <c:scaling>
          <c:orientation val="minMax"/>
          <c:max val="3200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876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/>
              <a:t>Growing</a:t>
            </a:r>
            <a:r>
              <a:rPr lang="en-CA" sz="1800" b="1" baseline="0" dirty="0"/>
              <a:t> Season Days - Past and Future</a:t>
            </a:r>
          </a:p>
          <a:p>
            <a:pPr>
              <a:defRPr/>
            </a:pPr>
            <a:r>
              <a:rPr lang="en-CA" sz="1800" b="1" baseline="0" dirty="0"/>
              <a:t>Localizer Tool Plus </a:t>
            </a:r>
            <a:endParaRPr lang="en-CA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Winnfield, Okanagan, BC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Sheet1!$F$6:$I$6</c:f>
              <c:strCache>
                <c:ptCount val="4"/>
                <c:pt idx="0">
                  <c:v>1981-2010</c:v>
                </c:pt>
                <c:pt idx="1">
                  <c:v>2020s</c:v>
                </c:pt>
                <c:pt idx="2">
                  <c:v>2050s</c:v>
                </c:pt>
                <c:pt idx="3">
                  <c:v>2080s</c:v>
                </c:pt>
              </c:strCache>
            </c:strRef>
          </c:cat>
          <c:val>
            <c:numRef>
              <c:f>Sheet1!$F$7:$I$7</c:f>
              <c:numCache>
                <c:formatCode>General</c:formatCode>
                <c:ptCount val="4"/>
                <c:pt idx="0">
                  <c:v>236.9</c:v>
                </c:pt>
                <c:pt idx="1">
                  <c:v>241.8</c:v>
                </c:pt>
                <c:pt idx="2">
                  <c:v>253</c:v>
                </c:pt>
                <c:pt idx="3">
                  <c:v>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97-42D9-8B52-453C6C2FDD98}"/>
            </c:ext>
          </c:extLst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Hanna, AB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val>
            <c:numRef>
              <c:f>Sheet1!$F$8:$I$8</c:f>
              <c:numCache>
                <c:formatCode>General</c:formatCode>
                <c:ptCount val="4"/>
                <c:pt idx="0">
                  <c:v>150.19999999999999</c:v>
                </c:pt>
                <c:pt idx="1">
                  <c:v>156</c:v>
                </c:pt>
                <c:pt idx="2">
                  <c:v>168.2</c:v>
                </c:pt>
                <c:pt idx="3">
                  <c:v>186.8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97-42D9-8B52-453C6C2FDD98}"/>
            </c:ext>
          </c:extLst>
        </c:ser>
        <c:ser>
          <c:idx val="2"/>
          <c:order val="2"/>
          <c:tx>
            <c:strRef>
              <c:f>Sheet1!$A$9</c:f>
              <c:strCache>
                <c:ptCount val="1"/>
                <c:pt idx="0">
                  <c:v>Regina, SK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Sheet1!$F$9:$I$9</c:f>
              <c:numCache>
                <c:formatCode>General</c:formatCode>
                <c:ptCount val="4"/>
                <c:pt idx="0">
                  <c:v>155.6</c:v>
                </c:pt>
                <c:pt idx="1">
                  <c:v>162.5</c:v>
                </c:pt>
                <c:pt idx="2">
                  <c:v>176.2</c:v>
                </c:pt>
                <c:pt idx="3">
                  <c:v>188.6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97-42D9-8B52-453C6C2FDD98}"/>
            </c:ext>
          </c:extLst>
        </c:ser>
        <c:ser>
          <c:idx val="3"/>
          <c:order val="3"/>
          <c:tx>
            <c:strRef>
              <c:f>Sheet1!$A$10</c:f>
              <c:strCache>
                <c:ptCount val="1"/>
                <c:pt idx="0">
                  <c:v>Brandon, MB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Sheet1!$F$10:$I$10</c:f>
              <c:numCache>
                <c:formatCode>General</c:formatCode>
                <c:ptCount val="4"/>
                <c:pt idx="0">
                  <c:v>157.5</c:v>
                </c:pt>
                <c:pt idx="1">
                  <c:v>163.30000000000001</c:v>
                </c:pt>
                <c:pt idx="2">
                  <c:v>172.9</c:v>
                </c:pt>
                <c:pt idx="3">
                  <c:v>189.4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97-42D9-8B52-453C6C2FDD98}"/>
            </c:ext>
          </c:extLst>
        </c:ser>
        <c:ser>
          <c:idx val="4"/>
          <c:order val="4"/>
          <c:tx>
            <c:strRef>
              <c:f>Sheet1!$A$11</c:f>
              <c:strCache>
                <c:ptCount val="1"/>
                <c:pt idx="0">
                  <c:v>Guelph, ON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Sheet1!$F$11:$I$11</c:f>
              <c:numCache>
                <c:formatCode>General</c:formatCode>
                <c:ptCount val="4"/>
                <c:pt idx="0">
                  <c:v>196.6</c:v>
                </c:pt>
                <c:pt idx="1">
                  <c:v>203.6</c:v>
                </c:pt>
                <c:pt idx="2">
                  <c:v>216.9</c:v>
                </c:pt>
                <c:pt idx="3">
                  <c:v>236.9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B97-42D9-8B52-453C6C2FDD98}"/>
            </c:ext>
          </c:extLst>
        </c:ser>
        <c:ser>
          <c:idx val="5"/>
          <c:order val="5"/>
          <c:tx>
            <c:strRef>
              <c:f>Sheet1!$A$13</c:f>
              <c:strCache>
                <c:ptCount val="1"/>
                <c:pt idx="0">
                  <c:v>Fredericton, NB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Sheet1!$F$12:$I$12</c:f>
              <c:numCache>
                <c:formatCode>General</c:formatCode>
                <c:ptCount val="4"/>
                <c:pt idx="0">
                  <c:v>173.6</c:v>
                </c:pt>
                <c:pt idx="1">
                  <c:v>184.6</c:v>
                </c:pt>
                <c:pt idx="2">
                  <c:v>200.4</c:v>
                </c:pt>
                <c:pt idx="3">
                  <c:v>217.6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B97-42D9-8B52-453C6C2FDD98}"/>
            </c:ext>
          </c:extLst>
        </c:ser>
        <c:ser>
          <c:idx val="6"/>
          <c:order val="6"/>
          <c:tx>
            <c:strRef>
              <c:f>Sheet1!$A$13</c:f>
              <c:strCache>
                <c:ptCount val="1"/>
                <c:pt idx="0">
                  <c:v>Fredericton, NB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Sheet1!$F$13:$I$13</c:f>
              <c:numCache>
                <c:formatCode>General</c:formatCode>
                <c:ptCount val="4"/>
                <c:pt idx="0">
                  <c:v>166.5</c:v>
                </c:pt>
                <c:pt idx="1">
                  <c:v>176.6</c:v>
                </c:pt>
                <c:pt idx="2">
                  <c:v>189.2</c:v>
                </c:pt>
                <c:pt idx="3">
                  <c:v>210.5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B97-42D9-8B52-453C6C2FDD98}"/>
            </c:ext>
          </c:extLst>
        </c:ser>
        <c:ser>
          <c:idx val="7"/>
          <c:order val="7"/>
          <c:tx>
            <c:strRef>
              <c:f>Sheet1!$A$14</c:f>
              <c:strCache>
                <c:ptCount val="1"/>
                <c:pt idx="0">
                  <c:v>Kentville, NS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Sheet1!$F$14:$I$14</c:f>
              <c:numCache>
                <c:formatCode>General</c:formatCode>
                <c:ptCount val="4"/>
                <c:pt idx="0">
                  <c:v>194</c:v>
                </c:pt>
                <c:pt idx="1">
                  <c:v>201.3</c:v>
                </c:pt>
                <c:pt idx="2">
                  <c:v>217</c:v>
                </c:pt>
                <c:pt idx="3">
                  <c:v>236.5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B97-42D9-8B52-453C6C2FDD98}"/>
            </c:ext>
          </c:extLst>
        </c:ser>
        <c:ser>
          <c:idx val="8"/>
          <c:order val="8"/>
          <c:tx>
            <c:strRef>
              <c:f>Sheet1!$A$15</c:f>
              <c:strCache>
                <c:ptCount val="1"/>
                <c:pt idx="0">
                  <c:v>Charlottetown, PE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Sheet1!$F$15:$I$15</c:f>
              <c:numCache>
                <c:formatCode>General</c:formatCode>
                <c:ptCount val="4"/>
                <c:pt idx="0">
                  <c:v>184.7</c:v>
                </c:pt>
                <c:pt idx="1">
                  <c:v>191.5</c:v>
                </c:pt>
                <c:pt idx="2">
                  <c:v>204</c:v>
                </c:pt>
                <c:pt idx="3">
                  <c:v>224.1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B97-42D9-8B52-453C6C2FDD98}"/>
            </c:ext>
          </c:extLst>
        </c:ser>
        <c:ser>
          <c:idx val="9"/>
          <c:order val="9"/>
          <c:tx>
            <c:strRef>
              <c:f>Sheet1!$A$16</c:f>
              <c:strCache>
                <c:ptCount val="1"/>
                <c:pt idx="0">
                  <c:v>St. John's NL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val>
            <c:numRef>
              <c:f>Sheet1!$F$16:$I$16</c:f>
              <c:numCache>
                <c:formatCode>General</c:formatCode>
                <c:ptCount val="4"/>
                <c:pt idx="0">
                  <c:v>172.9</c:v>
                </c:pt>
                <c:pt idx="1">
                  <c:v>179</c:v>
                </c:pt>
                <c:pt idx="2">
                  <c:v>194.7</c:v>
                </c:pt>
                <c:pt idx="3">
                  <c:v>215.8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B97-42D9-8B52-453C6C2FD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3517648"/>
        <c:axId val="743514040"/>
      </c:lineChart>
      <c:catAx>
        <c:axId val="743517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514040"/>
        <c:crosses val="autoZero"/>
        <c:auto val="1"/>
        <c:lblAlgn val="ctr"/>
        <c:lblOffset val="100"/>
        <c:noMultiLvlLbl val="0"/>
      </c:catAx>
      <c:valAx>
        <c:axId val="743514040"/>
        <c:scaling>
          <c:orientation val="minMax"/>
          <c:min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51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/>
              <a:t>Frost Free Days - Past and Future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Winnfield, Okanagan, BC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Sheet1!$J$6:$M$6</c:f>
              <c:strCache>
                <c:ptCount val="4"/>
                <c:pt idx="0">
                  <c:v>1981-2010</c:v>
                </c:pt>
                <c:pt idx="1">
                  <c:v>2020s</c:v>
                </c:pt>
                <c:pt idx="2">
                  <c:v>2050s</c:v>
                </c:pt>
                <c:pt idx="3">
                  <c:v>2080s</c:v>
                </c:pt>
              </c:strCache>
            </c:strRef>
          </c:cat>
          <c:val>
            <c:numRef>
              <c:f>Sheet1!$J$7:$M$7</c:f>
              <c:numCache>
                <c:formatCode>General</c:formatCode>
                <c:ptCount val="4"/>
                <c:pt idx="0">
                  <c:v>215.8</c:v>
                </c:pt>
                <c:pt idx="1">
                  <c:v>236.6</c:v>
                </c:pt>
                <c:pt idx="2">
                  <c:v>259</c:v>
                </c:pt>
                <c:pt idx="3">
                  <c:v>276.8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34-4E34-B854-9BB4DDC62477}"/>
            </c:ext>
          </c:extLst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Hanna, AB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Sheet1!$J$6:$M$6</c:f>
              <c:strCache>
                <c:ptCount val="4"/>
                <c:pt idx="0">
                  <c:v>1981-2010</c:v>
                </c:pt>
                <c:pt idx="1">
                  <c:v>2020s</c:v>
                </c:pt>
                <c:pt idx="2">
                  <c:v>2050s</c:v>
                </c:pt>
                <c:pt idx="3">
                  <c:v>2080s</c:v>
                </c:pt>
              </c:strCache>
            </c:strRef>
          </c:cat>
          <c:val>
            <c:numRef>
              <c:f>Sheet1!$J$8:$M$8</c:f>
              <c:numCache>
                <c:formatCode>General</c:formatCode>
                <c:ptCount val="4"/>
                <c:pt idx="0">
                  <c:v>150.4</c:v>
                </c:pt>
                <c:pt idx="1">
                  <c:v>164</c:v>
                </c:pt>
                <c:pt idx="2">
                  <c:v>178</c:v>
                </c:pt>
                <c:pt idx="3">
                  <c:v>197.3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34-4E34-B854-9BB4DDC62477}"/>
            </c:ext>
          </c:extLst>
        </c:ser>
        <c:ser>
          <c:idx val="2"/>
          <c:order val="2"/>
          <c:tx>
            <c:strRef>
              <c:f>Sheet1!$A$9</c:f>
              <c:strCache>
                <c:ptCount val="1"/>
                <c:pt idx="0">
                  <c:v>Regina, SK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Sheet1!$J$6:$M$6</c:f>
              <c:strCache>
                <c:ptCount val="4"/>
                <c:pt idx="0">
                  <c:v>1981-2010</c:v>
                </c:pt>
                <c:pt idx="1">
                  <c:v>2020s</c:v>
                </c:pt>
                <c:pt idx="2">
                  <c:v>2050s</c:v>
                </c:pt>
                <c:pt idx="3">
                  <c:v>2080s</c:v>
                </c:pt>
              </c:strCache>
            </c:strRef>
          </c:cat>
          <c:val>
            <c:numRef>
              <c:f>Sheet1!$J$9:$M$9</c:f>
              <c:numCache>
                <c:formatCode>General</c:formatCode>
                <c:ptCount val="4"/>
                <c:pt idx="0">
                  <c:v>163.30000000000001</c:v>
                </c:pt>
                <c:pt idx="1">
                  <c:v>174.3</c:v>
                </c:pt>
                <c:pt idx="2">
                  <c:v>188.5</c:v>
                </c:pt>
                <c:pt idx="3">
                  <c:v>205.3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34-4E34-B854-9BB4DDC62477}"/>
            </c:ext>
          </c:extLst>
        </c:ser>
        <c:ser>
          <c:idx val="3"/>
          <c:order val="3"/>
          <c:tx>
            <c:strRef>
              <c:f>Sheet1!$A$10</c:f>
              <c:strCache>
                <c:ptCount val="1"/>
                <c:pt idx="0">
                  <c:v>Brandon, MB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Sheet1!$J$6:$M$6</c:f>
              <c:strCache>
                <c:ptCount val="4"/>
                <c:pt idx="0">
                  <c:v>1981-2010</c:v>
                </c:pt>
                <c:pt idx="1">
                  <c:v>2020s</c:v>
                </c:pt>
                <c:pt idx="2">
                  <c:v>2050s</c:v>
                </c:pt>
                <c:pt idx="3">
                  <c:v>2080s</c:v>
                </c:pt>
              </c:strCache>
            </c:strRef>
          </c:cat>
          <c:val>
            <c:numRef>
              <c:f>Sheet1!$J$10:$M$10</c:f>
              <c:numCache>
                <c:formatCode>General</c:formatCode>
                <c:ptCount val="4"/>
                <c:pt idx="0">
                  <c:v>147.19999999999999</c:v>
                </c:pt>
                <c:pt idx="1">
                  <c:v>157.6</c:v>
                </c:pt>
                <c:pt idx="2">
                  <c:v>170.7</c:v>
                </c:pt>
                <c:pt idx="3">
                  <c:v>187.3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34-4E34-B854-9BB4DDC62477}"/>
            </c:ext>
          </c:extLst>
        </c:ser>
        <c:ser>
          <c:idx val="4"/>
          <c:order val="4"/>
          <c:tx>
            <c:strRef>
              <c:f>Sheet1!$A$11</c:f>
              <c:strCache>
                <c:ptCount val="1"/>
                <c:pt idx="0">
                  <c:v>Guelph, 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Sheet1!$J$6:$M$6</c:f>
              <c:strCache>
                <c:ptCount val="4"/>
                <c:pt idx="0">
                  <c:v>1981-2010</c:v>
                </c:pt>
                <c:pt idx="1">
                  <c:v>2020s</c:v>
                </c:pt>
                <c:pt idx="2">
                  <c:v>2050s</c:v>
                </c:pt>
                <c:pt idx="3">
                  <c:v>2080s</c:v>
                </c:pt>
              </c:strCache>
            </c:strRef>
          </c:cat>
          <c:val>
            <c:numRef>
              <c:f>Sheet1!$J$11:$M$11</c:f>
              <c:numCache>
                <c:formatCode>General</c:formatCode>
                <c:ptCount val="4"/>
                <c:pt idx="0">
                  <c:v>209.2</c:v>
                </c:pt>
                <c:pt idx="1">
                  <c:v>230.6</c:v>
                </c:pt>
                <c:pt idx="2">
                  <c:v>250.9</c:v>
                </c:pt>
                <c:pt idx="3">
                  <c:v>271.7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C34-4E34-B854-9BB4DDC62477}"/>
            </c:ext>
          </c:extLst>
        </c:ser>
        <c:ser>
          <c:idx val="5"/>
          <c:order val="5"/>
          <c:tx>
            <c:strRef>
              <c:f>Sheet1!$A$12</c:f>
              <c:strCache>
                <c:ptCount val="1"/>
                <c:pt idx="0">
                  <c:v>Sherbrooke, QC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Sheet1!$J$6:$M$6</c:f>
              <c:strCache>
                <c:ptCount val="4"/>
                <c:pt idx="0">
                  <c:v>1981-2010</c:v>
                </c:pt>
                <c:pt idx="1">
                  <c:v>2020s</c:v>
                </c:pt>
                <c:pt idx="2">
                  <c:v>2050s</c:v>
                </c:pt>
                <c:pt idx="3">
                  <c:v>2080s</c:v>
                </c:pt>
              </c:strCache>
            </c:strRef>
          </c:cat>
          <c:val>
            <c:numRef>
              <c:f>Sheet1!$J$12:$M$12</c:f>
              <c:numCache>
                <c:formatCode>General</c:formatCode>
                <c:ptCount val="4"/>
                <c:pt idx="0">
                  <c:v>160.6</c:v>
                </c:pt>
                <c:pt idx="1">
                  <c:v>175.8</c:v>
                </c:pt>
                <c:pt idx="2">
                  <c:v>191.2</c:v>
                </c:pt>
                <c:pt idx="3">
                  <c:v>208.3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C34-4E34-B854-9BB4DDC62477}"/>
            </c:ext>
          </c:extLst>
        </c:ser>
        <c:ser>
          <c:idx val="6"/>
          <c:order val="6"/>
          <c:tx>
            <c:strRef>
              <c:f>Sheet1!$A$13</c:f>
              <c:strCache>
                <c:ptCount val="1"/>
                <c:pt idx="0">
                  <c:v>Fredericton, NB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Sheet1!$J$6:$M$6</c:f>
              <c:strCache>
                <c:ptCount val="4"/>
                <c:pt idx="0">
                  <c:v>1981-2010</c:v>
                </c:pt>
                <c:pt idx="1">
                  <c:v>2020s</c:v>
                </c:pt>
                <c:pt idx="2">
                  <c:v>2050s</c:v>
                </c:pt>
                <c:pt idx="3">
                  <c:v>2080s</c:v>
                </c:pt>
              </c:strCache>
            </c:strRef>
          </c:cat>
          <c:val>
            <c:numRef>
              <c:f>Sheet1!$J$13:$M$13</c:f>
              <c:numCache>
                <c:formatCode>General</c:formatCode>
                <c:ptCount val="4"/>
                <c:pt idx="0">
                  <c:v>192.8</c:v>
                </c:pt>
                <c:pt idx="1">
                  <c:v>206.4</c:v>
                </c:pt>
                <c:pt idx="2">
                  <c:v>225.6</c:v>
                </c:pt>
                <c:pt idx="3">
                  <c:v>246.6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C34-4E34-B854-9BB4DDC62477}"/>
            </c:ext>
          </c:extLst>
        </c:ser>
        <c:ser>
          <c:idx val="7"/>
          <c:order val="7"/>
          <c:tx>
            <c:strRef>
              <c:f>Sheet1!$A$14</c:f>
              <c:strCache>
                <c:ptCount val="1"/>
                <c:pt idx="0">
                  <c:v>Kentville, NS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Sheet1!$J$6:$M$6</c:f>
              <c:strCache>
                <c:ptCount val="4"/>
                <c:pt idx="0">
                  <c:v>1981-2010</c:v>
                </c:pt>
                <c:pt idx="1">
                  <c:v>2020s</c:v>
                </c:pt>
                <c:pt idx="2">
                  <c:v>2050s</c:v>
                </c:pt>
                <c:pt idx="3">
                  <c:v>2080s</c:v>
                </c:pt>
              </c:strCache>
            </c:strRef>
          </c:cat>
          <c:val>
            <c:numRef>
              <c:f>Sheet1!$J$14:$M$14</c:f>
              <c:numCache>
                <c:formatCode>General</c:formatCode>
                <c:ptCount val="4"/>
                <c:pt idx="0">
                  <c:v>163.4</c:v>
                </c:pt>
                <c:pt idx="1">
                  <c:v>178.1</c:v>
                </c:pt>
                <c:pt idx="2">
                  <c:v>193.8</c:v>
                </c:pt>
                <c:pt idx="3">
                  <c:v>211.7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C34-4E34-B854-9BB4DDC62477}"/>
            </c:ext>
          </c:extLst>
        </c:ser>
        <c:ser>
          <c:idx val="8"/>
          <c:order val="8"/>
          <c:tx>
            <c:strRef>
              <c:f>Sheet1!$A$15</c:f>
              <c:strCache>
                <c:ptCount val="1"/>
                <c:pt idx="0">
                  <c:v>Charlottetown, PE</c:v>
                </c:pt>
              </c:strCache>
            </c:strRef>
          </c:tx>
          <c:spPr>
            <a:ln w="28575" cap="rnd">
              <a:solidFill>
                <a:srgbClr val="140DA3"/>
              </a:solidFill>
              <a:round/>
            </a:ln>
            <a:effectLst/>
          </c:spPr>
          <c:marker>
            <c:symbol val="none"/>
          </c:marker>
          <c:cat>
            <c:strRef>
              <c:f>Sheet1!$J$6:$M$6</c:f>
              <c:strCache>
                <c:ptCount val="4"/>
                <c:pt idx="0">
                  <c:v>1981-2010</c:v>
                </c:pt>
                <c:pt idx="1">
                  <c:v>2020s</c:v>
                </c:pt>
                <c:pt idx="2">
                  <c:v>2050s</c:v>
                </c:pt>
                <c:pt idx="3">
                  <c:v>2080s</c:v>
                </c:pt>
              </c:strCache>
            </c:strRef>
          </c:cat>
          <c:val>
            <c:numRef>
              <c:f>Sheet1!$J$15:$M$15</c:f>
              <c:numCache>
                <c:formatCode>General</c:formatCode>
                <c:ptCount val="4"/>
                <c:pt idx="0">
                  <c:v>204.8</c:v>
                </c:pt>
                <c:pt idx="1">
                  <c:v>217.3</c:v>
                </c:pt>
                <c:pt idx="2">
                  <c:v>238.1</c:v>
                </c:pt>
                <c:pt idx="3">
                  <c:v>260.10000000000002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C34-4E34-B854-9BB4DDC62477}"/>
            </c:ext>
          </c:extLst>
        </c:ser>
        <c:ser>
          <c:idx val="9"/>
          <c:order val="9"/>
          <c:tx>
            <c:strRef>
              <c:f>Sheet1!$A$16</c:f>
              <c:strCache>
                <c:ptCount val="1"/>
                <c:pt idx="0">
                  <c:v>St. John's NL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Sheet1!$J$6:$M$6</c:f>
              <c:strCache>
                <c:ptCount val="4"/>
                <c:pt idx="0">
                  <c:v>1981-2010</c:v>
                </c:pt>
                <c:pt idx="1">
                  <c:v>2020s</c:v>
                </c:pt>
                <c:pt idx="2">
                  <c:v>2050s</c:v>
                </c:pt>
                <c:pt idx="3">
                  <c:v>2080s</c:v>
                </c:pt>
              </c:strCache>
            </c:strRef>
          </c:cat>
          <c:val>
            <c:numRef>
              <c:f>Sheet1!$J$16:$M$16</c:f>
              <c:numCache>
                <c:formatCode>General</c:formatCode>
                <c:ptCount val="4"/>
                <c:pt idx="0">
                  <c:v>198.7</c:v>
                </c:pt>
                <c:pt idx="1">
                  <c:v>207.6</c:v>
                </c:pt>
                <c:pt idx="2">
                  <c:v>229.1</c:v>
                </c:pt>
                <c:pt idx="3">
                  <c:v>257.39999999999998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C34-4E34-B854-9BB4DDC62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0992448"/>
        <c:axId val="660993760"/>
      </c:lineChart>
      <c:catAx>
        <c:axId val="66099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993760"/>
        <c:crosses val="autoZero"/>
        <c:auto val="1"/>
        <c:lblAlgn val="ctr"/>
        <c:lblOffset val="100"/>
        <c:noMultiLvlLbl val="0"/>
      </c:catAx>
      <c:valAx>
        <c:axId val="660993760"/>
        <c:scaling>
          <c:orientation val="minMax"/>
          <c:max val="280"/>
          <c:min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9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E20BD8B-6CA2-4FD3-AEAF-871BEE59B4D9}" type="datetimeFigureOut">
              <a:rPr lang="en-CA"/>
              <a:pPr>
                <a:defRPr/>
              </a:pPr>
              <a:t>2020-02-12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260AD85-B8A7-44C1-8B0C-ADA0EBA97CE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0501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C3D61B7-9AB3-4A2B-980C-A8BEF8DF256D}" type="datetimeFigureOut">
              <a:rPr lang="en-US"/>
              <a:pPr>
                <a:defRPr/>
              </a:pPr>
              <a:t>2/12/2020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2A0F331-30E2-48A4-9793-9205E92F34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64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Corn heat units is a measurement of cumulative heat over the growing season. </a:t>
            </a:r>
          </a:p>
          <a:p>
            <a:r>
              <a:rPr lang="en-CA" dirty="0"/>
              <a:t>CHU:[1.8(daily mean temp-4.4) + 3.3 (daily max temp -10) – 0.084(daily max temp)-10)2}/2=CHU</a:t>
            </a:r>
          </a:p>
          <a:p>
            <a:r>
              <a:rPr lang="en-CA" dirty="0"/>
              <a:t>CHU always uses a base of 10 versus 5 from GDD.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5803A-3CBB-4A40-9BE8-62717F72AD1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1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option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4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nion Pro"/>
                <a:cs typeface="Minion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97038"/>
            <a:ext cx="8229600" cy="3879850"/>
          </a:xfrm>
        </p:spPr>
        <p:txBody>
          <a:bodyPr/>
          <a:lstStyle>
            <a:lvl1pPr>
              <a:defRPr>
                <a:latin typeface="Minion Pro"/>
                <a:cs typeface="Minion Pro"/>
              </a:defRPr>
            </a:lvl1pPr>
            <a:lvl2pPr>
              <a:defRPr>
                <a:latin typeface="Minion Pro"/>
                <a:cs typeface="Minion Pro"/>
              </a:defRPr>
            </a:lvl2pPr>
            <a:lvl3pPr>
              <a:defRPr>
                <a:latin typeface="Minion Pro"/>
                <a:cs typeface="Minion Pro"/>
              </a:defRPr>
            </a:lvl3pPr>
            <a:lvl4pPr>
              <a:defRPr>
                <a:latin typeface="Minion Pro"/>
                <a:cs typeface="Minion Pro"/>
              </a:defRPr>
            </a:lvl4pPr>
            <a:lvl5pPr>
              <a:defRPr>
                <a:latin typeface="Minion Pro"/>
                <a:cs typeface="Minion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9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option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4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option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4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dirty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3" r:id="rId9"/>
    <p:sldLayoutId id="2147483684" r:id="rId10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8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sto MT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sto MT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sto MT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sto MT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sto MT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sto MT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sto MT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sto MT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24384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rmAutofit/>
          </a:bodyPr>
          <a:lstStyle/>
          <a:p>
            <a:r>
              <a:rPr lang="en-CA" sz="4100" dirty="0"/>
              <a:t>Climate Change and the Next Decade of Canadian Agriculture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4194175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rmAutofit/>
          </a:bodyPr>
          <a:lstStyle/>
          <a:p>
            <a:r>
              <a:rPr lang="en-CA" b="1" dirty="0"/>
              <a:t>Don Jardine</a:t>
            </a:r>
          </a:p>
          <a:p>
            <a:r>
              <a:rPr lang="en-CA" b="1" dirty="0"/>
              <a:t>UPEI Climate Research Lab</a:t>
            </a:r>
          </a:p>
          <a:p>
            <a:r>
              <a:rPr lang="en-CA" b="1" dirty="0"/>
              <a:t>February 25,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Frost Free and Growing Seasons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330008" y="1181685"/>
          <a:ext cx="4889105" cy="2982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403188" y="3699803"/>
          <a:ext cx="4740812" cy="3158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13009" y="1899138"/>
            <a:ext cx="3334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FF0000"/>
                </a:solidFill>
              </a:rPr>
              <a:t>Projections are from</a:t>
            </a:r>
          </a:p>
          <a:p>
            <a:r>
              <a:rPr lang="en-CA" sz="2000" b="1" dirty="0">
                <a:solidFill>
                  <a:srgbClr val="FF0000"/>
                </a:solidFill>
              </a:rPr>
              <a:t>Canadian Global Climate Model (CGCM4) 8.5 RCP </a:t>
            </a:r>
          </a:p>
          <a:p>
            <a:r>
              <a:rPr lang="en-CA" sz="2000" b="1" dirty="0">
                <a:solidFill>
                  <a:srgbClr val="FF0000"/>
                </a:solidFill>
              </a:rPr>
              <a:t>(business as usual)</a:t>
            </a:r>
          </a:p>
        </p:txBody>
      </p:sp>
    </p:spTree>
    <p:extLst>
      <p:ext uri="{BB962C8B-B14F-4D97-AF65-F5344CB8AC3E}">
        <p14:creationId xmlns:p14="http://schemas.microsoft.com/office/powerpoint/2010/main" val="1812554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2" y="38685"/>
            <a:ext cx="8356791" cy="1143000"/>
          </a:xfrm>
        </p:spPr>
        <p:txBody>
          <a:bodyPr>
            <a:normAutofit/>
          </a:bodyPr>
          <a:lstStyle/>
          <a:p>
            <a:r>
              <a:rPr lang="en-CA" b="1" dirty="0"/>
              <a:t>Growing Degree Days (&gt;5</a:t>
            </a:r>
            <a:r>
              <a:rPr lang="en-CA" b="1" dirty="0">
                <a:latin typeface="Calibri"/>
              </a:rPr>
              <a:t>°C)</a:t>
            </a:r>
            <a:endParaRPr lang="en-C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09957" y="5345723"/>
            <a:ext cx="3334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FF0000"/>
                </a:solidFill>
              </a:rPr>
              <a:t>Projections are from</a:t>
            </a:r>
          </a:p>
          <a:p>
            <a:r>
              <a:rPr lang="en-CA" sz="2000" b="1" dirty="0">
                <a:solidFill>
                  <a:srgbClr val="FF0000"/>
                </a:solidFill>
              </a:rPr>
              <a:t>Canadian Global Climate Model (CGCM4) 8.5 RCP </a:t>
            </a:r>
          </a:p>
          <a:p>
            <a:r>
              <a:rPr lang="en-CA" sz="2000" b="1" dirty="0">
                <a:solidFill>
                  <a:srgbClr val="FF0000"/>
                </a:solidFill>
              </a:rPr>
              <a:t>(business as usual)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878649" y="1227725"/>
          <a:ext cx="6281807" cy="4117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20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F6541-A6A2-481C-B5C8-349EE396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Growing Degree Day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EA377-2F0B-4046-AF41-B3E86A17A7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>
                <a:effectLst/>
              </a:rPr>
              <a:t>Growing degree days are calculated by using the maximum and minimum temperature for every day and subtracting the plant’s lower base threshold which in this document uses a base temperature of 5 degrees Celsius.</a:t>
            </a:r>
            <a:r>
              <a:rPr lang="en-CA" b="1" dirty="0">
                <a:effectLst/>
              </a:rPr>
              <a:t> </a:t>
            </a:r>
            <a:r>
              <a:rPr lang="en-CA" dirty="0">
                <a:effectLst/>
              </a:rPr>
              <a:t>Increases in GDD may lead to a longer growing season and viability of longer season crops and can be used to predict plant and pest development rates, such as the date a crop reaches maturity. This can also impact the timing of planting and harvest periods. Planting of fall cover crops such as winter wheat could increase if a longer growing season was available. 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5BDB0-7940-438F-B44F-DDEF27BDE10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340768"/>
            <a:ext cx="4495800" cy="46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25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5019393-A9BD-4A3E-8CBA-4C738BF6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74" y="-99392"/>
            <a:ext cx="7924800" cy="1143000"/>
          </a:xfrm>
        </p:spPr>
        <p:txBody>
          <a:bodyPr>
            <a:normAutofit/>
          </a:bodyPr>
          <a:lstStyle/>
          <a:p>
            <a:r>
              <a:rPr lang="en-CA" sz="3200" b="1" dirty="0"/>
              <a:t>Charlottetown – Localizer Tool</a:t>
            </a:r>
            <a:br>
              <a:rPr lang="en-CA" sz="3200" b="1" dirty="0"/>
            </a:br>
            <a:r>
              <a:rPr lang="en-CA" sz="3200" b="1" dirty="0"/>
              <a:t>AR4-Regridded- Ensemble (mean)SR-A2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F3C457A2-E229-496F-800C-02A4D48862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582808"/>
              </p:ext>
            </p:extLst>
          </p:nvPr>
        </p:nvGraphicFramePr>
        <p:xfrm>
          <a:off x="179512" y="980728"/>
          <a:ext cx="8784975" cy="5649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71495596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62567277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50815965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446899332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1936967239"/>
                    </a:ext>
                  </a:extLst>
                </a:gridCol>
              </a:tblGrid>
              <a:tr h="333190">
                <a:tc>
                  <a:txBody>
                    <a:bodyPr/>
                    <a:lstStyle/>
                    <a:p>
                      <a:r>
                        <a:rPr lang="en-CA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1981-2010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2020s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2050s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2080s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256514"/>
                  </a:ext>
                </a:extLst>
              </a:tr>
              <a:tr h="832974">
                <a:tc>
                  <a:txBody>
                    <a:bodyPr/>
                    <a:lstStyle/>
                    <a:p>
                      <a:r>
                        <a:rPr lang="en-CA" dirty="0"/>
                        <a:t>Annual Heating Degree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4595.7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4349.8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3981.3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3515.2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882501"/>
                  </a:ext>
                </a:extLst>
              </a:tr>
              <a:tr h="832974">
                <a:tc>
                  <a:txBody>
                    <a:bodyPr/>
                    <a:lstStyle/>
                    <a:p>
                      <a:r>
                        <a:rPr lang="en-CA" dirty="0"/>
                        <a:t>Annual Cooling Degree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110.2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144.5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215.6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337.5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61352"/>
                  </a:ext>
                </a:extLst>
              </a:tr>
              <a:tr h="583082">
                <a:tc>
                  <a:txBody>
                    <a:bodyPr/>
                    <a:lstStyle/>
                    <a:p>
                      <a:r>
                        <a:rPr lang="en-CA" dirty="0"/>
                        <a:t>Daily Corn Heat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2543.3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2729.3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3052.8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3575.4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81013"/>
                  </a:ext>
                </a:extLst>
              </a:tr>
              <a:tr h="703630">
                <a:tc>
                  <a:txBody>
                    <a:bodyPr/>
                    <a:lstStyle/>
                    <a:p>
                      <a:r>
                        <a:rPr lang="en-CA" dirty="0"/>
                        <a:t>Corn Season Length (days)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152.6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157.1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166.0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183.1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260432"/>
                  </a:ext>
                </a:extLst>
              </a:tr>
              <a:tr h="832974">
                <a:tc>
                  <a:txBody>
                    <a:bodyPr/>
                    <a:lstStyle/>
                    <a:p>
                      <a:r>
                        <a:rPr lang="en-CA" dirty="0"/>
                        <a:t>Growing Degree Days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1702.4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1839.4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2069.9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2415.8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637709"/>
                  </a:ext>
                </a:extLst>
              </a:tr>
              <a:tr h="914719">
                <a:tc>
                  <a:txBody>
                    <a:bodyPr/>
                    <a:lstStyle/>
                    <a:p>
                      <a:r>
                        <a:rPr lang="en-CA" dirty="0"/>
                        <a:t>Growing Season Length (days)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184.7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191.5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204.0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224.1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449710"/>
                  </a:ext>
                </a:extLst>
              </a:tr>
              <a:tr h="583082">
                <a:tc>
                  <a:txBody>
                    <a:bodyPr/>
                    <a:lstStyle/>
                    <a:p>
                      <a:r>
                        <a:rPr lang="en-CA" dirty="0"/>
                        <a:t>Frost Free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204.8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217.3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238.1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260.1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534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56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E0CF25-A044-4FC4-8423-F314D0FB863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86183731"/>
              </p:ext>
            </p:extLst>
          </p:nvPr>
        </p:nvGraphicFramePr>
        <p:xfrm>
          <a:off x="-19634" y="260648"/>
          <a:ext cx="9056130" cy="567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475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E7541C9-930B-4A1A-8E4F-08837F0D43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262585"/>
              </p:ext>
            </p:extLst>
          </p:nvPr>
        </p:nvGraphicFramePr>
        <p:xfrm>
          <a:off x="611560" y="116632"/>
          <a:ext cx="8234363" cy="606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685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EC1377B-F856-445C-95A4-439C715A01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786001"/>
              </p:ext>
            </p:extLst>
          </p:nvPr>
        </p:nvGraphicFramePr>
        <p:xfrm>
          <a:off x="467544" y="404664"/>
          <a:ext cx="777686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4462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Invasive Species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7300"/>
            <a:ext cx="4038600" cy="4343400"/>
          </a:xfrm>
        </p:spPr>
        <p:txBody>
          <a:bodyPr/>
          <a:lstStyle/>
          <a:p>
            <a:r>
              <a:rPr lang="en-US" dirty="0"/>
              <a:t>Invasive plants</a:t>
            </a:r>
          </a:p>
          <a:p>
            <a:pPr lvl="1"/>
            <a:r>
              <a:rPr lang="en-US" sz="1600" dirty="0"/>
              <a:t>Canada thistle</a:t>
            </a:r>
          </a:p>
          <a:p>
            <a:pPr lvl="1"/>
            <a:r>
              <a:rPr lang="en-US" sz="1600" dirty="0"/>
              <a:t>Leafy spurge</a:t>
            </a:r>
          </a:p>
          <a:p>
            <a:pPr lvl="1"/>
            <a:r>
              <a:rPr lang="en-US" sz="1600" dirty="0"/>
              <a:t>Knapweeds</a:t>
            </a:r>
          </a:p>
          <a:p>
            <a:pPr lvl="1"/>
            <a:r>
              <a:rPr lang="en-US" sz="1600" dirty="0"/>
              <a:t>Purple loosestrife</a:t>
            </a:r>
          </a:p>
          <a:p>
            <a:pPr lvl="1"/>
            <a:r>
              <a:rPr lang="en-US" sz="1600" dirty="0"/>
              <a:t>Crested wheatgrass</a:t>
            </a:r>
          </a:p>
          <a:p>
            <a:pPr lvl="1"/>
            <a:r>
              <a:rPr lang="en-US" sz="1600" dirty="0"/>
              <a:t>Giant hogweed</a:t>
            </a:r>
          </a:p>
          <a:p>
            <a:pPr lvl="1"/>
            <a:r>
              <a:rPr lang="en-US" sz="1600" dirty="0"/>
              <a:t>Carpet burweed</a:t>
            </a:r>
          </a:p>
          <a:p>
            <a:pPr lvl="1"/>
            <a:r>
              <a:rPr lang="en-US" sz="1600" dirty="0"/>
              <a:t>Water chestnut</a:t>
            </a:r>
          </a:p>
          <a:p>
            <a:pPr lvl="1"/>
            <a:r>
              <a:rPr lang="en-US" sz="1600" dirty="0"/>
              <a:t>Wooly cupgrass</a:t>
            </a:r>
          </a:p>
          <a:p>
            <a:r>
              <a:rPr lang="en-US" dirty="0"/>
              <a:t>Annual cost $2.2 B</a:t>
            </a:r>
          </a:p>
          <a:p>
            <a:pPr lvl="2"/>
            <a:r>
              <a:rPr lang="en-US" sz="1800" dirty="0"/>
              <a:t>Weeds - $1.3 B</a:t>
            </a:r>
          </a:p>
          <a:p>
            <a:pPr lvl="2"/>
            <a:r>
              <a:rPr lang="en-US" sz="1800" dirty="0"/>
              <a:t>Weed control- $0.3 B</a:t>
            </a:r>
          </a:p>
          <a:p>
            <a:pPr lvl="2"/>
            <a:r>
              <a:rPr lang="en-US" sz="1800" dirty="0"/>
              <a:t>Costs are expected to rise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794" y="1257299"/>
            <a:ext cx="4253678" cy="4343401"/>
          </a:xfrm>
        </p:spPr>
        <p:txBody>
          <a:bodyPr/>
          <a:lstStyle/>
          <a:p>
            <a:r>
              <a:rPr lang="en-US" sz="2400" dirty="0"/>
              <a:t>Impact productivity of plants</a:t>
            </a:r>
          </a:p>
          <a:p>
            <a:r>
              <a:rPr lang="en-US" sz="2400" dirty="0"/>
              <a:t>Alteration of ecosystem functioning</a:t>
            </a:r>
          </a:p>
          <a:p>
            <a:r>
              <a:rPr lang="en-US" sz="2400" dirty="0"/>
              <a:t>Monitoring programs</a:t>
            </a:r>
          </a:p>
          <a:p>
            <a:r>
              <a:rPr lang="en-US" sz="2400" dirty="0"/>
              <a:t>Management approaches (surveys)</a:t>
            </a:r>
          </a:p>
          <a:p>
            <a:r>
              <a:rPr lang="en-US" sz="2400" dirty="0"/>
              <a:t>New mapping methods (drones &amp; sensors)</a:t>
            </a:r>
          </a:p>
          <a:p>
            <a:r>
              <a:rPr lang="en-US" sz="2400" dirty="0"/>
              <a:t>Policy development</a:t>
            </a:r>
          </a:p>
          <a:p>
            <a:r>
              <a:rPr lang="en-US" sz="2400" dirty="0"/>
              <a:t>Invasive alien terrestrial plants and pests Action Plan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0905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default.sid19057\Desktop\Pics and specs of New Equipment\phoenix rang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12932" r="5172" b="18103"/>
          <a:stretch>
            <a:fillRect/>
          </a:stretch>
        </p:blipFill>
        <p:spPr bwMode="auto">
          <a:xfrm>
            <a:off x="1000100" y="1000108"/>
            <a:ext cx="3000396" cy="22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42910" y="427039"/>
            <a:ext cx="7924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Remote Sensing – Precision Agriculture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61615"/>
            <a:ext cx="4275141" cy="263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643050"/>
            <a:ext cx="395438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199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5764429"/>
            <a:ext cx="6840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 dirty="0"/>
              <a:t>Source: https://phenospex.helpdocs.com/planteye/multispectral-parameter-explanation; modified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t="10194"/>
          <a:stretch>
            <a:fillRect/>
          </a:stretch>
        </p:blipFill>
        <p:spPr bwMode="auto">
          <a:xfrm>
            <a:off x="1785940" y="1643050"/>
            <a:ext cx="535782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>
            <a:off x="2475498" y="1571612"/>
            <a:ext cx="234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914016" y="1571612"/>
            <a:ext cx="1944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98673" y="1214422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alibri" pitchFamily="34" charset="0"/>
                <a:cs typeface="Calibri" pitchFamily="34" charset="0"/>
              </a:rPr>
              <a:t>Visible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2066" y="1214422"/>
            <a:ext cx="1614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Calibri" pitchFamily="34" charset="0"/>
                <a:cs typeface="Calibri" pitchFamily="34" charset="0"/>
              </a:rPr>
              <a:t>Near Infrared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 r="70667" b="92153"/>
          <a:stretch>
            <a:fillRect/>
          </a:stretch>
        </p:blipFill>
        <p:spPr bwMode="auto">
          <a:xfrm>
            <a:off x="428628" y="3214686"/>
            <a:ext cx="1571604" cy="36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09600" y="417515"/>
            <a:ext cx="7924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Sensing Plant Health</a:t>
            </a:r>
          </a:p>
        </p:txBody>
      </p:sp>
    </p:spTree>
    <p:extLst>
      <p:ext uri="{BB962C8B-B14F-4D97-AF65-F5344CB8AC3E}">
        <p14:creationId xmlns:p14="http://schemas.microsoft.com/office/powerpoint/2010/main" val="252743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6F59-A0E6-4EF0-8BBB-A9B0B49E5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Climate Change and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2DD5B-4239-4E70-9804-3453E27EC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200" dirty="0"/>
              <a:t>Climate change is affecting all segments of agricultural enterprise</a:t>
            </a:r>
          </a:p>
          <a:p>
            <a:r>
              <a:rPr lang="en-CA" sz="2200" dirty="0"/>
              <a:t>Climate regulating services have a direct linkage with agricultural systems</a:t>
            </a:r>
          </a:p>
          <a:p>
            <a:pPr lvl="1"/>
            <a:r>
              <a:rPr lang="en-CA" sz="2200" dirty="0"/>
              <a:t>Temperature, CO2, solar radiation, precipitation, wind, frost, etc.</a:t>
            </a:r>
          </a:p>
          <a:p>
            <a:r>
              <a:rPr lang="en-CA" sz="2200" dirty="0"/>
              <a:t>Biotic stressors represent a wild card in the effects of climate change:</a:t>
            </a:r>
          </a:p>
          <a:p>
            <a:pPr lvl="1"/>
            <a:r>
              <a:rPr lang="en-CA" sz="2200" dirty="0"/>
              <a:t>Weeds, diseases, arthropod pests all have to be managed. </a:t>
            </a:r>
          </a:p>
          <a:p>
            <a:r>
              <a:rPr lang="en-CA" sz="2200" dirty="0"/>
              <a:t>Agricultural systems are complex: biological components coupled with natural resources (soil, water, sunshine and air)</a:t>
            </a:r>
          </a:p>
          <a:p>
            <a:pPr marL="57150" indent="0">
              <a:buNone/>
            </a:pPr>
            <a:endParaRPr lang="en-CA" sz="2800" dirty="0"/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4B212-A147-4263-852B-AB17ABA5C7DD}"/>
              </a:ext>
            </a:extLst>
          </p:cNvPr>
          <p:cNvSpPr txBox="1"/>
          <p:nvPr/>
        </p:nvSpPr>
        <p:spPr>
          <a:xfrm>
            <a:off x="6084168" y="575893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Hatfield et al, 2018</a:t>
            </a:r>
          </a:p>
        </p:txBody>
      </p:sp>
    </p:spTree>
    <p:extLst>
      <p:ext uri="{BB962C8B-B14F-4D97-AF65-F5344CB8AC3E}">
        <p14:creationId xmlns:p14="http://schemas.microsoft.com/office/powerpoint/2010/main" val="865008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924800" cy="1143000"/>
          </a:xfrm>
        </p:spPr>
        <p:txBody>
          <a:bodyPr/>
          <a:lstStyle/>
          <a:p>
            <a:r>
              <a:rPr lang="en-CA" dirty="0"/>
              <a:t>Some Data Sensor Options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65" y="1124744"/>
            <a:ext cx="8469007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378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8107-AFE9-4022-BC2F-3A75F1DB8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Potential Implications of a Changing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316CE-E8FA-4D38-B4B4-EE569D741E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b="1" dirty="0"/>
              <a:t>Positive</a:t>
            </a:r>
          </a:p>
          <a:p>
            <a:pPr lvl="1"/>
            <a:r>
              <a:rPr lang="en-CA" sz="2000" dirty="0"/>
              <a:t>Longer growing season</a:t>
            </a:r>
          </a:p>
          <a:p>
            <a:pPr lvl="1"/>
            <a:r>
              <a:rPr lang="en-CA" sz="2000" dirty="0"/>
              <a:t>Longer frost-free period</a:t>
            </a:r>
          </a:p>
          <a:p>
            <a:pPr lvl="1"/>
            <a:r>
              <a:rPr lang="en-CA" sz="2000" dirty="0"/>
              <a:t>Lower feed requirements due to warmer temps</a:t>
            </a:r>
          </a:p>
          <a:p>
            <a:pPr lvl="1"/>
            <a:r>
              <a:rPr lang="en-CA" sz="2000" dirty="0"/>
              <a:t>Enhanced carbon sequestration via longer growing season.</a:t>
            </a:r>
          </a:p>
          <a:p>
            <a:pPr lvl="1"/>
            <a:r>
              <a:rPr lang="en-CA" sz="2000" dirty="0"/>
              <a:t>More grazing time for livestock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4AF37-A998-415F-AC2B-0063BC6184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b="1" dirty="0"/>
              <a:t>Challenges</a:t>
            </a:r>
          </a:p>
          <a:p>
            <a:pPr lvl="1"/>
            <a:r>
              <a:rPr lang="en-CA" sz="2000" dirty="0"/>
              <a:t>More periods of drought</a:t>
            </a:r>
          </a:p>
          <a:p>
            <a:pPr lvl="1"/>
            <a:r>
              <a:rPr lang="en-CA" sz="2000" dirty="0"/>
              <a:t>More heat waves and potential mortalities</a:t>
            </a:r>
          </a:p>
          <a:p>
            <a:pPr lvl="1"/>
            <a:r>
              <a:rPr lang="en-CA" sz="2000" dirty="0"/>
              <a:t>Reduced milk production during hot weather</a:t>
            </a:r>
          </a:p>
          <a:p>
            <a:pPr lvl="1"/>
            <a:r>
              <a:rPr lang="en-CA" sz="2000" dirty="0"/>
              <a:t>More extreme wind, rain, storm events and associated damage (floods)</a:t>
            </a:r>
          </a:p>
          <a:p>
            <a:pPr lvl="1"/>
            <a:r>
              <a:rPr lang="en-CA" sz="2000" dirty="0"/>
              <a:t>More pests and disease</a:t>
            </a:r>
          </a:p>
        </p:txBody>
      </p:sp>
    </p:spTree>
    <p:extLst>
      <p:ext uri="{BB962C8B-B14F-4D97-AF65-F5344CB8AC3E}">
        <p14:creationId xmlns:p14="http://schemas.microsoft.com/office/powerpoint/2010/main" val="3096138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7924800" cy="4343400"/>
          </a:xfrm>
        </p:spPr>
        <p:txBody>
          <a:bodyPr/>
          <a:lstStyle/>
          <a:p>
            <a:r>
              <a:rPr lang="en-US" sz="2800" dirty="0"/>
              <a:t>Drought, heatwaves, extreme wind and precipitation change</a:t>
            </a:r>
          </a:p>
          <a:p>
            <a:pPr lvl="1"/>
            <a:r>
              <a:rPr lang="en-US" dirty="0"/>
              <a:t>Adopting varieties better able to handle these stresses</a:t>
            </a:r>
          </a:p>
          <a:p>
            <a:pPr lvl="1"/>
            <a:r>
              <a:rPr lang="en-US" dirty="0"/>
              <a:t>Shift to alternative crops better suited to changing weather patterns</a:t>
            </a:r>
          </a:p>
          <a:p>
            <a:pPr lvl="1"/>
            <a:r>
              <a:rPr lang="en-US" dirty="0"/>
              <a:t>Establish new growing areas in alternative locations or more use of greenhouses</a:t>
            </a:r>
          </a:p>
          <a:p>
            <a:pPr lvl="1"/>
            <a:r>
              <a:rPr lang="en-US" dirty="0"/>
              <a:t>Understanding the complexities and interactions of all potential stressors</a:t>
            </a:r>
          </a:p>
        </p:txBody>
      </p:sp>
    </p:spTree>
    <p:extLst>
      <p:ext uri="{BB962C8B-B14F-4D97-AF65-F5344CB8AC3E}">
        <p14:creationId xmlns:p14="http://schemas.microsoft.com/office/powerpoint/2010/main" val="656391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Conclusions - </a:t>
            </a:r>
            <a:r>
              <a:rPr lang="en-CA" sz="3600" b="1" dirty="0"/>
              <a:t>Projected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400" b="1" dirty="0"/>
              <a:t>Future climate projected to be “warmer and wetter”</a:t>
            </a:r>
          </a:p>
          <a:p>
            <a:r>
              <a:rPr lang="en-CA" sz="2400" b="1" dirty="0"/>
              <a:t>Future climate projected to have more frost-free days, longer growing season, growing degree days</a:t>
            </a:r>
          </a:p>
          <a:p>
            <a:r>
              <a:rPr lang="en-CA" sz="2400" b="1" dirty="0"/>
              <a:t>Potential for new, longer season crops and options for crops and varieties which grow in more southern climes</a:t>
            </a:r>
          </a:p>
          <a:p>
            <a:r>
              <a:rPr lang="en-CA" sz="2400" b="1" dirty="0"/>
              <a:t>Adaptation options are available</a:t>
            </a:r>
          </a:p>
          <a:p>
            <a:r>
              <a:rPr lang="en-CA" sz="2400" b="1" dirty="0"/>
              <a:t>New remote sensing tools are available to enable precision agricultural methodology</a:t>
            </a:r>
          </a:p>
          <a:p>
            <a:r>
              <a:rPr lang="en-CA" sz="2400" b="1" dirty="0"/>
              <a:t>Policy measures can be exercised</a:t>
            </a:r>
          </a:p>
          <a:p>
            <a:r>
              <a:rPr lang="en-CA" sz="2400" b="1" dirty="0"/>
              <a:t>Forest Species will change with time</a:t>
            </a:r>
          </a:p>
          <a:p>
            <a:endParaRPr lang="en-CA" sz="3000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6680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B4CF0D-D24E-4D9E-9668-C72E7E6B6648}"/>
              </a:ext>
            </a:extLst>
          </p:cNvPr>
          <p:cNvSpPr txBox="1"/>
          <p:nvPr/>
        </p:nvSpPr>
        <p:spPr>
          <a:xfrm>
            <a:off x="6084168" y="5589240"/>
            <a:ext cx="305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Don Jardine</a:t>
            </a:r>
          </a:p>
          <a:p>
            <a:r>
              <a:rPr lang="en-CA" b="1" dirty="0">
                <a:solidFill>
                  <a:srgbClr val="FFFF00"/>
                </a:solidFill>
              </a:rPr>
              <a:t>UPEI Climate Research Lab</a:t>
            </a:r>
          </a:p>
          <a:p>
            <a:r>
              <a:rPr lang="en-CA" b="1" dirty="0">
                <a:solidFill>
                  <a:srgbClr val="FFFF00"/>
                </a:solidFill>
              </a:rPr>
              <a:t>dejardine@upei.ca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265FE-5B67-4293-98D4-EF8572508C33}"/>
              </a:ext>
            </a:extLst>
          </p:cNvPr>
          <p:cNvSpPr txBox="1"/>
          <p:nvPr/>
        </p:nvSpPr>
        <p:spPr>
          <a:xfrm>
            <a:off x="4283968" y="226975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632EF2-CFD8-4DC4-B559-E11CC9F6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Major Climate Related Risks for Canadian Agriculture &amp; Food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293486-DE72-43BC-AEBE-4694C483F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210872" cy="4343400"/>
          </a:xfrm>
        </p:spPr>
        <p:txBody>
          <a:bodyPr/>
          <a:lstStyle/>
          <a:p>
            <a:r>
              <a:rPr lang="en-CA" dirty="0"/>
              <a:t>Drought*</a:t>
            </a:r>
          </a:p>
          <a:p>
            <a:r>
              <a:rPr lang="en-CA" dirty="0"/>
              <a:t>Heatwaves* &amp; extreme hot temperatures</a:t>
            </a:r>
          </a:p>
          <a:p>
            <a:r>
              <a:rPr lang="en-CA" dirty="0"/>
              <a:t>Heavy precipitation events /storm damage*</a:t>
            </a:r>
          </a:p>
          <a:p>
            <a:r>
              <a:rPr lang="en-CA" dirty="0"/>
              <a:t>Warming temperatures</a:t>
            </a:r>
          </a:p>
          <a:p>
            <a:r>
              <a:rPr lang="en-CA" dirty="0"/>
              <a:t>Pests and invasive species*</a:t>
            </a:r>
          </a:p>
          <a:p>
            <a:r>
              <a:rPr lang="en-CA" dirty="0"/>
              <a:t>Disruption of global food system and global food supply chains*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6FF83-8391-47F7-ABFB-77F5AED52FC1}"/>
              </a:ext>
            </a:extLst>
          </p:cNvPr>
          <p:cNvSpPr txBox="1"/>
          <p:nvPr/>
        </p:nvSpPr>
        <p:spPr>
          <a:xfrm>
            <a:off x="5148064" y="5445224"/>
            <a:ext cx="4682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/>
              <a:t>*Canada’s Top Climate Change Risks</a:t>
            </a:r>
          </a:p>
          <a:p>
            <a:r>
              <a:rPr lang="en-CA" sz="1400" b="1" dirty="0"/>
              <a:t>The Expert Panel on Climate Change Risks and Adaptation Potential (2019)</a:t>
            </a:r>
          </a:p>
        </p:txBody>
      </p:sp>
    </p:spTree>
    <p:extLst>
      <p:ext uri="{BB962C8B-B14F-4D97-AF65-F5344CB8AC3E}">
        <p14:creationId xmlns:p14="http://schemas.microsoft.com/office/powerpoint/2010/main" val="246884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16E5-4997-4E71-AF0B-DEB3B0426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64" y="22089"/>
            <a:ext cx="8210872" cy="1143000"/>
          </a:xfrm>
        </p:spPr>
        <p:txBody>
          <a:bodyPr/>
          <a:lstStyle/>
          <a:p>
            <a:r>
              <a:rPr lang="en-CA" dirty="0"/>
              <a:t>What has been happening (2019)?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F0120-EFE5-4DE6-99F7-CD75CFAB9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09" y="1052736"/>
            <a:ext cx="7924800" cy="4343400"/>
          </a:xfrm>
        </p:spPr>
        <p:txBody>
          <a:bodyPr/>
          <a:lstStyle/>
          <a:p>
            <a:r>
              <a:rPr lang="en-CA" sz="2400" dirty="0"/>
              <a:t>Manitoba in late summer 12 counties declare a state of agriculture emergency – too dry</a:t>
            </a:r>
          </a:p>
          <a:p>
            <a:r>
              <a:rPr lang="en-CA" sz="2400" dirty="0"/>
              <a:t>Alberta at Grande Prairie in early November- 40 to 60% of crop still in fields due to snow.</a:t>
            </a:r>
          </a:p>
          <a:p>
            <a:r>
              <a:rPr lang="en-CA" sz="2400" dirty="0"/>
              <a:t>Manitoba, Saskatchewan and Alberta – heavy snow and rain during canola harvest</a:t>
            </a:r>
          </a:p>
          <a:p>
            <a:r>
              <a:rPr lang="en-CA" sz="2400" dirty="0"/>
              <a:t>Maritimes – Post Tropical Storm Dorian in early Sept damaged crops – wind and rain</a:t>
            </a:r>
          </a:p>
          <a:p>
            <a:r>
              <a:rPr lang="en-CA" sz="2400" dirty="0"/>
              <a:t>Quebec and Ontario – Corn planting impeded by heavy rains in April and May – a month behind schedule</a:t>
            </a:r>
          </a:p>
          <a:p>
            <a:r>
              <a:rPr lang="en-CA" sz="2400" dirty="0"/>
              <a:t>British Columbia – Feb. cold snap damages raspberry plants at Fraser Valley</a:t>
            </a:r>
          </a:p>
        </p:txBody>
      </p:sp>
    </p:spTree>
    <p:extLst>
      <p:ext uri="{BB962C8B-B14F-4D97-AF65-F5344CB8AC3E}">
        <p14:creationId xmlns:p14="http://schemas.microsoft.com/office/powerpoint/2010/main" val="90891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2608"/>
            <a:ext cx="7924800" cy="1143000"/>
          </a:xfrm>
        </p:spPr>
        <p:txBody>
          <a:bodyPr/>
          <a:lstStyle/>
          <a:p>
            <a:r>
              <a:rPr lang="en-US" dirty="0"/>
              <a:t>Canada’s Past Temperature</a:t>
            </a:r>
          </a:p>
        </p:txBody>
      </p:sp>
      <p:pic>
        <p:nvPicPr>
          <p:cNvPr id="4" name="Picture 3" descr="parl_cesd_201410_01_01_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5904656" cy="502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1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17535"/>
            <a:ext cx="7924800" cy="1143000"/>
          </a:xfrm>
        </p:spPr>
        <p:txBody>
          <a:bodyPr/>
          <a:lstStyle/>
          <a:p>
            <a:r>
              <a:rPr lang="en-US" dirty="0"/>
              <a:t>Canada’s Past Precipitation</a:t>
            </a:r>
          </a:p>
        </p:txBody>
      </p:sp>
      <p:pic>
        <p:nvPicPr>
          <p:cNvPr id="3" name="Picture 2" descr="parl_cesd_201410_01_02_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6355556" cy="53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1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Canada’s Future Temperature</a:t>
            </a:r>
            <a:br>
              <a:rPr lang="en-US" dirty="0"/>
            </a:br>
            <a:r>
              <a:rPr lang="en-US" dirty="0"/>
              <a:t>Change in °C in 2050s</a:t>
            </a:r>
          </a:p>
        </p:txBody>
      </p:sp>
      <p:pic>
        <p:nvPicPr>
          <p:cNvPr id="4" name="Picture 3" descr="1463784594.57204_5049_T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14329" b="16671"/>
          <a:stretch/>
        </p:blipFill>
        <p:spPr>
          <a:xfrm>
            <a:off x="601032" y="1196752"/>
            <a:ext cx="8251902" cy="47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1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1143000"/>
          </a:xfrm>
        </p:spPr>
        <p:txBody>
          <a:bodyPr/>
          <a:lstStyle/>
          <a:p>
            <a:r>
              <a:rPr lang="en-US" dirty="0"/>
              <a:t>Temperature and Agriculture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7638"/>
            <a:ext cx="8426052" cy="4213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5104231"/>
            <a:ext cx="2604876" cy="1752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563464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23-29°C day and 15-21°C night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764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1143000"/>
          </a:xfrm>
        </p:spPr>
        <p:txBody>
          <a:bodyPr/>
          <a:lstStyle/>
          <a:p>
            <a:r>
              <a:rPr lang="en-US" dirty="0"/>
              <a:t>Temperature and Agriculture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71051"/>
            <a:ext cx="8463753" cy="4248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978" y="4869160"/>
            <a:ext cx="2646022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48682"/>
      </p:ext>
    </p:extLst>
  </p:cSld>
  <p:clrMapOvr>
    <a:masterClrMapping/>
  </p:clrMapOvr>
</p:sld>
</file>

<file path=ppt/theme/theme1.xml><?xml version="1.0" encoding="utf-8"?>
<a:theme xmlns:a="http://schemas.openxmlformats.org/drawingml/2006/main" name="UPEI Presentation_banner">
  <a:themeElements>
    <a:clrScheme name="UPEI Theme Colours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621714"/>
      </a:accent1>
      <a:accent2>
        <a:srgbClr val="426A1F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EC9939"/>
      </a:hlink>
      <a:folHlink>
        <a:srgbClr val="7F95A4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958</Words>
  <Application>Microsoft Office PowerPoint</Application>
  <PresentationFormat>On-screen Show (4:3)</PresentationFormat>
  <Paragraphs>166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Calisto MT</vt:lpstr>
      <vt:lpstr>Minion Pro</vt:lpstr>
      <vt:lpstr>UPEI Presentation_banner</vt:lpstr>
      <vt:lpstr>Climate Change and the Next Decade of Canadian Agriculture</vt:lpstr>
      <vt:lpstr>Climate Change and Agriculture</vt:lpstr>
      <vt:lpstr>Major Climate Related Risks for Canadian Agriculture &amp; Food</vt:lpstr>
      <vt:lpstr>What has been happening (2019)?</vt:lpstr>
      <vt:lpstr>Canada’s Past Temperature</vt:lpstr>
      <vt:lpstr>Canada’s Past Precipitation</vt:lpstr>
      <vt:lpstr>Canada’s Future Temperature Change in °C in 2050s</vt:lpstr>
      <vt:lpstr>Temperature and Agriculture</vt:lpstr>
      <vt:lpstr>Temperature and Agriculture</vt:lpstr>
      <vt:lpstr>Frost Free and Growing Seasons</vt:lpstr>
      <vt:lpstr>Growing Degree Days (&gt;5°C)</vt:lpstr>
      <vt:lpstr>Growing Degree Day Change</vt:lpstr>
      <vt:lpstr>Charlottetown – Localizer Tool AR4-Regridded- Ensemble (mean)SR-A2</vt:lpstr>
      <vt:lpstr>PowerPoint Presentation</vt:lpstr>
      <vt:lpstr>PowerPoint Presentation</vt:lpstr>
      <vt:lpstr>PowerPoint Presentation</vt:lpstr>
      <vt:lpstr>Invasive Species</vt:lpstr>
      <vt:lpstr>PowerPoint Presentation</vt:lpstr>
      <vt:lpstr>PowerPoint Presentation</vt:lpstr>
      <vt:lpstr>Some Data Sensor Options</vt:lpstr>
      <vt:lpstr>Potential Implications of a Changing Climate</vt:lpstr>
      <vt:lpstr>Agriculture Adaptation</vt:lpstr>
      <vt:lpstr>Conclusions - Projected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the Next Decade of Canadian Agriculture</dc:title>
  <dc:creator>Don Jardine</dc:creator>
  <cp:lastModifiedBy>Don Jardine</cp:lastModifiedBy>
  <cp:revision>27</cp:revision>
  <dcterms:created xsi:type="dcterms:W3CDTF">2020-01-29T13:01:13Z</dcterms:created>
  <dcterms:modified xsi:type="dcterms:W3CDTF">2020-02-12T15:23:13Z</dcterms:modified>
</cp:coreProperties>
</file>