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2" r:id="rId1"/>
    <p:sldMasterId id="2147483693" r:id="rId2"/>
    <p:sldMasterId id="2147483694" r:id="rId3"/>
    <p:sldMasterId id="2147483695" r:id="rId4"/>
  </p:sldMasterIdLst>
  <p:notesMasterIdLst>
    <p:notesMasterId r:id="rId45"/>
  </p:notesMasterIdLst>
  <p:sldIdLst>
    <p:sldId id="256" r:id="rId5"/>
    <p:sldId id="258" r:id="rId6"/>
    <p:sldId id="259" r:id="rId7"/>
    <p:sldId id="260" r:id="rId8"/>
    <p:sldId id="261" r:id="rId9"/>
    <p:sldId id="262" r:id="rId10"/>
    <p:sldId id="266" r:id="rId11"/>
    <p:sldId id="267" r:id="rId12"/>
    <p:sldId id="268" r:id="rId13"/>
    <p:sldId id="269" r:id="rId14"/>
    <p:sldId id="272" r:id="rId15"/>
    <p:sldId id="273" r:id="rId16"/>
    <p:sldId id="275" r:id="rId17"/>
    <p:sldId id="276" r:id="rId18"/>
    <p:sldId id="278" r:id="rId19"/>
    <p:sldId id="279" r:id="rId20"/>
    <p:sldId id="280" r:id="rId21"/>
    <p:sldId id="281" r:id="rId22"/>
    <p:sldId id="282" r:id="rId23"/>
    <p:sldId id="283" r:id="rId24"/>
    <p:sldId id="286" r:id="rId25"/>
    <p:sldId id="287" r:id="rId26"/>
    <p:sldId id="288" r:id="rId27"/>
    <p:sldId id="292" r:id="rId28"/>
    <p:sldId id="293" r:id="rId29"/>
    <p:sldId id="295" r:id="rId30"/>
    <p:sldId id="297" r:id="rId31"/>
    <p:sldId id="299" r:id="rId32"/>
    <p:sldId id="300" r:id="rId33"/>
    <p:sldId id="301" r:id="rId34"/>
    <p:sldId id="302" r:id="rId35"/>
    <p:sldId id="304" r:id="rId36"/>
    <p:sldId id="316" r:id="rId37"/>
    <p:sldId id="317" r:id="rId38"/>
    <p:sldId id="318" r:id="rId39"/>
    <p:sldId id="319" r:id="rId40"/>
    <p:sldId id="321" r:id="rId41"/>
    <p:sldId id="322" r:id="rId42"/>
    <p:sldId id="324" r:id="rId43"/>
    <p:sldId id="325" r:id="rId44"/>
  </p:sldIdLst>
  <p:sldSz cx="9144000" cy="5143500" type="screen16x9"/>
  <p:notesSz cx="6858000" cy="9144000"/>
  <p:embeddedFontLst>
    <p:embeddedFont>
      <p:font typeface="Helvetica Neue Light" panose="020B0604020202020204" charset="0"/>
      <p:regular r:id="rId46"/>
      <p:bold r:id="rId47"/>
      <p:italic r:id="rId48"/>
      <p:boldItalic r:id="rId49"/>
    </p:embeddedFont>
    <p:embeddedFont>
      <p:font typeface="Verdana" panose="020B0604030504040204" pitchFamily="34" charset="0"/>
      <p:regular r:id="rId50"/>
      <p:bold r:id="rId51"/>
      <p:italic r:id="rId52"/>
      <p:boldItalic r:id="rId53"/>
    </p:embeddedFont>
    <p:embeddedFont>
      <p:font typeface="Calibri" panose="020F0502020204030204" pitchFamily="34" charset="0"/>
      <p:regular r:id="rId54"/>
      <p:bold r:id="rId55"/>
      <p:italic r:id="rId56"/>
      <p:boldItalic r:id="rId57"/>
    </p:embeddedFont>
    <p:embeddedFont>
      <p:font typeface="Georgia" panose="02040502050405020303" pitchFamily="18" charset="0"/>
      <p:regular r:id="rId58"/>
      <p:bold r:id="rId59"/>
      <p:italic r:id="rId60"/>
      <p:boldItalic r:id="rId61"/>
    </p:embeddedFont>
    <p:embeddedFont>
      <p:font typeface="Helvetica Neue" panose="020B0604020202020204" charset="0"/>
      <p:regular r:id="rId62"/>
      <p:bold r:id="rId63"/>
      <p:italic r:id="rId64"/>
      <p:boldItalic r:id="rId65"/>
    </p:embeddedFont>
    <p:embeddedFont>
      <p:font typeface="Roboto" panose="020B0604020202020204" charset="0"/>
      <p:regular r:id="rId66"/>
      <p:bold r:id="rId67"/>
      <p:italic r:id="rId68"/>
      <p:boldItalic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9432E17-40DA-4C51-BB49-710AF952EDD7}">
  <a:tblStyle styleId="{F9432E17-40DA-4C51-BB49-710AF952EDD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77" y="835"/>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font" Target="fonts/font18.fntdata"/><Relationship Id="rId68" Type="http://schemas.openxmlformats.org/officeDocument/2006/relationships/font" Target="fonts/font23.fntdata"/><Relationship Id="rId7" Type="http://schemas.openxmlformats.org/officeDocument/2006/relationships/slide" Target="slides/slide3.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font" Target="fonts/font21.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4.fntdata"/><Relationship Id="rId57" Type="http://schemas.openxmlformats.org/officeDocument/2006/relationships/font" Target="fonts/font12.fntdata"/><Relationship Id="rId61" Type="http://schemas.openxmlformats.org/officeDocument/2006/relationships/font" Target="fonts/font16.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font" Target="fonts/font20.fntdata"/><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font" Target="fonts/font24.fntdata"/><Relationship Id="rId8" Type="http://schemas.openxmlformats.org/officeDocument/2006/relationships/slide" Target="slides/slide4.xml"/><Relationship Id="rId51" Type="http://schemas.openxmlformats.org/officeDocument/2006/relationships/font" Target="fonts/font6.fntdata"/><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font" Target="fonts/font22.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9.fntdata"/><Relationship Id="rId62" Type="http://schemas.openxmlformats.org/officeDocument/2006/relationships/font" Target="fonts/font17.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87" y="685800"/>
            <a:ext cx="6096299"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100" b="0" i="0" u="none" strike="noStrike" cap="none"/>
            </a:lvl1pPr>
            <a:lvl2pPr marL="914400" marR="0" lvl="1" indent="-228600" algn="l" rtl="0">
              <a:spcBef>
                <a:spcPts val="0"/>
              </a:spcBef>
              <a:spcAft>
                <a:spcPts val="0"/>
              </a:spcAft>
              <a:buSzPts val="1400"/>
              <a:buNone/>
              <a:defRPr sz="1100" b="0" i="0" u="none" strike="noStrike" cap="none"/>
            </a:lvl2pPr>
            <a:lvl3pPr marL="1371600" marR="0" lvl="2" indent="-228600" algn="l" rtl="0">
              <a:spcBef>
                <a:spcPts val="0"/>
              </a:spcBef>
              <a:spcAft>
                <a:spcPts val="0"/>
              </a:spcAft>
              <a:buSzPts val="1400"/>
              <a:buNone/>
              <a:defRPr sz="1100" b="0" i="0" u="none" strike="noStrike" cap="none"/>
            </a:lvl3pPr>
            <a:lvl4pPr marL="1828800" marR="0" lvl="3" indent="-228600" algn="l" rtl="0">
              <a:spcBef>
                <a:spcPts val="0"/>
              </a:spcBef>
              <a:spcAft>
                <a:spcPts val="0"/>
              </a:spcAft>
              <a:buSzPts val="1400"/>
              <a:buNone/>
              <a:defRPr sz="1100" b="0" i="0" u="none" strike="noStrike" cap="none"/>
            </a:lvl4pPr>
            <a:lvl5pPr marL="2286000" marR="0" lvl="4" indent="-228600" algn="l" rtl="0">
              <a:spcBef>
                <a:spcPts val="0"/>
              </a:spcBef>
              <a:spcAft>
                <a:spcPts val="0"/>
              </a:spcAft>
              <a:buSzPts val="1400"/>
              <a:buNone/>
              <a:defRPr sz="1100" b="0" i="0" u="none" strike="noStrike" cap="none"/>
            </a:lvl5pPr>
            <a:lvl6pPr marL="2743200" marR="0" lvl="5" indent="-228600" algn="l" rtl="0">
              <a:spcBef>
                <a:spcPts val="0"/>
              </a:spcBef>
              <a:spcAft>
                <a:spcPts val="0"/>
              </a:spcAft>
              <a:buSzPts val="1400"/>
              <a:buNone/>
              <a:defRPr sz="1100" b="0" i="0" u="none" strike="noStrike" cap="none"/>
            </a:lvl6pPr>
            <a:lvl7pPr marL="3200400" marR="0" lvl="6" indent="-228600" algn="l" rtl="0">
              <a:spcBef>
                <a:spcPts val="0"/>
              </a:spcBef>
              <a:spcAft>
                <a:spcPts val="0"/>
              </a:spcAft>
              <a:buSzPts val="1400"/>
              <a:buNone/>
              <a:defRPr sz="1100" b="0" i="0" u="none" strike="noStrike" cap="none"/>
            </a:lvl7pPr>
            <a:lvl8pPr marL="3657600" marR="0" lvl="7" indent="-228600" algn="l" rtl="0">
              <a:spcBef>
                <a:spcPts val="0"/>
              </a:spcBef>
              <a:spcAft>
                <a:spcPts val="0"/>
              </a:spcAft>
              <a:buSzPts val="1400"/>
              <a:buNone/>
              <a:defRPr sz="1100" b="0" i="0" u="none" strike="noStrike" cap="none"/>
            </a:lvl8pPr>
            <a:lvl9pPr marL="4114800" marR="0" lvl="8" indent="-228600" algn="l" rtl="0">
              <a:spcBef>
                <a:spcPts val="0"/>
              </a:spcBef>
              <a:spcAft>
                <a:spcPts val="0"/>
              </a:spcAft>
              <a:buSzPts val="1400"/>
              <a:buNone/>
              <a:defRPr sz="1100" b="0" i="0" u="none" strike="noStrike" cap="none"/>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aspectiva.com/"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fridaysforfuture.ca/"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raisedandrooted.com/"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mapleleaffoods.com/stories/maple-leaf-foods-is-carbon-neutral-now/"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mattsonco.us10.list-manage.com/track/click?u=cbd0a9a97dfd3f15a1f20a911&amp;id=94bca2c125&amp;e=7da20ea6c8"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insightswest.com/news/2019_canadian_food_diet_trends/?+Contacts+Master+List+All+Canada&amp;utm_term=0_defc3f1b54-28f603b2ae-69587009"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atomocoffee.com/"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torontolife.com/food/inside-eataly-toronto-the-new-50000-square-foot-location-of-the-long-awaited-italian-food-emporium/"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vitalfarms.com/farm/buckskin-acres/"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canadiangrocer.com/top-stories/headlines/consumers-cool-on-keto-survey-92276?utm_source=EmailMarketing&amp;utm_medium=email&amp;utm_campaign=Newsletter"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naturamarket.ca/"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natureknows.ca/"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info.trendwatching.com/e2t/c/*W4rWCXR7GDqLgW39_fgP3xmjTB0/*W6zb1zT8h8KxhW70zv007sltdM0/5/f18dQhb0SbTM8XJ9nxW7T6z8k5D47MtW22RY7Q1CXHK1W2QlWkq9hxXGzW5q9cPw8yygW5W8qZLS-36_zmGVQJ3xQ8B-9dcW8Bpf2T8mp2bwW8p-Vr065kbjbW8rBlFc1n8QHFW8t4BPX8m849GW5m89l08xTckrW1lHmmL3-8SdhW55nSC91VJH71W4c2Rr97MtYb8W49z-4P2MV0XLVbG0m98W1JLSW2KSxpJ2htL1BN5BchBNMMQxXW80gSRf97rB1bW8xqVcv4tTPl5W5yZ7lH5JNb9jW4ZQ_R57hj-CJW8p0PfV4twfvRW25q4rv3JtJ-WW1rMBrY4-j0hQVbQvRV5yZwCFW7ft7NQ5s25M7VfV65763lfLMN2xlDcX9kWDLVN-Tn63GvY6tN6SWWCc8WHw8W7wV4zk8JCdCvW53NYtc4PLwTVW7pM8WY1BkPTQW2WdQY16vxJ3fW6CJFsf8lHQcsVNskCz8TbH5TW4mWYwf6qLSJfW3ypHFx2tNqlLW1Cz7PD4CcglJW3yd8Qk6_MH3qN1WPqF4pV_--djNHtQ11"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info.trendwatching.com/e2t/c/*W4rWCXR7GDqLgW39_fgP3xmjTB0/*W5GtZwB1nKv0nW4bclWd8wRn_q0/5/f18dQhb0S9r89jx8QTW7T6z8k5D47MtW22RY7Q1CXHK1W2QlWkq8qbFrFW5q9cPw8yynB4W8xVv583NpJMvN3GCS01TGDzGW4qJKzp7b_q-XW3V1-zS4r1yLHW26n-Bh8Srq_7W69_cM54sj2cQW90G7th8S3yR5VbY02S4s86chW4sGX0y1nbj7VW6c-1qD3SHgtqW1hc--v1kJt7GW1ZJff89dSlS6W35rgCl94-4T0W7sLptq1Kn1l2W3ndqfP3FzJbWW6f3qKz3mc8vQW2LBVfv7P1-wWN33FK-yqPkxDVnjZC81G3h09W2Lgpmq4Mx5hhW4zLgyJ860pLpW1BY1md2QWy4DW6yw-sH2dMtYFW56wlNy6z7NjrW9gFQng6WVGpbW4NpX876zpqBjN4QYFX57Q6jFN8Wmnd2vTzFTW3rc06T1hGjtnVtnVs12dfxc8W2p8_TT7_wkRwMhR2w5Ps031VgkKmy5qqk_FW38GBLC5PtDT2W3B_ncx3ThRBsW7k_7tB96L2ljW31GHfx1293cDW4n88tl6JRmjLW2lQ9X26yx33zW8xJGyK8Rg0w4N33f1DZVMPVbVVrLq84SGVNJf4RsxY404"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2af112409d_0_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2af112409d_0_2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7c36726b07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7c36726b07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 sz="1100">
                <a:solidFill>
                  <a:schemeClr val="dk1"/>
                </a:solidFill>
                <a:latin typeface="Helvetica Neue"/>
                <a:ea typeface="Helvetica Neue"/>
                <a:cs typeface="Helvetica Neue"/>
                <a:sym typeface="Helvetica Neue"/>
              </a:rPr>
              <a:t>Also contributing to growth in this space is the legalization of cannabis, which is viewed by consumers as being healthier and lower calorie than alcohol.</a:t>
            </a:r>
            <a:endParaRPr sz="11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1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350">
                <a:solidFill>
                  <a:srgbClr val="0A0A0A"/>
                </a:solidFill>
                <a:highlight>
                  <a:srgbClr val="FFFFFF"/>
                </a:highlight>
                <a:latin typeface="Georgia"/>
                <a:ea typeface="Georgia"/>
                <a:cs typeface="Georgia"/>
                <a:sym typeface="Georgia"/>
              </a:rPr>
              <a:t>U.S. wine consumption decreased in 2019 for the first time in 25 years, posting a -0.9% volume loss from the year prior, according to preliminary figures provided to Food Dive by IWSR Drinks Market Analysis.</a:t>
            </a:r>
            <a:endParaRPr sz="11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1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100">
                <a:solidFill>
                  <a:schemeClr val="dk1"/>
                </a:solidFill>
                <a:latin typeface="Helvetica Neue"/>
                <a:ea typeface="Helvetica Neue"/>
                <a:cs typeface="Helvetica Neue"/>
                <a:sym typeface="Helvetica Neue"/>
              </a:rPr>
              <a:t>And “drinks with benefits” doesn’t just mean CBD or THC. </a:t>
            </a:r>
            <a:r>
              <a:rPr lang="en" sz="1200">
                <a:solidFill>
                  <a:schemeClr val="dk1"/>
                </a:solidFill>
                <a:highlight>
                  <a:srgbClr val="FFFFFF"/>
                </a:highlight>
              </a:rPr>
              <a:t>2018 report (</a:t>
            </a:r>
            <a:r>
              <a:rPr lang="en" sz="1100">
                <a:solidFill>
                  <a:schemeClr val="dk1"/>
                </a:solidFill>
                <a:latin typeface="Helvetica Neue"/>
                <a:ea typeface="Helvetica Neue"/>
                <a:cs typeface="Helvetica Neue"/>
                <a:sym typeface="Helvetica Neue"/>
              </a:rPr>
              <a:t>Hartman’s </a:t>
            </a:r>
            <a:r>
              <a:rPr lang="en" sz="1200">
                <a:solidFill>
                  <a:schemeClr val="dk1"/>
                </a:solidFill>
                <a:highlight>
                  <a:schemeClr val="lt1"/>
                </a:highlight>
              </a:rPr>
              <a:t>Modern Beverage Culture)</a:t>
            </a:r>
            <a:r>
              <a:rPr lang="en" sz="1200">
                <a:solidFill>
                  <a:schemeClr val="dk1"/>
                </a:solidFill>
                <a:highlight>
                  <a:srgbClr val="FFFFFF"/>
                </a:highlight>
              </a:rPr>
              <a:t> found that 44% of consumers say they want their beverages to "do something for them." </a:t>
            </a:r>
            <a:r>
              <a:rPr lang="en" sz="1100">
                <a:solidFill>
                  <a:schemeClr val="dk1"/>
                </a:solidFill>
                <a:latin typeface="Helvetica Neue"/>
                <a:ea typeface="Helvetica Neue"/>
                <a:cs typeface="Helvetica Neue"/>
                <a:sym typeface="Helvetica Neue"/>
              </a:rPr>
              <a:t>In our 2019 Trend Report, we wrote about the shift from physical to emotional well-being and the rise of medicinal mushrooms or “adaptogens” as consumers like to plants over pills for physical and mental health. Adaptogens (helps with anxiety and stress management - herbs, roots mushrooms) and nootropics (enhances cognitive function - caffeine, grape seed extract) have the potential to be a bigger market than CBD in the wellness drinks space according to intelligence platform CBInsights. Of course, these ingredients are readily available and have been used for centuries in Ayurvedic and traditional Chinese medicines.</a:t>
            </a:r>
            <a:endParaRPr sz="11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1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11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7d139a11fb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7d139a11fb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4a93c67e59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4a93c67e59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 sz="1100">
                <a:solidFill>
                  <a:schemeClr val="dk1"/>
                </a:solidFill>
                <a:latin typeface="Helvetica Neue"/>
                <a:ea typeface="Helvetica Neue"/>
                <a:cs typeface="Helvetica Neue"/>
                <a:sym typeface="Helvetica Neue"/>
              </a:rPr>
              <a:t>We’re starting to see personal AI wellness consultants that analyze your DNA, your lifestyle, and your microbiome to develop a customized way of eating. That cell phone we all carry is increasingly becoming a portable lab with increasing functionality to measure our wellbeing. Sounds a lot like Dr. McCoy’s tricorder, doesn’t it?</a:t>
            </a:r>
            <a:endParaRPr sz="11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1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100">
                <a:solidFill>
                  <a:schemeClr val="dk1"/>
                </a:solidFill>
                <a:latin typeface="Helvetica Neue"/>
                <a:ea typeface="Helvetica Neue"/>
                <a:cs typeface="Helvetica Neue"/>
                <a:sym typeface="Helvetica Neue"/>
              </a:rPr>
              <a:t>Businesses can now develop products and content customized for consumers based on their needs and preferences. You can personalize recipe content or promotional offers online and develop customized meal-kits and protein bars.</a:t>
            </a:r>
            <a:endParaRPr sz="11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1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100">
                <a:solidFill>
                  <a:schemeClr val="dk1"/>
                </a:solidFill>
                <a:latin typeface="Helvetica Neue"/>
                <a:ea typeface="Helvetica Neue"/>
                <a:cs typeface="Helvetica Neue"/>
                <a:sym typeface="Helvetica Neue"/>
              </a:rPr>
              <a:t>Walmart purchased AI company </a:t>
            </a:r>
            <a:r>
              <a:rPr lang="en" sz="1100" u="sng">
                <a:solidFill>
                  <a:srgbClr val="1155CC"/>
                </a:solidFill>
                <a:latin typeface="Helvetica Neue"/>
                <a:ea typeface="Helvetica Neue"/>
                <a:cs typeface="Helvetica Neue"/>
                <a:sym typeface="Helvetica Neue"/>
                <a:hlinkClick r:id="rId3"/>
              </a:rPr>
              <a:t>Aspectiva</a:t>
            </a:r>
            <a:r>
              <a:rPr lang="en" sz="1100">
                <a:solidFill>
                  <a:schemeClr val="dk1"/>
                </a:solidFill>
                <a:latin typeface="Helvetica Neue"/>
                <a:ea typeface="Helvetica Neue"/>
                <a:cs typeface="Helvetica Neue"/>
                <a:sym typeface="Helvetica Neue"/>
              </a:rPr>
              <a:t> in 2019, allowing it to offer personalized product recommendations based on shopper browsing behaviour. McDonald’s purchased two AI companies in 2019 – Dynamic Yield and Apprente. It’s now testing menu boards that can change based on weather patterns, as well as recognize licence plates, enabling purchase suggestions based on the customer’s past orders.</a:t>
            </a:r>
            <a:endParaRPr sz="1100"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
              <a:t>DnaNudge is offering consumers a novel way to make healthier choices when grocery shopping by basing it on their DNA. And lines between Grocery &amp; Health/Drug blurring.</a:t>
            </a:r>
            <a:endParaRPr dirty="0"/>
          </a:p>
          <a:p>
            <a:pPr marL="0" lvl="0" indent="0" algn="l" rtl="0">
              <a:spcBef>
                <a:spcPts val="0"/>
              </a:spcBef>
              <a:spcAft>
                <a:spcPts val="0"/>
              </a:spcAft>
              <a:buClr>
                <a:schemeClr val="dk1"/>
              </a:buClr>
              <a:buSzPts val="1100"/>
              <a:buFont typeface="Arial"/>
              <a:buNone/>
            </a:pPr>
            <a:r>
              <a:rPr lang="en"/>
              <a:t>The concept: At the supermarket, customers take a DNA test on the spot via a saliva swab. Then using a wearable band, they can scan food products in the store to see what's best for them based on their genetic makeup. For example, if the results showed a number of genes that are associated with high cholesterol and high blood pressure, the company predicts that person's health could be highly affected by excess salt in their diet, so dry roasted peanuts wouldn't be a healthy snack choice for them.</a:t>
            </a:r>
            <a:endParaRPr dirty="0"/>
          </a:p>
          <a:p>
            <a:pPr marL="0" lvl="0" indent="0" algn="l" rtl="0">
              <a:spcBef>
                <a:spcPts val="0"/>
              </a:spcBef>
              <a:spcAft>
                <a:spcPts val="0"/>
              </a:spcAft>
              <a:buClr>
                <a:schemeClr val="dk1"/>
              </a:buClr>
              <a:buSzPts val="1100"/>
              <a:buFont typeface="Arial"/>
              <a:buNone/>
            </a:pPr>
            <a:r>
              <a:rPr lang="en"/>
              <a:t>The band also monitors the person's physical activity — or lack thereof — and will update its food recommendations accordingly.</a:t>
            </a:r>
            <a:endParaRPr dirty="0"/>
          </a:p>
          <a:p>
            <a:pPr marL="0" lvl="0" indent="0" algn="l" rtl="0">
              <a:spcBef>
                <a:spcPts val="0"/>
              </a:spcBef>
              <a:spcAft>
                <a:spcPts val="0"/>
              </a:spcAft>
              <a:buClr>
                <a:schemeClr val="dk1"/>
              </a:buClr>
              <a:buSzPts val="1100"/>
              <a:buFont typeface="Arial"/>
              <a:buNone/>
            </a:pPr>
            <a:r>
              <a:rPr lang="en"/>
              <a:t>The UK-based company has been testing the concept in London since November 2018 and is launching in the United States this year.</a:t>
            </a:r>
            <a:endParaRPr dirty="0"/>
          </a:p>
          <a:p>
            <a:pPr marL="0" lvl="0" indent="0" algn="l" rtl="0">
              <a:spcBef>
                <a:spcPts val="0"/>
              </a:spcBef>
              <a:spcAft>
                <a:spcPts val="0"/>
              </a:spcAft>
              <a:buNone/>
            </a:pPr>
            <a:endParaRPr dirty="0"/>
          </a:p>
          <a:p>
            <a:pPr marL="0" lvl="0" indent="0" algn="l" rtl="0">
              <a:lnSpc>
                <a:spcPct val="115000"/>
              </a:lnSpc>
              <a:spcBef>
                <a:spcPts val="0"/>
              </a:spcBef>
              <a:spcAft>
                <a:spcPts val="0"/>
              </a:spcAft>
              <a:buNone/>
            </a:pPr>
            <a:endParaRPr sz="11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7d29ea78e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7d29ea78e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 sz="1100">
                <a:solidFill>
                  <a:schemeClr val="dk1"/>
                </a:solidFill>
                <a:latin typeface="Helvetica Neue"/>
                <a:ea typeface="Helvetica Neue"/>
                <a:cs typeface="Helvetica Neue"/>
                <a:sym typeface="Helvetica Neue"/>
              </a:rPr>
              <a:t>IBM’s Watson is working with manufacturers to spot trends earlier, so lead times for innovative new food and beverage products are reduced by up to seven months. With 85% of new product launches failing within 2 years, AI should be a welcome addition to increase those poor odds of success. The Watson Trendspotter tool captures data from various sources like Google, Instagram, QSR menus and other social forums and applies a proprietary algorithm to spot trends ahead of the trend.</a:t>
            </a:r>
            <a:endParaRPr sz="1100"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1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11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7d29ea78ed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7d29ea78ed_0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 sz="1100">
                <a:solidFill>
                  <a:schemeClr val="dk1"/>
                </a:solidFill>
                <a:latin typeface="Helvetica Neue"/>
                <a:ea typeface="Helvetica Neue"/>
                <a:cs typeface="Helvetica Neue"/>
                <a:sym typeface="Helvetica Neue"/>
              </a:rPr>
              <a:t>But, efforts to “Know Me” don’t need to be high-tech. Some companies are successfully tapping into consumer nostalgia with limited-time releases, like the revival of New Coke to coincide with Netflix’s 80s-based series, Stranger Things. Apparently, enough time had passed since one of the most epic marketing failures of all time for Coca-Cola to feel comfortable enough to bring it back.</a:t>
            </a:r>
            <a:endParaRPr sz="1100"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1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11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7d139a11fb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7d139a11fb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7c36726b07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7c36726b07_0_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1100">
                <a:solidFill>
                  <a:schemeClr val="dk1"/>
                </a:solidFill>
                <a:latin typeface="Helvetica Neue"/>
                <a:ea typeface="Helvetica Neue"/>
                <a:cs typeface="Helvetica Neue"/>
                <a:sym typeface="Helvetica Neue"/>
              </a:rPr>
              <a:t>Climate change emerged as a top issue in the recent Canadian federal election. Will consumers start eating based on environmental or climate impact?</a:t>
            </a:r>
            <a:endParaRPr sz="1100" dirty="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100" dirty="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100">
                <a:solidFill>
                  <a:schemeClr val="dk1"/>
                </a:solidFill>
                <a:latin typeface="Helvetica Neue"/>
                <a:ea typeface="Helvetica Neue"/>
                <a:cs typeface="Helvetica Neue"/>
                <a:sym typeface="Helvetica Neue"/>
              </a:rPr>
              <a:t>Italy has recently mandated schools to incorporate 33 hours of climate change-related curriculum annually. Students globally are marching against climate change during </a:t>
            </a:r>
            <a:r>
              <a:rPr lang="en" sz="1100" u="sng">
                <a:solidFill>
                  <a:srgbClr val="1155CC"/>
                </a:solidFill>
                <a:latin typeface="Helvetica Neue"/>
                <a:ea typeface="Helvetica Neue"/>
                <a:cs typeface="Helvetica Neue"/>
                <a:sym typeface="Helvetica Neue"/>
                <a:hlinkClick r:id="rId3"/>
              </a:rPr>
              <a:t>Fridays for Future</a:t>
            </a:r>
            <a:r>
              <a:rPr lang="en" sz="1100">
                <a:solidFill>
                  <a:schemeClr val="dk1"/>
                </a:solidFill>
                <a:latin typeface="Helvetica Neue"/>
                <a:ea typeface="Helvetica Neue"/>
                <a:cs typeface="Helvetica Neue"/>
                <a:sym typeface="Helvetica Neue"/>
              </a:rPr>
              <a:t> protests. And, according to an NPR/Ipsos poll, more than 80% of U.S. parents support teaching climate change in school.</a:t>
            </a:r>
            <a:endParaRPr sz="1300" dirty="0">
              <a:solidFill>
                <a:srgbClr val="333333"/>
              </a:solidFill>
              <a:highlight>
                <a:srgbClr val="FFFFFF"/>
              </a:highlight>
              <a:latin typeface="Georgia"/>
              <a:ea typeface="Georgia"/>
              <a:cs typeface="Georgia"/>
              <a:sym typeface="Georgia"/>
            </a:endParaRPr>
          </a:p>
          <a:p>
            <a:pPr marL="0" lvl="0" indent="0" algn="l" rtl="0">
              <a:spcBef>
                <a:spcPts val="0"/>
              </a:spcBef>
              <a:spcAft>
                <a:spcPts val="0"/>
              </a:spcAft>
              <a:buNone/>
            </a:pPr>
            <a:endParaRPr sz="1100" dirty="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150">
                <a:solidFill>
                  <a:schemeClr val="dk1"/>
                </a:solidFill>
                <a:highlight>
                  <a:srgbClr val="FFFFFF"/>
                </a:highlight>
              </a:rPr>
              <a:t>in 2020, attitudes towards sustainable consumption finally reach a crucial tipping point away from aspirational, and towards necessary.</a:t>
            </a:r>
            <a:endParaRPr sz="11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 sz="1200">
                <a:solidFill>
                  <a:srgbClr val="231F20"/>
                </a:solidFill>
                <a:highlight>
                  <a:srgbClr val="FFFFFF"/>
                </a:highlight>
              </a:rPr>
              <a:t>Research conducted with online Canadian members of the Angus Reid Forum (for The Meatless Farm) found that three-quarters (77 per cent) of consumers say they understand the damaging environmental impact of eating red meat and believe it is important to reduce their carbon footprint (74 per cent) – yet only 38 per cent of Canadians reduced meat consumption in order to do so.</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7c36726b07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7c36726b07_0_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100">
                <a:solidFill>
                  <a:schemeClr val="dk1"/>
                </a:solidFill>
                <a:latin typeface="Helvetica Neue"/>
                <a:ea typeface="Helvetica Neue"/>
                <a:cs typeface="Helvetica Neue"/>
                <a:sym typeface="Helvetica Neue"/>
              </a:rPr>
              <a:t>Will this result in a “climatarian” diet where consumers start making food choices not based on food preferences or values but instead based on carbon footprint and lower environmental impact?</a:t>
            </a:r>
            <a:endParaRPr sz="11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11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 sz="1100">
                <a:solidFill>
                  <a:schemeClr val="dk1"/>
                </a:solidFill>
                <a:latin typeface="Helvetica Neue"/>
                <a:ea typeface="Helvetica Neue"/>
                <a:cs typeface="Helvetica Neue"/>
                <a:sym typeface="Helvetica Neue"/>
              </a:rPr>
              <a:t>Blended or hybrid products (such as mixed plant and dairy, or plant and meat) are starting to emerge as an easier way for consumers to moderate their carbon footprint without giving up their preferred taste for animal products. Rather than doing flexitarian as an “either/or”, it can be done as an “and.” Blended protein is an old concept that recent economic prosperity has taken us away from. During WWII, there were Victory posters in Canada about protein rationing. Boomers’ mothers also mixed hamburger with oats to make the grocery money extend further.</a:t>
            </a:r>
            <a:endParaRPr sz="11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100"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1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11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7c36726b07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7c36726b07_0_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 sz="1100">
                <a:solidFill>
                  <a:schemeClr val="dk1"/>
                </a:solidFill>
                <a:latin typeface="Helvetica Neue"/>
                <a:ea typeface="Helvetica Neue"/>
                <a:cs typeface="Helvetica Neue"/>
                <a:sym typeface="Helvetica Neue"/>
              </a:rPr>
              <a:t>In the U.S., Tyson Foods recently launched “</a:t>
            </a:r>
            <a:r>
              <a:rPr lang="en" sz="1100" u="sng">
                <a:solidFill>
                  <a:srgbClr val="1155CC"/>
                </a:solidFill>
                <a:latin typeface="Helvetica Neue"/>
                <a:ea typeface="Helvetica Neue"/>
                <a:cs typeface="Helvetica Neue"/>
                <a:sym typeface="Helvetica Neue"/>
                <a:hlinkClick r:id="rId3"/>
              </a:rPr>
              <a:t>Raised &amp; Rooted</a:t>
            </a:r>
            <a:r>
              <a:rPr lang="en" sz="1100">
                <a:solidFill>
                  <a:schemeClr val="dk1"/>
                </a:solidFill>
                <a:latin typeface="Helvetica Neue"/>
                <a:ea typeface="Helvetica Neue"/>
                <a:cs typeface="Helvetica Neue"/>
                <a:sym typeface="Helvetica Neue"/>
              </a:rPr>
              <a:t>” shortly after selling its share in Beyond Meat, a totally plant-based processed meat substitute. Perdue, a major chicken processing company, offers a Chicken Plus line of products combining chicken and vegetables.</a:t>
            </a:r>
            <a:endParaRPr sz="11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1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 sz="1100">
                <a:solidFill>
                  <a:schemeClr val="dk1"/>
                </a:solidFill>
                <a:latin typeface="Helvetica Neue"/>
                <a:ea typeface="Helvetica Neue"/>
                <a:cs typeface="Helvetica Neue"/>
                <a:sym typeface="Helvetica Neue"/>
              </a:rPr>
              <a:t>In Canada, Maple Leaf Foods, one of the largest meat processors in the country, has shifted its vision to focus on becoming “the most sustainable protein company on Earth.” (Note the exclusion of the word ‘meat’.) It has positioned itself for the future by creating a separate plant-based division and building a $300 million in Indiana to support growth. And in November 2019, Maple Leaf announced that it is now </a:t>
            </a:r>
            <a:r>
              <a:rPr lang="en" sz="1100" u="sng">
                <a:solidFill>
                  <a:srgbClr val="1155CC"/>
                </a:solidFill>
                <a:latin typeface="Helvetica Neue"/>
                <a:ea typeface="Helvetica Neue"/>
                <a:cs typeface="Helvetica Neue"/>
                <a:sym typeface="Helvetica Neue"/>
                <a:hlinkClick r:id="rId4"/>
              </a:rPr>
              <a:t>a carbon-neutral company</a:t>
            </a:r>
            <a:r>
              <a:rPr lang="en" sz="1100">
                <a:solidFill>
                  <a:schemeClr val="dk1"/>
                </a:solidFill>
                <a:latin typeface="Helvetica Neue"/>
                <a:ea typeface="Helvetica Neue"/>
                <a:cs typeface="Helvetica Neue"/>
                <a:sym typeface="Helvetica Neue"/>
              </a:rPr>
              <a:t>, using a combination of operational efficiencies and investments in green environmental project offsets.  RBC Capital wrote about potential upside from ESG flow of funds Increasing popularity of ESG investing could drive flow of funds to firms that rate high on those initiatives, and MFI is a leader in our space. </a:t>
            </a:r>
            <a:r>
              <a:rPr lang="en" sz="1200" b="1">
                <a:solidFill>
                  <a:srgbClr val="222222"/>
                </a:solidFill>
                <a:highlight>
                  <a:srgbClr val="FFFFFF"/>
                </a:highlight>
              </a:rPr>
              <a:t>ESG</a:t>
            </a:r>
            <a:r>
              <a:rPr lang="en" sz="1200">
                <a:solidFill>
                  <a:srgbClr val="222222"/>
                </a:solidFill>
                <a:highlight>
                  <a:srgbClr val="FFFFFF"/>
                </a:highlight>
              </a:rPr>
              <a:t> (Environmental, Social and Governance) </a:t>
            </a:r>
            <a:r>
              <a:rPr lang="en" sz="1200" b="1">
                <a:solidFill>
                  <a:srgbClr val="222222"/>
                </a:solidFill>
                <a:highlight>
                  <a:srgbClr val="FFFFFF"/>
                </a:highlight>
              </a:rPr>
              <a:t>investing</a:t>
            </a:r>
            <a:r>
              <a:rPr lang="en" sz="1200">
                <a:solidFill>
                  <a:srgbClr val="222222"/>
                </a:solidFill>
                <a:highlight>
                  <a:srgbClr val="FFFFFF"/>
                </a:highlight>
              </a:rPr>
              <a:t> refers to a class of </a:t>
            </a:r>
            <a:r>
              <a:rPr lang="en" sz="1200" b="1">
                <a:solidFill>
                  <a:srgbClr val="222222"/>
                </a:solidFill>
                <a:highlight>
                  <a:srgbClr val="FFFFFF"/>
                </a:highlight>
              </a:rPr>
              <a:t>investing</a:t>
            </a:r>
            <a:r>
              <a:rPr lang="en" sz="1200">
                <a:solidFill>
                  <a:srgbClr val="222222"/>
                </a:solidFill>
                <a:highlight>
                  <a:srgbClr val="FFFFFF"/>
                </a:highlight>
              </a:rPr>
              <a:t> that is also known as “sustainable </a:t>
            </a:r>
            <a:r>
              <a:rPr lang="en" sz="1200" b="1">
                <a:solidFill>
                  <a:srgbClr val="222222"/>
                </a:solidFill>
                <a:highlight>
                  <a:srgbClr val="FFFFFF"/>
                </a:highlight>
              </a:rPr>
              <a:t>investing</a:t>
            </a:r>
            <a:r>
              <a:rPr lang="en" sz="1200">
                <a:solidFill>
                  <a:srgbClr val="222222"/>
                </a:solidFill>
                <a:highlight>
                  <a:srgbClr val="FFFFFF"/>
                </a:highlight>
              </a:rPr>
              <a:t>.” This is an umbrella term for </a:t>
            </a:r>
            <a:r>
              <a:rPr lang="en" sz="1200" b="1">
                <a:solidFill>
                  <a:srgbClr val="222222"/>
                </a:solidFill>
                <a:highlight>
                  <a:srgbClr val="FFFFFF"/>
                </a:highlight>
              </a:rPr>
              <a:t>investments</a:t>
            </a:r>
            <a:r>
              <a:rPr lang="en" sz="1200">
                <a:solidFill>
                  <a:srgbClr val="222222"/>
                </a:solidFill>
                <a:highlight>
                  <a:srgbClr val="FFFFFF"/>
                </a:highlight>
              </a:rPr>
              <a:t> that seek positive returns and long-term impact on society, environment and the performance of the business.</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7ca0e3c50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7ca0e3c509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You don’t need to choose or make a drastic change - continuum</a:t>
            </a:r>
            <a:endParaRPr dirty="0"/>
          </a:p>
          <a:p>
            <a:pPr marL="0" lvl="0" indent="0" algn="l" rtl="0">
              <a:spcBef>
                <a:spcPts val="0"/>
              </a:spcBef>
              <a:spcAft>
                <a:spcPts val="0"/>
              </a:spcAft>
              <a:buNone/>
            </a:pPr>
            <a:r>
              <a:rPr lang="en"/>
              <a:t>Live Real Farms is owned by dairy farmers. Their stated goal is to create wholesome, delicious products filled with farm-fresh goodness. Nothing fancy. Nothing artificial. We believe in eating food the way nature intended.</a:t>
            </a:r>
            <a:endParaRPr dirty="0"/>
          </a:p>
          <a:p>
            <a:pPr marL="0" lvl="0" indent="0" algn="l" rtl="0">
              <a:spcBef>
                <a:spcPts val="0"/>
              </a:spcBef>
              <a:spcAft>
                <a:spcPts val="0"/>
              </a:spcAft>
              <a:buNone/>
            </a:pPr>
            <a:r>
              <a:rPr lang="en"/>
              <a:t>Babybel’s parent recently announced the launch of a </a:t>
            </a:r>
            <a:r>
              <a:rPr lang="en" u="sng">
                <a:solidFill>
                  <a:schemeClr val="hlink"/>
                </a:solidFill>
                <a:hlinkClick r:id="rId3"/>
              </a:rPr>
              <a:t>hybrid of dairy + plant-based</a:t>
            </a:r>
            <a:r>
              <a:rPr lang="en"/>
              <a:t> cheese They plan to extend their portfolio beyond cheese by developing hybrid items integrating dairy and plant-based raw materials. </a:t>
            </a:r>
            <a:endParaRPr dirty="0"/>
          </a:p>
          <a:p>
            <a:pPr marL="0" lvl="0" indent="0" algn="l" rtl="0">
              <a:spcBef>
                <a:spcPts val="0"/>
              </a:spcBef>
              <a:spcAft>
                <a:spcPts val="0"/>
              </a:spcAft>
              <a:buNone/>
            </a:pPr>
            <a:r>
              <a:rPr lang="en"/>
              <a:t>These products leverage the technology necessary to make plant-based products stable, but incorporate real dairy, chicken, or beef to deliver the flavors and textures consumers crave. Given that plant-based ingredients are in short supply, this may be the only way new players can enter the market in the near future.</a:t>
            </a:r>
            <a:endParaRPr dirty="0"/>
          </a:p>
          <a:p>
            <a:pPr marL="0" lvl="0" indent="0" algn="l" rtl="0">
              <a:spcBef>
                <a:spcPts val="0"/>
              </a:spcBef>
              <a:spcAft>
                <a:spcPts val="0"/>
              </a:spcAft>
              <a:buNone/>
            </a:pPr>
            <a:r>
              <a:rPr lang="en"/>
              <a:t>Starbucks own environmental assessment finds dairy products are the biggest source of its global carbon footprint at 21%. CEO asking customers to drink coffee black or use plant-based substitute!</a:t>
            </a:r>
            <a:endParaRPr sz="1050" dirty="0">
              <a:solidFill>
                <a:srgbClr val="757575"/>
              </a:solidFill>
              <a:highlight>
                <a:srgbClr val="FFFFFF"/>
              </a:highlight>
              <a:latin typeface="Verdana"/>
              <a:ea typeface="Verdana"/>
              <a:cs typeface="Verdana"/>
              <a:sym typeface="Verdana"/>
            </a:endParaRPr>
          </a:p>
          <a:p>
            <a:pPr marL="0" lvl="0" indent="0" algn="l" rtl="0">
              <a:lnSpc>
                <a:spcPct val="115000"/>
              </a:lnSpc>
              <a:spcBef>
                <a:spcPts val="0"/>
              </a:spcBef>
              <a:spcAft>
                <a:spcPts val="0"/>
              </a:spcAft>
              <a:buNone/>
            </a:pPr>
            <a:endParaRPr sz="1450" dirty="0">
              <a:solidFill>
                <a:schemeClr val="dk1"/>
              </a:solidFill>
            </a:endParaRPr>
          </a:p>
          <a:p>
            <a:pPr marL="0" lvl="0" indent="0" algn="l" rtl="0">
              <a:lnSpc>
                <a:spcPct val="115000"/>
              </a:lnSpc>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4a6720f320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4a6720f320_0_1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 sz="1100" b="1">
                <a:solidFill>
                  <a:schemeClr val="dk1"/>
                </a:solidFill>
                <a:latin typeface="Helvetica Neue"/>
                <a:ea typeface="Helvetica Neue"/>
                <a:cs typeface="Helvetica Neue"/>
                <a:sym typeface="Helvetica Neue"/>
              </a:rPr>
              <a:t>This year, it’s all about Me.</a:t>
            </a:r>
            <a:endParaRPr sz="11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100">
                <a:solidFill>
                  <a:schemeClr val="dk1"/>
                </a:solidFill>
                <a:latin typeface="Helvetica Neue"/>
                <a:ea typeface="Helvetica Neue"/>
                <a:cs typeface="Helvetica Neue"/>
                <a:sym typeface="Helvetica Neue"/>
              </a:rPr>
              <a:t>2020 will be your year. And hers. And his. It will be a year of individuals taking small steps to make the world a better place. And they are defining that world as increasingly local. At the same time, they will more than ever expect companies to ‘know them’ and provide customization. Gone are the days of mass production as we move to an era of mass personalization. </a:t>
            </a:r>
            <a:endParaRPr sz="11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1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100">
                <a:solidFill>
                  <a:schemeClr val="dk1"/>
                </a:solidFill>
                <a:latin typeface="Helvetica Neue"/>
                <a:ea typeface="Helvetica Neue"/>
                <a:cs typeface="Helvetica Neue"/>
                <a:sym typeface="Helvetica Neue"/>
              </a:rPr>
              <a:t>Here are the trends you need to watch and adjust for in 2020:</a:t>
            </a:r>
            <a:endParaRPr sz="11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1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100">
                <a:solidFill>
                  <a:schemeClr val="dk1"/>
                </a:solidFill>
                <a:latin typeface="Helvetica Neue"/>
                <a:ea typeface="Helvetica Neue"/>
                <a:cs typeface="Helvetica Neue"/>
                <a:sym typeface="Helvetica Neue"/>
              </a:rPr>
              <a:t>Will farmers, producers, and modern agriculture take steps to connect with consumers? And, will Big Food be nimble enough to meet the challenges ahead, or will we continue to see new upstarts drive future innovation? Hang on to your hats – it’s about to get personal.</a:t>
            </a:r>
            <a:endParaRPr sz="11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100"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7c36726b07_0_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7c36726b07_0_2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100">
                <a:solidFill>
                  <a:schemeClr val="dk1"/>
                </a:solidFill>
                <a:latin typeface="Helvetica Neue"/>
                <a:ea typeface="Helvetica Neue"/>
                <a:cs typeface="Helvetica Neue"/>
                <a:sym typeface="Helvetica Neue"/>
              </a:rPr>
              <a:t>Meat &amp; dairy hot button for Millennials &amp; Gen Z. Can you trade consumers up to things they view as more premium and sustainable like grass-fed? Less resource intensive ag practices</a:t>
            </a:r>
            <a:endParaRPr sz="11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 sz="1100">
                <a:solidFill>
                  <a:schemeClr val="dk1"/>
                </a:solidFill>
                <a:latin typeface="Helvetica Neue"/>
                <a:ea typeface="Helvetica Neue"/>
                <a:cs typeface="Helvetica Neue"/>
                <a:sym typeface="Helvetica Neue"/>
              </a:rPr>
              <a:t>Blue Nest Beef uses regenerative ag including Audubon certification program for ranchers using bird-friendly practices &amp; grazing methods focused on protecting native grasslands</a:t>
            </a:r>
            <a:endParaRPr sz="1100" dirty="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7d139a11fb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7d139a11fb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7c36726b07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7c36726b07_0_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t>We’ve all seen the dramatic growth in plant-based meat and dairy alternatives. According to an </a:t>
            </a:r>
            <a:r>
              <a:rPr lang="en" u="sng">
                <a:solidFill>
                  <a:schemeClr val="hlink"/>
                </a:solidFill>
                <a:hlinkClick r:id="rId3"/>
              </a:rPr>
              <a:t>August study by Insights West</a:t>
            </a:r>
            <a:r>
              <a:rPr lang="en"/>
              <a:t>, more than one-quarter (27%) of Canadians indicated they are likely to try a vegetarian diet, with 11% saying they would be willing to go further and pursue a vegan diet. Those numbers rise to 38% and 17% respectively among Canadians 18 to 34. This category is moving beyond niche and becoming part of the mainstream. While plant-based eating is here to stay, we expect more dialogue around what constitutes ‘real food’. It seems ‘plant-based’ has become a very broad term, incorporating everything from vegetables to pulses to grains to seaweed and a Beyond Meat burger. Some are picked straight from the field, and others come out of a lab.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a:t>Processed foods have been on the decline as consumers moved to ‘real’ food. Many consumers moved to veganism for health reasons but are now ending up eating a more processed diet. What tradeoffs are consumers willing to make for taste versus health? And what is the role of science in our food going forward? Will consumers who have traditionally rejected GMOs embrace lab-grown meat or milk or seafood? Will they, in turn, embrace other technological advancements in our food system?</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a:t>As agricultural products like bananas and coffee face supply challenges with climate change, new lab-grown alternatives are being introduced. For example, java brand </a:t>
            </a:r>
            <a:r>
              <a:rPr lang="en" u="sng">
                <a:solidFill>
                  <a:schemeClr val="hlink"/>
                </a:solidFill>
                <a:hlinkClick r:id="rId4"/>
              </a:rPr>
              <a:t>Atomo</a:t>
            </a:r>
            <a:r>
              <a:rPr lang="en"/>
              <a:t> has reverse-engineered the coffee bean to develop your morning cup of molecular joe without the beans.</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
              <a:t>Positivity towards food science also appears to differ based on generation, with Gen Z being the most accepting. 71% of Gen Z respondents were comfortable with tech-assisted food, compared with 56% of Gen X and 58% of Boomers (Source: U.S. Ketchum 2019 Food Tech Consumer Perception Study).</a:t>
            </a: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7c36726b07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7c36726b07_0_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t>Go to this website and this is what you see - funded by The Center for Consumer Freedom, a nfp funded by individuals as well as fast food and Tyson</a:t>
            </a:r>
            <a:endParaRPr dirty="0"/>
          </a:p>
          <a:p>
            <a:pPr marL="0" lvl="0" indent="0" algn="l" rtl="0">
              <a:spcBef>
                <a:spcPts val="0"/>
              </a:spcBef>
              <a:spcAft>
                <a:spcPts val="0"/>
              </a:spcAft>
              <a:buClr>
                <a:schemeClr val="dk1"/>
              </a:buClr>
              <a:buSzPts val="1100"/>
              <a:buFont typeface="Arial"/>
              <a:buNone/>
            </a:pPr>
            <a:r>
              <a:rPr lang="en"/>
              <a:t>“Plant-based? Vegan? Fake?</a:t>
            </a:r>
            <a:endParaRPr dirty="0"/>
          </a:p>
          <a:p>
            <a:pPr marL="0" lvl="0" indent="0" algn="l" rtl="0">
              <a:spcBef>
                <a:spcPts val="0"/>
              </a:spcBef>
              <a:spcAft>
                <a:spcPts val="0"/>
              </a:spcAft>
              <a:buClr>
                <a:schemeClr val="dk1"/>
              </a:buClr>
              <a:buSzPts val="1100"/>
              <a:buFont typeface="Arial"/>
              <a:buNone/>
            </a:pPr>
            <a:r>
              <a:rPr lang="en"/>
              <a:t>Whatever you want to call them, there’s no doubt that alternative meats are skyrocketing in popularity. But take a look at what these foods are made from. Plant-based meat isn’t as healthy as you’d think.</a:t>
            </a:r>
            <a:endParaRPr dirty="0"/>
          </a:p>
          <a:p>
            <a:pPr marL="0" lvl="0" indent="0" algn="l" rtl="0">
              <a:spcBef>
                <a:spcPts val="0"/>
              </a:spcBef>
              <a:spcAft>
                <a:spcPts val="0"/>
              </a:spcAft>
              <a:buClr>
                <a:schemeClr val="dk1"/>
              </a:buClr>
              <a:buSzPts val="1100"/>
              <a:buFont typeface="Arial"/>
              <a:buNone/>
            </a:pPr>
            <a:r>
              <a:rPr lang="en"/>
              <a:t>Marketing leads us to believe that “plant-based” burgers consist solely of that—plants. However, the products specifically designed to mimic the texture and flavor of meat contain an extensive ingredient list that’s at odds with the better-for-you image these foods are trying to create.</a:t>
            </a:r>
            <a:endParaRPr dirty="0"/>
          </a:p>
          <a:p>
            <a:pPr marL="0" lvl="0" indent="0" algn="l" rtl="0">
              <a:spcBef>
                <a:spcPts val="0"/>
              </a:spcBef>
              <a:spcAft>
                <a:spcPts val="0"/>
              </a:spcAft>
              <a:buClr>
                <a:schemeClr val="dk1"/>
              </a:buClr>
              <a:buSzPts val="1100"/>
              <a:buFont typeface="Arial"/>
              <a:buNone/>
            </a:pPr>
            <a:r>
              <a:rPr lang="en"/>
              <a:t>We’re being duped into eating heavily processed food that contains numerous preservatives, additives, fillers, texturizers, and chemicals linked to cancer. They’re high in sodium, and low in nutritional quality. Consumers should NOT be told that highly processed fake foods are any better for you than the meat products they’re replacing.</a:t>
            </a:r>
            <a:endParaRPr dirty="0"/>
          </a:p>
          <a:p>
            <a:pPr marL="0" lvl="0" indent="0" algn="l" rtl="0">
              <a:spcBef>
                <a:spcPts val="0"/>
              </a:spcBef>
              <a:spcAft>
                <a:spcPts val="0"/>
              </a:spcAft>
              <a:buClr>
                <a:schemeClr val="dk1"/>
              </a:buClr>
              <a:buSzPts val="1100"/>
              <a:buFont typeface="Arial"/>
              <a:buNone/>
            </a:pPr>
            <a:r>
              <a:rPr lang="en"/>
              <a:t>The Plant-Based Meat Ingredient Guide exposes the most concerning ingredients in these heavily processed foods, and lets you see exactly which products you’ll find them in.”</a:t>
            </a:r>
            <a:endParaRPr dirty="0"/>
          </a:p>
          <a:p>
            <a:pPr marL="0" lvl="0" indent="0" algn="l" rtl="0">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r>
              <a:rPr lang="en"/>
              <a:t>There is also growing research on the adverse effects of Ultra-Processed Foods (UPF). A UPF is created when ingredients are pulled apart and reconstituted. Two studies recently published in the British Journal of Medicine link UPFs with higher cardiovascular disease and death. A new theory of obesity claims that eating UPFs changes the brain’s circuitry, making us crave more and more calories. </a:t>
            </a:r>
            <a:br>
              <a:rPr lang="en"/>
            </a:br>
            <a:r>
              <a:rPr lang="en" sz="800">
                <a:solidFill>
                  <a:schemeClr val="dk1"/>
                </a:solidFill>
                <a:latin typeface="Helvetica Neue"/>
                <a:ea typeface="Helvetica Neue"/>
                <a:cs typeface="Helvetica Neue"/>
                <a:sym typeface="Helvetica Neue"/>
              </a:rPr>
              <a:t>(Source: Scientific America: Kevin Hall National Institute of Diabetes and Digestive and Kidney Diseases)</a:t>
            </a:r>
            <a:endParaRPr sz="8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1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7d139a11fb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7d139a11fb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7c36726b07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 name="Google Shape;586;g7c36726b07_0_1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While meal ordering has moved online, grocery has been slower to go digital. Grocery stores will still exist in the future, but they will be increasingly reconfigured for entertainment rather than necessity. Gen Z esp loves IRL experience of shopping. Shoppers will go to physical stores for inspiration rather than to replenish basic household staples. Ontario grocery chain Farm Boy operates smaller-format stores that don’t carry consumer staples, like paper towels, recognizing that these types of categories are the ones to migrate to online purchasing. They position themselves as your second grocery store.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a:t>Watch for even more square footage given over to sampling and food demonstrations. Appeals to all ages. Younger attracted to entertainment value. Want to see this trend taken to the max? Visit the newly opened </a:t>
            </a:r>
            <a:r>
              <a:rPr lang="en" u="sng">
                <a:solidFill>
                  <a:schemeClr val="hlink"/>
                </a:solidFill>
                <a:hlinkClick r:id="rId3"/>
              </a:rPr>
              <a:t>Eataly</a:t>
            </a:r>
            <a:r>
              <a:rPr lang="en"/>
              <a:t> in downtown Toronto. Or the newest Longos, in Toronto’s trendy Liberty Village, where you can shop while having an alcoholic beverage as the entire 23,000 sq ft store is licenced, a first for a Canadian grocery store. It also features a dine-in Community Zone, acting as a meeting place for local space-challenged condo dwellers - think trendy sports bar with lots of local craft products. As buying food increasingly moves online, there will be a drive to enhance the experience in stores and restaurants beyond just the food and groceries purchased. </a:t>
            </a:r>
            <a:endParaRPr dirty="0"/>
          </a:p>
          <a:p>
            <a:pPr marL="0" lvl="0" indent="0" algn="l" rtl="0">
              <a:lnSpc>
                <a:spcPct val="115000"/>
              </a:lnSpc>
              <a:spcBef>
                <a:spcPts val="0"/>
              </a:spcBef>
              <a:spcAft>
                <a:spcPts val="0"/>
              </a:spcAft>
              <a:buNone/>
            </a:pPr>
            <a:endParaRPr sz="11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
              <a:t>y-Pulse research of 5k</a:t>
            </a: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7c36726b07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7c36726b07_0_1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100">
                <a:solidFill>
                  <a:schemeClr val="dk1"/>
                </a:solidFill>
                <a:latin typeface="Helvetica Neue"/>
                <a:ea typeface="Helvetica Neue"/>
                <a:cs typeface="Helvetica Neue"/>
                <a:sym typeface="Helvetica Neue"/>
              </a:rPr>
              <a:t>Largely because of rampant urbanization, and perhaps our increasingly digital economy, consumers are becoming more disconnected from their food sources. The most recent CCFI 2019 Public Trust Research found that 91% of consumers know little or nothing about modern farming practices. There’s still a glimmer of hope, however, the bridge may be gapped: 60% of Canadians are interested in knowing more about how their food is grown. </a:t>
            </a:r>
            <a:endParaRPr sz="11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11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 sz="1100">
                <a:solidFill>
                  <a:schemeClr val="dk1"/>
                </a:solidFill>
                <a:latin typeface="Helvetica Neue"/>
                <a:ea typeface="Helvetica Neue"/>
                <a:cs typeface="Helvetica Neue"/>
                <a:sym typeface="Helvetica Neue"/>
              </a:rPr>
              <a:t>Farmers and producers are more trusted as information sources by the public than grocery stores, restaurants, or food processors/manufacturers. There is an opportunity here to capitalize on supposedly divisive digital technology to make a connection. Could augmented reality play a role in bringing the farmer/producer to life at the point of purchase? Can a shopper connect to a VR environment that takes them to the provenance of the food they’re considering? Imagine being transported to a lush coffee plantation in Costa Rica, to eat and drink with your eyes in advance of purchasing. </a:t>
            </a:r>
            <a:endParaRPr sz="11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11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7c36726b07_0_3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0" name="Google Shape;620;g7c36726b07_0_3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Vital Farms is partners with approximately 200 small, family owned farms. The 360° images will be available for every family farm partnered with Vital Farms. The images will be updated at least twice a year. </a:t>
            </a:r>
            <a:endParaRPr dirty="0"/>
          </a:p>
          <a:p>
            <a:pPr marL="0" lvl="0" indent="0" algn="l" rtl="0">
              <a:spcBef>
                <a:spcPts val="0"/>
              </a:spcBef>
              <a:spcAft>
                <a:spcPts val="0"/>
              </a:spcAft>
              <a:buNone/>
            </a:pPr>
            <a:r>
              <a:rPr lang="en" sz="1100" u="sng">
                <a:solidFill>
                  <a:schemeClr val="hlink"/>
                </a:solidFill>
                <a:hlinkClick r:id="rId3"/>
              </a:rPr>
              <a:t>https://vitalfarms.com/farm/buckskin-acres/</a:t>
            </a:r>
            <a:r>
              <a:rPr lang="en" b="1">
                <a:solidFill>
                  <a:srgbClr val="FF9900"/>
                </a:solidFill>
                <a:latin typeface="Helvetica Neue"/>
                <a:ea typeface="Helvetica Neue"/>
                <a:cs typeface="Helvetica Neue"/>
                <a:sym typeface="Helvetica Neue"/>
              </a:rPr>
              <a:t> to see in action</a:t>
            </a:r>
            <a:endParaRPr b="1" dirty="0">
              <a:solidFill>
                <a:srgbClr val="FF9900"/>
              </a:solidFill>
              <a:latin typeface="Helvetica Neue"/>
              <a:ea typeface="Helvetica Neue"/>
              <a:cs typeface="Helvetica Neue"/>
              <a:sym typeface="Helvetica Neue"/>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7d139a11fb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 name="Google Shape;638;g7d139a11fb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7c36726b07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6" name="Google Shape;646;g7c36726b07_0_1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100">
                <a:solidFill>
                  <a:schemeClr val="dk1"/>
                </a:solidFill>
                <a:latin typeface="Helvetica Neue"/>
                <a:ea typeface="Helvetica Neue"/>
                <a:cs typeface="Helvetica Neue"/>
                <a:sym typeface="Helvetica Neue"/>
              </a:rPr>
              <a:t>In last year’s Trend Report, we talked about the Shift to Selective Eating as a way of optimizing both physical and mental performance. The ‘no-carb’ keto diet has led the way with more and more new products entering the market. Interest in this way of eating hasn’t lessened; six of the top fifteen cookbooks on the Canadian best-seller list are about the keto diet. Instagram has 20,000,000+ posts tagged ‘keto’ and related terms. And Google Trends data shows continued strength, with the expected spike at the start of the New Year’s resolution season.</a:t>
            </a:r>
            <a:endParaRPr sz="1100" dirty="0">
              <a:solidFill>
                <a:schemeClr val="dk1"/>
              </a:solidFill>
              <a:latin typeface="Helvetica Neue"/>
              <a:ea typeface="Helvetica Neue"/>
              <a:cs typeface="Helvetica Neue"/>
              <a:sym typeface="Helvetica Neue"/>
            </a:endParaRPr>
          </a:p>
          <a:p>
            <a:pPr marL="0" lvl="0" indent="0" algn="l" rtl="0">
              <a:spcBef>
                <a:spcPts val="2100"/>
              </a:spcBef>
              <a:spcAft>
                <a:spcPts val="0"/>
              </a:spcAft>
              <a:buClr>
                <a:schemeClr val="dk1"/>
              </a:buClr>
              <a:buSzPts val="1100"/>
              <a:buFont typeface="Arial"/>
              <a:buNone/>
            </a:pPr>
            <a:r>
              <a:rPr lang="en"/>
              <a:t>The high fat, moderate protein and ultra-low carb keto diet is likely to remain the top diet trend of 2020, followed by intermittent fasting and clean eating, according to a poll of 1,259 registered dietitians </a:t>
            </a:r>
            <a:r>
              <a:rPr lang="en" sz="1000"/>
              <a:t>(conducted by marketing and PR agency Pollock Communications and Today’s Dietitian, a trade publication for registered dietitian nutritionists)</a:t>
            </a:r>
            <a:r>
              <a:rPr lang="en"/>
              <a:t>.</a:t>
            </a:r>
            <a:endParaRPr sz="1050" dirty="0">
              <a:solidFill>
                <a:srgbClr val="343434"/>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endParaRPr sz="1100" dirty="0">
              <a:solidFill>
                <a:schemeClr val="dk1"/>
              </a:solidFill>
            </a:endParaRPr>
          </a:p>
          <a:p>
            <a:pPr marL="0" lvl="0" indent="0" algn="l" rtl="0">
              <a:lnSpc>
                <a:spcPct val="115000"/>
              </a:lnSpc>
              <a:spcBef>
                <a:spcPts val="0"/>
              </a:spcBef>
              <a:spcAft>
                <a:spcPts val="0"/>
              </a:spcAft>
              <a:buNone/>
            </a:pPr>
            <a:r>
              <a:rPr lang="en" sz="1750">
                <a:solidFill>
                  <a:srgbClr val="14171A"/>
                </a:solidFill>
                <a:highlight>
                  <a:srgbClr val="FFFFFF"/>
                </a:highlight>
                <a:latin typeface="Roboto"/>
                <a:ea typeface="Roboto"/>
                <a:cs typeface="Roboto"/>
                <a:sym typeface="Roboto"/>
              </a:rPr>
              <a:t>New survey from Dalhousie University suggests more than twice as many Canadians have tried and dropped the “Keto diet” than Canadians still on it.  </a:t>
            </a:r>
            <a:r>
              <a:rPr lang="en" sz="1100" u="sng">
                <a:solidFill>
                  <a:schemeClr val="hlink"/>
                </a:solidFill>
                <a:hlinkClick r:id="rId3"/>
              </a:rPr>
              <a:t>http://www.canadiangrocer.com/top-stories/headlines/consumers-cool-on-keto-survey-92276?utm_source=EmailMarketing&amp;utm_medium=email&amp;utm_campaign=Newsletter</a:t>
            </a:r>
            <a:endParaRPr sz="1750" dirty="0">
              <a:solidFill>
                <a:srgbClr val="14171A"/>
              </a:solidFill>
              <a:highlight>
                <a:srgbClr val="FFFFFF"/>
              </a:highlight>
              <a:latin typeface="Roboto"/>
              <a:ea typeface="Roboto"/>
              <a:cs typeface="Roboto"/>
              <a:sym typeface="Roboto"/>
            </a:endParaRPr>
          </a:p>
          <a:p>
            <a:pPr marL="0" lvl="0" indent="0" algn="l" rtl="0">
              <a:lnSpc>
                <a:spcPct val="115000"/>
              </a:lnSpc>
              <a:spcBef>
                <a:spcPts val="2100"/>
              </a:spcBef>
              <a:spcAft>
                <a:spcPts val="0"/>
              </a:spcAft>
              <a:buNone/>
            </a:pPr>
            <a:endParaRPr sz="1750" dirty="0">
              <a:solidFill>
                <a:srgbClr val="14171A"/>
              </a:solidFill>
              <a:highlight>
                <a:srgbClr val="FFFFFF"/>
              </a:highlight>
              <a:latin typeface="Roboto"/>
              <a:ea typeface="Roboto"/>
              <a:cs typeface="Roboto"/>
              <a:sym typeface="Roboto"/>
            </a:endParaRPr>
          </a:p>
          <a:p>
            <a:pPr marL="0" lvl="0" indent="0" algn="l" rtl="0">
              <a:lnSpc>
                <a:spcPct val="115000"/>
              </a:lnSpc>
              <a:spcBef>
                <a:spcPts val="2100"/>
              </a:spcBef>
              <a:spcAft>
                <a:spcPts val="0"/>
              </a:spcAft>
              <a:buNone/>
            </a:pPr>
            <a:endParaRPr sz="11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7d139a11f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7d139a11f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7c36726b07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7c36726b07_0_1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100">
                <a:solidFill>
                  <a:schemeClr val="dk1"/>
                </a:solidFill>
                <a:latin typeface="Helvetica Neue"/>
                <a:ea typeface="Helvetica Neue"/>
                <a:cs typeface="Helvetica Neue"/>
                <a:sym typeface="Helvetica Neue"/>
              </a:rPr>
              <a:t>Keto is starting to mainstream and could potentially move into being a lifestyle rather than a diet. Canadian online health food store </a:t>
            </a:r>
            <a:r>
              <a:rPr lang="en" sz="1100" u="sng">
                <a:solidFill>
                  <a:srgbClr val="1155CC"/>
                </a:solidFill>
                <a:latin typeface="Helvetica Neue"/>
                <a:ea typeface="Helvetica Neue"/>
                <a:cs typeface="Helvetica Neue"/>
                <a:sym typeface="Helvetica Neue"/>
                <a:hlinkClick r:id="rId3"/>
              </a:rPr>
              <a:t>Natura Market</a:t>
            </a:r>
            <a:r>
              <a:rPr lang="en" sz="1100">
                <a:solidFill>
                  <a:schemeClr val="dk1"/>
                </a:solidFill>
                <a:latin typeface="Helvetica Neue"/>
                <a:ea typeface="Helvetica Neue"/>
                <a:cs typeface="Helvetica Neue"/>
                <a:sym typeface="Helvetica Neue"/>
              </a:rPr>
              <a:t> allows you to “shop your lifestyle”, featuring keto-friendly products, as well as other diets like Paleo, gluten-free, and Whole30.</a:t>
            </a:r>
            <a:endParaRPr sz="1100" dirty="0">
              <a:solidFill>
                <a:schemeClr val="dk1"/>
              </a:solidFill>
              <a:latin typeface="Helvetica Neue"/>
              <a:ea typeface="Helvetica Neue"/>
              <a:cs typeface="Helvetica Neue"/>
              <a:sym typeface="Helvetica Neue"/>
            </a:endParaRPr>
          </a:p>
          <a:p>
            <a:pPr marL="0" lvl="0" indent="0" algn="l" rtl="0">
              <a:lnSpc>
                <a:spcPct val="115000"/>
              </a:lnSpc>
              <a:spcBef>
                <a:spcPts val="2100"/>
              </a:spcBef>
              <a:spcAft>
                <a:spcPts val="0"/>
              </a:spcAft>
              <a:buNone/>
            </a:pPr>
            <a:r>
              <a:rPr lang="en" sz="1100">
                <a:solidFill>
                  <a:schemeClr val="dk1"/>
                </a:solidFill>
                <a:latin typeface="Helvetica Neue"/>
                <a:ea typeface="Helvetica Neue"/>
                <a:cs typeface="Helvetica Neue"/>
                <a:sym typeface="Helvetica Neue"/>
              </a:rPr>
              <a:t>Another recent Dalhousie University poll found that 26% of Canadians had either adopted, tried, or considered trying keto in the past 18 months. That’s a sizable group of consumers. However, it is a very difficult regime to follow and stick with long-term in light of the food exclusions and intermittent fasting. Dietitians are not big fans, as a few healthy food groups are excluded in favour of high fat and protein. However, the diet does seem to get quick weight-loss results. </a:t>
            </a:r>
            <a:endParaRPr sz="1100" dirty="0">
              <a:solidFill>
                <a:schemeClr val="dk1"/>
              </a:solidFill>
              <a:latin typeface="Helvetica Neue"/>
              <a:ea typeface="Helvetica Neue"/>
              <a:cs typeface="Helvetica Neue"/>
              <a:sym typeface="Helvetica Neue"/>
            </a:endParaRPr>
          </a:p>
          <a:p>
            <a:pPr marL="0" lvl="0" indent="0" algn="l" rtl="0">
              <a:lnSpc>
                <a:spcPct val="115000"/>
              </a:lnSpc>
              <a:spcBef>
                <a:spcPts val="2100"/>
              </a:spcBef>
              <a:spcAft>
                <a:spcPts val="0"/>
              </a:spcAft>
              <a:buNone/>
            </a:pPr>
            <a:endParaRPr sz="11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7c36726b07_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7c36726b07_0_1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While keto is potentially here to stay, could “no-carb” keto be replaced with friendlier “SLOW-carb” products? Will consumers dip in and out of this way of eating by incorporating “keto-friendly” products into their weekly shop? At the recent CHFA Show in Toronto, there were new products that were calling out their GI (glycemic index) numbers on the front of the packaging.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a:t>For those that don't know, the glycemic index is a scale ranging from 0 to 100, with 100 being pure glucose, to represent the relative rise in blood glucose level two hours after consuming a particular food. Slow-carb products could offer a more consumer-friendly way to incorporate some of the benefits of a strict keto diet. GI labelling exists in countries such as Australia and there are rumblings that Diabetes Canada is making a second push to convince Health Canada to bring GI labelling here.</a:t>
            </a:r>
            <a:endParaRPr dirty="0"/>
          </a:p>
          <a:p>
            <a:pPr marL="0" lvl="0" indent="0" algn="l" rtl="0">
              <a:lnSpc>
                <a:spcPct val="115000"/>
              </a:lnSpc>
              <a:spcBef>
                <a:spcPts val="0"/>
              </a:spcBef>
              <a:spcAft>
                <a:spcPts val="0"/>
              </a:spcAft>
              <a:buNone/>
            </a:pPr>
            <a:endParaRPr sz="11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7c38530268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7c38530268_0_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7d3d1cd08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7d3d1cd08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Blackberry was the #1 phone brand in Canadian ag for many years. Then in less than a year it switched violently to iPhone (and some Android). Drones and autonomous tractors are being used earlier and more aggressively in ag. While ag media habits are still somewhat traditional.</a:t>
            </a: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g7d3d1cd08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2" name="Google Shape;782;g7d3d1cd08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7d3d1cd089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 name="Google Shape;789;g7d3d1cd089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g7d3d1cd089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7" name="Google Shape;797;g7d3d1cd089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g7d457c796f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3" name="Google Shape;813;g7d457c796f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7d457c796f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1" name="Google Shape;821;g7d457c796f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7d457c796f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 name="Google Shape;838;g7d457c796f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2f59f413c8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2f59f413c8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 sz="1100">
                <a:solidFill>
                  <a:schemeClr val="dk1"/>
                </a:solidFill>
                <a:latin typeface="Helvetica Neue"/>
                <a:ea typeface="Helvetica Neue"/>
                <a:cs typeface="Helvetica Neue"/>
                <a:sym typeface="Helvetica Neue"/>
              </a:rPr>
              <a:t>Single-use plastics (SUPs), a term that wasn’t part of the consumer lexicon two years ago, are the number one issue facing the food industry right now. Less than 10% of plastic gets recycled. Growing issue with microplastics polluting not only our oceans, but now also turning up in our poop. The EU has voted to ban single-use plastics by 2021 and Feds announced plans to ban some SUP &amp; some municipalities going further - Vancouver foam ban for f&amp;. </a:t>
            </a:r>
            <a:r>
              <a:rPr lang="en" sz="1100">
                <a:solidFill>
                  <a:schemeClr val="dk1"/>
                </a:solidFill>
                <a:highlight>
                  <a:schemeClr val="lt1"/>
                </a:highlight>
                <a:latin typeface="Helvetica Neue"/>
                <a:ea typeface="Helvetica Neue"/>
                <a:cs typeface="Helvetica Neue"/>
                <a:sym typeface="Helvetica Neue"/>
              </a:rPr>
              <a:t>Consumers are becoming desperate to “do the right thing”, but don’t know where to start. How can we satisfy the seemingly contradictory consumer needs for convenience and portability with sustainability?</a:t>
            </a:r>
            <a:endParaRPr sz="1100" dirty="0">
              <a:solidFill>
                <a:schemeClr val="dk1"/>
              </a:solidFill>
              <a:highlight>
                <a:schemeClr val="lt1"/>
              </a:highlight>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1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100">
                <a:solidFill>
                  <a:schemeClr val="dk1"/>
                </a:solidFill>
                <a:latin typeface="Helvetica Neue"/>
                <a:ea typeface="Helvetica Neue"/>
                <a:cs typeface="Helvetica Neue"/>
                <a:sym typeface="Helvetica Neue"/>
              </a:rPr>
              <a:t>Some players are responding and working together towards more sustainable packaging. But, we expect this to get a more radical push from consumers as they pursue more reduction strategies rather than recycle strategies. </a:t>
            </a:r>
            <a:endParaRPr sz="11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1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100">
                <a:solidFill>
                  <a:schemeClr val="dk1"/>
                </a:solidFill>
                <a:latin typeface="Helvetica Neue"/>
                <a:ea typeface="Helvetica Neue"/>
                <a:cs typeface="Helvetica Neue"/>
                <a:sym typeface="Helvetica Neue"/>
              </a:rPr>
              <a:t>A study conducted by the Agri-Food Analytics Lab at Dalhousie University found that 94% of Canadians surveyed said they are “personally motivated to reduce single-use plastic food packaging because of its environmental impacts.” The same study found that 71% of Canadians support a ban on all SUPs used for food packaging, and 56% of Canadians are already actively shopping for food with non-plastic packaging. </a:t>
            </a:r>
            <a:br>
              <a:rPr lang="en" sz="1100">
                <a:solidFill>
                  <a:schemeClr val="dk1"/>
                </a:solidFill>
                <a:latin typeface="Helvetica Neue"/>
                <a:ea typeface="Helvetica Neue"/>
                <a:cs typeface="Helvetica Neue"/>
                <a:sym typeface="Helvetica Neue"/>
              </a:rPr>
            </a:br>
            <a:r>
              <a:rPr lang="en" sz="800">
                <a:solidFill>
                  <a:schemeClr val="dk1"/>
                </a:solidFill>
                <a:latin typeface="Helvetica Neue"/>
                <a:ea typeface="Helvetica Neue"/>
                <a:cs typeface="Helvetica Neue"/>
                <a:sym typeface="Helvetica Neue"/>
              </a:rPr>
              <a:t>(Source: Dalhousie University - </a:t>
            </a:r>
            <a:r>
              <a:rPr lang="en" sz="800" i="1">
                <a:solidFill>
                  <a:schemeClr val="dk1"/>
                </a:solidFill>
                <a:highlight>
                  <a:srgbClr val="FFFFFF"/>
                </a:highlight>
                <a:latin typeface="Helvetica Neue"/>
                <a:ea typeface="Helvetica Neue"/>
                <a:cs typeface="Helvetica Neue"/>
                <a:sym typeface="Helvetica Neue"/>
              </a:rPr>
              <a:t>The single-use plastics dilemma: Perceptions and possible solutions</a:t>
            </a:r>
            <a:r>
              <a:rPr lang="en" sz="800">
                <a:solidFill>
                  <a:schemeClr val="dk1"/>
                </a:solidFill>
                <a:highlight>
                  <a:srgbClr val="FFFFFF"/>
                </a:highlight>
                <a:latin typeface="Helvetica Neue"/>
                <a:ea typeface="Helvetica Neue"/>
                <a:cs typeface="Helvetica Neue"/>
                <a:sym typeface="Helvetica Neue"/>
              </a:rPr>
              <a:t>. 2019)</a:t>
            </a:r>
            <a:endParaRPr sz="8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100">
                <a:solidFill>
                  <a:schemeClr val="dk1"/>
                </a:solidFill>
                <a:latin typeface="Helvetica Neue"/>
                <a:ea typeface="Helvetica Neue"/>
                <a:cs typeface="Helvetica Neue"/>
                <a:sym typeface="Helvetica Neue"/>
              </a:rPr>
              <a:t> There is mass confusion over what can and can’t be recycled, even between municipalities. How can the consumer possibly get this right? Instead, we are starting to see reduction strategies - circular loop systems, bring your own packaging, and so on.</a:t>
            </a:r>
            <a:endParaRPr sz="11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1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a:solidFill>
                  <a:srgbClr val="202020"/>
                </a:solidFill>
                <a:highlight>
                  <a:srgbClr val="FFFFFF"/>
                </a:highlight>
              </a:rPr>
              <a:t>version of Irving Zola’s parable: “You and a friend are having a picnic by the side of a river. Suddenly you hear a shout from the direction of the water—a child is drowning. Without thinking, you both dive in, grab the child, and swim to shore. Before you can recover, you hear another child cry for help. You and your friend jump back in the river to rescue her as well. Then another struggling child drifts into sight. . . and another. . . and another. The two of you can barely keep up. Suddenly, you see your friend wading out of the water, seeming to leave you alone. ‘Where are you going?’ you demand. Your friend answers, ‘I’m going upstream to tackle the guy who’s throwing all these kids in the water.’”</a:t>
            </a:r>
            <a:endParaRPr sz="1200" dirty="0">
              <a:solidFill>
                <a:srgbClr val="202020"/>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sz="1100">
                <a:solidFill>
                  <a:schemeClr val="dk1"/>
                </a:solidFill>
                <a:latin typeface="Helvetica Neue"/>
                <a:ea typeface="Helvetica Neue"/>
                <a:cs typeface="Helvetica Neue"/>
                <a:sym typeface="Helvetica Neue"/>
              </a:rPr>
              <a:t>Upstream v downstream thinking - prevent problem v react. Prevention v firefighting. Systems thinking.</a:t>
            </a:r>
            <a:endParaRPr sz="11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100">
                <a:solidFill>
                  <a:schemeClr val="dk1"/>
                </a:solidFill>
                <a:latin typeface="Helvetica Neue"/>
                <a:ea typeface="Helvetica Neue"/>
                <a:cs typeface="Helvetica Neue"/>
                <a:sym typeface="Helvetica Neue"/>
              </a:rPr>
              <a:t>Needs to be someone’s job and need to be measured on it</a:t>
            </a:r>
            <a:endParaRPr sz="11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1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g7d457c796f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6" name="Google Shape;846;g7d457c796f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7c38530268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7c38530268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 sz="1100">
                <a:solidFill>
                  <a:schemeClr val="dk1"/>
                </a:solidFill>
                <a:latin typeface="Helvetica Neue"/>
                <a:ea typeface="Helvetica Neue"/>
                <a:cs typeface="Helvetica Neue"/>
                <a:sym typeface="Helvetica Neue"/>
              </a:rPr>
              <a:t>Industry starting to step up, cooperate to find solutions.</a:t>
            </a:r>
            <a:endParaRPr sz="11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100">
                <a:solidFill>
                  <a:schemeClr val="dk1"/>
                </a:solidFill>
                <a:latin typeface="Helvetica Neue"/>
                <a:ea typeface="Helvetica Neue"/>
                <a:cs typeface="Helvetica Neue"/>
                <a:sym typeface="Helvetica Neue"/>
              </a:rPr>
              <a:t>Will edible packaging take hold? While The Glenlivet’s recent whisky pods made from seaweed that consumers can eat created some excitement, it feels like more of a fad than a trend, akin to the rise and sudden fall of insect protein. </a:t>
            </a:r>
            <a:endParaRPr sz="1100" dirty="0">
              <a:solidFill>
                <a:schemeClr val="dk1"/>
              </a:solidFill>
              <a:highlight>
                <a:schemeClr val="lt1"/>
              </a:highlight>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100">
                <a:solidFill>
                  <a:schemeClr val="dk1"/>
                </a:solidFill>
                <a:highlight>
                  <a:schemeClr val="lt1"/>
                </a:highlight>
                <a:latin typeface="Helvetica Neue"/>
                <a:ea typeface="Helvetica Neue"/>
                <a:cs typeface="Helvetica Neue"/>
                <a:sym typeface="Helvetica Neue"/>
              </a:rPr>
              <a:t>As ‘clean label’ has become table stakes, so will sustainability, as consumers start to consider the impact the products they choose have on the world.</a:t>
            </a:r>
            <a:endParaRPr sz="1100" dirty="0">
              <a:solidFill>
                <a:schemeClr val="dk1"/>
              </a:solidFill>
              <a:highlight>
                <a:schemeClr val="lt1"/>
              </a:highlight>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100" dirty="0">
              <a:solidFill>
                <a:schemeClr val="dk1"/>
              </a:solidFill>
              <a:highlight>
                <a:schemeClr val="lt1"/>
              </a:highlight>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100">
                <a:solidFill>
                  <a:schemeClr val="dk1"/>
                </a:solidFill>
                <a:latin typeface="Helvetica Neue"/>
                <a:ea typeface="Helvetica Neue"/>
                <a:cs typeface="Helvetica Neue"/>
                <a:sym typeface="Helvetica Neue"/>
              </a:rPr>
              <a:t>The same Dalhousie study found that 38% of Canadians said they were willing to pay a premium for biodegradable packaging, and that intention goes up the younger the person is. Grocery stores and takeout generate a lot of packaging waste. What biodegradable or compostable solutions are out there?</a:t>
            </a:r>
            <a:endParaRPr sz="11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1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100">
                <a:solidFill>
                  <a:schemeClr val="dk1"/>
                </a:solidFill>
                <a:latin typeface="Helvetica Neue"/>
                <a:ea typeface="Helvetica Neue"/>
                <a:cs typeface="Helvetica Neue"/>
                <a:sym typeface="Helvetica Neue"/>
              </a:rPr>
              <a:t>Innovative Canadian company </a:t>
            </a:r>
            <a:r>
              <a:rPr lang="en" sz="1100" u="sng">
                <a:solidFill>
                  <a:srgbClr val="1155CC"/>
                </a:solidFill>
                <a:latin typeface="Helvetica Neue"/>
                <a:ea typeface="Helvetica Neue"/>
                <a:cs typeface="Helvetica Neue"/>
                <a:sym typeface="Helvetica Neue"/>
                <a:hlinkClick r:id="rId3"/>
              </a:rPr>
              <a:t>Nature Knows</a:t>
            </a:r>
            <a:r>
              <a:rPr lang="en" sz="1100">
                <a:solidFill>
                  <a:schemeClr val="dk1"/>
                </a:solidFill>
                <a:latin typeface="Helvetica Neue"/>
                <a:ea typeface="Helvetica Neue"/>
                <a:cs typeface="Helvetica Neue"/>
                <a:sym typeface="Helvetica Neue"/>
              </a:rPr>
              <a:t> sells its ready to eat branded produce in corn-based bags that are 100% compostable while also extending product shelf life by 50%. </a:t>
            </a:r>
            <a:endParaRPr sz="11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1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100">
                <a:solidFill>
                  <a:schemeClr val="dk1"/>
                </a:solidFill>
                <a:highlight>
                  <a:schemeClr val="lt1"/>
                </a:highlight>
                <a:latin typeface="Helvetica Neue"/>
                <a:ea typeface="Helvetica Neue"/>
                <a:cs typeface="Helvetica Neue"/>
                <a:sym typeface="Helvetica Neue"/>
              </a:rPr>
              <a:t>Research conducted in US had 50% of digital consumers claiming that environmental concerns impact their purchasing decisions (globalwebindex). Of course, always a difference between intention &amp; action, but still sizable group</a:t>
            </a:r>
            <a:endParaRPr sz="1100" dirty="0">
              <a:solidFill>
                <a:schemeClr val="dk1"/>
              </a:solidFill>
              <a:highlight>
                <a:schemeClr val="lt1"/>
              </a:highlight>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1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4a7a5758ed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4a7a5758ed_1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100">
                <a:solidFill>
                  <a:schemeClr val="dk1"/>
                </a:solidFill>
                <a:latin typeface="Helvetica Neue"/>
                <a:ea typeface="Helvetica Neue"/>
                <a:cs typeface="Helvetica Neue"/>
                <a:sym typeface="Helvetica Neue"/>
              </a:rPr>
              <a:t>There seems to be a need for a ‘guilt offset’ as online shopping creates more waste. Shoppers are starting to bring their own containers to bulk bins and Unboxed-type markets with refilling stations. Metro Quebec is allowing shoppers to bring their own containers to shop in some categories. Loblaws will test TerraCycle’s Loop program in 2020 for some of its President’s Choice products, as well as select national brands. Products are packaged in a more durable packaging form that is later collected, cleaned, refilled and reused, creating a packaging ‘loop’.</a:t>
            </a:r>
            <a:r>
              <a:rPr lang="en" sz="1050">
                <a:solidFill>
                  <a:srgbClr val="666666"/>
                </a:solidFill>
                <a:highlight>
                  <a:srgbClr val="FFFFFF"/>
                </a:highlight>
              </a:rPr>
              <a:t> </a:t>
            </a:r>
            <a:r>
              <a:rPr lang="en" sz="1100">
                <a:solidFill>
                  <a:schemeClr val="dk1"/>
                </a:solidFill>
                <a:latin typeface="Helvetica Neue"/>
                <a:ea typeface="Helvetica Neue"/>
                <a:cs typeface="Helvetica Neue"/>
                <a:sym typeface="Helvetica Neue"/>
              </a:rPr>
              <a:t>Will this circular packaging solution lock in brand loyalty?</a:t>
            </a:r>
            <a:endParaRPr sz="1100" dirty="0">
              <a:solidFill>
                <a:schemeClr val="dk1"/>
              </a:solidFill>
              <a:latin typeface="Helvetica Neue"/>
              <a:ea typeface="Helvetica Neue"/>
              <a:cs typeface="Helvetica Neue"/>
              <a:sym typeface="Helvetica Neue"/>
            </a:endParaRPr>
          </a:p>
          <a:p>
            <a:pPr marL="457200" lvl="0" indent="0" algn="l" rtl="0">
              <a:lnSpc>
                <a:spcPct val="115000"/>
              </a:lnSpc>
              <a:spcBef>
                <a:spcPts val="0"/>
              </a:spcBef>
              <a:spcAft>
                <a:spcPts val="0"/>
              </a:spcAft>
              <a:buNone/>
            </a:pPr>
            <a:endParaRPr sz="1100" dirty="0">
              <a:solidFill>
                <a:schemeClr val="dk1"/>
              </a:solidFill>
              <a:highlight>
                <a:srgbClr val="FFFFFF"/>
              </a:highlight>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7d139a11fb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7d139a11fb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4a7a5758ed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4a7a5758ed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 sz="1100">
                <a:solidFill>
                  <a:schemeClr val="dk1"/>
                </a:solidFill>
                <a:latin typeface="Helvetica Neue"/>
                <a:ea typeface="Helvetica Neue"/>
                <a:cs typeface="Helvetica Neue"/>
                <a:sym typeface="Helvetica Neue"/>
              </a:rPr>
              <a:t>A recent survey* found that one-third of Canadian adults plan to take part in Dry January, where you go alcohol-free for the month. And according to US Nielsen research, 66% of millennials and 47% of adults claimed to have reduced their alcohol consumption in 2019.</a:t>
            </a:r>
            <a:endParaRPr sz="11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11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 sz="1100">
                <a:solidFill>
                  <a:schemeClr val="dk1"/>
                </a:solidFill>
                <a:latin typeface="Helvetica Neue"/>
                <a:ea typeface="Helvetica Neue"/>
                <a:cs typeface="Helvetica Neue"/>
                <a:sym typeface="Helvetica Neue"/>
              </a:rPr>
              <a:t>Generation Z and millennials are distancing themselves from their boozy parents. They’re drinking less and embracing the new FOMA (fear of missing alcohol) outlined in Ruby Warrington’s best-selling book on alcohol reduction as the next stage in the wellness revolution. Sobriety is becoming hip, especially in a time of legal cannabis. This doesn’t mean the end of alcohol is nigh. But, it is translating into expensive artisanal cocktails at popular bars rather than total abstinence and AA meetings.</a:t>
            </a:r>
            <a:endParaRPr sz="11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11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 sz="1100">
                <a:solidFill>
                  <a:schemeClr val="dk1"/>
                </a:solidFill>
                <a:latin typeface="Helvetica Neue"/>
                <a:ea typeface="Helvetica Neue"/>
                <a:cs typeface="Helvetica Neue"/>
                <a:sym typeface="Helvetica Neue"/>
              </a:rPr>
              <a:t>The term “mindful drinking”, coming from a book by Rosamund Dean, means drink less and think about it more. Both books have created online movements to support and celebrate this new sobriety and way of drinking.</a:t>
            </a:r>
            <a:endParaRPr sz="11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1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7c62c531c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7c62c531cb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 sz="1150" b="1">
                <a:solidFill>
                  <a:schemeClr val="dk1"/>
                </a:solidFill>
                <a:highlight>
                  <a:srgbClr val="FFFFFF"/>
                </a:highlight>
              </a:rPr>
              <a:t>Brewer </a:t>
            </a:r>
            <a:r>
              <a:rPr lang="en" sz="1150" b="1" u="sng">
                <a:solidFill>
                  <a:srgbClr val="1155CC"/>
                </a:solidFill>
                <a:highlight>
                  <a:srgbClr val="FFFFFF"/>
                </a:highlight>
                <a:hlinkClick r:id="rId3"/>
              </a:rPr>
              <a:t>Heineken</a:t>
            </a:r>
            <a:r>
              <a:rPr lang="en" sz="1150" b="1">
                <a:solidFill>
                  <a:schemeClr val="dk1"/>
                </a:solidFill>
                <a:highlight>
                  <a:srgbClr val="FFFFFF"/>
                </a:highlight>
              </a:rPr>
              <a:t> gave away cans of its 0.0% alcohol-free beer to US-based customers to mark Dry January 2020, the public health alcohol abstention campaign.</a:t>
            </a:r>
            <a:r>
              <a:rPr lang="en" sz="1150">
                <a:solidFill>
                  <a:schemeClr val="dk1"/>
                </a:solidFill>
                <a:highlight>
                  <a:srgbClr val="FFFFFF"/>
                </a:highlight>
              </a:rPr>
              <a:t> Customers sign up on a dedicated January Dry Pack website to receive a limited edition white and blue calendar, with one can of beer to open for each day of the month. To make the drink taste similar to ‘regular’ beer Heineken brews its 0.0% drink using the same ingredients, A-yeast and processes as alcoholic beer, before removing the alcohol.    </a:t>
            </a:r>
            <a:endParaRPr sz="1150" dirty="0">
              <a:solidFill>
                <a:schemeClr val="dk1"/>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endParaRPr sz="1150" dirty="0">
              <a:solidFill>
                <a:schemeClr val="dk1"/>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sz="1150">
                <a:solidFill>
                  <a:schemeClr val="dk1"/>
                </a:solidFill>
                <a:highlight>
                  <a:srgbClr val="FFFFFF"/>
                </a:highlight>
              </a:rPr>
              <a:t>campaigns focused on helping people embrace new habits and tap into a communal sense of purpose: Dry January, Veganuary and Sober October to name just a </a:t>
            </a:r>
            <a:r>
              <a:rPr lang="en" sz="1150" u="sng">
                <a:solidFill>
                  <a:srgbClr val="1155CC"/>
                </a:solidFill>
                <a:highlight>
                  <a:srgbClr val="FFFFFF"/>
                </a:highlight>
                <a:hlinkClick r:id="rId4"/>
              </a:rPr>
              <a:t>few</a:t>
            </a:r>
            <a:r>
              <a:rPr lang="en" sz="1150">
                <a:solidFill>
                  <a:schemeClr val="dk1"/>
                </a:solidFill>
                <a:highlight>
                  <a:srgbClr val="FFFFFF"/>
                </a:highlight>
              </a:rPr>
              <a:t>! Big lifestyle changes can feel intimidating, but these campaigns allow participants to start with a smaller and more accessible step. </a:t>
            </a:r>
            <a:r>
              <a:rPr lang="en" sz="1150" b="1">
                <a:solidFill>
                  <a:schemeClr val="dk1"/>
                </a:solidFill>
                <a:highlight>
                  <a:srgbClr val="FFFFFF"/>
                </a:highlight>
              </a:rPr>
              <a:t>If your product or service requires people to change their behavior, then could you tap into a relevant charity campaign in order to introduce it in a way that makes it less intimidating?</a:t>
            </a:r>
            <a:r>
              <a:rPr lang="en" sz="1150">
                <a:solidFill>
                  <a:schemeClr val="dk1"/>
                </a:solidFill>
                <a:highlight>
                  <a:srgbClr val="FFFFFF"/>
                </a:highlight>
              </a:rPr>
              <a:t>  </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685800" y="1583342"/>
            <a:ext cx="7772400" cy="1159856"/>
          </a:xfrm>
          <a:prstGeom prst="rect">
            <a:avLst/>
          </a:prstGeom>
          <a:noFill/>
          <a:ln>
            <a:noFill/>
          </a:ln>
        </p:spPr>
        <p:txBody>
          <a:bodyPr spcFirstLastPara="1" wrap="square" lIns="91425" tIns="91425" rIns="91425" bIns="91425" anchor="b" anchorCtr="0">
            <a:noAutofit/>
          </a:bodyPr>
          <a:lstStyle>
            <a:lvl1pPr marL="0" marR="0" lvl="0" indent="0" algn="ctr" rtl="0">
              <a:lnSpc>
                <a:spcPct val="100000"/>
              </a:lnSpc>
              <a:spcBef>
                <a:spcPts val="0"/>
              </a:spcBef>
              <a:spcAft>
                <a:spcPts val="0"/>
              </a:spcAft>
              <a:buClr>
                <a:schemeClr val="dk1"/>
              </a:buClr>
              <a:buSzPts val="1400"/>
              <a:buFont typeface="Arial"/>
              <a:buNone/>
              <a:defRPr sz="4800" b="1" i="0" u="none" strike="noStrike" cap="none">
                <a:solidFill>
                  <a:schemeClr val="dk1"/>
                </a:solidFill>
                <a:latin typeface="Arial"/>
                <a:ea typeface="Arial"/>
                <a:cs typeface="Arial"/>
                <a:sym typeface="Arial"/>
              </a:defRPr>
            </a:lvl1pPr>
            <a:lvl2pPr lvl="1" indent="0" algn="ctr">
              <a:spcBef>
                <a:spcPts val="0"/>
              </a:spcBef>
              <a:spcAft>
                <a:spcPts val="0"/>
              </a:spcAft>
              <a:buClr>
                <a:schemeClr val="dk1"/>
              </a:buClr>
              <a:buSzPts val="1400"/>
              <a:buFont typeface="Arial"/>
              <a:buNone/>
              <a:defRPr sz="4800" b="1">
                <a:solidFill>
                  <a:schemeClr val="dk1"/>
                </a:solidFill>
              </a:defRPr>
            </a:lvl2pPr>
            <a:lvl3pPr lvl="2" indent="0" algn="ctr">
              <a:spcBef>
                <a:spcPts val="0"/>
              </a:spcBef>
              <a:spcAft>
                <a:spcPts val="0"/>
              </a:spcAft>
              <a:buClr>
                <a:schemeClr val="dk1"/>
              </a:buClr>
              <a:buSzPts val="1400"/>
              <a:buFont typeface="Arial"/>
              <a:buNone/>
              <a:defRPr sz="4800" b="1">
                <a:solidFill>
                  <a:schemeClr val="dk1"/>
                </a:solidFill>
              </a:defRPr>
            </a:lvl3pPr>
            <a:lvl4pPr lvl="3" indent="0" algn="ctr">
              <a:spcBef>
                <a:spcPts val="0"/>
              </a:spcBef>
              <a:spcAft>
                <a:spcPts val="0"/>
              </a:spcAft>
              <a:buClr>
                <a:schemeClr val="dk1"/>
              </a:buClr>
              <a:buSzPts val="1400"/>
              <a:buFont typeface="Arial"/>
              <a:buNone/>
              <a:defRPr sz="4800" b="1">
                <a:solidFill>
                  <a:schemeClr val="dk1"/>
                </a:solidFill>
              </a:defRPr>
            </a:lvl4pPr>
            <a:lvl5pPr lvl="4" indent="0" algn="ctr">
              <a:spcBef>
                <a:spcPts val="0"/>
              </a:spcBef>
              <a:spcAft>
                <a:spcPts val="0"/>
              </a:spcAft>
              <a:buClr>
                <a:schemeClr val="dk1"/>
              </a:buClr>
              <a:buSzPts val="1400"/>
              <a:buFont typeface="Arial"/>
              <a:buNone/>
              <a:defRPr sz="4800" b="1">
                <a:solidFill>
                  <a:schemeClr val="dk1"/>
                </a:solidFill>
              </a:defRPr>
            </a:lvl5pPr>
            <a:lvl6pPr lvl="5" indent="0" algn="ctr">
              <a:spcBef>
                <a:spcPts val="0"/>
              </a:spcBef>
              <a:spcAft>
                <a:spcPts val="0"/>
              </a:spcAft>
              <a:buClr>
                <a:schemeClr val="dk1"/>
              </a:buClr>
              <a:buSzPts val="1400"/>
              <a:buFont typeface="Arial"/>
              <a:buNone/>
              <a:defRPr sz="4800" b="1">
                <a:solidFill>
                  <a:schemeClr val="dk1"/>
                </a:solidFill>
              </a:defRPr>
            </a:lvl6pPr>
            <a:lvl7pPr lvl="6" indent="0" algn="ctr">
              <a:spcBef>
                <a:spcPts val="0"/>
              </a:spcBef>
              <a:spcAft>
                <a:spcPts val="0"/>
              </a:spcAft>
              <a:buClr>
                <a:schemeClr val="dk1"/>
              </a:buClr>
              <a:buSzPts val="1400"/>
              <a:buFont typeface="Arial"/>
              <a:buNone/>
              <a:defRPr sz="4800" b="1">
                <a:solidFill>
                  <a:schemeClr val="dk1"/>
                </a:solidFill>
              </a:defRPr>
            </a:lvl7pPr>
            <a:lvl8pPr lvl="7" indent="0" algn="ctr">
              <a:spcBef>
                <a:spcPts val="0"/>
              </a:spcBef>
              <a:spcAft>
                <a:spcPts val="0"/>
              </a:spcAft>
              <a:buClr>
                <a:schemeClr val="dk1"/>
              </a:buClr>
              <a:buSzPts val="1400"/>
              <a:buFont typeface="Arial"/>
              <a:buNone/>
              <a:defRPr sz="4800" b="1">
                <a:solidFill>
                  <a:schemeClr val="dk1"/>
                </a:solidFill>
              </a:defRPr>
            </a:lvl8pPr>
            <a:lvl9pPr lvl="8" indent="0" algn="ctr">
              <a:spcBef>
                <a:spcPts val="0"/>
              </a:spcBef>
              <a:spcAft>
                <a:spcPts val="0"/>
              </a:spcAft>
              <a:buClr>
                <a:schemeClr val="dk1"/>
              </a:buClr>
              <a:buSzPts val="1400"/>
              <a:buFont typeface="Arial"/>
              <a:buNone/>
              <a:defRPr sz="4800" b="1">
                <a:solidFill>
                  <a:schemeClr val="dk1"/>
                </a:solidFill>
              </a:defRPr>
            </a:lvl9pPr>
          </a:lstStyle>
          <a:p>
            <a:endParaRPr/>
          </a:p>
        </p:txBody>
      </p:sp>
      <p:sp>
        <p:nvSpPr>
          <p:cNvPr id="10" name="Google Shape;10;p2"/>
          <p:cNvSpPr txBox="1">
            <a:spLocks noGrp="1"/>
          </p:cNvSpPr>
          <p:nvPr>
            <p:ph type="subTitle" idx="1"/>
          </p:nvPr>
        </p:nvSpPr>
        <p:spPr>
          <a:xfrm>
            <a:off x="685800" y="2840053"/>
            <a:ext cx="7772400" cy="784737"/>
          </a:xfrm>
          <a:prstGeom prst="rect">
            <a:avLst/>
          </a:prstGeom>
          <a:noFill/>
          <a:ln>
            <a:noFill/>
          </a:ln>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Clr>
                <a:schemeClr val="dk2"/>
              </a:buClr>
              <a:buSzPts val="1400"/>
              <a:buFont typeface="Arial"/>
              <a:buNone/>
              <a:defRPr sz="3000" b="0" i="0" u="none" strike="noStrike" cap="none">
                <a:solidFill>
                  <a:schemeClr val="dk2"/>
                </a:solidFill>
                <a:latin typeface="Arial"/>
                <a:ea typeface="Arial"/>
                <a:cs typeface="Arial"/>
                <a:sym typeface="Arial"/>
              </a:defRPr>
            </a:lvl1pPr>
            <a:lvl2pPr marL="457200" marR="0" lvl="1" indent="0" algn="ctr" rtl="0">
              <a:lnSpc>
                <a:spcPct val="100000"/>
              </a:lnSpc>
              <a:spcBef>
                <a:spcPts val="0"/>
              </a:spcBef>
              <a:spcAft>
                <a:spcPts val="0"/>
              </a:spcAft>
              <a:buClr>
                <a:schemeClr val="dk2"/>
              </a:buClr>
              <a:buSzPts val="1400"/>
              <a:buFont typeface="Arial"/>
              <a:buNone/>
              <a:defRPr sz="3000" b="0" i="0" u="none" strike="noStrike" cap="none">
                <a:solidFill>
                  <a:schemeClr val="dk2"/>
                </a:solidFill>
                <a:latin typeface="Arial"/>
                <a:ea typeface="Arial"/>
                <a:cs typeface="Arial"/>
                <a:sym typeface="Arial"/>
              </a:defRPr>
            </a:lvl2pPr>
            <a:lvl3pPr marL="914400" marR="0" lvl="2" indent="0" algn="ctr" rtl="0">
              <a:lnSpc>
                <a:spcPct val="100000"/>
              </a:lnSpc>
              <a:spcBef>
                <a:spcPts val="0"/>
              </a:spcBef>
              <a:spcAft>
                <a:spcPts val="0"/>
              </a:spcAft>
              <a:buClr>
                <a:schemeClr val="dk2"/>
              </a:buClr>
              <a:buSzPts val="1400"/>
              <a:buFont typeface="Arial"/>
              <a:buNone/>
              <a:defRPr sz="3000" b="0" i="0" u="none" strike="noStrike" cap="none">
                <a:solidFill>
                  <a:schemeClr val="dk2"/>
                </a:solidFill>
                <a:latin typeface="Arial"/>
                <a:ea typeface="Arial"/>
                <a:cs typeface="Arial"/>
                <a:sym typeface="Arial"/>
              </a:defRPr>
            </a:lvl3pPr>
            <a:lvl4pPr marL="1371600" marR="0" lvl="3" indent="0" algn="ctr" rtl="0">
              <a:lnSpc>
                <a:spcPct val="100000"/>
              </a:lnSpc>
              <a:spcBef>
                <a:spcPts val="0"/>
              </a:spcBef>
              <a:spcAft>
                <a:spcPts val="0"/>
              </a:spcAft>
              <a:buClr>
                <a:schemeClr val="dk2"/>
              </a:buClr>
              <a:buSzPts val="1400"/>
              <a:buFont typeface="Arial"/>
              <a:buNone/>
              <a:defRPr sz="3000" b="0" i="0" u="none" strike="noStrike" cap="none">
                <a:solidFill>
                  <a:schemeClr val="dk2"/>
                </a:solidFill>
                <a:latin typeface="Arial"/>
                <a:ea typeface="Arial"/>
                <a:cs typeface="Arial"/>
                <a:sym typeface="Arial"/>
              </a:defRPr>
            </a:lvl4pPr>
            <a:lvl5pPr marL="1828800" marR="0" lvl="4" indent="0" algn="ctr" rtl="0">
              <a:lnSpc>
                <a:spcPct val="100000"/>
              </a:lnSpc>
              <a:spcBef>
                <a:spcPts val="0"/>
              </a:spcBef>
              <a:spcAft>
                <a:spcPts val="0"/>
              </a:spcAft>
              <a:buClr>
                <a:schemeClr val="dk2"/>
              </a:buClr>
              <a:buSzPts val="1400"/>
              <a:buFont typeface="Arial"/>
              <a:buNone/>
              <a:defRPr sz="3000" b="0" i="0" u="none" strike="noStrike" cap="none">
                <a:solidFill>
                  <a:schemeClr val="dk2"/>
                </a:solidFill>
                <a:latin typeface="Arial"/>
                <a:ea typeface="Arial"/>
                <a:cs typeface="Arial"/>
                <a:sym typeface="Arial"/>
              </a:defRPr>
            </a:lvl5pPr>
            <a:lvl6pPr marL="2286000" marR="0" lvl="5" indent="0" algn="ctr" rtl="0">
              <a:lnSpc>
                <a:spcPct val="100000"/>
              </a:lnSpc>
              <a:spcBef>
                <a:spcPts val="0"/>
              </a:spcBef>
              <a:spcAft>
                <a:spcPts val="0"/>
              </a:spcAft>
              <a:buClr>
                <a:schemeClr val="dk2"/>
              </a:buClr>
              <a:buSzPts val="1400"/>
              <a:buFont typeface="Arial"/>
              <a:buNone/>
              <a:defRPr sz="3000" b="0" i="0" u="none" strike="noStrike" cap="none">
                <a:solidFill>
                  <a:schemeClr val="dk2"/>
                </a:solidFill>
                <a:latin typeface="Arial"/>
                <a:ea typeface="Arial"/>
                <a:cs typeface="Arial"/>
                <a:sym typeface="Arial"/>
              </a:defRPr>
            </a:lvl6pPr>
            <a:lvl7pPr marL="2743200" marR="0" lvl="6" indent="0" algn="ctr" rtl="0">
              <a:lnSpc>
                <a:spcPct val="100000"/>
              </a:lnSpc>
              <a:spcBef>
                <a:spcPts val="0"/>
              </a:spcBef>
              <a:spcAft>
                <a:spcPts val="0"/>
              </a:spcAft>
              <a:buClr>
                <a:schemeClr val="dk2"/>
              </a:buClr>
              <a:buSzPts val="1400"/>
              <a:buFont typeface="Arial"/>
              <a:buNone/>
              <a:defRPr sz="3000" b="0" i="0" u="none" strike="noStrike" cap="none">
                <a:solidFill>
                  <a:schemeClr val="dk2"/>
                </a:solidFill>
                <a:latin typeface="Arial"/>
                <a:ea typeface="Arial"/>
                <a:cs typeface="Arial"/>
                <a:sym typeface="Arial"/>
              </a:defRPr>
            </a:lvl7pPr>
            <a:lvl8pPr marL="3200400" marR="0" lvl="7" indent="0" algn="ctr" rtl="0">
              <a:lnSpc>
                <a:spcPct val="100000"/>
              </a:lnSpc>
              <a:spcBef>
                <a:spcPts val="0"/>
              </a:spcBef>
              <a:spcAft>
                <a:spcPts val="0"/>
              </a:spcAft>
              <a:buClr>
                <a:schemeClr val="dk2"/>
              </a:buClr>
              <a:buSzPts val="1400"/>
              <a:buFont typeface="Arial"/>
              <a:buNone/>
              <a:defRPr sz="3000" b="0" i="0" u="none" strike="noStrike" cap="none">
                <a:solidFill>
                  <a:schemeClr val="dk2"/>
                </a:solidFill>
                <a:latin typeface="Arial"/>
                <a:ea typeface="Arial"/>
                <a:cs typeface="Arial"/>
                <a:sym typeface="Arial"/>
              </a:defRPr>
            </a:lvl8pPr>
            <a:lvl9pPr marL="3657600" marR="0" lvl="8" indent="0" algn="ctr" rtl="0">
              <a:lnSpc>
                <a:spcPct val="100000"/>
              </a:lnSpc>
              <a:spcBef>
                <a:spcPts val="0"/>
              </a:spcBef>
              <a:spcAft>
                <a:spcPts val="0"/>
              </a:spcAft>
              <a:buClr>
                <a:schemeClr val="dk2"/>
              </a:buClr>
              <a:buSzPts val="1400"/>
              <a:buFont typeface="Arial"/>
              <a:buNone/>
              <a:defRPr sz="3000" b="0" i="0" u="none" strike="noStrike" cap="none">
                <a:solidFill>
                  <a:schemeClr val="dk2"/>
                </a:solidFill>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Nourish  section break">
  <p:cSld name="CUSTOM_1">
    <p:spTree>
      <p:nvGrpSpPr>
        <p:cNvPr id="1" name="Shape 43"/>
        <p:cNvGrpSpPr/>
        <p:nvPr/>
      </p:nvGrpSpPr>
      <p:grpSpPr>
        <a:xfrm>
          <a:off x="0" y="0"/>
          <a:ext cx="0" cy="0"/>
          <a:chOff x="0" y="0"/>
          <a:chExt cx="0" cy="0"/>
        </a:xfrm>
      </p:grpSpPr>
      <p:sp>
        <p:nvSpPr>
          <p:cNvPr id="44" name="Google Shape;44;p12"/>
          <p:cNvSpPr txBox="1">
            <a:spLocks noGrp="1"/>
          </p:cNvSpPr>
          <p:nvPr>
            <p:ph type="title"/>
          </p:nvPr>
        </p:nvSpPr>
        <p:spPr>
          <a:xfrm>
            <a:off x="861600" y="1998100"/>
            <a:ext cx="7420800" cy="510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5" name="Google Shape;45;p12"/>
          <p:cNvSpPr txBox="1">
            <a:spLocks noGrp="1"/>
          </p:cNvSpPr>
          <p:nvPr>
            <p:ph type="subTitle" idx="1"/>
          </p:nvPr>
        </p:nvSpPr>
        <p:spPr>
          <a:xfrm>
            <a:off x="-150" y="4817900"/>
            <a:ext cx="9144000" cy="3255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None/>
              <a:defRPr sz="800">
                <a:solidFill>
                  <a:srgbClr val="999999"/>
                </a:solidFill>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cxnSp>
        <p:nvCxnSpPr>
          <p:cNvPr id="46" name="Google Shape;46;p12"/>
          <p:cNvCxnSpPr/>
          <p:nvPr/>
        </p:nvCxnSpPr>
        <p:spPr>
          <a:xfrm rot="10800000" flipH="1">
            <a:off x="280500" y="4794800"/>
            <a:ext cx="8583000" cy="23100"/>
          </a:xfrm>
          <a:prstGeom prst="straightConnector1">
            <a:avLst/>
          </a:prstGeom>
          <a:noFill/>
          <a:ln w="9525" cap="flat" cmpd="sng">
            <a:solidFill>
              <a:srgbClr val="999999"/>
            </a:solidFill>
            <a:prstDash val="solid"/>
            <a:round/>
            <a:headEnd type="none" w="med" len="med"/>
            <a:tailEnd type="none" w="med" len="med"/>
          </a:ln>
        </p:spPr>
      </p:cxnSp>
      <p:pic>
        <p:nvPicPr>
          <p:cNvPr id="47" name="Google Shape;47;p12"/>
          <p:cNvPicPr preferRelativeResize="0"/>
          <p:nvPr/>
        </p:nvPicPr>
        <p:blipFill>
          <a:blip r:embed="rId2">
            <a:alphaModFix/>
          </a:blip>
          <a:stretch>
            <a:fillRect/>
          </a:stretch>
        </p:blipFill>
        <p:spPr>
          <a:xfrm>
            <a:off x="8426475" y="4360500"/>
            <a:ext cx="437025" cy="434299"/>
          </a:xfrm>
          <a:prstGeom prst="rect">
            <a:avLst/>
          </a:prstGeom>
          <a:noFill/>
          <a:ln>
            <a:noFill/>
          </a:ln>
        </p:spPr>
      </p:pic>
      <p:sp>
        <p:nvSpPr>
          <p:cNvPr id="48" name="Google Shape;48;p12"/>
          <p:cNvSpPr txBox="1">
            <a:spLocks noGrp="1"/>
          </p:cNvSpPr>
          <p:nvPr>
            <p:ph type="subTitle" idx="2"/>
          </p:nvPr>
        </p:nvSpPr>
        <p:spPr>
          <a:xfrm>
            <a:off x="861600" y="2569625"/>
            <a:ext cx="7420800" cy="676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rgbClr val="666666"/>
                </a:solidFill>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49" name="Google Shape;49;p1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sz="1300"/>
            </a:lvl1pPr>
            <a:lvl2pPr lvl="1" rtl="0">
              <a:buNone/>
              <a:defRPr sz="1300"/>
            </a:lvl2pPr>
            <a:lvl3pPr lvl="2" rtl="0">
              <a:buNone/>
              <a:defRPr sz="1300"/>
            </a:lvl3pPr>
            <a:lvl4pPr lvl="3" rtl="0">
              <a:buNone/>
              <a:defRPr sz="1300"/>
            </a:lvl4pPr>
            <a:lvl5pPr lvl="4" rtl="0">
              <a:buNone/>
              <a:defRPr sz="1300"/>
            </a:lvl5pPr>
            <a:lvl6pPr lvl="5" rtl="0">
              <a:buNone/>
              <a:defRPr sz="1300"/>
            </a:lvl6pPr>
            <a:lvl7pPr lvl="6" rtl="0">
              <a:buNone/>
              <a:defRPr sz="1300"/>
            </a:lvl7pPr>
            <a:lvl8pPr lvl="7" rtl="0">
              <a:buNone/>
              <a:defRPr sz="1300"/>
            </a:lvl8pPr>
            <a:lvl9pPr lvl="8" rtl="0">
              <a:buNone/>
              <a:defRPr sz="1300"/>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2" name="Google Shape;52;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3"/>
        <p:cNvGrpSpPr/>
        <p:nvPr/>
      </p:nvGrpSpPr>
      <p:grpSpPr>
        <a:xfrm>
          <a:off x="0" y="0"/>
          <a:ext cx="0" cy="0"/>
          <a:chOff x="0" y="0"/>
          <a:chExt cx="0" cy="0"/>
        </a:xfrm>
      </p:grpSpPr>
      <p:sp>
        <p:nvSpPr>
          <p:cNvPr id="54" name="Google Shape;54;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 name="Google Shape;55;p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56" name="Google Shape;56;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7"/>
        <p:cNvGrpSpPr/>
        <p:nvPr/>
      </p:nvGrpSpPr>
      <p:grpSpPr>
        <a:xfrm>
          <a:off x="0" y="0"/>
          <a:ext cx="0" cy="0"/>
          <a:chOff x="0" y="0"/>
          <a:chExt cx="0" cy="0"/>
        </a:xfrm>
      </p:grpSpPr>
      <p:sp>
        <p:nvSpPr>
          <p:cNvPr id="58" name="Google Shape;58;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9" name="Google Shape;59;p1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60" name="Google Shape;60;p1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61" name="Google Shape;61;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4" name="Google Shape;64;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7" name="Google Shape;67;p1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68" name="Google Shape;68;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9"/>
        <p:cNvGrpSpPr/>
        <p:nvPr/>
      </p:nvGrpSpPr>
      <p:grpSpPr>
        <a:xfrm>
          <a:off x="0" y="0"/>
          <a:ext cx="0" cy="0"/>
          <a:chOff x="0" y="0"/>
          <a:chExt cx="0" cy="0"/>
        </a:xfrm>
      </p:grpSpPr>
      <p:sp>
        <p:nvSpPr>
          <p:cNvPr id="70" name="Google Shape;70;p1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71" name="Google Shape;71;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2"/>
        <p:cNvGrpSpPr/>
        <p:nvPr/>
      </p:nvGrpSpPr>
      <p:grpSpPr>
        <a:xfrm>
          <a:off x="0" y="0"/>
          <a:ext cx="0" cy="0"/>
          <a:chOff x="0" y="0"/>
          <a:chExt cx="0" cy="0"/>
        </a:xfrm>
      </p:grpSpPr>
      <p:sp>
        <p:nvSpPr>
          <p:cNvPr id="73" name="Google Shape;73;p1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 name="Google Shape;74;p1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75" name="Google Shape;75;p1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76" name="Google Shape;76;p1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77" name="Google Shape;77;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8"/>
        <p:cNvGrpSpPr/>
        <p:nvPr/>
      </p:nvGrpSpPr>
      <p:grpSpPr>
        <a:xfrm>
          <a:off x="0" y="0"/>
          <a:ext cx="0" cy="0"/>
          <a:chOff x="0" y="0"/>
          <a:chExt cx="0" cy="0"/>
        </a:xfrm>
      </p:grpSpPr>
      <p:sp>
        <p:nvSpPr>
          <p:cNvPr id="79" name="Google Shape;79;p2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80" name="Google Shape;80;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Nourish Cover slide">
  <p:cSld name="CAPTION_ONLY_1">
    <p:spTree>
      <p:nvGrpSpPr>
        <p:cNvPr id="1" name="Shape 81"/>
        <p:cNvGrpSpPr/>
        <p:nvPr/>
      </p:nvGrpSpPr>
      <p:grpSpPr>
        <a:xfrm>
          <a:off x="0" y="0"/>
          <a:ext cx="0" cy="0"/>
          <a:chOff x="0" y="0"/>
          <a:chExt cx="0" cy="0"/>
        </a:xfrm>
      </p:grpSpPr>
      <p:pic>
        <p:nvPicPr>
          <p:cNvPr id="82" name="Google Shape;82;p21"/>
          <p:cNvPicPr preferRelativeResize="0"/>
          <p:nvPr/>
        </p:nvPicPr>
        <p:blipFill>
          <a:blip r:embed="rId2">
            <a:alphaModFix/>
          </a:blip>
          <a:stretch>
            <a:fillRect/>
          </a:stretch>
        </p:blipFill>
        <p:spPr>
          <a:xfrm>
            <a:off x="1078" y="0"/>
            <a:ext cx="9141847" cy="5143502"/>
          </a:xfrm>
          <a:prstGeom prst="rect">
            <a:avLst/>
          </a:prstGeom>
          <a:noFill/>
          <a:ln>
            <a:noFill/>
          </a:ln>
        </p:spPr>
      </p:pic>
      <p:sp>
        <p:nvSpPr>
          <p:cNvPr id="83" name="Google Shape;83;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pic>
        <p:nvPicPr>
          <p:cNvPr id="84" name="Google Shape;84;p21"/>
          <p:cNvPicPr preferRelativeResize="0"/>
          <p:nvPr/>
        </p:nvPicPr>
        <p:blipFill>
          <a:blip r:embed="rId3">
            <a:alphaModFix/>
          </a:blip>
          <a:stretch>
            <a:fillRect/>
          </a:stretch>
        </p:blipFill>
        <p:spPr>
          <a:xfrm>
            <a:off x="6678625" y="236425"/>
            <a:ext cx="2272200" cy="656625"/>
          </a:xfrm>
          <a:prstGeom prst="rect">
            <a:avLst/>
          </a:prstGeom>
          <a:noFill/>
          <a:ln>
            <a:noFill/>
          </a:ln>
        </p:spPr>
      </p:pic>
      <p:sp>
        <p:nvSpPr>
          <p:cNvPr id="85" name="Google Shape;85;p21"/>
          <p:cNvSpPr txBox="1"/>
          <p:nvPr/>
        </p:nvSpPr>
        <p:spPr>
          <a:xfrm>
            <a:off x="0" y="4795850"/>
            <a:ext cx="9144000" cy="239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700">
                <a:solidFill>
                  <a:srgbClr val="EFEFEF"/>
                </a:solidFill>
              </a:rPr>
              <a:t>Nourish Food Marketing  •  Toronto  •  Montreal  •  Guelph  •   web: nourish.marketing  •  contact: feedme@nourish.marketing</a:t>
            </a:r>
            <a:endParaRPr sz="700" dirty="0">
              <a:solidFill>
                <a:srgbClr val="EFEFEF"/>
              </a:solidFill>
            </a:endParaRPr>
          </a:p>
          <a:p>
            <a:pPr marL="0" lvl="0" indent="0" algn="ctr" rtl="0">
              <a:spcBef>
                <a:spcPts val="0"/>
              </a:spcBef>
              <a:spcAft>
                <a:spcPts val="0"/>
              </a:spcAft>
              <a:buClr>
                <a:schemeClr val="dk1"/>
              </a:buClr>
              <a:buSzPts val="1100"/>
              <a:buFont typeface="Arial"/>
              <a:buNone/>
            </a:pPr>
            <a:endParaRPr sz="700" dirty="0">
              <a:solidFill>
                <a:srgbClr val="EFEFEF"/>
              </a:solidFill>
            </a:endParaRPr>
          </a:p>
          <a:p>
            <a:pPr marL="0" lvl="0" indent="0" algn="l" rtl="0">
              <a:spcBef>
                <a:spcPts val="0"/>
              </a:spcBef>
              <a:spcAft>
                <a:spcPts val="0"/>
              </a:spcAft>
              <a:buNone/>
            </a:pPr>
            <a:endParaRPr dirty="0"/>
          </a:p>
        </p:txBody>
      </p:sp>
      <p:sp>
        <p:nvSpPr>
          <p:cNvPr id="86" name="Google Shape;86;p21"/>
          <p:cNvSpPr txBox="1">
            <a:spLocks noGrp="1"/>
          </p:cNvSpPr>
          <p:nvPr>
            <p:ph type="body" idx="1"/>
          </p:nvPr>
        </p:nvSpPr>
        <p:spPr>
          <a:xfrm>
            <a:off x="6678600" y="1251100"/>
            <a:ext cx="2272200" cy="28641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EFEFEF"/>
              </a:buClr>
              <a:buSzPts val="1400"/>
              <a:buChar char="●"/>
              <a:defRPr sz="1400">
                <a:solidFill>
                  <a:srgbClr val="EFEFEF"/>
                </a:solidFill>
              </a:defRPr>
            </a:lvl1pPr>
            <a:lvl2pPr marL="914400" lvl="1" indent="-317500" rtl="0">
              <a:spcBef>
                <a:spcPts val="1600"/>
              </a:spcBef>
              <a:spcAft>
                <a:spcPts val="0"/>
              </a:spcAft>
              <a:buClr>
                <a:srgbClr val="EFEFEF"/>
              </a:buClr>
              <a:buSzPts val="1400"/>
              <a:buChar char="○"/>
              <a:defRPr>
                <a:solidFill>
                  <a:srgbClr val="EFEFEF"/>
                </a:solidFill>
              </a:defRPr>
            </a:lvl2pPr>
            <a:lvl3pPr marL="1371600" lvl="2" indent="-317500" rtl="0">
              <a:spcBef>
                <a:spcPts val="1600"/>
              </a:spcBef>
              <a:spcAft>
                <a:spcPts val="0"/>
              </a:spcAft>
              <a:buClr>
                <a:srgbClr val="EFEFEF"/>
              </a:buClr>
              <a:buSzPts val="1400"/>
              <a:buChar char="■"/>
              <a:defRPr>
                <a:solidFill>
                  <a:srgbClr val="EFEFEF"/>
                </a:solidFill>
              </a:defRPr>
            </a:lvl3pPr>
            <a:lvl4pPr marL="1828800" lvl="3" indent="-317500" rtl="0">
              <a:spcBef>
                <a:spcPts val="1600"/>
              </a:spcBef>
              <a:spcAft>
                <a:spcPts val="0"/>
              </a:spcAft>
              <a:buClr>
                <a:srgbClr val="EFEFEF"/>
              </a:buClr>
              <a:buSzPts val="1400"/>
              <a:buChar char="●"/>
              <a:defRPr>
                <a:solidFill>
                  <a:srgbClr val="EFEFEF"/>
                </a:solidFill>
              </a:defRPr>
            </a:lvl4pPr>
            <a:lvl5pPr marL="2286000" lvl="4" indent="-317500" rtl="0">
              <a:spcBef>
                <a:spcPts val="1600"/>
              </a:spcBef>
              <a:spcAft>
                <a:spcPts val="0"/>
              </a:spcAft>
              <a:buClr>
                <a:srgbClr val="EFEFEF"/>
              </a:buClr>
              <a:buSzPts val="1400"/>
              <a:buChar char="○"/>
              <a:defRPr>
                <a:solidFill>
                  <a:srgbClr val="EFEFEF"/>
                </a:solidFill>
              </a:defRPr>
            </a:lvl5pPr>
            <a:lvl6pPr marL="2743200" lvl="5" indent="-317500" rtl="0">
              <a:spcBef>
                <a:spcPts val="1600"/>
              </a:spcBef>
              <a:spcAft>
                <a:spcPts val="0"/>
              </a:spcAft>
              <a:buClr>
                <a:srgbClr val="EFEFEF"/>
              </a:buClr>
              <a:buSzPts val="1400"/>
              <a:buChar char="■"/>
              <a:defRPr>
                <a:solidFill>
                  <a:srgbClr val="EFEFEF"/>
                </a:solidFill>
              </a:defRPr>
            </a:lvl6pPr>
            <a:lvl7pPr marL="3200400" lvl="6" indent="-317500" rtl="0">
              <a:spcBef>
                <a:spcPts val="1600"/>
              </a:spcBef>
              <a:spcAft>
                <a:spcPts val="0"/>
              </a:spcAft>
              <a:buClr>
                <a:srgbClr val="EFEFEF"/>
              </a:buClr>
              <a:buSzPts val="1400"/>
              <a:buChar char="●"/>
              <a:defRPr>
                <a:solidFill>
                  <a:srgbClr val="EFEFEF"/>
                </a:solidFill>
              </a:defRPr>
            </a:lvl7pPr>
            <a:lvl8pPr marL="3657600" lvl="7" indent="-317500" rtl="0">
              <a:spcBef>
                <a:spcPts val="1600"/>
              </a:spcBef>
              <a:spcAft>
                <a:spcPts val="0"/>
              </a:spcAft>
              <a:buClr>
                <a:srgbClr val="EFEFEF"/>
              </a:buClr>
              <a:buSzPts val="1400"/>
              <a:buChar char="○"/>
              <a:defRPr>
                <a:solidFill>
                  <a:srgbClr val="EFEFEF"/>
                </a:solidFill>
              </a:defRPr>
            </a:lvl8pPr>
            <a:lvl9pPr marL="4114800" lvl="8" indent="-317500" rtl="0">
              <a:spcBef>
                <a:spcPts val="1600"/>
              </a:spcBef>
              <a:spcAft>
                <a:spcPts val="1600"/>
              </a:spcAft>
              <a:buClr>
                <a:srgbClr val="EFEFEF"/>
              </a:buClr>
              <a:buSzPts val="1400"/>
              <a:buChar char="■"/>
              <a:defRPr>
                <a:solidFill>
                  <a:srgbClr val="EFEFEF"/>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457200" y="205978"/>
            <a:ext cx="8229600" cy="857250"/>
          </a:xfrm>
          <a:prstGeom prst="rect">
            <a:avLst/>
          </a:prstGeom>
          <a:noFill/>
          <a:ln>
            <a:noFill/>
          </a:ln>
        </p:spPr>
        <p:txBody>
          <a:bodyPr spcFirstLastPara="1" wrap="square" lIns="91425" tIns="91425" rIns="91425" bIns="91425" anchor="b" anchorCtr="0">
            <a:noAutofit/>
          </a:bodyPr>
          <a:lstStyle>
            <a:lvl1pPr marL="0" marR="0" lvl="0" indent="0" algn="l" rtl="0">
              <a:lnSpc>
                <a:spcPct val="100000"/>
              </a:lnSpc>
              <a:spcBef>
                <a:spcPts val="0"/>
              </a:spcBef>
              <a:spcAft>
                <a:spcPts val="0"/>
              </a:spcAft>
              <a:buClr>
                <a:schemeClr val="dk1"/>
              </a:buClr>
              <a:buSzPts val="1400"/>
              <a:buFont typeface="Arial"/>
              <a:buNone/>
              <a:defRPr sz="3600" b="1" i="0" u="none" strike="noStrike" cap="none">
                <a:solidFill>
                  <a:schemeClr val="dk1"/>
                </a:solidFill>
                <a:latin typeface="Arial"/>
                <a:ea typeface="Arial"/>
                <a:cs typeface="Arial"/>
                <a:sym typeface="Arial"/>
              </a:defRPr>
            </a:lvl1pPr>
            <a:lvl2pPr lvl="1" indent="0">
              <a:spcBef>
                <a:spcPts val="0"/>
              </a:spcBef>
              <a:spcAft>
                <a:spcPts val="0"/>
              </a:spcAft>
              <a:buClr>
                <a:schemeClr val="dk1"/>
              </a:buClr>
              <a:buSzPts val="1400"/>
              <a:buFont typeface="Arial"/>
              <a:buNone/>
              <a:defRPr sz="3600" b="1">
                <a:solidFill>
                  <a:schemeClr val="dk1"/>
                </a:solidFill>
              </a:defRPr>
            </a:lvl2pPr>
            <a:lvl3pPr lvl="2" indent="0">
              <a:spcBef>
                <a:spcPts val="0"/>
              </a:spcBef>
              <a:spcAft>
                <a:spcPts val="0"/>
              </a:spcAft>
              <a:buClr>
                <a:schemeClr val="dk1"/>
              </a:buClr>
              <a:buSzPts val="1400"/>
              <a:buFont typeface="Arial"/>
              <a:buNone/>
              <a:defRPr sz="3600" b="1">
                <a:solidFill>
                  <a:schemeClr val="dk1"/>
                </a:solidFill>
              </a:defRPr>
            </a:lvl3pPr>
            <a:lvl4pPr lvl="3" indent="0">
              <a:spcBef>
                <a:spcPts val="0"/>
              </a:spcBef>
              <a:spcAft>
                <a:spcPts val="0"/>
              </a:spcAft>
              <a:buClr>
                <a:schemeClr val="dk1"/>
              </a:buClr>
              <a:buSzPts val="1400"/>
              <a:buFont typeface="Arial"/>
              <a:buNone/>
              <a:defRPr sz="3600" b="1">
                <a:solidFill>
                  <a:schemeClr val="dk1"/>
                </a:solidFill>
              </a:defRPr>
            </a:lvl4pPr>
            <a:lvl5pPr lvl="4" indent="0">
              <a:spcBef>
                <a:spcPts val="0"/>
              </a:spcBef>
              <a:spcAft>
                <a:spcPts val="0"/>
              </a:spcAft>
              <a:buClr>
                <a:schemeClr val="dk1"/>
              </a:buClr>
              <a:buSzPts val="1400"/>
              <a:buFont typeface="Arial"/>
              <a:buNone/>
              <a:defRPr sz="3600" b="1">
                <a:solidFill>
                  <a:schemeClr val="dk1"/>
                </a:solidFill>
              </a:defRPr>
            </a:lvl5pPr>
            <a:lvl6pPr lvl="5" indent="0">
              <a:spcBef>
                <a:spcPts val="0"/>
              </a:spcBef>
              <a:spcAft>
                <a:spcPts val="0"/>
              </a:spcAft>
              <a:buClr>
                <a:schemeClr val="dk1"/>
              </a:buClr>
              <a:buSzPts val="1400"/>
              <a:buFont typeface="Arial"/>
              <a:buNone/>
              <a:defRPr sz="3600" b="1">
                <a:solidFill>
                  <a:schemeClr val="dk1"/>
                </a:solidFill>
              </a:defRPr>
            </a:lvl6pPr>
            <a:lvl7pPr lvl="6" indent="0">
              <a:spcBef>
                <a:spcPts val="0"/>
              </a:spcBef>
              <a:spcAft>
                <a:spcPts val="0"/>
              </a:spcAft>
              <a:buClr>
                <a:schemeClr val="dk1"/>
              </a:buClr>
              <a:buSzPts val="1400"/>
              <a:buFont typeface="Arial"/>
              <a:buNone/>
              <a:defRPr sz="3600" b="1">
                <a:solidFill>
                  <a:schemeClr val="dk1"/>
                </a:solidFill>
              </a:defRPr>
            </a:lvl7pPr>
            <a:lvl8pPr lvl="7" indent="0">
              <a:spcBef>
                <a:spcPts val="0"/>
              </a:spcBef>
              <a:spcAft>
                <a:spcPts val="0"/>
              </a:spcAft>
              <a:buClr>
                <a:schemeClr val="dk1"/>
              </a:buClr>
              <a:buSzPts val="1400"/>
              <a:buFont typeface="Arial"/>
              <a:buNone/>
              <a:defRPr sz="3600" b="1">
                <a:solidFill>
                  <a:schemeClr val="dk1"/>
                </a:solidFill>
              </a:defRPr>
            </a:lvl8pPr>
            <a:lvl9pPr lvl="8" indent="0">
              <a:spcBef>
                <a:spcPts val="0"/>
              </a:spcBef>
              <a:spcAft>
                <a:spcPts val="0"/>
              </a:spcAft>
              <a:buClr>
                <a:schemeClr val="dk1"/>
              </a:buClr>
              <a:buSzPts val="1400"/>
              <a:buFont typeface="Arial"/>
              <a:buNone/>
              <a:defRPr sz="3600" b="1">
                <a:solidFill>
                  <a:schemeClr val="dk1"/>
                </a:solidFill>
              </a:defRPr>
            </a:lvl9pPr>
          </a:lstStyle>
          <a:p>
            <a:endParaRPr/>
          </a:p>
        </p:txBody>
      </p:sp>
      <p:sp>
        <p:nvSpPr>
          <p:cNvPr id="13" name="Google Shape;13;p3"/>
          <p:cNvSpPr txBox="1">
            <a:spLocks noGrp="1"/>
          </p:cNvSpPr>
          <p:nvPr>
            <p:ph type="body" idx="1"/>
          </p:nvPr>
        </p:nvSpPr>
        <p:spPr>
          <a:xfrm>
            <a:off x="457200" y="1200150"/>
            <a:ext cx="8229600" cy="372568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chemeClr val="dk1"/>
              </a:buClr>
              <a:buSzPts val="1400"/>
              <a:buFont typeface="Arial"/>
              <a:buNone/>
              <a:defRPr sz="30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Nourish Agenda Slide">
  <p:cSld name="CAPTION_ONLY_1_1">
    <p:spTree>
      <p:nvGrpSpPr>
        <p:cNvPr id="1" name="Shape 87"/>
        <p:cNvGrpSpPr/>
        <p:nvPr/>
      </p:nvGrpSpPr>
      <p:grpSpPr>
        <a:xfrm>
          <a:off x="0" y="0"/>
          <a:ext cx="0" cy="0"/>
          <a:chOff x="0" y="0"/>
          <a:chExt cx="0" cy="0"/>
        </a:xfrm>
      </p:grpSpPr>
      <p:pic>
        <p:nvPicPr>
          <p:cNvPr id="88" name="Google Shape;88;p22"/>
          <p:cNvPicPr preferRelativeResize="0"/>
          <p:nvPr/>
        </p:nvPicPr>
        <p:blipFill>
          <a:blip r:embed="rId2">
            <a:alphaModFix/>
          </a:blip>
          <a:stretch>
            <a:fillRect/>
          </a:stretch>
        </p:blipFill>
        <p:spPr>
          <a:xfrm>
            <a:off x="1078" y="0"/>
            <a:ext cx="9141847" cy="5143502"/>
          </a:xfrm>
          <a:prstGeom prst="rect">
            <a:avLst/>
          </a:prstGeom>
          <a:noFill/>
          <a:ln>
            <a:noFill/>
          </a:ln>
        </p:spPr>
      </p:pic>
      <p:sp>
        <p:nvSpPr>
          <p:cNvPr id="89" name="Google Shape;89;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
        <p:nvSpPr>
          <p:cNvPr id="90" name="Google Shape;90;p22"/>
          <p:cNvSpPr txBox="1"/>
          <p:nvPr/>
        </p:nvSpPr>
        <p:spPr>
          <a:xfrm>
            <a:off x="0" y="4795850"/>
            <a:ext cx="9144000" cy="239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700">
                <a:solidFill>
                  <a:srgbClr val="EFEFEF"/>
                </a:solidFill>
              </a:rPr>
              <a:t>Nourish Food Marketing  •  Toronto  •  Montreal  •  Guelph  •   web: nourish.marketing  •  contact: feedme@nourish.marketing</a:t>
            </a:r>
            <a:endParaRPr sz="700" dirty="0">
              <a:solidFill>
                <a:srgbClr val="EFEFEF"/>
              </a:solidFill>
            </a:endParaRPr>
          </a:p>
          <a:p>
            <a:pPr marL="0" lvl="0" indent="0" algn="ctr" rtl="0">
              <a:spcBef>
                <a:spcPts val="0"/>
              </a:spcBef>
              <a:spcAft>
                <a:spcPts val="0"/>
              </a:spcAft>
              <a:buClr>
                <a:schemeClr val="dk1"/>
              </a:buClr>
              <a:buSzPts val="1100"/>
              <a:buFont typeface="Arial"/>
              <a:buNone/>
            </a:pPr>
            <a:endParaRPr sz="700" dirty="0">
              <a:solidFill>
                <a:srgbClr val="EFEFEF"/>
              </a:solidFill>
            </a:endParaRPr>
          </a:p>
          <a:p>
            <a:pPr marL="0" lvl="0" indent="0" algn="l" rtl="0">
              <a:spcBef>
                <a:spcPts val="0"/>
              </a:spcBef>
              <a:spcAft>
                <a:spcPts val="0"/>
              </a:spcAft>
              <a:buNone/>
            </a:pPr>
            <a:endParaRPr dirty="0"/>
          </a:p>
        </p:txBody>
      </p:sp>
      <p:sp>
        <p:nvSpPr>
          <p:cNvPr id="91" name="Google Shape;91;p22"/>
          <p:cNvSpPr txBox="1">
            <a:spLocks noGrp="1"/>
          </p:cNvSpPr>
          <p:nvPr>
            <p:ph type="body" idx="1"/>
          </p:nvPr>
        </p:nvSpPr>
        <p:spPr>
          <a:xfrm>
            <a:off x="4550525" y="1251100"/>
            <a:ext cx="4593600" cy="28641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FF9900"/>
              </a:buClr>
              <a:buSzPts val="1400"/>
              <a:buChar char="●"/>
              <a:defRPr sz="1400">
                <a:solidFill>
                  <a:srgbClr val="EFEFEF"/>
                </a:solidFill>
              </a:defRPr>
            </a:lvl1pPr>
            <a:lvl2pPr marL="914400" lvl="1" indent="-317500" rtl="0">
              <a:spcBef>
                <a:spcPts val="1000"/>
              </a:spcBef>
              <a:spcAft>
                <a:spcPts val="0"/>
              </a:spcAft>
              <a:buClr>
                <a:srgbClr val="FF9900"/>
              </a:buClr>
              <a:buSzPts val="1400"/>
              <a:buChar char="○"/>
              <a:defRPr>
                <a:solidFill>
                  <a:srgbClr val="EFEFEF"/>
                </a:solidFill>
              </a:defRPr>
            </a:lvl2pPr>
            <a:lvl3pPr marL="1371600" lvl="2" indent="-317500" rtl="0">
              <a:spcBef>
                <a:spcPts val="1000"/>
              </a:spcBef>
              <a:spcAft>
                <a:spcPts val="0"/>
              </a:spcAft>
              <a:buClr>
                <a:srgbClr val="FF9900"/>
              </a:buClr>
              <a:buSzPts val="1400"/>
              <a:buChar char="■"/>
              <a:defRPr>
                <a:solidFill>
                  <a:srgbClr val="EFEFEF"/>
                </a:solidFill>
              </a:defRPr>
            </a:lvl3pPr>
            <a:lvl4pPr marL="1828800" lvl="3" indent="-317500" rtl="0">
              <a:spcBef>
                <a:spcPts val="1000"/>
              </a:spcBef>
              <a:spcAft>
                <a:spcPts val="0"/>
              </a:spcAft>
              <a:buClr>
                <a:srgbClr val="EFEFEF"/>
              </a:buClr>
              <a:buSzPts val="1400"/>
              <a:buChar char="●"/>
              <a:defRPr>
                <a:solidFill>
                  <a:srgbClr val="EFEFEF"/>
                </a:solidFill>
              </a:defRPr>
            </a:lvl4pPr>
            <a:lvl5pPr marL="2286000" lvl="4" indent="-317500" rtl="0">
              <a:spcBef>
                <a:spcPts val="1000"/>
              </a:spcBef>
              <a:spcAft>
                <a:spcPts val="0"/>
              </a:spcAft>
              <a:buClr>
                <a:srgbClr val="EFEFEF"/>
              </a:buClr>
              <a:buSzPts val="1400"/>
              <a:buChar char="○"/>
              <a:defRPr>
                <a:solidFill>
                  <a:srgbClr val="EFEFEF"/>
                </a:solidFill>
              </a:defRPr>
            </a:lvl5pPr>
            <a:lvl6pPr marL="2743200" lvl="5" indent="-317500" rtl="0">
              <a:spcBef>
                <a:spcPts val="1000"/>
              </a:spcBef>
              <a:spcAft>
                <a:spcPts val="0"/>
              </a:spcAft>
              <a:buClr>
                <a:srgbClr val="EFEFEF"/>
              </a:buClr>
              <a:buSzPts val="1400"/>
              <a:buChar char="■"/>
              <a:defRPr>
                <a:solidFill>
                  <a:srgbClr val="EFEFEF"/>
                </a:solidFill>
              </a:defRPr>
            </a:lvl6pPr>
            <a:lvl7pPr marL="3200400" lvl="6" indent="-317500" rtl="0">
              <a:spcBef>
                <a:spcPts val="1000"/>
              </a:spcBef>
              <a:spcAft>
                <a:spcPts val="0"/>
              </a:spcAft>
              <a:buClr>
                <a:srgbClr val="EFEFEF"/>
              </a:buClr>
              <a:buSzPts val="1400"/>
              <a:buChar char="●"/>
              <a:defRPr>
                <a:solidFill>
                  <a:srgbClr val="EFEFEF"/>
                </a:solidFill>
              </a:defRPr>
            </a:lvl7pPr>
            <a:lvl8pPr marL="3657600" lvl="7" indent="-317500" rtl="0">
              <a:spcBef>
                <a:spcPts val="1000"/>
              </a:spcBef>
              <a:spcAft>
                <a:spcPts val="0"/>
              </a:spcAft>
              <a:buClr>
                <a:srgbClr val="EFEFEF"/>
              </a:buClr>
              <a:buSzPts val="1400"/>
              <a:buChar char="○"/>
              <a:defRPr>
                <a:solidFill>
                  <a:srgbClr val="EFEFEF"/>
                </a:solidFill>
              </a:defRPr>
            </a:lvl8pPr>
            <a:lvl9pPr marL="4114800" lvl="8" indent="-317500" rtl="0">
              <a:spcBef>
                <a:spcPts val="1000"/>
              </a:spcBef>
              <a:spcAft>
                <a:spcPts val="1000"/>
              </a:spcAft>
              <a:buClr>
                <a:srgbClr val="EFEFEF"/>
              </a:buClr>
              <a:buSzPts val="1400"/>
              <a:buChar char="■"/>
              <a:defRPr>
                <a:solidFill>
                  <a:srgbClr val="EFEFEF"/>
                </a:solidFill>
              </a:defRPr>
            </a:lvl9pPr>
          </a:lstStyle>
          <a:p>
            <a:endParaRPr/>
          </a:p>
        </p:txBody>
      </p:sp>
      <p:sp>
        <p:nvSpPr>
          <p:cNvPr id="92" name="Google Shape;92;p22"/>
          <p:cNvSpPr txBox="1"/>
          <p:nvPr/>
        </p:nvSpPr>
        <p:spPr>
          <a:xfrm>
            <a:off x="4550525" y="343425"/>
            <a:ext cx="4470600" cy="760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rgbClr val="FF9900"/>
                </a:solidFill>
              </a:rPr>
              <a:t>Agenda</a:t>
            </a:r>
            <a:endParaRPr sz="1800" dirty="0">
              <a:solidFill>
                <a:srgbClr val="FF99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3"/>
        <p:cNvGrpSpPr/>
        <p:nvPr/>
      </p:nvGrpSpPr>
      <p:grpSpPr>
        <a:xfrm>
          <a:off x="0" y="0"/>
          <a:ext cx="0" cy="0"/>
          <a:chOff x="0" y="0"/>
          <a:chExt cx="0" cy="0"/>
        </a:xfrm>
      </p:grpSpPr>
      <p:sp>
        <p:nvSpPr>
          <p:cNvPr id="94" name="Google Shape;94;p2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5" name="Google Shape;95;p2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96" name="Google Shape;96;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Nourish - Blank Slide" type="blank">
  <p:cSld name="BLANK">
    <p:spTree>
      <p:nvGrpSpPr>
        <p:cNvPr id="1" name="Shape 97"/>
        <p:cNvGrpSpPr/>
        <p:nvPr/>
      </p:nvGrpSpPr>
      <p:grpSpPr>
        <a:xfrm>
          <a:off x="0" y="0"/>
          <a:ext cx="0" cy="0"/>
          <a:chOff x="0" y="0"/>
          <a:chExt cx="0" cy="0"/>
        </a:xfrm>
      </p:grpSpPr>
      <p:sp>
        <p:nvSpPr>
          <p:cNvPr id="98" name="Google Shape;98;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
        <p:nvSpPr>
          <p:cNvPr id="99" name="Google Shape;99;p24"/>
          <p:cNvSpPr txBox="1">
            <a:spLocks noGrp="1"/>
          </p:cNvSpPr>
          <p:nvPr>
            <p:ph type="subTitle" idx="1"/>
          </p:nvPr>
        </p:nvSpPr>
        <p:spPr>
          <a:xfrm>
            <a:off x="-150" y="4817900"/>
            <a:ext cx="9144000" cy="3255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800">
                <a:solidFill>
                  <a:srgbClr val="999999"/>
                </a:solidFill>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cxnSp>
        <p:nvCxnSpPr>
          <p:cNvPr id="100" name="Google Shape;100;p24"/>
          <p:cNvCxnSpPr/>
          <p:nvPr/>
        </p:nvCxnSpPr>
        <p:spPr>
          <a:xfrm rot="10800000" flipH="1">
            <a:off x="280500" y="4794800"/>
            <a:ext cx="8583000" cy="23100"/>
          </a:xfrm>
          <a:prstGeom prst="straightConnector1">
            <a:avLst/>
          </a:prstGeom>
          <a:noFill/>
          <a:ln w="9525" cap="flat" cmpd="sng">
            <a:solidFill>
              <a:srgbClr val="999999"/>
            </a:solidFill>
            <a:prstDash val="solid"/>
            <a:round/>
            <a:headEnd type="none" w="med" len="med"/>
            <a:tailEnd type="none" w="med" len="med"/>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py right - image left">
  <p:cSld name="SECTION_HEADER_1">
    <p:spTree>
      <p:nvGrpSpPr>
        <p:cNvPr id="1" name="Shape 101"/>
        <p:cNvGrpSpPr/>
        <p:nvPr/>
      </p:nvGrpSpPr>
      <p:grpSpPr>
        <a:xfrm>
          <a:off x="0" y="0"/>
          <a:ext cx="0" cy="0"/>
          <a:chOff x="0" y="0"/>
          <a:chExt cx="0" cy="0"/>
        </a:xfrm>
      </p:grpSpPr>
      <p:sp>
        <p:nvSpPr>
          <p:cNvPr id="102" name="Google Shape;102;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
        <p:nvSpPr>
          <p:cNvPr id="103" name="Google Shape;103;p25"/>
          <p:cNvSpPr txBox="1"/>
          <p:nvPr/>
        </p:nvSpPr>
        <p:spPr>
          <a:xfrm>
            <a:off x="4566300" y="146000"/>
            <a:ext cx="4577700" cy="54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dirty="0">
              <a:solidFill>
                <a:srgbClr val="FF9900"/>
              </a:solidFill>
            </a:endParaRPr>
          </a:p>
        </p:txBody>
      </p:sp>
      <p:sp>
        <p:nvSpPr>
          <p:cNvPr id="104" name="Google Shape;104;p25"/>
          <p:cNvSpPr txBox="1">
            <a:spLocks noGrp="1"/>
          </p:cNvSpPr>
          <p:nvPr>
            <p:ph type="title"/>
          </p:nvPr>
        </p:nvSpPr>
        <p:spPr>
          <a:xfrm>
            <a:off x="4572425" y="146000"/>
            <a:ext cx="4577700" cy="853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05" name="Google Shape;105;p25"/>
          <p:cNvSpPr txBox="1">
            <a:spLocks noGrp="1"/>
          </p:cNvSpPr>
          <p:nvPr>
            <p:ph type="body" idx="1"/>
          </p:nvPr>
        </p:nvSpPr>
        <p:spPr>
          <a:xfrm>
            <a:off x="4560175" y="999801"/>
            <a:ext cx="4577700" cy="36255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06" name="Google Shape;106;p25"/>
          <p:cNvSpPr txBox="1">
            <a:spLocks noGrp="1"/>
          </p:cNvSpPr>
          <p:nvPr>
            <p:ph type="subTitle" idx="2"/>
          </p:nvPr>
        </p:nvSpPr>
        <p:spPr>
          <a:xfrm>
            <a:off x="288250" y="4881700"/>
            <a:ext cx="8583000" cy="22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700">
                <a:solidFill>
                  <a:srgbClr val="CCCCCC"/>
                </a:solidFill>
              </a:defRPr>
            </a:lvl1pPr>
            <a:lvl2pPr lvl="1" rtl="0">
              <a:spcBef>
                <a:spcPts val="0"/>
              </a:spcBef>
              <a:spcAft>
                <a:spcPts val="0"/>
              </a:spcAft>
              <a:buNone/>
              <a:defRPr>
                <a:solidFill>
                  <a:srgbClr val="CCCCCC"/>
                </a:solidFill>
              </a:defRPr>
            </a:lvl2pPr>
            <a:lvl3pPr lvl="2" rtl="0">
              <a:spcBef>
                <a:spcPts val="1600"/>
              </a:spcBef>
              <a:spcAft>
                <a:spcPts val="0"/>
              </a:spcAft>
              <a:buNone/>
              <a:defRPr>
                <a:solidFill>
                  <a:srgbClr val="CCCCCC"/>
                </a:solidFill>
              </a:defRPr>
            </a:lvl3pPr>
            <a:lvl4pPr lvl="3" rtl="0">
              <a:spcBef>
                <a:spcPts val="1600"/>
              </a:spcBef>
              <a:spcAft>
                <a:spcPts val="0"/>
              </a:spcAft>
              <a:buNone/>
              <a:defRPr>
                <a:solidFill>
                  <a:srgbClr val="CCCCCC"/>
                </a:solidFill>
              </a:defRPr>
            </a:lvl4pPr>
            <a:lvl5pPr lvl="4" rtl="0">
              <a:spcBef>
                <a:spcPts val="1600"/>
              </a:spcBef>
              <a:spcAft>
                <a:spcPts val="0"/>
              </a:spcAft>
              <a:buNone/>
              <a:defRPr>
                <a:solidFill>
                  <a:srgbClr val="CCCCCC"/>
                </a:solidFill>
              </a:defRPr>
            </a:lvl5pPr>
            <a:lvl6pPr lvl="5" rtl="0">
              <a:spcBef>
                <a:spcPts val="1600"/>
              </a:spcBef>
              <a:spcAft>
                <a:spcPts val="0"/>
              </a:spcAft>
              <a:buNone/>
              <a:defRPr>
                <a:solidFill>
                  <a:srgbClr val="CCCCCC"/>
                </a:solidFill>
              </a:defRPr>
            </a:lvl6pPr>
            <a:lvl7pPr lvl="6" rtl="0">
              <a:spcBef>
                <a:spcPts val="1600"/>
              </a:spcBef>
              <a:spcAft>
                <a:spcPts val="0"/>
              </a:spcAft>
              <a:buNone/>
              <a:defRPr>
                <a:solidFill>
                  <a:srgbClr val="CCCCCC"/>
                </a:solidFill>
              </a:defRPr>
            </a:lvl7pPr>
            <a:lvl8pPr lvl="7" rtl="0">
              <a:spcBef>
                <a:spcPts val="1600"/>
              </a:spcBef>
              <a:spcAft>
                <a:spcPts val="0"/>
              </a:spcAft>
              <a:buNone/>
              <a:defRPr>
                <a:solidFill>
                  <a:srgbClr val="CCCCCC"/>
                </a:solidFill>
              </a:defRPr>
            </a:lvl8pPr>
            <a:lvl9pPr lvl="8" rtl="0">
              <a:spcBef>
                <a:spcPts val="1600"/>
              </a:spcBef>
              <a:spcAft>
                <a:spcPts val="1600"/>
              </a:spcAft>
              <a:buNone/>
              <a:defRPr>
                <a:solidFill>
                  <a:srgbClr val="CCCCCC"/>
                </a:solidFill>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slide no icon">
  <p:cSld name="CAPTION_ONLY_1_2">
    <p:spTree>
      <p:nvGrpSpPr>
        <p:cNvPr id="1" name="Shape 107"/>
        <p:cNvGrpSpPr/>
        <p:nvPr/>
      </p:nvGrpSpPr>
      <p:grpSpPr>
        <a:xfrm>
          <a:off x="0" y="0"/>
          <a:ext cx="0" cy="0"/>
          <a:chOff x="0" y="0"/>
          <a:chExt cx="0" cy="0"/>
        </a:xfrm>
      </p:grpSpPr>
      <p:sp>
        <p:nvSpPr>
          <p:cNvPr id="108" name="Google Shape;108;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cxnSp>
        <p:nvCxnSpPr>
          <p:cNvPr id="109" name="Google Shape;109;p26"/>
          <p:cNvCxnSpPr/>
          <p:nvPr/>
        </p:nvCxnSpPr>
        <p:spPr>
          <a:xfrm rot="10800000" flipH="1">
            <a:off x="280500" y="4794800"/>
            <a:ext cx="8583000" cy="23100"/>
          </a:xfrm>
          <a:prstGeom prst="straightConnector1">
            <a:avLst/>
          </a:prstGeom>
          <a:noFill/>
          <a:ln w="9525" cap="flat" cmpd="sng">
            <a:solidFill>
              <a:srgbClr val="D9D9D9"/>
            </a:solidFill>
            <a:prstDash val="solid"/>
            <a:round/>
            <a:headEnd type="none" w="med" len="med"/>
            <a:tailEnd type="none" w="med" len="med"/>
          </a:ln>
        </p:spPr>
      </p:cxnSp>
      <p:sp>
        <p:nvSpPr>
          <p:cNvPr id="110" name="Google Shape;110;p26"/>
          <p:cNvSpPr txBox="1">
            <a:spLocks noGrp="1"/>
          </p:cNvSpPr>
          <p:nvPr>
            <p:ph type="subTitle" idx="1"/>
          </p:nvPr>
        </p:nvSpPr>
        <p:spPr>
          <a:xfrm>
            <a:off x="288250" y="4881700"/>
            <a:ext cx="8583000" cy="22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700">
                <a:solidFill>
                  <a:srgbClr val="CCCCCC"/>
                </a:solidFill>
              </a:defRPr>
            </a:lvl1pPr>
            <a:lvl2pPr lvl="1" rtl="0">
              <a:spcBef>
                <a:spcPts val="0"/>
              </a:spcBef>
              <a:spcAft>
                <a:spcPts val="0"/>
              </a:spcAft>
              <a:buNone/>
              <a:defRPr>
                <a:solidFill>
                  <a:srgbClr val="CCCCCC"/>
                </a:solidFill>
              </a:defRPr>
            </a:lvl2pPr>
            <a:lvl3pPr lvl="2" rtl="0">
              <a:spcBef>
                <a:spcPts val="1600"/>
              </a:spcBef>
              <a:spcAft>
                <a:spcPts val="0"/>
              </a:spcAft>
              <a:buNone/>
              <a:defRPr>
                <a:solidFill>
                  <a:srgbClr val="CCCCCC"/>
                </a:solidFill>
              </a:defRPr>
            </a:lvl3pPr>
            <a:lvl4pPr lvl="3" rtl="0">
              <a:spcBef>
                <a:spcPts val="1600"/>
              </a:spcBef>
              <a:spcAft>
                <a:spcPts val="0"/>
              </a:spcAft>
              <a:buNone/>
              <a:defRPr>
                <a:solidFill>
                  <a:srgbClr val="CCCCCC"/>
                </a:solidFill>
              </a:defRPr>
            </a:lvl4pPr>
            <a:lvl5pPr lvl="4" rtl="0">
              <a:spcBef>
                <a:spcPts val="1600"/>
              </a:spcBef>
              <a:spcAft>
                <a:spcPts val="0"/>
              </a:spcAft>
              <a:buNone/>
              <a:defRPr>
                <a:solidFill>
                  <a:srgbClr val="CCCCCC"/>
                </a:solidFill>
              </a:defRPr>
            </a:lvl5pPr>
            <a:lvl6pPr lvl="5" rtl="0">
              <a:spcBef>
                <a:spcPts val="1600"/>
              </a:spcBef>
              <a:spcAft>
                <a:spcPts val="0"/>
              </a:spcAft>
              <a:buNone/>
              <a:defRPr>
                <a:solidFill>
                  <a:srgbClr val="CCCCCC"/>
                </a:solidFill>
              </a:defRPr>
            </a:lvl6pPr>
            <a:lvl7pPr lvl="6" rtl="0">
              <a:spcBef>
                <a:spcPts val="1600"/>
              </a:spcBef>
              <a:spcAft>
                <a:spcPts val="0"/>
              </a:spcAft>
              <a:buNone/>
              <a:defRPr>
                <a:solidFill>
                  <a:srgbClr val="CCCCCC"/>
                </a:solidFill>
              </a:defRPr>
            </a:lvl7pPr>
            <a:lvl8pPr lvl="7" rtl="0">
              <a:spcBef>
                <a:spcPts val="1600"/>
              </a:spcBef>
              <a:spcAft>
                <a:spcPts val="0"/>
              </a:spcAft>
              <a:buNone/>
              <a:defRPr>
                <a:solidFill>
                  <a:srgbClr val="CCCCCC"/>
                </a:solidFill>
              </a:defRPr>
            </a:lvl8pPr>
            <a:lvl9pPr lvl="8" rtl="0">
              <a:spcBef>
                <a:spcPts val="1600"/>
              </a:spcBef>
              <a:spcAft>
                <a:spcPts val="1600"/>
              </a:spcAft>
              <a:buNone/>
              <a:defRPr>
                <a:solidFill>
                  <a:srgbClr val="CCCCCC"/>
                </a:solidFill>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5"/>
        <p:cNvGrpSpPr/>
        <p:nvPr/>
      </p:nvGrpSpPr>
      <p:grpSpPr>
        <a:xfrm>
          <a:off x="0" y="0"/>
          <a:ext cx="0" cy="0"/>
          <a:chOff x="0" y="0"/>
          <a:chExt cx="0" cy="0"/>
        </a:xfrm>
      </p:grpSpPr>
      <p:pic>
        <p:nvPicPr>
          <p:cNvPr id="116" name="Google Shape;116;p28" descr="Spices-1.jpg"/>
          <p:cNvPicPr preferRelativeResize="0"/>
          <p:nvPr/>
        </p:nvPicPr>
        <p:blipFill>
          <a:blip r:embed="rId2">
            <a:alphaModFix/>
          </a:blip>
          <a:stretch>
            <a:fillRect/>
          </a:stretch>
        </p:blipFill>
        <p:spPr>
          <a:xfrm>
            <a:off x="0" y="0"/>
            <a:ext cx="9143967" cy="5143501"/>
          </a:xfrm>
          <a:prstGeom prst="rect">
            <a:avLst/>
          </a:prstGeom>
          <a:noFill/>
          <a:ln>
            <a:noFill/>
          </a:ln>
        </p:spPr>
      </p:pic>
      <p:sp>
        <p:nvSpPr>
          <p:cNvPr id="117" name="Google Shape;117;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pic>
        <p:nvPicPr>
          <p:cNvPr id="118" name="Google Shape;118;p28"/>
          <p:cNvPicPr preferRelativeResize="0"/>
          <p:nvPr/>
        </p:nvPicPr>
        <p:blipFill>
          <a:blip r:embed="rId3">
            <a:alphaModFix/>
          </a:blip>
          <a:stretch>
            <a:fillRect/>
          </a:stretch>
        </p:blipFill>
        <p:spPr>
          <a:xfrm>
            <a:off x="6678625" y="236425"/>
            <a:ext cx="2272200" cy="656625"/>
          </a:xfrm>
          <a:prstGeom prst="rect">
            <a:avLst/>
          </a:prstGeom>
          <a:noFill/>
          <a:ln>
            <a:noFill/>
          </a:ln>
        </p:spPr>
      </p:pic>
      <p:sp>
        <p:nvSpPr>
          <p:cNvPr id="119" name="Google Shape;119;p28"/>
          <p:cNvSpPr txBox="1"/>
          <p:nvPr/>
        </p:nvSpPr>
        <p:spPr>
          <a:xfrm>
            <a:off x="0" y="4795850"/>
            <a:ext cx="9144000" cy="239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sz="700">
                <a:solidFill>
                  <a:srgbClr val="EFEFEF"/>
                </a:solidFill>
              </a:rPr>
              <a:t>Nourish Food Marketing  •  Toronto  •  Montreal  •  Guelph  •   web: nourish.marketing  •  feedme@nourish.marketing</a:t>
            </a:r>
            <a:endParaRPr sz="700" dirty="0">
              <a:solidFill>
                <a:srgbClr val="EFEFEF"/>
              </a:solidFill>
            </a:endParaRPr>
          </a:p>
          <a:p>
            <a:pPr marL="0" lvl="0" indent="0" algn="l" rtl="0">
              <a:spcBef>
                <a:spcPts val="0"/>
              </a:spcBef>
              <a:spcAft>
                <a:spcPts val="0"/>
              </a:spcAft>
              <a:buNone/>
            </a:pPr>
            <a:endParaRPr dirty="0"/>
          </a:p>
        </p:txBody>
      </p:sp>
      <p:sp>
        <p:nvSpPr>
          <p:cNvPr id="120" name="Google Shape;120;p28"/>
          <p:cNvSpPr txBox="1"/>
          <p:nvPr/>
        </p:nvSpPr>
        <p:spPr>
          <a:xfrm>
            <a:off x="6678600" y="1251100"/>
            <a:ext cx="2272200" cy="2864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endParaRPr dirty="0">
              <a:solidFill>
                <a:srgbClr val="EFEFEF"/>
              </a:solidFill>
            </a:endParaRPr>
          </a:p>
        </p:txBody>
      </p:sp>
      <p:sp>
        <p:nvSpPr>
          <p:cNvPr id="121" name="Google Shape;121;p28"/>
          <p:cNvSpPr txBox="1">
            <a:spLocks noGrp="1"/>
          </p:cNvSpPr>
          <p:nvPr>
            <p:ph type="body" idx="1"/>
          </p:nvPr>
        </p:nvSpPr>
        <p:spPr>
          <a:xfrm>
            <a:off x="6684775" y="1189775"/>
            <a:ext cx="2272200" cy="31953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solidFill>
                  <a:srgbClr val="EFEFEF"/>
                </a:solidFill>
              </a:defRPr>
            </a:lvl1pPr>
            <a:lvl2pPr marL="914400" lvl="1" indent="-304800" rtl="0">
              <a:spcBef>
                <a:spcPts val="1600"/>
              </a:spcBef>
              <a:spcAft>
                <a:spcPts val="0"/>
              </a:spcAft>
              <a:buSzPts val="1200"/>
              <a:buChar char="○"/>
              <a:defRPr>
                <a:solidFill>
                  <a:srgbClr val="EFEFEF"/>
                </a:solidFill>
              </a:defRPr>
            </a:lvl2pPr>
            <a:lvl3pPr marL="1371600" lvl="2" indent="-304800" rtl="0">
              <a:spcBef>
                <a:spcPts val="1600"/>
              </a:spcBef>
              <a:spcAft>
                <a:spcPts val="0"/>
              </a:spcAft>
              <a:buSzPts val="1200"/>
              <a:buChar char="■"/>
              <a:defRPr>
                <a:solidFill>
                  <a:srgbClr val="EFEFEF"/>
                </a:solidFill>
              </a:defRPr>
            </a:lvl3pPr>
            <a:lvl4pPr marL="1828800" lvl="3" indent="-304800" rtl="0">
              <a:spcBef>
                <a:spcPts val="1600"/>
              </a:spcBef>
              <a:spcAft>
                <a:spcPts val="0"/>
              </a:spcAft>
              <a:buClr>
                <a:srgbClr val="EFEFEF"/>
              </a:buClr>
              <a:buSzPts val="1200"/>
              <a:buChar char="●"/>
              <a:defRPr>
                <a:solidFill>
                  <a:srgbClr val="EFEFEF"/>
                </a:solidFill>
              </a:defRPr>
            </a:lvl4pPr>
            <a:lvl5pPr marL="2286000" lvl="4" indent="-304800" rtl="0">
              <a:spcBef>
                <a:spcPts val="1600"/>
              </a:spcBef>
              <a:spcAft>
                <a:spcPts val="0"/>
              </a:spcAft>
              <a:buClr>
                <a:srgbClr val="EFEFEF"/>
              </a:buClr>
              <a:buSzPts val="1200"/>
              <a:buChar char="○"/>
              <a:defRPr>
                <a:solidFill>
                  <a:srgbClr val="EFEFEF"/>
                </a:solidFill>
              </a:defRPr>
            </a:lvl5pPr>
            <a:lvl6pPr marL="2743200" lvl="5" indent="-304800" rtl="0">
              <a:spcBef>
                <a:spcPts val="1600"/>
              </a:spcBef>
              <a:spcAft>
                <a:spcPts val="0"/>
              </a:spcAft>
              <a:buClr>
                <a:srgbClr val="EFEFEF"/>
              </a:buClr>
              <a:buSzPts val="1200"/>
              <a:buChar char="■"/>
              <a:defRPr>
                <a:solidFill>
                  <a:srgbClr val="EFEFEF"/>
                </a:solidFill>
              </a:defRPr>
            </a:lvl6pPr>
            <a:lvl7pPr marL="3200400" lvl="6" indent="-304800" rtl="0">
              <a:spcBef>
                <a:spcPts val="1600"/>
              </a:spcBef>
              <a:spcAft>
                <a:spcPts val="0"/>
              </a:spcAft>
              <a:buClr>
                <a:srgbClr val="EFEFEF"/>
              </a:buClr>
              <a:buSzPts val="1200"/>
              <a:buChar char="●"/>
              <a:defRPr>
                <a:solidFill>
                  <a:srgbClr val="EFEFEF"/>
                </a:solidFill>
              </a:defRPr>
            </a:lvl7pPr>
            <a:lvl8pPr marL="3657600" lvl="7" indent="-304800" rtl="0">
              <a:spcBef>
                <a:spcPts val="1600"/>
              </a:spcBef>
              <a:spcAft>
                <a:spcPts val="0"/>
              </a:spcAft>
              <a:buClr>
                <a:srgbClr val="EFEFEF"/>
              </a:buClr>
              <a:buSzPts val="1200"/>
              <a:buChar char="○"/>
              <a:defRPr>
                <a:solidFill>
                  <a:srgbClr val="EFEFEF"/>
                </a:solidFill>
              </a:defRPr>
            </a:lvl8pPr>
            <a:lvl9pPr marL="4114800" lvl="8" indent="-304800" rtl="0">
              <a:spcBef>
                <a:spcPts val="1600"/>
              </a:spcBef>
              <a:spcAft>
                <a:spcPts val="1600"/>
              </a:spcAft>
              <a:buClr>
                <a:srgbClr val="EFEFEF"/>
              </a:buClr>
              <a:buSzPts val="1200"/>
              <a:buChar char="■"/>
              <a:defRPr>
                <a:solidFill>
                  <a:srgbClr val="EFEFEF"/>
                </a:solidFill>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Agenda page">
  <p:cSld name="CUSTOM">
    <p:spTree>
      <p:nvGrpSpPr>
        <p:cNvPr id="1" name="Shape 122"/>
        <p:cNvGrpSpPr/>
        <p:nvPr/>
      </p:nvGrpSpPr>
      <p:grpSpPr>
        <a:xfrm>
          <a:off x="0" y="0"/>
          <a:ext cx="0" cy="0"/>
          <a:chOff x="0" y="0"/>
          <a:chExt cx="0" cy="0"/>
        </a:xfrm>
      </p:grpSpPr>
      <p:pic>
        <p:nvPicPr>
          <p:cNvPr id="123" name="Google Shape;123;p29" descr="Spices-1.jpg"/>
          <p:cNvPicPr preferRelativeResize="0"/>
          <p:nvPr/>
        </p:nvPicPr>
        <p:blipFill>
          <a:blip r:embed="rId2">
            <a:alphaModFix/>
          </a:blip>
          <a:stretch>
            <a:fillRect/>
          </a:stretch>
        </p:blipFill>
        <p:spPr>
          <a:xfrm>
            <a:off x="0" y="0"/>
            <a:ext cx="9143967" cy="5143501"/>
          </a:xfrm>
          <a:prstGeom prst="rect">
            <a:avLst/>
          </a:prstGeom>
          <a:noFill/>
          <a:ln>
            <a:noFill/>
          </a:ln>
        </p:spPr>
      </p:pic>
      <p:sp>
        <p:nvSpPr>
          <p:cNvPr id="124" name="Google Shape;124;p29"/>
          <p:cNvSpPr txBox="1"/>
          <p:nvPr/>
        </p:nvSpPr>
        <p:spPr>
          <a:xfrm>
            <a:off x="0" y="4795850"/>
            <a:ext cx="9144000" cy="239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700">
                <a:solidFill>
                  <a:srgbClr val="EFEFEF"/>
                </a:solidFill>
              </a:rPr>
              <a:t>Nourish Food Marketing  •  Toronto  •  Montreal  •  Guelph  •   web: nourish.marketing  •  feedme@nourish.marketing</a:t>
            </a:r>
            <a:endParaRPr sz="700" dirty="0">
              <a:solidFill>
                <a:srgbClr val="EFEFEF"/>
              </a:solidFill>
            </a:endParaRPr>
          </a:p>
          <a:p>
            <a:pPr marL="0" lvl="0" indent="0" algn="ctr" rtl="0">
              <a:spcBef>
                <a:spcPts val="0"/>
              </a:spcBef>
              <a:spcAft>
                <a:spcPts val="0"/>
              </a:spcAft>
              <a:buClr>
                <a:srgbClr val="000000"/>
              </a:buClr>
              <a:buSzPts val="1100"/>
              <a:buFont typeface="Arial"/>
              <a:buNone/>
            </a:pPr>
            <a:endParaRPr sz="700" dirty="0">
              <a:solidFill>
                <a:srgbClr val="EFEFEF"/>
              </a:solidFill>
            </a:endParaRPr>
          </a:p>
          <a:p>
            <a:pPr marL="0" lvl="0" indent="0" algn="l" rtl="0">
              <a:spcBef>
                <a:spcPts val="0"/>
              </a:spcBef>
              <a:spcAft>
                <a:spcPts val="0"/>
              </a:spcAft>
              <a:buNone/>
            </a:pPr>
            <a:endParaRPr dirty="0"/>
          </a:p>
        </p:txBody>
      </p:sp>
      <p:sp>
        <p:nvSpPr>
          <p:cNvPr id="125" name="Google Shape;125;p29"/>
          <p:cNvSpPr txBox="1"/>
          <p:nvPr/>
        </p:nvSpPr>
        <p:spPr>
          <a:xfrm>
            <a:off x="4550525" y="1251100"/>
            <a:ext cx="4593600" cy="2864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None/>
            </a:pPr>
            <a:endParaRPr dirty="0">
              <a:solidFill>
                <a:srgbClr val="EFEFEF"/>
              </a:solidFill>
            </a:endParaRPr>
          </a:p>
        </p:txBody>
      </p:sp>
      <p:sp>
        <p:nvSpPr>
          <p:cNvPr id="126" name="Google Shape;126;p29"/>
          <p:cNvSpPr txBox="1"/>
          <p:nvPr/>
        </p:nvSpPr>
        <p:spPr>
          <a:xfrm>
            <a:off x="4550525" y="343425"/>
            <a:ext cx="4470600" cy="760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rgbClr val="FF9900"/>
                </a:solidFill>
              </a:rPr>
              <a:t>Agenda</a:t>
            </a:r>
            <a:endParaRPr sz="1800" dirty="0">
              <a:solidFill>
                <a:srgbClr val="FF9900"/>
              </a:solidFill>
            </a:endParaRPr>
          </a:p>
        </p:txBody>
      </p:sp>
      <p:sp>
        <p:nvSpPr>
          <p:cNvPr id="127" name="Google Shape;127;p29"/>
          <p:cNvSpPr txBox="1">
            <a:spLocks noGrp="1"/>
          </p:cNvSpPr>
          <p:nvPr>
            <p:ph type="body" idx="1"/>
          </p:nvPr>
        </p:nvSpPr>
        <p:spPr>
          <a:xfrm>
            <a:off x="4550400" y="1281750"/>
            <a:ext cx="4593600" cy="3152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FF9900"/>
              </a:buClr>
              <a:buSzPts val="1200"/>
              <a:buChar char="●"/>
              <a:defRPr>
                <a:solidFill>
                  <a:srgbClr val="EFEFEF"/>
                </a:solidFill>
              </a:defRPr>
            </a:lvl1pPr>
            <a:lvl2pPr marL="914400" lvl="1" indent="-304800" rtl="0">
              <a:spcBef>
                <a:spcPts val="1000"/>
              </a:spcBef>
              <a:spcAft>
                <a:spcPts val="0"/>
              </a:spcAft>
              <a:buClr>
                <a:srgbClr val="FF9900"/>
              </a:buClr>
              <a:buSzPts val="1200"/>
              <a:buChar char="○"/>
              <a:defRPr>
                <a:solidFill>
                  <a:srgbClr val="EFEFEF"/>
                </a:solidFill>
              </a:defRPr>
            </a:lvl2pPr>
            <a:lvl3pPr marL="1371600" lvl="2" indent="-304800" rtl="0">
              <a:spcBef>
                <a:spcPts val="1000"/>
              </a:spcBef>
              <a:spcAft>
                <a:spcPts val="0"/>
              </a:spcAft>
              <a:buClr>
                <a:srgbClr val="FF9900"/>
              </a:buClr>
              <a:buSzPts val="1200"/>
              <a:buChar char="■"/>
              <a:defRPr>
                <a:solidFill>
                  <a:srgbClr val="EFEFEF"/>
                </a:solidFill>
              </a:defRPr>
            </a:lvl3pPr>
            <a:lvl4pPr marL="1828800" lvl="3" indent="-304800" rtl="0">
              <a:spcBef>
                <a:spcPts val="1000"/>
              </a:spcBef>
              <a:spcAft>
                <a:spcPts val="0"/>
              </a:spcAft>
              <a:buClr>
                <a:srgbClr val="EFEFEF"/>
              </a:buClr>
              <a:buSzPts val="1200"/>
              <a:buChar char="●"/>
              <a:defRPr>
                <a:solidFill>
                  <a:srgbClr val="EFEFEF"/>
                </a:solidFill>
              </a:defRPr>
            </a:lvl4pPr>
            <a:lvl5pPr marL="2286000" lvl="4" indent="-304800" rtl="0">
              <a:spcBef>
                <a:spcPts val="1000"/>
              </a:spcBef>
              <a:spcAft>
                <a:spcPts val="0"/>
              </a:spcAft>
              <a:buClr>
                <a:srgbClr val="EFEFEF"/>
              </a:buClr>
              <a:buSzPts val="1200"/>
              <a:buChar char="○"/>
              <a:defRPr>
                <a:solidFill>
                  <a:srgbClr val="EFEFEF"/>
                </a:solidFill>
              </a:defRPr>
            </a:lvl5pPr>
            <a:lvl6pPr marL="2743200" lvl="5" indent="-304800" rtl="0">
              <a:spcBef>
                <a:spcPts val="1000"/>
              </a:spcBef>
              <a:spcAft>
                <a:spcPts val="0"/>
              </a:spcAft>
              <a:buClr>
                <a:srgbClr val="EFEFEF"/>
              </a:buClr>
              <a:buSzPts val="1200"/>
              <a:buChar char="■"/>
              <a:defRPr>
                <a:solidFill>
                  <a:srgbClr val="EFEFEF"/>
                </a:solidFill>
              </a:defRPr>
            </a:lvl6pPr>
            <a:lvl7pPr marL="3200400" lvl="6" indent="-304800" rtl="0">
              <a:spcBef>
                <a:spcPts val="1000"/>
              </a:spcBef>
              <a:spcAft>
                <a:spcPts val="0"/>
              </a:spcAft>
              <a:buClr>
                <a:srgbClr val="EFEFEF"/>
              </a:buClr>
              <a:buSzPts val="1200"/>
              <a:buChar char="●"/>
              <a:defRPr>
                <a:solidFill>
                  <a:srgbClr val="EFEFEF"/>
                </a:solidFill>
              </a:defRPr>
            </a:lvl7pPr>
            <a:lvl8pPr marL="3657600" lvl="7" indent="-304800" rtl="0">
              <a:spcBef>
                <a:spcPts val="1000"/>
              </a:spcBef>
              <a:spcAft>
                <a:spcPts val="0"/>
              </a:spcAft>
              <a:buClr>
                <a:srgbClr val="EFEFEF"/>
              </a:buClr>
              <a:buSzPts val="1200"/>
              <a:buChar char="○"/>
              <a:defRPr>
                <a:solidFill>
                  <a:srgbClr val="EFEFEF"/>
                </a:solidFill>
              </a:defRPr>
            </a:lvl8pPr>
            <a:lvl9pPr marL="4114800" lvl="8" indent="-304800" rtl="0">
              <a:spcBef>
                <a:spcPts val="1000"/>
              </a:spcBef>
              <a:spcAft>
                <a:spcPts val="1000"/>
              </a:spcAft>
              <a:buClr>
                <a:srgbClr val="EFEFEF"/>
              </a:buClr>
              <a:buSzPts val="1200"/>
              <a:buChar char="■"/>
              <a:defRPr>
                <a:solidFill>
                  <a:srgbClr val="EFEFEF"/>
                </a:solidFill>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py right - image left" type="secHead">
  <p:cSld name="SECTION_HEADER">
    <p:spTree>
      <p:nvGrpSpPr>
        <p:cNvPr id="1" name="Shape 128"/>
        <p:cNvGrpSpPr/>
        <p:nvPr/>
      </p:nvGrpSpPr>
      <p:grpSpPr>
        <a:xfrm>
          <a:off x="0" y="0"/>
          <a:ext cx="0" cy="0"/>
          <a:chOff x="0" y="0"/>
          <a:chExt cx="0" cy="0"/>
        </a:xfrm>
      </p:grpSpPr>
      <p:sp>
        <p:nvSpPr>
          <p:cNvPr id="129" name="Google Shape;129;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
        <p:nvSpPr>
          <p:cNvPr id="130" name="Google Shape;130;p30"/>
          <p:cNvSpPr txBox="1"/>
          <p:nvPr/>
        </p:nvSpPr>
        <p:spPr>
          <a:xfrm>
            <a:off x="4566300" y="146000"/>
            <a:ext cx="4577700" cy="54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dirty="0">
              <a:solidFill>
                <a:srgbClr val="FF9900"/>
              </a:solidFill>
            </a:endParaRPr>
          </a:p>
        </p:txBody>
      </p:sp>
      <p:sp>
        <p:nvSpPr>
          <p:cNvPr id="131" name="Google Shape;131;p30"/>
          <p:cNvSpPr txBox="1">
            <a:spLocks noGrp="1"/>
          </p:cNvSpPr>
          <p:nvPr>
            <p:ph type="title"/>
          </p:nvPr>
        </p:nvSpPr>
        <p:spPr>
          <a:xfrm>
            <a:off x="4572425" y="146000"/>
            <a:ext cx="4577700" cy="853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32" name="Google Shape;132;p30"/>
          <p:cNvSpPr txBox="1">
            <a:spLocks noGrp="1"/>
          </p:cNvSpPr>
          <p:nvPr>
            <p:ph type="body" idx="1"/>
          </p:nvPr>
        </p:nvSpPr>
        <p:spPr>
          <a:xfrm>
            <a:off x="4560175" y="999801"/>
            <a:ext cx="4577700" cy="36255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600"/>
              </a:spcBef>
              <a:spcAft>
                <a:spcPts val="0"/>
              </a:spcAft>
              <a:buSzPts val="1200"/>
              <a:buChar char="○"/>
              <a:defRPr/>
            </a:lvl2pPr>
            <a:lvl3pPr marL="1371600" lvl="2" indent="-304800" rtl="0">
              <a:spcBef>
                <a:spcPts val="1600"/>
              </a:spcBef>
              <a:spcAft>
                <a:spcPts val="0"/>
              </a:spcAft>
              <a:buSzPts val="1200"/>
              <a:buChar char="■"/>
              <a:defRPr/>
            </a:lvl3pPr>
            <a:lvl4pPr marL="1828800" lvl="3" indent="-304800" rtl="0">
              <a:spcBef>
                <a:spcPts val="1600"/>
              </a:spcBef>
              <a:spcAft>
                <a:spcPts val="0"/>
              </a:spcAft>
              <a:buSzPts val="1200"/>
              <a:buChar char="●"/>
              <a:defRPr/>
            </a:lvl4pPr>
            <a:lvl5pPr marL="2286000" lvl="4" indent="-304800" rtl="0">
              <a:spcBef>
                <a:spcPts val="1600"/>
              </a:spcBef>
              <a:spcAft>
                <a:spcPts val="0"/>
              </a:spcAft>
              <a:buSzPts val="1200"/>
              <a:buChar char="○"/>
              <a:defRPr/>
            </a:lvl5pPr>
            <a:lvl6pPr marL="2743200" lvl="5" indent="-304800" rtl="0">
              <a:spcBef>
                <a:spcPts val="1600"/>
              </a:spcBef>
              <a:spcAft>
                <a:spcPts val="0"/>
              </a:spcAft>
              <a:buSzPts val="1200"/>
              <a:buChar char="■"/>
              <a:defRPr/>
            </a:lvl6pPr>
            <a:lvl7pPr marL="3200400" lvl="6" indent="-304800" rtl="0">
              <a:spcBef>
                <a:spcPts val="1600"/>
              </a:spcBef>
              <a:spcAft>
                <a:spcPts val="0"/>
              </a:spcAft>
              <a:buSzPts val="1200"/>
              <a:buChar char="●"/>
              <a:defRPr/>
            </a:lvl7pPr>
            <a:lvl8pPr marL="3657600" lvl="7" indent="-304800" rtl="0">
              <a:spcBef>
                <a:spcPts val="1600"/>
              </a:spcBef>
              <a:spcAft>
                <a:spcPts val="0"/>
              </a:spcAft>
              <a:buSzPts val="1200"/>
              <a:buChar char="○"/>
              <a:defRPr/>
            </a:lvl8pPr>
            <a:lvl9pPr marL="4114800" lvl="8" indent="-304800" rtl="0">
              <a:spcBef>
                <a:spcPts val="1600"/>
              </a:spcBef>
              <a:spcAft>
                <a:spcPts val="1600"/>
              </a:spcAft>
              <a:buSzPts val="1200"/>
              <a:buChar char="■"/>
              <a:defRPr/>
            </a:lvl9pPr>
          </a:lstStyle>
          <a:p>
            <a:endParaRPr/>
          </a:p>
        </p:txBody>
      </p:sp>
      <p:cxnSp>
        <p:nvCxnSpPr>
          <p:cNvPr id="133" name="Google Shape;133;p30"/>
          <p:cNvCxnSpPr/>
          <p:nvPr/>
        </p:nvCxnSpPr>
        <p:spPr>
          <a:xfrm rot="10800000" flipH="1">
            <a:off x="280500" y="4794800"/>
            <a:ext cx="8583000" cy="23100"/>
          </a:xfrm>
          <a:prstGeom prst="straightConnector1">
            <a:avLst/>
          </a:prstGeom>
          <a:noFill/>
          <a:ln w="9525" cap="flat" cmpd="sng">
            <a:solidFill>
              <a:srgbClr val="D9D9D9"/>
            </a:solidFill>
            <a:prstDash val="solid"/>
            <a:round/>
            <a:headEnd type="none" w="med" len="med"/>
            <a:tailEnd type="none" w="med" len="med"/>
          </a:ln>
        </p:spPr>
      </p:cxnSp>
      <p:sp>
        <p:nvSpPr>
          <p:cNvPr id="134" name="Google Shape;134;p30"/>
          <p:cNvSpPr txBox="1">
            <a:spLocks noGrp="1"/>
          </p:cNvSpPr>
          <p:nvPr>
            <p:ph type="subTitle" idx="2"/>
          </p:nvPr>
        </p:nvSpPr>
        <p:spPr>
          <a:xfrm>
            <a:off x="288250" y="4881700"/>
            <a:ext cx="8583000" cy="22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700">
                <a:solidFill>
                  <a:srgbClr val="CCCCCC"/>
                </a:solidFill>
              </a:defRPr>
            </a:lvl1pPr>
            <a:lvl2pPr lvl="1" rtl="0">
              <a:spcBef>
                <a:spcPts val="0"/>
              </a:spcBef>
              <a:spcAft>
                <a:spcPts val="0"/>
              </a:spcAft>
              <a:buNone/>
              <a:defRPr>
                <a:solidFill>
                  <a:srgbClr val="CCCCCC"/>
                </a:solidFill>
              </a:defRPr>
            </a:lvl2pPr>
            <a:lvl3pPr lvl="2" rtl="0">
              <a:spcBef>
                <a:spcPts val="1600"/>
              </a:spcBef>
              <a:spcAft>
                <a:spcPts val="0"/>
              </a:spcAft>
              <a:buNone/>
              <a:defRPr>
                <a:solidFill>
                  <a:srgbClr val="CCCCCC"/>
                </a:solidFill>
              </a:defRPr>
            </a:lvl3pPr>
            <a:lvl4pPr lvl="3" rtl="0">
              <a:spcBef>
                <a:spcPts val="1600"/>
              </a:spcBef>
              <a:spcAft>
                <a:spcPts val="0"/>
              </a:spcAft>
              <a:buNone/>
              <a:defRPr>
                <a:solidFill>
                  <a:srgbClr val="CCCCCC"/>
                </a:solidFill>
              </a:defRPr>
            </a:lvl4pPr>
            <a:lvl5pPr lvl="4" rtl="0">
              <a:spcBef>
                <a:spcPts val="1600"/>
              </a:spcBef>
              <a:spcAft>
                <a:spcPts val="0"/>
              </a:spcAft>
              <a:buNone/>
              <a:defRPr>
                <a:solidFill>
                  <a:srgbClr val="CCCCCC"/>
                </a:solidFill>
              </a:defRPr>
            </a:lvl5pPr>
            <a:lvl6pPr lvl="5" rtl="0">
              <a:spcBef>
                <a:spcPts val="1600"/>
              </a:spcBef>
              <a:spcAft>
                <a:spcPts val="0"/>
              </a:spcAft>
              <a:buNone/>
              <a:defRPr>
                <a:solidFill>
                  <a:srgbClr val="CCCCCC"/>
                </a:solidFill>
              </a:defRPr>
            </a:lvl6pPr>
            <a:lvl7pPr lvl="6" rtl="0">
              <a:spcBef>
                <a:spcPts val="1600"/>
              </a:spcBef>
              <a:spcAft>
                <a:spcPts val="0"/>
              </a:spcAft>
              <a:buNone/>
              <a:defRPr>
                <a:solidFill>
                  <a:srgbClr val="CCCCCC"/>
                </a:solidFill>
              </a:defRPr>
            </a:lvl7pPr>
            <a:lvl8pPr lvl="7" rtl="0">
              <a:spcBef>
                <a:spcPts val="1600"/>
              </a:spcBef>
              <a:spcAft>
                <a:spcPts val="0"/>
              </a:spcAft>
              <a:buNone/>
              <a:defRPr>
                <a:solidFill>
                  <a:srgbClr val="CCCCCC"/>
                </a:solidFill>
              </a:defRPr>
            </a:lvl8pPr>
            <a:lvl9pPr lvl="8" rtl="0">
              <a:spcBef>
                <a:spcPts val="1600"/>
              </a:spcBef>
              <a:spcAft>
                <a:spcPts val="1600"/>
              </a:spcAft>
              <a:buNone/>
              <a:defRPr>
                <a:solidFill>
                  <a:srgbClr val="CCCCCC"/>
                </a:solidFill>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slide">
  <p:cSld name="CAPTION_ONLY">
    <p:spTree>
      <p:nvGrpSpPr>
        <p:cNvPr id="1" name="Shape 135"/>
        <p:cNvGrpSpPr/>
        <p:nvPr/>
      </p:nvGrpSpPr>
      <p:grpSpPr>
        <a:xfrm>
          <a:off x="0" y="0"/>
          <a:ext cx="0" cy="0"/>
          <a:chOff x="0" y="0"/>
          <a:chExt cx="0" cy="0"/>
        </a:xfrm>
      </p:grpSpPr>
      <p:sp>
        <p:nvSpPr>
          <p:cNvPr id="136" name="Google Shape;136;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cxnSp>
        <p:nvCxnSpPr>
          <p:cNvPr id="137" name="Google Shape;137;p31"/>
          <p:cNvCxnSpPr/>
          <p:nvPr/>
        </p:nvCxnSpPr>
        <p:spPr>
          <a:xfrm rot="10800000" flipH="1">
            <a:off x="280500" y="4794800"/>
            <a:ext cx="8583000" cy="23100"/>
          </a:xfrm>
          <a:prstGeom prst="straightConnector1">
            <a:avLst/>
          </a:prstGeom>
          <a:noFill/>
          <a:ln w="9525" cap="flat" cmpd="sng">
            <a:solidFill>
              <a:srgbClr val="D9D9D9"/>
            </a:solidFill>
            <a:prstDash val="solid"/>
            <a:round/>
            <a:headEnd type="none" w="med" len="med"/>
            <a:tailEnd type="none" w="med" len="med"/>
          </a:ln>
        </p:spPr>
      </p:cxnSp>
      <p:sp>
        <p:nvSpPr>
          <p:cNvPr id="138" name="Google Shape;138;p31"/>
          <p:cNvSpPr txBox="1">
            <a:spLocks noGrp="1"/>
          </p:cNvSpPr>
          <p:nvPr>
            <p:ph type="subTitle" idx="1"/>
          </p:nvPr>
        </p:nvSpPr>
        <p:spPr>
          <a:xfrm>
            <a:off x="288250" y="4881700"/>
            <a:ext cx="8583000" cy="22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700">
                <a:solidFill>
                  <a:srgbClr val="CCCCCC"/>
                </a:solidFill>
              </a:defRPr>
            </a:lvl1pPr>
            <a:lvl2pPr lvl="1" rtl="0">
              <a:spcBef>
                <a:spcPts val="0"/>
              </a:spcBef>
              <a:spcAft>
                <a:spcPts val="0"/>
              </a:spcAft>
              <a:buNone/>
              <a:defRPr>
                <a:solidFill>
                  <a:srgbClr val="CCCCCC"/>
                </a:solidFill>
              </a:defRPr>
            </a:lvl2pPr>
            <a:lvl3pPr lvl="2" rtl="0">
              <a:spcBef>
                <a:spcPts val="1600"/>
              </a:spcBef>
              <a:spcAft>
                <a:spcPts val="0"/>
              </a:spcAft>
              <a:buNone/>
              <a:defRPr>
                <a:solidFill>
                  <a:srgbClr val="CCCCCC"/>
                </a:solidFill>
              </a:defRPr>
            </a:lvl3pPr>
            <a:lvl4pPr lvl="3" rtl="0">
              <a:spcBef>
                <a:spcPts val="1600"/>
              </a:spcBef>
              <a:spcAft>
                <a:spcPts val="0"/>
              </a:spcAft>
              <a:buNone/>
              <a:defRPr>
                <a:solidFill>
                  <a:srgbClr val="CCCCCC"/>
                </a:solidFill>
              </a:defRPr>
            </a:lvl4pPr>
            <a:lvl5pPr lvl="4" rtl="0">
              <a:spcBef>
                <a:spcPts val="1600"/>
              </a:spcBef>
              <a:spcAft>
                <a:spcPts val="0"/>
              </a:spcAft>
              <a:buNone/>
              <a:defRPr>
                <a:solidFill>
                  <a:srgbClr val="CCCCCC"/>
                </a:solidFill>
              </a:defRPr>
            </a:lvl5pPr>
            <a:lvl6pPr lvl="5" rtl="0">
              <a:spcBef>
                <a:spcPts val="1600"/>
              </a:spcBef>
              <a:spcAft>
                <a:spcPts val="0"/>
              </a:spcAft>
              <a:buNone/>
              <a:defRPr>
                <a:solidFill>
                  <a:srgbClr val="CCCCCC"/>
                </a:solidFill>
              </a:defRPr>
            </a:lvl6pPr>
            <a:lvl7pPr lvl="6" rtl="0">
              <a:spcBef>
                <a:spcPts val="1600"/>
              </a:spcBef>
              <a:spcAft>
                <a:spcPts val="0"/>
              </a:spcAft>
              <a:buNone/>
              <a:defRPr>
                <a:solidFill>
                  <a:srgbClr val="CCCCCC"/>
                </a:solidFill>
              </a:defRPr>
            </a:lvl7pPr>
            <a:lvl8pPr lvl="7" rtl="0">
              <a:spcBef>
                <a:spcPts val="1600"/>
              </a:spcBef>
              <a:spcAft>
                <a:spcPts val="0"/>
              </a:spcAft>
              <a:buNone/>
              <a:defRPr>
                <a:solidFill>
                  <a:srgbClr val="CCCCCC"/>
                </a:solidFill>
              </a:defRPr>
            </a:lvl8pPr>
            <a:lvl9pPr lvl="8" rtl="0">
              <a:spcBef>
                <a:spcPts val="1600"/>
              </a:spcBef>
              <a:spcAft>
                <a:spcPts val="1600"/>
              </a:spcAft>
              <a:buNone/>
              <a:defRPr>
                <a:solidFill>
                  <a:srgbClr val="CCCCCC"/>
                </a:solidFill>
              </a:defRPr>
            </a:lvl9pPr>
          </a:lstStyle>
          <a:p>
            <a:endParaRPr/>
          </a:p>
        </p:txBody>
      </p:sp>
      <p:pic>
        <p:nvPicPr>
          <p:cNvPr id="139" name="Google Shape;139;p31"/>
          <p:cNvPicPr preferRelativeResize="0"/>
          <p:nvPr/>
        </p:nvPicPr>
        <p:blipFill>
          <a:blip r:embed="rId2">
            <a:alphaModFix/>
          </a:blip>
          <a:stretch>
            <a:fillRect/>
          </a:stretch>
        </p:blipFill>
        <p:spPr>
          <a:xfrm>
            <a:off x="8426475" y="4360500"/>
            <a:ext cx="437025" cy="434299"/>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slide no icon">
  <p:cSld name="CAPTION_ONLY_1">
    <p:spTree>
      <p:nvGrpSpPr>
        <p:cNvPr id="1" name="Shape 140"/>
        <p:cNvGrpSpPr/>
        <p:nvPr/>
      </p:nvGrpSpPr>
      <p:grpSpPr>
        <a:xfrm>
          <a:off x="0" y="0"/>
          <a:ext cx="0" cy="0"/>
          <a:chOff x="0" y="0"/>
          <a:chExt cx="0" cy="0"/>
        </a:xfrm>
      </p:grpSpPr>
      <p:sp>
        <p:nvSpPr>
          <p:cNvPr id="141" name="Google Shape;141;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cxnSp>
        <p:nvCxnSpPr>
          <p:cNvPr id="142" name="Google Shape;142;p32"/>
          <p:cNvCxnSpPr/>
          <p:nvPr/>
        </p:nvCxnSpPr>
        <p:spPr>
          <a:xfrm rot="10800000" flipH="1">
            <a:off x="280500" y="4794800"/>
            <a:ext cx="8583000" cy="23100"/>
          </a:xfrm>
          <a:prstGeom prst="straightConnector1">
            <a:avLst/>
          </a:prstGeom>
          <a:noFill/>
          <a:ln w="9525" cap="flat" cmpd="sng">
            <a:solidFill>
              <a:srgbClr val="D9D9D9"/>
            </a:solidFill>
            <a:prstDash val="solid"/>
            <a:round/>
            <a:headEnd type="none" w="med" len="med"/>
            <a:tailEnd type="none" w="med" len="med"/>
          </a:ln>
        </p:spPr>
      </p:cxnSp>
      <p:sp>
        <p:nvSpPr>
          <p:cNvPr id="143" name="Google Shape;143;p32"/>
          <p:cNvSpPr txBox="1">
            <a:spLocks noGrp="1"/>
          </p:cNvSpPr>
          <p:nvPr>
            <p:ph type="subTitle" idx="1"/>
          </p:nvPr>
        </p:nvSpPr>
        <p:spPr>
          <a:xfrm>
            <a:off x="288250" y="4881700"/>
            <a:ext cx="8583000" cy="22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700">
                <a:solidFill>
                  <a:srgbClr val="CCCCCC"/>
                </a:solidFill>
              </a:defRPr>
            </a:lvl1pPr>
            <a:lvl2pPr lvl="1" rtl="0">
              <a:spcBef>
                <a:spcPts val="0"/>
              </a:spcBef>
              <a:spcAft>
                <a:spcPts val="0"/>
              </a:spcAft>
              <a:buNone/>
              <a:defRPr>
                <a:solidFill>
                  <a:srgbClr val="CCCCCC"/>
                </a:solidFill>
              </a:defRPr>
            </a:lvl2pPr>
            <a:lvl3pPr lvl="2" rtl="0">
              <a:spcBef>
                <a:spcPts val="1600"/>
              </a:spcBef>
              <a:spcAft>
                <a:spcPts val="0"/>
              </a:spcAft>
              <a:buNone/>
              <a:defRPr>
                <a:solidFill>
                  <a:srgbClr val="CCCCCC"/>
                </a:solidFill>
              </a:defRPr>
            </a:lvl3pPr>
            <a:lvl4pPr lvl="3" rtl="0">
              <a:spcBef>
                <a:spcPts val="1600"/>
              </a:spcBef>
              <a:spcAft>
                <a:spcPts val="0"/>
              </a:spcAft>
              <a:buNone/>
              <a:defRPr>
                <a:solidFill>
                  <a:srgbClr val="CCCCCC"/>
                </a:solidFill>
              </a:defRPr>
            </a:lvl4pPr>
            <a:lvl5pPr lvl="4" rtl="0">
              <a:spcBef>
                <a:spcPts val="1600"/>
              </a:spcBef>
              <a:spcAft>
                <a:spcPts val="0"/>
              </a:spcAft>
              <a:buNone/>
              <a:defRPr>
                <a:solidFill>
                  <a:srgbClr val="CCCCCC"/>
                </a:solidFill>
              </a:defRPr>
            </a:lvl5pPr>
            <a:lvl6pPr lvl="5" rtl="0">
              <a:spcBef>
                <a:spcPts val="1600"/>
              </a:spcBef>
              <a:spcAft>
                <a:spcPts val="0"/>
              </a:spcAft>
              <a:buNone/>
              <a:defRPr>
                <a:solidFill>
                  <a:srgbClr val="CCCCCC"/>
                </a:solidFill>
              </a:defRPr>
            </a:lvl6pPr>
            <a:lvl7pPr lvl="6" rtl="0">
              <a:spcBef>
                <a:spcPts val="1600"/>
              </a:spcBef>
              <a:spcAft>
                <a:spcPts val="0"/>
              </a:spcAft>
              <a:buNone/>
              <a:defRPr>
                <a:solidFill>
                  <a:srgbClr val="CCCCCC"/>
                </a:solidFill>
              </a:defRPr>
            </a:lvl7pPr>
            <a:lvl8pPr lvl="7" rtl="0">
              <a:spcBef>
                <a:spcPts val="1600"/>
              </a:spcBef>
              <a:spcAft>
                <a:spcPts val="0"/>
              </a:spcAft>
              <a:buNone/>
              <a:defRPr>
                <a:solidFill>
                  <a:srgbClr val="CCCCCC"/>
                </a:solidFill>
              </a:defRPr>
            </a:lvl8pPr>
            <a:lvl9pPr lvl="8" rtl="0">
              <a:spcBef>
                <a:spcPts val="1600"/>
              </a:spcBef>
              <a:spcAft>
                <a:spcPts val="1600"/>
              </a:spcAft>
              <a:buNone/>
              <a:defRPr>
                <a:solidFill>
                  <a:srgbClr val="CCCCCC"/>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457200" y="205978"/>
            <a:ext cx="8229600" cy="857250"/>
          </a:xfrm>
          <a:prstGeom prst="rect">
            <a:avLst/>
          </a:prstGeom>
          <a:noFill/>
          <a:ln>
            <a:noFill/>
          </a:ln>
        </p:spPr>
        <p:txBody>
          <a:bodyPr spcFirstLastPara="1" wrap="square" lIns="91425" tIns="91425" rIns="91425" bIns="91425" anchor="b" anchorCtr="0">
            <a:noAutofit/>
          </a:bodyPr>
          <a:lstStyle>
            <a:lvl1pPr marL="0" marR="0" lvl="0" indent="0" algn="l" rtl="0">
              <a:lnSpc>
                <a:spcPct val="100000"/>
              </a:lnSpc>
              <a:spcBef>
                <a:spcPts val="0"/>
              </a:spcBef>
              <a:spcAft>
                <a:spcPts val="0"/>
              </a:spcAft>
              <a:buClr>
                <a:schemeClr val="dk1"/>
              </a:buClr>
              <a:buSzPts val="1400"/>
              <a:buFont typeface="Arial"/>
              <a:buNone/>
              <a:defRPr sz="3600" b="1" i="0" u="none" strike="noStrike" cap="none">
                <a:solidFill>
                  <a:schemeClr val="dk1"/>
                </a:solidFill>
                <a:latin typeface="Arial"/>
                <a:ea typeface="Arial"/>
                <a:cs typeface="Arial"/>
                <a:sym typeface="Arial"/>
              </a:defRPr>
            </a:lvl1pPr>
            <a:lvl2pPr lvl="1" indent="0">
              <a:spcBef>
                <a:spcPts val="0"/>
              </a:spcBef>
              <a:spcAft>
                <a:spcPts val="0"/>
              </a:spcAft>
              <a:buClr>
                <a:schemeClr val="dk1"/>
              </a:buClr>
              <a:buSzPts val="1400"/>
              <a:buFont typeface="Arial"/>
              <a:buNone/>
              <a:defRPr sz="3600" b="1">
                <a:solidFill>
                  <a:schemeClr val="dk1"/>
                </a:solidFill>
              </a:defRPr>
            </a:lvl2pPr>
            <a:lvl3pPr lvl="2" indent="0">
              <a:spcBef>
                <a:spcPts val="0"/>
              </a:spcBef>
              <a:spcAft>
                <a:spcPts val="0"/>
              </a:spcAft>
              <a:buClr>
                <a:schemeClr val="dk1"/>
              </a:buClr>
              <a:buSzPts val="1400"/>
              <a:buFont typeface="Arial"/>
              <a:buNone/>
              <a:defRPr sz="3600" b="1">
                <a:solidFill>
                  <a:schemeClr val="dk1"/>
                </a:solidFill>
              </a:defRPr>
            </a:lvl3pPr>
            <a:lvl4pPr lvl="3" indent="0">
              <a:spcBef>
                <a:spcPts val="0"/>
              </a:spcBef>
              <a:spcAft>
                <a:spcPts val="0"/>
              </a:spcAft>
              <a:buClr>
                <a:schemeClr val="dk1"/>
              </a:buClr>
              <a:buSzPts val="1400"/>
              <a:buFont typeface="Arial"/>
              <a:buNone/>
              <a:defRPr sz="3600" b="1">
                <a:solidFill>
                  <a:schemeClr val="dk1"/>
                </a:solidFill>
              </a:defRPr>
            </a:lvl4pPr>
            <a:lvl5pPr lvl="4" indent="0">
              <a:spcBef>
                <a:spcPts val="0"/>
              </a:spcBef>
              <a:spcAft>
                <a:spcPts val="0"/>
              </a:spcAft>
              <a:buClr>
                <a:schemeClr val="dk1"/>
              </a:buClr>
              <a:buSzPts val="1400"/>
              <a:buFont typeface="Arial"/>
              <a:buNone/>
              <a:defRPr sz="3600" b="1">
                <a:solidFill>
                  <a:schemeClr val="dk1"/>
                </a:solidFill>
              </a:defRPr>
            </a:lvl5pPr>
            <a:lvl6pPr lvl="5" indent="0">
              <a:spcBef>
                <a:spcPts val="0"/>
              </a:spcBef>
              <a:spcAft>
                <a:spcPts val="0"/>
              </a:spcAft>
              <a:buClr>
                <a:schemeClr val="dk1"/>
              </a:buClr>
              <a:buSzPts val="1400"/>
              <a:buFont typeface="Arial"/>
              <a:buNone/>
              <a:defRPr sz="3600" b="1">
                <a:solidFill>
                  <a:schemeClr val="dk1"/>
                </a:solidFill>
              </a:defRPr>
            </a:lvl6pPr>
            <a:lvl7pPr lvl="6" indent="0">
              <a:spcBef>
                <a:spcPts val="0"/>
              </a:spcBef>
              <a:spcAft>
                <a:spcPts val="0"/>
              </a:spcAft>
              <a:buClr>
                <a:schemeClr val="dk1"/>
              </a:buClr>
              <a:buSzPts val="1400"/>
              <a:buFont typeface="Arial"/>
              <a:buNone/>
              <a:defRPr sz="3600" b="1">
                <a:solidFill>
                  <a:schemeClr val="dk1"/>
                </a:solidFill>
              </a:defRPr>
            </a:lvl7pPr>
            <a:lvl8pPr lvl="7" indent="0">
              <a:spcBef>
                <a:spcPts val="0"/>
              </a:spcBef>
              <a:spcAft>
                <a:spcPts val="0"/>
              </a:spcAft>
              <a:buClr>
                <a:schemeClr val="dk1"/>
              </a:buClr>
              <a:buSzPts val="1400"/>
              <a:buFont typeface="Arial"/>
              <a:buNone/>
              <a:defRPr sz="3600" b="1">
                <a:solidFill>
                  <a:schemeClr val="dk1"/>
                </a:solidFill>
              </a:defRPr>
            </a:lvl8pPr>
            <a:lvl9pPr lvl="8" indent="0">
              <a:spcBef>
                <a:spcPts val="0"/>
              </a:spcBef>
              <a:spcAft>
                <a:spcPts val="0"/>
              </a:spcAft>
              <a:buClr>
                <a:schemeClr val="dk1"/>
              </a:buClr>
              <a:buSzPts val="1400"/>
              <a:buFont typeface="Arial"/>
              <a:buNone/>
              <a:defRPr sz="3600" b="1">
                <a:solidFill>
                  <a:schemeClr val="dk1"/>
                </a:solidFill>
              </a:defRPr>
            </a:lvl9pPr>
          </a:lstStyle>
          <a:p>
            <a:endParaRPr/>
          </a:p>
        </p:txBody>
      </p:sp>
      <p:sp>
        <p:nvSpPr>
          <p:cNvPr id="16" name="Google Shape;16;p4"/>
          <p:cNvSpPr txBox="1">
            <a:spLocks noGrp="1"/>
          </p:cNvSpPr>
          <p:nvPr>
            <p:ph type="body" idx="1"/>
          </p:nvPr>
        </p:nvSpPr>
        <p:spPr>
          <a:xfrm>
            <a:off x="457200" y="1200150"/>
            <a:ext cx="3994525" cy="372568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chemeClr val="dk1"/>
              </a:buClr>
              <a:buSzPts val="1400"/>
              <a:buFont typeface="Arial"/>
              <a:buNone/>
              <a:defRPr sz="30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7" name="Google Shape;17;p4"/>
          <p:cNvSpPr txBox="1">
            <a:spLocks noGrp="1"/>
          </p:cNvSpPr>
          <p:nvPr>
            <p:ph type="body" idx="2"/>
          </p:nvPr>
        </p:nvSpPr>
        <p:spPr>
          <a:xfrm>
            <a:off x="4692273" y="1200150"/>
            <a:ext cx="3994525" cy="372568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chemeClr val="dk1"/>
              </a:buClr>
              <a:buSzPts val="1400"/>
              <a:buFont typeface="Arial"/>
              <a:buNone/>
              <a:defRPr sz="30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video script">
  <p:cSld name="CAPTION_ONLY_1_1">
    <p:spTree>
      <p:nvGrpSpPr>
        <p:cNvPr id="1" name="Shape 144"/>
        <p:cNvGrpSpPr/>
        <p:nvPr/>
      </p:nvGrpSpPr>
      <p:grpSpPr>
        <a:xfrm>
          <a:off x="0" y="0"/>
          <a:ext cx="0" cy="0"/>
          <a:chOff x="0" y="0"/>
          <a:chExt cx="0" cy="0"/>
        </a:xfrm>
      </p:grpSpPr>
      <p:sp>
        <p:nvSpPr>
          <p:cNvPr id="145" name="Google Shape;145;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cxnSp>
        <p:nvCxnSpPr>
          <p:cNvPr id="146" name="Google Shape;146;p33"/>
          <p:cNvCxnSpPr/>
          <p:nvPr/>
        </p:nvCxnSpPr>
        <p:spPr>
          <a:xfrm rot="10800000" flipH="1">
            <a:off x="280500" y="4794800"/>
            <a:ext cx="8583000" cy="23100"/>
          </a:xfrm>
          <a:prstGeom prst="straightConnector1">
            <a:avLst/>
          </a:prstGeom>
          <a:noFill/>
          <a:ln w="9525" cap="flat" cmpd="sng">
            <a:solidFill>
              <a:srgbClr val="D9D9D9"/>
            </a:solidFill>
            <a:prstDash val="solid"/>
            <a:round/>
            <a:headEnd type="none" w="med" len="med"/>
            <a:tailEnd type="none" w="med" len="med"/>
          </a:ln>
        </p:spPr>
      </p:cxnSp>
      <p:sp>
        <p:nvSpPr>
          <p:cNvPr id="147" name="Google Shape;147;p33"/>
          <p:cNvSpPr txBox="1">
            <a:spLocks noGrp="1"/>
          </p:cNvSpPr>
          <p:nvPr>
            <p:ph type="subTitle" idx="1"/>
          </p:nvPr>
        </p:nvSpPr>
        <p:spPr>
          <a:xfrm>
            <a:off x="288250" y="4881700"/>
            <a:ext cx="8583000" cy="22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700">
                <a:solidFill>
                  <a:srgbClr val="CCCCCC"/>
                </a:solidFill>
              </a:defRPr>
            </a:lvl1pPr>
            <a:lvl2pPr lvl="1" rtl="0">
              <a:spcBef>
                <a:spcPts val="0"/>
              </a:spcBef>
              <a:spcAft>
                <a:spcPts val="0"/>
              </a:spcAft>
              <a:buNone/>
              <a:defRPr>
                <a:solidFill>
                  <a:srgbClr val="CCCCCC"/>
                </a:solidFill>
              </a:defRPr>
            </a:lvl2pPr>
            <a:lvl3pPr lvl="2" rtl="0">
              <a:spcBef>
                <a:spcPts val="1600"/>
              </a:spcBef>
              <a:spcAft>
                <a:spcPts val="0"/>
              </a:spcAft>
              <a:buNone/>
              <a:defRPr>
                <a:solidFill>
                  <a:srgbClr val="CCCCCC"/>
                </a:solidFill>
              </a:defRPr>
            </a:lvl3pPr>
            <a:lvl4pPr lvl="3" rtl="0">
              <a:spcBef>
                <a:spcPts val="1600"/>
              </a:spcBef>
              <a:spcAft>
                <a:spcPts val="0"/>
              </a:spcAft>
              <a:buNone/>
              <a:defRPr>
                <a:solidFill>
                  <a:srgbClr val="CCCCCC"/>
                </a:solidFill>
              </a:defRPr>
            </a:lvl4pPr>
            <a:lvl5pPr lvl="4" rtl="0">
              <a:spcBef>
                <a:spcPts val="1600"/>
              </a:spcBef>
              <a:spcAft>
                <a:spcPts val="0"/>
              </a:spcAft>
              <a:buNone/>
              <a:defRPr>
                <a:solidFill>
                  <a:srgbClr val="CCCCCC"/>
                </a:solidFill>
              </a:defRPr>
            </a:lvl5pPr>
            <a:lvl6pPr lvl="5" rtl="0">
              <a:spcBef>
                <a:spcPts val="1600"/>
              </a:spcBef>
              <a:spcAft>
                <a:spcPts val="0"/>
              </a:spcAft>
              <a:buNone/>
              <a:defRPr>
                <a:solidFill>
                  <a:srgbClr val="CCCCCC"/>
                </a:solidFill>
              </a:defRPr>
            </a:lvl6pPr>
            <a:lvl7pPr lvl="6" rtl="0">
              <a:spcBef>
                <a:spcPts val="1600"/>
              </a:spcBef>
              <a:spcAft>
                <a:spcPts val="0"/>
              </a:spcAft>
              <a:buNone/>
              <a:defRPr>
                <a:solidFill>
                  <a:srgbClr val="CCCCCC"/>
                </a:solidFill>
              </a:defRPr>
            </a:lvl7pPr>
            <a:lvl8pPr lvl="7" rtl="0">
              <a:spcBef>
                <a:spcPts val="1600"/>
              </a:spcBef>
              <a:spcAft>
                <a:spcPts val="0"/>
              </a:spcAft>
              <a:buNone/>
              <a:defRPr>
                <a:solidFill>
                  <a:srgbClr val="CCCCCC"/>
                </a:solidFill>
              </a:defRPr>
            </a:lvl8pPr>
            <a:lvl9pPr lvl="8" rtl="0">
              <a:spcBef>
                <a:spcPts val="1600"/>
              </a:spcBef>
              <a:spcAft>
                <a:spcPts val="1600"/>
              </a:spcAft>
              <a:buNone/>
              <a:defRPr>
                <a:solidFill>
                  <a:srgbClr val="CCCCCC"/>
                </a:solidFill>
              </a:defRPr>
            </a:lvl9pPr>
          </a:lstStyle>
          <a:p>
            <a:endParaRPr/>
          </a:p>
        </p:txBody>
      </p:sp>
      <p:graphicFrame>
        <p:nvGraphicFramePr>
          <p:cNvPr id="148" name="Google Shape;148;p33"/>
          <p:cNvGraphicFramePr/>
          <p:nvPr/>
        </p:nvGraphicFramePr>
        <p:xfrm>
          <a:off x="288250" y="746450"/>
          <a:ext cx="3000000" cy="3000000"/>
        </p:xfrm>
        <a:graphic>
          <a:graphicData uri="http://schemas.openxmlformats.org/drawingml/2006/table">
            <a:tbl>
              <a:tblPr>
                <a:noFill/>
                <a:tableStyleId>{F9432E17-40DA-4C51-BB49-710AF952EDD7}</a:tableStyleId>
              </a:tblPr>
              <a:tblGrid>
                <a:gridCol w="2021600">
                  <a:extLst>
                    <a:ext uri="{9D8B030D-6E8A-4147-A177-3AD203B41FA5}">
                      <a16:colId xmlns:a16="http://schemas.microsoft.com/office/drawing/2014/main" val="20000"/>
                    </a:ext>
                  </a:extLst>
                </a:gridCol>
                <a:gridCol w="2021600">
                  <a:extLst>
                    <a:ext uri="{9D8B030D-6E8A-4147-A177-3AD203B41FA5}">
                      <a16:colId xmlns:a16="http://schemas.microsoft.com/office/drawing/2014/main" val="20001"/>
                    </a:ext>
                  </a:extLst>
                </a:gridCol>
              </a:tblGrid>
              <a:tr h="329375">
                <a:tc>
                  <a:txBody>
                    <a:bodyPr/>
                    <a:lstStyle/>
                    <a:p>
                      <a:pPr marL="0" lvl="0" indent="0" algn="l" rtl="0">
                        <a:spcBef>
                          <a:spcPts val="0"/>
                        </a:spcBef>
                        <a:spcAft>
                          <a:spcPts val="0"/>
                        </a:spcAft>
                        <a:buNone/>
                      </a:pPr>
                      <a:r>
                        <a:rPr lang="en" sz="600"/>
                        <a:t>Video</a:t>
                      </a:r>
                      <a:endParaRPr sz="600" dirty="0"/>
                    </a:p>
                  </a:txBody>
                  <a:tcPr marL="91425" marR="91425" marT="91425" marB="91425"/>
                </a:tc>
                <a:tc>
                  <a:txBody>
                    <a:bodyPr/>
                    <a:lstStyle/>
                    <a:p>
                      <a:pPr marL="0" lvl="0" indent="0" algn="l" rtl="0">
                        <a:spcBef>
                          <a:spcPts val="0"/>
                        </a:spcBef>
                        <a:spcAft>
                          <a:spcPts val="0"/>
                        </a:spcAft>
                        <a:buNone/>
                      </a:pPr>
                      <a:r>
                        <a:rPr lang="en" sz="600">
                          <a:solidFill>
                            <a:srgbClr val="000000"/>
                          </a:solidFill>
                        </a:rPr>
                        <a:t>Audio</a:t>
                      </a:r>
                      <a:endParaRPr dirty="0"/>
                    </a:p>
                  </a:txBody>
                  <a:tcPr marL="91425" marR="91425" marT="91425" marB="91425"/>
                </a:tc>
                <a:extLst>
                  <a:ext uri="{0D108BD9-81ED-4DB2-BD59-A6C34878D82A}">
                    <a16:rowId xmlns:a16="http://schemas.microsoft.com/office/drawing/2014/main" val="10000"/>
                  </a:ext>
                </a:extLst>
              </a:tr>
              <a:tr h="3565600">
                <a:tc>
                  <a:txBody>
                    <a:bodyPr/>
                    <a:lstStyle/>
                    <a:p>
                      <a:pPr marL="0" lvl="0" indent="0" algn="l" rtl="0">
                        <a:spcBef>
                          <a:spcPts val="0"/>
                        </a:spcBef>
                        <a:spcAft>
                          <a:spcPts val="0"/>
                        </a:spcAft>
                        <a:buNone/>
                      </a:pPr>
                      <a:endParaRPr sz="600" dirty="0"/>
                    </a:p>
                  </a:txBody>
                  <a:tcPr marL="91425" marR="91425" marT="91425" marB="91425"/>
                </a:tc>
                <a:tc>
                  <a:txBody>
                    <a:bodyPr/>
                    <a:lstStyle/>
                    <a:p>
                      <a:pPr marL="0" lvl="0" indent="0" algn="l" rtl="0">
                        <a:spcBef>
                          <a:spcPts val="0"/>
                        </a:spcBef>
                        <a:spcAft>
                          <a:spcPts val="0"/>
                        </a:spcAft>
                        <a:buNone/>
                      </a:pPr>
                      <a:endParaRPr sz="600" dirty="0">
                        <a:solidFill>
                          <a:srgbClr val="000000"/>
                        </a:solidFill>
                      </a:endParaRPr>
                    </a:p>
                    <a:p>
                      <a:pPr marL="0" lvl="0" indent="0" algn="l" rtl="0">
                        <a:spcBef>
                          <a:spcPts val="0"/>
                        </a:spcBef>
                        <a:spcAft>
                          <a:spcPts val="0"/>
                        </a:spcAft>
                        <a:buNone/>
                      </a:pPr>
                      <a:endParaRPr sz="600" dirty="0"/>
                    </a:p>
                  </a:txBody>
                  <a:tcPr marL="91425" marR="91425" marT="91425" marB="91425"/>
                </a:tc>
                <a:extLst>
                  <a:ext uri="{0D108BD9-81ED-4DB2-BD59-A6C34878D82A}">
                    <a16:rowId xmlns:a16="http://schemas.microsoft.com/office/drawing/2014/main" val="10001"/>
                  </a:ext>
                </a:extLst>
              </a:tr>
            </a:tbl>
          </a:graphicData>
        </a:graphic>
      </p:graphicFrame>
      <p:graphicFrame>
        <p:nvGraphicFramePr>
          <p:cNvPr id="149" name="Google Shape;149;p33"/>
          <p:cNvGraphicFramePr/>
          <p:nvPr/>
        </p:nvGraphicFramePr>
        <p:xfrm>
          <a:off x="4651275" y="746450"/>
          <a:ext cx="3000000" cy="3000000"/>
        </p:xfrm>
        <a:graphic>
          <a:graphicData uri="http://schemas.openxmlformats.org/drawingml/2006/table">
            <a:tbl>
              <a:tblPr>
                <a:noFill/>
                <a:tableStyleId>{F9432E17-40DA-4C51-BB49-710AF952EDD7}</a:tableStyleId>
              </a:tblPr>
              <a:tblGrid>
                <a:gridCol w="1347725">
                  <a:extLst>
                    <a:ext uri="{9D8B030D-6E8A-4147-A177-3AD203B41FA5}">
                      <a16:colId xmlns:a16="http://schemas.microsoft.com/office/drawing/2014/main" val="20000"/>
                    </a:ext>
                  </a:extLst>
                </a:gridCol>
                <a:gridCol w="1347725">
                  <a:extLst>
                    <a:ext uri="{9D8B030D-6E8A-4147-A177-3AD203B41FA5}">
                      <a16:colId xmlns:a16="http://schemas.microsoft.com/office/drawing/2014/main" val="20001"/>
                    </a:ext>
                  </a:extLst>
                </a:gridCol>
                <a:gridCol w="1347725">
                  <a:extLst>
                    <a:ext uri="{9D8B030D-6E8A-4147-A177-3AD203B41FA5}">
                      <a16:colId xmlns:a16="http://schemas.microsoft.com/office/drawing/2014/main" val="20002"/>
                    </a:ext>
                  </a:extLst>
                </a:gridCol>
              </a:tblGrid>
              <a:tr h="1183125">
                <a:tc>
                  <a:txBody>
                    <a:bodyPr/>
                    <a:lstStyle/>
                    <a:p>
                      <a:pPr marL="0" lvl="0" indent="0" algn="l" rtl="0">
                        <a:spcBef>
                          <a:spcPts val="0"/>
                        </a:spcBef>
                        <a:spcAft>
                          <a:spcPts val="0"/>
                        </a:spcAft>
                        <a:buNone/>
                      </a:pPr>
                      <a:endParaRPr dirty="0"/>
                    </a:p>
                  </a:txBody>
                  <a:tcPr marL="91425" marR="91425" marT="91425" marB="91425"/>
                </a:tc>
                <a:tc>
                  <a:txBody>
                    <a:bodyPr/>
                    <a:lstStyle/>
                    <a:p>
                      <a:pPr marL="0" lvl="0" indent="0" algn="l" rtl="0">
                        <a:spcBef>
                          <a:spcPts val="0"/>
                        </a:spcBef>
                        <a:spcAft>
                          <a:spcPts val="0"/>
                        </a:spcAft>
                        <a:buNone/>
                      </a:pPr>
                      <a:endParaRPr dirty="0"/>
                    </a:p>
                  </a:txBody>
                  <a:tcPr marL="91425" marR="91425" marT="91425" marB="91425"/>
                </a:tc>
                <a:tc>
                  <a:txBody>
                    <a:bodyPr/>
                    <a:lstStyle/>
                    <a:p>
                      <a:pPr marL="0" lvl="0" indent="0" algn="l" rtl="0">
                        <a:spcBef>
                          <a:spcPts val="0"/>
                        </a:spcBef>
                        <a:spcAft>
                          <a:spcPts val="0"/>
                        </a:spcAft>
                        <a:buNone/>
                      </a:pPr>
                      <a:endParaRPr dirty="0"/>
                    </a:p>
                  </a:txBody>
                  <a:tcPr marL="91425" marR="91425" marT="91425" marB="91425"/>
                </a:tc>
                <a:extLst>
                  <a:ext uri="{0D108BD9-81ED-4DB2-BD59-A6C34878D82A}">
                    <a16:rowId xmlns:a16="http://schemas.microsoft.com/office/drawing/2014/main" val="10000"/>
                  </a:ext>
                </a:extLst>
              </a:tr>
              <a:tr h="515425">
                <a:tc>
                  <a:txBody>
                    <a:bodyPr/>
                    <a:lstStyle/>
                    <a:p>
                      <a:pPr marL="0" lvl="0" indent="0" algn="l" rtl="0">
                        <a:spcBef>
                          <a:spcPts val="0"/>
                        </a:spcBef>
                        <a:spcAft>
                          <a:spcPts val="0"/>
                        </a:spcAft>
                        <a:buNone/>
                      </a:pPr>
                      <a:endParaRPr sz="600" dirty="0"/>
                    </a:p>
                  </a:txBody>
                  <a:tcPr marL="91425" marR="91425" marT="91425" marB="91425"/>
                </a:tc>
                <a:tc>
                  <a:txBody>
                    <a:bodyPr/>
                    <a:lstStyle/>
                    <a:p>
                      <a:pPr marL="0" lvl="0" indent="0" algn="l" rtl="0">
                        <a:spcBef>
                          <a:spcPts val="0"/>
                        </a:spcBef>
                        <a:spcAft>
                          <a:spcPts val="0"/>
                        </a:spcAft>
                        <a:buNone/>
                      </a:pPr>
                      <a:endParaRPr sz="600" dirty="0"/>
                    </a:p>
                  </a:txBody>
                  <a:tcPr marL="91425" marR="91425" marT="91425" marB="91425"/>
                </a:tc>
                <a:tc>
                  <a:txBody>
                    <a:bodyPr/>
                    <a:lstStyle/>
                    <a:p>
                      <a:pPr marL="0" lvl="0" indent="0" algn="l" rtl="0">
                        <a:spcBef>
                          <a:spcPts val="0"/>
                        </a:spcBef>
                        <a:spcAft>
                          <a:spcPts val="0"/>
                        </a:spcAft>
                        <a:buNone/>
                      </a:pPr>
                      <a:endParaRPr sz="600" dirty="0"/>
                    </a:p>
                  </a:txBody>
                  <a:tcPr marL="91425" marR="91425" marT="91425" marB="91425"/>
                </a:tc>
                <a:extLst>
                  <a:ext uri="{0D108BD9-81ED-4DB2-BD59-A6C34878D82A}">
                    <a16:rowId xmlns:a16="http://schemas.microsoft.com/office/drawing/2014/main" val="10001"/>
                  </a:ext>
                </a:extLst>
              </a:tr>
              <a:tr h="1152550">
                <a:tc>
                  <a:txBody>
                    <a:bodyPr/>
                    <a:lstStyle/>
                    <a:p>
                      <a:pPr marL="0" lvl="0" indent="0" algn="l" rtl="0">
                        <a:spcBef>
                          <a:spcPts val="0"/>
                        </a:spcBef>
                        <a:spcAft>
                          <a:spcPts val="0"/>
                        </a:spcAft>
                        <a:buNone/>
                      </a:pPr>
                      <a:endParaRPr dirty="0"/>
                    </a:p>
                  </a:txBody>
                  <a:tcPr marL="91425" marR="91425" marT="91425" marB="91425"/>
                </a:tc>
                <a:tc>
                  <a:txBody>
                    <a:bodyPr/>
                    <a:lstStyle/>
                    <a:p>
                      <a:pPr marL="0" lvl="0" indent="0" algn="l" rtl="0">
                        <a:spcBef>
                          <a:spcPts val="0"/>
                        </a:spcBef>
                        <a:spcAft>
                          <a:spcPts val="0"/>
                        </a:spcAft>
                        <a:buNone/>
                      </a:pPr>
                      <a:endParaRPr dirty="0"/>
                    </a:p>
                  </a:txBody>
                  <a:tcPr marL="91425" marR="91425" marT="91425" marB="91425"/>
                </a:tc>
                <a:tc>
                  <a:txBody>
                    <a:bodyPr/>
                    <a:lstStyle/>
                    <a:p>
                      <a:pPr marL="0" lvl="0" indent="0" algn="l" rtl="0">
                        <a:spcBef>
                          <a:spcPts val="0"/>
                        </a:spcBef>
                        <a:spcAft>
                          <a:spcPts val="0"/>
                        </a:spcAft>
                        <a:buNone/>
                      </a:pPr>
                      <a:endParaRPr dirty="0"/>
                    </a:p>
                  </a:txBody>
                  <a:tcPr marL="91425" marR="91425" marT="91425" marB="91425"/>
                </a:tc>
                <a:extLst>
                  <a:ext uri="{0D108BD9-81ED-4DB2-BD59-A6C34878D82A}">
                    <a16:rowId xmlns:a16="http://schemas.microsoft.com/office/drawing/2014/main" val="10002"/>
                  </a:ext>
                </a:extLst>
              </a:tr>
              <a:tr h="974150">
                <a:tc>
                  <a:txBody>
                    <a:bodyPr/>
                    <a:lstStyle/>
                    <a:p>
                      <a:pPr marL="0" lvl="0" indent="0" algn="l" rtl="0">
                        <a:spcBef>
                          <a:spcPts val="0"/>
                        </a:spcBef>
                        <a:spcAft>
                          <a:spcPts val="0"/>
                        </a:spcAft>
                        <a:buNone/>
                      </a:pPr>
                      <a:endParaRPr sz="600" dirty="0"/>
                    </a:p>
                  </a:txBody>
                  <a:tcPr marL="91425" marR="91425" marT="91425" marB="91425"/>
                </a:tc>
                <a:tc>
                  <a:txBody>
                    <a:bodyPr/>
                    <a:lstStyle/>
                    <a:p>
                      <a:pPr marL="0" lvl="0" indent="0" algn="l" rtl="0">
                        <a:spcBef>
                          <a:spcPts val="0"/>
                        </a:spcBef>
                        <a:spcAft>
                          <a:spcPts val="0"/>
                        </a:spcAft>
                        <a:buNone/>
                      </a:pPr>
                      <a:endParaRPr sz="600" dirty="0"/>
                    </a:p>
                  </a:txBody>
                  <a:tcPr marL="91425" marR="91425" marT="91425" marB="91425"/>
                </a:tc>
                <a:tc>
                  <a:txBody>
                    <a:bodyPr/>
                    <a:lstStyle/>
                    <a:p>
                      <a:pPr marL="0" lvl="0" indent="0" algn="l" rtl="0">
                        <a:spcBef>
                          <a:spcPts val="0"/>
                        </a:spcBef>
                        <a:spcAft>
                          <a:spcPts val="0"/>
                        </a:spcAft>
                        <a:buNone/>
                      </a:pPr>
                      <a:endParaRPr sz="600" dirty="0"/>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Break">
  <p:cSld name="CUSTOM_2">
    <p:spTree>
      <p:nvGrpSpPr>
        <p:cNvPr id="1" name="Shape 150"/>
        <p:cNvGrpSpPr/>
        <p:nvPr/>
      </p:nvGrpSpPr>
      <p:grpSpPr>
        <a:xfrm>
          <a:off x="0" y="0"/>
          <a:ext cx="0" cy="0"/>
          <a:chOff x="0" y="0"/>
          <a:chExt cx="0" cy="0"/>
        </a:xfrm>
      </p:grpSpPr>
      <p:sp>
        <p:nvSpPr>
          <p:cNvPr id="151" name="Google Shape;151;p34"/>
          <p:cNvSpPr txBox="1"/>
          <p:nvPr/>
        </p:nvSpPr>
        <p:spPr>
          <a:xfrm>
            <a:off x="-150" y="4817900"/>
            <a:ext cx="9144000" cy="325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endParaRPr sz="800" dirty="0">
              <a:solidFill>
                <a:srgbClr val="999999"/>
              </a:solidFill>
            </a:endParaRPr>
          </a:p>
        </p:txBody>
      </p:sp>
      <p:cxnSp>
        <p:nvCxnSpPr>
          <p:cNvPr id="152" name="Google Shape;152;p34"/>
          <p:cNvCxnSpPr/>
          <p:nvPr/>
        </p:nvCxnSpPr>
        <p:spPr>
          <a:xfrm rot="10800000" flipH="1">
            <a:off x="280500" y="4794800"/>
            <a:ext cx="8583000" cy="23100"/>
          </a:xfrm>
          <a:prstGeom prst="straightConnector1">
            <a:avLst/>
          </a:prstGeom>
          <a:noFill/>
          <a:ln w="9525" cap="flat" cmpd="sng">
            <a:solidFill>
              <a:srgbClr val="999999"/>
            </a:solidFill>
            <a:prstDash val="solid"/>
            <a:round/>
            <a:headEnd type="none" w="med" len="med"/>
            <a:tailEnd type="none" w="med" len="med"/>
          </a:ln>
        </p:spPr>
      </p:cxnSp>
      <p:pic>
        <p:nvPicPr>
          <p:cNvPr id="153" name="Google Shape;153;p34"/>
          <p:cNvPicPr preferRelativeResize="0"/>
          <p:nvPr/>
        </p:nvPicPr>
        <p:blipFill>
          <a:blip r:embed="rId2">
            <a:alphaModFix/>
          </a:blip>
          <a:stretch>
            <a:fillRect/>
          </a:stretch>
        </p:blipFill>
        <p:spPr>
          <a:xfrm>
            <a:off x="8426475" y="4360500"/>
            <a:ext cx="437025" cy="434299"/>
          </a:xfrm>
          <a:prstGeom prst="rect">
            <a:avLst/>
          </a:prstGeom>
          <a:noFill/>
          <a:ln>
            <a:noFill/>
          </a:ln>
        </p:spPr>
      </p:pic>
      <p:sp>
        <p:nvSpPr>
          <p:cNvPr id="154" name="Google Shape;154;p34"/>
          <p:cNvSpPr txBox="1"/>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sz="1300" dirty="0">
              <a:solidFill>
                <a:srgbClr val="595959"/>
              </a:solidFill>
            </a:endParaRPr>
          </a:p>
        </p:txBody>
      </p:sp>
      <p:sp>
        <p:nvSpPr>
          <p:cNvPr id="155" name="Google Shape;155;p34"/>
          <p:cNvSpPr txBox="1">
            <a:spLocks noGrp="1"/>
          </p:cNvSpPr>
          <p:nvPr>
            <p:ph type="title"/>
          </p:nvPr>
        </p:nvSpPr>
        <p:spPr>
          <a:xfrm>
            <a:off x="467250" y="1683900"/>
            <a:ext cx="8209500" cy="714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56" name="Google Shape;156;p34"/>
          <p:cNvSpPr txBox="1">
            <a:spLocks noGrp="1"/>
          </p:cNvSpPr>
          <p:nvPr>
            <p:ph type="subTitle" idx="1"/>
          </p:nvPr>
        </p:nvSpPr>
        <p:spPr>
          <a:xfrm>
            <a:off x="467250" y="2338475"/>
            <a:ext cx="8209500" cy="969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toryboard widescreen">
  <p:cSld name="CUSTOM_1">
    <p:spTree>
      <p:nvGrpSpPr>
        <p:cNvPr id="1" name="Shape 157"/>
        <p:cNvGrpSpPr/>
        <p:nvPr/>
      </p:nvGrpSpPr>
      <p:grpSpPr>
        <a:xfrm>
          <a:off x="0" y="0"/>
          <a:ext cx="0" cy="0"/>
          <a:chOff x="0" y="0"/>
          <a:chExt cx="0" cy="0"/>
        </a:xfrm>
      </p:grpSpPr>
      <p:sp>
        <p:nvSpPr>
          <p:cNvPr id="158" name="Google Shape;158;p35"/>
          <p:cNvSpPr txBox="1"/>
          <p:nvPr/>
        </p:nvSpPr>
        <p:spPr>
          <a:xfrm>
            <a:off x="-150" y="4817900"/>
            <a:ext cx="9144000" cy="325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endParaRPr sz="800" dirty="0">
              <a:solidFill>
                <a:srgbClr val="999999"/>
              </a:solidFill>
            </a:endParaRPr>
          </a:p>
        </p:txBody>
      </p:sp>
      <p:sp>
        <p:nvSpPr>
          <p:cNvPr id="159" name="Google Shape;159;p35"/>
          <p:cNvSpPr txBox="1"/>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1300">
                <a:solidFill>
                  <a:srgbClr val="595959"/>
                </a:solidFill>
              </a:rPr>
              <a:t>‹#›</a:t>
            </a:fld>
            <a:endParaRPr sz="1300" dirty="0">
              <a:solidFill>
                <a:srgbClr val="595959"/>
              </a:solidFill>
            </a:endParaRPr>
          </a:p>
        </p:txBody>
      </p:sp>
      <p:cxnSp>
        <p:nvCxnSpPr>
          <p:cNvPr id="160" name="Google Shape;160;p35"/>
          <p:cNvCxnSpPr/>
          <p:nvPr/>
        </p:nvCxnSpPr>
        <p:spPr>
          <a:xfrm rot="10800000" flipH="1">
            <a:off x="280500" y="4794800"/>
            <a:ext cx="8583000" cy="23100"/>
          </a:xfrm>
          <a:prstGeom prst="straightConnector1">
            <a:avLst/>
          </a:prstGeom>
          <a:noFill/>
          <a:ln w="9525" cap="flat" cmpd="sng">
            <a:solidFill>
              <a:srgbClr val="D9D9D9"/>
            </a:solidFill>
            <a:prstDash val="solid"/>
            <a:round/>
            <a:headEnd type="none" w="med" len="med"/>
            <a:tailEnd type="none" w="med" len="med"/>
          </a:ln>
        </p:spPr>
      </p:cxnSp>
      <p:sp>
        <p:nvSpPr>
          <p:cNvPr id="161" name="Google Shape;161;p35"/>
          <p:cNvSpPr txBox="1">
            <a:spLocks noGrp="1"/>
          </p:cNvSpPr>
          <p:nvPr>
            <p:ph type="subTitle" idx="1"/>
          </p:nvPr>
        </p:nvSpPr>
        <p:spPr>
          <a:xfrm>
            <a:off x="288250" y="4881700"/>
            <a:ext cx="8583000" cy="22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700">
                <a:solidFill>
                  <a:srgbClr val="CCCCCC"/>
                </a:solidFill>
              </a:defRPr>
            </a:lvl1pPr>
            <a:lvl2pPr lvl="1" rtl="0">
              <a:spcBef>
                <a:spcPts val="0"/>
              </a:spcBef>
              <a:spcAft>
                <a:spcPts val="0"/>
              </a:spcAft>
              <a:buNone/>
              <a:defRPr>
                <a:solidFill>
                  <a:srgbClr val="CCCCCC"/>
                </a:solidFill>
              </a:defRPr>
            </a:lvl2pPr>
            <a:lvl3pPr lvl="2" rtl="0">
              <a:spcBef>
                <a:spcPts val="1600"/>
              </a:spcBef>
              <a:spcAft>
                <a:spcPts val="0"/>
              </a:spcAft>
              <a:buNone/>
              <a:defRPr>
                <a:solidFill>
                  <a:srgbClr val="CCCCCC"/>
                </a:solidFill>
              </a:defRPr>
            </a:lvl3pPr>
            <a:lvl4pPr lvl="3" rtl="0">
              <a:spcBef>
                <a:spcPts val="1600"/>
              </a:spcBef>
              <a:spcAft>
                <a:spcPts val="0"/>
              </a:spcAft>
              <a:buNone/>
              <a:defRPr>
                <a:solidFill>
                  <a:srgbClr val="CCCCCC"/>
                </a:solidFill>
              </a:defRPr>
            </a:lvl4pPr>
            <a:lvl5pPr lvl="4" rtl="0">
              <a:spcBef>
                <a:spcPts val="1600"/>
              </a:spcBef>
              <a:spcAft>
                <a:spcPts val="0"/>
              </a:spcAft>
              <a:buNone/>
              <a:defRPr>
                <a:solidFill>
                  <a:srgbClr val="CCCCCC"/>
                </a:solidFill>
              </a:defRPr>
            </a:lvl5pPr>
            <a:lvl6pPr lvl="5" rtl="0">
              <a:spcBef>
                <a:spcPts val="1600"/>
              </a:spcBef>
              <a:spcAft>
                <a:spcPts val="0"/>
              </a:spcAft>
              <a:buNone/>
              <a:defRPr>
                <a:solidFill>
                  <a:srgbClr val="CCCCCC"/>
                </a:solidFill>
              </a:defRPr>
            </a:lvl6pPr>
            <a:lvl7pPr lvl="6" rtl="0">
              <a:spcBef>
                <a:spcPts val="1600"/>
              </a:spcBef>
              <a:spcAft>
                <a:spcPts val="0"/>
              </a:spcAft>
              <a:buNone/>
              <a:defRPr>
                <a:solidFill>
                  <a:srgbClr val="CCCCCC"/>
                </a:solidFill>
              </a:defRPr>
            </a:lvl7pPr>
            <a:lvl8pPr lvl="7" rtl="0">
              <a:spcBef>
                <a:spcPts val="1600"/>
              </a:spcBef>
              <a:spcAft>
                <a:spcPts val="0"/>
              </a:spcAft>
              <a:buNone/>
              <a:defRPr>
                <a:solidFill>
                  <a:srgbClr val="CCCCCC"/>
                </a:solidFill>
              </a:defRPr>
            </a:lvl8pPr>
            <a:lvl9pPr lvl="8" rtl="0">
              <a:spcBef>
                <a:spcPts val="1600"/>
              </a:spcBef>
              <a:spcAft>
                <a:spcPts val="1600"/>
              </a:spcAft>
              <a:buNone/>
              <a:defRPr>
                <a:solidFill>
                  <a:srgbClr val="CCCCCC"/>
                </a:solidFill>
              </a:defRPr>
            </a:lvl9pPr>
          </a:lstStyle>
          <a:p>
            <a:endParaRPr/>
          </a:p>
        </p:txBody>
      </p:sp>
      <p:sp>
        <p:nvSpPr>
          <p:cNvPr id="162" name="Google Shape;162;p35"/>
          <p:cNvSpPr/>
          <p:nvPr/>
        </p:nvSpPr>
        <p:spPr>
          <a:xfrm>
            <a:off x="488250" y="144925"/>
            <a:ext cx="2268600" cy="1479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 name="Google Shape;163;p35"/>
          <p:cNvSpPr/>
          <p:nvPr/>
        </p:nvSpPr>
        <p:spPr>
          <a:xfrm>
            <a:off x="3429800" y="144925"/>
            <a:ext cx="2268600" cy="1479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4" name="Google Shape;164;p35"/>
          <p:cNvSpPr/>
          <p:nvPr/>
        </p:nvSpPr>
        <p:spPr>
          <a:xfrm>
            <a:off x="6371350" y="144925"/>
            <a:ext cx="2268600" cy="1479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 name="Google Shape;165;p35"/>
          <p:cNvSpPr txBox="1"/>
          <p:nvPr/>
        </p:nvSpPr>
        <p:spPr>
          <a:xfrm>
            <a:off x="481775" y="1728875"/>
            <a:ext cx="2268600" cy="58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66" name="Google Shape;166;p35"/>
          <p:cNvSpPr txBox="1"/>
          <p:nvPr/>
        </p:nvSpPr>
        <p:spPr>
          <a:xfrm>
            <a:off x="3437550" y="1728875"/>
            <a:ext cx="2268600" cy="58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67" name="Google Shape;167;p35"/>
          <p:cNvSpPr txBox="1"/>
          <p:nvPr/>
        </p:nvSpPr>
        <p:spPr>
          <a:xfrm>
            <a:off x="6393325" y="1728875"/>
            <a:ext cx="2268600" cy="58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68" name="Google Shape;168;p35"/>
          <p:cNvSpPr/>
          <p:nvPr/>
        </p:nvSpPr>
        <p:spPr>
          <a:xfrm>
            <a:off x="480500" y="2447388"/>
            <a:ext cx="2268600" cy="1479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 name="Google Shape;169;p35"/>
          <p:cNvSpPr/>
          <p:nvPr/>
        </p:nvSpPr>
        <p:spPr>
          <a:xfrm>
            <a:off x="3422050" y="2447388"/>
            <a:ext cx="2268600" cy="1479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0" name="Google Shape;170;p35"/>
          <p:cNvSpPr/>
          <p:nvPr/>
        </p:nvSpPr>
        <p:spPr>
          <a:xfrm>
            <a:off x="6363600" y="2447388"/>
            <a:ext cx="2268600" cy="1479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1" name="Google Shape;171;p35"/>
          <p:cNvSpPr txBox="1"/>
          <p:nvPr/>
        </p:nvSpPr>
        <p:spPr>
          <a:xfrm>
            <a:off x="474025" y="4031338"/>
            <a:ext cx="2268600" cy="58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72" name="Google Shape;172;p35"/>
          <p:cNvSpPr txBox="1"/>
          <p:nvPr/>
        </p:nvSpPr>
        <p:spPr>
          <a:xfrm>
            <a:off x="3429800" y="4031338"/>
            <a:ext cx="2268600" cy="58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73" name="Google Shape;173;p35"/>
          <p:cNvSpPr txBox="1"/>
          <p:nvPr/>
        </p:nvSpPr>
        <p:spPr>
          <a:xfrm>
            <a:off x="6385575" y="4031338"/>
            <a:ext cx="2268600" cy="58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toryboard square">
  <p:cSld name="CUSTOM_1_1">
    <p:spTree>
      <p:nvGrpSpPr>
        <p:cNvPr id="1" name="Shape 174"/>
        <p:cNvGrpSpPr/>
        <p:nvPr/>
      </p:nvGrpSpPr>
      <p:grpSpPr>
        <a:xfrm>
          <a:off x="0" y="0"/>
          <a:ext cx="0" cy="0"/>
          <a:chOff x="0" y="0"/>
          <a:chExt cx="0" cy="0"/>
        </a:xfrm>
      </p:grpSpPr>
      <p:sp>
        <p:nvSpPr>
          <p:cNvPr id="175" name="Google Shape;175;p36"/>
          <p:cNvSpPr txBox="1"/>
          <p:nvPr/>
        </p:nvSpPr>
        <p:spPr>
          <a:xfrm>
            <a:off x="-150" y="4817900"/>
            <a:ext cx="9144000" cy="325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endParaRPr sz="800" dirty="0">
              <a:solidFill>
                <a:srgbClr val="999999"/>
              </a:solidFill>
            </a:endParaRPr>
          </a:p>
        </p:txBody>
      </p:sp>
      <p:sp>
        <p:nvSpPr>
          <p:cNvPr id="176" name="Google Shape;176;p36"/>
          <p:cNvSpPr txBox="1"/>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1300">
                <a:solidFill>
                  <a:srgbClr val="595959"/>
                </a:solidFill>
              </a:rPr>
              <a:t>‹#›</a:t>
            </a:fld>
            <a:endParaRPr sz="1300" dirty="0">
              <a:solidFill>
                <a:srgbClr val="595959"/>
              </a:solidFill>
            </a:endParaRPr>
          </a:p>
        </p:txBody>
      </p:sp>
      <p:cxnSp>
        <p:nvCxnSpPr>
          <p:cNvPr id="177" name="Google Shape;177;p36"/>
          <p:cNvCxnSpPr/>
          <p:nvPr/>
        </p:nvCxnSpPr>
        <p:spPr>
          <a:xfrm rot="10800000" flipH="1">
            <a:off x="280500" y="4794800"/>
            <a:ext cx="8583000" cy="23100"/>
          </a:xfrm>
          <a:prstGeom prst="straightConnector1">
            <a:avLst/>
          </a:prstGeom>
          <a:noFill/>
          <a:ln w="9525" cap="flat" cmpd="sng">
            <a:solidFill>
              <a:srgbClr val="D9D9D9"/>
            </a:solidFill>
            <a:prstDash val="solid"/>
            <a:round/>
            <a:headEnd type="none" w="med" len="med"/>
            <a:tailEnd type="none" w="med" len="med"/>
          </a:ln>
        </p:spPr>
      </p:cxnSp>
      <p:sp>
        <p:nvSpPr>
          <p:cNvPr id="178" name="Google Shape;178;p36"/>
          <p:cNvSpPr txBox="1">
            <a:spLocks noGrp="1"/>
          </p:cNvSpPr>
          <p:nvPr>
            <p:ph type="subTitle" idx="1"/>
          </p:nvPr>
        </p:nvSpPr>
        <p:spPr>
          <a:xfrm>
            <a:off x="288250" y="4881700"/>
            <a:ext cx="8583000" cy="22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700">
                <a:solidFill>
                  <a:srgbClr val="CCCCCC"/>
                </a:solidFill>
              </a:defRPr>
            </a:lvl1pPr>
            <a:lvl2pPr lvl="1" rtl="0">
              <a:spcBef>
                <a:spcPts val="0"/>
              </a:spcBef>
              <a:spcAft>
                <a:spcPts val="0"/>
              </a:spcAft>
              <a:buNone/>
              <a:defRPr>
                <a:solidFill>
                  <a:srgbClr val="CCCCCC"/>
                </a:solidFill>
              </a:defRPr>
            </a:lvl2pPr>
            <a:lvl3pPr lvl="2" rtl="0">
              <a:spcBef>
                <a:spcPts val="1600"/>
              </a:spcBef>
              <a:spcAft>
                <a:spcPts val="0"/>
              </a:spcAft>
              <a:buNone/>
              <a:defRPr>
                <a:solidFill>
                  <a:srgbClr val="CCCCCC"/>
                </a:solidFill>
              </a:defRPr>
            </a:lvl3pPr>
            <a:lvl4pPr lvl="3" rtl="0">
              <a:spcBef>
                <a:spcPts val="1600"/>
              </a:spcBef>
              <a:spcAft>
                <a:spcPts val="0"/>
              </a:spcAft>
              <a:buNone/>
              <a:defRPr>
                <a:solidFill>
                  <a:srgbClr val="CCCCCC"/>
                </a:solidFill>
              </a:defRPr>
            </a:lvl4pPr>
            <a:lvl5pPr lvl="4" rtl="0">
              <a:spcBef>
                <a:spcPts val="1600"/>
              </a:spcBef>
              <a:spcAft>
                <a:spcPts val="0"/>
              </a:spcAft>
              <a:buNone/>
              <a:defRPr>
                <a:solidFill>
                  <a:srgbClr val="CCCCCC"/>
                </a:solidFill>
              </a:defRPr>
            </a:lvl5pPr>
            <a:lvl6pPr lvl="5" rtl="0">
              <a:spcBef>
                <a:spcPts val="1600"/>
              </a:spcBef>
              <a:spcAft>
                <a:spcPts val="0"/>
              </a:spcAft>
              <a:buNone/>
              <a:defRPr>
                <a:solidFill>
                  <a:srgbClr val="CCCCCC"/>
                </a:solidFill>
              </a:defRPr>
            </a:lvl6pPr>
            <a:lvl7pPr lvl="6" rtl="0">
              <a:spcBef>
                <a:spcPts val="1600"/>
              </a:spcBef>
              <a:spcAft>
                <a:spcPts val="0"/>
              </a:spcAft>
              <a:buNone/>
              <a:defRPr>
                <a:solidFill>
                  <a:srgbClr val="CCCCCC"/>
                </a:solidFill>
              </a:defRPr>
            </a:lvl7pPr>
            <a:lvl8pPr lvl="7" rtl="0">
              <a:spcBef>
                <a:spcPts val="1600"/>
              </a:spcBef>
              <a:spcAft>
                <a:spcPts val="0"/>
              </a:spcAft>
              <a:buNone/>
              <a:defRPr>
                <a:solidFill>
                  <a:srgbClr val="CCCCCC"/>
                </a:solidFill>
              </a:defRPr>
            </a:lvl8pPr>
            <a:lvl9pPr lvl="8" rtl="0">
              <a:spcBef>
                <a:spcPts val="1600"/>
              </a:spcBef>
              <a:spcAft>
                <a:spcPts val="1600"/>
              </a:spcAft>
              <a:buNone/>
              <a:defRPr>
                <a:solidFill>
                  <a:srgbClr val="CCCCCC"/>
                </a:solidFill>
              </a:defRPr>
            </a:lvl9pPr>
          </a:lstStyle>
          <a:p>
            <a:endParaRPr/>
          </a:p>
        </p:txBody>
      </p:sp>
      <p:sp>
        <p:nvSpPr>
          <p:cNvPr id="179" name="Google Shape;179;p36"/>
          <p:cNvSpPr/>
          <p:nvPr/>
        </p:nvSpPr>
        <p:spPr>
          <a:xfrm>
            <a:off x="829784" y="144925"/>
            <a:ext cx="1572600" cy="1479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0" name="Google Shape;180;p36"/>
          <p:cNvSpPr txBox="1"/>
          <p:nvPr/>
        </p:nvSpPr>
        <p:spPr>
          <a:xfrm>
            <a:off x="481775" y="1728875"/>
            <a:ext cx="2268600" cy="58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81" name="Google Shape;181;p36"/>
          <p:cNvSpPr txBox="1"/>
          <p:nvPr/>
        </p:nvSpPr>
        <p:spPr>
          <a:xfrm>
            <a:off x="3437550" y="1728875"/>
            <a:ext cx="2268600" cy="58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82" name="Google Shape;182;p36"/>
          <p:cNvSpPr txBox="1"/>
          <p:nvPr/>
        </p:nvSpPr>
        <p:spPr>
          <a:xfrm>
            <a:off x="6393325" y="1728875"/>
            <a:ext cx="2268600" cy="58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83" name="Google Shape;183;p36"/>
          <p:cNvSpPr txBox="1"/>
          <p:nvPr/>
        </p:nvSpPr>
        <p:spPr>
          <a:xfrm>
            <a:off x="474025" y="4031338"/>
            <a:ext cx="2268600" cy="58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84" name="Google Shape;184;p36"/>
          <p:cNvSpPr txBox="1"/>
          <p:nvPr/>
        </p:nvSpPr>
        <p:spPr>
          <a:xfrm>
            <a:off x="3429800" y="4031338"/>
            <a:ext cx="2268600" cy="58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85" name="Google Shape;185;p36"/>
          <p:cNvSpPr txBox="1"/>
          <p:nvPr/>
        </p:nvSpPr>
        <p:spPr>
          <a:xfrm>
            <a:off x="6385575" y="4031338"/>
            <a:ext cx="2268600" cy="58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86" name="Google Shape;186;p36"/>
          <p:cNvSpPr/>
          <p:nvPr/>
        </p:nvSpPr>
        <p:spPr>
          <a:xfrm>
            <a:off x="3793459" y="144925"/>
            <a:ext cx="1572600" cy="1479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7" name="Google Shape;187;p36"/>
          <p:cNvSpPr/>
          <p:nvPr/>
        </p:nvSpPr>
        <p:spPr>
          <a:xfrm>
            <a:off x="6711609" y="144925"/>
            <a:ext cx="1572600" cy="1479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 name="Google Shape;188;p36"/>
          <p:cNvSpPr/>
          <p:nvPr/>
        </p:nvSpPr>
        <p:spPr>
          <a:xfrm>
            <a:off x="852547" y="2434913"/>
            <a:ext cx="1572600" cy="1479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189;p36"/>
          <p:cNvSpPr/>
          <p:nvPr/>
        </p:nvSpPr>
        <p:spPr>
          <a:xfrm>
            <a:off x="3816222" y="2434913"/>
            <a:ext cx="1572600" cy="1479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0" name="Google Shape;190;p36"/>
          <p:cNvSpPr/>
          <p:nvPr/>
        </p:nvSpPr>
        <p:spPr>
          <a:xfrm>
            <a:off x="6734372" y="2434913"/>
            <a:ext cx="1572600" cy="1479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Final slide" type="blank">
  <p:cSld name="BLANK">
    <p:spTree>
      <p:nvGrpSpPr>
        <p:cNvPr id="1" name="Shape 191"/>
        <p:cNvGrpSpPr/>
        <p:nvPr/>
      </p:nvGrpSpPr>
      <p:grpSpPr>
        <a:xfrm>
          <a:off x="0" y="0"/>
          <a:ext cx="0" cy="0"/>
          <a:chOff x="0" y="0"/>
          <a:chExt cx="0" cy="0"/>
        </a:xfrm>
      </p:grpSpPr>
      <p:pic>
        <p:nvPicPr>
          <p:cNvPr id="192" name="Google Shape;192;p37" descr="Spices-1.jpg"/>
          <p:cNvPicPr preferRelativeResize="0"/>
          <p:nvPr/>
        </p:nvPicPr>
        <p:blipFill>
          <a:blip r:embed="rId2">
            <a:alphaModFix/>
          </a:blip>
          <a:stretch>
            <a:fillRect/>
          </a:stretch>
        </p:blipFill>
        <p:spPr>
          <a:xfrm>
            <a:off x="0" y="0"/>
            <a:ext cx="9143967" cy="5143501"/>
          </a:xfrm>
          <a:prstGeom prst="rect">
            <a:avLst/>
          </a:prstGeom>
          <a:noFill/>
          <a:ln>
            <a:noFill/>
          </a:ln>
        </p:spPr>
      </p:pic>
      <p:sp>
        <p:nvSpPr>
          <p:cNvPr id="193" name="Google Shape;193;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
        <p:nvSpPr>
          <p:cNvPr id="194" name="Google Shape;194;p37"/>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
        <p:nvSpPr>
          <p:cNvPr id="195" name="Google Shape;195;p37"/>
          <p:cNvSpPr txBox="1"/>
          <p:nvPr/>
        </p:nvSpPr>
        <p:spPr>
          <a:xfrm>
            <a:off x="0" y="4795850"/>
            <a:ext cx="9144000" cy="239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700">
                <a:solidFill>
                  <a:srgbClr val="EFEFEF"/>
                </a:solidFill>
              </a:rPr>
              <a:t>Nourish Food Marketing  •  Toronto  •  Montreal  •  Guelph  •   web: nourish.marketing  •  feedme@nourish.marketing</a:t>
            </a:r>
            <a:endParaRPr sz="700" dirty="0">
              <a:solidFill>
                <a:srgbClr val="EFEFEF"/>
              </a:solidFill>
            </a:endParaRPr>
          </a:p>
          <a:p>
            <a:pPr marL="0" lvl="0" indent="0" algn="ctr" rtl="0">
              <a:spcBef>
                <a:spcPts val="0"/>
              </a:spcBef>
              <a:spcAft>
                <a:spcPts val="0"/>
              </a:spcAft>
              <a:buClr>
                <a:srgbClr val="000000"/>
              </a:buClr>
              <a:buSzPts val="1100"/>
              <a:buFont typeface="Arial"/>
              <a:buNone/>
            </a:pPr>
            <a:endParaRPr sz="700" dirty="0">
              <a:solidFill>
                <a:srgbClr val="EFEFEF"/>
              </a:solidFill>
            </a:endParaRPr>
          </a:p>
          <a:p>
            <a:pPr marL="0" lvl="0" indent="0" algn="l" rtl="0">
              <a:spcBef>
                <a:spcPts val="0"/>
              </a:spcBef>
              <a:spcAft>
                <a:spcPts val="0"/>
              </a:spcAft>
              <a:buNone/>
            </a:pPr>
            <a:endParaRPr dirty="0"/>
          </a:p>
        </p:txBody>
      </p:sp>
      <p:sp>
        <p:nvSpPr>
          <p:cNvPr id="196" name="Google Shape;196;p37"/>
          <p:cNvSpPr txBox="1"/>
          <p:nvPr/>
        </p:nvSpPr>
        <p:spPr>
          <a:xfrm>
            <a:off x="6678600" y="1251100"/>
            <a:ext cx="2272200" cy="2864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endParaRPr dirty="0">
              <a:solidFill>
                <a:srgbClr val="EFEFEF"/>
              </a:solidFill>
            </a:endParaRPr>
          </a:p>
        </p:txBody>
      </p:sp>
      <p:sp>
        <p:nvSpPr>
          <p:cNvPr id="197" name="Google Shape;197;p37"/>
          <p:cNvSpPr txBox="1"/>
          <p:nvPr/>
        </p:nvSpPr>
        <p:spPr>
          <a:xfrm>
            <a:off x="4667050" y="2164825"/>
            <a:ext cx="4476900" cy="1245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9900"/>
                </a:solidFill>
              </a:rPr>
              <a:t>Thank you</a:t>
            </a:r>
            <a:endParaRPr sz="2400" dirty="0">
              <a:solidFill>
                <a:srgbClr val="FF9900"/>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02"/>
        <p:cNvGrpSpPr/>
        <p:nvPr/>
      </p:nvGrpSpPr>
      <p:grpSpPr>
        <a:xfrm>
          <a:off x="0" y="0"/>
          <a:ext cx="0" cy="0"/>
          <a:chOff x="0" y="0"/>
          <a:chExt cx="0" cy="0"/>
        </a:xfrm>
      </p:grpSpPr>
      <p:sp>
        <p:nvSpPr>
          <p:cNvPr id="203" name="Google Shape;203;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pic>
        <p:nvPicPr>
          <p:cNvPr id="204" name="Google Shape;204;p39"/>
          <p:cNvPicPr preferRelativeResize="0"/>
          <p:nvPr/>
        </p:nvPicPr>
        <p:blipFill>
          <a:blip r:embed="rId2">
            <a:alphaModFix/>
          </a:blip>
          <a:stretch>
            <a:fillRect/>
          </a:stretch>
        </p:blipFill>
        <p:spPr>
          <a:xfrm>
            <a:off x="6678625" y="236425"/>
            <a:ext cx="1704150" cy="492469"/>
          </a:xfrm>
          <a:prstGeom prst="rect">
            <a:avLst/>
          </a:prstGeom>
          <a:noFill/>
          <a:ln>
            <a:noFill/>
          </a:ln>
        </p:spPr>
      </p:pic>
      <p:sp>
        <p:nvSpPr>
          <p:cNvPr id="205" name="Google Shape;205;p39"/>
          <p:cNvSpPr txBox="1"/>
          <p:nvPr/>
        </p:nvSpPr>
        <p:spPr>
          <a:xfrm>
            <a:off x="0" y="4795850"/>
            <a:ext cx="9144000" cy="239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sz="700">
                <a:solidFill>
                  <a:srgbClr val="EFEFEF"/>
                </a:solidFill>
              </a:rPr>
              <a:t>Nourish Food Marketing  •  Toronto  •  Montreal  •  Guelph  •   web: nourish.marketing  •  feedme@nourish.marketing</a:t>
            </a:r>
            <a:endParaRPr sz="700" dirty="0">
              <a:solidFill>
                <a:srgbClr val="EFEFEF"/>
              </a:solidFill>
            </a:endParaRPr>
          </a:p>
          <a:p>
            <a:pPr marL="0" lvl="0" indent="0" algn="l" rtl="0">
              <a:spcBef>
                <a:spcPts val="0"/>
              </a:spcBef>
              <a:spcAft>
                <a:spcPts val="0"/>
              </a:spcAft>
              <a:buNone/>
            </a:pPr>
            <a:endParaRPr dirty="0"/>
          </a:p>
        </p:txBody>
      </p:sp>
      <p:sp>
        <p:nvSpPr>
          <p:cNvPr id="206" name="Google Shape;206;p39"/>
          <p:cNvSpPr txBox="1"/>
          <p:nvPr/>
        </p:nvSpPr>
        <p:spPr>
          <a:xfrm>
            <a:off x="6678600" y="1251100"/>
            <a:ext cx="2272200" cy="2864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endParaRPr dirty="0">
              <a:solidFill>
                <a:srgbClr val="EFEFEF"/>
              </a:solidFill>
            </a:endParaRPr>
          </a:p>
        </p:txBody>
      </p:sp>
      <p:sp>
        <p:nvSpPr>
          <p:cNvPr id="207" name="Google Shape;207;p39"/>
          <p:cNvSpPr txBox="1">
            <a:spLocks noGrp="1"/>
          </p:cNvSpPr>
          <p:nvPr>
            <p:ph type="body" idx="1"/>
          </p:nvPr>
        </p:nvSpPr>
        <p:spPr>
          <a:xfrm>
            <a:off x="6684775" y="1189775"/>
            <a:ext cx="2272200" cy="31953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solidFill>
                  <a:srgbClr val="EFEFEF"/>
                </a:solidFill>
              </a:defRPr>
            </a:lvl1pPr>
            <a:lvl2pPr marL="914400" lvl="1" indent="-304800" rtl="0">
              <a:spcBef>
                <a:spcPts val="1600"/>
              </a:spcBef>
              <a:spcAft>
                <a:spcPts val="0"/>
              </a:spcAft>
              <a:buSzPts val="1200"/>
              <a:buChar char="○"/>
              <a:defRPr>
                <a:solidFill>
                  <a:srgbClr val="EFEFEF"/>
                </a:solidFill>
              </a:defRPr>
            </a:lvl2pPr>
            <a:lvl3pPr marL="1371600" lvl="2" indent="-304800" rtl="0">
              <a:spcBef>
                <a:spcPts val="1600"/>
              </a:spcBef>
              <a:spcAft>
                <a:spcPts val="0"/>
              </a:spcAft>
              <a:buSzPts val="1200"/>
              <a:buChar char="■"/>
              <a:defRPr>
                <a:solidFill>
                  <a:srgbClr val="EFEFEF"/>
                </a:solidFill>
              </a:defRPr>
            </a:lvl3pPr>
            <a:lvl4pPr marL="1828800" lvl="3" indent="-304800" rtl="0">
              <a:spcBef>
                <a:spcPts val="1600"/>
              </a:spcBef>
              <a:spcAft>
                <a:spcPts val="0"/>
              </a:spcAft>
              <a:buClr>
                <a:srgbClr val="EFEFEF"/>
              </a:buClr>
              <a:buSzPts val="1200"/>
              <a:buChar char="●"/>
              <a:defRPr>
                <a:solidFill>
                  <a:srgbClr val="EFEFEF"/>
                </a:solidFill>
              </a:defRPr>
            </a:lvl4pPr>
            <a:lvl5pPr marL="2286000" lvl="4" indent="-304800" rtl="0">
              <a:spcBef>
                <a:spcPts val="1600"/>
              </a:spcBef>
              <a:spcAft>
                <a:spcPts val="0"/>
              </a:spcAft>
              <a:buClr>
                <a:srgbClr val="EFEFEF"/>
              </a:buClr>
              <a:buSzPts val="1200"/>
              <a:buChar char="○"/>
              <a:defRPr>
                <a:solidFill>
                  <a:srgbClr val="EFEFEF"/>
                </a:solidFill>
              </a:defRPr>
            </a:lvl5pPr>
            <a:lvl6pPr marL="2743200" lvl="5" indent="-304800" rtl="0">
              <a:spcBef>
                <a:spcPts val="1600"/>
              </a:spcBef>
              <a:spcAft>
                <a:spcPts val="0"/>
              </a:spcAft>
              <a:buClr>
                <a:srgbClr val="EFEFEF"/>
              </a:buClr>
              <a:buSzPts val="1200"/>
              <a:buChar char="■"/>
              <a:defRPr>
                <a:solidFill>
                  <a:srgbClr val="EFEFEF"/>
                </a:solidFill>
              </a:defRPr>
            </a:lvl6pPr>
            <a:lvl7pPr marL="3200400" lvl="6" indent="-304800" rtl="0">
              <a:spcBef>
                <a:spcPts val="1600"/>
              </a:spcBef>
              <a:spcAft>
                <a:spcPts val="0"/>
              </a:spcAft>
              <a:buClr>
                <a:srgbClr val="EFEFEF"/>
              </a:buClr>
              <a:buSzPts val="1200"/>
              <a:buChar char="●"/>
              <a:defRPr>
                <a:solidFill>
                  <a:srgbClr val="EFEFEF"/>
                </a:solidFill>
              </a:defRPr>
            </a:lvl7pPr>
            <a:lvl8pPr marL="3657600" lvl="7" indent="-304800" rtl="0">
              <a:spcBef>
                <a:spcPts val="1600"/>
              </a:spcBef>
              <a:spcAft>
                <a:spcPts val="0"/>
              </a:spcAft>
              <a:buClr>
                <a:srgbClr val="EFEFEF"/>
              </a:buClr>
              <a:buSzPts val="1200"/>
              <a:buChar char="○"/>
              <a:defRPr>
                <a:solidFill>
                  <a:srgbClr val="EFEFEF"/>
                </a:solidFill>
              </a:defRPr>
            </a:lvl8pPr>
            <a:lvl9pPr marL="4114800" lvl="8" indent="-304800" rtl="0">
              <a:spcBef>
                <a:spcPts val="1600"/>
              </a:spcBef>
              <a:spcAft>
                <a:spcPts val="1600"/>
              </a:spcAft>
              <a:buClr>
                <a:srgbClr val="EFEFEF"/>
              </a:buClr>
              <a:buSzPts val="1200"/>
              <a:buChar char="■"/>
              <a:defRPr>
                <a:solidFill>
                  <a:srgbClr val="EFEFEF"/>
                </a:solidFill>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Agenda page">
  <p:cSld name="CUSTOM">
    <p:spTree>
      <p:nvGrpSpPr>
        <p:cNvPr id="1" name="Shape 208"/>
        <p:cNvGrpSpPr/>
        <p:nvPr/>
      </p:nvGrpSpPr>
      <p:grpSpPr>
        <a:xfrm>
          <a:off x="0" y="0"/>
          <a:ext cx="0" cy="0"/>
          <a:chOff x="0" y="0"/>
          <a:chExt cx="0" cy="0"/>
        </a:xfrm>
      </p:grpSpPr>
      <p:pic>
        <p:nvPicPr>
          <p:cNvPr id="209" name="Google Shape;209;p40"/>
          <p:cNvPicPr preferRelativeResize="0"/>
          <p:nvPr/>
        </p:nvPicPr>
        <p:blipFill>
          <a:blip r:embed="rId2">
            <a:alphaModFix/>
          </a:blip>
          <a:stretch>
            <a:fillRect/>
          </a:stretch>
        </p:blipFill>
        <p:spPr>
          <a:xfrm>
            <a:off x="0" y="-1576025"/>
            <a:ext cx="6857992" cy="6857992"/>
          </a:xfrm>
          <a:prstGeom prst="rect">
            <a:avLst/>
          </a:prstGeom>
          <a:noFill/>
          <a:ln>
            <a:noFill/>
          </a:ln>
        </p:spPr>
      </p:pic>
      <p:sp>
        <p:nvSpPr>
          <p:cNvPr id="210" name="Google Shape;210;p40"/>
          <p:cNvSpPr txBox="1"/>
          <p:nvPr/>
        </p:nvSpPr>
        <p:spPr>
          <a:xfrm>
            <a:off x="0" y="4795850"/>
            <a:ext cx="9144000" cy="239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700">
                <a:solidFill>
                  <a:srgbClr val="EFEFEF"/>
                </a:solidFill>
              </a:rPr>
              <a:t>Nourish Food Marketing  •  Toronto  •  Montreal  •  Guelph  •   web: nourish.marketing  •  feedme@nourish.marketing</a:t>
            </a:r>
            <a:endParaRPr sz="700" dirty="0">
              <a:solidFill>
                <a:srgbClr val="EFEFEF"/>
              </a:solidFill>
            </a:endParaRPr>
          </a:p>
          <a:p>
            <a:pPr marL="0" lvl="0" indent="0" algn="ctr" rtl="0">
              <a:spcBef>
                <a:spcPts val="0"/>
              </a:spcBef>
              <a:spcAft>
                <a:spcPts val="0"/>
              </a:spcAft>
              <a:buClr>
                <a:srgbClr val="000000"/>
              </a:buClr>
              <a:buSzPts val="1100"/>
              <a:buFont typeface="Arial"/>
              <a:buNone/>
            </a:pPr>
            <a:endParaRPr sz="700" dirty="0">
              <a:solidFill>
                <a:srgbClr val="EFEFEF"/>
              </a:solidFill>
            </a:endParaRPr>
          </a:p>
          <a:p>
            <a:pPr marL="0" lvl="0" indent="0" algn="l" rtl="0">
              <a:spcBef>
                <a:spcPts val="0"/>
              </a:spcBef>
              <a:spcAft>
                <a:spcPts val="0"/>
              </a:spcAft>
              <a:buNone/>
            </a:pPr>
            <a:endParaRPr dirty="0"/>
          </a:p>
        </p:txBody>
      </p:sp>
      <p:sp>
        <p:nvSpPr>
          <p:cNvPr id="211" name="Google Shape;211;p40"/>
          <p:cNvSpPr txBox="1"/>
          <p:nvPr/>
        </p:nvSpPr>
        <p:spPr>
          <a:xfrm>
            <a:off x="4550525" y="1251100"/>
            <a:ext cx="4593600" cy="2864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None/>
            </a:pPr>
            <a:endParaRPr dirty="0">
              <a:solidFill>
                <a:srgbClr val="EFEFEF"/>
              </a:solidFill>
            </a:endParaRPr>
          </a:p>
        </p:txBody>
      </p:sp>
      <p:sp>
        <p:nvSpPr>
          <p:cNvPr id="212" name="Google Shape;212;p40"/>
          <p:cNvSpPr txBox="1"/>
          <p:nvPr/>
        </p:nvSpPr>
        <p:spPr>
          <a:xfrm>
            <a:off x="4550525" y="343425"/>
            <a:ext cx="4470600" cy="760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rgbClr val="FF9900"/>
                </a:solidFill>
              </a:rPr>
              <a:t>Content</a:t>
            </a:r>
            <a:endParaRPr sz="1800" dirty="0">
              <a:solidFill>
                <a:srgbClr val="FF9900"/>
              </a:solidFill>
            </a:endParaRPr>
          </a:p>
        </p:txBody>
      </p:sp>
      <p:sp>
        <p:nvSpPr>
          <p:cNvPr id="213" name="Google Shape;213;p40"/>
          <p:cNvSpPr txBox="1">
            <a:spLocks noGrp="1"/>
          </p:cNvSpPr>
          <p:nvPr>
            <p:ph type="body" idx="1"/>
          </p:nvPr>
        </p:nvSpPr>
        <p:spPr>
          <a:xfrm>
            <a:off x="4550400" y="1281750"/>
            <a:ext cx="4593600" cy="3152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FF9900"/>
              </a:buClr>
              <a:buSzPts val="1200"/>
              <a:buChar char="●"/>
              <a:defRPr>
                <a:solidFill>
                  <a:srgbClr val="EFEFEF"/>
                </a:solidFill>
              </a:defRPr>
            </a:lvl1pPr>
            <a:lvl2pPr marL="914400" lvl="1" indent="-304800" rtl="0">
              <a:spcBef>
                <a:spcPts val="1000"/>
              </a:spcBef>
              <a:spcAft>
                <a:spcPts val="0"/>
              </a:spcAft>
              <a:buClr>
                <a:srgbClr val="FF9900"/>
              </a:buClr>
              <a:buSzPts val="1200"/>
              <a:buChar char="○"/>
              <a:defRPr>
                <a:solidFill>
                  <a:srgbClr val="EFEFEF"/>
                </a:solidFill>
              </a:defRPr>
            </a:lvl2pPr>
            <a:lvl3pPr marL="1371600" lvl="2" indent="-304800" rtl="0">
              <a:spcBef>
                <a:spcPts val="1000"/>
              </a:spcBef>
              <a:spcAft>
                <a:spcPts val="0"/>
              </a:spcAft>
              <a:buClr>
                <a:srgbClr val="FF9900"/>
              </a:buClr>
              <a:buSzPts val="1200"/>
              <a:buChar char="■"/>
              <a:defRPr>
                <a:solidFill>
                  <a:srgbClr val="EFEFEF"/>
                </a:solidFill>
              </a:defRPr>
            </a:lvl3pPr>
            <a:lvl4pPr marL="1828800" lvl="3" indent="-304800" rtl="0">
              <a:spcBef>
                <a:spcPts val="1000"/>
              </a:spcBef>
              <a:spcAft>
                <a:spcPts val="0"/>
              </a:spcAft>
              <a:buClr>
                <a:srgbClr val="EFEFEF"/>
              </a:buClr>
              <a:buSzPts val="1200"/>
              <a:buChar char="●"/>
              <a:defRPr>
                <a:solidFill>
                  <a:srgbClr val="EFEFEF"/>
                </a:solidFill>
              </a:defRPr>
            </a:lvl4pPr>
            <a:lvl5pPr marL="2286000" lvl="4" indent="-304800" rtl="0">
              <a:spcBef>
                <a:spcPts val="1000"/>
              </a:spcBef>
              <a:spcAft>
                <a:spcPts val="0"/>
              </a:spcAft>
              <a:buClr>
                <a:srgbClr val="EFEFEF"/>
              </a:buClr>
              <a:buSzPts val="1200"/>
              <a:buChar char="○"/>
              <a:defRPr>
                <a:solidFill>
                  <a:srgbClr val="EFEFEF"/>
                </a:solidFill>
              </a:defRPr>
            </a:lvl5pPr>
            <a:lvl6pPr marL="2743200" lvl="5" indent="-304800" rtl="0">
              <a:spcBef>
                <a:spcPts val="1000"/>
              </a:spcBef>
              <a:spcAft>
                <a:spcPts val="0"/>
              </a:spcAft>
              <a:buClr>
                <a:srgbClr val="EFEFEF"/>
              </a:buClr>
              <a:buSzPts val="1200"/>
              <a:buChar char="■"/>
              <a:defRPr>
                <a:solidFill>
                  <a:srgbClr val="EFEFEF"/>
                </a:solidFill>
              </a:defRPr>
            </a:lvl6pPr>
            <a:lvl7pPr marL="3200400" lvl="6" indent="-304800" rtl="0">
              <a:spcBef>
                <a:spcPts val="1000"/>
              </a:spcBef>
              <a:spcAft>
                <a:spcPts val="0"/>
              </a:spcAft>
              <a:buClr>
                <a:srgbClr val="EFEFEF"/>
              </a:buClr>
              <a:buSzPts val="1200"/>
              <a:buChar char="●"/>
              <a:defRPr>
                <a:solidFill>
                  <a:srgbClr val="EFEFEF"/>
                </a:solidFill>
              </a:defRPr>
            </a:lvl7pPr>
            <a:lvl8pPr marL="3657600" lvl="7" indent="-304800" rtl="0">
              <a:spcBef>
                <a:spcPts val="1000"/>
              </a:spcBef>
              <a:spcAft>
                <a:spcPts val="0"/>
              </a:spcAft>
              <a:buClr>
                <a:srgbClr val="EFEFEF"/>
              </a:buClr>
              <a:buSzPts val="1200"/>
              <a:buChar char="○"/>
              <a:defRPr>
                <a:solidFill>
                  <a:srgbClr val="EFEFEF"/>
                </a:solidFill>
              </a:defRPr>
            </a:lvl8pPr>
            <a:lvl9pPr marL="4114800" lvl="8" indent="-304800" rtl="0">
              <a:spcBef>
                <a:spcPts val="1000"/>
              </a:spcBef>
              <a:spcAft>
                <a:spcPts val="1000"/>
              </a:spcAft>
              <a:buClr>
                <a:srgbClr val="EFEFEF"/>
              </a:buClr>
              <a:buSzPts val="1200"/>
              <a:buChar char="■"/>
              <a:defRPr>
                <a:solidFill>
                  <a:srgbClr val="EFEFEF"/>
                </a:solidFill>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py right - image left" type="secHead">
  <p:cSld name="SECTION_HEADER">
    <p:spTree>
      <p:nvGrpSpPr>
        <p:cNvPr id="1" name="Shape 214"/>
        <p:cNvGrpSpPr/>
        <p:nvPr/>
      </p:nvGrpSpPr>
      <p:grpSpPr>
        <a:xfrm>
          <a:off x="0" y="0"/>
          <a:ext cx="0" cy="0"/>
          <a:chOff x="0" y="0"/>
          <a:chExt cx="0" cy="0"/>
        </a:xfrm>
      </p:grpSpPr>
      <p:sp>
        <p:nvSpPr>
          <p:cNvPr id="215" name="Google Shape;215;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
        <p:nvSpPr>
          <p:cNvPr id="216" name="Google Shape;216;p41"/>
          <p:cNvSpPr txBox="1"/>
          <p:nvPr/>
        </p:nvSpPr>
        <p:spPr>
          <a:xfrm>
            <a:off x="4566300" y="146000"/>
            <a:ext cx="4577700" cy="54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dirty="0">
              <a:solidFill>
                <a:srgbClr val="FF9900"/>
              </a:solidFill>
            </a:endParaRPr>
          </a:p>
        </p:txBody>
      </p:sp>
      <p:sp>
        <p:nvSpPr>
          <p:cNvPr id="217" name="Google Shape;217;p41"/>
          <p:cNvSpPr txBox="1">
            <a:spLocks noGrp="1"/>
          </p:cNvSpPr>
          <p:nvPr>
            <p:ph type="title"/>
          </p:nvPr>
        </p:nvSpPr>
        <p:spPr>
          <a:xfrm>
            <a:off x="4572425" y="146000"/>
            <a:ext cx="4577700" cy="853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18" name="Google Shape;218;p41"/>
          <p:cNvSpPr txBox="1">
            <a:spLocks noGrp="1"/>
          </p:cNvSpPr>
          <p:nvPr>
            <p:ph type="body" idx="1"/>
          </p:nvPr>
        </p:nvSpPr>
        <p:spPr>
          <a:xfrm>
            <a:off x="4560175" y="999801"/>
            <a:ext cx="4577700" cy="36255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600"/>
              </a:spcBef>
              <a:spcAft>
                <a:spcPts val="0"/>
              </a:spcAft>
              <a:buSzPts val="1200"/>
              <a:buChar char="○"/>
              <a:defRPr/>
            </a:lvl2pPr>
            <a:lvl3pPr marL="1371600" lvl="2" indent="-304800" rtl="0">
              <a:spcBef>
                <a:spcPts val="1600"/>
              </a:spcBef>
              <a:spcAft>
                <a:spcPts val="0"/>
              </a:spcAft>
              <a:buSzPts val="1200"/>
              <a:buChar char="■"/>
              <a:defRPr/>
            </a:lvl3pPr>
            <a:lvl4pPr marL="1828800" lvl="3" indent="-304800" rtl="0">
              <a:spcBef>
                <a:spcPts val="1600"/>
              </a:spcBef>
              <a:spcAft>
                <a:spcPts val="0"/>
              </a:spcAft>
              <a:buSzPts val="1200"/>
              <a:buChar char="●"/>
              <a:defRPr/>
            </a:lvl4pPr>
            <a:lvl5pPr marL="2286000" lvl="4" indent="-304800" rtl="0">
              <a:spcBef>
                <a:spcPts val="1600"/>
              </a:spcBef>
              <a:spcAft>
                <a:spcPts val="0"/>
              </a:spcAft>
              <a:buSzPts val="1200"/>
              <a:buChar char="○"/>
              <a:defRPr/>
            </a:lvl5pPr>
            <a:lvl6pPr marL="2743200" lvl="5" indent="-304800" rtl="0">
              <a:spcBef>
                <a:spcPts val="1600"/>
              </a:spcBef>
              <a:spcAft>
                <a:spcPts val="0"/>
              </a:spcAft>
              <a:buSzPts val="1200"/>
              <a:buChar char="■"/>
              <a:defRPr/>
            </a:lvl6pPr>
            <a:lvl7pPr marL="3200400" lvl="6" indent="-304800" rtl="0">
              <a:spcBef>
                <a:spcPts val="1600"/>
              </a:spcBef>
              <a:spcAft>
                <a:spcPts val="0"/>
              </a:spcAft>
              <a:buSzPts val="1200"/>
              <a:buChar char="●"/>
              <a:defRPr/>
            </a:lvl7pPr>
            <a:lvl8pPr marL="3657600" lvl="7" indent="-304800" rtl="0">
              <a:spcBef>
                <a:spcPts val="1600"/>
              </a:spcBef>
              <a:spcAft>
                <a:spcPts val="0"/>
              </a:spcAft>
              <a:buSzPts val="1200"/>
              <a:buChar char="○"/>
              <a:defRPr/>
            </a:lvl8pPr>
            <a:lvl9pPr marL="4114800" lvl="8" indent="-304800" rtl="0">
              <a:spcBef>
                <a:spcPts val="1600"/>
              </a:spcBef>
              <a:spcAft>
                <a:spcPts val="1600"/>
              </a:spcAft>
              <a:buSzPts val="1200"/>
              <a:buChar char="■"/>
              <a:defRPr/>
            </a:lvl9pPr>
          </a:lstStyle>
          <a:p>
            <a:endParaRPr/>
          </a:p>
        </p:txBody>
      </p:sp>
      <p:sp>
        <p:nvSpPr>
          <p:cNvPr id="219" name="Google Shape;219;p41"/>
          <p:cNvSpPr txBox="1">
            <a:spLocks noGrp="1"/>
          </p:cNvSpPr>
          <p:nvPr>
            <p:ph type="subTitle" idx="2"/>
          </p:nvPr>
        </p:nvSpPr>
        <p:spPr>
          <a:xfrm>
            <a:off x="288250" y="4881700"/>
            <a:ext cx="8583000" cy="22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700">
                <a:solidFill>
                  <a:srgbClr val="CCCCCC"/>
                </a:solidFill>
              </a:defRPr>
            </a:lvl1pPr>
            <a:lvl2pPr lvl="1" rtl="0">
              <a:spcBef>
                <a:spcPts val="0"/>
              </a:spcBef>
              <a:spcAft>
                <a:spcPts val="0"/>
              </a:spcAft>
              <a:buNone/>
              <a:defRPr>
                <a:solidFill>
                  <a:srgbClr val="CCCCCC"/>
                </a:solidFill>
              </a:defRPr>
            </a:lvl2pPr>
            <a:lvl3pPr lvl="2" rtl="0">
              <a:spcBef>
                <a:spcPts val="1600"/>
              </a:spcBef>
              <a:spcAft>
                <a:spcPts val="0"/>
              </a:spcAft>
              <a:buNone/>
              <a:defRPr>
                <a:solidFill>
                  <a:srgbClr val="CCCCCC"/>
                </a:solidFill>
              </a:defRPr>
            </a:lvl3pPr>
            <a:lvl4pPr lvl="3" rtl="0">
              <a:spcBef>
                <a:spcPts val="1600"/>
              </a:spcBef>
              <a:spcAft>
                <a:spcPts val="0"/>
              </a:spcAft>
              <a:buNone/>
              <a:defRPr>
                <a:solidFill>
                  <a:srgbClr val="CCCCCC"/>
                </a:solidFill>
              </a:defRPr>
            </a:lvl4pPr>
            <a:lvl5pPr lvl="4" rtl="0">
              <a:spcBef>
                <a:spcPts val="1600"/>
              </a:spcBef>
              <a:spcAft>
                <a:spcPts val="0"/>
              </a:spcAft>
              <a:buNone/>
              <a:defRPr>
                <a:solidFill>
                  <a:srgbClr val="CCCCCC"/>
                </a:solidFill>
              </a:defRPr>
            </a:lvl5pPr>
            <a:lvl6pPr lvl="5" rtl="0">
              <a:spcBef>
                <a:spcPts val="1600"/>
              </a:spcBef>
              <a:spcAft>
                <a:spcPts val="0"/>
              </a:spcAft>
              <a:buNone/>
              <a:defRPr>
                <a:solidFill>
                  <a:srgbClr val="CCCCCC"/>
                </a:solidFill>
              </a:defRPr>
            </a:lvl6pPr>
            <a:lvl7pPr lvl="6" rtl="0">
              <a:spcBef>
                <a:spcPts val="1600"/>
              </a:spcBef>
              <a:spcAft>
                <a:spcPts val="0"/>
              </a:spcAft>
              <a:buNone/>
              <a:defRPr>
                <a:solidFill>
                  <a:srgbClr val="CCCCCC"/>
                </a:solidFill>
              </a:defRPr>
            </a:lvl7pPr>
            <a:lvl8pPr lvl="7" rtl="0">
              <a:spcBef>
                <a:spcPts val="1600"/>
              </a:spcBef>
              <a:spcAft>
                <a:spcPts val="0"/>
              </a:spcAft>
              <a:buNone/>
              <a:defRPr>
                <a:solidFill>
                  <a:srgbClr val="CCCCCC"/>
                </a:solidFill>
              </a:defRPr>
            </a:lvl8pPr>
            <a:lvl9pPr lvl="8" rtl="0">
              <a:spcBef>
                <a:spcPts val="1600"/>
              </a:spcBef>
              <a:spcAft>
                <a:spcPts val="1600"/>
              </a:spcAft>
              <a:buNone/>
              <a:defRPr>
                <a:solidFill>
                  <a:srgbClr val="CCCCCC"/>
                </a:solidFill>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slide">
  <p:cSld name="CAPTION_ONLY">
    <p:spTree>
      <p:nvGrpSpPr>
        <p:cNvPr id="1" name="Shape 220"/>
        <p:cNvGrpSpPr/>
        <p:nvPr/>
      </p:nvGrpSpPr>
      <p:grpSpPr>
        <a:xfrm>
          <a:off x="0" y="0"/>
          <a:ext cx="0" cy="0"/>
          <a:chOff x="0" y="0"/>
          <a:chExt cx="0" cy="0"/>
        </a:xfrm>
      </p:grpSpPr>
      <p:sp>
        <p:nvSpPr>
          <p:cNvPr id="221" name="Google Shape;221;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cxnSp>
        <p:nvCxnSpPr>
          <p:cNvPr id="222" name="Google Shape;222;p42"/>
          <p:cNvCxnSpPr/>
          <p:nvPr/>
        </p:nvCxnSpPr>
        <p:spPr>
          <a:xfrm rot="10800000" flipH="1">
            <a:off x="280500" y="4794800"/>
            <a:ext cx="8583000" cy="23100"/>
          </a:xfrm>
          <a:prstGeom prst="straightConnector1">
            <a:avLst/>
          </a:prstGeom>
          <a:noFill/>
          <a:ln w="9525" cap="flat" cmpd="sng">
            <a:solidFill>
              <a:srgbClr val="D9D9D9"/>
            </a:solidFill>
            <a:prstDash val="solid"/>
            <a:round/>
            <a:headEnd type="none" w="med" len="med"/>
            <a:tailEnd type="none" w="med" len="med"/>
          </a:ln>
        </p:spPr>
      </p:cxnSp>
      <p:sp>
        <p:nvSpPr>
          <p:cNvPr id="223" name="Google Shape;223;p42"/>
          <p:cNvSpPr txBox="1">
            <a:spLocks noGrp="1"/>
          </p:cNvSpPr>
          <p:nvPr>
            <p:ph type="subTitle" idx="1"/>
          </p:nvPr>
        </p:nvSpPr>
        <p:spPr>
          <a:xfrm>
            <a:off x="288250" y="4881700"/>
            <a:ext cx="8583000" cy="22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700">
                <a:solidFill>
                  <a:srgbClr val="CCCCCC"/>
                </a:solidFill>
              </a:defRPr>
            </a:lvl1pPr>
            <a:lvl2pPr lvl="1" rtl="0">
              <a:spcBef>
                <a:spcPts val="0"/>
              </a:spcBef>
              <a:spcAft>
                <a:spcPts val="0"/>
              </a:spcAft>
              <a:buNone/>
              <a:defRPr>
                <a:solidFill>
                  <a:srgbClr val="CCCCCC"/>
                </a:solidFill>
              </a:defRPr>
            </a:lvl2pPr>
            <a:lvl3pPr lvl="2" rtl="0">
              <a:spcBef>
                <a:spcPts val="1600"/>
              </a:spcBef>
              <a:spcAft>
                <a:spcPts val="0"/>
              </a:spcAft>
              <a:buNone/>
              <a:defRPr>
                <a:solidFill>
                  <a:srgbClr val="CCCCCC"/>
                </a:solidFill>
              </a:defRPr>
            </a:lvl3pPr>
            <a:lvl4pPr lvl="3" rtl="0">
              <a:spcBef>
                <a:spcPts val="1600"/>
              </a:spcBef>
              <a:spcAft>
                <a:spcPts val="0"/>
              </a:spcAft>
              <a:buNone/>
              <a:defRPr>
                <a:solidFill>
                  <a:srgbClr val="CCCCCC"/>
                </a:solidFill>
              </a:defRPr>
            </a:lvl4pPr>
            <a:lvl5pPr lvl="4" rtl="0">
              <a:spcBef>
                <a:spcPts val="1600"/>
              </a:spcBef>
              <a:spcAft>
                <a:spcPts val="0"/>
              </a:spcAft>
              <a:buNone/>
              <a:defRPr>
                <a:solidFill>
                  <a:srgbClr val="CCCCCC"/>
                </a:solidFill>
              </a:defRPr>
            </a:lvl5pPr>
            <a:lvl6pPr lvl="5" rtl="0">
              <a:spcBef>
                <a:spcPts val="1600"/>
              </a:spcBef>
              <a:spcAft>
                <a:spcPts val="0"/>
              </a:spcAft>
              <a:buNone/>
              <a:defRPr>
                <a:solidFill>
                  <a:srgbClr val="CCCCCC"/>
                </a:solidFill>
              </a:defRPr>
            </a:lvl6pPr>
            <a:lvl7pPr lvl="6" rtl="0">
              <a:spcBef>
                <a:spcPts val="1600"/>
              </a:spcBef>
              <a:spcAft>
                <a:spcPts val="0"/>
              </a:spcAft>
              <a:buNone/>
              <a:defRPr>
                <a:solidFill>
                  <a:srgbClr val="CCCCCC"/>
                </a:solidFill>
              </a:defRPr>
            </a:lvl7pPr>
            <a:lvl8pPr lvl="7" rtl="0">
              <a:spcBef>
                <a:spcPts val="1600"/>
              </a:spcBef>
              <a:spcAft>
                <a:spcPts val="0"/>
              </a:spcAft>
              <a:buNone/>
              <a:defRPr>
                <a:solidFill>
                  <a:srgbClr val="CCCCCC"/>
                </a:solidFill>
              </a:defRPr>
            </a:lvl8pPr>
            <a:lvl9pPr lvl="8" rtl="0">
              <a:spcBef>
                <a:spcPts val="1600"/>
              </a:spcBef>
              <a:spcAft>
                <a:spcPts val="1600"/>
              </a:spcAft>
              <a:buNone/>
              <a:defRPr>
                <a:solidFill>
                  <a:srgbClr val="CCCCCC"/>
                </a:solidFill>
              </a:defRPr>
            </a:lvl9pPr>
          </a:lstStyle>
          <a:p>
            <a:endParaRPr/>
          </a:p>
        </p:txBody>
      </p:sp>
      <p:pic>
        <p:nvPicPr>
          <p:cNvPr id="224" name="Google Shape;224;p42"/>
          <p:cNvPicPr preferRelativeResize="0"/>
          <p:nvPr/>
        </p:nvPicPr>
        <p:blipFill>
          <a:blip r:embed="rId2">
            <a:alphaModFix/>
          </a:blip>
          <a:stretch>
            <a:fillRect/>
          </a:stretch>
        </p:blipFill>
        <p:spPr>
          <a:xfrm>
            <a:off x="8426475" y="4360500"/>
            <a:ext cx="327768" cy="325725"/>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slide no icon">
  <p:cSld name="CAPTION_ONLY_1">
    <p:spTree>
      <p:nvGrpSpPr>
        <p:cNvPr id="1" name="Shape 225"/>
        <p:cNvGrpSpPr/>
        <p:nvPr/>
      </p:nvGrpSpPr>
      <p:grpSpPr>
        <a:xfrm>
          <a:off x="0" y="0"/>
          <a:ext cx="0" cy="0"/>
          <a:chOff x="0" y="0"/>
          <a:chExt cx="0" cy="0"/>
        </a:xfrm>
      </p:grpSpPr>
      <p:sp>
        <p:nvSpPr>
          <p:cNvPr id="226" name="Google Shape;226;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cxnSp>
        <p:nvCxnSpPr>
          <p:cNvPr id="227" name="Google Shape;227;p43"/>
          <p:cNvCxnSpPr/>
          <p:nvPr/>
        </p:nvCxnSpPr>
        <p:spPr>
          <a:xfrm rot="10800000" flipH="1">
            <a:off x="280500" y="4794800"/>
            <a:ext cx="8583000" cy="23100"/>
          </a:xfrm>
          <a:prstGeom prst="straightConnector1">
            <a:avLst/>
          </a:prstGeom>
          <a:noFill/>
          <a:ln w="9525" cap="flat" cmpd="sng">
            <a:solidFill>
              <a:srgbClr val="D9D9D9"/>
            </a:solidFill>
            <a:prstDash val="solid"/>
            <a:round/>
            <a:headEnd type="none" w="med" len="med"/>
            <a:tailEnd type="none" w="med" len="med"/>
          </a:ln>
        </p:spPr>
      </p:cxnSp>
      <p:sp>
        <p:nvSpPr>
          <p:cNvPr id="228" name="Google Shape;228;p43"/>
          <p:cNvSpPr txBox="1">
            <a:spLocks noGrp="1"/>
          </p:cNvSpPr>
          <p:nvPr>
            <p:ph type="subTitle" idx="1"/>
          </p:nvPr>
        </p:nvSpPr>
        <p:spPr>
          <a:xfrm>
            <a:off x="288250" y="4881700"/>
            <a:ext cx="8583000" cy="22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700">
                <a:solidFill>
                  <a:srgbClr val="CCCCCC"/>
                </a:solidFill>
              </a:defRPr>
            </a:lvl1pPr>
            <a:lvl2pPr lvl="1" rtl="0">
              <a:spcBef>
                <a:spcPts val="0"/>
              </a:spcBef>
              <a:spcAft>
                <a:spcPts val="0"/>
              </a:spcAft>
              <a:buNone/>
              <a:defRPr>
                <a:solidFill>
                  <a:srgbClr val="CCCCCC"/>
                </a:solidFill>
              </a:defRPr>
            </a:lvl2pPr>
            <a:lvl3pPr lvl="2" rtl="0">
              <a:spcBef>
                <a:spcPts val="1600"/>
              </a:spcBef>
              <a:spcAft>
                <a:spcPts val="0"/>
              </a:spcAft>
              <a:buNone/>
              <a:defRPr>
                <a:solidFill>
                  <a:srgbClr val="CCCCCC"/>
                </a:solidFill>
              </a:defRPr>
            </a:lvl3pPr>
            <a:lvl4pPr lvl="3" rtl="0">
              <a:spcBef>
                <a:spcPts val="1600"/>
              </a:spcBef>
              <a:spcAft>
                <a:spcPts val="0"/>
              </a:spcAft>
              <a:buNone/>
              <a:defRPr>
                <a:solidFill>
                  <a:srgbClr val="CCCCCC"/>
                </a:solidFill>
              </a:defRPr>
            </a:lvl4pPr>
            <a:lvl5pPr lvl="4" rtl="0">
              <a:spcBef>
                <a:spcPts val="1600"/>
              </a:spcBef>
              <a:spcAft>
                <a:spcPts val="0"/>
              </a:spcAft>
              <a:buNone/>
              <a:defRPr>
                <a:solidFill>
                  <a:srgbClr val="CCCCCC"/>
                </a:solidFill>
              </a:defRPr>
            </a:lvl5pPr>
            <a:lvl6pPr lvl="5" rtl="0">
              <a:spcBef>
                <a:spcPts val="1600"/>
              </a:spcBef>
              <a:spcAft>
                <a:spcPts val="0"/>
              </a:spcAft>
              <a:buNone/>
              <a:defRPr>
                <a:solidFill>
                  <a:srgbClr val="CCCCCC"/>
                </a:solidFill>
              </a:defRPr>
            </a:lvl6pPr>
            <a:lvl7pPr lvl="6" rtl="0">
              <a:spcBef>
                <a:spcPts val="1600"/>
              </a:spcBef>
              <a:spcAft>
                <a:spcPts val="0"/>
              </a:spcAft>
              <a:buNone/>
              <a:defRPr>
                <a:solidFill>
                  <a:srgbClr val="CCCCCC"/>
                </a:solidFill>
              </a:defRPr>
            </a:lvl7pPr>
            <a:lvl8pPr lvl="7" rtl="0">
              <a:spcBef>
                <a:spcPts val="1600"/>
              </a:spcBef>
              <a:spcAft>
                <a:spcPts val="0"/>
              </a:spcAft>
              <a:buNone/>
              <a:defRPr>
                <a:solidFill>
                  <a:srgbClr val="CCCCCC"/>
                </a:solidFill>
              </a:defRPr>
            </a:lvl8pPr>
            <a:lvl9pPr lvl="8" rtl="0">
              <a:spcBef>
                <a:spcPts val="1600"/>
              </a:spcBef>
              <a:spcAft>
                <a:spcPts val="1600"/>
              </a:spcAft>
              <a:buNone/>
              <a:defRPr>
                <a:solidFill>
                  <a:srgbClr val="CCCCCC"/>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457200" y="205978"/>
            <a:ext cx="8229600" cy="857250"/>
          </a:xfrm>
          <a:prstGeom prst="rect">
            <a:avLst/>
          </a:prstGeom>
          <a:noFill/>
          <a:ln>
            <a:noFill/>
          </a:ln>
        </p:spPr>
        <p:txBody>
          <a:bodyPr spcFirstLastPara="1" wrap="square" lIns="91425" tIns="91425" rIns="91425" bIns="91425" anchor="b" anchorCtr="0">
            <a:noAutofit/>
          </a:bodyPr>
          <a:lstStyle>
            <a:lvl1pPr marL="0" marR="0" lvl="0" indent="0" algn="l" rtl="0">
              <a:lnSpc>
                <a:spcPct val="100000"/>
              </a:lnSpc>
              <a:spcBef>
                <a:spcPts val="0"/>
              </a:spcBef>
              <a:spcAft>
                <a:spcPts val="0"/>
              </a:spcAft>
              <a:buClr>
                <a:schemeClr val="dk1"/>
              </a:buClr>
              <a:buSzPts val="1400"/>
              <a:buFont typeface="Arial"/>
              <a:buNone/>
              <a:defRPr sz="3600" b="1" i="0" u="none" strike="noStrike" cap="none">
                <a:solidFill>
                  <a:schemeClr val="dk1"/>
                </a:solidFill>
                <a:latin typeface="Arial"/>
                <a:ea typeface="Arial"/>
                <a:cs typeface="Arial"/>
                <a:sym typeface="Arial"/>
              </a:defRPr>
            </a:lvl1pPr>
            <a:lvl2pPr lvl="1" indent="0">
              <a:spcBef>
                <a:spcPts val="0"/>
              </a:spcBef>
              <a:spcAft>
                <a:spcPts val="0"/>
              </a:spcAft>
              <a:buClr>
                <a:schemeClr val="dk1"/>
              </a:buClr>
              <a:buSzPts val="1400"/>
              <a:buFont typeface="Arial"/>
              <a:buNone/>
              <a:defRPr sz="3600" b="1">
                <a:solidFill>
                  <a:schemeClr val="dk1"/>
                </a:solidFill>
              </a:defRPr>
            </a:lvl2pPr>
            <a:lvl3pPr lvl="2" indent="0">
              <a:spcBef>
                <a:spcPts val="0"/>
              </a:spcBef>
              <a:spcAft>
                <a:spcPts val="0"/>
              </a:spcAft>
              <a:buClr>
                <a:schemeClr val="dk1"/>
              </a:buClr>
              <a:buSzPts val="1400"/>
              <a:buFont typeface="Arial"/>
              <a:buNone/>
              <a:defRPr sz="3600" b="1">
                <a:solidFill>
                  <a:schemeClr val="dk1"/>
                </a:solidFill>
              </a:defRPr>
            </a:lvl3pPr>
            <a:lvl4pPr lvl="3" indent="0">
              <a:spcBef>
                <a:spcPts val="0"/>
              </a:spcBef>
              <a:spcAft>
                <a:spcPts val="0"/>
              </a:spcAft>
              <a:buClr>
                <a:schemeClr val="dk1"/>
              </a:buClr>
              <a:buSzPts val="1400"/>
              <a:buFont typeface="Arial"/>
              <a:buNone/>
              <a:defRPr sz="3600" b="1">
                <a:solidFill>
                  <a:schemeClr val="dk1"/>
                </a:solidFill>
              </a:defRPr>
            </a:lvl4pPr>
            <a:lvl5pPr lvl="4" indent="0">
              <a:spcBef>
                <a:spcPts val="0"/>
              </a:spcBef>
              <a:spcAft>
                <a:spcPts val="0"/>
              </a:spcAft>
              <a:buClr>
                <a:schemeClr val="dk1"/>
              </a:buClr>
              <a:buSzPts val="1400"/>
              <a:buFont typeface="Arial"/>
              <a:buNone/>
              <a:defRPr sz="3600" b="1">
                <a:solidFill>
                  <a:schemeClr val="dk1"/>
                </a:solidFill>
              </a:defRPr>
            </a:lvl5pPr>
            <a:lvl6pPr lvl="5" indent="0">
              <a:spcBef>
                <a:spcPts val="0"/>
              </a:spcBef>
              <a:spcAft>
                <a:spcPts val="0"/>
              </a:spcAft>
              <a:buClr>
                <a:schemeClr val="dk1"/>
              </a:buClr>
              <a:buSzPts val="1400"/>
              <a:buFont typeface="Arial"/>
              <a:buNone/>
              <a:defRPr sz="3600" b="1">
                <a:solidFill>
                  <a:schemeClr val="dk1"/>
                </a:solidFill>
              </a:defRPr>
            </a:lvl6pPr>
            <a:lvl7pPr lvl="6" indent="0">
              <a:spcBef>
                <a:spcPts val="0"/>
              </a:spcBef>
              <a:spcAft>
                <a:spcPts val="0"/>
              </a:spcAft>
              <a:buClr>
                <a:schemeClr val="dk1"/>
              </a:buClr>
              <a:buSzPts val="1400"/>
              <a:buFont typeface="Arial"/>
              <a:buNone/>
              <a:defRPr sz="3600" b="1">
                <a:solidFill>
                  <a:schemeClr val="dk1"/>
                </a:solidFill>
              </a:defRPr>
            </a:lvl7pPr>
            <a:lvl8pPr lvl="7" indent="0">
              <a:spcBef>
                <a:spcPts val="0"/>
              </a:spcBef>
              <a:spcAft>
                <a:spcPts val="0"/>
              </a:spcAft>
              <a:buClr>
                <a:schemeClr val="dk1"/>
              </a:buClr>
              <a:buSzPts val="1400"/>
              <a:buFont typeface="Arial"/>
              <a:buNone/>
              <a:defRPr sz="3600" b="1">
                <a:solidFill>
                  <a:schemeClr val="dk1"/>
                </a:solidFill>
              </a:defRPr>
            </a:lvl8pPr>
            <a:lvl9pPr lvl="8" indent="0">
              <a:spcBef>
                <a:spcPts val="0"/>
              </a:spcBef>
              <a:spcAft>
                <a:spcPts val="0"/>
              </a:spcAft>
              <a:buClr>
                <a:schemeClr val="dk1"/>
              </a:buClr>
              <a:buSzPts val="1400"/>
              <a:buFont typeface="Arial"/>
              <a:buNone/>
              <a:defRPr sz="3600" b="1">
                <a:solidFill>
                  <a:schemeClr val="dk1"/>
                </a:solidFill>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video script">
  <p:cSld name="CAPTION_ONLY_1_1">
    <p:spTree>
      <p:nvGrpSpPr>
        <p:cNvPr id="1" name="Shape 229"/>
        <p:cNvGrpSpPr/>
        <p:nvPr/>
      </p:nvGrpSpPr>
      <p:grpSpPr>
        <a:xfrm>
          <a:off x="0" y="0"/>
          <a:ext cx="0" cy="0"/>
          <a:chOff x="0" y="0"/>
          <a:chExt cx="0" cy="0"/>
        </a:xfrm>
      </p:grpSpPr>
      <p:sp>
        <p:nvSpPr>
          <p:cNvPr id="230" name="Google Shape;230;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cxnSp>
        <p:nvCxnSpPr>
          <p:cNvPr id="231" name="Google Shape;231;p44"/>
          <p:cNvCxnSpPr/>
          <p:nvPr/>
        </p:nvCxnSpPr>
        <p:spPr>
          <a:xfrm rot="10800000" flipH="1">
            <a:off x="280500" y="4794800"/>
            <a:ext cx="8583000" cy="23100"/>
          </a:xfrm>
          <a:prstGeom prst="straightConnector1">
            <a:avLst/>
          </a:prstGeom>
          <a:noFill/>
          <a:ln w="9525" cap="flat" cmpd="sng">
            <a:solidFill>
              <a:srgbClr val="D9D9D9"/>
            </a:solidFill>
            <a:prstDash val="solid"/>
            <a:round/>
            <a:headEnd type="none" w="med" len="med"/>
            <a:tailEnd type="none" w="med" len="med"/>
          </a:ln>
        </p:spPr>
      </p:cxnSp>
      <p:sp>
        <p:nvSpPr>
          <p:cNvPr id="232" name="Google Shape;232;p44"/>
          <p:cNvSpPr txBox="1">
            <a:spLocks noGrp="1"/>
          </p:cNvSpPr>
          <p:nvPr>
            <p:ph type="subTitle" idx="1"/>
          </p:nvPr>
        </p:nvSpPr>
        <p:spPr>
          <a:xfrm>
            <a:off x="288250" y="4881700"/>
            <a:ext cx="8583000" cy="22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700">
                <a:solidFill>
                  <a:srgbClr val="CCCCCC"/>
                </a:solidFill>
              </a:defRPr>
            </a:lvl1pPr>
            <a:lvl2pPr lvl="1" rtl="0">
              <a:spcBef>
                <a:spcPts val="0"/>
              </a:spcBef>
              <a:spcAft>
                <a:spcPts val="0"/>
              </a:spcAft>
              <a:buNone/>
              <a:defRPr>
                <a:solidFill>
                  <a:srgbClr val="CCCCCC"/>
                </a:solidFill>
              </a:defRPr>
            </a:lvl2pPr>
            <a:lvl3pPr lvl="2" rtl="0">
              <a:spcBef>
                <a:spcPts val="1600"/>
              </a:spcBef>
              <a:spcAft>
                <a:spcPts val="0"/>
              </a:spcAft>
              <a:buNone/>
              <a:defRPr>
                <a:solidFill>
                  <a:srgbClr val="CCCCCC"/>
                </a:solidFill>
              </a:defRPr>
            </a:lvl3pPr>
            <a:lvl4pPr lvl="3" rtl="0">
              <a:spcBef>
                <a:spcPts val="1600"/>
              </a:spcBef>
              <a:spcAft>
                <a:spcPts val="0"/>
              </a:spcAft>
              <a:buNone/>
              <a:defRPr>
                <a:solidFill>
                  <a:srgbClr val="CCCCCC"/>
                </a:solidFill>
              </a:defRPr>
            </a:lvl4pPr>
            <a:lvl5pPr lvl="4" rtl="0">
              <a:spcBef>
                <a:spcPts val="1600"/>
              </a:spcBef>
              <a:spcAft>
                <a:spcPts val="0"/>
              </a:spcAft>
              <a:buNone/>
              <a:defRPr>
                <a:solidFill>
                  <a:srgbClr val="CCCCCC"/>
                </a:solidFill>
              </a:defRPr>
            </a:lvl5pPr>
            <a:lvl6pPr lvl="5" rtl="0">
              <a:spcBef>
                <a:spcPts val="1600"/>
              </a:spcBef>
              <a:spcAft>
                <a:spcPts val="0"/>
              </a:spcAft>
              <a:buNone/>
              <a:defRPr>
                <a:solidFill>
                  <a:srgbClr val="CCCCCC"/>
                </a:solidFill>
              </a:defRPr>
            </a:lvl6pPr>
            <a:lvl7pPr lvl="6" rtl="0">
              <a:spcBef>
                <a:spcPts val="1600"/>
              </a:spcBef>
              <a:spcAft>
                <a:spcPts val="0"/>
              </a:spcAft>
              <a:buNone/>
              <a:defRPr>
                <a:solidFill>
                  <a:srgbClr val="CCCCCC"/>
                </a:solidFill>
              </a:defRPr>
            </a:lvl7pPr>
            <a:lvl8pPr lvl="7" rtl="0">
              <a:spcBef>
                <a:spcPts val="1600"/>
              </a:spcBef>
              <a:spcAft>
                <a:spcPts val="0"/>
              </a:spcAft>
              <a:buNone/>
              <a:defRPr>
                <a:solidFill>
                  <a:srgbClr val="CCCCCC"/>
                </a:solidFill>
              </a:defRPr>
            </a:lvl8pPr>
            <a:lvl9pPr lvl="8" rtl="0">
              <a:spcBef>
                <a:spcPts val="1600"/>
              </a:spcBef>
              <a:spcAft>
                <a:spcPts val="1600"/>
              </a:spcAft>
              <a:buNone/>
              <a:defRPr>
                <a:solidFill>
                  <a:srgbClr val="CCCCCC"/>
                </a:solidFill>
              </a:defRPr>
            </a:lvl9pPr>
          </a:lstStyle>
          <a:p>
            <a:endParaRPr/>
          </a:p>
        </p:txBody>
      </p:sp>
      <p:graphicFrame>
        <p:nvGraphicFramePr>
          <p:cNvPr id="233" name="Google Shape;233;p44"/>
          <p:cNvGraphicFramePr/>
          <p:nvPr/>
        </p:nvGraphicFramePr>
        <p:xfrm>
          <a:off x="288250" y="746450"/>
          <a:ext cx="3000000" cy="3000000"/>
        </p:xfrm>
        <a:graphic>
          <a:graphicData uri="http://schemas.openxmlformats.org/drawingml/2006/table">
            <a:tbl>
              <a:tblPr>
                <a:noFill/>
                <a:tableStyleId>{F9432E17-40DA-4C51-BB49-710AF952EDD7}</a:tableStyleId>
              </a:tblPr>
              <a:tblGrid>
                <a:gridCol w="2021600">
                  <a:extLst>
                    <a:ext uri="{9D8B030D-6E8A-4147-A177-3AD203B41FA5}">
                      <a16:colId xmlns:a16="http://schemas.microsoft.com/office/drawing/2014/main" val="20000"/>
                    </a:ext>
                  </a:extLst>
                </a:gridCol>
                <a:gridCol w="2021600">
                  <a:extLst>
                    <a:ext uri="{9D8B030D-6E8A-4147-A177-3AD203B41FA5}">
                      <a16:colId xmlns:a16="http://schemas.microsoft.com/office/drawing/2014/main" val="20001"/>
                    </a:ext>
                  </a:extLst>
                </a:gridCol>
              </a:tblGrid>
              <a:tr h="329375">
                <a:tc>
                  <a:txBody>
                    <a:bodyPr/>
                    <a:lstStyle/>
                    <a:p>
                      <a:pPr marL="0" lvl="0" indent="0" algn="l" rtl="0">
                        <a:spcBef>
                          <a:spcPts val="0"/>
                        </a:spcBef>
                        <a:spcAft>
                          <a:spcPts val="0"/>
                        </a:spcAft>
                        <a:buNone/>
                      </a:pPr>
                      <a:r>
                        <a:rPr lang="en" sz="600"/>
                        <a:t>Video</a:t>
                      </a:r>
                      <a:endParaRPr sz="600" dirty="0"/>
                    </a:p>
                  </a:txBody>
                  <a:tcPr marL="91425" marR="91425" marT="91425" marB="91425"/>
                </a:tc>
                <a:tc>
                  <a:txBody>
                    <a:bodyPr/>
                    <a:lstStyle/>
                    <a:p>
                      <a:pPr marL="0" lvl="0" indent="0" algn="l" rtl="0">
                        <a:spcBef>
                          <a:spcPts val="0"/>
                        </a:spcBef>
                        <a:spcAft>
                          <a:spcPts val="0"/>
                        </a:spcAft>
                        <a:buNone/>
                      </a:pPr>
                      <a:r>
                        <a:rPr lang="en" sz="600">
                          <a:solidFill>
                            <a:srgbClr val="000000"/>
                          </a:solidFill>
                        </a:rPr>
                        <a:t>Audio</a:t>
                      </a:r>
                      <a:endParaRPr sz="1400" dirty="0"/>
                    </a:p>
                  </a:txBody>
                  <a:tcPr marL="91425" marR="91425" marT="91425" marB="91425"/>
                </a:tc>
                <a:extLst>
                  <a:ext uri="{0D108BD9-81ED-4DB2-BD59-A6C34878D82A}">
                    <a16:rowId xmlns:a16="http://schemas.microsoft.com/office/drawing/2014/main" val="10000"/>
                  </a:ext>
                </a:extLst>
              </a:tr>
              <a:tr h="3565600">
                <a:tc>
                  <a:txBody>
                    <a:bodyPr/>
                    <a:lstStyle/>
                    <a:p>
                      <a:pPr marL="0" lvl="0" indent="0" algn="l" rtl="0">
                        <a:spcBef>
                          <a:spcPts val="0"/>
                        </a:spcBef>
                        <a:spcAft>
                          <a:spcPts val="0"/>
                        </a:spcAft>
                        <a:buNone/>
                      </a:pPr>
                      <a:endParaRPr sz="600" dirty="0"/>
                    </a:p>
                  </a:txBody>
                  <a:tcPr marL="91425" marR="91425" marT="91425" marB="91425"/>
                </a:tc>
                <a:tc>
                  <a:txBody>
                    <a:bodyPr/>
                    <a:lstStyle/>
                    <a:p>
                      <a:pPr marL="0" lvl="0" indent="0" algn="l" rtl="0">
                        <a:spcBef>
                          <a:spcPts val="0"/>
                        </a:spcBef>
                        <a:spcAft>
                          <a:spcPts val="0"/>
                        </a:spcAft>
                        <a:buNone/>
                      </a:pPr>
                      <a:endParaRPr sz="600" dirty="0">
                        <a:solidFill>
                          <a:srgbClr val="000000"/>
                        </a:solidFill>
                      </a:endParaRPr>
                    </a:p>
                    <a:p>
                      <a:pPr marL="0" lvl="0" indent="0" algn="l" rtl="0">
                        <a:spcBef>
                          <a:spcPts val="0"/>
                        </a:spcBef>
                        <a:spcAft>
                          <a:spcPts val="0"/>
                        </a:spcAft>
                        <a:buNone/>
                      </a:pPr>
                      <a:endParaRPr sz="600" dirty="0"/>
                    </a:p>
                  </a:txBody>
                  <a:tcPr marL="91425" marR="91425" marT="91425" marB="91425"/>
                </a:tc>
                <a:extLst>
                  <a:ext uri="{0D108BD9-81ED-4DB2-BD59-A6C34878D82A}">
                    <a16:rowId xmlns:a16="http://schemas.microsoft.com/office/drawing/2014/main" val="10001"/>
                  </a:ext>
                </a:extLst>
              </a:tr>
            </a:tbl>
          </a:graphicData>
        </a:graphic>
      </p:graphicFrame>
      <p:graphicFrame>
        <p:nvGraphicFramePr>
          <p:cNvPr id="234" name="Google Shape;234;p44"/>
          <p:cNvGraphicFramePr/>
          <p:nvPr/>
        </p:nvGraphicFramePr>
        <p:xfrm>
          <a:off x="4651275" y="746450"/>
          <a:ext cx="3000000" cy="3000000"/>
        </p:xfrm>
        <a:graphic>
          <a:graphicData uri="http://schemas.openxmlformats.org/drawingml/2006/table">
            <a:tbl>
              <a:tblPr>
                <a:noFill/>
                <a:tableStyleId>{F9432E17-40DA-4C51-BB49-710AF952EDD7}</a:tableStyleId>
              </a:tblPr>
              <a:tblGrid>
                <a:gridCol w="1347725">
                  <a:extLst>
                    <a:ext uri="{9D8B030D-6E8A-4147-A177-3AD203B41FA5}">
                      <a16:colId xmlns:a16="http://schemas.microsoft.com/office/drawing/2014/main" val="20000"/>
                    </a:ext>
                  </a:extLst>
                </a:gridCol>
                <a:gridCol w="1347725">
                  <a:extLst>
                    <a:ext uri="{9D8B030D-6E8A-4147-A177-3AD203B41FA5}">
                      <a16:colId xmlns:a16="http://schemas.microsoft.com/office/drawing/2014/main" val="20001"/>
                    </a:ext>
                  </a:extLst>
                </a:gridCol>
                <a:gridCol w="1347725">
                  <a:extLst>
                    <a:ext uri="{9D8B030D-6E8A-4147-A177-3AD203B41FA5}">
                      <a16:colId xmlns:a16="http://schemas.microsoft.com/office/drawing/2014/main" val="20002"/>
                    </a:ext>
                  </a:extLst>
                </a:gridCol>
              </a:tblGrid>
              <a:tr h="1183125">
                <a:tc>
                  <a:txBody>
                    <a:bodyPr/>
                    <a:lstStyle/>
                    <a:p>
                      <a:pPr marL="0" lvl="0" indent="0" algn="l" rtl="0">
                        <a:spcBef>
                          <a:spcPts val="0"/>
                        </a:spcBef>
                        <a:spcAft>
                          <a:spcPts val="0"/>
                        </a:spcAft>
                        <a:buNone/>
                      </a:pPr>
                      <a:endParaRPr sz="1400" dirty="0"/>
                    </a:p>
                  </a:txBody>
                  <a:tcPr marL="91425" marR="91425" marT="91425" marB="91425"/>
                </a:tc>
                <a:tc>
                  <a:txBody>
                    <a:bodyPr/>
                    <a:lstStyle/>
                    <a:p>
                      <a:pPr marL="0" lvl="0" indent="0" algn="l" rtl="0">
                        <a:spcBef>
                          <a:spcPts val="0"/>
                        </a:spcBef>
                        <a:spcAft>
                          <a:spcPts val="0"/>
                        </a:spcAft>
                        <a:buNone/>
                      </a:pPr>
                      <a:endParaRPr dirty="0"/>
                    </a:p>
                  </a:txBody>
                  <a:tcPr marL="91425" marR="91425" marT="91425" marB="91425"/>
                </a:tc>
                <a:tc>
                  <a:txBody>
                    <a:bodyPr/>
                    <a:lstStyle/>
                    <a:p>
                      <a:pPr marL="0" lvl="0" indent="0" algn="l" rtl="0">
                        <a:spcBef>
                          <a:spcPts val="0"/>
                        </a:spcBef>
                        <a:spcAft>
                          <a:spcPts val="0"/>
                        </a:spcAft>
                        <a:buNone/>
                      </a:pPr>
                      <a:endParaRPr dirty="0"/>
                    </a:p>
                  </a:txBody>
                  <a:tcPr marL="91425" marR="91425" marT="91425" marB="91425"/>
                </a:tc>
                <a:extLst>
                  <a:ext uri="{0D108BD9-81ED-4DB2-BD59-A6C34878D82A}">
                    <a16:rowId xmlns:a16="http://schemas.microsoft.com/office/drawing/2014/main" val="10000"/>
                  </a:ext>
                </a:extLst>
              </a:tr>
              <a:tr h="515425">
                <a:tc>
                  <a:txBody>
                    <a:bodyPr/>
                    <a:lstStyle/>
                    <a:p>
                      <a:pPr marL="0" lvl="0" indent="0" algn="l" rtl="0">
                        <a:spcBef>
                          <a:spcPts val="0"/>
                        </a:spcBef>
                        <a:spcAft>
                          <a:spcPts val="0"/>
                        </a:spcAft>
                        <a:buNone/>
                      </a:pPr>
                      <a:endParaRPr sz="600" dirty="0"/>
                    </a:p>
                  </a:txBody>
                  <a:tcPr marL="91425" marR="91425" marT="91425" marB="91425"/>
                </a:tc>
                <a:tc>
                  <a:txBody>
                    <a:bodyPr/>
                    <a:lstStyle/>
                    <a:p>
                      <a:pPr marL="0" lvl="0" indent="0" algn="l" rtl="0">
                        <a:spcBef>
                          <a:spcPts val="0"/>
                        </a:spcBef>
                        <a:spcAft>
                          <a:spcPts val="0"/>
                        </a:spcAft>
                        <a:buNone/>
                      </a:pPr>
                      <a:endParaRPr sz="600" dirty="0"/>
                    </a:p>
                  </a:txBody>
                  <a:tcPr marL="91425" marR="91425" marT="91425" marB="91425"/>
                </a:tc>
                <a:tc>
                  <a:txBody>
                    <a:bodyPr/>
                    <a:lstStyle/>
                    <a:p>
                      <a:pPr marL="0" lvl="0" indent="0" algn="l" rtl="0">
                        <a:spcBef>
                          <a:spcPts val="0"/>
                        </a:spcBef>
                        <a:spcAft>
                          <a:spcPts val="0"/>
                        </a:spcAft>
                        <a:buNone/>
                      </a:pPr>
                      <a:endParaRPr sz="600" dirty="0"/>
                    </a:p>
                  </a:txBody>
                  <a:tcPr marL="91425" marR="91425" marT="91425" marB="91425"/>
                </a:tc>
                <a:extLst>
                  <a:ext uri="{0D108BD9-81ED-4DB2-BD59-A6C34878D82A}">
                    <a16:rowId xmlns:a16="http://schemas.microsoft.com/office/drawing/2014/main" val="10001"/>
                  </a:ext>
                </a:extLst>
              </a:tr>
              <a:tr h="1152550">
                <a:tc>
                  <a:txBody>
                    <a:bodyPr/>
                    <a:lstStyle/>
                    <a:p>
                      <a:pPr marL="0" lvl="0" indent="0" algn="l" rtl="0">
                        <a:spcBef>
                          <a:spcPts val="0"/>
                        </a:spcBef>
                        <a:spcAft>
                          <a:spcPts val="0"/>
                        </a:spcAft>
                        <a:buNone/>
                      </a:pPr>
                      <a:endParaRPr sz="1400" dirty="0"/>
                    </a:p>
                  </a:txBody>
                  <a:tcPr marL="91425" marR="91425" marT="91425" marB="91425"/>
                </a:tc>
                <a:tc>
                  <a:txBody>
                    <a:bodyPr/>
                    <a:lstStyle/>
                    <a:p>
                      <a:pPr marL="0" lvl="0" indent="0" algn="l" rtl="0">
                        <a:spcBef>
                          <a:spcPts val="0"/>
                        </a:spcBef>
                        <a:spcAft>
                          <a:spcPts val="0"/>
                        </a:spcAft>
                        <a:buNone/>
                      </a:pPr>
                      <a:endParaRPr sz="1400" dirty="0"/>
                    </a:p>
                  </a:txBody>
                  <a:tcPr marL="91425" marR="91425" marT="91425" marB="91425"/>
                </a:tc>
                <a:tc>
                  <a:txBody>
                    <a:bodyPr/>
                    <a:lstStyle/>
                    <a:p>
                      <a:pPr marL="0" lvl="0" indent="0" algn="l" rtl="0">
                        <a:spcBef>
                          <a:spcPts val="0"/>
                        </a:spcBef>
                        <a:spcAft>
                          <a:spcPts val="0"/>
                        </a:spcAft>
                        <a:buNone/>
                      </a:pPr>
                      <a:endParaRPr dirty="0"/>
                    </a:p>
                  </a:txBody>
                  <a:tcPr marL="91425" marR="91425" marT="91425" marB="91425"/>
                </a:tc>
                <a:extLst>
                  <a:ext uri="{0D108BD9-81ED-4DB2-BD59-A6C34878D82A}">
                    <a16:rowId xmlns:a16="http://schemas.microsoft.com/office/drawing/2014/main" val="10002"/>
                  </a:ext>
                </a:extLst>
              </a:tr>
              <a:tr h="974150">
                <a:tc>
                  <a:txBody>
                    <a:bodyPr/>
                    <a:lstStyle/>
                    <a:p>
                      <a:pPr marL="0" lvl="0" indent="0" algn="l" rtl="0">
                        <a:spcBef>
                          <a:spcPts val="0"/>
                        </a:spcBef>
                        <a:spcAft>
                          <a:spcPts val="0"/>
                        </a:spcAft>
                        <a:buNone/>
                      </a:pPr>
                      <a:endParaRPr sz="600" dirty="0"/>
                    </a:p>
                  </a:txBody>
                  <a:tcPr marL="91425" marR="91425" marT="91425" marB="91425"/>
                </a:tc>
                <a:tc>
                  <a:txBody>
                    <a:bodyPr/>
                    <a:lstStyle/>
                    <a:p>
                      <a:pPr marL="0" lvl="0" indent="0" algn="l" rtl="0">
                        <a:spcBef>
                          <a:spcPts val="0"/>
                        </a:spcBef>
                        <a:spcAft>
                          <a:spcPts val="0"/>
                        </a:spcAft>
                        <a:buNone/>
                      </a:pPr>
                      <a:endParaRPr sz="600" dirty="0"/>
                    </a:p>
                  </a:txBody>
                  <a:tcPr marL="91425" marR="91425" marT="91425" marB="91425"/>
                </a:tc>
                <a:tc>
                  <a:txBody>
                    <a:bodyPr/>
                    <a:lstStyle/>
                    <a:p>
                      <a:pPr marL="0" lvl="0" indent="0" algn="l" rtl="0">
                        <a:spcBef>
                          <a:spcPts val="0"/>
                        </a:spcBef>
                        <a:spcAft>
                          <a:spcPts val="0"/>
                        </a:spcAft>
                        <a:buNone/>
                      </a:pPr>
                      <a:endParaRPr sz="600" dirty="0"/>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Break">
  <p:cSld name="CUSTOM_2">
    <p:spTree>
      <p:nvGrpSpPr>
        <p:cNvPr id="1" name="Shape 235"/>
        <p:cNvGrpSpPr/>
        <p:nvPr/>
      </p:nvGrpSpPr>
      <p:grpSpPr>
        <a:xfrm>
          <a:off x="0" y="0"/>
          <a:ext cx="0" cy="0"/>
          <a:chOff x="0" y="0"/>
          <a:chExt cx="0" cy="0"/>
        </a:xfrm>
      </p:grpSpPr>
      <p:sp>
        <p:nvSpPr>
          <p:cNvPr id="236" name="Google Shape;236;p45"/>
          <p:cNvSpPr txBox="1"/>
          <p:nvPr/>
        </p:nvSpPr>
        <p:spPr>
          <a:xfrm>
            <a:off x="-150" y="4817900"/>
            <a:ext cx="9144000" cy="325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endParaRPr sz="800" dirty="0">
              <a:solidFill>
                <a:srgbClr val="999999"/>
              </a:solidFill>
            </a:endParaRPr>
          </a:p>
        </p:txBody>
      </p:sp>
      <p:cxnSp>
        <p:nvCxnSpPr>
          <p:cNvPr id="237" name="Google Shape;237;p45"/>
          <p:cNvCxnSpPr/>
          <p:nvPr/>
        </p:nvCxnSpPr>
        <p:spPr>
          <a:xfrm rot="10800000" flipH="1">
            <a:off x="280500" y="4794800"/>
            <a:ext cx="8583000" cy="23100"/>
          </a:xfrm>
          <a:prstGeom prst="straightConnector1">
            <a:avLst/>
          </a:prstGeom>
          <a:noFill/>
          <a:ln w="9525" cap="flat" cmpd="sng">
            <a:solidFill>
              <a:srgbClr val="999999"/>
            </a:solidFill>
            <a:prstDash val="solid"/>
            <a:round/>
            <a:headEnd type="none" w="med" len="med"/>
            <a:tailEnd type="none" w="med" len="med"/>
          </a:ln>
        </p:spPr>
      </p:cxnSp>
      <p:pic>
        <p:nvPicPr>
          <p:cNvPr id="238" name="Google Shape;238;p45"/>
          <p:cNvPicPr preferRelativeResize="0"/>
          <p:nvPr/>
        </p:nvPicPr>
        <p:blipFill>
          <a:blip r:embed="rId2">
            <a:alphaModFix/>
          </a:blip>
          <a:stretch>
            <a:fillRect/>
          </a:stretch>
        </p:blipFill>
        <p:spPr>
          <a:xfrm>
            <a:off x="8426475" y="4360500"/>
            <a:ext cx="327768" cy="325725"/>
          </a:xfrm>
          <a:prstGeom prst="rect">
            <a:avLst/>
          </a:prstGeom>
          <a:noFill/>
          <a:ln>
            <a:noFill/>
          </a:ln>
        </p:spPr>
      </p:pic>
      <p:sp>
        <p:nvSpPr>
          <p:cNvPr id="239" name="Google Shape;239;p45"/>
          <p:cNvSpPr txBox="1"/>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sz="1300" dirty="0">
              <a:solidFill>
                <a:srgbClr val="595959"/>
              </a:solidFill>
            </a:endParaRPr>
          </a:p>
        </p:txBody>
      </p:sp>
      <p:sp>
        <p:nvSpPr>
          <p:cNvPr id="240" name="Google Shape;240;p45"/>
          <p:cNvSpPr txBox="1">
            <a:spLocks noGrp="1"/>
          </p:cNvSpPr>
          <p:nvPr>
            <p:ph type="title"/>
          </p:nvPr>
        </p:nvSpPr>
        <p:spPr>
          <a:xfrm>
            <a:off x="467250" y="1683900"/>
            <a:ext cx="8209500" cy="714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41" name="Google Shape;241;p45"/>
          <p:cNvSpPr txBox="1">
            <a:spLocks noGrp="1"/>
          </p:cNvSpPr>
          <p:nvPr>
            <p:ph type="subTitle" idx="1"/>
          </p:nvPr>
        </p:nvSpPr>
        <p:spPr>
          <a:xfrm>
            <a:off x="467250" y="2338475"/>
            <a:ext cx="8209500" cy="969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toryboard widescreen">
  <p:cSld name="CUSTOM_1">
    <p:spTree>
      <p:nvGrpSpPr>
        <p:cNvPr id="1" name="Shape 242"/>
        <p:cNvGrpSpPr/>
        <p:nvPr/>
      </p:nvGrpSpPr>
      <p:grpSpPr>
        <a:xfrm>
          <a:off x="0" y="0"/>
          <a:ext cx="0" cy="0"/>
          <a:chOff x="0" y="0"/>
          <a:chExt cx="0" cy="0"/>
        </a:xfrm>
      </p:grpSpPr>
      <p:sp>
        <p:nvSpPr>
          <p:cNvPr id="243" name="Google Shape;243;p46"/>
          <p:cNvSpPr txBox="1"/>
          <p:nvPr/>
        </p:nvSpPr>
        <p:spPr>
          <a:xfrm>
            <a:off x="-150" y="4817900"/>
            <a:ext cx="9144000" cy="325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endParaRPr sz="800" dirty="0">
              <a:solidFill>
                <a:srgbClr val="999999"/>
              </a:solidFill>
            </a:endParaRPr>
          </a:p>
        </p:txBody>
      </p:sp>
      <p:sp>
        <p:nvSpPr>
          <p:cNvPr id="244" name="Google Shape;244;p46"/>
          <p:cNvSpPr txBox="1"/>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1300">
                <a:solidFill>
                  <a:srgbClr val="595959"/>
                </a:solidFill>
              </a:rPr>
              <a:t>‹#›</a:t>
            </a:fld>
            <a:endParaRPr sz="1300" dirty="0">
              <a:solidFill>
                <a:srgbClr val="595959"/>
              </a:solidFill>
            </a:endParaRPr>
          </a:p>
        </p:txBody>
      </p:sp>
      <p:cxnSp>
        <p:nvCxnSpPr>
          <p:cNvPr id="245" name="Google Shape;245;p46"/>
          <p:cNvCxnSpPr/>
          <p:nvPr/>
        </p:nvCxnSpPr>
        <p:spPr>
          <a:xfrm rot="10800000" flipH="1">
            <a:off x="280500" y="4794800"/>
            <a:ext cx="8583000" cy="23100"/>
          </a:xfrm>
          <a:prstGeom prst="straightConnector1">
            <a:avLst/>
          </a:prstGeom>
          <a:noFill/>
          <a:ln w="9525" cap="flat" cmpd="sng">
            <a:solidFill>
              <a:srgbClr val="D9D9D9"/>
            </a:solidFill>
            <a:prstDash val="solid"/>
            <a:round/>
            <a:headEnd type="none" w="med" len="med"/>
            <a:tailEnd type="none" w="med" len="med"/>
          </a:ln>
        </p:spPr>
      </p:cxnSp>
      <p:sp>
        <p:nvSpPr>
          <p:cNvPr id="246" name="Google Shape;246;p46"/>
          <p:cNvSpPr txBox="1">
            <a:spLocks noGrp="1"/>
          </p:cNvSpPr>
          <p:nvPr>
            <p:ph type="subTitle" idx="1"/>
          </p:nvPr>
        </p:nvSpPr>
        <p:spPr>
          <a:xfrm>
            <a:off x="288250" y="4881700"/>
            <a:ext cx="8583000" cy="22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700">
                <a:solidFill>
                  <a:srgbClr val="CCCCCC"/>
                </a:solidFill>
              </a:defRPr>
            </a:lvl1pPr>
            <a:lvl2pPr lvl="1" rtl="0">
              <a:spcBef>
                <a:spcPts val="0"/>
              </a:spcBef>
              <a:spcAft>
                <a:spcPts val="0"/>
              </a:spcAft>
              <a:buNone/>
              <a:defRPr>
                <a:solidFill>
                  <a:srgbClr val="CCCCCC"/>
                </a:solidFill>
              </a:defRPr>
            </a:lvl2pPr>
            <a:lvl3pPr lvl="2" rtl="0">
              <a:spcBef>
                <a:spcPts val="1600"/>
              </a:spcBef>
              <a:spcAft>
                <a:spcPts val="0"/>
              </a:spcAft>
              <a:buNone/>
              <a:defRPr>
                <a:solidFill>
                  <a:srgbClr val="CCCCCC"/>
                </a:solidFill>
              </a:defRPr>
            </a:lvl3pPr>
            <a:lvl4pPr lvl="3" rtl="0">
              <a:spcBef>
                <a:spcPts val="1600"/>
              </a:spcBef>
              <a:spcAft>
                <a:spcPts val="0"/>
              </a:spcAft>
              <a:buNone/>
              <a:defRPr>
                <a:solidFill>
                  <a:srgbClr val="CCCCCC"/>
                </a:solidFill>
              </a:defRPr>
            </a:lvl4pPr>
            <a:lvl5pPr lvl="4" rtl="0">
              <a:spcBef>
                <a:spcPts val="1600"/>
              </a:spcBef>
              <a:spcAft>
                <a:spcPts val="0"/>
              </a:spcAft>
              <a:buNone/>
              <a:defRPr>
                <a:solidFill>
                  <a:srgbClr val="CCCCCC"/>
                </a:solidFill>
              </a:defRPr>
            </a:lvl5pPr>
            <a:lvl6pPr lvl="5" rtl="0">
              <a:spcBef>
                <a:spcPts val="1600"/>
              </a:spcBef>
              <a:spcAft>
                <a:spcPts val="0"/>
              </a:spcAft>
              <a:buNone/>
              <a:defRPr>
                <a:solidFill>
                  <a:srgbClr val="CCCCCC"/>
                </a:solidFill>
              </a:defRPr>
            </a:lvl6pPr>
            <a:lvl7pPr lvl="6" rtl="0">
              <a:spcBef>
                <a:spcPts val="1600"/>
              </a:spcBef>
              <a:spcAft>
                <a:spcPts val="0"/>
              </a:spcAft>
              <a:buNone/>
              <a:defRPr>
                <a:solidFill>
                  <a:srgbClr val="CCCCCC"/>
                </a:solidFill>
              </a:defRPr>
            </a:lvl7pPr>
            <a:lvl8pPr lvl="7" rtl="0">
              <a:spcBef>
                <a:spcPts val="1600"/>
              </a:spcBef>
              <a:spcAft>
                <a:spcPts val="0"/>
              </a:spcAft>
              <a:buNone/>
              <a:defRPr>
                <a:solidFill>
                  <a:srgbClr val="CCCCCC"/>
                </a:solidFill>
              </a:defRPr>
            </a:lvl8pPr>
            <a:lvl9pPr lvl="8" rtl="0">
              <a:spcBef>
                <a:spcPts val="1600"/>
              </a:spcBef>
              <a:spcAft>
                <a:spcPts val="1600"/>
              </a:spcAft>
              <a:buNone/>
              <a:defRPr>
                <a:solidFill>
                  <a:srgbClr val="CCCCCC"/>
                </a:solidFill>
              </a:defRPr>
            </a:lvl9pPr>
          </a:lstStyle>
          <a:p>
            <a:endParaRPr/>
          </a:p>
        </p:txBody>
      </p:sp>
      <p:sp>
        <p:nvSpPr>
          <p:cNvPr id="247" name="Google Shape;247;p46"/>
          <p:cNvSpPr/>
          <p:nvPr/>
        </p:nvSpPr>
        <p:spPr>
          <a:xfrm>
            <a:off x="488250" y="144925"/>
            <a:ext cx="2268600" cy="1479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8" name="Google Shape;248;p46"/>
          <p:cNvSpPr/>
          <p:nvPr/>
        </p:nvSpPr>
        <p:spPr>
          <a:xfrm>
            <a:off x="3429800" y="144925"/>
            <a:ext cx="2268600" cy="1479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9" name="Google Shape;249;p46"/>
          <p:cNvSpPr/>
          <p:nvPr/>
        </p:nvSpPr>
        <p:spPr>
          <a:xfrm>
            <a:off x="6371350" y="144925"/>
            <a:ext cx="2268600" cy="1479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0" name="Google Shape;250;p46"/>
          <p:cNvSpPr txBox="1"/>
          <p:nvPr/>
        </p:nvSpPr>
        <p:spPr>
          <a:xfrm>
            <a:off x="481775" y="1728875"/>
            <a:ext cx="2268600" cy="58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51" name="Google Shape;251;p46"/>
          <p:cNvSpPr txBox="1"/>
          <p:nvPr/>
        </p:nvSpPr>
        <p:spPr>
          <a:xfrm>
            <a:off x="3437550" y="1728875"/>
            <a:ext cx="2268600" cy="58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52" name="Google Shape;252;p46"/>
          <p:cNvSpPr txBox="1"/>
          <p:nvPr/>
        </p:nvSpPr>
        <p:spPr>
          <a:xfrm>
            <a:off x="6393325" y="1728875"/>
            <a:ext cx="2268600" cy="58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53" name="Google Shape;253;p46"/>
          <p:cNvSpPr/>
          <p:nvPr/>
        </p:nvSpPr>
        <p:spPr>
          <a:xfrm>
            <a:off x="480500" y="2447388"/>
            <a:ext cx="2268600" cy="1479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4" name="Google Shape;254;p46"/>
          <p:cNvSpPr/>
          <p:nvPr/>
        </p:nvSpPr>
        <p:spPr>
          <a:xfrm>
            <a:off x="3422050" y="2447388"/>
            <a:ext cx="2268600" cy="1479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5" name="Google Shape;255;p46"/>
          <p:cNvSpPr/>
          <p:nvPr/>
        </p:nvSpPr>
        <p:spPr>
          <a:xfrm>
            <a:off x="6363600" y="2447388"/>
            <a:ext cx="2268600" cy="1479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6" name="Google Shape;256;p46"/>
          <p:cNvSpPr txBox="1"/>
          <p:nvPr/>
        </p:nvSpPr>
        <p:spPr>
          <a:xfrm>
            <a:off x="474025" y="4031338"/>
            <a:ext cx="2268600" cy="58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57" name="Google Shape;257;p46"/>
          <p:cNvSpPr txBox="1"/>
          <p:nvPr/>
        </p:nvSpPr>
        <p:spPr>
          <a:xfrm>
            <a:off x="3429800" y="4031338"/>
            <a:ext cx="2268600" cy="58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58" name="Google Shape;258;p46"/>
          <p:cNvSpPr txBox="1"/>
          <p:nvPr/>
        </p:nvSpPr>
        <p:spPr>
          <a:xfrm>
            <a:off x="6385575" y="4031338"/>
            <a:ext cx="2268600" cy="58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toryboard square">
  <p:cSld name="CUSTOM_1_1">
    <p:spTree>
      <p:nvGrpSpPr>
        <p:cNvPr id="1" name="Shape 259"/>
        <p:cNvGrpSpPr/>
        <p:nvPr/>
      </p:nvGrpSpPr>
      <p:grpSpPr>
        <a:xfrm>
          <a:off x="0" y="0"/>
          <a:ext cx="0" cy="0"/>
          <a:chOff x="0" y="0"/>
          <a:chExt cx="0" cy="0"/>
        </a:xfrm>
      </p:grpSpPr>
      <p:sp>
        <p:nvSpPr>
          <p:cNvPr id="260" name="Google Shape;260;p47"/>
          <p:cNvSpPr txBox="1"/>
          <p:nvPr/>
        </p:nvSpPr>
        <p:spPr>
          <a:xfrm>
            <a:off x="-150" y="4817900"/>
            <a:ext cx="9144000" cy="325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endParaRPr sz="800" dirty="0">
              <a:solidFill>
                <a:srgbClr val="999999"/>
              </a:solidFill>
            </a:endParaRPr>
          </a:p>
        </p:txBody>
      </p:sp>
      <p:sp>
        <p:nvSpPr>
          <p:cNvPr id="261" name="Google Shape;261;p47"/>
          <p:cNvSpPr txBox="1"/>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1300">
                <a:solidFill>
                  <a:srgbClr val="595959"/>
                </a:solidFill>
              </a:rPr>
              <a:t>‹#›</a:t>
            </a:fld>
            <a:endParaRPr sz="1300" dirty="0">
              <a:solidFill>
                <a:srgbClr val="595959"/>
              </a:solidFill>
            </a:endParaRPr>
          </a:p>
        </p:txBody>
      </p:sp>
      <p:cxnSp>
        <p:nvCxnSpPr>
          <p:cNvPr id="262" name="Google Shape;262;p47"/>
          <p:cNvCxnSpPr/>
          <p:nvPr/>
        </p:nvCxnSpPr>
        <p:spPr>
          <a:xfrm rot="10800000" flipH="1">
            <a:off x="280500" y="4794800"/>
            <a:ext cx="8583000" cy="23100"/>
          </a:xfrm>
          <a:prstGeom prst="straightConnector1">
            <a:avLst/>
          </a:prstGeom>
          <a:noFill/>
          <a:ln w="9525" cap="flat" cmpd="sng">
            <a:solidFill>
              <a:srgbClr val="D9D9D9"/>
            </a:solidFill>
            <a:prstDash val="solid"/>
            <a:round/>
            <a:headEnd type="none" w="med" len="med"/>
            <a:tailEnd type="none" w="med" len="med"/>
          </a:ln>
        </p:spPr>
      </p:cxnSp>
      <p:sp>
        <p:nvSpPr>
          <p:cNvPr id="263" name="Google Shape;263;p47"/>
          <p:cNvSpPr txBox="1">
            <a:spLocks noGrp="1"/>
          </p:cNvSpPr>
          <p:nvPr>
            <p:ph type="subTitle" idx="1"/>
          </p:nvPr>
        </p:nvSpPr>
        <p:spPr>
          <a:xfrm>
            <a:off x="288250" y="4881700"/>
            <a:ext cx="8583000" cy="22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700">
                <a:solidFill>
                  <a:srgbClr val="CCCCCC"/>
                </a:solidFill>
              </a:defRPr>
            </a:lvl1pPr>
            <a:lvl2pPr lvl="1" rtl="0">
              <a:spcBef>
                <a:spcPts val="0"/>
              </a:spcBef>
              <a:spcAft>
                <a:spcPts val="0"/>
              </a:spcAft>
              <a:buNone/>
              <a:defRPr>
                <a:solidFill>
                  <a:srgbClr val="CCCCCC"/>
                </a:solidFill>
              </a:defRPr>
            </a:lvl2pPr>
            <a:lvl3pPr lvl="2" rtl="0">
              <a:spcBef>
                <a:spcPts val="1600"/>
              </a:spcBef>
              <a:spcAft>
                <a:spcPts val="0"/>
              </a:spcAft>
              <a:buNone/>
              <a:defRPr>
                <a:solidFill>
                  <a:srgbClr val="CCCCCC"/>
                </a:solidFill>
              </a:defRPr>
            </a:lvl3pPr>
            <a:lvl4pPr lvl="3" rtl="0">
              <a:spcBef>
                <a:spcPts val="1600"/>
              </a:spcBef>
              <a:spcAft>
                <a:spcPts val="0"/>
              </a:spcAft>
              <a:buNone/>
              <a:defRPr>
                <a:solidFill>
                  <a:srgbClr val="CCCCCC"/>
                </a:solidFill>
              </a:defRPr>
            </a:lvl4pPr>
            <a:lvl5pPr lvl="4" rtl="0">
              <a:spcBef>
                <a:spcPts val="1600"/>
              </a:spcBef>
              <a:spcAft>
                <a:spcPts val="0"/>
              </a:spcAft>
              <a:buNone/>
              <a:defRPr>
                <a:solidFill>
                  <a:srgbClr val="CCCCCC"/>
                </a:solidFill>
              </a:defRPr>
            </a:lvl5pPr>
            <a:lvl6pPr lvl="5" rtl="0">
              <a:spcBef>
                <a:spcPts val="1600"/>
              </a:spcBef>
              <a:spcAft>
                <a:spcPts val="0"/>
              </a:spcAft>
              <a:buNone/>
              <a:defRPr>
                <a:solidFill>
                  <a:srgbClr val="CCCCCC"/>
                </a:solidFill>
              </a:defRPr>
            </a:lvl6pPr>
            <a:lvl7pPr lvl="6" rtl="0">
              <a:spcBef>
                <a:spcPts val="1600"/>
              </a:spcBef>
              <a:spcAft>
                <a:spcPts val="0"/>
              </a:spcAft>
              <a:buNone/>
              <a:defRPr>
                <a:solidFill>
                  <a:srgbClr val="CCCCCC"/>
                </a:solidFill>
              </a:defRPr>
            </a:lvl7pPr>
            <a:lvl8pPr lvl="7" rtl="0">
              <a:spcBef>
                <a:spcPts val="1600"/>
              </a:spcBef>
              <a:spcAft>
                <a:spcPts val="0"/>
              </a:spcAft>
              <a:buNone/>
              <a:defRPr>
                <a:solidFill>
                  <a:srgbClr val="CCCCCC"/>
                </a:solidFill>
              </a:defRPr>
            </a:lvl8pPr>
            <a:lvl9pPr lvl="8" rtl="0">
              <a:spcBef>
                <a:spcPts val="1600"/>
              </a:spcBef>
              <a:spcAft>
                <a:spcPts val="1600"/>
              </a:spcAft>
              <a:buNone/>
              <a:defRPr>
                <a:solidFill>
                  <a:srgbClr val="CCCCCC"/>
                </a:solidFill>
              </a:defRPr>
            </a:lvl9pPr>
          </a:lstStyle>
          <a:p>
            <a:endParaRPr/>
          </a:p>
        </p:txBody>
      </p:sp>
      <p:sp>
        <p:nvSpPr>
          <p:cNvPr id="264" name="Google Shape;264;p47"/>
          <p:cNvSpPr/>
          <p:nvPr/>
        </p:nvSpPr>
        <p:spPr>
          <a:xfrm>
            <a:off x="829784" y="144925"/>
            <a:ext cx="1572600" cy="1479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 name="Google Shape;265;p47"/>
          <p:cNvSpPr txBox="1"/>
          <p:nvPr/>
        </p:nvSpPr>
        <p:spPr>
          <a:xfrm>
            <a:off x="481775" y="1728875"/>
            <a:ext cx="2268600" cy="58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66" name="Google Shape;266;p47"/>
          <p:cNvSpPr txBox="1"/>
          <p:nvPr/>
        </p:nvSpPr>
        <p:spPr>
          <a:xfrm>
            <a:off x="3437550" y="1728875"/>
            <a:ext cx="2268600" cy="58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67" name="Google Shape;267;p47"/>
          <p:cNvSpPr txBox="1"/>
          <p:nvPr/>
        </p:nvSpPr>
        <p:spPr>
          <a:xfrm>
            <a:off x="6393325" y="1728875"/>
            <a:ext cx="2268600" cy="58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68" name="Google Shape;268;p47"/>
          <p:cNvSpPr txBox="1"/>
          <p:nvPr/>
        </p:nvSpPr>
        <p:spPr>
          <a:xfrm>
            <a:off x="474025" y="4031338"/>
            <a:ext cx="2268600" cy="58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69" name="Google Shape;269;p47"/>
          <p:cNvSpPr txBox="1"/>
          <p:nvPr/>
        </p:nvSpPr>
        <p:spPr>
          <a:xfrm>
            <a:off x="3429800" y="4031338"/>
            <a:ext cx="2268600" cy="58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70" name="Google Shape;270;p47"/>
          <p:cNvSpPr txBox="1"/>
          <p:nvPr/>
        </p:nvSpPr>
        <p:spPr>
          <a:xfrm>
            <a:off x="6385575" y="4031338"/>
            <a:ext cx="2268600" cy="58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71" name="Google Shape;271;p47"/>
          <p:cNvSpPr/>
          <p:nvPr/>
        </p:nvSpPr>
        <p:spPr>
          <a:xfrm>
            <a:off x="3793459" y="144925"/>
            <a:ext cx="1572600" cy="1479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2" name="Google Shape;272;p47"/>
          <p:cNvSpPr/>
          <p:nvPr/>
        </p:nvSpPr>
        <p:spPr>
          <a:xfrm>
            <a:off x="6711609" y="144925"/>
            <a:ext cx="1572600" cy="1479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3" name="Google Shape;273;p47"/>
          <p:cNvSpPr/>
          <p:nvPr/>
        </p:nvSpPr>
        <p:spPr>
          <a:xfrm>
            <a:off x="852547" y="2434913"/>
            <a:ext cx="1572600" cy="1479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4" name="Google Shape;274;p47"/>
          <p:cNvSpPr/>
          <p:nvPr/>
        </p:nvSpPr>
        <p:spPr>
          <a:xfrm>
            <a:off x="3816222" y="2434913"/>
            <a:ext cx="1572600" cy="1479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5" name="Google Shape;275;p47"/>
          <p:cNvSpPr/>
          <p:nvPr/>
        </p:nvSpPr>
        <p:spPr>
          <a:xfrm>
            <a:off x="6734372" y="2434913"/>
            <a:ext cx="1572600" cy="1479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Final slide" type="blank">
  <p:cSld name="BLANK">
    <p:spTree>
      <p:nvGrpSpPr>
        <p:cNvPr id="1" name="Shape 276"/>
        <p:cNvGrpSpPr/>
        <p:nvPr/>
      </p:nvGrpSpPr>
      <p:grpSpPr>
        <a:xfrm>
          <a:off x="0" y="0"/>
          <a:ext cx="0" cy="0"/>
          <a:chOff x="0" y="0"/>
          <a:chExt cx="0" cy="0"/>
        </a:xfrm>
      </p:grpSpPr>
      <p:pic>
        <p:nvPicPr>
          <p:cNvPr id="277" name="Google Shape;277;p48"/>
          <p:cNvPicPr preferRelativeResize="0"/>
          <p:nvPr/>
        </p:nvPicPr>
        <p:blipFill>
          <a:blip r:embed="rId2">
            <a:alphaModFix/>
          </a:blip>
          <a:stretch>
            <a:fillRect/>
          </a:stretch>
        </p:blipFill>
        <p:spPr>
          <a:xfrm>
            <a:off x="0" y="-1576025"/>
            <a:ext cx="6857992" cy="6857992"/>
          </a:xfrm>
          <a:prstGeom prst="rect">
            <a:avLst/>
          </a:prstGeom>
          <a:noFill/>
          <a:ln>
            <a:noFill/>
          </a:ln>
        </p:spPr>
      </p:pic>
      <p:sp>
        <p:nvSpPr>
          <p:cNvPr id="278" name="Google Shape;278;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
        <p:nvSpPr>
          <p:cNvPr id="279" name="Google Shape;279;p48"/>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
        <p:nvSpPr>
          <p:cNvPr id="280" name="Google Shape;280;p48"/>
          <p:cNvSpPr txBox="1"/>
          <p:nvPr/>
        </p:nvSpPr>
        <p:spPr>
          <a:xfrm>
            <a:off x="0" y="4795850"/>
            <a:ext cx="9144000" cy="239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700">
                <a:solidFill>
                  <a:srgbClr val="EFEFEF"/>
                </a:solidFill>
              </a:rPr>
              <a:t>Nourish Food Marketing  •  Toronto  •  Montreal  •  Guelph  •   web: nourish.marketing  •  feedme@nourish.marketing</a:t>
            </a:r>
            <a:endParaRPr sz="700" dirty="0">
              <a:solidFill>
                <a:srgbClr val="EFEFEF"/>
              </a:solidFill>
            </a:endParaRPr>
          </a:p>
          <a:p>
            <a:pPr marL="0" lvl="0" indent="0" algn="ctr" rtl="0">
              <a:spcBef>
                <a:spcPts val="0"/>
              </a:spcBef>
              <a:spcAft>
                <a:spcPts val="0"/>
              </a:spcAft>
              <a:buClr>
                <a:srgbClr val="000000"/>
              </a:buClr>
              <a:buSzPts val="1100"/>
              <a:buFont typeface="Arial"/>
              <a:buNone/>
            </a:pPr>
            <a:endParaRPr sz="700" dirty="0">
              <a:solidFill>
                <a:srgbClr val="EFEFEF"/>
              </a:solidFill>
            </a:endParaRPr>
          </a:p>
          <a:p>
            <a:pPr marL="0" lvl="0" indent="0" algn="l" rtl="0">
              <a:spcBef>
                <a:spcPts val="0"/>
              </a:spcBef>
              <a:spcAft>
                <a:spcPts val="0"/>
              </a:spcAft>
              <a:buNone/>
            </a:pPr>
            <a:endParaRPr dirty="0"/>
          </a:p>
        </p:txBody>
      </p:sp>
      <p:sp>
        <p:nvSpPr>
          <p:cNvPr id="281" name="Google Shape;281;p48"/>
          <p:cNvSpPr txBox="1"/>
          <p:nvPr/>
        </p:nvSpPr>
        <p:spPr>
          <a:xfrm>
            <a:off x="6678600" y="1251100"/>
            <a:ext cx="2272200" cy="2864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endParaRPr dirty="0">
              <a:solidFill>
                <a:srgbClr val="EFEFEF"/>
              </a:solidFill>
            </a:endParaRPr>
          </a:p>
        </p:txBody>
      </p:sp>
      <p:sp>
        <p:nvSpPr>
          <p:cNvPr id="282" name="Google Shape;282;p48"/>
          <p:cNvSpPr txBox="1"/>
          <p:nvPr/>
        </p:nvSpPr>
        <p:spPr>
          <a:xfrm>
            <a:off x="4667050" y="2164825"/>
            <a:ext cx="4476900" cy="1245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9900"/>
                </a:solidFill>
              </a:rPr>
              <a:t>Thank you</a:t>
            </a:r>
            <a:endParaRPr sz="2400" dirty="0">
              <a:solidFill>
                <a:srgbClr val="FF9900"/>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0"/>
        <p:cNvGrpSpPr/>
        <p:nvPr/>
      </p:nvGrpSpPr>
      <p:grpSpPr>
        <a:xfrm>
          <a:off x="0" y="0"/>
          <a:ext cx="0" cy="0"/>
          <a:chOff x="0" y="0"/>
          <a:chExt cx="0" cy="0"/>
        </a:xfrm>
      </p:grpSpPr>
      <p:sp>
        <p:nvSpPr>
          <p:cNvPr id="21" name="Google Shape;21;p6"/>
          <p:cNvSpPr txBox="1">
            <a:spLocks noGrp="1"/>
          </p:cNvSpPr>
          <p:nvPr>
            <p:ph type="body" idx="1"/>
          </p:nvPr>
        </p:nvSpPr>
        <p:spPr>
          <a:xfrm>
            <a:off x="457200" y="4406309"/>
            <a:ext cx="8229600" cy="51952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36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1pPr>
            <a:lvl2pPr marL="914400" marR="0" lvl="1" indent="-228600" algn="l" rtl="0">
              <a:lnSpc>
                <a:spcPct val="100000"/>
              </a:lnSpc>
              <a:spcBef>
                <a:spcPts val="48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100000"/>
              </a:lnSpc>
              <a:spcBef>
                <a:spcPts val="48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3pPr>
            <a:lvl4pPr marL="1828800" marR="0" lvl="3" indent="-228600" algn="l" rtl="0">
              <a:lnSpc>
                <a:spcPct val="100000"/>
              </a:lnSpc>
              <a:spcBef>
                <a:spcPts val="36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100000"/>
              </a:lnSpc>
              <a:spcBef>
                <a:spcPts val="36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743200" marR="0" lvl="5" indent="-228600" algn="l" rtl="0">
              <a:lnSpc>
                <a:spcPct val="100000"/>
              </a:lnSpc>
              <a:spcBef>
                <a:spcPts val="36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3200400" marR="0" lvl="6" indent="-228600" algn="l" rtl="0">
              <a:lnSpc>
                <a:spcPct val="100000"/>
              </a:lnSpc>
              <a:spcBef>
                <a:spcPts val="36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657600" marR="0" lvl="7" indent="-228600" algn="l" rtl="0">
              <a:lnSpc>
                <a:spcPct val="100000"/>
              </a:lnSpc>
              <a:spcBef>
                <a:spcPts val="36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4114800" marR="0" lvl="8" indent="-228600" algn="l" rtl="0">
              <a:lnSpc>
                <a:spcPct val="100000"/>
              </a:lnSpc>
              <a:spcBef>
                <a:spcPts val="36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
        <p:cNvGrpSpPr/>
        <p:nvPr/>
      </p:nvGrpSpPr>
      <p:grpSpPr>
        <a:xfrm>
          <a:off x="0" y="0"/>
          <a:ext cx="0" cy="0"/>
          <a:chOff x="0" y="0"/>
          <a:chExt cx="0" cy="0"/>
        </a:xfrm>
      </p:grpSpPr>
      <p:sp>
        <p:nvSpPr>
          <p:cNvPr id="24" name="Google Shape;24;p8"/>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chemeClr val="dk1"/>
              </a:buClr>
              <a:buSzPts val="1400"/>
              <a:buFont typeface="Calibri"/>
              <a:buNone/>
              <a:defRPr sz="3600" b="1" i="0" u="none" strike="noStrike" cap="none">
                <a:solidFill>
                  <a:schemeClr val="dk1"/>
                </a:solidFill>
                <a:latin typeface="Arial"/>
                <a:ea typeface="Arial"/>
                <a:cs typeface="Arial"/>
                <a:sym typeface="Arial"/>
              </a:defRPr>
            </a:lvl1pPr>
            <a:lvl2pPr lvl="1" indent="0" rtl="0">
              <a:spcBef>
                <a:spcPts val="0"/>
              </a:spcBef>
              <a:spcAft>
                <a:spcPts val="0"/>
              </a:spcAft>
              <a:buClr>
                <a:schemeClr val="dk1"/>
              </a:buClr>
              <a:buSzPts val="1400"/>
              <a:buFont typeface="Arial"/>
              <a:buNone/>
              <a:defRPr sz="3600" b="1">
                <a:solidFill>
                  <a:schemeClr val="dk1"/>
                </a:solidFill>
              </a:defRPr>
            </a:lvl2pPr>
            <a:lvl3pPr lvl="2" indent="0" rtl="0">
              <a:spcBef>
                <a:spcPts val="0"/>
              </a:spcBef>
              <a:spcAft>
                <a:spcPts val="0"/>
              </a:spcAft>
              <a:buClr>
                <a:schemeClr val="dk1"/>
              </a:buClr>
              <a:buSzPts val="1400"/>
              <a:buFont typeface="Arial"/>
              <a:buNone/>
              <a:defRPr sz="3600" b="1">
                <a:solidFill>
                  <a:schemeClr val="dk1"/>
                </a:solidFill>
              </a:defRPr>
            </a:lvl3pPr>
            <a:lvl4pPr lvl="3" indent="0" rtl="0">
              <a:spcBef>
                <a:spcPts val="0"/>
              </a:spcBef>
              <a:spcAft>
                <a:spcPts val="0"/>
              </a:spcAft>
              <a:buClr>
                <a:schemeClr val="dk1"/>
              </a:buClr>
              <a:buSzPts val="1400"/>
              <a:buFont typeface="Arial"/>
              <a:buNone/>
              <a:defRPr sz="3600" b="1">
                <a:solidFill>
                  <a:schemeClr val="dk1"/>
                </a:solidFill>
              </a:defRPr>
            </a:lvl4pPr>
            <a:lvl5pPr lvl="4" indent="0" rtl="0">
              <a:spcBef>
                <a:spcPts val="0"/>
              </a:spcBef>
              <a:spcAft>
                <a:spcPts val="0"/>
              </a:spcAft>
              <a:buClr>
                <a:schemeClr val="dk1"/>
              </a:buClr>
              <a:buSzPts val="1400"/>
              <a:buFont typeface="Arial"/>
              <a:buNone/>
              <a:defRPr sz="3600" b="1">
                <a:solidFill>
                  <a:schemeClr val="dk1"/>
                </a:solidFill>
              </a:defRPr>
            </a:lvl5pPr>
            <a:lvl6pPr lvl="5" indent="0" rtl="0">
              <a:spcBef>
                <a:spcPts val="0"/>
              </a:spcBef>
              <a:spcAft>
                <a:spcPts val="0"/>
              </a:spcAft>
              <a:buClr>
                <a:schemeClr val="dk1"/>
              </a:buClr>
              <a:buSzPts val="1400"/>
              <a:buFont typeface="Arial"/>
              <a:buNone/>
              <a:defRPr sz="3600" b="1">
                <a:solidFill>
                  <a:schemeClr val="dk1"/>
                </a:solidFill>
              </a:defRPr>
            </a:lvl6pPr>
            <a:lvl7pPr lvl="6" indent="0" rtl="0">
              <a:spcBef>
                <a:spcPts val="0"/>
              </a:spcBef>
              <a:spcAft>
                <a:spcPts val="0"/>
              </a:spcAft>
              <a:buClr>
                <a:schemeClr val="dk1"/>
              </a:buClr>
              <a:buSzPts val="1400"/>
              <a:buFont typeface="Arial"/>
              <a:buNone/>
              <a:defRPr sz="3600" b="1">
                <a:solidFill>
                  <a:schemeClr val="dk1"/>
                </a:solidFill>
              </a:defRPr>
            </a:lvl7pPr>
            <a:lvl8pPr lvl="7" indent="0" rtl="0">
              <a:spcBef>
                <a:spcPts val="0"/>
              </a:spcBef>
              <a:spcAft>
                <a:spcPts val="0"/>
              </a:spcAft>
              <a:buClr>
                <a:schemeClr val="dk1"/>
              </a:buClr>
              <a:buSzPts val="1400"/>
              <a:buFont typeface="Arial"/>
              <a:buNone/>
              <a:defRPr sz="3600" b="1">
                <a:solidFill>
                  <a:schemeClr val="dk1"/>
                </a:solidFill>
              </a:defRPr>
            </a:lvl8pPr>
            <a:lvl9pPr lvl="8" indent="0" rtl="0">
              <a:spcBef>
                <a:spcPts val="0"/>
              </a:spcBef>
              <a:spcAft>
                <a:spcPts val="0"/>
              </a:spcAft>
              <a:buClr>
                <a:schemeClr val="dk1"/>
              </a:buClr>
              <a:buSzPts val="1400"/>
              <a:buFont typeface="Arial"/>
              <a:buNone/>
              <a:defRPr sz="3600" b="1">
                <a:solidFill>
                  <a:schemeClr val="dk1"/>
                </a:solidFill>
              </a:defRPr>
            </a:lvl9pPr>
          </a:lstStyle>
          <a:p>
            <a:endParaRPr/>
          </a:p>
        </p:txBody>
      </p:sp>
      <p:sp>
        <p:nvSpPr>
          <p:cNvPr id="25" name="Google Shape;25;p8"/>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noAutofit/>
          </a:bodyPr>
          <a:lstStyle>
            <a:lvl1pPr marL="457200" marR="0" lvl="0" indent="-419100" algn="l" rtl="0">
              <a:lnSpc>
                <a:spcPct val="100000"/>
              </a:lnSpc>
              <a:spcBef>
                <a:spcPts val="640"/>
              </a:spcBef>
              <a:spcAft>
                <a:spcPts val="0"/>
              </a:spcAft>
              <a:buClr>
                <a:schemeClr val="dk1"/>
              </a:buClr>
              <a:buSzPts val="3000"/>
              <a:buFont typeface="Arial"/>
              <a:buChar char="•"/>
              <a:defRPr sz="3000" b="0" i="0" u="none" strike="noStrike" cap="none">
                <a:solidFill>
                  <a:schemeClr val="dk1"/>
                </a:solidFill>
                <a:latin typeface="Arial"/>
                <a:ea typeface="Arial"/>
                <a:cs typeface="Arial"/>
                <a:sym typeface="Arial"/>
              </a:defRPr>
            </a:lvl1pPr>
            <a:lvl2pPr marL="914400" marR="0" lvl="1" indent="-381000" algn="l" rtl="0">
              <a:lnSpc>
                <a:spcPct val="100000"/>
              </a:lnSpc>
              <a:spcBef>
                <a:spcPts val="56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42900" algn="l" rtl="0">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6" name="Google Shape;26;p8"/>
          <p:cNvSpPr txBox="1">
            <a:spLocks noGrp="1"/>
          </p:cNvSpPr>
          <p:nvPr>
            <p:ph type="dt" idx="10"/>
          </p:nvPr>
        </p:nvSpPr>
        <p:spPr>
          <a:xfrm>
            <a:off x="457200" y="4767262"/>
            <a:ext cx="2133599" cy="2739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dirty="0"/>
          </a:p>
        </p:txBody>
      </p:sp>
      <p:sp>
        <p:nvSpPr>
          <p:cNvPr id="27" name="Google Shape;27;p8"/>
          <p:cNvSpPr txBox="1">
            <a:spLocks noGrp="1"/>
          </p:cNvSpPr>
          <p:nvPr>
            <p:ph type="ftr" idx="11"/>
          </p:nvPr>
        </p:nvSpPr>
        <p:spPr>
          <a:xfrm>
            <a:off x="3124200" y="4767262"/>
            <a:ext cx="2895600" cy="2739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dirty="0"/>
          </a:p>
        </p:txBody>
      </p:sp>
      <p:sp>
        <p:nvSpPr>
          <p:cNvPr id="28" name="Google Shape;28;p8"/>
          <p:cNvSpPr txBox="1">
            <a:spLocks noGrp="1"/>
          </p:cNvSpPr>
          <p:nvPr>
            <p:ph type="sldNum" idx="12"/>
          </p:nvPr>
        </p:nvSpPr>
        <p:spPr>
          <a:xfrm>
            <a:off x="6553200" y="4767262"/>
            <a:ext cx="2133599"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sz="1400" dirty="0">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3"/>
        <p:cNvGrpSpPr/>
        <p:nvPr/>
      </p:nvGrpSpPr>
      <p:grpSpPr>
        <a:xfrm>
          <a:off x="0" y="0"/>
          <a:ext cx="0" cy="0"/>
          <a:chOff x="0" y="0"/>
          <a:chExt cx="0" cy="0"/>
        </a:xfrm>
      </p:grpSpPr>
      <p:sp>
        <p:nvSpPr>
          <p:cNvPr id="34" name="Google Shape;34;p1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5" name="Google Shape;35;p10"/>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6" name="Google Shape;36;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Nourish  copy right">
  <p:cSld name="CUSTOM">
    <p:spTree>
      <p:nvGrpSpPr>
        <p:cNvPr id="1" name="Shape 37"/>
        <p:cNvGrpSpPr/>
        <p:nvPr/>
      </p:nvGrpSpPr>
      <p:grpSpPr>
        <a:xfrm>
          <a:off x="0" y="0"/>
          <a:ext cx="0" cy="0"/>
          <a:chOff x="0" y="0"/>
          <a:chExt cx="0" cy="0"/>
        </a:xfrm>
      </p:grpSpPr>
      <p:sp>
        <p:nvSpPr>
          <p:cNvPr id="38" name="Google Shape;38;p11"/>
          <p:cNvSpPr txBox="1">
            <a:spLocks noGrp="1"/>
          </p:cNvSpPr>
          <p:nvPr>
            <p:ph type="title"/>
          </p:nvPr>
        </p:nvSpPr>
        <p:spPr>
          <a:xfrm>
            <a:off x="361425" y="93800"/>
            <a:ext cx="7668900" cy="686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a:solidFill>
                  <a:srgbClr val="666666"/>
                </a:solidFill>
                <a:latin typeface="Helvetica Neue Light"/>
                <a:ea typeface="Helvetica Neue Light"/>
                <a:cs typeface="Helvetica Neue Light"/>
                <a:sym typeface="Helvetica Neue Ligh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9" name="Google Shape;39;p11"/>
          <p:cNvSpPr txBox="1">
            <a:spLocks noGrp="1"/>
          </p:cNvSpPr>
          <p:nvPr>
            <p:ph type="body" idx="1"/>
          </p:nvPr>
        </p:nvSpPr>
        <p:spPr>
          <a:xfrm>
            <a:off x="4566325" y="822200"/>
            <a:ext cx="4577700" cy="38142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40" name="Google Shape;40;p11"/>
          <p:cNvSpPr txBox="1">
            <a:spLocks noGrp="1"/>
          </p:cNvSpPr>
          <p:nvPr>
            <p:ph type="subTitle" idx="2"/>
          </p:nvPr>
        </p:nvSpPr>
        <p:spPr>
          <a:xfrm>
            <a:off x="-150" y="4817900"/>
            <a:ext cx="9144000" cy="3255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800">
                <a:solidFill>
                  <a:srgbClr val="999999"/>
                </a:solidFill>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41" name="Google Shape;4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sz="1300"/>
            </a:lvl1pPr>
            <a:lvl2pPr lvl="1" rtl="0">
              <a:buNone/>
              <a:defRPr sz="1300"/>
            </a:lvl2pPr>
            <a:lvl3pPr lvl="2" rtl="0">
              <a:buNone/>
              <a:defRPr sz="1300"/>
            </a:lvl3pPr>
            <a:lvl4pPr lvl="3" rtl="0">
              <a:buNone/>
              <a:defRPr sz="1300"/>
            </a:lvl4pPr>
            <a:lvl5pPr lvl="4" rtl="0">
              <a:buNone/>
              <a:defRPr sz="1300"/>
            </a:lvl5pPr>
            <a:lvl6pPr lvl="5" rtl="0">
              <a:buNone/>
              <a:defRPr sz="1300"/>
            </a:lvl6pPr>
            <a:lvl7pPr lvl="6" rtl="0">
              <a:buNone/>
              <a:defRPr sz="1300"/>
            </a:lvl7pPr>
            <a:lvl8pPr lvl="7" rtl="0">
              <a:buNone/>
              <a:defRPr sz="1300"/>
            </a:lvl8pPr>
            <a:lvl9pPr lvl="8" rtl="0">
              <a:buNone/>
              <a:defRPr sz="1300"/>
            </a:lvl9pPr>
          </a:lstStyle>
          <a:p>
            <a:pPr marL="0" lvl="0" indent="0" algn="r" rtl="0">
              <a:spcBef>
                <a:spcPts val="0"/>
              </a:spcBef>
              <a:spcAft>
                <a:spcPts val="0"/>
              </a:spcAft>
              <a:buNone/>
            </a:pPr>
            <a:fld id="{00000000-1234-1234-1234-123412341234}" type="slidenum">
              <a:rPr lang="en"/>
              <a:t>‹#›</a:t>
            </a:fld>
            <a:endParaRPr dirty="0"/>
          </a:p>
        </p:txBody>
      </p:sp>
      <p:sp>
        <p:nvSpPr>
          <p:cNvPr id="42" name="Google Shape;42;p11"/>
          <p:cNvSpPr/>
          <p:nvPr/>
        </p:nvSpPr>
        <p:spPr>
          <a:xfrm>
            <a:off x="0" y="0"/>
            <a:ext cx="185400" cy="9639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 Type="http://schemas.openxmlformats.org/officeDocument/2006/relationships/slideLayout" Target="../slideLayouts/slideLayout9.xml"/><Relationship Id="rId16" Type="http://schemas.openxmlformats.org/officeDocument/2006/relationships/slideLayout" Target="../slideLayouts/slideLayout23.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theme" Target="../theme/theme3.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4.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05978"/>
            <a:ext cx="8229600" cy="857250"/>
          </a:xfrm>
          <a:prstGeom prst="rect">
            <a:avLst/>
          </a:prstGeom>
          <a:noFill/>
          <a:ln>
            <a:noFill/>
          </a:ln>
        </p:spPr>
        <p:txBody>
          <a:bodyPr spcFirstLastPara="1" wrap="square" lIns="91425" tIns="91425" rIns="91425" bIns="91425" anchor="b" anchorCtr="0">
            <a:noAutofit/>
          </a:bodyPr>
          <a:lstStyle>
            <a:lvl1pPr marL="0" marR="0" lvl="0" indent="0" algn="l" rtl="0">
              <a:lnSpc>
                <a:spcPct val="100000"/>
              </a:lnSpc>
              <a:spcBef>
                <a:spcPts val="0"/>
              </a:spcBef>
              <a:spcAft>
                <a:spcPts val="0"/>
              </a:spcAft>
              <a:buClr>
                <a:schemeClr val="dk1"/>
              </a:buClr>
              <a:buSzPts val="1400"/>
              <a:buFont typeface="Arial"/>
              <a:buNone/>
              <a:defRPr sz="3600" b="1" i="0" u="none" strike="noStrike" cap="none">
                <a:solidFill>
                  <a:schemeClr val="dk1"/>
                </a:solidFill>
                <a:latin typeface="Arial"/>
                <a:ea typeface="Arial"/>
                <a:cs typeface="Arial"/>
                <a:sym typeface="Arial"/>
              </a:defRPr>
            </a:lvl1pPr>
            <a:lvl2pPr lvl="1" indent="0">
              <a:spcBef>
                <a:spcPts val="0"/>
              </a:spcBef>
              <a:spcAft>
                <a:spcPts val="0"/>
              </a:spcAft>
              <a:buClr>
                <a:schemeClr val="dk1"/>
              </a:buClr>
              <a:buSzPts val="1400"/>
              <a:buFont typeface="Arial"/>
              <a:buNone/>
              <a:defRPr sz="3600" b="1">
                <a:solidFill>
                  <a:schemeClr val="dk1"/>
                </a:solidFill>
              </a:defRPr>
            </a:lvl2pPr>
            <a:lvl3pPr lvl="2" indent="0">
              <a:spcBef>
                <a:spcPts val="0"/>
              </a:spcBef>
              <a:spcAft>
                <a:spcPts val="0"/>
              </a:spcAft>
              <a:buClr>
                <a:schemeClr val="dk1"/>
              </a:buClr>
              <a:buSzPts val="1400"/>
              <a:buFont typeface="Arial"/>
              <a:buNone/>
              <a:defRPr sz="3600" b="1">
                <a:solidFill>
                  <a:schemeClr val="dk1"/>
                </a:solidFill>
              </a:defRPr>
            </a:lvl3pPr>
            <a:lvl4pPr lvl="3" indent="0">
              <a:spcBef>
                <a:spcPts val="0"/>
              </a:spcBef>
              <a:spcAft>
                <a:spcPts val="0"/>
              </a:spcAft>
              <a:buClr>
                <a:schemeClr val="dk1"/>
              </a:buClr>
              <a:buSzPts val="1400"/>
              <a:buFont typeface="Arial"/>
              <a:buNone/>
              <a:defRPr sz="3600" b="1">
                <a:solidFill>
                  <a:schemeClr val="dk1"/>
                </a:solidFill>
              </a:defRPr>
            </a:lvl4pPr>
            <a:lvl5pPr lvl="4" indent="0">
              <a:spcBef>
                <a:spcPts val="0"/>
              </a:spcBef>
              <a:spcAft>
                <a:spcPts val="0"/>
              </a:spcAft>
              <a:buClr>
                <a:schemeClr val="dk1"/>
              </a:buClr>
              <a:buSzPts val="1400"/>
              <a:buFont typeface="Arial"/>
              <a:buNone/>
              <a:defRPr sz="3600" b="1">
                <a:solidFill>
                  <a:schemeClr val="dk1"/>
                </a:solidFill>
              </a:defRPr>
            </a:lvl5pPr>
            <a:lvl6pPr lvl="5" indent="0">
              <a:spcBef>
                <a:spcPts val="0"/>
              </a:spcBef>
              <a:spcAft>
                <a:spcPts val="0"/>
              </a:spcAft>
              <a:buClr>
                <a:schemeClr val="dk1"/>
              </a:buClr>
              <a:buSzPts val="1400"/>
              <a:buFont typeface="Arial"/>
              <a:buNone/>
              <a:defRPr sz="3600" b="1">
                <a:solidFill>
                  <a:schemeClr val="dk1"/>
                </a:solidFill>
              </a:defRPr>
            </a:lvl6pPr>
            <a:lvl7pPr lvl="6" indent="0">
              <a:spcBef>
                <a:spcPts val="0"/>
              </a:spcBef>
              <a:spcAft>
                <a:spcPts val="0"/>
              </a:spcAft>
              <a:buClr>
                <a:schemeClr val="dk1"/>
              </a:buClr>
              <a:buSzPts val="1400"/>
              <a:buFont typeface="Arial"/>
              <a:buNone/>
              <a:defRPr sz="3600" b="1">
                <a:solidFill>
                  <a:schemeClr val="dk1"/>
                </a:solidFill>
              </a:defRPr>
            </a:lvl7pPr>
            <a:lvl8pPr lvl="7" indent="0">
              <a:spcBef>
                <a:spcPts val="0"/>
              </a:spcBef>
              <a:spcAft>
                <a:spcPts val="0"/>
              </a:spcAft>
              <a:buClr>
                <a:schemeClr val="dk1"/>
              </a:buClr>
              <a:buSzPts val="1400"/>
              <a:buFont typeface="Arial"/>
              <a:buNone/>
              <a:defRPr sz="3600" b="1">
                <a:solidFill>
                  <a:schemeClr val="dk1"/>
                </a:solidFill>
              </a:defRPr>
            </a:lvl8pPr>
            <a:lvl9pPr lvl="8" indent="0">
              <a:spcBef>
                <a:spcPts val="0"/>
              </a:spcBef>
              <a:spcAft>
                <a:spcPts val="0"/>
              </a:spcAft>
              <a:buClr>
                <a:schemeClr val="dk1"/>
              </a:buClr>
              <a:buSzPts val="1400"/>
              <a:buFont typeface="Arial"/>
              <a:buNone/>
              <a:defRPr sz="3600" b="1">
                <a:solidFill>
                  <a:schemeClr val="dk1"/>
                </a:solidFill>
              </a:defRPr>
            </a:lvl9pPr>
          </a:lstStyle>
          <a:p>
            <a:endParaRPr/>
          </a:p>
        </p:txBody>
      </p:sp>
      <p:sp>
        <p:nvSpPr>
          <p:cNvPr id="7" name="Google Shape;7;p1"/>
          <p:cNvSpPr txBox="1">
            <a:spLocks noGrp="1"/>
          </p:cNvSpPr>
          <p:nvPr>
            <p:ph type="body" idx="1"/>
          </p:nvPr>
        </p:nvSpPr>
        <p:spPr>
          <a:xfrm>
            <a:off x="457200" y="1200150"/>
            <a:ext cx="8229600" cy="372568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600"/>
              </a:spcBef>
              <a:spcAft>
                <a:spcPts val="0"/>
              </a:spcAft>
              <a:buClr>
                <a:schemeClr val="dk1"/>
              </a:buClr>
              <a:buSzPts val="1400"/>
              <a:buFont typeface="Arial"/>
              <a:buNone/>
              <a:defRPr sz="3000" b="0" i="0" u="none" strike="noStrike" cap="none">
                <a:solidFill>
                  <a:schemeClr val="dk1"/>
                </a:solidFill>
                <a:latin typeface="Arial"/>
                <a:ea typeface="Arial"/>
                <a:cs typeface="Arial"/>
                <a:sym typeface="Arial"/>
              </a:defRPr>
            </a:lvl1pPr>
            <a:lvl2pPr marL="914400" marR="0" lvl="1" indent="-228600" algn="l" rtl="0">
              <a:lnSpc>
                <a:spcPct val="100000"/>
              </a:lnSpc>
              <a:spcBef>
                <a:spcPts val="48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100000"/>
              </a:lnSpc>
              <a:spcBef>
                <a:spcPts val="48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3pPr>
            <a:lvl4pPr marL="1828800" marR="0" lvl="3" indent="-228600" algn="l" rtl="0">
              <a:lnSpc>
                <a:spcPct val="100000"/>
              </a:lnSpc>
              <a:spcBef>
                <a:spcPts val="36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100000"/>
              </a:lnSpc>
              <a:spcBef>
                <a:spcPts val="36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743200" marR="0" lvl="5" indent="-228600" algn="l" rtl="0">
              <a:lnSpc>
                <a:spcPct val="100000"/>
              </a:lnSpc>
              <a:spcBef>
                <a:spcPts val="36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3200400" marR="0" lvl="6" indent="-228600" algn="l" rtl="0">
              <a:lnSpc>
                <a:spcPct val="100000"/>
              </a:lnSpc>
              <a:spcBef>
                <a:spcPts val="36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657600" marR="0" lvl="7" indent="-228600" algn="l" rtl="0">
              <a:lnSpc>
                <a:spcPct val="100000"/>
              </a:lnSpc>
              <a:spcBef>
                <a:spcPts val="36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4114800" marR="0" lvl="8" indent="-228600" algn="l" rtl="0">
              <a:lnSpc>
                <a:spcPct val="100000"/>
              </a:lnSpc>
              <a:spcBef>
                <a:spcPts val="36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9"/>
        <p:cNvGrpSpPr/>
        <p:nvPr/>
      </p:nvGrpSpPr>
      <p:grpSpPr>
        <a:xfrm>
          <a:off x="0" y="0"/>
          <a:ext cx="0" cy="0"/>
          <a:chOff x="0" y="0"/>
          <a:chExt cx="0" cy="0"/>
        </a:xfrm>
      </p:grpSpPr>
      <p:sp>
        <p:nvSpPr>
          <p:cNvPr id="30" name="Google Shape;30;p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FF9900"/>
              </a:buClr>
              <a:buSzPts val="2400"/>
              <a:buNone/>
              <a:defRPr sz="2400">
                <a:solidFill>
                  <a:srgbClr val="FF9900"/>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31" name="Google Shape;31;p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FF9900"/>
              </a:buClr>
              <a:buSzPts val="1800"/>
              <a:buChar char="●"/>
              <a:defRPr sz="1800">
                <a:solidFill>
                  <a:schemeClr val="dk2"/>
                </a:solidFill>
              </a:defRPr>
            </a:lvl1pPr>
            <a:lvl2pPr marL="914400" lvl="1" indent="-317500" rtl="0">
              <a:lnSpc>
                <a:spcPct val="115000"/>
              </a:lnSpc>
              <a:spcBef>
                <a:spcPts val="1600"/>
              </a:spcBef>
              <a:spcAft>
                <a:spcPts val="0"/>
              </a:spcAft>
              <a:buClr>
                <a:srgbClr val="FF9900"/>
              </a:buClr>
              <a:buSzPts val="1400"/>
              <a:buChar char="○"/>
              <a:defRPr>
                <a:solidFill>
                  <a:schemeClr val="dk2"/>
                </a:solidFill>
              </a:defRPr>
            </a:lvl2pPr>
            <a:lvl3pPr marL="1371600" lvl="2" indent="-317500" rtl="0">
              <a:lnSpc>
                <a:spcPct val="115000"/>
              </a:lnSpc>
              <a:spcBef>
                <a:spcPts val="1600"/>
              </a:spcBef>
              <a:spcAft>
                <a:spcPts val="0"/>
              </a:spcAft>
              <a:buClr>
                <a:srgbClr val="FF9900"/>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32" name="Google Shape;32;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 id="2147483667" r:id="rId13"/>
    <p:sldLayoutId id="2147483668" r:id="rId14"/>
    <p:sldLayoutId id="2147483669" r:id="rId15"/>
    <p:sldLayoutId id="2147483670" r:id="rId16"/>
    <p:sldLayoutId id="2147483671" r:id="rId17"/>
  </p:sldLayoutIdLst>
  <mc:AlternateContent xmlns:mc="http://schemas.openxmlformats.org/markup-compatibility/2006" xmlns:p14="http://schemas.microsoft.com/office/powerpoint/2010/main">
    <mc:Choice Requires="p14">
      <p:transition spd="slow">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11"/>
        <p:cNvGrpSpPr/>
        <p:nvPr/>
      </p:nvGrpSpPr>
      <p:grpSpPr>
        <a:xfrm>
          <a:off x="0" y="0"/>
          <a:ext cx="0" cy="0"/>
          <a:chOff x="0" y="0"/>
          <a:chExt cx="0" cy="0"/>
        </a:xfrm>
      </p:grpSpPr>
      <p:sp>
        <p:nvSpPr>
          <p:cNvPr id="112" name="Google Shape;112;p2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FF9900"/>
              </a:buClr>
              <a:buSzPts val="1400"/>
              <a:buNone/>
              <a:defRPr>
                <a:solidFill>
                  <a:srgbClr val="FF9900"/>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13" name="Google Shape;113;p2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rgbClr val="FF9900"/>
              </a:buClr>
              <a:buSzPts val="1200"/>
              <a:buChar char="●"/>
              <a:defRPr sz="1200">
                <a:solidFill>
                  <a:schemeClr val="dk2"/>
                </a:solidFill>
              </a:defRPr>
            </a:lvl1pPr>
            <a:lvl2pPr marL="914400" lvl="1" indent="-304800" rtl="0">
              <a:lnSpc>
                <a:spcPct val="115000"/>
              </a:lnSpc>
              <a:spcBef>
                <a:spcPts val="1600"/>
              </a:spcBef>
              <a:spcAft>
                <a:spcPts val="0"/>
              </a:spcAft>
              <a:buClr>
                <a:srgbClr val="FF9900"/>
              </a:buClr>
              <a:buSzPts val="1200"/>
              <a:buChar char="○"/>
              <a:defRPr sz="1200">
                <a:solidFill>
                  <a:schemeClr val="dk2"/>
                </a:solidFill>
              </a:defRPr>
            </a:lvl2pPr>
            <a:lvl3pPr marL="1371600" lvl="2" indent="-304800" rtl="0">
              <a:lnSpc>
                <a:spcPct val="115000"/>
              </a:lnSpc>
              <a:spcBef>
                <a:spcPts val="1600"/>
              </a:spcBef>
              <a:spcAft>
                <a:spcPts val="0"/>
              </a:spcAft>
              <a:buClr>
                <a:srgbClr val="FF9900"/>
              </a:buClr>
              <a:buSzPts val="1200"/>
              <a:buChar char="■"/>
              <a:defRPr sz="1200">
                <a:solidFill>
                  <a:schemeClr val="dk2"/>
                </a:solidFill>
              </a:defRPr>
            </a:lvl3pPr>
            <a:lvl4pPr marL="1828800" lvl="3" indent="-304800" rtl="0">
              <a:lnSpc>
                <a:spcPct val="115000"/>
              </a:lnSpc>
              <a:spcBef>
                <a:spcPts val="1600"/>
              </a:spcBef>
              <a:spcAft>
                <a:spcPts val="0"/>
              </a:spcAft>
              <a:buClr>
                <a:schemeClr val="dk2"/>
              </a:buClr>
              <a:buSzPts val="1200"/>
              <a:buChar char="●"/>
              <a:defRPr sz="1200">
                <a:solidFill>
                  <a:schemeClr val="dk2"/>
                </a:solidFill>
              </a:defRPr>
            </a:lvl4pPr>
            <a:lvl5pPr marL="2286000" lvl="4" indent="-304800" rtl="0">
              <a:lnSpc>
                <a:spcPct val="115000"/>
              </a:lnSpc>
              <a:spcBef>
                <a:spcPts val="1600"/>
              </a:spcBef>
              <a:spcAft>
                <a:spcPts val="0"/>
              </a:spcAft>
              <a:buClr>
                <a:schemeClr val="dk2"/>
              </a:buClr>
              <a:buSzPts val="1200"/>
              <a:buChar char="○"/>
              <a:defRPr sz="1200">
                <a:solidFill>
                  <a:schemeClr val="dk2"/>
                </a:solidFill>
              </a:defRPr>
            </a:lvl5pPr>
            <a:lvl6pPr marL="2743200" lvl="5" indent="-304800" rtl="0">
              <a:lnSpc>
                <a:spcPct val="115000"/>
              </a:lnSpc>
              <a:spcBef>
                <a:spcPts val="1600"/>
              </a:spcBef>
              <a:spcAft>
                <a:spcPts val="0"/>
              </a:spcAft>
              <a:buClr>
                <a:schemeClr val="dk2"/>
              </a:buClr>
              <a:buSzPts val="1200"/>
              <a:buChar char="■"/>
              <a:defRPr sz="1200">
                <a:solidFill>
                  <a:schemeClr val="dk2"/>
                </a:solidFill>
              </a:defRPr>
            </a:lvl6pPr>
            <a:lvl7pPr marL="3200400" lvl="6" indent="-304800" rtl="0">
              <a:lnSpc>
                <a:spcPct val="115000"/>
              </a:lnSpc>
              <a:spcBef>
                <a:spcPts val="1600"/>
              </a:spcBef>
              <a:spcAft>
                <a:spcPts val="0"/>
              </a:spcAft>
              <a:buClr>
                <a:schemeClr val="dk2"/>
              </a:buClr>
              <a:buSzPts val="1200"/>
              <a:buChar char="●"/>
              <a:defRPr sz="1200">
                <a:solidFill>
                  <a:schemeClr val="dk2"/>
                </a:solidFill>
              </a:defRPr>
            </a:lvl7pPr>
            <a:lvl8pPr marL="3657600" lvl="7" indent="-304800" rtl="0">
              <a:lnSpc>
                <a:spcPct val="115000"/>
              </a:lnSpc>
              <a:spcBef>
                <a:spcPts val="1600"/>
              </a:spcBef>
              <a:spcAft>
                <a:spcPts val="0"/>
              </a:spcAft>
              <a:buClr>
                <a:schemeClr val="dk2"/>
              </a:buClr>
              <a:buSzPts val="1200"/>
              <a:buChar char="○"/>
              <a:defRPr sz="1200">
                <a:solidFill>
                  <a:schemeClr val="dk2"/>
                </a:solidFill>
              </a:defRPr>
            </a:lvl8pPr>
            <a:lvl9pPr marL="4114800" lvl="8" indent="-304800" rtl="0">
              <a:lnSpc>
                <a:spcPct val="115000"/>
              </a:lnSpc>
              <a:spcBef>
                <a:spcPts val="1600"/>
              </a:spcBef>
              <a:spcAft>
                <a:spcPts val="1600"/>
              </a:spcAft>
              <a:buClr>
                <a:schemeClr val="dk2"/>
              </a:buClr>
              <a:buSzPts val="1200"/>
              <a:buChar char="■"/>
              <a:defRPr sz="1200">
                <a:solidFill>
                  <a:schemeClr val="dk2"/>
                </a:solidFill>
              </a:defRPr>
            </a:lvl9pPr>
          </a:lstStyle>
          <a:p>
            <a:endParaRPr/>
          </a:p>
        </p:txBody>
      </p:sp>
      <p:sp>
        <p:nvSpPr>
          <p:cNvPr id="114" name="Google Shape;114;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98"/>
        <p:cNvGrpSpPr/>
        <p:nvPr/>
      </p:nvGrpSpPr>
      <p:grpSpPr>
        <a:xfrm>
          <a:off x="0" y="0"/>
          <a:ext cx="0" cy="0"/>
          <a:chOff x="0" y="0"/>
          <a:chExt cx="0" cy="0"/>
        </a:xfrm>
      </p:grpSpPr>
      <p:sp>
        <p:nvSpPr>
          <p:cNvPr id="199" name="Google Shape;199;p3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FF9900"/>
              </a:buClr>
              <a:buSzPts val="1400"/>
              <a:buNone/>
              <a:defRPr>
                <a:solidFill>
                  <a:srgbClr val="FF9900"/>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200" name="Google Shape;200;p3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rgbClr val="FF9900"/>
              </a:buClr>
              <a:buSzPts val="1200"/>
              <a:buChar char="●"/>
              <a:defRPr sz="1200">
                <a:solidFill>
                  <a:schemeClr val="dk2"/>
                </a:solidFill>
              </a:defRPr>
            </a:lvl1pPr>
            <a:lvl2pPr marL="914400" lvl="1" indent="-304800" rtl="0">
              <a:lnSpc>
                <a:spcPct val="115000"/>
              </a:lnSpc>
              <a:spcBef>
                <a:spcPts val="1600"/>
              </a:spcBef>
              <a:spcAft>
                <a:spcPts val="0"/>
              </a:spcAft>
              <a:buClr>
                <a:srgbClr val="FF9900"/>
              </a:buClr>
              <a:buSzPts val="1200"/>
              <a:buChar char="○"/>
              <a:defRPr sz="1200">
                <a:solidFill>
                  <a:schemeClr val="dk2"/>
                </a:solidFill>
              </a:defRPr>
            </a:lvl2pPr>
            <a:lvl3pPr marL="1371600" lvl="2" indent="-304800" rtl="0">
              <a:lnSpc>
                <a:spcPct val="115000"/>
              </a:lnSpc>
              <a:spcBef>
                <a:spcPts val="1600"/>
              </a:spcBef>
              <a:spcAft>
                <a:spcPts val="0"/>
              </a:spcAft>
              <a:buClr>
                <a:srgbClr val="FF9900"/>
              </a:buClr>
              <a:buSzPts val="1200"/>
              <a:buChar char="■"/>
              <a:defRPr sz="1200">
                <a:solidFill>
                  <a:schemeClr val="dk2"/>
                </a:solidFill>
              </a:defRPr>
            </a:lvl3pPr>
            <a:lvl4pPr marL="1828800" lvl="3" indent="-304800" rtl="0">
              <a:lnSpc>
                <a:spcPct val="115000"/>
              </a:lnSpc>
              <a:spcBef>
                <a:spcPts val="1600"/>
              </a:spcBef>
              <a:spcAft>
                <a:spcPts val="0"/>
              </a:spcAft>
              <a:buClr>
                <a:schemeClr val="dk2"/>
              </a:buClr>
              <a:buSzPts val="1200"/>
              <a:buChar char="●"/>
              <a:defRPr sz="1200">
                <a:solidFill>
                  <a:schemeClr val="dk2"/>
                </a:solidFill>
              </a:defRPr>
            </a:lvl4pPr>
            <a:lvl5pPr marL="2286000" lvl="4" indent="-304800" rtl="0">
              <a:lnSpc>
                <a:spcPct val="115000"/>
              </a:lnSpc>
              <a:spcBef>
                <a:spcPts val="1600"/>
              </a:spcBef>
              <a:spcAft>
                <a:spcPts val="0"/>
              </a:spcAft>
              <a:buClr>
                <a:schemeClr val="dk2"/>
              </a:buClr>
              <a:buSzPts val="1200"/>
              <a:buChar char="○"/>
              <a:defRPr sz="1200">
                <a:solidFill>
                  <a:schemeClr val="dk2"/>
                </a:solidFill>
              </a:defRPr>
            </a:lvl5pPr>
            <a:lvl6pPr marL="2743200" lvl="5" indent="-304800" rtl="0">
              <a:lnSpc>
                <a:spcPct val="115000"/>
              </a:lnSpc>
              <a:spcBef>
                <a:spcPts val="1600"/>
              </a:spcBef>
              <a:spcAft>
                <a:spcPts val="0"/>
              </a:spcAft>
              <a:buClr>
                <a:schemeClr val="dk2"/>
              </a:buClr>
              <a:buSzPts val="1200"/>
              <a:buChar char="■"/>
              <a:defRPr sz="1200">
                <a:solidFill>
                  <a:schemeClr val="dk2"/>
                </a:solidFill>
              </a:defRPr>
            </a:lvl6pPr>
            <a:lvl7pPr marL="3200400" lvl="6" indent="-304800" rtl="0">
              <a:lnSpc>
                <a:spcPct val="115000"/>
              </a:lnSpc>
              <a:spcBef>
                <a:spcPts val="1600"/>
              </a:spcBef>
              <a:spcAft>
                <a:spcPts val="0"/>
              </a:spcAft>
              <a:buClr>
                <a:schemeClr val="dk2"/>
              </a:buClr>
              <a:buSzPts val="1200"/>
              <a:buChar char="●"/>
              <a:defRPr sz="1200">
                <a:solidFill>
                  <a:schemeClr val="dk2"/>
                </a:solidFill>
              </a:defRPr>
            </a:lvl7pPr>
            <a:lvl8pPr marL="3657600" lvl="7" indent="-304800" rtl="0">
              <a:lnSpc>
                <a:spcPct val="115000"/>
              </a:lnSpc>
              <a:spcBef>
                <a:spcPts val="1600"/>
              </a:spcBef>
              <a:spcAft>
                <a:spcPts val="0"/>
              </a:spcAft>
              <a:buClr>
                <a:schemeClr val="dk2"/>
              </a:buClr>
              <a:buSzPts val="1200"/>
              <a:buChar char="○"/>
              <a:defRPr sz="1200">
                <a:solidFill>
                  <a:schemeClr val="dk2"/>
                </a:solidFill>
              </a:defRPr>
            </a:lvl8pPr>
            <a:lvl9pPr marL="4114800" lvl="8" indent="-304800" rtl="0">
              <a:lnSpc>
                <a:spcPct val="115000"/>
              </a:lnSpc>
              <a:spcBef>
                <a:spcPts val="1600"/>
              </a:spcBef>
              <a:spcAft>
                <a:spcPts val="1600"/>
              </a:spcAft>
              <a:buClr>
                <a:schemeClr val="dk2"/>
              </a:buClr>
              <a:buSzPts val="1200"/>
              <a:buChar char="■"/>
              <a:defRPr sz="1200">
                <a:solidFill>
                  <a:schemeClr val="dk2"/>
                </a:solidFill>
              </a:defRPr>
            </a:lvl9pPr>
          </a:lstStyle>
          <a:p>
            <a:endParaRPr/>
          </a:p>
        </p:txBody>
      </p:sp>
      <p:sp>
        <p:nvSpPr>
          <p:cNvPr id="201" name="Google Shape;201;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Lst>
  <mc:AlternateContent xmlns:mc="http://schemas.openxmlformats.org/markup-compatibility/2006" xmlns:p14="http://schemas.microsoft.com/office/powerpoint/2010/main">
    <mc:Choice Requires="p14">
      <p:transition spd="slow">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1.xml"/><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4.xml"/><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8.xml"/><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9.xml"/><Relationship Id="rId5" Type="http://schemas.openxmlformats.org/officeDocument/2006/relationships/image" Target="../media/image42.png"/><Relationship Id="rId4" Type="http://schemas.openxmlformats.org/officeDocument/2006/relationships/image" Target="../media/image41.jp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1.xml"/><Relationship Id="rId1" Type="http://schemas.openxmlformats.org/officeDocument/2006/relationships/slideLayout" Target="../slideLayouts/slideLayout9.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hyperlink" Target="mailto:j@nourish.marketing" TargetMode="External"/><Relationship Id="rId7"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24.xml"/><Relationship Id="rId6" Type="http://schemas.openxmlformats.org/officeDocument/2006/relationships/hyperlink" Target="http://www.kahntact.com/" TargetMode="External"/><Relationship Id="rId5" Type="http://schemas.openxmlformats.org/officeDocument/2006/relationships/hyperlink" Target="https://www.nourish.marketing/" TargetMode="External"/><Relationship Id="rId4" Type="http://schemas.openxmlformats.org/officeDocument/2006/relationships/hyperlink" Target="mailto:lkahn@kahntact.com"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3" Type="http://schemas.openxmlformats.org/officeDocument/2006/relationships/hyperlink" Target="https://www.citybeetfarm.com/" TargetMode="External"/><Relationship Id="rId2" Type="http://schemas.openxmlformats.org/officeDocument/2006/relationships/notesSlide" Target="../notesSlides/notesSlide38.xml"/><Relationship Id="rId1" Type="http://schemas.openxmlformats.org/officeDocument/2006/relationships/slideLayout" Target="../slideLayouts/slideLayout9.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hyperlink" Target="https://www.freshcityfarms.com/"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Google Shape;287;p49"/>
          <p:cNvPicPr preferRelativeResize="0"/>
          <p:nvPr/>
        </p:nvPicPr>
        <p:blipFill rotWithShape="1">
          <a:blip r:embed="rId3">
            <a:alphaModFix/>
          </a:blip>
          <a:srcRect l="3934" r="3925"/>
          <a:stretch/>
        </p:blipFill>
        <p:spPr>
          <a:xfrm>
            <a:off x="0" y="0"/>
            <a:ext cx="7709087" cy="5143500"/>
          </a:xfrm>
          <a:prstGeom prst="rect">
            <a:avLst/>
          </a:prstGeom>
          <a:noFill/>
          <a:ln>
            <a:noFill/>
          </a:ln>
        </p:spPr>
      </p:pic>
      <p:sp>
        <p:nvSpPr>
          <p:cNvPr id="288" name="Google Shape;288;p49"/>
          <p:cNvSpPr/>
          <p:nvPr/>
        </p:nvSpPr>
        <p:spPr>
          <a:xfrm>
            <a:off x="6779675" y="0"/>
            <a:ext cx="23427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289" name="Google Shape;289;p49"/>
          <p:cNvPicPr preferRelativeResize="0"/>
          <p:nvPr/>
        </p:nvPicPr>
        <p:blipFill>
          <a:blip r:embed="rId4">
            <a:alphaModFix/>
          </a:blip>
          <a:stretch>
            <a:fillRect/>
          </a:stretch>
        </p:blipFill>
        <p:spPr>
          <a:xfrm>
            <a:off x="6774125" y="2554345"/>
            <a:ext cx="2272200" cy="2258010"/>
          </a:xfrm>
          <a:prstGeom prst="rect">
            <a:avLst/>
          </a:prstGeom>
          <a:noFill/>
          <a:ln>
            <a:noFill/>
          </a:ln>
        </p:spPr>
      </p:pic>
      <p:sp>
        <p:nvSpPr>
          <p:cNvPr id="290" name="Google Shape;290;p49"/>
          <p:cNvSpPr txBox="1">
            <a:spLocks noGrp="1"/>
          </p:cNvSpPr>
          <p:nvPr>
            <p:ph type="body" idx="4294967295"/>
          </p:nvPr>
        </p:nvSpPr>
        <p:spPr>
          <a:xfrm>
            <a:off x="6871800" y="4607475"/>
            <a:ext cx="2272200" cy="47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500" b="1"/>
              <a:t>The 2020 trend report</a:t>
            </a:r>
            <a:endParaRPr sz="1500" b="1" dirty="0"/>
          </a:p>
          <a:p>
            <a:pPr marL="0" lvl="0" indent="0" algn="l" rtl="0">
              <a:spcBef>
                <a:spcPts val="1600"/>
              </a:spcBef>
              <a:spcAft>
                <a:spcPts val="1600"/>
              </a:spcAft>
              <a:buClr>
                <a:schemeClr val="dk1"/>
              </a:buClr>
              <a:buSzPts val="1100"/>
              <a:buFont typeface="Arial"/>
              <a:buNone/>
            </a:pPr>
            <a:endParaRPr sz="15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62"/>
          <p:cNvSpPr txBox="1">
            <a:spLocks noGrp="1"/>
          </p:cNvSpPr>
          <p:nvPr>
            <p:ph type="title"/>
          </p:nvPr>
        </p:nvSpPr>
        <p:spPr>
          <a:xfrm>
            <a:off x="361425" y="93800"/>
            <a:ext cx="7668900" cy="686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t>Sober Me: Rethinking Alcohol for a New Generation of Drinkers</a:t>
            </a:r>
            <a:endParaRPr dirty="0"/>
          </a:p>
          <a:p>
            <a:pPr marL="0" lvl="0" indent="0" algn="l" rtl="0">
              <a:spcBef>
                <a:spcPts val="0"/>
              </a:spcBef>
              <a:spcAft>
                <a:spcPts val="1000"/>
              </a:spcAft>
              <a:buNone/>
            </a:pPr>
            <a:endParaRPr dirty="0">
              <a:highlight>
                <a:schemeClr val="lt1"/>
              </a:highlight>
            </a:endParaRPr>
          </a:p>
        </p:txBody>
      </p:sp>
      <p:sp>
        <p:nvSpPr>
          <p:cNvPr id="396" name="Google Shape;396;p62"/>
          <p:cNvSpPr txBox="1">
            <a:spLocks noGrp="1"/>
          </p:cNvSpPr>
          <p:nvPr>
            <p:ph type="subTitle" idx="2"/>
          </p:nvPr>
        </p:nvSpPr>
        <p:spPr>
          <a:xfrm>
            <a:off x="-150" y="4817900"/>
            <a:ext cx="9144000" cy="3255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a:solidFill>
                  <a:srgbClr val="B7B7B7"/>
                </a:solidFill>
                <a:latin typeface="Helvetica Neue Light"/>
                <a:ea typeface="Helvetica Neue Light"/>
                <a:cs typeface="Helvetica Neue Light"/>
                <a:sym typeface="Helvetica Neue Light"/>
              </a:rPr>
              <a:t>©2020 Nourish Food Marketing. Proprietary and Confidential. All Rights Reserved.</a:t>
            </a:r>
            <a:endParaRPr dirty="0">
              <a:solidFill>
                <a:srgbClr val="B7B7B7"/>
              </a:solidFill>
              <a:latin typeface="Helvetica Neue Light"/>
              <a:ea typeface="Helvetica Neue Light"/>
              <a:cs typeface="Helvetica Neue Light"/>
              <a:sym typeface="Helvetica Neue Light"/>
            </a:endParaRPr>
          </a:p>
          <a:p>
            <a:pPr marL="0" lvl="0" indent="0" algn="ctr" rtl="0">
              <a:lnSpc>
                <a:spcPct val="100000"/>
              </a:lnSpc>
              <a:spcBef>
                <a:spcPts val="0"/>
              </a:spcBef>
              <a:spcAft>
                <a:spcPts val="0"/>
              </a:spcAft>
              <a:buNone/>
            </a:pPr>
            <a:endParaRPr dirty="0">
              <a:solidFill>
                <a:srgbClr val="B7B7B7"/>
              </a:solidFill>
              <a:latin typeface="Helvetica Neue Light"/>
              <a:ea typeface="Helvetica Neue Light"/>
              <a:cs typeface="Helvetica Neue Light"/>
              <a:sym typeface="Helvetica Neue Light"/>
            </a:endParaRPr>
          </a:p>
        </p:txBody>
      </p:sp>
      <p:sp>
        <p:nvSpPr>
          <p:cNvPr id="397" name="Google Shape;397;p62"/>
          <p:cNvSpPr txBox="1">
            <a:spLocks noGrp="1"/>
          </p:cNvSpPr>
          <p:nvPr>
            <p:ph type="body" idx="1"/>
          </p:nvPr>
        </p:nvSpPr>
        <p:spPr>
          <a:xfrm>
            <a:off x="4566325" y="822200"/>
            <a:ext cx="4577700" cy="381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457200" lvl="0" indent="-304800" algn="l" rtl="0">
              <a:spcBef>
                <a:spcPts val="1600"/>
              </a:spcBef>
              <a:spcAft>
                <a:spcPts val="0"/>
              </a:spcAft>
              <a:buSzPts val="1200"/>
              <a:buFont typeface="Helvetica Neue"/>
              <a:buChar char="●"/>
            </a:pPr>
            <a:r>
              <a:rPr lang="en">
                <a:latin typeface="Helvetica Neue"/>
                <a:ea typeface="Helvetica Neue"/>
                <a:cs typeface="Helvetica Neue"/>
                <a:sym typeface="Helvetica Neue"/>
              </a:rPr>
              <a:t>Cannabis viewed as healthier, lower calorie</a:t>
            </a:r>
            <a:endParaRPr dirty="0">
              <a:latin typeface="Helvetica Neue"/>
              <a:ea typeface="Helvetica Neue"/>
              <a:cs typeface="Helvetica Neue"/>
              <a:sym typeface="Helvetica Neue"/>
            </a:endParaRPr>
          </a:p>
          <a:p>
            <a:pPr marL="457200" marR="0" lvl="0" indent="-304800" algn="l" rtl="0">
              <a:lnSpc>
                <a:spcPct val="115000"/>
              </a:lnSpc>
              <a:spcBef>
                <a:spcPts val="1000"/>
              </a:spcBef>
              <a:spcAft>
                <a:spcPts val="0"/>
              </a:spcAft>
              <a:buClr>
                <a:srgbClr val="FF9900"/>
              </a:buClr>
              <a:buSzPts val="1200"/>
              <a:buFont typeface="Helvetica Neue"/>
              <a:buChar char="●"/>
            </a:pPr>
            <a:r>
              <a:rPr lang="en">
                <a:latin typeface="Helvetica Neue"/>
                <a:ea typeface="Helvetica Neue"/>
                <a:cs typeface="Helvetica Neue"/>
                <a:sym typeface="Helvetica Neue"/>
              </a:rPr>
              <a:t>Still want drinks “with benefits”</a:t>
            </a:r>
            <a:endParaRPr dirty="0">
              <a:latin typeface="Helvetica Neue"/>
              <a:ea typeface="Helvetica Neue"/>
              <a:cs typeface="Helvetica Neue"/>
              <a:sym typeface="Helvetica Neue"/>
            </a:endParaRPr>
          </a:p>
          <a:p>
            <a:pPr marL="457200" marR="0" lvl="0" indent="-304800" algn="l" rtl="0">
              <a:lnSpc>
                <a:spcPct val="115000"/>
              </a:lnSpc>
              <a:spcBef>
                <a:spcPts val="1000"/>
              </a:spcBef>
              <a:spcAft>
                <a:spcPts val="0"/>
              </a:spcAft>
              <a:buSzPts val="1200"/>
              <a:buFont typeface="Helvetica Neue"/>
              <a:buChar char="●"/>
            </a:pPr>
            <a:r>
              <a:rPr lang="en">
                <a:latin typeface="Helvetica Neue"/>
                <a:ea typeface="Helvetica Neue"/>
                <a:cs typeface="Helvetica Neue"/>
                <a:sym typeface="Helvetica Neue"/>
              </a:rPr>
              <a:t>Adaptogen and nootropics - around longer, benefits better researched</a:t>
            </a:r>
            <a:endParaRPr dirty="0">
              <a:latin typeface="Helvetica Neue"/>
              <a:ea typeface="Helvetica Neue"/>
              <a:cs typeface="Helvetica Neue"/>
              <a:sym typeface="Helvetica Neue"/>
            </a:endParaRPr>
          </a:p>
          <a:p>
            <a:pPr marL="457200" marR="0" lvl="0" indent="-304800" algn="l" rtl="0">
              <a:lnSpc>
                <a:spcPct val="115000"/>
              </a:lnSpc>
              <a:spcBef>
                <a:spcPts val="1000"/>
              </a:spcBef>
              <a:spcAft>
                <a:spcPts val="0"/>
              </a:spcAft>
              <a:buSzPts val="1200"/>
              <a:buFont typeface="Helvetica Neue"/>
              <a:buChar char="●"/>
            </a:pPr>
            <a:r>
              <a:rPr lang="en">
                <a:latin typeface="Helvetica Neue"/>
                <a:ea typeface="Helvetica Neue"/>
                <a:cs typeface="Helvetica Neue"/>
                <a:sym typeface="Helvetica Neue"/>
              </a:rPr>
              <a:t>CBD has higher awareness but consumers confused</a:t>
            </a:r>
            <a:endParaRPr dirty="0">
              <a:latin typeface="Helvetica Neue"/>
              <a:ea typeface="Helvetica Neue"/>
              <a:cs typeface="Helvetica Neue"/>
              <a:sym typeface="Helvetica Neue"/>
            </a:endParaRPr>
          </a:p>
          <a:p>
            <a:pPr marL="0" marR="0" lvl="0" indent="0" algn="l" rtl="0">
              <a:lnSpc>
                <a:spcPct val="115000"/>
              </a:lnSpc>
              <a:spcBef>
                <a:spcPts val="1000"/>
              </a:spcBef>
              <a:spcAft>
                <a:spcPts val="1600"/>
              </a:spcAft>
              <a:buNone/>
            </a:pPr>
            <a:endParaRPr dirty="0"/>
          </a:p>
        </p:txBody>
      </p:sp>
      <p:pic>
        <p:nvPicPr>
          <p:cNvPr id="398" name="Google Shape;398;p62"/>
          <p:cNvPicPr preferRelativeResize="0"/>
          <p:nvPr/>
        </p:nvPicPr>
        <p:blipFill>
          <a:blip r:embed="rId3">
            <a:alphaModFix/>
          </a:blip>
          <a:stretch>
            <a:fillRect/>
          </a:stretch>
        </p:blipFill>
        <p:spPr>
          <a:xfrm>
            <a:off x="0" y="961325"/>
            <a:ext cx="4577700" cy="257494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65"/>
          <p:cNvPicPr preferRelativeResize="0"/>
          <p:nvPr/>
        </p:nvPicPr>
        <p:blipFill rotWithShape="1">
          <a:blip r:embed="rId3">
            <a:alphaModFix/>
          </a:blip>
          <a:srcRect l="1662" r="1662"/>
          <a:stretch/>
        </p:blipFill>
        <p:spPr>
          <a:xfrm>
            <a:off x="0" y="0"/>
            <a:ext cx="7446200" cy="5141219"/>
          </a:xfrm>
          <a:prstGeom prst="rect">
            <a:avLst/>
          </a:prstGeom>
          <a:noFill/>
          <a:ln>
            <a:noFill/>
          </a:ln>
        </p:spPr>
      </p:pic>
      <p:sp>
        <p:nvSpPr>
          <p:cNvPr id="421" name="Google Shape;421;p65"/>
          <p:cNvSpPr txBox="1"/>
          <p:nvPr/>
        </p:nvSpPr>
        <p:spPr>
          <a:xfrm>
            <a:off x="6873475" y="4215550"/>
            <a:ext cx="2270700" cy="477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000"/>
              </a:spcAft>
              <a:buNone/>
            </a:pPr>
            <a:r>
              <a:rPr lang="en" sz="1800" b="1">
                <a:solidFill>
                  <a:srgbClr val="FFFFFF"/>
                </a:solidFill>
                <a:latin typeface="Helvetica Neue"/>
                <a:ea typeface="Helvetica Neue"/>
                <a:cs typeface="Helvetica Neue"/>
                <a:sym typeface="Helvetica Neue"/>
              </a:rPr>
              <a:t>UNPACKAGE ME</a:t>
            </a:r>
            <a:endParaRPr sz="1800" b="1" dirty="0">
              <a:solidFill>
                <a:srgbClr val="FFFFFF"/>
              </a:solidFill>
            </a:endParaRPr>
          </a:p>
        </p:txBody>
      </p:sp>
      <p:sp>
        <p:nvSpPr>
          <p:cNvPr id="422" name="Google Shape;422;p65"/>
          <p:cNvSpPr/>
          <p:nvPr/>
        </p:nvSpPr>
        <p:spPr>
          <a:xfrm>
            <a:off x="6801300" y="0"/>
            <a:ext cx="2342700" cy="5143500"/>
          </a:xfrm>
          <a:prstGeom prst="rect">
            <a:avLst/>
          </a:prstGeom>
          <a:solidFill>
            <a:srgbClr val="FD9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highlight>
                <a:schemeClr val="accent1"/>
              </a:highlight>
            </a:endParaRPr>
          </a:p>
        </p:txBody>
      </p:sp>
      <p:sp>
        <p:nvSpPr>
          <p:cNvPr id="423" name="Google Shape;423;p65"/>
          <p:cNvSpPr txBox="1"/>
          <p:nvPr/>
        </p:nvSpPr>
        <p:spPr>
          <a:xfrm>
            <a:off x="6917575" y="4501400"/>
            <a:ext cx="2078700" cy="44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rgbClr val="FFFFFF"/>
                </a:solidFill>
              </a:rPr>
              <a:t>KNOW ME</a:t>
            </a:r>
            <a:endParaRPr sz="1800" dirty="0">
              <a:solidFill>
                <a:srgbClr val="FFFFF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66"/>
          <p:cNvSpPr txBox="1">
            <a:spLocks noGrp="1"/>
          </p:cNvSpPr>
          <p:nvPr>
            <p:ph type="title"/>
          </p:nvPr>
        </p:nvSpPr>
        <p:spPr>
          <a:xfrm>
            <a:off x="361425" y="93800"/>
            <a:ext cx="7668900" cy="728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Know Me: AI and Hyperpersonalizing Foodservice</a:t>
            </a:r>
            <a:endParaRPr dirty="0"/>
          </a:p>
          <a:p>
            <a:pPr marL="0" lvl="0" indent="0" algn="l" rtl="0">
              <a:spcBef>
                <a:spcPts val="0"/>
              </a:spcBef>
              <a:spcAft>
                <a:spcPts val="0"/>
              </a:spcAft>
              <a:buNone/>
            </a:pPr>
            <a:endParaRPr sz="1400" dirty="0">
              <a:solidFill>
                <a:srgbClr val="FD902D"/>
              </a:solidFill>
              <a:highlight>
                <a:schemeClr val="lt1"/>
              </a:highlight>
              <a:latin typeface="Helvetica Neue"/>
              <a:ea typeface="Helvetica Neue"/>
              <a:cs typeface="Helvetica Neue"/>
              <a:sym typeface="Helvetica Neue"/>
            </a:endParaRPr>
          </a:p>
        </p:txBody>
      </p:sp>
      <p:sp>
        <p:nvSpPr>
          <p:cNvPr id="429" name="Google Shape;429;p66"/>
          <p:cNvSpPr txBox="1">
            <a:spLocks noGrp="1"/>
          </p:cNvSpPr>
          <p:nvPr>
            <p:ph type="subTitle" idx="2"/>
          </p:nvPr>
        </p:nvSpPr>
        <p:spPr>
          <a:xfrm>
            <a:off x="-150" y="4817900"/>
            <a:ext cx="9144000" cy="3255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a:solidFill>
                  <a:srgbClr val="B7B7B7"/>
                </a:solidFill>
                <a:latin typeface="Helvetica Neue Light"/>
                <a:ea typeface="Helvetica Neue Light"/>
                <a:cs typeface="Helvetica Neue Light"/>
                <a:sym typeface="Helvetica Neue Light"/>
              </a:rPr>
              <a:t>©2020 Nourish Food Marketing. Proprietary and Confidential. All Rights Reserved.</a:t>
            </a:r>
            <a:endParaRPr dirty="0">
              <a:solidFill>
                <a:srgbClr val="B7B7B7"/>
              </a:solidFill>
              <a:latin typeface="Helvetica Neue Light"/>
              <a:ea typeface="Helvetica Neue Light"/>
              <a:cs typeface="Helvetica Neue Light"/>
              <a:sym typeface="Helvetica Neue Light"/>
            </a:endParaRPr>
          </a:p>
          <a:p>
            <a:pPr marL="0" lvl="0" indent="0" algn="ctr" rtl="0">
              <a:lnSpc>
                <a:spcPct val="100000"/>
              </a:lnSpc>
              <a:spcBef>
                <a:spcPts val="0"/>
              </a:spcBef>
              <a:spcAft>
                <a:spcPts val="0"/>
              </a:spcAft>
              <a:buNone/>
            </a:pPr>
            <a:endParaRPr dirty="0">
              <a:solidFill>
                <a:srgbClr val="B7B7B7"/>
              </a:solidFill>
              <a:latin typeface="Helvetica Neue Light"/>
              <a:ea typeface="Helvetica Neue Light"/>
              <a:cs typeface="Helvetica Neue Light"/>
              <a:sym typeface="Helvetica Neue Light"/>
            </a:endParaRPr>
          </a:p>
        </p:txBody>
      </p:sp>
      <p:sp>
        <p:nvSpPr>
          <p:cNvPr id="430" name="Google Shape;430;p66"/>
          <p:cNvSpPr txBox="1">
            <a:spLocks noGrp="1"/>
          </p:cNvSpPr>
          <p:nvPr>
            <p:ph type="body" idx="1"/>
          </p:nvPr>
        </p:nvSpPr>
        <p:spPr>
          <a:xfrm>
            <a:off x="4566325" y="822200"/>
            <a:ext cx="4577700" cy="381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457200" lvl="0" indent="-304800" algn="l" rtl="0">
              <a:spcBef>
                <a:spcPts val="1600"/>
              </a:spcBef>
              <a:spcAft>
                <a:spcPts val="0"/>
              </a:spcAft>
              <a:buSzPts val="1200"/>
              <a:buFont typeface="Helvetica Neue"/>
              <a:buChar char="●"/>
            </a:pPr>
            <a:r>
              <a:rPr lang="en">
                <a:latin typeface="Helvetica Neue"/>
                <a:ea typeface="Helvetica Neue"/>
                <a:cs typeface="Helvetica Neue"/>
                <a:sym typeface="Helvetica Neue"/>
              </a:rPr>
              <a:t>AI plus smart devices allowing for hyperpersonalization</a:t>
            </a:r>
            <a:endParaRPr dirty="0">
              <a:latin typeface="Helvetica Neue"/>
              <a:ea typeface="Helvetica Neue"/>
              <a:cs typeface="Helvetica Neue"/>
              <a:sym typeface="Helvetica Neue"/>
            </a:endParaRPr>
          </a:p>
          <a:p>
            <a:pPr marL="457200" marR="0" lvl="0" indent="-304800" algn="l" rtl="0">
              <a:lnSpc>
                <a:spcPct val="115000"/>
              </a:lnSpc>
              <a:spcBef>
                <a:spcPts val="1000"/>
              </a:spcBef>
              <a:spcAft>
                <a:spcPts val="0"/>
              </a:spcAft>
              <a:buClr>
                <a:srgbClr val="FF9900"/>
              </a:buClr>
              <a:buSzPts val="1200"/>
              <a:buFont typeface="Helvetica Neue"/>
              <a:buChar char="●"/>
            </a:pPr>
            <a:r>
              <a:rPr lang="en">
                <a:latin typeface="Helvetica Neue"/>
                <a:ea typeface="Helvetica Neue"/>
                <a:cs typeface="Helvetica Neue"/>
                <a:sym typeface="Helvetica Neue"/>
              </a:rPr>
              <a:t>Technology allows for eating recommendations based on our DNA, lifestyle, microbiome</a:t>
            </a:r>
            <a:endParaRPr dirty="0">
              <a:latin typeface="Helvetica Neue"/>
              <a:ea typeface="Helvetica Neue"/>
              <a:cs typeface="Helvetica Neue"/>
              <a:sym typeface="Helvetica Neue"/>
            </a:endParaRPr>
          </a:p>
          <a:p>
            <a:pPr marL="457200" marR="0" lvl="0" indent="-304800" algn="l" rtl="0">
              <a:lnSpc>
                <a:spcPct val="115000"/>
              </a:lnSpc>
              <a:spcBef>
                <a:spcPts val="1000"/>
              </a:spcBef>
              <a:spcAft>
                <a:spcPts val="0"/>
              </a:spcAft>
              <a:buClr>
                <a:srgbClr val="FF9900"/>
              </a:buClr>
              <a:buSzPts val="1200"/>
              <a:buFont typeface="Helvetica Neue"/>
              <a:buChar char="●"/>
            </a:pPr>
            <a:r>
              <a:rPr lang="en">
                <a:latin typeface="Helvetica Neue"/>
                <a:ea typeface="Helvetica Neue"/>
                <a:cs typeface="Helvetica Neue"/>
                <a:sym typeface="Helvetica Neue"/>
              </a:rPr>
              <a:t>Can affect food shopping, ordering, eating</a:t>
            </a:r>
            <a:endParaRPr dirty="0">
              <a:latin typeface="Helvetica Neue"/>
              <a:ea typeface="Helvetica Neue"/>
              <a:cs typeface="Helvetica Neue"/>
              <a:sym typeface="Helvetica Neue"/>
            </a:endParaRPr>
          </a:p>
          <a:p>
            <a:pPr marL="457200" marR="0" lvl="0" indent="-304800" algn="l" rtl="0">
              <a:lnSpc>
                <a:spcPct val="115000"/>
              </a:lnSpc>
              <a:spcBef>
                <a:spcPts val="1000"/>
              </a:spcBef>
              <a:spcAft>
                <a:spcPts val="0"/>
              </a:spcAft>
              <a:buSzPts val="1200"/>
              <a:buFont typeface="Helvetica Neue"/>
              <a:buChar char="●"/>
            </a:pPr>
            <a:r>
              <a:rPr lang="en">
                <a:latin typeface="Helvetica Neue"/>
                <a:ea typeface="Helvetica Neue"/>
                <a:cs typeface="Helvetica Neue"/>
                <a:sym typeface="Helvetica Neue"/>
              </a:rPr>
              <a:t>Are Grocers finally figuring out AI allowing a more personalized shopping experience? CES 2020 highlight was dnanudge coming out of UK test and launching into US this year</a:t>
            </a:r>
            <a:endParaRPr dirty="0">
              <a:latin typeface="Helvetica Neue"/>
              <a:ea typeface="Helvetica Neue"/>
              <a:cs typeface="Helvetica Neue"/>
              <a:sym typeface="Helvetica Neue"/>
            </a:endParaRPr>
          </a:p>
          <a:p>
            <a:pPr marL="0" marR="0" lvl="0" indent="0" algn="l" rtl="0">
              <a:lnSpc>
                <a:spcPct val="115000"/>
              </a:lnSpc>
              <a:spcBef>
                <a:spcPts val="1000"/>
              </a:spcBef>
              <a:spcAft>
                <a:spcPts val="1600"/>
              </a:spcAft>
              <a:buNone/>
            </a:pPr>
            <a:endParaRPr dirty="0"/>
          </a:p>
        </p:txBody>
      </p:sp>
      <p:pic>
        <p:nvPicPr>
          <p:cNvPr id="431" name="Google Shape;431;p66"/>
          <p:cNvPicPr preferRelativeResize="0"/>
          <p:nvPr/>
        </p:nvPicPr>
        <p:blipFill>
          <a:blip r:embed="rId3">
            <a:alphaModFix/>
          </a:blip>
          <a:stretch>
            <a:fillRect/>
          </a:stretch>
        </p:blipFill>
        <p:spPr>
          <a:xfrm>
            <a:off x="0" y="968225"/>
            <a:ext cx="4577699" cy="257774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68"/>
          <p:cNvSpPr txBox="1">
            <a:spLocks noGrp="1"/>
          </p:cNvSpPr>
          <p:nvPr>
            <p:ph type="title"/>
          </p:nvPr>
        </p:nvSpPr>
        <p:spPr>
          <a:xfrm>
            <a:off x="361425" y="93800"/>
            <a:ext cx="7668900" cy="728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Know Me: AI and Hyperpersonalizing Foodservice</a:t>
            </a:r>
            <a:endParaRPr dirty="0"/>
          </a:p>
          <a:p>
            <a:pPr marL="0" lvl="0" indent="0" algn="l" rtl="0">
              <a:spcBef>
                <a:spcPts val="0"/>
              </a:spcBef>
              <a:spcAft>
                <a:spcPts val="0"/>
              </a:spcAft>
              <a:buNone/>
            </a:pPr>
            <a:endParaRPr sz="1400" dirty="0">
              <a:solidFill>
                <a:srgbClr val="FD902D"/>
              </a:solidFill>
              <a:highlight>
                <a:schemeClr val="lt1"/>
              </a:highlight>
              <a:latin typeface="Helvetica Neue"/>
              <a:ea typeface="Helvetica Neue"/>
              <a:cs typeface="Helvetica Neue"/>
              <a:sym typeface="Helvetica Neue"/>
            </a:endParaRPr>
          </a:p>
        </p:txBody>
      </p:sp>
      <p:sp>
        <p:nvSpPr>
          <p:cNvPr id="442" name="Google Shape;442;p68"/>
          <p:cNvSpPr txBox="1">
            <a:spLocks noGrp="1"/>
          </p:cNvSpPr>
          <p:nvPr>
            <p:ph type="subTitle" idx="2"/>
          </p:nvPr>
        </p:nvSpPr>
        <p:spPr>
          <a:xfrm>
            <a:off x="-150" y="4817900"/>
            <a:ext cx="9144000" cy="3255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a:solidFill>
                  <a:srgbClr val="B7B7B7"/>
                </a:solidFill>
                <a:latin typeface="Helvetica Neue Light"/>
                <a:ea typeface="Helvetica Neue Light"/>
                <a:cs typeface="Helvetica Neue Light"/>
                <a:sym typeface="Helvetica Neue Light"/>
              </a:rPr>
              <a:t>©2020 Nourish Food Marketing. Proprietary and Confidential. All Rights Reserved.</a:t>
            </a:r>
            <a:endParaRPr dirty="0">
              <a:solidFill>
                <a:srgbClr val="B7B7B7"/>
              </a:solidFill>
              <a:latin typeface="Helvetica Neue Light"/>
              <a:ea typeface="Helvetica Neue Light"/>
              <a:cs typeface="Helvetica Neue Light"/>
              <a:sym typeface="Helvetica Neue Light"/>
            </a:endParaRPr>
          </a:p>
          <a:p>
            <a:pPr marL="0" lvl="0" indent="0" algn="ctr" rtl="0">
              <a:lnSpc>
                <a:spcPct val="100000"/>
              </a:lnSpc>
              <a:spcBef>
                <a:spcPts val="0"/>
              </a:spcBef>
              <a:spcAft>
                <a:spcPts val="0"/>
              </a:spcAft>
              <a:buNone/>
            </a:pPr>
            <a:endParaRPr dirty="0">
              <a:solidFill>
                <a:srgbClr val="B7B7B7"/>
              </a:solidFill>
              <a:latin typeface="Helvetica Neue Light"/>
              <a:ea typeface="Helvetica Neue Light"/>
              <a:cs typeface="Helvetica Neue Light"/>
              <a:sym typeface="Helvetica Neue Light"/>
            </a:endParaRPr>
          </a:p>
        </p:txBody>
      </p:sp>
      <p:sp>
        <p:nvSpPr>
          <p:cNvPr id="443" name="Google Shape;443;p68"/>
          <p:cNvSpPr txBox="1">
            <a:spLocks noGrp="1"/>
          </p:cNvSpPr>
          <p:nvPr>
            <p:ph type="body" idx="1"/>
          </p:nvPr>
        </p:nvSpPr>
        <p:spPr>
          <a:xfrm>
            <a:off x="4566325" y="822200"/>
            <a:ext cx="4577700" cy="381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457200" lvl="0" indent="-304800" algn="l" rtl="0">
              <a:spcBef>
                <a:spcPts val="1600"/>
              </a:spcBef>
              <a:spcAft>
                <a:spcPts val="0"/>
              </a:spcAft>
              <a:buSzPts val="1200"/>
              <a:buFont typeface="Helvetica Neue"/>
              <a:buChar char="●"/>
            </a:pPr>
            <a:r>
              <a:rPr lang="en">
                <a:latin typeface="Helvetica Neue"/>
                <a:ea typeface="Helvetica Neue"/>
                <a:cs typeface="Helvetica Neue"/>
                <a:sym typeface="Helvetica Neue"/>
              </a:rPr>
              <a:t>IBM’s Watson Trendspotter tool to get ahead of trends,improve chance of success</a:t>
            </a:r>
            <a:endParaRPr dirty="0">
              <a:latin typeface="Helvetica Neue"/>
              <a:ea typeface="Helvetica Neue"/>
              <a:cs typeface="Helvetica Neue"/>
              <a:sym typeface="Helvetica Neue"/>
            </a:endParaRPr>
          </a:p>
          <a:p>
            <a:pPr marL="457200" marR="0" lvl="0" indent="0" algn="l" rtl="0">
              <a:lnSpc>
                <a:spcPct val="115000"/>
              </a:lnSpc>
              <a:spcBef>
                <a:spcPts val="1000"/>
              </a:spcBef>
              <a:spcAft>
                <a:spcPts val="0"/>
              </a:spcAft>
              <a:buNone/>
            </a:pPr>
            <a:endParaRPr dirty="0">
              <a:latin typeface="Helvetica Neue"/>
              <a:ea typeface="Helvetica Neue"/>
              <a:cs typeface="Helvetica Neue"/>
              <a:sym typeface="Helvetica Neue"/>
            </a:endParaRPr>
          </a:p>
          <a:p>
            <a:pPr marL="457200" marR="0" lvl="0" indent="0" algn="l" rtl="0">
              <a:lnSpc>
                <a:spcPct val="115000"/>
              </a:lnSpc>
              <a:spcBef>
                <a:spcPts val="1000"/>
              </a:spcBef>
              <a:spcAft>
                <a:spcPts val="0"/>
              </a:spcAft>
              <a:buNone/>
            </a:pPr>
            <a:endParaRPr dirty="0">
              <a:latin typeface="Helvetica Neue"/>
              <a:ea typeface="Helvetica Neue"/>
              <a:cs typeface="Helvetica Neue"/>
              <a:sym typeface="Helvetica Neue"/>
            </a:endParaRPr>
          </a:p>
          <a:p>
            <a:pPr marL="0" marR="0" lvl="0" indent="0" algn="l" rtl="0">
              <a:lnSpc>
                <a:spcPct val="115000"/>
              </a:lnSpc>
              <a:spcBef>
                <a:spcPts val="1000"/>
              </a:spcBef>
              <a:spcAft>
                <a:spcPts val="1600"/>
              </a:spcAft>
              <a:buNone/>
            </a:pPr>
            <a:endParaRPr dirty="0"/>
          </a:p>
        </p:txBody>
      </p:sp>
      <p:pic>
        <p:nvPicPr>
          <p:cNvPr id="444" name="Google Shape;444;p68"/>
          <p:cNvPicPr preferRelativeResize="0"/>
          <p:nvPr/>
        </p:nvPicPr>
        <p:blipFill>
          <a:blip r:embed="rId3">
            <a:alphaModFix/>
          </a:blip>
          <a:stretch>
            <a:fillRect/>
          </a:stretch>
        </p:blipFill>
        <p:spPr>
          <a:xfrm>
            <a:off x="0" y="968225"/>
            <a:ext cx="4577700" cy="2576479"/>
          </a:xfrm>
          <a:prstGeom prst="rect">
            <a:avLst/>
          </a:prstGeom>
          <a:noFill/>
          <a:ln>
            <a:noFill/>
          </a:ln>
        </p:spPr>
      </p:pic>
      <p:sp>
        <p:nvSpPr>
          <p:cNvPr id="445" name="Google Shape;445;p6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a:t>
            </a:fld>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69"/>
          <p:cNvSpPr txBox="1">
            <a:spLocks noGrp="1"/>
          </p:cNvSpPr>
          <p:nvPr>
            <p:ph type="title"/>
          </p:nvPr>
        </p:nvSpPr>
        <p:spPr>
          <a:xfrm>
            <a:off x="361425" y="93800"/>
            <a:ext cx="7668900" cy="728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Know Me: AI and Hyperpersonalizing Foodservice</a:t>
            </a:r>
            <a:endParaRPr dirty="0"/>
          </a:p>
          <a:p>
            <a:pPr marL="0" lvl="0" indent="0" algn="l" rtl="0">
              <a:spcBef>
                <a:spcPts val="0"/>
              </a:spcBef>
              <a:spcAft>
                <a:spcPts val="0"/>
              </a:spcAft>
              <a:buNone/>
            </a:pPr>
            <a:endParaRPr sz="1400" dirty="0">
              <a:solidFill>
                <a:srgbClr val="FD902D"/>
              </a:solidFill>
              <a:highlight>
                <a:schemeClr val="lt1"/>
              </a:highlight>
              <a:latin typeface="Helvetica Neue"/>
              <a:ea typeface="Helvetica Neue"/>
              <a:cs typeface="Helvetica Neue"/>
              <a:sym typeface="Helvetica Neue"/>
            </a:endParaRPr>
          </a:p>
        </p:txBody>
      </p:sp>
      <p:sp>
        <p:nvSpPr>
          <p:cNvPr id="451" name="Google Shape;451;p69"/>
          <p:cNvSpPr txBox="1">
            <a:spLocks noGrp="1"/>
          </p:cNvSpPr>
          <p:nvPr>
            <p:ph type="subTitle" idx="2"/>
          </p:nvPr>
        </p:nvSpPr>
        <p:spPr>
          <a:xfrm>
            <a:off x="-150" y="4817900"/>
            <a:ext cx="9144000" cy="3255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a:solidFill>
                  <a:srgbClr val="B7B7B7"/>
                </a:solidFill>
                <a:latin typeface="Helvetica Neue Light"/>
                <a:ea typeface="Helvetica Neue Light"/>
                <a:cs typeface="Helvetica Neue Light"/>
                <a:sym typeface="Helvetica Neue Light"/>
              </a:rPr>
              <a:t>©2020 Nourish Food Marketing. Proprietary and Confidential. All Rights Reserved.</a:t>
            </a:r>
            <a:endParaRPr dirty="0">
              <a:solidFill>
                <a:srgbClr val="B7B7B7"/>
              </a:solidFill>
              <a:latin typeface="Helvetica Neue Light"/>
              <a:ea typeface="Helvetica Neue Light"/>
              <a:cs typeface="Helvetica Neue Light"/>
              <a:sym typeface="Helvetica Neue Light"/>
            </a:endParaRPr>
          </a:p>
          <a:p>
            <a:pPr marL="0" lvl="0" indent="0" algn="ctr" rtl="0">
              <a:lnSpc>
                <a:spcPct val="100000"/>
              </a:lnSpc>
              <a:spcBef>
                <a:spcPts val="0"/>
              </a:spcBef>
              <a:spcAft>
                <a:spcPts val="0"/>
              </a:spcAft>
              <a:buNone/>
            </a:pPr>
            <a:endParaRPr dirty="0">
              <a:solidFill>
                <a:srgbClr val="B7B7B7"/>
              </a:solidFill>
              <a:latin typeface="Helvetica Neue Light"/>
              <a:ea typeface="Helvetica Neue Light"/>
              <a:cs typeface="Helvetica Neue Light"/>
              <a:sym typeface="Helvetica Neue Light"/>
            </a:endParaRPr>
          </a:p>
        </p:txBody>
      </p:sp>
      <p:sp>
        <p:nvSpPr>
          <p:cNvPr id="452" name="Google Shape;452;p69"/>
          <p:cNvSpPr txBox="1">
            <a:spLocks noGrp="1"/>
          </p:cNvSpPr>
          <p:nvPr>
            <p:ph type="body" idx="1"/>
          </p:nvPr>
        </p:nvSpPr>
        <p:spPr>
          <a:xfrm>
            <a:off x="4566325" y="822200"/>
            <a:ext cx="4577700" cy="381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latin typeface="Helvetica Neue"/>
              <a:ea typeface="Helvetica Neue"/>
              <a:cs typeface="Helvetica Neue"/>
              <a:sym typeface="Helvetica Neue"/>
            </a:endParaRPr>
          </a:p>
          <a:p>
            <a:pPr marL="457200" marR="0" lvl="0" indent="-304800" algn="l" rtl="0">
              <a:lnSpc>
                <a:spcPct val="115000"/>
              </a:lnSpc>
              <a:spcBef>
                <a:spcPts val="1000"/>
              </a:spcBef>
              <a:spcAft>
                <a:spcPts val="0"/>
              </a:spcAft>
              <a:buClr>
                <a:srgbClr val="FF9900"/>
              </a:buClr>
              <a:buSzPts val="1200"/>
              <a:buFont typeface="Helvetica Neue"/>
              <a:buChar char="●"/>
            </a:pPr>
            <a:r>
              <a:rPr lang="en">
                <a:latin typeface="Helvetica Neue"/>
                <a:ea typeface="Helvetica Neue"/>
                <a:cs typeface="Helvetica Neue"/>
                <a:sym typeface="Helvetica Neue"/>
              </a:rPr>
              <a:t>Brands also tapping into nostalgia</a:t>
            </a:r>
            <a:endParaRPr dirty="0">
              <a:latin typeface="Helvetica Neue"/>
              <a:ea typeface="Helvetica Neue"/>
              <a:cs typeface="Helvetica Neue"/>
              <a:sym typeface="Helvetica Neue"/>
            </a:endParaRPr>
          </a:p>
          <a:p>
            <a:pPr marL="457200" marR="0" lvl="0" indent="0" algn="l" rtl="0">
              <a:lnSpc>
                <a:spcPct val="115000"/>
              </a:lnSpc>
              <a:spcBef>
                <a:spcPts val="1000"/>
              </a:spcBef>
              <a:spcAft>
                <a:spcPts val="0"/>
              </a:spcAft>
              <a:buNone/>
            </a:pPr>
            <a:endParaRPr dirty="0">
              <a:latin typeface="Helvetica Neue"/>
              <a:ea typeface="Helvetica Neue"/>
              <a:cs typeface="Helvetica Neue"/>
              <a:sym typeface="Helvetica Neue"/>
            </a:endParaRPr>
          </a:p>
          <a:p>
            <a:pPr marL="0" marR="0" lvl="0" indent="0" algn="l" rtl="0">
              <a:lnSpc>
                <a:spcPct val="115000"/>
              </a:lnSpc>
              <a:spcBef>
                <a:spcPts val="1000"/>
              </a:spcBef>
              <a:spcAft>
                <a:spcPts val="1600"/>
              </a:spcAft>
              <a:buNone/>
            </a:pPr>
            <a:endParaRPr dirty="0"/>
          </a:p>
        </p:txBody>
      </p:sp>
      <p:sp>
        <p:nvSpPr>
          <p:cNvPr id="453" name="Google Shape;453;p6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a:t>
            </a:fld>
            <a:endParaRPr dirty="0"/>
          </a:p>
        </p:txBody>
      </p:sp>
      <p:pic>
        <p:nvPicPr>
          <p:cNvPr id="454" name="Google Shape;454;p69"/>
          <p:cNvPicPr preferRelativeResize="0"/>
          <p:nvPr/>
        </p:nvPicPr>
        <p:blipFill>
          <a:blip r:embed="rId3">
            <a:alphaModFix/>
          </a:blip>
          <a:stretch>
            <a:fillRect/>
          </a:stretch>
        </p:blipFill>
        <p:spPr>
          <a:xfrm>
            <a:off x="902413" y="822200"/>
            <a:ext cx="2224461" cy="399570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pic>
        <p:nvPicPr>
          <p:cNvPr id="467" name="Google Shape;467;p71"/>
          <p:cNvPicPr preferRelativeResize="0"/>
          <p:nvPr/>
        </p:nvPicPr>
        <p:blipFill rotWithShape="1">
          <a:blip r:embed="rId3">
            <a:alphaModFix/>
          </a:blip>
          <a:srcRect l="21922" t="13380" r="15725" b="13380"/>
          <a:stretch/>
        </p:blipFill>
        <p:spPr>
          <a:xfrm>
            <a:off x="0" y="0"/>
            <a:ext cx="7448320" cy="5143500"/>
          </a:xfrm>
          <a:prstGeom prst="rect">
            <a:avLst/>
          </a:prstGeom>
          <a:noFill/>
          <a:ln>
            <a:noFill/>
          </a:ln>
        </p:spPr>
      </p:pic>
      <p:sp>
        <p:nvSpPr>
          <p:cNvPr id="468" name="Google Shape;468;p71"/>
          <p:cNvSpPr txBox="1"/>
          <p:nvPr/>
        </p:nvSpPr>
        <p:spPr>
          <a:xfrm>
            <a:off x="6873475" y="4215550"/>
            <a:ext cx="2270700" cy="477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000"/>
              </a:spcAft>
              <a:buNone/>
            </a:pPr>
            <a:r>
              <a:rPr lang="en" sz="1800" b="1">
                <a:solidFill>
                  <a:srgbClr val="FFFFFF"/>
                </a:solidFill>
                <a:latin typeface="Helvetica Neue"/>
                <a:ea typeface="Helvetica Neue"/>
                <a:cs typeface="Helvetica Neue"/>
                <a:sym typeface="Helvetica Neue"/>
              </a:rPr>
              <a:t>UNPACKAGE ME</a:t>
            </a:r>
            <a:endParaRPr sz="1800" b="1" dirty="0">
              <a:solidFill>
                <a:srgbClr val="FFFFFF"/>
              </a:solidFill>
            </a:endParaRPr>
          </a:p>
        </p:txBody>
      </p:sp>
      <p:sp>
        <p:nvSpPr>
          <p:cNvPr id="469" name="Google Shape;469;p71"/>
          <p:cNvSpPr/>
          <p:nvPr/>
        </p:nvSpPr>
        <p:spPr>
          <a:xfrm>
            <a:off x="6801300" y="0"/>
            <a:ext cx="2342700" cy="5143500"/>
          </a:xfrm>
          <a:prstGeom prst="rect">
            <a:avLst/>
          </a:prstGeom>
          <a:solidFill>
            <a:srgbClr val="FD9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highlight>
                <a:schemeClr val="accent1"/>
              </a:highlight>
            </a:endParaRPr>
          </a:p>
        </p:txBody>
      </p:sp>
      <p:sp>
        <p:nvSpPr>
          <p:cNvPr id="470" name="Google Shape;470;p71"/>
          <p:cNvSpPr txBox="1"/>
          <p:nvPr/>
        </p:nvSpPr>
        <p:spPr>
          <a:xfrm>
            <a:off x="6917575" y="4501400"/>
            <a:ext cx="2078700" cy="44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rgbClr val="FFFFFF"/>
                </a:solidFill>
              </a:rPr>
              <a:t>SAVE ME</a:t>
            </a:r>
            <a:endParaRPr sz="1800" dirty="0">
              <a:solidFill>
                <a:srgbClr val="FFFFFF"/>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72"/>
          <p:cNvSpPr txBox="1">
            <a:spLocks noGrp="1"/>
          </p:cNvSpPr>
          <p:nvPr>
            <p:ph type="title"/>
          </p:nvPr>
        </p:nvSpPr>
        <p:spPr>
          <a:xfrm>
            <a:off x="361425" y="93800"/>
            <a:ext cx="7668900" cy="728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Save Me: Environmental Impact-Based Eating</a:t>
            </a:r>
            <a:endParaRPr dirty="0"/>
          </a:p>
          <a:p>
            <a:pPr marL="0" lvl="0" indent="0" algn="l" rtl="0">
              <a:spcBef>
                <a:spcPts val="0"/>
              </a:spcBef>
              <a:spcAft>
                <a:spcPts val="0"/>
              </a:spcAft>
              <a:buNone/>
            </a:pPr>
            <a:endParaRPr sz="1400" dirty="0">
              <a:solidFill>
                <a:srgbClr val="FD902D"/>
              </a:solidFill>
              <a:highlight>
                <a:schemeClr val="lt1"/>
              </a:highlight>
              <a:latin typeface="Helvetica Neue"/>
              <a:ea typeface="Helvetica Neue"/>
              <a:cs typeface="Helvetica Neue"/>
              <a:sym typeface="Helvetica Neue"/>
            </a:endParaRPr>
          </a:p>
        </p:txBody>
      </p:sp>
      <p:sp>
        <p:nvSpPr>
          <p:cNvPr id="476" name="Google Shape;476;p72"/>
          <p:cNvSpPr txBox="1">
            <a:spLocks noGrp="1"/>
          </p:cNvSpPr>
          <p:nvPr>
            <p:ph type="subTitle" idx="2"/>
          </p:nvPr>
        </p:nvSpPr>
        <p:spPr>
          <a:xfrm>
            <a:off x="-150" y="4817900"/>
            <a:ext cx="9144000" cy="3255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a:solidFill>
                  <a:srgbClr val="B7B7B7"/>
                </a:solidFill>
                <a:latin typeface="Helvetica Neue Light"/>
                <a:ea typeface="Helvetica Neue Light"/>
                <a:cs typeface="Helvetica Neue Light"/>
                <a:sym typeface="Helvetica Neue Light"/>
              </a:rPr>
              <a:t>©2020 Nourish Food Marketing. Proprietary and Confidential. All Rights Reserved.</a:t>
            </a:r>
            <a:endParaRPr dirty="0">
              <a:solidFill>
                <a:srgbClr val="B7B7B7"/>
              </a:solidFill>
              <a:latin typeface="Helvetica Neue Light"/>
              <a:ea typeface="Helvetica Neue Light"/>
              <a:cs typeface="Helvetica Neue Light"/>
              <a:sym typeface="Helvetica Neue Light"/>
            </a:endParaRPr>
          </a:p>
          <a:p>
            <a:pPr marL="0" lvl="0" indent="0" algn="ctr" rtl="0">
              <a:lnSpc>
                <a:spcPct val="100000"/>
              </a:lnSpc>
              <a:spcBef>
                <a:spcPts val="0"/>
              </a:spcBef>
              <a:spcAft>
                <a:spcPts val="0"/>
              </a:spcAft>
              <a:buNone/>
            </a:pPr>
            <a:endParaRPr dirty="0">
              <a:solidFill>
                <a:srgbClr val="B7B7B7"/>
              </a:solidFill>
              <a:latin typeface="Helvetica Neue Light"/>
              <a:ea typeface="Helvetica Neue Light"/>
              <a:cs typeface="Helvetica Neue Light"/>
              <a:sym typeface="Helvetica Neue Light"/>
            </a:endParaRPr>
          </a:p>
        </p:txBody>
      </p:sp>
      <p:sp>
        <p:nvSpPr>
          <p:cNvPr id="477" name="Google Shape;477;p72"/>
          <p:cNvSpPr txBox="1">
            <a:spLocks noGrp="1"/>
          </p:cNvSpPr>
          <p:nvPr>
            <p:ph type="body" idx="1"/>
          </p:nvPr>
        </p:nvSpPr>
        <p:spPr>
          <a:xfrm>
            <a:off x="4566325" y="822200"/>
            <a:ext cx="4577700" cy="381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457200" lvl="0" indent="-304800" algn="l" rtl="0">
              <a:spcBef>
                <a:spcPts val="1600"/>
              </a:spcBef>
              <a:spcAft>
                <a:spcPts val="0"/>
              </a:spcAft>
              <a:buSzPts val="1200"/>
              <a:buFont typeface="Helvetica Neue"/>
              <a:buChar char="●"/>
            </a:pPr>
            <a:r>
              <a:rPr lang="en">
                <a:latin typeface="Helvetica Neue"/>
                <a:ea typeface="Helvetica Neue"/>
                <a:cs typeface="Helvetica Neue"/>
                <a:sym typeface="Helvetica Neue"/>
              </a:rPr>
              <a:t>Climate change top issue in federal election and now top of mind with Australian wildfires</a:t>
            </a:r>
            <a:endParaRPr dirty="0">
              <a:latin typeface="Helvetica Neue"/>
              <a:ea typeface="Helvetica Neue"/>
              <a:cs typeface="Helvetica Neue"/>
              <a:sym typeface="Helvetica Neue"/>
            </a:endParaRPr>
          </a:p>
          <a:p>
            <a:pPr marL="457200" marR="0" lvl="0" indent="-304800" algn="l" rtl="0">
              <a:lnSpc>
                <a:spcPct val="115000"/>
              </a:lnSpc>
              <a:spcBef>
                <a:spcPts val="1000"/>
              </a:spcBef>
              <a:spcAft>
                <a:spcPts val="0"/>
              </a:spcAft>
              <a:buClr>
                <a:srgbClr val="FF9900"/>
              </a:buClr>
              <a:buSzPts val="1200"/>
              <a:buFont typeface="Helvetica Neue"/>
              <a:buChar char="●"/>
            </a:pPr>
            <a:r>
              <a:rPr lang="en">
                <a:latin typeface="Helvetica Neue"/>
                <a:ea typeface="Helvetica Neue"/>
                <a:cs typeface="Helvetica Neue"/>
                <a:sym typeface="Helvetica Neue"/>
              </a:rPr>
              <a:t>Italy making climate change part of curriculum</a:t>
            </a:r>
            <a:endParaRPr dirty="0">
              <a:latin typeface="Helvetica Neue"/>
              <a:ea typeface="Helvetica Neue"/>
              <a:cs typeface="Helvetica Neue"/>
              <a:sym typeface="Helvetica Neue"/>
            </a:endParaRPr>
          </a:p>
          <a:p>
            <a:pPr marL="457200" marR="0" lvl="0" indent="-304800" algn="l" rtl="0">
              <a:lnSpc>
                <a:spcPct val="115000"/>
              </a:lnSpc>
              <a:spcBef>
                <a:spcPts val="1000"/>
              </a:spcBef>
              <a:spcAft>
                <a:spcPts val="0"/>
              </a:spcAft>
              <a:buSzPts val="1200"/>
              <a:buFont typeface="Helvetica Neue"/>
              <a:buChar char="●"/>
            </a:pPr>
            <a:r>
              <a:rPr lang="en">
                <a:latin typeface="Helvetica Neue"/>
                <a:ea typeface="Helvetica Neue"/>
                <a:cs typeface="Helvetica Neue"/>
                <a:sym typeface="Helvetica Neue"/>
              </a:rPr>
              <a:t>Attitudes at tipping tip from aspirational to necessary</a:t>
            </a:r>
            <a:endParaRPr dirty="0">
              <a:latin typeface="Helvetica Neue"/>
              <a:ea typeface="Helvetica Neue"/>
              <a:cs typeface="Helvetica Neue"/>
              <a:sym typeface="Helvetica Neue"/>
            </a:endParaRPr>
          </a:p>
          <a:p>
            <a:pPr marL="457200" marR="0" lvl="0" indent="0" algn="l" rtl="0">
              <a:lnSpc>
                <a:spcPct val="115000"/>
              </a:lnSpc>
              <a:spcBef>
                <a:spcPts val="1000"/>
              </a:spcBef>
              <a:spcAft>
                <a:spcPts val="0"/>
              </a:spcAft>
              <a:buNone/>
            </a:pPr>
            <a:endParaRPr dirty="0">
              <a:latin typeface="Helvetica Neue"/>
              <a:ea typeface="Helvetica Neue"/>
              <a:cs typeface="Helvetica Neue"/>
              <a:sym typeface="Helvetica Neue"/>
            </a:endParaRPr>
          </a:p>
          <a:p>
            <a:pPr marL="0" marR="0" lvl="0" indent="0" algn="l" rtl="0">
              <a:lnSpc>
                <a:spcPct val="115000"/>
              </a:lnSpc>
              <a:spcBef>
                <a:spcPts val="1000"/>
              </a:spcBef>
              <a:spcAft>
                <a:spcPts val="1600"/>
              </a:spcAft>
              <a:buNone/>
            </a:pPr>
            <a:endParaRPr dirty="0"/>
          </a:p>
        </p:txBody>
      </p:sp>
      <p:pic>
        <p:nvPicPr>
          <p:cNvPr id="478" name="Google Shape;478;p72"/>
          <p:cNvPicPr preferRelativeResize="0"/>
          <p:nvPr/>
        </p:nvPicPr>
        <p:blipFill>
          <a:blip r:embed="rId3">
            <a:alphaModFix/>
          </a:blip>
          <a:stretch>
            <a:fillRect/>
          </a:stretch>
        </p:blipFill>
        <p:spPr>
          <a:xfrm>
            <a:off x="0" y="923150"/>
            <a:ext cx="4577700" cy="370470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73"/>
          <p:cNvSpPr txBox="1">
            <a:spLocks noGrp="1"/>
          </p:cNvSpPr>
          <p:nvPr>
            <p:ph type="title"/>
          </p:nvPr>
        </p:nvSpPr>
        <p:spPr>
          <a:xfrm>
            <a:off x="361425" y="93800"/>
            <a:ext cx="7668900" cy="728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Save Me: Environmental Impact-Based Eating</a:t>
            </a:r>
            <a:endParaRPr dirty="0"/>
          </a:p>
          <a:p>
            <a:pPr marL="0" lvl="0" indent="0" algn="l" rtl="0">
              <a:spcBef>
                <a:spcPts val="0"/>
              </a:spcBef>
              <a:spcAft>
                <a:spcPts val="0"/>
              </a:spcAft>
              <a:buNone/>
            </a:pPr>
            <a:endParaRPr sz="1400" dirty="0">
              <a:solidFill>
                <a:srgbClr val="FD902D"/>
              </a:solidFill>
              <a:highlight>
                <a:schemeClr val="lt1"/>
              </a:highlight>
              <a:latin typeface="Helvetica Neue"/>
              <a:ea typeface="Helvetica Neue"/>
              <a:cs typeface="Helvetica Neue"/>
              <a:sym typeface="Helvetica Neue"/>
            </a:endParaRPr>
          </a:p>
        </p:txBody>
      </p:sp>
      <p:sp>
        <p:nvSpPr>
          <p:cNvPr id="484" name="Google Shape;484;p73"/>
          <p:cNvSpPr txBox="1">
            <a:spLocks noGrp="1"/>
          </p:cNvSpPr>
          <p:nvPr>
            <p:ph type="subTitle" idx="2"/>
          </p:nvPr>
        </p:nvSpPr>
        <p:spPr>
          <a:xfrm>
            <a:off x="-150" y="4817900"/>
            <a:ext cx="9144000" cy="3255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a:solidFill>
                  <a:srgbClr val="B7B7B7"/>
                </a:solidFill>
                <a:latin typeface="Helvetica Neue Light"/>
                <a:ea typeface="Helvetica Neue Light"/>
                <a:cs typeface="Helvetica Neue Light"/>
                <a:sym typeface="Helvetica Neue Light"/>
              </a:rPr>
              <a:t>©2020 Nourish Food Marketing. Proprietary and Confidential. All Rights Reserved.</a:t>
            </a:r>
            <a:endParaRPr dirty="0">
              <a:solidFill>
                <a:srgbClr val="B7B7B7"/>
              </a:solidFill>
              <a:latin typeface="Helvetica Neue Light"/>
              <a:ea typeface="Helvetica Neue Light"/>
              <a:cs typeface="Helvetica Neue Light"/>
              <a:sym typeface="Helvetica Neue Light"/>
            </a:endParaRPr>
          </a:p>
          <a:p>
            <a:pPr marL="0" lvl="0" indent="0" algn="ctr" rtl="0">
              <a:lnSpc>
                <a:spcPct val="100000"/>
              </a:lnSpc>
              <a:spcBef>
                <a:spcPts val="0"/>
              </a:spcBef>
              <a:spcAft>
                <a:spcPts val="0"/>
              </a:spcAft>
              <a:buNone/>
            </a:pPr>
            <a:endParaRPr dirty="0">
              <a:solidFill>
                <a:srgbClr val="B7B7B7"/>
              </a:solidFill>
              <a:latin typeface="Helvetica Neue Light"/>
              <a:ea typeface="Helvetica Neue Light"/>
              <a:cs typeface="Helvetica Neue Light"/>
              <a:sym typeface="Helvetica Neue Light"/>
            </a:endParaRPr>
          </a:p>
        </p:txBody>
      </p:sp>
      <p:sp>
        <p:nvSpPr>
          <p:cNvPr id="485" name="Google Shape;485;p73"/>
          <p:cNvSpPr txBox="1">
            <a:spLocks noGrp="1"/>
          </p:cNvSpPr>
          <p:nvPr>
            <p:ph type="body" idx="1"/>
          </p:nvPr>
        </p:nvSpPr>
        <p:spPr>
          <a:xfrm>
            <a:off x="4566325" y="822200"/>
            <a:ext cx="4577700" cy="381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457200" lvl="0" indent="-304800" algn="l" rtl="0">
              <a:spcBef>
                <a:spcPts val="1600"/>
              </a:spcBef>
              <a:spcAft>
                <a:spcPts val="0"/>
              </a:spcAft>
              <a:buSzPts val="1200"/>
              <a:buFont typeface="Helvetica Neue"/>
              <a:buChar char="●"/>
            </a:pPr>
            <a:r>
              <a:rPr lang="en">
                <a:latin typeface="Helvetica Neue"/>
                <a:ea typeface="Helvetica Neue"/>
                <a:cs typeface="Helvetica Neue"/>
                <a:sym typeface="Helvetica Neue"/>
              </a:rPr>
              <a:t>“Climatarian” diet</a:t>
            </a:r>
            <a:endParaRPr dirty="0">
              <a:latin typeface="Helvetica Neue"/>
              <a:ea typeface="Helvetica Neue"/>
              <a:cs typeface="Helvetica Neue"/>
              <a:sym typeface="Helvetica Neue"/>
            </a:endParaRPr>
          </a:p>
          <a:p>
            <a:pPr marL="457200" marR="0" lvl="0" indent="-304800" algn="l" rtl="0">
              <a:lnSpc>
                <a:spcPct val="115000"/>
              </a:lnSpc>
              <a:spcBef>
                <a:spcPts val="1000"/>
              </a:spcBef>
              <a:spcAft>
                <a:spcPts val="0"/>
              </a:spcAft>
              <a:buClr>
                <a:srgbClr val="FF9900"/>
              </a:buClr>
              <a:buSzPts val="1200"/>
              <a:buFont typeface="Helvetica Neue"/>
              <a:buChar char="●"/>
            </a:pPr>
            <a:r>
              <a:rPr lang="en">
                <a:latin typeface="Helvetica Neue"/>
                <a:ea typeface="Helvetica Neue"/>
                <a:cs typeface="Helvetica Neue"/>
                <a:sym typeface="Helvetica Neue"/>
              </a:rPr>
              <a:t>Blended products</a:t>
            </a:r>
            <a:endParaRPr dirty="0">
              <a:latin typeface="Helvetica Neue"/>
              <a:ea typeface="Helvetica Neue"/>
              <a:cs typeface="Helvetica Neue"/>
              <a:sym typeface="Helvetica Neue"/>
            </a:endParaRPr>
          </a:p>
          <a:p>
            <a:pPr marL="457200" marR="0" lvl="0" indent="0" algn="l" rtl="0">
              <a:lnSpc>
                <a:spcPct val="115000"/>
              </a:lnSpc>
              <a:spcBef>
                <a:spcPts val="1000"/>
              </a:spcBef>
              <a:spcAft>
                <a:spcPts val="0"/>
              </a:spcAft>
              <a:buNone/>
            </a:pPr>
            <a:endParaRPr dirty="0">
              <a:latin typeface="Helvetica Neue"/>
              <a:ea typeface="Helvetica Neue"/>
              <a:cs typeface="Helvetica Neue"/>
              <a:sym typeface="Helvetica Neue"/>
            </a:endParaRPr>
          </a:p>
          <a:p>
            <a:pPr marL="0" marR="0" lvl="0" indent="0" algn="l" rtl="0">
              <a:lnSpc>
                <a:spcPct val="115000"/>
              </a:lnSpc>
              <a:spcBef>
                <a:spcPts val="1000"/>
              </a:spcBef>
              <a:spcAft>
                <a:spcPts val="1600"/>
              </a:spcAft>
              <a:buNone/>
            </a:pPr>
            <a:endParaRPr dirty="0"/>
          </a:p>
        </p:txBody>
      </p:sp>
      <p:pic>
        <p:nvPicPr>
          <p:cNvPr id="486" name="Google Shape;486;p73"/>
          <p:cNvPicPr preferRelativeResize="0"/>
          <p:nvPr/>
        </p:nvPicPr>
        <p:blipFill>
          <a:blip r:embed="rId3">
            <a:alphaModFix/>
          </a:blip>
          <a:stretch>
            <a:fillRect/>
          </a:stretch>
        </p:blipFill>
        <p:spPr>
          <a:xfrm>
            <a:off x="0" y="940300"/>
            <a:ext cx="4454625" cy="32270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74"/>
          <p:cNvSpPr txBox="1">
            <a:spLocks noGrp="1"/>
          </p:cNvSpPr>
          <p:nvPr>
            <p:ph type="title"/>
          </p:nvPr>
        </p:nvSpPr>
        <p:spPr>
          <a:xfrm>
            <a:off x="361425" y="93800"/>
            <a:ext cx="7668900" cy="728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Save Me: Environmental Impact-Based Eating</a:t>
            </a:r>
            <a:endParaRPr dirty="0"/>
          </a:p>
          <a:p>
            <a:pPr marL="0" lvl="0" indent="0" algn="l" rtl="0">
              <a:spcBef>
                <a:spcPts val="0"/>
              </a:spcBef>
              <a:spcAft>
                <a:spcPts val="0"/>
              </a:spcAft>
              <a:buNone/>
            </a:pPr>
            <a:endParaRPr sz="1400" dirty="0">
              <a:solidFill>
                <a:srgbClr val="FD902D"/>
              </a:solidFill>
              <a:highlight>
                <a:schemeClr val="lt1"/>
              </a:highlight>
              <a:latin typeface="Helvetica Neue"/>
              <a:ea typeface="Helvetica Neue"/>
              <a:cs typeface="Helvetica Neue"/>
              <a:sym typeface="Helvetica Neue"/>
            </a:endParaRPr>
          </a:p>
        </p:txBody>
      </p:sp>
      <p:sp>
        <p:nvSpPr>
          <p:cNvPr id="492" name="Google Shape;492;p74"/>
          <p:cNvSpPr txBox="1">
            <a:spLocks noGrp="1"/>
          </p:cNvSpPr>
          <p:nvPr>
            <p:ph type="subTitle" idx="2"/>
          </p:nvPr>
        </p:nvSpPr>
        <p:spPr>
          <a:xfrm>
            <a:off x="-150" y="4817900"/>
            <a:ext cx="9144000" cy="3255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a:solidFill>
                  <a:srgbClr val="B7B7B7"/>
                </a:solidFill>
                <a:latin typeface="Helvetica Neue Light"/>
                <a:ea typeface="Helvetica Neue Light"/>
                <a:cs typeface="Helvetica Neue Light"/>
                <a:sym typeface="Helvetica Neue Light"/>
              </a:rPr>
              <a:t>©2020 Nourish Food Marketing. Proprietary and Confidential. All Rights Reserved.</a:t>
            </a:r>
            <a:endParaRPr dirty="0">
              <a:solidFill>
                <a:srgbClr val="B7B7B7"/>
              </a:solidFill>
              <a:latin typeface="Helvetica Neue Light"/>
              <a:ea typeface="Helvetica Neue Light"/>
              <a:cs typeface="Helvetica Neue Light"/>
              <a:sym typeface="Helvetica Neue Light"/>
            </a:endParaRPr>
          </a:p>
          <a:p>
            <a:pPr marL="0" lvl="0" indent="0" algn="ctr" rtl="0">
              <a:lnSpc>
                <a:spcPct val="100000"/>
              </a:lnSpc>
              <a:spcBef>
                <a:spcPts val="0"/>
              </a:spcBef>
              <a:spcAft>
                <a:spcPts val="0"/>
              </a:spcAft>
              <a:buNone/>
            </a:pPr>
            <a:endParaRPr dirty="0">
              <a:solidFill>
                <a:srgbClr val="B7B7B7"/>
              </a:solidFill>
              <a:latin typeface="Helvetica Neue Light"/>
              <a:ea typeface="Helvetica Neue Light"/>
              <a:cs typeface="Helvetica Neue Light"/>
              <a:sym typeface="Helvetica Neue Light"/>
            </a:endParaRPr>
          </a:p>
        </p:txBody>
      </p:sp>
      <p:sp>
        <p:nvSpPr>
          <p:cNvPr id="493" name="Google Shape;493;p74"/>
          <p:cNvSpPr txBox="1">
            <a:spLocks noGrp="1"/>
          </p:cNvSpPr>
          <p:nvPr>
            <p:ph type="body" idx="1"/>
          </p:nvPr>
        </p:nvSpPr>
        <p:spPr>
          <a:xfrm>
            <a:off x="4566325" y="822200"/>
            <a:ext cx="4577700" cy="381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457200" lvl="0" indent="-304800" algn="l" rtl="0">
              <a:spcBef>
                <a:spcPts val="1600"/>
              </a:spcBef>
              <a:spcAft>
                <a:spcPts val="0"/>
              </a:spcAft>
              <a:buSzPts val="1200"/>
              <a:buFont typeface="Helvetica Neue"/>
              <a:buChar char="●"/>
            </a:pPr>
            <a:r>
              <a:rPr lang="en">
                <a:latin typeface="Helvetica Neue"/>
                <a:ea typeface="Helvetica Neue"/>
                <a:cs typeface="Helvetica Neue"/>
                <a:sym typeface="Helvetica Neue"/>
              </a:rPr>
              <a:t>Tyson’s Raised &amp; Rooted, Perdue’s Chicken Plus</a:t>
            </a:r>
            <a:endParaRPr dirty="0">
              <a:latin typeface="Helvetica Neue"/>
              <a:ea typeface="Helvetica Neue"/>
              <a:cs typeface="Helvetica Neue"/>
              <a:sym typeface="Helvetica Neue"/>
            </a:endParaRPr>
          </a:p>
          <a:p>
            <a:pPr marL="457200" marR="0" lvl="0" indent="-304800" algn="l" rtl="0">
              <a:lnSpc>
                <a:spcPct val="115000"/>
              </a:lnSpc>
              <a:spcBef>
                <a:spcPts val="1000"/>
              </a:spcBef>
              <a:spcAft>
                <a:spcPts val="0"/>
              </a:spcAft>
              <a:buClr>
                <a:srgbClr val="FF9900"/>
              </a:buClr>
              <a:buSzPts val="1200"/>
              <a:buFont typeface="Helvetica Neue"/>
              <a:buChar char="●"/>
            </a:pPr>
            <a:r>
              <a:rPr lang="en">
                <a:latin typeface="Helvetica Neue"/>
                <a:ea typeface="Helvetica Neue"/>
                <a:cs typeface="Helvetica Neue"/>
                <a:sym typeface="Helvetica Neue"/>
              </a:rPr>
              <a:t>Companies like MLF (carbon-neutral), IKEA (“climate positive”) leading the way </a:t>
            </a:r>
            <a:endParaRPr dirty="0">
              <a:latin typeface="Helvetica Neue"/>
              <a:ea typeface="Helvetica Neue"/>
              <a:cs typeface="Helvetica Neue"/>
              <a:sym typeface="Helvetica Neue"/>
            </a:endParaRPr>
          </a:p>
          <a:p>
            <a:pPr marL="457200" marR="0" lvl="0" indent="0" algn="l" rtl="0">
              <a:lnSpc>
                <a:spcPct val="115000"/>
              </a:lnSpc>
              <a:spcBef>
                <a:spcPts val="1000"/>
              </a:spcBef>
              <a:spcAft>
                <a:spcPts val="0"/>
              </a:spcAft>
              <a:buNone/>
            </a:pPr>
            <a:endParaRPr dirty="0">
              <a:latin typeface="Helvetica Neue"/>
              <a:ea typeface="Helvetica Neue"/>
              <a:cs typeface="Helvetica Neue"/>
              <a:sym typeface="Helvetica Neue"/>
            </a:endParaRPr>
          </a:p>
          <a:p>
            <a:pPr marL="0" marR="0" lvl="0" indent="0" algn="l" rtl="0">
              <a:lnSpc>
                <a:spcPct val="115000"/>
              </a:lnSpc>
              <a:spcBef>
                <a:spcPts val="1000"/>
              </a:spcBef>
              <a:spcAft>
                <a:spcPts val="1600"/>
              </a:spcAft>
              <a:buNone/>
            </a:pPr>
            <a:endParaRPr dirty="0"/>
          </a:p>
        </p:txBody>
      </p:sp>
      <p:pic>
        <p:nvPicPr>
          <p:cNvPr id="494" name="Google Shape;494;p74"/>
          <p:cNvPicPr preferRelativeResize="0"/>
          <p:nvPr/>
        </p:nvPicPr>
        <p:blipFill>
          <a:blip r:embed="rId3">
            <a:alphaModFix/>
          </a:blip>
          <a:stretch>
            <a:fillRect/>
          </a:stretch>
        </p:blipFill>
        <p:spPr>
          <a:xfrm>
            <a:off x="0" y="960975"/>
            <a:ext cx="2771775" cy="2086858"/>
          </a:xfrm>
          <a:prstGeom prst="rect">
            <a:avLst/>
          </a:prstGeom>
          <a:noFill/>
          <a:ln>
            <a:noFill/>
          </a:ln>
        </p:spPr>
      </p:pic>
      <p:pic>
        <p:nvPicPr>
          <p:cNvPr id="495" name="Google Shape;495;p74"/>
          <p:cNvPicPr preferRelativeResize="0"/>
          <p:nvPr/>
        </p:nvPicPr>
        <p:blipFill>
          <a:blip r:embed="rId4">
            <a:alphaModFix/>
          </a:blip>
          <a:stretch>
            <a:fillRect/>
          </a:stretch>
        </p:blipFill>
        <p:spPr>
          <a:xfrm>
            <a:off x="2660300" y="2911875"/>
            <a:ext cx="1906025" cy="19060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75"/>
          <p:cNvSpPr txBox="1">
            <a:spLocks noGrp="1"/>
          </p:cNvSpPr>
          <p:nvPr>
            <p:ph type="title"/>
          </p:nvPr>
        </p:nvSpPr>
        <p:spPr>
          <a:xfrm>
            <a:off x="361425" y="93800"/>
            <a:ext cx="7668900" cy="728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Save Me: Environmental Impact-Based Eating</a:t>
            </a:r>
            <a:endParaRPr dirty="0"/>
          </a:p>
          <a:p>
            <a:pPr marL="0" lvl="0" indent="0" algn="l" rtl="0">
              <a:spcBef>
                <a:spcPts val="0"/>
              </a:spcBef>
              <a:spcAft>
                <a:spcPts val="0"/>
              </a:spcAft>
              <a:buNone/>
            </a:pPr>
            <a:endParaRPr sz="1400" dirty="0">
              <a:solidFill>
                <a:srgbClr val="FD902D"/>
              </a:solidFill>
              <a:highlight>
                <a:schemeClr val="lt1"/>
              </a:highlight>
              <a:latin typeface="Helvetica Neue"/>
              <a:ea typeface="Helvetica Neue"/>
              <a:cs typeface="Helvetica Neue"/>
              <a:sym typeface="Helvetica Neue"/>
            </a:endParaRPr>
          </a:p>
        </p:txBody>
      </p:sp>
      <p:sp>
        <p:nvSpPr>
          <p:cNvPr id="501" name="Google Shape;501;p75"/>
          <p:cNvSpPr txBox="1">
            <a:spLocks noGrp="1"/>
          </p:cNvSpPr>
          <p:nvPr>
            <p:ph type="subTitle" idx="2"/>
          </p:nvPr>
        </p:nvSpPr>
        <p:spPr>
          <a:xfrm>
            <a:off x="-150" y="4817900"/>
            <a:ext cx="9144000" cy="3255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a:solidFill>
                  <a:srgbClr val="B7B7B7"/>
                </a:solidFill>
                <a:latin typeface="Helvetica Neue Light"/>
                <a:ea typeface="Helvetica Neue Light"/>
                <a:cs typeface="Helvetica Neue Light"/>
                <a:sym typeface="Helvetica Neue Light"/>
              </a:rPr>
              <a:t>©2020 Nourish Food Marketing. Proprietary and Confidential. All Rights Reserved.</a:t>
            </a:r>
            <a:endParaRPr dirty="0">
              <a:solidFill>
                <a:srgbClr val="B7B7B7"/>
              </a:solidFill>
              <a:latin typeface="Helvetica Neue Light"/>
              <a:ea typeface="Helvetica Neue Light"/>
              <a:cs typeface="Helvetica Neue Light"/>
              <a:sym typeface="Helvetica Neue Light"/>
            </a:endParaRPr>
          </a:p>
          <a:p>
            <a:pPr marL="0" lvl="0" indent="0" algn="ctr" rtl="0">
              <a:lnSpc>
                <a:spcPct val="100000"/>
              </a:lnSpc>
              <a:spcBef>
                <a:spcPts val="0"/>
              </a:spcBef>
              <a:spcAft>
                <a:spcPts val="0"/>
              </a:spcAft>
              <a:buNone/>
            </a:pPr>
            <a:endParaRPr dirty="0">
              <a:solidFill>
                <a:srgbClr val="B7B7B7"/>
              </a:solidFill>
              <a:latin typeface="Helvetica Neue Light"/>
              <a:ea typeface="Helvetica Neue Light"/>
              <a:cs typeface="Helvetica Neue Light"/>
              <a:sym typeface="Helvetica Neue Light"/>
            </a:endParaRPr>
          </a:p>
        </p:txBody>
      </p:sp>
      <p:sp>
        <p:nvSpPr>
          <p:cNvPr id="502" name="Google Shape;502;p75"/>
          <p:cNvSpPr txBox="1">
            <a:spLocks noGrp="1"/>
          </p:cNvSpPr>
          <p:nvPr>
            <p:ph type="body" idx="1"/>
          </p:nvPr>
        </p:nvSpPr>
        <p:spPr>
          <a:xfrm>
            <a:off x="4566325" y="822200"/>
            <a:ext cx="4577700" cy="381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457200" lvl="0" indent="-304800" algn="l" rtl="0">
              <a:spcBef>
                <a:spcPts val="1600"/>
              </a:spcBef>
              <a:spcAft>
                <a:spcPts val="0"/>
              </a:spcAft>
              <a:buSzPts val="1200"/>
              <a:buFont typeface="Helvetica Neue"/>
              <a:buChar char="●"/>
            </a:pPr>
            <a:r>
              <a:rPr lang="en">
                <a:latin typeface="Helvetica Neue"/>
                <a:ea typeface="Helvetica Neue"/>
                <a:cs typeface="Helvetica Neue"/>
                <a:sym typeface="Helvetica Neue"/>
              </a:rPr>
              <a:t>And “blended” products not just meat</a:t>
            </a:r>
            <a:endParaRPr dirty="0">
              <a:latin typeface="Helvetica Neue"/>
              <a:ea typeface="Helvetica Neue"/>
              <a:cs typeface="Helvetica Neue"/>
              <a:sym typeface="Helvetica Neue"/>
            </a:endParaRPr>
          </a:p>
          <a:p>
            <a:pPr marL="457200" marR="0" lvl="0" indent="-304800" algn="l" rtl="0">
              <a:lnSpc>
                <a:spcPct val="115000"/>
              </a:lnSpc>
              <a:spcBef>
                <a:spcPts val="1000"/>
              </a:spcBef>
              <a:spcAft>
                <a:spcPts val="0"/>
              </a:spcAft>
              <a:buClr>
                <a:srgbClr val="FF9900"/>
              </a:buClr>
              <a:buSzPts val="1200"/>
              <a:buFont typeface="Helvetica Neue"/>
              <a:buChar char="●"/>
            </a:pPr>
            <a:r>
              <a:rPr lang="en">
                <a:latin typeface="Helvetica Neue"/>
                <a:ea typeface="Helvetica Neue"/>
                <a:cs typeface="Helvetica Neue"/>
                <a:sym typeface="Helvetica Neue"/>
              </a:rPr>
              <a:t>Milk/mylk blends, cheeses</a:t>
            </a:r>
            <a:endParaRPr dirty="0">
              <a:latin typeface="Helvetica Neue"/>
              <a:ea typeface="Helvetica Neue"/>
              <a:cs typeface="Helvetica Neue"/>
              <a:sym typeface="Helvetica Neue"/>
            </a:endParaRPr>
          </a:p>
          <a:p>
            <a:pPr marL="457200" marR="0" lvl="0" indent="-304800" algn="l" rtl="0">
              <a:lnSpc>
                <a:spcPct val="115000"/>
              </a:lnSpc>
              <a:spcBef>
                <a:spcPts val="1000"/>
              </a:spcBef>
              <a:spcAft>
                <a:spcPts val="0"/>
              </a:spcAft>
              <a:buSzPts val="1200"/>
              <a:buFont typeface="Helvetica Neue"/>
              <a:buChar char="●"/>
            </a:pPr>
            <a:r>
              <a:rPr lang="en">
                <a:latin typeface="Helvetica Neue"/>
                <a:ea typeface="Helvetica Neue"/>
                <a:cs typeface="Helvetica Neue"/>
                <a:sym typeface="Helvetica Neue"/>
              </a:rPr>
              <a:t>Starbucks CEO telling customers to “go black to go green” or use dairy alternatives</a:t>
            </a:r>
            <a:endParaRPr dirty="0">
              <a:latin typeface="Helvetica Neue"/>
              <a:ea typeface="Helvetica Neue"/>
              <a:cs typeface="Helvetica Neue"/>
              <a:sym typeface="Helvetica Neue"/>
            </a:endParaRPr>
          </a:p>
          <a:p>
            <a:pPr marL="457200" marR="0" lvl="0" indent="-304800" algn="l" rtl="0">
              <a:lnSpc>
                <a:spcPct val="115000"/>
              </a:lnSpc>
              <a:spcBef>
                <a:spcPts val="1000"/>
              </a:spcBef>
              <a:spcAft>
                <a:spcPts val="0"/>
              </a:spcAft>
              <a:buSzPts val="1200"/>
              <a:buFont typeface="Helvetica Neue"/>
              <a:buChar char="●"/>
            </a:pPr>
            <a:r>
              <a:rPr lang="en">
                <a:latin typeface="Helvetica Neue"/>
                <a:ea typeface="Helvetica Neue"/>
                <a:cs typeface="Helvetica Neue"/>
                <a:sym typeface="Helvetica Neue"/>
              </a:rPr>
              <a:t>Flexitarianism by product for best of both worlds!</a:t>
            </a:r>
            <a:endParaRPr dirty="0">
              <a:latin typeface="Helvetica Neue"/>
              <a:ea typeface="Helvetica Neue"/>
              <a:cs typeface="Helvetica Neue"/>
              <a:sym typeface="Helvetica Neue"/>
            </a:endParaRPr>
          </a:p>
          <a:p>
            <a:pPr marL="457200" marR="0" lvl="0" indent="0" algn="l" rtl="0">
              <a:lnSpc>
                <a:spcPct val="115000"/>
              </a:lnSpc>
              <a:spcBef>
                <a:spcPts val="1000"/>
              </a:spcBef>
              <a:spcAft>
                <a:spcPts val="0"/>
              </a:spcAft>
              <a:buNone/>
            </a:pPr>
            <a:endParaRPr dirty="0">
              <a:latin typeface="Helvetica Neue"/>
              <a:ea typeface="Helvetica Neue"/>
              <a:cs typeface="Helvetica Neue"/>
              <a:sym typeface="Helvetica Neue"/>
            </a:endParaRPr>
          </a:p>
          <a:p>
            <a:pPr marL="0" marR="0" lvl="0" indent="0" algn="l" rtl="0">
              <a:lnSpc>
                <a:spcPct val="115000"/>
              </a:lnSpc>
              <a:spcBef>
                <a:spcPts val="1000"/>
              </a:spcBef>
              <a:spcAft>
                <a:spcPts val="1600"/>
              </a:spcAft>
              <a:buNone/>
            </a:pPr>
            <a:endParaRPr dirty="0"/>
          </a:p>
        </p:txBody>
      </p:sp>
      <p:pic>
        <p:nvPicPr>
          <p:cNvPr id="503" name="Google Shape;503;p75"/>
          <p:cNvPicPr preferRelativeResize="0"/>
          <p:nvPr/>
        </p:nvPicPr>
        <p:blipFill>
          <a:blip r:embed="rId3">
            <a:alphaModFix/>
          </a:blip>
          <a:stretch>
            <a:fillRect/>
          </a:stretch>
        </p:blipFill>
        <p:spPr>
          <a:xfrm>
            <a:off x="152400" y="974600"/>
            <a:ext cx="1971851" cy="3690900"/>
          </a:xfrm>
          <a:prstGeom prst="rect">
            <a:avLst/>
          </a:prstGeom>
          <a:noFill/>
          <a:ln>
            <a:noFill/>
          </a:ln>
        </p:spPr>
      </p:pic>
      <p:pic>
        <p:nvPicPr>
          <p:cNvPr id="504" name="Google Shape;504;p75"/>
          <p:cNvPicPr preferRelativeResize="0"/>
          <p:nvPr/>
        </p:nvPicPr>
        <p:blipFill>
          <a:blip r:embed="rId4">
            <a:alphaModFix/>
          </a:blip>
          <a:stretch>
            <a:fillRect/>
          </a:stretch>
        </p:blipFill>
        <p:spPr>
          <a:xfrm>
            <a:off x="2304676" y="974600"/>
            <a:ext cx="1447800" cy="14287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51"/>
          <p:cNvSpPr txBox="1">
            <a:spLocks noGrp="1"/>
          </p:cNvSpPr>
          <p:nvPr>
            <p:ph type="body" idx="1"/>
          </p:nvPr>
        </p:nvSpPr>
        <p:spPr>
          <a:xfrm>
            <a:off x="3945300" y="689175"/>
            <a:ext cx="5198700" cy="40761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Clr>
                <a:srgbClr val="000000"/>
              </a:buClr>
              <a:buSzPts val="1100"/>
              <a:buFont typeface="Arial"/>
              <a:buNone/>
            </a:pPr>
            <a:r>
              <a:rPr lang="en" sz="1400">
                <a:solidFill>
                  <a:srgbClr val="FF9900"/>
                </a:solidFill>
                <a:latin typeface="Helvetica Neue"/>
                <a:ea typeface="Helvetica Neue"/>
                <a:cs typeface="Helvetica Neue"/>
                <a:sym typeface="Helvetica Neue"/>
              </a:rPr>
              <a:t>This year, it’s all about Me</a:t>
            </a:r>
            <a:endParaRPr sz="1400" dirty="0">
              <a:solidFill>
                <a:srgbClr val="FF9900"/>
              </a:solidFill>
              <a:latin typeface="Helvetica Neue"/>
              <a:ea typeface="Helvetica Neue"/>
              <a:cs typeface="Helvetica Neue"/>
              <a:sym typeface="Helvetica Neue"/>
            </a:endParaRPr>
          </a:p>
          <a:p>
            <a:pPr marL="0" lvl="0" indent="0" algn="ctr" rtl="0">
              <a:lnSpc>
                <a:spcPct val="100000"/>
              </a:lnSpc>
              <a:spcBef>
                <a:spcPts val="0"/>
              </a:spcBef>
              <a:spcAft>
                <a:spcPts val="0"/>
              </a:spcAft>
              <a:buClr>
                <a:srgbClr val="000000"/>
              </a:buClr>
              <a:buSzPts val="1100"/>
              <a:buFont typeface="Arial"/>
              <a:buNone/>
            </a:pPr>
            <a:endParaRPr sz="1400" dirty="0">
              <a:solidFill>
                <a:srgbClr val="FF9900"/>
              </a:solidFill>
              <a:latin typeface="Helvetica Neue"/>
              <a:ea typeface="Helvetica Neue"/>
              <a:cs typeface="Helvetica Neue"/>
              <a:sym typeface="Helvetica Neue"/>
            </a:endParaRPr>
          </a:p>
          <a:p>
            <a:pPr marL="457200" lvl="0" indent="0" algn="l" rtl="0">
              <a:lnSpc>
                <a:spcPct val="115000"/>
              </a:lnSpc>
              <a:spcBef>
                <a:spcPts val="0"/>
              </a:spcBef>
              <a:spcAft>
                <a:spcPts val="0"/>
              </a:spcAft>
              <a:buNone/>
            </a:pPr>
            <a:r>
              <a:rPr lang="en" sz="1100" b="1">
                <a:solidFill>
                  <a:srgbClr val="FF9900"/>
                </a:solidFill>
                <a:latin typeface="Helvetica Neue"/>
                <a:ea typeface="Helvetica Neue"/>
                <a:cs typeface="Helvetica Neue"/>
                <a:sym typeface="Helvetica Neue"/>
              </a:rPr>
              <a:t>Unpackage Me:</a:t>
            </a:r>
            <a:r>
              <a:rPr lang="en" sz="1100">
                <a:solidFill>
                  <a:srgbClr val="666666"/>
                </a:solidFill>
                <a:latin typeface="Helvetica Neue"/>
                <a:ea typeface="Helvetica Neue"/>
                <a:cs typeface="Helvetica Neue"/>
                <a:sym typeface="Helvetica Neue"/>
              </a:rPr>
              <a:t> Solutions Beyond Recycling</a:t>
            </a:r>
            <a:endParaRPr sz="1100" dirty="0">
              <a:solidFill>
                <a:srgbClr val="666666"/>
              </a:solidFill>
              <a:latin typeface="Helvetica Neue"/>
              <a:ea typeface="Helvetica Neue"/>
              <a:cs typeface="Helvetica Neue"/>
              <a:sym typeface="Helvetica Neue"/>
            </a:endParaRPr>
          </a:p>
          <a:p>
            <a:pPr marL="457200" lvl="0" indent="0" algn="l" rtl="0">
              <a:lnSpc>
                <a:spcPct val="115000"/>
              </a:lnSpc>
              <a:spcBef>
                <a:spcPts val="1000"/>
              </a:spcBef>
              <a:spcAft>
                <a:spcPts val="0"/>
              </a:spcAft>
              <a:buNone/>
            </a:pPr>
            <a:r>
              <a:rPr lang="en" sz="1100" b="1">
                <a:solidFill>
                  <a:srgbClr val="FF9900"/>
                </a:solidFill>
                <a:latin typeface="Helvetica Neue"/>
                <a:ea typeface="Helvetica Neue"/>
                <a:cs typeface="Helvetica Neue"/>
                <a:sym typeface="Helvetica Neue"/>
              </a:rPr>
              <a:t>Sober Me:</a:t>
            </a:r>
            <a:r>
              <a:rPr lang="en" sz="1100">
                <a:solidFill>
                  <a:srgbClr val="666666"/>
                </a:solidFill>
                <a:latin typeface="Helvetica Neue"/>
                <a:ea typeface="Helvetica Neue"/>
                <a:cs typeface="Helvetica Neue"/>
                <a:sym typeface="Helvetica Neue"/>
              </a:rPr>
              <a:t> Rethinking Alcohol for a New Generation of Drinkers</a:t>
            </a:r>
            <a:endParaRPr sz="1100" dirty="0">
              <a:solidFill>
                <a:srgbClr val="666666"/>
              </a:solidFill>
              <a:latin typeface="Helvetica Neue"/>
              <a:ea typeface="Helvetica Neue"/>
              <a:cs typeface="Helvetica Neue"/>
              <a:sym typeface="Helvetica Neue"/>
            </a:endParaRPr>
          </a:p>
          <a:p>
            <a:pPr marL="457200" lvl="0" indent="0" algn="l" rtl="0">
              <a:lnSpc>
                <a:spcPct val="115000"/>
              </a:lnSpc>
              <a:spcBef>
                <a:spcPts val="1000"/>
              </a:spcBef>
              <a:spcAft>
                <a:spcPts val="0"/>
              </a:spcAft>
              <a:buNone/>
            </a:pPr>
            <a:r>
              <a:rPr lang="en" sz="1100" b="1">
                <a:solidFill>
                  <a:srgbClr val="FF9900"/>
                </a:solidFill>
                <a:latin typeface="Helvetica Neue"/>
                <a:ea typeface="Helvetica Neue"/>
                <a:cs typeface="Helvetica Neue"/>
                <a:sym typeface="Helvetica Neue"/>
              </a:rPr>
              <a:t>Know Me:</a:t>
            </a:r>
            <a:r>
              <a:rPr lang="en" sz="1100">
                <a:solidFill>
                  <a:srgbClr val="666666"/>
                </a:solidFill>
                <a:latin typeface="Helvetica Neue"/>
                <a:ea typeface="Helvetica Neue"/>
                <a:cs typeface="Helvetica Neue"/>
                <a:sym typeface="Helvetica Neue"/>
              </a:rPr>
              <a:t> AI and Hyperpersonalizing Foodservice</a:t>
            </a:r>
            <a:endParaRPr sz="1100" dirty="0">
              <a:solidFill>
                <a:srgbClr val="666666"/>
              </a:solidFill>
              <a:latin typeface="Helvetica Neue"/>
              <a:ea typeface="Helvetica Neue"/>
              <a:cs typeface="Helvetica Neue"/>
              <a:sym typeface="Helvetica Neue"/>
            </a:endParaRPr>
          </a:p>
          <a:p>
            <a:pPr marL="457200" lvl="0" indent="0" algn="l" rtl="0">
              <a:lnSpc>
                <a:spcPct val="115000"/>
              </a:lnSpc>
              <a:spcBef>
                <a:spcPts val="1000"/>
              </a:spcBef>
              <a:spcAft>
                <a:spcPts val="0"/>
              </a:spcAft>
              <a:buNone/>
            </a:pPr>
            <a:r>
              <a:rPr lang="en" sz="1100" b="1">
                <a:solidFill>
                  <a:srgbClr val="FF9900"/>
                </a:solidFill>
                <a:latin typeface="Helvetica Neue"/>
                <a:ea typeface="Helvetica Neue"/>
                <a:cs typeface="Helvetica Neue"/>
                <a:sym typeface="Helvetica Neue"/>
              </a:rPr>
              <a:t>Save Me:</a:t>
            </a:r>
            <a:r>
              <a:rPr lang="en" sz="1100">
                <a:solidFill>
                  <a:srgbClr val="666666"/>
                </a:solidFill>
                <a:latin typeface="Helvetica Neue"/>
                <a:ea typeface="Helvetica Neue"/>
                <a:cs typeface="Helvetica Neue"/>
                <a:sym typeface="Helvetica Neue"/>
              </a:rPr>
              <a:t> Environmental Impact-Based Eating</a:t>
            </a:r>
            <a:endParaRPr sz="1100" dirty="0">
              <a:solidFill>
                <a:srgbClr val="666666"/>
              </a:solidFill>
              <a:latin typeface="Helvetica Neue"/>
              <a:ea typeface="Helvetica Neue"/>
              <a:cs typeface="Helvetica Neue"/>
              <a:sym typeface="Helvetica Neue"/>
            </a:endParaRPr>
          </a:p>
          <a:p>
            <a:pPr marL="457200" lvl="0" indent="0" algn="l" rtl="0">
              <a:lnSpc>
                <a:spcPct val="115000"/>
              </a:lnSpc>
              <a:spcBef>
                <a:spcPts val="1000"/>
              </a:spcBef>
              <a:spcAft>
                <a:spcPts val="0"/>
              </a:spcAft>
              <a:buNone/>
            </a:pPr>
            <a:r>
              <a:rPr lang="en" sz="1100" b="1">
                <a:solidFill>
                  <a:srgbClr val="FF9900"/>
                </a:solidFill>
                <a:latin typeface="Helvetica Neue"/>
                <a:ea typeface="Helvetica Neue"/>
                <a:cs typeface="Helvetica Neue"/>
                <a:sym typeface="Helvetica Neue"/>
              </a:rPr>
              <a:t>Science Me:</a:t>
            </a:r>
            <a:r>
              <a:rPr lang="en" sz="1100">
                <a:solidFill>
                  <a:srgbClr val="666666"/>
                </a:solidFill>
                <a:latin typeface="Helvetica Neue"/>
                <a:ea typeface="Helvetica Neue"/>
                <a:cs typeface="Helvetica Neue"/>
                <a:sym typeface="Helvetica Neue"/>
              </a:rPr>
              <a:t> Redefining “Real” Food in the High-Tech Era</a:t>
            </a:r>
            <a:endParaRPr sz="1100" dirty="0">
              <a:solidFill>
                <a:srgbClr val="666666"/>
              </a:solidFill>
              <a:latin typeface="Helvetica Neue"/>
              <a:ea typeface="Helvetica Neue"/>
              <a:cs typeface="Helvetica Neue"/>
              <a:sym typeface="Helvetica Neue"/>
            </a:endParaRPr>
          </a:p>
          <a:p>
            <a:pPr marL="457200" lvl="0" indent="0" algn="l" rtl="0">
              <a:lnSpc>
                <a:spcPct val="115000"/>
              </a:lnSpc>
              <a:spcBef>
                <a:spcPts val="1000"/>
              </a:spcBef>
              <a:spcAft>
                <a:spcPts val="0"/>
              </a:spcAft>
              <a:buNone/>
            </a:pPr>
            <a:r>
              <a:rPr lang="en" sz="1100" b="1">
                <a:solidFill>
                  <a:srgbClr val="FF9900"/>
                </a:solidFill>
                <a:latin typeface="Helvetica Neue"/>
                <a:ea typeface="Helvetica Neue"/>
                <a:cs typeface="Helvetica Neue"/>
                <a:sym typeface="Helvetica Neue"/>
              </a:rPr>
              <a:t>Entertain Me:</a:t>
            </a:r>
            <a:r>
              <a:rPr lang="en" sz="1100">
                <a:solidFill>
                  <a:srgbClr val="666666"/>
                </a:solidFill>
                <a:latin typeface="Helvetica Neue"/>
                <a:ea typeface="Helvetica Neue"/>
                <a:cs typeface="Helvetica Neue"/>
                <a:sym typeface="Helvetica Neue"/>
              </a:rPr>
              <a:t> Evolving Grocery Shopping from Chore to Experience</a:t>
            </a:r>
            <a:endParaRPr sz="1100" dirty="0">
              <a:solidFill>
                <a:srgbClr val="666666"/>
              </a:solidFill>
              <a:latin typeface="Helvetica Neue"/>
              <a:ea typeface="Helvetica Neue"/>
              <a:cs typeface="Helvetica Neue"/>
              <a:sym typeface="Helvetica Neue"/>
            </a:endParaRPr>
          </a:p>
          <a:p>
            <a:pPr marL="457200" lvl="0" indent="0" algn="l" rtl="0">
              <a:lnSpc>
                <a:spcPct val="115000"/>
              </a:lnSpc>
              <a:spcBef>
                <a:spcPts val="1000"/>
              </a:spcBef>
              <a:spcAft>
                <a:spcPts val="0"/>
              </a:spcAft>
              <a:buNone/>
            </a:pPr>
            <a:r>
              <a:rPr lang="en" sz="1100" b="1">
                <a:solidFill>
                  <a:srgbClr val="FF9900"/>
                </a:solidFill>
                <a:latin typeface="Helvetica Neue"/>
                <a:ea typeface="Helvetica Neue"/>
                <a:cs typeface="Helvetica Neue"/>
                <a:sym typeface="Helvetica Neue"/>
              </a:rPr>
              <a:t>Keto Me:</a:t>
            </a:r>
            <a:r>
              <a:rPr lang="en" sz="1100">
                <a:solidFill>
                  <a:srgbClr val="666666"/>
                </a:solidFill>
                <a:latin typeface="Helvetica Neue"/>
                <a:ea typeface="Helvetica Neue"/>
                <a:cs typeface="Helvetica Neue"/>
                <a:sym typeface="Helvetica Neue"/>
              </a:rPr>
              <a:t> The Evolution of Lifestyle Eating From No-Carb to Slow-Carb</a:t>
            </a:r>
            <a:endParaRPr sz="1100" dirty="0">
              <a:solidFill>
                <a:srgbClr val="666666"/>
              </a:solidFill>
              <a:latin typeface="Helvetica Neue"/>
              <a:ea typeface="Helvetica Neue"/>
              <a:cs typeface="Helvetica Neue"/>
              <a:sym typeface="Helvetica Neue"/>
            </a:endParaRPr>
          </a:p>
          <a:p>
            <a:pPr marL="457200" lvl="0" indent="0" algn="l" rtl="0">
              <a:lnSpc>
                <a:spcPct val="115000"/>
              </a:lnSpc>
              <a:spcBef>
                <a:spcPts val="1000"/>
              </a:spcBef>
              <a:spcAft>
                <a:spcPts val="0"/>
              </a:spcAft>
              <a:buNone/>
            </a:pPr>
            <a:r>
              <a:rPr lang="en" sz="1100" b="1">
                <a:solidFill>
                  <a:srgbClr val="FF9900"/>
                </a:solidFill>
                <a:latin typeface="Helvetica Neue"/>
                <a:ea typeface="Helvetica Neue"/>
                <a:cs typeface="Helvetica Neue"/>
                <a:sym typeface="Helvetica Neue"/>
              </a:rPr>
              <a:t>Nourish Me:</a:t>
            </a:r>
            <a:r>
              <a:rPr lang="en" sz="1100">
                <a:solidFill>
                  <a:srgbClr val="666666"/>
                </a:solidFill>
                <a:latin typeface="Helvetica Neue"/>
                <a:ea typeface="Helvetica Neue"/>
                <a:cs typeface="Helvetica Neue"/>
                <a:sym typeface="Helvetica Neue"/>
              </a:rPr>
              <a:t> Serving Local Food in Public Institutions</a:t>
            </a:r>
            <a:endParaRPr sz="1100" dirty="0">
              <a:solidFill>
                <a:srgbClr val="666666"/>
              </a:solidFill>
              <a:latin typeface="Helvetica Neue"/>
              <a:ea typeface="Helvetica Neue"/>
              <a:cs typeface="Helvetica Neue"/>
              <a:sym typeface="Helvetica Neue"/>
            </a:endParaRPr>
          </a:p>
          <a:p>
            <a:pPr marL="457200" lvl="0" indent="0" algn="l" rtl="0">
              <a:lnSpc>
                <a:spcPct val="115000"/>
              </a:lnSpc>
              <a:spcBef>
                <a:spcPts val="1000"/>
              </a:spcBef>
              <a:spcAft>
                <a:spcPts val="0"/>
              </a:spcAft>
              <a:buNone/>
            </a:pPr>
            <a:r>
              <a:rPr lang="en" sz="1100" b="1">
                <a:solidFill>
                  <a:srgbClr val="FF9900"/>
                </a:solidFill>
                <a:latin typeface="Helvetica Neue"/>
                <a:ea typeface="Helvetica Neue"/>
                <a:cs typeface="Helvetica Neue"/>
                <a:sym typeface="Helvetica Neue"/>
              </a:rPr>
              <a:t>Near Me:</a:t>
            </a:r>
            <a:r>
              <a:rPr lang="en" sz="1100">
                <a:solidFill>
                  <a:srgbClr val="666666"/>
                </a:solidFill>
                <a:latin typeface="Helvetica Neue"/>
                <a:ea typeface="Helvetica Neue"/>
                <a:cs typeface="Helvetica Neue"/>
                <a:sym typeface="Helvetica Neue"/>
              </a:rPr>
              <a:t> Farming Gets Closer to the Consumer</a:t>
            </a:r>
            <a:endParaRPr sz="1100" dirty="0">
              <a:solidFill>
                <a:srgbClr val="666666"/>
              </a:solidFill>
              <a:latin typeface="Helvetica Neue"/>
              <a:ea typeface="Helvetica Neue"/>
              <a:cs typeface="Helvetica Neue"/>
              <a:sym typeface="Helvetica Neue"/>
            </a:endParaRPr>
          </a:p>
          <a:p>
            <a:pPr marL="457200" lvl="0" indent="0" algn="l" rtl="0">
              <a:lnSpc>
                <a:spcPct val="115000"/>
              </a:lnSpc>
              <a:spcBef>
                <a:spcPts val="1000"/>
              </a:spcBef>
              <a:spcAft>
                <a:spcPts val="0"/>
              </a:spcAft>
              <a:buNone/>
            </a:pPr>
            <a:r>
              <a:rPr lang="en" sz="1100" b="1">
                <a:solidFill>
                  <a:srgbClr val="FF9900"/>
                </a:solidFill>
                <a:latin typeface="Helvetica Neue"/>
                <a:ea typeface="Helvetica Neue"/>
                <a:cs typeface="Helvetica Neue"/>
                <a:sym typeface="Helvetica Neue"/>
              </a:rPr>
              <a:t>Teach Me:</a:t>
            </a:r>
            <a:r>
              <a:rPr lang="en" sz="1100">
                <a:solidFill>
                  <a:srgbClr val="666666"/>
                </a:solidFill>
                <a:latin typeface="Helvetica Neue"/>
                <a:ea typeface="Helvetica Neue"/>
                <a:cs typeface="Helvetica Neue"/>
                <a:sym typeface="Helvetica Neue"/>
              </a:rPr>
              <a:t> Consumers Want to Know More About Modern Farming Practices</a:t>
            </a:r>
            <a:endParaRPr dirty="0">
              <a:solidFill>
                <a:srgbClr val="666666"/>
              </a:solidFill>
              <a:highlight>
                <a:srgbClr val="FFFFFF"/>
              </a:highlight>
              <a:latin typeface="Helvetica Neue"/>
              <a:ea typeface="Helvetica Neue"/>
              <a:cs typeface="Helvetica Neue"/>
              <a:sym typeface="Helvetica Neue"/>
            </a:endParaRPr>
          </a:p>
          <a:p>
            <a:pPr marL="457200" lvl="0" indent="0" algn="l" rtl="0">
              <a:spcBef>
                <a:spcPts val="1000"/>
              </a:spcBef>
              <a:spcAft>
                <a:spcPts val="0"/>
              </a:spcAft>
              <a:buNone/>
            </a:pPr>
            <a:r>
              <a:rPr lang="en" sz="1100">
                <a:solidFill>
                  <a:schemeClr val="dk1"/>
                </a:solidFill>
                <a:latin typeface="Helvetica Neue"/>
                <a:ea typeface="Helvetica Neue"/>
                <a:cs typeface="Helvetica Neue"/>
                <a:sym typeface="Helvetica Neue"/>
              </a:rPr>
              <a:t/>
            </a:r>
            <a:br>
              <a:rPr lang="en" sz="1100">
                <a:solidFill>
                  <a:schemeClr val="dk1"/>
                </a:solidFill>
                <a:latin typeface="Helvetica Neue"/>
                <a:ea typeface="Helvetica Neue"/>
                <a:cs typeface="Helvetica Neue"/>
                <a:sym typeface="Helvetica Neue"/>
              </a:rPr>
            </a:br>
            <a:endParaRPr dirty="0">
              <a:solidFill>
                <a:schemeClr val="dk1"/>
              </a:solidFill>
              <a:latin typeface="Helvetica Neue"/>
              <a:ea typeface="Helvetica Neue"/>
              <a:cs typeface="Helvetica Neue"/>
              <a:sym typeface="Helvetica Neue"/>
            </a:endParaRPr>
          </a:p>
        </p:txBody>
      </p:sp>
      <p:sp>
        <p:nvSpPr>
          <p:cNvPr id="306" name="Google Shape;306;p51"/>
          <p:cNvSpPr txBox="1">
            <a:spLocks noGrp="1"/>
          </p:cNvSpPr>
          <p:nvPr>
            <p:ph type="subTitle" idx="2"/>
          </p:nvPr>
        </p:nvSpPr>
        <p:spPr>
          <a:xfrm>
            <a:off x="280500" y="4887425"/>
            <a:ext cx="8583000" cy="220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00">
                <a:solidFill>
                  <a:srgbClr val="B7B7B7"/>
                </a:solidFill>
                <a:latin typeface="Helvetica Neue Light"/>
                <a:ea typeface="Helvetica Neue Light"/>
                <a:cs typeface="Helvetica Neue Light"/>
                <a:sym typeface="Helvetica Neue Light"/>
              </a:rPr>
              <a:t>©2020 Nourish Food Marketing. Proprietary and Confidential. All Rights Reserved.</a:t>
            </a:r>
            <a:endParaRPr sz="800" dirty="0">
              <a:solidFill>
                <a:srgbClr val="B7B7B7"/>
              </a:solidFill>
              <a:latin typeface="Helvetica Neue Light"/>
              <a:ea typeface="Helvetica Neue Light"/>
              <a:cs typeface="Helvetica Neue Light"/>
              <a:sym typeface="Helvetica Neue Light"/>
            </a:endParaRPr>
          </a:p>
          <a:p>
            <a:pPr marL="0" lvl="0" indent="0" algn="ctr" rtl="0">
              <a:spcBef>
                <a:spcPts val="0"/>
              </a:spcBef>
              <a:spcAft>
                <a:spcPts val="0"/>
              </a:spcAft>
              <a:buNone/>
            </a:pPr>
            <a:endParaRPr dirty="0"/>
          </a:p>
        </p:txBody>
      </p:sp>
      <p:sp>
        <p:nvSpPr>
          <p:cNvPr id="307" name="Google Shape;307;p51"/>
          <p:cNvSpPr/>
          <p:nvPr/>
        </p:nvSpPr>
        <p:spPr>
          <a:xfrm>
            <a:off x="0" y="0"/>
            <a:ext cx="185400" cy="9639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8" name="Google Shape;308;p51"/>
          <p:cNvSpPr txBox="1"/>
          <p:nvPr/>
        </p:nvSpPr>
        <p:spPr>
          <a:xfrm>
            <a:off x="361425" y="129600"/>
            <a:ext cx="6926100" cy="83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a:solidFill>
                  <a:srgbClr val="666666"/>
                </a:solidFill>
                <a:latin typeface="Helvetica Neue Light"/>
                <a:ea typeface="Helvetica Neue Light"/>
                <a:cs typeface="Helvetica Neue Light"/>
                <a:sym typeface="Helvetica Neue Light"/>
              </a:rPr>
              <a:t>2020 Trends</a:t>
            </a:r>
            <a:endParaRPr sz="1800" dirty="0">
              <a:solidFill>
                <a:srgbClr val="666666"/>
              </a:solidFill>
              <a:latin typeface="Helvetica Neue Light"/>
              <a:ea typeface="Helvetica Neue Light"/>
              <a:cs typeface="Helvetica Neue Light"/>
              <a:sym typeface="Helvetica Neue Light"/>
            </a:endParaRPr>
          </a:p>
          <a:p>
            <a:pPr marL="0" lvl="0" indent="0" algn="l" rtl="0">
              <a:spcBef>
                <a:spcPts val="0"/>
              </a:spcBef>
              <a:spcAft>
                <a:spcPts val="0"/>
              </a:spcAft>
              <a:buNone/>
            </a:pPr>
            <a:endParaRPr sz="1800" dirty="0">
              <a:solidFill>
                <a:srgbClr val="666666"/>
              </a:solidFill>
              <a:latin typeface="Helvetica Neue Light"/>
              <a:ea typeface="Helvetica Neue Light"/>
              <a:cs typeface="Helvetica Neue Light"/>
              <a:sym typeface="Helvetica Neue Light"/>
            </a:endParaRPr>
          </a:p>
          <a:p>
            <a:pPr marL="0" lvl="0" indent="0" algn="l" rtl="0">
              <a:spcBef>
                <a:spcPts val="0"/>
              </a:spcBef>
              <a:spcAft>
                <a:spcPts val="0"/>
              </a:spcAft>
              <a:buNone/>
            </a:pPr>
            <a:endParaRPr sz="1800" dirty="0">
              <a:solidFill>
                <a:srgbClr val="666666"/>
              </a:solidFill>
              <a:latin typeface="Helvetica Neue Light"/>
              <a:ea typeface="Helvetica Neue Light"/>
              <a:cs typeface="Helvetica Neue Light"/>
              <a:sym typeface="Helvetica Neue Light"/>
            </a:endParaRPr>
          </a:p>
          <a:p>
            <a:pPr marL="0" lvl="0" indent="0" algn="l" rtl="0">
              <a:spcBef>
                <a:spcPts val="1000"/>
              </a:spcBef>
              <a:spcAft>
                <a:spcPts val="0"/>
              </a:spcAft>
              <a:buNone/>
            </a:pPr>
            <a:endParaRPr sz="1200" dirty="0">
              <a:solidFill>
                <a:srgbClr val="666666"/>
              </a:solidFill>
              <a:latin typeface="Helvetica Neue Light"/>
              <a:ea typeface="Helvetica Neue Light"/>
              <a:cs typeface="Helvetica Neue Light"/>
              <a:sym typeface="Helvetica Neue Light"/>
            </a:endParaRPr>
          </a:p>
        </p:txBody>
      </p:sp>
      <p:pic>
        <p:nvPicPr>
          <p:cNvPr id="309" name="Google Shape;309;p51"/>
          <p:cNvPicPr preferRelativeResize="0"/>
          <p:nvPr/>
        </p:nvPicPr>
        <p:blipFill>
          <a:blip r:embed="rId3">
            <a:alphaModFix/>
          </a:blip>
          <a:stretch>
            <a:fillRect/>
          </a:stretch>
        </p:blipFill>
        <p:spPr>
          <a:xfrm>
            <a:off x="824226" y="1642622"/>
            <a:ext cx="2540627" cy="248665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76"/>
          <p:cNvSpPr txBox="1">
            <a:spLocks noGrp="1"/>
          </p:cNvSpPr>
          <p:nvPr>
            <p:ph type="title"/>
          </p:nvPr>
        </p:nvSpPr>
        <p:spPr>
          <a:xfrm>
            <a:off x="361425" y="93800"/>
            <a:ext cx="7668900" cy="728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Save Me: Environmental Impact-Based Eating</a:t>
            </a:r>
            <a:endParaRPr dirty="0"/>
          </a:p>
          <a:p>
            <a:pPr marL="0" lvl="0" indent="0" algn="l" rtl="0">
              <a:spcBef>
                <a:spcPts val="0"/>
              </a:spcBef>
              <a:spcAft>
                <a:spcPts val="0"/>
              </a:spcAft>
              <a:buNone/>
            </a:pPr>
            <a:endParaRPr sz="1400" dirty="0">
              <a:solidFill>
                <a:srgbClr val="FD902D"/>
              </a:solidFill>
              <a:highlight>
                <a:schemeClr val="lt1"/>
              </a:highlight>
              <a:latin typeface="Helvetica Neue"/>
              <a:ea typeface="Helvetica Neue"/>
              <a:cs typeface="Helvetica Neue"/>
              <a:sym typeface="Helvetica Neue"/>
            </a:endParaRPr>
          </a:p>
        </p:txBody>
      </p:sp>
      <p:sp>
        <p:nvSpPr>
          <p:cNvPr id="510" name="Google Shape;510;p76"/>
          <p:cNvSpPr txBox="1">
            <a:spLocks noGrp="1"/>
          </p:cNvSpPr>
          <p:nvPr>
            <p:ph type="subTitle" idx="2"/>
          </p:nvPr>
        </p:nvSpPr>
        <p:spPr>
          <a:xfrm>
            <a:off x="-150" y="4817900"/>
            <a:ext cx="9144000" cy="3255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a:solidFill>
                  <a:srgbClr val="B7B7B7"/>
                </a:solidFill>
                <a:latin typeface="Helvetica Neue Light"/>
                <a:ea typeface="Helvetica Neue Light"/>
                <a:cs typeface="Helvetica Neue Light"/>
                <a:sym typeface="Helvetica Neue Light"/>
              </a:rPr>
              <a:t>©2020 Nourish Food Marketing. Proprietary and Confidential. All Rights Reserved.</a:t>
            </a:r>
            <a:endParaRPr dirty="0">
              <a:solidFill>
                <a:srgbClr val="B7B7B7"/>
              </a:solidFill>
              <a:latin typeface="Helvetica Neue Light"/>
              <a:ea typeface="Helvetica Neue Light"/>
              <a:cs typeface="Helvetica Neue Light"/>
              <a:sym typeface="Helvetica Neue Light"/>
            </a:endParaRPr>
          </a:p>
          <a:p>
            <a:pPr marL="0" lvl="0" indent="0" algn="ctr" rtl="0">
              <a:lnSpc>
                <a:spcPct val="100000"/>
              </a:lnSpc>
              <a:spcBef>
                <a:spcPts val="0"/>
              </a:spcBef>
              <a:spcAft>
                <a:spcPts val="0"/>
              </a:spcAft>
              <a:buNone/>
            </a:pPr>
            <a:endParaRPr dirty="0">
              <a:solidFill>
                <a:srgbClr val="B7B7B7"/>
              </a:solidFill>
              <a:latin typeface="Helvetica Neue Light"/>
              <a:ea typeface="Helvetica Neue Light"/>
              <a:cs typeface="Helvetica Neue Light"/>
              <a:sym typeface="Helvetica Neue Light"/>
            </a:endParaRPr>
          </a:p>
        </p:txBody>
      </p:sp>
      <p:sp>
        <p:nvSpPr>
          <p:cNvPr id="511" name="Google Shape;511;p76"/>
          <p:cNvSpPr txBox="1">
            <a:spLocks noGrp="1"/>
          </p:cNvSpPr>
          <p:nvPr>
            <p:ph type="body" idx="1"/>
          </p:nvPr>
        </p:nvSpPr>
        <p:spPr>
          <a:xfrm>
            <a:off x="4566325" y="822200"/>
            <a:ext cx="4577700" cy="381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457200" lvl="0" indent="-304800" algn="l" rtl="0">
              <a:spcBef>
                <a:spcPts val="1600"/>
              </a:spcBef>
              <a:spcAft>
                <a:spcPts val="0"/>
              </a:spcAft>
              <a:buSzPts val="1200"/>
              <a:buFont typeface="Helvetica Neue"/>
              <a:buChar char="●"/>
            </a:pPr>
            <a:r>
              <a:rPr lang="en">
                <a:latin typeface="Helvetica Neue"/>
                <a:ea typeface="Helvetica Neue"/>
                <a:cs typeface="Helvetica Neue"/>
                <a:sym typeface="Helvetica Neue"/>
              </a:rPr>
              <a:t>Move to more sustainable animal proteins </a:t>
            </a:r>
            <a:endParaRPr dirty="0">
              <a:latin typeface="Helvetica Neue"/>
              <a:ea typeface="Helvetica Neue"/>
              <a:cs typeface="Helvetica Neue"/>
              <a:sym typeface="Helvetica Neue"/>
            </a:endParaRPr>
          </a:p>
          <a:p>
            <a:pPr marL="457200" marR="0" lvl="0" indent="-304800" algn="l" rtl="0">
              <a:lnSpc>
                <a:spcPct val="115000"/>
              </a:lnSpc>
              <a:spcBef>
                <a:spcPts val="1000"/>
              </a:spcBef>
              <a:spcAft>
                <a:spcPts val="0"/>
              </a:spcAft>
              <a:buClr>
                <a:srgbClr val="FF9900"/>
              </a:buClr>
              <a:buSzPts val="1200"/>
              <a:buFont typeface="Helvetica Neue"/>
              <a:buChar char="●"/>
            </a:pPr>
            <a:r>
              <a:rPr lang="en">
                <a:latin typeface="Helvetica Neue"/>
                <a:ea typeface="Helvetica Neue"/>
                <a:cs typeface="Helvetica Neue"/>
                <a:sym typeface="Helvetica Neue"/>
              </a:rPr>
              <a:t>Consumers may trade up to labels like grass-fed</a:t>
            </a:r>
            <a:endParaRPr dirty="0">
              <a:latin typeface="Helvetica Neue"/>
              <a:ea typeface="Helvetica Neue"/>
              <a:cs typeface="Helvetica Neue"/>
              <a:sym typeface="Helvetica Neue"/>
            </a:endParaRPr>
          </a:p>
          <a:p>
            <a:pPr marL="457200" marR="0" lvl="0" indent="-304800" algn="l" rtl="0">
              <a:lnSpc>
                <a:spcPct val="115000"/>
              </a:lnSpc>
              <a:spcBef>
                <a:spcPts val="1000"/>
              </a:spcBef>
              <a:spcAft>
                <a:spcPts val="0"/>
              </a:spcAft>
              <a:buClr>
                <a:srgbClr val="FF9900"/>
              </a:buClr>
              <a:buSzPts val="1200"/>
              <a:buFont typeface="Helvetica Neue"/>
              <a:buChar char="●"/>
            </a:pPr>
            <a:r>
              <a:rPr lang="en">
                <a:latin typeface="Helvetica Neue"/>
                <a:ea typeface="Helvetica Neue"/>
                <a:cs typeface="Helvetica Neue"/>
                <a:sym typeface="Helvetica Neue"/>
              </a:rPr>
              <a:t>Eat less but “better” and more expensive</a:t>
            </a:r>
            <a:endParaRPr dirty="0">
              <a:latin typeface="Helvetica Neue"/>
              <a:ea typeface="Helvetica Neue"/>
              <a:cs typeface="Helvetica Neue"/>
              <a:sym typeface="Helvetica Neue"/>
            </a:endParaRPr>
          </a:p>
          <a:p>
            <a:pPr marL="0" marR="0" lvl="0" indent="0" algn="l" rtl="0">
              <a:lnSpc>
                <a:spcPct val="115000"/>
              </a:lnSpc>
              <a:spcBef>
                <a:spcPts val="1000"/>
              </a:spcBef>
              <a:spcAft>
                <a:spcPts val="1600"/>
              </a:spcAft>
              <a:buNone/>
            </a:pPr>
            <a:endParaRPr dirty="0"/>
          </a:p>
        </p:txBody>
      </p:sp>
      <p:pic>
        <p:nvPicPr>
          <p:cNvPr id="512" name="Google Shape;512;p76"/>
          <p:cNvPicPr preferRelativeResize="0"/>
          <p:nvPr/>
        </p:nvPicPr>
        <p:blipFill>
          <a:blip r:embed="rId3">
            <a:alphaModFix/>
          </a:blip>
          <a:stretch>
            <a:fillRect/>
          </a:stretch>
        </p:blipFill>
        <p:spPr>
          <a:xfrm>
            <a:off x="0" y="898400"/>
            <a:ext cx="3261915" cy="39194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pic>
        <p:nvPicPr>
          <p:cNvPr id="533" name="Google Shape;533;p79"/>
          <p:cNvPicPr preferRelativeResize="0"/>
          <p:nvPr/>
        </p:nvPicPr>
        <p:blipFill rotWithShape="1">
          <a:blip r:embed="rId3">
            <a:alphaModFix/>
          </a:blip>
          <a:srcRect l="10641" r="-7203"/>
          <a:stretch/>
        </p:blipFill>
        <p:spPr>
          <a:xfrm>
            <a:off x="0" y="0"/>
            <a:ext cx="7448320" cy="5144916"/>
          </a:xfrm>
          <a:prstGeom prst="rect">
            <a:avLst/>
          </a:prstGeom>
          <a:noFill/>
          <a:ln>
            <a:noFill/>
          </a:ln>
        </p:spPr>
      </p:pic>
      <p:sp>
        <p:nvSpPr>
          <p:cNvPr id="534" name="Google Shape;534;p79"/>
          <p:cNvSpPr txBox="1"/>
          <p:nvPr/>
        </p:nvSpPr>
        <p:spPr>
          <a:xfrm>
            <a:off x="6873475" y="4215550"/>
            <a:ext cx="2270700" cy="477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000"/>
              </a:spcAft>
              <a:buNone/>
            </a:pPr>
            <a:r>
              <a:rPr lang="en" sz="1800" b="1">
                <a:solidFill>
                  <a:srgbClr val="FFFFFF"/>
                </a:solidFill>
                <a:latin typeface="Helvetica Neue"/>
                <a:ea typeface="Helvetica Neue"/>
                <a:cs typeface="Helvetica Neue"/>
                <a:sym typeface="Helvetica Neue"/>
              </a:rPr>
              <a:t>UNPACKAGE ME</a:t>
            </a:r>
            <a:endParaRPr sz="1800" b="1" dirty="0">
              <a:solidFill>
                <a:srgbClr val="FFFFFF"/>
              </a:solidFill>
            </a:endParaRPr>
          </a:p>
        </p:txBody>
      </p:sp>
      <p:sp>
        <p:nvSpPr>
          <p:cNvPr id="535" name="Google Shape;535;p79"/>
          <p:cNvSpPr/>
          <p:nvPr/>
        </p:nvSpPr>
        <p:spPr>
          <a:xfrm>
            <a:off x="6801300" y="0"/>
            <a:ext cx="2342700" cy="5143500"/>
          </a:xfrm>
          <a:prstGeom prst="rect">
            <a:avLst/>
          </a:prstGeom>
          <a:solidFill>
            <a:srgbClr val="FD9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highlight>
                <a:schemeClr val="accent1"/>
              </a:highlight>
            </a:endParaRPr>
          </a:p>
        </p:txBody>
      </p:sp>
      <p:sp>
        <p:nvSpPr>
          <p:cNvPr id="536" name="Google Shape;536;p79"/>
          <p:cNvSpPr txBox="1"/>
          <p:nvPr/>
        </p:nvSpPr>
        <p:spPr>
          <a:xfrm>
            <a:off x="6917575" y="4501400"/>
            <a:ext cx="2078700" cy="44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rgbClr val="FFFFFF"/>
                </a:solidFill>
              </a:rPr>
              <a:t>SCIENCE ME</a:t>
            </a:r>
            <a:endParaRPr sz="1800" dirty="0">
              <a:solidFill>
                <a:srgbClr val="FFFFFF"/>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80"/>
          <p:cNvSpPr txBox="1">
            <a:spLocks noGrp="1"/>
          </p:cNvSpPr>
          <p:nvPr>
            <p:ph type="title"/>
          </p:nvPr>
        </p:nvSpPr>
        <p:spPr>
          <a:xfrm>
            <a:off x="361425" y="93800"/>
            <a:ext cx="7668900" cy="728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Science Me: Redefining “Real” Food in the High-Tech Era</a:t>
            </a:r>
            <a:endParaRPr dirty="0"/>
          </a:p>
          <a:p>
            <a:pPr marL="0" lvl="0" indent="0" algn="l" rtl="0">
              <a:spcBef>
                <a:spcPts val="0"/>
              </a:spcBef>
              <a:spcAft>
                <a:spcPts val="0"/>
              </a:spcAft>
              <a:buNone/>
            </a:pPr>
            <a:endParaRPr sz="1400" dirty="0">
              <a:solidFill>
                <a:srgbClr val="FD902D"/>
              </a:solidFill>
              <a:highlight>
                <a:schemeClr val="lt1"/>
              </a:highlight>
              <a:latin typeface="Helvetica Neue"/>
              <a:ea typeface="Helvetica Neue"/>
              <a:cs typeface="Helvetica Neue"/>
              <a:sym typeface="Helvetica Neue"/>
            </a:endParaRPr>
          </a:p>
        </p:txBody>
      </p:sp>
      <p:sp>
        <p:nvSpPr>
          <p:cNvPr id="542" name="Google Shape;542;p80"/>
          <p:cNvSpPr txBox="1">
            <a:spLocks noGrp="1"/>
          </p:cNvSpPr>
          <p:nvPr>
            <p:ph type="subTitle" idx="2"/>
          </p:nvPr>
        </p:nvSpPr>
        <p:spPr>
          <a:xfrm>
            <a:off x="-150" y="4817900"/>
            <a:ext cx="9144000" cy="3255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a:solidFill>
                  <a:srgbClr val="B7B7B7"/>
                </a:solidFill>
                <a:latin typeface="Helvetica Neue Light"/>
                <a:ea typeface="Helvetica Neue Light"/>
                <a:cs typeface="Helvetica Neue Light"/>
                <a:sym typeface="Helvetica Neue Light"/>
              </a:rPr>
              <a:t>©2020 Nourish Food Marketing. Proprietary and Confidential. All Rights Reserved.</a:t>
            </a:r>
            <a:endParaRPr dirty="0">
              <a:solidFill>
                <a:srgbClr val="B7B7B7"/>
              </a:solidFill>
              <a:latin typeface="Helvetica Neue Light"/>
              <a:ea typeface="Helvetica Neue Light"/>
              <a:cs typeface="Helvetica Neue Light"/>
              <a:sym typeface="Helvetica Neue Light"/>
            </a:endParaRPr>
          </a:p>
          <a:p>
            <a:pPr marL="0" lvl="0" indent="0" algn="ctr" rtl="0">
              <a:lnSpc>
                <a:spcPct val="100000"/>
              </a:lnSpc>
              <a:spcBef>
                <a:spcPts val="0"/>
              </a:spcBef>
              <a:spcAft>
                <a:spcPts val="0"/>
              </a:spcAft>
              <a:buNone/>
            </a:pPr>
            <a:endParaRPr dirty="0">
              <a:solidFill>
                <a:srgbClr val="B7B7B7"/>
              </a:solidFill>
              <a:latin typeface="Helvetica Neue Light"/>
              <a:ea typeface="Helvetica Neue Light"/>
              <a:cs typeface="Helvetica Neue Light"/>
              <a:sym typeface="Helvetica Neue Light"/>
            </a:endParaRPr>
          </a:p>
        </p:txBody>
      </p:sp>
      <p:sp>
        <p:nvSpPr>
          <p:cNvPr id="543" name="Google Shape;543;p80"/>
          <p:cNvSpPr txBox="1">
            <a:spLocks noGrp="1"/>
          </p:cNvSpPr>
          <p:nvPr>
            <p:ph type="body" idx="1"/>
          </p:nvPr>
        </p:nvSpPr>
        <p:spPr>
          <a:xfrm>
            <a:off x="4566325" y="822200"/>
            <a:ext cx="4577700" cy="381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457200" lvl="0" indent="-304800" algn="l" rtl="0">
              <a:spcBef>
                <a:spcPts val="1600"/>
              </a:spcBef>
              <a:spcAft>
                <a:spcPts val="0"/>
              </a:spcAft>
              <a:buSzPts val="1200"/>
              <a:buFont typeface="Helvetica Neue"/>
              <a:buChar char="●"/>
            </a:pPr>
            <a:r>
              <a:rPr lang="en">
                <a:latin typeface="Helvetica Neue"/>
                <a:ea typeface="Helvetica Neue"/>
                <a:cs typeface="Helvetica Neue"/>
                <a:sym typeface="Helvetica Neue"/>
              </a:rPr>
              <a:t>As plant-based alternatives start to mainstream, expect more conversation around what is “real” food</a:t>
            </a:r>
            <a:endParaRPr dirty="0">
              <a:latin typeface="Helvetica Neue"/>
              <a:ea typeface="Helvetica Neue"/>
              <a:cs typeface="Helvetica Neue"/>
              <a:sym typeface="Helvetica Neue"/>
            </a:endParaRPr>
          </a:p>
          <a:p>
            <a:pPr marL="457200" marR="0" lvl="0" indent="-304800" algn="l" rtl="0">
              <a:lnSpc>
                <a:spcPct val="115000"/>
              </a:lnSpc>
              <a:spcBef>
                <a:spcPts val="1000"/>
              </a:spcBef>
              <a:spcAft>
                <a:spcPts val="0"/>
              </a:spcAft>
              <a:buClr>
                <a:srgbClr val="FF9900"/>
              </a:buClr>
              <a:buSzPts val="1200"/>
              <a:buFont typeface="Helvetica Neue"/>
              <a:buChar char="●"/>
            </a:pPr>
            <a:r>
              <a:rPr lang="en">
                <a:latin typeface="Helvetica Neue"/>
                <a:ea typeface="Helvetica Neue"/>
                <a:cs typeface="Helvetica Neue"/>
                <a:sym typeface="Helvetica Neue"/>
              </a:rPr>
              <a:t>Eating for planet or personal health?</a:t>
            </a:r>
            <a:endParaRPr dirty="0">
              <a:latin typeface="Helvetica Neue"/>
              <a:ea typeface="Helvetica Neue"/>
              <a:cs typeface="Helvetica Neue"/>
              <a:sym typeface="Helvetica Neue"/>
            </a:endParaRPr>
          </a:p>
          <a:p>
            <a:pPr marL="457200" marR="0" lvl="0" indent="-304800" algn="l" rtl="0">
              <a:lnSpc>
                <a:spcPct val="115000"/>
              </a:lnSpc>
              <a:spcBef>
                <a:spcPts val="1000"/>
              </a:spcBef>
              <a:spcAft>
                <a:spcPts val="0"/>
              </a:spcAft>
              <a:buClr>
                <a:srgbClr val="FF9900"/>
              </a:buClr>
              <a:buSzPts val="1200"/>
              <a:buFont typeface="Helvetica Neue"/>
              <a:buChar char="●"/>
            </a:pPr>
            <a:r>
              <a:rPr lang="en">
                <a:latin typeface="Helvetica Neue"/>
                <a:ea typeface="Helvetica Neue"/>
                <a:cs typeface="Helvetica Neue"/>
                <a:sym typeface="Helvetica Neue"/>
              </a:rPr>
              <a:t>Consumers have a fear of “food science”. How will consumers react to lab-grown products?</a:t>
            </a:r>
            <a:endParaRPr dirty="0">
              <a:latin typeface="Helvetica Neue"/>
              <a:ea typeface="Helvetica Neue"/>
              <a:cs typeface="Helvetica Neue"/>
              <a:sym typeface="Helvetica Neue"/>
            </a:endParaRPr>
          </a:p>
          <a:p>
            <a:pPr marL="0" marR="0" lvl="0" indent="0" algn="l" rtl="0">
              <a:lnSpc>
                <a:spcPct val="115000"/>
              </a:lnSpc>
              <a:spcBef>
                <a:spcPts val="1000"/>
              </a:spcBef>
              <a:spcAft>
                <a:spcPts val="1600"/>
              </a:spcAft>
              <a:buNone/>
            </a:pPr>
            <a:endParaRPr dirty="0"/>
          </a:p>
        </p:txBody>
      </p:sp>
      <p:pic>
        <p:nvPicPr>
          <p:cNvPr id="544" name="Google Shape;544;p80"/>
          <p:cNvPicPr preferRelativeResize="0"/>
          <p:nvPr/>
        </p:nvPicPr>
        <p:blipFill>
          <a:blip r:embed="rId3">
            <a:alphaModFix/>
          </a:blip>
          <a:stretch>
            <a:fillRect/>
          </a:stretch>
        </p:blipFill>
        <p:spPr>
          <a:xfrm>
            <a:off x="0" y="974600"/>
            <a:ext cx="3843299" cy="38432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81"/>
          <p:cNvSpPr txBox="1">
            <a:spLocks noGrp="1"/>
          </p:cNvSpPr>
          <p:nvPr>
            <p:ph type="title"/>
          </p:nvPr>
        </p:nvSpPr>
        <p:spPr>
          <a:xfrm>
            <a:off x="361425" y="93800"/>
            <a:ext cx="7668900" cy="728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Science Me: Redefining “Real” Food in the High-Tech Era</a:t>
            </a:r>
            <a:endParaRPr dirty="0"/>
          </a:p>
          <a:p>
            <a:pPr marL="0" lvl="0" indent="0" algn="l" rtl="0">
              <a:spcBef>
                <a:spcPts val="0"/>
              </a:spcBef>
              <a:spcAft>
                <a:spcPts val="0"/>
              </a:spcAft>
              <a:buNone/>
            </a:pPr>
            <a:endParaRPr sz="1400" dirty="0">
              <a:solidFill>
                <a:srgbClr val="FD902D"/>
              </a:solidFill>
              <a:highlight>
                <a:schemeClr val="lt1"/>
              </a:highlight>
              <a:latin typeface="Helvetica Neue"/>
              <a:ea typeface="Helvetica Neue"/>
              <a:cs typeface="Helvetica Neue"/>
              <a:sym typeface="Helvetica Neue"/>
            </a:endParaRPr>
          </a:p>
        </p:txBody>
      </p:sp>
      <p:sp>
        <p:nvSpPr>
          <p:cNvPr id="550" name="Google Shape;550;p81"/>
          <p:cNvSpPr txBox="1">
            <a:spLocks noGrp="1"/>
          </p:cNvSpPr>
          <p:nvPr>
            <p:ph type="subTitle" idx="2"/>
          </p:nvPr>
        </p:nvSpPr>
        <p:spPr>
          <a:xfrm>
            <a:off x="-150" y="4817900"/>
            <a:ext cx="9144000" cy="3255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a:solidFill>
                  <a:srgbClr val="B7B7B7"/>
                </a:solidFill>
                <a:latin typeface="Helvetica Neue Light"/>
                <a:ea typeface="Helvetica Neue Light"/>
                <a:cs typeface="Helvetica Neue Light"/>
                <a:sym typeface="Helvetica Neue Light"/>
              </a:rPr>
              <a:t>©2020 Nourish Food Marketing. Proprietary and Confidential. All Rights Reserved.</a:t>
            </a:r>
            <a:endParaRPr dirty="0">
              <a:solidFill>
                <a:srgbClr val="B7B7B7"/>
              </a:solidFill>
              <a:latin typeface="Helvetica Neue Light"/>
              <a:ea typeface="Helvetica Neue Light"/>
              <a:cs typeface="Helvetica Neue Light"/>
              <a:sym typeface="Helvetica Neue Light"/>
            </a:endParaRPr>
          </a:p>
          <a:p>
            <a:pPr marL="0" lvl="0" indent="0" algn="ctr" rtl="0">
              <a:lnSpc>
                <a:spcPct val="100000"/>
              </a:lnSpc>
              <a:spcBef>
                <a:spcPts val="0"/>
              </a:spcBef>
              <a:spcAft>
                <a:spcPts val="0"/>
              </a:spcAft>
              <a:buNone/>
            </a:pPr>
            <a:endParaRPr dirty="0">
              <a:solidFill>
                <a:srgbClr val="B7B7B7"/>
              </a:solidFill>
              <a:latin typeface="Helvetica Neue Light"/>
              <a:ea typeface="Helvetica Neue Light"/>
              <a:cs typeface="Helvetica Neue Light"/>
              <a:sym typeface="Helvetica Neue Light"/>
            </a:endParaRPr>
          </a:p>
        </p:txBody>
      </p:sp>
      <p:sp>
        <p:nvSpPr>
          <p:cNvPr id="551" name="Google Shape;551;p81"/>
          <p:cNvSpPr txBox="1">
            <a:spLocks noGrp="1"/>
          </p:cNvSpPr>
          <p:nvPr>
            <p:ph type="body" idx="1"/>
          </p:nvPr>
        </p:nvSpPr>
        <p:spPr>
          <a:xfrm>
            <a:off x="4566325" y="822200"/>
            <a:ext cx="4577700" cy="381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457200" lvl="0" indent="-304800" algn="l" rtl="0">
              <a:spcBef>
                <a:spcPts val="1600"/>
              </a:spcBef>
              <a:spcAft>
                <a:spcPts val="0"/>
              </a:spcAft>
              <a:buSzPts val="1200"/>
              <a:buFont typeface="Helvetica Neue"/>
              <a:buChar char="●"/>
            </a:pPr>
            <a:r>
              <a:rPr lang="en">
                <a:latin typeface="Helvetica Neue"/>
                <a:ea typeface="Helvetica Neue"/>
                <a:cs typeface="Helvetica Neue"/>
                <a:sym typeface="Helvetica Neue"/>
              </a:rPr>
              <a:t>Campaign funded by The Center for Consumer Freedom</a:t>
            </a:r>
            <a:endParaRPr dirty="0">
              <a:latin typeface="Helvetica Neue"/>
              <a:ea typeface="Helvetica Neue"/>
              <a:cs typeface="Helvetica Neue"/>
              <a:sym typeface="Helvetica Neue"/>
            </a:endParaRPr>
          </a:p>
          <a:p>
            <a:pPr marL="457200" marR="0" lvl="0" indent="-304800" algn="l" rtl="0">
              <a:lnSpc>
                <a:spcPct val="115000"/>
              </a:lnSpc>
              <a:spcBef>
                <a:spcPts val="1000"/>
              </a:spcBef>
              <a:spcAft>
                <a:spcPts val="0"/>
              </a:spcAft>
              <a:buClr>
                <a:srgbClr val="FF9900"/>
              </a:buClr>
              <a:buSzPts val="1200"/>
              <a:buFont typeface="Helvetica Neue"/>
              <a:buChar char="●"/>
            </a:pPr>
            <a:r>
              <a:rPr lang="en">
                <a:latin typeface="Helvetica Neue"/>
                <a:ea typeface="Helvetica Neue"/>
                <a:cs typeface="Helvetica Neue"/>
                <a:sym typeface="Helvetica Neue"/>
              </a:rPr>
              <a:t>Whole vs. minimally processed vs. ultra processed </a:t>
            </a:r>
            <a:endParaRPr dirty="0">
              <a:latin typeface="Helvetica Neue"/>
              <a:ea typeface="Helvetica Neue"/>
              <a:cs typeface="Helvetica Neue"/>
              <a:sym typeface="Helvetica Neue"/>
            </a:endParaRPr>
          </a:p>
          <a:p>
            <a:pPr marL="457200" marR="0" lvl="0" indent="-304800" algn="l" rtl="0">
              <a:lnSpc>
                <a:spcPct val="115000"/>
              </a:lnSpc>
              <a:spcBef>
                <a:spcPts val="1000"/>
              </a:spcBef>
              <a:spcAft>
                <a:spcPts val="0"/>
              </a:spcAft>
              <a:buClr>
                <a:srgbClr val="FF9900"/>
              </a:buClr>
              <a:buSzPts val="1200"/>
              <a:buFont typeface="Helvetica Neue"/>
              <a:buChar char="●"/>
            </a:pPr>
            <a:r>
              <a:rPr lang="en">
                <a:latin typeface="Helvetica Neue"/>
                <a:ea typeface="Helvetica Neue"/>
                <a:cs typeface="Helvetica Neue"/>
                <a:sym typeface="Helvetica Neue"/>
              </a:rPr>
              <a:t>Will plant-based products take off like “mylks” in other categories?</a:t>
            </a:r>
            <a:endParaRPr dirty="0">
              <a:latin typeface="Helvetica Neue"/>
              <a:ea typeface="Helvetica Neue"/>
              <a:cs typeface="Helvetica Neue"/>
              <a:sym typeface="Helvetica Neue"/>
            </a:endParaRPr>
          </a:p>
          <a:p>
            <a:pPr marL="0" marR="0" lvl="0" indent="0" algn="l" rtl="0">
              <a:lnSpc>
                <a:spcPct val="115000"/>
              </a:lnSpc>
              <a:spcBef>
                <a:spcPts val="1000"/>
              </a:spcBef>
              <a:spcAft>
                <a:spcPts val="1600"/>
              </a:spcAft>
              <a:buNone/>
            </a:pPr>
            <a:endParaRPr dirty="0"/>
          </a:p>
        </p:txBody>
      </p:sp>
      <p:pic>
        <p:nvPicPr>
          <p:cNvPr id="552" name="Google Shape;552;p81"/>
          <p:cNvPicPr preferRelativeResize="0"/>
          <p:nvPr/>
        </p:nvPicPr>
        <p:blipFill>
          <a:blip r:embed="rId3">
            <a:alphaModFix/>
          </a:blip>
          <a:stretch>
            <a:fillRect/>
          </a:stretch>
        </p:blipFill>
        <p:spPr>
          <a:xfrm>
            <a:off x="0" y="974600"/>
            <a:ext cx="2184862" cy="38433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pic>
        <p:nvPicPr>
          <p:cNvPr id="580" name="Google Shape;580;p85"/>
          <p:cNvPicPr preferRelativeResize="0"/>
          <p:nvPr/>
        </p:nvPicPr>
        <p:blipFill rotWithShape="1">
          <a:blip r:embed="rId3">
            <a:alphaModFix/>
          </a:blip>
          <a:srcRect l="13421" t="12095" r="1739"/>
          <a:stretch/>
        </p:blipFill>
        <p:spPr>
          <a:xfrm>
            <a:off x="0" y="0"/>
            <a:ext cx="7448115" cy="5143501"/>
          </a:xfrm>
          <a:prstGeom prst="rect">
            <a:avLst/>
          </a:prstGeom>
          <a:noFill/>
          <a:ln>
            <a:noFill/>
          </a:ln>
        </p:spPr>
      </p:pic>
      <p:sp>
        <p:nvSpPr>
          <p:cNvPr id="581" name="Google Shape;581;p85"/>
          <p:cNvSpPr txBox="1"/>
          <p:nvPr/>
        </p:nvSpPr>
        <p:spPr>
          <a:xfrm>
            <a:off x="6873475" y="4215550"/>
            <a:ext cx="2270700" cy="477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000"/>
              </a:spcAft>
              <a:buNone/>
            </a:pPr>
            <a:r>
              <a:rPr lang="en" sz="1800" b="1">
                <a:solidFill>
                  <a:srgbClr val="FFFFFF"/>
                </a:solidFill>
                <a:latin typeface="Helvetica Neue"/>
                <a:ea typeface="Helvetica Neue"/>
                <a:cs typeface="Helvetica Neue"/>
                <a:sym typeface="Helvetica Neue"/>
              </a:rPr>
              <a:t>UNPACKAGE ME</a:t>
            </a:r>
            <a:endParaRPr sz="1800" b="1" dirty="0">
              <a:solidFill>
                <a:srgbClr val="FFFFFF"/>
              </a:solidFill>
            </a:endParaRPr>
          </a:p>
        </p:txBody>
      </p:sp>
      <p:sp>
        <p:nvSpPr>
          <p:cNvPr id="582" name="Google Shape;582;p85"/>
          <p:cNvSpPr/>
          <p:nvPr/>
        </p:nvSpPr>
        <p:spPr>
          <a:xfrm>
            <a:off x="6801300" y="0"/>
            <a:ext cx="2342700" cy="5143500"/>
          </a:xfrm>
          <a:prstGeom prst="rect">
            <a:avLst/>
          </a:prstGeom>
          <a:solidFill>
            <a:srgbClr val="FD9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highlight>
                <a:schemeClr val="accent1"/>
              </a:highlight>
            </a:endParaRPr>
          </a:p>
        </p:txBody>
      </p:sp>
      <p:sp>
        <p:nvSpPr>
          <p:cNvPr id="583" name="Google Shape;583;p85"/>
          <p:cNvSpPr txBox="1"/>
          <p:nvPr/>
        </p:nvSpPr>
        <p:spPr>
          <a:xfrm>
            <a:off x="6917575" y="4501400"/>
            <a:ext cx="2078700" cy="44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rgbClr val="FFFFFF"/>
                </a:solidFill>
              </a:rPr>
              <a:t>ENTERTAIN ME</a:t>
            </a:r>
            <a:endParaRPr sz="1800" dirty="0">
              <a:solidFill>
                <a:srgbClr val="FFFFFF"/>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86"/>
          <p:cNvSpPr txBox="1">
            <a:spLocks noGrp="1"/>
          </p:cNvSpPr>
          <p:nvPr>
            <p:ph type="title"/>
          </p:nvPr>
        </p:nvSpPr>
        <p:spPr>
          <a:xfrm>
            <a:off x="361425" y="93800"/>
            <a:ext cx="7668900" cy="728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Entertain Me: Evolving Grocery Shopping from Chore to Experience</a:t>
            </a:r>
            <a:endParaRPr dirty="0"/>
          </a:p>
          <a:p>
            <a:pPr marL="0" lvl="0" indent="0" algn="l" rtl="0">
              <a:lnSpc>
                <a:spcPct val="115000"/>
              </a:lnSpc>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sz="1400" dirty="0">
              <a:solidFill>
                <a:srgbClr val="FD902D"/>
              </a:solidFill>
              <a:highlight>
                <a:schemeClr val="lt1"/>
              </a:highlight>
              <a:latin typeface="Helvetica Neue"/>
              <a:ea typeface="Helvetica Neue"/>
              <a:cs typeface="Helvetica Neue"/>
              <a:sym typeface="Helvetica Neue"/>
            </a:endParaRPr>
          </a:p>
        </p:txBody>
      </p:sp>
      <p:sp>
        <p:nvSpPr>
          <p:cNvPr id="589" name="Google Shape;589;p86"/>
          <p:cNvSpPr txBox="1">
            <a:spLocks noGrp="1"/>
          </p:cNvSpPr>
          <p:nvPr>
            <p:ph type="subTitle" idx="2"/>
          </p:nvPr>
        </p:nvSpPr>
        <p:spPr>
          <a:xfrm>
            <a:off x="-150" y="4817900"/>
            <a:ext cx="9144000" cy="3255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a:solidFill>
                  <a:srgbClr val="B7B7B7"/>
                </a:solidFill>
                <a:latin typeface="Helvetica Neue Light"/>
                <a:ea typeface="Helvetica Neue Light"/>
                <a:cs typeface="Helvetica Neue Light"/>
                <a:sym typeface="Helvetica Neue Light"/>
              </a:rPr>
              <a:t>©2020 Nourish Food Marketing. Proprietary and Confidential. All Rights Reserved.</a:t>
            </a:r>
            <a:endParaRPr dirty="0">
              <a:solidFill>
                <a:srgbClr val="B7B7B7"/>
              </a:solidFill>
              <a:latin typeface="Helvetica Neue Light"/>
              <a:ea typeface="Helvetica Neue Light"/>
              <a:cs typeface="Helvetica Neue Light"/>
              <a:sym typeface="Helvetica Neue Light"/>
            </a:endParaRPr>
          </a:p>
          <a:p>
            <a:pPr marL="0" lvl="0" indent="0" algn="ctr" rtl="0">
              <a:lnSpc>
                <a:spcPct val="100000"/>
              </a:lnSpc>
              <a:spcBef>
                <a:spcPts val="0"/>
              </a:spcBef>
              <a:spcAft>
                <a:spcPts val="0"/>
              </a:spcAft>
              <a:buNone/>
            </a:pPr>
            <a:endParaRPr dirty="0">
              <a:solidFill>
                <a:srgbClr val="B7B7B7"/>
              </a:solidFill>
              <a:latin typeface="Helvetica Neue Light"/>
              <a:ea typeface="Helvetica Neue Light"/>
              <a:cs typeface="Helvetica Neue Light"/>
              <a:sym typeface="Helvetica Neue Light"/>
            </a:endParaRPr>
          </a:p>
        </p:txBody>
      </p:sp>
      <p:sp>
        <p:nvSpPr>
          <p:cNvPr id="590" name="Google Shape;590;p86"/>
          <p:cNvSpPr txBox="1">
            <a:spLocks noGrp="1"/>
          </p:cNvSpPr>
          <p:nvPr>
            <p:ph type="body" idx="1"/>
          </p:nvPr>
        </p:nvSpPr>
        <p:spPr>
          <a:xfrm>
            <a:off x="4566325" y="822200"/>
            <a:ext cx="4577700" cy="381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457200" lvl="0" indent="-304800" algn="l" rtl="0">
              <a:spcBef>
                <a:spcPts val="1600"/>
              </a:spcBef>
              <a:spcAft>
                <a:spcPts val="0"/>
              </a:spcAft>
              <a:buSzPts val="1200"/>
              <a:buFont typeface="Helvetica Neue"/>
              <a:buChar char="●"/>
            </a:pPr>
            <a:r>
              <a:rPr lang="en">
                <a:latin typeface="Helvetica Neue"/>
                <a:ea typeface="Helvetica Neue"/>
                <a:cs typeface="Helvetica Neue"/>
                <a:sym typeface="Helvetica Neue"/>
              </a:rPr>
              <a:t>Centre of store moving to digital, albeit slowly</a:t>
            </a:r>
            <a:endParaRPr dirty="0">
              <a:latin typeface="Helvetica Neue"/>
              <a:ea typeface="Helvetica Neue"/>
              <a:cs typeface="Helvetica Neue"/>
              <a:sym typeface="Helvetica Neue"/>
            </a:endParaRPr>
          </a:p>
          <a:p>
            <a:pPr marL="457200" marR="0" lvl="0" indent="-304800" algn="l" rtl="0">
              <a:lnSpc>
                <a:spcPct val="115000"/>
              </a:lnSpc>
              <a:spcBef>
                <a:spcPts val="1000"/>
              </a:spcBef>
              <a:spcAft>
                <a:spcPts val="0"/>
              </a:spcAft>
              <a:buClr>
                <a:srgbClr val="FF9900"/>
              </a:buClr>
              <a:buSzPts val="1200"/>
              <a:buFont typeface="Helvetica Neue"/>
              <a:buChar char="●"/>
            </a:pPr>
            <a:r>
              <a:rPr lang="en">
                <a:latin typeface="Helvetica Neue"/>
                <a:ea typeface="Helvetica Neue"/>
                <a:cs typeface="Helvetica Neue"/>
                <a:sym typeface="Helvetica Neue"/>
              </a:rPr>
              <a:t>More perimeter given over to sampling &amp; food demos</a:t>
            </a:r>
            <a:endParaRPr dirty="0">
              <a:latin typeface="Helvetica Neue"/>
              <a:ea typeface="Helvetica Neue"/>
              <a:cs typeface="Helvetica Neue"/>
              <a:sym typeface="Helvetica Neue"/>
            </a:endParaRPr>
          </a:p>
          <a:p>
            <a:pPr marL="457200" marR="0" lvl="0" indent="-304800" algn="l" rtl="0">
              <a:lnSpc>
                <a:spcPct val="115000"/>
              </a:lnSpc>
              <a:spcBef>
                <a:spcPts val="1000"/>
              </a:spcBef>
              <a:spcAft>
                <a:spcPts val="0"/>
              </a:spcAft>
              <a:buClr>
                <a:srgbClr val="FF9900"/>
              </a:buClr>
              <a:buSzPts val="1200"/>
              <a:buFont typeface="Helvetica Neue"/>
              <a:buChar char="●"/>
            </a:pPr>
            <a:r>
              <a:rPr lang="en">
                <a:latin typeface="Helvetica Neue"/>
                <a:ea typeface="Helvetica Neue"/>
                <a:cs typeface="Helvetica Neue"/>
                <a:sym typeface="Helvetica Neue"/>
              </a:rPr>
              <a:t>Longos LV, Eataly</a:t>
            </a:r>
            <a:endParaRPr dirty="0">
              <a:latin typeface="Helvetica Neue"/>
              <a:ea typeface="Helvetica Neue"/>
              <a:cs typeface="Helvetica Neue"/>
              <a:sym typeface="Helvetica Neue"/>
            </a:endParaRPr>
          </a:p>
          <a:p>
            <a:pPr marL="457200" lvl="0" indent="-304800" algn="l" rtl="0">
              <a:spcBef>
                <a:spcPts val="1000"/>
              </a:spcBef>
              <a:spcAft>
                <a:spcPts val="0"/>
              </a:spcAft>
              <a:buSzPts val="1200"/>
              <a:buFont typeface="Helvetica Neue"/>
              <a:buChar char="●"/>
            </a:pPr>
            <a:r>
              <a:rPr lang="en">
                <a:latin typeface="Helvetica Neue"/>
                <a:ea typeface="Helvetica Neue"/>
                <a:cs typeface="Helvetica Neue"/>
                <a:sym typeface="Helvetica Neue"/>
              </a:rPr>
              <a:t>62% of consumers 18 to 34 enjoy going to these type of venues because they view them as a social occasion</a:t>
            </a:r>
            <a:endParaRPr dirty="0">
              <a:latin typeface="Helvetica Neue"/>
              <a:ea typeface="Helvetica Neue"/>
              <a:cs typeface="Helvetica Neue"/>
              <a:sym typeface="Helvetica Neue"/>
            </a:endParaRPr>
          </a:p>
          <a:p>
            <a:pPr marL="457200" lvl="0" indent="-304800" algn="l" rtl="0">
              <a:spcBef>
                <a:spcPts val="1000"/>
              </a:spcBef>
              <a:spcAft>
                <a:spcPts val="0"/>
              </a:spcAft>
              <a:buSzPts val="1200"/>
              <a:buFont typeface="Helvetica Neue"/>
              <a:buChar char="●"/>
            </a:pPr>
            <a:r>
              <a:rPr lang="en">
                <a:latin typeface="Helvetica Neue"/>
                <a:ea typeface="Helvetica Neue"/>
                <a:cs typeface="Helvetica Neue"/>
                <a:sym typeface="Helvetica Neue"/>
              </a:rPr>
              <a:t>In-store restaurants bring in new customers, adds to bottom line</a:t>
            </a:r>
            <a:endParaRPr dirty="0">
              <a:latin typeface="Helvetica Neue"/>
              <a:ea typeface="Helvetica Neue"/>
              <a:cs typeface="Helvetica Neue"/>
              <a:sym typeface="Helvetica Neue"/>
            </a:endParaRPr>
          </a:p>
          <a:p>
            <a:pPr marL="0" marR="0" lvl="0" indent="0" algn="l" rtl="0">
              <a:lnSpc>
                <a:spcPct val="115000"/>
              </a:lnSpc>
              <a:spcBef>
                <a:spcPts val="1000"/>
              </a:spcBef>
              <a:spcAft>
                <a:spcPts val="1600"/>
              </a:spcAft>
              <a:buNone/>
            </a:pPr>
            <a:endParaRPr dirty="0"/>
          </a:p>
        </p:txBody>
      </p:sp>
      <p:pic>
        <p:nvPicPr>
          <p:cNvPr id="591" name="Google Shape;591;p86"/>
          <p:cNvPicPr preferRelativeResize="0"/>
          <p:nvPr/>
        </p:nvPicPr>
        <p:blipFill>
          <a:blip r:embed="rId3">
            <a:alphaModFix/>
          </a:blip>
          <a:stretch>
            <a:fillRect/>
          </a:stretch>
        </p:blipFill>
        <p:spPr>
          <a:xfrm>
            <a:off x="0" y="964300"/>
            <a:ext cx="2909152" cy="1936800"/>
          </a:xfrm>
          <a:prstGeom prst="rect">
            <a:avLst/>
          </a:prstGeom>
          <a:noFill/>
          <a:ln>
            <a:noFill/>
          </a:ln>
        </p:spPr>
      </p:pic>
      <p:pic>
        <p:nvPicPr>
          <p:cNvPr id="592" name="Google Shape;592;p86"/>
          <p:cNvPicPr preferRelativeResize="0"/>
          <p:nvPr/>
        </p:nvPicPr>
        <p:blipFill>
          <a:blip r:embed="rId4">
            <a:alphaModFix/>
          </a:blip>
          <a:stretch>
            <a:fillRect/>
          </a:stretch>
        </p:blipFill>
        <p:spPr>
          <a:xfrm>
            <a:off x="1687250" y="2901098"/>
            <a:ext cx="2879075" cy="19168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88"/>
          <p:cNvSpPr txBox="1">
            <a:spLocks noGrp="1"/>
          </p:cNvSpPr>
          <p:nvPr>
            <p:ph type="title"/>
          </p:nvPr>
        </p:nvSpPr>
        <p:spPr>
          <a:xfrm>
            <a:off x="361425" y="93800"/>
            <a:ext cx="7668900" cy="728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Entertain Me: Evolving Grocery Shopping from Chore to Experience</a:t>
            </a:r>
            <a:endParaRPr dirty="0"/>
          </a:p>
          <a:p>
            <a:pPr marL="0" lvl="0" indent="0" algn="l" rtl="0">
              <a:lnSpc>
                <a:spcPct val="115000"/>
              </a:lnSpc>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sz="1400" dirty="0">
              <a:solidFill>
                <a:srgbClr val="FD902D"/>
              </a:solidFill>
              <a:highlight>
                <a:schemeClr val="lt1"/>
              </a:highlight>
              <a:latin typeface="Helvetica Neue"/>
              <a:ea typeface="Helvetica Neue"/>
              <a:cs typeface="Helvetica Neue"/>
              <a:sym typeface="Helvetica Neue"/>
            </a:endParaRPr>
          </a:p>
        </p:txBody>
      </p:sp>
      <p:sp>
        <p:nvSpPr>
          <p:cNvPr id="604" name="Google Shape;604;p88"/>
          <p:cNvSpPr txBox="1">
            <a:spLocks noGrp="1"/>
          </p:cNvSpPr>
          <p:nvPr>
            <p:ph type="subTitle" idx="2"/>
          </p:nvPr>
        </p:nvSpPr>
        <p:spPr>
          <a:xfrm>
            <a:off x="-150" y="4817900"/>
            <a:ext cx="9144000" cy="3255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a:solidFill>
                  <a:srgbClr val="B7B7B7"/>
                </a:solidFill>
                <a:latin typeface="Helvetica Neue Light"/>
                <a:ea typeface="Helvetica Neue Light"/>
                <a:cs typeface="Helvetica Neue Light"/>
                <a:sym typeface="Helvetica Neue Light"/>
              </a:rPr>
              <a:t>©2020 Nourish Food Marketing. Proprietary and Confidential. All Rights Reserved.</a:t>
            </a:r>
            <a:endParaRPr dirty="0">
              <a:solidFill>
                <a:srgbClr val="B7B7B7"/>
              </a:solidFill>
              <a:latin typeface="Helvetica Neue Light"/>
              <a:ea typeface="Helvetica Neue Light"/>
              <a:cs typeface="Helvetica Neue Light"/>
              <a:sym typeface="Helvetica Neue Light"/>
            </a:endParaRPr>
          </a:p>
          <a:p>
            <a:pPr marL="0" lvl="0" indent="0" algn="ctr" rtl="0">
              <a:lnSpc>
                <a:spcPct val="100000"/>
              </a:lnSpc>
              <a:spcBef>
                <a:spcPts val="0"/>
              </a:spcBef>
              <a:spcAft>
                <a:spcPts val="0"/>
              </a:spcAft>
              <a:buNone/>
            </a:pPr>
            <a:endParaRPr dirty="0">
              <a:solidFill>
                <a:srgbClr val="B7B7B7"/>
              </a:solidFill>
              <a:latin typeface="Helvetica Neue Light"/>
              <a:ea typeface="Helvetica Neue Light"/>
              <a:cs typeface="Helvetica Neue Light"/>
              <a:sym typeface="Helvetica Neue Light"/>
            </a:endParaRPr>
          </a:p>
        </p:txBody>
      </p:sp>
      <p:sp>
        <p:nvSpPr>
          <p:cNvPr id="605" name="Google Shape;605;p88"/>
          <p:cNvSpPr txBox="1">
            <a:spLocks noGrp="1"/>
          </p:cNvSpPr>
          <p:nvPr>
            <p:ph type="body" idx="1"/>
          </p:nvPr>
        </p:nvSpPr>
        <p:spPr>
          <a:xfrm>
            <a:off x="4566325" y="822200"/>
            <a:ext cx="4577700" cy="381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457200" lvl="0" indent="-304800" algn="l" rtl="0">
              <a:spcBef>
                <a:spcPts val="1600"/>
              </a:spcBef>
              <a:spcAft>
                <a:spcPts val="0"/>
              </a:spcAft>
              <a:buSzPts val="1200"/>
              <a:buFont typeface="Helvetica Neue"/>
              <a:buChar char="●"/>
            </a:pPr>
            <a:r>
              <a:rPr lang="en">
                <a:latin typeface="Helvetica Neue"/>
                <a:ea typeface="Helvetica Neue"/>
                <a:cs typeface="Helvetica Neue"/>
                <a:sym typeface="Helvetica Neue"/>
              </a:rPr>
              <a:t>Consumers becoming disconnected from food sources but want to know more</a:t>
            </a:r>
            <a:endParaRPr dirty="0">
              <a:latin typeface="Helvetica Neue"/>
              <a:ea typeface="Helvetica Neue"/>
              <a:cs typeface="Helvetica Neue"/>
              <a:sym typeface="Helvetica Neue"/>
            </a:endParaRPr>
          </a:p>
          <a:p>
            <a:pPr marL="457200" marR="0" lvl="0" indent="-304800" algn="l" rtl="0">
              <a:lnSpc>
                <a:spcPct val="115000"/>
              </a:lnSpc>
              <a:spcBef>
                <a:spcPts val="1000"/>
              </a:spcBef>
              <a:spcAft>
                <a:spcPts val="0"/>
              </a:spcAft>
              <a:buClr>
                <a:srgbClr val="FF9900"/>
              </a:buClr>
              <a:buSzPts val="1200"/>
              <a:buFont typeface="Helvetica Neue"/>
              <a:buChar char="●"/>
            </a:pPr>
            <a:r>
              <a:rPr lang="en">
                <a:latin typeface="Helvetica Neue"/>
                <a:ea typeface="Helvetica Neue"/>
                <a:cs typeface="Helvetica Neue"/>
                <a:sym typeface="Helvetica Neue"/>
              </a:rPr>
              <a:t>Farmers &amp; Producers are most trusted</a:t>
            </a:r>
            <a:endParaRPr dirty="0">
              <a:latin typeface="Helvetica Neue"/>
              <a:ea typeface="Helvetica Neue"/>
              <a:cs typeface="Helvetica Neue"/>
              <a:sym typeface="Helvetica Neue"/>
            </a:endParaRPr>
          </a:p>
          <a:p>
            <a:pPr marL="457200" marR="0" lvl="0" indent="-304800" algn="l" rtl="0">
              <a:lnSpc>
                <a:spcPct val="115000"/>
              </a:lnSpc>
              <a:spcBef>
                <a:spcPts val="1000"/>
              </a:spcBef>
              <a:spcAft>
                <a:spcPts val="0"/>
              </a:spcAft>
              <a:buClr>
                <a:srgbClr val="FF9900"/>
              </a:buClr>
              <a:buSzPts val="1200"/>
              <a:buFont typeface="Helvetica Neue"/>
              <a:buChar char="●"/>
            </a:pPr>
            <a:r>
              <a:rPr lang="en">
                <a:latin typeface="Helvetica Neue"/>
                <a:ea typeface="Helvetica Neue"/>
                <a:cs typeface="Helvetica Neue"/>
                <a:sym typeface="Helvetica Neue"/>
              </a:rPr>
              <a:t>How connect beyond in-store - VR, QR codes</a:t>
            </a:r>
            <a:endParaRPr dirty="0">
              <a:latin typeface="Helvetica Neue"/>
              <a:ea typeface="Helvetica Neue"/>
              <a:cs typeface="Helvetica Neue"/>
              <a:sym typeface="Helvetica Neue"/>
            </a:endParaRPr>
          </a:p>
          <a:p>
            <a:pPr marL="0" marR="0" lvl="0" indent="0" algn="l" rtl="0">
              <a:lnSpc>
                <a:spcPct val="115000"/>
              </a:lnSpc>
              <a:spcBef>
                <a:spcPts val="1000"/>
              </a:spcBef>
              <a:spcAft>
                <a:spcPts val="1600"/>
              </a:spcAft>
              <a:buNone/>
            </a:pPr>
            <a:endParaRPr dirty="0"/>
          </a:p>
        </p:txBody>
      </p:sp>
      <p:pic>
        <p:nvPicPr>
          <p:cNvPr id="606" name="Google Shape;606;p88"/>
          <p:cNvPicPr preferRelativeResize="0"/>
          <p:nvPr/>
        </p:nvPicPr>
        <p:blipFill>
          <a:blip r:embed="rId3">
            <a:alphaModFix/>
          </a:blip>
          <a:stretch>
            <a:fillRect/>
          </a:stretch>
        </p:blipFill>
        <p:spPr>
          <a:xfrm>
            <a:off x="0" y="974600"/>
            <a:ext cx="3196076" cy="36909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90"/>
          <p:cNvSpPr txBox="1">
            <a:spLocks noGrp="1"/>
          </p:cNvSpPr>
          <p:nvPr>
            <p:ph type="body" idx="1"/>
          </p:nvPr>
        </p:nvSpPr>
        <p:spPr>
          <a:xfrm>
            <a:off x="4560175" y="884500"/>
            <a:ext cx="4577700" cy="40029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Clr>
                <a:srgbClr val="000000"/>
              </a:buClr>
              <a:buSzPts val="1100"/>
              <a:buFont typeface="Arial"/>
              <a:buNone/>
            </a:pPr>
            <a:endParaRPr sz="1400" b="1" dirty="0">
              <a:solidFill>
                <a:srgbClr val="FF9900"/>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b="1" dirty="0">
              <a:solidFill>
                <a:srgbClr val="595959"/>
              </a:solidFill>
              <a:latin typeface="Helvetica Neue"/>
              <a:ea typeface="Helvetica Neue"/>
              <a:cs typeface="Helvetica Neue"/>
              <a:sym typeface="Helvetica Neue"/>
            </a:endParaRPr>
          </a:p>
          <a:p>
            <a:pPr marL="457200" lvl="0" indent="-304800" algn="l" rtl="0">
              <a:spcBef>
                <a:spcPts val="0"/>
              </a:spcBef>
              <a:spcAft>
                <a:spcPts val="0"/>
              </a:spcAft>
              <a:buClr>
                <a:srgbClr val="FD902D"/>
              </a:buClr>
              <a:buSzPts val="1200"/>
              <a:buFont typeface="Helvetica Neue"/>
              <a:buChar char="●"/>
            </a:pPr>
            <a:r>
              <a:rPr lang="en" sz="1200">
                <a:solidFill>
                  <a:srgbClr val="595959"/>
                </a:solidFill>
                <a:highlight>
                  <a:srgbClr val="FFFFFF"/>
                </a:highlight>
                <a:latin typeface="Helvetica Neue"/>
                <a:ea typeface="Helvetica Neue"/>
                <a:cs typeface="Helvetica Neue"/>
                <a:sym typeface="Helvetica Neue"/>
              </a:rPr>
              <a:t>Vital Farms allows you a 360 peek at pasture your eggs came from</a:t>
            </a:r>
            <a:endParaRPr sz="1200" dirty="0">
              <a:solidFill>
                <a:srgbClr val="666666"/>
              </a:solidFill>
              <a:highlight>
                <a:srgbClr val="FFFFFF"/>
              </a:highlight>
              <a:latin typeface="Helvetica Neue"/>
              <a:ea typeface="Helvetica Neue"/>
              <a:cs typeface="Helvetica Neue"/>
              <a:sym typeface="Helvetica Neue"/>
            </a:endParaRPr>
          </a:p>
          <a:p>
            <a:pPr marL="457200" lvl="0" indent="0" algn="l" rtl="0">
              <a:spcBef>
                <a:spcPts val="1000"/>
              </a:spcBef>
              <a:spcAft>
                <a:spcPts val="0"/>
              </a:spcAft>
              <a:buNone/>
            </a:pPr>
            <a:endParaRPr sz="1200" dirty="0">
              <a:latin typeface="Helvetica Neue"/>
              <a:ea typeface="Helvetica Neue"/>
              <a:cs typeface="Helvetica Neue"/>
              <a:sym typeface="Helvetica Neue"/>
            </a:endParaRPr>
          </a:p>
          <a:p>
            <a:pPr marL="457200" lvl="0" indent="0" algn="l" rtl="0">
              <a:spcBef>
                <a:spcPts val="1000"/>
              </a:spcBef>
              <a:spcAft>
                <a:spcPts val="0"/>
              </a:spcAft>
              <a:buNone/>
            </a:pPr>
            <a:r>
              <a:rPr lang="en" sz="1100">
                <a:solidFill>
                  <a:schemeClr val="dk1"/>
                </a:solidFill>
                <a:latin typeface="Helvetica Neue"/>
                <a:ea typeface="Helvetica Neue"/>
                <a:cs typeface="Helvetica Neue"/>
                <a:sym typeface="Helvetica Neue"/>
              </a:rPr>
              <a:t/>
            </a:r>
            <a:br>
              <a:rPr lang="en" sz="1100">
                <a:solidFill>
                  <a:schemeClr val="dk1"/>
                </a:solidFill>
                <a:latin typeface="Helvetica Neue"/>
                <a:ea typeface="Helvetica Neue"/>
                <a:cs typeface="Helvetica Neue"/>
                <a:sym typeface="Helvetica Neue"/>
              </a:rPr>
            </a:br>
            <a:endParaRPr dirty="0">
              <a:solidFill>
                <a:schemeClr val="dk1"/>
              </a:solidFill>
              <a:latin typeface="Helvetica Neue"/>
              <a:ea typeface="Helvetica Neue"/>
              <a:cs typeface="Helvetica Neue"/>
              <a:sym typeface="Helvetica Neue"/>
            </a:endParaRPr>
          </a:p>
        </p:txBody>
      </p:sp>
      <p:sp>
        <p:nvSpPr>
          <p:cNvPr id="623" name="Google Shape;623;p90"/>
          <p:cNvSpPr txBox="1">
            <a:spLocks noGrp="1"/>
          </p:cNvSpPr>
          <p:nvPr>
            <p:ph type="subTitle" idx="2"/>
          </p:nvPr>
        </p:nvSpPr>
        <p:spPr>
          <a:xfrm>
            <a:off x="280500" y="4887425"/>
            <a:ext cx="8583000" cy="220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00">
                <a:solidFill>
                  <a:srgbClr val="B7B7B7"/>
                </a:solidFill>
                <a:latin typeface="Helvetica Neue Light"/>
                <a:ea typeface="Helvetica Neue Light"/>
                <a:cs typeface="Helvetica Neue Light"/>
                <a:sym typeface="Helvetica Neue Light"/>
              </a:rPr>
              <a:t>©2020 Nourish Food Marketing. Proprietary and Confidential. All Rights Reserved.</a:t>
            </a:r>
            <a:endParaRPr sz="800" dirty="0">
              <a:solidFill>
                <a:srgbClr val="B7B7B7"/>
              </a:solidFill>
              <a:latin typeface="Helvetica Neue Light"/>
              <a:ea typeface="Helvetica Neue Light"/>
              <a:cs typeface="Helvetica Neue Light"/>
              <a:sym typeface="Helvetica Neue Light"/>
            </a:endParaRPr>
          </a:p>
          <a:p>
            <a:pPr marL="0" lvl="0" indent="0" algn="ctr" rtl="0">
              <a:spcBef>
                <a:spcPts val="0"/>
              </a:spcBef>
              <a:spcAft>
                <a:spcPts val="0"/>
              </a:spcAft>
              <a:buNone/>
            </a:pPr>
            <a:endParaRPr dirty="0"/>
          </a:p>
        </p:txBody>
      </p:sp>
      <p:sp>
        <p:nvSpPr>
          <p:cNvPr id="624" name="Google Shape;624;p90"/>
          <p:cNvSpPr/>
          <p:nvPr/>
        </p:nvSpPr>
        <p:spPr>
          <a:xfrm>
            <a:off x="0" y="0"/>
            <a:ext cx="185400" cy="9639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5" name="Google Shape;625;p90"/>
          <p:cNvSpPr txBox="1"/>
          <p:nvPr/>
        </p:nvSpPr>
        <p:spPr>
          <a:xfrm>
            <a:off x="361425" y="129600"/>
            <a:ext cx="6926100" cy="834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800">
                <a:solidFill>
                  <a:srgbClr val="666666"/>
                </a:solidFill>
                <a:latin typeface="Helvetica Neue Light"/>
                <a:ea typeface="Helvetica Neue Light"/>
                <a:cs typeface="Helvetica Neue Light"/>
                <a:sym typeface="Helvetica Neue Light"/>
              </a:rPr>
              <a:t>Entertain Me: Evolving Grocery Shopping from Chore to Experience</a:t>
            </a:r>
            <a:endParaRPr sz="1800" dirty="0">
              <a:solidFill>
                <a:srgbClr val="666666"/>
              </a:solidFill>
              <a:latin typeface="Helvetica Neue Light"/>
              <a:ea typeface="Helvetica Neue Light"/>
              <a:cs typeface="Helvetica Neue Light"/>
              <a:sym typeface="Helvetica Neue Light"/>
            </a:endParaRPr>
          </a:p>
          <a:p>
            <a:pPr marL="0" lvl="0" indent="0" algn="l" rtl="0">
              <a:spcBef>
                <a:spcPts val="0"/>
              </a:spcBef>
              <a:spcAft>
                <a:spcPts val="0"/>
              </a:spcAft>
              <a:buNone/>
            </a:pPr>
            <a:endParaRPr sz="1800" dirty="0">
              <a:solidFill>
                <a:srgbClr val="666666"/>
              </a:solidFill>
              <a:latin typeface="Helvetica Neue Light"/>
              <a:ea typeface="Helvetica Neue Light"/>
              <a:cs typeface="Helvetica Neue Light"/>
              <a:sym typeface="Helvetica Neue Light"/>
            </a:endParaRPr>
          </a:p>
          <a:p>
            <a:pPr marL="0" lvl="0" indent="0" algn="l" rtl="0">
              <a:spcBef>
                <a:spcPts val="0"/>
              </a:spcBef>
              <a:spcAft>
                <a:spcPts val="0"/>
              </a:spcAft>
              <a:buNone/>
            </a:pPr>
            <a:endParaRPr sz="1800" dirty="0">
              <a:solidFill>
                <a:srgbClr val="666666"/>
              </a:solidFill>
              <a:latin typeface="Helvetica Neue Light"/>
              <a:ea typeface="Helvetica Neue Light"/>
              <a:cs typeface="Helvetica Neue Light"/>
              <a:sym typeface="Helvetica Neue Light"/>
            </a:endParaRPr>
          </a:p>
          <a:p>
            <a:pPr marL="0" lvl="0" indent="0" algn="l" rtl="0">
              <a:spcBef>
                <a:spcPts val="1000"/>
              </a:spcBef>
              <a:spcAft>
                <a:spcPts val="0"/>
              </a:spcAft>
              <a:buNone/>
            </a:pPr>
            <a:endParaRPr sz="1200" dirty="0">
              <a:solidFill>
                <a:srgbClr val="666666"/>
              </a:solidFill>
              <a:latin typeface="Helvetica Neue Light"/>
              <a:ea typeface="Helvetica Neue Light"/>
              <a:cs typeface="Helvetica Neue Light"/>
              <a:sym typeface="Helvetica Neue Light"/>
            </a:endParaRPr>
          </a:p>
        </p:txBody>
      </p:sp>
      <p:sp>
        <p:nvSpPr>
          <p:cNvPr id="626" name="Google Shape;626;p9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800">
                <a:latin typeface="Helvetica Neue"/>
                <a:ea typeface="Helvetica Neue"/>
                <a:cs typeface="Helvetica Neue"/>
                <a:sym typeface="Helvetica Neue"/>
              </a:rPr>
              <a:t>27</a:t>
            </a:fld>
            <a:endParaRPr sz="800" dirty="0">
              <a:latin typeface="Helvetica Neue"/>
              <a:ea typeface="Helvetica Neue"/>
              <a:cs typeface="Helvetica Neue"/>
              <a:sym typeface="Helvetica Neue"/>
            </a:endParaRPr>
          </a:p>
        </p:txBody>
      </p:sp>
      <p:pic>
        <p:nvPicPr>
          <p:cNvPr id="627" name="Google Shape;627;p90"/>
          <p:cNvPicPr preferRelativeResize="0"/>
          <p:nvPr/>
        </p:nvPicPr>
        <p:blipFill>
          <a:blip r:embed="rId3">
            <a:alphaModFix/>
          </a:blip>
          <a:stretch>
            <a:fillRect/>
          </a:stretch>
        </p:blipFill>
        <p:spPr>
          <a:xfrm>
            <a:off x="0" y="963900"/>
            <a:ext cx="4577700" cy="340632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pic>
        <p:nvPicPr>
          <p:cNvPr id="640" name="Google Shape;640;p92"/>
          <p:cNvPicPr preferRelativeResize="0"/>
          <p:nvPr/>
        </p:nvPicPr>
        <p:blipFill rotWithShape="1">
          <a:blip r:embed="rId3">
            <a:alphaModFix/>
          </a:blip>
          <a:srcRect l="9881" t="1016" r="1732" b="7425"/>
          <a:stretch/>
        </p:blipFill>
        <p:spPr>
          <a:xfrm>
            <a:off x="0" y="0"/>
            <a:ext cx="7449928" cy="5143501"/>
          </a:xfrm>
          <a:prstGeom prst="rect">
            <a:avLst/>
          </a:prstGeom>
          <a:noFill/>
          <a:ln>
            <a:noFill/>
          </a:ln>
        </p:spPr>
      </p:pic>
      <p:sp>
        <p:nvSpPr>
          <p:cNvPr id="641" name="Google Shape;641;p92"/>
          <p:cNvSpPr txBox="1"/>
          <p:nvPr/>
        </p:nvSpPr>
        <p:spPr>
          <a:xfrm>
            <a:off x="6873475" y="4215550"/>
            <a:ext cx="2270700" cy="477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000"/>
              </a:spcAft>
              <a:buNone/>
            </a:pPr>
            <a:r>
              <a:rPr lang="en" sz="1800" b="1">
                <a:solidFill>
                  <a:srgbClr val="FFFFFF"/>
                </a:solidFill>
                <a:latin typeface="Helvetica Neue"/>
                <a:ea typeface="Helvetica Neue"/>
                <a:cs typeface="Helvetica Neue"/>
                <a:sym typeface="Helvetica Neue"/>
              </a:rPr>
              <a:t>UNPACKAGE ME</a:t>
            </a:r>
            <a:endParaRPr sz="1800" b="1" dirty="0">
              <a:solidFill>
                <a:srgbClr val="FFFFFF"/>
              </a:solidFill>
            </a:endParaRPr>
          </a:p>
        </p:txBody>
      </p:sp>
      <p:sp>
        <p:nvSpPr>
          <p:cNvPr id="642" name="Google Shape;642;p92"/>
          <p:cNvSpPr/>
          <p:nvPr/>
        </p:nvSpPr>
        <p:spPr>
          <a:xfrm>
            <a:off x="6801300" y="0"/>
            <a:ext cx="2342700" cy="5143500"/>
          </a:xfrm>
          <a:prstGeom prst="rect">
            <a:avLst/>
          </a:prstGeom>
          <a:solidFill>
            <a:srgbClr val="FD9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highlight>
                <a:schemeClr val="accent1"/>
              </a:highlight>
            </a:endParaRPr>
          </a:p>
        </p:txBody>
      </p:sp>
      <p:sp>
        <p:nvSpPr>
          <p:cNvPr id="643" name="Google Shape;643;p92"/>
          <p:cNvSpPr txBox="1"/>
          <p:nvPr/>
        </p:nvSpPr>
        <p:spPr>
          <a:xfrm>
            <a:off x="6917575" y="4501400"/>
            <a:ext cx="2078700" cy="44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rgbClr val="FFFFFF"/>
                </a:solidFill>
              </a:rPr>
              <a:t>KETO ME</a:t>
            </a:r>
            <a:endParaRPr sz="1800" dirty="0">
              <a:solidFill>
                <a:srgbClr val="FFFFFF"/>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93"/>
          <p:cNvSpPr txBox="1">
            <a:spLocks noGrp="1"/>
          </p:cNvSpPr>
          <p:nvPr>
            <p:ph type="title"/>
          </p:nvPr>
        </p:nvSpPr>
        <p:spPr>
          <a:xfrm>
            <a:off x="361425" y="93800"/>
            <a:ext cx="7668900" cy="728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Keto Me: The Evolution of Lifestyle Eating From No-Carb to Slow-Carb</a:t>
            </a:r>
            <a:endParaRPr dirty="0"/>
          </a:p>
          <a:p>
            <a:pPr marL="0" lvl="0" indent="0" algn="l" rtl="0">
              <a:lnSpc>
                <a:spcPct val="115000"/>
              </a:lnSpc>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sz="1400" dirty="0">
              <a:solidFill>
                <a:srgbClr val="FD902D"/>
              </a:solidFill>
              <a:highlight>
                <a:schemeClr val="lt1"/>
              </a:highlight>
              <a:latin typeface="Helvetica Neue"/>
              <a:ea typeface="Helvetica Neue"/>
              <a:cs typeface="Helvetica Neue"/>
              <a:sym typeface="Helvetica Neue"/>
            </a:endParaRPr>
          </a:p>
        </p:txBody>
      </p:sp>
      <p:sp>
        <p:nvSpPr>
          <p:cNvPr id="649" name="Google Shape;649;p93"/>
          <p:cNvSpPr txBox="1">
            <a:spLocks noGrp="1"/>
          </p:cNvSpPr>
          <p:nvPr>
            <p:ph type="subTitle" idx="2"/>
          </p:nvPr>
        </p:nvSpPr>
        <p:spPr>
          <a:xfrm>
            <a:off x="-150" y="4817900"/>
            <a:ext cx="9144000" cy="3255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a:solidFill>
                  <a:srgbClr val="B7B7B7"/>
                </a:solidFill>
                <a:latin typeface="Helvetica Neue Light"/>
                <a:ea typeface="Helvetica Neue Light"/>
                <a:cs typeface="Helvetica Neue Light"/>
                <a:sym typeface="Helvetica Neue Light"/>
              </a:rPr>
              <a:t>©2020 Nourish Food Marketing. Proprietary and Confidential. All Rights Reserved.</a:t>
            </a:r>
            <a:endParaRPr dirty="0">
              <a:solidFill>
                <a:srgbClr val="B7B7B7"/>
              </a:solidFill>
              <a:latin typeface="Helvetica Neue Light"/>
              <a:ea typeface="Helvetica Neue Light"/>
              <a:cs typeface="Helvetica Neue Light"/>
              <a:sym typeface="Helvetica Neue Light"/>
            </a:endParaRPr>
          </a:p>
          <a:p>
            <a:pPr marL="0" lvl="0" indent="0" algn="ctr" rtl="0">
              <a:lnSpc>
                <a:spcPct val="100000"/>
              </a:lnSpc>
              <a:spcBef>
                <a:spcPts val="0"/>
              </a:spcBef>
              <a:spcAft>
                <a:spcPts val="0"/>
              </a:spcAft>
              <a:buNone/>
            </a:pPr>
            <a:endParaRPr dirty="0">
              <a:solidFill>
                <a:srgbClr val="B7B7B7"/>
              </a:solidFill>
              <a:latin typeface="Helvetica Neue Light"/>
              <a:ea typeface="Helvetica Neue Light"/>
              <a:cs typeface="Helvetica Neue Light"/>
              <a:sym typeface="Helvetica Neue Light"/>
            </a:endParaRPr>
          </a:p>
        </p:txBody>
      </p:sp>
      <p:sp>
        <p:nvSpPr>
          <p:cNvPr id="650" name="Google Shape;650;p93"/>
          <p:cNvSpPr txBox="1">
            <a:spLocks noGrp="1"/>
          </p:cNvSpPr>
          <p:nvPr>
            <p:ph type="body" idx="1"/>
          </p:nvPr>
        </p:nvSpPr>
        <p:spPr>
          <a:xfrm>
            <a:off x="4566325" y="822200"/>
            <a:ext cx="4577700" cy="381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457200" lvl="0" indent="-304800" algn="l" rtl="0">
              <a:spcBef>
                <a:spcPts val="1600"/>
              </a:spcBef>
              <a:spcAft>
                <a:spcPts val="0"/>
              </a:spcAft>
              <a:buSzPts val="1200"/>
              <a:buFont typeface="Helvetica Neue"/>
              <a:buChar char="●"/>
            </a:pPr>
            <a:r>
              <a:rPr lang="en">
                <a:latin typeface="Helvetica Neue"/>
                <a:ea typeface="Helvetica Neue"/>
                <a:cs typeface="Helvetica Neue"/>
                <a:sym typeface="Helvetica Neue"/>
              </a:rPr>
              <a:t>Ketogenic diet remains most popular in North America</a:t>
            </a:r>
            <a:endParaRPr dirty="0">
              <a:latin typeface="Helvetica Neue"/>
              <a:ea typeface="Helvetica Neue"/>
              <a:cs typeface="Helvetica Neue"/>
              <a:sym typeface="Helvetica Neue"/>
            </a:endParaRPr>
          </a:p>
          <a:p>
            <a:pPr marL="457200" marR="0" lvl="0" indent="-304800" algn="l" rtl="0">
              <a:lnSpc>
                <a:spcPct val="115000"/>
              </a:lnSpc>
              <a:spcBef>
                <a:spcPts val="1000"/>
              </a:spcBef>
              <a:spcAft>
                <a:spcPts val="0"/>
              </a:spcAft>
              <a:buClr>
                <a:srgbClr val="FF9900"/>
              </a:buClr>
              <a:buSzPts val="1200"/>
              <a:buFont typeface="Helvetica Neue"/>
              <a:buChar char="●"/>
            </a:pPr>
            <a:r>
              <a:rPr lang="en">
                <a:latin typeface="Helvetica Neue"/>
                <a:ea typeface="Helvetica Neue"/>
                <a:cs typeface="Helvetica Neue"/>
                <a:sym typeface="Helvetica Neue"/>
              </a:rPr>
              <a:t>“Keto” most googled food-related topic in world</a:t>
            </a:r>
            <a:endParaRPr dirty="0">
              <a:latin typeface="Helvetica Neue"/>
              <a:ea typeface="Helvetica Neue"/>
              <a:cs typeface="Helvetica Neue"/>
              <a:sym typeface="Helvetica Neue"/>
            </a:endParaRPr>
          </a:p>
          <a:p>
            <a:pPr marL="457200" marR="0" lvl="0" indent="-304800" algn="l" rtl="0">
              <a:lnSpc>
                <a:spcPct val="115000"/>
              </a:lnSpc>
              <a:spcBef>
                <a:spcPts val="1000"/>
              </a:spcBef>
              <a:spcAft>
                <a:spcPts val="0"/>
              </a:spcAft>
              <a:buClr>
                <a:srgbClr val="FF9900"/>
              </a:buClr>
              <a:buSzPts val="1200"/>
              <a:buFont typeface="Helvetica Neue"/>
              <a:buChar char="●"/>
            </a:pPr>
            <a:r>
              <a:rPr lang="en">
                <a:latin typeface="Helvetica Neue"/>
                <a:ea typeface="Helvetica Neue"/>
                <a:cs typeface="Helvetica Neue"/>
                <a:sym typeface="Helvetica Neue"/>
              </a:rPr>
              <a:t>Predicted to remain top diet trend in 2020 BUT new survey suggests more than twice as many Canadians have tried &amp; dropped “Keto diet” than Canadians still on it</a:t>
            </a:r>
            <a:endParaRPr dirty="0">
              <a:latin typeface="Helvetica Neue"/>
              <a:ea typeface="Helvetica Neue"/>
              <a:cs typeface="Helvetica Neue"/>
              <a:sym typeface="Helvetica Neue"/>
            </a:endParaRPr>
          </a:p>
          <a:p>
            <a:pPr marL="0" marR="0" lvl="0" indent="0" algn="l" rtl="0">
              <a:lnSpc>
                <a:spcPct val="115000"/>
              </a:lnSpc>
              <a:spcBef>
                <a:spcPts val="1000"/>
              </a:spcBef>
              <a:spcAft>
                <a:spcPts val="1600"/>
              </a:spcAft>
              <a:buNone/>
            </a:pPr>
            <a:endParaRPr dirty="0"/>
          </a:p>
        </p:txBody>
      </p:sp>
      <p:pic>
        <p:nvPicPr>
          <p:cNvPr id="651" name="Google Shape;651;p93"/>
          <p:cNvPicPr preferRelativeResize="0"/>
          <p:nvPr/>
        </p:nvPicPr>
        <p:blipFill>
          <a:blip r:embed="rId3">
            <a:alphaModFix/>
          </a:blip>
          <a:stretch>
            <a:fillRect/>
          </a:stretch>
        </p:blipFill>
        <p:spPr>
          <a:xfrm>
            <a:off x="0" y="957475"/>
            <a:ext cx="1914525" cy="2495550"/>
          </a:xfrm>
          <a:prstGeom prst="rect">
            <a:avLst/>
          </a:prstGeom>
          <a:noFill/>
          <a:ln>
            <a:noFill/>
          </a:ln>
        </p:spPr>
      </p:pic>
      <p:pic>
        <p:nvPicPr>
          <p:cNvPr id="652" name="Google Shape;652;p93"/>
          <p:cNvPicPr preferRelativeResize="0"/>
          <p:nvPr/>
        </p:nvPicPr>
        <p:blipFill rotWithShape="1">
          <a:blip r:embed="rId4">
            <a:alphaModFix/>
          </a:blip>
          <a:srcRect t="1190" b="1200"/>
          <a:stretch/>
        </p:blipFill>
        <p:spPr>
          <a:xfrm>
            <a:off x="2066925" y="974600"/>
            <a:ext cx="1076325" cy="2390775"/>
          </a:xfrm>
          <a:prstGeom prst="rect">
            <a:avLst/>
          </a:prstGeom>
          <a:noFill/>
          <a:ln>
            <a:noFill/>
          </a:ln>
        </p:spPr>
      </p:pic>
      <p:pic>
        <p:nvPicPr>
          <p:cNvPr id="653" name="Google Shape;653;p93"/>
          <p:cNvPicPr preferRelativeResize="0"/>
          <p:nvPr/>
        </p:nvPicPr>
        <p:blipFill>
          <a:blip r:embed="rId5">
            <a:alphaModFix/>
          </a:blip>
          <a:stretch>
            <a:fillRect/>
          </a:stretch>
        </p:blipFill>
        <p:spPr>
          <a:xfrm>
            <a:off x="0" y="3453025"/>
            <a:ext cx="4086225" cy="914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4" name="Google Shape;314;p52"/>
          <p:cNvPicPr preferRelativeResize="0"/>
          <p:nvPr/>
        </p:nvPicPr>
        <p:blipFill rotWithShape="1">
          <a:blip r:embed="rId3">
            <a:alphaModFix/>
          </a:blip>
          <a:srcRect l="3473" r="38"/>
          <a:stretch/>
        </p:blipFill>
        <p:spPr>
          <a:xfrm>
            <a:off x="0" y="0"/>
            <a:ext cx="7446200" cy="5143501"/>
          </a:xfrm>
          <a:prstGeom prst="rect">
            <a:avLst/>
          </a:prstGeom>
          <a:noFill/>
          <a:ln>
            <a:noFill/>
          </a:ln>
        </p:spPr>
      </p:pic>
      <p:sp>
        <p:nvSpPr>
          <p:cNvPr id="315" name="Google Shape;315;p52"/>
          <p:cNvSpPr txBox="1"/>
          <p:nvPr/>
        </p:nvSpPr>
        <p:spPr>
          <a:xfrm>
            <a:off x="6873475" y="4215550"/>
            <a:ext cx="2270700" cy="477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000"/>
              </a:spcAft>
              <a:buClr>
                <a:schemeClr val="dk1"/>
              </a:buClr>
              <a:buSzPts val="1100"/>
              <a:buFont typeface="Arial"/>
              <a:buNone/>
            </a:pPr>
            <a:r>
              <a:rPr lang="en" sz="1800" b="1">
                <a:solidFill>
                  <a:srgbClr val="FFFFFF"/>
                </a:solidFill>
                <a:latin typeface="Helvetica Neue"/>
                <a:ea typeface="Helvetica Neue"/>
                <a:cs typeface="Helvetica Neue"/>
                <a:sym typeface="Helvetica Neue"/>
              </a:rPr>
              <a:t>UNPACKAGE ME</a:t>
            </a:r>
            <a:endParaRPr sz="1800" b="1" dirty="0">
              <a:solidFill>
                <a:srgbClr val="FFFFFF"/>
              </a:solidFill>
            </a:endParaRPr>
          </a:p>
        </p:txBody>
      </p:sp>
      <p:sp>
        <p:nvSpPr>
          <p:cNvPr id="316" name="Google Shape;316;p52"/>
          <p:cNvSpPr/>
          <p:nvPr/>
        </p:nvSpPr>
        <p:spPr>
          <a:xfrm>
            <a:off x="6801300" y="0"/>
            <a:ext cx="2342700" cy="5143500"/>
          </a:xfrm>
          <a:prstGeom prst="rect">
            <a:avLst/>
          </a:prstGeom>
          <a:solidFill>
            <a:srgbClr val="FD9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highlight>
                <a:schemeClr val="accent1"/>
              </a:highlight>
            </a:endParaRPr>
          </a:p>
        </p:txBody>
      </p:sp>
      <p:sp>
        <p:nvSpPr>
          <p:cNvPr id="317" name="Google Shape;317;p52"/>
          <p:cNvSpPr txBox="1"/>
          <p:nvPr/>
        </p:nvSpPr>
        <p:spPr>
          <a:xfrm>
            <a:off x="6917575" y="4501400"/>
            <a:ext cx="2078700" cy="44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rgbClr val="FFFFFF"/>
                </a:solidFill>
              </a:rPr>
              <a:t>UNPACKAGE ME</a:t>
            </a:r>
            <a:endParaRPr sz="1800" dirty="0">
              <a:solidFill>
                <a:srgbClr val="FFFFFF"/>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94"/>
          <p:cNvSpPr txBox="1">
            <a:spLocks noGrp="1"/>
          </p:cNvSpPr>
          <p:nvPr>
            <p:ph type="title"/>
          </p:nvPr>
        </p:nvSpPr>
        <p:spPr>
          <a:xfrm>
            <a:off x="361425" y="93800"/>
            <a:ext cx="7668900" cy="728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Keto Me: The Evolution of Lifestyle Eating From No-Carb to Slow-Carb</a:t>
            </a:r>
            <a:endParaRPr dirty="0"/>
          </a:p>
          <a:p>
            <a:pPr marL="0" lvl="0" indent="0" algn="l" rtl="0">
              <a:lnSpc>
                <a:spcPct val="115000"/>
              </a:lnSpc>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sz="1400" dirty="0">
              <a:solidFill>
                <a:srgbClr val="FD902D"/>
              </a:solidFill>
              <a:highlight>
                <a:schemeClr val="lt1"/>
              </a:highlight>
              <a:latin typeface="Helvetica Neue"/>
              <a:ea typeface="Helvetica Neue"/>
              <a:cs typeface="Helvetica Neue"/>
              <a:sym typeface="Helvetica Neue"/>
            </a:endParaRPr>
          </a:p>
        </p:txBody>
      </p:sp>
      <p:sp>
        <p:nvSpPr>
          <p:cNvPr id="659" name="Google Shape;659;p94"/>
          <p:cNvSpPr txBox="1">
            <a:spLocks noGrp="1"/>
          </p:cNvSpPr>
          <p:nvPr>
            <p:ph type="subTitle" idx="2"/>
          </p:nvPr>
        </p:nvSpPr>
        <p:spPr>
          <a:xfrm>
            <a:off x="-150" y="4817900"/>
            <a:ext cx="9144000" cy="3255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a:solidFill>
                  <a:srgbClr val="B7B7B7"/>
                </a:solidFill>
                <a:latin typeface="Helvetica Neue Light"/>
                <a:ea typeface="Helvetica Neue Light"/>
                <a:cs typeface="Helvetica Neue Light"/>
                <a:sym typeface="Helvetica Neue Light"/>
              </a:rPr>
              <a:t>©2020 Nourish Food Marketing. Proprietary and Confidential. All Rights Reserved.</a:t>
            </a:r>
            <a:endParaRPr dirty="0">
              <a:solidFill>
                <a:srgbClr val="B7B7B7"/>
              </a:solidFill>
              <a:latin typeface="Helvetica Neue Light"/>
              <a:ea typeface="Helvetica Neue Light"/>
              <a:cs typeface="Helvetica Neue Light"/>
              <a:sym typeface="Helvetica Neue Light"/>
            </a:endParaRPr>
          </a:p>
          <a:p>
            <a:pPr marL="0" lvl="0" indent="0" algn="ctr" rtl="0">
              <a:lnSpc>
                <a:spcPct val="100000"/>
              </a:lnSpc>
              <a:spcBef>
                <a:spcPts val="0"/>
              </a:spcBef>
              <a:spcAft>
                <a:spcPts val="0"/>
              </a:spcAft>
              <a:buNone/>
            </a:pPr>
            <a:endParaRPr dirty="0">
              <a:solidFill>
                <a:srgbClr val="B7B7B7"/>
              </a:solidFill>
              <a:latin typeface="Helvetica Neue Light"/>
              <a:ea typeface="Helvetica Neue Light"/>
              <a:cs typeface="Helvetica Neue Light"/>
              <a:sym typeface="Helvetica Neue Light"/>
            </a:endParaRPr>
          </a:p>
        </p:txBody>
      </p:sp>
      <p:sp>
        <p:nvSpPr>
          <p:cNvPr id="660" name="Google Shape;660;p94"/>
          <p:cNvSpPr txBox="1">
            <a:spLocks noGrp="1"/>
          </p:cNvSpPr>
          <p:nvPr>
            <p:ph type="body" idx="1"/>
          </p:nvPr>
        </p:nvSpPr>
        <p:spPr>
          <a:xfrm>
            <a:off x="4566325" y="822200"/>
            <a:ext cx="4577700" cy="381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457200" lvl="0" indent="-304800" algn="l" rtl="0">
              <a:spcBef>
                <a:spcPts val="1600"/>
              </a:spcBef>
              <a:spcAft>
                <a:spcPts val="0"/>
              </a:spcAft>
              <a:buSzPts val="1200"/>
              <a:buFont typeface="Helvetica Neue"/>
              <a:buChar char="●"/>
            </a:pPr>
            <a:r>
              <a:rPr lang="en">
                <a:latin typeface="Helvetica Neue"/>
                <a:ea typeface="Helvetica Neue"/>
                <a:cs typeface="Helvetica Neue"/>
                <a:sym typeface="Helvetica Neue"/>
              </a:rPr>
              <a:t>Keto-friendly products</a:t>
            </a:r>
            <a:endParaRPr dirty="0">
              <a:latin typeface="Helvetica Neue"/>
              <a:ea typeface="Helvetica Neue"/>
              <a:cs typeface="Helvetica Neue"/>
              <a:sym typeface="Helvetica Neue"/>
            </a:endParaRPr>
          </a:p>
          <a:p>
            <a:pPr marL="457200" marR="0" lvl="0" indent="-304800" algn="l" rtl="0">
              <a:lnSpc>
                <a:spcPct val="115000"/>
              </a:lnSpc>
              <a:spcBef>
                <a:spcPts val="1000"/>
              </a:spcBef>
              <a:spcAft>
                <a:spcPts val="0"/>
              </a:spcAft>
              <a:buClr>
                <a:srgbClr val="FF9900"/>
              </a:buClr>
              <a:buSzPts val="1200"/>
              <a:buFont typeface="Helvetica Neue"/>
              <a:buChar char="●"/>
            </a:pPr>
            <a:r>
              <a:rPr lang="en">
                <a:latin typeface="Helvetica Neue"/>
                <a:ea typeface="Helvetica Neue"/>
                <a:cs typeface="Helvetica Neue"/>
                <a:sym typeface="Helvetica Neue"/>
              </a:rPr>
              <a:t>26% of Canadians interested or involved</a:t>
            </a:r>
            <a:endParaRPr dirty="0">
              <a:latin typeface="Helvetica Neue"/>
              <a:ea typeface="Helvetica Neue"/>
              <a:cs typeface="Helvetica Neue"/>
              <a:sym typeface="Helvetica Neue"/>
            </a:endParaRPr>
          </a:p>
          <a:p>
            <a:pPr marL="457200" marR="0" lvl="0" indent="0" algn="l" rtl="0">
              <a:lnSpc>
                <a:spcPct val="115000"/>
              </a:lnSpc>
              <a:spcBef>
                <a:spcPts val="1000"/>
              </a:spcBef>
              <a:spcAft>
                <a:spcPts val="0"/>
              </a:spcAft>
              <a:buNone/>
            </a:pPr>
            <a:endParaRPr dirty="0">
              <a:latin typeface="Helvetica Neue"/>
              <a:ea typeface="Helvetica Neue"/>
              <a:cs typeface="Helvetica Neue"/>
              <a:sym typeface="Helvetica Neue"/>
            </a:endParaRPr>
          </a:p>
          <a:p>
            <a:pPr marL="0" marR="0" lvl="0" indent="0" algn="l" rtl="0">
              <a:lnSpc>
                <a:spcPct val="115000"/>
              </a:lnSpc>
              <a:spcBef>
                <a:spcPts val="1000"/>
              </a:spcBef>
              <a:spcAft>
                <a:spcPts val="1600"/>
              </a:spcAft>
              <a:buNone/>
            </a:pPr>
            <a:endParaRPr dirty="0"/>
          </a:p>
        </p:txBody>
      </p:sp>
      <p:pic>
        <p:nvPicPr>
          <p:cNvPr id="661" name="Google Shape;661;p94"/>
          <p:cNvPicPr preferRelativeResize="0"/>
          <p:nvPr/>
        </p:nvPicPr>
        <p:blipFill>
          <a:blip r:embed="rId3">
            <a:alphaModFix/>
          </a:blip>
          <a:stretch>
            <a:fillRect/>
          </a:stretch>
        </p:blipFill>
        <p:spPr>
          <a:xfrm>
            <a:off x="0" y="954025"/>
            <a:ext cx="4577701" cy="237418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95"/>
          <p:cNvSpPr txBox="1">
            <a:spLocks noGrp="1"/>
          </p:cNvSpPr>
          <p:nvPr>
            <p:ph type="title"/>
          </p:nvPr>
        </p:nvSpPr>
        <p:spPr>
          <a:xfrm>
            <a:off x="361425" y="93800"/>
            <a:ext cx="7668900" cy="728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Keto Me: The Evolution of Lifestyle Eating From No-Carb to Slow-Carb</a:t>
            </a:r>
            <a:endParaRPr dirty="0"/>
          </a:p>
          <a:p>
            <a:pPr marL="0" lvl="0" indent="0" algn="l" rtl="0">
              <a:lnSpc>
                <a:spcPct val="115000"/>
              </a:lnSpc>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sz="1400" dirty="0">
              <a:solidFill>
                <a:srgbClr val="FD902D"/>
              </a:solidFill>
              <a:highlight>
                <a:schemeClr val="lt1"/>
              </a:highlight>
              <a:latin typeface="Helvetica Neue"/>
              <a:ea typeface="Helvetica Neue"/>
              <a:cs typeface="Helvetica Neue"/>
              <a:sym typeface="Helvetica Neue"/>
            </a:endParaRPr>
          </a:p>
        </p:txBody>
      </p:sp>
      <p:sp>
        <p:nvSpPr>
          <p:cNvPr id="667" name="Google Shape;667;p95"/>
          <p:cNvSpPr txBox="1">
            <a:spLocks noGrp="1"/>
          </p:cNvSpPr>
          <p:nvPr>
            <p:ph type="subTitle" idx="2"/>
          </p:nvPr>
        </p:nvSpPr>
        <p:spPr>
          <a:xfrm>
            <a:off x="-150" y="4817900"/>
            <a:ext cx="9144000" cy="3255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a:solidFill>
                  <a:srgbClr val="B7B7B7"/>
                </a:solidFill>
                <a:latin typeface="Helvetica Neue Light"/>
                <a:ea typeface="Helvetica Neue Light"/>
                <a:cs typeface="Helvetica Neue Light"/>
                <a:sym typeface="Helvetica Neue Light"/>
              </a:rPr>
              <a:t>©2020 Nourish Food Marketing. Proprietary and Confidential. All Rights Reserved.</a:t>
            </a:r>
            <a:endParaRPr dirty="0">
              <a:solidFill>
                <a:srgbClr val="B7B7B7"/>
              </a:solidFill>
              <a:latin typeface="Helvetica Neue Light"/>
              <a:ea typeface="Helvetica Neue Light"/>
              <a:cs typeface="Helvetica Neue Light"/>
              <a:sym typeface="Helvetica Neue Light"/>
            </a:endParaRPr>
          </a:p>
          <a:p>
            <a:pPr marL="0" lvl="0" indent="0" algn="ctr" rtl="0">
              <a:lnSpc>
                <a:spcPct val="100000"/>
              </a:lnSpc>
              <a:spcBef>
                <a:spcPts val="0"/>
              </a:spcBef>
              <a:spcAft>
                <a:spcPts val="0"/>
              </a:spcAft>
              <a:buNone/>
            </a:pPr>
            <a:endParaRPr dirty="0">
              <a:solidFill>
                <a:srgbClr val="B7B7B7"/>
              </a:solidFill>
              <a:latin typeface="Helvetica Neue Light"/>
              <a:ea typeface="Helvetica Neue Light"/>
              <a:cs typeface="Helvetica Neue Light"/>
              <a:sym typeface="Helvetica Neue Light"/>
            </a:endParaRPr>
          </a:p>
        </p:txBody>
      </p:sp>
      <p:sp>
        <p:nvSpPr>
          <p:cNvPr id="668" name="Google Shape;668;p95"/>
          <p:cNvSpPr txBox="1">
            <a:spLocks noGrp="1"/>
          </p:cNvSpPr>
          <p:nvPr>
            <p:ph type="body" idx="1"/>
          </p:nvPr>
        </p:nvSpPr>
        <p:spPr>
          <a:xfrm>
            <a:off x="4566325" y="822200"/>
            <a:ext cx="4577700" cy="381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457200" lvl="0" indent="-304800" algn="l" rtl="0">
              <a:spcBef>
                <a:spcPts val="1600"/>
              </a:spcBef>
              <a:spcAft>
                <a:spcPts val="0"/>
              </a:spcAft>
              <a:buSzPts val="1200"/>
              <a:buFont typeface="Helvetica Neue"/>
              <a:buChar char="●"/>
            </a:pPr>
            <a:r>
              <a:rPr lang="en">
                <a:latin typeface="Helvetica Neue"/>
                <a:ea typeface="Helvetica Neue"/>
                <a:cs typeface="Helvetica Neue"/>
                <a:sym typeface="Helvetica Neue"/>
              </a:rPr>
              <a:t>Keto hard to maintain. “Keto friendly” products and sections in Grocery</a:t>
            </a:r>
            <a:endParaRPr dirty="0">
              <a:latin typeface="Helvetica Neue"/>
              <a:ea typeface="Helvetica Neue"/>
              <a:cs typeface="Helvetica Neue"/>
              <a:sym typeface="Helvetica Neue"/>
            </a:endParaRPr>
          </a:p>
          <a:p>
            <a:pPr marL="457200" marR="0" lvl="0" indent="-304800" algn="l" rtl="0">
              <a:lnSpc>
                <a:spcPct val="115000"/>
              </a:lnSpc>
              <a:spcBef>
                <a:spcPts val="1000"/>
              </a:spcBef>
              <a:spcAft>
                <a:spcPts val="0"/>
              </a:spcAft>
              <a:buClr>
                <a:srgbClr val="FF9900"/>
              </a:buClr>
              <a:buSzPts val="1200"/>
              <a:buFont typeface="Helvetica Neue"/>
              <a:buChar char="●"/>
            </a:pPr>
            <a:r>
              <a:rPr lang="en">
                <a:latin typeface="Helvetica Neue"/>
                <a:ea typeface="Helvetica Neue"/>
                <a:cs typeface="Helvetica Neue"/>
                <a:sym typeface="Helvetica Neue"/>
              </a:rPr>
              <a:t>Move from no to low or slow carbs?</a:t>
            </a:r>
            <a:endParaRPr dirty="0">
              <a:latin typeface="Helvetica Neue"/>
              <a:ea typeface="Helvetica Neue"/>
              <a:cs typeface="Helvetica Neue"/>
              <a:sym typeface="Helvetica Neue"/>
            </a:endParaRPr>
          </a:p>
          <a:p>
            <a:pPr marL="457200" marR="0" lvl="0" indent="-304800" algn="l" rtl="0">
              <a:lnSpc>
                <a:spcPct val="115000"/>
              </a:lnSpc>
              <a:spcBef>
                <a:spcPts val="1000"/>
              </a:spcBef>
              <a:spcAft>
                <a:spcPts val="0"/>
              </a:spcAft>
              <a:buClr>
                <a:srgbClr val="FF9900"/>
              </a:buClr>
              <a:buSzPts val="1200"/>
              <a:buFont typeface="Helvetica Neue"/>
              <a:buChar char="●"/>
            </a:pPr>
            <a:r>
              <a:rPr lang="en">
                <a:latin typeface="Helvetica Neue"/>
                <a:ea typeface="Helvetica Neue"/>
                <a:cs typeface="Helvetica Neue"/>
                <a:sym typeface="Helvetica Neue"/>
              </a:rPr>
              <a:t>GI labelling exists in Australia</a:t>
            </a:r>
            <a:endParaRPr dirty="0">
              <a:latin typeface="Helvetica Neue"/>
              <a:ea typeface="Helvetica Neue"/>
              <a:cs typeface="Helvetica Neue"/>
              <a:sym typeface="Helvetica Neue"/>
            </a:endParaRPr>
          </a:p>
          <a:p>
            <a:pPr marL="0" marR="0" lvl="0" indent="0" algn="l" rtl="0">
              <a:lnSpc>
                <a:spcPct val="115000"/>
              </a:lnSpc>
              <a:spcBef>
                <a:spcPts val="1000"/>
              </a:spcBef>
              <a:spcAft>
                <a:spcPts val="1600"/>
              </a:spcAft>
              <a:buNone/>
            </a:pPr>
            <a:endParaRPr dirty="0"/>
          </a:p>
        </p:txBody>
      </p:sp>
      <p:pic>
        <p:nvPicPr>
          <p:cNvPr id="669" name="Google Shape;669;p95"/>
          <p:cNvPicPr preferRelativeResize="0"/>
          <p:nvPr/>
        </p:nvPicPr>
        <p:blipFill>
          <a:blip r:embed="rId3">
            <a:alphaModFix/>
          </a:blip>
          <a:stretch>
            <a:fillRect/>
          </a:stretch>
        </p:blipFill>
        <p:spPr>
          <a:xfrm>
            <a:off x="0" y="974600"/>
            <a:ext cx="2882477" cy="3843302"/>
          </a:xfrm>
          <a:prstGeom prst="rect">
            <a:avLst/>
          </a:prstGeom>
          <a:noFill/>
          <a:ln>
            <a:noFill/>
          </a:ln>
        </p:spPr>
      </p:pic>
      <p:pic>
        <p:nvPicPr>
          <p:cNvPr id="670" name="Google Shape;670;p95"/>
          <p:cNvPicPr preferRelativeResize="0"/>
          <p:nvPr/>
        </p:nvPicPr>
        <p:blipFill>
          <a:blip r:embed="rId4">
            <a:alphaModFix/>
          </a:blip>
          <a:stretch>
            <a:fillRect/>
          </a:stretch>
        </p:blipFill>
        <p:spPr>
          <a:xfrm>
            <a:off x="2882475" y="2815445"/>
            <a:ext cx="1741250" cy="20024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97"/>
          <p:cNvSpPr txBox="1"/>
          <p:nvPr/>
        </p:nvSpPr>
        <p:spPr>
          <a:xfrm>
            <a:off x="5035550" y="763675"/>
            <a:ext cx="3436800" cy="200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dirty="0">
                <a:solidFill>
                  <a:srgbClr val="FD902D"/>
                </a:solidFill>
                <a:latin typeface="Helvetica Neue"/>
                <a:ea typeface="Helvetica Neue"/>
                <a:cs typeface="Helvetica Neue"/>
                <a:sym typeface="Helvetica Neue"/>
              </a:rPr>
              <a:t>Questions?</a:t>
            </a:r>
            <a:endParaRPr b="1" dirty="0">
              <a:solidFill>
                <a:srgbClr val="FD902D"/>
              </a:solidFill>
              <a:latin typeface="Helvetica Neue"/>
              <a:ea typeface="Helvetica Neue"/>
              <a:cs typeface="Helvetica Neue"/>
              <a:sym typeface="Helvetica Neue"/>
            </a:endParaRPr>
          </a:p>
          <a:p>
            <a:pPr marL="0" lvl="0" indent="0" algn="ctr" rtl="0">
              <a:lnSpc>
                <a:spcPct val="115000"/>
              </a:lnSpc>
              <a:spcBef>
                <a:spcPts val="0"/>
              </a:spcBef>
              <a:spcAft>
                <a:spcPts val="0"/>
              </a:spcAft>
              <a:buNone/>
            </a:pPr>
            <a:endParaRPr sz="1300" b="1" dirty="0">
              <a:solidFill>
                <a:srgbClr val="595959"/>
              </a:solidFill>
            </a:endParaRPr>
          </a:p>
          <a:p>
            <a:pPr marL="0" lvl="0" indent="0" algn="ctr" rtl="0">
              <a:lnSpc>
                <a:spcPct val="115000"/>
              </a:lnSpc>
              <a:spcBef>
                <a:spcPts val="0"/>
              </a:spcBef>
              <a:spcAft>
                <a:spcPts val="0"/>
              </a:spcAft>
              <a:buClr>
                <a:schemeClr val="dk1"/>
              </a:buClr>
              <a:buSzPts val="1100"/>
              <a:buFont typeface="Arial"/>
              <a:buNone/>
            </a:pPr>
            <a:r>
              <a:rPr lang="en" dirty="0">
                <a:solidFill>
                  <a:srgbClr val="595959"/>
                </a:solidFill>
                <a:latin typeface="Helvetica Neue Light"/>
                <a:ea typeface="Helvetica Neue Light"/>
                <a:cs typeface="Helvetica Neue Light"/>
                <a:sym typeface="Helvetica Neue Light"/>
              </a:rPr>
              <a:t>Sign-up for our newsletter to stay on top of food trends</a:t>
            </a:r>
            <a:endParaRPr dirty="0">
              <a:solidFill>
                <a:srgbClr val="595959"/>
              </a:solidFill>
              <a:latin typeface="Helvetica Neue Light"/>
              <a:ea typeface="Helvetica Neue Light"/>
              <a:cs typeface="Helvetica Neue Light"/>
              <a:sym typeface="Helvetica Neue Light"/>
            </a:endParaRPr>
          </a:p>
          <a:p>
            <a:pPr marL="0" lvl="0" indent="0" algn="ctr" rtl="0">
              <a:spcBef>
                <a:spcPts val="0"/>
              </a:spcBef>
              <a:spcAft>
                <a:spcPts val="0"/>
              </a:spcAft>
              <a:buClr>
                <a:schemeClr val="dk1"/>
              </a:buClr>
              <a:buSzPts val="1100"/>
              <a:buFont typeface="Arial"/>
              <a:buNone/>
            </a:pPr>
            <a:endParaRPr dirty="0">
              <a:solidFill>
                <a:srgbClr val="595959"/>
              </a:solidFill>
              <a:latin typeface="Helvetica Neue Light"/>
              <a:ea typeface="Helvetica Neue Light"/>
              <a:cs typeface="Helvetica Neue Light"/>
              <a:sym typeface="Helvetica Neue Light"/>
            </a:endParaRPr>
          </a:p>
          <a:p>
            <a:pPr marL="0" lvl="0" indent="0" algn="ctr" rtl="0">
              <a:spcBef>
                <a:spcPts val="0"/>
              </a:spcBef>
              <a:spcAft>
                <a:spcPts val="0"/>
              </a:spcAft>
              <a:buClr>
                <a:schemeClr val="dk1"/>
              </a:buClr>
              <a:buSzPts val="1100"/>
              <a:buFont typeface="Arial"/>
              <a:buNone/>
            </a:pPr>
            <a:r>
              <a:rPr lang="en" dirty="0">
                <a:solidFill>
                  <a:srgbClr val="595959"/>
                </a:solidFill>
                <a:latin typeface="Helvetica Neue Light"/>
                <a:ea typeface="Helvetica Neue Light"/>
                <a:cs typeface="Helvetica Neue Light"/>
                <a:sym typeface="Helvetica Neue Light"/>
                <a:hlinkClick r:id="rId3"/>
              </a:rPr>
              <a:t>j@nourish.marketing</a:t>
            </a:r>
            <a:endParaRPr lang="en" dirty="0">
              <a:solidFill>
                <a:srgbClr val="595959"/>
              </a:solidFill>
              <a:latin typeface="Helvetica Neue Light"/>
              <a:ea typeface="Helvetica Neue Light"/>
              <a:cs typeface="Helvetica Neue Light"/>
              <a:sym typeface="Helvetica Neue Light"/>
            </a:endParaRPr>
          </a:p>
          <a:p>
            <a:pPr marL="0" lvl="0" indent="0" algn="ctr" rtl="0">
              <a:spcBef>
                <a:spcPts val="0"/>
              </a:spcBef>
              <a:spcAft>
                <a:spcPts val="0"/>
              </a:spcAft>
              <a:buClr>
                <a:schemeClr val="dk1"/>
              </a:buClr>
              <a:buSzPts val="1100"/>
              <a:buFont typeface="Arial"/>
              <a:buNone/>
            </a:pPr>
            <a:endParaRPr lang="en" dirty="0">
              <a:solidFill>
                <a:srgbClr val="595959"/>
              </a:solidFill>
              <a:latin typeface="Helvetica Neue Light"/>
              <a:ea typeface="Helvetica Neue Light"/>
              <a:cs typeface="Helvetica Neue Light"/>
              <a:sym typeface="Helvetica Neue Light"/>
            </a:endParaRPr>
          </a:p>
          <a:p>
            <a:pPr marL="0" lvl="0" indent="0" algn="ctr" rtl="0">
              <a:spcBef>
                <a:spcPts val="0"/>
              </a:spcBef>
              <a:spcAft>
                <a:spcPts val="0"/>
              </a:spcAft>
              <a:buClr>
                <a:schemeClr val="dk1"/>
              </a:buClr>
              <a:buSzPts val="1100"/>
              <a:buFont typeface="Arial"/>
              <a:buNone/>
            </a:pPr>
            <a:r>
              <a:rPr lang="en" dirty="0">
                <a:solidFill>
                  <a:srgbClr val="595959"/>
                </a:solidFill>
                <a:latin typeface="Helvetica Neue Light"/>
                <a:ea typeface="Helvetica Neue Light"/>
                <a:cs typeface="Helvetica Neue Light"/>
                <a:sym typeface="Helvetica Neue Light"/>
                <a:hlinkClick r:id="rId4"/>
              </a:rPr>
              <a:t>lkahn@kahntact.com</a:t>
            </a:r>
            <a:endParaRPr lang="en" dirty="0">
              <a:solidFill>
                <a:srgbClr val="595959"/>
              </a:solidFill>
              <a:latin typeface="Helvetica Neue Light"/>
              <a:ea typeface="Helvetica Neue Light"/>
              <a:cs typeface="Helvetica Neue Light"/>
              <a:sym typeface="Helvetica Neue Light"/>
            </a:endParaRPr>
          </a:p>
          <a:p>
            <a:pPr marL="0" lvl="0" indent="0" algn="ctr" rtl="0">
              <a:spcBef>
                <a:spcPts val="0"/>
              </a:spcBef>
              <a:spcAft>
                <a:spcPts val="0"/>
              </a:spcAft>
              <a:buClr>
                <a:schemeClr val="dk1"/>
              </a:buClr>
              <a:buSzPts val="1100"/>
              <a:buFont typeface="Arial"/>
              <a:buNone/>
            </a:pPr>
            <a:endParaRPr dirty="0">
              <a:solidFill>
                <a:srgbClr val="595959"/>
              </a:solidFill>
              <a:latin typeface="Helvetica Neue Light"/>
              <a:ea typeface="Helvetica Neue Light"/>
              <a:cs typeface="Helvetica Neue Light"/>
              <a:sym typeface="Helvetica Neue Light"/>
            </a:endParaRPr>
          </a:p>
          <a:p>
            <a:pPr marL="0" lvl="0" indent="0" algn="ctr" rtl="0">
              <a:spcBef>
                <a:spcPts val="0"/>
              </a:spcBef>
              <a:spcAft>
                <a:spcPts val="0"/>
              </a:spcAft>
              <a:buClr>
                <a:schemeClr val="dk1"/>
              </a:buClr>
              <a:buSzPts val="1100"/>
              <a:buFont typeface="Arial"/>
              <a:buNone/>
            </a:pPr>
            <a:r>
              <a:rPr lang="en" dirty="0">
                <a:solidFill>
                  <a:schemeClr val="dk2"/>
                </a:solidFill>
                <a:highlight>
                  <a:schemeClr val="lt1"/>
                </a:highlight>
                <a:latin typeface="Helvetica Neue Light"/>
                <a:ea typeface="Helvetica Neue Light"/>
                <a:cs typeface="Helvetica Neue Light"/>
                <a:sym typeface="Helvetica Neue Light"/>
              </a:rPr>
              <a:t>linkedin.com/in/jo-ann-mcarthur</a:t>
            </a:r>
          </a:p>
          <a:p>
            <a:pPr marL="0" lvl="0" indent="0" algn="ctr" rtl="0">
              <a:spcBef>
                <a:spcPts val="0"/>
              </a:spcBef>
              <a:spcAft>
                <a:spcPts val="0"/>
              </a:spcAft>
              <a:buClr>
                <a:schemeClr val="dk1"/>
              </a:buClr>
              <a:buSzPts val="1100"/>
              <a:buFont typeface="Arial"/>
              <a:buNone/>
            </a:pPr>
            <a:endParaRPr lang="en" dirty="0">
              <a:solidFill>
                <a:schemeClr val="dk2"/>
              </a:solidFill>
              <a:highlight>
                <a:schemeClr val="lt1"/>
              </a:highlight>
              <a:latin typeface="Helvetica Neue Light"/>
              <a:ea typeface="Helvetica Neue Light"/>
              <a:cs typeface="Helvetica Neue Light"/>
              <a:sym typeface="Helvetica Neue Light"/>
            </a:endParaRPr>
          </a:p>
          <a:p>
            <a:pPr marL="0" lvl="0" indent="0" algn="ctr" rtl="0">
              <a:spcBef>
                <a:spcPts val="0"/>
              </a:spcBef>
              <a:spcAft>
                <a:spcPts val="0"/>
              </a:spcAft>
              <a:buClr>
                <a:schemeClr val="dk1"/>
              </a:buClr>
              <a:buSzPts val="1100"/>
              <a:buFont typeface="Arial"/>
              <a:buNone/>
            </a:pPr>
            <a:r>
              <a:rPr lang="en" dirty="0">
                <a:solidFill>
                  <a:schemeClr val="dk2"/>
                </a:solidFill>
                <a:highlight>
                  <a:schemeClr val="lt1"/>
                </a:highlight>
                <a:latin typeface="Helvetica Neue Light"/>
                <a:ea typeface="Helvetica Neue Light"/>
                <a:cs typeface="Helvetica Neue Light"/>
                <a:sym typeface="Helvetica Neue Light"/>
              </a:rPr>
              <a:t>Visit our web site to downlaod a copy of the Trend report</a:t>
            </a:r>
          </a:p>
          <a:p>
            <a:pPr lvl="0" algn="ctr">
              <a:buClr>
                <a:schemeClr val="dk1"/>
              </a:buClr>
              <a:buSzPts val="1100"/>
            </a:pPr>
            <a:r>
              <a:rPr lang="en-CA" dirty="0">
                <a:solidFill>
                  <a:schemeClr val="dk2"/>
                </a:solidFill>
                <a:latin typeface="Helvetica Neue Light"/>
                <a:ea typeface="Helvetica Neue Light"/>
                <a:cs typeface="Helvetica Neue Light"/>
                <a:sym typeface="Helvetica Neue Light"/>
                <a:hlinkClick r:id="rId5"/>
              </a:rPr>
              <a:t>https://www.nourish.marketing/</a:t>
            </a:r>
            <a:endParaRPr lang="en-CA" dirty="0">
              <a:solidFill>
                <a:schemeClr val="dk2"/>
              </a:solidFill>
              <a:latin typeface="Helvetica Neue Light"/>
              <a:ea typeface="Helvetica Neue Light"/>
              <a:cs typeface="Helvetica Neue Light"/>
              <a:sym typeface="Helvetica Neue Light"/>
            </a:endParaRPr>
          </a:p>
          <a:p>
            <a:pPr lvl="0" algn="ctr">
              <a:buClr>
                <a:schemeClr val="dk1"/>
              </a:buClr>
              <a:buSzPts val="1100"/>
            </a:pPr>
            <a:endParaRPr lang="en-CA" dirty="0">
              <a:solidFill>
                <a:schemeClr val="dk2"/>
              </a:solidFill>
              <a:latin typeface="Helvetica Neue Light"/>
              <a:ea typeface="Helvetica Neue Light"/>
              <a:cs typeface="Helvetica Neue Light"/>
              <a:sym typeface="Helvetica Neue Light"/>
            </a:endParaRPr>
          </a:p>
          <a:p>
            <a:pPr lvl="0" algn="ctr">
              <a:buClr>
                <a:schemeClr val="dk1"/>
              </a:buClr>
              <a:buSzPts val="1100"/>
            </a:pPr>
            <a:r>
              <a:rPr lang="en-CA" dirty="0">
                <a:solidFill>
                  <a:schemeClr val="dk2"/>
                </a:solidFill>
                <a:latin typeface="Helvetica Neue Light"/>
                <a:ea typeface="Helvetica Neue Light"/>
                <a:cs typeface="Helvetica Neue Light"/>
                <a:sym typeface="Helvetica Neue Light"/>
                <a:hlinkClick r:id="rId6"/>
              </a:rPr>
              <a:t>www.Kahntact.com</a:t>
            </a:r>
            <a:endParaRPr lang="en-CA" dirty="0">
              <a:solidFill>
                <a:schemeClr val="dk2"/>
              </a:solidFill>
              <a:latin typeface="Helvetica Neue Light"/>
              <a:ea typeface="Helvetica Neue Light"/>
              <a:cs typeface="Helvetica Neue Light"/>
              <a:sym typeface="Helvetica Neue Light"/>
            </a:endParaRPr>
          </a:p>
          <a:p>
            <a:pPr lvl="0" algn="ctr">
              <a:buClr>
                <a:schemeClr val="dk1"/>
              </a:buClr>
              <a:buSzPts val="1100"/>
            </a:pPr>
            <a:endParaRPr dirty="0">
              <a:solidFill>
                <a:schemeClr val="dk2"/>
              </a:solidFill>
              <a:latin typeface="Helvetica Neue Light"/>
              <a:ea typeface="Helvetica Neue Light"/>
              <a:cs typeface="Helvetica Neue Light"/>
              <a:sym typeface="Helvetica Neue Light"/>
            </a:endParaRPr>
          </a:p>
          <a:p>
            <a:pPr marL="0" lvl="0" indent="0" algn="ctr" rtl="0">
              <a:spcBef>
                <a:spcPts val="0"/>
              </a:spcBef>
              <a:spcAft>
                <a:spcPts val="0"/>
              </a:spcAft>
              <a:buClr>
                <a:schemeClr val="dk1"/>
              </a:buClr>
              <a:buSzPts val="1100"/>
              <a:buFont typeface="Arial"/>
              <a:buNone/>
            </a:pPr>
            <a:endParaRPr dirty="0">
              <a:solidFill>
                <a:srgbClr val="595959"/>
              </a:solidFill>
              <a:latin typeface="Helvetica Neue Light"/>
              <a:ea typeface="Helvetica Neue Light"/>
              <a:cs typeface="Helvetica Neue Light"/>
              <a:sym typeface="Helvetica Neue Light"/>
            </a:endParaRPr>
          </a:p>
        </p:txBody>
      </p:sp>
      <p:sp>
        <p:nvSpPr>
          <p:cNvPr id="684" name="Google Shape;684;p9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32</a:t>
            </a:fld>
            <a:endParaRPr dirty="0"/>
          </a:p>
        </p:txBody>
      </p:sp>
      <p:pic>
        <p:nvPicPr>
          <p:cNvPr id="685" name="Google Shape;685;p97"/>
          <p:cNvPicPr preferRelativeResize="0"/>
          <p:nvPr/>
        </p:nvPicPr>
        <p:blipFill>
          <a:blip r:embed="rId7">
            <a:alphaModFix/>
          </a:blip>
          <a:stretch>
            <a:fillRect/>
          </a:stretch>
        </p:blipFill>
        <p:spPr>
          <a:xfrm>
            <a:off x="577275" y="198275"/>
            <a:ext cx="4323499" cy="432349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p10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Trends in Canadian Agriculture</a:t>
            </a:r>
            <a:endParaRPr dirty="0"/>
          </a:p>
        </p:txBody>
      </p:sp>
      <p:sp>
        <p:nvSpPr>
          <p:cNvPr id="775" name="Google Shape;775;p10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Tend to move slower than the consumer marketplace</a:t>
            </a:r>
            <a:endParaRPr dirty="0"/>
          </a:p>
          <a:p>
            <a:pPr marL="457200" lvl="0" indent="-342900" algn="l" rtl="0">
              <a:spcBef>
                <a:spcPts val="0"/>
              </a:spcBef>
              <a:spcAft>
                <a:spcPts val="0"/>
              </a:spcAft>
              <a:buSzPts val="1800"/>
              <a:buChar char="●"/>
            </a:pPr>
            <a:r>
              <a:rPr lang="en"/>
              <a:t>An older, more traditional, more conservative space</a:t>
            </a:r>
            <a:endParaRPr dirty="0"/>
          </a:p>
          <a:p>
            <a:pPr marL="914400" lvl="1" indent="-317500" algn="l" rtl="0">
              <a:spcBef>
                <a:spcPts val="0"/>
              </a:spcBef>
              <a:spcAft>
                <a:spcPts val="0"/>
              </a:spcAft>
              <a:buSzPts val="1400"/>
              <a:buChar char="○"/>
            </a:pPr>
            <a:r>
              <a:rPr lang="en"/>
              <a:t>“I am from Wetaskiwin. You have got to show me”</a:t>
            </a:r>
            <a:endParaRPr dirty="0"/>
          </a:p>
          <a:p>
            <a:pPr marL="457200" lvl="0" indent="-342900" algn="l" rtl="0">
              <a:spcBef>
                <a:spcPts val="0"/>
              </a:spcBef>
              <a:spcAft>
                <a:spcPts val="0"/>
              </a:spcAft>
              <a:buSzPts val="1800"/>
              <a:buChar char="●"/>
            </a:pPr>
            <a:r>
              <a:rPr lang="en"/>
              <a:t>But when ag goes, it goes quickly</a:t>
            </a:r>
            <a:endParaRPr dirty="0"/>
          </a:p>
          <a:p>
            <a:pPr marL="457200" lvl="0" indent="-342900" algn="l" rtl="0">
              <a:spcBef>
                <a:spcPts val="0"/>
              </a:spcBef>
              <a:spcAft>
                <a:spcPts val="0"/>
              </a:spcAft>
              <a:buSzPts val="1800"/>
              <a:buChar char="●"/>
            </a:pPr>
            <a:r>
              <a:rPr lang="en"/>
              <a:t>And at times, ag leads the way</a:t>
            </a:r>
            <a:endParaRPr dirty="0"/>
          </a:p>
          <a:p>
            <a:pPr marL="457200" lvl="0" indent="0" algn="l" rtl="0">
              <a:spcBef>
                <a:spcPts val="1600"/>
              </a:spcBef>
              <a:spcAft>
                <a:spcPts val="1600"/>
              </a:spcAft>
              <a:buNone/>
            </a:pPr>
            <a:endParaRPr dirty="0"/>
          </a:p>
        </p:txBody>
      </p:sp>
      <p:pic>
        <p:nvPicPr>
          <p:cNvPr id="776" name="Google Shape;776;p109"/>
          <p:cNvPicPr preferRelativeResize="0"/>
          <p:nvPr/>
        </p:nvPicPr>
        <p:blipFill>
          <a:blip r:embed="rId3">
            <a:alphaModFix/>
          </a:blip>
          <a:stretch>
            <a:fillRect/>
          </a:stretch>
        </p:blipFill>
        <p:spPr>
          <a:xfrm>
            <a:off x="249150" y="2822950"/>
            <a:ext cx="2960900" cy="2172550"/>
          </a:xfrm>
          <a:prstGeom prst="rect">
            <a:avLst/>
          </a:prstGeom>
          <a:noFill/>
          <a:ln>
            <a:noFill/>
          </a:ln>
        </p:spPr>
      </p:pic>
      <p:pic>
        <p:nvPicPr>
          <p:cNvPr id="777" name="Google Shape;777;p109"/>
          <p:cNvPicPr preferRelativeResize="0"/>
          <p:nvPr/>
        </p:nvPicPr>
        <p:blipFill>
          <a:blip r:embed="rId4">
            <a:alphaModFix/>
          </a:blip>
          <a:stretch>
            <a:fillRect/>
          </a:stretch>
        </p:blipFill>
        <p:spPr>
          <a:xfrm>
            <a:off x="3337325" y="2822950"/>
            <a:ext cx="3055524" cy="2172550"/>
          </a:xfrm>
          <a:prstGeom prst="rect">
            <a:avLst/>
          </a:prstGeom>
          <a:noFill/>
          <a:ln>
            <a:noFill/>
          </a:ln>
        </p:spPr>
      </p:pic>
      <p:pic>
        <p:nvPicPr>
          <p:cNvPr id="778" name="Google Shape;778;p109"/>
          <p:cNvPicPr preferRelativeResize="0"/>
          <p:nvPr/>
        </p:nvPicPr>
        <p:blipFill>
          <a:blip r:embed="rId5">
            <a:alphaModFix/>
          </a:blip>
          <a:stretch>
            <a:fillRect/>
          </a:stretch>
        </p:blipFill>
        <p:spPr>
          <a:xfrm>
            <a:off x="6438925" y="1017725"/>
            <a:ext cx="2559641" cy="1385375"/>
          </a:xfrm>
          <a:prstGeom prst="rect">
            <a:avLst/>
          </a:prstGeom>
          <a:noFill/>
          <a:ln>
            <a:noFill/>
          </a:ln>
        </p:spPr>
      </p:pic>
      <p:pic>
        <p:nvPicPr>
          <p:cNvPr id="779" name="Google Shape;779;p109"/>
          <p:cNvPicPr preferRelativeResize="0"/>
          <p:nvPr/>
        </p:nvPicPr>
        <p:blipFill>
          <a:blip r:embed="rId6">
            <a:alphaModFix/>
          </a:blip>
          <a:stretch>
            <a:fillRect/>
          </a:stretch>
        </p:blipFill>
        <p:spPr>
          <a:xfrm>
            <a:off x="6520125" y="3149400"/>
            <a:ext cx="2515225" cy="167354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pic>
        <p:nvPicPr>
          <p:cNvPr id="784" name="Google Shape;784;p110"/>
          <p:cNvPicPr preferRelativeResize="0"/>
          <p:nvPr/>
        </p:nvPicPr>
        <p:blipFill>
          <a:blip r:embed="rId3">
            <a:alphaModFix/>
          </a:blip>
          <a:stretch>
            <a:fillRect/>
          </a:stretch>
        </p:blipFill>
        <p:spPr>
          <a:xfrm>
            <a:off x="954675" y="1050900"/>
            <a:ext cx="7585750" cy="3559751"/>
          </a:xfrm>
          <a:prstGeom prst="rect">
            <a:avLst/>
          </a:prstGeom>
          <a:noFill/>
          <a:ln>
            <a:noFill/>
          </a:ln>
        </p:spPr>
      </p:pic>
      <p:sp>
        <p:nvSpPr>
          <p:cNvPr id="785" name="Google Shape;785;p110"/>
          <p:cNvSpPr txBox="1">
            <a:spLocks noGrp="1"/>
          </p:cNvSpPr>
          <p:nvPr>
            <p:ph type="title"/>
          </p:nvPr>
        </p:nvSpPr>
        <p:spPr>
          <a:xfrm>
            <a:off x="311700" y="823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CANADA:  Use of media types </a:t>
            </a:r>
            <a:endParaRPr dirty="0"/>
          </a:p>
        </p:txBody>
      </p:sp>
      <p:sp>
        <p:nvSpPr>
          <p:cNvPr id="786" name="Google Shape;786;p110"/>
          <p:cNvSpPr txBox="1"/>
          <p:nvPr/>
        </p:nvSpPr>
        <p:spPr>
          <a:xfrm>
            <a:off x="606850" y="4632850"/>
            <a:ext cx="4818000" cy="41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Agri Media Committee, 2018 Media Channel Study</a:t>
            </a:r>
            <a:endParaRP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p111"/>
          <p:cNvSpPr txBox="1"/>
          <p:nvPr/>
        </p:nvSpPr>
        <p:spPr>
          <a:xfrm>
            <a:off x="6873475" y="4215550"/>
            <a:ext cx="2270700" cy="477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000"/>
              </a:spcAft>
              <a:buNone/>
            </a:pPr>
            <a:r>
              <a:rPr lang="en" sz="1800" b="1">
                <a:solidFill>
                  <a:srgbClr val="FFFFFF"/>
                </a:solidFill>
                <a:latin typeface="Helvetica Neue"/>
                <a:ea typeface="Helvetica Neue"/>
                <a:cs typeface="Helvetica Neue"/>
                <a:sym typeface="Helvetica Neue"/>
              </a:rPr>
              <a:t>UNPACKAGE ME</a:t>
            </a:r>
            <a:endParaRPr sz="1800" b="1" dirty="0">
              <a:solidFill>
                <a:srgbClr val="FFFFFF"/>
              </a:solidFill>
            </a:endParaRPr>
          </a:p>
        </p:txBody>
      </p:sp>
      <p:sp>
        <p:nvSpPr>
          <p:cNvPr id="792" name="Google Shape;792;p111"/>
          <p:cNvSpPr/>
          <p:nvPr/>
        </p:nvSpPr>
        <p:spPr>
          <a:xfrm>
            <a:off x="6801300" y="0"/>
            <a:ext cx="2342700" cy="5143500"/>
          </a:xfrm>
          <a:prstGeom prst="rect">
            <a:avLst/>
          </a:prstGeom>
          <a:solidFill>
            <a:srgbClr val="FD9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highlight>
                <a:schemeClr val="accent1"/>
              </a:highlight>
            </a:endParaRPr>
          </a:p>
        </p:txBody>
      </p:sp>
      <p:sp>
        <p:nvSpPr>
          <p:cNvPr id="793" name="Google Shape;793;p111"/>
          <p:cNvSpPr txBox="1"/>
          <p:nvPr/>
        </p:nvSpPr>
        <p:spPr>
          <a:xfrm>
            <a:off x="6969475" y="3509700"/>
            <a:ext cx="2078700" cy="44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rgbClr val="FFFFFF"/>
                </a:solidFill>
              </a:rPr>
              <a:t>Nourish Me Locally</a:t>
            </a:r>
            <a:endParaRPr sz="1800" dirty="0">
              <a:solidFill>
                <a:srgbClr val="FFFFFF"/>
              </a:solidFill>
            </a:endParaRPr>
          </a:p>
        </p:txBody>
      </p:sp>
      <p:pic>
        <p:nvPicPr>
          <p:cNvPr id="794" name="Google Shape;794;p111"/>
          <p:cNvPicPr preferRelativeResize="0"/>
          <p:nvPr/>
        </p:nvPicPr>
        <p:blipFill>
          <a:blip r:embed="rId3">
            <a:alphaModFix/>
          </a:blip>
          <a:stretch>
            <a:fillRect/>
          </a:stretch>
        </p:blipFill>
        <p:spPr>
          <a:xfrm>
            <a:off x="0" y="152400"/>
            <a:ext cx="6801300" cy="49911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Google Shape;799;p112"/>
          <p:cNvSpPr txBox="1">
            <a:spLocks noGrp="1"/>
          </p:cNvSpPr>
          <p:nvPr>
            <p:ph type="title"/>
          </p:nvPr>
        </p:nvSpPr>
        <p:spPr>
          <a:xfrm>
            <a:off x="361425" y="93800"/>
            <a:ext cx="7668900" cy="6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Serving Local Food in Public Institutions</a:t>
            </a:r>
            <a:endParaRPr dirty="0"/>
          </a:p>
        </p:txBody>
      </p:sp>
      <p:sp>
        <p:nvSpPr>
          <p:cNvPr id="800" name="Google Shape;800;p112"/>
          <p:cNvSpPr txBox="1">
            <a:spLocks noGrp="1"/>
          </p:cNvSpPr>
          <p:nvPr>
            <p:ph type="body" idx="1"/>
          </p:nvPr>
        </p:nvSpPr>
        <p:spPr>
          <a:xfrm>
            <a:off x="4566325" y="822200"/>
            <a:ext cx="4577700" cy="38142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SzPts val="1200"/>
              <a:buChar char="●"/>
            </a:pPr>
            <a:r>
              <a:rPr lang="en"/>
              <a:t>Expectation for eating local is growing in restaurants, on university campuses, hospitals and long-term care homes</a:t>
            </a:r>
            <a:endParaRPr dirty="0"/>
          </a:p>
          <a:p>
            <a:pPr marL="457200" lvl="0" indent="-304800" algn="l" rtl="0">
              <a:spcBef>
                <a:spcPts val="0"/>
              </a:spcBef>
              <a:spcAft>
                <a:spcPts val="0"/>
              </a:spcAft>
              <a:buSzPts val="1200"/>
              <a:buChar char="●"/>
            </a:pPr>
            <a:r>
              <a:rPr lang="en"/>
              <a:t>One pilot project involving 9 long term care facilities --  </a:t>
            </a:r>
            <a:r>
              <a:rPr lang="en" i="1"/>
              <a:t>Serving Up Local</a:t>
            </a:r>
            <a:r>
              <a:rPr lang="en"/>
              <a:t> -- switched nearly a quarter of the food served to locally sourced over 2.5 years</a:t>
            </a:r>
            <a:endParaRPr dirty="0"/>
          </a:p>
          <a:p>
            <a:pPr marL="457200" lvl="0" indent="-304800" algn="l" rtl="0">
              <a:spcBef>
                <a:spcPts val="0"/>
              </a:spcBef>
              <a:spcAft>
                <a:spcPts val="0"/>
              </a:spcAft>
              <a:buSzPts val="1200"/>
              <a:buChar char="●"/>
            </a:pPr>
            <a:r>
              <a:rPr lang="en"/>
              <a:t>Results: 602% increase in Ontario pork servings, a 124% increase in fresh seasonal produce, and 494% increase in provincially-sourced meal entrees</a:t>
            </a:r>
            <a:endParaRPr dirty="0"/>
          </a:p>
          <a:p>
            <a:pPr marL="457200" lvl="0" indent="-304800" algn="l" rtl="0">
              <a:spcBef>
                <a:spcPts val="0"/>
              </a:spcBef>
              <a:spcAft>
                <a:spcPts val="0"/>
              </a:spcAft>
              <a:buSzPts val="1200"/>
              <a:buChar char="●"/>
            </a:pPr>
            <a:r>
              <a:rPr lang="en"/>
              <a:t>Ontario’s broader public sector institutions spend an estimated $745 million annually on food and beverage -- this is BIG</a:t>
            </a:r>
            <a:endParaRPr dirty="0"/>
          </a:p>
          <a:p>
            <a:pPr marL="457200" lvl="0" indent="-304800" algn="l" rtl="0">
              <a:spcBef>
                <a:spcPts val="0"/>
              </a:spcBef>
              <a:spcAft>
                <a:spcPts val="0"/>
              </a:spcAft>
              <a:buSzPts val="1200"/>
              <a:buChar char="●"/>
            </a:pPr>
            <a:r>
              <a:rPr lang="en"/>
              <a:t>This reality makes it critical for the facilities to work closely with foodservice providers in the transition to source local</a:t>
            </a:r>
            <a:endParaRPr dirty="0"/>
          </a:p>
          <a:p>
            <a:pPr marL="457200" lvl="0" indent="-304800" algn="l" rtl="0">
              <a:spcBef>
                <a:spcPts val="0"/>
              </a:spcBef>
              <a:spcAft>
                <a:spcPts val="0"/>
              </a:spcAft>
              <a:buSzPts val="1200"/>
              <a:buChar char="●"/>
            </a:pPr>
            <a:r>
              <a:rPr lang="en"/>
              <a:t>There’s room for the farm story in this equation too!</a:t>
            </a:r>
            <a:endParaRPr dirty="0"/>
          </a:p>
        </p:txBody>
      </p:sp>
      <p:sp>
        <p:nvSpPr>
          <p:cNvPr id="801" name="Google Shape;801;p112"/>
          <p:cNvSpPr txBox="1">
            <a:spLocks noGrp="1"/>
          </p:cNvSpPr>
          <p:nvPr>
            <p:ph type="subTitle" idx="2"/>
          </p:nvPr>
        </p:nvSpPr>
        <p:spPr>
          <a:xfrm>
            <a:off x="-150" y="4817900"/>
            <a:ext cx="9144000" cy="3255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endParaRPr dirty="0"/>
          </a:p>
        </p:txBody>
      </p:sp>
      <p:pic>
        <p:nvPicPr>
          <p:cNvPr id="802" name="Google Shape;802;p112"/>
          <p:cNvPicPr preferRelativeResize="0"/>
          <p:nvPr/>
        </p:nvPicPr>
        <p:blipFill>
          <a:blip r:embed="rId3">
            <a:alphaModFix/>
          </a:blip>
          <a:stretch>
            <a:fillRect/>
          </a:stretch>
        </p:blipFill>
        <p:spPr>
          <a:xfrm>
            <a:off x="804175" y="588225"/>
            <a:ext cx="2990526" cy="4229673"/>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p114"/>
          <p:cNvSpPr txBox="1"/>
          <p:nvPr/>
        </p:nvSpPr>
        <p:spPr>
          <a:xfrm>
            <a:off x="6873475" y="4215550"/>
            <a:ext cx="2270700" cy="477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000"/>
              </a:spcAft>
              <a:buNone/>
            </a:pPr>
            <a:r>
              <a:rPr lang="en" sz="1800" b="1">
                <a:solidFill>
                  <a:srgbClr val="FFFFFF"/>
                </a:solidFill>
                <a:latin typeface="Helvetica Neue"/>
                <a:ea typeface="Helvetica Neue"/>
                <a:cs typeface="Helvetica Neue"/>
                <a:sym typeface="Helvetica Neue"/>
              </a:rPr>
              <a:t>UNPACKAGE ME</a:t>
            </a:r>
            <a:endParaRPr sz="1800" b="1" dirty="0">
              <a:solidFill>
                <a:srgbClr val="FFFFFF"/>
              </a:solidFill>
            </a:endParaRPr>
          </a:p>
        </p:txBody>
      </p:sp>
      <p:sp>
        <p:nvSpPr>
          <p:cNvPr id="816" name="Google Shape;816;p114"/>
          <p:cNvSpPr/>
          <p:nvPr/>
        </p:nvSpPr>
        <p:spPr>
          <a:xfrm>
            <a:off x="6801300" y="0"/>
            <a:ext cx="2342700" cy="5143500"/>
          </a:xfrm>
          <a:prstGeom prst="rect">
            <a:avLst/>
          </a:prstGeom>
          <a:solidFill>
            <a:srgbClr val="FD9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highlight>
                <a:schemeClr val="accent1"/>
              </a:highlight>
            </a:endParaRPr>
          </a:p>
        </p:txBody>
      </p:sp>
      <p:sp>
        <p:nvSpPr>
          <p:cNvPr id="817" name="Google Shape;817;p114"/>
          <p:cNvSpPr txBox="1"/>
          <p:nvPr/>
        </p:nvSpPr>
        <p:spPr>
          <a:xfrm>
            <a:off x="6969475" y="3509700"/>
            <a:ext cx="2078700" cy="44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rgbClr val="FFFFFF"/>
                </a:solidFill>
              </a:rPr>
              <a:t>Near Me</a:t>
            </a:r>
            <a:endParaRPr sz="1800" dirty="0">
              <a:solidFill>
                <a:srgbClr val="FFFFFF"/>
              </a:solidFill>
            </a:endParaRPr>
          </a:p>
        </p:txBody>
      </p:sp>
      <p:pic>
        <p:nvPicPr>
          <p:cNvPr id="818" name="Google Shape;818;p114"/>
          <p:cNvPicPr preferRelativeResize="0"/>
          <p:nvPr/>
        </p:nvPicPr>
        <p:blipFill>
          <a:blip r:embed="rId3">
            <a:alphaModFix/>
          </a:blip>
          <a:stretch>
            <a:fillRect/>
          </a:stretch>
        </p:blipFill>
        <p:spPr>
          <a:xfrm>
            <a:off x="0" y="152400"/>
            <a:ext cx="6801300" cy="499109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p115"/>
          <p:cNvSpPr txBox="1">
            <a:spLocks noGrp="1"/>
          </p:cNvSpPr>
          <p:nvPr>
            <p:ph type="title"/>
          </p:nvPr>
        </p:nvSpPr>
        <p:spPr>
          <a:xfrm>
            <a:off x="361425" y="93800"/>
            <a:ext cx="7668900" cy="6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Farming Gets Closer to the Consumer</a:t>
            </a:r>
            <a:endParaRPr dirty="0"/>
          </a:p>
        </p:txBody>
      </p:sp>
      <p:sp>
        <p:nvSpPr>
          <p:cNvPr id="824" name="Google Shape;824;p115"/>
          <p:cNvSpPr txBox="1">
            <a:spLocks noGrp="1"/>
          </p:cNvSpPr>
          <p:nvPr>
            <p:ph type="body" idx="1"/>
          </p:nvPr>
        </p:nvSpPr>
        <p:spPr>
          <a:xfrm>
            <a:off x="4566325" y="822200"/>
            <a:ext cx="4577700" cy="38142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SzPts val="1200"/>
              <a:buChar char="●"/>
            </a:pPr>
            <a:r>
              <a:rPr lang="en"/>
              <a:t>Growing trend to find innovative ways to bring local food  right to where the consuming public is</a:t>
            </a:r>
            <a:endParaRPr dirty="0"/>
          </a:p>
          <a:p>
            <a:pPr marL="457200" lvl="0" indent="-304800" algn="l" rtl="0">
              <a:spcBef>
                <a:spcPts val="0"/>
              </a:spcBef>
              <a:spcAft>
                <a:spcPts val="0"/>
              </a:spcAft>
              <a:buSzPts val="1200"/>
              <a:buChar char="●"/>
            </a:pPr>
            <a:r>
              <a:rPr lang="en"/>
              <a:t>Consumers increasingly removed from their rural roots but want to know more about their food</a:t>
            </a:r>
            <a:endParaRPr dirty="0"/>
          </a:p>
          <a:p>
            <a:pPr marL="457200" lvl="0" indent="-304800" algn="l" rtl="0">
              <a:spcBef>
                <a:spcPts val="0"/>
              </a:spcBef>
              <a:spcAft>
                <a:spcPts val="0"/>
              </a:spcAft>
              <a:buSzPts val="1200"/>
              <a:buChar char="●"/>
            </a:pPr>
            <a:r>
              <a:rPr lang="en"/>
              <a:t>Urban “farms” are popping up across the country </a:t>
            </a:r>
            <a:endParaRPr dirty="0"/>
          </a:p>
          <a:p>
            <a:pPr marL="457200" lvl="0" indent="-304800" algn="l" rtl="0">
              <a:spcBef>
                <a:spcPts val="0"/>
              </a:spcBef>
              <a:spcAft>
                <a:spcPts val="0"/>
              </a:spcAft>
              <a:buSzPts val="1200"/>
              <a:buChar char="●"/>
            </a:pPr>
            <a:r>
              <a:rPr lang="en"/>
              <a:t>Entrepreneurs finding innovative new ways to be involved in producing food, without a traditional rural farm</a:t>
            </a:r>
            <a:endParaRPr dirty="0"/>
          </a:p>
          <a:p>
            <a:pPr marL="457200" lvl="0" indent="-304800" algn="l" rtl="0">
              <a:spcBef>
                <a:spcPts val="0"/>
              </a:spcBef>
              <a:spcAft>
                <a:spcPts val="0"/>
              </a:spcAft>
              <a:buSzPts val="1200"/>
              <a:buChar char="●"/>
            </a:pPr>
            <a:r>
              <a:rPr lang="en"/>
              <a:t>City Beet Farm - </a:t>
            </a:r>
            <a:r>
              <a:rPr lang="en" sz="1100" u="sng">
                <a:solidFill>
                  <a:schemeClr val="hlink"/>
                </a:solidFill>
                <a:hlinkClick r:id="rId3"/>
              </a:rPr>
              <a:t>https://www.citybeetfarm.com/</a:t>
            </a:r>
            <a:endParaRPr dirty="0"/>
          </a:p>
          <a:p>
            <a:pPr marL="457200" lvl="0" indent="-304800" algn="l" rtl="0">
              <a:spcBef>
                <a:spcPts val="0"/>
              </a:spcBef>
              <a:spcAft>
                <a:spcPts val="0"/>
              </a:spcAft>
              <a:buSzPts val="1200"/>
              <a:buChar char="●"/>
            </a:pPr>
            <a:r>
              <a:rPr lang="en"/>
              <a:t>Fresh City Farms - </a:t>
            </a:r>
            <a:r>
              <a:rPr lang="en" sz="1100" u="sng">
                <a:solidFill>
                  <a:schemeClr val="hlink"/>
                </a:solidFill>
                <a:hlinkClick r:id="rId4"/>
              </a:rPr>
              <a:t>https://www.freshcityfarms.com/</a:t>
            </a:r>
            <a:endParaRPr dirty="0"/>
          </a:p>
          <a:p>
            <a:pPr marL="457200" lvl="0" indent="-304800" algn="l" rtl="0">
              <a:spcBef>
                <a:spcPts val="0"/>
              </a:spcBef>
              <a:spcAft>
                <a:spcPts val="0"/>
              </a:spcAft>
              <a:buSzPts val="1200"/>
              <a:buChar char="●"/>
            </a:pPr>
            <a:r>
              <a:rPr lang="en"/>
              <a:t>Lady Sara’s Bounty, Guelph</a:t>
            </a:r>
            <a:endParaRPr dirty="0"/>
          </a:p>
        </p:txBody>
      </p:sp>
      <p:sp>
        <p:nvSpPr>
          <p:cNvPr id="825" name="Google Shape;825;p115"/>
          <p:cNvSpPr txBox="1">
            <a:spLocks noGrp="1"/>
          </p:cNvSpPr>
          <p:nvPr>
            <p:ph type="subTitle" idx="2"/>
          </p:nvPr>
        </p:nvSpPr>
        <p:spPr>
          <a:xfrm>
            <a:off x="-150" y="4817900"/>
            <a:ext cx="9144000" cy="3255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endParaRPr dirty="0"/>
          </a:p>
        </p:txBody>
      </p:sp>
      <p:pic>
        <p:nvPicPr>
          <p:cNvPr id="826" name="Google Shape;826;p115"/>
          <p:cNvPicPr preferRelativeResize="0"/>
          <p:nvPr/>
        </p:nvPicPr>
        <p:blipFill>
          <a:blip r:embed="rId5">
            <a:alphaModFix/>
          </a:blip>
          <a:stretch>
            <a:fillRect/>
          </a:stretch>
        </p:blipFill>
        <p:spPr>
          <a:xfrm>
            <a:off x="502725" y="686100"/>
            <a:ext cx="3733099" cy="2099875"/>
          </a:xfrm>
          <a:prstGeom prst="rect">
            <a:avLst/>
          </a:prstGeom>
          <a:noFill/>
          <a:ln>
            <a:noFill/>
          </a:ln>
        </p:spPr>
      </p:pic>
      <p:pic>
        <p:nvPicPr>
          <p:cNvPr id="827" name="Google Shape;827;p115"/>
          <p:cNvPicPr preferRelativeResize="0"/>
          <p:nvPr/>
        </p:nvPicPr>
        <p:blipFill>
          <a:blip r:embed="rId6">
            <a:alphaModFix/>
          </a:blip>
          <a:stretch>
            <a:fillRect/>
          </a:stretch>
        </p:blipFill>
        <p:spPr>
          <a:xfrm>
            <a:off x="711750" y="2874300"/>
            <a:ext cx="3224074" cy="215089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117"/>
          <p:cNvSpPr txBox="1"/>
          <p:nvPr/>
        </p:nvSpPr>
        <p:spPr>
          <a:xfrm>
            <a:off x="6873475" y="4215550"/>
            <a:ext cx="2270700" cy="477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000"/>
              </a:spcAft>
              <a:buNone/>
            </a:pPr>
            <a:r>
              <a:rPr lang="en" sz="1800" b="1">
                <a:solidFill>
                  <a:srgbClr val="FFFFFF"/>
                </a:solidFill>
                <a:latin typeface="Helvetica Neue"/>
                <a:ea typeface="Helvetica Neue"/>
                <a:cs typeface="Helvetica Neue"/>
                <a:sym typeface="Helvetica Neue"/>
              </a:rPr>
              <a:t>UNPACKAGE ME</a:t>
            </a:r>
            <a:endParaRPr sz="1800" b="1" dirty="0">
              <a:solidFill>
                <a:srgbClr val="FFFFFF"/>
              </a:solidFill>
            </a:endParaRPr>
          </a:p>
        </p:txBody>
      </p:sp>
      <p:sp>
        <p:nvSpPr>
          <p:cNvPr id="841" name="Google Shape;841;p117"/>
          <p:cNvSpPr/>
          <p:nvPr/>
        </p:nvSpPr>
        <p:spPr>
          <a:xfrm>
            <a:off x="6801300" y="0"/>
            <a:ext cx="2342700" cy="5143500"/>
          </a:xfrm>
          <a:prstGeom prst="rect">
            <a:avLst/>
          </a:prstGeom>
          <a:solidFill>
            <a:srgbClr val="FD9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highlight>
                <a:schemeClr val="accent1"/>
              </a:highlight>
            </a:endParaRPr>
          </a:p>
        </p:txBody>
      </p:sp>
      <p:sp>
        <p:nvSpPr>
          <p:cNvPr id="842" name="Google Shape;842;p117"/>
          <p:cNvSpPr txBox="1"/>
          <p:nvPr/>
        </p:nvSpPr>
        <p:spPr>
          <a:xfrm>
            <a:off x="6969475" y="3509700"/>
            <a:ext cx="2078700" cy="44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rgbClr val="FFFFFF"/>
                </a:solidFill>
              </a:rPr>
              <a:t>Teach Me</a:t>
            </a:r>
            <a:endParaRPr sz="1800" dirty="0">
              <a:solidFill>
                <a:srgbClr val="FFFFFF"/>
              </a:solidFill>
            </a:endParaRPr>
          </a:p>
        </p:txBody>
      </p:sp>
      <p:pic>
        <p:nvPicPr>
          <p:cNvPr id="843" name="Google Shape;843;p117"/>
          <p:cNvPicPr preferRelativeResize="0"/>
          <p:nvPr/>
        </p:nvPicPr>
        <p:blipFill>
          <a:blip r:embed="rId3">
            <a:alphaModFix/>
          </a:blip>
          <a:stretch>
            <a:fillRect/>
          </a:stretch>
        </p:blipFill>
        <p:spPr>
          <a:xfrm>
            <a:off x="0" y="152400"/>
            <a:ext cx="6801300" cy="49910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53"/>
          <p:cNvSpPr txBox="1">
            <a:spLocks noGrp="1"/>
          </p:cNvSpPr>
          <p:nvPr>
            <p:ph type="title"/>
          </p:nvPr>
        </p:nvSpPr>
        <p:spPr>
          <a:xfrm>
            <a:off x="361425" y="93800"/>
            <a:ext cx="7668900" cy="6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highlight>
                  <a:schemeClr val="lt1"/>
                </a:highlight>
              </a:rPr>
              <a:t>Unpackage Me: Solutions Beyond Recycling</a:t>
            </a:r>
            <a:endParaRPr dirty="0"/>
          </a:p>
        </p:txBody>
      </p:sp>
      <p:sp>
        <p:nvSpPr>
          <p:cNvPr id="323" name="Google Shape;323;p53"/>
          <p:cNvSpPr txBox="1">
            <a:spLocks noGrp="1"/>
          </p:cNvSpPr>
          <p:nvPr>
            <p:ph type="subTitle" idx="2"/>
          </p:nvPr>
        </p:nvSpPr>
        <p:spPr>
          <a:xfrm>
            <a:off x="-150" y="4817900"/>
            <a:ext cx="9144000" cy="3255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a:solidFill>
                  <a:srgbClr val="B7B7B7"/>
                </a:solidFill>
                <a:latin typeface="Helvetica Neue Light"/>
                <a:ea typeface="Helvetica Neue Light"/>
                <a:cs typeface="Helvetica Neue Light"/>
                <a:sym typeface="Helvetica Neue Light"/>
              </a:rPr>
              <a:t>©2020 Nourish Food Marketing. Proprietary and Confidential. All Rights Reserved.</a:t>
            </a:r>
            <a:endParaRPr dirty="0">
              <a:solidFill>
                <a:srgbClr val="B7B7B7"/>
              </a:solidFill>
              <a:latin typeface="Helvetica Neue Light"/>
              <a:ea typeface="Helvetica Neue Light"/>
              <a:cs typeface="Helvetica Neue Light"/>
              <a:sym typeface="Helvetica Neue Light"/>
            </a:endParaRPr>
          </a:p>
          <a:p>
            <a:pPr marL="0" lvl="0" indent="0" algn="ctr" rtl="0">
              <a:lnSpc>
                <a:spcPct val="100000"/>
              </a:lnSpc>
              <a:spcBef>
                <a:spcPts val="0"/>
              </a:spcBef>
              <a:spcAft>
                <a:spcPts val="0"/>
              </a:spcAft>
              <a:buClr>
                <a:schemeClr val="dk1"/>
              </a:buClr>
              <a:buSzPts val="1100"/>
              <a:buFont typeface="Arial"/>
              <a:buNone/>
            </a:pPr>
            <a:endParaRPr dirty="0">
              <a:solidFill>
                <a:srgbClr val="B7B7B7"/>
              </a:solidFill>
              <a:latin typeface="Helvetica Neue Light"/>
              <a:ea typeface="Helvetica Neue Light"/>
              <a:cs typeface="Helvetica Neue Light"/>
              <a:sym typeface="Helvetica Neue Light"/>
            </a:endParaRPr>
          </a:p>
        </p:txBody>
      </p:sp>
      <p:sp>
        <p:nvSpPr>
          <p:cNvPr id="324" name="Google Shape;324;p53"/>
          <p:cNvSpPr txBox="1">
            <a:spLocks noGrp="1"/>
          </p:cNvSpPr>
          <p:nvPr>
            <p:ph type="body" idx="1"/>
          </p:nvPr>
        </p:nvSpPr>
        <p:spPr>
          <a:xfrm>
            <a:off x="4566325" y="822200"/>
            <a:ext cx="4577700" cy="381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457200" lvl="0" indent="-304800" algn="l" rtl="0">
              <a:spcBef>
                <a:spcPts val="1600"/>
              </a:spcBef>
              <a:spcAft>
                <a:spcPts val="0"/>
              </a:spcAft>
              <a:buClr>
                <a:srgbClr val="FF9900"/>
              </a:buClr>
              <a:buSzPts val="1200"/>
              <a:buFont typeface="Helvetica Neue"/>
              <a:buChar char="●"/>
            </a:pPr>
            <a:r>
              <a:rPr lang="en">
                <a:solidFill>
                  <a:srgbClr val="666666"/>
                </a:solidFill>
                <a:latin typeface="Helvetica Neue"/>
                <a:ea typeface="Helvetica Neue"/>
                <a:cs typeface="Helvetica Neue"/>
                <a:sym typeface="Helvetica Neue"/>
              </a:rPr>
              <a:t>SUP - a term with little awareness 2 years ago</a:t>
            </a:r>
            <a:endParaRPr dirty="0">
              <a:solidFill>
                <a:srgbClr val="666666"/>
              </a:solidFill>
              <a:latin typeface="Helvetica Neue"/>
              <a:ea typeface="Helvetica Neue"/>
              <a:cs typeface="Helvetica Neue"/>
              <a:sym typeface="Helvetica Neue"/>
            </a:endParaRPr>
          </a:p>
          <a:p>
            <a:pPr marL="457200" marR="0" lvl="0" indent="-304800" algn="l" rtl="0">
              <a:lnSpc>
                <a:spcPct val="115000"/>
              </a:lnSpc>
              <a:spcBef>
                <a:spcPts val="1000"/>
              </a:spcBef>
              <a:spcAft>
                <a:spcPts val="0"/>
              </a:spcAft>
              <a:buClr>
                <a:srgbClr val="FF9900"/>
              </a:buClr>
              <a:buSzPts val="1200"/>
              <a:buFont typeface="Helvetica Neue"/>
              <a:buChar char="●"/>
            </a:pPr>
            <a:r>
              <a:rPr lang="en">
                <a:solidFill>
                  <a:srgbClr val="666666"/>
                </a:solidFill>
                <a:latin typeface="Helvetica Neue"/>
                <a:ea typeface="Helvetica Neue"/>
                <a:cs typeface="Helvetica Neue"/>
                <a:sym typeface="Helvetica Neue"/>
              </a:rPr>
              <a:t>Less than 10% gets recycled. Food wrappers &amp; containers largest component of this.</a:t>
            </a:r>
            <a:endParaRPr dirty="0">
              <a:solidFill>
                <a:srgbClr val="666666"/>
              </a:solidFill>
              <a:latin typeface="Helvetica Neue"/>
              <a:ea typeface="Helvetica Neue"/>
              <a:cs typeface="Helvetica Neue"/>
              <a:sym typeface="Helvetica Neue"/>
            </a:endParaRPr>
          </a:p>
          <a:p>
            <a:pPr marL="457200" marR="0" lvl="0" indent="-304800" algn="l" rtl="0">
              <a:lnSpc>
                <a:spcPct val="115000"/>
              </a:lnSpc>
              <a:spcBef>
                <a:spcPts val="1000"/>
              </a:spcBef>
              <a:spcAft>
                <a:spcPts val="0"/>
              </a:spcAft>
              <a:buClr>
                <a:srgbClr val="FF9900"/>
              </a:buClr>
              <a:buSzPts val="1200"/>
              <a:buFont typeface="Helvetica Neue"/>
              <a:buChar char="●"/>
            </a:pPr>
            <a:r>
              <a:rPr lang="en">
                <a:solidFill>
                  <a:srgbClr val="666666"/>
                </a:solidFill>
                <a:latin typeface="Helvetica Neue"/>
                <a:ea typeface="Helvetica Neue"/>
                <a:cs typeface="Helvetica Neue"/>
                <a:sym typeface="Helvetica Neue"/>
              </a:rPr>
              <a:t>Move to reduction strategies rather than recycling</a:t>
            </a:r>
            <a:endParaRPr dirty="0">
              <a:solidFill>
                <a:srgbClr val="666666"/>
              </a:solidFill>
              <a:latin typeface="Helvetica Neue"/>
              <a:ea typeface="Helvetica Neue"/>
              <a:cs typeface="Helvetica Neue"/>
              <a:sym typeface="Helvetica Neue"/>
            </a:endParaRPr>
          </a:p>
          <a:p>
            <a:pPr marL="457200" marR="0" lvl="0" indent="-304800" algn="l" rtl="0">
              <a:lnSpc>
                <a:spcPct val="115000"/>
              </a:lnSpc>
              <a:spcBef>
                <a:spcPts val="1000"/>
              </a:spcBef>
              <a:spcAft>
                <a:spcPts val="0"/>
              </a:spcAft>
              <a:buClr>
                <a:srgbClr val="FF9900"/>
              </a:buClr>
              <a:buSzPts val="1200"/>
              <a:buFont typeface="Helvetica Neue"/>
              <a:buChar char="●"/>
            </a:pPr>
            <a:r>
              <a:rPr lang="en">
                <a:solidFill>
                  <a:srgbClr val="666666"/>
                </a:solidFill>
                <a:latin typeface="Helvetica Neue"/>
                <a:ea typeface="Helvetica Neue"/>
                <a:cs typeface="Helvetica Neue"/>
                <a:sym typeface="Helvetica Neue"/>
              </a:rPr>
              <a:t>Consumers putting onus on Industry</a:t>
            </a:r>
            <a:endParaRPr dirty="0">
              <a:solidFill>
                <a:srgbClr val="666666"/>
              </a:solidFill>
              <a:latin typeface="Helvetica Neue"/>
              <a:ea typeface="Helvetica Neue"/>
              <a:cs typeface="Helvetica Neue"/>
              <a:sym typeface="Helvetica Neue"/>
            </a:endParaRPr>
          </a:p>
          <a:p>
            <a:pPr marL="457200" marR="0" lvl="0" indent="-304800" algn="l" rtl="0">
              <a:lnSpc>
                <a:spcPct val="115000"/>
              </a:lnSpc>
              <a:spcBef>
                <a:spcPts val="1000"/>
              </a:spcBef>
              <a:spcAft>
                <a:spcPts val="0"/>
              </a:spcAft>
              <a:buClr>
                <a:srgbClr val="FF9900"/>
              </a:buClr>
              <a:buSzPts val="1200"/>
              <a:buFont typeface="Helvetica Neue"/>
              <a:buChar char="●"/>
            </a:pPr>
            <a:r>
              <a:rPr lang="en">
                <a:solidFill>
                  <a:srgbClr val="666666"/>
                </a:solidFill>
                <a:latin typeface="Helvetica Neue"/>
                <a:ea typeface="Helvetica Neue"/>
                <a:cs typeface="Helvetica Neue"/>
                <a:sym typeface="Helvetica Neue"/>
              </a:rPr>
              <a:t>Vancouver foam ban</a:t>
            </a:r>
            <a:endParaRPr dirty="0">
              <a:solidFill>
                <a:srgbClr val="666666"/>
              </a:solidFill>
              <a:latin typeface="Helvetica Neue"/>
              <a:ea typeface="Helvetica Neue"/>
              <a:cs typeface="Helvetica Neue"/>
              <a:sym typeface="Helvetica Neue"/>
            </a:endParaRPr>
          </a:p>
          <a:p>
            <a:pPr marL="457200" marR="0" lvl="0" indent="-304800" algn="l" rtl="0">
              <a:lnSpc>
                <a:spcPct val="115000"/>
              </a:lnSpc>
              <a:spcBef>
                <a:spcPts val="1000"/>
              </a:spcBef>
              <a:spcAft>
                <a:spcPts val="0"/>
              </a:spcAft>
              <a:buClr>
                <a:srgbClr val="FF9900"/>
              </a:buClr>
              <a:buSzPts val="1200"/>
              <a:buFont typeface="Helvetica Neue"/>
              <a:buChar char="●"/>
            </a:pPr>
            <a:r>
              <a:rPr lang="en">
                <a:solidFill>
                  <a:srgbClr val="666666"/>
                </a:solidFill>
                <a:latin typeface="Helvetica Neue"/>
                <a:ea typeface="Helvetica Neue"/>
                <a:cs typeface="Helvetica Neue"/>
                <a:sym typeface="Helvetica Neue"/>
              </a:rPr>
              <a:t>Upstream v. downstream thinking. Do you have a human resource assigned? </a:t>
            </a:r>
            <a:endParaRPr dirty="0">
              <a:solidFill>
                <a:srgbClr val="666666"/>
              </a:solidFill>
              <a:latin typeface="Helvetica Neue"/>
              <a:ea typeface="Helvetica Neue"/>
              <a:cs typeface="Helvetica Neue"/>
              <a:sym typeface="Helvetica Neue"/>
            </a:endParaRPr>
          </a:p>
          <a:p>
            <a:pPr marL="457200" marR="0" lvl="0" indent="-304800" algn="l" rtl="0">
              <a:lnSpc>
                <a:spcPct val="115000"/>
              </a:lnSpc>
              <a:spcBef>
                <a:spcPts val="1000"/>
              </a:spcBef>
              <a:spcAft>
                <a:spcPts val="0"/>
              </a:spcAft>
              <a:buClr>
                <a:srgbClr val="FF9900"/>
              </a:buClr>
              <a:buSzPts val="1200"/>
              <a:buFont typeface="Helvetica Neue"/>
              <a:buChar char="●"/>
            </a:pPr>
            <a:r>
              <a:rPr lang="en">
                <a:solidFill>
                  <a:srgbClr val="666666"/>
                </a:solidFill>
                <a:latin typeface="Helvetica Neue"/>
                <a:ea typeface="Helvetica Neue"/>
                <a:cs typeface="Helvetica Neue"/>
                <a:sym typeface="Helvetica Neue"/>
              </a:rPr>
              <a:t>How will you fare in a zero plastic waste future?</a:t>
            </a:r>
            <a:endParaRPr dirty="0">
              <a:solidFill>
                <a:srgbClr val="666666"/>
              </a:solidFill>
              <a:latin typeface="Helvetica Neue"/>
              <a:ea typeface="Helvetica Neue"/>
              <a:cs typeface="Helvetica Neue"/>
              <a:sym typeface="Helvetica Neue"/>
            </a:endParaRPr>
          </a:p>
          <a:p>
            <a:pPr marL="457200" marR="0" lvl="0" indent="0" algn="l" rtl="0">
              <a:lnSpc>
                <a:spcPct val="115000"/>
              </a:lnSpc>
              <a:spcBef>
                <a:spcPts val="1000"/>
              </a:spcBef>
              <a:spcAft>
                <a:spcPts val="0"/>
              </a:spcAft>
              <a:buNone/>
            </a:pPr>
            <a:endParaRPr dirty="0">
              <a:solidFill>
                <a:srgbClr val="666666"/>
              </a:solidFill>
              <a:latin typeface="Helvetica Neue"/>
              <a:ea typeface="Helvetica Neue"/>
              <a:cs typeface="Helvetica Neue"/>
              <a:sym typeface="Helvetica Neue"/>
            </a:endParaRPr>
          </a:p>
          <a:p>
            <a:pPr marL="0" marR="0" lvl="0" indent="0" algn="l" rtl="0">
              <a:lnSpc>
                <a:spcPct val="115000"/>
              </a:lnSpc>
              <a:spcBef>
                <a:spcPts val="1000"/>
              </a:spcBef>
              <a:spcAft>
                <a:spcPts val="1600"/>
              </a:spcAft>
              <a:buNone/>
            </a:pPr>
            <a:endParaRPr dirty="0"/>
          </a:p>
        </p:txBody>
      </p:sp>
      <p:pic>
        <p:nvPicPr>
          <p:cNvPr id="325" name="Google Shape;325;p53"/>
          <p:cNvPicPr preferRelativeResize="0"/>
          <p:nvPr/>
        </p:nvPicPr>
        <p:blipFill>
          <a:blip r:embed="rId3">
            <a:alphaModFix/>
          </a:blip>
          <a:stretch>
            <a:fillRect/>
          </a:stretch>
        </p:blipFill>
        <p:spPr>
          <a:xfrm>
            <a:off x="0" y="947425"/>
            <a:ext cx="4577700" cy="2217768"/>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Google Shape;848;p118"/>
          <p:cNvSpPr txBox="1">
            <a:spLocks noGrp="1"/>
          </p:cNvSpPr>
          <p:nvPr>
            <p:ph type="title"/>
          </p:nvPr>
        </p:nvSpPr>
        <p:spPr>
          <a:xfrm>
            <a:off x="361425" y="93800"/>
            <a:ext cx="7668900" cy="6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Consumers Want to Know More About Modern Farming Practices</a:t>
            </a:r>
            <a:endParaRPr dirty="0"/>
          </a:p>
        </p:txBody>
      </p:sp>
      <p:sp>
        <p:nvSpPr>
          <p:cNvPr id="849" name="Google Shape;849;p118"/>
          <p:cNvSpPr txBox="1">
            <a:spLocks noGrp="1"/>
          </p:cNvSpPr>
          <p:nvPr>
            <p:ph type="body" idx="1"/>
          </p:nvPr>
        </p:nvSpPr>
        <p:spPr>
          <a:xfrm>
            <a:off x="4566325" y="822200"/>
            <a:ext cx="4577700" cy="38142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SzPts val="1200"/>
              <a:buChar char="●"/>
            </a:pPr>
            <a:r>
              <a:rPr lang="en"/>
              <a:t>In 2012, more than 90% of respondents to a consumer survey said they knew little, very little, or nothing about Canadian farming practices.</a:t>
            </a:r>
            <a:endParaRPr dirty="0"/>
          </a:p>
          <a:p>
            <a:pPr marL="457200" lvl="0" indent="-304800" algn="l" rtl="0">
              <a:spcBef>
                <a:spcPts val="0"/>
              </a:spcBef>
              <a:spcAft>
                <a:spcPts val="0"/>
              </a:spcAft>
              <a:buSzPts val="1200"/>
              <a:buChar char="●"/>
            </a:pPr>
            <a:r>
              <a:rPr lang="en"/>
              <a:t>This result has been replicated in subsequent studies, including the 2019 CCFI consumer research report</a:t>
            </a:r>
            <a:endParaRPr dirty="0"/>
          </a:p>
          <a:p>
            <a:pPr marL="457200" lvl="0" indent="-304800" algn="l" rtl="0">
              <a:spcBef>
                <a:spcPts val="0"/>
              </a:spcBef>
              <a:spcAft>
                <a:spcPts val="0"/>
              </a:spcAft>
              <a:buSzPts val="1200"/>
              <a:buChar char="●"/>
            </a:pPr>
            <a:r>
              <a:rPr lang="en"/>
              <a:t>A majority of survey respondents said they wanted to learn more about modern agriculture --  they aren’t repelled by it; rather, they just don’t understand it</a:t>
            </a:r>
            <a:endParaRPr dirty="0"/>
          </a:p>
          <a:p>
            <a:pPr marL="457200" lvl="0" indent="-304800" algn="l" rtl="0">
              <a:spcBef>
                <a:spcPts val="0"/>
              </a:spcBef>
              <a:spcAft>
                <a:spcPts val="0"/>
              </a:spcAft>
              <a:buSzPts val="1200"/>
              <a:buChar char="●"/>
            </a:pPr>
            <a:r>
              <a:rPr lang="en"/>
              <a:t>The good news - 35% believe our food system is headed in the right direction (as opposed to 24% who don’t) &gt;&gt; and better than the US where only 26% of consumers think their food system is headed in the right direction</a:t>
            </a:r>
            <a:endParaRPr dirty="0"/>
          </a:p>
          <a:p>
            <a:pPr marL="457200" lvl="0" indent="-304800" algn="l" rtl="0">
              <a:spcBef>
                <a:spcPts val="0"/>
              </a:spcBef>
              <a:spcAft>
                <a:spcPts val="0"/>
              </a:spcAft>
              <a:buSzPts val="1200"/>
              <a:buChar char="●"/>
            </a:pPr>
            <a:r>
              <a:rPr lang="en"/>
              <a:t>90% of Canadian consumers have moderate to strong concerns relating to food fraud, the practice of mislabelling, adulterating, or counterfeiting food products</a:t>
            </a:r>
            <a:endParaRPr dirty="0"/>
          </a:p>
          <a:p>
            <a:pPr marL="457200" lvl="0" indent="-304800" algn="l" rtl="0">
              <a:spcBef>
                <a:spcPts val="0"/>
              </a:spcBef>
              <a:spcAft>
                <a:spcPts val="0"/>
              </a:spcAft>
              <a:buSzPts val="1200"/>
              <a:buChar char="●"/>
            </a:pPr>
            <a:r>
              <a:rPr lang="en"/>
              <a:t>Consumers are starting to look more closely at food labels and ask questions about what certain food labels mean</a:t>
            </a:r>
            <a:endParaRPr dirty="0"/>
          </a:p>
        </p:txBody>
      </p:sp>
      <p:sp>
        <p:nvSpPr>
          <p:cNvPr id="850" name="Google Shape;850;p118"/>
          <p:cNvSpPr txBox="1">
            <a:spLocks noGrp="1"/>
          </p:cNvSpPr>
          <p:nvPr>
            <p:ph type="subTitle" idx="2"/>
          </p:nvPr>
        </p:nvSpPr>
        <p:spPr>
          <a:xfrm>
            <a:off x="-150" y="4817900"/>
            <a:ext cx="9144000" cy="3255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endParaRPr dirty="0"/>
          </a:p>
        </p:txBody>
      </p:sp>
      <p:pic>
        <p:nvPicPr>
          <p:cNvPr id="851" name="Google Shape;851;p118"/>
          <p:cNvPicPr preferRelativeResize="0"/>
          <p:nvPr/>
        </p:nvPicPr>
        <p:blipFill>
          <a:blip r:embed="rId3">
            <a:alphaModFix/>
          </a:blip>
          <a:stretch>
            <a:fillRect/>
          </a:stretch>
        </p:blipFill>
        <p:spPr>
          <a:xfrm>
            <a:off x="265000" y="1514125"/>
            <a:ext cx="4261524" cy="222761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54"/>
          <p:cNvSpPr txBox="1">
            <a:spLocks noGrp="1"/>
          </p:cNvSpPr>
          <p:nvPr>
            <p:ph type="title"/>
          </p:nvPr>
        </p:nvSpPr>
        <p:spPr>
          <a:xfrm>
            <a:off x="361425" y="93800"/>
            <a:ext cx="7668900" cy="6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highlight>
                  <a:schemeClr val="lt1"/>
                </a:highlight>
              </a:rPr>
              <a:t>Unpackage Me: Solutions Beyond Recycling</a:t>
            </a:r>
            <a:endParaRPr dirty="0"/>
          </a:p>
        </p:txBody>
      </p:sp>
      <p:sp>
        <p:nvSpPr>
          <p:cNvPr id="331" name="Google Shape;331;p54"/>
          <p:cNvSpPr txBox="1">
            <a:spLocks noGrp="1"/>
          </p:cNvSpPr>
          <p:nvPr>
            <p:ph type="subTitle" idx="2"/>
          </p:nvPr>
        </p:nvSpPr>
        <p:spPr>
          <a:xfrm>
            <a:off x="-150" y="4817900"/>
            <a:ext cx="9144000" cy="3255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a:solidFill>
                  <a:srgbClr val="B7B7B7"/>
                </a:solidFill>
                <a:latin typeface="Helvetica Neue Light"/>
                <a:ea typeface="Helvetica Neue Light"/>
                <a:cs typeface="Helvetica Neue Light"/>
                <a:sym typeface="Helvetica Neue Light"/>
              </a:rPr>
              <a:t>©2020 Nourish Food Marketing. Proprietary and Confidential. All Rights Reserved.</a:t>
            </a:r>
            <a:endParaRPr dirty="0">
              <a:solidFill>
                <a:srgbClr val="B7B7B7"/>
              </a:solidFill>
              <a:latin typeface="Helvetica Neue Light"/>
              <a:ea typeface="Helvetica Neue Light"/>
              <a:cs typeface="Helvetica Neue Light"/>
              <a:sym typeface="Helvetica Neue Light"/>
            </a:endParaRPr>
          </a:p>
          <a:p>
            <a:pPr marL="0" lvl="0" indent="0" algn="ctr" rtl="0">
              <a:lnSpc>
                <a:spcPct val="100000"/>
              </a:lnSpc>
              <a:spcBef>
                <a:spcPts val="0"/>
              </a:spcBef>
              <a:spcAft>
                <a:spcPts val="0"/>
              </a:spcAft>
              <a:buClr>
                <a:schemeClr val="dk1"/>
              </a:buClr>
              <a:buSzPts val="1100"/>
              <a:buFont typeface="Arial"/>
              <a:buNone/>
            </a:pPr>
            <a:endParaRPr dirty="0">
              <a:solidFill>
                <a:srgbClr val="B7B7B7"/>
              </a:solidFill>
              <a:latin typeface="Helvetica Neue Light"/>
              <a:ea typeface="Helvetica Neue Light"/>
              <a:cs typeface="Helvetica Neue Light"/>
              <a:sym typeface="Helvetica Neue Light"/>
            </a:endParaRPr>
          </a:p>
        </p:txBody>
      </p:sp>
      <p:sp>
        <p:nvSpPr>
          <p:cNvPr id="332" name="Google Shape;332;p54"/>
          <p:cNvSpPr txBox="1">
            <a:spLocks noGrp="1"/>
          </p:cNvSpPr>
          <p:nvPr>
            <p:ph type="body" idx="1"/>
          </p:nvPr>
        </p:nvSpPr>
        <p:spPr>
          <a:xfrm>
            <a:off x="4566325" y="822200"/>
            <a:ext cx="4577700" cy="38142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endParaRPr dirty="0">
              <a:solidFill>
                <a:srgbClr val="666666"/>
              </a:solidFill>
              <a:latin typeface="Helvetica Neue"/>
              <a:ea typeface="Helvetica Neue"/>
              <a:cs typeface="Helvetica Neue"/>
              <a:sym typeface="Helvetica Neue"/>
            </a:endParaRPr>
          </a:p>
          <a:p>
            <a:pPr marL="457200" marR="0" lvl="0" indent="-304800" algn="l" rtl="0">
              <a:lnSpc>
                <a:spcPct val="115000"/>
              </a:lnSpc>
              <a:spcBef>
                <a:spcPts val="1000"/>
              </a:spcBef>
              <a:spcAft>
                <a:spcPts val="0"/>
              </a:spcAft>
              <a:buClr>
                <a:srgbClr val="FF9900"/>
              </a:buClr>
              <a:buSzPts val="1200"/>
              <a:buFont typeface="Helvetica Neue"/>
              <a:buChar char="●"/>
            </a:pPr>
            <a:r>
              <a:rPr lang="en">
                <a:solidFill>
                  <a:srgbClr val="666666"/>
                </a:solidFill>
                <a:latin typeface="Helvetica Neue"/>
                <a:ea typeface="Helvetica Neue"/>
                <a:cs typeface="Helvetica Neue"/>
                <a:sym typeface="Helvetica Neue"/>
              </a:rPr>
              <a:t>Edible packaging? Compostable packaging?</a:t>
            </a:r>
            <a:endParaRPr dirty="0">
              <a:solidFill>
                <a:srgbClr val="666666"/>
              </a:solidFill>
              <a:latin typeface="Helvetica Neue"/>
              <a:ea typeface="Helvetica Neue"/>
              <a:cs typeface="Helvetica Neue"/>
              <a:sym typeface="Helvetica Neue"/>
            </a:endParaRPr>
          </a:p>
          <a:p>
            <a:pPr marL="457200" marR="0" lvl="0" indent="-304800" algn="l" rtl="0">
              <a:lnSpc>
                <a:spcPct val="115000"/>
              </a:lnSpc>
              <a:spcBef>
                <a:spcPts val="1000"/>
              </a:spcBef>
              <a:spcAft>
                <a:spcPts val="0"/>
              </a:spcAft>
              <a:buClr>
                <a:srgbClr val="FF9900"/>
              </a:buClr>
              <a:buSzPts val="1200"/>
              <a:buFont typeface="Helvetica Neue"/>
              <a:buChar char="●"/>
            </a:pPr>
            <a:r>
              <a:rPr lang="en">
                <a:solidFill>
                  <a:srgbClr val="666666"/>
                </a:solidFill>
                <a:latin typeface="Helvetica Neue"/>
                <a:ea typeface="Helvetica Neue"/>
                <a:cs typeface="Helvetica Neue"/>
                <a:sym typeface="Helvetica Neue"/>
              </a:rPr>
              <a:t>Will become table stakes like clean label</a:t>
            </a:r>
            <a:endParaRPr dirty="0">
              <a:solidFill>
                <a:srgbClr val="666666"/>
              </a:solidFill>
              <a:latin typeface="Helvetica Neue"/>
              <a:ea typeface="Helvetica Neue"/>
              <a:cs typeface="Helvetica Neue"/>
              <a:sym typeface="Helvetica Neue"/>
            </a:endParaRPr>
          </a:p>
          <a:p>
            <a:pPr marL="457200" marR="0" lvl="0" indent="-304800" algn="l" rtl="0">
              <a:lnSpc>
                <a:spcPct val="115000"/>
              </a:lnSpc>
              <a:spcBef>
                <a:spcPts val="1000"/>
              </a:spcBef>
              <a:spcAft>
                <a:spcPts val="0"/>
              </a:spcAft>
              <a:buClr>
                <a:srgbClr val="FF9900"/>
              </a:buClr>
              <a:buSzPts val="1200"/>
              <a:buFont typeface="Helvetica Neue"/>
              <a:buChar char="●"/>
            </a:pPr>
            <a:r>
              <a:rPr lang="en">
                <a:solidFill>
                  <a:srgbClr val="666666"/>
                </a:solidFill>
                <a:latin typeface="Helvetica Neue"/>
                <a:ea typeface="Helvetica Neue"/>
                <a:cs typeface="Helvetica Neue"/>
                <a:sym typeface="Helvetica Neue"/>
              </a:rPr>
              <a:t>Closed loop systems?</a:t>
            </a:r>
            <a:endParaRPr dirty="0">
              <a:solidFill>
                <a:srgbClr val="666666"/>
              </a:solidFill>
              <a:latin typeface="Helvetica Neue"/>
              <a:ea typeface="Helvetica Neue"/>
              <a:cs typeface="Helvetica Neue"/>
              <a:sym typeface="Helvetica Neue"/>
            </a:endParaRPr>
          </a:p>
          <a:p>
            <a:pPr marL="457200" marR="0" lvl="0" indent="-304800" algn="l" rtl="0">
              <a:lnSpc>
                <a:spcPct val="115000"/>
              </a:lnSpc>
              <a:spcBef>
                <a:spcPts val="1000"/>
              </a:spcBef>
              <a:spcAft>
                <a:spcPts val="0"/>
              </a:spcAft>
              <a:buClr>
                <a:srgbClr val="FF9900"/>
              </a:buClr>
              <a:buSzPts val="1200"/>
              <a:buFont typeface="Helvetica Neue"/>
              <a:buChar char="●"/>
            </a:pPr>
            <a:r>
              <a:rPr lang="en">
                <a:solidFill>
                  <a:srgbClr val="666666"/>
                </a:solidFill>
                <a:latin typeface="Helvetica Neue"/>
                <a:ea typeface="Helvetica Neue"/>
                <a:cs typeface="Helvetica Neue"/>
                <a:sym typeface="Helvetica Neue"/>
              </a:rPr>
              <a:t>How brand, tell story?</a:t>
            </a:r>
            <a:endParaRPr dirty="0">
              <a:solidFill>
                <a:srgbClr val="666666"/>
              </a:solidFill>
              <a:latin typeface="Helvetica Neue"/>
              <a:ea typeface="Helvetica Neue"/>
              <a:cs typeface="Helvetica Neue"/>
              <a:sym typeface="Helvetica Neue"/>
            </a:endParaRPr>
          </a:p>
          <a:p>
            <a:pPr marL="0" marR="0" lvl="0" indent="0" algn="l" rtl="0">
              <a:lnSpc>
                <a:spcPct val="115000"/>
              </a:lnSpc>
              <a:spcBef>
                <a:spcPts val="1000"/>
              </a:spcBef>
              <a:spcAft>
                <a:spcPts val="1600"/>
              </a:spcAft>
              <a:buNone/>
            </a:pPr>
            <a:endParaRPr dirty="0"/>
          </a:p>
        </p:txBody>
      </p:sp>
      <p:pic>
        <p:nvPicPr>
          <p:cNvPr id="333" name="Google Shape;333;p54"/>
          <p:cNvPicPr preferRelativeResize="0"/>
          <p:nvPr/>
        </p:nvPicPr>
        <p:blipFill>
          <a:blip r:embed="rId3">
            <a:alphaModFix/>
          </a:blip>
          <a:stretch>
            <a:fillRect/>
          </a:stretch>
        </p:blipFill>
        <p:spPr>
          <a:xfrm>
            <a:off x="1946950" y="2788550"/>
            <a:ext cx="2466975" cy="1847850"/>
          </a:xfrm>
          <a:prstGeom prst="rect">
            <a:avLst/>
          </a:prstGeom>
          <a:noFill/>
          <a:ln>
            <a:noFill/>
          </a:ln>
        </p:spPr>
      </p:pic>
      <p:pic>
        <p:nvPicPr>
          <p:cNvPr id="334" name="Google Shape;334;p54"/>
          <p:cNvPicPr preferRelativeResize="0"/>
          <p:nvPr/>
        </p:nvPicPr>
        <p:blipFill>
          <a:blip r:embed="rId4">
            <a:alphaModFix/>
          </a:blip>
          <a:stretch>
            <a:fillRect/>
          </a:stretch>
        </p:blipFill>
        <p:spPr>
          <a:xfrm>
            <a:off x="0" y="961950"/>
            <a:ext cx="1946950" cy="223787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55"/>
          <p:cNvSpPr txBox="1">
            <a:spLocks noGrp="1"/>
          </p:cNvSpPr>
          <p:nvPr>
            <p:ph type="title"/>
          </p:nvPr>
        </p:nvSpPr>
        <p:spPr>
          <a:xfrm>
            <a:off x="361425" y="93800"/>
            <a:ext cx="7668900" cy="6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highlight>
                  <a:schemeClr val="lt1"/>
                </a:highlight>
              </a:rPr>
              <a:t>Unpackage Me: Solutions Beyond Recycling</a:t>
            </a:r>
            <a:endParaRPr dirty="0"/>
          </a:p>
          <a:p>
            <a:pPr marL="0" lvl="0" indent="0" algn="l" rtl="0">
              <a:spcBef>
                <a:spcPts val="0"/>
              </a:spcBef>
              <a:spcAft>
                <a:spcPts val="0"/>
              </a:spcAft>
              <a:buNone/>
            </a:pPr>
            <a:r>
              <a:rPr lang="en"/>
              <a:t> </a:t>
            </a:r>
            <a:endParaRPr dirty="0"/>
          </a:p>
        </p:txBody>
      </p:sp>
      <p:sp>
        <p:nvSpPr>
          <p:cNvPr id="340" name="Google Shape;340;p55"/>
          <p:cNvSpPr txBox="1">
            <a:spLocks noGrp="1"/>
          </p:cNvSpPr>
          <p:nvPr>
            <p:ph type="subTitle" idx="2"/>
          </p:nvPr>
        </p:nvSpPr>
        <p:spPr>
          <a:xfrm>
            <a:off x="-150" y="4817900"/>
            <a:ext cx="9144000" cy="3255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a:solidFill>
                  <a:srgbClr val="B7B7B7"/>
                </a:solidFill>
                <a:latin typeface="Helvetica Neue Light"/>
                <a:ea typeface="Helvetica Neue Light"/>
                <a:cs typeface="Helvetica Neue Light"/>
                <a:sym typeface="Helvetica Neue Light"/>
              </a:rPr>
              <a:t>©2020 Nourish Food Marketing. Proprietary and Confidential. All Rights Reserved.</a:t>
            </a:r>
            <a:endParaRPr dirty="0"/>
          </a:p>
        </p:txBody>
      </p:sp>
      <p:sp>
        <p:nvSpPr>
          <p:cNvPr id="341" name="Google Shape;341;p55"/>
          <p:cNvSpPr txBox="1">
            <a:spLocks noGrp="1"/>
          </p:cNvSpPr>
          <p:nvPr>
            <p:ph type="body" idx="1"/>
          </p:nvPr>
        </p:nvSpPr>
        <p:spPr>
          <a:xfrm>
            <a:off x="4566325" y="822200"/>
            <a:ext cx="4577700" cy="381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457200" lvl="0" indent="-304800" algn="l" rtl="0">
              <a:spcBef>
                <a:spcPts val="1600"/>
              </a:spcBef>
              <a:spcAft>
                <a:spcPts val="0"/>
              </a:spcAft>
              <a:buClr>
                <a:srgbClr val="FF9900"/>
              </a:buClr>
              <a:buSzPts val="1200"/>
              <a:buFont typeface="Helvetica Neue"/>
              <a:buChar char="●"/>
            </a:pPr>
            <a:r>
              <a:rPr lang="en">
                <a:solidFill>
                  <a:srgbClr val="595959"/>
                </a:solidFill>
                <a:latin typeface="Helvetica Neue"/>
                <a:ea typeface="Helvetica Neue"/>
                <a:cs typeface="Helvetica Neue"/>
                <a:sym typeface="Helvetica Neue"/>
              </a:rPr>
              <a:t>Consumer guilt offset</a:t>
            </a:r>
            <a:endParaRPr dirty="0">
              <a:solidFill>
                <a:srgbClr val="595959"/>
              </a:solidFill>
              <a:latin typeface="Helvetica Neue"/>
              <a:ea typeface="Helvetica Neue"/>
              <a:cs typeface="Helvetica Neue"/>
              <a:sym typeface="Helvetica Neue"/>
            </a:endParaRPr>
          </a:p>
          <a:p>
            <a:pPr marL="457200" lvl="0" indent="-304800" algn="l" rtl="0">
              <a:spcBef>
                <a:spcPts val="1000"/>
              </a:spcBef>
              <a:spcAft>
                <a:spcPts val="0"/>
              </a:spcAft>
              <a:buClr>
                <a:srgbClr val="FF9900"/>
              </a:buClr>
              <a:buSzPts val="1200"/>
              <a:buFont typeface="Helvetica Neue"/>
              <a:buChar char="●"/>
            </a:pPr>
            <a:r>
              <a:rPr lang="en">
                <a:solidFill>
                  <a:srgbClr val="595959"/>
                </a:solidFill>
                <a:latin typeface="Helvetica Neue"/>
                <a:ea typeface="Helvetica Neue"/>
                <a:cs typeface="Helvetica Neue"/>
                <a:sym typeface="Helvetica Neue"/>
              </a:rPr>
              <a:t>BYOC</a:t>
            </a:r>
            <a:endParaRPr dirty="0">
              <a:solidFill>
                <a:srgbClr val="595959"/>
              </a:solidFill>
              <a:latin typeface="Helvetica Neue"/>
              <a:ea typeface="Helvetica Neue"/>
              <a:cs typeface="Helvetica Neue"/>
              <a:sym typeface="Helvetica Neue"/>
            </a:endParaRPr>
          </a:p>
          <a:p>
            <a:pPr marL="457200" lvl="0" indent="0" algn="l" rtl="0">
              <a:spcBef>
                <a:spcPts val="0"/>
              </a:spcBef>
              <a:spcAft>
                <a:spcPts val="0"/>
              </a:spcAft>
              <a:buNone/>
            </a:pPr>
            <a:endParaRPr dirty="0">
              <a:solidFill>
                <a:srgbClr val="595959"/>
              </a:solidFill>
              <a:latin typeface="Helvetica Neue"/>
              <a:ea typeface="Helvetica Neue"/>
              <a:cs typeface="Helvetica Neue"/>
              <a:sym typeface="Helvetica Neue"/>
            </a:endParaRPr>
          </a:p>
          <a:p>
            <a:pPr marL="457200" marR="0" lvl="0" indent="-304800" algn="l" rtl="0">
              <a:lnSpc>
                <a:spcPct val="115000"/>
              </a:lnSpc>
              <a:spcBef>
                <a:spcPts val="0"/>
              </a:spcBef>
              <a:spcAft>
                <a:spcPts val="1000"/>
              </a:spcAft>
              <a:buClr>
                <a:srgbClr val="FF9900"/>
              </a:buClr>
              <a:buSzPts val="1200"/>
              <a:buFont typeface="Helvetica Neue"/>
              <a:buChar char="●"/>
            </a:pPr>
            <a:r>
              <a:rPr lang="en">
                <a:solidFill>
                  <a:srgbClr val="595959"/>
                </a:solidFill>
                <a:latin typeface="Helvetica Neue"/>
                <a:ea typeface="Helvetica Neue"/>
                <a:cs typeface="Helvetica Neue"/>
                <a:sym typeface="Helvetica Neue"/>
              </a:rPr>
              <a:t>How maintain and lock in brand loyalty?</a:t>
            </a:r>
            <a:endParaRPr dirty="0">
              <a:solidFill>
                <a:srgbClr val="595959"/>
              </a:solidFill>
              <a:latin typeface="Helvetica Neue"/>
              <a:ea typeface="Helvetica Neue"/>
              <a:cs typeface="Helvetica Neue"/>
              <a:sym typeface="Helvetica Neue"/>
            </a:endParaRPr>
          </a:p>
        </p:txBody>
      </p:sp>
      <p:pic>
        <p:nvPicPr>
          <p:cNvPr id="342" name="Google Shape;342;p55"/>
          <p:cNvPicPr preferRelativeResize="0"/>
          <p:nvPr/>
        </p:nvPicPr>
        <p:blipFill>
          <a:blip r:embed="rId3">
            <a:alphaModFix/>
          </a:blip>
          <a:stretch>
            <a:fillRect/>
          </a:stretch>
        </p:blipFill>
        <p:spPr>
          <a:xfrm>
            <a:off x="2499252" y="2364925"/>
            <a:ext cx="2067075" cy="2271475"/>
          </a:xfrm>
          <a:prstGeom prst="rect">
            <a:avLst/>
          </a:prstGeom>
          <a:noFill/>
          <a:ln>
            <a:noFill/>
          </a:ln>
        </p:spPr>
      </p:pic>
      <p:pic>
        <p:nvPicPr>
          <p:cNvPr id="343" name="Google Shape;343;p55"/>
          <p:cNvPicPr preferRelativeResize="0"/>
          <p:nvPr/>
        </p:nvPicPr>
        <p:blipFill>
          <a:blip r:embed="rId4">
            <a:alphaModFix/>
          </a:blip>
          <a:stretch>
            <a:fillRect/>
          </a:stretch>
        </p:blipFill>
        <p:spPr>
          <a:xfrm>
            <a:off x="0" y="967175"/>
            <a:ext cx="2499250" cy="166616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pic>
        <p:nvPicPr>
          <p:cNvPr id="370" name="Google Shape;370;p59"/>
          <p:cNvPicPr preferRelativeResize="0"/>
          <p:nvPr/>
        </p:nvPicPr>
        <p:blipFill rotWithShape="1">
          <a:blip r:embed="rId3">
            <a:alphaModFix/>
          </a:blip>
          <a:srcRect l="1737" r="1737"/>
          <a:stretch/>
        </p:blipFill>
        <p:spPr>
          <a:xfrm>
            <a:off x="0" y="0"/>
            <a:ext cx="7446200" cy="5141778"/>
          </a:xfrm>
          <a:prstGeom prst="rect">
            <a:avLst/>
          </a:prstGeom>
          <a:noFill/>
          <a:ln>
            <a:noFill/>
          </a:ln>
        </p:spPr>
      </p:pic>
      <p:sp>
        <p:nvSpPr>
          <p:cNvPr id="371" name="Google Shape;371;p59"/>
          <p:cNvSpPr txBox="1"/>
          <p:nvPr/>
        </p:nvSpPr>
        <p:spPr>
          <a:xfrm>
            <a:off x="6873475" y="4215550"/>
            <a:ext cx="2270700" cy="477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000"/>
              </a:spcAft>
              <a:buNone/>
            </a:pPr>
            <a:r>
              <a:rPr lang="en" sz="1800" b="1">
                <a:solidFill>
                  <a:srgbClr val="FFFFFF"/>
                </a:solidFill>
                <a:latin typeface="Helvetica Neue"/>
                <a:ea typeface="Helvetica Neue"/>
                <a:cs typeface="Helvetica Neue"/>
                <a:sym typeface="Helvetica Neue"/>
              </a:rPr>
              <a:t>UNPACKAGE ME</a:t>
            </a:r>
            <a:endParaRPr sz="1800" b="1" dirty="0">
              <a:solidFill>
                <a:srgbClr val="FFFFFF"/>
              </a:solidFill>
            </a:endParaRPr>
          </a:p>
        </p:txBody>
      </p:sp>
      <p:sp>
        <p:nvSpPr>
          <p:cNvPr id="372" name="Google Shape;372;p59"/>
          <p:cNvSpPr/>
          <p:nvPr/>
        </p:nvSpPr>
        <p:spPr>
          <a:xfrm>
            <a:off x="6801300" y="0"/>
            <a:ext cx="2342700" cy="5143500"/>
          </a:xfrm>
          <a:prstGeom prst="rect">
            <a:avLst/>
          </a:prstGeom>
          <a:solidFill>
            <a:srgbClr val="FD9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highlight>
                <a:schemeClr val="accent1"/>
              </a:highlight>
            </a:endParaRPr>
          </a:p>
        </p:txBody>
      </p:sp>
      <p:sp>
        <p:nvSpPr>
          <p:cNvPr id="373" name="Google Shape;373;p59"/>
          <p:cNvSpPr txBox="1"/>
          <p:nvPr/>
        </p:nvSpPr>
        <p:spPr>
          <a:xfrm>
            <a:off x="6917575" y="4501400"/>
            <a:ext cx="2078700" cy="44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rgbClr val="FFFFFF"/>
                </a:solidFill>
              </a:rPr>
              <a:t>SOBER ME</a:t>
            </a:r>
            <a:endParaRPr sz="1800" dirty="0">
              <a:solidFill>
                <a:srgbClr val="FFFFF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60"/>
          <p:cNvSpPr txBox="1">
            <a:spLocks noGrp="1"/>
          </p:cNvSpPr>
          <p:nvPr>
            <p:ph type="title"/>
          </p:nvPr>
        </p:nvSpPr>
        <p:spPr>
          <a:xfrm>
            <a:off x="361425" y="93800"/>
            <a:ext cx="7668900" cy="686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Sober Me: Rethinking Alcohol for a New Generation of Drinkers</a:t>
            </a:r>
            <a:endParaRPr dirty="0"/>
          </a:p>
          <a:p>
            <a:pPr marL="0" lvl="0" indent="0" algn="l" rtl="0">
              <a:spcBef>
                <a:spcPts val="0"/>
              </a:spcBef>
              <a:spcAft>
                <a:spcPts val="1000"/>
              </a:spcAft>
              <a:buNone/>
            </a:pPr>
            <a:endParaRPr dirty="0">
              <a:highlight>
                <a:schemeClr val="lt1"/>
              </a:highlight>
            </a:endParaRPr>
          </a:p>
        </p:txBody>
      </p:sp>
      <p:sp>
        <p:nvSpPr>
          <p:cNvPr id="379" name="Google Shape;379;p60"/>
          <p:cNvSpPr txBox="1">
            <a:spLocks noGrp="1"/>
          </p:cNvSpPr>
          <p:nvPr>
            <p:ph type="subTitle" idx="2"/>
          </p:nvPr>
        </p:nvSpPr>
        <p:spPr>
          <a:xfrm>
            <a:off x="-150" y="4817900"/>
            <a:ext cx="9144000" cy="3255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a:solidFill>
                  <a:srgbClr val="B7B7B7"/>
                </a:solidFill>
                <a:latin typeface="Helvetica Neue Light"/>
                <a:ea typeface="Helvetica Neue Light"/>
                <a:cs typeface="Helvetica Neue Light"/>
                <a:sym typeface="Helvetica Neue Light"/>
              </a:rPr>
              <a:t>©2020 Nourish Food Marketing. Proprietary and Confidential. All Rights Reserved.</a:t>
            </a:r>
            <a:endParaRPr dirty="0">
              <a:solidFill>
                <a:srgbClr val="B7B7B7"/>
              </a:solidFill>
              <a:latin typeface="Helvetica Neue Light"/>
              <a:ea typeface="Helvetica Neue Light"/>
              <a:cs typeface="Helvetica Neue Light"/>
              <a:sym typeface="Helvetica Neue Light"/>
            </a:endParaRPr>
          </a:p>
          <a:p>
            <a:pPr marL="0" lvl="0" indent="0" algn="ctr" rtl="0">
              <a:lnSpc>
                <a:spcPct val="100000"/>
              </a:lnSpc>
              <a:spcBef>
                <a:spcPts val="0"/>
              </a:spcBef>
              <a:spcAft>
                <a:spcPts val="0"/>
              </a:spcAft>
              <a:buNone/>
            </a:pPr>
            <a:endParaRPr dirty="0">
              <a:solidFill>
                <a:srgbClr val="B7B7B7"/>
              </a:solidFill>
              <a:latin typeface="Helvetica Neue Light"/>
              <a:ea typeface="Helvetica Neue Light"/>
              <a:cs typeface="Helvetica Neue Light"/>
              <a:sym typeface="Helvetica Neue Light"/>
            </a:endParaRPr>
          </a:p>
        </p:txBody>
      </p:sp>
      <p:sp>
        <p:nvSpPr>
          <p:cNvPr id="380" name="Google Shape;380;p60"/>
          <p:cNvSpPr txBox="1">
            <a:spLocks noGrp="1"/>
          </p:cNvSpPr>
          <p:nvPr>
            <p:ph type="body" idx="1"/>
          </p:nvPr>
        </p:nvSpPr>
        <p:spPr>
          <a:xfrm>
            <a:off x="4566325" y="822200"/>
            <a:ext cx="4577700" cy="381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457200" lvl="0" indent="-304800" algn="l" rtl="0">
              <a:spcBef>
                <a:spcPts val="1600"/>
              </a:spcBef>
              <a:spcAft>
                <a:spcPts val="0"/>
              </a:spcAft>
              <a:buSzPts val="1200"/>
              <a:buFont typeface="Helvetica Neue"/>
              <a:buChar char="●"/>
            </a:pPr>
            <a:r>
              <a:rPr lang="en">
                <a:latin typeface="Helvetica Neue"/>
                <a:ea typeface="Helvetica Neue"/>
                <a:cs typeface="Helvetica Neue"/>
                <a:sym typeface="Helvetica Neue"/>
              </a:rPr>
              <a:t>Dry January evolving to sober 2020</a:t>
            </a:r>
            <a:endParaRPr dirty="0">
              <a:latin typeface="Helvetica Neue"/>
              <a:ea typeface="Helvetica Neue"/>
              <a:cs typeface="Helvetica Neue"/>
              <a:sym typeface="Helvetica Neue"/>
            </a:endParaRPr>
          </a:p>
          <a:p>
            <a:pPr marL="457200" marR="0" lvl="0" indent="-304800" algn="l" rtl="0">
              <a:lnSpc>
                <a:spcPct val="115000"/>
              </a:lnSpc>
              <a:spcBef>
                <a:spcPts val="1000"/>
              </a:spcBef>
              <a:spcAft>
                <a:spcPts val="0"/>
              </a:spcAft>
              <a:buClr>
                <a:srgbClr val="FF9900"/>
              </a:buClr>
              <a:buSzPts val="1200"/>
              <a:buFont typeface="Helvetica Neue"/>
              <a:buChar char="●"/>
            </a:pPr>
            <a:r>
              <a:rPr lang="en">
                <a:latin typeface="Helvetica Neue"/>
                <a:ea typeface="Helvetica Neue"/>
                <a:cs typeface="Helvetica Neue"/>
                <a:sym typeface="Helvetica Neue"/>
              </a:rPr>
              <a:t>Younger gens drinking less than parents, but everyone reducing alcohol consumption</a:t>
            </a:r>
            <a:endParaRPr dirty="0">
              <a:latin typeface="Helvetica Neue"/>
              <a:ea typeface="Helvetica Neue"/>
              <a:cs typeface="Helvetica Neue"/>
              <a:sym typeface="Helvetica Neue"/>
            </a:endParaRPr>
          </a:p>
          <a:p>
            <a:pPr marL="457200" marR="0" lvl="0" indent="-304800" algn="l" rtl="0">
              <a:lnSpc>
                <a:spcPct val="115000"/>
              </a:lnSpc>
              <a:spcBef>
                <a:spcPts val="1000"/>
              </a:spcBef>
              <a:spcAft>
                <a:spcPts val="0"/>
              </a:spcAft>
              <a:buSzPts val="1200"/>
              <a:buFont typeface="Helvetica Neue"/>
              <a:buChar char="●"/>
            </a:pPr>
            <a:r>
              <a:rPr lang="en">
                <a:latin typeface="Helvetica Neue"/>
                <a:ea typeface="Helvetica Neue"/>
                <a:cs typeface="Helvetica Neue"/>
                <a:sym typeface="Helvetica Neue"/>
              </a:rPr>
              <a:t>Next stage of wellness revolution</a:t>
            </a:r>
            <a:endParaRPr dirty="0">
              <a:latin typeface="Helvetica Neue"/>
              <a:ea typeface="Helvetica Neue"/>
              <a:cs typeface="Helvetica Neue"/>
              <a:sym typeface="Helvetica Neue"/>
            </a:endParaRPr>
          </a:p>
          <a:p>
            <a:pPr marL="0" marR="0" lvl="0" indent="0" algn="l" rtl="0">
              <a:lnSpc>
                <a:spcPct val="115000"/>
              </a:lnSpc>
              <a:spcBef>
                <a:spcPts val="1000"/>
              </a:spcBef>
              <a:spcAft>
                <a:spcPts val="1600"/>
              </a:spcAft>
              <a:buNone/>
            </a:pPr>
            <a:endParaRPr dirty="0"/>
          </a:p>
        </p:txBody>
      </p:sp>
      <p:pic>
        <p:nvPicPr>
          <p:cNvPr id="381" name="Google Shape;381;p60"/>
          <p:cNvPicPr preferRelativeResize="0"/>
          <p:nvPr/>
        </p:nvPicPr>
        <p:blipFill>
          <a:blip r:embed="rId3">
            <a:alphaModFix/>
          </a:blip>
          <a:stretch>
            <a:fillRect/>
          </a:stretch>
        </p:blipFill>
        <p:spPr>
          <a:xfrm>
            <a:off x="0" y="950050"/>
            <a:ext cx="1828800" cy="2581275"/>
          </a:xfrm>
          <a:prstGeom prst="rect">
            <a:avLst/>
          </a:prstGeom>
          <a:noFill/>
          <a:ln w="9525" cap="flat" cmpd="sng">
            <a:solidFill>
              <a:srgbClr val="B7B7B7"/>
            </a:solidFill>
            <a:prstDash val="solid"/>
            <a:miter lim="8000"/>
            <a:headEnd type="none" w="sm" len="sm"/>
            <a:tailEnd type="none" w="sm" len="sm"/>
          </a:ln>
        </p:spPr>
      </p:pic>
      <p:pic>
        <p:nvPicPr>
          <p:cNvPr id="382" name="Google Shape;382;p60"/>
          <p:cNvPicPr preferRelativeResize="0"/>
          <p:nvPr/>
        </p:nvPicPr>
        <p:blipFill>
          <a:blip r:embed="rId4">
            <a:alphaModFix/>
          </a:blip>
          <a:stretch>
            <a:fillRect/>
          </a:stretch>
        </p:blipFill>
        <p:spPr>
          <a:xfrm>
            <a:off x="1981200" y="932900"/>
            <a:ext cx="1752600" cy="25908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61"/>
          <p:cNvSpPr txBox="1">
            <a:spLocks noGrp="1"/>
          </p:cNvSpPr>
          <p:nvPr>
            <p:ph type="title"/>
          </p:nvPr>
        </p:nvSpPr>
        <p:spPr>
          <a:xfrm>
            <a:off x="361425" y="93800"/>
            <a:ext cx="7668900" cy="686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Sober Me: Rethinking Alcohol for a New Generation of Drinkers</a:t>
            </a:r>
            <a:endParaRPr dirty="0"/>
          </a:p>
          <a:p>
            <a:pPr marL="0" lvl="0" indent="0" algn="l" rtl="0">
              <a:spcBef>
                <a:spcPts val="0"/>
              </a:spcBef>
              <a:spcAft>
                <a:spcPts val="1000"/>
              </a:spcAft>
              <a:buNone/>
            </a:pPr>
            <a:endParaRPr dirty="0">
              <a:highlight>
                <a:schemeClr val="lt1"/>
              </a:highlight>
            </a:endParaRPr>
          </a:p>
        </p:txBody>
      </p:sp>
      <p:sp>
        <p:nvSpPr>
          <p:cNvPr id="388" name="Google Shape;388;p61"/>
          <p:cNvSpPr txBox="1">
            <a:spLocks noGrp="1"/>
          </p:cNvSpPr>
          <p:nvPr>
            <p:ph type="subTitle" idx="2"/>
          </p:nvPr>
        </p:nvSpPr>
        <p:spPr>
          <a:xfrm>
            <a:off x="-150" y="4817900"/>
            <a:ext cx="9144000" cy="3255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a:solidFill>
                  <a:srgbClr val="B7B7B7"/>
                </a:solidFill>
                <a:latin typeface="Helvetica Neue Light"/>
                <a:ea typeface="Helvetica Neue Light"/>
                <a:cs typeface="Helvetica Neue Light"/>
                <a:sym typeface="Helvetica Neue Light"/>
              </a:rPr>
              <a:t>©2020 Nourish Food Marketing. Proprietary and Confidential. All Rights Reserved.</a:t>
            </a:r>
            <a:endParaRPr dirty="0">
              <a:solidFill>
                <a:srgbClr val="B7B7B7"/>
              </a:solidFill>
              <a:latin typeface="Helvetica Neue Light"/>
              <a:ea typeface="Helvetica Neue Light"/>
              <a:cs typeface="Helvetica Neue Light"/>
              <a:sym typeface="Helvetica Neue Light"/>
            </a:endParaRPr>
          </a:p>
          <a:p>
            <a:pPr marL="0" lvl="0" indent="0" algn="ctr" rtl="0">
              <a:lnSpc>
                <a:spcPct val="100000"/>
              </a:lnSpc>
              <a:spcBef>
                <a:spcPts val="0"/>
              </a:spcBef>
              <a:spcAft>
                <a:spcPts val="0"/>
              </a:spcAft>
              <a:buNone/>
            </a:pPr>
            <a:endParaRPr dirty="0">
              <a:solidFill>
                <a:srgbClr val="B7B7B7"/>
              </a:solidFill>
              <a:latin typeface="Helvetica Neue Light"/>
              <a:ea typeface="Helvetica Neue Light"/>
              <a:cs typeface="Helvetica Neue Light"/>
              <a:sym typeface="Helvetica Neue Light"/>
            </a:endParaRPr>
          </a:p>
        </p:txBody>
      </p:sp>
      <p:sp>
        <p:nvSpPr>
          <p:cNvPr id="389" name="Google Shape;389;p61"/>
          <p:cNvSpPr txBox="1">
            <a:spLocks noGrp="1"/>
          </p:cNvSpPr>
          <p:nvPr>
            <p:ph type="body" idx="1"/>
          </p:nvPr>
        </p:nvSpPr>
        <p:spPr>
          <a:xfrm>
            <a:off x="4566325" y="822200"/>
            <a:ext cx="4577700" cy="381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457200" lvl="0" indent="-304800" algn="l" rtl="0">
              <a:spcBef>
                <a:spcPts val="1600"/>
              </a:spcBef>
              <a:spcAft>
                <a:spcPts val="0"/>
              </a:spcAft>
              <a:buSzPts val="1200"/>
              <a:buFont typeface="Helvetica Neue"/>
              <a:buChar char="●"/>
            </a:pPr>
            <a:r>
              <a:rPr lang="en">
                <a:latin typeface="Helvetica Neue"/>
                <a:ea typeface="Helvetica Neue"/>
                <a:cs typeface="Helvetica Neue"/>
                <a:sym typeface="Helvetica Neue"/>
              </a:rPr>
              <a:t>Heineken US gave away “zero” beer for Dry January</a:t>
            </a:r>
            <a:endParaRPr dirty="0">
              <a:latin typeface="Helvetica Neue"/>
              <a:ea typeface="Helvetica Neue"/>
              <a:cs typeface="Helvetica Neue"/>
              <a:sym typeface="Helvetica Neue"/>
            </a:endParaRPr>
          </a:p>
          <a:p>
            <a:pPr marL="457200" marR="0" lvl="0" indent="-304800" algn="l" rtl="0">
              <a:lnSpc>
                <a:spcPct val="115000"/>
              </a:lnSpc>
              <a:spcBef>
                <a:spcPts val="1000"/>
              </a:spcBef>
              <a:spcAft>
                <a:spcPts val="0"/>
              </a:spcAft>
              <a:buClr>
                <a:srgbClr val="FF9900"/>
              </a:buClr>
              <a:buSzPts val="1200"/>
              <a:buFont typeface="Helvetica Neue"/>
              <a:buChar char="●"/>
            </a:pPr>
            <a:r>
              <a:rPr lang="en">
                <a:latin typeface="Helvetica Neue"/>
                <a:ea typeface="Helvetica Neue"/>
                <a:cs typeface="Helvetica Neue"/>
                <a:sym typeface="Helvetica Neue"/>
              </a:rPr>
              <a:t>Campaign focused on helping consumer make small change, tap into communal sense of purpose</a:t>
            </a:r>
            <a:endParaRPr dirty="0">
              <a:latin typeface="Helvetica Neue"/>
              <a:ea typeface="Helvetica Neue"/>
              <a:cs typeface="Helvetica Neue"/>
              <a:sym typeface="Helvetica Neue"/>
            </a:endParaRPr>
          </a:p>
          <a:p>
            <a:pPr marL="457200" marR="0" lvl="0" indent="0" algn="l" rtl="0">
              <a:lnSpc>
                <a:spcPct val="115000"/>
              </a:lnSpc>
              <a:spcBef>
                <a:spcPts val="1000"/>
              </a:spcBef>
              <a:spcAft>
                <a:spcPts val="0"/>
              </a:spcAft>
              <a:buNone/>
            </a:pPr>
            <a:endParaRPr dirty="0">
              <a:latin typeface="Helvetica Neue"/>
              <a:ea typeface="Helvetica Neue"/>
              <a:cs typeface="Helvetica Neue"/>
              <a:sym typeface="Helvetica Neue"/>
            </a:endParaRPr>
          </a:p>
          <a:p>
            <a:pPr marL="0" marR="0" lvl="0" indent="0" algn="l" rtl="0">
              <a:lnSpc>
                <a:spcPct val="115000"/>
              </a:lnSpc>
              <a:spcBef>
                <a:spcPts val="1000"/>
              </a:spcBef>
              <a:spcAft>
                <a:spcPts val="1600"/>
              </a:spcAft>
              <a:buNone/>
            </a:pPr>
            <a:endParaRPr dirty="0"/>
          </a:p>
        </p:txBody>
      </p:sp>
      <p:pic>
        <p:nvPicPr>
          <p:cNvPr id="390" name="Google Shape;390;p61"/>
          <p:cNvPicPr preferRelativeResize="0"/>
          <p:nvPr/>
        </p:nvPicPr>
        <p:blipFill>
          <a:blip r:embed="rId3">
            <a:alphaModFix/>
          </a:blip>
          <a:stretch>
            <a:fillRect/>
          </a:stretch>
        </p:blipFill>
        <p:spPr>
          <a:xfrm>
            <a:off x="0" y="961300"/>
            <a:ext cx="4283604" cy="3856599"/>
          </a:xfrm>
          <a:prstGeom prst="rect">
            <a:avLst/>
          </a:prstGeom>
          <a:noFill/>
          <a:ln>
            <a:noFill/>
          </a:ln>
        </p:spPr>
      </p:pic>
    </p:spTree>
  </p:cSld>
  <p:clrMapOvr>
    <a:masterClrMapping/>
  </p:clrMapOvr>
</p:sld>
</file>

<file path=ppt/theme/theme1.xml><?xml version="1.0" encoding="utf-8"?>
<a:theme xmlns:a="http://schemas.openxmlformats.org/drawingml/2006/main" name="simple-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Nourish Food Marketing">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Nourish Food Marketing">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TotalTime>
  <Words>5953</Words>
  <Application>Microsoft Office PowerPoint</Application>
  <PresentationFormat>On-screen Show (16:9)</PresentationFormat>
  <Paragraphs>337</Paragraphs>
  <Slides>40</Slides>
  <Notes>40</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40</vt:i4>
      </vt:variant>
    </vt:vector>
  </HeadingPairs>
  <TitlesOfParts>
    <vt:vector size="51" baseType="lpstr">
      <vt:lpstr>Helvetica Neue Light</vt:lpstr>
      <vt:lpstr>Arial</vt:lpstr>
      <vt:lpstr>Verdana</vt:lpstr>
      <vt:lpstr>Calibri</vt:lpstr>
      <vt:lpstr>Georgia</vt:lpstr>
      <vt:lpstr>Helvetica Neue</vt:lpstr>
      <vt:lpstr>Roboto</vt:lpstr>
      <vt:lpstr>simple-light</vt:lpstr>
      <vt:lpstr>Simple Light</vt:lpstr>
      <vt:lpstr>Nourish Food Marketing</vt:lpstr>
      <vt:lpstr>Nourish Food Marketing</vt:lpstr>
      <vt:lpstr>PowerPoint Presentation</vt:lpstr>
      <vt:lpstr>PowerPoint Presentation</vt:lpstr>
      <vt:lpstr>PowerPoint Presentation</vt:lpstr>
      <vt:lpstr>Unpackage Me: Solutions Beyond Recycling</vt:lpstr>
      <vt:lpstr>Unpackage Me: Solutions Beyond Recycling</vt:lpstr>
      <vt:lpstr>Unpackage Me: Solutions Beyond Recycling  </vt:lpstr>
      <vt:lpstr>PowerPoint Presentation</vt:lpstr>
      <vt:lpstr>Sober Me: Rethinking Alcohol for a New Generation of Drinkers </vt:lpstr>
      <vt:lpstr>Sober Me: Rethinking Alcohol for a New Generation of Drinkers </vt:lpstr>
      <vt:lpstr>Sober Me: Rethinking Alcohol for a New Generation of Drinkers </vt:lpstr>
      <vt:lpstr>PowerPoint Presentation</vt:lpstr>
      <vt:lpstr>Know Me: AI and Hyperpersonalizing Foodservice </vt:lpstr>
      <vt:lpstr>Know Me: AI and Hyperpersonalizing Foodservice </vt:lpstr>
      <vt:lpstr>Know Me: AI and Hyperpersonalizing Foodservice </vt:lpstr>
      <vt:lpstr>PowerPoint Presentation</vt:lpstr>
      <vt:lpstr>Save Me: Environmental Impact-Based Eating </vt:lpstr>
      <vt:lpstr>Save Me: Environmental Impact-Based Eating </vt:lpstr>
      <vt:lpstr>Save Me: Environmental Impact-Based Eating </vt:lpstr>
      <vt:lpstr>Save Me: Environmental Impact-Based Eating </vt:lpstr>
      <vt:lpstr>Save Me: Environmental Impact-Based Eating </vt:lpstr>
      <vt:lpstr>PowerPoint Presentation</vt:lpstr>
      <vt:lpstr>Science Me: Redefining “Real” Food in the High-Tech Era </vt:lpstr>
      <vt:lpstr>Science Me: Redefining “Real” Food in the High-Tech Era </vt:lpstr>
      <vt:lpstr>PowerPoint Presentation</vt:lpstr>
      <vt:lpstr>Entertain Me: Evolving Grocery Shopping from Chore to Experience  </vt:lpstr>
      <vt:lpstr>Entertain Me: Evolving Grocery Shopping from Chore to Experience  </vt:lpstr>
      <vt:lpstr>PowerPoint Presentation</vt:lpstr>
      <vt:lpstr>PowerPoint Presentation</vt:lpstr>
      <vt:lpstr>Keto Me: The Evolution of Lifestyle Eating From No-Carb to Slow-Carb  </vt:lpstr>
      <vt:lpstr>Keto Me: The Evolution of Lifestyle Eating From No-Carb to Slow-Carb  </vt:lpstr>
      <vt:lpstr>Keto Me: The Evolution of Lifestyle Eating From No-Carb to Slow-Carb  </vt:lpstr>
      <vt:lpstr>PowerPoint Presentation</vt:lpstr>
      <vt:lpstr>Trends in Canadian Agriculture</vt:lpstr>
      <vt:lpstr>CANADA:  Use of media types </vt:lpstr>
      <vt:lpstr>PowerPoint Presentation</vt:lpstr>
      <vt:lpstr>Serving Local Food in Public Institutions</vt:lpstr>
      <vt:lpstr>PowerPoint Presentation</vt:lpstr>
      <vt:lpstr>Farming Gets Closer to the Consumer</vt:lpstr>
      <vt:lpstr>PowerPoint Presentation</vt:lpstr>
      <vt:lpstr>Consumers Want to Know More About Modern Farming Practices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lkahn</dc:creator>
  <cp:lastModifiedBy>office</cp:lastModifiedBy>
  <cp:revision>2</cp:revision>
  <dcterms:modified xsi:type="dcterms:W3CDTF">2020-02-24T16:58:28Z</dcterms:modified>
</cp:coreProperties>
</file>