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8"/>
  </p:notesMasterIdLst>
  <p:handoutMasterIdLst>
    <p:handoutMasterId r:id="rId19"/>
  </p:handoutMasterIdLst>
  <p:sldIdLst>
    <p:sldId id="307" r:id="rId3"/>
    <p:sldId id="312" r:id="rId4"/>
    <p:sldId id="313" r:id="rId5"/>
    <p:sldId id="310" r:id="rId6"/>
    <p:sldId id="301" r:id="rId7"/>
    <p:sldId id="311" r:id="rId8"/>
    <p:sldId id="315" r:id="rId9"/>
    <p:sldId id="300" r:id="rId10"/>
    <p:sldId id="302" r:id="rId11"/>
    <p:sldId id="314" r:id="rId12"/>
    <p:sldId id="304" r:id="rId13"/>
    <p:sldId id="306" r:id="rId14"/>
    <p:sldId id="305" r:id="rId15"/>
    <p:sldId id="303" r:id="rId16"/>
    <p:sldId id="309" r:id="rId17"/>
  </p:sldIdLst>
  <p:sldSz cx="9144000" cy="5143500" type="screen16x9"/>
  <p:notesSz cx="6858000" cy="9296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8BB"/>
    <a:srgbClr val="EE1C36"/>
    <a:srgbClr val="5B1E4F"/>
    <a:srgbClr val="ED8B00"/>
    <a:srgbClr val="BC4542"/>
    <a:srgbClr val="D07C7A"/>
    <a:srgbClr val="1B9C7A"/>
    <a:srgbClr val="1FA480"/>
    <a:srgbClr val="25A587"/>
    <a:srgbClr val="ED6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0120" autoAdjust="0"/>
    <p:restoredTop sz="86400" autoAdjust="0"/>
  </p:normalViewPr>
  <p:slideViewPr>
    <p:cSldViewPr snapToGrid="0" snapToObjects="1">
      <p:cViewPr>
        <p:scale>
          <a:sx n="133" d="100"/>
          <a:sy n="133" d="100"/>
        </p:scale>
        <p:origin x="-540" y="-2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156" y="-90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1EC0553-37CA-4341-8976-836173FF9FE0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C76729B5-0674-E340-AE7D-DBF5AC5569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027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54E0C9C-830D-A04A-9783-2FDC27A12AD0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E8FBEF3-5F26-E84C-AFA6-9C42D3CE3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942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36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651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80C282-9866-402D-9D9A-12769119386E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3C3CDD-D687-4923-8A28-EF4E4F6BCF9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94806-BF33-4078-B959-3F9F8BB9E07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 smtClean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EFFA-24E8-4A5C-93EE-A771C4D56FF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90C63-C820-4DAA-BE59-9A0AAC6B34A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610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48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FAC8-A7C0-4EEC-BB9F-290232F09F4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8D6F1-01C8-4B5E-A464-93991DA019F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FAC8-A7C0-4EEC-BB9F-290232F09F4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84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FAC8-A7C0-4EEC-BB9F-290232F09F4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smtClean="0"/>
          </a:p>
          <a:p>
            <a:pPr eaLnBrk="1" hangingPunct="1">
              <a:spcBef>
                <a:spcPct val="0"/>
              </a:spcBef>
            </a:pPr>
            <a:r>
              <a:rPr lang="fr-CA" altLang="fr-FR" smtClean="0"/>
              <a:t>…</a:t>
            </a:r>
          </a:p>
          <a:p>
            <a:pPr eaLnBrk="1" hangingPunct="1">
              <a:spcBef>
                <a:spcPct val="0"/>
              </a:spcBef>
            </a:pPr>
            <a:endParaRPr lang="fr-CA" alt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36D378-48A8-435F-9F31-E0E6652F2C6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642796"/>
            <a:ext cx="6164476" cy="697652"/>
          </a:xfrm>
        </p:spPr>
        <p:txBody>
          <a:bodyPr anchor="t">
            <a:normAutofit/>
          </a:bodyPr>
          <a:lstStyle>
            <a:lvl1pPr algn="l">
              <a:defRPr sz="2800" b="1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1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48051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0" y="0"/>
            <a:ext cx="948051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auto">
          <a:xfrm>
            <a:off x="4224667" y="2586500"/>
            <a:ext cx="4373611" cy="1295058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6612" y="4026293"/>
            <a:ext cx="2335922" cy="834258"/>
          </a:xfrm>
          <a:prstGeom prst="rect">
            <a:avLst/>
          </a:prstGeom>
        </p:spPr>
      </p:pic>
      <p:sp>
        <p:nvSpPr>
          <p:cNvPr id="11" name="Ellipse 10"/>
          <p:cNvSpPr/>
          <p:nvPr userDrawn="1"/>
        </p:nvSpPr>
        <p:spPr>
          <a:xfrm>
            <a:off x="4912443" y="1341839"/>
            <a:ext cx="1860843" cy="188266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153" t="-11801" r="-43445" b="-42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9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9" name="Image 8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23945" y="2326116"/>
            <a:ext cx="10908410" cy="33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8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3" name="Image 2" descr="Ma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65"/>
          <a:stretch/>
        </p:blipFill>
        <p:spPr>
          <a:xfrm rot="16200000">
            <a:off x="5458371" y="891250"/>
            <a:ext cx="5999665" cy="29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 dirty="0"/>
          </a:p>
        </p:txBody>
      </p:sp>
      <p:pic>
        <p:nvPicPr>
          <p:cNvPr id="5" name="Image 4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7268" y="3580297"/>
            <a:ext cx="12299627" cy="21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5" name="Image 4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351869" y="3474840"/>
            <a:ext cx="12284921" cy="21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779106" y="2084518"/>
            <a:ext cx="7772400" cy="1102519"/>
          </a:xfrm>
        </p:spPr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6" name="Image 5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8148" y="637278"/>
            <a:ext cx="13796500" cy="23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/>
          <a:srcRect r="19654"/>
          <a:stretch/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1B9C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B9C7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00708"/>
            <a:ext cx="8229600" cy="662522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1B9C7A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Gotham-Light"/>
                <a:cs typeface="Gotham-Light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Gotham-Ligh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63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4"/>
          <a:stretch/>
        </p:blipFill>
        <p:spPr>
          <a:xfrm>
            <a:off x="3133504" y="364332"/>
            <a:ext cx="6010496" cy="133239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ED8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00708"/>
            <a:ext cx="8229600" cy="662522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ED8B00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n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3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/>
          <a:srcRect r="19654"/>
          <a:stretch/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61781"/>
            <a:ext cx="8229600" cy="741323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EE1C36"/>
                </a:solidFill>
                <a:latin typeface="+mn-lt"/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576"/>
              </a:spcBef>
              <a:spcAft>
                <a:spcPts val="0"/>
              </a:spcAft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spcBef>
                <a:spcPts val="576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576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576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576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n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58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/>
          <a:srcRect r="19654"/>
          <a:stretch/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54782"/>
            <a:ext cx="8229600" cy="748320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5B1E4F"/>
                </a:solidFill>
                <a:latin typeface="+mn-lt"/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55669" y="4765455"/>
            <a:ext cx="4655997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j-lt"/>
                <a:cs typeface="Gotham-Light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1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/>
          <a:srcRect r="19654"/>
          <a:stretch/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54782"/>
            <a:ext cx="8229600" cy="748320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3668BB"/>
                </a:solidFill>
                <a:latin typeface="+mn-lt"/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600"/>
              </a:spcBef>
              <a:spcAft>
                <a:spcPts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61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779106" y="2084517"/>
            <a:ext cx="7772400" cy="1102519"/>
          </a:xfrm>
        </p:spPr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5" name="Image 4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3279" y="445968"/>
            <a:ext cx="11877960" cy="27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57397"/>
            <a:ext cx="9144000" cy="4861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14909"/>
            <a:ext cx="8229600" cy="748320"/>
          </a:xfrm>
        </p:spPr>
        <p:txBody>
          <a:bodyPr>
            <a:normAutofit/>
          </a:bodyPr>
          <a:lstStyle>
            <a:lvl1pPr algn="l">
              <a:defRPr sz="3600" b="1" cap="all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14" y="4767263"/>
            <a:ext cx="1260983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800"/>
              </a:spcAft>
              <a:defRPr sz="2400" b="1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80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80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80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9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3"/>
          <a:stretch>
            <a:fillRect/>
          </a:stretch>
        </p:blipFill>
        <p:spPr bwMode="auto">
          <a:xfrm>
            <a:off x="3125788" y="401241"/>
            <a:ext cx="6018212" cy="12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657725"/>
            <a:ext cx="9144000" cy="485775"/>
          </a:xfrm>
          <a:prstGeom prst="rect">
            <a:avLst/>
          </a:prstGeom>
          <a:solidFill>
            <a:srgbClr val="1B9C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1B9C7A"/>
              </a:solidFill>
            </a:endParaRPr>
          </a:p>
        </p:txBody>
      </p:sp>
      <p:pic>
        <p:nvPicPr>
          <p:cNvPr id="6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4767262"/>
            <a:ext cx="1676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0707"/>
            <a:ext cx="8229600" cy="662522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1B9C7A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5016500" y="4764882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Gotham-Light"/>
                <a:cs typeface="Gotham-Ligh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Gotham-Light"/>
                <a:cs typeface="Gotham-Light"/>
              </a:defRPr>
            </a:lvl1pPr>
          </a:lstStyle>
          <a:p>
            <a:pPr>
              <a:defRPr/>
            </a:pPr>
            <a:fld id="{30DC6232-BADD-4D9E-9C66-455B58D8090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94013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 userDrawn="1"/>
        </p:nvSpPr>
        <p:spPr>
          <a:xfrm>
            <a:off x="4704929" y="1491629"/>
            <a:ext cx="2099319" cy="1894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noFill/>
              </a:ln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06" y="1400174"/>
            <a:ext cx="1885952" cy="1885952"/>
          </a:xfrm>
          <a:prstGeom prst="rect">
            <a:avLst/>
          </a:prstGeom>
          <a:ln>
            <a:noFill/>
          </a:ln>
        </p:spPr>
      </p:pic>
      <p:sp>
        <p:nvSpPr>
          <p:cNvPr id="16" name="Freeform 12"/>
          <p:cNvSpPr>
            <a:spLocks/>
          </p:cNvSpPr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20A38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25A587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20A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20A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75082" y="4193381"/>
            <a:ext cx="2335922" cy="68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>
            <a:spLocks/>
          </p:cNvSpPr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 baseline="0">
                <a:solidFill>
                  <a:srgbClr val="25A587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ED8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1712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0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>
            <a:spLocks/>
          </p:cNvSpPr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EE1C3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 baseline="0">
                <a:solidFill>
                  <a:srgbClr val="25A587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3" name="Ellipse 12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0" r="-17018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4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>
            <a:spLocks/>
          </p:cNvSpPr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5B1E4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25A587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2" name="Ellipse 11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59" r="-25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0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>
            <a:spLocks/>
          </p:cNvSpPr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3668B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 baseline="0">
                <a:solidFill>
                  <a:srgbClr val="25A587"/>
                </a:solidFill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53" t="-11801" r="-43445" b="-42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4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36944-5A87-604C-A693-429D641095E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0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2" r:id="rId2"/>
    <p:sldLayoutId id="2147483665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36944-5A87-604C-A693-429D641095E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160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430" y="633271"/>
            <a:ext cx="6164476" cy="697652"/>
          </a:xfrm>
        </p:spPr>
        <p:txBody>
          <a:bodyPr/>
          <a:lstStyle/>
          <a:p>
            <a:r>
              <a:rPr lang="fr-CA" dirty="0"/>
              <a:t>Les sentinelles en agriculture</a:t>
            </a:r>
          </a:p>
        </p:txBody>
      </p:sp>
      <p:sp>
        <p:nvSpPr>
          <p:cNvPr id="4" name="Espace réservé du texte 1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500432" y="1395209"/>
            <a:ext cx="3293023" cy="1205108"/>
          </a:xfrm>
        </p:spPr>
        <p:txBody>
          <a:bodyPr/>
          <a:lstStyle/>
          <a:p>
            <a:r>
              <a:rPr lang="en-C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en-C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réseau</a:t>
            </a:r>
            <a:r>
              <a:rPr lang="en-C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pour </a:t>
            </a:r>
            <a:r>
              <a:rPr lang="en-C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protéger</a:t>
            </a:r>
            <a:r>
              <a:rPr lang="en-C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santé </a:t>
            </a:r>
            <a:r>
              <a:rPr lang="en-C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psychologique</a:t>
            </a:r>
            <a:r>
              <a:rPr lang="en-C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</a:t>
            </a:r>
            <a:r>
              <a:rPr lang="en-C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agriculteurs</a:t>
            </a:r>
            <a:endParaRPr lang="en-CA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1585913" y="3426143"/>
            <a:ext cx="4572000" cy="13126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Martin </a:t>
            </a:r>
            <a:r>
              <a:rPr lang="en-CA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Caron</a:t>
            </a:r>
            <a:endParaRPr lang="en-CA" sz="19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marL="0" lvl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CA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1</a:t>
            </a:r>
            <a:r>
              <a:rPr lang="en-CA" sz="19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er</a:t>
            </a:r>
            <a:r>
              <a:rPr lang="en-CA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 vice-</a:t>
            </a:r>
            <a:r>
              <a:rPr lang="en-CA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président</a:t>
            </a:r>
            <a:r>
              <a:rPr lang="en-CA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, UPA</a:t>
            </a:r>
            <a:endParaRPr lang="en-CA" dirty="0"/>
          </a:p>
          <a:p>
            <a:endParaRPr lang="en-CA" dirty="0"/>
          </a:p>
          <a:p>
            <a:pPr marL="0" lvl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Ottawa, 28 </a:t>
            </a:r>
            <a:r>
              <a:rPr lang="en-CA" sz="1900" dirty="0" err="1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février</a:t>
            </a: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3592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Qui sont </a:t>
            </a:r>
            <a:r>
              <a:rPr lang="fr-CA" smtClean="0"/>
              <a:t>les sentinelles?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3279884"/>
          </a:xfrm>
        </p:spPr>
        <p:txBody>
          <a:bodyPr>
            <a:normAutofit fontScale="85000" lnSpcReduction="20000"/>
          </a:bodyPr>
          <a:lstStyle/>
          <a:p>
            <a:pPr marL="342900" lvl="1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100" dirty="0"/>
              <a:t>Les sentinelles sont choisies </a:t>
            </a:r>
            <a:r>
              <a:rPr lang="fr-CA" dirty="0"/>
              <a:t>pour leur proximité avec les </a:t>
            </a:r>
            <a:r>
              <a:rPr lang="fr-CA" dirty="0" smtClean="0"/>
              <a:t>agriculteurs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dirty="0"/>
              <a:t>Vétérinaires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dirty="0"/>
              <a:t>Agronomes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dirty="0"/>
              <a:t>Comptables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dirty="0" smtClean="0"/>
              <a:t>Directeurs </a:t>
            </a:r>
            <a:r>
              <a:rPr lang="fr-CA" sz="1900" dirty="0"/>
              <a:t>de compte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dirty="0"/>
              <a:t>Inséminateurs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dirty="0"/>
              <a:t>Conseillers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smtClean="0"/>
              <a:t>Agriculteurs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smtClean="0"/>
              <a:t>Etc</a:t>
            </a:r>
            <a:r>
              <a:rPr lang="fr-CA" sz="1900" dirty="0"/>
              <a:t>.</a:t>
            </a:r>
          </a:p>
          <a:p>
            <a:pPr marL="342900" lvl="1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endParaRPr lang="fr-CA" dirty="0" smtClean="0"/>
          </a:p>
          <a:p>
            <a:pPr marL="342900" lvl="1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dirty="0" smtClean="0"/>
              <a:t>Les sentinelles sont des intervenants susceptibles </a:t>
            </a:r>
            <a:r>
              <a:rPr lang="fr-CA" dirty="0"/>
              <a:t>de recevoir des confidences des </a:t>
            </a:r>
            <a:r>
              <a:rPr lang="fr-CA" dirty="0" smtClean="0"/>
              <a:t>producteurs.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DC6232-BADD-4D9E-9C66-455B58D8090C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757613" y="1871663"/>
            <a:ext cx="4307681" cy="15787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4350544" y="2245548"/>
            <a:ext cx="324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637 </a:t>
            </a:r>
            <a:r>
              <a:rPr lang="fr-CA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sentinelles </a:t>
            </a:r>
            <a:r>
              <a:rPr lang="fr-C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formées</a:t>
            </a:r>
          </a:p>
          <a:p>
            <a:pPr algn="ctr"/>
            <a:r>
              <a:rPr lang="fr-CA" sz="2400" b="1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d'avril </a:t>
            </a:r>
            <a:r>
              <a:rPr lang="fr-C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2016 à avril 2018</a:t>
            </a:r>
            <a:endParaRPr lang="fr-CA" sz="2400" b="1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818972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21" y="2025541"/>
            <a:ext cx="3414479" cy="1713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3200" dirty="0"/>
              <a:t>Des règles de fonctionnement </a:t>
            </a:r>
            <a:br>
              <a:rPr lang="fr-CA" sz="3200" dirty="0"/>
            </a:br>
            <a:r>
              <a:rPr lang="fr-CA" sz="3200" dirty="0"/>
              <a:t>d’une sentinelle</a:t>
            </a:r>
          </a:p>
        </p:txBody>
      </p:sp>
      <p:sp>
        <p:nvSpPr>
          <p:cNvPr id="29700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9701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5FB3C79A-098A-4624-962F-9D01CDEEB4AA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9702" name="Espace réservé du contenu 4"/>
          <p:cNvSpPr>
            <a:spLocks noGrp="1"/>
          </p:cNvSpPr>
          <p:nvPr>
            <p:ph idx="1"/>
          </p:nvPr>
        </p:nvSpPr>
        <p:spPr>
          <a:xfrm>
            <a:off x="619125" y="1665685"/>
            <a:ext cx="8229600" cy="3280172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Agit dans le cadre de son travail régulier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Est habituellement en contact </a:t>
            </a:r>
            <a:br>
              <a:rPr lang="fr-CA" altLang="fr-FR" sz="2400" dirty="0"/>
            </a:br>
            <a:r>
              <a:rPr lang="fr-CA" altLang="fr-FR" sz="2400" dirty="0"/>
              <a:t>avec des agriculteurs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Interpelle le producteur </a:t>
            </a:r>
            <a:br>
              <a:rPr lang="fr-CA" altLang="fr-FR" sz="2400" dirty="0"/>
            </a:br>
            <a:r>
              <a:rPr lang="fr-CA" altLang="fr-FR" sz="2400" dirty="0"/>
              <a:t>sur son état et ses intentions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Préserve la confidentialité</a:t>
            </a:r>
          </a:p>
        </p:txBody>
      </p:sp>
      <p:sp>
        <p:nvSpPr>
          <p:cNvPr id="29703" name="ZoneTexte 6"/>
          <p:cNvSpPr txBox="1">
            <a:spLocks noChangeArrowheads="1"/>
          </p:cNvSpPr>
          <p:nvPr/>
        </p:nvSpPr>
        <p:spPr bwMode="auto">
          <a:xfrm>
            <a:off x="2000250" y="4381501"/>
            <a:ext cx="7181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solidFill>
                  <a:schemeClr val="tx1"/>
                </a:solidFill>
                <a:cs typeface="Arial" pitchFamily="34" charset="0"/>
              </a:rPr>
              <a:t>Photo : http://www.onisep.fr</a:t>
            </a:r>
          </a:p>
        </p:txBody>
      </p:sp>
    </p:spTree>
    <p:extLst>
      <p:ext uri="{BB962C8B-B14F-4D97-AF65-F5344CB8AC3E}">
        <p14:creationId xmlns:p14="http://schemas.microsoft.com/office/powerpoint/2010/main" val="34119418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Résultats attendus</a:t>
            </a:r>
          </a:p>
        </p:txBody>
      </p:sp>
      <p:sp>
        <p:nvSpPr>
          <p:cNvPr id="31747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7150EA09-7A82-4609-89E1-6DE2CAA1FD0B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1749" name="Espace réservé du contenu 4"/>
          <p:cNvSpPr>
            <a:spLocks noGrp="1"/>
          </p:cNvSpPr>
          <p:nvPr>
            <p:ph idx="1"/>
          </p:nvPr>
        </p:nvSpPr>
        <p:spPr>
          <a:xfrm>
            <a:off x="457200" y="1335882"/>
            <a:ext cx="8229600" cy="3280172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Combattre les tabous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Parler de détresse, de maladie mentale, </a:t>
            </a:r>
            <a:br>
              <a:rPr lang="fr-CA" altLang="fr-FR" sz="2400" dirty="0"/>
            </a:br>
            <a:r>
              <a:rPr lang="fr-CA" altLang="fr-FR" sz="2400" dirty="0"/>
              <a:t>d’épuisement professionnel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Réduire le nombre d’agriculteurs </a:t>
            </a:r>
            <a:br>
              <a:rPr lang="fr-CA" altLang="fr-FR" sz="2400" dirty="0"/>
            </a:br>
            <a:r>
              <a:rPr lang="fr-CA" altLang="fr-FR" sz="2400" dirty="0"/>
              <a:t>qui vivent de la détresse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Diminuer le taux de suicide en agriculture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4" r="59091"/>
          <a:stretch/>
        </p:blipFill>
        <p:spPr bwMode="auto">
          <a:xfrm>
            <a:off x="6556814" y="1471613"/>
            <a:ext cx="2587186" cy="188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35228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12" y="2892027"/>
            <a:ext cx="4683788" cy="1744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Support aux sentinelles</a:t>
            </a:r>
          </a:p>
        </p:txBody>
      </p:sp>
      <p:sp>
        <p:nvSpPr>
          <p:cNvPr id="30724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0725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F0B987DB-FB2A-4E09-8EC7-BC5D16F9151F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0726" name="Espace réservé du contenu 4"/>
          <p:cNvSpPr>
            <a:spLocks noGrp="1"/>
          </p:cNvSpPr>
          <p:nvPr>
            <p:ph idx="1"/>
          </p:nvPr>
        </p:nvSpPr>
        <p:spPr>
          <a:xfrm>
            <a:off x="562769" y="1223963"/>
            <a:ext cx="5473700" cy="3278981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Préservation de l’anonymat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Lien avec l’intervenant désigné</a:t>
            </a:r>
          </a:p>
          <a:p>
            <a:pPr marL="342900" lvl="1" indent="-3429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altLang="fr-FR" sz="2400" dirty="0"/>
              <a:t>Mise à jour d’informations </a:t>
            </a:r>
            <a:br>
              <a:rPr lang="fr-CA" altLang="fr-FR" sz="2400" dirty="0"/>
            </a:br>
            <a:r>
              <a:rPr lang="fr-CA" altLang="fr-FR" sz="2400" dirty="0"/>
              <a:t>par les formateurs</a:t>
            </a:r>
          </a:p>
        </p:txBody>
      </p:sp>
    </p:spTree>
    <p:extLst>
      <p:ext uri="{BB962C8B-B14F-4D97-AF65-F5344CB8AC3E}">
        <p14:creationId xmlns:p14="http://schemas.microsoft.com/office/powerpoint/2010/main" val="32755703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Les </a:t>
            </a:r>
            <a:r>
              <a:rPr lang="fr-CA" dirty="0" smtClean="0"/>
              <a:t>partenaires</a:t>
            </a:r>
            <a:endParaRPr lang="fr-CA" sz="2700" b="1" dirty="0"/>
          </a:p>
        </p:txBody>
      </p:sp>
      <p:sp>
        <p:nvSpPr>
          <p:cNvPr id="28675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6B71F00-6581-44A1-BF1C-826EBE0F4C0B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8677" name="Espace réservé du contenu 4"/>
          <p:cNvSpPr>
            <a:spLocks noGrp="1"/>
          </p:cNvSpPr>
          <p:nvPr>
            <p:ph idx="1"/>
          </p:nvPr>
        </p:nvSpPr>
        <p:spPr>
          <a:xfrm>
            <a:off x="457200" y="1300162"/>
            <a:ext cx="8229600" cy="3280172"/>
          </a:xfrm>
        </p:spPr>
        <p:txBody>
          <a:bodyPr>
            <a:normAutofit/>
          </a:bodyPr>
          <a:lstStyle/>
          <a:p>
            <a:pPr lvl="1" eaLnBrk="1" hangingPunct="1">
              <a:buClr>
                <a:schemeClr val="accent1"/>
              </a:buClr>
              <a:buFont typeface="Wingdings" pitchFamily="2" charset="2"/>
              <a:buChar char="Ø"/>
            </a:pPr>
            <a:r>
              <a:rPr lang="fr-CA" altLang="fr-FR" sz="2400" dirty="0"/>
              <a:t>Association québécoise de prévention du suicide (AQPS)</a:t>
            </a:r>
          </a:p>
          <a:p>
            <a:pPr lvl="1" eaLnBrk="1" hangingPunct="1">
              <a:buClr>
                <a:schemeClr val="accent1"/>
              </a:buClr>
              <a:buFont typeface="Wingdings" pitchFamily="2" charset="2"/>
              <a:buChar char="Ø"/>
            </a:pPr>
            <a:r>
              <a:rPr lang="fr-CA" altLang="fr-FR" sz="2400" dirty="0"/>
              <a:t>Centres de prévention du suicide régionaux (CPS)</a:t>
            </a:r>
          </a:p>
          <a:p>
            <a:pPr lvl="1" eaLnBrk="1" hangingPunct="1">
              <a:buClr>
                <a:schemeClr val="accent1"/>
              </a:buClr>
              <a:buFont typeface="Wingdings" pitchFamily="2" charset="2"/>
              <a:buChar char="Ø"/>
            </a:pPr>
            <a:r>
              <a:rPr lang="fr-CA" altLang="fr-FR" sz="2400" dirty="0"/>
              <a:t>Au Cœur des familles agricoles (ACFA) </a:t>
            </a:r>
          </a:p>
          <a:p>
            <a:pPr lvl="1" eaLnBrk="1" hangingPunct="1">
              <a:buClr>
                <a:schemeClr val="accent1"/>
              </a:buClr>
              <a:buFont typeface="Wingdings" pitchFamily="2" charset="2"/>
              <a:buChar char="Ø"/>
            </a:pPr>
            <a:r>
              <a:rPr lang="fr-CA" altLang="fr-FR" sz="2400" dirty="0"/>
              <a:t>Centre </a:t>
            </a:r>
            <a:r>
              <a:rPr lang="fr-CA" altLang="fr-FR" sz="2400"/>
              <a:t>intégré </a:t>
            </a:r>
            <a:r>
              <a:rPr lang="fr-CA" altLang="fr-FR" sz="2400" smtClean="0"/>
              <a:t>de santé et de services </a:t>
            </a:r>
            <a:r>
              <a:rPr lang="fr-CA" altLang="fr-FR" sz="2400" dirty="0"/>
              <a:t>sociaux 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1" y="3674269"/>
            <a:ext cx="1755775" cy="97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4" b="30902"/>
          <a:stretch>
            <a:fillRect/>
          </a:stretch>
        </p:blipFill>
        <p:spPr bwMode="auto">
          <a:xfrm>
            <a:off x="849313" y="3593306"/>
            <a:ext cx="1624012" cy="105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32" y="3757613"/>
            <a:ext cx="2317750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acfareseaux.qc.ca/sites/default/files/logo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4" y="3675458"/>
            <a:ext cx="11906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19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mtClean="0"/>
              <a:t>MERCI!</a:t>
            </a:r>
            <a:endParaRPr lang="fr-CA" sz="2700" b="1" dirty="0"/>
          </a:p>
        </p:txBody>
      </p:sp>
      <p:sp>
        <p:nvSpPr>
          <p:cNvPr id="24579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AF847B2-DC6C-457F-8EC6-C4A4A4B5D367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61974" y="1278731"/>
            <a:ext cx="8003381" cy="3277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Aux élus et employés de l’UPA qui ont porté ce projet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3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À l’AQPS pour son ouverture et son </a:t>
            </a: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soutien</a:t>
            </a:r>
            <a:endParaRPr lang="fr-CA" sz="23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Au </a:t>
            </a:r>
            <a:r>
              <a:rPr lang="fr-CA" sz="230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milieu sociocommunautaire </a:t>
            </a: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et au réseau de la santé pour leur collaboration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À toutes les personnes engagées pour la prévention en santé mentale en agriculture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Aux sentinelles qui agissent dans l’ombre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À la Fédération canadienne de l’agriculture de nous décerner le Prix </a:t>
            </a:r>
            <a:r>
              <a:rPr lang="fr-CA" sz="2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Brigid</a:t>
            </a:r>
            <a:r>
              <a:rPr lang="fr-CA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-Rivoire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5556614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3200" dirty="0" smtClean="0"/>
              <a:t>La détresse psychologique </a:t>
            </a:r>
            <a:r>
              <a:rPr lang="fr-CA" sz="3200" smtClean="0"/>
              <a:t>des agriculteurs  </a:t>
            </a:r>
            <a:r>
              <a:rPr lang="fr-CA" sz="3200" dirty="0" smtClean="0"/>
              <a:t>un phénomène connu</a:t>
            </a:r>
            <a:endParaRPr lang="fr-CA" sz="32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6944-5A87-604C-A693-429D641095E8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50069" y="1293020"/>
            <a:ext cx="8229600" cy="327988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dirty="0"/>
              <a:t>2001 : création de l’organisme Au cœur des familles agricoles 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/>
              <a:t>Maison de répit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/>
              <a:t>Travailleurs de </a:t>
            </a:r>
            <a:r>
              <a:rPr lang="fr-CA" dirty="0" smtClean="0"/>
              <a:t>rang</a:t>
            </a:r>
            <a:endParaRPr lang="fr-CA" sz="2100" dirty="0" smtClean="0"/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/>
              <a:t>2006 : </a:t>
            </a:r>
            <a:r>
              <a:rPr lang="fr-CA" sz="2400" dirty="0" smtClean="0"/>
              <a:t>rapport </a:t>
            </a:r>
            <a:r>
              <a:rPr lang="fr-CA" sz="2400" dirty="0"/>
              <a:t>sur l’enquête sur la santé psychologique des producteurs agricoles du Québec (Lafleur et Allard)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/>
              <a:t>Depuis 2007 : sujet de plus en plus documenté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 smtClean="0"/>
              <a:t>Articles spécialisés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 smtClean="0"/>
              <a:t>Colloques - conférences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 smtClean="0"/>
              <a:t>Recherches</a:t>
            </a:r>
          </a:p>
        </p:txBody>
      </p:sp>
    </p:spTree>
    <p:extLst>
      <p:ext uri="{BB962C8B-B14F-4D97-AF65-F5344CB8AC3E}">
        <p14:creationId xmlns:p14="http://schemas.microsoft.com/office/powerpoint/2010/main" val="3111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906" y="400708"/>
            <a:ext cx="8293894" cy="662522"/>
          </a:xfrm>
        </p:spPr>
        <p:txBody>
          <a:bodyPr>
            <a:noAutofit/>
          </a:bodyPr>
          <a:lstStyle/>
          <a:p>
            <a:r>
              <a:rPr lang="fr-CA" sz="2900" dirty="0"/>
              <a:t>La détresse psychologique des agriculteurs  </a:t>
            </a:r>
            <a:r>
              <a:rPr lang="fr-CA" sz="2900" dirty="0" smtClean="0"/>
              <a:t>une priorité pour l’</a:t>
            </a:r>
            <a:r>
              <a:rPr lang="fr-CA" sz="2900" dirty="0" err="1" smtClean="0"/>
              <a:t>upa</a:t>
            </a:r>
            <a:endParaRPr lang="fr-CA" sz="29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6944-5A87-604C-A693-429D641095E8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92906" y="1328738"/>
            <a:ext cx="8229600" cy="327988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dirty="0" smtClean="0"/>
              <a:t>2015 </a:t>
            </a:r>
            <a:r>
              <a:rPr lang="fr-CA" dirty="0"/>
              <a:t>: </a:t>
            </a:r>
            <a:r>
              <a:rPr lang="fr-CA" dirty="0" smtClean="0"/>
              <a:t>adoption d’un plan d’action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 smtClean="0"/>
              <a:t>Résolution unanime des 320 délégués du Congrès 2015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 smtClean="0"/>
              <a:t>Engagement du conseil général de l’UPA : 43 représentants de l’ensemble des régions et des groupes spécialisés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dirty="0" smtClean="0"/>
              <a:t>Entente </a:t>
            </a:r>
            <a:r>
              <a:rPr lang="fr-CA" smtClean="0"/>
              <a:t>avec l’Association québécoise pour la prévention du suicide (AQPS) pour </a:t>
            </a:r>
            <a:r>
              <a:rPr lang="fr-CA" dirty="0" smtClean="0"/>
              <a:t>le développement d’une </a:t>
            </a:r>
            <a:r>
              <a:rPr lang="fr-CA" smtClean="0"/>
              <a:t>formation </a:t>
            </a:r>
            <a:r>
              <a:rPr lang="fr-CA"/>
              <a:t>sentinelle – </a:t>
            </a:r>
            <a:r>
              <a:rPr lang="fr-CA" dirty="0" smtClean="0"/>
              <a:t>déclinaison agricole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fr-CA" sz="17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dirty="0"/>
              <a:t>2016 : </a:t>
            </a:r>
            <a:r>
              <a:rPr lang="fr-CA" i="1" dirty="0"/>
              <a:t>On prend le taureau par les cornes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sz="2100" dirty="0"/>
              <a:t>1</a:t>
            </a:r>
            <a:r>
              <a:rPr lang="fr-CA" sz="2100" baseline="30000" dirty="0"/>
              <a:t>er</a:t>
            </a:r>
            <a:r>
              <a:rPr lang="fr-CA" sz="2100" dirty="0"/>
              <a:t> forum provincial sur la santé psychologique en agriculture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CA" sz="2100" dirty="0"/>
              <a:t>Lancement de la formation sentinelle – déclinaison agricole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17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Objectifs du plan d’action de l’</a:t>
            </a:r>
            <a:r>
              <a:rPr lang="fr-CA" dirty="0" err="1" smtClean="0"/>
              <a:t>upa</a:t>
            </a:r>
            <a:endParaRPr lang="fr-CA" sz="2700" b="1" dirty="0"/>
          </a:p>
        </p:txBody>
      </p:sp>
      <p:sp>
        <p:nvSpPr>
          <p:cNvPr id="25603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5016500" y="4764882"/>
            <a:ext cx="2895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80172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fr-CA" altLang="fr-FR" smtClean="0">
              <a:solidFill>
                <a:srgbClr val="595959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fr-CA" altLang="fr-FR" smtClean="0">
              <a:solidFill>
                <a:srgbClr val="59595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8650" y="1314441"/>
            <a:ext cx="7905750" cy="2726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Nommer l’enjeu de la santé psychologique en agriculture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Réduire </a:t>
            </a: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la détresse et le nombre de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suicides </a:t>
            </a: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en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agriculture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Travailler en partenariat avec les ressources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psychosociales </a:t>
            </a: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et de santé dans les régions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Mobiliser les acteurs du monde agroalimentaire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Rejoindre les producteurs et productrices à risque, souvent isolés, qui nécessitent du soutien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social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/>
          <a:p>
            <a:fld id="{83136944-5A87-604C-A693-429D641095E8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01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00075" y="1301531"/>
            <a:ext cx="7905750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Isolement et manque de soutien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social </a:t>
            </a:r>
            <a:b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</a:b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des agriculteurs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É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tat de santé physique et mentale 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Méconnaissance des ressources d’aide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Difficulté des agriculteurs à demander</a:t>
            </a:r>
            <a:b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</a:b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de l’aide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Importance de réagir de façon appropriée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PROBLÉMATIQUE DE LA SANTÉ PSYCHOLOGIQUE EN AGRICULTURE</a:t>
            </a:r>
            <a:endParaRPr lang="fr-CA" sz="2700" b="1" dirty="0"/>
          </a:p>
        </p:txBody>
      </p:sp>
      <p:sp>
        <p:nvSpPr>
          <p:cNvPr id="26627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41D967C-99D8-49F1-B046-B379019E8578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6631" name="ZoneTexte 8"/>
          <p:cNvSpPr txBox="1">
            <a:spLocks noChangeArrowheads="1"/>
          </p:cNvSpPr>
          <p:nvPr/>
        </p:nvSpPr>
        <p:spPr bwMode="auto">
          <a:xfrm>
            <a:off x="3552826" y="4381501"/>
            <a:ext cx="5629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CA" altLang="fr-FR" sz="1400" dirty="0">
                <a:solidFill>
                  <a:schemeClr val="tx1"/>
                </a:solidFill>
                <a:cs typeface="Arial" pitchFamily="34" charset="0"/>
              </a:rPr>
              <a:t>Photo </a:t>
            </a:r>
            <a:r>
              <a:rPr lang="fr-CA" altLang="fr-FR" sz="1400" dirty="0" smtClean="0">
                <a:solidFill>
                  <a:schemeClr val="tx1"/>
                </a:solidFill>
                <a:cs typeface="Arial" pitchFamily="34" charset="0"/>
              </a:rPr>
              <a:t>: www.mauricie.upa.qc.ca/blogue</a:t>
            </a:r>
            <a:endParaRPr lang="fr-CA" altLang="fr-FR" sz="14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7" y="1301531"/>
            <a:ext cx="3960891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459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Objectifs de la formation sentinelle</a:t>
            </a:r>
            <a:br>
              <a:rPr lang="fr-CA" dirty="0" smtClean="0"/>
            </a:br>
            <a:r>
              <a:rPr lang="fr-CA" dirty="0" smtClean="0"/>
              <a:t>déclinaison agricole</a:t>
            </a:r>
            <a:endParaRPr lang="fr-CA" sz="2700" b="1" dirty="0"/>
          </a:p>
        </p:txBody>
      </p:sp>
      <p:sp>
        <p:nvSpPr>
          <p:cNvPr id="25603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5016500" y="4764882"/>
            <a:ext cx="2895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80172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fr-CA" altLang="fr-FR" smtClean="0">
              <a:solidFill>
                <a:srgbClr val="595959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fr-CA" altLang="fr-FR" smtClean="0">
              <a:solidFill>
                <a:srgbClr val="59595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8212" y="1314451"/>
            <a:ext cx="7283450" cy="2163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Outiller des gens du milieu à reconnaître chez les agriculteurs les signes de détresse ou de comportements à risque suicidaire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Habiliter des professionnels qui interviennent régulièrement auprès des producteurs agricoles à repérer les personnes à risque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/>
          <a:p>
            <a:fld id="{83136944-5A87-604C-A693-429D641095E8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1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formation des sentinelles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6944-5A87-604C-A693-429D641095E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321595"/>
            <a:ext cx="8229600" cy="3279884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dirty="0" smtClean="0"/>
              <a:t>Formation de 7 heures</a:t>
            </a:r>
          </a:p>
          <a:p>
            <a:pPr marL="800100" lvl="1" indent="-342900">
              <a:spcBef>
                <a:spcPts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mtClean="0"/>
              <a:t>Élaborée </a:t>
            </a:r>
            <a:r>
              <a:rPr lang="fr-CA" dirty="0"/>
              <a:t>en partenariat avec l’AQPS</a:t>
            </a:r>
          </a:p>
          <a:p>
            <a:pPr marL="800100" lvl="1" indent="-342900">
              <a:spcBef>
                <a:spcPts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/>
              <a:t>A</a:t>
            </a:r>
            <a:r>
              <a:rPr lang="fr-CA" smtClean="0"/>
              <a:t>daptée </a:t>
            </a:r>
            <a:r>
              <a:rPr lang="fr-CA" dirty="0"/>
              <a:t>au monde agricole</a:t>
            </a:r>
          </a:p>
          <a:p>
            <a:pPr marL="800100" lvl="1" indent="-342900">
              <a:spcBef>
                <a:spcPts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mtClean="0"/>
              <a:t>Dispensée </a:t>
            </a:r>
            <a:r>
              <a:rPr lang="fr-CA" dirty="0"/>
              <a:t>régionalement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 smtClean="0"/>
              <a:t>57 formateurs à l’échelle du Québec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 smtClean="0"/>
              <a:t>Formation disponible dans toutes les régions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51" y="1442244"/>
            <a:ext cx="1959593" cy="2365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3200" dirty="0"/>
              <a:t>Le Rôle des sentinelles</a:t>
            </a:r>
            <a:r>
              <a:rPr lang="fr-CA" dirty="0" smtClean="0"/>
              <a:t>	</a:t>
            </a:r>
            <a:endParaRPr lang="fr-CA" sz="2700" b="1" dirty="0"/>
          </a:p>
        </p:txBody>
      </p:sp>
      <p:sp>
        <p:nvSpPr>
          <p:cNvPr id="25603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9228C59D-49A0-45C5-B89B-B5009F0B0E0D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80172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fr-CA" altLang="fr-FR" smtClean="0">
              <a:solidFill>
                <a:srgbClr val="595959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fr-CA" altLang="fr-FR" smtClean="0">
              <a:solidFill>
                <a:srgbClr val="595959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6"/>
          <a:stretch/>
        </p:blipFill>
        <p:spPr bwMode="auto">
          <a:xfrm>
            <a:off x="5342991" y="1821657"/>
            <a:ext cx="4162960" cy="194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ZoneTexte 15"/>
          <p:cNvSpPr txBox="1">
            <a:spLocks noChangeArrowheads="1"/>
          </p:cNvSpPr>
          <p:nvPr/>
        </p:nvSpPr>
        <p:spPr bwMode="auto">
          <a:xfrm>
            <a:off x="7381875" y="4174332"/>
            <a:ext cx="1714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solidFill>
                  <a:schemeClr val="tx1"/>
                </a:solidFill>
                <a:cs typeface="Arial" pitchFamily="34" charset="0"/>
              </a:rPr>
              <a:t>Photo : </a:t>
            </a:r>
            <a:r>
              <a:rPr lang="fr-CA" altLang="fr-FR" sz="1400" smtClean="0">
                <a:solidFill>
                  <a:schemeClr val="tx1"/>
                </a:solidFill>
                <a:cs typeface="Arial" pitchFamily="34" charset="0"/>
              </a:rPr>
              <a:t>archives </a:t>
            </a:r>
            <a:r>
              <a:rPr lang="fr-CA" altLang="fr-FR" sz="1400">
                <a:solidFill>
                  <a:schemeClr val="tx1"/>
                </a:solidFill>
                <a:cs typeface="Arial" pitchFamily="34" charset="0"/>
              </a:rPr>
              <a:t>TCN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8650" y="1335882"/>
            <a:ext cx="7905750" cy="3046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Repérer les personnes vulnérables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Vérifier la présence d’idées suicidaires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Favoriser la demande d’aide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Transmettre les informations</a:t>
            </a:r>
            <a:r>
              <a:rPr lang="fr-CA" sz="240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/>
            </a:r>
            <a:br>
              <a:rPr lang="fr-CA" sz="240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</a:br>
            <a:r>
              <a:rPr lang="fr-CA" sz="240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à </a:t>
            </a: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l’intervenant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désigné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fr-CA" sz="2400" dirty="0" smtClean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fr-CA" sz="2400" smtClean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fr-CA" sz="240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La </a:t>
            </a:r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sentinelle doit agir tout en respectant </a:t>
            </a:r>
            <a:r>
              <a:rPr lang="fr-CA" sz="240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ses limites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2495961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3200" dirty="0"/>
              <a:t>Des </a:t>
            </a:r>
            <a:r>
              <a:rPr lang="fr-CA" sz="3200"/>
              <a:t>attentes </a:t>
            </a:r>
            <a:r>
              <a:rPr lang="fr-CA" sz="3200" smtClean="0"/>
              <a:t>réalistes de </a:t>
            </a:r>
            <a:r>
              <a:rPr lang="fr-CA" sz="3200" dirty="0"/>
              <a:t>l’intervention d’une sentinelle</a:t>
            </a:r>
          </a:p>
        </p:txBody>
      </p:sp>
      <p:sp>
        <p:nvSpPr>
          <p:cNvPr id="27651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23DEC37-3A02-496F-B1A8-10A6E394538B}" type="slidenum">
              <a:rPr lang="fr-FR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fr-FR" altLang="fr-FR" sz="100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3349" y="1320404"/>
            <a:ext cx="5910264" cy="3458766"/>
          </a:xfrm>
        </p:spPr>
        <p:txBody>
          <a:bodyPr rtlCol="0">
            <a:noAutofit/>
          </a:bodyPr>
          <a:lstStyle/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/>
              <a:t>Permettre à la personne </a:t>
            </a:r>
          </a:p>
          <a:p>
            <a:pPr marL="985838" lvl="1" indent="-177800" fontAlgn="auto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smtClean="0"/>
              <a:t>De </a:t>
            </a:r>
            <a:r>
              <a:rPr lang="fr-CA" sz="1900" dirty="0"/>
              <a:t>s’exprimer sur ce qu’elle vit </a:t>
            </a:r>
          </a:p>
          <a:p>
            <a:pPr marL="985838" lvl="1" indent="-177800" fontAlgn="auto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smtClean="0"/>
              <a:t>De </a:t>
            </a:r>
            <a:r>
              <a:rPr lang="fr-CA" sz="1900" dirty="0"/>
              <a:t>reconnaître et de respecter</a:t>
            </a:r>
            <a:br>
              <a:rPr lang="fr-CA" sz="1900" dirty="0"/>
            </a:br>
            <a:r>
              <a:rPr lang="fr-CA" sz="1900" dirty="0"/>
              <a:t>sa souffrance</a:t>
            </a:r>
          </a:p>
          <a:p>
            <a:pPr marL="985838" lvl="1" indent="-177800" fontAlgn="auto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CA" sz="1900" smtClean="0"/>
              <a:t>D’être </a:t>
            </a:r>
            <a:r>
              <a:rPr lang="fr-CA" sz="1900" dirty="0"/>
              <a:t>valorisée</a:t>
            </a:r>
          </a:p>
          <a:p>
            <a:pPr lvl="1" fontAlgn="auto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fr-CA" sz="2400" dirty="0"/>
              <a:t>Encourager </a:t>
            </a:r>
            <a:r>
              <a:rPr lang="fr-CA" sz="2400" dirty="0" smtClean="0"/>
              <a:t>la personne </a:t>
            </a:r>
            <a:r>
              <a:rPr lang="fr-CA" sz="2400" smtClean="0"/>
              <a:t>en détresse</a:t>
            </a:r>
            <a:br>
              <a:rPr lang="fr-CA" sz="2400" smtClean="0"/>
            </a:br>
            <a:r>
              <a:rPr lang="fr-CA" sz="2400" smtClean="0"/>
              <a:t>à </a:t>
            </a:r>
            <a:r>
              <a:rPr lang="fr-CA" sz="2400" dirty="0" smtClean="0"/>
              <a:t>faire des démarches</a:t>
            </a:r>
            <a:endParaRPr lang="fr-CA" sz="2800" dirty="0" smtClean="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CA" sz="2800" dirty="0" smtClean="0">
              <a:ea typeface="+mn-ea"/>
            </a:endParaRPr>
          </a:p>
          <a:p>
            <a:pPr marL="1371600" lvl="3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CA" sz="2800" dirty="0">
              <a:ea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1614487"/>
            <a:ext cx="3514725" cy="1757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221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Pouvoir nourrir- Pouvoir grandi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B84"/>
      </a:accent1>
      <a:accent2>
        <a:srgbClr val="EF3340"/>
      </a:accent2>
      <a:accent3>
        <a:srgbClr val="A4D65E"/>
      </a:accent3>
      <a:accent4>
        <a:srgbClr val="6E2B62"/>
      </a:accent4>
      <a:accent5>
        <a:srgbClr val="407CCA"/>
      </a:accent5>
      <a:accent6>
        <a:srgbClr val="ED8B00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werPoint_modèle de base 4x3">
  <a:themeElements>
    <a:clrScheme name="Pouvoir nourrir- Pouvoir grandi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B84"/>
      </a:accent1>
      <a:accent2>
        <a:srgbClr val="EF3340"/>
      </a:accent2>
      <a:accent3>
        <a:srgbClr val="A4D65E"/>
      </a:accent3>
      <a:accent4>
        <a:srgbClr val="6E2B62"/>
      </a:accent4>
      <a:accent5>
        <a:srgbClr val="407CCA"/>
      </a:accent5>
      <a:accent6>
        <a:srgbClr val="ED8B00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587</Words>
  <Application>Microsoft Office PowerPoint</Application>
  <PresentationFormat>Affichage à l'écran (16:9)</PresentationFormat>
  <Paragraphs>134</Paragraphs>
  <Slides>15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17" baseType="lpstr">
      <vt:lpstr>Thème Office</vt:lpstr>
      <vt:lpstr>PowerPoint_modèle de base 4x3</vt:lpstr>
      <vt:lpstr>Les sentinelles en agriculture</vt:lpstr>
      <vt:lpstr>La détresse psychologique des agriculteurs  un phénomène connu</vt:lpstr>
      <vt:lpstr>La détresse psychologique des agriculteurs  une priorité pour l’upa</vt:lpstr>
      <vt:lpstr>Objectifs du plan d’action de l’upa</vt:lpstr>
      <vt:lpstr>PROBLÉMATIQUE DE LA SANTÉ PSYCHOLOGIQUE EN AGRICULTURE</vt:lpstr>
      <vt:lpstr>Objectifs de la formation sentinelle déclinaison agricole</vt:lpstr>
      <vt:lpstr>La formation des sentinelles</vt:lpstr>
      <vt:lpstr>Le Rôle des sentinelles </vt:lpstr>
      <vt:lpstr>Des attentes réalistes de l’intervention d’une sentinelle</vt:lpstr>
      <vt:lpstr>Qui sont les sentinelles?</vt:lpstr>
      <vt:lpstr>Des règles de fonctionnement  d’une sentinelle</vt:lpstr>
      <vt:lpstr>Résultats attendus</vt:lpstr>
      <vt:lpstr>Support aux sentinelles</vt:lpstr>
      <vt:lpstr>Les partenaires</vt:lpstr>
      <vt:lpstr>MERCI!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tamtamtbwa</dc:creator>
  <cp:lastModifiedBy>Ménard, Marie</cp:lastModifiedBy>
  <cp:revision>229</cp:revision>
  <cp:lastPrinted>2016-10-31T14:38:59Z</cp:lastPrinted>
  <dcterms:created xsi:type="dcterms:W3CDTF">2014-08-12T18:26:32Z</dcterms:created>
  <dcterms:modified xsi:type="dcterms:W3CDTF">2019-02-14T19:30:48Z</dcterms:modified>
</cp:coreProperties>
</file>