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8"/>
  </p:notesMasterIdLst>
  <p:handoutMasterIdLst>
    <p:handoutMasterId r:id="rId19"/>
  </p:handoutMasterIdLst>
  <p:sldIdLst>
    <p:sldId id="307" r:id="rId3"/>
    <p:sldId id="312" r:id="rId4"/>
    <p:sldId id="313" r:id="rId5"/>
    <p:sldId id="310" r:id="rId6"/>
    <p:sldId id="301" r:id="rId7"/>
    <p:sldId id="311" r:id="rId8"/>
    <p:sldId id="315" r:id="rId9"/>
    <p:sldId id="300" r:id="rId10"/>
    <p:sldId id="302" r:id="rId11"/>
    <p:sldId id="316" r:id="rId12"/>
    <p:sldId id="317" r:id="rId13"/>
    <p:sldId id="318" r:id="rId14"/>
    <p:sldId id="319" r:id="rId15"/>
    <p:sldId id="320" r:id="rId16"/>
    <p:sldId id="321" r:id="rId17"/>
  </p:sldIdLst>
  <p:sldSz cx="9144000" cy="5143500" type="screen16x9"/>
  <p:notesSz cx="6858000" cy="9296400"/>
  <p:custDataLst>
    <p:tags r:id="rId20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8BB"/>
    <a:srgbClr val="EE1C36"/>
    <a:srgbClr val="5B1E4F"/>
    <a:srgbClr val="ED8B00"/>
    <a:srgbClr val="BC4542"/>
    <a:srgbClr val="D07C7A"/>
    <a:srgbClr val="1B9C7A"/>
    <a:srgbClr val="1FA480"/>
    <a:srgbClr val="25A587"/>
    <a:srgbClr val="ED6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101" autoAdjust="0"/>
    <p:restoredTop sz="86400" autoAdjust="0"/>
  </p:normalViewPr>
  <p:slideViewPr>
    <p:cSldViewPr snapToGrid="0" snapToObjects="1">
      <p:cViewPr varScale="1">
        <p:scale>
          <a:sx n="92" d="100"/>
          <a:sy n="92" d="100"/>
        </p:scale>
        <p:origin x="-114" y="-9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984" y="-90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1EC0553-37CA-4341-8976-836173FF9FE0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C76729B5-0674-E340-AE7D-DBF5AC5569A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027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54E0C9C-830D-A04A-9783-2FDC27A12AD0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E8FBEF3-5F26-E84C-AFA6-9C42D3CE39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942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36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651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80C282-9866-402D-9D9A-12769119386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3C3CDD-D687-4923-8A28-EF4E4F6BCF9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94806-BF33-4078-B959-3F9F8BB9E07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EFFA-24E8-4A5C-93EE-A771C4D56FF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90C63-C820-4DAA-BE59-9A0AAC6B34A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610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48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FAC8-A7C0-4EEC-BB9F-290232F09F4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8D6F1-01C8-4B5E-A464-93991DA019F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FAC8-A7C0-4EEC-BB9F-290232F09F4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BEF3-5F26-E84C-AFA6-9C42D3CE395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84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EFAC8-A7C0-4EEC-BB9F-290232F09F4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8500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36D378-48A8-435F-9F31-E0E6652F2C6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642796"/>
            <a:ext cx="6164476" cy="697652"/>
          </a:xfrm>
        </p:spPr>
        <p:txBody>
          <a:bodyPr anchor="t">
            <a:normAutofit/>
          </a:bodyPr>
          <a:lstStyle>
            <a:lvl1pPr algn="l">
              <a:defRPr sz="2800" b="1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1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48051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0" y="0"/>
            <a:ext cx="948051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reeform 12"/>
          <p:cNvSpPr/>
          <p:nvPr userDrawn="1"/>
        </p:nvSpPr>
        <p:spPr bwMode="auto">
          <a:xfrm>
            <a:off x="4224667" y="2586500"/>
            <a:ext cx="4373611" cy="1295058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6612" y="4026293"/>
            <a:ext cx="2335922" cy="834258"/>
          </a:xfrm>
          <a:prstGeom prst="rect">
            <a:avLst/>
          </a:prstGeom>
        </p:spPr>
      </p:pic>
      <p:sp>
        <p:nvSpPr>
          <p:cNvPr id="11" name="Ellipse 10"/>
          <p:cNvSpPr/>
          <p:nvPr userDrawn="1"/>
        </p:nvSpPr>
        <p:spPr>
          <a:xfrm>
            <a:off x="4912443" y="1341839"/>
            <a:ext cx="1860843" cy="18826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6153" t="-11801" r="-43445" b="-42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9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9" name="Image 8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23945" y="2326116"/>
            <a:ext cx="10908410" cy="33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8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3" name="Image 2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65"/>
          <a:stretch>
            <a:fillRect/>
          </a:stretch>
        </p:blipFill>
        <p:spPr>
          <a:xfrm rot="16200000">
            <a:off x="5458371" y="891250"/>
            <a:ext cx="5999665" cy="29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5" name="Image 4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7268" y="3580297"/>
            <a:ext cx="12299627" cy="21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49079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5" name="Image 4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351869" y="3474840"/>
            <a:ext cx="12284921" cy="21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779106" y="2084518"/>
            <a:ext cx="7772400" cy="1102519"/>
          </a:xfrm>
        </p:spPr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6" name="Image 5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8148" y="637278"/>
            <a:ext cx="13796501" cy="23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rcRect r="19654"/>
          <a:stretch>
            <a:fillRect/>
          </a:stretch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1B9C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B9C7A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00708"/>
            <a:ext cx="8229600" cy="662522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1B9C7A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Gotham-Light"/>
                <a:cs typeface="Gotham-Light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Gotham-Ligh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4"/>
          <a:stretch>
            <a:fillRect/>
          </a:stretch>
        </p:blipFill>
        <p:spPr>
          <a:xfrm>
            <a:off x="3133504" y="364332"/>
            <a:ext cx="6010496" cy="133239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ED8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00708"/>
            <a:ext cx="8229600" cy="662522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ED8B00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n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3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rcRect r="19654"/>
          <a:stretch>
            <a:fillRect/>
          </a:stretch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61781"/>
            <a:ext cx="8229600" cy="741323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EE1C36"/>
                </a:solidFill>
                <a:latin typeface="+mn-lt"/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576"/>
              </a:spcBef>
              <a:spcAft>
                <a:spcPct val="0"/>
              </a:spcAft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spcBef>
                <a:spcPts val="576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576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576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576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n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rcRect r="19654"/>
          <a:stretch>
            <a:fillRect/>
          </a:stretch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54782"/>
            <a:ext cx="8229600" cy="748320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5B1E4F"/>
                </a:solidFill>
                <a:latin typeface="+mn-lt"/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55669" y="4765455"/>
            <a:ext cx="4655997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j-lt"/>
                <a:cs typeface="Gotham-Light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ct val="0"/>
              </a:spcAft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rcRect r="19654"/>
          <a:stretch>
            <a:fillRect/>
          </a:stretch>
        </p:blipFill>
        <p:spPr>
          <a:xfrm>
            <a:off x="3125078" y="400707"/>
            <a:ext cx="6018925" cy="12952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657398"/>
            <a:ext cx="9144000" cy="486103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54782"/>
            <a:ext cx="8229600" cy="748320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3668BB"/>
                </a:solidFill>
                <a:latin typeface="+mn-lt"/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11" y="4767264"/>
            <a:ext cx="1677344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ct val="0"/>
              </a:spcAft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ts val="600"/>
              </a:spcBef>
              <a:spcAft>
                <a:spcPct val="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1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779106" y="2084517"/>
            <a:ext cx="7772400" cy="1102519"/>
          </a:xfrm>
        </p:spPr>
        <p:txBody>
          <a:bodyPr/>
          <a:lstStyle>
            <a:lvl1pPr>
              <a:defRPr cap="all" baseline="0"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5" name="Image 4" descr="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3279" y="445968"/>
            <a:ext cx="11877960" cy="27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57397"/>
            <a:ext cx="9144000" cy="4861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14909"/>
            <a:ext cx="8229600" cy="748320"/>
          </a:xfrm>
        </p:spPr>
        <p:txBody>
          <a:bodyPr>
            <a:normAutofit/>
          </a:bodyPr>
          <a:lstStyle>
            <a:lvl1pPr algn="l">
              <a:defRPr sz="3600" b="1" cap="all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14" y="4767263"/>
            <a:ext cx="1260983" cy="290020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16062" y="4765455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+mn-lt"/>
                <a:cs typeface="Gotham-Light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  <a:cs typeface="Gotham-Light"/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400" b="1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>
              <a:spcBef>
                <a:spcPct val="0"/>
              </a:spcBef>
              <a:spcAft>
                <a:spcPts val="800"/>
              </a:spcAft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ct val="0"/>
              </a:spcBef>
              <a:spcAft>
                <a:spcPts val="80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spcBef>
                <a:spcPct val="0"/>
              </a:spcBef>
              <a:spcAft>
                <a:spcPts val="80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spcBef>
                <a:spcPct val="0"/>
              </a:spcBef>
              <a:spcAft>
                <a:spcPts val="800"/>
              </a:spcAft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9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3"/>
          <a:stretch>
            <a:fillRect/>
          </a:stretch>
        </p:blipFill>
        <p:spPr bwMode="auto">
          <a:xfrm>
            <a:off x="3125788" y="401241"/>
            <a:ext cx="6018212" cy="12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657725"/>
            <a:ext cx="9144000" cy="485775"/>
          </a:xfrm>
          <a:prstGeom prst="rect">
            <a:avLst/>
          </a:prstGeom>
          <a:solidFill>
            <a:srgbClr val="1B9C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1B9C7A"/>
              </a:solidFill>
            </a:endParaRPr>
          </a:p>
        </p:txBody>
      </p:sp>
      <p:pic>
        <p:nvPicPr>
          <p:cNvPr id="6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6563" y="4767262"/>
            <a:ext cx="1676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0707"/>
            <a:ext cx="8229600" cy="662522"/>
          </a:xfrm>
        </p:spPr>
        <p:txBody>
          <a:bodyPr>
            <a:normAutofit/>
          </a:bodyPr>
          <a:lstStyle>
            <a:lvl1pPr algn="l">
              <a:defRPr sz="3600" cap="all" baseline="0">
                <a:solidFill>
                  <a:srgbClr val="1B9C7A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9884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5016500" y="4764882"/>
            <a:ext cx="2895600" cy="273844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Gotham-Light"/>
                <a:cs typeface="Gotham-Ligh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Gotham-Light"/>
                <a:cs typeface="Gotham-Light"/>
              </a:defRPr>
            </a:lvl1pPr>
          </a:lstStyle>
          <a:p>
            <a:pPr>
              <a:defRPr/>
            </a:pPr>
            <a:fld id="{30DC6232-BADD-4D9E-9C66-455B58D809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94013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 userDrawn="1"/>
        </p:nvSpPr>
        <p:spPr>
          <a:xfrm>
            <a:off x="4704929" y="1491629"/>
            <a:ext cx="2099319" cy="1894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noFill/>
              </a:ln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06" y="1400174"/>
            <a:ext cx="1885952" cy="1885952"/>
          </a:xfrm>
          <a:prstGeom prst="rect">
            <a:avLst/>
          </a:prstGeom>
          <a:ln>
            <a:noFill/>
          </a:ln>
        </p:spPr>
      </p:pic>
      <p:sp>
        <p:nvSpPr>
          <p:cNvPr id="16" name="Freeform 12"/>
          <p:cNvSpPr/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20A380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25A587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20A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20A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75082" y="4193381"/>
            <a:ext cx="2335922" cy="68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/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 baseline="0">
                <a:solidFill>
                  <a:srgbClr val="25A587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ED8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51712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0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/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EE1C36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 baseline="0">
                <a:solidFill>
                  <a:srgbClr val="25A587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EE1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3" name="Ellipse 12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4100" r="-17018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4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/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5B1E4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25A587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5B1E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2" name="Ellipse 11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5559" r="-25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0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/>
          <p:nvPr userDrawn="1"/>
        </p:nvSpPr>
        <p:spPr bwMode="auto">
          <a:xfrm>
            <a:off x="3913424" y="2733676"/>
            <a:ext cx="4975225" cy="1104900"/>
          </a:xfrm>
          <a:custGeom>
            <a:avLst/>
            <a:gdLst>
              <a:gd name="T0" fmla="*/ 1399 w 2453"/>
              <a:gd name="T1" fmla="*/ 0 h 720"/>
              <a:gd name="T2" fmla="*/ 1399 w 2453"/>
              <a:gd name="T3" fmla="*/ 0 h 720"/>
              <a:gd name="T4" fmla="*/ 1365 w 2453"/>
              <a:gd name="T5" fmla="*/ 70 h 720"/>
              <a:gd name="T6" fmla="*/ 1321 w 2453"/>
              <a:gd name="T7" fmla="*/ 132 h 720"/>
              <a:gd name="T8" fmla="*/ 1267 w 2453"/>
              <a:gd name="T9" fmla="*/ 191 h 720"/>
              <a:gd name="T10" fmla="*/ 1205 w 2453"/>
              <a:gd name="T11" fmla="*/ 238 h 720"/>
              <a:gd name="T12" fmla="*/ 1139 w 2453"/>
              <a:gd name="T13" fmla="*/ 278 h 720"/>
              <a:gd name="T14" fmla="*/ 1067 w 2453"/>
              <a:gd name="T15" fmla="*/ 309 h 720"/>
              <a:gd name="T16" fmla="*/ 986 w 2453"/>
              <a:gd name="T17" fmla="*/ 328 h 720"/>
              <a:gd name="T18" fmla="*/ 904 w 2453"/>
              <a:gd name="T19" fmla="*/ 334 h 720"/>
              <a:gd name="T20" fmla="*/ 823 w 2453"/>
              <a:gd name="T21" fmla="*/ 328 h 720"/>
              <a:gd name="T22" fmla="*/ 745 w 2453"/>
              <a:gd name="T23" fmla="*/ 309 h 720"/>
              <a:gd name="T24" fmla="*/ 669 w 2453"/>
              <a:gd name="T25" fmla="*/ 278 h 720"/>
              <a:gd name="T26" fmla="*/ 604 w 2453"/>
              <a:gd name="T27" fmla="*/ 238 h 720"/>
              <a:gd name="T28" fmla="*/ 544 w 2453"/>
              <a:gd name="T29" fmla="*/ 191 h 720"/>
              <a:gd name="T30" fmla="*/ 488 w 2453"/>
              <a:gd name="T31" fmla="*/ 132 h 720"/>
              <a:gd name="T32" fmla="*/ 447 w 2453"/>
              <a:gd name="T33" fmla="*/ 70 h 720"/>
              <a:gd name="T34" fmla="*/ 413 w 2453"/>
              <a:gd name="T35" fmla="*/ 0 h 720"/>
              <a:gd name="T36" fmla="*/ 0 w 2453"/>
              <a:gd name="T37" fmla="*/ 0 h 720"/>
              <a:gd name="T38" fmla="*/ 18 w 2453"/>
              <a:gd name="T39" fmla="*/ 73 h 720"/>
              <a:gd name="T40" fmla="*/ 47 w 2453"/>
              <a:gd name="T41" fmla="*/ 148 h 720"/>
              <a:gd name="T42" fmla="*/ 78 w 2453"/>
              <a:gd name="T43" fmla="*/ 219 h 720"/>
              <a:gd name="T44" fmla="*/ 115 w 2453"/>
              <a:gd name="T45" fmla="*/ 288 h 720"/>
              <a:gd name="T46" fmla="*/ 159 w 2453"/>
              <a:gd name="T47" fmla="*/ 346 h 720"/>
              <a:gd name="T48" fmla="*/ 206 w 2453"/>
              <a:gd name="T49" fmla="*/ 409 h 720"/>
              <a:gd name="T50" fmla="*/ 259 w 2453"/>
              <a:gd name="T51" fmla="*/ 465 h 720"/>
              <a:gd name="T52" fmla="*/ 316 w 2453"/>
              <a:gd name="T53" fmla="*/ 514 h 720"/>
              <a:gd name="T54" fmla="*/ 381 w 2453"/>
              <a:gd name="T55" fmla="*/ 561 h 720"/>
              <a:gd name="T56" fmla="*/ 444 w 2453"/>
              <a:gd name="T57" fmla="*/ 601 h 720"/>
              <a:gd name="T58" fmla="*/ 516 w 2453"/>
              <a:gd name="T59" fmla="*/ 639 h 720"/>
              <a:gd name="T60" fmla="*/ 585 w 2453"/>
              <a:gd name="T61" fmla="*/ 667 h 720"/>
              <a:gd name="T62" fmla="*/ 663 w 2453"/>
              <a:gd name="T63" fmla="*/ 691 h 720"/>
              <a:gd name="T64" fmla="*/ 741 w 2453"/>
              <a:gd name="T65" fmla="*/ 707 h 720"/>
              <a:gd name="T66" fmla="*/ 820 w 2453"/>
              <a:gd name="T67" fmla="*/ 716 h 720"/>
              <a:gd name="T68" fmla="*/ 904 w 2453"/>
              <a:gd name="T69" fmla="*/ 720 h 720"/>
              <a:gd name="T70" fmla="*/ 1011 w 2453"/>
              <a:gd name="T71" fmla="*/ 716 h 720"/>
              <a:gd name="T72" fmla="*/ 1111 w 2453"/>
              <a:gd name="T73" fmla="*/ 697 h 720"/>
              <a:gd name="T74" fmla="*/ 1208 w 2453"/>
              <a:gd name="T75" fmla="*/ 673 h 720"/>
              <a:gd name="T76" fmla="*/ 1305 w 2453"/>
              <a:gd name="T77" fmla="*/ 632 h 720"/>
              <a:gd name="T78" fmla="*/ 1393 w 2453"/>
              <a:gd name="T79" fmla="*/ 586 h 720"/>
              <a:gd name="T80" fmla="*/ 1474 w 2453"/>
              <a:gd name="T81" fmla="*/ 530 h 720"/>
              <a:gd name="T82" fmla="*/ 1549 w 2453"/>
              <a:gd name="T83" fmla="*/ 468 h 720"/>
              <a:gd name="T84" fmla="*/ 1618 w 2453"/>
              <a:gd name="T85" fmla="*/ 393 h 720"/>
              <a:gd name="T86" fmla="*/ 2453 w 2453"/>
              <a:gd name="T87" fmla="*/ 395 h 720"/>
              <a:gd name="T88" fmla="*/ 2453 w 2453"/>
              <a:gd name="T89" fmla="*/ 1 h 720"/>
              <a:gd name="T90" fmla="*/ 1399 w 2453"/>
              <a:gd name="T91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53" h="720">
                <a:moveTo>
                  <a:pt x="1399" y="0"/>
                </a:moveTo>
                <a:lnTo>
                  <a:pt x="1399" y="0"/>
                </a:lnTo>
                <a:lnTo>
                  <a:pt x="1365" y="70"/>
                </a:lnTo>
                <a:lnTo>
                  <a:pt x="1321" y="132"/>
                </a:lnTo>
                <a:lnTo>
                  <a:pt x="1267" y="191"/>
                </a:lnTo>
                <a:lnTo>
                  <a:pt x="1205" y="238"/>
                </a:lnTo>
                <a:lnTo>
                  <a:pt x="1139" y="278"/>
                </a:lnTo>
                <a:lnTo>
                  <a:pt x="1067" y="309"/>
                </a:lnTo>
                <a:lnTo>
                  <a:pt x="986" y="328"/>
                </a:lnTo>
                <a:lnTo>
                  <a:pt x="904" y="334"/>
                </a:lnTo>
                <a:lnTo>
                  <a:pt x="823" y="328"/>
                </a:lnTo>
                <a:lnTo>
                  <a:pt x="745" y="309"/>
                </a:lnTo>
                <a:lnTo>
                  <a:pt x="669" y="278"/>
                </a:lnTo>
                <a:lnTo>
                  <a:pt x="604" y="238"/>
                </a:lnTo>
                <a:lnTo>
                  <a:pt x="544" y="191"/>
                </a:lnTo>
                <a:lnTo>
                  <a:pt x="488" y="132"/>
                </a:lnTo>
                <a:lnTo>
                  <a:pt x="447" y="70"/>
                </a:lnTo>
                <a:lnTo>
                  <a:pt x="413" y="0"/>
                </a:lnTo>
                <a:lnTo>
                  <a:pt x="0" y="0"/>
                </a:lnTo>
                <a:lnTo>
                  <a:pt x="18" y="73"/>
                </a:lnTo>
                <a:lnTo>
                  <a:pt x="47" y="148"/>
                </a:lnTo>
                <a:lnTo>
                  <a:pt x="78" y="219"/>
                </a:lnTo>
                <a:lnTo>
                  <a:pt x="115" y="288"/>
                </a:lnTo>
                <a:lnTo>
                  <a:pt x="159" y="346"/>
                </a:lnTo>
                <a:lnTo>
                  <a:pt x="206" y="409"/>
                </a:lnTo>
                <a:lnTo>
                  <a:pt x="259" y="465"/>
                </a:lnTo>
                <a:lnTo>
                  <a:pt x="316" y="514"/>
                </a:lnTo>
                <a:lnTo>
                  <a:pt x="381" y="561"/>
                </a:lnTo>
                <a:lnTo>
                  <a:pt x="444" y="601"/>
                </a:lnTo>
                <a:lnTo>
                  <a:pt x="516" y="639"/>
                </a:lnTo>
                <a:lnTo>
                  <a:pt x="585" y="667"/>
                </a:lnTo>
                <a:lnTo>
                  <a:pt x="663" y="691"/>
                </a:lnTo>
                <a:lnTo>
                  <a:pt x="741" y="707"/>
                </a:lnTo>
                <a:lnTo>
                  <a:pt x="820" y="716"/>
                </a:lnTo>
                <a:lnTo>
                  <a:pt x="904" y="720"/>
                </a:lnTo>
                <a:lnTo>
                  <a:pt x="1011" y="716"/>
                </a:lnTo>
                <a:lnTo>
                  <a:pt x="1111" y="697"/>
                </a:lnTo>
                <a:lnTo>
                  <a:pt x="1208" y="673"/>
                </a:lnTo>
                <a:lnTo>
                  <a:pt x="1305" y="632"/>
                </a:lnTo>
                <a:lnTo>
                  <a:pt x="1393" y="586"/>
                </a:lnTo>
                <a:lnTo>
                  <a:pt x="1474" y="530"/>
                </a:lnTo>
                <a:lnTo>
                  <a:pt x="1549" y="468"/>
                </a:lnTo>
                <a:lnTo>
                  <a:pt x="1618" y="393"/>
                </a:lnTo>
                <a:lnTo>
                  <a:pt x="2453" y="395"/>
                </a:lnTo>
                <a:lnTo>
                  <a:pt x="2453" y="1"/>
                </a:lnTo>
                <a:lnTo>
                  <a:pt x="1399" y="0"/>
                </a:lnTo>
                <a:close/>
              </a:path>
            </a:pathLst>
          </a:custGeom>
          <a:solidFill>
            <a:srgbClr val="3668BB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00430" y="919021"/>
            <a:ext cx="6164476" cy="697652"/>
          </a:xfrm>
        </p:spPr>
        <p:txBody>
          <a:bodyPr anchor="t">
            <a:noAutofit/>
          </a:bodyPr>
          <a:lstStyle>
            <a:lvl1pPr algn="l">
              <a:defRPr sz="2800" b="1" cap="all" baseline="0">
                <a:solidFill>
                  <a:srgbClr val="25A587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0433" y="1616673"/>
            <a:ext cx="2703193" cy="474322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0"/>
            <a:ext cx="948051" cy="5143500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195952" y="0"/>
            <a:ext cx="948051" cy="5143500"/>
          </a:xfrm>
          <a:prstGeom prst="rect">
            <a:avLst/>
          </a:prstGeom>
          <a:solidFill>
            <a:srgbClr val="3668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082" y="4255048"/>
            <a:ext cx="2335922" cy="625694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>
            <a:off x="4660463" y="1616674"/>
            <a:ext cx="2190735" cy="1662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6153" t="-11801" r="-43445" b="-42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4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0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2" r:id="rId2"/>
    <p:sldLayoutId id="2147483665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36944-5A87-604C-A693-429D64109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60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430" y="633271"/>
            <a:ext cx="6164476" cy="697652"/>
          </a:xfrm>
        </p:spPr>
        <p:txBody>
          <a:bodyPr/>
          <a:lstStyle/>
          <a:p>
            <a:r>
              <a:rPr lang="en-GB" dirty="0" smtClean="0"/>
              <a:t>ON GUARD FOR FARMERS</a:t>
            </a:r>
            <a:endParaRPr lang="en-GB" dirty="0"/>
          </a:p>
        </p:txBody>
      </p:sp>
      <p:sp>
        <p:nvSpPr>
          <p:cNvPr id="4" name="Espace réservé du texte 1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500432" y="1395209"/>
            <a:ext cx="3293023" cy="1205108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network of lookouts to protect the mental health of farmers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398875" y="3426142"/>
            <a:ext cx="4576572" cy="1301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Martin Caron</a:t>
            </a:r>
          </a:p>
          <a:p>
            <a:pPr marL="0" lvl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First Vice-President, UPA</a:t>
            </a:r>
          </a:p>
          <a:p>
            <a:endParaRPr lang="en-GB" dirty="0" smtClean="0"/>
          </a:p>
          <a:p>
            <a:pPr marL="0" lvl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Ottawa, February 28, 2019</a:t>
            </a: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3592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are the lookouts?</a:t>
            </a:r>
            <a:endParaRPr lang="en-GB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3279884"/>
          </a:xfrm>
        </p:spPr>
        <p:txBody>
          <a:bodyPr>
            <a:normAutofit fontScale="85000" lnSpcReduction="10000"/>
          </a:bodyPr>
          <a:lstStyle/>
          <a:p>
            <a:pPr marL="342900" lvl="1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100" dirty="0" smtClean="0"/>
              <a:t>Lookouts are selected based on their proximity with farmers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Veterinarians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Agrologists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Accountants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Account managers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Inseminators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Advisors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Farmers</a:t>
            </a:r>
          </a:p>
          <a:p>
            <a:pPr marL="714375" lvl="1" indent="-263525"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Etc.</a:t>
            </a:r>
          </a:p>
          <a:p>
            <a:pPr marL="342900" lvl="1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endParaRPr lang="en-GB" dirty="0" smtClean="0"/>
          </a:p>
          <a:p>
            <a:pPr marL="342900" lvl="1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dirty="0" smtClean="0"/>
              <a:t>The lookouts are contact persons that farmers are likely to speak to in confidence.</a:t>
            </a:r>
          </a:p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DC6232-BADD-4D9E-9C66-455B58D8090C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6" name="Ellipse 5"/>
          <p:cNvSpPr/>
          <p:nvPr/>
        </p:nvSpPr>
        <p:spPr>
          <a:xfrm>
            <a:off x="3757613" y="1871663"/>
            <a:ext cx="4307681" cy="15787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927763" y="2254830"/>
            <a:ext cx="391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637 lookouts trained</a:t>
            </a:r>
          </a:p>
          <a:p>
            <a:pPr algn="ctr"/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from April 2016 to April 2018</a:t>
            </a:r>
            <a:endParaRPr lang="en-GB" sz="2400" b="1" dirty="0" smtClean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254601501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621" y="2025541"/>
            <a:ext cx="3414479" cy="1713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sz="3200" dirty="0" smtClean="0"/>
              <a:t>Rules for lookouts</a:t>
            </a:r>
            <a:endParaRPr lang="en-GB" sz="3200" dirty="0"/>
          </a:p>
        </p:txBody>
      </p:sp>
      <p:sp>
        <p:nvSpPr>
          <p:cNvPr id="29700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9701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5FB3C79A-098A-4624-962F-9D01CDEEB4AA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9702" name="Espace réservé du contenu 4"/>
          <p:cNvSpPr>
            <a:spLocks noGrp="1"/>
          </p:cNvSpPr>
          <p:nvPr>
            <p:ph idx="1"/>
          </p:nvPr>
        </p:nvSpPr>
        <p:spPr>
          <a:xfrm>
            <a:off x="363683" y="1766456"/>
            <a:ext cx="5486400" cy="2965028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Be on the lookout during the normal course of work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Be in contact with farmers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Ask farmers about how they are doing and what they intend to do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Preserve confidentiality</a:t>
            </a:r>
            <a:endParaRPr lang="en-GB" altLang="fr-FR" sz="2400" dirty="0"/>
          </a:p>
        </p:txBody>
      </p:sp>
      <p:sp>
        <p:nvSpPr>
          <p:cNvPr id="29703" name="ZoneTexte 6"/>
          <p:cNvSpPr txBox="1">
            <a:spLocks noChangeArrowheads="1"/>
          </p:cNvSpPr>
          <p:nvPr/>
        </p:nvSpPr>
        <p:spPr bwMode="auto">
          <a:xfrm>
            <a:off x="1993068" y="4381502"/>
            <a:ext cx="7189033" cy="30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fr-FR" sz="1400" dirty="0" smtClean="0">
                <a:solidFill>
                  <a:schemeClr val="tx1"/>
                </a:solidFill>
                <a:cs typeface="Arial" pitchFamily="34" charset="0"/>
              </a:rPr>
              <a:t>Photo: http://www.onisep.fr</a:t>
            </a:r>
            <a:endParaRPr lang="en-GB" altLang="fr-FR" sz="14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84918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Expected results</a:t>
            </a:r>
            <a:endParaRPr lang="en-GB" dirty="0"/>
          </a:p>
        </p:txBody>
      </p:sp>
      <p:sp>
        <p:nvSpPr>
          <p:cNvPr id="31747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7150EA09-7A82-4609-89E1-6DE2CAA1FD0B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1749" name="Espace réservé du contenu 4"/>
          <p:cNvSpPr>
            <a:spLocks noGrp="1"/>
          </p:cNvSpPr>
          <p:nvPr>
            <p:ph idx="1"/>
          </p:nvPr>
        </p:nvSpPr>
        <p:spPr>
          <a:xfrm>
            <a:off x="457200" y="1616439"/>
            <a:ext cx="6192982" cy="2706182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Taboo issues are taboo no more.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Distress, mental illness, professional burnout are talked about.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Fewer farmers are living in distress.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Suicide rate in agriculture is reduced.</a:t>
            </a:r>
            <a:endParaRPr lang="en-GB" altLang="fr-FR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4" r="59091"/>
          <a:stretch>
            <a:fillRect/>
          </a:stretch>
        </p:blipFill>
        <p:spPr bwMode="auto">
          <a:xfrm>
            <a:off x="6556814" y="1471613"/>
            <a:ext cx="2587186" cy="188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48261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0212" y="2892027"/>
            <a:ext cx="4683788" cy="1744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Support for lookouts</a:t>
            </a:r>
            <a:endParaRPr lang="en-GB" dirty="0"/>
          </a:p>
        </p:txBody>
      </p:sp>
      <p:sp>
        <p:nvSpPr>
          <p:cNvPr id="30724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0725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F0B987DB-FB2A-4E09-8EC7-BC5D16F9151F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30726" name="Espace réservé du contenu 4"/>
          <p:cNvSpPr>
            <a:spLocks noGrp="1"/>
          </p:cNvSpPr>
          <p:nvPr>
            <p:ph idx="1"/>
          </p:nvPr>
        </p:nvSpPr>
        <p:spPr>
          <a:xfrm>
            <a:off x="562769" y="1992897"/>
            <a:ext cx="4528776" cy="2485589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Their anonymity is preserved.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They are paired with a designated social worker.</a:t>
            </a:r>
          </a:p>
          <a:p>
            <a:pPr marL="342900" lvl="1" indent="-342900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2400" dirty="0" smtClean="0"/>
              <a:t>They receive information updates from trainers.</a:t>
            </a:r>
            <a:endParaRPr lang="en-GB" altLang="fr-FR" sz="2400" dirty="0"/>
          </a:p>
        </p:txBody>
      </p:sp>
    </p:spTree>
    <p:extLst>
      <p:ext uri="{BB962C8B-B14F-4D97-AF65-F5344CB8AC3E}">
        <p14:creationId xmlns:p14="http://schemas.microsoft.com/office/powerpoint/2010/main" val="2577803663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Partners</a:t>
            </a:r>
            <a:endParaRPr lang="en-GB" dirty="0"/>
          </a:p>
        </p:txBody>
      </p:sp>
      <p:sp>
        <p:nvSpPr>
          <p:cNvPr id="28675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6B71F00-6581-44A1-BF1C-826EBE0F4C0B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8677" name="Espace réservé du contenu 4"/>
          <p:cNvSpPr>
            <a:spLocks noGrp="1"/>
          </p:cNvSpPr>
          <p:nvPr>
            <p:ph idx="1"/>
          </p:nvPr>
        </p:nvSpPr>
        <p:spPr>
          <a:xfrm>
            <a:off x="457200" y="1300162"/>
            <a:ext cx="8229600" cy="3280172"/>
          </a:xfrm>
        </p:spPr>
        <p:txBody>
          <a:bodyPr>
            <a:normAutofit/>
          </a:bodyPr>
          <a:lstStyle/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altLang="fr-FR" sz="2400" dirty="0" smtClean="0"/>
              <a:t>Québec Association for Suicide Prevention</a:t>
            </a:r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altLang="fr-FR" sz="2400" dirty="0" smtClean="0"/>
              <a:t>Regional suicide prevention centres</a:t>
            </a:r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CA" altLang="fr-FR" sz="2400" i="1" dirty="0" smtClean="0"/>
              <a:t>Au Cœur des Familles Agricoles</a:t>
            </a:r>
            <a:r>
              <a:rPr lang="en-GB" altLang="fr-FR" sz="2400" dirty="0" smtClean="0"/>
              <a:t> (</a:t>
            </a:r>
            <a:r>
              <a:rPr lang="en-GB" altLang="fr-FR" sz="2400" dirty="0" err="1" smtClean="0"/>
              <a:t>ACFA</a:t>
            </a:r>
            <a:r>
              <a:rPr lang="en-GB" altLang="fr-FR" sz="2400" dirty="0" smtClean="0"/>
              <a:t>) </a:t>
            </a:r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altLang="fr-FR" sz="2400" dirty="0" smtClean="0"/>
              <a:t>Integrated Health and Social Services Centres</a:t>
            </a:r>
            <a:endParaRPr lang="en-GB" altLang="fr-FR" sz="2400" dirty="0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6201" y="3674269"/>
            <a:ext cx="1755775" cy="97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4" b="30902"/>
          <a:stretch>
            <a:fillRect/>
          </a:stretch>
        </p:blipFill>
        <p:spPr bwMode="auto">
          <a:xfrm>
            <a:off x="849313" y="3593306"/>
            <a:ext cx="1624012" cy="105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432" y="3757613"/>
            <a:ext cx="2317750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acfareseaux.qc.ca/sites/default/files/logo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974" y="3675458"/>
            <a:ext cx="11906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487257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THANK YOU!</a:t>
            </a:r>
            <a:endParaRPr lang="en-GB" dirty="0" smtClean="0"/>
          </a:p>
        </p:txBody>
      </p:sp>
      <p:sp>
        <p:nvSpPr>
          <p:cNvPr id="24579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AF847B2-DC6C-457F-8EC6-C4A4A4B5D367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3064" y="1184564"/>
            <a:ext cx="7960295" cy="3366654"/>
          </a:xfrm>
          <a:prstGeom prst="rect">
            <a:avLst/>
          </a:prstGeom>
          <a:noFill/>
          <a:ln>
            <a:noFill/>
          </a:ln>
        </p:spPr>
        <p:txBody>
          <a:bodyPr wrap="square">
            <a:normAutofit fontScale="92500" lnSpcReduction="10000"/>
          </a:bodyPr>
          <a:lstStyle/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To the UPA’s elected representatives and employees who have moved this project forward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To the Québec Association for Suicide Prevention for its openness and support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To the community organizations and health network for their collaboration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To everyone enlisted in preserving mental health in agricultural settings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To the lookouts on guard in the shadows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To the Canadian Federation of Agriculture for awarding us its </a:t>
            </a:r>
            <a:r>
              <a:rPr lang="en-GB" sz="23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Brigid Rivoire Award for Champions of Agricultural Mental Health</a:t>
            </a:r>
            <a:endParaRPr lang="en-GB" sz="2300" i="1" dirty="0" smtClean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231922531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 smtClean="0"/>
              <a:t>The psychological distress experienced by farmers is a known phenomenon.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6944-5A87-604C-A693-429D641095E8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50069" y="1293020"/>
            <a:ext cx="8229600" cy="327988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2001: Creation of the agency </a:t>
            </a:r>
            <a:r>
              <a:rPr lang="en-GB" i="1" dirty="0" smtClean="0"/>
              <a:t>Au </a:t>
            </a:r>
            <a:r>
              <a:rPr lang="en-GB" i="1" dirty="0" err="1" smtClean="0"/>
              <a:t>Cœur</a:t>
            </a:r>
            <a:r>
              <a:rPr lang="en-GB" i="1" dirty="0" smtClean="0"/>
              <a:t> des </a:t>
            </a:r>
            <a:r>
              <a:rPr lang="en-GB" i="1" dirty="0" err="1" smtClean="0"/>
              <a:t>Familles</a:t>
            </a:r>
            <a:r>
              <a:rPr lang="en-GB" i="1" dirty="0" smtClean="0"/>
              <a:t> Agricoles</a:t>
            </a:r>
            <a:r>
              <a:rPr lang="en-GB" dirty="0" smtClean="0"/>
              <a:t> (</a:t>
            </a:r>
            <a:r>
              <a:rPr lang="en-GB" dirty="0" err="1" smtClean="0"/>
              <a:t>ACFA</a:t>
            </a:r>
            <a:r>
              <a:rPr lang="en-GB" dirty="0" smtClean="0"/>
              <a:t>) 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Respite home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Field workers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/>
              <a:t>2006: Survey and report on the mental health of agricultural producers in Québec (Lafleur and Allard)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/>
              <a:t>Since 2007: subject increasingly documented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Specialized articles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Symposia and conferences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Research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11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906" y="400708"/>
            <a:ext cx="8293894" cy="662522"/>
          </a:xfrm>
        </p:spPr>
        <p:txBody>
          <a:bodyPr>
            <a:noAutofit/>
          </a:bodyPr>
          <a:lstStyle/>
          <a:p>
            <a:r>
              <a:rPr lang="en-GB" sz="2900" dirty="0" smtClean="0"/>
              <a:t>The psychological distress of farmers is a priority for the UPA.</a:t>
            </a:r>
            <a:endParaRPr lang="en-GB" sz="29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6944-5A87-604C-A693-429D641095E8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92906" y="1328738"/>
            <a:ext cx="8229600" cy="327988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2015: Adoption of a UPA action plan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Unanimous resolution of the 320 delegates at the 2015 General Congress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Commitment of the UPA General Council: 43 representatives from all regions and specializations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Agreement with the Québec Association for Suicide Prevention to develop training for lookouts on guard for farmers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sz="17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2016: </a:t>
            </a:r>
            <a:r>
              <a:rPr lang="en-GB" i="1" dirty="0" smtClean="0"/>
              <a:t>We take the bull by the horns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sz="2100" dirty="0" smtClean="0"/>
              <a:t>First provincial forum on mental health in agriculture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sz="2100" dirty="0" smtClean="0"/>
              <a:t>First cohort of lookouts receive training for agricultural context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7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Objectives of the UPA Action Plan</a:t>
            </a:r>
          </a:p>
        </p:txBody>
      </p:sp>
      <p:sp>
        <p:nvSpPr>
          <p:cNvPr id="25603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5016500" y="4764882"/>
            <a:ext cx="2895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80172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GB" altLang="fr-FR" dirty="0" smtClean="0">
              <a:solidFill>
                <a:srgbClr val="595959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en-GB" altLang="fr-FR" dirty="0" smtClean="0">
              <a:solidFill>
                <a:srgbClr val="59595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8650" y="1314441"/>
            <a:ext cx="7913656" cy="30327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Identify the implications of mental health in agriculture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Reduce the distress felt by farmers and the number of agriculture-related suicides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Work in partnership with the mental, social and health resources in the regions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Mobilize all agri-food stakeholders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Reach out to farmers and farm families who are at risk, often isolated, and in need of social support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/>
          <a:p>
            <a:fld id="{83136944-5A87-604C-A693-429D641095E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1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00075" y="1301531"/>
            <a:ext cx="5488998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Isolation and lack of social support</a:t>
            </a:r>
          </a:p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Physical and mental health condition</a:t>
            </a:r>
          </a:p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Being unaware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of available sources of help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Difficulty farmers have in asking for help</a:t>
            </a:r>
          </a:p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Importance of responding appropriately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Issues contributing to the mental health problems of farmers</a:t>
            </a:r>
          </a:p>
        </p:txBody>
      </p:sp>
      <p:sp>
        <p:nvSpPr>
          <p:cNvPr id="26627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41D967C-99D8-49F1-B046-B379019E8578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6631" name="ZoneTexte 8"/>
          <p:cNvSpPr txBox="1">
            <a:spLocks noChangeArrowheads="1"/>
          </p:cNvSpPr>
          <p:nvPr/>
        </p:nvSpPr>
        <p:spPr bwMode="auto">
          <a:xfrm>
            <a:off x="3547197" y="4381502"/>
            <a:ext cx="5634904" cy="30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fr-FR" sz="1400" dirty="0" smtClean="0">
                <a:solidFill>
                  <a:schemeClr val="tx1"/>
                </a:solidFill>
                <a:cs typeface="Arial" pitchFamily="34" charset="0"/>
              </a:rPr>
              <a:t>Photo: www.mauricie.upa.qc.ca/blogue</a:t>
            </a:r>
            <a:endParaRPr lang="en-GB" altLang="fr-FR" sz="14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487" y="1301531"/>
            <a:ext cx="3960891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45973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dirty="0" smtClean="0"/>
              <a:t>Training objectives for lookouts</a:t>
            </a:r>
            <a:br>
              <a:rPr lang="en-GB" dirty="0" smtClean="0"/>
            </a:br>
            <a:r>
              <a:rPr lang="en-GB" dirty="0" smtClean="0"/>
              <a:t>on GUARD FOR farmers</a:t>
            </a:r>
          </a:p>
        </p:txBody>
      </p:sp>
      <p:sp>
        <p:nvSpPr>
          <p:cNvPr id="25603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5016500" y="4764882"/>
            <a:ext cx="2895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80172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GB" altLang="fr-FR" dirty="0" smtClean="0">
              <a:solidFill>
                <a:srgbClr val="595959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en-GB" altLang="fr-FR" dirty="0" smtClean="0">
              <a:solidFill>
                <a:srgbClr val="59595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8212" y="1906738"/>
            <a:ext cx="7290734" cy="14858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Equip agricultural insiders to recognize signs of distress and suicide-prone behaviour among farmers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Train the professionals who regularly interact with agricultural producers to identify people at risk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57200" y="4767264"/>
            <a:ext cx="2133600" cy="273844"/>
          </a:xfrm>
        </p:spPr>
        <p:txBody>
          <a:bodyPr/>
          <a:lstStyle/>
          <a:p>
            <a:fld id="{83136944-5A87-604C-A693-429D641095E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1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Lookout Training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6944-5A87-604C-A693-429D641095E8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321595"/>
            <a:ext cx="6162851" cy="3279884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dirty="0" smtClean="0"/>
              <a:t>7 hours of training</a:t>
            </a:r>
          </a:p>
          <a:p>
            <a:pPr marL="800100" lvl="1" indent="-342900">
              <a:spcBef>
                <a:spcPct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dirty="0" smtClean="0"/>
              <a:t>Developed in partnership with the Association for Suicide Prevention</a:t>
            </a:r>
          </a:p>
          <a:p>
            <a:pPr marL="800100" lvl="1" indent="-342900">
              <a:spcBef>
                <a:spcPct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dirty="0" smtClean="0"/>
              <a:t>Adapted to the agricultural setting</a:t>
            </a:r>
          </a:p>
          <a:p>
            <a:pPr marL="800100" lvl="1" indent="-342900">
              <a:spcBef>
                <a:spcPct val="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dirty="0" smtClean="0"/>
              <a:t>Training given regionally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/>
              <a:t>57 trainers across Québec</a:t>
            </a:r>
          </a:p>
          <a:p>
            <a:pPr marL="342900" lvl="1" indent="-34290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/>
              <a:t>Training available in all regions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0051" y="1442244"/>
            <a:ext cx="1959593" cy="2365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/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sz="3200" dirty="0" smtClean="0"/>
              <a:t>Role of Lookouts	</a:t>
            </a:r>
            <a:endParaRPr lang="en-GB" sz="3200" dirty="0"/>
          </a:p>
        </p:txBody>
      </p:sp>
      <p:sp>
        <p:nvSpPr>
          <p:cNvPr id="25603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9228C59D-49A0-45C5-B89B-B5009F0B0E0D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560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80172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GB" altLang="fr-FR" dirty="0" smtClean="0">
              <a:solidFill>
                <a:srgbClr val="595959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en-GB" altLang="fr-FR" dirty="0" smtClean="0">
              <a:solidFill>
                <a:srgbClr val="595959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6"/>
          <a:stretch>
            <a:fillRect/>
          </a:stretch>
        </p:blipFill>
        <p:spPr bwMode="auto">
          <a:xfrm>
            <a:off x="5342991" y="1821657"/>
            <a:ext cx="4162960" cy="194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ZoneTexte 15"/>
          <p:cNvSpPr txBox="1">
            <a:spLocks noChangeArrowheads="1"/>
          </p:cNvSpPr>
          <p:nvPr/>
        </p:nvSpPr>
        <p:spPr bwMode="auto">
          <a:xfrm>
            <a:off x="7381874" y="4174332"/>
            <a:ext cx="1716215" cy="30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400" dirty="0" smtClean="0">
                <a:solidFill>
                  <a:schemeClr val="tx1"/>
                </a:solidFill>
                <a:cs typeface="Arial" pitchFamily="34" charset="0"/>
              </a:rPr>
              <a:t>Photo: </a:t>
            </a:r>
            <a:r>
              <a:rPr lang="en-GB" altLang="fr-FR" sz="1400" dirty="0" err="1" smtClean="0">
                <a:solidFill>
                  <a:schemeClr val="tx1"/>
                </a:solidFill>
                <a:cs typeface="Arial" pitchFamily="34" charset="0"/>
              </a:rPr>
              <a:t>TCN</a:t>
            </a:r>
            <a:r>
              <a:rPr lang="en-GB" altLang="fr-FR" sz="1400" dirty="0" smtClean="0">
                <a:solidFill>
                  <a:schemeClr val="tx1"/>
                </a:solidFill>
                <a:cs typeface="Arial" pitchFamily="34" charset="0"/>
              </a:rPr>
              <a:t> archives</a:t>
            </a:r>
            <a:endParaRPr lang="en-GB" altLang="fr-FR" sz="1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3567" y="1159235"/>
            <a:ext cx="4795405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Identify vulnerable individuals</a:t>
            </a:r>
          </a:p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Check for suicidal ideation</a:t>
            </a:r>
          </a:p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Encourage asking for help</a:t>
            </a:r>
          </a:p>
          <a:p>
            <a:pPr marL="342900" indent="-342900"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Forward information to the designated social worker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en-GB" sz="2400" dirty="0" smtClean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en-GB" sz="2400" dirty="0" smtClean="0">
              <a:solidFill>
                <a:schemeClr val="tx1">
                  <a:lumMod val="65000"/>
                  <a:lumOff val="35000"/>
                </a:schemeClr>
              </a:solidFill>
              <a:cs typeface="Gotham-Book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Gotham-Book"/>
              </a:rPr>
              <a:t>Lookouts must act, but not overstep their bounds.</a:t>
            </a:r>
          </a:p>
        </p:txBody>
      </p:sp>
    </p:spTree>
    <p:extLst>
      <p:ext uri="{BB962C8B-B14F-4D97-AF65-F5344CB8AC3E}">
        <p14:creationId xmlns:p14="http://schemas.microsoft.com/office/powerpoint/2010/main" val="2249596140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1241"/>
            <a:ext cx="8229600" cy="6619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ct val="0"/>
              </a:spcAft>
              <a:defRPr/>
            </a:pPr>
            <a:r>
              <a:rPr lang="en-GB" sz="3200" dirty="0" smtClean="0"/>
              <a:t>Realistic expectations of lookout intervention</a:t>
            </a:r>
            <a:endParaRPr lang="en-GB" sz="3200" dirty="0"/>
          </a:p>
        </p:txBody>
      </p:sp>
      <p:sp>
        <p:nvSpPr>
          <p:cNvPr id="27651" name="Espace réservé du pied de pa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r-FR" sz="1000" dirty="0" smtClean="0">
              <a:solidFill>
                <a:srgbClr val="FFFFFF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Calibri" pitchFamily="34" charset="0"/>
                <a:ea typeface="Gotham-Book"/>
                <a:cs typeface="Gotham-Book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23DEC37-3A02-496F-B1A8-10A6E394538B}" type="slidenum">
              <a:rPr lang="en-GB" altLang="fr-FR" sz="1000" smtClean="0">
                <a:solidFill>
                  <a:schemeClr val="bg1"/>
                </a:solidFill>
                <a:latin typeface="Gotham-Light"/>
                <a:ea typeface="Gotham-Light"/>
                <a:cs typeface="Gotham-Ligh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en-GB" altLang="fr-FR" sz="1000" dirty="0" smtClean="0">
              <a:solidFill>
                <a:schemeClr val="bg1"/>
              </a:solidFill>
              <a:latin typeface="Gotham-Light"/>
              <a:ea typeface="Gotham-Light"/>
              <a:cs typeface="Gotham-Ligh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3349" y="1320404"/>
            <a:ext cx="5602433" cy="3210032"/>
          </a:xfrm>
        </p:spPr>
        <p:txBody>
          <a:bodyPr rtlCol="0">
            <a:noAutofit/>
          </a:bodyPr>
          <a:lstStyle/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/>
              <a:t>Allow the person</a:t>
            </a:r>
          </a:p>
          <a:p>
            <a:pPr marL="985838" lvl="1" indent="-177800" fontAlgn="auto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To talk about what they are going through </a:t>
            </a:r>
          </a:p>
          <a:p>
            <a:pPr marL="985838" lvl="1" indent="-177800" fontAlgn="auto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To </a:t>
            </a:r>
            <a:r>
              <a:rPr lang="en-GB" sz="1900" dirty="0" smtClean="0"/>
              <a:t>recognize </a:t>
            </a:r>
            <a:r>
              <a:rPr lang="en-GB" sz="1900" dirty="0" smtClean="0"/>
              <a:t>and respect their suffering</a:t>
            </a:r>
          </a:p>
          <a:p>
            <a:pPr marL="985838" lvl="1" indent="-177800" fontAlgn="auto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en-GB" sz="1900" dirty="0" smtClean="0"/>
              <a:t>To be valued</a:t>
            </a:r>
          </a:p>
          <a:p>
            <a:pPr lvl="1" fontAlgn="auto"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 smtClean="0"/>
              <a:t>Encourage the person in distress</a:t>
            </a:r>
            <a:br>
              <a:rPr lang="en-GB" sz="2400" dirty="0" smtClean="0"/>
            </a:br>
            <a:r>
              <a:rPr lang="en-GB" sz="2400" dirty="0" smtClean="0"/>
              <a:t>to take steps</a:t>
            </a:r>
          </a:p>
          <a:p>
            <a:pPr marL="457200" lvl="1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sz="2800" dirty="0" smtClean="0"/>
          </a:p>
          <a:p>
            <a:pPr marL="1371600" lvl="3" indent="0" eaLnBrk="1" fontAlgn="auto" hangingPunct="1">
              <a:spcAft>
                <a:spcPct val="0"/>
              </a:spcAft>
              <a:buFont typeface="Arial"/>
              <a:buNone/>
              <a:defRPr/>
            </a:pPr>
            <a:endParaRPr lang="en-GB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276" y="1614487"/>
            <a:ext cx="3514725" cy="1757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22166"/>
      </p:ext>
    </p:extLst>
  </p:cSld>
  <p:clrMapOvr>
    <a:masterClrMapping/>
  </p:clrMapOvr>
  <p:transition spd="slow">
    <p:circl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4.19"/>
  <p:tag name="AS_TITLE" val="Aspose.Slides for .NET 4.0"/>
  <p:tag name="AS_VERSION" val="1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Pouvoir nourrir- Pouvoir grandi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B84"/>
      </a:accent1>
      <a:accent2>
        <a:srgbClr val="EF3340"/>
      </a:accent2>
      <a:accent3>
        <a:srgbClr val="A4D65E"/>
      </a:accent3>
      <a:accent4>
        <a:srgbClr val="6E2B62"/>
      </a:accent4>
      <a:accent5>
        <a:srgbClr val="407CCA"/>
      </a:accent5>
      <a:accent6>
        <a:srgbClr val="ED8B00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werPoint_modèle de base 4x3">
  <a:themeElements>
    <a:clrScheme name="Pouvoir nourrir- Pouvoir grandi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B84"/>
      </a:accent1>
      <a:accent2>
        <a:srgbClr val="EF3340"/>
      </a:accent2>
      <a:accent3>
        <a:srgbClr val="A4D65E"/>
      </a:accent3>
      <a:accent4>
        <a:srgbClr val="6E2B62"/>
      </a:accent4>
      <a:accent5>
        <a:srgbClr val="407CCA"/>
      </a:accent5>
      <a:accent6>
        <a:srgbClr val="ED8B00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681</Words>
  <Application>Microsoft Office PowerPoint</Application>
  <PresentationFormat>On-screen Show (16:9)</PresentationFormat>
  <Paragraphs>132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Thème Office</vt:lpstr>
      <vt:lpstr>PowerPoint_modèle de base 4x3</vt:lpstr>
      <vt:lpstr>ON GUARD FOR FARMERS</vt:lpstr>
      <vt:lpstr>The psychological distress experienced by farmers is a known phenomenon.</vt:lpstr>
      <vt:lpstr>The psychological distress of farmers is a priority for the UPA.</vt:lpstr>
      <vt:lpstr>Objectives of the UPA Action Plan</vt:lpstr>
      <vt:lpstr>Issues contributing to the mental health problems of farmers</vt:lpstr>
      <vt:lpstr>Training objectives for lookouts on GUARD FOR farmers</vt:lpstr>
      <vt:lpstr>Lookout Training</vt:lpstr>
      <vt:lpstr>Role of Lookouts </vt:lpstr>
      <vt:lpstr>Realistic expectations of lookout intervention</vt:lpstr>
      <vt:lpstr>Who are the lookouts?</vt:lpstr>
      <vt:lpstr>Rules for lookouts</vt:lpstr>
      <vt:lpstr>Expected results</vt:lpstr>
      <vt:lpstr>Support for lookouts</vt:lpstr>
      <vt:lpstr>Partners</vt:lpstr>
      <vt:lpstr>THANK YOU!</vt:lpstr>
    </vt:vector>
  </TitlesOfParts>
  <Manager>Matt Houston</Manager>
  <Company>Canadian Federation of Agriculture / UPA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Guard For Farmers</dc:title>
  <dc:subject>UPA's network of lookouts</dc:subject>
  <dc:creator>Tam Tam Tbwa</dc:creator>
  <cp:keywords>French-to-English translation; English revision</cp:keywords>
  <dc:description>vfltranslation@gmail.com_x000d_819-661-2225_x000d_326, chemin de la Rivière_x000d_Wakefield, Québec J0X 3G0</dc:description>
  <cp:lastModifiedBy>Not me</cp:lastModifiedBy>
  <cp:revision>237</cp:revision>
  <cp:lastPrinted>2016-10-31T14:38:59Z</cp:lastPrinted>
  <dcterms:created xsi:type="dcterms:W3CDTF">2014-08-12T18:26:32Z</dcterms:created>
  <dcterms:modified xsi:type="dcterms:W3CDTF">2019-02-15T18:43:44Z</dcterms:modified>
  <cp:category>Victor Loewen, M.A. (Translation)</cp:category>
</cp:coreProperties>
</file>