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1"/>
  </p:sldMasterIdLst>
  <p:notesMasterIdLst>
    <p:notesMasterId r:id="rId16"/>
  </p:notesMasterIdLst>
  <p:handoutMasterIdLst>
    <p:handoutMasterId r:id="rId17"/>
  </p:handoutMasterIdLst>
  <p:sldIdLst>
    <p:sldId id="454" r:id="rId2"/>
    <p:sldId id="655" r:id="rId3"/>
    <p:sldId id="652" r:id="rId4"/>
    <p:sldId id="656" r:id="rId5"/>
    <p:sldId id="467" r:id="rId6"/>
    <p:sldId id="510" r:id="rId7"/>
    <p:sldId id="660" r:id="rId8"/>
    <p:sldId id="715" r:id="rId9"/>
    <p:sldId id="701" r:id="rId10"/>
    <p:sldId id="699" r:id="rId11"/>
    <p:sldId id="705" r:id="rId12"/>
    <p:sldId id="709" r:id="rId13"/>
    <p:sldId id="706" r:id="rId14"/>
    <p:sldId id="732" r:id="rId15"/>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15">
          <p15:clr>
            <a:srgbClr val="A4A3A4"/>
          </p15:clr>
        </p15:guide>
        <p15:guide id="4" pos="1832">
          <p15:clr>
            <a:srgbClr val="A4A3A4"/>
          </p15:clr>
        </p15:guide>
        <p15:guide id="5" orient="horz" pos="599">
          <p15:clr>
            <a:srgbClr val="A4A3A4"/>
          </p15:clr>
        </p15:guide>
        <p15:guide id="6" orient="horz" pos="4210">
          <p15:clr>
            <a:srgbClr val="A4A3A4"/>
          </p15:clr>
        </p15:guide>
        <p15:guide id="7" pos="5220">
          <p15:clr>
            <a:srgbClr val="A4A3A4"/>
          </p15:clr>
        </p15:guide>
        <p15:guide id="8" pos="172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FE74"/>
    <a:srgbClr val="F2F2F2"/>
    <a:srgbClr val="239712"/>
    <a:srgbClr val="2AD50F"/>
    <a:srgbClr val="21FF06"/>
    <a:srgbClr val="86DAE9"/>
    <a:srgbClr val="FF00EE"/>
    <a:srgbClr val="4353D1"/>
    <a:srgbClr val="D4BC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2" autoAdjust="0"/>
    <p:restoredTop sz="87662" autoAdjust="0"/>
  </p:normalViewPr>
  <p:slideViewPr>
    <p:cSldViewPr snapToGrid="0">
      <p:cViewPr varScale="1">
        <p:scale>
          <a:sx n="59" d="100"/>
          <a:sy n="59" d="100"/>
        </p:scale>
        <p:origin x="1712" y="56"/>
      </p:cViewPr>
      <p:guideLst>
        <p:guide orient="horz" pos="2160"/>
        <p:guide pos="2880"/>
        <p:guide orient="horz" pos="615"/>
        <p:guide pos="1832"/>
        <p:guide orient="horz" pos="599"/>
        <p:guide orient="horz" pos="4210"/>
        <p:guide pos="5220"/>
        <p:guide pos="1723"/>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6" d="100"/>
          <a:sy n="66" d="100"/>
        </p:scale>
        <p:origin x="310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dirty="0"/>
              <a:t>Operators on</a:t>
            </a:r>
            <a:r>
              <a:rPr lang="en-US" sz="1800" b="1" baseline="0" dirty="0"/>
              <a:t> all Farms</a:t>
            </a:r>
            <a:endParaRPr lang="en-US" sz="1800" b="1" dirty="0"/>
          </a:p>
        </c:rich>
      </c:tx>
      <c:overlay val="0"/>
    </c:title>
    <c:autoTitleDeleted val="0"/>
    <c:plotArea>
      <c:layout>
        <c:manualLayout>
          <c:layoutTarget val="inner"/>
          <c:xMode val="edge"/>
          <c:yMode val="edge"/>
          <c:x val="2.3743015442872311E-2"/>
          <c:y val="9.1749445825962408E-2"/>
          <c:w val="0.94712087217801699"/>
          <c:h val="0.49837851071134787"/>
        </c:manualLayout>
      </c:layout>
      <c:barChart>
        <c:barDir val="col"/>
        <c:grouping val="clustered"/>
        <c:varyColors val="0"/>
        <c:ser>
          <c:idx val="0"/>
          <c:order val="0"/>
          <c:tx>
            <c:strRef>
              <c:f>Sheet1!$B$1</c:f>
              <c:strCache>
                <c:ptCount val="1"/>
                <c:pt idx="0">
                  <c:v>2011 Census</c:v>
                </c:pt>
              </c:strCache>
            </c:strRef>
          </c:tx>
          <c:spPr>
            <a:solidFill>
              <a:schemeClr val="accent3"/>
            </a:solidFill>
          </c:spPr>
          <c:invertIfNegative val="0"/>
          <c:dLbls>
            <c:dLbl>
              <c:idx val="0"/>
              <c:layout>
                <c:manualLayout>
                  <c:x val="8.981155132129057E-3"/>
                  <c:y val="8.6386505927097037E-3"/>
                </c:manualLayout>
              </c:layout>
              <c:spPr/>
              <c:txPr>
                <a:bodyPr rot="-5400000" vert="horz"/>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3E-4837-958C-95BD367B01AD}"/>
                </c:ext>
              </c:extLst>
            </c:dLbl>
            <c:dLbl>
              <c:idx val="1"/>
              <c:layout>
                <c:manualLayout>
                  <c:x val="-2.6057136175998718E-3"/>
                  <c:y val="7.95962063857108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05-4C83-B59B-63571AA7A24A}"/>
                </c:ext>
              </c:extLst>
            </c:dLbl>
            <c:spPr>
              <a:noFill/>
              <a:ln>
                <a:noFill/>
              </a:ln>
              <a:effectLst/>
            </c:spPr>
            <c:txPr>
              <a:bodyPr rot="-540000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Less than 25 years</c:v>
                </c:pt>
                <c:pt idx="1">
                  <c:v>25 to 29</c:v>
                </c:pt>
                <c:pt idx="2">
                  <c:v>30 to 34</c:v>
                </c:pt>
                <c:pt idx="3">
                  <c:v>35 to 39</c:v>
                </c:pt>
                <c:pt idx="4">
                  <c:v>40 to 44</c:v>
                </c:pt>
                <c:pt idx="5">
                  <c:v>45 to 49</c:v>
                </c:pt>
                <c:pt idx="6">
                  <c:v>50 to 54</c:v>
                </c:pt>
                <c:pt idx="7">
                  <c:v>55 to 59</c:v>
                </c:pt>
                <c:pt idx="8">
                  <c:v>60 to 64</c:v>
                </c:pt>
                <c:pt idx="9">
                  <c:v>65 to 69</c:v>
                </c:pt>
                <c:pt idx="10">
                  <c:v>70 to 74</c:v>
                </c:pt>
                <c:pt idx="11">
                  <c:v>75 years and older</c:v>
                </c:pt>
              </c:strCache>
            </c:strRef>
          </c:cat>
          <c:val>
            <c:numRef>
              <c:f>Sheet1!$B$2:$B$13</c:f>
              <c:numCache>
                <c:formatCode>_(* #,##0_);_(* \(#,##0\);_(* "-"??_);_(@_)</c:formatCode>
                <c:ptCount val="12"/>
                <c:pt idx="0">
                  <c:v>3595</c:v>
                </c:pt>
                <c:pt idx="1">
                  <c:v>7555</c:v>
                </c:pt>
                <c:pt idx="2">
                  <c:v>12970</c:v>
                </c:pt>
                <c:pt idx="3">
                  <c:v>17195</c:v>
                </c:pt>
                <c:pt idx="4">
                  <c:v>24115</c:v>
                </c:pt>
                <c:pt idx="5">
                  <c:v>38570</c:v>
                </c:pt>
                <c:pt idx="6">
                  <c:v>48015</c:v>
                </c:pt>
                <c:pt idx="7">
                  <c:v>44585</c:v>
                </c:pt>
                <c:pt idx="8">
                  <c:v>35355</c:v>
                </c:pt>
                <c:pt idx="9">
                  <c:v>25930</c:v>
                </c:pt>
                <c:pt idx="10">
                  <c:v>17090</c:v>
                </c:pt>
                <c:pt idx="11">
                  <c:v>18960</c:v>
                </c:pt>
              </c:numCache>
            </c:numRef>
          </c:val>
          <c:extLst>
            <c:ext xmlns:c16="http://schemas.microsoft.com/office/drawing/2014/chart" uri="{C3380CC4-5D6E-409C-BE32-E72D297353CC}">
              <c16:uniqueId val="{00000001-E355-4B0C-BF34-306BBF7B0358}"/>
            </c:ext>
          </c:extLst>
        </c:ser>
        <c:ser>
          <c:idx val="1"/>
          <c:order val="1"/>
          <c:tx>
            <c:strRef>
              <c:f>Sheet1!$C$1</c:f>
              <c:strCache>
                <c:ptCount val="1"/>
                <c:pt idx="0">
                  <c:v>2016 Census</c:v>
                </c:pt>
              </c:strCache>
            </c:strRef>
          </c:tx>
          <c:spPr>
            <a:solidFill>
              <a:schemeClr val="accent4"/>
            </a:solidFill>
          </c:spPr>
          <c:invertIfNegative val="0"/>
          <c:dLbls>
            <c:dLbl>
              <c:idx val="0"/>
              <c:layout>
                <c:manualLayout>
                  <c:x val="2.9937183773763457E-3"/>
                  <c:y val="2.4201902537355154E-2"/>
                </c:manualLayout>
              </c:layout>
              <c:spPr/>
              <c:txPr>
                <a:bodyPr rot="-5400000" vert="horz"/>
                <a:lstStyle/>
                <a:p>
                  <a:pPr>
                    <a:defRPr sz="9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3E-4837-958C-95BD367B01AD}"/>
                </c:ext>
              </c:extLst>
            </c:dLbl>
            <c:dLbl>
              <c:idx val="1"/>
              <c:layout>
                <c:manualLayout>
                  <c:x val="5.0176605811679559E-3"/>
                  <c:y val="0.1000638023134650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05-4C83-B59B-63571AA7A24A}"/>
                </c:ext>
              </c:extLst>
            </c:dLbl>
            <c:dLbl>
              <c:idx val="2"/>
              <c:layout>
                <c:manualLayout>
                  <c:x val="2.9937183773762425E-3"/>
                  <c:y val="0.121316078952990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3E-4837-958C-95BD367B01AD}"/>
                </c:ext>
              </c:extLst>
            </c:dLbl>
            <c:dLbl>
              <c:idx val="3"/>
              <c:layout>
                <c:manualLayout>
                  <c:x val="0"/>
                  <c:y val="0.109945192326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3E-4837-958C-95BD367B01AD}"/>
                </c:ext>
              </c:extLst>
            </c:dLbl>
            <c:dLbl>
              <c:idx val="4"/>
              <c:layout>
                <c:manualLayout>
                  <c:x val="0"/>
                  <c:y val="0.119041901627683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3E-4837-958C-95BD367B01AD}"/>
                </c:ext>
              </c:extLst>
            </c:dLbl>
            <c:dLbl>
              <c:idx val="5"/>
              <c:layout>
                <c:manualLayout>
                  <c:x val="0"/>
                  <c:y val="0.109945192326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3E-4837-958C-95BD367B01AD}"/>
                </c:ext>
              </c:extLst>
            </c:dLbl>
            <c:dLbl>
              <c:idx val="6"/>
              <c:layout>
                <c:manualLayout>
                  <c:x val="-1.0976840578314199E-16"/>
                  <c:y val="0.1076710150011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3E-4837-958C-95BD367B01AD}"/>
                </c:ext>
              </c:extLst>
            </c:dLbl>
            <c:spPr>
              <a:noFill/>
              <a:ln>
                <a:noFill/>
              </a:ln>
              <a:effectLst/>
            </c:spPr>
            <c:txPr>
              <a:bodyPr rot="-5400000" vert="horz"/>
              <a:lstStyle/>
              <a:p>
                <a:pPr>
                  <a:defRPr sz="9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Less than 25 years</c:v>
                </c:pt>
                <c:pt idx="1">
                  <c:v>25 to 29</c:v>
                </c:pt>
                <c:pt idx="2">
                  <c:v>30 to 34</c:v>
                </c:pt>
                <c:pt idx="3">
                  <c:v>35 to 39</c:v>
                </c:pt>
                <c:pt idx="4">
                  <c:v>40 to 44</c:v>
                </c:pt>
                <c:pt idx="5">
                  <c:v>45 to 49</c:v>
                </c:pt>
                <c:pt idx="6">
                  <c:v>50 to 54</c:v>
                </c:pt>
                <c:pt idx="7">
                  <c:v>55 to 59</c:v>
                </c:pt>
                <c:pt idx="8">
                  <c:v>60 to 64</c:v>
                </c:pt>
                <c:pt idx="9">
                  <c:v>65 to 69</c:v>
                </c:pt>
                <c:pt idx="10">
                  <c:v>70 to 74</c:v>
                </c:pt>
                <c:pt idx="11">
                  <c:v>75 years and older</c:v>
                </c:pt>
              </c:strCache>
            </c:strRef>
          </c:cat>
          <c:val>
            <c:numRef>
              <c:f>Sheet1!$C$2:$C$13</c:f>
              <c:numCache>
                <c:formatCode>_(* #,##0_);_(* \(#,##0\);_(* "-"??_);_(@_)</c:formatCode>
                <c:ptCount val="12"/>
                <c:pt idx="0">
                  <c:v>3385</c:v>
                </c:pt>
                <c:pt idx="1">
                  <c:v>8170</c:v>
                </c:pt>
                <c:pt idx="2">
                  <c:v>13295</c:v>
                </c:pt>
                <c:pt idx="3">
                  <c:v>17000</c:v>
                </c:pt>
                <c:pt idx="4">
                  <c:v>18970</c:v>
                </c:pt>
                <c:pt idx="5">
                  <c:v>24460</c:v>
                </c:pt>
                <c:pt idx="6">
                  <c:v>38410</c:v>
                </c:pt>
                <c:pt idx="7">
                  <c:v>44655</c:v>
                </c:pt>
                <c:pt idx="8">
                  <c:v>37435</c:v>
                </c:pt>
                <c:pt idx="9">
                  <c:v>27375</c:v>
                </c:pt>
                <c:pt idx="10">
                  <c:v>18685</c:v>
                </c:pt>
                <c:pt idx="11">
                  <c:v>20100</c:v>
                </c:pt>
              </c:numCache>
            </c:numRef>
          </c:val>
          <c:extLst>
            <c:ext xmlns:c16="http://schemas.microsoft.com/office/drawing/2014/chart" uri="{C3380CC4-5D6E-409C-BE32-E72D297353CC}">
              <c16:uniqueId val="{00000003-E355-4B0C-BF34-306BBF7B0358}"/>
            </c:ext>
          </c:extLst>
        </c:ser>
        <c:dLbls>
          <c:showLegendKey val="0"/>
          <c:showVal val="0"/>
          <c:showCatName val="0"/>
          <c:showSerName val="0"/>
          <c:showPercent val="0"/>
          <c:showBubbleSize val="0"/>
        </c:dLbls>
        <c:gapWidth val="50"/>
        <c:axId val="471158256"/>
        <c:axId val="471157472"/>
      </c:barChart>
      <c:catAx>
        <c:axId val="471158256"/>
        <c:scaling>
          <c:orientation val="minMax"/>
        </c:scaling>
        <c:delete val="0"/>
        <c:axPos val="b"/>
        <c:numFmt formatCode="General" sourceLinked="0"/>
        <c:majorTickMark val="out"/>
        <c:minorTickMark val="none"/>
        <c:tickLblPos val="nextTo"/>
        <c:txPr>
          <a:bodyPr/>
          <a:lstStyle/>
          <a:p>
            <a:pPr>
              <a:defRPr sz="900"/>
            </a:pPr>
            <a:endParaRPr lang="en-US"/>
          </a:p>
        </c:txPr>
        <c:crossAx val="471157472"/>
        <c:crosses val="autoZero"/>
        <c:auto val="1"/>
        <c:lblAlgn val="ctr"/>
        <c:lblOffset val="100"/>
        <c:noMultiLvlLbl val="0"/>
      </c:catAx>
      <c:valAx>
        <c:axId val="471157472"/>
        <c:scaling>
          <c:orientation val="minMax"/>
        </c:scaling>
        <c:delete val="1"/>
        <c:axPos val="l"/>
        <c:majorGridlines>
          <c:spPr>
            <a:ln>
              <a:noFill/>
            </a:ln>
          </c:spPr>
        </c:majorGridlines>
        <c:numFmt formatCode="_(* #,##0_);_(* \(#,##0\);_(* &quot;-&quot;??_);_(@_)" sourceLinked="1"/>
        <c:majorTickMark val="out"/>
        <c:minorTickMark val="none"/>
        <c:tickLblPos val="nextTo"/>
        <c:crossAx val="471158256"/>
        <c:crosses val="autoZero"/>
        <c:crossBetween val="between"/>
      </c:valAx>
      <c:spPr>
        <a:solidFill>
          <a:schemeClr val="bg1">
            <a:alpha val="58000"/>
          </a:schemeClr>
        </a:solidFill>
      </c:spPr>
    </c:plotArea>
    <c:legend>
      <c:legendPos val="r"/>
      <c:layout>
        <c:manualLayout>
          <c:xMode val="edge"/>
          <c:yMode val="edge"/>
          <c:x val="4.6698212367011903E-2"/>
          <c:y val="0.22667907257257999"/>
          <c:w val="0.251175800572154"/>
          <c:h val="9.1726704052709301E-2"/>
        </c:manualLayout>
      </c:layout>
      <c:overlay val="0"/>
      <c:txPr>
        <a:bodyPr/>
        <a:lstStyle/>
        <a:p>
          <a:pPr>
            <a:lnSpc>
              <a:spcPct val="90000"/>
            </a:lnSpc>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53EE36-F562-422A-A023-6C08B9ECF153}"/>
              </a:ext>
            </a:extLst>
          </p:cNvPr>
          <p:cNvSpPr>
            <a:spLocks noGrp="1"/>
          </p:cNvSpPr>
          <p:nvPr>
            <p:ph type="hdr" sz="quarter"/>
          </p:nvPr>
        </p:nvSpPr>
        <p:spPr>
          <a:xfrm>
            <a:off x="1" y="2"/>
            <a:ext cx="2962101" cy="500996"/>
          </a:xfrm>
          <a:prstGeom prst="rect">
            <a:avLst/>
          </a:prstGeom>
        </p:spPr>
        <p:txBody>
          <a:bodyPr vert="horz" lIns="93065" tIns="46533" rIns="93065" bIns="46533" rtlCol="0"/>
          <a:lstStyle>
            <a:lvl1pPr algn="l">
              <a:defRPr sz="1200"/>
            </a:lvl1pPr>
          </a:lstStyle>
          <a:p>
            <a:endParaRPr lang="en-US" dirty="0"/>
          </a:p>
        </p:txBody>
      </p:sp>
      <p:sp>
        <p:nvSpPr>
          <p:cNvPr id="3" name="Date Placeholder 2">
            <a:extLst>
              <a:ext uri="{FF2B5EF4-FFF2-40B4-BE49-F238E27FC236}">
                <a16:creationId xmlns:a16="http://schemas.microsoft.com/office/drawing/2014/main" id="{CA2F88B2-73FC-466E-BA69-9E5E822C8AB1}"/>
              </a:ext>
            </a:extLst>
          </p:cNvPr>
          <p:cNvSpPr>
            <a:spLocks noGrp="1"/>
          </p:cNvSpPr>
          <p:nvPr>
            <p:ph type="dt" sz="quarter" idx="1"/>
          </p:nvPr>
        </p:nvSpPr>
        <p:spPr>
          <a:xfrm>
            <a:off x="3870543" y="2"/>
            <a:ext cx="2962101" cy="500996"/>
          </a:xfrm>
          <a:prstGeom prst="rect">
            <a:avLst/>
          </a:prstGeom>
        </p:spPr>
        <p:txBody>
          <a:bodyPr vert="horz" lIns="93065" tIns="46533" rIns="93065" bIns="46533" rtlCol="0"/>
          <a:lstStyle>
            <a:lvl1pPr algn="r">
              <a:defRPr sz="1200"/>
            </a:lvl1pPr>
          </a:lstStyle>
          <a:p>
            <a:fld id="{F20DDA0E-0277-4C35-B3E7-F173E593FFDC}" type="datetimeFigureOut">
              <a:rPr lang="en-US" smtClean="0"/>
              <a:t>2/20/2019</a:t>
            </a:fld>
            <a:endParaRPr lang="en-US" dirty="0"/>
          </a:p>
        </p:txBody>
      </p:sp>
      <p:sp>
        <p:nvSpPr>
          <p:cNvPr id="4" name="Footer Placeholder 3">
            <a:extLst>
              <a:ext uri="{FF2B5EF4-FFF2-40B4-BE49-F238E27FC236}">
                <a16:creationId xmlns:a16="http://schemas.microsoft.com/office/drawing/2014/main" id="{95A8ABCF-14AA-46F4-96C4-5A9AF251F54F}"/>
              </a:ext>
            </a:extLst>
          </p:cNvPr>
          <p:cNvSpPr>
            <a:spLocks noGrp="1"/>
          </p:cNvSpPr>
          <p:nvPr>
            <p:ph type="ftr" sz="quarter" idx="2"/>
          </p:nvPr>
        </p:nvSpPr>
        <p:spPr>
          <a:xfrm>
            <a:off x="1" y="9478031"/>
            <a:ext cx="2962101" cy="500996"/>
          </a:xfrm>
          <a:prstGeom prst="rect">
            <a:avLst/>
          </a:prstGeom>
        </p:spPr>
        <p:txBody>
          <a:bodyPr vert="horz" lIns="93065" tIns="46533" rIns="93065" bIns="4653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11A102-60AB-4FA0-87E1-1C42CCFE4740}"/>
              </a:ext>
            </a:extLst>
          </p:cNvPr>
          <p:cNvSpPr>
            <a:spLocks noGrp="1"/>
          </p:cNvSpPr>
          <p:nvPr>
            <p:ph type="sldNum" sz="quarter" idx="3"/>
          </p:nvPr>
        </p:nvSpPr>
        <p:spPr>
          <a:xfrm>
            <a:off x="3870543" y="9478031"/>
            <a:ext cx="2962101" cy="500996"/>
          </a:xfrm>
          <a:prstGeom prst="rect">
            <a:avLst/>
          </a:prstGeom>
        </p:spPr>
        <p:txBody>
          <a:bodyPr vert="horz" lIns="93065" tIns="46533" rIns="93065" bIns="46533" rtlCol="0" anchor="b"/>
          <a:lstStyle>
            <a:lvl1pPr algn="r">
              <a:defRPr sz="1200"/>
            </a:lvl1pPr>
          </a:lstStyle>
          <a:p>
            <a:fld id="{FE8C1867-FCA8-4563-8C60-26B5ACA9C9EA}" type="slidenum">
              <a:rPr lang="en-US" smtClean="0"/>
              <a:t>‹#›</a:t>
            </a:fld>
            <a:endParaRPr lang="en-US" dirty="0"/>
          </a:p>
        </p:txBody>
      </p:sp>
    </p:spTree>
    <p:extLst>
      <p:ext uri="{BB962C8B-B14F-4D97-AF65-F5344CB8AC3E}">
        <p14:creationId xmlns:p14="http://schemas.microsoft.com/office/powerpoint/2010/main" val="1440040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62101" cy="499293"/>
          </a:xfrm>
          <a:prstGeom prst="rect">
            <a:avLst/>
          </a:prstGeom>
        </p:spPr>
        <p:txBody>
          <a:bodyPr vert="horz" lIns="93065" tIns="46533" rIns="93065" bIns="46533" rtlCol="0"/>
          <a:lstStyle>
            <a:lvl1pPr algn="l">
              <a:defRPr sz="1200"/>
            </a:lvl1pPr>
          </a:lstStyle>
          <a:p>
            <a:endParaRPr lang="en-US" dirty="0"/>
          </a:p>
        </p:txBody>
      </p:sp>
      <p:sp>
        <p:nvSpPr>
          <p:cNvPr id="3" name="Date Placeholder 2"/>
          <p:cNvSpPr>
            <a:spLocks noGrp="1"/>
          </p:cNvSpPr>
          <p:nvPr>
            <p:ph type="dt" idx="1"/>
          </p:nvPr>
        </p:nvSpPr>
        <p:spPr>
          <a:xfrm>
            <a:off x="3870543" y="1"/>
            <a:ext cx="2962101" cy="499293"/>
          </a:xfrm>
          <a:prstGeom prst="rect">
            <a:avLst/>
          </a:prstGeom>
        </p:spPr>
        <p:txBody>
          <a:bodyPr vert="horz" lIns="93065" tIns="46533" rIns="93065" bIns="46533" rtlCol="0"/>
          <a:lstStyle>
            <a:lvl1pPr algn="r">
              <a:defRPr sz="1200"/>
            </a:lvl1pPr>
          </a:lstStyle>
          <a:p>
            <a:fld id="{54F90E02-769E-0A4D-B12C-894089022B7B}" type="datetimeFigureOut">
              <a:rPr lang="en-US" smtClean="0"/>
              <a:t>2/20/2019</a:t>
            </a:fld>
            <a:endParaRPr lang="en-US" dirty="0"/>
          </a:p>
        </p:txBody>
      </p:sp>
      <p:sp>
        <p:nvSpPr>
          <p:cNvPr id="4" name="Slide Image Placeholder 3"/>
          <p:cNvSpPr>
            <a:spLocks noGrp="1" noRot="1" noChangeAspect="1"/>
          </p:cNvSpPr>
          <p:nvPr>
            <p:ph type="sldImg" idx="2"/>
          </p:nvPr>
        </p:nvSpPr>
        <p:spPr>
          <a:xfrm>
            <a:off x="923925" y="747713"/>
            <a:ext cx="4986338" cy="3741737"/>
          </a:xfrm>
          <a:prstGeom prst="rect">
            <a:avLst/>
          </a:prstGeom>
          <a:noFill/>
          <a:ln w="12700">
            <a:solidFill>
              <a:prstClr val="black"/>
            </a:solidFill>
          </a:ln>
        </p:spPr>
        <p:txBody>
          <a:bodyPr vert="horz" lIns="93065" tIns="46533" rIns="93065" bIns="46533" rtlCol="0" anchor="ctr"/>
          <a:lstStyle/>
          <a:p>
            <a:endParaRPr lang="en-US" dirty="0"/>
          </a:p>
        </p:txBody>
      </p:sp>
      <p:sp>
        <p:nvSpPr>
          <p:cNvPr id="5" name="Notes Placeholder 4"/>
          <p:cNvSpPr>
            <a:spLocks noGrp="1"/>
          </p:cNvSpPr>
          <p:nvPr>
            <p:ph type="body" sz="quarter" idx="3"/>
          </p:nvPr>
        </p:nvSpPr>
        <p:spPr>
          <a:xfrm>
            <a:off x="684039" y="4740720"/>
            <a:ext cx="5466112" cy="4490221"/>
          </a:xfrm>
          <a:prstGeom prst="rect">
            <a:avLst/>
          </a:prstGeom>
        </p:spPr>
        <p:txBody>
          <a:bodyPr vert="horz" lIns="93065" tIns="46533" rIns="93065" bIns="46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78030"/>
            <a:ext cx="2962101" cy="499293"/>
          </a:xfrm>
          <a:prstGeom prst="rect">
            <a:avLst/>
          </a:prstGeom>
        </p:spPr>
        <p:txBody>
          <a:bodyPr vert="horz" lIns="93065" tIns="46533" rIns="93065" bIns="4653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70543" y="9478030"/>
            <a:ext cx="2962101" cy="499293"/>
          </a:xfrm>
          <a:prstGeom prst="rect">
            <a:avLst/>
          </a:prstGeom>
        </p:spPr>
        <p:txBody>
          <a:bodyPr vert="horz" lIns="93065" tIns="46533" rIns="93065" bIns="46533" rtlCol="0" anchor="b"/>
          <a:lstStyle>
            <a:lvl1pPr algn="r">
              <a:defRPr sz="1200"/>
            </a:lvl1pPr>
          </a:lstStyle>
          <a:p>
            <a:fld id="{D6277947-D319-A645-BD0B-8F373667BCD2}" type="slidenum">
              <a:rPr lang="en-US" smtClean="0"/>
              <a:t>‹#›</a:t>
            </a:fld>
            <a:endParaRPr lang="en-US" dirty="0"/>
          </a:p>
        </p:txBody>
      </p:sp>
    </p:spTree>
    <p:extLst>
      <p:ext uri="{BB962C8B-B14F-4D97-AF65-F5344CB8AC3E}">
        <p14:creationId xmlns:p14="http://schemas.microsoft.com/office/powerpoint/2010/main" val="2912817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277947-D319-A645-BD0B-8F373667BCD2}" type="slidenum">
              <a:rPr lang="en-US" smtClean="0"/>
              <a:t>1</a:t>
            </a:fld>
            <a:endParaRPr lang="en-US" dirty="0"/>
          </a:p>
        </p:txBody>
      </p:sp>
    </p:spTree>
    <p:extLst>
      <p:ext uri="{BB962C8B-B14F-4D97-AF65-F5344CB8AC3E}">
        <p14:creationId xmlns:p14="http://schemas.microsoft.com/office/powerpoint/2010/main" val="88884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2011, 36.8 million acres, or 23% of the year’s total farmland, had been rented or leased. Just over 40.1 million acres (or one-quarter of total ag land) was farmed on rented or leased land in 2016. That’s a 2% increase in rented land as a proportion of all ag land in Canada between 2011 and 2016, and a 9% increase in the period’s rented farmland acres.</a:t>
            </a:r>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4</a:t>
            </a:fld>
            <a:endParaRPr lang="en-US" dirty="0">
              <a:solidFill>
                <a:prstClr val="black"/>
              </a:solidFill>
              <a:latin typeface="Calibri"/>
            </a:endParaRPr>
          </a:p>
        </p:txBody>
      </p:sp>
    </p:spTree>
    <p:extLst>
      <p:ext uri="{BB962C8B-B14F-4D97-AF65-F5344CB8AC3E}">
        <p14:creationId xmlns:p14="http://schemas.microsoft.com/office/powerpoint/2010/main" val="61265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7</a:t>
            </a:fld>
            <a:endParaRPr lang="en-US" dirty="0">
              <a:solidFill>
                <a:prstClr val="black"/>
              </a:solidFill>
              <a:latin typeface="Calibri"/>
            </a:endParaRPr>
          </a:p>
        </p:txBody>
      </p:sp>
    </p:spTree>
    <p:extLst>
      <p:ext uri="{BB962C8B-B14F-4D97-AF65-F5344CB8AC3E}">
        <p14:creationId xmlns:p14="http://schemas.microsoft.com/office/powerpoint/2010/main" val="43056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10</a:t>
            </a:fld>
            <a:endParaRPr lang="en-US" dirty="0">
              <a:solidFill>
                <a:prstClr val="black"/>
              </a:solidFill>
              <a:latin typeface="Calibri"/>
            </a:endParaRPr>
          </a:p>
        </p:txBody>
      </p:sp>
    </p:spTree>
    <p:extLst>
      <p:ext uri="{BB962C8B-B14F-4D97-AF65-F5344CB8AC3E}">
        <p14:creationId xmlns:p14="http://schemas.microsoft.com/office/powerpoint/2010/main" val="186433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13</a:t>
            </a:fld>
            <a:endParaRPr lang="en-US" dirty="0">
              <a:solidFill>
                <a:prstClr val="black"/>
              </a:solidFill>
              <a:latin typeface="Calibri"/>
            </a:endParaRPr>
          </a:p>
        </p:txBody>
      </p:sp>
    </p:spTree>
    <p:extLst>
      <p:ext uri="{BB962C8B-B14F-4D97-AF65-F5344CB8AC3E}">
        <p14:creationId xmlns:p14="http://schemas.microsoft.com/office/powerpoint/2010/main" val="21469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Context 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28882" y="795865"/>
            <a:ext cx="2693208" cy="1888070"/>
          </a:xfrm>
          <a:prstGeom prst="rect">
            <a:avLst/>
          </a:prstGeom>
        </p:spPr>
      </p:pic>
      <p:pic>
        <p:nvPicPr>
          <p:cNvPr id="16" name="Picture 15" descr="7842918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65874" y="2676769"/>
            <a:ext cx="6278125" cy="4181231"/>
          </a:xfrm>
          <a:prstGeom prst="rect">
            <a:avLst/>
          </a:prstGeom>
        </p:spPr>
      </p:pic>
      <p:sp>
        <p:nvSpPr>
          <p:cNvPr id="9" name="Rectangle 8"/>
          <p:cNvSpPr/>
          <p:nvPr userDrawn="1"/>
        </p:nvSpPr>
        <p:spPr>
          <a:xfrm>
            <a:off x="2842559" y="2698750"/>
            <a:ext cx="4476749" cy="4159250"/>
          </a:xfrm>
          <a:prstGeom prst="rect">
            <a:avLst/>
          </a:prstGeom>
          <a:gradFill flip="none" rotWithShape="1">
            <a:gsLst>
              <a:gs pos="4000">
                <a:schemeClr val="bg1"/>
              </a:gs>
              <a:gs pos="100000">
                <a:schemeClr val="bg1">
                  <a:alpha val="0"/>
                </a:schemeClr>
              </a:gs>
              <a:gs pos="52000">
                <a:schemeClr val="bg1">
                  <a:alpha val="62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Title 1"/>
          <p:cNvSpPr txBox="1">
            <a:spLocks/>
          </p:cNvSpPr>
          <p:nvPr/>
        </p:nvSpPr>
        <p:spPr bwMode="auto">
          <a:xfrm>
            <a:off x="0" y="2675151"/>
            <a:ext cx="7460204" cy="1294531"/>
          </a:xfrm>
          <a:prstGeom prst="rect">
            <a:avLst/>
          </a:prstGeom>
          <a:solidFill>
            <a:schemeClr val="accent4">
              <a:alpha val="90000"/>
            </a:schemeClr>
          </a:solidFill>
          <a:ln w="9525" cap="flat" cmpd="sng" algn="ctr">
            <a:noFill/>
            <a:prstDash val="solid"/>
            <a:miter lim="800000"/>
            <a:headEnd/>
            <a:tailEnd/>
          </a:ln>
          <a:effectLst/>
        </p:spPr>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5122" name="Rectangle 2"/>
          <p:cNvSpPr>
            <a:spLocks noGrp="1" noChangeArrowheads="1"/>
          </p:cNvSpPr>
          <p:nvPr>
            <p:ph type="ctrTitle" hasCustomPrompt="1"/>
          </p:nvPr>
        </p:nvSpPr>
        <p:spPr>
          <a:xfrm>
            <a:off x="321235" y="2726763"/>
            <a:ext cx="7067177" cy="1203699"/>
          </a:xfr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2400" b="0" dirty="0">
                <a:solidFill>
                  <a:schemeClr val="bg1"/>
                </a:solidFill>
                <a:latin typeface="+mj-lt"/>
                <a:cs typeface="+mj-cs"/>
              </a:defRPr>
            </a:lvl1pPr>
          </a:lstStyle>
          <a:p>
            <a:pPr lvl="0"/>
            <a:r>
              <a:rPr lang="en-US" dirty="0"/>
              <a:t>Click to edit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dirty="0"/>
              <a:t>Date</a:t>
            </a:r>
          </a:p>
        </p:txBody>
      </p:sp>
    </p:spTree>
    <p:extLst>
      <p:ext uri="{BB962C8B-B14F-4D97-AF65-F5344CB8AC3E}">
        <p14:creationId xmlns:p14="http://schemas.microsoft.com/office/powerpoint/2010/main" val="392931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228600" y="914400"/>
            <a:ext cx="4270248" cy="5184648"/>
          </a:xfrm>
        </p:spPr>
        <p:txBody>
          <a:bodyPr/>
          <a:lstStyle>
            <a:lvl1pPr marL="228600" indent="-228600">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1" hasCustomPrompt="1"/>
          </p:nvPr>
        </p:nvSpPr>
        <p:spPr>
          <a:xfrm>
            <a:off x="4645152" y="914400"/>
            <a:ext cx="4270248" cy="5184648"/>
          </a:xfrm>
        </p:spPr>
        <p:txBody>
          <a:bodyPr/>
          <a:lstStyle>
            <a:lvl1pPr marL="228600" indent="-228600">
              <a:defRPr sz="1600" b="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385038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228599" y="903101"/>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28600" y="1546412"/>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1" hasCustomPrompt="1"/>
          </p:nvPr>
        </p:nvSpPr>
        <p:spPr>
          <a:xfrm>
            <a:off x="4645152" y="914400"/>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p:cNvSpPr>
            <a:spLocks noGrp="1"/>
          </p:cNvSpPr>
          <p:nvPr>
            <p:ph sz="half" idx="12" hasCustomPrompt="1"/>
          </p:nvPr>
        </p:nvSpPr>
        <p:spPr>
          <a:xfrm>
            <a:off x="4645152" y="1545336"/>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3"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54550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1646670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pic>
        <p:nvPicPr>
          <p:cNvPr id="7" name="Picture 6" descr="shutterstock_60864790.jpg"/>
          <p:cNvPicPr>
            <a:picLocks noChangeAspect="1"/>
          </p:cNvPicPr>
          <p:nvPr userDrawn="1"/>
        </p:nvPicPr>
        <p:blipFill rotWithShape="1">
          <a:blip r:embed="rId2" cstate="email">
            <a:alphaModFix amt="46000"/>
            <a:extLst>
              <a:ext uri="{28A0092B-C50C-407E-A947-70E740481C1C}">
                <a14:useLocalDpi xmlns:a14="http://schemas.microsoft.com/office/drawing/2010/main"/>
              </a:ext>
            </a:extLst>
          </a:blip>
          <a:srcRect t="-162"/>
          <a:stretch/>
        </p:blipFill>
        <p:spPr>
          <a:xfrm>
            <a:off x="0" y="976922"/>
            <a:ext cx="9144000" cy="5306607"/>
          </a:xfrm>
          <a:prstGeom prst="rect">
            <a:avLst/>
          </a:prstGeom>
        </p:spPr>
      </p:pic>
      <p:sp>
        <p:nvSpPr>
          <p:cNvPr id="3" name="Rectangle 2"/>
          <p:cNvSpPr/>
          <p:nvPr userDrawn="1"/>
        </p:nvSpPr>
        <p:spPr>
          <a:xfrm>
            <a:off x="0" y="750453"/>
            <a:ext cx="9144000" cy="3235393"/>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
        <p:nvSpPr>
          <p:cNvPr id="8" name="Rectangle 7"/>
          <p:cNvSpPr/>
          <p:nvPr userDrawn="1"/>
        </p:nvSpPr>
        <p:spPr>
          <a:xfrm rot="10800000">
            <a:off x="0" y="1680308"/>
            <a:ext cx="9144000" cy="4607522"/>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9" name="Line 8"/>
          <p:cNvSpPr>
            <a:spLocks noChangeShapeType="1"/>
          </p:cNvSpPr>
          <p:nvPr userDrawn="1"/>
        </p:nvSpPr>
        <p:spPr bwMode="auto">
          <a:xfrm flipH="1">
            <a:off x="228600" y="877824"/>
            <a:ext cx="8686800" cy="0"/>
          </a:xfrm>
          <a:prstGeom prst="line">
            <a:avLst/>
          </a:prstGeom>
          <a:noFill/>
          <a:ln w="15875">
            <a:solidFill>
              <a:srgbClr val="86903D"/>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343804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pic>
        <p:nvPicPr>
          <p:cNvPr id="10" name="Picture 9" descr="soy field plow image edi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7239"/>
            <a:ext cx="9144000" cy="6096000"/>
          </a:xfrm>
          <a:prstGeom prst="rect">
            <a:avLst/>
          </a:prstGeom>
        </p:spPr>
      </p:pic>
      <p:sp>
        <p:nvSpPr>
          <p:cNvPr id="11" name="Title 1"/>
          <p:cNvSpPr txBox="1">
            <a:spLocks/>
          </p:cNvSpPr>
          <p:nvPr userDrawn="1"/>
        </p:nvSpPr>
        <p:spPr>
          <a:xfrm rot="5400000">
            <a:off x="2420472" y="-552825"/>
            <a:ext cx="4303055" cy="9144002"/>
          </a:xfrm>
          <a:prstGeom prst="rect">
            <a:avLst/>
          </a:prstGeom>
          <a:gradFill flip="none" rotWithShape="1">
            <a:gsLst>
              <a:gs pos="99000">
                <a:schemeClr val="bg1">
                  <a:alpha val="7000"/>
                </a:schemeClr>
              </a:gs>
              <a:gs pos="0">
                <a:schemeClr val="bg1">
                  <a:alpha val="81000"/>
                </a:schemeClr>
              </a:gs>
            </a:gsLst>
            <a:lin ang="11040000" scaled="0"/>
            <a:tileRect/>
          </a:gradFill>
        </p:spPr>
        <p:txBody>
          <a:bodyPr vert="horz" lIns="91423" tIns="45711" rIns="91423" bIns="45711" rtlCol="0" anchor="ctr">
            <a:noAutofit/>
          </a:bodyPr>
          <a:lstStyle>
            <a:lvl1pPr algn="l" defTabSz="914227" rtl="0" eaLnBrk="1" latinLnBrk="0" hangingPunct="1">
              <a:spcBef>
                <a:spcPct val="0"/>
              </a:spcBef>
              <a:buNone/>
              <a:defRPr sz="3300" b="1" kern="1200">
                <a:solidFill>
                  <a:srgbClr val="860029"/>
                </a:solidFill>
                <a:latin typeface="Arial"/>
                <a:ea typeface="+mj-ea"/>
                <a:cs typeface="Arial"/>
              </a:defRPr>
            </a:lvl1pPr>
          </a:lstStyle>
          <a:p>
            <a:pPr>
              <a:spcAft>
                <a:spcPts val="2400"/>
              </a:spcAft>
            </a:pPr>
            <a:endParaRPr lang="en-US" sz="2800"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9" name="Line 8"/>
          <p:cNvSpPr>
            <a:spLocks noChangeShapeType="1"/>
          </p:cNvSpPr>
          <p:nvPr userDrawn="1"/>
        </p:nvSpPr>
        <p:spPr bwMode="auto">
          <a:xfrm flipH="1">
            <a:off x="228600" y="877824"/>
            <a:ext cx="8686800" cy="0"/>
          </a:xfrm>
          <a:prstGeom prst="line">
            <a:avLst/>
          </a:prstGeom>
          <a:noFill/>
          <a:ln w="15875">
            <a:solidFill>
              <a:srgbClr val="86903D"/>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2212356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descr="shutterstock_60864790.jpg"/>
          <p:cNvPicPr>
            <a:picLocks noChangeAspect="1"/>
          </p:cNvPicPr>
          <p:nvPr userDrawn="1"/>
        </p:nvPicPr>
        <p:blipFill rotWithShape="1">
          <a:blip r:embed="rId2" cstate="email">
            <a:alphaModFix amt="46000"/>
            <a:extLst>
              <a:ext uri="{28A0092B-C50C-407E-A947-70E740481C1C}">
                <a14:useLocalDpi xmlns:a14="http://schemas.microsoft.com/office/drawing/2010/main"/>
              </a:ext>
            </a:extLst>
          </a:blip>
          <a:srcRect t="-162"/>
          <a:stretch/>
        </p:blipFill>
        <p:spPr>
          <a:xfrm>
            <a:off x="0" y="976922"/>
            <a:ext cx="9144000" cy="5306607"/>
          </a:xfrm>
          <a:prstGeom prst="rect">
            <a:avLst/>
          </a:prstGeom>
        </p:spPr>
      </p:pic>
      <p:sp>
        <p:nvSpPr>
          <p:cNvPr id="3" name="Rectangle 2"/>
          <p:cNvSpPr/>
          <p:nvPr userDrawn="1"/>
        </p:nvSpPr>
        <p:spPr>
          <a:xfrm>
            <a:off x="0" y="750453"/>
            <a:ext cx="9144000" cy="3235393"/>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
        <p:nvSpPr>
          <p:cNvPr id="8" name="Rectangle 7"/>
          <p:cNvSpPr/>
          <p:nvPr userDrawn="1"/>
        </p:nvSpPr>
        <p:spPr>
          <a:xfrm rot="10800000">
            <a:off x="0" y="1680308"/>
            <a:ext cx="9144000" cy="4607522"/>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9" name="Line 8"/>
          <p:cNvSpPr>
            <a:spLocks noChangeShapeType="1"/>
          </p:cNvSpPr>
          <p:nvPr userDrawn="1"/>
        </p:nvSpPr>
        <p:spPr bwMode="auto">
          <a:xfrm flipH="1">
            <a:off x="228600" y="877824"/>
            <a:ext cx="8686800" cy="0"/>
          </a:xfrm>
          <a:prstGeom prst="line">
            <a:avLst/>
          </a:prstGeom>
          <a:noFill/>
          <a:ln w="15875">
            <a:solidFill>
              <a:srgbClr val="86903D"/>
            </a:solidFill>
            <a:round/>
            <a:headEnd/>
            <a:tailEnd/>
          </a:ln>
          <a:effectLst/>
        </p:spPr>
        <p:txBody>
          <a:bodyPr wrap="none" anchor="ctr"/>
          <a:lstStyle/>
          <a:p>
            <a:endParaRPr lang="en-US" dirty="0">
              <a:solidFill>
                <a:prstClr val="black"/>
              </a:solidFill>
            </a:endParaRPr>
          </a:p>
        </p:txBody>
      </p:sp>
      <p:sp>
        <p:nvSpPr>
          <p:cNvPr id="10" name="Rectangle 9"/>
          <p:cNvSpPr/>
          <p:nvPr userDrawn="1"/>
        </p:nvSpPr>
        <p:spPr>
          <a:xfrm>
            <a:off x="165100" y="800100"/>
            <a:ext cx="8839200" cy="1905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9176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descr="7842918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560061"/>
            <a:ext cx="9144000" cy="44386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1193880"/>
            <a:ext cx="9144000" cy="3235393"/>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5" name="Rectangle 4"/>
          <p:cNvSpPr/>
          <p:nvPr userDrawn="1"/>
        </p:nvSpPr>
        <p:spPr>
          <a:xfrm rot="10800000">
            <a:off x="0" y="1780326"/>
            <a:ext cx="9144000" cy="4607522"/>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48765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descr="7842918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85363"/>
            <a:ext cx="9144000" cy="44386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1880414"/>
            <a:ext cx="9144000" cy="4537971"/>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45294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pic>
        <p:nvPicPr>
          <p:cNvPr id="6" name="Picture 5" descr="GraphicsStock young sprouts buckwheat mg-i5a6898.jpg"/>
          <p:cNvPicPr>
            <a:picLocks noChangeAspect="1"/>
          </p:cNvPicPr>
          <p:nvPr userDrawn="1"/>
        </p:nvPicPr>
        <p:blipFill rotWithShape="1">
          <a:blip r:embed="rId2" cstate="email">
            <a:alphaModFix amt="28000"/>
            <a:extLst>
              <a:ext uri="{28A0092B-C50C-407E-A947-70E740481C1C}">
                <a14:useLocalDpi xmlns:a14="http://schemas.microsoft.com/office/drawing/2010/main"/>
              </a:ext>
            </a:extLst>
          </a:blip>
          <a:srcRect/>
          <a:stretch/>
        </p:blipFill>
        <p:spPr>
          <a:xfrm>
            <a:off x="0" y="762001"/>
            <a:ext cx="9144000" cy="5506720"/>
          </a:xfrm>
          <a:prstGeom prst="rect">
            <a:avLst/>
          </a:prstGeom>
        </p:spPr>
      </p:pic>
      <p:sp>
        <p:nvSpPr>
          <p:cNvPr id="3" name="Rectangle 2"/>
          <p:cNvSpPr/>
          <p:nvPr userDrawn="1"/>
        </p:nvSpPr>
        <p:spPr>
          <a:xfrm>
            <a:off x="0" y="750453"/>
            <a:ext cx="9144000" cy="4306455"/>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
        <p:nvSpPr>
          <p:cNvPr id="8" name="Rectangle 7"/>
          <p:cNvSpPr/>
          <p:nvPr userDrawn="1"/>
        </p:nvSpPr>
        <p:spPr>
          <a:xfrm rot="10800000">
            <a:off x="0" y="4239846"/>
            <a:ext cx="9144000" cy="2047984"/>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7" name="Line 8"/>
          <p:cNvSpPr>
            <a:spLocks noChangeShapeType="1"/>
          </p:cNvSpPr>
          <p:nvPr userDrawn="1"/>
        </p:nvSpPr>
        <p:spPr bwMode="auto">
          <a:xfrm flipH="1">
            <a:off x="228600" y="877824"/>
            <a:ext cx="8686800" cy="0"/>
          </a:xfrm>
          <a:prstGeom prst="line">
            <a:avLst/>
          </a:prstGeom>
          <a:noFill/>
          <a:ln w="15875">
            <a:solidFill>
              <a:srgbClr val="86903D"/>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31788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descr="shutterstock_41463653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556" y="2129851"/>
            <a:ext cx="9144000" cy="416378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0" y="1694741"/>
            <a:ext cx="9151556" cy="3235393"/>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rot="10800000">
            <a:off x="0" y="2601682"/>
            <a:ext cx="9144000" cy="3759201"/>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68105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1" name="Picture 10" descr="shutterstock_41463653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694214"/>
            <a:ext cx="9144000" cy="4163786"/>
          </a:xfrm>
          <a:prstGeom prst="rect">
            <a:avLst/>
          </a:prstGeom>
        </p:spPr>
      </p:pic>
      <p:sp>
        <p:nvSpPr>
          <p:cNvPr id="10" name="Rectangle 9"/>
          <p:cNvSpPr/>
          <p:nvPr userDrawn="1"/>
        </p:nvSpPr>
        <p:spPr>
          <a:xfrm>
            <a:off x="0" y="2698750"/>
            <a:ext cx="8303846" cy="4159250"/>
          </a:xfrm>
          <a:prstGeom prst="rect">
            <a:avLst/>
          </a:prstGeom>
          <a:gradFill flip="none" rotWithShape="1">
            <a:gsLst>
              <a:gs pos="4000">
                <a:schemeClr val="bg1"/>
              </a:gs>
              <a:gs pos="100000">
                <a:schemeClr val="bg1">
                  <a:alpha val="0"/>
                </a:schemeClr>
              </a:gs>
              <a:gs pos="52000">
                <a:schemeClr val="bg1">
                  <a:alpha val="62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Title 1"/>
          <p:cNvSpPr txBox="1">
            <a:spLocks/>
          </p:cNvSpPr>
          <p:nvPr/>
        </p:nvSpPr>
        <p:spPr bwMode="auto">
          <a:xfrm>
            <a:off x="0" y="2690094"/>
            <a:ext cx="7460204" cy="1286594"/>
          </a:xfrm>
          <a:prstGeom prst="rect">
            <a:avLst/>
          </a:prstGeom>
          <a:solidFill>
            <a:schemeClr val="accent3">
              <a:alpha val="93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5122" name="Rectangle 2"/>
          <p:cNvSpPr>
            <a:spLocks noGrp="1" noChangeArrowheads="1"/>
          </p:cNvSpPr>
          <p:nvPr>
            <p:ph type="ctrTitle" hasCustomPrompt="1"/>
          </p:nvPr>
        </p:nvSpPr>
        <p:spPr>
          <a:xfrm>
            <a:off x="321235" y="2749176"/>
            <a:ext cx="7067177" cy="1203699"/>
          </a:xfr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2400" b="0" dirty="0">
                <a:solidFill>
                  <a:schemeClr val="bg1"/>
                </a:solidFill>
                <a:latin typeface="+mj-lt"/>
                <a:cs typeface="+mj-cs"/>
              </a:defRPr>
            </a:lvl1pPr>
          </a:lstStyle>
          <a:p>
            <a:pPr lvl="0"/>
            <a:r>
              <a:rPr lang="en-US" dirty="0"/>
              <a:t>Click to edit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dirty="0"/>
              <a:t>Date</a:t>
            </a:r>
          </a:p>
        </p:txBody>
      </p:sp>
      <p:pic>
        <p:nvPicPr>
          <p:cNvPr id="9" name="Picture 8" descr="Context TAGLIN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945211" y="798294"/>
            <a:ext cx="2657856" cy="1863287"/>
          </a:xfrm>
          <a:prstGeom prst="rect">
            <a:avLst/>
          </a:prstGeom>
        </p:spPr>
      </p:pic>
    </p:spTree>
    <p:extLst>
      <p:ext uri="{BB962C8B-B14F-4D97-AF65-F5344CB8AC3E}">
        <p14:creationId xmlns:p14="http://schemas.microsoft.com/office/powerpoint/2010/main" val="311460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7" name="Picture 6" descr="shutterstock_41463653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334881"/>
            <a:ext cx="9978870" cy="45439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 y="1334881"/>
            <a:ext cx="9503229" cy="3595253"/>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rot="10800000">
            <a:off x="-2" y="2593978"/>
            <a:ext cx="9144000" cy="3759201"/>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96975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shutterstock_41463653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556" y="2129851"/>
            <a:ext cx="9144000" cy="4163786"/>
          </a:xfrm>
          <a:prstGeom prst="rect">
            <a:avLst/>
          </a:prstGeom>
        </p:spPr>
      </p:pic>
      <p:sp>
        <p:nvSpPr>
          <p:cNvPr id="5" name="Rectangle 4"/>
          <p:cNvSpPr/>
          <p:nvPr userDrawn="1"/>
        </p:nvSpPr>
        <p:spPr>
          <a:xfrm>
            <a:off x="0" y="1694741"/>
            <a:ext cx="9151556" cy="3235393"/>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rot="10800000">
            <a:off x="0" y="2616198"/>
            <a:ext cx="9144000" cy="3759201"/>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3" name="Rectangle 2"/>
          <p:cNvSpPr/>
          <p:nvPr userDrawn="1"/>
        </p:nvSpPr>
        <p:spPr>
          <a:xfrm>
            <a:off x="165100" y="800100"/>
            <a:ext cx="8839200" cy="1905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79694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6" name="Picture 5" descr="shutterstock_2468955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91882"/>
            <a:ext cx="9166282" cy="5386294"/>
          </a:xfrm>
          <a:prstGeom prst="rect">
            <a:avLst/>
          </a:prstGeom>
          <a:gradFill flip="none" rotWithShape="1">
            <a:gsLst>
              <a:gs pos="0">
                <a:schemeClr val="accent2">
                  <a:lumMod val="60000"/>
                  <a:lumOff val="40000"/>
                  <a:alpha val="81000"/>
                </a:schemeClr>
              </a:gs>
              <a:gs pos="100000">
                <a:schemeClr val="bg1">
                  <a:lumMod val="95000"/>
                  <a:alpha val="24000"/>
                </a:schemeClr>
              </a:gs>
            </a:gsLst>
            <a:lin ang="16200000" scaled="0"/>
            <a:tileRect/>
          </a:gradFill>
          <a:ln>
            <a:noFill/>
          </a:ln>
        </p:spPr>
      </p:pic>
      <p:pic>
        <p:nvPicPr>
          <p:cNvPr id="4" name="Picture 3" descr="shutterstock_2468955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91882"/>
            <a:ext cx="9166282" cy="5386294"/>
          </a:xfrm>
          <a:prstGeom prst="rect">
            <a:avLst/>
          </a:prstGeom>
          <a:gradFill flip="none" rotWithShape="1">
            <a:gsLst>
              <a:gs pos="0">
                <a:schemeClr val="accent2">
                  <a:lumMod val="60000"/>
                  <a:lumOff val="40000"/>
                  <a:alpha val="81000"/>
                </a:schemeClr>
              </a:gs>
              <a:gs pos="100000">
                <a:schemeClr val="bg1">
                  <a:lumMod val="95000"/>
                  <a:alpha val="24000"/>
                </a:schemeClr>
              </a:gs>
            </a:gsLst>
            <a:lin ang="16200000" scaled="0"/>
            <a:tileRect/>
          </a:gradFill>
          <a:ln>
            <a:noFill/>
          </a:ln>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
        <p:nvSpPr>
          <p:cNvPr id="7" name="Rectangle 6"/>
          <p:cNvSpPr/>
          <p:nvPr userDrawn="1"/>
        </p:nvSpPr>
        <p:spPr>
          <a:xfrm rot="10800000">
            <a:off x="0" y="3028462"/>
            <a:ext cx="9144000" cy="3259368"/>
          </a:xfrm>
          <a:prstGeom prst="rect">
            <a:avLst/>
          </a:prstGeom>
          <a:gradFill flip="none" rotWithShape="1">
            <a:gsLst>
              <a:gs pos="18000">
                <a:schemeClr val="bg1"/>
              </a:gs>
              <a:gs pos="100000">
                <a:schemeClr val="bg1">
                  <a:alpha val="0"/>
                </a:schemeClr>
              </a:gs>
            </a:gsLst>
            <a:lin ang="54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8" name="Line 8"/>
          <p:cNvSpPr>
            <a:spLocks noChangeShapeType="1"/>
          </p:cNvSpPr>
          <p:nvPr userDrawn="1"/>
        </p:nvSpPr>
        <p:spPr bwMode="auto">
          <a:xfrm flipH="1">
            <a:off x="228600" y="877824"/>
            <a:ext cx="8686800" cy="0"/>
          </a:xfrm>
          <a:prstGeom prst="line">
            <a:avLst/>
          </a:prstGeom>
          <a:noFill/>
          <a:ln w="15875">
            <a:solidFill>
              <a:srgbClr val="86903D"/>
            </a:solidFill>
            <a:round/>
            <a:headEnd/>
            <a:tailEnd/>
          </a:ln>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3574332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5448" y="45720"/>
            <a:ext cx="8686800" cy="758952"/>
          </a:xfrm>
        </p:spPr>
        <p:txBody>
          <a:bodyPr/>
          <a:lstStyle>
            <a:lvl1pPr>
              <a:defRPr>
                <a:solidFill>
                  <a:schemeClr val="tx1"/>
                </a:solidFill>
              </a:defRPr>
            </a:lvl1pPr>
          </a:lstStyle>
          <a:p>
            <a:r>
              <a:rPr lang="en-US" dirty="0"/>
              <a:t>Click to edit master title style</a:t>
            </a:r>
          </a:p>
        </p:txBody>
      </p:sp>
      <p:sp>
        <p:nvSpPr>
          <p:cNvPr id="6" name="Rectangle 5"/>
          <p:cNvSpPr/>
          <p:nvPr/>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7" name="Rectangle 6"/>
          <p:cNvSpPr/>
          <p:nvPr/>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8" name="Rectangle 7"/>
          <p:cNvSpPr/>
          <p:nvPr/>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9"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
        <p:nvSpPr>
          <p:cNvPr id="10" name="Rectangle 9"/>
          <p:cNvSpPr/>
          <p:nvPr userDrawn="1"/>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94597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 Acc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Content Placeholder 6"/>
          <p:cNvSpPr>
            <a:spLocks noGrp="1"/>
          </p:cNvSpPr>
          <p:nvPr>
            <p:ph sz="quarter" idx="12" hasCustomPrompt="1"/>
          </p:nvPr>
        </p:nvSpPr>
        <p:spPr>
          <a:xfrm>
            <a:off x="2990645" y="934065"/>
            <a:ext cx="5924755" cy="5391353"/>
          </a:xfrm>
        </p:spPr>
        <p:txBody>
          <a:bodyPr/>
          <a:lstStyle>
            <a:lvl1pPr>
              <a:defRPr b="0">
                <a:latin typeface="Arial" pitchFamily="34" charset="0"/>
                <a:cs typeface="Arial" pitchFamily="34" charset="0"/>
              </a:defRPr>
            </a:lvl1pPr>
            <a:lvl2pPr>
              <a:defRPr>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220663" y="933450"/>
            <a:ext cx="2646362" cy="5392738"/>
          </a:xfrm>
          <a:solidFill>
            <a:srgbClr val="77833E"/>
          </a:solidFill>
        </p:spPr>
        <p:txBody>
          <a:bodyPr/>
          <a:lstStyle>
            <a:lvl1pPr marL="171450" indent="-171450">
              <a:buClrTx/>
              <a:buFont typeface="Arial"/>
              <a:buChar char="•"/>
              <a:defRPr b="0" baseline="0">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Drag and drop ACCENT PHOTO on this box OR add accent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13247803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Photo Acc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Content Placeholder 6"/>
          <p:cNvSpPr>
            <a:spLocks noGrp="1"/>
          </p:cNvSpPr>
          <p:nvPr>
            <p:ph sz="quarter" idx="12" hasCustomPrompt="1"/>
          </p:nvPr>
        </p:nvSpPr>
        <p:spPr>
          <a:xfrm>
            <a:off x="2990645" y="934065"/>
            <a:ext cx="5924755" cy="5391353"/>
          </a:xfrm>
        </p:spPr>
        <p:txBody>
          <a:bodyPr/>
          <a:lstStyle>
            <a:lvl1pPr>
              <a:defRPr b="0">
                <a:latin typeface="Arial" pitchFamily="34" charset="0"/>
                <a:cs typeface="Arial" pitchFamily="34" charset="0"/>
              </a:defRPr>
            </a:lvl1pPr>
            <a:lvl2pPr>
              <a:defRPr>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220663" y="933450"/>
            <a:ext cx="2646362" cy="5392738"/>
          </a:xfrm>
          <a:solidFill>
            <a:srgbClr val="2C4D76"/>
          </a:solidFill>
        </p:spPr>
        <p:txBody>
          <a:bodyPr/>
          <a:lstStyle>
            <a:lvl1pPr marL="171450" indent="-171450">
              <a:buClrTx/>
              <a:buFont typeface="Arial"/>
              <a:buChar char="•"/>
              <a:defRPr b="0" baseline="0">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Drag and drop ACCENT PHOTO on this box OR add accent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583542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7842918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80353" y="2213551"/>
            <a:ext cx="6963647" cy="4637789"/>
          </a:xfrm>
          <a:prstGeom prst="rect">
            <a:avLst/>
          </a:prstGeom>
        </p:spPr>
      </p:pic>
      <p:sp>
        <p:nvSpPr>
          <p:cNvPr id="8" name="Rectangle 7"/>
          <p:cNvSpPr/>
          <p:nvPr userDrawn="1"/>
        </p:nvSpPr>
        <p:spPr>
          <a:xfrm>
            <a:off x="1921933" y="2218267"/>
            <a:ext cx="6358467" cy="4639733"/>
          </a:xfrm>
          <a:prstGeom prst="rect">
            <a:avLst/>
          </a:prstGeom>
          <a:gradFill flip="none" rotWithShape="1">
            <a:gsLst>
              <a:gs pos="4000">
                <a:schemeClr val="bg1"/>
              </a:gs>
              <a:gs pos="100000">
                <a:schemeClr val="bg1">
                  <a:alpha val="0"/>
                </a:schemeClr>
              </a:gs>
              <a:gs pos="52000">
                <a:schemeClr val="bg1">
                  <a:alpha val="62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4" name="Title 1"/>
          <p:cNvSpPr txBox="1">
            <a:spLocks/>
          </p:cNvSpPr>
          <p:nvPr/>
        </p:nvSpPr>
        <p:spPr bwMode="auto">
          <a:xfrm>
            <a:off x="0" y="2211294"/>
            <a:ext cx="9144000" cy="2532530"/>
          </a:xfrm>
          <a:prstGeom prst="rect">
            <a:avLst/>
          </a:prstGeom>
          <a:solidFill>
            <a:schemeClr val="accent4"/>
          </a:solidFill>
          <a:ln w="9525" cap="flat" cmpd="sng" algn="ctr">
            <a:noFill/>
            <a:prstDash val="solid"/>
            <a:miter lim="800000"/>
            <a:headEnd/>
            <a:tailEnd/>
          </a:ln>
          <a:effectLst/>
        </p:spPr>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dirty="0"/>
              <a:t>Click to edit GREEN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7318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Title 1"/>
          <p:cNvSpPr txBox="1">
            <a:spLocks/>
          </p:cNvSpPr>
          <p:nvPr/>
        </p:nvSpPr>
        <p:spPr bwMode="auto">
          <a:xfrm>
            <a:off x="0" y="2211294"/>
            <a:ext cx="9144000" cy="2532530"/>
          </a:xfrm>
          <a:prstGeom prst="rect">
            <a:avLst/>
          </a:prstGeom>
          <a:solidFill>
            <a:schemeClr val="accent3"/>
          </a:solidFill>
          <a:ln>
            <a:headEnd/>
            <a:tailEnd/>
          </a:ln>
          <a:effectLst/>
        </p:spPr>
        <p:style>
          <a:lnRef idx="1">
            <a:schemeClr val="accent3"/>
          </a:lnRef>
          <a:fillRef idx="3">
            <a:schemeClr val="accent3"/>
          </a:fillRef>
          <a:effectRef idx="2">
            <a:schemeClr val="accent3"/>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dirty="0"/>
              <a:t>Click to edit BLUE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baseline="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BLUE slide separator text</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36533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Title 1"/>
          <p:cNvSpPr txBox="1">
            <a:spLocks/>
          </p:cNvSpPr>
          <p:nvPr/>
        </p:nvSpPr>
        <p:spPr bwMode="auto">
          <a:xfrm>
            <a:off x="0" y="2211294"/>
            <a:ext cx="9144000" cy="2532530"/>
          </a:xfrm>
          <a:prstGeom prst="rect">
            <a:avLst/>
          </a:prstGeom>
          <a:solidFill>
            <a:schemeClr val="accent2"/>
          </a:solidFill>
          <a:ln>
            <a:headEnd/>
            <a:tailEnd/>
          </a:ln>
          <a:effectLst/>
        </p:spPr>
        <p:style>
          <a:lnRef idx="1">
            <a:schemeClr val="accent2"/>
          </a:lnRef>
          <a:fillRef idx="3">
            <a:schemeClr val="accent2"/>
          </a:fillRef>
          <a:effectRef idx="2">
            <a:schemeClr val="accent2"/>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dirty="0"/>
              <a:t>Click to edit TAN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62050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Title 1"/>
          <p:cNvSpPr txBox="1">
            <a:spLocks/>
          </p:cNvSpPr>
          <p:nvPr/>
        </p:nvSpPr>
        <p:spPr bwMode="auto">
          <a:xfrm>
            <a:off x="0" y="2211294"/>
            <a:ext cx="9144000" cy="2532530"/>
          </a:xfrm>
          <a:prstGeom prst="rect">
            <a:avLst/>
          </a:prstGeom>
          <a:solidFill>
            <a:schemeClr val="accent6"/>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dirty="0"/>
              <a:t>Click to edit GOLD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0535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8" name="Picture 7" descr="shutterstock_41285075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690091"/>
            <a:ext cx="9144000" cy="4167909"/>
          </a:xfrm>
          <a:prstGeom prst="rect">
            <a:avLst/>
          </a:prstGeom>
        </p:spPr>
      </p:pic>
      <p:sp>
        <p:nvSpPr>
          <p:cNvPr id="10" name="Rectangle 9"/>
          <p:cNvSpPr/>
          <p:nvPr userDrawn="1"/>
        </p:nvSpPr>
        <p:spPr>
          <a:xfrm>
            <a:off x="0" y="2698750"/>
            <a:ext cx="8303846" cy="4159250"/>
          </a:xfrm>
          <a:prstGeom prst="rect">
            <a:avLst/>
          </a:prstGeom>
          <a:gradFill flip="none" rotWithShape="1">
            <a:gsLst>
              <a:gs pos="4000">
                <a:schemeClr val="bg1"/>
              </a:gs>
              <a:gs pos="100000">
                <a:schemeClr val="bg1">
                  <a:alpha val="0"/>
                </a:schemeClr>
              </a:gs>
              <a:gs pos="52000">
                <a:schemeClr val="bg1">
                  <a:alpha val="62000"/>
                </a:schemeClr>
              </a:gs>
            </a:gsLst>
            <a:lin ang="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Title 1"/>
          <p:cNvSpPr txBox="1">
            <a:spLocks/>
          </p:cNvSpPr>
          <p:nvPr/>
        </p:nvSpPr>
        <p:spPr bwMode="auto">
          <a:xfrm>
            <a:off x="0" y="2690094"/>
            <a:ext cx="7460204" cy="1286594"/>
          </a:xfrm>
          <a:prstGeom prst="rect">
            <a:avLst/>
          </a:prstGeom>
          <a:solidFill>
            <a:schemeClr val="accent6">
              <a:lumMod val="75000"/>
              <a:alpha val="93000"/>
            </a:schemeClr>
          </a:solidFill>
          <a:ln>
            <a:noFill/>
            <a:headEnd/>
            <a:tailEnd/>
          </a:ln>
          <a:effectLst/>
        </p:spPr>
        <p:style>
          <a:lnRef idx="1">
            <a:schemeClr val="accent3"/>
          </a:lnRef>
          <a:fillRef idx="3">
            <a:schemeClr val="accent3"/>
          </a:fillRef>
          <a:effectRef idx="2">
            <a:schemeClr val="accent3"/>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5122" name="Rectangle 2"/>
          <p:cNvSpPr>
            <a:spLocks noGrp="1" noChangeArrowheads="1"/>
          </p:cNvSpPr>
          <p:nvPr>
            <p:ph type="ctrTitle" hasCustomPrompt="1"/>
          </p:nvPr>
        </p:nvSpPr>
        <p:spPr>
          <a:xfrm>
            <a:off x="321235" y="2749176"/>
            <a:ext cx="7067177" cy="1203699"/>
          </a:xfr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2400" b="0" dirty="0">
                <a:solidFill>
                  <a:schemeClr val="bg1"/>
                </a:solidFill>
                <a:latin typeface="+mj-lt"/>
                <a:cs typeface="+mj-cs"/>
              </a:defRPr>
            </a:lvl1pPr>
          </a:lstStyle>
          <a:p>
            <a:pPr lvl="0"/>
            <a:r>
              <a:rPr lang="en-US" dirty="0"/>
              <a:t>Click to edit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dirty="0"/>
              <a:t>Date</a:t>
            </a:r>
          </a:p>
        </p:txBody>
      </p:sp>
      <p:pic>
        <p:nvPicPr>
          <p:cNvPr id="9" name="Picture 8" descr="Context TAGLIN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945211" y="798294"/>
            <a:ext cx="2657856" cy="1863287"/>
          </a:xfrm>
          <a:prstGeom prst="rect">
            <a:avLst/>
          </a:prstGeom>
        </p:spPr>
      </p:pic>
    </p:spTree>
    <p:extLst>
      <p:ext uri="{BB962C8B-B14F-4D97-AF65-F5344CB8AC3E}">
        <p14:creationId xmlns:p14="http://schemas.microsoft.com/office/powerpoint/2010/main" val="3663522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Title 1"/>
          <p:cNvSpPr txBox="1">
            <a:spLocks/>
          </p:cNvSpPr>
          <p:nvPr/>
        </p:nvSpPr>
        <p:spPr bwMode="auto">
          <a:xfrm>
            <a:off x="0" y="2211294"/>
            <a:ext cx="9144000" cy="2532530"/>
          </a:xfrm>
          <a:prstGeom prst="rect">
            <a:avLst/>
          </a:prstGeom>
          <a:solidFill>
            <a:schemeClr val="accent5"/>
          </a:solidFill>
          <a:ln>
            <a:headEnd/>
            <a:tailEnd/>
          </a:ln>
          <a:effectLst/>
        </p:spPr>
        <p:style>
          <a:lnRef idx="1">
            <a:schemeClr val="accent5"/>
          </a:lnRef>
          <a:fillRef idx="3">
            <a:schemeClr val="accent5"/>
          </a:fillRef>
          <a:effectRef idx="2">
            <a:schemeClr val="accent5"/>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dirty="0"/>
              <a:t>Click to edit RED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65199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Title 1"/>
          <p:cNvSpPr txBox="1">
            <a:spLocks/>
          </p:cNvSpPr>
          <p:nvPr/>
        </p:nvSpPr>
        <p:spPr bwMode="auto">
          <a:xfrm>
            <a:off x="0" y="2211294"/>
            <a:ext cx="9144000" cy="2532530"/>
          </a:xfrm>
          <a:prstGeom prst="rect">
            <a:avLst/>
          </a:prstGeom>
          <a:solidFill>
            <a:schemeClr val="accent1"/>
          </a:solidFill>
          <a:ln>
            <a:headEnd/>
            <a:tailEnd/>
          </a:ln>
          <a:effectLst/>
        </p:spPr>
        <p:style>
          <a:lnRef idx="1">
            <a:schemeClr val="accent1"/>
          </a:lnRef>
          <a:fillRef idx="3">
            <a:schemeClr val="accent1"/>
          </a:fillRef>
          <a:effectRef idx="2">
            <a:schemeClr val="accent1"/>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dirty="0"/>
              <a:t>Click to edit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574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026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228600" y="914400"/>
            <a:ext cx="4270248" cy="5184648"/>
          </a:xfrm>
        </p:spPr>
        <p:txBody>
          <a:bodyPr/>
          <a:lstStyle>
            <a:lvl1pPr marL="228600" indent="-228600">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1" hasCustomPrompt="1"/>
          </p:nvPr>
        </p:nvSpPr>
        <p:spPr>
          <a:xfrm>
            <a:off x="4645152" y="914400"/>
            <a:ext cx="4270248" cy="5184648"/>
          </a:xfrm>
        </p:spPr>
        <p:txBody>
          <a:bodyPr/>
          <a:lstStyle>
            <a:lvl1pPr marL="228600" indent="-228600">
              <a:defRPr sz="1600" b="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4038607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228599" y="903101"/>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228600" y="1546412"/>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1" hasCustomPrompt="1"/>
          </p:nvPr>
        </p:nvSpPr>
        <p:spPr>
          <a:xfrm>
            <a:off x="4645152" y="914400"/>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p:cNvSpPr>
            <a:spLocks noGrp="1"/>
          </p:cNvSpPr>
          <p:nvPr>
            <p:ph sz="half" idx="12" hasCustomPrompt="1"/>
          </p:nvPr>
        </p:nvSpPr>
        <p:spPr>
          <a:xfrm>
            <a:off x="4645152" y="1545336"/>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p:cNvSpPr>
            <a:spLocks noGrp="1"/>
          </p:cNvSpPr>
          <p:nvPr>
            <p:ph type="body" sz="quarter" idx="13"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3374612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3549270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 Acc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7" name="Content Placeholder 6"/>
          <p:cNvSpPr>
            <a:spLocks noGrp="1"/>
          </p:cNvSpPr>
          <p:nvPr>
            <p:ph sz="quarter" idx="12" hasCustomPrompt="1"/>
          </p:nvPr>
        </p:nvSpPr>
        <p:spPr>
          <a:xfrm>
            <a:off x="2990645" y="934065"/>
            <a:ext cx="5924755" cy="5391353"/>
          </a:xfrm>
        </p:spPr>
        <p:txBody>
          <a:bodyPr/>
          <a:lstStyle>
            <a:lvl1pPr>
              <a:defRPr b="0">
                <a:latin typeface="Arial" pitchFamily="34" charset="0"/>
                <a:cs typeface="Arial" pitchFamily="34" charset="0"/>
              </a:defRPr>
            </a:lvl1pPr>
            <a:lvl2pPr>
              <a:defRPr>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220663" y="933450"/>
            <a:ext cx="2646362" cy="5392738"/>
          </a:xfrm>
          <a:solidFill>
            <a:srgbClr val="77833E"/>
          </a:solidFill>
        </p:spPr>
        <p:txBody>
          <a:bodyPr/>
          <a:lstStyle>
            <a:lvl1pPr marL="171450" indent="-171450">
              <a:buClrTx/>
              <a:buFont typeface="Arial"/>
              <a:buChar char="•"/>
              <a:defRPr b="0" baseline="0">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Drag and drop ACCENT PHOTO on this box OR add accent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460526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8_Title and Content">
    <p:bg>
      <p:bgPr>
        <a:solidFill>
          <a:schemeClr val="accent4"/>
        </a:solidFill>
        <a:effectLst/>
      </p:bgPr>
    </p:bg>
    <p:spTree>
      <p:nvGrpSpPr>
        <p:cNvPr id="1" name=""/>
        <p:cNvGrpSpPr/>
        <p:nvPr/>
      </p:nvGrpSpPr>
      <p:grpSpPr>
        <a:xfrm>
          <a:off x="0" y="0"/>
          <a:ext cx="0" cy="0"/>
          <a:chOff x="0" y="0"/>
          <a:chExt cx="0" cy="0"/>
        </a:xfrm>
      </p:grpSpPr>
      <p:pic>
        <p:nvPicPr>
          <p:cNvPr id="4" name="Picture 3" descr="Context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txBox="1">
            <a:spLocks/>
          </p:cNvSpPr>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pic>
        <p:nvPicPr>
          <p:cNvPr id="7" name="Picture 6" descr="Context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a:spLocks/>
          </p:cNvSpPr>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spTree>
    <p:extLst>
      <p:ext uri="{BB962C8B-B14F-4D97-AF65-F5344CB8AC3E}">
        <p14:creationId xmlns:p14="http://schemas.microsoft.com/office/powerpoint/2010/main" val="421998909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9_Title and Content">
    <p:bg>
      <p:bgPr>
        <a:solidFill>
          <a:schemeClr val="accent3"/>
        </a:solidFill>
        <a:effectLst/>
      </p:bgPr>
    </p:bg>
    <p:spTree>
      <p:nvGrpSpPr>
        <p:cNvPr id="1" name=""/>
        <p:cNvGrpSpPr/>
        <p:nvPr/>
      </p:nvGrpSpPr>
      <p:grpSpPr>
        <a:xfrm>
          <a:off x="0" y="0"/>
          <a:ext cx="0" cy="0"/>
          <a:chOff x="0" y="0"/>
          <a:chExt cx="0" cy="0"/>
        </a:xfrm>
      </p:grpSpPr>
      <p:pic>
        <p:nvPicPr>
          <p:cNvPr id="4" name="Picture 3" descr="Context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txBox="1">
            <a:spLocks/>
          </p:cNvSpPr>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pic>
        <p:nvPicPr>
          <p:cNvPr id="7" name="Picture 6" descr="Context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a:spLocks/>
          </p:cNvSpPr>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spTree>
    <p:extLst>
      <p:ext uri="{BB962C8B-B14F-4D97-AF65-F5344CB8AC3E}">
        <p14:creationId xmlns:p14="http://schemas.microsoft.com/office/powerpoint/2010/main" val="176773554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accent6"/>
        </a:solidFill>
        <a:effectLst/>
      </p:bgPr>
    </p:bg>
    <p:spTree>
      <p:nvGrpSpPr>
        <p:cNvPr id="1" name=""/>
        <p:cNvGrpSpPr/>
        <p:nvPr/>
      </p:nvGrpSpPr>
      <p:grpSpPr>
        <a:xfrm>
          <a:off x="0" y="0"/>
          <a:ext cx="0" cy="0"/>
          <a:chOff x="0" y="0"/>
          <a:chExt cx="0" cy="0"/>
        </a:xfrm>
      </p:grpSpPr>
      <p:pic>
        <p:nvPicPr>
          <p:cNvPr id="4" name="Picture 3" descr="Context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txBox="1">
            <a:spLocks/>
          </p:cNvSpPr>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pic>
        <p:nvPicPr>
          <p:cNvPr id="7" name="Picture 6" descr="Context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a:spLocks/>
          </p:cNvSpPr>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spTree>
    <p:extLst>
      <p:ext uri="{BB962C8B-B14F-4D97-AF65-F5344CB8AC3E}">
        <p14:creationId xmlns:p14="http://schemas.microsoft.com/office/powerpoint/2010/main" val="6903879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Title 1"/>
          <p:cNvSpPr txBox="1">
            <a:spLocks/>
          </p:cNvSpPr>
          <p:nvPr/>
        </p:nvSpPr>
        <p:spPr bwMode="auto">
          <a:xfrm>
            <a:off x="0" y="2690093"/>
            <a:ext cx="7460204" cy="1294531"/>
          </a:xfrm>
          <a:prstGeom prst="rect">
            <a:avLst/>
          </a:prstGeom>
          <a:solidFill>
            <a:schemeClr val="accent4"/>
          </a:solidFill>
          <a:ln w="9525" cap="flat" cmpd="sng" algn="ctr">
            <a:noFill/>
            <a:prstDash val="solid"/>
            <a:miter lim="800000"/>
            <a:headEnd/>
            <a:tailEnd/>
          </a:ln>
          <a:effectLst/>
        </p:spPr>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dirty="0">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defTabSz="457200"/>
            <a:endParaRPr dirty="0">
              <a:solidFill>
                <a:srgbClr val="FFFFFF"/>
              </a:solidFill>
            </a:endParaRPr>
          </a:p>
        </p:txBody>
      </p:sp>
      <p:sp>
        <p:nvSpPr>
          <p:cNvPr id="5122" name="Rectangle 2"/>
          <p:cNvSpPr>
            <a:spLocks noGrp="1" noChangeArrowheads="1"/>
          </p:cNvSpPr>
          <p:nvPr>
            <p:ph type="ctrTitle" hasCustomPrompt="1"/>
          </p:nvPr>
        </p:nvSpPr>
        <p:spPr>
          <a:xfrm>
            <a:off x="321235" y="2749176"/>
            <a:ext cx="7067177" cy="1203699"/>
          </a:xfrm>
          <a:noFill/>
          <a:ln w="9525">
            <a:noFill/>
            <a:miter lim="800000"/>
            <a:headEnd/>
            <a:tailEnd/>
          </a:ln>
        </p:spPr>
        <p:txBody>
          <a:bodyPr vert="horz" wrap="square" lIns="91440" tIns="45720" rIns="91440" bIns="45720" numCol="1" anchor="ctr" anchorCtr="0" compatLnSpc="1">
            <a:prstTxWarp prst="textNoShape">
              <a:avLst/>
            </a:prstTxWarp>
          </a:bodyPr>
          <a:lstStyle>
            <a:lvl1pPr>
              <a:lnSpc>
                <a:spcPct val="90000"/>
              </a:lnSpc>
              <a:defRPr lang="en-US" sz="2400" b="0" dirty="0">
                <a:solidFill>
                  <a:schemeClr val="bg1"/>
                </a:solidFill>
                <a:latin typeface="+mj-lt"/>
                <a:cs typeface="+mj-cs"/>
              </a:defRPr>
            </a:lvl1pPr>
          </a:lstStyle>
          <a:p>
            <a:pPr lvl="0"/>
            <a:r>
              <a:rPr lang="en-US" dirty="0"/>
              <a:t>Click to edit GREEN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dirty="0"/>
              <a:t>Date</a:t>
            </a:r>
          </a:p>
        </p:txBody>
      </p:sp>
      <p:pic>
        <p:nvPicPr>
          <p:cNvPr id="9" name="Picture 8" descr="Context TAGLIN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45211" y="798294"/>
            <a:ext cx="2657856" cy="1863287"/>
          </a:xfrm>
          <a:prstGeom prst="rect">
            <a:avLst/>
          </a:prstGeom>
        </p:spPr>
      </p:pic>
    </p:spTree>
    <p:extLst>
      <p:ext uri="{BB962C8B-B14F-4D97-AF65-F5344CB8AC3E}">
        <p14:creationId xmlns:p14="http://schemas.microsoft.com/office/powerpoint/2010/main" val="2335048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txBox="1">
            <a:spLocks/>
          </p:cNvSpPr>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pic>
        <p:nvPicPr>
          <p:cNvPr id="7" name="Picture 6" descr="Context_Whit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a:spLocks/>
          </p:cNvSpPr>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dirty="0">
              <a:solidFill>
                <a:srgbClr val="FFFFFF"/>
              </a:solidFill>
            </a:endParaRPr>
          </a:p>
        </p:txBody>
      </p:sp>
      <p:pic>
        <p:nvPicPr>
          <p:cNvPr id="10" name="Picture 9" descr="Context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Tree>
    <p:extLst>
      <p:ext uri="{BB962C8B-B14F-4D97-AF65-F5344CB8AC3E}">
        <p14:creationId xmlns:p14="http://schemas.microsoft.com/office/powerpoint/2010/main" val="53380495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3935"/>
                </a:solidFill>
              </a:defRPr>
            </a:lvl1pPr>
          </a:lstStyle>
          <a:p>
            <a:r>
              <a:rPr lang="en-US" dirty="0"/>
              <a:t>Click to edit Master title style</a:t>
            </a:r>
          </a:p>
        </p:txBody>
      </p:sp>
      <p:pic>
        <p:nvPicPr>
          <p:cNvPr id="4" name="Picture 3" descr="17479327_l.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rot="5400000">
            <a:off x="3625644" y="1339646"/>
            <a:ext cx="1892710" cy="9144000"/>
          </a:xfrm>
          <a:prstGeom prst="rect">
            <a:avLst/>
          </a:prstGeom>
          <a:gradFill flip="none" rotWithShape="1">
            <a:gsLst>
              <a:gs pos="0">
                <a:schemeClr val="lt1">
                  <a:alpha val="0"/>
                </a:schemeClr>
              </a:gs>
              <a:gs pos="100000">
                <a:srgbClr val="000000">
                  <a:alpha val="68000"/>
                </a:srgbClr>
              </a:gs>
            </a:gsLst>
            <a:lin ang="0" scaled="1"/>
            <a:tileRect/>
          </a:gradFill>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6" name="Text Placeholder 1"/>
          <p:cNvSpPr txBox="1">
            <a:spLocks/>
          </p:cNvSpPr>
          <p:nvPr userDrawn="1"/>
        </p:nvSpPr>
        <p:spPr>
          <a:xfrm>
            <a:off x="1667176" y="3098762"/>
            <a:ext cx="3260279" cy="1103078"/>
          </a:xfrm>
          <a:prstGeom prst="rect">
            <a:avLst/>
          </a:prstGeom>
        </p:spPr>
        <p:txBody>
          <a:bodyPr vert="horz" lIns="0" tIns="0" rIns="0" bIns="0" rtlCol="0">
            <a:noAutofit/>
          </a:bodyPr>
          <a:lstStyle>
            <a:lvl1pPr marL="0" indent="0" algn="r" defTabSz="914400" rtl="0" eaLnBrk="1" latinLnBrk="0" hangingPunct="1">
              <a:lnSpc>
                <a:spcPct val="70000"/>
              </a:lnSpc>
              <a:spcBef>
                <a:spcPts val="600"/>
              </a:spcBef>
              <a:spcAft>
                <a:spcPts val="1200"/>
              </a:spcAft>
              <a:buFont typeface="Arial" panose="020B0604020202020204" pitchFamily="34" charset="0"/>
              <a:buNone/>
              <a:defRPr lang="en-US" sz="8000" b="0" i="0" kern="1200" dirty="0" smtClean="0">
                <a:solidFill>
                  <a:schemeClr val="tx2"/>
                </a:solidFill>
                <a:latin typeface="+mn-lt"/>
                <a:ea typeface="+mn-ea"/>
                <a:cs typeface="+mn-cs"/>
              </a:defRPr>
            </a:lvl1pPr>
            <a:lvl2pPr marL="0" indent="0" algn="r"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anose="020B0604020202020204"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ts val="0"/>
              </a:spcBef>
              <a:spcAft>
                <a:spcPts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ts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ts val="0"/>
              </a:spcAft>
              <a:buFont typeface="Arial" panose="020B0604020202020204"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Char char="​"/>
              <a:defRPr sz="1100" kern="1200">
                <a:solidFill>
                  <a:schemeClr val="accent3"/>
                </a:solidFill>
                <a:latin typeface="+mj-lt"/>
                <a:ea typeface="+mn-ea"/>
                <a:cs typeface="+mn-cs"/>
              </a:defRPr>
            </a:lvl9pPr>
          </a:lstStyle>
          <a:p>
            <a:pPr marL="0" marR="0" lvl="0" indent="0" algn="r" defTabSz="914400" rtl="0" eaLnBrk="1" fontAlgn="auto" latinLnBrk="0" hangingPunct="1">
              <a:lnSpc>
                <a:spcPct val="70000"/>
              </a:lnSpc>
              <a:spcBef>
                <a:spcPts val="600"/>
              </a:spcBef>
              <a:spcAft>
                <a:spcPts val="1200"/>
              </a:spcAft>
              <a:buClrTx/>
              <a:buSzTx/>
              <a:buFont typeface="Arial" panose="020B0604020202020204" pitchFamily="34" charset="0"/>
              <a:buNone/>
              <a:tabLst>
                <a:tab pos="854075" algn="l"/>
              </a:tabLst>
              <a:defRPr/>
            </a:pPr>
            <a:r>
              <a:rPr kumimoji="0" lang="en-US" sz="6000" b="0" i="0" u="none" strike="noStrike" kern="1200" cap="none" spc="0" normalizeH="0" baseline="0" noProof="0" dirty="0">
                <a:ln>
                  <a:noFill/>
                </a:ln>
                <a:solidFill>
                  <a:srgbClr val="FFFFFF"/>
                </a:solidFill>
                <a:effectLst/>
                <a:uLnTx/>
                <a:uFillTx/>
                <a:latin typeface="Arial"/>
                <a:ea typeface="+mn-ea"/>
                <a:cs typeface="Arial"/>
              </a:rPr>
              <a:t>thank you</a:t>
            </a:r>
          </a:p>
        </p:txBody>
      </p:sp>
      <p:cxnSp>
        <p:nvCxnSpPr>
          <p:cNvPr id="7" name="Straight Connector 6"/>
          <p:cNvCxnSpPr/>
          <p:nvPr userDrawn="1"/>
        </p:nvCxnSpPr>
        <p:spPr>
          <a:xfrm>
            <a:off x="5191443" y="1718989"/>
            <a:ext cx="0" cy="33784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descr="Context TAGLINE REVERS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91559" y="489204"/>
            <a:ext cx="2614755" cy="1769582"/>
          </a:xfrm>
          <a:prstGeom prst="rect">
            <a:avLst/>
          </a:prstGeom>
        </p:spPr>
      </p:pic>
      <p:grpSp>
        <p:nvGrpSpPr>
          <p:cNvPr id="9" name="Group 8"/>
          <p:cNvGrpSpPr/>
          <p:nvPr userDrawn="1"/>
        </p:nvGrpSpPr>
        <p:grpSpPr>
          <a:xfrm>
            <a:off x="140830" y="5431483"/>
            <a:ext cx="8721696" cy="1276567"/>
            <a:chOff x="140830" y="5431483"/>
            <a:chExt cx="8721696" cy="1276567"/>
          </a:xfrm>
        </p:grpSpPr>
        <p:pic>
          <p:nvPicPr>
            <p:cNvPr id="10" name="Picture 9" descr="Boyd_Garth_website.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40576" y="5694404"/>
              <a:ext cx="588724" cy="735904"/>
            </a:xfrm>
            <a:prstGeom prst="rect">
              <a:avLst/>
            </a:prstGeom>
          </p:spPr>
        </p:pic>
        <p:grpSp>
          <p:nvGrpSpPr>
            <p:cNvPr id="11" name="Group 10"/>
            <p:cNvGrpSpPr/>
            <p:nvPr/>
          </p:nvGrpSpPr>
          <p:grpSpPr>
            <a:xfrm>
              <a:off x="140830" y="5431483"/>
              <a:ext cx="8721696" cy="1276567"/>
              <a:chOff x="140830" y="5431483"/>
              <a:chExt cx="8721696" cy="1276567"/>
            </a:xfrm>
          </p:grpSpPr>
          <p:pic>
            <p:nvPicPr>
              <p:cNvPr id="12" name="Picture 11" descr="Griffin_Doug_Professional_WEB_CROPPED.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86974" y="5685691"/>
                <a:ext cx="595027" cy="730740"/>
              </a:xfrm>
              <a:prstGeom prst="rect">
                <a:avLst/>
              </a:prstGeom>
            </p:spPr>
          </p:pic>
          <p:pic>
            <p:nvPicPr>
              <p:cNvPr id="13" name="Picture 12" descr="Sutton-Vermeulen_MATT_WEB_Professional_CROPPED.png"/>
              <p:cNvPicPr>
                <a:picLocks noChangeAspect="1"/>
              </p:cNvPicPr>
              <p:nvPr/>
            </p:nvPicPr>
            <p:blipFill rotWithShape="1">
              <a:blip r:embed="rId6" cstate="email">
                <a:extLst>
                  <a:ext uri="{28A0092B-C50C-407E-A947-70E740481C1C}">
                    <a14:useLocalDpi xmlns:a14="http://schemas.microsoft.com/office/drawing/2010/main"/>
                  </a:ext>
                </a:extLst>
              </a:blip>
              <a:srcRect t="-615"/>
              <a:stretch/>
            </p:blipFill>
            <p:spPr>
              <a:xfrm>
                <a:off x="6748691" y="5682343"/>
                <a:ext cx="631321" cy="743857"/>
              </a:xfrm>
              <a:prstGeom prst="rect">
                <a:avLst/>
              </a:prstGeom>
            </p:spPr>
          </p:pic>
          <p:sp>
            <p:nvSpPr>
              <p:cNvPr id="14" name="TextBox 13"/>
              <p:cNvSpPr txBox="1"/>
              <p:nvPr/>
            </p:nvSpPr>
            <p:spPr>
              <a:xfrm>
                <a:off x="140830" y="5431483"/>
                <a:ext cx="2582050" cy="246221"/>
              </a:xfrm>
              <a:prstGeom prst="rect">
                <a:avLst/>
              </a:prstGeom>
              <a:noFill/>
            </p:spPr>
            <p:txBody>
              <a:bodyPr wrap="square" rtlCol="0">
                <a:spAutoFit/>
              </a:bodyPr>
              <a:lstStyle/>
              <a:p>
                <a:r>
                  <a:rPr lang="en-US" sz="1000" b="1" dirty="0">
                    <a:solidFill>
                      <a:srgbClr val="FFFFFF"/>
                    </a:solidFill>
                  </a:rPr>
                  <a:t>C O N T E X T   P R I N C I P A L S : </a:t>
                </a:r>
              </a:p>
            </p:txBody>
          </p:sp>
          <p:pic>
            <p:nvPicPr>
              <p:cNvPr id="15" name="Picture 14" descr="BOREL_MIKE_CASUAL_DRK_2015.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5867" y="5687352"/>
                <a:ext cx="583098" cy="741817"/>
              </a:xfrm>
              <a:prstGeom prst="rect">
                <a:avLst/>
              </a:prstGeom>
            </p:spPr>
          </p:pic>
          <p:sp>
            <p:nvSpPr>
              <p:cNvPr id="16" name="TextBox 15"/>
              <p:cNvSpPr txBox="1"/>
              <p:nvPr/>
            </p:nvSpPr>
            <p:spPr>
              <a:xfrm>
                <a:off x="213739" y="6420022"/>
                <a:ext cx="608698" cy="191078"/>
              </a:xfrm>
              <a:prstGeom prst="rect">
                <a:avLst/>
              </a:prstGeom>
              <a:noFill/>
            </p:spPr>
            <p:txBody>
              <a:bodyPr wrap="none" rtlCol="0">
                <a:spAutoFit/>
              </a:bodyPr>
              <a:lstStyle/>
              <a:p>
                <a:pPr algn="ctr">
                  <a:lnSpc>
                    <a:spcPct val="90000"/>
                  </a:lnSpc>
                </a:pPr>
                <a:r>
                  <a:rPr lang="en-US" sz="700" dirty="0">
                    <a:solidFill>
                      <a:srgbClr val="FFFFFF"/>
                    </a:solidFill>
                    <a:latin typeface="Arial"/>
                  </a:rPr>
                  <a:t>Mike Borel</a:t>
                </a:r>
              </a:p>
            </p:txBody>
          </p:sp>
          <p:pic>
            <p:nvPicPr>
              <p:cNvPr id="17" name="Picture 16" descr="Eckles_Jim_WEB 2015_CROPPED_DK.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661816" y="5692655"/>
                <a:ext cx="593725" cy="743069"/>
              </a:xfrm>
              <a:prstGeom prst="rect">
                <a:avLst/>
              </a:prstGeom>
            </p:spPr>
          </p:pic>
          <p:sp>
            <p:nvSpPr>
              <p:cNvPr id="18" name="TextBox 17"/>
              <p:cNvSpPr txBox="1"/>
              <p:nvPr/>
            </p:nvSpPr>
            <p:spPr>
              <a:xfrm>
                <a:off x="1620966" y="6420023"/>
                <a:ext cx="620683" cy="191078"/>
              </a:xfrm>
              <a:prstGeom prst="rect">
                <a:avLst/>
              </a:prstGeom>
              <a:noFill/>
            </p:spPr>
            <p:txBody>
              <a:bodyPr wrap="none" rtlCol="0">
                <a:spAutoFit/>
              </a:bodyPr>
              <a:lstStyle/>
              <a:p>
                <a:pPr algn="ctr">
                  <a:lnSpc>
                    <a:spcPct val="90000"/>
                  </a:lnSpc>
                </a:pPr>
                <a:r>
                  <a:rPr lang="en-US" sz="700" dirty="0">
                    <a:solidFill>
                      <a:srgbClr val="FFFFFF"/>
                    </a:solidFill>
                    <a:latin typeface="Arial"/>
                  </a:rPr>
                  <a:t>Jim Eckles</a:t>
                </a:r>
              </a:p>
            </p:txBody>
          </p:sp>
          <p:pic>
            <p:nvPicPr>
              <p:cNvPr id="19" name="Picture 18" descr="HOLLAND_MARK_PROFESSIONAL 2015_CROPPED.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110396" y="5687305"/>
                <a:ext cx="595640" cy="746789"/>
              </a:xfrm>
              <a:prstGeom prst="rect">
                <a:avLst/>
              </a:prstGeom>
            </p:spPr>
          </p:pic>
          <p:sp>
            <p:nvSpPr>
              <p:cNvPr id="20" name="TextBox 19"/>
              <p:cNvSpPr txBox="1"/>
              <p:nvPr/>
            </p:nvSpPr>
            <p:spPr>
              <a:xfrm>
                <a:off x="3075283" y="6420023"/>
                <a:ext cx="713500" cy="191078"/>
              </a:xfrm>
              <a:prstGeom prst="rect">
                <a:avLst/>
              </a:prstGeom>
              <a:noFill/>
            </p:spPr>
            <p:txBody>
              <a:bodyPr wrap="none" rtlCol="0">
                <a:spAutoFit/>
              </a:bodyPr>
              <a:lstStyle/>
              <a:p>
                <a:pPr algn="ctr">
                  <a:lnSpc>
                    <a:spcPct val="90000"/>
                  </a:lnSpc>
                </a:pPr>
                <a:r>
                  <a:rPr lang="en-US" sz="700" dirty="0">
                    <a:solidFill>
                      <a:srgbClr val="FFFFFF"/>
                    </a:solidFill>
                    <a:latin typeface="Arial"/>
                  </a:rPr>
                  <a:t>Mark Holland</a:t>
                </a:r>
              </a:p>
            </p:txBody>
          </p:sp>
          <p:pic>
            <p:nvPicPr>
              <p:cNvPr id="21" name="Picture 20" descr="J Mann.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600043" y="5686425"/>
                <a:ext cx="587375" cy="736600"/>
              </a:xfrm>
              <a:prstGeom prst="rect">
                <a:avLst/>
              </a:prstGeom>
            </p:spPr>
          </p:pic>
          <p:sp>
            <p:nvSpPr>
              <p:cNvPr id="22" name="TextBox 21"/>
              <p:cNvSpPr txBox="1"/>
              <p:nvPr/>
            </p:nvSpPr>
            <p:spPr>
              <a:xfrm>
                <a:off x="4547119" y="6413159"/>
                <a:ext cx="698554" cy="191078"/>
              </a:xfrm>
              <a:prstGeom prst="rect">
                <a:avLst/>
              </a:prstGeom>
              <a:noFill/>
            </p:spPr>
            <p:txBody>
              <a:bodyPr wrap="none" rtlCol="0">
                <a:spAutoFit/>
              </a:bodyPr>
              <a:lstStyle/>
              <a:p>
                <a:pPr algn="ctr">
                  <a:lnSpc>
                    <a:spcPct val="90000"/>
                  </a:lnSpc>
                </a:pPr>
                <a:r>
                  <a:rPr lang="en-US" sz="700" dirty="0">
                    <a:solidFill>
                      <a:srgbClr val="FFFFFF"/>
                    </a:solidFill>
                    <a:latin typeface="Arial"/>
                  </a:rPr>
                  <a:t>James Mann</a:t>
                </a:r>
              </a:p>
            </p:txBody>
          </p:sp>
          <p:pic>
            <p:nvPicPr>
              <p:cNvPr id="23" name="Picture 22" descr="Nelson_Mark_WEB 2015_CROPPED_DK.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28104" y="5682238"/>
                <a:ext cx="596900" cy="747137"/>
              </a:xfrm>
              <a:prstGeom prst="rect">
                <a:avLst/>
              </a:prstGeom>
            </p:spPr>
          </p:pic>
          <p:sp>
            <p:nvSpPr>
              <p:cNvPr id="24" name="TextBox 23"/>
              <p:cNvSpPr txBox="1"/>
              <p:nvPr/>
            </p:nvSpPr>
            <p:spPr>
              <a:xfrm>
                <a:off x="5291269" y="6413159"/>
                <a:ext cx="688516" cy="191078"/>
              </a:xfrm>
              <a:prstGeom prst="rect">
                <a:avLst/>
              </a:prstGeom>
              <a:noFill/>
            </p:spPr>
            <p:txBody>
              <a:bodyPr wrap="none" rtlCol="0">
                <a:spAutoFit/>
              </a:bodyPr>
              <a:lstStyle/>
              <a:p>
                <a:pPr algn="ctr">
                  <a:lnSpc>
                    <a:spcPct val="90000"/>
                  </a:lnSpc>
                </a:pPr>
                <a:r>
                  <a:rPr lang="en-US" sz="700" dirty="0">
                    <a:solidFill>
                      <a:srgbClr val="FFFFFF"/>
                    </a:solidFill>
                    <a:latin typeface="Arial"/>
                  </a:rPr>
                  <a:t>Mark Nelson</a:t>
                </a:r>
              </a:p>
            </p:txBody>
          </p:sp>
          <p:pic>
            <p:nvPicPr>
              <p:cNvPr id="25" name="Picture 24" descr="RAMSEY_NATHAN_CROPPED_WEB.jpg"/>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027543" y="5684102"/>
                <a:ext cx="628649" cy="739776"/>
              </a:xfrm>
              <a:prstGeom prst="rect">
                <a:avLst/>
              </a:prstGeom>
            </p:spPr>
          </p:pic>
          <p:sp>
            <p:nvSpPr>
              <p:cNvPr id="26" name="TextBox 25"/>
              <p:cNvSpPr txBox="1"/>
              <p:nvPr/>
            </p:nvSpPr>
            <p:spPr>
              <a:xfrm>
                <a:off x="5942191" y="6406293"/>
                <a:ext cx="838691" cy="191078"/>
              </a:xfrm>
              <a:prstGeom prst="rect">
                <a:avLst/>
              </a:prstGeom>
              <a:noFill/>
            </p:spPr>
            <p:txBody>
              <a:bodyPr wrap="none" rtlCol="0">
                <a:spAutoFit/>
              </a:bodyPr>
              <a:lstStyle/>
              <a:p>
                <a:pPr algn="ctr">
                  <a:lnSpc>
                    <a:spcPct val="90000"/>
                  </a:lnSpc>
                </a:pPr>
                <a:r>
                  <a:rPr lang="en-US" sz="700" dirty="0">
                    <a:solidFill>
                      <a:srgbClr val="FFFFFF"/>
                    </a:solidFill>
                    <a:latin typeface="Arial"/>
                  </a:rPr>
                  <a:t>Nathan Ramsey</a:t>
                </a:r>
              </a:p>
            </p:txBody>
          </p:sp>
          <p:pic>
            <p:nvPicPr>
              <p:cNvPr id="27" name="Picture 26" descr="Watson_Paul_WEB 2015_CROPPED_DK.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8211610" y="5690363"/>
                <a:ext cx="595442" cy="742188"/>
              </a:xfrm>
              <a:prstGeom prst="rect">
                <a:avLst/>
              </a:prstGeom>
            </p:spPr>
          </p:pic>
          <p:sp>
            <p:nvSpPr>
              <p:cNvPr id="28" name="TextBox 27"/>
              <p:cNvSpPr txBox="1"/>
              <p:nvPr/>
            </p:nvSpPr>
            <p:spPr>
              <a:xfrm>
                <a:off x="8164899" y="6392564"/>
                <a:ext cx="697627" cy="191078"/>
              </a:xfrm>
              <a:prstGeom prst="rect">
                <a:avLst/>
              </a:prstGeom>
              <a:noFill/>
            </p:spPr>
            <p:txBody>
              <a:bodyPr wrap="none" rtlCol="0">
                <a:spAutoFit/>
              </a:bodyPr>
              <a:lstStyle/>
              <a:p>
                <a:pPr algn="ctr">
                  <a:lnSpc>
                    <a:spcPct val="90000"/>
                  </a:lnSpc>
                </a:pPr>
                <a:r>
                  <a:rPr lang="en-US" sz="700" dirty="0">
                    <a:solidFill>
                      <a:srgbClr val="FFFFFF"/>
                    </a:solidFill>
                    <a:latin typeface="Arial"/>
                  </a:rPr>
                  <a:t>Paul Watson</a:t>
                </a:r>
              </a:p>
            </p:txBody>
          </p:sp>
          <p:sp>
            <p:nvSpPr>
              <p:cNvPr id="29" name="TextBox 28"/>
              <p:cNvSpPr txBox="1"/>
              <p:nvPr/>
            </p:nvSpPr>
            <p:spPr>
              <a:xfrm>
                <a:off x="7447679" y="6399429"/>
                <a:ext cx="710451" cy="191078"/>
              </a:xfrm>
              <a:prstGeom prst="rect">
                <a:avLst/>
              </a:prstGeom>
              <a:noFill/>
            </p:spPr>
            <p:txBody>
              <a:bodyPr wrap="none" rtlCol="0">
                <a:spAutoFit/>
              </a:bodyPr>
              <a:lstStyle/>
              <a:p>
                <a:pPr algn="ctr">
                  <a:lnSpc>
                    <a:spcPct val="90000"/>
                  </a:lnSpc>
                </a:pPr>
                <a:r>
                  <a:rPr lang="en-US" sz="700" dirty="0">
                    <a:solidFill>
                      <a:srgbClr val="FFFFFF"/>
                    </a:solidFill>
                    <a:latin typeface="Arial"/>
                  </a:rPr>
                  <a:t>Tray Thomas</a:t>
                </a:r>
              </a:p>
            </p:txBody>
          </p:sp>
          <p:pic>
            <p:nvPicPr>
              <p:cNvPr id="30" name="Picture 29" descr="THOMAS_TRAY_Professional CROPPEDedit.png"/>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7501832" y="5687438"/>
                <a:ext cx="574673" cy="741937"/>
              </a:xfrm>
              <a:prstGeom prst="rect">
                <a:avLst/>
              </a:prstGeom>
            </p:spPr>
          </p:pic>
          <p:sp>
            <p:nvSpPr>
              <p:cNvPr id="31" name="TextBox 30"/>
              <p:cNvSpPr txBox="1"/>
              <p:nvPr/>
            </p:nvSpPr>
            <p:spPr>
              <a:xfrm>
                <a:off x="3806649" y="6420023"/>
                <a:ext cx="683782" cy="191078"/>
              </a:xfrm>
              <a:prstGeom prst="rect">
                <a:avLst/>
              </a:prstGeom>
              <a:noFill/>
            </p:spPr>
            <p:txBody>
              <a:bodyPr wrap="none" rtlCol="0">
                <a:spAutoFit/>
              </a:bodyPr>
              <a:lstStyle/>
              <a:p>
                <a:pPr algn="ctr">
                  <a:lnSpc>
                    <a:spcPct val="90000"/>
                  </a:lnSpc>
                </a:pPr>
                <a:r>
                  <a:rPr lang="en-US" sz="700" dirty="0">
                    <a:solidFill>
                      <a:srgbClr val="FFFFFF"/>
                    </a:solidFill>
                    <a:latin typeface="Arial"/>
                  </a:rPr>
                  <a:t>Asha Lundal</a:t>
                </a:r>
              </a:p>
            </p:txBody>
          </p:sp>
          <p:pic>
            <p:nvPicPr>
              <p:cNvPr id="32" name="Picture 31" descr="Lundal Professional Professional 3 CROPPED 2015.png"/>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852140" y="5691162"/>
                <a:ext cx="611794" cy="743394"/>
              </a:xfrm>
              <a:prstGeom prst="rect">
                <a:avLst/>
              </a:prstGeom>
            </p:spPr>
          </p:pic>
          <p:sp>
            <p:nvSpPr>
              <p:cNvPr id="33" name="TextBox 32"/>
              <p:cNvSpPr txBox="1"/>
              <p:nvPr/>
            </p:nvSpPr>
            <p:spPr>
              <a:xfrm>
                <a:off x="2334413" y="6420023"/>
                <a:ext cx="661998" cy="191078"/>
              </a:xfrm>
              <a:prstGeom prst="rect">
                <a:avLst/>
              </a:prstGeom>
              <a:noFill/>
            </p:spPr>
            <p:txBody>
              <a:bodyPr wrap="none" rtlCol="0">
                <a:spAutoFit/>
              </a:bodyPr>
              <a:lstStyle/>
              <a:p>
                <a:pPr algn="ctr">
                  <a:lnSpc>
                    <a:spcPct val="90000"/>
                  </a:lnSpc>
                </a:pPr>
                <a:r>
                  <a:rPr lang="en-US" sz="700" dirty="0">
                    <a:solidFill>
                      <a:srgbClr val="FFFFFF"/>
                    </a:solidFill>
                    <a:latin typeface="Arial"/>
                  </a:rPr>
                  <a:t>Doug Griffin</a:t>
                </a:r>
              </a:p>
            </p:txBody>
          </p:sp>
          <p:sp>
            <p:nvSpPr>
              <p:cNvPr id="34" name="TextBox 33"/>
              <p:cNvSpPr txBox="1"/>
              <p:nvPr/>
            </p:nvSpPr>
            <p:spPr>
              <a:xfrm>
                <a:off x="6726650" y="6420022"/>
                <a:ext cx="686525" cy="288028"/>
              </a:xfrm>
              <a:prstGeom prst="rect">
                <a:avLst/>
              </a:prstGeom>
              <a:noFill/>
            </p:spPr>
            <p:txBody>
              <a:bodyPr wrap="square" rtlCol="0">
                <a:spAutoFit/>
              </a:bodyPr>
              <a:lstStyle/>
              <a:p>
                <a:pPr algn="ctr">
                  <a:lnSpc>
                    <a:spcPct val="90000"/>
                  </a:lnSpc>
                </a:pPr>
                <a:r>
                  <a:rPr lang="en-US" sz="700" dirty="0">
                    <a:solidFill>
                      <a:srgbClr val="FFFFFF"/>
                    </a:solidFill>
                  </a:rPr>
                  <a:t>Matt Sutton-Vermeulen</a:t>
                </a:r>
                <a:endParaRPr lang="en-US" sz="700" dirty="0">
                  <a:solidFill>
                    <a:srgbClr val="FFFFFF"/>
                  </a:solidFill>
                  <a:latin typeface="Arial"/>
                </a:endParaRPr>
              </a:p>
            </p:txBody>
          </p:sp>
          <p:sp>
            <p:nvSpPr>
              <p:cNvPr id="35" name="TextBox 34"/>
              <p:cNvSpPr txBox="1"/>
              <p:nvPr/>
            </p:nvSpPr>
            <p:spPr>
              <a:xfrm>
                <a:off x="922976" y="6420022"/>
                <a:ext cx="646331" cy="191078"/>
              </a:xfrm>
              <a:prstGeom prst="rect">
                <a:avLst/>
              </a:prstGeom>
              <a:noFill/>
            </p:spPr>
            <p:txBody>
              <a:bodyPr wrap="none" rtlCol="0">
                <a:spAutoFit/>
              </a:bodyPr>
              <a:lstStyle/>
              <a:p>
                <a:pPr algn="ctr">
                  <a:lnSpc>
                    <a:spcPct val="90000"/>
                  </a:lnSpc>
                </a:pPr>
                <a:r>
                  <a:rPr lang="en-US" sz="700" dirty="0">
                    <a:solidFill>
                      <a:srgbClr val="FFFFFF"/>
                    </a:solidFill>
                    <a:latin typeface="Arial"/>
                  </a:rPr>
                  <a:t>Garth Boyd</a:t>
                </a:r>
              </a:p>
            </p:txBody>
          </p:sp>
        </p:grpSp>
      </p:grpSp>
    </p:spTree>
    <p:extLst>
      <p:ext uri="{BB962C8B-B14F-4D97-AF65-F5344CB8AC3E}">
        <p14:creationId xmlns:p14="http://schemas.microsoft.com/office/powerpoint/2010/main" val="266155431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228600" y="1182918"/>
            <a:ext cx="8686800" cy="5348515"/>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600079" y="6539679"/>
            <a:ext cx="453988" cy="307776"/>
          </a:xfrm>
          <a:prstGeom prst="rect">
            <a:avLst/>
          </a:prstGeom>
          <a:noFill/>
        </p:spPr>
        <p:txBody>
          <a:bodyPr wrap="square" lIns="121899" tIns="60949" rIns="121899" bIns="60949" rtlCol="0">
            <a:spAutoFit/>
          </a:bodyPr>
          <a:lstStyle/>
          <a:p>
            <a:pPr algn="r"/>
            <a:fld id="{3E82E8CF-9B9D-4D24-B45D-ED6B3F87B5C2}" type="slidenum">
              <a:rPr lang="en-US" sz="1200">
                <a:solidFill>
                  <a:srgbClr val="FFFFFF"/>
                </a:solidFill>
              </a:rPr>
              <a:pPr algn="r"/>
              <a:t>‹#›</a:t>
            </a:fld>
            <a:endParaRPr lang="en-US" sz="1200" dirty="0">
              <a:solidFill>
                <a:srgbClr val="FFFFFF"/>
              </a:solidFill>
            </a:endParaRPr>
          </a:p>
        </p:txBody>
      </p:sp>
      <p:sp>
        <p:nvSpPr>
          <p:cNvPr id="11" name="Text Placeholder 13"/>
          <p:cNvSpPr txBox="1">
            <a:spLocks/>
          </p:cNvSpPr>
          <p:nvPr userDrawn="1"/>
        </p:nvSpPr>
        <p:spPr>
          <a:xfrm>
            <a:off x="5520262" y="6562025"/>
            <a:ext cx="2187699" cy="225425"/>
          </a:xfrm>
          <a:prstGeom prst="rect">
            <a:avLst/>
          </a:prstGeom>
        </p:spPr>
        <p:txBody>
          <a:bodyPr lIns="121899" tIns="60949" rIns="121899" bIns="60949"/>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1100" b="0" dirty="0">
                <a:solidFill>
                  <a:srgbClr val="FFFFFF"/>
                </a:solidFill>
              </a:rPr>
              <a:t>COMPANY CONFIDENTIAL</a:t>
            </a:r>
          </a:p>
        </p:txBody>
      </p:sp>
      <p:pic>
        <p:nvPicPr>
          <p:cNvPr id="7" name="Picture 6" descr="Context_Whi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29997" y="6201840"/>
            <a:ext cx="998949" cy="698499"/>
          </a:xfrm>
          <a:prstGeom prst="rect">
            <a:avLst/>
          </a:prstGeom>
        </p:spPr>
      </p:pic>
    </p:spTree>
    <p:extLst>
      <p:ext uri="{BB962C8B-B14F-4D97-AF65-F5344CB8AC3E}">
        <p14:creationId xmlns:p14="http://schemas.microsoft.com/office/powerpoint/2010/main" val="185708856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2244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sz="24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1036637"/>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5"/>
          <p:cNvSpPr>
            <a:spLocks noChangeShapeType="1"/>
          </p:cNvSpPr>
          <p:nvPr userDrawn="1"/>
        </p:nvSpPr>
        <p:spPr bwMode="auto">
          <a:xfrm>
            <a:off x="457200" y="303213"/>
            <a:ext cx="8229600" cy="0"/>
          </a:xfrm>
          <a:prstGeom prst="line">
            <a:avLst/>
          </a:prstGeom>
          <a:noFill/>
          <a:ln w="38100">
            <a:solidFill>
              <a:schemeClr val="tx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dirty="0"/>
          </a:p>
        </p:txBody>
      </p:sp>
      <p:sp>
        <p:nvSpPr>
          <p:cNvPr id="5" name="Line 6"/>
          <p:cNvSpPr>
            <a:spLocks noChangeShapeType="1"/>
          </p:cNvSpPr>
          <p:nvPr userDrawn="1"/>
        </p:nvSpPr>
        <p:spPr bwMode="auto">
          <a:xfrm>
            <a:off x="457200" y="990600"/>
            <a:ext cx="8229600"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dirty="0"/>
          </a:p>
        </p:txBody>
      </p:sp>
      <p:sp>
        <p:nvSpPr>
          <p:cNvPr id="6" name="Line 2"/>
          <p:cNvSpPr>
            <a:spLocks noChangeShapeType="1"/>
          </p:cNvSpPr>
          <p:nvPr userDrawn="1"/>
        </p:nvSpPr>
        <p:spPr bwMode="auto">
          <a:xfrm>
            <a:off x="457200" y="6477000"/>
            <a:ext cx="8229600"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lIns="0" tIns="0" rIns="0" bIns="0"/>
          <a:lstStyle/>
          <a:p>
            <a:endParaRPr lang="en-US" dirty="0"/>
          </a:p>
        </p:txBody>
      </p:sp>
      <p:pic>
        <p:nvPicPr>
          <p:cNvPr id="10" name="Picture 9" descr="Context8 (transparent).png"/>
          <p:cNvPicPr>
            <a:picLocks noChangeAspect="1"/>
          </p:cNvPicPr>
          <p:nvPr userDrawn="1"/>
        </p:nvPicPr>
        <p:blipFill>
          <a:blip r:embed="rId2" cstate="print"/>
          <a:stretch>
            <a:fillRect/>
          </a:stretch>
        </p:blipFill>
        <p:spPr>
          <a:xfrm>
            <a:off x="7848600" y="6553200"/>
            <a:ext cx="458190" cy="228600"/>
          </a:xfrm>
          <a:prstGeom prst="rect">
            <a:avLst/>
          </a:prstGeom>
        </p:spPr>
      </p:pic>
      <p:sp>
        <p:nvSpPr>
          <p:cNvPr id="11" name="TextBox 10"/>
          <p:cNvSpPr txBox="1"/>
          <p:nvPr userDrawn="1"/>
        </p:nvSpPr>
        <p:spPr>
          <a:xfrm>
            <a:off x="8382000" y="6553200"/>
            <a:ext cx="457200" cy="253916"/>
          </a:xfrm>
          <a:prstGeom prst="rect">
            <a:avLst/>
          </a:prstGeom>
          <a:noFill/>
        </p:spPr>
        <p:txBody>
          <a:bodyPr wrap="square" rtlCol="0">
            <a:spAutoFit/>
          </a:bodyPr>
          <a:lstStyle/>
          <a:p>
            <a:fld id="{2B4865E4-A8C6-4E4E-9C04-9B4103485FCF}" type="slidenum">
              <a:rPr lang="en-US" sz="1050" smtClean="0">
                <a:solidFill>
                  <a:schemeClr val="tx1">
                    <a:lumMod val="50000"/>
                    <a:lumOff val="50000"/>
                  </a:schemeClr>
                </a:solidFill>
                <a:latin typeface="Arial" pitchFamily="34" charset="0"/>
                <a:cs typeface="Arial" pitchFamily="34" charset="0"/>
              </a:rPr>
              <a:t>‹#›</a:t>
            </a:fld>
            <a:endParaRPr lang="en-US" sz="1050"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77750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42863"/>
            <a:ext cx="8762999" cy="762000"/>
          </a:xfrm>
        </p:spPr>
        <p:txBody>
          <a:bodyPr/>
          <a:lstStyle>
            <a:lvl1pPr marL="0" indent="0">
              <a:defRPr lang="en-US" sz="2400" b="0" dirty="0" smtClean="0">
                <a:solidFill>
                  <a:schemeClr val="tx1"/>
                </a:solidFill>
                <a:latin typeface="Arial" pitchFamily="34" charset="0"/>
                <a:ea typeface="+mj-ea"/>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32119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277582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228600" y="914400"/>
            <a:ext cx="4270248" cy="5184648"/>
          </a:xfrm>
        </p:spPr>
        <p:txBody>
          <a:bodyPr/>
          <a:lstStyle>
            <a:lvl1pPr marL="228600" indent="-228600">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1" hasCustomPrompt="1"/>
          </p:nvPr>
        </p:nvSpPr>
        <p:spPr>
          <a:xfrm>
            <a:off x="4645152" y="914400"/>
            <a:ext cx="4270248" cy="5184648"/>
          </a:xfrm>
        </p:spPr>
        <p:txBody>
          <a:bodyPr/>
          <a:lstStyle>
            <a:lvl1pPr marL="228600" indent="-228600">
              <a:defRPr sz="1600" b="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223019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262511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descr="shutterstock_2468955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91882"/>
            <a:ext cx="9166282" cy="5386294"/>
          </a:xfrm>
          <a:prstGeom prst="rect">
            <a:avLst/>
          </a:prstGeom>
          <a:gradFill flip="none" rotWithShape="1">
            <a:gsLst>
              <a:gs pos="0">
                <a:schemeClr val="accent2">
                  <a:lumMod val="60000"/>
                  <a:lumOff val="40000"/>
                  <a:alpha val="81000"/>
                </a:schemeClr>
              </a:gs>
              <a:gs pos="100000">
                <a:schemeClr val="bg1">
                  <a:lumMod val="95000"/>
                  <a:alpha val="24000"/>
                </a:schemeClr>
              </a:gs>
            </a:gsLst>
            <a:lin ang="16200000" scaled="0"/>
            <a:tileRect/>
          </a:gradFill>
          <a:ln>
            <a:noFill/>
          </a:ln>
        </p:spPr>
      </p:pic>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85800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dirty="0"/>
              <a:t>Insert foot note</a:t>
            </a:r>
          </a:p>
        </p:txBody>
      </p:sp>
    </p:spTree>
    <p:extLst>
      <p:ext uri="{BB962C8B-B14F-4D97-AF65-F5344CB8AC3E}">
        <p14:creationId xmlns:p14="http://schemas.microsoft.com/office/powerpoint/2010/main" val="3317820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ontext.png"/>
          <p:cNvPicPr>
            <a:picLocks noChangeAspect="1"/>
          </p:cNvPicPr>
          <p:nvPr userDrawn="1"/>
        </p:nvPicPr>
        <p:blipFill>
          <a:blip r:embed="rId47" cstate="email">
            <a:extLst>
              <a:ext uri="{28A0092B-C50C-407E-A947-70E740481C1C}">
                <a14:useLocalDpi xmlns:a14="http://schemas.microsoft.com/office/drawing/2010/main" val="0"/>
              </a:ext>
            </a:extLst>
          </a:blip>
          <a:stretch>
            <a:fillRect/>
          </a:stretch>
        </p:blipFill>
        <p:spPr>
          <a:xfrm>
            <a:off x="8100060" y="6341534"/>
            <a:ext cx="995524" cy="541867"/>
          </a:xfrm>
          <a:prstGeom prst="rect">
            <a:avLst/>
          </a:prstGeom>
        </p:spPr>
      </p:pic>
      <p:sp>
        <p:nvSpPr>
          <p:cNvPr id="1026" name="Rectangle 2"/>
          <p:cNvSpPr>
            <a:spLocks noGrp="1" noChangeArrowheads="1"/>
          </p:cNvSpPr>
          <p:nvPr>
            <p:ph type="title"/>
          </p:nvPr>
        </p:nvSpPr>
        <p:spPr bwMode="auto">
          <a:xfrm>
            <a:off x="155448" y="45720"/>
            <a:ext cx="8686800" cy="75895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28600" y="914400"/>
            <a:ext cx="8686800" cy="5184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Line 8"/>
          <p:cNvSpPr>
            <a:spLocks noChangeShapeType="1"/>
          </p:cNvSpPr>
          <p:nvPr/>
        </p:nvSpPr>
        <p:spPr bwMode="auto">
          <a:xfrm flipH="1">
            <a:off x="228600" y="877824"/>
            <a:ext cx="8686800" cy="0"/>
          </a:xfrm>
          <a:prstGeom prst="line">
            <a:avLst/>
          </a:prstGeom>
          <a:noFill/>
          <a:ln w="15875">
            <a:solidFill>
              <a:srgbClr val="86903D"/>
            </a:solidFill>
            <a:round/>
            <a:headEnd/>
            <a:tailEnd/>
          </a:ln>
          <a:effectLst/>
        </p:spPr>
        <p:txBody>
          <a:bodyPr wrap="none" anchor="ctr"/>
          <a:lstStyle/>
          <a:p>
            <a:endParaRPr lang="en-US" dirty="0">
              <a:solidFill>
                <a:prstClr val="black"/>
              </a:solidFill>
            </a:endParaRPr>
          </a:p>
        </p:txBody>
      </p:sp>
      <p:sp>
        <p:nvSpPr>
          <p:cNvPr id="12" name="TextBox 11"/>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prstClr val="black">
                    <a:lumMod val="50000"/>
                    <a:lumOff val="50000"/>
                  </a:prstClr>
                </a:solidFill>
              </a:rPr>
              <a:pPr algn="r"/>
              <a:t>‹#›</a:t>
            </a:fld>
            <a:endParaRPr lang="en-US" sz="900" dirty="0">
              <a:solidFill>
                <a:prstClr val="black">
                  <a:lumMod val="50000"/>
                  <a:lumOff val="50000"/>
                </a:prstClr>
              </a:solidFill>
            </a:endParaRPr>
          </a:p>
        </p:txBody>
      </p:sp>
      <p:sp>
        <p:nvSpPr>
          <p:cNvPr id="10" name="Text Placeholder 13"/>
          <p:cNvSpPr txBox="1">
            <a:spLocks/>
          </p:cNvSpPr>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dirty="0">
                <a:solidFill>
                  <a:schemeClr val="tx1">
                    <a:lumMod val="90000"/>
                    <a:lumOff val="10000"/>
                  </a:schemeClr>
                </a:solidFill>
              </a:rPr>
              <a:t>COMPANY CONFIDENTIAL</a:t>
            </a:r>
          </a:p>
        </p:txBody>
      </p:sp>
      <p:pic>
        <p:nvPicPr>
          <p:cNvPr id="9" name="Picture 8">
            <a:extLst>
              <a:ext uri="{FF2B5EF4-FFF2-40B4-BE49-F238E27FC236}">
                <a16:creationId xmlns:a16="http://schemas.microsoft.com/office/drawing/2014/main" id="{A793C3F1-3819-4759-8E33-D17B846F0C7B}"/>
              </a:ext>
            </a:extLst>
          </p:cNvPr>
          <p:cNvPicPr/>
          <p:nvPr userDrawn="1"/>
        </p:nvPicPr>
        <p:blipFill>
          <a:blip r:embed="rId48"/>
          <a:stretch>
            <a:fillRect/>
          </a:stretch>
        </p:blipFill>
        <p:spPr>
          <a:xfrm>
            <a:off x="228600" y="6426557"/>
            <a:ext cx="308020" cy="345253"/>
          </a:xfrm>
          <a:prstGeom prst="rect">
            <a:avLst/>
          </a:prstGeom>
        </p:spPr>
      </p:pic>
    </p:spTree>
    <p:extLst>
      <p:ext uri="{BB962C8B-B14F-4D97-AF65-F5344CB8AC3E}">
        <p14:creationId xmlns:p14="http://schemas.microsoft.com/office/powerpoint/2010/main" val="4159888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692" r:id="rId4"/>
    <p:sldLayoutId id="2147483698" r:id="rId5"/>
    <p:sldLayoutId id="2147483700" r:id="rId6"/>
    <p:sldLayoutId id="2147483702" r:id="rId7"/>
    <p:sldLayoutId id="2147483717" r:id="rId8"/>
    <p:sldLayoutId id="2147483748" r:id="rId9"/>
    <p:sldLayoutId id="2147483749" r:id="rId10"/>
    <p:sldLayoutId id="2147483750" r:id="rId11"/>
    <p:sldLayoutId id="2147483751" r:id="rId12"/>
    <p:sldLayoutId id="2147483752" r:id="rId13"/>
    <p:sldLayoutId id="2147483788" r:id="rId14"/>
    <p:sldLayoutId id="2147483797" r:id="rId15"/>
    <p:sldLayoutId id="2147483753" r:id="rId16"/>
    <p:sldLayoutId id="2147483798" r:id="rId17"/>
    <p:sldLayoutId id="2147483754" r:id="rId18"/>
    <p:sldLayoutId id="2147483755" r:id="rId19"/>
    <p:sldLayoutId id="2147483799" r:id="rId20"/>
    <p:sldLayoutId id="2147483796"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91" r:id="rId44"/>
    <p:sldLayoutId id="2147483795" r:id="rId45"/>
  </p:sldLayoutIdLst>
  <p:hf sldNum="0" hdr="0" dt="0"/>
  <p:txStyles>
    <p:titleStyle>
      <a:lvl1pPr algn="l" rtl="0" eaLnBrk="1" fontAlgn="base" hangingPunct="1">
        <a:lnSpc>
          <a:spcPct val="90000"/>
        </a:lnSpc>
        <a:spcBef>
          <a:spcPct val="0"/>
        </a:spcBef>
        <a:spcAft>
          <a:spcPct val="0"/>
        </a:spcAft>
        <a:defRPr sz="2200" b="0">
          <a:solidFill>
            <a:schemeClr val="tx1"/>
          </a:solidFill>
          <a:latin typeface="+mn-lt"/>
          <a:ea typeface="+mj-ea"/>
          <a:cs typeface="Franklin Gothic Medium"/>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171450" indent="-171450" algn="l" rtl="0" eaLnBrk="1" fontAlgn="base" hangingPunct="1">
        <a:spcBef>
          <a:spcPct val="20000"/>
        </a:spcBef>
        <a:spcAft>
          <a:spcPct val="0"/>
        </a:spcAft>
        <a:buClr>
          <a:schemeClr val="tx2"/>
        </a:buClr>
        <a:buChar char="•"/>
        <a:defRPr sz="1600" b="0">
          <a:solidFill>
            <a:schemeClr val="tx1"/>
          </a:solidFill>
          <a:latin typeface="+mn-lt"/>
          <a:ea typeface="+mn-ea"/>
          <a:cs typeface="Arial" pitchFamily="34" charset="0"/>
        </a:defRPr>
      </a:lvl1pPr>
      <a:lvl2pPr marL="344488" indent="-173038" algn="l" rtl="0" eaLnBrk="1" fontAlgn="base" hangingPunct="1">
        <a:spcBef>
          <a:spcPct val="20000"/>
        </a:spcBef>
        <a:spcAft>
          <a:spcPct val="0"/>
        </a:spcAft>
        <a:buClr>
          <a:schemeClr val="tx2"/>
        </a:buClr>
        <a:buChar char="–"/>
        <a:defRPr sz="1400">
          <a:solidFill>
            <a:schemeClr val="tx1"/>
          </a:solidFill>
          <a:latin typeface="+mn-lt"/>
          <a:cs typeface="Arial" pitchFamily="34" charset="0"/>
        </a:defRPr>
      </a:lvl2pPr>
      <a:lvl3pPr marL="515938" indent="-114300" algn="l" rtl="0" eaLnBrk="1" fontAlgn="base" hangingPunct="1">
        <a:spcBef>
          <a:spcPct val="20000"/>
        </a:spcBef>
        <a:spcAft>
          <a:spcPct val="0"/>
        </a:spcAft>
        <a:buClr>
          <a:schemeClr val="tx2"/>
        </a:buClr>
        <a:buChar char="•"/>
        <a:tabLst>
          <a:tab pos="573088" algn="l"/>
        </a:tabLst>
        <a:defRPr sz="1200">
          <a:solidFill>
            <a:schemeClr val="tx1"/>
          </a:solidFill>
          <a:latin typeface="+mn-lt"/>
          <a:cs typeface="Arial" pitchFamily="34" charset="0"/>
        </a:defRPr>
      </a:lvl3pPr>
      <a:lvl4pPr marL="860425" indent="-171450" algn="l" rtl="0" eaLnBrk="1" fontAlgn="base" hangingPunct="1">
        <a:spcBef>
          <a:spcPct val="20000"/>
        </a:spcBef>
        <a:spcAft>
          <a:spcPct val="0"/>
        </a:spcAft>
        <a:buClr>
          <a:schemeClr val="tx2"/>
        </a:buClr>
        <a:buChar char="–"/>
        <a:defRPr sz="1100">
          <a:solidFill>
            <a:schemeClr val="tx1"/>
          </a:solidFill>
          <a:latin typeface="+mn-lt"/>
          <a:cs typeface="Arial" pitchFamily="34" charset="0"/>
        </a:defRPr>
      </a:lvl4pPr>
      <a:lvl5pPr marL="1031875" indent="-114300" algn="l" rtl="0" eaLnBrk="1" fontAlgn="base" hangingPunct="1">
        <a:spcBef>
          <a:spcPct val="20000"/>
        </a:spcBef>
        <a:spcAft>
          <a:spcPct val="0"/>
        </a:spcAft>
        <a:buClr>
          <a:schemeClr val="tx2"/>
        </a:buClr>
        <a:buChar char="»"/>
        <a:tabLst>
          <a:tab pos="1031875" algn="l"/>
        </a:tabLst>
        <a:defRPr sz="1100">
          <a:solidFill>
            <a:schemeClr val="tx1"/>
          </a:solidFill>
          <a:latin typeface="+mn-lt"/>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pp.cbinsights.com/research/blockchain-grocery-supply-chain"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mailto:hmains@tactix.ca" TargetMode="External"/><Relationship Id="rId1" Type="http://schemas.openxmlformats.org/officeDocument/2006/relationships/slideLayout" Target="../slideLayouts/slideLayout24.xml"/><Relationship Id="rId5" Type="http://schemas.openxmlformats.org/officeDocument/2006/relationships/image" Target="../media/image62.jpe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Macro Trends in Agricultural Equipment</a:t>
            </a:r>
            <a:br>
              <a:rPr lang="en-US" dirty="0"/>
            </a:br>
            <a:r>
              <a:rPr lang="en-US" sz="2000" dirty="0"/>
              <a:t>– </a:t>
            </a:r>
            <a:r>
              <a:rPr lang="en-US" sz="2000" i="1" dirty="0"/>
              <a:t>Canadian Federation of Agriculture</a:t>
            </a:r>
            <a:endParaRPr lang="en-US" sz="2000" dirty="0"/>
          </a:p>
        </p:txBody>
      </p:sp>
      <p:pic>
        <p:nvPicPr>
          <p:cNvPr id="5" name="Picture 4"/>
          <p:cNvPicPr/>
          <p:nvPr/>
        </p:nvPicPr>
        <p:blipFill>
          <a:blip r:embed="rId3"/>
          <a:stretch>
            <a:fillRect/>
          </a:stretch>
        </p:blipFill>
        <p:spPr>
          <a:xfrm>
            <a:off x="322660" y="5444291"/>
            <a:ext cx="1348814" cy="1272376"/>
          </a:xfrm>
          <a:prstGeom prst="rect">
            <a:avLst/>
          </a:prstGeom>
        </p:spPr>
      </p:pic>
      <p:sp>
        <p:nvSpPr>
          <p:cNvPr id="2" name="Text Placeholder 1"/>
          <p:cNvSpPr>
            <a:spLocks noGrp="1"/>
          </p:cNvSpPr>
          <p:nvPr>
            <p:ph type="body" sz="quarter" idx="10"/>
          </p:nvPr>
        </p:nvSpPr>
        <p:spPr>
          <a:xfrm>
            <a:off x="321234" y="4019176"/>
            <a:ext cx="4982883" cy="910730"/>
          </a:xfrm>
        </p:spPr>
        <p:txBody>
          <a:bodyPr/>
          <a:lstStyle/>
          <a:p>
            <a:r>
              <a:rPr lang="en-US" sz="2000" dirty="0">
                <a:solidFill>
                  <a:schemeClr val="accent1"/>
                </a:solidFill>
              </a:rPr>
              <a:t>February 2019</a:t>
            </a:r>
          </a:p>
        </p:txBody>
      </p:sp>
    </p:spTree>
    <p:extLst>
      <p:ext uri="{BB962C8B-B14F-4D97-AF65-F5344CB8AC3E}">
        <p14:creationId xmlns:p14="http://schemas.microsoft.com/office/powerpoint/2010/main" val="3908903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hutterstock_69266938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849" y="3671456"/>
            <a:ext cx="4137121" cy="2478424"/>
          </a:xfrm>
          <a:prstGeom prst="rect">
            <a:avLst/>
          </a:prstGeom>
        </p:spPr>
      </p:pic>
      <p:pic>
        <p:nvPicPr>
          <p:cNvPr id="4" name="Picture 3" descr="shutterstock_43684654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394" y="964688"/>
            <a:ext cx="4125576" cy="2714464"/>
          </a:xfrm>
          <a:prstGeom prst="rect">
            <a:avLst/>
          </a:prstGeom>
        </p:spPr>
      </p:pic>
      <p:sp>
        <p:nvSpPr>
          <p:cNvPr id="15" name="Freeform 14"/>
          <p:cNvSpPr/>
          <p:nvPr/>
        </p:nvSpPr>
        <p:spPr>
          <a:xfrm>
            <a:off x="258485" y="2152558"/>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TextBox 17"/>
          <p:cNvSpPr txBox="1"/>
          <p:nvPr/>
        </p:nvSpPr>
        <p:spPr>
          <a:xfrm>
            <a:off x="224883" y="2757900"/>
            <a:ext cx="1890367" cy="59554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Service-based</a:t>
            </a:r>
            <a:r>
              <a:rPr kumimoji="0" lang="en-US" sz="1800" b="1" i="0" u="none" strike="noStrike" kern="1200" cap="none" spc="0" normalizeH="0" noProof="0" dirty="0">
                <a:ln>
                  <a:noFill/>
                </a:ln>
                <a:solidFill>
                  <a:srgbClr val="FFFFFF"/>
                </a:solidFill>
                <a:effectLst/>
                <a:uLnTx/>
                <a:uFillTx/>
                <a:latin typeface="Arial"/>
                <a:ea typeface="+mn-ea"/>
                <a:cs typeface="+mn-cs"/>
              </a:rPr>
              <a:t> Ag Economy</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p:txBody>
          <a:bodyPr/>
          <a:lstStyle/>
          <a:p>
            <a:r>
              <a:rPr lang="en-CA" dirty="0"/>
              <a:t>10 Year Trend: T</a:t>
            </a:r>
            <a:r>
              <a:rPr lang="en-US" dirty="0"/>
              <a:t>he character of service begins to change.</a:t>
            </a:r>
          </a:p>
        </p:txBody>
      </p:sp>
      <p:sp>
        <p:nvSpPr>
          <p:cNvPr id="6" name="Text Placeholder 5"/>
          <p:cNvSpPr>
            <a:spLocks noGrp="1"/>
          </p:cNvSpPr>
          <p:nvPr>
            <p:ph type="body" sz="quarter" idx="11"/>
          </p:nvPr>
        </p:nvSpPr>
        <p:spPr/>
        <p:txBody>
          <a:bodyPr/>
          <a:lstStyle/>
          <a:p>
            <a:endParaRPr lang="en-US" dirty="0"/>
          </a:p>
        </p:txBody>
      </p:sp>
      <p:grpSp>
        <p:nvGrpSpPr>
          <p:cNvPr id="5" name="Group 4"/>
          <p:cNvGrpSpPr/>
          <p:nvPr/>
        </p:nvGrpSpPr>
        <p:grpSpPr>
          <a:xfrm>
            <a:off x="4601307" y="1048290"/>
            <a:ext cx="4299107" cy="5113562"/>
            <a:chOff x="4601307" y="1048290"/>
            <a:chExt cx="4299107" cy="4425068"/>
          </a:xfrm>
        </p:grpSpPr>
        <p:sp>
          <p:nvSpPr>
            <p:cNvPr id="22" name="Title 1">
              <a:extLst>
                <a:ext uri="{FF2B5EF4-FFF2-40B4-BE49-F238E27FC236}">
                  <a16:creationId xmlns:a16="http://schemas.microsoft.com/office/drawing/2014/main" id="{0E0EA101-6DFD-49B2-AF72-6E13F1109464}"/>
                </a:ext>
              </a:extLst>
            </p:cNvPr>
            <p:cNvSpPr txBox="1">
              <a:spLocks/>
            </p:cNvSpPr>
            <p:nvPr/>
          </p:nvSpPr>
          <p:spPr bwMode="auto">
            <a:xfrm>
              <a:off x="4601307" y="1048290"/>
              <a:ext cx="4299107" cy="150195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lvl="0"/>
              <a:r>
                <a:rPr lang="en-US" sz="1600" dirty="0"/>
                <a:t>Ag equipment suppliers are challenged to recruit and retain the type of talent required to maintain autonomous power units, drones, Precision Ag technology. At the same time, more maintenance will be conducted by dealers and less by operators.</a:t>
              </a:r>
            </a:p>
          </p:txBody>
        </p:sp>
        <p:sp>
          <p:nvSpPr>
            <p:cNvPr id="26" name="Title 1">
              <a:extLst>
                <a:ext uri="{FF2B5EF4-FFF2-40B4-BE49-F238E27FC236}">
                  <a16:creationId xmlns:a16="http://schemas.microsoft.com/office/drawing/2014/main" id="{0E0EA101-6DFD-49B2-AF72-6E13F1109464}"/>
                </a:ext>
              </a:extLst>
            </p:cNvPr>
            <p:cNvSpPr txBox="1">
              <a:spLocks/>
            </p:cNvSpPr>
            <p:nvPr/>
          </p:nvSpPr>
          <p:spPr bwMode="auto">
            <a:xfrm>
              <a:off x="4601307" y="2653813"/>
              <a:ext cx="4299107" cy="1442792"/>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lvl="0"/>
              <a:r>
                <a:rPr lang="en-US" sz="1600" dirty="0"/>
                <a:t>The ability to print parts at dealer locations becomes practical as equipment becomes smaller and made from alternative materials. </a:t>
              </a:r>
            </a:p>
          </p:txBody>
        </p:sp>
        <p:sp>
          <p:nvSpPr>
            <p:cNvPr id="31" name="Title 1">
              <a:extLst>
                <a:ext uri="{FF2B5EF4-FFF2-40B4-BE49-F238E27FC236}">
                  <a16:creationId xmlns:a16="http://schemas.microsoft.com/office/drawing/2014/main" id="{0E0EA101-6DFD-49B2-AF72-6E13F1109464}"/>
                </a:ext>
              </a:extLst>
            </p:cNvPr>
            <p:cNvSpPr txBox="1">
              <a:spLocks/>
            </p:cNvSpPr>
            <p:nvPr/>
          </p:nvSpPr>
          <p:spPr bwMode="auto">
            <a:xfrm>
              <a:off x="4601307" y="4218984"/>
              <a:ext cx="4299107" cy="1254374"/>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lvl="0"/>
              <a:r>
                <a:rPr lang="en-US" sz="1600" dirty="0"/>
                <a:t>New equipment rental arrangements emerge.</a:t>
              </a:r>
            </a:p>
          </p:txBody>
        </p:sp>
      </p:grpSp>
    </p:spTree>
    <p:extLst>
      <p:ext uri="{BB962C8B-B14F-4D97-AF65-F5344CB8AC3E}">
        <p14:creationId xmlns:p14="http://schemas.microsoft.com/office/powerpoint/2010/main" val="401162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grpSp>
        <p:nvGrpSpPr>
          <p:cNvPr id="5" name="Group 4"/>
          <p:cNvGrpSpPr/>
          <p:nvPr/>
        </p:nvGrpSpPr>
        <p:grpSpPr>
          <a:xfrm>
            <a:off x="4222772" y="2419909"/>
            <a:ext cx="2644164" cy="2725804"/>
            <a:chOff x="3265642" y="2481463"/>
            <a:chExt cx="2644164" cy="2725804"/>
          </a:xfrm>
        </p:grpSpPr>
        <p:sp>
          <p:nvSpPr>
            <p:cNvPr id="6" name="Freeform 5"/>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dirty="0"/>
                <a:t> </a:t>
              </a:r>
            </a:p>
          </p:txBody>
        </p:sp>
        <p:cxnSp>
          <p:nvCxnSpPr>
            <p:cNvPr id="7" name="Straight Arrow Connector 6"/>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08044" y="2888520"/>
              <a:ext cx="2102404" cy="103383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dirty="0">
                <a:solidFill>
                  <a:schemeClr val="tx1"/>
                </a:solidFill>
                <a:latin typeface="Arial" pitchFamily="34" charset="0"/>
                <a:cs typeface="Arial" pitchFamily="34" charset="0"/>
              </a:endParaRPr>
            </a:p>
          </p:txBody>
        </p:sp>
        <p:sp>
          <p:nvSpPr>
            <p:cNvPr id="35" name="Freeform 34"/>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dirty="0">
                  <a:solidFill>
                    <a:srgbClr val="FFFFFF"/>
                  </a:solidFill>
                </a:rPr>
                <a:t>FOUR MAJOR TRENDS</a:t>
              </a:r>
              <a:endParaRPr lang="en-US" sz="2000" kern="1200" dirty="0">
                <a:solidFill>
                  <a:srgbClr val="FFFFFF"/>
                </a:solidFill>
              </a:endParaRPr>
            </a:p>
          </p:txBody>
        </p:sp>
      </p:grpSp>
      <p:sp>
        <p:nvSpPr>
          <p:cNvPr id="39" name="Freeform 38"/>
          <p:cNvSpPr/>
          <p:nvPr/>
        </p:nvSpPr>
        <p:spPr>
          <a:xfrm>
            <a:off x="2735633" y="2858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Farm Structure Change</a:t>
            </a:r>
          </a:p>
        </p:txBody>
      </p:sp>
      <p:sp>
        <p:nvSpPr>
          <p:cNvPr id="46" name="Freeform 45"/>
          <p:cNvSpPr/>
          <p:nvPr/>
        </p:nvSpPr>
        <p:spPr>
          <a:xfrm>
            <a:off x="6747221" y="2858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Service-Based Economy</a:t>
            </a:r>
          </a:p>
        </p:txBody>
      </p:sp>
      <p:sp>
        <p:nvSpPr>
          <p:cNvPr id="36" name="Text Placeholder 35"/>
          <p:cNvSpPr>
            <a:spLocks noGrp="1"/>
          </p:cNvSpPr>
          <p:nvPr>
            <p:ph type="body" sz="quarter" idx="11"/>
          </p:nvPr>
        </p:nvSpPr>
        <p:spPr/>
        <p:txBody>
          <a:bodyPr/>
          <a:lstStyle/>
          <a:p>
            <a:endParaRPr lang="en-US" dirty="0"/>
          </a:p>
        </p:txBody>
      </p:sp>
      <p:sp>
        <p:nvSpPr>
          <p:cNvPr id="40" name="Freeform 39"/>
          <p:cNvSpPr/>
          <p:nvPr/>
        </p:nvSpPr>
        <p:spPr>
          <a:xfrm>
            <a:off x="4359659" y="429104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200" b="1" dirty="0">
                <a:solidFill>
                  <a:schemeClr val="bg1"/>
                </a:solidFill>
              </a:rPr>
              <a:t>Consumer Awareness, Sustainability, Transparency</a:t>
            </a:r>
          </a:p>
        </p:txBody>
      </p:sp>
      <p:sp>
        <p:nvSpPr>
          <p:cNvPr id="44" name="Freeform 43"/>
          <p:cNvSpPr/>
          <p:nvPr/>
        </p:nvSpPr>
        <p:spPr>
          <a:xfrm>
            <a:off x="4787953" y="95859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Technology</a:t>
            </a:r>
          </a:p>
        </p:txBody>
      </p:sp>
      <p:sp>
        <p:nvSpPr>
          <p:cNvPr id="38" name="Rectangle 37"/>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3600" b="1" dirty="0"/>
              <a:t>Four Major Trends </a:t>
            </a:r>
            <a:endParaRPr lang="en-US"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04112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Big food companies are investing in blockchain as a long-term solution to supply chain visibility and traceability in the food industry.</a:t>
            </a:r>
          </a:p>
        </p:txBody>
      </p:sp>
      <p:sp>
        <p:nvSpPr>
          <p:cNvPr id="10" name="Text Placeholder 9"/>
          <p:cNvSpPr>
            <a:spLocks noGrp="1"/>
          </p:cNvSpPr>
          <p:nvPr>
            <p:ph type="body" sz="quarter" idx="11"/>
          </p:nvPr>
        </p:nvSpPr>
        <p:spPr>
          <a:xfrm>
            <a:off x="530225" y="6483550"/>
            <a:ext cx="4885268" cy="234750"/>
          </a:xfrm>
        </p:spPr>
        <p:txBody>
          <a:bodyPr/>
          <a:lstStyle/>
          <a:p>
            <a:r>
              <a:rPr lang="en-US" dirty="0">
                <a:hlinkClick r:id="rId2"/>
              </a:rPr>
              <a:t>Source: https://app.cbinsights.com/research/blockchain-grocery-supply-chain</a:t>
            </a:r>
            <a:endParaRPr lang="en-US" dirty="0"/>
          </a:p>
          <a:p>
            <a:r>
              <a:rPr lang="en-US" dirty="0"/>
              <a:t>https://theconversation.com/how-blockchain-technology-could-transform-the-food-industry-89348</a:t>
            </a:r>
          </a:p>
        </p:txBody>
      </p:sp>
      <p:sp>
        <p:nvSpPr>
          <p:cNvPr id="7" name="TextBox 6"/>
          <p:cNvSpPr txBox="1"/>
          <p:nvPr/>
        </p:nvSpPr>
        <p:spPr>
          <a:xfrm>
            <a:off x="2872154" y="1752616"/>
            <a:ext cx="3693496" cy="4227993"/>
          </a:xfrm>
          <a:prstGeom prst="rect">
            <a:avLst/>
          </a:prstGeom>
          <a:solidFill>
            <a:srgbClr val="2C4D76"/>
          </a:solidFill>
          <a:ln>
            <a:noFill/>
          </a:ln>
        </p:spPr>
        <p:txBody>
          <a:bodyPr wrap="square" rtlCol="0">
            <a:noAutofit/>
          </a:bodyPr>
          <a:lstStyle/>
          <a:p>
            <a:pPr algn="ctr"/>
            <a:r>
              <a:rPr lang="en-US" sz="2000" b="1" dirty="0">
                <a:solidFill>
                  <a:srgbClr val="FFFFFF"/>
                </a:solidFill>
              </a:rPr>
              <a:t>BLOCKCHAIN IN FOOD?</a:t>
            </a:r>
            <a:br>
              <a:rPr lang="en-US" sz="2000" b="1" dirty="0">
                <a:solidFill>
                  <a:srgbClr val="FFFFFF"/>
                </a:solidFill>
              </a:rPr>
            </a:br>
            <a:endParaRPr lang="en-US" sz="2000" b="1" dirty="0">
              <a:solidFill>
                <a:srgbClr val="FFFFFF"/>
              </a:solidFill>
            </a:endParaRPr>
          </a:p>
          <a:p>
            <a:pPr algn="ctr">
              <a:lnSpc>
                <a:spcPct val="90000"/>
              </a:lnSpc>
            </a:pPr>
            <a:r>
              <a:rPr lang="en-US" dirty="0">
                <a:solidFill>
                  <a:srgbClr val="FFFFFF"/>
                </a:solidFill>
              </a:rPr>
              <a:t>A retailer would know their supplier’s suppliers </a:t>
            </a:r>
            <a:br>
              <a:rPr lang="en-US" dirty="0">
                <a:solidFill>
                  <a:srgbClr val="FFFFFF"/>
                </a:solidFill>
              </a:rPr>
            </a:br>
            <a:endParaRPr lang="en-US" dirty="0">
              <a:solidFill>
                <a:srgbClr val="FFFFFF"/>
              </a:solidFill>
            </a:endParaRPr>
          </a:p>
          <a:p>
            <a:pPr algn="ctr">
              <a:lnSpc>
                <a:spcPct val="90000"/>
              </a:lnSpc>
            </a:pPr>
            <a:r>
              <a:rPr lang="en-US" dirty="0">
                <a:solidFill>
                  <a:srgbClr val="FFFFFF"/>
                </a:solidFill>
              </a:rPr>
              <a:t>It allows specific products to be traced, which would help </a:t>
            </a:r>
            <a:br>
              <a:rPr lang="en-US" dirty="0">
                <a:solidFill>
                  <a:srgbClr val="FFFFFF"/>
                </a:solidFill>
              </a:rPr>
            </a:br>
            <a:r>
              <a:rPr lang="en-US" dirty="0">
                <a:solidFill>
                  <a:srgbClr val="FFFFFF"/>
                </a:solidFill>
              </a:rPr>
              <a:t>to reduce food waste.</a:t>
            </a:r>
            <a:br>
              <a:rPr lang="en-US" dirty="0">
                <a:solidFill>
                  <a:srgbClr val="FFFFFF"/>
                </a:solidFill>
              </a:rPr>
            </a:br>
            <a:endParaRPr lang="en-US" dirty="0">
              <a:solidFill>
                <a:srgbClr val="FFFFFF"/>
              </a:solidFill>
            </a:endParaRPr>
          </a:p>
          <a:p>
            <a:pPr algn="ctr">
              <a:lnSpc>
                <a:spcPct val="90000"/>
              </a:lnSpc>
            </a:pPr>
            <a:r>
              <a:rPr lang="en-US" dirty="0">
                <a:solidFill>
                  <a:srgbClr val="FFFFFF"/>
                </a:solidFill>
              </a:rPr>
              <a:t>Contaminated products can be easily and quickly traced, while safe foods would remain on the shelves and not be sent </a:t>
            </a:r>
            <a:br>
              <a:rPr lang="en-US" dirty="0">
                <a:solidFill>
                  <a:srgbClr val="FFFFFF"/>
                </a:solidFill>
              </a:rPr>
            </a:br>
            <a:r>
              <a:rPr lang="en-US" dirty="0">
                <a:solidFill>
                  <a:srgbClr val="FFFFFF"/>
                </a:solidFill>
              </a:rPr>
              <a:t>to landfills.</a:t>
            </a:r>
          </a:p>
          <a:p>
            <a:pPr algn="ctr">
              <a:lnSpc>
                <a:spcPct val="90000"/>
              </a:lnSpc>
            </a:pPr>
            <a:endParaRPr lang="en-US" sz="2000" dirty="0"/>
          </a:p>
        </p:txBody>
      </p:sp>
      <p:pic>
        <p:nvPicPr>
          <p:cNvPr id="12" name="Picture 11" descr="Screen Shot 2018-01-31 at 10.57.45 A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2203" y="1752616"/>
            <a:ext cx="2571556" cy="4227993"/>
          </a:xfrm>
          <a:prstGeom prst="rect">
            <a:avLst/>
          </a:prstGeom>
        </p:spPr>
      </p:pic>
      <p:sp>
        <p:nvSpPr>
          <p:cNvPr id="9" name="TextBox 8"/>
          <p:cNvSpPr txBox="1"/>
          <p:nvPr/>
        </p:nvSpPr>
        <p:spPr>
          <a:xfrm>
            <a:off x="6679046" y="1752616"/>
            <a:ext cx="2267928" cy="4227993"/>
          </a:xfrm>
          <a:prstGeom prst="rect">
            <a:avLst/>
          </a:prstGeom>
          <a:solidFill>
            <a:schemeClr val="tx1">
              <a:lumMod val="25000"/>
              <a:lumOff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marL="57150" fontAlgn="base"/>
            <a:r>
              <a:rPr lang="en-US" sz="1600" dirty="0">
                <a:solidFill>
                  <a:schemeClr val="tx1"/>
                </a:solidFill>
              </a:rPr>
              <a:t>Prior to using blockchain, Walmart conducted a traceback test on </a:t>
            </a:r>
            <a:r>
              <a:rPr lang="en-US" sz="1600" b="1" dirty="0">
                <a:solidFill>
                  <a:schemeClr val="accent3"/>
                </a:solidFill>
              </a:rPr>
              <a:t>mangoes </a:t>
            </a:r>
            <a:r>
              <a:rPr lang="en-US" sz="1600" dirty="0">
                <a:solidFill>
                  <a:schemeClr val="tx1"/>
                </a:solidFill>
              </a:rPr>
              <a:t>in one of </a:t>
            </a:r>
            <a:br>
              <a:rPr lang="en-US" sz="1600" dirty="0">
                <a:solidFill>
                  <a:schemeClr val="tx1"/>
                </a:solidFill>
              </a:rPr>
            </a:br>
            <a:r>
              <a:rPr lang="en-US" sz="1600" dirty="0">
                <a:solidFill>
                  <a:schemeClr val="tx1"/>
                </a:solidFill>
              </a:rPr>
              <a:t>its stores. </a:t>
            </a:r>
          </a:p>
          <a:p>
            <a:pPr marL="57150" fontAlgn="base"/>
            <a:endParaRPr lang="en-US" sz="1600" dirty="0">
              <a:solidFill>
                <a:schemeClr val="tx1"/>
              </a:solidFill>
            </a:endParaRPr>
          </a:p>
          <a:p>
            <a:pPr marL="57150" fontAlgn="base"/>
            <a:r>
              <a:rPr lang="en-US" sz="1600" dirty="0">
                <a:solidFill>
                  <a:schemeClr val="tx1"/>
                </a:solidFill>
              </a:rPr>
              <a:t>It took </a:t>
            </a:r>
            <a:r>
              <a:rPr lang="en-US" sz="1600" b="1" dirty="0">
                <a:solidFill>
                  <a:schemeClr val="accent3"/>
                </a:solidFill>
              </a:rPr>
              <a:t>six days, </a:t>
            </a:r>
            <a:br>
              <a:rPr lang="en-US" sz="1600" b="1" dirty="0">
                <a:solidFill>
                  <a:schemeClr val="accent3"/>
                </a:solidFill>
              </a:rPr>
            </a:br>
            <a:r>
              <a:rPr lang="en-US" sz="1600" b="1" dirty="0">
                <a:solidFill>
                  <a:schemeClr val="accent3"/>
                </a:solidFill>
              </a:rPr>
              <a:t>18 hours, and 26 minutes </a:t>
            </a:r>
            <a:r>
              <a:rPr lang="en-US" sz="1600" dirty="0">
                <a:solidFill>
                  <a:schemeClr val="tx1"/>
                </a:solidFill>
              </a:rPr>
              <a:t>to trace mangoes back to </a:t>
            </a:r>
            <a:br>
              <a:rPr lang="en-US" sz="1600" dirty="0">
                <a:solidFill>
                  <a:schemeClr val="tx1"/>
                </a:solidFill>
              </a:rPr>
            </a:br>
            <a:r>
              <a:rPr lang="en-US" sz="1600" dirty="0">
                <a:solidFill>
                  <a:schemeClr val="tx1"/>
                </a:solidFill>
              </a:rPr>
              <a:t>its original farm. </a:t>
            </a:r>
          </a:p>
          <a:p>
            <a:pPr marL="57150" fontAlgn="base"/>
            <a:endParaRPr lang="en-US" sz="1600" dirty="0">
              <a:solidFill>
                <a:schemeClr val="tx1"/>
              </a:solidFill>
            </a:endParaRPr>
          </a:p>
          <a:p>
            <a:pPr marL="57150" fontAlgn="base"/>
            <a:r>
              <a:rPr lang="en-US" sz="1600" dirty="0">
                <a:solidFill>
                  <a:schemeClr val="tx1"/>
                </a:solidFill>
              </a:rPr>
              <a:t>Using blockchain, Walmart did it in </a:t>
            </a:r>
            <a:br>
              <a:rPr lang="en-US" sz="1600" dirty="0">
                <a:solidFill>
                  <a:schemeClr val="tx1"/>
                </a:solidFill>
              </a:rPr>
            </a:br>
            <a:r>
              <a:rPr lang="en-US" sz="1600" b="1" dirty="0">
                <a:solidFill>
                  <a:srgbClr val="2C4D76"/>
                </a:solidFill>
              </a:rPr>
              <a:t>2.2 seconds</a:t>
            </a:r>
            <a:r>
              <a:rPr lang="en-US" sz="1600" dirty="0">
                <a:solidFill>
                  <a:schemeClr val="tx1"/>
                </a:solidFill>
              </a:rPr>
              <a:t>. </a:t>
            </a:r>
          </a:p>
        </p:txBody>
      </p:sp>
    </p:spTree>
    <p:extLst>
      <p:ext uri="{BB962C8B-B14F-4D97-AF65-F5344CB8AC3E}">
        <p14:creationId xmlns:p14="http://schemas.microsoft.com/office/powerpoint/2010/main" val="341884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2376AF-EFC4-447D-BE32-569BE6DA98F4}"/>
              </a:ext>
            </a:extLst>
          </p:cNvPr>
          <p:cNvSpPr txBox="1">
            <a:spLocks/>
          </p:cNvSpPr>
          <p:nvPr/>
        </p:nvSpPr>
        <p:spPr bwMode="auto">
          <a:xfrm>
            <a:off x="5049697" y="1029856"/>
            <a:ext cx="3792551" cy="1235281"/>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fontAlgn="base">
              <a:spcBef>
                <a:spcPct val="0"/>
              </a:spcBef>
              <a:spcAft>
                <a:spcPct val="0"/>
              </a:spcAft>
              <a:defRPr lang="en-US" sz="2400" b="0" dirty="0" smtClean="0">
                <a:solidFill>
                  <a:schemeClr val="tx1"/>
                </a:solidFill>
                <a:latin typeface="Arial" pitchFamily="34" charset="0"/>
                <a:ea typeface="+mj-ea"/>
                <a:cs typeface="Arial" pitchFamily="34" charset="0"/>
              </a:defRPr>
            </a:lvl1pPr>
            <a:lvl2pPr algn="l" rtl="0" fontAlgn="base">
              <a:spcBef>
                <a:spcPct val="0"/>
              </a:spcBef>
              <a:spcAft>
                <a:spcPct val="0"/>
              </a:spcAft>
              <a:defRPr sz="1900" b="1">
                <a:solidFill>
                  <a:schemeClr val="tx1"/>
                </a:solidFill>
                <a:latin typeface="Arial" charset="0"/>
                <a:cs typeface="Arial" charset="0"/>
              </a:defRPr>
            </a:lvl2pPr>
            <a:lvl3pPr algn="l" rtl="0" fontAlgn="base">
              <a:spcBef>
                <a:spcPct val="0"/>
              </a:spcBef>
              <a:spcAft>
                <a:spcPct val="0"/>
              </a:spcAft>
              <a:defRPr sz="1900" b="1">
                <a:solidFill>
                  <a:schemeClr val="tx1"/>
                </a:solidFill>
                <a:latin typeface="Arial" charset="0"/>
                <a:cs typeface="Arial" charset="0"/>
              </a:defRPr>
            </a:lvl3pPr>
            <a:lvl4pPr algn="l" rtl="0" fontAlgn="base">
              <a:spcBef>
                <a:spcPct val="0"/>
              </a:spcBef>
              <a:spcAft>
                <a:spcPct val="0"/>
              </a:spcAft>
              <a:defRPr sz="1900" b="1">
                <a:solidFill>
                  <a:schemeClr val="tx1"/>
                </a:solidFill>
                <a:latin typeface="Arial" charset="0"/>
                <a:cs typeface="Arial" charset="0"/>
              </a:defRPr>
            </a:lvl4pPr>
            <a:lvl5pPr algn="l" rtl="0" fontAlgn="base">
              <a:spcBef>
                <a:spcPct val="0"/>
              </a:spcBef>
              <a:spcAft>
                <a:spcPct val="0"/>
              </a:spcAft>
              <a:defRPr sz="1900" b="1">
                <a:solidFill>
                  <a:schemeClr val="tx1"/>
                </a:solidFill>
                <a:latin typeface="Arial" charset="0"/>
                <a:cs typeface="Arial" charset="0"/>
              </a:defRPr>
            </a:lvl5pPr>
            <a:lvl6pPr marL="631825" indent="-174625" algn="l" rtl="0" eaLnBrk="1" fontAlgn="base" hangingPunct="1">
              <a:spcBef>
                <a:spcPct val="0"/>
              </a:spcBef>
              <a:spcAft>
                <a:spcPct val="0"/>
              </a:spcAft>
              <a:defRPr sz="2300">
                <a:solidFill>
                  <a:srgbClr val="4B3200"/>
                </a:solidFill>
                <a:latin typeface="Arial Black" pitchFamily="34" charset="0"/>
                <a:cs typeface="Arial" charset="0"/>
              </a:defRPr>
            </a:lvl6pPr>
            <a:lvl7pPr marL="1089025" indent="-174625" algn="l" rtl="0" eaLnBrk="1" fontAlgn="base" hangingPunct="1">
              <a:spcBef>
                <a:spcPct val="0"/>
              </a:spcBef>
              <a:spcAft>
                <a:spcPct val="0"/>
              </a:spcAft>
              <a:defRPr sz="2300">
                <a:solidFill>
                  <a:srgbClr val="4B3200"/>
                </a:solidFill>
                <a:latin typeface="Arial Black" pitchFamily="34" charset="0"/>
                <a:cs typeface="Arial" charset="0"/>
              </a:defRPr>
            </a:lvl7pPr>
            <a:lvl8pPr marL="1546225" indent="-174625" algn="l" rtl="0" eaLnBrk="1" fontAlgn="base" hangingPunct="1">
              <a:spcBef>
                <a:spcPct val="0"/>
              </a:spcBef>
              <a:spcAft>
                <a:spcPct val="0"/>
              </a:spcAft>
              <a:defRPr sz="2300">
                <a:solidFill>
                  <a:srgbClr val="4B3200"/>
                </a:solidFill>
                <a:latin typeface="Arial Black" pitchFamily="34" charset="0"/>
                <a:cs typeface="Arial" charset="0"/>
              </a:defRPr>
            </a:lvl8pPr>
            <a:lvl9pPr marL="2003425" indent="-174625" algn="l" rtl="0" eaLnBrk="1" fontAlgn="base" hangingPunct="1">
              <a:spcBef>
                <a:spcPct val="0"/>
              </a:spcBef>
              <a:spcAft>
                <a:spcPct val="0"/>
              </a:spcAft>
              <a:defRPr sz="2300">
                <a:solidFill>
                  <a:srgbClr val="4B3200"/>
                </a:solidFill>
                <a:latin typeface="Arial Black" pitchFamily="34" charset="0"/>
                <a:cs typeface="Arial" charset="0"/>
              </a:defRPr>
            </a:lvl9pPr>
          </a:lstStyle>
          <a:p>
            <a:pPr lvl="0" algn="ctr"/>
            <a:r>
              <a:rPr lang="en-US" sz="1600" dirty="0">
                <a:solidFill>
                  <a:schemeClr val="bg1"/>
                </a:solidFill>
              </a:rPr>
              <a:t>Consumer food companies successfully implement blockchain and bring the supply chain with them.</a:t>
            </a:r>
          </a:p>
        </p:txBody>
      </p:sp>
      <p:sp>
        <p:nvSpPr>
          <p:cNvPr id="13" name="Title 1">
            <a:extLst>
              <a:ext uri="{FF2B5EF4-FFF2-40B4-BE49-F238E27FC236}">
                <a16:creationId xmlns:a16="http://schemas.microsoft.com/office/drawing/2014/main" id="{7E8068C6-F05A-4A8F-BF41-B9F68A90769B}"/>
              </a:ext>
            </a:extLst>
          </p:cNvPr>
          <p:cNvSpPr txBox="1">
            <a:spLocks/>
          </p:cNvSpPr>
          <p:nvPr/>
        </p:nvSpPr>
        <p:spPr bwMode="auto">
          <a:xfrm>
            <a:off x="5049697" y="2317325"/>
            <a:ext cx="3792551" cy="1293663"/>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fontAlgn="base">
              <a:spcBef>
                <a:spcPct val="0"/>
              </a:spcBef>
              <a:spcAft>
                <a:spcPct val="0"/>
              </a:spcAft>
              <a:defRPr lang="en-US" sz="2400" b="0" dirty="0" smtClean="0">
                <a:solidFill>
                  <a:schemeClr val="tx1"/>
                </a:solidFill>
                <a:latin typeface="Arial" pitchFamily="34" charset="0"/>
                <a:ea typeface="+mj-ea"/>
                <a:cs typeface="Arial" pitchFamily="34" charset="0"/>
              </a:defRPr>
            </a:lvl1pPr>
            <a:lvl2pPr algn="l" rtl="0" fontAlgn="base">
              <a:spcBef>
                <a:spcPct val="0"/>
              </a:spcBef>
              <a:spcAft>
                <a:spcPct val="0"/>
              </a:spcAft>
              <a:defRPr sz="1900" b="1">
                <a:solidFill>
                  <a:schemeClr val="tx1"/>
                </a:solidFill>
                <a:latin typeface="Arial" charset="0"/>
                <a:cs typeface="Arial" charset="0"/>
              </a:defRPr>
            </a:lvl2pPr>
            <a:lvl3pPr algn="l" rtl="0" fontAlgn="base">
              <a:spcBef>
                <a:spcPct val="0"/>
              </a:spcBef>
              <a:spcAft>
                <a:spcPct val="0"/>
              </a:spcAft>
              <a:defRPr sz="1900" b="1">
                <a:solidFill>
                  <a:schemeClr val="tx1"/>
                </a:solidFill>
                <a:latin typeface="Arial" charset="0"/>
                <a:cs typeface="Arial" charset="0"/>
              </a:defRPr>
            </a:lvl3pPr>
            <a:lvl4pPr algn="l" rtl="0" fontAlgn="base">
              <a:spcBef>
                <a:spcPct val="0"/>
              </a:spcBef>
              <a:spcAft>
                <a:spcPct val="0"/>
              </a:spcAft>
              <a:defRPr sz="1900" b="1">
                <a:solidFill>
                  <a:schemeClr val="tx1"/>
                </a:solidFill>
                <a:latin typeface="Arial" charset="0"/>
                <a:cs typeface="Arial" charset="0"/>
              </a:defRPr>
            </a:lvl4pPr>
            <a:lvl5pPr algn="l" rtl="0" fontAlgn="base">
              <a:spcBef>
                <a:spcPct val="0"/>
              </a:spcBef>
              <a:spcAft>
                <a:spcPct val="0"/>
              </a:spcAft>
              <a:defRPr sz="1900" b="1">
                <a:solidFill>
                  <a:schemeClr val="tx1"/>
                </a:solidFill>
                <a:latin typeface="Arial" charset="0"/>
                <a:cs typeface="Arial" charset="0"/>
              </a:defRPr>
            </a:lvl5pPr>
            <a:lvl6pPr marL="631825" indent="-174625" algn="l" rtl="0" eaLnBrk="1" fontAlgn="base" hangingPunct="1">
              <a:spcBef>
                <a:spcPct val="0"/>
              </a:spcBef>
              <a:spcAft>
                <a:spcPct val="0"/>
              </a:spcAft>
              <a:defRPr sz="2300">
                <a:solidFill>
                  <a:srgbClr val="4B3200"/>
                </a:solidFill>
                <a:latin typeface="Arial Black" pitchFamily="34" charset="0"/>
                <a:cs typeface="Arial" charset="0"/>
              </a:defRPr>
            </a:lvl6pPr>
            <a:lvl7pPr marL="1089025" indent="-174625" algn="l" rtl="0" eaLnBrk="1" fontAlgn="base" hangingPunct="1">
              <a:spcBef>
                <a:spcPct val="0"/>
              </a:spcBef>
              <a:spcAft>
                <a:spcPct val="0"/>
              </a:spcAft>
              <a:defRPr sz="2300">
                <a:solidFill>
                  <a:srgbClr val="4B3200"/>
                </a:solidFill>
                <a:latin typeface="Arial Black" pitchFamily="34" charset="0"/>
                <a:cs typeface="Arial" charset="0"/>
              </a:defRPr>
            </a:lvl7pPr>
            <a:lvl8pPr marL="1546225" indent="-174625" algn="l" rtl="0" eaLnBrk="1" fontAlgn="base" hangingPunct="1">
              <a:spcBef>
                <a:spcPct val="0"/>
              </a:spcBef>
              <a:spcAft>
                <a:spcPct val="0"/>
              </a:spcAft>
              <a:defRPr sz="2300">
                <a:solidFill>
                  <a:srgbClr val="4B3200"/>
                </a:solidFill>
                <a:latin typeface="Arial Black" pitchFamily="34" charset="0"/>
                <a:cs typeface="Arial" charset="0"/>
              </a:defRPr>
            </a:lvl8pPr>
            <a:lvl9pPr marL="2003425" indent="-174625" algn="l" rtl="0" eaLnBrk="1" fontAlgn="base" hangingPunct="1">
              <a:spcBef>
                <a:spcPct val="0"/>
              </a:spcBef>
              <a:spcAft>
                <a:spcPct val="0"/>
              </a:spcAft>
              <a:defRPr sz="2300">
                <a:solidFill>
                  <a:srgbClr val="4B3200"/>
                </a:solidFill>
                <a:latin typeface="Arial Black" pitchFamily="34" charset="0"/>
                <a:cs typeface="Arial" charset="0"/>
              </a:defRPr>
            </a:lvl9pPr>
          </a:lstStyle>
          <a:p>
            <a:pPr marL="0" lvl="1" algn="ctr"/>
            <a:r>
              <a:rPr lang="en-US" sz="1600" b="0" dirty="0">
                <a:solidFill>
                  <a:srgbClr val="FFFFFF"/>
                </a:solidFill>
              </a:rPr>
              <a:t>Transparency in the agri-food sector drives a higher level of accountability for safety, fairness, and sustainable farming practices.</a:t>
            </a:r>
          </a:p>
        </p:txBody>
      </p:sp>
      <p:sp>
        <p:nvSpPr>
          <p:cNvPr id="14" name="Title 1">
            <a:extLst>
              <a:ext uri="{FF2B5EF4-FFF2-40B4-BE49-F238E27FC236}">
                <a16:creationId xmlns:a16="http://schemas.microsoft.com/office/drawing/2014/main" id="{0E0EA101-6DFD-49B2-AF72-6E13F1109464}"/>
              </a:ext>
            </a:extLst>
          </p:cNvPr>
          <p:cNvSpPr txBox="1">
            <a:spLocks/>
          </p:cNvSpPr>
          <p:nvPr/>
        </p:nvSpPr>
        <p:spPr bwMode="auto">
          <a:xfrm>
            <a:off x="5049697" y="3663176"/>
            <a:ext cx="3792551" cy="135118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fontAlgn="base">
              <a:spcBef>
                <a:spcPct val="0"/>
              </a:spcBef>
              <a:spcAft>
                <a:spcPct val="0"/>
              </a:spcAft>
              <a:defRPr lang="en-US" sz="2400" b="0" dirty="0" smtClean="0">
                <a:solidFill>
                  <a:schemeClr val="tx1"/>
                </a:solidFill>
                <a:latin typeface="Arial" pitchFamily="34" charset="0"/>
                <a:ea typeface="+mj-ea"/>
                <a:cs typeface="Arial" pitchFamily="34" charset="0"/>
              </a:defRPr>
            </a:lvl1pPr>
            <a:lvl2pPr algn="l" rtl="0" fontAlgn="base">
              <a:spcBef>
                <a:spcPct val="0"/>
              </a:spcBef>
              <a:spcAft>
                <a:spcPct val="0"/>
              </a:spcAft>
              <a:defRPr sz="1900" b="1">
                <a:solidFill>
                  <a:schemeClr val="tx1"/>
                </a:solidFill>
                <a:latin typeface="Arial" charset="0"/>
                <a:cs typeface="Arial" charset="0"/>
              </a:defRPr>
            </a:lvl2pPr>
            <a:lvl3pPr algn="l" rtl="0" fontAlgn="base">
              <a:spcBef>
                <a:spcPct val="0"/>
              </a:spcBef>
              <a:spcAft>
                <a:spcPct val="0"/>
              </a:spcAft>
              <a:defRPr sz="1900" b="1">
                <a:solidFill>
                  <a:schemeClr val="tx1"/>
                </a:solidFill>
                <a:latin typeface="Arial" charset="0"/>
                <a:cs typeface="Arial" charset="0"/>
              </a:defRPr>
            </a:lvl3pPr>
            <a:lvl4pPr algn="l" rtl="0" fontAlgn="base">
              <a:spcBef>
                <a:spcPct val="0"/>
              </a:spcBef>
              <a:spcAft>
                <a:spcPct val="0"/>
              </a:spcAft>
              <a:defRPr sz="1900" b="1">
                <a:solidFill>
                  <a:schemeClr val="tx1"/>
                </a:solidFill>
                <a:latin typeface="Arial" charset="0"/>
                <a:cs typeface="Arial" charset="0"/>
              </a:defRPr>
            </a:lvl4pPr>
            <a:lvl5pPr algn="l" rtl="0" fontAlgn="base">
              <a:spcBef>
                <a:spcPct val="0"/>
              </a:spcBef>
              <a:spcAft>
                <a:spcPct val="0"/>
              </a:spcAft>
              <a:defRPr sz="1900" b="1">
                <a:solidFill>
                  <a:schemeClr val="tx1"/>
                </a:solidFill>
                <a:latin typeface="Arial" charset="0"/>
                <a:cs typeface="Arial" charset="0"/>
              </a:defRPr>
            </a:lvl5pPr>
            <a:lvl6pPr marL="631825" indent="-174625" algn="l" rtl="0" eaLnBrk="1" fontAlgn="base" hangingPunct="1">
              <a:spcBef>
                <a:spcPct val="0"/>
              </a:spcBef>
              <a:spcAft>
                <a:spcPct val="0"/>
              </a:spcAft>
              <a:defRPr sz="2300">
                <a:solidFill>
                  <a:srgbClr val="4B3200"/>
                </a:solidFill>
                <a:latin typeface="Arial Black" pitchFamily="34" charset="0"/>
                <a:cs typeface="Arial" charset="0"/>
              </a:defRPr>
            </a:lvl6pPr>
            <a:lvl7pPr marL="1089025" indent="-174625" algn="l" rtl="0" eaLnBrk="1" fontAlgn="base" hangingPunct="1">
              <a:spcBef>
                <a:spcPct val="0"/>
              </a:spcBef>
              <a:spcAft>
                <a:spcPct val="0"/>
              </a:spcAft>
              <a:defRPr sz="2300">
                <a:solidFill>
                  <a:srgbClr val="4B3200"/>
                </a:solidFill>
                <a:latin typeface="Arial Black" pitchFamily="34" charset="0"/>
                <a:cs typeface="Arial" charset="0"/>
              </a:defRPr>
            </a:lvl7pPr>
            <a:lvl8pPr marL="1546225" indent="-174625" algn="l" rtl="0" eaLnBrk="1" fontAlgn="base" hangingPunct="1">
              <a:spcBef>
                <a:spcPct val="0"/>
              </a:spcBef>
              <a:spcAft>
                <a:spcPct val="0"/>
              </a:spcAft>
              <a:defRPr sz="2300">
                <a:solidFill>
                  <a:srgbClr val="4B3200"/>
                </a:solidFill>
                <a:latin typeface="Arial Black" pitchFamily="34" charset="0"/>
                <a:cs typeface="Arial" charset="0"/>
              </a:defRPr>
            </a:lvl8pPr>
            <a:lvl9pPr marL="2003425" indent="-174625" algn="l" rtl="0" eaLnBrk="1" fontAlgn="base" hangingPunct="1">
              <a:spcBef>
                <a:spcPct val="0"/>
              </a:spcBef>
              <a:spcAft>
                <a:spcPct val="0"/>
              </a:spcAft>
              <a:defRPr sz="2300">
                <a:solidFill>
                  <a:srgbClr val="4B3200"/>
                </a:solidFill>
                <a:latin typeface="Arial Black" pitchFamily="34" charset="0"/>
                <a:cs typeface="Arial" charset="0"/>
              </a:defRPr>
            </a:lvl9pPr>
          </a:lstStyle>
          <a:p>
            <a:pPr algn="ctr"/>
            <a:r>
              <a:rPr lang="en-US" sz="1600" dirty="0">
                <a:solidFill>
                  <a:srgbClr val="FFFFFF"/>
                </a:solidFill>
              </a:rPr>
              <a:t>Influencers, to include consumer food companies, continue to confuse organic, GMO-free, vegan-friendly, etc. with healthy, sustainable food.</a:t>
            </a:r>
          </a:p>
        </p:txBody>
      </p:sp>
      <p:sp>
        <p:nvSpPr>
          <p:cNvPr id="15" name="Title 1">
            <a:extLst>
              <a:ext uri="{FF2B5EF4-FFF2-40B4-BE49-F238E27FC236}">
                <a16:creationId xmlns:a16="http://schemas.microsoft.com/office/drawing/2014/main" id="{0E0EA101-6DFD-49B2-AF72-6E13F1109464}"/>
              </a:ext>
            </a:extLst>
          </p:cNvPr>
          <p:cNvSpPr txBox="1">
            <a:spLocks/>
          </p:cNvSpPr>
          <p:nvPr/>
        </p:nvSpPr>
        <p:spPr bwMode="auto">
          <a:xfrm>
            <a:off x="5049697" y="5066554"/>
            <a:ext cx="3792551" cy="124030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marL="0" lvl="1" algn="ctr"/>
            <a:r>
              <a:rPr lang="en-US" sz="1600" b="0" dirty="0">
                <a:solidFill>
                  <a:srgbClr val="FFFFFF"/>
                </a:solidFill>
              </a:rPr>
              <a:t>Highly-educated consumers continue to be influenced by various media forces on the evils of some agricultural practices.</a:t>
            </a:r>
          </a:p>
        </p:txBody>
      </p:sp>
      <p:sp>
        <p:nvSpPr>
          <p:cNvPr id="4" name="Text Placeholder 3"/>
          <p:cNvSpPr>
            <a:spLocks noGrp="1"/>
          </p:cNvSpPr>
          <p:nvPr>
            <p:ph type="body" sz="quarter" idx="11"/>
          </p:nvPr>
        </p:nvSpPr>
        <p:spPr/>
        <p:txBody>
          <a:bodyPr/>
          <a:lstStyle/>
          <a:p>
            <a:endParaRPr lang="en-US" dirty="0"/>
          </a:p>
        </p:txBody>
      </p:sp>
      <p:sp>
        <p:nvSpPr>
          <p:cNvPr id="9" name="Title 8"/>
          <p:cNvSpPr>
            <a:spLocks noGrp="1"/>
          </p:cNvSpPr>
          <p:nvPr>
            <p:ph type="title"/>
          </p:nvPr>
        </p:nvSpPr>
        <p:spPr/>
        <p:txBody>
          <a:bodyPr/>
          <a:lstStyle/>
          <a:p>
            <a:r>
              <a:rPr lang="en-US" dirty="0"/>
              <a:t>10 Year Trend: Blockchain technology (or related technology) will be widely adopted by the food supply chain. </a:t>
            </a:r>
          </a:p>
        </p:txBody>
      </p:sp>
      <p:pic>
        <p:nvPicPr>
          <p:cNvPr id="3" name="Picture 2" descr="blockchain-explain-smartdata-collective-1024x61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32" y="3444040"/>
            <a:ext cx="4790043" cy="2862823"/>
          </a:xfrm>
          <a:prstGeom prst="rect">
            <a:avLst/>
          </a:prstGeom>
        </p:spPr>
      </p:pic>
      <p:pic>
        <p:nvPicPr>
          <p:cNvPr id="19" name="Picture 18" descr="shutterstock_392669038.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29856"/>
            <a:ext cx="4792893" cy="2489249"/>
          </a:xfrm>
          <a:prstGeom prst="rect">
            <a:avLst/>
          </a:prstGeom>
        </p:spPr>
      </p:pic>
      <p:grpSp>
        <p:nvGrpSpPr>
          <p:cNvPr id="2" name="Group 1"/>
          <p:cNvGrpSpPr/>
          <p:nvPr/>
        </p:nvGrpSpPr>
        <p:grpSpPr>
          <a:xfrm>
            <a:off x="234937" y="2453602"/>
            <a:ext cx="1825682" cy="1795218"/>
            <a:chOff x="492381" y="2711823"/>
            <a:chExt cx="1825682" cy="1795218"/>
          </a:xfrm>
        </p:grpSpPr>
        <p:sp>
          <p:nvSpPr>
            <p:cNvPr id="17" name="Freeform 16"/>
            <p:cNvSpPr/>
            <p:nvPr/>
          </p:nvSpPr>
          <p:spPr>
            <a:xfrm>
              <a:off x="517098" y="2711823"/>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TextBox 17"/>
            <p:cNvSpPr txBox="1"/>
            <p:nvPr/>
          </p:nvSpPr>
          <p:spPr>
            <a:xfrm>
              <a:off x="492381" y="2858957"/>
              <a:ext cx="1825682" cy="1426031"/>
            </a:xfrm>
            <a:prstGeom prst="rect">
              <a:avLst/>
            </a:prstGeom>
            <a:noFill/>
          </p:spPr>
          <p:txBody>
            <a:bodyPr wrap="square" rtlCol="0">
              <a:spAutoFit/>
            </a:bodyPr>
            <a:lstStyle/>
            <a:p>
              <a:pPr lvl="0" algn="ctr" defTabSz="914400">
                <a:lnSpc>
                  <a:spcPct val="90000"/>
                </a:lnSpc>
                <a:defRPr/>
              </a:pPr>
              <a:r>
                <a:rPr lang="en-US" sz="1600" b="1" dirty="0">
                  <a:solidFill>
                    <a:srgbClr val="FFFFFF"/>
                  </a:solidFill>
                </a:rPr>
                <a:t>Growing Consumer Awareness, Sustainability, and Transparency</a:t>
              </a:r>
              <a:endParaRPr lang="en-US" sz="1200" b="1" dirty="0">
                <a:solidFill>
                  <a:srgbClr val="FFFFFF"/>
                </a:solidFill>
              </a:endParaRPr>
            </a:p>
          </p:txBody>
        </p:sp>
      </p:grpSp>
    </p:spTree>
    <p:extLst>
      <p:ext uri="{BB962C8B-B14F-4D97-AF65-F5344CB8AC3E}">
        <p14:creationId xmlns:p14="http://schemas.microsoft.com/office/powerpoint/2010/main" val="77456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further information about this report</a:t>
            </a:r>
          </a:p>
        </p:txBody>
      </p:sp>
      <p:sp>
        <p:nvSpPr>
          <p:cNvPr id="3" name="Content Placeholder 2"/>
          <p:cNvSpPr>
            <a:spLocks noGrp="1"/>
          </p:cNvSpPr>
          <p:nvPr>
            <p:ph sz="quarter" idx="12"/>
          </p:nvPr>
        </p:nvSpPr>
        <p:spPr>
          <a:xfrm>
            <a:off x="4667003" y="1093624"/>
            <a:ext cx="4248397" cy="5231794"/>
          </a:xfrm>
        </p:spPr>
        <p:txBody>
          <a:bodyPr/>
          <a:lstStyle/>
          <a:p>
            <a:pPr marL="0" indent="0">
              <a:buNone/>
            </a:pPr>
            <a:r>
              <a:rPr lang="en-US" sz="2000" b="1" dirty="0">
                <a:solidFill>
                  <a:srgbClr val="174671"/>
                </a:solidFill>
              </a:rPr>
              <a:t>Howard Mains</a:t>
            </a:r>
            <a:endParaRPr lang="en-US" sz="2000" dirty="0">
              <a:solidFill>
                <a:srgbClr val="174671"/>
              </a:solidFill>
            </a:endParaRPr>
          </a:p>
          <a:p>
            <a:pPr marL="0" indent="0">
              <a:buNone/>
            </a:pPr>
            <a:endParaRPr lang="en-US" sz="1050" dirty="0"/>
          </a:p>
          <a:p>
            <a:pPr marL="0" indent="0">
              <a:spcBef>
                <a:spcPts val="0"/>
              </a:spcBef>
              <a:spcAft>
                <a:spcPts val="600"/>
              </a:spcAft>
              <a:buNone/>
            </a:pPr>
            <a:r>
              <a:rPr lang="en-US" dirty="0"/>
              <a:t>AEM Public Policy Advisor, Canada</a:t>
            </a:r>
          </a:p>
          <a:p>
            <a:pPr marL="0" indent="0">
              <a:spcBef>
                <a:spcPts val="0"/>
              </a:spcBef>
              <a:spcAft>
                <a:spcPts val="600"/>
              </a:spcAft>
              <a:buNone/>
            </a:pPr>
            <a:r>
              <a:rPr lang="en-US" dirty="0"/>
              <a:t>T: 613.696.0860</a:t>
            </a:r>
          </a:p>
          <a:p>
            <a:pPr marL="0" indent="0">
              <a:spcBef>
                <a:spcPts val="0"/>
              </a:spcBef>
              <a:spcAft>
                <a:spcPts val="600"/>
              </a:spcAft>
              <a:buNone/>
            </a:pPr>
            <a:r>
              <a:rPr lang="en-US" dirty="0"/>
              <a:t>E: </a:t>
            </a:r>
            <a:r>
              <a:rPr lang="en-US" dirty="0">
                <a:hlinkClick r:id="rId2"/>
              </a:rPr>
              <a:t>hmains@tactix.ca</a:t>
            </a:r>
            <a:r>
              <a:rPr lang="en-US" dirty="0"/>
              <a:t>  </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b="1" dirty="0">
                <a:solidFill>
                  <a:srgbClr val="174671"/>
                </a:solidFill>
              </a:rPr>
              <a:t>www.aem.org </a:t>
            </a:r>
            <a:endParaRPr lang="en-US" dirty="0">
              <a:solidFill>
                <a:srgbClr val="174671"/>
              </a:solidFill>
            </a:endParaRPr>
          </a:p>
          <a:p>
            <a:pPr marL="0" indent="0">
              <a:spcBef>
                <a:spcPts val="0"/>
              </a:spcBef>
              <a:buNone/>
            </a:pPr>
            <a:endParaRPr lang="en-US" dirty="0"/>
          </a:p>
        </p:txBody>
      </p:sp>
      <p:sp>
        <p:nvSpPr>
          <p:cNvPr id="5" name="Text Placeholder 4"/>
          <p:cNvSpPr>
            <a:spLocks noGrp="1"/>
          </p:cNvSpPr>
          <p:nvPr>
            <p:ph type="body" sz="quarter" idx="11"/>
          </p:nvPr>
        </p:nvSpPr>
        <p:spPr/>
        <p:txBody>
          <a:bodyPr/>
          <a:lstStyle/>
          <a:p>
            <a:endParaRPr lang="en-US" dirty="0"/>
          </a:p>
        </p:txBody>
      </p:sp>
      <p:cxnSp>
        <p:nvCxnSpPr>
          <p:cNvPr id="7" name="Straight Connector 6"/>
          <p:cNvCxnSpPr/>
          <p:nvPr/>
        </p:nvCxnSpPr>
        <p:spPr>
          <a:xfrm>
            <a:off x="4667003" y="1515053"/>
            <a:ext cx="319500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stretch>
            <a:fillRect/>
          </a:stretch>
        </p:blipFill>
        <p:spPr>
          <a:xfrm>
            <a:off x="312088" y="5165124"/>
            <a:ext cx="4045993" cy="1186966"/>
          </a:xfrm>
          <a:prstGeom prst="rect">
            <a:avLst/>
          </a:prstGeom>
        </p:spPr>
      </p:pic>
      <p:pic>
        <p:nvPicPr>
          <p:cNvPr id="10" name="Picture 9">
            <a:extLst>
              <a:ext uri="{FF2B5EF4-FFF2-40B4-BE49-F238E27FC236}">
                <a16:creationId xmlns:a16="http://schemas.microsoft.com/office/drawing/2014/main" id="{57C0BD90-39DF-4AC9-965C-A562D2BA69A0}"/>
              </a:ext>
            </a:extLst>
          </p:cNvPr>
          <p:cNvPicPr>
            <a:picLocks noChangeAspect="1"/>
          </p:cNvPicPr>
          <p:nvPr/>
        </p:nvPicPr>
        <p:blipFill>
          <a:blip r:embed="rId4"/>
          <a:stretch>
            <a:fillRect/>
          </a:stretch>
        </p:blipFill>
        <p:spPr>
          <a:xfrm>
            <a:off x="312088" y="1411143"/>
            <a:ext cx="4051479" cy="1726074"/>
          </a:xfrm>
          <a:prstGeom prst="rect">
            <a:avLst/>
          </a:prstGeom>
        </p:spPr>
      </p:pic>
      <p:pic>
        <p:nvPicPr>
          <p:cNvPr id="11" name="Picture 10" descr="13005_full_page_farmsight.jp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06602" y="3137217"/>
            <a:ext cx="4051479" cy="2027907"/>
          </a:xfrm>
          <a:prstGeom prst="rect">
            <a:avLst/>
          </a:prstGeom>
        </p:spPr>
      </p:pic>
      <p:cxnSp>
        <p:nvCxnSpPr>
          <p:cNvPr id="13" name="Straight Connector 12"/>
          <p:cNvCxnSpPr/>
          <p:nvPr/>
        </p:nvCxnSpPr>
        <p:spPr>
          <a:xfrm>
            <a:off x="4667003" y="5798086"/>
            <a:ext cx="319500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88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4" name="Rectangle 3"/>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3600" b="1" dirty="0"/>
              <a:t>Four Major Trends </a:t>
            </a:r>
            <a:endParaRPr lang="en-US" sz="3600" dirty="0">
              <a:solidFill>
                <a:schemeClr val="tx1"/>
              </a:solidFill>
              <a:latin typeface="Arial" pitchFamily="34" charset="0"/>
              <a:cs typeface="Arial" pitchFamily="34" charset="0"/>
            </a:endParaRPr>
          </a:p>
        </p:txBody>
      </p:sp>
      <p:grpSp>
        <p:nvGrpSpPr>
          <p:cNvPr id="45" name="Group 44"/>
          <p:cNvGrpSpPr/>
          <p:nvPr/>
        </p:nvGrpSpPr>
        <p:grpSpPr>
          <a:xfrm>
            <a:off x="4391934" y="1873809"/>
            <a:ext cx="2644164" cy="2725804"/>
            <a:chOff x="3265642" y="2481463"/>
            <a:chExt cx="2644164" cy="2725804"/>
          </a:xfrm>
        </p:grpSpPr>
        <p:sp>
          <p:nvSpPr>
            <p:cNvPr id="46" name="Freeform 45"/>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dirty="0"/>
                <a:t> </a:t>
              </a:r>
            </a:p>
          </p:txBody>
        </p:sp>
        <p:cxnSp>
          <p:nvCxnSpPr>
            <p:cNvPr id="47" name="Straight Arrow Connector 46"/>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708044" y="2888520"/>
              <a:ext cx="2132884" cy="101351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dirty="0">
                <a:solidFill>
                  <a:schemeClr val="tx1"/>
                </a:solidFill>
                <a:latin typeface="Arial" pitchFamily="34" charset="0"/>
                <a:cs typeface="Arial" pitchFamily="34" charset="0"/>
              </a:endParaRPr>
            </a:p>
          </p:txBody>
        </p:sp>
        <p:sp>
          <p:nvSpPr>
            <p:cNvPr id="73" name="Freeform 72"/>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dirty="0">
                  <a:solidFill>
                    <a:srgbClr val="FFFFFF"/>
                  </a:solidFill>
                </a:rPr>
                <a:t>FOUR MAJOR TRENDS</a:t>
              </a:r>
              <a:endParaRPr lang="en-US" sz="2000" kern="1200" dirty="0">
                <a:solidFill>
                  <a:srgbClr val="FFFFFF"/>
                </a:solidFill>
              </a:endParaRPr>
            </a:p>
          </p:txBody>
        </p:sp>
      </p:grpSp>
      <p:sp>
        <p:nvSpPr>
          <p:cNvPr id="74" name="Freeform 73"/>
          <p:cNvSpPr/>
          <p:nvPr/>
        </p:nvSpPr>
        <p:spPr>
          <a:xfrm>
            <a:off x="4987988" y="4491755"/>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Consumer Awareness, Sustainability, Transparency</a:t>
            </a:r>
          </a:p>
        </p:txBody>
      </p:sp>
      <p:sp>
        <p:nvSpPr>
          <p:cNvPr id="75" name="Freeform 74"/>
          <p:cNvSpPr/>
          <p:nvPr/>
        </p:nvSpPr>
        <p:spPr>
          <a:xfrm>
            <a:off x="6916383" y="23124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Service-Based Economy</a:t>
            </a:r>
          </a:p>
        </p:txBody>
      </p:sp>
      <p:sp>
        <p:nvSpPr>
          <p:cNvPr id="76" name="Freeform 75"/>
          <p:cNvSpPr/>
          <p:nvPr/>
        </p:nvSpPr>
        <p:spPr>
          <a:xfrm>
            <a:off x="2120901" y="177390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400" b="1" dirty="0">
                <a:solidFill>
                  <a:schemeClr val="bg1"/>
                </a:solidFill>
              </a:rPr>
              <a:t>Farm Structure Change</a:t>
            </a:r>
          </a:p>
        </p:txBody>
      </p:sp>
      <p:sp>
        <p:nvSpPr>
          <p:cNvPr id="77" name="Freeform 76"/>
          <p:cNvSpPr/>
          <p:nvPr/>
        </p:nvSpPr>
        <p:spPr>
          <a:xfrm>
            <a:off x="4957115" y="41249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Technology</a:t>
            </a:r>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3889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98231" y="5601901"/>
            <a:ext cx="4885268" cy="149225"/>
          </a:xfrm>
        </p:spPr>
        <p:txBody>
          <a:bodyPr/>
          <a:lstStyle/>
          <a:p>
            <a:r>
              <a:rPr lang="en-US" sz="700" dirty="0"/>
              <a:t>Source: Statistics Canada </a:t>
            </a:r>
          </a:p>
        </p:txBody>
      </p:sp>
      <p:sp>
        <p:nvSpPr>
          <p:cNvPr id="2" name="Title 1"/>
          <p:cNvSpPr>
            <a:spLocks noGrp="1"/>
          </p:cNvSpPr>
          <p:nvPr>
            <p:ph type="title"/>
          </p:nvPr>
        </p:nvSpPr>
        <p:spPr>
          <a:xfrm>
            <a:off x="155448" y="45720"/>
            <a:ext cx="8686800" cy="758952"/>
          </a:xfrm>
        </p:spPr>
        <p:txBody>
          <a:bodyPr/>
          <a:lstStyle/>
          <a:p>
            <a:r>
              <a:rPr lang="en-US" dirty="0"/>
              <a:t>No surprise: Operators on farms in Canada continue to get older. </a:t>
            </a:r>
          </a:p>
        </p:txBody>
      </p:sp>
      <p:graphicFrame>
        <p:nvGraphicFramePr>
          <p:cNvPr id="38" name="Chart 37"/>
          <p:cNvGraphicFramePr/>
          <p:nvPr>
            <p:extLst>
              <p:ext uri="{D42A27DB-BD31-4B8C-83A1-F6EECF244321}">
                <p14:modId xmlns:p14="http://schemas.microsoft.com/office/powerpoint/2010/main" val="3014476735"/>
              </p:ext>
            </p:extLst>
          </p:nvPr>
        </p:nvGraphicFramePr>
        <p:xfrm>
          <a:off x="4837244" y="1106406"/>
          <a:ext cx="4242216" cy="5399974"/>
        </p:xfrm>
        <a:graphic>
          <a:graphicData uri="http://schemas.openxmlformats.org/drawingml/2006/chart">
            <c:chart xmlns:c="http://schemas.openxmlformats.org/drawingml/2006/chart" xmlns:r="http://schemas.openxmlformats.org/officeDocument/2006/relationships" r:id="rId2"/>
          </a:graphicData>
        </a:graphic>
      </p:graphicFrame>
      <p:sp>
        <p:nvSpPr>
          <p:cNvPr id="12" name="Freeform 6">
            <a:extLst>
              <a:ext uri="{FF2B5EF4-FFF2-40B4-BE49-F238E27FC236}">
                <a16:creationId xmlns:a16="http://schemas.microsoft.com/office/drawing/2014/main" id="{7EAB2F42-0774-4D9A-93E9-72C596A55036}"/>
              </a:ext>
            </a:extLst>
          </p:cNvPr>
          <p:cNvSpPr/>
          <p:nvPr/>
        </p:nvSpPr>
        <p:spPr>
          <a:xfrm>
            <a:off x="364638" y="1810696"/>
            <a:ext cx="4357411" cy="868769"/>
          </a:xfrm>
          <a:custGeom>
            <a:avLst/>
            <a:gdLst>
              <a:gd name="connsiteX0" fmla="*/ 0 w 1411097"/>
              <a:gd name="connsiteY0" fmla="*/ 0 h 434503"/>
              <a:gd name="connsiteX1" fmla="*/ 1411097 w 1411097"/>
              <a:gd name="connsiteY1" fmla="*/ 0 h 434503"/>
              <a:gd name="connsiteX2" fmla="*/ 1411097 w 1411097"/>
              <a:gd name="connsiteY2" fmla="*/ 434503 h 434503"/>
              <a:gd name="connsiteX3" fmla="*/ 0 w 1411097"/>
              <a:gd name="connsiteY3" fmla="*/ 434503 h 434503"/>
              <a:gd name="connsiteX4" fmla="*/ 0 w 1411097"/>
              <a:gd name="connsiteY4" fmla="*/ 0 h 43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097" h="434503">
                <a:moveTo>
                  <a:pt x="0" y="0"/>
                </a:moveTo>
                <a:lnTo>
                  <a:pt x="1411097" y="0"/>
                </a:lnTo>
                <a:lnTo>
                  <a:pt x="1411097" y="434503"/>
                </a:lnTo>
                <a:lnTo>
                  <a:pt x="0" y="434503"/>
                </a:lnTo>
                <a:lnTo>
                  <a:pt x="0" y="0"/>
                </a:lnTo>
                <a:close/>
              </a:path>
            </a:pathLst>
          </a:custGeom>
          <a:solidFill>
            <a:schemeClr val="accent4"/>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Principal Operator Land Owners in Canada:</a:t>
            </a:r>
          </a:p>
        </p:txBody>
      </p:sp>
      <p:sp>
        <p:nvSpPr>
          <p:cNvPr id="13" name="Freeform 29">
            <a:extLst>
              <a:ext uri="{FF2B5EF4-FFF2-40B4-BE49-F238E27FC236}">
                <a16:creationId xmlns:a16="http://schemas.microsoft.com/office/drawing/2014/main" id="{B45A1DC7-01EB-42C6-8FE3-614966287F2E}"/>
              </a:ext>
            </a:extLst>
          </p:cNvPr>
          <p:cNvSpPr/>
          <p:nvPr/>
        </p:nvSpPr>
        <p:spPr>
          <a:xfrm>
            <a:off x="479833" y="3142970"/>
            <a:ext cx="4242216" cy="1044400"/>
          </a:xfrm>
          <a:custGeom>
            <a:avLst/>
            <a:gdLst>
              <a:gd name="connsiteX0" fmla="*/ 0 w 759023"/>
              <a:gd name="connsiteY0" fmla="*/ 0 h 455414"/>
              <a:gd name="connsiteX1" fmla="*/ 759023 w 759023"/>
              <a:gd name="connsiteY1" fmla="*/ 0 h 455414"/>
              <a:gd name="connsiteX2" fmla="*/ 759023 w 759023"/>
              <a:gd name="connsiteY2" fmla="*/ 455414 h 455414"/>
              <a:gd name="connsiteX3" fmla="*/ 0 w 759023"/>
              <a:gd name="connsiteY3" fmla="*/ 455414 h 455414"/>
              <a:gd name="connsiteX4" fmla="*/ 0 w 759023"/>
              <a:gd name="connsiteY4" fmla="*/ 0 h 45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23" h="455414">
                <a:moveTo>
                  <a:pt x="0" y="0"/>
                </a:moveTo>
                <a:lnTo>
                  <a:pt x="759023" y="0"/>
                </a:lnTo>
                <a:lnTo>
                  <a:pt x="759023" y="455414"/>
                </a:lnTo>
                <a:lnTo>
                  <a:pt x="0" y="455414"/>
                </a:lnTo>
                <a:lnTo>
                  <a:pt x="0" y="0"/>
                </a:lnTo>
                <a:close/>
              </a:path>
            </a:pathLst>
          </a:custGeom>
          <a:solidFill>
            <a:schemeClr val="bg1">
              <a:lumMod val="85000"/>
            </a:schemeClr>
          </a:solidFill>
          <a:ln>
            <a:noFill/>
          </a:ln>
        </p:spPr>
        <p:style>
          <a:lnRef idx="2">
            <a:schemeClr val="accent4"/>
          </a:lnRef>
          <a:fillRef idx="1">
            <a:schemeClr val="lt1"/>
          </a:fillRef>
          <a:effectRef idx="0">
            <a:schemeClr val="accent4"/>
          </a:effectRef>
          <a:fontRef idx="minor">
            <a:schemeClr val="dk1"/>
          </a:fontRef>
        </p:style>
        <p:txBody>
          <a:bodyPr spcFirstLastPara="0" vert="horz" wrap="square" lIns="26670" tIns="26670" rIns="26670" bIns="266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a:ea typeface="+mn-ea"/>
                <a:cs typeface="+mn-cs"/>
              </a:rPr>
              <a:t>6 farmers over 65  </a:t>
            </a:r>
            <a:r>
              <a:rPr kumimoji="0" lang="en-US" sz="1400" b="0" i="1" u="none" strike="noStrike" kern="1200" cap="none" spc="0" normalizeH="0" baseline="0" noProof="0" dirty="0">
                <a:ln>
                  <a:noFill/>
                </a:ln>
                <a:solidFill>
                  <a:schemeClr val="tx1"/>
                </a:solidFill>
                <a:effectLst/>
                <a:uLnTx/>
                <a:uFillTx/>
                <a:latin typeface="Arial"/>
                <a:ea typeface="+mn-ea"/>
                <a:cs typeface="+mn-cs"/>
              </a:rPr>
              <a:t>for every  </a:t>
            </a:r>
            <a:r>
              <a:rPr kumimoji="0" lang="en-US" sz="1400" b="1" i="0" u="none" strike="noStrike" kern="1200" cap="none" spc="0" normalizeH="0" baseline="0" noProof="0" dirty="0">
                <a:ln>
                  <a:noFill/>
                </a:ln>
                <a:solidFill>
                  <a:schemeClr val="tx1"/>
                </a:solidFill>
                <a:effectLst/>
                <a:uLnTx/>
                <a:uFillTx/>
                <a:latin typeface="Arial"/>
                <a:ea typeface="+mn-ea"/>
                <a:cs typeface="+mn-cs"/>
              </a:rPr>
              <a:t>1 farmer under 35	</a:t>
            </a:r>
          </a:p>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Arial"/>
                <a:ea typeface="+mn-ea"/>
                <a:cs typeface="+mn-cs"/>
              </a:rPr>
              <a:t>5 male operators </a:t>
            </a:r>
            <a:r>
              <a:rPr kumimoji="0" lang="en-US" sz="1400" i="1" u="none" strike="noStrike" kern="1200" cap="none" spc="0" normalizeH="0" baseline="0" noProof="0" dirty="0">
                <a:ln>
                  <a:noFill/>
                </a:ln>
                <a:solidFill>
                  <a:schemeClr val="tx1"/>
                </a:solidFill>
                <a:effectLst/>
                <a:uLnTx/>
                <a:uFillTx/>
                <a:latin typeface="Arial"/>
                <a:ea typeface="+mn-ea"/>
                <a:cs typeface="+mn-cs"/>
              </a:rPr>
              <a:t>for every </a:t>
            </a:r>
            <a:r>
              <a:rPr kumimoji="0" lang="en-US" sz="1400" b="1" i="0" u="none" strike="noStrike" kern="1200" cap="none" spc="0" normalizeH="0" baseline="0" noProof="0" dirty="0">
                <a:ln>
                  <a:noFill/>
                </a:ln>
                <a:solidFill>
                  <a:schemeClr val="tx1"/>
                </a:solidFill>
                <a:effectLst/>
                <a:uLnTx/>
                <a:uFillTx/>
                <a:latin typeface="Arial"/>
                <a:ea typeface="+mn-ea"/>
                <a:cs typeface="+mn-cs"/>
              </a:rPr>
              <a:t>2 female operators</a:t>
            </a:r>
          </a:p>
        </p:txBody>
      </p:sp>
      <p:pic>
        <p:nvPicPr>
          <p:cNvPr id="30" name="Picture 2" descr="Image result for canadian flag">
            <a:extLst>
              <a:ext uri="{FF2B5EF4-FFF2-40B4-BE49-F238E27FC236}">
                <a16:creationId xmlns:a16="http://schemas.microsoft.com/office/drawing/2014/main" id="{8840A61E-9AB4-45A1-BF68-BE5033C0DF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49" y="6438646"/>
            <a:ext cx="505808" cy="35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849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hutterstock_62216234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20" y="1010443"/>
            <a:ext cx="4310303" cy="2574206"/>
          </a:xfrm>
          <a:prstGeom prst="rect">
            <a:avLst/>
          </a:prstGeom>
        </p:spPr>
      </p:pic>
      <p:pic>
        <p:nvPicPr>
          <p:cNvPr id="8" name="Picture 7" descr="shutterstock_70420100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0121" y="3611776"/>
            <a:ext cx="4310303" cy="2145557"/>
          </a:xfrm>
          <a:prstGeom prst="rect">
            <a:avLst/>
          </a:prstGeom>
        </p:spPr>
      </p:pic>
      <p:sp>
        <p:nvSpPr>
          <p:cNvPr id="2" name="Title 1"/>
          <p:cNvSpPr>
            <a:spLocks noGrp="1"/>
          </p:cNvSpPr>
          <p:nvPr>
            <p:ph type="title"/>
          </p:nvPr>
        </p:nvSpPr>
        <p:spPr/>
        <p:txBody>
          <a:bodyPr/>
          <a:lstStyle/>
          <a:p>
            <a:r>
              <a:rPr lang="en-US" dirty="0">
                <a:solidFill>
                  <a:srgbClr val="000000"/>
                </a:solidFill>
              </a:rPr>
              <a:t>10 Year Trend: The current farmland owning/renting model will evolve gradually. 25 Year Trend: A different story.</a:t>
            </a:r>
          </a:p>
        </p:txBody>
      </p:sp>
      <p:sp>
        <p:nvSpPr>
          <p:cNvPr id="6" name="Text Placeholder 5"/>
          <p:cNvSpPr>
            <a:spLocks noGrp="1"/>
          </p:cNvSpPr>
          <p:nvPr>
            <p:ph type="body" sz="quarter" idx="11"/>
          </p:nvPr>
        </p:nvSpPr>
        <p:spPr/>
        <p:txBody>
          <a:bodyPr/>
          <a:lstStyle/>
          <a:p>
            <a:endParaRPr lang="en-US" dirty="0"/>
          </a:p>
        </p:txBody>
      </p:sp>
      <p:grpSp>
        <p:nvGrpSpPr>
          <p:cNvPr id="3" name="Group 2"/>
          <p:cNvGrpSpPr/>
          <p:nvPr/>
        </p:nvGrpSpPr>
        <p:grpSpPr>
          <a:xfrm>
            <a:off x="4601306" y="1010443"/>
            <a:ext cx="4299109" cy="4763824"/>
            <a:chOff x="4601306" y="1010443"/>
            <a:chExt cx="4299109" cy="4384625"/>
          </a:xfrm>
        </p:grpSpPr>
        <p:grpSp>
          <p:nvGrpSpPr>
            <p:cNvPr id="5" name="Group 4"/>
            <p:cNvGrpSpPr/>
            <p:nvPr/>
          </p:nvGrpSpPr>
          <p:grpSpPr>
            <a:xfrm>
              <a:off x="4601306" y="3166255"/>
              <a:ext cx="4299108" cy="2228813"/>
              <a:chOff x="4601306" y="3166255"/>
              <a:chExt cx="4299108" cy="2228813"/>
            </a:xfrm>
          </p:grpSpPr>
          <p:sp>
            <p:nvSpPr>
              <p:cNvPr id="20" name="Title 1">
                <a:extLst>
                  <a:ext uri="{FF2B5EF4-FFF2-40B4-BE49-F238E27FC236}">
                    <a16:creationId xmlns:a16="http://schemas.microsoft.com/office/drawing/2014/main" id="{F7335E4D-8180-41CB-A697-E4F9E7A04C19}"/>
                  </a:ext>
                </a:extLst>
              </p:cNvPr>
              <p:cNvSpPr txBox="1">
                <a:spLocks/>
              </p:cNvSpPr>
              <p:nvPr/>
            </p:nvSpPr>
            <p:spPr bwMode="auto">
              <a:xfrm>
                <a:off x="4601307" y="3166255"/>
                <a:ext cx="4299107" cy="919012"/>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marL="0" lvl="1" algn="ctr" defTabSz="400050">
                  <a:lnSpc>
                    <a:spcPct val="90000"/>
                  </a:lnSpc>
                  <a:spcAft>
                    <a:spcPts val="798"/>
                  </a:spcAft>
                </a:pPr>
                <a:r>
                  <a:rPr lang="en-US" sz="1800" b="0" dirty="0">
                    <a:solidFill>
                      <a:schemeClr val="bg1"/>
                    </a:solidFill>
                    <a:latin typeface="Arial" pitchFamily="34" charset="0"/>
                    <a:ea typeface="+mj-ea"/>
                    <a:cs typeface="Arial" pitchFamily="34" charset="0"/>
                  </a:rPr>
                  <a:t>Average age of a farmer reach age 60+, but they continue to farm. No significant changes in the owner/operator of land.</a:t>
                </a:r>
              </a:p>
            </p:txBody>
          </p:sp>
          <p:sp>
            <p:nvSpPr>
              <p:cNvPr id="21" name="Title 1">
                <a:extLst>
                  <a:ext uri="{FF2B5EF4-FFF2-40B4-BE49-F238E27FC236}">
                    <a16:creationId xmlns:a16="http://schemas.microsoft.com/office/drawing/2014/main" id="{7E8068C6-F05A-4A8F-BF41-B9F68A90769B}"/>
                  </a:ext>
                </a:extLst>
              </p:cNvPr>
              <p:cNvSpPr txBox="1">
                <a:spLocks/>
              </p:cNvSpPr>
              <p:nvPr/>
            </p:nvSpPr>
            <p:spPr bwMode="auto">
              <a:xfrm>
                <a:off x="4601306" y="4165419"/>
                <a:ext cx="4299107" cy="122964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marL="0" lvl="1" algn="ctr" defTabSz="400050">
                  <a:lnSpc>
                    <a:spcPct val="90000"/>
                  </a:lnSpc>
                  <a:spcAft>
                    <a:spcPts val="798"/>
                  </a:spcAft>
                </a:pPr>
                <a:r>
                  <a:rPr lang="en-US" sz="1800" b="0" dirty="0">
                    <a:solidFill>
                      <a:schemeClr val="bg1"/>
                    </a:solidFill>
                    <a:latin typeface="Arial" pitchFamily="34" charset="0"/>
                    <a:ea typeface="+mj-ea"/>
                    <a:cs typeface="Arial" pitchFamily="34" charset="0"/>
                  </a:rPr>
                  <a:t>Most land transfers remain in the family and the amount of land owned by absentee or retired land owners increases. Succession planning intensifies and plans are implemented.</a:t>
                </a:r>
              </a:p>
            </p:txBody>
          </p:sp>
        </p:grpSp>
        <p:sp>
          <p:nvSpPr>
            <p:cNvPr id="28" name="TextBox 27">
              <a:extLst>
                <a:ext uri="{FF2B5EF4-FFF2-40B4-BE49-F238E27FC236}">
                  <a16:creationId xmlns:a16="http://schemas.microsoft.com/office/drawing/2014/main" id="{7646184C-3A88-4E8D-81E5-17CD25825B08}"/>
                </a:ext>
              </a:extLst>
            </p:cNvPr>
            <p:cNvSpPr txBox="1"/>
            <p:nvPr/>
          </p:nvSpPr>
          <p:spPr>
            <a:xfrm>
              <a:off x="4601307" y="1010443"/>
              <a:ext cx="4299108" cy="2102327"/>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fontAlgn="base">
                <a:spcBef>
                  <a:spcPct val="0"/>
                </a:spcBef>
                <a:spcAft>
                  <a:spcPct val="0"/>
                </a:spcAft>
                <a:defRPr sz="1200" b="0">
                  <a:solidFill>
                    <a:srgbClr val="FFFFFF"/>
                  </a:solidFill>
                  <a:latin typeface="Arial" pitchFamily="34" charset="0"/>
                  <a:ea typeface="+mj-ea"/>
                  <a:cs typeface="Arial" pitchFamily="34" charset="0"/>
                </a:defRPr>
              </a:lvl1pPr>
              <a:lvl2pPr marL="0" lvl="1" algn="ctr" defTabSz="400050" fontAlgn="base">
                <a:lnSpc>
                  <a:spcPct val="90000"/>
                </a:lnSpc>
                <a:spcBef>
                  <a:spcPct val="0"/>
                </a:spcBef>
                <a:spcAft>
                  <a:spcPts val="798"/>
                </a:spcAft>
                <a:defRPr sz="1200" b="0">
                  <a:solidFill>
                    <a:srgbClr val="FFFFFF"/>
                  </a:solidFill>
                  <a:latin typeface="Arial" pitchFamily="34" charset="0"/>
                  <a:ea typeface="+mj-ea"/>
                  <a:cs typeface="Arial" pitchFamily="34" charset="0"/>
                </a:defRPr>
              </a:lvl2pPr>
              <a:lvl3pPr fontAlgn="base">
                <a:spcBef>
                  <a:spcPct val="0"/>
                </a:spcBef>
                <a:spcAft>
                  <a:spcPct val="0"/>
                </a:spcAft>
                <a:defRPr sz="1900" b="1">
                  <a:solidFill>
                    <a:schemeClr val="tx1"/>
                  </a:solidFill>
                  <a:latin typeface="Arial" charset="0"/>
                  <a:cs typeface="Arial" charset="0"/>
                </a:defRPr>
              </a:lvl3pPr>
              <a:lvl4pPr fontAlgn="base">
                <a:spcBef>
                  <a:spcPct val="0"/>
                </a:spcBef>
                <a:spcAft>
                  <a:spcPct val="0"/>
                </a:spcAft>
                <a:defRPr sz="1900" b="1">
                  <a:solidFill>
                    <a:schemeClr val="tx1"/>
                  </a:solidFill>
                  <a:latin typeface="Arial" charset="0"/>
                  <a:cs typeface="Arial" charset="0"/>
                </a:defRPr>
              </a:lvl4pPr>
              <a:lvl5pPr fontAlgn="base">
                <a:spcBef>
                  <a:spcPct val="0"/>
                </a:spcBef>
                <a:spcAft>
                  <a:spcPct val="0"/>
                </a:spcAft>
                <a:defRPr sz="1900" b="1">
                  <a:solidFill>
                    <a:schemeClr val="tx1"/>
                  </a:solidFill>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a:lnSpc>
                  <a:spcPct val="90000"/>
                </a:lnSpc>
              </a:pPr>
              <a:r>
                <a:rPr lang="en-US" sz="1800" dirty="0">
                  <a:solidFill>
                    <a:schemeClr val="bg1"/>
                  </a:solidFill>
                </a:rPr>
                <a:t>No major shifts in farm structure. Large farms continue to get larger, primarily through cash rent.  Operators get older, but there is not a mass exodus due to retirement.  Most land remains in families; corporate land ownership continues to grow, but remains minor compared to family ownership. </a:t>
              </a:r>
            </a:p>
          </p:txBody>
        </p:sp>
      </p:grpSp>
      <p:sp>
        <p:nvSpPr>
          <p:cNvPr id="15" name="Freeform 14"/>
          <p:cNvSpPr/>
          <p:nvPr/>
        </p:nvSpPr>
        <p:spPr>
          <a:xfrm>
            <a:off x="258485" y="2745552"/>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a:ea typeface="+mn-ea"/>
                <a:cs typeface="+mn-cs"/>
              </a:rPr>
              <a:t> </a:t>
            </a:r>
          </a:p>
        </p:txBody>
      </p:sp>
      <p:sp>
        <p:nvSpPr>
          <p:cNvPr id="18" name="TextBox 17"/>
          <p:cNvSpPr txBox="1"/>
          <p:nvPr/>
        </p:nvSpPr>
        <p:spPr>
          <a:xfrm>
            <a:off x="224883" y="3350894"/>
            <a:ext cx="1890367" cy="59554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Changing</a:t>
            </a:r>
            <a:r>
              <a:rPr kumimoji="0" lang="en-US" sz="1800" b="1" i="0" u="none" strike="noStrike" kern="1200" cap="none" spc="0" normalizeH="0" noProof="0" dirty="0">
                <a:ln>
                  <a:noFill/>
                </a:ln>
                <a:solidFill>
                  <a:srgbClr val="FFFFFF"/>
                </a:solidFill>
                <a:effectLst/>
                <a:uLnTx/>
                <a:uFillTx/>
                <a:latin typeface="Arial"/>
                <a:ea typeface="+mn-ea"/>
                <a:cs typeface="+mn-cs"/>
              </a:rPr>
              <a:t> Farm Structure</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Picture 2" descr="Image result for canadian flag">
            <a:extLst>
              <a:ext uri="{FF2B5EF4-FFF2-40B4-BE49-F238E27FC236}">
                <a16:creationId xmlns:a16="http://schemas.microsoft.com/office/drawing/2014/main" id="{9662E111-EB1C-4337-AD7B-6E7CA79045C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4349" y="6438646"/>
            <a:ext cx="505808" cy="35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grpSp>
        <p:nvGrpSpPr>
          <p:cNvPr id="5" name="Group 4"/>
          <p:cNvGrpSpPr/>
          <p:nvPr/>
        </p:nvGrpSpPr>
        <p:grpSpPr>
          <a:xfrm>
            <a:off x="4222772" y="2165909"/>
            <a:ext cx="2644164" cy="2725804"/>
            <a:chOff x="3265642" y="2481463"/>
            <a:chExt cx="2644164" cy="2725804"/>
          </a:xfrm>
        </p:grpSpPr>
        <p:sp>
          <p:nvSpPr>
            <p:cNvPr id="6" name="Freeform 5"/>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dirty="0"/>
                <a:t> </a:t>
              </a:r>
            </a:p>
          </p:txBody>
        </p:sp>
        <p:cxnSp>
          <p:nvCxnSpPr>
            <p:cNvPr id="7" name="Straight Arrow Connector 6"/>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08044" y="2888520"/>
              <a:ext cx="2132884" cy="101351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dirty="0">
                <a:solidFill>
                  <a:schemeClr val="tx1"/>
                </a:solidFill>
                <a:latin typeface="Arial" pitchFamily="34" charset="0"/>
                <a:cs typeface="Arial" pitchFamily="34" charset="0"/>
              </a:endParaRPr>
            </a:p>
          </p:txBody>
        </p:sp>
        <p:sp>
          <p:nvSpPr>
            <p:cNvPr id="35" name="Freeform 34"/>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dirty="0">
                  <a:solidFill>
                    <a:srgbClr val="FFFFFF"/>
                  </a:solidFill>
                </a:rPr>
                <a:t>FOUR MAJOR TRENDS</a:t>
              </a:r>
              <a:endParaRPr lang="en-US" sz="2000" kern="1200" dirty="0">
                <a:solidFill>
                  <a:srgbClr val="FFFFFF"/>
                </a:solidFill>
              </a:endParaRPr>
            </a:p>
          </p:txBody>
        </p:sp>
      </p:grpSp>
      <p:sp>
        <p:nvSpPr>
          <p:cNvPr id="39" name="Freeform 38"/>
          <p:cNvSpPr/>
          <p:nvPr/>
        </p:nvSpPr>
        <p:spPr>
          <a:xfrm>
            <a:off x="2735633" y="2604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Farm Structure Change</a:t>
            </a:r>
          </a:p>
        </p:txBody>
      </p:sp>
      <p:sp>
        <p:nvSpPr>
          <p:cNvPr id="42" name="Freeform 41"/>
          <p:cNvSpPr/>
          <p:nvPr/>
        </p:nvSpPr>
        <p:spPr>
          <a:xfrm>
            <a:off x="4818826" y="4783855"/>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Consumer Awareness, Sustainability, Transparency</a:t>
            </a:r>
          </a:p>
        </p:txBody>
      </p:sp>
      <p:sp>
        <p:nvSpPr>
          <p:cNvPr id="43" name="Freeform 42"/>
          <p:cNvSpPr/>
          <p:nvPr/>
        </p:nvSpPr>
        <p:spPr>
          <a:xfrm>
            <a:off x="4390139" y="31848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400" b="1" dirty="0">
                <a:solidFill>
                  <a:schemeClr val="bg1"/>
                </a:solidFill>
              </a:rPr>
              <a:t>Technology</a:t>
            </a:r>
          </a:p>
        </p:txBody>
      </p:sp>
      <p:sp>
        <p:nvSpPr>
          <p:cNvPr id="46" name="Freeform 45"/>
          <p:cNvSpPr/>
          <p:nvPr/>
        </p:nvSpPr>
        <p:spPr>
          <a:xfrm>
            <a:off x="6747221" y="2604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Service-Based Economy</a:t>
            </a:r>
          </a:p>
        </p:txBody>
      </p:sp>
      <p:sp>
        <p:nvSpPr>
          <p:cNvPr id="33" name="Text Placeholder 32"/>
          <p:cNvSpPr>
            <a:spLocks noGrp="1"/>
          </p:cNvSpPr>
          <p:nvPr>
            <p:ph type="body" sz="quarter" idx="11"/>
          </p:nvPr>
        </p:nvSpPr>
        <p:spPr/>
        <p:txBody>
          <a:bodyPr/>
          <a:lstStyle/>
          <a:p>
            <a:endParaRPr lang="en-US" dirty="0"/>
          </a:p>
        </p:txBody>
      </p:sp>
      <p:sp>
        <p:nvSpPr>
          <p:cNvPr id="44" name="Rectangle 43"/>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3600" b="1" dirty="0"/>
              <a:t>Four Major Trends </a:t>
            </a:r>
            <a:endParaRPr lang="en-US"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2221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entagon 148"/>
          <p:cNvSpPr/>
          <p:nvPr/>
        </p:nvSpPr>
        <p:spPr>
          <a:xfrm>
            <a:off x="6486163" y="1096713"/>
            <a:ext cx="2499894" cy="2112210"/>
          </a:xfrm>
          <a:prstGeom prst="homePlate">
            <a:avLst>
              <a:gd name="adj" fmla="val 0"/>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323231"/>
              </a:solidFill>
              <a:effectLst/>
              <a:uLnTx/>
              <a:uFillTx/>
              <a:latin typeface="Arial" pitchFamily="34" charset="0"/>
              <a:ea typeface="+mn-ea"/>
              <a:cs typeface="Arial" pitchFamily="34" charset="0"/>
            </a:endParaRPr>
          </a:p>
        </p:txBody>
      </p:sp>
      <p:sp>
        <p:nvSpPr>
          <p:cNvPr id="148" name="Pentagon 147"/>
          <p:cNvSpPr/>
          <p:nvPr/>
        </p:nvSpPr>
        <p:spPr>
          <a:xfrm>
            <a:off x="4895321" y="1096713"/>
            <a:ext cx="2499894"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323231"/>
              </a:solidFill>
              <a:effectLst/>
              <a:uLnTx/>
              <a:uFillTx/>
              <a:latin typeface="Arial" pitchFamily="34" charset="0"/>
              <a:ea typeface="+mn-ea"/>
              <a:cs typeface="Arial" pitchFamily="34" charset="0"/>
            </a:endParaRPr>
          </a:p>
        </p:txBody>
      </p:sp>
      <p:sp>
        <p:nvSpPr>
          <p:cNvPr id="147" name="Pentagon 146"/>
          <p:cNvSpPr/>
          <p:nvPr/>
        </p:nvSpPr>
        <p:spPr>
          <a:xfrm>
            <a:off x="3090583" y="1096713"/>
            <a:ext cx="2544455"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323231"/>
              </a:solidFill>
              <a:effectLst/>
              <a:uLnTx/>
              <a:uFillTx/>
              <a:latin typeface="Arial" pitchFamily="34" charset="0"/>
              <a:ea typeface="+mn-ea"/>
              <a:cs typeface="Arial" pitchFamily="34" charset="0"/>
            </a:endParaRPr>
          </a:p>
        </p:txBody>
      </p:sp>
      <p:sp>
        <p:nvSpPr>
          <p:cNvPr id="146" name="Pentagon 145"/>
          <p:cNvSpPr/>
          <p:nvPr/>
        </p:nvSpPr>
        <p:spPr>
          <a:xfrm>
            <a:off x="1446268" y="1096713"/>
            <a:ext cx="2499894"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323231"/>
              </a:solidFill>
              <a:effectLst/>
              <a:uLnTx/>
              <a:uFillTx/>
              <a:latin typeface="Arial" pitchFamily="34" charset="0"/>
              <a:ea typeface="+mn-ea"/>
              <a:cs typeface="Arial" pitchFamily="34" charset="0"/>
            </a:endParaRPr>
          </a:p>
        </p:txBody>
      </p:sp>
      <p:sp>
        <p:nvSpPr>
          <p:cNvPr id="145" name="Pentagon 144"/>
          <p:cNvSpPr/>
          <p:nvPr/>
        </p:nvSpPr>
        <p:spPr>
          <a:xfrm>
            <a:off x="176267" y="1096713"/>
            <a:ext cx="1893363"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323231"/>
              </a:solidFill>
              <a:effectLst/>
              <a:uLnTx/>
              <a:uFillTx/>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en-US" dirty="0"/>
              <a:t>Gaining momentum in 2014, ag tech startups have raised over $550 million in the last five years.</a:t>
            </a:r>
          </a:p>
        </p:txBody>
      </p:sp>
      <p:sp>
        <p:nvSpPr>
          <p:cNvPr id="131" name="Text Placeholder 130"/>
          <p:cNvSpPr>
            <a:spLocks noGrp="1"/>
          </p:cNvSpPr>
          <p:nvPr>
            <p:ph type="body" sz="quarter" idx="11"/>
          </p:nvPr>
        </p:nvSpPr>
        <p:spPr>
          <a:xfrm>
            <a:off x="551215" y="6653213"/>
            <a:ext cx="4885268" cy="149225"/>
          </a:xfrm>
        </p:spPr>
        <p:txBody>
          <a:bodyPr/>
          <a:lstStyle/>
          <a:p>
            <a:r>
              <a:rPr lang="en-US" dirty="0"/>
              <a:t>Source: https://www.cbinsights.com/research/ai-robotics-agriculture-tech-startups-future/</a:t>
            </a:r>
          </a:p>
        </p:txBody>
      </p:sp>
      <p:grpSp>
        <p:nvGrpSpPr>
          <p:cNvPr id="6" name="Group 5"/>
          <p:cNvGrpSpPr/>
          <p:nvPr/>
        </p:nvGrpSpPr>
        <p:grpSpPr>
          <a:xfrm>
            <a:off x="2045227" y="2072054"/>
            <a:ext cx="1386686" cy="817223"/>
            <a:chOff x="7204982" y="2355078"/>
            <a:chExt cx="1386686" cy="817223"/>
          </a:xfrm>
        </p:grpSpPr>
        <p:grpSp>
          <p:nvGrpSpPr>
            <p:cNvPr id="7" name="Group 6"/>
            <p:cNvGrpSpPr/>
            <p:nvPr/>
          </p:nvGrpSpPr>
          <p:grpSpPr>
            <a:xfrm rot="5814279">
              <a:off x="7783832" y="2364466"/>
              <a:ext cx="817223" cy="798448"/>
              <a:chOff x="5637213" y="2122488"/>
              <a:chExt cx="1174750" cy="1147762"/>
            </a:xfrm>
            <a:solidFill>
              <a:srgbClr val="284E77"/>
            </a:solidFill>
          </p:grpSpPr>
          <p:sp>
            <p:nvSpPr>
              <p:cNvPr id="11" name="Freeform 167"/>
              <p:cNvSpPr>
                <a:spLocks/>
              </p:cNvSpPr>
              <p:nvPr/>
            </p:nvSpPr>
            <p:spPr bwMode="auto">
              <a:xfrm>
                <a:off x="5637213" y="2122488"/>
                <a:ext cx="1023938" cy="1023937"/>
              </a:xfrm>
              <a:custGeom>
                <a:avLst/>
                <a:gdLst>
                  <a:gd name="T0" fmla="*/ 1083 w 1290"/>
                  <a:gd name="T1" fmla="*/ 659 h 1290"/>
                  <a:gd name="T2" fmla="*/ 1038 w 1290"/>
                  <a:gd name="T3" fmla="*/ 634 h 1290"/>
                  <a:gd name="T4" fmla="*/ 983 w 1290"/>
                  <a:gd name="T5" fmla="*/ 626 h 1290"/>
                  <a:gd name="T6" fmla="*/ 924 w 1290"/>
                  <a:gd name="T7" fmla="*/ 631 h 1290"/>
                  <a:gd name="T8" fmla="*/ 863 w 1290"/>
                  <a:gd name="T9" fmla="*/ 649 h 1290"/>
                  <a:gd name="T10" fmla="*/ 802 w 1290"/>
                  <a:gd name="T11" fmla="*/ 681 h 1290"/>
                  <a:gd name="T12" fmla="*/ 797 w 1290"/>
                  <a:gd name="T13" fmla="*/ 665 h 1290"/>
                  <a:gd name="T14" fmla="*/ 732 w 1290"/>
                  <a:gd name="T15" fmla="*/ 597 h 1290"/>
                  <a:gd name="T16" fmla="*/ 1290 w 1290"/>
                  <a:gd name="T17" fmla="*/ 147 h 1290"/>
                  <a:gd name="T18" fmla="*/ 714 w 1290"/>
                  <a:gd name="T19" fmla="*/ 532 h 1290"/>
                  <a:gd name="T20" fmla="*/ 576 w 1290"/>
                  <a:gd name="T21" fmla="*/ 439 h 1290"/>
                  <a:gd name="T22" fmla="*/ 536 w 1290"/>
                  <a:gd name="T23" fmla="*/ 424 h 1290"/>
                  <a:gd name="T24" fmla="*/ 488 w 1290"/>
                  <a:gd name="T25" fmla="*/ 436 h 1290"/>
                  <a:gd name="T26" fmla="*/ 458 w 1290"/>
                  <a:gd name="T27" fmla="*/ 458 h 1290"/>
                  <a:gd name="T28" fmla="*/ 427 w 1290"/>
                  <a:gd name="T29" fmla="*/ 505 h 1290"/>
                  <a:gd name="T30" fmla="*/ 426 w 1290"/>
                  <a:gd name="T31" fmla="*/ 551 h 1290"/>
                  <a:gd name="T32" fmla="*/ 554 w 1290"/>
                  <a:gd name="T33" fmla="*/ 692 h 1290"/>
                  <a:gd name="T34" fmla="*/ 0 w 1290"/>
                  <a:gd name="T35" fmla="*/ 1143 h 1290"/>
                  <a:gd name="T36" fmla="*/ 573 w 1290"/>
                  <a:gd name="T37" fmla="*/ 756 h 1290"/>
                  <a:gd name="T38" fmla="*/ 649 w 1290"/>
                  <a:gd name="T39" fmla="*/ 787 h 1290"/>
                  <a:gd name="T40" fmla="*/ 673 w 1290"/>
                  <a:gd name="T41" fmla="*/ 800 h 1290"/>
                  <a:gd name="T42" fmla="*/ 670 w 1290"/>
                  <a:gd name="T43" fmla="*/ 822 h 1290"/>
                  <a:gd name="T44" fmla="*/ 643 w 1290"/>
                  <a:gd name="T45" fmla="*/ 883 h 1290"/>
                  <a:gd name="T46" fmla="*/ 629 w 1290"/>
                  <a:gd name="T47" fmla="*/ 943 h 1290"/>
                  <a:gd name="T48" fmla="*/ 629 w 1290"/>
                  <a:gd name="T49" fmla="*/ 1000 h 1290"/>
                  <a:gd name="T50" fmla="*/ 644 w 1290"/>
                  <a:gd name="T51" fmla="*/ 1051 h 1290"/>
                  <a:gd name="T52" fmla="*/ 673 w 1290"/>
                  <a:gd name="T53" fmla="*/ 1095 h 1290"/>
                  <a:gd name="T54" fmla="*/ 690 w 1290"/>
                  <a:gd name="T55" fmla="*/ 1104 h 1290"/>
                  <a:gd name="T56" fmla="*/ 722 w 1290"/>
                  <a:gd name="T57" fmla="*/ 1102 h 1290"/>
                  <a:gd name="T58" fmla="*/ 763 w 1290"/>
                  <a:gd name="T59" fmla="*/ 1087 h 1290"/>
                  <a:gd name="T60" fmla="*/ 861 w 1290"/>
                  <a:gd name="T61" fmla="*/ 1021 h 1290"/>
                  <a:gd name="T62" fmla="*/ 980 w 1290"/>
                  <a:gd name="T63" fmla="*/ 1014 h 1290"/>
                  <a:gd name="T64" fmla="*/ 976 w 1290"/>
                  <a:gd name="T65" fmla="*/ 1037 h 1290"/>
                  <a:gd name="T66" fmla="*/ 983 w 1290"/>
                  <a:gd name="T67" fmla="*/ 1061 h 1290"/>
                  <a:gd name="T68" fmla="*/ 993 w 1290"/>
                  <a:gd name="T69" fmla="*/ 1075 h 1290"/>
                  <a:gd name="T70" fmla="*/ 1024 w 1290"/>
                  <a:gd name="T71" fmla="*/ 1090 h 1290"/>
                  <a:gd name="T72" fmla="*/ 1058 w 1290"/>
                  <a:gd name="T73" fmla="*/ 1087 h 1290"/>
                  <a:gd name="T74" fmla="*/ 1077 w 1290"/>
                  <a:gd name="T75" fmla="*/ 1075 h 1290"/>
                  <a:gd name="T76" fmla="*/ 1092 w 1290"/>
                  <a:gd name="T77" fmla="*/ 1044 h 1290"/>
                  <a:gd name="T78" fmla="*/ 1090 w 1290"/>
                  <a:gd name="T79" fmla="*/ 1010 h 1290"/>
                  <a:gd name="T80" fmla="*/ 1077 w 1290"/>
                  <a:gd name="T81" fmla="*/ 992 h 1290"/>
                  <a:gd name="T82" fmla="*/ 1056 w 1290"/>
                  <a:gd name="T83" fmla="*/ 978 h 1290"/>
                  <a:gd name="T84" fmla="*/ 1032 w 1290"/>
                  <a:gd name="T85" fmla="*/ 975 h 1290"/>
                  <a:gd name="T86" fmla="*/ 993 w 1290"/>
                  <a:gd name="T87" fmla="*/ 895 h 1290"/>
                  <a:gd name="T88" fmla="*/ 1049 w 1290"/>
                  <a:gd name="T89" fmla="*/ 826 h 1290"/>
                  <a:gd name="T90" fmla="*/ 1095 w 1290"/>
                  <a:gd name="T91" fmla="*/ 746 h 1290"/>
                  <a:gd name="T92" fmla="*/ 1107 w 1290"/>
                  <a:gd name="T93" fmla="*/ 709 h 1290"/>
                  <a:gd name="T94" fmla="*/ 1102 w 1290"/>
                  <a:gd name="T95" fmla="*/ 678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0" h="1290">
                    <a:moveTo>
                      <a:pt x="1097" y="671"/>
                    </a:moveTo>
                    <a:lnTo>
                      <a:pt x="1097" y="671"/>
                    </a:lnTo>
                    <a:lnTo>
                      <a:pt x="1083" y="659"/>
                    </a:lnTo>
                    <a:lnTo>
                      <a:pt x="1070" y="649"/>
                    </a:lnTo>
                    <a:lnTo>
                      <a:pt x="1053" y="641"/>
                    </a:lnTo>
                    <a:lnTo>
                      <a:pt x="1038" y="634"/>
                    </a:lnTo>
                    <a:lnTo>
                      <a:pt x="1021" y="631"/>
                    </a:lnTo>
                    <a:lnTo>
                      <a:pt x="1002" y="627"/>
                    </a:lnTo>
                    <a:lnTo>
                      <a:pt x="983" y="626"/>
                    </a:lnTo>
                    <a:lnTo>
                      <a:pt x="963" y="626"/>
                    </a:lnTo>
                    <a:lnTo>
                      <a:pt x="944" y="627"/>
                    </a:lnTo>
                    <a:lnTo>
                      <a:pt x="924" y="631"/>
                    </a:lnTo>
                    <a:lnTo>
                      <a:pt x="904" y="634"/>
                    </a:lnTo>
                    <a:lnTo>
                      <a:pt x="883" y="641"/>
                    </a:lnTo>
                    <a:lnTo>
                      <a:pt x="863" y="649"/>
                    </a:lnTo>
                    <a:lnTo>
                      <a:pt x="843" y="658"/>
                    </a:lnTo>
                    <a:lnTo>
                      <a:pt x="822" y="670"/>
                    </a:lnTo>
                    <a:lnTo>
                      <a:pt x="802" y="681"/>
                    </a:lnTo>
                    <a:lnTo>
                      <a:pt x="802" y="681"/>
                    </a:lnTo>
                    <a:lnTo>
                      <a:pt x="800" y="673"/>
                    </a:lnTo>
                    <a:lnTo>
                      <a:pt x="797" y="665"/>
                    </a:lnTo>
                    <a:lnTo>
                      <a:pt x="792" y="656"/>
                    </a:lnTo>
                    <a:lnTo>
                      <a:pt x="787" y="649"/>
                    </a:lnTo>
                    <a:lnTo>
                      <a:pt x="732" y="597"/>
                    </a:lnTo>
                    <a:lnTo>
                      <a:pt x="756" y="573"/>
                    </a:lnTo>
                    <a:lnTo>
                      <a:pt x="810" y="627"/>
                    </a:lnTo>
                    <a:lnTo>
                      <a:pt x="1290" y="147"/>
                    </a:lnTo>
                    <a:lnTo>
                      <a:pt x="1143" y="0"/>
                    </a:lnTo>
                    <a:lnTo>
                      <a:pt x="663" y="480"/>
                    </a:lnTo>
                    <a:lnTo>
                      <a:pt x="714" y="532"/>
                    </a:lnTo>
                    <a:lnTo>
                      <a:pt x="692" y="554"/>
                    </a:lnTo>
                    <a:lnTo>
                      <a:pt x="576" y="439"/>
                    </a:lnTo>
                    <a:lnTo>
                      <a:pt x="576" y="439"/>
                    </a:lnTo>
                    <a:lnTo>
                      <a:pt x="565" y="431"/>
                    </a:lnTo>
                    <a:lnTo>
                      <a:pt x="551" y="425"/>
                    </a:lnTo>
                    <a:lnTo>
                      <a:pt x="536" y="424"/>
                    </a:lnTo>
                    <a:lnTo>
                      <a:pt x="520" y="424"/>
                    </a:lnTo>
                    <a:lnTo>
                      <a:pt x="505" y="429"/>
                    </a:lnTo>
                    <a:lnTo>
                      <a:pt x="488" y="436"/>
                    </a:lnTo>
                    <a:lnTo>
                      <a:pt x="473" y="446"/>
                    </a:lnTo>
                    <a:lnTo>
                      <a:pt x="458" y="458"/>
                    </a:lnTo>
                    <a:lnTo>
                      <a:pt x="458" y="458"/>
                    </a:lnTo>
                    <a:lnTo>
                      <a:pt x="444" y="473"/>
                    </a:lnTo>
                    <a:lnTo>
                      <a:pt x="436" y="488"/>
                    </a:lnTo>
                    <a:lnTo>
                      <a:pt x="427" y="505"/>
                    </a:lnTo>
                    <a:lnTo>
                      <a:pt x="424" y="520"/>
                    </a:lnTo>
                    <a:lnTo>
                      <a:pt x="422" y="537"/>
                    </a:lnTo>
                    <a:lnTo>
                      <a:pt x="426" y="551"/>
                    </a:lnTo>
                    <a:lnTo>
                      <a:pt x="431" y="564"/>
                    </a:lnTo>
                    <a:lnTo>
                      <a:pt x="439" y="576"/>
                    </a:lnTo>
                    <a:lnTo>
                      <a:pt x="554" y="692"/>
                    </a:lnTo>
                    <a:lnTo>
                      <a:pt x="531" y="715"/>
                    </a:lnTo>
                    <a:lnTo>
                      <a:pt x="480" y="663"/>
                    </a:lnTo>
                    <a:lnTo>
                      <a:pt x="0" y="1143"/>
                    </a:lnTo>
                    <a:lnTo>
                      <a:pt x="147" y="1290"/>
                    </a:lnTo>
                    <a:lnTo>
                      <a:pt x="627" y="810"/>
                    </a:lnTo>
                    <a:lnTo>
                      <a:pt x="573" y="756"/>
                    </a:lnTo>
                    <a:lnTo>
                      <a:pt x="595" y="732"/>
                    </a:lnTo>
                    <a:lnTo>
                      <a:pt x="649" y="787"/>
                    </a:lnTo>
                    <a:lnTo>
                      <a:pt x="649" y="787"/>
                    </a:lnTo>
                    <a:lnTo>
                      <a:pt x="656" y="793"/>
                    </a:lnTo>
                    <a:lnTo>
                      <a:pt x="665" y="797"/>
                    </a:lnTo>
                    <a:lnTo>
                      <a:pt x="673" y="800"/>
                    </a:lnTo>
                    <a:lnTo>
                      <a:pt x="683" y="802"/>
                    </a:lnTo>
                    <a:lnTo>
                      <a:pt x="683" y="802"/>
                    </a:lnTo>
                    <a:lnTo>
                      <a:pt x="670" y="822"/>
                    </a:lnTo>
                    <a:lnTo>
                      <a:pt x="659" y="843"/>
                    </a:lnTo>
                    <a:lnTo>
                      <a:pt x="651" y="863"/>
                    </a:lnTo>
                    <a:lnTo>
                      <a:pt x="643" y="883"/>
                    </a:lnTo>
                    <a:lnTo>
                      <a:pt x="636" y="904"/>
                    </a:lnTo>
                    <a:lnTo>
                      <a:pt x="632" y="924"/>
                    </a:lnTo>
                    <a:lnTo>
                      <a:pt x="629" y="943"/>
                    </a:lnTo>
                    <a:lnTo>
                      <a:pt x="627" y="963"/>
                    </a:lnTo>
                    <a:lnTo>
                      <a:pt x="627" y="982"/>
                    </a:lnTo>
                    <a:lnTo>
                      <a:pt x="629" y="1000"/>
                    </a:lnTo>
                    <a:lnTo>
                      <a:pt x="632" y="1019"/>
                    </a:lnTo>
                    <a:lnTo>
                      <a:pt x="637" y="1036"/>
                    </a:lnTo>
                    <a:lnTo>
                      <a:pt x="644" y="1051"/>
                    </a:lnTo>
                    <a:lnTo>
                      <a:pt x="653" y="1066"/>
                    </a:lnTo>
                    <a:lnTo>
                      <a:pt x="663" y="1082"/>
                    </a:lnTo>
                    <a:lnTo>
                      <a:pt x="673" y="1095"/>
                    </a:lnTo>
                    <a:lnTo>
                      <a:pt x="673" y="1095"/>
                    </a:lnTo>
                    <a:lnTo>
                      <a:pt x="682" y="1100"/>
                    </a:lnTo>
                    <a:lnTo>
                      <a:pt x="690" y="1104"/>
                    </a:lnTo>
                    <a:lnTo>
                      <a:pt x="698" y="1105"/>
                    </a:lnTo>
                    <a:lnTo>
                      <a:pt x="710" y="1105"/>
                    </a:lnTo>
                    <a:lnTo>
                      <a:pt x="722" y="1102"/>
                    </a:lnTo>
                    <a:lnTo>
                      <a:pt x="736" y="1098"/>
                    </a:lnTo>
                    <a:lnTo>
                      <a:pt x="749" y="1093"/>
                    </a:lnTo>
                    <a:lnTo>
                      <a:pt x="763" y="1087"/>
                    </a:lnTo>
                    <a:lnTo>
                      <a:pt x="795" y="1070"/>
                    </a:lnTo>
                    <a:lnTo>
                      <a:pt x="827" y="1048"/>
                    </a:lnTo>
                    <a:lnTo>
                      <a:pt x="861" y="1021"/>
                    </a:lnTo>
                    <a:lnTo>
                      <a:pt x="897" y="992"/>
                    </a:lnTo>
                    <a:lnTo>
                      <a:pt x="980" y="1014"/>
                    </a:lnTo>
                    <a:lnTo>
                      <a:pt x="980" y="1014"/>
                    </a:lnTo>
                    <a:lnTo>
                      <a:pt x="978" y="1022"/>
                    </a:lnTo>
                    <a:lnTo>
                      <a:pt x="976" y="1029"/>
                    </a:lnTo>
                    <a:lnTo>
                      <a:pt x="976" y="1037"/>
                    </a:lnTo>
                    <a:lnTo>
                      <a:pt x="978" y="1046"/>
                    </a:lnTo>
                    <a:lnTo>
                      <a:pt x="980" y="1053"/>
                    </a:lnTo>
                    <a:lnTo>
                      <a:pt x="983" y="1061"/>
                    </a:lnTo>
                    <a:lnTo>
                      <a:pt x="988" y="1068"/>
                    </a:lnTo>
                    <a:lnTo>
                      <a:pt x="993" y="1075"/>
                    </a:lnTo>
                    <a:lnTo>
                      <a:pt x="993" y="1075"/>
                    </a:lnTo>
                    <a:lnTo>
                      <a:pt x="1004" y="1082"/>
                    </a:lnTo>
                    <a:lnTo>
                      <a:pt x="1014" y="1087"/>
                    </a:lnTo>
                    <a:lnTo>
                      <a:pt x="1024" y="1090"/>
                    </a:lnTo>
                    <a:lnTo>
                      <a:pt x="1036" y="1092"/>
                    </a:lnTo>
                    <a:lnTo>
                      <a:pt x="1046" y="1090"/>
                    </a:lnTo>
                    <a:lnTo>
                      <a:pt x="1058" y="1087"/>
                    </a:lnTo>
                    <a:lnTo>
                      <a:pt x="1068" y="1082"/>
                    </a:lnTo>
                    <a:lnTo>
                      <a:pt x="1077" y="1075"/>
                    </a:lnTo>
                    <a:lnTo>
                      <a:pt x="1077" y="1075"/>
                    </a:lnTo>
                    <a:lnTo>
                      <a:pt x="1083" y="1065"/>
                    </a:lnTo>
                    <a:lnTo>
                      <a:pt x="1090" y="1054"/>
                    </a:lnTo>
                    <a:lnTo>
                      <a:pt x="1092" y="1044"/>
                    </a:lnTo>
                    <a:lnTo>
                      <a:pt x="1093" y="1032"/>
                    </a:lnTo>
                    <a:lnTo>
                      <a:pt x="1092" y="1022"/>
                    </a:lnTo>
                    <a:lnTo>
                      <a:pt x="1090" y="1010"/>
                    </a:lnTo>
                    <a:lnTo>
                      <a:pt x="1083" y="1000"/>
                    </a:lnTo>
                    <a:lnTo>
                      <a:pt x="1077" y="992"/>
                    </a:lnTo>
                    <a:lnTo>
                      <a:pt x="1077" y="992"/>
                    </a:lnTo>
                    <a:lnTo>
                      <a:pt x="1070" y="987"/>
                    </a:lnTo>
                    <a:lnTo>
                      <a:pt x="1063" y="982"/>
                    </a:lnTo>
                    <a:lnTo>
                      <a:pt x="1056" y="978"/>
                    </a:lnTo>
                    <a:lnTo>
                      <a:pt x="1048" y="976"/>
                    </a:lnTo>
                    <a:lnTo>
                      <a:pt x="1039" y="975"/>
                    </a:lnTo>
                    <a:lnTo>
                      <a:pt x="1032" y="975"/>
                    </a:lnTo>
                    <a:lnTo>
                      <a:pt x="1024" y="976"/>
                    </a:lnTo>
                    <a:lnTo>
                      <a:pt x="1015" y="978"/>
                    </a:lnTo>
                    <a:lnTo>
                      <a:pt x="993" y="895"/>
                    </a:lnTo>
                    <a:lnTo>
                      <a:pt x="993" y="895"/>
                    </a:lnTo>
                    <a:lnTo>
                      <a:pt x="1024" y="859"/>
                    </a:lnTo>
                    <a:lnTo>
                      <a:pt x="1049" y="826"/>
                    </a:lnTo>
                    <a:lnTo>
                      <a:pt x="1071" y="792"/>
                    </a:lnTo>
                    <a:lnTo>
                      <a:pt x="1088" y="761"/>
                    </a:lnTo>
                    <a:lnTo>
                      <a:pt x="1095" y="746"/>
                    </a:lnTo>
                    <a:lnTo>
                      <a:pt x="1100" y="732"/>
                    </a:lnTo>
                    <a:lnTo>
                      <a:pt x="1105" y="720"/>
                    </a:lnTo>
                    <a:lnTo>
                      <a:pt x="1107" y="709"/>
                    </a:lnTo>
                    <a:lnTo>
                      <a:pt x="1107" y="697"/>
                    </a:lnTo>
                    <a:lnTo>
                      <a:pt x="1105" y="687"/>
                    </a:lnTo>
                    <a:lnTo>
                      <a:pt x="1102" y="678"/>
                    </a:lnTo>
                    <a:lnTo>
                      <a:pt x="1097" y="671"/>
                    </a:lnTo>
                    <a:lnTo>
                      <a:pt x="1097" y="67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2" name="Freeform 168"/>
              <p:cNvSpPr>
                <a:spLocks/>
              </p:cNvSpPr>
              <p:nvPr/>
            </p:nvSpPr>
            <p:spPr bwMode="auto">
              <a:xfrm>
                <a:off x="6596063" y="3054350"/>
                <a:ext cx="215900" cy="215900"/>
              </a:xfrm>
              <a:custGeom>
                <a:avLst/>
                <a:gdLst>
                  <a:gd name="T0" fmla="*/ 224 w 271"/>
                  <a:gd name="T1" fmla="*/ 0 h 271"/>
                  <a:gd name="T2" fmla="*/ 224 w 271"/>
                  <a:gd name="T3" fmla="*/ 0 h 271"/>
                  <a:gd name="T4" fmla="*/ 224 w 271"/>
                  <a:gd name="T5" fmla="*/ 22 h 271"/>
                  <a:gd name="T6" fmla="*/ 220 w 271"/>
                  <a:gd name="T7" fmla="*/ 46 h 271"/>
                  <a:gd name="T8" fmla="*/ 213 w 271"/>
                  <a:gd name="T9" fmla="*/ 66 h 271"/>
                  <a:gd name="T10" fmla="*/ 207 w 271"/>
                  <a:gd name="T11" fmla="*/ 86 h 271"/>
                  <a:gd name="T12" fmla="*/ 196 w 271"/>
                  <a:gd name="T13" fmla="*/ 107 h 271"/>
                  <a:gd name="T14" fmla="*/ 186 w 271"/>
                  <a:gd name="T15" fmla="*/ 125 h 271"/>
                  <a:gd name="T16" fmla="*/ 173 w 271"/>
                  <a:gd name="T17" fmla="*/ 142 h 271"/>
                  <a:gd name="T18" fmla="*/ 159 w 271"/>
                  <a:gd name="T19" fmla="*/ 157 h 271"/>
                  <a:gd name="T20" fmla="*/ 142 w 271"/>
                  <a:gd name="T21" fmla="*/ 173 h 271"/>
                  <a:gd name="T22" fmla="*/ 125 w 271"/>
                  <a:gd name="T23" fmla="*/ 185 h 271"/>
                  <a:gd name="T24" fmla="*/ 107 w 271"/>
                  <a:gd name="T25" fmla="*/ 196 h 271"/>
                  <a:gd name="T26" fmla="*/ 88 w 271"/>
                  <a:gd name="T27" fmla="*/ 207 h 271"/>
                  <a:gd name="T28" fmla="*/ 66 w 271"/>
                  <a:gd name="T29" fmla="*/ 213 h 271"/>
                  <a:gd name="T30" fmla="*/ 46 w 271"/>
                  <a:gd name="T31" fmla="*/ 218 h 271"/>
                  <a:gd name="T32" fmla="*/ 23 w 271"/>
                  <a:gd name="T33" fmla="*/ 222 h 271"/>
                  <a:gd name="T34" fmla="*/ 0 w 271"/>
                  <a:gd name="T35" fmla="*/ 224 h 271"/>
                  <a:gd name="T36" fmla="*/ 0 w 271"/>
                  <a:gd name="T37" fmla="*/ 271 h 271"/>
                  <a:gd name="T38" fmla="*/ 0 w 271"/>
                  <a:gd name="T39" fmla="*/ 271 h 271"/>
                  <a:gd name="T40" fmla="*/ 29 w 271"/>
                  <a:gd name="T41" fmla="*/ 269 h 271"/>
                  <a:gd name="T42" fmla="*/ 54 w 271"/>
                  <a:gd name="T43" fmla="*/ 266 h 271"/>
                  <a:gd name="T44" fmla="*/ 81 w 271"/>
                  <a:gd name="T45" fmla="*/ 259 h 271"/>
                  <a:gd name="T46" fmla="*/ 105 w 271"/>
                  <a:gd name="T47" fmla="*/ 249 h 271"/>
                  <a:gd name="T48" fmla="*/ 129 w 271"/>
                  <a:gd name="T49" fmla="*/ 239 h 271"/>
                  <a:gd name="T50" fmla="*/ 152 w 271"/>
                  <a:gd name="T51" fmla="*/ 225 h 271"/>
                  <a:gd name="T52" fmla="*/ 173 w 271"/>
                  <a:gd name="T53" fmla="*/ 208 h 271"/>
                  <a:gd name="T54" fmla="*/ 191 w 271"/>
                  <a:gd name="T55" fmla="*/ 191 h 271"/>
                  <a:gd name="T56" fmla="*/ 210 w 271"/>
                  <a:gd name="T57" fmla="*/ 173 h 271"/>
                  <a:gd name="T58" fmla="*/ 225 w 271"/>
                  <a:gd name="T59" fmla="*/ 151 h 271"/>
                  <a:gd name="T60" fmla="*/ 239 w 271"/>
                  <a:gd name="T61" fmla="*/ 129 h 271"/>
                  <a:gd name="T62" fmla="*/ 251 w 271"/>
                  <a:gd name="T63" fmla="*/ 105 h 271"/>
                  <a:gd name="T64" fmla="*/ 259 w 271"/>
                  <a:gd name="T65" fmla="*/ 79 h 271"/>
                  <a:gd name="T66" fmla="*/ 266 w 271"/>
                  <a:gd name="T67" fmla="*/ 54 h 271"/>
                  <a:gd name="T68" fmla="*/ 269 w 271"/>
                  <a:gd name="T69" fmla="*/ 27 h 271"/>
                  <a:gd name="T70" fmla="*/ 271 w 271"/>
                  <a:gd name="T71" fmla="*/ 0 h 271"/>
                  <a:gd name="T72" fmla="*/ 224 w 271"/>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71">
                    <a:moveTo>
                      <a:pt x="224" y="0"/>
                    </a:moveTo>
                    <a:lnTo>
                      <a:pt x="224" y="0"/>
                    </a:lnTo>
                    <a:lnTo>
                      <a:pt x="224" y="22"/>
                    </a:lnTo>
                    <a:lnTo>
                      <a:pt x="220" y="46"/>
                    </a:lnTo>
                    <a:lnTo>
                      <a:pt x="213" y="66"/>
                    </a:lnTo>
                    <a:lnTo>
                      <a:pt x="207" y="86"/>
                    </a:lnTo>
                    <a:lnTo>
                      <a:pt x="196" y="107"/>
                    </a:lnTo>
                    <a:lnTo>
                      <a:pt x="186" y="125"/>
                    </a:lnTo>
                    <a:lnTo>
                      <a:pt x="173" y="142"/>
                    </a:lnTo>
                    <a:lnTo>
                      <a:pt x="159" y="157"/>
                    </a:lnTo>
                    <a:lnTo>
                      <a:pt x="142" y="173"/>
                    </a:lnTo>
                    <a:lnTo>
                      <a:pt x="125" y="185"/>
                    </a:lnTo>
                    <a:lnTo>
                      <a:pt x="107" y="196"/>
                    </a:lnTo>
                    <a:lnTo>
                      <a:pt x="88" y="207"/>
                    </a:lnTo>
                    <a:lnTo>
                      <a:pt x="66" y="213"/>
                    </a:lnTo>
                    <a:lnTo>
                      <a:pt x="46" y="218"/>
                    </a:lnTo>
                    <a:lnTo>
                      <a:pt x="23" y="222"/>
                    </a:lnTo>
                    <a:lnTo>
                      <a:pt x="0" y="224"/>
                    </a:lnTo>
                    <a:lnTo>
                      <a:pt x="0" y="271"/>
                    </a:lnTo>
                    <a:lnTo>
                      <a:pt x="0" y="271"/>
                    </a:lnTo>
                    <a:lnTo>
                      <a:pt x="29" y="269"/>
                    </a:lnTo>
                    <a:lnTo>
                      <a:pt x="54" y="266"/>
                    </a:lnTo>
                    <a:lnTo>
                      <a:pt x="81" y="259"/>
                    </a:lnTo>
                    <a:lnTo>
                      <a:pt x="105" y="249"/>
                    </a:lnTo>
                    <a:lnTo>
                      <a:pt x="129" y="239"/>
                    </a:lnTo>
                    <a:lnTo>
                      <a:pt x="152" y="225"/>
                    </a:lnTo>
                    <a:lnTo>
                      <a:pt x="173" y="208"/>
                    </a:lnTo>
                    <a:lnTo>
                      <a:pt x="191" y="191"/>
                    </a:lnTo>
                    <a:lnTo>
                      <a:pt x="210" y="173"/>
                    </a:lnTo>
                    <a:lnTo>
                      <a:pt x="225" y="151"/>
                    </a:lnTo>
                    <a:lnTo>
                      <a:pt x="239" y="129"/>
                    </a:lnTo>
                    <a:lnTo>
                      <a:pt x="251" y="105"/>
                    </a:lnTo>
                    <a:lnTo>
                      <a:pt x="259" y="79"/>
                    </a:lnTo>
                    <a:lnTo>
                      <a:pt x="266" y="54"/>
                    </a:lnTo>
                    <a:lnTo>
                      <a:pt x="269" y="27"/>
                    </a:lnTo>
                    <a:lnTo>
                      <a:pt x="271" y="0"/>
                    </a:lnTo>
                    <a:lnTo>
                      <a:pt x="22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3" name="Freeform 169"/>
              <p:cNvSpPr>
                <a:spLocks/>
              </p:cNvSpPr>
              <p:nvPr/>
            </p:nvSpPr>
            <p:spPr bwMode="auto">
              <a:xfrm>
                <a:off x="6596063" y="3054350"/>
                <a:ext cx="134938" cy="133350"/>
              </a:xfrm>
              <a:custGeom>
                <a:avLst/>
                <a:gdLst>
                  <a:gd name="T0" fmla="*/ 171 w 171"/>
                  <a:gd name="T1" fmla="*/ 0 h 170"/>
                  <a:gd name="T2" fmla="*/ 124 w 171"/>
                  <a:gd name="T3" fmla="*/ 0 h 170"/>
                  <a:gd name="T4" fmla="*/ 124 w 171"/>
                  <a:gd name="T5" fmla="*/ 0 h 170"/>
                  <a:gd name="T6" fmla="*/ 122 w 171"/>
                  <a:gd name="T7" fmla="*/ 12 h 170"/>
                  <a:gd name="T8" fmla="*/ 120 w 171"/>
                  <a:gd name="T9" fmla="*/ 24 h 170"/>
                  <a:gd name="T10" fmla="*/ 119 w 171"/>
                  <a:gd name="T11" fmla="*/ 36 h 170"/>
                  <a:gd name="T12" fmla="*/ 114 w 171"/>
                  <a:gd name="T13" fmla="*/ 46 h 170"/>
                  <a:gd name="T14" fmla="*/ 109 w 171"/>
                  <a:gd name="T15" fmla="*/ 58 h 170"/>
                  <a:gd name="T16" fmla="*/ 103 w 171"/>
                  <a:gd name="T17" fmla="*/ 68 h 170"/>
                  <a:gd name="T18" fmla="*/ 95 w 171"/>
                  <a:gd name="T19" fmla="*/ 78 h 170"/>
                  <a:gd name="T20" fmla="*/ 87 w 171"/>
                  <a:gd name="T21" fmla="*/ 87 h 170"/>
                  <a:gd name="T22" fmla="*/ 87 w 171"/>
                  <a:gd name="T23" fmla="*/ 87 h 170"/>
                  <a:gd name="T24" fmla="*/ 78 w 171"/>
                  <a:gd name="T25" fmla="*/ 95 h 170"/>
                  <a:gd name="T26" fmla="*/ 68 w 171"/>
                  <a:gd name="T27" fmla="*/ 102 h 170"/>
                  <a:gd name="T28" fmla="*/ 58 w 171"/>
                  <a:gd name="T29" fmla="*/ 109 h 170"/>
                  <a:gd name="T30" fmla="*/ 48 w 171"/>
                  <a:gd name="T31" fmla="*/ 114 h 170"/>
                  <a:gd name="T32" fmla="*/ 36 w 171"/>
                  <a:gd name="T33" fmla="*/ 117 h 170"/>
                  <a:gd name="T34" fmla="*/ 24 w 171"/>
                  <a:gd name="T35" fmla="*/ 120 h 170"/>
                  <a:gd name="T36" fmla="*/ 12 w 171"/>
                  <a:gd name="T37" fmla="*/ 122 h 170"/>
                  <a:gd name="T38" fmla="*/ 0 w 171"/>
                  <a:gd name="T39" fmla="*/ 124 h 170"/>
                  <a:gd name="T40" fmla="*/ 0 w 171"/>
                  <a:gd name="T41" fmla="*/ 170 h 170"/>
                  <a:gd name="T42" fmla="*/ 0 w 171"/>
                  <a:gd name="T43" fmla="*/ 170 h 170"/>
                  <a:gd name="T44" fmla="*/ 17 w 171"/>
                  <a:gd name="T45" fmla="*/ 170 h 170"/>
                  <a:gd name="T46" fmla="*/ 34 w 171"/>
                  <a:gd name="T47" fmla="*/ 166 h 170"/>
                  <a:gd name="T48" fmla="*/ 49 w 171"/>
                  <a:gd name="T49" fmla="*/ 163 h 170"/>
                  <a:gd name="T50" fmla="*/ 64 w 171"/>
                  <a:gd name="T51" fmla="*/ 158 h 170"/>
                  <a:gd name="T52" fmla="*/ 80 w 171"/>
                  <a:gd name="T53" fmla="*/ 151 h 170"/>
                  <a:gd name="T54" fmla="*/ 95 w 171"/>
                  <a:gd name="T55" fmla="*/ 142 h 170"/>
                  <a:gd name="T56" fmla="*/ 109 w 171"/>
                  <a:gd name="T57" fmla="*/ 132 h 170"/>
                  <a:gd name="T58" fmla="*/ 120 w 171"/>
                  <a:gd name="T59" fmla="*/ 120 h 170"/>
                  <a:gd name="T60" fmla="*/ 120 w 171"/>
                  <a:gd name="T61" fmla="*/ 120 h 170"/>
                  <a:gd name="T62" fmla="*/ 132 w 171"/>
                  <a:gd name="T63" fmla="*/ 107 h 170"/>
                  <a:gd name="T64" fmla="*/ 142 w 171"/>
                  <a:gd name="T65" fmla="*/ 93 h 170"/>
                  <a:gd name="T66" fmla="*/ 151 w 171"/>
                  <a:gd name="T67" fmla="*/ 80 h 170"/>
                  <a:gd name="T68" fmla="*/ 158 w 171"/>
                  <a:gd name="T69" fmla="*/ 64 h 170"/>
                  <a:gd name="T70" fmla="*/ 163 w 171"/>
                  <a:gd name="T71" fmla="*/ 49 h 170"/>
                  <a:gd name="T72" fmla="*/ 168 w 171"/>
                  <a:gd name="T73" fmla="*/ 32 h 170"/>
                  <a:gd name="T74" fmla="*/ 170 w 171"/>
                  <a:gd name="T75" fmla="*/ 17 h 170"/>
                  <a:gd name="T76" fmla="*/ 171 w 171"/>
                  <a:gd name="T77" fmla="*/ 0 h 170"/>
                  <a:gd name="T78" fmla="*/ 171 w 171"/>
                  <a:gd name="T7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70">
                    <a:moveTo>
                      <a:pt x="171" y="0"/>
                    </a:moveTo>
                    <a:lnTo>
                      <a:pt x="124" y="0"/>
                    </a:lnTo>
                    <a:lnTo>
                      <a:pt x="124" y="0"/>
                    </a:lnTo>
                    <a:lnTo>
                      <a:pt x="122" y="12"/>
                    </a:lnTo>
                    <a:lnTo>
                      <a:pt x="120" y="24"/>
                    </a:lnTo>
                    <a:lnTo>
                      <a:pt x="119" y="36"/>
                    </a:lnTo>
                    <a:lnTo>
                      <a:pt x="114" y="46"/>
                    </a:lnTo>
                    <a:lnTo>
                      <a:pt x="109" y="58"/>
                    </a:lnTo>
                    <a:lnTo>
                      <a:pt x="103" y="68"/>
                    </a:lnTo>
                    <a:lnTo>
                      <a:pt x="95" y="78"/>
                    </a:lnTo>
                    <a:lnTo>
                      <a:pt x="87" y="87"/>
                    </a:lnTo>
                    <a:lnTo>
                      <a:pt x="87" y="87"/>
                    </a:lnTo>
                    <a:lnTo>
                      <a:pt x="78" y="95"/>
                    </a:lnTo>
                    <a:lnTo>
                      <a:pt x="68" y="102"/>
                    </a:lnTo>
                    <a:lnTo>
                      <a:pt x="58" y="109"/>
                    </a:lnTo>
                    <a:lnTo>
                      <a:pt x="48" y="114"/>
                    </a:lnTo>
                    <a:lnTo>
                      <a:pt x="36" y="117"/>
                    </a:lnTo>
                    <a:lnTo>
                      <a:pt x="24" y="120"/>
                    </a:lnTo>
                    <a:lnTo>
                      <a:pt x="12" y="122"/>
                    </a:lnTo>
                    <a:lnTo>
                      <a:pt x="0" y="124"/>
                    </a:lnTo>
                    <a:lnTo>
                      <a:pt x="0" y="170"/>
                    </a:lnTo>
                    <a:lnTo>
                      <a:pt x="0" y="170"/>
                    </a:lnTo>
                    <a:lnTo>
                      <a:pt x="17" y="170"/>
                    </a:lnTo>
                    <a:lnTo>
                      <a:pt x="34" y="166"/>
                    </a:lnTo>
                    <a:lnTo>
                      <a:pt x="49" y="163"/>
                    </a:lnTo>
                    <a:lnTo>
                      <a:pt x="64" y="158"/>
                    </a:lnTo>
                    <a:lnTo>
                      <a:pt x="80" y="151"/>
                    </a:lnTo>
                    <a:lnTo>
                      <a:pt x="95" y="142"/>
                    </a:lnTo>
                    <a:lnTo>
                      <a:pt x="109" y="132"/>
                    </a:lnTo>
                    <a:lnTo>
                      <a:pt x="120" y="120"/>
                    </a:lnTo>
                    <a:lnTo>
                      <a:pt x="120" y="120"/>
                    </a:lnTo>
                    <a:lnTo>
                      <a:pt x="132" y="107"/>
                    </a:lnTo>
                    <a:lnTo>
                      <a:pt x="142" y="93"/>
                    </a:lnTo>
                    <a:lnTo>
                      <a:pt x="151" y="80"/>
                    </a:lnTo>
                    <a:lnTo>
                      <a:pt x="158" y="64"/>
                    </a:lnTo>
                    <a:lnTo>
                      <a:pt x="163" y="49"/>
                    </a:lnTo>
                    <a:lnTo>
                      <a:pt x="168" y="32"/>
                    </a:lnTo>
                    <a:lnTo>
                      <a:pt x="170" y="17"/>
                    </a:lnTo>
                    <a:lnTo>
                      <a:pt x="171" y="0"/>
                    </a:lnTo>
                    <a:lnTo>
                      <a:pt x="17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4" name="Freeform 170"/>
              <p:cNvSpPr>
                <a:spLocks/>
              </p:cNvSpPr>
              <p:nvPr/>
            </p:nvSpPr>
            <p:spPr bwMode="auto">
              <a:xfrm>
                <a:off x="6572251" y="3030538"/>
                <a:ext cx="85725" cy="85725"/>
              </a:xfrm>
              <a:custGeom>
                <a:avLst/>
                <a:gdLst>
                  <a:gd name="T0" fmla="*/ 107 w 107"/>
                  <a:gd name="T1" fmla="*/ 0 h 107"/>
                  <a:gd name="T2" fmla="*/ 60 w 107"/>
                  <a:gd name="T3" fmla="*/ 0 h 107"/>
                  <a:gd name="T4" fmla="*/ 60 w 107"/>
                  <a:gd name="T5" fmla="*/ 0 h 107"/>
                  <a:gd name="T6" fmla="*/ 58 w 107"/>
                  <a:gd name="T7" fmla="*/ 12 h 107"/>
                  <a:gd name="T8" fmla="*/ 54 w 107"/>
                  <a:gd name="T9" fmla="*/ 22 h 107"/>
                  <a:gd name="T10" fmla="*/ 49 w 107"/>
                  <a:gd name="T11" fmla="*/ 32 h 107"/>
                  <a:gd name="T12" fmla="*/ 43 w 107"/>
                  <a:gd name="T13" fmla="*/ 43 h 107"/>
                  <a:gd name="T14" fmla="*/ 43 w 107"/>
                  <a:gd name="T15" fmla="*/ 43 h 107"/>
                  <a:gd name="T16" fmla="*/ 34 w 107"/>
                  <a:gd name="T17" fmla="*/ 49 h 107"/>
                  <a:gd name="T18" fmla="*/ 24 w 107"/>
                  <a:gd name="T19" fmla="*/ 55 h 107"/>
                  <a:gd name="T20" fmla="*/ 12 w 107"/>
                  <a:gd name="T21" fmla="*/ 58 h 107"/>
                  <a:gd name="T22" fmla="*/ 0 w 107"/>
                  <a:gd name="T23" fmla="*/ 60 h 107"/>
                  <a:gd name="T24" fmla="*/ 0 w 107"/>
                  <a:gd name="T25" fmla="*/ 107 h 107"/>
                  <a:gd name="T26" fmla="*/ 0 w 107"/>
                  <a:gd name="T27" fmla="*/ 107 h 107"/>
                  <a:gd name="T28" fmla="*/ 10 w 107"/>
                  <a:gd name="T29" fmla="*/ 105 h 107"/>
                  <a:gd name="T30" fmla="*/ 22 w 107"/>
                  <a:gd name="T31" fmla="*/ 104 h 107"/>
                  <a:gd name="T32" fmla="*/ 31 w 107"/>
                  <a:gd name="T33" fmla="*/ 102 h 107"/>
                  <a:gd name="T34" fmla="*/ 41 w 107"/>
                  <a:gd name="T35" fmla="*/ 99 h 107"/>
                  <a:gd name="T36" fmla="*/ 51 w 107"/>
                  <a:gd name="T37" fmla="*/ 93 h 107"/>
                  <a:gd name="T38" fmla="*/ 60 w 107"/>
                  <a:gd name="T39" fmla="*/ 88 h 107"/>
                  <a:gd name="T40" fmla="*/ 68 w 107"/>
                  <a:gd name="T41" fmla="*/ 82 h 107"/>
                  <a:gd name="T42" fmla="*/ 77 w 107"/>
                  <a:gd name="T43" fmla="*/ 75 h 107"/>
                  <a:gd name="T44" fmla="*/ 77 w 107"/>
                  <a:gd name="T45" fmla="*/ 75 h 107"/>
                  <a:gd name="T46" fmla="*/ 83 w 107"/>
                  <a:gd name="T47" fmla="*/ 68 h 107"/>
                  <a:gd name="T48" fmla="*/ 88 w 107"/>
                  <a:gd name="T49" fmla="*/ 60 h 107"/>
                  <a:gd name="T50" fmla="*/ 95 w 107"/>
                  <a:gd name="T51" fmla="*/ 49 h 107"/>
                  <a:gd name="T52" fmla="*/ 99 w 107"/>
                  <a:gd name="T53" fmla="*/ 41 h 107"/>
                  <a:gd name="T54" fmla="*/ 102 w 107"/>
                  <a:gd name="T55" fmla="*/ 31 h 107"/>
                  <a:gd name="T56" fmla="*/ 105 w 107"/>
                  <a:gd name="T57" fmla="*/ 21 h 107"/>
                  <a:gd name="T58" fmla="*/ 107 w 107"/>
                  <a:gd name="T59" fmla="*/ 10 h 107"/>
                  <a:gd name="T60" fmla="*/ 107 w 107"/>
                  <a:gd name="T61" fmla="*/ 0 h 107"/>
                  <a:gd name="T62" fmla="*/ 107 w 107"/>
                  <a:gd name="T6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07">
                    <a:moveTo>
                      <a:pt x="107" y="0"/>
                    </a:moveTo>
                    <a:lnTo>
                      <a:pt x="60" y="0"/>
                    </a:lnTo>
                    <a:lnTo>
                      <a:pt x="60" y="0"/>
                    </a:lnTo>
                    <a:lnTo>
                      <a:pt x="58" y="12"/>
                    </a:lnTo>
                    <a:lnTo>
                      <a:pt x="54" y="22"/>
                    </a:lnTo>
                    <a:lnTo>
                      <a:pt x="49" y="32"/>
                    </a:lnTo>
                    <a:lnTo>
                      <a:pt x="43" y="43"/>
                    </a:lnTo>
                    <a:lnTo>
                      <a:pt x="43" y="43"/>
                    </a:lnTo>
                    <a:lnTo>
                      <a:pt x="34" y="49"/>
                    </a:lnTo>
                    <a:lnTo>
                      <a:pt x="24" y="55"/>
                    </a:lnTo>
                    <a:lnTo>
                      <a:pt x="12" y="58"/>
                    </a:lnTo>
                    <a:lnTo>
                      <a:pt x="0" y="60"/>
                    </a:lnTo>
                    <a:lnTo>
                      <a:pt x="0" y="107"/>
                    </a:lnTo>
                    <a:lnTo>
                      <a:pt x="0" y="107"/>
                    </a:lnTo>
                    <a:lnTo>
                      <a:pt x="10" y="105"/>
                    </a:lnTo>
                    <a:lnTo>
                      <a:pt x="22" y="104"/>
                    </a:lnTo>
                    <a:lnTo>
                      <a:pt x="31" y="102"/>
                    </a:lnTo>
                    <a:lnTo>
                      <a:pt x="41" y="99"/>
                    </a:lnTo>
                    <a:lnTo>
                      <a:pt x="51" y="93"/>
                    </a:lnTo>
                    <a:lnTo>
                      <a:pt x="60" y="88"/>
                    </a:lnTo>
                    <a:lnTo>
                      <a:pt x="68" y="82"/>
                    </a:lnTo>
                    <a:lnTo>
                      <a:pt x="77" y="75"/>
                    </a:lnTo>
                    <a:lnTo>
                      <a:pt x="77" y="75"/>
                    </a:lnTo>
                    <a:lnTo>
                      <a:pt x="83" y="68"/>
                    </a:lnTo>
                    <a:lnTo>
                      <a:pt x="88" y="60"/>
                    </a:lnTo>
                    <a:lnTo>
                      <a:pt x="95" y="49"/>
                    </a:lnTo>
                    <a:lnTo>
                      <a:pt x="99" y="41"/>
                    </a:lnTo>
                    <a:lnTo>
                      <a:pt x="102" y="31"/>
                    </a:lnTo>
                    <a:lnTo>
                      <a:pt x="105" y="21"/>
                    </a:lnTo>
                    <a:lnTo>
                      <a:pt x="107" y="10"/>
                    </a:lnTo>
                    <a:lnTo>
                      <a:pt x="107" y="0"/>
                    </a:lnTo>
                    <a:lnTo>
                      <a:pt x="10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5" name="Freeform 171"/>
              <p:cNvSpPr>
                <a:spLocks/>
              </p:cNvSpPr>
              <p:nvPr/>
            </p:nvSpPr>
            <p:spPr bwMode="auto">
              <a:xfrm>
                <a:off x="6532563" y="2989263"/>
                <a:ext cx="60325" cy="60325"/>
              </a:xfrm>
              <a:custGeom>
                <a:avLst/>
                <a:gdLst>
                  <a:gd name="T0" fmla="*/ 65 w 77"/>
                  <a:gd name="T1" fmla="*/ 12 h 76"/>
                  <a:gd name="T2" fmla="*/ 65 w 77"/>
                  <a:gd name="T3" fmla="*/ 12 h 76"/>
                  <a:gd name="T4" fmla="*/ 60 w 77"/>
                  <a:gd name="T5" fmla="*/ 6 h 76"/>
                  <a:gd name="T6" fmla="*/ 53 w 77"/>
                  <a:gd name="T7" fmla="*/ 3 h 76"/>
                  <a:gd name="T8" fmla="*/ 44 w 77"/>
                  <a:gd name="T9" fmla="*/ 1 h 76"/>
                  <a:gd name="T10" fmla="*/ 38 w 77"/>
                  <a:gd name="T11" fmla="*/ 0 h 76"/>
                  <a:gd name="T12" fmla="*/ 31 w 77"/>
                  <a:gd name="T13" fmla="*/ 1 h 76"/>
                  <a:gd name="T14" fmla="*/ 24 w 77"/>
                  <a:gd name="T15" fmla="*/ 3 h 76"/>
                  <a:gd name="T16" fmla="*/ 17 w 77"/>
                  <a:gd name="T17" fmla="*/ 6 h 76"/>
                  <a:gd name="T18" fmla="*/ 11 w 77"/>
                  <a:gd name="T19" fmla="*/ 12 h 76"/>
                  <a:gd name="T20" fmla="*/ 11 w 77"/>
                  <a:gd name="T21" fmla="*/ 12 h 76"/>
                  <a:gd name="T22" fmla="*/ 5 w 77"/>
                  <a:gd name="T23" fmla="*/ 17 h 76"/>
                  <a:gd name="T24" fmla="*/ 2 w 77"/>
                  <a:gd name="T25" fmla="*/ 23 h 76"/>
                  <a:gd name="T26" fmla="*/ 0 w 77"/>
                  <a:gd name="T27" fmla="*/ 32 h 76"/>
                  <a:gd name="T28" fmla="*/ 0 w 77"/>
                  <a:gd name="T29" fmla="*/ 39 h 76"/>
                  <a:gd name="T30" fmla="*/ 0 w 77"/>
                  <a:gd name="T31" fmla="*/ 45 h 76"/>
                  <a:gd name="T32" fmla="*/ 2 w 77"/>
                  <a:gd name="T33" fmla="*/ 52 h 76"/>
                  <a:gd name="T34" fmla="*/ 5 w 77"/>
                  <a:gd name="T35" fmla="*/ 59 h 76"/>
                  <a:gd name="T36" fmla="*/ 11 w 77"/>
                  <a:gd name="T37" fmla="*/ 66 h 76"/>
                  <a:gd name="T38" fmla="*/ 11 w 77"/>
                  <a:gd name="T39" fmla="*/ 66 h 76"/>
                  <a:gd name="T40" fmla="*/ 17 w 77"/>
                  <a:gd name="T41" fmla="*/ 71 h 76"/>
                  <a:gd name="T42" fmla="*/ 24 w 77"/>
                  <a:gd name="T43" fmla="*/ 74 h 76"/>
                  <a:gd name="T44" fmla="*/ 31 w 77"/>
                  <a:gd name="T45" fmla="*/ 76 h 76"/>
                  <a:gd name="T46" fmla="*/ 38 w 77"/>
                  <a:gd name="T47" fmla="*/ 76 h 76"/>
                  <a:gd name="T48" fmla="*/ 44 w 77"/>
                  <a:gd name="T49" fmla="*/ 76 h 76"/>
                  <a:gd name="T50" fmla="*/ 53 w 77"/>
                  <a:gd name="T51" fmla="*/ 74 h 76"/>
                  <a:gd name="T52" fmla="*/ 60 w 77"/>
                  <a:gd name="T53" fmla="*/ 71 h 76"/>
                  <a:gd name="T54" fmla="*/ 65 w 77"/>
                  <a:gd name="T55" fmla="*/ 66 h 76"/>
                  <a:gd name="T56" fmla="*/ 65 w 77"/>
                  <a:gd name="T57" fmla="*/ 66 h 76"/>
                  <a:gd name="T58" fmla="*/ 70 w 77"/>
                  <a:gd name="T59" fmla="*/ 59 h 76"/>
                  <a:gd name="T60" fmla="*/ 73 w 77"/>
                  <a:gd name="T61" fmla="*/ 52 h 76"/>
                  <a:gd name="T62" fmla="*/ 75 w 77"/>
                  <a:gd name="T63" fmla="*/ 45 h 76"/>
                  <a:gd name="T64" fmla="*/ 77 w 77"/>
                  <a:gd name="T65" fmla="*/ 39 h 76"/>
                  <a:gd name="T66" fmla="*/ 75 w 77"/>
                  <a:gd name="T67" fmla="*/ 32 h 76"/>
                  <a:gd name="T68" fmla="*/ 73 w 77"/>
                  <a:gd name="T69" fmla="*/ 23 h 76"/>
                  <a:gd name="T70" fmla="*/ 70 w 77"/>
                  <a:gd name="T71" fmla="*/ 17 h 76"/>
                  <a:gd name="T72" fmla="*/ 65 w 77"/>
                  <a:gd name="T73" fmla="*/ 12 h 76"/>
                  <a:gd name="T74" fmla="*/ 65 w 77"/>
                  <a:gd name="T75"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6">
                    <a:moveTo>
                      <a:pt x="65" y="12"/>
                    </a:moveTo>
                    <a:lnTo>
                      <a:pt x="65" y="12"/>
                    </a:lnTo>
                    <a:lnTo>
                      <a:pt x="60" y="6"/>
                    </a:lnTo>
                    <a:lnTo>
                      <a:pt x="53" y="3"/>
                    </a:lnTo>
                    <a:lnTo>
                      <a:pt x="44" y="1"/>
                    </a:lnTo>
                    <a:lnTo>
                      <a:pt x="38" y="0"/>
                    </a:lnTo>
                    <a:lnTo>
                      <a:pt x="31" y="1"/>
                    </a:lnTo>
                    <a:lnTo>
                      <a:pt x="24" y="3"/>
                    </a:lnTo>
                    <a:lnTo>
                      <a:pt x="17" y="6"/>
                    </a:lnTo>
                    <a:lnTo>
                      <a:pt x="11" y="12"/>
                    </a:lnTo>
                    <a:lnTo>
                      <a:pt x="11" y="12"/>
                    </a:lnTo>
                    <a:lnTo>
                      <a:pt x="5" y="17"/>
                    </a:lnTo>
                    <a:lnTo>
                      <a:pt x="2" y="23"/>
                    </a:lnTo>
                    <a:lnTo>
                      <a:pt x="0" y="32"/>
                    </a:lnTo>
                    <a:lnTo>
                      <a:pt x="0" y="39"/>
                    </a:lnTo>
                    <a:lnTo>
                      <a:pt x="0" y="45"/>
                    </a:lnTo>
                    <a:lnTo>
                      <a:pt x="2" y="52"/>
                    </a:lnTo>
                    <a:lnTo>
                      <a:pt x="5" y="59"/>
                    </a:lnTo>
                    <a:lnTo>
                      <a:pt x="11" y="66"/>
                    </a:lnTo>
                    <a:lnTo>
                      <a:pt x="11" y="66"/>
                    </a:lnTo>
                    <a:lnTo>
                      <a:pt x="17" y="71"/>
                    </a:lnTo>
                    <a:lnTo>
                      <a:pt x="24" y="74"/>
                    </a:lnTo>
                    <a:lnTo>
                      <a:pt x="31" y="76"/>
                    </a:lnTo>
                    <a:lnTo>
                      <a:pt x="38" y="76"/>
                    </a:lnTo>
                    <a:lnTo>
                      <a:pt x="44" y="76"/>
                    </a:lnTo>
                    <a:lnTo>
                      <a:pt x="53" y="74"/>
                    </a:lnTo>
                    <a:lnTo>
                      <a:pt x="60" y="71"/>
                    </a:lnTo>
                    <a:lnTo>
                      <a:pt x="65" y="66"/>
                    </a:lnTo>
                    <a:lnTo>
                      <a:pt x="65" y="66"/>
                    </a:lnTo>
                    <a:lnTo>
                      <a:pt x="70" y="59"/>
                    </a:lnTo>
                    <a:lnTo>
                      <a:pt x="73" y="52"/>
                    </a:lnTo>
                    <a:lnTo>
                      <a:pt x="75" y="45"/>
                    </a:lnTo>
                    <a:lnTo>
                      <a:pt x="77" y="39"/>
                    </a:lnTo>
                    <a:lnTo>
                      <a:pt x="75" y="32"/>
                    </a:lnTo>
                    <a:lnTo>
                      <a:pt x="73" y="23"/>
                    </a:lnTo>
                    <a:lnTo>
                      <a:pt x="70" y="17"/>
                    </a:lnTo>
                    <a:lnTo>
                      <a:pt x="65" y="12"/>
                    </a:lnTo>
                    <a:lnTo>
                      <a:pt x="65"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grpSp>
        <p:sp>
          <p:nvSpPr>
            <p:cNvPr id="9" name="Freeform 94"/>
            <p:cNvSpPr>
              <a:spLocks/>
            </p:cNvSpPr>
            <p:nvPr/>
          </p:nvSpPr>
          <p:spPr bwMode="auto">
            <a:xfrm>
              <a:off x="7392452" y="2579512"/>
              <a:ext cx="1181157" cy="341574"/>
            </a:xfrm>
            <a:custGeom>
              <a:avLst/>
              <a:gdLst>
                <a:gd name="T0" fmla="*/ 556 w 662"/>
                <a:gd name="T1" fmla="*/ 122 h 386"/>
                <a:gd name="T2" fmla="*/ 522 w 662"/>
                <a:gd name="T3" fmla="*/ 122 h 386"/>
                <a:gd name="T4" fmla="*/ 516 w 662"/>
                <a:gd name="T5" fmla="*/ 104 h 386"/>
                <a:gd name="T6" fmla="*/ 498 w 662"/>
                <a:gd name="T7" fmla="*/ 70 h 386"/>
                <a:gd name="T8" fmla="*/ 472 w 662"/>
                <a:gd name="T9" fmla="*/ 44 h 386"/>
                <a:gd name="T10" fmla="*/ 438 w 662"/>
                <a:gd name="T11" fmla="*/ 28 h 386"/>
                <a:gd name="T12" fmla="*/ 418 w 662"/>
                <a:gd name="T13" fmla="*/ 24 h 386"/>
                <a:gd name="T14" fmla="*/ 374 w 662"/>
                <a:gd name="T15" fmla="*/ 24 h 386"/>
                <a:gd name="T16" fmla="*/ 336 w 662"/>
                <a:gd name="T17" fmla="*/ 40 h 386"/>
                <a:gd name="T18" fmla="*/ 320 w 662"/>
                <a:gd name="T19" fmla="*/ 26 h 386"/>
                <a:gd name="T20" fmla="*/ 282 w 662"/>
                <a:gd name="T21" fmla="*/ 6 h 386"/>
                <a:gd name="T22" fmla="*/ 262 w 662"/>
                <a:gd name="T23" fmla="*/ 2 h 386"/>
                <a:gd name="T24" fmla="*/ 236 w 662"/>
                <a:gd name="T25" fmla="*/ 0 h 386"/>
                <a:gd name="T26" fmla="*/ 212 w 662"/>
                <a:gd name="T27" fmla="*/ 4 h 386"/>
                <a:gd name="T28" fmla="*/ 170 w 662"/>
                <a:gd name="T29" fmla="*/ 24 h 386"/>
                <a:gd name="T30" fmla="*/ 140 w 662"/>
                <a:gd name="T31" fmla="*/ 60 h 386"/>
                <a:gd name="T32" fmla="*/ 126 w 662"/>
                <a:gd name="T33" fmla="*/ 92 h 386"/>
                <a:gd name="T34" fmla="*/ 122 w 662"/>
                <a:gd name="T35" fmla="*/ 104 h 386"/>
                <a:gd name="T36" fmla="*/ 80 w 662"/>
                <a:gd name="T37" fmla="*/ 112 h 386"/>
                <a:gd name="T38" fmla="*/ 42 w 662"/>
                <a:gd name="T39" fmla="*/ 134 h 386"/>
                <a:gd name="T40" fmla="*/ 14 w 662"/>
                <a:gd name="T41" fmla="*/ 168 h 386"/>
                <a:gd name="T42" fmla="*/ 0 w 662"/>
                <a:gd name="T43" fmla="*/ 210 h 386"/>
                <a:gd name="T44" fmla="*/ 0 w 662"/>
                <a:gd name="T45" fmla="*/ 222 h 386"/>
                <a:gd name="T46" fmla="*/ 2 w 662"/>
                <a:gd name="T47" fmla="*/ 248 h 386"/>
                <a:gd name="T48" fmla="*/ 12 w 662"/>
                <a:gd name="T49" fmla="*/ 282 h 386"/>
                <a:gd name="T50" fmla="*/ 40 w 662"/>
                <a:gd name="T51" fmla="*/ 318 h 386"/>
                <a:gd name="T52" fmla="*/ 70 w 662"/>
                <a:gd name="T53" fmla="*/ 338 h 386"/>
                <a:gd name="T54" fmla="*/ 92 w 662"/>
                <a:gd name="T55" fmla="*/ 346 h 386"/>
                <a:gd name="T56" fmla="*/ 106 w 662"/>
                <a:gd name="T57" fmla="*/ 348 h 386"/>
                <a:gd name="T58" fmla="*/ 150 w 662"/>
                <a:gd name="T59" fmla="*/ 346 h 386"/>
                <a:gd name="T60" fmla="*/ 190 w 662"/>
                <a:gd name="T61" fmla="*/ 330 h 386"/>
                <a:gd name="T62" fmla="*/ 206 w 662"/>
                <a:gd name="T63" fmla="*/ 344 h 386"/>
                <a:gd name="T64" fmla="*/ 242 w 662"/>
                <a:gd name="T65" fmla="*/ 364 h 386"/>
                <a:gd name="T66" fmla="*/ 264 w 662"/>
                <a:gd name="T67" fmla="*/ 368 h 386"/>
                <a:gd name="T68" fmla="*/ 304 w 662"/>
                <a:gd name="T69" fmla="*/ 368 h 386"/>
                <a:gd name="T70" fmla="*/ 340 w 662"/>
                <a:gd name="T71" fmla="*/ 354 h 386"/>
                <a:gd name="T72" fmla="*/ 354 w 662"/>
                <a:gd name="T73" fmla="*/ 366 h 386"/>
                <a:gd name="T74" fmla="*/ 386 w 662"/>
                <a:gd name="T75" fmla="*/ 382 h 386"/>
                <a:gd name="T76" fmla="*/ 406 w 662"/>
                <a:gd name="T77" fmla="*/ 386 h 386"/>
                <a:gd name="T78" fmla="*/ 430 w 662"/>
                <a:gd name="T79" fmla="*/ 386 h 386"/>
                <a:gd name="T80" fmla="*/ 456 w 662"/>
                <a:gd name="T81" fmla="*/ 382 h 386"/>
                <a:gd name="T82" fmla="*/ 478 w 662"/>
                <a:gd name="T83" fmla="*/ 372 h 386"/>
                <a:gd name="T84" fmla="*/ 498 w 662"/>
                <a:gd name="T85" fmla="*/ 360 h 386"/>
                <a:gd name="T86" fmla="*/ 510 w 662"/>
                <a:gd name="T87" fmla="*/ 364 h 386"/>
                <a:gd name="T88" fmla="*/ 522 w 662"/>
                <a:gd name="T89" fmla="*/ 366 h 386"/>
                <a:gd name="T90" fmla="*/ 548 w 662"/>
                <a:gd name="T91" fmla="*/ 366 h 386"/>
                <a:gd name="T92" fmla="*/ 570 w 662"/>
                <a:gd name="T93" fmla="*/ 362 h 386"/>
                <a:gd name="T94" fmla="*/ 614 w 662"/>
                <a:gd name="T95" fmla="*/ 342 h 386"/>
                <a:gd name="T96" fmla="*/ 644 w 662"/>
                <a:gd name="T97" fmla="*/ 306 h 386"/>
                <a:gd name="T98" fmla="*/ 656 w 662"/>
                <a:gd name="T99" fmla="*/ 286 h 386"/>
                <a:gd name="T100" fmla="*/ 660 w 662"/>
                <a:gd name="T101" fmla="*/ 260 h 386"/>
                <a:gd name="T102" fmla="*/ 662 w 662"/>
                <a:gd name="T103" fmla="*/ 248 h 386"/>
                <a:gd name="T104" fmla="*/ 660 w 662"/>
                <a:gd name="T105" fmla="*/ 224 h 386"/>
                <a:gd name="T106" fmla="*/ 650 w 662"/>
                <a:gd name="T107" fmla="*/ 190 h 386"/>
                <a:gd name="T108" fmla="*/ 622 w 662"/>
                <a:gd name="T109" fmla="*/ 152 h 386"/>
                <a:gd name="T110" fmla="*/ 592 w 662"/>
                <a:gd name="T111" fmla="*/ 132 h 386"/>
                <a:gd name="T112" fmla="*/ 568 w 662"/>
                <a:gd name="T113" fmla="*/ 124 h 386"/>
                <a:gd name="T114" fmla="*/ 556 w 662"/>
                <a:gd name="T115" fmla="*/ 12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2" h="386">
                  <a:moveTo>
                    <a:pt x="556" y="122"/>
                  </a:moveTo>
                  <a:lnTo>
                    <a:pt x="556" y="122"/>
                  </a:lnTo>
                  <a:lnTo>
                    <a:pt x="538" y="122"/>
                  </a:lnTo>
                  <a:lnTo>
                    <a:pt x="522" y="122"/>
                  </a:lnTo>
                  <a:lnTo>
                    <a:pt x="522" y="122"/>
                  </a:lnTo>
                  <a:lnTo>
                    <a:pt x="516" y="104"/>
                  </a:lnTo>
                  <a:lnTo>
                    <a:pt x="508" y="86"/>
                  </a:lnTo>
                  <a:lnTo>
                    <a:pt x="498" y="70"/>
                  </a:lnTo>
                  <a:lnTo>
                    <a:pt x="486" y="56"/>
                  </a:lnTo>
                  <a:lnTo>
                    <a:pt x="472" y="44"/>
                  </a:lnTo>
                  <a:lnTo>
                    <a:pt x="456" y="34"/>
                  </a:lnTo>
                  <a:lnTo>
                    <a:pt x="438" y="28"/>
                  </a:lnTo>
                  <a:lnTo>
                    <a:pt x="418" y="24"/>
                  </a:lnTo>
                  <a:lnTo>
                    <a:pt x="418" y="24"/>
                  </a:lnTo>
                  <a:lnTo>
                    <a:pt x="396" y="22"/>
                  </a:lnTo>
                  <a:lnTo>
                    <a:pt x="374" y="24"/>
                  </a:lnTo>
                  <a:lnTo>
                    <a:pt x="354" y="32"/>
                  </a:lnTo>
                  <a:lnTo>
                    <a:pt x="336" y="40"/>
                  </a:lnTo>
                  <a:lnTo>
                    <a:pt x="336" y="40"/>
                  </a:lnTo>
                  <a:lnTo>
                    <a:pt x="320" y="26"/>
                  </a:lnTo>
                  <a:lnTo>
                    <a:pt x="302" y="14"/>
                  </a:lnTo>
                  <a:lnTo>
                    <a:pt x="282" y="6"/>
                  </a:lnTo>
                  <a:lnTo>
                    <a:pt x="262" y="2"/>
                  </a:lnTo>
                  <a:lnTo>
                    <a:pt x="262" y="2"/>
                  </a:lnTo>
                  <a:lnTo>
                    <a:pt x="248" y="0"/>
                  </a:lnTo>
                  <a:lnTo>
                    <a:pt x="236" y="0"/>
                  </a:lnTo>
                  <a:lnTo>
                    <a:pt x="224" y="2"/>
                  </a:lnTo>
                  <a:lnTo>
                    <a:pt x="212" y="4"/>
                  </a:lnTo>
                  <a:lnTo>
                    <a:pt x="190" y="12"/>
                  </a:lnTo>
                  <a:lnTo>
                    <a:pt x="170" y="24"/>
                  </a:lnTo>
                  <a:lnTo>
                    <a:pt x="154" y="40"/>
                  </a:lnTo>
                  <a:lnTo>
                    <a:pt x="140" y="60"/>
                  </a:lnTo>
                  <a:lnTo>
                    <a:pt x="128" y="80"/>
                  </a:lnTo>
                  <a:lnTo>
                    <a:pt x="126" y="92"/>
                  </a:lnTo>
                  <a:lnTo>
                    <a:pt x="122" y="104"/>
                  </a:lnTo>
                  <a:lnTo>
                    <a:pt x="122" y="104"/>
                  </a:lnTo>
                  <a:lnTo>
                    <a:pt x="100" y="106"/>
                  </a:lnTo>
                  <a:lnTo>
                    <a:pt x="80" y="112"/>
                  </a:lnTo>
                  <a:lnTo>
                    <a:pt x="60" y="122"/>
                  </a:lnTo>
                  <a:lnTo>
                    <a:pt x="42" y="134"/>
                  </a:lnTo>
                  <a:lnTo>
                    <a:pt x="28" y="150"/>
                  </a:lnTo>
                  <a:lnTo>
                    <a:pt x="14" y="168"/>
                  </a:lnTo>
                  <a:lnTo>
                    <a:pt x="6" y="188"/>
                  </a:lnTo>
                  <a:lnTo>
                    <a:pt x="0" y="210"/>
                  </a:lnTo>
                  <a:lnTo>
                    <a:pt x="0" y="210"/>
                  </a:lnTo>
                  <a:lnTo>
                    <a:pt x="0" y="222"/>
                  </a:lnTo>
                  <a:lnTo>
                    <a:pt x="0" y="236"/>
                  </a:lnTo>
                  <a:lnTo>
                    <a:pt x="2" y="248"/>
                  </a:lnTo>
                  <a:lnTo>
                    <a:pt x="4" y="258"/>
                  </a:lnTo>
                  <a:lnTo>
                    <a:pt x="12" y="282"/>
                  </a:lnTo>
                  <a:lnTo>
                    <a:pt x="24" y="302"/>
                  </a:lnTo>
                  <a:lnTo>
                    <a:pt x="40" y="318"/>
                  </a:lnTo>
                  <a:lnTo>
                    <a:pt x="60" y="332"/>
                  </a:lnTo>
                  <a:lnTo>
                    <a:pt x="70" y="338"/>
                  </a:lnTo>
                  <a:lnTo>
                    <a:pt x="82" y="344"/>
                  </a:lnTo>
                  <a:lnTo>
                    <a:pt x="92" y="346"/>
                  </a:lnTo>
                  <a:lnTo>
                    <a:pt x="106" y="348"/>
                  </a:lnTo>
                  <a:lnTo>
                    <a:pt x="106" y="348"/>
                  </a:lnTo>
                  <a:lnTo>
                    <a:pt x="128" y="350"/>
                  </a:lnTo>
                  <a:lnTo>
                    <a:pt x="150" y="346"/>
                  </a:lnTo>
                  <a:lnTo>
                    <a:pt x="172" y="340"/>
                  </a:lnTo>
                  <a:lnTo>
                    <a:pt x="190" y="330"/>
                  </a:lnTo>
                  <a:lnTo>
                    <a:pt x="190" y="330"/>
                  </a:lnTo>
                  <a:lnTo>
                    <a:pt x="206" y="344"/>
                  </a:lnTo>
                  <a:lnTo>
                    <a:pt x="224" y="356"/>
                  </a:lnTo>
                  <a:lnTo>
                    <a:pt x="242" y="364"/>
                  </a:lnTo>
                  <a:lnTo>
                    <a:pt x="264" y="368"/>
                  </a:lnTo>
                  <a:lnTo>
                    <a:pt x="264" y="368"/>
                  </a:lnTo>
                  <a:lnTo>
                    <a:pt x="284" y="370"/>
                  </a:lnTo>
                  <a:lnTo>
                    <a:pt x="304" y="368"/>
                  </a:lnTo>
                  <a:lnTo>
                    <a:pt x="322" y="362"/>
                  </a:lnTo>
                  <a:lnTo>
                    <a:pt x="340" y="354"/>
                  </a:lnTo>
                  <a:lnTo>
                    <a:pt x="340" y="354"/>
                  </a:lnTo>
                  <a:lnTo>
                    <a:pt x="354" y="366"/>
                  </a:lnTo>
                  <a:lnTo>
                    <a:pt x="370" y="374"/>
                  </a:lnTo>
                  <a:lnTo>
                    <a:pt x="386" y="382"/>
                  </a:lnTo>
                  <a:lnTo>
                    <a:pt x="406" y="386"/>
                  </a:lnTo>
                  <a:lnTo>
                    <a:pt x="406" y="386"/>
                  </a:lnTo>
                  <a:lnTo>
                    <a:pt x="418" y="386"/>
                  </a:lnTo>
                  <a:lnTo>
                    <a:pt x="430" y="386"/>
                  </a:lnTo>
                  <a:lnTo>
                    <a:pt x="444" y="384"/>
                  </a:lnTo>
                  <a:lnTo>
                    <a:pt x="456" y="382"/>
                  </a:lnTo>
                  <a:lnTo>
                    <a:pt x="468" y="378"/>
                  </a:lnTo>
                  <a:lnTo>
                    <a:pt x="478" y="372"/>
                  </a:lnTo>
                  <a:lnTo>
                    <a:pt x="488" y="366"/>
                  </a:lnTo>
                  <a:lnTo>
                    <a:pt x="498" y="360"/>
                  </a:lnTo>
                  <a:lnTo>
                    <a:pt x="498" y="360"/>
                  </a:lnTo>
                  <a:lnTo>
                    <a:pt x="510" y="364"/>
                  </a:lnTo>
                  <a:lnTo>
                    <a:pt x="522" y="366"/>
                  </a:lnTo>
                  <a:lnTo>
                    <a:pt x="522" y="366"/>
                  </a:lnTo>
                  <a:lnTo>
                    <a:pt x="534" y="366"/>
                  </a:lnTo>
                  <a:lnTo>
                    <a:pt x="548" y="366"/>
                  </a:lnTo>
                  <a:lnTo>
                    <a:pt x="560" y="364"/>
                  </a:lnTo>
                  <a:lnTo>
                    <a:pt x="570" y="362"/>
                  </a:lnTo>
                  <a:lnTo>
                    <a:pt x="594" y="354"/>
                  </a:lnTo>
                  <a:lnTo>
                    <a:pt x="614" y="342"/>
                  </a:lnTo>
                  <a:lnTo>
                    <a:pt x="630" y="326"/>
                  </a:lnTo>
                  <a:lnTo>
                    <a:pt x="644" y="306"/>
                  </a:lnTo>
                  <a:lnTo>
                    <a:pt x="650" y="296"/>
                  </a:lnTo>
                  <a:lnTo>
                    <a:pt x="656" y="286"/>
                  </a:lnTo>
                  <a:lnTo>
                    <a:pt x="658" y="274"/>
                  </a:lnTo>
                  <a:lnTo>
                    <a:pt x="660" y="260"/>
                  </a:lnTo>
                  <a:lnTo>
                    <a:pt x="660" y="260"/>
                  </a:lnTo>
                  <a:lnTo>
                    <a:pt x="662" y="248"/>
                  </a:lnTo>
                  <a:lnTo>
                    <a:pt x="662" y="236"/>
                  </a:lnTo>
                  <a:lnTo>
                    <a:pt x="660" y="224"/>
                  </a:lnTo>
                  <a:lnTo>
                    <a:pt x="658" y="212"/>
                  </a:lnTo>
                  <a:lnTo>
                    <a:pt x="650" y="190"/>
                  </a:lnTo>
                  <a:lnTo>
                    <a:pt x="638" y="170"/>
                  </a:lnTo>
                  <a:lnTo>
                    <a:pt x="622" y="152"/>
                  </a:lnTo>
                  <a:lnTo>
                    <a:pt x="602" y="138"/>
                  </a:lnTo>
                  <a:lnTo>
                    <a:pt x="592" y="132"/>
                  </a:lnTo>
                  <a:lnTo>
                    <a:pt x="580" y="128"/>
                  </a:lnTo>
                  <a:lnTo>
                    <a:pt x="568" y="124"/>
                  </a:lnTo>
                  <a:lnTo>
                    <a:pt x="556" y="122"/>
                  </a:lnTo>
                  <a:lnTo>
                    <a:pt x="556" y="122"/>
                  </a:lnTo>
                  <a:close/>
                </a:path>
              </a:pathLst>
            </a:custGeom>
            <a:solidFill>
              <a:schemeClr val="accent2">
                <a:lumMod val="20000"/>
                <a:lumOff val="80000"/>
                <a:alpha val="77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0" name="Freeform 94"/>
            <p:cNvSpPr>
              <a:spLocks/>
            </p:cNvSpPr>
            <p:nvPr/>
          </p:nvSpPr>
          <p:spPr bwMode="auto">
            <a:xfrm flipH="1">
              <a:off x="7204982" y="2806297"/>
              <a:ext cx="353787" cy="232809"/>
            </a:xfrm>
            <a:custGeom>
              <a:avLst/>
              <a:gdLst>
                <a:gd name="T0" fmla="*/ 556 w 662"/>
                <a:gd name="T1" fmla="*/ 122 h 386"/>
                <a:gd name="T2" fmla="*/ 522 w 662"/>
                <a:gd name="T3" fmla="*/ 122 h 386"/>
                <a:gd name="T4" fmla="*/ 516 w 662"/>
                <a:gd name="T5" fmla="*/ 104 h 386"/>
                <a:gd name="T6" fmla="*/ 498 w 662"/>
                <a:gd name="T7" fmla="*/ 70 h 386"/>
                <a:gd name="T8" fmla="*/ 472 w 662"/>
                <a:gd name="T9" fmla="*/ 44 h 386"/>
                <a:gd name="T10" fmla="*/ 438 w 662"/>
                <a:gd name="T11" fmla="*/ 28 h 386"/>
                <a:gd name="T12" fmla="*/ 418 w 662"/>
                <a:gd name="T13" fmla="*/ 24 h 386"/>
                <a:gd name="T14" fmla="*/ 374 w 662"/>
                <a:gd name="T15" fmla="*/ 24 h 386"/>
                <a:gd name="T16" fmla="*/ 336 w 662"/>
                <a:gd name="T17" fmla="*/ 40 h 386"/>
                <a:gd name="T18" fmla="*/ 320 w 662"/>
                <a:gd name="T19" fmla="*/ 26 h 386"/>
                <a:gd name="T20" fmla="*/ 282 w 662"/>
                <a:gd name="T21" fmla="*/ 6 h 386"/>
                <a:gd name="T22" fmla="*/ 262 w 662"/>
                <a:gd name="T23" fmla="*/ 2 h 386"/>
                <a:gd name="T24" fmla="*/ 236 w 662"/>
                <a:gd name="T25" fmla="*/ 0 h 386"/>
                <a:gd name="T26" fmla="*/ 212 w 662"/>
                <a:gd name="T27" fmla="*/ 4 h 386"/>
                <a:gd name="T28" fmla="*/ 170 w 662"/>
                <a:gd name="T29" fmla="*/ 24 h 386"/>
                <a:gd name="T30" fmla="*/ 140 w 662"/>
                <a:gd name="T31" fmla="*/ 60 h 386"/>
                <a:gd name="T32" fmla="*/ 126 w 662"/>
                <a:gd name="T33" fmla="*/ 92 h 386"/>
                <a:gd name="T34" fmla="*/ 122 w 662"/>
                <a:gd name="T35" fmla="*/ 104 h 386"/>
                <a:gd name="T36" fmla="*/ 80 w 662"/>
                <a:gd name="T37" fmla="*/ 112 h 386"/>
                <a:gd name="T38" fmla="*/ 42 w 662"/>
                <a:gd name="T39" fmla="*/ 134 h 386"/>
                <a:gd name="T40" fmla="*/ 14 w 662"/>
                <a:gd name="T41" fmla="*/ 168 h 386"/>
                <a:gd name="T42" fmla="*/ 0 w 662"/>
                <a:gd name="T43" fmla="*/ 210 h 386"/>
                <a:gd name="T44" fmla="*/ 0 w 662"/>
                <a:gd name="T45" fmla="*/ 222 h 386"/>
                <a:gd name="T46" fmla="*/ 2 w 662"/>
                <a:gd name="T47" fmla="*/ 248 h 386"/>
                <a:gd name="T48" fmla="*/ 12 w 662"/>
                <a:gd name="T49" fmla="*/ 282 h 386"/>
                <a:gd name="T50" fmla="*/ 40 w 662"/>
                <a:gd name="T51" fmla="*/ 318 h 386"/>
                <a:gd name="T52" fmla="*/ 70 w 662"/>
                <a:gd name="T53" fmla="*/ 338 h 386"/>
                <a:gd name="T54" fmla="*/ 92 w 662"/>
                <a:gd name="T55" fmla="*/ 346 h 386"/>
                <a:gd name="T56" fmla="*/ 106 w 662"/>
                <a:gd name="T57" fmla="*/ 348 h 386"/>
                <a:gd name="T58" fmla="*/ 150 w 662"/>
                <a:gd name="T59" fmla="*/ 346 h 386"/>
                <a:gd name="T60" fmla="*/ 190 w 662"/>
                <a:gd name="T61" fmla="*/ 330 h 386"/>
                <a:gd name="T62" fmla="*/ 206 w 662"/>
                <a:gd name="T63" fmla="*/ 344 h 386"/>
                <a:gd name="T64" fmla="*/ 242 w 662"/>
                <a:gd name="T65" fmla="*/ 364 h 386"/>
                <a:gd name="T66" fmla="*/ 264 w 662"/>
                <a:gd name="T67" fmla="*/ 368 h 386"/>
                <a:gd name="T68" fmla="*/ 304 w 662"/>
                <a:gd name="T69" fmla="*/ 368 h 386"/>
                <a:gd name="T70" fmla="*/ 340 w 662"/>
                <a:gd name="T71" fmla="*/ 354 h 386"/>
                <a:gd name="T72" fmla="*/ 354 w 662"/>
                <a:gd name="T73" fmla="*/ 366 h 386"/>
                <a:gd name="T74" fmla="*/ 386 w 662"/>
                <a:gd name="T75" fmla="*/ 382 h 386"/>
                <a:gd name="T76" fmla="*/ 406 w 662"/>
                <a:gd name="T77" fmla="*/ 386 h 386"/>
                <a:gd name="T78" fmla="*/ 430 w 662"/>
                <a:gd name="T79" fmla="*/ 386 h 386"/>
                <a:gd name="T80" fmla="*/ 456 w 662"/>
                <a:gd name="T81" fmla="*/ 382 h 386"/>
                <a:gd name="T82" fmla="*/ 478 w 662"/>
                <a:gd name="T83" fmla="*/ 372 h 386"/>
                <a:gd name="T84" fmla="*/ 498 w 662"/>
                <a:gd name="T85" fmla="*/ 360 h 386"/>
                <a:gd name="T86" fmla="*/ 510 w 662"/>
                <a:gd name="T87" fmla="*/ 364 h 386"/>
                <a:gd name="T88" fmla="*/ 522 w 662"/>
                <a:gd name="T89" fmla="*/ 366 h 386"/>
                <a:gd name="T90" fmla="*/ 548 w 662"/>
                <a:gd name="T91" fmla="*/ 366 h 386"/>
                <a:gd name="T92" fmla="*/ 570 w 662"/>
                <a:gd name="T93" fmla="*/ 362 h 386"/>
                <a:gd name="T94" fmla="*/ 614 w 662"/>
                <a:gd name="T95" fmla="*/ 342 h 386"/>
                <a:gd name="T96" fmla="*/ 644 w 662"/>
                <a:gd name="T97" fmla="*/ 306 h 386"/>
                <a:gd name="T98" fmla="*/ 656 w 662"/>
                <a:gd name="T99" fmla="*/ 286 h 386"/>
                <a:gd name="T100" fmla="*/ 660 w 662"/>
                <a:gd name="T101" fmla="*/ 260 h 386"/>
                <a:gd name="T102" fmla="*/ 662 w 662"/>
                <a:gd name="T103" fmla="*/ 248 h 386"/>
                <a:gd name="T104" fmla="*/ 660 w 662"/>
                <a:gd name="T105" fmla="*/ 224 h 386"/>
                <a:gd name="T106" fmla="*/ 650 w 662"/>
                <a:gd name="T107" fmla="*/ 190 h 386"/>
                <a:gd name="T108" fmla="*/ 622 w 662"/>
                <a:gd name="T109" fmla="*/ 152 h 386"/>
                <a:gd name="T110" fmla="*/ 592 w 662"/>
                <a:gd name="T111" fmla="*/ 132 h 386"/>
                <a:gd name="T112" fmla="*/ 568 w 662"/>
                <a:gd name="T113" fmla="*/ 124 h 386"/>
                <a:gd name="T114" fmla="*/ 556 w 662"/>
                <a:gd name="T115" fmla="*/ 12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2" h="386">
                  <a:moveTo>
                    <a:pt x="556" y="122"/>
                  </a:moveTo>
                  <a:lnTo>
                    <a:pt x="556" y="122"/>
                  </a:lnTo>
                  <a:lnTo>
                    <a:pt x="538" y="122"/>
                  </a:lnTo>
                  <a:lnTo>
                    <a:pt x="522" y="122"/>
                  </a:lnTo>
                  <a:lnTo>
                    <a:pt x="522" y="122"/>
                  </a:lnTo>
                  <a:lnTo>
                    <a:pt x="516" y="104"/>
                  </a:lnTo>
                  <a:lnTo>
                    <a:pt x="508" y="86"/>
                  </a:lnTo>
                  <a:lnTo>
                    <a:pt x="498" y="70"/>
                  </a:lnTo>
                  <a:lnTo>
                    <a:pt x="486" y="56"/>
                  </a:lnTo>
                  <a:lnTo>
                    <a:pt x="472" y="44"/>
                  </a:lnTo>
                  <a:lnTo>
                    <a:pt x="456" y="34"/>
                  </a:lnTo>
                  <a:lnTo>
                    <a:pt x="438" y="28"/>
                  </a:lnTo>
                  <a:lnTo>
                    <a:pt x="418" y="24"/>
                  </a:lnTo>
                  <a:lnTo>
                    <a:pt x="418" y="24"/>
                  </a:lnTo>
                  <a:lnTo>
                    <a:pt x="396" y="22"/>
                  </a:lnTo>
                  <a:lnTo>
                    <a:pt x="374" y="24"/>
                  </a:lnTo>
                  <a:lnTo>
                    <a:pt x="354" y="32"/>
                  </a:lnTo>
                  <a:lnTo>
                    <a:pt x="336" y="40"/>
                  </a:lnTo>
                  <a:lnTo>
                    <a:pt x="336" y="40"/>
                  </a:lnTo>
                  <a:lnTo>
                    <a:pt x="320" y="26"/>
                  </a:lnTo>
                  <a:lnTo>
                    <a:pt x="302" y="14"/>
                  </a:lnTo>
                  <a:lnTo>
                    <a:pt x="282" y="6"/>
                  </a:lnTo>
                  <a:lnTo>
                    <a:pt x="262" y="2"/>
                  </a:lnTo>
                  <a:lnTo>
                    <a:pt x="262" y="2"/>
                  </a:lnTo>
                  <a:lnTo>
                    <a:pt x="248" y="0"/>
                  </a:lnTo>
                  <a:lnTo>
                    <a:pt x="236" y="0"/>
                  </a:lnTo>
                  <a:lnTo>
                    <a:pt x="224" y="2"/>
                  </a:lnTo>
                  <a:lnTo>
                    <a:pt x="212" y="4"/>
                  </a:lnTo>
                  <a:lnTo>
                    <a:pt x="190" y="12"/>
                  </a:lnTo>
                  <a:lnTo>
                    <a:pt x="170" y="24"/>
                  </a:lnTo>
                  <a:lnTo>
                    <a:pt x="154" y="40"/>
                  </a:lnTo>
                  <a:lnTo>
                    <a:pt x="140" y="60"/>
                  </a:lnTo>
                  <a:lnTo>
                    <a:pt x="128" y="80"/>
                  </a:lnTo>
                  <a:lnTo>
                    <a:pt x="126" y="92"/>
                  </a:lnTo>
                  <a:lnTo>
                    <a:pt x="122" y="104"/>
                  </a:lnTo>
                  <a:lnTo>
                    <a:pt x="122" y="104"/>
                  </a:lnTo>
                  <a:lnTo>
                    <a:pt x="100" y="106"/>
                  </a:lnTo>
                  <a:lnTo>
                    <a:pt x="80" y="112"/>
                  </a:lnTo>
                  <a:lnTo>
                    <a:pt x="60" y="122"/>
                  </a:lnTo>
                  <a:lnTo>
                    <a:pt x="42" y="134"/>
                  </a:lnTo>
                  <a:lnTo>
                    <a:pt x="28" y="150"/>
                  </a:lnTo>
                  <a:lnTo>
                    <a:pt x="14" y="168"/>
                  </a:lnTo>
                  <a:lnTo>
                    <a:pt x="6" y="188"/>
                  </a:lnTo>
                  <a:lnTo>
                    <a:pt x="0" y="210"/>
                  </a:lnTo>
                  <a:lnTo>
                    <a:pt x="0" y="210"/>
                  </a:lnTo>
                  <a:lnTo>
                    <a:pt x="0" y="222"/>
                  </a:lnTo>
                  <a:lnTo>
                    <a:pt x="0" y="236"/>
                  </a:lnTo>
                  <a:lnTo>
                    <a:pt x="2" y="248"/>
                  </a:lnTo>
                  <a:lnTo>
                    <a:pt x="4" y="258"/>
                  </a:lnTo>
                  <a:lnTo>
                    <a:pt x="12" y="282"/>
                  </a:lnTo>
                  <a:lnTo>
                    <a:pt x="24" y="302"/>
                  </a:lnTo>
                  <a:lnTo>
                    <a:pt x="40" y="318"/>
                  </a:lnTo>
                  <a:lnTo>
                    <a:pt x="60" y="332"/>
                  </a:lnTo>
                  <a:lnTo>
                    <a:pt x="70" y="338"/>
                  </a:lnTo>
                  <a:lnTo>
                    <a:pt x="82" y="344"/>
                  </a:lnTo>
                  <a:lnTo>
                    <a:pt x="92" y="346"/>
                  </a:lnTo>
                  <a:lnTo>
                    <a:pt x="106" y="348"/>
                  </a:lnTo>
                  <a:lnTo>
                    <a:pt x="106" y="348"/>
                  </a:lnTo>
                  <a:lnTo>
                    <a:pt x="128" y="350"/>
                  </a:lnTo>
                  <a:lnTo>
                    <a:pt x="150" y="346"/>
                  </a:lnTo>
                  <a:lnTo>
                    <a:pt x="172" y="340"/>
                  </a:lnTo>
                  <a:lnTo>
                    <a:pt x="190" y="330"/>
                  </a:lnTo>
                  <a:lnTo>
                    <a:pt x="190" y="330"/>
                  </a:lnTo>
                  <a:lnTo>
                    <a:pt x="206" y="344"/>
                  </a:lnTo>
                  <a:lnTo>
                    <a:pt x="224" y="356"/>
                  </a:lnTo>
                  <a:lnTo>
                    <a:pt x="242" y="364"/>
                  </a:lnTo>
                  <a:lnTo>
                    <a:pt x="264" y="368"/>
                  </a:lnTo>
                  <a:lnTo>
                    <a:pt x="264" y="368"/>
                  </a:lnTo>
                  <a:lnTo>
                    <a:pt x="284" y="370"/>
                  </a:lnTo>
                  <a:lnTo>
                    <a:pt x="304" y="368"/>
                  </a:lnTo>
                  <a:lnTo>
                    <a:pt x="322" y="362"/>
                  </a:lnTo>
                  <a:lnTo>
                    <a:pt x="340" y="354"/>
                  </a:lnTo>
                  <a:lnTo>
                    <a:pt x="340" y="354"/>
                  </a:lnTo>
                  <a:lnTo>
                    <a:pt x="354" y="366"/>
                  </a:lnTo>
                  <a:lnTo>
                    <a:pt x="370" y="374"/>
                  </a:lnTo>
                  <a:lnTo>
                    <a:pt x="386" y="382"/>
                  </a:lnTo>
                  <a:lnTo>
                    <a:pt x="406" y="386"/>
                  </a:lnTo>
                  <a:lnTo>
                    <a:pt x="406" y="386"/>
                  </a:lnTo>
                  <a:lnTo>
                    <a:pt x="418" y="386"/>
                  </a:lnTo>
                  <a:lnTo>
                    <a:pt x="430" y="386"/>
                  </a:lnTo>
                  <a:lnTo>
                    <a:pt x="444" y="384"/>
                  </a:lnTo>
                  <a:lnTo>
                    <a:pt x="456" y="382"/>
                  </a:lnTo>
                  <a:lnTo>
                    <a:pt x="468" y="378"/>
                  </a:lnTo>
                  <a:lnTo>
                    <a:pt x="478" y="372"/>
                  </a:lnTo>
                  <a:lnTo>
                    <a:pt x="488" y="366"/>
                  </a:lnTo>
                  <a:lnTo>
                    <a:pt x="498" y="360"/>
                  </a:lnTo>
                  <a:lnTo>
                    <a:pt x="498" y="360"/>
                  </a:lnTo>
                  <a:lnTo>
                    <a:pt x="510" y="364"/>
                  </a:lnTo>
                  <a:lnTo>
                    <a:pt x="522" y="366"/>
                  </a:lnTo>
                  <a:lnTo>
                    <a:pt x="522" y="366"/>
                  </a:lnTo>
                  <a:lnTo>
                    <a:pt x="534" y="366"/>
                  </a:lnTo>
                  <a:lnTo>
                    <a:pt x="548" y="366"/>
                  </a:lnTo>
                  <a:lnTo>
                    <a:pt x="560" y="364"/>
                  </a:lnTo>
                  <a:lnTo>
                    <a:pt x="570" y="362"/>
                  </a:lnTo>
                  <a:lnTo>
                    <a:pt x="594" y="354"/>
                  </a:lnTo>
                  <a:lnTo>
                    <a:pt x="614" y="342"/>
                  </a:lnTo>
                  <a:lnTo>
                    <a:pt x="630" y="326"/>
                  </a:lnTo>
                  <a:lnTo>
                    <a:pt x="644" y="306"/>
                  </a:lnTo>
                  <a:lnTo>
                    <a:pt x="650" y="296"/>
                  </a:lnTo>
                  <a:lnTo>
                    <a:pt x="656" y="286"/>
                  </a:lnTo>
                  <a:lnTo>
                    <a:pt x="658" y="274"/>
                  </a:lnTo>
                  <a:lnTo>
                    <a:pt x="660" y="260"/>
                  </a:lnTo>
                  <a:lnTo>
                    <a:pt x="660" y="260"/>
                  </a:lnTo>
                  <a:lnTo>
                    <a:pt x="662" y="248"/>
                  </a:lnTo>
                  <a:lnTo>
                    <a:pt x="662" y="236"/>
                  </a:lnTo>
                  <a:lnTo>
                    <a:pt x="660" y="224"/>
                  </a:lnTo>
                  <a:lnTo>
                    <a:pt x="658" y="212"/>
                  </a:lnTo>
                  <a:lnTo>
                    <a:pt x="650" y="190"/>
                  </a:lnTo>
                  <a:lnTo>
                    <a:pt x="638" y="170"/>
                  </a:lnTo>
                  <a:lnTo>
                    <a:pt x="622" y="152"/>
                  </a:lnTo>
                  <a:lnTo>
                    <a:pt x="602" y="138"/>
                  </a:lnTo>
                  <a:lnTo>
                    <a:pt x="592" y="132"/>
                  </a:lnTo>
                  <a:lnTo>
                    <a:pt x="580" y="128"/>
                  </a:lnTo>
                  <a:lnTo>
                    <a:pt x="568" y="124"/>
                  </a:lnTo>
                  <a:lnTo>
                    <a:pt x="556" y="122"/>
                  </a:lnTo>
                  <a:lnTo>
                    <a:pt x="556" y="122"/>
                  </a:lnTo>
                  <a:close/>
                </a:path>
              </a:pathLst>
            </a:custGeom>
            <a:solidFill>
              <a:schemeClr val="accent2">
                <a:lumMod val="40000"/>
                <a:lumOff val="60000"/>
                <a:alpha val="77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grpSp>
      <p:grpSp>
        <p:nvGrpSpPr>
          <p:cNvPr id="132" name="Group 131"/>
          <p:cNvGrpSpPr/>
          <p:nvPr/>
        </p:nvGrpSpPr>
        <p:grpSpPr>
          <a:xfrm>
            <a:off x="4105399" y="2059119"/>
            <a:ext cx="870131" cy="843093"/>
            <a:chOff x="4156395" y="2882957"/>
            <a:chExt cx="870131" cy="843093"/>
          </a:xfrm>
        </p:grpSpPr>
        <p:sp>
          <p:nvSpPr>
            <p:cNvPr id="37" name="Freeform 39"/>
            <p:cNvSpPr>
              <a:spLocks/>
            </p:cNvSpPr>
            <p:nvPr/>
          </p:nvSpPr>
          <p:spPr bwMode="auto">
            <a:xfrm>
              <a:off x="4178517" y="2968987"/>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38" name="Freeform 40"/>
            <p:cNvSpPr>
              <a:spLocks/>
            </p:cNvSpPr>
            <p:nvPr/>
          </p:nvSpPr>
          <p:spPr bwMode="auto">
            <a:xfrm>
              <a:off x="4178517" y="2968987"/>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39" name="Freeform 41"/>
            <p:cNvSpPr>
              <a:spLocks/>
            </p:cNvSpPr>
            <p:nvPr/>
          </p:nvSpPr>
          <p:spPr bwMode="auto">
            <a:xfrm>
              <a:off x="4230135"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0" name="Freeform 42"/>
            <p:cNvSpPr>
              <a:spLocks/>
            </p:cNvSpPr>
            <p:nvPr/>
          </p:nvSpPr>
          <p:spPr bwMode="auto">
            <a:xfrm>
              <a:off x="4230135"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1" name="Freeform 43"/>
            <p:cNvSpPr>
              <a:spLocks/>
            </p:cNvSpPr>
            <p:nvPr/>
          </p:nvSpPr>
          <p:spPr bwMode="auto">
            <a:xfrm>
              <a:off x="428175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2" name="Freeform 44"/>
            <p:cNvSpPr>
              <a:spLocks/>
            </p:cNvSpPr>
            <p:nvPr/>
          </p:nvSpPr>
          <p:spPr bwMode="auto">
            <a:xfrm>
              <a:off x="428175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3" name="Freeform 45"/>
            <p:cNvSpPr>
              <a:spLocks/>
            </p:cNvSpPr>
            <p:nvPr/>
          </p:nvSpPr>
          <p:spPr bwMode="auto">
            <a:xfrm>
              <a:off x="4485767"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4" name="Freeform 46"/>
            <p:cNvSpPr>
              <a:spLocks/>
            </p:cNvSpPr>
            <p:nvPr/>
          </p:nvSpPr>
          <p:spPr bwMode="auto">
            <a:xfrm>
              <a:off x="4485767"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5" name="Freeform 47"/>
            <p:cNvSpPr>
              <a:spLocks/>
            </p:cNvSpPr>
            <p:nvPr/>
          </p:nvSpPr>
          <p:spPr bwMode="auto">
            <a:xfrm>
              <a:off x="4281753"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6" y="34"/>
                  </a:lnTo>
                  <a:lnTo>
                    <a:pt x="2" y="28"/>
                  </a:lnTo>
                  <a:lnTo>
                    <a:pt x="0" y="18"/>
                  </a:lnTo>
                  <a:lnTo>
                    <a:pt x="0" y="18"/>
                  </a:lnTo>
                  <a:lnTo>
                    <a:pt x="2" y="10"/>
                  </a:lnTo>
                  <a:lnTo>
                    <a:pt x="6" y="4"/>
                  </a:lnTo>
                  <a:lnTo>
                    <a:pt x="12" y="2"/>
                  </a:lnTo>
                  <a:lnTo>
                    <a:pt x="18" y="0"/>
                  </a:lnTo>
                  <a:lnTo>
                    <a:pt x="26" y="2"/>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6" name="Freeform 48"/>
            <p:cNvSpPr>
              <a:spLocks/>
            </p:cNvSpPr>
            <p:nvPr/>
          </p:nvSpPr>
          <p:spPr bwMode="auto">
            <a:xfrm>
              <a:off x="4281753"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6" y="34"/>
                  </a:lnTo>
                  <a:lnTo>
                    <a:pt x="2" y="28"/>
                  </a:lnTo>
                  <a:lnTo>
                    <a:pt x="0" y="18"/>
                  </a:lnTo>
                  <a:lnTo>
                    <a:pt x="0" y="18"/>
                  </a:lnTo>
                  <a:lnTo>
                    <a:pt x="2" y="10"/>
                  </a:lnTo>
                  <a:lnTo>
                    <a:pt x="6" y="4"/>
                  </a:lnTo>
                  <a:lnTo>
                    <a:pt x="12" y="2"/>
                  </a:lnTo>
                  <a:lnTo>
                    <a:pt x="18" y="0"/>
                  </a:lnTo>
                  <a:lnTo>
                    <a:pt x="26" y="2"/>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7" name="Freeform 49"/>
            <p:cNvSpPr>
              <a:spLocks/>
            </p:cNvSpPr>
            <p:nvPr/>
          </p:nvSpPr>
          <p:spPr bwMode="auto">
            <a:xfrm>
              <a:off x="4485767"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20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20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20" y="38"/>
                  </a:lnTo>
                  <a:lnTo>
                    <a:pt x="12" y="36"/>
                  </a:lnTo>
                  <a:lnTo>
                    <a:pt x="6" y="34"/>
                  </a:lnTo>
                  <a:lnTo>
                    <a:pt x="2" y="28"/>
                  </a:lnTo>
                  <a:lnTo>
                    <a:pt x="0" y="18"/>
                  </a:lnTo>
                  <a:lnTo>
                    <a:pt x="0" y="18"/>
                  </a:lnTo>
                  <a:lnTo>
                    <a:pt x="2" y="10"/>
                  </a:lnTo>
                  <a:lnTo>
                    <a:pt x="6" y="4"/>
                  </a:lnTo>
                  <a:lnTo>
                    <a:pt x="12" y="2"/>
                  </a:lnTo>
                  <a:lnTo>
                    <a:pt x="20" y="0"/>
                  </a:lnTo>
                  <a:lnTo>
                    <a:pt x="26" y="2"/>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8" name="Freeform 50"/>
            <p:cNvSpPr>
              <a:spLocks/>
            </p:cNvSpPr>
            <p:nvPr/>
          </p:nvSpPr>
          <p:spPr bwMode="auto">
            <a:xfrm>
              <a:off x="4485767"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20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20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20" y="38"/>
                  </a:lnTo>
                  <a:lnTo>
                    <a:pt x="12" y="36"/>
                  </a:lnTo>
                  <a:lnTo>
                    <a:pt x="6" y="34"/>
                  </a:lnTo>
                  <a:lnTo>
                    <a:pt x="2" y="28"/>
                  </a:lnTo>
                  <a:lnTo>
                    <a:pt x="0" y="18"/>
                  </a:lnTo>
                  <a:lnTo>
                    <a:pt x="0" y="18"/>
                  </a:lnTo>
                  <a:lnTo>
                    <a:pt x="2" y="10"/>
                  </a:lnTo>
                  <a:lnTo>
                    <a:pt x="6" y="4"/>
                  </a:lnTo>
                  <a:lnTo>
                    <a:pt x="12" y="2"/>
                  </a:lnTo>
                  <a:lnTo>
                    <a:pt x="20" y="0"/>
                  </a:lnTo>
                  <a:lnTo>
                    <a:pt x="26" y="2"/>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49" name="Freeform 51"/>
            <p:cNvSpPr>
              <a:spLocks/>
            </p:cNvSpPr>
            <p:nvPr/>
          </p:nvSpPr>
          <p:spPr bwMode="auto">
            <a:xfrm>
              <a:off x="458900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0 w 38"/>
                <a:gd name="T17" fmla="*/ 28 h 38"/>
                <a:gd name="T18" fmla="*/ 0 w 38"/>
                <a:gd name="T19" fmla="*/ 20 h 38"/>
                <a:gd name="T20" fmla="*/ 0 w 38"/>
                <a:gd name="T21" fmla="*/ 20 h 38"/>
                <a:gd name="T22" fmla="*/ 0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0" y="28"/>
                  </a:lnTo>
                  <a:lnTo>
                    <a:pt x="0" y="20"/>
                  </a:lnTo>
                  <a:lnTo>
                    <a:pt x="0" y="20"/>
                  </a:lnTo>
                  <a:lnTo>
                    <a:pt x="0" y="12"/>
                  </a:lnTo>
                  <a:lnTo>
                    <a:pt x="6" y="6"/>
                  </a:lnTo>
                  <a:lnTo>
                    <a:pt x="12" y="2"/>
                  </a:lnTo>
                  <a:lnTo>
                    <a:pt x="18"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0" name="Freeform 52"/>
            <p:cNvSpPr>
              <a:spLocks/>
            </p:cNvSpPr>
            <p:nvPr/>
          </p:nvSpPr>
          <p:spPr bwMode="auto">
            <a:xfrm>
              <a:off x="458900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0 w 38"/>
                <a:gd name="T17" fmla="*/ 28 h 38"/>
                <a:gd name="T18" fmla="*/ 0 w 38"/>
                <a:gd name="T19" fmla="*/ 20 h 38"/>
                <a:gd name="T20" fmla="*/ 0 w 38"/>
                <a:gd name="T21" fmla="*/ 20 h 38"/>
                <a:gd name="T22" fmla="*/ 0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0" y="28"/>
                  </a:lnTo>
                  <a:lnTo>
                    <a:pt x="0" y="20"/>
                  </a:lnTo>
                  <a:lnTo>
                    <a:pt x="0" y="20"/>
                  </a:lnTo>
                  <a:lnTo>
                    <a:pt x="0" y="12"/>
                  </a:lnTo>
                  <a:lnTo>
                    <a:pt x="6" y="6"/>
                  </a:lnTo>
                  <a:lnTo>
                    <a:pt x="12" y="2"/>
                  </a:lnTo>
                  <a:lnTo>
                    <a:pt x="18"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1" name="Freeform 53"/>
            <p:cNvSpPr>
              <a:spLocks/>
            </p:cNvSpPr>
            <p:nvPr/>
          </p:nvSpPr>
          <p:spPr bwMode="auto">
            <a:xfrm>
              <a:off x="4434149" y="2882957"/>
              <a:ext cx="46702" cy="46702"/>
            </a:xfrm>
            <a:custGeom>
              <a:avLst/>
              <a:gdLst>
                <a:gd name="T0" fmla="*/ 38 w 38"/>
                <a:gd name="T1" fmla="*/ 18 h 38"/>
                <a:gd name="T2" fmla="*/ 38 w 38"/>
                <a:gd name="T3" fmla="*/ 18 h 38"/>
                <a:gd name="T4" fmla="*/ 38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8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8"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8"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2" name="Freeform 54"/>
            <p:cNvSpPr>
              <a:spLocks/>
            </p:cNvSpPr>
            <p:nvPr/>
          </p:nvSpPr>
          <p:spPr bwMode="auto">
            <a:xfrm>
              <a:off x="4434149" y="2882957"/>
              <a:ext cx="46702" cy="46702"/>
            </a:xfrm>
            <a:custGeom>
              <a:avLst/>
              <a:gdLst>
                <a:gd name="T0" fmla="*/ 38 w 38"/>
                <a:gd name="T1" fmla="*/ 18 h 38"/>
                <a:gd name="T2" fmla="*/ 38 w 38"/>
                <a:gd name="T3" fmla="*/ 18 h 38"/>
                <a:gd name="T4" fmla="*/ 38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8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8"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8"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3" name="Freeform 55"/>
            <p:cNvSpPr>
              <a:spLocks/>
            </p:cNvSpPr>
            <p:nvPr/>
          </p:nvSpPr>
          <p:spPr bwMode="auto">
            <a:xfrm>
              <a:off x="4741398"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4" name="Freeform 56"/>
            <p:cNvSpPr>
              <a:spLocks/>
            </p:cNvSpPr>
            <p:nvPr/>
          </p:nvSpPr>
          <p:spPr bwMode="auto">
            <a:xfrm>
              <a:off x="4741398"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5" name="Freeform 57"/>
            <p:cNvSpPr>
              <a:spLocks/>
            </p:cNvSpPr>
            <p:nvPr/>
          </p:nvSpPr>
          <p:spPr bwMode="auto">
            <a:xfrm>
              <a:off x="4893794" y="2968987"/>
              <a:ext cx="49160" cy="46702"/>
            </a:xfrm>
            <a:custGeom>
              <a:avLst/>
              <a:gdLst>
                <a:gd name="T0" fmla="*/ 40 w 40"/>
                <a:gd name="T1" fmla="*/ 20 h 38"/>
                <a:gd name="T2" fmla="*/ 40 w 40"/>
                <a:gd name="T3" fmla="*/ 20 h 38"/>
                <a:gd name="T4" fmla="*/ 38 w 40"/>
                <a:gd name="T5" fmla="*/ 28 h 38"/>
                <a:gd name="T6" fmla="*/ 34 w 40"/>
                <a:gd name="T7" fmla="*/ 34 h 38"/>
                <a:gd name="T8" fmla="*/ 26 w 40"/>
                <a:gd name="T9" fmla="*/ 38 h 38"/>
                <a:gd name="T10" fmla="*/ 20 w 40"/>
                <a:gd name="T11" fmla="*/ 38 h 38"/>
                <a:gd name="T12" fmla="*/ 12 w 40"/>
                <a:gd name="T13" fmla="*/ 38 h 38"/>
                <a:gd name="T14" fmla="*/ 6 w 40"/>
                <a:gd name="T15" fmla="*/ 34 h 38"/>
                <a:gd name="T16" fmla="*/ 2 w 40"/>
                <a:gd name="T17" fmla="*/ 28 h 38"/>
                <a:gd name="T18" fmla="*/ 0 w 40"/>
                <a:gd name="T19" fmla="*/ 20 h 38"/>
                <a:gd name="T20" fmla="*/ 0 w 40"/>
                <a:gd name="T21" fmla="*/ 20 h 38"/>
                <a:gd name="T22" fmla="*/ 2 w 40"/>
                <a:gd name="T23" fmla="*/ 12 h 38"/>
                <a:gd name="T24" fmla="*/ 6 w 40"/>
                <a:gd name="T25" fmla="*/ 6 h 38"/>
                <a:gd name="T26" fmla="*/ 12 w 40"/>
                <a:gd name="T27" fmla="*/ 2 h 38"/>
                <a:gd name="T28" fmla="*/ 20 w 40"/>
                <a:gd name="T29" fmla="*/ 0 h 38"/>
                <a:gd name="T30" fmla="*/ 26 w 40"/>
                <a:gd name="T31" fmla="*/ 2 h 38"/>
                <a:gd name="T32" fmla="*/ 34 w 40"/>
                <a:gd name="T33" fmla="*/ 6 h 38"/>
                <a:gd name="T34" fmla="*/ 38 w 40"/>
                <a:gd name="T35" fmla="*/ 12 h 38"/>
                <a:gd name="T36" fmla="*/ 40 w 40"/>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40" y="20"/>
                  </a:moveTo>
                  <a:lnTo>
                    <a:pt x="40" y="20"/>
                  </a:lnTo>
                  <a:lnTo>
                    <a:pt x="38" y="28"/>
                  </a:lnTo>
                  <a:lnTo>
                    <a:pt x="34"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4" y="6"/>
                  </a:lnTo>
                  <a:lnTo>
                    <a:pt x="38" y="12"/>
                  </a:lnTo>
                  <a:lnTo>
                    <a:pt x="40"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6" name="Freeform 58"/>
            <p:cNvSpPr>
              <a:spLocks/>
            </p:cNvSpPr>
            <p:nvPr/>
          </p:nvSpPr>
          <p:spPr bwMode="auto">
            <a:xfrm>
              <a:off x="4893794" y="2968987"/>
              <a:ext cx="49160" cy="46702"/>
            </a:xfrm>
            <a:custGeom>
              <a:avLst/>
              <a:gdLst>
                <a:gd name="T0" fmla="*/ 40 w 40"/>
                <a:gd name="T1" fmla="*/ 20 h 38"/>
                <a:gd name="T2" fmla="*/ 40 w 40"/>
                <a:gd name="T3" fmla="*/ 20 h 38"/>
                <a:gd name="T4" fmla="*/ 38 w 40"/>
                <a:gd name="T5" fmla="*/ 28 h 38"/>
                <a:gd name="T6" fmla="*/ 34 w 40"/>
                <a:gd name="T7" fmla="*/ 34 h 38"/>
                <a:gd name="T8" fmla="*/ 26 w 40"/>
                <a:gd name="T9" fmla="*/ 38 h 38"/>
                <a:gd name="T10" fmla="*/ 20 w 40"/>
                <a:gd name="T11" fmla="*/ 38 h 38"/>
                <a:gd name="T12" fmla="*/ 12 w 40"/>
                <a:gd name="T13" fmla="*/ 38 h 38"/>
                <a:gd name="T14" fmla="*/ 6 w 40"/>
                <a:gd name="T15" fmla="*/ 34 h 38"/>
                <a:gd name="T16" fmla="*/ 2 w 40"/>
                <a:gd name="T17" fmla="*/ 28 h 38"/>
                <a:gd name="T18" fmla="*/ 0 w 40"/>
                <a:gd name="T19" fmla="*/ 20 h 38"/>
                <a:gd name="T20" fmla="*/ 0 w 40"/>
                <a:gd name="T21" fmla="*/ 20 h 38"/>
                <a:gd name="T22" fmla="*/ 2 w 40"/>
                <a:gd name="T23" fmla="*/ 12 h 38"/>
                <a:gd name="T24" fmla="*/ 6 w 40"/>
                <a:gd name="T25" fmla="*/ 6 h 38"/>
                <a:gd name="T26" fmla="*/ 12 w 40"/>
                <a:gd name="T27" fmla="*/ 2 h 38"/>
                <a:gd name="T28" fmla="*/ 20 w 40"/>
                <a:gd name="T29" fmla="*/ 0 h 38"/>
                <a:gd name="T30" fmla="*/ 26 w 40"/>
                <a:gd name="T31" fmla="*/ 2 h 38"/>
                <a:gd name="T32" fmla="*/ 34 w 40"/>
                <a:gd name="T33" fmla="*/ 6 h 38"/>
                <a:gd name="T34" fmla="*/ 38 w 40"/>
                <a:gd name="T35" fmla="*/ 12 h 38"/>
                <a:gd name="T36" fmla="*/ 40 w 40"/>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40" y="20"/>
                  </a:moveTo>
                  <a:lnTo>
                    <a:pt x="40" y="20"/>
                  </a:lnTo>
                  <a:lnTo>
                    <a:pt x="38" y="28"/>
                  </a:lnTo>
                  <a:lnTo>
                    <a:pt x="34"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4" y="6"/>
                  </a:lnTo>
                  <a:lnTo>
                    <a:pt x="38" y="12"/>
                  </a:lnTo>
                  <a:lnTo>
                    <a:pt x="40"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7" name="Freeform 59"/>
            <p:cNvSpPr>
              <a:spLocks/>
            </p:cNvSpPr>
            <p:nvPr/>
          </p:nvSpPr>
          <p:spPr bwMode="auto">
            <a:xfrm>
              <a:off x="4384989"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4 w 38"/>
                <a:gd name="T15" fmla="*/ 34 h 38"/>
                <a:gd name="T16" fmla="*/ 0 w 38"/>
                <a:gd name="T17" fmla="*/ 28 h 38"/>
                <a:gd name="T18" fmla="*/ 0 w 38"/>
                <a:gd name="T19" fmla="*/ 18 h 38"/>
                <a:gd name="T20" fmla="*/ 0 w 38"/>
                <a:gd name="T21" fmla="*/ 18 h 38"/>
                <a:gd name="T22" fmla="*/ 0 w 38"/>
                <a:gd name="T23" fmla="*/ 10 h 38"/>
                <a:gd name="T24" fmla="*/ 4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4" y="34"/>
                  </a:lnTo>
                  <a:lnTo>
                    <a:pt x="0" y="28"/>
                  </a:lnTo>
                  <a:lnTo>
                    <a:pt x="0" y="18"/>
                  </a:lnTo>
                  <a:lnTo>
                    <a:pt x="0" y="18"/>
                  </a:lnTo>
                  <a:lnTo>
                    <a:pt x="0" y="10"/>
                  </a:lnTo>
                  <a:lnTo>
                    <a:pt x="4" y="4"/>
                  </a:lnTo>
                  <a:lnTo>
                    <a:pt x="12" y="2"/>
                  </a:lnTo>
                  <a:lnTo>
                    <a:pt x="18" y="0"/>
                  </a:lnTo>
                  <a:lnTo>
                    <a:pt x="26" y="2"/>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8" name="Freeform 60"/>
            <p:cNvSpPr>
              <a:spLocks/>
            </p:cNvSpPr>
            <p:nvPr/>
          </p:nvSpPr>
          <p:spPr bwMode="auto">
            <a:xfrm>
              <a:off x="4384989"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4 w 38"/>
                <a:gd name="T15" fmla="*/ 34 h 38"/>
                <a:gd name="T16" fmla="*/ 0 w 38"/>
                <a:gd name="T17" fmla="*/ 28 h 38"/>
                <a:gd name="T18" fmla="*/ 0 w 38"/>
                <a:gd name="T19" fmla="*/ 18 h 38"/>
                <a:gd name="T20" fmla="*/ 0 w 38"/>
                <a:gd name="T21" fmla="*/ 18 h 38"/>
                <a:gd name="T22" fmla="*/ 0 w 38"/>
                <a:gd name="T23" fmla="*/ 10 h 38"/>
                <a:gd name="T24" fmla="*/ 4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4" y="34"/>
                  </a:lnTo>
                  <a:lnTo>
                    <a:pt x="0" y="28"/>
                  </a:lnTo>
                  <a:lnTo>
                    <a:pt x="0" y="18"/>
                  </a:lnTo>
                  <a:lnTo>
                    <a:pt x="0" y="18"/>
                  </a:lnTo>
                  <a:lnTo>
                    <a:pt x="0" y="10"/>
                  </a:lnTo>
                  <a:lnTo>
                    <a:pt x="4" y="4"/>
                  </a:lnTo>
                  <a:lnTo>
                    <a:pt x="12" y="2"/>
                  </a:lnTo>
                  <a:lnTo>
                    <a:pt x="18" y="0"/>
                  </a:lnTo>
                  <a:lnTo>
                    <a:pt x="26" y="2"/>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59" name="Freeform 61"/>
            <p:cNvSpPr>
              <a:spLocks/>
            </p:cNvSpPr>
            <p:nvPr/>
          </p:nvSpPr>
          <p:spPr bwMode="auto">
            <a:xfrm>
              <a:off x="4434149" y="3057475"/>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0" name="Freeform 62"/>
            <p:cNvSpPr>
              <a:spLocks/>
            </p:cNvSpPr>
            <p:nvPr/>
          </p:nvSpPr>
          <p:spPr bwMode="auto">
            <a:xfrm>
              <a:off x="4434149" y="3057475"/>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1" name="Freeform 63"/>
            <p:cNvSpPr>
              <a:spLocks/>
            </p:cNvSpPr>
            <p:nvPr/>
          </p:nvSpPr>
          <p:spPr bwMode="auto">
            <a:xfrm>
              <a:off x="4333371" y="3057475"/>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2" name="Freeform 64"/>
            <p:cNvSpPr>
              <a:spLocks/>
            </p:cNvSpPr>
            <p:nvPr/>
          </p:nvSpPr>
          <p:spPr bwMode="auto">
            <a:xfrm>
              <a:off x="4333371" y="3057475"/>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3" name="Freeform 65"/>
            <p:cNvSpPr>
              <a:spLocks/>
            </p:cNvSpPr>
            <p:nvPr/>
          </p:nvSpPr>
          <p:spPr bwMode="auto">
            <a:xfrm>
              <a:off x="4675032" y="3064849"/>
              <a:ext cx="299876" cy="159770"/>
            </a:xfrm>
            <a:custGeom>
              <a:avLst/>
              <a:gdLst>
                <a:gd name="T0" fmla="*/ 82 w 244"/>
                <a:gd name="T1" fmla="*/ 130 h 130"/>
                <a:gd name="T2" fmla="*/ 176 w 244"/>
                <a:gd name="T3" fmla="*/ 130 h 130"/>
                <a:gd name="T4" fmla="*/ 176 w 244"/>
                <a:gd name="T5" fmla="*/ 130 h 130"/>
                <a:gd name="T6" fmla="*/ 182 w 244"/>
                <a:gd name="T7" fmla="*/ 112 h 130"/>
                <a:gd name="T8" fmla="*/ 192 w 244"/>
                <a:gd name="T9" fmla="*/ 94 h 130"/>
                <a:gd name="T10" fmla="*/ 202 w 244"/>
                <a:gd name="T11" fmla="*/ 78 h 130"/>
                <a:gd name="T12" fmla="*/ 214 w 244"/>
                <a:gd name="T13" fmla="*/ 62 h 130"/>
                <a:gd name="T14" fmla="*/ 236 w 244"/>
                <a:gd name="T15" fmla="*/ 40 h 130"/>
                <a:gd name="T16" fmla="*/ 244 w 244"/>
                <a:gd name="T17" fmla="*/ 32 h 130"/>
                <a:gd name="T18" fmla="*/ 244 w 244"/>
                <a:gd name="T19" fmla="*/ 32 h 130"/>
                <a:gd name="T20" fmla="*/ 230 w 244"/>
                <a:gd name="T21" fmla="*/ 32 h 130"/>
                <a:gd name="T22" fmla="*/ 216 w 244"/>
                <a:gd name="T23" fmla="*/ 32 h 130"/>
                <a:gd name="T24" fmla="*/ 194 w 244"/>
                <a:gd name="T25" fmla="*/ 36 h 130"/>
                <a:gd name="T26" fmla="*/ 174 w 244"/>
                <a:gd name="T27" fmla="*/ 44 h 130"/>
                <a:gd name="T28" fmla="*/ 160 w 244"/>
                <a:gd name="T29" fmla="*/ 54 h 130"/>
                <a:gd name="T30" fmla="*/ 148 w 244"/>
                <a:gd name="T31" fmla="*/ 62 h 130"/>
                <a:gd name="T32" fmla="*/ 140 w 244"/>
                <a:gd name="T33" fmla="*/ 70 h 130"/>
                <a:gd name="T34" fmla="*/ 136 w 244"/>
                <a:gd name="T35" fmla="*/ 78 h 130"/>
                <a:gd name="T36" fmla="*/ 136 w 244"/>
                <a:gd name="T37" fmla="*/ 78 h 130"/>
                <a:gd name="T38" fmla="*/ 126 w 244"/>
                <a:gd name="T39" fmla="*/ 62 h 130"/>
                <a:gd name="T40" fmla="*/ 118 w 244"/>
                <a:gd name="T41" fmla="*/ 48 h 130"/>
                <a:gd name="T42" fmla="*/ 108 w 244"/>
                <a:gd name="T43" fmla="*/ 38 h 130"/>
                <a:gd name="T44" fmla="*/ 96 w 244"/>
                <a:gd name="T45" fmla="*/ 28 h 130"/>
                <a:gd name="T46" fmla="*/ 86 w 244"/>
                <a:gd name="T47" fmla="*/ 20 h 130"/>
                <a:gd name="T48" fmla="*/ 74 w 244"/>
                <a:gd name="T49" fmla="*/ 14 h 130"/>
                <a:gd name="T50" fmla="*/ 52 w 244"/>
                <a:gd name="T51" fmla="*/ 6 h 130"/>
                <a:gd name="T52" fmla="*/ 32 w 244"/>
                <a:gd name="T53" fmla="*/ 2 h 130"/>
                <a:gd name="T54" fmla="*/ 16 w 244"/>
                <a:gd name="T55" fmla="*/ 0 h 130"/>
                <a:gd name="T56" fmla="*/ 0 w 244"/>
                <a:gd name="T57" fmla="*/ 2 h 130"/>
                <a:gd name="T58" fmla="*/ 0 w 244"/>
                <a:gd name="T59" fmla="*/ 2 h 130"/>
                <a:gd name="T60" fmla="*/ 16 w 244"/>
                <a:gd name="T61" fmla="*/ 14 h 130"/>
                <a:gd name="T62" fmla="*/ 30 w 244"/>
                <a:gd name="T63" fmla="*/ 30 h 130"/>
                <a:gd name="T64" fmla="*/ 42 w 244"/>
                <a:gd name="T65" fmla="*/ 46 h 130"/>
                <a:gd name="T66" fmla="*/ 52 w 244"/>
                <a:gd name="T67" fmla="*/ 62 h 130"/>
                <a:gd name="T68" fmla="*/ 62 w 244"/>
                <a:gd name="T69" fmla="*/ 80 h 130"/>
                <a:gd name="T70" fmla="*/ 70 w 244"/>
                <a:gd name="T71" fmla="*/ 98 h 130"/>
                <a:gd name="T72" fmla="*/ 82 w 244"/>
                <a:gd name="T73" fmla="*/ 130 h 130"/>
                <a:gd name="T74" fmla="*/ 82 w 244"/>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30">
                  <a:moveTo>
                    <a:pt x="82" y="130"/>
                  </a:moveTo>
                  <a:lnTo>
                    <a:pt x="176" y="130"/>
                  </a:lnTo>
                  <a:lnTo>
                    <a:pt x="176" y="130"/>
                  </a:lnTo>
                  <a:lnTo>
                    <a:pt x="182" y="112"/>
                  </a:lnTo>
                  <a:lnTo>
                    <a:pt x="192" y="94"/>
                  </a:lnTo>
                  <a:lnTo>
                    <a:pt x="202" y="78"/>
                  </a:lnTo>
                  <a:lnTo>
                    <a:pt x="214" y="62"/>
                  </a:lnTo>
                  <a:lnTo>
                    <a:pt x="236" y="40"/>
                  </a:lnTo>
                  <a:lnTo>
                    <a:pt x="244" y="32"/>
                  </a:lnTo>
                  <a:lnTo>
                    <a:pt x="244" y="32"/>
                  </a:lnTo>
                  <a:lnTo>
                    <a:pt x="230" y="32"/>
                  </a:lnTo>
                  <a:lnTo>
                    <a:pt x="216" y="32"/>
                  </a:lnTo>
                  <a:lnTo>
                    <a:pt x="194" y="36"/>
                  </a:lnTo>
                  <a:lnTo>
                    <a:pt x="174" y="44"/>
                  </a:lnTo>
                  <a:lnTo>
                    <a:pt x="160" y="54"/>
                  </a:lnTo>
                  <a:lnTo>
                    <a:pt x="148" y="62"/>
                  </a:lnTo>
                  <a:lnTo>
                    <a:pt x="140" y="70"/>
                  </a:lnTo>
                  <a:lnTo>
                    <a:pt x="136" y="78"/>
                  </a:lnTo>
                  <a:lnTo>
                    <a:pt x="136" y="78"/>
                  </a:lnTo>
                  <a:lnTo>
                    <a:pt x="126" y="62"/>
                  </a:lnTo>
                  <a:lnTo>
                    <a:pt x="118" y="48"/>
                  </a:lnTo>
                  <a:lnTo>
                    <a:pt x="108" y="38"/>
                  </a:lnTo>
                  <a:lnTo>
                    <a:pt x="96" y="28"/>
                  </a:lnTo>
                  <a:lnTo>
                    <a:pt x="86" y="20"/>
                  </a:lnTo>
                  <a:lnTo>
                    <a:pt x="74" y="14"/>
                  </a:lnTo>
                  <a:lnTo>
                    <a:pt x="52" y="6"/>
                  </a:lnTo>
                  <a:lnTo>
                    <a:pt x="32" y="2"/>
                  </a:lnTo>
                  <a:lnTo>
                    <a:pt x="16" y="0"/>
                  </a:lnTo>
                  <a:lnTo>
                    <a:pt x="0" y="2"/>
                  </a:lnTo>
                  <a:lnTo>
                    <a:pt x="0" y="2"/>
                  </a:lnTo>
                  <a:lnTo>
                    <a:pt x="16" y="14"/>
                  </a:lnTo>
                  <a:lnTo>
                    <a:pt x="30" y="30"/>
                  </a:lnTo>
                  <a:lnTo>
                    <a:pt x="42" y="46"/>
                  </a:lnTo>
                  <a:lnTo>
                    <a:pt x="52" y="62"/>
                  </a:lnTo>
                  <a:lnTo>
                    <a:pt x="62" y="80"/>
                  </a:lnTo>
                  <a:lnTo>
                    <a:pt x="70" y="98"/>
                  </a:lnTo>
                  <a:lnTo>
                    <a:pt x="82" y="130"/>
                  </a:lnTo>
                  <a:lnTo>
                    <a:pt x="82" y="13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4" name="Freeform 66"/>
            <p:cNvSpPr>
              <a:spLocks/>
            </p:cNvSpPr>
            <p:nvPr/>
          </p:nvSpPr>
          <p:spPr bwMode="auto">
            <a:xfrm>
              <a:off x="4515263" y="3588402"/>
              <a:ext cx="336746" cy="137648"/>
            </a:xfrm>
            <a:custGeom>
              <a:avLst/>
              <a:gdLst>
                <a:gd name="T0" fmla="*/ 0 w 274"/>
                <a:gd name="T1" fmla="*/ 112 h 112"/>
                <a:gd name="T2" fmla="*/ 274 w 274"/>
                <a:gd name="T3" fmla="*/ 112 h 112"/>
                <a:gd name="T4" fmla="*/ 204 w 274"/>
                <a:gd name="T5" fmla="*/ 14 h 112"/>
                <a:gd name="T6" fmla="*/ 26 w 274"/>
                <a:gd name="T7" fmla="*/ 0 h 112"/>
                <a:gd name="T8" fmla="*/ 0 w 274"/>
                <a:gd name="T9" fmla="*/ 112 h 112"/>
              </a:gdLst>
              <a:ahLst/>
              <a:cxnLst>
                <a:cxn ang="0">
                  <a:pos x="T0" y="T1"/>
                </a:cxn>
                <a:cxn ang="0">
                  <a:pos x="T2" y="T3"/>
                </a:cxn>
                <a:cxn ang="0">
                  <a:pos x="T4" y="T5"/>
                </a:cxn>
                <a:cxn ang="0">
                  <a:pos x="T6" y="T7"/>
                </a:cxn>
                <a:cxn ang="0">
                  <a:pos x="T8" y="T9"/>
                </a:cxn>
              </a:cxnLst>
              <a:rect l="0" t="0" r="r" b="b"/>
              <a:pathLst>
                <a:path w="274" h="112">
                  <a:moveTo>
                    <a:pt x="0" y="112"/>
                  </a:moveTo>
                  <a:lnTo>
                    <a:pt x="274" y="112"/>
                  </a:lnTo>
                  <a:lnTo>
                    <a:pt x="204" y="14"/>
                  </a:lnTo>
                  <a:lnTo>
                    <a:pt x="26" y="0"/>
                  </a:lnTo>
                  <a:lnTo>
                    <a:pt x="0" y="11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5" name="Freeform 67"/>
            <p:cNvSpPr>
              <a:spLocks/>
            </p:cNvSpPr>
            <p:nvPr/>
          </p:nvSpPr>
          <p:spPr bwMode="auto">
            <a:xfrm>
              <a:off x="4557049" y="3374556"/>
              <a:ext cx="275296" cy="196640"/>
            </a:xfrm>
            <a:custGeom>
              <a:avLst/>
              <a:gdLst>
                <a:gd name="T0" fmla="*/ 224 w 224"/>
                <a:gd name="T1" fmla="*/ 18 h 160"/>
                <a:gd name="T2" fmla="*/ 126 w 224"/>
                <a:gd name="T3" fmla="*/ 0 h 160"/>
                <a:gd name="T4" fmla="*/ 40 w 224"/>
                <a:gd name="T5" fmla="*/ 44 h 160"/>
                <a:gd name="T6" fmla="*/ 0 w 224"/>
                <a:gd name="T7" fmla="*/ 146 h 160"/>
                <a:gd name="T8" fmla="*/ 168 w 224"/>
                <a:gd name="T9" fmla="*/ 160 h 160"/>
                <a:gd name="T10" fmla="*/ 224 w 224"/>
                <a:gd name="T11" fmla="*/ 18 h 160"/>
              </a:gdLst>
              <a:ahLst/>
              <a:cxnLst>
                <a:cxn ang="0">
                  <a:pos x="T0" y="T1"/>
                </a:cxn>
                <a:cxn ang="0">
                  <a:pos x="T2" y="T3"/>
                </a:cxn>
                <a:cxn ang="0">
                  <a:pos x="T4" y="T5"/>
                </a:cxn>
                <a:cxn ang="0">
                  <a:pos x="T6" y="T7"/>
                </a:cxn>
                <a:cxn ang="0">
                  <a:pos x="T8" y="T9"/>
                </a:cxn>
                <a:cxn ang="0">
                  <a:pos x="T10" y="T11"/>
                </a:cxn>
              </a:cxnLst>
              <a:rect l="0" t="0" r="r" b="b"/>
              <a:pathLst>
                <a:path w="224" h="160">
                  <a:moveTo>
                    <a:pt x="224" y="18"/>
                  </a:moveTo>
                  <a:lnTo>
                    <a:pt x="126" y="0"/>
                  </a:lnTo>
                  <a:lnTo>
                    <a:pt x="40" y="44"/>
                  </a:lnTo>
                  <a:lnTo>
                    <a:pt x="0" y="146"/>
                  </a:lnTo>
                  <a:lnTo>
                    <a:pt x="168" y="160"/>
                  </a:lnTo>
                  <a:lnTo>
                    <a:pt x="224" y="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6" name="Freeform 68"/>
            <p:cNvSpPr>
              <a:spLocks/>
            </p:cNvSpPr>
            <p:nvPr/>
          </p:nvSpPr>
          <p:spPr bwMode="auto">
            <a:xfrm>
              <a:off x="4527553" y="3259031"/>
              <a:ext cx="162228" cy="135190"/>
            </a:xfrm>
            <a:custGeom>
              <a:avLst/>
              <a:gdLst>
                <a:gd name="T0" fmla="*/ 54 w 132"/>
                <a:gd name="T1" fmla="*/ 110 h 110"/>
                <a:gd name="T2" fmla="*/ 132 w 132"/>
                <a:gd name="T3" fmla="*/ 70 h 110"/>
                <a:gd name="T4" fmla="*/ 130 w 132"/>
                <a:gd name="T5" fmla="*/ 0 h 110"/>
                <a:gd name="T6" fmla="*/ 44 w 132"/>
                <a:gd name="T7" fmla="*/ 0 h 110"/>
                <a:gd name="T8" fmla="*/ 0 w 132"/>
                <a:gd name="T9" fmla="*/ 66 h 110"/>
                <a:gd name="T10" fmla="*/ 54 w 132"/>
                <a:gd name="T11" fmla="*/ 110 h 110"/>
              </a:gdLst>
              <a:ahLst/>
              <a:cxnLst>
                <a:cxn ang="0">
                  <a:pos x="T0" y="T1"/>
                </a:cxn>
                <a:cxn ang="0">
                  <a:pos x="T2" y="T3"/>
                </a:cxn>
                <a:cxn ang="0">
                  <a:pos x="T4" y="T5"/>
                </a:cxn>
                <a:cxn ang="0">
                  <a:pos x="T6" y="T7"/>
                </a:cxn>
                <a:cxn ang="0">
                  <a:pos x="T8" y="T9"/>
                </a:cxn>
                <a:cxn ang="0">
                  <a:pos x="T10" y="T11"/>
                </a:cxn>
              </a:cxnLst>
              <a:rect l="0" t="0" r="r" b="b"/>
              <a:pathLst>
                <a:path w="132" h="110">
                  <a:moveTo>
                    <a:pt x="54" y="110"/>
                  </a:moveTo>
                  <a:lnTo>
                    <a:pt x="132" y="70"/>
                  </a:lnTo>
                  <a:lnTo>
                    <a:pt x="130" y="0"/>
                  </a:lnTo>
                  <a:lnTo>
                    <a:pt x="44" y="0"/>
                  </a:lnTo>
                  <a:lnTo>
                    <a:pt x="0" y="66"/>
                  </a:lnTo>
                  <a:lnTo>
                    <a:pt x="54" y="11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7" name="Freeform 69"/>
            <p:cNvSpPr>
              <a:spLocks/>
            </p:cNvSpPr>
            <p:nvPr/>
          </p:nvSpPr>
          <p:spPr bwMode="auto">
            <a:xfrm>
              <a:off x="4313707" y="3259031"/>
              <a:ext cx="226136" cy="88488"/>
            </a:xfrm>
            <a:custGeom>
              <a:avLst/>
              <a:gdLst>
                <a:gd name="T0" fmla="*/ 42 w 184"/>
                <a:gd name="T1" fmla="*/ 72 h 72"/>
                <a:gd name="T2" fmla="*/ 146 w 184"/>
                <a:gd name="T3" fmla="*/ 56 h 72"/>
                <a:gd name="T4" fmla="*/ 184 w 184"/>
                <a:gd name="T5" fmla="*/ 0 h 72"/>
                <a:gd name="T6" fmla="*/ 0 w 184"/>
                <a:gd name="T7" fmla="*/ 0 h 72"/>
                <a:gd name="T8" fmla="*/ 42 w 184"/>
                <a:gd name="T9" fmla="*/ 72 h 72"/>
              </a:gdLst>
              <a:ahLst/>
              <a:cxnLst>
                <a:cxn ang="0">
                  <a:pos x="T0" y="T1"/>
                </a:cxn>
                <a:cxn ang="0">
                  <a:pos x="T2" y="T3"/>
                </a:cxn>
                <a:cxn ang="0">
                  <a:pos x="T4" y="T5"/>
                </a:cxn>
                <a:cxn ang="0">
                  <a:pos x="T6" y="T7"/>
                </a:cxn>
                <a:cxn ang="0">
                  <a:pos x="T8" y="T9"/>
                </a:cxn>
              </a:cxnLst>
              <a:rect l="0" t="0" r="r" b="b"/>
              <a:pathLst>
                <a:path w="184" h="72">
                  <a:moveTo>
                    <a:pt x="42" y="72"/>
                  </a:moveTo>
                  <a:lnTo>
                    <a:pt x="146" y="56"/>
                  </a:lnTo>
                  <a:lnTo>
                    <a:pt x="184" y="0"/>
                  </a:lnTo>
                  <a:lnTo>
                    <a:pt x="0" y="0"/>
                  </a:lnTo>
                  <a:lnTo>
                    <a:pt x="42" y="7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8" name="Freeform 70"/>
            <p:cNvSpPr>
              <a:spLocks/>
            </p:cNvSpPr>
            <p:nvPr/>
          </p:nvSpPr>
          <p:spPr bwMode="auto">
            <a:xfrm>
              <a:off x="4721734" y="3259031"/>
              <a:ext cx="275296" cy="105694"/>
            </a:xfrm>
            <a:custGeom>
              <a:avLst/>
              <a:gdLst>
                <a:gd name="T0" fmla="*/ 0 w 224"/>
                <a:gd name="T1" fmla="*/ 0 h 86"/>
                <a:gd name="T2" fmla="*/ 2 w 224"/>
                <a:gd name="T3" fmla="*/ 68 h 86"/>
                <a:gd name="T4" fmla="*/ 106 w 224"/>
                <a:gd name="T5" fmla="*/ 86 h 86"/>
                <a:gd name="T6" fmla="*/ 224 w 224"/>
                <a:gd name="T7" fmla="*/ 0 h 86"/>
                <a:gd name="T8" fmla="*/ 0 w 224"/>
                <a:gd name="T9" fmla="*/ 0 h 86"/>
              </a:gdLst>
              <a:ahLst/>
              <a:cxnLst>
                <a:cxn ang="0">
                  <a:pos x="T0" y="T1"/>
                </a:cxn>
                <a:cxn ang="0">
                  <a:pos x="T2" y="T3"/>
                </a:cxn>
                <a:cxn ang="0">
                  <a:pos x="T4" y="T5"/>
                </a:cxn>
                <a:cxn ang="0">
                  <a:pos x="T6" y="T7"/>
                </a:cxn>
                <a:cxn ang="0">
                  <a:pos x="T8" y="T9"/>
                </a:cxn>
              </a:cxnLst>
              <a:rect l="0" t="0" r="r" b="b"/>
              <a:pathLst>
                <a:path w="224" h="86">
                  <a:moveTo>
                    <a:pt x="0" y="0"/>
                  </a:moveTo>
                  <a:lnTo>
                    <a:pt x="2" y="68"/>
                  </a:lnTo>
                  <a:lnTo>
                    <a:pt x="106" y="86"/>
                  </a:lnTo>
                  <a:lnTo>
                    <a:pt x="224"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69" name="Freeform 71"/>
            <p:cNvSpPr>
              <a:spLocks/>
            </p:cNvSpPr>
            <p:nvPr/>
          </p:nvSpPr>
          <p:spPr bwMode="auto">
            <a:xfrm>
              <a:off x="4308791" y="3362266"/>
              <a:ext cx="260548" cy="186808"/>
            </a:xfrm>
            <a:custGeom>
              <a:avLst/>
              <a:gdLst>
                <a:gd name="T0" fmla="*/ 48 w 212"/>
                <a:gd name="T1" fmla="*/ 16 h 152"/>
                <a:gd name="T2" fmla="*/ 0 w 212"/>
                <a:gd name="T3" fmla="*/ 110 h 152"/>
                <a:gd name="T4" fmla="*/ 174 w 212"/>
                <a:gd name="T5" fmla="*/ 152 h 152"/>
                <a:gd name="T6" fmla="*/ 212 w 212"/>
                <a:gd name="T7" fmla="*/ 48 h 152"/>
                <a:gd name="T8" fmla="*/ 156 w 212"/>
                <a:gd name="T9" fmla="*/ 0 h 152"/>
                <a:gd name="T10" fmla="*/ 48 w 212"/>
                <a:gd name="T11" fmla="*/ 16 h 152"/>
              </a:gdLst>
              <a:ahLst/>
              <a:cxnLst>
                <a:cxn ang="0">
                  <a:pos x="T0" y="T1"/>
                </a:cxn>
                <a:cxn ang="0">
                  <a:pos x="T2" y="T3"/>
                </a:cxn>
                <a:cxn ang="0">
                  <a:pos x="T4" y="T5"/>
                </a:cxn>
                <a:cxn ang="0">
                  <a:pos x="T6" y="T7"/>
                </a:cxn>
                <a:cxn ang="0">
                  <a:pos x="T8" y="T9"/>
                </a:cxn>
                <a:cxn ang="0">
                  <a:pos x="T10" y="T11"/>
                </a:cxn>
              </a:cxnLst>
              <a:rect l="0" t="0" r="r" b="b"/>
              <a:pathLst>
                <a:path w="212" h="152">
                  <a:moveTo>
                    <a:pt x="48" y="16"/>
                  </a:moveTo>
                  <a:lnTo>
                    <a:pt x="0" y="110"/>
                  </a:lnTo>
                  <a:lnTo>
                    <a:pt x="174" y="152"/>
                  </a:lnTo>
                  <a:lnTo>
                    <a:pt x="212" y="48"/>
                  </a:lnTo>
                  <a:lnTo>
                    <a:pt x="156" y="0"/>
                  </a:lnTo>
                  <a:lnTo>
                    <a:pt x="48" y="1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70" name="Freeform 72"/>
            <p:cNvSpPr>
              <a:spLocks/>
            </p:cNvSpPr>
            <p:nvPr/>
          </p:nvSpPr>
          <p:spPr bwMode="auto">
            <a:xfrm>
              <a:off x="4795474" y="3413884"/>
              <a:ext cx="231052" cy="312166"/>
            </a:xfrm>
            <a:custGeom>
              <a:avLst/>
              <a:gdLst>
                <a:gd name="T0" fmla="*/ 0 w 188"/>
                <a:gd name="T1" fmla="*/ 140 h 254"/>
                <a:gd name="T2" fmla="*/ 80 w 188"/>
                <a:gd name="T3" fmla="*/ 254 h 254"/>
                <a:gd name="T4" fmla="*/ 188 w 188"/>
                <a:gd name="T5" fmla="*/ 254 h 254"/>
                <a:gd name="T6" fmla="*/ 188 w 188"/>
                <a:gd name="T7" fmla="*/ 110 h 254"/>
                <a:gd name="T8" fmla="*/ 56 w 188"/>
                <a:gd name="T9" fmla="*/ 0 h 254"/>
                <a:gd name="T10" fmla="*/ 0 w 188"/>
                <a:gd name="T11" fmla="*/ 140 h 254"/>
              </a:gdLst>
              <a:ahLst/>
              <a:cxnLst>
                <a:cxn ang="0">
                  <a:pos x="T0" y="T1"/>
                </a:cxn>
                <a:cxn ang="0">
                  <a:pos x="T2" y="T3"/>
                </a:cxn>
                <a:cxn ang="0">
                  <a:pos x="T4" y="T5"/>
                </a:cxn>
                <a:cxn ang="0">
                  <a:pos x="T6" y="T7"/>
                </a:cxn>
                <a:cxn ang="0">
                  <a:pos x="T8" y="T9"/>
                </a:cxn>
                <a:cxn ang="0">
                  <a:pos x="T10" y="T11"/>
                </a:cxn>
              </a:cxnLst>
              <a:rect l="0" t="0" r="r" b="b"/>
              <a:pathLst>
                <a:path w="188" h="254">
                  <a:moveTo>
                    <a:pt x="0" y="140"/>
                  </a:moveTo>
                  <a:lnTo>
                    <a:pt x="80" y="254"/>
                  </a:lnTo>
                  <a:lnTo>
                    <a:pt x="188" y="254"/>
                  </a:lnTo>
                  <a:lnTo>
                    <a:pt x="188" y="110"/>
                  </a:lnTo>
                  <a:lnTo>
                    <a:pt x="56" y="0"/>
                  </a:lnTo>
                  <a:lnTo>
                    <a:pt x="0" y="14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71" name="Freeform 73"/>
            <p:cNvSpPr>
              <a:spLocks/>
            </p:cNvSpPr>
            <p:nvPr/>
          </p:nvSpPr>
          <p:spPr bwMode="auto">
            <a:xfrm>
              <a:off x="4883962" y="3281153"/>
              <a:ext cx="142564" cy="221220"/>
            </a:xfrm>
            <a:custGeom>
              <a:avLst/>
              <a:gdLst>
                <a:gd name="T0" fmla="*/ 0 w 116"/>
                <a:gd name="T1" fmla="*/ 84 h 180"/>
                <a:gd name="T2" fmla="*/ 116 w 116"/>
                <a:gd name="T3" fmla="*/ 180 h 180"/>
                <a:gd name="T4" fmla="*/ 116 w 116"/>
                <a:gd name="T5" fmla="*/ 0 h 180"/>
                <a:gd name="T6" fmla="*/ 0 w 116"/>
                <a:gd name="T7" fmla="*/ 84 h 180"/>
              </a:gdLst>
              <a:ahLst/>
              <a:cxnLst>
                <a:cxn ang="0">
                  <a:pos x="T0" y="T1"/>
                </a:cxn>
                <a:cxn ang="0">
                  <a:pos x="T2" y="T3"/>
                </a:cxn>
                <a:cxn ang="0">
                  <a:pos x="T4" y="T5"/>
                </a:cxn>
                <a:cxn ang="0">
                  <a:pos x="T6" y="T7"/>
                </a:cxn>
              </a:cxnLst>
              <a:rect l="0" t="0" r="r" b="b"/>
              <a:pathLst>
                <a:path w="116" h="180">
                  <a:moveTo>
                    <a:pt x="0" y="84"/>
                  </a:moveTo>
                  <a:lnTo>
                    <a:pt x="116" y="180"/>
                  </a:lnTo>
                  <a:lnTo>
                    <a:pt x="116" y="0"/>
                  </a:lnTo>
                  <a:lnTo>
                    <a:pt x="0" y="8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72" name="Freeform 74"/>
            <p:cNvSpPr>
              <a:spLocks/>
            </p:cNvSpPr>
            <p:nvPr/>
          </p:nvSpPr>
          <p:spPr bwMode="auto">
            <a:xfrm>
              <a:off x="4156395" y="3526952"/>
              <a:ext cx="356410" cy="199098"/>
            </a:xfrm>
            <a:custGeom>
              <a:avLst/>
              <a:gdLst>
                <a:gd name="T0" fmla="*/ 0 w 290"/>
                <a:gd name="T1" fmla="*/ 90 h 162"/>
                <a:gd name="T2" fmla="*/ 0 w 290"/>
                <a:gd name="T3" fmla="*/ 162 h 162"/>
                <a:gd name="T4" fmla="*/ 264 w 290"/>
                <a:gd name="T5" fmla="*/ 162 h 162"/>
                <a:gd name="T6" fmla="*/ 290 w 290"/>
                <a:gd name="T7" fmla="*/ 46 h 162"/>
                <a:gd name="T8" fmla="*/ 106 w 290"/>
                <a:gd name="T9" fmla="*/ 0 h 162"/>
                <a:gd name="T10" fmla="*/ 0 w 290"/>
                <a:gd name="T11" fmla="*/ 90 h 162"/>
              </a:gdLst>
              <a:ahLst/>
              <a:cxnLst>
                <a:cxn ang="0">
                  <a:pos x="T0" y="T1"/>
                </a:cxn>
                <a:cxn ang="0">
                  <a:pos x="T2" y="T3"/>
                </a:cxn>
                <a:cxn ang="0">
                  <a:pos x="T4" y="T5"/>
                </a:cxn>
                <a:cxn ang="0">
                  <a:pos x="T6" y="T7"/>
                </a:cxn>
                <a:cxn ang="0">
                  <a:pos x="T8" y="T9"/>
                </a:cxn>
                <a:cxn ang="0">
                  <a:pos x="T10" y="T11"/>
                </a:cxn>
              </a:cxnLst>
              <a:rect l="0" t="0" r="r" b="b"/>
              <a:pathLst>
                <a:path w="290" h="162">
                  <a:moveTo>
                    <a:pt x="0" y="90"/>
                  </a:moveTo>
                  <a:lnTo>
                    <a:pt x="0" y="162"/>
                  </a:lnTo>
                  <a:lnTo>
                    <a:pt x="264" y="162"/>
                  </a:lnTo>
                  <a:lnTo>
                    <a:pt x="290" y="46"/>
                  </a:lnTo>
                  <a:lnTo>
                    <a:pt x="106" y="0"/>
                  </a:lnTo>
                  <a:lnTo>
                    <a:pt x="0" y="9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73" name="Freeform 75"/>
            <p:cNvSpPr>
              <a:spLocks/>
            </p:cNvSpPr>
            <p:nvPr/>
          </p:nvSpPr>
          <p:spPr bwMode="auto">
            <a:xfrm>
              <a:off x="4156395" y="3448296"/>
              <a:ext cx="98320" cy="142564"/>
            </a:xfrm>
            <a:custGeom>
              <a:avLst/>
              <a:gdLst>
                <a:gd name="T0" fmla="*/ 0 w 80"/>
                <a:gd name="T1" fmla="*/ 116 h 116"/>
                <a:gd name="T2" fmla="*/ 80 w 80"/>
                <a:gd name="T3" fmla="*/ 50 h 116"/>
                <a:gd name="T4" fmla="*/ 0 w 80"/>
                <a:gd name="T5" fmla="*/ 0 h 116"/>
                <a:gd name="T6" fmla="*/ 0 w 80"/>
                <a:gd name="T7" fmla="*/ 116 h 116"/>
              </a:gdLst>
              <a:ahLst/>
              <a:cxnLst>
                <a:cxn ang="0">
                  <a:pos x="T0" y="T1"/>
                </a:cxn>
                <a:cxn ang="0">
                  <a:pos x="T2" y="T3"/>
                </a:cxn>
                <a:cxn ang="0">
                  <a:pos x="T4" y="T5"/>
                </a:cxn>
                <a:cxn ang="0">
                  <a:pos x="T6" y="T7"/>
                </a:cxn>
              </a:cxnLst>
              <a:rect l="0" t="0" r="r" b="b"/>
              <a:pathLst>
                <a:path w="80" h="116">
                  <a:moveTo>
                    <a:pt x="0" y="116"/>
                  </a:moveTo>
                  <a:lnTo>
                    <a:pt x="80" y="50"/>
                  </a:lnTo>
                  <a:lnTo>
                    <a:pt x="0" y="0"/>
                  </a:lnTo>
                  <a:lnTo>
                    <a:pt x="0" y="11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74" name="Freeform 76"/>
            <p:cNvSpPr>
              <a:spLocks/>
            </p:cNvSpPr>
            <p:nvPr/>
          </p:nvSpPr>
          <p:spPr bwMode="auto">
            <a:xfrm>
              <a:off x="4156395" y="3259031"/>
              <a:ext cx="179434" cy="223678"/>
            </a:xfrm>
            <a:custGeom>
              <a:avLst/>
              <a:gdLst>
                <a:gd name="T0" fmla="*/ 98 w 146"/>
                <a:gd name="T1" fmla="*/ 182 h 182"/>
                <a:gd name="T2" fmla="*/ 146 w 146"/>
                <a:gd name="T3" fmla="*/ 88 h 182"/>
                <a:gd name="T4" fmla="*/ 96 w 146"/>
                <a:gd name="T5" fmla="*/ 0 h 182"/>
                <a:gd name="T6" fmla="*/ 0 w 146"/>
                <a:gd name="T7" fmla="*/ 0 h 182"/>
                <a:gd name="T8" fmla="*/ 0 w 146"/>
                <a:gd name="T9" fmla="*/ 120 h 182"/>
                <a:gd name="T10" fmla="*/ 0 w 146"/>
                <a:gd name="T11" fmla="*/ 120 h 182"/>
                <a:gd name="T12" fmla="*/ 2 w 146"/>
                <a:gd name="T13" fmla="*/ 122 h 182"/>
                <a:gd name="T14" fmla="*/ 98 w 146"/>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82">
                  <a:moveTo>
                    <a:pt x="98" y="182"/>
                  </a:moveTo>
                  <a:lnTo>
                    <a:pt x="146" y="88"/>
                  </a:lnTo>
                  <a:lnTo>
                    <a:pt x="96" y="0"/>
                  </a:lnTo>
                  <a:lnTo>
                    <a:pt x="0" y="0"/>
                  </a:lnTo>
                  <a:lnTo>
                    <a:pt x="0" y="120"/>
                  </a:lnTo>
                  <a:lnTo>
                    <a:pt x="0" y="120"/>
                  </a:lnTo>
                  <a:lnTo>
                    <a:pt x="2" y="122"/>
                  </a:lnTo>
                  <a:lnTo>
                    <a:pt x="98" y="18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grpSp>
      <p:grpSp>
        <p:nvGrpSpPr>
          <p:cNvPr id="84" name="Group 83"/>
          <p:cNvGrpSpPr/>
          <p:nvPr/>
        </p:nvGrpSpPr>
        <p:grpSpPr>
          <a:xfrm>
            <a:off x="5595567" y="2208488"/>
            <a:ext cx="1324689" cy="544331"/>
            <a:chOff x="486568" y="4394201"/>
            <a:chExt cx="989013" cy="406400"/>
          </a:xfrm>
          <a:solidFill>
            <a:schemeClr val="accent4"/>
          </a:solidFill>
        </p:grpSpPr>
        <p:sp>
          <p:nvSpPr>
            <p:cNvPr id="85" name="Freeform 287"/>
            <p:cNvSpPr>
              <a:spLocks/>
            </p:cNvSpPr>
            <p:nvPr/>
          </p:nvSpPr>
          <p:spPr bwMode="auto">
            <a:xfrm>
              <a:off x="945356" y="4597401"/>
              <a:ext cx="15875" cy="77788"/>
            </a:xfrm>
            <a:custGeom>
              <a:avLst/>
              <a:gdLst>
                <a:gd name="T0" fmla="*/ 0 w 29"/>
                <a:gd name="T1" fmla="*/ 0 h 148"/>
                <a:gd name="T2" fmla="*/ 0 w 29"/>
                <a:gd name="T3" fmla="*/ 148 h 148"/>
                <a:gd name="T4" fmla="*/ 15 w 29"/>
                <a:gd name="T5" fmla="*/ 148 h 148"/>
                <a:gd name="T6" fmla="*/ 29 w 29"/>
                <a:gd name="T7" fmla="*/ 148 h 148"/>
                <a:gd name="T8" fmla="*/ 29 w 29"/>
                <a:gd name="T9" fmla="*/ 0 h 148"/>
                <a:gd name="T10" fmla="*/ 15 w 29"/>
                <a:gd name="T11" fmla="*/ 0 h 148"/>
                <a:gd name="T12" fmla="*/ 0 w 2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9" h="148">
                  <a:moveTo>
                    <a:pt x="0" y="0"/>
                  </a:moveTo>
                  <a:lnTo>
                    <a:pt x="0" y="148"/>
                  </a:lnTo>
                  <a:lnTo>
                    <a:pt x="15" y="148"/>
                  </a:lnTo>
                  <a:lnTo>
                    <a:pt x="29" y="148"/>
                  </a:lnTo>
                  <a:lnTo>
                    <a:pt x="29" y="0"/>
                  </a:lnTo>
                  <a:lnTo>
                    <a:pt x="15"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86" name="Freeform 288"/>
            <p:cNvSpPr>
              <a:spLocks/>
            </p:cNvSpPr>
            <p:nvPr/>
          </p:nvSpPr>
          <p:spPr bwMode="auto">
            <a:xfrm>
              <a:off x="964406" y="4597401"/>
              <a:ext cx="14288" cy="77788"/>
            </a:xfrm>
            <a:custGeom>
              <a:avLst/>
              <a:gdLst>
                <a:gd name="T0" fmla="*/ 0 w 29"/>
                <a:gd name="T1" fmla="*/ 0 h 148"/>
                <a:gd name="T2" fmla="*/ 0 w 29"/>
                <a:gd name="T3" fmla="*/ 148 h 148"/>
                <a:gd name="T4" fmla="*/ 16 w 29"/>
                <a:gd name="T5" fmla="*/ 148 h 148"/>
                <a:gd name="T6" fmla="*/ 29 w 29"/>
                <a:gd name="T7" fmla="*/ 148 h 148"/>
                <a:gd name="T8" fmla="*/ 29 w 29"/>
                <a:gd name="T9" fmla="*/ 0 h 148"/>
                <a:gd name="T10" fmla="*/ 16 w 29"/>
                <a:gd name="T11" fmla="*/ 0 h 148"/>
                <a:gd name="T12" fmla="*/ 0 w 2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9" h="148">
                  <a:moveTo>
                    <a:pt x="0" y="0"/>
                  </a:moveTo>
                  <a:lnTo>
                    <a:pt x="0" y="148"/>
                  </a:lnTo>
                  <a:lnTo>
                    <a:pt x="16" y="148"/>
                  </a:lnTo>
                  <a:lnTo>
                    <a:pt x="29" y="148"/>
                  </a:lnTo>
                  <a:lnTo>
                    <a:pt x="29" y="0"/>
                  </a:lnTo>
                  <a:lnTo>
                    <a:pt x="16" y="0"/>
                  </a:lnTo>
                  <a:lnTo>
                    <a:pt x="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87" name="Freeform 289"/>
            <p:cNvSpPr>
              <a:spLocks/>
            </p:cNvSpPr>
            <p:nvPr/>
          </p:nvSpPr>
          <p:spPr bwMode="auto">
            <a:xfrm>
              <a:off x="983456" y="4597401"/>
              <a:ext cx="14288" cy="77788"/>
            </a:xfrm>
            <a:custGeom>
              <a:avLst/>
              <a:gdLst>
                <a:gd name="T0" fmla="*/ 29 w 29"/>
                <a:gd name="T1" fmla="*/ 148 h 148"/>
                <a:gd name="T2" fmla="*/ 29 w 29"/>
                <a:gd name="T3" fmla="*/ 0 h 148"/>
                <a:gd name="T4" fmla="*/ 15 w 29"/>
                <a:gd name="T5" fmla="*/ 0 h 148"/>
                <a:gd name="T6" fmla="*/ 0 w 29"/>
                <a:gd name="T7" fmla="*/ 0 h 148"/>
                <a:gd name="T8" fmla="*/ 0 w 29"/>
                <a:gd name="T9" fmla="*/ 148 h 148"/>
                <a:gd name="T10" fmla="*/ 15 w 29"/>
                <a:gd name="T11" fmla="*/ 148 h 148"/>
                <a:gd name="T12" fmla="*/ 29 w 29"/>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9" h="148">
                  <a:moveTo>
                    <a:pt x="29" y="148"/>
                  </a:moveTo>
                  <a:lnTo>
                    <a:pt x="29" y="0"/>
                  </a:lnTo>
                  <a:lnTo>
                    <a:pt x="15" y="0"/>
                  </a:lnTo>
                  <a:lnTo>
                    <a:pt x="0" y="0"/>
                  </a:lnTo>
                  <a:lnTo>
                    <a:pt x="0" y="148"/>
                  </a:lnTo>
                  <a:lnTo>
                    <a:pt x="15" y="148"/>
                  </a:lnTo>
                  <a:lnTo>
                    <a:pt x="29"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88" name="Freeform 290"/>
            <p:cNvSpPr>
              <a:spLocks/>
            </p:cNvSpPr>
            <p:nvPr/>
          </p:nvSpPr>
          <p:spPr bwMode="auto">
            <a:xfrm>
              <a:off x="1000918" y="4597401"/>
              <a:ext cx="15875" cy="77788"/>
            </a:xfrm>
            <a:custGeom>
              <a:avLst/>
              <a:gdLst>
                <a:gd name="T0" fmla="*/ 29 w 29"/>
                <a:gd name="T1" fmla="*/ 148 h 148"/>
                <a:gd name="T2" fmla="*/ 29 w 29"/>
                <a:gd name="T3" fmla="*/ 0 h 148"/>
                <a:gd name="T4" fmla="*/ 16 w 29"/>
                <a:gd name="T5" fmla="*/ 0 h 148"/>
                <a:gd name="T6" fmla="*/ 0 w 29"/>
                <a:gd name="T7" fmla="*/ 0 h 148"/>
                <a:gd name="T8" fmla="*/ 0 w 29"/>
                <a:gd name="T9" fmla="*/ 148 h 148"/>
                <a:gd name="T10" fmla="*/ 16 w 29"/>
                <a:gd name="T11" fmla="*/ 148 h 148"/>
                <a:gd name="T12" fmla="*/ 29 w 29"/>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9" h="148">
                  <a:moveTo>
                    <a:pt x="29" y="148"/>
                  </a:moveTo>
                  <a:lnTo>
                    <a:pt x="29" y="0"/>
                  </a:lnTo>
                  <a:lnTo>
                    <a:pt x="16" y="0"/>
                  </a:lnTo>
                  <a:lnTo>
                    <a:pt x="0" y="0"/>
                  </a:lnTo>
                  <a:lnTo>
                    <a:pt x="0" y="148"/>
                  </a:lnTo>
                  <a:lnTo>
                    <a:pt x="16" y="148"/>
                  </a:lnTo>
                  <a:lnTo>
                    <a:pt x="29"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89" name="Freeform 291"/>
            <p:cNvSpPr>
              <a:spLocks noEditPoints="1"/>
            </p:cNvSpPr>
            <p:nvPr/>
          </p:nvSpPr>
          <p:spPr bwMode="auto">
            <a:xfrm>
              <a:off x="878681" y="4394201"/>
              <a:ext cx="204788" cy="320675"/>
            </a:xfrm>
            <a:custGeom>
              <a:avLst/>
              <a:gdLst>
                <a:gd name="T0" fmla="*/ 194 w 388"/>
                <a:gd name="T1" fmla="*/ 607 h 607"/>
                <a:gd name="T2" fmla="*/ 306 w 388"/>
                <a:gd name="T3" fmla="*/ 607 h 607"/>
                <a:gd name="T4" fmla="*/ 306 w 388"/>
                <a:gd name="T5" fmla="*/ 466 h 607"/>
                <a:gd name="T6" fmla="*/ 385 w 388"/>
                <a:gd name="T7" fmla="*/ 466 h 607"/>
                <a:gd name="T8" fmla="*/ 385 w 388"/>
                <a:gd name="T9" fmla="*/ 345 h 607"/>
                <a:gd name="T10" fmla="*/ 385 w 388"/>
                <a:gd name="T11" fmla="*/ 302 h 607"/>
                <a:gd name="T12" fmla="*/ 388 w 388"/>
                <a:gd name="T13" fmla="*/ 302 h 607"/>
                <a:gd name="T14" fmla="*/ 388 w 388"/>
                <a:gd name="T15" fmla="*/ 252 h 607"/>
                <a:gd name="T16" fmla="*/ 355 w 388"/>
                <a:gd name="T17" fmla="*/ 252 h 607"/>
                <a:gd name="T18" fmla="*/ 300 w 388"/>
                <a:gd name="T19" fmla="*/ 0 h 607"/>
                <a:gd name="T20" fmla="*/ 194 w 388"/>
                <a:gd name="T21" fmla="*/ 0 h 607"/>
                <a:gd name="T22" fmla="*/ 87 w 388"/>
                <a:gd name="T23" fmla="*/ 0 h 607"/>
                <a:gd name="T24" fmla="*/ 32 w 388"/>
                <a:gd name="T25" fmla="*/ 252 h 607"/>
                <a:gd name="T26" fmla="*/ 0 w 388"/>
                <a:gd name="T27" fmla="*/ 252 h 607"/>
                <a:gd name="T28" fmla="*/ 0 w 388"/>
                <a:gd name="T29" fmla="*/ 302 h 607"/>
                <a:gd name="T30" fmla="*/ 2 w 388"/>
                <a:gd name="T31" fmla="*/ 302 h 607"/>
                <a:gd name="T32" fmla="*/ 2 w 388"/>
                <a:gd name="T33" fmla="*/ 345 h 607"/>
                <a:gd name="T34" fmla="*/ 2 w 388"/>
                <a:gd name="T35" fmla="*/ 466 h 607"/>
                <a:gd name="T36" fmla="*/ 81 w 388"/>
                <a:gd name="T37" fmla="*/ 466 h 607"/>
                <a:gd name="T38" fmla="*/ 81 w 388"/>
                <a:gd name="T39" fmla="*/ 607 h 607"/>
                <a:gd name="T40" fmla="*/ 194 w 388"/>
                <a:gd name="T41" fmla="*/ 607 h 607"/>
                <a:gd name="T42" fmla="*/ 274 w 388"/>
                <a:gd name="T43" fmla="*/ 553 h 607"/>
                <a:gd name="T44" fmla="*/ 194 w 388"/>
                <a:gd name="T45" fmla="*/ 553 h 607"/>
                <a:gd name="T46" fmla="*/ 113 w 388"/>
                <a:gd name="T47" fmla="*/ 553 h 607"/>
                <a:gd name="T48" fmla="*/ 113 w 388"/>
                <a:gd name="T49" fmla="*/ 335 h 607"/>
                <a:gd name="T50" fmla="*/ 194 w 388"/>
                <a:gd name="T51" fmla="*/ 335 h 607"/>
                <a:gd name="T52" fmla="*/ 274 w 388"/>
                <a:gd name="T53" fmla="*/ 335 h 607"/>
                <a:gd name="T54" fmla="*/ 274 w 388"/>
                <a:gd name="T55" fmla="*/ 553 h 607"/>
                <a:gd name="T56" fmla="*/ 111 w 388"/>
                <a:gd name="T57" fmla="*/ 40 h 607"/>
                <a:gd name="T58" fmla="*/ 194 w 388"/>
                <a:gd name="T59" fmla="*/ 40 h 607"/>
                <a:gd name="T60" fmla="*/ 276 w 388"/>
                <a:gd name="T61" fmla="*/ 40 h 607"/>
                <a:gd name="T62" fmla="*/ 308 w 388"/>
                <a:gd name="T63" fmla="*/ 250 h 607"/>
                <a:gd name="T64" fmla="*/ 194 w 388"/>
                <a:gd name="T65" fmla="*/ 250 h 607"/>
                <a:gd name="T66" fmla="*/ 79 w 388"/>
                <a:gd name="T67" fmla="*/ 250 h 607"/>
                <a:gd name="T68" fmla="*/ 111 w 388"/>
                <a:gd name="T69" fmla="*/ 40 h 607"/>
                <a:gd name="T70" fmla="*/ 40 w 388"/>
                <a:gd name="T71" fmla="*/ 423 h 607"/>
                <a:gd name="T72" fmla="*/ 40 w 388"/>
                <a:gd name="T73" fmla="*/ 367 h 607"/>
                <a:gd name="T74" fmla="*/ 92 w 388"/>
                <a:gd name="T75" fmla="*/ 367 h 607"/>
                <a:gd name="T76" fmla="*/ 92 w 388"/>
                <a:gd name="T77" fmla="*/ 423 h 607"/>
                <a:gd name="T78" fmla="*/ 40 w 388"/>
                <a:gd name="T79" fmla="*/ 42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07">
                  <a:moveTo>
                    <a:pt x="194" y="607"/>
                  </a:moveTo>
                  <a:lnTo>
                    <a:pt x="306" y="607"/>
                  </a:lnTo>
                  <a:lnTo>
                    <a:pt x="306" y="466"/>
                  </a:lnTo>
                  <a:lnTo>
                    <a:pt x="385" y="466"/>
                  </a:lnTo>
                  <a:lnTo>
                    <a:pt x="385" y="345"/>
                  </a:lnTo>
                  <a:lnTo>
                    <a:pt x="385" y="302"/>
                  </a:lnTo>
                  <a:lnTo>
                    <a:pt x="388" y="302"/>
                  </a:lnTo>
                  <a:lnTo>
                    <a:pt x="388" y="252"/>
                  </a:lnTo>
                  <a:lnTo>
                    <a:pt x="355" y="252"/>
                  </a:lnTo>
                  <a:lnTo>
                    <a:pt x="300" y="0"/>
                  </a:lnTo>
                  <a:lnTo>
                    <a:pt x="194" y="0"/>
                  </a:lnTo>
                  <a:lnTo>
                    <a:pt x="87" y="0"/>
                  </a:lnTo>
                  <a:lnTo>
                    <a:pt x="32" y="252"/>
                  </a:lnTo>
                  <a:lnTo>
                    <a:pt x="0" y="252"/>
                  </a:lnTo>
                  <a:lnTo>
                    <a:pt x="0" y="302"/>
                  </a:lnTo>
                  <a:lnTo>
                    <a:pt x="2" y="302"/>
                  </a:lnTo>
                  <a:lnTo>
                    <a:pt x="2" y="345"/>
                  </a:lnTo>
                  <a:lnTo>
                    <a:pt x="2" y="466"/>
                  </a:lnTo>
                  <a:lnTo>
                    <a:pt x="81" y="466"/>
                  </a:lnTo>
                  <a:lnTo>
                    <a:pt x="81" y="607"/>
                  </a:lnTo>
                  <a:lnTo>
                    <a:pt x="194" y="607"/>
                  </a:lnTo>
                  <a:close/>
                  <a:moveTo>
                    <a:pt x="274" y="553"/>
                  </a:moveTo>
                  <a:lnTo>
                    <a:pt x="194" y="553"/>
                  </a:lnTo>
                  <a:lnTo>
                    <a:pt x="113" y="553"/>
                  </a:lnTo>
                  <a:lnTo>
                    <a:pt x="113" y="335"/>
                  </a:lnTo>
                  <a:lnTo>
                    <a:pt x="194" y="335"/>
                  </a:lnTo>
                  <a:lnTo>
                    <a:pt x="274" y="335"/>
                  </a:lnTo>
                  <a:lnTo>
                    <a:pt x="274" y="553"/>
                  </a:lnTo>
                  <a:close/>
                  <a:moveTo>
                    <a:pt x="111" y="40"/>
                  </a:moveTo>
                  <a:lnTo>
                    <a:pt x="194" y="40"/>
                  </a:lnTo>
                  <a:lnTo>
                    <a:pt x="276" y="40"/>
                  </a:lnTo>
                  <a:lnTo>
                    <a:pt x="308" y="250"/>
                  </a:lnTo>
                  <a:lnTo>
                    <a:pt x="194" y="250"/>
                  </a:lnTo>
                  <a:lnTo>
                    <a:pt x="79" y="250"/>
                  </a:lnTo>
                  <a:lnTo>
                    <a:pt x="111" y="40"/>
                  </a:lnTo>
                  <a:close/>
                  <a:moveTo>
                    <a:pt x="40" y="423"/>
                  </a:moveTo>
                  <a:lnTo>
                    <a:pt x="40" y="367"/>
                  </a:lnTo>
                  <a:lnTo>
                    <a:pt x="92" y="367"/>
                  </a:lnTo>
                  <a:lnTo>
                    <a:pt x="92" y="423"/>
                  </a:lnTo>
                  <a:lnTo>
                    <a:pt x="40" y="4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90" name="Freeform 292"/>
            <p:cNvSpPr>
              <a:spLocks noEditPoints="1"/>
            </p:cNvSpPr>
            <p:nvPr/>
          </p:nvSpPr>
          <p:spPr bwMode="auto">
            <a:xfrm>
              <a:off x="486568" y="4576763"/>
              <a:ext cx="989013" cy="223838"/>
            </a:xfrm>
            <a:custGeom>
              <a:avLst/>
              <a:gdLst>
                <a:gd name="T0" fmla="*/ 1814 w 1871"/>
                <a:gd name="T1" fmla="*/ 377 h 425"/>
                <a:gd name="T2" fmla="*/ 1824 w 1871"/>
                <a:gd name="T3" fmla="*/ 288 h 425"/>
                <a:gd name="T4" fmla="*/ 1149 w 1871"/>
                <a:gd name="T5" fmla="*/ 121 h 425"/>
                <a:gd name="T6" fmla="*/ 797 w 1871"/>
                <a:gd name="T7" fmla="*/ 393 h 425"/>
                <a:gd name="T8" fmla="*/ 609 w 1871"/>
                <a:gd name="T9" fmla="*/ 0 h 425"/>
                <a:gd name="T10" fmla="*/ 46 w 1871"/>
                <a:gd name="T11" fmla="*/ 301 h 425"/>
                <a:gd name="T12" fmla="*/ 60 w 1871"/>
                <a:gd name="T13" fmla="*/ 385 h 425"/>
                <a:gd name="T14" fmla="*/ 1538 w 1871"/>
                <a:gd name="T15" fmla="*/ 246 h 425"/>
                <a:gd name="T16" fmla="*/ 1511 w 1871"/>
                <a:gd name="T17" fmla="*/ 203 h 425"/>
                <a:gd name="T18" fmla="*/ 1485 w 1871"/>
                <a:gd name="T19" fmla="*/ 232 h 425"/>
                <a:gd name="T20" fmla="*/ 1480 w 1871"/>
                <a:gd name="T21" fmla="*/ 343 h 425"/>
                <a:gd name="T22" fmla="*/ 1428 w 1871"/>
                <a:gd name="T23" fmla="*/ 385 h 425"/>
                <a:gd name="T24" fmla="*/ 1442 w 1871"/>
                <a:gd name="T25" fmla="*/ 301 h 425"/>
                <a:gd name="T26" fmla="*/ 1624 w 1871"/>
                <a:gd name="T27" fmla="*/ 228 h 425"/>
                <a:gd name="T28" fmla="*/ 1600 w 1871"/>
                <a:gd name="T29" fmla="*/ 203 h 425"/>
                <a:gd name="T30" fmla="*/ 1573 w 1871"/>
                <a:gd name="T31" fmla="*/ 282 h 425"/>
                <a:gd name="T32" fmla="*/ 1583 w 1871"/>
                <a:gd name="T33" fmla="*/ 377 h 425"/>
                <a:gd name="T34" fmla="*/ 1533 w 1871"/>
                <a:gd name="T35" fmla="*/ 356 h 425"/>
                <a:gd name="T36" fmla="*/ 1574 w 1871"/>
                <a:gd name="T37" fmla="*/ 173 h 425"/>
                <a:gd name="T38" fmla="*/ 1681 w 1871"/>
                <a:gd name="T39" fmla="*/ 220 h 425"/>
                <a:gd name="T40" fmla="*/ 1669 w 1871"/>
                <a:gd name="T41" fmla="*/ 331 h 425"/>
                <a:gd name="T42" fmla="*/ 1615 w 1871"/>
                <a:gd name="T43" fmla="*/ 391 h 425"/>
                <a:gd name="T44" fmla="*/ 1633 w 1871"/>
                <a:gd name="T45" fmla="*/ 301 h 425"/>
                <a:gd name="T46" fmla="*/ 1724 w 1871"/>
                <a:gd name="T47" fmla="*/ 246 h 425"/>
                <a:gd name="T48" fmla="*/ 1699 w 1871"/>
                <a:gd name="T49" fmla="*/ 203 h 425"/>
                <a:gd name="T50" fmla="*/ 1805 w 1871"/>
                <a:gd name="T51" fmla="*/ 210 h 425"/>
                <a:gd name="T52" fmla="*/ 1782 w 1871"/>
                <a:gd name="T53" fmla="*/ 211 h 425"/>
                <a:gd name="T54" fmla="*/ 1764 w 1871"/>
                <a:gd name="T55" fmla="*/ 316 h 425"/>
                <a:gd name="T56" fmla="*/ 1710 w 1871"/>
                <a:gd name="T57" fmla="*/ 391 h 425"/>
                <a:gd name="T58" fmla="*/ 1729 w 1871"/>
                <a:gd name="T59" fmla="*/ 316 h 425"/>
                <a:gd name="T60" fmla="*/ 1268 w 1871"/>
                <a:gd name="T61" fmla="*/ 381 h 425"/>
                <a:gd name="T62" fmla="*/ 1430 w 1871"/>
                <a:gd name="T63" fmla="*/ 221 h 425"/>
                <a:gd name="T64" fmla="*/ 1406 w 1871"/>
                <a:gd name="T65" fmla="*/ 204 h 425"/>
                <a:gd name="T66" fmla="*/ 1381 w 1871"/>
                <a:gd name="T67" fmla="*/ 301 h 425"/>
                <a:gd name="T68" fmla="*/ 1395 w 1871"/>
                <a:gd name="T69" fmla="*/ 385 h 425"/>
                <a:gd name="T70" fmla="*/ 162 w 1871"/>
                <a:gd name="T71" fmla="*/ 210 h 425"/>
                <a:gd name="T72" fmla="*/ 222 w 1871"/>
                <a:gd name="T73" fmla="*/ 288 h 425"/>
                <a:gd name="T74" fmla="*/ 243 w 1871"/>
                <a:gd name="T75" fmla="*/ 356 h 425"/>
                <a:gd name="T76" fmla="*/ 192 w 1871"/>
                <a:gd name="T77" fmla="*/ 377 h 425"/>
                <a:gd name="T78" fmla="*/ 202 w 1871"/>
                <a:gd name="T79" fmla="*/ 282 h 425"/>
                <a:gd name="T80" fmla="*/ 175 w 1871"/>
                <a:gd name="T81" fmla="*/ 203 h 425"/>
                <a:gd name="T82" fmla="*/ 333 w 1871"/>
                <a:gd name="T83" fmla="*/ 301 h 425"/>
                <a:gd name="T84" fmla="*/ 351 w 1871"/>
                <a:gd name="T85" fmla="*/ 391 h 425"/>
                <a:gd name="T86" fmla="*/ 297 w 1871"/>
                <a:gd name="T87" fmla="*/ 331 h 425"/>
                <a:gd name="T88" fmla="*/ 286 w 1871"/>
                <a:gd name="T89" fmla="*/ 220 h 425"/>
                <a:gd name="T90" fmla="*/ 261 w 1871"/>
                <a:gd name="T91" fmla="*/ 205 h 425"/>
                <a:gd name="T92" fmla="*/ 296 w 1871"/>
                <a:gd name="T93" fmla="*/ 173 h 425"/>
                <a:gd name="T94" fmla="*/ 430 w 1871"/>
                <a:gd name="T95" fmla="*/ 331 h 425"/>
                <a:gd name="T96" fmla="*/ 375 w 1871"/>
                <a:gd name="T97" fmla="*/ 391 h 425"/>
                <a:gd name="T98" fmla="*/ 394 w 1871"/>
                <a:gd name="T99" fmla="*/ 301 h 425"/>
                <a:gd name="T100" fmla="*/ 373 w 1871"/>
                <a:gd name="T101" fmla="*/ 208 h 425"/>
                <a:gd name="T102" fmla="*/ 349 w 1871"/>
                <a:gd name="T103" fmla="*/ 215 h 425"/>
                <a:gd name="T104" fmla="*/ 603 w 1871"/>
                <a:gd name="T105" fmla="*/ 173 h 425"/>
                <a:gd name="T106" fmla="*/ 485 w 1871"/>
                <a:gd name="T107" fmla="*/ 356 h 425"/>
                <a:gd name="T108" fmla="*/ 485 w 1871"/>
                <a:gd name="T109" fmla="*/ 246 h 425"/>
                <a:gd name="T110" fmla="*/ 459 w 1871"/>
                <a:gd name="T111" fmla="*/ 203 h 425"/>
                <a:gd name="T112" fmla="*/ 429 w 1871"/>
                <a:gd name="T113" fmla="*/ 246 h 425"/>
                <a:gd name="T114" fmla="*/ 66 w 1871"/>
                <a:gd name="T115" fmla="*/ 210 h 425"/>
                <a:gd name="T116" fmla="*/ 105 w 1871"/>
                <a:gd name="T117" fmla="*/ 173 h 425"/>
                <a:gd name="T118" fmla="*/ 145 w 1871"/>
                <a:gd name="T119" fmla="*/ 343 h 425"/>
                <a:gd name="T120" fmla="*/ 93 w 1871"/>
                <a:gd name="T121" fmla="*/ 385 h 425"/>
                <a:gd name="T122" fmla="*/ 107 w 1871"/>
                <a:gd name="T123" fmla="*/ 301 h 425"/>
                <a:gd name="T124" fmla="*/ 83 w 1871"/>
                <a:gd name="T125" fmla="*/ 20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1" h="425">
                  <a:moveTo>
                    <a:pt x="0" y="425"/>
                  </a:moveTo>
                  <a:lnTo>
                    <a:pt x="936" y="425"/>
                  </a:lnTo>
                  <a:lnTo>
                    <a:pt x="1871" y="425"/>
                  </a:lnTo>
                  <a:lnTo>
                    <a:pt x="1871" y="391"/>
                  </a:lnTo>
                  <a:lnTo>
                    <a:pt x="1806" y="391"/>
                  </a:lnTo>
                  <a:lnTo>
                    <a:pt x="1806" y="391"/>
                  </a:lnTo>
                  <a:lnTo>
                    <a:pt x="1810" y="385"/>
                  </a:lnTo>
                  <a:lnTo>
                    <a:pt x="1814" y="377"/>
                  </a:lnTo>
                  <a:lnTo>
                    <a:pt x="1817" y="367"/>
                  </a:lnTo>
                  <a:lnTo>
                    <a:pt x="1820" y="356"/>
                  </a:lnTo>
                  <a:lnTo>
                    <a:pt x="1822" y="343"/>
                  </a:lnTo>
                  <a:lnTo>
                    <a:pt x="1823" y="331"/>
                  </a:lnTo>
                  <a:lnTo>
                    <a:pt x="1824" y="316"/>
                  </a:lnTo>
                  <a:lnTo>
                    <a:pt x="1825" y="301"/>
                  </a:lnTo>
                  <a:lnTo>
                    <a:pt x="1825" y="301"/>
                  </a:lnTo>
                  <a:lnTo>
                    <a:pt x="1824" y="288"/>
                  </a:lnTo>
                  <a:lnTo>
                    <a:pt x="1841" y="288"/>
                  </a:lnTo>
                  <a:lnTo>
                    <a:pt x="1861" y="173"/>
                  </a:lnTo>
                  <a:lnTo>
                    <a:pt x="1871" y="173"/>
                  </a:lnTo>
                  <a:lnTo>
                    <a:pt x="1871" y="121"/>
                  </a:lnTo>
                  <a:lnTo>
                    <a:pt x="1262" y="121"/>
                  </a:lnTo>
                  <a:lnTo>
                    <a:pt x="1262" y="0"/>
                  </a:lnTo>
                  <a:lnTo>
                    <a:pt x="1149" y="0"/>
                  </a:lnTo>
                  <a:lnTo>
                    <a:pt x="1149" y="121"/>
                  </a:lnTo>
                  <a:lnTo>
                    <a:pt x="1190" y="121"/>
                  </a:lnTo>
                  <a:lnTo>
                    <a:pt x="1190" y="393"/>
                  </a:lnTo>
                  <a:lnTo>
                    <a:pt x="1158" y="393"/>
                  </a:lnTo>
                  <a:lnTo>
                    <a:pt x="1158" y="145"/>
                  </a:lnTo>
                  <a:lnTo>
                    <a:pt x="1074" y="145"/>
                  </a:lnTo>
                  <a:lnTo>
                    <a:pt x="1074" y="393"/>
                  </a:lnTo>
                  <a:lnTo>
                    <a:pt x="936" y="393"/>
                  </a:lnTo>
                  <a:lnTo>
                    <a:pt x="797" y="393"/>
                  </a:lnTo>
                  <a:lnTo>
                    <a:pt x="797" y="145"/>
                  </a:lnTo>
                  <a:lnTo>
                    <a:pt x="713" y="145"/>
                  </a:lnTo>
                  <a:lnTo>
                    <a:pt x="713" y="393"/>
                  </a:lnTo>
                  <a:lnTo>
                    <a:pt x="680" y="393"/>
                  </a:lnTo>
                  <a:lnTo>
                    <a:pt x="680" y="121"/>
                  </a:lnTo>
                  <a:lnTo>
                    <a:pt x="722" y="121"/>
                  </a:lnTo>
                  <a:lnTo>
                    <a:pt x="722" y="0"/>
                  </a:lnTo>
                  <a:lnTo>
                    <a:pt x="609" y="0"/>
                  </a:lnTo>
                  <a:lnTo>
                    <a:pt x="609" y="121"/>
                  </a:lnTo>
                  <a:lnTo>
                    <a:pt x="0" y="121"/>
                  </a:lnTo>
                  <a:lnTo>
                    <a:pt x="0" y="173"/>
                  </a:lnTo>
                  <a:lnTo>
                    <a:pt x="10" y="173"/>
                  </a:lnTo>
                  <a:lnTo>
                    <a:pt x="30" y="288"/>
                  </a:lnTo>
                  <a:lnTo>
                    <a:pt x="46" y="288"/>
                  </a:lnTo>
                  <a:lnTo>
                    <a:pt x="46" y="288"/>
                  </a:lnTo>
                  <a:lnTo>
                    <a:pt x="46" y="301"/>
                  </a:lnTo>
                  <a:lnTo>
                    <a:pt x="46" y="301"/>
                  </a:lnTo>
                  <a:lnTo>
                    <a:pt x="47" y="316"/>
                  </a:lnTo>
                  <a:lnTo>
                    <a:pt x="48" y="331"/>
                  </a:lnTo>
                  <a:lnTo>
                    <a:pt x="49" y="343"/>
                  </a:lnTo>
                  <a:lnTo>
                    <a:pt x="51" y="356"/>
                  </a:lnTo>
                  <a:lnTo>
                    <a:pt x="54" y="367"/>
                  </a:lnTo>
                  <a:lnTo>
                    <a:pt x="57" y="377"/>
                  </a:lnTo>
                  <a:lnTo>
                    <a:pt x="60" y="385"/>
                  </a:lnTo>
                  <a:lnTo>
                    <a:pt x="65" y="391"/>
                  </a:lnTo>
                  <a:lnTo>
                    <a:pt x="0" y="391"/>
                  </a:lnTo>
                  <a:lnTo>
                    <a:pt x="0" y="425"/>
                  </a:lnTo>
                  <a:close/>
                  <a:moveTo>
                    <a:pt x="1442" y="288"/>
                  </a:moveTo>
                  <a:lnTo>
                    <a:pt x="1458" y="288"/>
                  </a:lnTo>
                  <a:lnTo>
                    <a:pt x="1479" y="173"/>
                  </a:lnTo>
                  <a:lnTo>
                    <a:pt x="1538" y="173"/>
                  </a:lnTo>
                  <a:lnTo>
                    <a:pt x="1538" y="246"/>
                  </a:lnTo>
                  <a:lnTo>
                    <a:pt x="1533" y="246"/>
                  </a:lnTo>
                  <a:lnTo>
                    <a:pt x="1533" y="246"/>
                  </a:lnTo>
                  <a:lnTo>
                    <a:pt x="1528" y="228"/>
                  </a:lnTo>
                  <a:lnTo>
                    <a:pt x="1525" y="221"/>
                  </a:lnTo>
                  <a:lnTo>
                    <a:pt x="1522" y="215"/>
                  </a:lnTo>
                  <a:lnTo>
                    <a:pt x="1519" y="210"/>
                  </a:lnTo>
                  <a:lnTo>
                    <a:pt x="1515" y="205"/>
                  </a:lnTo>
                  <a:lnTo>
                    <a:pt x="1511" y="203"/>
                  </a:lnTo>
                  <a:lnTo>
                    <a:pt x="1507" y="203"/>
                  </a:lnTo>
                  <a:lnTo>
                    <a:pt x="1507" y="203"/>
                  </a:lnTo>
                  <a:lnTo>
                    <a:pt x="1504" y="203"/>
                  </a:lnTo>
                  <a:lnTo>
                    <a:pt x="1501" y="204"/>
                  </a:lnTo>
                  <a:lnTo>
                    <a:pt x="1498" y="208"/>
                  </a:lnTo>
                  <a:lnTo>
                    <a:pt x="1496" y="211"/>
                  </a:lnTo>
                  <a:lnTo>
                    <a:pt x="1490" y="220"/>
                  </a:lnTo>
                  <a:lnTo>
                    <a:pt x="1485" y="232"/>
                  </a:lnTo>
                  <a:lnTo>
                    <a:pt x="1482" y="246"/>
                  </a:lnTo>
                  <a:lnTo>
                    <a:pt x="1479" y="263"/>
                  </a:lnTo>
                  <a:lnTo>
                    <a:pt x="1477" y="282"/>
                  </a:lnTo>
                  <a:lnTo>
                    <a:pt x="1477" y="301"/>
                  </a:lnTo>
                  <a:lnTo>
                    <a:pt x="1477" y="301"/>
                  </a:lnTo>
                  <a:lnTo>
                    <a:pt x="1477" y="316"/>
                  </a:lnTo>
                  <a:lnTo>
                    <a:pt x="1478" y="331"/>
                  </a:lnTo>
                  <a:lnTo>
                    <a:pt x="1480" y="343"/>
                  </a:lnTo>
                  <a:lnTo>
                    <a:pt x="1482" y="356"/>
                  </a:lnTo>
                  <a:lnTo>
                    <a:pt x="1484" y="367"/>
                  </a:lnTo>
                  <a:lnTo>
                    <a:pt x="1487" y="377"/>
                  </a:lnTo>
                  <a:lnTo>
                    <a:pt x="1491" y="385"/>
                  </a:lnTo>
                  <a:lnTo>
                    <a:pt x="1496" y="391"/>
                  </a:lnTo>
                  <a:lnTo>
                    <a:pt x="1424" y="391"/>
                  </a:lnTo>
                  <a:lnTo>
                    <a:pt x="1424" y="391"/>
                  </a:lnTo>
                  <a:lnTo>
                    <a:pt x="1428" y="385"/>
                  </a:lnTo>
                  <a:lnTo>
                    <a:pt x="1431" y="377"/>
                  </a:lnTo>
                  <a:lnTo>
                    <a:pt x="1434" y="367"/>
                  </a:lnTo>
                  <a:lnTo>
                    <a:pt x="1437" y="356"/>
                  </a:lnTo>
                  <a:lnTo>
                    <a:pt x="1439" y="343"/>
                  </a:lnTo>
                  <a:lnTo>
                    <a:pt x="1441" y="331"/>
                  </a:lnTo>
                  <a:lnTo>
                    <a:pt x="1442" y="316"/>
                  </a:lnTo>
                  <a:lnTo>
                    <a:pt x="1442" y="301"/>
                  </a:lnTo>
                  <a:lnTo>
                    <a:pt x="1442" y="301"/>
                  </a:lnTo>
                  <a:lnTo>
                    <a:pt x="1442" y="288"/>
                  </a:lnTo>
                  <a:lnTo>
                    <a:pt x="1442" y="288"/>
                  </a:lnTo>
                  <a:close/>
                  <a:moveTo>
                    <a:pt x="1575" y="173"/>
                  </a:moveTo>
                  <a:lnTo>
                    <a:pt x="1633" y="173"/>
                  </a:lnTo>
                  <a:lnTo>
                    <a:pt x="1633" y="246"/>
                  </a:lnTo>
                  <a:lnTo>
                    <a:pt x="1628" y="246"/>
                  </a:lnTo>
                  <a:lnTo>
                    <a:pt x="1628" y="246"/>
                  </a:lnTo>
                  <a:lnTo>
                    <a:pt x="1624" y="228"/>
                  </a:lnTo>
                  <a:lnTo>
                    <a:pt x="1621" y="221"/>
                  </a:lnTo>
                  <a:lnTo>
                    <a:pt x="1618" y="215"/>
                  </a:lnTo>
                  <a:lnTo>
                    <a:pt x="1615" y="210"/>
                  </a:lnTo>
                  <a:lnTo>
                    <a:pt x="1610" y="205"/>
                  </a:lnTo>
                  <a:lnTo>
                    <a:pt x="1607" y="203"/>
                  </a:lnTo>
                  <a:lnTo>
                    <a:pt x="1603" y="203"/>
                  </a:lnTo>
                  <a:lnTo>
                    <a:pt x="1603" y="203"/>
                  </a:lnTo>
                  <a:lnTo>
                    <a:pt x="1600" y="203"/>
                  </a:lnTo>
                  <a:lnTo>
                    <a:pt x="1597" y="204"/>
                  </a:lnTo>
                  <a:lnTo>
                    <a:pt x="1594" y="208"/>
                  </a:lnTo>
                  <a:lnTo>
                    <a:pt x="1591" y="211"/>
                  </a:lnTo>
                  <a:lnTo>
                    <a:pt x="1585" y="220"/>
                  </a:lnTo>
                  <a:lnTo>
                    <a:pt x="1581" y="232"/>
                  </a:lnTo>
                  <a:lnTo>
                    <a:pt x="1577" y="246"/>
                  </a:lnTo>
                  <a:lnTo>
                    <a:pt x="1575" y="263"/>
                  </a:lnTo>
                  <a:lnTo>
                    <a:pt x="1573" y="282"/>
                  </a:lnTo>
                  <a:lnTo>
                    <a:pt x="1572" y="301"/>
                  </a:lnTo>
                  <a:lnTo>
                    <a:pt x="1572" y="301"/>
                  </a:lnTo>
                  <a:lnTo>
                    <a:pt x="1573" y="316"/>
                  </a:lnTo>
                  <a:lnTo>
                    <a:pt x="1574" y="331"/>
                  </a:lnTo>
                  <a:lnTo>
                    <a:pt x="1575" y="343"/>
                  </a:lnTo>
                  <a:lnTo>
                    <a:pt x="1577" y="356"/>
                  </a:lnTo>
                  <a:lnTo>
                    <a:pt x="1580" y="367"/>
                  </a:lnTo>
                  <a:lnTo>
                    <a:pt x="1583" y="377"/>
                  </a:lnTo>
                  <a:lnTo>
                    <a:pt x="1587" y="385"/>
                  </a:lnTo>
                  <a:lnTo>
                    <a:pt x="1591" y="391"/>
                  </a:lnTo>
                  <a:lnTo>
                    <a:pt x="1520" y="391"/>
                  </a:lnTo>
                  <a:lnTo>
                    <a:pt x="1520" y="391"/>
                  </a:lnTo>
                  <a:lnTo>
                    <a:pt x="1523" y="385"/>
                  </a:lnTo>
                  <a:lnTo>
                    <a:pt x="1527" y="377"/>
                  </a:lnTo>
                  <a:lnTo>
                    <a:pt x="1530" y="367"/>
                  </a:lnTo>
                  <a:lnTo>
                    <a:pt x="1533" y="356"/>
                  </a:lnTo>
                  <a:lnTo>
                    <a:pt x="1535" y="343"/>
                  </a:lnTo>
                  <a:lnTo>
                    <a:pt x="1536" y="331"/>
                  </a:lnTo>
                  <a:lnTo>
                    <a:pt x="1537" y="316"/>
                  </a:lnTo>
                  <a:lnTo>
                    <a:pt x="1538" y="301"/>
                  </a:lnTo>
                  <a:lnTo>
                    <a:pt x="1538" y="301"/>
                  </a:lnTo>
                  <a:lnTo>
                    <a:pt x="1537" y="288"/>
                  </a:lnTo>
                  <a:lnTo>
                    <a:pt x="1553" y="288"/>
                  </a:lnTo>
                  <a:lnTo>
                    <a:pt x="1574" y="173"/>
                  </a:lnTo>
                  <a:lnTo>
                    <a:pt x="1575" y="173"/>
                  </a:lnTo>
                  <a:close/>
                  <a:moveTo>
                    <a:pt x="1699" y="203"/>
                  </a:moveTo>
                  <a:lnTo>
                    <a:pt x="1699" y="203"/>
                  </a:lnTo>
                  <a:lnTo>
                    <a:pt x="1696" y="203"/>
                  </a:lnTo>
                  <a:lnTo>
                    <a:pt x="1693" y="204"/>
                  </a:lnTo>
                  <a:lnTo>
                    <a:pt x="1690" y="208"/>
                  </a:lnTo>
                  <a:lnTo>
                    <a:pt x="1686" y="211"/>
                  </a:lnTo>
                  <a:lnTo>
                    <a:pt x="1681" y="220"/>
                  </a:lnTo>
                  <a:lnTo>
                    <a:pt x="1677" y="232"/>
                  </a:lnTo>
                  <a:lnTo>
                    <a:pt x="1673" y="246"/>
                  </a:lnTo>
                  <a:lnTo>
                    <a:pt x="1670" y="263"/>
                  </a:lnTo>
                  <a:lnTo>
                    <a:pt x="1669" y="282"/>
                  </a:lnTo>
                  <a:lnTo>
                    <a:pt x="1668" y="301"/>
                  </a:lnTo>
                  <a:lnTo>
                    <a:pt x="1668" y="301"/>
                  </a:lnTo>
                  <a:lnTo>
                    <a:pt x="1668" y="316"/>
                  </a:lnTo>
                  <a:lnTo>
                    <a:pt x="1669" y="331"/>
                  </a:lnTo>
                  <a:lnTo>
                    <a:pt x="1671" y="343"/>
                  </a:lnTo>
                  <a:lnTo>
                    <a:pt x="1673" y="356"/>
                  </a:lnTo>
                  <a:lnTo>
                    <a:pt x="1676" y="367"/>
                  </a:lnTo>
                  <a:lnTo>
                    <a:pt x="1679" y="377"/>
                  </a:lnTo>
                  <a:lnTo>
                    <a:pt x="1682" y="385"/>
                  </a:lnTo>
                  <a:lnTo>
                    <a:pt x="1686" y="391"/>
                  </a:lnTo>
                  <a:lnTo>
                    <a:pt x="1615" y="391"/>
                  </a:lnTo>
                  <a:lnTo>
                    <a:pt x="1615" y="391"/>
                  </a:lnTo>
                  <a:lnTo>
                    <a:pt x="1619" y="385"/>
                  </a:lnTo>
                  <a:lnTo>
                    <a:pt x="1623" y="377"/>
                  </a:lnTo>
                  <a:lnTo>
                    <a:pt x="1626" y="367"/>
                  </a:lnTo>
                  <a:lnTo>
                    <a:pt x="1628" y="356"/>
                  </a:lnTo>
                  <a:lnTo>
                    <a:pt x="1630" y="343"/>
                  </a:lnTo>
                  <a:lnTo>
                    <a:pt x="1632" y="331"/>
                  </a:lnTo>
                  <a:lnTo>
                    <a:pt x="1633" y="316"/>
                  </a:lnTo>
                  <a:lnTo>
                    <a:pt x="1633" y="301"/>
                  </a:lnTo>
                  <a:lnTo>
                    <a:pt x="1633" y="301"/>
                  </a:lnTo>
                  <a:lnTo>
                    <a:pt x="1633" y="288"/>
                  </a:lnTo>
                  <a:lnTo>
                    <a:pt x="1649" y="288"/>
                  </a:lnTo>
                  <a:lnTo>
                    <a:pt x="1670" y="173"/>
                  </a:lnTo>
                  <a:lnTo>
                    <a:pt x="1729" y="173"/>
                  </a:lnTo>
                  <a:lnTo>
                    <a:pt x="1729" y="246"/>
                  </a:lnTo>
                  <a:lnTo>
                    <a:pt x="1724" y="246"/>
                  </a:lnTo>
                  <a:lnTo>
                    <a:pt x="1724" y="246"/>
                  </a:lnTo>
                  <a:lnTo>
                    <a:pt x="1719" y="228"/>
                  </a:lnTo>
                  <a:lnTo>
                    <a:pt x="1717" y="221"/>
                  </a:lnTo>
                  <a:lnTo>
                    <a:pt x="1714" y="215"/>
                  </a:lnTo>
                  <a:lnTo>
                    <a:pt x="1709" y="210"/>
                  </a:lnTo>
                  <a:lnTo>
                    <a:pt x="1706" y="205"/>
                  </a:lnTo>
                  <a:lnTo>
                    <a:pt x="1702" y="203"/>
                  </a:lnTo>
                  <a:lnTo>
                    <a:pt x="1699" y="203"/>
                  </a:lnTo>
                  <a:lnTo>
                    <a:pt x="1699" y="203"/>
                  </a:lnTo>
                  <a:close/>
                  <a:moveTo>
                    <a:pt x="1825" y="173"/>
                  </a:moveTo>
                  <a:lnTo>
                    <a:pt x="1825" y="246"/>
                  </a:lnTo>
                  <a:lnTo>
                    <a:pt x="1820" y="246"/>
                  </a:lnTo>
                  <a:lnTo>
                    <a:pt x="1820" y="246"/>
                  </a:lnTo>
                  <a:lnTo>
                    <a:pt x="1815" y="228"/>
                  </a:lnTo>
                  <a:lnTo>
                    <a:pt x="1812" y="221"/>
                  </a:lnTo>
                  <a:lnTo>
                    <a:pt x="1809" y="215"/>
                  </a:lnTo>
                  <a:lnTo>
                    <a:pt x="1805" y="210"/>
                  </a:lnTo>
                  <a:lnTo>
                    <a:pt x="1802" y="205"/>
                  </a:lnTo>
                  <a:lnTo>
                    <a:pt x="1798" y="203"/>
                  </a:lnTo>
                  <a:lnTo>
                    <a:pt x="1794" y="203"/>
                  </a:lnTo>
                  <a:lnTo>
                    <a:pt x="1794" y="203"/>
                  </a:lnTo>
                  <a:lnTo>
                    <a:pt x="1791" y="203"/>
                  </a:lnTo>
                  <a:lnTo>
                    <a:pt x="1788" y="204"/>
                  </a:lnTo>
                  <a:lnTo>
                    <a:pt x="1785" y="208"/>
                  </a:lnTo>
                  <a:lnTo>
                    <a:pt x="1782" y="211"/>
                  </a:lnTo>
                  <a:lnTo>
                    <a:pt x="1777" y="220"/>
                  </a:lnTo>
                  <a:lnTo>
                    <a:pt x="1772" y="232"/>
                  </a:lnTo>
                  <a:lnTo>
                    <a:pt x="1769" y="246"/>
                  </a:lnTo>
                  <a:lnTo>
                    <a:pt x="1766" y="263"/>
                  </a:lnTo>
                  <a:lnTo>
                    <a:pt x="1764" y="282"/>
                  </a:lnTo>
                  <a:lnTo>
                    <a:pt x="1764" y="301"/>
                  </a:lnTo>
                  <a:lnTo>
                    <a:pt x="1764" y="301"/>
                  </a:lnTo>
                  <a:lnTo>
                    <a:pt x="1764" y="316"/>
                  </a:lnTo>
                  <a:lnTo>
                    <a:pt x="1765" y="331"/>
                  </a:lnTo>
                  <a:lnTo>
                    <a:pt x="1767" y="343"/>
                  </a:lnTo>
                  <a:lnTo>
                    <a:pt x="1769" y="356"/>
                  </a:lnTo>
                  <a:lnTo>
                    <a:pt x="1771" y="367"/>
                  </a:lnTo>
                  <a:lnTo>
                    <a:pt x="1774" y="377"/>
                  </a:lnTo>
                  <a:lnTo>
                    <a:pt x="1778" y="385"/>
                  </a:lnTo>
                  <a:lnTo>
                    <a:pt x="1782" y="391"/>
                  </a:lnTo>
                  <a:lnTo>
                    <a:pt x="1710" y="391"/>
                  </a:lnTo>
                  <a:lnTo>
                    <a:pt x="1710" y="391"/>
                  </a:lnTo>
                  <a:lnTo>
                    <a:pt x="1715" y="385"/>
                  </a:lnTo>
                  <a:lnTo>
                    <a:pt x="1718" y="377"/>
                  </a:lnTo>
                  <a:lnTo>
                    <a:pt x="1721" y="367"/>
                  </a:lnTo>
                  <a:lnTo>
                    <a:pt x="1724" y="356"/>
                  </a:lnTo>
                  <a:lnTo>
                    <a:pt x="1726" y="343"/>
                  </a:lnTo>
                  <a:lnTo>
                    <a:pt x="1728" y="331"/>
                  </a:lnTo>
                  <a:lnTo>
                    <a:pt x="1729" y="316"/>
                  </a:lnTo>
                  <a:lnTo>
                    <a:pt x="1729" y="301"/>
                  </a:lnTo>
                  <a:lnTo>
                    <a:pt x="1729" y="301"/>
                  </a:lnTo>
                  <a:lnTo>
                    <a:pt x="1729" y="288"/>
                  </a:lnTo>
                  <a:lnTo>
                    <a:pt x="1745" y="288"/>
                  </a:lnTo>
                  <a:lnTo>
                    <a:pt x="1766" y="173"/>
                  </a:lnTo>
                  <a:lnTo>
                    <a:pt x="1773" y="173"/>
                  </a:lnTo>
                  <a:lnTo>
                    <a:pt x="1825" y="173"/>
                  </a:lnTo>
                  <a:close/>
                  <a:moveTo>
                    <a:pt x="1268" y="381"/>
                  </a:moveTo>
                  <a:lnTo>
                    <a:pt x="1268" y="173"/>
                  </a:lnTo>
                  <a:lnTo>
                    <a:pt x="1389" y="173"/>
                  </a:lnTo>
                  <a:lnTo>
                    <a:pt x="1442" y="173"/>
                  </a:lnTo>
                  <a:lnTo>
                    <a:pt x="1442" y="246"/>
                  </a:lnTo>
                  <a:lnTo>
                    <a:pt x="1437" y="246"/>
                  </a:lnTo>
                  <a:lnTo>
                    <a:pt x="1437" y="246"/>
                  </a:lnTo>
                  <a:lnTo>
                    <a:pt x="1432" y="228"/>
                  </a:lnTo>
                  <a:lnTo>
                    <a:pt x="1430" y="221"/>
                  </a:lnTo>
                  <a:lnTo>
                    <a:pt x="1427" y="215"/>
                  </a:lnTo>
                  <a:lnTo>
                    <a:pt x="1423" y="210"/>
                  </a:lnTo>
                  <a:lnTo>
                    <a:pt x="1419" y="205"/>
                  </a:lnTo>
                  <a:lnTo>
                    <a:pt x="1415" y="203"/>
                  </a:lnTo>
                  <a:lnTo>
                    <a:pt x="1411" y="203"/>
                  </a:lnTo>
                  <a:lnTo>
                    <a:pt x="1411" y="203"/>
                  </a:lnTo>
                  <a:lnTo>
                    <a:pt x="1408" y="203"/>
                  </a:lnTo>
                  <a:lnTo>
                    <a:pt x="1406" y="204"/>
                  </a:lnTo>
                  <a:lnTo>
                    <a:pt x="1403" y="208"/>
                  </a:lnTo>
                  <a:lnTo>
                    <a:pt x="1400" y="211"/>
                  </a:lnTo>
                  <a:lnTo>
                    <a:pt x="1394" y="220"/>
                  </a:lnTo>
                  <a:lnTo>
                    <a:pt x="1390" y="232"/>
                  </a:lnTo>
                  <a:lnTo>
                    <a:pt x="1386" y="246"/>
                  </a:lnTo>
                  <a:lnTo>
                    <a:pt x="1383" y="263"/>
                  </a:lnTo>
                  <a:lnTo>
                    <a:pt x="1382" y="282"/>
                  </a:lnTo>
                  <a:lnTo>
                    <a:pt x="1381" y="301"/>
                  </a:lnTo>
                  <a:lnTo>
                    <a:pt x="1381" y="301"/>
                  </a:lnTo>
                  <a:lnTo>
                    <a:pt x="1381" y="316"/>
                  </a:lnTo>
                  <a:lnTo>
                    <a:pt x="1382" y="331"/>
                  </a:lnTo>
                  <a:lnTo>
                    <a:pt x="1384" y="343"/>
                  </a:lnTo>
                  <a:lnTo>
                    <a:pt x="1386" y="356"/>
                  </a:lnTo>
                  <a:lnTo>
                    <a:pt x="1389" y="367"/>
                  </a:lnTo>
                  <a:lnTo>
                    <a:pt x="1392" y="377"/>
                  </a:lnTo>
                  <a:lnTo>
                    <a:pt x="1395" y="385"/>
                  </a:lnTo>
                  <a:lnTo>
                    <a:pt x="1400" y="391"/>
                  </a:lnTo>
                  <a:lnTo>
                    <a:pt x="1268" y="391"/>
                  </a:lnTo>
                  <a:lnTo>
                    <a:pt x="1268" y="381"/>
                  </a:lnTo>
                  <a:close/>
                  <a:moveTo>
                    <a:pt x="172" y="203"/>
                  </a:moveTo>
                  <a:lnTo>
                    <a:pt x="172" y="203"/>
                  </a:lnTo>
                  <a:lnTo>
                    <a:pt x="169" y="203"/>
                  </a:lnTo>
                  <a:lnTo>
                    <a:pt x="165" y="205"/>
                  </a:lnTo>
                  <a:lnTo>
                    <a:pt x="162" y="210"/>
                  </a:lnTo>
                  <a:lnTo>
                    <a:pt x="157" y="215"/>
                  </a:lnTo>
                  <a:lnTo>
                    <a:pt x="154" y="221"/>
                  </a:lnTo>
                  <a:lnTo>
                    <a:pt x="152" y="228"/>
                  </a:lnTo>
                  <a:lnTo>
                    <a:pt x="147" y="246"/>
                  </a:lnTo>
                  <a:lnTo>
                    <a:pt x="142" y="246"/>
                  </a:lnTo>
                  <a:lnTo>
                    <a:pt x="142" y="173"/>
                  </a:lnTo>
                  <a:lnTo>
                    <a:pt x="201" y="173"/>
                  </a:lnTo>
                  <a:lnTo>
                    <a:pt x="222" y="288"/>
                  </a:lnTo>
                  <a:lnTo>
                    <a:pt x="238" y="288"/>
                  </a:lnTo>
                  <a:lnTo>
                    <a:pt x="238" y="288"/>
                  </a:lnTo>
                  <a:lnTo>
                    <a:pt x="238" y="301"/>
                  </a:lnTo>
                  <a:lnTo>
                    <a:pt x="238" y="301"/>
                  </a:lnTo>
                  <a:lnTo>
                    <a:pt x="238" y="316"/>
                  </a:lnTo>
                  <a:lnTo>
                    <a:pt x="239" y="331"/>
                  </a:lnTo>
                  <a:lnTo>
                    <a:pt x="240" y="343"/>
                  </a:lnTo>
                  <a:lnTo>
                    <a:pt x="243" y="356"/>
                  </a:lnTo>
                  <a:lnTo>
                    <a:pt x="245" y="367"/>
                  </a:lnTo>
                  <a:lnTo>
                    <a:pt x="248" y="377"/>
                  </a:lnTo>
                  <a:lnTo>
                    <a:pt x="252" y="385"/>
                  </a:lnTo>
                  <a:lnTo>
                    <a:pt x="257" y="391"/>
                  </a:lnTo>
                  <a:lnTo>
                    <a:pt x="185" y="391"/>
                  </a:lnTo>
                  <a:lnTo>
                    <a:pt x="185" y="391"/>
                  </a:lnTo>
                  <a:lnTo>
                    <a:pt x="189" y="385"/>
                  </a:lnTo>
                  <a:lnTo>
                    <a:pt x="192" y="377"/>
                  </a:lnTo>
                  <a:lnTo>
                    <a:pt x="195" y="367"/>
                  </a:lnTo>
                  <a:lnTo>
                    <a:pt x="198" y="356"/>
                  </a:lnTo>
                  <a:lnTo>
                    <a:pt x="200" y="343"/>
                  </a:lnTo>
                  <a:lnTo>
                    <a:pt x="202" y="331"/>
                  </a:lnTo>
                  <a:lnTo>
                    <a:pt x="203" y="316"/>
                  </a:lnTo>
                  <a:lnTo>
                    <a:pt x="203" y="301"/>
                  </a:lnTo>
                  <a:lnTo>
                    <a:pt x="203" y="301"/>
                  </a:lnTo>
                  <a:lnTo>
                    <a:pt x="202" y="282"/>
                  </a:lnTo>
                  <a:lnTo>
                    <a:pt x="201" y="263"/>
                  </a:lnTo>
                  <a:lnTo>
                    <a:pt x="198" y="246"/>
                  </a:lnTo>
                  <a:lnTo>
                    <a:pt x="194" y="232"/>
                  </a:lnTo>
                  <a:lnTo>
                    <a:pt x="190" y="220"/>
                  </a:lnTo>
                  <a:lnTo>
                    <a:pt x="185" y="211"/>
                  </a:lnTo>
                  <a:lnTo>
                    <a:pt x="181" y="208"/>
                  </a:lnTo>
                  <a:lnTo>
                    <a:pt x="178" y="204"/>
                  </a:lnTo>
                  <a:lnTo>
                    <a:pt x="175" y="203"/>
                  </a:lnTo>
                  <a:lnTo>
                    <a:pt x="172" y="203"/>
                  </a:lnTo>
                  <a:lnTo>
                    <a:pt x="172" y="203"/>
                  </a:lnTo>
                  <a:close/>
                  <a:moveTo>
                    <a:pt x="297" y="173"/>
                  </a:moveTo>
                  <a:lnTo>
                    <a:pt x="317" y="288"/>
                  </a:lnTo>
                  <a:lnTo>
                    <a:pt x="334" y="288"/>
                  </a:lnTo>
                  <a:lnTo>
                    <a:pt x="334" y="288"/>
                  </a:lnTo>
                  <a:lnTo>
                    <a:pt x="333" y="301"/>
                  </a:lnTo>
                  <a:lnTo>
                    <a:pt x="333" y="301"/>
                  </a:lnTo>
                  <a:lnTo>
                    <a:pt x="334" y="316"/>
                  </a:lnTo>
                  <a:lnTo>
                    <a:pt x="335" y="331"/>
                  </a:lnTo>
                  <a:lnTo>
                    <a:pt x="336" y="343"/>
                  </a:lnTo>
                  <a:lnTo>
                    <a:pt x="338" y="356"/>
                  </a:lnTo>
                  <a:lnTo>
                    <a:pt x="341" y="367"/>
                  </a:lnTo>
                  <a:lnTo>
                    <a:pt x="344" y="377"/>
                  </a:lnTo>
                  <a:lnTo>
                    <a:pt x="348" y="385"/>
                  </a:lnTo>
                  <a:lnTo>
                    <a:pt x="351" y="391"/>
                  </a:lnTo>
                  <a:lnTo>
                    <a:pt x="281" y="391"/>
                  </a:lnTo>
                  <a:lnTo>
                    <a:pt x="281" y="391"/>
                  </a:lnTo>
                  <a:lnTo>
                    <a:pt x="284" y="385"/>
                  </a:lnTo>
                  <a:lnTo>
                    <a:pt x="288" y="377"/>
                  </a:lnTo>
                  <a:lnTo>
                    <a:pt x="291" y="367"/>
                  </a:lnTo>
                  <a:lnTo>
                    <a:pt x="294" y="356"/>
                  </a:lnTo>
                  <a:lnTo>
                    <a:pt x="296" y="343"/>
                  </a:lnTo>
                  <a:lnTo>
                    <a:pt x="297" y="331"/>
                  </a:lnTo>
                  <a:lnTo>
                    <a:pt x="298" y="316"/>
                  </a:lnTo>
                  <a:lnTo>
                    <a:pt x="299" y="301"/>
                  </a:lnTo>
                  <a:lnTo>
                    <a:pt x="299" y="301"/>
                  </a:lnTo>
                  <a:lnTo>
                    <a:pt x="298" y="282"/>
                  </a:lnTo>
                  <a:lnTo>
                    <a:pt x="296" y="263"/>
                  </a:lnTo>
                  <a:lnTo>
                    <a:pt x="294" y="246"/>
                  </a:lnTo>
                  <a:lnTo>
                    <a:pt x="290" y="232"/>
                  </a:lnTo>
                  <a:lnTo>
                    <a:pt x="286" y="220"/>
                  </a:lnTo>
                  <a:lnTo>
                    <a:pt x="281" y="211"/>
                  </a:lnTo>
                  <a:lnTo>
                    <a:pt x="277" y="208"/>
                  </a:lnTo>
                  <a:lnTo>
                    <a:pt x="274" y="204"/>
                  </a:lnTo>
                  <a:lnTo>
                    <a:pt x="271" y="203"/>
                  </a:lnTo>
                  <a:lnTo>
                    <a:pt x="268" y="203"/>
                  </a:lnTo>
                  <a:lnTo>
                    <a:pt x="268" y="203"/>
                  </a:lnTo>
                  <a:lnTo>
                    <a:pt x="264" y="203"/>
                  </a:lnTo>
                  <a:lnTo>
                    <a:pt x="261" y="205"/>
                  </a:lnTo>
                  <a:lnTo>
                    <a:pt x="257" y="210"/>
                  </a:lnTo>
                  <a:lnTo>
                    <a:pt x="253" y="215"/>
                  </a:lnTo>
                  <a:lnTo>
                    <a:pt x="250" y="221"/>
                  </a:lnTo>
                  <a:lnTo>
                    <a:pt x="247" y="228"/>
                  </a:lnTo>
                  <a:lnTo>
                    <a:pt x="243" y="246"/>
                  </a:lnTo>
                  <a:lnTo>
                    <a:pt x="238" y="246"/>
                  </a:lnTo>
                  <a:lnTo>
                    <a:pt x="238" y="173"/>
                  </a:lnTo>
                  <a:lnTo>
                    <a:pt x="296" y="173"/>
                  </a:lnTo>
                  <a:lnTo>
                    <a:pt x="297" y="173"/>
                  </a:lnTo>
                  <a:close/>
                  <a:moveTo>
                    <a:pt x="413" y="288"/>
                  </a:moveTo>
                  <a:lnTo>
                    <a:pt x="429" y="288"/>
                  </a:lnTo>
                  <a:lnTo>
                    <a:pt x="429" y="288"/>
                  </a:lnTo>
                  <a:lnTo>
                    <a:pt x="429" y="301"/>
                  </a:lnTo>
                  <a:lnTo>
                    <a:pt x="429" y="301"/>
                  </a:lnTo>
                  <a:lnTo>
                    <a:pt x="429" y="316"/>
                  </a:lnTo>
                  <a:lnTo>
                    <a:pt x="430" y="331"/>
                  </a:lnTo>
                  <a:lnTo>
                    <a:pt x="432" y="343"/>
                  </a:lnTo>
                  <a:lnTo>
                    <a:pt x="434" y="356"/>
                  </a:lnTo>
                  <a:lnTo>
                    <a:pt x="437" y="367"/>
                  </a:lnTo>
                  <a:lnTo>
                    <a:pt x="440" y="377"/>
                  </a:lnTo>
                  <a:lnTo>
                    <a:pt x="443" y="385"/>
                  </a:lnTo>
                  <a:lnTo>
                    <a:pt x="447" y="391"/>
                  </a:lnTo>
                  <a:lnTo>
                    <a:pt x="375" y="391"/>
                  </a:lnTo>
                  <a:lnTo>
                    <a:pt x="375" y="391"/>
                  </a:lnTo>
                  <a:lnTo>
                    <a:pt x="380" y="385"/>
                  </a:lnTo>
                  <a:lnTo>
                    <a:pt x="384" y="377"/>
                  </a:lnTo>
                  <a:lnTo>
                    <a:pt x="387" y="367"/>
                  </a:lnTo>
                  <a:lnTo>
                    <a:pt x="389" y="356"/>
                  </a:lnTo>
                  <a:lnTo>
                    <a:pt x="391" y="343"/>
                  </a:lnTo>
                  <a:lnTo>
                    <a:pt x="393" y="331"/>
                  </a:lnTo>
                  <a:lnTo>
                    <a:pt x="394" y="316"/>
                  </a:lnTo>
                  <a:lnTo>
                    <a:pt x="394" y="301"/>
                  </a:lnTo>
                  <a:lnTo>
                    <a:pt x="394" y="301"/>
                  </a:lnTo>
                  <a:lnTo>
                    <a:pt x="394" y="282"/>
                  </a:lnTo>
                  <a:lnTo>
                    <a:pt x="392" y="263"/>
                  </a:lnTo>
                  <a:lnTo>
                    <a:pt x="389" y="246"/>
                  </a:lnTo>
                  <a:lnTo>
                    <a:pt x="386" y="232"/>
                  </a:lnTo>
                  <a:lnTo>
                    <a:pt x="381" y="220"/>
                  </a:lnTo>
                  <a:lnTo>
                    <a:pt x="375" y="211"/>
                  </a:lnTo>
                  <a:lnTo>
                    <a:pt x="373" y="208"/>
                  </a:lnTo>
                  <a:lnTo>
                    <a:pt x="370" y="204"/>
                  </a:lnTo>
                  <a:lnTo>
                    <a:pt x="367" y="203"/>
                  </a:lnTo>
                  <a:lnTo>
                    <a:pt x="364" y="203"/>
                  </a:lnTo>
                  <a:lnTo>
                    <a:pt x="364" y="203"/>
                  </a:lnTo>
                  <a:lnTo>
                    <a:pt x="360" y="203"/>
                  </a:lnTo>
                  <a:lnTo>
                    <a:pt x="356" y="205"/>
                  </a:lnTo>
                  <a:lnTo>
                    <a:pt x="352" y="210"/>
                  </a:lnTo>
                  <a:lnTo>
                    <a:pt x="349" y="215"/>
                  </a:lnTo>
                  <a:lnTo>
                    <a:pt x="346" y="221"/>
                  </a:lnTo>
                  <a:lnTo>
                    <a:pt x="343" y="228"/>
                  </a:lnTo>
                  <a:lnTo>
                    <a:pt x="338" y="246"/>
                  </a:lnTo>
                  <a:lnTo>
                    <a:pt x="333" y="246"/>
                  </a:lnTo>
                  <a:lnTo>
                    <a:pt x="333" y="173"/>
                  </a:lnTo>
                  <a:lnTo>
                    <a:pt x="392" y="173"/>
                  </a:lnTo>
                  <a:lnTo>
                    <a:pt x="413" y="288"/>
                  </a:lnTo>
                  <a:close/>
                  <a:moveTo>
                    <a:pt x="603" y="173"/>
                  </a:moveTo>
                  <a:lnTo>
                    <a:pt x="603" y="381"/>
                  </a:lnTo>
                  <a:lnTo>
                    <a:pt x="603" y="391"/>
                  </a:lnTo>
                  <a:lnTo>
                    <a:pt x="471" y="391"/>
                  </a:lnTo>
                  <a:lnTo>
                    <a:pt x="471" y="391"/>
                  </a:lnTo>
                  <a:lnTo>
                    <a:pt x="476" y="385"/>
                  </a:lnTo>
                  <a:lnTo>
                    <a:pt x="479" y="377"/>
                  </a:lnTo>
                  <a:lnTo>
                    <a:pt x="482" y="367"/>
                  </a:lnTo>
                  <a:lnTo>
                    <a:pt x="485" y="356"/>
                  </a:lnTo>
                  <a:lnTo>
                    <a:pt x="487" y="343"/>
                  </a:lnTo>
                  <a:lnTo>
                    <a:pt x="489" y="331"/>
                  </a:lnTo>
                  <a:lnTo>
                    <a:pt x="490" y="316"/>
                  </a:lnTo>
                  <a:lnTo>
                    <a:pt x="490" y="301"/>
                  </a:lnTo>
                  <a:lnTo>
                    <a:pt x="490" y="301"/>
                  </a:lnTo>
                  <a:lnTo>
                    <a:pt x="489" y="282"/>
                  </a:lnTo>
                  <a:lnTo>
                    <a:pt x="488" y="263"/>
                  </a:lnTo>
                  <a:lnTo>
                    <a:pt x="485" y="246"/>
                  </a:lnTo>
                  <a:lnTo>
                    <a:pt x="481" y="232"/>
                  </a:lnTo>
                  <a:lnTo>
                    <a:pt x="477" y="220"/>
                  </a:lnTo>
                  <a:lnTo>
                    <a:pt x="471" y="211"/>
                  </a:lnTo>
                  <a:lnTo>
                    <a:pt x="468" y="208"/>
                  </a:lnTo>
                  <a:lnTo>
                    <a:pt x="465" y="204"/>
                  </a:lnTo>
                  <a:lnTo>
                    <a:pt x="462" y="203"/>
                  </a:lnTo>
                  <a:lnTo>
                    <a:pt x="459" y="203"/>
                  </a:lnTo>
                  <a:lnTo>
                    <a:pt x="459" y="203"/>
                  </a:lnTo>
                  <a:lnTo>
                    <a:pt x="456" y="203"/>
                  </a:lnTo>
                  <a:lnTo>
                    <a:pt x="452" y="205"/>
                  </a:lnTo>
                  <a:lnTo>
                    <a:pt x="448" y="210"/>
                  </a:lnTo>
                  <a:lnTo>
                    <a:pt x="444" y="215"/>
                  </a:lnTo>
                  <a:lnTo>
                    <a:pt x="441" y="221"/>
                  </a:lnTo>
                  <a:lnTo>
                    <a:pt x="439" y="228"/>
                  </a:lnTo>
                  <a:lnTo>
                    <a:pt x="434" y="246"/>
                  </a:lnTo>
                  <a:lnTo>
                    <a:pt x="429" y="246"/>
                  </a:lnTo>
                  <a:lnTo>
                    <a:pt x="429" y="173"/>
                  </a:lnTo>
                  <a:lnTo>
                    <a:pt x="481" y="173"/>
                  </a:lnTo>
                  <a:lnTo>
                    <a:pt x="603" y="173"/>
                  </a:lnTo>
                  <a:close/>
                  <a:moveTo>
                    <a:pt x="77" y="203"/>
                  </a:moveTo>
                  <a:lnTo>
                    <a:pt x="77" y="203"/>
                  </a:lnTo>
                  <a:lnTo>
                    <a:pt x="73" y="203"/>
                  </a:lnTo>
                  <a:lnTo>
                    <a:pt x="69" y="205"/>
                  </a:lnTo>
                  <a:lnTo>
                    <a:pt x="66" y="210"/>
                  </a:lnTo>
                  <a:lnTo>
                    <a:pt x="63" y="215"/>
                  </a:lnTo>
                  <a:lnTo>
                    <a:pt x="59" y="221"/>
                  </a:lnTo>
                  <a:lnTo>
                    <a:pt x="56" y="228"/>
                  </a:lnTo>
                  <a:lnTo>
                    <a:pt x="51" y="246"/>
                  </a:lnTo>
                  <a:lnTo>
                    <a:pt x="46" y="246"/>
                  </a:lnTo>
                  <a:lnTo>
                    <a:pt x="46" y="173"/>
                  </a:lnTo>
                  <a:lnTo>
                    <a:pt x="98" y="173"/>
                  </a:lnTo>
                  <a:lnTo>
                    <a:pt x="105" y="173"/>
                  </a:lnTo>
                  <a:lnTo>
                    <a:pt x="126" y="288"/>
                  </a:lnTo>
                  <a:lnTo>
                    <a:pt x="142" y="288"/>
                  </a:lnTo>
                  <a:lnTo>
                    <a:pt x="142" y="288"/>
                  </a:lnTo>
                  <a:lnTo>
                    <a:pt x="142" y="301"/>
                  </a:lnTo>
                  <a:lnTo>
                    <a:pt x="142" y="301"/>
                  </a:lnTo>
                  <a:lnTo>
                    <a:pt x="142" y="316"/>
                  </a:lnTo>
                  <a:lnTo>
                    <a:pt x="143" y="331"/>
                  </a:lnTo>
                  <a:lnTo>
                    <a:pt x="145" y="343"/>
                  </a:lnTo>
                  <a:lnTo>
                    <a:pt x="147" y="356"/>
                  </a:lnTo>
                  <a:lnTo>
                    <a:pt x="150" y="367"/>
                  </a:lnTo>
                  <a:lnTo>
                    <a:pt x="153" y="377"/>
                  </a:lnTo>
                  <a:lnTo>
                    <a:pt x="156" y="385"/>
                  </a:lnTo>
                  <a:lnTo>
                    <a:pt x="161" y="391"/>
                  </a:lnTo>
                  <a:lnTo>
                    <a:pt x="89" y="391"/>
                  </a:lnTo>
                  <a:lnTo>
                    <a:pt x="89" y="391"/>
                  </a:lnTo>
                  <a:lnTo>
                    <a:pt x="93" y="385"/>
                  </a:lnTo>
                  <a:lnTo>
                    <a:pt x="96" y="377"/>
                  </a:lnTo>
                  <a:lnTo>
                    <a:pt x="100" y="367"/>
                  </a:lnTo>
                  <a:lnTo>
                    <a:pt x="102" y="356"/>
                  </a:lnTo>
                  <a:lnTo>
                    <a:pt x="104" y="343"/>
                  </a:lnTo>
                  <a:lnTo>
                    <a:pt x="106" y="331"/>
                  </a:lnTo>
                  <a:lnTo>
                    <a:pt x="107" y="316"/>
                  </a:lnTo>
                  <a:lnTo>
                    <a:pt x="107" y="301"/>
                  </a:lnTo>
                  <a:lnTo>
                    <a:pt x="107" y="301"/>
                  </a:lnTo>
                  <a:lnTo>
                    <a:pt x="107" y="282"/>
                  </a:lnTo>
                  <a:lnTo>
                    <a:pt x="105" y="263"/>
                  </a:lnTo>
                  <a:lnTo>
                    <a:pt x="102" y="246"/>
                  </a:lnTo>
                  <a:lnTo>
                    <a:pt x="99" y="232"/>
                  </a:lnTo>
                  <a:lnTo>
                    <a:pt x="94" y="220"/>
                  </a:lnTo>
                  <a:lnTo>
                    <a:pt x="89" y="211"/>
                  </a:lnTo>
                  <a:lnTo>
                    <a:pt x="87" y="208"/>
                  </a:lnTo>
                  <a:lnTo>
                    <a:pt x="83" y="204"/>
                  </a:lnTo>
                  <a:lnTo>
                    <a:pt x="80" y="203"/>
                  </a:lnTo>
                  <a:lnTo>
                    <a:pt x="77" y="203"/>
                  </a:lnTo>
                  <a:lnTo>
                    <a:pt x="77" y="2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grpSp>
      <p:grpSp>
        <p:nvGrpSpPr>
          <p:cNvPr id="3" name="Group 2"/>
          <p:cNvGrpSpPr/>
          <p:nvPr/>
        </p:nvGrpSpPr>
        <p:grpSpPr>
          <a:xfrm>
            <a:off x="417132" y="2176938"/>
            <a:ext cx="1158795" cy="607454"/>
            <a:chOff x="9162054" y="-1610307"/>
            <a:chExt cx="1158795" cy="206248"/>
          </a:xfrm>
        </p:grpSpPr>
        <p:grpSp>
          <p:nvGrpSpPr>
            <p:cNvPr id="92" name="Group 91"/>
            <p:cNvGrpSpPr/>
            <p:nvPr/>
          </p:nvGrpSpPr>
          <p:grpSpPr>
            <a:xfrm>
              <a:off x="9162054" y="-1609740"/>
              <a:ext cx="1158795" cy="205681"/>
              <a:chOff x="548038" y="3778069"/>
              <a:chExt cx="7948809" cy="2246811"/>
            </a:xfrm>
            <a:solidFill>
              <a:schemeClr val="accent4"/>
            </a:solidFill>
          </p:grpSpPr>
          <p:sp>
            <p:nvSpPr>
              <p:cNvPr id="123" name="Freeform 324"/>
              <p:cNvSpPr>
                <a:spLocks noEditPoints="1"/>
              </p:cNvSpPr>
              <p:nvPr/>
            </p:nvSpPr>
            <p:spPr bwMode="auto">
              <a:xfrm>
                <a:off x="548038" y="3778069"/>
                <a:ext cx="7948809" cy="2026676"/>
              </a:xfrm>
              <a:custGeom>
                <a:avLst/>
                <a:gdLst>
                  <a:gd name="T0" fmla="*/ 8142 w 9012"/>
                  <a:gd name="T1" fmla="*/ 25 h 2768"/>
                  <a:gd name="T2" fmla="*/ 7653 w 9012"/>
                  <a:gd name="T3" fmla="*/ 39 h 2768"/>
                  <a:gd name="T4" fmla="*/ 7458 w 9012"/>
                  <a:gd name="T5" fmla="*/ 25 h 2768"/>
                  <a:gd name="T6" fmla="*/ 7372 w 9012"/>
                  <a:gd name="T7" fmla="*/ 6 h 2768"/>
                  <a:gd name="T8" fmla="*/ 7211 w 9012"/>
                  <a:gd name="T9" fmla="*/ 2 h 2768"/>
                  <a:gd name="T10" fmla="*/ 6741 w 9012"/>
                  <a:gd name="T11" fmla="*/ 55 h 2768"/>
                  <a:gd name="T12" fmla="*/ 6738 w 9012"/>
                  <a:gd name="T13" fmla="*/ 55 h 2768"/>
                  <a:gd name="T14" fmla="*/ 6629 w 9012"/>
                  <a:gd name="T15" fmla="*/ 49 h 2768"/>
                  <a:gd name="T16" fmla="*/ 6551 w 9012"/>
                  <a:gd name="T17" fmla="*/ 64 h 2768"/>
                  <a:gd name="T18" fmla="*/ 6338 w 9012"/>
                  <a:gd name="T19" fmla="*/ 136 h 2768"/>
                  <a:gd name="T20" fmla="*/ 6039 w 9012"/>
                  <a:gd name="T21" fmla="*/ 206 h 2768"/>
                  <a:gd name="T22" fmla="*/ 5735 w 9012"/>
                  <a:gd name="T23" fmla="*/ 240 h 2768"/>
                  <a:gd name="T24" fmla="*/ 5558 w 9012"/>
                  <a:gd name="T25" fmla="*/ 234 h 2768"/>
                  <a:gd name="T26" fmla="*/ 5429 w 9012"/>
                  <a:gd name="T27" fmla="*/ 212 h 2768"/>
                  <a:gd name="T28" fmla="*/ 5232 w 9012"/>
                  <a:gd name="T29" fmla="*/ 185 h 2768"/>
                  <a:gd name="T30" fmla="*/ 4855 w 9012"/>
                  <a:gd name="T31" fmla="*/ 173 h 2768"/>
                  <a:gd name="T32" fmla="*/ 4136 w 9012"/>
                  <a:gd name="T33" fmla="*/ 205 h 2768"/>
                  <a:gd name="T34" fmla="*/ 3441 w 9012"/>
                  <a:gd name="T35" fmla="*/ 240 h 2768"/>
                  <a:gd name="T36" fmla="*/ 3238 w 9012"/>
                  <a:gd name="T37" fmla="*/ 222 h 2768"/>
                  <a:gd name="T38" fmla="*/ 3047 w 9012"/>
                  <a:gd name="T39" fmla="*/ 169 h 2768"/>
                  <a:gd name="T40" fmla="*/ 2884 w 9012"/>
                  <a:gd name="T41" fmla="*/ 115 h 2768"/>
                  <a:gd name="T42" fmla="*/ 2798 w 9012"/>
                  <a:gd name="T43" fmla="*/ 121 h 2768"/>
                  <a:gd name="T44" fmla="*/ 2736 w 9012"/>
                  <a:gd name="T45" fmla="*/ 146 h 2768"/>
                  <a:gd name="T46" fmla="*/ 2602 w 9012"/>
                  <a:gd name="T47" fmla="*/ 164 h 2768"/>
                  <a:gd name="T48" fmla="*/ 2442 w 9012"/>
                  <a:gd name="T49" fmla="*/ 144 h 2768"/>
                  <a:gd name="T50" fmla="*/ 2337 w 9012"/>
                  <a:gd name="T51" fmla="*/ 130 h 2768"/>
                  <a:gd name="T52" fmla="*/ 2193 w 9012"/>
                  <a:gd name="T53" fmla="*/ 132 h 2768"/>
                  <a:gd name="T54" fmla="*/ 1988 w 9012"/>
                  <a:gd name="T55" fmla="*/ 117 h 2768"/>
                  <a:gd name="T56" fmla="*/ 1871 w 9012"/>
                  <a:gd name="T57" fmla="*/ 95 h 2768"/>
                  <a:gd name="T58" fmla="*/ 1805 w 9012"/>
                  <a:gd name="T59" fmla="*/ 105 h 2768"/>
                  <a:gd name="T60" fmla="*/ 1776 w 9012"/>
                  <a:gd name="T61" fmla="*/ 130 h 2768"/>
                  <a:gd name="T62" fmla="*/ 1704 w 9012"/>
                  <a:gd name="T63" fmla="*/ 115 h 2768"/>
                  <a:gd name="T64" fmla="*/ 1534 w 9012"/>
                  <a:gd name="T65" fmla="*/ 84 h 2768"/>
                  <a:gd name="T66" fmla="*/ 1427 w 9012"/>
                  <a:gd name="T67" fmla="*/ 80 h 2768"/>
                  <a:gd name="T68" fmla="*/ 1289 w 9012"/>
                  <a:gd name="T69" fmla="*/ 107 h 2768"/>
                  <a:gd name="T70" fmla="*/ 1112 w 9012"/>
                  <a:gd name="T71" fmla="*/ 173 h 2768"/>
                  <a:gd name="T72" fmla="*/ 1028 w 9012"/>
                  <a:gd name="T73" fmla="*/ 189 h 2768"/>
                  <a:gd name="T74" fmla="*/ 985 w 9012"/>
                  <a:gd name="T75" fmla="*/ 173 h 2768"/>
                  <a:gd name="T76" fmla="*/ 956 w 9012"/>
                  <a:gd name="T77" fmla="*/ 132 h 2768"/>
                  <a:gd name="T78" fmla="*/ 939 w 9012"/>
                  <a:gd name="T79" fmla="*/ 119 h 2768"/>
                  <a:gd name="T80" fmla="*/ 808 w 9012"/>
                  <a:gd name="T81" fmla="*/ 125 h 2768"/>
                  <a:gd name="T82" fmla="*/ 563 w 9012"/>
                  <a:gd name="T83" fmla="*/ 105 h 2768"/>
                  <a:gd name="T84" fmla="*/ 389 w 9012"/>
                  <a:gd name="T85" fmla="*/ 101 h 2768"/>
                  <a:gd name="T86" fmla="*/ 331 w 9012"/>
                  <a:gd name="T87" fmla="*/ 127 h 2768"/>
                  <a:gd name="T88" fmla="*/ 294 w 9012"/>
                  <a:gd name="T89" fmla="*/ 146 h 2768"/>
                  <a:gd name="T90" fmla="*/ 125 w 9012"/>
                  <a:gd name="T91" fmla="*/ 162 h 2768"/>
                  <a:gd name="T92" fmla="*/ 9012 w 9012"/>
                  <a:gd name="T93" fmla="*/ 2768 h 2768"/>
                  <a:gd name="T94" fmla="*/ 8922 w 9012"/>
                  <a:gd name="T95" fmla="*/ 25 h 2768"/>
                  <a:gd name="T96" fmla="*/ 8628 w 9012"/>
                  <a:gd name="T97" fmla="*/ 0 h 2768"/>
                  <a:gd name="T98" fmla="*/ 6749 w 9012"/>
                  <a:gd name="T99" fmla="*/ 55 h 2768"/>
                  <a:gd name="T100" fmla="*/ 6749 w 9012"/>
                  <a:gd name="T101" fmla="*/ 55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12" h="2768">
                    <a:moveTo>
                      <a:pt x="8545" y="2"/>
                    </a:moveTo>
                    <a:lnTo>
                      <a:pt x="8545" y="2"/>
                    </a:lnTo>
                    <a:lnTo>
                      <a:pt x="8303" y="18"/>
                    </a:lnTo>
                    <a:lnTo>
                      <a:pt x="8142" y="25"/>
                    </a:lnTo>
                    <a:lnTo>
                      <a:pt x="7972" y="33"/>
                    </a:lnTo>
                    <a:lnTo>
                      <a:pt x="7805" y="39"/>
                    </a:lnTo>
                    <a:lnTo>
                      <a:pt x="7727" y="39"/>
                    </a:lnTo>
                    <a:lnTo>
                      <a:pt x="7653" y="39"/>
                    </a:lnTo>
                    <a:lnTo>
                      <a:pt x="7585" y="37"/>
                    </a:lnTo>
                    <a:lnTo>
                      <a:pt x="7526" y="33"/>
                    </a:lnTo>
                    <a:lnTo>
                      <a:pt x="7478" y="27"/>
                    </a:lnTo>
                    <a:lnTo>
                      <a:pt x="7458" y="25"/>
                    </a:lnTo>
                    <a:lnTo>
                      <a:pt x="7441" y="19"/>
                    </a:lnTo>
                    <a:lnTo>
                      <a:pt x="7441" y="19"/>
                    </a:lnTo>
                    <a:lnTo>
                      <a:pt x="7407" y="12"/>
                    </a:lnTo>
                    <a:lnTo>
                      <a:pt x="7372" y="6"/>
                    </a:lnTo>
                    <a:lnTo>
                      <a:pt x="7335" y="2"/>
                    </a:lnTo>
                    <a:lnTo>
                      <a:pt x="7295" y="0"/>
                    </a:lnTo>
                    <a:lnTo>
                      <a:pt x="7254" y="0"/>
                    </a:lnTo>
                    <a:lnTo>
                      <a:pt x="7211" y="2"/>
                    </a:lnTo>
                    <a:lnTo>
                      <a:pt x="7121" y="8"/>
                    </a:lnTo>
                    <a:lnTo>
                      <a:pt x="7028" y="18"/>
                    </a:lnTo>
                    <a:lnTo>
                      <a:pt x="6932" y="29"/>
                    </a:lnTo>
                    <a:lnTo>
                      <a:pt x="6741" y="55"/>
                    </a:lnTo>
                    <a:lnTo>
                      <a:pt x="6741" y="55"/>
                    </a:lnTo>
                    <a:lnTo>
                      <a:pt x="6749" y="55"/>
                    </a:lnTo>
                    <a:lnTo>
                      <a:pt x="6738" y="55"/>
                    </a:lnTo>
                    <a:lnTo>
                      <a:pt x="6738" y="55"/>
                    </a:lnTo>
                    <a:lnTo>
                      <a:pt x="6741" y="55"/>
                    </a:lnTo>
                    <a:lnTo>
                      <a:pt x="6741" y="55"/>
                    </a:lnTo>
                    <a:lnTo>
                      <a:pt x="6675" y="51"/>
                    </a:lnTo>
                    <a:lnTo>
                      <a:pt x="6629" y="49"/>
                    </a:lnTo>
                    <a:lnTo>
                      <a:pt x="6609" y="49"/>
                    </a:lnTo>
                    <a:lnTo>
                      <a:pt x="6592" y="51"/>
                    </a:lnTo>
                    <a:lnTo>
                      <a:pt x="6572" y="56"/>
                    </a:lnTo>
                    <a:lnTo>
                      <a:pt x="6551" y="64"/>
                    </a:lnTo>
                    <a:lnTo>
                      <a:pt x="6551" y="64"/>
                    </a:lnTo>
                    <a:lnTo>
                      <a:pt x="6494" y="86"/>
                    </a:lnTo>
                    <a:lnTo>
                      <a:pt x="6399" y="119"/>
                    </a:lnTo>
                    <a:lnTo>
                      <a:pt x="6338" y="136"/>
                    </a:lnTo>
                    <a:lnTo>
                      <a:pt x="6272" y="156"/>
                    </a:lnTo>
                    <a:lnTo>
                      <a:pt x="6198" y="173"/>
                    </a:lnTo>
                    <a:lnTo>
                      <a:pt x="6120" y="191"/>
                    </a:lnTo>
                    <a:lnTo>
                      <a:pt x="6039" y="206"/>
                    </a:lnTo>
                    <a:lnTo>
                      <a:pt x="5955" y="220"/>
                    </a:lnTo>
                    <a:lnTo>
                      <a:pt x="5867" y="232"/>
                    </a:lnTo>
                    <a:lnTo>
                      <a:pt x="5778" y="238"/>
                    </a:lnTo>
                    <a:lnTo>
                      <a:pt x="5735" y="240"/>
                    </a:lnTo>
                    <a:lnTo>
                      <a:pt x="5690" y="240"/>
                    </a:lnTo>
                    <a:lnTo>
                      <a:pt x="5645" y="240"/>
                    </a:lnTo>
                    <a:lnTo>
                      <a:pt x="5600" y="238"/>
                    </a:lnTo>
                    <a:lnTo>
                      <a:pt x="5558" y="234"/>
                    </a:lnTo>
                    <a:lnTo>
                      <a:pt x="5513" y="228"/>
                    </a:lnTo>
                    <a:lnTo>
                      <a:pt x="5470" y="220"/>
                    </a:lnTo>
                    <a:lnTo>
                      <a:pt x="5429" y="212"/>
                    </a:lnTo>
                    <a:lnTo>
                      <a:pt x="5429" y="212"/>
                    </a:lnTo>
                    <a:lnTo>
                      <a:pt x="5384" y="203"/>
                    </a:lnTo>
                    <a:lnTo>
                      <a:pt x="5337" y="197"/>
                    </a:lnTo>
                    <a:lnTo>
                      <a:pt x="5287" y="189"/>
                    </a:lnTo>
                    <a:lnTo>
                      <a:pt x="5232" y="185"/>
                    </a:lnTo>
                    <a:lnTo>
                      <a:pt x="5176" y="181"/>
                    </a:lnTo>
                    <a:lnTo>
                      <a:pt x="5115" y="177"/>
                    </a:lnTo>
                    <a:lnTo>
                      <a:pt x="4989" y="173"/>
                    </a:lnTo>
                    <a:lnTo>
                      <a:pt x="4855" y="173"/>
                    </a:lnTo>
                    <a:lnTo>
                      <a:pt x="4714" y="177"/>
                    </a:lnTo>
                    <a:lnTo>
                      <a:pt x="4570" y="181"/>
                    </a:lnTo>
                    <a:lnTo>
                      <a:pt x="4426" y="189"/>
                    </a:lnTo>
                    <a:lnTo>
                      <a:pt x="4136" y="205"/>
                    </a:lnTo>
                    <a:lnTo>
                      <a:pt x="3865" y="222"/>
                    </a:lnTo>
                    <a:lnTo>
                      <a:pt x="3628" y="236"/>
                    </a:lnTo>
                    <a:lnTo>
                      <a:pt x="3528" y="240"/>
                    </a:lnTo>
                    <a:lnTo>
                      <a:pt x="3441" y="240"/>
                    </a:lnTo>
                    <a:lnTo>
                      <a:pt x="3441" y="240"/>
                    </a:lnTo>
                    <a:lnTo>
                      <a:pt x="3367" y="238"/>
                    </a:lnTo>
                    <a:lnTo>
                      <a:pt x="3299" y="232"/>
                    </a:lnTo>
                    <a:lnTo>
                      <a:pt x="3238" y="222"/>
                    </a:lnTo>
                    <a:lnTo>
                      <a:pt x="3182" y="210"/>
                    </a:lnTo>
                    <a:lnTo>
                      <a:pt x="3133" y="199"/>
                    </a:lnTo>
                    <a:lnTo>
                      <a:pt x="3088" y="183"/>
                    </a:lnTo>
                    <a:lnTo>
                      <a:pt x="3047" y="169"/>
                    </a:lnTo>
                    <a:lnTo>
                      <a:pt x="3010" y="156"/>
                    </a:lnTo>
                    <a:lnTo>
                      <a:pt x="2944" y="130"/>
                    </a:lnTo>
                    <a:lnTo>
                      <a:pt x="2913" y="123"/>
                    </a:lnTo>
                    <a:lnTo>
                      <a:pt x="2884" y="115"/>
                    </a:lnTo>
                    <a:lnTo>
                      <a:pt x="2857" y="113"/>
                    </a:lnTo>
                    <a:lnTo>
                      <a:pt x="2827" y="115"/>
                    </a:lnTo>
                    <a:lnTo>
                      <a:pt x="2814" y="117"/>
                    </a:lnTo>
                    <a:lnTo>
                      <a:pt x="2798" y="121"/>
                    </a:lnTo>
                    <a:lnTo>
                      <a:pt x="2785" y="127"/>
                    </a:lnTo>
                    <a:lnTo>
                      <a:pt x="2769" y="134"/>
                    </a:lnTo>
                    <a:lnTo>
                      <a:pt x="2769" y="134"/>
                    </a:lnTo>
                    <a:lnTo>
                      <a:pt x="2736" y="146"/>
                    </a:lnTo>
                    <a:lnTo>
                      <a:pt x="2703" y="156"/>
                    </a:lnTo>
                    <a:lnTo>
                      <a:pt x="2670" y="162"/>
                    </a:lnTo>
                    <a:lnTo>
                      <a:pt x="2637" y="164"/>
                    </a:lnTo>
                    <a:lnTo>
                      <a:pt x="2602" y="164"/>
                    </a:lnTo>
                    <a:lnTo>
                      <a:pt x="2568" y="162"/>
                    </a:lnTo>
                    <a:lnTo>
                      <a:pt x="2535" y="158"/>
                    </a:lnTo>
                    <a:lnTo>
                      <a:pt x="2502" y="154"/>
                    </a:lnTo>
                    <a:lnTo>
                      <a:pt x="2442" y="144"/>
                    </a:lnTo>
                    <a:lnTo>
                      <a:pt x="2391" y="134"/>
                    </a:lnTo>
                    <a:lnTo>
                      <a:pt x="2370" y="130"/>
                    </a:lnTo>
                    <a:lnTo>
                      <a:pt x="2350" y="130"/>
                    </a:lnTo>
                    <a:lnTo>
                      <a:pt x="2337" y="130"/>
                    </a:lnTo>
                    <a:lnTo>
                      <a:pt x="2325" y="134"/>
                    </a:lnTo>
                    <a:lnTo>
                      <a:pt x="2325" y="134"/>
                    </a:lnTo>
                    <a:lnTo>
                      <a:pt x="2286" y="134"/>
                    </a:lnTo>
                    <a:lnTo>
                      <a:pt x="2193" y="132"/>
                    </a:lnTo>
                    <a:lnTo>
                      <a:pt x="2136" y="130"/>
                    </a:lnTo>
                    <a:lnTo>
                      <a:pt x="2082" y="129"/>
                    </a:lnTo>
                    <a:lnTo>
                      <a:pt x="2029" y="123"/>
                    </a:lnTo>
                    <a:lnTo>
                      <a:pt x="1988" y="117"/>
                    </a:lnTo>
                    <a:lnTo>
                      <a:pt x="1988" y="117"/>
                    </a:lnTo>
                    <a:lnTo>
                      <a:pt x="1932" y="105"/>
                    </a:lnTo>
                    <a:lnTo>
                      <a:pt x="1901" y="99"/>
                    </a:lnTo>
                    <a:lnTo>
                      <a:pt x="1871" y="95"/>
                    </a:lnTo>
                    <a:lnTo>
                      <a:pt x="1844" y="95"/>
                    </a:lnTo>
                    <a:lnTo>
                      <a:pt x="1830" y="97"/>
                    </a:lnTo>
                    <a:lnTo>
                      <a:pt x="1819" y="99"/>
                    </a:lnTo>
                    <a:lnTo>
                      <a:pt x="1805" y="105"/>
                    </a:lnTo>
                    <a:lnTo>
                      <a:pt x="1795" y="111"/>
                    </a:lnTo>
                    <a:lnTo>
                      <a:pt x="1786" y="121"/>
                    </a:lnTo>
                    <a:lnTo>
                      <a:pt x="1776" y="130"/>
                    </a:lnTo>
                    <a:lnTo>
                      <a:pt x="1776" y="130"/>
                    </a:lnTo>
                    <a:lnTo>
                      <a:pt x="1772" y="132"/>
                    </a:lnTo>
                    <a:lnTo>
                      <a:pt x="1768" y="134"/>
                    </a:lnTo>
                    <a:lnTo>
                      <a:pt x="1754" y="132"/>
                    </a:lnTo>
                    <a:lnTo>
                      <a:pt x="1704" y="115"/>
                    </a:lnTo>
                    <a:lnTo>
                      <a:pt x="1661" y="103"/>
                    </a:lnTo>
                    <a:lnTo>
                      <a:pt x="1607" y="92"/>
                    </a:lnTo>
                    <a:lnTo>
                      <a:pt x="1573" y="88"/>
                    </a:lnTo>
                    <a:lnTo>
                      <a:pt x="1534" y="84"/>
                    </a:lnTo>
                    <a:lnTo>
                      <a:pt x="1494" y="80"/>
                    </a:lnTo>
                    <a:lnTo>
                      <a:pt x="1447" y="80"/>
                    </a:lnTo>
                    <a:lnTo>
                      <a:pt x="1447" y="80"/>
                    </a:lnTo>
                    <a:lnTo>
                      <a:pt x="1427" y="80"/>
                    </a:lnTo>
                    <a:lnTo>
                      <a:pt x="1408" y="80"/>
                    </a:lnTo>
                    <a:lnTo>
                      <a:pt x="1369" y="86"/>
                    </a:lnTo>
                    <a:lnTo>
                      <a:pt x="1328" y="95"/>
                    </a:lnTo>
                    <a:lnTo>
                      <a:pt x="1289" y="107"/>
                    </a:lnTo>
                    <a:lnTo>
                      <a:pt x="1252" y="121"/>
                    </a:lnTo>
                    <a:lnTo>
                      <a:pt x="1215" y="134"/>
                    </a:lnTo>
                    <a:lnTo>
                      <a:pt x="1145" y="162"/>
                    </a:lnTo>
                    <a:lnTo>
                      <a:pt x="1112" y="173"/>
                    </a:lnTo>
                    <a:lnTo>
                      <a:pt x="1083" y="183"/>
                    </a:lnTo>
                    <a:lnTo>
                      <a:pt x="1053" y="187"/>
                    </a:lnTo>
                    <a:lnTo>
                      <a:pt x="1042" y="189"/>
                    </a:lnTo>
                    <a:lnTo>
                      <a:pt x="1028" y="189"/>
                    </a:lnTo>
                    <a:lnTo>
                      <a:pt x="1016" y="187"/>
                    </a:lnTo>
                    <a:lnTo>
                      <a:pt x="1007" y="185"/>
                    </a:lnTo>
                    <a:lnTo>
                      <a:pt x="995" y="181"/>
                    </a:lnTo>
                    <a:lnTo>
                      <a:pt x="985" y="173"/>
                    </a:lnTo>
                    <a:lnTo>
                      <a:pt x="978" y="166"/>
                    </a:lnTo>
                    <a:lnTo>
                      <a:pt x="970" y="156"/>
                    </a:lnTo>
                    <a:lnTo>
                      <a:pt x="962" y="146"/>
                    </a:lnTo>
                    <a:lnTo>
                      <a:pt x="956" y="132"/>
                    </a:lnTo>
                    <a:lnTo>
                      <a:pt x="956" y="132"/>
                    </a:lnTo>
                    <a:lnTo>
                      <a:pt x="952" y="127"/>
                    </a:lnTo>
                    <a:lnTo>
                      <a:pt x="946" y="121"/>
                    </a:lnTo>
                    <a:lnTo>
                      <a:pt x="939" y="119"/>
                    </a:lnTo>
                    <a:lnTo>
                      <a:pt x="927" y="117"/>
                    </a:lnTo>
                    <a:lnTo>
                      <a:pt x="902" y="117"/>
                    </a:lnTo>
                    <a:lnTo>
                      <a:pt x="870" y="119"/>
                    </a:lnTo>
                    <a:lnTo>
                      <a:pt x="808" y="125"/>
                    </a:lnTo>
                    <a:lnTo>
                      <a:pt x="781" y="129"/>
                    </a:lnTo>
                    <a:lnTo>
                      <a:pt x="757" y="127"/>
                    </a:lnTo>
                    <a:lnTo>
                      <a:pt x="757" y="127"/>
                    </a:lnTo>
                    <a:lnTo>
                      <a:pt x="563" y="105"/>
                    </a:lnTo>
                    <a:lnTo>
                      <a:pt x="495" y="99"/>
                    </a:lnTo>
                    <a:lnTo>
                      <a:pt x="444" y="97"/>
                    </a:lnTo>
                    <a:lnTo>
                      <a:pt x="407" y="99"/>
                    </a:lnTo>
                    <a:lnTo>
                      <a:pt x="389" y="101"/>
                    </a:lnTo>
                    <a:lnTo>
                      <a:pt x="376" y="103"/>
                    </a:lnTo>
                    <a:lnTo>
                      <a:pt x="364" y="107"/>
                    </a:lnTo>
                    <a:lnTo>
                      <a:pt x="352" y="113"/>
                    </a:lnTo>
                    <a:lnTo>
                      <a:pt x="331" y="127"/>
                    </a:lnTo>
                    <a:lnTo>
                      <a:pt x="331" y="127"/>
                    </a:lnTo>
                    <a:lnTo>
                      <a:pt x="319" y="134"/>
                    </a:lnTo>
                    <a:lnTo>
                      <a:pt x="306" y="140"/>
                    </a:lnTo>
                    <a:lnTo>
                      <a:pt x="294" y="146"/>
                    </a:lnTo>
                    <a:lnTo>
                      <a:pt x="280" y="150"/>
                    </a:lnTo>
                    <a:lnTo>
                      <a:pt x="251" y="156"/>
                    </a:lnTo>
                    <a:lnTo>
                      <a:pt x="216" y="158"/>
                    </a:lnTo>
                    <a:lnTo>
                      <a:pt x="125" y="162"/>
                    </a:lnTo>
                    <a:lnTo>
                      <a:pt x="66" y="164"/>
                    </a:lnTo>
                    <a:lnTo>
                      <a:pt x="0" y="166"/>
                    </a:lnTo>
                    <a:lnTo>
                      <a:pt x="0" y="2768"/>
                    </a:lnTo>
                    <a:lnTo>
                      <a:pt x="9012" y="2768"/>
                    </a:lnTo>
                    <a:lnTo>
                      <a:pt x="9012" y="41"/>
                    </a:lnTo>
                    <a:lnTo>
                      <a:pt x="9012" y="41"/>
                    </a:lnTo>
                    <a:lnTo>
                      <a:pt x="8969" y="33"/>
                    </a:lnTo>
                    <a:lnTo>
                      <a:pt x="8922" y="25"/>
                    </a:lnTo>
                    <a:lnTo>
                      <a:pt x="8862" y="18"/>
                    </a:lnTo>
                    <a:lnTo>
                      <a:pt x="8790" y="10"/>
                    </a:lnTo>
                    <a:lnTo>
                      <a:pt x="8712" y="4"/>
                    </a:lnTo>
                    <a:lnTo>
                      <a:pt x="8628" y="0"/>
                    </a:lnTo>
                    <a:lnTo>
                      <a:pt x="8587" y="0"/>
                    </a:lnTo>
                    <a:lnTo>
                      <a:pt x="8545" y="2"/>
                    </a:lnTo>
                    <a:lnTo>
                      <a:pt x="8545" y="2"/>
                    </a:lnTo>
                    <a:close/>
                    <a:moveTo>
                      <a:pt x="6749" y="55"/>
                    </a:moveTo>
                    <a:lnTo>
                      <a:pt x="6823" y="55"/>
                    </a:lnTo>
                    <a:lnTo>
                      <a:pt x="6823" y="55"/>
                    </a:lnTo>
                    <a:lnTo>
                      <a:pt x="6749" y="55"/>
                    </a:lnTo>
                    <a:lnTo>
                      <a:pt x="6749" y="55"/>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24" name="Freeform 106"/>
              <p:cNvSpPr/>
              <p:nvPr/>
            </p:nvSpPr>
            <p:spPr>
              <a:xfrm>
                <a:off x="552157" y="3977835"/>
                <a:ext cx="7941603" cy="2047045"/>
              </a:xfrm>
              <a:custGeom>
                <a:avLst/>
                <a:gdLst>
                  <a:gd name="connsiteX0" fmla="*/ 0 w 1239048"/>
                  <a:gd name="connsiteY0" fmla="*/ 0 h 743429"/>
                  <a:gd name="connsiteX1" fmla="*/ 1239048 w 1239048"/>
                  <a:gd name="connsiteY1" fmla="*/ 0 h 743429"/>
                  <a:gd name="connsiteX2" fmla="*/ 1239048 w 1239048"/>
                  <a:gd name="connsiteY2" fmla="*/ 743429 h 743429"/>
                  <a:gd name="connsiteX3" fmla="*/ 0 w 1239048"/>
                  <a:gd name="connsiteY3" fmla="*/ 743429 h 743429"/>
                  <a:gd name="connsiteX4" fmla="*/ 0 w 1239048"/>
                  <a:gd name="connsiteY4" fmla="*/ 0 h 74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48" h="743429">
                    <a:moveTo>
                      <a:pt x="0" y="0"/>
                    </a:moveTo>
                    <a:lnTo>
                      <a:pt x="1239048" y="0"/>
                    </a:lnTo>
                    <a:lnTo>
                      <a:pt x="1239048" y="743429"/>
                    </a:lnTo>
                    <a:lnTo>
                      <a:pt x="0" y="743429"/>
                    </a:lnTo>
                    <a:lnTo>
                      <a:pt x="0" y="0"/>
                    </a:lnTo>
                    <a:close/>
                  </a:path>
                </a:pathLst>
              </a:custGeom>
              <a:grpFill/>
              <a:ln>
                <a:no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53340" tIns="53340" rIns="53340" bIns="53340"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grpSp>
        <p:pic>
          <p:nvPicPr>
            <p:cNvPr id="93" name="Picture 92" descr="simpas line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62054" y="-1610307"/>
              <a:ext cx="1121715" cy="174077"/>
            </a:xfrm>
            <a:prstGeom prst="rect">
              <a:avLst/>
            </a:prstGeom>
          </p:spPr>
        </p:pic>
      </p:grpSp>
      <p:sp>
        <p:nvSpPr>
          <p:cNvPr id="125" name="Rectangle 124"/>
          <p:cNvSpPr/>
          <p:nvPr/>
        </p:nvSpPr>
        <p:spPr>
          <a:xfrm>
            <a:off x="328460" y="1365948"/>
            <a:ext cx="134506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ANALYZING SATELLITE IMAGES</a:t>
            </a:r>
          </a:p>
        </p:txBody>
      </p:sp>
      <p:sp>
        <p:nvSpPr>
          <p:cNvPr id="127" name="Rectangle 126"/>
          <p:cNvSpPr/>
          <p:nvPr/>
        </p:nvSpPr>
        <p:spPr>
          <a:xfrm>
            <a:off x="2096434" y="1365948"/>
            <a:ext cx="134506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IN-FIELD MONITORING</a:t>
            </a:r>
          </a:p>
        </p:txBody>
      </p:sp>
      <p:sp>
        <p:nvSpPr>
          <p:cNvPr id="128" name="Rectangle 127"/>
          <p:cNvSpPr/>
          <p:nvPr/>
        </p:nvSpPr>
        <p:spPr>
          <a:xfrm>
            <a:off x="3864408" y="1365949"/>
            <a:ext cx="134506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ASSESSING CROP/SOIL HEALTH</a:t>
            </a:r>
          </a:p>
        </p:txBody>
      </p:sp>
      <p:sp>
        <p:nvSpPr>
          <p:cNvPr id="129" name="Rectangle 128"/>
          <p:cNvSpPr/>
          <p:nvPr/>
        </p:nvSpPr>
        <p:spPr>
          <a:xfrm>
            <a:off x="5403320" y="1379317"/>
            <a:ext cx="169778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AGRICULTURAL ROBOTS</a:t>
            </a:r>
          </a:p>
        </p:txBody>
      </p:sp>
      <p:sp>
        <p:nvSpPr>
          <p:cNvPr id="130" name="Rectangle 129"/>
          <p:cNvSpPr/>
          <p:nvPr/>
        </p:nvSpPr>
        <p:spPr>
          <a:xfrm>
            <a:off x="7400355" y="1379317"/>
            <a:ext cx="134506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PREDICTIVE ANALYTICS</a:t>
            </a:r>
          </a:p>
        </p:txBody>
      </p:sp>
      <p:grpSp>
        <p:nvGrpSpPr>
          <p:cNvPr id="133" name="Group 132"/>
          <p:cNvGrpSpPr/>
          <p:nvPr/>
        </p:nvGrpSpPr>
        <p:grpSpPr>
          <a:xfrm>
            <a:off x="7650746" y="2054505"/>
            <a:ext cx="854014" cy="852267"/>
            <a:chOff x="8012113" y="4824413"/>
            <a:chExt cx="776287" cy="774700"/>
          </a:xfrm>
          <a:solidFill>
            <a:srgbClr val="891B1F"/>
          </a:solidFill>
        </p:grpSpPr>
        <p:sp>
          <p:nvSpPr>
            <p:cNvPr id="134" name="Freeform 2684"/>
            <p:cNvSpPr>
              <a:spLocks/>
            </p:cNvSpPr>
            <p:nvPr/>
          </p:nvSpPr>
          <p:spPr bwMode="auto">
            <a:xfrm>
              <a:off x="8051800" y="4967288"/>
              <a:ext cx="134938" cy="133350"/>
            </a:xfrm>
            <a:custGeom>
              <a:avLst/>
              <a:gdLst>
                <a:gd name="T0" fmla="*/ 14 w 85"/>
                <a:gd name="T1" fmla="*/ 11 h 84"/>
                <a:gd name="T2" fmla="*/ 14 w 85"/>
                <a:gd name="T3" fmla="*/ 11 h 84"/>
                <a:gd name="T4" fmla="*/ 7 w 85"/>
                <a:gd name="T5" fmla="*/ 18 h 84"/>
                <a:gd name="T6" fmla="*/ 4 w 85"/>
                <a:gd name="T7" fmla="*/ 26 h 84"/>
                <a:gd name="T8" fmla="*/ 2 w 85"/>
                <a:gd name="T9" fmla="*/ 33 h 84"/>
                <a:gd name="T10" fmla="*/ 0 w 85"/>
                <a:gd name="T11" fmla="*/ 41 h 84"/>
                <a:gd name="T12" fmla="*/ 2 w 85"/>
                <a:gd name="T13" fmla="*/ 50 h 84"/>
                <a:gd name="T14" fmla="*/ 4 w 85"/>
                <a:gd name="T15" fmla="*/ 58 h 84"/>
                <a:gd name="T16" fmla="*/ 7 w 85"/>
                <a:gd name="T17" fmla="*/ 64 h 84"/>
                <a:gd name="T18" fmla="*/ 14 w 85"/>
                <a:gd name="T19" fmla="*/ 71 h 84"/>
                <a:gd name="T20" fmla="*/ 14 w 85"/>
                <a:gd name="T21" fmla="*/ 71 h 84"/>
                <a:gd name="T22" fmla="*/ 20 w 85"/>
                <a:gd name="T23" fmla="*/ 76 h 84"/>
                <a:gd name="T24" fmla="*/ 27 w 85"/>
                <a:gd name="T25" fmla="*/ 81 h 84"/>
                <a:gd name="T26" fmla="*/ 34 w 85"/>
                <a:gd name="T27" fmla="*/ 83 h 84"/>
                <a:gd name="T28" fmla="*/ 42 w 85"/>
                <a:gd name="T29" fmla="*/ 84 h 84"/>
                <a:gd name="T30" fmla="*/ 42 w 85"/>
                <a:gd name="T31" fmla="*/ 84 h 84"/>
                <a:gd name="T32" fmla="*/ 50 w 85"/>
                <a:gd name="T33" fmla="*/ 83 h 84"/>
                <a:gd name="T34" fmla="*/ 58 w 85"/>
                <a:gd name="T35" fmla="*/ 79 h 84"/>
                <a:gd name="T36" fmla="*/ 65 w 85"/>
                <a:gd name="T37" fmla="*/ 76 h 84"/>
                <a:gd name="T38" fmla="*/ 72 w 85"/>
                <a:gd name="T39" fmla="*/ 71 h 84"/>
                <a:gd name="T40" fmla="*/ 72 w 85"/>
                <a:gd name="T41" fmla="*/ 71 h 84"/>
                <a:gd name="T42" fmla="*/ 78 w 85"/>
                <a:gd name="T43" fmla="*/ 64 h 84"/>
                <a:gd name="T44" fmla="*/ 82 w 85"/>
                <a:gd name="T45" fmla="*/ 58 h 84"/>
                <a:gd name="T46" fmla="*/ 83 w 85"/>
                <a:gd name="T47" fmla="*/ 50 h 84"/>
                <a:gd name="T48" fmla="*/ 85 w 85"/>
                <a:gd name="T49" fmla="*/ 41 h 84"/>
                <a:gd name="T50" fmla="*/ 83 w 85"/>
                <a:gd name="T51" fmla="*/ 33 h 84"/>
                <a:gd name="T52" fmla="*/ 82 w 85"/>
                <a:gd name="T53" fmla="*/ 26 h 84"/>
                <a:gd name="T54" fmla="*/ 78 w 85"/>
                <a:gd name="T55" fmla="*/ 18 h 84"/>
                <a:gd name="T56" fmla="*/ 72 w 85"/>
                <a:gd name="T57" fmla="*/ 11 h 84"/>
                <a:gd name="T58" fmla="*/ 72 w 85"/>
                <a:gd name="T59" fmla="*/ 11 h 84"/>
                <a:gd name="T60" fmla="*/ 65 w 85"/>
                <a:gd name="T61" fmla="*/ 6 h 84"/>
                <a:gd name="T62" fmla="*/ 58 w 85"/>
                <a:gd name="T63" fmla="*/ 3 h 84"/>
                <a:gd name="T64" fmla="*/ 50 w 85"/>
                <a:gd name="T65" fmla="*/ 1 h 84"/>
                <a:gd name="T66" fmla="*/ 42 w 85"/>
                <a:gd name="T67" fmla="*/ 0 h 84"/>
                <a:gd name="T68" fmla="*/ 35 w 85"/>
                <a:gd name="T69" fmla="*/ 1 h 84"/>
                <a:gd name="T70" fmla="*/ 27 w 85"/>
                <a:gd name="T71" fmla="*/ 3 h 84"/>
                <a:gd name="T72" fmla="*/ 19 w 85"/>
                <a:gd name="T73" fmla="*/ 6 h 84"/>
                <a:gd name="T74" fmla="*/ 14 w 85"/>
                <a:gd name="T75" fmla="*/ 11 h 84"/>
                <a:gd name="T76" fmla="*/ 14 w 85"/>
                <a:gd name="T77"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4">
                  <a:moveTo>
                    <a:pt x="14" y="11"/>
                  </a:moveTo>
                  <a:lnTo>
                    <a:pt x="14" y="11"/>
                  </a:lnTo>
                  <a:lnTo>
                    <a:pt x="7" y="18"/>
                  </a:lnTo>
                  <a:lnTo>
                    <a:pt x="4" y="26"/>
                  </a:lnTo>
                  <a:lnTo>
                    <a:pt x="2" y="33"/>
                  </a:lnTo>
                  <a:lnTo>
                    <a:pt x="0" y="41"/>
                  </a:lnTo>
                  <a:lnTo>
                    <a:pt x="2" y="50"/>
                  </a:lnTo>
                  <a:lnTo>
                    <a:pt x="4" y="58"/>
                  </a:lnTo>
                  <a:lnTo>
                    <a:pt x="7" y="64"/>
                  </a:lnTo>
                  <a:lnTo>
                    <a:pt x="14" y="71"/>
                  </a:lnTo>
                  <a:lnTo>
                    <a:pt x="14" y="71"/>
                  </a:lnTo>
                  <a:lnTo>
                    <a:pt x="20" y="76"/>
                  </a:lnTo>
                  <a:lnTo>
                    <a:pt x="27" y="81"/>
                  </a:lnTo>
                  <a:lnTo>
                    <a:pt x="34" y="83"/>
                  </a:lnTo>
                  <a:lnTo>
                    <a:pt x="42" y="84"/>
                  </a:lnTo>
                  <a:lnTo>
                    <a:pt x="42" y="84"/>
                  </a:lnTo>
                  <a:lnTo>
                    <a:pt x="50" y="83"/>
                  </a:lnTo>
                  <a:lnTo>
                    <a:pt x="58" y="79"/>
                  </a:lnTo>
                  <a:lnTo>
                    <a:pt x="65" y="76"/>
                  </a:lnTo>
                  <a:lnTo>
                    <a:pt x="72" y="71"/>
                  </a:lnTo>
                  <a:lnTo>
                    <a:pt x="72" y="71"/>
                  </a:lnTo>
                  <a:lnTo>
                    <a:pt x="78" y="64"/>
                  </a:lnTo>
                  <a:lnTo>
                    <a:pt x="82" y="58"/>
                  </a:lnTo>
                  <a:lnTo>
                    <a:pt x="83" y="50"/>
                  </a:lnTo>
                  <a:lnTo>
                    <a:pt x="85" y="41"/>
                  </a:lnTo>
                  <a:lnTo>
                    <a:pt x="83" y="33"/>
                  </a:lnTo>
                  <a:lnTo>
                    <a:pt x="82" y="26"/>
                  </a:lnTo>
                  <a:lnTo>
                    <a:pt x="78" y="18"/>
                  </a:lnTo>
                  <a:lnTo>
                    <a:pt x="72" y="11"/>
                  </a:lnTo>
                  <a:lnTo>
                    <a:pt x="72" y="11"/>
                  </a:lnTo>
                  <a:lnTo>
                    <a:pt x="65" y="6"/>
                  </a:lnTo>
                  <a:lnTo>
                    <a:pt x="58" y="3"/>
                  </a:lnTo>
                  <a:lnTo>
                    <a:pt x="50" y="1"/>
                  </a:lnTo>
                  <a:lnTo>
                    <a:pt x="42" y="0"/>
                  </a:lnTo>
                  <a:lnTo>
                    <a:pt x="35" y="1"/>
                  </a:lnTo>
                  <a:lnTo>
                    <a:pt x="27" y="3"/>
                  </a:lnTo>
                  <a:lnTo>
                    <a:pt x="19" y="6"/>
                  </a:lnTo>
                  <a:lnTo>
                    <a:pt x="14" y="11"/>
                  </a:lnTo>
                  <a:lnTo>
                    <a:pt x="14"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35" name="Freeform 2685"/>
            <p:cNvSpPr>
              <a:spLocks/>
            </p:cNvSpPr>
            <p:nvPr/>
          </p:nvSpPr>
          <p:spPr bwMode="auto">
            <a:xfrm>
              <a:off x="8239125" y="5154613"/>
              <a:ext cx="131763" cy="131763"/>
            </a:xfrm>
            <a:custGeom>
              <a:avLst/>
              <a:gdLst>
                <a:gd name="T0" fmla="*/ 42 w 83"/>
                <a:gd name="T1" fmla="*/ 0 h 83"/>
                <a:gd name="T2" fmla="*/ 42 w 83"/>
                <a:gd name="T3" fmla="*/ 0 h 83"/>
                <a:gd name="T4" fmla="*/ 34 w 83"/>
                <a:gd name="T5" fmla="*/ 1 h 83"/>
                <a:gd name="T6" fmla="*/ 27 w 83"/>
                <a:gd name="T7" fmla="*/ 3 h 83"/>
                <a:gd name="T8" fmla="*/ 19 w 83"/>
                <a:gd name="T9" fmla="*/ 6 h 83"/>
                <a:gd name="T10" fmla="*/ 14 w 83"/>
                <a:gd name="T11" fmla="*/ 13 h 83"/>
                <a:gd name="T12" fmla="*/ 14 w 83"/>
                <a:gd name="T13" fmla="*/ 13 h 83"/>
                <a:gd name="T14" fmla="*/ 9 w 83"/>
                <a:gd name="T15" fmla="*/ 20 h 83"/>
                <a:gd name="T16" fmla="*/ 4 w 83"/>
                <a:gd name="T17" fmla="*/ 26 h 83"/>
                <a:gd name="T18" fmla="*/ 2 w 83"/>
                <a:gd name="T19" fmla="*/ 33 h 83"/>
                <a:gd name="T20" fmla="*/ 0 w 83"/>
                <a:gd name="T21" fmla="*/ 41 h 83"/>
                <a:gd name="T22" fmla="*/ 0 w 83"/>
                <a:gd name="T23" fmla="*/ 41 h 83"/>
                <a:gd name="T24" fmla="*/ 2 w 83"/>
                <a:gd name="T25" fmla="*/ 49 h 83"/>
                <a:gd name="T26" fmla="*/ 4 w 83"/>
                <a:gd name="T27" fmla="*/ 58 h 83"/>
                <a:gd name="T28" fmla="*/ 9 w 83"/>
                <a:gd name="T29" fmla="*/ 64 h 83"/>
                <a:gd name="T30" fmla="*/ 14 w 83"/>
                <a:gd name="T31" fmla="*/ 71 h 83"/>
                <a:gd name="T32" fmla="*/ 14 w 83"/>
                <a:gd name="T33" fmla="*/ 71 h 83"/>
                <a:gd name="T34" fmla="*/ 20 w 83"/>
                <a:gd name="T35" fmla="*/ 76 h 83"/>
                <a:gd name="T36" fmla="*/ 27 w 83"/>
                <a:gd name="T37" fmla="*/ 79 h 83"/>
                <a:gd name="T38" fmla="*/ 35 w 83"/>
                <a:gd name="T39" fmla="*/ 83 h 83"/>
                <a:gd name="T40" fmla="*/ 42 w 83"/>
                <a:gd name="T41" fmla="*/ 83 h 83"/>
                <a:gd name="T42" fmla="*/ 42 w 83"/>
                <a:gd name="T43" fmla="*/ 83 h 83"/>
                <a:gd name="T44" fmla="*/ 50 w 83"/>
                <a:gd name="T45" fmla="*/ 83 h 83"/>
                <a:gd name="T46" fmla="*/ 58 w 83"/>
                <a:gd name="T47" fmla="*/ 79 h 83"/>
                <a:gd name="T48" fmla="*/ 65 w 83"/>
                <a:gd name="T49" fmla="*/ 76 h 83"/>
                <a:gd name="T50" fmla="*/ 72 w 83"/>
                <a:gd name="T51" fmla="*/ 71 h 83"/>
                <a:gd name="T52" fmla="*/ 72 w 83"/>
                <a:gd name="T53" fmla="*/ 71 h 83"/>
                <a:gd name="T54" fmla="*/ 77 w 83"/>
                <a:gd name="T55" fmla="*/ 64 h 83"/>
                <a:gd name="T56" fmla="*/ 82 w 83"/>
                <a:gd name="T57" fmla="*/ 56 h 83"/>
                <a:gd name="T58" fmla="*/ 83 w 83"/>
                <a:gd name="T59" fmla="*/ 49 h 83"/>
                <a:gd name="T60" fmla="*/ 83 w 83"/>
                <a:gd name="T61" fmla="*/ 41 h 83"/>
                <a:gd name="T62" fmla="*/ 83 w 83"/>
                <a:gd name="T63" fmla="*/ 33 h 83"/>
                <a:gd name="T64" fmla="*/ 82 w 83"/>
                <a:gd name="T65" fmla="*/ 25 h 83"/>
                <a:gd name="T66" fmla="*/ 77 w 83"/>
                <a:gd name="T67" fmla="*/ 18 h 83"/>
                <a:gd name="T68" fmla="*/ 72 w 83"/>
                <a:gd name="T69" fmla="*/ 11 h 83"/>
                <a:gd name="T70" fmla="*/ 72 w 83"/>
                <a:gd name="T71" fmla="*/ 11 h 83"/>
                <a:gd name="T72" fmla="*/ 65 w 83"/>
                <a:gd name="T73" fmla="*/ 6 h 83"/>
                <a:gd name="T74" fmla="*/ 58 w 83"/>
                <a:gd name="T75" fmla="*/ 3 h 83"/>
                <a:gd name="T76" fmla="*/ 50 w 83"/>
                <a:gd name="T77" fmla="*/ 1 h 83"/>
                <a:gd name="T78" fmla="*/ 42 w 83"/>
                <a:gd name="T79" fmla="*/ 0 h 83"/>
                <a:gd name="T80" fmla="*/ 42 w 83"/>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3">
                  <a:moveTo>
                    <a:pt x="42" y="0"/>
                  </a:moveTo>
                  <a:lnTo>
                    <a:pt x="42" y="0"/>
                  </a:lnTo>
                  <a:lnTo>
                    <a:pt x="34" y="1"/>
                  </a:lnTo>
                  <a:lnTo>
                    <a:pt x="27" y="3"/>
                  </a:lnTo>
                  <a:lnTo>
                    <a:pt x="19" y="6"/>
                  </a:lnTo>
                  <a:lnTo>
                    <a:pt x="14" y="13"/>
                  </a:lnTo>
                  <a:lnTo>
                    <a:pt x="14" y="13"/>
                  </a:lnTo>
                  <a:lnTo>
                    <a:pt x="9" y="20"/>
                  </a:lnTo>
                  <a:lnTo>
                    <a:pt x="4" y="26"/>
                  </a:lnTo>
                  <a:lnTo>
                    <a:pt x="2" y="33"/>
                  </a:lnTo>
                  <a:lnTo>
                    <a:pt x="0" y="41"/>
                  </a:lnTo>
                  <a:lnTo>
                    <a:pt x="0" y="41"/>
                  </a:lnTo>
                  <a:lnTo>
                    <a:pt x="2" y="49"/>
                  </a:lnTo>
                  <a:lnTo>
                    <a:pt x="4" y="58"/>
                  </a:lnTo>
                  <a:lnTo>
                    <a:pt x="9" y="64"/>
                  </a:lnTo>
                  <a:lnTo>
                    <a:pt x="14" y="71"/>
                  </a:lnTo>
                  <a:lnTo>
                    <a:pt x="14" y="71"/>
                  </a:lnTo>
                  <a:lnTo>
                    <a:pt x="20" y="76"/>
                  </a:lnTo>
                  <a:lnTo>
                    <a:pt x="27" y="79"/>
                  </a:lnTo>
                  <a:lnTo>
                    <a:pt x="35" y="83"/>
                  </a:lnTo>
                  <a:lnTo>
                    <a:pt x="42" y="83"/>
                  </a:lnTo>
                  <a:lnTo>
                    <a:pt x="42" y="83"/>
                  </a:lnTo>
                  <a:lnTo>
                    <a:pt x="50" y="83"/>
                  </a:lnTo>
                  <a:lnTo>
                    <a:pt x="58" y="79"/>
                  </a:lnTo>
                  <a:lnTo>
                    <a:pt x="65" y="76"/>
                  </a:lnTo>
                  <a:lnTo>
                    <a:pt x="72" y="71"/>
                  </a:lnTo>
                  <a:lnTo>
                    <a:pt x="72" y="71"/>
                  </a:lnTo>
                  <a:lnTo>
                    <a:pt x="77" y="64"/>
                  </a:lnTo>
                  <a:lnTo>
                    <a:pt x="82" y="56"/>
                  </a:lnTo>
                  <a:lnTo>
                    <a:pt x="83" y="49"/>
                  </a:lnTo>
                  <a:lnTo>
                    <a:pt x="83" y="41"/>
                  </a:lnTo>
                  <a:lnTo>
                    <a:pt x="83" y="33"/>
                  </a:lnTo>
                  <a:lnTo>
                    <a:pt x="82" y="25"/>
                  </a:lnTo>
                  <a:lnTo>
                    <a:pt x="77" y="18"/>
                  </a:lnTo>
                  <a:lnTo>
                    <a:pt x="72" y="11"/>
                  </a:lnTo>
                  <a:lnTo>
                    <a:pt x="72" y="11"/>
                  </a:lnTo>
                  <a:lnTo>
                    <a:pt x="65" y="6"/>
                  </a:lnTo>
                  <a:lnTo>
                    <a:pt x="58" y="3"/>
                  </a:lnTo>
                  <a:lnTo>
                    <a:pt x="50" y="1"/>
                  </a:lnTo>
                  <a:lnTo>
                    <a:pt x="42" y="0"/>
                  </a:lnTo>
                  <a:lnTo>
                    <a:pt x="4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36" name="Freeform 2686"/>
            <p:cNvSpPr>
              <a:spLocks/>
            </p:cNvSpPr>
            <p:nvPr/>
          </p:nvSpPr>
          <p:spPr bwMode="auto">
            <a:xfrm>
              <a:off x="8429625" y="4824413"/>
              <a:ext cx="131763" cy="131763"/>
            </a:xfrm>
            <a:custGeom>
              <a:avLst/>
              <a:gdLst>
                <a:gd name="T0" fmla="*/ 12 w 83"/>
                <a:gd name="T1" fmla="*/ 13 h 83"/>
                <a:gd name="T2" fmla="*/ 12 w 83"/>
                <a:gd name="T3" fmla="*/ 13 h 83"/>
                <a:gd name="T4" fmla="*/ 7 w 83"/>
                <a:gd name="T5" fmla="*/ 20 h 83"/>
                <a:gd name="T6" fmla="*/ 2 w 83"/>
                <a:gd name="T7" fmla="*/ 27 h 83"/>
                <a:gd name="T8" fmla="*/ 0 w 83"/>
                <a:gd name="T9" fmla="*/ 33 h 83"/>
                <a:gd name="T10" fmla="*/ 0 w 83"/>
                <a:gd name="T11" fmla="*/ 41 h 83"/>
                <a:gd name="T12" fmla="*/ 0 w 83"/>
                <a:gd name="T13" fmla="*/ 41 h 83"/>
                <a:gd name="T14" fmla="*/ 0 w 83"/>
                <a:gd name="T15" fmla="*/ 50 h 83"/>
                <a:gd name="T16" fmla="*/ 2 w 83"/>
                <a:gd name="T17" fmla="*/ 58 h 83"/>
                <a:gd name="T18" fmla="*/ 7 w 83"/>
                <a:gd name="T19" fmla="*/ 65 h 83"/>
                <a:gd name="T20" fmla="*/ 12 w 83"/>
                <a:gd name="T21" fmla="*/ 71 h 83"/>
                <a:gd name="T22" fmla="*/ 12 w 83"/>
                <a:gd name="T23" fmla="*/ 71 h 83"/>
                <a:gd name="T24" fmla="*/ 18 w 83"/>
                <a:gd name="T25" fmla="*/ 76 h 83"/>
                <a:gd name="T26" fmla="*/ 25 w 83"/>
                <a:gd name="T27" fmla="*/ 80 h 83"/>
                <a:gd name="T28" fmla="*/ 33 w 83"/>
                <a:gd name="T29" fmla="*/ 83 h 83"/>
                <a:gd name="T30" fmla="*/ 42 w 83"/>
                <a:gd name="T31" fmla="*/ 83 h 83"/>
                <a:gd name="T32" fmla="*/ 42 w 83"/>
                <a:gd name="T33" fmla="*/ 83 h 83"/>
                <a:gd name="T34" fmla="*/ 50 w 83"/>
                <a:gd name="T35" fmla="*/ 83 h 83"/>
                <a:gd name="T36" fmla="*/ 56 w 83"/>
                <a:gd name="T37" fmla="*/ 80 h 83"/>
                <a:gd name="T38" fmla="*/ 65 w 83"/>
                <a:gd name="T39" fmla="*/ 76 h 83"/>
                <a:gd name="T40" fmla="*/ 70 w 83"/>
                <a:gd name="T41" fmla="*/ 71 h 83"/>
                <a:gd name="T42" fmla="*/ 70 w 83"/>
                <a:gd name="T43" fmla="*/ 71 h 83"/>
                <a:gd name="T44" fmla="*/ 75 w 83"/>
                <a:gd name="T45" fmla="*/ 65 h 83"/>
                <a:gd name="T46" fmla="*/ 80 w 83"/>
                <a:gd name="T47" fmla="*/ 56 h 83"/>
                <a:gd name="T48" fmla="*/ 81 w 83"/>
                <a:gd name="T49" fmla="*/ 50 h 83"/>
                <a:gd name="T50" fmla="*/ 83 w 83"/>
                <a:gd name="T51" fmla="*/ 41 h 83"/>
                <a:gd name="T52" fmla="*/ 83 w 83"/>
                <a:gd name="T53" fmla="*/ 41 h 83"/>
                <a:gd name="T54" fmla="*/ 81 w 83"/>
                <a:gd name="T55" fmla="*/ 33 h 83"/>
                <a:gd name="T56" fmla="*/ 80 w 83"/>
                <a:gd name="T57" fmla="*/ 25 h 83"/>
                <a:gd name="T58" fmla="*/ 75 w 83"/>
                <a:gd name="T59" fmla="*/ 18 h 83"/>
                <a:gd name="T60" fmla="*/ 70 w 83"/>
                <a:gd name="T61" fmla="*/ 13 h 83"/>
                <a:gd name="T62" fmla="*/ 70 w 83"/>
                <a:gd name="T63" fmla="*/ 13 h 83"/>
                <a:gd name="T64" fmla="*/ 63 w 83"/>
                <a:gd name="T65" fmla="*/ 7 h 83"/>
                <a:gd name="T66" fmla="*/ 56 w 83"/>
                <a:gd name="T67" fmla="*/ 3 h 83"/>
                <a:gd name="T68" fmla="*/ 50 w 83"/>
                <a:gd name="T69" fmla="*/ 2 h 83"/>
                <a:gd name="T70" fmla="*/ 42 w 83"/>
                <a:gd name="T71" fmla="*/ 0 h 83"/>
                <a:gd name="T72" fmla="*/ 33 w 83"/>
                <a:gd name="T73" fmla="*/ 2 h 83"/>
                <a:gd name="T74" fmla="*/ 25 w 83"/>
                <a:gd name="T75" fmla="*/ 3 h 83"/>
                <a:gd name="T76" fmla="*/ 18 w 83"/>
                <a:gd name="T77" fmla="*/ 7 h 83"/>
                <a:gd name="T78" fmla="*/ 12 w 83"/>
                <a:gd name="T79" fmla="*/ 13 h 83"/>
                <a:gd name="T80" fmla="*/ 12 w 83"/>
                <a:gd name="T8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3">
                  <a:moveTo>
                    <a:pt x="12" y="13"/>
                  </a:moveTo>
                  <a:lnTo>
                    <a:pt x="12" y="13"/>
                  </a:lnTo>
                  <a:lnTo>
                    <a:pt x="7" y="20"/>
                  </a:lnTo>
                  <a:lnTo>
                    <a:pt x="2" y="27"/>
                  </a:lnTo>
                  <a:lnTo>
                    <a:pt x="0" y="33"/>
                  </a:lnTo>
                  <a:lnTo>
                    <a:pt x="0" y="41"/>
                  </a:lnTo>
                  <a:lnTo>
                    <a:pt x="0" y="41"/>
                  </a:lnTo>
                  <a:lnTo>
                    <a:pt x="0" y="50"/>
                  </a:lnTo>
                  <a:lnTo>
                    <a:pt x="2" y="58"/>
                  </a:lnTo>
                  <a:lnTo>
                    <a:pt x="7" y="65"/>
                  </a:lnTo>
                  <a:lnTo>
                    <a:pt x="12" y="71"/>
                  </a:lnTo>
                  <a:lnTo>
                    <a:pt x="12" y="71"/>
                  </a:lnTo>
                  <a:lnTo>
                    <a:pt x="18" y="76"/>
                  </a:lnTo>
                  <a:lnTo>
                    <a:pt x="25" y="80"/>
                  </a:lnTo>
                  <a:lnTo>
                    <a:pt x="33" y="83"/>
                  </a:lnTo>
                  <a:lnTo>
                    <a:pt x="42" y="83"/>
                  </a:lnTo>
                  <a:lnTo>
                    <a:pt x="42" y="83"/>
                  </a:lnTo>
                  <a:lnTo>
                    <a:pt x="50" y="83"/>
                  </a:lnTo>
                  <a:lnTo>
                    <a:pt x="56" y="80"/>
                  </a:lnTo>
                  <a:lnTo>
                    <a:pt x="65" y="76"/>
                  </a:lnTo>
                  <a:lnTo>
                    <a:pt x="70" y="71"/>
                  </a:lnTo>
                  <a:lnTo>
                    <a:pt x="70" y="71"/>
                  </a:lnTo>
                  <a:lnTo>
                    <a:pt x="75" y="65"/>
                  </a:lnTo>
                  <a:lnTo>
                    <a:pt x="80" y="56"/>
                  </a:lnTo>
                  <a:lnTo>
                    <a:pt x="81" y="50"/>
                  </a:lnTo>
                  <a:lnTo>
                    <a:pt x="83" y="41"/>
                  </a:lnTo>
                  <a:lnTo>
                    <a:pt x="83" y="41"/>
                  </a:lnTo>
                  <a:lnTo>
                    <a:pt x="81" y="33"/>
                  </a:lnTo>
                  <a:lnTo>
                    <a:pt x="80" y="25"/>
                  </a:lnTo>
                  <a:lnTo>
                    <a:pt x="75" y="18"/>
                  </a:lnTo>
                  <a:lnTo>
                    <a:pt x="70" y="13"/>
                  </a:lnTo>
                  <a:lnTo>
                    <a:pt x="70" y="13"/>
                  </a:lnTo>
                  <a:lnTo>
                    <a:pt x="63" y="7"/>
                  </a:lnTo>
                  <a:lnTo>
                    <a:pt x="56" y="3"/>
                  </a:lnTo>
                  <a:lnTo>
                    <a:pt x="50" y="2"/>
                  </a:lnTo>
                  <a:lnTo>
                    <a:pt x="42" y="0"/>
                  </a:lnTo>
                  <a:lnTo>
                    <a:pt x="33" y="2"/>
                  </a:lnTo>
                  <a:lnTo>
                    <a:pt x="25" y="3"/>
                  </a:lnTo>
                  <a:lnTo>
                    <a:pt x="18" y="7"/>
                  </a:lnTo>
                  <a:lnTo>
                    <a:pt x="12" y="13"/>
                  </a:lnTo>
                  <a:lnTo>
                    <a:pt x="12"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37" name="Freeform 2687"/>
            <p:cNvSpPr>
              <a:spLocks/>
            </p:cNvSpPr>
            <p:nvPr/>
          </p:nvSpPr>
          <p:spPr bwMode="auto">
            <a:xfrm>
              <a:off x="8613775" y="5011738"/>
              <a:ext cx="131763" cy="131763"/>
            </a:xfrm>
            <a:custGeom>
              <a:avLst/>
              <a:gdLst>
                <a:gd name="T0" fmla="*/ 72 w 83"/>
                <a:gd name="T1" fmla="*/ 12 h 83"/>
                <a:gd name="T2" fmla="*/ 72 w 83"/>
                <a:gd name="T3" fmla="*/ 12 h 83"/>
                <a:gd name="T4" fmla="*/ 67 w 83"/>
                <a:gd name="T5" fmla="*/ 7 h 83"/>
                <a:gd name="T6" fmla="*/ 58 w 83"/>
                <a:gd name="T7" fmla="*/ 3 h 83"/>
                <a:gd name="T8" fmla="*/ 52 w 83"/>
                <a:gd name="T9" fmla="*/ 2 h 83"/>
                <a:gd name="T10" fmla="*/ 44 w 83"/>
                <a:gd name="T11" fmla="*/ 0 h 83"/>
                <a:gd name="T12" fmla="*/ 35 w 83"/>
                <a:gd name="T13" fmla="*/ 2 h 83"/>
                <a:gd name="T14" fmla="*/ 27 w 83"/>
                <a:gd name="T15" fmla="*/ 3 h 83"/>
                <a:gd name="T16" fmla="*/ 20 w 83"/>
                <a:gd name="T17" fmla="*/ 7 h 83"/>
                <a:gd name="T18" fmla="*/ 14 w 83"/>
                <a:gd name="T19" fmla="*/ 12 h 83"/>
                <a:gd name="T20" fmla="*/ 14 w 83"/>
                <a:gd name="T21" fmla="*/ 12 h 83"/>
                <a:gd name="T22" fmla="*/ 7 w 83"/>
                <a:gd name="T23" fmla="*/ 18 h 83"/>
                <a:gd name="T24" fmla="*/ 4 w 83"/>
                <a:gd name="T25" fmla="*/ 27 h 83"/>
                <a:gd name="T26" fmla="*/ 2 w 83"/>
                <a:gd name="T27" fmla="*/ 33 h 83"/>
                <a:gd name="T28" fmla="*/ 0 w 83"/>
                <a:gd name="T29" fmla="*/ 41 h 83"/>
                <a:gd name="T30" fmla="*/ 0 w 83"/>
                <a:gd name="T31" fmla="*/ 41 h 83"/>
                <a:gd name="T32" fmla="*/ 2 w 83"/>
                <a:gd name="T33" fmla="*/ 50 h 83"/>
                <a:gd name="T34" fmla="*/ 4 w 83"/>
                <a:gd name="T35" fmla="*/ 56 h 83"/>
                <a:gd name="T36" fmla="*/ 7 w 83"/>
                <a:gd name="T37" fmla="*/ 65 h 83"/>
                <a:gd name="T38" fmla="*/ 14 w 83"/>
                <a:gd name="T39" fmla="*/ 70 h 83"/>
                <a:gd name="T40" fmla="*/ 14 w 83"/>
                <a:gd name="T41" fmla="*/ 70 h 83"/>
                <a:gd name="T42" fmla="*/ 20 w 83"/>
                <a:gd name="T43" fmla="*/ 76 h 83"/>
                <a:gd name="T44" fmla="*/ 27 w 83"/>
                <a:gd name="T45" fmla="*/ 80 h 83"/>
                <a:gd name="T46" fmla="*/ 35 w 83"/>
                <a:gd name="T47" fmla="*/ 81 h 83"/>
                <a:gd name="T48" fmla="*/ 42 w 83"/>
                <a:gd name="T49" fmla="*/ 83 h 83"/>
                <a:gd name="T50" fmla="*/ 42 w 83"/>
                <a:gd name="T51" fmla="*/ 83 h 83"/>
                <a:gd name="T52" fmla="*/ 50 w 83"/>
                <a:gd name="T53" fmla="*/ 81 h 83"/>
                <a:gd name="T54" fmla="*/ 58 w 83"/>
                <a:gd name="T55" fmla="*/ 80 h 83"/>
                <a:gd name="T56" fmla="*/ 65 w 83"/>
                <a:gd name="T57" fmla="*/ 76 h 83"/>
                <a:gd name="T58" fmla="*/ 72 w 83"/>
                <a:gd name="T59" fmla="*/ 70 h 83"/>
                <a:gd name="T60" fmla="*/ 72 w 83"/>
                <a:gd name="T61" fmla="*/ 70 h 83"/>
                <a:gd name="T62" fmla="*/ 77 w 83"/>
                <a:gd name="T63" fmla="*/ 63 h 83"/>
                <a:gd name="T64" fmla="*/ 80 w 83"/>
                <a:gd name="T65" fmla="*/ 56 h 83"/>
                <a:gd name="T66" fmla="*/ 83 w 83"/>
                <a:gd name="T67" fmla="*/ 48 h 83"/>
                <a:gd name="T68" fmla="*/ 83 w 83"/>
                <a:gd name="T69" fmla="*/ 41 h 83"/>
                <a:gd name="T70" fmla="*/ 83 w 83"/>
                <a:gd name="T71" fmla="*/ 41 h 83"/>
                <a:gd name="T72" fmla="*/ 83 w 83"/>
                <a:gd name="T73" fmla="*/ 33 h 83"/>
                <a:gd name="T74" fmla="*/ 82 w 83"/>
                <a:gd name="T75" fmla="*/ 25 h 83"/>
                <a:gd name="T76" fmla="*/ 77 w 83"/>
                <a:gd name="T77" fmla="*/ 18 h 83"/>
                <a:gd name="T78" fmla="*/ 72 w 83"/>
                <a:gd name="T79" fmla="*/ 12 h 83"/>
                <a:gd name="T80" fmla="*/ 72 w 83"/>
                <a:gd name="T8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3">
                  <a:moveTo>
                    <a:pt x="72" y="12"/>
                  </a:moveTo>
                  <a:lnTo>
                    <a:pt x="72" y="12"/>
                  </a:lnTo>
                  <a:lnTo>
                    <a:pt x="67" y="7"/>
                  </a:lnTo>
                  <a:lnTo>
                    <a:pt x="58" y="3"/>
                  </a:lnTo>
                  <a:lnTo>
                    <a:pt x="52" y="2"/>
                  </a:lnTo>
                  <a:lnTo>
                    <a:pt x="44" y="0"/>
                  </a:lnTo>
                  <a:lnTo>
                    <a:pt x="35" y="2"/>
                  </a:lnTo>
                  <a:lnTo>
                    <a:pt x="27" y="3"/>
                  </a:lnTo>
                  <a:lnTo>
                    <a:pt x="20" y="7"/>
                  </a:lnTo>
                  <a:lnTo>
                    <a:pt x="14" y="12"/>
                  </a:lnTo>
                  <a:lnTo>
                    <a:pt x="14" y="12"/>
                  </a:lnTo>
                  <a:lnTo>
                    <a:pt x="7" y="18"/>
                  </a:lnTo>
                  <a:lnTo>
                    <a:pt x="4" y="27"/>
                  </a:lnTo>
                  <a:lnTo>
                    <a:pt x="2" y="33"/>
                  </a:lnTo>
                  <a:lnTo>
                    <a:pt x="0" y="41"/>
                  </a:lnTo>
                  <a:lnTo>
                    <a:pt x="0" y="41"/>
                  </a:lnTo>
                  <a:lnTo>
                    <a:pt x="2" y="50"/>
                  </a:lnTo>
                  <a:lnTo>
                    <a:pt x="4" y="56"/>
                  </a:lnTo>
                  <a:lnTo>
                    <a:pt x="7" y="65"/>
                  </a:lnTo>
                  <a:lnTo>
                    <a:pt x="14" y="70"/>
                  </a:lnTo>
                  <a:lnTo>
                    <a:pt x="14" y="70"/>
                  </a:lnTo>
                  <a:lnTo>
                    <a:pt x="20" y="76"/>
                  </a:lnTo>
                  <a:lnTo>
                    <a:pt x="27" y="80"/>
                  </a:lnTo>
                  <a:lnTo>
                    <a:pt x="35" y="81"/>
                  </a:lnTo>
                  <a:lnTo>
                    <a:pt x="42" y="83"/>
                  </a:lnTo>
                  <a:lnTo>
                    <a:pt x="42" y="83"/>
                  </a:lnTo>
                  <a:lnTo>
                    <a:pt x="50" y="81"/>
                  </a:lnTo>
                  <a:lnTo>
                    <a:pt x="58" y="80"/>
                  </a:lnTo>
                  <a:lnTo>
                    <a:pt x="65" y="76"/>
                  </a:lnTo>
                  <a:lnTo>
                    <a:pt x="72" y="70"/>
                  </a:lnTo>
                  <a:lnTo>
                    <a:pt x="72" y="70"/>
                  </a:lnTo>
                  <a:lnTo>
                    <a:pt x="77" y="63"/>
                  </a:lnTo>
                  <a:lnTo>
                    <a:pt x="80" y="56"/>
                  </a:lnTo>
                  <a:lnTo>
                    <a:pt x="83" y="48"/>
                  </a:lnTo>
                  <a:lnTo>
                    <a:pt x="83" y="41"/>
                  </a:lnTo>
                  <a:lnTo>
                    <a:pt x="83" y="41"/>
                  </a:lnTo>
                  <a:lnTo>
                    <a:pt x="83" y="33"/>
                  </a:lnTo>
                  <a:lnTo>
                    <a:pt x="82" y="25"/>
                  </a:lnTo>
                  <a:lnTo>
                    <a:pt x="77" y="18"/>
                  </a:lnTo>
                  <a:lnTo>
                    <a:pt x="72" y="12"/>
                  </a:lnTo>
                  <a:lnTo>
                    <a:pt x="72"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38" name="Freeform 2688"/>
            <p:cNvSpPr>
              <a:spLocks/>
            </p:cNvSpPr>
            <p:nvPr/>
          </p:nvSpPr>
          <p:spPr bwMode="auto">
            <a:xfrm>
              <a:off x="8518525" y="4913313"/>
              <a:ext cx="141288" cy="141288"/>
            </a:xfrm>
            <a:custGeom>
              <a:avLst/>
              <a:gdLst>
                <a:gd name="T0" fmla="*/ 15 w 89"/>
                <a:gd name="T1" fmla="*/ 0 h 89"/>
                <a:gd name="T2" fmla="*/ 89 w 89"/>
                <a:gd name="T3" fmla="*/ 74 h 89"/>
                <a:gd name="T4" fmla="*/ 74 w 89"/>
                <a:gd name="T5" fmla="*/ 89 h 89"/>
                <a:gd name="T6" fmla="*/ 0 w 89"/>
                <a:gd name="T7" fmla="*/ 15 h 89"/>
                <a:gd name="T8" fmla="*/ 15 w 89"/>
                <a:gd name="T9" fmla="*/ 0 h 89"/>
              </a:gdLst>
              <a:ahLst/>
              <a:cxnLst>
                <a:cxn ang="0">
                  <a:pos x="T0" y="T1"/>
                </a:cxn>
                <a:cxn ang="0">
                  <a:pos x="T2" y="T3"/>
                </a:cxn>
                <a:cxn ang="0">
                  <a:pos x="T4" y="T5"/>
                </a:cxn>
                <a:cxn ang="0">
                  <a:pos x="T6" y="T7"/>
                </a:cxn>
                <a:cxn ang="0">
                  <a:pos x="T8" y="T9"/>
                </a:cxn>
              </a:cxnLst>
              <a:rect l="0" t="0" r="r" b="b"/>
              <a:pathLst>
                <a:path w="89" h="89">
                  <a:moveTo>
                    <a:pt x="15" y="0"/>
                  </a:moveTo>
                  <a:lnTo>
                    <a:pt x="89" y="74"/>
                  </a:lnTo>
                  <a:lnTo>
                    <a:pt x="74" y="89"/>
                  </a:lnTo>
                  <a:lnTo>
                    <a:pt x="0" y="15"/>
                  </a:lnTo>
                  <a:lnTo>
                    <a:pt x="1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39" name="Freeform 2689"/>
            <p:cNvSpPr>
              <a:spLocks/>
            </p:cNvSpPr>
            <p:nvPr/>
          </p:nvSpPr>
          <p:spPr bwMode="auto">
            <a:xfrm>
              <a:off x="8316913" y="4924425"/>
              <a:ext cx="168275" cy="258763"/>
            </a:xfrm>
            <a:custGeom>
              <a:avLst/>
              <a:gdLst>
                <a:gd name="T0" fmla="*/ 88 w 106"/>
                <a:gd name="T1" fmla="*/ 0 h 163"/>
                <a:gd name="T2" fmla="*/ 106 w 106"/>
                <a:gd name="T3" fmla="*/ 10 h 163"/>
                <a:gd name="T4" fmla="*/ 18 w 106"/>
                <a:gd name="T5" fmla="*/ 163 h 163"/>
                <a:gd name="T6" fmla="*/ 0 w 106"/>
                <a:gd name="T7" fmla="*/ 153 h 163"/>
                <a:gd name="T8" fmla="*/ 88 w 106"/>
                <a:gd name="T9" fmla="*/ 0 h 163"/>
              </a:gdLst>
              <a:ahLst/>
              <a:cxnLst>
                <a:cxn ang="0">
                  <a:pos x="T0" y="T1"/>
                </a:cxn>
                <a:cxn ang="0">
                  <a:pos x="T2" y="T3"/>
                </a:cxn>
                <a:cxn ang="0">
                  <a:pos x="T4" y="T5"/>
                </a:cxn>
                <a:cxn ang="0">
                  <a:pos x="T6" y="T7"/>
                </a:cxn>
                <a:cxn ang="0">
                  <a:pos x="T8" y="T9"/>
                </a:cxn>
              </a:cxnLst>
              <a:rect l="0" t="0" r="r" b="b"/>
              <a:pathLst>
                <a:path w="106" h="163">
                  <a:moveTo>
                    <a:pt x="88" y="0"/>
                  </a:moveTo>
                  <a:lnTo>
                    <a:pt x="106" y="10"/>
                  </a:lnTo>
                  <a:lnTo>
                    <a:pt x="18" y="163"/>
                  </a:lnTo>
                  <a:lnTo>
                    <a:pt x="0" y="153"/>
                  </a:lnTo>
                  <a:lnTo>
                    <a:pt x="88"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40" name="Freeform 2690"/>
            <p:cNvSpPr>
              <a:spLocks/>
            </p:cNvSpPr>
            <p:nvPr/>
          </p:nvSpPr>
          <p:spPr bwMode="auto">
            <a:xfrm>
              <a:off x="8142288" y="5056188"/>
              <a:ext cx="139700" cy="139700"/>
            </a:xfrm>
            <a:custGeom>
              <a:avLst/>
              <a:gdLst>
                <a:gd name="T0" fmla="*/ 15 w 88"/>
                <a:gd name="T1" fmla="*/ 0 h 88"/>
                <a:gd name="T2" fmla="*/ 88 w 88"/>
                <a:gd name="T3" fmla="*/ 73 h 88"/>
                <a:gd name="T4" fmla="*/ 73 w 88"/>
                <a:gd name="T5" fmla="*/ 88 h 88"/>
                <a:gd name="T6" fmla="*/ 0 w 88"/>
                <a:gd name="T7" fmla="*/ 15 h 88"/>
                <a:gd name="T8" fmla="*/ 15 w 88"/>
                <a:gd name="T9" fmla="*/ 0 h 88"/>
              </a:gdLst>
              <a:ahLst/>
              <a:cxnLst>
                <a:cxn ang="0">
                  <a:pos x="T0" y="T1"/>
                </a:cxn>
                <a:cxn ang="0">
                  <a:pos x="T2" y="T3"/>
                </a:cxn>
                <a:cxn ang="0">
                  <a:pos x="T4" y="T5"/>
                </a:cxn>
                <a:cxn ang="0">
                  <a:pos x="T6" y="T7"/>
                </a:cxn>
                <a:cxn ang="0">
                  <a:pos x="T8" y="T9"/>
                </a:cxn>
              </a:cxnLst>
              <a:rect l="0" t="0" r="r" b="b"/>
              <a:pathLst>
                <a:path w="88" h="88">
                  <a:moveTo>
                    <a:pt x="15" y="0"/>
                  </a:moveTo>
                  <a:lnTo>
                    <a:pt x="88" y="73"/>
                  </a:lnTo>
                  <a:lnTo>
                    <a:pt x="73" y="88"/>
                  </a:lnTo>
                  <a:lnTo>
                    <a:pt x="0" y="15"/>
                  </a:lnTo>
                  <a:lnTo>
                    <a:pt x="1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41" name="Rectangle 2691"/>
            <p:cNvSpPr>
              <a:spLocks noChangeArrowheads="1"/>
            </p:cNvSpPr>
            <p:nvPr/>
          </p:nvSpPr>
          <p:spPr bwMode="auto">
            <a:xfrm>
              <a:off x="8677275" y="5270500"/>
              <a:ext cx="111125" cy="328613"/>
            </a:xfrm>
            <a:prstGeom prst="rect">
              <a:avLst/>
            </a:prstGeom>
            <a:solidFill>
              <a:schemeClr val="accent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42" name="Rectangle 2692"/>
            <p:cNvSpPr>
              <a:spLocks noChangeArrowheads="1"/>
            </p:cNvSpPr>
            <p:nvPr/>
          </p:nvSpPr>
          <p:spPr bwMode="auto">
            <a:xfrm>
              <a:off x="8456613" y="5083175"/>
              <a:ext cx="109538" cy="515938"/>
            </a:xfrm>
            <a:prstGeom prst="rect">
              <a:avLst/>
            </a:prstGeom>
            <a:solidFill>
              <a:schemeClr val="accent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43" name="Rectangle 2693"/>
            <p:cNvSpPr>
              <a:spLocks noChangeArrowheads="1"/>
            </p:cNvSpPr>
            <p:nvPr/>
          </p:nvSpPr>
          <p:spPr bwMode="auto">
            <a:xfrm>
              <a:off x="8234363" y="5418138"/>
              <a:ext cx="111125" cy="180975"/>
            </a:xfrm>
            <a:prstGeom prst="rect">
              <a:avLst/>
            </a:prstGeom>
            <a:solidFill>
              <a:schemeClr val="accent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sp>
          <p:nvSpPr>
            <p:cNvPr id="144" name="Rectangle 2694"/>
            <p:cNvSpPr>
              <a:spLocks noChangeArrowheads="1"/>
            </p:cNvSpPr>
            <p:nvPr/>
          </p:nvSpPr>
          <p:spPr bwMode="auto">
            <a:xfrm>
              <a:off x="8012113" y="5230813"/>
              <a:ext cx="111125" cy="366713"/>
            </a:xfrm>
            <a:prstGeom prst="rect">
              <a:avLst/>
            </a:prstGeom>
            <a:solidFill>
              <a:schemeClr val="accent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23231"/>
                </a:solidFill>
                <a:effectLst/>
                <a:uLnTx/>
                <a:uFillTx/>
                <a:latin typeface="Arial"/>
                <a:ea typeface="+mn-ea"/>
                <a:cs typeface="+mn-cs"/>
              </a:endParaRPr>
            </a:p>
          </p:txBody>
        </p:sp>
      </p:grpSp>
      <p:cxnSp>
        <p:nvCxnSpPr>
          <p:cNvPr id="151" name="Straight Connector 150"/>
          <p:cNvCxnSpPr/>
          <p:nvPr/>
        </p:nvCxnSpPr>
        <p:spPr>
          <a:xfrm>
            <a:off x="1539846"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411425"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5082477"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6847109"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grpSp>
        <p:nvGrpSpPr>
          <p:cNvPr id="161" name="Group 160"/>
          <p:cNvGrpSpPr/>
          <p:nvPr/>
        </p:nvGrpSpPr>
        <p:grpSpPr>
          <a:xfrm>
            <a:off x="162898" y="3447567"/>
            <a:ext cx="1268368" cy="1924691"/>
            <a:chOff x="200526" y="3649579"/>
            <a:chExt cx="1055744" cy="1602044"/>
          </a:xfrm>
        </p:grpSpPr>
        <p:pic>
          <p:nvPicPr>
            <p:cNvPr id="4" name="Picture 3" descr="Screen Shot 2018-01-28 at 8.30.46 PM.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12863" y="3649579"/>
              <a:ext cx="952771" cy="325178"/>
            </a:xfrm>
            <a:prstGeom prst="rect">
              <a:avLst/>
            </a:prstGeom>
          </p:spPr>
        </p:pic>
        <p:pic>
          <p:nvPicPr>
            <p:cNvPr id="158" name="Picture 157" descr="Screen Shot 2018-01-28 at 8.30.46 PM.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20693" y="4075201"/>
              <a:ext cx="952771" cy="325178"/>
            </a:xfrm>
            <a:prstGeom prst="rect">
              <a:avLst/>
            </a:prstGeom>
          </p:spPr>
        </p:pic>
        <p:pic>
          <p:nvPicPr>
            <p:cNvPr id="159" name="Picture 158" descr="Screen Shot 2018-01-28 at 8.30.46 PM.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00526" y="4500823"/>
              <a:ext cx="1055744" cy="311447"/>
            </a:xfrm>
            <a:prstGeom prst="rect">
              <a:avLst/>
            </a:prstGeom>
          </p:spPr>
        </p:pic>
        <p:pic>
          <p:nvPicPr>
            <p:cNvPr id="160" name="Picture 159" descr="Screen Shot 2018-01-28 at 8.30.46 PM.pn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20661" y="4926445"/>
              <a:ext cx="815474" cy="325178"/>
            </a:xfrm>
            <a:prstGeom prst="rect">
              <a:avLst/>
            </a:prstGeom>
          </p:spPr>
        </p:pic>
      </p:grpSp>
      <p:grpSp>
        <p:nvGrpSpPr>
          <p:cNvPr id="164" name="Group 163"/>
          <p:cNvGrpSpPr/>
          <p:nvPr/>
        </p:nvGrpSpPr>
        <p:grpSpPr>
          <a:xfrm>
            <a:off x="1678588" y="3447567"/>
            <a:ext cx="1572054" cy="2251027"/>
            <a:chOff x="1716216" y="3480487"/>
            <a:chExt cx="1572054" cy="2251027"/>
          </a:xfrm>
        </p:grpSpPr>
        <p:pic>
          <p:nvPicPr>
            <p:cNvPr id="155" name="Picture 154" descr="Screen Shot 2018-01-28 at 8.30.46 PM.png"/>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716216" y="3480487"/>
              <a:ext cx="1572054" cy="899297"/>
            </a:xfrm>
            <a:prstGeom prst="rect">
              <a:avLst/>
            </a:prstGeom>
          </p:spPr>
        </p:pic>
        <p:pic>
          <p:nvPicPr>
            <p:cNvPr id="162" name="Picture 161" descr="Screen Shot 2018-01-28 at 8.30.46 PM.png"/>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1825925" y="4482757"/>
              <a:ext cx="1448615" cy="918337"/>
            </a:xfrm>
            <a:prstGeom prst="rect">
              <a:avLst/>
            </a:prstGeom>
          </p:spPr>
        </p:pic>
        <p:pic>
          <p:nvPicPr>
            <p:cNvPr id="163" name="Picture 162" descr="Screen Shot 2018-01-28 at 8.30.46 PM.png"/>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2088214" y="5525568"/>
              <a:ext cx="720811" cy="205946"/>
            </a:xfrm>
            <a:prstGeom prst="rect">
              <a:avLst/>
            </a:prstGeom>
          </p:spPr>
        </p:pic>
      </p:grpSp>
      <p:grpSp>
        <p:nvGrpSpPr>
          <p:cNvPr id="5" name="Group 4"/>
          <p:cNvGrpSpPr/>
          <p:nvPr/>
        </p:nvGrpSpPr>
        <p:grpSpPr>
          <a:xfrm>
            <a:off x="3749819" y="3447567"/>
            <a:ext cx="1055442" cy="1654167"/>
            <a:chOff x="3806264" y="3519907"/>
            <a:chExt cx="888049" cy="1391816"/>
          </a:xfrm>
        </p:grpSpPr>
        <p:pic>
          <p:nvPicPr>
            <p:cNvPr id="156" name="Picture 155" descr="Screen Shot 2018-01-28 at 8.30.46 PM.png"/>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3848703" y="3519907"/>
              <a:ext cx="803171" cy="302015"/>
            </a:xfrm>
            <a:prstGeom prst="rect">
              <a:avLst/>
            </a:prstGeom>
          </p:spPr>
        </p:pic>
        <p:pic>
          <p:nvPicPr>
            <p:cNvPr id="165" name="Picture 164" descr="Screen Shot 2018-01-28 at 8.30.46 PM.png"/>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3948030" y="3860741"/>
              <a:ext cx="604517" cy="244013"/>
            </a:xfrm>
            <a:prstGeom prst="rect">
              <a:avLst/>
            </a:prstGeom>
          </p:spPr>
        </p:pic>
        <p:pic>
          <p:nvPicPr>
            <p:cNvPr id="166" name="Picture 165" descr="Screen Shot 2018-01-28 at 8.30.46 PM.png"/>
            <p:cNvPicPr>
              <a:picLocks noChangeAspect="1"/>
            </p:cNvPicPr>
            <p:nvPr/>
          </p:nvPicPr>
          <p:blipFill rotWithShape="1">
            <a:blip r:embed="rId12" cstate="email">
              <a:extLst>
                <a:ext uri="{28A0092B-C50C-407E-A947-70E740481C1C}">
                  <a14:useLocalDpi xmlns:a14="http://schemas.microsoft.com/office/drawing/2010/main" val="0"/>
                </a:ext>
              </a:extLst>
            </a:blip>
            <a:srcRect/>
            <a:stretch/>
          </p:blipFill>
          <p:spPr>
            <a:xfrm>
              <a:off x="3934165" y="4260035"/>
              <a:ext cx="632247" cy="238468"/>
            </a:xfrm>
            <a:prstGeom prst="rect">
              <a:avLst/>
            </a:prstGeom>
          </p:spPr>
        </p:pic>
        <p:pic>
          <p:nvPicPr>
            <p:cNvPr id="167" name="Picture 166" descr="Screen Shot 2018-01-28 at 8.30.46 PM.png"/>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3806264" y="4653782"/>
              <a:ext cx="888049" cy="257941"/>
            </a:xfrm>
            <a:prstGeom prst="rect">
              <a:avLst/>
            </a:prstGeom>
          </p:spPr>
        </p:pic>
      </p:grpSp>
      <p:grpSp>
        <p:nvGrpSpPr>
          <p:cNvPr id="8" name="Group 7"/>
          <p:cNvGrpSpPr/>
          <p:nvPr/>
        </p:nvGrpSpPr>
        <p:grpSpPr>
          <a:xfrm>
            <a:off x="7399062" y="3447567"/>
            <a:ext cx="973530" cy="2252648"/>
            <a:chOff x="5592840" y="3447813"/>
            <a:chExt cx="787536" cy="1822277"/>
          </a:xfrm>
        </p:grpSpPr>
        <p:pic>
          <p:nvPicPr>
            <p:cNvPr id="157" name="Picture 156" descr="Screen Shot 2018-01-28 at 8.30.46 PM.png"/>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5702148" y="3447813"/>
              <a:ext cx="568921" cy="473933"/>
            </a:xfrm>
            <a:prstGeom prst="rect">
              <a:avLst/>
            </a:prstGeom>
          </p:spPr>
        </p:pic>
        <p:pic>
          <p:nvPicPr>
            <p:cNvPr id="169" name="Picture 168" descr="Screen Shot 2018-01-28 at 8.30.46 PM.png"/>
            <p:cNvPicPr>
              <a:picLocks noChangeAspect="1"/>
            </p:cNvPicPr>
            <p:nvPr/>
          </p:nvPicPr>
          <p:blipFill rotWithShape="1">
            <a:blip r:embed="rId15" cstate="email">
              <a:extLst>
                <a:ext uri="{28A0092B-C50C-407E-A947-70E740481C1C}">
                  <a14:useLocalDpi xmlns:a14="http://schemas.microsoft.com/office/drawing/2010/main" val="0"/>
                </a:ext>
              </a:extLst>
            </a:blip>
            <a:srcRect/>
            <a:stretch/>
          </p:blipFill>
          <p:spPr>
            <a:xfrm>
              <a:off x="5592840" y="4046752"/>
              <a:ext cx="787536" cy="524576"/>
            </a:xfrm>
            <a:prstGeom prst="rect">
              <a:avLst/>
            </a:prstGeom>
          </p:spPr>
        </p:pic>
        <p:pic>
          <p:nvPicPr>
            <p:cNvPr id="170" name="Picture 169" descr="Screen Shot 2018-01-28 at 8.30.46 PM.png"/>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5622084" y="4759151"/>
              <a:ext cx="729048" cy="510939"/>
            </a:xfrm>
            <a:prstGeom prst="rect">
              <a:avLst/>
            </a:prstGeom>
          </p:spPr>
        </p:pic>
      </p:grpSp>
      <p:grpSp>
        <p:nvGrpSpPr>
          <p:cNvPr id="16" name="Group 15"/>
          <p:cNvGrpSpPr/>
          <p:nvPr/>
        </p:nvGrpSpPr>
        <p:grpSpPr>
          <a:xfrm>
            <a:off x="5392295" y="3447567"/>
            <a:ext cx="1159963" cy="2437859"/>
            <a:chOff x="7438407" y="3333897"/>
            <a:chExt cx="992738" cy="2086407"/>
          </a:xfrm>
        </p:grpSpPr>
        <p:pic>
          <p:nvPicPr>
            <p:cNvPr id="168" name="Picture 167" descr="Screen Shot 2018-01-28 at 8.30.46 PM.png"/>
            <p:cNvPicPr>
              <a:picLocks noChangeAspect="1"/>
            </p:cNvPicPr>
            <p:nvPr/>
          </p:nvPicPr>
          <p:blipFill rotWithShape="1">
            <a:blip r:embed="rId17" cstate="email">
              <a:extLst>
                <a:ext uri="{28A0092B-C50C-407E-A947-70E740481C1C}">
                  <a14:useLocalDpi xmlns:a14="http://schemas.microsoft.com/office/drawing/2010/main" val="0"/>
                </a:ext>
              </a:extLst>
            </a:blip>
            <a:srcRect/>
            <a:stretch/>
          </p:blipFill>
          <p:spPr>
            <a:xfrm>
              <a:off x="7438407" y="3333897"/>
              <a:ext cx="992738" cy="338290"/>
            </a:xfrm>
            <a:prstGeom prst="rect">
              <a:avLst/>
            </a:prstGeom>
          </p:spPr>
        </p:pic>
        <p:pic>
          <p:nvPicPr>
            <p:cNvPr id="171" name="Picture 170" descr="Screen Shot 2018-01-28 at 8.30.46 PM.png"/>
            <p:cNvPicPr>
              <a:picLocks noChangeAspect="1"/>
            </p:cNvPicPr>
            <p:nvPr/>
          </p:nvPicPr>
          <p:blipFill rotWithShape="1">
            <a:blip r:embed="rId18" cstate="email">
              <a:extLst>
                <a:ext uri="{28A0092B-C50C-407E-A947-70E740481C1C}">
                  <a14:useLocalDpi xmlns:a14="http://schemas.microsoft.com/office/drawing/2010/main" val="0"/>
                </a:ext>
              </a:extLst>
            </a:blip>
            <a:srcRect/>
            <a:stretch/>
          </p:blipFill>
          <p:spPr>
            <a:xfrm>
              <a:off x="7599242" y="3793109"/>
              <a:ext cx="671069" cy="305016"/>
            </a:xfrm>
            <a:prstGeom prst="rect">
              <a:avLst/>
            </a:prstGeom>
          </p:spPr>
        </p:pic>
        <p:pic>
          <p:nvPicPr>
            <p:cNvPr id="172" name="Picture 171" descr="Screen Shot 2018-01-28 at 8.30.46 PM.png"/>
            <p:cNvPicPr>
              <a:picLocks noChangeAspect="1"/>
            </p:cNvPicPr>
            <p:nvPr/>
          </p:nvPicPr>
          <p:blipFill rotWithShape="1">
            <a:blip r:embed="rId19" cstate="email">
              <a:extLst>
                <a:ext uri="{28A0092B-C50C-407E-A947-70E740481C1C}">
                  <a14:useLocalDpi xmlns:a14="http://schemas.microsoft.com/office/drawing/2010/main" val="0"/>
                </a:ext>
              </a:extLst>
            </a:blip>
            <a:srcRect/>
            <a:stretch/>
          </p:blipFill>
          <p:spPr>
            <a:xfrm>
              <a:off x="7679660" y="4219046"/>
              <a:ext cx="510233" cy="393747"/>
            </a:xfrm>
            <a:prstGeom prst="rect">
              <a:avLst/>
            </a:prstGeom>
          </p:spPr>
        </p:pic>
        <p:pic>
          <p:nvPicPr>
            <p:cNvPr id="173" name="Picture 172" descr="Screen Shot 2018-01-28 at 8.30.46 PM.png"/>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7518825" y="4733715"/>
              <a:ext cx="831903" cy="305016"/>
            </a:xfrm>
            <a:prstGeom prst="rect">
              <a:avLst/>
            </a:prstGeom>
          </p:spPr>
        </p:pic>
        <p:pic>
          <p:nvPicPr>
            <p:cNvPr id="174" name="Picture 173" descr="Screen Shot 2018-01-28 at 8.30.46 PM.png"/>
            <p:cNvPicPr>
              <a:picLocks noChangeAspect="1"/>
            </p:cNvPicPr>
            <p:nvPr/>
          </p:nvPicPr>
          <p:blipFill rotWithShape="1">
            <a:blip r:embed="rId21" cstate="email">
              <a:extLst>
                <a:ext uri="{28A0092B-C50C-407E-A947-70E740481C1C}">
                  <a14:useLocalDpi xmlns:a14="http://schemas.microsoft.com/office/drawing/2010/main" val="0"/>
                </a:ext>
              </a:extLst>
            </a:blip>
            <a:srcRect/>
            <a:stretch/>
          </p:blipFill>
          <p:spPr>
            <a:xfrm>
              <a:off x="7549328" y="5159654"/>
              <a:ext cx="770896" cy="260650"/>
            </a:xfrm>
            <a:prstGeom prst="rect">
              <a:avLst/>
            </a:prstGeom>
          </p:spPr>
        </p:pic>
      </p:grpSp>
    </p:spTree>
    <p:extLst>
      <p:ext uri="{BB962C8B-B14F-4D97-AF65-F5344CB8AC3E}">
        <p14:creationId xmlns:p14="http://schemas.microsoft.com/office/powerpoint/2010/main" val="340440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524162896.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15515" y="1129031"/>
            <a:ext cx="4281017" cy="2362971"/>
          </a:xfrm>
          <a:prstGeom prst="rect">
            <a:avLst/>
          </a:prstGeom>
        </p:spPr>
      </p:pic>
      <p:pic>
        <p:nvPicPr>
          <p:cNvPr id="19" name="Picture 18">
            <a:extLst>
              <a:ext uri="{FF2B5EF4-FFF2-40B4-BE49-F238E27FC236}">
                <a16:creationId xmlns:a16="http://schemas.microsoft.com/office/drawing/2014/main" id="{929AD4DD-8F52-43D2-9D27-606F95EB7F03}"/>
              </a:ext>
            </a:extLst>
          </p:cNvPr>
          <p:cNvPicPr>
            <a:picLocks noChangeAspect="1"/>
          </p:cNvPicPr>
          <p:nvPr/>
        </p:nvPicPr>
        <p:blipFill rotWithShape="1">
          <a:blip r:embed="rId4"/>
          <a:srcRect b="17539"/>
          <a:stretch/>
        </p:blipFill>
        <p:spPr>
          <a:xfrm>
            <a:off x="224692" y="4338796"/>
            <a:ext cx="4269491" cy="1956707"/>
          </a:xfrm>
          <a:prstGeom prst="rect">
            <a:avLst/>
          </a:prstGeom>
        </p:spPr>
      </p:pic>
      <p:grpSp>
        <p:nvGrpSpPr>
          <p:cNvPr id="9" name="Group 8"/>
          <p:cNvGrpSpPr/>
          <p:nvPr/>
        </p:nvGrpSpPr>
        <p:grpSpPr>
          <a:xfrm>
            <a:off x="4596135" y="940830"/>
            <a:ext cx="4313401" cy="5426103"/>
            <a:chOff x="4593287" y="3720790"/>
            <a:chExt cx="4306383" cy="1540469"/>
          </a:xfrm>
        </p:grpSpPr>
        <p:sp>
          <p:nvSpPr>
            <p:cNvPr id="11" name="Title 1">
              <a:extLst>
                <a:ext uri="{FF2B5EF4-FFF2-40B4-BE49-F238E27FC236}">
                  <a16:creationId xmlns:a16="http://schemas.microsoft.com/office/drawing/2014/main" id="{F7335E4D-8180-41CB-A697-E4F9E7A04C19}"/>
                </a:ext>
              </a:extLst>
            </p:cNvPr>
            <p:cNvSpPr txBox="1">
              <a:spLocks/>
            </p:cNvSpPr>
            <p:nvPr/>
          </p:nvSpPr>
          <p:spPr bwMode="auto">
            <a:xfrm>
              <a:off x="4608205" y="3720790"/>
              <a:ext cx="4291465" cy="339471"/>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marL="0" lvl="1" algn="ctr" defTabSz="400050">
                <a:lnSpc>
                  <a:spcPct val="90000"/>
                </a:lnSpc>
                <a:spcAft>
                  <a:spcPts val="798"/>
                </a:spcAft>
              </a:pPr>
              <a:r>
                <a:rPr lang="en-US" sz="1600" b="0" dirty="0">
                  <a:solidFill>
                    <a:srgbClr val="FFFFFF"/>
                  </a:solidFill>
                  <a:latin typeface="Arial" pitchFamily="34" charset="0"/>
                  <a:ea typeface="+mj-ea"/>
                  <a:cs typeface="Arial" pitchFamily="34" charset="0"/>
                </a:rPr>
                <a:t>Operators look for a single enterprise platform to collect, organize and manage their operation. Who will own this platform </a:t>
              </a:r>
              <a:br>
                <a:rPr lang="en-US" sz="1600" b="0" dirty="0">
                  <a:solidFill>
                    <a:srgbClr val="FFFFFF"/>
                  </a:solidFill>
                  <a:latin typeface="Arial" pitchFamily="34" charset="0"/>
                  <a:ea typeface="+mj-ea"/>
                  <a:cs typeface="Arial" pitchFamily="34" charset="0"/>
                </a:rPr>
              </a:br>
              <a:r>
                <a:rPr lang="en-US" sz="1600" b="0" dirty="0">
                  <a:solidFill>
                    <a:srgbClr val="FFFFFF"/>
                  </a:solidFill>
                  <a:latin typeface="Arial" pitchFamily="34" charset="0"/>
                  <a:ea typeface="+mj-ea"/>
                  <a:cs typeface="Arial" pitchFamily="34" charset="0"/>
                </a:rPr>
                <a:t>is yet to be determined.</a:t>
              </a:r>
            </a:p>
          </p:txBody>
        </p:sp>
        <p:sp>
          <p:nvSpPr>
            <p:cNvPr id="12" name="Title 1">
              <a:extLst>
                <a:ext uri="{FF2B5EF4-FFF2-40B4-BE49-F238E27FC236}">
                  <a16:creationId xmlns:a16="http://schemas.microsoft.com/office/drawing/2014/main" id="{7E8068C6-F05A-4A8F-BF41-B9F68A90769B}"/>
                </a:ext>
              </a:extLst>
            </p:cNvPr>
            <p:cNvSpPr txBox="1">
              <a:spLocks/>
            </p:cNvSpPr>
            <p:nvPr/>
          </p:nvSpPr>
          <p:spPr bwMode="auto">
            <a:xfrm>
              <a:off x="4608204" y="4088991"/>
              <a:ext cx="4291465" cy="239689"/>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fontAlgn="base">
                <a:spcBef>
                  <a:spcPct val="0"/>
                </a:spcBef>
                <a:spcAft>
                  <a:spcPct val="0"/>
                </a:spcAft>
                <a:defRPr sz="1200" b="0">
                  <a:solidFill>
                    <a:srgbClr val="FFFFFF"/>
                  </a:solidFill>
                  <a:latin typeface="Arial" pitchFamily="34" charset="0"/>
                  <a:ea typeface="+mj-ea"/>
                  <a:cs typeface="Arial" pitchFamily="34" charset="0"/>
                </a:defRPr>
              </a:lvl1pPr>
              <a:lvl2pPr marL="0" lvl="1" algn="ctr" defTabSz="400050" fontAlgn="base">
                <a:lnSpc>
                  <a:spcPct val="90000"/>
                </a:lnSpc>
                <a:spcBef>
                  <a:spcPct val="0"/>
                </a:spcBef>
                <a:spcAft>
                  <a:spcPts val="798"/>
                </a:spcAft>
                <a:defRPr sz="1300" b="0">
                  <a:solidFill>
                    <a:srgbClr val="FFFFFF"/>
                  </a:solidFill>
                  <a:latin typeface="Arial" pitchFamily="34" charset="0"/>
                  <a:ea typeface="+mj-ea"/>
                  <a:cs typeface="Arial" pitchFamily="34"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lvl="1"/>
              <a:r>
                <a:rPr lang="en-US" sz="1600" dirty="0"/>
                <a:t>All categories of Precision Ag tools and technology are moving toward full adoption. </a:t>
              </a:r>
            </a:p>
          </p:txBody>
        </p:sp>
        <p:sp>
          <p:nvSpPr>
            <p:cNvPr id="23" name="Title 1">
              <a:extLst>
                <a:ext uri="{FF2B5EF4-FFF2-40B4-BE49-F238E27FC236}">
                  <a16:creationId xmlns:a16="http://schemas.microsoft.com/office/drawing/2014/main" id="{7E8068C6-F05A-4A8F-BF41-B9F68A90769B}"/>
                </a:ext>
              </a:extLst>
            </p:cNvPr>
            <p:cNvSpPr txBox="1">
              <a:spLocks/>
            </p:cNvSpPr>
            <p:nvPr/>
          </p:nvSpPr>
          <p:spPr bwMode="auto">
            <a:xfrm>
              <a:off x="4593287" y="4357409"/>
              <a:ext cx="4291465" cy="267692"/>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marL="0" lvl="1" algn="ctr" defTabSz="400050">
                <a:lnSpc>
                  <a:spcPct val="90000"/>
                </a:lnSpc>
                <a:spcAft>
                  <a:spcPts val="798"/>
                </a:spcAft>
              </a:pPr>
              <a:r>
                <a:rPr lang="en-US" sz="1600" b="0" dirty="0">
                  <a:solidFill>
                    <a:srgbClr val="FFFFFF"/>
                  </a:solidFill>
                  <a:latin typeface="Arial" pitchFamily="34" charset="0"/>
                  <a:ea typeface="+mj-ea"/>
                  <a:cs typeface="Arial" pitchFamily="34" charset="0"/>
                </a:rPr>
                <a:t>Look for new entrants with no value chain equities to enter agriculture with a platform or new solutions.</a:t>
              </a:r>
            </a:p>
          </p:txBody>
        </p:sp>
        <p:sp>
          <p:nvSpPr>
            <p:cNvPr id="24" name="Title 1">
              <a:extLst>
                <a:ext uri="{FF2B5EF4-FFF2-40B4-BE49-F238E27FC236}">
                  <a16:creationId xmlns:a16="http://schemas.microsoft.com/office/drawing/2014/main" id="{7E8068C6-F05A-4A8F-BF41-B9F68A90769B}"/>
                </a:ext>
              </a:extLst>
            </p:cNvPr>
            <p:cNvSpPr txBox="1">
              <a:spLocks/>
            </p:cNvSpPr>
            <p:nvPr/>
          </p:nvSpPr>
          <p:spPr bwMode="auto">
            <a:xfrm>
              <a:off x="4608204" y="4653831"/>
              <a:ext cx="4291465" cy="292223"/>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pPr marL="0" lvl="1" algn="ctr" defTabSz="400050">
                <a:lnSpc>
                  <a:spcPct val="90000"/>
                </a:lnSpc>
                <a:spcAft>
                  <a:spcPts val="798"/>
                </a:spcAft>
              </a:pPr>
              <a:r>
                <a:rPr lang="en-US" sz="1600" b="0" dirty="0">
                  <a:solidFill>
                    <a:srgbClr val="FFFFFF"/>
                  </a:solidFill>
                  <a:latin typeface="Arial" pitchFamily="34" charset="0"/>
                  <a:ea typeface="+mj-ea"/>
                  <a:cs typeface="Arial" pitchFamily="34" charset="0"/>
                </a:rPr>
                <a:t>Who the grower shares their data with is the “Trusted Advisor” – historically a difficult area for ag equipment to operate in now opens up. </a:t>
              </a:r>
            </a:p>
          </p:txBody>
        </p:sp>
        <p:sp>
          <p:nvSpPr>
            <p:cNvPr id="25" name="Title 1">
              <a:extLst>
                <a:ext uri="{FF2B5EF4-FFF2-40B4-BE49-F238E27FC236}">
                  <a16:creationId xmlns:a16="http://schemas.microsoft.com/office/drawing/2014/main" id="{7E8068C6-F05A-4A8F-BF41-B9F68A90769B}"/>
                </a:ext>
              </a:extLst>
            </p:cNvPr>
            <p:cNvSpPr txBox="1">
              <a:spLocks/>
            </p:cNvSpPr>
            <p:nvPr/>
          </p:nvSpPr>
          <p:spPr bwMode="auto">
            <a:xfrm>
              <a:off x="4608204" y="4974783"/>
              <a:ext cx="4291465" cy="286476"/>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charset="0"/>
                  <a:cs typeface="Arial" charset="0"/>
                </a:defRPr>
              </a:lvl2pPr>
              <a:lvl3pPr fontAlgn="base">
                <a:spcBef>
                  <a:spcPct val="0"/>
                </a:spcBef>
                <a:spcAft>
                  <a:spcPct val="0"/>
                </a:spcAft>
                <a:defRPr sz="1900" b="1">
                  <a:latin typeface="Arial" charset="0"/>
                  <a:cs typeface="Arial" charset="0"/>
                </a:defRPr>
              </a:lvl3pPr>
              <a:lvl4pPr fontAlgn="base">
                <a:spcBef>
                  <a:spcPct val="0"/>
                </a:spcBef>
                <a:spcAft>
                  <a:spcPct val="0"/>
                </a:spcAft>
                <a:defRPr sz="1900" b="1">
                  <a:latin typeface="Arial" charset="0"/>
                  <a:cs typeface="Arial" charset="0"/>
                </a:defRPr>
              </a:lvl4pPr>
              <a:lvl5pPr fontAlgn="base">
                <a:spcBef>
                  <a:spcPct val="0"/>
                </a:spcBef>
                <a:spcAft>
                  <a:spcPct val="0"/>
                </a:spcAft>
                <a:defRPr sz="1900" b="1">
                  <a:latin typeface="Arial" charset="0"/>
                  <a:cs typeface="Arial" charset="0"/>
                </a:defRPr>
              </a:lvl5pPr>
              <a:lvl6pPr marL="631825" indent="-174625" fontAlgn="base">
                <a:spcBef>
                  <a:spcPct val="0"/>
                </a:spcBef>
                <a:spcAft>
                  <a:spcPct val="0"/>
                </a:spcAft>
                <a:defRPr sz="2300">
                  <a:solidFill>
                    <a:srgbClr val="4B3200"/>
                  </a:solidFill>
                  <a:latin typeface="Arial Black" pitchFamily="34" charset="0"/>
                  <a:cs typeface="Arial" charset="0"/>
                </a:defRPr>
              </a:lvl6pPr>
              <a:lvl7pPr marL="1089025" indent="-174625" fontAlgn="base">
                <a:spcBef>
                  <a:spcPct val="0"/>
                </a:spcBef>
                <a:spcAft>
                  <a:spcPct val="0"/>
                </a:spcAft>
                <a:defRPr sz="2300">
                  <a:solidFill>
                    <a:srgbClr val="4B3200"/>
                  </a:solidFill>
                  <a:latin typeface="Arial Black" pitchFamily="34" charset="0"/>
                  <a:cs typeface="Arial" charset="0"/>
                </a:defRPr>
              </a:lvl7pPr>
              <a:lvl8pPr marL="1546225" indent="-174625" fontAlgn="base">
                <a:spcBef>
                  <a:spcPct val="0"/>
                </a:spcBef>
                <a:spcAft>
                  <a:spcPct val="0"/>
                </a:spcAft>
                <a:defRPr sz="2300">
                  <a:solidFill>
                    <a:srgbClr val="4B3200"/>
                  </a:solidFill>
                  <a:latin typeface="Arial Black" pitchFamily="34" charset="0"/>
                  <a:cs typeface="Arial" charset="0"/>
                </a:defRPr>
              </a:lvl8pPr>
              <a:lvl9pPr marL="2003425" indent="-174625" fontAlgn="base">
                <a:spcBef>
                  <a:spcPct val="0"/>
                </a:spcBef>
                <a:spcAft>
                  <a:spcPct val="0"/>
                </a:spcAft>
                <a:defRPr sz="2300">
                  <a:solidFill>
                    <a:srgbClr val="4B3200"/>
                  </a:solidFill>
                  <a:latin typeface="Arial Black" pitchFamily="34" charset="0"/>
                  <a:cs typeface="Arial" charset="0"/>
                </a:defRPr>
              </a:lvl9pPr>
            </a:lstStyle>
            <a:p>
              <a:r>
                <a:rPr lang="en-US" sz="1600" dirty="0">
                  <a:cs typeface="Calibri" panose="020F0502020204030204" pitchFamily="34" charset="0"/>
                </a:rPr>
                <a:t>Crop science companies attempt to “own the platform”, but are encumbered by the disruption of their core businesses.</a:t>
              </a:r>
            </a:p>
          </p:txBody>
        </p:sp>
      </p:grpSp>
      <p:sp>
        <p:nvSpPr>
          <p:cNvPr id="2" name="Title 1"/>
          <p:cNvSpPr>
            <a:spLocks noGrp="1"/>
          </p:cNvSpPr>
          <p:nvPr>
            <p:ph type="title"/>
          </p:nvPr>
        </p:nvSpPr>
        <p:spPr/>
        <p:txBody>
          <a:bodyPr/>
          <a:lstStyle/>
          <a:p>
            <a:r>
              <a:rPr lang="en-US" dirty="0"/>
              <a:t>10 Year Trend: Precision Ag will replace crop protection and traits as the center of gravity for crop production.</a:t>
            </a:r>
          </a:p>
        </p:txBody>
      </p:sp>
      <p:sp>
        <p:nvSpPr>
          <p:cNvPr id="6" name="Text Placeholder 5"/>
          <p:cNvSpPr>
            <a:spLocks noGrp="1"/>
          </p:cNvSpPr>
          <p:nvPr>
            <p:ph type="body" sz="quarter" idx="11"/>
          </p:nvPr>
        </p:nvSpPr>
        <p:spPr/>
        <p:txBody>
          <a:bodyPr/>
          <a:lstStyle/>
          <a:p>
            <a:endParaRPr lang="en-US" dirty="0"/>
          </a:p>
        </p:txBody>
      </p:sp>
      <p:sp>
        <p:nvSpPr>
          <p:cNvPr id="17" name="Freeform 16"/>
          <p:cNvSpPr/>
          <p:nvPr/>
        </p:nvSpPr>
        <p:spPr>
          <a:xfrm>
            <a:off x="268254" y="2916631"/>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a:ea typeface="+mn-ea"/>
                <a:cs typeface="+mn-cs"/>
              </a:rPr>
              <a:t> </a:t>
            </a:r>
          </a:p>
        </p:txBody>
      </p:sp>
      <p:sp>
        <p:nvSpPr>
          <p:cNvPr id="20" name="TextBox 19"/>
          <p:cNvSpPr txBox="1"/>
          <p:nvPr/>
        </p:nvSpPr>
        <p:spPr>
          <a:xfrm>
            <a:off x="234652" y="3423432"/>
            <a:ext cx="1890367" cy="844847"/>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Technology</a:t>
            </a:r>
            <a:r>
              <a:rPr kumimoji="0" lang="en-US" sz="1800" b="1" i="0" u="none" strike="noStrike" kern="1200" cap="none" spc="0" normalizeH="0" noProof="0" dirty="0">
                <a:ln>
                  <a:noFill/>
                </a:ln>
                <a:solidFill>
                  <a:srgbClr val="FFFFFF"/>
                </a:solidFill>
                <a:effectLst/>
                <a:uLnTx/>
                <a:uFillTx/>
                <a:latin typeface="Arial"/>
                <a:ea typeface="+mn-ea"/>
                <a:cs typeface="+mn-cs"/>
              </a:rPr>
              <a:t> and Artificial Intelligence</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4562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dirty="0">
              <a:solidFill>
                <a:schemeClr val="tx1"/>
              </a:solidFill>
              <a:latin typeface="Arial" pitchFamily="34" charset="0"/>
              <a:cs typeface="Arial" pitchFamily="34" charset="0"/>
            </a:endParaRPr>
          </a:p>
        </p:txBody>
      </p:sp>
      <p:sp>
        <p:nvSpPr>
          <p:cNvPr id="36" name="Text Placeholder 35"/>
          <p:cNvSpPr>
            <a:spLocks noGrp="1"/>
          </p:cNvSpPr>
          <p:nvPr>
            <p:ph type="body" sz="quarter" idx="11"/>
          </p:nvPr>
        </p:nvSpPr>
        <p:spPr/>
        <p:txBody>
          <a:bodyPr/>
          <a:lstStyle/>
          <a:p>
            <a:endParaRPr lang="en-US" dirty="0"/>
          </a:p>
        </p:txBody>
      </p:sp>
      <p:sp>
        <p:nvSpPr>
          <p:cNvPr id="38" name="Rectangle 37"/>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3600" b="1" dirty="0"/>
              <a:t>Four Major Trends </a:t>
            </a:r>
            <a:endParaRPr lang="en-US" sz="3600" dirty="0">
              <a:solidFill>
                <a:schemeClr val="tx1"/>
              </a:solidFill>
              <a:latin typeface="Arial" pitchFamily="34" charset="0"/>
              <a:cs typeface="Arial" pitchFamily="34" charset="0"/>
            </a:endParaRPr>
          </a:p>
        </p:txBody>
      </p:sp>
      <p:grpSp>
        <p:nvGrpSpPr>
          <p:cNvPr id="77" name="Group 76"/>
          <p:cNvGrpSpPr/>
          <p:nvPr/>
        </p:nvGrpSpPr>
        <p:grpSpPr>
          <a:xfrm>
            <a:off x="4220226" y="2419909"/>
            <a:ext cx="2644164" cy="2725804"/>
            <a:chOff x="3265642" y="2481463"/>
            <a:chExt cx="2644164" cy="2725804"/>
          </a:xfrm>
        </p:grpSpPr>
        <p:sp>
          <p:nvSpPr>
            <p:cNvPr id="78" name="Freeform 77"/>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dirty="0"/>
                <a:t> </a:t>
              </a:r>
            </a:p>
          </p:txBody>
        </p:sp>
        <p:cxnSp>
          <p:nvCxnSpPr>
            <p:cNvPr id="79" name="Straight Arrow Connector 78"/>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708044" y="2888520"/>
              <a:ext cx="2153204" cy="103383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dirty="0">
                <a:solidFill>
                  <a:schemeClr val="tx1"/>
                </a:solidFill>
                <a:latin typeface="Arial" pitchFamily="34" charset="0"/>
                <a:cs typeface="Arial" pitchFamily="34" charset="0"/>
              </a:endParaRPr>
            </a:p>
          </p:txBody>
        </p:sp>
        <p:sp>
          <p:nvSpPr>
            <p:cNvPr id="105" name="Freeform 104"/>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dirty="0">
                  <a:solidFill>
                    <a:srgbClr val="FFFFFF"/>
                  </a:solidFill>
                </a:rPr>
                <a:t>FOUR MAJOR TRENDS</a:t>
              </a:r>
              <a:endParaRPr lang="en-US" sz="2000" kern="1200" dirty="0">
                <a:solidFill>
                  <a:srgbClr val="FFFFFF"/>
                </a:solidFill>
              </a:endParaRPr>
            </a:p>
          </p:txBody>
        </p:sp>
      </p:grpSp>
      <p:sp>
        <p:nvSpPr>
          <p:cNvPr id="106" name="Freeform 105"/>
          <p:cNvSpPr/>
          <p:nvPr/>
        </p:nvSpPr>
        <p:spPr>
          <a:xfrm>
            <a:off x="2733087" y="2858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Farm Structure Change</a:t>
            </a:r>
          </a:p>
        </p:txBody>
      </p:sp>
      <p:sp>
        <p:nvSpPr>
          <p:cNvPr id="107" name="Freeform 106"/>
          <p:cNvSpPr/>
          <p:nvPr/>
        </p:nvSpPr>
        <p:spPr>
          <a:xfrm>
            <a:off x="4816280" y="5037855"/>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Consumer Awareness, Sustainability, Transparency</a:t>
            </a:r>
          </a:p>
        </p:txBody>
      </p:sp>
      <p:sp>
        <p:nvSpPr>
          <p:cNvPr id="108" name="Freeform 107"/>
          <p:cNvSpPr/>
          <p:nvPr/>
        </p:nvSpPr>
        <p:spPr>
          <a:xfrm>
            <a:off x="6571993" y="233016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400" b="1" dirty="0">
                <a:solidFill>
                  <a:schemeClr val="bg1"/>
                </a:solidFill>
              </a:rPr>
              <a:t>Service-Based Economy</a:t>
            </a:r>
          </a:p>
        </p:txBody>
      </p:sp>
      <p:sp>
        <p:nvSpPr>
          <p:cNvPr id="109" name="Freeform 108"/>
          <p:cNvSpPr/>
          <p:nvPr/>
        </p:nvSpPr>
        <p:spPr>
          <a:xfrm>
            <a:off x="4785407" y="95859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a:solidFill>
                  <a:schemeClr val="bg1"/>
                </a:solidFill>
              </a:rPr>
              <a:t>Technology</a:t>
            </a:r>
          </a:p>
        </p:txBody>
      </p:sp>
    </p:spTree>
    <p:extLst>
      <p:ext uri="{BB962C8B-B14F-4D97-AF65-F5344CB8AC3E}">
        <p14:creationId xmlns:p14="http://schemas.microsoft.com/office/powerpoint/2010/main" val="97229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45720"/>
            <a:ext cx="8686800" cy="758952"/>
          </a:xfrm>
        </p:spPr>
        <p:txBody>
          <a:bodyPr/>
          <a:lstStyle/>
          <a:p>
            <a:r>
              <a:rPr lang="en-US" dirty="0"/>
              <a:t>Amazon. Netflix. Uber.</a:t>
            </a:r>
            <a:br>
              <a:rPr lang="en-US" dirty="0"/>
            </a:br>
            <a:r>
              <a:rPr lang="en-US" dirty="0"/>
              <a:t>What are the market disruptors in Agriculture?</a:t>
            </a:r>
          </a:p>
        </p:txBody>
      </p:sp>
      <p:pic>
        <p:nvPicPr>
          <p:cNvPr id="11" name="Picture 10">
            <a:extLst>
              <a:ext uri="{FF2B5EF4-FFF2-40B4-BE49-F238E27FC236}">
                <a16:creationId xmlns:a16="http://schemas.microsoft.com/office/drawing/2014/main" id="{9A2F1531-4C49-4C5C-93CA-512ECF321E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193912"/>
            <a:ext cx="9144000" cy="3950634"/>
          </a:xfrm>
          <a:prstGeom prst="rect">
            <a:avLst/>
          </a:prstGeom>
        </p:spPr>
      </p:pic>
      <p:sp>
        <p:nvSpPr>
          <p:cNvPr id="191" name="Freeform 20">
            <a:extLst>
              <a:ext uri="{FF2B5EF4-FFF2-40B4-BE49-F238E27FC236}">
                <a16:creationId xmlns:a16="http://schemas.microsoft.com/office/drawing/2014/main" id="{57B26925-42A6-4741-8B68-4835A88EC8F1}"/>
              </a:ext>
            </a:extLst>
          </p:cNvPr>
          <p:cNvSpPr/>
          <p:nvPr/>
        </p:nvSpPr>
        <p:spPr>
          <a:xfrm>
            <a:off x="2859412" y="1040755"/>
            <a:ext cx="3464766" cy="911604"/>
          </a:xfrm>
          <a:custGeom>
            <a:avLst/>
            <a:gdLst>
              <a:gd name="connsiteX0" fmla="*/ 0 w 3850640"/>
              <a:gd name="connsiteY0" fmla="*/ 0 h 1051794"/>
              <a:gd name="connsiteX1" fmla="*/ 3850640 w 3850640"/>
              <a:gd name="connsiteY1" fmla="*/ 0 h 1051794"/>
              <a:gd name="connsiteX2" fmla="*/ 3850640 w 3850640"/>
              <a:gd name="connsiteY2" fmla="*/ 1051794 h 1051794"/>
              <a:gd name="connsiteX3" fmla="*/ 0 w 3850640"/>
              <a:gd name="connsiteY3" fmla="*/ 1051794 h 1051794"/>
              <a:gd name="connsiteX4" fmla="*/ 0 w 3850640"/>
              <a:gd name="connsiteY4" fmla="*/ 0 h 105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640" h="1051794">
                <a:moveTo>
                  <a:pt x="0" y="0"/>
                </a:moveTo>
                <a:lnTo>
                  <a:pt x="3850640" y="0"/>
                </a:lnTo>
                <a:lnTo>
                  <a:pt x="3850640" y="1051794"/>
                </a:lnTo>
                <a:lnTo>
                  <a:pt x="0" y="1051794"/>
                </a:lnTo>
                <a:lnTo>
                  <a:pt x="0" y="0"/>
                </a:lnTo>
                <a:close/>
              </a:path>
            </a:pathLst>
          </a:custGeom>
          <a:solidFill>
            <a:schemeClr val="accent4"/>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defRPr/>
            </a:pPr>
            <a:r>
              <a:rPr lang="en-US" sz="1600" dirty="0">
                <a:solidFill>
                  <a:srgbClr val="FFFFFF"/>
                </a:solidFill>
              </a:rPr>
              <a:t>Ag equipment owns the precision application for the grower. They could capture the decision.</a:t>
            </a:r>
            <a:endParaRPr lang="en-US" sz="1600" dirty="0">
              <a:solidFill>
                <a:srgbClr val="FFFFFF"/>
              </a:solidFill>
              <a:latin typeface="Arial"/>
            </a:endParaRPr>
          </a:p>
        </p:txBody>
      </p:sp>
      <p:sp>
        <p:nvSpPr>
          <p:cNvPr id="192" name="Freeform 22">
            <a:extLst>
              <a:ext uri="{FF2B5EF4-FFF2-40B4-BE49-F238E27FC236}">
                <a16:creationId xmlns:a16="http://schemas.microsoft.com/office/drawing/2014/main" id="{DAED86A2-4178-445D-8691-1F4DC774D450}"/>
              </a:ext>
            </a:extLst>
          </p:cNvPr>
          <p:cNvSpPr/>
          <p:nvPr/>
        </p:nvSpPr>
        <p:spPr>
          <a:xfrm>
            <a:off x="6370918" y="1037959"/>
            <a:ext cx="2743200" cy="914400"/>
          </a:xfrm>
          <a:custGeom>
            <a:avLst/>
            <a:gdLst>
              <a:gd name="connsiteX0" fmla="*/ 0 w 3850640"/>
              <a:gd name="connsiteY0" fmla="*/ 0 h 1061413"/>
              <a:gd name="connsiteX1" fmla="*/ 3850640 w 3850640"/>
              <a:gd name="connsiteY1" fmla="*/ 0 h 1061413"/>
              <a:gd name="connsiteX2" fmla="*/ 3850640 w 3850640"/>
              <a:gd name="connsiteY2" fmla="*/ 1061413 h 1061413"/>
              <a:gd name="connsiteX3" fmla="*/ 0 w 3850640"/>
              <a:gd name="connsiteY3" fmla="*/ 1061413 h 1061413"/>
              <a:gd name="connsiteX4" fmla="*/ 0 w 3850640"/>
              <a:gd name="connsiteY4" fmla="*/ 0 h 106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640" h="1061413">
                <a:moveTo>
                  <a:pt x="0" y="0"/>
                </a:moveTo>
                <a:lnTo>
                  <a:pt x="3850640" y="0"/>
                </a:lnTo>
                <a:lnTo>
                  <a:pt x="3850640" y="1061413"/>
                </a:lnTo>
                <a:lnTo>
                  <a:pt x="0" y="1061413"/>
                </a:lnTo>
                <a:lnTo>
                  <a:pt x="0" y="0"/>
                </a:lnTo>
                <a:close/>
              </a:path>
            </a:pathLst>
          </a:custGeom>
          <a:solidFill>
            <a:schemeClr val="accent4"/>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defRPr/>
            </a:pPr>
            <a:r>
              <a:rPr lang="en-US" sz="1600" dirty="0">
                <a:solidFill>
                  <a:srgbClr val="FFFFFF"/>
                </a:solidFill>
              </a:rPr>
              <a:t>Crop science and the ag retail network currently own the crop production relationship.</a:t>
            </a:r>
          </a:p>
        </p:txBody>
      </p:sp>
      <p:sp>
        <p:nvSpPr>
          <p:cNvPr id="193" name="Freeform 24">
            <a:extLst>
              <a:ext uri="{FF2B5EF4-FFF2-40B4-BE49-F238E27FC236}">
                <a16:creationId xmlns:a16="http://schemas.microsoft.com/office/drawing/2014/main" id="{96C7F8A1-6B26-4DB8-BBD0-5DABC63A364F}"/>
              </a:ext>
            </a:extLst>
          </p:cNvPr>
          <p:cNvSpPr/>
          <p:nvPr/>
        </p:nvSpPr>
        <p:spPr>
          <a:xfrm>
            <a:off x="72711" y="1037959"/>
            <a:ext cx="2743200" cy="914400"/>
          </a:xfrm>
          <a:custGeom>
            <a:avLst/>
            <a:gdLst>
              <a:gd name="connsiteX0" fmla="*/ 0 w 3846879"/>
              <a:gd name="connsiteY0" fmla="*/ 0 h 1607492"/>
              <a:gd name="connsiteX1" fmla="*/ 3846879 w 3846879"/>
              <a:gd name="connsiteY1" fmla="*/ 0 h 1607492"/>
              <a:gd name="connsiteX2" fmla="*/ 3846879 w 3846879"/>
              <a:gd name="connsiteY2" fmla="*/ 1607492 h 1607492"/>
              <a:gd name="connsiteX3" fmla="*/ 0 w 3846879"/>
              <a:gd name="connsiteY3" fmla="*/ 1607492 h 1607492"/>
              <a:gd name="connsiteX4" fmla="*/ 0 w 3846879"/>
              <a:gd name="connsiteY4" fmla="*/ 0 h 160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79" h="1607492">
                <a:moveTo>
                  <a:pt x="0" y="0"/>
                </a:moveTo>
                <a:lnTo>
                  <a:pt x="3846879" y="0"/>
                </a:lnTo>
                <a:lnTo>
                  <a:pt x="3846879" y="1607492"/>
                </a:lnTo>
                <a:lnTo>
                  <a:pt x="0" y="1607492"/>
                </a:lnTo>
                <a:lnTo>
                  <a:pt x="0" y="0"/>
                </a:lnTo>
                <a:close/>
              </a:path>
            </a:pathLst>
          </a:custGeom>
          <a:solidFill>
            <a:schemeClr val="accent4"/>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i="0" u="none" strike="noStrike" kern="1200" cap="none" spc="0" normalizeH="0" baseline="0" noProof="0" dirty="0">
                <a:ln>
                  <a:noFill/>
                </a:ln>
                <a:solidFill>
                  <a:srgbClr val="FFFFFF"/>
                </a:solidFill>
                <a:effectLst/>
                <a:uLnTx/>
                <a:uFillTx/>
                <a:latin typeface="Arial"/>
                <a:ea typeface="+mn-ea"/>
                <a:cs typeface="+mn-cs"/>
              </a:rPr>
              <a:t>Crop science has a firm grasp on all levels of the analysis and insight.</a:t>
            </a:r>
          </a:p>
        </p:txBody>
      </p:sp>
    </p:spTree>
    <p:extLst>
      <p:ext uri="{BB962C8B-B14F-4D97-AF65-F5344CB8AC3E}">
        <p14:creationId xmlns:p14="http://schemas.microsoft.com/office/powerpoint/2010/main" val="828293532"/>
      </p:ext>
    </p:extLst>
  </p:cSld>
  <p:clrMapOvr>
    <a:masterClrMapping/>
  </p:clrMapOvr>
</p:sld>
</file>

<file path=ppt/theme/theme1.xml><?xml version="1.0" encoding="utf-8"?>
<a:theme xmlns:a="http://schemas.openxmlformats.org/drawingml/2006/main" name="Default Theme">
  <a:themeElements>
    <a:clrScheme name="Custom 163">
      <a:dk1>
        <a:srgbClr val="323231"/>
      </a:dk1>
      <a:lt1>
        <a:srgbClr val="FFFFFF"/>
      </a:lt1>
      <a:dk2>
        <a:srgbClr val="76813C"/>
      </a:dk2>
      <a:lt2>
        <a:srgbClr val="FFFFFF"/>
      </a:lt2>
      <a:accent1>
        <a:srgbClr val="614F25"/>
      </a:accent1>
      <a:accent2>
        <a:srgbClr val="918453"/>
      </a:accent2>
      <a:accent3>
        <a:srgbClr val="2C4D76"/>
      </a:accent3>
      <a:accent4>
        <a:srgbClr val="76813C"/>
      </a:accent4>
      <a:accent5>
        <a:srgbClr val="891B1F"/>
      </a:accent5>
      <a:accent6>
        <a:srgbClr val="CC9E1D"/>
      </a:accent6>
      <a:hlink>
        <a:srgbClr val="7E7E7E"/>
      </a:hlink>
      <a:folHlink>
        <a:srgbClr val="999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alpha val="94000"/>
          </a:schemeClr>
        </a:solidFill>
        <a:ln w="9525">
          <a:noFill/>
        </a:ln>
        <a:effectLst/>
      </a:spPr>
      <a:bodyPr lIns="45720" rIns="45720" rtlCol="0" anchor="t" anchorCtr="0"/>
      <a:lstStyle>
        <a:defPPr marL="182880" indent="-182880" algn="l">
          <a:buFont typeface="Arial" pitchFamily="34" charset="0"/>
          <a:buChar char="•"/>
          <a:defRPr sz="110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6813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854</Words>
  <Application>Microsoft Office PowerPoint</Application>
  <PresentationFormat>On-screen Show (4:3)</PresentationFormat>
  <Paragraphs>111</Paragraphs>
  <Slides>14</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Default Theme</vt:lpstr>
      <vt:lpstr>Macro Trends in Agricultural Equipment – Canadian Federation of Agriculture</vt:lpstr>
      <vt:lpstr>PowerPoint Presentation</vt:lpstr>
      <vt:lpstr>No surprise: Operators on farms in Canada continue to get older. </vt:lpstr>
      <vt:lpstr>10 Year Trend: The current farmland owning/renting model will evolve gradually. 25 Year Trend: A different story.</vt:lpstr>
      <vt:lpstr>PowerPoint Presentation</vt:lpstr>
      <vt:lpstr>Gaining momentum in 2014, ag tech startups have raised over $550 million in the last five years.</vt:lpstr>
      <vt:lpstr>10 Year Trend: Precision Ag will replace crop protection and traits as the center of gravity for crop production.</vt:lpstr>
      <vt:lpstr>PowerPoint Presentation</vt:lpstr>
      <vt:lpstr>Amazon. Netflix. Uber. What are the market disruptors in Agriculture?</vt:lpstr>
      <vt:lpstr>10 Year Trend: The character of service begins to change.</vt:lpstr>
      <vt:lpstr>PowerPoint Presentation</vt:lpstr>
      <vt:lpstr>Big food companies are investing in blockchain as a long-term solution to supply chain visibility and traceability in the food industry.</vt:lpstr>
      <vt:lpstr>10 Year Trend: Blockchain technology (or related technology) will be widely adopted by the food supply chain. </vt:lpstr>
      <vt:lpstr>For further information about this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2018-12-02T15:24:06Z</dcterms:created>
  <dcterms:modified xsi:type="dcterms:W3CDTF">2019-02-20T19:56:24Z</dcterms:modified>
</cp:coreProperties>
</file>