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670" r:id="rId2"/>
  </p:sldMasterIdLst>
  <p:notesMasterIdLst>
    <p:notesMasterId r:id="rId20"/>
  </p:notesMasterIdLst>
  <p:sldIdLst>
    <p:sldId id="320" r:id="rId3"/>
    <p:sldId id="323" r:id="rId4"/>
    <p:sldId id="322" r:id="rId5"/>
    <p:sldId id="327" r:id="rId6"/>
    <p:sldId id="328" r:id="rId7"/>
    <p:sldId id="341" r:id="rId8"/>
    <p:sldId id="335" r:id="rId9"/>
    <p:sldId id="361" r:id="rId10"/>
    <p:sldId id="360" r:id="rId11"/>
    <p:sldId id="336" r:id="rId12"/>
    <p:sldId id="364" r:id="rId13"/>
    <p:sldId id="334" r:id="rId14"/>
    <p:sldId id="357" r:id="rId15"/>
    <p:sldId id="362" r:id="rId16"/>
    <p:sldId id="358" r:id="rId17"/>
    <p:sldId id="363" r:id="rId18"/>
    <p:sldId id="351" r:id="rId19"/>
  </p:sldIdLst>
  <p:sldSz cx="9144000" cy="6858000" type="screen4x3"/>
  <p:notesSz cx="6858000" cy="9144000"/>
  <p:embeddedFontLst>
    <p:embeddedFont>
      <p:font typeface="Poppins Black" panose="020B0604020202020204" charset="0"/>
      <p:bold r:id="rId21"/>
    </p:embeddedFont>
    <p:embeddedFont>
      <p:font typeface="Arial Bold" panose="020B0704020202020204" pitchFamily="34" charset="0"/>
      <p:bold r:id="rId22"/>
    </p:embeddedFont>
    <p:embeddedFont>
      <p:font typeface="Calibri" panose="020F0502020204030204" pitchFamily="34" charset="0"/>
      <p:regular r:id="rId23"/>
      <p:bold r:id="rId24"/>
      <p:italic r:id="rId25"/>
      <p:boldItalic r:id="rId26"/>
    </p:embeddedFont>
    <p:embeddedFont>
      <p:font typeface="Trebuchet MS" panose="020B0603020202020204" pitchFamily="34" charset="0"/>
      <p:regular r:id="rId27"/>
      <p:bold r:id="rId28"/>
      <p:italic r:id="rId29"/>
      <p:boldItalic r:id="rId30"/>
    </p:embeddedFont>
    <p:embeddedFont>
      <p:font typeface="Wingdings 3" panose="05040102010807070707" pitchFamily="18" charset="2"/>
      <p:regular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35758"/>
    <a:srgbClr val="4ABE9D"/>
    <a:srgbClr val="FAA61A"/>
    <a:srgbClr val="89CA3C"/>
    <a:srgbClr val="FFFFFF"/>
    <a:srgbClr val="00AB4E"/>
    <a:srgbClr val="ECDD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3369" autoAdjust="0"/>
  </p:normalViewPr>
  <p:slideViewPr>
    <p:cSldViewPr snapToGrid="0" snapToObjects="1">
      <p:cViewPr varScale="1">
        <p:scale>
          <a:sx n="52" d="100"/>
          <a:sy n="52" d="100"/>
        </p:scale>
        <p:origin x="1842"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51" d="100"/>
          <a:sy n="51" d="100"/>
        </p:scale>
        <p:origin x="269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F5978-023B-48B5-967C-E764A85A11E9}" type="datetimeFigureOut">
              <a:rPr lang="en-CA" smtClean="0"/>
              <a:t>2019-02-23</a:t>
            </a:fld>
            <a:endParaRPr lang="en-C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AF0A3-1B39-4F86-AA94-80E957FD5A79}" type="slidenum">
              <a:rPr lang="en-CA" smtClean="0"/>
              <a:t>‹#›</a:t>
            </a:fld>
            <a:endParaRPr lang="en-CA" dirty="0"/>
          </a:p>
        </p:txBody>
      </p:sp>
    </p:spTree>
    <p:extLst>
      <p:ext uri="{BB962C8B-B14F-4D97-AF65-F5344CB8AC3E}">
        <p14:creationId xmlns:p14="http://schemas.microsoft.com/office/powerpoint/2010/main" val="88021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BAF0A3-1B39-4F86-AA94-80E957FD5A79}" type="slidenum">
              <a:rPr lang="en-CA" smtClean="0"/>
              <a:t>1</a:t>
            </a:fld>
            <a:endParaRPr lang="en-CA" dirty="0"/>
          </a:p>
        </p:txBody>
      </p:sp>
    </p:spTree>
    <p:extLst>
      <p:ext uri="{BB962C8B-B14F-4D97-AF65-F5344CB8AC3E}">
        <p14:creationId xmlns:p14="http://schemas.microsoft.com/office/powerpoint/2010/main" val="83092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Donner- Qui fait des dons de bienfaisance? Nous sommes un organisme de bienfaisance… Choisissez-nous!</a:t>
            </a:r>
          </a:p>
          <a:p>
            <a:r>
              <a:rPr lang="fr-CA" sz="1200" kern="1200" dirty="0" smtClean="0">
                <a:solidFill>
                  <a:schemeClr val="tx1"/>
                </a:solidFill>
                <a:effectLst/>
                <a:latin typeface="+mn-lt"/>
                <a:ea typeface="+mn-ea"/>
                <a:cs typeface="+mn-cs"/>
              </a:rPr>
              <a:t>Financer: Financez-nous; soutenez-nous. Nous enseignons l’agriculture à plus d’un million d’étudiants.</a:t>
            </a:r>
          </a:p>
          <a:p>
            <a:r>
              <a:rPr lang="fr-CA" sz="1200" kern="1200" dirty="0" smtClean="0">
                <a:solidFill>
                  <a:schemeClr val="tx1"/>
                </a:solidFill>
                <a:effectLst/>
                <a:latin typeface="+mn-lt"/>
                <a:ea typeface="+mn-ea"/>
                <a:cs typeface="+mn-cs"/>
              </a:rPr>
              <a:t>Devenir partenaire: 5 manières différentes : Partenaire fondateur, Amis d’</a:t>
            </a:r>
            <a:r>
              <a:rPr lang="fr-CA" sz="1200" kern="1200" dirty="0" err="1" smtClean="0">
                <a:solidFill>
                  <a:schemeClr val="tx1"/>
                </a:solidFill>
                <a:effectLst/>
                <a:latin typeface="+mn-lt"/>
                <a:ea typeface="+mn-ea"/>
                <a:cs typeface="+mn-cs"/>
              </a:rPr>
              <a:t>AITC</a:t>
            </a:r>
            <a:r>
              <a:rPr lang="fr-CA" sz="1200" kern="1200" dirty="0" smtClean="0">
                <a:solidFill>
                  <a:schemeClr val="tx1"/>
                </a:solidFill>
                <a:effectLst/>
                <a:latin typeface="+mn-lt"/>
                <a:ea typeface="+mn-ea"/>
                <a:cs typeface="+mn-cs"/>
              </a:rPr>
              <a:t>-C, Partenaire pédagogique, stratégique et événementiel</a:t>
            </a:r>
          </a:p>
          <a:p>
            <a:r>
              <a:rPr lang="fr-CA" sz="1200" kern="1200" dirty="0" smtClean="0">
                <a:solidFill>
                  <a:schemeClr val="tx1"/>
                </a:solidFill>
                <a:effectLst/>
                <a:latin typeface="+mn-lt"/>
                <a:ea typeface="+mn-ea"/>
                <a:cs typeface="+mn-cs"/>
              </a:rPr>
              <a:t>Offrir votre expertise: Vous êtes les experts dans votre domaine. Nous avons besoin de vous pour travailler et collaborer avec nous pour faire passer des informations précises, objectives et actuelles.</a:t>
            </a:r>
          </a:p>
          <a:p>
            <a:r>
              <a:rPr lang="fr-CA" sz="1200" kern="1200" dirty="0" smtClean="0">
                <a:solidFill>
                  <a:schemeClr val="tx1"/>
                </a:solidFill>
                <a:effectLst/>
                <a:latin typeface="+mn-lt"/>
                <a:ea typeface="+mn-ea"/>
                <a:cs typeface="+mn-cs"/>
              </a:rPr>
              <a:t>Faire du bénévolat: CALME!!!!!</a:t>
            </a:r>
          </a:p>
          <a:p>
            <a:r>
              <a:rPr lang="fr-CA" sz="1200" kern="1200" dirty="0" smtClean="0">
                <a:solidFill>
                  <a:schemeClr val="tx1"/>
                </a:solidFill>
                <a:effectLst/>
                <a:latin typeface="+mn-lt"/>
                <a:ea typeface="+mn-ea"/>
                <a:cs typeface="+mn-cs"/>
              </a:rPr>
              <a:t>Aidez-nous à raconter votre histoire!</a:t>
            </a:r>
          </a:p>
          <a:p>
            <a:r>
              <a:rPr lang="fr-CA" sz="1200" kern="1200" dirty="0" smtClean="0">
                <a:solidFill>
                  <a:schemeClr val="tx1"/>
                </a:solidFill>
                <a:effectLst/>
                <a:latin typeface="+mn-lt"/>
                <a:ea typeface="+mn-ea"/>
                <a:cs typeface="+mn-cs"/>
              </a:rPr>
              <a:t>FAITES-VOUS ENTENDRE! Soyez fiers! Notre histoire est une belle histoire. Une histoire dont nous sommes tous fiers et qui doit être racontée. Nous avons l’obligation de former les étudiants sur l’origine de leur nourriture et combien TOUS les secteurs de l’agriculture sont importants.</a:t>
            </a:r>
          </a:p>
          <a:p>
            <a:r>
              <a:rPr lang="fr-CA" sz="1200" kern="1200" dirty="0" smtClean="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BAF0A3-1B39-4F86-AA94-80E957FD5A79}" type="slidenum">
              <a:rPr lang="en-CA" smtClean="0"/>
              <a:t>15</a:t>
            </a:fld>
            <a:endParaRPr lang="en-CA" dirty="0"/>
          </a:p>
        </p:txBody>
      </p:sp>
    </p:spTree>
    <p:extLst>
      <p:ext uri="{BB962C8B-B14F-4D97-AF65-F5344CB8AC3E}">
        <p14:creationId xmlns:p14="http://schemas.microsoft.com/office/powerpoint/2010/main" val="3464646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5,2 millions de bonnes raisons de devenir partenaire d’</a:t>
            </a:r>
            <a:r>
              <a:rPr lang="fr-CA" sz="1200" kern="1200" dirty="0" err="1" smtClean="0">
                <a:solidFill>
                  <a:schemeClr val="tx1"/>
                </a:solidFill>
                <a:effectLst/>
                <a:latin typeface="+mn-lt"/>
                <a:ea typeface="+mn-ea"/>
                <a:cs typeface="+mn-cs"/>
              </a:rPr>
              <a:t>AITC</a:t>
            </a:r>
            <a:r>
              <a:rPr lang="fr-CA" sz="1200" kern="1200" dirty="0" smtClean="0">
                <a:solidFill>
                  <a:schemeClr val="tx1"/>
                </a:solidFill>
                <a:effectLst/>
                <a:latin typeface="+mn-lt"/>
                <a:ea typeface="+mn-ea"/>
                <a:cs typeface="+mn-cs"/>
              </a:rPr>
              <a:t>-C; en voici une parmi d’autres.</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BAF0A3-1B39-4F86-AA94-80E957FD5A79}" type="slidenum">
              <a:rPr lang="en-CA" smtClean="0"/>
              <a:t>16</a:t>
            </a:fld>
            <a:endParaRPr lang="en-CA" dirty="0"/>
          </a:p>
        </p:txBody>
      </p:sp>
    </p:spTree>
    <p:extLst>
      <p:ext uri="{BB962C8B-B14F-4D97-AF65-F5344CB8AC3E}">
        <p14:creationId xmlns:p14="http://schemas.microsoft.com/office/powerpoint/2010/main" val="119850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CCBAF0A3-1B39-4F86-AA94-80E957FD5A79}" type="slidenum">
              <a:rPr lang="en-CA" smtClean="0"/>
              <a:t>17</a:t>
            </a:fld>
            <a:endParaRPr lang="en-CA" dirty="0"/>
          </a:p>
        </p:txBody>
      </p:sp>
    </p:spTree>
    <p:extLst>
      <p:ext uri="{BB962C8B-B14F-4D97-AF65-F5344CB8AC3E}">
        <p14:creationId xmlns:p14="http://schemas.microsoft.com/office/powerpoint/2010/main" val="24707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Nous nous efforçons d’être les leaders de l’enseignement de l’agriculture au Canada. Nous offrons à ABC des informations précises, objectives et actuelles</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BAF0A3-1B39-4F86-AA94-80E957FD5A79}" type="slidenum">
              <a:rPr lang="en-CA" smtClean="0"/>
              <a:t>2</a:t>
            </a:fld>
            <a:endParaRPr lang="en-CA" dirty="0"/>
          </a:p>
        </p:txBody>
      </p:sp>
    </p:spTree>
    <p:extLst>
      <p:ext uri="{BB962C8B-B14F-4D97-AF65-F5344CB8AC3E}">
        <p14:creationId xmlns:p14="http://schemas.microsoft.com/office/powerpoint/2010/main" val="67497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Neuf organismes provinciaux membres</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BAF0A3-1B39-4F86-AA94-80E957FD5A79}" type="slidenum">
              <a:rPr lang="en-CA" smtClean="0"/>
              <a:t>3</a:t>
            </a:fld>
            <a:endParaRPr lang="en-CA" dirty="0"/>
          </a:p>
        </p:txBody>
      </p:sp>
    </p:spTree>
    <p:extLst>
      <p:ext uri="{BB962C8B-B14F-4D97-AF65-F5344CB8AC3E}">
        <p14:creationId xmlns:p14="http://schemas.microsoft.com/office/powerpoint/2010/main" val="376459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CBAF0A3-1B39-4F86-AA94-80E957FD5A79}" type="slidenum">
              <a:rPr lang="en-CA" smtClean="0"/>
              <a:t>6</a:t>
            </a:fld>
            <a:endParaRPr lang="en-CA" dirty="0"/>
          </a:p>
        </p:txBody>
      </p:sp>
    </p:spTree>
    <p:extLst>
      <p:ext uri="{BB962C8B-B14F-4D97-AF65-F5344CB8AC3E}">
        <p14:creationId xmlns:p14="http://schemas.microsoft.com/office/powerpoint/2010/main" val="270231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54 pages de faits sur les sujets chauds de l’agriculture. Elles peuvent être utilisées par les enseignants, les étudiants, l’industrie et le public. Santé animale, soins aux animaux, pesticides, biotechnologie, plantes, sols, OGM, produits bio, environnement, santé, nourriture… et la liste est longue!</a:t>
            </a:r>
          </a:p>
          <a:p>
            <a:endParaRPr lang="en-CA" dirty="0"/>
          </a:p>
        </p:txBody>
      </p:sp>
      <p:sp>
        <p:nvSpPr>
          <p:cNvPr id="4" name="Slide Number Placeholder 3"/>
          <p:cNvSpPr>
            <a:spLocks noGrp="1"/>
          </p:cNvSpPr>
          <p:nvPr>
            <p:ph type="sldNum" sz="quarter" idx="5"/>
          </p:nvPr>
        </p:nvSpPr>
        <p:spPr/>
        <p:txBody>
          <a:bodyPr/>
          <a:lstStyle/>
          <a:p>
            <a:fld id="{CCBAF0A3-1B39-4F86-AA94-80E957FD5A79}" type="slidenum">
              <a:rPr lang="en-CA" smtClean="0"/>
              <a:t>8</a:t>
            </a:fld>
            <a:endParaRPr lang="en-CA" dirty="0"/>
          </a:p>
        </p:txBody>
      </p:sp>
    </p:spTree>
    <p:extLst>
      <p:ext uri="{BB962C8B-B14F-4D97-AF65-F5344CB8AC3E}">
        <p14:creationId xmlns:p14="http://schemas.microsoft.com/office/powerpoint/2010/main" val="3772216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Agriculture au sens large, produits bio, OGM, biotechnologie des plantes, sciences animales, santé animale</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BAF0A3-1B39-4F86-AA94-80E957FD5A79}" type="slidenum">
              <a:rPr lang="en-CA" smtClean="0"/>
              <a:t>9</a:t>
            </a:fld>
            <a:endParaRPr lang="en-CA" dirty="0"/>
          </a:p>
        </p:txBody>
      </p:sp>
    </p:spTree>
    <p:extLst>
      <p:ext uri="{BB962C8B-B14F-4D97-AF65-F5344CB8AC3E}">
        <p14:creationId xmlns:p14="http://schemas.microsoft.com/office/powerpoint/2010/main" val="2105715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err="1" smtClean="0">
                <a:solidFill>
                  <a:schemeClr val="tx1"/>
                </a:solidFill>
                <a:effectLst/>
                <a:latin typeface="+mn-lt"/>
                <a:ea typeface="+mn-ea"/>
                <a:cs typeface="+mn-cs"/>
              </a:rPr>
              <a:t>AITC</a:t>
            </a:r>
            <a:r>
              <a:rPr lang="fr-CA" sz="1200" kern="1200" dirty="0" smtClean="0">
                <a:solidFill>
                  <a:schemeClr val="tx1"/>
                </a:solidFill>
                <a:effectLst/>
                <a:latin typeface="+mn-lt"/>
                <a:ea typeface="+mn-ea"/>
                <a:cs typeface="+mn-cs"/>
              </a:rPr>
              <a:t>-C Canada a mené une enquête auprès de 1002 étudiants. Moins de la moitié d’entre eux associent ces carrières avec l’agriculture. Technologie et innovation, commerce, génie et mathématiques, et seulement 52 % avec la science.</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BAF0A3-1B39-4F86-AA94-80E957FD5A79}" type="slidenum">
              <a:rPr lang="en-CA" smtClean="0"/>
              <a:t>10</a:t>
            </a:fld>
            <a:endParaRPr lang="en-CA" dirty="0"/>
          </a:p>
        </p:txBody>
      </p:sp>
    </p:spTree>
    <p:extLst>
      <p:ext uri="{BB962C8B-B14F-4D97-AF65-F5344CB8AC3E}">
        <p14:creationId xmlns:p14="http://schemas.microsoft.com/office/powerpoint/2010/main" val="340904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Mois annuel des connaissances agricoles canadiennes (mars 2019). </a:t>
            </a:r>
            <a:r>
              <a:rPr lang="en-US" sz="1200" kern="1200" dirty="0" smtClean="0">
                <a:solidFill>
                  <a:schemeClr val="tx1"/>
                </a:solidFill>
                <a:effectLst/>
                <a:latin typeface="+mn-lt"/>
                <a:ea typeface="+mn-ea"/>
                <a:cs typeface="+mn-cs"/>
              </a:rPr>
              <a:t>Nous </a:t>
            </a:r>
            <a:r>
              <a:rPr lang="en-US" sz="1200" kern="1200" dirty="0" err="1" smtClean="0">
                <a:solidFill>
                  <a:schemeClr val="tx1"/>
                </a:solidFill>
                <a:effectLst/>
                <a:latin typeface="+mn-lt"/>
                <a:ea typeface="+mn-ea"/>
                <a:cs typeface="+mn-cs"/>
              </a:rPr>
              <a:t>toucherons</a:t>
            </a:r>
            <a:r>
              <a:rPr lang="en-US" sz="1200" kern="1200" dirty="0" smtClean="0">
                <a:solidFill>
                  <a:schemeClr val="tx1"/>
                </a:solidFill>
                <a:effectLst/>
                <a:latin typeface="+mn-lt"/>
                <a:ea typeface="+mn-ea"/>
                <a:cs typeface="+mn-cs"/>
              </a:rPr>
              <a:t> plus de 40 000 </a:t>
            </a:r>
            <a:r>
              <a:rPr lang="en-US" sz="1200" kern="1200" dirty="0" err="1" smtClean="0">
                <a:solidFill>
                  <a:schemeClr val="tx1"/>
                </a:solidFill>
                <a:effectLst/>
                <a:latin typeface="+mn-lt"/>
                <a:ea typeface="+mn-ea"/>
                <a:cs typeface="+mn-cs"/>
              </a:rPr>
              <a:t>étudiants</a:t>
            </a:r>
            <a:r>
              <a:rPr lang="en-US" sz="1200"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Nous avons besoin de bénévoles.</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Nos organismes provinciaux recherchent encore des bénévoles! Ils ont des séances de formation, des trousses à outils. Pas besoin d’être un orateur professionnel. Il suffit de raconter votre histoire!</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BAF0A3-1B39-4F86-AA94-80E957FD5A79}" type="slidenum">
              <a:rPr lang="en-CA" smtClean="0"/>
              <a:t>11</a:t>
            </a:fld>
            <a:endParaRPr lang="en-CA" dirty="0"/>
          </a:p>
        </p:txBody>
      </p:sp>
    </p:spTree>
    <p:extLst>
      <p:ext uri="{BB962C8B-B14F-4D97-AF65-F5344CB8AC3E}">
        <p14:creationId xmlns:p14="http://schemas.microsoft.com/office/powerpoint/2010/main" val="2830957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smtClean="0">
                <a:solidFill>
                  <a:schemeClr val="tx1"/>
                </a:solidFill>
                <a:effectLst/>
                <a:latin typeface="+mn-lt"/>
                <a:ea typeface="+mn-ea"/>
                <a:cs typeface="+mn-cs"/>
              </a:rPr>
              <a:t>Les Partenaires fondateurs d’</a:t>
            </a:r>
            <a:r>
              <a:rPr lang="fr-CA" sz="1200" b="1" kern="1200" dirty="0" err="1" smtClean="0">
                <a:solidFill>
                  <a:schemeClr val="tx1"/>
                </a:solidFill>
                <a:effectLst/>
                <a:latin typeface="+mn-lt"/>
                <a:ea typeface="+mn-ea"/>
                <a:cs typeface="+mn-cs"/>
              </a:rPr>
              <a:t>AITC</a:t>
            </a:r>
            <a:r>
              <a:rPr lang="fr-CA" sz="1200" b="1" kern="1200" dirty="0" smtClean="0">
                <a:solidFill>
                  <a:schemeClr val="tx1"/>
                </a:solidFill>
                <a:effectLst/>
                <a:latin typeface="+mn-lt"/>
                <a:ea typeface="+mn-ea"/>
                <a:cs typeface="+mn-cs"/>
              </a:rPr>
              <a:t>-C sont les champions de l’enseignement de l’agriculture au Canada. Avec une contribution de 10 000 $, nos partenaires fondateurs aident à pérenniser notre travail et à perpétuer notre réussite de demain.</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Comme tous les bons vieux amis, les Amis d’</a:t>
            </a:r>
            <a:r>
              <a:rPr lang="fr-CA" sz="1200" b="1" kern="1200" dirty="0" err="1" smtClean="0">
                <a:solidFill>
                  <a:schemeClr val="tx1"/>
                </a:solidFill>
                <a:effectLst/>
                <a:latin typeface="+mn-lt"/>
                <a:ea typeface="+mn-ea"/>
                <a:cs typeface="+mn-cs"/>
              </a:rPr>
              <a:t>AITC</a:t>
            </a:r>
            <a:r>
              <a:rPr lang="fr-CA" sz="1200" b="1" kern="1200" dirty="0" smtClean="0">
                <a:solidFill>
                  <a:schemeClr val="tx1"/>
                </a:solidFill>
                <a:effectLst/>
                <a:latin typeface="+mn-lt"/>
                <a:ea typeface="+mn-ea"/>
                <a:cs typeface="+mn-cs"/>
              </a:rPr>
              <a:t>-C renforcent notre travail. Ces entreprises, organismes et particuliers nous soutiennent en faisant une contribution allant jusqu’à 10 000 $.</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Nos Partenaires pédagogiques sont les leaders qui font avancer le programme </a:t>
            </a:r>
            <a:r>
              <a:rPr lang="fr-CA" sz="1200" b="1" kern="1200" dirty="0" err="1" smtClean="0">
                <a:solidFill>
                  <a:schemeClr val="tx1"/>
                </a:solidFill>
                <a:effectLst/>
                <a:latin typeface="+mn-lt"/>
                <a:ea typeface="+mn-ea"/>
                <a:cs typeface="+mn-cs"/>
              </a:rPr>
              <a:t>AITC</a:t>
            </a:r>
            <a:r>
              <a:rPr lang="fr-CA" sz="1200" b="1" kern="1200" dirty="0" smtClean="0">
                <a:solidFill>
                  <a:schemeClr val="tx1"/>
                </a:solidFill>
                <a:effectLst/>
                <a:latin typeface="+mn-lt"/>
                <a:ea typeface="+mn-ea"/>
                <a:cs typeface="+mn-cs"/>
              </a:rPr>
              <a:t>-C. Ils financent des ressources particulières, des programmes et des initiatives partagés avec les enseignants et les étudiants partout au Canada.</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b="1" kern="1200" dirty="0" err="1" smtClean="0">
                <a:solidFill>
                  <a:schemeClr val="tx1"/>
                </a:solidFill>
                <a:effectLst/>
                <a:latin typeface="+mn-lt"/>
                <a:ea typeface="+mn-ea"/>
                <a:cs typeface="+mn-cs"/>
              </a:rPr>
              <a:t>AITC</a:t>
            </a:r>
            <a:r>
              <a:rPr lang="fr-CA" sz="1200" b="1" kern="1200" dirty="0" smtClean="0">
                <a:solidFill>
                  <a:schemeClr val="tx1"/>
                </a:solidFill>
                <a:effectLst/>
                <a:latin typeface="+mn-lt"/>
                <a:ea typeface="+mn-ea"/>
                <a:cs typeface="+mn-cs"/>
              </a:rPr>
              <a:t>-C est fière de travailler avec ses Partenaires stratégiques qui contribuent à planter les graines du succès. Ils font avancer notre mission de manières non monétaires et offrent leur soutien, leurs ressources et leur expertise en nature.</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accordons une grande importance à la collaboration et aux conversations, et nos </a:t>
            </a:r>
            <a:r>
              <a:rPr lang="fr-CA" sz="1200" b="1" kern="1200" dirty="0" smtClean="0">
                <a:solidFill>
                  <a:schemeClr val="tx1"/>
                </a:solidFill>
                <a:effectLst/>
                <a:latin typeface="+mn-lt"/>
                <a:ea typeface="+mn-ea"/>
                <a:cs typeface="+mn-cs"/>
              </a:rPr>
              <a:t>Partenaires événementiels </a:t>
            </a:r>
            <a:r>
              <a:rPr lang="fr-CA" sz="1200" kern="1200" dirty="0" smtClean="0">
                <a:solidFill>
                  <a:schemeClr val="tx1"/>
                </a:solidFill>
                <a:effectLst/>
                <a:latin typeface="+mn-lt"/>
                <a:ea typeface="+mn-ea"/>
                <a:cs typeface="+mn-cs"/>
              </a:rPr>
              <a:t>nous aident à faire entendre notre voix. </a:t>
            </a:r>
            <a:r>
              <a:rPr lang="fr-CA" sz="1200" kern="1200" dirty="0" err="1" smtClean="0">
                <a:solidFill>
                  <a:schemeClr val="tx1"/>
                </a:solidFill>
                <a:effectLst/>
                <a:latin typeface="+mn-lt"/>
                <a:ea typeface="+mn-ea"/>
                <a:cs typeface="+mn-cs"/>
              </a:rPr>
              <a:t>AITC</a:t>
            </a:r>
            <a:r>
              <a:rPr lang="fr-CA" sz="1200" kern="1200" dirty="0" smtClean="0">
                <a:solidFill>
                  <a:schemeClr val="tx1"/>
                </a:solidFill>
                <a:effectLst/>
                <a:latin typeface="+mn-lt"/>
                <a:ea typeface="+mn-ea"/>
                <a:cs typeface="+mn-cs"/>
              </a:rPr>
              <a:t>-C a de nombreuses opportunités pour ce type de partenariat, notamment la commandite de réunions, en marketing, publicité et conférences.</a:t>
            </a:r>
          </a:p>
          <a:p>
            <a:r>
              <a:rPr lang="fr-CA" sz="1200" kern="1200" dirty="0" smtClean="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BAF0A3-1B39-4F86-AA94-80E957FD5A79}" type="slidenum">
              <a:rPr lang="en-CA" smtClean="0"/>
              <a:t>14</a:t>
            </a:fld>
            <a:endParaRPr lang="en-CA" dirty="0"/>
          </a:p>
        </p:txBody>
      </p:sp>
    </p:spTree>
    <p:extLst>
      <p:ext uri="{BB962C8B-B14F-4D97-AF65-F5344CB8AC3E}">
        <p14:creationId xmlns:p14="http://schemas.microsoft.com/office/powerpoint/2010/main" val="207433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1350658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210274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4959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2547215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1690491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3055776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418927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688424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3636845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283971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6605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8600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37754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01586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297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165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1742943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D05582-4BEF-D341-B31D-0D665B2ED282}" type="datetimeFigureOut">
              <a:rPr lang="en-US" smtClean="0"/>
              <a:t>2/23/2019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356203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6549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5936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73427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88125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72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522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endParaRPr lang="en-CA"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0155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AE4A3-A9F7-4179-BCA4-8D154FCD49AF}" type="datetimeFigureOut">
              <a:rPr lang="en-CA" smtClean="0"/>
              <a:t>2019-02-23</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F752E-B9FD-4BA3-BF3B-7399EB72A5E2}" type="slidenum">
              <a:rPr lang="en-CA" smtClean="0"/>
              <a:t>‹#›</a:t>
            </a:fld>
            <a:endParaRPr lang="en-CA" dirty="0"/>
          </a:p>
        </p:txBody>
      </p:sp>
      <p:pic>
        <p:nvPicPr>
          <p:cNvPr id="7" name="Picture 6" descr="Asset 200@4x.png"/>
          <p:cNvPicPr>
            <a:picLocks noChangeAspect="1"/>
          </p:cNvPicPr>
          <p:nvPr userDrawn="1"/>
        </p:nvPicPr>
        <p:blipFill>
          <a:blip r:embed="rId12" cstate="print"/>
          <a:stretch>
            <a:fillRect/>
          </a:stretch>
        </p:blipFill>
        <p:spPr>
          <a:xfrm>
            <a:off x="0" y="5791200"/>
            <a:ext cx="9144000" cy="1804886"/>
          </a:xfrm>
          <a:prstGeom prst="rect">
            <a:avLst/>
          </a:prstGeom>
        </p:spPr>
      </p:pic>
    </p:spTree>
    <p:extLst>
      <p:ext uri="{BB962C8B-B14F-4D97-AF65-F5344CB8AC3E}">
        <p14:creationId xmlns:p14="http://schemas.microsoft.com/office/powerpoint/2010/main" val="2807364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2/23/2019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Rectangle 17">
            <a:extLst>
              <a:ext uri="{FF2B5EF4-FFF2-40B4-BE49-F238E27FC236}">
                <a16:creationId xmlns:a16="http://schemas.microsoft.com/office/drawing/2014/main" xmlns="" id="{80BF11CB-9D96-4A4A-838D-D3656D212FA0}"/>
              </a:ext>
            </a:extLst>
          </p:cNvPr>
          <p:cNvSpPr/>
          <p:nvPr userDrawn="1"/>
        </p:nvSpPr>
        <p:spPr>
          <a:xfrm>
            <a:off x="0" y="0"/>
            <a:ext cx="9144000"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39A43032-B787-4030-B1DC-6FFF10ED8965}"/>
              </a:ext>
            </a:extLst>
          </p:cNvPr>
          <p:cNvSpPr/>
          <p:nvPr userDrawn="1"/>
        </p:nvSpPr>
        <p:spPr>
          <a:xfrm>
            <a:off x="0" y="6692900"/>
            <a:ext cx="9144000"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0BB56270-0127-4A70-94F4-48CD264FCBEB}"/>
              </a:ext>
            </a:extLst>
          </p:cNvPr>
          <p:cNvSpPr/>
          <p:nvPr userDrawn="1"/>
        </p:nvSpPr>
        <p:spPr>
          <a:xfrm rot="5400000">
            <a:off x="-3340100" y="3352800"/>
            <a:ext cx="6858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2811E2A1-D723-4D7F-B089-9786932A0942}"/>
              </a:ext>
            </a:extLst>
          </p:cNvPr>
          <p:cNvSpPr/>
          <p:nvPr userDrawn="1"/>
        </p:nvSpPr>
        <p:spPr>
          <a:xfrm rot="5400000">
            <a:off x="5638800" y="3352800"/>
            <a:ext cx="6858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86173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9.jpeg"/><Relationship Id="rId5" Type="http://schemas.openxmlformats.org/officeDocument/2006/relationships/image" Target="../media/image7.em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eg"/><Relationship Id="rId1" Type="http://schemas.openxmlformats.org/officeDocument/2006/relationships/slideLayout" Target="../slideLayouts/slideLayout11.xml"/><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hyperlink" Target="https://creativecommons.org/licenses/by-nc/3.0/" TargetMode="External"/><Relationship Id="rId5" Type="http://schemas.openxmlformats.org/officeDocument/2006/relationships/hyperlink" Target="https://www.flickr.com/photos/nirak/4030910412/" TargetMode="Externa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6.jpg"/><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emf"/><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1.xml"/><Relationship Id="rId6" Type="http://schemas.openxmlformats.org/officeDocument/2006/relationships/image" Target="../media/image4.emf"/><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osshatch Green.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966068" y="-1429262"/>
            <a:ext cx="7191982" cy="9382544"/>
          </a:xfrm>
          <a:prstGeom prst="rect">
            <a:avLst/>
          </a:prstGeom>
        </p:spPr>
      </p:pic>
      <p:sp>
        <p:nvSpPr>
          <p:cNvPr id="3" name="Subtitle 2"/>
          <p:cNvSpPr>
            <a:spLocks noGrp="1"/>
          </p:cNvSpPr>
          <p:nvPr>
            <p:ph type="subTitle" idx="1"/>
          </p:nvPr>
        </p:nvSpPr>
        <p:spPr>
          <a:xfrm>
            <a:off x="1249140" y="3533669"/>
            <a:ext cx="6746338" cy="1979106"/>
          </a:xfrm>
        </p:spPr>
        <p:txBody>
          <a:bodyPr>
            <a:normAutofit fontScale="92500" lnSpcReduction="10000"/>
          </a:bodyPr>
          <a:lstStyle/>
          <a:p>
            <a:pPr algn="ctr"/>
            <a:r>
              <a:rPr lang="fr-FR" sz="4400" dirty="0" smtClean="0">
                <a:solidFill>
                  <a:srgbClr val="FFFFFF"/>
                </a:solidFill>
                <a:latin typeface="Merlo Neue Semi Bold"/>
                <a:cs typeface="Merlo Neue Semi Bold"/>
              </a:rPr>
              <a:t>Fédération canadienne de l’agriculture</a:t>
            </a:r>
          </a:p>
          <a:p>
            <a:pPr algn="ctr"/>
            <a:r>
              <a:rPr lang="fr-FR" sz="4400" dirty="0" smtClean="0">
                <a:solidFill>
                  <a:srgbClr val="FFFFFF"/>
                </a:solidFill>
                <a:latin typeface="Merlo Neue Semi Bold"/>
                <a:cs typeface="Merlo Neue Semi Bold"/>
              </a:rPr>
              <a:t>AGA </a:t>
            </a:r>
            <a:r>
              <a:rPr lang="fr-FR" sz="4400" dirty="0" smtClean="0">
                <a:solidFill>
                  <a:srgbClr val="FFFFFF"/>
                </a:solidFill>
                <a:latin typeface="Merlo Neue Semi Bold"/>
                <a:cs typeface="Merlo Neue Semi Bold"/>
              </a:rPr>
              <a:t>2019</a:t>
            </a:r>
            <a:endParaRPr lang="fr-FR" sz="4400" dirty="0">
              <a:solidFill>
                <a:srgbClr val="FFFFFF"/>
              </a:solidFill>
              <a:latin typeface="Merlo Neue Semi Bold"/>
              <a:cs typeface="Merlo Neue Semi Bold"/>
            </a:endParaRPr>
          </a:p>
        </p:txBody>
      </p:sp>
      <p:sp>
        <p:nvSpPr>
          <p:cNvPr id="4" name="Rectangle 3"/>
          <p:cNvSpPr/>
          <p:nvPr/>
        </p:nvSpPr>
        <p:spPr>
          <a:xfrm>
            <a:off x="3021733" y="-333983"/>
            <a:ext cx="3080653" cy="3696965"/>
          </a:xfrm>
          <a:prstGeom prst="rect">
            <a:avLst/>
          </a:prstGeom>
          <a:solidFill>
            <a:srgbClr val="ECD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7" name="Picture 6" descr="AITC_badge_CMYK.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7518" y="188049"/>
            <a:ext cx="3228963" cy="3058418"/>
          </a:xfrm>
          <a:prstGeom prst="rect">
            <a:avLst/>
          </a:prstGeom>
        </p:spPr>
      </p:pic>
      <p:cxnSp>
        <p:nvCxnSpPr>
          <p:cNvPr id="8" name="Straight Connector 7"/>
          <p:cNvCxnSpPr>
            <a:cxnSpLocks/>
          </p:cNvCxnSpPr>
          <p:nvPr/>
        </p:nvCxnSpPr>
        <p:spPr>
          <a:xfrm>
            <a:off x="1416385" y="5625548"/>
            <a:ext cx="642178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Subtitle 2">
            <a:extLst>
              <a:ext uri="{FF2B5EF4-FFF2-40B4-BE49-F238E27FC236}">
                <a16:creationId xmlns:a16="http://schemas.microsoft.com/office/drawing/2014/main" xmlns="" id="{F295EA90-7622-4E14-B226-6B9BA01A3E17}"/>
              </a:ext>
            </a:extLst>
          </p:cNvPr>
          <p:cNvSpPr txBox="1">
            <a:spLocks/>
          </p:cNvSpPr>
          <p:nvPr/>
        </p:nvSpPr>
        <p:spPr>
          <a:xfrm>
            <a:off x="1119931" y="5797421"/>
            <a:ext cx="7176052" cy="713191"/>
          </a:xfrm>
          <a:prstGeom prst="rect">
            <a:avLst/>
          </a:prstGeom>
        </p:spPr>
        <p:txBody>
          <a:bodyPr vert="horz" lIns="91440" tIns="45720" rIns="91440" bIns="45720" rtlCol="0">
            <a:normAutofit fontScale="3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fr-FR" sz="4400" dirty="0" smtClean="0">
              <a:solidFill>
                <a:srgbClr val="FFFFFF"/>
              </a:solidFill>
              <a:latin typeface="Merlo Neue Semi Bold"/>
              <a:cs typeface="Merlo Neue Semi Bold"/>
            </a:endParaRPr>
          </a:p>
          <a:p>
            <a:r>
              <a:rPr lang="fr-FR" sz="8600" dirty="0" smtClean="0">
                <a:solidFill>
                  <a:srgbClr val="FFFFFF"/>
                </a:solidFill>
                <a:latin typeface="Merlo Neue Semi Bold"/>
                <a:cs typeface="Merlo Neue Semi Bold"/>
              </a:rPr>
              <a:t>Christa Wright – Directrice des opérations</a:t>
            </a:r>
            <a:endParaRPr lang="fr-FR" sz="8600" dirty="0">
              <a:solidFill>
                <a:srgbClr val="FFFFFF"/>
              </a:solidFill>
              <a:latin typeface="Merlo Neue Semi Bold"/>
              <a:cs typeface="Merlo Neue Semi Bold"/>
            </a:endParaRPr>
          </a:p>
        </p:txBody>
      </p:sp>
    </p:spTree>
    <p:extLst>
      <p:ext uri="{BB962C8B-B14F-4D97-AF65-F5344CB8AC3E}">
        <p14:creationId xmlns:p14="http://schemas.microsoft.com/office/powerpoint/2010/main" val="335698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p:cNvPicPr>
          <p:nvPr/>
        </p:nvPicPr>
        <p:blipFill>
          <a:blip r:embed="rId3">
            <a:extLst>
              <a:ext uri="{28A0092B-C50C-407E-A947-70E740481C1C}">
                <a14:useLocalDpi xmlns:a14="http://schemas.microsoft.com/office/drawing/2010/main" val="0"/>
              </a:ext>
            </a:extLst>
          </a:blip>
          <a:stretch>
            <a:fillRect/>
          </a:stretch>
        </p:blipFill>
        <p:spPr>
          <a:xfrm rot="16200000">
            <a:off x="1124983" y="-1161018"/>
            <a:ext cx="6858000" cy="9180034"/>
          </a:xfrm>
          <a:prstGeom prst="rect">
            <a:avLst/>
          </a:prstGeom>
        </p:spPr>
      </p:pic>
      <p:pic>
        <p:nvPicPr>
          <p:cNvPr id="5" name="Picture 4">
            <a:extLst>
              <a:ext uri="{FF2B5EF4-FFF2-40B4-BE49-F238E27FC236}">
                <a16:creationId xmlns:a16="http://schemas.microsoft.com/office/drawing/2014/main" xmlns="" id="{2A88359D-D594-4F10-9128-FE1A120C17F6}"/>
              </a:ext>
            </a:extLst>
          </p:cNvPr>
          <p:cNvPicPr>
            <a:picLocks noChangeAspect="1"/>
          </p:cNvPicPr>
          <p:nvPr/>
        </p:nvPicPr>
        <p:blipFill>
          <a:blip r:embed="rId4"/>
          <a:stretch>
            <a:fillRect/>
          </a:stretch>
        </p:blipFill>
        <p:spPr>
          <a:xfrm>
            <a:off x="1315218" y="332152"/>
            <a:ext cx="5653274" cy="1538407"/>
          </a:xfrm>
          <a:prstGeom prst="rect">
            <a:avLst/>
          </a:prstGeom>
        </p:spPr>
      </p:pic>
      <p:sp>
        <p:nvSpPr>
          <p:cNvPr id="2" name="TextBox 1">
            <a:extLst>
              <a:ext uri="{FF2B5EF4-FFF2-40B4-BE49-F238E27FC236}">
                <a16:creationId xmlns:a16="http://schemas.microsoft.com/office/drawing/2014/main" xmlns="" id="{BE549D4C-5B87-4320-944B-CFD920E92104}"/>
              </a:ext>
            </a:extLst>
          </p:cNvPr>
          <p:cNvSpPr txBox="1"/>
          <p:nvPr/>
        </p:nvSpPr>
        <p:spPr>
          <a:xfrm>
            <a:off x="1451113" y="2554357"/>
            <a:ext cx="6132444" cy="3737113"/>
          </a:xfrm>
          <a:prstGeom prst="rect">
            <a:avLst/>
          </a:prstGeom>
        </p:spPr>
        <p:txBody>
          <a:bodyPr vert="horz" wrap="square" lIns="91440" tIns="45720" rIns="91440" bIns="45720" rtlCol="0" anchor="ctr">
            <a:normAutofit/>
          </a:bodyPr>
          <a:lstStyle/>
          <a:p>
            <a:pPr algn="l"/>
            <a:endParaRPr lang="en-CA" b="1" dirty="0">
              <a:solidFill>
                <a:srgbClr val="FFFFFF"/>
              </a:solidFill>
              <a:effectLst>
                <a:outerShdw blurRad="95250" dist="38100" dir="2700000" algn="tl" rotWithShape="0">
                  <a:srgbClr val="000000">
                    <a:alpha val="21000"/>
                  </a:srgbClr>
                </a:outerShdw>
              </a:effectLst>
              <a:latin typeface="Arial"/>
              <a:cs typeface="Arial"/>
            </a:endParaRPr>
          </a:p>
        </p:txBody>
      </p:sp>
      <p:pic>
        <p:nvPicPr>
          <p:cNvPr id="9" name="Picture 8" descr="AITC_badge_REV.eps">
            <a:extLst>
              <a:ext uri="{FF2B5EF4-FFF2-40B4-BE49-F238E27FC236}">
                <a16:creationId xmlns:a16="http://schemas.microsoft.com/office/drawing/2014/main" xmlns="" id="{A9A9DB8B-E290-4B38-8F1A-BF44ACA722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3557" y="5265227"/>
            <a:ext cx="1397000" cy="1318137"/>
          </a:xfrm>
          <a:prstGeom prst="rect">
            <a:avLst/>
          </a:prstGeom>
        </p:spPr>
      </p:pic>
      <p:pic>
        <p:nvPicPr>
          <p:cNvPr id="20" name="Picture 19"/>
          <p:cNvPicPr>
            <a:picLocks/>
          </p:cNvPicPr>
          <p:nvPr/>
        </p:nvPicPr>
        <p:blipFill>
          <a:blip r:embed="rId6" cstate="screen">
            <a:extLst>
              <a:ext uri="{28A0092B-C50C-407E-A947-70E740481C1C}">
                <a14:useLocalDpi xmlns:a14="http://schemas.microsoft.com/office/drawing/2010/main"/>
              </a:ext>
            </a:extLst>
          </a:blip>
          <a:stretch>
            <a:fillRect/>
          </a:stretch>
        </p:blipFill>
        <p:spPr>
          <a:xfrm rot="5400000">
            <a:off x="3259164" y="1703357"/>
            <a:ext cx="1635094" cy="5488645"/>
          </a:xfrm>
          <a:prstGeom prst="ellipse">
            <a:avLst/>
          </a:prstGeom>
          <a:ln>
            <a:noFill/>
          </a:ln>
          <a:effectLst>
            <a:softEdge rad="112500"/>
          </a:effectLst>
        </p:spPr>
      </p:pic>
      <p:sp>
        <p:nvSpPr>
          <p:cNvPr id="16" name="TextBox 15"/>
          <p:cNvSpPr txBox="1"/>
          <p:nvPr/>
        </p:nvSpPr>
        <p:spPr>
          <a:xfrm>
            <a:off x="1298047" y="3819511"/>
            <a:ext cx="5522987" cy="1126137"/>
          </a:xfrm>
          <a:prstGeom prst="rect">
            <a:avLst/>
          </a:prstGeom>
        </p:spPr>
        <p:txBody>
          <a:bodyPr vert="horz" wrap="square" lIns="91440" tIns="45720" rIns="91440" bIns="45720" rtlCol="0" anchor="ctr">
            <a:noAutofit/>
          </a:bodyPr>
          <a:lstStyle/>
          <a:p>
            <a:pPr algn="ctr"/>
            <a:r>
              <a:rPr lang="en-US" sz="3000" dirty="0" err="1" smtClean="0">
                <a:solidFill>
                  <a:srgbClr val="FFFFFF"/>
                </a:solidFill>
                <a:effectLst>
                  <a:outerShdw blurRad="95250" dist="38100" dir="2700000" algn="tl" rotWithShape="0">
                    <a:srgbClr val="000000">
                      <a:alpha val="21000"/>
                    </a:srgbClr>
                  </a:outerShdw>
                </a:effectLst>
                <a:latin typeface="Merlo Neue Medium"/>
                <a:cs typeface="Merlo Neue Medium"/>
              </a:rPr>
              <a:t>Infographique</a:t>
            </a:r>
            <a:r>
              <a:rPr lang="en-US" sz="3000" dirty="0">
                <a:solidFill>
                  <a:srgbClr val="FFFFFF"/>
                </a:solidFill>
                <a:effectLst>
                  <a:outerShdw blurRad="95250" dist="38100" dir="2700000" algn="tl" rotWithShape="0">
                    <a:srgbClr val="000000">
                      <a:alpha val="21000"/>
                    </a:srgbClr>
                  </a:outerShdw>
                </a:effectLst>
                <a:latin typeface="Merlo Neue Medium"/>
                <a:cs typeface="Merlo Neue Medium"/>
              </a:rPr>
              <a:t> </a:t>
            </a:r>
            <a:r>
              <a:rPr lang="en-US" sz="3000" dirty="0" err="1">
                <a:solidFill>
                  <a:srgbClr val="FFFFFF"/>
                </a:solidFill>
                <a:effectLst>
                  <a:outerShdw blurRad="95250" dist="38100" dir="2700000" algn="tl" rotWithShape="0">
                    <a:srgbClr val="000000">
                      <a:alpha val="21000"/>
                    </a:srgbClr>
                  </a:outerShdw>
                </a:effectLst>
                <a:latin typeface="Merlo Neue Medium"/>
                <a:cs typeface="Merlo Neue Medium"/>
              </a:rPr>
              <a:t>decarrière</a:t>
            </a:r>
            <a:endParaRPr lang="en-US" sz="3000" dirty="0">
              <a:solidFill>
                <a:srgbClr val="FFFFFF"/>
              </a:solidFill>
              <a:effectLst>
                <a:outerShdw blurRad="95250" dist="38100" dir="2700000" algn="tl" rotWithShape="0">
                  <a:srgbClr val="000000">
                    <a:alpha val="21000"/>
                  </a:srgbClr>
                </a:outerShdw>
              </a:effectLst>
              <a:latin typeface="Merlo Neue Medium"/>
              <a:cs typeface="Merlo Neue Medium"/>
            </a:endParaRPr>
          </a:p>
          <a:p>
            <a:pPr algn="ctr"/>
            <a:r>
              <a:rPr lang="en-US" sz="3000" i="1" dirty="0">
                <a:solidFill>
                  <a:srgbClr val="FFFFFF"/>
                </a:solidFill>
                <a:effectLst>
                  <a:outerShdw blurRad="95250" dist="38100" dir="2700000" algn="tl" rotWithShape="0">
                    <a:srgbClr val="000000">
                      <a:alpha val="21000"/>
                    </a:srgbClr>
                  </a:outerShdw>
                </a:effectLst>
                <a:latin typeface="Merlo Neue Medium"/>
                <a:cs typeface="Merlo Neue Medium"/>
              </a:rPr>
              <a:t>What’s Your Something</a:t>
            </a:r>
          </a:p>
        </p:txBody>
      </p:sp>
      <p:pic>
        <p:nvPicPr>
          <p:cNvPr id="23" name="Picture 22"/>
          <p:cNvPicPr>
            <a:picLocks/>
          </p:cNvPicPr>
          <p:nvPr/>
        </p:nvPicPr>
        <p:blipFill>
          <a:blip r:embed="rId6" cstate="screen">
            <a:extLst>
              <a:ext uri="{28A0092B-C50C-407E-A947-70E740481C1C}">
                <a14:useLocalDpi xmlns:a14="http://schemas.microsoft.com/office/drawing/2010/main"/>
              </a:ext>
            </a:extLst>
          </a:blip>
          <a:stretch>
            <a:fillRect/>
          </a:stretch>
        </p:blipFill>
        <p:spPr>
          <a:xfrm rot="5400000">
            <a:off x="3259164" y="68263"/>
            <a:ext cx="1635094" cy="5488645"/>
          </a:xfrm>
          <a:prstGeom prst="ellipse">
            <a:avLst/>
          </a:prstGeom>
          <a:ln>
            <a:noFill/>
          </a:ln>
          <a:effectLst>
            <a:softEdge rad="112500"/>
          </a:effectLst>
        </p:spPr>
      </p:pic>
      <p:pic>
        <p:nvPicPr>
          <p:cNvPr id="22" name="Picture 21"/>
          <p:cNvPicPr>
            <a:picLocks/>
          </p:cNvPicPr>
          <p:nvPr/>
        </p:nvPicPr>
        <p:blipFill>
          <a:blip r:embed="rId6" cstate="screen">
            <a:extLst>
              <a:ext uri="{28A0092B-C50C-407E-A947-70E740481C1C}">
                <a14:useLocalDpi xmlns:a14="http://schemas.microsoft.com/office/drawing/2010/main"/>
              </a:ext>
            </a:extLst>
          </a:blip>
          <a:stretch>
            <a:fillRect/>
          </a:stretch>
        </p:blipFill>
        <p:spPr>
          <a:xfrm rot="5400000">
            <a:off x="3224820" y="3296130"/>
            <a:ext cx="1635094" cy="5488645"/>
          </a:xfrm>
          <a:prstGeom prst="ellipse">
            <a:avLst/>
          </a:prstGeom>
          <a:ln>
            <a:noFill/>
          </a:ln>
          <a:effectLst>
            <a:softEdge rad="112500"/>
          </a:effectLst>
        </p:spPr>
      </p:pic>
      <p:sp>
        <p:nvSpPr>
          <p:cNvPr id="17" name="TextBox 16"/>
          <p:cNvSpPr txBox="1"/>
          <p:nvPr/>
        </p:nvSpPr>
        <p:spPr>
          <a:xfrm>
            <a:off x="1263703" y="2166072"/>
            <a:ext cx="5522987" cy="1100955"/>
          </a:xfrm>
          <a:prstGeom prst="rect">
            <a:avLst/>
          </a:prstGeom>
        </p:spPr>
        <p:txBody>
          <a:bodyPr vert="horz" wrap="square" lIns="91440" tIns="45720" rIns="91440" bIns="45720" rtlCol="0" anchor="ctr">
            <a:noAutofit/>
          </a:bodyPr>
          <a:lstStyle/>
          <a:p>
            <a:pPr algn="ctr"/>
            <a:r>
              <a:rPr lang="en-US" sz="3000" dirty="0">
                <a:solidFill>
                  <a:srgbClr val="FFFFFF"/>
                </a:solidFill>
                <a:effectLst>
                  <a:outerShdw blurRad="95250" dist="38100" dir="2700000" algn="tl" rotWithShape="0">
                    <a:srgbClr val="000000">
                      <a:alpha val="21000"/>
                    </a:srgbClr>
                  </a:outerShdw>
                </a:effectLst>
                <a:latin typeface="Merlo Neue Medium"/>
                <a:cs typeface="Merlo Neue Medium"/>
              </a:rPr>
              <a:t>Planet X </a:t>
            </a:r>
          </a:p>
          <a:p>
            <a:pPr algn="ctr"/>
            <a:r>
              <a:rPr lang="en-US" sz="3000" i="1" dirty="0" err="1" smtClean="0">
                <a:solidFill>
                  <a:srgbClr val="FFFFFF"/>
                </a:solidFill>
                <a:effectLst>
                  <a:outerShdw blurRad="95250" dist="38100" dir="2700000" algn="tl" rotWithShape="0">
                    <a:srgbClr val="000000">
                      <a:alpha val="21000"/>
                    </a:srgbClr>
                  </a:outerShdw>
                </a:effectLst>
                <a:latin typeface="Merlo Neue Medium"/>
                <a:cs typeface="Merlo Neue Medium"/>
              </a:rPr>
              <a:t>Ressource</a:t>
            </a:r>
            <a:r>
              <a:rPr lang="en-US" sz="3000" i="1" dirty="0" smtClean="0">
                <a:solidFill>
                  <a:srgbClr val="FFFFFF"/>
                </a:solidFill>
                <a:effectLst>
                  <a:outerShdw blurRad="95250" dist="38100" dir="2700000" algn="tl" rotWithShape="0">
                    <a:srgbClr val="000000">
                      <a:alpha val="21000"/>
                    </a:srgbClr>
                  </a:outerShdw>
                </a:effectLst>
                <a:latin typeface="Merlo Neue Medium"/>
                <a:cs typeface="Merlo Neue Medium"/>
              </a:rPr>
              <a:t> pour la </a:t>
            </a:r>
            <a:r>
              <a:rPr lang="en-US" sz="3000" i="1" dirty="0" err="1" smtClean="0">
                <a:solidFill>
                  <a:srgbClr val="FFFFFF"/>
                </a:solidFill>
                <a:effectLst>
                  <a:outerShdw blurRad="95250" dist="38100" dir="2700000" algn="tl" rotWithShape="0">
                    <a:srgbClr val="000000">
                      <a:alpha val="21000"/>
                    </a:srgbClr>
                  </a:outerShdw>
                </a:effectLst>
                <a:latin typeface="Merlo Neue Medium"/>
                <a:cs typeface="Merlo Neue Medium"/>
              </a:rPr>
              <a:t>classe</a:t>
            </a:r>
            <a:endParaRPr lang="en-US" sz="3000" i="1" dirty="0">
              <a:solidFill>
                <a:srgbClr val="FFFFFF"/>
              </a:solidFill>
              <a:effectLst>
                <a:outerShdw blurRad="95250" dist="38100" dir="2700000" algn="tl" rotWithShape="0">
                  <a:srgbClr val="000000">
                    <a:alpha val="21000"/>
                  </a:srgbClr>
                </a:outerShdw>
              </a:effectLst>
              <a:latin typeface="Merlo Neue Medium"/>
              <a:cs typeface="Merlo Neue Medium"/>
            </a:endParaRPr>
          </a:p>
        </p:txBody>
      </p:sp>
      <p:sp>
        <p:nvSpPr>
          <p:cNvPr id="15" name="TextBox 14"/>
          <p:cNvSpPr txBox="1"/>
          <p:nvPr/>
        </p:nvSpPr>
        <p:spPr>
          <a:xfrm>
            <a:off x="1451113" y="5584589"/>
            <a:ext cx="5155530" cy="851619"/>
          </a:xfrm>
          <a:prstGeom prst="rect">
            <a:avLst/>
          </a:prstGeom>
        </p:spPr>
        <p:txBody>
          <a:bodyPr vert="horz" wrap="square" lIns="91440" tIns="45720" rIns="91440" bIns="45720" rtlCol="0" anchor="ctr">
            <a:noAutofit/>
          </a:bodyPr>
          <a:lstStyle/>
          <a:p>
            <a:pPr algn="ctr"/>
            <a:r>
              <a:rPr lang="en-US" sz="3000" dirty="0" err="1">
                <a:solidFill>
                  <a:srgbClr val="FFFFFF"/>
                </a:solidFill>
                <a:effectLst>
                  <a:outerShdw blurRad="95250" dist="38100" dir="2700000" algn="tl" rotWithShape="0">
                    <a:srgbClr val="000000">
                      <a:alpha val="21000"/>
                    </a:srgbClr>
                  </a:outerShdw>
                </a:effectLst>
                <a:latin typeface="Merlo Neue Medium"/>
                <a:cs typeface="Merlo Neue Medium"/>
              </a:rPr>
              <a:t>Trousse</a:t>
            </a:r>
            <a:r>
              <a:rPr lang="en-US" sz="3000" dirty="0">
                <a:solidFill>
                  <a:srgbClr val="FFFFFF"/>
                </a:solidFill>
                <a:effectLst>
                  <a:outerShdw blurRad="95250" dist="38100" dir="2700000" algn="tl" rotWithShape="0">
                    <a:srgbClr val="000000">
                      <a:alpha val="21000"/>
                    </a:srgbClr>
                  </a:outerShdw>
                </a:effectLst>
                <a:latin typeface="Merlo Neue Medium"/>
                <a:cs typeface="Merlo Neue Medium"/>
              </a:rPr>
              <a:t> à </a:t>
            </a:r>
            <a:r>
              <a:rPr lang="en-US" sz="3000" dirty="0" err="1">
                <a:solidFill>
                  <a:srgbClr val="FFFFFF"/>
                </a:solidFill>
                <a:effectLst>
                  <a:outerShdw blurRad="95250" dist="38100" dir="2700000" algn="tl" rotWithShape="0">
                    <a:srgbClr val="000000">
                      <a:alpha val="21000"/>
                    </a:srgbClr>
                  </a:outerShdw>
                </a:effectLst>
                <a:latin typeface="Merlo Neue Medium"/>
                <a:cs typeface="Merlo Neue Medium"/>
              </a:rPr>
              <a:t>outils</a:t>
            </a:r>
            <a:r>
              <a:rPr lang="en-US" sz="3000" dirty="0">
                <a:solidFill>
                  <a:srgbClr val="FFFFFF"/>
                </a:solidFill>
                <a:effectLst>
                  <a:outerShdw blurRad="95250" dist="38100" dir="2700000" algn="tl" rotWithShape="0">
                    <a:srgbClr val="000000">
                      <a:alpha val="21000"/>
                    </a:srgbClr>
                  </a:outerShdw>
                </a:effectLst>
                <a:latin typeface="Merlo Neue Medium"/>
                <a:cs typeface="Merlo Neue Medium"/>
              </a:rPr>
              <a:t> </a:t>
            </a:r>
            <a:r>
              <a:rPr lang="en-US" sz="3000" dirty="0" err="1">
                <a:solidFill>
                  <a:srgbClr val="FFFFFF"/>
                </a:solidFill>
                <a:effectLst>
                  <a:outerShdw blurRad="95250" dist="38100" dir="2700000" algn="tl" rotWithShape="0">
                    <a:srgbClr val="000000">
                      <a:alpha val="21000"/>
                    </a:srgbClr>
                  </a:outerShdw>
                </a:effectLst>
                <a:latin typeface="Merlo Neue Medium"/>
                <a:cs typeface="Merlo Neue Medium"/>
              </a:rPr>
              <a:t>événementielle</a:t>
            </a:r>
            <a:endParaRPr lang="en-US" sz="3000" dirty="0">
              <a:solidFill>
                <a:srgbClr val="FFFFFF"/>
              </a:solidFill>
              <a:effectLst>
                <a:outerShdw blurRad="95250" dist="38100" dir="2700000" algn="tl" rotWithShape="0">
                  <a:srgbClr val="000000">
                    <a:alpha val="21000"/>
                  </a:srgbClr>
                </a:outerShdw>
              </a:effectLst>
              <a:latin typeface="Merlo Neue Medium"/>
              <a:cs typeface="Merlo Neue Medium"/>
            </a:endParaRPr>
          </a:p>
          <a:p>
            <a:pPr algn="ctr"/>
            <a:r>
              <a:rPr lang="en-US" sz="3000" dirty="0" smtClean="0">
                <a:solidFill>
                  <a:srgbClr val="FFFFFF"/>
                </a:solidFill>
                <a:effectLst>
                  <a:outerShdw blurRad="95250" dist="38100" dir="2700000" algn="tl" rotWithShape="0">
                    <a:srgbClr val="000000">
                      <a:alpha val="21000"/>
                    </a:srgbClr>
                  </a:outerShdw>
                </a:effectLst>
                <a:latin typeface="Merlo Neue Medium"/>
                <a:cs typeface="Merlo Neue Medium"/>
              </a:rPr>
              <a:t>Engage</a:t>
            </a:r>
            <a:r>
              <a:rPr lang="en-US" sz="3000" dirty="0">
                <a:solidFill>
                  <a:srgbClr val="FFFFFF"/>
                </a:solidFill>
                <a:effectLst>
                  <a:outerShdw blurRad="95250" dist="38100" dir="2700000" algn="tl" rotWithShape="0">
                    <a:srgbClr val="000000">
                      <a:alpha val="21000"/>
                    </a:srgbClr>
                  </a:outerShdw>
                </a:effectLst>
                <a:latin typeface="Merlo Neue Medium"/>
                <a:cs typeface="Merlo Neue Medium"/>
              </a:rPr>
              <a:t>!</a:t>
            </a:r>
          </a:p>
        </p:txBody>
      </p:sp>
    </p:spTree>
    <p:extLst>
      <p:ext uri="{BB962C8B-B14F-4D97-AF65-F5344CB8AC3E}">
        <p14:creationId xmlns:p14="http://schemas.microsoft.com/office/powerpoint/2010/main" val="878071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068674" y="-1197885"/>
            <a:ext cx="6996707" cy="9392482"/>
          </a:xfrm>
          <a:prstGeom prst="rect">
            <a:avLst/>
          </a:prstGeom>
        </p:spPr>
      </p:pic>
      <p:sp>
        <p:nvSpPr>
          <p:cNvPr id="3" name="TextBox 2">
            <a:extLst>
              <a:ext uri="{FF2B5EF4-FFF2-40B4-BE49-F238E27FC236}">
                <a16:creationId xmlns:a16="http://schemas.microsoft.com/office/drawing/2014/main" xmlns="" id="{FA768157-BC46-4746-8400-62A8C3034BE2}"/>
              </a:ext>
            </a:extLst>
          </p:cNvPr>
          <p:cNvSpPr txBox="1"/>
          <p:nvPr/>
        </p:nvSpPr>
        <p:spPr>
          <a:xfrm>
            <a:off x="294860" y="428253"/>
            <a:ext cx="8269863" cy="914400"/>
          </a:xfrm>
          <a:prstGeom prst="rect">
            <a:avLst/>
          </a:prstGeom>
        </p:spPr>
        <p:txBody>
          <a:bodyPr vert="horz" wrap="none" lIns="91440" tIns="45720" rIns="91440" bIns="45720" rtlCol="0" anchor="ctr">
            <a:normAutofit/>
          </a:bodyPr>
          <a:lstStyle/>
          <a:p>
            <a:pPr algn="ctr"/>
            <a:r>
              <a:rPr lang="en-CA" b="1" dirty="0">
                <a:solidFill>
                  <a:srgbClr val="FFFFFF"/>
                </a:solidFill>
                <a:effectLst>
                  <a:outerShdw blurRad="95250" dist="38100" dir="2700000" algn="tl" rotWithShape="0">
                    <a:srgbClr val="000000">
                      <a:alpha val="21000"/>
                    </a:srgbClr>
                  </a:outerShdw>
                </a:effectLst>
                <a:latin typeface="Arial"/>
                <a:cs typeface="Arial"/>
              </a:rPr>
              <a:t> </a:t>
            </a:r>
            <a:endParaRPr lang="en-CA" sz="4400" dirty="0">
              <a:solidFill>
                <a:srgbClr val="ECDD12"/>
              </a:solidFill>
              <a:effectLst>
                <a:outerShdw blurRad="95250" dist="38100" dir="2700000" algn="tl" rotWithShape="0">
                  <a:srgbClr val="000000">
                    <a:alpha val="21000"/>
                  </a:srgbClr>
                </a:outerShdw>
              </a:effectLst>
              <a:latin typeface="Merlo Neue Semi Bold"/>
              <a:cs typeface="Merlo Neue Semi Bold"/>
            </a:endParaRPr>
          </a:p>
        </p:txBody>
      </p:sp>
      <p:sp>
        <p:nvSpPr>
          <p:cNvPr id="4" name="TextBox 3"/>
          <p:cNvSpPr txBox="1"/>
          <p:nvPr/>
        </p:nvSpPr>
        <p:spPr>
          <a:xfrm>
            <a:off x="841296" y="1272209"/>
            <a:ext cx="7855443" cy="4631634"/>
          </a:xfrm>
          <a:prstGeom prst="rect">
            <a:avLst/>
          </a:prstGeom>
        </p:spPr>
        <p:txBody>
          <a:bodyPr vert="horz" wrap="square" lIns="91440" tIns="45720" rIns="91440" bIns="45720" rtlCol="0" anchor="ctr">
            <a:normAutofit/>
          </a:bodyPr>
          <a:lstStyle/>
          <a:p>
            <a:pPr marL="285750" indent="-285750" algn="l">
              <a:buFont typeface="Arial"/>
              <a:buChar char="•"/>
            </a:pPr>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pic>
        <p:nvPicPr>
          <p:cNvPr id="6" name="Picture 5">
            <a:extLst>
              <a:ext uri="{FF2B5EF4-FFF2-40B4-BE49-F238E27FC236}">
                <a16:creationId xmlns:a16="http://schemas.microsoft.com/office/drawing/2014/main" xmlns="" id="{2F954561-58DD-4BB4-868C-56751872753F}"/>
              </a:ext>
            </a:extLst>
          </p:cNvPr>
          <p:cNvPicPr>
            <a:picLocks noChangeAspect="1"/>
          </p:cNvPicPr>
          <p:nvPr/>
        </p:nvPicPr>
        <p:blipFill>
          <a:blip r:embed="rId4"/>
          <a:stretch>
            <a:fillRect/>
          </a:stretch>
        </p:blipFill>
        <p:spPr>
          <a:xfrm>
            <a:off x="516138" y="1342653"/>
            <a:ext cx="8438140" cy="3804533"/>
          </a:xfrm>
          <a:prstGeom prst="rect">
            <a:avLst/>
          </a:prstGeom>
        </p:spPr>
      </p:pic>
    </p:spTree>
    <p:extLst>
      <p:ext uri="{BB962C8B-B14F-4D97-AF65-F5344CB8AC3E}">
        <p14:creationId xmlns:p14="http://schemas.microsoft.com/office/powerpoint/2010/main" val="246299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sshatch Orange.jpg"/>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934043" y="-1481163"/>
            <a:ext cx="7335545" cy="9581321"/>
          </a:xfrm>
          <a:prstGeom prst="rect">
            <a:avLst/>
          </a:prstGeom>
        </p:spPr>
      </p:pic>
      <p:sp>
        <p:nvSpPr>
          <p:cNvPr id="8" name="Title 1"/>
          <p:cNvSpPr>
            <a:spLocks noGrp="1"/>
          </p:cNvSpPr>
          <p:nvPr>
            <p:ph type="title"/>
          </p:nvPr>
        </p:nvSpPr>
        <p:spPr>
          <a:xfrm>
            <a:off x="520519" y="-358276"/>
            <a:ext cx="8229600" cy="1872559"/>
          </a:xfrm>
        </p:spPr>
        <p:txBody>
          <a:bodyPr>
            <a:normAutofit/>
          </a:bodyPr>
          <a:lstStyle/>
          <a:p>
            <a:r>
              <a:rPr lang="en-US" b="1" dirty="0">
                <a:solidFill>
                  <a:srgbClr val="FFFFFF"/>
                </a:solidFill>
                <a:effectLst>
                  <a:outerShdw blurRad="95250" dist="38100" dir="2700000" algn="tl" rotWithShape="0">
                    <a:srgbClr val="000000">
                      <a:alpha val="20000"/>
                    </a:srgbClr>
                  </a:outerShdw>
                </a:effectLst>
                <a:latin typeface="Arial"/>
                <a:cs typeface="Arial"/>
              </a:rPr>
              <a:t/>
            </a:r>
            <a:br>
              <a:rPr lang="en-US" b="1" dirty="0">
                <a:solidFill>
                  <a:srgbClr val="FFFFFF"/>
                </a:solidFill>
                <a:effectLst>
                  <a:outerShdw blurRad="95250" dist="38100" dir="2700000" algn="tl" rotWithShape="0">
                    <a:srgbClr val="000000">
                      <a:alpha val="20000"/>
                    </a:srgbClr>
                  </a:outerShdw>
                </a:effectLst>
                <a:latin typeface="Arial"/>
                <a:cs typeface="Arial"/>
              </a:rPr>
            </a:br>
            <a:r>
              <a:rPr lang="en-US" b="1" dirty="0">
                <a:solidFill>
                  <a:schemeClr val="tx1"/>
                </a:solidFill>
                <a:effectLst>
                  <a:outerShdw blurRad="95250" dist="38100" dir="2700000" algn="tl" rotWithShape="0">
                    <a:srgbClr val="000000">
                      <a:alpha val="20000"/>
                    </a:srgbClr>
                  </a:outerShdw>
                </a:effectLst>
                <a:latin typeface="Merlo Neue SemiBold" panose="00000900000000000000" pitchFamily="50" charset="0"/>
              </a:rPr>
              <a:t>Canadian Educator Resource Matrix</a:t>
            </a:r>
          </a:p>
        </p:txBody>
      </p:sp>
      <p:sp>
        <p:nvSpPr>
          <p:cNvPr id="9" name="Content Placeholder 2"/>
          <p:cNvSpPr>
            <a:spLocks noGrp="1"/>
          </p:cNvSpPr>
          <p:nvPr>
            <p:ph idx="1"/>
          </p:nvPr>
        </p:nvSpPr>
        <p:spPr>
          <a:xfrm>
            <a:off x="520520" y="4871316"/>
            <a:ext cx="8229600" cy="893339"/>
          </a:xfrm>
        </p:spPr>
        <p:txBody>
          <a:bodyPr>
            <a:normAutofit lnSpcReduction="10000"/>
          </a:bodyPr>
          <a:lstStyle/>
          <a:p>
            <a:r>
              <a:rPr lang="en-US" sz="5400" b="1" dirty="0">
                <a:latin typeface="Merlo Neue Medium" panose="00000800000000000000" pitchFamily="50" charset="0"/>
                <a:cs typeface="Arial"/>
              </a:rPr>
              <a:t>www.aitc-canada.ca</a:t>
            </a:r>
            <a:endParaRPr lang="en-US" sz="5400" b="1" dirty="0">
              <a:solidFill>
                <a:srgbClr val="FFFFFF"/>
              </a:solidFill>
              <a:latin typeface="Merlo Neue Medium" panose="00000800000000000000" pitchFamily="50" charset="0"/>
              <a:cs typeface="Arial"/>
            </a:endParaRPr>
          </a:p>
          <a:p>
            <a:endParaRPr lang="en-US" sz="3600" dirty="0">
              <a:solidFill>
                <a:srgbClr val="FFFFFF"/>
              </a:solidFill>
              <a:latin typeface="Arial"/>
              <a:cs typeface="Arial"/>
            </a:endParaRPr>
          </a:p>
          <a:p>
            <a:endParaRPr lang="en-US" dirty="0">
              <a:solidFill>
                <a:srgbClr val="FFFFFF"/>
              </a:solidFill>
              <a:latin typeface="Arial"/>
              <a:cs typeface="Arial"/>
            </a:endParaRPr>
          </a:p>
        </p:txBody>
      </p:sp>
      <p:pic>
        <p:nvPicPr>
          <p:cNvPr id="10" name="Picture 9" descr="AITC_badge_REV.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4298" y="5539863"/>
            <a:ext cx="1397000" cy="1318137"/>
          </a:xfrm>
          <a:prstGeom prst="rect">
            <a:avLst/>
          </a:prstGeom>
        </p:spPr>
      </p:pic>
      <p:pic>
        <p:nvPicPr>
          <p:cNvPr id="2" name="Picture 1">
            <a:extLst>
              <a:ext uri="{FF2B5EF4-FFF2-40B4-BE49-F238E27FC236}">
                <a16:creationId xmlns:a16="http://schemas.microsoft.com/office/drawing/2014/main" xmlns="" id="{08560C42-FDF2-40D5-B646-4AD6A28C309A}"/>
              </a:ext>
            </a:extLst>
          </p:cNvPr>
          <p:cNvPicPr>
            <a:picLocks noChangeAspect="1"/>
          </p:cNvPicPr>
          <p:nvPr/>
        </p:nvPicPr>
        <p:blipFill>
          <a:blip r:embed="rId4"/>
          <a:stretch>
            <a:fillRect/>
          </a:stretch>
        </p:blipFill>
        <p:spPr>
          <a:xfrm>
            <a:off x="-5845" y="984738"/>
            <a:ext cx="9149846" cy="3615397"/>
          </a:xfrm>
          <a:prstGeom prst="rect">
            <a:avLst/>
          </a:prstGeom>
        </p:spPr>
      </p:pic>
    </p:spTree>
    <p:extLst>
      <p:ext uri="{BB962C8B-B14F-4D97-AF65-F5344CB8AC3E}">
        <p14:creationId xmlns:p14="http://schemas.microsoft.com/office/powerpoint/2010/main" val="3179631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sshatch Dark Green.jpg"/>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1013789" y="-1182758"/>
            <a:ext cx="7026965" cy="9233455"/>
          </a:xfrm>
          <a:prstGeom prst="rect">
            <a:avLst/>
          </a:prstGeom>
        </p:spPr>
      </p:pic>
      <p:sp>
        <p:nvSpPr>
          <p:cNvPr id="9" name="Title 1"/>
          <p:cNvSpPr>
            <a:spLocks noGrp="1"/>
          </p:cNvSpPr>
          <p:nvPr>
            <p:ph type="title"/>
          </p:nvPr>
        </p:nvSpPr>
        <p:spPr>
          <a:xfrm>
            <a:off x="457200" y="274638"/>
            <a:ext cx="8229600" cy="1713188"/>
          </a:xfrm>
        </p:spPr>
        <p:txBody>
          <a:bodyPr>
            <a:normAutofit/>
          </a:bodyPr>
          <a:lstStyle/>
          <a:p>
            <a:r>
              <a:rPr lang="en-US" b="0" dirty="0" smtClean="0">
                <a:solidFill>
                  <a:srgbClr val="FAA61A"/>
                </a:solidFill>
                <a:effectLst>
                  <a:outerShdw blurRad="95250" dist="38100" dir="2700000" algn="tl" rotWithShape="0">
                    <a:srgbClr val="000000">
                      <a:alpha val="20000"/>
                    </a:srgbClr>
                  </a:outerShdw>
                </a:effectLst>
                <a:latin typeface="Merlo Neue Semi Bold"/>
                <a:cs typeface="Merlo Neue Semi Bold"/>
              </a:rPr>
              <a:t>Et </a:t>
            </a:r>
            <a:r>
              <a:rPr lang="en-US" b="0" dirty="0" err="1" smtClean="0">
                <a:solidFill>
                  <a:srgbClr val="FAA61A"/>
                </a:solidFill>
                <a:effectLst>
                  <a:outerShdw blurRad="95250" dist="38100" dir="2700000" algn="tl" rotWithShape="0">
                    <a:srgbClr val="000000">
                      <a:alpha val="20000"/>
                    </a:srgbClr>
                  </a:outerShdw>
                </a:effectLst>
                <a:latin typeface="Merlo Neue Semi Bold"/>
                <a:cs typeface="Merlo Neue Semi Bold"/>
              </a:rPr>
              <a:t>ensuite</a:t>
            </a:r>
            <a:r>
              <a:rPr lang="en-US" b="0" dirty="0" smtClean="0">
                <a:solidFill>
                  <a:srgbClr val="FAA61A"/>
                </a:solidFill>
                <a:effectLst>
                  <a:outerShdw blurRad="95250" dist="38100" dir="2700000" algn="tl" rotWithShape="0">
                    <a:srgbClr val="000000">
                      <a:alpha val="20000"/>
                    </a:srgbClr>
                  </a:outerShdw>
                </a:effectLst>
                <a:latin typeface="Merlo Neue Semi Bold"/>
                <a:cs typeface="Merlo Neue Semi Bold"/>
              </a:rPr>
              <a:t>?</a:t>
            </a:r>
            <a:r>
              <a:rPr lang="en-US" b="0" dirty="0">
                <a:solidFill>
                  <a:srgbClr val="FAA61A"/>
                </a:solidFill>
                <a:effectLst>
                  <a:outerShdw blurRad="95250" dist="38100" dir="2700000" algn="tl" rotWithShape="0">
                    <a:srgbClr val="000000">
                      <a:alpha val="20000"/>
                    </a:srgbClr>
                  </a:outerShdw>
                </a:effectLst>
                <a:latin typeface="Merlo Neue Semi Bold"/>
                <a:cs typeface="Merlo Neue Semi Bold"/>
              </a:rPr>
              <a:t/>
            </a:r>
            <a:br>
              <a:rPr lang="en-US" b="0" dirty="0">
                <a:solidFill>
                  <a:srgbClr val="FAA61A"/>
                </a:solidFill>
                <a:effectLst>
                  <a:outerShdw blurRad="95250" dist="38100" dir="2700000" algn="tl" rotWithShape="0">
                    <a:srgbClr val="000000">
                      <a:alpha val="20000"/>
                    </a:srgbClr>
                  </a:outerShdw>
                </a:effectLst>
                <a:latin typeface="Merlo Neue Semi Bold"/>
                <a:cs typeface="Merlo Neue Semi Bold"/>
              </a:rPr>
            </a:br>
            <a:endParaRPr lang="en-US" b="0" dirty="0">
              <a:solidFill>
                <a:srgbClr val="FAA61A"/>
              </a:solidFill>
              <a:effectLst>
                <a:outerShdw blurRad="95250" dist="38100" dir="2700000" algn="tl" rotWithShape="0">
                  <a:srgbClr val="000000">
                    <a:alpha val="20000"/>
                  </a:srgbClr>
                </a:outerShdw>
              </a:effectLst>
              <a:latin typeface="Merlo Neue Semi Bold"/>
              <a:cs typeface="Merlo Neue Semi Bold"/>
            </a:endParaRPr>
          </a:p>
        </p:txBody>
      </p:sp>
      <p:pic>
        <p:nvPicPr>
          <p:cNvPr id="8" name="Picture 6" descr="http://farm7.staticflickr.com/6159/6176277343_b2534ea309.jpg">
            <a:extLst>
              <a:ext uri="{FF2B5EF4-FFF2-40B4-BE49-F238E27FC236}">
                <a16:creationId xmlns:a16="http://schemas.microsoft.com/office/drawing/2014/main" xmlns="" id="{ABB8BEB0-4F45-4FB5-8459-2CEADE51C75C}"/>
              </a:ext>
            </a:extLst>
          </p:cNvPr>
          <p:cNvPicPr>
            <a:picLocks noChangeAspect="1" noChangeArrowheads="1"/>
          </p:cNvPicPr>
          <p:nvPr/>
        </p:nvPicPr>
        <p:blipFill>
          <a:blip r:embed="rId3" cstate="print"/>
          <a:srcRect/>
          <a:stretch>
            <a:fillRect/>
          </a:stretch>
        </p:blipFill>
        <p:spPr bwMode="auto">
          <a:xfrm>
            <a:off x="273541" y="1155978"/>
            <a:ext cx="8702392" cy="5598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ITC_badge_REV.eps">
            <a:extLst>
              <a:ext uri="{FF2B5EF4-FFF2-40B4-BE49-F238E27FC236}">
                <a16:creationId xmlns:a16="http://schemas.microsoft.com/office/drawing/2014/main" xmlns="" id="{C2860559-50BD-45CF-8F15-CED72C7BA3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050" y="5265225"/>
            <a:ext cx="1397000" cy="1318137"/>
          </a:xfrm>
          <a:prstGeom prst="rect">
            <a:avLst/>
          </a:prstGeom>
        </p:spPr>
      </p:pic>
      <p:sp>
        <p:nvSpPr>
          <p:cNvPr id="3" name="TextBox 2">
            <a:extLst>
              <a:ext uri="{FF2B5EF4-FFF2-40B4-BE49-F238E27FC236}">
                <a16:creationId xmlns:a16="http://schemas.microsoft.com/office/drawing/2014/main" xmlns="" id="{068363A7-FB3A-432E-B3B3-653046C418A3}"/>
              </a:ext>
            </a:extLst>
          </p:cNvPr>
          <p:cNvSpPr txBox="1"/>
          <p:nvPr/>
        </p:nvSpPr>
        <p:spPr>
          <a:xfrm>
            <a:off x="204865" y="1471447"/>
            <a:ext cx="8665594" cy="4796902"/>
          </a:xfrm>
          <a:prstGeom prst="rect">
            <a:avLst/>
          </a:prstGeom>
          <a:noFill/>
          <a:ln>
            <a:noFill/>
            <a:prstDash val="sysDot"/>
          </a:ln>
          <a:effectLst>
            <a:softEdge rad="12700"/>
          </a:effectLst>
        </p:spPr>
        <p:txBody>
          <a:bodyPr vert="horz" wrap="none" lIns="91440" tIns="45720" rIns="91440" bIns="45720" rtlCol="0" anchor="ctr">
            <a:normAutofit/>
          </a:bodyPr>
          <a:lstStyle/>
          <a:p>
            <a:pPr marL="571500" indent="-571500">
              <a:buFont typeface="Courier New" panose="02070309020205020404" pitchFamily="49" charset="0"/>
              <a:buChar char="o"/>
            </a:pPr>
            <a:r>
              <a:rPr lang="fr-CA" sz="3500" b="1" dirty="0" smtClean="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Augmenter </a:t>
            </a:r>
            <a:r>
              <a:rPr lang="fr-CA" sz="35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notre offre actuelle</a:t>
            </a:r>
          </a:p>
          <a:p>
            <a:pPr marL="571500" indent="-571500">
              <a:buFont typeface="Courier New" panose="02070309020205020404" pitchFamily="49" charset="0"/>
              <a:buChar char="o"/>
            </a:pPr>
            <a:endParaRPr lang="fr-CA" sz="35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endParaRPr>
          </a:p>
          <a:p>
            <a:pPr marL="571500" indent="-571500">
              <a:buFont typeface="Courier New" panose="02070309020205020404" pitchFamily="49" charset="0"/>
              <a:buChar char="o"/>
            </a:pPr>
            <a:r>
              <a:rPr lang="fr-CA" sz="3500" b="1" dirty="0" smtClean="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Élargir </a:t>
            </a:r>
            <a:r>
              <a:rPr lang="fr-CA" sz="35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la Matrice de l’éducateur</a:t>
            </a:r>
          </a:p>
          <a:p>
            <a:pPr marL="1028700" lvl="1" indent="-571500">
              <a:buFont typeface="Courier New" panose="02070309020205020404" pitchFamily="49" charset="0"/>
              <a:buChar char="o"/>
            </a:pPr>
            <a:r>
              <a:rPr lang="fr-CA" sz="3500" b="1" dirty="0" smtClean="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Inviter </a:t>
            </a:r>
            <a:r>
              <a:rPr lang="fr-CA" sz="35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les acteurs du secteur à participer!</a:t>
            </a:r>
          </a:p>
          <a:p>
            <a:pPr marL="571500" indent="-571500">
              <a:buFont typeface="Courier New" panose="02070309020205020404" pitchFamily="49" charset="0"/>
              <a:buChar char="o"/>
            </a:pPr>
            <a:r>
              <a:rPr lang="fr-CA" sz="3500" b="1" dirty="0" smtClean="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Renforcer </a:t>
            </a:r>
            <a:r>
              <a:rPr lang="fr-CA" sz="3500" b="1" dirty="0" err="1">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snapAG</a:t>
            </a:r>
            <a:endParaRPr lang="fr-CA" sz="35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endParaRPr>
          </a:p>
          <a:p>
            <a:pPr marL="571500" indent="-571500">
              <a:buFont typeface="Courier New" panose="02070309020205020404" pitchFamily="49" charset="0"/>
              <a:buChar char="o"/>
            </a:pPr>
            <a:r>
              <a:rPr lang="fr-CA" sz="3500" b="1" dirty="0" smtClean="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Bientôt </a:t>
            </a:r>
            <a:r>
              <a:rPr lang="fr-CA" sz="35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sur </a:t>
            </a:r>
            <a:r>
              <a:rPr lang="fr-CA" sz="3500" b="1" dirty="0" err="1">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sur</a:t>
            </a:r>
            <a:r>
              <a:rPr lang="fr-CA" sz="35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 www.aitc-canada.ca </a:t>
            </a:r>
          </a:p>
          <a:p>
            <a:pPr marL="571500" indent="-571500">
              <a:buFont typeface="Courier New" panose="02070309020205020404" pitchFamily="49" charset="0"/>
              <a:buChar char="o"/>
            </a:pPr>
            <a:endParaRPr lang="fr-CA" sz="35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endParaRPr>
          </a:p>
        </p:txBody>
      </p:sp>
      <p:sp>
        <p:nvSpPr>
          <p:cNvPr id="6" name="TextBox 5">
            <a:extLst>
              <a:ext uri="{FF2B5EF4-FFF2-40B4-BE49-F238E27FC236}">
                <a16:creationId xmlns:a16="http://schemas.microsoft.com/office/drawing/2014/main" xmlns="" id="{58B46F88-96F5-487C-B7F7-1DD8705A0312}"/>
              </a:ext>
            </a:extLst>
          </p:cNvPr>
          <p:cNvSpPr txBox="1"/>
          <p:nvPr/>
        </p:nvSpPr>
        <p:spPr>
          <a:xfrm>
            <a:off x="-2385391" y="2425148"/>
            <a:ext cx="914400" cy="914400"/>
          </a:xfrm>
          <a:prstGeom prst="rect">
            <a:avLst/>
          </a:prstGeom>
        </p:spPr>
        <p:txBody>
          <a:bodyPr vert="horz" wrap="none" lIns="91440" tIns="45720" rIns="91440" bIns="45720" rtlCol="0" anchor="ctr">
            <a:normAutofit/>
          </a:bodyPr>
          <a:lstStyle/>
          <a:p>
            <a:pPr algn="l"/>
            <a:endParaRPr lang="en-CA" b="1" dirty="0">
              <a:solidFill>
                <a:srgbClr val="FFFFFF"/>
              </a:solidFill>
              <a:effectLst>
                <a:outerShdw blurRad="95250" dist="38100" dir="2700000" algn="tl" rotWithShape="0">
                  <a:srgbClr val="000000">
                    <a:alpha val="21000"/>
                  </a:srgbClr>
                </a:outerShdw>
              </a:effectLst>
              <a:latin typeface="Arial"/>
              <a:cs typeface="Arial"/>
            </a:endParaRPr>
          </a:p>
        </p:txBody>
      </p:sp>
    </p:spTree>
    <p:extLst>
      <p:ext uri="{BB962C8B-B14F-4D97-AF65-F5344CB8AC3E}">
        <p14:creationId xmlns:p14="http://schemas.microsoft.com/office/powerpoint/2010/main" val="290797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hatch Green.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113183" y="-1361661"/>
            <a:ext cx="7036904" cy="9581322"/>
          </a:xfrm>
          <a:prstGeom prst="rect">
            <a:avLst/>
          </a:prstGeom>
        </p:spPr>
      </p:pic>
      <p:sp>
        <p:nvSpPr>
          <p:cNvPr id="2" name="Title 1"/>
          <p:cNvSpPr>
            <a:spLocks noGrp="1"/>
          </p:cNvSpPr>
          <p:nvPr>
            <p:ph type="title"/>
          </p:nvPr>
        </p:nvSpPr>
        <p:spPr/>
        <p:txBody>
          <a:bodyPr>
            <a:noAutofit/>
          </a:bodyPr>
          <a:lstStyle/>
          <a:p>
            <a:endParaRPr lang="en-US" sz="5400" b="0" dirty="0">
              <a:solidFill>
                <a:srgbClr val="FFFFFF"/>
              </a:solidFill>
              <a:latin typeface="Merlo Neue Semi Bold"/>
              <a:cs typeface="Merlo Neue Semi Bold"/>
            </a:endParaRPr>
          </a:p>
        </p:txBody>
      </p:sp>
      <p:sp>
        <p:nvSpPr>
          <p:cNvPr id="4" name="TextBox 3"/>
          <p:cNvSpPr txBox="1"/>
          <p:nvPr/>
        </p:nvSpPr>
        <p:spPr>
          <a:xfrm>
            <a:off x="1853688" y="1613142"/>
            <a:ext cx="5629717" cy="2025009"/>
          </a:xfrm>
          <a:prstGeom prst="rect">
            <a:avLst/>
          </a:prstGeom>
        </p:spPr>
        <p:txBody>
          <a:bodyPr vert="horz" wrap="square" lIns="91440" tIns="45720" rIns="91440" bIns="45720" rtlCol="0" anchor="ctr">
            <a:normAutofit/>
          </a:bodyPr>
          <a:lstStyle/>
          <a:p>
            <a:pPr marL="285750" indent="-285750" algn="l">
              <a:buFont typeface="Arial"/>
              <a:buChar char="•"/>
            </a:pPr>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sp>
        <p:nvSpPr>
          <p:cNvPr id="6" name="TextBox 5">
            <a:extLst>
              <a:ext uri="{FF2B5EF4-FFF2-40B4-BE49-F238E27FC236}">
                <a16:creationId xmlns:a16="http://schemas.microsoft.com/office/drawing/2014/main" xmlns="" id="{C9736B94-3F11-4EAB-9B12-520197696DF9}"/>
              </a:ext>
            </a:extLst>
          </p:cNvPr>
          <p:cNvSpPr txBox="1"/>
          <p:nvPr/>
        </p:nvSpPr>
        <p:spPr>
          <a:xfrm>
            <a:off x="1204178" y="1401038"/>
            <a:ext cx="7339517" cy="815008"/>
          </a:xfrm>
          <a:prstGeom prst="rect">
            <a:avLst/>
          </a:prstGeom>
        </p:spPr>
        <p:txBody>
          <a:bodyPr vert="horz" wrap="none" lIns="91440" tIns="45720" rIns="91440" bIns="45720" rtlCol="0" anchor="ctr">
            <a:normAutofit/>
          </a:bodyPr>
          <a:lstStyle/>
          <a:p>
            <a:pPr algn="ctr"/>
            <a:endParaRPr lang="en-CA" sz="3600" b="1" dirty="0">
              <a:solidFill>
                <a:srgbClr val="FAA61A"/>
              </a:solidFill>
              <a:effectLst>
                <a:outerShdw blurRad="95250" dist="38100" dir="2700000" algn="tl" rotWithShape="0">
                  <a:srgbClr val="000000">
                    <a:alpha val="21000"/>
                  </a:srgbClr>
                </a:outerShdw>
              </a:effectLst>
              <a:latin typeface="Merlo Neue SemiBold" panose="00000900000000000000" pitchFamily="50" charset="0"/>
              <a:cs typeface="Arial"/>
            </a:endParaRPr>
          </a:p>
        </p:txBody>
      </p:sp>
      <p:pic>
        <p:nvPicPr>
          <p:cNvPr id="7" name="Picture 8">
            <a:extLst>
              <a:ext uri="{FF2B5EF4-FFF2-40B4-BE49-F238E27FC236}">
                <a16:creationId xmlns:a16="http://schemas.microsoft.com/office/drawing/2014/main" xmlns="" id="{32E16B96-7DA8-4DBD-987E-C3605C81A1C9}"/>
              </a:ext>
            </a:extLst>
          </p:cNvPr>
          <p:cNvPicPr>
            <a:picLocks noChangeAspect="1" noChangeArrowheads="1"/>
          </p:cNvPicPr>
          <p:nvPr/>
        </p:nvPicPr>
        <p:blipFill>
          <a:blip r:embed="rId4">
            <a:extLst>
              <a:ext uri="{837473B0-CC2E-450A-ABE3-18F120FF3D39}">
                <a1611:picAttrSrcUrl xmlns:a1611="http://schemas.microsoft.com/office/drawing/2016/11/main" xmlns="" r:id="rId5"/>
              </a:ext>
            </a:extLst>
          </a:blip>
          <a:stretch>
            <a:fillRect/>
          </a:stretch>
        </p:blipFill>
        <p:spPr bwMode="auto">
          <a:xfrm>
            <a:off x="173992" y="475832"/>
            <a:ext cx="8796016" cy="5866874"/>
          </a:xfrm>
          <a:prstGeom prst="rect">
            <a:avLst/>
          </a:prstGeom>
          <a:ln>
            <a:noFill/>
          </a:ln>
          <a:effectLst>
            <a:softEdge rad="112500"/>
          </a:effectLst>
        </p:spPr>
      </p:pic>
      <p:sp>
        <p:nvSpPr>
          <p:cNvPr id="8" name="Rectangle 7">
            <a:extLst>
              <a:ext uri="{FF2B5EF4-FFF2-40B4-BE49-F238E27FC236}">
                <a16:creationId xmlns:a16="http://schemas.microsoft.com/office/drawing/2014/main" xmlns="" id="{0493E8A2-D511-4572-905F-4046AADC736E}"/>
              </a:ext>
            </a:extLst>
          </p:cNvPr>
          <p:cNvSpPr/>
          <p:nvPr/>
        </p:nvSpPr>
        <p:spPr>
          <a:xfrm>
            <a:off x="173992" y="609601"/>
            <a:ext cx="8970008" cy="4632037"/>
          </a:xfrm>
          <a:prstGeom prst="rect">
            <a:avLst/>
          </a:prstGeom>
          <a:noFill/>
        </p:spPr>
        <p:txBody>
          <a:bodyPr wrap="square">
            <a:spAutoFit/>
          </a:bodyPr>
          <a:lstStyle/>
          <a:p>
            <a:pPr algn="ctr"/>
            <a:r>
              <a:rPr lang="fr-CA" sz="5000" b="1" dirty="0" smtClean="0">
                <a:solidFill>
                  <a:srgbClr val="FAA61A"/>
                </a:solidFill>
                <a:effectLst>
                  <a:outerShdw blurRad="38100" dist="38100" dir="2700000" algn="tl">
                    <a:srgbClr val="000000">
                      <a:alpha val="43137"/>
                    </a:srgbClr>
                  </a:outerShdw>
                </a:effectLst>
                <a:latin typeface="Merlo Neue Black" panose="00000A00000000000000" pitchFamily="50" charset="0"/>
                <a:cs typeface="Arial"/>
              </a:rPr>
              <a:t>Devenez partenaire</a:t>
            </a:r>
            <a:r>
              <a:rPr lang="fr-CA" sz="5000" b="1" dirty="0">
                <a:solidFill>
                  <a:srgbClr val="FAA61A"/>
                </a:solidFill>
                <a:effectLst>
                  <a:outerShdw blurRad="38100" dist="38100" dir="2700000" algn="tl">
                    <a:srgbClr val="000000">
                      <a:alpha val="43137"/>
                    </a:srgbClr>
                  </a:outerShdw>
                </a:effectLst>
                <a:latin typeface="Merlo Neue Black" panose="00000A00000000000000" pitchFamily="50" charset="0"/>
                <a:cs typeface="Arial"/>
              </a:rPr>
              <a:t>!</a:t>
            </a:r>
          </a:p>
          <a:p>
            <a:pPr algn="ctr"/>
            <a:endParaRPr lang="fr-CA" sz="3500" b="1" dirty="0" smtClean="0">
              <a:solidFill>
                <a:srgbClr val="FAA61A"/>
              </a:solidFill>
              <a:effectLst>
                <a:outerShdw blurRad="38100" dist="38100" dir="2700000" algn="tl">
                  <a:srgbClr val="000000">
                    <a:alpha val="43137"/>
                  </a:srgbClr>
                </a:outerShdw>
              </a:effectLst>
              <a:latin typeface="Merlo Neue Black" panose="00000A00000000000000" pitchFamily="50" charset="0"/>
              <a:cs typeface="Arial"/>
            </a:endParaRPr>
          </a:p>
          <a:p>
            <a:pPr algn="ctr"/>
            <a:endParaRPr lang="fr-CA" sz="3500" b="1" dirty="0">
              <a:solidFill>
                <a:srgbClr val="FAA61A"/>
              </a:solidFill>
              <a:effectLst>
                <a:outerShdw blurRad="38100" dist="38100" dir="2700000" algn="tl">
                  <a:srgbClr val="000000">
                    <a:alpha val="43137"/>
                  </a:srgbClr>
                </a:outerShdw>
              </a:effectLst>
              <a:latin typeface="Merlo Neue Black" panose="00000A00000000000000" pitchFamily="50" charset="0"/>
              <a:cs typeface="Arial"/>
            </a:endParaRPr>
          </a:p>
          <a:p>
            <a:pPr algn="ctr"/>
            <a:r>
              <a:rPr lang="fr-CA" sz="3500" b="1" dirty="0" smtClean="0">
                <a:solidFill>
                  <a:srgbClr val="FAA61A"/>
                </a:solidFill>
                <a:effectLst>
                  <a:outerShdw blurRad="38100" dist="38100" dir="2700000" algn="tl">
                    <a:srgbClr val="000000">
                      <a:alpha val="43137"/>
                    </a:srgbClr>
                  </a:outerShdw>
                </a:effectLst>
                <a:latin typeface="Merlo Neue Black" panose="00000A00000000000000" pitchFamily="50" charset="0"/>
                <a:cs typeface="Arial"/>
              </a:rPr>
              <a:t>Partenaires fondateurs</a:t>
            </a:r>
            <a:endParaRPr lang="fr-CA" sz="3500" b="1" dirty="0">
              <a:solidFill>
                <a:srgbClr val="FAA61A"/>
              </a:solidFill>
              <a:effectLst>
                <a:outerShdw blurRad="38100" dist="38100" dir="2700000" algn="tl">
                  <a:srgbClr val="000000">
                    <a:alpha val="43137"/>
                  </a:srgbClr>
                </a:outerShdw>
              </a:effectLst>
              <a:latin typeface="Merlo Neue Black" panose="00000A00000000000000" pitchFamily="50" charset="0"/>
              <a:cs typeface="Arial"/>
            </a:endParaRPr>
          </a:p>
          <a:p>
            <a:pPr algn="ctr"/>
            <a:r>
              <a:rPr lang="fr-CA" sz="3500" b="1" dirty="0">
                <a:solidFill>
                  <a:srgbClr val="FAA61A"/>
                </a:solidFill>
                <a:effectLst>
                  <a:outerShdw blurRad="38100" dist="38100" dir="2700000" algn="tl">
                    <a:srgbClr val="000000">
                      <a:alpha val="43137"/>
                    </a:srgbClr>
                  </a:outerShdw>
                </a:effectLst>
                <a:latin typeface="Merlo Neue Black" panose="00000A00000000000000" pitchFamily="50" charset="0"/>
                <a:cs typeface="Arial"/>
              </a:rPr>
              <a:t>Amis d’</a:t>
            </a:r>
            <a:r>
              <a:rPr lang="fr-CA" sz="3500" b="1" dirty="0" err="1">
                <a:solidFill>
                  <a:srgbClr val="FAA61A"/>
                </a:solidFill>
                <a:effectLst>
                  <a:outerShdw blurRad="38100" dist="38100" dir="2700000" algn="tl">
                    <a:srgbClr val="000000">
                      <a:alpha val="43137"/>
                    </a:srgbClr>
                  </a:outerShdw>
                </a:effectLst>
                <a:latin typeface="Merlo Neue Black" panose="00000A00000000000000" pitchFamily="50" charset="0"/>
                <a:cs typeface="Arial"/>
              </a:rPr>
              <a:t>AITC</a:t>
            </a:r>
            <a:r>
              <a:rPr lang="fr-CA" sz="3500" b="1" dirty="0">
                <a:solidFill>
                  <a:srgbClr val="FAA61A"/>
                </a:solidFill>
                <a:effectLst>
                  <a:outerShdw blurRad="38100" dist="38100" dir="2700000" algn="tl">
                    <a:srgbClr val="000000">
                      <a:alpha val="43137"/>
                    </a:srgbClr>
                  </a:outerShdw>
                </a:effectLst>
                <a:latin typeface="Merlo Neue Black" panose="00000A00000000000000" pitchFamily="50" charset="0"/>
                <a:cs typeface="Arial"/>
              </a:rPr>
              <a:t>-C</a:t>
            </a:r>
          </a:p>
          <a:p>
            <a:pPr algn="ctr"/>
            <a:r>
              <a:rPr lang="fr-CA" sz="3500" b="1" dirty="0">
                <a:solidFill>
                  <a:srgbClr val="FAA61A"/>
                </a:solidFill>
                <a:effectLst>
                  <a:outerShdw blurRad="38100" dist="38100" dir="2700000" algn="tl">
                    <a:srgbClr val="000000">
                      <a:alpha val="43137"/>
                    </a:srgbClr>
                  </a:outerShdw>
                </a:effectLst>
                <a:latin typeface="Merlo Neue Black" panose="00000A00000000000000" pitchFamily="50" charset="0"/>
                <a:cs typeface="Arial"/>
              </a:rPr>
              <a:t>Partenaires </a:t>
            </a:r>
            <a:r>
              <a:rPr lang="fr-CA" sz="3500" b="1" dirty="0" smtClean="0">
                <a:solidFill>
                  <a:srgbClr val="FAA61A"/>
                </a:solidFill>
                <a:effectLst>
                  <a:outerShdw blurRad="38100" dist="38100" dir="2700000" algn="tl">
                    <a:srgbClr val="000000">
                      <a:alpha val="43137"/>
                    </a:srgbClr>
                  </a:outerShdw>
                </a:effectLst>
                <a:latin typeface="Merlo Neue Black" panose="00000A00000000000000" pitchFamily="50" charset="0"/>
                <a:cs typeface="Arial"/>
              </a:rPr>
              <a:t>pédagogiques</a:t>
            </a:r>
          </a:p>
          <a:p>
            <a:pPr algn="ctr"/>
            <a:r>
              <a:rPr lang="fr-CA" sz="3500" b="1" dirty="0" smtClean="0">
                <a:solidFill>
                  <a:srgbClr val="FAA61A"/>
                </a:solidFill>
                <a:effectLst>
                  <a:outerShdw blurRad="38100" dist="38100" dir="2700000" algn="tl">
                    <a:srgbClr val="000000">
                      <a:alpha val="43137"/>
                    </a:srgbClr>
                  </a:outerShdw>
                </a:effectLst>
                <a:latin typeface="Merlo Neue Black" panose="00000A00000000000000" pitchFamily="50" charset="0"/>
                <a:cs typeface="Arial"/>
              </a:rPr>
              <a:t>Partenaires stratégiques</a:t>
            </a:r>
          </a:p>
          <a:p>
            <a:pPr algn="ctr"/>
            <a:r>
              <a:rPr lang="fr-CA" sz="3500" b="1" dirty="0" smtClean="0">
                <a:solidFill>
                  <a:srgbClr val="FAA61A"/>
                </a:solidFill>
                <a:effectLst>
                  <a:outerShdw blurRad="38100" dist="38100" dir="2700000" algn="tl">
                    <a:srgbClr val="000000">
                      <a:alpha val="43137"/>
                    </a:srgbClr>
                  </a:outerShdw>
                </a:effectLst>
                <a:latin typeface="Merlo Neue Black" panose="00000A00000000000000" pitchFamily="50" charset="0"/>
                <a:cs typeface="Arial"/>
              </a:rPr>
              <a:t>Partenaires </a:t>
            </a:r>
            <a:r>
              <a:rPr lang="fr-CA" sz="3500" b="1" dirty="0">
                <a:solidFill>
                  <a:srgbClr val="FAA61A"/>
                </a:solidFill>
                <a:effectLst>
                  <a:outerShdw blurRad="38100" dist="38100" dir="2700000" algn="tl">
                    <a:srgbClr val="000000">
                      <a:alpha val="43137"/>
                    </a:srgbClr>
                  </a:outerShdw>
                </a:effectLst>
                <a:latin typeface="Merlo Neue Black" panose="00000A00000000000000" pitchFamily="50" charset="0"/>
                <a:cs typeface="Arial"/>
              </a:rPr>
              <a:t>événementiels </a:t>
            </a:r>
          </a:p>
        </p:txBody>
      </p:sp>
      <p:sp>
        <p:nvSpPr>
          <p:cNvPr id="5" name="TextBox 4">
            <a:extLst>
              <a:ext uri="{FF2B5EF4-FFF2-40B4-BE49-F238E27FC236}">
                <a16:creationId xmlns:a16="http://schemas.microsoft.com/office/drawing/2014/main" xmlns="" id="{742AAD2E-E8C9-4133-9EC5-099F3F03C8F3}"/>
              </a:ext>
            </a:extLst>
          </p:cNvPr>
          <p:cNvSpPr txBox="1"/>
          <p:nvPr/>
        </p:nvSpPr>
        <p:spPr>
          <a:xfrm>
            <a:off x="1161667" y="6370981"/>
            <a:ext cx="7393980" cy="230832"/>
          </a:xfrm>
          <a:prstGeom prst="rect">
            <a:avLst/>
          </a:prstGeom>
          <a:noFill/>
        </p:spPr>
        <p:txBody>
          <a:bodyPr wrap="square" rtlCol="0">
            <a:spAutoFit/>
          </a:bodyPr>
          <a:lstStyle/>
          <a:p>
            <a:r>
              <a:rPr lang="en-CA" sz="900" dirty="0">
                <a:hlinkClick r:id="rId5" tooltip="https://www.flickr.com/photos/nirak/4030910412/"/>
              </a:rPr>
              <a:t>This Photo</a:t>
            </a:r>
            <a:r>
              <a:rPr lang="en-CA" sz="900" dirty="0"/>
              <a:t>  </a:t>
            </a:r>
            <a:r>
              <a:rPr lang="en-CA" sz="900" dirty="0">
                <a:hlinkClick r:id="rId6" tooltip="https://creativecommons.org/licenses/by-nc/3.0/"/>
              </a:rPr>
              <a:t>CC BY-NC</a:t>
            </a:r>
            <a:endParaRPr lang="en-CA" sz="900" dirty="0"/>
          </a:p>
        </p:txBody>
      </p:sp>
    </p:spTree>
    <p:extLst>
      <p:ext uri="{BB962C8B-B14F-4D97-AF65-F5344CB8AC3E}">
        <p14:creationId xmlns:p14="http://schemas.microsoft.com/office/powerpoint/2010/main" val="229855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8">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8">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8">
                                            <p:txEl>
                                              <p:pRg st="7" end="7"/>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hatch Green.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113183" y="-1361661"/>
            <a:ext cx="7036904" cy="9581322"/>
          </a:xfrm>
          <a:prstGeom prst="rect">
            <a:avLst/>
          </a:prstGeom>
        </p:spPr>
      </p:pic>
      <p:sp>
        <p:nvSpPr>
          <p:cNvPr id="2" name="Title 1"/>
          <p:cNvSpPr>
            <a:spLocks noGrp="1"/>
          </p:cNvSpPr>
          <p:nvPr>
            <p:ph type="title"/>
          </p:nvPr>
        </p:nvSpPr>
        <p:spPr>
          <a:xfrm>
            <a:off x="-159026" y="331467"/>
            <a:ext cx="11838229" cy="1320800"/>
          </a:xfrm>
        </p:spPr>
        <p:txBody>
          <a:bodyPr>
            <a:noAutofit/>
          </a:bodyPr>
          <a:lstStyle/>
          <a:p>
            <a:r>
              <a:rPr lang="fr-CA" sz="4800" dirty="0">
                <a:solidFill>
                  <a:srgbClr val="FFFFFF"/>
                </a:solidFill>
                <a:latin typeface="Merlo Neue Semi Bold"/>
                <a:cs typeface="Merlo Neue Semi Bold"/>
              </a:rPr>
              <a:t>Qu’est-ce que </a:t>
            </a:r>
            <a:r>
              <a:rPr lang="fr-CA" sz="4800" dirty="0" smtClean="0">
                <a:solidFill>
                  <a:srgbClr val="FFFFFF"/>
                </a:solidFill>
                <a:latin typeface="Merlo Neue Semi Bold"/>
                <a:cs typeface="Merlo Neue Semi Bold"/>
              </a:rPr>
              <a:t>VOUS </a:t>
            </a:r>
            <a:r>
              <a:rPr lang="fr-CA" sz="4800" dirty="0">
                <a:solidFill>
                  <a:srgbClr val="FFFFFF"/>
                </a:solidFill>
                <a:latin typeface="Merlo Neue Semi Bold"/>
                <a:cs typeface="Merlo Neue Semi Bold"/>
              </a:rPr>
              <a:t>pouvez </a:t>
            </a:r>
            <a:r>
              <a:rPr lang="fr-CA" sz="4800" dirty="0" smtClean="0">
                <a:solidFill>
                  <a:srgbClr val="FFFFFF"/>
                </a:solidFill>
                <a:latin typeface="Merlo Neue Semi Bold"/>
                <a:cs typeface="Merlo Neue Semi Bold"/>
              </a:rPr>
              <a:t>faire?</a:t>
            </a:r>
            <a:endParaRPr lang="en-US" sz="4800" b="0" dirty="0">
              <a:solidFill>
                <a:srgbClr val="FFFFFF"/>
              </a:solidFill>
              <a:latin typeface="Merlo Neue Semi Bold"/>
              <a:cs typeface="Merlo Neue Semi Bold"/>
            </a:endParaRPr>
          </a:p>
        </p:txBody>
      </p:sp>
      <p:sp>
        <p:nvSpPr>
          <p:cNvPr id="4" name="TextBox 3"/>
          <p:cNvSpPr txBox="1"/>
          <p:nvPr/>
        </p:nvSpPr>
        <p:spPr>
          <a:xfrm>
            <a:off x="1853688" y="1613142"/>
            <a:ext cx="5629717" cy="2025009"/>
          </a:xfrm>
          <a:prstGeom prst="rect">
            <a:avLst/>
          </a:prstGeom>
        </p:spPr>
        <p:txBody>
          <a:bodyPr vert="horz" wrap="square" lIns="91440" tIns="45720" rIns="91440" bIns="45720" rtlCol="0" anchor="ctr">
            <a:normAutofit/>
          </a:bodyPr>
          <a:lstStyle/>
          <a:p>
            <a:pPr marL="285750" indent="-285750" algn="l">
              <a:buFont typeface="Arial"/>
              <a:buChar char="•"/>
            </a:pPr>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sp>
        <p:nvSpPr>
          <p:cNvPr id="6" name="TextBox 5">
            <a:extLst>
              <a:ext uri="{FF2B5EF4-FFF2-40B4-BE49-F238E27FC236}">
                <a16:creationId xmlns:a16="http://schemas.microsoft.com/office/drawing/2014/main" xmlns="" id="{C9736B94-3F11-4EAB-9B12-520197696DF9}"/>
              </a:ext>
            </a:extLst>
          </p:cNvPr>
          <p:cNvSpPr txBox="1"/>
          <p:nvPr/>
        </p:nvSpPr>
        <p:spPr>
          <a:xfrm>
            <a:off x="1204178" y="1401038"/>
            <a:ext cx="7339517" cy="815008"/>
          </a:xfrm>
          <a:prstGeom prst="rect">
            <a:avLst/>
          </a:prstGeom>
        </p:spPr>
        <p:txBody>
          <a:bodyPr vert="horz" wrap="none" lIns="91440" tIns="45720" rIns="91440" bIns="45720" rtlCol="0" anchor="ctr">
            <a:normAutofit/>
          </a:bodyPr>
          <a:lstStyle/>
          <a:p>
            <a:pPr algn="ctr"/>
            <a:endParaRPr lang="en-CA" sz="3600" b="1" dirty="0">
              <a:solidFill>
                <a:srgbClr val="FAA61A"/>
              </a:solidFill>
              <a:effectLst>
                <a:outerShdw blurRad="95250" dist="38100" dir="2700000" algn="tl" rotWithShape="0">
                  <a:srgbClr val="000000">
                    <a:alpha val="21000"/>
                  </a:srgbClr>
                </a:outerShdw>
              </a:effectLst>
              <a:latin typeface="Merlo Neue SemiBold" panose="00000900000000000000" pitchFamily="50" charset="0"/>
              <a:cs typeface="Arial"/>
            </a:endParaRPr>
          </a:p>
        </p:txBody>
      </p:sp>
      <p:pic>
        <p:nvPicPr>
          <p:cNvPr id="7" name="Picture 8" descr="http://farm7.staticflickr.com/6166/6176261589_f797774672.jpg">
            <a:extLst>
              <a:ext uri="{FF2B5EF4-FFF2-40B4-BE49-F238E27FC236}">
                <a16:creationId xmlns:a16="http://schemas.microsoft.com/office/drawing/2014/main" xmlns="" id="{32E16B96-7DA8-4DBD-987E-C3605C81A1C9}"/>
              </a:ext>
            </a:extLst>
          </p:cNvPr>
          <p:cNvPicPr>
            <a:picLocks noChangeAspect="1" noChangeArrowheads="1"/>
          </p:cNvPicPr>
          <p:nvPr/>
        </p:nvPicPr>
        <p:blipFill>
          <a:blip r:embed="rId4" cstate="print"/>
          <a:srcRect/>
          <a:stretch>
            <a:fillRect/>
          </a:stretch>
        </p:blipFill>
        <p:spPr bwMode="auto">
          <a:xfrm>
            <a:off x="1030514" y="1439254"/>
            <a:ext cx="7656286" cy="4931727"/>
          </a:xfrm>
          <a:prstGeom prst="rect">
            <a:avLst/>
          </a:prstGeom>
          <a:ln>
            <a:noFill/>
          </a:ln>
          <a:effectLst>
            <a:softEdge rad="112500"/>
          </a:effectLst>
        </p:spPr>
      </p:pic>
      <p:sp>
        <p:nvSpPr>
          <p:cNvPr id="8" name="Rectangle 7">
            <a:extLst>
              <a:ext uri="{FF2B5EF4-FFF2-40B4-BE49-F238E27FC236}">
                <a16:creationId xmlns:a16="http://schemas.microsoft.com/office/drawing/2014/main" xmlns="" id="{0493E8A2-D511-4572-905F-4046AADC736E}"/>
              </a:ext>
            </a:extLst>
          </p:cNvPr>
          <p:cNvSpPr/>
          <p:nvPr/>
        </p:nvSpPr>
        <p:spPr>
          <a:xfrm>
            <a:off x="2276436" y="1910451"/>
            <a:ext cx="5856479" cy="4031873"/>
          </a:xfrm>
          <a:prstGeom prst="rect">
            <a:avLst/>
          </a:prstGeom>
          <a:noFill/>
        </p:spPr>
        <p:txBody>
          <a:bodyPr wrap="square">
            <a:spAutoFit/>
          </a:bodyPr>
          <a:lstStyle/>
          <a:p>
            <a:pPr marL="285750" indent="-285750">
              <a:buFont typeface="Arial" panose="020B0604020202020204" pitchFamily="34" charset="0"/>
              <a:buChar char="•"/>
            </a:pPr>
            <a:r>
              <a:rPr lang="fr-CA" sz="3200" b="1" dirty="0" smtClean="0">
                <a:solidFill>
                  <a:srgbClr val="FFFF00"/>
                </a:solidFill>
                <a:effectLst>
                  <a:outerShdw blurRad="38100" dist="38100" dir="2700000" algn="tl">
                    <a:srgbClr val="000000">
                      <a:alpha val="43137"/>
                    </a:srgbClr>
                  </a:outerShdw>
                </a:effectLst>
                <a:latin typeface="Arial"/>
                <a:cs typeface="Arial"/>
              </a:rPr>
              <a:t>DONNER</a:t>
            </a:r>
            <a:endParaRPr lang="fr-CA" sz="3200" b="1" dirty="0">
              <a:solidFill>
                <a:srgbClr val="FFFF00"/>
              </a:solidFill>
              <a:effectLst>
                <a:outerShdw blurRad="38100" dist="38100" dir="2700000" algn="tl">
                  <a:srgbClr val="000000">
                    <a:alpha val="43137"/>
                  </a:srgbClr>
                </a:outerShdw>
              </a:effectLst>
              <a:latin typeface="Arial"/>
              <a:cs typeface="Arial"/>
            </a:endParaRPr>
          </a:p>
          <a:p>
            <a:pPr marL="285750" indent="-285750">
              <a:buFont typeface="Arial" panose="020B0604020202020204" pitchFamily="34" charset="0"/>
              <a:buChar char="•"/>
            </a:pPr>
            <a:r>
              <a:rPr lang="fr-CA" sz="3200" b="1" dirty="0">
                <a:solidFill>
                  <a:srgbClr val="FFFF00"/>
                </a:solidFill>
                <a:effectLst>
                  <a:outerShdw blurRad="38100" dist="38100" dir="2700000" algn="tl">
                    <a:srgbClr val="000000">
                      <a:alpha val="43137"/>
                    </a:srgbClr>
                  </a:outerShdw>
                </a:effectLst>
                <a:latin typeface="Arial"/>
                <a:cs typeface="Arial"/>
              </a:rPr>
              <a:t>FINANCER</a:t>
            </a:r>
          </a:p>
          <a:p>
            <a:pPr marL="285750" indent="-285750">
              <a:buFont typeface="Arial" panose="020B0604020202020204" pitchFamily="34" charset="0"/>
              <a:buChar char="•"/>
            </a:pPr>
            <a:r>
              <a:rPr lang="fr-CA" sz="3200" b="1" dirty="0">
                <a:solidFill>
                  <a:srgbClr val="FFFF00"/>
                </a:solidFill>
                <a:effectLst>
                  <a:outerShdw blurRad="38100" dist="38100" dir="2700000" algn="tl">
                    <a:srgbClr val="000000">
                      <a:alpha val="43137"/>
                    </a:srgbClr>
                  </a:outerShdw>
                </a:effectLst>
                <a:latin typeface="Arial"/>
                <a:cs typeface="Arial"/>
              </a:rPr>
              <a:t>DEVENIR PARTENAIRE</a:t>
            </a:r>
          </a:p>
          <a:p>
            <a:pPr marL="285750" indent="-285750">
              <a:buFont typeface="Arial" panose="020B0604020202020204" pitchFamily="34" charset="0"/>
              <a:buChar char="•"/>
            </a:pPr>
            <a:r>
              <a:rPr lang="fr-CA" sz="3200" b="1" dirty="0">
                <a:solidFill>
                  <a:srgbClr val="FFFF00"/>
                </a:solidFill>
                <a:effectLst>
                  <a:outerShdw blurRad="38100" dist="38100" dir="2700000" algn="tl">
                    <a:srgbClr val="000000">
                      <a:alpha val="43137"/>
                    </a:srgbClr>
                  </a:outerShdw>
                </a:effectLst>
                <a:latin typeface="Arial"/>
                <a:cs typeface="Arial"/>
              </a:rPr>
              <a:t>OFFRIR VOTRE EXPERTISE</a:t>
            </a:r>
          </a:p>
          <a:p>
            <a:pPr marL="285750" indent="-285750">
              <a:buFont typeface="Arial" panose="020B0604020202020204" pitchFamily="34" charset="0"/>
              <a:buChar char="•"/>
            </a:pPr>
            <a:r>
              <a:rPr lang="fr-CA" sz="3200" b="1" dirty="0">
                <a:solidFill>
                  <a:srgbClr val="FFFF00"/>
                </a:solidFill>
                <a:effectLst>
                  <a:outerShdw blurRad="38100" dist="38100" dir="2700000" algn="tl">
                    <a:srgbClr val="000000">
                      <a:alpha val="43137"/>
                    </a:srgbClr>
                  </a:outerShdw>
                </a:effectLst>
                <a:latin typeface="Arial"/>
                <a:cs typeface="Arial"/>
              </a:rPr>
              <a:t>FAIRE DU BÉNÉVOLAT</a:t>
            </a:r>
          </a:p>
          <a:p>
            <a:pPr marL="285750" indent="-285750">
              <a:buFont typeface="Arial" panose="020B0604020202020204" pitchFamily="34" charset="0"/>
              <a:buChar char="•"/>
            </a:pPr>
            <a:r>
              <a:rPr lang="fr-CA" sz="3200" b="1" dirty="0">
                <a:solidFill>
                  <a:srgbClr val="FFFF00"/>
                </a:solidFill>
                <a:effectLst>
                  <a:outerShdw blurRad="38100" dist="38100" dir="2700000" algn="tl">
                    <a:srgbClr val="000000">
                      <a:alpha val="43137"/>
                    </a:srgbClr>
                  </a:outerShdw>
                </a:effectLst>
                <a:latin typeface="Arial"/>
                <a:cs typeface="Arial"/>
              </a:rPr>
              <a:t>VOUS FAIRE ENTENDRE</a:t>
            </a:r>
          </a:p>
          <a:p>
            <a:pPr marL="285750" indent="-285750">
              <a:buFont typeface="Arial" panose="020B0604020202020204" pitchFamily="34" charset="0"/>
              <a:buChar char="•"/>
            </a:pPr>
            <a:r>
              <a:rPr lang="fr-CA" sz="3200" b="1" dirty="0">
                <a:solidFill>
                  <a:srgbClr val="FFFF00"/>
                </a:solidFill>
                <a:effectLst>
                  <a:outerShdw blurRad="38100" dist="38100" dir="2700000" algn="tl">
                    <a:srgbClr val="000000">
                      <a:alpha val="43137"/>
                    </a:srgbClr>
                  </a:outerShdw>
                </a:effectLst>
                <a:latin typeface="Arial"/>
                <a:cs typeface="Arial"/>
              </a:rPr>
              <a:t>ÊTRE FIER</a:t>
            </a:r>
          </a:p>
        </p:txBody>
      </p:sp>
    </p:spTree>
    <p:extLst>
      <p:ext uri="{BB962C8B-B14F-4D97-AF65-F5344CB8AC3E}">
        <p14:creationId xmlns:p14="http://schemas.microsoft.com/office/powerpoint/2010/main" val="73893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sshatch Orange.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685567" y="-1600433"/>
            <a:ext cx="7335545" cy="9581321"/>
          </a:xfrm>
          <a:prstGeom prst="rect">
            <a:avLst/>
          </a:prstGeom>
        </p:spPr>
      </p:pic>
      <p:sp>
        <p:nvSpPr>
          <p:cNvPr id="8" name="Title 1"/>
          <p:cNvSpPr>
            <a:spLocks noGrp="1"/>
          </p:cNvSpPr>
          <p:nvPr>
            <p:ph type="title"/>
          </p:nvPr>
        </p:nvSpPr>
        <p:spPr>
          <a:xfrm>
            <a:off x="520519" y="-358276"/>
            <a:ext cx="8229600" cy="1872559"/>
          </a:xfrm>
        </p:spPr>
        <p:txBody>
          <a:bodyPr>
            <a:normAutofit/>
          </a:bodyPr>
          <a:lstStyle/>
          <a:p>
            <a:r>
              <a:rPr lang="en-US" b="1" dirty="0">
                <a:solidFill>
                  <a:srgbClr val="FFFFFF"/>
                </a:solidFill>
                <a:effectLst>
                  <a:outerShdw blurRad="95250" dist="38100" dir="2700000" algn="tl" rotWithShape="0">
                    <a:srgbClr val="000000">
                      <a:alpha val="20000"/>
                    </a:srgbClr>
                  </a:outerShdw>
                </a:effectLst>
                <a:latin typeface="Arial"/>
                <a:cs typeface="Arial"/>
              </a:rPr>
              <a:t/>
            </a:r>
            <a:br>
              <a:rPr lang="en-US" b="1" dirty="0">
                <a:solidFill>
                  <a:srgbClr val="FFFFFF"/>
                </a:solidFill>
                <a:effectLst>
                  <a:outerShdw blurRad="95250" dist="38100" dir="2700000" algn="tl" rotWithShape="0">
                    <a:srgbClr val="000000">
                      <a:alpha val="20000"/>
                    </a:srgbClr>
                  </a:outerShdw>
                </a:effectLst>
                <a:latin typeface="Arial"/>
                <a:cs typeface="Arial"/>
              </a:rPr>
            </a:br>
            <a:endParaRPr lang="en-US" b="1" dirty="0">
              <a:solidFill>
                <a:schemeClr val="tx1"/>
              </a:solidFill>
              <a:effectLst>
                <a:outerShdw blurRad="95250" dist="38100" dir="2700000" algn="tl" rotWithShape="0">
                  <a:srgbClr val="000000">
                    <a:alpha val="20000"/>
                  </a:srgbClr>
                </a:outerShdw>
              </a:effectLst>
              <a:latin typeface="Merlo Neue SemiBold" panose="00000900000000000000" pitchFamily="50" charset="0"/>
            </a:endParaRPr>
          </a:p>
        </p:txBody>
      </p:sp>
      <p:sp>
        <p:nvSpPr>
          <p:cNvPr id="9" name="Content Placeholder 2"/>
          <p:cNvSpPr>
            <a:spLocks noGrp="1"/>
          </p:cNvSpPr>
          <p:nvPr>
            <p:ph idx="1"/>
          </p:nvPr>
        </p:nvSpPr>
        <p:spPr>
          <a:xfrm>
            <a:off x="520520" y="4871316"/>
            <a:ext cx="8229600" cy="893339"/>
          </a:xfrm>
        </p:spPr>
        <p:txBody>
          <a:bodyPr>
            <a:normAutofit lnSpcReduction="10000"/>
          </a:bodyPr>
          <a:lstStyle/>
          <a:p>
            <a:endParaRPr lang="en-US" sz="5400" b="1" dirty="0">
              <a:solidFill>
                <a:srgbClr val="FFFFFF"/>
              </a:solidFill>
              <a:latin typeface="Merlo Neue Medium" panose="00000800000000000000" pitchFamily="50" charset="0"/>
              <a:cs typeface="Arial"/>
            </a:endParaRPr>
          </a:p>
          <a:p>
            <a:endParaRPr lang="en-US" sz="3600" dirty="0">
              <a:solidFill>
                <a:srgbClr val="FFFFFF"/>
              </a:solidFill>
              <a:latin typeface="Arial"/>
              <a:cs typeface="Arial"/>
            </a:endParaRPr>
          </a:p>
          <a:p>
            <a:endParaRPr lang="en-US" dirty="0">
              <a:solidFill>
                <a:srgbClr val="FFFFFF"/>
              </a:solidFill>
              <a:latin typeface="Arial"/>
              <a:cs typeface="Arial"/>
            </a:endParaRPr>
          </a:p>
        </p:txBody>
      </p:sp>
      <p:pic>
        <p:nvPicPr>
          <p:cNvPr id="10" name="Picture 9" descr="AITC_badge_REV.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4298" y="5539863"/>
            <a:ext cx="1397000" cy="1318137"/>
          </a:xfrm>
          <a:prstGeom prst="rect">
            <a:avLst/>
          </a:prstGeom>
        </p:spPr>
      </p:pic>
      <p:pic>
        <p:nvPicPr>
          <p:cNvPr id="2" name="Picture 1">
            <a:extLst>
              <a:ext uri="{FF2B5EF4-FFF2-40B4-BE49-F238E27FC236}">
                <a16:creationId xmlns:a16="http://schemas.microsoft.com/office/drawing/2014/main" xmlns="" id="{08560C42-FDF2-40D5-B646-4AD6A28C309A}"/>
              </a:ext>
            </a:extLst>
          </p:cNvPr>
          <p:cNvPicPr>
            <a:picLocks noChangeAspect="1"/>
          </p:cNvPicPr>
          <p:nvPr/>
        </p:nvPicPr>
        <p:blipFill>
          <a:blip r:embed="rId5"/>
          <a:stretch>
            <a:fillRect/>
          </a:stretch>
        </p:blipFill>
        <p:spPr>
          <a:xfrm>
            <a:off x="126638" y="61904"/>
            <a:ext cx="8088213" cy="6057735"/>
          </a:xfrm>
          <a:prstGeom prst="rect">
            <a:avLst/>
          </a:prstGeom>
        </p:spPr>
      </p:pic>
    </p:spTree>
    <p:extLst>
      <p:ext uri="{BB962C8B-B14F-4D97-AF65-F5344CB8AC3E}">
        <p14:creationId xmlns:p14="http://schemas.microsoft.com/office/powerpoint/2010/main" val="1504235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rosshatch Green.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005569" y="-1333560"/>
            <a:ext cx="7017025" cy="9505242"/>
          </a:xfrm>
          <a:prstGeom prst="rect">
            <a:avLst/>
          </a:prstGeom>
        </p:spPr>
      </p:pic>
      <p:sp>
        <p:nvSpPr>
          <p:cNvPr id="3" name="Subtitle 2"/>
          <p:cNvSpPr>
            <a:spLocks noGrp="1"/>
          </p:cNvSpPr>
          <p:nvPr>
            <p:ph type="subTitle" idx="1"/>
          </p:nvPr>
        </p:nvSpPr>
        <p:spPr>
          <a:xfrm>
            <a:off x="2880344" y="4023670"/>
            <a:ext cx="6386358" cy="777618"/>
          </a:xfrm>
        </p:spPr>
        <p:txBody>
          <a:bodyPr>
            <a:normAutofit/>
          </a:bodyPr>
          <a:lstStyle/>
          <a:p>
            <a:pPr algn="l"/>
            <a:r>
              <a:rPr lang="en-US" sz="2800" dirty="0">
                <a:solidFill>
                  <a:srgbClr val="FFFFFF"/>
                </a:solidFill>
                <a:latin typeface="Merlo Neue Medium" panose="00000800000000000000" pitchFamily="50" charset="0"/>
                <a:cs typeface="Arial Bold"/>
              </a:rPr>
              <a:t>www.aitc-canada.ca</a:t>
            </a:r>
          </a:p>
        </p:txBody>
      </p:sp>
      <p:pic>
        <p:nvPicPr>
          <p:cNvPr id="11" name="Picture 10" descr="Link ico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9027" y="4123993"/>
            <a:ext cx="362656" cy="362656"/>
          </a:xfrm>
          <a:prstGeom prst="rect">
            <a:avLst/>
          </a:prstGeom>
        </p:spPr>
      </p:pic>
      <p:pic>
        <p:nvPicPr>
          <p:cNvPr id="12" name="Picture 11" descr="Facebook Icon Yellow.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34091" y="4662276"/>
            <a:ext cx="188506" cy="377011"/>
          </a:xfrm>
          <a:prstGeom prst="rect">
            <a:avLst/>
          </a:prstGeom>
        </p:spPr>
      </p:pic>
      <p:pic>
        <p:nvPicPr>
          <p:cNvPr id="14" name="Picture 13" descr="Email Icon Yellow.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3767" y="5144628"/>
            <a:ext cx="378830" cy="378830"/>
          </a:xfrm>
          <a:prstGeom prst="rect">
            <a:avLst/>
          </a:prstGeom>
        </p:spPr>
      </p:pic>
      <p:sp>
        <p:nvSpPr>
          <p:cNvPr id="16" name="Subtitle 2"/>
          <p:cNvSpPr txBox="1">
            <a:spLocks/>
          </p:cNvSpPr>
          <p:nvPr/>
        </p:nvSpPr>
        <p:spPr>
          <a:xfrm>
            <a:off x="2880344" y="4523913"/>
            <a:ext cx="6386358" cy="85538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dirty="0">
                <a:solidFill>
                  <a:srgbClr val="FFFFFF"/>
                </a:solidFill>
                <a:latin typeface="Merlo Neue Medium" panose="00000800000000000000" pitchFamily="50" charset="0"/>
                <a:cs typeface="Arial Bold"/>
              </a:rPr>
              <a:t>@AITCCanada</a:t>
            </a:r>
          </a:p>
        </p:txBody>
      </p:sp>
      <p:sp>
        <p:nvSpPr>
          <p:cNvPr id="17" name="Subtitle 2"/>
          <p:cNvSpPr txBox="1">
            <a:spLocks/>
          </p:cNvSpPr>
          <p:nvPr/>
        </p:nvSpPr>
        <p:spPr>
          <a:xfrm>
            <a:off x="2880344" y="5101918"/>
            <a:ext cx="6386358" cy="77761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800" dirty="0">
              <a:solidFill>
                <a:srgbClr val="FFFFFF"/>
              </a:solidFill>
              <a:latin typeface="Arial Bold"/>
              <a:cs typeface="Arial Bold"/>
            </a:endParaRPr>
          </a:p>
        </p:txBody>
      </p:sp>
      <p:sp>
        <p:nvSpPr>
          <p:cNvPr id="18" name="Subtitle 2"/>
          <p:cNvSpPr txBox="1">
            <a:spLocks/>
          </p:cNvSpPr>
          <p:nvPr/>
        </p:nvSpPr>
        <p:spPr>
          <a:xfrm>
            <a:off x="2880344" y="5082733"/>
            <a:ext cx="6386358" cy="11888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dirty="0">
                <a:solidFill>
                  <a:schemeClr val="bg1"/>
                </a:solidFill>
                <a:latin typeface="Merlo Neue Medium" panose="00000800000000000000" pitchFamily="50" charset="0"/>
                <a:cs typeface="Arial Bold"/>
              </a:rPr>
              <a:t>info@aitc-canada.ca</a:t>
            </a:r>
          </a:p>
          <a:p>
            <a:pPr algn="l"/>
            <a:r>
              <a:rPr lang="en-US" sz="2800" dirty="0">
                <a:solidFill>
                  <a:srgbClr val="FFFFFF"/>
                </a:solidFill>
                <a:latin typeface="Merlo Neue Medium" panose="00000800000000000000" pitchFamily="50" charset="0"/>
                <a:cs typeface="Arial Bold"/>
              </a:rPr>
              <a:t>1-833-AITC-CAN</a:t>
            </a:r>
          </a:p>
        </p:txBody>
      </p:sp>
      <p:sp>
        <p:nvSpPr>
          <p:cNvPr id="21" name="Rectangle 20"/>
          <p:cNvSpPr/>
          <p:nvPr/>
        </p:nvSpPr>
        <p:spPr>
          <a:xfrm>
            <a:off x="-1" y="685799"/>
            <a:ext cx="9144001" cy="2048209"/>
          </a:xfrm>
          <a:prstGeom prst="rect">
            <a:avLst/>
          </a:prstGeom>
          <a:solidFill>
            <a:srgbClr val="ECD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AITC_badge_CMYK.eps"/>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30350" y="293745"/>
            <a:ext cx="2283299" cy="2162702"/>
          </a:xfrm>
          <a:prstGeom prst="rect">
            <a:avLst/>
          </a:prstGeom>
        </p:spPr>
      </p:pic>
      <p:sp>
        <p:nvSpPr>
          <p:cNvPr id="25" name="Title 1"/>
          <p:cNvSpPr txBox="1">
            <a:spLocks/>
          </p:cNvSpPr>
          <p:nvPr/>
        </p:nvSpPr>
        <p:spPr>
          <a:xfrm>
            <a:off x="2766044" y="3024795"/>
            <a:ext cx="42037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err="1" smtClean="0">
                <a:solidFill>
                  <a:srgbClr val="FFFFFF"/>
                </a:solidFill>
                <a:effectLst>
                  <a:outerShdw blurRad="95250" dist="38100" dir="2700000" algn="tl" rotWithShape="0">
                    <a:srgbClr val="000000">
                      <a:alpha val="20000"/>
                    </a:srgbClr>
                  </a:outerShdw>
                </a:effectLst>
                <a:latin typeface="Merlo Neue SemiBold" panose="00000900000000000000" pitchFamily="50" charset="0"/>
                <a:cs typeface="Arial"/>
              </a:rPr>
              <a:t>CONTACTEZ</a:t>
            </a:r>
            <a:r>
              <a:rPr lang="en-US" b="1" dirty="0" smtClean="0">
                <a:solidFill>
                  <a:srgbClr val="FFFFFF"/>
                </a:solidFill>
                <a:effectLst>
                  <a:outerShdw blurRad="95250" dist="38100" dir="2700000" algn="tl" rotWithShape="0">
                    <a:srgbClr val="000000">
                      <a:alpha val="21000"/>
                    </a:srgbClr>
                  </a:outerShdw>
                </a:effectLst>
                <a:latin typeface="Merlo Neue SemiBold" panose="00000900000000000000" pitchFamily="50" charset="0"/>
                <a:cs typeface="Arial"/>
              </a:rPr>
              <a:t>-NOUS</a:t>
            </a:r>
            <a:endParaRPr lang="en-US" b="1" dirty="0">
              <a:solidFill>
                <a:srgbClr val="FFFFFF"/>
              </a:solidFill>
              <a:effectLst>
                <a:outerShdw blurRad="95250" dist="38100" dir="2700000" algn="tl" rotWithShape="0">
                  <a:srgbClr val="000000">
                    <a:alpha val="21000"/>
                  </a:srgbClr>
                </a:outerShdw>
              </a:effectLst>
              <a:latin typeface="Merlo Neue SemiBold" panose="00000900000000000000" pitchFamily="50" charset="0"/>
              <a:cs typeface="Arial"/>
            </a:endParaRPr>
          </a:p>
        </p:txBody>
      </p:sp>
      <p:pic>
        <p:nvPicPr>
          <p:cNvPr id="19" name="Picture 18" descr="Twitter Icon Yellow.png">
            <a:extLst>
              <a:ext uri="{FF2B5EF4-FFF2-40B4-BE49-F238E27FC236}">
                <a16:creationId xmlns:a16="http://schemas.microsoft.com/office/drawing/2014/main" xmlns="" id="{EAD2CEC5-3873-4BF2-9EB4-D015FB635E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64107" y="4701404"/>
            <a:ext cx="362656" cy="297378"/>
          </a:xfrm>
          <a:prstGeom prst="rect">
            <a:avLst/>
          </a:prstGeom>
        </p:spPr>
      </p:pic>
    </p:spTree>
    <p:extLst>
      <p:ext uri="{BB962C8B-B14F-4D97-AF65-F5344CB8AC3E}">
        <p14:creationId xmlns:p14="http://schemas.microsoft.com/office/powerpoint/2010/main" val="164552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23722B1-2B49-4EDB-BBFA-F8E68D379FF3}"/>
              </a:ext>
            </a:extLst>
          </p:cNvPr>
          <p:cNvPicPr>
            <a:picLocks noChangeAspect="1"/>
          </p:cNvPicPr>
          <p:nvPr/>
        </p:nvPicPr>
        <p:blipFill rotWithShape="1">
          <a:blip r:embed="rId3"/>
          <a:srcRect l="-278" t="776" r="8449" b="5484"/>
          <a:stretch/>
        </p:blipFill>
        <p:spPr>
          <a:xfrm>
            <a:off x="-129209" y="-1"/>
            <a:ext cx="9261105" cy="5728607"/>
          </a:xfrm>
          <a:prstGeom prst="rect">
            <a:avLst/>
          </a:prstGeom>
        </p:spPr>
      </p:pic>
      <p:pic>
        <p:nvPicPr>
          <p:cNvPr id="11" name="Picture 10" descr="Crosshatch Orange.jpg">
            <a:extLst>
              <a:ext uri="{FF2B5EF4-FFF2-40B4-BE49-F238E27FC236}">
                <a16:creationId xmlns:a16="http://schemas.microsoft.com/office/drawing/2014/main" xmlns="" id="{A88BC7A5-04F9-413C-850E-BC631F3E5535}"/>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rot="5400000">
            <a:off x="3990247" y="1738359"/>
            <a:ext cx="1151399" cy="9131895"/>
          </a:xfrm>
          <a:prstGeom prst="rect">
            <a:avLst/>
          </a:prstGeom>
        </p:spPr>
      </p:pic>
      <p:sp>
        <p:nvSpPr>
          <p:cNvPr id="13" name="Content Placeholder 2">
            <a:extLst>
              <a:ext uri="{FF2B5EF4-FFF2-40B4-BE49-F238E27FC236}">
                <a16:creationId xmlns:a16="http://schemas.microsoft.com/office/drawing/2014/main" xmlns="" id="{63178D65-44A9-425B-8676-026A0F5ECA33}"/>
              </a:ext>
            </a:extLst>
          </p:cNvPr>
          <p:cNvSpPr txBox="1">
            <a:spLocks/>
          </p:cNvSpPr>
          <p:nvPr/>
        </p:nvSpPr>
        <p:spPr>
          <a:xfrm>
            <a:off x="1368818" y="5893783"/>
            <a:ext cx="6406371" cy="9525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CA" dirty="0"/>
              <a:t>Être les LEADERS de l’enseignement de l’agriculture au Canada</a:t>
            </a:r>
            <a:endParaRPr lang="en-US" dirty="0">
              <a:latin typeface="Merlo Neue" panose="00000700000000000000" pitchFamily="50" charset="0"/>
              <a:cs typeface="Arial"/>
            </a:endParaRPr>
          </a:p>
        </p:txBody>
      </p:sp>
      <p:pic>
        <p:nvPicPr>
          <p:cNvPr id="19" name="Picture 18" descr="AITC_badge_REV.eps">
            <a:extLst>
              <a:ext uri="{FF2B5EF4-FFF2-40B4-BE49-F238E27FC236}">
                <a16:creationId xmlns:a16="http://schemas.microsoft.com/office/drawing/2014/main" xmlns="" id="{6A56BE22-B768-4977-8C83-0F6FCE163F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788" y="3514377"/>
            <a:ext cx="2081084" cy="1963603"/>
          </a:xfrm>
          <a:prstGeom prst="rect">
            <a:avLst/>
          </a:prstGeom>
        </p:spPr>
      </p:pic>
    </p:spTree>
    <p:extLst>
      <p:ext uri="{BB962C8B-B14F-4D97-AF65-F5344CB8AC3E}">
        <p14:creationId xmlns:p14="http://schemas.microsoft.com/office/powerpoint/2010/main" val="2690508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osshatch Orange.jpg">
            <a:extLst>
              <a:ext uri="{FF2B5EF4-FFF2-40B4-BE49-F238E27FC236}">
                <a16:creationId xmlns:a16="http://schemas.microsoft.com/office/drawing/2014/main" xmlns="" id="{7B0406FF-0E08-466E-9D1A-54CE3FA51B98}"/>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073425" y="-1302026"/>
            <a:ext cx="7106478" cy="9471991"/>
          </a:xfrm>
          <a:prstGeom prst="rect">
            <a:avLst/>
          </a:prstGeom>
        </p:spPr>
      </p:pic>
      <p:grpSp>
        <p:nvGrpSpPr>
          <p:cNvPr id="6" name="Group 5">
            <a:extLst>
              <a:ext uri="{FF2B5EF4-FFF2-40B4-BE49-F238E27FC236}">
                <a16:creationId xmlns:a16="http://schemas.microsoft.com/office/drawing/2014/main" xmlns="" id="{85531FCB-FE43-4F02-81D4-03A1F86AB79A}"/>
              </a:ext>
            </a:extLst>
          </p:cNvPr>
          <p:cNvGrpSpPr/>
          <p:nvPr/>
        </p:nvGrpSpPr>
        <p:grpSpPr>
          <a:xfrm>
            <a:off x="924339" y="0"/>
            <a:ext cx="7494103" cy="6738730"/>
            <a:chOff x="828342" y="1"/>
            <a:chExt cx="7639175" cy="6857999"/>
          </a:xfrm>
        </p:grpSpPr>
        <p:pic>
          <p:nvPicPr>
            <p:cNvPr id="7" name="Picture 6">
              <a:extLst>
                <a:ext uri="{FF2B5EF4-FFF2-40B4-BE49-F238E27FC236}">
                  <a16:creationId xmlns:a16="http://schemas.microsoft.com/office/drawing/2014/main" xmlns="" id="{62DC862F-256A-4080-8FBF-189BEC4F3234}"/>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rot="5400000">
              <a:off x="1218930" y="-390587"/>
              <a:ext cx="6857999" cy="7639175"/>
            </a:xfrm>
            <a:prstGeom prst="ellipse">
              <a:avLst/>
            </a:prstGeom>
          </p:spPr>
        </p:pic>
        <p:pic>
          <p:nvPicPr>
            <p:cNvPr id="8" name="Picture 7" descr="Provincial Members.png">
              <a:extLst>
                <a:ext uri="{FF2B5EF4-FFF2-40B4-BE49-F238E27FC236}">
                  <a16:creationId xmlns:a16="http://schemas.microsoft.com/office/drawing/2014/main" xmlns="" id="{ACA64BD3-24B2-4A67-818D-D32F440DE873}"/>
                </a:ext>
              </a:extLst>
            </p:cNvPr>
            <p:cNvPicPr>
              <a:picLocks noChangeAspect="1"/>
            </p:cNvPicPr>
            <p:nvPr/>
          </p:nvPicPr>
          <p:blipFill rotWithShape="1">
            <a:blip r:embed="rId5">
              <a:extLst>
                <a:ext uri="{28A0092B-C50C-407E-A947-70E740481C1C}">
                  <a14:useLocalDpi xmlns:a14="http://schemas.microsoft.com/office/drawing/2010/main" val="0"/>
                </a:ext>
              </a:extLst>
            </a:blip>
            <a:srcRect l="4975" r="3646"/>
            <a:stretch/>
          </p:blipFill>
          <p:spPr>
            <a:xfrm>
              <a:off x="1159681" y="214055"/>
              <a:ext cx="6921277" cy="6349472"/>
            </a:xfrm>
            <a:prstGeom prst="ellipse">
              <a:avLst/>
            </a:prstGeom>
          </p:spPr>
        </p:pic>
      </p:grpSp>
    </p:spTree>
    <p:extLst>
      <p:ext uri="{BB962C8B-B14F-4D97-AF65-F5344CB8AC3E}">
        <p14:creationId xmlns:p14="http://schemas.microsoft.com/office/powerpoint/2010/main" val="689467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1068674" y="-1197885"/>
            <a:ext cx="6996707" cy="9392482"/>
          </a:xfrm>
          <a:prstGeom prst="rect">
            <a:avLst/>
          </a:prstGeom>
        </p:spPr>
      </p:pic>
      <p:sp>
        <p:nvSpPr>
          <p:cNvPr id="3" name="TextBox 2">
            <a:extLst>
              <a:ext uri="{FF2B5EF4-FFF2-40B4-BE49-F238E27FC236}">
                <a16:creationId xmlns:a16="http://schemas.microsoft.com/office/drawing/2014/main" xmlns="" id="{FA768157-BC46-4746-8400-62A8C3034BE2}"/>
              </a:ext>
            </a:extLst>
          </p:cNvPr>
          <p:cNvSpPr txBox="1"/>
          <p:nvPr/>
        </p:nvSpPr>
        <p:spPr>
          <a:xfrm>
            <a:off x="294860" y="428253"/>
            <a:ext cx="8269863" cy="914400"/>
          </a:xfrm>
          <a:prstGeom prst="rect">
            <a:avLst/>
          </a:prstGeom>
        </p:spPr>
        <p:txBody>
          <a:bodyPr vert="horz" wrap="none" lIns="91440" tIns="45720" rIns="91440" bIns="45720" rtlCol="0" anchor="ctr">
            <a:normAutofit/>
          </a:bodyPr>
          <a:lstStyle/>
          <a:p>
            <a:pPr algn="ctr"/>
            <a:r>
              <a:rPr lang="fr-CA" sz="3200" b="1" dirty="0">
                <a:solidFill>
                  <a:srgbClr val="FFFFFF"/>
                </a:solidFill>
                <a:effectLst>
                  <a:outerShdw blurRad="95250" dist="38100" dir="2700000" algn="tl" rotWithShape="0">
                    <a:srgbClr val="000000">
                      <a:alpha val="21000"/>
                    </a:srgbClr>
                  </a:outerShdw>
                </a:effectLst>
                <a:latin typeface="Arial"/>
                <a:cs typeface="Arial"/>
              </a:rPr>
              <a:t>Pourquoi des organismes </a:t>
            </a:r>
            <a:r>
              <a:rPr lang="fr-CA" sz="3200" b="1" dirty="0" err="1">
                <a:solidFill>
                  <a:srgbClr val="FFFFFF"/>
                </a:solidFill>
                <a:effectLst>
                  <a:outerShdw blurRad="95250" dist="38100" dir="2700000" algn="tl" rotWithShape="0">
                    <a:srgbClr val="000000">
                      <a:alpha val="21000"/>
                    </a:srgbClr>
                  </a:outerShdw>
                </a:effectLst>
                <a:latin typeface="Arial"/>
                <a:cs typeface="Arial"/>
              </a:rPr>
              <a:t>AITC</a:t>
            </a:r>
            <a:r>
              <a:rPr lang="fr-CA" sz="3200" b="1" dirty="0">
                <a:solidFill>
                  <a:srgbClr val="FFFFFF"/>
                </a:solidFill>
                <a:effectLst>
                  <a:outerShdw blurRad="95250" dist="38100" dir="2700000" algn="tl" rotWithShape="0">
                    <a:srgbClr val="000000">
                      <a:alpha val="21000"/>
                    </a:srgbClr>
                  </a:outerShdw>
                </a:effectLst>
                <a:latin typeface="Arial"/>
                <a:cs typeface="Arial"/>
              </a:rPr>
              <a:t> provinciaux?</a:t>
            </a:r>
            <a:endParaRPr lang="en-CA" sz="3200" dirty="0">
              <a:solidFill>
                <a:srgbClr val="ECDD12"/>
              </a:solidFill>
              <a:effectLst>
                <a:outerShdw blurRad="95250" dist="38100" dir="2700000" algn="tl" rotWithShape="0">
                  <a:srgbClr val="000000">
                    <a:alpha val="21000"/>
                  </a:srgbClr>
                </a:outerShdw>
              </a:effectLst>
              <a:latin typeface="Merlo Neue Semi Bold"/>
              <a:cs typeface="Merlo Neue Semi Bold"/>
            </a:endParaRPr>
          </a:p>
        </p:txBody>
      </p:sp>
      <p:sp>
        <p:nvSpPr>
          <p:cNvPr id="4" name="TextBox 3"/>
          <p:cNvSpPr txBox="1"/>
          <p:nvPr/>
        </p:nvSpPr>
        <p:spPr>
          <a:xfrm>
            <a:off x="502069" y="1327238"/>
            <a:ext cx="7855443" cy="4631634"/>
          </a:xfrm>
          <a:prstGeom prst="rect">
            <a:avLst/>
          </a:prstGeom>
        </p:spPr>
        <p:txBody>
          <a:bodyPr vert="horz" wrap="square" lIns="91440" tIns="45720" rIns="91440" bIns="45720" rtlCol="0" anchor="ctr">
            <a:normAutofit fontScale="25000" lnSpcReduction="20000"/>
          </a:bodyPr>
          <a:lstStyle/>
          <a:p>
            <a:pPr marL="457200" indent="-457200">
              <a:lnSpc>
                <a:spcPct val="120000"/>
              </a:lnSpc>
              <a:buFont typeface="Arial" panose="020B0604020202020204" pitchFamily="34" charset="0"/>
              <a:buChar char="•"/>
            </a:pPr>
            <a:r>
              <a:rPr lang="fr-CA" sz="9200" b="1" dirty="0" smtClean="0">
                <a:solidFill>
                  <a:srgbClr val="FFFFFF"/>
                </a:solidFill>
                <a:effectLst>
                  <a:outerShdw blurRad="95250" dist="38100" dir="2700000" algn="tl" rotWithShape="0">
                    <a:srgbClr val="000000">
                      <a:alpha val="21000"/>
                    </a:srgbClr>
                  </a:outerShdw>
                </a:effectLst>
                <a:latin typeface="Merlo Neue Medium"/>
                <a:cs typeface="Merlo Neue Medium"/>
              </a:rPr>
              <a:t>Des </a:t>
            </a:r>
            <a:r>
              <a:rPr lang="fr-CA" sz="9200" b="1" dirty="0">
                <a:solidFill>
                  <a:srgbClr val="FFFFFF"/>
                </a:solidFill>
                <a:effectLst>
                  <a:outerShdw blurRad="95250" dist="38100" dir="2700000" algn="tl" rotWithShape="0">
                    <a:srgbClr val="000000">
                      <a:alpha val="21000"/>
                    </a:srgbClr>
                  </a:outerShdw>
                </a:effectLst>
                <a:latin typeface="Merlo Neue Medium"/>
                <a:cs typeface="Merlo Neue Medium"/>
              </a:rPr>
              <a:t>organismes fiables et sur le terrain pour faire passer un message et établir des relations</a:t>
            </a:r>
          </a:p>
          <a:p>
            <a:pPr marL="457200" indent="-457200">
              <a:lnSpc>
                <a:spcPct val="120000"/>
              </a:lnSpc>
              <a:buFont typeface="Arial" panose="020B0604020202020204" pitchFamily="34" charset="0"/>
              <a:buChar char="•"/>
            </a:pPr>
            <a:r>
              <a:rPr lang="fr-CA" sz="9200" b="1" dirty="0" smtClean="0">
                <a:solidFill>
                  <a:srgbClr val="FFFFFF"/>
                </a:solidFill>
                <a:effectLst>
                  <a:outerShdw blurRad="95250" dist="38100" dir="2700000" algn="tl" rotWithShape="0">
                    <a:srgbClr val="000000">
                      <a:alpha val="21000"/>
                    </a:srgbClr>
                  </a:outerShdw>
                </a:effectLst>
                <a:latin typeface="Merlo Neue Medium"/>
                <a:cs typeface="Merlo Neue Medium"/>
              </a:rPr>
              <a:t>Un </a:t>
            </a:r>
            <a:r>
              <a:rPr lang="fr-CA" sz="9200" b="1" dirty="0">
                <a:solidFill>
                  <a:srgbClr val="FFFFFF"/>
                </a:solidFill>
                <a:effectLst>
                  <a:outerShdw blurRad="95250" dist="38100" dir="2700000" algn="tl" rotWithShape="0">
                    <a:srgbClr val="000000">
                      <a:alpha val="21000"/>
                    </a:srgbClr>
                  </a:outerShdw>
                </a:effectLst>
                <a:latin typeface="Merlo Neue Medium"/>
                <a:cs typeface="Merlo Neue Medium"/>
              </a:rPr>
              <a:t>véhicule permettant de faire passer un message dans les classes</a:t>
            </a:r>
          </a:p>
          <a:p>
            <a:pPr marL="457200" indent="-457200">
              <a:lnSpc>
                <a:spcPct val="120000"/>
              </a:lnSpc>
              <a:buFont typeface="Arial" panose="020B0604020202020204" pitchFamily="34" charset="0"/>
              <a:buChar char="•"/>
            </a:pPr>
            <a:r>
              <a:rPr lang="fr-CA" sz="9200" b="1" dirty="0" smtClean="0">
                <a:solidFill>
                  <a:srgbClr val="FFFFFF"/>
                </a:solidFill>
                <a:effectLst>
                  <a:outerShdw blurRad="95250" dist="38100" dir="2700000" algn="tl" rotWithShape="0">
                    <a:srgbClr val="000000">
                      <a:alpha val="21000"/>
                    </a:srgbClr>
                  </a:outerShdw>
                </a:effectLst>
                <a:latin typeface="Merlo Neue Medium"/>
                <a:cs typeface="Merlo Neue Medium"/>
              </a:rPr>
              <a:t>Relations </a:t>
            </a:r>
            <a:r>
              <a:rPr lang="fr-CA" sz="9200" b="1" dirty="0">
                <a:solidFill>
                  <a:srgbClr val="FFFFFF"/>
                </a:solidFill>
                <a:effectLst>
                  <a:outerShdw blurRad="95250" dist="38100" dir="2700000" algn="tl" rotWithShape="0">
                    <a:srgbClr val="000000">
                      <a:alpha val="21000"/>
                    </a:srgbClr>
                  </a:outerShdw>
                </a:effectLst>
                <a:latin typeface="Merlo Neue Medium"/>
                <a:cs typeface="Merlo Neue Medium"/>
              </a:rPr>
              <a:t>durables avec les enseignants des différentes provinces</a:t>
            </a:r>
          </a:p>
          <a:p>
            <a:pPr marL="457200" indent="-457200">
              <a:lnSpc>
                <a:spcPct val="120000"/>
              </a:lnSpc>
              <a:buFont typeface="Arial" panose="020B0604020202020204" pitchFamily="34" charset="0"/>
              <a:buChar char="•"/>
            </a:pPr>
            <a:r>
              <a:rPr lang="fr-CA" sz="9200" b="1" dirty="0" smtClean="0">
                <a:solidFill>
                  <a:srgbClr val="FFFFFF"/>
                </a:solidFill>
                <a:effectLst>
                  <a:outerShdw blurRad="95250" dist="38100" dir="2700000" algn="tl" rotWithShape="0">
                    <a:srgbClr val="000000">
                      <a:alpha val="21000"/>
                    </a:srgbClr>
                  </a:outerShdw>
                </a:effectLst>
                <a:latin typeface="Merlo Neue Medium"/>
                <a:cs typeface="Merlo Neue Medium"/>
              </a:rPr>
              <a:t>Propose </a:t>
            </a:r>
            <a:r>
              <a:rPr lang="fr-CA" sz="9200" b="1" dirty="0">
                <a:solidFill>
                  <a:srgbClr val="FFFFFF"/>
                </a:solidFill>
                <a:effectLst>
                  <a:outerShdw blurRad="95250" dist="38100" dir="2700000" algn="tl" rotWithShape="0">
                    <a:srgbClr val="000000">
                      <a:alpha val="21000"/>
                    </a:srgbClr>
                  </a:outerShdw>
                </a:effectLst>
                <a:latin typeface="Merlo Neue Medium"/>
                <a:cs typeface="Merlo Neue Medium"/>
              </a:rPr>
              <a:t>des ressources et des programmes provinciaux de qualité</a:t>
            </a:r>
          </a:p>
          <a:p>
            <a:pPr marL="457200" indent="-457200">
              <a:lnSpc>
                <a:spcPct val="120000"/>
              </a:lnSpc>
              <a:buFont typeface="Arial" panose="020B0604020202020204" pitchFamily="34" charset="0"/>
              <a:buChar char="•"/>
            </a:pPr>
            <a:r>
              <a:rPr lang="fr-CA" sz="9200" b="1" dirty="0" smtClean="0">
                <a:solidFill>
                  <a:srgbClr val="FFFFFF"/>
                </a:solidFill>
                <a:effectLst>
                  <a:outerShdw blurRad="95250" dist="38100" dir="2700000" algn="tl" rotWithShape="0">
                    <a:srgbClr val="000000">
                      <a:alpha val="21000"/>
                    </a:srgbClr>
                  </a:outerShdw>
                </a:effectLst>
                <a:latin typeface="Merlo Neue Medium"/>
                <a:cs typeface="Merlo Neue Medium"/>
              </a:rPr>
              <a:t>Liens </a:t>
            </a:r>
            <a:r>
              <a:rPr lang="fr-CA" sz="9200" b="1" dirty="0">
                <a:solidFill>
                  <a:srgbClr val="FFFFFF"/>
                </a:solidFill>
                <a:effectLst>
                  <a:outerShdw blurRad="95250" dist="38100" dir="2700000" algn="tl" rotWithShape="0">
                    <a:srgbClr val="000000">
                      <a:alpha val="21000"/>
                    </a:srgbClr>
                  </a:outerShdw>
                </a:effectLst>
                <a:latin typeface="Merlo Neue Medium"/>
                <a:cs typeface="Merlo Neue Medium"/>
              </a:rPr>
              <a:t>avec les formations provinciales</a:t>
            </a:r>
          </a:p>
          <a:p>
            <a:pPr marL="457200" indent="-457200">
              <a:lnSpc>
                <a:spcPct val="120000"/>
              </a:lnSpc>
              <a:buFont typeface="Arial" panose="020B0604020202020204" pitchFamily="34" charset="0"/>
              <a:buChar char="•"/>
            </a:pPr>
            <a:endParaRPr lang="fr-CA" sz="9200" b="1" dirty="0">
              <a:solidFill>
                <a:srgbClr val="FFFFFF"/>
              </a:solidFill>
              <a:effectLst>
                <a:outerShdw blurRad="95250" dist="38100" dir="2700000" algn="tl" rotWithShape="0">
                  <a:srgbClr val="000000">
                    <a:alpha val="21000"/>
                  </a:srgbClr>
                </a:outerShdw>
              </a:effectLst>
              <a:latin typeface="Merlo Neue Medium"/>
              <a:cs typeface="Merlo Neue Medium"/>
            </a:endParaRPr>
          </a:p>
          <a:p>
            <a:pPr marL="457200" indent="-457200">
              <a:lnSpc>
                <a:spcPct val="120000"/>
              </a:lnSpc>
              <a:buFont typeface="Arial" panose="020B0604020202020204" pitchFamily="34" charset="0"/>
              <a:buChar char="•"/>
            </a:pPr>
            <a:endParaRPr lang="fr-CA" sz="9200" b="1" dirty="0">
              <a:solidFill>
                <a:srgbClr val="FFFFFF"/>
              </a:solidFill>
              <a:effectLst>
                <a:outerShdw blurRad="95250" dist="38100" dir="2700000" algn="tl" rotWithShape="0">
                  <a:srgbClr val="000000">
                    <a:alpha val="21000"/>
                  </a:srgbClr>
                </a:outerShdw>
              </a:effectLst>
              <a:latin typeface="Merlo Neue Medium"/>
              <a:cs typeface="Merlo Neue Medium"/>
            </a:endParaRPr>
          </a:p>
        </p:txBody>
      </p:sp>
      <p:pic>
        <p:nvPicPr>
          <p:cNvPr id="5" name="Picture 4" descr="sk pic.jpg"/>
          <p:cNvPicPr>
            <a:picLocks noChangeAspect="1"/>
          </p:cNvPicPr>
          <p:nvPr/>
        </p:nvPicPr>
        <p:blipFill rotWithShape="1">
          <a:blip r:embed="rId3">
            <a:extLst>
              <a:ext uri="{28A0092B-C50C-407E-A947-70E740481C1C}">
                <a14:useLocalDpi xmlns:a14="http://schemas.microsoft.com/office/drawing/2010/main" val="0"/>
              </a:ext>
            </a:extLst>
          </a:blip>
          <a:srcRect l="3006" r="-3006"/>
          <a:stretch/>
        </p:blipFill>
        <p:spPr>
          <a:xfrm>
            <a:off x="6322168" y="4174875"/>
            <a:ext cx="2821832" cy="2821832"/>
          </a:xfrm>
          <a:prstGeom prst="ellipse">
            <a:avLst/>
          </a:prstGeom>
        </p:spPr>
      </p:pic>
    </p:spTree>
    <p:extLst>
      <p:ext uri="{BB962C8B-B14F-4D97-AF65-F5344CB8AC3E}">
        <p14:creationId xmlns:p14="http://schemas.microsoft.com/office/powerpoint/2010/main" val="2716226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sshatch Dark Green.jpg"/>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1078393" y="-1177785"/>
            <a:ext cx="6977270" cy="9332846"/>
          </a:xfrm>
          <a:prstGeom prst="rect">
            <a:avLst/>
          </a:prstGeom>
        </p:spPr>
      </p:pic>
      <p:sp>
        <p:nvSpPr>
          <p:cNvPr id="3" name="TextBox 2">
            <a:extLst>
              <a:ext uri="{FF2B5EF4-FFF2-40B4-BE49-F238E27FC236}">
                <a16:creationId xmlns:a16="http://schemas.microsoft.com/office/drawing/2014/main" xmlns="" id="{FA768157-BC46-4746-8400-62A8C3034BE2}"/>
              </a:ext>
            </a:extLst>
          </p:cNvPr>
          <p:cNvSpPr txBox="1"/>
          <p:nvPr/>
        </p:nvSpPr>
        <p:spPr>
          <a:xfrm>
            <a:off x="294860" y="428253"/>
            <a:ext cx="8269863" cy="914400"/>
          </a:xfrm>
          <a:prstGeom prst="rect">
            <a:avLst/>
          </a:prstGeom>
        </p:spPr>
        <p:txBody>
          <a:bodyPr vert="horz" wrap="none" lIns="91440" tIns="45720" rIns="91440" bIns="45720" rtlCol="0" anchor="ctr">
            <a:normAutofit/>
          </a:bodyPr>
          <a:lstStyle/>
          <a:p>
            <a:pPr algn="ctr"/>
            <a:r>
              <a:rPr lang="en-CA" b="1" dirty="0">
                <a:solidFill>
                  <a:srgbClr val="FFFFFF"/>
                </a:solidFill>
                <a:effectLst>
                  <a:outerShdw blurRad="95250" dist="38100" dir="2700000" algn="tl" rotWithShape="0">
                    <a:srgbClr val="000000">
                      <a:alpha val="21000"/>
                    </a:srgbClr>
                  </a:outerShdw>
                </a:effectLst>
                <a:latin typeface="Arial"/>
                <a:cs typeface="Arial"/>
              </a:rPr>
              <a:t> </a:t>
            </a:r>
            <a:r>
              <a:rPr lang="en-CA" sz="4400" dirty="0" err="1" smtClean="0">
                <a:solidFill>
                  <a:srgbClr val="FAA61A"/>
                </a:solidFill>
                <a:effectLst>
                  <a:outerShdw blurRad="95250" dist="38100" dir="2700000" algn="tl" rotWithShape="0">
                    <a:srgbClr val="000000">
                      <a:alpha val="21000"/>
                    </a:srgbClr>
                  </a:outerShdw>
                </a:effectLst>
                <a:latin typeface="Merlo Neue Semi Bold"/>
                <a:cs typeface="Merlo Neue Semi Bold"/>
              </a:rPr>
              <a:t>Pourquoi</a:t>
            </a:r>
            <a:r>
              <a:rPr lang="en-CA" sz="4400" dirty="0" smtClean="0">
                <a:solidFill>
                  <a:srgbClr val="FAA61A"/>
                </a:solidFill>
                <a:effectLst>
                  <a:outerShdw blurRad="95250" dist="38100" dir="2700000" algn="tl" rotWithShape="0">
                    <a:srgbClr val="000000">
                      <a:alpha val="21000"/>
                    </a:srgbClr>
                  </a:outerShdw>
                </a:effectLst>
                <a:latin typeface="Merlo Neue Semi Bold"/>
                <a:cs typeface="Merlo Neue Semi Bold"/>
              </a:rPr>
              <a:t> </a:t>
            </a:r>
            <a:r>
              <a:rPr lang="en-CA" sz="4400" dirty="0" err="1" smtClean="0">
                <a:solidFill>
                  <a:srgbClr val="FAA61A"/>
                </a:solidFill>
                <a:effectLst>
                  <a:outerShdw blurRad="95250" dist="38100" dir="2700000" algn="tl" rotWithShape="0">
                    <a:srgbClr val="000000">
                      <a:alpha val="21000"/>
                    </a:srgbClr>
                  </a:outerShdw>
                </a:effectLst>
                <a:latin typeface="Merlo Neue Semi Bold"/>
                <a:cs typeface="Merlo Neue Semi Bold"/>
              </a:rPr>
              <a:t>AITC</a:t>
            </a:r>
            <a:r>
              <a:rPr lang="en-CA" sz="4400" dirty="0" smtClean="0">
                <a:solidFill>
                  <a:srgbClr val="FAA61A"/>
                </a:solidFill>
                <a:effectLst>
                  <a:outerShdw blurRad="95250" dist="38100" dir="2700000" algn="tl" rotWithShape="0">
                    <a:srgbClr val="000000">
                      <a:alpha val="21000"/>
                    </a:srgbClr>
                  </a:outerShdw>
                </a:effectLst>
                <a:latin typeface="Merlo Neue Semi Bold"/>
                <a:cs typeface="Merlo Neue Semi Bold"/>
              </a:rPr>
              <a:t> Canada?</a:t>
            </a:r>
            <a:endParaRPr lang="en-CA" sz="4400" dirty="0">
              <a:solidFill>
                <a:srgbClr val="FAA61A"/>
              </a:solidFill>
              <a:effectLst>
                <a:outerShdw blurRad="95250" dist="38100" dir="2700000" algn="tl" rotWithShape="0">
                  <a:srgbClr val="000000">
                    <a:alpha val="21000"/>
                  </a:srgbClr>
                </a:outerShdw>
              </a:effectLst>
              <a:latin typeface="Merlo Neue Semi Bold"/>
              <a:cs typeface="Merlo Neue Semi Bold"/>
            </a:endParaRPr>
          </a:p>
        </p:txBody>
      </p:sp>
      <p:sp>
        <p:nvSpPr>
          <p:cNvPr id="4" name="TextBox 3"/>
          <p:cNvSpPr txBox="1"/>
          <p:nvPr/>
        </p:nvSpPr>
        <p:spPr>
          <a:xfrm>
            <a:off x="1527576" y="2282425"/>
            <a:ext cx="6316268" cy="2677130"/>
          </a:xfrm>
          <a:prstGeom prst="rect">
            <a:avLst/>
          </a:prstGeom>
        </p:spPr>
        <p:txBody>
          <a:bodyPr vert="horz" wrap="square" lIns="91440" tIns="45720" rIns="91440" bIns="45720" rtlCol="0" anchor="ctr">
            <a:normAutofit/>
          </a:bodyPr>
          <a:lstStyle/>
          <a:p>
            <a:pPr algn="l"/>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sp>
        <p:nvSpPr>
          <p:cNvPr id="5" name="TextBox 4"/>
          <p:cNvSpPr txBox="1"/>
          <p:nvPr/>
        </p:nvSpPr>
        <p:spPr>
          <a:xfrm>
            <a:off x="294860" y="1405918"/>
            <a:ext cx="7363394" cy="4787943"/>
          </a:xfrm>
          <a:prstGeom prst="rect">
            <a:avLst/>
          </a:prstGeom>
        </p:spPr>
        <p:txBody>
          <a:bodyPr vert="horz" wrap="square" lIns="91440" tIns="45720" rIns="91440" bIns="45720" rtlCol="0" anchor="ctr">
            <a:normAutofit fontScale="85000" lnSpcReduction="10000"/>
          </a:bodyPr>
          <a:lstStyle/>
          <a:p>
            <a:pPr marL="285750" indent="-285750">
              <a:buFont typeface="Arial"/>
              <a:buChar char="•"/>
            </a:pPr>
            <a:r>
              <a:rPr lang="fr-CA" sz="3000" b="1" dirty="0" smtClean="0">
                <a:solidFill>
                  <a:srgbClr val="FFFFFF"/>
                </a:solidFill>
                <a:effectLst>
                  <a:outerShdw blurRad="95250" dist="38100" dir="2700000" algn="tl" rotWithShape="0">
                    <a:srgbClr val="000000">
                      <a:alpha val="21000"/>
                    </a:srgbClr>
                  </a:outerShdw>
                </a:effectLst>
                <a:latin typeface="Merlo Neue Medium"/>
                <a:cs typeface="Merlo Neue Medium"/>
              </a:rPr>
              <a:t>Permet </a:t>
            </a:r>
            <a:r>
              <a:rPr lang="fr-CA" sz="3000" b="1" dirty="0">
                <a:solidFill>
                  <a:srgbClr val="FFFFFF"/>
                </a:solidFill>
                <a:effectLst>
                  <a:outerShdw blurRad="95250" dist="38100" dir="2700000" algn="tl" rotWithShape="0">
                    <a:srgbClr val="000000">
                      <a:alpha val="21000"/>
                    </a:srgbClr>
                  </a:outerShdw>
                </a:effectLst>
                <a:latin typeface="Merlo Neue Medium"/>
                <a:cs typeface="Merlo Neue Medium"/>
              </a:rPr>
              <a:t>de tirer avantage d’un financement national pour des projets de plus grande envergure. Par exemple : </a:t>
            </a:r>
            <a:r>
              <a:rPr lang="fr-CA" sz="3000" b="1" dirty="0" err="1">
                <a:solidFill>
                  <a:srgbClr val="FFFFFF"/>
                </a:solidFill>
                <a:effectLst>
                  <a:outerShdw blurRad="95250" dist="38100" dir="2700000" algn="tl" rotWithShape="0">
                    <a:srgbClr val="000000">
                      <a:alpha val="21000"/>
                    </a:srgbClr>
                  </a:outerShdw>
                </a:effectLst>
                <a:latin typeface="Merlo Neue Medium"/>
                <a:cs typeface="Merlo Neue Medium"/>
              </a:rPr>
              <a:t>AAC</a:t>
            </a:r>
            <a:endParaRPr lang="fr-CA" sz="3000" b="1" dirty="0">
              <a:solidFill>
                <a:srgbClr val="FFFFFF"/>
              </a:solidFill>
              <a:effectLst>
                <a:outerShdw blurRad="95250" dist="38100" dir="2700000" algn="tl" rotWithShape="0">
                  <a:srgbClr val="000000">
                    <a:alpha val="21000"/>
                  </a:srgbClr>
                </a:outerShdw>
              </a:effectLst>
              <a:latin typeface="Merlo Neue Medium"/>
              <a:cs typeface="Merlo Neue Medium"/>
            </a:endParaRPr>
          </a:p>
          <a:p>
            <a:pPr marL="285750" indent="-285750">
              <a:buFont typeface="Arial"/>
              <a:buChar char="•"/>
            </a:pPr>
            <a:r>
              <a:rPr lang="fr-CA" sz="3000" b="1" dirty="0" smtClean="0">
                <a:solidFill>
                  <a:srgbClr val="FFFFFF"/>
                </a:solidFill>
                <a:effectLst>
                  <a:outerShdw blurRad="95250" dist="38100" dir="2700000" algn="tl" rotWithShape="0">
                    <a:srgbClr val="000000">
                      <a:alpha val="21000"/>
                    </a:srgbClr>
                  </a:outerShdw>
                </a:effectLst>
                <a:latin typeface="Merlo Neue Medium"/>
                <a:cs typeface="Merlo Neue Medium"/>
              </a:rPr>
              <a:t>Préparation </a:t>
            </a:r>
            <a:r>
              <a:rPr lang="fr-CA" sz="3000" b="1" dirty="0">
                <a:solidFill>
                  <a:srgbClr val="FFFFFF"/>
                </a:solidFill>
                <a:effectLst>
                  <a:outerShdw blurRad="95250" dist="38100" dir="2700000" algn="tl" rotWithShape="0">
                    <a:srgbClr val="000000">
                      <a:alpha val="21000"/>
                    </a:srgbClr>
                  </a:outerShdw>
                </a:effectLst>
                <a:latin typeface="Merlo Neue Medium"/>
                <a:cs typeface="Merlo Neue Medium"/>
              </a:rPr>
              <a:t>d’initiatives dans le domaine de l’enseignement agricole canadien afin de soutenir les efforts provinciaux et augmenter leur portée </a:t>
            </a:r>
          </a:p>
          <a:p>
            <a:pPr marL="285750" indent="-285750">
              <a:buFont typeface="Arial"/>
              <a:buChar char="•"/>
            </a:pPr>
            <a:r>
              <a:rPr lang="fr-CA" sz="3000" b="1" dirty="0" smtClean="0">
                <a:solidFill>
                  <a:srgbClr val="FFFFFF"/>
                </a:solidFill>
                <a:effectLst>
                  <a:outerShdw blurRad="95250" dist="38100" dir="2700000" algn="tl" rotWithShape="0">
                    <a:srgbClr val="000000">
                      <a:alpha val="21000"/>
                    </a:srgbClr>
                  </a:outerShdw>
                </a:effectLst>
                <a:latin typeface="Merlo Neue Medium"/>
                <a:cs typeface="Merlo Neue Medium"/>
              </a:rPr>
              <a:t>    </a:t>
            </a:r>
            <a:r>
              <a:rPr lang="fr-CA" sz="3000" b="1" dirty="0" err="1" smtClean="0">
                <a:solidFill>
                  <a:srgbClr val="FFFFFF"/>
                </a:solidFill>
                <a:effectLst>
                  <a:outerShdw blurRad="95250" dist="38100" dir="2700000" algn="tl" rotWithShape="0">
                    <a:srgbClr val="000000">
                      <a:alpha val="21000"/>
                    </a:srgbClr>
                  </a:outerShdw>
                </a:effectLst>
                <a:latin typeface="Merlo Neue Medium"/>
                <a:cs typeface="Merlo Neue Medium"/>
              </a:rPr>
              <a:t>thinkAG</a:t>
            </a:r>
            <a:r>
              <a:rPr lang="fr-CA" sz="3000" b="1" dirty="0">
                <a:solidFill>
                  <a:srgbClr val="FFFFFF"/>
                </a:solidFill>
                <a:effectLst>
                  <a:outerShdw blurRad="95250" dist="38100" dir="2700000" algn="tl" rotWithShape="0">
                    <a:srgbClr val="000000">
                      <a:alpha val="21000"/>
                    </a:srgbClr>
                  </a:outerShdw>
                </a:effectLst>
                <a:latin typeface="Merlo Neue Medium"/>
                <a:cs typeface="Merlo Neue Medium"/>
              </a:rPr>
              <a:t>, </a:t>
            </a:r>
            <a:r>
              <a:rPr lang="fr-CA" sz="3000" b="1" dirty="0" err="1">
                <a:solidFill>
                  <a:srgbClr val="FFFFFF"/>
                </a:solidFill>
                <a:effectLst>
                  <a:outerShdw blurRad="95250" dist="38100" dir="2700000" algn="tl" rotWithShape="0">
                    <a:srgbClr val="000000">
                      <a:alpha val="21000"/>
                    </a:srgbClr>
                  </a:outerShdw>
                </a:effectLst>
                <a:latin typeface="Merlo Neue Medium"/>
                <a:cs typeface="Merlo Neue Medium"/>
              </a:rPr>
              <a:t>snapAG</a:t>
            </a:r>
            <a:r>
              <a:rPr lang="fr-CA" sz="3000" b="1" dirty="0">
                <a:solidFill>
                  <a:srgbClr val="FFFFFF"/>
                </a:solidFill>
                <a:effectLst>
                  <a:outerShdw blurRad="95250" dist="38100" dir="2700000" algn="tl" rotWithShape="0">
                    <a:srgbClr val="000000">
                      <a:alpha val="21000"/>
                    </a:srgbClr>
                  </a:outerShdw>
                </a:effectLst>
                <a:latin typeface="Merlo Neue Medium"/>
                <a:cs typeface="Merlo Neue Medium"/>
              </a:rPr>
              <a:t>, Matrice de ressources des éducateurs canadiens, Outil de planification des programmes</a:t>
            </a:r>
          </a:p>
          <a:p>
            <a:pPr marL="285750" indent="-285750">
              <a:buFont typeface="Arial"/>
              <a:buChar char="•"/>
            </a:pPr>
            <a:r>
              <a:rPr lang="fr-CA" sz="3000" b="1" dirty="0" smtClean="0">
                <a:solidFill>
                  <a:srgbClr val="FFFFFF"/>
                </a:solidFill>
                <a:effectLst>
                  <a:outerShdw blurRad="95250" dist="38100" dir="2700000" algn="tl" rotWithShape="0">
                    <a:srgbClr val="000000">
                      <a:alpha val="21000"/>
                    </a:srgbClr>
                  </a:outerShdw>
                </a:effectLst>
                <a:latin typeface="Merlo Neue Medium"/>
                <a:cs typeface="Merlo Neue Medium"/>
              </a:rPr>
              <a:t>La </a:t>
            </a:r>
            <a:r>
              <a:rPr lang="fr-CA" sz="3000" b="1" dirty="0">
                <a:solidFill>
                  <a:srgbClr val="FFFFFF"/>
                </a:solidFill>
                <a:effectLst>
                  <a:outerShdw blurRad="95250" dist="38100" dir="2700000" algn="tl" rotWithShape="0">
                    <a:srgbClr val="000000">
                      <a:alpha val="21000"/>
                    </a:srgbClr>
                  </a:outerShdw>
                </a:effectLst>
                <a:latin typeface="Merlo Neue Medium"/>
                <a:cs typeface="Merlo Neue Medium"/>
              </a:rPr>
              <a:t>voix nationale de l’</a:t>
            </a:r>
            <a:r>
              <a:rPr lang="fr-CA" sz="3000" b="1" dirty="0" err="1">
                <a:solidFill>
                  <a:srgbClr val="FFFFFF"/>
                </a:solidFill>
                <a:effectLst>
                  <a:outerShdw blurRad="95250" dist="38100" dir="2700000" algn="tl" rotWithShape="0">
                    <a:srgbClr val="000000">
                      <a:alpha val="21000"/>
                    </a:srgbClr>
                  </a:outerShdw>
                </a:effectLst>
                <a:latin typeface="Merlo Neue Medium"/>
                <a:cs typeface="Merlo Neue Medium"/>
              </a:rPr>
              <a:t>AITC</a:t>
            </a:r>
            <a:r>
              <a:rPr lang="fr-CA" sz="3000" b="1" dirty="0">
                <a:solidFill>
                  <a:srgbClr val="FFFFFF"/>
                </a:solidFill>
                <a:effectLst>
                  <a:outerShdw blurRad="95250" dist="38100" dir="2700000" algn="tl" rotWithShape="0">
                    <a:srgbClr val="000000">
                      <a:alpha val="21000"/>
                    </a:srgbClr>
                  </a:outerShdw>
                </a:effectLst>
                <a:latin typeface="Merlo Neue Medium"/>
                <a:cs typeface="Merlo Neue Medium"/>
              </a:rPr>
              <a:t> permet de toucher de nouveaux niveaux de mobilisation : confiance du public, </a:t>
            </a:r>
            <a:r>
              <a:rPr lang="fr-CA" sz="3000" b="1" dirty="0" err="1">
                <a:solidFill>
                  <a:srgbClr val="FFFFFF"/>
                </a:solidFill>
                <a:effectLst>
                  <a:outerShdw blurRad="95250" dist="38100" dir="2700000" algn="tl" rotWithShape="0">
                    <a:srgbClr val="000000">
                      <a:alpha val="21000"/>
                    </a:srgbClr>
                  </a:outerShdw>
                </a:effectLst>
                <a:latin typeface="Merlo Neue Medium"/>
                <a:cs typeface="Merlo Neue Medium"/>
              </a:rPr>
              <a:t>TRCV</a:t>
            </a:r>
            <a:r>
              <a:rPr lang="fr-CA" sz="3000" b="1" dirty="0">
                <a:solidFill>
                  <a:srgbClr val="FFFFFF"/>
                </a:solidFill>
                <a:effectLst>
                  <a:outerShdw blurRad="95250" dist="38100" dir="2700000" algn="tl" rotWithShape="0">
                    <a:srgbClr val="000000">
                      <a:alpha val="21000"/>
                    </a:srgbClr>
                  </a:outerShdw>
                </a:effectLst>
                <a:latin typeface="Merlo Neue Medium"/>
                <a:cs typeface="Merlo Neue Medium"/>
              </a:rPr>
              <a:t> </a:t>
            </a:r>
          </a:p>
        </p:txBody>
      </p:sp>
      <p:pic>
        <p:nvPicPr>
          <p:cNvPr id="6" name="Picture 5" descr="AITC_badge_REV.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5802" y="4949618"/>
            <a:ext cx="1749002" cy="1650268"/>
          </a:xfrm>
          <a:prstGeom prst="rect">
            <a:avLst/>
          </a:prstGeom>
        </p:spPr>
      </p:pic>
    </p:spTree>
    <p:extLst>
      <p:ext uri="{BB962C8B-B14F-4D97-AF65-F5344CB8AC3E}">
        <p14:creationId xmlns:p14="http://schemas.microsoft.com/office/powerpoint/2010/main" val="3197978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sshatch Orange.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167844" y="-1257300"/>
            <a:ext cx="7017029" cy="9352724"/>
          </a:xfrm>
          <a:prstGeom prst="rect">
            <a:avLst/>
          </a:prstGeom>
        </p:spPr>
      </p:pic>
      <p:pic>
        <p:nvPicPr>
          <p:cNvPr id="3" name="Picture 2">
            <a:extLst>
              <a:ext uri="{FF2B5EF4-FFF2-40B4-BE49-F238E27FC236}">
                <a16:creationId xmlns:a16="http://schemas.microsoft.com/office/drawing/2014/main" xmlns="" id="{285D63E3-1C65-4C90-9E7E-AB9C5FC2FBF2}"/>
              </a:ext>
            </a:extLst>
          </p:cNvPr>
          <p:cNvPicPr>
            <a:picLocks noChangeAspect="1"/>
          </p:cNvPicPr>
          <p:nvPr/>
        </p:nvPicPr>
        <p:blipFill>
          <a:blip r:embed="rId4"/>
          <a:stretch>
            <a:fillRect/>
          </a:stretch>
        </p:blipFill>
        <p:spPr>
          <a:xfrm>
            <a:off x="1818861" y="69574"/>
            <a:ext cx="5422251" cy="7017030"/>
          </a:xfrm>
          <a:prstGeom prst="roundRect">
            <a:avLst/>
          </a:prstGeom>
        </p:spPr>
      </p:pic>
    </p:spTree>
    <p:extLst>
      <p:ext uri="{BB962C8B-B14F-4D97-AF65-F5344CB8AC3E}">
        <p14:creationId xmlns:p14="http://schemas.microsoft.com/office/powerpoint/2010/main" val="2477610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sshatch Dark Green.jpg"/>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1093304" y="-1212576"/>
            <a:ext cx="7136295" cy="9561447"/>
          </a:xfrm>
          <a:prstGeom prst="rect">
            <a:avLst/>
          </a:prstGeom>
        </p:spPr>
      </p:pic>
      <p:sp>
        <p:nvSpPr>
          <p:cNvPr id="9" name="Title 1"/>
          <p:cNvSpPr>
            <a:spLocks noGrp="1"/>
          </p:cNvSpPr>
          <p:nvPr>
            <p:ph type="title"/>
          </p:nvPr>
        </p:nvSpPr>
        <p:spPr>
          <a:xfrm>
            <a:off x="457200" y="274638"/>
            <a:ext cx="8686800" cy="1681726"/>
          </a:xfrm>
        </p:spPr>
        <p:txBody>
          <a:bodyPr>
            <a:normAutofit fontScale="90000"/>
          </a:bodyPr>
          <a:lstStyle/>
          <a:p>
            <a:r>
              <a:rPr lang="en-US" b="0" dirty="0">
                <a:solidFill>
                  <a:srgbClr val="FFFFFF"/>
                </a:solidFill>
                <a:effectLst>
                  <a:outerShdw blurRad="95250" dist="38100" dir="2700000" algn="tl" rotWithShape="0">
                    <a:srgbClr val="000000">
                      <a:alpha val="20000"/>
                    </a:srgbClr>
                  </a:outerShdw>
                </a:effectLst>
                <a:latin typeface="Merlo Neue Semi Bold"/>
                <a:cs typeface="Merlo Neue Semi Bold"/>
              </a:rPr>
              <a:t/>
            </a:r>
            <a:br>
              <a:rPr lang="en-US" b="0" dirty="0">
                <a:solidFill>
                  <a:srgbClr val="FFFFFF"/>
                </a:solidFill>
                <a:effectLst>
                  <a:outerShdw blurRad="95250" dist="38100" dir="2700000" algn="tl" rotWithShape="0">
                    <a:srgbClr val="000000">
                      <a:alpha val="20000"/>
                    </a:srgbClr>
                  </a:outerShdw>
                </a:effectLst>
                <a:latin typeface="Merlo Neue Semi Bold"/>
                <a:cs typeface="Merlo Neue Semi Bold"/>
              </a:rPr>
            </a:br>
            <a:r>
              <a:rPr lang="en-US" b="0" dirty="0">
                <a:solidFill>
                  <a:srgbClr val="FFFFFF"/>
                </a:solidFill>
                <a:effectLst>
                  <a:outerShdw blurRad="95250" dist="38100" dir="2700000" algn="tl" rotWithShape="0">
                    <a:srgbClr val="000000">
                      <a:alpha val="20000"/>
                    </a:srgbClr>
                  </a:outerShdw>
                </a:effectLst>
                <a:latin typeface="Merlo Neue Semi Bold"/>
                <a:cs typeface="Merlo Neue Semi Bold"/>
              </a:rPr>
              <a:t/>
            </a:r>
            <a:br>
              <a:rPr lang="en-US" b="0" dirty="0">
                <a:solidFill>
                  <a:srgbClr val="FFFFFF"/>
                </a:solidFill>
                <a:effectLst>
                  <a:outerShdw blurRad="95250" dist="38100" dir="2700000" algn="tl" rotWithShape="0">
                    <a:srgbClr val="000000">
                      <a:alpha val="20000"/>
                    </a:srgbClr>
                  </a:outerShdw>
                </a:effectLst>
                <a:latin typeface="Merlo Neue Semi Bold"/>
                <a:cs typeface="Merlo Neue Semi Bold"/>
              </a:rPr>
            </a:br>
            <a:r>
              <a:rPr lang="en-US" b="0" dirty="0" err="1" smtClean="0">
                <a:solidFill>
                  <a:srgbClr val="FAA61A"/>
                </a:solidFill>
                <a:effectLst>
                  <a:outerShdw blurRad="95250" dist="38100" dir="2700000" algn="tl" rotWithShape="0">
                    <a:srgbClr val="000000">
                      <a:alpha val="20000"/>
                    </a:srgbClr>
                  </a:outerShdw>
                </a:effectLst>
                <a:latin typeface="Merlo Neue Semi Bold"/>
                <a:cs typeface="Merlo Neue Semi Bold"/>
              </a:rPr>
              <a:t>NOUVELLES</a:t>
            </a:r>
            <a:r>
              <a:rPr lang="en-US" b="0" dirty="0" smtClean="0">
                <a:solidFill>
                  <a:srgbClr val="FAA61A"/>
                </a:solidFill>
                <a:effectLst>
                  <a:outerShdw blurRad="95250" dist="38100" dir="2700000" algn="tl" rotWithShape="0">
                    <a:srgbClr val="000000">
                      <a:alpha val="20000"/>
                    </a:srgbClr>
                  </a:outerShdw>
                </a:effectLst>
                <a:latin typeface="Merlo Neue Semi Bold"/>
                <a:cs typeface="Merlo Neue Semi Bold"/>
              </a:rPr>
              <a:t> </a:t>
            </a:r>
            <a:r>
              <a:rPr lang="en-US" b="0" dirty="0" err="1" smtClean="0">
                <a:solidFill>
                  <a:srgbClr val="FAA61A"/>
                </a:solidFill>
                <a:effectLst>
                  <a:outerShdw blurRad="95250" dist="38100" dir="2700000" algn="tl" rotWithShape="0">
                    <a:srgbClr val="000000">
                      <a:alpha val="20000"/>
                    </a:srgbClr>
                  </a:outerShdw>
                </a:effectLst>
                <a:latin typeface="Merlo Neue Semi Bold"/>
                <a:cs typeface="Merlo Neue Semi Bold"/>
              </a:rPr>
              <a:t>RESSOURCES</a:t>
            </a:r>
            <a:endParaRPr lang="en-US" b="0" dirty="0">
              <a:solidFill>
                <a:srgbClr val="FAA61A"/>
              </a:solidFill>
              <a:effectLst>
                <a:outerShdw blurRad="95250" dist="38100" dir="2700000" algn="tl" rotWithShape="0">
                  <a:srgbClr val="000000">
                    <a:alpha val="20000"/>
                  </a:srgbClr>
                </a:outerShdw>
              </a:effectLst>
              <a:latin typeface="Merlo Neue Semi Bold"/>
              <a:cs typeface="Merlo Neue Semi Bold"/>
            </a:endParaRPr>
          </a:p>
        </p:txBody>
      </p:sp>
      <p:pic>
        <p:nvPicPr>
          <p:cNvPr id="13" name="Picture 12">
            <a:extLst>
              <a:ext uri="{FF2B5EF4-FFF2-40B4-BE49-F238E27FC236}">
                <a16:creationId xmlns:a16="http://schemas.microsoft.com/office/drawing/2014/main" xmlns="" id="{434AF01B-2775-4DAF-95F5-DCEB3B46A2B4}"/>
              </a:ext>
            </a:extLst>
          </p:cNvPr>
          <p:cNvPicPr>
            <a:picLocks noChangeAspect="1"/>
          </p:cNvPicPr>
          <p:nvPr/>
        </p:nvPicPr>
        <p:blipFill rotWithShape="1">
          <a:blip r:embed="rId3"/>
          <a:srcRect l="33023" t="23023" r="38954" b="12512"/>
          <a:stretch/>
        </p:blipFill>
        <p:spPr>
          <a:xfrm>
            <a:off x="354117" y="2127640"/>
            <a:ext cx="2489635" cy="3221529"/>
          </a:xfrm>
          <a:prstGeom prst="rect">
            <a:avLst/>
          </a:prstGeom>
          <a:ln w="38100" cmpd="sng">
            <a:solidFill>
              <a:srgbClr val="4ABE9D"/>
            </a:solidFill>
          </a:ln>
        </p:spPr>
      </p:pic>
      <p:pic>
        <p:nvPicPr>
          <p:cNvPr id="14" name="Picture 13">
            <a:extLst>
              <a:ext uri="{FF2B5EF4-FFF2-40B4-BE49-F238E27FC236}">
                <a16:creationId xmlns:a16="http://schemas.microsoft.com/office/drawing/2014/main" xmlns="" id="{1D484A46-7BD5-41E1-BBF8-997C9A5E6A2C}"/>
              </a:ext>
            </a:extLst>
          </p:cNvPr>
          <p:cNvPicPr>
            <a:picLocks noChangeAspect="1"/>
          </p:cNvPicPr>
          <p:nvPr/>
        </p:nvPicPr>
        <p:blipFill rotWithShape="1">
          <a:blip r:embed="rId4"/>
          <a:srcRect l="34884" t="18583" r="32790" b="6554"/>
          <a:stretch/>
        </p:blipFill>
        <p:spPr>
          <a:xfrm>
            <a:off x="3119171" y="2659099"/>
            <a:ext cx="2472978" cy="3221529"/>
          </a:xfrm>
          <a:prstGeom prst="rect">
            <a:avLst/>
          </a:prstGeom>
          <a:ln w="38100" cmpd="sng">
            <a:solidFill>
              <a:srgbClr val="FAA61A"/>
            </a:solidFill>
          </a:ln>
        </p:spPr>
      </p:pic>
      <p:pic>
        <p:nvPicPr>
          <p:cNvPr id="2" name="Picture 1">
            <a:extLst>
              <a:ext uri="{FF2B5EF4-FFF2-40B4-BE49-F238E27FC236}">
                <a16:creationId xmlns:a16="http://schemas.microsoft.com/office/drawing/2014/main" xmlns="" id="{E6F0FBF1-071F-4900-9397-1DF1C2E67924}"/>
              </a:ext>
            </a:extLst>
          </p:cNvPr>
          <p:cNvPicPr>
            <a:picLocks noChangeAspect="1"/>
          </p:cNvPicPr>
          <p:nvPr/>
        </p:nvPicPr>
        <p:blipFill rotWithShape="1">
          <a:blip r:embed="rId5"/>
          <a:srcRect l="31163" t="26538" r="36861" b="15161"/>
          <a:stretch/>
        </p:blipFill>
        <p:spPr>
          <a:xfrm>
            <a:off x="5867568" y="2059357"/>
            <a:ext cx="2678240" cy="3221529"/>
          </a:xfrm>
          <a:prstGeom prst="rect">
            <a:avLst/>
          </a:prstGeom>
          <a:ln w="38100" cmpd="sng">
            <a:solidFill>
              <a:srgbClr val="ECDD12"/>
            </a:solidFill>
          </a:ln>
        </p:spPr>
      </p:pic>
      <p:pic>
        <p:nvPicPr>
          <p:cNvPr id="7" name="Picture 6" descr="AITC_badge_CMYK.eps">
            <a:extLst>
              <a:ext uri="{FF2B5EF4-FFF2-40B4-BE49-F238E27FC236}">
                <a16:creationId xmlns:a16="http://schemas.microsoft.com/office/drawing/2014/main" xmlns="" id="{3D7056CF-3F3C-40FD-8150-091EA60F1B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1763" y="103362"/>
            <a:ext cx="1300474" cy="1231786"/>
          </a:xfrm>
          <a:prstGeom prst="rect">
            <a:avLst/>
          </a:prstGeom>
        </p:spPr>
      </p:pic>
    </p:spTree>
    <p:extLst>
      <p:ext uri="{BB962C8B-B14F-4D97-AF65-F5344CB8AC3E}">
        <p14:creationId xmlns:p14="http://schemas.microsoft.com/office/powerpoint/2010/main" val="3858759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068674" y="-1197885"/>
            <a:ext cx="6996707" cy="9392482"/>
          </a:xfrm>
          <a:prstGeom prst="rect">
            <a:avLst/>
          </a:prstGeom>
        </p:spPr>
      </p:pic>
      <p:sp>
        <p:nvSpPr>
          <p:cNvPr id="3" name="TextBox 2">
            <a:extLst>
              <a:ext uri="{FF2B5EF4-FFF2-40B4-BE49-F238E27FC236}">
                <a16:creationId xmlns:a16="http://schemas.microsoft.com/office/drawing/2014/main" xmlns="" id="{FA768157-BC46-4746-8400-62A8C3034BE2}"/>
              </a:ext>
            </a:extLst>
          </p:cNvPr>
          <p:cNvSpPr txBox="1"/>
          <p:nvPr/>
        </p:nvSpPr>
        <p:spPr>
          <a:xfrm>
            <a:off x="294860" y="428253"/>
            <a:ext cx="8269863" cy="914400"/>
          </a:xfrm>
          <a:prstGeom prst="rect">
            <a:avLst/>
          </a:prstGeom>
        </p:spPr>
        <p:txBody>
          <a:bodyPr vert="horz" wrap="none" lIns="91440" tIns="45720" rIns="91440" bIns="45720" rtlCol="0" anchor="ctr">
            <a:normAutofit/>
          </a:bodyPr>
          <a:lstStyle/>
          <a:p>
            <a:pPr algn="ctr"/>
            <a:r>
              <a:rPr lang="en-CA" b="1" dirty="0">
                <a:solidFill>
                  <a:srgbClr val="FFFFFF"/>
                </a:solidFill>
                <a:effectLst>
                  <a:outerShdw blurRad="95250" dist="38100" dir="2700000" algn="tl" rotWithShape="0">
                    <a:srgbClr val="000000">
                      <a:alpha val="21000"/>
                    </a:srgbClr>
                  </a:outerShdw>
                </a:effectLst>
                <a:latin typeface="Arial"/>
                <a:cs typeface="Arial"/>
              </a:rPr>
              <a:t> </a:t>
            </a:r>
            <a:endParaRPr lang="en-CA" sz="4400" dirty="0">
              <a:solidFill>
                <a:srgbClr val="ECDD12"/>
              </a:solidFill>
              <a:effectLst>
                <a:outerShdw blurRad="95250" dist="38100" dir="2700000" algn="tl" rotWithShape="0">
                  <a:srgbClr val="000000">
                    <a:alpha val="21000"/>
                  </a:srgbClr>
                </a:outerShdw>
              </a:effectLst>
              <a:latin typeface="Merlo Neue Semi Bold"/>
              <a:cs typeface="Merlo Neue Semi Bold"/>
            </a:endParaRPr>
          </a:p>
        </p:txBody>
      </p:sp>
      <p:sp>
        <p:nvSpPr>
          <p:cNvPr id="4" name="TextBox 3"/>
          <p:cNvSpPr txBox="1"/>
          <p:nvPr/>
        </p:nvSpPr>
        <p:spPr>
          <a:xfrm>
            <a:off x="841296" y="1272209"/>
            <a:ext cx="7855443" cy="4631634"/>
          </a:xfrm>
          <a:prstGeom prst="rect">
            <a:avLst/>
          </a:prstGeom>
        </p:spPr>
        <p:txBody>
          <a:bodyPr vert="horz" wrap="square" lIns="91440" tIns="45720" rIns="91440" bIns="45720" rtlCol="0" anchor="ctr">
            <a:normAutofit/>
          </a:bodyPr>
          <a:lstStyle/>
          <a:p>
            <a:pPr marL="285750" indent="-285750" algn="l">
              <a:buFont typeface="Arial"/>
              <a:buChar char="•"/>
            </a:pPr>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pic>
        <p:nvPicPr>
          <p:cNvPr id="6" name="Picture 5">
            <a:extLst>
              <a:ext uri="{FF2B5EF4-FFF2-40B4-BE49-F238E27FC236}">
                <a16:creationId xmlns:a16="http://schemas.microsoft.com/office/drawing/2014/main" xmlns="" id="{2F954561-58DD-4BB4-868C-56751872753F}"/>
              </a:ext>
            </a:extLst>
          </p:cNvPr>
          <p:cNvPicPr>
            <a:picLocks noChangeAspect="1"/>
          </p:cNvPicPr>
          <p:nvPr/>
        </p:nvPicPr>
        <p:blipFill>
          <a:blip r:embed="rId4"/>
          <a:stretch>
            <a:fillRect/>
          </a:stretch>
        </p:blipFill>
        <p:spPr>
          <a:xfrm>
            <a:off x="130679" y="1865240"/>
            <a:ext cx="8882642" cy="3127519"/>
          </a:xfrm>
          <a:prstGeom prst="rect">
            <a:avLst/>
          </a:prstGeom>
        </p:spPr>
      </p:pic>
    </p:spTree>
    <p:extLst>
      <p:ext uri="{BB962C8B-B14F-4D97-AF65-F5344CB8AC3E}">
        <p14:creationId xmlns:p14="http://schemas.microsoft.com/office/powerpoint/2010/main" val="335359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sshatch Orange.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167844" y="-1257300"/>
            <a:ext cx="7017029" cy="9352724"/>
          </a:xfrm>
          <a:prstGeom prst="rect">
            <a:avLst/>
          </a:prstGeom>
        </p:spPr>
      </p:pic>
      <p:pic>
        <p:nvPicPr>
          <p:cNvPr id="2" name="Picture 1">
            <a:extLst>
              <a:ext uri="{FF2B5EF4-FFF2-40B4-BE49-F238E27FC236}">
                <a16:creationId xmlns:a16="http://schemas.microsoft.com/office/drawing/2014/main" xmlns="" id="{9BE6E52C-D7A3-473E-99CE-D5BB0ED564C4}"/>
              </a:ext>
            </a:extLst>
          </p:cNvPr>
          <p:cNvPicPr>
            <a:picLocks noChangeAspect="1"/>
          </p:cNvPicPr>
          <p:nvPr/>
        </p:nvPicPr>
        <p:blipFill>
          <a:blip r:embed="rId4"/>
          <a:stretch>
            <a:fillRect/>
          </a:stretch>
        </p:blipFill>
        <p:spPr>
          <a:xfrm>
            <a:off x="1856934" y="178146"/>
            <a:ext cx="5542671" cy="6636457"/>
          </a:xfrm>
          <a:prstGeom prst="rect">
            <a:avLst/>
          </a:prstGeom>
        </p:spPr>
      </p:pic>
    </p:spTree>
    <p:extLst>
      <p:ext uri="{BB962C8B-B14F-4D97-AF65-F5344CB8AC3E}">
        <p14:creationId xmlns:p14="http://schemas.microsoft.com/office/powerpoint/2010/main" val="295864275"/>
      </p:ext>
    </p:extLst>
  </p:cSld>
  <p:clrMapOvr>
    <a:masterClrMapping/>
  </p:clrMapOvr>
</p:sld>
</file>

<file path=ppt/theme/theme1.xml><?xml version="1.0" encoding="utf-8"?>
<a:theme xmlns:a="http://schemas.openxmlformats.org/drawingml/2006/main" name="Custom Design">
  <a:themeElements>
    <a:clrScheme name="AITC-SK">
      <a:dk1>
        <a:srgbClr val="493627"/>
      </a:dk1>
      <a:lt1>
        <a:sysClr val="window" lastClr="FFFFFF"/>
      </a:lt1>
      <a:dk2>
        <a:srgbClr val="42758B"/>
      </a:dk2>
      <a:lt2>
        <a:srgbClr val="42758B"/>
      </a:lt2>
      <a:accent1>
        <a:srgbClr val="648B3D"/>
      </a:accent1>
      <a:accent2>
        <a:srgbClr val="3D8776"/>
      </a:accent2>
      <a:accent3>
        <a:srgbClr val="CEB42B"/>
      </a:accent3>
      <a:accent4>
        <a:srgbClr val="C97A45"/>
      </a:accent4>
      <a:accent5>
        <a:srgbClr val="FAB215"/>
      </a:accent5>
      <a:accent6>
        <a:srgbClr val="9DB222"/>
      </a:accent6>
      <a:hlink>
        <a:srgbClr val="0000FF"/>
      </a:hlink>
      <a:folHlink>
        <a:srgbClr val="0000FF"/>
      </a:folHlink>
    </a:clrScheme>
    <a:fontScheme name="AITC-SK">
      <a:majorFont>
        <a:latin typeface="Poppins Black"/>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7062</TotalTime>
  <Words>660</Words>
  <Application>Microsoft Office PowerPoint</Application>
  <PresentationFormat>On-screen Show (4:3)</PresentationFormat>
  <Paragraphs>97</Paragraphs>
  <Slides>17</Slides>
  <Notes>12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Merlo Neue Medium</vt:lpstr>
      <vt:lpstr>Poppins Black</vt:lpstr>
      <vt:lpstr>Merlo Neue Black</vt:lpstr>
      <vt:lpstr>Poppins</vt:lpstr>
      <vt:lpstr>Arial Bold</vt:lpstr>
      <vt:lpstr>Calibri</vt:lpstr>
      <vt:lpstr>Merlo Neue</vt:lpstr>
      <vt:lpstr>Trebuchet MS</vt:lpstr>
      <vt:lpstr>Arial</vt:lpstr>
      <vt:lpstr>Courier New</vt:lpstr>
      <vt:lpstr>Merlo Neue Semi Bold</vt:lpstr>
      <vt:lpstr>Merlo Neue SemiBold</vt:lpstr>
      <vt:lpstr>Wingdings 3</vt:lpstr>
      <vt:lpstr>Custom Design</vt:lpstr>
      <vt:lpstr>Facet</vt:lpstr>
      <vt:lpstr>PowerPoint Presentation</vt:lpstr>
      <vt:lpstr>PowerPoint Presentation</vt:lpstr>
      <vt:lpstr>PowerPoint Presentation</vt:lpstr>
      <vt:lpstr>PowerPoint Presentation</vt:lpstr>
      <vt:lpstr>PowerPoint Presentation</vt:lpstr>
      <vt:lpstr>PowerPoint Presentation</vt:lpstr>
      <vt:lpstr>  NOUVELLES RESSOURCES</vt:lpstr>
      <vt:lpstr>PowerPoint Presentation</vt:lpstr>
      <vt:lpstr>PowerPoint Presentation</vt:lpstr>
      <vt:lpstr>PowerPoint Presentation</vt:lpstr>
      <vt:lpstr>PowerPoint Presentation</vt:lpstr>
      <vt:lpstr> Canadian Educator Resource Matrix</vt:lpstr>
      <vt:lpstr>Et ensuite? </vt:lpstr>
      <vt:lpstr>PowerPoint Presentation</vt:lpstr>
      <vt:lpstr>Qu’est-ce que VOUS pouvez faire?</vt:lpstr>
      <vt:lpstr>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McBride</dc:creator>
  <cp:lastModifiedBy>sebastien kabacinski</cp:lastModifiedBy>
  <cp:revision>155</cp:revision>
  <dcterms:created xsi:type="dcterms:W3CDTF">2017-11-21T21:24:49Z</dcterms:created>
  <dcterms:modified xsi:type="dcterms:W3CDTF">2019-02-23T17:04:14Z</dcterms:modified>
</cp:coreProperties>
</file>