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14"/>
  </p:notesMasterIdLst>
  <p:sldIdLst>
    <p:sldId id="264" r:id="rId4"/>
    <p:sldId id="273" r:id="rId5"/>
    <p:sldId id="274" r:id="rId6"/>
    <p:sldId id="267" r:id="rId7"/>
    <p:sldId id="271" r:id="rId8"/>
    <p:sldId id="270" r:id="rId9"/>
    <p:sldId id="262" r:id="rId10"/>
    <p:sldId id="268" r:id="rId11"/>
    <p:sldId id="269" r:id="rId12"/>
    <p:sldId id="25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C94948-3018-4E79-A420-B4CBA20D5C78}">
          <p14:sldIdLst>
            <p14:sldId id="264"/>
            <p14:sldId id="273"/>
            <p14:sldId id="274"/>
            <p14:sldId id="267"/>
            <p14:sldId id="271"/>
            <p14:sldId id="270"/>
            <p14:sldId id="262"/>
            <p14:sldId id="268"/>
            <p14:sldId id="269"/>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24"/>
    <a:srgbClr val="F1E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8757" autoAdjust="0"/>
  </p:normalViewPr>
  <p:slideViewPr>
    <p:cSldViewPr>
      <p:cViewPr varScale="1">
        <p:scale>
          <a:sx n="69" d="100"/>
          <a:sy n="69" d="100"/>
        </p:scale>
        <p:origin x="-141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F0F0DC56-0823-46D7-AAF7-C6144DAB402C}" type="datetimeFigureOut">
              <a:rPr lang="en-US" smtClean="0"/>
              <a:t>2/15/2019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B74BF66F-6053-4D20-B48D-753559837947}" type="slidenum">
              <a:rPr lang="en-US" smtClean="0"/>
              <a:t>‹#›</a:t>
            </a:fld>
            <a:endParaRPr lang="en-US"/>
          </a:p>
        </p:txBody>
      </p:sp>
    </p:spTree>
    <p:extLst>
      <p:ext uri="{BB962C8B-B14F-4D97-AF65-F5344CB8AC3E}">
        <p14:creationId xmlns:p14="http://schemas.microsoft.com/office/powerpoint/2010/main" val="158554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Thank you to</a:t>
            </a:r>
            <a:r>
              <a:rPr lang="en-US" sz="1000" b="1" baseline="0" dirty="0" smtClean="0"/>
              <a:t> CFA</a:t>
            </a:r>
          </a:p>
          <a:p>
            <a:endParaRPr lang="en-US" sz="1000" baseline="0" dirty="0" smtClean="0"/>
          </a:p>
          <a:p>
            <a:r>
              <a:rPr lang="en-US" sz="1000" baseline="0" dirty="0" smtClean="0"/>
              <a:t>We are pleased to be partnering with the Canadian Federation of Agriculture.</a:t>
            </a:r>
          </a:p>
          <a:p>
            <a:endParaRPr lang="en-US" sz="1000" baseline="0" dirty="0" smtClean="0"/>
          </a:p>
          <a:p>
            <a:r>
              <a:rPr lang="en-US" sz="1000" baseline="0" dirty="0" smtClean="0"/>
              <a:t>Ron and his team do an excellent job here in Ottawa.</a:t>
            </a:r>
          </a:p>
          <a:p>
            <a:endParaRPr lang="en-US" sz="1000" baseline="0" dirty="0" smtClean="0"/>
          </a:p>
          <a:p>
            <a:r>
              <a:rPr lang="en-US" sz="1000" baseline="0" dirty="0" smtClean="0"/>
              <a:t>We’re pleased with our strong working relationship, and appreciate their dedication and leadership.</a:t>
            </a:r>
          </a:p>
          <a:p>
            <a:endParaRPr lang="en-US" sz="1000" baseline="0" dirty="0" smtClean="0"/>
          </a:p>
          <a:p>
            <a:endParaRPr lang="en-CA"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4C6E1F-FE5A-4724-845D-42B6E41E732E}" type="slidenum">
              <a:rPr lang="en-CA" smtClean="0"/>
              <a:t>1</a:t>
            </a:fld>
            <a:endParaRPr lang="en-CA"/>
          </a:p>
        </p:txBody>
      </p:sp>
    </p:spTree>
    <p:extLst>
      <p:ext uri="{BB962C8B-B14F-4D97-AF65-F5344CB8AC3E}">
        <p14:creationId xmlns:p14="http://schemas.microsoft.com/office/powerpoint/2010/main" val="184035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000" i="0" dirty="0" smtClean="0"/>
              <a:t>We create some of the safest</a:t>
            </a:r>
            <a:r>
              <a:rPr lang="en-CA" sz="1000" i="0" baseline="0" dirty="0" smtClean="0"/>
              <a:t>, affordable and highest quality food in the world.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sz="1000" i="0" dirty="0" smtClean="0"/>
              <a:t>Should we rely on the US/ China and EU</a:t>
            </a:r>
            <a:r>
              <a:rPr lang="en-CA" sz="1000" i="0" baseline="0" dirty="0" smtClean="0"/>
              <a:t> to get our food??</a:t>
            </a:r>
            <a:endParaRPr lang="en-CA" sz="1000" i="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sz="1000" i="0" u="sng" dirty="0" smtClean="0"/>
              <a:t>What</a:t>
            </a:r>
            <a:r>
              <a:rPr lang="en-CA" sz="1000" i="0" u="sng" baseline="0" dirty="0" smtClean="0"/>
              <a:t> can the government do to help us stay here in Canada for the benefit of all Canadians?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u="sng"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i="0" u="none" baseline="0" dirty="0" smtClean="0"/>
              <a:t>We need to break down silos – Economic departments need to speak with HC and ECCC.</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000" i="0" u="sng"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i="0" baseline="0" dirty="0" smtClean="0"/>
              <a:t>We need to stop stigmatizing the </a:t>
            </a:r>
            <a:r>
              <a:rPr lang="en-CA" sz="1000" i="0" baseline="0" dirty="0" err="1" smtClean="0"/>
              <a:t>agri-food</a:t>
            </a:r>
            <a:r>
              <a:rPr lang="en-CA" sz="1000" i="0" baseline="0" dirty="0" smtClean="0"/>
              <a:t> industry and the people who work in it. </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000" i="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i="0" baseline="0" dirty="0" smtClean="0"/>
              <a:t>Create a regulatory environment that enable growth and innovation, while maintaining safety as a priority. </a:t>
            </a: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CA" sz="1000" i="0" baseline="0" dirty="0" smtClean="0"/>
              <a:t>     An economic lens needs to be applied to regulations.</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000" i="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i="0" baseline="0" dirty="0" smtClean="0"/>
              <a:t>Listen to us. Engage and consult.  Work in partnership.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baseline="0" dirty="0" smtClean="0"/>
          </a:p>
          <a:p>
            <a:r>
              <a:rPr lang="en-CA" sz="1200" b="1" u="sng" kern="1200" dirty="0" smtClean="0">
                <a:solidFill>
                  <a:schemeClr val="tx1"/>
                </a:solidFill>
                <a:effectLst/>
                <a:latin typeface="+mn-lt"/>
                <a:ea typeface="+mn-ea"/>
                <a:cs typeface="+mn-cs"/>
              </a:rPr>
              <a:t>Final Thought:</a:t>
            </a:r>
          </a:p>
          <a:p>
            <a:endParaRPr lang="en-CA" sz="18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We are in unchartered waters and have been facing unprecedented challenges.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With an election, there are a lot of opportunities.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We need to carefully navigate the government’s twin objectives of public health and economic growth.</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Both can be achieved.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Thank you for your partnership and support.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Never before have we worked so closely together. </a:t>
            </a:r>
            <a:endParaRPr lang="en-CA" sz="180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i="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baseline="0" dirty="0" smtClean="0"/>
          </a:p>
        </p:txBody>
      </p:sp>
      <p:sp>
        <p:nvSpPr>
          <p:cNvPr id="4" name="Slide Number Placeholder 3"/>
          <p:cNvSpPr>
            <a:spLocks noGrp="1"/>
          </p:cNvSpPr>
          <p:nvPr>
            <p:ph type="sldNum" sz="quarter" idx="10"/>
          </p:nvPr>
        </p:nvSpPr>
        <p:spPr/>
        <p:txBody>
          <a:bodyPr/>
          <a:lstStyle/>
          <a:p>
            <a:fld id="{B74BF66F-6053-4D20-B48D-753559837947}" type="slidenum">
              <a:rPr lang="en-US" smtClean="0"/>
              <a:t>10</a:t>
            </a:fld>
            <a:endParaRPr lang="en-US"/>
          </a:p>
        </p:txBody>
      </p:sp>
    </p:spTree>
    <p:extLst>
      <p:ext uri="{BB962C8B-B14F-4D97-AF65-F5344CB8AC3E}">
        <p14:creationId xmlns:p14="http://schemas.microsoft.com/office/powerpoint/2010/main" val="281696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ABOUT</a:t>
            </a:r>
            <a:r>
              <a:rPr lang="en-US" sz="1200" b="1" baseline="0" dirty="0" smtClean="0"/>
              <a:t> F</a:t>
            </a:r>
            <a:r>
              <a:rPr lang="en-CA" sz="1200" b="1" baseline="0" dirty="0" smtClean="0"/>
              <a:t>CPC </a:t>
            </a:r>
            <a:endParaRPr lang="en-US" sz="1200" b="1" baseline="0" dirty="0" smtClean="0"/>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FCPC is Canada’s largest industry association representing the companies that manufacture and distribute the majority of food, beverage and consumer goods found on store shelves, restaurants and in people’s homes.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4BF66F-6053-4D20-B48D-753559837947}" type="slidenum">
              <a:rPr lang="en-US" smtClean="0"/>
              <a:t>2</a:t>
            </a:fld>
            <a:endParaRPr lang="en-US"/>
          </a:p>
        </p:txBody>
      </p:sp>
    </p:spTree>
    <p:extLst>
      <p:ext uri="{BB962C8B-B14F-4D97-AF65-F5344CB8AC3E}">
        <p14:creationId xmlns:p14="http://schemas.microsoft.com/office/powerpoint/2010/main" val="179096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kern="1200" dirty="0" smtClean="0">
                <a:solidFill>
                  <a:schemeClr val="tx1"/>
                </a:solidFill>
                <a:effectLst/>
                <a:latin typeface="+mn-lt"/>
                <a:ea typeface="+mn-ea"/>
                <a:cs typeface="+mn-cs"/>
              </a:rPr>
              <a:t>ABOUT FCPC MEMBERS</a:t>
            </a:r>
          </a:p>
          <a:p>
            <a:endParaRPr lang="en-CA" sz="10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Our member companies </a:t>
            </a:r>
            <a:r>
              <a:rPr lang="en-US" altLang="en-US" sz="1000" kern="0" dirty="0" smtClean="0">
                <a:solidFill>
                  <a:srgbClr val="000510"/>
                </a:solidFill>
                <a:cs typeface="Arial"/>
              </a:rPr>
              <a:t>are located in both rural and urban Canada in every region, and </a:t>
            </a:r>
            <a:r>
              <a:rPr lang="en-CA" altLang="en-US" sz="1000" kern="0" dirty="0" smtClean="0">
                <a:solidFill>
                  <a:srgbClr val="000510"/>
                </a:solidFill>
                <a:cs typeface="Arial"/>
              </a:rPr>
              <a:t>have facilities in more than </a:t>
            </a:r>
            <a:r>
              <a:rPr lang="en-CA" altLang="en-US" sz="1000" u="sng" kern="0" dirty="0" smtClean="0">
                <a:solidFill>
                  <a:srgbClr val="000510"/>
                </a:solidFill>
                <a:cs typeface="Arial"/>
              </a:rPr>
              <a:t>200 federal ridings</a:t>
            </a:r>
            <a:r>
              <a:rPr lang="en-CA" altLang="en-US" sz="1000" kern="0" dirty="0" smtClean="0">
                <a:solidFill>
                  <a:srgbClr val="000510"/>
                </a:solidFill>
                <a:cs typeface="Arial"/>
              </a:rPr>
              <a:t> across the country.</a:t>
            </a:r>
          </a:p>
          <a:p>
            <a:endParaRPr lang="en-CA" sz="1000" kern="1200" dirty="0" smtClean="0">
              <a:solidFill>
                <a:schemeClr val="tx1"/>
              </a:solidFill>
              <a:effectLst/>
              <a:latin typeface="+mn-lt"/>
              <a:ea typeface="+mn-ea"/>
              <a:cs typeface="+mn-cs"/>
            </a:endParaRPr>
          </a:p>
          <a:p>
            <a:r>
              <a:rPr lang="en-CA" sz="1000" kern="1200" dirty="0" smtClean="0">
                <a:solidFill>
                  <a:schemeClr val="tx1"/>
                </a:solidFill>
                <a:effectLst/>
                <a:latin typeface="+mn-lt"/>
                <a:ea typeface="+mn-ea"/>
                <a:cs typeface="+mn-cs"/>
              </a:rPr>
              <a:t>Our members work closely with farmers right across the country, and recognize the importance of close collaboration with farmers</a:t>
            </a:r>
            <a:r>
              <a:rPr lang="en-CA" sz="1000" kern="1200" baseline="0" dirty="0" smtClean="0">
                <a:solidFill>
                  <a:schemeClr val="tx1"/>
                </a:solidFill>
                <a:effectLst/>
                <a:latin typeface="+mn-lt"/>
                <a:ea typeface="+mn-ea"/>
                <a:cs typeface="+mn-cs"/>
              </a:rPr>
              <a:t> to produce some of the highest-quality, safest and trusted food in the world. </a:t>
            </a:r>
            <a:endParaRPr lang="en-CA"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4BF66F-6053-4D20-B48D-753559837947}" type="slidenum">
              <a:rPr lang="en-US" smtClean="0"/>
              <a:t>3</a:t>
            </a:fld>
            <a:endParaRPr lang="en-US"/>
          </a:p>
        </p:txBody>
      </p:sp>
    </p:spTree>
    <p:extLst>
      <p:ext uri="{BB962C8B-B14F-4D97-AF65-F5344CB8AC3E}">
        <p14:creationId xmlns:p14="http://schemas.microsoft.com/office/powerpoint/2010/main" val="206638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Recent statistics</a:t>
            </a:r>
            <a:r>
              <a:rPr lang="en-US" sz="1000" baseline="0" dirty="0" smtClean="0"/>
              <a:t> released show less Canadians are choosing to live in rural areas </a:t>
            </a:r>
          </a:p>
          <a:p>
            <a:endParaRPr lang="en-US" sz="1000" baseline="0" dirty="0" smtClean="0"/>
          </a:p>
          <a:p>
            <a:r>
              <a:rPr lang="en-US" sz="1000" baseline="0" dirty="0" smtClean="0"/>
              <a:t>I come from a small town and it was a great place to grow up.  </a:t>
            </a:r>
            <a:endParaRPr lang="en-US" sz="1000" dirty="0" smtClean="0"/>
          </a:p>
          <a:p>
            <a:endParaRPr lang="en-US" sz="1000" dirty="0" smtClean="0"/>
          </a:p>
          <a:p>
            <a:r>
              <a:rPr lang="en-US" sz="1000" baseline="0" dirty="0" smtClean="0"/>
              <a:t>We need to work together to give Canadians more reason to be there – both farmers and food manufacturers have an important role to play here. </a:t>
            </a:r>
          </a:p>
          <a:p>
            <a:endParaRPr lang="en-US" sz="1000" baseline="0" dirty="0" smtClean="0"/>
          </a:p>
          <a:p>
            <a:r>
              <a:rPr lang="en-US" sz="1000" baseline="0" dirty="0" smtClean="0"/>
              <a:t>It was a positive signal when the government appointed a new minister for rural economic development, Bernadette Jordan.</a:t>
            </a:r>
          </a:p>
          <a:p>
            <a:endParaRPr lang="en-US" sz="1000" baseline="0" dirty="0" smtClean="0"/>
          </a:p>
          <a:p>
            <a:endParaRPr lang="en-US" sz="1000" dirty="0" smtClean="0"/>
          </a:p>
        </p:txBody>
      </p:sp>
      <p:sp>
        <p:nvSpPr>
          <p:cNvPr id="4" name="Slide Number Placeholder 3"/>
          <p:cNvSpPr>
            <a:spLocks noGrp="1"/>
          </p:cNvSpPr>
          <p:nvPr>
            <p:ph type="sldNum" sz="quarter" idx="10"/>
          </p:nvPr>
        </p:nvSpPr>
        <p:spPr/>
        <p:txBody>
          <a:bodyPr/>
          <a:lstStyle/>
          <a:p>
            <a:fld id="{684C6E1F-FE5A-4724-845D-42B6E41E732E}" type="slidenum">
              <a:rPr lang="en-CA" smtClean="0"/>
              <a:t>4</a:t>
            </a:fld>
            <a:endParaRPr lang="en-CA"/>
          </a:p>
        </p:txBody>
      </p:sp>
    </p:spTree>
    <p:extLst>
      <p:ext uri="{BB962C8B-B14F-4D97-AF65-F5344CB8AC3E}">
        <p14:creationId xmlns:p14="http://schemas.microsoft.com/office/powerpoint/2010/main" val="416694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dirty="0" smtClean="0">
                <a:solidFill>
                  <a:srgbClr val="000000"/>
                </a:solidFill>
                <a:cs typeface="Arial"/>
              </a:rPr>
              <a:t>We are pleased that the federal government and provinces</a:t>
            </a:r>
            <a:r>
              <a:rPr lang="en-CA" altLang="en-US" sz="1000" kern="0" baseline="0" dirty="0" smtClean="0">
                <a:solidFill>
                  <a:srgbClr val="000000"/>
                </a:solidFill>
                <a:cs typeface="Arial"/>
              </a:rPr>
              <a:t> are interested in </a:t>
            </a:r>
            <a:r>
              <a:rPr lang="en-CA" altLang="en-US" sz="1000" kern="0" dirty="0" smtClean="0">
                <a:solidFill>
                  <a:srgbClr val="000000"/>
                </a:solidFill>
                <a:cs typeface="Arial"/>
              </a:rPr>
              <a:t>future growth opportunities in value-added food production.</a:t>
            </a: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endParaRPr lang="en-CA" altLang="en-US" sz="1000" kern="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baseline="0" dirty="0" smtClean="0">
                <a:solidFill>
                  <a:srgbClr val="000000"/>
                </a:solidFill>
                <a:cs typeface="Arial"/>
              </a:rPr>
              <a:t>In the recent report by Mr. Barton, he points out that there is both a demand and need for Canada to increase the processing of food in Canada. </a:t>
            </a:r>
            <a:endParaRPr lang="en-CA" altLang="en-US" sz="1000" kern="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endParaRPr lang="en-CA" altLang="en-US" sz="1000" kern="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dirty="0" smtClean="0">
                <a:solidFill>
                  <a:srgbClr val="000000"/>
                </a:solidFill>
                <a:cs typeface="Arial"/>
              </a:rPr>
              <a:t>We</a:t>
            </a:r>
            <a:r>
              <a:rPr lang="en-CA" altLang="en-US" sz="1000" kern="0" baseline="0" dirty="0" smtClean="0">
                <a:solidFill>
                  <a:srgbClr val="000000"/>
                </a:solidFill>
                <a:cs typeface="Arial"/>
              </a:rPr>
              <a:t> need to add value to the food grown in Canada, before it is exported. </a:t>
            </a: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endParaRPr lang="en-CA" altLang="en-US" sz="1000" kern="0" baseline="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baseline="0" dirty="0" smtClean="0">
                <a:solidFill>
                  <a:srgbClr val="000000"/>
                </a:solidFill>
                <a:cs typeface="Arial"/>
              </a:rPr>
              <a:t>We want to keep these value-added and future-facing jobs in high-technology here in Canada. </a:t>
            </a: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endParaRPr lang="en-CA" altLang="en-US" sz="1000" kern="0" baseline="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baseline="0" dirty="0" smtClean="0">
                <a:solidFill>
                  <a:srgbClr val="000000"/>
                </a:solidFill>
                <a:cs typeface="Arial"/>
              </a:rPr>
              <a:t>And we can only achieve this, together.</a:t>
            </a: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baseline="0" dirty="0" smtClean="0">
                <a:solidFill>
                  <a:srgbClr val="000000"/>
                </a:solidFill>
                <a:cs typeface="Arial"/>
              </a:rPr>
              <a:t> </a:t>
            </a:r>
            <a:r>
              <a:rPr lang="en-CA" altLang="en-US" sz="1000" kern="0" dirty="0" smtClean="0">
                <a:solidFill>
                  <a:srgbClr val="000000"/>
                </a:solidFill>
                <a:cs typeface="Arial"/>
              </a:rPr>
              <a:t> </a:t>
            </a:r>
          </a:p>
          <a:p>
            <a:pPr marL="0" indent="0">
              <a:buNone/>
            </a:pPr>
            <a:endParaRPr lang="en-US" sz="1000" b="1" dirty="0" smtClean="0">
              <a:solidFill>
                <a:srgbClr val="000510"/>
              </a:solidFill>
              <a:latin typeface="+mn-lt"/>
            </a:endParaRPr>
          </a:p>
        </p:txBody>
      </p:sp>
      <p:sp>
        <p:nvSpPr>
          <p:cNvPr id="4" name="Slide Number Placeholder 3"/>
          <p:cNvSpPr>
            <a:spLocks noGrp="1"/>
          </p:cNvSpPr>
          <p:nvPr>
            <p:ph type="sldNum" sz="quarter" idx="10"/>
          </p:nvPr>
        </p:nvSpPr>
        <p:spPr/>
        <p:txBody>
          <a:bodyPr/>
          <a:lstStyle/>
          <a:p>
            <a:fld id="{684C6E1F-FE5A-4724-845D-42B6E41E732E}" type="slidenum">
              <a:rPr lang="en-CA" smtClean="0"/>
              <a:t>5</a:t>
            </a:fld>
            <a:endParaRPr lang="en-CA"/>
          </a:p>
        </p:txBody>
      </p:sp>
    </p:spTree>
    <p:extLst>
      <p:ext uri="{BB962C8B-B14F-4D97-AF65-F5344CB8AC3E}">
        <p14:creationId xmlns:p14="http://schemas.microsoft.com/office/powerpoint/2010/main" val="382084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sng" dirty="0" smtClean="0">
                <a:solidFill>
                  <a:srgbClr val="C00000"/>
                </a:solidFill>
                <a:latin typeface="Calibri" panose="020F0502020204030204" pitchFamily="34" charset="0"/>
                <a:cs typeface="Calibri" panose="020F0502020204030204" pitchFamily="34" charset="0"/>
              </a:rPr>
              <a:t>What is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rgbClr val="C00000"/>
                </a:solidFill>
                <a:latin typeface="Calibri" panose="020F0502020204030204" pitchFamily="34" charset="0"/>
                <a:cs typeface="Calibri" panose="020F0502020204030204" pitchFamily="34" charset="0"/>
              </a:rPr>
              <a:t>We are having</a:t>
            </a:r>
            <a:r>
              <a:rPr lang="en-US" sz="1000" b="0" baseline="0" dirty="0" smtClean="0">
                <a:solidFill>
                  <a:srgbClr val="C00000"/>
                </a:solidFill>
                <a:latin typeface="Calibri" panose="020F0502020204030204" pitchFamily="34" charset="0"/>
                <a:cs typeface="Calibri" panose="020F0502020204030204" pitchFamily="34" charset="0"/>
              </a:rPr>
              <a:t> a hard time keeping food manufacturers in Canada.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smtClean="0">
                <a:solidFill>
                  <a:srgbClr val="C00000"/>
                </a:solidFill>
                <a:latin typeface="Calibri" panose="020F0502020204030204" pitchFamily="34" charset="0"/>
                <a:cs typeface="Calibri" panose="020F0502020204030204" pitchFamily="34" charset="0"/>
              </a:rPr>
              <a:t>Why does this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rgbClr val="C00000"/>
                </a:solidFill>
                <a:latin typeface="Calibri" panose="020F0502020204030204" pitchFamily="34" charset="0"/>
                <a:cs typeface="Calibri" panose="020F0502020204030204" pitchFamily="34" charset="0"/>
              </a:rPr>
              <a:t>Canadian jobs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rgbClr val="C00000"/>
                </a:solidFill>
                <a:latin typeface="Calibri" panose="020F0502020204030204" pitchFamily="34" charset="0"/>
                <a:cs typeface="Calibri" panose="020F0502020204030204" pitchFamily="34" charset="0"/>
              </a:rPr>
              <a:t>Canadian farmers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rgbClr val="C00000"/>
                </a:solidFill>
                <a:latin typeface="Calibri" panose="020F0502020204030204" pitchFamily="34" charset="0"/>
                <a:cs typeface="Calibri" panose="020F0502020204030204" pitchFamily="34" charset="0"/>
              </a:rPr>
              <a:t>Rural Communities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solidFill>
                  <a:srgbClr val="C00000"/>
                </a:solidFill>
                <a:latin typeface="Calibri" panose="020F0502020204030204" pitchFamily="34" charset="0"/>
                <a:cs typeface="Calibri" panose="020F0502020204030204" pitchFamily="34" charset="0"/>
              </a:rPr>
              <a:t>Prices</a:t>
            </a:r>
            <a:r>
              <a:rPr lang="en-US" sz="1000" b="0" baseline="0" dirty="0" smtClean="0">
                <a:solidFill>
                  <a:srgbClr val="C00000"/>
                </a:solidFill>
                <a:latin typeface="Calibri" panose="020F0502020204030204" pitchFamily="34" charset="0"/>
                <a:cs typeface="Calibri" panose="020F0502020204030204" pitchFamily="34" charset="0"/>
              </a:rPr>
              <a:t> / Affordability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rgbClr val="C00000"/>
                </a:solidFill>
                <a:latin typeface="Calibri" panose="020F0502020204030204" pitchFamily="34" charset="0"/>
                <a:cs typeface="Calibri" panose="020F0502020204030204" pitchFamily="34" charset="0"/>
              </a:rPr>
              <a:t>Product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sng" baseline="0" dirty="0" smtClean="0">
                <a:solidFill>
                  <a:srgbClr val="C00000"/>
                </a:solidFill>
                <a:latin typeface="Calibri" panose="020F0502020204030204" pitchFamily="34" charset="0"/>
                <a:cs typeface="Calibri" panose="020F0502020204030204" pitchFamily="34" charset="0"/>
              </a:rPr>
              <a:t>On the regulatory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0" lvl="0" indent="0">
              <a:buNone/>
            </a:pPr>
            <a:r>
              <a:rPr lang="en-US" sz="1000" b="0" dirty="0" smtClean="0">
                <a:latin typeface="Calibri" panose="020F0502020204030204" pitchFamily="34" charset="0"/>
                <a:cs typeface="Calibri" panose="020F0502020204030204" pitchFamily="34" charset="0"/>
              </a:rPr>
              <a:t>Can you imagine the government</a:t>
            </a:r>
            <a:r>
              <a:rPr lang="en-US" sz="1000" b="0" baseline="0" dirty="0" smtClean="0">
                <a:latin typeface="Calibri" panose="020F0502020204030204" pitchFamily="34" charset="0"/>
                <a:cs typeface="Calibri" panose="020F0502020204030204" pitchFamily="34" charset="0"/>
              </a:rPr>
              <a:t> telling the auto/ forestry</a:t>
            </a:r>
            <a:r>
              <a:rPr lang="en-US" sz="1000" b="0" baseline="0" smtClean="0">
                <a:latin typeface="Calibri" panose="020F0502020204030204" pitchFamily="34" charset="0"/>
                <a:cs typeface="Calibri" panose="020F0502020204030204" pitchFamily="34" charset="0"/>
              </a:rPr>
              <a:t>/ aerospace </a:t>
            </a:r>
            <a:r>
              <a:rPr lang="en-US" sz="1000" b="0" baseline="0" dirty="0" smtClean="0">
                <a:latin typeface="Calibri" panose="020F0502020204030204" pitchFamily="34" charset="0"/>
                <a:cs typeface="Calibri" panose="020F0502020204030204" pitchFamily="34" charset="0"/>
              </a:rPr>
              <a:t>or energy sectors to change the way they make their products, label their products and sell their products and at the same time tell us to hurry up and export more?</a:t>
            </a:r>
            <a:endParaRPr lang="en-US" sz="1000" b="0"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0" dirty="0" smtClean="0"/>
          </a:p>
        </p:txBody>
      </p:sp>
      <p:sp>
        <p:nvSpPr>
          <p:cNvPr id="4" name="Slide Number Placeholder 3"/>
          <p:cNvSpPr>
            <a:spLocks noGrp="1"/>
          </p:cNvSpPr>
          <p:nvPr>
            <p:ph type="sldNum" sz="quarter" idx="10"/>
          </p:nvPr>
        </p:nvSpPr>
        <p:spPr/>
        <p:txBody>
          <a:bodyPr/>
          <a:lstStyle/>
          <a:p>
            <a:fld id="{3DBE351A-8DA4-4ADA-B199-4FB7FEAF0895}"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244562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solidFill>
                  <a:srgbClr val="FF6600"/>
                </a:solidFill>
                <a:latin typeface="+mn-lt"/>
                <a:cs typeface="Calibri" panose="020F0502020204030204" pitchFamily="34" charset="0"/>
              </a:rPr>
              <a:t>Have you</a:t>
            </a:r>
            <a:r>
              <a:rPr lang="en-US" sz="1000" b="0" baseline="0" dirty="0" smtClean="0">
                <a:solidFill>
                  <a:srgbClr val="FF6600"/>
                </a:solidFill>
                <a:latin typeface="+mn-lt"/>
                <a:cs typeface="Calibri" panose="020F0502020204030204" pitchFamily="34" charset="0"/>
              </a:rPr>
              <a:t> ever seen this before?</a:t>
            </a:r>
          </a:p>
          <a:p>
            <a:endParaRPr lang="en-US" sz="1000" b="0" baseline="0" dirty="0" smtClean="0">
              <a:solidFill>
                <a:srgbClr val="FF6600"/>
              </a:solidFill>
              <a:latin typeface="+mn-lt"/>
              <a:cs typeface="Calibri" panose="020F0502020204030204" pitchFamily="34" charset="0"/>
            </a:endParaRPr>
          </a:p>
          <a:p>
            <a:r>
              <a:rPr lang="en-US" sz="1000" b="0" baseline="0" dirty="0" smtClean="0">
                <a:solidFill>
                  <a:srgbClr val="FF6600"/>
                </a:solidFill>
                <a:latin typeface="+mn-lt"/>
                <a:cs typeface="Calibri" panose="020F0502020204030204" pitchFamily="34" charset="0"/>
              </a:rPr>
              <a:t>The CFG was off to a bad start – we weren’t invited to provide our input.</a:t>
            </a:r>
          </a:p>
          <a:p>
            <a:endParaRPr lang="en-US" sz="1000" b="0" baseline="0" dirty="0" smtClean="0">
              <a:solidFill>
                <a:srgbClr val="FF6600"/>
              </a:solidFill>
              <a:latin typeface="+mn-lt"/>
              <a:cs typeface="Calibri" panose="020F0502020204030204" pitchFamily="34" charset="0"/>
            </a:endParaRPr>
          </a:p>
          <a:p>
            <a:r>
              <a:rPr lang="en-US" sz="1000" b="0" baseline="0" dirty="0" smtClean="0">
                <a:solidFill>
                  <a:srgbClr val="FF6600"/>
                </a:solidFill>
                <a:latin typeface="+mn-lt"/>
                <a:cs typeface="Calibri" panose="020F0502020204030204" pitchFamily="34" charset="0"/>
              </a:rPr>
              <a:t>This sent a strong signal to Canadians that we are not to be trusted – we share your concern.</a:t>
            </a:r>
          </a:p>
          <a:p>
            <a:endParaRPr lang="en-US" sz="1000" b="0" baseline="0" dirty="0" smtClean="0">
              <a:solidFill>
                <a:srgbClr val="FF6600"/>
              </a:solidFill>
              <a:latin typeface="+mn-lt"/>
              <a:cs typeface="Calibri" panose="020F0502020204030204" pitchFamily="34" charset="0"/>
            </a:endParaRPr>
          </a:p>
          <a:p>
            <a:r>
              <a:rPr lang="en-US" sz="1000" b="0" baseline="0" dirty="0" smtClean="0">
                <a:solidFill>
                  <a:srgbClr val="FF6600"/>
                </a:solidFill>
                <a:latin typeface="+mn-lt"/>
                <a:cs typeface="Calibri" panose="020F0502020204030204" pitchFamily="34" charset="0"/>
              </a:rPr>
              <a:t>We agree that the Food Guide needs to be modernized and reflect the reality of Canadians’ lives.</a:t>
            </a:r>
            <a:endParaRPr lang="en-US" sz="1000" b="0" dirty="0" smtClean="0">
              <a:solidFill>
                <a:srgbClr val="FF6600"/>
              </a:solidFill>
              <a:latin typeface="+mn-lt"/>
              <a:cs typeface="Calibri" panose="020F0502020204030204" pitchFamily="34" charset="0"/>
            </a:endParaRPr>
          </a:p>
          <a:p>
            <a:endParaRPr lang="en-US" sz="1000" b="0" dirty="0" smtClean="0">
              <a:solidFill>
                <a:srgbClr val="FF6600"/>
              </a:solidFill>
              <a:latin typeface="+mn-lt"/>
              <a:cs typeface="Calibri" panose="020F0502020204030204" pitchFamily="34" charset="0"/>
            </a:endParaRPr>
          </a:p>
          <a:p>
            <a:r>
              <a:rPr lang="en-CA" sz="1000" kern="1200" dirty="0" smtClean="0">
                <a:solidFill>
                  <a:schemeClr val="tx1"/>
                </a:solidFill>
                <a:effectLst/>
                <a:latin typeface="+mn-lt"/>
                <a:ea typeface="+mn-ea"/>
                <a:cs typeface="+mn-cs"/>
              </a:rPr>
              <a:t>We</a:t>
            </a:r>
            <a:r>
              <a:rPr lang="en-CA" sz="1000" kern="1200" baseline="0" dirty="0" smtClean="0">
                <a:solidFill>
                  <a:schemeClr val="tx1"/>
                </a:solidFill>
                <a:effectLst/>
                <a:latin typeface="+mn-lt"/>
                <a:ea typeface="+mn-ea"/>
                <a:cs typeface="+mn-cs"/>
              </a:rPr>
              <a:t> also agree that </a:t>
            </a:r>
            <a:r>
              <a:rPr lang="en-CA" sz="1000" kern="1200" dirty="0" smtClean="0">
                <a:solidFill>
                  <a:schemeClr val="tx1"/>
                </a:solidFill>
                <a:effectLst/>
                <a:latin typeface="+mn-lt"/>
                <a:ea typeface="+mn-ea"/>
                <a:cs typeface="+mn-cs"/>
              </a:rPr>
              <a:t>healthy eating is more than just the foods you eat – eating should be a pleasure. </a:t>
            </a:r>
            <a:endParaRPr lang="en-US" sz="1000" b="1" dirty="0" smtClean="0">
              <a:solidFill>
                <a:srgbClr val="FF6600"/>
              </a:solidFill>
              <a:latin typeface="+mn-lt"/>
              <a:cs typeface="Calibri" panose="020F0502020204030204" pitchFamily="34" charset="0"/>
            </a:endParaRPr>
          </a:p>
          <a:p>
            <a:endParaRPr lang="en-US" sz="1000" b="1" dirty="0" smtClean="0">
              <a:solidFill>
                <a:srgbClr val="FF6600"/>
              </a:solidFill>
              <a:latin typeface="+mn-lt"/>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We recognize</a:t>
            </a:r>
            <a:r>
              <a:rPr lang="en-CA" sz="1000" kern="1200" baseline="0" dirty="0" smtClean="0">
                <a:solidFill>
                  <a:schemeClr val="tx1"/>
                </a:solidFill>
                <a:effectLst/>
                <a:latin typeface="+mn-lt"/>
                <a:ea typeface="+mn-ea"/>
                <a:cs typeface="+mn-cs"/>
              </a:rPr>
              <a:t> that </a:t>
            </a:r>
            <a:r>
              <a:rPr lang="en-CA" sz="1000" kern="1200" dirty="0" smtClean="0">
                <a:solidFill>
                  <a:schemeClr val="tx1"/>
                </a:solidFill>
                <a:effectLst/>
                <a:latin typeface="+mn-lt"/>
                <a:ea typeface="+mn-ea"/>
                <a:cs typeface="+mn-cs"/>
              </a:rPr>
              <a:t>Canadians should be limiting their intake of nutrients of concern, such as sodium, sugar and saturated fats.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But categorizing food as ‘highly processed’ unfairly vilifies food that can be part of a healthy diet and that many Canadians rely upon as a convenient, affordable, safe and nutritious option.”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Definition</a:t>
            </a:r>
            <a:r>
              <a:rPr lang="en-CA" sz="1000" kern="1200" baseline="0" dirty="0" smtClean="0">
                <a:solidFill>
                  <a:schemeClr val="tx1"/>
                </a:solidFill>
                <a:effectLst/>
                <a:latin typeface="+mn-lt"/>
                <a:ea typeface="+mn-ea"/>
                <a:cs typeface="+mn-cs"/>
              </a:rPr>
              <a:t> of processed food: </a:t>
            </a:r>
            <a:r>
              <a:rPr lang="en-CA" sz="1000" kern="1200" dirty="0" smtClean="0">
                <a:solidFill>
                  <a:schemeClr val="tx1"/>
                </a:solidFill>
                <a:effectLst/>
                <a:latin typeface="+mn-lt"/>
                <a:ea typeface="+mn-ea"/>
                <a:cs typeface="+mn-cs"/>
              </a:rPr>
              <a:t>Any product that is washed, cut</a:t>
            </a:r>
            <a:r>
              <a:rPr lang="en-CA" sz="1000" kern="1200" baseline="0" dirty="0" smtClean="0">
                <a:solidFill>
                  <a:schemeClr val="tx1"/>
                </a:solidFill>
                <a:effectLst/>
                <a:latin typeface="+mn-lt"/>
                <a:ea typeface="+mn-ea"/>
                <a:cs typeface="+mn-cs"/>
              </a:rPr>
              <a:t>, packaged, frozen or canned.   (What did you have for breakfast?)</a:t>
            </a:r>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cs typeface="Calibri" panose="020F0502020204030204" pitchFamily="34" charset="0"/>
              </a:rPr>
              <a:t>E.g. 100% fruit juice, which is a good source of essential nutrients and a cost effective way to help people meet fruit intakes all year long, should be limited</a:t>
            </a:r>
          </a:p>
          <a:p>
            <a:endParaRPr lang="en-US" sz="1000" b="1" dirty="0" smtClean="0">
              <a:solidFill>
                <a:srgbClr val="FF6600"/>
              </a:solidFill>
              <a:latin typeface="+mn-lt"/>
              <a:cs typeface="Calibri" panose="020F0502020204030204" pitchFamily="34" charset="0"/>
            </a:endParaRPr>
          </a:p>
          <a:p>
            <a:r>
              <a:rPr lang="en-CA" sz="1000" kern="1200" dirty="0" smtClean="0">
                <a:solidFill>
                  <a:schemeClr val="tx1"/>
                </a:solidFill>
                <a:effectLst/>
                <a:latin typeface="+mn-lt"/>
                <a:ea typeface="+mn-ea"/>
                <a:cs typeface="+mn-cs"/>
              </a:rPr>
              <a:t>Food processing has an important place within Canada’s food system and will continue to supply safe, convenient and non-perishable foods. </a:t>
            </a:r>
          </a:p>
          <a:p>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reality is that </a:t>
            </a:r>
            <a:r>
              <a:rPr lang="en-CA" sz="1000" b="1" kern="1200" dirty="0" smtClean="0">
                <a:solidFill>
                  <a:schemeClr val="tx1"/>
                </a:solidFill>
                <a:effectLst/>
                <a:latin typeface="+mn-lt"/>
                <a:ea typeface="+mn-ea"/>
                <a:cs typeface="+mn-cs"/>
              </a:rPr>
              <a:t>people are time starved </a:t>
            </a:r>
            <a:r>
              <a:rPr lang="en-CA" sz="1000" kern="1200" dirty="0" smtClean="0">
                <a:solidFill>
                  <a:schemeClr val="tx1"/>
                </a:solidFill>
                <a:effectLst/>
                <a:latin typeface="+mn-lt"/>
                <a:ea typeface="+mn-ea"/>
                <a:cs typeface="+mn-cs"/>
              </a:rPr>
              <a:t>- People are looking for tasty, convenient, affordable and nutritious products to feed their families and our members will continue to respond to consumer needs.</a:t>
            </a:r>
            <a:endParaRPr lang="en-US" sz="1000" kern="1200" dirty="0" smtClean="0">
              <a:solidFill>
                <a:schemeClr val="tx1"/>
              </a:solidFill>
              <a:effectLst/>
              <a:latin typeface="+mn-lt"/>
              <a:ea typeface="+mn-ea"/>
              <a:cs typeface="+mn-cs"/>
            </a:endParaRPr>
          </a:p>
          <a:p>
            <a:endParaRPr lang="en-US" sz="1000" b="1" dirty="0" smtClean="0">
              <a:solidFill>
                <a:srgbClr val="FF6600"/>
              </a:solidFill>
              <a:latin typeface="+mn-lt"/>
              <a:cs typeface="Calibri" panose="020F0502020204030204" pitchFamily="34" charset="0"/>
            </a:endParaRPr>
          </a:p>
          <a:p>
            <a:r>
              <a:rPr lang="en-US" sz="1000" b="1" u="sng" dirty="0" smtClean="0">
                <a:solidFill>
                  <a:srgbClr val="FF6600"/>
                </a:solidFill>
                <a:latin typeface="+mn-lt"/>
                <a:cs typeface="Calibri" panose="020F0502020204030204" pitchFamily="34" charset="0"/>
              </a:rPr>
              <a:t>Background:</a:t>
            </a:r>
          </a:p>
          <a:p>
            <a:endParaRPr lang="en-US" sz="1000" b="1" dirty="0" smtClean="0">
              <a:solidFill>
                <a:srgbClr val="FF6600"/>
              </a:solidFill>
              <a:latin typeface="+mn-lt"/>
              <a:cs typeface="Calibri" panose="020F0502020204030204" pitchFamily="34" charset="0"/>
            </a:endParaRPr>
          </a:p>
          <a:p>
            <a:r>
              <a:rPr lang="en-US" sz="1000" b="1" dirty="0" smtClean="0">
                <a:solidFill>
                  <a:srgbClr val="FF6600"/>
                </a:solidFill>
                <a:latin typeface="+mn-lt"/>
                <a:cs typeface="Calibri" panose="020F0502020204030204" pitchFamily="34" charset="0"/>
              </a:rPr>
              <a:t>Processed</a:t>
            </a:r>
            <a:r>
              <a:rPr lang="en-US" sz="1000" dirty="0" smtClean="0">
                <a:solidFill>
                  <a:srgbClr val="FF6600"/>
                </a:solidFill>
                <a:latin typeface="+mn-lt"/>
                <a:cs typeface="Calibri" panose="020F0502020204030204" pitchFamily="34" charset="0"/>
              </a:rPr>
              <a:t> </a:t>
            </a:r>
            <a:r>
              <a:rPr lang="en-US" sz="1000" dirty="0" smtClean="0">
                <a:latin typeface="+mn-lt"/>
                <a:cs typeface="Calibri" panose="020F0502020204030204" pitchFamily="34" charset="0"/>
              </a:rPr>
              <a:t>or </a:t>
            </a:r>
            <a:r>
              <a:rPr lang="en-US" sz="1000" b="1" dirty="0" smtClean="0">
                <a:solidFill>
                  <a:srgbClr val="FF3300"/>
                </a:solidFill>
                <a:latin typeface="+mn-lt"/>
                <a:cs typeface="Calibri" panose="020F0502020204030204" pitchFamily="34" charset="0"/>
              </a:rPr>
              <a:t>prepared</a:t>
            </a:r>
            <a:r>
              <a:rPr lang="en-US" sz="1000" dirty="0" smtClean="0">
                <a:solidFill>
                  <a:srgbClr val="FF3300"/>
                </a:solidFill>
                <a:latin typeface="+mn-lt"/>
                <a:cs typeface="Calibri" panose="020F0502020204030204" pitchFamily="34" charset="0"/>
              </a:rPr>
              <a:t> </a:t>
            </a:r>
            <a:r>
              <a:rPr lang="en-US" sz="1000" dirty="0" smtClean="0">
                <a:latin typeface="+mn-lt"/>
                <a:cs typeface="Calibri" panose="020F0502020204030204" pitchFamily="34" charset="0"/>
              </a:rPr>
              <a:t>foods and beverages that contribute excess sodium, free sugars or saturated fat should not be consumed regularly; and </a:t>
            </a:r>
            <a:r>
              <a:rPr lang="en-US" sz="1000" b="1" dirty="0" smtClean="0">
                <a:solidFill>
                  <a:srgbClr val="FF3300"/>
                </a:solidFill>
                <a:latin typeface="+mn-lt"/>
                <a:cs typeface="Calibri" panose="020F0502020204030204" pitchFamily="34" charset="0"/>
              </a:rPr>
              <a:t>highly processed</a:t>
            </a:r>
            <a:r>
              <a:rPr lang="en-US" sz="1000" dirty="0" smtClean="0">
                <a:latin typeface="+mn-lt"/>
                <a:cs typeface="Calibri" panose="020F0502020204030204" pitchFamily="34" charset="0"/>
              </a:rPr>
              <a:t> foods should be limited</a:t>
            </a:r>
          </a:p>
          <a:p>
            <a:endParaRPr lang="en-US" sz="1000" dirty="0" smtClean="0">
              <a:latin typeface="+mn-lt"/>
              <a:cs typeface="Calibri" panose="020F0502020204030204" pitchFamily="34" charset="0"/>
            </a:endParaRPr>
          </a:p>
          <a:p>
            <a:r>
              <a:rPr lang="en-US" sz="1000" dirty="0" smtClean="0">
                <a:latin typeface="+mn-lt"/>
                <a:cs typeface="Calibri" panose="020F0502020204030204" pitchFamily="34" charset="0"/>
              </a:rPr>
              <a:t>Canadians are advised to “be aware of food marketing” </a:t>
            </a:r>
          </a:p>
          <a:p>
            <a:endParaRPr lang="en-US" sz="1000" dirty="0" smtClean="0">
              <a:latin typeface="+mn-lt"/>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latin typeface="+mn-lt"/>
              </a:rPr>
              <a:t>It does not consider the ultimate impact on food access and affordability for the most vulnerable in our society</a:t>
            </a:r>
          </a:p>
          <a:p>
            <a:pPr marL="171450" indent="-171450">
              <a:buFont typeface="Arial" panose="020B0604020202020204" pitchFamily="34" charset="0"/>
              <a:buChar char="•"/>
            </a:pPr>
            <a:endParaRPr lang="en-US" sz="1000" dirty="0" smtClean="0">
              <a:latin typeface="+mn-lt"/>
            </a:endParaRPr>
          </a:p>
          <a:p>
            <a:endParaRPr lang="en-US" sz="1000" dirty="0" smtClean="0">
              <a:latin typeface="+mn-lt"/>
              <a:cs typeface="Calibri" panose="020F0502020204030204" pitchFamily="34" charset="0"/>
            </a:endParaRPr>
          </a:p>
          <a:p>
            <a:endParaRPr lang="en-US" sz="1000" dirty="0" smtClean="0">
              <a:latin typeface="+mn-lt"/>
            </a:endParaRPr>
          </a:p>
          <a:p>
            <a:pPr marL="171450" indent="-171450">
              <a:buFont typeface="Arial" panose="020B0604020202020204" pitchFamily="34" charset="0"/>
              <a:buChar char="•"/>
            </a:pPr>
            <a:endParaRPr lang="en-US" sz="1000" dirty="0">
              <a:latin typeface="+mn-lt"/>
            </a:endParaRPr>
          </a:p>
        </p:txBody>
      </p:sp>
      <p:sp>
        <p:nvSpPr>
          <p:cNvPr id="4" name="Slide Number Placeholder 3"/>
          <p:cNvSpPr>
            <a:spLocks noGrp="1"/>
          </p:cNvSpPr>
          <p:nvPr>
            <p:ph type="sldNum" sz="quarter" idx="10"/>
          </p:nvPr>
        </p:nvSpPr>
        <p:spPr/>
        <p:txBody>
          <a:bodyPr/>
          <a:lstStyle/>
          <a:p>
            <a:fld id="{B4427A45-4223-40A7-A015-397EE1806CB2}" type="slidenum">
              <a:rPr lang="en-CA" smtClean="0"/>
              <a:t>7</a:t>
            </a:fld>
            <a:endParaRPr lang="en-CA" dirty="0"/>
          </a:p>
        </p:txBody>
      </p:sp>
    </p:spTree>
    <p:extLst>
      <p:ext uri="{BB962C8B-B14F-4D97-AF65-F5344CB8AC3E}">
        <p14:creationId xmlns:p14="http://schemas.microsoft.com/office/powerpoint/2010/main" val="311459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smtClean="0">
                <a:solidFill>
                  <a:schemeClr val="tx1"/>
                </a:solidFill>
                <a:latin typeface="+mn-lt"/>
                <a:ea typeface="+mn-ea"/>
                <a:cs typeface="+mn-cs"/>
              </a:rPr>
              <a:t>Thank you to CFA for working closely with us against warning labels on food.</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We’ve come a long way – from black and white warning labels to red stop signs to these images. </a:t>
            </a:r>
          </a:p>
          <a:p>
            <a:endParaRPr lang="en-CA"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0" i="0" u="none" strike="noStrike" kern="1200" baseline="0" dirty="0" smtClean="0">
                <a:solidFill>
                  <a:schemeClr val="tx1"/>
                </a:solidFill>
                <a:latin typeface="+mn-lt"/>
                <a:ea typeface="+mn-ea"/>
                <a:cs typeface="+mn-cs"/>
              </a:rPr>
              <a:t>This is another way to demonize our industry and products as “unhealthy”.</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Most Canadians rely on the </a:t>
            </a:r>
            <a:r>
              <a:rPr lang="en-CA" sz="1000" b="0" i="0" u="none" strike="noStrike" kern="1200" baseline="0" dirty="0" err="1" smtClean="0">
                <a:solidFill>
                  <a:schemeClr val="tx1"/>
                </a:solidFill>
                <a:latin typeface="+mn-lt"/>
                <a:ea typeface="+mn-ea"/>
                <a:cs typeface="+mn-cs"/>
              </a:rPr>
              <a:t>NFt</a:t>
            </a:r>
            <a:r>
              <a:rPr lang="en-CA" sz="1000" b="0" i="0" u="none" strike="noStrike" kern="1200" baseline="0" dirty="0" smtClean="0">
                <a:solidFill>
                  <a:schemeClr val="tx1"/>
                </a:solidFill>
                <a:latin typeface="+mn-lt"/>
                <a:ea typeface="+mn-ea"/>
                <a:cs typeface="+mn-cs"/>
              </a:rPr>
              <a:t> to provide information about the salt, sugar and fat content in food – why do we need a new label? </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Evidence that it doesn’t work – an untested and costly experiment. </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Think of the implications – on the one hand the government is saying we have the potential to be a leader global food production and on the other hand many of the products that Canada makes would have a FOPL that implies they are unhealthy and should not be consumed.  </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The government’s EST report recommended exploring alternative options to FOPL and we certainly hope that the government accepts this recommendation.</a:t>
            </a:r>
          </a:p>
          <a:p>
            <a:endParaRPr lang="en-CA" sz="1000" b="0" i="0" u="none" strike="noStrike" kern="1200" baseline="0" dirty="0" smtClean="0">
              <a:solidFill>
                <a:schemeClr val="tx1"/>
              </a:solidFill>
              <a:latin typeface="+mn-lt"/>
              <a:ea typeface="+mn-ea"/>
              <a:cs typeface="+mn-cs"/>
            </a:endParaRPr>
          </a:p>
          <a:p>
            <a:endParaRPr lang="en-CA" sz="1000" dirty="0" smtClean="0"/>
          </a:p>
          <a:p>
            <a:endParaRPr lang="en-US" sz="1000" dirty="0"/>
          </a:p>
        </p:txBody>
      </p:sp>
      <p:sp>
        <p:nvSpPr>
          <p:cNvPr id="4" name="Slide Number Placeholder 3"/>
          <p:cNvSpPr>
            <a:spLocks noGrp="1"/>
          </p:cNvSpPr>
          <p:nvPr>
            <p:ph type="sldNum" sz="quarter" idx="10"/>
          </p:nvPr>
        </p:nvSpPr>
        <p:spPr/>
        <p:txBody>
          <a:bodyPr/>
          <a:lstStyle/>
          <a:p>
            <a:fld id="{684C6E1F-FE5A-4724-845D-42B6E41E732E}" type="slidenum">
              <a:rPr lang="en-CA" smtClean="0"/>
              <a:t>8</a:t>
            </a:fld>
            <a:endParaRPr lang="en-CA"/>
          </a:p>
        </p:txBody>
      </p:sp>
    </p:spTree>
    <p:extLst>
      <p:ext uri="{BB962C8B-B14F-4D97-AF65-F5344CB8AC3E}">
        <p14:creationId xmlns:p14="http://schemas.microsoft.com/office/powerpoint/2010/main" val="9973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0" u="none" baseline="0" dirty="0" smtClean="0">
                <a:latin typeface="+mn-lt"/>
                <a:cs typeface="Calibri" panose="020F0502020204030204" pitchFamily="34" charset="0"/>
              </a:rPr>
              <a:t>Industry prepared to do more. </a:t>
            </a:r>
            <a:endParaRPr lang="en-US" sz="1000" dirty="0" smtClean="0">
              <a:solidFill>
                <a:schemeClr val="tx2">
                  <a:lumMod val="50000"/>
                </a:schemeClr>
              </a:solidFill>
              <a:latin typeface="+mn-lt"/>
            </a:endParaRPr>
          </a:p>
          <a:p>
            <a:pPr marL="0" indent="0">
              <a:buNone/>
            </a:pPr>
            <a:endParaRPr lang="en-US" sz="1000" dirty="0" smtClean="0">
              <a:solidFill>
                <a:schemeClr val="tx2">
                  <a:lumMod val="50000"/>
                </a:schemeClr>
              </a:solidFill>
              <a:latin typeface="+mn-lt"/>
            </a:endParaRPr>
          </a:p>
          <a:p>
            <a:pPr marL="0" indent="0">
              <a:buNone/>
            </a:pPr>
            <a:r>
              <a:rPr lang="en-US" sz="1000" baseline="0" dirty="0" smtClean="0">
                <a:latin typeface="+mn-lt"/>
                <a:cs typeface="Calibri" panose="020F0502020204030204" pitchFamily="34" charset="0"/>
              </a:rPr>
              <a:t>Focus on education and healthy, balanced, lifelong habits. </a:t>
            </a:r>
          </a:p>
          <a:p>
            <a:endParaRPr lang="en-US" sz="1000" baseline="0" dirty="0" smtClean="0">
              <a:latin typeface="+mn-lt"/>
              <a:cs typeface="Calibri" panose="020F0502020204030204" pitchFamily="34" charset="0"/>
            </a:endParaRPr>
          </a:p>
          <a:p>
            <a:r>
              <a:rPr lang="en-US" sz="1000" baseline="0" dirty="0" smtClean="0">
                <a:latin typeface="+mn-lt"/>
                <a:cs typeface="Calibri" panose="020F0502020204030204" pitchFamily="34" charset="0"/>
              </a:rPr>
              <a:t>Stigmatizing certain foods won’t reduce childhood obesity. </a:t>
            </a:r>
          </a:p>
          <a:p>
            <a:pPr marL="0" indent="0">
              <a:buNone/>
            </a:pPr>
            <a:endParaRPr lang="en-US" sz="1000" b="1" u="sng" dirty="0" smtClean="0">
              <a:latin typeface="+mn-lt"/>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nutrition criteria HC has suggested is so low it would exclude almost all foods except, for example, fruits and vegetables.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But if your product is an ingredient in any other product, know that food would almost certainly be defined as unhealthy.  </a:t>
            </a:r>
          </a:p>
          <a:p>
            <a:pPr marL="0" indent="0">
              <a:buNone/>
            </a:pPr>
            <a:endParaRPr lang="en-US" sz="1000" b="1" u="sng" dirty="0" smtClean="0">
              <a:latin typeface="+mn-lt"/>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lumMod val="50000"/>
                  </a:schemeClr>
                </a:solidFill>
                <a:latin typeface="+mn-lt"/>
              </a:rPr>
              <a:t>Health Canada’s proposed approach</a:t>
            </a:r>
            <a:r>
              <a:rPr lang="en-US" sz="1000" baseline="0" dirty="0" smtClean="0">
                <a:solidFill>
                  <a:schemeClr val="tx2">
                    <a:lumMod val="50000"/>
                  </a:schemeClr>
                </a:solidFill>
                <a:latin typeface="+mn-lt"/>
              </a:rPr>
              <a:t> </a:t>
            </a:r>
            <a:r>
              <a:rPr lang="en-US" sz="1000" dirty="0" smtClean="0">
                <a:solidFill>
                  <a:schemeClr val="tx2">
                    <a:lumMod val="50000"/>
                  </a:schemeClr>
                </a:solidFill>
                <a:latin typeface="+mn-lt"/>
              </a:rPr>
              <a:t>is </a:t>
            </a:r>
            <a:r>
              <a:rPr lang="en-US" sz="1000" i="1" dirty="0" smtClean="0">
                <a:solidFill>
                  <a:schemeClr val="tx2">
                    <a:lumMod val="50000"/>
                  </a:schemeClr>
                </a:solidFill>
                <a:latin typeface="+mn-lt"/>
              </a:rPr>
              <a:t>not</a:t>
            </a:r>
            <a:r>
              <a:rPr lang="en-US" sz="1000" dirty="0" smtClean="0">
                <a:solidFill>
                  <a:schemeClr val="tx2">
                    <a:lumMod val="50000"/>
                  </a:schemeClr>
                </a:solidFill>
                <a:latin typeface="+mn-lt"/>
              </a:rPr>
              <a:t>  the Quebec model</a:t>
            </a:r>
            <a:endParaRPr lang="en-US" sz="1000" b="1" u="sng" dirty="0" smtClean="0">
              <a:latin typeface="+mn-lt"/>
              <a:cs typeface="Calibri" panose="020F0502020204030204" pitchFamily="34" charset="0"/>
            </a:endParaRPr>
          </a:p>
          <a:p>
            <a:pPr marL="0" indent="0">
              <a:buNone/>
            </a:pPr>
            <a:endParaRPr lang="en-US" sz="1000" b="1" u="sng" dirty="0" smtClean="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u="sng" kern="1200" dirty="0" smtClean="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r>
              <a:rPr lang="en-US" sz="1000" dirty="0" smtClean="0">
                <a:latin typeface="+mn-lt"/>
              </a:rPr>
              <a:t>But there are models that are currently in place in other markets in the world that we believe Health Canada is attempting to emulate.</a:t>
            </a:r>
          </a:p>
          <a:p>
            <a:endParaRPr lang="en-US" sz="1000" dirty="0" smtClean="0">
              <a:latin typeface="+mn-lt"/>
            </a:endParaRPr>
          </a:p>
          <a:p>
            <a:r>
              <a:rPr lang="en-US" sz="1000" dirty="0" smtClean="0">
                <a:latin typeface="+mn-lt"/>
              </a:rPr>
              <a:t>Here is a photo of a grocery store shelf in Chile….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external wrapping in Chile is placed by retailers.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legislation there places liability on retailers for ensuring everything in their store is compliant with the legislation so our understanding is the retailers have put items in the overlay packaging (bad for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S-228 at first reading contained the same retailer liability provisions.  </a:t>
            </a:r>
            <a:endParaRPr lang="en-US" sz="1000" kern="1200" dirty="0" smtClean="0">
              <a:solidFill>
                <a:schemeClr val="tx1"/>
              </a:solidFill>
              <a:effectLst/>
              <a:latin typeface="+mn-lt"/>
              <a:ea typeface="+mn-ea"/>
              <a:cs typeface="+mn-cs"/>
            </a:endParaRPr>
          </a:p>
          <a:p>
            <a:pPr lvl="0"/>
            <a:endParaRPr lang="en-US" sz="1000" dirty="0" smtClean="0">
              <a:latin typeface="+mn-lt"/>
              <a:cs typeface="Calibri" panose="020F0502020204030204" pitchFamily="34" charset="0"/>
            </a:endParaRPr>
          </a:p>
          <a:p>
            <a:endParaRPr lang="en-US" sz="1000" dirty="0" smtClean="0">
              <a:latin typeface="+mn-lt"/>
            </a:endParaRPr>
          </a:p>
          <a:p>
            <a:endParaRPr lang="en-US" sz="1000" dirty="0">
              <a:latin typeface="+mn-lt"/>
            </a:endParaRPr>
          </a:p>
        </p:txBody>
      </p:sp>
      <p:sp>
        <p:nvSpPr>
          <p:cNvPr id="4" name="Slide Number Placeholder 3"/>
          <p:cNvSpPr>
            <a:spLocks noGrp="1"/>
          </p:cNvSpPr>
          <p:nvPr>
            <p:ph type="sldNum" sz="quarter" idx="10"/>
          </p:nvPr>
        </p:nvSpPr>
        <p:spPr/>
        <p:txBody>
          <a:bodyPr/>
          <a:lstStyle/>
          <a:p>
            <a:fld id="{8045AE32-23D8-4E54-A9FE-5BF1E13B672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2461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57600"/>
            <a:ext cx="6400800" cy="685800"/>
          </a:xfrm>
        </p:spPr>
        <p:txBody>
          <a:bodyPr/>
          <a:lstStyle>
            <a:lvl1pPr marL="0" indent="0" algn="l">
              <a:buNone/>
              <a:defRPr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CA" dirty="0"/>
          </a:p>
        </p:txBody>
      </p:sp>
      <p:sp>
        <p:nvSpPr>
          <p:cNvPr id="4" name="Date Placeholder 3"/>
          <p:cNvSpPr>
            <a:spLocks noGrp="1"/>
          </p:cNvSpPr>
          <p:nvPr>
            <p:ph type="dt" sz="half" idx="10"/>
          </p:nvPr>
        </p:nvSpPr>
        <p:spPr>
          <a:xfrm>
            <a:off x="6792686" y="6291036"/>
            <a:ext cx="2133600" cy="365125"/>
          </a:xfrm>
        </p:spPr>
        <p:txBody>
          <a:bodyPr/>
          <a:lstStyle/>
          <a:p>
            <a:fld id="{552E8550-63AB-438F-A041-9437F6B4EBC9}" type="datetimeFigureOut">
              <a:rPr lang="en-CA" smtClean="0"/>
              <a:t>15/02/2019</a:t>
            </a:fld>
            <a:endParaRPr lang="en-CA" dirty="0"/>
          </a:p>
        </p:txBody>
      </p:sp>
      <p:sp>
        <p:nvSpPr>
          <p:cNvPr id="6" name="Title 5"/>
          <p:cNvSpPr>
            <a:spLocks noGrp="1"/>
          </p:cNvSpPr>
          <p:nvPr>
            <p:ph type="title"/>
          </p:nvPr>
        </p:nvSpPr>
        <p:spPr>
          <a:xfrm>
            <a:off x="457200" y="2133600"/>
            <a:ext cx="6400800" cy="1143000"/>
          </a:xfr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193985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2E8550-63AB-438F-A041-9437F6B4EBC9}" type="datetimeFigureOut">
              <a:rPr lang="en-CA" smtClean="0"/>
              <a:t>15/02/2019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36731915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2E8550-63AB-438F-A041-9437F6B4EBC9}" type="datetimeFigureOut">
              <a:rPr lang="en-CA" smtClean="0"/>
              <a:t>15/02/2019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630195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7772400" cy="1470025"/>
          </a:xfrm>
          <a:prstGeom prst="rect">
            <a:avLst/>
          </a:prstGeom>
        </p:spPr>
        <p:txBody>
          <a:bodyPr/>
          <a:lstStyle/>
          <a:p>
            <a:r>
              <a:rPr lang="en-US" dirty="0" smtClean="0"/>
              <a:t>Click to edit Master title style</a:t>
            </a:r>
            <a:endParaRPr lang="en-CA" dirty="0"/>
          </a:p>
        </p:txBody>
      </p:sp>
      <p:sp>
        <p:nvSpPr>
          <p:cNvPr id="4" name="Date Placeholder 3"/>
          <p:cNvSpPr>
            <a:spLocks noGrp="1"/>
          </p:cNvSpPr>
          <p:nvPr>
            <p:ph type="dt" sz="half" idx="10"/>
          </p:nvPr>
        </p:nvSpPr>
        <p:spPr>
          <a:xfrm>
            <a:off x="6705600" y="6248400"/>
            <a:ext cx="2133600" cy="365125"/>
          </a:xfrm>
        </p:spPr>
        <p:txBody>
          <a:bodyPr/>
          <a:lstStyle/>
          <a:p>
            <a:fld id="{9DDD8E76-C50F-451B-A6FC-40B016A429CE}" type="datetimeFigureOut">
              <a:rPr lang="en-CA" smtClean="0"/>
              <a:t>15/02/2019</a:t>
            </a:fld>
            <a:endParaRPr lang="en-CA"/>
          </a:p>
        </p:txBody>
      </p:sp>
      <p:sp>
        <p:nvSpPr>
          <p:cNvPr id="9" name="Text Placeholder 8"/>
          <p:cNvSpPr>
            <a:spLocks noGrp="1"/>
          </p:cNvSpPr>
          <p:nvPr>
            <p:ph type="body" sz="quarter" idx="13"/>
          </p:nvPr>
        </p:nvSpPr>
        <p:spPr>
          <a:xfrm>
            <a:off x="914400" y="3962400"/>
            <a:ext cx="6858000" cy="685800"/>
          </a:xfrm>
          <a:prstGeom prst="rect">
            <a:avLst/>
          </a:prstGeom>
        </p:spPr>
        <p:txBody>
          <a:bodyPr/>
          <a:lstStyle>
            <a:lvl1pPr marL="0" indent="0">
              <a:buNone/>
              <a:defRPr sz="2400">
                <a:solidFill>
                  <a:schemeClr val="tx1">
                    <a:alpha val="57000"/>
                  </a:schemeClr>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7670205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7526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DDD8E76-C50F-451B-A6FC-40B016A429CE}" type="datetimeFigureOut">
              <a:rPr lang="en-CA" smtClean="0"/>
              <a:t>15/02/2019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24336012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DDD8E76-C50F-451B-A6FC-40B016A429CE}" type="datetimeFigureOut">
              <a:rPr lang="en-CA" smtClean="0"/>
              <a:t>15/02/2019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668797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DDD8E76-C50F-451B-A6FC-40B016A429CE}" type="datetimeFigureOut">
              <a:rPr lang="en-CA" smtClean="0"/>
              <a:t>15/02/2019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34202113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DDD8E76-C50F-451B-A6FC-40B016A429CE}" type="datetimeFigureOut">
              <a:rPr lang="en-CA" smtClean="0"/>
              <a:t>15/02/2019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22512758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DDD8E76-C50F-451B-A6FC-40B016A429CE}" type="datetimeFigureOut">
              <a:rPr lang="en-CA" smtClean="0"/>
              <a:t>15/02/2019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16641536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D8E76-C50F-451B-A6FC-40B016A429CE}" type="datetimeFigureOut">
              <a:rPr lang="en-CA" smtClean="0"/>
              <a:t>15/02/2019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26093812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D8E76-C50F-451B-A6FC-40B016A429CE}" type="datetimeFigureOut">
              <a:rPr lang="en-CA" smtClean="0"/>
              <a:t>15/02/2019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3908645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5867400" cy="1143000"/>
          </a:xfrm>
        </p:spPr>
        <p:txBody>
          <a:bodyPr/>
          <a:lstStyle>
            <a:lvl1pPr>
              <a:defRPr/>
            </a:lvl1pPr>
          </a:lstStyle>
          <a:p>
            <a:r>
              <a:rPr lang="en-US" dirty="0" smtClean="0"/>
              <a:t>Sample Header</a:t>
            </a:r>
            <a:endParaRPr lang="en-CA" dirty="0"/>
          </a:p>
        </p:txBody>
      </p:sp>
      <p:sp>
        <p:nvSpPr>
          <p:cNvPr id="3" name="Content Placeholder 2"/>
          <p:cNvSpPr>
            <a:spLocks noGrp="1"/>
          </p:cNvSpPr>
          <p:nvPr>
            <p:ph idx="1"/>
          </p:nvPr>
        </p:nvSpPr>
        <p:spPr/>
        <p:txBody>
          <a:bodyPr/>
          <a:lstStyle>
            <a:lvl1pPr>
              <a:defRPr>
                <a:solidFill>
                  <a:schemeClr val="tx2">
                    <a:lumMod val="75000"/>
                  </a:schemeClr>
                </a:solidFill>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2E8550-63AB-438F-A041-9437F6B4EBC9}" type="datetimeFigureOut">
              <a:rPr lang="en-CA" smtClean="0"/>
              <a:t>15/02/2019</a:t>
            </a:fld>
            <a:endParaRPr lang="en-CA"/>
          </a:p>
        </p:txBody>
      </p:sp>
    </p:spTree>
    <p:extLst>
      <p:ext uri="{BB962C8B-B14F-4D97-AF65-F5344CB8AC3E}">
        <p14:creationId xmlns:p14="http://schemas.microsoft.com/office/powerpoint/2010/main" val="4405281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D8E76-C50F-451B-A6FC-40B016A429CE}" type="datetimeFigureOut">
              <a:rPr lang="en-CA" smtClean="0"/>
              <a:t>15/02/2019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4788004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DDD8E76-C50F-451B-A6FC-40B016A429CE}" type="datetimeFigureOut">
              <a:rPr lang="en-CA" smtClean="0"/>
              <a:t>15/02/2019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10800036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DDD8E76-C50F-451B-A6FC-40B016A429CE}" type="datetimeFigureOut">
              <a:rPr lang="en-CA" smtClean="0"/>
              <a:t>15/02/2019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19063851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57600"/>
            <a:ext cx="6400800" cy="685800"/>
          </a:xfrm>
        </p:spPr>
        <p:txBody>
          <a:bodyPr/>
          <a:lstStyle>
            <a:lvl1pPr marL="0" indent="0" algn="l">
              <a:buNone/>
              <a:defRPr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CA" dirty="0"/>
          </a:p>
        </p:txBody>
      </p:sp>
      <p:sp>
        <p:nvSpPr>
          <p:cNvPr id="4" name="Date Placeholder 3"/>
          <p:cNvSpPr>
            <a:spLocks noGrp="1"/>
          </p:cNvSpPr>
          <p:nvPr>
            <p:ph type="dt" sz="half" idx="10"/>
          </p:nvPr>
        </p:nvSpPr>
        <p:spPr>
          <a:xfrm>
            <a:off x="6792686" y="6291036"/>
            <a:ext cx="2133600" cy="365125"/>
          </a:xfrm>
        </p:spPr>
        <p:txBody>
          <a:bodyPr/>
          <a:lstStyle/>
          <a:p>
            <a:fld id="{552E8550-63AB-438F-A041-9437F6B4EBC9}" type="datetimeFigureOut">
              <a:rPr lang="en-CA" smtClean="0">
                <a:solidFill>
                  <a:srgbClr val="820024">
                    <a:tint val="75000"/>
                  </a:srgbClr>
                </a:solidFill>
              </a:rPr>
              <a:pPr/>
              <a:t>15/02/2019</a:t>
            </a:fld>
            <a:endParaRPr lang="en-CA" dirty="0">
              <a:solidFill>
                <a:srgbClr val="820024">
                  <a:tint val="75000"/>
                </a:srgbClr>
              </a:solidFill>
            </a:endParaRPr>
          </a:p>
        </p:txBody>
      </p:sp>
      <p:sp>
        <p:nvSpPr>
          <p:cNvPr id="6" name="Title 5"/>
          <p:cNvSpPr>
            <a:spLocks noGrp="1"/>
          </p:cNvSpPr>
          <p:nvPr>
            <p:ph type="title"/>
          </p:nvPr>
        </p:nvSpPr>
        <p:spPr>
          <a:xfrm>
            <a:off x="457200" y="2133600"/>
            <a:ext cx="6400800" cy="1143000"/>
          </a:xfr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16638070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5867400" cy="1143000"/>
          </a:xfrm>
        </p:spPr>
        <p:txBody>
          <a:bodyPr/>
          <a:lstStyle>
            <a:lvl1pPr>
              <a:defRPr/>
            </a:lvl1pPr>
          </a:lstStyle>
          <a:p>
            <a:r>
              <a:rPr lang="en-US" dirty="0" smtClean="0"/>
              <a:t>Sample Header</a:t>
            </a:r>
            <a:endParaRPr lang="en-CA" dirty="0"/>
          </a:p>
        </p:txBody>
      </p:sp>
      <p:sp>
        <p:nvSpPr>
          <p:cNvPr id="3" name="Content Placeholder 2"/>
          <p:cNvSpPr>
            <a:spLocks noGrp="1"/>
          </p:cNvSpPr>
          <p:nvPr>
            <p:ph idx="1"/>
          </p:nvPr>
        </p:nvSpPr>
        <p:spPr/>
        <p:txBody>
          <a:bodyPr/>
          <a:lstStyle>
            <a:lvl1pPr>
              <a:defRPr>
                <a:solidFill>
                  <a:schemeClr val="tx2">
                    <a:lumMod val="75000"/>
                  </a:schemeClr>
                </a:solidFill>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Tree>
    <p:extLst>
      <p:ext uri="{BB962C8B-B14F-4D97-AF65-F5344CB8AC3E}">
        <p14:creationId xmlns:p14="http://schemas.microsoft.com/office/powerpoint/2010/main" val="2276106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37939172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37485625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18583769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40825555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3081612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2E8550-63AB-438F-A041-9437F6B4EBC9}" type="datetimeFigureOut">
              <a:rPr lang="en-CA" smtClean="0"/>
              <a:t>15/02/2019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20813395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111457600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16329103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22449563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2E8550-63AB-438F-A041-9437F6B4EBC9}" type="datetimeFigureOut">
              <a:rPr lang="en-CA" smtClean="0">
                <a:solidFill>
                  <a:srgbClr val="820024">
                    <a:tint val="75000"/>
                  </a:srgbClr>
                </a:solidFill>
              </a:rPr>
              <a:pPr/>
              <a:t>15/02/2019</a:t>
            </a:fld>
            <a:endParaRPr lang="en-CA">
              <a:solidFill>
                <a:srgbClr val="820024">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32078630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52E8550-63AB-438F-A041-9437F6B4EBC9}" type="datetimeFigureOut">
              <a:rPr lang="en-CA" smtClean="0"/>
              <a:t>15/02/2019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4159546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52E8550-63AB-438F-A041-9437F6B4EBC9}" type="datetimeFigureOut">
              <a:rPr lang="en-CA" smtClean="0"/>
              <a:t>15/02/2019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29044488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52E8550-63AB-438F-A041-9437F6B4EBC9}" type="datetimeFigureOut">
              <a:rPr lang="en-CA" smtClean="0"/>
              <a:t>15/02/2019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15120142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E8550-63AB-438F-A041-9437F6B4EBC9}" type="datetimeFigureOut">
              <a:rPr lang="en-CA" smtClean="0"/>
              <a:t>15/02/2019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2738747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E8550-63AB-438F-A041-9437F6B4EBC9}" type="datetimeFigureOut">
              <a:rPr lang="en-CA" smtClean="0"/>
              <a:t>15/02/2019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38633682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E8550-63AB-438F-A041-9437F6B4EBC9}" type="datetimeFigureOut">
              <a:rPr lang="en-CA" smtClean="0"/>
              <a:t>15/02/2019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3157822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66566"/>
            <a:ext cx="5867401" cy="1143000"/>
          </a:xfrm>
          <a:prstGeom prst="rect">
            <a:avLst/>
          </a:prstGeom>
        </p:spPr>
        <p:txBody>
          <a:bodyPr vert="horz" lIns="91440" tIns="45720" rIns="91440" bIns="45720" rtlCol="0" anchor="ctr">
            <a:noAutofit/>
          </a:bodyPr>
          <a:lstStyle/>
          <a:p>
            <a:r>
              <a:rPr lang="en-US" dirty="0" smtClean="0"/>
              <a:t>Sample Header</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836229"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E8550-63AB-438F-A041-9437F6B4EBC9}" type="datetimeFigureOut">
              <a:rPr lang="en-CA" smtClean="0"/>
              <a:t>15/02/2019</a:t>
            </a:fld>
            <a:endParaRPr lang="en-CA" dirty="0"/>
          </a:p>
        </p:txBody>
      </p:sp>
      <p:cxnSp>
        <p:nvCxnSpPr>
          <p:cNvPr id="6" name="Straight Connector 5"/>
          <p:cNvCxnSpPr/>
          <p:nvPr userDrawn="1"/>
        </p:nvCxnSpPr>
        <p:spPr>
          <a:xfrm>
            <a:off x="457200" y="1418801"/>
            <a:ext cx="8516257" cy="0"/>
          </a:xfrm>
          <a:prstGeom prst="line">
            <a:avLst/>
          </a:prstGeom>
          <a:ln>
            <a:solidFill>
              <a:srgbClr val="820024"/>
            </a:solidFill>
          </a:ln>
        </p:spPr>
        <p:style>
          <a:lnRef idx="3">
            <a:schemeClr val="dk1"/>
          </a:lnRef>
          <a:fillRef idx="0">
            <a:schemeClr val="dk1"/>
          </a:fillRef>
          <a:effectRef idx="2">
            <a:schemeClr val="dk1"/>
          </a:effectRef>
          <a:fontRef idx="minor">
            <a:schemeClr val="tx1"/>
          </a:fontRef>
        </p:style>
      </p:cxnSp>
      <p:pic>
        <p:nvPicPr>
          <p:cNvPr id="8" name="Picture 328"/>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530" r="2667"/>
          <a:stretch/>
        </p:blipFill>
        <p:spPr bwMode="auto">
          <a:xfrm>
            <a:off x="6343650" y="165245"/>
            <a:ext cx="2800350" cy="97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3956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580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D8E76-C50F-451B-A6FC-40B016A429CE}" type="datetimeFigureOut">
              <a:rPr lang="en-CA" smtClean="0"/>
              <a:t>15/02/2019</a:t>
            </a:fld>
            <a:endParaRPr lang="en-CA"/>
          </a:p>
        </p:txBody>
      </p:sp>
      <p:pic>
        <p:nvPicPr>
          <p:cNvPr id="5" name="Picture 32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4220"/>
            <a:ext cx="5085051" cy="164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2266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820024"/>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66566"/>
            <a:ext cx="5867401" cy="1143000"/>
          </a:xfrm>
          <a:prstGeom prst="rect">
            <a:avLst/>
          </a:prstGeom>
        </p:spPr>
        <p:txBody>
          <a:bodyPr vert="horz" lIns="91440" tIns="45720" rIns="91440" bIns="45720" rtlCol="0" anchor="ctr">
            <a:noAutofit/>
          </a:bodyPr>
          <a:lstStyle/>
          <a:p>
            <a:r>
              <a:rPr lang="en-US" dirty="0" smtClean="0"/>
              <a:t>Sample Header</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836229"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E8550-63AB-438F-A041-9437F6B4EBC9}" type="datetimeFigureOut">
              <a:rPr lang="en-CA" smtClean="0">
                <a:solidFill>
                  <a:srgbClr val="820024">
                    <a:tint val="75000"/>
                  </a:srgbClr>
                </a:solidFill>
              </a:rPr>
              <a:pPr/>
              <a:t>15/02/2019</a:t>
            </a:fld>
            <a:endParaRPr lang="en-CA" dirty="0">
              <a:solidFill>
                <a:srgbClr val="820024">
                  <a:tint val="75000"/>
                </a:srgbClr>
              </a:solidFill>
            </a:endParaRPr>
          </a:p>
        </p:txBody>
      </p:sp>
      <p:cxnSp>
        <p:nvCxnSpPr>
          <p:cNvPr id="6" name="Straight Connector 5"/>
          <p:cNvCxnSpPr/>
          <p:nvPr userDrawn="1"/>
        </p:nvCxnSpPr>
        <p:spPr>
          <a:xfrm>
            <a:off x="457200" y="1418801"/>
            <a:ext cx="8516257" cy="0"/>
          </a:xfrm>
          <a:prstGeom prst="line">
            <a:avLst/>
          </a:prstGeom>
          <a:ln>
            <a:solidFill>
              <a:srgbClr val="820024"/>
            </a:solidFill>
          </a:ln>
        </p:spPr>
        <p:style>
          <a:lnRef idx="3">
            <a:schemeClr val="dk1"/>
          </a:lnRef>
          <a:fillRef idx="0">
            <a:schemeClr val="dk1"/>
          </a:fillRef>
          <a:effectRef idx="2">
            <a:schemeClr val="dk1"/>
          </a:effectRef>
          <a:fontRef idx="minor">
            <a:schemeClr val="tx1"/>
          </a:fontRef>
        </p:style>
      </p:cxnSp>
      <p:pic>
        <p:nvPicPr>
          <p:cNvPr id="8" name="Picture 328"/>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530" r="2667"/>
          <a:stretch/>
        </p:blipFill>
        <p:spPr bwMode="auto">
          <a:xfrm>
            <a:off x="6343650" y="165245"/>
            <a:ext cx="2800350" cy="97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0611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png"/><Relationship Id="rId39" Type="http://schemas.openxmlformats.org/officeDocument/2006/relationships/image" Target="../media/image39.jpe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jpeg"/><Relationship Id="rId63" Type="http://schemas.openxmlformats.org/officeDocument/2006/relationships/image" Target="../media/image63.jpeg"/><Relationship Id="rId68" Type="http://schemas.openxmlformats.org/officeDocument/2006/relationships/image" Target="../media/image68.png"/><Relationship Id="rId7" Type="http://schemas.openxmlformats.org/officeDocument/2006/relationships/image" Target="../media/image7.jpeg"/><Relationship Id="rId71" Type="http://schemas.openxmlformats.org/officeDocument/2006/relationships/image" Target="../media/image71.jpeg"/><Relationship Id="rId2" Type="http://schemas.openxmlformats.org/officeDocument/2006/relationships/notesSlide" Target="../notesSlides/notesSlide2.xml"/><Relationship Id="rId16" Type="http://schemas.openxmlformats.org/officeDocument/2006/relationships/image" Target="../media/image16.png"/><Relationship Id="rId29" Type="http://schemas.openxmlformats.org/officeDocument/2006/relationships/image" Target="../media/image29.jpeg"/><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jpeg"/><Relationship Id="rId45" Type="http://schemas.openxmlformats.org/officeDocument/2006/relationships/image" Target="../media/image45.png"/><Relationship Id="rId53" Type="http://schemas.openxmlformats.org/officeDocument/2006/relationships/image" Target="../media/image53.jpeg"/><Relationship Id="rId58" Type="http://schemas.openxmlformats.org/officeDocument/2006/relationships/image" Target="../media/image58.jpeg"/><Relationship Id="rId66" Type="http://schemas.openxmlformats.org/officeDocument/2006/relationships/image" Target="../media/image66.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28" Type="http://schemas.openxmlformats.org/officeDocument/2006/relationships/image" Target="../media/image28.png"/><Relationship Id="rId36" Type="http://schemas.openxmlformats.org/officeDocument/2006/relationships/image" Target="../media/image36.jpeg"/><Relationship Id="rId49" Type="http://schemas.openxmlformats.org/officeDocument/2006/relationships/image" Target="../media/image49.png"/><Relationship Id="rId57" Type="http://schemas.openxmlformats.org/officeDocument/2006/relationships/image" Target="../media/image57.jpeg"/><Relationship Id="rId61" Type="http://schemas.openxmlformats.org/officeDocument/2006/relationships/image" Target="../media/image61.jpeg"/><Relationship Id="rId10" Type="http://schemas.openxmlformats.org/officeDocument/2006/relationships/image" Target="../media/image10.png"/><Relationship Id="rId19" Type="http://schemas.openxmlformats.org/officeDocument/2006/relationships/image" Target="../media/image19.jpeg"/><Relationship Id="rId31" Type="http://schemas.openxmlformats.org/officeDocument/2006/relationships/image" Target="../media/image31.png"/><Relationship Id="rId44" Type="http://schemas.openxmlformats.org/officeDocument/2006/relationships/image" Target="../media/image44.jpeg"/><Relationship Id="rId52" Type="http://schemas.openxmlformats.org/officeDocument/2006/relationships/image" Target="../media/image52.jpeg"/><Relationship Id="rId60" Type="http://schemas.openxmlformats.org/officeDocument/2006/relationships/image" Target="../media/image60.jpeg"/><Relationship Id="rId65" Type="http://schemas.openxmlformats.org/officeDocument/2006/relationships/image" Target="../media/image65.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jpeg"/><Relationship Id="rId64" Type="http://schemas.openxmlformats.org/officeDocument/2006/relationships/image" Target="../media/image64.png"/><Relationship Id="rId69" Type="http://schemas.openxmlformats.org/officeDocument/2006/relationships/image" Target="../media/image69.jpeg"/><Relationship Id="rId8" Type="http://schemas.openxmlformats.org/officeDocument/2006/relationships/image" Target="../media/image8.jpe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jpeg"/><Relationship Id="rId59" Type="http://schemas.openxmlformats.org/officeDocument/2006/relationships/image" Target="../media/image59.jpeg"/><Relationship Id="rId67" Type="http://schemas.openxmlformats.org/officeDocument/2006/relationships/image" Target="../media/image67.jpeg"/><Relationship Id="rId20" Type="http://schemas.openxmlformats.org/officeDocument/2006/relationships/image" Target="../media/image20.png"/><Relationship Id="rId41" Type="http://schemas.openxmlformats.org/officeDocument/2006/relationships/image" Target="../media/image41.jpeg"/><Relationship Id="rId54" Type="http://schemas.openxmlformats.org/officeDocument/2006/relationships/image" Target="../media/image54.jpeg"/><Relationship Id="rId62" Type="http://schemas.openxmlformats.org/officeDocument/2006/relationships/image" Target="../media/image62.jpeg"/><Relationship Id="rId70" Type="http://schemas.openxmlformats.org/officeDocument/2006/relationships/image" Target="../media/image70.jpeg"/></Relationships>
</file>

<file path=ppt/slides/_rels/slide3.xml.rels><?xml version="1.0" encoding="UTF-8" standalone="yes"?>
<Relationships xmlns="http://schemas.openxmlformats.org/package/2006/relationships"><Relationship Id="rId13" Type="http://schemas.openxmlformats.org/officeDocument/2006/relationships/image" Target="../media/image83.png"/><Relationship Id="rId18" Type="http://schemas.openxmlformats.org/officeDocument/2006/relationships/image" Target="../media/image88.jpeg"/><Relationship Id="rId26" Type="http://schemas.openxmlformats.org/officeDocument/2006/relationships/image" Target="../media/image96.jpeg"/><Relationship Id="rId39" Type="http://schemas.openxmlformats.org/officeDocument/2006/relationships/image" Target="../media/image109.jpeg"/><Relationship Id="rId21" Type="http://schemas.openxmlformats.org/officeDocument/2006/relationships/image" Target="../media/image91.png"/><Relationship Id="rId34" Type="http://schemas.openxmlformats.org/officeDocument/2006/relationships/image" Target="../media/image104.png"/><Relationship Id="rId42" Type="http://schemas.openxmlformats.org/officeDocument/2006/relationships/image" Target="../media/image112.jpeg"/><Relationship Id="rId47" Type="http://schemas.openxmlformats.org/officeDocument/2006/relationships/image" Target="../media/image117.jpeg"/><Relationship Id="rId50" Type="http://schemas.openxmlformats.org/officeDocument/2006/relationships/image" Target="../media/image120.png"/><Relationship Id="rId55" Type="http://schemas.openxmlformats.org/officeDocument/2006/relationships/image" Target="../media/image125.jpg"/><Relationship Id="rId7" Type="http://schemas.openxmlformats.org/officeDocument/2006/relationships/image" Target="../media/image77.png"/><Relationship Id="rId12" Type="http://schemas.openxmlformats.org/officeDocument/2006/relationships/image" Target="../media/image82.jpeg"/><Relationship Id="rId17" Type="http://schemas.openxmlformats.org/officeDocument/2006/relationships/image" Target="../media/image87.jpeg"/><Relationship Id="rId25" Type="http://schemas.openxmlformats.org/officeDocument/2006/relationships/image" Target="../media/image95.jpeg"/><Relationship Id="rId33" Type="http://schemas.openxmlformats.org/officeDocument/2006/relationships/image" Target="../media/image103.png"/><Relationship Id="rId38" Type="http://schemas.openxmlformats.org/officeDocument/2006/relationships/image" Target="../media/image108.png"/><Relationship Id="rId46" Type="http://schemas.openxmlformats.org/officeDocument/2006/relationships/image" Target="../media/image116.jpeg"/><Relationship Id="rId2" Type="http://schemas.openxmlformats.org/officeDocument/2006/relationships/notesSlide" Target="../notesSlides/notesSlide3.xml"/><Relationship Id="rId16" Type="http://schemas.openxmlformats.org/officeDocument/2006/relationships/image" Target="../media/image86.jpeg"/><Relationship Id="rId20" Type="http://schemas.openxmlformats.org/officeDocument/2006/relationships/image" Target="../media/image90.png"/><Relationship Id="rId29" Type="http://schemas.openxmlformats.org/officeDocument/2006/relationships/image" Target="../media/image99.png"/><Relationship Id="rId41" Type="http://schemas.openxmlformats.org/officeDocument/2006/relationships/image" Target="../media/image111.jpeg"/><Relationship Id="rId54" Type="http://schemas.openxmlformats.org/officeDocument/2006/relationships/image" Target="../media/image124.jpg"/><Relationship Id="rId1" Type="http://schemas.openxmlformats.org/officeDocument/2006/relationships/slideLayout" Target="../slideLayouts/slideLayout24.xml"/><Relationship Id="rId6" Type="http://schemas.openxmlformats.org/officeDocument/2006/relationships/image" Target="../media/image76.png"/><Relationship Id="rId11" Type="http://schemas.openxmlformats.org/officeDocument/2006/relationships/image" Target="../media/image81.jpeg"/><Relationship Id="rId24" Type="http://schemas.openxmlformats.org/officeDocument/2006/relationships/image" Target="../media/image94.png"/><Relationship Id="rId32" Type="http://schemas.openxmlformats.org/officeDocument/2006/relationships/image" Target="../media/image102.jpeg"/><Relationship Id="rId37" Type="http://schemas.openxmlformats.org/officeDocument/2006/relationships/image" Target="../media/image107.png"/><Relationship Id="rId40" Type="http://schemas.openxmlformats.org/officeDocument/2006/relationships/image" Target="../media/image110.png"/><Relationship Id="rId45" Type="http://schemas.openxmlformats.org/officeDocument/2006/relationships/image" Target="../media/image115.jpeg"/><Relationship Id="rId53" Type="http://schemas.openxmlformats.org/officeDocument/2006/relationships/image" Target="../media/image123.jpeg"/><Relationship Id="rId5" Type="http://schemas.openxmlformats.org/officeDocument/2006/relationships/image" Target="../media/image75.jpeg"/><Relationship Id="rId15" Type="http://schemas.openxmlformats.org/officeDocument/2006/relationships/image" Target="../media/image85.jpeg"/><Relationship Id="rId23" Type="http://schemas.openxmlformats.org/officeDocument/2006/relationships/image" Target="../media/image93.png"/><Relationship Id="rId28" Type="http://schemas.openxmlformats.org/officeDocument/2006/relationships/image" Target="../media/image98.jpeg"/><Relationship Id="rId36" Type="http://schemas.openxmlformats.org/officeDocument/2006/relationships/image" Target="../media/image106.jpeg"/><Relationship Id="rId49" Type="http://schemas.openxmlformats.org/officeDocument/2006/relationships/image" Target="../media/image119.png"/><Relationship Id="rId10" Type="http://schemas.openxmlformats.org/officeDocument/2006/relationships/image" Target="../media/image80.png"/><Relationship Id="rId19" Type="http://schemas.openxmlformats.org/officeDocument/2006/relationships/image" Target="../media/image89.jpeg"/><Relationship Id="rId31" Type="http://schemas.openxmlformats.org/officeDocument/2006/relationships/image" Target="../media/image101.png"/><Relationship Id="rId44" Type="http://schemas.openxmlformats.org/officeDocument/2006/relationships/image" Target="../media/image114.jpeg"/><Relationship Id="rId52" Type="http://schemas.openxmlformats.org/officeDocument/2006/relationships/image" Target="../media/image122.jp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jpeg"/><Relationship Id="rId27" Type="http://schemas.openxmlformats.org/officeDocument/2006/relationships/image" Target="../media/image97.jpeg"/><Relationship Id="rId30" Type="http://schemas.openxmlformats.org/officeDocument/2006/relationships/image" Target="../media/image100.png"/><Relationship Id="rId35" Type="http://schemas.openxmlformats.org/officeDocument/2006/relationships/image" Target="../media/image105.jpeg"/><Relationship Id="rId43" Type="http://schemas.openxmlformats.org/officeDocument/2006/relationships/image" Target="../media/image113.jpeg"/><Relationship Id="rId48" Type="http://schemas.openxmlformats.org/officeDocument/2006/relationships/image" Target="../media/image118.png"/><Relationship Id="rId56" Type="http://schemas.openxmlformats.org/officeDocument/2006/relationships/image" Target="../media/image126.jpg"/><Relationship Id="rId8" Type="http://schemas.openxmlformats.org/officeDocument/2006/relationships/image" Target="../media/image78.png"/><Relationship Id="rId51" Type="http://schemas.openxmlformats.org/officeDocument/2006/relationships/image" Target="../media/image121.jpg"/><Relationship Id="rId3"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29200" y="4648200"/>
            <a:ext cx="3962400" cy="1752600"/>
          </a:xfrm>
        </p:spPr>
        <p:txBody>
          <a:bodyPr/>
          <a:lstStyle/>
          <a:p>
            <a:r>
              <a:rPr lang="en-US" altLang="en-US" sz="1600" b="1" kern="0" dirty="0" smtClean="0">
                <a:solidFill>
                  <a:srgbClr val="000510"/>
                </a:solidFill>
                <a:latin typeface="+mn-lt"/>
                <a:cs typeface="Arial"/>
              </a:rPr>
              <a:t>Carla Ventin</a:t>
            </a:r>
          </a:p>
          <a:p>
            <a:r>
              <a:rPr lang="en-US" altLang="en-US" sz="1600" b="1" kern="0" dirty="0" smtClean="0">
                <a:solidFill>
                  <a:srgbClr val="000510"/>
                </a:solidFill>
                <a:latin typeface="+mn-lt"/>
                <a:cs typeface="Arial"/>
              </a:rPr>
              <a:t>Senior VP, Federal Government Relations</a:t>
            </a:r>
          </a:p>
          <a:p>
            <a:r>
              <a:rPr lang="en-US" altLang="en-US" sz="1600" b="1" kern="0" dirty="0" smtClean="0">
                <a:solidFill>
                  <a:srgbClr val="000510"/>
                </a:solidFill>
                <a:latin typeface="+mn-lt"/>
                <a:cs typeface="Arial"/>
              </a:rPr>
              <a:t>Food &amp; Consumer Products of Canada</a:t>
            </a:r>
          </a:p>
          <a:p>
            <a:r>
              <a:rPr lang="en-US" altLang="en-US" sz="1600" b="1" kern="0" dirty="0" smtClean="0">
                <a:solidFill>
                  <a:srgbClr val="000510"/>
                </a:solidFill>
                <a:latin typeface="+mn-lt"/>
                <a:cs typeface="Arial"/>
              </a:rPr>
              <a:t>Feb. 28, 2019</a:t>
            </a:r>
          </a:p>
          <a:p>
            <a:endParaRPr lang="en-US" altLang="en-US" sz="1600" b="1" kern="0" dirty="0">
              <a:solidFill>
                <a:srgbClr val="002060"/>
              </a:solidFill>
              <a:latin typeface="Arial"/>
              <a:cs typeface="Arial"/>
            </a:endParaRPr>
          </a:p>
          <a:p>
            <a:endParaRPr lang="en-US" altLang="en-US" sz="1600" b="1" kern="0" dirty="0" smtClean="0">
              <a:solidFill>
                <a:srgbClr val="002060"/>
              </a:solidFill>
              <a:latin typeface="Arial"/>
              <a:cs typeface="Arial"/>
            </a:endParaRPr>
          </a:p>
          <a:p>
            <a:endParaRPr lang="en-US" altLang="en-US" sz="1400" b="1" kern="0" dirty="0">
              <a:solidFill>
                <a:srgbClr val="002060"/>
              </a:solidFill>
              <a:latin typeface="Arial"/>
              <a:cs typeface="Arial"/>
            </a:endParaRPr>
          </a:p>
          <a:p>
            <a:endParaRPr lang="en-US" altLang="en-US" sz="1400" b="1" kern="0" dirty="0" smtClean="0">
              <a:solidFill>
                <a:srgbClr val="002060"/>
              </a:solidFill>
              <a:latin typeface="Arial"/>
              <a:cs typeface="Arial"/>
            </a:endParaRPr>
          </a:p>
          <a:p>
            <a:endParaRPr lang="en-US" altLang="en-US" sz="1400" b="1" kern="0" dirty="0">
              <a:solidFill>
                <a:srgbClr val="002060"/>
              </a:solidFill>
              <a:latin typeface="Arial"/>
              <a:cs typeface="Arial"/>
            </a:endParaRPr>
          </a:p>
        </p:txBody>
      </p:sp>
      <p:sp>
        <p:nvSpPr>
          <p:cNvPr id="8" name="Title 7"/>
          <p:cNvSpPr>
            <a:spLocks noGrp="1"/>
          </p:cNvSpPr>
          <p:nvPr>
            <p:ph type="ctrTitle"/>
          </p:nvPr>
        </p:nvSpPr>
        <p:spPr>
          <a:xfrm>
            <a:off x="914400" y="2514600"/>
            <a:ext cx="7772400" cy="1524001"/>
          </a:xfrm>
        </p:spPr>
        <p:txBody>
          <a:bodyPr/>
          <a:lstStyle/>
          <a:p>
            <a:r>
              <a:rPr lang="en-CA" altLang="en-US" b="1" i="1" dirty="0" smtClean="0">
                <a:latin typeface="+mj-lt"/>
              </a:rPr>
              <a:t>Feeding the World, Together</a:t>
            </a:r>
            <a:endParaRPr lang="en-CA" dirty="0">
              <a:latin typeface="+mj-lt"/>
            </a:endParaRPr>
          </a:p>
        </p:txBody>
      </p:sp>
    </p:spTree>
    <p:extLst>
      <p:ext uri="{BB962C8B-B14F-4D97-AF65-F5344CB8AC3E}">
        <p14:creationId xmlns:p14="http://schemas.microsoft.com/office/powerpoint/2010/main" val="286086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libri" panose="020F0502020204030204" pitchFamily="34" charset="0"/>
              </a:rPr>
              <a:t>Food Security</a:t>
            </a:r>
            <a:endParaRPr lang="en-CA" b="1"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a:buClr>
                <a:srgbClr val="820024"/>
              </a:buClr>
            </a:pPr>
            <a:r>
              <a:rPr lang="en-CA" sz="3600" dirty="0" smtClean="0">
                <a:solidFill>
                  <a:schemeClr val="bg2">
                    <a:lumMod val="10000"/>
                  </a:schemeClr>
                </a:solidFill>
                <a:latin typeface="Calibri" panose="020F0502020204030204" pitchFamily="34" charset="0"/>
              </a:rPr>
              <a:t>Canadians will continue to eat. </a:t>
            </a:r>
          </a:p>
          <a:p>
            <a:pPr>
              <a:buClr>
                <a:srgbClr val="820024"/>
              </a:buClr>
            </a:pPr>
            <a:r>
              <a:rPr lang="en-CA" sz="3600" dirty="0" smtClean="0">
                <a:solidFill>
                  <a:schemeClr val="bg2">
                    <a:lumMod val="10000"/>
                  </a:schemeClr>
                </a:solidFill>
                <a:latin typeface="Calibri" panose="020F0502020204030204" pitchFamily="34" charset="0"/>
              </a:rPr>
              <a:t>The question for political parties and Canadians is: </a:t>
            </a:r>
          </a:p>
          <a:p>
            <a:pPr lvl="1"/>
            <a:r>
              <a:rPr lang="en-CA" sz="3600" b="1" i="1" dirty="0" smtClean="0">
                <a:latin typeface="Calibri" panose="020F0502020204030204" pitchFamily="34" charset="0"/>
              </a:rPr>
              <a:t>Where do you want your food to come from?</a:t>
            </a:r>
          </a:p>
        </p:txBody>
      </p:sp>
      <p:sp>
        <p:nvSpPr>
          <p:cNvPr id="4" name="object 19"/>
          <p:cNvSpPr txBox="1"/>
          <p:nvPr/>
        </p:nvSpPr>
        <p:spPr>
          <a:xfrm>
            <a:off x="8534401" y="6375400"/>
            <a:ext cx="304800" cy="230832"/>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10</a:t>
            </a:fld>
            <a:endParaRPr dirty="0">
              <a:solidFill>
                <a:prstClr val="black"/>
              </a:solidFill>
              <a:latin typeface="Calibri"/>
              <a:cs typeface="Calibri"/>
            </a:endParaRPr>
          </a:p>
        </p:txBody>
      </p:sp>
    </p:spTree>
    <p:extLst>
      <p:ext uri="{BB962C8B-B14F-4D97-AF65-F5344CB8AC3E}">
        <p14:creationId xmlns:p14="http://schemas.microsoft.com/office/powerpoint/2010/main" val="50504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US" sz="3200" dirty="0" smtClean="0"/>
              <a:t>Our Members</a:t>
            </a:r>
          </a:p>
        </p:txBody>
      </p:sp>
      <p:pic>
        <p:nvPicPr>
          <p:cNvPr id="48" name="Picture 48" descr="3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689100"/>
            <a:ext cx="4032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9" desc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63" y="1671638"/>
            <a:ext cx="13033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1373" y="1585913"/>
            <a:ext cx="6969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3" descr="bay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6874" y="1653381"/>
            <a:ext cx="11382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Acosta20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0616" y="1676400"/>
            <a:ext cx="565833" cy="12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bbottNutritionCanada20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6475" y="148907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0322" y="2102899"/>
            <a:ext cx="927900" cy="28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5778" y="2565532"/>
            <a:ext cx="899094" cy="30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1" descr="clover[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0644" y="2597010"/>
            <a:ext cx="705248" cy="27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44076" y="2413045"/>
            <a:ext cx="785099" cy="6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6552" y="2565532"/>
            <a:ext cx="1111640" cy="35388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37088" y="2016844"/>
            <a:ext cx="796725" cy="3157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7" descr="Canada Dry Mott's In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2096" y="2084611"/>
            <a:ext cx="1125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7947" y="2050480"/>
            <a:ext cx="935037" cy="34448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43000" y="2079512"/>
            <a:ext cx="882650" cy="34766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Burnbraefarms201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10869" y="2063180"/>
            <a:ext cx="7397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541" y="3064321"/>
            <a:ext cx="7572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30863" y="3028433"/>
            <a:ext cx="594657" cy="4127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16429" y="3028345"/>
            <a:ext cx="818308" cy="352419"/>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18121" y="2535844"/>
            <a:ext cx="1730479" cy="2889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oca-Cola Ltd 201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90921" y="2445235"/>
            <a:ext cx="1151093" cy="41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98309" y="3652160"/>
            <a:ext cx="10001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41239" y="3018307"/>
            <a:ext cx="925513" cy="41433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95993" y="3019870"/>
            <a:ext cx="792162" cy="347663"/>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2833" y="3626639"/>
            <a:ext cx="623888" cy="27781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31551" y="3629806"/>
            <a:ext cx="617538" cy="3587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3796" y="4724400"/>
            <a:ext cx="586804" cy="49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descr="HenkelBean_v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05000" y="4767907"/>
            <a:ext cx="693703" cy="38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01363" y="4745600"/>
            <a:ext cx="1284239" cy="360678"/>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81300" y="4854183"/>
            <a:ext cx="919989" cy="25209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701769" y="4136974"/>
            <a:ext cx="959132" cy="345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ferrero[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83731" y="4100167"/>
            <a:ext cx="1133826" cy="41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E"/>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010513" y="3637781"/>
            <a:ext cx="90776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843528" y="4130451"/>
            <a:ext cx="7731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334409" y="3546659"/>
            <a:ext cx="1162446"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3541" y="4048760"/>
            <a:ext cx="749231" cy="48895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Ganonglogo300dpi"/>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819109" y="4128944"/>
            <a:ext cx="732987" cy="3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0" name="Picture 25" descr="Kruger Products4c"/>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076232" y="6002967"/>
            <a:ext cx="900335" cy="39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 name="Picture 27"/>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7479903" y="5344966"/>
            <a:ext cx="933008" cy="41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2" name="Picture 5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50645" y="6044668"/>
            <a:ext cx="1212756" cy="352196"/>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230774" y="5954027"/>
            <a:ext cx="1103635" cy="45561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1" descr="http://mms.businesswire.com/media/20150702005852/en/475343/5/kraftHeinzLogo.jpg"/>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t="25000" b="15569"/>
          <a:stretch/>
        </p:blipFill>
        <p:spPr bwMode="auto">
          <a:xfrm>
            <a:off x="2615885" y="6019767"/>
            <a:ext cx="1250817" cy="38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6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64397" y="4702288"/>
            <a:ext cx="1225629" cy="3905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693361" y="5430169"/>
            <a:ext cx="714565" cy="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306960" y="5473972"/>
            <a:ext cx="111130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64"/>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837088" y="4702288"/>
            <a:ext cx="959424" cy="380753"/>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843528" y="5385919"/>
            <a:ext cx="617535" cy="333772"/>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503474" y="5389678"/>
            <a:ext cx="635632" cy="32625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511068" y="5954858"/>
            <a:ext cx="981006" cy="54074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http://www.fcpc.ca/cvweb/cgi-bin/documentdll.dll/view?DOCUMENTNUM=105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6579696" y="1663694"/>
            <a:ext cx="790692" cy="2429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www.fcpc.ca/cvweb/cgi-bin/documentdll.dll/view?DOCUMENTNUM=1072"/>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701289" y="3660875"/>
            <a:ext cx="612527" cy="24501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earth's own food company"/>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526399" y="3648976"/>
            <a:ext cx="1238879" cy="2647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Image result for happy planet"/>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304608" y="4645306"/>
            <a:ext cx="427023" cy="714077"/>
          </a:xfrm>
          <a:prstGeom prst="rect">
            <a:avLst/>
          </a:prstGeom>
          <a:noFill/>
          <a:ln>
            <a:noFill/>
          </a:ln>
        </p:spPr>
      </p:pic>
      <p:pic>
        <p:nvPicPr>
          <p:cNvPr id="64" name="Picture 63" descr="K:\Scans\Member Logos\Member Logos From CV\MFRS SMA SUBS\Low Res\CBPowell Logo JPEG.jpg"/>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197323" y="1998886"/>
            <a:ext cx="1117138" cy="447675"/>
          </a:xfrm>
          <a:prstGeom prst="rect">
            <a:avLst/>
          </a:prstGeom>
          <a:noFill/>
          <a:ln>
            <a:noFill/>
          </a:ln>
        </p:spPr>
      </p:pic>
      <p:pic>
        <p:nvPicPr>
          <p:cNvPr id="65" name="Picture 64" descr="K:\Scans\Member Logos\Member Logos From CV\MFRS SMA SUBS\Low Res\Coty.jpg"/>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379206" y="3013527"/>
            <a:ext cx="704850" cy="431165"/>
          </a:xfrm>
          <a:prstGeom prst="rect">
            <a:avLst/>
          </a:prstGeom>
          <a:noFill/>
          <a:ln>
            <a:noFill/>
          </a:ln>
        </p:spPr>
      </p:pic>
      <p:pic>
        <p:nvPicPr>
          <p:cNvPr id="66" name="Picture 65" descr="http://www.fcpc.ca/cvweb/cgi-bin/documentdll.dll/view?DOCUMENTNUM=1283"/>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793875" y="6044668"/>
            <a:ext cx="516994" cy="340073"/>
          </a:xfrm>
          <a:prstGeom prst="rect">
            <a:avLst/>
          </a:prstGeom>
          <a:noFill/>
          <a:ln>
            <a:noFill/>
          </a:ln>
        </p:spPr>
      </p:pic>
      <p:pic>
        <p:nvPicPr>
          <p:cNvPr id="67" name="Picture 66" descr="http://www.fcpc.ca/cvweb/cgi-bin/documentdll.dll/view?DOCUMENTNUM=1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791200" y="4047490"/>
            <a:ext cx="739659" cy="524510"/>
          </a:xfrm>
          <a:prstGeom prst="rect">
            <a:avLst/>
          </a:prstGeom>
          <a:noFill/>
          <a:ln>
            <a:noFill/>
          </a:ln>
        </p:spPr>
      </p:pic>
      <p:pic>
        <p:nvPicPr>
          <p:cNvPr id="68" name="Picture 67" descr="K:\Scans\Member Logos\Member Logos From CV\MFRS SMA SUBS\Low Res\Fempro.jpg"/>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1304607" y="4161796"/>
            <a:ext cx="1061091" cy="346011"/>
          </a:xfrm>
          <a:prstGeom prst="rect">
            <a:avLst/>
          </a:prstGeom>
          <a:noFill/>
          <a:ln>
            <a:noFill/>
          </a:ln>
        </p:spPr>
      </p:pic>
      <p:pic>
        <p:nvPicPr>
          <p:cNvPr id="70" name="Picture 69" descr="https://www.fcpc.ca/cvweb/cgi-bin/documentdll.dll/view?DOCUMENTNUM=1465"/>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6599916" y="3089710"/>
            <a:ext cx="513648" cy="291142"/>
          </a:xfrm>
          <a:prstGeom prst="rect">
            <a:avLst/>
          </a:prstGeom>
          <a:noFill/>
          <a:ln>
            <a:noFill/>
          </a:ln>
        </p:spPr>
      </p:pic>
      <p:pic>
        <p:nvPicPr>
          <p:cNvPr id="72" name="Picture 2" descr="https://www.fcpc.ca/cvweb/cgi-bin/documentdll.dll/view?DOCUMENTNUM=1466"/>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6829243" y="4060938"/>
            <a:ext cx="541145" cy="48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https://www.fcpc.ca/cvweb/cgi-bin/documentdll.dll/view?DOCUMENTNUM=1467"/>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246629" y="5974782"/>
            <a:ext cx="914400" cy="457200"/>
          </a:xfrm>
          <a:prstGeom prst="rect">
            <a:avLst/>
          </a:prstGeom>
          <a:noFill/>
          <a:ln>
            <a:noFill/>
          </a:ln>
        </p:spPr>
      </p:pic>
      <p:pic>
        <p:nvPicPr>
          <p:cNvPr id="1026" name="Picture 2"/>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4976568" y="1524111"/>
            <a:ext cx="641529" cy="49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790331" y="1569776"/>
            <a:ext cx="693370" cy="40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66">
            <a:extLst>
              <a:ext uri="{28A0092B-C50C-407E-A947-70E740481C1C}">
                <a14:useLocalDpi xmlns:a14="http://schemas.microsoft.com/office/drawing/2010/main" val="0"/>
              </a:ext>
            </a:extLst>
          </a:blip>
          <a:srcRect t="21356" b="15340"/>
          <a:stretch/>
        </p:blipFill>
        <p:spPr bwMode="auto">
          <a:xfrm>
            <a:off x="2580428" y="5304013"/>
            <a:ext cx="924772" cy="58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www.fcpc.ca/cvweb/cgi-bin/documentdll.dll/view?DOCUMENTNUM=1505"/>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06960" y="1933060"/>
            <a:ext cx="521545" cy="48329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5390941" y="4653607"/>
            <a:ext cx="818485" cy="54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8005864" y="2442388"/>
            <a:ext cx="594833" cy="437996"/>
          </a:xfrm>
          <a:prstGeom prst="rect">
            <a:avLst/>
          </a:prstGeom>
        </p:spPr>
      </p:pic>
      <p:pic>
        <p:nvPicPr>
          <p:cNvPr id="4" name="Picture 3"/>
          <p:cNvPicPr>
            <a:picLocks noChangeAspect="1"/>
          </p:cNvPicPr>
          <p:nvPr/>
        </p:nvPicPr>
        <p:blipFill rotWithShape="1">
          <a:blip r:embed="rId70" cstate="print">
            <a:extLst>
              <a:ext uri="{28A0092B-C50C-407E-A947-70E740481C1C}">
                <a14:useLocalDpi xmlns:a14="http://schemas.microsoft.com/office/drawing/2010/main" val="0"/>
              </a:ext>
            </a:extLst>
          </a:blip>
          <a:srcRect l="6873" t="22342" r="6042" b="23682"/>
          <a:stretch/>
        </p:blipFill>
        <p:spPr>
          <a:xfrm>
            <a:off x="4316057" y="3088763"/>
            <a:ext cx="1006104" cy="292089"/>
          </a:xfrm>
          <a:prstGeom prst="rect">
            <a:avLst/>
          </a:prstGeom>
        </p:spPr>
      </p:pic>
      <p:pic>
        <p:nvPicPr>
          <p:cNvPr id="5" name="Picture 4"/>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7446995" y="2975637"/>
            <a:ext cx="422453" cy="506944"/>
          </a:xfrm>
          <a:prstGeom prst="rect">
            <a:avLst/>
          </a:prstGeom>
        </p:spPr>
      </p:pic>
      <p:pic>
        <p:nvPicPr>
          <p:cNvPr id="7" name="Picture 2" descr="Image result for johnson and johnson logo"/>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4809171" y="5443127"/>
            <a:ext cx="1327846" cy="252291"/>
          </a:xfrm>
          <a:prstGeom prst="rect">
            <a:avLst/>
          </a:prstGeom>
          <a:noFill/>
          <a:extLst>
            <a:ext uri="{909E8E84-426E-40DD-AFC4-6F175D3DCCD1}">
              <a14:hiddenFill xmlns:a14="http://schemas.microsoft.com/office/drawing/2010/main">
                <a:solidFill>
                  <a:srgbClr val="FFFFFF"/>
                </a:solidFill>
              </a14:hiddenFill>
            </a:ext>
          </a:extLst>
        </p:spPr>
      </p:pic>
      <p:sp>
        <p:nvSpPr>
          <p:cNvPr id="73" name="object 19"/>
          <p:cNvSpPr txBox="1"/>
          <p:nvPr/>
        </p:nvSpPr>
        <p:spPr>
          <a:xfrm>
            <a:off x="8672195" y="63754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2</a:t>
            </a:fld>
            <a:endParaRPr dirty="0">
              <a:solidFill>
                <a:prstClr val="black"/>
              </a:solidFill>
              <a:latin typeface="Calibri"/>
              <a:cs typeface="Calibri"/>
            </a:endParaRPr>
          </a:p>
        </p:txBody>
      </p:sp>
    </p:spTree>
    <p:extLst>
      <p:ext uri="{BB962C8B-B14F-4D97-AF65-F5344CB8AC3E}">
        <p14:creationId xmlns:p14="http://schemas.microsoft.com/office/powerpoint/2010/main" val="90073696"/>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US" sz="3200" dirty="0" smtClean="0"/>
              <a:t>Our Members</a:t>
            </a:r>
          </a:p>
        </p:txBody>
      </p:sp>
      <p:pic>
        <p:nvPicPr>
          <p:cNvPr id="2063" name="Picture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2600" y="3117394"/>
            <a:ext cx="689477" cy="3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425" y="2985812"/>
            <a:ext cx="584615" cy="4817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089" y="2977819"/>
            <a:ext cx="1001833" cy="48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517" y="2906044"/>
            <a:ext cx="1061025" cy="59601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1329" y="2880526"/>
            <a:ext cx="1012299" cy="66643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706" y="3778776"/>
            <a:ext cx="977786" cy="34953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4846" y="3764541"/>
            <a:ext cx="718117" cy="361133"/>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2" descr="pinnacle[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0798" y="3734117"/>
            <a:ext cx="1099548" cy="3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32878" y="3627342"/>
            <a:ext cx="824206" cy="55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3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8156" y="4387624"/>
            <a:ext cx="996304" cy="3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1236" y="3756129"/>
            <a:ext cx="975177" cy="372179"/>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294" y="4440420"/>
            <a:ext cx="1411282" cy="257179"/>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PG_PHASE_LOGO_RGB_H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97850" y="3662790"/>
            <a:ext cx="544884" cy="52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descr="Renew Life Logo 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48575" y="3619500"/>
            <a:ext cx="733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53" descr="Storc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1242" y="4989843"/>
            <a:ext cx="944646" cy="4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208408" y="4976767"/>
            <a:ext cx="1296134" cy="4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7"/>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57047" y="5653061"/>
            <a:ext cx="665905" cy="36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1462" y="6331365"/>
            <a:ext cx="829177" cy="406487"/>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45895" y="6321178"/>
            <a:ext cx="1259166" cy="418112"/>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1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09317" y="5708896"/>
            <a:ext cx="777633" cy="44718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97" name="Picture 4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47654" y="5582132"/>
            <a:ext cx="552158" cy="577084"/>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29703" y="5653061"/>
            <a:ext cx="763340" cy="380845"/>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Treeoflif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83015" y="5584907"/>
            <a:ext cx="699951" cy="81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52" descr="Ultima Food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76539" y="5570969"/>
            <a:ext cx="756943" cy="7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25909" y="2377862"/>
            <a:ext cx="908782" cy="37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0"/>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867400" y="2409575"/>
            <a:ext cx="719568" cy="35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48000" y="2385180"/>
            <a:ext cx="842255" cy="4143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82971" y="2423287"/>
            <a:ext cx="1397100" cy="33812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997178" y="2360442"/>
            <a:ext cx="682475" cy="45895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NewAgeMarketing2016"/>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57200" y="2921070"/>
            <a:ext cx="792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99144" y="3088645"/>
            <a:ext cx="701039" cy="42582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3" descr="morriso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64639" y="2244277"/>
            <a:ext cx="1087070" cy="57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63110" y="1691912"/>
            <a:ext cx="817341" cy="43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4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5083045" y="1634566"/>
            <a:ext cx="537401" cy="4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67400" y="1749508"/>
            <a:ext cx="947546" cy="32448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3110" y="2337490"/>
            <a:ext cx="1093975" cy="45359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4" descr="Melitta Canada Inc"/>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162800" y="1706201"/>
            <a:ext cx="470037" cy="37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
          <p:cNvPicPr>
            <a:picLocks noChangeAspect="1" noChangeArrowheads="1"/>
          </p:cNvPicPr>
          <p:nvPr/>
        </p:nvPicPr>
        <p:blipFill rotWithShape="1">
          <a:blip r:embed="rId40">
            <a:extLst>
              <a:ext uri="{28A0092B-C50C-407E-A947-70E740481C1C}">
                <a14:useLocalDpi xmlns:a14="http://schemas.microsoft.com/office/drawing/2010/main" val="0"/>
              </a:ext>
            </a:extLst>
          </a:blip>
          <a:srcRect l="-870" t="29102" r="870" b="20206"/>
          <a:stretch/>
        </p:blipFill>
        <p:spPr bwMode="auto">
          <a:xfrm>
            <a:off x="1864275" y="4350812"/>
            <a:ext cx="792163" cy="40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722148" y="1593274"/>
            <a:ext cx="1029509" cy="538311"/>
          </a:xfrm>
          <a:prstGeom prst="rect">
            <a:avLst/>
          </a:prstGeom>
        </p:spPr>
      </p:pic>
      <p:pic>
        <p:nvPicPr>
          <p:cNvPr id="52" name="Picture 51" descr="http://www.fcpc.ca/cvweb/cgi-bin/documentdll.dll/view?DOCUMENTNUM=1241"/>
          <p:cNvPicPr/>
          <p:nvPr/>
        </p:nvPicPr>
        <p:blipFill>
          <a:blip r:embed="rId42">
            <a:extLst>
              <a:ext uri="{28A0092B-C50C-407E-A947-70E740481C1C}">
                <a14:useLocalDpi xmlns:a14="http://schemas.microsoft.com/office/drawing/2010/main" val="0"/>
              </a:ext>
            </a:extLst>
          </a:blip>
          <a:srcRect/>
          <a:stretch>
            <a:fillRect/>
          </a:stretch>
        </p:blipFill>
        <p:spPr bwMode="auto">
          <a:xfrm>
            <a:off x="5015514" y="4922482"/>
            <a:ext cx="716348" cy="502540"/>
          </a:xfrm>
          <a:prstGeom prst="rect">
            <a:avLst/>
          </a:prstGeom>
          <a:noFill/>
          <a:ln>
            <a:noFill/>
          </a:ln>
        </p:spPr>
      </p:pic>
      <p:pic>
        <p:nvPicPr>
          <p:cNvPr id="1026" name="Picture 1" descr="C:\Users\LorraineC\AppData\Local\Microsoft\Windows\Temporary Internet Files\Content.Outlook\9EEMLJ8P\UNFI_CA_2C_RGB_1200x391.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584300" y="6339131"/>
            <a:ext cx="1352114" cy="44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MarsWrigley"/>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359198" y="1807634"/>
            <a:ext cx="1260795" cy="20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https://www.fcpc.ca/cvweb/cgi-bin/documentdll.dll/view?DOCUMENTNUM=1458"/>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924800" y="1757296"/>
            <a:ext cx="935473" cy="282728"/>
          </a:xfrm>
          <a:prstGeom prst="rect">
            <a:avLst/>
          </a:prstGeom>
          <a:noFill/>
          <a:ln>
            <a:noFill/>
          </a:ln>
        </p:spPr>
      </p:pic>
      <p:pic>
        <p:nvPicPr>
          <p:cNvPr id="54" name="Picture 53" descr="https://www.fcpc.ca/cvweb/cgi-bin/documentdll.dll/view?DOCUMENTNUM=1449"/>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194481" y="4357151"/>
            <a:ext cx="729867" cy="403250"/>
          </a:xfrm>
          <a:prstGeom prst="rect">
            <a:avLst/>
          </a:prstGeom>
          <a:noFill/>
          <a:ln>
            <a:noFill/>
          </a:ln>
        </p:spPr>
      </p:pic>
      <p:pic>
        <p:nvPicPr>
          <p:cNvPr id="62" name="Picture 61" descr="https://www.fcpc.ca/cvweb/cgi-bin/documentdll.dll/view?DOCUMENTNUM=1459"/>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381089" y="4371442"/>
            <a:ext cx="1272540" cy="285750"/>
          </a:xfrm>
          <a:prstGeom prst="rect">
            <a:avLst/>
          </a:prstGeom>
          <a:noFill/>
          <a:ln>
            <a:noFill/>
          </a:ln>
        </p:spPr>
      </p:pic>
      <p:pic>
        <p:nvPicPr>
          <p:cNvPr id="2050" name="Picture 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701306" y="3079164"/>
            <a:ext cx="502236" cy="50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45740" y="4957542"/>
            <a:ext cx="525251" cy="40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087709" y="6428822"/>
            <a:ext cx="722291" cy="20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3810000" y="1655434"/>
            <a:ext cx="1086741" cy="478166"/>
          </a:xfrm>
          <a:prstGeom prst="rect">
            <a:avLst/>
          </a:prstGeom>
        </p:spPr>
      </p:pic>
      <p:pic>
        <p:nvPicPr>
          <p:cNvPr id="5" name="Picture 4"/>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4238057" y="4357151"/>
            <a:ext cx="1007838" cy="443449"/>
          </a:xfrm>
          <a:prstGeom prst="rect">
            <a:avLst/>
          </a:prstGeom>
        </p:spPr>
      </p:pic>
      <p:pic>
        <p:nvPicPr>
          <p:cNvPr id="7" name="Picture 2" descr="Image result for smucker foods logo"/>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t="29499" b="29266"/>
          <a:stretch/>
        </p:blipFill>
        <p:spPr bwMode="auto">
          <a:xfrm>
            <a:off x="300792" y="4930784"/>
            <a:ext cx="941975" cy="388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628455" y="4915887"/>
            <a:ext cx="606929" cy="570513"/>
          </a:xfrm>
          <a:prstGeom prst="rect">
            <a:avLst/>
          </a:prstGeom>
        </p:spPr>
      </p:pic>
      <p:pic>
        <p:nvPicPr>
          <p:cNvPr id="9" name="Picture 8"/>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683235" y="4957541"/>
            <a:ext cx="851165" cy="374513"/>
          </a:xfrm>
          <a:prstGeom prst="rect">
            <a:avLst/>
          </a:prstGeom>
        </p:spPr>
      </p:pic>
      <p:pic>
        <p:nvPicPr>
          <p:cNvPr id="10" name="Picture 9"/>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540889" y="5810204"/>
            <a:ext cx="790838" cy="337424"/>
          </a:xfrm>
          <a:prstGeom prst="rect">
            <a:avLst/>
          </a:prstGeom>
        </p:spPr>
      </p:pic>
      <p:sp>
        <p:nvSpPr>
          <p:cNvPr id="64" name="object 19"/>
          <p:cNvSpPr txBox="1"/>
          <p:nvPr/>
        </p:nvSpPr>
        <p:spPr>
          <a:xfrm>
            <a:off x="8672195" y="63754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3</a:t>
            </a:fld>
            <a:endParaRPr dirty="0">
              <a:solidFill>
                <a:prstClr val="black"/>
              </a:solidFill>
              <a:latin typeface="Calibri"/>
              <a:cs typeface="Calibri"/>
            </a:endParaRPr>
          </a:p>
        </p:txBody>
      </p:sp>
    </p:spTree>
    <p:extLst>
      <p:ext uri="{BB962C8B-B14F-4D97-AF65-F5344CB8AC3E}">
        <p14:creationId xmlns:p14="http://schemas.microsoft.com/office/powerpoint/2010/main" val="586005929"/>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smtClean="0">
                <a:latin typeface="Calibri" panose="020F0502020204030204" pitchFamily="34" charset="0"/>
              </a:rPr>
              <a:t>Largest Employer</a:t>
            </a:r>
            <a:endParaRPr lang="en-CA" sz="3200" b="1" dirty="0">
              <a:latin typeface="Calibri" panose="020F0502020204030204" pitchFamily="34" charset="0"/>
            </a:endParaRPr>
          </a:p>
        </p:txBody>
      </p:sp>
      <p:sp>
        <p:nvSpPr>
          <p:cNvPr id="3" name="Content Placeholder 2"/>
          <p:cNvSpPr>
            <a:spLocks noGrp="1"/>
          </p:cNvSpPr>
          <p:nvPr>
            <p:ph idx="1"/>
          </p:nvPr>
        </p:nvSpPr>
        <p:spPr>
          <a:xfrm>
            <a:off x="457200" y="1473200"/>
            <a:ext cx="8382000" cy="4927600"/>
          </a:xfrm>
        </p:spPr>
        <p:txBody>
          <a:bodyPr>
            <a:normAutofit/>
          </a:bodyPr>
          <a:lstStyle/>
          <a:p>
            <a:pPr marL="342900" lvl="1" indent="-342900">
              <a:spcBef>
                <a:spcPts val="1200"/>
              </a:spcBef>
              <a:buClr>
                <a:srgbClr val="820024"/>
              </a:buClr>
              <a:buFont typeface="Arial" panose="020B0604020202020204" pitchFamily="34" charset="0"/>
              <a:buChar char="•"/>
            </a:pPr>
            <a:r>
              <a:rPr lang="en-US" sz="2400" kern="0" dirty="0" smtClean="0">
                <a:solidFill>
                  <a:schemeClr val="bg2">
                    <a:lumMod val="10000"/>
                  </a:schemeClr>
                </a:solidFill>
                <a:latin typeface="Calibri" panose="020F0502020204030204" pitchFamily="34" charset="0"/>
                <a:cs typeface="Arial"/>
              </a:rPr>
              <a:t>Food manufacturing is the largest employer in manufacturing in both:</a:t>
            </a:r>
          </a:p>
          <a:p>
            <a:pPr marL="400050" lvl="2" indent="0">
              <a:spcBef>
                <a:spcPts val="1200"/>
              </a:spcBef>
              <a:buClr>
                <a:srgbClr val="820024"/>
              </a:buClr>
              <a:buNone/>
            </a:pPr>
            <a:r>
              <a:rPr lang="en-US" sz="2000" u="sng" kern="0" dirty="0" smtClean="0">
                <a:solidFill>
                  <a:schemeClr val="bg2">
                    <a:lumMod val="10000"/>
                  </a:schemeClr>
                </a:solidFill>
                <a:latin typeface="Calibri" panose="020F0502020204030204" pitchFamily="34" charset="0"/>
                <a:cs typeface="Arial"/>
              </a:rPr>
              <a:t>1) Canada:</a:t>
            </a:r>
          </a:p>
          <a:p>
            <a:pPr marL="742950" lvl="2" indent="-342900">
              <a:spcBef>
                <a:spcPts val="1200"/>
              </a:spcBef>
              <a:buClr>
                <a:srgbClr val="820024"/>
              </a:buClr>
              <a:buFont typeface="Wingdings" panose="05000000000000000000" pitchFamily="2" charset="2"/>
              <a:buChar char="Ø"/>
            </a:pPr>
            <a:r>
              <a:rPr lang="en-US" sz="2000" kern="0" dirty="0" smtClean="0">
                <a:solidFill>
                  <a:schemeClr val="bg2">
                    <a:lumMod val="10000"/>
                  </a:schemeClr>
                </a:solidFill>
                <a:latin typeface="Calibri" panose="020F0502020204030204" pitchFamily="34" charset="0"/>
                <a:cs typeface="Arial"/>
              </a:rPr>
              <a:t>larger </a:t>
            </a:r>
            <a:r>
              <a:rPr lang="en-US" sz="2000" kern="0" dirty="0">
                <a:solidFill>
                  <a:schemeClr val="bg2">
                    <a:lumMod val="10000"/>
                  </a:schemeClr>
                </a:solidFill>
                <a:latin typeface="Calibri" panose="020F0502020204030204" pitchFamily="34" charset="0"/>
                <a:cs typeface="Arial"/>
              </a:rPr>
              <a:t>than aerospace and auto </a:t>
            </a:r>
            <a:r>
              <a:rPr lang="en-US" sz="2000" kern="0" dirty="0" smtClean="0">
                <a:solidFill>
                  <a:schemeClr val="bg2">
                    <a:lumMod val="10000"/>
                  </a:schemeClr>
                </a:solidFill>
                <a:latin typeface="Calibri" panose="020F0502020204030204" pitchFamily="34" charset="0"/>
                <a:cs typeface="Arial"/>
              </a:rPr>
              <a:t>combined</a:t>
            </a:r>
          </a:p>
          <a:p>
            <a:pPr marL="742950" lvl="2" indent="-342900">
              <a:spcBef>
                <a:spcPts val="1200"/>
              </a:spcBef>
              <a:buClr>
                <a:srgbClr val="820024"/>
              </a:buClr>
              <a:buFont typeface="Wingdings" panose="05000000000000000000" pitchFamily="2" charset="2"/>
              <a:buChar char="Ø"/>
            </a:pPr>
            <a:r>
              <a:rPr lang="en-US" sz="2000" kern="0" dirty="0" smtClean="0">
                <a:solidFill>
                  <a:schemeClr val="bg2">
                    <a:lumMod val="10000"/>
                  </a:schemeClr>
                </a:solidFill>
                <a:latin typeface="Calibri" panose="020F0502020204030204" pitchFamily="34" charset="0"/>
                <a:cs typeface="Arial"/>
              </a:rPr>
              <a:t>approximately </a:t>
            </a:r>
            <a:r>
              <a:rPr lang="en-US" sz="2000" kern="0" dirty="0">
                <a:solidFill>
                  <a:schemeClr val="bg2">
                    <a:lumMod val="10000"/>
                  </a:schemeClr>
                </a:solidFill>
                <a:latin typeface="Calibri" panose="020F0502020204030204" pitchFamily="34" charset="0"/>
                <a:cs typeface="Arial"/>
              </a:rPr>
              <a:t>300,000 jobs </a:t>
            </a:r>
            <a:r>
              <a:rPr lang="en-US" sz="2000" kern="0" dirty="0" smtClean="0">
                <a:solidFill>
                  <a:schemeClr val="bg2">
                    <a:lumMod val="10000"/>
                  </a:schemeClr>
                </a:solidFill>
                <a:latin typeface="Calibri" panose="020F0502020204030204" pitchFamily="34" charset="0"/>
                <a:cs typeface="Arial"/>
              </a:rPr>
              <a:t>over </a:t>
            </a:r>
            <a:r>
              <a:rPr lang="en-US" sz="2000" kern="0" dirty="0">
                <a:solidFill>
                  <a:schemeClr val="bg2">
                    <a:lumMod val="10000"/>
                  </a:schemeClr>
                </a:solidFill>
                <a:latin typeface="Calibri" panose="020F0502020204030204" pitchFamily="34" charset="0"/>
                <a:cs typeface="Arial"/>
              </a:rPr>
              <a:t>6,000 </a:t>
            </a:r>
            <a:r>
              <a:rPr lang="en-US" sz="2000" kern="0" dirty="0" smtClean="0">
                <a:solidFill>
                  <a:schemeClr val="bg2">
                    <a:lumMod val="10000"/>
                  </a:schemeClr>
                </a:solidFill>
                <a:latin typeface="Calibri" panose="020F0502020204030204" pitchFamily="34" charset="0"/>
                <a:cs typeface="Arial"/>
              </a:rPr>
              <a:t>facilities in every region</a:t>
            </a:r>
            <a:endParaRPr lang="en-US" sz="2000" kern="0" dirty="0">
              <a:solidFill>
                <a:schemeClr val="bg2">
                  <a:lumMod val="10000"/>
                </a:schemeClr>
              </a:solidFill>
              <a:latin typeface="Calibri" panose="020F0502020204030204" pitchFamily="34" charset="0"/>
              <a:cs typeface="Arial"/>
            </a:endParaRPr>
          </a:p>
          <a:p>
            <a:pPr marL="457200" lvl="1" indent="0">
              <a:spcBef>
                <a:spcPts val="1200"/>
              </a:spcBef>
              <a:buClr>
                <a:srgbClr val="820024"/>
              </a:buClr>
              <a:buNone/>
            </a:pPr>
            <a:endParaRPr lang="en-CA" sz="2000" dirty="0" smtClean="0">
              <a:solidFill>
                <a:schemeClr val="bg2">
                  <a:lumMod val="10000"/>
                </a:schemeClr>
              </a:solidFill>
              <a:latin typeface="Calibri" panose="020F0502020204030204" pitchFamily="34" charset="0"/>
            </a:endParaRPr>
          </a:p>
          <a:p>
            <a:pPr marL="457200" lvl="1" indent="0">
              <a:spcBef>
                <a:spcPts val="1200"/>
              </a:spcBef>
              <a:buClr>
                <a:srgbClr val="820024"/>
              </a:buClr>
              <a:buNone/>
            </a:pPr>
            <a:r>
              <a:rPr lang="en-CA" sz="2000" u="sng" dirty="0" smtClean="0">
                <a:solidFill>
                  <a:schemeClr val="bg2">
                    <a:lumMod val="10000"/>
                  </a:schemeClr>
                </a:solidFill>
                <a:latin typeface="Calibri" panose="020F0502020204030204" pitchFamily="34" charset="0"/>
              </a:rPr>
              <a:t>2) Rural Canada</a:t>
            </a:r>
            <a:r>
              <a:rPr lang="en-CA" sz="2000" dirty="0" smtClean="0">
                <a:solidFill>
                  <a:schemeClr val="bg2">
                    <a:lumMod val="10000"/>
                  </a:schemeClr>
                </a:solidFill>
                <a:latin typeface="Calibri" panose="020F0502020204030204" pitchFamily="34" charset="0"/>
              </a:rPr>
              <a:t>:</a:t>
            </a:r>
          </a:p>
          <a:p>
            <a:pPr lvl="1">
              <a:spcBef>
                <a:spcPts val="1200"/>
              </a:spcBef>
              <a:buClr>
                <a:srgbClr val="820024"/>
              </a:buClr>
              <a:buFont typeface="Wingdings" panose="05000000000000000000" pitchFamily="2" charset="2"/>
              <a:buChar char="Ø"/>
            </a:pPr>
            <a:r>
              <a:rPr lang="en-US" sz="2000" dirty="0" smtClean="0">
                <a:solidFill>
                  <a:schemeClr val="bg2">
                    <a:lumMod val="10000"/>
                  </a:schemeClr>
                </a:solidFill>
                <a:latin typeface="Calibri" panose="020F0502020204030204" pitchFamily="34" charset="0"/>
              </a:rPr>
              <a:t>Linking </a:t>
            </a:r>
            <a:r>
              <a:rPr lang="en-US" sz="2000" dirty="0">
                <a:solidFill>
                  <a:schemeClr val="bg2">
                    <a:lumMod val="10000"/>
                  </a:schemeClr>
                </a:solidFill>
                <a:latin typeface="Calibri" panose="020F0502020204030204" pitchFamily="34" charset="0"/>
              </a:rPr>
              <a:t>rural and remote Canadians through economic </a:t>
            </a:r>
            <a:r>
              <a:rPr lang="en-US" sz="2000" dirty="0" smtClean="0">
                <a:solidFill>
                  <a:schemeClr val="bg2">
                    <a:lumMod val="10000"/>
                  </a:schemeClr>
                </a:solidFill>
                <a:latin typeface="Calibri" panose="020F0502020204030204" pitchFamily="34" charset="0"/>
              </a:rPr>
              <a:t>opportunity </a:t>
            </a:r>
          </a:p>
          <a:p>
            <a:pPr lvl="1">
              <a:spcBef>
                <a:spcPts val="1200"/>
              </a:spcBef>
              <a:buClr>
                <a:srgbClr val="820024"/>
              </a:buClr>
              <a:buFont typeface="Wingdings" panose="05000000000000000000" pitchFamily="2" charset="2"/>
              <a:buChar char="Ø"/>
            </a:pPr>
            <a:r>
              <a:rPr lang="en-US" sz="2000" dirty="0" smtClean="0">
                <a:solidFill>
                  <a:schemeClr val="bg2">
                    <a:lumMod val="10000"/>
                  </a:schemeClr>
                </a:solidFill>
                <a:latin typeface="Calibri" panose="020F0502020204030204" pitchFamily="34" charset="0"/>
              </a:rPr>
              <a:t>Investing in rural infrastructure and services</a:t>
            </a:r>
          </a:p>
          <a:p>
            <a:pPr lvl="1">
              <a:spcBef>
                <a:spcPts val="1200"/>
              </a:spcBef>
              <a:buClr>
                <a:srgbClr val="820024"/>
              </a:buClr>
              <a:buFont typeface="Wingdings" panose="05000000000000000000" pitchFamily="2" charset="2"/>
              <a:buChar char="Ø"/>
            </a:pPr>
            <a:r>
              <a:rPr lang="en-US" sz="2000" dirty="0" smtClean="0">
                <a:solidFill>
                  <a:schemeClr val="bg2">
                    <a:lumMod val="10000"/>
                  </a:schemeClr>
                </a:solidFill>
                <a:latin typeface="Calibri" panose="020F0502020204030204" pitchFamily="34" charset="0"/>
              </a:rPr>
              <a:t>Providing an important market to farmers</a:t>
            </a:r>
            <a:endParaRPr lang="en-US" sz="2000" dirty="0">
              <a:solidFill>
                <a:schemeClr val="bg2">
                  <a:lumMod val="10000"/>
                </a:schemeClr>
              </a:solidFill>
              <a:latin typeface="Calibri" panose="020F0502020204030204" pitchFamily="34" charset="0"/>
            </a:endParaRPr>
          </a:p>
          <a:p>
            <a:pPr marL="0" indent="0">
              <a:spcBef>
                <a:spcPts val="1200"/>
              </a:spcBef>
              <a:buClr>
                <a:srgbClr val="820024"/>
              </a:buClr>
              <a:buNone/>
            </a:pPr>
            <a:endParaRPr lang="en-CA" dirty="0"/>
          </a:p>
        </p:txBody>
      </p:sp>
      <p:sp>
        <p:nvSpPr>
          <p:cNvPr id="5" name="object 19"/>
          <p:cNvSpPr txBox="1"/>
          <p:nvPr/>
        </p:nvSpPr>
        <p:spPr>
          <a:xfrm>
            <a:off x="8672195" y="63754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4</a:t>
            </a:fld>
            <a:endParaRPr dirty="0">
              <a:solidFill>
                <a:prstClr val="black"/>
              </a:solidFill>
              <a:latin typeface="Calibri"/>
              <a:cs typeface="Calibri"/>
            </a:endParaRPr>
          </a:p>
        </p:txBody>
      </p:sp>
    </p:spTree>
    <p:extLst>
      <p:ext uri="{BB962C8B-B14F-4D97-AF65-F5344CB8AC3E}">
        <p14:creationId xmlns:p14="http://schemas.microsoft.com/office/powerpoint/2010/main" val="129833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libri" panose="020F0502020204030204" pitchFamily="34" charset="0"/>
              </a:rPr>
              <a:t>Part of the Supply Chain</a:t>
            </a:r>
            <a:endParaRPr lang="en-US" sz="3200" b="1" dirty="0">
              <a:latin typeface="Calibri" panose="020F0502020204030204" pitchFamily="34" charset="0"/>
            </a:endParaRPr>
          </a:p>
        </p:txBody>
      </p:sp>
      <p:sp>
        <p:nvSpPr>
          <p:cNvPr id="3" name="Content Placeholder 2"/>
          <p:cNvSpPr>
            <a:spLocks noGrp="1"/>
          </p:cNvSpPr>
          <p:nvPr>
            <p:ph idx="1"/>
          </p:nvPr>
        </p:nvSpPr>
        <p:spPr>
          <a:xfrm>
            <a:off x="457200" y="1524000"/>
            <a:ext cx="8229600" cy="4800600"/>
          </a:xfrm>
        </p:spPr>
        <p:txBody>
          <a:bodyPr>
            <a:normAutofit/>
          </a:bodyPr>
          <a:lstStyle/>
          <a:p>
            <a:pPr>
              <a:spcBef>
                <a:spcPts val="1800"/>
              </a:spcBef>
              <a:buClr>
                <a:srgbClr val="820024"/>
              </a:buClr>
            </a:pPr>
            <a:r>
              <a:rPr lang="en-US" sz="2700" dirty="0">
                <a:solidFill>
                  <a:srgbClr val="000510"/>
                </a:solidFill>
                <a:latin typeface="Calibri" panose="020F0502020204030204" pitchFamily="34" charset="0"/>
              </a:rPr>
              <a:t>Food manufacturers are an integral part of the Canadian food supply chain:</a:t>
            </a:r>
          </a:p>
          <a:p>
            <a:pPr lvl="1">
              <a:spcBef>
                <a:spcPts val="1800"/>
              </a:spcBef>
              <a:buClr>
                <a:srgbClr val="820024"/>
              </a:buClr>
            </a:pPr>
            <a:r>
              <a:rPr lang="en-US" sz="2700" dirty="0" smtClean="0">
                <a:solidFill>
                  <a:srgbClr val="000510"/>
                </a:solidFill>
                <a:latin typeface="Calibri" panose="020F0502020204030204" pitchFamily="34" charset="0"/>
              </a:rPr>
              <a:t>selling </a:t>
            </a:r>
            <a:r>
              <a:rPr lang="en-US" sz="2700" dirty="0">
                <a:solidFill>
                  <a:srgbClr val="000510"/>
                </a:solidFill>
                <a:latin typeface="Calibri" panose="020F0502020204030204" pitchFamily="34" charset="0"/>
              </a:rPr>
              <a:t>over 60% of </a:t>
            </a:r>
            <a:r>
              <a:rPr lang="en-US" sz="2700" dirty="0" smtClean="0">
                <a:solidFill>
                  <a:srgbClr val="000510"/>
                </a:solidFill>
                <a:latin typeface="Calibri" panose="020F0502020204030204" pitchFamily="34" charset="0"/>
              </a:rPr>
              <a:t>output </a:t>
            </a:r>
            <a:r>
              <a:rPr lang="en-US" sz="2700" dirty="0">
                <a:solidFill>
                  <a:srgbClr val="000510"/>
                </a:solidFill>
                <a:latin typeface="Calibri" panose="020F0502020204030204" pitchFamily="34" charset="0"/>
              </a:rPr>
              <a:t>to Canadian grocery stores and </a:t>
            </a:r>
            <a:r>
              <a:rPr lang="en-US" sz="2700" dirty="0" smtClean="0">
                <a:solidFill>
                  <a:srgbClr val="000510"/>
                </a:solidFill>
                <a:latin typeface="Calibri" panose="020F0502020204030204" pitchFamily="34" charset="0"/>
              </a:rPr>
              <a:t>restaurants </a:t>
            </a:r>
          </a:p>
          <a:p>
            <a:pPr lvl="1">
              <a:spcBef>
                <a:spcPts val="1800"/>
              </a:spcBef>
              <a:buClr>
                <a:srgbClr val="820024"/>
              </a:buClr>
            </a:pPr>
            <a:r>
              <a:rPr lang="en-US" sz="2700" dirty="0">
                <a:solidFill>
                  <a:srgbClr val="000510"/>
                </a:solidFill>
                <a:latin typeface="Calibri" panose="020F0502020204030204" pitchFamily="34" charset="0"/>
              </a:rPr>
              <a:t>processing about 4</a:t>
            </a:r>
            <a:r>
              <a:rPr lang="en-US" sz="2700" dirty="0" smtClean="0">
                <a:solidFill>
                  <a:srgbClr val="000510"/>
                </a:solidFill>
                <a:latin typeface="Calibri" panose="020F0502020204030204" pitchFamily="34" charset="0"/>
              </a:rPr>
              <a:t>0</a:t>
            </a:r>
            <a:r>
              <a:rPr lang="en-US" sz="2700" dirty="0">
                <a:solidFill>
                  <a:srgbClr val="000510"/>
                </a:solidFill>
                <a:latin typeface="Calibri" panose="020F0502020204030204" pitchFamily="34" charset="0"/>
              </a:rPr>
              <a:t>% of </a:t>
            </a:r>
            <a:r>
              <a:rPr lang="en-US" sz="2700" dirty="0" smtClean="0">
                <a:solidFill>
                  <a:srgbClr val="000510"/>
                </a:solidFill>
                <a:latin typeface="Calibri" panose="020F0502020204030204" pitchFamily="34" charset="0"/>
              </a:rPr>
              <a:t>Canadian </a:t>
            </a:r>
            <a:r>
              <a:rPr lang="en-US" sz="2700" dirty="0">
                <a:solidFill>
                  <a:srgbClr val="000510"/>
                </a:solidFill>
                <a:latin typeface="Calibri" panose="020F0502020204030204" pitchFamily="34" charset="0"/>
              </a:rPr>
              <a:t>agricultural production</a:t>
            </a:r>
          </a:p>
          <a:p>
            <a:pPr>
              <a:spcBef>
                <a:spcPts val="1800"/>
              </a:spcBef>
              <a:buClr>
                <a:srgbClr val="820024"/>
              </a:buClr>
            </a:pPr>
            <a:r>
              <a:rPr lang="en-US" sz="2700" b="1" i="1" dirty="0" smtClean="0">
                <a:solidFill>
                  <a:srgbClr val="000510"/>
                </a:solidFill>
                <a:latin typeface="Calibri" panose="020F0502020204030204" pitchFamily="34" charset="0"/>
              </a:rPr>
              <a:t>How can we increase this 40% number?</a:t>
            </a:r>
            <a:endParaRPr lang="en-US" sz="2700" b="1" i="1" dirty="0">
              <a:solidFill>
                <a:srgbClr val="000510"/>
              </a:solidFill>
              <a:latin typeface="Calibri" panose="020F0502020204030204" pitchFamily="34" charset="0"/>
            </a:endParaRPr>
          </a:p>
        </p:txBody>
      </p:sp>
      <p:sp>
        <p:nvSpPr>
          <p:cNvPr id="5" name="object 19"/>
          <p:cNvSpPr txBox="1"/>
          <p:nvPr/>
        </p:nvSpPr>
        <p:spPr>
          <a:xfrm>
            <a:off x="8672195" y="63246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5</a:t>
            </a:fld>
            <a:endParaRPr dirty="0">
              <a:solidFill>
                <a:prstClr val="black"/>
              </a:solidFill>
              <a:latin typeface="Calibri"/>
              <a:cs typeface="Calibri"/>
            </a:endParaRPr>
          </a:p>
        </p:txBody>
      </p:sp>
    </p:spTree>
    <p:extLst>
      <p:ext uri="{BB962C8B-B14F-4D97-AF65-F5344CB8AC3E}">
        <p14:creationId xmlns:p14="http://schemas.microsoft.com/office/powerpoint/2010/main" val="109284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latin typeface="Calibri" panose="020F0502020204030204" pitchFamily="34" charset="0"/>
              </a:rPr>
              <a:t>Industry’s Challenges</a:t>
            </a:r>
            <a:endParaRPr lang="en-CA" sz="3600" b="1" dirty="0">
              <a:latin typeface="Calibri" panose="020F0502020204030204" pitchFamily="34" charset="0"/>
            </a:endParaRPr>
          </a:p>
        </p:txBody>
      </p:sp>
      <p:sp>
        <p:nvSpPr>
          <p:cNvPr id="3" name="Content Placeholder 2"/>
          <p:cNvSpPr>
            <a:spLocks noGrp="1"/>
          </p:cNvSpPr>
          <p:nvPr>
            <p:ph idx="1"/>
          </p:nvPr>
        </p:nvSpPr>
        <p:spPr>
          <a:xfrm>
            <a:off x="457199" y="1524000"/>
            <a:ext cx="8458201" cy="4800600"/>
          </a:xfrm>
        </p:spPr>
        <p:txBody>
          <a:bodyPr>
            <a:normAutofit fontScale="92500" lnSpcReduction="10000"/>
          </a:bodyPr>
          <a:lstStyle/>
          <a:p>
            <a:pPr marL="0" indent="0">
              <a:buNone/>
            </a:pPr>
            <a:r>
              <a:rPr lang="en-CA" sz="2800" dirty="0" smtClean="0">
                <a:solidFill>
                  <a:srgbClr val="100005"/>
                </a:solidFill>
                <a:latin typeface="Calibri" panose="020F0502020204030204" pitchFamily="34" charset="0"/>
                <a:cs typeface="Calibri" panose="020F0502020204030204" pitchFamily="34" charset="0"/>
              </a:rPr>
              <a:t>According to our recent survey: </a:t>
            </a:r>
          </a:p>
          <a:p>
            <a:pPr>
              <a:spcBef>
                <a:spcPts val="1200"/>
              </a:spcBef>
              <a:buFont typeface="+mj-lt"/>
              <a:buAutoNum type="arabicPeriod"/>
            </a:pPr>
            <a:r>
              <a:rPr lang="en-US" sz="2800" dirty="0">
                <a:solidFill>
                  <a:srgbClr val="100005"/>
                </a:solidFill>
                <a:latin typeface="Calibri" panose="020F0502020204030204" pitchFamily="34" charset="0"/>
                <a:cs typeface="Calibri" panose="020F0502020204030204" pitchFamily="34" charset="0"/>
              </a:rPr>
              <a:t>It’s more expensive to operate in Canada than the U.S. </a:t>
            </a:r>
          </a:p>
          <a:p>
            <a:pPr lvl="0">
              <a:spcBef>
                <a:spcPts val="1200"/>
              </a:spcBef>
              <a:buFont typeface="+mj-lt"/>
              <a:buAutoNum type="arabicPeriod"/>
            </a:pPr>
            <a:r>
              <a:rPr lang="en-US" sz="2800" dirty="0" smtClean="0">
                <a:solidFill>
                  <a:srgbClr val="100005"/>
                </a:solidFill>
                <a:latin typeface="Calibri" panose="020F0502020204030204" pitchFamily="34" charset="0"/>
                <a:cs typeface="Calibri" panose="020F0502020204030204" pitchFamily="34" charset="0"/>
              </a:rPr>
              <a:t>Most </a:t>
            </a:r>
            <a:r>
              <a:rPr lang="en-US" sz="2800" dirty="0">
                <a:solidFill>
                  <a:srgbClr val="100005"/>
                </a:solidFill>
                <a:latin typeface="Calibri" panose="020F0502020204030204" pitchFamily="34" charset="0"/>
                <a:cs typeface="Calibri" panose="020F0502020204030204" pitchFamily="34" charset="0"/>
              </a:rPr>
              <a:t>branded innovations are not developed or manufactured in Canada.</a:t>
            </a:r>
            <a:endParaRPr lang="en-CA" sz="2800" dirty="0">
              <a:solidFill>
                <a:srgbClr val="100005"/>
              </a:solidFill>
              <a:latin typeface="Calibri" panose="020F0502020204030204" pitchFamily="34" charset="0"/>
              <a:cs typeface="Calibri" panose="020F0502020204030204" pitchFamily="34" charset="0"/>
            </a:endParaRPr>
          </a:p>
          <a:p>
            <a:pPr lvl="0">
              <a:spcBef>
                <a:spcPts val="1200"/>
              </a:spcBef>
              <a:buFont typeface="+mj-lt"/>
              <a:buAutoNum type="arabicPeriod"/>
            </a:pPr>
            <a:r>
              <a:rPr lang="en-US" sz="2800" dirty="0" smtClean="0">
                <a:solidFill>
                  <a:srgbClr val="100005"/>
                </a:solidFill>
                <a:latin typeface="Calibri" panose="020F0502020204030204" pitchFamily="34" charset="0"/>
                <a:cs typeface="Calibri" panose="020F0502020204030204" pitchFamily="34" charset="0"/>
              </a:rPr>
              <a:t>The </a:t>
            </a:r>
            <a:r>
              <a:rPr lang="en-US" sz="2800" dirty="0">
                <a:solidFill>
                  <a:srgbClr val="100005"/>
                </a:solidFill>
                <a:latin typeface="Calibri" panose="020F0502020204030204" pitchFamily="34" charset="0"/>
                <a:cs typeface="Calibri" panose="020F0502020204030204" pitchFamily="34" charset="0"/>
              </a:rPr>
              <a:t>cost of getting a product on a store </a:t>
            </a:r>
            <a:r>
              <a:rPr lang="en-US" sz="2800" dirty="0" smtClean="0">
                <a:solidFill>
                  <a:srgbClr val="100005"/>
                </a:solidFill>
                <a:latin typeface="Calibri" panose="020F0502020204030204" pitchFamily="34" charset="0"/>
                <a:cs typeface="Calibri" panose="020F0502020204030204" pitchFamily="34" charset="0"/>
              </a:rPr>
              <a:t>shelf </a:t>
            </a:r>
            <a:r>
              <a:rPr lang="en-US" sz="2800" dirty="0">
                <a:solidFill>
                  <a:srgbClr val="100005"/>
                </a:solidFill>
                <a:latin typeface="Calibri" panose="020F0502020204030204" pitchFamily="34" charset="0"/>
                <a:cs typeface="Calibri" panose="020F0502020204030204" pitchFamily="34" charset="0"/>
              </a:rPr>
              <a:t>is higher than in the U.S. </a:t>
            </a:r>
          </a:p>
          <a:p>
            <a:pPr lvl="0">
              <a:spcBef>
                <a:spcPts val="1200"/>
              </a:spcBef>
              <a:buFont typeface="+mj-lt"/>
              <a:buAutoNum type="arabicPeriod"/>
            </a:pPr>
            <a:r>
              <a:rPr lang="en-US" sz="2800" dirty="0" smtClean="0">
                <a:solidFill>
                  <a:srgbClr val="100005"/>
                </a:solidFill>
                <a:latin typeface="Calibri" panose="020F0502020204030204" pitchFamily="34" charset="0"/>
                <a:cs typeface="Calibri" panose="020F0502020204030204" pitchFamily="34" charset="0"/>
              </a:rPr>
              <a:t>Growing </a:t>
            </a:r>
            <a:r>
              <a:rPr lang="en-US" sz="2800" dirty="0">
                <a:solidFill>
                  <a:srgbClr val="100005"/>
                </a:solidFill>
                <a:latin typeface="Calibri" panose="020F0502020204030204" pitchFamily="34" charset="0"/>
                <a:cs typeface="Calibri" panose="020F0502020204030204" pitchFamily="34" charset="0"/>
              </a:rPr>
              <a:t>and cumulative regulatory burden is a barrier to growth, innovation and competitiveness. </a:t>
            </a:r>
          </a:p>
          <a:p>
            <a:pPr lvl="0">
              <a:spcBef>
                <a:spcPts val="1200"/>
              </a:spcBef>
              <a:buFont typeface="+mj-lt"/>
              <a:buAutoNum type="arabicPeriod"/>
            </a:pPr>
            <a:r>
              <a:rPr lang="en-US" sz="2800" dirty="0">
                <a:solidFill>
                  <a:srgbClr val="100005"/>
                </a:solidFill>
                <a:latin typeface="Calibri" panose="020F0502020204030204" pitchFamily="34" charset="0"/>
                <a:cs typeface="Calibri" panose="020F0502020204030204" pitchFamily="34" charset="0"/>
              </a:rPr>
              <a:t>Other challenges include: lack of access to skilled </a:t>
            </a:r>
            <a:r>
              <a:rPr lang="en-US" sz="2800" dirty="0" err="1">
                <a:solidFill>
                  <a:srgbClr val="100005"/>
                </a:solidFill>
                <a:latin typeface="Calibri" panose="020F0502020204030204" pitchFamily="34" charset="0"/>
                <a:cs typeface="Calibri" panose="020F0502020204030204" pitchFamily="34" charset="0"/>
              </a:rPr>
              <a:t>labour</a:t>
            </a:r>
            <a:r>
              <a:rPr lang="en-US" sz="2800" dirty="0">
                <a:solidFill>
                  <a:srgbClr val="100005"/>
                </a:solidFill>
                <a:latin typeface="Calibri" panose="020F0502020204030204" pitchFamily="34" charset="0"/>
                <a:cs typeface="Calibri" panose="020F0502020204030204" pitchFamily="34" charset="0"/>
              </a:rPr>
              <a:t>, infrastructure deficit, predictable market access. </a:t>
            </a:r>
            <a:endParaRPr lang="en-CA" sz="2800" dirty="0">
              <a:solidFill>
                <a:srgbClr val="100005"/>
              </a:solidFill>
              <a:latin typeface="Calibri" panose="020F0502020204030204" pitchFamily="34" charset="0"/>
              <a:cs typeface="Calibri" panose="020F0502020204030204" pitchFamily="34" charset="0"/>
            </a:endParaRPr>
          </a:p>
          <a:p>
            <a:pPr marL="0" indent="0">
              <a:buNone/>
            </a:pPr>
            <a:endParaRPr lang="en-CA" sz="2800" dirty="0" smtClean="0">
              <a:solidFill>
                <a:srgbClr val="100005"/>
              </a:solidFill>
              <a:latin typeface="Calibri" panose="020F0502020204030204" pitchFamily="34" charset="0"/>
              <a:cs typeface="Calibri" panose="020F0502020204030204" pitchFamily="34" charset="0"/>
            </a:endParaRPr>
          </a:p>
        </p:txBody>
      </p:sp>
      <p:sp>
        <p:nvSpPr>
          <p:cNvPr id="4" name="object 19"/>
          <p:cNvSpPr txBox="1"/>
          <p:nvPr/>
        </p:nvSpPr>
        <p:spPr>
          <a:xfrm>
            <a:off x="8679498" y="6324600"/>
            <a:ext cx="159702" cy="230832"/>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6</a:t>
            </a:fld>
            <a:endParaRPr dirty="0">
              <a:solidFill>
                <a:prstClr val="black"/>
              </a:solidFill>
              <a:latin typeface="Calibri"/>
              <a:cs typeface="Calibri"/>
            </a:endParaRPr>
          </a:p>
        </p:txBody>
      </p:sp>
    </p:spTree>
    <p:extLst>
      <p:ext uri="{BB962C8B-B14F-4D97-AF65-F5344CB8AC3E}">
        <p14:creationId xmlns:p14="http://schemas.microsoft.com/office/powerpoint/2010/main" val="189984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20024"/>
                </a:solidFill>
                <a:latin typeface="Calibri" panose="020F0502020204030204" pitchFamily="34" charset="0"/>
                <a:cs typeface="Calibri" panose="020F0502020204030204" pitchFamily="34" charset="0"/>
              </a:rPr>
              <a:t>‘New’ Food Guide</a:t>
            </a:r>
            <a:endParaRPr lang="en-US" b="1" dirty="0">
              <a:solidFill>
                <a:srgbClr val="820024"/>
              </a:solidFill>
              <a:latin typeface="Calibri" panose="020F0502020204030204" pitchFamily="34" charset="0"/>
              <a:cs typeface="Calibri" panose="020F050202020403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11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00200"/>
            <a:ext cx="395287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0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94" y="152400"/>
            <a:ext cx="5962905" cy="1143000"/>
          </a:xfrm>
        </p:spPr>
        <p:txBody>
          <a:bodyPr/>
          <a:lstStyle/>
          <a:p>
            <a:r>
              <a:rPr lang="en-US" sz="3200" b="1" dirty="0" smtClean="0">
                <a:latin typeface="Calibri" panose="020F0502020204030204" pitchFamily="34" charset="0"/>
                <a:cs typeface="Calibri" panose="020F0502020204030204" pitchFamily="34" charset="0"/>
              </a:rPr>
              <a:t>Front of Pack Symbols</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endParaRPr lang="en-US" dirty="0">
              <a:solidFill>
                <a:srgbClr val="333333"/>
              </a:solidFill>
              <a:latin typeface="Helvetica"/>
            </a:endParaRPr>
          </a:p>
          <a:p>
            <a:pPr marL="0" indent="0">
              <a:buNone/>
            </a:pPr>
            <a:endParaRPr lang="en-US" dirty="0">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0" y="-463897"/>
            <a:ext cx="57099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1200" dirty="0" smtClean="0">
                <a:solidFill>
                  <a:srgbClr val="333333"/>
                </a:solidFill>
                <a:latin typeface="Helvetica"/>
              </a:rPr>
              <a:t>  </a:t>
            </a:r>
            <a:r>
              <a:rPr lang="en-US" altLang="en-US" sz="8400" dirty="0" smtClean="0">
                <a:solidFill>
                  <a:srgbClr val="333333"/>
                </a:solidFill>
                <a:latin typeface="Helvetica"/>
              </a:rPr>
              <a:t> </a:t>
            </a:r>
            <a:endParaRPr lang="en-US" altLang="en-US" sz="800" dirty="0" smtClean="0">
              <a:solidFill>
                <a:srgbClr val="820024"/>
              </a:solidFill>
            </a:endParaRPr>
          </a:p>
        </p:txBody>
      </p:sp>
      <p:pic>
        <p:nvPicPr>
          <p:cNvPr id="1026" name="Picture 2" descr="https://www.canada.ca/content/canadasite/en/health-canada/programs/consultation-front-of-package-nutrition-labelling-cgi/_jcr_content/par/mwsadaptiveimage/image.img.jpg/1516301577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6" y="1904999"/>
            <a:ext cx="3422074" cy="18558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canada.ca/content/canadasite/en/health-canada/programs/consultation-front-of-package-nutrition-labelling-cgi/_jcr_content/par/mwsadaptiveimage_56009353/image.img.jpg/15163015776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452" y="1880548"/>
            <a:ext cx="3467161" cy="1880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anada.ca/content/canadasite/en/health-canada/programs/consultation-front-of-package-nutrition-labelling-cgi/_jcr_content/par/mwsadaptiveimage_1700792784/image.img.jpg/15163015778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599" y="4171930"/>
            <a:ext cx="3547928" cy="19240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canada.ca/content/canadasite/en/health-canada/programs/consultation-front-of-package-nutrition-labelling-cgi/_jcr_content/par/mwsadaptiveimage_2097939936/image.img.jpg/15163015780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539" y="4163983"/>
            <a:ext cx="3422074" cy="185581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19"/>
          <p:cNvSpPr txBox="1"/>
          <p:nvPr/>
        </p:nvSpPr>
        <p:spPr>
          <a:xfrm>
            <a:off x="8686800" y="63246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8</a:t>
            </a:fld>
            <a:endParaRPr dirty="0">
              <a:solidFill>
                <a:prstClr val="black"/>
              </a:solidFill>
              <a:latin typeface="Calibri"/>
              <a:cs typeface="Calibri"/>
            </a:endParaRPr>
          </a:p>
        </p:txBody>
      </p:sp>
    </p:spTree>
    <p:extLst>
      <p:ext uri="{BB962C8B-B14F-4D97-AF65-F5344CB8AC3E}">
        <p14:creationId xmlns:p14="http://schemas.microsoft.com/office/powerpoint/2010/main" val="156640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096000" cy="1143000"/>
          </a:xfrm>
        </p:spPr>
        <p:txBody>
          <a:bodyPr/>
          <a:lstStyle/>
          <a:p>
            <a:r>
              <a:rPr lang="en-US" sz="3200" b="1" dirty="0">
                <a:latin typeface="Calibri" panose="020F0502020204030204" pitchFamily="34" charset="0"/>
                <a:cs typeface="Calibri" panose="020F0502020204030204" pitchFamily="34" charset="0"/>
              </a:rPr>
              <a:t>Restricting Marketing to Children</a:t>
            </a:r>
            <a:endParaRPr lang="en-US" sz="3200" b="1" dirty="0">
              <a:latin typeface="Calibri" panose="020F0502020204030204" pitchFamily="34" charset="0"/>
            </a:endParaRPr>
          </a:p>
        </p:txBody>
      </p:sp>
      <p:sp>
        <p:nvSpPr>
          <p:cNvPr id="3" name="Content Placeholder 2"/>
          <p:cNvSpPr>
            <a:spLocks noGrp="1"/>
          </p:cNvSpPr>
          <p:nvPr>
            <p:ph idx="1"/>
          </p:nvPr>
        </p:nvSpPr>
        <p:spPr>
          <a:xfrm>
            <a:off x="457200" y="1487016"/>
            <a:ext cx="8382000" cy="5218584"/>
          </a:xfrm>
        </p:spPr>
        <p:txBody>
          <a:bodyPr>
            <a:normAutofit/>
          </a:bodyPr>
          <a:lstStyle/>
          <a:p>
            <a:pPr marL="0" indent="0">
              <a:buNone/>
            </a:pPr>
            <a:r>
              <a:rPr lang="en-US" sz="1800" dirty="0" smtClean="0">
                <a:solidFill>
                  <a:schemeClr val="bg2">
                    <a:lumMod val="10000"/>
                  </a:schemeClr>
                </a:solidFill>
                <a:latin typeface="Calibri" panose="020F0502020204030204" pitchFamily="34" charset="0"/>
                <a:cs typeface="Calibri" panose="020F0502020204030204" pitchFamily="34" charset="0"/>
              </a:rPr>
              <a:t>Health Canada is proposing to prohibit the marketing </a:t>
            </a:r>
            <a:r>
              <a:rPr lang="en-US" sz="1800" dirty="0">
                <a:solidFill>
                  <a:schemeClr val="bg2">
                    <a:lumMod val="10000"/>
                  </a:schemeClr>
                </a:solidFill>
                <a:latin typeface="Calibri" panose="020F0502020204030204" pitchFamily="34" charset="0"/>
                <a:cs typeface="Calibri" panose="020F0502020204030204" pitchFamily="34" charset="0"/>
              </a:rPr>
              <a:t>of ‘unhealthy’ </a:t>
            </a:r>
            <a:r>
              <a:rPr lang="en-US" sz="1800" dirty="0" smtClean="0">
                <a:solidFill>
                  <a:schemeClr val="bg2">
                    <a:lumMod val="10000"/>
                  </a:schemeClr>
                </a:solidFill>
                <a:latin typeface="Calibri" panose="020F0502020204030204" pitchFamily="34" charset="0"/>
                <a:cs typeface="Calibri" panose="020F0502020204030204" pitchFamily="34" charset="0"/>
              </a:rPr>
              <a:t>food.  </a:t>
            </a:r>
          </a:p>
          <a:p>
            <a:pPr marL="0" indent="0">
              <a:buNone/>
            </a:pPr>
            <a:endParaRPr lang="en-US" sz="1800" dirty="0" smtClean="0">
              <a:solidFill>
                <a:schemeClr val="tx2">
                  <a:lumMod val="50000"/>
                </a:schemeClr>
              </a:solidFill>
              <a:latin typeface="Calibri" panose="020F0502020204030204" pitchFamily="34" charset="0"/>
            </a:endParaRPr>
          </a:p>
          <a:p>
            <a:pPr marL="0" indent="0">
              <a:buNone/>
            </a:pPr>
            <a:r>
              <a:rPr lang="en-US" sz="1800" dirty="0" smtClean="0">
                <a:solidFill>
                  <a:schemeClr val="tx2">
                    <a:lumMod val="50000"/>
                  </a:schemeClr>
                </a:solidFill>
                <a:latin typeface="Calibri" panose="020F0502020204030204" pitchFamily="34" charset="0"/>
              </a:rPr>
              <a:t>Bill </a:t>
            </a:r>
            <a:r>
              <a:rPr lang="en-US" sz="1800" dirty="0">
                <a:solidFill>
                  <a:schemeClr val="tx2">
                    <a:lumMod val="50000"/>
                  </a:schemeClr>
                </a:solidFill>
                <a:latin typeface="Calibri" panose="020F0502020204030204" pitchFamily="34" charset="0"/>
              </a:rPr>
              <a:t>S-228, Child Health Protection Act, </a:t>
            </a:r>
            <a:r>
              <a:rPr lang="en-US" sz="1800" dirty="0" smtClean="0">
                <a:solidFill>
                  <a:schemeClr val="tx2">
                    <a:lumMod val="50000"/>
                  </a:schemeClr>
                </a:solidFill>
                <a:latin typeface="Calibri" panose="020F0502020204030204" pitchFamily="34" charset="0"/>
              </a:rPr>
              <a:t>is </a:t>
            </a:r>
          </a:p>
          <a:p>
            <a:pPr marL="0" indent="0">
              <a:buNone/>
            </a:pPr>
            <a:r>
              <a:rPr lang="en-US" sz="1800" dirty="0" smtClean="0">
                <a:solidFill>
                  <a:schemeClr val="tx2">
                    <a:lumMod val="50000"/>
                  </a:schemeClr>
                </a:solidFill>
                <a:latin typeface="Calibri" panose="020F0502020204030204" pitchFamily="34" charset="0"/>
              </a:rPr>
              <a:t> waiting concurrence in the Senate. </a:t>
            </a:r>
          </a:p>
          <a:p>
            <a:pPr marL="0" indent="0">
              <a:buNone/>
            </a:pPr>
            <a:endParaRPr lang="en-US" sz="1800" dirty="0" smtClean="0">
              <a:solidFill>
                <a:schemeClr val="tx2">
                  <a:lumMod val="50000"/>
                </a:schemeClr>
              </a:solidFill>
              <a:latin typeface="Calibri" panose="020F0502020204030204" pitchFamily="34" charset="0"/>
            </a:endParaRPr>
          </a:p>
          <a:p>
            <a:pPr marL="0" indent="0">
              <a:buNone/>
            </a:pPr>
            <a:r>
              <a:rPr lang="en-US" sz="1800" dirty="0" smtClean="0">
                <a:solidFill>
                  <a:schemeClr val="bg2">
                    <a:lumMod val="10000"/>
                  </a:schemeClr>
                </a:solidFill>
                <a:latin typeface="Calibri" panose="020F0502020204030204" pitchFamily="34" charset="0"/>
                <a:cs typeface="Calibri" panose="020F0502020204030204" pitchFamily="34" charset="0"/>
              </a:rPr>
              <a:t>Possible Impacts:</a:t>
            </a:r>
          </a:p>
          <a:p>
            <a:pPr>
              <a:buClr>
                <a:srgbClr val="820024"/>
              </a:buClr>
            </a:pPr>
            <a:r>
              <a:rPr lang="en-US" sz="1800" dirty="0" smtClean="0">
                <a:solidFill>
                  <a:schemeClr val="bg2">
                    <a:lumMod val="10000"/>
                  </a:schemeClr>
                </a:solidFill>
                <a:latin typeface="Calibri" panose="020F0502020204030204" pitchFamily="34" charset="0"/>
                <a:cs typeface="Calibri" panose="020F0502020204030204" pitchFamily="34" charset="0"/>
              </a:rPr>
              <a:t>Nutrition criteria to define ‘</a:t>
            </a:r>
            <a:r>
              <a:rPr lang="en-US" sz="1800" b="1" dirty="0" smtClean="0">
                <a:solidFill>
                  <a:schemeClr val="bg2">
                    <a:lumMod val="10000"/>
                  </a:schemeClr>
                </a:solidFill>
                <a:latin typeface="Calibri" panose="020F0502020204030204" pitchFamily="34" charset="0"/>
                <a:cs typeface="Calibri" panose="020F0502020204030204" pitchFamily="34" charset="0"/>
              </a:rPr>
              <a:t>unhealthy</a:t>
            </a:r>
            <a:r>
              <a:rPr lang="en-US" sz="1800" dirty="0" smtClean="0">
                <a:solidFill>
                  <a:schemeClr val="bg2">
                    <a:lumMod val="10000"/>
                  </a:schemeClr>
                </a:solidFill>
                <a:latin typeface="Calibri" panose="020F0502020204030204" pitchFamily="34" charset="0"/>
                <a:cs typeface="Calibri" panose="020F0502020204030204" pitchFamily="34" charset="0"/>
              </a:rPr>
              <a:t>’</a:t>
            </a:r>
            <a:endParaRPr lang="en-US" sz="1800" dirty="0">
              <a:solidFill>
                <a:schemeClr val="bg2">
                  <a:lumMod val="10000"/>
                </a:schemeClr>
              </a:solidFill>
              <a:latin typeface="Calibri" panose="020F0502020204030204" pitchFamily="34" charset="0"/>
              <a:cs typeface="Calibri" panose="020F0502020204030204" pitchFamily="34" charset="0"/>
            </a:endParaRPr>
          </a:p>
          <a:p>
            <a:pPr>
              <a:buClr>
                <a:srgbClr val="820024"/>
              </a:buClr>
            </a:pPr>
            <a:r>
              <a:rPr lang="en-US" sz="1800" dirty="0">
                <a:solidFill>
                  <a:schemeClr val="bg2">
                    <a:lumMod val="10000"/>
                  </a:schemeClr>
                </a:solidFill>
                <a:latin typeface="Calibri" panose="020F0502020204030204" pitchFamily="34" charset="0"/>
                <a:cs typeface="Calibri" panose="020F0502020204030204" pitchFamily="34" charset="0"/>
              </a:rPr>
              <a:t>Packaging and </a:t>
            </a:r>
            <a:r>
              <a:rPr lang="en-US" sz="1800" dirty="0" smtClean="0">
                <a:solidFill>
                  <a:schemeClr val="bg2">
                    <a:lumMod val="10000"/>
                  </a:schemeClr>
                </a:solidFill>
                <a:latin typeface="Calibri" panose="020F0502020204030204" pitchFamily="34" charset="0"/>
                <a:cs typeface="Calibri" panose="020F0502020204030204" pitchFamily="34" charset="0"/>
              </a:rPr>
              <a:t>labelling</a:t>
            </a:r>
          </a:p>
          <a:p>
            <a:pPr>
              <a:buClr>
                <a:srgbClr val="820024"/>
              </a:buClr>
            </a:pPr>
            <a:r>
              <a:rPr lang="en-US" sz="1800" dirty="0" smtClean="0">
                <a:solidFill>
                  <a:schemeClr val="bg2">
                    <a:lumMod val="10000"/>
                  </a:schemeClr>
                </a:solidFill>
                <a:latin typeface="Calibri" panose="020F0502020204030204" pitchFamily="34" charset="0"/>
                <a:cs typeface="Calibri" panose="020F0502020204030204" pitchFamily="34" charset="0"/>
              </a:rPr>
              <a:t>Unintended consequences</a:t>
            </a:r>
            <a:endParaRPr lang="en-US" sz="1800" dirty="0">
              <a:solidFill>
                <a:schemeClr val="bg2">
                  <a:lumMod val="10000"/>
                </a:schemeClr>
              </a:solidFill>
              <a:latin typeface="Calibri" panose="020F0502020204030204" pitchFamily="34" charset="0"/>
              <a:cs typeface="Calibri" panose="020F0502020204030204" pitchFamily="34" charset="0"/>
            </a:endParaRPr>
          </a:p>
          <a:p>
            <a:pPr marL="0" indent="0">
              <a:buClr>
                <a:srgbClr val="820024"/>
              </a:buClr>
              <a:buNone/>
            </a:pPr>
            <a:endParaRPr lang="en-US" sz="1800" dirty="0" smtClean="0">
              <a:solidFill>
                <a:schemeClr val="bg2">
                  <a:lumMod val="10000"/>
                </a:schemeClr>
              </a:solidFill>
              <a:latin typeface="Calibri" panose="020F0502020204030204" pitchFamily="34" charset="0"/>
              <a:cs typeface="Calibri" panose="020F0502020204030204" pitchFamily="34" charset="0"/>
            </a:endParaRPr>
          </a:p>
          <a:p>
            <a:pPr marL="0" indent="0">
              <a:buClr>
                <a:srgbClr val="820024"/>
              </a:buClr>
              <a:buNone/>
            </a:pPr>
            <a:r>
              <a:rPr lang="en-US" sz="1800" dirty="0" smtClean="0">
                <a:solidFill>
                  <a:schemeClr val="bg2">
                    <a:lumMod val="10000"/>
                  </a:schemeClr>
                </a:solidFill>
                <a:latin typeface="Calibri" panose="020F0502020204030204" pitchFamily="34" charset="0"/>
                <a:cs typeface="Calibri" panose="020F0502020204030204" pitchFamily="34" charset="0"/>
              </a:rPr>
              <a:t>Lack of meaningful consultation with </a:t>
            </a:r>
          </a:p>
          <a:p>
            <a:pPr marL="0" indent="0">
              <a:buClr>
                <a:srgbClr val="820024"/>
              </a:buClr>
              <a:buNone/>
            </a:pPr>
            <a:r>
              <a:rPr lang="en-US" sz="1800" dirty="0" smtClean="0">
                <a:solidFill>
                  <a:schemeClr val="bg2">
                    <a:lumMod val="10000"/>
                  </a:schemeClr>
                </a:solidFill>
                <a:latin typeface="Calibri" panose="020F0502020204030204" pitchFamily="34" charset="0"/>
                <a:cs typeface="Calibri" panose="020F0502020204030204" pitchFamily="34" charset="0"/>
              </a:rPr>
              <a:t>with industry and farmers.</a:t>
            </a:r>
          </a:p>
          <a:p>
            <a:pPr marL="0" indent="0">
              <a:buClr>
                <a:srgbClr val="820024"/>
              </a:buClr>
              <a:buNone/>
            </a:pPr>
            <a:endParaRPr lang="en-US" sz="2000" dirty="0" smtClean="0">
              <a:solidFill>
                <a:schemeClr val="bg2">
                  <a:lumMod val="10000"/>
                </a:schemeClr>
              </a:solidFill>
              <a:latin typeface="Calibri" panose="020F0502020204030204" pitchFamily="34" charset="0"/>
              <a:cs typeface="Calibri" panose="020F0502020204030204" pitchFamily="34" charset="0"/>
            </a:endParaRPr>
          </a:p>
          <a:p>
            <a:pPr marL="0" indent="0">
              <a:buClr>
                <a:srgbClr val="820024"/>
              </a:buClr>
              <a:buNone/>
            </a:pPr>
            <a:r>
              <a:rPr lang="en-US" sz="1800" b="1" i="1" dirty="0" smtClean="0">
                <a:solidFill>
                  <a:schemeClr val="bg2">
                    <a:lumMod val="10000"/>
                  </a:schemeClr>
                </a:solidFill>
                <a:latin typeface="Calibri" panose="020F0502020204030204" pitchFamily="34" charset="0"/>
                <a:cs typeface="Calibri" panose="020F0502020204030204" pitchFamily="34" charset="0"/>
              </a:rPr>
              <a:t>What are the international trade </a:t>
            </a:r>
          </a:p>
          <a:p>
            <a:pPr marL="0" indent="0">
              <a:buClr>
                <a:srgbClr val="820024"/>
              </a:buClr>
              <a:buNone/>
            </a:pPr>
            <a:r>
              <a:rPr lang="en-US" sz="1800" b="1" i="1" dirty="0" smtClean="0">
                <a:solidFill>
                  <a:schemeClr val="bg2">
                    <a:lumMod val="10000"/>
                  </a:schemeClr>
                </a:solidFill>
                <a:latin typeface="Calibri" panose="020F0502020204030204" pitchFamily="34" charset="0"/>
                <a:cs typeface="Calibri" panose="020F0502020204030204" pitchFamily="34" charset="0"/>
              </a:rPr>
              <a:t>Implications?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57967"/>
            <a:ext cx="377269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81200"/>
            <a:ext cx="2590800" cy="188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19"/>
          <p:cNvSpPr txBox="1"/>
          <p:nvPr/>
        </p:nvSpPr>
        <p:spPr>
          <a:xfrm>
            <a:off x="8545577" y="6550968"/>
            <a:ext cx="446023" cy="230832"/>
          </a:xfrm>
          <a:prstGeom prst="rect">
            <a:avLst/>
          </a:prstGeom>
        </p:spPr>
        <p:txBody>
          <a:bodyPr vert="horz" wrap="square" lIns="0" tIns="0" rIns="0" bIns="0" rtlCol="0">
            <a:spAutoFit/>
          </a:bodyPr>
          <a:lstStyle/>
          <a:p>
            <a:pPr marL="25400">
              <a:lnSpc>
                <a:spcPts val="1810"/>
              </a:lnSpc>
            </a:pPr>
            <a:fld id="{81D60167-4931-47E6-BA6A-407CBD079E47}" type="slidenum">
              <a:rPr smtClean="0">
                <a:solidFill>
                  <a:prstClr val="black"/>
                </a:solidFill>
                <a:latin typeface="Calibri"/>
                <a:cs typeface="Calibri"/>
              </a:rPr>
              <a:pPr marL="25400">
                <a:lnSpc>
                  <a:spcPts val="1810"/>
                </a:lnSpc>
              </a:pPr>
              <a:t>9</a:t>
            </a:fld>
            <a:endParaRPr dirty="0">
              <a:solidFill>
                <a:prstClr val="black"/>
              </a:solidFill>
              <a:latin typeface="Calibri"/>
              <a:cs typeface="Calibri"/>
            </a:endParaRPr>
          </a:p>
        </p:txBody>
      </p:sp>
    </p:spTree>
    <p:extLst>
      <p:ext uri="{BB962C8B-B14F-4D97-AF65-F5344CB8AC3E}">
        <p14:creationId xmlns:p14="http://schemas.microsoft.com/office/powerpoint/2010/main" val="1931942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820024"/>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buFont typeface="Arial" panose="020B0604020202020204" pitchFamily="34" charset="0"/>
          <a:buChar char="•"/>
          <a:defRPr dirty="0">
            <a:solidFill>
              <a:schemeClr val="tx2">
                <a:lumMod val="75000"/>
              </a:schemeClr>
            </a:solidFill>
            <a:latin typeface="+mj-lt"/>
          </a:defRPr>
        </a:defPPr>
      </a:lstStyle>
    </a:txDef>
  </a:objectDefaults>
  <a:extraClrSchemeLst/>
</a:theme>
</file>

<file path=ppt/theme/theme2.xml><?xml version="1.0" encoding="utf-8"?>
<a:theme xmlns:a="http://schemas.openxmlformats.org/drawingml/2006/main" name="Custom Design">
  <a:themeElements>
    <a:clrScheme name="Custom 1">
      <a:dk1>
        <a:srgbClr val="820024"/>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2">
      <a:dk1>
        <a:srgbClr val="820024"/>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buFont typeface="Arial" panose="020B0604020202020204" pitchFamily="34" charset="0"/>
          <a:buChar char="•"/>
          <a:defRPr dirty="0">
            <a:solidFill>
              <a:schemeClr val="tx2">
                <a:lumMod val="75000"/>
              </a:schemeClr>
            </a:solidFill>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TotalTime>
  <Words>1366</Words>
  <Application>Microsoft Office PowerPoint</Application>
  <PresentationFormat>On-screen Show (4:3)</PresentationFormat>
  <Paragraphs>218</Paragraphs>
  <Slides>10</Slides>
  <Notes>10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Custom Design</vt:lpstr>
      <vt:lpstr>1_Office Theme</vt:lpstr>
      <vt:lpstr>Feeding the World, Together</vt:lpstr>
      <vt:lpstr>Our Members</vt:lpstr>
      <vt:lpstr>Our Members</vt:lpstr>
      <vt:lpstr>Largest Employer</vt:lpstr>
      <vt:lpstr>Part of the Supply Chain</vt:lpstr>
      <vt:lpstr>Industry’s Challenges</vt:lpstr>
      <vt:lpstr>‘New’ Food Guide</vt:lpstr>
      <vt:lpstr>Front of Pack Symbols</vt:lpstr>
      <vt:lpstr>Restricting Marketing to Children</vt:lpstr>
      <vt:lpstr>Food Security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Kurtz</dc:creator>
  <cp:lastModifiedBy>Fujitsu</cp:lastModifiedBy>
  <cp:revision>60</cp:revision>
  <cp:lastPrinted>2019-02-14T21:18:40Z</cp:lastPrinted>
  <dcterms:created xsi:type="dcterms:W3CDTF">2015-11-16T15:58:12Z</dcterms:created>
  <dcterms:modified xsi:type="dcterms:W3CDTF">2019-02-15T18:33:04Z</dcterms:modified>
</cp:coreProperties>
</file>