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77" r:id="rId5"/>
    <p:sldId id="258" r:id="rId6"/>
    <p:sldId id="298" r:id="rId7"/>
    <p:sldId id="285" r:id="rId8"/>
    <p:sldId id="259" r:id="rId9"/>
    <p:sldId id="284" r:id="rId10"/>
    <p:sldId id="299" r:id="rId11"/>
    <p:sldId id="300" r:id="rId12"/>
    <p:sldId id="260" r:id="rId13"/>
    <p:sldId id="279" r:id="rId14"/>
    <p:sldId id="262" r:id="rId15"/>
    <p:sldId id="263" r:id="rId16"/>
    <p:sldId id="276" r:id="rId17"/>
    <p:sldId id="304" r:id="rId18"/>
    <p:sldId id="271" r:id="rId19"/>
    <p:sldId id="302" r:id="rId20"/>
    <p:sldId id="272" r:id="rId21"/>
    <p:sldId id="273" r:id="rId22"/>
    <p:sldId id="280" r:id="rId23"/>
    <p:sldId id="281" r:id="rId24"/>
    <p:sldId id="286" r:id="rId25"/>
    <p:sldId id="287" r:id="rId26"/>
    <p:sldId id="288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EEDF6-F21B-4381-9E2D-F5A8267B5BA8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39153DF5-A96C-4BE2-9A66-F27CD269464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.</a:t>
          </a:r>
          <a:endParaRPr lang="en-US" dirty="0">
            <a:solidFill>
              <a:srgbClr val="C00000"/>
            </a:solidFill>
          </a:endParaRPr>
        </a:p>
      </dgm:t>
    </dgm:pt>
    <dgm:pt modelId="{35F05066-1E46-43F9-B197-9C40D7A73735}" type="parTrans" cxnId="{515F12AA-5D67-48CC-B466-83F5169D58B6}">
      <dgm:prSet/>
      <dgm:spPr/>
      <dgm:t>
        <a:bodyPr/>
        <a:lstStyle/>
        <a:p>
          <a:endParaRPr lang="en-US"/>
        </a:p>
      </dgm:t>
    </dgm:pt>
    <dgm:pt modelId="{A9977FB0-D1FB-4F93-AED6-84BE0CB622C6}" type="sibTrans" cxnId="{515F12AA-5D67-48CC-B466-83F5169D58B6}">
      <dgm:prSet/>
      <dgm:spPr/>
      <dgm:t>
        <a:bodyPr/>
        <a:lstStyle/>
        <a:p>
          <a:endParaRPr lang="en-US"/>
        </a:p>
      </dgm:t>
    </dgm:pt>
    <dgm:pt modelId="{7D1BEDE7-EEA4-40B5-AA27-74FD958A1CD6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.</a:t>
          </a:r>
          <a:endParaRPr lang="en-US" dirty="0">
            <a:solidFill>
              <a:schemeClr val="accent3"/>
            </a:solidFill>
          </a:endParaRPr>
        </a:p>
      </dgm:t>
    </dgm:pt>
    <dgm:pt modelId="{43EDE096-4E3D-4C9E-AE47-4946285CB48A}" type="parTrans" cxnId="{D1AE7CC7-4D0C-4D08-98B2-DC4DE5B7D7B2}">
      <dgm:prSet/>
      <dgm:spPr/>
      <dgm:t>
        <a:bodyPr/>
        <a:lstStyle/>
        <a:p>
          <a:endParaRPr lang="en-US"/>
        </a:p>
      </dgm:t>
    </dgm:pt>
    <dgm:pt modelId="{19080050-0F8A-47ED-8451-302A55F2E5C3}" type="sibTrans" cxnId="{D1AE7CC7-4D0C-4D08-98B2-DC4DE5B7D7B2}">
      <dgm:prSet/>
      <dgm:spPr/>
      <dgm:t>
        <a:bodyPr/>
        <a:lstStyle/>
        <a:p>
          <a:endParaRPr lang="en-US"/>
        </a:p>
      </dgm:t>
    </dgm:pt>
    <dgm:pt modelId="{B5ACBDE1-19D4-4263-AE85-21A16DBA9C89}">
      <dgm:prSet phldrT="[Text]"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DBF53E03-3625-4D2C-BF78-363ACDD29949}" type="parTrans" cxnId="{83177865-CF8A-48CD-8151-D97649861D9F}">
      <dgm:prSet/>
      <dgm:spPr/>
      <dgm:t>
        <a:bodyPr/>
        <a:lstStyle/>
        <a:p>
          <a:endParaRPr lang="en-US"/>
        </a:p>
      </dgm:t>
    </dgm:pt>
    <dgm:pt modelId="{0AC17002-7030-4F91-ABC5-7A5EB485FFCC}" type="sibTrans" cxnId="{83177865-CF8A-48CD-8151-D97649861D9F}">
      <dgm:prSet/>
      <dgm:spPr/>
      <dgm:t>
        <a:bodyPr/>
        <a:lstStyle/>
        <a:p>
          <a:endParaRPr lang="en-US"/>
        </a:p>
      </dgm:t>
    </dgm:pt>
    <dgm:pt modelId="{903BFB3F-8277-42B4-AD7B-71343E2C871A}" type="pres">
      <dgm:prSet presAssocID="{DCEEEDF6-F21B-4381-9E2D-F5A8267B5BA8}" presName="Name0" presStyleCnt="0">
        <dgm:presLayoutVars>
          <dgm:dir/>
          <dgm:animLvl val="lvl"/>
          <dgm:resizeHandles val="exact"/>
        </dgm:presLayoutVars>
      </dgm:prSet>
      <dgm:spPr/>
    </dgm:pt>
    <dgm:pt modelId="{5ACCCF36-E8EF-413E-A45C-A51D1BFEDDC5}" type="pres">
      <dgm:prSet presAssocID="{39153DF5-A96C-4BE2-9A66-F27CD2694640}" presName="Name8" presStyleCnt="0"/>
      <dgm:spPr/>
    </dgm:pt>
    <dgm:pt modelId="{2D2D45D4-60E7-4A7A-96E5-C0F35834294F}" type="pres">
      <dgm:prSet presAssocID="{39153DF5-A96C-4BE2-9A66-F27CD269464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459F9-02F7-4074-9778-9FC2543948E7}" type="pres">
      <dgm:prSet presAssocID="{39153DF5-A96C-4BE2-9A66-F27CD26946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4C28-A9E6-4BF0-9B27-D327718F1E80}" type="pres">
      <dgm:prSet presAssocID="{7D1BEDE7-EEA4-40B5-AA27-74FD958A1CD6}" presName="Name8" presStyleCnt="0"/>
      <dgm:spPr/>
    </dgm:pt>
    <dgm:pt modelId="{020C704F-F6CF-4217-AE99-6860F279140E}" type="pres">
      <dgm:prSet presAssocID="{7D1BEDE7-EEA4-40B5-AA27-74FD958A1CD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0CFD2-6220-4EBD-BED4-CC80F2040936}" type="pres">
      <dgm:prSet presAssocID="{7D1BEDE7-EEA4-40B5-AA27-74FD958A1C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2F782-C35B-4A25-B9D6-DE5CDEFD7708}" type="pres">
      <dgm:prSet presAssocID="{B5ACBDE1-19D4-4263-AE85-21A16DBA9C89}" presName="Name8" presStyleCnt="0"/>
      <dgm:spPr/>
    </dgm:pt>
    <dgm:pt modelId="{875B3F14-EE9B-4AA5-B581-055B0E20EDEA}" type="pres">
      <dgm:prSet presAssocID="{B5ACBDE1-19D4-4263-AE85-21A16DBA9C8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DEF34-07E3-4738-ADD4-978A0D1DECC7}" type="pres">
      <dgm:prSet presAssocID="{B5ACBDE1-19D4-4263-AE85-21A16DBA9C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E7CC7-4D0C-4D08-98B2-DC4DE5B7D7B2}" srcId="{DCEEEDF6-F21B-4381-9E2D-F5A8267B5BA8}" destId="{7D1BEDE7-EEA4-40B5-AA27-74FD958A1CD6}" srcOrd="1" destOrd="0" parTransId="{43EDE096-4E3D-4C9E-AE47-4946285CB48A}" sibTransId="{19080050-0F8A-47ED-8451-302A55F2E5C3}"/>
    <dgm:cxn modelId="{5118A904-A837-4B8E-A505-BA5587AF216E}" type="presOf" srcId="{7D1BEDE7-EEA4-40B5-AA27-74FD958A1CD6}" destId="{020C704F-F6CF-4217-AE99-6860F279140E}" srcOrd="0" destOrd="0" presId="urn:microsoft.com/office/officeart/2005/8/layout/pyramid3"/>
    <dgm:cxn modelId="{83177865-CF8A-48CD-8151-D97649861D9F}" srcId="{DCEEEDF6-F21B-4381-9E2D-F5A8267B5BA8}" destId="{B5ACBDE1-19D4-4263-AE85-21A16DBA9C89}" srcOrd="2" destOrd="0" parTransId="{DBF53E03-3625-4D2C-BF78-363ACDD29949}" sibTransId="{0AC17002-7030-4F91-ABC5-7A5EB485FFCC}"/>
    <dgm:cxn modelId="{FA3A281D-6D9C-49B5-BC39-1F951D6B26EF}" type="presOf" srcId="{7D1BEDE7-EEA4-40B5-AA27-74FD958A1CD6}" destId="{3F10CFD2-6220-4EBD-BED4-CC80F2040936}" srcOrd="1" destOrd="0" presId="urn:microsoft.com/office/officeart/2005/8/layout/pyramid3"/>
    <dgm:cxn modelId="{6A519B85-38DA-4E87-9508-6D0E6AE5C309}" type="presOf" srcId="{B5ACBDE1-19D4-4263-AE85-21A16DBA9C89}" destId="{875B3F14-EE9B-4AA5-B581-055B0E20EDEA}" srcOrd="0" destOrd="0" presId="urn:microsoft.com/office/officeart/2005/8/layout/pyramid3"/>
    <dgm:cxn modelId="{D5F8FC80-EFEF-446B-9CB7-DF8BF725D6BF}" type="presOf" srcId="{B5ACBDE1-19D4-4263-AE85-21A16DBA9C89}" destId="{7BADEF34-07E3-4738-ADD4-978A0D1DECC7}" srcOrd="1" destOrd="0" presId="urn:microsoft.com/office/officeart/2005/8/layout/pyramid3"/>
    <dgm:cxn modelId="{06D9D8F8-BAA3-4988-AF3F-3C322D9D7440}" type="presOf" srcId="{39153DF5-A96C-4BE2-9A66-F27CD2694640}" destId="{2D2D45D4-60E7-4A7A-96E5-C0F35834294F}" srcOrd="0" destOrd="0" presId="urn:microsoft.com/office/officeart/2005/8/layout/pyramid3"/>
    <dgm:cxn modelId="{515F12AA-5D67-48CC-B466-83F5169D58B6}" srcId="{DCEEEDF6-F21B-4381-9E2D-F5A8267B5BA8}" destId="{39153DF5-A96C-4BE2-9A66-F27CD2694640}" srcOrd="0" destOrd="0" parTransId="{35F05066-1E46-43F9-B197-9C40D7A73735}" sibTransId="{A9977FB0-D1FB-4F93-AED6-84BE0CB622C6}"/>
    <dgm:cxn modelId="{9900222B-4723-412E-BA7F-949C415FD437}" type="presOf" srcId="{DCEEEDF6-F21B-4381-9E2D-F5A8267B5BA8}" destId="{903BFB3F-8277-42B4-AD7B-71343E2C871A}" srcOrd="0" destOrd="0" presId="urn:microsoft.com/office/officeart/2005/8/layout/pyramid3"/>
    <dgm:cxn modelId="{B0F5C356-DFB5-4502-8D00-7C2B91D89628}" type="presOf" srcId="{39153DF5-A96C-4BE2-9A66-F27CD2694640}" destId="{BA7459F9-02F7-4074-9778-9FC2543948E7}" srcOrd="1" destOrd="0" presId="urn:microsoft.com/office/officeart/2005/8/layout/pyramid3"/>
    <dgm:cxn modelId="{D5E95922-9775-4946-AC3A-B519959033D7}" type="presParOf" srcId="{903BFB3F-8277-42B4-AD7B-71343E2C871A}" destId="{5ACCCF36-E8EF-413E-A45C-A51D1BFEDDC5}" srcOrd="0" destOrd="0" presId="urn:microsoft.com/office/officeart/2005/8/layout/pyramid3"/>
    <dgm:cxn modelId="{41D89849-D2DF-41EF-91F1-54D2B38EE1A8}" type="presParOf" srcId="{5ACCCF36-E8EF-413E-A45C-A51D1BFEDDC5}" destId="{2D2D45D4-60E7-4A7A-96E5-C0F35834294F}" srcOrd="0" destOrd="0" presId="urn:microsoft.com/office/officeart/2005/8/layout/pyramid3"/>
    <dgm:cxn modelId="{B3256C81-230D-4BF9-BE07-A9A409C60B92}" type="presParOf" srcId="{5ACCCF36-E8EF-413E-A45C-A51D1BFEDDC5}" destId="{BA7459F9-02F7-4074-9778-9FC2543948E7}" srcOrd="1" destOrd="0" presId="urn:microsoft.com/office/officeart/2005/8/layout/pyramid3"/>
    <dgm:cxn modelId="{B509780C-0947-49FB-A593-399B10ED93BD}" type="presParOf" srcId="{903BFB3F-8277-42B4-AD7B-71343E2C871A}" destId="{7EC24C28-A9E6-4BF0-9B27-D327718F1E80}" srcOrd="1" destOrd="0" presId="urn:microsoft.com/office/officeart/2005/8/layout/pyramid3"/>
    <dgm:cxn modelId="{5D78B643-5BC2-41A8-B00B-7B1813079971}" type="presParOf" srcId="{7EC24C28-A9E6-4BF0-9B27-D327718F1E80}" destId="{020C704F-F6CF-4217-AE99-6860F279140E}" srcOrd="0" destOrd="0" presId="urn:microsoft.com/office/officeart/2005/8/layout/pyramid3"/>
    <dgm:cxn modelId="{6E4419E2-1FDC-442C-B0F6-6247059FCADB}" type="presParOf" srcId="{7EC24C28-A9E6-4BF0-9B27-D327718F1E80}" destId="{3F10CFD2-6220-4EBD-BED4-CC80F2040936}" srcOrd="1" destOrd="0" presId="urn:microsoft.com/office/officeart/2005/8/layout/pyramid3"/>
    <dgm:cxn modelId="{179F6309-08D6-4EBB-AAA7-E6B2BFC24BE4}" type="presParOf" srcId="{903BFB3F-8277-42B4-AD7B-71343E2C871A}" destId="{EB82F782-C35B-4A25-B9D6-DE5CDEFD7708}" srcOrd="2" destOrd="0" presId="urn:microsoft.com/office/officeart/2005/8/layout/pyramid3"/>
    <dgm:cxn modelId="{F123179B-1006-40E7-8BF2-7B0B30483FBD}" type="presParOf" srcId="{EB82F782-C35B-4A25-B9D6-DE5CDEFD7708}" destId="{875B3F14-EE9B-4AA5-B581-055B0E20EDEA}" srcOrd="0" destOrd="0" presId="urn:microsoft.com/office/officeart/2005/8/layout/pyramid3"/>
    <dgm:cxn modelId="{A68BFE25-DCF3-4CD4-9B64-4380DBC34C42}" type="presParOf" srcId="{EB82F782-C35B-4A25-B9D6-DE5CDEFD7708}" destId="{7BADEF34-07E3-4738-ADD4-978A0D1DECC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D1A9F-792A-4CF3-A899-129FCA4E3AB0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B7F57051-A772-46D0-90A5-4EBBBF792FC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Stakeholders</a:t>
          </a:r>
          <a:endParaRPr lang="en-US" dirty="0">
            <a:solidFill>
              <a:schemeClr val="bg1"/>
            </a:solidFill>
          </a:endParaRPr>
        </a:p>
      </dgm:t>
    </dgm:pt>
    <dgm:pt modelId="{C8EB0247-3EBD-41F6-A3BB-CD72325AA15E}" type="parTrans" cxnId="{638BFB1A-3570-44E2-BC96-0E3CB6977426}">
      <dgm:prSet/>
      <dgm:spPr/>
      <dgm:t>
        <a:bodyPr/>
        <a:lstStyle/>
        <a:p>
          <a:endParaRPr lang="en-US"/>
        </a:p>
      </dgm:t>
    </dgm:pt>
    <dgm:pt modelId="{91486E29-E173-493D-AD65-8430855099C0}" type="sibTrans" cxnId="{638BFB1A-3570-44E2-BC96-0E3CB6977426}">
      <dgm:prSet/>
      <dgm:spPr/>
      <dgm:t>
        <a:bodyPr/>
        <a:lstStyle/>
        <a:p>
          <a:endParaRPr lang="en-US"/>
        </a:p>
      </dgm:t>
    </dgm:pt>
    <dgm:pt modelId="{53F004C6-4089-4F20-8B4F-929DD561C68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Board Structure</a:t>
          </a:r>
          <a:endParaRPr lang="en-US" dirty="0">
            <a:solidFill>
              <a:schemeClr val="bg1"/>
            </a:solidFill>
          </a:endParaRPr>
        </a:p>
      </dgm:t>
    </dgm:pt>
    <dgm:pt modelId="{151C5916-AA85-4F89-8120-5E6D94619037}" type="parTrans" cxnId="{F9AF0B41-CE22-4774-859B-9CAD68ADB3C6}">
      <dgm:prSet/>
      <dgm:spPr/>
      <dgm:t>
        <a:bodyPr/>
        <a:lstStyle/>
        <a:p>
          <a:endParaRPr lang="en-US"/>
        </a:p>
      </dgm:t>
    </dgm:pt>
    <dgm:pt modelId="{D4EC91A2-F3A2-4AE5-889B-8456581AC8BF}" type="sibTrans" cxnId="{F9AF0B41-CE22-4774-859B-9CAD68ADB3C6}">
      <dgm:prSet/>
      <dgm:spPr/>
      <dgm:t>
        <a:bodyPr/>
        <a:lstStyle/>
        <a:p>
          <a:endParaRPr lang="en-US"/>
        </a:p>
      </dgm:t>
    </dgm:pt>
    <dgm:pt modelId="{E94B4B26-24FE-4F3A-9435-E0F369B0AC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CEO </a:t>
          </a:r>
          <a:endParaRPr lang="en-US" dirty="0">
            <a:solidFill>
              <a:schemeClr val="bg1"/>
            </a:solidFill>
          </a:endParaRPr>
        </a:p>
      </dgm:t>
    </dgm:pt>
    <dgm:pt modelId="{08FDD952-CA21-4C9E-875F-F9C279A6A4FE}" type="parTrans" cxnId="{C70CD608-AC12-4276-9B28-155FA124DA21}">
      <dgm:prSet/>
      <dgm:spPr/>
      <dgm:t>
        <a:bodyPr/>
        <a:lstStyle/>
        <a:p>
          <a:endParaRPr lang="en-US"/>
        </a:p>
      </dgm:t>
    </dgm:pt>
    <dgm:pt modelId="{9C30B9B8-4F1B-40A2-9073-EE316965FE89}" type="sibTrans" cxnId="{C70CD608-AC12-4276-9B28-155FA124DA21}">
      <dgm:prSet/>
      <dgm:spPr/>
      <dgm:t>
        <a:bodyPr/>
        <a:lstStyle/>
        <a:p>
          <a:endParaRPr lang="en-US"/>
        </a:p>
      </dgm:t>
    </dgm:pt>
    <dgm:pt modelId="{EDDD841B-3128-44D9-A39B-162F06189489}" type="pres">
      <dgm:prSet presAssocID="{53AD1A9F-792A-4CF3-A899-129FCA4E3AB0}" presName="Name0" presStyleCnt="0">
        <dgm:presLayoutVars>
          <dgm:dir/>
          <dgm:animLvl val="lvl"/>
          <dgm:resizeHandles val="exact"/>
        </dgm:presLayoutVars>
      </dgm:prSet>
      <dgm:spPr/>
    </dgm:pt>
    <dgm:pt modelId="{E9CAFA55-8766-4FA6-A2BC-47FD6770EA07}" type="pres">
      <dgm:prSet presAssocID="{B7F57051-A772-46D0-90A5-4EBBBF792FC4}" presName="Name8" presStyleCnt="0"/>
      <dgm:spPr/>
    </dgm:pt>
    <dgm:pt modelId="{BF683204-AEE2-4E28-97E6-745FF75809D8}" type="pres">
      <dgm:prSet presAssocID="{B7F57051-A772-46D0-90A5-4EBBBF792FC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D9888-3C9A-4BE2-B4EB-6BAE3332C4F3}" type="pres">
      <dgm:prSet presAssocID="{B7F57051-A772-46D0-90A5-4EBBBF792F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417F5-3BE3-4286-92A2-29BF1B9EE0A3}" type="pres">
      <dgm:prSet presAssocID="{53F004C6-4089-4F20-8B4F-929DD561C68D}" presName="Name8" presStyleCnt="0"/>
      <dgm:spPr/>
    </dgm:pt>
    <dgm:pt modelId="{F5B2321E-3951-4FB5-AF57-97F37473438E}" type="pres">
      <dgm:prSet presAssocID="{53F004C6-4089-4F20-8B4F-929DD561C68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4981-CEA4-462A-9C74-1720E50DD85F}" type="pres">
      <dgm:prSet presAssocID="{53F004C6-4089-4F20-8B4F-929DD561C6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03F30-9C3E-4E36-B17C-01A006D9D3A9}" type="pres">
      <dgm:prSet presAssocID="{E94B4B26-24FE-4F3A-9435-E0F369B0ACC7}" presName="Name8" presStyleCnt="0"/>
      <dgm:spPr/>
    </dgm:pt>
    <dgm:pt modelId="{F2DA3764-29A6-4048-A593-91263B37AECE}" type="pres">
      <dgm:prSet presAssocID="{E94B4B26-24FE-4F3A-9435-E0F369B0ACC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BA890-8D36-4E99-9674-24E326863A33}" type="pres">
      <dgm:prSet presAssocID="{E94B4B26-24FE-4F3A-9435-E0F369B0AC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3D475-C854-4B4B-A886-E1CB99ABE6F5}" type="presOf" srcId="{53AD1A9F-792A-4CF3-A899-129FCA4E3AB0}" destId="{EDDD841B-3128-44D9-A39B-162F06189489}" srcOrd="0" destOrd="0" presId="urn:microsoft.com/office/officeart/2005/8/layout/pyramid3"/>
    <dgm:cxn modelId="{35462539-6CF2-4C72-8F13-BD44CBAA4A2B}" type="presOf" srcId="{B7F57051-A772-46D0-90A5-4EBBBF792FC4}" destId="{94BD9888-3C9A-4BE2-B4EB-6BAE3332C4F3}" srcOrd="1" destOrd="0" presId="urn:microsoft.com/office/officeart/2005/8/layout/pyramid3"/>
    <dgm:cxn modelId="{C70CD608-AC12-4276-9B28-155FA124DA21}" srcId="{53AD1A9F-792A-4CF3-A899-129FCA4E3AB0}" destId="{E94B4B26-24FE-4F3A-9435-E0F369B0ACC7}" srcOrd="2" destOrd="0" parTransId="{08FDD952-CA21-4C9E-875F-F9C279A6A4FE}" sibTransId="{9C30B9B8-4F1B-40A2-9073-EE316965FE89}"/>
    <dgm:cxn modelId="{3BCE9C3E-33B8-4093-ADD0-FD22842FA6B3}" type="presOf" srcId="{53F004C6-4089-4F20-8B4F-929DD561C68D}" destId="{F5B2321E-3951-4FB5-AF57-97F37473438E}" srcOrd="0" destOrd="0" presId="urn:microsoft.com/office/officeart/2005/8/layout/pyramid3"/>
    <dgm:cxn modelId="{638BFB1A-3570-44E2-BC96-0E3CB6977426}" srcId="{53AD1A9F-792A-4CF3-A899-129FCA4E3AB0}" destId="{B7F57051-A772-46D0-90A5-4EBBBF792FC4}" srcOrd="0" destOrd="0" parTransId="{C8EB0247-3EBD-41F6-A3BB-CD72325AA15E}" sibTransId="{91486E29-E173-493D-AD65-8430855099C0}"/>
    <dgm:cxn modelId="{2FA65928-3C39-4016-B549-1C2DBBCF940A}" type="presOf" srcId="{53F004C6-4089-4F20-8B4F-929DD561C68D}" destId="{04474981-CEA4-462A-9C74-1720E50DD85F}" srcOrd="1" destOrd="0" presId="urn:microsoft.com/office/officeart/2005/8/layout/pyramid3"/>
    <dgm:cxn modelId="{C051AD53-9022-4000-8219-6DBD82E79D0D}" type="presOf" srcId="{E94B4B26-24FE-4F3A-9435-E0F369B0ACC7}" destId="{F2DA3764-29A6-4048-A593-91263B37AECE}" srcOrd="0" destOrd="0" presId="urn:microsoft.com/office/officeart/2005/8/layout/pyramid3"/>
    <dgm:cxn modelId="{B5E88835-C469-4314-9F89-CEA2601B4AE6}" type="presOf" srcId="{B7F57051-A772-46D0-90A5-4EBBBF792FC4}" destId="{BF683204-AEE2-4E28-97E6-745FF75809D8}" srcOrd="0" destOrd="0" presId="urn:microsoft.com/office/officeart/2005/8/layout/pyramid3"/>
    <dgm:cxn modelId="{73B75B97-2808-4620-A866-7CBBEB002600}" type="presOf" srcId="{E94B4B26-24FE-4F3A-9435-E0F369B0ACC7}" destId="{EF7BA890-8D36-4E99-9674-24E326863A33}" srcOrd="1" destOrd="0" presId="urn:microsoft.com/office/officeart/2005/8/layout/pyramid3"/>
    <dgm:cxn modelId="{F9AF0B41-CE22-4774-859B-9CAD68ADB3C6}" srcId="{53AD1A9F-792A-4CF3-A899-129FCA4E3AB0}" destId="{53F004C6-4089-4F20-8B4F-929DD561C68D}" srcOrd="1" destOrd="0" parTransId="{151C5916-AA85-4F89-8120-5E6D94619037}" sibTransId="{D4EC91A2-F3A2-4AE5-889B-8456581AC8BF}"/>
    <dgm:cxn modelId="{9A60C848-40BE-444A-891C-1952D560D208}" type="presParOf" srcId="{EDDD841B-3128-44D9-A39B-162F06189489}" destId="{E9CAFA55-8766-4FA6-A2BC-47FD6770EA07}" srcOrd="0" destOrd="0" presId="urn:microsoft.com/office/officeart/2005/8/layout/pyramid3"/>
    <dgm:cxn modelId="{ABEC6D6C-90CC-42FB-9C8E-CB6F78B56B16}" type="presParOf" srcId="{E9CAFA55-8766-4FA6-A2BC-47FD6770EA07}" destId="{BF683204-AEE2-4E28-97E6-745FF75809D8}" srcOrd="0" destOrd="0" presId="urn:microsoft.com/office/officeart/2005/8/layout/pyramid3"/>
    <dgm:cxn modelId="{C66F7CA8-BAFA-49DB-BFC6-3FD62E1E76DF}" type="presParOf" srcId="{E9CAFA55-8766-4FA6-A2BC-47FD6770EA07}" destId="{94BD9888-3C9A-4BE2-B4EB-6BAE3332C4F3}" srcOrd="1" destOrd="0" presId="urn:microsoft.com/office/officeart/2005/8/layout/pyramid3"/>
    <dgm:cxn modelId="{7769E3C2-0D4F-4D99-A142-EF97C7B88C7B}" type="presParOf" srcId="{EDDD841B-3128-44D9-A39B-162F06189489}" destId="{05E417F5-3BE3-4286-92A2-29BF1B9EE0A3}" srcOrd="1" destOrd="0" presId="urn:microsoft.com/office/officeart/2005/8/layout/pyramid3"/>
    <dgm:cxn modelId="{4AF4F4EE-DA4D-4C67-B707-0656002F9439}" type="presParOf" srcId="{05E417F5-3BE3-4286-92A2-29BF1B9EE0A3}" destId="{F5B2321E-3951-4FB5-AF57-97F37473438E}" srcOrd="0" destOrd="0" presId="urn:microsoft.com/office/officeart/2005/8/layout/pyramid3"/>
    <dgm:cxn modelId="{81FB2105-F102-4271-97B4-91056B8B4E2B}" type="presParOf" srcId="{05E417F5-3BE3-4286-92A2-29BF1B9EE0A3}" destId="{04474981-CEA4-462A-9C74-1720E50DD85F}" srcOrd="1" destOrd="0" presId="urn:microsoft.com/office/officeart/2005/8/layout/pyramid3"/>
    <dgm:cxn modelId="{ED228186-CEF6-4354-80DA-99351E308AB7}" type="presParOf" srcId="{EDDD841B-3128-44D9-A39B-162F06189489}" destId="{F0B03F30-9C3E-4E36-B17C-01A006D9D3A9}" srcOrd="2" destOrd="0" presId="urn:microsoft.com/office/officeart/2005/8/layout/pyramid3"/>
    <dgm:cxn modelId="{9A0800A0-26A2-4D94-AF56-D11C299F679E}" type="presParOf" srcId="{F0B03F30-9C3E-4E36-B17C-01A006D9D3A9}" destId="{F2DA3764-29A6-4048-A593-91263B37AECE}" srcOrd="0" destOrd="0" presId="urn:microsoft.com/office/officeart/2005/8/layout/pyramid3"/>
    <dgm:cxn modelId="{985CB6C8-EF55-4489-AE37-B6D2A2AF6FEF}" type="presParOf" srcId="{F0B03F30-9C3E-4E36-B17C-01A006D9D3A9}" destId="{EF7BA890-8D36-4E99-9674-24E326863A3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45D4-60E7-4A7A-96E5-C0F35834294F}">
      <dsp:nvSpPr>
        <dsp:cNvPr id="0" name=""/>
        <dsp:cNvSpPr/>
      </dsp:nvSpPr>
      <dsp:spPr>
        <a:xfrm rot="10800000">
          <a:off x="0" y="0"/>
          <a:ext cx="4800600" cy="1066800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solidFill>
                <a:srgbClr val="C00000"/>
              </a:solidFill>
            </a:rPr>
            <a:t>.</a:t>
          </a:r>
          <a:endParaRPr lang="en-US" sz="6400" kern="1200" dirty="0">
            <a:solidFill>
              <a:srgbClr val="C00000"/>
            </a:solidFill>
          </a:endParaRPr>
        </a:p>
      </dsp:txBody>
      <dsp:txXfrm rot="-10800000">
        <a:off x="840104" y="0"/>
        <a:ext cx="3120390" cy="1066800"/>
      </dsp:txXfrm>
    </dsp:sp>
    <dsp:sp modelId="{020C704F-F6CF-4217-AE99-6860F279140E}">
      <dsp:nvSpPr>
        <dsp:cNvPr id="0" name=""/>
        <dsp:cNvSpPr/>
      </dsp:nvSpPr>
      <dsp:spPr>
        <a:xfrm rot="10800000">
          <a:off x="800100" y="1066800"/>
          <a:ext cx="3200399" cy="1066800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solidFill>
                <a:schemeClr val="accent3"/>
              </a:solidFill>
            </a:rPr>
            <a:t>.</a:t>
          </a:r>
          <a:endParaRPr lang="en-US" sz="6400" kern="1200" dirty="0">
            <a:solidFill>
              <a:schemeClr val="accent3"/>
            </a:solidFill>
          </a:endParaRPr>
        </a:p>
      </dsp:txBody>
      <dsp:txXfrm rot="-10800000">
        <a:off x="1360170" y="1066800"/>
        <a:ext cx="2080260" cy="1066800"/>
      </dsp:txXfrm>
    </dsp:sp>
    <dsp:sp modelId="{875B3F14-EE9B-4AA5-B581-055B0E20EDEA}">
      <dsp:nvSpPr>
        <dsp:cNvPr id="0" name=""/>
        <dsp:cNvSpPr/>
      </dsp:nvSpPr>
      <dsp:spPr>
        <a:xfrm rot="10800000">
          <a:off x="1600200" y="2133600"/>
          <a:ext cx="1600199" cy="1066800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solidFill>
              <a:srgbClr val="7030A0"/>
            </a:solidFill>
          </a:endParaRPr>
        </a:p>
      </dsp:txBody>
      <dsp:txXfrm rot="-10800000">
        <a:off x="1600200" y="2133600"/>
        <a:ext cx="1600199" cy="106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83204-AEE2-4E28-97E6-745FF75809D8}">
      <dsp:nvSpPr>
        <dsp:cNvPr id="0" name=""/>
        <dsp:cNvSpPr/>
      </dsp:nvSpPr>
      <dsp:spPr>
        <a:xfrm rot="10800000">
          <a:off x="0" y="0"/>
          <a:ext cx="8229600" cy="1661054"/>
        </a:xfrm>
        <a:prstGeom prst="trapezoid">
          <a:avLst>
            <a:gd name="adj" fmla="val 825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bg1"/>
              </a:solidFill>
            </a:rPr>
            <a:t>Stakeholders</a:t>
          </a:r>
          <a:endParaRPr lang="en-US" sz="5400" kern="1200" dirty="0">
            <a:solidFill>
              <a:schemeClr val="bg1"/>
            </a:solidFill>
          </a:endParaRPr>
        </a:p>
      </dsp:txBody>
      <dsp:txXfrm rot="-10800000">
        <a:off x="1440179" y="0"/>
        <a:ext cx="5349240" cy="1661054"/>
      </dsp:txXfrm>
    </dsp:sp>
    <dsp:sp modelId="{F5B2321E-3951-4FB5-AF57-97F37473438E}">
      <dsp:nvSpPr>
        <dsp:cNvPr id="0" name=""/>
        <dsp:cNvSpPr/>
      </dsp:nvSpPr>
      <dsp:spPr>
        <a:xfrm rot="10800000">
          <a:off x="1371600" y="1661054"/>
          <a:ext cx="5486399" cy="1661054"/>
        </a:xfrm>
        <a:prstGeom prst="trapezoid">
          <a:avLst>
            <a:gd name="adj" fmla="val 8257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bg1"/>
              </a:solidFill>
            </a:rPr>
            <a:t>Board Structure</a:t>
          </a:r>
          <a:endParaRPr lang="en-US" sz="5400" kern="1200" dirty="0">
            <a:solidFill>
              <a:schemeClr val="bg1"/>
            </a:solidFill>
          </a:endParaRPr>
        </a:p>
      </dsp:txBody>
      <dsp:txXfrm rot="-10800000">
        <a:off x="2331720" y="1661054"/>
        <a:ext cx="3566160" cy="1661054"/>
      </dsp:txXfrm>
    </dsp:sp>
    <dsp:sp modelId="{F2DA3764-29A6-4048-A593-91263B37AECE}">
      <dsp:nvSpPr>
        <dsp:cNvPr id="0" name=""/>
        <dsp:cNvSpPr/>
      </dsp:nvSpPr>
      <dsp:spPr>
        <a:xfrm rot="10800000">
          <a:off x="2743200" y="3322108"/>
          <a:ext cx="2743199" cy="1661054"/>
        </a:xfrm>
        <a:prstGeom prst="trapezoid">
          <a:avLst>
            <a:gd name="adj" fmla="val 8257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bg1"/>
              </a:solidFill>
            </a:rPr>
            <a:t>CEO </a:t>
          </a:r>
          <a:endParaRPr lang="en-US" sz="5400" kern="1200" dirty="0">
            <a:solidFill>
              <a:schemeClr val="bg1"/>
            </a:solidFill>
          </a:endParaRPr>
        </a:p>
      </dsp:txBody>
      <dsp:txXfrm rot="-10800000">
        <a:off x="2743200" y="3322108"/>
        <a:ext cx="2743199" cy="1661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6911-30DC-46FE-8AB4-B44BAB0B0CF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A642E-F743-4E02-A5A5-D13D7BAFA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664A-3735-421C-B864-91A61566E7E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F1DCD-3CDD-4644-82C2-9212E8E2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752600"/>
            <a:ext cx="5257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Coordination,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System Harmony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88916"/>
            <a:ext cx="2775950" cy="17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Coordination Mechanisms</a:t>
            </a:r>
            <a:endParaRPr lang="en-US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marL="57150" indent="0">
              <a:spcAft>
                <a:spcPts val="600"/>
              </a:spcAft>
              <a:buNone/>
            </a:pPr>
            <a:r>
              <a:rPr lang="en-US" sz="29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All-Chairs VCRT Committee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i="1" dirty="0" smtClean="0"/>
              <a:t>A committee composed of the chairs of all the VCRTs</a:t>
            </a:r>
            <a:endParaRPr lang="en-US" i="1" dirty="0"/>
          </a:p>
          <a:p>
            <a:pPr marL="914400" lvl="2" indent="-3365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Designed to bring discussion and alignment to topics and issues – public trust being one of the many issues</a:t>
            </a:r>
          </a:p>
          <a:p>
            <a:pPr marL="914400" lvl="2" indent="-3365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Good level of engagement by AAFC and chairs </a:t>
            </a:r>
          </a:p>
          <a:p>
            <a:pPr marL="914400" lvl="2" indent="-3365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Committee coordinated and funded primarily by AAFC</a:t>
            </a:r>
            <a:endParaRPr lang="en-US" dirty="0"/>
          </a:p>
          <a:p>
            <a:pPr marL="914400" lvl="2" indent="-3365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Not a legal entity – </a:t>
            </a:r>
            <a:r>
              <a:rPr lang="en-US" dirty="0" smtClean="0"/>
              <a:t>nor </a:t>
            </a:r>
            <a:r>
              <a:rPr lang="en-US" dirty="0"/>
              <a:t>a registered charity or a not-for-profit – so cannot receive or spend money</a:t>
            </a:r>
          </a:p>
          <a:p>
            <a:pPr marL="914400" lvl="2" indent="-3365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Additional work required to become truly </a:t>
            </a:r>
            <a:r>
              <a:rPr lang="en-US" dirty="0" smtClean="0"/>
              <a:t>operational as a coordination body for advancing public trust in Canada’s food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Canadian Centre for Food Integrity (CCFI)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i="1" dirty="0" smtClean="0"/>
              <a:t>A ‘service provider to Canada’s food system’ focused solely on helping build public trust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R</a:t>
            </a:r>
            <a:r>
              <a:rPr lang="en-US" sz="2600" dirty="0" smtClean="0"/>
              <a:t>ecognized by all/most sectors of Canada’s food system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G</a:t>
            </a:r>
            <a:r>
              <a:rPr lang="en-US" sz="2600" dirty="0" smtClean="0"/>
              <a:t>ained credibility for quality &amp; relevance in public trust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Operational today … with a structure (board and management) in place and ~ $1 million budget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Governance is limited today to members</a:t>
            </a:r>
          </a:p>
          <a:p>
            <a:pPr marL="3429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A</a:t>
            </a:r>
            <a:r>
              <a:rPr lang="en-US" sz="2600" dirty="0" smtClean="0"/>
              <a:t> </a:t>
            </a:r>
            <a:r>
              <a:rPr lang="en-US" sz="2600" dirty="0"/>
              <a:t>legal entity – </a:t>
            </a:r>
            <a:r>
              <a:rPr lang="en-US" sz="2600" dirty="0" smtClean="0"/>
              <a:t>with </a:t>
            </a:r>
            <a:r>
              <a:rPr lang="en-US" sz="2600" dirty="0"/>
              <a:t>registered charity &amp;</a:t>
            </a:r>
            <a:r>
              <a:rPr lang="en-US" sz="2600" dirty="0" smtClean="0"/>
              <a:t> not-for-profit status </a:t>
            </a:r>
          </a:p>
        </p:txBody>
      </p:sp>
    </p:spTree>
    <p:extLst>
      <p:ext uri="{BB962C8B-B14F-4D97-AF65-F5344CB8AC3E}">
        <p14:creationId xmlns:p14="http://schemas.microsoft.com/office/powerpoint/2010/main" val="30520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Canadian Centre for Food Integrity (CCFI)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4958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600" i="1" dirty="0" smtClean="0"/>
              <a:t>CCFI Board of Directors has indicated </a:t>
            </a:r>
            <a:r>
              <a:rPr lang="en-US" sz="2400" i="1" dirty="0" smtClean="0"/>
              <a:t>that if it is the desire of the stakeholders, it is prepared to take on the role of ‘coordination’ </a:t>
            </a:r>
          </a:p>
          <a:p>
            <a:pPr marL="0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b="1" dirty="0" smtClean="0"/>
              <a:t>and</a:t>
            </a:r>
            <a:r>
              <a:rPr lang="en-US" sz="2600" i="1" dirty="0" smtClean="0"/>
              <a:t> 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en-US" sz="2600" i="1" dirty="0" smtClean="0"/>
              <a:t>it is prepared to adjust its current structure and governance model in a manner that aligns with the requirements of the coordination role</a:t>
            </a:r>
          </a:p>
        </p:txBody>
      </p:sp>
    </p:spTree>
    <p:extLst>
      <p:ext uri="{BB962C8B-B14F-4D97-AF65-F5344CB8AC3E}">
        <p14:creationId xmlns:p14="http://schemas.microsoft.com/office/powerpoint/2010/main" val="1211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1687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Governance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299754"/>
              </p:ext>
            </p:extLst>
          </p:nvPr>
        </p:nvGraphicFramePr>
        <p:xfrm>
          <a:off x="2286000" y="990600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0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3400" b="1" dirty="0"/>
              <a:t>A</a:t>
            </a:r>
            <a:r>
              <a:rPr lang="en-CA" sz="3400" b="1" dirty="0" smtClean="0"/>
              <a:t>n effective, efficient governance system </a:t>
            </a:r>
            <a:r>
              <a:rPr lang="en-CA" dirty="0" smtClean="0"/>
              <a:t>to direct and guide the advancement of public trust deemed very important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Articulating the </a:t>
            </a:r>
            <a:r>
              <a:rPr lang="en-CA" sz="3400" b="1" dirty="0" smtClean="0"/>
              <a:t>most desired </a:t>
            </a:r>
            <a:r>
              <a:rPr lang="en-CA" dirty="0" smtClean="0"/>
              <a:t>governance system was a challenge</a:t>
            </a:r>
            <a:endParaRPr lang="en-US" dirty="0"/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/>
              <a:t>Important to have a </a:t>
            </a:r>
            <a:r>
              <a:rPr lang="en-CA" dirty="0" smtClean="0"/>
              <a:t>governance system based on </a:t>
            </a:r>
            <a:r>
              <a:rPr lang="en-CA" sz="3400" b="1" dirty="0" smtClean="0"/>
              <a:t>complementary </a:t>
            </a:r>
            <a:r>
              <a:rPr lang="en-CA" sz="3400" b="1" dirty="0"/>
              <a:t>competency </a:t>
            </a:r>
            <a:r>
              <a:rPr lang="en-CA" dirty="0"/>
              <a:t>and passion for public </a:t>
            </a:r>
            <a:r>
              <a:rPr lang="en-CA" dirty="0" smtClean="0"/>
              <a:t>trust; </a:t>
            </a:r>
            <a:r>
              <a:rPr lang="en-CA" sz="3400" b="1" dirty="0"/>
              <a:t>not</a:t>
            </a:r>
            <a:r>
              <a:rPr lang="en-CA" dirty="0"/>
              <a:t> composed simply by </a:t>
            </a:r>
            <a:r>
              <a:rPr lang="en-CA" sz="3400" b="1" dirty="0"/>
              <a:t>industry representation</a:t>
            </a:r>
            <a:r>
              <a:rPr lang="en-CA" dirty="0"/>
              <a:t>.</a:t>
            </a:r>
            <a:endParaRPr lang="en-US" dirty="0"/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/>
              <a:t>The </a:t>
            </a:r>
            <a:r>
              <a:rPr lang="en-CA" dirty="0" smtClean="0"/>
              <a:t>governance system </a:t>
            </a:r>
            <a:r>
              <a:rPr lang="en-CA" dirty="0"/>
              <a:t>should be </a:t>
            </a:r>
            <a:r>
              <a:rPr lang="en-CA" sz="3400" b="1" dirty="0"/>
              <a:t>‘balanced</a:t>
            </a:r>
            <a:r>
              <a:rPr lang="en-CA" sz="3400" b="1" dirty="0" smtClean="0"/>
              <a:t>’</a:t>
            </a:r>
            <a:r>
              <a:rPr lang="en-CA" dirty="0" smtClean="0"/>
              <a:t>, </a:t>
            </a:r>
            <a:r>
              <a:rPr lang="en-CA" dirty="0"/>
              <a:t>reflect a solid understanding of the entire Canadian food system as well as proficiency on how to build trust.  </a:t>
            </a:r>
            <a:r>
              <a:rPr lang="en-CA" i="1" dirty="0"/>
              <a:t>‘Balanced’ generally </a:t>
            </a:r>
            <a:r>
              <a:rPr lang="en-CA" i="1" dirty="0" smtClean="0"/>
              <a:t>means </a:t>
            </a:r>
            <a:r>
              <a:rPr lang="en-CA" i="1" dirty="0"/>
              <a:t>respected in each of the sectors – producer, processor, food company, food retail and food service</a:t>
            </a:r>
            <a:endParaRPr lang="en-US" i="1" dirty="0"/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/>
              <a:t>G</a:t>
            </a:r>
            <a:r>
              <a:rPr lang="en-CA" dirty="0" smtClean="0"/>
              <a:t>overnance and leadership must provide clarity on the coordination </a:t>
            </a:r>
            <a:r>
              <a:rPr lang="en-CA" sz="3400" b="1" dirty="0" smtClean="0"/>
              <a:t>Mandate</a:t>
            </a:r>
            <a:r>
              <a:rPr lang="en-CA" dirty="0" smtClean="0"/>
              <a:t>, as well as the </a:t>
            </a:r>
            <a:r>
              <a:rPr lang="en-CA" sz="3400" b="1" dirty="0" smtClean="0"/>
              <a:t>Vision</a:t>
            </a:r>
            <a:r>
              <a:rPr lang="en-CA" dirty="0" smtClean="0"/>
              <a:t> and </a:t>
            </a:r>
            <a:r>
              <a:rPr lang="en-CA" sz="3400" b="1" dirty="0"/>
              <a:t>key </a:t>
            </a:r>
            <a:r>
              <a:rPr lang="en-CA" sz="3400" b="1" dirty="0" smtClean="0"/>
              <a:t>strategies </a:t>
            </a:r>
            <a:r>
              <a:rPr lang="en-CA" dirty="0"/>
              <a:t>that will be </a:t>
            </a:r>
            <a:r>
              <a:rPr lang="en-CA" dirty="0" smtClean="0"/>
              <a:t>build and advance </a:t>
            </a:r>
            <a:r>
              <a:rPr lang="en-CA" dirty="0"/>
              <a:t>public </a:t>
            </a:r>
            <a:r>
              <a:rPr lang="en-CA" dirty="0" smtClean="0"/>
              <a:t>trust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i="1" dirty="0" smtClean="0"/>
              <a:t>“</a:t>
            </a:r>
            <a:r>
              <a:rPr lang="en-CA" i="1" dirty="0"/>
              <a:t>Governance is likely tied to funding – at least in some way</a:t>
            </a:r>
            <a:r>
              <a:rPr lang="en-CA" i="1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>Governance &amp; Structure</a:t>
            </a:r>
            <a:endParaRPr lang="en-US" b="1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098248"/>
              </p:ext>
            </p:extLst>
          </p:nvPr>
        </p:nvGraphicFramePr>
        <p:xfrm>
          <a:off x="457200" y="1341437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7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6259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Funding Model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799"/>
            <a:ext cx="3962400" cy="43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667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/>
              <a:t>This ‘strategic plan’ work shown here today was funded primarily through government, with significant contribution of time from a number of individuals </a:t>
            </a: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/>
              <a:t>Thank you Farm Credit Canada and MNP for lunch and refreshments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380"/>
            <a:ext cx="1905000" cy="208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8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Model 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n-US" sz="2800" i="1" dirty="0" smtClean="0"/>
              <a:t>An </a:t>
            </a:r>
            <a:r>
              <a:rPr lang="en-US" sz="2800" b="1" i="1" dirty="0" smtClean="0"/>
              <a:t>important challenge </a:t>
            </a:r>
            <a:r>
              <a:rPr lang="en-US" sz="2800" i="1" dirty="0" smtClean="0"/>
              <a:t>… and one that requires greater commitment and support from all stakeholders … including governments</a:t>
            </a:r>
            <a:endParaRPr lang="en-US" sz="2000" b="1" dirty="0" smtClean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Many comments similar to: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Funding is the </a:t>
            </a:r>
            <a:r>
              <a:rPr lang="en-US" sz="2400" b="1" dirty="0" smtClean="0"/>
              <a:t>biggest challenge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 smtClean="0"/>
              <a:t>‘Core funding’ </a:t>
            </a:r>
            <a:r>
              <a:rPr lang="en-US" sz="2400" dirty="0" smtClean="0"/>
              <a:t>- funding for coordination vs programs – is the toughest component of funding attraction</a:t>
            </a:r>
            <a:endParaRPr lang="en-US" sz="2400" b="1" dirty="0" smtClean="0"/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 smtClean="0"/>
              <a:t>Industry players must step forward </a:t>
            </a:r>
            <a:r>
              <a:rPr lang="en-US" sz="2400" dirty="0" smtClean="0"/>
              <a:t>and provide funding that matches the importance of the issue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 smtClean="0"/>
              <a:t>Governments also </a:t>
            </a:r>
            <a:r>
              <a:rPr lang="en-US" sz="2400" dirty="0" smtClean="0"/>
              <a:t>have a funding role to play – federal &amp; provinces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A membership/involvement fee that encourages </a:t>
            </a:r>
            <a:r>
              <a:rPr lang="en-US" sz="2400" b="1" dirty="0" smtClean="0"/>
              <a:t>maximum participation and involvement </a:t>
            </a:r>
            <a:r>
              <a:rPr lang="en-US" sz="2400" dirty="0" smtClean="0"/>
              <a:t>of everyone (individuals, organizations, corporate) from all components of Canada’s food system is desired</a:t>
            </a:r>
          </a:p>
        </p:txBody>
      </p:sp>
    </p:spTree>
    <p:extLst>
      <p:ext uri="{BB962C8B-B14F-4D97-AF65-F5344CB8AC3E}">
        <p14:creationId xmlns:p14="http://schemas.microsoft.com/office/powerpoint/2010/main" val="20210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Model 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3">
                  <a:lumMod val="75000"/>
                </a:schemeClr>
              </a:buClr>
              <a:buNone/>
            </a:pP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Related to government support:</a:t>
            </a:r>
          </a:p>
          <a:p>
            <a:pPr lvl="1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Public trust is a </a:t>
            </a:r>
            <a:r>
              <a:rPr lang="en-US" sz="2400" b="1" dirty="0" smtClean="0"/>
              <a:t>‘common good’ </a:t>
            </a:r>
            <a:r>
              <a:rPr lang="en-US" sz="2400" dirty="0" smtClean="0"/>
              <a:t>initiative and government must be involved and supportive</a:t>
            </a:r>
          </a:p>
          <a:p>
            <a:pPr lvl="1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Governments, Federal and Provinces, know that public trust is important and they play a funding role ….that’s why it was noted as one of the </a:t>
            </a:r>
            <a:r>
              <a:rPr lang="en-US" sz="2400" b="1" dirty="0" smtClean="0"/>
              <a:t>pillars of the new CAP policy</a:t>
            </a:r>
          </a:p>
          <a:p>
            <a:pPr lvl="1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Governments contribution from a funding perspective can best be delivered by ensuring there is </a:t>
            </a:r>
            <a:r>
              <a:rPr lang="en-US" sz="2400" b="1" dirty="0" smtClean="0"/>
              <a:t>‘core funding’ for coordination</a:t>
            </a:r>
            <a:r>
              <a:rPr lang="en-US" sz="2400" dirty="0" smtClean="0"/>
              <a:t>, and some form of </a:t>
            </a:r>
            <a:r>
              <a:rPr lang="en-US" sz="2400" b="1" dirty="0" smtClean="0"/>
              <a:t>matching funds </a:t>
            </a:r>
            <a:r>
              <a:rPr lang="en-US" sz="2400" dirty="0" smtClean="0"/>
              <a:t>that align with </a:t>
            </a:r>
            <a:r>
              <a:rPr lang="en-US" sz="2400" b="1" dirty="0" smtClean="0"/>
              <a:t>specific programs </a:t>
            </a:r>
            <a:endParaRPr lang="en-US" sz="2400" dirty="0" smtClean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12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The Topic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Areas</a:t>
            </a:r>
            <a:endParaRPr lang="en-US" sz="36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85725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Governance &amp; Structure</a:t>
            </a:r>
          </a:p>
          <a:p>
            <a:pPr marL="85725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Funding </a:t>
            </a:r>
          </a:p>
          <a:p>
            <a:pPr marL="857250" lvl="1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Food System Harmony </a:t>
            </a:r>
            <a:endParaRPr lang="en-US" sz="3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Recap of survey &amp; interview comments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411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Funding Case Study Models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The Manitoba ‘United Way’ </a:t>
            </a:r>
            <a:r>
              <a:rPr lang="en-US" sz="3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 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Government provides core funding that contributes to coordination administration.  Why?</a:t>
            </a:r>
          </a:p>
          <a:p>
            <a:pPr lvl="2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Because the government recognizes that the United Way provides tremendous services that likely would have to be provided by government if the United Way didn’t exist; and</a:t>
            </a:r>
          </a:p>
          <a:p>
            <a:pPr lvl="2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Manitobans recognize that without effective administration, the funding model is impeded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ll United Way raised funding goes towards programs and services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Many corporations/organizations provide some type of matching support to employees and individual contributions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4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Funding Case Study Models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Saskatchewan’s ‘Public Trust’ Funding Model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+mj-lt"/>
              <a:buAutoNum type="alphaLcParenR"/>
            </a:pPr>
            <a:r>
              <a:rPr lang="en-US" sz="2400" dirty="0" smtClean="0"/>
              <a:t>Saskatchewan Ministry of Ag provides an annual grant that has limited strings attached and funds can be used towards coordination and administration of public trust initiatives</a:t>
            </a:r>
            <a:endParaRPr lang="en-US" sz="2000" dirty="0" smtClean="0"/>
          </a:p>
          <a:p>
            <a:pPr marL="914400" lvl="1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+mj-lt"/>
              <a:buAutoNum type="alphaLcParenR"/>
            </a:pPr>
            <a:r>
              <a:rPr lang="en-US" sz="2400" dirty="0" smtClean="0"/>
              <a:t>The Saskatchewan Ministry also provides program funding that delivers a level of matching support for qualifying programs </a:t>
            </a:r>
          </a:p>
          <a:p>
            <a:pPr marL="914400" lvl="1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+mj-lt"/>
              <a:buAutoNum type="alphaLcParenR"/>
            </a:pPr>
            <a:r>
              <a:rPr lang="en-US" sz="2400" dirty="0" smtClean="0"/>
              <a:t>The maximum amount of funding provided by the Saskatchewan Ministry will never exceed 25% of the total funding for public trust  (a + b ≤ 25% of total funding)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52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497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4. Food System Harmony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Image result for Harm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85824"/>
            <a:ext cx="62388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System Harmony </a:t>
            </a:r>
            <a:r>
              <a:rPr lang="en-US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‘Harmony’ within the industry is </a:t>
            </a:r>
            <a:r>
              <a:rPr lang="en-CA" b="1" dirty="0"/>
              <a:t>deemed </a:t>
            </a:r>
            <a:r>
              <a:rPr lang="en-CA" b="1" dirty="0" smtClean="0"/>
              <a:t>important</a:t>
            </a:r>
            <a:r>
              <a:rPr lang="en-CA" dirty="0" smtClean="0"/>
              <a:t>.  </a:t>
            </a:r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L</a:t>
            </a:r>
            <a:r>
              <a:rPr lang="en-CA" dirty="0" smtClean="0"/>
              <a:t>ack </a:t>
            </a:r>
            <a:r>
              <a:rPr lang="en-CA" dirty="0"/>
              <a:t>of harmony </a:t>
            </a:r>
            <a:r>
              <a:rPr lang="en-CA" dirty="0" smtClean="0"/>
              <a:t>is a </a:t>
            </a:r>
            <a:r>
              <a:rPr lang="en-CA" b="1" dirty="0"/>
              <a:t>key </a:t>
            </a:r>
            <a:r>
              <a:rPr lang="en-CA" b="1" dirty="0" smtClean="0"/>
              <a:t>reason for diminishing trust</a:t>
            </a:r>
            <a:r>
              <a:rPr lang="en-CA" dirty="0" smtClean="0"/>
              <a:t> </a:t>
            </a:r>
            <a:r>
              <a:rPr lang="en-CA" dirty="0"/>
              <a:t>with the industry. </a:t>
            </a:r>
            <a:endParaRPr lang="en-US" dirty="0"/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Most </a:t>
            </a:r>
            <a:r>
              <a:rPr lang="en-CA" dirty="0" smtClean="0"/>
              <a:t>referenced </a:t>
            </a:r>
            <a:r>
              <a:rPr lang="en-CA" dirty="0"/>
              <a:t>that there is </a:t>
            </a:r>
            <a:r>
              <a:rPr lang="en-CA" b="1" dirty="0" smtClean="0"/>
              <a:t>‘food safety’ harmony </a:t>
            </a:r>
            <a:r>
              <a:rPr lang="en-CA" dirty="0" smtClean="0"/>
              <a:t>and </a:t>
            </a:r>
            <a:r>
              <a:rPr lang="en-CA" dirty="0"/>
              <a:t>that a similar level of harmony needs to be established </a:t>
            </a:r>
            <a:r>
              <a:rPr lang="en-CA" dirty="0" smtClean="0"/>
              <a:t>around </a:t>
            </a:r>
            <a:r>
              <a:rPr lang="en-CA" dirty="0"/>
              <a:t>public trust</a:t>
            </a:r>
            <a:endParaRPr lang="en-US" dirty="0"/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Many </a:t>
            </a:r>
            <a:r>
              <a:rPr lang="en-CA" dirty="0" smtClean="0"/>
              <a:t>expect </a:t>
            </a:r>
            <a:r>
              <a:rPr lang="en-CA" b="1" dirty="0"/>
              <a:t>further diminishing of harmony </a:t>
            </a:r>
            <a:r>
              <a:rPr lang="en-CA" dirty="0" smtClean="0"/>
              <a:t>going </a:t>
            </a:r>
            <a:r>
              <a:rPr lang="en-CA" dirty="0"/>
              <a:t>forward.  Examples cited include: the plant-protein/animal-protein issue; marketing claims pushing the </a:t>
            </a:r>
            <a:r>
              <a:rPr lang="en-CA" dirty="0" smtClean="0"/>
              <a:t>boundaries; </a:t>
            </a:r>
            <a:r>
              <a:rPr lang="en-CA" dirty="0"/>
              <a:t>labeling claims, etc. </a:t>
            </a:r>
            <a:endParaRPr lang="en-US" dirty="0"/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The majority</a:t>
            </a:r>
            <a:r>
              <a:rPr lang="en-CA" b="1" dirty="0"/>
              <a:t> </a:t>
            </a:r>
            <a:r>
              <a:rPr lang="en-CA" b="1" dirty="0" smtClean="0"/>
              <a:t>stumbled </a:t>
            </a:r>
            <a:r>
              <a:rPr lang="en-CA" dirty="0"/>
              <a:t>on ‘how to build harmony’ --- but they reiterated the importance of addressing issues ‘within the industry’ prior to them being aired in public</a:t>
            </a:r>
            <a:endParaRPr lang="en-US" dirty="0"/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/>
              <a:t>There was </a:t>
            </a:r>
            <a:r>
              <a:rPr lang="en-CA" b="1" dirty="0" smtClean="0"/>
              <a:t>total consensus that ‘competition’ </a:t>
            </a:r>
            <a:r>
              <a:rPr lang="en-CA" b="1" dirty="0"/>
              <a:t>and </a:t>
            </a:r>
            <a:r>
              <a:rPr lang="en-CA" b="1" dirty="0" smtClean="0"/>
              <a:t>‘differentiation’ </a:t>
            </a:r>
            <a:r>
              <a:rPr lang="en-CA" dirty="0"/>
              <a:t>must not be impeded, and that disruptors must feel welcome</a:t>
            </a:r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b="1" dirty="0"/>
              <a:t>A ‘voluntary’ system </a:t>
            </a:r>
            <a:r>
              <a:rPr lang="en-CA" dirty="0"/>
              <a:t>supported by the majority of stakeholders is desired</a:t>
            </a:r>
            <a:r>
              <a:rPr lang="en-C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 ‘Canadian Animal Health Institute’ case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85" y="1552576"/>
            <a:ext cx="8458200" cy="4953000"/>
          </a:xfrm>
        </p:spPr>
        <p:txBody>
          <a:bodyPr>
            <a:normAutofit/>
          </a:bodyPr>
          <a:lstStyle/>
          <a:p>
            <a:pPr marL="0" lvl="1" indent="0"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CA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Highlights</a:t>
            </a:r>
          </a:p>
          <a:p>
            <a:pPr marL="914400" lvl="2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CA" dirty="0" smtClean="0"/>
              <a:t>Starts with agreement to Code of Conduct/Code of Marketing Practices</a:t>
            </a:r>
          </a:p>
          <a:p>
            <a:pPr marL="1371600" lvl="3" indent="-5143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/>
              <a:t>Sets out the framework</a:t>
            </a:r>
          </a:p>
          <a:p>
            <a:pPr marL="1371600" lvl="3" indent="-5143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/>
              <a:t>Principles of Agreement</a:t>
            </a:r>
          </a:p>
          <a:p>
            <a:pPr marL="914400" lvl="2" indent="-5143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CA" dirty="0" smtClean="0"/>
              <a:t>Expert Assessment Panel process</a:t>
            </a:r>
          </a:p>
          <a:p>
            <a:pPr marL="914400" lvl="2" indent="-5143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CA" dirty="0" smtClean="0"/>
              <a:t>Public meeting with a binding decision</a:t>
            </a:r>
          </a:p>
        </p:txBody>
      </p:sp>
    </p:spTree>
    <p:extLst>
      <p:ext uri="{BB962C8B-B14F-4D97-AF65-F5344CB8AC3E}">
        <p14:creationId xmlns:p14="http://schemas.microsoft.com/office/powerpoint/2010/main" val="3161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9307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and Direction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e result for Dialo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7224"/>
            <a:ext cx="6705600" cy="46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5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Your thoughts on … </a:t>
            </a:r>
            <a:endParaRPr lang="en-US" sz="4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most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important elements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coordination?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‘Who’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assigned accountability and responsibility for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coordinating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Canada’s public trust initiatives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governance system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4" name="Picture 2" descr="Image result for coordin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23997" r="23049" b="17724"/>
          <a:stretch/>
        </p:blipFill>
        <p:spPr bwMode="auto">
          <a:xfrm>
            <a:off x="3505200" y="288758"/>
            <a:ext cx="2438400" cy="17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</a:rPr>
              <a:t>Your thoughts on … 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funding model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provide the necessary funding to support coordination and alignment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How to </a:t>
            </a: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encourage maximum involvement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participation by all stakeholders – individuals, organizations, corporate and governments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60900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i="1" dirty="0" smtClean="0">
                <a:solidFill>
                  <a:srgbClr val="7030A0"/>
                </a:solidFill>
              </a:rPr>
              <a:t>Your thoughts on … 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3200" b="1" i="1" dirty="0" smtClean="0">
                <a:solidFill>
                  <a:schemeClr val="accent2"/>
                </a:solidFill>
              </a:rPr>
              <a:t>importance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 ‘harmony’ initiative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2"/>
                </a:solidFill>
              </a:rPr>
              <a:t>‘How’ 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build a ‘harmony’ initiative that builds harmony without impacting competition or differentiation. 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81000"/>
            <a:ext cx="20669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/>
              <a:t>Input gathered from 1-on-1 interviews </a:t>
            </a:r>
            <a:r>
              <a:rPr lang="en-US" sz="2800" dirty="0"/>
              <a:t>&amp;</a:t>
            </a:r>
            <a:r>
              <a:rPr lang="en-US" sz="2800" dirty="0" smtClean="0"/>
              <a:t> conversations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39192"/>
            <a:ext cx="4800600" cy="50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3211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Coordination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coordin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23997" r="23049" b="17724"/>
          <a:stretch/>
        </p:blipFill>
        <p:spPr bwMode="auto">
          <a:xfrm>
            <a:off x="1828800" y="866274"/>
            <a:ext cx="5257800" cy="38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dirty="0"/>
              <a:t>A</a:t>
            </a:r>
            <a:r>
              <a:rPr lang="en-US" sz="2600" b="1" dirty="0" smtClean="0"/>
              <a:t>lmost unanimous support </a:t>
            </a:r>
            <a:r>
              <a:rPr lang="en-US" sz="2400" dirty="0" smtClean="0"/>
              <a:t>for a coordinated, synchronized, collective approach to addressing public trust within Canada’s food system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Many comments similar to: 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“</a:t>
            </a:r>
            <a:r>
              <a:rPr lang="en-US" sz="2400" b="1" dirty="0" smtClean="0"/>
              <a:t>Lack of a national coordination process </a:t>
            </a:r>
            <a:r>
              <a:rPr lang="en-US" sz="2400" dirty="0" smtClean="0"/>
              <a:t>is the most limiting factor impeding the advancement of public trust”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“Coordination will </a:t>
            </a:r>
            <a:r>
              <a:rPr lang="en-US" sz="2400" b="1" dirty="0" smtClean="0"/>
              <a:t>help reduce confusion and streamline performance</a:t>
            </a:r>
            <a:r>
              <a:rPr lang="en-US" sz="2400" dirty="0" smtClean="0"/>
              <a:t>”</a:t>
            </a:r>
            <a:endParaRPr lang="en-US" sz="2400" b="1" dirty="0" smtClean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“Coordination will </a:t>
            </a:r>
            <a:r>
              <a:rPr lang="en-US" sz="2400" b="1" dirty="0" smtClean="0"/>
              <a:t>provide efficiency and effectiveness</a:t>
            </a:r>
            <a:r>
              <a:rPr lang="en-US" sz="2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5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Communications and coordination </a:t>
            </a:r>
            <a:r>
              <a:rPr lang="en-US" sz="2400" b="1" dirty="0" smtClean="0"/>
              <a:t>within a commodity</a:t>
            </a:r>
            <a:r>
              <a:rPr lang="en-US" sz="2400" dirty="0" smtClean="0"/>
              <a:t> and </a:t>
            </a:r>
            <a:r>
              <a:rPr lang="en-US" sz="2400" b="1" dirty="0" smtClean="0"/>
              <a:t>within a value chain </a:t>
            </a:r>
            <a:r>
              <a:rPr lang="en-US" sz="2400" dirty="0" smtClean="0"/>
              <a:t>is progressing </a:t>
            </a:r>
          </a:p>
          <a:p>
            <a:pPr marL="457200" lvl="1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ut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Greater coordination is needed to </a:t>
            </a:r>
            <a:r>
              <a:rPr lang="en-US" sz="2400" b="1" dirty="0" smtClean="0"/>
              <a:t>provide synergy to all </a:t>
            </a:r>
            <a:r>
              <a:rPr lang="en-US" sz="2400" dirty="0" smtClean="0"/>
              <a:t>components of the food system and all public trust related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5218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recap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Coordination</a:t>
            </a:r>
            <a:r>
              <a:rPr lang="en-US" sz="2800" b="1" dirty="0" smtClean="0"/>
              <a:t> is sensitive </a:t>
            </a:r>
            <a:r>
              <a:rPr lang="en-US" sz="2400" dirty="0" smtClean="0"/>
              <a:t>… and must be handled properly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coordinator should </a:t>
            </a:r>
            <a:r>
              <a:rPr lang="en-US" sz="2800" b="1" dirty="0" smtClean="0"/>
              <a:t>never speak on behalf </a:t>
            </a:r>
            <a:r>
              <a:rPr lang="en-US" sz="2400" dirty="0" smtClean="0"/>
              <a:t>of any sector or segment of Canada’s food industry without the approval of the sector/segment. 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However, the coordinator could and should </a:t>
            </a:r>
            <a:r>
              <a:rPr lang="en-US" sz="2800" b="1" dirty="0" smtClean="0"/>
              <a:t>help elevate awareness</a:t>
            </a:r>
            <a:r>
              <a:rPr lang="en-US" sz="2400" dirty="0" smtClean="0"/>
              <a:t> of the overall industry and its actions and commitment to building public trust. 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 fairly common comment:</a:t>
            </a:r>
          </a:p>
          <a:p>
            <a:pPr marL="457200" lvl="1" indent="0" algn="ctr">
              <a:spcAft>
                <a:spcPts val="12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i="1" dirty="0" smtClean="0"/>
              <a:t>“</a:t>
            </a:r>
            <a:r>
              <a:rPr lang="en-US" i="1" dirty="0"/>
              <a:t>A</a:t>
            </a:r>
            <a:r>
              <a:rPr lang="en-US" i="1" dirty="0" smtClean="0"/>
              <a:t>griculture doesn’t </a:t>
            </a:r>
            <a:r>
              <a:rPr lang="en-US" i="1" dirty="0"/>
              <a:t>need another organization </a:t>
            </a:r>
            <a:r>
              <a:rPr lang="en-US" i="1" dirty="0" smtClean="0"/>
              <a:t>…”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515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100" b="1" i="1" dirty="0" smtClean="0">
                <a:solidFill>
                  <a:schemeClr val="bg2">
                    <a:lumMod val="50000"/>
                  </a:schemeClr>
                </a:solidFill>
              </a:rPr>
              <a:t>What’s Required?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100" b="1" dirty="0" smtClean="0"/>
              <a:t>A ‘home’ for public trust </a:t>
            </a:r>
            <a:r>
              <a:rPr lang="en-US" sz="3100" dirty="0" smtClean="0"/>
              <a:t>within Canada’s food system – a place to call, where there’s someone who knows what’s happening within each group and can make the appropriate connections, and point us in the right direction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100" dirty="0" smtClean="0"/>
              <a:t>Some one / </a:t>
            </a:r>
            <a:r>
              <a:rPr lang="en-US" sz="3100" b="1" dirty="0" smtClean="0"/>
              <a:t>group with accountability and responsibility </a:t>
            </a:r>
            <a:r>
              <a:rPr lang="en-US" sz="3100" dirty="0" smtClean="0"/>
              <a:t>for synchronizing the various public trust initiatives within Canada’s food system – national, provincial and regional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100" dirty="0" smtClean="0"/>
              <a:t>‘Coordination’ involves </a:t>
            </a:r>
            <a:r>
              <a:rPr lang="en-US" sz="3100" b="1" dirty="0" smtClean="0"/>
              <a:t>working with </a:t>
            </a:r>
            <a:r>
              <a:rPr lang="en-US" sz="3100" dirty="0" smtClean="0"/>
              <a:t>(and not bossing over) other sectors, value chains, organizations, public trust initiatives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100" dirty="0" smtClean="0"/>
              <a:t>Coordination that is </a:t>
            </a:r>
            <a:r>
              <a:rPr lang="en-US" sz="3100" b="1" dirty="0"/>
              <a:t>n</a:t>
            </a:r>
            <a:r>
              <a:rPr lang="en-US" sz="3100" b="1" dirty="0" smtClean="0"/>
              <a:t>ot biased </a:t>
            </a:r>
            <a:r>
              <a:rPr lang="en-US" sz="3100" dirty="0" smtClean="0"/>
              <a:t>towards any sector or segment of the food system … or any production system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100" dirty="0" smtClean="0"/>
              <a:t>Coordination with</a:t>
            </a:r>
            <a:r>
              <a:rPr lang="en-US" sz="3100" b="1" dirty="0" smtClean="0"/>
              <a:t> no political agenda </a:t>
            </a:r>
            <a:r>
              <a:rPr lang="en-US" sz="3100" dirty="0" smtClean="0"/>
              <a:t>other than advancing public trust in Canadian food and farming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100" dirty="0" smtClean="0"/>
              <a:t>A structure and governance </a:t>
            </a:r>
            <a:r>
              <a:rPr lang="en-US" sz="3100" b="1" dirty="0" smtClean="0"/>
              <a:t>system that is cost and time efficient</a:t>
            </a:r>
          </a:p>
        </p:txBody>
      </p:sp>
    </p:spTree>
    <p:extLst>
      <p:ext uri="{BB962C8B-B14F-4D97-AF65-F5344CB8AC3E}">
        <p14:creationId xmlns:p14="http://schemas.microsoft.com/office/powerpoint/2010/main" val="37674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Coordination Mechanisms</a:t>
            </a:r>
            <a:endParaRPr lang="en-US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91200"/>
          </a:xfrm>
        </p:spPr>
        <p:txBody>
          <a:bodyPr>
            <a:normAutofit/>
          </a:bodyPr>
          <a:lstStyle/>
          <a:p>
            <a:pPr marL="571500" indent="-514350">
              <a:buAutoNum type="arabicPeriod"/>
            </a:pP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Trust Steering Committee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i="1" dirty="0" smtClean="0"/>
              <a:t>Intended as a ‘hub for public trust’</a:t>
            </a:r>
          </a:p>
          <a:p>
            <a:pPr marL="914400" lvl="2" indent="-3365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new, informal group set up in 2017</a:t>
            </a:r>
          </a:p>
          <a:p>
            <a:pPr marL="914400" lvl="2" indent="-3365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group built with representation from across the Canadian food system including governments</a:t>
            </a:r>
          </a:p>
          <a:p>
            <a:pPr marL="914400" lvl="2" indent="-3365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Level of engagement varied</a:t>
            </a:r>
          </a:p>
          <a:p>
            <a:pPr marL="914400" lvl="2" indent="-3365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Funded by only a few organizations, with no ‘on-going’ funding model in place</a:t>
            </a:r>
          </a:p>
          <a:p>
            <a:pPr marL="914400" lvl="2" indent="-3365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Not a legal entity – nor a registered charity or a not-for-profit – so cannot receive or spend money</a:t>
            </a:r>
          </a:p>
          <a:p>
            <a:pPr marL="914400" lvl="2" indent="-3365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Additional work required to become truly operational</a:t>
            </a:r>
          </a:p>
          <a:p>
            <a:pPr marL="914400" lvl="2" indent="-3365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“Good in theory; questionable in results.”  </a:t>
            </a:r>
          </a:p>
        </p:txBody>
      </p:sp>
    </p:spTree>
    <p:extLst>
      <p:ext uri="{BB962C8B-B14F-4D97-AF65-F5344CB8AC3E}">
        <p14:creationId xmlns:p14="http://schemas.microsoft.com/office/powerpoint/2010/main" val="30387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1538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Coordination, Funding and  Food System Harmony </vt:lpstr>
      <vt:lpstr>Agenda</vt:lpstr>
      <vt:lpstr>Methodology</vt:lpstr>
      <vt:lpstr>1. Coordination</vt:lpstr>
      <vt:lpstr>Coordination … a recap</vt:lpstr>
      <vt:lpstr>Coordination … a recap</vt:lpstr>
      <vt:lpstr>Coordination … a recap</vt:lpstr>
      <vt:lpstr>PowerPoint Presentation</vt:lpstr>
      <vt:lpstr>Existing Coordination Mechanisms</vt:lpstr>
      <vt:lpstr>Existing Coordination Mechanisms</vt:lpstr>
      <vt:lpstr>3.  Canadian Centre for Food Integrity (CCFI)</vt:lpstr>
      <vt:lpstr>3.  Canadian Centre for Food Integrity (CCFI)</vt:lpstr>
      <vt:lpstr>2. Governance</vt:lpstr>
      <vt:lpstr>Governance … a recap</vt:lpstr>
      <vt:lpstr>Governance &amp; Structure</vt:lpstr>
      <vt:lpstr>3. Funding Model</vt:lpstr>
      <vt:lpstr>PowerPoint Presentation</vt:lpstr>
      <vt:lpstr>Funding Model … a recap</vt:lpstr>
      <vt:lpstr>Funding Model … a recap</vt:lpstr>
      <vt:lpstr>Funding Case Study Models </vt:lpstr>
      <vt:lpstr>Funding Case Study Models </vt:lpstr>
      <vt:lpstr>4. Food System Harmony</vt:lpstr>
      <vt:lpstr>Food System Harmony … a recap</vt:lpstr>
      <vt:lpstr> ‘Canadian Animal Health Institute’ case study</vt:lpstr>
      <vt:lpstr>Discussion and Direction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Coordination, Funding and  Food System Harmony</dc:title>
  <dc:creator>Kim McConnell</dc:creator>
  <cp:lastModifiedBy>Kim McConnell</cp:lastModifiedBy>
  <cp:revision>70</cp:revision>
  <dcterms:created xsi:type="dcterms:W3CDTF">2019-03-10T22:51:54Z</dcterms:created>
  <dcterms:modified xsi:type="dcterms:W3CDTF">2019-03-18T00:31:02Z</dcterms:modified>
</cp:coreProperties>
</file>