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7"/>
  </p:notesMasterIdLst>
  <p:handoutMasterIdLst>
    <p:handoutMasterId r:id="rId28"/>
  </p:handoutMasterIdLst>
  <p:sldIdLst>
    <p:sldId id="256" r:id="rId2"/>
    <p:sldId id="257" r:id="rId3"/>
    <p:sldId id="259" r:id="rId4"/>
    <p:sldId id="319" r:id="rId5"/>
    <p:sldId id="324" r:id="rId6"/>
    <p:sldId id="312" r:id="rId7"/>
    <p:sldId id="264" r:id="rId8"/>
    <p:sldId id="261" r:id="rId9"/>
    <p:sldId id="323" r:id="rId10"/>
    <p:sldId id="263" r:id="rId11"/>
    <p:sldId id="298" r:id="rId12"/>
    <p:sldId id="314" r:id="rId13"/>
    <p:sldId id="277" r:id="rId14"/>
    <p:sldId id="296" r:id="rId15"/>
    <p:sldId id="262" r:id="rId16"/>
    <p:sldId id="265" r:id="rId17"/>
    <p:sldId id="321" r:id="rId18"/>
    <p:sldId id="318" r:id="rId19"/>
    <p:sldId id="329" r:id="rId20"/>
    <p:sldId id="326" r:id="rId21"/>
    <p:sldId id="285" r:id="rId22"/>
    <p:sldId id="325" r:id="rId23"/>
    <p:sldId id="316" r:id="rId24"/>
    <p:sldId id="327" r:id="rId25"/>
    <p:sldId id="320" r:id="rId2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C3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CF1A19-D052-4A9E-851A-2BF55A7CFF63}" v="15" dt="2019-02-23T00:40:27.6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15000" autoAdjust="0"/>
    <p:restoredTop sz="94249" autoAdjust="0"/>
  </p:normalViewPr>
  <p:slideViewPr>
    <p:cSldViewPr snapToGrid="0" snapToObjects="1">
      <p:cViewPr varScale="1">
        <p:scale>
          <a:sx n="116" d="100"/>
          <a:sy n="116" d="100"/>
        </p:scale>
        <p:origin x="2382"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ndace Vinke" userId="b13ba053-fffe-4549-89af-cd70f2fdf877" providerId="ADAL" clId="{73CF1A19-D052-4A9E-851A-2BF55A7CFF63}"/>
    <pc:docChg chg="undo custSel addSld delSld modSld sldOrd">
      <pc:chgData name="Candace Vinke" userId="b13ba053-fffe-4549-89af-cd70f2fdf877" providerId="ADAL" clId="{73CF1A19-D052-4A9E-851A-2BF55A7CFF63}" dt="2019-02-23T00:42:57.847" v="828" actId="1076"/>
      <pc:docMkLst>
        <pc:docMk/>
      </pc:docMkLst>
      <pc:sldChg chg="addSp modSp">
        <pc:chgData name="Candace Vinke" userId="b13ba053-fffe-4549-89af-cd70f2fdf877" providerId="ADAL" clId="{73CF1A19-D052-4A9E-851A-2BF55A7CFF63}" dt="2019-02-23T00:08:34.401" v="57" actId="1076"/>
        <pc:sldMkLst>
          <pc:docMk/>
          <pc:sldMk cId="0" sldId="263"/>
        </pc:sldMkLst>
        <pc:spChg chg="mod">
          <ac:chgData name="Candace Vinke" userId="b13ba053-fffe-4549-89af-cd70f2fdf877" providerId="ADAL" clId="{73CF1A19-D052-4A9E-851A-2BF55A7CFF63}" dt="2019-02-23T00:07:56.226" v="35" actId="1076"/>
          <ac:spMkLst>
            <pc:docMk/>
            <pc:sldMk cId="0" sldId="263"/>
            <ac:spMk id="3" creationId="{37AEDEFD-6B71-4D78-919D-599BDCE46C81}"/>
          </ac:spMkLst>
        </pc:spChg>
        <pc:spChg chg="mod">
          <ac:chgData name="Candace Vinke" userId="b13ba053-fffe-4549-89af-cd70f2fdf877" providerId="ADAL" clId="{73CF1A19-D052-4A9E-851A-2BF55A7CFF63}" dt="2019-02-23T00:08:34.401" v="57" actId="1076"/>
          <ac:spMkLst>
            <pc:docMk/>
            <pc:sldMk cId="0" sldId="263"/>
            <ac:spMk id="11266" creationId="{13629F78-1FB9-4FF9-9D2F-7B4DF2861758}"/>
          </ac:spMkLst>
        </pc:spChg>
        <pc:picChg chg="add mod">
          <ac:chgData name="Candace Vinke" userId="b13ba053-fffe-4549-89af-cd70f2fdf877" providerId="ADAL" clId="{73CF1A19-D052-4A9E-851A-2BF55A7CFF63}" dt="2019-02-23T00:08:30.908" v="56" actId="1076"/>
          <ac:picMkLst>
            <pc:docMk/>
            <pc:sldMk cId="0" sldId="263"/>
            <ac:picMk id="6" creationId="{B4A663AE-5BFC-4DE0-B7EB-FC92FF4B1FD4}"/>
          </ac:picMkLst>
        </pc:picChg>
      </pc:sldChg>
      <pc:sldChg chg="addSp delSp modSp del">
        <pc:chgData name="Candace Vinke" userId="b13ba053-fffe-4549-89af-cd70f2fdf877" providerId="ADAL" clId="{73CF1A19-D052-4A9E-851A-2BF55A7CFF63}" dt="2019-02-23T00:30:42.862" v="302" actId="2696"/>
        <pc:sldMkLst>
          <pc:docMk/>
          <pc:sldMk cId="735099595" sldId="274"/>
        </pc:sldMkLst>
        <pc:spChg chg="del">
          <ac:chgData name="Candace Vinke" userId="b13ba053-fffe-4549-89af-cd70f2fdf877" providerId="ADAL" clId="{73CF1A19-D052-4A9E-851A-2BF55A7CFF63}" dt="2019-02-23T00:30:00.778" v="296" actId="478"/>
          <ac:spMkLst>
            <pc:docMk/>
            <pc:sldMk cId="735099595" sldId="274"/>
            <ac:spMk id="2" creationId="{00000000-0000-0000-0000-000000000000}"/>
          </ac:spMkLst>
        </pc:spChg>
        <pc:spChg chg="add mod">
          <ac:chgData name="Candace Vinke" userId="b13ba053-fffe-4549-89af-cd70f2fdf877" providerId="ADAL" clId="{73CF1A19-D052-4A9E-851A-2BF55A7CFF63}" dt="2019-02-23T00:30:22.847" v="298" actId="1076"/>
          <ac:spMkLst>
            <pc:docMk/>
            <pc:sldMk cId="735099595" sldId="274"/>
            <ac:spMk id="6" creationId="{3579C7EC-3D99-41E7-9C59-694567007568}"/>
          </ac:spMkLst>
        </pc:spChg>
        <pc:spChg chg="add del mod">
          <ac:chgData name="Candace Vinke" userId="b13ba053-fffe-4549-89af-cd70f2fdf877" providerId="ADAL" clId="{73CF1A19-D052-4A9E-851A-2BF55A7CFF63}" dt="2019-02-23T00:30:03.766" v="297" actId="478"/>
          <ac:spMkLst>
            <pc:docMk/>
            <pc:sldMk cId="735099595" sldId="274"/>
            <ac:spMk id="8" creationId="{8098D2A5-7F4F-45FA-85C7-15CA25F059D4}"/>
          </ac:spMkLst>
        </pc:spChg>
      </pc:sldChg>
      <pc:sldChg chg="addSp delSp modSp del">
        <pc:chgData name="Candace Vinke" userId="b13ba053-fffe-4549-89af-cd70f2fdf877" providerId="ADAL" clId="{73CF1A19-D052-4A9E-851A-2BF55A7CFF63}" dt="2019-02-23T00:30:49.581" v="303" actId="2696"/>
        <pc:sldMkLst>
          <pc:docMk/>
          <pc:sldMk cId="2762904242" sldId="276"/>
        </pc:sldMkLst>
        <pc:spChg chg="del">
          <ac:chgData name="Candace Vinke" userId="b13ba053-fffe-4549-89af-cd70f2fdf877" providerId="ADAL" clId="{73CF1A19-D052-4A9E-851A-2BF55A7CFF63}" dt="2019-02-23T00:30:28.161" v="299" actId="478"/>
          <ac:spMkLst>
            <pc:docMk/>
            <pc:sldMk cId="2762904242" sldId="276"/>
            <ac:spMk id="2" creationId="{00000000-0000-0000-0000-000000000000}"/>
          </ac:spMkLst>
        </pc:spChg>
        <pc:spChg chg="add del mod">
          <ac:chgData name="Candace Vinke" userId="b13ba053-fffe-4549-89af-cd70f2fdf877" providerId="ADAL" clId="{73CF1A19-D052-4A9E-851A-2BF55A7CFF63}" dt="2019-02-23T00:30:34.042" v="301" actId="478"/>
          <ac:spMkLst>
            <pc:docMk/>
            <pc:sldMk cId="2762904242" sldId="276"/>
            <ac:spMk id="22" creationId="{8621DC36-DC0A-4DA4-982F-1D19DFBA11A2}"/>
          </ac:spMkLst>
        </pc:spChg>
        <pc:spChg chg="add">
          <ac:chgData name="Candace Vinke" userId="b13ba053-fffe-4549-89af-cd70f2fdf877" providerId="ADAL" clId="{73CF1A19-D052-4A9E-851A-2BF55A7CFF63}" dt="2019-02-23T00:30:28.684" v="300"/>
          <ac:spMkLst>
            <pc:docMk/>
            <pc:sldMk cId="2762904242" sldId="276"/>
            <ac:spMk id="23" creationId="{A1C60BC2-D595-4D46-94E3-58F1A7BEF90A}"/>
          </ac:spMkLst>
        </pc:spChg>
      </pc:sldChg>
      <pc:sldChg chg="modSp">
        <pc:chgData name="Candace Vinke" userId="b13ba053-fffe-4549-89af-cd70f2fdf877" providerId="ADAL" clId="{73CF1A19-D052-4A9E-851A-2BF55A7CFF63}" dt="2019-02-23T00:40:13.644" v="748" actId="20577"/>
        <pc:sldMkLst>
          <pc:docMk/>
          <pc:sldMk cId="1068135400" sldId="277"/>
        </pc:sldMkLst>
        <pc:spChg chg="mod">
          <ac:chgData name="Candace Vinke" userId="b13ba053-fffe-4549-89af-cd70f2fdf877" providerId="ADAL" clId="{73CF1A19-D052-4A9E-851A-2BF55A7CFF63}" dt="2019-02-23T00:40:13.644" v="748" actId="20577"/>
          <ac:spMkLst>
            <pc:docMk/>
            <pc:sldMk cId="1068135400" sldId="277"/>
            <ac:spMk id="37889" creationId="{00000000-0000-0000-0000-000000000000}"/>
          </ac:spMkLst>
        </pc:spChg>
      </pc:sldChg>
      <pc:sldChg chg="del">
        <pc:chgData name="Candace Vinke" userId="b13ba053-fffe-4549-89af-cd70f2fdf877" providerId="ADAL" clId="{73CF1A19-D052-4A9E-851A-2BF55A7CFF63}" dt="2019-02-23T00:09:28.812" v="59" actId="2696"/>
        <pc:sldMkLst>
          <pc:docMk/>
          <pc:sldMk cId="1825575051" sldId="278"/>
        </pc:sldMkLst>
      </pc:sldChg>
      <pc:sldChg chg="modSp">
        <pc:chgData name="Candace Vinke" userId="b13ba053-fffe-4549-89af-cd70f2fdf877" providerId="ADAL" clId="{73CF1A19-D052-4A9E-851A-2BF55A7CFF63}" dt="2019-02-23T00:42:57.847" v="828" actId="1076"/>
        <pc:sldMkLst>
          <pc:docMk/>
          <pc:sldMk cId="133074960" sldId="285"/>
        </pc:sldMkLst>
        <pc:spChg chg="mod">
          <ac:chgData name="Candace Vinke" userId="b13ba053-fffe-4549-89af-cd70f2fdf877" providerId="ADAL" clId="{73CF1A19-D052-4A9E-851A-2BF55A7CFF63}" dt="2019-02-23T00:41:32.167" v="775" actId="1076"/>
          <ac:spMkLst>
            <pc:docMk/>
            <pc:sldMk cId="133074960" sldId="285"/>
            <ac:spMk id="2" creationId="{00000000-0000-0000-0000-000000000000}"/>
          </ac:spMkLst>
        </pc:spChg>
        <pc:spChg chg="mod">
          <ac:chgData name="Candace Vinke" userId="b13ba053-fffe-4549-89af-cd70f2fdf877" providerId="ADAL" clId="{73CF1A19-D052-4A9E-851A-2BF55A7CFF63}" dt="2019-02-23T00:42:48.703" v="827" actId="20577"/>
          <ac:spMkLst>
            <pc:docMk/>
            <pc:sldMk cId="133074960" sldId="285"/>
            <ac:spMk id="3" creationId="{00000000-0000-0000-0000-000000000000}"/>
          </ac:spMkLst>
        </pc:spChg>
        <pc:spChg chg="mod">
          <ac:chgData name="Candace Vinke" userId="b13ba053-fffe-4549-89af-cd70f2fdf877" providerId="ADAL" clId="{73CF1A19-D052-4A9E-851A-2BF55A7CFF63}" dt="2019-02-23T00:42:57.847" v="828" actId="1076"/>
          <ac:spMkLst>
            <pc:docMk/>
            <pc:sldMk cId="133074960" sldId="285"/>
            <ac:spMk id="8" creationId="{00000000-0000-0000-0000-000000000000}"/>
          </ac:spMkLst>
        </pc:spChg>
        <pc:picChg chg="mod">
          <ac:chgData name="Candace Vinke" userId="b13ba053-fffe-4549-89af-cd70f2fdf877" providerId="ADAL" clId="{73CF1A19-D052-4A9E-851A-2BF55A7CFF63}" dt="2019-02-23T00:42:57.847" v="828" actId="1076"/>
          <ac:picMkLst>
            <pc:docMk/>
            <pc:sldMk cId="133074960" sldId="285"/>
            <ac:picMk id="6" creationId="{00000000-0000-0000-0000-000000000000}"/>
          </ac:picMkLst>
        </pc:picChg>
      </pc:sldChg>
      <pc:sldChg chg="modSp">
        <pc:chgData name="Candace Vinke" userId="b13ba053-fffe-4549-89af-cd70f2fdf877" providerId="ADAL" clId="{73CF1A19-D052-4A9E-851A-2BF55A7CFF63}" dt="2019-02-23T00:11:12.887" v="92" actId="20577"/>
        <pc:sldMkLst>
          <pc:docMk/>
          <pc:sldMk cId="2935910371" sldId="296"/>
        </pc:sldMkLst>
        <pc:spChg chg="mod">
          <ac:chgData name="Candace Vinke" userId="b13ba053-fffe-4549-89af-cd70f2fdf877" providerId="ADAL" clId="{73CF1A19-D052-4A9E-851A-2BF55A7CFF63}" dt="2019-02-23T00:11:12.887" v="92" actId="20577"/>
          <ac:spMkLst>
            <pc:docMk/>
            <pc:sldMk cId="2935910371" sldId="296"/>
            <ac:spMk id="8" creationId="{00000000-0000-0000-0000-000000000000}"/>
          </ac:spMkLst>
        </pc:spChg>
      </pc:sldChg>
      <pc:sldChg chg="del">
        <pc:chgData name="Candace Vinke" userId="b13ba053-fffe-4549-89af-cd70f2fdf877" providerId="ADAL" clId="{73CF1A19-D052-4A9E-851A-2BF55A7CFF63}" dt="2019-02-23T00:09:26.006" v="58" actId="2696"/>
        <pc:sldMkLst>
          <pc:docMk/>
          <pc:sldMk cId="2282158846" sldId="311"/>
        </pc:sldMkLst>
      </pc:sldChg>
      <pc:sldChg chg="modSp add ord">
        <pc:chgData name="Candace Vinke" userId="b13ba053-fffe-4549-89af-cd70f2fdf877" providerId="ADAL" clId="{73CF1A19-D052-4A9E-851A-2BF55A7CFF63}" dt="2019-02-23T00:39:35.737" v="747" actId="1076"/>
        <pc:sldMkLst>
          <pc:docMk/>
          <pc:sldMk cId="1490510936" sldId="314"/>
        </pc:sldMkLst>
        <pc:spChg chg="mod">
          <ac:chgData name="Candace Vinke" userId="b13ba053-fffe-4549-89af-cd70f2fdf877" providerId="ADAL" clId="{73CF1A19-D052-4A9E-851A-2BF55A7CFF63}" dt="2019-02-23T00:17:03.433" v="103" actId="20577"/>
          <ac:spMkLst>
            <pc:docMk/>
            <pc:sldMk cId="1490510936" sldId="314"/>
            <ac:spMk id="4" creationId="{5BD2EF1A-01DC-43D1-8870-5B259D667B47}"/>
          </ac:spMkLst>
        </pc:spChg>
        <pc:spChg chg="mod">
          <ac:chgData name="Candace Vinke" userId="b13ba053-fffe-4549-89af-cd70f2fdf877" providerId="ADAL" clId="{73CF1A19-D052-4A9E-851A-2BF55A7CFF63}" dt="2019-02-23T00:39:32.015" v="746" actId="1076"/>
          <ac:spMkLst>
            <pc:docMk/>
            <pc:sldMk cId="1490510936" sldId="314"/>
            <ac:spMk id="7" creationId="{7DB3569E-3732-4EEA-8AD2-14067B32A7B7}"/>
          </ac:spMkLst>
        </pc:spChg>
        <pc:spChg chg="mod">
          <ac:chgData name="Candace Vinke" userId="b13ba053-fffe-4549-89af-cd70f2fdf877" providerId="ADAL" clId="{73CF1A19-D052-4A9E-851A-2BF55A7CFF63}" dt="2019-02-23T00:39:35.737" v="747" actId="1076"/>
          <ac:spMkLst>
            <pc:docMk/>
            <pc:sldMk cId="1490510936" sldId="314"/>
            <ac:spMk id="8" creationId="{56674F11-91DF-4D16-8CA4-FF79303DFB2E}"/>
          </ac:spMkLst>
        </pc:spChg>
        <pc:graphicFrameChg chg="mod modGraphic">
          <ac:chgData name="Candace Vinke" userId="b13ba053-fffe-4549-89af-cd70f2fdf877" providerId="ADAL" clId="{73CF1A19-D052-4A9E-851A-2BF55A7CFF63}" dt="2019-02-23T00:39:09.485" v="741" actId="20577"/>
          <ac:graphicFrameMkLst>
            <pc:docMk/>
            <pc:sldMk cId="1490510936" sldId="314"/>
            <ac:graphicFrameMk id="5" creationId="{C53FF71D-F126-4E08-94D8-0A5CB87DC51A}"/>
          </ac:graphicFrameMkLst>
        </pc:graphicFrameChg>
        <pc:picChg chg="mod">
          <ac:chgData name="Candace Vinke" userId="b13ba053-fffe-4549-89af-cd70f2fdf877" providerId="ADAL" clId="{73CF1A19-D052-4A9E-851A-2BF55A7CFF63}" dt="2019-02-23T00:39:26.718" v="744" actId="1076"/>
          <ac:picMkLst>
            <pc:docMk/>
            <pc:sldMk cId="1490510936" sldId="314"/>
            <ac:picMk id="10" creationId="{00000000-0000-0000-0000-000000000000}"/>
          </ac:picMkLst>
        </pc:picChg>
      </pc:sldChg>
      <pc:sldChg chg="add del">
        <pc:chgData name="Candace Vinke" userId="b13ba053-fffe-4549-89af-cd70f2fdf877" providerId="ADAL" clId="{73CF1A19-D052-4A9E-851A-2BF55A7CFF63}" dt="2019-02-23T00:26:13.108" v="159" actId="2696"/>
        <pc:sldMkLst>
          <pc:docMk/>
          <pc:sldMk cId="1916630286" sldId="315"/>
        </pc:sldMkLst>
      </pc:sldChg>
      <pc:sldChg chg="modSp add">
        <pc:chgData name="Candace Vinke" userId="b13ba053-fffe-4549-89af-cd70f2fdf877" providerId="ADAL" clId="{73CF1A19-D052-4A9E-851A-2BF55A7CFF63}" dt="2019-02-23T00:18:47" v="125" actId="20577"/>
        <pc:sldMkLst>
          <pc:docMk/>
          <pc:sldMk cId="550511802" sldId="316"/>
        </pc:sldMkLst>
        <pc:spChg chg="mod">
          <ac:chgData name="Candace Vinke" userId="b13ba053-fffe-4549-89af-cd70f2fdf877" providerId="ADAL" clId="{73CF1A19-D052-4A9E-851A-2BF55A7CFF63}" dt="2019-02-23T00:18:47" v="125" actId="20577"/>
          <ac:spMkLst>
            <pc:docMk/>
            <pc:sldMk cId="550511802" sldId="316"/>
            <ac:spMk id="24" creationId="{00000000-0000-0000-0000-000000000000}"/>
          </ac:spMkLst>
        </pc:spChg>
      </pc:sldChg>
      <pc:sldChg chg="modNotesTx">
        <pc:chgData name="Candace Vinke" userId="b13ba053-fffe-4549-89af-cd70f2fdf877" providerId="ADAL" clId="{73CF1A19-D052-4A9E-851A-2BF55A7CFF63}" dt="2019-02-23T00:20:06.767" v="131" actId="20577"/>
        <pc:sldMkLst>
          <pc:docMk/>
          <pc:sldMk cId="0" sldId="318"/>
        </pc:sldMkLst>
      </pc:sldChg>
      <pc:sldChg chg="modSp ord">
        <pc:chgData name="Candace Vinke" userId="b13ba053-fffe-4549-89af-cd70f2fdf877" providerId="ADAL" clId="{73CF1A19-D052-4A9E-851A-2BF55A7CFF63}" dt="2019-02-23T00:40:27.623" v="749"/>
        <pc:sldMkLst>
          <pc:docMk/>
          <pc:sldMk cId="1990679021" sldId="321"/>
        </pc:sldMkLst>
        <pc:spChg chg="mod">
          <ac:chgData name="Candace Vinke" userId="b13ba053-fffe-4549-89af-cd70f2fdf877" providerId="ADAL" clId="{73CF1A19-D052-4A9E-851A-2BF55A7CFF63}" dt="2019-02-23T00:28:59.172" v="248" actId="1076"/>
          <ac:spMkLst>
            <pc:docMk/>
            <pc:sldMk cId="1990679021" sldId="321"/>
            <ac:spMk id="2" creationId="{45FB7F88-0434-40E2-8B8E-CAAE6DF1A05F}"/>
          </ac:spMkLst>
        </pc:spChg>
        <pc:spChg chg="mod">
          <ac:chgData name="Candace Vinke" userId="b13ba053-fffe-4549-89af-cd70f2fdf877" providerId="ADAL" clId="{73CF1A19-D052-4A9E-851A-2BF55A7CFF63}" dt="2019-02-23T00:28:55.726" v="247" actId="20577"/>
          <ac:spMkLst>
            <pc:docMk/>
            <pc:sldMk cId="1990679021" sldId="321"/>
            <ac:spMk id="3" creationId="{244CC369-B24E-437D-8D45-31643C796F40}"/>
          </ac:spMkLst>
        </pc:spChg>
      </pc:sldChg>
      <pc:sldChg chg="modSp">
        <pc:chgData name="Candace Vinke" userId="b13ba053-fffe-4549-89af-cd70f2fdf877" providerId="ADAL" clId="{73CF1A19-D052-4A9E-851A-2BF55A7CFF63}" dt="2019-02-23T00:09:35.916" v="69" actId="20577"/>
        <pc:sldMkLst>
          <pc:docMk/>
          <pc:sldMk cId="3000656151" sldId="325"/>
        </pc:sldMkLst>
        <pc:spChg chg="mod">
          <ac:chgData name="Candace Vinke" userId="b13ba053-fffe-4549-89af-cd70f2fdf877" providerId="ADAL" clId="{73CF1A19-D052-4A9E-851A-2BF55A7CFF63}" dt="2019-02-23T00:09:35.916" v="69" actId="20577"/>
          <ac:spMkLst>
            <pc:docMk/>
            <pc:sldMk cId="3000656151" sldId="325"/>
            <ac:spMk id="2" creationId="{00000000-0000-0000-0000-000000000000}"/>
          </ac:spMkLst>
        </pc:spChg>
      </pc:sldChg>
      <pc:sldChg chg="modSp ord">
        <pc:chgData name="Candace Vinke" userId="b13ba053-fffe-4549-89af-cd70f2fdf877" providerId="ADAL" clId="{73CF1A19-D052-4A9E-851A-2BF55A7CFF63}" dt="2019-02-23T00:31:02.898" v="304"/>
        <pc:sldMkLst>
          <pc:docMk/>
          <pc:sldMk cId="3093965316" sldId="326"/>
        </pc:sldMkLst>
        <pc:spChg chg="mod">
          <ac:chgData name="Candace Vinke" userId="b13ba053-fffe-4549-89af-cd70f2fdf877" providerId="ADAL" clId="{73CF1A19-D052-4A9E-851A-2BF55A7CFF63}" dt="2019-02-23T00:25:41.908" v="158" actId="20577"/>
          <ac:spMkLst>
            <pc:docMk/>
            <pc:sldMk cId="3093965316" sldId="326"/>
            <ac:spMk id="2" creationId="{BB855F5B-94CE-45A5-8A92-3C4B0EB21131}"/>
          </ac:spMkLst>
        </pc:spChg>
      </pc:sldChg>
      <pc:sldChg chg="modSp add">
        <pc:chgData name="Candace Vinke" userId="b13ba053-fffe-4549-89af-cd70f2fdf877" providerId="ADAL" clId="{73CF1A19-D052-4A9E-851A-2BF55A7CFF63}" dt="2019-02-23T00:19:12.072" v="128" actId="1076"/>
        <pc:sldMkLst>
          <pc:docMk/>
          <pc:sldMk cId="693423424" sldId="327"/>
        </pc:sldMkLst>
        <pc:spChg chg="mod">
          <ac:chgData name="Candace Vinke" userId="b13ba053-fffe-4549-89af-cd70f2fdf877" providerId="ADAL" clId="{73CF1A19-D052-4A9E-851A-2BF55A7CFF63}" dt="2019-02-23T00:19:12.072" v="128" actId="1076"/>
          <ac:spMkLst>
            <pc:docMk/>
            <pc:sldMk cId="693423424" sldId="327"/>
            <ac:spMk id="205" creationId="{00000000-0000-0000-0000-000000000000}"/>
          </ac:spMkLst>
        </pc:spChg>
      </pc:sldChg>
      <pc:sldChg chg="add del">
        <pc:chgData name="Candace Vinke" userId="b13ba053-fffe-4549-89af-cd70f2fdf877" providerId="ADAL" clId="{73CF1A19-D052-4A9E-851A-2BF55A7CFF63}" dt="2019-02-23T00:09:50.899" v="72" actId="2696"/>
        <pc:sldMkLst>
          <pc:docMk/>
          <pc:sldMk cId="3696729760" sldId="327"/>
        </pc:sldMkLst>
      </pc:sldChg>
      <pc:sldChg chg="add del">
        <pc:chgData name="Candace Vinke" userId="b13ba053-fffe-4549-89af-cd70f2fdf877" providerId="ADAL" clId="{73CF1A19-D052-4A9E-851A-2BF55A7CFF63}" dt="2019-02-23T00:20:13.007" v="132" actId="2696"/>
        <pc:sldMkLst>
          <pc:docMk/>
          <pc:sldMk cId="343225913" sldId="328"/>
        </pc:sldMkLst>
      </pc:sldChg>
      <pc:sldChg chg="modSp add">
        <pc:chgData name="Candace Vinke" userId="b13ba053-fffe-4549-89af-cd70f2fdf877" providerId="ADAL" clId="{73CF1A19-D052-4A9E-851A-2BF55A7CFF63}" dt="2019-02-23T00:40:51.124" v="751" actId="1076"/>
        <pc:sldMkLst>
          <pc:docMk/>
          <pc:sldMk cId="951387412" sldId="329"/>
        </pc:sldMkLst>
        <pc:spChg chg="mod">
          <ac:chgData name="Candace Vinke" userId="b13ba053-fffe-4549-89af-cd70f2fdf877" providerId="ADAL" clId="{73CF1A19-D052-4A9E-851A-2BF55A7CFF63}" dt="2019-02-23T00:40:51.124" v="751" actId="1076"/>
          <ac:spMkLst>
            <pc:docMk/>
            <pc:sldMk cId="951387412" sldId="329"/>
            <ac:spMk id="2" creationId="{00000000-0000-0000-0000-000000000000}"/>
          </ac:spMkLst>
        </pc:spChg>
        <pc:picChg chg="mod">
          <ac:chgData name="Candace Vinke" userId="b13ba053-fffe-4549-89af-cd70f2fdf877" providerId="ADAL" clId="{73CF1A19-D052-4A9E-851A-2BF55A7CFF63}" dt="2019-02-23T00:40:48.117" v="750" actId="1076"/>
          <ac:picMkLst>
            <pc:docMk/>
            <pc:sldMk cId="951387412" sldId="329"/>
            <ac:picMk id="6" creationId="{00000000-0000-0000-0000-000000000000}"/>
          </ac:picMkLst>
        </pc:picChg>
      </pc:sldChg>
      <pc:sldChg chg="add del">
        <pc:chgData name="Candace Vinke" userId="b13ba053-fffe-4549-89af-cd70f2fdf877" providerId="ADAL" clId="{73CF1A19-D052-4A9E-851A-2BF55A7CFF63}" dt="2019-02-23T00:06:22.545" v="5" actId="2696"/>
        <pc:sldMkLst>
          <pc:docMk/>
          <pc:sldMk cId="410535876" sldId="33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B0566E3-22CD-9442-BBFD-26BB25D704D3}" type="datetimeFigureOut">
              <a:rPr lang="en-US" smtClean="0"/>
              <a:t>2/26/2019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54CB314C-660A-C740-8765-CE40B362AFD8}" type="slidenum">
              <a:rPr lang="en-US" smtClean="0"/>
              <a:t>‹#›</a:t>
            </a:fld>
            <a:endParaRPr lang="en-US"/>
          </a:p>
        </p:txBody>
      </p:sp>
    </p:spTree>
    <p:extLst>
      <p:ext uri="{BB962C8B-B14F-4D97-AF65-F5344CB8AC3E}">
        <p14:creationId xmlns:p14="http://schemas.microsoft.com/office/powerpoint/2010/main" val="2915996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41DB08A-1002-C844-B816-5FE810164453}" type="datetimeFigureOut">
              <a:rPr lang="en-US" smtClean="0"/>
              <a:t>2/26/2019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7AC633B-B57E-B242-898D-66E34F0C2803}" type="slidenum">
              <a:rPr lang="en-US" smtClean="0"/>
              <a:t>‹#›</a:t>
            </a:fld>
            <a:endParaRPr lang="en-US"/>
          </a:p>
        </p:txBody>
      </p:sp>
    </p:spTree>
    <p:extLst>
      <p:ext uri="{BB962C8B-B14F-4D97-AF65-F5344CB8AC3E}">
        <p14:creationId xmlns:p14="http://schemas.microsoft.com/office/powerpoint/2010/main" val="410905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ciencebasedtargets.org/transport-2/"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want to see a world where growth and development are always sustainable, food </a:t>
            </a:r>
            <a:r>
              <a:rPr lang="en-CA" dirty="0" err="1"/>
              <a:t>suplly</a:t>
            </a:r>
            <a:r>
              <a:rPr lang="en-CA" dirty="0"/>
              <a:t> chains create as little environmental impact as possible and low carbon energy and management pathways are prevalent.</a:t>
            </a:r>
          </a:p>
        </p:txBody>
      </p:sp>
      <p:sp>
        <p:nvSpPr>
          <p:cNvPr id="4" name="Slide Number Placeholder 3"/>
          <p:cNvSpPr>
            <a:spLocks noGrp="1"/>
          </p:cNvSpPr>
          <p:nvPr>
            <p:ph type="sldNum" sz="quarter" idx="10"/>
          </p:nvPr>
        </p:nvSpPr>
        <p:spPr/>
        <p:txBody>
          <a:bodyPr/>
          <a:lstStyle/>
          <a:p>
            <a:fld id="{27AC633B-B57E-B242-898D-66E34F0C2803}" type="slidenum">
              <a:rPr lang="en-US" smtClean="0"/>
              <a:t>3</a:t>
            </a:fld>
            <a:endParaRPr lang="en-US"/>
          </a:p>
        </p:txBody>
      </p:sp>
    </p:spTree>
    <p:extLst>
      <p:ext uri="{BB962C8B-B14F-4D97-AF65-F5344CB8AC3E}">
        <p14:creationId xmlns:p14="http://schemas.microsoft.com/office/powerpoint/2010/main" val="208178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78A5AA5D-2C7B-416A-B11C-100A4D23EE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1423398D-EBBE-4FCD-A7F3-9C6361ED55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CA" altLang="en-US"/>
          </a:p>
        </p:txBody>
      </p:sp>
      <p:sp>
        <p:nvSpPr>
          <p:cNvPr id="8196" name="Slide Number Placeholder 3">
            <a:extLst>
              <a:ext uri="{FF2B5EF4-FFF2-40B4-BE49-F238E27FC236}">
                <a16:creationId xmlns:a16="http://schemas.microsoft.com/office/drawing/2014/main" id="{C4EDD5A5-BB18-49E6-89FF-E416796CC5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fontAlgn="base">
              <a:spcBef>
                <a:spcPct val="0"/>
              </a:spcBef>
              <a:spcAft>
                <a:spcPct val="0"/>
              </a:spcAft>
              <a:defRPr>
                <a:solidFill>
                  <a:schemeClr val="tx1"/>
                </a:solidFill>
                <a:latin typeface="Calibri" panose="020F0502020204030204" pitchFamily="34" charset="0"/>
              </a:defRPr>
            </a:lvl6pPr>
            <a:lvl7pPr marL="3028264" indent="-232943" defTabSz="465887" fontAlgn="base">
              <a:spcBef>
                <a:spcPct val="0"/>
              </a:spcBef>
              <a:spcAft>
                <a:spcPct val="0"/>
              </a:spcAft>
              <a:defRPr>
                <a:solidFill>
                  <a:schemeClr val="tx1"/>
                </a:solidFill>
                <a:latin typeface="Calibri" panose="020F0502020204030204" pitchFamily="34" charset="0"/>
              </a:defRPr>
            </a:lvl7pPr>
            <a:lvl8pPr marL="3494151" indent="-232943" defTabSz="465887" fontAlgn="base">
              <a:spcBef>
                <a:spcPct val="0"/>
              </a:spcBef>
              <a:spcAft>
                <a:spcPct val="0"/>
              </a:spcAft>
              <a:defRPr>
                <a:solidFill>
                  <a:schemeClr val="tx1"/>
                </a:solidFill>
                <a:latin typeface="Calibri" panose="020F0502020204030204" pitchFamily="34" charset="0"/>
              </a:defRPr>
            </a:lvl8pPr>
            <a:lvl9pPr marL="3960038" indent="-232943" defTabSz="46588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7B5FA82-B827-4A04-A851-255DD11B5C44}" type="slidenum">
              <a:rPr lang="en-US" altLang="en-US"/>
              <a:pPr fontAlgn="base">
                <a:spcBef>
                  <a:spcPct val="0"/>
                </a:spcBef>
                <a:spcAft>
                  <a:spcPct val="0"/>
                </a:spcAft>
              </a:pPr>
              <a:t>6</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F14170C4-46B5-4A91-91D6-47223021F7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A0934C2F-571D-4D6E-92E5-5A5CE26EC53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CA" altLang="en-US"/>
              <a:t>Solutions that are available immediately</a:t>
            </a:r>
          </a:p>
          <a:p>
            <a:pPr>
              <a:spcBef>
                <a:spcPct val="0"/>
              </a:spcBef>
            </a:pPr>
            <a:r>
              <a:rPr lang="en-CA" altLang="en-US"/>
              <a:t>Net source to net sink</a:t>
            </a:r>
          </a:p>
          <a:p>
            <a:pPr>
              <a:spcBef>
                <a:spcPct val="0"/>
              </a:spcBef>
            </a:pPr>
            <a:r>
              <a:rPr lang="en-CA" altLang="en-US"/>
              <a:t>Status: Growing interest (e.g. Nature4Climate, Science Based Targets Initiative), but historically less interest and funding</a:t>
            </a:r>
          </a:p>
          <a:p>
            <a:pPr>
              <a:spcBef>
                <a:spcPct val="0"/>
              </a:spcBef>
            </a:pPr>
            <a:r>
              <a:rPr lang="en-CA" altLang="en-US"/>
              <a:t>Often cheaper cost per tonne</a:t>
            </a:r>
          </a:p>
          <a:p>
            <a:pPr>
              <a:spcBef>
                <a:spcPct val="0"/>
              </a:spcBef>
            </a:pPr>
            <a:r>
              <a:rPr lang="en-CA" altLang="en-US"/>
              <a:t>Co-benefits – biodiversity, water quality, etc. </a:t>
            </a:r>
          </a:p>
          <a:p>
            <a:pPr>
              <a:spcBef>
                <a:spcPct val="0"/>
              </a:spcBef>
            </a:pPr>
            <a:r>
              <a:rPr lang="en-US" altLang="en-US"/>
              <a:t>“… combination of forestry and agriculture potentials from IPCC AR4 … for the AFOLU sector are estimated to be </a:t>
            </a:r>
            <a:r>
              <a:rPr lang="en-US" altLang="en-US" b="1"/>
              <a:t>~3 to ~7.2 Gt CO2eq/yr in 2030</a:t>
            </a:r>
            <a:r>
              <a:rPr lang="en-US" altLang="en-US"/>
              <a:t> at </a:t>
            </a:r>
            <a:r>
              <a:rPr lang="en-US" altLang="en-US" b="1"/>
              <a:t>20 and 100 USD/t CO2eq,</a:t>
            </a:r>
            <a:r>
              <a:rPr lang="en-US" altLang="en-US"/>
              <a:t> respectively.”</a:t>
            </a:r>
          </a:p>
          <a:p>
            <a:pPr>
              <a:spcBef>
                <a:spcPct val="0"/>
              </a:spcBef>
            </a:pPr>
            <a:r>
              <a:rPr lang="en-US" altLang="en-US"/>
              <a:t>Nature4Climate estimates 11 gigatones/year</a:t>
            </a:r>
            <a:endParaRPr lang="en-CA" altLang="en-US"/>
          </a:p>
          <a:p>
            <a:pPr>
              <a:spcBef>
                <a:spcPct val="0"/>
              </a:spcBef>
            </a:pPr>
            <a:endParaRPr lang="en-CA" altLang="en-US"/>
          </a:p>
          <a:p>
            <a:pPr>
              <a:spcBef>
                <a:spcPct val="0"/>
              </a:spcBef>
            </a:pPr>
            <a:endParaRPr lang="en-CA" altLang="en-US"/>
          </a:p>
        </p:txBody>
      </p:sp>
      <p:sp>
        <p:nvSpPr>
          <p:cNvPr id="12292" name="Slide Number Placeholder 3">
            <a:extLst>
              <a:ext uri="{FF2B5EF4-FFF2-40B4-BE49-F238E27FC236}">
                <a16:creationId xmlns:a16="http://schemas.microsoft.com/office/drawing/2014/main" id="{4FBD32C1-9836-44C6-B8D3-87C3DF76B0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fontAlgn="base">
              <a:spcBef>
                <a:spcPct val="0"/>
              </a:spcBef>
              <a:spcAft>
                <a:spcPct val="0"/>
              </a:spcAft>
              <a:defRPr>
                <a:solidFill>
                  <a:schemeClr val="tx1"/>
                </a:solidFill>
                <a:latin typeface="Calibri" panose="020F0502020204030204" pitchFamily="34" charset="0"/>
              </a:defRPr>
            </a:lvl6pPr>
            <a:lvl7pPr marL="3028264" indent="-232943" defTabSz="465887" fontAlgn="base">
              <a:spcBef>
                <a:spcPct val="0"/>
              </a:spcBef>
              <a:spcAft>
                <a:spcPct val="0"/>
              </a:spcAft>
              <a:defRPr>
                <a:solidFill>
                  <a:schemeClr val="tx1"/>
                </a:solidFill>
                <a:latin typeface="Calibri" panose="020F0502020204030204" pitchFamily="34" charset="0"/>
              </a:defRPr>
            </a:lvl7pPr>
            <a:lvl8pPr marL="3494151" indent="-232943" defTabSz="465887" fontAlgn="base">
              <a:spcBef>
                <a:spcPct val="0"/>
              </a:spcBef>
              <a:spcAft>
                <a:spcPct val="0"/>
              </a:spcAft>
              <a:defRPr>
                <a:solidFill>
                  <a:schemeClr val="tx1"/>
                </a:solidFill>
                <a:latin typeface="Calibri" panose="020F0502020204030204" pitchFamily="34" charset="0"/>
              </a:defRPr>
            </a:lvl8pPr>
            <a:lvl9pPr marL="3960038" indent="-232943" defTabSz="46588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498C688-DA7B-4AC6-8AC7-EE91EBDA6F8C}" type="slidenum">
              <a:rPr lang="en-US" altLang="en-US"/>
              <a:pPr fontAlgn="base">
                <a:spcBef>
                  <a:spcPct val="0"/>
                </a:spcBef>
                <a:spcAft>
                  <a:spcPct val="0"/>
                </a:spcAft>
              </a:pPr>
              <a:t>10</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8236"/>
            <a:r>
              <a:rPr lang="en-US" b="1" dirty="0">
                <a:latin typeface="Century Gothic" charset="0"/>
                <a:ea typeface="Century Gothic" charset="0"/>
                <a:cs typeface="Century Gothic" charset="0"/>
              </a:rPr>
              <a:t>Offsets at Scale from Agriculture:</a:t>
            </a:r>
          </a:p>
          <a:p>
            <a:pPr marL="407651"/>
            <a:r>
              <a:rPr lang="en-US" dirty="0"/>
              <a:t>Over </a:t>
            </a:r>
            <a:r>
              <a:rPr lang="en-US" dirty="0">
                <a:latin typeface="Century Gothic" charset="0"/>
                <a:ea typeface="Century Gothic" charset="0"/>
                <a:cs typeface="Century Gothic" charset="0"/>
              </a:rPr>
              <a:t>17 Million </a:t>
            </a:r>
            <a:r>
              <a:rPr lang="en-US" dirty="0" err="1">
                <a:latin typeface="Century Gothic" charset="0"/>
                <a:ea typeface="Century Gothic" charset="0"/>
                <a:cs typeface="Century Gothic" charset="0"/>
              </a:rPr>
              <a:t>tonnes</a:t>
            </a:r>
            <a:r>
              <a:rPr lang="en-US" dirty="0">
                <a:latin typeface="Century Gothic" charset="0"/>
                <a:ea typeface="Century Gothic" charset="0"/>
                <a:cs typeface="Century Gothic" charset="0"/>
              </a:rPr>
              <a:t> of CO</a:t>
            </a:r>
            <a:r>
              <a:rPr lang="en-US" baseline="-25000" dirty="0">
                <a:latin typeface="Century Gothic" charset="0"/>
                <a:ea typeface="Century Gothic" charset="0"/>
                <a:cs typeface="Century Gothic" charset="0"/>
              </a:rPr>
              <a:t>2</a:t>
            </a:r>
            <a:r>
              <a:rPr lang="en-US" dirty="0">
                <a:latin typeface="Century Gothic" charset="0"/>
                <a:ea typeface="Century Gothic" charset="0"/>
                <a:cs typeface="Century Gothic" charset="0"/>
              </a:rPr>
              <a:t>e reduced</a:t>
            </a:r>
          </a:p>
          <a:p>
            <a:pPr marL="407651"/>
            <a:r>
              <a:rPr lang="en-US" dirty="0">
                <a:latin typeface="Century Gothic" charset="0"/>
                <a:ea typeface="Century Gothic" charset="0"/>
                <a:cs typeface="Century Gothic" charset="0"/>
              </a:rPr>
              <a:t>Over $200 million cash injection</a:t>
            </a:r>
          </a:p>
          <a:p>
            <a:pPr marL="407651"/>
            <a:r>
              <a:rPr lang="en-US" dirty="0">
                <a:latin typeface="Century Gothic" charset="0"/>
                <a:ea typeface="Century Gothic" charset="0"/>
                <a:cs typeface="Century Gothic" charset="0"/>
              </a:rPr>
              <a:t>First jurisdiction to demonstrate soil carbon at scale; need for aggregation </a:t>
            </a:r>
          </a:p>
          <a:p>
            <a:endParaRPr lang="en-US" dirty="0"/>
          </a:p>
        </p:txBody>
      </p:sp>
      <p:sp>
        <p:nvSpPr>
          <p:cNvPr id="4" name="Slide Number Placeholder 3"/>
          <p:cNvSpPr>
            <a:spLocks noGrp="1"/>
          </p:cNvSpPr>
          <p:nvPr>
            <p:ph type="sldNum" sz="quarter" idx="10"/>
          </p:nvPr>
        </p:nvSpPr>
        <p:spPr/>
        <p:txBody>
          <a:bodyPr/>
          <a:lstStyle/>
          <a:p>
            <a:fld id="{27AC633B-B57E-B242-898D-66E34F0C2803}" type="slidenum">
              <a:rPr lang="en-US" smtClean="0"/>
              <a:t>13</a:t>
            </a:fld>
            <a:endParaRPr lang="en-US"/>
          </a:p>
        </p:txBody>
      </p:sp>
    </p:spTree>
    <p:extLst>
      <p:ext uri="{BB962C8B-B14F-4D97-AF65-F5344CB8AC3E}">
        <p14:creationId xmlns:p14="http://schemas.microsoft.com/office/powerpoint/2010/main" val="469417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AC633B-B57E-B242-898D-66E34F0C2803}" type="slidenum">
              <a:rPr lang="en-US" smtClean="0"/>
              <a:t>14</a:t>
            </a:fld>
            <a:endParaRPr lang="en-US"/>
          </a:p>
        </p:txBody>
      </p:sp>
    </p:spTree>
    <p:extLst>
      <p:ext uri="{BB962C8B-B14F-4D97-AF65-F5344CB8AC3E}">
        <p14:creationId xmlns:p14="http://schemas.microsoft.com/office/powerpoint/2010/main" val="3389145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Avoided conversion of peatlands</a:t>
            </a:r>
          </a:p>
          <a:p>
            <a:pPr>
              <a:lnSpc>
                <a:spcPct val="120000"/>
              </a:lnSpc>
              <a:spcBef>
                <a:spcPts val="1834"/>
              </a:spcBef>
            </a:pPr>
            <a:r>
              <a:rPr lang="en-CA" dirty="0">
                <a:solidFill>
                  <a:srgbClr val="000000"/>
                </a:solidFill>
              </a:rPr>
              <a:t>New approach for biological sector – replacement of peat fiber with fiber from digested dairy manure</a:t>
            </a:r>
          </a:p>
          <a:p>
            <a:pPr>
              <a:lnSpc>
                <a:spcPct val="120000"/>
              </a:lnSpc>
              <a:spcBef>
                <a:spcPts val="1834"/>
              </a:spcBef>
            </a:pPr>
            <a:r>
              <a:rPr lang="en-CA" dirty="0">
                <a:solidFill>
                  <a:srgbClr val="000000"/>
                </a:solidFill>
              </a:rPr>
              <a:t>Replacement concept is analogous to the replacement of energy produced by fossil fuels with energy from renewable sources.</a:t>
            </a:r>
          </a:p>
          <a:p>
            <a:pPr>
              <a:lnSpc>
                <a:spcPct val="120000"/>
              </a:lnSpc>
              <a:spcBef>
                <a:spcPts val="1834"/>
              </a:spcBef>
            </a:pPr>
            <a:r>
              <a:rPr lang="en-CA" dirty="0">
                <a:solidFill>
                  <a:srgbClr val="000000"/>
                </a:solidFill>
              </a:rPr>
              <a:t>Utilising Tier 2 emission factors and data from Canada’s NIR – linking emissions per unit area time to amount of replacement product used</a:t>
            </a:r>
          </a:p>
          <a:p>
            <a:pPr>
              <a:lnSpc>
                <a:spcPct val="120000"/>
              </a:lnSpc>
              <a:spcBef>
                <a:spcPts val="1834"/>
              </a:spcBef>
            </a:pPr>
            <a:r>
              <a:rPr lang="en-CA" dirty="0">
                <a:solidFill>
                  <a:srgbClr val="000000"/>
                </a:solidFill>
              </a:rPr>
              <a:t>Functional unit is weight or volume of replacement product sold</a:t>
            </a:r>
          </a:p>
          <a:p>
            <a:pPr>
              <a:lnSpc>
                <a:spcPct val="120000"/>
              </a:lnSpc>
              <a:spcBef>
                <a:spcPts val="1834"/>
              </a:spcBef>
            </a:pPr>
            <a:endParaRPr lang="en-CA" dirty="0">
              <a:solidFill>
                <a:srgbClr val="000000"/>
              </a:solidFill>
            </a:endParaRPr>
          </a:p>
          <a:p>
            <a:pPr>
              <a:lnSpc>
                <a:spcPct val="120000"/>
              </a:lnSpc>
              <a:spcBef>
                <a:spcPts val="1834"/>
              </a:spcBef>
            </a:pPr>
            <a:r>
              <a:rPr lang="en-CA" dirty="0">
                <a:solidFill>
                  <a:srgbClr val="000000"/>
                </a:solidFill>
              </a:rPr>
              <a:t>Grazing and Forage Management</a:t>
            </a:r>
          </a:p>
          <a:p>
            <a:pPr>
              <a:lnSpc>
                <a:spcPct val="100000"/>
              </a:lnSpc>
            </a:pPr>
            <a:r>
              <a:rPr lang="en-US" b="1" dirty="0"/>
              <a:t>Grazing and forage management practices </a:t>
            </a:r>
            <a:r>
              <a:rPr lang="en-US" dirty="0"/>
              <a:t>-  highly variable, multiple paddocks, different plant species/productivity and highly adaptable depending on weather, pasture condition, alternate feeding opportunities, herd size and characteristics, prices, manager’s goals, </a:t>
            </a:r>
            <a:r>
              <a:rPr lang="en-US" dirty="0" err="1"/>
              <a:t>etc</a:t>
            </a:r>
            <a:endParaRPr lang="en-US" dirty="0"/>
          </a:p>
          <a:p>
            <a:pPr>
              <a:lnSpc>
                <a:spcPct val="100000"/>
              </a:lnSpc>
            </a:pPr>
            <a:r>
              <a:rPr lang="en-US" dirty="0"/>
              <a:t> Setting practice-based (intervention) quantification is elusive</a:t>
            </a:r>
          </a:p>
          <a:p>
            <a:pPr>
              <a:lnSpc>
                <a:spcPct val="100000"/>
              </a:lnSpc>
            </a:pPr>
            <a:endParaRPr lang="en-US" dirty="0"/>
          </a:p>
          <a:p>
            <a:pPr>
              <a:lnSpc>
                <a:spcPct val="100000"/>
              </a:lnSpc>
            </a:pPr>
            <a:r>
              <a:rPr lang="en-US" dirty="0"/>
              <a:t>After 8 years of trying - measurement of the </a:t>
            </a:r>
            <a:r>
              <a:rPr lang="en-US" b="1" dirty="0"/>
              <a:t>outcomes</a:t>
            </a:r>
            <a:r>
              <a:rPr lang="en-US" dirty="0"/>
              <a:t> of improved forage and grazing management practices is where we need to go</a:t>
            </a:r>
          </a:p>
          <a:p>
            <a:pPr>
              <a:lnSpc>
                <a:spcPct val="120000"/>
              </a:lnSpc>
              <a:spcBef>
                <a:spcPts val="1834"/>
              </a:spcBef>
            </a:pPr>
            <a:endParaRPr lang="en-CA" dirty="0">
              <a:solidFill>
                <a:srgbClr val="000000"/>
              </a:solidFill>
            </a:endParaRPr>
          </a:p>
          <a:p>
            <a:endParaRPr lang="en-CA" dirty="0"/>
          </a:p>
        </p:txBody>
      </p:sp>
      <p:sp>
        <p:nvSpPr>
          <p:cNvPr id="4" name="Slide Number Placeholder 3"/>
          <p:cNvSpPr>
            <a:spLocks noGrp="1"/>
          </p:cNvSpPr>
          <p:nvPr>
            <p:ph type="sldNum" sz="quarter" idx="5"/>
          </p:nvPr>
        </p:nvSpPr>
        <p:spPr/>
        <p:txBody>
          <a:bodyPr/>
          <a:lstStyle/>
          <a:p>
            <a:fld id="{27AC633B-B57E-B242-898D-66E34F0C2803}" type="slidenum">
              <a:rPr lang="en-US" smtClean="0"/>
              <a:t>17</a:t>
            </a:fld>
            <a:endParaRPr lang="en-US"/>
          </a:p>
        </p:txBody>
      </p:sp>
    </p:spTree>
    <p:extLst>
      <p:ext uri="{BB962C8B-B14F-4D97-AF65-F5344CB8AC3E}">
        <p14:creationId xmlns:p14="http://schemas.microsoft.com/office/powerpoint/2010/main" val="3203403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777A1813-5E1E-4DE6-93EC-194AB3BCFD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ED7D62FA-EB1E-40E2-AF1A-C91264A24E2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CA" altLang="en-US" dirty="0"/>
              <a:t>For financial institutions, car manufacturers and most oil and gas companies, sector-specific science-based methodologies are not fully available yet, meaning the SBTi cannot officially validate their targets. For oil and gas companies, if their targets are aligned with the Absolute contraction method, then their targets can be validated by the SBTi. Car manufacturers can also refer to the </a:t>
            </a:r>
            <a:r>
              <a:rPr lang="en-CA" altLang="en-US" b="1" dirty="0">
                <a:hlinkClick r:id="rId3"/>
              </a:rPr>
              <a:t>transport project</a:t>
            </a:r>
            <a:r>
              <a:rPr lang="en-CA" altLang="en-US" b="1" dirty="0"/>
              <a:t> </a:t>
            </a:r>
            <a:r>
              <a:rPr lang="en-CA" altLang="en-US" dirty="0"/>
              <a:t>to officially validate their targets. </a:t>
            </a:r>
          </a:p>
          <a:p>
            <a:pPr>
              <a:spcBef>
                <a:spcPct val="0"/>
              </a:spcBef>
            </a:pPr>
            <a:endParaRPr lang="en-CA" altLang="en-US" dirty="0"/>
          </a:p>
          <a:p>
            <a:pPr>
              <a:spcBef>
                <a:spcPct val="0"/>
              </a:spcBef>
            </a:pPr>
            <a:r>
              <a:rPr lang="en-CA" altLang="en-US" dirty="0"/>
              <a:t>The new target validation service will cost USD 5000, which includes up to two target assessments (companies can choose between one preliminary and one official, or two official validations). Subsequent resubmissions under the new service would cost USD 2500 per submission. Note that resubmissions will only include one target assessment (preliminary or official). The resubmission price is available to companies that have submitted at least once using the new target validation service and/or to companies that were </a:t>
            </a:r>
            <a:r>
              <a:rPr lang="en-CA" altLang="en-US" b="1" u="sng" dirty="0"/>
              <a:t>approved</a:t>
            </a:r>
            <a:r>
              <a:rPr lang="en-CA" altLang="en-US" dirty="0"/>
              <a:t> through a </a:t>
            </a:r>
            <a:r>
              <a:rPr lang="en-CA" altLang="en-US" b="1" u="sng" dirty="0"/>
              <a:t>preliminary* validation</a:t>
            </a:r>
            <a:r>
              <a:rPr lang="en-CA" altLang="en-US" dirty="0"/>
              <a:t> under the current service.</a:t>
            </a:r>
          </a:p>
          <a:p>
            <a:pPr>
              <a:spcBef>
                <a:spcPct val="0"/>
              </a:spcBef>
            </a:pPr>
            <a:endParaRPr lang="en-US" altLang="en-US" dirty="0"/>
          </a:p>
          <a:p>
            <a:pPr>
              <a:spcBef>
                <a:spcPct val="0"/>
              </a:spcBef>
            </a:pPr>
            <a:r>
              <a:rPr lang="en-US" altLang="en-US" dirty="0"/>
              <a:t>F</a:t>
            </a:r>
            <a:r>
              <a:rPr lang="en-CA" altLang="en-US" dirty="0" err="1"/>
              <a:t>ree</a:t>
            </a:r>
            <a:r>
              <a:rPr lang="en-CA" altLang="en-US" dirty="0"/>
              <a:t> service available until end of 2018</a:t>
            </a:r>
          </a:p>
          <a:p>
            <a:pPr>
              <a:spcBef>
                <a:spcPct val="0"/>
              </a:spcBef>
            </a:pPr>
            <a:endParaRPr lang="en-CA" altLang="en-US" dirty="0"/>
          </a:p>
          <a:p>
            <a:r>
              <a:rPr lang="en-CA" sz="2200" dirty="0"/>
              <a:t>Many global organizations are clearing the way for private sector investment to flow into working agricultural landscapes to enable Natural Climate Solutions (NCS) </a:t>
            </a:r>
          </a:p>
          <a:p>
            <a:pPr lvl="1"/>
            <a:r>
              <a:rPr lang="en-CA" sz="1800" dirty="0">
                <a:latin typeface="Century Gothic" charset="0"/>
                <a:ea typeface="Century Gothic" charset="0"/>
                <a:cs typeface="Century Gothic" charset="0"/>
              </a:rPr>
              <a:t>Gold Standard, Science Based Target Initiative, Nature 4 Climate* </a:t>
            </a:r>
            <a:r>
              <a:rPr lang="mr-IN" sz="1800" dirty="0">
                <a:latin typeface="Century Gothic" charset="0"/>
                <a:ea typeface="Century Gothic" charset="0"/>
                <a:cs typeface="Century Gothic" charset="0"/>
              </a:rPr>
              <a:t>–</a:t>
            </a:r>
            <a:r>
              <a:rPr lang="en-CA" sz="1800" dirty="0">
                <a:latin typeface="Century Gothic" charset="0"/>
                <a:ea typeface="Century Gothic" charset="0"/>
                <a:cs typeface="Century Gothic" charset="0"/>
              </a:rPr>
              <a:t> WWF, CDP, TNC, CI, UNDP, WBCSD, WRI, UN Global Compact, WMB</a:t>
            </a:r>
          </a:p>
          <a:p>
            <a:r>
              <a:rPr lang="en-CA" sz="2200" dirty="0"/>
              <a:t>WBCSD </a:t>
            </a:r>
            <a:r>
              <a:rPr lang="mr-IN" sz="2200" dirty="0"/>
              <a:t>–</a:t>
            </a:r>
            <a:r>
              <a:rPr lang="en-CA" sz="2200" dirty="0"/>
              <a:t> Climate and Energy Group - ‘Scaling up Investment in NCS’ </a:t>
            </a:r>
            <a:r>
              <a:rPr lang="mr-IN" sz="2200" dirty="0"/>
              <a:t>–</a:t>
            </a:r>
            <a:r>
              <a:rPr lang="en-CA" sz="2200" dirty="0"/>
              <a:t> overcome Demand side barriers</a:t>
            </a:r>
          </a:p>
          <a:p>
            <a:pPr lvl="1"/>
            <a:r>
              <a:rPr lang="en-CA" dirty="0">
                <a:latin typeface="Century Gothic" charset="0"/>
                <a:ea typeface="Century Gothic" charset="0"/>
                <a:cs typeface="Century Gothic" charset="0"/>
              </a:rPr>
              <a:t>Will drive investment, but need solid, science-based metrics to feel confident in investing</a:t>
            </a:r>
          </a:p>
          <a:p>
            <a:pPr lvl="1"/>
            <a:r>
              <a:rPr lang="en-CA" dirty="0">
                <a:latin typeface="Century Gothic" charset="0"/>
                <a:ea typeface="Century Gothic" charset="0"/>
                <a:cs typeface="Century Gothic" charset="0"/>
              </a:rPr>
              <a:t>Shell Global </a:t>
            </a:r>
            <a:r>
              <a:rPr lang="mr-IN" dirty="0">
                <a:latin typeface="Century Gothic" charset="0"/>
                <a:ea typeface="Century Gothic" charset="0"/>
                <a:cs typeface="Century Gothic" charset="0"/>
              </a:rPr>
              <a:t>–</a:t>
            </a:r>
            <a:r>
              <a:rPr lang="en-CA" dirty="0">
                <a:latin typeface="Century Gothic" charset="0"/>
                <a:ea typeface="Century Gothic" charset="0"/>
                <a:cs typeface="Century Gothic" charset="0"/>
              </a:rPr>
              <a:t> Nature-Based Solutions Initiative, Native Energy, The Nature Conservancy (</a:t>
            </a:r>
            <a:r>
              <a:rPr lang="en-CA" dirty="0" err="1">
                <a:latin typeface="Century Gothic" charset="0"/>
                <a:ea typeface="Century Gothic" charset="0"/>
                <a:cs typeface="Century Gothic" charset="0"/>
              </a:rPr>
              <a:t>NatureVest</a:t>
            </a:r>
            <a:r>
              <a:rPr lang="en-CA" dirty="0">
                <a:latin typeface="Century Gothic" charset="0"/>
                <a:ea typeface="Century Gothic" charset="0"/>
                <a:cs typeface="Century Gothic" charset="0"/>
              </a:rPr>
              <a:t>)</a:t>
            </a:r>
          </a:p>
          <a:p>
            <a:pPr>
              <a:spcBef>
                <a:spcPct val="0"/>
              </a:spcBef>
            </a:pPr>
            <a:endParaRPr lang="en-CA" altLang="en-US" dirty="0"/>
          </a:p>
        </p:txBody>
      </p:sp>
      <p:sp>
        <p:nvSpPr>
          <p:cNvPr id="19460" name="Slide Number Placeholder 3">
            <a:extLst>
              <a:ext uri="{FF2B5EF4-FFF2-40B4-BE49-F238E27FC236}">
                <a16:creationId xmlns:a16="http://schemas.microsoft.com/office/drawing/2014/main" id="{1801DD6F-AAC3-4140-9007-088C31395F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fontAlgn="base">
              <a:spcBef>
                <a:spcPct val="0"/>
              </a:spcBef>
              <a:spcAft>
                <a:spcPct val="0"/>
              </a:spcAft>
              <a:defRPr>
                <a:solidFill>
                  <a:schemeClr val="tx1"/>
                </a:solidFill>
                <a:latin typeface="Calibri" panose="020F0502020204030204" pitchFamily="34" charset="0"/>
              </a:defRPr>
            </a:lvl6pPr>
            <a:lvl7pPr marL="3028264" indent="-232943" defTabSz="465887" fontAlgn="base">
              <a:spcBef>
                <a:spcPct val="0"/>
              </a:spcBef>
              <a:spcAft>
                <a:spcPct val="0"/>
              </a:spcAft>
              <a:defRPr>
                <a:solidFill>
                  <a:schemeClr val="tx1"/>
                </a:solidFill>
                <a:latin typeface="Calibri" panose="020F0502020204030204" pitchFamily="34" charset="0"/>
              </a:defRPr>
            </a:lvl7pPr>
            <a:lvl8pPr marL="3494151" indent="-232943" defTabSz="465887" fontAlgn="base">
              <a:spcBef>
                <a:spcPct val="0"/>
              </a:spcBef>
              <a:spcAft>
                <a:spcPct val="0"/>
              </a:spcAft>
              <a:defRPr>
                <a:solidFill>
                  <a:schemeClr val="tx1"/>
                </a:solidFill>
                <a:latin typeface="Calibri" panose="020F0502020204030204" pitchFamily="34" charset="0"/>
              </a:defRPr>
            </a:lvl8pPr>
            <a:lvl9pPr marL="3960038" indent="-232943" defTabSz="46588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CAD56D0-CAC1-468D-91D2-500D5D7FF13B}" type="slidenum">
              <a:rPr lang="en-US" altLang="en-US"/>
              <a:pPr fontAlgn="base">
                <a:spcBef>
                  <a:spcPct val="0"/>
                </a:spcBef>
                <a:spcAft>
                  <a:spcPct val="0"/>
                </a:spcAft>
              </a:pPr>
              <a:t>18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7" y="8829967"/>
            <a:ext cx="3037839" cy="464820"/>
          </a:xfrm>
          <a:prstGeom prst="rect">
            <a:avLst/>
          </a:prstGeom>
        </p:spPr>
        <p:txBody>
          <a:bodyPr/>
          <a:lstStyle/>
          <a:p>
            <a:pPr>
              <a:defRPr/>
            </a:pPr>
            <a:fld id="{A9EDF54D-6E72-2942-A14F-D541926B93E2}" type="slidenum">
              <a:rPr lang="en-US" smtClean="0"/>
              <a:pPr>
                <a:defRPr/>
              </a:pPr>
              <a:t>23</a:t>
            </a:fld>
            <a:endParaRPr lang="en-US" dirty="0"/>
          </a:p>
        </p:txBody>
      </p:sp>
    </p:spTree>
    <p:extLst>
      <p:ext uri="{BB962C8B-B14F-4D97-AF65-F5344CB8AC3E}">
        <p14:creationId xmlns:p14="http://schemas.microsoft.com/office/powerpoint/2010/main" val="1092304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
        <p:nvSpPr>
          <p:cNvPr id="210" name="Shape 21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1212185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Viresco-PPT-Template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808915" y="4170751"/>
            <a:ext cx="7086600" cy="607624"/>
          </a:xfrm>
        </p:spPr>
        <p:txBody>
          <a:bodyPr>
            <a:normAutofit/>
          </a:bodyPr>
          <a:lstStyle>
            <a:lvl1pPr algn="r">
              <a:defRPr sz="2800">
                <a:solidFill>
                  <a:srgbClr val="3C3C3B"/>
                </a:solidFill>
              </a:defRPr>
            </a:lvl1pPr>
          </a:lstStyle>
          <a:p>
            <a:r>
              <a:rPr lang="en-US"/>
              <a:t>Click to edit Master title style</a:t>
            </a:r>
            <a:endParaRPr lang="en-US" dirty="0"/>
          </a:p>
        </p:txBody>
      </p:sp>
      <p:sp>
        <p:nvSpPr>
          <p:cNvPr id="3" name="Subtitle 2"/>
          <p:cNvSpPr>
            <a:spLocks noGrp="1"/>
          </p:cNvSpPr>
          <p:nvPr>
            <p:ph type="subTitle" idx="1"/>
          </p:nvPr>
        </p:nvSpPr>
        <p:spPr>
          <a:xfrm>
            <a:off x="2730499" y="4792307"/>
            <a:ext cx="5165015" cy="401918"/>
          </a:xfrm>
        </p:spPr>
        <p:txBody>
          <a:bodyPr>
            <a:normAutofit/>
          </a:bodyPr>
          <a:lstStyle>
            <a:lvl1pPr marL="0" indent="0" algn="r">
              <a:buNone/>
              <a:defRPr sz="2000">
                <a:solidFill>
                  <a:srgbClr val="3C3C3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43701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dirty="0"/>
              <a:t>VIRESCO SOLUTIONS</a:t>
            </a:r>
          </a:p>
        </p:txBody>
      </p:sp>
      <p:sp>
        <p:nvSpPr>
          <p:cNvPr id="6" name="Slide Number Placeholder 5"/>
          <p:cNvSpPr>
            <a:spLocks noGrp="1"/>
          </p:cNvSpPr>
          <p:nvPr>
            <p:ph type="sldNum" sz="quarter" idx="12"/>
          </p:nvPr>
        </p:nvSpPr>
        <p:spPr/>
        <p:txBody>
          <a:bodyPr/>
          <a:lstStyle/>
          <a:p>
            <a:fld id="{85342F38-C6C6-AF4D-94FC-B55C427F4550}" type="slidenum">
              <a:rPr lang="en-US" smtClean="0"/>
              <a:t>‹#›</a:t>
            </a:fld>
            <a:endParaRPr lang="en-US"/>
          </a:p>
        </p:txBody>
      </p:sp>
    </p:spTree>
    <p:extLst>
      <p:ext uri="{BB962C8B-B14F-4D97-AF65-F5344CB8AC3E}">
        <p14:creationId xmlns:p14="http://schemas.microsoft.com/office/powerpoint/2010/main" val="812926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546100"/>
          </a:xfrm>
        </p:spPr>
        <p:txBody>
          <a:bodyPr anchor="t">
            <a:normAutofit/>
          </a:bodyPr>
          <a:lstStyle>
            <a:lvl1pPr algn="l">
              <a:defRPr sz="2400" b="0" cap="all">
                <a:solidFill>
                  <a:srgbClr val="3C3C3B"/>
                </a:solidFill>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r>
              <a:rPr lang="en-US" dirty="0"/>
              <a:t>VIRESCO SOLUTIONS</a:t>
            </a:r>
          </a:p>
        </p:txBody>
      </p:sp>
      <p:sp>
        <p:nvSpPr>
          <p:cNvPr id="6" name="Slide Number Placeholder 5"/>
          <p:cNvSpPr>
            <a:spLocks noGrp="1"/>
          </p:cNvSpPr>
          <p:nvPr>
            <p:ph type="sldNum" sz="quarter" idx="12"/>
          </p:nvPr>
        </p:nvSpPr>
        <p:spPr/>
        <p:txBody>
          <a:bodyPr/>
          <a:lstStyle/>
          <a:p>
            <a:fld id="{85342F38-C6C6-AF4D-94FC-B55C427F4550}" type="slidenum">
              <a:rPr lang="en-US" smtClean="0"/>
              <a:t>‹#›</a:t>
            </a:fld>
            <a:endParaRPr lang="en-US"/>
          </a:p>
        </p:txBody>
      </p:sp>
    </p:spTree>
    <p:extLst>
      <p:ext uri="{BB962C8B-B14F-4D97-AF65-F5344CB8AC3E}">
        <p14:creationId xmlns:p14="http://schemas.microsoft.com/office/powerpoint/2010/main" val="3540008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1"/>
            <a:ext cx="4038600" cy="4337050"/>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337051"/>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VIRESCO SOLUTIONS</a:t>
            </a:r>
          </a:p>
        </p:txBody>
      </p:sp>
      <p:sp>
        <p:nvSpPr>
          <p:cNvPr id="7" name="Slide Number Placeholder 6"/>
          <p:cNvSpPr>
            <a:spLocks noGrp="1"/>
          </p:cNvSpPr>
          <p:nvPr>
            <p:ph type="sldNum" sz="quarter" idx="12"/>
          </p:nvPr>
        </p:nvSpPr>
        <p:spPr/>
        <p:txBody>
          <a:bodyPr/>
          <a:lstStyle/>
          <a:p>
            <a:fld id="{85342F38-C6C6-AF4D-94FC-B55C427F4550}" type="slidenum">
              <a:rPr lang="en-US" smtClean="0"/>
              <a:t>‹#›</a:t>
            </a:fld>
            <a:endParaRPr lang="en-US"/>
          </a:p>
        </p:txBody>
      </p:sp>
    </p:spTree>
    <p:extLst>
      <p:ext uri="{BB962C8B-B14F-4D97-AF65-F5344CB8AC3E}">
        <p14:creationId xmlns:p14="http://schemas.microsoft.com/office/powerpoint/2010/main" val="1232437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VIRESCO SOLUTIONS</a:t>
            </a:r>
          </a:p>
        </p:txBody>
      </p:sp>
      <p:sp>
        <p:nvSpPr>
          <p:cNvPr id="5" name="Slide Number Placeholder 4"/>
          <p:cNvSpPr>
            <a:spLocks noGrp="1"/>
          </p:cNvSpPr>
          <p:nvPr>
            <p:ph type="sldNum" sz="quarter" idx="12"/>
          </p:nvPr>
        </p:nvSpPr>
        <p:spPr/>
        <p:txBody>
          <a:bodyPr/>
          <a:lstStyle/>
          <a:p>
            <a:fld id="{85342F38-C6C6-AF4D-94FC-B55C427F4550}" type="slidenum">
              <a:rPr lang="en-US" smtClean="0"/>
              <a:t>‹#›</a:t>
            </a:fld>
            <a:endParaRPr lang="en-US"/>
          </a:p>
        </p:txBody>
      </p:sp>
    </p:spTree>
    <p:extLst>
      <p:ext uri="{BB962C8B-B14F-4D97-AF65-F5344CB8AC3E}">
        <p14:creationId xmlns:p14="http://schemas.microsoft.com/office/powerpoint/2010/main" val="2538555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VIRESCO SOLUTIONS</a:t>
            </a:r>
          </a:p>
        </p:txBody>
      </p:sp>
      <p:sp>
        <p:nvSpPr>
          <p:cNvPr id="4" name="Slide Number Placeholder 3"/>
          <p:cNvSpPr>
            <a:spLocks noGrp="1"/>
          </p:cNvSpPr>
          <p:nvPr>
            <p:ph type="sldNum" sz="quarter" idx="12"/>
          </p:nvPr>
        </p:nvSpPr>
        <p:spPr/>
        <p:txBody>
          <a:bodyPr/>
          <a:lstStyle/>
          <a:p>
            <a:fld id="{85342F38-C6C6-AF4D-94FC-B55C427F4550}" type="slidenum">
              <a:rPr lang="en-US" smtClean="0"/>
              <a:t>‹#›</a:t>
            </a:fld>
            <a:endParaRPr lang="en-US"/>
          </a:p>
        </p:txBody>
      </p:sp>
    </p:spTree>
    <p:extLst>
      <p:ext uri="{BB962C8B-B14F-4D97-AF65-F5344CB8AC3E}">
        <p14:creationId xmlns:p14="http://schemas.microsoft.com/office/powerpoint/2010/main" val="2721329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Viresco-PPT-Template_v12.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3529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732605" y="6395677"/>
            <a:ext cx="2895600" cy="365125"/>
          </a:xfrm>
          <a:prstGeom prst="rect">
            <a:avLst/>
          </a:prstGeom>
        </p:spPr>
        <p:txBody>
          <a:bodyPr vert="horz" lIns="91440" tIns="45720" rIns="91440" bIns="45720" rtlCol="0" anchor="ctr"/>
          <a:lstStyle>
            <a:lvl1pPr algn="r">
              <a:defRPr sz="1000" kern="1000" spc="120">
                <a:solidFill>
                  <a:srgbClr val="3C3C3B"/>
                </a:solidFill>
                <a:latin typeface="Century Gothic"/>
                <a:cs typeface="Century Gothic"/>
              </a:defRPr>
            </a:lvl1pPr>
          </a:lstStyle>
          <a:p>
            <a:r>
              <a:rPr lang="en-US" dirty="0"/>
              <a:t>VIRESCO SOLUTIONS</a:t>
            </a:r>
          </a:p>
        </p:txBody>
      </p:sp>
      <p:sp>
        <p:nvSpPr>
          <p:cNvPr id="6" name="Slide Number Placeholder 5"/>
          <p:cNvSpPr>
            <a:spLocks noGrp="1"/>
          </p:cNvSpPr>
          <p:nvPr>
            <p:ph type="sldNum" sz="quarter" idx="4"/>
          </p:nvPr>
        </p:nvSpPr>
        <p:spPr>
          <a:xfrm>
            <a:off x="8465822" y="6395677"/>
            <a:ext cx="560209" cy="365125"/>
          </a:xfrm>
          <a:prstGeom prst="rect">
            <a:avLst/>
          </a:prstGeom>
        </p:spPr>
        <p:txBody>
          <a:bodyPr vert="horz" lIns="91440" tIns="45720" rIns="91440" bIns="45720" rtlCol="0" anchor="ctr"/>
          <a:lstStyle>
            <a:lvl1pPr algn="l">
              <a:defRPr sz="1000">
                <a:solidFill>
                  <a:srgbClr val="3C3C3B"/>
                </a:solidFill>
              </a:defRPr>
            </a:lvl1pPr>
          </a:lstStyle>
          <a:p>
            <a:fld id="{85342F38-C6C6-AF4D-94FC-B55C427F4550}" type="slidenum">
              <a:rPr lang="en-US" smtClean="0"/>
              <a:pPr/>
              <a:t>‹#›</a:t>
            </a:fld>
            <a:endParaRPr lang="en-US" dirty="0"/>
          </a:p>
        </p:txBody>
      </p:sp>
    </p:spTree>
    <p:extLst>
      <p:ext uri="{BB962C8B-B14F-4D97-AF65-F5344CB8AC3E}">
        <p14:creationId xmlns:p14="http://schemas.microsoft.com/office/powerpoint/2010/main" val="217769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hf hdr="0" dt="0"/>
  <p:txStyles>
    <p:titleStyle>
      <a:lvl1pPr algn="ctr" defTabSz="457200" rtl="0" eaLnBrk="1" latinLnBrk="0" hangingPunct="1">
        <a:spcBef>
          <a:spcPct val="0"/>
        </a:spcBef>
        <a:buNone/>
        <a:defRPr sz="3200" kern="1200">
          <a:solidFill>
            <a:srgbClr val="3C3C3B"/>
          </a:solidFill>
          <a:latin typeface="Century Gothic"/>
          <a:ea typeface="+mj-ea"/>
          <a:cs typeface="Century Gothic"/>
        </a:defRPr>
      </a:lvl1pPr>
    </p:titleStyle>
    <p:bodyStyle>
      <a:lvl1pPr marL="342900" indent="-342900" algn="l" defTabSz="457200" rtl="0" eaLnBrk="1" latinLnBrk="0" hangingPunct="1">
        <a:lnSpc>
          <a:spcPts val="2400"/>
        </a:lnSpc>
        <a:spcBef>
          <a:spcPts val="600"/>
        </a:spcBef>
        <a:spcAft>
          <a:spcPts val="600"/>
        </a:spcAft>
        <a:buFont typeface="Arial"/>
        <a:buChar char="•"/>
        <a:defRPr sz="2400" kern="1200">
          <a:solidFill>
            <a:srgbClr val="3C3C3B"/>
          </a:solidFill>
          <a:latin typeface="Century Gothic"/>
          <a:ea typeface="+mn-ea"/>
          <a:cs typeface="Century Gothic"/>
        </a:defRPr>
      </a:lvl1pPr>
      <a:lvl2pPr marL="742950" indent="-285750" algn="l" defTabSz="457200" rtl="0" eaLnBrk="1" latinLnBrk="0" hangingPunct="1">
        <a:lnSpc>
          <a:spcPts val="2400"/>
        </a:lnSpc>
        <a:spcBef>
          <a:spcPts val="600"/>
        </a:spcBef>
        <a:spcAft>
          <a:spcPts val="600"/>
        </a:spcAft>
        <a:buFont typeface="Arial"/>
        <a:buChar char="–"/>
        <a:defRPr sz="2000" kern="1200">
          <a:solidFill>
            <a:srgbClr val="3C3C3B"/>
          </a:solidFill>
          <a:latin typeface="Century Gothic"/>
          <a:ea typeface="+mn-ea"/>
          <a:cs typeface="Century Gothic"/>
        </a:defRPr>
      </a:lvl2pPr>
      <a:lvl3pPr marL="1143000" indent="-228600" algn="l" defTabSz="457200" rtl="0" eaLnBrk="1" latinLnBrk="0" hangingPunct="1">
        <a:lnSpc>
          <a:spcPts val="2400"/>
        </a:lnSpc>
        <a:spcBef>
          <a:spcPts val="600"/>
        </a:spcBef>
        <a:spcAft>
          <a:spcPts val="600"/>
        </a:spcAft>
        <a:buFont typeface="Arial"/>
        <a:buChar char="•"/>
        <a:defRPr sz="2000" kern="1200">
          <a:solidFill>
            <a:srgbClr val="3C3C3B"/>
          </a:solidFill>
          <a:latin typeface="Century Gothic"/>
          <a:ea typeface="+mn-ea"/>
          <a:cs typeface="Century Gothic"/>
        </a:defRPr>
      </a:lvl3pPr>
      <a:lvl4pPr marL="1600200" indent="-228600" algn="l" defTabSz="457200" rtl="0" eaLnBrk="1" latinLnBrk="0" hangingPunct="1">
        <a:lnSpc>
          <a:spcPts val="2400"/>
        </a:lnSpc>
        <a:spcBef>
          <a:spcPts val="600"/>
        </a:spcBef>
        <a:spcAft>
          <a:spcPts val="600"/>
        </a:spcAft>
        <a:buFont typeface="Arial"/>
        <a:buChar char="–"/>
        <a:defRPr sz="2000" kern="1200">
          <a:solidFill>
            <a:srgbClr val="3C3C3B"/>
          </a:solidFill>
          <a:latin typeface="Century Gothic"/>
          <a:ea typeface="+mn-ea"/>
          <a:cs typeface="Century Gothic"/>
        </a:defRPr>
      </a:lvl4pPr>
      <a:lvl5pPr marL="2057400" indent="-228600" algn="l" defTabSz="457200" rtl="0" eaLnBrk="1" latinLnBrk="0" hangingPunct="1">
        <a:lnSpc>
          <a:spcPts val="2400"/>
        </a:lnSpc>
        <a:spcBef>
          <a:spcPts val="600"/>
        </a:spcBef>
        <a:spcAft>
          <a:spcPts val="600"/>
        </a:spcAft>
        <a:buFont typeface="Arial"/>
        <a:buChar char="»"/>
        <a:defRPr sz="2000" kern="1200">
          <a:solidFill>
            <a:srgbClr val="3C3C3B"/>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2" Type="http://schemas.openxmlformats.org/officeDocument/2006/relationships/hyperlink" Target="https://open.alberta.ca/publications/9781460125502"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png"/><Relationship Id="rId18" Type="http://schemas.openxmlformats.org/officeDocument/2006/relationships/image" Target="../media/image31.jpe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jpeg"/><Relationship Id="rId2" Type="http://schemas.openxmlformats.org/officeDocument/2006/relationships/notesSlide" Target="../notesSlides/notesSlide7.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jpe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jpeg"/><Relationship Id="rId9" Type="http://schemas.openxmlformats.org/officeDocument/2006/relationships/image" Target="../media/image22.png"/><Relationship Id="rId1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mailto:candace@virescosolutions.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www.climateadvisers.com/mindthega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21722" y="4015475"/>
            <a:ext cx="10017236" cy="607624"/>
          </a:xfrm>
        </p:spPr>
        <p:txBody>
          <a:bodyPr>
            <a:noAutofit/>
          </a:bodyPr>
          <a:lstStyle/>
          <a:p>
            <a:r>
              <a:rPr lang="fr-CA" sz="2000" b="1"/>
              <a:t>« Tarification du carbone : répercussions et possibilités »</a:t>
            </a:r>
          </a:p>
        </p:txBody>
      </p:sp>
      <p:sp>
        <p:nvSpPr>
          <p:cNvPr id="3" name="Subtitle 2"/>
          <p:cNvSpPr>
            <a:spLocks noGrp="1"/>
          </p:cNvSpPr>
          <p:nvPr>
            <p:ph type="subTitle" idx="1"/>
          </p:nvPr>
        </p:nvSpPr>
        <p:spPr>
          <a:xfrm>
            <a:off x="2730499" y="4792307"/>
            <a:ext cx="5165015" cy="1582614"/>
          </a:xfrm>
        </p:spPr>
        <p:txBody>
          <a:bodyPr>
            <a:normAutofit/>
          </a:bodyPr>
          <a:lstStyle/>
          <a:p>
            <a:r>
              <a:rPr lang="fr-CA" dirty="0"/>
              <a:t>Présentation à l’assemblée générale annuelle de la Fédération canadienne de l’agriculture</a:t>
            </a:r>
          </a:p>
          <a:p>
            <a:r>
              <a:rPr lang="fr-CA" dirty="0"/>
              <a:t>27 février 2019</a:t>
            </a:r>
          </a:p>
        </p:txBody>
      </p:sp>
    </p:spTree>
    <p:extLst>
      <p:ext uri="{BB962C8B-B14F-4D97-AF65-F5344CB8AC3E}">
        <p14:creationId xmlns:p14="http://schemas.microsoft.com/office/powerpoint/2010/main" val="338548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13629F78-1FB9-4FF9-9D2F-7B4DF2861758}"/>
              </a:ext>
            </a:extLst>
          </p:cNvPr>
          <p:cNvSpPr>
            <a:spLocks noGrp="1" noChangeArrowheads="1"/>
          </p:cNvSpPr>
          <p:nvPr>
            <p:ph type="title"/>
          </p:nvPr>
        </p:nvSpPr>
        <p:spPr>
          <a:xfrm>
            <a:off x="4078456" y="677418"/>
            <a:ext cx="4819870" cy="857250"/>
          </a:xfrm>
        </p:spPr>
        <p:txBody>
          <a:bodyPr/>
          <a:lstStyle/>
          <a:p>
            <a:r>
              <a:rPr lang="fr-CA">
                <a:latin typeface="Century Gothic" panose="020B0502020202020204" pitchFamily="34" charset="0"/>
                <a:cs typeface="Century Gothic" panose="020B0502020202020204" pitchFamily="34" charset="0"/>
              </a:rPr>
              <a:t>Le pont biologique</a:t>
            </a:r>
          </a:p>
        </p:txBody>
      </p:sp>
      <p:sp>
        <p:nvSpPr>
          <p:cNvPr id="3" name="Content Placeholder 2">
            <a:extLst>
              <a:ext uri="{FF2B5EF4-FFF2-40B4-BE49-F238E27FC236}">
                <a16:creationId xmlns:a16="http://schemas.microsoft.com/office/drawing/2014/main" id="{37AEDEFD-6B71-4D78-919D-599BDCE46C81}"/>
              </a:ext>
            </a:extLst>
          </p:cNvPr>
          <p:cNvSpPr>
            <a:spLocks noGrp="1"/>
          </p:cNvSpPr>
          <p:nvPr>
            <p:ph idx="1"/>
          </p:nvPr>
        </p:nvSpPr>
        <p:spPr>
          <a:xfrm>
            <a:off x="448189" y="2618930"/>
            <a:ext cx="8568831" cy="3369902"/>
          </a:xfrm>
        </p:spPr>
        <p:txBody>
          <a:bodyPr rtlCol="0">
            <a:normAutofit fontScale="55000" lnSpcReduction="20000"/>
          </a:bodyPr>
          <a:lstStyle/>
          <a:p>
            <a:pPr fontAlgn="auto">
              <a:spcAft>
                <a:spcPts val="0"/>
              </a:spcAft>
              <a:buFont typeface="Arial"/>
              <a:buChar char="•"/>
              <a:defRPr/>
            </a:pPr>
            <a:r>
              <a:rPr lang="fr-CA"/>
              <a:t>Le secteur de l’agriculture, des forêts et des autres utilisations de la terre (AFOLU) est responsable d’environ </a:t>
            </a:r>
            <a:r>
              <a:rPr lang="fr-CA" b="1">
                <a:ea typeface="+mn-ea"/>
              </a:rPr>
              <a:t>25 % des émissions anthropiques mondiales de GES</a:t>
            </a:r>
            <a:r>
              <a:rPr lang="fr-CA"/>
              <a:t> (Smith et coll., 2014)</a:t>
            </a:r>
          </a:p>
          <a:p>
            <a:pPr lvl="1" fontAlgn="auto">
              <a:spcBef>
                <a:spcPts val="0"/>
              </a:spcBef>
              <a:spcAft>
                <a:spcPts val="0"/>
              </a:spcAft>
              <a:buFont typeface="Arial"/>
              <a:buChar char="–"/>
              <a:defRPr/>
            </a:pPr>
            <a:r>
              <a:rPr lang="fr-CA"/>
              <a:t>Il faudra nourrir 9 milliards de personnes d’ici 2050</a:t>
            </a:r>
          </a:p>
          <a:p>
            <a:pPr fontAlgn="auto">
              <a:spcBef>
                <a:spcPts val="0"/>
              </a:spcBef>
              <a:spcAft>
                <a:spcPts val="0"/>
              </a:spcAft>
              <a:buFont typeface="Arial"/>
              <a:buChar char="•"/>
              <a:defRPr/>
            </a:pPr>
            <a:r>
              <a:rPr lang="fr-CA" b="1">
                <a:ea typeface="+mn-ea"/>
              </a:rPr>
              <a:t>Concept : </a:t>
            </a:r>
            <a:r>
              <a:rPr lang="fr-CA"/>
              <a:t>Transformer le secteur AFOLU du problème à la solution, tout en faisant la transition de l’énergie</a:t>
            </a:r>
          </a:p>
          <a:p>
            <a:pPr lvl="1">
              <a:lnSpc>
                <a:spcPct val="120000"/>
              </a:lnSpc>
              <a:spcAft>
                <a:spcPts val="0"/>
              </a:spcAft>
              <a:defRPr/>
            </a:pPr>
            <a:r>
              <a:rPr lang="fr-CA"/>
              <a:t>Protection : conversion évitée (forêts, prairies, terres humides, etc.)</a:t>
            </a:r>
          </a:p>
          <a:p>
            <a:pPr lvl="1">
              <a:lnSpc>
                <a:spcPct val="120000"/>
              </a:lnSpc>
              <a:spcAft>
                <a:spcPts val="0"/>
              </a:spcAft>
              <a:defRPr/>
            </a:pPr>
            <a:r>
              <a:rPr lang="fr-CA"/>
              <a:t>Gestion améliorée : engrais (gérance des nutriments 4B), bétail (efficacité de l’utilisation des aliments pour animaux, gestion du fumier), culture (culture sans travail du sol, cultures de couverture), etc. </a:t>
            </a:r>
          </a:p>
          <a:p>
            <a:pPr lvl="1">
              <a:lnSpc>
                <a:spcPct val="120000"/>
              </a:lnSpc>
              <a:spcAft>
                <a:spcPts val="0"/>
              </a:spcAft>
              <a:defRPr/>
            </a:pPr>
            <a:r>
              <a:rPr lang="fr-CA"/>
              <a:t>Restauration : reboisement</a:t>
            </a:r>
          </a:p>
          <a:p>
            <a:pPr fontAlgn="auto">
              <a:buFont typeface="Arial"/>
              <a:buChar char="•"/>
              <a:defRPr/>
            </a:pPr>
            <a:r>
              <a:rPr lang="fr-CA" b="1">
                <a:ea typeface="+mn-ea"/>
              </a:rPr>
              <a:t>Potentiel : </a:t>
            </a:r>
            <a:r>
              <a:rPr lang="fr-CA"/>
              <a:t>30 % et plus de la solution au cours des 10 à 15 prochaines années (Bronson et coll., 2017)</a:t>
            </a:r>
          </a:p>
        </p:txBody>
      </p:sp>
      <p:sp>
        <p:nvSpPr>
          <p:cNvPr id="4" name="Footer Placeholder 3">
            <a:extLst>
              <a:ext uri="{FF2B5EF4-FFF2-40B4-BE49-F238E27FC236}">
                <a16:creationId xmlns:a16="http://schemas.microsoft.com/office/drawing/2014/main" id="{54531736-C68F-4787-A2CA-13533C18EB17}"/>
              </a:ext>
            </a:extLst>
          </p:cNvPr>
          <p:cNvSpPr>
            <a:spLocks noGrp="1"/>
          </p:cNvSpPr>
          <p:nvPr>
            <p:ph type="ftr" sz="quarter" idx="11"/>
          </p:nvPr>
        </p:nvSpPr>
        <p:spPr/>
        <p:txBody>
          <a:bodyPr/>
          <a:lstStyle/>
          <a:p>
            <a:pPr>
              <a:defRPr/>
            </a:pPr>
            <a:r>
              <a:rPr lang="fr-CA"/>
              <a:t>VIRESCO SOLUTIONS</a:t>
            </a:r>
          </a:p>
        </p:txBody>
      </p:sp>
      <p:sp>
        <p:nvSpPr>
          <p:cNvPr id="11269" name="Slide Number Placeholder 4">
            <a:extLst>
              <a:ext uri="{FF2B5EF4-FFF2-40B4-BE49-F238E27FC236}">
                <a16:creationId xmlns:a16="http://schemas.microsoft.com/office/drawing/2014/main" id="{D6B63831-ABCE-4E85-8AB4-04B803A2A9B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defTabSz="342900" fontAlgn="base">
              <a:spcBef>
                <a:spcPct val="0"/>
              </a:spcBef>
              <a:spcAft>
                <a:spcPct val="0"/>
              </a:spcAft>
              <a:defRPr>
                <a:solidFill>
                  <a:schemeClr val="tx1"/>
                </a:solidFill>
                <a:latin typeface="Calibri" panose="020F0502020204030204" pitchFamily="34" charset="0"/>
              </a:defRPr>
            </a:lvl6pPr>
            <a:lvl7pPr marL="2228850" indent="-171450" defTabSz="342900" fontAlgn="base">
              <a:spcBef>
                <a:spcPct val="0"/>
              </a:spcBef>
              <a:spcAft>
                <a:spcPct val="0"/>
              </a:spcAft>
              <a:defRPr>
                <a:solidFill>
                  <a:schemeClr val="tx1"/>
                </a:solidFill>
                <a:latin typeface="Calibri" panose="020F0502020204030204" pitchFamily="34" charset="0"/>
              </a:defRPr>
            </a:lvl7pPr>
            <a:lvl8pPr marL="2571750" indent="-171450" defTabSz="342900" fontAlgn="base">
              <a:spcBef>
                <a:spcPct val="0"/>
              </a:spcBef>
              <a:spcAft>
                <a:spcPct val="0"/>
              </a:spcAft>
              <a:defRPr>
                <a:solidFill>
                  <a:schemeClr val="tx1"/>
                </a:solidFill>
                <a:latin typeface="Calibri" panose="020F0502020204030204" pitchFamily="34" charset="0"/>
              </a:defRPr>
            </a:lvl8pPr>
            <a:lvl9pPr marL="2914650" indent="-171450" defTabSz="3429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191E04E-87F1-4C83-A516-74D49CA1080D}" type="slidenum">
              <a:rPr lang="en-US" altLang="en-US">
                <a:solidFill>
                  <a:srgbClr val="3C3C3B"/>
                </a:solidFill>
              </a:rPr>
              <a:pPr fontAlgn="base">
                <a:spcBef>
                  <a:spcPct val="0"/>
                </a:spcBef>
                <a:spcAft>
                  <a:spcPct val="0"/>
                </a:spcAft>
              </a:pPr>
              <a:t>10</a:t>
            </a:fld>
            <a:endParaRPr lang="en-US" altLang="en-US">
              <a:solidFill>
                <a:srgbClr val="3C3C3B"/>
              </a:solidFill>
            </a:endParaRPr>
          </a:p>
        </p:txBody>
      </p:sp>
      <p:pic>
        <p:nvPicPr>
          <p:cNvPr id="6" name="Picture 5">
            <a:extLst>
              <a:ext uri="{FF2B5EF4-FFF2-40B4-BE49-F238E27FC236}">
                <a16:creationId xmlns:a16="http://schemas.microsoft.com/office/drawing/2014/main" id="{B4A663AE-5BFC-4DE0-B7EB-FC92FF4B1FD4}"/>
              </a:ext>
            </a:extLst>
          </p:cNvPr>
          <p:cNvPicPr>
            <a:picLocks noChangeAspect="1"/>
          </p:cNvPicPr>
          <p:nvPr/>
        </p:nvPicPr>
        <p:blipFill>
          <a:blip r:embed="rId3"/>
          <a:stretch>
            <a:fillRect/>
          </a:stretch>
        </p:blipFill>
        <p:spPr>
          <a:xfrm>
            <a:off x="50115" y="0"/>
            <a:ext cx="3866930" cy="221208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30" y="5971310"/>
            <a:ext cx="7772400" cy="546100"/>
          </a:xfrm>
        </p:spPr>
        <p:txBody>
          <a:bodyPr>
            <a:normAutofit fontScale="90000"/>
          </a:bodyPr>
          <a:lstStyle/>
          <a:p>
            <a:r>
              <a:rPr lang="fr-CA"/>
              <a:t>Tarification du carbone — possibilités éventuelles</a:t>
            </a:r>
          </a:p>
        </p:txBody>
      </p:sp>
      <p:sp>
        <p:nvSpPr>
          <p:cNvPr id="3" name="Footer Placeholder 2"/>
          <p:cNvSpPr>
            <a:spLocks noGrp="1"/>
          </p:cNvSpPr>
          <p:nvPr>
            <p:ph type="ftr" sz="quarter" idx="11"/>
          </p:nvPr>
        </p:nvSpPr>
        <p:spPr/>
        <p:txBody>
          <a:bodyPr/>
          <a:lstStyle/>
          <a:p>
            <a:r>
              <a:rPr lang="fr-CA"/>
              <a:t>VIRESCO SOLUTIONS</a:t>
            </a:r>
          </a:p>
        </p:txBody>
      </p:sp>
      <p:sp>
        <p:nvSpPr>
          <p:cNvPr id="4" name="Slide Number Placeholder 3"/>
          <p:cNvSpPr>
            <a:spLocks noGrp="1"/>
          </p:cNvSpPr>
          <p:nvPr>
            <p:ph type="sldNum" sz="quarter" idx="12"/>
          </p:nvPr>
        </p:nvSpPr>
        <p:spPr/>
        <p:txBody>
          <a:bodyPr/>
          <a:lstStyle/>
          <a:p>
            <a:fld id="{85342F38-C6C6-AF4D-94FC-B55C427F4550}" type="slidenum">
              <a:rPr lang="en-US" smtClean="0"/>
              <a:t>11</a:t>
            </a:fld>
            <a:endParaRPr lang="en-US" smtClean="0"/>
          </a:p>
        </p:txBody>
      </p:sp>
      <p:pic>
        <p:nvPicPr>
          <p:cNvPr id="11" name="Picture 10"/>
          <p:cNvPicPr>
            <a:picLocks noChangeAspect="1"/>
          </p:cNvPicPr>
          <p:nvPr/>
        </p:nvPicPr>
        <p:blipFill>
          <a:blip r:embed="rId2"/>
          <a:stretch>
            <a:fillRect/>
          </a:stretch>
        </p:blipFill>
        <p:spPr>
          <a:xfrm>
            <a:off x="-1" y="-263243"/>
            <a:ext cx="9219107" cy="6165278"/>
          </a:xfrm>
          <a:prstGeom prst="rect">
            <a:avLst/>
          </a:prstGeom>
        </p:spPr>
      </p:pic>
    </p:spTree>
    <p:extLst>
      <p:ext uri="{BB962C8B-B14F-4D97-AF65-F5344CB8AC3E}">
        <p14:creationId xmlns:p14="http://schemas.microsoft.com/office/powerpoint/2010/main" val="4077110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9A8426-D047-4814-AD04-D1F44BF125EC}"/>
              </a:ext>
            </a:extLst>
          </p:cNvPr>
          <p:cNvSpPr>
            <a:spLocks noGrp="1"/>
          </p:cNvSpPr>
          <p:nvPr>
            <p:ph type="sldNum" sz="quarter" idx="12"/>
          </p:nvPr>
        </p:nvSpPr>
        <p:spPr/>
        <p:txBody>
          <a:bodyPr/>
          <a:lstStyle/>
          <a:p>
            <a:fld id="{85342F38-C6C6-AF4D-94FC-B55C427F4550}" type="slidenum">
              <a:rPr lang="en-US" smtClean="0"/>
              <a:t>12</a:t>
            </a:fld>
            <a:endParaRPr lang="en-US" smtClean="0"/>
          </a:p>
        </p:txBody>
      </p:sp>
      <p:sp>
        <p:nvSpPr>
          <p:cNvPr id="4" name="Title 1">
            <a:extLst>
              <a:ext uri="{FF2B5EF4-FFF2-40B4-BE49-F238E27FC236}">
                <a16:creationId xmlns:a16="http://schemas.microsoft.com/office/drawing/2014/main" id="{5BD2EF1A-01DC-43D1-8870-5B259D667B47}"/>
              </a:ext>
            </a:extLst>
          </p:cNvPr>
          <p:cNvSpPr txBox="1">
            <a:spLocks/>
          </p:cNvSpPr>
          <p:nvPr/>
        </p:nvSpPr>
        <p:spPr>
          <a:xfrm>
            <a:off x="431321" y="-4602"/>
            <a:ext cx="8513895" cy="1117411"/>
          </a:xfrm>
          <a:prstGeom prst="rect">
            <a:avLst/>
          </a:prstGeom>
        </p:spPr>
        <p:txBody>
          <a:bodyPr/>
          <a:lstStyle>
            <a:lvl1pPr algn="ctr" defTabSz="457200" rtl="0" eaLnBrk="1" latinLnBrk="0" hangingPunct="1">
              <a:spcBef>
                <a:spcPct val="0"/>
              </a:spcBef>
              <a:buNone/>
              <a:defRPr sz="3200" kern="1200">
                <a:solidFill>
                  <a:srgbClr val="3C3C3B"/>
                </a:solidFill>
                <a:latin typeface="Century Gothic"/>
                <a:ea typeface="+mj-ea"/>
                <a:cs typeface="Century Gothic"/>
              </a:defRPr>
            </a:lvl1pPr>
          </a:lstStyle>
          <a:p>
            <a:r>
              <a:rPr lang="fr-CA" sz="3600" dirty="0">
                <a:latin typeface="Century Gothic" panose="020B0502020202020204" pitchFamily="34" charset="0"/>
              </a:rPr>
              <a:t>Différentes structures de tarification du carbone</a:t>
            </a:r>
          </a:p>
        </p:txBody>
      </p:sp>
      <p:graphicFrame>
        <p:nvGraphicFramePr>
          <p:cNvPr id="5" name="Table 4">
            <a:extLst>
              <a:ext uri="{FF2B5EF4-FFF2-40B4-BE49-F238E27FC236}">
                <a16:creationId xmlns:a16="http://schemas.microsoft.com/office/drawing/2014/main" id="{C53FF71D-F126-4E08-94D8-0A5CB87DC51A}"/>
              </a:ext>
            </a:extLst>
          </p:cNvPr>
          <p:cNvGraphicFramePr>
            <a:graphicFrameLocks noGrp="1"/>
          </p:cNvGraphicFramePr>
          <p:nvPr>
            <p:extLst>
              <p:ext uri="{D42A27DB-BD31-4B8C-83A1-F6EECF244321}">
                <p14:modId xmlns:p14="http://schemas.microsoft.com/office/powerpoint/2010/main" val="2377921057"/>
              </p:ext>
            </p:extLst>
          </p:nvPr>
        </p:nvGraphicFramePr>
        <p:xfrm>
          <a:off x="37439" y="1106128"/>
          <a:ext cx="8907777" cy="4494467"/>
        </p:xfrm>
        <a:graphic>
          <a:graphicData uri="http://schemas.openxmlformats.org/drawingml/2006/table">
            <a:tbl>
              <a:tblPr firstRow="1" bandRow="1">
                <a:tableStyleId>{F5AB1C69-6EDB-4FF4-983F-18BD219EF322}</a:tableStyleId>
              </a:tblPr>
              <a:tblGrid>
                <a:gridCol w="2794844">
                  <a:extLst>
                    <a:ext uri="{9D8B030D-6E8A-4147-A177-3AD203B41FA5}">
                      <a16:colId xmlns:a16="http://schemas.microsoft.com/office/drawing/2014/main" val="972124234"/>
                    </a:ext>
                  </a:extLst>
                </a:gridCol>
                <a:gridCol w="2997200">
                  <a:extLst>
                    <a:ext uri="{9D8B030D-6E8A-4147-A177-3AD203B41FA5}">
                      <a16:colId xmlns:a16="http://schemas.microsoft.com/office/drawing/2014/main" val="1544367148"/>
                    </a:ext>
                  </a:extLst>
                </a:gridCol>
                <a:gridCol w="3115733">
                  <a:extLst>
                    <a:ext uri="{9D8B030D-6E8A-4147-A177-3AD203B41FA5}">
                      <a16:colId xmlns:a16="http://schemas.microsoft.com/office/drawing/2014/main" val="3257276110"/>
                    </a:ext>
                  </a:extLst>
                </a:gridCol>
              </a:tblGrid>
              <a:tr h="421901">
                <a:tc>
                  <a:txBody>
                    <a:bodyPr/>
                    <a:lstStyle/>
                    <a:p>
                      <a:pPr algn="ctr">
                        <a:lnSpc>
                          <a:spcPct val="85000"/>
                        </a:lnSpc>
                        <a:spcBef>
                          <a:spcPts val="0"/>
                        </a:spcBef>
                        <a:spcAft>
                          <a:spcPts val="0"/>
                        </a:spcAft>
                      </a:pPr>
                      <a:r>
                        <a:rPr lang="fr-CA" sz="2400" dirty="0"/>
                        <a:t>Marchés de la conformité</a:t>
                      </a:r>
                    </a:p>
                  </a:txBody>
                  <a:tcPr marL="36000" marR="36000" marT="34290" marB="34290"/>
                </a:tc>
                <a:tc>
                  <a:txBody>
                    <a:bodyPr/>
                    <a:lstStyle/>
                    <a:p>
                      <a:pPr algn="ctr">
                        <a:lnSpc>
                          <a:spcPct val="85000"/>
                        </a:lnSpc>
                        <a:spcBef>
                          <a:spcPts val="0"/>
                        </a:spcBef>
                        <a:spcAft>
                          <a:spcPts val="0"/>
                        </a:spcAft>
                      </a:pPr>
                      <a:r>
                        <a:rPr lang="fr-CA" sz="2400"/>
                        <a:t>Marchés volontaires</a:t>
                      </a:r>
                    </a:p>
                  </a:txBody>
                  <a:tcPr marL="36000" marR="36000" marT="34290" marB="34290"/>
                </a:tc>
                <a:tc>
                  <a:txBody>
                    <a:bodyPr/>
                    <a:lstStyle/>
                    <a:p>
                      <a:pPr algn="ctr">
                        <a:lnSpc>
                          <a:spcPct val="85000"/>
                        </a:lnSpc>
                        <a:spcBef>
                          <a:spcPts val="0"/>
                        </a:spcBef>
                        <a:spcAft>
                          <a:spcPts val="0"/>
                        </a:spcAft>
                      </a:pPr>
                      <a:r>
                        <a:rPr lang="fr-CA" sz="2400"/>
                        <a:t>« Insetting »/chaînes d’approvisionnement</a:t>
                      </a:r>
                    </a:p>
                  </a:txBody>
                  <a:tcPr marL="36000" marR="36000" marT="34290" marB="34290"/>
                </a:tc>
                <a:extLst>
                  <a:ext uri="{0D108BD9-81ED-4DB2-BD59-A6C34878D82A}">
                    <a16:rowId xmlns:a16="http://schemas.microsoft.com/office/drawing/2014/main" val="4107792310"/>
                  </a:ext>
                </a:extLst>
              </a:tr>
              <a:tr h="3363625">
                <a:tc>
                  <a:txBody>
                    <a:bodyPr/>
                    <a:lstStyle/>
                    <a:p>
                      <a:pPr>
                        <a:lnSpc>
                          <a:spcPct val="85000"/>
                        </a:lnSpc>
                        <a:spcBef>
                          <a:spcPts val="0"/>
                        </a:spcBef>
                        <a:spcAft>
                          <a:spcPts val="0"/>
                        </a:spcAft>
                      </a:pPr>
                      <a:r>
                        <a:rPr lang="fr-CA" sz="1800"/>
                        <a:t>Créés par des règlements et des lois au niveau national ou infranational </a:t>
                      </a:r>
                      <a:r>
                        <a:rPr lang="fr-CA" sz="1800" baseline="0"/>
                        <a:t>(p. ex., Alberta, Colombie-Britannique, Québec, Californie)</a:t>
                      </a:r>
                    </a:p>
                    <a:p>
                      <a:pPr>
                        <a:lnSpc>
                          <a:spcPct val="85000"/>
                        </a:lnSpc>
                        <a:spcBef>
                          <a:spcPts val="0"/>
                        </a:spcBef>
                        <a:spcAft>
                          <a:spcPts val="0"/>
                        </a:spcAft>
                      </a:pPr>
                      <a:endParaRPr lang="en-CA" sz="1800" baseline="0" dirty="0"/>
                    </a:p>
                    <a:p>
                      <a:pPr>
                        <a:lnSpc>
                          <a:spcPct val="85000"/>
                        </a:lnSpc>
                        <a:spcBef>
                          <a:spcPts val="0"/>
                        </a:spcBef>
                        <a:spcAft>
                          <a:spcPts val="0"/>
                        </a:spcAft>
                      </a:pPr>
                      <a:r>
                        <a:rPr lang="fr-CA" sz="1800" b="1" baseline="0"/>
                        <a:t>Acheteurs : </a:t>
                      </a:r>
                      <a:r>
                        <a:rPr lang="fr-CA" sz="1800" baseline="0"/>
                        <a:t>les grands émetteurs sont tenus par la loi de réduire leurs émissions</a:t>
                      </a:r>
                    </a:p>
                    <a:p>
                      <a:pPr>
                        <a:lnSpc>
                          <a:spcPct val="85000"/>
                        </a:lnSpc>
                        <a:spcBef>
                          <a:spcPts val="0"/>
                        </a:spcBef>
                        <a:spcAft>
                          <a:spcPts val="0"/>
                        </a:spcAft>
                      </a:pPr>
                      <a:endParaRPr lang="en-CA" sz="1800" baseline="0" dirty="0"/>
                    </a:p>
                    <a:p>
                      <a:pPr>
                        <a:lnSpc>
                          <a:spcPct val="85000"/>
                        </a:lnSpc>
                        <a:spcBef>
                          <a:spcPts val="0"/>
                        </a:spcBef>
                        <a:spcAft>
                          <a:spcPts val="0"/>
                        </a:spcAft>
                      </a:pPr>
                      <a:r>
                        <a:rPr lang="fr-CA" sz="1800" b="1" baseline="0"/>
                        <a:t>Prix : </a:t>
                      </a:r>
                      <a:r>
                        <a:rPr lang="fr-CA" sz="1800" baseline="0"/>
                        <a:t>15 $ à 50 $</a:t>
                      </a:r>
                    </a:p>
                    <a:p>
                      <a:pPr>
                        <a:lnSpc>
                          <a:spcPct val="85000"/>
                        </a:lnSpc>
                        <a:spcBef>
                          <a:spcPts val="0"/>
                        </a:spcBef>
                        <a:spcAft>
                          <a:spcPts val="0"/>
                        </a:spcAft>
                      </a:pPr>
                      <a:endParaRPr lang="en-CA" sz="1800" baseline="0" dirty="0"/>
                    </a:p>
                    <a:p>
                      <a:pPr>
                        <a:lnSpc>
                          <a:spcPct val="85000"/>
                        </a:lnSpc>
                        <a:spcBef>
                          <a:spcPts val="0"/>
                        </a:spcBef>
                        <a:spcAft>
                          <a:spcPts val="0"/>
                        </a:spcAft>
                      </a:pPr>
                      <a:r>
                        <a:rPr lang="fr-CA" sz="1800" b="1" baseline="0"/>
                        <a:t>Risques : </a:t>
                      </a:r>
                      <a:r>
                        <a:rPr lang="fr-CA" sz="1800" baseline="0"/>
                        <a:t>incertitude stratégique, invalidation</a:t>
                      </a:r>
                    </a:p>
                  </a:txBody>
                  <a:tcPr marL="36000" marR="36000" marT="34290" marB="34290"/>
                </a:tc>
                <a:tc>
                  <a:txBody>
                    <a:bodyPr/>
                    <a:lstStyle/>
                    <a:p>
                      <a:pPr marL="0" marR="0" lvl="0" indent="0" algn="l" defTabSz="457200" rtl="0" eaLnBrk="1" fontAlgn="auto" latinLnBrk="0" hangingPunct="1">
                        <a:lnSpc>
                          <a:spcPct val="85000"/>
                        </a:lnSpc>
                        <a:spcBef>
                          <a:spcPts val="0"/>
                        </a:spcBef>
                        <a:spcAft>
                          <a:spcPts val="0"/>
                        </a:spcAft>
                        <a:buClrTx/>
                        <a:buSzTx/>
                        <a:buFontTx/>
                        <a:buNone/>
                        <a:tabLst/>
                        <a:defRPr/>
                      </a:pPr>
                      <a:r>
                        <a:rPr lang="fr-CA" sz="1800" baseline="0" dirty="0"/>
                        <a:t>Habituellement gérés au moyen d’un registre de tiers (p. ex., </a:t>
                      </a:r>
                      <a:r>
                        <a:rPr lang="fr-CA" sz="1800" baseline="0" dirty="0" err="1"/>
                        <a:t>Climate</a:t>
                      </a:r>
                      <a:r>
                        <a:rPr lang="fr-CA" sz="1800" baseline="0" dirty="0"/>
                        <a:t> Action Reserve, Verra [norme </a:t>
                      </a:r>
                      <a:r>
                        <a:rPr lang="fr-CA" sz="1800" baseline="0" dirty="0" err="1"/>
                        <a:t>VCS</a:t>
                      </a:r>
                      <a:r>
                        <a:rPr lang="fr-CA" sz="1800" baseline="0" dirty="0"/>
                        <a:t>], Gold Standard, etc.)</a:t>
                      </a:r>
                    </a:p>
                    <a:p>
                      <a:pPr>
                        <a:lnSpc>
                          <a:spcPct val="85000"/>
                        </a:lnSpc>
                        <a:spcBef>
                          <a:spcPts val="0"/>
                        </a:spcBef>
                        <a:spcAft>
                          <a:spcPts val="0"/>
                        </a:spcAft>
                      </a:pPr>
                      <a:endParaRPr lang="en-CA" sz="1800" baseline="0" dirty="0"/>
                    </a:p>
                    <a:p>
                      <a:pPr>
                        <a:lnSpc>
                          <a:spcPct val="85000"/>
                        </a:lnSpc>
                        <a:spcBef>
                          <a:spcPts val="0"/>
                        </a:spcBef>
                        <a:spcAft>
                          <a:spcPts val="0"/>
                        </a:spcAft>
                      </a:pPr>
                      <a:r>
                        <a:rPr lang="fr-CA" sz="1800" b="1" baseline="0" dirty="0"/>
                        <a:t>Acheteurs : </a:t>
                      </a:r>
                      <a:r>
                        <a:rPr lang="fr-CA" sz="1800" b="0" baseline="0" dirty="0"/>
                        <a:t>particulier, entreprise, organisme sans but lucratif, municipalité, service public, etc. qui réduit volontairement les émissions</a:t>
                      </a:r>
                    </a:p>
                    <a:p>
                      <a:pPr>
                        <a:lnSpc>
                          <a:spcPct val="85000"/>
                        </a:lnSpc>
                        <a:spcBef>
                          <a:spcPts val="0"/>
                        </a:spcBef>
                        <a:spcAft>
                          <a:spcPts val="0"/>
                        </a:spcAft>
                      </a:pPr>
                      <a:endParaRPr lang="en-CA" sz="1800" baseline="0" dirty="0"/>
                    </a:p>
                    <a:p>
                      <a:pPr>
                        <a:lnSpc>
                          <a:spcPct val="85000"/>
                        </a:lnSpc>
                        <a:spcBef>
                          <a:spcPts val="0"/>
                        </a:spcBef>
                        <a:spcAft>
                          <a:spcPts val="0"/>
                        </a:spcAft>
                      </a:pPr>
                      <a:r>
                        <a:rPr lang="fr-CA" sz="1800" b="1" baseline="0" dirty="0"/>
                        <a:t>Prix : </a:t>
                      </a:r>
                      <a:r>
                        <a:rPr lang="fr-CA" sz="1800" baseline="0" dirty="0"/>
                        <a:t>1 $ à 45 $ et plus</a:t>
                      </a:r>
                    </a:p>
                    <a:p>
                      <a:pPr>
                        <a:lnSpc>
                          <a:spcPct val="85000"/>
                        </a:lnSpc>
                        <a:spcBef>
                          <a:spcPts val="0"/>
                        </a:spcBef>
                        <a:spcAft>
                          <a:spcPts val="0"/>
                        </a:spcAft>
                      </a:pPr>
                      <a:endParaRPr lang="en-CA" sz="1800" baseline="0" dirty="0"/>
                    </a:p>
                    <a:p>
                      <a:pPr>
                        <a:lnSpc>
                          <a:spcPct val="85000"/>
                        </a:lnSpc>
                        <a:spcBef>
                          <a:spcPts val="0"/>
                        </a:spcBef>
                        <a:spcAft>
                          <a:spcPts val="0"/>
                        </a:spcAft>
                      </a:pPr>
                      <a:r>
                        <a:rPr lang="fr-CA" sz="1800" b="1" baseline="0" dirty="0"/>
                        <a:t>Risques : </a:t>
                      </a:r>
                      <a:r>
                        <a:rPr lang="fr-CA" sz="1800" baseline="0" dirty="0"/>
                        <a:t>trouver des acheteurs, incertitude des prix</a:t>
                      </a:r>
                    </a:p>
                  </a:txBody>
                  <a:tcPr marL="36000" marR="36000" marT="34290" marB="34290"/>
                </a:tc>
                <a:tc>
                  <a:txBody>
                    <a:bodyPr/>
                    <a:lstStyle/>
                    <a:p>
                      <a:pPr>
                        <a:lnSpc>
                          <a:spcPct val="85000"/>
                        </a:lnSpc>
                        <a:spcBef>
                          <a:spcPts val="0"/>
                        </a:spcBef>
                        <a:spcAft>
                          <a:spcPts val="0"/>
                        </a:spcAft>
                      </a:pPr>
                      <a:r>
                        <a:rPr lang="fr-CA" sz="1800" dirty="0"/>
                        <a:t>Un investissement dans une activité de réduction des émissions au sein de la chaîne d’approvisionnement d’une entreprise.</a:t>
                      </a:r>
                    </a:p>
                    <a:p>
                      <a:pPr>
                        <a:lnSpc>
                          <a:spcPct val="85000"/>
                        </a:lnSpc>
                        <a:spcBef>
                          <a:spcPts val="0"/>
                        </a:spcBef>
                        <a:spcAft>
                          <a:spcPts val="0"/>
                        </a:spcAft>
                      </a:pPr>
                      <a:endParaRPr lang="en-CA" sz="1800" dirty="0"/>
                    </a:p>
                    <a:p>
                      <a:pPr>
                        <a:lnSpc>
                          <a:spcPct val="85000"/>
                        </a:lnSpc>
                        <a:spcBef>
                          <a:spcPts val="0"/>
                        </a:spcBef>
                        <a:spcAft>
                          <a:spcPts val="0"/>
                        </a:spcAft>
                      </a:pPr>
                      <a:r>
                        <a:rPr lang="fr-CA" sz="1800" dirty="0"/>
                        <a:t>La </a:t>
                      </a:r>
                      <a:r>
                        <a:rPr lang="fr-CA" sz="1800" baseline="0" dirty="0"/>
                        <a:t>réduction des émissions (c.-à-d. « </a:t>
                      </a:r>
                      <a:r>
                        <a:rPr lang="fr-CA" sz="1800" baseline="0" dirty="0" err="1"/>
                        <a:t>inset</a:t>
                      </a:r>
                      <a:r>
                        <a:rPr lang="fr-CA" sz="1800" baseline="0" dirty="0"/>
                        <a:t> ») peut être réclamée par l’entreprise qui parraine l’activité.</a:t>
                      </a:r>
                    </a:p>
                    <a:p>
                      <a:pPr>
                        <a:lnSpc>
                          <a:spcPct val="85000"/>
                        </a:lnSpc>
                        <a:spcBef>
                          <a:spcPts val="0"/>
                        </a:spcBef>
                        <a:spcAft>
                          <a:spcPts val="0"/>
                        </a:spcAft>
                      </a:pPr>
                      <a:endParaRPr lang="en-CA" sz="1800" baseline="0" dirty="0"/>
                    </a:p>
                    <a:p>
                      <a:pPr>
                        <a:lnSpc>
                          <a:spcPct val="85000"/>
                        </a:lnSpc>
                        <a:spcBef>
                          <a:spcPts val="0"/>
                        </a:spcBef>
                        <a:spcAft>
                          <a:spcPts val="0"/>
                        </a:spcAft>
                      </a:pPr>
                      <a:r>
                        <a:rPr lang="fr-CA" sz="1800" baseline="0" dirty="0"/>
                        <a:t>(Gold Standard, cadre de comptabilisation et d’intégration de la compensation carbone) </a:t>
                      </a:r>
                    </a:p>
                  </a:txBody>
                  <a:tcPr marL="36000" marR="36000" marT="34290" marB="34290"/>
                </a:tc>
                <a:extLst>
                  <a:ext uri="{0D108BD9-81ED-4DB2-BD59-A6C34878D82A}">
                    <a16:rowId xmlns:a16="http://schemas.microsoft.com/office/drawing/2014/main" val="2662905116"/>
                  </a:ext>
                </a:extLst>
              </a:tr>
            </a:tbl>
          </a:graphicData>
        </a:graphic>
      </p:graphicFrame>
      <p:sp>
        <p:nvSpPr>
          <p:cNvPr id="7" name="Flowchart: Extract 6">
            <a:extLst>
              <a:ext uri="{FF2B5EF4-FFF2-40B4-BE49-F238E27FC236}">
                <a16:creationId xmlns:a16="http://schemas.microsoft.com/office/drawing/2014/main" id="{7DB3569E-3732-4EEA-8AD2-14067B32A7B7}"/>
              </a:ext>
            </a:extLst>
          </p:cNvPr>
          <p:cNvSpPr/>
          <p:nvPr/>
        </p:nvSpPr>
        <p:spPr>
          <a:xfrm rot="16200000">
            <a:off x="4290422" y="1420432"/>
            <a:ext cx="563156" cy="8907779"/>
          </a:xfrm>
          <a:prstGeom prst="flowChartExtra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56674F11-91DF-4D16-8CA4-FF79303DFB2E}"/>
              </a:ext>
            </a:extLst>
          </p:cNvPr>
          <p:cNvSpPr txBox="1"/>
          <p:nvPr/>
        </p:nvSpPr>
        <p:spPr>
          <a:xfrm>
            <a:off x="4295955" y="5664050"/>
            <a:ext cx="4449972" cy="461665"/>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r"/>
            <a:r>
              <a:rPr lang="fr-CA" sz="2400" b="1" dirty="0">
                <a:solidFill>
                  <a:schemeClr val="bg1"/>
                </a:solidFill>
                <a:latin typeface="Century Gothic" panose="020B0502020202020204" pitchFamily="34" charset="0"/>
              </a:rPr>
              <a:t>Contraintes du marché</a:t>
            </a:r>
          </a:p>
        </p:txBody>
      </p:sp>
      <p:pic>
        <p:nvPicPr>
          <p:cNvPr id="10" name="Picture 9"/>
          <p:cNvPicPr>
            <a:picLocks noChangeAspect="1"/>
          </p:cNvPicPr>
          <p:nvPr/>
        </p:nvPicPr>
        <p:blipFill>
          <a:blip r:embed="rId2"/>
          <a:stretch>
            <a:fillRect/>
          </a:stretch>
        </p:blipFill>
        <p:spPr>
          <a:xfrm>
            <a:off x="8153138" y="5084463"/>
            <a:ext cx="792077" cy="611018"/>
          </a:xfrm>
          <a:prstGeom prst="rect">
            <a:avLst/>
          </a:prstGeom>
        </p:spPr>
      </p:pic>
    </p:spTree>
    <p:extLst>
      <p:ext uri="{BB962C8B-B14F-4D97-AF65-F5344CB8AC3E}">
        <p14:creationId xmlns:p14="http://schemas.microsoft.com/office/powerpoint/2010/main" val="149051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74427" y="3508"/>
            <a:ext cx="8952097" cy="1143000"/>
          </a:xfrm>
        </p:spPr>
        <p:txBody>
          <a:bodyPr>
            <a:normAutofit/>
          </a:bodyPr>
          <a:lstStyle/>
          <a:p>
            <a:r>
              <a:rPr lang="fr-CA"/>
              <a:t>Cadre de tarification du carbone de l’Alberta — les 10 premières années et plus</a:t>
            </a:r>
          </a:p>
        </p:txBody>
      </p:sp>
      <p:sp>
        <p:nvSpPr>
          <p:cNvPr id="3" name="Text Placeholder 2"/>
          <p:cNvSpPr>
            <a:spLocks noGrp="1"/>
          </p:cNvSpPr>
          <p:nvPr>
            <p:ph type="body" idx="1"/>
          </p:nvPr>
        </p:nvSpPr>
        <p:spPr>
          <a:xfrm>
            <a:off x="207818" y="1293958"/>
            <a:ext cx="5478463" cy="5294312"/>
          </a:xfrm>
        </p:spPr>
        <p:txBody>
          <a:bodyPr>
            <a:normAutofit fontScale="70000" lnSpcReduction="20000"/>
          </a:bodyPr>
          <a:lstStyle/>
          <a:p>
            <a:r>
              <a:rPr lang="fr-CA">
                <a:latin typeface="Century Gothic" panose="020B0502020202020204" pitchFamily="34" charset="0"/>
                <a:cs typeface="Trebuchet MS" panose="020B0603020202020204" pitchFamily="34" charset="0"/>
              </a:rPr>
              <a:t>Une série de premières :</a:t>
            </a:r>
          </a:p>
          <a:p>
            <a:pPr lvl="1"/>
            <a:r>
              <a:rPr lang="fr-CA" sz="2200">
                <a:latin typeface="Century Gothic" panose="020B0502020202020204" pitchFamily="34" charset="0"/>
                <a:cs typeface="Trebuchet MS" panose="020B0603020202020204" pitchFamily="34" charset="0"/>
              </a:rPr>
              <a:t>Système de crédits de base à l’échelle de l’économie avec système hybride de crédits compensatoires</a:t>
            </a:r>
          </a:p>
          <a:p>
            <a:pPr lvl="1"/>
            <a:r>
              <a:rPr lang="fr-CA" sz="2200">
                <a:latin typeface="Century Gothic" panose="020B0502020202020204" pitchFamily="34" charset="0"/>
                <a:cs typeface="Trebuchet MS" panose="020B0603020202020204" pitchFamily="34" charset="0"/>
              </a:rPr>
              <a:t>Fondé sur les normes ISO 14064/14065</a:t>
            </a:r>
          </a:p>
          <a:p>
            <a:pPr lvl="1"/>
            <a:r>
              <a:rPr lang="fr-CA" sz="2200">
                <a:latin typeface="Century Gothic" panose="020B0502020202020204" pitchFamily="34" charset="0"/>
                <a:cs typeface="Trebuchet MS" panose="020B0603020202020204" pitchFamily="34" charset="0"/>
              </a:rPr>
              <a:t>Plus de 30 protocoles/méthodologies</a:t>
            </a:r>
          </a:p>
          <a:p>
            <a:pPr lvl="1"/>
            <a:r>
              <a:rPr lang="fr-CA" sz="2200">
                <a:latin typeface="Century Gothic" panose="020B0502020202020204" pitchFamily="34" charset="0"/>
                <a:cs typeface="Trebuchet MS" panose="020B0603020202020204" pitchFamily="34" charset="0"/>
              </a:rPr>
              <a:t>Plus de 145 projets de compensation pour plus de 40 Mt de réductions enregistrées</a:t>
            </a:r>
          </a:p>
          <a:p>
            <a:pPr lvl="1"/>
            <a:r>
              <a:rPr lang="fr-CA" sz="2200">
                <a:latin typeface="Century Gothic" panose="020B0502020202020204" pitchFamily="34" charset="0"/>
                <a:cs typeface="Trebuchet MS" panose="020B0603020202020204" pitchFamily="34" charset="0"/>
              </a:rPr>
              <a:t>Fonds technologique (investissement de plus de 500 M$)</a:t>
            </a:r>
          </a:p>
          <a:p>
            <a:pPr lvl="1"/>
            <a:r>
              <a:rPr lang="fr-CA" sz="2200">
                <a:latin typeface="Century Gothic" panose="020B0502020202020204" pitchFamily="34" charset="0"/>
                <a:cs typeface="Trebuchet MS" panose="020B0603020202020204" pitchFamily="34" charset="0"/>
              </a:rPr>
              <a:t>Terrain d’essai pour d’autres systèmes :  </a:t>
            </a:r>
            <a:r>
              <a:rPr lang="fr-CA" sz="2200" i="1">
                <a:latin typeface="Century Gothic" panose="020B0502020202020204" pitchFamily="34" charset="0"/>
                <a:cs typeface="Trebuchet MS" panose="020B0603020202020204" pitchFamily="34" charset="0"/>
              </a:rPr>
              <a:t>Australie, Pologne, Californie, États-Unis, Brésil, Corée, Chine, Colombie-Britannique, Ontario, Québec</a:t>
            </a:r>
          </a:p>
          <a:p>
            <a:pPr lvl="1"/>
            <a:endParaRPr lang="en-US" altLang="en-US" dirty="0">
              <a:latin typeface="Century Gothic" panose="020B0502020202020204" pitchFamily="34" charset="0"/>
              <a:cs typeface="Trebuchet MS" panose="020B0603020202020204" pitchFamily="34" charset="0"/>
            </a:endParaRPr>
          </a:p>
        </p:txBody>
      </p:sp>
      <p:sp>
        <p:nvSpPr>
          <p:cNvPr id="37891" name="Slide Number Placeholder 3"/>
          <p:cNvSpPr>
            <a:spLocks noGrp="1"/>
          </p:cNvSpPr>
          <p:nvPr>
            <p:ph type="sldNum" sz="quarter" idx="11"/>
          </p:nvPr>
        </p:nvSpPr>
        <p:spPr bwMode="auto">
          <a:xfrm>
            <a:off x="8466138" y="6396038"/>
            <a:ext cx="560387"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l">
              <a:buSzPct val="25000"/>
            </a:pPr>
            <a:fld id="{F72EBC65-DC6F-4DC3-A26D-5D17E6EF909A}" type="slidenum">
              <a:rPr lang="en-CA" altLang="en-US" sz="1000" smtClean="0">
                <a:solidFill>
                  <a:srgbClr val="3C3C3B"/>
                </a:solidFill>
                <a:sym typeface="Calibri" panose="020F0502020204030204" pitchFamily="34" charset="0"/>
              </a:rPr>
              <a:pPr algn="l">
                <a:buSzPct val="25000"/>
              </a:pPr>
              <a:t>13</a:t>
            </a:fld>
            <a:endParaRPr lang="en-CA" altLang="en-US" sz="1000" smtClean="0">
              <a:solidFill>
                <a:srgbClr val="3C3C3B"/>
              </a:solidFill>
              <a:sym typeface="Calibri" panose="020F0502020204030204" pitchFamily="34" charset="0"/>
            </a:endParaRPr>
          </a:p>
        </p:txBody>
      </p:sp>
      <p:sp>
        <p:nvSpPr>
          <p:cNvPr id="5" name="Text Placeholder 2"/>
          <p:cNvSpPr txBox="1">
            <a:spLocks/>
          </p:cNvSpPr>
          <p:nvPr/>
        </p:nvSpPr>
        <p:spPr>
          <a:xfrm>
            <a:off x="5572664" y="1132980"/>
            <a:ext cx="3453861" cy="2105025"/>
          </a:xfrm>
          <a:prstGeom prst="rect">
            <a:avLst/>
          </a:prstGeom>
          <a:noFill/>
          <a:ln>
            <a:noFill/>
          </a:ln>
        </p:spPr>
        <p:txBody>
          <a:bodyPr lIns="91425" tIns="91425" rIns="91425" bIns="91425"/>
          <a:lstStyle>
            <a:lvl1pPr marL="152400">
              <a:spcBef>
                <a:spcPct val="20000"/>
              </a:spcBef>
              <a:buFont typeface="Arial" panose="020B0604020202020204" pitchFamily="34" charset="0"/>
              <a:buChar char="•"/>
              <a:defRPr sz="2600">
                <a:solidFill>
                  <a:srgbClr val="062D69"/>
                </a:solidFill>
                <a:latin typeface="Trebuchet MS" panose="020B0603020202020204" pitchFamily="34" charset="0"/>
                <a:ea typeface="ＭＳ Ｐゴシック" panose="020B0600070205080204" pitchFamily="34" charset="-128"/>
                <a:cs typeface="Trebuchet MS" panose="020B0603020202020204" pitchFamily="34" charset="0"/>
              </a:defRPr>
            </a:lvl1pPr>
            <a:lvl2pPr marL="742950" indent="-158750">
              <a:spcBef>
                <a:spcPct val="20000"/>
              </a:spcBef>
              <a:buFont typeface="Arial" panose="020B0604020202020204" pitchFamily="34" charset="0"/>
              <a:buChar char="–"/>
              <a:defRPr sz="2400">
                <a:solidFill>
                  <a:srgbClr val="062D69"/>
                </a:solidFill>
                <a:latin typeface="Trebuchet MS" panose="020B0603020202020204" pitchFamily="34" charset="0"/>
                <a:ea typeface="ＭＳ Ｐゴシック" panose="020B0600070205080204" pitchFamily="34" charset="-128"/>
                <a:cs typeface="Trebuchet MS" panose="020B0603020202020204" pitchFamily="34" charset="0"/>
              </a:defRPr>
            </a:lvl2pPr>
            <a:lvl3pPr marL="1143000" indent="-101600">
              <a:spcBef>
                <a:spcPct val="20000"/>
              </a:spcBef>
              <a:buFont typeface="Arial" panose="020B0604020202020204" pitchFamily="34" charset="0"/>
              <a:buChar char="•"/>
              <a:defRPr sz="2000">
                <a:solidFill>
                  <a:srgbClr val="062D69"/>
                </a:solidFill>
                <a:latin typeface="Trebuchet MS" panose="020B0603020202020204" pitchFamily="34" charset="0"/>
                <a:ea typeface="ＭＳ Ｐゴシック" panose="020B0600070205080204" pitchFamily="34" charset="-128"/>
                <a:cs typeface="Trebuchet MS" panose="020B0603020202020204" pitchFamily="34" charset="0"/>
              </a:defRPr>
            </a:lvl3pPr>
            <a:lvl4pPr marL="1600200" indent="-101600">
              <a:spcBef>
                <a:spcPct val="20000"/>
              </a:spcBef>
              <a:buFont typeface="Arial" panose="020B0604020202020204" pitchFamily="34" charset="0"/>
              <a:buChar char="–"/>
              <a:defRPr sz="2000">
                <a:solidFill>
                  <a:srgbClr val="062D69"/>
                </a:solidFill>
                <a:latin typeface="Trebuchet MS" panose="020B0603020202020204" pitchFamily="34" charset="0"/>
                <a:ea typeface="ＭＳ Ｐゴシック" panose="020B0600070205080204" pitchFamily="34" charset="-128"/>
                <a:cs typeface="Trebuchet MS" panose="020B0603020202020204" pitchFamily="34" charset="0"/>
              </a:defRPr>
            </a:lvl4pPr>
            <a:lvl5pPr marL="2057400" indent="-101600">
              <a:spcBef>
                <a:spcPct val="20000"/>
              </a:spcBef>
              <a:buFont typeface="Arial" panose="020B0604020202020204" pitchFamily="34" charset="0"/>
              <a:buChar char="»"/>
              <a:defRPr sz="2000">
                <a:solidFill>
                  <a:srgbClr val="062D69"/>
                </a:solidFill>
                <a:latin typeface="Trebuchet MS" panose="020B0603020202020204" pitchFamily="34" charset="0"/>
                <a:ea typeface="ＭＳ Ｐゴシック" panose="020B0600070205080204" pitchFamily="34" charset="-128"/>
                <a:cs typeface="Trebuchet MS" panose="020B0603020202020204" pitchFamily="34" charset="0"/>
              </a:defRPr>
            </a:lvl5pPr>
            <a:lvl6pPr marL="2514600" indent="-101600" defTabSz="457200" eaLnBrk="0" fontAlgn="base" hangingPunct="0">
              <a:spcBef>
                <a:spcPct val="20000"/>
              </a:spcBef>
              <a:spcAft>
                <a:spcPct val="0"/>
              </a:spcAft>
              <a:buFont typeface="Arial" panose="020B0604020202020204" pitchFamily="34" charset="0"/>
              <a:buChar char="»"/>
              <a:defRPr sz="2000">
                <a:solidFill>
                  <a:srgbClr val="062D69"/>
                </a:solidFill>
                <a:latin typeface="Trebuchet MS" panose="020B0603020202020204" pitchFamily="34" charset="0"/>
                <a:ea typeface="ＭＳ Ｐゴシック" panose="020B0600070205080204" pitchFamily="34" charset="-128"/>
                <a:cs typeface="Trebuchet MS" panose="020B0603020202020204" pitchFamily="34" charset="0"/>
              </a:defRPr>
            </a:lvl6pPr>
            <a:lvl7pPr marL="2971800" indent="-101600" defTabSz="457200" eaLnBrk="0" fontAlgn="base" hangingPunct="0">
              <a:spcBef>
                <a:spcPct val="20000"/>
              </a:spcBef>
              <a:spcAft>
                <a:spcPct val="0"/>
              </a:spcAft>
              <a:buFont typeface="Arial" panose="020B0604020202020204" pitchFamily="34" charset="0"/>
              <a:buChar char="»"/>
              <a:defRPr sz="2000">
                <a:solidFill>
                  <a:srgbClr val="062D69"/>
                </a:solidFill>
                <a:latin typeface="Trebuchet MS" panose="020B0603020202020204" pitchFamily="34" charset="0"/>
                <a:ea typeface="ＭＳ Ｐゴシック" panose="020B0600070205080204" pitchFamily="34" charset="-128"/>
                <a:cs typeface="Trebuchet MS" panose="020B0603020202020204" pitchFamily="34" charset="0"/>
              </a:defRPr>
            </a:lvl7pPr>
            <a:lvl8pPr marL="3429000" indent="-101600" defTabSz="457200" eaLnBrk="0" fontAlgn="base" hangingPunct="0">
              <a:spcBef>
                <a:spcPct val="20000"/>
              </a:spcBef>
              <a:spcAft>
                <a:spcPct val="0"/>
              </a:spcAft>
              <a:buFont typeface="Arial" panose="020B0604020202020204" pitchFamily="34" charset="0"/>
              <a:buChar char="»"/>
              <a:defRPr sz="2000">
                <a:solidFill>
                  <a:srgbClr val="062D69"/>
                </a:solidFill>
                <a:latin typeface="Trebuchet MS" panose="020B0603020202020204" pitchFamily="34" charset="0"/>
                <a:ea typeface="ＭＳ Ｐゴシック" panose="020B0600070205080204" pitchFamily="34" charset="-128"/>
                <a:cs typeface="Trebuchet MS" panose="020B0603020202020204" pitchFamily="34" charset="0"/>
              </a:defRPr>
            </a:lvl8pPr>
            <a:lvl9pPr marL="3886200" indent="-101600" defTabSz="457200" eaLnBrk="0" fontAlgn="base" hangingPunct="0">
              <a:spcBef>
                <a:spcPct val="20000"/>
              </a:spcBef>
              <a:spcAft>
                <a:spcPct val="0"/>
              </a:spcAft>
              <a:buFont typeface="Arial" panose="020B0604020202020204" pitchFamily="34" charset="0"/>
              <a:buChar char="»"/>
              <a:defRPr sz="2000">
                <a:solidFill>
                  <a:srgbClr val="062D69"/>
                </a:solidFill>
                <a:latin typeface="Trebuchet MS" panose="020B0603020202020204" pitchFamily="34" charset="0"/>
                <a:ea typeface="ＭＳ Ｐゴシック" panose="020B0600070205080204" pitchFamily="34" charset="-128"/>
                <a:cs typeface="Trebuchet MS" panose="020B0603020202020204" pitchFamily="34" charset="0"/>
              </a:defRPr>
            </a:lvl9pPr>
          </a:lstStyle>
          <a:p>
            <a:pPr algn="ctr">
              <a:spcBef>
                <a:spcPts val="600"/>
              </a:spcBef>
              <a:spcAft>
                <a:spcPts val="600"/>
              </a:spcAft>
              <a:buClr>
                <a:srgbClr val="3C3C3B"/>
              </a:buClr>
              <a:buFont typeface="Arial" panose="020B0604020202020204" pitchFamily="34" charset="0"/>
              <a:buNone/>
            </a:pPr>
            <a:r>
              <a:rPr lang="fr-CA" sz="2400" i="1" dirty="0">
                <a:solidFill>
                  <a:srgbClr val="3C3C3B"/>
                </a:solidFill>
                <a:latin typeface="Century Gothic" panose="020B0502020202020204" pitchFamily="34" charset="0"/>
                <a:sym typeface="Questrial"/>
              </a:rPr>
              <a:t>« Ce que nous devons apprendre à faire, nous l’apprenons en le faisant »</a:t>
            </a:r>
          </a:p>
          <a:p>
            <a:pPr algn="r">
              <a:spcBef>
                <a:spcPts val="600"/>
              </a:spcBef>
              <a:spcAft>
                <a:spcPts val="600"/>
              </a:spcAft>
              <a:buClr>
                <a:srgbClr val="3C3C3B"/>
              </a:buClr>
              <a:buFont typeface="Arial" panose="020B0604020202020204" pitchFamily="34" charset="0"/>
              <a:buNone/>
            </a:pPr>
            <a:r>
              <a:rPr lang="fr-CA" sz="2400" i="1" dirty="0">
                <a:solidFill>
                  <a:srgbClr val="3C3C3B"/>
                </a:solidFill>
                <a:latin typeface="Century Gothic" panose="020B0502020202020204" pitchFamily="34" charset="0"/>
                <a:sym typeface="Questrial"/>
              </a:rPr>
              <a:t>	– Aristote</a:t>
            </a:r>
          </a:p>
          <a:p>
            <a:pPr>
              <a:spcBef>
                <a:spcPts val="600"/>
              </a:spcBef>
              <a:spcAft>
                <a:spcPts val="600"/>
              </a:spcAft>
              <a:buClr>
                <a:srgbClr val="3C3C3B"/>
              </a:buClr>
            </a:pPr>
            <a:endParaRPr lang="en-US" altLang="en-US" sz="2400" dirty="0">
              <a:solidFill>
                <a:srgbClr val="3C3C3B"/>
              </a:solidFill>
              <a:latin typeface="Century Gothic" panose="020B0502020202020204" pitchFamily="34" charset="0"/>
              <a:sym typeface="Questrial"/>
            </a:endParaRPr>
          </a:p>
        </p:txBody>
      </p:sp>
      <p:pic>
        <p:nvPicPr>
          <p:cNvPr id="37893"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56300" y="3649374"/>
            <a:ext cx="2951162" cy="2211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135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74427" y="3508"/>
            <a:ext cx="8952097" cy="1143000"/>
          </a:xfrm>
        </p:spPr>
        <p:txBody>
          <a:bodyPr>
            <a:normAutofit/>
          </a:bodyPr>
          <a:lstStyle/>
          <a:p>
            <a:r>
              <a:rPr lang="fr-CA"/>
              <a:t>Protocoles agricoles de l’Alberta</a:t>
            </a:r>
          </a:p>
        </p:txBody>
      </p:sp>
      <p:sp>
        <p:nvSpPr>
          <p:cNvPr id="3" name="Text Placeholder 2"/>
          <p:cNvSpPr>
            <a:spLocks noGrp="1"/>
          </p:cNvSpPr>
          <p:nvPr>
            <p:ph type="body" idx="1"/>
          </p:nvPr>
        </p:nvSpPr>
        <p:spPr>
          <a:xfrm>
            <a:off x="3873260" y="1293962"/>
            <a:ext cx="5153266" cy="4848046"/>
          </a:xfrm>
        </p:spPr>
        <p:txBody>
          <a:bodyPr>
            <a:normAutofit/>
          </a:bodyPr>
          <a:lstStyle/>
          <a:p>
            <a:pPr lvl="1">
              <a:lnSpc>
                <a:spcPct val="85000"/>
              </a:lnSpc>
              <a:spcBef>
                <a:spcPts val="0"/>
              </a:spcBef>
              <a:spcAft>
                <a:spcPts val="0"/>
              </a:spcAft>
            </a:pPr>
            <a:r>
              <a:rPr lang="fr-CA" sz="1800" dirty="0">
                <a:latin typeface="Century Gothic" panose="020B0502020202020204" pitchFamily="34" charset="0"/>
                <a:cs typeface="Trebuchet MS" panose="020B0603020202020204" pitchFamily="34" charset="0"/>
              </a:rPr>
              <a:t>Compostage aérobie</a:t>
            </a:r>
          </a:p>
          <a:p>
            <a:pPr lvl="1">
              <a:lnSpc>
                <a:spcPct val="85000"/>
              </a:lnSpc>
              <a:spcBef>
                <a:spcPts val="0"/>
              </a:spcBef>
              <a:spcAft>
                <a:spcPts val="0"/>
              </a:spcAft>
            </a:pPr>
            <a:r>
              <a:rPr lang="fr-CA" sz="1800" dirty="0">
                <a:latin typeface="Century Gothic" panose="020B0502020202020204" pitchFamily="34" charset="0"/>
                <a:cs typeface="Trebuchet MS" panose="020B0603020202020204" pitchFamily="34" charset="0"/>
              </a:rPr>
              <a:t>Réduction des émissions d’oxyde nitreux dans l’agriculture (</a:t>
            </a:r>
            <a:r>
              <a:rPr lang="fr-CA" sz="1800" dirty="0" err="1">
                <a:latin typeface="Century Gothic" panose="020B0502020202020204" pitchFamily="34" charset="0"/>
                <a:cs typeface="Trebuchet MS" panose="020B0603020202020204" pitchFamily="34" charset="0"/>
              </a:rPr>
              <a:t>4B</a:t>
            </a:r>
            <a:r>
              <a:rPr lang="fr-CA" sz="1800" dirty="0">
                <a:latin typeface="Century Gothic" panose="020B0502020202020204" pitchFamily="34" charset="0"/>
                <a:cs typeface="Trebuchet MS" panose="020B0603020202020204" pitchFamily="34" charset="0"/>
              </a:rPr>
              <a:t>)</a:t>
            </a:r>
          </a:p>
          <a:p>
            <a:pPr lvl="1">
              <a:lnSpc>
                <a:spcPct val="85000"/>
              </a:lnSpc>
              <a:spcBef>
                <a:spcPts val="0"/>
              </a:spcBef>
              <a:spcAft>
                <a:spcPts val="0"/>
              </a:spcAft>
            </a:pPr>
            <a:r>
              <a:rPr lang="fr-CA" sz="1800" dirty="0">
                <a:latin typeface="Century Gothic" panose="020B0502020202020204" pitchFamily="34" charset="0"/>
                <a:cs typeface="Trebuchet MS" panose="020B0603020202020204" pitchFamily="34" charset="0"/>
              </a:rPr>
              <a:t>Décomposition anaérobique des matières agricoles</a:t>
            </a:r>
          </a:p>
          <a:p>
            <a:pPr lvl="1">
              <a:lnSpc>
                <a:spcPct val="85000"/>
              </a:lnSpc>
              <a:spcBef>
                <a:spcPts val="0"/>
              </a:spcBef>
              <a:spcAft>
                <a:spcPts val="0"/>
              </a:spcAft>
            </a:pPr>
            <a:r>
              <a:rPr lang="fr-CA" sz="1800" dirty="0">
                <a:latin typeface="Century Gothic" panose="020B0502020202020204" pitchFamily="34" charset="0"/>
                <a:cs typeface="Trebuchet MS" panose="020B0603020202020204" pitchFamily="34" charset="0"/>
              </a:rPr>
              <a:t>Production et utilisation du biocarburant</a:t>
            </a:r>
          </a:p>
          <a:p>
            <a:pPr lvl="1">
              <a:lnSpc>
                <a:spcPct val="85000"/>
              </a:lnSpc>
              <a:spcBef>
                <a:spcPts val="0"/>
              </a:spcBef>
              <a:spcAft>
                <a:spcPts val="0"/>
              </a:spcAft>
            </a:pPr>
            <a:r>
              <a:rPr lang="fr-CA" sz="1800" dirty="0">
                <a:latin typeface="Century Gothic" panose="020B0502020202020204" pitchFamily="34" charset="0"/>
                <a:cs typeface="Trebuchet MS" panose="020B0603020202020204" pitchFamily="34" charset="0"/>
              </a:rPr>
              <a:t>Culture de conservation</a:t>
            </a:r>
          </a:p>
          <a:p>
            <a:pPr lvl="1">
              <a:lnSpc>
                <a:spcPct val="85000"/>
              </a:lnSpc>
              <a:spcBef>
                <a:spcPts val="0"/>
              </a:spcBef>
              <a:spcAft>
                <a:spcPts val="0"/>
              </a:spcAft>
            </a:pPr>
            <a:r>
              <a:rPr lang="fr-CA" sz="1800" dirty="0">
                <a:latin typeface="Century Gothic" panose="020B0502020202020204" pitchFamily="34" charset="0"/>
                <a:cs typeface="Trebuchet MS" panose="020B0603020202020204" pitchFamily="34" charset="0"/>
              </a:rPr>
              <a:t>Réduction des émissions des bovins laitiers (récemment adapté au Kenya)</a:t>
            </a:r>
          </a:p>
          <a:p>
            <a:pPr lvl="1">
              <a:lnSpc>
                <a:spcPct val="85000"/>
              </a:lnSpc>
              <a:spcBef>
                <a:spcPts val="0"/>
              </a:spcBef>
              <a:spcAft>
                <a:spcPts val="0"/>
              </a:spcAft>
            </a:pPr>
            <a:r>
              <a:rPr lang="fr-CA" sz="1800" dirty="0">
                <a:latin typeface="Century Gothic" panose="020B0502020202020204" pitchFamily="34" charset="0"/>
                <a:cs typeface="Trebuchet MS" panose="020B0603020202020204" pitchFamily="34" charset="0"/>
              </a:rPr>
              <a:t>Projets d’efficacité énergétique</a:t>
            </a:r>
          </a:p>
          <a:p>
            <a:pPr lvl="1">
              <a:lnSpc>
                <a:spcPct val="85000"/>
              </a:lnSpc>
              <a:spcBef>
                <a:spcPts val="0"/>
              </a:spcBef>
              <a:spcAft>
                <a:spcPts val="0"/>
              </a:spcAft>
            </a:pPr>
            <a:r>
              <a:rPr lang="fr-CA" sz="1800" dirty="0">
                <a:latin typeface="Century Gothic" panose="020B0502020202020204" pitchFamily="34" charset="0"/>
                <a:cs typeface="Trebuchet MS" panose="020B0603020202020204" pitchFamily="34" charset="0"/>
              </a:rPr>
              <a:t>Récolte des bovins de boucherie à un âge moins avancé</a:t>
            </a:r>
          </a:p>
          <a:p>
            <a:pPr lvl="1">
              <a:lnSpc>
                <a:spcPct val="85000"/>
              </a:lnSpc>
              <a:spcBef>
                <a:spcPts val="0"/>
              </a:spcBef>
              <a:spcAft>
                <a:spcPts val="0"/>
              </a:spcAft>
            </a:pPr>
            <a:r>
              <a:rPr lang="fr-CA" sz="1800" dirty="0">
                <a:latin typeface="Century Gothic" panose="020B0502020202020204" pitchFamily="34" charset="0"/>
                <a:cs typeface="Trebuchet MS" panose="020B0603020202020204" pitchFamily="34" charset="0"/>
              </a:rPr>
              <a:t>Réduction des émissions de gaz à effet de serre provenant des bovins gras</a:t>
            </a:r>
          </a:p>
          <a:p>
            <a:pPr lvl="1">
              <a:lnSpc>
                <a:spcPct val="85000"/>
              </a:lnSpc>
              <a:spcBef>
                <a:spcPts val="0"/>
              </a:spcBef>
              <a:spcAft>
                <a:spcPts val="0"/>
              </a:spcAft>
            </a:pPr>
            <a:r>
              <a:rPr lang="fr-CA" sz="1800" dirty="0">
                <a:latin typeface="Century Gothic" panose="020B0502020202020204" pitchFamily="34" charset="0"/>
                <a:cs typeface="Trebuchet MS" panose="020B0603020202020204" pitchFamily="34" charset="0"/>
              </a:rPr>
              <a:t>Sélection des marqueurs de faible prise alimentaire résiduelle chez les bovins de </a:t>
            </a:r>
            <a:r>
              <a:rPr lang="fr-CA" sz="1800" dirty="0" smtClean="0">
                <a:latin typeface="Century Gothic" panose="020B0502020202020204" pitchFamily="34" charset="0"/>
                <a:cs typeface="Trebuchet MS" panose="020B0603020202020204" pitchFamily="34" charset="0"/>
              </a:rPr>
              <a:t>boucherie</a:t>
            </a:r>
            <a:endParaRPr lang="en-US" altLang="en-US" dirty="0">
              <a:latin typeface="Century Gothic" panose="020B0502020202020204" pitchFamily="34" charset="0"/>
              <a:cs typeface="Trebuchet MS" panose="020B0603020202020204" pitchFamily="34" charset="0"/>
            </a:endParaRPr>
          </a:p>
        </p:txBody>
      </p:sp>
      <p:sp>
        <p:nvSpPr>
          <p:cNvPr id="37891" name="Slide Number Placeholder 3"/>
          <p:cNvSpPr>
            <a:spLocks noGrp="1"/>
          </p:cNvSpPr>
          <p:nvPr>
            <p:ph type="sldNum" sz="quarter" idx="11"/>
          </p:nvPr>
        </p:nvSpPr>
        <p:spPr bwMode="auto">
          <a:xfrm>
            <a:off x="8466138" y="6396038"/>
            <a:ext cx="560387"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l">
              <a:buSzPct val="25000"/>
            </a:pPr>
            <a:fld id="{F72EBC65-DC6F-4DC3-A26D-5D17E6EF909A}" type="slidenum">
              <a:rPr lang="en-CA" altLang="en-US" sz="1000" smtClean="0">
                <a:solidFill>
                  <a:srgbClr val="3C3C3B"/>
                </a:solidFill>
                <a:sym typeface="Calibri" panose="020F0502020204030204" pitchFamily="34" charset="0"/>
              </a:rPr>
              <a:pPr algn="l">
                <a:buSzPct val="25000"/>
              </a:pPr>
              <a:t>14</a:t>
            </a:fld>
            <a:endParaRPr lang="en-CA" altLang="en-US" sz="1000" smtClean="0">
              <a:solidFill>
                <a:srgbClr val="3C3C3B"/>
              </a:solidFill>
              <a:sym typeface="Calibri" panose="020F0502020204030204" pitchFamily="34" charset="0"/>
            </a:endParaRPr>
          </a:p>
        </p:txBody>
      </p:sp>
      <p:pic>
        <p:nvPicPr>
          <p:cNvPr id="7" name="Graphic 6" descr="Barn"/>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05720" y="3700146"/>
            <a:ext cx="2018300" cy="2018300"/>
          </a:xfrm>
          <a:prstGeom prst="rect">
            <a:avLst/>
          </a:prstGeom>
        </p:spPr>
      </p:pic>
      <p:sp>
        <p:nvSpPr>
          <p:cNvPr id="8" name="Rectangle 7"/>
          <p:cNvSpPr/>
          <p:nvPr/>
        </p:nvSpPr>
        <p:spPr>
          <a:xfrm>
            <a:off x="244549" y="1513352"/>
            <a:ext cx="3540642" cy="2062103"/>
          </a:xfrm>
          <a:prstGeom prst="rect">
            <a:avLst/>
          </a:prstGeom>
        </p:spPr>
        <p:txBody>
          <a:bodyPr wrap="square">
            <a:spAutoFit/>
          </a:bodyPr>
          <a:lstStyle/>
          <a:p>
            <a:pPr algn="ctr"/>
            <a:r>
              <a:rPr lang="fr-CA" sz="3200" b="1">
                <a:solidFill>
                  <a:schemeClr val="accent3">
                    <a:lumMod val="75000"/>
                  </a:schemeClr>
                </a:solidFill>
                <a:latin typeface="Calibri" panose="020F0502020204030204" pitchFamily="34" charset="0"/>
                <a:ea typeface="Calibri" panose="020F0502020204030204" pitchFamily="34" charset="0"/>
                <a:cs typeface="Times New Roman" panose="02020603050405020304" pitchFamily="18" charset="0"/>
              </a:rPr>
              <a:t>Réduction de plus de 20 millions de tonnes d’équivalent CO</a:t>
            </a:r>
            <a:r>
              <a:rPr lang="fr-CA" sz="3200" b="1" baseline="-25000">
                <a:solidFill>
                  <a:schemeClr val="accent3">
                    <a:lumMod val="75000"/>
                  </a:schemeClr>
                </a:solidFill>
                <a:latin typeface="Calibri" panose="020F0502020204030204" pitchFamily="34" charset="0"/>
                <a:ea typeface="Calibri" panose="020F0502020204030204" pitchFamily="34" charset="0"/>
                <a:cs typeface="Times New Roman" panose="02020603050405020304" pitchFamily="18" charset="0"/>
              </a:rPr>
              <a:t>2</a:t>
            </a:r>
            <a:r>
              <a:rPr lang="fr-CA" sz="3200" b="1">
                <a:solidFill>
                  <a:schemeClr val="accent3">
                    <a:lumMod val="75000"/>
                  </a:schemeClr>
                </a:solidFill>
                <a:latin typeface="Calibri" panose="020F0502020204030204" pitchFamily="34" charset="0"/>
                <a:ea typeface="Calibri" panose="020F0502020204030204" pitchFamily="34" charset="0"/>
                <a:cs typeface="Times New Roman" panose="02020603050405020304" pitchFamily="18" charset="0"/>
              </a:rPr>
              <a:t> et injection de plus de 200 millions de dollars!</a:t>
            </a:r>
          </a:p>
        </p:txBody>
      </p:sp>
    </p:spTree>
    <p:extLst>
      <p:ext uri="{BB962C8B-B14F-4D97-AF65-F5344CB8AC3E}">
        <p14:creationId xmlns:p14="http://schemas.microsoft.com/office/powerpoint/2010/main" val="2935910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5AFA7832-6F24-4C84-93AB-B8DF9F3AAE0A}"/>
              </a:ext>
            </a:extLst>
          </p:cNvPr>
          <p:cNvSpPr>
            <a:spLocks noGrp="1" noChangeArrowheads="1"/>
          </p:cNvSpPr>
          <p:nvPr>
            <p:ph type="title"/>
          </p:nvPr>
        </p:nvSpPr>
        <p:spPr/>
        <p:txBody>
          <a:bodyPr/>
          <a:lstStyle/>
          <a:p>
            <a:r>
              <a:rPr lang="fr-CA" dirty="0">
                <a:latin typeface="Century Gothic" panose="020B0502020202020204" pitchFamily="34" charset="0"/>
                <a:cs typeface="Century Gothic" panose="020B0502020202020204" pitchFamily="34" charset="0"/>
              </a:rPr>
              <a:t>Étude de cas — </a:t>
            </a:r>
            <a:r>
              <a:rPr lang="fr-CA" dirty="0" smtClean="0">
                <a:latin typeface="Century Gothic" panose="020B0502020202020204" pitchFamily="34" charset="0"/>
                <a:cs typeface="Century Gothic" panose="020B0502020202020204" pitchFamily="34" charset="0"/>
              </a:rPr>
              <a:t>gestion </a:t>
            </a:r>
            <a:r>
              <a:rPr lang="fr-CA" dirty="0">
                <a:latin typeface="Century Gothic" panose="020B0502020202020204" pitchFamily="34" charset="0"/>
                <a:cs typeface="Century Gothic" panose="020B0502020202020204" pitchFamily="34" charset="0"/>
              </a:rPr>
              <a:t>des engrais</a:t>
            </a:r>
          </a:p>
        </p:txBody>
      </p:sp>
      <p:sp>
        <p:nvSpPr>
          <p:cNvPr id="13315" name="Content Placeholder 2">
            <a:extLst>
              <a:ext uri="{FF2B5EF4-FFF2-40B4-BE49-F238E27FC236}">
                <a16:creationId xmlns:a16="http://schemas.microsoft.com/office/drawing/2014/main" id="{C5970F7C-0A7F-429F-A24E-C20621C8C701}"/>
              </a:ext>
            </a:extLst>
          </p:cNvPr>
          <p:cNvSpPr>
            <a:spLocks noGrp="1" noChangeArrowheads="1"/>
          </p:cNvSpPr>
          <p:nvPr>
            <p:ph idx="1"/>
          </p:nvPr>
        </p:nvSpPr>
        <p:spPr>
          <a:xfrm>
            <a:off x="617805" y="1155940"/>
            <a:ext cx="8408226" cy="3641782"/>
          </a:xfrm>
        </p:spPr>
        <p:txBody>
          <a:bodyPr>
            <a:noAutofit/>
          </a:bodyPr>
          <a:lstStyle/>
          <a:p>
            <a:pPr marL="214313" indent="-214313">
              <a:lnSpc>
                <a:spcPct val="120000"/>
              </a:lnSpc>
              <a:spcBef>
                <a:spcPts val="0"/>
              </a:spcBef>
              <a:spcAft>
                <a:spcPts val="0"/>
              </a:spcAft>
            </a:pPr>
            <a:r>
              <a:rPr lang="fr-CA" sz="1600" dirty="0">
                <a:latin typeface="Century Gothic" panose="020B0502020202020204" pitchFamily="34" charset="0"/>
                <a:cs typeface="Century Gothic" panose="020B0502020202020204" pitchFamily="34" charset="0"/>
              </a:rPr>
              <a:t>La plateforme de gérance des nutriments </a:t>
            </a:r>
            <a:r>
              <a:rPr lang="fr-CA" sz="1600" dirty="0" err="1">
                <a:latin typeface="Century Gothic" panose="020B0502020202020204" pitchFamily="34" charset="0"/>
                <a:cs typeface="Century Gothic" panose="020B0502020202020204" pitchFamily="34" charset="0"/>
              </a:rPr>
              <a:t>4B</a:t>
            </a:r>
            <a:r>
              <a:rPr lang="fr-CA" sz="1600" dirty="0">
                <a:latin typeface="Century Gothic" panose="020B0502020202020204" pitchFamily="34" charset="0"/>
                <a:cs typeface="Century Gothic" panose="020B0502020202020204" pitchFamily="34" charset="0"/>
              </a:rPr>
              <a:t> est une innovation canadienne et a été intégrée dans un protocole de compensation de carbone appelé Protocole de réduction des émissions d’oxyde nitreux (</a:t>
            </a:r>
            <a:r>
              <a:rPr lang="fr-CA" sz="1600" dirty="0" err="1">
                <a:latin typeface="Century Gothic" panose="020B0502020202020204" pitchFamily="34" charset="0"/>
                <a:cs typeface="Century Gothic" panose="020B0502020202020204" pitchFamily="34" charset="0"/>
              </a:rPr>
              <a:t>PREON</a:t>
            </a:r>
            <a:r>
              <a:rPr lang="fr-CA" sz="1600" dirty="0">
                <a:latin typeface="Century Gothic" panose="020B0502020202020204" pitchFamily="34" charset="0"/>
                <a:cs typeface="Century Gothic" panose="020B0502020202020204" pitchFamily="34" charset="0"/>
              </a:rPr>
              <a:t>)</a:t>
            </a:r>
          </a:p>
          <a:p>
            <a:pPr marL="214313" indent="-214313">
              <a:lnSpc>
                <a:spcPct val="120000"/>
              </a:lnSpc>
              <a:spcBef>
                <a:spcPts val="0"/>
              </a:spcBef>
              <a:spcAft>
                <a:spcPts val="0"/>
              </a:spcAft>
            </a:pPr>
            <a:r>
              <a:rPr lang="fr-CA" sz="1600" dirty="0">
                <a:latin typeface="Century Gothic" panose="020B0502020202020204" pitchFamily="34" charset="0"/>
                <a:cs typeface="Century Gothic" panose="020B0502020202020204" pitchFamily="34" charset="0"/>
              </a:rPr>
              <a:t>La plateforme </a:t>
            </a:r>
            <a:r>
              <a:rPr lang="fr-CA" sz="1600" dirty="0" err="1">
                <a:latin typeface="Century Gothic" panose="020B0502020202020204" pitchFamily="34" charset="0"/>
                <a:cs typeface="Century Gothic" panose="020B0502020202020204" pitchFamily="34" charset="0"/>
              </a:rPr>
              <a:t>4B</a:t>
            </a:r>
            <a:r>
              <a:rPr lang="fr-CA" sz="1600" dirty="0">
                <a:latin typeface="Century Gothic" panose="020B0502020202020204" pitchFamily="34" charset="0"/>
                <a:cs typeface="Century Gothic" panose="020B0502020202020204" pitchFamily="34" charset="0"/>
              </a:rPr>
              <a:t> a été reconnue par l’Organisation des Nations Unies (ONU) et diverses stratégies nationales et du secteur privé</a:t>
            </a:r>
          </a:p>
          <a:p>
            <a:pPr marL="214313" indent="-214313">
              <a:lnSpc>
                <a:spcPct val="120000"/>
              </a:lnSpc>
              <a:spcBef>
                <a:spcPts val="0"/>
              </a:spcBef>
              <a:spcAft>
                <a:spcPts val="0"/>
              </a:spcAft>
            </a:pPr>
            <a:r>
              <a:rPr lang="fr-CA" sz="1600" dirty="0">
                <a:latin typeface="Century Gothic" panose="020B0502020202020204" pitchFamily="34" charset="0"/>
                <a:cs typeface="Century Gothic" panose="020B0502020202020204" pitchFamily="34" charset="0"/>
              </a:rPr>
              <a:t>Le </a:t>
            </a:r>
            <a:r>
              <a:rPr lang="fr-CA" sz="1600" dirty="0" err="1">
                <a:latin typeface="Century Gothic" panose="020B0502020202020204" pitchFamily="34" charset="0"/>
                <a:cs typeface="Century Gothic" panose="020B0502020202020204" pitchFamily="34" charset="0"/>
              </a:rPr>
              <a:t>PREON</a:t>
            </a:r>
            <a:r>
              <a:rPr lang="fr-CA" sz="1600" dirty="0">
                <a:latin typeface="Century Gothic" panose="020B0502020202020204" pitchFamily="34" charset="0"/>
                <a:cs typeface="Century Gothic" panose="020B0502020202020204" pitchFamily="34" charset="0"/>
              </a:rPr>
              <a:t> génère des crédits de carbone pour :</a:t>
            </a:r>
          </a:p>
          <a:p>
            <a:pPr marL="632222" lvl="1">
              <a:lnSpc>
                <a:spcPct val="120000"/>
              </a:lnSpc>
              <a:spcBef>
                <a:spcPts val="0"/>
              </a:spcBef>
              <a:spcAft>
                <a:spcPts val="0"/>
              </a:spcAft>
              <a:buFont typeface="Arial" panose="020B0604020202020204" pitchFamily="34" charset="0"/>
              <a:buChar char="•"/>
            </a:pPr>
            <a:r>
              <a:rPr lang="fr-CA" sz="1600" dirty="0">
                <a:latin typeface="Century Gothic" panose="020B0502020202020204" pitchFamily="34" charset="0"/>
                <a:cs typeface="Century Gothic" panose="020B0502020202020204" pitchFamily="34" charset="0"/>
              </a:rPr>
              <a:t>Les pratiques de gestion bénéfiques </a:t>
            </a:r>
            <a:r>
              <a:rPr lang="fr-CA" sz="1600" dirty="0" err="1">
                <a:latin typeface="Century Gothic" panose="020B0502020202020204" pitchFamily="34" charset="0"/>
                <a:cs typeface="Century Gothic" panose="020B0502020202020204" pitchFamily="34" charset="0"/>
              </a:rPr>
              <a:t>4B</a:t>
            </a:r>
            <a:r>
              <a:rPr lang="fr-CA" sz="1600" dirty="0">
                <a:latin typeface="Century Gothic" panose="020B0502020202020204" pitchFamily="34" charset="0"/>
                <a:cs typeface="Century Gothic" panose="020B0502020202020204" pitchFamily="34" charset="0"/>
              </a:rPr>
              <a:t> — bonne dose, bon moment, bon endroit, bonne source (</a:t>
            </a:r>
            <a:r>
              <a:rPr lang="fr-CA" sz="1600" dirty="0" err="1">
                <a:latin typeface="Century Gothic" panose="020B0502020202020204" pitchFamily="34" charset="0"/>
                <a:cs typeface="Century Gothic" panose="020B0502020202020204" pitchFamily="34" charset="0"/>
              </a:rPr>
              <a:t>4R</a:t>
            </a:r>
            <a:r>
              <a:rPr lang="fr-CA" sz="1600" dirty="0">
                <a:latin typeface="Century Gothic" panose="020B0502020202020204" pitchFamily="34" charset="0"/>
                <a:cs typeface="Century Gothic" panose="020B0502020202020204" pitchFamily="34" charset="0"/>
              </a:rPr>
              <a:t> </a:t>
            </a:r>
            <a:r>
              <a:rPr lang="fr-CA" sz="1600" dirty="0" err="1">
                <a:latin typeface="Century Gothic" panose="020B0502020202020204" pitchFamily="34" charset="0"/>
                <a:cs typeface="Century Gothic" panose="020B0502020202020204" pitchFamily="34" charset="0"/>
              </a:rPr>
              <a:t>Nutrient</a:t>
            </a:r>
            <a:r>
              <a:rPr lang="fr-CA" sz="1600" dirty="0">
                <a:latin typeface="Century Gothic" panose="020B0502020202020204" pitchFamily="34" charset="0"/>
                <a:cs typeface="Century Gothic" panose="020B0502020202020204" pitchFamily="34" charset="0"/>
              </a:rPr>
              <a:t> </a:t>
            </a:r>
            <a:r>
              <a:rPr lang="fr-CA" sz="1600" dirty="0" err="1">
                <a:latin typeface="Century Gothic" panose="020B0502020202020204" pitchFamily="34" charset="0"/>
                <a:cs typeface="Century Gothic" panose="020B0502020202020204" pitchFamily="34" charset="0"/>
              </a:rPr>
              <a:t>Stewardship</a:t>
            </a:r>
            <a:r>
              <a:rPr lang="fr-CA" sz="1600" baseline="30000" dirty="0" err="1">
                <a:latin typeface="Century Gothic" panose="020B0502020202020204" pitchFamily="34" charset="0"/>
                <a:cs typeface="Century Gothic" panose="020B0502020202020204" pitchFamily="34" charset="0"/>
              </a:rPr>
              <a:t>MC</a:t>
            </a:r>
            <a:r>
              <a:rPr lang="fr-CA" sz="1600" dirty="0">
                <a:latin typeface="Century Gothic" panose="020B0502020202020204" pitchFamily="34" charset="0"/>
                <a:cs typeface="Century Gothic" panose="020B0502020202020204" pitchFamily="34" charset="0"/>
              </a:rPr>
              <a:t>)</a:t>
            </a:r>
          </a:p>
          <a:p>
            <a:pPr lvl="2" indent="-214313">
              <a:lnSpc>
                <a:spcPct val="120000"/>
              </a:lnSpc>
              <a:spcBef>
                <a:spcPts val="0"/>
              </a:spcBef>
              <a:spcAft>
                <a:spcPts val="0"/>
              </a:spcAft>
            </a:pPr>
            <a:r>
              <a:rPr lang="fr-CA" sz="1600" dirty="0">
                <a:latin typeface="Century Gothic" panose="020B0502020202020204" pitchFamily="34" charset="0"/>
                <a:cs typeface="Century Gothic" panose="020B0502020202020204" pitchFamily="34" charset="0"/>
              </a:rPr>
              <a:t>Gérer l’azote appliqué de façon plus globale pour réduire les émissions de </a:t>
            </a:r>
            <a:r>
              <a:rPr lang="fr-CA" sz="1600" dirty="0" err="1">
                <a:latin typeface="Century Gothic" panose="020B0502020202020204" pitchFamily="34" charset="0"/>
                <a:cs typeface="Century Gothic" panose="020B0502020202020204" pitchFamily="34" charset="0"/>
              </a:rPr>
              <a:t>N</a:t>
            </a:r>
            <a:r>
              <a:rPr lang="fr-CA" sz="1600" baseline="-25000" dirty="0" err="1">
                <a:latin typeface="Century Gothic" panose="020B0502020202020204" pitchFamily="34" charset="0"/>
                <a:cs typeface="Century Gothic" panose="020B0502020202020204" pitchFamily="34" charset="0"/>
              </a:rPr>
              <a:t>2</a:t>
            </a:r>
            <a:r>
              <a:rPr lang="fr-CA" sz="1600" dirty="0" err="1">
                <a:latin typeface="Century Gothic" panose="020B0502020202020204" pitchFamily="34" charset="0"/>
                <a:cs typeface="Century Gothic" panose="020B0502020202020204" pitchFamily="34" charset="0"/>
              </a:rPr>
              <a:t>O</a:t>
            </a:r>
            <a:endParaRPr lang="fr-CA" sz="1600" dirty="0">
              <a:latin typeface="Century Gothic" panose="020B0502020202020204" pitchFamily="34" charset="0"/>
              <a:cs typeface="Century Gothic" panose="020B0502020202020204" pitchFamily="34" charset="0"/>
            </a:endParaRPr>
          </a:p>
          <a:p>
            <a:pPr marL="632222" lvl="1">
              <a:lnSpc>
                <a:spcPct val="120000"/>
              </a:lnSpc>
              <a:spcBef>
                <a:spcPts val="0"/>
              </a:spcBef>
              <a:spcAft>
                <a:spcPts val="0"/>
              </a:spcAft>
              <a:buFont typeface="Arial" panose="020B0604020202020204" pitchFamily="34" charset="0"/>
              <a:buChar char="•"/>
            </a:pPr>
            <a:r>
              <a:rPr lang="fr-CA" sz="1600" dirty="0">
                <a:latin typeface="Century Gothic" panose="020B0502020202020204" pitchFamily="34" charset="0"/>
                <a:cs typeface="Century Gothic" panose="020B0502020202020204" pitchFamily="34" charset="0"/>
              </a:rPr>
              <a:t>Utilisation de carburant — réduction des exceptions</a:t>
            </a:r>
          </a:p>
          <a:p>
            <a:pPr marL="214313" indent="-214313">
              <a:lnSpc>
                <a:spcPct val="120000"/>
              </a:lnSpc>
              <a:spcBef>
                <a:spcPts val="0"/>
              </a:spcBef>
              <a:spcAft>
                <a:spcPts val="0"/>
              </a:spcAft>
            </a:pPr>
            <a:r>
              <a:rPr lang="fr-CA" sz="1600" dirty="0">
                <a:latin typeface="Century Gothic" panose="020B0502020202020204" pitchFamily="34" charset="0"/>
                <a:cs typeface="Century Gothic" panose="020B0502020202020204" pitchFamily="34" charset="0"/>
              </a:rPr>
              <a:t>Donne 3 options de mise en œuvre : de base, modérée, avancée</a:t>
            </a:r>
          </a:p>
          <a:p>
            <a:pPr marL="214313" indent="-214313">
              <a:lnSpc>
                <a:spcPct val="120000"/>
              </a:lnSpc>
              <a:spcBef>
                <a:spcPts val="0"/>
              </a:spcBef>
              <a:spcAft>
                <a:spcPts val="0"/>
              </a:spcAft>
            </a:pPr>
            <a:r>
              <a:rPr lang="fr-CA" sz="1600" dirty="0">
                <a:latin typeface="Century Gothic" panose="020B0502020202020204" pitchFamily="34" charset="0"/>
                <a:cs typeface="Century Gothic" panose="020B0502020202020204" pitchFamily="34" charset="0"/>
              </a:rPr>
              <a:t>Des projets sont en cours d’élaboration dans le cadre du Système de compensation fondé sur la conformité de l’Alberta; Stratégie pancanadienne du </a:t>
            </a:r>
            <a:r>
              <a:rPr lang="fr-CA" sz="1600" dirty="0" err="1">
                <a:latin typeface="Century Gothic" panose="020B0502020202020204" pitchFamily="34" charset="0"/>
                <a:cs typeface="Century Gothic" panose="020B0502020202020204" pitchFamily="34" charset="0"/>
              </a:rPr>
              <a:t>PREON</a:t>
            </a:r>
            <a:endParaRPr lang="fr-CA" sz="1600" dirty="0">
              <a:latin typeface="Century Gothic" panose="020B0502020202020204" pitchFamily="34" charset="0"/>
              <a:cs typeface="Century Gothic" panose="020B0502020202020204" pitchFamily="34" charset="0"/>
            </a:endParaRPr>
          </a:p>
          <a:p>
            <a:pPr marL="214313" indent="-214313">
              <a:lnSpc>
                <a:spcPct val="120000"/>
              </a:lnSpc>
              <a:spcBef>
                <a:spcPts val="0"/>
              </a:spcBef>
              <a:spcAft>
                <a:spcPts val="0"/>
              </a:spcAft>
            </a:pPr>
            <a:r>
              <a:rPr lang="fr-CA" sz="1600" dirty="0">
                <a:latin typeface="Century Gothic" panose="020B0502020202020204" pitchFamily="34" charset="0"/>
                <a:cs typeface="Century Gothic" panose="020B0502020202020204" pitchFamily="34" charset="0"/>
              </a:rPr>
              <a:t>Expansion mondiale</a:t>
            </a:r>
          </a:p>
          <a:p>
            <a:pPr marL="214313" indent="-214313">
              <a:lnSpc>
                <a:spcPct val="120000"/>
              </a:lnSpc>
              <a:spcBef>
                <a:spcPts val="0"/>
              </a:spcBef>
              <a:spcAft>
                <a:spcPts val="0"/>
              </a:spcAft>
            </a:pPr>
            <a:r>
              <a:rPr lang="fr-CA" sz="1600" dirty="0">
                <a:latin typeface="Century Gothic" panose="020B0502020202020204" pitchFamily="34" charset="0"/>
                <a:cs typeface="Century Gothic" panose="020B0502020202020204" pitchFamily="34" charset="0"/>
              </a:rPr>
              <a:t>Protocole : </a:t>
            </a:r>
            <a:r>
              <a:rPr lang="fr-CA" sz="1600" dirty="0">
                <a:latin typeface="Century Gothic" panose="020B0502020202020204" pitchFamily="34" charset="0"/>
                <a:cs typeface="Century Gothic" panose="020B0502020202020204" pitchFamily="34" charset="0"/>
                <a:hlinkClick r:id="rId2"/>
              </a:rPr>
              <a:t>https://open.alberta.ca/publications/9781460125502</a:t>
            </a:r>
            <a:r>
              <a:rPr lang="fr-CA" sz="1600" dirty="0">
                <a:latin typeface="Century Gothic" panose="020B0502020202020204" pitchFamily="34" charset="0"/>
                <a:cs typeface="Century Gothic" panose="020B0502020202020204" pitchFamily="34" charset="0"/>
              </a:rPr>
              <a:t> </a:t>
            </a:r>
          </a:p>
        </p:txBody>
      </p:sp>
      <p:sp>
        <p:nvSpPr>
          <p:cNvPr id="4" name="Footer Placeholder 3">
            <a:extLst>
              <a:ext uri="{FF2B5EF4-FFF2-40B4-BE49-F238E27FC236}">
                <a16:creationId xmlns:a16="http://schemas.microsoft.com/office/drawing/2014/main" id="{874F91B0-CE34-4A1E-834A-2144028FEB28}"/>
              </a:ext>
            </a:extLst>
          </p:cNvPr>
          <p:cNvSpPr>
            <a:spLocks noGrp="1"/>
          </p:cNvSpPr>
          <p:nvPr>
            <p:ph type="ftr" sz="quarter" idx="11"/>
          </p:nvPr>
        </p:nvSpPr>
        <p:spPr/>
        <p:txBody>
          <a:bodyPr/>
          <a:lstStyle/>
          <a:p>
            <a:pPr>
              <a:defRPr/>
            </a:pPr>
            <a:r>
              <a:rPr lang="fr-CA"/>
              <a:t>VIRESCO SOLUTIONS</a:t>
            </a:r>
          </a:p>
        </p:txBody>
      </p:sp>
      <p:sp>
        <p:nvSpPr>
          <p:cNvPr id="13317" name="Slide Number Placeholder 4">
            <a:extLst>
              <a:ext uri="{FF2B5EF4-FFF2-40B4-BE49-F238E27FC236}">
                <a16:creationId xmlns:a16="http://schemas.microsoft.com/office/drawing/2014/main" id="{C4F103C4-AA53-4F20-A0E8-C1D3C0B67D5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defTabSz="342900" fontAlgn="base">
              <a:spcBef>
                <a:spcPct val="0"/>
              </a:spcBef>
              <a:spcAft>
                <a:spcPct val="0"/>
              </a:spcAft>
              <a:defRPr>
                <a:solidFill>
                  <a:schemeClr val="tx1"/>
                </a:solidFill>
                <a:latin typeface="Calibri" panose="020F0502020204030204" pitchFamily="34" charset="0"/>
              </a:defRPr>
            </a:lvl6pPr>
            <a:lvl7pPr marL="2228850" indent="-171450" defTabSz="342900" fontAlgn="base">
              <a:spcBef>
                <a:spcPct val="0"/>
              </a:spcBef>
              <a:spcAft>
                <a:spcPct val="0"/>
              </a:spcAft>
              <a:defRPr>
                <a:solidFill>
                  <a:schemeClr val="tx1"/>
                </a:solidFill>
                <a:latin typeface="Calibri" panose="020F0502020204030204" pitchFamily="34" charset="0"/>
              </a:defRPr>
            </a:lvl7pPr>
            <a:lvl8pPr marL="2571750" indent="-171450" defTabSz="342900" fontAlgn="base">
              <a:spcBef>
                <a:spcPct val="0"/>
              </a:spcBef>
              <a:spcAft>
                <a:spcPct val="0"/>
              </a:spcAft>
              <a:defRPr>
                <a:solidFill>
                  <a:schemeClr val="tx1"/>
                </a:solidFill>
                <a:latin typeface="Calibri" panose="020F0502020204030204" pitchFamily="34" charset="0"/>
              </a:defRPr>
            </a:lvl8pPr>
            <a:lvl9pPr marL="2914650" indent="-171450" defTabSz="3429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5B7290D-E720-4964-A24F-0B606C26D133}" type="slidenum">
              <a:rPr lang="en-US" altLang="en-US">
                <a:solidFill>
                  <a:srgbClr val="3C3C3B"/>
                </a:solidFill>
              </a:rPr>
              <a:pPr fontAlgn="base">
                <a:spcBef>
                  <a:spcPct val="0"/>
                </a:spcBef>
                <a:spcAft>
                  <a:spcPct val="0"/>
                </a:spcAft>
              </a:pPr>
              <a:t>15</a:t>
            </a:fld>
            <a:endParaRPr lang="en-US" altLang="en-US">
              <a:solidFill>
                <a:srgbClr val="3C3C3B"/>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7499242E-E973-4428-B4ED-85E96ABD8C78}"/>
              </a:ext>
            </a:extLst>
          </p:cNvPr>
          <p:cNvSpPr>
            <a:spLocks noGrp="1" noChangeArrowheads="1"/>
          </p:cNvSpPr>
          <p:nvPr>
            <p:ph type="title"/>
          </p:nvPr>
        </p:nvSpPr>
        <p:spPr>
          <a:xfrm>
            <a:off x="457200" y="95389"/>
            <a:ext cx="8229600" cy="1143000"/>
          </a:xfrm>
        </p:spPr>
        <p:txBody>
          <a:bodyPr/>
          <a:lstStyle/>
          <a:p>
            <a:r>
              <a:rPr lang="fr-CA">
                <a:latin typeface="Century Gothic" panose="020B0502020202020204" pitchFamily="34" charset="0"/>
                <a:cs typeface="Century Gothic" panose="020B0502020202020204" pitchFamily="34" charset="0"/>
              </a:rPr>
              <a:t>Étude de cas — </a:t>
            </a:r>
            <a:r>
              <a:rPr lang="fr-CA">
                <a:solidFill>
                  <a:schemeClr val="tx1"/>
                </a:solidFill>
                <a:latin typeface="Century Gothic" panose="020B0502020202020204" pitchFamily="34" charset="0"/>
                <a:cs typeface="Century Gothic" panose="020B0502020202020204" pitchFamily="34" charset="0"/>
              </a:rPr>
              <a:t>Beef carbon (empreinte carbone du bœuf)</a:t>
            </a:r>
          </a:p>
        </p:txBody>
      </p:sp>
      <p:sp>
        <p:nvSpPr>
          <p:cNvPr id="4" name="Footer Placeholder 3">
            <a:extLst>
              <a:ext uri="{FF2B5EF4-FFF2-40B4-BE49-F238E27FC236}">
                <a16:creationId xmlns:a16="http://schemas.microsoft.com/office/drawing/2014/main" id="{D2B41A37-DBF2-4685-A535-00D7E3E05A8E}"/>
              </a:ext>
            </a:extLst>
          </p:cNvPr>
          <p:cNvSpPr>
            <a:spLocks noGrp="1"/>
          </p:cNvSpPr>
          <p:nvPr>
            <p:ph type="ftr" sz="quarter" idx="11"/>
          </p:nvPr>
        </p:nvSpPr>
        <p:spPr/>
        <p:txBody>
          <a:bodyPr/>
          <a:lstStyle/>
          <a:p>
            <a:pPr>
              <a:defRPr/>
            </a:pPr>
            <a:r>
              <a:rPr lang="fr-CA"/>
              <a:t>VIRESCO SOLUTIONS</a:t>
            </a:r>
          </a:p>
        </p:txBody>
      </p:sp>
      <p:sp>
        <p:nvSpPr>
          <p:cNvPr id="14340" name="Slide Number Placeholder 4">
            <a:extLst>
              <a:ext uri="{FF2B5EF4-FFF2-40B4-BE49-F238E27FC236}">
                <a16:creationId xmlns:a16="http://schemas.microsoft.com/office/drawing/2014/main" id="{C1FA4FD5-F0A8-414F-8327-282974A76DC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defTabSz="342900" fontAlgn="base">
              <a:spcBef>
                <a:spcPct val="0"/>
              </a:spcBef>
              <a:spcAft>
                <a:spcPct val="0"/>
              </a:spcAft>
              <a:defRPr>
                <a:solidFill>
                  <a:schemeClr val="tx1"/>
                </a:solidFill>
                <a:latin typeface="Calibri" panose="020F0502020204030204" pitchFamily="34" charset="0"/>
              </a:defRPr>
            </a:lvl6pPr>
            <a:lvl7pPr marL="2228850" indent="-171450" defTabSz="342900" fontAlgn="base">
              <a:spcBef>
                <a:spcPct val="0"/>
              </a:spcBef>
              <a:spcAft>
                <a:spcPct val="0"/>
              </a:spcAft>
              <a:defRPr>
                <a:solidFill>
                  <a:schemeClr val="tx1"/>
                </a:solidFill>
                <a:latin typeface="Calibri" panose="020F0502020204030204" pitchFamily="34" charset="0"/>
              </a:defRPr>
            </a:lvl7pPr>
            <a:lvl8pPr marL="2571750" indent="-171450" defTabSz="342900" fontAlgn="base">
              <a:spcBef>
                <a:spcPct val="0"/>
              </a:spcBef>
              <a:spcAft>
                <a:spcPct val="0"/>
              </a:spcAft>
              <a:defRPr>
                <a:solidFill>
                  <a:schemeClr val="tx1"/>
                </a:solidFill>
                <a:latin typeface="Calibri" panose="020F0502020204030204" pitchFamily="34" charset="0"/>
              </a:defRPr>
            </a:lvl8pPr>
            <a:lvl9pPr marL="2914650" indent="-171450" defTabSz="3429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248EB37-1E98-431A-8788-F1BEDF2BC81E}" type="slidenum">
              <a:rPr lang="en-US" altLang="en-US">
                <a:solidFill>
                  <a:srgbClr val="3C3C3B"/>
                </a:solidFill>
              </a:rPr>
              <a:pPr fontAlgn="base">
                <a:spcBef>
                  <a:spcPct val="0"/>
                </a:spcBef>
                <a:spcAft>
                  <a:spcPct val="0"/>
                </a:spcAft>
              </a:pPr>
              <a:t>16</a:t>
            </a:fld>
            <a:endParaRPr lang="en-US" altLang="en-US">
              <a:solidFill>
                <a:srgbClr val="3C3C3B"/>
              </a:solidFill>
            </a:endParaRPr>
          </a:p>
        </p:txBody>
      </p:sp>
      <p:pic>
        <p:nvPicPr>
          <p:cNvPr id="14341" name="Picture 5">
            <a:extLst>
              <a:ext uri="{FF2B5EF4-FFF2-40B4-BE49-F238E27FC236}">
                <a16:creationId xmlns:a16="http://schemas.microsoft.com/office/drawing/2014/main" id="{99B48D17-7121-4050-B58A-15DB91470F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1229" y="2253853"/>
            <a:ext cx="4612481" cy="2957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309963C8-4A10-416D-B74A-8F7440D86303}"/>
              </a:ext>
            </a:extLst>
          </p:cNvPr>
          <p:cNvSpPr>
            <a:spLocks noGrp="1"/>
          </p:cNvSpPr>
          <p:nvPr>
            <p:ph idx="1"/>
          </p:nvPr>
        </p:nvSpPr>
        <p:spPr>
          <a:xfrm>
            <a:off x="420291" y="2253854"/>
            <a:ext cx="3446859" cy="3264694"/>
          </a:xfrm>
        </p:spPr>
        <p:txBody>
          <a:bodyPr rtlCol="0">
            <a:normAutofit fontScale="40000" lnSpcReduction="20000"/>
          </a:bodyPr>
          <a:lstStyle/>
          <a:p>
            <a:pPr fontAlgn="auto">
              <a:buFont typeface="Arial"/>
              <a:buChar char="•"/>
              <a:defRPr/>
            </a:pPr>
            <a:r>
              <a:rPr lang="fr-CA" sz="1500"/>
              <a:t>Protocole sur les bovins gras — premier protocole visant l’empreinte carbone du bœuf dans le monde</a:t>
            </a:r>
          </a:p>
          <a:p>
            <a:pPr fontAlgn="auto">
              <a:buFont typeface="Arial"/>
              <a:buChar char="•"/>
              <a:defRPr/>
            </a:pPr>
            <a:r>
              <a:rPr lang="fr-CA" sz="1500"/>
              <a:t>Quantifie les réductions entériques et du fumier associées aux pratiques qui augmentent l’efficacité de l’utilisation des aliments pour animaux (p. ex., bêta agonistes, améliorations génétiques, modifications des aliments, etc.);</a:t>
            </a:r>
          </a:p>
          <a:p>
            <a:pPr>
              <a:defRPr/>
            </a:pPr>
            <a:r>
              <a:rPr lang="fr-CA" sz="1500"/>
              <a:t>Projet de la vache propre —</a:t>
            </a:r>
            <a:r>
              <a:rPr lang="fr-CA"/>
              <a:t> </a:t>
            </a:r>
            <a:r>
              <a:rPr lang="fr-CA" sz="1600"/>
              <a:t>DSM a élaboré une solution (d’alimentation) qui réduit d’au moins 30 % les émissions de méthane entérique provenant des bovins et des vaches. </a:t>
            </a:r>
          </a:p>
          <a:p>
            <a:pPr fontAlgn="auto">
              <a:buFont typeface="Arial"/>
              <a:buChar char="•"/>
              <a:defRPr/>
            </a:pPr>
            <a:endParaRPr lang="en-US" sz="1500" dirty="0"/>
          </a:p>
          <a:p>
            <a:pPr fontAlgn="auto">
              <a:buFont typeface="Arial"/>
              <a:buChar char="•"/>
              <a:defRPr/>
            </a:pPr>
            <a:endParaRPr lang="en-US" dirty="0">
              <a:ea typeface="+mn-ea"/>
            </a:endParaRPr>
          </a:p>
          <a:p>
            <a:pPr marL="285743" indent="-285743">
              <a:defRPr/>
            </a:pPr>
            <a:endParaRPr lang="en-CA" dirty="0">
              <a:ea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B7F88-0434-40E2-8B8E-CAAE6DF1A05F}"/>
              </a:ext>
            </a:extLst>
          </p:cNvPr>
          <p:cNvSpPr>
            <a:spLocks noGrp="1"/>
          </p:cNvSpPr>
          <p:nvPr>
            <p:ph type="title"/>
          </p:nvPr>
        </p:nvSpPr>
        <p:spPr>
          <a:xfrm>
            <a:off x="363070" y="435902"/>
            <a:ext cx="8229600" cy="857250"/>
          </a:xfrm>
        </p:spPr>
        <p:txBody>
          <a:bodyPr>
            <a:normAutofit fontScale="90000"/>
          </a:bodyPr>
          <a:lstStyle/>
          <a:p>
            <a:r>
              <a:rPr lang="fr-CA" sz="2700"/>
              <a:t>Protocoles supplémentaires en cours d’élaboration</a:t>
            </a:r>
          </a:p>
        </p:txBody>
      </p:sp>
      <p:sp>
        <p:nvSpPr>
          <p:cNvPr id="3" name="Content Placeholder 2">
            <a:extLst>
              <a:ext uri="{FF2B5EF4-FFF2-40B4-BE49-F238E27FC236}">
                <a16:creationId xmlns:a16="http://schemas.microsoft.com/office/drawing/2014/main" id="{244CC369-B24E-437D-8D45-31643C796F40}"/>
              </a:ext>
            </a:extLst>
          </p:cNvPr>
          <p:cNvSpPr>
            <a:spLocks noGrp="1"/>
          </p:cNvSpPr>
          <p:nvPr>
            <p:ph idx="1"/>
          </p:nvPr>
        </p:nvSpPr>
        <p:spPr>
          <a:xfrm>
            <a:off x="470647" y="1589749"/>
            <a:ext cx="8229600" cy="3975099"/>
          </a:xfrm>
        </p:spPr>
        <p:txBody>
          <a:bodyPr>
            <a:noAutofit/>
          </a:bodyPr>
          <a:lstStyle/>
          <a:p>
            <a:pPr>
              <a:lnSpc>
                <a:spcPct val="110000"/>
              </a:lnSpc>
              <a:spcBef>
                <a:spcPts val="450"/>
              </a:spcBef>
              <a:spcAft>
                <a:spcPts val="0"/>
              </a:spcAft>
            </a:pPr>
            <a:r>
              <a:rPr lang="fr-CA" sz="2000" b="1"/>
              <a:t>Conversion évitée des prairies</a:t>
            </a:r>
          </a:p>
          <a:p>
            <a:pPr lvl="1">
              <a:lnSpc>
                <a:spcPct val="110000"/>
              </a:lnSpc>
              <a:spcBef>
                <a:spcPts val="450"/>
              </a:spcBef>
              <a:spcAft>
                <a:spcPts val="0"/>
              </a:spcAft>
            </a:pPr>
            <a:r>
              <a:rPr lang="fr-CA"/>
              <a:t>Stockage et séquestration du carbone dans le sol, du maintien des prairies et de la non-conversion aux terres cultivées</a:t>
            </a:r>
          </a:p>
          <a:p>
            <a:pPr marL="342900" lvl="1" indent="-342900">
              <a:lnSpc>
                <a:spcPct val="110000"/>
              </a:lnSpc>
              <a:spcBef>
                <a:spcPts val="450"/>
              </a:spcBef>
              <a:spcAft>
                <a:spcPts val="0"/>
              </a:spcAft>
              <a:buFont typeface="Arial"/>
              <a:buChar char="•"/>
            </a:pPr>
            <a:r>
              <a:rPr lang="fr-CA" b="1"/>
              <a:t>Conversion évitée des tourbières</a:t>
            </a:r>
          </a:p>
          <a:p>
            <a:pPr lvl="1">
              <a:lnSpc>
                <a:spcPct val="110000"/>
              </a:lnSpc>
              <a:spcBef>
                <a:spcPts val="450"/>
              </a:spcBef>
              <a:spcAft>
                <a:spcPts val="0"/>
              </a:spcAft>
            </a:pPr>
            <a:r>
              <a:rPr lang="fr-CA"/>
              <a:t>Maintien du carbone stocké dans les tourbières boréales au moyen du remplacement des fibres de tourbe extraites par du fumier laitier digéré</a:t>
            </a:r>
          </a:p>
          <a:p>
            <a:pPr>
              <a:lnSpc>
                <a:spcPct val="110000"/>
              </a:lnSpc>
              <a:spcBef>
                <a:spcPts val="450"/>
              </a:spcBef>
              <a:spcAft>
                <a:spcPts val="0"/>
              </a:spcAft>
            </a:pPr>
            <a:r>
              <a:rPr lang="fr-CA" sz="2000" b="1"/>
              <a:t>Gestion des prairies</a:t>
            </a:r>
          </a:p>
          <a:p>
            <a:pPr lvl="1">
              <a:lnSpc>
                <a:spcPct val="110000"/>
              </a:lnSpc>
              <a:spcBef>
                <a:spcPts val="450"/>
              </a:spcBef>
              <a:spcAft>
                <a:spcPts val="0"/>
              </a:spcAft>
            </a:pPr>
            <a:r>
              <a:rPr lang="fr-CA"/>
              <a:t>Pratiques de gestion exemplaires (PGE) pour les parcours naturels afin d’améliorer la séquestration du sol</a:t>
            </a:r>
          </a:p>
          <a:p>
            <a:pPr lvl="1">
              <a:lnSpc>
                <a:spcPct val="110000"/>
              </a:lnSpc>
              <a:spcBef>
                <a:spcPts val="450"/>
              </a:spcBef>
              <a:spcAft>
                <a:spcPts val="0"/>
              </a:spcAft>
            </a:pPr>
            <a:r>
              <a:rPr lang="fr-CA"/>
              <a:t>Gestion fondée sur des mesures plutôt que sur la pratique</a:t>
            </a:r>
          </a:p>
          <a:p>
            <a:pPr lvl="1">
              <a:lnSpc>
                <a:spcPct val="110000"/>
              </a:lnSpc>
              <a:spcBef>
                <a:spcPts val="450"/>
              </a:spcBef>
              <a:spcAft>
                <a:spcPts val="0"/>
              </a:spcAft>
            </a:pPr>
            <a:endParaRPr lang="en-CA" dirty="0"/>
          </a:p>
        </p:txBody>
      </p:sp>
    </p:spTree>
    <p:extLst>
      <p:ext uri="{BB962C8B-B14F-4D97-AF65-F5344CB8AC3E}">
        <p14:creationId xmlns:p14="http://schemas.microsoft.com/office/powerpoint/2010/main" val="1990679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5">
            <a:extLst>
              <a:ext uri="{FF2B5EF4-FFF2-40B4-BE49-F238E27FC236}">
                <a16:creationId xmlns:a16="http://schemas.microsoft.com/office/drawing/2014/main" id="{B4F25A0D-CE12-4187-9282-5F545D5D3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794" y="4523185"/>
            <a:ext cx="819150" cy="49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6">
            <a:extLst>
              <a:ext uri="{FF2B5EF4-FFF2-40B4-BE49-F238E27FC236}">
                <a16:creationId xmlns:a16="http://schemas.microsoft.com/office/drawing/2014/main" id="{D5108C4A-2D22-4755-B462-180AEEDF24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8210" y="4077891"/>
            <a:ext cx="652463" cy="65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D22EBF4D-F616-4C11-81F5-2F5F4B31AB70}"/>
              </a:ext>
            </a:extLst>
          </p:cNvPr>
          <p:cNvSpPr>
            <a:spLocks noGrp="1"/>
          </p:cNvSpPr>
          <p:nvPr>
            <p:ph idx="1"/>
          </p:nvPr>
        </p:nvSpPr>
        <p:spPr>
          <a:xfrm>
            <a:off x="4132053" y="1311219"/>
            <a:ext cx="4882551" cy="2286315"/>
          </a:xfrm>
        </p:spPr>
        <p:txBody>
          <a:bodyPr rtlCol="0">
            <a:normAutofit fontScale="92500"/>
          </a:bodyPr>
          <a:lstStyle/>
          <a:p>
            <a:pPr>
              <a:lnSpc>
                <a:spcPct val="105000"/>
              </a:lnSpc>
              <a:spcBef>
                <a:spcPts val="0"/>
              </a:spcBef>
              <a:spcAft>
                <a:spcPts val="0"/>
              </a:spcAft>
              <a:defRPr/>
            </a:pPr>
            <a:r>
              <a:rPr lang="fr-CA" sz="1600" dirty="0"/>
              <a:t>Favorisent l’établissement de cibles de réduction des émissions conformes au niveau de </a:t>
            </a:r>
            <a:r>
              <a:rPr lang="fr-CA" sz="1600" dirty="0" err="1"/>
              <a:t>décarbonisation</a:t>
            </a:r>
            <a:r>
              <a:rPr lang="fr-CA" sz="1600" dirty="0"/>
              <a:t> requis pour maintenir les augmentations de la température mondiale à des niveaux inférieurs à 2 </a:t>
            </a:r>
            <a:r>
              <a:rPr lang="fr-CA" sz="1600" baseline="30000" dirty="0"/>
              <a:t>O</a:t>
            </a:r>
            <a:r>
              <a:rPr lang="fr-CA" sz="1600" dirty="0"/>
              <a:t>C par rapport aux niveaux préindustriels</a:t>
            </a:r>
          </a:p>
          <a:p>
            <a:pPr>
              <a:lnSpc>
                <a:spcPct val="105000"/>
              </a:lnSpc>
              <a:spcBef>
                <a:spcPts val="0"/>
              </a:spcBef>
              <a:spcAft>
                <a:spcPts val="0"/>
              </a:spcAft>
              <a:defRPr/>
            </a:pPr>
            <a:endParaRPr lang="en-US" sz="1600" dirty="0"/>
          </a:p>
          <a:p>
            <a:pPr>
              <a:lnSpc>
                <a:spcPct val="105000"/>
              </a:lnSpc>
              <a:spcBef>
                <a:spcPts val="0"/>
              </a:spcBef>
              <a:spcAft>
                <a:spcPts val="0"/>
              </a:spcAft>
              <a:defRPr/>
            </a:pPr>
            <a:r>
              <a:rPr lang="fr-CA" sz="1600" dirty="0"/>
              <a:t>Sociétés agroalimentaires qui ont des cibles fondées sur des données scientifiques</a:t>
            </a:r>
          </a:p>
          <a:p>
            <a:pPr marL="0" indent="0">
              <a:lnSpc>
                <a:spcPct val="105000"/>
              </a:lnSpc>
              <a:spcBef>
                <a:spcPts val="0"/>
              </a:spcBef>
              <a:spcAft>
                <a:spcPts val="0"/>
              </a:spcAft>
              <a:buNone/>
              <a:defRPr/>
            </a:pPr>
            <a:endParaRPr lang="en-US" sz="1069" dirty="0"/>
          </a:p>
          <a:p>
            <a:pPr marL="0" indent="0">
              <a:lnSpc>
                <a:spcPct val="105000"/>
              </a:lnSpc>
              <a:spcBef>
                <a:spcPts val="0"/>
              </a:spcBef>
              <a:spcAft>
                <a:spcPts val="0"/>
              </a:spcAft>
              <a:buNone/>
              <a:defRPr/>
            </a:pPr>
            <a:endParaRPr lang="en-US" dirty="0">
              <a:ea typeface="+mn-ea"/>
            </a:endParaRPr>
          </a:p>
          <a:p>
            <a:pPr marL="0" indent="0">
              <a:lnSpc>
                <a:spcPct val="105000"/>
              </a:lnSpc>
              <a:spcBef>
                <a:spcPts val="0"/>
              </a:spcBef>
              <a:spcAft>
                <a:spcPts val="0"/>
              </a:spcAft>
              <a:buNone/>
              <a:defRPr/>
            </a:pPr>
            <a:endParaRPr lang="en-US" dirty="0">
              <a:ea typeface="+mn-ea"/>
            </a:endParaRPr>
          </a:p>
          <a:p>
            <a:pPr marL="0" indent="0">
              <a:lnSpc>
                <a:spcPct val="105000"/>
              </a:lnSpc>
              <a:spcBef>
                <a:spcPts val="0"/>
              </a:spcBef>
              <a:spcAft>
                <a:spcPts val="0"/>
              </a:spcAft>
              <a:buNone/>
              <a:defRPr/>
            </a:pPr>
            <a:endParaRPr lang="en-US" dirty="0">
              <a:ea typeface="+mn-ea"/>
            </a:endParaRPr>
          </a:p>
          <a:p>
            <a:pPr marL="0" indent="0">
              <a:lnSpc>
                <a:spcPct val="105000"/>
              </a:lnSpc>
              <a:spcBef>
                <a:spcPts val="0"/>
              </a:spcBef>
              <a:spcAft>
                <a:spcPts val="0"/>
              </a:spcAft>
              <a:buNone/>
              <a:defRPr/>
            </a:pPr>
            <a:endParaRPr lang="en-US" dirty="0">
              <a:ea typeface="+mn-ea"/>
            </a:endParaRPr>
          </a:p>
          <a:p>
            <a:pPr marL="0" indent="0">
              <a:lnSpc>
                <a:spcPct val="105000"/>
              </a:lnSpc>
              <a:spcBef>
                <a:spcPts val="0"/>
              </a:spcBef>
              <a:spcAft>
                <a:spcPts val="0"/>
              </a:spcAft>
              <a:buNone/>
              <a:defRPr/>
            </a:pPr>
            <a:endParaRPr lang="en-US" dirty="0">
              <a:ea typeface="+mn-ea"/>
            </a:endParaRPr>
          </a:p>
          <a:p>
            <a:pPr marL="0" indent="0">
              <a:lnSpc>
                <a:spcPct val="105000"/>
              </a:lnSpc>
              <a:spcBef>
                <a:spcPts val="0"/>
              </a:spcBef>
              <a:spcAft>
                <a:spcPts val="0"/>
              </a:spcAft>
              <a:buNone/>
              <a:defRPr/>
            </a:pPr>
            <a:endParaRPr lang="en-US" dirty="0">
              <a:ea typeface="+mn-ea"/>
            </a:endParaRPr>
          </a:p>
          <a:p>
            <a:pPr marL="0" indent="0">
              <a:lnSpc>
                <a:spcPct val="105000"/>
              </a:lnSpc>
              <a:spcBef>
                <a:spcPts val="0"/>
              </a:spcBef>
              <a:spcAft>
                <a:spcPts val="0"/>
              </a:spcAft>
              <a:buNone/>
              <a:defRPr/>
            </a:pPr>
            <a:endParaRPr lang="en-US" dirty="0">
              <a:ea typeface="+mn-ea"/>
            </a:endParaRPr>
          </a:p>
          <a:p>
            <a:pPr marL="0" indent="0">
              <a:lnSpc>
                <a:spcPct val="105000"/>
              </a:lnSpc>
              <a:spcBef>
                <a:spcPts val="0"/>
              </a:spcBef>
              <a:spcAft>
                <a:spcPts val="0"/>
              </a:spcAft>
              <a:buNone/>
              <a:defRPr/>
            </a:pPr>
            <a:endParaRPr lang="en-US" dirty="0">
              <a:ea typeface="+mn-ea"/>
            </a:endParaRPr>
          </a:p>
          <a:p>
            <a:pPr marL="0" indent="0">
              <a:lnSpc>
                <a:spcPct val="105000"/>
              </a:lnSpc>
              <a:spcBef>
                <a:spcPts val="0"/>
              </a:spcBef>
              <a:spcAft>
                <a:spcPts val="0"/>
              </a:spcAft>
              <a:buNone/>
              <a:defRPr/>
            </a:pPr>
            <a:endParaRPr lang="en-US" dirty="0">
              <a:ea typeface="+mn-ea"/>
            </a:endParaRPr>
          </a:p>
          <a:p>
            <a:pPr fontAlgn="auto">
              <a:lnSpc>
                <a:spcPct val="105000"/>
              </a:lnSpc>
              <a:buFont typeface="Arial"/>
              <a:buChar char="•"/>
              <a:defRPr/>
            </a:pPr>
            <a:endParaRPr lang="en-CA" dirty="0">
              <a:ea typeface="+mn-ea"/>
            </a:endParaRPr>
          </a:p>
        </p:txBody>
      </p:sp>
      <p:sp>
        <p:nvSpPr>
          <p:cNvPr id="4" name="Footer Placeholder 3">
            <a:extLst>
              <a:ext uri="{FF2B5EF4-FFF2-40B4-BE49-F238E27FC236}">
                <a16:creationId xmlns:a16="http://schemas.microsoft.com/office/drawing/2014/main" id="{75A2EF08-93C3-4078-9015-90059B952CA9}"/>
              </a:ext>
            </a:extLst>
          </p:cNvPr>
          <p:cNvSpPr>
            <a:spLocks noGrp="1"/>
          </p:cNvSpPr>
          <p:nvPr>
            <p:ph type="ftr" sz="quarter" idx="11"/>
          </p:nvPr>
        </p:nvSpPr>
        <p:spPr/>
        <p:txBody>
          <a:bodyPr/>
          <a:lstStyle/>
          <a:p>
            <a:pPr>
              <a:defRPr/>
            </a:pPr>
            <a:r>
              <a:rPr lang="fr-CA"/>
              <a:t>VIRESCO SOLUTIONS</a:t>
            </a:r>
          </a:p>
        </p:txBody>
      </p:sp>
      <p:pic>
        <p:nvPicPr>
          <p:cNvPr id="18439" name="Picture 5">
            <a:extLst>
              <a:ext uri="{FF2B5EF4-FFF2-40B4-BE49-F238E27FC236}">
                <a16:creationId xmlns:a16="http://schemas.microsoft.com/office/drawing/2014/main" id="{036C4104-DDCB-4E7E-BE5B-1EFCD7BE9D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789" y="1538676"/>
            <a:ext cx="3461608" cy="1890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A7F6573-6EBA-4E2A-A546-447158F479F6}"/>
              </a:ext>
            </a:extLst>
          </p:cNvPr>
          <p:cNvSpPr txBox="1"/>
          <p:nvPr/>
        </p:nvSpPr>
        <p:spPr>
          <a:xfrm>
            <a:off x="574158" y="3484960"/>
            <a:ext cx="2147611" cy="292709"/>
          </a:xfrm>
          <a:prstGeom prst="rect">
            <a:avLst/>
          </a:prstGeom>
          <a:noFill/>
        </p:spPr>
        <p:txBody>
          <a:bodyPr wrap="square">
            <a:spAutoFit/>
          </a:bodyPr>
          <a:lstStyle/>
          <a:p>
            <a:pPr>
              <a:lnSpc>
                <a:spcPct val="120000"/>
              </a:lnSpc>
              <a:defRPr/>
            </a:pPr>
            <a:r>
              <a:rPr lang="fr-CA" sz="1200">
                <a:latin typeface="Century Gothic" charset="0"/>
                <a:ea typeface="Century Gothic" charset="0"/>
                <a:cs typeface="Century Gothic" charset="0"/>
              </a:rPr>
              <a:t>Collaboration entre :</a:t>
            </a:r>
          </a:p>
        </p:txBody>
      </p:sp>
      <p:pic>
        <p:nvPicPr>
          <p:cNvPr id="18441" name="Picture 12">
            <a:extLst>
              <a:ext uri="{FF2B5EF4-FFF2-40B4-BE49-F238E27FC236}">
                <a16:creationId xmlns:a16="http://schemas.microsoft.com/office/drawing/2014/main" id="{53631EC6-F1AE-41D8-9680-7DD8A7B7E6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4725" y="3727797"/>
            <a:ext cx="1063321" cy="76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5">
            <a:extLst>
              <a:ext uri="{FF2B5EF4-FFF2-40B4-BE49-F238E27FC236}">
                <a16:creationId xmlns:a16="http://schemas.microsoft.com/office/drawing/2014/main" id="{72900922-58BA-4053-8D91-1ADC6135CE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1770" y="4365553"/>
            <a:ext cx="1477816" cy="435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6">
            <a:extLst>
              <a:ext uri="{FF2B5EF4-FFF2-40B4-BE49-F238E27FC236}">
                <a16:creationId xmlns:a16="http://schemas.microsoft.com/office/drawing/2014/main" id="{7F4DAB59-E33F-4A80-AAEE-E6420A83F2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9366" y="3806844"/>
            <a:ext cx="1355359" cy="47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7">
            <a:extLst>
              <a:ext uri="{FF2B5EF4-FFF2-40B4-BE49-F238E27FC236}">
                <a16:creationId xmlns:a16="http://schemas.microsoft.com/office/drawing/2014/main" id="{23358CDA-E3BB-4859-B69E-712F2126EF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2679" y="4403527"/>
            <a:ext cx="516476" cy="764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8">
            <a:extLst>
              <a:ext uri="{FF2B5EF4-FFF2-40B4-BE49-F238E27FC236}">
                <a16:creationId xmlns:a16="http://schemas.microsoft.com/office/drawing/2014/main" id="{5FD1B944-AB6D-4FBD-9BAF-0E522E27FA8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937" y="4914897"/>
            <a:ext cx="1171575" cy="53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26" descr="Image result for coca cola">
            <a:extLst>
              <a:ext uri="{FF2B5EF4-FFF2-40B4-BE49-F238E27FC236}">
                <a16:creationId xmlns:a16="http://schemas.microsoft.com/office/drawing/2014/main" id="{38FFAD09-225D-47AD-BC54-5934CB1773A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63116" y="5080616"/>
            <a:ext cx="456619" cy="45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20">
            <a:extLst>
              <a:ext uri="{FF2B5EF4-FFF2-40B4-BE49-F238E27FC236}">
                <a16:creationId xmlns:a16="http://schemas.microsoft.com/office/drawing/2014/main" id="{04B95C7D-D0DB-4B9A-964C-371D59E30BA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03075" y="3727797"/>
            <a:ext cx="885924"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20" descr="Image result for general mills">
            <a:extLst>
              <a:ext uri="{FF2B5EF4-FFF2-40B4-BE49-F238E27FC236}">
                <a16:creationId xmlns:a16="http://schemas.microsoft.com/office/drawing/2014/main" id="{2468D4BC-B0C8-487F-889B-F756093AF53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r="47005"/>
          <a:stretch>
            <a:fillRect/>
          </a:stretch>
        </p:blipFill>
        <p:spPr bwMode="auto">
          <a:xfrm>
            <a:off x="4893272" y="3951505"/>
            <a:ext cx="533106" cy="50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22">
            <a:extLst>
              <a:ext uri="{FF2B5EF4-FFF2-40B4-BE49-F238E27FC236}">
                <a16:creationId xmlns:a16="http://schemas.microsoft.com/office/drawing/2014/main" id="{1865454D-68FB-4FD7-BF5F-89203E9547D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88831" y="4375187"/>
            <a:ext cx="542728" cy="65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0" name="Picture 23" descr="Image result for kellogg">
            <a:extLst>
              <a:ext uri="{FF2B5EF4-FFF2-40B4-BE49-F238E27FC236}">
                <a16:creationId xmlns:a16="http://schemas.microsoft.com/office/drawing/2014/main" id="{1A7E2564-CEC6-412A-AD48-5058A10BFB7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20596" t="25349" r="23041" b="25829"/>
          <a:stretch>
            <a:fillRect/>
          </a:stretch>
        </p:blipFill>
        <p:spPr bwMode="auto">
          <a:xfrm>
            <a:off x="6662594" y="4682744"/>
            <a:ext cx="602456" cy="27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1" name="Picture 22" descr="Image result for Mars logo">
            <a:extLst>
              <a:ext uri="{FF2B5EF4-FFF2-40B4-BE49-F238E27FC236}">
                <a16:creationId xmlns:a16="http://schemas.microsoft.com/office/drawing/2014/main" id="{2DCEBBDB-590E-4A8F-BD6B-3F6988E08AB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74569" y="3558779"/>
            <a:ext cx="865585" cy="16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2" name="Picture 24" descr="Image result for walmart">
            <a:extLst>
              <a:ext uri="{FF2B5EF4-FFF2-40B4-BE49-F238E27FC236}">
                <a16:creationId xmlns:a16="http://schemas.microsoft.com/office/drawing/2014/main" id="{8FE8F673-9823-4EAD-BB09-2F39A4B11A1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36069" b="35394"/>
          <a:stretch>
            <a:fillRect/>
          </a:stretch>
        </p:blipFill>
        <p:spPr bwMode="auto">
          <a:xfrm>
            <a:off x="4695887" y="3604619"/>
            <a:ext cx="1323848" cy="28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3" name="Picture 28">
            <a:extLst>
              <a:ext uri="{FF2B5EF4-FFF2-40B4-BE49-F238E27FC236}">
                <a16:creationId xmlns:a16="http://schemas.microsoft.com/office/drawing/2014/main" id="{4E4765B2-EAD7-4A3C-8792-E08A3E0DEB9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39909" y="4275481"/>
            <a:ext cx="790432" cy="52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4" name="Picture 29">
            <a:extLst>
              <a:ext uri="{FF2B5EF4-FFF2-40B4-BE49-F238E27FC236}">
                <a16:creationId xmlns:a16="http://schemas.microsoft.com/office/drawing/2014/main" id="{2786F87A-F99A-43BA-AABE-2C0A933CD58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587951" y="5120323"/>
            <a:ext cx="907256" cy="22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5" name="Picture 30">
            <a:extLst>
              <a:ext uri="{FF2B5EF4-FFF2-40B4-BE49-F238E27FC236}">
                <a16:creationId xmlns:a16="http://schemas.microsoft.com/office/drawing/2014/main" id="{C80F1F49-9F8F-4AF4-A2BF-A8AF669077A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910963" y="3885356"/>
            <a:ext cx="885124" cy="394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6" name="Title 7">
            <a:extLst>
              <a:ext uri="{FF2B5EF4-FFF2-40B4-BE49-F238E27FC236}">
                <a16:creationId xmlns:a16="http://schemas.microsoft.com/office/drawing/2014/main" id="{BEC8BE16-F696-409A-918A-2DE024DD5CE6}"/>
              </a:ext>
            </a:extLst>
          </p:cNvPr>
          <p:cNvSpPr>
            <a:spLocks noGrp="1" noChangeArrowheads="1"/>
          </p:cNvSpPr>
          <p:nvPr>
            <p:ph type="title"/>
          </p:nvPr>
        </p:nvSpPr>
        <p:spPr>
          <a:xfrm>
            <a:off x="414282" y="418657"/>
            <a:ext cx="8315435" cy="642938"/>
          </a:xfrm>
        </p:spPr>
        <p:txBody>
          <a:bodyPr>
            <a:noAutofit/>
          </a:bodyPr>
          <a:lstStyle/>
          <a:p>
            <a:r>
              <a:rPr lang="fr-CA">
                <a:latin typeface="Century Gothic" panose="020B0502020202020204" pitchFamily="34" charset="0"/>
                <a:cs typeface="Century Gothic" panose="020B0502020202020204" pitchFamily="34" charset="0"/>
              </a:rPr>
              <a:t>Facteurs du marché — chaînes d’approvisionnement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326" y="97198"/>
            <a:ext cx="8229600" cy="1143000"/>
          </a:xfrm>
        </p:spPr>
        <p:txBody>
          <a:bodyPr>
            <a:normAutofit fontScale="90000"/>
          </a:bodyPr>
          <a:lstStyle/>
          <a:p>
            <a:r>
              <a:rPr lang="fr-CA" dirty="0"/>
              <a:t>« </a:t>
            </a:r>
            <a:r>
              <a:rPr lang="fr-CA" dirty="0" err="1"/>
              <a:t>Insetting</a:t>
            </a:r>
            <a:r>
              <a:rPr lang="fr-CA" dirty="0"/>
              <a:t> » des chaînes d’approvisionnement en 2018 — faciliter l’investissement</a:t>
            </a:r>
          </a:p>
        </p:txBody>
      </p:sp>
      <p:sp>
        <p:nvSpPr>
          <p:cNvPr id="4" name="Footer Placeholder 3"/>
          <p:cNvSpPr>
            <a:spLocks noGrp="1"/>
          </p:cNvSpPr>
          <p:nvPr>
            <p:ph type="ftr" sz="quarter" idx="11"/>
          </p:nvPr>
        </p:nvSpPr>
        <p:spPr/>
        <p:txBody>
          <a:bodyPr/>
          <a:lstStyle/>
          <a:p>
            <a:r>
              <a:rPr lang="fr-CA"/>
              <a:t>VIRESCO SOLUTIONS</a:t>
            </a:r>
          </a:p>
        </p:txBody>
      </p:sp>
      <p:sp>
        <p:nvSpPr>
          <p:cNvPr id="5" name="Slide Number Placeholder 4"/>
          <p:cNvSpPr>
            <a:spLocks noGrp="1"/>
          </p:cNvSpPr>
          <p:nvPr>
            <p:ph type="sldNum" sz="quarter" idx="12"/>
          </p:nvPr>
        </p:nvSpPr>
        <p:spPr/>
        <p:txBody>
          <a:bodyPr/>
          <a:lstStyle/>
          <a:p>
            <a:fld id="{85342F38-C6C6-AF4D-94FC-B55C427F4550}" type="slidenum">
              <a:rPr lang="en-US" smtClean="0"/>
              <a:t>19</a:t>
            </a:fld>
            <a:endParaRPr lang="en-US" smtClean="0"/>
          </a:p>
        </p:txBody>
      </p:sp>
      <p:pic>
        <p:nvPicPr>
          <p:cNvPr id="6" name="Picture 5"/>
          <p:cNvPicPr>
            <a:picLocks noChangeAspect="1"/>
          </p:cNvPicPr>
          <p:nvPr/>
        </p:nvPicPr>
        <p:blipFill>
          <a:blip r:embed="rId2"/>
          <a:stretch>
            <a:fillRect/>
          </a:stretch>
        </p:blipFill>
        <p:spPr>
          <a:xfrm>
            <a:off x="505638" y="1289168"/>
            <a:ext cx="8132723" cy="4057872"/>
          </a:xfrm>
          <a:prstGeom prst="rect">
            <a:avLst/>
          </a:prstGeom>
        </p:spPr>
      </p:pic>
      <p:sp>
        <p:nvSpPr>
          <p:cNvPr id="3" name="TextBox 2"/>
          <p:cNvSpPr txBox="1"/>
          <p:nvPr/>
        </p:nvSpPr>
        <p:spPr>
          <a:xfrm>
            <a:off x="335036" y="5522179"/>
            <a:ext cx="8396564" cy="523220"/>
          </a:xfrm>
          <a:prstGeom prst="rect">
            <a:avLst/>
          </a:prstGeom>
          <a:noFill/>
        </p:spPr>
        <p:txBody>
          <a:bodyPr wrap="square" rtlCol="0">
            <a:spAutoFit/>
          </a:bodyPr>
          <a:lstStyle/>
          <a:p>
            <a:r>
              <a:rPr lang="fr-CA" b="1"/>
              <a:t>Premier groupe de travail intégré (octobre 2018)</a:t>
            </a:r>
            <a:r>
              <a:rPr lang="fr-CA"/>
              <a:t> - Mars, Danone, General Mills, Cargill, Barry Callebaut, Ben&amp;Jerry’s, McDonald, Chanel et L’Oréal </a:t>
            </a:r>
          </a:p>
        </p:txBody>
      </p:sp>
    </p:spTree>
    <p:extLst>
      <p:ext uri="{BB962C8B-B14F-4D97-AF65-F5344CB8AC3E}">
        <p14:creationId xmlns:p14="http://schemas.microsoft.com/office/powerpoint/2010/main" val="95138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Vue d’ensemble</a:t>
            </a:r>
          </a:p>
        </p:txBody>
      </p:sp>
      <p:sp>
        <p:nvSpPr>
          <p:cNvPr id="3" name="Content Placeholder 2"/>
          <p:cNvSpPr>
            <a:spLocks noGrp="1"/>
          </p:cNvSpPr>
          <p:nvPr>
            <p:ph idx="1"/>
          </p:nvPr>
        </p:nvSpPr>
        <p:spPr>
          <a:xfrm>
            <a:off x="457200" y="2037436"/>
            <a:ext cx="8229600" cy="4352925"/>
          </a:xfrm>
        </p:spPr>
        <p:txBody>
          <a:bodyPr/>
          <a:lstStyle/>
          <a:p>
            <a:pPr marL="457200" indent="-457200">
              <a:buAutoNum type="arabicPeriod"/>
            </a:pPr>
            <a:r>
              <a:rPr lang="fr-CA"/>
              <a:t>À propos de nous</a:t>
            </a:r>
          </a:p>
          <a:p>
            <a:pPr marL="457200" indent="-457200">
              <a:buAutoNum type="arabicPeriod"/>
            </a:pPr>
            <a:r>
              <a:rPr lang="fr-CA"/>
              <a:t>Introduction/le pont biologique</a:t>
            </a:r>
          </a:p>
          <a:p>
            <a:pPr marL="457200" indent="-457200">
              <a:buAutoNum type="arabicPeriod"/>
            </a:pPr>
            <a:r>
              <a:rPr lang="fr-CA"/>
              <a:t>Possibilités éventuelles</a:t>
            </a:r>
          </a:p>
          <a:p>
            <a:pPr marL="457200" indent="-457200">
              <a:buAutoNum type="arabicPeriod"/>
            </a:pPr>
            <a:r>
              <a:rPr lang="fr-CA"/>
              <a:t>Répercussions possibles</a:t>
            </a:r>
          </a:p>
        </p:txBody>
      </p:sp>
      <p:sp>
        <p:nvSpPr>
          <p:cNvPr id="4" name="Footer Placeholder 3"/>
          <p:cNvSpPr>
            <a:spLocks noGrp="1"/>
          </p:cNvSpPr>
          <p:nvPr>
            <p:ph type="ftr" sz="quarter" idx="11"/>
          </p:nvPr>
        </p:nvSpPr>
        <p:spPr/>
        <p:txBody>
          <a:bodyPr/>
          <a:lstStyle/>
          <a:p>
            <a:r>
              <a:rPr lang="fr-CA"/>
              <a:t>VIRESCO SOLUTIONS</a:t>
            </a:r>
          </a:p>
        </p:txBody>
      </p:sp>
      <p:sp>
        <p:nvSpPr>
          <p:cNvPr id="5" name="Slide Number Placeholder 4"/>
          <p:cNvSpPr>
            <a:spLocks noGrp="1"/>
          </p:cNvSpPr>
          <p:nvPr>
            <p:ph type="sldNum" sz="quarter" idx="12"/>
          </p:nvPr>
        </p:nvSpPr>
        <p:spPr/>
        <p:txBody>
          <a:bodyPr/>
          <a:lstStyle/>
          <a:p>
            <a:fld id="{85342F38-C6C6-AF4D-94FC-B55C427F4550}" type="slidenum">
              <a:rPr lang="en-US" smtClean="0"/>
              <a:t>2</a:t>
            </a:fld>
            <a:endParaRPr lang="en-US" smtClean="0"/>
          </a:p>
        </p:txBody>
      </p:sp>
    </p:spTree>
    <p:extLst>
      <p:ext uri="{BB962C8B-B14F-4D97-AF65-F5344CB8AC3E}">
        <p14:creationId xmlns:p14="http://schemas.microsoft.com/office/powerpoint/2010/main" val="242832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55F5B-94CE-45A5-8A92-3C4B0EB21131}"/>
              </a:ext>
            </a:extLst>
          </p:cNvPr>
          <p:cNvSpPr>
            <a:spLocks noGrp="1"/>
          </p:cNvSpPr>
          <p:nvPr>
            <p:ph type="title"/>
          </p:nvPr>
        </p:nvSpPr>
        <p:spPr/>
        <p:txBody>
          <a:bodyPr/>
          <a:lstStyle/>
          <a:p>
            <a:r>
              <a:rPr lang="fr-CA"/>
              <a:t>Cool Farm Tool</a:t>
            </a:r>
          </a:p>
        </p:txBody>
      </p:sp>
      <p:sp>
        <p:nvSpPr>
          <p:cNvPr id="3" name="Content Placeholder 2">
            <a:extLst>
              <a:ext uri="{FF2B5EF4-FFF2-40B4-BE49-F238E27FC236}">
                <a16:creationId xmlns:a16="http://schemas.microsoft.com/office/drawing/2014/main" id="{1DC01CED-AA29-4B84-8F15-F4E7798236C7}"/>
              </a:ext>
            </a:extLst>
          </p:cNvPr>
          <p:cNvSpPr>
            <a:spLocks noGrp="1"/>
          </p:cNvSpPr>
          <p:nvPr>
            <p:ph idx="1"/>
          </p:nvPr>
        </p:nvSpPr>
        <p:spPr>
          <a:xfrm>
            <a:off x="457200" y="1600200"/>
            <a:ext cx="8335926" cy="4352925"/>
          </a:xfrm>
        </p:spPr>
        <p:txBody>
          <a:bodyPr>
            <a:normAutofit fontScale="85000" lnSpcReduction="10000"/>
          </a:bodyPr>
          <a:lstStyle/>
          <a:p>
            <a:r>
              <a:rPr lang="fr-CA"/>
              <a:t>Largement utilisé par les entreprises agroalimentaires mondiales pour trouver des produits durables</a:t>
            </a:r>
          </a:p>
          <a:p>
            <a:r>
              <a:rPr lang="fr-CA"/>
              <a:t>Mesures multiples : eau, carbone, biodiversité, économie</a:t>
            </a:r>
          </a:p>
          <a:p>
            <a:r>
              <a:rPr lang="fr-CA"/>
              <a:t>En cours d’adaptation en Amérique du Nord (en commençant par la gestion du bœuf et des éléments nutritifs)</a:t>
            </a:r>
          </a:p>
          <a:p>
            <a:r>
              <a:rPr lang="fr-CA"/>
              <a:t>Objectif : trouver les paramètres de durabilité dans les chaînes d’approvisionnement</a:t>
            </a:r>
          </a:p>
          <a:p>
            <a:r>
              <a:rPr lang="fr-CA"/>
              <a:t>Une initiative de McDonald, Alberta Beef, l’Institut canadien des engrais, Beef InfoXchange System, des organisations non gouvernementales de l’environnement et d’autres encore</a:t>
            </a:r>
          </a:p>
          <a:p>
            <a:endParaRPr lang="en-CA" dirty="0"/>
          </a:p>
        </p:txBody>
      </p:sp>
      <p:sp>
        <p:nvSpPr>
          <p:cNvPr id="4" name="Footer Placeholder 3">
            <a:extLst>
              <a:ext uri="{FF2B5EF4-FFF2-40B4-BE49-F238E27FC236}">
                <a16:creationId xmlns:a16="http://schemas.microsoft.com/office/drawing/2014/main" id="{D46D9A6C-BD20-40D5-A1F9-BDA60B90AE58}"/>
              </a:ext>
            </a:extLst>
          </p:cNvPr>
          <p:cNvSpPr>
            <a:spLocks noGrp="1"/>
          </p:cNvSpPr>
          <p:nvPr>
            <p:ph type="ftr" sz="quarter" idx="11"/>
          </p:nvPr>
        </p:nvSpPr>
        <p:spPr/>
        <p:txBody>
          <a:bodyPr/>
          <a:lstStyle/>
          <a:p>
            <a:r>
              <a:rPr lang="fr-CA"/>
              <a:t>VIRESCO SOLUTIONS</a:t>
            </a:r>
          </a:p>
        </p:txBody>
      </p:sp>
      <p:sp>
        <p:nvSpPr>
          <p:cNvPr id="5" name="Slide Number Placeholder 4">
            <a:extLst>
              <a:ext uri="{FF2B5EF4-FFF2-40B4-BE49-F238E27FC236}">
                <a16:creationId xmlns:a16="http://schemas.microsoft.com/office/drawing/2014/main" id="{3F735BD4-FFFF-4831-874E-6299E1E8B8E0}"/>
              </a:ext>
            </a:extLst>
          </p:cNvPr>
          <p:cNvSpPr>
            <a:spLocks noGrp="1"/>
          </p:cNvSpPr>
          <p:nvPr>
            <p:ph type="sldNum" sz="quarter" idx="12"/>
          </p:nvPr>
        </p:nvSpPr>
        <p:spPr/>
        <p:txBody>
          <a:bodyPr/>
          <a:lstStyle/>
          <a:p>
            <a:fld id="{85342F38-C6C6-AF4D-94FC-B55C427F4550}" type="slidenum">
              <a:rPr lang="en-US" smtClean="0"/>
              <a:t>20</a:t>
            </a:fld>
            <a:endParaRPr lang="en-US" smtClean="0"/>
          </a:p>
        </p:txBody>
      </p:sp>
    </p:spTree>
    <p:extLst>
      <p:ext uri="{BB962C8B-B14F-4D97-AF65-F5344CB8AC3E}">
        <p14:creationId xmlns:p14="http://schemas.microsoft.com/office/powerpoint/2010/main" val="3093965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96" y="83232"/>
            <a:ext cx="8686800" cy="1143000"/>
          </a:xfrm>
        </p:spPr>
        <p:txBody>
          <a:bodyPr/>
          <a:lstStyle/>
          <a:p>
            <a:r>
              <a:rPr lang="fr-CA"/>
              <a:t>Projet de comptabilisation et d’intégration de la compensation carbone</a:t>
            </a:r>
          </a:p>
        </p:txBody>
      </p:sp>
      <p:sp>
        <p:nvSpPr>
          <p:cNvPr id="3" name="Content Placeholder 2"/>
          <p:cNvSpPr>
            <a:spLocks noGrp="1"/>
          </p:cNvSpPr>
          <p:nvPr>
            <p:ph idx="1"/>
          </p:nvPr>
        </p:nvSpPr>
        <p:spPr>
          <a:xfrm>
            <a:off x="277096" y="1306798"/>
            <a:ext cx="8409704" cy="4927747"/>
          </a:xfrm>
        </p:spPr>
        <p:txBody>
          <a:bodyPr>
            <a:normAutofit/>
          </a:bodyPr>
          <a:lstStyle/>
          <a:p>
            <a:r>
              <a:rPr lang="fr-CA" sz="1800" b="1"/>
              <a:t>Objet : </a:t>
            </a:r>
            <a:r>
              <a:rPr lang="fr-CA" sz="1800"/>
              <a:t>Créer un cadre pour « l’insetting » du carbone qui intègre les progrès récents en agriculture de précision et en imagerie satellitaire (mise à l’essai pour les pratiques suivantes : cultures de couverture, travail réduit du sol, gestion avancée des nutriments)</a:t>
            </a:r>
          </a:p>
          <a:p>
            <a:r>
              <a:rPr lang="fr-CA" sz="1800" b="1"/>
              <a:t>Partenaires :</a:t>
            </a:r>
          </a:p>
          <a:p>
            <a:pPr lvl="1">
              <a:spcBef>
                <a:spcPts val="0"/>
              </a:spcBef>
              <a:spcAft>
                <a:spcPts val="0"/>
              </a:spcAft>
            </a:pPr>
            <a:r>
              <a:rPr lang="fr-CA" sz="1400"/>
              <a:t>Bayer</a:t>
            </a:r>
          </a:p>
          <a:p>
            <a:pPr lvl="1">
              <a:spcBef>
                <a:spcPts val="0"/>
              </a:spcBef>
              <a:spcAft>
                <a:spcPts val="0"/>
              </a:spcAft>
            </a:pPr>
            <a:r>
              <a:rPr lang="fr-CA" sz="1400"/>
              <a:t>US National Corn Growers</a:t>
            </a:r>
          </a:p>
          <a:p>
            <a:pPr lvl="1">
              <a:spcBef>
                <a:spcPts val="0"/>
              </a:spcBef>
              <a:spcAft>
                <a:spcPts val="0"/>
              </a:spcAft>
            </a:pPr>
            <a:r>
              <a:rPr lang="fr-CA" sz="1400"/>
              <a:t>Soil Health Partnership</a:t>
            </a:r>
          </a:p>
          <a:p>
            <a:pPr lvl="1">
              <a:spcBef>
                <a:spcPts val="0"/>
              </a:spcBef>
              <a:spcAft>
                <a:spcPts val="0"/>
              </a:spcAft>
            </a:pPr>
            <a:r>
              <a:rPr lang="fr-CA" sz="1400"/>
              <a:t>AgSolver</a:t>
            </a:r>
          </a:p>
          <a:p>
            <a:pPr lvl="1">
              <a:spcBef>
                <a:spcPts val="0"/>
              </a:spcBef>
              <a:spcAft>
                <a:spcPts val="0"/>
              </a:spcAft>
            </a:pPr>
            <a:r>
              <a:rPr lang="fr-CA" sz="1400"/>
              <a:t>Applied Geosolutions</a:t>
            </a:r>
          </a:p>
          <a:p>
            <a:pPr lvl="1">
              <a:spcBef>
                <a:spcPts val="0"/>
              </a:spcBef>
              <a:spcAft>
                <a:spcPts val="0"/>
              </a:spcAft>
            </a:pPr>
            <a:r>
              <a:rPr lang="fr-CA" sz="1400"/>
              <a:t>DNDC-ART</a:t>
            </a:r>
          </a:p>
          <a:p>
            <a:pPr lvl="1">
              <a:spcBef>
                <a:spcPts val="0"/>
              </a:spcBef>
              <a:spcAft>
                <a:spcPts val="0"/>
              </a:spcAft>
            </a:pPr>
            <a:r>
              <a:rPr lang="fr-CA" sz="1400"/>
              <a:t>Climate Smart Group</a:t>
            </a:r>
          </a:p>
          <a:p>
            <a:pPr lvl="1">
              <a:spcBef>
                <a:spcPts val="0"/>
              </a:spcBef>
              <a:spcAft>
                <a:spcPts val="0"/>
              </a:spcAft>
            </a:pPr>
            <a:r>
              <a:rPr lang="fr-CA" sz="1400"/>
              <a:t>CropGrowers</a:t>
            </a:r>
          </a:p>
          <a:p>
            <a:pPr marL="457200" lvl="1" indent="0">
              <a:spcBef>
                <a:spcPts val="0"/>
              </a:spcBef>
              <a:spcAft>
                <a:spcPts val="0"/>
              </a:spcAft>
              <a:buNone/>
            </a:pPr>
            <a:endParaRPr lang="en-US" sz="1400" dirty="0"/>
          </a:p>
          <a:p>
            <a:pPr>
              <a:spcBef>
                <a:spcPts val="0"/>
              </a:spcBef>
              <a:spcAft>
                <a:spcPts val="0"/>
              </a:spcAft>
            </a:pPr>
            <a:r>
              <a:rPr lang="fr-CA" sz="1800" b="1"/>
              <a:t>Financement : </a:t>
            </a:r>
            <a:r>
              <a:rPr lang="fr-CA" sz="1800"/>
              <a:t>USDA CIG/Bayer</a:t>
            </a:r>
          </a:p>
          <a:p>
            <a:pPr lvl="1"/>
            <a:endParaRPr lang="en-US" sz="1400" dirty="0"/>
          </a:p>
        </p:txBody>
      </p:sp>
      <p:sp>
        <p:nvSpPr>
          <p:cNvPr id="4" name="Footer Placeholder 3"/>
          <p:cNvSpPr>
            <a:spLocks noGrp="1"/>
          </p:cNvSpPr>
          <p:nvPr>
            <p:ph type="ftr" sz="quarter" idx="11"/>
          </p:nvPr>
        </p:nvSpPr>
        <p:spPr/>
        <p:txBody>
          <a:bodyPr/>
          <a:lstStyle/>
          <a:p>
            <a:r>
              <a:rPr lang="fr-CA"/>
              <a:t>VIRESCO SOLUTIONS</a:t>
            </a:r>
          </a:p>
        </p:txBody>
      </p:sp>
      <p:sp>
        <p:nvSpPr>
          <p:cNvPr id="5" name="Slide Number Placeholder 4"/>
          <p:cNvSpPr>
            <a:spLocks noGrp="1"/>
          </p:cNvSpPr>
          <p:nvPr>
            <p:ph type="sldNum" sz="quarter" idx="12"/>
          </p:nvPr>
        </p:nvSpPr>
        <p:spPr/>
        <p:txBody>
          <a:bodyPr/>
          <a:lstStyle/>
          <a:p>
            <a:fld id="{85342F38-C6C6-AF4D-94FC-B55C427F4550}" type="slidenum">
              <a:rPr lang="en-US" smtClean="0"/>
              <a:t>21</a:t>
            </a:fld>
            <a:endParaRPr lang="en-US" smtClean="0"/>
          </a:p>
        </p:txBody>
      </p:sp>
      <p:pic>
        <p:nvPicPr>
          <p:cNvPr id="6" name="Content Placeholder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0313" y="2967484"/>
            <a:ext cx="4215509" cy="2808570"/>
          </a:xfrm>
          <a:prstGeom prst="rect">
            <a:avLst/>
          </a:prstGeom>
          <a:ln>
            <a:solidFill>
              <a:schemeClr val="tx1"/>
            </a:solidFill>
          </a:ln>
        </p:spPr>
      </p:pic>
      <p:sp>
        <p:nvSpPr>
          <p:cNvPr id="7" name="TextBox 6"/>
          <p:cNvSpPr txBox="1"/>
          <p:nvPr/>
        </p:nvSpPr>
        <p:spPr>
          <a:xfrm>
            <a:off x="173887" y="6472893"/>
            <a:ext cx="5437203" cy="307777"/>
          </a:xfrm>
          <a:prstGeom prst="rect">
            <a:avLst/>
          </a:prstGeom>
          <a:noFill/>
        </p:spPr>
        <p:txBody>
          <a:bodyPr wrap="square" rtlCol="0">
            <a:spAutoFit/>
          </a:bodyPr>
          <a:lstStyle/>
          <a:p>
            <a:r>
              <a:rPr lang="fr-CA" sz="1400"/>
              <a:t>Source : Tipper et coll. (2009). « Is ‘Insetting’ the New ‘Offsetting’? »</a:t>
            </a:r>
          </a:p>
        </p:txBody>
      </p:sp>
      <p:sp>
        <p:nvSpPr>
          <p:cNvPr id="8" name="TextBox 7"/>
          <p:cNvSpPr txBox="1"/>
          <p:nvPr/>
        </p:nvSpPr>
        <p:spPr>
          <a:xfrm>
            <a:off x="5215382" y="2967484"/>
            <a:ext cx="2285369" cy="369332"/>
          </a:xfrm>
          <a:prstGeom prst="rect">
            <a:avLst/>
          </a:prstGeom>
          <a:noFill/>
        </p:spPr>
        <p:txBody>
          <a:bodyPr wrap="none" rtlCol="0">
            <a:spAutoFit/>
          </a:bodyPr>
          <a:lstStyle/>
          <a:p>
            <a:r>
              <a:rPr lang="fr-CA"/>
              <a:t>Compensation versus insetting</a:t>
            </a:r>
          </a:p>
        </p:txBody>
      </p:sp>
    </p:spTree>
    <p:extLst>
      <p:ext uri="{BB962C8B-B14F-4D97-AF65-F5344CB8AC3E}">
        <p14:creationId xmlns:p14="http://schemas.microsoft.com/office/powerpoint/2010/main" val="13307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30" y="5971310"/>
            <a:ext cx="7772400" cy="546100"/>
          </a:xfrm>
        </p:spPr>
        <p:txBody>
          <a:bodyPr/>
          <a:lstStyle/>
          <a:p>
            <a:r>
              <a:rPr lang="fr-CA"/>
              <a:t>Tarification du carbone — les défis</a:t>
            </a:r>
          </a:p>
        </p:txBody>
      </p:sp>
      <p:sp>
        <p:nvSpPr>
          <p:cNvPr id="3" name="Footer Placeholder 2"/>
          <p:cNvSpPr>
            <a:spLocks noGrp="1"/>
          </p:cNvSpPr>
          <p:nvPr>
            <p:ph type="ftr" sz="quarter" idx="11"/>
          </p:nvPr>
        </p:nvSpPr>
        <p:spPr/>
        <p:txBody>
          <a:bodyPr/>
          <a:lstStyle/>
          <a:p>
            <a:r>
              <a:rPr lang="fr-CA"/>
              <a:t>VIRESCO SOLUTIONS</a:t>
            </a:r>
          </a:p>
        </p:txBody>
      </p:sp>
      <p:sp>
        <p:nvSpPr>
          <p:cNvPr id="4" name="Slide Number Placeholder 3"/>
          <p:cNvSpPr>
            <a:spLocks noGrp="1"/>
          </p:cNvSpPr>
          <p:nvPr>
            <p:ph type="sldNum" sz="quarter" idx="12"/>
          </p:nvPr>
        </p:nvSpPr>
        <p:spPr/>
        <p:txBody>
          <a:bodyPr/>
          <a:lstStyle/>
          <a:p>
            <a:fld id="{85342F38-C6C6-AF4D-94FC-B55C427F4550}" type="slidenum">
              <a:rPr lang="en-US" smtClean="0"/>
              <a:t>22</a:t>
            </a:fld>
            <a:endParaRPr lang="en-US" smtClean="0"/>
          </a:p>
        </p:txBody>
      </p:sp>
      <p:pic>
        <p:nvPicPr>
          <p:cNvPr id="11" name="Picture 10"/>
          <p:cNvPicPr>
            <a:picLocks noChangeAspect="1"/>
          </p:cNvPicPr>
          <p:nvPr/>
        </p:nvPicPr>
        <p:blipFill>
          <a:blip r:embed="rId2"/>
          <a:stretch>
            <a:fillRect/>
          </a:stretch>
        </p:blipFill>
        <p:spPr>
          <a:xfrm>
            <a:off x="-340242" y="-886691"/>
            <a:ext cx="9633098" cy="6858001"/>
          </a:xfrm>
          <a:prstGeom prst="rect">
            <a:avLst/>
          </a:prstGeom>
        </p:spPr>
      </p:pic>
    </p:spTree>
    <p:extLst>
      <p:ext uri="{BB962C8B-B14F-4D97-AF65-F5344CB8AC3E}">
        <p14:creationId xmlns:p14="http://schemas.microsoft.com/office/powerpoint/2010/main" val="3000656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a:off x="6172200" y="6042048"/>
            <a:ext cx="2514600" cy="337038"/>
          </a:xfrm>
          <a:prstGeom prst="rect">
            <a:avLst/>
          </a:prstGeom>
        </p:spPr>
        <p:txBody>
          <a:bodyPr lIns="36000" rIns="0"/>
          <a:lstStyle/>
          <a:p>
            <a:pPr>
              <a:lnSpc>
                <a:spcPct val="85000"/>
              </a:lnSpc>
            </a:pPr>
            <a:r>
              <a:rPr lang="fr-CA">
                <a:solidFill>
                  <a:srgbClr val="002060"/>
                </a:solidFill>
                <a:latin typeface="Tw Cen MT" pitchFamily="34" charset="0"/>
              </a:rPr>
              <a:t>Défis climatiques, solutions de marché</a:t>
            </a: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57843" y="788296"/>
            <a:ext cx="8289768" cy="5723535"/>
          </a:xfrm>
          <a:prstGeom prst="rect">
            <a:avLst/>
          </a:prstGeom>
        </p:spPr>
      </p:pic>
      <p:sp>
        <p:nvSpPr>
          <p:cNvPr id="6" name="Rounded Rectangle 5"/>
          <p:cNvSpPr/>
          <p:nvPr/>
        </p:nvSpPr>
        <p:spPr>
          <a:xfrm>
            <a:off x="239362" y="2643828"/>
            <a:ext cx="1559294" cy="1202198"/>
          </a:xfrm>
          <a:prstGeom prst="roundRect">
            <a:avLst/>
          </a:prstGeom>
          <a:solidFill>
            <a:schemeClr val="bg1">
              <a:alpha val="60000"/>
            </a:schemeClr>
          </a:solidFill>
          <a:ln>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r">
              <a:lnSpc>
                <a:spcPct val="85000"/>
              </a:lnSpc>
            </a:pPr>
            <a:r>
              <a:rPr lang="fr-CA" sz="1015" b="1">
                <a:solidFill>
                  <a:srgbClr val="0070C0"/>
                </a:solidFill>
              </a:rPr>
              <a:t>COLOMBIE-BRITANNIQUE</a:t>
            </a:r>
          </a:p>
          <a:p>
            <a:pPr marL="158265" indent="-158265">
              <a:lnSpc>
                <a:spcPct val="85000"/>
              </a:lnSpc>
              <a:buFont typeface="Arial" panose="020B0604020202020204" pitchFamily="34" charset="0"/>
              <a:buChar char="•"/>
            </a:pPr>
            <a:r>
              <a:rPr lang="fr-CA" sz="1015" b="1">
                <a:solidFill>
                  <a:srgbClr val="FF0000"/>
                </a:solidFill>
              </a:rPr>
              <a:t>Compensation</a:t>
            </a:r>
            <a:r>
              <a:rPr lang="fr-CA" sz="1015"/>
              <a:t> </a:t>
            </a:r>
            <a:r>
              <a:rPr lang="fr-CA" sz="1015">
                <a:solidFill>
                  <a:srgbClr val="002060"/>
                </a:solidFill>
              </a:rPr>
              <a:t>(GNC)</a:t>
            </a:r>
          </a:p>
          <a:p>
            <a:pPr marL="158265" indent="-158265">
              <a:lnSpc>
                <a:spcPct val="85000"/>
              </a:lnSpc>
              <a:buFont typeface="Arial" panose="020B0604020202020204" pitchFamily="34" charset="0"/>
              <a:buChar char="•"/>
            </a:pPr>
            <a:r>
              <a:rPr lang="fr-CA" sz="1015">
                <a:solidFill>
                  <a:srgbClr val="002060"/>
                </a:solidFill>
              </a:rPr>
              <a:t>SEQE de référence (GNL, charbon, nouveaux venus?)</a:t>
            </a:r>
          </a:p>
          <a:p>
            <a:pPr>
              <a:lnSpc>
                <a:spcPct val="85000"/>
              </a:lnSpc>
            </a:pPr>
            <a:r>
              <a:rPr lang="fr-CA" sz="1015" b="1">
                <a:solidFill>
                  <a:srgbClr val="002060"/>
                </a:solidFill>
              </a:rPr>
              <a:t>Taxe sur le carbone (combustibles)</a:t>
            </a:r>
          </a:p>
          <a:p>
            <a:pPr marL="158265" indent="-158265">
              <a:lnSpc>
                <a:spcPct val="85000"/>
              </a:lnSpc>
              <a:buFont typeface="Arial" panose="020B0604020202020204" pitchFamily="34" charset="0"/>
              <a:buChar char="•"/>
            </a:pPr>
            <a:r>
              <a:rPr lang="fr-CA" sz="1015">
                <a:solidFill>
                  <a:srgbClr val="002060"/>
                </a:solidFill>
              </a:rPr>
              <a:t>30 $/t — congelé</a:t>
            </a:r>
          </a:p>
        </p:txBody>
      </p:sp>
      <p:sp>
        <p:nvSpPr>
          <p:cNvPr id="8" name="Rounded Rectangle 7"/>
          <p:cNvSpPr/>
          <p:nvPr/>
        </p:nvSpPr>
        <p:spPr>
          <a:xfrm>
            <a:off x="1972431" y="1826373"/>
            <a:ext cx="2182291" cy="1741923"/>
          </a:xfrm>
          <a:prstGeom prst="roundRect">
            <a:avLst/>
          </a:prstGeom>
          <a:solidFill>
            <a:schemeClr val="bg1">
              <a:alpha val="51000"/>
            </a:schemeClr>
          </a:solidFill>
          <a:ln>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r">
              <a:lnSpc>
                <a:spcPct val="85000"/>
              </a:lnSpc>
            </a:pPr>
            <a:r>
              <a:rPr lang="fr-CA" sz="1015" b="1" dirty="0">
                <a:solidFill>
                  <a:srgbClr val="0070C0"/>
                </a:solidFill>
              </a:rPr>
              <a:t>ALBERTA</a:t>
            </a:r>
          </a:p>
          <a:p>
            <a:pPr marL="158265" indent="-158265">
              <a:lnSpc>
                <a:spcPct val="85000"/>
              </a:lnSpc>
              <a:buFont typeface="Arial" panose="020B0604020202020204" pitchFamily="34" charset="0"/>
              <a:buChar char="•"/>
            </a:pPr>
            <a:r>
              <a:rPr lang="fr-CA" sz="1015" dirty="0" err="1">
                <a:solidFill>
                  <a:srgbClr val="002060"/>
                </a:solidFill>
              </a:rPr>
              <a:t>SEQE</a:t>
            </a:r>
            <a:r>
              <a:rPr lang="fr-CA" sz="1015" dirty="0">
                <a:solidFill>
                  <a:srgbClr val="002060"/>
                </a:solidFill>
              </a:rPr>
              <a:t> et </a:t>
            </a:r>
            <a:r>
              <a:rPr lang="fr-CA" sz="1015" dirty="0" err="1">
                <a:solidFill>
                  <a:srgbClr val="002060"/>
                </a:solidFill>
              </a:rPr>
              <a:t>STFR</a:t>
            </a:r>
            <a:r>
              <a:rPr lang="fr-CA" sz="1015" dirty="0">
                <a:solidFill>
                  <a:srgbClr val="002060"/>
                </a:solidFill>
              </a:rPr>
              <a:t> de référence (</a:t>
            </a:r>
            <a:r>
              <a:rPr lang="fr-CA" sz="1015" dirty="0" err="1">
                <a:solidFill>
                  <a:srgbClr val="002060"/>
                </a:solidFill>
              </a:rPr>
              <a:t>EPC</a:t>
            </a:r>
            <a:r>
              <a:rPr lang="fr-CA" sz="1015" dirty="0">
                <a:solidFill>
                  <a:srgbClr val="002060"/>
                </a:solidFill>
              </a:rPr>
              <a:t>,</a:t>
            </a:r>
            <a:r>
              <a:rPr lang="fr-CA" sz="1015" dirty="0"/>
              <a:t> </a:t>
            </a:r>
            <a:r>
              <a:rPr lang="fr-CA" sz="1015" b="1" dirty="0">
                <a:solidFill>
                  <a:srgbClr val="FF0000"/>
                </a:solidFill>
              </a:rPr>
              <a:t>crédits compensatoires</a:t>
            </a:r>
            <a:r>
              <a:rPr lang="fr-CA" sz="1015" dirty="0">
                <a:solidFill>
                  <a:srgbClr val="002060"/>
                </a:solidFill>
              </a:rPr>
              <a:t>) — 30 $/tonne </a:t>
            </a:r>
          </a:p>
          <a:p>
            <a:pPr marL="158265" indent="-158265">
              <a:lnSpc>
                <a:spcPct val="85000"/>
              </a:lnSpc>
              <a:buFont typeface="Arial" panose="020B0604020202020204" pitchFamily="34" charset="0"/>
              <a:buChar char="•"/>
            </a:pPr>
            <a:r>
              <a:rPr lang="fr-CA" sz="1015" dirty="0">
                <a:solidFill>
                  <a:srgbClr val="002060"/>
                </a:solidFill>
              </a:rPr>
              <a:t>Plafond de sables bitumineux (100 Mt)</a:t>
            </a:r>
          </a:p>
          <a:p>
            <a:pPr marL="158265" indent="-158265">
              <a:lnSpc>
                <a:spcPct val="85000"/>
              </a:lnSpc>
              <a:buFont typeface="Arial" panose="020B0604020202020204" pitchFamily="34" charset="0"/>
              <a:buChar char="•"/>
            </a:pPr>
            <a:r>
              <a:rPr lang="fr-CA" sz="1015" dirty="0">
                <a:solidFill>
                  <a:srgbClr val="002060"/>
                </a:solidFill>
              </a:rPr>
              <a:t>Élimination progressive du charbon — 2030</a:t>
            </a:r>
          </a:p>
          <a:p>
            <a:pPr marL="158265" indent="-158265">
              <a:lnSpc>
                <a:spcPct val="85000"/>
              </a:lnSpc>
              <a:buFont typeface="Arial" panose="020B0604020202020204" pitchFamily="34" charset="0"/>
              <a:buChar char="•"/>
            </a:pPr>
            <a:r>
              <a:rPr lang="fr-CA" sz="1015" dirty="0">
                <a:solidFill>
                  <a:srgbClr val="002060"/>
                </a:solidFill>
              </a:rPr>
              <a:t>30 % d’énergie renouvelable</a:t>
            </a:r>
          </a:p>
          <a:p>
            <a:pPr>
              <a:lnSpc>
                <a:spcPct val="85000"/>
              </a:lnSpc>
            </a:pPr>
            <a:r>
              <a:rPr lang="fr-CA" sz="1015" b="1" dirty="0">
                <a:solidFill>
                  <a:srgbClr val="002060"/>
                </a:solidFill>
              </a:rPr>
              <a:t>Redevance sur le carbone (combustibles)</a:t>
            </a:r>
          </a:p>
          <a:p>
            <a:pPr marL="158265" indent="-158265">
              <a:lnSpc>
                <a:spcPct val="85000"/>
              </a:lnSpc>
              <a:buFont typeface="Arial" panose="020B0604020202020204" pitchFamily="34" charset="0"/>
              <a:buChar char="•"/>
            </a:pPr>
            <a:r>
              <a:rPr lang="fr-CA" sz="1015" dirty="0">
                <a:solidFill>
                  <a:srgbClr val="002060"/>
                </a:solidFill>
              </a:rPr>
              <a:t>2018 - 30 $/t</a:t>
            </a:r>
          </a:p>
        </p:txBody>
      </p:sp>
      <p:sp>
        <p:nvSpPr>
          <p:cNvPr id="9" name="Rounded Rectangle 8"/>
          <p:cNvSpPr/>
          <p:nvPr/>
        </p:nvSpPr>
        <p:spPr>
          <a:xfrm>
            <a:off x="4309134" y="3439960"/>
            <a:ext cx="1841498" cy="890500"/>
          </a:xfrm>
          <a:prstGeom prst="roundRect">
            <a:avLst/>
          </a:prstGeom>
          <a:solidFill>
            <a:schemeClr val="bg1">
              <a:alpha val="25000"/>
            </a:schemeClr>
          </a:solidFill>
          <a:ln>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r">
              <a:lnSpc>
                <a:spcPct val="85000"/>
              </a:lnSpc>
            </a:pPr>
            <a:r>
              <a:rPr lang="fr-CA" sz="1015" b="1" dirty="0">
                <a:solidFill>
                  <a:srgbClr val="00B0F0"/>
                </a:solidFill>
              </a:rPr>
              <a:t>MANITOBA</a:t>
            </a:r>
          </a:p>
          <a:p>
            <a:pPr>
              <a:lnSpc>
                <a:spcPct val="85000"/>
              </a:lnSpc>
            </a:pPr>
            <a:r>
              <a:rPr lang="fr-CA" sz="1015" b="1" dirty="0">
                <a:solidFill>
                  <a:schemeClr val="tx1"/>
                </a:solidFill>
              </a:rPr>
              <a:t>Système d’allocations fondées sur la production (OBA)?</a:t>
            </a:r>
          </a:p>
          <a:p>
            <a:pPr marL="158265" indent="-158265">
              <a:lnSpc>
                <a:spcPct val="85000"/>
              </a:lnSpc>
              <a:buFont typeface="Arial" panose="020B0604020202020204" pitchFamily="34" charset="0"/>
              <a:buChar char="•"/>
            </a:pPr>
            <a:r>
              <a:rPr lang="fr-CA" sz="1015" dirty="0">
                <a:solidFill>
                  <a:schemeClr val="tx1"/>
                </a:solidFill>
              </a:rPr>
              <a:t>25 $/tonne redevance C</a:t>
            </a:r>
          </a:p>
          <a:p>
            <a:pPr marL="158265" indent="-158265">
              <a:lnSpc>
                <a:spcPct val="85000"/>
              </a:lnSpc>
              <a:buFont typeface="Arial" panose="020B0604020202020204" pitchFamily="34" charset="0"/>
              <a:buChar char="•"/>
            </a:pPr>
            <a:r>
              <a:rPr lang="fr-CA" sz="1015" b="1" dirty="0">
                <a:solidFill>
                  <a:srgbClr val="FF0000"/>
                </a:solidFill>
              </a:rPr>
              <a:t>Compensation</a:t>
            </a:r>
          </a:p>
        </p:txBody>
      </p:sp>
      <p:sp>
        <p:nvSpPr>
          <p:cNvPr id="10" name="Rounded Rectangle 9"/>
          <p:cNvSpPr/>
          <p:nvPr/>
        </p:nvSpPr>
        <p:spPr>
          <a:xfrm>
            <a:off x="3545457" y="5526220"/>
            <a:ext cx="1886601" cy="1311637"/>
          </a:xfrm>
          <a:prstGeom prst="roundRect">
            <a:avLst/>
          </a:prstGeom>
          <a:solidFill>
            <a:schemeClr val="bg1">
              <a:alpha val="59000"/>
            </a:schemeClr>
          </a:solidFill>
          <a:ln>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r">
              <a:lnSpc>
                <a:spcPct val="85000"/>
              </a:lnSpc>
            </a:pPr>
            <a:r>
              <a:rPr lang="fr-CA" sz="1015" b="1" dirty="0">
                <a:solidFill>
                  <a:srgbClr val="00B0F0"/>
                </a:solidFill>
              </a:rPr>
              <a:t>ONTARIO</a:t>
            </a:r>
          </a:p>
          <a:p>
            <a:pPr>
              <a:lnSpc>
                <a:spcPct val="85000"/>
              </a:lnSpc>
            </a:pPr>
            <a:r>
              <a:rPr lang="fr-CA" sz="1015" b="1" dirty="0">
                <a:solidFill>
                  <a:srgbClr val="002060"/>
                </a:solidFill>
              </a:rPr>
              <a:t>Plan conçu en Ontario</a:t>
            </a:r>
          </a:p>
          <a:p>
            <a:pPr>
              <a:lnSpc>
                <a:spcPct val="85000"/>
              </a:lnSpc>
            </a:pPr>
            <a:r>
              <a:rPr lang="fr-CA" sz="1015" b="1" dirty="0">
                <a:solidFill>
                  <a:srgbClr val="002060"/>
                </a:solidFill>
              </a:rPr>
              <a:t>Plafond et échange?  Filet de sécurité?</a:t>
            </a:r>
          </a:p>
          <a:p>
            <a:pPr marL="158265" indent="-158265">
              <a:lnSpc>
                <a:spcPct val="85000"/>
              </a:lnSpc>
              <a:buFont typeface="Arial" panose="020B0604020202020204" pitchFamily="34" charset="0"/>
              <a:buChar char="•"/>
            </a:pPr>
            <a:r>
              <a:rPr lang="fr-CA" sz="1015" b="1" dirty="0">
                <a:solidFill>
                  <a:srgbClr val="FF0000"/>
                </a:solidFill>
              </a:rPr>
              <a:t>Compensation</a:t>
            </a:r>
          </a:p>
        </p:txBody>
      </p:sp>
      <p:sp>
        <p:nvSpPr>
          <p:cNvPr id="12" name="Rounded Rectangle 11"/>
          <p:cNvSpPr/>
          <p:nvPr/>
        </p:nvSpPr>
        <p:spPr>
          <a:xfrm>
            <a:off x="6806243" y="5574452"/>
            <a:ext cx="2200597" cy="1218790"/>
          </a:xfrm>
          <a:prstGeom prst="roundRect">
            <a:avLst/>
          </a:prstGeom>
          <a:solidFill>
            <a:schemeClr val="bg1">
              <a:alpha val="28000"/>
            </a:schemeClr>
          </a:solidFill>
          <a:ln>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marL="171450" indent="-171450" algn="r">
              <a:lnSpc>
                <a:spcPct val="85000"/>
              </a:lnSpc>
              <a:buFont typeface="Arial" charset="0"/>
              <a:buChar char="•"/>
            </a:pPr>
            <a:r>
              <a:rPr lang="fr-CA" sz="1015" b="1" dirty="0">
                <a:solidFill>
                  <a:srgbClr val="00B0F0"/>
                </a:solidFill>
              </a:rPr>
              <a:t>TERRE-NEUVE-ET-LABRADOR</a:t>
            </a:r>
          </a:p>
          <a:p>
            <a:pPr marL="158265" indent="-158265">
              <a:lnSpc>
                <a:spcPct val="85000"/>
              </a:lnSpc>
              <a:buFont typeface="Arial" panose="020B0604020202020204" pitchFamily="34" charset="0"/>
              <a:buChar char="•"/>
            </a:pPr>
            <a:r>
              <a:rPr lang="fr-CA" sz="1015" dirty="0">
                <a:solidFill>
                  <a:srgbClr val="002060"/>
                </a:solidFill>
              </a:rPr>
              <a:t>« Taxe sur le carbone » (sur l’essence)</a:t>
            </a:r>
          </a:p>
          <a:p>
            <a:pPr marL="158265" indent="-158265">
              <a:lnSpc>
                <a:spcPct val="85000"/>
              </a:lnSpc>
              <a:buFont typeface="Arial" panose="020B0604020202020204" pitchFamily="34" charset="0"/>
              <a:buChar char="•"/>
            </a:pPr>
            <a:r>
              <a:rPr lang="fr-CA" sz="1015" dirty="0">
                <a:solidFill>
                  <a:srgbClr val="002060"/>
                </a:solidFill>
              </a:rPr>
              <a:t>Modèle </a:t>
            </a:r>
            <a:r>
              <a:rPr lang="fr-CA" sz="1015" dirty="0" err="1">
                <a:solidFill>
                  <a:srgbClr val="002060"/>
                </a:solidFill>
              </a:rPr>
              <a:t>SGER</a:t>
            </a:r>
            <a:r>
              <a:rPr lang="fr-CA" sz="1015" dirty="0">
                <a:solidFill>
                  <a:srgbClr val="002060"/>
                </a:solidFill>
              </a:rPr>
              <a:t> de </a:t>
            </a:r>
            <a:r>
              <a:rPr lang="fr-CA" sz="1015" dirty="0" err="1">
                <a:solidFill>
                  <a:srgbClr val="002060"/>
                </a:solidFill>
              </a:rPr>
              <a:t>l’Alb</a:t>
            </a:r>
            <a:r>
              <a:rPr lang="fr-CA" sz="1015" dirty="0">
                <a:solidFill>
                  <a:srgbClr val="002060"/>
                </a:solidFill>
              </a:rPr>
              <a:t>. (&gt;25 </a:t>
            </a:r>
            <a:r>
              <a:rPr lang="fr-CA" sz="1015" dirty="0" err="1">
                <a:solidFill>
                  <a:srgbClr val="002060"/>
                </a:solidFill>
              </a:rPr>
              <a:t>kt</a:t>
            </a:r>
            <a:r>
              <a:rPr lang="fr-CA" sz="1015" dirty="0">
                <a:solidFill>
                  <a:srgbClr val="002060"/>
                </a:solidFill>
              </a:rPr>
              <a:t> à terre)</a:t>
            </a:r>
          </a:p>
          <a:p>
            <a:pPr marL="171450" indent="-171450">
              <a:lnSpc>
                <a:spcPct val="85000"/>
              </a:lnSpc>
              <a:buFont typeface="Arial" charset="0"/>
              <a:buChar char="•"/>
            </a:pPr>
            <a:r>
              <a:rPr lang="fr-CA" sz="1015" dirty="0">
                <a:solidFill>
                  <a:srgbClr val="002060"/>
                </a:solidFill>
              </a:rPr>
              <a:t>     (Le prix n’est pas encore indiqué)</a:t>
            </a:r>
          </a:p>
          <a:p>
            <a:pPr marL="171450" indent="-171450">
              <a:lnSpc>
                <a:spcPct val="85000"/>
              </a:lnSpc>
              <a:buFont typeface="Arial" charset="0"/>
              <a:buChar char="•"/>
            </a:pPr>
            <a:r>
              <a:rPr lang="fr-CA" sz="1015" b="1" dirty="0">
                <a:solidFill>
                  <a:srgbClr val="FF0000"/>
                </a:solidFill>
              </a:rPr>
              <a:t>Compensation</a:t>
            </a:r>
          </a:p>
        </p:txBody>
      </p:sp>
      <p:sp>
        <p:nvSpPr>
          <p:cNvPr id="11" name="Rounded Rectangle 10"/>
          <p:cNvSpPr/>
          <p:nvPr/>
        </p:nvSpPr>
        <p:spPr>
          <a:xfrm>
            <a:off x="6762583" y="1701496"/>
            <a:ext cx="2085028" cy="1931339"/>
          </a:xfrm>
          <a:prstGeom prst="roundRect">
            <a:avLst/>
          </a:prstGeom>
          <a:noFill/>
          <a:ln>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rIns="0" rtlCol="0" anchor="t"/>
          <a:lstStyle/>
          <a:p>
            <a:pPr algn="r">
              <a:lnSpc>
                <a:spcPct val="85000"/>
              </a:lnSpc>
            </a:pPr>
            <a:r>
              <a:rPr lang="fr-CA" sz="1015" b="1">
                <a:solidFill>
                  <a:srgbClr val="00B0F0"/>
                </a:solidFill>
              </a:rPr>
              <a:t>     QUÉBEC</a:t>
            </a:r>
          </a:p>
          <a:p>
            <a:pPr algn="r">
              <a:lnSpc>
                <a:spcPct val="85000"/>
              </a:lnSpc>
            </a:pPr>
            <a:r>
              <a:rPr lang="fr-CA" sz="1015" b="1">
                <a:solidFill>
                  <a:srgbClr val="002060"/>
                </a:solidFill>
              </a:rPr>
              <a:t>WCI – lien avec la California</a:t>
            </a:r>
          </a:p>
          <a:p>
            <a:pPr>
              <a:lnSpc>
                <a:spcPct val="85000"/>
              </a:lnSpc>
            </a:pPr>
            <a:r>
              <a:rPr lang="fr-CA" sz="1015" b="1">
                <a:solidFill>
                  <a:srgbClr val="002060"/>
                </a:solidFill>
              </a:rPr>
              <a:t>Plafond et échange</a:t>
            </a:r>
          </a:p>
          <a:p>
            <a:pPr marL="158265" indent="-158265">
              <a:lnSpc>
                <a:spcPct val="85000"/>
              </a:lnSpc>
              <a:buFont typeface="Arial" panose="020B0604020202020204" pitchFamily="34" charset="0"/>
              <a:buChar char="•"/>
            </a:pPr>
            <a:r>
              <a:rPr lang="fr-CA" sz="1015">
                <a:solidFill>
                  <a:srgbClr val="002060"/>
                </a:solidFill>
              </a:rPr>
              <a:t>Grands émetteurs finaux, importations d’électricité, distributeurs de carburant</a:t>
            </a:r>
          </a:p>
          <a:p>
            <a:pPr>
              <a:lnSpc>
                <a:spcPct val="85000"/>
              </a:lnSpc>
            </a:pPr>
            <a:r>
              <a:rPr lang="fr-CA" sz="1015" b="1">
                <a:solidFill>
                  <a:srgbClr val="002060"/>
                </a:solidFill>
              </a:rPr>
              <a:t>D’ici 2030 :</a:t>
            </a:r>
          </a:p>
          <a:p>
            <a:pPr marL="158265" indent="-158265">
              <a:lnSpc>
                <a:spcPct val="85000"/>
              </a:lnSpc>
              <a:buFont typeface="Arial" panose="020B0604020202020204" pitchFamily="34" charset="0"/>
              <a:buChar char="•"/>
            </a:pPr>
            <a:r>
              <a:rPr lang="fr-CA" sz="1015">
                <a:solidFill>
                  <a:srgbClr val="002060"/>
                </a:solidFill>
              </a:rPr>
              <a:t>Consommation de pétrole de 40 % inférieure à 2013</a:t>
            </a:r>
          </a:p>
          <a:p>
            <a:pPr marL="158265" indent="-158265">
              <a:lnSpc>
                <a:spcPct val="85000"/>
              </a:lnSpc>
              <a:buFont typeface="Arial" panose="020B0604020202020204" pitchFamily="34" charset="0"/>
              <a:buChar char="•"/>
            </a:pPr>
            <a:r>
              <a:rPr lang="fr-CA" sz="1015" b="1">
                <a:solidFill>
                  <a:srgbClr val="FF0000"/>
                </a:solidFill>
              </a:rPr>
              <a:t>Compensation</a:t>
            </a:r>
          </a:p>
          <a:p>
            <a:pPr marL="158265" indent="-158265">
              <a:lnSpc>
                <a:spcPct val="85000"/>
              </a:lnSpc>
              <a:buFont typeface="Arial" panose="020B0604020202020204" pitchFamily="34" charset="0"/>
              <a:buChar char="•"/>
            </a:pPr>
            <a:r>
              <a:rPr lang="fr-CA" sz="1015">
                <a:solidFill>
                  <a:srgbClr val="002060"/>
                </a:solidFill>
              </a:rPr>
              <a:t>Produits renouvelables — 25 % de plus qu’en 2013</a:t>
            </a:r>
          </a:p>
        </p:txBody>
      </p:sp>
      <p:cxnSp>
        <p:nvCxnSpPr>
          <p:cNvPr id="3" name="Curved Connector 2"/>
          <p:cNvCxnSpPr/>
          <p:nvPr/>
        </p:nvCxnSpPr>
        <p:spPr>
          <a:xfrm rot="5400000">
            <a:off x="5965251" y="2852732"/>
            <a:ext cx="1112329" cy="482335"/>
          </a:xfrm>
          <a:prstGeom prst="bentConnector3">
            <a:avLst>
              <a:gd name="adj1" fmla="val 9349"/>
            </a:avLst>
          </a:prstGeom>
          <a:ln w="76200">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2" name="Donut 31"/>
          <p:cNvSpPr/>
          <p:nvPr/>
        </p:nvSpPr>
        <p:spPr>
          <a:xfrm>
            <a:off x="5457936" y="4451876"/>
            <a:ext cx="1872366" cy="786501"/>
          </a:xfrm>
          <a:prstGeom prst="donut">
            <a:avLst>
              <a:gd name="adj" fmla="val 6743"/>
            </a:avLst>
          </a:prstGeom>
          <a:solidFill>
            <a:srgbClr val="99FF66"/>
          </a:solidFill>
          <a:ln>
            <a:solidFill>
              <a:srgbClr val="66FF33"/>
            </a:solidFill>
          </a:ln>
          <a:scene3d>
            <a:camera prst="orthographicFront"/>
            <a:lightRig rig="balanced" dir="tr"/>
          </a:scene3d>
          <a:sp3d prstMaterial="matte">
            <a:bevelT w="19050" h="38100"/>
          </a:sp3d>
        </p:spPr>
        <p:style>
          <a:lnRef idx="1">
            <a:schemeClr val="accent1"/>
          </a:lnRef>
          <a:fillRef idx="3">
            <a:schemeClr val="accent1"/>
          </a:fillRef>
          <a:effectRef idx="2">
            <a:schemeClr val="accent1"/>
          </a:effectRef>
          <a:fontRef idx="minor">
            <a:schemeClr val="lt1"/>
          </a:fontRef>
        </p:style>
        <p:txBody>
          <a:bodyPr lIns="36000" rIns="0" rtlCol="0" anchor="ctr">
            <a:sp3d/>
          </a:bodyPr>
          <a:lstStyle/>
          <a:p>
            <a:pPr algn="ctr">
              <a:lnSpc>
                <a:spcPct val="85000"/>
              </a:lnSpc>
            </a:pPr>
            <a:r>
              <a:rPr lang="fr-CA" sz="1846" b="1" cap="all">
                <a:ln w="9000" cmpd="sng">
                  <a:solidFill>
                    <a:schemeClr val="accent5">
                      <a:lumMod val="50000"/>
                    </a:schemeClr>
                  </a:solidFill>
                  <a:prstDash val="solid"/>
                </a:ln>
                <a:solidFill>
                  <a:srgbClr val="99FF66"/>
                </a:solidFill>
              </a:rPr>
              <a:t>Plafond et échange</a:t>
            </a:r>
          </a:p>
        </p:txBody>
      </p:sp>
      <p:cxnSp>
        <p:nvCxnSpPr>
          <p:cNvPr id="33" name="Curved Connector 2"/>
          <p:cNvCxnSpPr/>
          <p:nvPr/>
        </p:nvCxnSpPr>
        <p:spPr>
          <a:xfrm rot="5400000">
            <a:off x="8101686" y="4865222"/>
            <a:ext cx="812629" cy="176547"/>
          </a:xfrm>
          <a:prstGeom prst="bentConnector3">
            <a:avLst>
              <a:gd name="adj1" fmla="val 50000"/>
            </a:avLst>
          </a:prstGeom>
          <a:ln w="76200">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4" name="Curved Connector 2"/>
          <p:cNvCxnSpPr>
            <a:endCxn id="10" idx="3"/>
          </p:cNvCxnSpPr>
          <p:nvPr/>
        </p:nvCxnSpPr>
        <p:spPr>
          <a:xfrm rot="10800000" flipV="1">
            <a:off x="5432059" y="5963845"/>
            <a:ext cx="582631" cy="218194"/>
          </a:xfrm>
          <a:prstGeom prst="bentConnector3">
            <a:avLst>
              <a:gd name="adj1" fmla="val 50000"/>
            </a:avLst>
          </a:prstGeom>
          <a:ln w="76200">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8" name="Curved Connector 2"/>
          <p:cNvCxnSpPr/>
          <p:nvPr/>
        </p:nvCxnSpPr>
        <p:spPr>
          <a:xfrm rot="5400000">
            <a:off x="3831152" y="3978882"/>
            <a:ext cx="565507" cy="304203"/>
          </a:xfrm>
          <a:prstGeom prst="bentConnector3">
            <a:avLst>
              <a:gd name="adj1" fmla="val 14463"/>
            </a:avLst>
          </a:prstGeom>
          <a:ln w="76200">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1" name="Donut 70"/>
          <p:cNvSpPr/>
          <p:nvPr/>
        </p:nvSpPr>
        <p:spPr>
          <a:xfrm>
            <a:off x="1114849" y="4120937"/>
            <a:ext cx="2202389" cy="852489"/>
          </a:xfrm>
          <a:prstGeom prst="donut">
            <a:avLst>
              <a:gd name="adj" fmla="val 5559"/>
            </a:avLst>
          </a:prstGeom>
          <a:solidFill>
            <a:srgbClr val="99FF66"/>
          </a:solidFill>
          <a:ln>
            <a:solidFill>
              <a:srgbClr val="66FF33"/>
            </a:solidFill>
          </a:ln>
          <a:scene3d>
            <a:camera prst="orthographicFront"/>
            <a:lightRig rig="balanced" dir="tr"/>
          </a:scene3d>
          <a:sp3d prstMaterial="matte">
            <a:bevelT w="19050" h="38100"/>
          </a:sp3d>
        </p:spPr>
        <p:style>
          <a:lnRef idx="1">
            <a:schemeClr val="accent1"/>
          </a:lnRef>
          <a:fillRef idx="3">
            <a:schemeClr val="accent1"/>
          </a:fillRef>
          <a:effectRef idx="2">
            <a:schemeClr val="accent1"/>
          </a:effectRef>
          <a:fontRef idx="minor">
            <a:schemeClr val="lt1"/>
          </a:fontRef>
        </p:style>
        <p:txBody>
          <a:bodyPr lIns="36000" rIns="0" rtlCol="0" anchor="ctr">
            <a:sp3d/>
          </a:bodyPr>
          <a:lstStyle/>
          <a:p>
            <a:pPr algn="ctr">
              <a:lnSpc>
                <a:spcPct val="85000"/>
              </a:lnSpc>
            </a:pPr>
            <a:r>
              <a:rPr lang="fr-CA" sz="1846" b="1" cap="all">
                <a:ln w="9000" cmpd="sng">
                  <a:solidFill>
                    <a:schemeClr val="accent5">
                      <a:lumMod val="50000"/>
                    </a:schemeClr>
                  </a:solidFill>
                  <a:prstDash val="solid"/>
                </a:ln>
                <a:solidFill>
                  <a:srgbClr val="99FF66"/>
                </a:solidFill>
              </a:rPr>
              <a:t>HYBRIDE TAXE-COMMERCE</a:t>
            </a:r>
          </a:p>
        </p:txBody>
      </p:sp>
      <p:cxnSp>
        <p:nvCxnSpPr>
          <p:cNvPr id="87" name="Curved Connector 2"/>
          <p:cNvCxnSpPr/>
          <p:nvPr/>
        </p:nvCxnSpPr>
        <p:spPr>
          <a:xfrm rot="10800000" flipV="1">
            <a:off x="2469925" y="3632836"/>
            <a:ext cx="893186" cy="363628"/>
          </a:xfrm>
          <a:prstGeom prst="bentConnector3">
            <a:avLst>
              <a:gd name="adj1" fmla="val 11750"/>
            </a:avLst>
          </a:prstGeom>
          <a:ln w="76200">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1" name="Curved Connector 2"/>
          <p:cNvCxnSpPr/>
          <p:nvPr/>
        </p:nvCxnSpPr>
        <p:spPr>
          <a:xfrm rot="5400000" flipH="1" flipV="1">
            <a:off x="1393044" y="4039406"/>
            <a:ext cx="1" cy="11723"/>
          </a:xfrm>
          <a:prstGeom prst="bentConnector3">
            <a:avLst>
              <a:gd name="adj1" fmla="val 50000"/>
            </a:avLst>
          </a:prstGeom>
          <a:ln w="76200">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3" name="Rounded Rectangle 102"/>
          <p:cNvSpPr/>
          <p:nvPr/>
        </p:nvSpPr>
        <p:spPr>
          <a:xfrm>
            <a:off x="1441939" y="5615538"/>
            <a:ext cx="1823298" cy="1009549"/>
          </a:xfrm>
          <a:prstGeom prst="roundRect">
            <a:avLst/>
          </a:prstGeom>
          <a:solidFill>
            <a:schemeClr val="bg1">
              <a:alpha val="25000"/>
            </a:schemeClr>
          </a:solidFill>
          <a:ln>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r">
              <a:lnSpc>
                <a:spcPct val="85000"/>
              </a:lnSpc>
            </a:pPr>
            <a:r>
              <a:rPr lang="fr-CA" sz="1015" b="1" dirty="0">
                <a:solidFill>
                  <a:srgbClr val="00B0F0"/>
                </a:solidFill>
              </a:rPr>
              <a:t>SASKATCHEWAN</a:t>
            </a:r>
          </a:p>
          <a:p>
            <a:pPr marL="158265" indent="-158265">
              <a:lnSpc>
                <a:spcPct val="85000"/>
              </a:lnSpc>
              <a:buFont typeface="Arial" panose="020B0604020202020204" pitchFamily="34" charset="0"/>
              <a:buChar char="•"/>
            </a:pPr>
            <a:r>
              <a:rPr lang="fr-CA" sz="1015" dirty="0">
                <a:solidFill>
                  <a:schemeClr val="tx1"/>
                </a:solidFill>
              </a:rPr>
              <a:t>Modèle de </a:t>
            </a:r>
            <a:r>
              <a:rPr lang="fr-CA" sz="1015" dirty="0" err="1">
                <a:solidFill>
                  <a:schemeClr val="tx1"/>
                </a:solidFill>
              </a:rPr>
              <a:t>STFR</a:t>
            </a:r>
            <a:r>
              <a:rPr lang="fr-CA" sz="1015" dirty="0">
                <a:solidFill>
                  <a:schemeClr val="tx1"/>
                </a:solidFill>
              </a:rPr>
              <a:t> pour les secteurs</a:t>
            </a:r>
          </a:p>
          <a:p>
            <a:pPr marL="158265" indent="-158265">
              <a:lnSpc>
                <a:spcPct val="85000"/>
              </a:lnSpc>
              <a:buFont typeface="Arial" panose="020B0604020202020204" pitchFamily="34" charset="0"/>
              <a:buChar char="•"/>
            </a:pPr>
            <a:r>
              <a:rPr lang="fr-CA" sz="1015" b="1" dirty="0">
                <a:solidFill>
                  <a:srgbClr val="FF0000"/>
                </a:solidFill>
              </a:rPr>
              <a:t>Compensation</a:t>
            </a:r>
          </a:p>
          <a:p>
            <a:pPr marL="158265" indent="-158265">
              <a:lnSpc>
                <a:spcPct val="85000"/>
              </a:lnSpc>
              <a:buFont typeface="Arial" panose="020B0604020202020204" pitchFamily="34" charset="0"/>
              <a:buChar char="•"/>
            </a:pPr>
            <a:r>
              <a:rPr lang="fr-CA" sz="1015" dirty="0">
                <a:solidFill>
                  <a:schemeClr val="tx1"/>
                </a:solidFill>
              </a:rPr>
              <a:t>Transferts de technologie</a:t>
            </a:r>
          </a:p>
          <a:p>
            <a:pPr marL="158265" indent="-158265">
              <a:lnSpc>
                <a:spcPct val="85000"/>
              </a:lnSpc>
              <a:buFont typeface="Arial" panose="020B0604020202020204" pitchFamily="34" charset="0"/>
              <a:buChar char="•"/>
            </a:pPr>
            <a:r>
              <a:rPr lang="fr-CA" sz="1015" dirty="0">
                <a:solidFill>
                  <a:schemeClr val="tx1"/>
                </a:solidFill>
              </a:rPr>
              <a:t>Entente d’équivalence de charbon</a:t>
            </a:r>
          </a:p>
        </p:txBody>
      </p:sp>
      <p:cxnSp>
        <p:nvCxnSpPr>
          <p:cNvPr id="104" name="Curved Connector 2"/>
          <p:cNvCxnSpPr/>
          <p:nvPr/>
        </p:nvCxnSpPr>
        <p:spPr>
          <a:xfrm rot="5400000">
            <a:off x="2787467" y="5129166"/>
            <a:ext cx="552945" cy="241162"/>
          </a:xfrm>
          <a:prstGeom prst="bentConnector3">
            <a:avLst>
              <a:gd name="adj1" fmla="val 82710"/>
            </a:avLst>
          </a:prstGeom>
          <a:ln w="76200">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7" name="Donut 106"/>
          <p:cNvSpPr/>
          <p:nvPr/>
        </p:nvSpPr>
        <p:spPr>
          <a:xfrm>
            <a:off x="7415685" y="3889281"/>
            <a:ext cx="281357" cy="284958"/>
          </a:xfrm>
          <a:prstGeom prst="donut">
            <a:avLst>
              <a:gd name="adj" fmla="val 7939"/>
            </a:avLst>
          </a:prstGeom>
          <a:solidFill>
            <a:srgbClr val="99FF66"/>
          </a:solidFill>
          <a:ln>
            <a:solidFill>
              <a:srgbClr val="66FF33"/>
            </a:solidFill>
          </a:ln>
          <a:scene3d>
            <a:camera prst="orthographicFront"/>
            <a:lightRig rig="balanced" dir="tr"/>
          </a:scene3d>
          <a:sp3d prstMaterial="matte">
            <a:bevelT w="19050" h="38100"/>
          </a:sp3d>
        </p:spPr>
        <p:style>
          <a:lnRef idx="1">
            <a:schemeClr val="accent1"/>
          </a:lnRef>
          <a:fillRef idx="3">
            <a:schemeClr val="accent1"/>
          </a:fillRef>
          <a:effectRef idx="2">
            <a:schemeClr val="accent1"/>
          </a:effectRef>
          <a:fontRef idx="minor">
            <a:schemeClr val="lt1"/>
          </a:fontRef>
        </p:style>
        <p:txBody>
          <a:bodyPr lIns="36000" rIns="0" rtlCol="0" anchor="ctr">
            <a:sp3d/>
          </a:bodyPr>
          <a:lstStyle/>
          <a:p>
            <a:pPr algn="ctr">
              <a:lnSpc>
                <a:spcPct val="85000"/>
              </a:lnSpc>
            </a:pPr>
            <a:r>
              <a:rPr lang="fr-CA" sz="1846" b="1">
                <a:ln w="9000" cmpd="sng">
                  <a:solidFill>
                    <a:schemeClr val="accent5">
                      <a:lumMod val="50000"/>
                    </a:schemeClr>
                  </a:solidFill>
                  <a:prstDash val="solid"/>
                </a:ln>
                <a:solidFill>
                  <a:srgbClr val="99FF66"/>
                </a:solidFill>
              </a:rPr>
              <a:t>*</a:t>
            </a:r>
          </a:p>
        </p:txBody>
      </p:sp>
      <p:pic>
        <p:nvPicPr>
          <p:cNvPr id="2" name="Picture 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39360" y="1043311"/>
            <a:ext cx="2084600" cy="783062"/>
          </a:xfrm>
          <a:prstGeom prst="rect">
            <a:avLst/>
          </a:prstGeom>
        </p:spPr>
      </p:pic>
      <p:sp>
        <p:nvSpPr>
          <p:cNvPr id="24" name="Title 1"/>
          <p:cNvSpPr>
            <a:spLocks noGrp="1"/>
          </p:cNvSpPr>
          <p:nvPr>
            <p:ph type="title"/>
          </p:nvPr>
        </p:nvSpPr>
        <p:spPr>
          <a:xfrm>
            <a:off x="0" y="-352277"/>
            <a:ext cx="9144000" cy="1346200"/>
          </a:xfrm>
        </p:spPr>
        <p:txBody>
          <a:bodyPr>
            <a:normAutofit/>
          </a:bodyPr>
          <a:lstStyle/>
          <a:p>
            <a:r>
              <a:rPr lang="fr-CA"/>
              <a:t>La mosaïque pancanadienne ;-)</a:t>
            </a:r>
          </a:p>
        </p:txBody>
      </p:sp>
      <p:sp>
        <p:nvSpPr>
          <p:cNvPr id="7" name="TextBox 6"/>
          <p:cNvSpPr txBox="1"/>
          <p:nvPr/>
        </p:nvSpPr>
        <p:spPr>
          <a:xfrm>
            <a:off x="5457936" y="688932"/>
            <a:ext cx="3574782" cy="584775"/>
          </a:xfrm>
          <a:prstGeom prst="rect">
            <a:avLst/>
          </a:prstGeom>
          <a:noFill/>
        </p:spPr>
        <p:txBody>
          <a:bodyPr wrap="square" rtlCol="0">
            <a:spAutoFit/>
          </a:bodyPr>
          <a:lstStyle/>
          <a:p>
            <a:r>
              <a:rPr lang="fr-CA" sz="1600" b="1" i="1">
                <a:latin typeface="Century Gothic" charset="0"/>
                <a:ea typeface="Century Gothic" charset="0"/>
                <a:cs typeface="Century Gothic" charset="0"/>
              </a:rPr>
              <a:t>comprend :  </a:t>
            </a:r>
            <a:r>
              <a:rPr lang="fr-CA" sz="1600" i="1">
                <a:latin typeface="Century Gothic" charset="0"/>
                <a:ea typeface="Century Gothic" charset="0"/>
                <a:cs typeface="Century Gothic" charset="0"/>
              </a:rPr>
              <a:t>Cadre d’harmonisation des crédits compensatoires du Cadre pancanadien</a:t>
            </a:r>
          </a:p>
        </p:txBody>
      </p:sp>
      <p:pic>
        <p:nvPicPr>
          <p:cNvPr id="25" name="Picture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7823" y="5305081"/>
            <a:ext cx="1361083" cy="1518770"/>
          </a:xfrm>
          <a:prstGeom prst="rect">
            <a:avLst/>
          </a:prstGeom>
        </p:spPr>
      </p:pic>
    </p:spTree>
    <p:extLst>
      <p:ext uri="{BB962C8B-B14F-4D97-AF65-F5344CB8AC3E}">
        <p14:creationId xmlns:p14="http://schemas.microsoft.com/office/powerpoint/2010/main" val="550511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185398" y="200455"/>
            <a:ext cx="9633857"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fr-CA" sz="3600" i="0" u="none" strike="noStrike" cap="none">
                <a:solidFill>
                  <a:srgbClr val="3C3C3B"/>
                </a:solidFill>
                <a:latin typeface="Century Gothic" charset="0"/>
                <a:ea typeface="Century Gothic" charset="0"/>
                <a:cs typeface="Century Gothic" charset="0"/>
                <a:sym typeface="Questrial"/>
              </a:rPr>
              <a:t>Défis agricoles — risque, coût et échelle</a:t>
            </a:r>
          </a:p>
        </p:txBody>
      </p:sp>
      <p:sp>
        <p:nvSpPr>
          <p:cNvPr id="205" name="Shape 205"/>
          <p:cNvSpPr txBox="1">
            <a:spLocks noGrp="1"/>
          </p:cNvSpPr>
          <p:nvPr>
            <p:ph type="body" idx="1"/>
          </p:nvPr>
        </p:nvSpPr>
        <p:spPr>
          <a:xfrm>
            <a:off x="214132" y="1497923"/>
            <a:ext cx="8834796" cy="4352924"/>
          </a:xfrm>
          <a:prstGeom prst="rect">
            <a:avLst/>
          </a:prstGeom>
          <a:noFill/>
          <a:ln>
            <a:noFill/>
          </a:ln>
        </p:spPr>
        <p:txBody>
          <a:bodyPr lIns="91425" tIns="45700" rIns="91425" bIns="45700" anchor="t" anchorCtr="0">
            <a:noAutofit/>
          </a:bodyPr>
          <a:lstStyle/>
          <a:p>
            <a:pPr indent="-342900">
              <a:lnSpc>
                <a:spcPct val="150000"/>
              </a:lnSpc>
              <a:spcBef>
                <a:spcPts val="0"/>
              </a:spcBef>
              <a:spcAft>
                <a:spcPts val="0"/>
              </a:spcAft>
              <a:buSzPct val="50000"/>
            </a:pPr>
            <a:r>
              <a:rPr lang="fr-CA" sz="2000" b="0" i="0" u="none" strike="noStrike" cap="none">
                <a:solidFill>
                  <a:srgbClr val="3C3C3B"/>
                </a:solidFill>
                <a:latin typeface="Century Gothic" charset="0"/>
                <a:ea typeface="Century Gothic" charset="0"/>
                <a:cs typeface="Century Gothic" charset="0"/>
                <a:sym typeface="Questrial"/>
              </a:rPr>
              <a:t>Les projets </a:t>
            </a:r>
            <a:r>
              <a:rPr lang="fr-CA" sz="2000" b="0" i="0" u="none" strike="noStrike" cap="none" baseline="0">
                <a:solidFill>
                  <a:srgbClr val="3C3C3B"/>
                </a:solidFill>
                <a:latin typeface="Century Gothic" charset="0"/>
                <a:ea typeface="Century Gothic" charset="0"/>
                <a:cs typeface="Century Gothic" charset="0"/>
                <a:sym typeface="Questrial"/>
              </a:rPr>
              <a:t>agricoles</a:t>
            </a:r>
            <a:r>
              <a:rPr lang="fr-CA" sz="2000" b="0" i="0" u="none" strike="noStrike" cap="none">
                <a:solidFill>
                  <a:srgbClr val="3C3C3B"/>
                </a:solidFill>
                <a:latin typeface="Century Gothic" charset="0"/>
                <a:ea typeface="Century Gothic" charset="0"/>
                <a:cs typeface="Century Gothic" charset="0"/>
                <a:sym typeface="Questrial"/>
              </a:rPr>
              <a:t> ne sont pas mesurés — risque/coût</a:t>
            </a:r>
          </a:p>
          <a:p>
            <a:pPr indent="-342900">
              <a:lnSpc>
                <a:spcPct val="150000"/>
              </a:lnSpc>
              <a:spcBef>
                <a:spcPts val="0"/>
              </a:spcBef>
              <a:spcAft>
                <a:spcPts val="0"/>
              </a:spcAft>
              <a:buSzPct val="50000"/>
            </a:pPr>
            <a:r>
              <a:rPr lang="fr-CA" sz="2000">
                <a:latin typeface="Century Gothic" charset="0"/>
                <a:ea typeface="Century Gothic" charset="0"/>
                <a:cs typeface="Century Gothic" charset="0"/>
              </a:rPr>
              <a:t>Recours à la modélisation et aux estimations — bon, mais à risque</a:t>
            </a:r>
          </a:p>
          <a:p>
            <a:pPr indent="-342900">
              <a:lnSpc>
                <a:spcPct val="150000"/>
              </a:lnSpc>
              <a:spcBef>
                <a:spcPts val="0"/>
              </a:spcBef>
              <a:spcAft>
                <a:spcPts val="0"/>
              </a:spcAft>
              <a:buSzPct val="50000"/>
            </a:pPr>
            <a:r>
              <a:rPr lang="fr-CA" sz="2000">
                <a:latin typeface="Century Gothic" charset="0"/>
                <a:ea typeface="Century Gothic" charset="0"/>
                <a:cs typeface="Century Gothic" charset="0"/>
              </a:rPr>
              <a:t>Chaque ferme a de petites réductions d’émissions/diffusion dans le paysage — coût (regroupement des besoins)</a:t>
            </a:r>
          </a:p>
          <a:p>
            <a:pPr indent="-342900">
              <a:lnSpc>
                <a:spcPct val="150000"/>
              </a:lnSpc>
              <a:spcBef>
                <a:spcPts val="0"/>
              </a:spcBef>
              <a:spcAft>
                <a:spcPts val="0"/>
              </a:spcAft>
              <a:buSzPct val="50000"/>
            </a:pPr>
            <a:r>
              <a:rPr lang="fr-CA" sz="2000" b="0" i="0" u="none" strike="noStrike" cap="none">
                <a:solidFill>
                  <a:srgbClr val="3C3C3B"/>
                </a:solidFill>
                <a:latin typeface="Century Gothic" charset="0"/>
                <a:ea typeface="Century Gothic" charset="0"/>
                <a:cs typeface="Century Gothic" charset="0"/>
                <a:sym typeface="Questrial"/>
              </a:rPr>
              <a:t>La </a:t>
            </a:r>
            <a:r>
              <a:rPr lang="fr-CA" sz="2000" b="0" i="0" u="none" strike="noStrike" cap="none" baseline="0">
                <a:solidFill>
                  <a:srgbClr val="3C3C3B"/>
                </a:solidFill>
                <a:latin typeface="Century Gothic" charset="0"/>
                <a:ea typeface="Century Gothic" charset="0"/>
                <a:cs typeface="Century Gothic" charset="0"/>
                <a:sym typeface="Questrial"/>
              </a:rPr>
              <a:t>séquestration du sol</a:t>
            </a:r>
            <a:r>
              <a:rPr lang="fr-CA" sz="2000" b="0" i="0" u="none" strike="noStrike" cap="none">
                <a:solidFill>
                  <a:srgbClr val="3C3C3B"/>
                </a:solidFill>
                <a:latin typeface="Century Gothic" charset="0"/>
                <a:ea typeface="Century Gothic" charset="0"/>
                <a:cs typeface="Century Gothic" charset="0"/>
                <a:sym typeface="Questrial"/>
              </a:rPr>
              <a:t> n’est pas permanente — risque (100 ans et plus?)</a:t>
            </a:r>
          </a:p>
          <a:p>
            <a:pPr indent="-342900">
              <a:lnSpc>
                <a:spcPct val="150000"/>
              </a:lnSpc>
              <a:spcBef>
                <a:spcPts val="0"/>
              </a:spcBef>
              <a:spcAft>
                <a:spcPts val="0"/>
              </a:spcAft>
              <a:buSzPct val="50000"/>
            </a:pPr>
            <a:r>
              <a:rPr lang="fr-CA" sz="2000">
                <a:latin typeface="Century Gothic" charset="0"/>
                <a:ea typeface="Century Gothic" charset="0"/>
                <a:cs typeface="Century Gothic" charset="0"/>
              </a:rPr>
              <a:t>Le flux de </a:t>
            </a:r>
            <a:r>
              <a:rPr lang="fr-CA" sz="2000" baseline="0">
                <a:latin typeface="Century Gothic" charset="0"/>
                <a:ea typeface="Century Gothic" charset="0"/>
                <a:cs typeface="Century Gothic" charset="0"/>
              </a:rPr>
              <a:t>revenus</a:t>
            </a:r>
            <a:r>
              <a:rPr lang="fr-CA" sz="2000">
                <a:latin typeface="Century Gothic" charset="0"/>
                <a:ea typeface="Century Gothic" charset="0"/>
                <a:cs typeface="Century Gothic" charset="0"/>
              </a:rPr>
              <a:t> est petit – échelle/coût</a:t>
            </a:r>
          </a:p>
          <a:p>
            <a:pPr indent="-342900">
              <a:lnSpc>
                <a:spcPct val="150000"/>
              </a:lnSpc>
              <a:spcBef>
                <a:spcPts val="0"/>
              </a:spcBef>
              <a:spcAft>
                <a:spcPts val="0"/>
              </a:spcAft>
              <a:buSzPct val="50000"/>
            </a:pPr>
            <a:r>
              <a:rPr lang="fr-CA" sz="2000">
                <a:latin typeface="Century Gothic" charset="0"/>
                <a:ea typeface="Century Gothic" charset="0"/>
                <a:cs typeface="Century Gothic" charset="0"/>
              </a:rPr>
              <a:t>Les activités peuvent changer — risque (fuite)</a:t>
            </a:r>
          </a:p>
          <a:p>
            <a:pPr indent="-342900">
              <a:lnSpc>
                <a:spcPct val="150000"/>
              </a:lnSpc>
              <a:spcBef>
                <a:spcPts val="0"/>
              </a:spcBef>
              <a:spcAft>
                <a:spcPts val="0"/>
              </a:spcAft>
              <a:buSzPct val="50000"/>
            </a:pPr>
            <a:r>
              <a:rPr lang="fr-CA" sz="2000">
                <a:latin typeface="Century Gothic" charset="0"/>
                <a:ea typeface="Century Gothic" charset="0"/>
                <a:cs typeface="Century Gothic" charset="0"/>
              </a:rPr>
              <a:t>L’additionnalité peut être difficile à atteindre (nécessite une analyse plus poussée des obstacles avec des experts)</a:t>
            </a:r>
          </a:p>
          <a:p>
            <a:pPr indent="-342900">
              <a:spcBef>
                <a:spcPts val="0"/>
              </a:spcBef>
              <a:spcAft>
                <a:spcPts val="0"/>
              </a:spcAft>
              <a:buSzPct val="50000"/>
            </a:pPr>
            <a:endParaRPr lang="en-CA" dirty="0">
              <a:latin typeface="Century Gothic" charset="0"/>
              <a:ea typeface="Century Gothic" charset="0"/>
              <a:cs typeface="Century Gothic" charset="0"/>
            </a:endParaRPr>
          </a:p>
          <a:p>
            <a:pPr marL="0" indent="0">
              <a:spcBef>
                <a:spcPts val="0"/>
              </a:spcBef>
              <a:spcAft>
                <a:spcPts val="0"/>
              </a:spcAft>
              <a:buSzPct val="50000"/>
              <a:buNone/>
            </a:pPr>
            <a:endParaRPr lang="en-CA" dirty="0">
              <a:latin typeface="Century Gothic" charset="0"/>
              <a:ea typeface="Century Gothic" charset="0"/>
              <a:cs typeface="Century Gothic" charset="0"/>
            </a:endParaRPr>
          </a:p>
          <a:p>
            <a:pPr marL="0" marR="0" lvl="0" indent="0" algn="l" rtl="0">
              <a:lnSpc>
                <a:spcPct val="100000"/>
              </a:lnSpc>
              <a:spcBef>
                <a:spcPts val="0"/>
              </a:spcBef>
              <a:spcAft>
                <a:spcPts val="0"/>
              </a:spcAft>
              <a:buClr>
                <a:srgbClr val="3C3C3B"/>
              </a:buClr>
              <a:buSzPct val="25000"/>
              <a:buFont typeface="Arial"/>
              <a:buNone/>
            </a:pPr>
            <a:endParaRPr lang="en-CA" sz="2400" b="0" i="0" u="none" strike="noStrike" cap="none" baseline="0" dirty="0">
              <a:solidFill>
                <a:srgbClr val="3C3C3B"/>
              </a:solidFill>
              <a:latin typeface="Century Gothic" charset="0"/>
              <a:ea typeface="Century Gothic" charset="0"/>
              <a:cs typeface="Century Gothic" charset="0"/>
              <a:sym typeface="Questrial"/>
            </a:endParaRPr>
          </a:p>
          <a:p>
            <a:pPr marL="0" marR="0" lvl="0" indent="0" algn="l" rtl="0">
              <a:lnSpc>
                <a:spcPct val="100000"/>
              </a:lnSpc>
              <a:spcBef>
                <a:spcPts val="0"/>
              </a:spcBef>
              <a:spcAft>
                <a:spcPts val="0"/>
              </a:spcAft>
              <a:buClr>
                <a:srgbClr val="3C3C3B"/>
              </a:buClr>
              <a:buSzPct val="25000"/>
              <a:buFont typeface="Arial"/>
              <a:buNone/>
            </a:pPr>
            <a:endParaRPr lang="en-CA" sz="2400" b="0" i="0" u="none" strike="noStrike" cap="none" baseline="0" dirty="0">
              <a:solidFill>
                <a:srgbClr val="3C3C3B"/>
              </a:solidFill>
              <a:latin typeface="Century Gothic" charset="0"/>
              <a:ea typeface="Century Gothic" charset="0"/>
              <a:cs typeface="Century Gothic" charset="0"/>
              <a:sym typeface="Questrial"/>
            </a:endParaRPr>
          </a:p>
        </p:txBody>
      </p:sp>
      <p:sp>
        <p:nvSpPr>
          <p:cNvPr id="206" name="Shape 206"/>
          <p:cNvSpPr txBox="1">
            <a:spLocks noGrp="1"/>
          </p:cNvSpPr>
          <p:nvPr>
            <p:ph type="ftr" idx="11"/>
          </p:nvPr>
        </p:nvSpPr>
        <p:spPr>
          <a:xfrm>
            <a:off x="4732337" y="6396037"/>
            <a:ext cx="28956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r>
              <a:rPr lang="fr-CA" sz="1000" b="0" i="0" u="none" strike="noStrike" cap="none" baseline="0">
                <a:solidFill>
                  <a:srgbClr val="3C3C3B"/>
                </a:solidFill>
                <a:latin typeface="Questrial"/>
                <a:ea typeface="Questrial"/>
                <a:cs typeface="Questrial"/>
                <a:sym typeface="Questrial"/>
              </a:rPr>
              <a:t>VIRESCO SOLUTIONS</a:t>
            </a:r>
          </a:p>
        </p:txBody>
      </p:sp>
      <p:sp>
        <p:nvSpPr>
          <p:cNvPr id="207" name="Shape 207"/>
          <p:cNvSpPr txBox="1">
            <a:spLocks noGrp="1"/>
          </p:cNvSpPr>
          <p:nvPr>
            <p:ph type="sldNum" idx="12"/>
          </p:nvPr>
        </p:nvSpPr>
        <p:spPr>
          <a:xfrm>
            <a:off x="8466138" y="6396037"/>
            <a:ext cx="560387" cy="36512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CA" sz="1000" b="0" i="0" u="none" strike="noStrike" cap="none" baseline="0">
                <a:solidFill>
                  <a:srgbClr val="3C3C3B"/>
                </a:solidFill>
                <a:latin typeface="Calibri"/>
                <a:ea typeface="Calibri"/>
                <a:cs typeface="Calibri"/>
                <a:sym typeface="Calibri"/>
              </a:rPr>
              <a:t>24</a:t>
            </a:fld>
            <a:endParaRPr lang="en-CA" sz="1000" b="0" i="0" u="none" strike="noStrike" cap="none" baseline="0">
              <a:solidFill>
                <a:srgbClr val="3C3C3B"/>
              </a:solidFill>
              <a:latin typeface="Calibri"/>
              <a:ea typeface="Calibri"/>
              <a:cs typeface="Calibri"/>
              <a:sym typeface="Calibri"/>
            </a:endParaRPr>
          </a:p>
        </p:txBody>
      </p:sp>
    </p:spTree>
    <p:extLst>
      <p:ext uri="{BB962C8B-B14F-4D97-AF65-F5344CB8AC3E}">
        <p14:creationId xmlns:p14="http://schemas.microsoft.com/office/powerpoint/2010/main" val="693423424"/>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8C96395C-E5C6-400E-9515-B5E0F3261A41}"/>
              </a:ext>
            </a:extLst>
          </p:cNvPr>
          <p:cNvSpPr>
            <a:spLocks noGrp="1" noChangeArrowheads="1"/>
          </p:cNvSpPr>
          <p:nvPr>
            <p:ph type="title"/>
          </p:nvPr>
        </p:nvSpPr>
        <p:spPr>
          <a:xfrm>
            <a:off x="457200" y="1404218"/>
            <a:ext cx="8229600" cy="857250"/>
          </a:xfrm>
        </p:spPr>
        <p:txBody>
          <a:bodyPr/>
          <a:lstStyle/>
          <a:p>
            <a:r>
              <a:rPr lang="fr-CA" sz="3000" b="1">
                <a:latin typeface="Century Gothic" panose="020B0502020202020204" pitchFamily="34" charset="0"/>
                <a:cs typeface="Century Gothic" panose="020B0502020202020204" pitchFamily="34" charset="0"/>
              </a:rPr>
              <a:t>Merci!</a:t>
            </a:r>
          </a:p>
        </p:txBody>
      </p:sp>
      <p:sp>
        <p:nvSpPr>
          <p:cNvPr id="23555" name="Content Placeholder 2">
            <a:extLst>
              <a:ext uri="{FF2B5EF4-FFF2-40B4-BE49-F238E27FC236}">
                <a16:creationId xmlns:a16="http://schemas.microsoft.com/office/drawing/2014/main" id="{667B1346-95CB-45EA-B77F-66A5CDA0ECB5}"/>
              </a:ext>
            </a:extLst>
          </p:cNvPr>
          <p:cNvSpPr>
            <a:spLocks noGrp="1" noChangeArrowheads="1"/>
          </p:cNvSpPr>
          <p:nvPr>
            <p:ph idx="1"/>
          </p:nvPr>
        </p:nvSpPr>
        <p:spPr>
          <a:xfrm>
            <a:off x="466717" y="3146157"/>
            <a:ext cx="8229600" cy="3264694"/>
          </a:xfrm>
        </p:spPr>
        <p:txBody>
          <a:bodyPr/>
          <a:lstStyle/>
          <a:p>
            <a:pPr marL="0" indent="0" algn="ctr">
              <a:buNone/>
            </a:pPr>
            <a:r>
              <a:rPr lang="fr-CA">
                <a:latin typeface="Century Gothic" panose="020B0502020202020204" pitchFamily="34" charset="0"/>
                <a:cs typeface="Century Gothic" panose="020B0502020202020204" pitchFamily="34" charset="0"/>
              </a:rPr>
              <a:t>Candace Vinke</a:t>
            </a:r>
          </a:p>
          <a:p>
            <a:pPr marL="0" indent="0" algn="ctr">
              <a:buNone/>
            </a:pPr>
            <a:r>
              <a:rPr lang="fr-CA">
                <a:latin typeface="Century Gothic" panose="020B0502020202020204" pitchFamily="34" charset="0"/>
                <a:cs typeface="Century Gothic" panose="020B0502020202020204" pitchFamily="34" charset="0"/>
              </a:rPr>
              <a:t>Directeur du développement durable</a:t>
            </a:r>
          </a:p>
          <a:p>
            <a:pPr marL="0" indent="0" algn="ctr">
              <a:buNone/>
            </a:pPr>
            <a:r>
              <a:rPr lang="fr-CA">
                <a:latin typeface="Century Gothic" panose="020B0502020202020204" pitchFamily="34" charset="0"/>
                <a:cs typeface="Century Gothic" panose="020B0502020202020204" pitchFamily="34" charset="0"/>
              </a:rPr>
              <a:t>Viresco Solutions</a:t>
            </a:r>
          </a:p>
          <a:p>
            <a:pPr marL="0" indent="0" algn="ctr">
              <a:buNone/>
            </a:pPr>
            <a:r>
              <a:rPr lang="fr-CA">
                <a:latin typeface="Century Gothic" panose="020B0502020202020204" pitchFamily="34" charset="0"/>
                <a:cs typeface="Century Gothic" panose="020B0502020202020204" pitchFamily="34" charset="0"/>
                <a:hlinkClick r:id="rId2"/>
              </a:rPr>
              <a:t>candace@virescosolutions.com</a:t>
            </a:r>
          </a:p>
          <a:p>
            <a:pPr marL="0" indent="0" algn="ctr">
              <a:buNone/>
            </a:pPr>
            <a:r>
              <a:rPr lang="fr-CA">
                <a:latin typeface="Century Gothic" panose="020B0502020202020204" pitchFamily="34" charset="0"/>
                <a:cs typeface="Century Gothic" panose="020B0502020202020204" pitchFamily="34" charset="0"/>
              </a:rPr>
              <a:t>+1-403-926-2902</a:t>
            </a:r>
          </a:p>
        </p:txBody>
      </p:sp>
      <p:sp>
        <p:nvSpPr>
          <p:cNvPr id="4" name="Footer Placeholder 3">
            <a:extLst>
              <a:ext uri="{FF2B5EF4-FFF2-40B4-BE49-F238E27FC236}">
                <a16:creationId xmlns:a16="http://schemas.microsoft.com/office/drawing/2014/main" id="{09E1A1A5-4460-4E27-9E5B-00E79F7F6581}"/>
              </a:ext>
            </a:extLst>
          </p:cNvPr>
          <p:cNvSpPr>
            <a:spLocks noGrp="1"/>
          </p:cNvSpPr>
          <p:nvPr>
            <p:ph type="ftr" sz="quarter" idx="11"/>
          </p:nvPr>
        </p:nvSpPr>
        <p:spPr/>
        <p:txBody>
          <a:bodyPr/>
          <a:lstStyle/>
          <a:p>
            <a:pPr>
              <a:defRPr/>
            </a:pPr>
            <a:r>
              <a:rPr lang="fr-CA"/>
              <a:t>VIRESCO SOLUTIONS</a:t>
            </a:r>
          </a:p>
        </p:txBody>
      </p:sp>
      <p:sp>
        <p:nvSpPr>
          <p:cNvPr id="23557" name="Slide Number Placeholder 4">
            <a:extLst>
              <a:ext uri="{FF2B5EF4-FFF2-40B4-BE49-F238E27FC236}">
                <a16:creationId xmlns:a16="http://schemas.microsoft.com/office/drawing/2014/main" id="{4E8C06A7-04DA-410D-AE89-A9D49CECFCC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defTabSz="342900" fontAlgn="base">
              <a:spcBef>
                <a:spcPct val="0"/>
              </a:spcBef>
              <a:spcAft>
                <a:spcPct val="0"/>
              </a:spcAft>
              <a:defRPr>
                <a:solidFill>
                  <a:schemeClr val="tx1"/>
                </a:solidFill>
                <a:latin typeface="Calibri" panose="020F0502020204030204" pitchFamily="34" charset="0"/>
              </a:defRPr>
            </a:lvl6pPr>
            <a:lvl7pPr marL="2228850" indent="-171450" defTabSz="342900" fontAlgn="base">
              <a:spcBef>
                <a:spcPct val="0"/>
              </a:spcBef>
              <a:spcAft>
                <a:spcPct val="0"/>
              </a:spcAft>
              <a:defRPr>
                <a:solidFill>
                  <a:schemeClr val="tx1"/>
                </a:solidFill>
                <a:latin typeface="Calibri" panose="020F0502020204030204" pitchFamily="34" charset="0"/>
              </a:defRPr>
            </a:lvl7pPr>
            <a:lvl8pPr marL="2571750" indent="-171450" defTabSz="342900" fontAlgn="base">
              <a:spcBef>
                <a:spcPct val="0"/>
              </a:spcBef>
              <a:spcAft>
                <a:spcPct val="0"/>
              </a:spcAft>
              <a:defRPr>
                <a:solidFill>
                  <a:schemeClr val="tx1"/>
                </a:solidFill>
                <a:latin typeface="Calibri" panose="020F0502020204030204" pitchFamily="34" charset="0"/>
              </a:defRPr>
            </a:lvl8pPr>
            <a:lvl9pPr marL="2914650" indent="-171450" defTabSz="3429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35DA032-7989-44BA-94A0-48826D0824E5}" type="slidenum">
              <a:rPr lang="en-US" altLang="en-US">
                <a:solidFill>
                  <a:srgbClr val="3C3C3B"/>
                </a:solidFill>
              </a:rPr>
              <a:pPr fontAlgn="base">
                <a:spcBef>
                  <a:spcPct val="0"/>
                </a:spcBef>
                <a:spcAft>
                  <a:spcPct val="0"/>
                </a:spcAft>
              </a:pPr>
              <a:t>25</a:t>
            </a:fld>
            <a:endParaRPr lang="en-US" altLang="en-US">
              <a:solidFill>
                <a:srgbClr val="3C3C3B"/>
              </a:solidFill>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À propos de nous</a:t>
            </a:r>
          </a:p>
        </p:txBody>
      </p:sp>
      <p:sp>
        <p:nvSpPr>
          <p:cNvPr id="3" name="Content Placeholder 2"/>
          <p:cNvSpPr>
            <a:spLocks noGrp="1"/>
          </p:cNvSpPr>
          <p:nvPr>
            <p:ph idx="1"/>
          </p:nvPr>
        </p:nvSpPr>
        <p:spPr/>
        <p:txBody>
          <a:bodyPr>
            <a:normAutofit fontScale="62500" lnSpcReduction="20000"/>
          </a:bodyPr>
          <a:lstStyle/>
          <a:p>
            <a:r>
              <a:rPr lang="fr-CA"/>
              <a:t>Nous sommes une société d’experts-conseils en environnement qui travaille dans les secteurs de l’agriculture, de la bioénergie et de l’agroalimentaire</a:t>
            </a:r>
          </a:p>
          <a:p>
            <a:pPr marL="0" indent="0">
              <a:buNone/>
            </a:pPr>
            <a:endParaRPr lang="en-US" dirty="0"/>
          </a:p>
          <a:p>
            <a:r>
              <a:rPr lang="fr-CA"/>
              <a:t>Nous aidons nos clients à naviguer dans le monde complexe et changeant de la durabilité</a:t>
            </a:r>
          </a:p>
          <a:p>
            <a:pPr marL="0" indent="0">
              <a:buNone/>
            </a:pPr>
            <a:endParaRPr lang="en-US" dirty="0"/>
          </a:p>
          <a:p>
            <a:r>
              <a:rPr lang="fr-CA"/>
              <a:t>Nous sommes des experts dans l’élaboration de mesures et de solutions scientifiques pour améliorer l’acceptabilité sociale et la confiance du public</a:t>
            </a:r>
          </a:p>
          <a:p>
            <a:pPr marL="0" indent="0">
              <a:buNone/>
            </a:pPr>
            <a:endParaRPr lang="en-US" dirty="0"/>
          </a:p>
          <a:p>
            <a:r>
              <a:rPr lang="fr-CA"/>
              <a:t>Vision : « durabilité générale »</a:t>
            </a:r>
          </a:p>
        </p:txBody>
      </p:sp>
      <p:sp>
        <p:nvSpPr>
          <p:cNvPr id="4" name="Footer Placeholder 3"/>
          <p:cNvSpPr>
            <a:spLocks noGrp="1"/>
          </p:cNvSpPr>
          <p:nvPr>
            <p:ph type="ftr" sz="quarter" idx="11"/>
          </p:nvPr>
        </p:nvSpPr>
        <p:spPr/>
        <p:txBody>
          <a:bodyPr/>
          <a:lstStyle/>
          <a:p>
            <a:r>
              <a:rPr lang="fr-CA"/>
              <a:t>VIRESCO SOLUTIONS</a:t>
            </a:r>
          </a:p>
        </p:txBody>
      </p:sp>
      <p:sp>
        <p:nvSpPr>
          <p:cNvPr id="5" name="Slide Number Placeholder 4"/>
          <p:cNvSpPr>
            <a:spLocks noGrp="1"/>
          </p:cNvSpPr>
          <p:nvPr>
            <p:ph type="sldNum" sz="quarter" idx="12"/>
          </p:nvPr>
        </p:nvSpPr>
        <p:spPr/>
        <p:txBody>
          <a:bodyPr/>
          <a:lstStyle/>
          <a:p>
            <a:fld id="{85342F38-C6C6-AF4D-94FC-B55C427F4550}" type="slidenum">
              <a:rPr lang="en-US" smtClean="0"/>
              <a:t>3</a:t>
            </a:fld>
            <a:endParaRPr lang="en-US" smtClean="0"/>
          </a:p>
        </p:txBody>
      </p:sp>
    </p:spTree>
    <p:extLst>
      <p:ext uri="{BB962C8B-B14F-4D97-AF65-F5344CB8AC3E}">
        <p14:creationId xmlns:p14="http://schemas.microsoft.com/office/powerpoint/2010/main" val="173024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2F5CDC0A-3C9C-488D-9D65-0689AA26C2B8}"/>
              </a:ext>
            </a:extLst>
          </p:cNvPr>
          <p:cNvSpPr>
            <a:spLocks noGrp="1" noChangeArrowheads="1"/>
          </p:cNvSpPr>
          <p:nvPr>
            <p:ph type="title"/>
          </p:nvPr>
        </p:nvSpPr>
        <p:spPr/>
        <p:txBody>
          <a:bodyPr/>
          <a:lstStyle/>
          <a:p>
            <a:r>
              <a:rPr lang="fr-CA">
                <a:latin typeface="Century Gothic" panose="020B0502020202020204" pitchFamily="34" charset="0"/>
                <a:cs typeface="Century Gothic" panose="020B0502020202020204" pitchFamily="34" charset="0"/>
              </a:rPr>
              <a:t>Viresco Solutions</a:t>
            </a:r>
          </a:p>
        </p:txBody>
      </p:sp>
      <p:grpSp>
        <p:nvGrpSpPr>
          <p:cNvPr id="21507" name="Group 12">
            <a:extLst>
              <a:ext uri="{FF2B5EF4-FFF2-40B4-BE49-F238E27FC236}">
                <a16:creationId xmlns:a16="http://schemas.microsoft.com/office/drawing/2014/main" id="{12F144D4-4744-42DC-AAE8-BE4175042671}"/>
              </a:ext>
            </a:extLst>
          </p:cNvPr>
          <p:cNvGrpSpPr>
            <a:grpSpLocks/>
          </p:cNvGrpSpPr>
          <p:nvPr/>
        </p:nvGrpSpPr>
        <p:grpSpPr bwMode="auto">
          <a:xfrm>
            <a:off x="527448" y="1900237"/>
            <a:ext cx="7950994" cy="3225404"/>
            <a:chOff x="457203" y="1201560"/>
            <a:chExt cx="10602400" cy="4300737"/>
          </a:xfrm>
        </p:grpSpPr>
        <p:pic>
          <p:nvPicPr>
            <p:cNvPr id="21508" name="Content Placeholder 4">
              <a:extLst>
                <a:ext uri="{FF2B5EF4-FFF2-40B4-BE49-F238E27FC236}">
                  <a16:creationId xmlns:a16="http://schemas.microsoft.com/office/drawing/2014/main" id="{DB9D4F67-B5B7-40BD-8585-A9AF8B762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8713" b="4366"/>
            <a:stretch>
              <a:fillRect/>
            </a:stretch>
          </p:blipFill>
          <p:spPr bwMode="auto">
            <a:xfrm>
              <a:off x="5758403" y="1209508"/>
              <a:ext cx="5301200" cy="428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D1335F90-40AF-47C9-AB45-060E4B38E725}"/>
                </a:ext>
              </a:extLst>
            </p:cNvPr>
            <p:cNvSpPr/>
            <p:nvPr/>
          </p:nvSpPr>
          <p:spPr>
            <a:xfrm>
              <a:off x="5488500" y="1201560"/>
              <a:ext cx="2918121" cy="246074"/>
            </a:xfrm>
            <a:prstGeom prst="rect">
              <a:avLst/>
            </a:prstGeom>
            <a:solidFill>
              <a:sysClr val="window" lastClr="FFFFFF"/>
            </a:solidFill>
            <a:ln w="9525" cap="flat" cmpd="sng" algn="ctr">
              <a:noFill/>
              <a:prstDash val="solid"/>
            </a:ln>
            <a:effectLst/>
          </p:spPr>
          <p:txBody>
            <a:bodyPr anchor="ctr"/>
            <a:lstStyle/>
            <a:p>
              <a:pPr algn="ctr" defTabSz="685800">
                <a:defRPr/>
              </a:pPr>
              <a:endParaRPr lang="en-CA" sz="1350" kern="0">
                <a:solidFill>
                  <a:prstClr val="white"/>
                </a:solidFill>
                <a:latin typeface="Arial"/>
              </a:endParaRPr>
            </a:p>
          </p:txBody>
        </p:sp>
        <p:pic>
          <p:nvPicPr>
            <p:cNvPr id="21510" name="Content Placeholder 4">
              <a:extLst>
                <a:ext uri="{FF2B5EF4-FFF2-40B4-BE49-F238E27FC236}">
                  <a16:creationId xmlns:a16="http://schemas.microsoft.com/office/drawing/2014/main" id="{0E313C41-8921-43EF-99E9-AC7282FF29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2622" b="30455"/>
            <a:stretch>
              <a:fillRect/>
            </a:stretch>
          </p:blipFill>
          <p:spPr bwMode="auto">
            <a:xfrm>
              <a:off x="457203" y="1201560"/>
              <a:ext cx="5301200" cy="428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4389CFFD-9C41-48B0-B7CA-81D9A5FB594E}"/>
                </a:ext>
              </a:extLst>
            </p:cNvPr>
            <p:cNvSpPr/>
            <p:nvPr/>
          </p:nvSpPr>
          <p:spPr>
            <a:xfrm>
              <a:off x="3108597" y="5308613"/>
              <a:ext cx="2632342" cy="193684"/>
            </a:xfrm>
            <a:prstGeom prst="rect">
              <a:avLst/>
            </a:prstGeom>
            <a:solidFill>
              <a:sysClr val="window" lastClr="FFFFFF"/>
            </a:solidFill>
            <a:ln w="9525" cap="flat" cmpd="sng" algn="ctr">
              <a:noFill/>
              <a:prstDash val="solid"/>
            </a:ln>
            <a:effectLst/>
          </p:spPr>
          <p:txBody>
            <a:bodyPr anchor="ctr"/>
            <a:lstStyle/>
            <a:p>
              <a:pPr algn="ctr" defTabSz="685800">
                <a:defRPr/>
              </a:pPr>
              <a:endParaRPr lang="en-CA" sz="1350" kern="0">
                <a:solidFill>
                  <a:prstClr val="white"/>
                </a:solidFill>
                <a:latin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391" y="-242456"/>
            <a:ext cx="9265227" cy="6176817"/>
          </a:xfrm>
          <a:prstGeom prst="rect">
            <a:avLst/>
          </a:prstGeom>
        </p:spPr>
      </p:pic>
      <p:sp>
        <p:nvSpPr>
          <p:cNvPr id="2" name="Title 1"/>
          <p:cNvSpPr>
            <a:spLocks noGrp="1"/>
          </p:cNvSpPr>
          <p:nvPr>
            <p:ph type="title"/>
          </p:nvPr>
        </p:nvSpPr>
        <p:spPr>
          <a:xfrm>
            <a:off x="168130" y="5971310"/>
            <a:ext cx="7772400" cy="546100"/>
          </a:xfrm>
        </p:spPr>
        <p:txBody>
          <a:bodyPr/>
          <a:lstStyle/>
          <a:p>
            <a:r>
              <a:rPr lang="fr-CA"/>
              <a:t>Introduction</a:t>
            </a:r>
          </a:p>
        </p:txBody>
      </p:sp>
      <p:sp>
        <p:nvSpPr>
          <p:cNvPr id="3" name="Footer Placeholder 2"/>
          <p:cNvSpPr>
            <a:spLocks noGrp="1"/>
          </p:cNvSpPr>
          <p:nvPr>
            <p:ph type="ftr" sz="quarter" idx="11"/>
          </p:nvPr>
        </p:nvSpPr>
        <p:spPr/>
        <p:txBody>
          <a:bodyPr/>
          <a:lstStyle/>
          <a:p>
            <a:r>
              <a:rPr lang="fr-CA"/>
              <a:t>VIRESCO SOLUTIONS</a:t>
            </a:r>
          </a:p>
        </p:txBody>
      </p:sp>
      <p:sp>
        <p:nvSpPr>
          <p:cNvPr id="4" name="Slide Number Placeholder 3"/>
          <p:cNvSpPr>
            <a:spLocks noGrp="1"/>
          </p:cNvSpPr>
          <p:nvPr>
            <p:ph type="sldNum" sz="quarter" idx="12"/>
          </p:nvPr>
        </p:nvSpPr>
        <p:spPr/>
        <p:txBody>
          <a:bodyPr/>
          <a:lstStyle/>
          <a:p>
            <a:fld id="{85342F38-C6C6-AF4D-94FC-B55C427F4550}" type="slidenum">
              <a:rPr lang="en-US" smtClean="0"/>
              <a:t>5</a:t>
            </a:fld>
            <a:endParaRPr lang="en-US" smtClean="0"/>
          </a:p>
        </p:txBody>
      </p:sp>
    </p:spTree>
    <p:extLst>
      <p:ext uri="{BB962C8B-B14F-4D97-AF65-F5344CB8AC3E}">
        <p14:creationId xmlns:p14="http://schemas.microsoft.com/office/powerpoint/2010/main" val="3049388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B40E96B4-432B-4A35-845B-557FEC5A64B8}"/>
              </a:ext>
            </a:extLst>
          </p:cNvPr>
          <p:cNvSpPr>
            <a:spLocks noGrp="1" noChangeArrowheads="1"/>
          </p:cNvSpPr>
          <p:nvPr>
            <p:ph type="title"/>
          </p:nvPr>
        </p:nvSpPr>
        <p:spPr/>
        <p:txBody>
          <a:bodyPr/>
          <a:lstStyle/>
          <a:p>
            <a:r>
              <a:rPr lang="fr-CA">
                <a:latin typeface="Century Gothic" panose="020B0502020202020204" pitchFamily="34" charset="0"/>
                <a:cs typeface="Century Gothic" panose="020B0502020202020204" pitchFamily="34" charset="0"/>
              </a:rPr>
              <a:t>Problème : l’écart</a:t>
            </a:r>
          </a:p>
        </p:txBody>
      </p:sp>
      <p:sp>
        <p:nvSpPr>
          <p:cNvPr id="4" name="Footer Placeholder 3">
            <a:extLst>
              <a:ext uri="{FF2B5EF4-FFF2-40B4-BE49-F238E27FC236}">
                <a16:creationId xmlns:a16="http://schemas.microsoft.com/office/drawing/2014/main" id="{17FDF34C-BA7E-4F12-A811-6CCA9F1498DB}"/>
              </a:ext>
            </a:extLst>
          </p:cNvPr>
          <p:cNvSpPr>
            <a:spLocks noGrp="1"/>
          </p:cNvSpPr>
          <p:nvPr>
            <p:ph type="ftr" sz="quarter" idx="11"/>
          </p:nvPr>
        </p:nvSpPr>
        <p:spPr/>
        <p:txBody>
          <a:bodyPr/>
          <a:lstStyle/>
          <a:p>
            <a:pPr>
              <a:defRPr/>
            </a:pPr>
            <a:r>
              <a:rPr lang="fr-CA"/>
              <a:t>VIRESCO SOLUTIONS</a:t>
            </a:r>
          </a:p>
        </p:txBody>
      </p:sp>
      <p:sp>
        <p:nvSpPr>
          <p:cNvPr id="7172" name="Slide Number Placeholder 4">
            <a:extLst>
              <a:ext uri="{FF2B5EF4-FFF2-40B4-BE49-F238E27FC236}">
                <a16:creationId xmlns:a16="http://schemas.microsoft.com/office/drawing/2014/main" id="{97B05056-487F-4D93-9817-0C69921F700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defTabSz="342900" fontAlgn="base">
              <a:spcBef>
                <a:spcPct val="0"/>
              </a:spcBef>
              <a:spcAft>
                <a:spcPct val="0"/>
              </a:spcAft>
              <a:defRPr>
                <a:solidFill>
                  <a:schemeClr val="tx1"/>
                </a:solidFill>
                <a:latin typeface="Calibri" panose="020F0502020204030204" pitchFamily="34" charset="0"/>
              </a:defRPr>
            </a:lvl6pPr>
            <a:lvl7pPr marL="2228850" indent="-171450" defTabSz="342900" fontAlgn="base">
              <a:spcBef>
                <a:spcPct val="0"/>
              </a:spcBef>
              <a:spcAft>
                <a:spcPct val="0"/>
              </a:spcAft>
              <a:defRPr>
                <a:solidFill>
                  <a:schemeClr val="tx1"/>
                </a:solidFill>
                <a:latin typeface="Calibri" panose="020F0502020204030204" pitchFamily="34" charset="0"/>
              </a:defRPr>
            </a:lvl7pPr>
            <a:lvl8pPr marL="2571750" indent="-171450" defTabSz="342900" fontAlgn="base">
              <a:spcBef>
                <a:spcPct val="0"/>
              </a:spcBef>
              <a:spcAft>
                <a:spcPct val="0"/>
              </a:spcAft>
              <a:defRPr>
                <a:solidFill>
                  <a:schemeClr val="tx1"/>
                </a:solidFill>
                <a:latin typeface="Calibri" panose="020F0502020204030204" pitchFamily="34" charset="0"/>
              </a:defRPr>
            </a:lvl8pPr>
            <a:lvl9pPr marL="2914650" indent="-171450" defTabSz="3429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BC36486-154A-40F0-8A65-9ABB66B4FF5C}" type="slidenum">
              <a:rPr lang="en-US" altLang="en-US">
                <a:solidFill>
                  <a:srgbClr val="3C3C3B"/>
                </a:solidFill>
              </a:rPr>
              <a:pPr fontAlgn="base">
                <a:spcBef>
                  <a:spcPct val="0"/>
                </a:spcBef>
                <a:spcAft>
                  <a:spcPct val="0"/>
                </a:spcAft>
              </a:pPr>
              <a:t>6</a:t>
            </a:fld>
            <a:endParaRPr lang="en-US" altLang="en-US">
              <a:solidFill>
                <a:srgbClr val="3C3C3B"/>
              </a:solidFill>
            </a:endParaRPr>
          </a:p>
        </p:txBody>
      </p:sp>
      <p:sp>
        <p:nvSpPr>
          <p:cNvPr id="6" name="TextBox 5">
            <a:extLst>
              <a:ext uri="{FF2B5EF4-FFF2-40B4-BE49-F238E27FC236}">
                <a16:creationId xmlns:a16="http://schemas.microsoft.com/office/drawing/2014/main" id="{0C756453-0D0F-4F64-BE09-BD96BB1B02E0}"/>
              </a:ext>
            </a:extLst>
          </p:cNvPr>
          <p:cNvSpPr txBox="1"/>
          <p:nvPr/>
        </p:nvSpPr>
        <p:spPr>
          <a:xfrm>
            <a:off x="1535907" y="5103019"/>
            <a:ext cx="3036094" cy="213585"/>
          </a:xfrm>
          <a:prstGeom prst="rect">
            <a:avLst/>
          </a:prstGeom>
          <a:noFill/>
        </p:spPr>
        <p:txBody>
          <a:bodyPr>
            <a:spAutoFit/>
          </a:bodyPr>
          <a:lstStyle/>
          <a:p>
            <a:pPr>
              <a:defRPr/>
            </a:pPr>
            <a:r>
              <a:rPr lang="fr-CA" sz="788"/>
              <a:t>Source : </a:t>
            </a:r>
            <a:r>
              <a:rPr lang="fr-CA" sz="788">
                <a:hlinkClick r:id="rId3"/>
              </a:rPr>
              <a:t>http://www.climateadvisers.com/mindthegap/</a:t>
            </a:r>
            <a:r>
              <a:rPr lang="fr-CA" sz="788"/>
              <a:t> </a:t>
            </a:r>
          </a:p>
        </p:txBody>
      </p:sp>
      <p:pic>
        <p:nvPicPr>
          <p:cNvPr id="7174" name="Picture 7">
            <a:extLst>
              <a:ext uri="{FF2B5EF4-FFF2-40B4-BE49-F238E27FC236}">
                <a16:creationId xmlns:a16="http://schemas.microsoft.com/office/drawing/2014/main" id="{DE83448B-7ACA-423D-8036-7A290B0BE2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617" y="1658680"/>
            <a:ext cx="7191623" cy="344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BF2D158D-9CD1-48EF-ABA4-28B9200ECA12}"/>
              </a:ext>
            </a:extLst>
          </p:cNvPr>
          <p:cNvSpPr>
            <a:spLocks noGrp="1" noChangeArrowheads="1"/>
          </p:cNvSpPr>
          <p:nvPr>
            <p:ph type="title"/>
          </p:nvPr>
        </p:nvSpPr>
        <p:spPr>
          <a:xfrm>
            <a:off x="457200" y="866775"/>
            <a:ext cx="8229600" cy="857250"/>
          </a:xfrm>
        </p:spPr>
        <p:txBody>
          <a:bodyPr/>
          <a:lstStyle/>
          <a:p>
            <a:r>
              <a:rPr lang="fr-CA">
                <a:latin typeface="Century Gothic" panose="020B0502020202020204" pitchFamily="34" charset="0"/>
                <a:cs typeface="Century Gothic" panose="020B0502020202020204" pitchFamily="34" charset="0"/>
              </a:rPr>
              <a:t>Et ensuite…</a:t>
            </a:r>
          </a:p>
        </p:txBody>
      </p:sp>
      <p:sp>
        <p:nvSpPr>
          <p:cNvPr id="4" name="Footer Placeholder 3">
            <a:extLst>
              <a:ext uri="{FF2B5EF4-FFF2-40B4-BE49-F238E27FC236}">
                <a16:creationId xmlns:a16="http://schemas.microsoft.com/office/drawing/2014/main" id="{ADB17F73-5DCD-4BB1-9F47-1D6B233C157C}"/>
              </a:ext>
            </a:extLst>
          </p:cNvPr>
          <p:cNvSpPr>
            <a:spLocks noGrp="1"/>
          </p:cNvSpPr>
          <p:nvPr>
            <p:ph type="ftr" sz="quarter" idx="11"/>
          </p:nvPr>
        </p:nvSpPr>
        <p:spPr/>
        <p:txBody>
          <a:bodyPr/>
          <a:lstStyle/>
          <a:p>
            <a:pPr>
              <a:defRPr/>
            </a:pPr>
            <a:r>
              <a:rPr lang="fr-CA"/>
              <a:t>VIRESCO SOLUTIONS</a:t>
            </a:r>
          </a:p>
        </p:txBody>
      </p:sp>
      <p:sp>
        <p:nvSpPr>
          <p:cNvPr id="9220" name="Slide Number Placeholder 4">
            <a:extLst>
              <a:ext uri="{FF2B5EF4-FFF2-40B4-BE49-F238E27FC236}">
                <a16:creationId xmlns:a16="http://schemas.microsoft.com/office/drawing/2014/main" id="{0DD20BF5-A87E-4E37-9B6A-A9E9CD7A428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defTabSz="342900" fontAlgn="base">
              <a:spcBef>
                <a:spcPct val="0"/>
              </a:spcBef>
              <a:spcAft>
                <a:spcPct val="0"/>
              </a:spcAft>
              <a:defRPr>
                <a:solidFill>
                  <a:schemeClr val="tx1"/>
                </a:solidFill>
                <a:latin typeface="Calibri" panose="020F0502020204030204" pitchFamily="34" charset="0"/>
              </a:defRPr>
            </a:lvl6pPr>
            <a:lvl7pPr marL="2228850" indent="-171450" defTabSz="342900" fontAlgn="base">
              <a:spcBef>
                <a:spcPct val="0"/>
              </a:spcBef>
              <a:spcAft>
                <a:spcPct val="0"/>
              </a:spcAft>
              <a:defRPr>
                <a:solidFill>
                  <a:schemeClr val="tx1"/>
                </a:solidFill>
                <a:latin typeface="Calibri" panose="020F0502020204030204" pitchFamily="34" charset="0"/>
              </a:defRPr>
            </a:lvl7pPr>
            <a:lvl8pPr marL="2571750" indent="-171450" defTabSz="342900" fontAlgn="base">
              <a:spcBef>
                <a:spcPct val="0"/>
              </a:spcBef>
              <a:spcAft>
                <a:spcPct val="0"/>
              </a:spcAft>
              <a:defRPr>
                <a:solidFill>
                  <a:schemeClr val="tx1"/>
                </a:solidFill>
                <a:latin typeface="Calibri" panose="020F0502020204030204" pitchFamily="34" charset="0"/>
              </a:defRPr>
            </a:lvl8pPr>
            <a:lvl9pPr marL="2914650" indent="-171450" defTabSz="3429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8F0AE5E-4933-42C9-82AE-242167D96C38}" type="slidenum">
              <a:rPr lang="en-US" altLang="en-US">
                <a:solidFill>
                  <a:srgbClr val="3C3C3B"/>
                </a:solidFill>
              </a:rPr>
              <a:pPr fontAlgn="base">
                <a:spcBef>
                  <a:spcPct val="0"/>
                </a:spcBef>
                <a:spcAft>
                  <a:spcPct val="0"/>
                </a:spcAft>
              </a:pPr>
              <a:t>7</a:t>
            </a:fld>
            <a:endParaRPr lang="en-US" altLang="en-US">
              <a:solidFill>
                <a:srgbClr val="3C3C3B"/>
              </a:solidFill>
            </a:endParaRPr>
          </a:p>
        </p:txBody>
      </p:sp>
      <p:pic>
        <p:nvPicPr>
          <p:cNvPr id="9221" name="Picture 6">
            <a:extLst>
              <a:ext uri="{FF2B5EF4-FFF2-40B4-BE49-F238E27FC236}">
                <a16:creationId xmlns:a16="http://schemas.microsoft.com/office/drawing/2014/main" id="{0C1C5AD6-8B3A-410E-9058-C8C8335E8B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1869282"/>
            <a:ext cx="2726531" cy="362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5AC11C8-9B45-4A8F-BAD6-A6070310BF3E}"/>
              </a:ext>
            </a:extLst>
          </p:cNvPr>
          <p:cNvSpPr txBox="1"/>
          <p:nvPr/>
        </p:nvSpPr>
        <p:spPr>
          <a:xfrm>
            <a:off x="3602832" y="2453878"/>
            <a:ext cx="5361385" cy="2377574"/>
          </a:xfrm>
          <a:prstGeom prst="rect">
            <a:avLst/>
          </a:prstGeom>
          <a:noFill/>
        </p:spPr>
        <p:txBody>
          <a:bodyPr>
            <a:spAutoFit/>
          </a:bodyPr>
          <a:lstStyle/>
          <a:p>
            <a:pPr>
              <a:defRPr/>
            </a:pPr>
            <a:r>
              <a:rPr lang="fr-CA" sz="1350" b="1"/>
              <a:t>Voie modélisée à 1,5 °C</a:t>
            </a:r>
          </a:p>
          <a:p>
            <a:pPr marL="214313" indent="-214313">
              <a:buFont typeface="Arial" panose="020B0604020202020204" pitchFamily="34" charset="0"/>
              <a:buChar char="•"/>
              <a:defRPr/>
            </a:pPr>
            <a:r>
              <a:rPr lang="fr-CA" sz="1350"/>
              <a:t>Diminution de ≈ 45 % des niveaux de CO</a:t>
            </a:r>
            <a:r>
              <a:rPr lang="fr-CA" sz="1350" baseline="-25000"/>
              <a:t>2</a:t>
            </a:r>
            <a:r>
              <a:rPr lang="fr-CA" sz="1350"/>
              <a:t> par rapport à 2010 d’ici 2030 </a:t>
            </a:r>
          </a:p>
          <a:p>
            <a:pPr marL="214313" indent="-214313">
              <a:buFont typeface="Arial" panose="020B0604020202020204" pitchFamily="34" charset="0"/>
              <a:buChar char="•"/>
              <a:defRPr/>
            </a:pPr>
            <a:r>
              <a:rPr lang="fr-CA" sz="1350"/>
              <a:t>Élimination complète : ≈2050</a:t>
            </a:r>
          </a:p>
          <a:p>
            <a:pPr>
              <a:defRPr/>
            </a:pPr>
            <a:endParaRPr lang="en-CA" sz="1350" dirty="0"/>
          </a:p>
          <a:p>
            <a:pPr>
              <a:defRPr/>
            </a:pPr>
            <a:r>
              <a:rPr lang="fr-CA" sz="1350" b="1"/>
              <a:t>Voie modélisée à 2,0 °C</a:t>
            </a:r>
          </a:p>
          <a:p>
            <a:pPr marL="214313" indent="-214313">
              <a:buFont typeface="Arial" panose="020B0604020202020204" pitchFamily="34" charset="0"/>
              <a:buChar char="•"/>
              <a:defRPr/>
            </a:pPr>
            <a:r>
              <a:rPr lang="fr-CA" sz="1350"/>
              <a:t>Diminution de ≈ 25 % des niveaux de CO</a:t>
            </a:r>
            <a:r>
              <a:rPr lang="fr-CA" sz="1350" baseline="-25000"/>
              <a:t>2</a:t>
            </a:r>
            <a:r>
              <a:rPr lang="fr-CA" sz="1350"/>
              <a:t> par rapport à 2010 d’ici 2030</a:t>
            </a:r>
          </a:p>
          <a:p>
            <a:pPr marL="214313" indent="-214313">
              <a:buFont typeface="Arial" panose="020B0604020202020204" pitchFamily="34" charset="0"/>
              <a:buChar char="•"/>
              <a:defRPr/>
            </a:pPr>
            <a:r>
              <a:rPr lang="fr-CA" sz="1350"/>
              <a:t>Élimination complète : ≈ 2070 </a:t>
            </a:r>
          </a:p>
          <a:p>
            <a:pPr marL="214313" indent="-214313">
              <a:buFont typeface="Arial" panose="020B0604020202020204" pitchFamily="34" charset="0"/>
              <a:buChar char="•"/>
              <a:defRPr/>
            </a:pPr>
            <a:r>
              <a:rPr lang="fr-CA" sz="1350"/>
              <a:t>Voie pour les émissions autres que les émissions de CO</a:t>
            </a:r>
            <a:r>
              <a:rPr lang="fr-CA" sz="1350" baseline="-25000"/>
              <a:t>2</a:t>
            </a:r>
            <a:r>
              <a:rPr lang="fr-CA" sz="1350"/>
              <a:t> semblable dans les deux scénarios</a:t>
            </a:r>
          </a:p>
          <a:p>
            <a:pPr>
              <a:defRPr/>
            </a:pPr>
            <a:endParaRPr lang="en-CA" sz="1350" dirty="0"/>
          </a:p>
          <a:p>
            <a:pPr>
              <a:defRPr/>
            </a:pPr>
            <a:r>
              <a:rPr lang="fr-CA" sz="1350"/>
              <a:t>(Source : Groupe d’experts intergouvernemental sur l’évolution du climat, déclaration à la une du Résumé à l’intention des décideurs)</a:t>
            </a:r>
          </a:p>
          <a:p>
            <a:pPr>
              <a:defRPr/>
            </a:pPr>
            <a:endParaRPr lang="en-CA" sz="13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1D67A326-9A0C-4305-B27F-5F30AA6B0119}"/>
              </a:ext>
            </a:extLst>
          </p:cNvPr>
          <p:cNvSpPr>
            <a:spLocks noGrp="1" noChangeArrowheads="1"/>
          </p:cNvSpPr>
          <p:nvPr>
            <p:ph type="title"/>
          </p:nvPr>
        </p:nvSpPr>
        <p:spPr>
          <a:xfrm>
            <a:off x="457200" y="881063"/>
            <a:ext cx="8229600" cy="857250"/>
          </a:xfrm>
        </p:spPr>
        <p:txBody>
          <a:bodyPr/>
          <a:lstStyle/>
          <a:p>
            <a:r>
              <a:rPr lang="fr-CA">
                <a:latin typeface="Century Gothic" panose="020B0502020202020204" pitchFamily="34" charset="0"/>
                <a:cs typeface="Century Gothic" panose="020B0502020202020204" pitchFamily="34" charset="0"/>
              </a:rPr>
              <a:t>Réactions...</a:t>
            </a:r>
          </a:p>
        </p:txBody>
      </p:sp>
      <p:sp>
        <p:nvSpPr>
          <p:cNvPr id="4" name="Footer Placeholder 3">
            <a:extLst>
              <a:ext uri="{FF2B5EF4-FFF2-40B4-BE49-F238E27FC236}">
                <a16:creationId xmlns:a16="http://schemas.microsoft.com/office/drawing/2014/main" id="{776BB86A-D345-4DFD-A706-4DF7EA619846}"/>
              </a:ext>
            </a:extLst>
          </p:cNvPr>
          <p:cNvSpPr>
            <a:spLocks noGrp="1"/>
          </p:cNvSpPr>
          <p:nvPr>
            <p:ph type="ftr" sz="quarter" idx="11"/>
          </p:nvPr>
        </p:nvSpPr>
        <p:spPr/>
        <p:txBody>
          <a:bodyPr/>
          <a:lstStyle/>
          <a:p>
            <a:pPr>
              <a:defRPr/>
            </a:pPr>
            <a:r>
              <a:rPr lang="fr-CA"/>
              <a:t>VIRESCO SOLUTIONS</a:t>
            </a:r>
          </a:p>
        </p:txBody>
      </p:sp>
      <p:sp>
        <p:nvSpPr>
          <p:cNvPr id="10244" name="Slide Number Placeholder 4">
            <a:extLst>
              <a:ext uri="{FF2B5EF4-FFF2-40B4-BE49-F238E27FC236}">
                <a16:creationId xmlns:a16="http://schemas.microsoft.com/office/drawing/2014/main" id="{3DE7CB8D-71B4-4A17-B87E-5FD628B296A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defTabSz="342900" fontAlgn="base">
              <a:spcBef>
                <a:spcPct val="0"/>
              </a:spcBef>
              <a:spcAft>
                <a:spcPct val="0"/>
              </a:spcAft>
              <a:defRPr>
                <a:solidFill>
                  <a:schemeClr val="tx1"/>
                </a:solidFill>
                <a:latin typeface="Calibri" panose="020F0502020204030204" pitchFamily="34" charset="0"/>
              </a:defRPr>
            </a:lvl6pPr>
            <a:lvl7pPr marL="2228850" indent="-171450" defTabSz="342900" fontAlgn="base">
              <a:spcBef>
                <a:spcPct val="0"/>
              </a:spcBef>
              <a:spcAft>
                <a:spcPct val="0"/>
              </a:spcAft>
              <a:defRPr>
                <a:solidFill>
                  <a:schemeClr val="tx1"/>
                </a:solidFill>
                <a:latin typeface="Calibri" panose="020F0502020204030204" pitchFamily="34" charset="0"/>
              </a:defRPr>
            </a:lvl7pPr>
            <a:lvl8pPr marL="2571750" indent="-171450" defTabSz="342900" fontAlgn="base">
              <a:spcBef>
                <a:spcPct val="0"/>
              </a:spcBef>
              <a:spcAft>
                <a:spcPct val="0"/>
              </a:spcAft>
              <a:defRPr>
                <a:solidFill>
                  <a:schemeClr val="tx1"/>
                </a:solidFill>
                <a:latin typeface="Calibri" panose="020F0502020204030204" pitchFamily="34" charset="0"/>
              </a:defRPr>
            </a:lvl8pPr>
            <a:lvl9pPr marL="2914650" indent="-171450" defTabSz="3429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8380FEF-CB5B-4AC4-93E6-C1243D9557E4}" type="slidenum">
              <a:rPr lang="en-US" altLang="en-US">
                <a:solidFill>
                  <a:srgbClr val="3C3C3B"/>
                </a:solidFill>
              </a:rPr>
              <a:pPr fontAlgn="base">
                <a:spcBef>
                  <a:spcPct val="0"/>
                </a:spcBef>
                <a:spcAft>
                  <a:spcPct val="0"/>
                </a:spcAft>
              </a:pPr>
              <a:t>8</a:t>
            </a:fld>
            <a:endParaRPr lang="en-US" altLang="en-US">
              <a:solidFill>
                <a:srgbClr val="3C3C3B"/>
              </a:solidFill>
            </a:endParaRPr>
          </a:p>
        </p:txBody>
      </p:sp>
      <p:sp>
        <p:nvSpPr>
          <p:cNvPr id="10245" name="TextBox 6">
            <a:extLst>
              <a:ext uri="{FF2B5EF4-FFF2-40B4-BE49-F238E27FC236}">
                <a16:creationId xmlns:a16="http://schemas.microsoft.com/office/drawing/2014/main" id="{8ACEC659-D367-4D65-938E-2A12BFF3D3E9}"/>
              </a:ext>
            </a:extLst>
          </p:cNvPr>
          <p:cNvSpPr txBox="1">
            <a:spLocks noChangeArrowheads="1"/>
          </p:cNvSpPr>
          <p:nvPr/>
        </p:nvSpPr>
        <p:spPr bwMode="auto">
          <a:xfrm>
            <a:off x="1077517" y="5274469"/>
            <a:ext cx="1589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fr-CA" sz="1350"/>
              <a:t>Source : Andy Singer</a:t>
            </a:r>
          </a:p>
        </p:txBody>
      </p:sp>
      <p:pic>
        <p:nvPicPr>
          <p:cNvPr id="10246" name="Picture 7">
            <a:extLst>
              <a:ext uri="{FF2B5EF4-FFF2-40B4-BE49-F238E27FC236}">
                <a16:creationId xmlns:a16="http://schemas.microsoft.com/office/drawing/2014/main" id="{2DEA9847-ADC7-4CD3-AC82-A9269C1546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0613" y="2614613"/>
            <a:ext cx="3334941"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2">
            <a:extLst>
              <a:ext uri="{FF2B5EF4-FFF2-40B4-BE49-F238E27FC236}">
                <a16:creationId xmlns:a16="http://schemas.microsoft.com/office/drawing/2014/main" id="{D53249B3-A5C7-462B-8C45-8E1F0FF270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516" y="1838326"/>
            <a:ext cx="2900363" cy="3507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1D50525-2855-4633-952C-383F236C9A39}"/>
              </a:ext>
            </a:extLst>
          </p:cNvPr>
          <p:cNvSpPr>
            <a:spLocks noGrp="1"/>
          </p:cNvSpPr>
          <p:nvPr>
            <p:ph type="ftr" sz="quarter" idx="11"/>
          </p:nvPr>
        </p:nvSpPr>
        <p:spPr/>
        <p:txBody>
          <a:bodyPr/>
          <a:lstStyle/>
          <a:p>
            <a:r>
              <a:rPr lang="fr-CA"/>
              <a:t>VIRESCO SOLUTIONS</a:t>
            </a:r>
          </a:p>
        </p:txBody>
      </p:sp>
      <p:sp>
        <p:nvSpPr>
          <p:cNvPr id="5" name="Slide Number Placeholder 4">
            <a:extLst>
              <a:ext uri="{FF2B5EF4-FFF2-40B4-BE49-F238E27FC236}">
                <a16:creationId xmlns:a16="http://schemas.microsoft.com/office/drawing/2014/main" id="{63D06099-DCEC-43BA-AD33-18AB30F69ACD}"/>
              </a:ext>
            </a:extLst>
          </p:cNvPr>
          <p:cNvSpPr>
            <a:spLocks noGrp="1"/>
          </p:cNvSpPr>
          <p:nvPr>
            <p:ph type="sldNum" sz="quarter" idx="12"/>
          </p:nvPr>
        </p:nvSpPr>
        <p:spPr/>
        <p:txBody>
          <a:bodyPr/>
          <a:lstStyle/>
          <a:p>
            <a:fld id="{85342F38-C6C6-AF4D-94FC-B55C427F4550}" type="slidenum">
              <a:rPr lang="en-US" smtClean="0"/>
              <a:t>9</a:t>
            </a:fld>
            <a:endParaRPr lang="en-US" smtClean="0"/>
          </a:p>
        </p:txBody>
      </p:sp>
      <p:pic>
        <p:nvPicPr>
          <p:cNvPr id="6" name="Picture 5">
            <a:extLst>
              <a:ext uri="{FF2B5EF4-FFF2-40B4-BE49-F238E27FC236}">
                <a16:creationId xmlns:a16="http://schemas.microsoft.com/office/drawing/2014/main" id="{1AD1B727-37D7-4A80-A2A6-50C80D50AE08}"/>
              </a:ext>
            </a:extLst>
          </p:cNvPr>
          <p:cNvPicPr>
            <a:picLocks noChangeAspect="1"/>
          </p:cNvPicPr>
          <p:nvPr/>
        </p:nvPicPr>
        <p:blipFill>
          <a:blip r:embed="rId2"/>
          <a:stretch>
            <a:fillRect/>
          </a:stretch>
        </p:blipFill>
        <p:spPr>
          <a:xfrm>
            <a:off x="226964" y="861237"/>
            <a:ext cx="8690072" cy="4848446"/>
          </a:xfrm>
          <a:prstGeom prst="rect">
            <a:avLst/>
          </a:prstGeom>
          <a:ln>
            <a:solidFill>
              <a:schemeClr val="tx1"/>
            </a:solidFill>
          </a:ln>
        </p:spPr>
      </p:pic>
      <p:sp>
        <p:nvSpPr>
          <p:cNvPr id="7" name="TextBox 6">
            <a:extLst>
              <a:ext uri="{FF2B5EF4-FFF2-40B4-BE49-F238E27FC236}">
                <a16:creationId xmlns:a16="http://schemas.microsoft.com/office/drawing/2014/main" id="{80F927A6-B637-49F3-AD2B-4A3E0C8DCF80}"/>
              </a:ext>
            </a:extLst>
          </p:cNvPr>
          <p:cNvSpPr txBox="1"/>
          <p:nvPr/>
        </p:nvSpPr>
        <p:spPr>
          <a:xfrm>
            <a:off x="127592" y="6003099"/>
            <a:ext cx="2298321" cy="369332"/>
          </a:xfrm>
          <a:prstGeom prst="rect">
            <a:avLst/>
          </a:prstGeom>
          <a:noFill/>
        </p:spPr>
        <p:txBody>
          <a:bodyPr wrap="none" rtlCol="0">
            <a:spAutoFit/>
          </a:bodyPr>
          <a:lstStyle/>
          <a:p>
            <a:r>
              <a:rPr lang="fr-CA"/>
              <a:t>Source :  Quantis, 2019</a:t>
            </a:r>
          </a:p>
        </p:txBody>
      </p:sp>
    </p:spTree>
    <p:extLst>
      <p:ext uri="{BB962C8B-B14F-4D97-AF65-F5344CB8AC3E}">
        <p14:creationId xmlns:p14="http://schemas.microsoft.com/office/powerpoint/2010/main" val="1667446301"/>
      </p:ext>
    </p:extLst>
  </p:cSld>
  <p:clrMapOvr>
    <a:masterClrMapping/>
  </p:clrMapOvr>
</p:sld>
</file>

<file path=ppt/theme/theme1.xml><?xml version="1.0" encoding="utf-8"?>
<a:theme xmlns:a="http://schemas.openxmlformats.org/drawingml/2006/main" name="Viresco_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Viresco-PPT-Template</Template>
  <TotalTime>933</TotalTime>
  <Words>1229</Words>
  <Application>Microsoft Office PowerPoint</Application>
  <PresentationFormat>On-screen Show (4:3)</PresentationFormat>
  <Paragraphs>291</Paragraphs>
  <Slides>25</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ＭＳ Ｐゴシック</vt:lpstr>
      <vt:lpstr>Arial</vt:lpstr>
      <vt:lpstr>Calibri</vt:lpstr>
      <vt:lpstr>Century Gothic</vt:lpstr>
      <vt:lpstr>Mangal</vt:lpstr>
      <vt:lpstr>Questrial</vt:lpstr>
      <vt:lpstr>Times New Roman</vt:lpstr>
      <vt:lpstr>Trebuchet MS</vt:lpstr>
      <vt:lpstr>Tw Cen MT</vt:lpstr>
      <vt:lpstr>Viresco_PPT_Template</vt:lpstr>
      <vt:lpstr>« Tarification du carbone : répercussions et possibilités »</vt:lpstr>
      <vt:lpstr>Vue d’ensemble</vt:lpstr>
      <vt:lpstr>À propos de nous</vt:lpstr>
      <vt:lpstr>Viresco Solutions</vt:lpstr>
      <vt:lpstr>Introduction</vt:lpstr>
      <vt:lpstr>Problème : l’écart</vt:lpstr>
      <vt:lpstr>Et ensuite…</vt:lpstr>
      <vt:lpstr>Réactions...</vt:lpstr>
      <vt:lpstr>PowerPoint Presentation</vt:lpstr>
      <vt:lpstr>Le pont biologique</vt:lpstr>
      <vt:lpstr>Tarification du carbone — possibilités éventuelles</vt:lpstr>
      <vt:lpstr>PowerPoint Presentation</vt:lpstr>
      <vt:lpstr>Cadre de tarification du carbone de l’Alberta — les 10 premières années et plus</vt:lpstr>
      <vt:lpstr>Protocoles agricoles de l’Alberta</vt:lpstr>
      <vt:lpstr>Étude de cas — gestion des engrais</vt:lpstr>
      <vt:lpstr>Étude de cas — Beef carbon (empreinte carbone du bœuf)</vt:lpstr>
      <vt:lpstr>Protocoles supplémentaires en cours d’élaboration</vt:lpstr>
      <vt:lpstr>Facteurs du marché — chaînes d’approvisionnement</vt:lpstr>
      <vt:lpstr>« Insetting » des chaînes d’approvisionnement en 2018 — faciliter l’investissement</vt:lpstr>
      <vt:lpstr>Cool Farm Tool</vt:lpstr>
      <vt:lpstr>Projet de comptabilisation et d’intégration de la compensation carbone</vt:lpstr>
      <vt:lpstr>Tarification du carbone — les défis</vt:lpstr>
      <vt:lpstr>La mosaïque pancanadienne ;-)</vt:lpstr>
      <vt:lpstr>Défis agricoles — risque, coût et échelle</vt:lpstr>
      <vt:lpstr>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office</cp:lastModifiedBy>
  <cp:revision>49</cp:revision>
  <cp:lastPrinted>2019-02-26T19:55:59Z</cp:lastPrinted>
  <dcterms:created xsi:type="dcterms:W3CDTF">2017-01-30T18:26:06Z</dcterms:created>
  <dcterms:modified xsi:type="dcterms:W3CDTF">2019-02-26T19:56:35Z</dcterms:modified>
</cp:coreProperties>
</file>