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59" r:id="rId4"/>
    <p:sldId id="319" r:id="rId5"/>
    <p:sldId id="324" r:id="rId6"/>
    <p:sldId id="312" r:id="rId7"/>
    <p:sldId id="264" r:id="rId8"/>
    <p:sldId id="261" r:id="rId9"/>
    <p:sldId id="323" r:id="rId10"/>
    <p:sldId id="263" r:id="rId11"/>
    <p:sldId id="298" r:id="rId12"/>
    <p:sldId id="314" r:id="rId13"/>
    <p:sldId id="277" r:id="rId14"/>
    <p:sldId id="296" r:id="rId15"/>
    <p:sldId id="262" r:id="rId16"/>
    <p:sldId id="265" r:id="rId17"/>
    <p:sldId id="321" r:id="rId18"/>
    <p:sldId id="318" r:id="rId19"/>
    <p:sldId id="329" r:id="rId20"/>
    <p:sldId id="326" r:id="rId21"/>
    <p:sldId id="285" r:id="rId22"/>
    <p:sldId id="325" r:id="rId23"/>
    <p:sldId id="316" r:id="rId24"/>
    <p:sldId id="327" r:id="rId25"/>
    <p:sldId id="320"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CF1A19-D052-4A9E-851A-2BF55A7CFF63}" v="15" dt="2019-02-23T00:40:27.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49" autoAdjust="0"/>
  </p:normalViewPr>
  <p:slideViewPr>
    <p:cSldViewPr snapToGrid="0" snapToObjects="1">
      <p:cViewPr varScale="1">
        <p:scale>
          <a:sx n="109" d="100"/>
          <a:sy n="109" d="100"/>
        </p:scale>
        <p:origin x="171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dace Vinke" userId="b13ba053-fffe-4549-89af-cd70f2fdf877" providerId="ADAL" clId="{73CF1A19-D052-4A9E-851A-2BF55A7CFF63}"/>
    <pc:docChg chg="undo custSel addSld delSld modSld sldOrd">
      <pc:chgData name="Candace Vinke" userId="b13ba053-fffe-4549-89af-cd70f2fdf877" providerId="ADAL" clId="{73CF1A19-D052-4A9E-851A-2BF55A7CFF63}" dt="2019-02-23T00:42:57.847" v="828" actId="1076"/>
      <pc:docMkLst>
        <pc:docMk/>
      </pc:docMkLst>
      <pc:sldChg chg="addSp modSp">
        <pc:chgData name="Candace Vinke" userId="b13ba053-fffe-4549-89af-cd70f2fdf877" providerId="ADAL" clId="{73CF1A19-D052-4A9E-851A-2BF55A7CFF63}" dt="2019-02-23T00:08:34.401" v="57" actId="1076"/>
        <pc:sldMkLst>
          <pc:docMk/>
          <pc:sldMk cId="0" sldId="263"/>
        </pc:sldMkLst>
        <pc:spChg chg="mod">
          <ac:chgData name="Candace Vinke" userId="b13ba053-fffe-4549-89af-cd70f2fdf877" providerId="ADAL" clId="{73CF1A19-D052-4A9E-851A-2BF55A7CFF63}" dt="2019-02-23T00:07:56.226" v="35" actId="1076"/>
          <ac:spMkLst>
            <pc:docMk/>
            <pc:sldMk cId="0" sldId="263"/>
            <ac:spMk id="3" creationId="{37AEDEFD-6B71-4D78-919D-599BDCE46C81}"/>
          </ac:spMkLst>
        </pc:spChg>
        <pc:spChg chg="mod">
          <ac:chgData name="Candace Vinke" userId="b13ba053-fffe-4549-89af-cd70f2fdf877" providerId="ADAL" clId="{73CF1A19-D052-4A9E-851A-2BF55A7CFF63}" dt="2019-02-23T00:08:34.401" v="57" actId="1076"/>
          <ac:spMkLst>
            <pc:docMk/>
            <pc:sldMk cId="0" sldId="263"/>
            <ac:spMk id="11266" creationId="{13629F78-1FB9-4FF9-9D2F-7B4DF2861758}"/>
          </ac:spMkLst>
        </pc:spChg>
        <pc:picChg chg="add mod">
          <ac:chgData name="Candace Vinke" userId="b13ba053-fffe-4549-89af-cd70f2fdf877" providerId="ADAL" clId="{73CF1A19-D052-4A9E-851A-2BF55A7CFF63}" dt="2019-02-23T00:08:30.908" v="56" actId="1076"/>
          <ac:picMkLst>
            <pc:docMk/>
            <pc:sldMk cId="0" sldId="263"/>
            <ac:picMk id="6" creationId="{B4A663AE-5BFC-4DE0-B7EB-FC92FF4B1FD4}"/>
          </ac:picMkLst>
        </pc:picChg>
      </pc:sldChg>
      <pc:sldChg chg="addSp delSp modSp del">
        <pc:chgData name="Candace Vinke" userId="b13ba053-fffe-4549-89af-cd70f2fdf877" providerId="ADAL" clId="{73CF1A19-D052-4A9E-851A-2BF55A7CFF63}" dt="2019-02-23T00:30:42.862" v="302" actId="2696"/>
        <pc:sldMkLst>
          <pc:docMk/>
          <pc:sldMk cId="735099595" sldId="274"/>
        </pc:sldMkLst>
        <pc:spChg chg="del">
          <ac:chgData name="Candace Vinke" userId="b13ba053-fffe-4549-89af-cd70f2fdf877" providerId="ADAL" clId="{73CF1A19-D052-4A9E-851A-2BF55A7CFF63}" dt="2019-02-23T00:30:00.778" v="296" actId="478"/>
          <ac:spMkLst>
            <pc:docMk/>
            <pc:sldMk cId="735099595" sldId="274"/>
            <ac:spMk id="2" creationId="{00000000-0000-0000-0000-000000000000}"/>
          </ac:spMkLst>
        </pc:spChg>
        <pc:spChg chg="add mod">
          <ac:chgData name="Candace Vinke" userId="b13ba053-fffe-4549-89af-cd70f2fdf877" providerId="ADAL" clId="{73CF1A19-D052-4A9E-851A-2BF55A7CFF63}" dt="2019-02-23T00:30:22.847" v="298" actId="1076"/>
          <ac:spMkLst>
            <pc:docMk/>
            <pc:sldMk cId="735099595" sldId="274"/>
            <ac:spMk id="6" creationId="{3579C7EC-3D99-41E7-9C59-694567007568}"/>
          </ac:spMkLst>
        </pc:spChg>
        <pc:spChg chg="add del mod">
          <ac:chgData name="Candace Vinke" userId="b13ba053-fffe-4549-89af-cd70f2fdf877" providerId="ADAL" clId="{73CF1A19-D052-4A9E-851A-2BF55A7CFF63}" dt="2019-02-23T00:30:03.766" v="297" actId="478"/>
          <ac:spMkLst>
            <pc:docMk/>
            <pc:sldMk cId="735099595" sldId="274"/>
            <ac:spMk id="8" creationId="{8098D2A5-7F4F-45FA-85C7-15CA25F059D4}"/>
          </ac:spMkLst>
        </pc:spChg>
      </pc:sldChg>
      <pc:sldChg chg="addSp delSp modSp del">
        <pc:chgData name="Candace Vinke" userId="b13ba053-fffe-4549-89af-cd70f2fdf877" providerId="ADAL" clId="{73CF1A19-D052-4A9E-851A-2BF55A7CFF63}" dt="2019-02-23T00:30:49.581" v="303" actId="2696"/>
        <pc:sldMkLst>
          <pc:docMk/>
          <pc:sldMk cId="2762904242" sldId="276"/>
        </pc:sldMkLst>
        <pc:spChg chg="del">
          <ac:chgData name="Candace Vinke" userId="b13ba053-fffe-4549-89af-cd70f2fdf877" providerId="ADAL" clId="{73CF1A19-D052-4A9E-851A-2BF55A7CFF63}" dt="2019-02-23T00:30:28.161" v="299" actId="478"/>
          <ac:spMkLst>
            <pc:docMk/>
            <pc:sldMk cId="2762904242" sldId="276"/>
            <ac:spMk id="2" creationId="{00000000-0000-0000-0000-000000000000}"/>
          </ac:spMkLst>
        </pc:spChg>
        <pc:spChg chg="add del mod">
          <ac:chgData name="Candace Vinke" userId="b13ba053-fffe-4549-89af-cd70f2fdf877" providerId="ADAL" clId="{73CF1A19-D052-4A9E-851A-2BF55A7CFF63}" dt="2019-02-23T00:30:34.042" v="301" actId="478"/>
          <ac:spMkLst>
            <pc:docMk/>
            <pc:sldMk cId="2762904242" sldId="276"/>
            <ac:spMk id="22" creationId="{8621DC36-DC0A-4DA4-982F-1D19DFBA11A2}"/>
          </ac:spMkLst>
        </pc:spChg>
        <pc:spChg chg="add">
          <ac:chgData name="Candace Vinke" userId="b13ba053-fffe-4549-89af-cd70f2fdf877" providerId="ADAL" clId="{73CF1A19-D052-4A9E-851A-2BF55A7CFF63}" dt="2019-02-23T00:30:28.684" v="300"/>
          <ac:spMkLst>
            <pc:docMk/>
            <pc:sldMk cId="2762904242" sldId="276"/>
            <ac:spMk id="23" creationId="{A1C60BC2-D595-4D46-94E3-58F1A7BEF90A}"/>
          </ac:spMkLst>
        </pc:spChg>
      </pc:sldChg>
      <pc:sldChg chg="modSp">
        <pc:chgData name="Candace Vinke" userId="b13ba053-fffe-4549-89af-cd70f2fdf877" providerId="ADAL" clId="{73CF1A19-D052-4A9E-851A-2BF55A7CFF63}" dt="2019-02-23T00:40:13.644" v="748" actId="20577"/>
        <pc:sldMkLst>
          <pc:docMk/>
          <pc:sldMk cId="1068135400" sldId="277"/>
        </pc:sldMkLst>
        <pc:spChg chg="mod">
          <ac:chgData name="Candace Vinke" userId="b13ba053-fffe-4549-89af-cd70f2fdf877" providerId="ADAL" clId="{73CF1A19-D052-4A9E-851A-2BF55A7CFF63}" dt="2019-02-23T00:40:13.644" v="748" actId="20577"/>
          <ac:spMkLst>
            <pc:docMk/>
            <pc:sldMk cId="1068135400" sldId="277"/>
            <ac:spMk id="37889" creationId="{00000000-0000-0000-0000-000000000000}"/>
          </ac:spMkLst>
        </pc:spChg>
      </pc:sldChg>
      <pc:sldChg chg="del">
        <pc:chgData name="Candace Vinke" userId="b13ba053-fffe-4549-89af-cd70f2fdf877" providerId="ADAL" clId="{73CF1A19-D052-4A9E-851A-2BF55A7CFF63}" dt="2019-02-23T00:09:28.812" v="59" actId="2696"/>
        <pc:sldMkLst>
          <pc:docMk/>
          <pc:sldMk cId="1825575051" sldId="278"/>
        </pc:sldMkLst>
      </pc:sldChg>
      <pc:sldChg chg="modSp">
        <pc:chgData name="Candace Vinke" userId="b13ba053-fffe-4549-89af-cd70f2fdf877" providerId="ADAL" clId="{73CF1A19-D052-4A9E-851A-2BF55A7CFF63}" dt="2019-02-23T00:42:57.847" v="828" actId="1076"/>
        <pc:sldMkLst>
          <pc:docMk/>
          <pc:sldMk cId="133074960" sldId="285"/>
        </pc:sldMkLst>
        <pc:spChg chg="mod">
          <ac:chgData name="Candace Vinke" userId="b13ba053-fffe-4549-89af-cd70f2fdf877" providerId="ADAL" clId="{73CF1A19-D052-4A9E-851A-2BF55A7CFF63}" dt="2019-02-23T00:41:32.167" v="775" actId="1076"/>
          <ac:spMkLst>
            <pc:docMk/>
            <pc:sldMk cId="133074960" sldId="285"/>
            <ac:spMk id="2" creationId="{00000000-0000-0000-0000-000000000000}"/>
          </ac:spMkLst>
        </pc:spChg>
        <pc:spChg chg="mod">
          <ac:chgData name="Candace Vinke" userId="b13ba053-fffe-4549-89af-cd70f2fdf877" providerId="ADAL" clId="{73CF1A19-D052-4A9E-851A-2BF55A7CFF63}" dt="2019-02-23T00:42:48.703" v="827" actId="20577"/>
          <ac:spMkLst>
            <pc:docMk/>
            <pc:sldMk cId="133074960" sldId="285"/>
            <ac:spMk id="3" creationId="{00000000-0000-0000-0000-000000000000}"/>
          </ac:spMkLst>
        </pc:spChg>
        <pc:spChg chg="mod">
          <ac:chgData name="Candace Vinke" userId="b13ba053-fffe-4549-89af-cd70f2fdf877" providerId="ADAL" clId="{73CF1A19-D052-4A9E-851A-2BF55A7CFF63}" dt="2019-02-23T00:42:57.847" v="828" actId="1076"/>
          <ac:spMkLst>
            <pc:docMk/>
            <pc:sldMk cId="133074960" sldId="285"/>
            <ac:spMk id="8" creationId="{00000000-0000-0000-0000-000000000000}"/>
          </ac:spMkLst>
        </pc:spChg>
        <pc:picChg chg="mod">
          <ac:chgData name="Candace Vinke" userId="b13ba053-fffe-4549-89af-cd70f2fdf877" providerId="ADAL" clId="{73CF1A19-D052-4A9E-851A-2BF55A7CFF63}" dt="2019-02-23T00:42:57.847" v="828" actId="1076"/>
          <ac:picMkLst>
            <pc:docMk/>
            <pc:sldMk cId="133074960" sldId="285"/>
            <ac:picMk id="6" creationId="{00000000-0000-0000-0000-000000000000}"/>
          </ac:picMkLst>
        </pc:picChg>
      </pc:sldChg>
      <pc:sldChg chg="modSp">
        <pc:chgData name="Candace Vinke" userId="b13ba053-fffe-4549-89af-cd70f2fdf877" providerId="ADAL" clId="{73CF1A19-D052-4A9E-851A-2BF55A7CFF63}" dt="2019-02-23T00:11:12.887" v="92" actId="20577"/>
        <pc:sldMkLst>
          <pc:docMk/>
          <pc:sldMk cId="2935910371" sldId="296"/>
        </pc:sldMkLst>
        <pc:spChg chg="mod">
          <ac:chgData name="Candace Vinke" userId="b13ba053-fffe-4549-89af-cd70f2fdf877" providerId="ADAL" clId="{73CF1A19-D052-4A9E-851A-2BF55A7CFF63}" dt="2019-02-23T00:11:12.887" v="92" actId="20577"/>
          <ac:spMkLst>
            <pc:docMk/>
            <pc:sldMk cId="2935910371" sldId="296"/>
            <ac:spMk id="8" creationId="{00000000-0000-0000-0000-000000000000}"/>
          </ac:spMkLst>
        </pc:spChg>
      </pc:sldChg>
      <pc:sldChg chg="del">
        <pc:chgData name="Candace Vinke" userId="b13ba053-fffe-4549-89af-cd70f2fdf877" providerId="ADAL" clId="{73CF1A19-D052-4A9E-851A-2BF55A7CFF63}" dt="2019-02-23T00:09:26.006" v="58" actId="2696"/>
        <pc:sldMkLst>
          <pc:docMk/>
          <pc:sldMk cId="2282158846" sldId="311"/>
        </pc:sldMkLst>
      </pc:sldChg>
      <pc:sldChg chg="modSp add ord">
        <pc:chgData name="Candace Vinke" userId="b13ba053-fffe-4549-89af-cd70f2fdf877" providerId="ADAL" clId="{73CF1A19-D052-4A9E-851A-2BF55A7CFF63}" dt="2019-02-23T00:39:35.737" v="747" actId="1076"/>
        <pc:sldMkLst>
          <pc:docMk/>
          <pc:sldMk cId="1490510936" sldId="314"/>
        </pc:sldMkLst>
        <pc:spChg chg="mod">
          <ac:chgData name="Candace Vinke" userId="b13ba053-fffe-4549-89af-cd70f2fdf877" providerId="ADAL" clId="{73CF1A19-D052-4A9E-851A-2BF55A7CFF63}" dt="2019-02-23T00:17:03.433" v="103" actId="20577"/>
          <ac:spMkLst>
            <pc:docMk/>
            <pc:sldMk cId="1490510936" sldId="314"/>
            <ac:spMk id="4" creationId="{5BD2EF1A-01DC-43D1-8870-5B259D667B47}"/>
          </ac:spMkLst>
        </pc:spChg>
        <pc:spChg chg="mod">
          <ac:chgData name="Candace Vinke" userId="b13ba053-fffe-4549-89af-cd70f2fdf877" providerId="ADAL" clId="{73CF1A19-D052-4A9E-851A-2BF55A7CFF63}" dt="2019-02-23T00:39:32.015" v="746" actId="1076"/>
          <ac:spMkLst>
            <pc:docMk/>
            <pc:sldMk cId="1490510936" sldId="314"/>
            <ac:spMk id="7" creationId="{7DB3569E-3732-4EEA-8AD2-14067B32A7B7}"/>
          </ac:spMkLst>
        </pc:spChg>
        <pc:spChg chg="mod">
          <ac:chgData name="Candace Vinke" userId="b13ba053-fffe-4549-89af-cd70f2fdf877" providerId="ADAL" clId="{73CF1A19-D052-4A9E-851A-2BF55A7CFF63}" dt="2019-02-23T00:39:35.737" v="747" actId="1076"/>
          <ac:spMkLst>
            <pc:docMk/>
            <pc:sldMk cId="1490510936" sldId="314"/>
            <ac:spMk id="8" creationId="{56674F11-91DF-4D16-8CA4-FF79303DFB2E}"/>
          </ac:spMkLst>
        </pc:spChg>
        <pc:graphicFrameChg chg="mod modGraphic">
          <ac:chgData name="Candace Vinke" userId="b13ba053-fffe-4549-89af-cd70f2fdf877" providerId="ADAL" clId="{73CF1A19-D052-4A9E-851A-2BF55A7CFF63}" dt="2019-02-23T00:39:09.485" v="741" actId="20577"/>
          <ac:graphicFrameMkLst>
            <pc:docMk/>
            <pc:sldMk cId="1490510936" sldId="314"/>
            <ac:graphicFrameMk id="5" creationId="{C53FF71D-F126-4E08-94D8-0A5CB87DC51A}"/>
          </ac:graphicFrameMkLst>
        </pc:graphicFrameChg>
        <pc:picChg chg="mod">
          <ac:chgData name="Candace Vinke" userId="b13ba053-fffe-4549-89af-cd70f2fdf877" providerId="ADAL" clId="{73CF1A19-D052-4A9E-851A-2BF55A7CFF63}" dt="2019-02-23T00:39:26.718" v="744" actId="1076"/>
          <ac:picMkLst>
            <pc:docMk/>
            <pc:sldMk cId="1490510936" sldId="314"/>
            <ac:picMk id="10" creationId="{00000000-0000-0000-0000-000000000000}"/>
          </ac:picMkLst>
        </pc:picChg>
      </pc:sldChg>
      <pc:sldChg chg="add del">
        <pc:chgData name="Candace Vinke" userId="b13ba053-fffe-4549-89af-cd70f2fdf877" providerId="ADAL" clId="{73CF1A19-D052-4A9E-851A-2BF55A7CFF63}" dt="2019-02-23T00:26:13.108" v="159" actId="2696"/>
        <pc:sldMkLst>
          <pc:docMk/>
          <pc:sldMk cId="1916630286" sldId="315"/>
        </pc:sldMkLst>
      </pc:sldChg>
      <pc:sldChg chg="modSp add">
        <pc:chgData name="Candace Vinke" userId="b13ba053-fffe-4549-89af-cd70f2fdf877" providerId="ADAL" clId="{73CF1A19-D052-4A9E-851A-2BF55A7CFF63}" dt="2019-02-23T00:18:47" v="125" actId="20577"/>
        <pc:sldMkLst>
          <pc:docMk/>
          <pc:sldMk cId="550511802" sldId="316"/>
        </pc:sldMkLst>
        <pc:spChg chg="mod">
          <ac:chgData name="Candace Vinke" userId="b13ba053-fffe-4549-89af-cd70f2fdf877" providerId="ADAL" clId="{73CF1A19-D052-4A9E-851A-2BF55A7CFF63}" dt="2019-02-23T00:18:47" v="125" actId="20577"/>
          <ac:spMkLst>
            <pc:docMk/>
            <pc:sldMk cId="550511802" sldId="316"/>
            <ac:spMk id="24" creationId="{00000000-0000-0000-0000-000000000000}"/>
          </ac:spMkLst>
        </pc:spChg>
      </pc:sldChg>
      <pc:sldChg chg="modNotesTx">
        <pc:chgData name="Candace Vinke" userId="b13ba053-fffe-4549-89af-cd70f2fdf877" providerId="ADAL" clId="{73CF1A19-D052-4A9E-851A-2BF55A7CFF63}" dt="2019-02-23T00:20:06.767" v="131" actId="20577"/>
        <pc:sldMkLst>
          <pc:docMk/>
          <pc:sldMk cId="0" sldId="318"/>
        </pc:sldMkLst>
      </pc:sldChg>
      <pc:sldChg chg="modSp ord">
        <pc:chgData name="Candace Vinke" userId="b13ba053-fffe-4549-89af-cd70f2fdf877" providerId="ADAL" clId="{73CF1A19-D052-4A9E-851A-2BF55A7CFF63}" dt="2019-02-23T00:40:27.623" v="749"/>
        <pc:sldMkLst>
          <pc:docMk/>
          <pc:sldMk cId="1990679021" sldId="321"/>
        </pc:sldMkLst>
        <pc:spChg chg="mod">
          <ac:chgData name="Candace Vinke" userId="b13ba053-fffe-4549-89af-cd70f2fdf877" providerId="ADAL" clId="{73CF1A19-D052-4A9E-851A-2BF55A7CFF63}" dt="2019-02-23T00:28:59.172" v="248" actId="1076"/>
          <ac:spMkLst>
            <pc:docMk/>
            <pc:sldMk cId="1990679021" sldId="321"/>
            <ac:spMk id="2" creationId="{45FB7F88-0434-40E2-8B8E-CAAE6DF1A05F}"/>
          </ac:spMkLst>
        </pc:spChg>
        <pc:spChg chg="mod">
          <ac:chgData name="Candace Vinke" userId="b13ba053-fffe-4549-89af-cd70f2fdf877" providerId="ADAL" clId="{73CF1A19-D052-4A9E-851A-2BF55A7CFF63}" dt="2019-02-23T00:28:55.726" v="247" actId="20577"/>
          <ac:spMkLst>
            <pc:docMk/>
            <pc:sldMk cId="1990679021" sldId="321"/>
            <ac:spMk id="3" creationId="{244CC369-B24E-437D-8D45-31643C796F40}"/>
          </ac:spMkLst>
        </pc:spChg>
      </pc:sldChg>
      <pc:sldChg chg="modSp">
        <pc:chgData name="Candace Vinke" userId="b13ba053-fffe-4549-89af-cd70f2fdf877" providerId="ADAL" clId="{73CF1A19-D052-4A9E-851A-2BF55A7CFF63}" dt="2019-02-23T00:09:35.916" v="69" actId="20577"/>
        <pc:sldMkLst>
          <pc:docMk/>
          <pc:sldMk cId="3000656151" sldId="325"/>
        </pc:sldMkLst>
        <pc:spChg chg="mod">
          <ac:chgData name="Candace Vinke" userId="b13ba053-fffe-4549-89af-cd70f2fdf877" providerId="ADAL" clId="{73CF1A19-D052-4A9E-851A-2BF55A7CFF63}" dt="2019-02-23T00:09:35.916" v="69" actId="20577"/>
          <ac:spMkLst>
            <pc:docMk/>
            <pc:sldMk cId="3000656151" sldId="325"/>
            <ac:spMk id="2" creationId="{00000000-0000-0000-0000-000000000000}"/>
          </ac:spMkLst>
        </pc:spChg>
      </pc:sldChg>
      <pc:sldChg chg="modSp ord">
        <pc:chgData name="Candace Vinke" userId="b13ba053-fffe-4549-89af-cd70f2fdf877" providerId="ADAL" clId="{73CF1A19-D052-4A9E-851A-2BF55A7CFF63}" dt="2019-02-23T00:31:02.898" v="304"/>
        <pc:sldMkLst>
          <pc:docMk/>
          <pc:sldMk cId="3093965316" sldId="326"/>
        </pc:sldMkLst>
        <pc:spChg chg="mod">
          <ac:chgData name="Candace Vinke" userId="b13ba053-fffe-4549-89af-cd70f2fdf877" providerId="ADAL" clId="{73CF1A19-D052-4A9E-851A-2BF55A7CFF63}" dt="2019-02-23T00:25:41.908" v="158" actId="20577"/>
          <ac:spMkLst>
            <pc:docMk/>
            <pc:sldMk cId="3093965316" sldId="326"/>
            <ac:spMk id="2" creationId="{BB855F5B-94CE-45A5-8A92-3C4B0EB21131}"/>
          </ac:spMkLst>
        </pc:spChg>
      </pc:sldChg>
      <pc:sldChg chg="modSp add">
        <pc:chgData name="Candace Vinke" userId="b13ba053-fffe-4549-89af-cd70f2fdf877" providerId="ADAL" clId="{73CF1A19-D052-4A9E-851A-2BF55A7CFF63}" dt="2019-02-23T00:19:12.072" v="128" actId="1076"/>
        <pc:sldMkLst>
          <pc:docMk/>
          <pc:sldMk cId="693423424" sldId="327"/>
        </pc:sldMkLst>
        <pc:spChg chg="mod">
          <ac:chgData name="Candace Vinke" userId="b13ba053-fffe-4549-89af-cd70f2fdf877" providerId="ADAL" clId="{73CF1A19-D052-4A9E-851A-2BF55A7CFF63}" dt="2019-02-23T00:19:12.072" v="128" actId="1076"/>
          <ac:spMkLst>
            <pc:docMk/>
            <pc:sldMk cId="693423424" sldId="327"/>
            <ac:spMk id="205" creationId="{00000000-0000-0000-0000-000000000000}"/>
          </ac:spMkLst>
        </pc:spChg>
      </pc:sldChg>
      <pc:sldChg chg="add del">
        <pc:chgData name="Candace Vinke" userId="b13ba053-fffe-4549-89af-cd70f2fdf877" providerId="ADAL" clId="{73CF1A19-D052-4A9E-851A-2BF55A7CFF63}" dt="2019-02-23T00:09:50.899" v="72" actId="2696"/>
        <pc:sldMkLst>
          <pc:docMk/>
          <pc:sldMk cId="3696729760" sldId="327"/>
        </pc:sldMkLst>
      </pc:sldChg>
      <pc:sldChg chg="add del">
        <pc:chgData name="Candace Vinke" userId="b13ba053-fffe-4549-89af-cd70f2fdf877" providerId="ADAL" clId="{73CF1A19-D052-4A9E-851A-2BF55A7CFF63}" dt="2019-02-23T00:20:13.007" v="132" actId="2696"/>
        <pc:sldMkLst>
          <pc:docMk/>
          <pc:sldMk cId="343225913" sldId="328"/>
        </pc:sldMkLst>
      </pc:sldChg>
      <pc:sldChg chg="modSp add">
        <pc:chgData name="Candace Vinke" userId="b13ba053-fffe-4549-89af-cd70f2fdf877" providerId="ADAL" clId="{73CF1A19-D052-4A9E-851A-2BF55A7CFF63}" dt="2019-02-23T00:40:51.124" v="751" actId="1076"/>
        <pc:sldMkLst>
          <pc:docMk/>
          <pc:sldMk cId="951387412" sldId="329"/>
        </pc:sldMkLst>
        <pc:spChg chg="mod">
          <ac:chgData name="Candace Vinke" userId="b13ba053-fffe-4549-89af-cd70f2fdf877" providerId="ADAL" clId="{73CF1A19-D052-4A9E-851A-2BF55A7CFF63}" dt="2019-02-23T00:40:51.124" v="751" actId="1076"/>
          <ac:spMkLst>
            <pc:docMk/>
            <pc:sldMk cId="951387412" sldId="329"/>
            <ac:spMk id="2" creationId="{00000000-0000-0000-0000-000000000000}"/>
          </ac:spMkLst>
        </pc:spChg>
        <pc:picChg chg="mod">
          <ac:chgData name="Candace Vinke" userId="b13ba053-fffe-4549-89af-cd70f2fdf877" providerId="ADAL" clId="{73CF1A19-D052-4A9E-851A-2BF55A7CFF63}" dt="2019-02-23T00:40:48.117" v="750" actId="1076"/>
          <ac:picMkLst>
            <pc:docMk/>
            <pc:sldMk cId="951387412" sldId="329"/>
            <ac:picMk id="6" creationId="{00000000-0000-0000-0000-000000000000}"/>
          </ac:picMkLst>
        </pc:picChg>
      </pc:sldChg>
      <pc:sldChg chg="add del">
        <pc:chgData name="Candace Vinke" userId="b13ba053-fffe-4549-89af-cd70f2fdf877" providerId="ADAL" clId="{73CF1A19-D052-4A9E-851A-2BF55A7CFF63}" dt="2019-02-23T00:06:22.545" v="5" actId="2696"/>
        <pc:sldMkLst>
          <pc:docMk/>
          <pc:sldMk cId="410535876" sldId="33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B0566E3-22CD-9442-BBFD-26BB25D704D3}" type="datetimeFigureOut">
              <a:rPr lang="en-US" smtClean="0"/>
              <a:t>2/26/2019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4CB314C-660A-C740-8765-CE40B362AFD8}" type="slidenum">
              <a:rPr lang="en-US" smtClean="0"/>
              <a:t>‹#›</a:t>
            </a:fld>
            <a:endParaRPr lang="en-US"/>
          </a:p>
        </p:txBody>
      </p:sp>
    </p:spTree>
    <p:extLst>
      <p:ext uri="{BB962C8B-B14F-4D97-AF65-F5344CB8AC3E}">
        <p14:creationId xmlns:p14="http://schemas.microsoft.com/office/powerpoint/2010/main" val="291599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1DB08A-1002-C844-B816-5FE810164453}" type="datetimeFigureOut">
              <a:rPr lang="en-US" smtClean="0"/>
              <a:t>2/26/2019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7AC633B-B57E-B242-898D-66E34F0C2803}" type="slidenum">
              <a:rPr lang="en-US" smtClean="0"/>
              <a:t>‹#›</a:t>
            </a:fld>
            <a:endParaRPr lang="en-US"/>
          </a:p>
        </p:txBody>
      </p:sp>
    </p:spTree>
    <p:extLst>
      <p:ext uri="{BB962C8B-B14F-4D97-AF65-F5344CB8AC3E}">
        <p14:creationId xmlns:p14="http://schemas.microsoft.com/office/powerpoint/2010/main" val="41090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iencebasedtargets.org/transport-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want to see a world where growth and development are always sustainable, food </a:t>
            </a:r>
            <a:r>
              <a:rPr lang="en-CA" dirty="0" err="1"/>
              <a:t>suplly</a:t>
            </a:r>
            <a:r>
              <a:rPr lang="en-CA" dirty="0"/>
              <a:t> chains create as little environmental impact as possible and low carbon energy and management pathways are prevalent.</a:t>
            </a:r>
          </a:p>
        </p:txBody>
      </p:sp>
      <p:sp>
        <p:nvSpPr>
          <p:cNvPr id="4" name="Slide Number Placeholder 3"/>
          <p:cNvSpPr>
            <a:spLocks noGrp="1"/>
          </p:cNvSpPr>
          <p:nvPr>
            <p:ph type="sldNum" sz="quarter" idx="10"/>
          </p:nvPr>
        </p:nvSpPr>
        <p:spPr/>
        <p:txBody>
          <a:bodyPr/>
          <a:lstStyle/>
          <a:p>
            <a:fld id="{27AC633B-B57E-B242-898D-66E34F0C2803}" type="slidenum">
              <a:rPr lang="en-US" smtClean="0"/>
              <a:t>3</a:t>
            </a:fld>
            <a:endParaRPr lang="en-US"/>
          </a:p>
        </p:txBody>
      </p:sp>
    </p:spTree>
    <p:extLst>
      <p:ext uri="{BB962C8B-B14F-4D97-AF65-F5344CB8AC3E}">
        <p14:creationId xmlns:p14="http://schemas.microsoft.com/office/powerpoint/2010/main" val="20817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8A5AA5D-2C7B-416A-B11C-100A4D23EE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1423398D-EBBE-4FCD-A7F3-9C6361ED55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p>
        </p:txBody>
      </p:sp>
      <p:sp>
        <p:nvSpPr>
          <p:cNvPr id="8196" name="Slide Number Placeholder 3">
            <a:extLst>
              <a:ext uri="{FF2B5EF4-FFF2-40B4-BE49-F238E27FC236}">
                <a16:creationId xmlns:a16="http://schemas.microsoft.com/office/drawing/2014/main" id="{C4EDD5A5-BB18-49E6-89FF-E416796CC5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fontAlgn="base">
              <a:spcBef>
                <a:spcPct val="0"/>
              </a:spcBef>
              <a:spcAft>
                <a:spcPct val="0"/>
              </a:spcAft>
              <a:defRPr>
                <a:solidFill>
                  <a:schemeClr val="tx1"/>
                </a:solidFill>
                <a:latin typeface="Calibri" panose="020F0502020204030204" pitchFamily="34" charset="0"/>
              </a:defRPr>
            </a:lvl6pPr>
            <a:lvl7pPr marL="3028264" indent="-232943" defTabSz="465887" fontAlgn="base">
              <a:spcBef>
                <a:spcPct val="0"/>
              </a:spcBef>
              <a:spcAft>
                <a:spcPct val="0"/>
              </a:spcAft>
              <a:defRPr>
                <a:solidFill>
                  <a:schemeClr val="tx1"/>
                </a:solidFill>
                <a:latin typeface="Calibri" panose="020F0502020204030204" pitchFamily="34" charset="0"/>
              </a:defRPr>
            </a:lvl7pPr>
            <a:lvl8pPr marL="3494151" indent="-232943" defTabSz="465887" fontAlgn="base">
              <a:spcBef>
                <a:spcPct val="0"/>
              </a:spcBef>
              <a:spcAft>
                <a:spcPct val="0"/>
              </a:spcAft>
              <a:defRPr>
                <a:solidFill>
                  <a:schemeClr val="tx1"/>
                </a:solidFill>
                <a:latin typeface="Calibri" panose="020F0502020204030204" pitchFamily="34" charset="0"/>
              </a:defRPr>
            </a:lvl8pPr>
            <a:lvl9pPr marL="3960038" indent="-232943" defTabSz="46588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7B5FA82-B827-4A04-A851-255DD11B5C44}" type="slidenum">
              <a:rPr lang="en-US" altLang="en-US"/>
              <a:pPr fontAlgn="base">
                <a:spcBef>
                  <a:spcPct val="0"/>
                </a:spcBef>
                <a:spcAft>
                  <a:spcPct val="0"/>
                </a:spcAft>
              </a:pPr>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14170C4-46B5-4A91-91D6-47223021F7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A0934C2F-571D-4D6E-92E5-5A5CE26EC5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a:t>Solutions that are available immediately</a:t>
            </a:r>
          </a:p>
          <a:p>
            <a:pPr>
              <a:spcBef>
                <a:spcPct val="0"/>
              </a:spcBef>
            </a:pPr>
            <a:r>
              <a:rPr lang="en-CA" altLang="en-US"/>
              <a:t>Net source to net sink</a:t>
            </a:r>
          </a:p>
          <a:p>
            <a:pPr>
              <a:spcBef>
                <a:spcPct val="0"/>
              </a:spcBef>
            </a:pPr>
            <a:r>
              <a:rPr lang="en-CA" altLang="en-US"/>
              <a:t>Status: Growing interest (e.g. Nature4Climate, Science Based Targets Initiative), but historically less interest and funding</a:t>
            </a:r>
          </a:p>
          <a:p>
            <a:pPr>
              <a:spcBef>
                <a:spcPct val="0"/>
              </a:spcBef>
            </a:pPr>
            <a:r>
              <a:rPr lang="en-CA" altLang="en-US"/>
              <a:t>Often cheaper cost per tonne</a:t>
            </a:r>
          </a:p>
          <a:p>
            <a:pPr>
              <a:spcBef>
                <a:spcPct val="0"/>
              </a:spcBef>
            </a:pPr>
            <a:r>
              <a:rPr lang="en-CA" altLang="en-US"/>
              <a:t>Co-benefits – biodiversity, water quality, etc. </a:t>
            </a:r>
          </a:p>
          <a:p>
            <a:pPr>
              <a:spcBef>
                <a:spcPct val="0"/>
              </a:spcBef>
            </a:pPr>
            <a:r>
              <a:rPr lang="en-US" altLang="en-US"/>
              <a:t>“… combination of forestry and agriculture potentials from IPCC AR4 … for the AFOLU sector are estimated to be </a:t>
            </a:r>
            <a:r>
              <a:rPr lang="en-US" altLang="en-US" b="1"/>
              <a:t>~3 to ~7.2 Gt CO2eq/yr in 2030</a:t>
            </a:r>
            <a:r>
              <a:rPr lang="en-US" altLang="en-US"/>
              <a:t> at </a:t>
            </a:r>
            <a:r>
              <a:rPr lang="en-US" altLang="en-US" b="1"/>
              <a:t>20 and 100 USD/t CO2eq,</a:t>
            </a:r>
            <a:r>
              <a:rPr lang="en-US" altLang="en-US"/>
              <a:t> respectively.”</a:t>
            </a:r>
          </a:p>
          <a:p>
            <a:pPr>
              <a:spcBef>
                <a:spcPct val="0"/>
              </a:spcBef>
            </a:pPr>
            <a:r>
              <a:rPr lang="en-US" altLang="en-US"/>
              <a:t>Nature4Climate estimates 11 gigatones/year</a:t>
            </a:r>
            <a:endParaRPr lang="en-CA" altLang="en-US"/>
          </a:p>
          <a:p>
            <a:pPr>
              <a:spcBef>
                <a:spcPct val="0"/>
              </a:spcBef>
            </a:pPr>
            <a:endParaRPr lang="en-CA" altLang="en-US"/>
          </a:p>
          <a:p>
            <a:pPr>
              <a:spcBef>
                <a:spcPct val="0"/>
              </a:spcBef>
            </a:pPr>
            <a:endParaRPr lang="en-CA" altLang="en-US"/>
          </a:p>
        </p:txBody>
      </p:sp>
      <p:sp>
        <p:nvSpPr>
          <p:cNvPr id="12292" name="Slide Number Placeholder 3">
            <a:extLst>
              <a:ext uri="{FF2B5EF4-FFF2-40B4-BE49-F238E27FC236}">
                <a16:creationId xmlns:a16="http://schemas.microsoft.com/office/drawing/2014/main" id="{4FBD32C1-9836-44C6-B8D3-87C3DF76B0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fontAlgn="base">
              <a:spcBef>
                <a:spcPct val="0"/>
              </a:spcBef>
              <a:spcAft>
                <a:spcPct val="0"/>
              </a:spcAft>
              <a:defRPr>
                <a:solidFill>
                  <a:schemeClr val="tx1"/>
                </a:solidFill>
                <a:latin typeface="Calibri" panose="020F0502020204030204" pitchFamily="34" charset="0"/>
              </a:defRPr>
            </a:lvl6pPr>
            <a:lvl7pPr marL="3028264" indent="-232943" defTabSz="465887" fontAlgn="base">
              <a:spcBef>
                <a:spcPct val="0"/>
              </a:spcBef>
              <a:spcAft>
                <a:spcPct val="0"/>
              </a:spcAft>
              <a:defRPr>
                <a:solidFill>
                  <a:schemeClr val="tx1"/>
                </a:solidFill>
                <a:latin typeface="Calibri" panose="020F0502020204030204" pitchFamily="34" charset="0"/>
              </a:defRPr>
            </a:lvl7pPr>
            <a:lvl8pPr marL="3494151" indent="-232943" defTabSz="465887" fontAlgn="base">
              <a:spcBef>
                <a:spcPct val="0"/>
              </a:spcBef>
              <a:spcAft>
                <a:spcPct val="0"/>
              </a:spcAft>
              <a:defRPr>
                <a:solidFill>
                  <a:schemeClr val="tx1"/>
                </a:solidFill>
                <a:latin typeface="Calibri" panose="020F0502020204030204" pitchFamily="34" charset="0"/>
              </a:defRPr>
            </a:lvl8pPr>
            <a:lvl9pPr marL="3960038" indent="-232943" defTabSz="46588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498C688-DA7B-4AC6-8AC7-EE91EBDA6F8C}" type="slidenum">
              <a:rPr lang="en-US" altLang="en-US"/>
              <a:pPr fontAlgn="base">
                <a:spcBef>
                  <a:spcPct val="0"/>
                </a:spcBef>
                <a:spcAft>
                  <a:spcPct val="0"/>
                </a:spcAft>
              </a:pPr>
              <a:t>10</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236"/>
            <a:r>
              <a:rPr lang="en-US" b="1" dirty="0">
                <a:latin typeface="Century Gothic" charset="0"/>
                <a:ea typeface="Century Gothic" charset="0"/>
                <a:cs typeface="Century Gothic" charset="0"/>
              </a:rPr>
              <a:t>Offsets at Scale from Agriculture:</a:t>
            </a:r>
          </a:p>
          <a:p>
            <a:pPr marL="407651"/>
            <a:r>
              <a:rPr lang="en-US" dirty="0"/>
              <a:t>Over </a:t>
            </a:r>
            <a:r>
              <a:rPr lang="en-US" dirty="0">
                <a:latin typeface="Century Gothic" charset="0"/>
                <a:ea typeface="Century Gothic" charset="0"/>
                <a:cs typeface="Century Gothic" charset="0"/>
              </a:rPr>
              <a:t>17 Million </a:t>
            </a:r>
            <a:r>
              <a:rPr lang="en-US" dirty="0" err="1">
                <a:latin typeface="Century Gothic" charset="0"/>
                <a:ea typeface="Century Gothic" charset="0"/>
                <a:cs typeface="Century Gothic" charset="0"/>
              </a:rPr>
              <a:t>tonnes</a:t>
            </a:r>
            <a:r>
              <a:rPr lang="en-US" dirty="0">
                <a:latin typeface="Century Gothic" charset="0"/>
                <a:ea typeface="Century Gothic" charset="0"/>
                <a:cs typeface="Century Gothic" charset="0"/>
              </a:rPr>
              <a:t> of CO</a:t>
            </a:r>
            <a:r>
              <a:rPr lang="en-US" baseline="-25000" dirty="0">
                <a:latin typeface="Century Gothic" charset="0"/>
                <a:ea typeface="Century Gothic" charset="0"/>
                <a:cs typeface="Century Gothic" charset="0"/>
              </a:rPr>
              <a:t>2</a:t>
            </a:r>
            <a:r>
              <a:rPr lang="en-US" dirty="0">
                <a:latin typeface="Century Gothic" charset="0"/>
                <a:ea typeface="Century Gothic" charset="0"/>
                <a:cs typeface="Century Gothic" charset="0"/>
              </a:rPr>
              <a:t>e reduced</a:t>
            </a:r>
          </a:p>
          <a:p>
            <a:pPr marL="407651"/>
            <a:r>
              <a:rPr lang="en-US" dirty="0">
                <a:latin typeface="Century Gothic" charset="0"/>
                <a:ea typeface="Century Gothic" charset="0"/>
                <a:cs typeface="Century Gothic" charset="0"/>
              </a:rPr>
              <a:t>Over $200 million cash injection</a:t>
            </a:r>
          </a:p>
          <a:p>
            <a:pPr marL="407651"/>
            <a:r>
              <a:rPr lang="en-US" dirty="0">
                <a:latin typeface="Century Gothic" charset="0"/>
                <a:ea typeface="Century Gothic" charset="0"/>
                <a:cs typeface="Century Gothic" charset="0"/>
              </a:rPr>
              <a:t>First jurisdiction to demonstrate soil carbon at scale; need for aggregation </a:t>
            </a:r>
          </a:p>
          <a:p>
            <a:endParaRPr lang="en-US" dirty="0"/>
          </a:p>
        </p:txBody>
      </p:sp>
      <p:sp>
        <p:nvSpPr>
          <p:cNvPr id="4" name="Slide Number Placeholder 3"/>
          <p:cNvSpPr>
            <a:spLocks noGrp="1"/>
          </p:cNvSpPr>
          <p:nvPr>
            <p:ph type="sldNum" sz="quarter" idx="10"/>
          </p:nvPr>
        </p:nvSpPr>
        <p:spPr/>
        <p:txBody>
          <a:bodyPr/>
          <a:lstStyle/>
          <a:p>
            <a:fld id="{27AC633B-B57E-B242-898D-66E34F0C2803}" type="slidenum">
              <a:rPr lang="en-US" smtClean="0"/>
              <a:t>13</a:t>
            </a:fld>
            <a:endParaRPr lang="en-US"/>
          </a:p>
        </p:txBody>
      </p:sp>
    </p:spTree>
    <p:extLst>
      <p:ext uri="{BB962C8B-B14F-4D97-AF65-F5344CB8AC3E}">
        <p14:creationId xmlns:p14="http://schemas.microsoft.com/office/powerpoint/2010/main" val="46941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AC633B-B57E-B242-898D-66E34F0C2803}" type="slidenum">
              <a:rPr lang="en-US" smtClean="0"/>
              <a:t>14</a:t>
            </a:fld>
            <a:endParaRPr lang="en-US"/>
          </a:p>
        </p:txBody>
      </p:sp>
    </p:spTree>
    <p:extLst>
      <p:ext uri="{BB962C8B-B14F-4D97-AF65-F5344CB8AC3E}">
        <p14:creationId xmlns:p14="http://schemas.microsoft.com/office/powerpoint/2010/main" val="338914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Avoided conversion of peatlands</a:t>
            </a:r>
          </a:p>
          <a:p>
            <a:pPr>
              <a:lnSpc>
                <a:spcPct val="120000"/>
              </a:lnSpc>
              <a:spcBef>
                <a:spcPts val="1834"/>
              </a:spcBef>
            </a:pPr>
            <a:r>
              <a:rPr lang="en-CA" dirty="0">
                <a:solidFill>
                  <a:srgbClr val="000000"/>
                </a:solidFill>
              </a:rPr>
              <a:t>New approach for biological sector – replacement of peat fiber with fiber from digested dairy manure</a:t>
            </a:r>
          </a:p>
          <a:p>
            <a:pPr>
              <a:lnSpc>
                <a:spcPct val="120000"/>
              </a:lnSpc>
              <a:spcBef>
                <a:spcPts val="1834"/>
              </a:spcBef>
            </a:pPr>
            <a:r>
              <a:rPr lang="en-CA" dirty="0">
                <a:solidFill>
                  <a:srgbClr val="000000"/>
                </a:solidFill>
              </a:rPr>
              <a:t>Replacement concept is analogous to the replacement of energy produced by fossil fuels with energy from renewable sources.</a:t>
            </a:r>
          </a:p>
          <a:p>
            <a:pPr>
              <a:lnSpc>
                <a:spcPct val="120000"/>
              </a:lnSpc>
              <a:spcBef>
                <a:spcPts val="1834"/>
              </a:spcBef>
            </a:pPr>
            <a:r>
              <a:rPr lang="en-CA" dirty="0">
                <a:solidFill>
                  <a:srgbClr val="000000"/>
                </a:solidFill>
              </a:rPr>
              <a:t>Utilising Tier 2 emission factors and data from Canada’s NIR – linking emissions per unit area time to amount of replacement product used</a:t>
            </a:r>
          </a:p>
          <a:p>
            <a:pPr>
              <a:lnSpc>
                <a:spcPct val="120000"/>
              </a:lnSpc>
              <a:spcBef>
                <a:spcPts val="1834"/>
              </a:spcBef>
            </a:pPr>
            <a:r>
              <a:rPr lang="en-CA" dirty="0">
                <a:solidFill>
                  <a:srgbClr val="000000"/>
                </a:solidFill>
              </a:rPr>
              <a:t>Functional unit is weight or volume of replacement product sold</a:t>
            </a:r>
          </a:p>
          <a:p>
            <a:pPr>
              <a:lnSpc>
                <a:spcPct val="120000"/>
              </a:lnSpc>
              <a:spcBef>
                <a:spcPts val="1834"/>
              </a:spcBef>
            </a:pPr>
            <a:endParaRPr lang="en-CA" dirty="0">
              <a:solidFill>
                <a:srgbClr val="000000"/>
              </a:solidFill>
            </a:endParaRPr>
          </a:p>
          <a:p>
            <a:pPr>
              <a:lnSpc>
                <a:spcPct val="120000"/>
              </a:lnSpc>
              <a:spcBef>
                <a:spcPts val="1834"/>
              </a:spcBef>
            </a:pPr>
            <a:r>
              <a:rPr lang="en-CA" dirty="0">
                <a:solidFill>
                  <a:srgbClr val="000000"/>
                </a:solidFill>
              </a:rPr>
              <a:t>Grazing and Forage Management</a:t>
            </a:r>
          </a:p>
          <a:p>
            <a:pPr>
              <a:lnSpc>
                <a:spcPct val="100000"/>
              </a:lnSpc>
            </a:pPr>
            <a:r>
              <a:rPr lang="en-US" b="1" dirty="0"/>
              <a:t>Grazing and forage management practices </a:t>
            </a:r>
            <a:r>
              <a:rPr lang="en-US" dirty="0"/>
              <a:t>-  highly variable, multiple paddocks, different plant species/productivity and highly adaptable depending on weather, pasture condition, alternate feeding opportunities, herd size and characteristics, prices, manager’s goals, </a:t>
            </a:r>
            <a:r>
              <a:rPr lang="en-US" dirty="0" err="1"/>
              <a:t>etc</a:t>
            </a:r>
            <a:endParaRPr lang="en-US" dirty="0"/>
          </a:p>
          <a:p>
            <a:pPr>
              <a:lnSpc>
                <a:spcPct val="100000"/>
              </a:lnSpc>
            </a:pPr>
            <a:r>
              <a:rPr lang="en-US" dirty="0"/>
              <a:t> Setting practice-based (intervention) quantification is elusive</a:t>
            </a:r>
          </a:p>
          <a:p>
            <a:pPr>
              <a:lnSpc>
                <a:spcPct val="100000"/>
              </a:lnSpc>
            </a:pPr>
            <a:endParaRPr lang="en-US" dirty="0"/>
          </a:p>
          <a:p>
            <a:pPr>
              <a:lnSpc>
                <a:spcPct val="100000"/>
              </a:lnSpc>
            </a:pPr>
            <a:r>
              <a:rPr lang="en-US" dirty="0"/>
              <a:t>After 8 years of trying - measurement of the </a:t>
            </a:r>
            <a:r>
              <a:rPr lang="en-US" b="1" dirty="0"/>
              <a:t>outcomes</a:t>
            </a:r>
            <a:r>
              <a:rPr lang="en-US" dirty="0"/>
              <a:t> of improved forage and grazing management practices is where we need to go</a:t>
            </a:r>
          </a:p>
          <a:p>
            <a:pPr>
              <a:lnSpc>
                <a:spcPct val="120000"/>
              </a:lnSpc>
              <a:spcBef>
                <a:spcPts val="1834"/>
              </a:spcBef>
            </a:pPr>
            <a:endParaRPr lang="en-CA" dirty="0">
              <a:solidFill>
                <a:srgbClr val="000000"/>
              </a:solidFill>
            </a:endParaRPr>
          </a:p>
          <a:p>
            <a:endParaRPr lang="en-CA" dirty="0"/>
          </a:p>
        </p:txBody>
      </p:sp>
      <p:sp>
        <p:nvSpPr>
          <p:cNvPr id="4" name="Slide Number Placeholder 3"/>
          <p:cNvSpPr>
            <a:spLocks noGrp="1"/>
          </p:cNvSpPr>
          <p:nvPr>
            <p:ph type="sldNum" sz="quarter" idx="5"/>
          </p:nvPr>
        </p:nvSpPr>
        <p:spPr/>
        <p:txBody>
          <a:bodyPr/>
          <a:lstStyle/>
          <a:p>
            <a:fld id="{27AC633B-B57E-B242-898D-66E34F0C2803}" type="slidenum">
              <a:rPr lang="en-US" smtClean="0"/>
              <a:t>17</a:t>
            </a:fld>
            <a:endParaRPr lang="en-US"/>
          </a:p>
        </p:txBody>
      </p:sp>
    </p:spTree>
    <p:extLst>
      <p:ext uri="{BB962C8B-B14F-4D97-AF65-F5344CB8AC3E}">
        <p14:creationId xmlns:p14="http://schemas.microsoft.com/office/powerpoint/2010/main" val="3203403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77A1813-5E1E-4DE6-93EC-194AB3BCFD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D7D62FA-EB1E-40E2-AF1A-C91264A24E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altLang="en-US" dirty="0"/>
              <a:t>For financial institutions, car manufacturers and most oil and gas companies, sector-specific science-based methodologies are not fully available yet, meaning the SBTi cannot officially validate their targets. For oil and gas companies, if their targets are aligned with the Absolute contraction method, then their targets can be validated by the SBTi. Car manufacturers can also refer to the </a:t>
            </a:r>
            <a:r>
              <a:rPr lang="en-CA" altLang="en-US" b="1" dirty="0">
                <a:hlinkClick r:id="rId3"/>
              </a:rPr>
              <a:t>transport project</a:t>
            </a:r>
            <a:r>
              <a:rPr lang="en-CA" altLang="en-US" b="1" dirty="0"/>
              <a:t> </a:t>
            </a:r>
            <a:r>
              <a:rPr lang="en-CA" altLang="en-US" dirty="0"/>
              <a:t>to officially validate their targets. </a:t>
            </a:r>
          </a:p>
          <a:p>
            <a:pPr>
              <a:spcBef>
                <a:spcPct val="0"/>
              </a:spcBef>
            </a:pPr>
            <a:endParaRPr lang="en-CA" altLang="en-US" dirty="0"/>
          </a:p>
          <a:p>
            <a:pPr>
              <a:spcBef>
                <a:spcPct val="0"/>
              </a:spcBef>
            </a:pPr>
            <a:r>
              <a:rPr lang="en-CA" altLang="en-US" dirty="0"/>
              <a:t>The new target validation service will cost USD 5000, which includes up to two target assessments (companies can choose between one preliminary and one official, or two official validations). Subsequent resubmissions under the new service would cost USD 2500 per submission. Note that resubmissions will only include one target assessment (preliminary or official). The resubmission price is available to companies that have submitted at least once using the new target validation service and/or to companies that were </a:t>
            </a:r>
            <a:r>
              <a:rPr lang="en-CA" altLang="en-US" b="1" u="sng" dirty="0"/>
              <a:t>approved</a:t>
            </a:r>
            <a:r>
              <a:rPr lang="en-CA" altLang="en-US" dirty="0"/>
              <a:t> through a </a:t>
            </a:r>
            <a:r>
              <a:rPr lang="en-CA" altLang="en-US" b="1" u="sng" dirty="0"/>
              <a:t>preliminary* validation</a:t>
            </a:r>
            <a:r>
              <a:rPr lang="en-CA" altLang="en-US" dirty="0"/>
              <a:t> under the current service.</a:t>
            </a:r>
          </a:p>
          <a:p>
            <a:pPr>
              <a:spcBef>
                <a:spcPct val="0"/>
              </a:spcBef>
            </a:pPr>
            <a:endParaRPr lang="en-US" altLang="en-US" dirty="0"/>
          </a:p>
          <a:p>
            <a:pPr>
              <a:spcBef>
                <a:spcPct val="0"/>
              </a:spcBef>
            </a:pPr>
            <a:r>
              <a:rPr lang="en-US" altLang="en-US" dirty="0"/>
              <a:t>F</a:t>
            </a:r>
            <a:r>
              <a:rPr lang="en-CA" altLang="en-US" dirty="0" err="1"/>
              <a:t>ree</a:t>
            </a:r>
            <a:r>
              <a:rPr lang="en-CA" altLang="en-US" dirty="0"/>
              <a:t> service available until end of 2018</a:t>
            </a:r>
          </a:p>
          <a:p>
            <a:pPr>
              <a:spcBef>
                <a:spcPct val="0"/>
              </a:spcBef>
            </a:pPr>
            <a:endParaRPr lang="en-CA" altLang="en-US" dirty="0"/>
          </a:p>
          <a:p>
            <a:r>
              <a:rPr lang="en-CA" sz="2200" dirty="0"/>
              <a:t>Many global organizations are clearing the way for private sector investment to flow into working agricultural landscapes to enable Natural Climate Solutions (NCS) </a:t>
            </a:r>
          </a:p>
          <a:p>
            <a:pPr lvl="1"/>
            <a:r>
              <a:rPr lang="en-CA" sz="1800" dirty="0">
                <a:latin typeface="Century Gothic" charset="0"/>
                <a:ea typeface="Century Gothic" charset="0"/>
                <a:cs typeface="Century Gothic" charset="0"/>
              </a:rPr>
              <a:t>Gold Standard, Science Based Target Initiative, Nature 4 Climate* </a:t>
            </a:r>
            <a:r>
              <a:rPr lang="mr-IN" sz="1800" dirty="0">
                <a:latin typeface="Century Gothic" charset="0"/>
                <a:ea typeface="Century Gothic" charset="0"/>
                <a:cs typeface="Century Gothic" charset="0"/>
              </a:rPr>
              <a:t>–</a:t>
            </a:r>
            <a:r>
              <a:rPr lang="en-CA" sz="1800" dirty="0">
                <a:latin typeface="Century Gothic" charset="0"/>
                <a:ea typeface="Century Gothic" charset="0"/>
                <a:cs typeface="Century Gothic" charset="0"/>
              </a:rPr>
              <a:t> WWF, CDP, TNC, CI, UNDP, WBCSD, WRI, UN Global Compact, WMB</a:t>
            </a:r>
          </a:p>
          <a:p>
            <a:r>
              <a:rPr lang="en-CA" sz="2200" dirty="0"/>
              <a:t>WBCSD </a:t>
            </a:r>
            <a:r>
              <a:rPr lang="mr-IN" sz="2200" dirty="0"/>
              <a:t>–</a:t>
            </a:r>
            <a:r>
              <a:rPr lang="en-CA" sz="2200" dirty="0"/>
              <a:t> Climate and Energy Group - ‘Scaling up Investment in NCS’ </a:t>
            </a:r>
            <a:r>
              <a:rPr lang="mr-IN" sz="2200" dirty="0"/>
              <a:t>–</a:t>
            </a:r>
            <a:r>
              <a:rPr lang="en-CA" sz="2200" dirty="0"/>
              <a:t> overcome Demand side barriers</a:t>
            </a:r>
          </a:p>
          <a:p>
            <a:pPr lvl="1"/>
            <a:r>
              <a:rPr lang="en-CA" dirty="0">
                <a:latin typeface="Century Gothic" charset="0"/>
                <a:ea typeface="Century Gothic" charset="0"/>
                <a:cs typeface="Century Gothic" charset="0"/>
              </a:rPr>
              <a:t>Will drive investment, but need solid, science-based metrics to feel confident in investing</a:t>
            </a:r>
          </a:p>
          <a:p>
            <a:pPr lvl="1"/>
            <a:r>
              <a:rPr lang="en-CA" dirty="0">
                <a:latin typeface="Century Gothic" charset="0"/>
                <a:ea typeface="Century Gothic" charset="0"/>
                <a:cs typeface="Century Gothic" charset="0"/>
              </a:rPr>
              <a:t>Shell Global </a:t>
            </a:r>
            <a:r>
              <a:rPr lang="mr-IN" dirty="0">
                <a:latin typeface="Century Gothic" charset="0"/>
                <a:ea typeface="Century Gothic" charset="0"/>
                <a:cs typeface="Century Gothic" charset="0"/>
              </a:rPr>
              <a:t>–</a:t>
            </a:r>
            <a:r>
              <a:rPr lang="en-CA" dirty="0">
                <a:latin typeface="Century Gothic" charset="0"/>
                <a:ea typeface="Century Gothic" charset="0"/>
                <a:cs typeface="Century Gothic" charset="0"/>
              </a:rPr>
              <a:t> Nature-Based Solutions Initiative, Native Energy, The Nature Conservancy (</a:t>
            </a:r>
            <a:r>
              <a:rPr lang="en-CA" dirty="0" err="1">
                <a:latin typeface="Century Gothic" charset="0"/>
                <a:ea typeface="Century Gothic" charset="0"/>
                <a:cs typeface="Century Gothic" charset="0"/>
              </a:rPr>
              <a:t>NatureVest</a:t>
            </a:r>
            <a:r>
              <a:rPr lang="en-CA" dirty="0">
                <a:latin typeface="Century Gothic" charset="0"/>
                <a:ea typeface="Century Gothic" charset="0"/>
                <a:cs typeface="Century Gothic" charset="0"/>
              </a:rPr>
              <a:t>)</a:t>
            </a:r>
          </a:p>
          <a:p>
            <a:pPr>
              <a:spcBef>
                <a:spcPct val="0"/>
              </a:spcBef>
            </a:pPr>
            <a:endParaRPr lang="en-CA" altLang="en-US" dirty="0"/>
          </a:p>
        </p:txBody>
      </p:sp>
      <p:sp>
        <p:nvSpPr>
          <p:cNvPr id="19460" name="Slide Number Placeholder 3">
            <a:extLst>
              <a:ext uri="{FF2B5EF4-FFF2-40B4-BE49-F238E27FC236}">
                <a16:creationId xmlns:a16="http://schemas.microsoft.com/office/drawing/2014/main" id="{1801DD6F-AAC3-4140-9007-088C31395F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fontAlgn="base">
              <a:spcBef>
                <a:spcPct val="0"/>
              </a:spcBef>
              <a:spcAft>
                <a:spcPct val="0"/>
              </a:spcAft>
              <a:defRPr>
                <a:solidFill>
                  <a:schemeClr val="tx1"/>
                </a:solidFill>
                <a:latin typeface="Calibri" panose="020F0502020204030204" pitchFamily="34" charset="0"/>
              </a:defRPr>
            </a:lvl6pPr>
            <a:lvl7pPr marL="3028264" indent="-232943" defTabSz="465887" fontAlgn="base">
              <a:spcBef>
                <a:spcPct val="0"/>
              </a:spcBef>
              <a:spcAft>
                <a:spcPct val="0"/>
              </a:spcAft>
              <a:defRPr>
                <a:solidFill>
                  <a:schemeClr val="tx1"/>
                </a:solidFill>
                <a:latin typeface="Calibri" panose="020F0502020204030204" pitchFamily="34" charset="0"/>
              </a:defRPr>
            </a:lvl7pPr>
            <a:lvl8pPr marL="3494151" indent="-232943" defTabSz="465887" fontAlgn="base">
              <a:spcBef>
                <a:spcPct val="0"/>
              </a:spcBef>
              <a:spcAft>
                <a:spcPct val="0"/>
              </a:spcAft>
              <a:defRPr>
                <a:solidFill>
                  <a:schemeClr val="tx1"/>
                </a:solidFill>
                <a:latin typeface="Calibri" panose="020F0502020204030204" pitchFamily="34" charset="0"/>
              </a:defRPr>
            </a:lvl8pPr>
            <a:lvl9pPr marL="3960038" indent="-232943" defTabSz="465887"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CAD56D0-CAC1-468D-91D2-500D5D7FF13B}" type="slidenum">
              <a:rPr lang="en-US" altLang="en-US"/>
              <a:pPr fontAlgn="base">
                <a:spcBef>
                  <a:spcPct val="0"/>
                </a:spcBef>
                <a:spcAft>
                  <a:spcPct val="0"/>
                </a:spcAft>
              </a:pPr>
              <a:t>18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7" y="8829967"/>
            <a:ext cx="3037839" cy="464820"/>
          </a:xfrm>
          <a:prstGeom prst="rect">
            <a:avLst/>
          </a:prstGeom>
        </p:spPr>
        <p:txBody>
          <a:bodyPr/>
          <a:lstStyle/>
          <a:p>
            <a:pPr>
              <a:defRPr/>
            </a:pPr>
            <a:fld id="{A9EDF54D-6E72-2942-A14F-D541926B93E2}" type="slidenum">
              <a:rPr lang="en-US" smtClean="0"/>
              <a:pPr>
                <a:defRPr/>
              </a:pPr>
              <a:t>23</a:t>
            </a:fld>
            <a:endParaRPr lang="en-US" dirty="0"/>
          </a:p>
        </p:txBody>
      </p:sp>
    </p:spTree>
    <p:extLst>
      <p:ext uri="{BB962C8B-B14F-4D97-AF65-F5344CB8AC3E}">
        <p14:creationId xmlns:p14="http://schemas.microsoft.com/office/powerpoint/2010/main" val="109230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10" name="Shape 2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21218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Viresco-PPT-Template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08915" y="4170751"/>
            <a:ext cx="7086600" cy="607624"/>
          </a:xfrm>
        </p:spPr>
        <p:txBody>
          <a:bodyPr>
            <a:normAutofit/>
          </a:bodyPr>
          <a:lstStyle>
            <a:lvl1pPr algn="r">
              <a:defRPr sz="2800">
                <a:solidFill>
                  <a:srgbClr val="3C3C3B"/>
                </a:solidFill>
              </a:defRPr>
            </a:lvl1pPr>
          </a:lstStyle>
          <a:p>
            <a:r>
              <a:rPr lang="en-US"/>
              <a:t>Click to edit Master title style</a:t>
            </a:r>
            <a:endParaRPr lang="en-US" dirty="0"/>
          </a:p>
        </p:txBody>
      </p:sp>
      <p:sp>
        <p:nvSpPr>
          <p:cNvPr id="3" name="Subtitle 2"/>
          <p:cNvSpPr>
            <a:spLocks noGrp="1"/>
          </p:cNvSpPr>
          <p:nvPr>
            <p:ph type="subTitle" idx="1"/>
          </p:nvPr>
        </p:nvSpPr>
        <p:spPr>
          <a:xfrm>
            <a:off x="2730499" y="4792307"/>
            <a:ext cx="5165015" cy="401918"/>
          </a:xfrm>
        </p:spPr>
        <p:txBody>
          <a:bodyPr>
            <a:normAutofit/>
          </a:bodyPr>
          <a:lstStyle>
            <a:lvl1pPr marL="0" indent="0" algn="r">
              <a:buNone/>
              <a:defRPr sz="2000">
                <a:solidFill>
                  <a:srgbClr val="3C3C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4370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dirty="0"/>
              <a:t>VIRESCO SOLUTIONS</a:t>
            </a:r>
          </a:p>
        </p:txBody>
      </p:sp>
      <p:sp>
        <p:nvSpPr>
          <p:cNvPr id="6" name="Slide Number Placeholder 5"/>
          <p:cNvSpPr>
            <a:spLocks noGrp="1"/>
          </p:cNvSpPr>
          <p:nvPr>
            <p:ph type="sldNum" sz="quarter" idx="12"/>
          </p:nvPr>
        </p:nvSpPr>
        <p:spPr/>
        <p:txBody>
          <a:bodyPr/>
          <a:lstStyle/>
          <a:p>
            <a:fld id="{85342F38-C6C6-AF4D-94FC-B55C427F4550}" type="slidenum">
              <a:rPr lang="en-US" smtClean="0"/>
              <a:t>‹#›</a:t>
            </a:fld>
            <a:endParaRPr lang="en-US"/>
          </a:p>
        </p:txBody>
      </p:sp>
    </p:spTree>
    <p:extLst>
      <p:ext uri="{BB962C8B-B14F-4D97-AF65-F5344CB8AC3E}">
        <p14:creationId xmlns:p14="http://schemas.microsoft.com/office/powerpoint/2010/main" val="81292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546100"/>
          </a:xfrm>
        </p:spPr>
        <p:txBody>
          <a:bodyPr anchor="t">
            <a:normAutofit/>
          </a:bodyPr>
          <a:lstStyle>
            <a:lvl1pPr algn="l">
              <a:defRPr sz="2400" b="0" cap="all">
                <a:solidFill>
                  <a:srgbClr val="3C3C3B"/>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dirty="0"/>
              <a:t>VIRESCO SOLUTIONS</a:t>
            </a:r>
          </a:p>
        </p:txBody>
      </p:sp>
      <p:sp>
        <p:nvSpPr>
          <p:cNvPr id="6" name="Slide Number Placeholder 5"/>
          <p:cNvSpPr>
            <a:spLocks noGrp="1"/>
          </p:cNvSpPr>
          <p:nvPr>
            <p:ph type="sldNum" sz="quarter" idx="12"/>
          </p:nvPr>
        </p:nvSpPr>
        <p:spPr/>
        <p:txBody>
          <a:bodyPr/>
          <a:lstStyle/>
          <a:p>
            <a:fld id="{85342F38-C6C6-AF4D-94FC-B55C427F4550}" type="slidenum">
              <a:rPr lang="en-US" smtClean="0"/>
              <a:t>‹#›</a:t>
            </a:fld>
            <a:endParaRPr lang="en-US"/>
          </a:p>
        </p:txBody>
      </p:sp>
    </p:spTree>
    <p:extLst>
      <p:ext uri="{BB962C8B-B14F-4D97-AF65-F5344CB8AC3E}">
        <p14:creationId xmlns:p14="http://schemas.microsoft.com/office/powerpoint/2010/main" val="354000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433705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337051"/>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VIRESCO SOLUTIONS</a:t>
            </a:r>
          </a:p>
        </p:txBody>
      </p:sp>
      <p:sp>
        <p:nvSpPr>
          <p:cNvPr id="7" name="Slide Number Placeholder 6"/>
          <p:cNvSpPr>
            <a:spLocks noGrp="1"/>
          </p:cNvSpPr>
          <p:nvPr>
            <p:ph type="sldNum" sz="quarter" idx="12"/>
          </p:nvPr>
        </p:nvSpPr>
        <p:spPr/>
        <p:txBody>
          <a:bodyPr/>
          <a:lstStyle/>
          <a:p>
            <a:fld id="{85342F38-C6C6-AF4D-94FC-B55C427F4550}" type="slidenum">
              <a:rPr lang="en-US" smtClean="0"/>
              <a:t>‹#›</a:t>
            </a:fld>
            <a:endParaRPr lang="en-US"/>
          </a:p>
        </p:txBody>
      </p:sp>
    </p:spTree>
    <p:extLst>
      <p:ext uri="{BB962C8B-B14F-4D97-AF65-F5344CB8AC3E}">
        <p14:creationId xmlns:p14="http://schemas.microsoft.com/office/powerpoint/2010/main" val="1232437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VIRESCO SOLUTIONS</a:t>
            </a:r>
          </a:p>
        </p:txBody>
      </p:sp>
      <p:sp>
        <p:nvSpPr>
          <p:cNvPr id="5" name="Slide Number Placeholder 4"/>
          <p:cNvSpPr>
            <a:spLocks noGrp="1"/>
          </p:cNvSpPr>
          <p:nvPr>
            <p:ph type="sldNum" sz="quarter" idx="12"/>
          </p:nvPr>
        </p:nvSpPr>
        <p:spPr/>
        <p:txBody>
          <a:bodyPr/>
          <a:lstStyle/>
          <a:p>
            <a:fld id="{85342F38-C6C6-AF4D-94FC-B55C427F4550}" type="slidenum">
              <a:rPr lang="en-US" smtClean="0"/>
              <a:t>‹#›</a:t>
            </a:fld>
            <a:endParaRPr lang="en-US"/>
          </a:p>
        </p:txBody>
      </p:sp>
    </p:spTree>
    <p:extLst>
      <p:ext uri="{BB962C8B-B14F-4D97-AF65-F5344CB8AC3E}">
        <p14:creationId xmlns:p14="http://schemas.microsoft.com/office/powerpoint/2010/main" val="253855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VIRESCO SOLUTIONS</a:t>
            </a:r>
          </a:p>
        </p:txBody>
      </p:sp>
      <p:sp>
        <p:nvSpPr>
          <p:cNvPr id="4" name="Slide Number Placeholder 3"/>
          <p:cNvSpPr>
            <a:spLocks noGrp="1"/>
          </p:cNvSpPr>
          <p:nvPr>
            <p:ph type="sldNum" sz="quarter" idx="12"/>
          </p:nvPr>
        </p:nvSpPr>
        <p:spPr/>
        <p:txBody>
          <a:bodyPr/>
          <a:lstStyle/>
          <a:p>
            <a:fld id="{85342F38-C6C6-AF4D-94FC-B55C427F4550}" type="slidenum">
              <a:rPr lang="en-US" smtClean="0"/>
              <a:t>‹#›</a:t>
            </a:fld>
            <a:endParaRPr lang="en-US"/>
          </a:p>
        </p:txBody>
      </p:sp>
    </p:spTree>
    <p:extLst>
      <p:ext uri="{BB962C8B-B14F-4D97-AF65-F5344CB8AC3E}">
        <p14:creationId xmlns:p14="http://schemas.microsoft.com/office/powerpoint/2010/main" val="272132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Viresco-PPT-Template_v1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3529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732605" y="6395677"/>
            <a:ext cx="2895600" cy="365125"/>
          </a:xfrm>
          <a:prstGeom prst="rect">
            <a:avLst/>
          </a:prstGeom>
        </p:spPr>
        <p:txBody>
          <a:bodyPr vert="horz" lIns="91440" tIns="45720" rIns="91440" bIns="45720" rtlCol="0" anchor="ctr"/>
          <a:lstStyle>
            <a:lvl1pPr algn="r">
              <a:defRPr sz="1000" kern="1000" spc="120">
                <a:solidFill>
                  <a:srgbClr val="3C3C3B"/>
                </a:solidFill>
                <a:latin typeface="Century Gothic"/>
                <a:cs typeface="Century Gothic"/>
              </a:defRPr>
            </a:lvl1pPr>
          </a:lstStyle>
          <a:p>
            <a:r>
              <a:rPr lang="en-US" dirty="0"/>
              <a:t>VIRESCO SOLUTIONS</a:t>
            </a:r>
          </a:p>
        </p:txBody>
      </p:sp>
      <p:sp>
        <p:nvSpPr>
          <p:cNvPr id="6" name="Slide Number Placeholder 5"/>
          <p:cNvSpPr>
            <a:spLocks noGrp="1"/>
          </p:cNvSpPr>
          <p:nvPr>
            <p:ph type="sldNum" sz="quarter" idx="4"/>
          </p:nvPr>
        </p:nvSpPr>
        <p:spPr>
          <a:xfrm>
            <a:off x="8465822" y="6395677"/>
            <a:ext cx="560209" cy="365125"/>
          </a:xfrm>
          <a:prstGeom prst="rect">
            <a:avLst/>
          </a:prstGeom>
        </p:spPr>
        <p:txBody>
          <a:bodyPr vert="horz" lIns="91440" tIns="45720" rIns="91440" bIns="45720" rtlCol="0" anchor="ctr"/>
          <a:lstStyle>
            <a:lvl1pPr algn="l">
              <a:defRPr sz="1000">
                <a:solidFill>
                  <a:srgbClr val="3C3C3B"/>
                </a:solidFill>
              </a:defRPr>
            </a:lvl1pPr>
          </a:lstStyle>
          <a:p>
            <a:fld id="{85342F38-C6C6-AF4D-94FC-B55C427F4550}" type="slidenum">
              <a:rPr lang="en-US" smtClean="0"/>
              <a:pPr/>
              <a:t>‹#›</a:t>
            </a:fld>
            <a:endParaRPr lang="en-US" dirty="0"/>
          </a:p>
        </p:txBody>
      </p:sp>
    </p:spTree>
    <p:extLst>
      <p:ext uri="{BB962C8B-B14F-4D97-AF65-F5344CB8AC3E}">
        <p14:creationId xmlns:p14="http://schemas.microsoft.com/office/powerpoint/2010/main" val="21776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dt="0"/>
  <p:txStyles>
    <p:titleStyle>
      <a:lvl1pPr algn="ctr" defTabSz="457200" rtl="0" eaLnBrk="1" latinLnBrk="0" hangingPunct="1">
        <a:spcBef>
          <a:spcPct val="0"/>
        </a:spcBef>
        <a:buNone/>
        <a:defRPr sz="3200" kern="1200">
          <a:solidFill>
            <a:srgbClr val="3C3C3B"/>
          </a:solidFill>
          <a:latin typeface="Century Gothic"/>
          <a:ea typeface="+mj-ea"/>
          <a:cs typeface="Century Gothic"/>
        </a:defRPr>
      </a:lvl1pPr>
    </p:titleStyle>
    <p:bodyStyle>
      <a:lvl1pPr marL="342900" indent="-342900" algn="l" defTabSz="457200" rtl="0" eaLnBrk="1" latinLnBrk="0" hangingPunct="1">
        <a:lnSpc>
          <a:spcPts val="2400"/>
        </a:lnSpc>
        <a:spcBef>
          <a:spcPts val="600"/>
        </a:spcBef>
        <a:spcAft>
          <a:spcPts val="600"/>
        </a:spcAft>
        <a:buFont typeface="Arial"/>
        <a:buChar char="•"/>
        <a:defRPr sz="2400" kern="1200">
          <a:solidFill>
            <a:srgbClr val="3C3C3B"/>
          </a:solidFill>
          <a:latin typeface="Century Gothic"/>
          <a:ea typeface="+mn-ea"/>
          <a:cs typeface="Century Gothic"/>
        </a:defRPr>
      </a:lvl1pPr>
      <a:lvl2pPr marL="742950" indent="-285750" algn="l" defTabSz="457200" rtl="0" eaLnBrk="1" latinLnBrk="0" hangingPunct="1">
        <a:lnSpc>
          <a:spcPts val="2400"/>
        </a:lnSpc>
        <a:spcBef>
          <a:spcPts val="600"/>
        </a:spcBef>
        <a:spcAft>
          <a:spcPts val="600"/>
        </a:spcAft>
        <a:buFont typeface="Arial"/>
        <a:buChar char="–"/>
        <a:defRPr sz="2000" kern="1200">
          <a:solidFill>
            <a:srgbClr val="3C3C3B"/>
          </a:solidFill>
          <a:latin typeface="Century Gothic"/>
          <a:ea typeface="+mn-ea"/>
          <a:cs typeface="Century Gothic"/>
        </a:defRPr>
      </a:lvl2pPr>
      <a:lvl3pPr marL="1143000" indent="-228600" algn="l" defTabSz="457200" rtl="0" eaLnBrk="1" latinLnBrk="0" hangingPunct="1">
        <a:lnSpc>
          <a:spcPts val="2400"/>
        </a:lnSpc>
        <a:spcBef>
          <a:spcPts val="600"/>
        </a:spcBef>
        <a:spcAft>
          <a:spcPts val="600"/>
        </a:spcAft>
        <a:buFont typeface="Arial"/>
        <a:buChar char="•"/>
        <a:defRPr sz="2000" kern="1200">
          <a:solidFill>
            <a:srgbClr val="3C3C3B"/>
          </a:solidFill>
          <a:latin typeface="Century Gothic"/>
          <a:ea typeface="+mn-ea"/>
          <a:cs typeface="Century Gothic"/>
        </a:defRPr>
      </a:lvl3pPr>
      <a:lvl4pPr marL="1600200" indent="-228600" algn="l" defTabSz="457200" rtl="0" eaLnBrk="1" latinLnBrk="0" hangingPunct="1">
        <a:lnSpc>
          <a:spcPts val="2400"/>
        </a:lnSpc>
        <a:spcBef>
          <a:spcPts val="600"/>
        </a:spcBef>
        <a:spcAft>
          <a:spcPts val="600"/>
        </a:spcAft>
        <a:buFont typeface="Arial"/>
        <a:buChar char="–"/>
        <a:defRPr sz="2000" kern="1200">
          <a:solidFill>
            <a:srgbClr val="3C3C3B"/>
          </a:solidFill>
          <a:latin typeface="Century Gothic"/>
          <a:ea typeface="+mn-ea"/>
          <a:cs typeface="Century Gothic"/>
        </a:defRPr>
      </a:lvl4pPr>
      <a:lvl5pPr marL="2057400" indent="-228600" algn="l" defTabSz="457200" rtl="0" eaLnBrk="1" latinLnBrk="0" hangingPunct="1">
        <a:lnSpc>
          <a:spcPts val="2400"/>
        </a:lnSpc>
        <a:spcBef>
          <a:spcPts val="600"/>
        </a:spcBef>
        <a:spcAft>
          <a:spcPts val="600"/>
        </a:spcAft>
        <a:buFont typeface="Arial"/>
        <a:buChar char="»"/>
        <a:defRPr sz="2000" kern="1200">
          <a:solidFill>
            <a:srgbClr val="3C3C3B"/>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2" Type="http://schemas.openxmlformats.org/officeDocument/2006/relationships/hyperlink" Target="https://open.alberta.ca/publications/978146012550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18" Type="http://schemas.openxmlformats.org/officeDocument/2006/relationships/image" Target="../media/image31.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notesSlide" Target="../notesSlides/notesSlide7.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candace@virescosolutions.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climateadvisers.com/mindthega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1722" y="4015475"/>
            <a:ext cx="10017236" cy="607624"/>
          </a:xfrm>
        </p:spPr>
        <p:txBody>
          <a:bodyPr>
            <a:noAutofit/>
          </a:bodyPr>
          <a:lstStyle/>
          <a:p>
            <a:r>
              <a:rPr lang="en-US" sz="2000" b="1" dirty="0"/>
              <a:t>“Carbon Pricing: Impacts and Opportunities”</a:t>
            </a:r>
          </a:p>
        </p:txBody>
      </p:sp>
      <p:sp>
        <p:nvSpPr>
          <p:cNvPr id="3" name="Subtitle 2"/>
          <p:cNvSpPr>
            <a:spLocks noGrp="1"/>
          </p:cNvSpPr>
          <p:nvPr>
            <p:ph type="subTitle" idx="1"/>
          </p:nvPr>
        </p:nvSpPr>
        <p:spPr>
          <a:xfrm>
            <a:off x="2730499" y="4792307"/>
            <a:ext cx="5165015" cy="1582614"/>
          </a:xfrm>
        </p:spPr>
        <p:txBody>
          <a:bodyPr>
            <a:normAutofit/>
          </a:bodyPr>
          <a:lstStyle/>
          <a:p>
            <a:r>
              <a:rPr lang="en-US" dirty="0"/>
              <a:t>Canadian Federation of Agriculture AGM Presentation</a:t>
            </a:r>
          </a:p>
          <a:p>
            <a:r>
              <a:rPr lang="en-US" dirty="0"/>
              <a:t>Feb. 27, 2019</a:t>
            </a:r>
          </a:p>
        </p:txBody>
      </p:sp>
    </p:spTree>
    <p:extLst>
      <p:ext uri="{BB962C8B-B14F-4D97-AF65-F5344CB8AC3E}">
        <p14:creationId xmlns:p14="http://schemas.microsoft.com/office/powerpoint/2010/main" val="338548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13629F78-1FB9-4FF9-9D2F-7B4DF2861758}"/>
              </a:ext>
            </a:extLst>
          </p:cNvPr>
          <p:cNvSpPr>
            <a:spLocks noGrp="1" noChangeArrowheads="1"/>
          </p:cNvSpPr>
          <p:nvPr>
            <p:ph type="title"/>
          </p:nvPr>
        </p:nvSpPr>
        <p:spPr>
          <a:xfrm>
            <a:off x="4078456" y="677418"/>
            <a:ext cx="4819870" cy="857250"/>
          </a:xfrm>
        </p:spPr>
        <p:txBody>
          <a:bodyPr/>
          <a:lstStyle/>
          <a:p>
            <a:r>
              <a:rPr lang="en-CA" altLang="en-US" dirty="0">
                <a:latin typeface="Century Gothic" panose="020B0502020202020204" pitchFamily="34" charset="0"/>
                <a:cs typeface="Century Gothic" panose="020B0502020202020204" pitchFamily="34" charset="0"/>
              </a:rPr>
              <a:t>The Biological Bridge</a:t>
            </a:r>
          </a:p>
        </p:txBody>
      </p:sp>
      <p:sp>
        <p:nvSpPr>
          <p:cNvPr id="3" name="Content Placeholder 2">
            <a:extLst>
              <a:ext uri="{FF2B5EF4-FFF2-40B4-BE49-F238E27FC236}">
                <a16:creationId xmlns:a16="http://schemas.microsoft.com/office/drawing/2014/main" id="{37AEDEFD-6B71-4D78-919D-599BDCE46C81}"/>
              </a:ext>
            </a:extLst>
          </p:cNvPr>
          <p:cNvSpPr>
            <a:spLocks noGrp="1"/>
          </p:cNvSpPr>
          <p:nvPr>
            <p:ph idx="1"/>
          </p:nvPr>
        </p:nvSpPr>
        <p:spPr>
          <a:xfrm>
            <a:off x="448189" y="2618930"/>
            <a:ext cx="8568831" cy="3369902"/>
          </a:xfrm>
        </p:spPr>
        <p:txBody>
          <a:bodyPr rtlCol="0">
            <a:normAutofit fontScale="77500" lnSpcReduction="20000"/>
          </a:bodyPr>
          <a:lstStyle/>
          <a:p>
            <a:pPr fontAlgn="auto">
              <a:spcAft>
                <a:spcPts val="0"/>
              </a:spcAft>
              <a:buFont typeface="Arial"/>
              <a:buChar char="•"/>
              <a:defRPr/>
            </a:pPr>
            <a:r>
              <a:rPr lang="en-CA" dirty="0">
                <a:ea typeface="+mn-ea"/>
              </a:rPr>
              <a:t>AFOLU sector responsible for approx. </a:t>
            </a:r>
            <a:r>
              <a:rPr lang="en-CA" b="1" dirty="0">
                <a:ea typeface="+mn-ea"/>
              </a:rPr>
              <a:t>25% of global anthropogenic GHG</a:t>
            </a:r>
            <a:r>
              <a:rPr lang="en-CA" dirty="0">
                <a:ea typeface="+mn-ea"/>
              </a:rPr>
              <a:t> </a:t>
            </a:r>
            <a:r>
              <a:rPr lang="en-CA" b="1" dirty="0">
                <a:ea typeface="+mn-ea"/>
              </a:rPr>
              <a:t>emissions</a:t>
            </a:r>
            <a:r>
              <a:rPr lang="en-CA" dirty="0">
                <a:ea typeface="+mn-ea"/>
              </a:rPr>
              <a:t> (Smith et al., 2014)</a:t>
            </a:r>
          </a:p>
          <a:p>
            <a:pPr lvl="1" fontAlgn="auto">
              <a:spcBef>
                <a:spcPts val="0"/>
              </a:spcBef>
              <a:spcAft>
                <a:spcPts val="0"/>
              </a:spcAft>
              <a:buFont typeface="Arial"/>
              <a:buChar char="–"/>
              <a:defRPr/>
            </a:pPr>
            <a:r>
              <a:rPr lang="en-CA" dirty="0">
                <a:ea typeface="+mn-ea"/>
              </a:rPr>
              <a:t>Need to feed 9 billion by 2050</a:t>
            </a:r>
          </a:p>
          <a:p>
            <a:pPr fontAlgn="auto">
              <a:spcBef>
                <a:spcPts val="0"/>
              </a:spcBef>
              <a:spcAft>
                <a:spcPts val="0"/>
              </a:spcAft>
              <a:buFont typeface="Arial"/>
              <a:buChar char="•"/>
              <a:defRPr/>
            </a:pPr>
            <a:r>
              <a:rPr lang="en-CA" b="1" dirty="0">
                <a:ea typeface="+mn-ea"/>
              </a:rPr>
              <a:t>Concept: </a:t>
            </a:r>
            <a:r>
              <a:rPr lang="en-CA" dirty="0">
                <a:ea typeface="+mn-ea"/>
              </a:rPr>
              <a:t>Switch AFOLU sector from problem to solution, while also transitioning energy</a:t>
            </a:r>
          </a:p>
          <a:p>
            <a:pPr lvl="1">
              <a:lnSpc>
                <a:spcPct val="120000"/>
              </a:lnSpc>
              <a:spcAft>
                <a:spcPts val="0"/>
              </a:spcAft>
              <a:defRPr/>
            </a:pPr>
            <a:r>
              <a:rPr lang="en-CA" dirty="0">
                <a:ea typeface="+mn-ea"/>
              </a:rPr>
              <a:t>Protection: Avoided conversion (forests, grassland, wetlands, etc.)</a:t>
            </a:r>
          </a:p>
          <a:p>
            <a:pPr lvl="1">
              <a:lnSpc>
                <a:spcPct val="120000"/>
              </a:lnSpc>
              <a:spcAft>
                <a:spcPts val="0"/>
              </a:spcAft>
              <a:defRPr/>
            </a:pPr>
            <a:r>
              <a:rPr lang="en-CA" dirty="0">
                <a:ea typeface="+mn-ea"/>
              </a:rPr>
              <a:t>Improved Management: Fertilizer (4R Nutrient Stewardship), livestock (feed use efficiency, manure management), cropping (no-till, cover crops),etc. </a:t>
            </a:r>
          </a:p>
          <a:p>
            <a:pPr lvl="1">
              <a:lnSpc>
                <a:spcPct val="120000"/>
              </a:lnSpc>
              <a:spcAft>
                <a:spcPts val="0"/>
              </a:spcAft>
              <a:defRPr/>
            </a:pPr>
            <a:r>
              <a:rPr lang="en-CA" dirty="0">
                <a:ea typeface="+mn-ea"/>
              </a:rPr>
              <a:t>Restoration: Reforestation</a:t>
            </a:r>
          </a:p>
          <a:p>
            <a:pPr fontAlgn="auto">
              <a:buFont typeface="Arial"/>
              <a:buChar char="•"/>
              <a:defRPr/>
            </a:pPr>
            <a:r>
              <a:rPr lang="en-CA" b="1" dirty="0">
                <a:ea typeface="+mn-ea"/>
              </a:rPr>
              <a:t>Potential: </a:t>
            </a:r>
            <a:r>
              <a:rPr lang="en-CA" dirty="0">
                <a:ea typeface="+mn-ea"/>
              </a:rPr>
              <a:t>30+ % of solution in next 10-15 years (Bronson et al., 2017)</a:t>
            </a:r>
          </a:p>
        </p:txBody>
      </p:sp>
      <p:sp>
        <p:nvSpPr>
          <p:cNvPr id="4" name="Footer Placeholder 3">
            <a:extLst>
              <a:ext uri="{FF2B5EF4-FFF2-40B4-BE49-F238E27FC236}">
                <a16:creationId xmlns:a16="http://schemas.microsoft.com/office/drawing/2014/main" id="{54531736-C68F-4787-A2CA-13533C18EB17}"/>
              </a:ext>
            </a:extLst>
          </p:cNvPr>
          <p:cNvSpPr>
            <a:spLocks noGrp="1"/>
          </p:cNvSpPr>
          <p:nvPr>
            <p:ph type="ftr" sz="quarter" idx="11"/>
          </p:nvPr>
        </p:nvSpPr>
        <p:spPr/>
        <p:txBody>
          <a:bodyPr/>
          <a:lstStyle/>
          <a:p>
            <a:pPr>
              <a:defRPr/>
            </a:pPr>
            <a:r>
              <a:rPr lang="en-US"/>
              <a:t>VIRESCO SOLUTIONS</a:t>
            </a:r>
          </a:p>
        </p:txBody>
      </p:sp>
      <p:sp>
        <p:nvSpPr>
          <p:cNvPr id="11269" name="Slide Number Placeholder 4">
            <a:extLst>
              <a:ext uri="{FF2B5EF4-FFF2-40B4-BE49-F238E27FC236}">
                <a16:creationId xmlns:a16="http://schemas.microsoft.com/office/drawing/2014/main" id="{D6B63831-ABCE-4E85-8AB4-04B803A2A9B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91E04E-87F1-4C83-A516-74D49CA1080D}" type="slidenum">
              <a:rPr lang="en-US" altLang="en-US">
                <a:solidFill>
                  <a:srgbClr val="3C3C3B"/>
                </a:solidFill>
              </a:rPr>
              <a:pPr fontAlgn="base">
                <a:spcBef>
                  <a:spcPct val="0"/>
                </a:spcBef>
                <a:spcAft>
                  <a:spcPct val="0"/>
                </a:spcAft>
              </a:pPr>
              <a:t>10</a:t>
            </a:fld>
            <a:endParaRPr lang="en-US" altLang="en-US">
              <a:solidFill>
                <a:srgbClr val="3C3C3B"/>
              </a:solidFill>
            </a:endParaRPr>
          </a:p>
        </p:txBody>
      </p:sp>
      <p:pic>
        <p:nvPicPr>
          <p:cNvPr id="6" name="Picture 5">
            <a:extLst>
              <a:ext uri="{FF2B5EF4-FFF2-40B4-BE49-F238E27FC236}">
                <a16:creationId xmlns:a16="http://schemas.microsoft.com/office/drawing/2014/main" id="{B4A663AE-5BFC-4DE0-B7EB-FC92FF4B1FD4}"/>
              </a:ext>
            </a:extLst>
          </p:cNvPr>
          <p:cNvPicPr>
            <a:picLocks noChangeAspect="1"/>
          </p:cNvPicPr>
          <p:nvPr/>
        </p:nvPicPr>
        <p:blipFill>
          <a:blip r:embed="rId3"/>
          <a:stretch>
            <a:fillRect/>
          </a:stretch>
        </p:blipFill>
        <p:spPr>
          <a:xfrm>
            <a:off x="50115" y="0"/>
            <a:ext cx="3866930" cy="22120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30" y="5971310"/>
            <a:ext cx="7772400" cy="546100"/>
          </a:xfrm>
        </p:spPr>
        <p:txBody>
          <a:bodyPr/>
          <a:lstStyle/>
          <a:p>
            <a:r>
              <a:rPr lang="en-CA" dirty="0"/>
              <a:t>Carbon Pricing – potential opportunities</a:t>
            </a:r>
          </a:p>
        </p:txBody>
      </p:sp>
      <p:sp>
        <p:nvSpPr>
          <p:cNvPr id="3" name="Footer Placeholder 2"/>
          <p:cNvSpPr>
            <a:spLocks noGrp="1"/>
          </p:cNvSpPr>
          <p:nvPr>
            <p:ph type="ftr" sz="quarter" idx="11"/>
          </p:nvPr>
        </p:nvSpPr>
        <p:spPr/>
        <p:txBody>
          <a:bodyPr/>
          <a:lstStyle/>
          <a:p>
            <a:r>
              <a:rPr lang="en-US"/>
              <a:t>VIRESCO SOLUTIONS</a:t>
            </a:r>
            <a:endParaRPr lang="en-US" dirty="0"/>
          </a:p>
        </p:txBody>
      </p:sp>
      <p:sp>
        <p:nvSpPr>
          <p:cNvPr id="4" name="Slide Number Placeholder 3"/>
          <p:cNvSpPr>
            <a:spLocks noGrp="1"/>
          </p:cNvSpPr>
          <p:nvPr>
            <p:ph type="sldNum" sz="quarter" idx="12"/>
          </p:nvPr>
        </p:nvSpPr>
        <p:spPr/>
        <p:txBody>
          <a:bodyPr/>
          <a:lstStyle/>
          <a:p>
            <a:fld id="{85342F38-C6C6-AF4D-94FC-B55C427F4550}" type="slidenum">
              <a:rPr lang="en-US" smtClean="0"/>
              <a:t>11</a:t>
            </a:fld>
            <a:endParaRPr lang="en-US"/>
          </a:p>
        </p:txBody>
      </p:sp>
      <p:pic>
        <p:nvPicPr>
          <p:cNvPr id="11" name="Picture 10"/>
          <p:cNvPicPr>
            <a:picLocks noChangeAspect="1"/>
          </p:cNvPicPr>
          <p:nvPr/>
        </p:nvPicPr>
        <p:blipFill>
          <a:blip r:embed="rId2"/>
          <a:stretch>
            <a:fillRect/>
          </a:stretch>
        </p:blipFill>
        <p:spPr>
          <a:xfrm>
            <a:off x="-1" y="-263243"/>
            <a:ext cx="9219107" cy="6165278"/>
          </a:xfrm>
          <a:prstGeom prst="rect">
            <a:avLst/>
          </a:prstGeom>
        </p:spPr>
      </p:pic>
    </p:spTree>
    <p:extLst>
      <p:ext uri="{BB962C8B-B14F-4D97-AF65-F5344CB8AC3E}">
        <p14:creationId xmlns:p14="http://schemas.microsoft.com/office/powerpoint/2010/main" val="4077110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9A8426-D047-4814-AD04-D1F44BF125EC}"/>
              </a:ext>
            </a:extLst>
          </p:cNvPr>
          <p:cNvSpPr>
            <a:spLocks noGrp="1"/>
          </p:cNvSpPr>
          <p:nvPr>
            <p:ph type="sldNum" sz="quarter" idx="12"/>
          </p:nvPr>
        </p:nvSpPr>
        <p:spPr/>
        <p:txBody>
          <a:bodyPr/>
          <a:lstStyle/>
          <a:p>
            <a:fld id="{85342F38-C6C6-AF4D-94FC-B55C427F4550}" type="slidenum">
              <a:rPr lang="en-US" smtClean="0"/>
              <a:t>12</a:t>
            </a:fld>
            <a:endParaRPr lang="en-US"/>
          </a:p>
        </p:txBody>
      </p:sp>
      <p:sp>
        <p:nvSpPr>
          <p:cNvPr id="4" name="Title 1">
            <a:extLst>
              <a:ext uri="{FF2B5EF4-FFF2-40B4-BE49-F238E27FC236}">
                <a16:creationId xmlns:a16="http://schemas.microsoft.com/office/drawing/2014/main" id="{5BD2EF1A-01DC-43D1-8870-5B259D667B47}"/>
              </a:ext>
            </a:extLst>
          </p:cNvPr>
          <p:cNvSpPr txBox="1">
            <a:spLocks/>
          </p:cNvSpPr>
          <p:nvPr/>
        </p:nvSpPr>
        <p:spPr>
          <a:xfrm>
            <a:off x="628650" y="55781"/>
            <a:ext cx="7886700" cy="660500"/>
          </a:xfrm>
          <a:prstGeom prst="rect">
            <a:avLst/>
          </a:prstGeom>
        </p:spPr>
        <p:txBody>
          <a:bodyPr/>
          <a:lstStyle>
            <a:lvl1pPr algn="ctr" defTabSz="457200" rtl="0" eaLnBrk="1" latinLnBrk="0" hangingPunct="1">
              <a:spcBef>
                <a:spcPct val="0"/>
              </a:spcBef>
              <a:buNone/>
              <a:defRPr sz="3200" kern="1200">
                <a:solidFill>
                  <a:srgbClr val="3C3C3B"/>
                </a:solidFill>
                <a:latin typeface="Century Gothic"/>
                <a:ea typeface="+mj-ea"/>
                <a:cs typeface="Century Gothic"/>
              </a:defRPr>
            </a:lvl1pPr>
          </a:lstStyle>
          <a:p>
            <a:r>
              <a:rPr lang="en-US" sz="3600" dirty="0">
                <a:latin typeface="Century Gothic" panose="020B0502020202020204" pitchFamily="34" charset="0"/>
              </a:rPr>
              <a:t>Different Carbon Pricing Structures</a:t>
            </a:r>
          </a:p>
        </p:txBody>
      </p:sp>
      <p:graphicFrame>
        <p:nvGraphicFramePr>
          <p:cNvPr id="5" name="Table 4">
            <a:extLst>
              <a:ext uri="{FF2B5EF4-FFF2-40B4-BE49-F238E27FC236}">
                <a16:creationId xmlns:a16="http://schemas.microsoft.com/office/drawing/2014/main" id="{C53FF71D-F126-4E08-94D8-0A5CB87DC51A}"/>
              </a:ext>
            </a:extLst>
          </p:cNvPr>
          <p:cNvGraphicFramePr>
            <a:graphicFrameLocks noGrp="1"/>
          </p:cNvGraphicFramePr>
          <p:nvPr>
            <p:extLst>
              <p:ext uri="{D42A27DB-BD31-4B8C-83A1-F6EECF244321}">
                <p14:modId xmlns:p14="http://schemas.microsoft.com/office/powerpoint/2010/main" val="1315628843"/>
              </p:ext>
            </p:extLst>
          </p:nvPr>
        </p:nvGraphicFramePr>
        <p:xfrm>
          <a:off x="118254" y="818632"/>
          <a:ext cx="8907777" cy="4709160"/>
        </p:xfrm>
        <a:graphic>
          <a:graphicData uri="http://schemas.openxmlformats.org/drawingml/2006/table">
            <a:tbl>
              <a:tblPr firstRow="1" bandRow="1">
                <a:tableStyleId>{F5AB1C69-6EDB-4FF4-983F-18BD219EF322}</a:tableStyleId>
              </a:tblPr>
              <a:tblGrid>
                <a:gridCol w="2794844">
                  <a:extLst>
                    <a:ext uri="{9D8B030D-6E8A-4147-A177-3AD203B41FA5}">
                      <a16:colId xmlns:a16="http://schemas.microsoft.com/office/drawing/2014/main" val="972124234"/>
                    </a:ext>
                  </a:extLst>
                </a:gridCol>
                <a:gridCol w="2997200">
                  <a:extLst>
                    <a:ext uri="{9D8B030D-6E8A-4147-A177-3AD203B41FA5}">
                      <a16:colId xmlns:a16="http://schemas.microsoft.com/office/drawing/2014/main" val="1544367148"/>
                    </a:ext>
                  </a:extLst>
                </a:gridCol>
                <a:gridCol w="3115733">
                  <a:extLst>
                    <a:ext uri="{9D8B030D-6E8A-4147-A177-3AD203B41FA5}">
                      <a16:colId xmlns:a16="http://schemas.microsoft.com/office/drawing/2014/main" val="3257276110"/>
                    </a:ext>
                  </a:extLst>
                </a:gridCol>
              </a:tblGrid>
              <a:tr h="421901">
                <a:tc>
                  <a:txBody>
                    <a:bodyPr/>
                    <a:lstStyle/>
                    <a:p>
                      <a:pPr algn="ctr"/>
                      <a:r>
                        <a:rPr lang="en-CA" sz="2400" dirty="0"/>
                        <a:t>Compliance Markets</a:t>
                      </a:r>
                    </a:p>
                  </a:txBody>
                  <a:tcPr marL="68580" marR="68580" marT="34290" marB="34290"/>
                </a:tc>
                <a:tc>
                  <a:txBody>
                    <a:bodyPr/>
                    <a:lstStyle/>
                    <a:p>
                      <a:pPr algn="ctr"/>
                      <a:r>
                        <a:rPr lang="en-CA" sz="2400" dirty="0"/>
                        <a:t>Voluntary Markets</a:t>
                      </a:r>
                    </a:p>
                  </a:txBody>
                  <a:tcPr marL="68580" marR="68580" marT="34290" marB="34290"/>
                </a:tc>
                <a:tc>
                  <a:txBody>
                    <a:bodyPr/>
                    <a:lstStyle/>
                    <a:p>
                      <a:pPr algn="ctr"/>
                      <a:r>
                        <a:rPr lang="en-CA" sz="2400" dirty="0"/>
                        <a:t>Insetting/Supply Chains</a:t>
                      </a:r>
                    </a:p>
                  </a:txBody>
                  <a:tcPr marL="68580" marR="68580" marT="34290" marB="34290"/>
                </a:tc>
                <a:extLst>
                  <a:ext uri="{0D108BD9-81ED-4DB2-BD59-A6C34878D82A}">
                    <a16:rowId xmlns:a16="http://schemas.microsoft.com/office/drawing/2014/main" val="4107792310"/>
                  </a:ext>
                </a:extLst>
              </a:tr>
              <a:tr h="3363625">
                <a:tc>
                  <a:txBody>
                    <a:bodyPr/>
                    <a:lstStyle/>
                    <a:p>
                      <a:r>
                        <a:rPr lang="en-CA" sz="1800" dirty="0"/>
                        <a:t>Created through regulations and laws at the National or Sub-National level </a:t>
                      </a:r>
                      <a:r>
                        <a:rPr lang="en-CA" sz="1800" baseline="0" dirty="0"/>
                        <a:t>(e.g Alberta, BC, Quebec, California)</a:t>
                      </a:r>
                    </a:p>
                    <a:p>
                      <a:endParaRPr lang="en-CA" sz="1800" baseline="0" dirty="0"/>
                    </a:p>
                    <a:p>
                      <a:r>
                        <a:rPr lang="en-CA" sz="1800" b="1" baseline="0" dirty="0"/>
                        <a:t>Buyers: </a:t>
                      </a:r>
                      <a:r>
                        <a:rPr lang="en-CA" sz="1800" baseline="0" dirty="0"/>
                        <a:t>Large emitters required to reduce emissions by law</a:t>
                      </a:r>
                    </a:p>
                    <a:p>
                      <a:endParaRPr lang="en-CA" sz="1800" baseline="0" dirty="0"/>
                    </a:p>
                    <a:p>
                      <a:r>
                        <a:rPr lang="en-CA" sz="1800" b="1" baseline="0" dirty="0"/>
                        <a:t>Price: </a:t>
                      </a:r>
                      <a:r>
                        <a:rPr lang="en-CA" sz="1800" baseline="0" dirty="0"/>
                        <a:t>$15 - $50</a:t>
                      </a:r>
                    </a:p>
                    <a:p>
                      <a:endParaRPr lang="en-CA" sz="1800" baseline="0" dirty="0"/>
                    </a:p>
                    <a:p>
                      <a:r>
                        <a:rPr lang="en-CA" sz="1800" b="1" baseline="0" dirty="0"/>
                        <a:t>Risks: </a:t>
                      </a:r>
                      <a:r>
                        <a:rPr lang="en-CA" sz="1800" baseline="0" dirty="0"/>
                        <a:t>Policy uncertainty, invalidation</a:t>
                      </a:r>
                      <a:endParaRPr lang="en-CA" sz="18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baseline="0" dirty="0"/>
                        <a:t>Usually managed through a third party registry (</a:t>
                      </a:r>
                      <a:r>
                        <a:rPr lang="en-CA" sz="1800" baseline="0" dirty="0" err="1"/>
                        <a:t>e.g</a:t>
                      </a:r>
                      <a:r>
                        <a:rPr lang="en-CA" sz="1800" baseline="0" dirty="0"/>
                        <a:t> Climate Action Reserve, </a:t>
                      </a:r>
                      <a:r>
                        <a:rPr lang="en-CA" sz="1800" baseline="0" dirty="0" err="1"/>
                        <a:t>Verra</a:t>
                      </a:r>
                      <a:r>
                        <a:rPr lang="en-CA" sz="1800" baseline="0" dirty="0"/>
                        <a:t> (VCS), Gold Standard, etc.)</a:t>
                      </a:r>
                    </a:p>
                    <a:p>
                      <a:endParaRPr lang="en-CA" sz="1800" baseline="0" dirty="0"/>
                    </a:p>
                    <a:p>
                      <a:r>
                        <a:rPr lang="en-CA" sz="1800" b="1" baseline="0" dirty="0"/>
                        <a:t>Buyers: </a:t>
                      </a:r>
                      <a:r>
                        <a:rPr lang="en-CA" sz="1800" b="0" baseline="0" dirty="0"/>
                        <a:t>Any individual, business, non-profit, municipality, utility, etc. voluntarily reducing emissions</a:t>
                      </a:r>
                    </a:p>
                    <a:p>
                      <a:endParaRPr lang="en-CA" sz="1800" baseline="0" dirty="0"/>
                    </a:p>
                    <a:p>
                      <a:r>
                        <a:rPr lang="en-CA" sz="1800" b="1" baseline="0" dirty="0"/>
                        <a:t>Price: </a:t>
                      </a:r>
                      <a:r>
                        <a:rPr lang="en-CA" sz="1800" baseline="0" dirty="0"/>
                        <a:t>$1 - $45+</a:t>
                      </a:r>
                    </a:p>
                    <a:p>
                      <a:endParaRPr lang="en-CA" sz="1800" baseline="0" dirty="0"/>
                    </a:p>
                    <a:p>
                      <a:r>
                        <a:rPr lang="en-CA" sz="1800" b="1" baseline="0" dirty="0"/>
                        <a:t>Risks: </a:t>
                      </a:r>
                      <a:r>
                        <a:rPr lang="en-CA" sz="1800" baseline="0" dirty="0"/>
                        <a:t>Finding buyers, price uncertainty</a:t>
                      </a:r>
                      <a:endParaRPr lang="en-CA" sz="1800" dirty="0"/>
                    </a:p>
                  </a:txBody>
                  <a:tcPr marL="68580" marR="68580" marT="34290" marB="34290"/>
                </a:tc>
                <a:tc>
                  <a:txBody>
                    <a:bodyPr/>
                    <a:lstStyle/>
                    <a:p>
                      <a:r>
                        <a:rPr lang="en-CA" sz="1800" dirty="0"/>
                        <a:t>An investment in an emission reducing activity within a company’s supply chain.</a:t>
                      </a:r>
                    </a:p>
                    <a:p>
                      <a:endParaRPr lang="en-CA" sz="1800" dirty="0"/>
                    </a:p>
                    <a:p>
                      <a:r>
                        <a:rPr lang="en-CA" sz="1800" dirty="0"/>
                        <a:t>The</a:t>
                      </a:r>
                      <a:r>
                        <a:rPr lang="en-CA" sz="1800" baseline="0" dirty="0"/>
                        <a:t> emission reduction (i.e. inset) can be claimed by the company that sponsored the activity.</a:t>
                      </a:r>
                    </a:p>
                    <a:p>
                      <a:endParaRPr lang="en-CA" sz="1800" baseline="0" dirty="0"/>
                    </a:p>
                    <a:p>
                      <a:r>
                        <a:rPr lang="en-CA" sz="1800" baseline="0" dirty="0"/>
                        <a:t>(Gold Standard,  Carbon Accounting and Insetting Framework) </a:t>
                      </a:r>
                      <a:endParaRPr lang="en-CA" sz="1800" dirty="0"/>
                    </a:p>
                  </a:txBody>
                  <a:tcPr marL="68580" marR="68580" marT="34290" marB="34290"/>
                </a:tc>
                <a:extLst>
                  <a:ext uri="{0D108BD9-81ED-4DB2-BD59-A6C34878D82A}">
                    <a16:rowId xmlns:a16="http://schemas.microsoft.com/office/drawing/2014/main" val="2662905116"/>
                  </a:ext>
                </a:extLst>
              </a:tr>
            </a:tbl>
          </a:graphicData>
        </a:graphic>
      </p:graphicFrame>
      <p:sp>
        <p:nvSpPr>
          <p:cNvPr id="7" name="Flowchart: Extract 6">
            <a:extLst>
              <a:ext uri="{FF2B5EF4-FFF2-40B4-BE49-F238E27FC236}">
                <a16:creationId xmlns:a16="http://schemas.microsoft.com/office/drawing/2014/main" id="{7DB3569E-3732-4EEA-8AD2-14067B32A7B7}"/>
              </a:ext>
            </a:extLst>
          </p:cNvPr>
          <p:cNvSpPr/>
          <p:nvPr/>
        </p:nvSpPr>
        <p:spPr>
          <a:xfrm rot="16200000">
            <a:off x="4290422" y="1420432"/>
            <a:ext cx="563156" cy="8907779"/>
          </a:xfrm>
          <a:prstGeom prst="flowChartExtra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6674F11-91DF-4D16-8CA4-FF79303DFB2E}"/>
              </a:ext>
            </a:extLst>
          </p:cNvPr>
          <p:cNvSpPr txBox="1"/>
          <p:nvPr/>
        </p:nvSpPr>
        <p:spPr>
          <a:xfrm>
            <a:off x="6412735" y="5664050"/>
            <a:ext cx="2333191" cy="46166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en-CA" sz="2400" b="1" dirty="0">
                <a:solidFill>
                  <a:schemeClr val="bg1"/>
                </a:solidFill>
                <a:latin typeface="Century Gothic" panose="020B0502020202020204" pitchFamily="34" charset="0"/>
              </a:rPr>
              <a:t>Market Pull</a:t>
            </a:r>
          </a:p>
        </p:txBody>
      </p:sp>
      <p:pic>
        <p:nvPicPr>
          <p:cNvPr id="10" name="Picture 9"/>
          <p:cNvPicPr>
            <a:picLocks noChangeAspect="1"/>
          </p:cNvPicPr>
          <p:nvPr/>
        </p:nvPicPr>
        <p:blipFill>
          <a:blip r:embed="rId2"/>
          <a:stretch>
            <a:fillRect/>
          </a:stretch>
        </p:blipFill>
        <p:spPr>
          <a:xfrm>
            <a:off x="8153139" y="4791146"/>
            <a:ext cx="792077" cy="611018"/>
          </a:xfrm>
          <a:prstGeom prst="rect">
            <a:avLst/>
          </a:prstGeom>
        </p:spPr>
      </p:pic>
    </p:spTree>
    <p:extLst>
      <p:ext uri="{BB962C8B-B14F-4D97-AF65-F5344CB8AC3E}">
        <p14:creationId xmlns:p14="http://schemas.microsoft.com/office/powerpoint/2010/main" val="14905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74427" y="3508"/>
            <a:ext cx="8952097" cy="1143000"/>
          </a:xfrm>
        </p:spPr>
        <p:txBody>
          <a:bodyPr>
            <a:normAutofit/>
          </a:bodyPr>
          <a:lstStyle/>
          <a:p>
            <a:r>
              <a:rPr lang="en-US" altLang="en-US" dirty="0"/>
              <a:t>Alberta’s Carbon Pricing Framework – The First 10+ Years</a:t>
            </a:r>
          </a:p>
        </p:txBody>
      </p:sp>
      <p:sp>
        <p:nvSpPr>
          <p:cNvPr id="3" name="Text Placeholder 2"/>
          <p:cNvSpPr>
            <a:spLocks noGrp="1"/>
          </p:cNvSpPr>
          <p:nvPr>
            <p:ph type="body" idx="1"/>
          </p:nvPr>
        </p:nvSpPr>
        <p:spPr>
          <a:xfrm>
            <a:off x="207818" y="1293958"/>
            <a:ext cx="5478463" cy="5294312"/>
          </a:xfrm>
        </p:spPr>
        <p:txBody>
          <a:bodyPr>
            <a:normAutofit fontScale="92500"/>
          </a:bodyPr>
          <a:lstStyle/>
          <a:p>
            <a:r>
              <a:rPr lang="en-US" altLang="en-US" dirty="0">
                <a:latin typeface="Century Gothic" panose="020B0502020202020204" pitchFamily="34" charset="0"/>
                <a:cs typeface="Trebuchet MS" panose="020B0603020202020204" pitchFamily="34" charset="0"/>
              </a:rPr>
              <a:t>A series of Firsts:</a:t>
            </a:r>
          </a:p>
          <a:p>
            <a:pPr lvl="1"/>
            <a:r>
              <a:rPr lang="en-US" altLang="en-US" sz="2200" dirty="0">
                <a:latin typeface="Century Gothic" panose="020B0502020202020204" pitchFamily="34" charset="0"/>
                <a:cs typeface="Trebuchet MS" panose="020B0603020202020204" pitchFamily="34" charset="0"/>
              </a:rPr>
              <a:t>Economy-wide Baseline-Credit System w/hybridized Offset System</a:t>
            </a:r>
          </a:p>
          <a:p>
            <a:pPr lvl="1"/>
            <a:r>
              <a:rPr lang="en-US" altLang="en-US" sz="2200" dirty="0">
                <a:latin typeface="Century Gothic" panose="020B0502020202020204" pitchFamily="34" charset="0"/>
                <a:cs typeface="Trebuchet MS" panose="020B0603020202020204" pitchFamily="34" charset="0"/>
              </a:rPr>
              <a:t>Based on ISO 14064/14065 Standards</a:t>
            </a:r>
          </a:p>
          <a:p>
            <a:pPr lvl="1"/>
            <a:r>
              <a:rPr lang="en-US" altLang="en-US" sz="2200" dirty="0">
                <a:latin typeface="Century Gothic" panose="020B0502020202020204" pitchFamily="34" charset="0"/>
                <a:cs typeface="Trebuchet MS" panose="020B0603020202020204" pitchFamily="34" charset="0"/>
              </a:rPr>
              <a:t>Over 30 Protocols/Methodologies</a:t>
            </a:r>
          </a:p>
          <a:p>
            <a:pPr lvl="1"/>
            <a:r>
              <a:rPr lang="en-US" altLang="en-US" sz="2200" dirty="0">
                <a:latin typeface="Century Gothic" panose="020B0502020202020204" pitchFamily="34" charset="0"/>
                <a:cs typeface="Trebuchet MS" panose="020B0603020202020204" pitchFamily="34" charset="0"/>
              </a:rPr>
              <a:t>Over 145 Offset Projects for over 40 Mt of registered reductions</a:t>
            </a:r>
          </a:p>
          <a:p>
            <a:pPr lvl="1"/>
            <a:r>
              <a:rPr lang="en-US" altLang="en-US" sz="2200" dirty="0">
                <a:latin typeface="Century Gothic" panose="020B0502020202020204" pitchFamily="34" charset="0"/>
                <a:cs typeface="Trebuchet MS" panose="020B0603020202020204" pitchFamily="34" charset="0"/>
              </a:rPr>
              <a:t>Technology Fund (&gt;$500M invested)</a:t>
            </a:r>
          </a:p>
          <a:p>
            <a:pPr lvl="1"/>
            <a:r>
              <a:rPr lang="en-US" altLang="en-US" sz="2200" dirty="0">
                <a:latin typeface="Century Gothic" panose="020B0502020202020204" pitchFamily="34" charset="0"/>
                <a:cs typeface="Trebuchet MS" panose="020B0603020202020204" pitchFamily="34" charset="0"/>
              </a:rPr>
              <a:t>Proving ground for other systems:  </a:t>
            </a:r>
            <a:r>
              <a:rPr lang="en-CA" altLang="en-US" sz="2200" i="1" dirty="0">
                <a:latin typeface="Century Gothic" panose="020B0502020202020204" pitchFamily="34" charset="0"/>
                <a:cs typeface="Trebuchet MS" panose="020B0603020202020204" pitchFamily="34" charset="0"/>
              </a:rPr>
              <a:t>Australia, Poland, California, United States, Brazil, Korea</a:t>
            </a:r>
            <a:r>
              <a:rPr lang="en-US" altLang="en-US" sz="2200" i="1" dirty="0">
                <a:latin typeface="Century Gothic" panose="020B0502020202020204" pitchFamily="34" charset="0"/>
                <a:cs typeface="Trebuchet MS" panose="020B0603020202020204" pitchFamily="34" charset="0"/>
              </a:rPr>
              <a:t>, China, British Columbia, Ontario, Quebec</a:t>
            </a:r>
          </a:p>
          <a:p>
            <a:pPr lvl="1"/>
            <a:endParaRPr lang="en-US" altLang="en-US" dirty="0">
              <a:latin typeface="Century Gothic" panose="020B0502020202020204" pitchFamily="34" charset="0"/>
              <a:cs typeface="Trebuchet MS" panose="020B0603020202020204" pitchFamily="34" charset="0"/>
            </a:endParaRPr>
          </a:p>
        </p:txBody>
      </p:sp>
      <p:sp>
        <p:nvSpPr>
          <p:cNvPr id="37891" name="Slide Number Placeholder 3"/>
          <p:cNvSpPr>
            <a:spLocks noGrp="1"/>
          </p:cNvSpPr>
          <p:nvPr>
            <p:ph type="sldNum" sz="quarter" idx="11"/>
          </p:nvPr>
        </p:nvSpPr>
        <p:spPr bwMode="auto">
          <a:xfrm>
            <a:off x="8466138" y="6396038"/>
            <a:ext cx="5603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l">
              <a:buSzPct val="25000"/>
            </a:pPr>
            <a:fld id="{F72EBC65-DC6F-4DC3-A26D-5D17E6EF909A}" type="slidenum">
              <a:rPr lang="en-CA" altLang="en-US" sz="1000" smtClean="0">
                <a:solidFill>
                  <a:srgbClr val="3C3C3B"/>
                </a:solidFill>
                <a:sym typeface="Calibri" panose="020F0502020204030204" pitchFamily="34" charset="0"/>
              </a:rPr>
              <a:pPr algn="l">
                <a:buSzPct val="25000"/>
              </a:pPr>
              <a:t>13</a:t>
            </a:fld>
            <a:endParaRPr lang="en-CA" altLang="en-US" sz="1000">
              <a:solidFill>
                <a:srgbClr val="3C3C3B"/>
              </a:solidFill>
              <a:sym typeface="Calibri" panose="020F0502020204030204" pitchFamily="34" charset="0"/>
            </a:endParaRPr>
          </a:p>
        </p:txBody>
      </p:sp>
      <p:sp>
        <p:nvSpPr>
          <p:cNvPr id="5" name="Text Placeholder 2"/>
          <p:cNvSpPr txBox="1">
            <a:spLocks/>
          </p:cNvSpPr>
          <p:nvPr/>
        </p:nvSpPr>
        <p:spPr>
          <a:xfrm>
            <a:off x="5956300" y="1417638"/>
            <a:ext cx="2713037" cy="2105025"/>
          </a:xfrm>
          <a:prstGeom prst="rect">
            <a:avLst/>
          </a:prstGeom>
          <a:noFill/>
          <a:ln>
            <a:noFill/>
          </a:ln>
        </p:spPr>
        <p:txBody>
          <a:bodyPr lIns="91425" tIns="91425" rIns="91425" bIns="91425"/>
          <a:lstStyle>
            <a:lvl1pPr marL="152400">
              <a:spcBef>
                <a:spcPct val="20000"/>
              </a:spcBef>
              <a:buFont typeface="Arial" panose="020B0604020202020204" pitchFamily="34" charset="0"/>
              <a:buChar char="•"/>
              <a:defRPr sz="26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1pPr>
            <a:lvl2pPr marL="742950" indent="-158750">
              <a:spcBef>
                <a:spcPct val="20000"/>
              </a:spcBef>
              <a:buFont typeface="Arial" panose="020B0604020202020204" pitchFamily="34" charset="0"/>
              <a:buChar char="–"/>
              <a:defRPr sz="24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2pPr>
            <a:lvl3pPr marL="1143000" indent="-101600">
              <a:spcBef>
                <a:spcPct val="20000"/>
              </a:spcBef>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3pPr>
            <a:lvl4pPr marL="1600200" indent="-101600">
              <a:spcBef>
                <a:spcPct val="20000"/>
              </a:spcBef>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4pPr>
            <a:lvl5pPr marL="2057400" indent="-101600">
              <a:spcBef>
                <a:spcPct val="20000"/>
              </a:spcBef>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5pPr>
            <a:lvl6pPr marL="2514600" indent="-101600" defTabSz="457200" eaLnBrk="0" fontAlgn="base" hangingPunct="0">
              <a:spcBef>
                <a:spcPct val="20000"/>
              </a:spcBef>
              <a:spcAft>
                <a:spcPct val="0"/>
              </a:spcAft>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6pPr>
            <a:lvl7pPr marL="2971800" indent="-101600" defTabSz="457200" eaLnBrk="0" fontAlgn="base" hangingPunct="0">
              <a:spcBef>
                <a:spcPct val="20000"/>
              </a:spcBef>
              <a:spcAft>
                <a:spcPct val="0"/>
              </a:spcAft>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7pPr>
            <a:lvl8pPr marL="3429000" indent="-101600" defTabSz="457200" eaLnBrk="0" fontAlgn="base" hangingPunct="0">
              <a:spcBef>
                <a:spcPct val="20000"/>
              </a:spcBef>
              <a:spcAft>
                <a:spcPct val="0"/>
              </a:spcAft>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8pPr>
            <a:lvl9pPr marL="3886200" indent="-101600" defTabSz="457200" eaLnBrk="0" fontAlgn="base" hangingPunct="0">
              <a:spcBef>
                <a:spcPct val="20000"/>
              </a:spcBef>
              <a:spcAft>
                <a:spcPct val="0"/>
              </a:spcAft>
              <a:buFont typeface="Arial" panose="020B0604020202020204" pitchFamily="34" charset="0"/>
              <a:buChar char="»"/>
              <a:defRPr sz="2000">
                <a:solidFill>
                  <a:srgbClr val="062D69"/>
                </a:solidFill>
                <a:latin typeface="Trebuchet MS" panose="020B0603020202020204" pitchFamily="34" charset="0"/>
                <a:ea typeface="ＭＳ Ｐゴシック" panose="020B0600070205080204" pitchFamily="34" charset="-128"/>
                <a:cs typeface="Trebuchet MS" panose="020B0603020202020204" pitchFamily="34" charset="0"/>
              </a:defRPr>
            </a:lvl9pPr>
          </a:lstStyle>
          <a:p>
            <a:pPr algn="ctr">
              <a:spcBef>
                <a:spcPts val="600"/>
              </a:spcBef>
              <a:spcAft>
                <a:spcPts val="600"/>
              </a:spcAft>
              <a:buClr>
                <a:srgbClr val="3C3C3B"/>
              </a:buClr>
              <a:buFont typeface="Arial" panose="020B0604020202020204" pitchFamily="34" charset="0"/>
              <a:buNone/>
            </a:pPr>
            <a:r>
              <a:rPr lang="en-US" altLang="en-US" sz="2400" i="1" dirty="0">
                <a:solidFill>
                  <a:srgbClr val="3C3C3B"/>
                </a:solidFill>
                <a:latin typeface="Century Gothic" panose="020B0502020202020204" pitchFamily="34" charset="0"/>
                <a:sym typeface="Questrial"/>
              </a:rPr>
              <a:t>“What we have to learn to do, we learn by doing”</a:t>
            </a:r>
          </a:p>
          <a:p>
            <a:pPr algn="r">
              <a:spcBef>
                <a:spcPts val="600"/>
              </a:spcBef>
              <a:spcAft>
                <a:spcPts val="600"/>
              </a:spcAft>
              <a:buClr>
                <a:srgbClr val="3C3C3B"/>
              </a:buClr>
              <a:buFont typeface="Arial" panose="020B0604020202020204" pitchFamily="34" charset="0"/>
              <a:buNone/>
            </a:pPr>
            <a:r>
              <a:rPr lang="en-US" altLang="en-US" sz="2400" i="1" dirty="0">
                <a:solidFill>
                  <a:srgbClr val="3C3C3B"/>
                </a:solidFill>
                <a:latin typeface="Century Gothic" panose="020B0502020202020204" pitchFamily="34" charset="0"/>
                <a:sym typeface="Questrial"/>
              </a:rPr>
              <a:t>	-Aristotle</a:t>
            </a:r>
          </a:p>
          <a:p>
            <a:pPr>
              <a:spcBef>
                <a:spcPts val="600"/>
              </a:spcBef>
              <a:spcAft>
                <a:spcPts val="600"/>
              </a:spcAft>
              <a:buClr>
                <a:srgbClr val="3C3C3B"/>
              </a:buClr>
            </a:pPr>
            <a:endParaRPr lang="en-US" altLang="en-US" sz="2400" dirty="0">
              <a:solidFill>
                <a:srgbClr val="3C3C3B"/>
              </a:solidFill>
              <a:latin typeface="Century Gothic" panose="020B0502020202020204" pitchFamily="34" charset="0"/>
              <a:sym typeface="Questrial"/>
            </a:endParaRPr>
          </a:p>
        </p:txBody>
      </p:sp>
      <p:pic>
        <p:nvPicPr>
          <p:cNvPr id="37893"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6300" y="3649374"/>
            <a:ext cx="2951162" cy="221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135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74427" y="3508"/>
            <a:ext cx="8952097" cy="1143000"/>
          </a:xfrm>
        </p:spPr>
        <p:txBody>
          <a:bodyPr>
            <a:normAutofit/>
          </a:bodyPr>
          <a:lstStyle/>
          <a:p>
            <a:r>
              <a:rPr lang="en-US" altLang="en-US" dirty="0"/>
              <a:t>Alberta’s Agricultural Protocols</a:t>
            </a:r>
          </a:p>
        </p:txBody>
      </p:sp>
      <p:sp>
        <p:nvSpPr>
          <p:cNvPr id="3" name="Text Placeholder 2"/>
          <p:cNvSpPr>
            <a:spLocks noGrp="1"/>
          </p:cNvSpPr>
          <p:nvPr>
            <p:ph type="body" idx="1"/>
          </p:nvPr>
        </p:nvSpPr>
        <p:spPr>
          <a:xfrm>
            <a:off x="3548062" y="1395890"/>
            <a:ext cx="5478463" cy="5769121"/>
          </a:xfrm>
        </p:spPr>
        <p:txBody>
          <a:bodyPr>
            <a:normAutofit/>
          </a:bodyPr>
          <a:lstStyle/>
          <a:p>
            <a:pPr lvl="1">
              <a:spcBef>
                <a:spcPts val="0"/>
              </a:spcBef>
              <a:spcAft>
                <a:spcPts val="0"/>
              </a:spcAft>
            </a:pPr>
            <a:r>
              <a:rPr lang="en-CA" altLang="en-US" sz="1800" dirty="0">
                <a:latin typeface="Century Gothic" panose="020B0502020202020204" pitchFamily="34" charset="0"/>
                <a:cs typeface="Trebuchet MS" panose="020B0603020202020204" pitchFamily="34" charset="0"/>
              </a:rPr>
              <a:t>Aerobic Composting</a:t>
            </a:r>
          </a:p>
          <a:p>
            <a:pPr lvl="1">
              <a:spcBef>
                <a:spcPts val="0"/>
              </a:spcBef>
              <a:spcAft>
                <a:spcPts val="0"/>
              </a:spcAft>
            </a:pPr>
            <a:r>
              <a:rPr lang="en-CA" altLang="en-US" sz="1800" dirty="0">
                <a:latin typeface="Century Gothic" panose="020B0502020202020204" pitchFamily="34" charset="0"/>
                <a:cs typeface="Trebuchet MS" panose="020B0603020202020204" pitchFamily="34" charset="0"/>
              </a:rPr>
              <a:t>Agricultural Nitrous Oxide Emission Reductions (4R’s)</a:t>
            </a:r>
          </a:p>
          <a:p>
            <a:pPr lvl="1">
              <a:spcBef>
                <a:spcPts val="0"/>
              </a:spcBef>
              <a:spcAft>
                <a:spcPts val="0"/>
              </a:spcAft>
            </a:pPr>
            <a:r>
              <a:rPr lang="en-CA" altLang="en-US" sz="1800" dirty="0">
                <a:latin typeface="Century Gothic" panose="020B0502020202020204" pitchFamily="34" charset="0"/>
                <a:cs typeface="Trebuchet MS" panose="020B0603020202020204" pitchFamily="34" charset="0"/>
              </a:rPr>
              <a:t>Anaerobic Decomposition of Agricultural Materials</a:t>
            </a:r>
          </a:p>
          <a:p>
            <a:pPr lvl="1">
              <a:spcBef>
                <a:spcPts val="0"/>
              </a:spcBef>
              <a:spcAft>
                <a:spcPts val="0"/>
              </a:spcAft>
            </a:pPr>
            <a:r>
              <a:rPr lang="en-CA" altLang="en-US" sz="1800" dirty="0">
                <a:latin typeface="Century Gothic" panose="020B0502020202020204" pitchFamily="34" charset="0"/>
                <a:cs typeface="Trebuchet MS" panose="020B0603020202020204" pitchFamily="34" charset="0"/>
              </a:rPr>
              <a:t>Biofuel Production and Usage</a:t>
            </a:r>
          </a:p>
          <a:p>
            <a:pPr lvl="1">
              <a:spcBef>
                <a:spcPts val="0"/>
              </a:spcBef>
              <a:spcAft>
                <a:spcPts val="0"/>
              </a:spcAft>
            </a:pPr>
            <a:r>
              <a:rPr lang="en-CA" altLang="en-US" sz="1800" dirty="0">
                <a:latin typeface="Century Gothic" panose="020B0502020202020204" pitchFamily="34" charset="0"/>
                <a:cs typeface="Trebuchet MS" panose="020B0603020202020204" pitchFamily="34" charset="0"/>
              </a:rPr>
              <a:t>Conservation Cropping</a:t>
            </a:r>
          </a:p>
          <a:p>
            <a:pPr lvl="1">
              <a:spcBef>
                <a:spcPts val="0"/>
              </a:spcBef>
              <a:spcAft>
                <a:spcPts val="0"/>
              </a:spcAft>
            </a:pPr>
            <a:r>
              <a:rPr lang="en-CA" altLang="en-US" sz="1800" dirty="0">
                <a:latin typeface="Century Gothic" panose="020B0502020202020204" pitchFamily="34" charset="0"/>
                <a:cs typeface="Trebuchet MS" panose="020B0603020202020204" pitchFamily="34" charset="0"/>
              </a:rPr>
              <a:t>Emission Reductions from Dairy Cattle (Recently adapted into Kenya)</a:t>
            </a:r>
          </a:p>
          <a:p>
            <a:pPr lvl="1">
              <a:spcBef>
                <a:spcPts val="0"/>
              </a:spcBef>
              <a:spcAft>
                <a:spcPts val="0"/>
              </a:spcAft>
            </a:pPr>
            <a:r>
              <a:rPr lang="en-CA" altLang="en-US" sz="1800" dirty="0">
                <a:latin typeface="Century Gothic" panose="020B0502020202020204" pitchFamily="34" charset="0"/>
                <a:cs typeface="Trebuchet MS" panose="020B0603020202020204" pitchFamily="34" charset="0"/>
              </a:rPr>
              <a:t>Energy Efficiency Projects</a:t>
            </a:r>
          </a:p>
          <a:p>
            <a:pPr lvl="1">
              <a:spcBef>
                <a:spcPts val="0"/>
              </a:spcBef>
              <a:spcAft>
                <a:spcPts val="0"/>
              </a:spcAft>
            </a:pPr>
            <a:r>
              <a:rPr lang="en-CA" altLang="en-US" sz="1800" dirty="0">
                <a:latin typeface="Century Gothic" panose="020B0502020202020204" pitchFamily="34" charset="0"/>
                <a:cs typeface="Trebuchet MS" panose="020B0603020202020204" pitchFamily="34" charset="0"/>
              </a:rPr>
              <a:t>Reduced Age at Harvest of Beef Cattle</a:t>
            </a:r>
          </a:p>
          <a:p>
            <a:pPr lvl="1">
              <a:spcBef>
                <a:spcPts val="0"/>
              </a:spcBef>
              <a:spcAft>
                <a:spcPts val="0"/>
              </a:spcAft>
            </a:pPr>
            <a:r>
              <a:rPr lang="en-CA" altLang="en-US" sz="1800" dirty="0">
                <a:latin typeface="Century Gothic" panose="020B0502020202020204" pitchFamily="34" charset="0"/>
                <a:cs typeface="Trebuchet MS" panose="020B0603020202020204" pitchFamily="34" charset="0"/>
              </a:rPr>
              <a:t>Reducing Greenhouse Gas Emissions from Fed Cattle</a:t>
            </a:r>
          </a:p>
          <a:p>
            <a:pPr lvl="1">
              <a:spcBef>
                <a:spcPts val="0"/>
              </a:spcBef>
              <a:spcAft>
                <a:spcPts val="0"/>
              </a:spcAft>
            </a:pPr>
            <a:r>
              <a:rPr lang="en-CA" altLang="en-US" sz="1800" dirty="0">
                <a:latin typeface="Century Gothic" panose="020B0502020202020204" pitchFamily="34" charset="0"/>
                <a:cs typeface="Trebuchet MS" panose="020B0603020202020204" pitchFamily="34" charset="0"/>
              </a:rPr>
              <a:t>Selection for Low Residual Feed Intake Markers in Beef Cattle</a:t>
            </a:r>
            <a:endParaRPr lang="en-US" altLang="en-US" sz="1800" dirty="0">
              <a:latin typeface="Century Gothic" panose="020B0502020202020204" pitchFamily="34" charset="0"/>
              <a:cs typeface="Trebuchet MS" panose="020B0603020202020204" pitchFamily="34" charset="0"/>
            </a:endParaRPr>
          </a:p>
          <a:p>
            <a:pPr lvl="1"/>
            <a:endParaRPr lang="en-US" altLang="en-US" dirty="0">
              <a:latin typeface="Century Gothic" panose="020B0502020202020204" pitchFamily="34" charset="0"/>
              <a:cs typeface="Trebuchet MS" panose="020B0603020202020204" pitchFamily="34" charset="0"/>
            </a:endParaRPr>
          </a:p>
        </p:txBody>
      </p:sp>
      <p:sp>
        <p:nvSpPr>
          <p:cNvPr id="37891" name="Slide Number Placeholder 3"/>
          <p:cNvSpPr>
            <a:spLocks noGrp="1"/>
          </p:cNvSpPr>
          <p:nvPr>
            <p:ph type="sldNum" sz="quarter" idx="11"/>
          </p:nvPr>
        </p:nvSpPr>
        <p:spPr bwMode="auto">
          <a:xfrm>
            <a:off x="8466138" y="6396038"/>
            <a:ext cx="56038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l">
              <a:buSzPct val="25000"/>
            </a:pPr>
            <a:fld id="{F72EBC65-DC6F-4DC3-A26D-5D17E6EF909A}" type="slidenum">
              <a:rPr lang="en-CA" altLang="en-US" sz="1000" smtClean="0">
                <a:solidFill>
                  <a:srgbClr val="3C3C3B"/>
                </a:solidFill>
                <a:sym typeface="Calibri" panose="020F0502020204030204" pitchFamily="34" charset="0"/>
              </a:rPr>
              <a:pPr algn="l">
                <a:buSzPct val="25000"/>
              </a:pPr>
              <a:t>14</a:t>
            </a:fld>
            <a:endParaRPr lang="en-CA" altLang="en-US" sz="1000">
              <a:solidFill>
                <a:srgbClr val="3C3C3B"/>
              </a:solidFill>
              <a:sym typeface="Calibri" panose="020F0502020204030204" pitchFamily="34" charset="0"/>
            </a:endParaRPr>
          </a:p>
        </p:txBody>
      </p:sp>
      <p:pic>
        <p:nvPicPr>
          <p:cNvPr id="7" name="Graphic 6" descr="Barn"/>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05720" y="3700146"/>
            <a:ext cx="2018300" cy="2018300"/>
          </a:xfrm>
          <a:prstGeom prst="rect">
            <a:avLst/>
          </a:prstGeom>
        </p:spPr>
      </p:pic>
      <p:sp>
        <p:nvSpPr>
          <p:cNvPr id="8" name="Rectangle 7"/>
          <p:cNvSpPr/>
          <p:nvPr/>
        </p:nvSpPr>
        <p:spPr>
          <a:xfrm>
            <a:off x="244549" y="1513352"/>
            <a:ext cx="3540642" cy="2062103"/>
          </a:xfrm>
          <a:prstGeom prst="rect">
            <a:avLst/>
          </a:prstGeom>
        </p:spPr>
        <p:txBody>
          <a:bodyPr wrap="square">
            <a:spAutoFit/>
          </a:bodyPr>
          <a:lstStyle/>
          <a:p>
            <a:pPr algn="ctr"/>
            <a:r>
              <a:rPr lang="en-US" sz="32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Over 20 Million tCO</a:t>
            </a:r>
            <a:r>
              <a:rPr lang="en-US" sz="3200" b="1" baseline="-25000"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2</a:t>
            </a:r>
            <a:r>
              <a:rPr lang="en-US" sz="32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e reduced and over $200 million cash injection!</a:t>
            </a:r>
            <a:endParaRPr lang="en-CA" sz="3200" b="1" dirty="0">
              <a:solidFill>
                <a:schemeClr val="accent3">
                  <a:lumMod val="75000"/>
                </a:schemeClr>
              </a:solidFill>
            </a:endParaRPr>
          </a:p>
        </p:txBody>
      </p:sp>
    </p:spTree>
    <p:extLst>
      <p:ext uri="{BB962C8B-B14F-4D97-AF65-F5344CB8AC3E}">
        <p14:creationId xmlns:p14="http://schemas.microsoft.com/office/powerpoint/2010/main" val="2935910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AFA7832-6F24-4C84-93AB-B8DF9F3AAE0A}"/>
              </a:ext>
            </a:extLst>
          </p:cNvPr>
          <p:cNvSpPr>
            <a:spLocks noGrp="1" noChangeArrowheads="1"/>
          </p:cNvSpPr>
          <p:nvPr>
            <p:ph type="title"/>
          </p:nvPr>
        </p:nvSpPr>
        <p:spPr/>
        <p:txBody>
          <a:bodyPr/>
          <a:lstStyle/>
          <a:p>
            <a:r>
              <a:rPr lang="en-CA" altLang="en-US">
                <a:latin typeface="Century Gothic" panose="020B0502020202020204" pitchFamily="34" charset="0"/>
                <a:cs typeface="Century Gothic" panose="020B0502020202020204" pitchFamily="34" charset="0"/>
              </a:rPr>
              <a:t>Case Study– Fertilizer Management</a:t>
            </a:r>
          </a:p>
        </p:txBody>
      </p:sp>
      <p:sp>
        <p:nvSpPr>
          <p:cNvPr id="13315" name="Content Placeholder 2">
            <a:extLst>
              <a:ext uri="{FF2B5EF4-FFF2-40B4-BE49-F238E27FC236}">
                <a16:creationId xmlns:a16="http://schemas.microsoft.com/office/drawing/2014/main" id="{C5970F7C-0A7F-429F-A24E-C20621C8C701}"/>
              </a:ext>
            </a:extLst>
          </p:cNvPr>
          <p:cNvSpPr>
            <a:spLocks noGrp="1" noChangeArrowheads="1"/>
          </p:cNvSpPr>
          <p:nvPr>
            <p:ph idx="1"/>
          </p:nvPr>
        </p:nvSpPr>
        <p:spPr>
          <a:xfrm>
            <a:off x="617805" y="1533028"/>
            <a:ext cx="8229600" cy="3264694"/>
          </a:xfrm>
        </p:spPr>
        <p:txBody>
          <a:bodyPr>
            <a:noAutofit/>
          </a:bodyPr>
          <a:lstStyle/>
          <a:p>
            <a:pPr marL="214313" indent="-214313">
              <a:lnSpc>
                <a:spcPct val="120000"/>
              </a:lnSpc>
              <a:spcBef>
                <a:spcPts val="0"/>
              </a:spcBef>
              <a:spcAft>
                <a:spcPts val="0"/>
              </a:spcAft>
            </a:pPr>
            <a:r>
              <a:rPr lang="en-CA" altLang="en-US" sz="1600" dirty="0">
                <a:latin typeface="Century Gothic" panose="020B0502020202020204" pitchFamily="34" charset="0"/>
                <a:cs typeface="Century Gothic" panose="020B0502020202020204" pitchFamily="34" charset="0"/>
              </a:rPr>
              <a:t>The 4R Nutrient </a:t>
            </a:r>
            <a:r>
              <a:rPr lang="en-CA" altLang="en-US" sz="1600" dirty="0" err="1">
                <a:latin typeface="Century Gothic" panose="020B0502020202020204" pitchFamily="34" charset="0"/>
                <a:cs typeface="Century Gothic" panose="020B0502020202020204" pitchFamily="34" charset="0"/>
              </a:rPr>
              <a:t>Stewarship</a:t>
            </a:r>
            <a:r>
              <a:rPr lang="en-CA" altLang="en-US" sz="1600" dirty="0">
                <a:latin typeface="Century Gothic" panose="020B0502020202020204" pitchFamily="34" charset="0"/>
                <a:cs typeface="Century Gothic" panose="020B0502020202020204" pitchFamily="34" charset="0"/>
              </a:rPr>
              <a:t> Platform is a Canadian Innovation and has been incorporated into a Carbon Offset Protocol called NERP</a:t>
            </a:r>
          </a:p>
          <a:p>
            <a:pPr marL="214313" indent="-214313">
              <a:lnSpc>
                <a:spcPct val="120000"/>
              </a:lnSpc>
              <a:spcBef>
                <a:spcPts val="0"/>
              </a:spcBef>
              <a:spcAft>
                <a:spcPts val="0"/>
              </a:spcAft>
            </a:pPr>
            <a:r>
              <a:rPr lang="en-CA" altLang="en-US" sz="1600" dirty="0">
                <a:latin typeface="Century Gothic" panose="020B0502020202020204" pitchFamily="34" charset="0"/>
                <a:cs typeface="Century Gothic" panose="020B0502020202020204" pitchFamily="34" charset="0"/>
              </a:rPr>
              <a:t>The 4R Platform has been recognized by the UN and various national and private-sector strategies.</a:t>
            </a:r>
          </a:p>
          <a:p>
            <a:pPr marL="214313" indent="-214313">
              <a:lnSpc>
                <a:spcPct val="120000"/>
              </a:lnSpc>
              <a:spcBef>
                <a:spcPts val="0"/>
              </a:spcBef>
              <a:spcAft>
                <a:spcPts val="0"/>
              </a:spcAft>
            </a:pPr>
            <a:r>
              <a:rPr lang="en-CA" altLang="en-US" sz="1600" dirty="0">
                <a:latin typeface="Century Gothic" panose="020B0502020202020204" pitchFamily="34" charset="0"/>
                <a:cs typeface="Century Gothic" panose="020B0502020202020204" pitchFamily="34" charset="0"/>
              </a:rPr>
              <a:t>The NERP Generates carbon offsets for:</a:t>
            </a:r>
          </a:p>
          <a:p>
            <a:pPr marL="632222" lvl="1">
              <a:lnSpc>
                <a:spcPct val="120000"/>
              </a:lnSpc>
              <a:spcBef>
                <a:spcPts val="0"/>
              </a:spcBef>
              <a:spcAft>
                <a:spcPts val="0"/>
              </a:spcAft>
              <a:buFont typeface="Arial" panose="020B0604020202020204" pitchFamily="34" charset="0"/>
              <a:buChar char="•"/>
            </a:pPr>
            <a:r>
              <a:rPr lang="en-CA" altLang="en-US" sz="1600" dirty="0">
                <a:latin typeface="Century Gothic" panose="020B0502020202020204" pitchFamily="34" charset="0"/>
                <a:cs typeface="Century Gothic" panose="020B0502020202020204" pitchFamily="34" charset="0"/>
              </a:rPr>
              <a:t>4R Beneficial Management Practices – Right Rate, Time, Place, Source (4R Nutrient </a:t>
            </a:r>
            <a:r>
              <a:rPr lang="en-CA" altLang="en-US" sz="1600" dirty="0" err="1">
                <a:latin typeface="Century Gothic" panose="020B0502020202020204" pitchFamily="34" charset="0"/>
                <a:cs typeface="Century Gothic" panose="020B0502020202020204" pitchFamily="34" charset="0"/>
              </a:rPr>
              <a:t>Stewardship</a:t>
            </a:r>
            <a:r>
              <a:rPr lang="en-CA" altLang="en-US" sz="1600" baseline="30000" dirty="0" err="1">
                <a:latin typeface="Century Gothic" panose="020B0502020202020204" pitchFamily="34" charset="0"/>
                <a:cs typeface="Century Gothic" panose="020B0502020202020204" pitchFamily="34" charset="0"/>
              </a:rPr>
              <a:t>TM</a:t>
            </a:r>
            <a:r>
              <a:rPr lang="en-CA" altLang="en-US" sz="1600" dirty="0">
                <a:latin typeface="Century Gothic" panose="020B0502020202020204" pitchFamily="34" charset="0"/>
                <a:cs typeface="Century Gothic" panose="020B0502020202020204" pitchFamily="34" charset="0"/>
              </a:rPr>
              <a:t>)</a:t>
            </a:r>
          </a:p>
          <a:p>
            <a:pPr lvl="2" indent="-214313">
              <a:lnSpc>
                <a:spcPct val="120000"/>
              </a:lnSpc>
              <a:spcBef>
                <a:spcPts val="0"/>
              </a:spcBef>
              <a:spcAft>
                <a:spcPts val="0"/>
              </a:spcAft>
            </a:pPr>
            <a:r>
              <a:rPr lang="en-CA" altLang="en-US" sz="1600" dirty="0">
                <a:latin typeface="Century Gothic" panose="020B0502020202020204" pitchFamily="34" charset="0"/>
                <a:cs typeface="Century Gothic" panose="020B0502020202020204" pitchFamily="34" charset="0"/>
              </a:rPr>
              <a:t>Manage applied N in more comprehensive way to reduce N</a:t>
            </a:r>
            <a:r>
              <a:rPr lang="en-CA" altLang="en-US" sz="1600" baseline="-25000" dirty="0">
                <a:latin typeface="Century Gothic" panose="020B0502020202020204" pitchFamily="34" charset="0"/>
                <a:cs typeface="Century Gothic" panose="020B0502020202020204" pitchFamily="34" charset="0"/>
              </a:rPr>
              <a:t>2</a:t>
            </a:r>
            <a:r>
              <a:rPr lang="en-CA" altLang="en-US" sz="1600" dirty="0">
                <a:latin typeface="Century Gothic" panose="020B0502020202020204" pitchFamily="34" charset="0"/>
                <a:cs typeface="Century Gothic" panose="020B0502020202020204" pitchFamily="34" charset="0"/>
              </a:rPr>
              <a:t>O emissions</a:t>
            </a:r>
          </a:p>
          <a:p>
            <a:pPr marL="632222" lvl="1">
              <a:lnSpc>
                <a:spcPct val="120000"/>
              </a:lnSpc>
              <a:spcBef>
                <a:spcPts val="0"/>
              </a:spcBef>
              <a:spcAft>
                <a:spcPts val="0"/>
              </a:spcAft>
              <a:buFont typeface="Arial" panose="020B0604020202020204" pitchFamily="34" charset="0"/>
              <a:buChar char="•"/>
            </a:pPr>
            <a:r>
              <a:rPr lang="en-CA" altLang="en-US" sz="1600" dirty="0">
                <a:latin typeface="Century Gothic" panose="020B0502020202020204" pitchFamily="34" charset="0"/>
                <a:cs typeface="Century Gothic" panose="020B0502020202020204" pitchFamily="34" charset="0"/>
              </a:rPr>
              <a:t>Fuel Use – reduced passes</a:t>
            </a:r>
          </a:p>
          <a:p>
            <a:pPr marL="214313" indent="-214313">
              <a:lnSpc>
                <a:spcPct val="120000"/>
              </a:lnSpc>
              <a:spcBef>
                <a:spcPts val="0"/>
              </a:spcBef>
              <a:spcAft>
                <a:spcPts val="0"/>
              </a:spcAft>
            </a:pPr>
            <a:r>
              <a:rPr lang="en-CA" altLang="en-US" sz="1600" dirty="0">
                <a:latin typeface="Century Gothic" panose="020B0502020202020204" pitchFamily="34" charset="0"/>
                <a:cs typeface="Century Gothic" panose="020B0502020202020204" pitchFamily="34" charset="0"/>
              </a:rPr>
              <a:t>Gives 3 options for implementation: Basic, Moderate, Advanced</a:t>
            </a:r>
          </a:p>
          <a:p>
            <a:pPr marL="214313" indent="-214313">
              <a:lnSpc>
                <a:spcPct val="120000"/>
              </a:lnSpc>
              <a:spcBef>
                <a:spcPts val="0"/>
              </a:spcBef>
              <a:spcAft>
                <a:spcPts val="0"/>
              </a:spcAft>
            </a:pPr>
            <a:r>
              <a:rPr lang="en-CA" altLang="en-US" sz="1600" dirty="0">
                <a:latin typeface="Century Gothic" panose="020B0502020202020204" pitchFamily="34" charset="0"/>
                <a:cs typeface="Century Gothic" panose="020B0502020202020204" pitchFamily="34" charset="0"/>
              </a:rPr>
              <a:t>Projects are now being developed in Alberta’s Compliance-Based Offset System; Pan-Canadian NERP Strategy</a:t>
            </a:r>
          </a:p>
          <a:p>
            <a:pPr marL="214313" indent="-214313">
              <a:lnSpc>
                <a:spcPct val="120000"/>
              </a:lnSpc>
              <a:spcBef>
                <a:spcPts val="0"/>
              </a:spcBef>
              <a:spcAft>
                <a:spcPts val="0"/>
              </a:spcAft>
            </a:pPr>
            <a:r>
              <a:rPr lang="en-CA" altLang="en-US" sz="1600" dirty="0">
                <a:latin typeface="Century Gothic" panose="020B0502020202020204" pitchFamily="34" charset="0"/>
                <a:cs typeface="Century Gothic" panose="020B0502020202020204" pitchFamily="34" charset="0"/>
              </a:rPr>
              <a:t>Global expansion</a:t>
            </a:r>
          </a:p>
          <a:p>
            <a:pPr marL="214313" indent="-214313">
              <a:lnSpc>
                <a:spcPct val="120000"/>
              </a:lnSpc>
              <a:spcBef>
                <a:spcPts val="0"/>
              </a:spcBef>
              <a:spcAft>
                <a:spcPts val="0"/>
              </a:spcAft>
            </a:pPr>
            <a:r>
              <a:rPr lang="en-CA" altLang="en-US" sz="1600" dirty="0">
                <a:latin typeface="Century Gothic" panose="020B0502020202020204" pitchFamily="34" charset="0"/>
                <a:cs typeface="Century Gothic" panose="020B0502020202020204" pitchFamily="34" charset="0"/>
              </a:rPr>
              <a:t>Protocol: </a:t>
            </a:r>
            <a:r>
              <a:rPr lang="en-CA" altLang="en-US" sz="1600" dirty="0">
                <a:latin typeface="Century Gothic" panose="020B0502020202020204" pitchFamily="34" charset="0"/>
                <a:cs typeface="Century Gothic" panose="020B0502020202020204" pitchFamily="34" charset="0"/>
                <a:hlinkClick r:id="rId2"/>
              </a:rPr>
              <a:t>https://open.alberta.ca/publications/9781460125502</a:t>
            </a:r>
            <a:r>
              <a:rPr lang="en-CA" altLang="en-US" sz="1600" dirty="0">
                <a:latin typeface="Century Gothic" panose="020B0502020202020204" pitchFamily="34" charset="0"/>
                <a:cs typeface="Century Gothic" panose="020B0502020202020204" pitchFamily="34" charset="0"/>
              </a:rPr>
              <a:t> </a:t>
            </a:r>
          </a:p>
        </p:txBody>
      </p:sp>
      <p:sp>
        <p:nvSpPr>
          <p:cNvPr id="4" name="Footer Placeholder 3">
            <a:extLst>
              <a:ext uri="{FF2B5EF4-FFF2-40B4-BE49-F238E27FC236}">
                <a16:creationId xmlns:a16="http://schemas.microsoft.com/office/drawing/2014/main" id="{874F91B0-CE34-4A1E-834A-2144028FEB28}"/>
              </a:ext>
            </a:extLst>
          </p:cNvPr>
          <p:cNvSpPr>
            <a:spLocks noGrp="1"/>
          </p:cNvSpPr>
          <p:nvPr>
            <p:ph type="ftr" sz="quarter" idx="11"/>
          </p:nvPr>
        </p:nvSpPr>
        <p:spPr/>
        <p:txBody>
          <a:bodyPr/>
          <a:lstStyle/>
          <a:p>
            <a:pPr>
              <a:defRPr/>
            </a:pPr>
            <a:r>
              <a:rPr lang="en-US"/>
              <a:t>VIRESCO SOLUTIONS</a:t>
            </a:r>
          </a:p>
        </p:txBody>
      </p:sp>
      <p:sp>
        <p:nvSpPr>
          <p:cNvPr id="13317" name="Slide Number Placeholder 4">
            <a:extLst>
              <a:ext uri="{FF2B5EF4-FFF2-40B4-BE49-F238E27FC236}">
                <a16:creationId xmlns:a16="http://schemas.microsoft.com/office/drawing/2014/main" id="{C4F103C4-AA53-4F20-A0E8-C1D3C0B67D5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B7290D-E720-4964-A24F-0B606C26D133}" type="slidenum">
              <a:rPr lang="en-US" altLang="en-US">
                <a:solidFill>
                  <a:srgbClr val="3C3C3B"/>
                </a:solidFill>
              </a:rPr>
              <a:pPr fontAlgn="base">
                <a:spcBef>
                  <a:spcPct val="0"/>
                </a:spcBef>
                <a:spcAft>
                  <a:spcPct val="0"/>
                </a:spcAft>
              </a:pPr>
              <a:t>15</a:t>
            </a:fld>
            <a:endParaRPr lang="en-US" altLang="en-US">
              <a:solidFill>
                <a:srgbClr val="3C3C3B"/>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499242E-E973-4428-B4ED-85E96ABD8C78}"/>
              </a:ext>
            </a:extLst>
          </p:cNvPr>
          <p:cNvSpPr>
            <a:spLocks noGrp="1" noChangeArrowheads="1"/>
          </p:cNvSpPr>
          <p:nvPr>
            <p:ph type="title"/>
          </p:nvPr>
        </p:nvSpPr>
        <p:spPr>
          <a:xfrm>
            <a:off x="457200" y="95389"/>
            <a:ext cx="8229600" cy="1143000"/>
          </a:xfrm>
        </p:spPr>
        <p:txBody>
          <a:bodyPr/>
          <a:lstStyle/>
          <a:p>
            <a:r>
              <a:rPr lang="en-CA" altLang="en-US" dirty="0">
                <a:latin typeface="Century Gothic" panose="020B0502020202020204" pitchFamily="34" charset="0"/>
                <a:cs typeface="Century Gothic" panose="020B0502020202020204" pitchFamily="34" charset="0"/>
              </a:rPr>
              <a:t>Case Study </a:t>
            </a:r>
            <a:r>
              <a:rPr lang="mr-IN" altLang="en-US" dirty="0">
                <a:latin typeface="Century Gothic" panose="020B0502020202020204" pitchFamily="34" charset="0"/>
                <a:cs typeface="Century Gothic" panose="020B0502020202020204" pitchFamily="34" charset="0"/>
              </a:rPr>
              <a:t>–</a:t>
            </a:r>
            <a:r>
              <a:rPr lang="en-CA" altLang="en-US" dirty="0">
                <a:latin typeface="Century Gothic" panose="020B0502020202020204" pitchFamily="34" charset="0"/>
                <a:cs typeface="Century Gothic" panose="020B0502020202020204" pitchFamily="34" charset="0"/>
              </a:rPr>
              <a:t> </a:t>
            </a:r>
            <a:r>
              <a:rPr lang="en-CA" altLang="en-US" dirty="0">
                <a:solidFill>
                  <a:schemeClr val="tx1"/>
                </a:solidFill>
                <a:latin typeface="Century Gothic" panose="020B0502020202020204" pitchFamily="34" charset="0"/>
                <a:cs typeface="Century Gothic" panose="020B0502020202020204" pitchFamily="34" charset="0"/>
              </a:rPr>
              <a:t>Beef Carbon</a:t>
            </a:r>
          </a:p>
        </p:txBody>
      </p:sp>
      <p:sp>
        <p:nvSpPr>
          <p:cNvPr id="4" name="Footer Placeholder 3">
            <a:extLst>
              <a:ext uri="{FF2B5EF4-FFF2-40B4-BE49-F238E27FC236}">
                <a16:creationId xmlns:a16="http://schemas.microsoft.com/office/drawing/2014/main" id="{D2B41A37-DBF2-4685-A535-00D7E3E05A8E}"/>
              </a:ext>
            </a:extLst>
          </p:cNvPr>
          <p:cNvSpPr>
            <a:spLocks noGrp="1"/>
          </p:cNvSpPr>
          <p:nvPr>
            <p:ph type="ftr" sz="quarter" idx="11"/>
          </p:nvPr>
        </p:nvSpPr>
        <p:spPr/>
        <p:txBody>
          <a:bodyPr/>
          <a:lstStyle/>
          <a:p>
            <a:pPr>
              <a:defRPr/>
            </a:pPr>
            <a:r>
              <a:rPr lang="en-US"/>
              <a:t>VIRESCO SOLUTIONS</a:t>
            </a:r>
          </a:p>
        </p:txBody>
      </p:sp>
      <p:sp>
        <p:nvSpPr>
          <p:cNvPr id="14340" name="Slide Number Placeholder 4">
            <a:extLst>
              <a:ext uri="{FF2B5EF4-FFF2-40B4-BE49-F238E27FC236}">
                <a16:creationId xmlns:a16="http://schemas.microsoft.com/office/drawing/2014/main" id="{C1FA4FD5-F0A8-414F-8327-282974A76DC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48EB37-1E98-431A-8788-F1BEDF2BC81E}" type="slidenum">
              <a:rPr lang="en-US" altLang="en-US">
                <a:solidFill>
                  <a:srgbClr val="3C3C3B"/>
                </a:solidFill>
              </a:rPr>
              <a:pPr fontAlgn="base">
                <a:spcBef>
                  <a:spcPct val="0"/>
                </a:spcBef>
                <a:spcAft>
                  <a:spcPct val="0"/>
                </a:spcAft>
              </a:pPr>
              <a:t>16</a:t>
            </a:fld>
            <a:endParaRPr lang="en-US" altLang="en-US">
              <a:solidFill>
                <a:srgbClr val="3C3C3B"/>
              </a:solidFill>
            </a:endParaRPr>
          </a:p>
        </p:txBody>
      </p:sp>
      <p:pic>
        <p:nvPicPr>
          <p:cNvPr id="14341" name="Picture 5">
            <a:extLst>
              <a:ext uri="{FF2B5EF4-FFF2-40B4-BE49-F238E27FC236}">
                <a16:creationId xmlns:a16="http://schemas.microsoft.com/office/drawing/2014/main" id="{99B48D17-7121-4050-B58A-15DB91470F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1229" y="2253853"/>
            <a:ext cx="4612481" cy="2957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09963C8-4A10-416D-B74A-8F7440D86303}"/>
              </a:ext>
            </a:extLst>
          </p:cNvPr>
          <p:cNvSpPr>
            <a:spLocks noGrp="1"/>
          </p:cNvSpPr>
          <p:nvPr>
            <p:ph idx="1"/>
          </p:nvPr>
        </p:nvSpPr>
        <p:spPr>
          <a:xfrm>
            <a:off x="420291" y="2253854"/>
            <a:ext cx="3446859" cy="3264694"/>
          </a:xfrm>
        </p:spPr>
        <p:txBody>
          <a:bodyPr rtlCol="0">
            <a:normAutofit fontScale="62500" lnSpcReduction="20000"/>
          </a:bodyPr>
          <a:lstStyle/>
          <a:p>
            <a:pPr fontAlgn="auto">
              <a:buFont typeface="Arial"/>
              <a:buChar char="•"/>
              <a:defRPr/>
            </a:pPr>
            <a:r>
              <a:rPr lang="en-US" sz="1500" dirty="0"/>
              <a:t>Fed Cattle Protocol – first beef carbon in the world</a:t>
            </a:r>
          </a:p>
          <a:p>
            <a:pPr fontAlgn="auto">
              <a:buFont typeface="Arial"/>
              <a:buChar char="•"/>
              <a:defRPr/>
            </a:pPr>
            <a:r>
              <a:rPr lang="en-US" sz="1500" dirty="0"/>
              <a:t>Quantifies enteric and manure reductions associated with practices that increase feed use efficiency (e.g. beta-agonists, genetic improvements, feed changes, etc.)</a:t>
            </a:r>
          </a:p>
          <a:p>
            <a:pPr>
              <a:defRPr/>
            </a:pPr>
            <a:r>
              <a:rPr lang="en-US" sz="1500" dirty="0"/>
              <a:t>Clean Cow project - </a:t>
            </a:r>
            <a:r>
              <a:rPr lang="en-US" sz="1600" dirty="0"/>
              <a:t>DSM has developed a (feed) solution that reduces enteric methane emissions from cattle/cows by at least 30%. </a:t>
            </a:r>
          </a:p>
          <a:p>
            <a:pPr fontAlgn="auto">
              <a:buFont typeface="Arial"/>
              <a:buChar char="•"/>
              <a:defRPr/>
            </a:pPr>
            <a:endParaRPr lang="en-US" sz="1500" dirty="0"/>
          </a:p>
          <a:p>
            <a:pPr fontAlgn="auto">
              <a:buFont typeface="Arial"/>
              <a:buChar char="•"/>
              <a:defRPr/>
            </a:pPr>
            <a:endParaRPr lang="en-US" dirty="0">
              <a:ea typeface="+mn-ea"/>
            </a:endParaRPr>
          </a:p>
          <a:p>
            <a:pPr marL="285743" indent="-285743">
              <a:defRPr/>
            </a:pPr>
            <a:endParaRPr lang="en-CA" dirty="0">
              <a:ea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7F88-0434-40E2-8B8E-CAAE6DF1A05F}"/>
              </a:ext>
            </a:extLst>
          </p:cNvPr>
          <p:cNvSpPr>
            <a:spLocks noGrp="1"/>
          </p:cNvSpPr>
          <p:nvPr>
            <p:ph type="title"/>
          </p:nvPr>
        </p:nvSpPr>
        <p:spPr>
          <a:xfrm>
            <a:off x="363070" y="435902"/>
            <a:ext cx="8229600" cy="857250"/>
          </a:xfrm>
        </p:spPr>
        <p:txBody>
          <a:bodyPr>
            <a:normAutofit/>
          </a:bodyPr>
          <a:lstStyle/>
          <a:p>
            <a:r>
              <a:rPr lang="en-CA" sz="2700" dirty="0"/>
              <a:t>Additional Protocols Under Development</a:t>
            </a:r>
          </a:p>
        </p:txBody>
      </p:sp>
      <p:sp>
        <p:nvSpPr>
          <p:cNvPr id="3" name="Content Placeholder 2">
            <a:extLst>
              <a:ext uri="{FF2B5EF4-FFF2-40B4-BE49-F238E27FC236}">
                <a16:creationId xmlns:a16="http://schemas.microsoft.com/office/drawing/2014/main" id="{244CC369-B24E-437D-8D45-31643C796F40}"/>
              </a:ext>
            </a:extLst>
          </p:cNvPr>
          <p:cNvSpPr>
            <a:spLocks noGrp="1"/>
          </p:cNvSpPr>
          <p:nvPr>
            <p:ph idx="1"/>
          </p:nvPr>
        </p:nvSpPr>
        <p:spPr>
          <a:xfrm>
            <a:off x="470647" y="1589749"/>
            <a:ext cx="8229600" cy="3975099"/>
          </a:xfrm>
        </p:spPr>
        <p:txBody>
          <a:bodyPr>
            <a:noAutofit/>
          </a:bodyPr>
          <a:lstStyle/>
          <a:p>
            <a:pPr>
              <a:lnSpc>
                <a:spcPct val="110000"/>
              </a:lnSpc>
              <a:spcBef>
                <a:spcPts val="450"/>
              </a:spcBef>
              <a:spcAft>
                <a:spcPts val="0"/>
              </a:spcAft>
            </a:pPr>
            <a:r>
              <a:rPr lang="en-CA" sz="2000" b="1" dirty="0"/>
              <a:t>Avoided Conversion of Grasslands</a:t>
            </a:r>
          </a:p>
          <a:p>
            <a:pPr lvl="1">
              <a:lnSpc>
                <a:spcPct val="110000"/>
              </a:lnSpc>
              <a:spcBef>
                <a:spcPts val="450"/>
              </a:spcBef>
              <a:spcAft>
                <a:spcPts val="0"/>
              </a:spcAft>
            </a:pPr>
            <a:r>
              <a:rPr lang="en-CA" dirty="0"/>
              <a:t>Soil carbon storage and sequestration from maintenance of grasslands and non-conversion to cropland</a:t>
            </a:r>
          </a:p>
          <a:p>
            <a:pPr marL="342900" lvl="1" indent="-342900">
              <a:lnSpc>
                <a:spcPct val="110000"/>
              </a:lnSpc>
              <a:spcBef>
                <a:spcPts val="450"/>
              </a:spcBef>
              <a:spcAft>
                <a:spcPts val="0"/>
              </a:spcAft>
              <a:buFont typeface="Arial"/>
              <a:buChar char="•"/>
            </a:pPr>
            <a:r>
              <a:rPr lang="en-CA" b="1" dirty="0"/>
              <a:t>Avoided Conversion of Peatlands</a:t>
            </a:r>
          </a:p>
          <a:p>
            <a:pPr lvl="1">
              <a:lnSpc>
                <a:spcPct val="110000"/>
              </a:lnSpc>
              <a:spcBef>
                <a:spcPts val="450"/>
              </a:spcBef>
              <a:spcAft>
                <a:spcPts val="0"/>
              </a:spcAft>
            </a:pPr>
            <a:r>
              <a:rPr lang="en-CA" dirty="0"/>
              <a:t>Maintenance of carbon stored in boreal peatlands via replacement of mined peat fibre with digested dairy manure.</a:t>
            </a:r>
          </a:p>
          <a:p>
            <a:pPr>
              <a:lnSpc>
                <a:spcPct val="110000"/>
              </a:lnSpc>
              <a:spcBef>
                <a:spcPts val="450"/>
              </a:spcBef>
              <a:spcAft>
                <a:spcPts val="0"/>
              </a:spcAft>
            </a:pPr>
            <a:r>
              <a:rPr lang="en-CA" sz="2000" b="1" dirty="0"/>
              <a:t>Grasslands Management</a:t>
            </a:r>
          </a:p>
          <a:p>
            <a:pPr lvl="1">
              <a:lnSpc>
                <a:spcPct val="110000"/>
              </a:lnSpc>
              <a:spcBef>
                <a:spcPts val="450"/>
              </a:spcBef>
              <a:spcAft>
                <a:spcPts val="0"/>
              </a:spcAft>
            </a:pPr>
            <a:r>
              <a:rPr lang="en-CA" dirty="0"/>
              <a:t>Rangeland BMPs for improved soil sequestration</a:t>
            </a:r>
          </a:p>
          <a:p>
            <a:pPr lvl="1">
              <a:lnSpc>
                <a:spcPct val="110000"/>
              </a:lnSpc>
              <a:spcBef>
                <a:spcPts val="450"/>
              </a:spcBef>
              <a:spcAft>
                <a:spcPts val="0"/>
              </a:spcAft>
            </a:pPr>
            <a:r>
              <a:rPr lang="en-CA" dirty="0"/>
              <a:t>Measurement based rather than practice based</a:t>
            </a:r>
          </a:p>
          <a:p>
            <a:pPr lvl="1">
              <a:lnSpc>
                <a:spcPct val="110000"/>
              </a:lnSpc>
              <a:spcBef>
                <a:spcPts val="450"/>
              </a:spcBef>
              <a:spcAft>
                <a:spcPts val="0"/>
              </a:spcAft>
            </a:pPr>
            <a:endParaRPr lang="en-CA" dirty="0"/>
          </a:p>
        </p:txBody>
      </p:sp>
    </p:spTree>
    <p:extLst>
      <p:ext uri="{BB962C8B-B14F-4D97-AF65-F5344CB8AC3E}">
        <p14:creationId xmlns:p14="http://schemas.microsoft.com/office/powerpoint/2010/main" val="1990679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5">
            <a:extLst>
              <a:ext uri="{FF2B5EF4-FFF2-40B4-BE49-F238E27FC236}">
                <a16:creationId xmlns:a16="http://schemas.microsoft.com/office/drawing/2014/main" id="{B4F25A0D-CE12-4187-9282-5F545D5D3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794" y="4523185"/>
            <a:ext cx="819150" cy="4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6">
            <a:extLst>
              <a:ext uri="{FF2B5EF4-FFF2-40B4-BE49-F238E27FC236}">
                <a16:creationId xmlns:a16="http://schemas.microsoft.com/office/drawing/2014/main" id="{D5108C4A-2D22-4755-B462-180AEEDF2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210" y="4077891"/>
            <a:ext cx="652463" cy="65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D22EBF4D-F616-4C11-81F5-2F5F4B31AB70}"/>
              </a:ext>
            </a:extLst>
          </p:cNvPr>
          <p:cNvSpPr>
            <a:spLocks noGrp="1"/>
          </p:cNvSpPr>
          <p:nvPr>
            <p:ph idx="1"/>
          </p:nvPr>
        </p:nvSpPr>
        <p:spPr>
          <a:xfrm>
            <a:off x="4330303" y="1554956"/>
            <a:ext cx="4239539" cy="2128838"/>
          </a:xfrm>
        </p:spPr>
        <p:txBody>
          <a:bodyPr rtlCol="0">
            <a:normAutofit lnSpcReduction="10000"/>
          </a:bodyPr>
          <a:lstStyle/>
          <a:p>
            <a:pPr>
              <a:lnSpc>
                <a:spcPct val="120000"/>
              </a:lnSpc>
              <a:spcBef>
                <a:spcPts val="0"/>
              </a:spcBef>
              <a:spcAft>
                <a:spcPts val="0"/>
              </a:spcAft>
              <a:defRPr/>
            </a:pPr>
            <a:r>
              <a:rPr lang="en-US" sz="1600" dirty="0"/>
              <a:t>Encourages emission reduction targets in line with level of decarbonization required to keep global temp. increases below 2</a:t>
            </a:r>
            <a:r>
              <a:rPr lang="en-US" sz="1600" baseline="30000" dirty="0"/>
              <a:t>O</a:t>
            </a:r>
            <a:r>
              <a:rPr lang="en-US" sz="1600" dirty="0"/>
              <a:t>C vs pre-Industrial levels</a:t>
            </a:r>
          </a:p>
          <a:p>
            <a:pPr>
              <a:lnSpc>
                <a:spcPct val="120000"/>
              </a:lnSpc>
              <a:spcBef>
                <a:spcPts val="0"/>
              </a:spcBef>
              <a:spcAft>
                <a:spcPts val="0"/>
              </a:spcAft>
              <a:defRPr/>
            </a:pPr>
            <a:endParaRPr lang="en-US" sz="1600" dirty="0"/>
          </a:p>
          <a:p>
            <a:pPr>
              <a:lnSpc>
                <a:spcPct val="120000"/>
              </a:lnSpc>
              <a:spcBef>
                <a:spcPts val="0"/>
              </a:spcBef>
              <a:spcAft>
                <a:spcPts val="0"/>
              </a:spcAft>
              <a:defRPr/>
            </a:pPr>
            <a:r>
              <a:rPr lang="en-US" sz="1600" dirty="0"/>
              <a:t>AgriFood Corporations with SBTs</a:t>
            </a:r>
          </a:p>
          <a:p>
            <a:pPr marL="0" indent="0">
              <a:lnSpc>
                <a:spcPct val="120000"/>
              </a:lnSpc>
              <a:spcBef>
                <a:spcPts val="0"/>
              </a:spcBef>
              <a:spcAft>
                <a:spcPts val="0"/>
              </a:spcAft>
              <a:buNone/>
              <a:defRPr/>
            </a:pPr>
            <a:endParaRPr lang="en-US" sz="1069" dirty="0"/>
          </a:p>
          <a:p>
            <a:pPr marL="0" indent="0">
              <a:lnSpc>
                <a:spcPct val="120000"/>
              </a:lnSpc>
              <a:spcBef>
                <a:spcPts val="0"/>
              </a:spcBef>
              <a:spcAft>
                <a:spcPts val="0"/>
              </a:spcAft>
              <a:buNone/>
              <a:defRPr/>
            </a:pPr>
            <a:endParaRPr lang="en-US" dirty="0">
              <a:ea typeface="+mn-ea"/>
            </a:endParaRPr>
          </a:p>
          <a:p>
            <a:pPr marL="0" indent="0">
              <a:lnSpc>
                <a:spcPct val="120000"/>
              </a:lnSpc>
              <a:spcBef>
                <a:spcPts val="0"/>
              </a:spcBef>
              <a:spcAft>
                <a:spcPts val="0"/>
              </a:spcAft>
              <a:buNone/>
              <a:defRPr/>
            </a:pPr>
            <a:endParaRPr lang="en-US" dirty="0">
              <a:ea typeface="+mn-ea"/>
            </a:endParaRPr>
          </a:p>
          <a:p>
            <a:pPr marL="0" indent="0">
              <a:lnSpc>
                <a:spcPct val="120000"/>
              </a:lnSpc>
              <a:spcBef>
                <a:spcPts val="0"/>
              </a:spcBef>
              <a:spcAft>
                <a:spcPts val="0"/>
              </a:spcAft>
              <a:buNone/>
              <a:defRPr/>
            </a:pPr>
            <a:endParaRPr lang="en-US" dirty="0">
              <a:ea typeface="+mn-ea"/>
            </a:endParaRPr>
          </a:p>
          <a:p>
            <a:pPr marL="0" indent="0">
              <a:lnSpc>
                <a:spcPct val="120000"/>
              </a:lnSpc>
              <a:spcBef>
                <a:spcPts val="0"/>
              </a:spcBef>
              <a:spcAft>
                <a:spcPts val="0"/>
              </a:spcAft>
              <a:buNone/>
              <a:defRPr/>
            </a:pPr>
            <a:endParaRPr lang="en-US" dirty="0">
              <a:ea typeface="+mn-ea"/>
            </a:endParaRPr>
          </a:p>
          <a:p>
            <a:pPr marL="0" indent="0">
              <a:lnSpc>
                <a:spcPct val="120000"/>
              </a:lnSpc>
              <a:spcBef>
                <a:spcPts val="0"/>
              </a:spcBef>
              <a:spcAft>
                <a:spcPts val="0"/>
              </a:spcAft>
              <a:buNone/>
              <a:defRPr/>
            </a:pPr>
            <a:endParaRPr lang="en-US" dirty="0">
              <a:ea typeface="+mn-ea"/>
            </a:endParaRPr>
          </a:p>
          <a:p>
            <a:pPr marL="0" indent="0">
              <a:lnSpc>
                <a:spcPct val="120000"/>
              </a:lnSpc>
              <a:spcBef>
                <a:spcPts val="0"/>
              </a:spcBef>
              <a:spcAft>
                <a:spcPts val="0"/>
              </a:spcAft>
              <a:buNone/>
              <a:defRPr/>
            </a:pPr>
            <a:endParaRPr lang="en-US" dirty="0">
              <a:ea typeface="+mn-ea"/>
            </a:endParaRPr>
          </a:p>
          <a:p>
            <a:pPr marL="0" indent="0">
              <a:lnSpc>
                <a:spcPct val="120000"/>
              </a:lnSpc>
              <a:spcBef>
                <a:spcPts val="0"/>
              </a:spcBef>
              <a:spcAft>
                <a:spcPts val="0"/>
              </a:spcAft>
              <a:buNone/>
              <a:defRPr/>
            </a:pPr>
            <a:endParaRPr lang="en-US" dirty="0">
              <a:ea typeface="+mn-ea"/>
            </a:endParaRPr>
          </a:p>
          <a:p>
            <a:pPr marL="0" indent="0">
              <a:lnSpc>
                <a:spcPct val="120000"/>
              </a:lnSpc>
              <a:spcBef>
                <a:spcPts val="0"/>
              </a:spcBef>
              <a:spcAft>
                <a:spcPts val="0"/>
              </a:spcAft>
              <a:buNone/>
              <a:defRPr/>
            </a:pPr>
            <a:endParaRPr lang="en-US" dirty="0">
              <a:ea typeface="+mn-ea"/>
            </a:endParaRPr>
          </a:p>
          <a:p>
            <a:pPr marL="0" indent="0">
              <a:lnSpc>
                <a:spcPct val="120000"/>
              </a:lnSpc>
              <a:spcBef>
                <a:spcPts val="0"/>
              </a:spcBef>
              <a:spcAft>
                <a:spcPts val="0"/>
              </a:spcAft>
              <a:buNone/>
              <a:defRPr/>
            </a:pPr>
            <a:endParaRPr lang="en-US" dirty="0">
              <a:ea typeface="+mn-ea"/>
            </a:endParaRPr>
          </a:p>
          <a:p>
            <a:pPr fontAlgn="auto">
              <a:buFont typeface="Arial"/>
              <a:buChar char="•"/>
              <a:defRPr/>
            </a:pPr>
            <a:endParaRPr lang="en-CA" dirty="0">
              <a:ea typeface="+mn-ea"/>
            </a:endParaRPr>
          </a:p>
        </p:txBody>
      </p:sp>
      <p:sp>
        <p:nvSpPr>
          <p:cNvPr id="4" name="Footer Placeholder 3">
            <a:extLst>
              <a:ext uri="{FF2B5EF4-FFF2-40B4-BE49-F238E27FC236}">
                <a16:creationId xmlns:a16="http://schemas.microsoft.com/office/drawing/2014/main" id="{75A2EF08-93C3-4078-9015-90059B952CA9}"/>
              </a:ext>
            </a:extLst>
          </p:cNvPr>
          <p:cNvSpPr>
            <a:spLocks noGrp="1"/>
          </p:cNvSpPr>
          <p:nvPr>
            <p:ph type="ftr" sz="quarter" idx="11"/>
          </p:nvPr>
        </p:nvSpPr>
        <p:spPr/>
        <p:txBody>
          <a:bodyPr/>
          <a:lstStyle/>
          <a:p>
            <a:pPr>
              <a:defRPr/>
            </a:pPr>
            <a:r>
              <a:rPr lang="en-US"/>
              <a:t>VIRESCO SOLUTIONS</a:t>
            </a:r>
          </a:p>
        </p:txBody>
      </p:sp>
      <p:pic>
        <p:nvPicPr>
          <p:cNvPr id="18439" name="Picture 5">
            <a:extLst>
              <a:ext uri="{FF2B5EF4-FFF2-40B4-BE49-F238E27FC236}">
                <a16:creationId xmlns:a16="http://schemas.microsoft.com/office/drawing/2014/main" id="{036C4104-DDCB-4E7E-BE5B-1EFCD7BE9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789" y="1538676"/>
            <a:ext cx="3461608" cy="189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A7F6573-6EBA-4E2A-A546-447158F479F6}"/>
              </a:ext>
            </a:extLst>
          </p:cNvPr>
          <p:cNvSpPr txBox="1"/>
          <p:nvPr/>
        </p:nvSpPr>
        <p:spPr>
          <a:xfrm>
            <a:off x="574158" y="3484960"/>
            <a:ext cx="2147611" cy="292709"/>
          </a:xfrm>
          <a:prstGeom prst="rect">
            <a:avLst/>
          </a:prstGeom>
          <a:noFill/>
        </p:spPr>
        <p:txBody>
          <a:bodyPr wrap="square">
            <a:spAutoFit/>
          </a:bodyPr>
          <a:lstStyle/>
          <a:p>
            <a:pPr>
              <a:lnSpc>
                <a:spcPct val="120000"/>
              </a:lnSpc>
              <a:defRPr/>
            </a:pPr>
            <a:r>
              <a:rPr lang="en-CA" sz="1200" dirty="0">
                <a:latin typeface="Century Gothic" charset="0"/>
                <a:ea typeface="Century Gothic" charset="0"/>
                <a:cs typeface="Century Gothic" charset="0"/>
              </a:rPr>
              <a:t>Collaboration between:</a:t>
            </a:r>
          </a:p>
        </p:txBody>
      </p:sp>
      <p:pic>
        <p:nvPicPr>
          <p:cNvPr id="18441" name="Picture 12">
            <a:extLst>
              <a:ext uri="{FF2B5EF4-FFF2-40B4-BE49-F238E27FC236}">
                <a16:creationId xmlns:a16="http://schemas.microsoft.com/office/drawing/2014/main" id="{53631EC6-F1AE-41D8-9680-7DD8A7B7E6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4725" y="3727797"/>
            <a:ext cx="1063321"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5">
            <a:extLst>
              <a:ext uri="{FF2B5EF4-FFF2-40B4-BE49-F238E27FC236}">
                <a16:creationId xmlns:a16="http://schemas.microsoft.com/office/drawing/2014/main" id="{72900922-58BA-4053-8D91-1ADC6135CE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770" y="4365553"/>
            <a:ext cx="1477816" cy="43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6">
            <a:extLst>
              <a:ext uri="{FF2B5EF4-FFF2-40B4-BE49-F238E27FC236}">
                <a16:creationId xmlns:a16="http://schemas.microsoft.com/office/drawing/2014/main" id="{7F4DAB59-E33F-4A80-AAEE-E6420A83F2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366" y="3806844"/>
            <a:ext cx="1355359"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7">
            <a:extLst>
              <a:ext uri="{FF2B5EF4-FFF2-40B4-BE49-F238E27FC236}">
                <a16:creationId xmlns:a16="http://schemas.microsoft.com/office/drawing/2014/main" id="{23358CDA-E3BB-4859-B69E-712F2126EF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679" y="4403527"/>
            <a:ext cx="516476" cy="76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8">
            <a:extLst>
              <a:ext uri="{FF2B5EF4-FFF2-40B4-BE49-F238E27FC236}">
                <a16:creationId xmlns:a16="http://schemas.microsoft.com/office/drawing/2014/main" id="{5FD1B944-AB6D-4FBD-9BAF-0E522E27FA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937" y="4914897"/>
            <a:ext cx="1171575" cy="53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6" descr="Image result for coca cola">
            <a:extLst>
              <a:ext uri="{FF2B5EF4-FFF2-40B4-BE49-F238E27FC236}">
                <a16:creationId xmlns:a16="http://schemas.microsoft.com/office/drawing/2014/main" id="{38FFAD09-225D-47AD-BC54-5934CB1773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3116" y="5080616"/>
            <a:ext cx="456619" cy="45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20">
            <a:extLst>
              <a:ext uri="{FF2B5EF4-FFF2-40B4-BE49-F238E27FC236}">
                <a16:creationId xmlns:a16="http://schemas.microsoft.com/office/drawing/2014/main" id="{04B95C7D-D0DB-4B9A-964C-371D59E30B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3075" y="3727797"/>
            <a:ext cx="88592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20" descr="Image result for general mills">
            <a:extLst>
              <a:ext uri="{FF2B5EF4-FFF2-40B4-BE49-F238E27FC236}">
                <a16:creationId xmlns:a16="http://schemas.microsoft.com/office/drawing/2014/main" id="{2468D4BC-B0C8-487F-889B-F756093AF5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r="47005"/>
          <a:stretch>
            <a:fillRect/>
          </a:stretch>
        </p:blipFill>
        <p:spPr bwMode="auto">
          <a:xfrm>
            <a:off x="4893272" y="3951505"/>
            <a:ext cx="533106" cy="50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2">
            <a:extLst>
              <a:ext uri="{FF2B5EF4-FFF2-40B4-BE49-F238E27FC236}">
                <a16:creationId xmlns:a16="http://schemas.microsoft.com/office/drawing/2014/main" id="{1865454D-68FB-4FD7-BF5F-89203E9547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88831" y="4375187"/>
            <a:ext cx="542728" cy="65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23" descr="Image result for kellogg">
            <a:extLst>
              <a:ext uri="{FF2B5EF4-FFF2-40B4-BE49-F238E27FC236}">
                <a16:creationId xmlns:a16="http://schemas.microsoft.com/office/drawing/2014/main" id="{1A7E2564-CEC6-412A-AD48-5058A10BFB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0596" t="25349" r="23041" b="25829"/>
          <a:stretch>
            <a:fillRect/>
          </a:stretch>
        </p:blipFill>
        <p:spPr bwMode="auto">
          <a:xfrm>
            <a:off x="6662594" y="4682744"/>
            <a:ext cx="602456"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2" descr="Image result for Mars logo">
            <a:extLst>
              <a:ext uri="{FF2B5EF4-FFF2-40B4-BE49-F238E27FC236}">
                <a16:creationId xmlns:a16="http://schemas.microsoft.com/office/drawing/2014/main" id="{2DCEBBDB-590E-4A8F-BD6B-3F6988E08AB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74569" y="3558779"/>
            <a:ext cx="865585" cy="16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4" descr="Image result for walmart">
            <a:extLst>
              <a:ext uri="{FF2B5EF4-FFF2-40B4-BE49-F238E27FC236}">
                <a16:creationId xmlns:a16="http://schemas.microsoft.com/office/drawing/2014/main" id="{8FE8F673-9823-4EAD-BB09-2F39A4B11A1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36069" b="35394"/>
          <a:stretch>
            <a:fillRect/>
          </a:stretch>
        </p:blipFill>
        <p:spPr bwMode="auto">
          <a:xfrm>
            <a:off x="4695887" y="3604619"/>
            <a:ext cx="1323848" cy="28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28">
            <a:extLst>
              <a:ext uri="{FF2B5EF4-FFF2-40B4-BE49-F238E27FC236}">
                <a16:creationId xmlns:a16="http://schemas.microsoft.com/office/drawing/2014/main" id="{4E4765B2-EAD7-4A3C-8792-E08A3E0DEB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39909" y="4275481"/>
            <a:ext cx="790432" cy="52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29">
            <a:extLst>
              <a:ext uri="{FF2B5EF4-FFF2-40B4-BE49-F238E27FC236}">
                <a16:creationId xmlns:a16="http://schemas.microsoft.com/office/drawing/2014/main" id="{2786F87A-F99A-43BA-AABE-2C0A933CD5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87951" y="5120323"/>
            <a:ext cx="907256"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30">
            <a:extLst>
              <a:ext uri="{FF2B5EF4-FFF2-40B4-BE49-F238E27FC236}">
                <a16:creationId xmlns:a16="http://schemas.microsoft.com/office/drawing/2014/main" id="{C80F1F49-9F8F-4AF4-A2BF-A8AF669077A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10963" y="3885356"/>
            <a:ext cx="885124" cy="39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Title 7">
            <a:extLst>
              <a:ext uri="{FF2B5EF4-FFF2-40B4-BE49-F238E27FC236}">
                <a16:creationId xmlns:a16="http://schemas.microsoft.com/office/drawing/2014/main" id="{BEC8BE16-F696-409A-918A-2DE024DD5CE6}"/>
              </a:ext>
            </a:extLst>
          </p:cNvPr>
          <p:cNvSpPr>
            <a:spLocks noGrp="1" noChangeArrowheads="1"/>
          </p:cNvSpPr>
          <p:nvPr>
            <p:ph type="title"/>
          </p:nvPr>
        </p:nvSpPr>
        <p:spPr>
          <a:xfrm>
            <a:off x="414282" y="418657"/>
            <a:ext cx="8315435" cy="642938"/>
          </a:xfrm>
        </p:spPr>
        <p:txBody>
          <a:bodyPr>
            <a:noAutofit/>
          </a:bodyPr>
          <a:lstStyle/>
          <a:p>
            <a:r>
              <a:rPr lang="en-US" altLang="en-US" dirty="0">
                <a:latin typeface="Century Gothic" panose="020B0502020202020204" pitchFamily="34" charset="0"/>
                <a:cs typeface="Century Gothic" panose="020B0502020202020204" pitchFamily="34" charset="0"/>
              </a:rPr>
              <a:t>Market Drivers </a:t>
            </a:r>
            <a:r>
              <a:rPr lang="mr-IN" altLang="en-US" dirty="0">
                <a:latin typeface="Century Gothic" panose="020B0502020202020204" pitchFamily="34" charset="0"/>
                <a:cs typeface="Century Gothic" panose="020B0502020202020204" pitchFamily="34" charset="0"/>
              </a:rPr>
              <a:t>–</a:t>
            </a:r>
            <a:r>
              <a:rPr lang="en-CA" altLang="en-US" dirty="0">
                <a:latin typeface="Century Gothic" panose="020B0502020202020204" pitchFamily="34" charset="0"/>
                <a:cs typeface="Century Gothic" panose="020B0502020202020204" pitchFamily="34" charset="0"/>
              </a:rPr>
              <a:t> </a:t>
            </a:r>
            <a:r>
              <a:rPr lang="en-US" altLang="en-US" dirty="0">
                <a:latin typeface="Century Gothic" panose="020B0502020202020204" pitchFamily="34" charset="0"/>
                <a:cs typeface="Century Gothic" panose="020B0502020202020204" pitchFamily="34" charset="0"/>
              </a:rPr>
              <a:t>Supply Chains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326" y="97198"/>
            <a:ext cx="8229600" cy="1143000"/>
          </a:xfrm>
        </p:spPr>
        <p:txBody>
          <a:bodyPr/>
          <a:lstStyle/>
          <a:p>
            <a:r>
              <a:rPr lang="en-US" dirty="0"/>
              <a:t>Supply Chain Insetting 2018 </a:t>
            </a:r>
            <a:r>
              <a:rPr lang="mr-IN" dirty="0"/>
              <a:t>–</a:t>
            </a:r>
            <a:r>
              <a:rPr lang="en-CA" dirty="0"/>
              <a:t>Enabling </a:t>
            </a:r>
            <a:r>
              <a:rPr lang="en-US" dirty="0"/>
              <a:t>Investment</a:t>
            </a:r>
          </a:p>
        </p:txBody>
      </p:sp>
      <p:sp>
        <p:nvSpPr>
          <p:cNvPr id="4" name="Footer Placeholder 3"/>
          <p:cNvSpPr>
            <a:spLocks noGrp="1"/>
          </p:cNvSpPr>
          <p:nvPr>
            <p:ph type="ftr" sz="quarter" idx="11"/>
          </p:nvPr>
        </p:nvSpPr>
        <p:spPr/>
        <p:txBody>
          <a:bodyPr/>
          <a:lstStyle/>
          <a:p>
            <a:r>
              <a:rPr lang="en-US" dirty="0"/>
              <a:t>VIRESCO SOLUTIONS</a:t>
            </a:r>
          </a:p>
        </p:txBody>
      </p:sp>
      <p:sp>
        <p:nvSpPr>
          <p:cNvPr id="5" name="Slide Number Placeholder 4"/>
          <p:cNvSpPr>
            <a:spLocks noGrp="1"/>
          </p:cNvSpPr>
          <p:nvPr>
            <p:ph type="sldNum" sz="quarter" idx="12"/>
          </p:nvPr>
        </p:nvSpPr>
        <p:spPr/>
        <p:txBody>
          <a:bodyPr/>
          <a:lstStyle/>
          <a:p>
            <a:fld id="{85342F38-C6C6-AF4D-94FC-B55C427F4550}" type="slidenum">
              <a:rPr lang="en-US" smtClean="0"/>
              <a:t>19</a:t>
            </a:fld>
            <a:endParaRPr lang="en-US"/>
          </a:p>
        </p:txBody>
      </p:sp>
      <p:pic>
        <p:nvPicPr>
          <p:cNvPr id="6" name="Picture 5"/>
          <p:cNvPicPr>
            <a:picLocks noChangeAspect="1"/>
          </p:cNvPicPr>
          <p:nvPr/>
        </p:nvPicPr>
        <p:blipFill>
          <a:blip r:embed="rId2"/>
          <a:stretch>
            <a:fillRect/>
          </a:stretch>
        </p:blipFill>
        <p:spPr>
          <a:xfrm>
            <a:off x="505638" y="1289168"/>
            <a:ext cx="8132723" cy="4057872"/>
          </a:xfrm>
          <a:prstGeom prst="rect">
            <a:avLst/>
          </a:prstGeom>
        </p:spPr>
      </p:pic>
      <p:sp>
        <p:nvSpPr>
          <p:cNvPr id="3" name="TextBox 2"/>
          <p:cNvSpPr txBox="1"/>
          <p:nvPr/>
        </p:nvSpPr>
        <p:spPr>
          <a:xfrm>
            <a:off x="335036" y="5522179"/>
            <a:ext cx="8396564" cy="523220"/>
          </a:xfrm>
          <a:prstGeom prst="rect">
            <a:avLst/>
          </a:prstGeom>
          <a:noFill/>
        </p:spPr>
        <p:txBody>
          <a:bodyPr wrap="square" rtlCol="0">
            <a:spAutoFit/>
          </a:bodyPr>
          <a:lstStyle/>
          <a:p>
            <a:r>
              <a:rPr lang="en-US" b="1"/>
              <a:t>First Corporate Working Group (Oct 2018) </a:t>
            </a:r>
            <a:r>
              <a:rPr lang="en-US"/>
              <a:t>- Mars, Danone, General Mills, Cargill, Barry Callebaut, Ben&amp;Jerry’s, McDonald’s, Chanel and L’Oreal </a:t>
            </a:r>
          </a:p>
        </p:txBody>
      </p:sp>
    </p:spTree>
    <p:extLst>
      <p:ext uri="{BB962C8B-B14F-4D97-AF65-F5344CB8AC3E}">
        <p14:creationId xmlns:p14="http://schemas.microsoft.com/office/powerpoint/2010/main" val="95138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7200" y="2037436"/>
            <a:ext cx="8229600" cy="4352925"/>
          </a:xfrm>
        </p:spPr>
        <p:txBody>
          <a:bodyPr/>
          <a:lstStyle/>
          <a:p>
            <a:pPr marL="457200" indent="-457200">
              <a:buAutoNum type="arabicPeriod"/>
            </a:pPr>
            <a:r>
              <a:rPr lang="en-US" dirty="0"/>
              <a:t>About Us</a:t>
            </a:r>
          </a:p>
          <a:p>
            <a:pPr marL="457200" indent="-457200">
              <a:buAutoNum type="arabicPeriod"/>
            </a:pPr>
            <a:r>
              <a:rPr lang="en-US" dirty="0"/>
              <a:t>Introduction / The Biological Bridge</a:t>
            </a:r>
          </a:p>
          <a:p>
            <a:pPr marL="457200" indent="-457200">
              <a:buAutoNum type="arabicPeriod"/>
            </a:pPr>
            <a:r>
              <a:rPr lang="en-US" dirty="0"/>
              <a:t>Potential Opportunities</a:t>
            </a:r>
          </a:p>
          <a:p>
            <a:pPr marL="457200" indent="-457200">
              <a:buAutoNum type="arabicPeriod"/>
            </a:pPr>
            <a:r>
              <a:rPr lang="en-US" dirty="0"/>
              <a:t>Potential Impacts</a:t>
            </a:r>
          </a:p>
        </p:txBody>
      </p:sp>
      <p:sp>
        <p:nvSpPr>
          <p:cNvPr id="4" name="Footer Placeholder 3"/>
          <p:cNvSpPr>
            <a:spLocks noGrp="1"/>
          </p:cNvSpPr>
          <p:nvPr>
            <p:ph type="ftr" sz="quarter" idx="11"/>
          </p:nvPr>
        </p:nvSpPr>
        <p:spPr/>
        <p:txBody>
          <a:bodyPr/>
          <a:lstStyle/>
          <a:p>
            <a:r>
              <a:rPr lang="en-US"/>
              <a:t>VIRESCO SOLUTIONS</a:t>
            </a:r>
            <a:endParaRPr lang="en-US" dirty="0"/>
          </a:p>
        </p:txBody>
      </p:sp>
      <p:sp>
        <p:nvSpPr>
          <p:cNvPr id="5" name="Slide Number Placeholder 4"/>
          <p:cNvSpPr>
            <a:spLocks noGrp="1"/>
          </p:cNvSpPr>
          <p:nvPr>
            <p:ph type="sldNum" sz="quarter" idx="12"/>
          </p:nvPr>
        </p:nvSpPr>
        <p:spPr/>
        <p:txBody>
          <a:bodyPr/>
          <a:lstStyle/>
          <a:p>
            <a:fld id="{85342F38-C6C6-AF4D-94FC-B55C427F4550}" type="slidenum">
              <a:rPr lang="en-US" smtClean="0"/>
              <a:t>2</a:t>
            </a:fld>
            <a:endParaRPr lang="en-US"/>
          </a:p>
        </p:txBody>
      </p:sp>
    </p:spTree>
    <p:extLst>
      <p:ext uri="{BB962C8B-B14F-4D97-AF65-F5344CB8AC3E}">
        <p14:creationId xmlns:p14="http://schemas.microsoft.com/office/powerpoint/2010/main" val="242832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55F5B-94CE-45A5-8A92-3C4B0EB21131}"/>
              </a:ext>
            </a:extLst>
          </p:cNvPr>
          <p:cNvSpPr>
            <a:spLocks noGrp="1"/>
          </p:cNvSpPr>
          <p:nvPr>
            <p:ph type="title"/>
          </p:nvPr>
        </p:nvSpPr>
        <p:spPr/>
        <p:txBody>
          <a:bodyPr/>
          <a:lstStyle/>
          <a:p>
            <a:r>
              <a:rPr lang="en-CA" dirty="0"/>
              <a:t>Cool Farm Tool</a:t>
            </a:r>
          </a:p>
        </p:txBody>
      </p:sp>
      <p:sp>
        <p:nvSpPr>
          <p:cNvPr id="3" name="Content Placeholder 2">
            <a:extLst>
              <a:ext uri="{FF2B5EF4-FFF2-40B4-BE49-F238E27FC236}">
                <a16:creationId xmlns:a16="http://schemas.microsoft.com/office/drawing/2014/main" id="{1DC01CED-AA29-4B84-8F15-F4E7798236C7}"/>
              </a:ext>
            </a:extLst>
          </p:cNvPr>
          <p:cNvSpPr>
            <a:spLocks noGrp="1"/>
          </p:cNvSpPr>
          <p:nvPr>
            <p:ph idx="1"/>
          </p:nvPr>
        </p:nvSpPr>
        <p:spPr>
          <a:xfrm>
            <a:off x="457200" y="1600200"/>
            <a:ext cx="8335926" cy="4352925"/>
          </a:xfrm>
        </p:spPr>
        <p:txBody>
          <a:bodyPr>
            <a:normAutofit/>
          </a:bodyPr>
          <a:lstStyle/>
          <a:p>
            <a:r>
              <a:rPr lang="en-CA" dirty="0"/>
              <a:t>Widely used by global agribusinesses to source sustainable products</a:t>
            </a:r>
          </a:p>
          <a:p>
            <a:r>
              <a:rPr lang="en-CA" dirty="0"/>
              <a:t>Multiple metrics: water, carbon, biodiversity, economics</a:t>
            </a:r>
          </a:p>
          <a:p>
            <a:r>
              <a:rPr lang="en-CA" dirty="0"/>
              <a:t>Currently being adapted into North America (starting with beef and nutrient management)</a:t>
            </a:r>
          </a:p>
          <a:p>
            <a:r>
              <a:rPr lang="en-CA" dirty="0"/>
              <a:t>Objective: trace sustainability metrics through supply chains</a:t>
            </a:r>
          </a:p>
          <a:p>
            <a:r>
              <a:rPr lang="en-CA" dirty="0"/>
              <a:t>Driven by McDonald’s, Alberta Beef, CFI, BIXS, ENGOs and others</a:t>
            </a:r>
          </a:p>
          <a:p>
            <a:endParaRPr lang="en-CA" dirty="0"/>
          </a:p>
        </p:txBody>
      </p:sp>
      <p:sp>
        <p:nvSpPr>
          <p:cNvPr id="4" name="Footer Placeholder 3">
            <a:extLst>
              <a:ext uri="{FF2B5EF4-FFF2-40B4-BE49-F238E27FC236}">
                <a16:creationId xmlns:a16="http://schemas.microsoft.com/office/drawing/2014/main" id="{D46D9A6C-BD20-40D5-A1F9-BDA60B90AE58}"/>
              </a:ext>
            </a:extLst>
          </p:cNvPr>
          <p:cNvSpPr>
            <a:spLocks noGrp="1"/>
          </p:cNvSpPr>
          <p:nvPr>
            <p:ph type="ftr" sz="quarter" idx="11"/>
          </p:nvPr>
        </p:nvSpPr>
        <p:spPr/>
        <p:txBody>
          <a:bodyPr/>
          <a:lstStyle/>
          <a:p>
            <a:r>
              <a:rPr lang="en-US"/>
              <a:t>VIRESCO SOLUTIONS</a:t>
            </a:r>
            <a:endParaRPr lang="en-US" dirty="0"/>
          </a:p>
        </p:txBody>
      </p:sp>
      <p:sp>
        <p:nvSpPr>
          <p:cNvPr id="5" name="Slide Number Placeholder 4">
            <a:extLst>
              <a:ext uri="{FF2B5EF4-FFF2-40B4-BE49-F238E27FC236}">
                <a16:creationId xmlns:a16="http://schemas.microsoft.com/office/drawing/2014/main" id="{3F735BD4-FFFF-4831-874E-6299E1E8B8E0}"/>
              </a:ext>
            </a:extLst>
          </p:cNvPr>
          <p:cNvSpPr>
            <a:spLocks noGrp="1"/>
          </p:cNvSpPr>
          <p:nvPr>
            <p:ph type="sldNum" sz="quarter" idx="12"/>
          </p:nvPr>
        </p:nvSpPr>
        <p:spPr/>
        <p:txBody>
          <a:bodyPr/>
          <a:lstStyle/>
          <a:p>
            <a:fld id="{85342F38-C6C6-AF4D-94FC-B55C427F4550}" type="slidenum">
              <a:rPr lang="en-US" smtClean="0"/>
              <a:t>20</a:t>
            </a:fld>
            <a:endParaRPr lang="en-US"/>
          </a:p>
        </p:txBody>
      </p:sp>
    </p:spTree>
    <p:extLst>
      <p:ext uri="{BB962C8B-B14F-4D97-AF65-F5344CB8AC3E}">
        <p14:creationId xmlns:p14="http://schemas.microsoft.com/office/powerpoint/2010/main" val="3093965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6" y="83232"/>
            <a:ext cx="8686800" cy="1143000"/>
          </a:xfrm>
        </p:spPr>
        <p:txBody>
          <a:bodyPr/>
          <a:lstStyle/>
          <a:p>
            <a:r>
              <a:rPr lang="en-US" dirty="0"/>
              <a:t>Carbon Accounting and Insetting Project</a:t>
            </a:r>
          </a:p>
        </p:txBody>
      </p:sp>
      <p:sp>
        <p:nvSpPr>
          <p:cNvPr id="3" name="Content Placeholder 2"/>
          <p:cNvSpPr>
            <a:spLocks noGrp="1"/>
          </p:cNvSpPr>
          <p:nvPr>
            <p:ph idx="1"/>
          </p:nvPr>
        </p:nvSpPr>
        <p:spPr>
          <a:xfrm>
            <a:off x="277096" y="1306798"/>
            <a:ext cx="8409704" cy="4927747"/>
          </a:xfrm>
        </p:spPr>
        <p:txBody>
          <a:bodyPr>
            <a:normAutofit/>
          </a:bodyPr>
          <a:lstStyle/>
          <a:p>
            <a:r>
              <a:rPr lang="en-US" sz="1800" b="1" dirty="0"/>
              <a:t>Purpose: </a:t>
            </a:r>
            <a:r>
              <a:rPr lang="en-US" sz="1800" dirty="0"/>
              <a:t>To create a framework for carbon insetting that integrates recent advancements in precision agriculture and satellite imagery (Piloting for following practices: cover crops, reduced tillage, advanced nutrient management)</a:t>
            </a:r>
          </a:p>
          <a:p>
            <a:r>
              <a:rPr lang="en-US" sz="1800" b="1" dirty="0"/>
              <a:t>Partners:</a:t>
            </a:r>
          </a:p>
          <a:p>
            <a:pPr lvl="1">
              <a:spcBef>
                <a:spcPts val="0"/>
              </a:spcBef>
              <a:spcAft>
                <a:spcPts val="0"/>
              </a:spcAft>
            </a:pPr>
            <a:r>
              <a:rPr lang="en-US" sz="1400" dirty="0"/>
              <a:t>Bayer</a:t>
            </a:r>
          </a:p>
          <a:p>
            <a:pPr lvl="1">
              <a:spcBef>
                <a:spcPts val="0"/>
              </a:spcBef>
              <a:spcAft>
                <a:spcPts val="0"/>
              </a:spcAft>
            </a:pPr>
            <a:r>
              <a:rPr lang="en-US" sz="1400" dirty="0"/>
              <a:t>US National Corn Growers</a:t>
            </a:r>
          </a:p>
          <a:p>
            <a:pPr lvl="1">
              <a:spcBef>
                <a:spcPts val="0"/>
              </a:spcBef>
              <a:spcAft>
                <a:spcPts val="0"/>
              </a:spcAft>
            </a:pPr>
            <a:r>
              <a:rPr lang="en-US" sz="1400" dirty="0"/>
              <a:t>Soil Health Partnership</a:t>
            </a:r>
          </a:p>
          <a:p>
            <a:pPr lvl="1">
              <a:spcBef>
                <a:spcPts val="0"/>
              </a:spcBef>
              <a:spcAft>
                <a:spcPts val="0"/>
              </a:spcAft>
            </a:pPr>
            <a:r>
              <a:rPr lang="en-US" sz="1400" dirty="0" err="1"/>
              <a:t>AgSolver</a:t>
            </a:r>
            <a:endParaRPr lang="en-US" sz="1400" dirty="0"/>
          </a:p>
          <a:p>
            <a:pPr lvl="1">
              <a:spcBef>
                <a:spcPts val="0"/>
              </a:spcBef>
              <a:spcAft>
                <a:spcPts val="0"/>
              </a:spcAft>
            </a:pPr>
            <a:r>
              <a:rPr lang="en-US" sz="1400" dirty="0"/>
              <a:t>Applied </a:t>
            </a:r>
            <a:r>
              <a:rPr lang="en-US" sz="1400" dirty="0" err="1"/>
              <a:t>Geosolutions</a:t>
            </a:r>
            <a:endParaRPr lang="en-US" sz="1400" dirty="0"/>
          </a:p>
          <a:p>
            <a:pPr lvl="1">
              <a:spcBef>
                <a:spcPts val="0"/>
              </a:spcBef>
              <a:spcAft>
                <a:spcPts val="0"/>
              </a:spcAft>
            </a:pPr>
            <a:r>
              <a:rPr lang="en-US" sz="1400" dirty="0"/>
              <a:t>DNDC-ART</a:t>
            </a:r>
          </a:p>
          <a:p>
            <a:pPr lvl="1">
              <a:spcBef>
                <a:spcPts val="0"/>
              </a:spcBef>
              <a:spcAft>
                <a:spcPts val="0"/>
              </a:spcAft>
            </a:pPr>
            <a:r>
              <a:rPr lang="en-US" sz="1400" dirty="0"/>
              <a:t>Climate Smart Group</a:t>
            </a:r>
          </a:p>
          <a:p>
            <a:pPr lvl="1">
              <a:spcBef>
                <a:spcPts val="0"/>
              </a:spcBef>
              <a:spcAft>
                <a:spcPts val="0"/>
              </a:spcAft>
            </a:pPr>
            <a:r>
              <a:rPr lang="en-US" sz="1400" dirty="0" err="1"/>
              <a:t>CropGrowers</a:t>
            </a:r>
            <a:endParaRPr lang="en-US" sz="1400" dirty="0"/>
          </a:p>
          <a:p>
            <a:pPr marL="457200" lvl="1" indent="0">
              <a:spcBef>
                <a:spcPts val="0"/>
              </a:spcBef>
              <a:spcAft>
                <a:spcPts val="0"/>
              </a:spcAft>
              <a:buNone/>
            </a:pPr>
            <a:endParaRPr lang="en-US" sz="1400" dirty="0"/>
          </a:p>
          <a:p>
            <a:pPr>
              <a:spcBef>
                <a:spcPts val="0"/>
              </a:spcBef>
              <a:spcAft>
                <a:spcPts val="0"/>
              </a:spcAft>
            </a:pPr>
            <a:r>
              <a:rPr lang="en-US" sz="1800" b="1" dirty="0"/>
              <a:t>Funders: </a:t>
            </a:r>
            <a:r>
              <a:rPr lang="en-US" sz="1800" dirty="0"/>
              <a:t>USDA CIG/Bayer</a:t>
            </a:r>
          </a:p>
          <a:p>
            <a:pPr lvl="1"/>
            <a:endParaRPr lang="en-US" sz="1400" dirty="0"/>
          </a:p>
        </p:txBody>
      </p:sp>
      <p:sp>
        <p:nvSpPr>
          <p:cNvPr id="4" name="Footer Placeholder 3"/>
          <p:cNvSpPr>
            <a:spLocks noGrp="1"/>
          </p:cNvSpPr>
          <p:nvPr>
            <p:ph type="ftr" sz="quarter" idx="11"/>
          </p:nvPr>
        </p:nvSpPr>
        <p:spPr/>
        <p:txBody>
          <a:bodyPr/>
          <a:lstStyle/>
          <a:p>
            <a:r>
              <a:rPr lang="en-US"/>
              <a:t>VIRESCO SOLUTIONS</a:t>
            </a:r>
            <a:endParaRPr lang="en-US" dirty="0"/>
          </a:p>
        </p:txBody>
      </p:sp>
      <p:sp>
        <p:nvSpPr>
          <p:cNvPr id="5" name="Slide Number Placeholder 4"/>
          <p:cNvSpPr>
            <a:spLocks noGrp="1"/>
          </p:cNvSpPr>
          <p:nvPr>
            <p:ph type="sldNum" sz="quarter" idx="12"/>
          </p:nvPr>
        </p:nvSpPr>
        <p:spPr/>
        <p:txBody>
          <a:bodyPr/>
          <a:lstStyle/>
          <a:p>
            <a:fld id="{85342F38-C6C6-AF4D-94FC-B55C427F4550}" type="slidenum">
              <a:rPr lang="en-US" smtClean="0"/>
              <a:t>21</a:t>
            </a:fld>
            <a:endParaRPr lang="en-US"/>
          </a:p>
        </p:txBody>
      </p:sp>
      <p:pic>
        <p:nvPicPr>
          <p:cNvPr id="6"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0313" y="2967484"/>
            <a:ext cx="4215509" cy="2808570"/>
          </a:xfrm>
          <a:prstGeom prst="rect">
            <a:avLst/>
          </a:prstGeom>
          <a:ln>
            <a:solidFill>
              <a:schemeClr val="tx1"/>
            </a:solidFill>
          </a:ln>
        </p:spPr>
      </p:pic>
      <p:sp>
        <p:nvSpPr>
          <p:cNvPr id="7" name="TextBox 6"/>
          <p:cNvSpPr txBox="1"/>
          <p:nvPr/>
        </p:nvSpPr>
        <p:spPr>
          <a:xfrm>
            <a:off x="173887" y="6472893"/>
            <a:ext cx="5437203" cy="307777"/>
          </a:xfrm>
          <a:prstGeom prst="rect">
            <a:avLst/>
          </a:prstGeom>
          <a:noFill/>
        </p:spPr>
        <p:txBody>
          <a:bodyPr wrap="square" rtlCol="0">
            <a:spAutoFit/>
          </a:bodyPr>
          <a:lstStyle/>
          <a:p>
            <a:r>
              <a:rPr lang="en-US" sz="1400" dirty="0"/>
              <a:t>Source: Tipper et al. (2009). “Is ‘Insetting’ the New ‘Offsetting’?”</a:t>
            </a:r>
          </a:p>
        </p:txBody>
      </p:sp>
      <p:sp>
        <p:nvSpPr>
          <p:cNvPr id="8" name="TextBox 7"/>
          <p:cNvSpPr txBox="1"/>
          <p:nvPr/>
        </p:nvSpPr>
        <p:spPr>
          <a:xfrm>
            <a:off x="5215382" y="2967484"/>
            <a:ext cx="2285369" cy="369332"/>
          </a:xfrm>
          <a:prstGeom prst="rect">
            <a:avLst/>
          </a:prstGeom>
          <a:noFill/>
        </p:spPr>
        <p:txBody>
          <a:bodyPr wrap="none" rtlCol="0">
            <a:spAutoFit/>
          </a:bodyPr>
          <a:lstStyle/>
          <a:p>
            <a:r>
              <a:rPr lang="en-CA" dirty="0"/>
              <a:t>Offsetting vs. Insetting</a:t>
            </a:r>
          </a:p>
        </p:txBody>
      </p:sp>
    </p:spTree>
    <p:extLst>
      <p:ext uri="{BB962C8B-B14F-4D97-AF65-F5344CB8AC3E}">
        <p14:creationId xmlns:p14="http://schemas.microsoft.com/office/powerpoint/2010/main" val="13307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30" y="5971310"/>
            <a:ext cx="7772400" cy="546100"/>
          </a:xfrm>
        </p:spPr>
        <p:txBody>
          <a:bodyPr/>
          <a:lstStyle/>
          <a:p>
            <a:r>
              <a:rPr lang="en-CA" dirty="0"/>
              <a:t>Carbon pricing – challenges</a:t>
            </a:r>
          </a:p>
        </p:txBody>
      </p:sp>
      <p:sp>
        <p:nvSpPr>
          <p:cNvPr id="3" name="Footer Placeholder 2"/>
          <p:cNvSpPr>
            <a:spLocks noGrp="1"/>
          </p:cNvSpPr>
          <p:nvPr>
            <p:ph type="ftr" sz="quarter" idx="11"/>
          </p:nvPr>
        </p:nvSpPr>
        <p:spPr/>
        <p:txBody>
          <a:bodyPr/>
          <a:lstStyle/>
          <a:p>
            <a:r>
              <a:rPr lang="en-US"/>
              <a:t>VIRESCO SOLUTIONS</a:t>
            </a:r>
            <a:endParaRPr lang="en-US" dirty="0"/>
          </a:p>
        </p:txBody>
      </p:sp>
      <p:sp>
        <p:nvSpPr>
          <p:cNvPr id="4" name="Slide Number Placeholder 3"/>
          <p:cNvSpPr>
            <a:spLocks noGrp="1"/>
          </p:cNvSpPr>
          <p:nvPr>
            <p:ph type="sldNum" sz="quarter" idx="12"/>
          </p:nvPr>
        </p:nvSpPr>
        <p:spPr/>
        <p:txBody>
          <a:bodyPr/>
          <a:lstStyle/>
          <a:p>
            <a:fld id="{85342F38-C6C6-AF4D-94FC-B55C427F4550}" type="slidenum">
              <a:rPr lang="en-US" smtClean="0"/>
              <a:t>22</a:t>
            </a:fld>
            <a:endParaRPr lang="en-US"/>
          </a:p>
        </p:txBody>
      </p:sp>
      <p:pic>
        <p:nvPicPr>
          <p:cNvPr id="11" name="Picture 10"/>
          <p:cNvPicPr>
            <a:picLocks noChangeAspect="1"/>
          </p:cNvPicPr>
          <p:nvPr/>
        </p:nvPicPr>
        <p:blipFill>
          <a:blip r:embed="rId2"/>
          <a:stretch>
            <a:fillRect/>
          </a:stretch>
        </p:blipFill>
        <p:spPr>
          <a:xfrm>
            <a:off x="-340242" y="-886691"/>
            <a:ext cx="9633098" cy="6858001"/>
          </a:xfrm>
          <a:prstGeom prst="rect">
            <a:avLst/>
          </a:prstGeom>
        </p:spPr>
      </p:pic>
    </p:spTree>
    <p:extLst>
      <p:ext uri="{BB962C8B-B14F-4D97-AF65-F5344CB8AC3E}">
        <p14:creationId xmlns:p14="http://schemas.microsoft.com/office/powerpoint/2010/main" val="3000656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6172200" y="6042048"/>
            <a:ext cx="2514600" cy="337038"/>
          </a:xfrm>
          <a:prstGeom prst="rect">
            <a:avLst/>
          </a:prstGeom>
        </p:spPr>
        <p:txBody>
          <a:bodyPr/>
          <a:lstStyle/>
          <a:p>
            <a:r>
              <a:rPr lang="en-CA" dirty="0">
                <a:solidFill>
                  <a:srgbClr val="002060"/>
                </a:solidFill>
                <a:latin typeface="Tw Cen MT" pitchFamily="34" charset="0"/>
              </a:rPr>
              <a:t>Climate Challenges, Market Solutions</a:t>
            </a:r>
            <a:endParaRPr lang="en-US" dirty="0">
              <a:solidFill>
                <a:srgbClr val="0070C0"/>
              </a:solidFill>
              <a:latin typeface="Tw Cen MT"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7843" y="788296"/>
            <a:ext cx="8289768" cy="5723535"/>
          </a:xfrm>
          <a:prstGeom prst="rect">
            <a:avLst/>
          </a:prstGeom>
        </p:spPr>
      </p:pic>
      <p:sp>
        <p:nvSpPr>
          <p:cNvPr id="6" name="Rounded Rectangle 5"/>
          <p:cNvSpPr/>
          <p:nvPr/>
        </p:nvSpPr>
        <p:spPr>
          <a:xfrm>
            <a:off x="239362" y="2814304"/>
            <a:ext cx="1559294" cy="1031721"/>
          </a:xfrm>
          <a:prstGeom prst="roundRect">
            <a:avLst/>
          </a:prstGeom>
          <a:solidFill>
            <a:schemeClr val="bg1">
              <a:alpha val="60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15" b="1" dirty="0">
                <a:solidFill>
                  <a:srgbClr val="0070C0"/>
                </a:solidFill>
              </a:rPr>
              <a:t>BRITISH COLUMBIA</a:t>
            </a:r>
          </a:p>
          <a:p>
            <a:pPr marL="158265" indent="-158265">
              <a:buFont typeface="Arial" panose="020B0604020202020204" pitchFamily="34" charset="0"/>
              <a:buChar char="•"/>
            </a:pPr>
            <a:r>
              <a:rPr lang="en-US" sz="1015" b="1" dirty="0">
                <a:solidFill>
                  <a:srgbClr val="FF0000"/>
                </a:solidFill>
              </a:rPr>
              <a:t>Offsets</a:t>
            </a:r>
            <a:r>
              <a:rPr lang="en-US" sz="1015" dirty="0">
                <a:solidFill>
                  <a:srgbClr val="002060"/>
                </a:solidFill>
              </a:rPr>
              <a:t> (CNG)</a:t>
            </a:r>
          </a:p>
          <a:p>
            <a:pPr marL="158265" indent="-158265">
              <a:buFont typeface="Arial" panose="020B0604020202020204" pitchFamily="34" charset="0"/>
              <a:buChar char="•"/>
            </a:pPr>
            <a:r>
              <a:rPr lang="en-US" sz="1015" dirty="0">
                <a:solidFill>
                  <a:srgbClr val="002060"/>
                </a:solidFill>
              </a:rPr>
              <a:t>Benchmark ETS (LNG, coal, new entrants?)</a:t>
            </a:r>
          </a:p>
          <a:p>
            <a:r>
              <a:rPr lang="en-US" sz="1015" b="1" dirty="0">
                <a:solidFill>
                  <a:srgbClr val="002060"/>
                </a:solidFill>
              </a:rPr>
              <a:t>Carbon Tax (Fuels)</a:t>
            </a:r>
          </a:p>
          <a:p>
            <a:pPr marL="158265" indent="-158265">
              <a:buFont typeface="Arial" panose="020B0604020202020204" pitchFamily="34" charset="0"/>
              <a:buChar char="•"/>
            </a:pPr>
            <a:r>
              <a:rPr lang="en-US" sz="1015" dirty="0">
                <a:solidFill>
                  <a:srgbClr val="002060"/>
                </a:solidFill>
              </a:rPr>
              <a:t>$30/t - Frozen</a:t>
            </a:r>
          </a:p>
        </p:txBody>
      </p:sp>
      <p:sp>
        <p:nvSpPr>
          <p:cNvPr id="8" name="Rounded Rectangle 7"/>
          <p:cNvSpPr/>
          <p:nvPr/>
        </p:nvSpPr>
        <p:spPr>
          <a:xfrm>
            <a:off x="1972431" y="2073385"/>
            <a:ext cx="2182291" cy="1494911"/>
          </a:xfrm>
          <a:prstGeom prst="roundRect">
            <a:avLst/>
          </a:prstGeom>
          <a:solidFill>
            <a:schemeClr val="bg1">
              <a:alpha val="51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15" b="1" dirty="0">
                <a:solidFill>
                  <a:srgbClr val="0070C0"/>
                </a:solidFill>
              </a:rPr>
              <a:t>ALBERTA</a:t>
            </a:r>
          </a:p>
          <a:p>
            <a:pPr marL="158265" indent="-158265">
              <a:buFont typeface="Arial" panose="020B0604020202020204" pitchFamily="34" charset="0"/>
              <a:buChar char="•"/>
            </a:pPr>
            <a:r>
              <a:rPr lang="en-US" sz="1015" dirty="0">
                <a:solidFill>
                  <a:srgbClr val="002060"/>
                </a:solidFill>
              </a:rPr>
              <a:t>Benchmark ETS &amp; OBPS (EPC,</a:t>
            </a:r>
            <a:r>
              <a:rPr lang="en-US" sz="1015" b="1" dirty="0">
                <a:solidFill>
                  <a:srgbClr val="FF0000"/>
                </a:solidFill>
              </a:rPr>
              <a:t> Offsets</a:t>
            </a:r>
            <a:r>
              <a:rPr lang="en-US" sz="1015" dirty="0">
                <a:solidFill>
                  <a:srgbClr val="002060"/>
                </a:solidFill>
              </a:rPr>
              <a:t>) - $30/</a:t>
            </a:r>
            <a:r>
              <a:rPr lang="en-US" sz="1015" dirty="0" err="1">
                <a:solidFill>
                  <a:srgbClr val="002060"/>
                </a:solidFill>
              </a:rPr>
              <a:t>tonne</a:t>
            </a:r>
            <a:r>
              <a:rPr lang="en-US" sz="1015" dirty="0">
                <a:solidFill>
                  <a:srgbClr val="002060"/>
                </a:solidFill>
              </a:rPr>
              <a:t> </a:t>
            </a:r>
          </a:p>
          <a:p>
            <a:pPr marL="158265" indent="-158265">
              <a:buFont typeface="Arial" panose="020B0604020202020204" pitchFamily="34" charset="0"/>
              <a:buChar char="•"/>
            </a:pPr>
            <a:r>
              <a:rPr lang="en-US" sz="1015" dirty="0">
                <a:solidFill>
                  <a:srgbClr val="002060"/>
                </a:solidFill>
              </a:rPr>
              <a:t>Oil Sands Cap (100Mt)</a:t>
            </a:r>
          </a:p>
          <a:p>
            <a:pPr marL="158265" indent="-158265">
              <a:buFont typeface="Arial" panose="020B0604020202020204" pitchFamily="34" charset="0"/>
              <a:buChar char="•"/>
            </a:pPr>
            <a:r>
              <a:rPr lang="en-US" sz="1015" dirty="0">
                <a:solidFill>
                  <a:srgbClr val="002060"/>
                </a:solidFill>
              </a:rPr>
              <a:t>Coal phase-out 2030</a:t>
            </a:r>
          </a:p>
          <a:p>
            <a:pPr marL="158265" indent="-158265">
              <a:buFont typeface="Arial" panose="020B0604020202020204" pitchFamily="34" charset="0"/>
              <a:buChar char="•"/>
            </a:pPr>
            <a:r>
              <a:rPr lang="en-US" sz="1015" dirty="0">
                <a:solidFill>
                  <a:srgbClr val="002060"/>
                </a:solidFill>
              </a:rPr>
              <a:t>30% renewable energy</a:t>
            </a:r>
          </a:p>
          <a:p>
            <a:r>
              <a:rPr lang="en-US" sz="1015" b="1" dirty="0">
                <a:solidFill>
                  <a:srgbClr val="002060"/>
                </a:solidFill>
              </a:rPr>
              <a:t>Carbon Levy (Fuels)</a:t>
            </a:r>
          </a:p>
          <a:p>
            <a:pPr marL="158265" indent="-158265">
              <a:buFont typeface="Arial" panose="020B0604020202020204" pitchFamily="34" charset="0"/>
              <a:buChar char="•"/>
            </a:pPr>
            <a:r>
              <a:rPr lang="en-US" sz="1015" dirty="0">
                <a:solidFill>
                  <a:srgbClr val="002060"/>
                </a:solidFill>
              </a:rPr>
              <a:t>2018 -  $30/t</a:t>
            </a:r>
          </a:p>
        </p:txBody>
      </p:sp>
      <p:sp>
        <p:nvSpPr>
          <p:cNvPr id="9" name="Rounded Rectangle 8"/>
          <p:cNvSpPr/>
          <p:nvPr/>
        </p:nvSpPr>
        <p:spPr>
          <a:xfrm>
            <a:off x="4266004" y="3439960"/>
            <a:ext cx="1418872" cy="816538"/>
          </a:xfrm>
          <a:prstGeom prst="roundRect">
            <a:avLst/>
          </a:prstGeom>
          <a:solidFill>
            <a:schemeClr val="bg1">
              <a:alpha val="25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15" b="1" dirty="0">
                <a:solidFill>
                  <a:srgbClr val="00B0F0"/>
                </a:solidFill>
              </a:rPr>
              <a:t>MANITOBA</a:t>
            </a:r>
            <a:endParaRPr lang="en-US" sz="1015" b="1" dirty="0">
              <a:solidFill>
                <a:schemeClr val="tx1"/>
              </a:solidFill>
            </a:endParaRPr>
          </a:p>
          <a:p>
            <a:r>
              <a:rPr lang="en-US" sz="1015" b="1" dirty="0">
                <a:solidFill>
                  <a:schemeClr val="tx1"/>
                </a:solidFill>
              </a:rPr>
              <a:t>OBA system??</a:t>
            </a:r>
          </a:p>
          <a:p>
            <a:pPr marL="158265" indent="-158265">
              <a:buFont typeface="Arial" panose="020B0604020202020204" pitchFamily="34" charset="0"/>
              <a:buChar char="•"/>
            </a:pPr>
            <a:r>
              <a:rPr lang="en-US" sz="1015" dirty="0">
                <a:solidFill>
                  <a:schemeClr val="tx1"/>
                </a:solidFill>
              </a:rPr>
              <a:t>$25/tonne C levy</a:t>
            </a:r>
          </a:p>
          <a:p>
            <a:pPr marL="158265" indent="-158265">
              <a:buFont typeface="Arial" panose="020B0604020202020204" pitchFamily="34" charset="0"/>
              <a:buChar char="•"/>
            </a:pPr>
            <a:r>
              <a:rPr lang="en-US" sz="1015" b="1" dirty="0">
                <a:solidFill>
                  <a:srgbClr val="FF0000"/>
                </a:solidFill>
              </a:rPr>
              <a:t>Offsets</a:t>
            </a:r>
          </a:p>
        </p:txBody>
      </p:sp>
      <p:sp>
        <p:nvSpPr>
          <p:cNvPr id="10" name="Rounded Rectangle 9"/>
          <p:cNvSpPr/>
          <p:nvPr/>
        </p:nvSpPr>
        <p:spPr>
          <a:xfrm>
            <a:off x="3555871" y="5642851"/>
            <a:ext cx="1902065" cy="1195006"/>
          </a:xfrm>
          <a:prstGeom prst="roundRect">
            <a:avLst/>
          </a:prstGeom>
          <a:solidFill>
            <a:schemeClr val="bg1">
              <a:alpha val="59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15" b="1" dirty="0">
                <a:solidFill>
                  <a:srgbClr val="00B0F0"/>
                </a:solidFill>
              </a:rPr>
              <a:t>ONTARIO</a:t>
            </a:r>
          </a:p>
          <a:p>
            <a:pPr algn="r"/>
            <a:r>
              <a:rPr lang="en-US" sz="1015" b="1" dirty="0">
                <a:solidFill>
                  <a:srgbClr val="002060"/>
                </a:solidFill>
              </a:rPr>
              <a:t>Made in Ontario Plan</a:t>
            </a:r>
          </a:p>
          <a:p>
            <a:r>
              <a:rPr lang="en-US" sz="1015" b="1" dirty="0">
                <a:solidFill>
                  <a:srgbClr val="002060"/>
                </a:solidFill>
              </a:rPr>
              <a:t>Cap and Trade??  Backstop?</a:t>
            </a:r>
          </a:p>
          <a:p>
            <a:pPr marL="158265" indent="-158265">
              <a:buFont typeface="Arial" panose="020B0604020202020204" pitchFamily="34" charset="0"/>
              <a:buChar char="•"/>
            </a:pPr>
            <a:r>
              <a:rPr lang="en-US" sz="1015" b="1" dirty="0">
                <a:solidFill>
                  <a:srgbClr val="FF0000"/>
                </a:solidFill>
              </a:rPr>
              <a:t>Offsets</a:t>
            </a:r>
          </a:p>
        </p:txBody>
      </p:sp>
      <p:sp>
        <p:nvSpPr>
          <p:cNvPr id="12" name="Rounded Rectangle 11"/>
          <p:cNvSpPr/>
          <p:nvPr/>
        </p:nvSpPr>
        <p:spPr>
          <a:xfrm>
            <a:off x="7018113" y="5263916"/>
            <a:ext cx="2014605" cy="1218790"/>
          </a:xfrm>
          <a:prstGeom prst="roundRect">
            <a:avLst/>
          </a:prstGeom>
          <a:solidFill>
            <a:schemeClr val="bg1">
              <a:alpha val="28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r">
              <a:buFont typeface="Arial" charset="0"/>
              <a:buChar char="•"/>
            </a:pPr>
            <a:r>
              <a:rPr lang="en-US" sz="1015" b="1" dirty="0">
                <a:solidFill>
                  <a:srgbClr val="00B0F0"/>
                </a:solidFill>
              </a:rPr>
              <a:t>NFL</a:t>
            </a:r>
            <a:endParaRPr lang="en-US" sz="1015" b="1" dirty="0">
              <a:solidFill>
                <a:srgbClr val="002060"/>
              </a:solidFill>
            </a:endParaRPr>
          </a:p>
          <a:p>
            <a:pPr marL="158265" indent="-158265">
              <a:buFont typeface="Arial" panose="020B0604020202020204" pitchFamily="34" charset="0"/>
              <a:buChar char="•"/>
            </a:pPr>
            <a:r>
              <a:rPr lang="en-US" sz="1015" dirty="0">
                <a:solidFill>
                  <a:srgbClr val="002060"/>
                </a:solidFill>
              </a:rPr>
              <a:t>“Carbon tax” (on gasoline)</a:t>
            </a:r>
          </a:p>
          <a:p>
            <a:pPr marL="158265" indent="-158265">
              <a:buFont typeface="Arial" panose="020B0604020202020204" pitchFamily="34" charset="0"/>
              <a:buChar char="•"/>
            </a:pPr>
            <a:r>
              <a:rPr lang="en-US" sz="1015" dirty="0">
                <a:solidFill>
                  <a:srgbClr val="002060"/>
                </a:solidFill>
              </a:rPr>
              <a:t>AB SGER-model (&gt;25kt onshore)</a:t>
            </a:r>
          </a:p>
          <a:p>
            <a:pPr marL="171450" indent="-171450">
              <a:buFont typeface="Arial" charset="0"/>
              <a:buChar char="•"/>
            </a:pPr>
            <a:r>
              <a:rPr lang="en-US" sz="1015" dirty="0">
                <a:solidFill>
                  <a:srgbClr val="002060"/>
                </a:solidFill>
              </a:rPr>
              <a:t>     (Price not yet listed)</a:t>
            </a:r>
          </a:p>
          <a:p>
            <a:pPr marL="171450" indent="-171450">
              <a:buFont typeface="Arial" charset="0"/>
              <a:buChar char="•"/>
            </a:pPr>
            <a:r>
              <a:rPr lang="en-US" sz="1015" b="1" dirty="0">
                <a:solidFill>
                  <a:srgbClr val="FF0000"/>
                </a:solidFill>
              </a:rPr>
              <a:t>Offsets</a:t>
            </a:r>
          </a:p>
        </p:txBody>
      </p:sp>
      <p:sp>
        <p:nvSpPr>
          <p:cNvPr id="11" name="Rounded Rectangle 10"/>
          <p:cNvSpPr/>
          <p:nvPr/>
        </p:nvSpPr>
        <p:spPr>
          <a:xfrm>
            <a:off x="6762583" y="1701496"/>
            <a:ext cx="2085028" cy="1931339"/>
          </a:xfrm>
          <a:prstGeom prst="roundRect">
            <a:avLst/>
          </a:prstGeom>
          <a:no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015" b="1" dirty="0">
                <a:solidFill>
                  <a:srgbClr val="00B0F0"/>
                </a:solidFill>
              </a:rPr>
              <a:t>     QUEBEC</a:t>
            </a:r>
          </a:p>
          <a:p>
            <a:pPr algn="r"/>
            <a:r>
              <a:rPr lang="en-US" sz="1015" b="1" dirty="0">
                <a:solidFill>
                  <a:srgbClr val="002060"/>
                </a:solidFill>
              </a:rPr>
              <a:t>WCI </a:t>
            </a:r>
            <a:r>
              <a:rPr lang="mr-IN" sz="1015" b="1" dirty="0">
                <a:solidFill>
                  <a:srgbClr val="002060"/>
                </a:solidFill>
              </a:rPr>
              <a:t>–</a:t>
            </a:r>
            <a:r>
              <a:rPr lang="en-US" sz="1015" b="1" dirty="0">
                <a:solidFill>
                  <a:srgbClr val="002060"/>
                </a:solidFill>
              </a:rPr>
              <a:t> Link to California</a:t>
            </a:r>
          </a:p>
          <a:p>
            <a:r>
              <a:rPr lang="en-US" sz="1015" b="1" dirty="0">
                <a:solidFill>
                  <a:srgbClr val="002060"/>
                </a:solidFill>
              </a:rPr>
              <a:t>Cap and Trade</a:t>
            </a:r>
          </a:p>
          <a:p>
            <a:pPr marL="158265" indent="-158265">
              <a:buFont typeface="Arial" panose="020B0604020202020204" pitchFamily="34" charset="0"/>
              <a:buChar char="•"/>
            </a:pPr>
            <a:r>
              <a:rPr lang="en-US" sz="1015" dirty="0">
                <a:solidFill>
                  <a:srgbClr val="002060"/>
                </a:solidFill>
              </a:rPr>
              <a:t>LFEs, Power Imports, Fuel Distributors</a:t>
            </a:r>
          </a:p>
          <a:p>
            <a:r>
              <a:rPr lang="en-US" sz="1015" b="1" dirty="0">
                <a:solidFill>
                  <a:srgbClr val="002060"/>
                </a:solidFill>
              </a:rPr>
              <a:t>By 2030:</a:t>
            </a:r>
          </a:p>
          <a:p>
            <a:pPr marL="158265" indent="-158265">
              <a:buFont typeface="Arial" panose="020B0604020202020204" pitchFamily="34" charset="0"/>
              <a:buChar char="•"/>
            </a:pPr>
            <a:r>
              <a:rPr lang="en-US" sz="1015" dirty="0">
                <a:solidFill>
                  <a:srgbClr val="002060"/>
                </a:solidFill>
              </a:rPr>
              <a:t>Petroleum consumption 40% below 2013</a:t>
            </a:r>
          </a:p>
          <a:p>
            <a:pPr marL="158265" indent="-158265">
              <a:buFont typeface="Arial" panose="020B0604020202020204" pitchFamily="34" charset="0"/>
              <a:buChar char="•"/>
            </a:pPr>
            <a:r>
              <a:rPr lang="en-US" sz="1015" b="1" dirty="0">
                <a:solidFill>
                  <a:srgbClr val="FF0000"/>
                </a:solidFill>
              </a:rPr>
              <a:t>Offsets</a:t>
            </a:r>
          </a:p>
          <a:p>
            <a:pPr marL="158265" indent="-158265">
              <a:buFont typeface="Arial" panose="020B0604020202020204" pitchFamily="34" charset="0"/>
              <a:buChar char="•"/>
            </a:pPr>
            <a:r>
              <a:rPr lang="en-US" sz="1015" dirty="0">
                <a:solidFill>
                  <a:srgbClr val="002060"/>
                </a:solidFill>
              </a:rPr>
              <a:t>Renewables 25% above 2013</a:t>
            </a:r>
          </a:p>
        </p:txBody>
      </p:sp>
      <p:cxnSp>
        <p:nvCxnSpPr>
          <p:cNvPr id="3" name="Curved Connector 2"/>
          <p:cNvCxnSpPr/>
          <p:nvPr/>
        </p:nvCxnSpPr>
        <p:spPr>
          <a:xfrm rot="5400000">
            <a:off x="5965251" y="2852732"/>
            <a:ext cx="1112329" cy="482335"/>
          </a:xfrm>
          <a:prstGeom prst="bentConnector3">
            <a:avLst>
              <a:gd name="adj1" fmla="val 9349"/>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Donut 31"/>
          <p:cNvSpPr/>
          <p:nvPr/>
        </p:nvSpPr>
        <p:spPr>
          <a:xfrm>
            <a:off x="5457936" y="4451876"/>
            <a:ext cx="1872366" cy="786501"/>
          </a:xfrm>
          <a:prstGeom prst="donut">
            <a:avLst>
              <a:gd name="adj" fmla="val 6743"/>
            </a:avLst>
          </a:prstGeom>
          <a:solidFill>
            <a:srgbClr val="99FF66"/>
          </a:solidFill>
          <a:ln>
            <a:solidFill>
              <a:srgbClr val="66FF33"/>
            </a:solidFill>
          </a:ln>
          <a:scene3d>
            <a:camera prst="orthographicFront"/>
            <a:lightRig rig="balanced" dir="tr"/>
          </a:scene3d>
          <a:sp3d prstMaterial="matte">
            <a:bevelT w="19050" h="38100"/>
          </a:sp3d>
        </p:spPr>
        <p:style>
          <a:lnRef idx="1">
            <a:schemeClr val="accent1"/>
          </a:lnRef>
          <a:fillRef idx="3">
            <a:schemeClr val="accent1"/>
          </a:fillRef>
          <a:effectRef idx="2">
            <a:schemeClr val="accent1"/>
          </a:effectRef>
          <a:fontRef idx="minor">
            <a:schemeClr val="lt1"/>
          </a:fontRef>
        </p:style>
        <p:txBody>
          <a:bodyPr rtlCol="0" anchor="ctr">
            <a:sp3d/>
          </a:bodyPr>
          <a:lstStyle/>
          <a:p>
            <a:pPr algn="ctr"/>
            <a:r>
              <a:rPr lang="en-US" sz="1846" b="1" cap="all" dirty="0">
                <a:ln w="9000" cmpd="sng">
                  <a:solidFill>
                    <a:schemeClr val="accent5">
                      <a:lumMod val="50000"/>
                    </a:schemeClr>
                  </a:solidFill>
                  <a:prstDash val="solid"/>
                </a:ln>
                <a:solidFill>
                  <a:srgbClr val="99FF66"/>
                </a:solidFill>
              </a:rPr>
              <a:t>Cap &amp; Trade</a:t>
            </a:r>
            <a:endParaRPr lang="en-CA" sz="1846" b="1" dirty="0">
              <a:ln w="9000" cmpd="sng">
                <a:solidFill>
                  <a:schemeClr val="accent5">
                    <a:lumMod val="50000"/>
                  </a:schemeClr>
                </a:solidFill>
                <a:prstDash val="solid"/>
              </a:ln>
              <a:solidFill>
                <a:srgbClr val="99FF66"/>
              </a:solidFill>
            </a:endParaRPr>
          </a:p>
        </p:txBody>
      </p:sp>
      <p:cxnSp>
        <p:nvCxnSpPr>
          <p:cNvPr id="33" name="Curved Connector 2"/>
          <p:cNvCxnSpPr/>
          <p:nvPr/>
        </p:nvCxnSpPr>
        <p:spPr>
          <a:xfrm rot="5400000">
            <a:off x="8101686" y="4865222"/>
            <a:ext cx="812629" cy="176547"/>
          </a:xfrm>
          <a:prstGeom prst="bentConnector3">
            <a:avLst>
              <a:gd name="adj1" fmla="val 50000"/>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Curved Connector 2"/>
          <p:cNvCxnSpPr>
            <a:endCxn id="10" idx="3"/>
          </p:cNvCxnSpPr>
          <p:nvPr/>
        </p:nvCxnSpPr>
        <p:spPr>
          <a:xfrm rot="10800000" flipV="1">
            <a:off x="5457937" y="5963846"/>
            <a:ext cx="582619" cy="276508"/>
          </a:xfrm>
          <a:prstGeom prst="bentConnector3">
            <a:avLst>
              <a:gd name="adj1" fmla="val 50000"/>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Curved Connector 2"/>
          <p:cNvCxnSpPr/>
          <p:nvPr/>
        </p:nvCxnSpPr>
        <p:spPr>
          <a:xfrm rot="5400000">
            <a:off x="3831152" y="3978882"/>
            <a:ext cx="565507" cy="304203"/>
          </a:xfrm>
          <a:prstGeom prst="bentConnector3">
            <a:avLst>
              <a:gd name="adj1" fmla="val 14463"/>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1" name="Donut 70"/>
          <p:cNvSpPr/>
          <p:nvPr/>
        </p:nvSpPr>
        <p:spPr>
          <a:xfrm>
            <a:off x="1114849" y="4120937"/>
            <a:ext cx="2202389" cy="852489"/>
          </a:xfrm>
          <a:prstGeom prst="donut">
            <a:avLst>
              <a:gd name="adj" fmla="val 5559"/>
            </a:avLst>
          </a:prstGeom>
          <a:solidFill>
            <a:srgbClr val="99FF66"/>
          </a:solidFill>
          <a:ln>
            <a:solidFill>
              <a:srgbClr val="66FF33"/>
            </a:solidFill>
          </a:ln>
          <a:scene3d>
            <a:camera prst="orthographicFront"/>
            <a:lightRig rig="balanced" dir="tr"/>
          </a:scene3d>
          <a:sp3d prstMaterial="matte">
            <a:bevelT w="19050" h="38100"/>
          </a:sp3d>
        </p:spPr>
        <p:style>
          <a:lnRef idx="1">
            <a:schemeClr val="accent1"/>
          </a:lnRef>
          <a:fillRef idx="3">
            <a:schemeClr val="accent1"/>
          </a:fillRef>
          <a:effectRef idx="2">
            <a:schemeClr val="accent1"/>
          </a:effectRef>
          <a:fontRef idx="minor">
            <a:schemeClr val="lt1"/>
          </a:fontRef>
        </p:style>
        <p:txBody>
          <a:bodyPr rtlCol="0" anchor="ctr">
            <a:sp3d/>
          </a:bodyPr>
          <a:lstStyle/>
          <a:p>
            <a:pPr algn="ctr"/>
            <a:r>
              <a:rPr lang="en-US" sz="1846" b="1" cap="all" dirty="0">
                <a:ln w="9000" cmpd="sng">
                  <a:solidFill>
                    <a:schemeClr val="accent5">
                      <a:lumMod val="50000"/>
                    </a:schemeClr>
                  </a:solidFill>
                  <a:prstDash val="solid"/>
                </a:ln>
                <a:solidFill>
                  <a:srgbClr val="99FF66"/>
                </a:solidFill>
              </a:rPr>
              <a:t>TAX-TRADE HYBRID</a:t>
            </a:r>
            <a:endParaRPr lang="en-CA" sz="1846" b="1" dirty="0">
              <a:ln w="9000" cmpd="sng">
                <a:solidFill>
                  <a:schemeClr val="accent5">
                    <a:lumMod val="50000"/>
                  </a:schemeClr>
                </a:solidFill>
                <a:prstDash val="solid"/>
              </a:ln>
              <a:solidFill>
                <a:srgbClr val="99FF66"/>
              </a:solidFill>
            </a:endParaRPr>
          </a:p>
        </p:txBody>
      </p:sp>
      <p:cxnSp>
        <p:nvCxnSpPr>
          <p:cNvPr id="87" name="Curved Connector 2"/>
          <p:cNvCxnSpPr/>
          <p:nvPr/>
        </p:nvCxnSpPr>
        <p:spPr>
          <a:xfrm rot="10800000" flipV="1">
            <a:off x="2469925" y="3632836"/>
            <a:ext cx="893186" cy="363628"/>
          </a:xfrm>
          <a:prstGeom prst="bentConnector3">
            <a:avLst>
              <a:gd name="adj1" fmla="val 11750"/>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1" name="Curved Connector 2"/>
          <p:cNvCxnSpPr/>
          <p:nvPr/>
        </p:nvCxnSpPr>
        <p:spPr>
          <a:xfrm rot="5400000" flipH="1" flipV="1">
            <a:off x="1393044" y="4039406"/>
            <a:ext cx="1" cy="11723"/>
          </a:xfrm>
          <a:prstGeom prst="bentConnector3">
            <a:avLst>
              <a:gd name="adj1" fmla="val 50000"/>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3" name="Rounded Rectangle 102"/>
          <p:cNvSpPr/>
          <p:nvPr/>
        </p:nvSpPr>
        <p:spPr>
          <a:xfrm>
            <a:off x="1441939" y="5615538"/>
            <a:ext cx="1823298" cy="853019"/>
          </a:xfrm>
          <a:prstGeom prst="roundRect">
            <a:avLst/>
          </a:prstGeom>
          <a:solidFill>
            <a:schemeClr val="bg1">
              <a:alpha val="25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15" b="1" dirty="0">
                <a:solidFill>
                  <a:srgbClr val="00B0F0"/>
                </a:solidFill>
              </a:rPr>
              <a:t>SASKATCHEWAN</a:t>
            </a:r>
          </a:p>
          <a:p>
            <a:pPr marL="158265" indent="-158265">
              <a:buFont typeface="Arial" panose="020B0604020202020204" pitchFamily="34" charset="0"/>
              <a:buChar char="•"/>
            </a:pPr>
            <a:r>
              <a:rPr lang="en-US" sz="1015" dirty="0">
                <a:solidFill>
                  <a:schemeClr val="tx1"/>
                </a:solidFill>
              </a:rPr>
              <a:t>OBPS Style for Sectors</a:t>
            </a:r>
          </a:p>
          <a:p>
            <a:pPr marL="158265" indent="-158265">
              <a:buFont typeface="Arial" panose="020B0604020202020204" pitchFamily="34" charset="0"/>
              <a:buChar char="•"/>
            </a:pPr>
            <a:r>
              <a:rPr lang="en-US" sz="1015" b="1" dirty="0">
                <a:solidFill>
                  <a:srgbClr val="FF0000"/>
                </a:solidFill>
              </a:rPr>
              <a:t>Offsets</a:t>
            </a:r>
          </a:p>
          <a:p>
            <a:pPr marL="158265" indent="-158265">
              <a:buFont typeface="Arial" panose="020B0604020202020204" pitchFamily="34" charset="0"/>
              <a:buChar char="•"/>
            </a:pPr>
            <a:r>
              <a:rPr lang="en-US" sz="1015" dirty="0">
                <a:solidFill>
                  <a:schemeClr val="tx1"/>
                </a:solidFill>
              </a:rPr>
              <a:t>Technology Transfers</a:t>
            </a:r>
          </a:p>
          <a:p>
            <a:pPr marL="158265" indent="-158265">
              <a:buFont typeface="Arial" panose="020B0604020202020204" pitchFamily="34" charset="0"/>
              <a:buChar char="•"/>
            </a:pPr>
            <a:r>
              <a:rPr lang="en-US" sz="1015" dirty="0">
                <a:solidFill>
                  <a:schemeClr val="tx1"/>
                </a:solidFill>
              </a:rPr>
              <a:t>Coal Equivalency Deal</a:t>
            </a:r>
          </a:p>
        </p:txBody>
      </p:sp>
      <p:cxnSp>
        <p:nvCxnSpPr>
          <p:cNvPr id="104" name="Curved Connector 2"/>
          <p:cNvCxnSpPr/>
          <p:nvPr/>
        </p:nvCxnSpPr>
        <p:spPr>
          <a:xfrm rot="5400000">
            <a:off x="2787467" y="5129166"/>
            <a:ext cx="552945" cy="241162"/>
          </a:xfrm>
          <a:prstGeom prst="bentConnector3">
            <a:avLst>
              <a:gd name="adj1" fmla="val 82710"/>
            </a:avLst>
          </a:prstGeom>
          <a:ln w="762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7" name="Donut 106"/>
          <p:cNvSpPr/>
          <p:nvPr/>
        </p:nvSpPr>
        <p:spPr>
          <a:xfrm>
            <a:off x="7415685" y="3889281"/>
            <a:ext cx="281357" cy="284958"/>
          </a:xfrm>
          <a:prstGeom prst="donut">
            <a:avLst>
              <a:gd name="adj" fmla="val 7939"/>
            </a:avLst>
          </a:prstGeom>
          <a:solidFill>
            <a:srgbClr val="99FF66"/>
          </a:solidFill>
          <a:ln>
            <a:solidFill>
              <a:srgbClr val="66FF33"/>
            </a:solidFill>
          </a:ln>
          <a:scene3d>
            <a:camera prst="orthographicFront"/>
            <a:lightRig rig="balanced" dir="tr"/>
          </a:scene3d>
          <a:sp3d prstMaterial="matte">
            <a:bevelT w="19050" h="38100"/>
          </a:sp3d>
        </p:spPr>
        <p:style>
          <a:lnRef idx="1">
            <a:schemeClr val="accent1"/>
          </a:lnRef>
          <a:fillRef idx="3">
            <a:schemeClr val="accent1"/>
          </a:fillRef>
          <a:effectRef idx="2">
            <a:schemeClr val="accent1"/>
          </a:effectRef>
          <a:fontRef idx="minor">
            <a:schemeClr val="lt1"/>
          </a:fontRef>
        </p:style>
        <p:txBody>
          <a:bodyPr rtlCol="0" anchor="ctr">
            <a:sp3d/>
          </a:bodyPr>
          <a:lstStyle/>
          <a:p>
            <a:pPr algn="ctr"/>
            <a:r>
              <a:rPr lang="en-US" sz="1846" b="1" dirty="0">
                <a:ln w="9000" cmpd="sng">
                  <a:solidFill>
                    <a:schemeClr val="accent5">
                      <a:lumMod val="50000"/>
                    </a:schemeClr>
                  </a:solidFill>
                  <a:prstDash val="solid"/>
                </a:ln>
                <a:solidFill>
                  <a:srgbClr val="99FF66"/>
                </a:solidFill>
              </a:rPr>
              <a:t>*</a:t>
            </a:r>
            <a:endParaRPr lang="en-CA" sz="1846" b="1" dirty="0">
              <a:ln w="9000" cmpd="sng">
                <a:solidFill>
                  <a:schemeClr val="accent5">
                    <a:lumMod val="50000"/>
                  </a:schemeClr>
                </a:solidFill>
                <a:prstDash val="solid"/>
              </a:ln>
              <a:solidFill>
                <a:srgbClr val="99FF66"/>
              </a:solidFill>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9360" y="1043311"/>
            <a:ext cx="2084600" cy="783062"/>
          </a:xfrm>
          <a:prstGeom prst="rect">
            <a:avLst/>
          </a:prstGeom>
        </p:spPr>
      </p:pic>
      <p:sp>
        <p:nvSpPr>
          <p:cNvPr id="24" name="Title 1"/>
          <p:cNvSpPr>
            <a:spLocks noGrp="1"/>
          </p:cNvSpPr>
          <p:nvPr>
            <p:ph type="title"/>
          </p:nvPr>
        </p:nvSpPr>
        <p:spPr>
          <a:xfrm>
            <a:off x="0" y="-352277"/>
            <a:ext cx="9144000" cy="1346200"/>
          </a:xfrm>
        </p:spPr>
        <p:txBody>
          <a:bodyPr>
            <a:normAutofit/>
          </a:bodyPr>
          <a:lstStyle/>
          <a:p>
            <a:r>
              <a:rPr lang="en-US" altLang="en-US" dirty="0"/>
              <a:t>Pan Canadian Patchwork ;-)</a:t>
            </a:r>
          </a:p>
        </p:txBody>
      </p:sp>
      <p:sp>
        <p:nvSpPr>
          <p:cNvPr id="7" name="TextBox 6"/>
          <p:cNvSpPr txBox="1"/>
          <p:nvPr/>
        </p:nvSpPr>
        <p:spPr>
          <a:xfrm>
            <a:off x="5457936" y="688932"/>
            <a:ext cx="3574782" cy="584775"/>
          </a:xfrm>
          <a:prstGeom prst="rect">
            <a:avLst/>
          </a:prstGeom>
          <a:noFill/>
        </p:spPr>
        <p:txBody>
          <a:bodyPr wrap="square" rtlCol="0">
            <a:spAutoFit/>
          </a:bodyPr>
          <a:lstStyle/>
          <a:p>
            <a:r>
              <a:rPr lang="en-US" sz="1600" b="1" i="1" dirty="0">
                <a:latin typeface="Century Gothic" charset="0"/>
                <a:ea typeface="Century Gothic" charset="0"/>
                <a:cs typeface="Century Gothic" charset="0"/>
              </a:rPr>
              <a:t>Includes:  </a:t>
            </a:r>
            <a:r>
              <a:rPr lang="en-US" sz="1600" i="1" dirty="0">
                <a:latin typeface="Century Gothic" charset="0"/>
                <a:ea typeface="Century Gothic" charset="0"/>
                <a:cs typeface="Century Gothic" charset="0"/>
              </a:rPr>
              <a:t>PCF Offset Harmonization Framework</a:t>
            </a:r>
          </a:p>
        </p:txBody>
      </p:sp>
      <p:pic>
        <p:nvPicPr>
          <p:cNvPr id="25" name="Picture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823" y="5305081"/>
            <a:ext cx="1361083" cy="1518770"/>
          </a:xfrm>
          <a:prstGeom prst="rect">
            <a:avLst/>
          </a:prstGeom>
        </p:spPr>
      </p:pic>
    </p:spTree>
    <p:extLst>
      <p:ext uri="{BB962C8B-B14F-4D97-AF65-F5344CB8AC3E}">
        <p14:creationId xmlns:p14="http://schemas.microsoft.com/office/powerpoint/2010/main" val="550511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185398" y="200455"/>
            <a:ext cx="9633857"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CA" sz="3600" i="0" u="none" strike="noStrike" cap="none" dirty="0">
                <a:solidFill>
                  <a:srgbClr val="3C3C3B"/>
                </a:solidFill>
                <a:latin typeface="Century Gothic" charset="0"/>
                <a:ea typeface="Century Gothic" charset="0"/>
                <a:cs typeface="Century Gothic" charset="0"/>
                <a:sym typeface="Questrial"/>
              </a:rPr>
              <a:t>Ag Challenges – Risk, Cost and Scale</a:t>
            </a:r>
            <a:endParaRPr lang="en-CA" sz="3600" i="0" u="none" strike="noStrike" cap="none" baseline="0" dirty="0">
              <a:solidFill>
                <a:srgbClr val="3C3C3B"/>
              </a:solidFill>
              <a:latin typeface="Century Gothic" charset="0"/>
              <a:ea typeface="Century Gothic" charset="0"/>
              <a:cs typeface="Century Gothic" charset="0"/>
              <a:sym typeface="Questrial"/>
            </a:endParaRPr>
          </a:p>
        </p:txBody>
      </p:sp>
      <p:sp>
        <p:nvSpPr>
          <p:cNvPr id="205" name="Shape 205"/>
          <p:cNvSpPr txBox="1">
            <a:spLocks noGrp="1"/>
          </p:cNvSpPr>
          <p:nvPr>
            <p:ph type="body" idx="1"/>
          </p:nvPr>
        </p:nvSpPr>
        <p:spPr>
          <a:xfrm>
            <a:off x="214132" y="1497923"/>
            <a:ext cx="8834796" cy="4352924"/>
          </a:xfrm>
          <a:prstGeom prst="rect">
            <a:avLst/>
          </a:prstGeom>
          <a:noFill/>
          <a:ln>
            <a:noFill/>
          </a:ln>
        </p:spPr>
        <p:txBody>
          <a:bodyPr lIns="91425" tIns="45700" rIns="91425" bIns="45700" anchor="t" anchorCtr="0">
            <a:noAutofit/>
          </a:bodyPr>
          <a:lstStyle/>
          <a:p>
            <a:pPr indent="-342900">
              <a:lnSpc>
                <a:spcPct val="150000"/>
              </a:lnSpc>
              <a:spcBef>
                <a:spcPts val="0"/>
              </a:spcBef>
              <a:spcAft>
                <a:spcPts val="0"/>
              </a:spcAft>
              <a:buSzPct val="50000"/>
            </a:pPr>
            <a:r>
              <a:rPr lang="en-CA" sz="2000" b="0" i="0" u="none" strike="noStrike" cap="none" baseline="0" dirty="0">
                <a:solidFill>
                  <a:srgbClr val="3C3C3B"/>
                </a:solidFill>
                <a:latin typeface="Century Gothic" charset="0"/>
                <a:ea typeface="Century Gothic" charset="0"/>
                <a:cs typeface="Century Gothic" charset="0"/>
                <a:sym typeface="Questrial"/>
              </a:rPr>
              <a:t>Agricultural</a:t>
            </a:r>
            <a:r>
              <a:rPr lang="en-CA" sz="2000" b="0" i="0" u="none" strike="noStrike" cap="none" dirty="0">
                <a:solidFill>
                  <a:srgbClr val="3C3C3B"/>
                </a:solidFill>
                <a:latin typeface="Century Gothic" charset="0"/>
                <a:ea typeface="Century Gothic" charset="0"/>
                <a:cs typeface="Century Gothic" charset="0"/>
                <a:sym typeface="Questrial"/>
              </a:rPr>
              <a:t> projects are not metered - risk/cost</a:t>
            </a:r>
          </a:p>
          <a:p>
            <a:pPr indent="-342900">
              <a:lnSpc>
                <a:spcPct val="150000"/>
              </a:lnSpc>
              <a:spcBef>
                <a:spcPts val="0"/>
              </a:spcBef>
              <a:spcAft>
                <a:spcPts val="0"/>
              </a:spcAft>
              <a:buSzPct val="50000"/>
            </a:pPr>
            <a:r>
              <a:rPr lang="en-CA" sz="2000" dirty="0">
                <a:latin typeface="Century Gothic" charset="0"/>
                <a:ea typeface="Century Gothic" charset="0"/>
                <a:cs typeface="Century Gothic" charset="0"/>
              </a:rPr>
              <a:t>Reliance on Modeling and Estimates </a:t>
            </a:r>
            <a:r>
              <a:rPr lang="mr-IN" sz="2000" dirty="0">
                <a:latin typeface="Century Gothic" charset="0"/>
                <a:ea typeface="Century Gothic" charset="0"/>
                <a:cs typeface="Century Gothic" charset="0"/>
              </a:rPr>
              <a:t>–</a:t>
            </a:r>
            <a:r>
              <a:rPr lang="en-CA" sz="2000" dirty="0">
                <a:latin typeface="Century Gothic" charset="0"/>
                <a:ea typeface="Century Gothic" charset="0"/>
                <a:cs typeface="Century Gothic" charset="0"/>
              </a:rPr>
              <a:t> good, but risk</a:t>
            </a:r>
            <a:endParaRPr lang="en-CA" sz="2000" b="0" i="0" u="none" strike="noStrike" cap="none" dirty="0">
              <a:solidFill>
                <a:srgbClr val="3C3C3B"/>
              </a:solidFill>
              <a:latin typeface="Century Gothic" charset="0"/>
              <a:ea typeface="Century Gothic" charset="0"/>
              <a:cs typeface="Century Gothic" charset="0"/>
              <a:sym typeface="Questrial"/>
            </a:endParaRPr>
          </a:p>
          <a:p>
            <a:pPr indent="-342900">
              <a:lnSpc>
                <a:spcPct val="150000"/>
              </a:lnSpc>
              <a:spcBef>
                <a:spcPts val="0"/>
              </a:spcBef>
              <a:spcAft>
                <a:spcPts val="0"/>
              </a:spcAft>
              <a:buSzPct val="50000"/>
            </a:pPr>
            <a:r>
              <a:rPr lang="en-CA" sz="2000" dirty="0">
                <a:latin typeface="Century Gothic" charset="0"/>
                <a:ea typeface="Century Gothic" charset="0"/>
                <a:cs typeface="Century Gothic" charset="0"/>
              </a:rPr>
              <a:t>Each farm has small emission reductions and are diffuse on the landscape </a:t>
            </a:r>
            <a:r>
              <a:rPr lang="mr-IN" sz="2000" dirty="0">
                <a:latin typeface="Century Gothic" charset="0"/>
                <a:ea typeface="Century Gothic" charset="0"/>
                <a:cs typeface="Century Gothic" charset="0"/>
              </a:rPr>
              <a:t>–</a:t>
            </a:r>
            <a:r>
              <a:rPr lang="en-CA" sz="2000" dirty="0">
                <a:latin typeface="Century Gothic" charset="0"/>
                <a:ea typeface="Century Gothic" charset="0"/>
                <a:cs typeface="Century Gothic" charset="0"/>
              </a:rPr>
              <a:t> cost (needs aggregation)</a:t>
            </a:r>
          </a:p>
          <a:p>
            <a:pPr indent="-342900">
              <a:lnSpc>
                <a:spcPct val="150000"/>
              </a:lnSpc>
              <a:spcBef>
                <a:spcPts val="0"/>
              </a:spcBef>
              <a:spcAft>
                <a:spcPts val="0"/>
              </a:spcAft>
              <a:buSzPct val="50000"/>
            </a:pPr>
            <a:r>
              <a:rPr lang="en-CA" sz="2000" b="0" i="0" u="none" strike="noStrike" cap="none" baseline="0" dirty="0">
                <a:solidFill>
                  <a:srgbClr val="3C3C3B"/>
                </a:solidFill>
                <a:latin typeface="Century Gothic" charset="0"/>
                <a:ea typeface="Century Gothic" charset="0"/>
                <a:cs typeface="Century Gothic" charset="0"/>
                <a:sym typeface="Questrial"/>
              </a:rPr>
              <a:t>Soil sequestration</a:t>
            </a:r>
            <a:r>
              <a:rPr lang="en-CA" sz="2000" b="0" i="0" u="none" strike="noStrike" cap="none" dirty="0">
                <a:solidFill>
                  <a:srgbClr val="3C3C3B"/>
                </a:solidFill>
                <a:latin typeface="Century Gothic" charset="0"/>
                <a:ea typeface="Century Gothic" charset="0"/>
                <a:cs typeface="Century Gothic" charset="0"/>
                <a:sym typeface="Questrial"/>
              </a:rPr>
              <a:t> is not permanent – risk (100 years+?)</a:t>
            </a:r>
          </a:p>
          <a:p>
            <a:pPr indent="-342900">
              <a:lnSpc>
                <a:spcPct val="150000"/>
              </a:lnSpc>
              <a:spcBef>
                <a:spcPts val="0"/>
              </a:spcBef>
              <a:spcAft>
                <a:spcPts val="0"/>
              </a:spcAft>
              <a:buSzPct val="50000"/>
            </a:pPr>
            <a:r>
              <a:rPr lang="en-CA" sz="2000" baseline="0" dirty="0">
                <a:latin typeface="Century Gothic" charset="0"/>
                <a:ea typeface="Century Gothic" charset="0"/>
                <a:cs typeface="Century Gothic" charset="0"/>
              </a:rPr>
              <a:t>Revenue</a:t>
            </a:r>
            <a:r>
              <a:rPr lang="en-CA" sz="2000" dirty="0">
                <a:latin typeface="Century Gothic" charset="0"/>
                <a:ea typeface="Century Gothic" charset="0"/>
                <a:cs typeface="Century Gothic" charset="0"/>
              </a:rPr>
              <a:t> stream is small – scale/cost</a:t>
            </a:r>
          </a:p>
          <a:p>
            <a:pPr indent="-342900">
              <a:lnSpc>
                <a:spcPct val="150000"/>
              </a:lnSpc>
              <a:spcBef>
                <a:spcPts val="0"/>
              </a:spcBef>
              <a:spcAft>
                <a:spcPts val="0"/>
              </a:spcAft>
              <a:buSzPct val="50000"/>
            </a:pPr>
            <a:r>
              <a:rPr lang="en-CA" sz="2000" dirty="0">
                <a:latin typeface="Century Gothic" charset="0"/>
                <a:ea typeface="Century Gothic" charset="0"/>
                <a:cs typeface="Century Gothic" charset="0"/>
              </a:rPr>
              <a:t>Activities can shift – risk (leakage)</a:t>
            </a:r>
          </a:p>
          <a:p>
            <a:pPr indent="-342900">
              <a:lnSpc>
                <a:spcPct val="150000"/>
              </a:lnSpc>
              <a:spcBef>
                <a:spcPts val="0"/>
              </a:spcBef>
              <a:spcAft>
                <a:spcPts val="0"/>
              </a:spcAft>
              <a:buSzPct val="50000"/>
            </a:pPr>
            <a:r>
              <a:rPr lang="en-CA" sz="2000" dirty="0" err="1">
                <a:latin typeface="Century Gothic" charset="0"/>
                <a:ea typeface="Century Gothic" charset="0"/>
                <a:cs typeface="Century Gothic" charset="0"/>
              </a:rPr>
              <a:t>Additionality</a:t>
            </a:r>
            <a:r>
              <a:rPr lang="en-CA" sz="2000" dirty="0">
                <a:latin typeface="Century Gothic" charset="0"/>
                <a:ea typeface="Century Gothic" charset="0"/>
                <a:cs typeface="Century Gothic" charset="0"/>
              </a:rPr>
              <a:t> can be difficult to meet (requires further barriers analysis w/experts)</a:t>
            </a:r>
          </a:p>
          <a:p>
            <a:pPr indent="-342900">
              <a:spcBef>
                <a:spcPts val="0"/>
              </a:spcBef>
              <a:spcAft>
                <a:spcPts val="0"/>
              </a:spcAft>
              <a:buSzPct val="50000"/>
            </a:pPr>
            <a:endParaRPr lang="en-CA" dirty="0">
              <a:latin typeface="Century Gothic" charset="0"/>
              <a:ea typeface="Century Gothic" charset="0"/>
              <a:cs typeface="Century Gothic" charset="0"/>
            </a:endParaRPr>
          </a:p>
          <a:p>
            <a:pPr marL="0" indent="0">
              <a:spcBef>
                <a:spcPts val="0"/>
              </a:spcBef>
              <a:spcAft>
                <a:spcPts val="0"/>
              </a:spcAft>
              <a:buSzPct val="50000"/>
              <a:buNone/>
            </a:pPr>
            <a:endParaRPr lang="en-CA" dirty="0">
              <a:latin typeface="Century Gothic" charset="0"/>
              <a:ea typeface="Century Gothic" charset="0"/>
              <a:cs typeface="Century Gothic" charset="0"/>
            </a:endParaRPr>
          </a:p>
          <a:p>
            <a:pPr marL="0" marR="0" lvl="0" indent="0" algn="l" rtl="0">
              <a:lnSpc>
                <a:spcPct val="100000"/>
              </a:lnSpc>
              <a:spcBef>
                <a:spcPts val="0"/>
              </a:spcBef>
              <a:spcAft>
                <a:spcPts val="0"/>
              </a:spcAft>
              <a:buClr>
                <a:srgbClr val="3C3C3B"/>
              </a:buClr>
              <a:buSzPct val="25000"/>
              <a:buFont typeface="Arial"/>
              <a:buNone/>
            </a:pPr>
            <a:endParaRPr lang="en-CA" sz="2400" b="0" i="0" u="none" strike="noStrike" cap="none" baseline="0" dirty="0">
              <a:solidFill>
                <a:srgbClr val="3C3C3B"/>
              </a:solidFill>
              <a:latin typeface="Century Gothic" charset="0"/>
              <a:ea typeface="Century Gothic" charset="0"/>
              <a:cs typeface="Century Gothic" charset="0"/>
              <a:sym typeface="Questrial"/>
            </a:endParaRPr>
          </a:p>
          <a:p>
            <a:pPr marL="0" marR="0" lvl="0" indent="0" algn="l" rtl="0">
              <a:lnSpc>
                <a:spcPct val="100000"/>
              </a:lnSpc>
              <a:spcBef>
                <a:spcPts val="0"/>
              </a:spcBef>
              <a:spcAft>
                <a:spcPts val="0"/>
              </a:spcAft>
              <a:buClr>
                <a:srgbClr val="3C3C3B"/>
              </a:buClr>
              <a:buSzPct val="25000"/>
              <a:buFont typeface="Arial"/>
              <a:buNone/>
            </a:pPr>
            <a:endParaRPr lang="en-CA" sz="2400" b="0" i="0" u="none" strike="noStrike" cap="none" baseline="0" dirty="0">
              <a:solidFill>
                <a:srgbClr val="3C3C3B"/>
              </a:solidFill>
              <a:latin typeface="Century Gothic" charset="0"/>
              <a:ea typeface="Century Gothic" charset="0"/>
              <a:cs typeface="Century Gothic" charset="0"/>
              <a:sym typeface="Questrial"/>
            </a:endParaRPr>
          </a:p>
        </p:txBody>
      </p:sp>
      <p:sp>
        <p:nvSpPr>
          <p:cNvPr id="206" name="Shape 206"/>
          <p:cNvSpPr txBox="1">
            <a:spLocks noGrp="1"/>
          </p:cNvSpPr>
          <p:nvPr>
            <p:ph type="ftr" idx="11"/>
          </p:nvPr>
        </p:nvSpPr>
        <p:spPr>
          <a:xfrm>
            <a:off x="4732337" y="6396037"/>
            <a:ext cx="28956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CA" sz="1000" b="0" i="0" u="none" strike="noStrike" cap="none" baseline="0">
                <a:solidFill>
                  <a:srgbClr val="3C3C3B"/>
                </a:solidFill>
                <a:latin typeface="Questrial"/>
                <a:ea typeface="Questrial"/>
                <a:cs typeface="Questrial"/>
                <a:sym typeface="Questrial"/>
              </a:rPr>
              <a:t>VIRESCO SOLUTIONS</a:t>
            </a:r>
          </a:p>
        </p:txBody>
      </p:sp>
      <p:sp>
        <p:nvSpPr>
          <p:cNvPr id="207" name="Shape 207"/>
          <p:cNvSpPr txBox="1">
            <a:spLocks noGrp="1"/>
          </p:cNvSpPr>
          <p:nvPr>
            <p:ph type="sldNum" idx="12"/>
          </p:nvPr>
        </p:nvSpPr>
        <p:spPr>
          <a:xfrm>
            <a:off x="8466138" y="6396037"/>
            <a:ext cx="560387"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1000" b="0" i="0" u="none" strike="noStrike" cap="none" baseline="0">
                <a:solidFill>
                  <a:srgbClr val="3C3C3B"/>
                </a:solidFill>
                <a:latin typeface="Calibri"/>
                <a:ea typeface="Calibri"/>
                <a:cs typeface="Calibri"/>
                <a:sym typeface="Calibri"/>
              </a:rPr>
              <a:t>24</a:t>
            </a:fld>
            <a:endParaRPr lang="en-CA" sz="1000" b="0" i="0" u="none" strike="noStrike" cap="none" baseline="0">
              <a:solidFill>
                <a:srgbClr val="3C3C3B"/>
              </a:solidFill>
              <a:latin typeface="Calibri"/>
              <a:ea typeface="Calibri"/>
              <a:cs typeface="Calibri"/>
              <a:sym typeface="Calibri"/>
            </a:endParaRPr>
          </a:p>
        </p:txBody>
      </p:sp>
    </p:spTree>
    <p:extLst>
      <p:ext uri="{BB962C8B-B14F-4D97-AF65-F5344CB8AC3E}">
        <p14:creationId xmlns:p14="http://schemas.microsoft.com/office/powerpoint/2010/main" val="693423424"/>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C96395C-E5C6-400E-9515-B5E0F3261A41}"/>
              </a:ext>
            </a:extLst>
          </p:cNvPr>
          <p:cNvSpPr>
            <a:spLocks noGrp="1" noChangeArrowheads="1"/>
          </p:cNvSpPr>
          <p:nvPr>
            <p:ph type="title"/>
          </p:nvPr>
        </p:nvSpPr>
        <p:spPr>
          <a:xfrm>
            <a:off x="457200" y="1404218"/>
            <a:ext cx="8229600" cy="857250"/>
          </a:xfrm>
        </p:spPr>
        <p:txBody>
          <a:bodyPr/>
          <a:lstStyle/>
          <a:p>
            <a:r>
              <a:rPr lang="en-US" altLang="en-US" sz="3000" b="1" dirty="0">
                <a:latin typeface="Century Gothic" panose="020B0502020202020204" pitchFamily="34" charset="0"/>
                <a:cs typeface="Century Gothic" panose="020B0502020202020204" pitchFamily="34" charset="0"/>
              </a:rPr>
              <a:t>Thank You!</a:t>
            </a:r>
          </a:p>
        </p:txBody>
      </p:sp>
      <p:sp>
        <p:nvSpPr>
          <p:cNvPr id="23555" name="Content Placeholder 2">
            <a:extLst>
              <a:ext uri="{FF2B5EF4-FFF2-40B4-BE49-F238E27FC236}">
                <a16:creationId xmlns:a16="http://schemas.microsoft.com/office/drawing/2014/main" id="{667B1346-95CB-45EA-B77F-66A5CDA0ECB5}"/>
              </a:ext>
            </a:extLst>
          </p:cNvPr>
          <p:cNvSpPr>
            <a:spLocks noGrp="1" noChangeArrowheads="1"/>
          </p:cNvSpPr>
          <p:nvPr>
            <p:ph idx="1"/>
          </p:nvPr>
        </p:nvSpPr>
        <p:spPr>
          <a:xfrm>
            <a:off x="466717" y="3146157"/>
            <a:ext cx="8229600" cy="3264694"/>
          </a:xfrm>
        </p:spPr>
        <p:txBody>
          <a:bodyPr/>
          <a:lstStyle/>
          <a:p>
            <a:pPr marL="0" indent="0" algn="ctr">
              <a:buNone/>
            </a:pPr>
            <a:r>
              <a:rPr lang="en-US" altLang="en-US" dirty="0">
                <a:latin typeface="Century Gothic" panose="020B0502020202020204" pitchFamily="34" charset="0"/>
                <a:cs typeface="Century Gothic" panose="020B0502020202020204" pitchFamily="34" charset="0"/>
              </a:rPr>
              <a:t>Candace Vinke</a:t>
            </a:r>
          </a:p>
          <a:p>
            <a:pPr marL="0" indent="0" algn="ctr">
              <a:buNone/>
            </a:pPr>
            <a:r>
              <a:rPr lang="en-US" altLang="en-US" dirty="0">
                <a:latin typeface="Century Gothic" panose="020B0502020202020204" pitchFamily="34" charset="0"/>
                <a:cs typeface="Century Gothic" panose="020B0502020202020204" pitchFamily="34" charset="0"/>
              </a:rPr>
              <a:t>Sustainable Development Director</a:t>
            </a:r>
          </a:p>
          <a:p>
            <a:pPr marL="0" indent="0" algn="ctr">
              <a:buNone/>
            </a:pPr>
            <a:r>
              <a:rPr lang="en-US" altLang="en-US" dirty="0" err="1">
                <a:latin typeface="Century Gothic" panose="020B0502020202020204" pitchFamily="34" charset="0"/>
                <a:cs typeface="Century Gothic" panose="020B0502020202020204" pitchFamily="34" charset="0"/>
              </a:rPr>
              <a:t>Viresco</a:t>
            </a:r>
            <a:r>
              <a:rPr lang="en-US" altLang="en-US" dirty="0">
                <a:latin typeface="Century Gothic" panose="020B0502020202020204" pitchFamily="34" charset="0"/>
                <a:cs typeface="Century Gothic" panose="020B0502020202020204" pitchFamily="34" charset="0"/>
              </a:rPr>
              <a:t> Solutions</a:t>
            </a:r>
          </a:p>
          <a:p>
            <a:pPr marL="0" indent="0" algn="ctr">
              <a:buNone/>
            </a:pPr>
            <a:r>
              <a:rPr lang="en-US" altLang="en-US" dirty="0">
                <a:latin typeface="Century Gothic" panose="020B0502020202020204" pitchFamily="34" charset="0"/>
                <a:cs typeface="Century Gothic" panose="020B0502020202020204" pitchFamily="34" charset="0"/>
                <a:hlinkClick r:id="rId2"/>
              </a:rPr>
              <a:t>candace@virescosolutions.com</a:t>
            </a:r>
            <a:endParaRPr lang="en-US" altLang="en-US" dirty="0">
              <a:latin typeface="Century Gothic" panose="020B0502020202020204" pitchFamily="34" charset="0"/>
              <a:cs typeface="Century Gothic" panose="020B0502020202020204" pitchFamily="34" charset="0"/>
            </a:endParaRPr>
          </a:p>
          <a:p>
            <a:pPr marL="0" indent="0" algn="ctr">
              <a:buNone/>
            </a:pPr>
            <a:r>
              <a:rPr lang="en-US" altLang="en-US" dirty="0">
                <a:latin typeface="Century Gothic" panose="020B0502020202020204" pitchFamily="34" charset="0"/>
                <a:cs typeface="Century Gothic" panose="020B0502020202020204" pitchFamily="34" charset="0"/>
              </a:rPr>
              <a:t>+1-403-926-2902</a:t>
            </a:r>
          </a:p>
        </p:txBody>
      </p:sp>
      <p:sp>
        <p:nvSpPr>
          <p:cNvPr id="4" name="Footer Placeholder 3">
            <a:extLst>
              <a:ext uri="{FF2B5EF4-FFF2-40B4-BE49-F238E27FC236}">
                <a16:creationId xmlns:a16="http://schemas.microsoft.com/office/drawing/2014/main" id="{09E1A1A5-4460-4E27-9E5B-00E79F7F6581}"/>
              </a:ext>
            </a:extLst>
          </p:cNvPr>
          <p:cNvSpPr>
            <a:spLocks noGrp="1"/>
          </p:cNvSpPr>
          <p:nvPr>
            <p:ph type="ftr" sz="quarter" idx="11"/>
          </p:nvPr>
        </p:nvSpPr>
        <p:spPr/>
        <p:txBody>
          <a:bodyPr/>
          <a:lstStyle/>
          <a:p>
            <a:pPr>
              <a:defRPr/>
            </a:pPr>
            <a:r>
              <a:rPr lang="en-US"/>
              <a:t>VIRESCO SOLUTIONS</a:t>
            </a:r>
          </a:p>
        </p:txBody>
      </p:sp>
      <p:sp>
        <p:nvSpPr>
          <p:cNvPr id="23557" name="Slide Number Placeholder 4">
            <a:extLst>
              <a:ext uri="{FF2B5EF4-FFF2-40B4-BE49-F238E27FC236}">
                <a16:creationId xmlns:a16="http://schemas.microsoft.com/office/drawing/2014/main" id="{4E8C06A7-04DA-410D-AE89-A9D49CECFC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5DA032-7989-44BA-94A0-48826D0824E5}" type="slidenum">
              <a:rPr lang="en-US" altLang="en-US">
                <a:solidFill>
                  <a:srgbClr val="3C3C3B"/>
                </a:solidFill>
              </a:rPr>
              <a:pPr fontAlgn="base">
                <a:spcBef>
                  <a:spcPct val="0"/>
                </a:spcBef>
                <a:spcAft>
                  <a:spcPct val="0"/>
                </a:spcAft>
              </a:pPr>
              <a:t>25</a:t>
            </a:fld>
            <a:endParaRPr lang="en-US" altLang="en-US">
              <a:solidFill>
                <a:srgbClr val="3C3C3B"/>
              </a:solidFill>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Us</a:t>
            </a:r>
          </a:p>
        </p:txBody>
      </p:sp>
      <p:sp>
        <p:nvSpPr>
          <p:cNvPr id="3" name="Content Placeholder 2"/>
          <p:cNvSpPr>
            <a:spLocks noGrp="1"/>
          </p:cNvSpPr>
          <p:nvPr>
            <p:ph idx="1"/>
          </p:nvPr>
        </p:nvSpPr>
        <p:spPr/>
        <p:txBody>
          <a:bodyPr/>
          <a:lstStyle/>
          <a:p>
            <a:r>
              <a:rPr lang="en-US" dirty="0"/>
              <a:t>Environmental consulting firm working in agriculture, bioenergy and agri-food sectors</a:t>
            </a:r>
          </a:p>
          <a:p>
            <a:pPr marL="0" indent="0">
              <a:buNone/>
            </a:pPr>
            <a:endParaRPr lang="en-US" dirty="0"/>
          </a:p>
          <a:p>
            <a:r>
              <a:rPr lang="en-US" dirty="0"/>
              <a:t>Assist clients in navigating the complex and evolving world of sustainability</a:t>
            </a:r>
          </a:p>
          <a:p>
            <a:pPr marL="0" indent="0">
              <a:buNone/>
            </a:pPr>
            <a:endParaRPr lang="en-US" dirty="0"/>
          </a:p>
          <a:p>
            <a:r>
              <a:rPr lang="en-US" dirty="0"/>
              <a:t>Experts in developing science-based metrics and solutions to enhance social license and public trust</a:t>
            </a:r>
          </a:p>
          <a:p>
            <a:pPr marL="0" indent="0">
              <a:buNone/>
            </a:pPr>
            <a:endParaRPr lang="en-US" dirty="0"/>
          </a:p>
          <a:p>
            <a:r>
              <a:rPr lang="en-US" dirty="0"/>
              <a:t>Vision: “Mainstream Sustainability”</a:t>
            </a:r>
          </a:p>
        </p:txBody>
      </p:sp>
      <p:sp>
        <p:nvSpPr>
          <p:cNvPr id="4" name="Footer Placeholder 3"/>
          <p:cNvSpPr>
            <a:spLocks noGrp="1"/>
          </p:cNvSpPr>
          <p:nvPr>
            <p:ph type="ftr" sz="quarter" idx="11"/>
          </p:nvPr>
        </p:nvSpPr>
        <p:spPr/>
        <p:txBody>
          <a:bodyPr/>
          <a:lstStyle/>
          <a:p>
            <a:r>
              <a:rPr lang="en-US"/>
              <a:t>VIRESCO SOLUTIONS</a:t>
            </a:r>
            <a:endParaRPr lang="en-US" dirty="0"/>
          </a:p>
        </p:txBody>
      </p:sp>
      <p:sp>
        <p:nvSpPr>
          <p:cNvPr id="5" name="Slide Number Placeholder 4"/>
          <p:cNvSpPr>
            <a:spLocks noGrp="1"/>
          </p:cNvSpPr>
          <p:nvPr>
            <p:ph type="sldNum" sz="quarter" idx="12"/>
          </p:nvPr>
        </p:nvSpPr>
        <p:spPr/>
        <p:txBody>
          <a:bodyPr/>
          <a:lstStyle/>
          <a:p>
            <a:fld id="{85342F38-C6C6-AF4D-94FC-B55C427F4550}" type="slidenum">
              <a:rPr lang="en-US" smtClean="0"/>
              <a:t>3</a:t>
            </a:fld>
            <a:endParaRPr lang="en-US"/>
          </a:p>
        </p:txBody>
      </p:sp>
    </p:spTree>
    <p:extLst>
      <p:ext uri="{BB962C8B-B14F-4D97-AF65-F5344CB8AC3E}">
        <p14:creationId xmlns:p14="http://schemas.microsoft.com/office/powerpoint/2010/main" val="173024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F5CDC0A-3C9C-488D-9D65-0689AA26C2B8}"/>
              </a:ext>
            </a:extLst>
          </p:cNvPr>
          <p:cNvSpPr>
            <a:spLocks noGrp="1" noChangeArrowheads="1"/>
          </p:cNvSpPr>
          <p:nvPr>
            <p:ph type="title"/>
          </p:nvPr>
        </p:nvSpPr>
        <p:spPr/>
        <p:txBody>
          <a:bodyPr/>
          <a:lstStyle/>
          <a:p>
            <a:r>
              <a:rPr lang="en-CA" altLang="en-US">
                <a:latin typeface="Century Gothic" panose="020B0502020202020204" pitchFamily="34" charset="0"/>
                <a:cs typeface="Century Gothic" panose="020B0502020202020204" pitchFamily="34" charset="0"/>
              </a:rPr>
              <a:t>Viresco Solutions</a:t>
            </a:r>
          </a:p>
        </p:txBody>
      </p:sp>
      <p:grpSp>
        <p:nvGrpSpPr>
          <p:cNvPr id="21507" name="Group 12">
            <a:extLst>
              <a:ext uri="{FF2B5EF4-FFF2-40B4-BE49-F238E27FC236}">
                <a16:creationId xmlns:a16="http://schemas.microsoft.com/office/drawing/2014/main" id="{12F144D4-4744-42DC-AAE8-BE4175042671}"/>
              </a:ext>
            </a:extLst>
          </p:cNvPr>
          <p:cNvGrpSpPr>
            <a:grpSpLocks/>
          </p:cNvGrpSpPr>
          <p:nvPr/>
        </p:nvGrpSpPr>
        <p:grpSpPr bwMode="auto">
          <a:xfrm>
            <a:off x="527448" y="1900237"/>
            <a:ext cx="7950994" cy="3225404"/>
            <a:chOff x="457203" y="1201560"/>
            <a:chExt cx="10602400" cy="4300737"/>
          </a:xfrm>
        </p:grpSpPr>
        <p:pic>
          <p:nvPicPr>
            <p:cNvPr id="21508" name="Content Placeholder 4">
              <a:extLst>
                <a:ext uri="{FF2B5EF4-FFF2-40B4-BE49-F238E27FC236}">
                  <a16:creationId xmlns:a16="http://schemas.microsoft.com/office/drawing/2014/main" id="{DB9D4F67-B5B7-40BD-8585-A9AF8B762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713" b="4366"/>
            <a:stretch>
              <a:fillRect/>
            </a:stretch>
          </p:blipFill>
          <p:spPr bwMode="auto">
            <a:xfrm>
              <a:off x="5758403" y="1209508"/>
              <a:ext cx="5301200" cy="428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1335F90-40AF-47C9-AB45-060E4B38E725}"/>
                </a:ext>
              </a:extLst>
            </p:cNvPr>
            <p:cNvSpPr/>
            <p:nvPr/>
          </p:nvSpPr>
          <p:spPr>
            <a:xfrm>
              <a:off x="5488500" y="1201560"/>
              <a:ext cx="2918121" cy="246074"/>
            </a:xfrm>
            <a:prstGeom prst="rect">
              <a:avLst/>
            </a:prstGeom>
            <a:solidFill>
              <a:sysClr val="window" lastClr="FFFFFF"/>
            </a:solidFill>
            <a:ln w="9525" cap="flat" cmpd="sng" algn="ctr">
              <a:noFill/>
              <a:prstDash val="solid"/>
            </a:ln>
            <a:effectLst/>
          </p:spPr>
          <p:txBody>
            <a:bodyPr anchor="ctr"/>
            <a:lstStyle/>
            <a:p>
              <a:pPr algn="ctr" defTabSz="685800">
                <a:defRPr/>
              </a:pPr>
              <a:endParaRPr lang="en-CA" sz="1350" kern="0">
                <a:solidFill>
                  <a:prstClr val="white"/>
                </a:solidFill>
                <a:latin typeface="Arial"/>
              </a:endParaRPr>
            </a:p>
          </p:txBody>
        </p:sp>
        <p:pic>
          <p:nvPicPr>
            <p:cNvPr id="21510" name="Content Placeholder 4">
              <a:extLst>
                <a:ext uri="{FF2B5EF4-FFF2-40B4-BE49-F238E27FC236}">
                  <a16:creationId xmlns:a16="http://schemas.microsoft.com/office/drawing/2014/main" id="{0E313C41-8921-43EF-99E9-AC7282FF2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622" b="30455"/>
            <a:stretch>
              <a:fillRect/>
            </a:stretch>
          </p:blipFill>
          <p:spPr bwMode="auto">
            <a:xfrm>
              <a:off x="457203" y="1201560"/>
              <a:ext cx="5301200" cy="428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389CFFD-9C41-48B0-B7CA-81D9A5FB594E}"/>
                </a:ext>
              </a:extLst>
            </p:cNvPr>
            <p:cNvSpPr/>
            <p:nvPr/>
          </p:nvSpPr>
          <p:spPr>
            <a:xfrm>
              <a:off x="3108597" y="5308613"/>
              <a:ext cx="2632342" cy="193684"/>
            </a:xfrm>
            <a:prstGeom prst="rect">
              <a:avLst/>
            </a:prstGeom>
            <a:solidFill>
              <a:sysClr val="window" lastClr="FFFFFF"/>
            </a:solidFill>
            <a:ln w="9525" cap="flat" cmpd="sng" algn="ctr">
              <a:noFill/>
              <a:prstDash val="solid"/>
            </a:ln>
            <a:effectLst/>
          </p:spPr>
          <p:txBody>
            <a:bodyPr anchor="ctr"/>
            <a:lstStyle/>
            <a:p>
              <a:pPr algn="ctr" defTabSz="685800">
                <a:defRPr/>
              </a:pPr>
              <a:endParaRPr lang="en-CA" sz="1350" kern="0">
                <a:solidFill>
                  <a:prstClr val="white"/>
                </a:solidFill>
                <a:latin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391" y="-242456"/>
            <a:ext cx="9265227" cy="6176817"/>
          </a:xfrm>
          <a:prstGeom prst="rect">
            <a:avLst/>
          </a:prstGeom>
        </p:spPr>
      </p:pic>
      <p:sp>
        <p:nvSpPr>
          <p:cNvPr id="2" name="Title 1"/>
          <p:cNvSpPr>
            <a:spLocks noGrp="1"/>
          </p:cNvSpPr>
          <p:nvPr>
            <p:ph type="title"/>
          </p:nvPr>
        </p:nvSpPr>
        <p:spPr>
          <a:xfrm>
            <a:off x="168130" y="5971310"/>
            <a:ext cx="7772400" cy="546100"/>
          </a:xfrm>
        </p:spPr>
        <p:txBody>
          <a:bodyPr/>
          <a:lstStyle/>
          <a:p>
            <a:r>
              <a:rPr lang="en-CA" dirty="0"/>
              <a:t>Introduction</a:t>
            </a:r>
          </a:p>
        </p:txBody>
      </p:sp>
      <p:sp>
        <p:nvSpPr>
          <p:cNvPr id="3" name="Footer Placeholder 2"/>
          <p:cNvSpPr>
            <a:spLocks noGrp="1"/>
          </p:cNvSpPr>
          <p:nvPr>
            <p:ph type="ftr" sz="quarter" idx="11"/>
          </p:nvPr>
        </p:nvSpPr>
        <p:spPr/>
        <p:txBody>
          <a:bodyPr/>
          <a:lstStyle/>
          <a:p>
            <a:r>
              <a:rPr lang="en-US"/>
              <a:t>VIRESCO SOLUTIONS</a:t>
            </a:r>
            <a:endParaRPr lang="en-US" dirty="0"/>
          </a:p>
        </p:txBody>
      </p:sp>
      <p:sp>
        <p:nvSpPr>
          <p:cNvPr id="4" name="Slide Number Placeholder 3"/>
          <p:cNvSpPr>
            <a:spLocks noGrp="1"/>
          </p:cNvSpPr>
          <p:nvPr>
            <p:ph type="sldNum" sz="quarter" idx="12"/>
          </p:nvPr>
        </p:nvSpPr>
        <p:spPr/>
        <p:txBody>
          <a:bodyPr/>
          <a:lstStyle/>
          <a:p>
            <a:fld id="{85342F38-C6C6-AF4D-94FC-B55C427F4550}" type="slidenum">
              <a:rPr lang="en-US" smtClean="0"/>
              <a:t>5</a:t>
            </a:fld>
            <a:endParaRPr lang="en-US"/>
          </a:p>
        </p:txBody>
      </p:sp>
    </p:spTree>
    <p:extLst>
      <p:ext uri="{BB962C8B-B14F-4D97-AF65-F5344CB8AC3E}">
        <p14:creationId xmlns:p14="http://schemas.microsoft.com/office/powerpoint/2010/main" val="3049388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40E96B4-432B-4A35-845B-557FEC5A64B8}"/>
              </a:ext>
            </a:extLst>
          </p:cNvPr>
          <p:cNvSpPr>
            <a:spLocks noGrp="1" noChangeArrowheads="1"/>
          </p:cNvSpPr>
          <p:nvPr>
            <p:ph type="title"/>
          </p:nvPr>
        </p:nvSpPr>
        <p:spPr/>
        <p:txBody>
          <a:bodyPr/>
          <a:lstStyle/>
          <a:p>
            <a:r>
              <a:rPr lang="en-CA" altLang="en-US">
                <a:latin typeface="Century Gothic" panose="020B0502020202020204" pitchFamily="34" charset="0"/>
                <a:cs typeface="Century Gothic" panose="020B0502020202020204" pitchFamily="34" charset="0"/>
              </a:rPr>
              <a:t>Problem: The Gap</a:t>
            </a:r>
          </a:p>
        </p:txBody>
      </p:sp>
      <p:sp>
        <p:nvSpPr>
          <p:cNvPr id="4" name="Footer Placeholder 3">
            <a:extLst>
              <a:ext uri="{FF2B5EF4-FFF2-40B4-BE49-F238E27FC236}">
                <a16:creationId xmlns:a16="http://schemas.microsoft.com/office/drawing/2014/main" id="{17FDF34C-BA7E-4F12-A811-6CCA9F1498DB}"/>
              </a:ext>
            </a:extLst>
          </p:cNvPr>
          <p:cNvSpPr>
            <a:spLocks noGrp="1"/>
          </p:cNvSpPr>
          <p:nvPr>
            <p:ph type="ftr" sz="quarter" idx="11"/>
          </p:nvPr>
        </p:nvSpPr>
        <p:spPr/>
        <p:txBody>
          <a:bodyPr/>
          <a:lstStyle/>
          <a:p>
            <a:pPr>
              <a:defRPr/>
            </a:pPr>
            <a:r>
              <a:rPr lang="en-US"/>
              <a:t>VIRESCO SOLUTIONS</a:t>
            </a:r>
          </a:p>
        </p:txBody>
      </p:sp>
      <p:sp>
        <p:nvSpPr>
          <p:cNvPr id="7172" name="Slide Number Placeholder 4">
            <a:extLst>
              <a:ext uri="{FF2B5EF4-FFF2-40B4-BE49-F238E27FC236}">
                <a16:creationId xmlns:a16="http://schemas.microsoft.com/office/drawing/2014/main" id="{97B05056-487F-4D93-9817-0C69921F700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BC36486-154A-40F0-8A65-9ABB66B4FF5C}" type="slidenum">
              <a:rPr lang="en-US" altLang="en-US">
                <a:solidFill>
                  <a:srgbClr val="3C3C3B"/>
                </a:solidFill>
              </a:rPr>
              <a:pPr fontAlgn="base">
                <a:spcBef>
                  <a:spcPct val="0"/>
                </a:spcBef>
                <a:spcAft>
                  <a:spcPct val="0"/>
                </a:spcAft>
              </a:pPr>
              <a:t>6</a:t>
            </a:fld>
            <a:endParaRPr lang="en-US" altLang="en-US">
              <a:solidFill>
                <a:srgbClr val="3C3C3B"/>
              </a:solidFill>
            </a:endParaRPr>
          </a:p>
        </p:txBody>
      </p:sp>
      <p:sp>
        <p:nvSpPr>
          <p:cNvPr id="6" name="TextBox 5">
            <a:extLst>
              <a:ext uri="{FF2B5EF4-FFF2-40B4-BE49-F238E27FC236}">
                <a16:creationId xmlns:a16="http://schemas.microsoft.com/office/drawing/2014/main" id="{0C756453-0D0F-4F64-BE09-BD96BB1B02E0}"/>
              </a:ext>
            </a:extLst>
          </p:cNvPr>
          <p:cNvSpPr txBox="1"/>
          <p:nvPr/>
        </p:nvSpPr>
        <p:spPr>
          <a:xfrm>
            <a:off x="1535907" y="5103019"/>
            <a:ext cx="3036094" cy="213585"/>
          </a:xfrm>
          <a:prstGeom prst="rect">
            <a:avLst/>
          </a:prstGeom>
          <a:noFill/>
        </p:spPr>
        <p:txBody>
          <a:bodyPr>
            <a:spAutoFit/>
          </a:bodyPr>
          <a:lstStyle/>
          <a:p>
            <a:pPr>
              <a:defRPr/>
            </a:pPr>
            <a:r>
              <a:rPr lang="en-US" sz="788" dirty="0"/>
              <a:t>Source: </a:t>
            </a:r>
            <a:r>
              <a:rPr lang="en-US" sz="788" dirty="0">
                <a:hlinkClick r:id="rId3"/>
              </a:rPr>
              <a:t>http://www.climateadvisers.com/mindthegap/</a:t>
            </a:r>
            <a:r>
              <a:rPr lang="en-US" sz="788" dirty="0"/>
              <a:t> </a:t>
            </a:r>
          </a:p>
        </p:txBody>
      </p:sp>
      <p:pic>
        <p:nvPicPr>
          <p:cNvPr id="7174" name="Picture 7">
            <a:extLst>
              <a:ext uri="{FF2B5EF4-FFF2-40B4-BE49-F238E27FC236}">
                <a16:creationId xmlns:a16="http://schemas.microsoft.com/office/drawing/2014/main" id="{DE83448B-7ACA-423D-8036-7A290B0BE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17" y="1658680"/>
            <a:ext cx="7191623" cy="344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F2D158D-9CD1-48EF-ABA4-28B9200ECA12}"/>
              </a:ext>
            </a:extLst>
          </p:cNvPr>
          <p:cNvSpPr>
            <a:spLocks noGrp="1" noChangeArrowheads="1"/>
          </p:cNvSpPr>
          <p:nvPr>
            <p:ph type="title"/>
          </p:nvPr>
        </p:nvSpPr>
        <p:spPr>
          <a:xfrm>
            <a:off x="457200" y="866775"/>
            <a:ext cx="8229600" cy="857250"/>
          </a:xfrm>
        </p:spPr>
        <p:txBody>
          <a:bodyPr/>
          <a:lstStyle/>
          <a:p>
            <a:r>
              <a:rPr lang="en-CA" altLang="en-US">
                <a:latin typeface="Century Gothic" panose="020B0502020202020204" pitchFamily="34" charset="0"/>
                <a:cs typeface="Century Gothic" panose="020B0502020202020204" pitchFamily="34" charset="0"/>
              </a:rPr>
              <a:t>And Then…</a:t>
            </a:r>
          </a:p>
        </p:txBody>
      </p:sp>
      <p:sp>
        <p:nvSpPr>
          <p:cNvPr id="4" name="Footer Placeholder 3">
            <a:extLst>
              <a:ext uri="{FF2B5EF4-FFF2-40B4-BE49-F238E27FC236}">
                <a16:creationId xmlns:a16="http://schemas.microsoft.com/office/drawing/2014/main" id="{ADB17F73-5DCD-4BB1-9F47-1D6B233C157C}"/>
              </a:ext>
            </a:extLst>
          </p:cNvPr>
          <p:cNvSpPr>
            <a:spLocks noGrp="1"/>
          </p:cNvSpPr>
          <p:nvPr>
            <p:ph type="ftr" sz="quarter" idx="11"/>
          </p:nvPr>
        </p:nvSpPr>
        <p:spPr/>
        <p:txBody>
          <a:bodyPr/>
          <a:lstStyle/>
          <a:p>
            <a:pPr>
              <a:defRPr/>
            </a:pPr>
            <a:r>
              <a:rPr lang="en-US"/>
              <a:t>VIRESCO SOLUTIONS</a:t>
            </a:r>
          </a:p>
        </p:txBody>
      </p:sp>
      <p:sp>
        <p:nvSpPr>
          <p:cNvPr id="9220" name="Slide Number Placeholder 4">
            <a:extLst>
              <a:ext uri="{FF2B5EF4-FFF2-40B4-BE49-F238E27FC236}">
                <a16:creationId xmlns:a16="http://schemas.microsoft.com/office/drawing/2014/main" id="{0DD20BF5-A87E-4E37-9B6A-A9E9CD7A428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F0AE5E-4933-42C9-82AE-242167D96C38}" type="slidenum">
              <a:rPr lang="en-US" altLang="en-US">
                <a:solidFill>
                  <a:srgbClr val="3C3C3B"/>
                </a:solidFill>
              </a:rPr>
              <a:pPr fontAlgn="base">
                <a:spcBef>
                  <a:spcPct val="0"/>
                </a:spcBef>
                <a:spcAft>
                  <a:spcPct val="0"/>
                </a:spcAft>
              </a:pPr>
              <a:t>7</a:t>
            </a:fld>
            <a:endParaRPr lang="en-US" altLang="en-US">
              <a:solidFill>
                <a:srgbClr val="3C3C3B"/>
              </a:solidFill>
            </a:endParaRPr>
          </a:p>
        </p:txBody>
      </p:sp>
      <p:pic>
        <p:nvPicPr>
          <p:cNvPr id="9221" name="Picture 6">
            <a:extLst>
              <a:ext uri="{FF2B5EF4-FFF2-40B4-BE49-F238E27FC236}">
                <a16:creationId xmlns:a16="http://schemas.microsoft.com/office/drawing/2014/main" id="{0C1C5AD6-8B3A-410E-9058-C8C8335E8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869282"/>
            <a:ext cx="2726531" cy="362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5AC11C8-9B45-4A8F-BAD6-A6070310BF3E}"/>
              </a:ext>
            </a:extLst>
          </p:cNvPr>
          <p:cNvSpPr txBox="1"/>
          <p:nvPr/>
        </p:nvSpPr>
        <p:spPr>
          <a:xfrm>
            <a:off x="3602832" y="2453878"/>
            <a:ext cx="5361385" cy="2377574"/>
          </a:xfrm>
          <a:prstGeom prst="rect">
            <a:avLst/>
          </a:prstGeom>
          <a:noFill/>
        </p:spPr>
        <p:txBody>
          <a:bodyPr>
            <a:spAutoFit/>
          </a:bodyPr>
          <a:lstStyle/>
          <a:p>
            <a:pPr>
              <a:defRPr/>
            </a:pPr>
            <a:r>
              <a:rPr lang="en-CA" sz="1350" b="1" dirty="0"/>
              <a:t>1.5°C Modelled Pathway</a:t>
            </a:r>
          </a:p>
          <a:p>
            <a:pPr marL="214313" indent="-214313">
              <a:buFont typeface="Arial" panose="020B0604020202020204" pitchFamily="34" charset="0"/>
              <a:buChar char="•"/>
              <a:defRPr/>
            </a:pPr>
            <a:r>
              <a:rPr lang="en-CA" sz="1350" dirty="0"/>
              <a:t>Decline of ≈ 45% in CO</a:t>
            </a:r>
            <a:r>
              <a:rPr lang="en-CA" sz="1350" baseline="-25000" dirty="0"/>
              <a:t>2</a:t>
            </a:r>
            <a:r>
              <a:rPr lang="en-CA" sz="1350" dirty="0"/>
              <a:t> from 2010 levels by 2030 </a:t>
            </a:r>
          </a:p>
          <a:p>
            <a:pPr marL="214313" indent="-214313">
              <a:buFont typeface="Arial" panose="020B0604020202020204" pitchFamily="34" charset="0"/>
              <a:buChar char="•"/>
              <a:defRPr/>
            </a:pPr>
            <a:r>
              <a:rPr lang="en-CA" sz="1350" dirty="0"/>
              <a:t>Net zero: ≈2050</a:t>
            </a:r>
          </a:p>
          <a:p>
            <a:pPr>
              <a:defRPr/>
            </a:pPr>
            <a:endParaRPr lang="en-CA" sz="1350" dirty="0"/>
          </a:p>
          <a:p>
            <a:pPr>
              <a:defRPr/>
            </a:pPr>
            <a:r>
              <a:rPr lang="en-CA" sz="1350" b="1" dirty="0"/>
              <a:t>2.0°C Modelled Pathway</a:t>
            </a:r>
          </a:p>
          <a:p>
            <a:pPr marL="214313" indent="-214313">
              <a:buFont typeface="Arial" panose="020B0604020202020204" pitchFamily="34" charset="0"/>
              <a:buChar char="•"/>
              <a:defRPr/>
            </a:pPr>
            <a:r>
              <a:rPr lang="en-CA" sz="1350" dirty="0"/>
              <a:t>Decline of ≈ 25% in CO</a:t>
            </a:r>
            <a:r>
              <a:rPr lang="en-CA" sz="1350" baseline="-25000" dirty="0"/>
              <a:t>2</a:t>
            </a:r>
            <a:r>
              <a:rPr lang="en-CA" sz="1350" dirty="0"/>
              <a:t> from 2010 levels by 2030</a:t>
            </a:r>
          </a:p>
          <a:p>
            <a:pPr marL="214313" indent="-214313">
              <a:buFont typeface="Arial" panose="020B0604020202020204" pitchFamily="34" charset="0"/>
              <a:buChar char="•"/>
              <a:defRPr/>
            </a:pPr>
            <a:r>
              <a:rPr lang="en-CA" sz="1350" dirty="0"/>
              <a:t>Net zero: ≈ 2070 </a:t>
            </a:r>
          </a:p>
          <a:p>
            <a:pPr marL="214313" indent="-214313">
              <a:buFont typeface="Arial" panose="020B0604020202020204" pitchFamily="34" charset="0"/>
              <a:buChar char="•"/>
              <a:defRPr/>
            </a:pPr>
            <a:r>
              <a:rPr lang="en-CA" sz="1350" dirty="0"/>
              <a:t>Pathway for non-CO</a:t>
            </a:r>
            <a:r>
              <a:rPr lang="en-CA" sz="1350" baseline="-25000" dirty="0"/>
              <a:t>2 </a:t>
            </a:r>
            <a:r>
              <a:rPr lang="en-CA" sz="1350" dirty="0"/>
              <a:t>emissions similar in both scenarios</a:t>
            </a:r>
          </a:p>
          <a:p>
            <a:pPr>
              <a:defRPr/>
            </a:pPr>
            <a:endParaRPr lang="en-CA" sz="1350" dirty="0"/>
          </a:p>
          <a:p>
            <a:pPr>
              <a:defRPr/>
            </a:pPr>
            <a:r>
              <a:rPr lang="en-CA" sz="1350" dirty="0"/>
              <a:t>(Source: IPCC, Headline Statements from the Summary for Policymakers)</a:t>
            </a:r>
          </a:p>
          <a:p>
            <a:pPr>
              <a:defRPr/>
            </a:pPr>
            <a:endParaRPr lang="en-CA"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1D67A326-9A0C-4305-B27F-5F30AA6B0119}"/>
              </a:ext>
            </a:extLst>
          </p:cNvPr>
          <p:cNvSpPr>
            <a:spLocks noGrp="1" noChangeArrowheads="1"/>
          </p:cNvSpPr>
          <p:nvPr>
            <p:ph type="title"/>
          </p:nvPr>
        </p:nvSpPr>
        <p:spPr>
          <a:xfrm>
            <a:off x="457200" y="881063"/>
            <a:ext cx="8229600" cy="857250"/>
          </a:xfrm>
        </p:spPr>
        <p:txBody>
          <a:bodyPr/>
          <a:lstStyle/>
          <a:p>
            <a:r>
              <a:rPr lang="en-CA" altLang="en-US">
                <a:latin typeface="Century Gothic" panose="020B0502020202020204" pitchFamily="34" charset="0"/>
                <a:cs typeface="Century Gothic" panose="020B0502020202020204" pitchFamily="34" charset="0"/>
              </a:rPr>
              <a:t>Responses….</a:t>
            </a:r>
          </a:p>
        </p:txBody>
      </p:sp>
      <p:sp>
        <p:nvSpPr>
          <p:cNvPr id="4" name="Footer Placeholder 3">
            <a:extLst>
              <a:ext uri="{FF2B5EF4-FFF2-40B4-BE49-F238E27FC236}">
                <a16:creationId xmlns:a16="http://schemas.microsoft.com/office/drawing/2014/main" id="{776BB86A-D345-4DFD-A706-4DF7EA619846}"/>
              </a:ext>
            </a:extLst>
          </p:cNvPr>
          <p:cNvSpPr>
            <a:spLocks noGrp="1"/>
          </p:cNvSpPr>
          <p:nvPr>
            <p:ph type="ftr" sz="quarter" idx="11"/>
          </p:nvPr>
        </p:nvSpPr>
        <p:spPr/>
        <p:txBody>
          <a:bodyPr/>
          <a:lstStyle/>
          <a:p>
            <a:pPr>
              <a:defRPr/>
            </a:pPr>
            <a:r>
              <a:rPr lang="en-US"/>
              <a:t>VIRESCO SOLUTIONS</a:t>
            </a:r>
          </a:p>
        </p:txBody>
      </p:sp>
      <p:sp>
        <p:nvSpPr>
          <p:cNvPr id="10244" name="Slide Number Placeholder 4">
            <a:extLst>
              <a:ext uri="{FF2B5EF4-FFF2-40B4-BE49-F238E27FC236}">
                <a16:creationId xmlns:a16="http://schemas.microsoft.com/office/drawing/2014/main" id="{3DE7CB8D-71B4-4A17-B87E-5FD628B296A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fontAlgn="base">
              <a:spcBef>
                <a:spcPct val="0"/>
              </a:spcBef>
              <a:spcAft>
                <a:spcPct val="0"/>
              </a:spcAft>
              <a:defRPr>
                <a:solidFill>
                  <a:schemeClr val="tx1"/>
                </a:solidFill>
                <a:latin typeface="Calibri" panose="020F0502020204030204" pitchFamily="34" charset="0"/>
              </a:defRPr>
            </a:lvl6pPr>
            <a:lvl7pPr marL="2228850" indent="-171450" defTabSz="342900" fontAlgn="base">
              <a:spcBef>
                <a:spcPct val="0"/>
              </a:spcBef>
              <a:spcAft>
                <a:spcPct val="0"/>
              </a:spcAft>
              <a:defRPr>
                <a:solidFill>
                  <a:schemeClr val="tx1"/>
                </a:solidFill>
                <a:latin typeface="Calibri" panose="020F0502020204030204" pitchFamily="34" charset="0"/>
              </a:defRPr>
            </a:lvl7pPr>
            <a:lvl8pPr marL="2571750" indent="-171450" defTabSz="342900" fontAlgn="base">
              <a:spcBef>
                <a:spcPct val="0"/>
              </a:spcBef>
              <a:spcAft>
                <a:spcPct val="0"/>
              </a:spcAft>
              <a:defRPr>
                <a:solidFill>
                  <a:schemeClr val="tx1"/>
                </a:solidFill>
                <a:latin typeface="Calibri" panose="020F0502020204030204" pitchFamily="34" charset="0"/>
              </a:defRPr>
            </a:lvl8pPr>
            <a:lvl9pPr marL="2914650" indent="-171450" defTabSz="3429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8380FEF-CB5B-4AC4-93E6-C1243D9557E4}" type="slidenum">
              <a:rPr lang="en-US" altLang="en-US">
                <a:solidFill>
                  <a:srgbClr val="3C3C3B"/>
                </a:solidFill>
              </a:rPr>
              <a:pPr fontAlgn="base">
                <a:spcBef>
                  <a:spcPct val="0"/>
                </a:spcBef>
                <a:spcAft>
                  <a:spcPct val="0"/>
                </a:spcAft>
              </a:pPr>
              <a:t>8</a:t>
            </a:fld>
            <a:endParaRPr lang="en-US" altLang="en-US">
              <a:solidFill>
                <a:srgbClr val="3C3C3B"/>
              </a:solidFill>
            </a:endParaRPr>
          </a:p>
        </p:txBody>
      </p:sp>
      <p:sp>
        <p:nvSpPr>
          <p:cNvPr id="10245" name="TextBox 6">
            <a:extLst>
              <a:ext uri="{FF2B5EF4-FFF2-40B4-BE49-F238E27FC236}">
                <a16:creationId xmlns:a16="http://schemas.microsoft.com/office/drawing/2014/main" id="{8ACEC659-D367-4D65-938E-2A12BFF3D3E9}"/>
              </a:ext>
            </a:extLst>
          </p:cNvPr>
          <p:cNvSpPr txBox="1">
            <a:spLocks noChangeArrowheads="1"/>
          </p:cNvSpPr>
          <p:nvPr/>
        </p:nvSpPr>
        <p:spPr bwMode="auto">
          <a:xfrm>
            <a:off x="1077517" y="5274469"/>
            <a:ext cx="1589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CA" altLang="en-US" sz="1350"/>
              <a:t>Source: Andy Singer</a:t>
            </a:r>
          </a:p>
        </p:txBody>
      </p:sp>
      <p:pic>
        <p:nvPicPr>
          <p:cNvPr id="10246" name="Picture 7">
            <a:extLst>
              <a:ext uri="{FF2B5EF4-FFF2-40B4-BE49-F238E27FC236}">
                <a16:creationId xmlns:a16="http://schemas.microsoft.com/office/drawing/2014/main" id="{2DEA9847-ADC7-4CD3-AC82-A9269C154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613" y="2614613"/>
            <a:ext cx="3334941"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id="{D53249B3-A5C7-462B-8C45-8E1F0FF27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516" y="1838326"/>
            <a:ext cx="2900363" cy="350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D50525-2855-4633-952C-383F236C9A39}"/>
              </a:ext>
            </a:extLst>
          </p:cNvPr>
          <p:cNvSpPr>
            <a:spLocks noGrp="1"/>
          </p:cNvSpPr>
          <p:nvPr>
            <p:ph type="ftr" sz="quarter" idx="11"/>
          </p:nvPr>
        </p:nvSpPr>
        <p:spPr/>
        <p:txBody>
          <a:bodyPr/>
          <a:lstStyle/>
          <a:p>
            <a:r>
              <a:rPr lang="en-US"/>
              <a:t>VIRESCO SOLUTIONS</a:t>
            </a:r>
            <a:endParaRPr lang="en-US" dirty="0"/>
          </a:p>
        </p:txBody>
      </p:sp>
      <p:sp>
        <p:nvSpPr>
          <p:cNvPr id="5" name="Slide Number Placeholder 4">
            <a:extLst>
              <a:ext uri="{FF2B5EF4-FFF2-40B4-BE49-F238E27FC236}">
                <a16:creationId xmlns:a16="http://schemas.microsoft.com/office/drawing/2014/main" id="{63D06099-DCEC-43BA-AD33-18AB30F69ACD}"/>
              </a:ext>
            </a:extLst>
          </p:cNvPr>
          <p:cNvSpPr>
            <a:spLocks noGrp="1"/>
          </p:cNvSpPr>
          <p:nvPr>
            <p:ph type="sldNum" sz="quarter" idx="12"/>
          </p:nvPr>
        </p:nvSpPr>
        <p:spPr/>
        <p:txBody>
          <a:bodyPr/>
          <a:lstStyle/>
          <a:p>
            <a:fld id="{85342F38-C6C6-AF4D-94FC-B55C427F4550}" type="slidenum">
              <a:rPr lang="en-US" smtClean="0"/>
              <a:t>9</a:t>
            </a:fld>
            <a:endParaRPr lang="en-US"/>
          </a:p>
        </p:txBody>
      </p:sp>
      <p:pic>
        <p:nvPicPr>
          <p:cNvPr id="6" name="Picture 5">
            <a:extLst>
              <a:ext uri="{FF2B5EF4-FFF2-40B4-BE49-F238E27FC236}">
                <a16:creationId xmlns:a16="http://schemas.microsoft.com/office/drawing/2014/main" id="{1AD1B727-37D7-4A80-A2A6-50C80D50AE08}"/>
              </a:ext>
            </a:extLst>
          </p:cNvPr>
          <p:cNvPicPr>
            <a:picLocks noChangeAspect="1"/>
          </p:cNvPicPr>
          <p:nvPr/>
        </p:nvPicPr>
        <p:blipFill>
          <a:blip r:embed="rId2"/>
          <a:stretch>
            <a:fillRect/>
          </a:stretch>
        </p:blipFill>
        <p:spPr>
          <a:xfrm>
            <a:off x="226964" y="861237"/>
            <a:ext cx="8690072" cy="4848446"/>
          </a:xfrm>
          <a:prstGeom prst="rect">
            <a:avLst/>
          </a:prstGeom>
          <a:ln>
            <a:solidFill>
              <a:schemeClr val="tx1"/>
            </a:solidFill>
          </a:ln>
        </p:spPr>
      </p:pic>
      <p:sp>
        <p:nvSpPr>
          <p:cNvPr id="7" name="TextBox 6">
            <a:extLst>
              <a:ext uri="{FF2B5EF4-FFF2-40B4-BE49-F238E27FC236}">
                <a16:creationId xmlns:a16="http://schemas.microsoft.com/office/drawing/2014/main" id="{80F927A6-B637-49F3-AD2B-4A3E0C8DCF80}"/>
              </a:ext>
            </a:extLst>
          </p:cNvPr>
          <p:cNvSpPr txBox="1"/>
          <p:nvPr/>
        </p:nvSpPr>
        <p:spPr>
          <a:xfrm>
            <a:off x="127592" y="6003099"/>
            <a:ext cx="2298321" cy="369332"/>
          </a:xfrm>
          <a:prstGeom prst="rect">
            <a:avLst/>
          </a:prstGeom>
          <a:noFill/>
        </p:spPr>
        <p:txBody>
          <a:bodyPr wrap="none" rtlCol="0">
            <a:spAutoFit/>
          </a:bodyPr>
          <a:lstStyle/>
          <a:p>
            <a:r>
              <a:rPr lang="en-CA" dirty="0"/>
              <a:t>Source:  </a:t>
            </a:r>
            <a:r>
              <a:rPr lang="en-CA" dirty="0" err="1"/>
              <a:t>Quantis</a:t>
            </a:r>
            <a:r>
              <a:rPr lang="en-CA" dirty="0"/>
              <a:t>, 2019</a:t>
            </a:r>
          </a:p>
        </p:txBody>
      </p:sp>
    </p:spTree>
    <p:extLst>
      <p:ext uri="{BB962C8B-B14F-4D97-AF65-F5344CB8AC3E}">
        <p14:creationId xmlns:p14="http://schemas.microsoft.com/office/powerpoint/2010/main" val="1667446301"/>
      </p:ext>
    </p:extLst>
  </p:cSld>
  <p:clrMapOvr>
    <a:masterClrMapping/>
  </p:clrMapOvr>
</p:sld>
</file>

<file path=ppt/theme/theme1.xml><?xml version="1.0" encoding="utf-8"?>
<a:theme xmlns:a="http://schemas.openxmlformats.org/drawingml/2006/main" name="Viresco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Viresco-PPT-Template</Template>
  <TotalTime>925</TotalTime>
  <Words>1947</Words>
  <Application>Microsoft Office PowerPoint</Application>
  <PresentationFormat>On-screen Show (4:3)</PresentationFormat>
  <Paragraphs>291</Paragraphs>
  <Slides>25</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ＭＳ Ｐゴシック</vt:lpstr>
      <vt:lpstr>Arial</vt:lpstr>
      <vt:lpstr>Calibri</vt:lpstr>
      <vt:lpstr>Century Gothic</vt:lpstr>
      <vt:lpstr>Mangal</vt:lpstr>
      <vt:lpstr>Questrial</vt:lpstr>
      <vt:lpstr>Times New Roman</vt:lpstr>
      <vt:lpstr>Trebuchet MS</vt:lpstr>
      <vt:lpstr>Tw Cen MT</vt:lpstr>
      <vt:lpstr>Viresco_PPT_Template</vt:lpstr>
      <vt:lpstr>“Carbon Pricing: Impacts and Opportunities”</vt:lpstr>
      <vt:lpstr>Overview</vt:lpstr>
      <vt:lpstr>About Us</vt:lpstr>
      <vt:lpstr>Viresco Solutions</vt:lpstr>
      <vt:lpstr>Introduction</vt:lpstr>
      <vt:lpstr>Problem: The Gap</vt:lpstr>
      <vt:lpstr>And Then…</vt:lpstr>
      <vt:lpstr>Responses….</vt:lpstr>
      <vt:lpstr>PowerPoint Presentation</vt:lpstr>
      <vt:lpstr>The Biological Bridge</vt:lpstr>
      <vt:lpstr>Carbon Pricing – potential opportunities</vt:lpstr>
      <vt:lpstr>PowerPoint Presentation</vt:lpstr>
      <vt:lpstr>Alberta’s Carbon Pricing Framework – The First 10+ Years</vt:lpstr>
      <vt:lpstr>Alberta’s Agricultural Protocols</vt:lpstr>
      <vt:lpstr>Case Study– Fertilizer Management</vt:lpstr>
      <vt:lpstr>Case Study – Beef Carbon</vt:lpstr>
      <vt:lpstr>Additional Protocols Under Development</vt:lpstr>
      <vt:lpstr>Market Drivers – Supply Chains</vt:lpstr>
      <vt:lpstr>Supply Chain Insetting 2018 –Enabling Investment</vt:lpstr>
      <vt:lpstr>Cool Farm Tool</vt:lpstr>
      <vt:lpstr>Carbon Accounting and Insetting Project</vt:lpstr>
      <vt:lpstr>Carbon pricing – challenges</vt:lpstr>
      <vt:lpstr>Pan Canadian Patchwork ;-)</vt:lpstr>
      <vt:lpstr>Ag Challenges – Risk, Cost and Scale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office</cp:lastModifiedBy>
  <cp:revision>45</cp:revision>
  <cp:lastPrinted>2019-02-26T19:45:44Z</cp:lastPrinted>
  <dcterms:created xsi:type="dcterms:W3CDTF">2017-01-30T18:26:06Z</dcterms:created>
  <dcterms:modified xsi:type="dcterms:W3CDTF">2019-02-26T19:47:00Z</dcterms:modified>
</cp:coreProperties>
</file>