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8F407-E50D-418E-A96D-3BBEB425630B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B25BB-EAC8-4F74-8CE7-9BCBD01D0F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64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Fig. 1: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Proposed model for (re)building consumer trust in the food system after a food incident.
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Unless provided in the caption above, the following copyright applies to the content of this slide: © The Author 2016. Published by Oxford University Press. All rights reserved. For Permissions, please email: journals.permissions@oup.com</a:t>
            </a: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383FC46-319C-4B46-B477-B2F9F6C04862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586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Panera Bread’s expansion of its clean food messaging is right on target with good citizenship: the brand is treating transparency not just as an ingredient list but as a referendum on how food must be produced.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B25BB-EAC8-4F74-8CE7-9BCBD01D0F8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20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B25BB-EAC8-4F74-8CE7-9BCBD01D0F8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3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9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39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1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9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7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8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95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03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15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15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37E7-8BB1-4F2F-96B1-4C3D414E9BE3}" type="datetimeFigureOut">
              <a:rPr lang="en-CA" smtClean="0"/>
              <a:t>2019-03-20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2D1F-709D-4F39-8A2D-0E40E2117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68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login.ezproxy.library.ualberta.ca/10.1108/00070700810868915" TargetMode="External"/><Relationship Id="rId2" Type="http://schemas.openxmlformats.org/officeDocument/2006/relationships/hyperlink" Target="https://www-emeraldinsight-com.login.ezproxy.library.ualberta.ca/doi/abs/10.1108/0007070081086891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ban.ca/take-action/ge-fish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stco.com/sustainability-fisherie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navigator.com/Article/2019/02/26/Fake-news-is-undermining-trust-in-food-Facts-should-remain-facts?utm_source=copyright&amp;utm_medium=OnSite&amp;utm_campaign=copyright" TargetMode="External"/><Relationship Id="rId2" Type="http://schemas.openxmlformats.org/officeDocument/2006/relationships/hyperlink" Target="https://www.fooddive.com/users/csiegne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politics.ca/author/alan-freema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ogin.ezproxy.library.ualberta.ca/science/article/pii/S0263237318300513#!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-sciencedirect-com.login.ezproxy.library.ualberta.ca/science/journal/02632373/37/1" TargetMode="External"/><Relationship Id="rId4" Type="http://schemas.openxmlformats.org/officeDocument/2006/relationships/hyperlink" Target="https://www-sciencedirect-com.login.ezproxy.library.ualberta.ca/science/journal/026323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ogin.ezproxy.library.ualberta.ca/science/article/pii/S0263237318300513#!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-sciencedirect-com.login.ezproxy.library.ualberta.ca/science/journal/02632373/37/1" TargetMode="External"/><Relationship Id="rId4" Type="http://schemas.openxmlformats.org/officeDocument/2006/relationships/hyperlink" Target="https://www-sciencedirect-com.login.ezproxy.library.ualberta.ca/science/journal/0263237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Canadian Journey to Public Trust</a:t>
            </a:r>
            <a:br>
              <a:rPr lang="en-US" sz="5400" dirty="0" smtClean="0"/>
            </a:br>
            <a:r>
              <a:rPr lang="en-US" sz="4000" dirty="0" smtClean="0"/>
              <a:t>Best Practices – Issues Management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Violet </a:t>
            </a:r>
            <a:r>
              <a:rPr lang="en-US" dirty="0" err="1" smtClean="0"/>
              <a:t>Muringai</a:t>
            </a:r>
            <a:r>
              <a:rPr lang="en-US" dirty="0" smtClean="0"/>
              <a:t> and Ellen Goddard</a:t>
            </a:r>
          </a:p>
          <a:p>
            <a:r>
              <a:rPr lang="en-US" dirty="0"/>
              <a:t>P</a:t>
            </a:r>
            <a:r>
              <a:rPr lang="en-US" dirty="0" smtClean="0"/>
              <a:t>ublic Trust Steering Committee Workshop</a:t>
            </a:r>
          </a:p>
          <a:p>
            <a:r>
              <a:rPr lang="en-US" dirty="0" smtClean="0"/>
              <a:t>March 20, 2019</a:t>
            </a:r>
          </a:p>
          <a:p>
            <a:r>
              <a:rPr lang="en-US" dirty="0" smtClean="0"/>
              <a:t>Ottawa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356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7" y="1010652"/>
            <a:ext cx="8714462" cy="18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7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249055"/>
            <a:ext cx="6797842" cy="4894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525" y="5620435"/>
            <a:ext cx="7230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15151"/>
                </a:solidFill>
                <a:latin typeface="museo-sans"/>
              </a:rPr>
              <a:t>Figure 2 </a:t>
            </a:r>
            <a:r>
              <a:rPr lang="en-US" dirty="0">
                <a:solidFill>
                  <a:srgbClr val="515151"/>
                </a:solidFill>
                <a:latin typeface="museo-sans"/>
              </a:rPr>
              <a:t>The communication between the actors in both cases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062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485" y="372981"/>
            <a:ext cx="80250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Collaboration was found only in a few dyadic relationships, not at the chain level. Findings suggest that </a:t>
            </a:r>
            <a:r>
              <a:rPr lang="en-US" sz="2800" i="1" dirty="0"/>
              <a:t>high frequency of communication is not an indication of collaboration</a:t>
            </a:r>
            <a:r>
              <a:rPr lang="en-US" sz="2800" dirty="0"/>
              <a:t>, and </a:t>
            </a:r>
            <a:r>
              <a:rPr lang="en-US" sz="2800" i="1" u="sng" dirty="0"/>
              <a:t>is less important </a:t>
            </a:r>
            <a:r>
              <a:rPr lang="en-US" sz="2800" dirty="0"/>
              <a:t>than the </a:t>
            </a:r>
            <a:r>
              <a:rPr lang="en-US" sz="2800" i="1" dirty="0"/>
              <a:t>quality of communication in the creation of trust, the prerequisite for collaboration</a:t>
            </a:r>
            <a:r>
              <a:rPr lang="en-US" sz="2800" dirty="0"/>
              <a:t>. Particularly the competence demonstrated as an exchange partner, seemed to hold the key for a trustful relationship. Neither the power imbalance nor the different value systems were insuperable obstacles for trustful and collaborative relationship.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>
          <a:xfrm>
            <a:off x="324853" y="5704980"/>
            <a:ext cx="85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515151"/>
                </a:solidFill>
                <a:latin typeface="museo-sans"/>
              </a:rPr>
              <a:t>Marja‐Riitta</a:t>
            </a:r>
            <a:r>
              <a:rPr lang="en-US" sz="1400" dirty="0">
                <a:solidFill>
                  <a:srgbClr val="515151"/>
                </a:solidFill>
                <a:latin typeface="museo-sans"/>
              </a:rPr>
              <a:t> </a:t>
            </a:r>
            <a:r>
              <a:rPr lang="en-US" sz="1400" dirty="0" err="1">
                <a:solidFill>
                  <a:srgbClr val="515151"/>
                </a:solidFill>
                <a:latin typeface="museo-sans"/>
              </a:rPr>
              <a:t>Kottila</a:t>
            </a:r>
            <a:r>
              <a:rPr lang="en-US" sz="1400" dirty="0">
                <a:solidFill>
                  <a:srgbClr val="515151"/>
                </a:solidFill>
                <a:latin typeface="museo-sans"/>
              </a:rPr>
              <a:t>, </a:t>
            </a:r>
            <a:r>
              <a:rPr lang="en-US" sz="1400" dirty="0" err="1">
                <a:solidFill>
                  <a:srgbClr val="515151"/>
                </a:solidFill>
                <a:latin typeface="museo-sans"/>
              </a:rPr>
              <a:t>Päivi</a:t>
            </a:r>
            <a:r>
              <a:rPr lang="en-US" sz="1400" dirty="0">
                <a:solidFill>
                  <a:srgbClr val="515151"/>
                </a:solidFill>
                <a:latin typeface="museo-sans"/>
              </a:rPr>
              <a:t> </a:t>
            </a:r>
            <a:r>
              <a:rPr lang="en-US" sz="1400" dirty="0" err="1">
                <a:solidFill>
                  <a:srgbClr val="515151"/>
                </a:solidFill>
                <a:latin typeface="museo-sans"/>
              </a:rPr>
              <a:t>Rönni</a:t>
            </a:r>
            <a:r>
              <a:rPr lang="en-US" sz="1400" dirty="0">
                <a:solidFill>
                  <a:srgbClr val="515151"/>
                </a:solidFill>
                <a:latin typeface="museo-sans"/>
              </a:rPr>
              <a:t>, (2008) </a:t>
            </a:r>
            <a:r>
              <a:rPr lang="en-US" sz="1400" dirty="0">
                <a:solidFill>
                  <a:srgbClr val="00545B"/>
                </a:solidFill>
                <a:latin typeface="museo-sans"/>
                <a:hlinkClick r:id="rId2"/>
              </a:rPr>
              <a:t>"Collaboration and trust in two organic food chains"</a:t>
            </a:r>
            <a:r>
              <a:rPr lang="en-US" sz="1400" dirty="0">
                <a:solidFill>
                  <a:srgbClr val="515151"/>
                </a:solidFill>
                <a:latin typeface="museo-sans"/>
              </a:rPr>
              <a:t>, British Food Journal, Vol. 110 Issue: 4/5, pp.376-394, </a:t>
            </a:r>
            <a:r>
              <a:rPr lang="en-US" sz="1400" dirty="0">
                <a:solidFill>
                  <a:srgbClr val="00545B"/>
                </a:solidFill>
                <a:latin typeface="museo-sans"/>
                <a:hlinkClick r:id="rId3"/>
              </a:rPr>
              <a:t>https://doi-org.login.ezproxy.library.ualberta.ca/10.1108/00070700810868915</a:t>
            </a:r>
            <a:r>
              <a:rPr lang="en-US" sz="1400" dirty="0">
                <a:solidFill>
                  <a:srgbClr val="515151"/>
                </a:solidFill>
                <a:latin typeface="museo-sans"/>
              </a:rPr>
              <a:t> 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5011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0" y="757990"/>
            <a:ext cx="9145541" cy="35613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168" y="5088541"/>
            <a:ext cx="8330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/>
              <a:t>Augustine </a:t>
            </a:r>
            <a:r>
              <a:rPr lang="en-CA" i="1" dirty="0" smtClean="0"/>
              <a:t>Pang, 2017, </a:t>
            </a:r>
            <a:r>
              <a:rPr lang="en-US" i="1" dirty="0" smtClean="0"/>
              <a:t>Product </a:t>
            </a:r>
            <a:r>
              <a:rPr lang="en-US" i="1" dirty="0"/>
              <a:t>Safety Failure and Restoring </a:t>
            </a:r>
            <a:r>
              <a:rPr lang="en-US" i="1" dirty="0" smtClean="0"/>
              <a:t>Reputation Across </a:t>
            </a:r>
            <a:r>
              <a:rPr lang="en-US" i="1" dirty="0"/>
              <a:t>Markets: Fonterra’s Management of </a:t>
            </a:r>
            <a:r>
              <a:rPr lang="en-US" i="1" dirty="0" smtClean="0"/>
              <a:t>the </a:t>
            </a:r>
            <a:r>
              <a:rPr lang="en-CA" i="1" dirty="0" smtClean="0"/>
              <a:t>2013 </a:t>
            </a:r>
            <a:r>
              <a:rPr lang="en-CA" i="1" dirty="0"/>
              <a:t>Bacterial Contamination </a:t>
            </a:r>
            <a:r>
              <a:rPr lang="en-CA" i="1" dirty="0" smtClean="0"/>
              <a:t>Crisis</a:t>
            </a:r>
            <a:r>
              <a:rPr lang="en-CA" i="1" dirty="0" smtClean="0">
                <a:latin typeface="TimesNewRomanMTStd"/>
              </a:rPr>
              <a:t>, </a:t>
            </a:r>
            <a:r>
              <a:rPr lang="en-US" i="1" dirty="0"/>
              <a:t>Journal of Marketing Channels, 24:136–152, 2017</a:t>
            </a:r>
            <a:endParaRPr lang="en-CA" i="1" dirty="0">
              <a:latin typeface="TimesNewRomanMTStd"/>
            </a:endParaRPr>
          </a:p>
        </p:txBody>
      </p:sp>
    </p:spTree>
    <p:extLst>
      <p:ext uri="{BB962C8B-B14F-4D97-AF65-F5344CB8AC3E}">
        <p14:creationId xmlns:p14="http://schemas.microsoft.com/office/powerpoint/2010/main" val="30416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282148"/>
            <a:ext cx="4748864" cy="64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04" y="501817"/>
            <a:ext cx="5389635" cy="5261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442" y="2967335"/>
            <a:ext cx="25266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anklin-gothic-urw"/>
              </a:rPr>
              <a:t>Public opinion about genetically modified foods and trust in scientists connected with these </a:t>
            </a:r>
            <a:r>
              <a:rPr lang="en-US" b="1" dirty="0" smtClean="0">
                <a:latin typeface="franklin-gothic-urw"/>
              </a:rPr>
              <a:t>foods</a:t>
            </a:r>
          </a:p>
          <a:p>
            <a:r>
              <a:rPr lang="en-US" sz="1000" i="1" dirty="0" smtClean="0">
                <a:latin typeface="franklin-gothic-urw"/>
              </a:rPr>
              <a:t>http://www.pewresearch.org/science/2016/12/01/public-opinion-about-genetically-modified-foods-and-trust-in-scientists-connected-with-these-foods</a:t>
            </a:r>
            <a:r>
              <a:rPr lang="en-US" sz="1000" b="1" dirty="0" smtClean="0">
                <a:latin typeface="franklin-gothic-urw"/>
              </a:rPr>
              <a:t>/ </a:t>
            </a:r>
            <a:endParaRPr lang="en-US" sz="1000" b="1" dirty="0">
              <a:latin typeface="franklin-gothic-urw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00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91" y="207114"/>
            <a:ext cx="5701867" cy="62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npr.org/assets/img/2015/06/18/hres-aquadvantage-salmon-vs-non-transgenic-sibling-aquabounty-technologies_custom-dab83824d097156693ec3233cb0c7d0469badecd-s8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0" y="349956"/>
            <a:ext cx="4944534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733" y="3928533"/>
            <a:ext cx="1298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 being sold unlabeled – is that a good thing?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9422" y="5405861"/>
            <a:ext cx="695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Canadian Biotechnology Action Network solicited public statements from Canada’s largest grocery chains, to clarify store policy on the sale of </a:t>
            </a:r>
            <a:r>
              <a:rPr lang="en-CA" u="sng" dirty="0">
                <a:hlinkClick r:id="rId3" tooltip="genetically modified (GM or genetically engineered) salmon"/>
              </a:rPr>
              <a:t>genetically modified (GM or genetically engineered) salmon</a:t>
            </a:r>
            <a:r>
              <a:rPr lang="en-CA" dirty="0"/>
              <a:t> for consumers.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5778" y="270933"/>
            <a:ext cx="3759200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Costco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>
                <a:solidFill>
                  <a:srgbClr val="3399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“Costco does not intend to sell genetically modified salmon.” "/>
              </a:rPr>
              <a:t> 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(September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Federated Co-operatives Ltd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(September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IGA (Owned by Sobeys)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Loblaw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(September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Longo’s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(September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Metro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(September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 err="1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Overwaitea</a:t>
            </a: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 Food Groups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C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Sobeys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2017)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</a:pP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CA" dirty="0">
                <a:solidFill>
                  <a:srgbClr val="333333"/>
                </a:solidFill>
                <a:latin typeface="Kreon"/>
                <a:ea typeface="Times New Roman" panose="02020603050405020304" pitchFamily="18" charset="0"/>
                <a:cs typeface="Helvetica" panose="020B0604020202020204" pitchFamily="34" charset="0"/>
              </a:rPr>
              <a:t>Walmart Canada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  <a:spcAft>
                <a:spcPts val="500"/>
              </a:spcAft>
            </a:pPr>
            <a:r>
              <a:rPr lang="en-C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C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647" y="3097579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solidFill>
                  <a:srgbClr val="404040"/>
                </a:solidFill>
                <a:latin typeface="Khula"/>
              </a:rPr>
              <a:t>AquAdvantage</a:t>
            </a:r>
            <a:r>
              <a:rPr lang="en-CA" baseline="30000" dirty="0">
                <a:solidFill>
                  <a:srgbClr val="404040"/>
                </a:solidFill>
                <a:latin typeface="Khula"/>
              </a:rPr>
              <a:t>®</a:t>
            </a:r>
            <a:r>
              <a:rPr lang="en-CA" dirty="0">
                <a:solidFill>
                  <a:srgbClr val="404040"/>
                </a:solidFill>
                <a:latin typeface="Khula"/>
              </a:rPr>
              <a:t> Salmon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44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 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Caution required about a single strategy for ‘</a:t>
            </a:r>
            <a:r>
              <a:rPr lang="en-US" b="1" i="1" dirty="0"/>
              <a:t>fixing</a:t>
            </a:r>
            <a:r>
              <a:rPr lang="en-US" dirty="0"/>
              <a:t>’ trust</a:t>
            </a:r>
          </a:p>
          <a:p>
            <a:pPr marL="0" indent="0">
              <a:buNone/>
            </a:pPr>
            <a:r>
              <a:rPr lang="en-US" dirty="0"/>
              <a:t>Sometimes ‘</a:t>
            </a:r>
            <a:r>
              <a:rPr lang="en-US" b="1" i="1" dirty="0"/>
              <a:t>your</a:t>
            </a:r>
            <a:r>
              <a:rPr lang="en-US" dirty="0"/>
              <a:t>’ problems are created by your competitors</a:t>
            </a:r>
          </a:p>
          <a:p>
            <a:pPr marL="0" indent="0">
              <a:buNone/>
            </a:pPr>
            <a:r>
              <a:rPr lang="en-US" dirty="0" smtClean="0"/>
              <a:t>Certain </a:t>
            </a:r>
            <a:r>
              <a:rPr lang="en-US" dirty="0" smtClean="0"/>
              <a:t>key components (communication, transparency) but which components should be emphasized is </a:t>
            </a:r>
            <a:r>
              <a:rPr lang="en-US" b="1" i="1" dirty="0" smtClean="0"/>
              <a:t>context</a:t>
            </a:r>
            <a:r>
              <a:rPr lang="en-US" dirty="0" smtClean="0"/>
              <a:t> specific</a:t>
            </a:r>
          </a:p>
          <a:p>
            <a:pPr marL="0" indent="0">
              <a:buNone/>
            </a:pPr>
            <a:r>
              <a:rPr lang="en-US" dirty="0" smtClean="0"/>
              <a:t>Relationship with regulators is important – does public acrimony generate trust?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5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interest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Acknowledgements:</a:t>
            </a:r>
          </a:p>
          <a:p>
            <a:pPr lvl="1"/>
            <a:r>
              <a:rPr lang="en-US" dirty="0" smtClean="0"/>
              <a:t> great interactions about TRUST with </a:t>
            </a:r>
          </a:p>
          <a:p>
            <a:pPr lvl="1"/>
            <a:r>
              <a:rPr lang="en-US" dirty="0" smtClean="0"/>
              <a:t>excellent graduate students, </a:t>
            </a:r>
          </a:p>
          <a:p>
            <a:pPr lvl="1"/>
            <a:r>
              <a:rPr lang="en-US" dirty="0" smtClean="0"/>
              <a:t>colleagues, </a:t>
            </a:r>
          </a:p>
          <a:p>
            <a:pPr lvl="1"/>
            <a:r>
              <a:rPr lang="en-US" dirty="0" smtClean="0"/>
              <a:t>PTSC, </a:t>
            </a:r>
          </a:p>
          <a:p>
            <a:pPr lvl="1"/>
            <a:r>
              <a:rPr lang="en-US" dirty="0" smtClean="0"/>
              <a:t>scientists, </a:t>
            </a:r>
          </a:p>
          <a:p>
            <a:pPr lvl="1"/>
            <a:r>
              <a:rPr lang="en-US" dirty="0" smtClean="0"/>
              <a:t>commodity organizations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the public…………..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370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Trust: Agriculture and Food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Remember trust is a two way street – not only trust held by consumers but also trust held by farmers</a:t>
            </a:r>
          </a:p>
          <a:p>
            <a:r>
              <a:rPr lang="en-US" dirty="0" smtClean="0"/>
              <a:t>Common themes in all studies of trust </a:t>
            </a:r>
          </a:p>
          <a:p>
            <a:r>
              <a:rPr lang="en-US" dirty="0" smtClean="0"/>
              <a:t>Emphasis not always the same</a:t>
            </a:r>
          </a:p>
          <a:p>
            <a:r>
              <a:rPr lang="en-US" dirty="0" smtClean="0"/>
              <a:t>Problematic to assume simple rules, for example that  honesty and transparency is always the best way  to rebuild trust </a:t>
            </a:r>
          </a:p>
          <a:p>
            <a:r>
              <a:rPr lang="en-US" dirty="0"/>
              <a:t>T</a:t>
            </a:r>
            <a:r>
              <a:rPr lang="en-US" dirty="0" smtClean="0"/>
              <a:t>here are studies suggesting that sometimes ‘denial works better than apology’ in cases of corporation corruption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Fuoli</a:t>
            </a:r>
            <a:r>
              <a:rPr lang="en-US" sz="2000" i="1" dirty="0" smtClean="0"/>
              <a:t> et al, 2017, Public Relations Review, 43:645-660) </a:t>
            </a:r>
            <a:r>
              <a:rPr lang="en-US" dirty="0" smtClean="0"/>
              <a:t>and rebuilding trust in the corporation after the incident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50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 txBox="1">
            <a:spLocks noGrp="1" noChangeArrowheads="1"/>
          </p:cNvSpPr>
          <p:nvPr/>
        </p:nvSpPr>
        <p:spPr bwMode="auto"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>
                <a:solidFill>
                  <a:srgbClr val="333333"/>
                </a:solidFill>
              </a:rPr>
              <a:t>Health Promotion International, Volume 32, Issue 6, 12 April 2016, Pages 988–1000, https://doi.org/10.1093/heapro/daw024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457199" y="0"/>
            <a:ext cx="8348133" cy="1038225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Fig. 1: </a:t>
            </a:r>
            <a:r>
              <a:rPr lang="en-US" altLang="en-US" sz="2800" b="0" dirty="0"/>
              <a:t>Proposed model for (re)building consumer trust in the food system after a food incident</a:t>
            </a:r>
            <a:r>
              <a:rPr lang="en-US" altLang="en-US" sz="2800" b="0" dirty="0" smtClean="0"/>
              <a:t>.</a:t>
            </a:r>
            <a:endParaRPr lang="en-US" altLang="en-US" sz="2800" b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267450"/>
            <a:ext cx="1058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5" y="1030241"/>
            <a:ext cx="7946129" cy="4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5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12529"/>
              </p:ext>
            </p:extLst>
          </p:nvPr>
        </p:nvGraphicFramePr>
        <p:xfrm>
          <a:off x="243065" y="1250064"/>
          <a:ext cx="8657866" cy="4988836"/>
        </p:xfrm>
        <a:graphic>
          <a:graphicData uri="http://schemas.openxmlformats.org/drawingml/2006/table">
            <a:tbl>
              <a:tblPr/>
              <a:tblGrid>
                <a:gridCol w="1236838">
                  <a:extLst>
                    <a:ext uri="{9D8B030D-6E8A-4147-A177-3AD203B41FA5}">
                      <a16:colId xmlns:a16="http://schemas.microsoft.com/office/drawing/2014/main" val="3937174617"/>
                    </a:ext>
                  </a:extLst>
                </a:gridCol>
                <a:gridCol w="1236838">
                  <a:extLst>
                    <a:ext uri="{9D8B030D-6E8A-4147-A177-3AD203B41FA5}">
                      <a16:colId xmlns:a16="http://schemas.microsoft.com/office/drawing/2014/main" val="620115035"/>
                    </a:ext>
                  </a:extLst>
                </a:gridCol>
                <a:gridCol w="1236838">
                  <a:extLst>
                    <a:ext uri="{9D8B030D-6E8A-4147-A177-3AD203B41FA5}">
                      <a16:colId xmlns:a16="http://schemas.microsoft.com/office/drawing/2014/main" val="2377756476"/>
                    </a:ext>
                  </a:extLst>
                </a:gridCol>
                <a:gridCol w="1236838">
                  <a:extLst>
                    <a:ext uri="{9D8B030D-6E8A-4147-A177-3AD203B41FA5}">
                      <a16:colId xmlns:a16="http://schemas.microsoft.com/office/drawing/2014/main" val="1119795037"/>
                    </a:ext>
                  </a:extLst>
                </a:gridCol>
                <a:gridCol w="1236838">
                  <a:extLst>
                    <a:ext uri="{9D8B030D-6E8A-4147-A177-3AD203B41FA5}">
                      <a16:colId xmlns:a16="http://schemas.microsoft.com/office/drawing/2014/main" val="2796387168"/>
                    </a:ext>
                  </a:extLst>
                </a:gridCol>
                <a:gridCol w="1236838">
                  <a:extLst>
                    <a:ext uri="{9D8B030D-6E8A-4147-A177-3AD203B41FA5}">
                      <a16:colId xmlns:a16="http://schemas.microsoft.com/office/drawing/2014/main" val="1222149179"/>
                    </a:ext>
                  </a:extLst>
                </a:gridCol>
                <a:gridCol w="1236838">
                  <a:extLst>
                    <a:ext uri="{9D8B030D-6E8A-4147-A177-3AD203B41FA5}">
                      <a16:colId xmlns:a16="http://schemas.microsoft.com/office/drawing/2014/main" val="2749209169"/>
                    </a:ext>
                  </a:extLst>
                </a:gridCol>
              </a:tblGrid>
              <a:tr h="123024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Strategy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Media (</a:t>
                      </a:r>
                      <a:r>
                        <a:rPr lang="en-CA" sz="12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1">
                          <a:effectLst/>
                          <a:latin typeface="inherit"/>
                        </a:rPr>
                        <a:t>= 15) (%)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Food industry (</a:t>
                      </a:r>
                      <a:r>
                        <a:rPr lang="en-CA" sz="12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1">
                          <a:effectLst/>
                          <a:latin typeface="inherit"/>
                        </a:rPr>
                        <a:t> = 15) (%)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Food regulatory (</a:t>
                      </a:r>
                      <a:r>
                        <a:rPr lang="en-CA" sz="12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1">
                          <a:effectLst/>
                          <a:latin typeface="inherit"/>
                        </a:rPr>
                        <a:t>= 28) (%)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Overall average agreement (%)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Average ranking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35778"/>
                  </a:ext>
                </a:extLst>
              </a:tr>
              <a:tr h="307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inherit"/>
                        </a:rPr>
                        <a:t>Daily basis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 dirty="0">
                          <a:effectLst/>
                          <a:latin typeface="inherit"/>
                        </a:rPr>
                        <a:t>Following a food incident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75327"/>
                  </a:ext>
                </a:extLst>
              </a:tr>
              <a:tr h="307560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1. Be transparent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900236"/>
                  </a:ext>
                </a:extLst>
              </a:tr>
              <a:tr h="5843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inherit"/>
                        </a:rPr>
                        <a:t>2. Have protocols and procedures in place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92 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97 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6 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6 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230706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3. Be credible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92 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93 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61032"/>
                  </a:ext>
                </a:extLst>
              </a:tr>
              <a:tr h="307560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4. Be proactive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6 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416630"/>
                  </a:ext>
                </a:extLst>
              </a:tr>
              <a:tr h="307560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5. Put consumers first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66 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57 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71 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105088"/>
                  </a:ext>
                </a:extLst>
              </a:tr>
              <a:tr h="492095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6. Collaborate with stakeholders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62 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92 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78 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4 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5 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180858"/>
                  </a:ext>
                </a:extLst>
              </a:tr>
              <a:tr h="307560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7. Be consistent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86 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5 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4 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914401"/>
                  </a:ext>
                </a:extLst>
              </a:tr>
              <a:tr h="5843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inherit"/>
                        </a:rPr>
                        <a:t>8. Educate stakeholders and consumers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75 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76 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83 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4 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3 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897572"/>
                  </a:ext>
                </a:extLst>
              </a:tr>
              <a:tr h="39982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9. Build your reputation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85 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87 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3 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2 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770149"/>
                  </a:ext>
                </a:extLst>
              </a:tr>
              <a:tr h="39982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latin typeface="inherit"/>
                        </a:rPr>
                        <a:t>10. Keep your promises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100 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88 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92 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93 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>
                          <a:effectLst/>
                          <a:latin typeface="inherit"/>
                        </a:rPr>
                        <a:t>5 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400" b="1" dirty="0">
                          <a:effectLst/>
                          <a:latin typeface="inherit"/>
                        </a:rPr>
                        <a:t>4 </a:t>
                      </a:r>
                    </a:p>
                  </a:txBody>
                  <a:tcPr marL="30861" marR="30861" marT="15430" marB="15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609816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76943"/>
            <a:ext cx="9144000" cy="95410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/>
              </a:rPr>
              <a:t>Table 2: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Percentage agreement and average ranking (day to day activities and in an incident)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with the importance of strategy statements by participants from the electronic survey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(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 = 58)</a:t>
            </a:r>
          </a:p>
          <a:p>
            <a:pPr algn="ctr"/>
            <a:r>
              <a:rPr lang="en-US" altLang="en-US" sz="1400" i="1" dirty="0" smtClean="0">
                <a:solidFill>
                  <a:schemeClr val="bg1"/>
                </a:solidFill>
                <a:latin typeface="inherit"/>
              </a:rPr>
              <a:t>Wilson et al, Health Promotion International, </a:t>
            </a:r>
            <a:r>
              <a:rPr lang="en-US" sz="1400" i="1" u="sng" dirty="0" smtClean="0">
                <a:solidFill>
                  <a:schemeClr val="bg1"/>
                </a:solidFill>
              </a:rPr>
              <a:t>32:6, </a:t>
            </a:r>
            <a:r>
              <a:rPr lang="en-US" sz="1400" i="1" dirty="0" smtClean="0">
                <a:solidFill>
                  <a:schemeClr val="bg1"/>
                </a:solidFill>
              </a:rPr>
              <a:t>December 2017, pp 988-1000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1859340"/>
            <a:ext cx="898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Georgia" panose="02040502050405020303" pitchFamily="18" charset="0"/>
              </a:rPr>
              <a:t>There are five principles of Trust Building and Panera Bread is hitting on all </a:t>
            </a:r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five </a:t>
            </a:r>
            <a:r>
              <a:rPr lang="en-CA" sz="28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cylinders</a:t>
            </a:r>
            <a:r>
              <a:rPr lang="en-CA" sz="28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 smtClean="0">
              <a:solidFill>
                <a:srgbClr val="333333"/>
              </a:solidFill>
            </a:endParaRPr>
          </a:p>
          <a:p>
            <a:r>
              <a:rPr lang="en-US" sz="2800" dirty="0">
                <a:solidFill>
                  <a:srgbClr val="333333"/>
                </a:solidFill>
              </a:rPr>
              <a:t>	</a:t>
            </a:r>
            <a:r>
              <a:rPr lang="en-US" sz="2800" dirty="0" smtClean="0">
                <a:solidFill>
                  <a:srgbClr val="333333"/>
                </a:solidFill>
              </a:rPr>
              <a:t>1</a:t>
            </a:r>
            <a:r>
              <a:rPr lang="en-US" sz="2800" dirty="0">
                <a:solidFill>
                  <a:srgbClr val="333333"/>
                </a:solidFill>
              </a:rPr>
              <a:t>. You are what you do</a:t>
            </a:r>
          </a:p>
          <a:p>
            <a:r>
              <a:rPr lang="en-US" sz="2800" dirty="0" smtClean="0"/>
              <a:t>	2</a:t>
            </a:r>
            <a:r>
              <a:rPr lang="en-US" sz="2800" dirty="0"/>
              <a:t>. Lead the debate; do not hide from </a:t>
            </a:r>
            <a:r>
              <a:rPr lang="en-US" sz="2800" dirty="0" smtClean="0"/>
              <a:t>it</a:t>
            </a:r>
          </a:p>
          <a:p>
            <a:r>
              <a:rPr lang="en-US" sz="2800" dirty="0" smtClean="0"/>
              <a:t>	3</a:t>
            </a:r>
            <a:r>
              <a:rPr lang="en-US" sz="2800" dirty="0"/>
              <a:t>. Openness is an </a:t>
            </a:r>
            <a:r>
              <a:rPr lang="en-US" sz="2800" dirty="0" smtClean="0"/>
              <a:t>opportunity</a:t>
            </a:r>
          </a:p>
          <a:p>
            <a:r>
              <a:rPr lang="en-US" sz="2800" dirty="0" smtClean="0"/>
              <a:t>	4</a:t>
            </a:r>
            <a:r>
              <a:rPr lang="en-US" sz="2800" dirty="0"/>
              <a:t>. Become a trustworthy source of trustworthy </a:t>
            </a:r>
            <a:r>
              <a:rPr lang="en-US" sz="2800" dirty="0" smtClean="0"/>
              <a:t>messages</a:t>
            </a:r>
          </a:p>
          <a:p>
            <a:r>
              <a:rPr lang="en-US" sz="2800" dirty="0" smtClean="0"/>
              <a:t>	5</a:t>
            </a:r>
            <a:r>
              <a:rPr lang="en-US" sz="2800" dirty="0"/>
              <a:t>. Be a good citizen: it </a:t>
            </a:r>
            <a:r>
              <a:rPr lang="en-US" sz="2800" dirty="0" smtClean="0"/>
              <a:t>pays</a:t>
            </a:r>
          </a:p>
          <a:p>
            <a:endParaRPr lang="en-US" sz="2800" b="1" dirty="0"/>
          </a:p>
          <a:p>
            <a:r>
              <a:rPr lang="en-US" sz="1400" b="1" dirty="0" smtClean="0"/>
              <a:t>The </a:t>
            </a:r>
            <a:r>
              <a:rPr lang="en-US" sz="1400" b="1" dirty="0"/>
              <a:t>Five Principles Of </a:t>
            </a:r>
            <a:r>
              <a:rPr lang="en-US" sz="1400" b="1" dirty="0" smtClean="0"/>
              <a:t>Trust </a:t>
            </a:r>
            <a:r>
              <a:rPr lang="en-CA" sz="1400" b="1" dirty="0" smtClean="0"/>
              <a:t>Building</a:t>
            </a:r>
            <a:r>
              <a:rPr lang="en-CA" sz="1400" b="1" dirty="0"/>
              <a:t>, </a:t>
            </a:r>
            <a:r>
              <a:rPr lang="en-CA" sz="1000" b="1" dirty="0"/>
              <a:t>https://www.forbes.com/sites/larrylight/2019/03/14/the-five-principles-of-trust-building/#</a:t>
            </a:r>
            <a:r>
              <a:rPr lang="en-CA" sz="1000" b="1" dirty="0" smtClean="0"/>
              <a:t>61b0713c541d </a:t>
            </a:r>
            <a:endParaRPr lang="en-CA" sz="1000" b="1" dirty="0"/>
          </a:p>
          <a:p>
            <a:r>
              <a:rPr lang="en-CA" sz="1400" b="1" dirty="0" smtClean="0"/>
              <a:t>Larry </a:t>
            </a:r>
            <a:r>
              <a:rPr lang="en-CA" sz="1400" b="1" dirty="0"/>
              <a:t>Light </a:t>
            </a:r>
            <a:r>
              <a:rPr lang="en-CA" sz="1400" dirty="0" smtClean="0"/>
              <a:t>Contributor, </a:t>
            </a:r>
            <a:r>
              <a:rPr lang="en-CA" sz="1400" dirty="0"/>
              <a:t>CMO </a:t>
            </a:r>
            <a:r>
              <a:rPr lang="en-CA" sz="1400" dirty="0" smtClean="0"/>
              <a:t>Network, </a:t>
            </a:r>
            <a:r>
              <a:rPr lang="en-US" sz="1400" i="1" dirty="0" smtClean="0"/>
              <a:t>CEO </a:t>
            </a:r>
            <a:r>
              <a:rPr lang="en-US" sz="1400" i="1" dirty="0"/>
              <a:t>of </a:t>
            </a:r>
            <a:r>
              <a:rPr lang="en-US" sz="1400" i="1" dirty="0" err="1"/>
              <a:t>Arcature</a:t>
            </a:r>
            <a:r>
              <a:rPr lang="en-US" sz="1400" i="1" dirty="0"/>
              <a:t> brand consultancy focused on growing brand value</a:t>
            </a:r>
            <a:endParaRPr lang="en-CA" sz="1400" dirty="0"/>
          </a:p>
        </p:txBody>
      </p:sp>
      <p:pic>
        <p:nvPicPr>
          <p:cNvPr id="4098" name="Picture 2" descr="https://thumbor.forbes.com/thumbor/960x0/https%3A%2F%2Fspecials-images.forbesimg.com%2Fdam%2Fimageserve%2F37492579%2F960x0.jpg%3Ffit%3Dsc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112246"/>
            <a:ext cx="2616551" cy="17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8193" y="985792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i="1" dirty="0">
                <a:solidFill>
                  <a:srgbClr val="737373"/>
                </a:solidFill>
                <a:latin typeface="Work Sans"/>
              </a:rPr>
              <a:t>Mar 14, 2019</a:t>
            </a:r>
            <a:endParaRPr lang="en-CA" sz="2000" b="1" i="1" dirty="0"/>
          </a:p>
        </p:txBody>
      </p:sp>
      <p:sp>
        <p:nvSpPr>
          <p:cNvPr id="3" name="AutoShape 2" descr="Image result for for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73135"/>
            <a:ext cx="1825315" cy="1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822" y="592291"/>
            <a:ext cx="8458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Sans-Bold"/>
              </a:rPr>
              <a:t>Trust in probiotics damaged by food industry’s unhealthy and </a:t>
            </a:r>
            <a:r>
              <a:rPr lang="en-US" b="1" dirty="0" smtClean="0">
                <a:solidFill>
                  <a:srgbClr val="000000"/>
                </a:solidFill>
                <a:latin typeface="OpenSans-Bold"/>
              </a:rPr>
              <a:t>'aggressive‘ </a:t>
            </a:r>
            <a:r>
              <a:rPr lang="en-CA" b="1" dirty="0" smtClean="0">
                <a:solidFill>
                  <a:srgbClr val="000000"/>
                </a:solidFill>
                <a:latin typeface="OpenSans-Bold"/>
              </a:rPr>
              <a:t>past</a:t>
            </a:r>
            <a:r>
              <a:rPr lang="en-CA" b="1" dirty="0">
                <a:solidFill>
                  <a:srgbClr val="000000"/>
                </a:solidFill>
                <a:latin typeface="OpenSans-Bold"/>
              </a:rPr>
              <a:t>, warns regulation expert</a:t>
            </a:r>
          </a:p>
          <a:p>
            <a:r>
              <a:rPr lang="en-CA" sz="1200" b="1" dirty="0">
                <a:solidFill>
                  <a:srgbClr val="000000"/>
                </a:solidFill>
                <a:latin typeface="OpenSans-Bold"/>
              </a:rPr>
              <a:t>By Nikki Cutler</a:t>
            </a:r>
          </a:p>
          <a:p>
            <a:r>
              <a:rPr lang="en-US" sz="1200" dirty="0">
                <a:solidFill>
                  <a:srgbClr val="424345"/>
                </a:solidFill>
                <a:latin typeface="OpenSans-Regular"/>
              </a:rPr>
              <a:t>21-Feb-2019 - Last updated on 21-Feb-2019 at 09:15 </a:t>
            </a:r>
            <a:r>
              <a:rPr lang="en-US" sz="1200" dirty="0" smtClean="0">
                <a:solidFill>
                  <a:srgbClr val="424345"/>
                </a:solidFill>
                <a:latin typeface="OpenSans-Regular"/>
              </a:rPr>
              <a:t>GMT</a:t>
            </a:r>
          </a:p>
          <a:p>
            <a:r>
              <a:rPr lang="en-CA" sz="1100" dirty="0"/>
              <a:t>https://www.nutraingredients.com/Article/2019/02/21/Trust-in-probiotics-damaged-by-food-industry-s-unhealthy-and-aggressive-past-warns-regulation-expert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822" y="2076981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bril-titling"/>
              </a:rPr>
              <a:t>'Lackluster' third-party organic certifier process hurting the popular food, report finds</a:t>
            </a:r>
          </a:p>
          <a:p>
            <a:r>
              <a:rPr lang="en-US" dirty="0">
                <a:solidFill>
                  <a:srgbClr val="101316"/>
                </a:solidFill>
                <a:latin typeface="proxima-nova"/>
              </a:rPr>
              <a:t>By </a:t>
            </a:r>
            <a:r>
              <a:rPr lang="en-US" dirty="0">
                <a:solidFill>
                  <a:srgbClr val="101316"/>
                </a:solidFill>
                <a:latin typeface="proxima-nova"/>
                <a:hlinkClick r:id="rId2"/>
              </a:rPr>
              <a:t>Cathy </a:t>
            </a:r>
            <a:r>
              <a:rPr lang="en-US" dirty="0" err="1">
                <a:solidFill>
                  <a:srgbClr val="101316"/>
                </a:solidFill>
                <a:latin typeface="proxima-nova"/>
                <a:hlinkClick r:id="rId2"/>
              </a:rPr>
              <a:t>Siegner</a:t>
            </a:r>
            <a:r>
              <a:rPr lang="en-US" dirty="0">
                <a:solidFill>
                  <a:srgbClr val="101316"/>
                </a:solidFill>
                <a:latin typeface="proxima-nova"/>
                <a:hlinkClick r:id="rId2"/>
              </a:rPr>
              <a:t> </a:t>
            </a:r>
            <a:r>
              <a:rPr lang="en-US" dirty="0" smtClean="0">
                <a:solidFill>
                  <a:srgbClr val="101316"/>
                </a:solidFill>
                <a:latin typeface="proxima-nova"/>
              </a:rPr>
              <a:t>Published </a:t>
            </a:r>
            <a:r>
              <a:rPr lang="en-US" dirty="0">
                <a:solidFill>
                  <a:srgbClr val="101316"/>
                </a:solidFill>
                <a:latin typeface="proxima-nova"/>
              </a:rPr>
              <a:t> March 18, </a:t>
            </a:r>
            <a:r>
              <a:rPr lang="en-US" dirty="0" smtClean="0">
                <a:solidFill>
                  <a:srgbClr val="101316"/>
                </a:solidFill>
                <a:latin typeface="proxima-nova"/>
              </a:rPr>
              <a:t>2019</a:t>
            </a:r>
          </a:p>
          <a:p>
            <a:r>
              <a:rPr lang="en-US" sz="1200" dirty="0">
                <a:solidFill>
                  <a:srgbClr val="101316"/>
                </a:solidFill>
                <a:latin typeface="proxima-nova"/>
              </a:rPr>
              <a:t>https://www.fooddive.com/news/lackluster-third-party-organic-certifier-process-hurting-the-popular-food/550649/</a:t>
            </a:r>
            <a:endParaRPr lang="en-US" sz="1200" b="0" i="0" dirty="0">
              <a:solidFill>
                <a:srgbClr val="101316"/>
              </a:solidFill>
              <a:effectLst/>
              <a:latin typeface="proxima-nov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822" y="3436022"/>
            <a:ext cx="80491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EB8"/>
                </a:solidFill>
                <a:latin typeface="Open Sans"/>
                <a:hlinkClick r:id="rId3"/>
              </a:rPr>
              <a:t>‘Fake news’ is undermining trust in food: ‘Facts should remain facts’</a:t>
            </a: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A3A3A3"/>
                </a:solidFill>
                <a:latin typeface="Open Sans"/>
              </a:rPr>
              <a:t>26-Feb-2019 By Katy Askew</a:t>
            </a:r>
          </a:p>
          <a:p>
            <a:r>
              <a:rPr lang="en-US" sz="1100" b="1" cap="all" dirty="0">
                <a:solidFill>
                  <a:srgbClr val="005EB8"/>
                </a:solidFill>
                <a:latin typeface="Open Sans"/>
                <a:hlinkClick r:id="rId3"/>
              </a:rPr>
              <a:t>HTTPS://WWW.FOODNAVIGATOR.COM/ARTICLE/2019/02/26/FAKE-NEWS-IS-UNDERMINING-TRUST-IN-FOOD-FACTS-SHOULD-REMAIN-FACTS </a:t>
            </a:r>
            <a:endParaRPr lang="en-US" sz="1100" b="0" i="0" dirty="0">
              <a:solidFill>
                <a:srgbClr val="343434"/>
              </a:solidFill>
              <a:effectLst/>
              <a:latin typeface="Open San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2822" y="4767045"/>
            <a:ext cx="807318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9535F"/>
                </a:solidFill>
                <a:effectLst/>
                <a:latin typeface="jaf-bernina-sans-condensed"/>
              </a:rPr>
              <a:t>SNC-Lavalin would be wise to emulate Maple Leaf Foods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959595"/>
                </a:solidFill>
                <a:effectLst/>
              </a:rPr>
              <a:t>By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86143A"/>
                </a:solidFill>
                <a:effectLst/>
                <a:hlinkClick r:id="rId4" tooltip="Posts by Alan Freeman"/>
              </a:rPr>
              <a:t>Alan Freeman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959595"/>
                </a:solidFill>
                <a:effectLst/>
              </a:rPr>
              <a:t>. Published on Mar 17, 2019 3:21pm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inherit"/>
              </a:rPr>
              <a:t>'Maple Leaf could have blamed sloppy employees for the deadly listeria outbreak. It could have blamed faulty machinery. It could have blamed slack </a:t>
            </a:r>
            <a:r>
              <a:rPr lang="en-US" sz="1400" i="1" dirty="0"/>
              <a:t>government </a:t>
            </a:r>
            <a:r>
              <a:rPr lang="en-US" sz="1400" i="1" dirty="0" smtClean="0"/>
              <a:t>food  </a:t>
            </a:r>
            <a:r>
              <a:rPr lang="en-US" sz="1400" i="1" dirty="0"/>
              <a:t>inspections. But it decided to take full responsibility and move on</a:t>
            </a:r>
            <a:r>
              <a:rPr lang="en-US" sz="1400" i="1" dirty="0" smtClean="0"/>
              <a:t>. It’s </a:t>
            </a:r>
            <a:r>
              <a:rPr lang="en-US" sz="1400" i="1" dirty="0"/>
              <a:t>unfortunate that SNC-Lavalin never did the same</a:t>
            </a:r>
            <a:r>
              <a:rPr lang="en-US" sz="1400" i="1" dirty="0" smtClean="0"/>
              <a:t>.‘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lang="en-US" altLang="en-US" sz="1400" dirty="0"/>
              <a:t>https://www.youtube.com/watch?v=zIsN5AkJ1AI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627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rs-els-cdn-com.login.ezproxy.library.ualberta.ca/content/image/1-s2.0-S0263237318300513-g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3722689"/>
            <a:ext cx="5924550" cy="3095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765" y="4137392"/>
            <a:ext cx="32974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23232"/>
                </a:solidFill>
                <a:latin typeface="NexusSerif"/>
              </a:rPr>
              <a:t>Fig. 1. Mapping trust breach within the field, trust repair strategies and customers' perceptions</a:t>
            </a:r>
            <a:r>
              <a:rPr lang="en-US" dirty="0" smtClean="0">
                <a:solidFill>
                  <a:srgbClr val="323232"/>
                </a:solidFill>
                <a:latin typeface="NexusSerif"/>
              </a:rPr>
              <a:t>.</a:t>
            </a:r>
          </a:p>
          <a:p>
            <a:endParaRPr lang="en-US" dirty="0">
              <a:solidFill>
                <a:srgbClr val="323232"/>
              </a:solidFill>
              <a:latin typeface="NexusSerif"/>
            </a:endParaRPr>
          </a:p>
          <a:p>
            <a:endParaRPr lang="en-US" dirty="0" smtClean="0">
              <a:solidFill>
                <a:srgbClr val="323232"/>
              </a:solidFill>
              <a:latin typeface="NexusSerif"/>
            </a:endParaRPr>
          </a:p>
          <a:p>
            <a:r>
              <a:rPr lang="en-CA" sz="1100" dirty="0" err="1" smtClean="0">
                <a:hlinkClick r:id="rId3"/>
              </a:rPr>
              <a:t>Branko</a:t>
            </a:r>
            <a:r>
              <a:rPr lang="en-CA" sz="1100" dirty="0" smtClean="0">
                <a:hlinkClick r:id="rId3"/>
              </a:rPr>
              <a:t> </a:t>
            </a:r>
            <a:r>
              <a:rPr lang="en-CA" sz="1100" dirty="0" err="1" smtClean="0">
                <a:hlinkClick r:id="rId3"/>
              </a:rPr>
              <a:t>Bozic,Sabina</a:t>
            </a:r>
            <a:r>
              <a:rPr lang="en-CA" sz="1100" dirty="0" smtClean="0">
                <a:hlinkClick r:id="rId3"/>
              </a:rPr>
              <a:t> Siebert, Graeme Martin</a:t>
            </a:r>
            <a:r>
              <a:rPr lang="en-CA" sz="1100" dirty="0" smtClean="0"/>
              <a:t>, </a:t>
            </a:r>
            <a:r>
              <a:rPr lang="en-CA" sz="1100" dirty="0"/>
              <a:t>A strategic action fields perspective on organizational trust </a:t>
            </a:r>
            <a:r>
              <a:rPr lang="en-CA" sz="1100" dirty="0" smtClean="0"/>
              <a:t>repair, </a:t>
            </a:r>
            <a:r>
              <a:rPr lang="en-CA" sz="1100" u="sng" dirty="0" smtClean="0">
                <a:hlinkClick r:id="rId4" tooltip="Go to European Management Journal on ScienceDirect"/>
              </a:rPr>
              <a:t>European </a:t>
            </a:r>
            <a:r>
              <a:rPr lang="en-CA" sz="1100" u="sng" dirty="0">
                <a:hlinkClick r:id="rId4" tooltip="Go to European Management Journal on ScienceDirect"/>
              </a:rPr>
              <a:t>Management </a:t>
            </a:r>
            <a:r>
              <a:rPr lang="en-CA" sz="1100" u="sng" dirty="0" smtClean="0">
                <a:hlinkClick r:id="rId4" tooltip="Go to European Management Journal on ScienceDirect"/>
              </a:rPr>
              <a:t>Journal</a:t>
            </a:r>
            <a:r>
              <a:rPr lang="en-CA" sz="1100" u="sng" dirty="0" smtClean="0"/>
              <a:t>, </a:t>
            </a:r>
            <a:r>
              <a:rPr lang="en-CA" sz="1100" dirty="0" smtClean="0">
                <a:hlinkClick r:id="rId5" tooltip="Go to table of contents for this volume/issue"/>
              </a:rPr>
              <a:t>Volume </a:t>
            </a:r>
            <a:r>
              <a:rPr lang="en-CA" sz="1100" dirty="0">
                <a:hlinkClick r:id="rId5" tooltip="Go to table of contents for this volume/issue"/>
              </a:rPr>
              <a:t>37, Issue 1</a:t>
            </a:r>
            <a:r>
              <a:rPr lang="en-CA" sz="1100" dirty="0"/>
              <a:t>, February 2019, Pages </a:t>
            </a:r>
            <a:r>
              <a:rPr lang="en-CA" sz="1100" dirty="0" smtClean="0"/>
              <a:t>58-66</a:t>
            </a:r>
            <a:endParaRPr lang="en-CA" dirty="0"/>
          </a:p>
        </p:txBody>
      </p:sp>
      <p:pic>
        <p:nvPicPr>
          <p:cNvPr id="6150" name="Picture 6" descr="Image result for horsegate images find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" y="160338"/>
            <a:ext cx="4734360" cy="33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orsegate images find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35" y="302641"/>
            <a:ext cx="4529166" cy="28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31595"/>
              </p:ext>
            </p:extLst>
          </p:nvPr>
        </p:nvGraphicFramePr>
        <p:xfrm>
          <a:off x="108285" y="499720"/>
          <a:ext cx="8927430" cy="626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059">
                  <a:extLst>
                    <a:ext uri="{9D8B030D-6E8A-4147-A177-3AD203B41FA5}">
                      <a16:colId xmlns:a16="http://schemas.microsoft.com/office/drawing/2014/main" val="1123935739"/>
                    </a:ext>
                  </a:extLst>
                </a:gridCol>
                <a:gridCol w="1328641">
                  <a:extLst>
                    <a:ext uri="{9D8B030D-6E8A-4147-A177-3AD203B41FA5}">
                      <a16:colId xmlns:a16="http://schemas.microsoft.com/office/drawing/2014/main" val="2702055998"/>
                    </a:ext>
                  </a:extLst>
                </a:gridCol>
                <a:gridCol w="140911">
                  <a:extLst>
                    <a:ext uri="{9D8B030D-6E8A-4147-A177-3AD203B41FA5}">
                      <a16:colId xmlns:a16="http://schemas.microsoft.com/office/drawing/2014/main" val="3571868040"/>
                    </a:ext>
                  </a:extLst>
                </a:gridCol>
                <a:gridCol w="2458605">
                  <a:extLst>
                    <a:ext uri="{9D8B030D-6E8A-4147-A177-3AD203B41FA5}">
                      <a16:colId xmlns:a16="http://schemas.microsoft.com/office/drawing/2014/main" val="1053546793"/>
                    </a:ext>
                  </a:extLst>
                </a:gridCol>
                <a:gridCol w="2426214">
                  <a:extLst>
                    <a:ext uri="{9D8B030D-6E8A-4147-A177-3AD203B41FA5}">
                      <a16:colId xmlns:a16="http://schemas.microsoft.com/office/drawing/2014/main" val="514610838"/>
                    </a:ext>
                  </a:extLst>
                </a:gridCol>
              </a:tblGrid>
              <a:tr h="3197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Transgressing organizations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Blameless organizations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16099"/>
                  </a:ext>
                </a:extLst>
              </a:tr>
              <a:tr h="322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Tesco’s trust repair action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Asda’s trust repair action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Morrisons’ trust repair action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Waitrose’s trust repair action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extLst>
                  <a:ext uri="{0D108BD9-81ED-4DB2-BD59-A6C34878D82A}">
                    <a16:rowId xmlns:a16="http://schemas.microsoft.com/office/drawing/2014/main" val="1785555088"/>
                  </a:ext>
                </a:extLst>
              </a:tr>
              <a:tr h="19626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Ongoing beef product DNA testing required by the UK government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520046"/>
                  </a:ext>
                </a:extLst>
              </a:tr>
              <a:tr h="19626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Frequent reporting of negative results from their product testing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2929"/>
                  </a:ext>
                </a:extLst>
              </a:tr>
              <a:tr h="19626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Showing understanding of the importance of their customers’ trust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035593"/>
                  </a:ext>
                </a:extLst>
              </a:tr>
              <a:tr h="322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Minimizing the fact that their supply chain is very complex and international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Withdrawing products as a precautionary measure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44666"/>
                  </a:ext>
                </a:extLst>
              </a:tr>
              <a:tr h="322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Increasing supply of meat from local producers located in the UK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Stating that their supply chain is relatively simple and that it involves local meat producers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50448"/>
                  </a:ext>
                </a:extLst>
              </a:tr>
              <a:tr h="20229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‘Closing ranks’ (Retailers signed a joint letter)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extLst>
                  <a:ext uri="{0D108BD9-81ED-4DB2-BD59-A6C34878D82A}">
                    <a16:rowId xmlns:a16="http://schemas.microsoft.com/office/drawing/2014/main" val="2185581696"/>
                  </a:ext>
                </a:extLst>
              </a:tr>
              <a:tr h="1962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Publicly acknowledging the problem and involvement in the scandal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Demonstrating ongoing commitment to and support for UK farming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8442"/>
                  </a:ext>
                </a:extLst>
              </a:tr>
              <a:tr h="1962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‘Minimizing the problem’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Highlighting good knowledge of supply chain and emphasizing full traceability of meat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49378"/>
                  </a:ext>
                </a:extLst>
              </a:tr>
              <a:tr h="1962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Announcing greater commitment to UK farming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Demonstrating quality/appropriateness of their supply chain and product testing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17937"/>
                  </a:ext>
                </a:extLst>
              </a:tr>
              <a:tr h="1962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Proactive in their commitment to reform their supply chain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Assuring customers that their products are correctly labelled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02668"/>
                  </a:ext>
                </a:extLst>
              </a:tr>
              <a:tr h="3223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Promising more frequent testing of their supply chain and supplied food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Reassuring the public that they only source meat from local beef producers (100% British) that they know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127"/>
                  </a:ext>
                </a:extLst>
              </a:tr>
              <a:tr h="3223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Enabling communication with their customers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Informing their customers that their meat sales </a:t>
                      </a:r>
                      <a:r>
                        <a:rPr lang="en-CA" sz="1200" dirty="0" smtClean="0">
                          <a:effectLst/>
                        </a:rPr>
                        <a:t>increased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 </a:t>
                      </a:r>
                      <a:r>
                        <a:rPr lang="en-CA" sz="1200" dirty="0">
                          <a:effectLst/>
                        </a:rPr>
                        <a:t>(implying that other customers trust them)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79099"/>
                  </a:ext>
                </a:extLst>
              </a:tr>
              <a:tr h="1962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Openly communicating about on-going business restructuring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Product withdrawal of Findus lasagna (due to horsemeat)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57426"/>
                  </a:ext>
                </a:extLst>
              </a:tr>
              <a:tr h="59861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Divesting themselves from implicated meat suppliers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Opening-up of supply chain/ ‘opening the black box’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their ‘products are made according to their high standards and separately from other companies’ products’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0" marR="35080" marT="35080" marB="35080"/>
                </a:tc>
                <a:extLst>
                  <a:ext uri="{0D108BD9-81ED-4DB2-BD59-A6C34878D82A}">
                    <a16:rowId xmlns:a16="http://schemas.microsoft.com/office/drawing/2014/main" val="3117466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1"/>
            <a:ext cx="91439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 1. Comparison of key trust repair actions by transgressing vs blameless organizations</a:t>
            </a:r>
            <a:r>
              <a:rPr kumimoji="0" lang="en-CA" altLang="en-US" sz="12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800" dirty="0" err="1">
                <a:hlinkClick r:id="rId3"/>
              </a:rPr>
              <a:t>Branko</a:t>
            </a:r>
            <a:r>
              <a:rPr lang="en-CA" sz="800" dirty="0">
                <a:hlinkClick r:id="rId3"/>
              </a:rPr>
              <a:t> </a:t>
            </a:r>
            <a:r>
              <a:rPr lang="en-CA" sz="800" dirty="0" err="1">
                <a:hlinkClick r:id="rId3"/>
              </a:rPr>
              <a:t>Bozic,Sabina</a:t>
            </a:r>
            <a:r>
              <a:rPr lang="en-CA" sz="800" dirty="0">
                <a:hlinkClick r:id="rId3"/>
              </a:rPr>
              <a:t> Siebert, Graeme Martin</a:t>
            </a:r>
            <a:r>
              <a:rPr lang="en-CA" sz="800" dirty="0"/>
              <a:t>, A strategic action fields perspective on organizational trust repair, </a:t>
            </a:r>
            <a:r>
              <a:rPr lang="en-CA" sz="800" u="sng" dirty="0">
                <a:hlinkClick r:id="rId4" tooltip="Go to European Management Journal on ScienceDirect"/>
              </a:rPr>
              <a:t>European Management Journal</a:t>
            </a:r>
            <a:r>
              <a:rPr lang="en-CA" sz="800" u="sng" dirty="0"/>
              <a:t>, </a:t>
            </a:r>
            <a:r>
              <a:rPr lang="en-CA" sz="800" dirty="0">
                <a:hlinkClick r:id="rId5" tooltip="Go to table of contents for this volume/issue"/>
              </a:rPr>
              <a:t>Volume 37, Issue 1</a:t>
            </a:r>
            <a:r>
              <a:rPr lang="en-CA" sz="800" dirty="0"/>
              <a:t>, February 2019, Pages </a:t>
            </a:r>
            <a:r>
              <a:rPr lang="en-CA" sz="800" dirty="0" smtClean="0"/>
              <a:t>58-66</a:t>
            </a:r>
            <a:endParaRPr kumimoji="0" lang="en-CA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8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-emeraldinsight-com.login.ezproxy.library.ualberta.ca/na101/home/literatum/publisher/emerald/journals/content/bfj/2008/bfj.2008.110.issue-4_5/00070700810868915/production/images/large/07011004030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7" y="1118936"/>
            <a:ext cx="7898281" cy="46441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397" y="628832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15151"/>
                </a:solidFill>
                <a:latin typeface="museo-sans"/>
              </a:rPr>
              <a:t>Figure 1 </a:t>
            </a:r>
            <a:r>
              <a:rPr lang="en-US" dirty="0">
                <a:solidFill>
                  <a:srgbClr val="515151"/>
                </a:solidFill>
                <a:latin typeface="museo-sans"/>
              </a:rPr>
              <a:t>The case chains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49161" y="485482"/>
            <a:ext cx="8430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Marja‐Riitta</a:t>
            </a:r>
            <a:r>
              <a:rPr lang="en-US" sz="1000" dirty="0"/>
              <a:t> </a:t>
            </a:r>
            <a:r>
              <a:rPr lang="en-US" sz="1000" dirty="0" err="1"/>
              <a:t>Kottila</a:t>
            </a:r>
            <a:r>
              <a:rPr lang="en-US" sz="1000" dirty="0"/>
              <a:t>, </a:t>
            </a:r>
            <a:r>
              <a:rPr lang="en-US" sz="1000" dirty="0" err="1"/>
              <a:t>Päivi</a:t>
            </a:r>
            <a:r>
              <a:rPr lang="en-US" sz="1000" dirty="0"/>
              <a:t> </a:t>
            </a:r>
            <a:r>
              <a:rPr lang="en-US" sz="1000" dirty="0" err="1"/>
              <a:t>Rönni</a:t>
            </a:r>
            <a:r>
              <a:rPr lang="en-US" sz="1000" dirty="0"/>
              <a:t>, (2008) "Collaboration and trust in two organic food chains", British Food Journal, Vol. 110 Issue: 4/5, pp.376-394, https://doi-org.login.ezproxy.library.ualberta.ca/10.1108/00070700810868915 </a:t>
            </a:r>
            <a:endParaRPr lang="en-CA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106905" y="67472"/>
            <a:ext cx="653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Collaboration and Trust in Two Organic Food Chains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51909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1023</Words>
  <Application>Microsoft Office PowerPoint</Application>
  <PresentationFormat>On-screen Show (4:3)</PresentationFormat>
  <Paragraphs>218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ＭＳ Ｐゴシック</vt:lpstr>
      <vt:lpstr>abril-titling</vt:lpstr>
      <vt:lpstr>Arial</vt:lpstr>
      <vt:lpstr>Calibri</vt:lpstr>
      <vt:lpstr>Calibri Light</vt:lpstr>
      <vt:lpstr>franklin-gothic-urw</vt:lpstr>
      <vt:lpstr>Georgia</vt:lpstr>
      <vt:lpstr>Helvetica</vt:lpstr>
      <vt:lpstr>inherit</vt:lpstr>
      <vt:lpstr>jaf-bernina-sans-condensed</vt:lpstr>
      <vt:lpstr>Khula</vt:lpstr>
      <vt:lpstr>Kreon</vt:lpstr>
      <vt:lpstr>museo-sans</vt:lpstr>
      <vt:lpstr>NexusSerif</vt:lpstr>
      <vt:lpstr>Open Sans</vt:lpstr>
      <vt:lpstr>OpenSans-Bold</vt:lpstr>
      <vt:lpstr>OpenSans-Regular</vt:lpstr>
      <vt:lpstr>proxima-nova</vt:lpstr>
      <vt:lpstr>Source Sans Pro</vt:lpstr>
      <vt:lpstr>Times New Roman</vt:lpstr>
      <vt:lpstr>TimesNewRomanMTStd</vt:lpstr>
      <vt:lpstr>Work Sans</vt:lpstr>
      <vt:lpstr>Office Theme</vt:lpstr>
      <vt:lpstr>Canadian Journey to Public Trust Best Practices – Issues Management</vt:lpstr>
      <vt:lpstr>Public Trust: Agriculture and Food</vt:lpstr>
      <vt:lpstr>Fig. 1: Proposed model for (re)building consumer trust in the food system after a food incident.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so …..</vt:lpstr>
      <vt:lpstr>Thanks for your interest</vt:lpstr>
    </vt:vector>
  </TitlesOfParts>
  <Company>University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Journey to Public Trust Best Practices – Issues Management</dc:title>
  <dc:creator>Goddard, Ellen</dc:creator>
  <cp:lastModifiedBy>Goddard, Ellen</cp:lastModifiedBy>
  <cp:revision>23</cp:revision>
  <dcterms:created xsi:type="dcterms:W3CDTF">2019-03-19T18:05:58Z</dcterms:created>
  <dcterms:modified xsi:type="dcterms:W3CDTF">2019-03-20T10:08:05Z</dcterms:modified>
</cp:coreProperties>
</file>