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Lst>
  <p:notesMasterIdLst>
    <p:notesMasterId r:id="rId15"/>
  </p:notesMasterIdLst>
  <p:handoutMasterIdLst>
    <p:handoutMasterId r:id="rId16"/>
  </p:handoutMasterIdLst>
  <p:sldIdLst>
    <p:sldId id="256" r:id="rId3"/>
    <p:sldId id="404" r:id="rId4"/>
    <p:sldId id="292" r:id="rId5"/>
    <p:sldId id="282" r:id="rId6"/>
    <p:sldId id="377" r:id="rId7"/>
    <p:sldId id="355" r:id="rId8"/>
    <p:sldId id="405" r:id="rId9"/>
    <p:sldId id="383" r:id="rId10"/>
    <p:sldId id="407" r:id="rId11"/>
    <p:sldId id="267" r:id="rId12"/>
    <p:sldId id="406" r:id="rId13"/>
    <p:sldId id="259"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C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15" autoAdjust="0"/>
    <p:restoredTop sz="87366" autoAdjust="0"/>
  </p:normalViewPr>
  <p:slideViewPr>
    <p:cSldViewPr snapToGrid="0" snapToObjects="1">
      <p:cViewPr varScale="1">
        <p:scale>
          <a:sx n="101" d="100"/>
          <a:sy n="101" d="100"/>
        </p:scale>
        <p:origin x="219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ED3282B-D52E-444F-BDDF-8CBCE6EC23DF}" type="datetimeFigureOut">
              <a:rPr lang="en-CA" smtClean="0"/>
              <a:t>26/02/2019</a:t>
            </a:fld>
            <a:endParaRPr lang="en-CA"/>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0AFD7CD-F168-4554-A0C4-1AE0881A7812}" type="slidenum">
              <a:rPr lang="en-CA" smtClean="0"/>
              <a:t>‹#›</a:t>
            </a:fld>
            <a:endParaRPr lang="en-CA"/>
          </a:p>
        </p:txBody>
      </p:sp>
    </p:spTree>
    <p:extLst>
      <p:ext uri="{BB962C8B-B14F-4D97-AF65-F5344CB8AC3E}">
        <p14:creationId xmlns:p14="http://schemas.microsoft.com/office/powerpoint/2010/main" val="1723320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283" tIns="46142" rIns="92283" bIns="46142"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2283" tIns="46142" rIns="92283" bIns="46142" rtlCol="0"/>
          <a:lstStyle>
            <a:lvl1pPr algn="r">
              <a:defRPr sz="1200"/>
            </a:lvl1pPr>
          </a:lstStyle>
          <a:p>
            <a:fld id="{0B021B15-F3B6-418E-A0B5-50B9030D5AB9}" type="datetimeFigureOut">
              <a:rPr lang="en-CA" smtClean="0"/>
              <a:t>26/02/2019</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283" tIns="46142" rIns="92283" bIns="46142" rtlCol="0" anchor="ctr"/>
          <a:lstStyle/>
          <a:p>
            <a:endParaRPr lang="en-CA"/>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283" tIns="46142" rIns="92283" bIns="4614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2283" tIns="46142" rIns="92283" bIns="46142"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283" tIns="46142" rIns="92283" bIns="46142" rtlCol="0" anchor="b"/>
          <a:lstStyle>
            <a:lvl1pPr algn="r">
              <a:defRPr sz="1200"/>
            </a:lvl1pPr>
          </a:lstStyle>
          <a:p>
            <a:fld id="{A70882F1-533C-4A01-8DE1-C8809753B569}" type="slidenum">
              <a:rPr lang="en-CA" smtClean="0"/>
              <a:t>‹#›</a:t>
            </a:fld>
            <a:endParaRPr lang="en-CA"/>
          </a:p>
        </p:txBody>
      </p:sp>
    </p:spTree>
    <p:extLst>
      <p:ext uri="{BB962C8B-B14F-4D97-AF65-F5344CB8AC3E}">
        <p14:creationId xmlns:p14="http://schemas.microsoft.com/office/powerpoint/2010/main" val="2535860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622">
              <a:defRPr/>
            </a:pPr>
            <a:endParaRPr lang="en-CA" dirty="0"/>
          </a:p>
        </p:txBody>
      </p:sp>
      <p:sp>
        <p:nvSpPr>
          <p:cNvPr id="4" name="Slide Number Placeholder 3"/>
          <p:cNvSpPr>
            <a:spLocks noGrp="1"/>
          </p:cNvSpPr>
          <p:nvPr>
            <p:ph type="sldNum" sz="quarter" idx="10"/>
          </p:nvPr>
        </p:nvSpPr>
        <p:spPr/>
        <p:txBody>
          <a:bodyPr/>
          <a:lstStyle/>
          <a:p>
            <a:fld id="{A70882F1-533C-4A01-8DE1-C8809753B569}" type="slidenum">
              <a:rPr lang="en-CA" smtClean="0"/>
              <a:t>1</a:t>
            </a:fld>
            <a:endParaRPr lang="en-CA"/>
          </a:p>
        </p:txBody>
      </p:sp>
    </p:spTree>
    <p:extLst>
      <p:ext uri="{BB962C8B-B14F-4D97-AF65-F5344CB8AC3E}">
        <p14:creationId xmlns:p14="http://schemas.microsoft.com/office/powerpoint/2010/main" val="2520172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0882F1-533C-4A01-8DE1-C8809753B569}" type="slidenum">
              <a:rPr lang="en-CA" smtClean="0"/>
              <a:t>2</a:t>
            </a:fld>
            <a:endParaRPr lang="en-CA"/>
          </a:p>
        </p:txBody>
      </p:sp>
    </p:spTree>
    <p:extLst>
      <p:ext uri="{BB962C8B-B14F-4D97-AF65-F5344CB8AC3E}">
        <p14:creationId xmlns:p14="http://schemas.microsoft.com/office/powerpoint/2010/main" val="2778957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high level messages: passed a resolution to adopt 4Rs two years ago, update on where the 4R program has come (gov’t adoption, additional MOUs, etc.) now what we need from CFA is counted acres – how do you do that? Get your local ag retailer to become designated. Conclude with the “What’s in it 4R Me” from a farmer’s perspective. </a:t>
            </a:r>
            <a:endParaRPr lang="en-US" sz="1200" kern="1200" dirty="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endParaRPr lang="en-CA" dirty="0">
              <a:solidFill>
                <a:prstClr val="black"/>
              </a:solidFill>
            </a:endParaRPr>
          </a:p>
        </p:txBody>
      </p:sp>
    </p:spTree>
    <p:extLst>
      <p:ext uri="{BB962C8B-B14F-4D97-AF65-F5344CB8AC3E}">
        <p14:creationId xmlns:p14="http://schemas.microsoft.com/office/powerpoint/2010/main" val="1184833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AA9FA4F-A7A1-4360-A4D3-6C674ECE5F0C}" type="slidenum">
              <a:rPr lang="en-CA" smtClean="0">
                <a:solidFill>
                  <a:prstClr val="black"/>
                </a:solidFill>
              </a:rPr>
              <a:pPr/>
              <a:t>5</a:t>
            </a:fld>
            <a:endParaRPr lang="en-CA">
              <a:solidFill>
                <a:prstClr val="black"/>
              </a:solidFill>
            </a:endParaRPr>
          </a:p>
        </p:txBody>
      </p:sp>
    </p:spTree>
    <p:extLst>
      <p:ext uri="{BB962C8B-B14F-4D97-AF65-F5344CB8AC3E}">
        <p14:creationId xmlns:p14="http://schemas.microsoft.com/office/powerpoint/2010/main" val="79432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Furthermore to demonstrate support of the</a:t>
            </a:r>
            <a:r>
              <a:rPr lang="en-CA" baseline="0" dirty="0"/>
              <a:t> 4R Nutrient Stewardship system</a:t>
            </a:r>
            <a:r>
              <a:rPr lang="en-CA" dirty="0"/>
              <a:t>, The International Joint Commission issued a report on phosphorus in Lake Erie, which endorsed 4R Nutrient Stewardship as an important opportunity to improve fertilizer use in the watershed and increase water quality.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0882F1-533C-4A01-8DE1-C8809753B56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9972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latin typeface="Arial Narrow" panose="020B0606020202030204" pitchFamily="34" charset="0"/>
              </a:rPr>
              <a:t>Survey of growers across Canada on fertilizer source, rate, time and place practices, and grower familiarity with 4R Nutrient Stewardship</a:t>
            </a:r>
          </a:p>
          <a:p>
            <a:pPr lvl="0"/>
            <a:r>
              <a:rPr lang="en-CA" dirty="0">
                <a:latin typeface="Arial Narrow" panose="020B0606020202030204" pitchFamily="34" charset="0"/>
              </a:rPr>
              <a:t>All major grain, oilseed and pulse crops, including canola, peas, barley, lentils, spring and durum wheat in the West provinces (AB, SK, MB) and corn, soybean, winter wheat in the East (ON, QC)</a:t>
            </a:r>
          </a:p>
          <a:p>
            <a:pPr lvl="0"/>
            <a:r>
              <a:rPr lang="en-CA" dirty="0">
                <a:latin typeface="Arial Narrow" panose="020B0606020202030204" pitchFamily="34" charset="0"/>
              </a:rPr>
              <a:t>Since 2014, over 3,200 growers across Canada have completed the online survey</a:t>
            </a:r>
          </a:p>
          <a:p>
            <a:endParaRPr lang="en-CA" dirty="0"/>
          </a:p>
        </p:txBody>
      </p:sp>
      <p:sp>
        <p:nvSpPr>
          <p:cNvPr id="4" name="Slide Number Placeholder 3"/>
          <p:cNvSpPr>
            <a:spLocks noGrp="1"/>
          </p:cNvSpPr>
          <p:nvPr>
            <p:ph type="sldNum" sz="quarter" idx="10"/>
          </p:nvPr>
        </p:nvSpPr>
        <p:spPr/>
        <p:txBody>
          <a:bodyPr/>
          <a:lstStyle/>
          <a:p>
            <a:fld id="{72AF093A-F78B-419E-B699-4608D8E86292}" type="slidenum">
              <a:rPr lang="en-CA" smtClean="0"/>
              <a:t>8</a:t>
            </a:fld>
            <a:endParaRPr lang="en-CA"/>
          </a:p>
        </p:txBody>
      </p:sp>
    </p:spTree>
    <p:extLst>
      <p:ext uri="{BB962C8B-B14F-4D97-AF65-F5344CB8AC3E}">
        <p14:creationId xmlns:p14="http://schemas.microsoft.com/office/powerpoint/2010/main" val="644163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latin typeface="Arial Narrow" panose="020B0606020202030204" pitchFamily="34" charset="0"/>
              </a:rPr>
              <a:t>Survey of growers across Canada on fertilizer source, rate, time and place practices, and grower familiarity with 4R Nutrient Stewardship</a:t>
            </a:r>
          </a:p>
          <a:p>
            <a:pPr lvl="0"/>
            <a:r>
              <a:rPr lang="en-CA" dirty="0">
                <a:latin typeface="Arial Narrow" panose="020B0606020202030204" pitchFamily="34" charset="0"/>
              </a:rPr>
              <a:t>All major grain, oilseed and pulse crops, including canola, peas, barley, lentils, spring and durum wheat in the West provinces (AB, SK, MB) and corn, soybean, winter wheat in the East (ON, QC)</a:t>
            </a:r>
          </a:p>
          <a:p>
            <a:pPr lvl="0"/>
            <a:r>
              <a:rPr lang="en-CA" dirty="0">
                <a:latin typeface="Arial Narrow" panose="020B0606020202030204" pitchFamily="34" charset="0"/>
              </a:rPr>
              <a:t>Since 2014, over 3,200 growers across Canada have completed the online survey</a:t>
            </a:r>
          </a:p>
          <a:p>
            <a:endParaRPr lang="en-CA" dirty="0"/>
          </a:p>
        </p:txBody>
      </p:sp>
      <p:sp>
        <p:nvSpPr>
          <p:cNvPr id="4" name="Slide Number Placeholder 3"/>
          <p:cNvSpPr>
            <a:spLocks noGrp="1"/>
          </p:cNvSpPr>
          <p:nvPr>
            <p:ph type="sldNum" sz="quarter" idx="10"/>
          </p:nvPr>
        </p:nvSpPr>
        <p:spPr/>
        <p:txBody>
          <a:bodyPr/>
          <a:lstStyle/>
          <a:p>
            <a:fld id="{72AF093A-F78B-419E-B699-4608D8E86292}" type="slidenum">
              <a:rPr lang="en-CA" smtClean="0"/>
              <a:t>9</a:t>
            </a:fld>
            <a:endParaRPr lang="en-CA"/>
          </a:p>
        </p:txBody>
      </p:sp>
    </p:spTree>
    <p:extLst>
      <p:ext uri="{BB962C8B-B14F-4D97-AF65-F5344CB8AC3E}">
        <p14:creationId xmlns:p14="http://schemas.microsoft.com/office/powerpoint/2010/main" val="51294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70882F1-533C-4A01-8DE1-C8809753B569}" type="slidenum">
              <a:rPr lang="en-CA" smtClean="0"/>
              <a:t>10</a:t>
            </a:fld>
            <a:endParaRPr lang="en-CA"/>
          </a:p>
        </p:txBody>
      </p:sp>
    </p:spTree>
    <p:extLst>
      <p:ext uri="{BB962C8B-B14F-4D97-AF65-F5344CB8AC3E}">
        <p14:creationId xmlns:p14="http://schemas.microsoft.com/office/powerpoint/2010/main" val="516639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70882F1-533C-4A01-8DE1-C8809753B569}" type="slidenum">
              <a:rPr lang="en-CA" smtClean="0"/>
              <a:t>12</a:t>
            </a:fld>
            <a:endParaRPr lang="en-CA"/>
          </a:p>
        </p:txBody>
      </p:sp>
    </p:spTree>
    <p:extLst>
      <p:ext uri="{BB962C8B-B14F-4D97-AF65-F5344CB8AC3E}">
        <p14:creationId xmlns:p14="http://schemas.microsoft.com/office/powerpoint/2010/main" val="33088705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2511" y="2375442"/>
            <a:ext cx="7867270" cy="1200588"/>
          </a:xfrm>
        </p:spPr>
        <p:txBody>
          <a:bodyPr anchor="b" anchorCtr="0">
            <a:normAutofit/>
          </a:bodyPr>
          <a:lstStyle>
            <a:lvl1pPr algn="ctr">
              <a:defRPr sz="3600" b="1">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682511" y="3576030"/>
            <a:ext cx="7867270" cy="7175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122515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2845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6161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154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2511" y="2375442"/>
            <a:ext cx="7867270" cy="1200588"/>
          </a:xfrm>
        </p:spPr>
        <p:txBody>
          <a:bodyPr anchor="b" anchorCtr="0">
            <a:normAutofit/>
          </a:bodyPr>
          <a:lstStyle>
            <a:lvl1pPr algn="ctr">
              <a:defRPr sz="3600" b="1">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682511" y="3576030"/>
            <a:ext cx="7867270" cy="7175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332153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solidFill>
                  <a:schemeClr val="accent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2280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723698"/>
            <a:ext cx="7772400" cy="1362075"/>
          </a:xfrm>
        </p:spPr>
        <p:txBody>
          <a:bodyPr anchor="t"/>
          <a:lstStyle>
            <a:lvl1pPr algn="l">
              <a:defRPr sz="4000" b="1" cap="all">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223511"/>
            <a:ext cx="7772400" cy="1500187"/>
          </a:xfrm>
        </p:spPr>
        <p:txBody>
          <a:bodyPr anchor="b"/>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97827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accent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7187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4355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mp; Content - No Footer">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592465"/>
          </a:xfrm>
          <a:prstGeom prst="rect">
            <a:avLst/>
          </a:prstGeom>
        </p:spPr>
        <p:txBody>
          <a:bodyPr vert="horz" lIns="91440" tIns="45720" rIns="91440" bIns="45720" rtlCol="0" anchor="ctr">
            <a:normAutofit/>
          </a:bodyPr>
          <a:lstStyle>
            <a:lvl1pPr>
              <a:defRPr>
                <a:solidFill>
                  <a:schemeClr val="accent2"/>
                </a:solidFill>
              </a:defRPr>
            </a:lvl1pPr>
          </a:lstStyle>
          <a:p>
            <a:r>
              <a:rPr lang="en-US"/>
              <a:t>Click to edit Master title style</a:t>
            </a:r>
            <a:endParaRPr lang="en-US" dirty="0"/>
          </a:p>
        </p:txBody>
      </p:sp>
      <p:sp>
        <p:nvSpPr>
          <p:cNvPr id="9" name="Content Placeholder 2"/>
          <p:cNvSpPr>
            <a:spLocks noGrp="1"/>
          </p:cNvSpPr>
          <p:nvPr>
            <p:ph idx="1"/>
          </p:nvPr>
        </p:nvSpPr>
        <p:spPr>
          <a:xfrm>
            <a:off x="457200" y="1059794"/>
            <a:ext cx="8229600" cy="5066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05769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3404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solidFill>
                  <a:schemeClr val="accent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6376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56609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28106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5426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0649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815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Content - No Footer">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592465"/>
          </a:xfrm>
          <a:prstGeom prst="rect">
            <a:avLst/>
          </a:prstGeom>
        </p:spPr>
        <p:txBody>
          <a:bodyPr vert="horz" lIns="91440" tIns="45720" rIns="91440" bIns="45720" rtlCol="0" anchor="ctr">
            <a:normAutofit/>
          </a:bodyPr>
          <a:lstStyle>
            <a:lvl1pPr>
              <a:defRPr>
                <a:solidFill>
                  <a:schemeClr val="accent2"/>
                </a:solidFill>
              </a:defRPr>
            </a:lvl1pPr>
          </a:lstStyle>
          <a:p>
            <a:r>
              <a:rPr lang="en-US"/>
              <a:t>Click to edit Master title style</a:t>
            </a:r>
            <a:endParaRPr lang="en-US" dirty="0"/>
          </a:p>
        </p:txBody>
      </p:sp>
      <p:sp>
        <p:nvSpPr>
          <p:cNvPr id="9" name="Content Placeholder 2"/>
          <p:cNvSpPr>
            <a:spLocks noGrp="1"/>
          </p:cNvSpPr>
          <p:nvPr>
            <p:ph idx="1"/>
          </p:nvPr>
        </p:nvSpPr>
        <p:spPr>
          <a:xfrm>
            <a:off x="457200" y="1059794"/>
            <a:ext cx="8229600" cy="5066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23637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2255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723698"/>
            <a:ext cx="7772400" cy="1362075"/>
          </a:xfrm>
        </p:spPr>
        <p:txBody>
          <a:bodyPr anchor="t"/>
          <a:lstStyle>
            <a:lvl1pPr algn="l">
              <a:defRPr sz="4000" b="1" cap="all">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223511"/>
            <a:ext cx="7772400" cy="1500187"/>
          </a:xfrm>
        </p:spPr>
        <p:txBody>
          <a:bodyPr anchor="b"/>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84467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accent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086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0261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Content - No Footer">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592465"/>
          </a:xfrm>
          <a:prstGeom prst="rect">
            <a:avLst/>
          </a:prstGeom>
        </p:spPr>
        <p:txBody>
          <a:bodyPr vert="horz" lIns="91440" tIns="45720" rIns="91440" bIns="45720" rtlCol="0" anchor="ctr">
            <a:normAutofit/>
          </a:bodyPr>
          <a:lstStyle>
            <a:lvl1pPr>
              <a:defRPr>
                <a:solidFill>
                  <a:schemeClr val="accent2"/>
                </a:solidFill>
              </a:defRPr>
            </a:lvl1pPr>
          </a:lstStyle>
          <a:p>
            <a:r>
              <a:rPr lang="en-US"/>
              <a:t>Click to edit Master title style</a:t>
            </a:r>
            <a:endParaRPr lang="en-US" dirty="0"/>
          </a:p>
        </p:txBody>
      </p:sp>
      <p:sp>
        <p:nvSpPr>
          <p:cNvPr id="9" name="Content Placeholder 2"/>
          <p:cNvSpPr>
            <a:spLocks noGrp="1"/>
          </p:cNvSpPr>
          <p:nvPr>
            <p:ph idx="1"/>
          </p:nvPr>
        </p:nvSpPr>
        <p:spPr>
          <a:xfrm>
            <a:off x="457200" y="1059794"/>
            <a:ext cx="8229600" cy="5066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85130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2251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29099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40061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924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059794"/>
            <a:ext cx="8229600" cy="506637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1632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2800" b="1" kern="1200">
          <a:solidFill>
            <a:schemeClr val="accent2"/>
          </a:solidFill>
          <a:latin typeface="+mj-lt"/>
          <a:ea typeface="+mj-ea"/>
          <a:cs typeface="+mj-cs"/>
        </a:defRPr>
      </a:lvl1pPr>
    </p:titleStyle>
    <p:bodyStyle>
      <a:lvl1pPr marL="342900" indent="-34290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924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059794"/>
            <a:ext cx="8229600" cy="50663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35649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2800" b="1" kern="1200">
          <a:solidFill>
            <a:schemeClr val="accent2"/>
          </a:solidFill>
          <a:latin typeface="+mj-lt"/>
          <a:ea typeface="+mj-ea"/>
          <a:cs typeface="+mj-cs"/>
        </a:defRPr>
      </a:lvl1pPr>
    </p:titleStyle>
    <p:bodyStyle>
      <a:lvl1pPr marL="342900" indent="-34290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fertilizercanada.ca/"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3.gif"/><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566" y="3145162"/>
            <a:ext cx="8864868" cy="1124930"/>
          </a:xfrm>
        </p:spPr>
        <p:txBody>
          <a:bodyPr>
            <a:normAutofit fontScale="90000"/>
          </a:bodyPr>
          <a:lstStyle/>
          <a:p>
            <a:r>
              <a:rPr lang="fr-CA" sz="5400" dirty="0"/>
              <a:t>Gérance des nutriments 4B</a:t>
            </a:r>
            <a:r>
              <a:rPr lang="en-US" dirty="0"/>
              <a:t/>
            </a:r>
            <a:br>
              <a:rPr lang="en-US" dirty="0"/>
            </a:br>
            <a:r>
              <a:rPr lang="fr-FR" b="0" dirty="0"/>
              <a:t>Agriculture intelligente face au climat</a:t>
            </a:r>
            <a:endParaRPr lang="en-US" b="0" dirty="0"/>
          </a:p>
        </p:txBody>
      </p:sp>
      <p:sp>
        <p:nvSpPr>
          <p:cNvPr id="4" name="Subtitle 3"/>
          <p:cNvSpPr>
            <a:spLocks noGrp="1"/>
          </p:cNvSpPr>
          <p:nvPr>
            <p:ph type="subTitle" idx="1"/>
          </p:nvPr>
        </p:nvSpPr>
        <p:spPr>
          <a:xfrm>
            <a:off x="5139892" y="4350730"/>
            <a:ext cx="3752790" cy="881670"/>
          </a:xfrm>
        </p:spPr>
        <p:txBody>
          <a:bodyPr>
            <a:normAutofit fontScale="55000" lnSpcReduction="20000"/>
          </a:bodyPr>
          <a:lstStyle/>
          <a:p>
            <a:pPr algn="r"/>
            <a:r>
              <a:rPr lang="fr-FR" dirty="0"/>
              <a:t>Garth Whyte, président et directeur général</a:t>
            </a:r>
          </a:p>
          <a:p>
            <a:pPr algn="r"/>
            <a:r>
              <a:rPr lang="fr-FR" dirty="0"/>
              <a:t>Assemblée annuelle de la FCA</a:t>
            </a:r>
          </a:p>
          <a:p>
            <a:pPr algn="r"/>
            <a:r>
              <a:rPr lang="fr-FR" dirty="0"/>
              <a:t>Février 2019</a:t>
            </a:r>
          </a:p>
        </p:txBody>
      </p:sp>
    </p:spTree>
    <p:extLst>
      <p:ext uri="{BB962C8B-B14F-4D97-AF65-F5344CB8AC3E}">
        <p14:creationId xmlns:p14="http://schemas.microsoft.com/office/powerpoint/2010/main" val="2098015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718" y="247973"/>
            <a:ext cx="8640306" cy="5997844"/>
          </a:xfrm>
        </p:spPr>
        <p:txBody>
          <a:bodyPr>
            <a:normAutofit/>
          </a:bodyPr>
          <a:lstStyle/>
          <a:p>
            <a:pPr marL="0" indent="0">
              <a:spcBef>
                <a:spcPct val="0"/>
              </a:spcBef>
              <a:buClrTx/>
              <a:buNone/>
            </a:pPr>
            <a:r>
              <a:rPr lang="en-CA" sz="3200" b="1" dirty="0">
                <a:solidFill>
                  <a:schemeClr val="accent2"/>
                </a:solidFill>
                <a:latin typeface="+mj-lt"/>
                <a:ea typeface="+mj-ea"/>
                <a:cs typeface="+mj-cs"/>
              </a:rPr>
              <a:t>Appel à </a:t>
            </a:r>
            <a:r>
              <a:rPr lang="en-CA" sz="3200" b="1" dirty="0" err="1">
                <a:solidFill>
                  <a:schemeClr val="accent2"/>
                </a:solidFill>
                <a:latin typeface="+mj-lt"/>
                <a:ea typeface="+mj-ea"/>
                <a:cs typeface="+mj-cs"/>
              </a:rPr>
              <a:t>l'action</a:t>
            </a:r>
            <a:endParaRPr lang="en-CA" sz="3200" b="1" dirty="0">
              <a:solidFill>
                <a:schemeClr val="accent2"/>
              </a:solidFill>
              <a:latin typeface="+mj-lt"/>
              <a:ea typeface="+mj-ea"/>
              <a:cs typeface="+mj-cs"/>
            </a:endParaRPr>
          </a:p>
          <a:p>
            <a:pPr marL="0" indent="0">
              <a:spcBef>
                <a:spcPct val="0"/>
              </a:spcBef>
              <a:buClrTx/>
              <a:buNone/>
            </a:pPr>
            <a:endParaRPr lang="en-CA" sz="3200" dirty="0">
              <a:latin typeface="Helvetica Neue LT Std 65 Medium" charset="0"/>
              <a:ea typeface="Helvetica Neue LT Std 65 Medium" charset="0"/>
              <a:cs typeface="Helvetica Neue LT Std 65 Medium" charset="0"/>
            </a:endParaRPr>
          </a:p>
          <a:p>
            <a:pPr>
              <a:spcBef>
                <a:spcPct val="0"/>
              </a:spcBef>
              <a:buClrTx/>
            </a:pPr>
            <a:r>
              <a:rPr lang="fr-FR" sz="3200" dirty="0">
                <a:latin typeface="Helvetica Neue LT Std 65 Medium" charset="0"/>
                <a:ea typeface="Helvetica Neue LT Std 65 Medium" charset="0"/>
                <a:cs typeface="Helvetica Neue LT Std 65 Medium" charset="0"/>
              </a:rPr>
              <a:t>Discutez de la mise en application de la Gérance des nutriments 4B sur la ferme avec votre détaillant de produits agricoles ou Conseiller certifié en cultures. Encouragez-les à obtenir la certification 4B ou la désignation 4B </a:t>
            </a:r>
          </a:p>
          <a:p>
            <a:pPr marL="0" indent="0">
              <a:spcBef>
                <a:spcPct val="0"/>
              </a:spcBef>
              <a:buClrTx/>
              <a:buNone/>
            </a:pPr>
            <a:endParaRPr lang="fr-FR" sz="3200" dirty="0">
              <a:latin typeface="Helvetica Neue LT Std 65 Medium" charset="0"/>
              <a:ea typeface="Helvetica Neue LT Std 65 Medium" charset="0"/>
              <a:cs typeface="Helvetica Neue LT Std 65 Medium" charset="0"/>
            </a:endParaRPr>
          </a:p>
          <a:p>
            <a:pPr>
              <a:spcBef>
                <a:spcPct val="0"/>
              </a:spcBef>
              <a:buClrTx/>
            </a:pPr>
            <a:r>
              <a:rPr lang="fr-FR" sz="3200" dirty="0">
                <a:latin typeface="Helvetica Neue LT Std 65 Medium" charset="0"/>
                <a:ea typeface="Helvetica Neue LT Std 65 Medium" charset="0"/>
                <a:cs typeface="Helvetica Neue LT Std 65 Medium" charset="0"/>
              </a:rPr>
              <a:t>La FCA devrait établir un objectif d'acres pour la mise en application des 4B sur les fermes membres</a:t>
            </a:r>
          </a:p>
        </p:txBody>
      </p:sp>
    </p:spTree>
    <p:extLst>
      <p:ext uri="{BB962C8B-B14F-4D97-AF65-F5344CB8AC3E}">
        <p14:creationId xmlns:p14="http://schemas.microsoft.com/office/powerpoint/2010/main" val="833217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B00B28-4424-465F-92B0-D07C9E4E46A6}"/>
              </a:ext>
            </a:extLst>
          </p:cNvPr>
          <p:cNvSpPr>
            <a:spLocks noGrp="1"/>
          </p:cNvSpPr>
          <p:nvPr>
            <p:ph type="body" idx="4294967295"/>
          </p:nvPr>
        </p:nvSpPr>
        <p:spPr>
          <a:xfrm>
            <a:off x="721605" y="2224088"/>
            <a:ext cx="7772400" cy="1500187"/>
          </a:xfrm>
        </p:spPr>
        <p:txBody>
          <a:bodyPr>
            <a:normAutofit fontScale="92500"/>
          </a:bodyPr>
          <a:lstStyle/>
          <a:p>
            <a:pPr marL="0" indent="0">
              <a:buNone/>
            </a:pPr>
            <a:r>
              <a:rPr lang="en-US" sz="5400" dirty="0">
                <a:hlinkClick r:id="rId2"/>
              </a:rPr>
              <a:t>www.fertilisantscanada.ca</a:t>
            </a:r>
            <a:r>
              <a:rPr lang="en-US" sz="5400" dirty="0"/>
              <a:t> </a:t>
            </a:r>
          </a:p>
        </p:txBody>
      </p:sp>
    </p:spTree>
    <p:extLst>
      <p:ext uri="{BB962C8B-B14F-4D97-AF65-F5344CB8AC3E}">
        <p14:creationId xmlns:p14="http://schemas.microsoft.com/office/powerpoint/2010/main" val="1148245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976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74C8A3-2FD5-43C8-8C14-93D2C031B3D6}"/>
              </a:ext>
            </a:extLst>
          </p:cNvPr>
          <p:cNvPicPr>
            <a:picLocks noChangeAspect="1"/>
          </p:cNvPicPr>
          <p:nvPr/>
        </p:nvPicPr>
        <p:blipFill>
          <a:blip r:embed="rId3">
            <a:alphaModFix amt="15000"/>
            <a:extLst>
              <a:ext uri="{28A0092B-C50C-407E-A947-70E740481C1C}">
                <a14:useLocalDpi xmlns:a14="http://schemas.microsoft.com/office/drawing/2010/main" val="0"/>
              </a:ext>
            </a:extLst>
          </a:blip>
          <a:stretch>
            <a:fillRect/>
          </a:stretch>
        </p:blipFill>
        <p:spPr>
          <a:xfrm>
            <a:off x="0" y="323319"/>
            <a:ext cx="9143999" cy="6211362"/>
          </a:xfrm>
          <a:prstGeom prst="rect">
            <a:avLst/>
          </a:prstGeom>
          <a:effectLst>
            <a:outerShdw blurRad="50800" sx="1000" sy="1000" algn="ctr" rotWithShape="0">
              <a:srgbClr val="000000"/>
            </a:outerShdw>
          </a:effectLst>
        </p:spPr>
      </p:pic>
      <p:sp>
        <p:nvSpPr>
          <p:cNvPr id="3" name="Content Placeholder 2">
            <a:extLst>
              <a:ext uri="{FF2B5EF4-FFF2-40B4-BE49-F238E27FC236}">
                <a16:creationId xmlns:a16="http://schemas.microsoft.com/office/drawing/2014/main" id="{2B0FF178-EE40-4702-BD34-AFF54032AFAC}"/>
              </a:ext>
            </a:extLst>
          </p:cNvPr>
          <p:cNvSpPr>
            <a:spLocks noGrp="1"/>
          </p:cNvSpPr>
          <p:nvPr>
            <p:ph idx="1"/>
          </p:nvPr>
        </p:nvSpPr>
        <p:spPr/>
        <p:txBody>
          <a:bodyPr>
            <a:noAutofit/>
          </a:bodyPr>
          <a:lstStyle/>
          <a:p>
            <a:pPr marL="0" indent="0" algn="ctr">
              <a:buNone/>
            </a:pPr>
            <a:r>
              <a:rPr lang="fr-CA" sz="4000" b="1" dirty="0">
                <a:solidFill>
                  <a:schemeClr val="accent2"/>
                </a:solidFill>
                <a:latin typeface="+mj-lt"/>
              </a:rPr>
              <a:t>« Le fertilisant est magique. Nous ne pourrions pas cultiver assez de nourriture pour nourrir le 1/3 de la planète sans cet ajout incroyable qui accroît la productivité des récoltes. »</a:t>
            </a:r>
            <a:endParaRPr lang="en-CA" sz="4000" dirty="0">
              <a:solidFill>
                <a:schemeClr val="accent2"/>
              </a:solidFill>
              <a:latin typeface="+mj-lt"/>
            </a:endParaRPr>
          </a:p>
          <a:p>
            <a:pPr marL="0" indent="0" algn="ctr">
              <a:buNone/>
            </a:pPr>
            <a:r>
              <a:rPr lang="fr-CA" sz="2800" b="1" dirty="0">
                <a:solidFill>
                  <a:schemeClr val="accent2"/>
                </a:solidFill>
                <a:latin typeface="+mj-lt"/>
              </a:rPr>
              <a:t>- Bill Gates, novembre 2018</a:t>
            </a:r>
            <a:endParaRPr lang="en-CA" sz="2800" dirty="0">
              <a:solidFill>
                <a:schemeClr val="accent2"/>
              </a:solidFill>
              <a:latin typeface="+mj-lt"/>
            </a:endParaRPr>
          </a:p>
        </p:txBody>
      </p:sp>
    </p:spTree>
    <p:extLst>
      <p:ext uri="{BB962C8B-B14F-4D97-AF65-F5344CB8AC3E}">
        <p14:creationId xmlns:p14="http://schemas.microsoft.com/office/powerpoint/2010/main" val="1780401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699A5D6E-D4D9-420A-BD94-05D25CD948DA}"/>
              </a:ext>
            </a:extLst>
          </p:cNvPr>
          <p:cNvPicPr>
            <a:picLocks noGrp="1" noChangeAspect="1"/>
          </p:cNvPicPr>
          <p:nvPr>
            <p:ph sz="half" idx="1"/>
          </p:nvPr>
        </p:nvPicPr>
        <p:blipFill>
          <a:blip r:embed="rId3"/>
          <a:stretch>
            <a:fillRect/>
          </a:stretch>
        </p:blipFill>
        <p:spPr>
          <a:xfrm>
            <a:off x="1468067" y="1482908"/>
            <a:ext cx="6207865" cy="3254344"/>
          </a:xfrm>
        </p:spPr>
      </p:pic>
    </p:spTree>
    <p:extLst>
      <p:ext uri="{BB962C8B-B14F-4D97-AF65-F5344CB8AC3E}">
        <p14:creationId xmlns:p14="http://schemas.microsoft.com/office/powerpoint/2010/main" val="2718477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592465"/>
          </a:xfrm>
        </p:spPr>
        <p:txBody>
          <a:bodyPr/>
          <a:lstStyle/>
          <a:p>
            <a:r>
              <a:rPr lang="en-US" dirty="0"/>
              <a:t>20 Million 4R Acres by 2020</a:t>
            </a:r>
          </a:p>
        </p:txBody>
      </p:sp>
      <p:pic>
        <p:nvPicPr>
          <p:cNvPr id="1026" name="Picture 2" descr="C:\Users\kmccarthy\Desktop\Acres by 202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254" y="-1700835"/>
            <a:ext cx="8309492" cy="10058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64F6217-8470-476B-A785-D3C8E0044881}"/>
              </a:ext>
            </a:extLst>
          </p:cNvPr>
          <p:cNvSpPr/>
          <p:nvPr/>
        </p:nvSpPr>
        <p:spPr>
          <a:xfrm>
            <a:off x="457200" y="274638"/>
            <a:ext cx="4874964" cy="683829"/>
          </a:xfrm>
          <a:prstGeom prst="rect">
            <a:avLst/>
          </a:prstGeom>
          <a:solidFill>
            <a:schemeClr val="bg1"/>
          </a:solidFill>
          <a:ln>
            <a:solidFill>
              <a:schemeClr val="bg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62D51C0-F887-42C4-A425-A8FFACB70F66}"/>
              </a:ext>
            </a:extLst>
          </p:cNvPr>
          <p:cNvSpPr txBox="1"/>
          <p:nvPr/>
        </p:nvSpPr>
        <p:spPr>
          <a:xfrm>
            <a:off x="-66100" y="392596"/>
            <a:ext cx="5552500" cy="584775"/>
          </a:xfrm>
          <a:prstGeom prst="rect">
            <a:avLst/>
          </a:prstGeom>
          <a:noFill/>
        </p:spPr>
        <p:txBody>
          <a:bodyPr wrap="square" rtlCol="0">
            <a:spAutoFit/>
          </a:bodyPr>
          <a:lstStyle/>
          <a:p>
            <a:pPr algn="ctr"/>
            <a:r>
              <a:rPr lang="en-US" sz="3200" b="1" dirty="0">
                <a:solidFill>
                  <a:schemeClr val="accent2"/>
                </a:solidFill>
                <a:latin typeface="+mj-lt"/>
                <a:ea typeface="+mj-ea"/>
                <a:cs typeface="+mj-cs"/>
              </a:rPr>
              <a:t>Objectif : Acres 4B </a:t>
            </a:r>
            <a:r>
              <a:rPr lang="en-US" sz="3200" b="1" dirty="0" err="1">
                <a:solidFill>
                  <a:schemeClr val="accent2"/>
                </a:solidFill>
                <a:latin typeface="+mj-lt"/>
                <a:ea typeface="+mj-ea"/>
                <a:cs typeface="+mj-cs"/>
              </a:rPr>
              <a:t>vérifiés</a:t>
            </a:r>
            <a:r>
              <a:rPr lang="en-US" sz="3200" b="1" dirty="0">
                <a:solidFill>
                  <a:schemeClr val="accent2"/>
                </a:solidFill>
                <a:latin typeface="+mj-lt"/>
                <a:ea typeface="+mj-ea"/>
                <a:cs typeface="+mj-cs"/>
              </a:rPr>
              <a:t> </a:t>
            </a:r>
          </a:p>
        </p:txBody>
      </p:sp>
    </p:spTree>
    <p:extLst>
      <p:ext uri="{BB962C8B-B14F-4D97-AF65-F5344CB8AC3E}">
        <p14:creationId xmlns:p14="http://schemas.microsoft.com/office/powerpoint/2010/main" val="1253288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050A40-7ABD-4D57-B685-2E28748CA3C4}"/>
              </a:ext>
            </a:extLst>
          </p:cNvPr>
          <p:cNvPicPr>
            <a:picLocks noChangeAspect="1"/>
          </p:cNvPicPr>
          <p:nvPr/>
        </p:nvPicPr>
        <p:blipFill>
          <a:blip r:embed="rId3"/>
          <a:stretch>
            <a:fillRect/>
          </a:stretch>
        </p:blipFill>
        <p:spPr>
          <a:xfrm>
            <a:off x="760530" y="1048250"/>
            <a:ext cx="7622940" cy="5414641"/>
          </a:xfrm>
          <a:prstGeom prst="rect">
            <a:avLst/>
          </a:prstGeom>
        </p:spPr>
      </p:pic>
      <p:sp>
        <p:nvSpPr>
          <p:cNvPr id="3" name="Rectangle 2">
            <a:extLst>
              <a:ext uri="{FF2B5EF4-FFF2-40B4-BE49-F238E27FC236}">
                <a16:creationId xmlns:a16="http://schemas.microsoft.com/office/drawing/2014/main" id="{02E89E35-7361-46CA-9675-C77EECE4DDBB}"/>
              </a:ext>
            </a:extLst>
          </p:cNvPr>
          <p:cNvSpPr/>
          <p:nvPr/>
        </p:nvSpPr>
        <p:spPr>
          <a:xfrm>
            <a:off x="1520328" y="77118"/>
            <a:ext cx="5640636" cy="396607"/>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C43AA52-D86A-4228-9730-26163597A447}"/>
              </a:ext>
            </a:extLst>
          </p:cNvPr>
          <p:cNvSpPr/>
          <p:nvPr/>
        </p:nvSpPr>
        <p:spPr>
          <a:xfrm>
            <a:off x="247879" y="173628"/>
            <a:ext cx="5142268" cy="1384995"/>
          </a:xfrm>
          <a:prstGeom prst="rect">
            <a:avLst/>
          </a:prstGeom>
        </p:spPr>
        <p:txBody>
          <a:bodyPr wrap="square">
            <a:spAutoFit/>
          </a:bodyPr>
          <a:lstStyle/>
          <a:p>
            <a:r>
              <a:rPr lang="en-CA" sz="2800" b="1" dirty="0">
                <a:solidFill>
                  <a:schemeClr val="accent2"/>
                </a:solidFill>
                <a:latin typeface="+mj-lt"/>
              </a:rPr>
              <a:t>Gestion des nutriments 4B</a:t>
            </a:r>
          </a:p>
          <a:p>
            <a:r>
              <a:rPr lang="en-CA" sz="2800" dirty="0">
                <a:solidFill>
                  <a:schemeClr val="accent2"/>
                </a:solidFill>
                <a:latin typeface="+mj-lt"/>
              </a:rPr>
              <a:t>Dans </a:t>
            </a:r>
            <a:r>
              <a:rPr lang="en-CA" sz="2800" dirty="0" err="1">
                <a:solidFill>
                  <a:schemeClr val="accent2"/>
                </a:solidFill>
                <a:latin typeface="+mj-lt"/>
              </a:rPr>
              <a:t>l’ensemble</a:t>
            </a:r>
            <a:r>
              <a:rPr lang="en-CA" sz="2800" dirty="0">
                <a:solidFill>
                  <a:schemeClr val="accent2"/>
                </a:solidFill>
                <a:latin typeface="+mj-lt"/>
              </a:rPr>
              <a:t> du Canada</a:t>
            </a:r>
          </a:p>
          <a:p>
            <a:r>
              <a:rPr lang="en-CA" sz="2800" b="1" dirty="0">
                <a:solidFill>
                  <a:schemeClr val="accent2"/>
                </a:solidFill>
                <a:latin typeface="+mj-lt"/>
              </a:rPr>
              <a:t> </a:t>
            </a:r>
            <a:endParaRPr lang="en-CA" sz="2800" dirty="0">
              <a:solidFill>
                <a:schemeClr val="accent2"/>
              </a:solidFill>
              <a:latin typeface="+mj-lt"/>
            </a:endParaRPr>
          </a:p>
        </p:txBody>
      </p:sp>
      <p:sp>
        <p:nvSpPr>
          <p:cNvPr id="5" name="Rectangle 4">
            <a:extLst>
              <a:ext uri="{FF2B5EF4-FFF2-40B4-BE49-F238E27FC236}">
                <a16:creationId xmlns:a16="http://schemas.microsoft.com/office/drawing/2014/main" id="{E3CC6A60-AA5F-4DD4-A282-DB26152C1FF0}"/>
              </a:ext>
            </a:extLst>
          </p:cNvPr>
          <p:cNvSpPr/>
          <p:nvPr/>
        </p:nvSpPr>
        <p:spPr>
          <a:xfrm>
            <a:off x="8405869" y="6158429"/>
            <a:ext cx="705080" cy="677537"/>
          </a:xfrm>
          <a:prstGeom prst="rect">
            <a:avLst/>
          </a:prstGeom>
          <a:solidFill>
            <a:schemeClr val="bg1"/>
          </a:solidFill>
          <a:ln>
            <a:solidFill>
              <a:schemeClr val="bg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6889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4" y="514212"/>
            <a:ext cx="8911423" cy="592465"/>
          </a:xfrm>
        </p:spPr>
        <p:txBody>
          <a:bodyPr>
            <a:normAutofit fontScale="90000"/>
          </a:bodyPr>
          <a:lstStyle/>
          <a:p>
            <a:r>
              <a:rPr lang="fr-FR" sz="3200" dirty="0">
                <a:latin typeface="Roboto Slab" pitchFamily="2" charset="0"/>
                <a:ea typeface="Roboto Slab" pitchFamily="2" charset="0"/>
              </a:rPr>
              <a:t>Reconnaissance de la Gérance des nutriments 4B</a:t>
            </a:r>
            <a:endParaRPr lang="en-CA" sz="3200" dirty="0">
              <a:latin typeface="Roboto Slab" pitchFamily="2" charset="0"/>
              <a:ea typeface="Roboto Slab" pitchFamily="2" charset="0"/>
            </a:endParaRPr>
          </a:p>
        </p:txBody>
      </p:sp>
      <p:sp>
        <p:nvSpPr>
          <p:cNvPr id="4" name="AutoShape 2" descr="Image result for International Joint Commiss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4" descr="Image result for International Joint Commiss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6" y="1432453"/>
            <a:ext cx="1960844" cy="1960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714E071C-7F38-4AF9-92CA-74CD33CE447D}"/>
              </a:ext>
            </a:extLst>
          </p:cNvPr>
          <p:cNvPicPr>
            <a:picLocks noChangeAspect="1"/>
          </p:cNvPicPr>
          <p:nvPr/>
        </p:nvPicPr>
        <p:blipFill>
          <a:blip r:embed="rId4"/>
          <a:stretch>
            <a:fillRect/>
          </a:stretch>
        </p:blipFill>
        <p:spPr>
          <a:xfrm>
            <a:off x="3447876" y="1504584"/>
            <a:ext cx="2248245" cy="1816582"/>
          </a:xfrm>
          <a:prstGeom prst="rect">
            <a:avLst/>
          </a:prstGeom>
        </p:spPr>
      </p:pic>
      <p:pic>
        <p:nvPicPr>
          <p:cNvPr id="12" name="Picture 11">
            <a:extLst>
              <a:ext uri="{FF2B5EF4-FFF2-40B4-BE49-F238E27FC236}">
                <a16:creationId xmlns:a16="http://schemas.microsoft.com/office/drawing/2014/main" id="{9E7F3487-E137-4EEE-84E4-C5E191C71455}"/>
              </a:ext>
            </a:extLst>
          </p:cNvPr>
          <p:cNvPicPr>
            <a:picLocks noChangeAspect="1"/>
          </p:cNvPicPr>
          <p:nvPr/>
        </p:nvPicPr>
        <p:blipFill>
          <a:blip r:embed="rId5"/>
          <a:stretch>
            <a:fillRect/>
          </a:stretch>
        </p:blipFill>
        <p:spPr>
          <a:xfrm>
            <a:off x="583500" y="4183050"/>
            <a:ext cx="3988498" cy="1025614"/>
          </a:xfrm>
          <a:prstGeom prst="rect">
            <a:avLst/>
          </a:prstGeom>
        </p:spPr>
      </p:pic>
      <p:pic>
        <p:nvPicPr>
          <p:cNvPr id="6" name="Picture 5">
            <a:extLst>
              <a:ext uri="{FF2B5EF4-FFF2-40B4-BE49-F238E27FC236}">
                <a16:creationId xmlns:a16="http://schemas.microsoft.com/office/drawing/2014/main" id="{FE190CBD-0106-4C32-AAB7-215EDF23FFC6}"/>
              </a:ext>
            </a:extLst>
          </p:cNvPr>
          <p:cNvPicPr>
            <a:picLocks noChangeAspect="1"/>
          </p:cNvPicPr>
          <p:nvPr/>
        </p:nvPicPr>
        <p:blipFill>
          <a:blip r:embed="rId6"/>
          <a:stretch>
            <a:fillRect/>
          </a:stretch>
        </p:blipFill>
        <p:spPr>
          <a:xfrm>
            <a:off x="6232694" y="1861851"/>
            <a:ext cx="2454104" cy="1249968"/>
          </a:xfrm>
          <a:prstGeom prst="rect">
            <a:avLst/>
          </a:prstGeom>
        </p:spPr>
      </p:pic>
      <p:pic>
        <p:nvPicPr>
          <p:cNvPr id="8" name="Picture 7">
            <a:extLst>
              <a:ext uri="{FF2B5EF4-FFF2-40B4-BE49-F238E27FC236}">
                <a16:creationId xmlns:a16="http://schemas.microsoft.com/office/drawing/2014/main" id="{1093C193-F356-40C3-957D-083021634869}"/>
              </a:ext>
            </a:extLst>
          </p:cNvPr>
          <p:cNvPicPr>
            <a:picLocks noChangeAspect="1"/>
          </p:cNvPicPr>
          <p:nvPr/>
        </p:nvPicPr>
        <p:blipFill>
          <a:blip r:embed="rId7"/>
          <a:stretch>
            <a:fillRect/>
          </a:stretch>
        </p:blipFill>
        <p:spPr>
          <a:xfrm>
            <a:off x="4698300" y="4142614"/>
            <a:ext cx="3988498" cy="1066050"/>
          </a:xfrm>
          <a:prstGeom prst="rect">
            <a:avLst/>
          </a:prstGeom>
        </p:spPr>
      </p:pic>
    </p:spTree>
    <p:extLst>
      <p:ext uri="{BB962C8B-B14F-4D97-AF65-F5344CB8AC3E}">
        <p14:creationId xmlns:p14="http://schemas.microsoft.com/office/powerpoint/2010/main" val="3261005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78D16-7923-491E-83E2-367702194E84}"/>
              </a:ext>
            </a:extLst>
          </p:cNvPr>
          <p:cNvSpPr>
            <a:spLocks noGrp="1"/>
          </p:cNvSpPr>
          <p:nvPr>
            <p:ph type="title"/>
          </p:nvPr>
        </p:nvSpPr>
        <p:spPr/>
        <p:txBody>
          <a:bodyPr>
            <a:normAutofit fontScale="90000"/>
          </a:bodyPr>
          <a:lstStyle/>
          <a:p>
            <a:r>
              <a:rPr lang="fr-FR" dirty="0"/>
              <a:t>Solution pour les changements climatiques – Ontario, Manitoba et Saskatchewan</a:t>
            </a:r>
            <a:endParaRPr lang="en-US" dirty="0"/>
          </a:p>
        </p:txBody>
      </p:sp>
      <p:sp>
        <p:nvSpPr>
          <p:cNvPr id="3" name="Content Placeholder 2">
            <a:extLst>
              <a:ext uri="{FF2B5EF4-FFF2-40B4-BE49-F238E27FC236}">
                <a16:creationId xmlns:a16="http://schemas.microsoft.com/office/drawing/2014/main" id="{DC0F9DBE-5301-427E-BDEE-657CC60DE027}"/>
              </a:ext>
            </a:extLst>
          </p:cNvPr>
          <p:cNvSpPr>
            <a:spLocks noGrp="1"/>
          </p:cNvSpPr>
          <p:nvPr>
            <p:ph idx="1"/>
          </p:nvPr>
        </p:nvSpPr>
        <p:spPr/>
        <p:txBody>
          <a:bodyPr>
            <a:normAutofit/>
          </a:bodyPr>
          <a:lstStyle/>
          <a:p>
            <a:pPr lvl="0"/>
            <a:r>
              <a:rPr lang="fr-CA" b="1" dirty="0"/>
              <a:t>La </a:t>
            </a:r>
            <a:r>
              <a:rPr lang="fr-CA" b="1" i="1" dirty="0"/>
              <a:t>Résilience des Prairies</a:t>
            </a:r>
            <a:r>
              <a:rPr lang="fr-CA" b="1" dirty="0"/>
              <a:t> :</a:t>
            </a:r>
            <a:r>
              <a:rPr lang="fr-CA" b="1" i="1" dirty="0"/>
              <a:t> Une stratégie relative aux changements climatiques propre à la Saskatchewan</a:t>
            </a:r>
            <a:endParaRPr lang="en-CA" dirty="0"/>
          </a:p>
          <a:p>
            <a:pPr lvl="1"/>
            <a:r>
              <a:rPr lang="fr-CA" dirty="0"/>
              <a:t>Cible de 25 pour cent des terres cultivées en Saskatchewan en vertu de la désignation 4B d’ici 2025.</a:t>
            </a:r>
            <a:endParaRPr lang="en-CA" dirty="0"/>
          </a:p>
          <a:p>
            <a:pPr lvl="0"/>
            <a:r>
              <a:rPr lang="fr-CA" b="1" i="1" dirty="0"/>
              <a:t>Un Plan environnemental propre à l’Ontario</a:t>
            </a:r>
            <a:r>
              <a:rPr lang="fr-CA" b="1" dirty="0"/>
              <a:t> </a:t>
            </a:r>
            <a:r>
              <a:rPr lang="fr-CA" dirty="0"/>
              <a:t>et </a:t>
            </a:r>
            <a:r>
              <a:rPr lang="fr-CA" b="1" i="1" dirty="0"/>
              <a:t>un Plan sur les changements climatiques et un Plan vert propres au Manitoba</a:t>
            </a:r>
            <a:r>
              <a:rPr lang="fr-CA" dirty="0"/>
              <a:t> </a:t>
            </a:r>
            <a:endParaRPr lang="en-CA" dirty="0"/>
          </a:p>
          <a:p>
            <a:pPr lvl="1"/>
            <a:r>
              <a:rPr lang="fr-CA" dirty="0"/>
              <a:t>La Gérance des nutriments 4B réduit la charge en éléments nutritifs </a:t>
            </a:r>
            <a:endParaRPr lang="en-CA" dirty="0"/>
          </a:p>
          <a:p>
            <a:pPr lvl="1"/>
            <a:r>
              <a:rPr lang="fr-CA" dirty="0"/>
              <a:t>Indicateur potentiel pour une qualité de l’eau améliorée et une réduction des émissions.</a:t>
            </a:r>
            <a:endParaRPr lang="en-CA" dirty="0"/>
          </a:p>
        </p:txBody>
      </p:sp>
    </p:spTree>
    <p:extLst>
      <p:ext uri="{BB962C8B-B14F-4D97-AF65-F5344CB8AC3E}">
        <p14:creationId xmlns:p14="http://schemas.microsoft.com/office/powerpoint/2010/main" val="2192109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406400" y="867104"/>
            <a:ext cx="8139084" cy="40706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CA" dirty="0">
              <a:latin typeface="Arial Narrow" panose="020B0606020202030204" pitchFamily="34" charset="0"/>
            </a:endParaRPr>
          </a:p>
          <a:p>
            <a:pPr marL="0" indent="0">
              <a:buFont typeface="Arial"/>
              <a:buNone/>
            </a:pPr>
            <a:endParaRPr lang="en-CA" dirty="0">
              <a:latin typeface="Arial Narrow" panose="020B0606020202030204" pitchFamily="34" charset="0"/>
            </a:endParaRPr>
          </a:p>
        </p:txBody>
      </p:sp>
      <p:sp>
        <p:nvSpPr>
          <p:cNvPr id="3" name="Title 1"/>
          <p:cNvSpPr>
            <a:spLocks noGrp="1"/>
          </p:cNvSpPr>
          <p:nvPr>
            <p:ph type="title"/>
          </p:nvPr>
        </p:nvSpPr>
        <p:spPr>
          <a:xfrm>
            <a:off x="457200" y="274638"/>
            <a:ext cx="8229600" cy="592465"/>
          </a:xfrm>
        </p:spPr>
        <p:txBody>
          <a:bodyPr>
            <a:normAutofit/>
          </a:bodyPr>
          <a:lstStyle/>
          <a:p>
            <a:r>
              <a:rPr lang="fr-CA" dirty="0"/>
              <a:t>Sensibilisation des agriculteurs des 4B</a:t>
            </a:r>
            <a:endParaRPr lang="en-CA" dirty="0"/>
          </a:p>
        </p:txBody>
      </p:sp>
      <p:pic>
        <p:nvPicPr>
          <p:cNvPr id="8" name="Picture 7">
            <a:extLst>
              <a:ext uri="{FF2B5EF4-FFF2-40B4-BE49-F238E27FC236}">
                <a16:creationId xmlns:a16="http://schemas.microsoft.com/office/drawing/2014/main" id="{FF2AB3BC-39B1-487E-AFC7-0AA8EF3448E4}"/>
              </a:ext>
            </a:extLst>
          </p:cNvPr>
          <p:cNvPicPr>
            <a:picLocks noChangeAspect="1"/>
          </p:cNvPicPr>
          <p:nvPr/>
        </p:nvPicPr>
        <p:blipFill>
          <a:blip r:embed="rId3"/>
          <a:stretch>
            <a:fillRect/>
          </a:stretch>
        </p:blipFill>
        <p:spPr>
          <a:xfrm>
            <a:off x="151796" y="2521457"/>
            <a:ext cx="8840409" cy="1815086"/>
          </a:xfrm>
          <a:prstGeom prst="rect">
            <a:avLst/>
          </a:prstGeom>
        </p:spPr>
      </p:pic>
    </p:spTree>
    <p:extLst>
      <p:ext uri="{BB962C8B-B14F-4D97-AF65-F5344CB8AC3E}">
        <p14:creationId xmlns:p14="http://schemas.microsoft.com/office/powerpoint/2010/main" val="3149119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406400" y="867104"/>
            <a:ext cx="8139084" cy="40706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CA" dirty="0">
              <a:latin typeface="Arial Narrow" panose="020B0606020202030204" pitchFamily="34" charset="0"/>
            </a:endParaRPr>
          </a:p>
          <a:p>
            <a:pPr marL="0" indent="0">
              <a:buFont typeface="Arial"/>
              <a:buNone/>
            </a:pPr>
            <a:endParaRPr lang="en-CA" dirty="0">
              <a:latin typeface="Arial Narrow" panose="020B0606020202030204" pitchFamily="34" charset="0"/>
            </a:endParaRPr>
          </a:p>
        </p:txBody>
      </p:sp>
      <p:sp>
        <p:nvSpPr>
          <p:cNvPr id="3" name="Title 1"/>
          <p:cNvSpPr>
            <a:spLocks noGrp="1"/>
          </p:cNvSpPr>
          <p:nvPr>
            <p:ph type="title"/>
          </p:nvPr>
        </p:nvSpPr>
        <p:spPr>
          <a:xfrm>
            <a:off x="457200" y="274638"/>
            <a:ext cx="8229600" cy="592465"/>
          </a:xfrm>
        </p:spPr>
        <p:txBody>
          <a:bodyPr>
            <a:normAutofit/>
          </a:bodyPr>
          <a:lstStyle/>
          <a:p>
            <a:r>
              <a:rPr lang="fr-CA" dirty="0"/>
              <a:t>Mettre en application les principes des 4B</a:t>
            </a:r>
            <a:endParaRPr lang="en-CA" dirty="0"/>
          </a:p>
        </p:txBody>
      </p:sp>
      <p:pic>
        <p:nvPicPr>
          <p:cNvPr id="12" name="Picture 11">
            <a:extLst>
              <a:ext uri="{FF2B5EF4-FFF2-40B4-BE49-F238E27FC236}">
                <a16:creationId xmlns:a16="http://schemas.microsoft.com/office/drawing/2014/main" id="{4D6B6824-DC9E-4A11-BFFB-CB1E21A9DE48}"/>
              </a:ext>
            </a:extLst>
          </p:cNvPr>
          <p:cNvPicPr>
            <a:picLocks noChangeAspect="1"/>
          </p:cNvPicPr>
          <p:nvPr/>
        </p:nvPicPr>
        <p:blipFill>
          <a:blip r:embed="rId3"/>
          <a:stretch>
            <a:fillRect/>
          </a:stretch>
        </p:blipFill>
        <p:spPr>
          <a:xfrm>
            <a:off x="1839694" y="1055421"/>
            <a:ext cx="5464612" cy="4965784"/>
          </a:xfrm>
          <a:prstGeom prst="rect">
            <a:avLst/>
          </a:prstGeom>
        </p:spPr>
      </p:pic>
    </p:spTree>
    <p:extLst>
      <p:ext uri="{BB962C8B-B14F-4D97-AF65-F5344CB8AC3E}">
        <p14:creationId xmlns:p14="http://schemas.microsoft.com/office/powerpoint/2010/main" val="199846379"/>
      </p:ext>
    </p:extLst>
  </p:cSld>
  <p:clrMapOvr>
    <a:masterClrMapping/>
  </p:clrMapOvr>
</p:sld>
</file>

<file path=ppt/theme/theme1.xml><?xml version="1.0" encoding="utf-8"?>
<a:theme xmlns:a="http://schemas.openxmlformats.org/drawingml/2006/main" name="fc_ppt-template2015_v01">
  <a:themeElements>
    <a:clrScheme name="CFI Colours">
      <a:dk1>
        <a:sysClr val="windowText" lastClr="000000"/>
      </a:dk1>
      <a:lt1>
        <a:sysClr val="window" lastClr="FFFFFF"/>
      </a:lt1>
      <a:dk2>
        <a:srgbClr val="136628"/>
      </a:dk2>
      <a:lt2>
        <a:srgbClr val="EEECE1"/>
      </a:lt2>
      <a:accent1>
        <a:srgbClr val="136628"/>
      </a:accent1>
      <a:accent2>
        <a:srgbClr val="9E7120"/>
      </a:accent2>
      <a:accent3>
        <a:srgbClr val="7AC736"/>
      </a:accent3>
      <a:accent4>
        <a:srgbClr val="3C3E38"/>
      </a:accent4>
      <a:accent5>
        <a:srgbClr val="C7AC09"/>
      </a:accent5>
      <a:accent6>
        <a:srgbClr val="6EA74B"/>
      </a:accent6>
      <a:hlink>
        <a:srgbClr val="9E7120"/>
      </a:hlink>
      <a:folHlink>
        <a:srgbClr val="9E7120"/>
      </a:folHlink>
    </a:clrScheme>
    <a:fontScheme name="Custom 6">
      <a:majorFont>
        <a:latin typeface="Roboto Slab"/>
        <a:ea typeface=""/>
        <a:cs typeface=""/>
      </a:majorFont>
      <a:minorFont>
        <a:latin typeface="HelveticaNeue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c_ppt-template2015_v01">
  <a:themeElements>
    <a:clrScheme name="CFI Colours">
      <a:dk1>
        <a:sysClr val="windowText" lastClr="000000"/>
      </a:dk1>
      <a:lt1>
        <a:sysClr val="window" lastClr="FFFFFF"/>
      </a:lt1>
      <a:dk2>
        <a:srgbClr val="136628"/>
      </a:dk2>
      <a:lt2>
        <a:srgbClr val="EEECE1"/>
      </a:lt2>
      <a:accent1>
        <a:srgbClr val="136628"/>
      </a:accent1>
      <a:accent2>
        <a:srgbClr val="9E7120"/>
      </a:accent2>
      <a:accent3>
        <a:srgbClr val="7AC736"/>
      </a:accent3>
      <a:accent4>
        <a:srgbClr val="3C3E38"/>
      </a:accent4>
      <a:accent5>
        <a:srgbClr val="C7AC09"/>
      </a:accent5>
      <a:accent6>
        <a:srgbClr val="6EA74B"/>
      </a:accent6>
      <a:hlink>
        <a:srgbClr val="9E7120"/>
      </a:hlink>
      <a:folHlink>
        <a:srgbClr val="9E71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fc_ppt-template2015_v01</Template>
  <TotalTime>29791</TotalTime>
  <Words>421</Words>
  <Application>Microsoft Office PowerPoint</Application>
  <PresentationFormat>On-screen Show (4:3)</PresentationFormat>
  <Paragraphs>42</Paragraphs>
  <Slides>12</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Arial Narrow</vt:lpstr>
      <vt:lpstr>Calibri</vt:lpstr>
      <vt:lpstr>Helvetica Neue LT Std 65 Medium</vt:lpstr>
      <vt:lpstr>HelveticaNeueLT Std</vt:lpstr>
      <vt:lpstr>Roboto Slab</vt:lpstr>
      <vt:lpstr>fc_ppt-template2015_v01</vt:lpstr>
      <vt:lpstr>1_fc_ppt-template2015_v01</vt:lpstr>
      <vt:lpstr>Gérance des nutriments 4B Agriculture intelligente face au climat</vt:lpstr>
      <vt:lpstr>PowerPoint Presentation</vt:lpstr>
      <vt:lpstr>PowerPoint Presentation</vt:lpstr>
      <vt:lpstr>20 Million 4R Acres by 2020</vt:lpstr>
      <vt:lpstr>PowerPoint Presentation</vt:lpstr>
      <vt:lpstr>Reconnaissance de la Gérance des nutriments 4B</vt:lpstr>
      <vt:lpstr>Solution pour les changements climatiques – Ontario, Manitoba et Saskatchewan</vt:lpstr>
      <vt:lpstr>Sensibilisation des agriculteurs des 4B</vt:lpstr>
      <vt:lpstr>Mettre en application les principes des 4B</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 Corneau</dc:creator>
  <cp:lastModifiedBy>office</cp:lastModifiedBy>
  <cp:revision>133</cp:revision>
  <cp:lastPrinted>2019-02-26T16:25:41Z</cp:lastPrinted>
  <dcterms:created xsi:type="dcterms:W3CDTF">2015-11-23T15:57:22Z</dcterms:created>
  <dcterms:modified xsi:type="dcterms:W3CDTF">2019-02-26T16:26:00Z</dcterms:modified>
</cp:coreProperties>
</file>