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5"/>
  </p:notesMasterIdLst>
  <p:handoutMasterIdLst>
    <p:handoutMasterId r:id="rId16"/>
  </p:handoutMasterIdLst>
  <p:sldIdLst>
    <p:sldId id="256" r:id="rId3"/>
    <p:sldId id="404" r:id="rId4"/>
    <p:sldId id="292" r:id="rId5"/>
    <p:sldId id="282" r:id="rId6"/>
    <p:sldId id="377" r:id="rId7"/>
    <p:sldId id="355" r:id="rId8"/>
    <p:sldId id="405" r:id="rId9"/>
    <p:sldId id="383" r:id="rId10"/>
    <p:sldId id="407" r:id="rId11"/>
    <p:sldId id="267" r:id="rId12"/>
    <p:sldId id="406" r:id="rId13"/>
    <p:sldId id="259"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7366" autoAdjust="0"/>
  </p:normalViewPr>
  <p:slideViewPr>
    <p:cSldViewPr snapToGrid="0" snapToObjects="1">
      <p:cViewPr varScale="1">
        <p:scale>
          <a:sx n="101" d="100"/>
          <a:sy n="101" d="100"/>
        </p:scale>
        <p:origin x="21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F1973BC-98E2-4086-8F42-6EDEB7882489}" type="datetimeFigureOut">
              <a:rPr lang="en-CA" smtClean="0"/>
              <a:t>26/02/2019</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C90FB1-6826-4110-B6C9-DFFDBC5A0374}" type="slidenum">
              <a:rPr lang="en-CA" smtClean="0"/>
              <a:t>‹#›</a:t>
            </a:fld>
            <a:endParaRPr lang="en-CA"/>
          </a:p>
        </p:txBody>
      </p:sp>
    </p:spTree>
    <p:extLst>
      <p:ext uri="{BB962C8B-B14F-4D97-AF65-F5344CB8AC3E}">
        <p14:creationId xmlns:p14="http://schemas.microsoft.com/office/powerpoint/2010/main" val="136313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3" tIns="46142" rIns="92283" bIns="46142"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2283" tIns="46142" rIns="92283" bIns="46142" rtlCol="0"/>
          <a:lstStyle>
            <a:lvl1pPr algn="r">
              <a:defRPr sz="1200"/>
            </a:lvl1pPr>
          </a:lstStyle>
          <a:p>
            <a:fld id="{0B021B15-F3B6-418E-A0B5-50B9030D5AB9}" type="datetimeFigureOut">
              <a:rPr lang="en-CA" smtClean="0"/>
              <a:t>26/02/2019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83" tIns="46142" rIns="92283" bIns="4614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83" tIns="46142" rIns="92283" bIns="461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2283" tIns="46142" rIns="92283" bIns="4614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83" tIns="46142" rIns="92283" bIns="46142" rtlCol="0" anchor="b"/>
          <a:lstStyle>
            <a:lvl1pPr algn="r">
              <a:defRPr sz="1200"/>
            </a:lvl1pPr>
          </a:lstStyle>
          <a:p>
            <a:fld id="{A70882F1-533C-4A01-8DE1-C8809753B569}" type="slidenum">
              <a:rPr lang="en-CA" smtClean="0"/>
              <a:t>‹#›</a:t>
            </a:fld>
            <a:endParaRPr lang="en-CA"/>
          </a:p>
        </p:txBody>
      </p:sp>
    </p:spTree>
    <p:extLst>
      <p:ext uri="{BB962C8B-B14F-4D97-AF65-F5344CB8AC3E}">
        <p14:creationId xmlns:p14="http://schemas.microsoft.com/office/powerpoint/2010/main" val="253586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22">
              <a:defRPr/>
            </a:pPr>
            <a:endParaRPr lang="en-CA" dirty="0"/>
          </a:p>
        </p:txBody>
      </p:sp>
      <p:sp>
        <p:nvSpPr>
          <p:cNvPr id="4" name="Slide Number Placeholder 3"/>
          <p:cNvSpPr>
            <a:spLocks noGrp="1"/>
          </p:cNvSpPr>
          <p:nvPr>
            <p:ph type="sldNum" sz="quarter" idx="10"/>
          </p:nvPr>
        </p:nvSpPr>
        <p:spPr/>
        <p:txBody>
          <a:bodyPr/>
          <a:lstStyle/>
          <a:p>
            <a:fld id="{A70882F1-533C-4A01-8DE1-C8809753B569}" type="slidenum">
              <a:rPr lang="en-CA" smtClean="0"/>
              <a:t>1</a:t>
            </a:fld>
            <a:endParaRPr lang="en-CA"/>
          </a:p>
        </p:txBody>
      </p:sp>
    </p:spTree>
    <p:extLst>
      <p:ext uri="{BB962C8B-B14F-4D97-AF65-F5344CB8AC3E}">
        <p14:creationId xmlns:p14="http://schemas.microsoft.com/office/powerpoint/2010/main" val="252017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0882F1-533C-4A01-8DE1-C8809753B569}" type="slidenum">
              <a:rPr lang="en-CA" smtClean="0"/>
              <a:t>2</a:t>
            </a:fld>
            <a:endParaRPr lang="en-CA"/>
          </a:p>
        </p:txBody>
      </p:sp>
    </p:spTree>
    <p:extLst>
      <p:ext uri="{BB962C8B-B14F-4D97-AF65-F5344CB8AC3E}">
        <p14:creationId xmlns:p14="http://schemas.microsoft.com/office/powerpoint/2010/main" val="277895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high level messages: passed a resolution to adopt 4Rs two years ago, update on where the 4R program has come (gov’t adoption, additional MOUs, etc.) now what we need from CFA is counted acres – how do you do that? Get your local ag retailer to become designated. Conclude with the “What’s in it 4R Me” from a farmer’s perspective. </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endParaRPr lang="en-CA" dirty="0">
              <a:solidFill>
                <a:prstClr val="black"/>
              </a:solidFill>
            </a:endParaRPr>
          </a:p>
        </p:txBody>
      </p:sp>
    </p:spTree>
    <p:extLst>
      <p:ext uri="{BB962C8B-B14F-4D97-AF65-F5344CB8AC3E}">
        <p14:creationId xmlns:p14="http://schemas.microsoft.com/office/powerpoint/2010/main" val="118483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A9FA4F-A7A1-4360-A4D3-6C674ECE5F0C}"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7943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Furthermore to demonstrate support of the</a:t>
            </a:r>
            <a:r>
              <a:rPr lang="en-CA" baseline="0" dirty="0"/>
              <a:t> 4R Nutrient Stewardship system</a:t>
            </a:r>
            <a:r>
              <a:rPr lang="en-CA" dirty="0"/>
              <a:t>, The International Joint Commission issued a report on phosphorus in Lake Erie, which endorsed 4R Nutrient Stewardship as an important opportunity to improve fertilizer use in the watershed and increase water quality.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0882F1-533C-4A01-8DE1-C8809753B5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997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latin typeface="Arial Narrow" panose="020B0606020202030204" pitchFamily="34" charset="0"/>
              </a:rPr>
              <a:t>Survey of growers across Canada on fertilizer source, rate, time and place practices, and grower familiarity with 4R Nutrient Stewardship</a:t>
            </a:r>
          </a:p>
          <a:p>
            <a:pPr lvl="0"/>
            <a:r>
              <a:rPr lang="en-CA" dirty="0">
                <a:latin typeface="Arial Narrow" panose="020B0606020202030204" pitchFamily="34" charset="0"/>
              </a:rPr>
              <a:t>All major grain, oilseed and pulse crops, including canola, peas, barley, lentils, spring and durum wheat in the West provinces (AB, SK, MB) and corn, soybean, winter wheat in the East (ON, QC)</a:t>
            </a:r>
          </a:p>
          <a:p>
            <a:pPr lvl="0"/>
            <a:r>
              <a:rPr lang="en-CA" dirty="0">
                <a:latin typeface="Arial Narrow" panose="020B0606020202030204" pitchFamily="34" charset="0"/>
              </a:rPr>
              <a:t>Since 2014, over 3,200 growers across Canada have completed the online survey</a:t>
            </a:r>
          </a:p>
          <a:p>
            <a:endParaRPr lang="en-CA" dirty="0"/>
          </a:p>
        </p:txBody>
      </p:sp>
      <p:sp>
        <p:nvSpPr>
          <p:cNvPr id="4" name="Slide Number Placeholder 3"/>
          <p:cNvSpPr>
            <a:spLocks noGrp="1"/>
          </p:cNvSpPr>
          <p:nvPr>
            <p:ph type="sldNum" sz="quarter" idx="10"/>
          </p:nvPr>
        </p:nvSpPr>
        <p:spPr/>
        <p:txBody>
          <a:bodyPr/>
          <a:lstStyle/>
          <a:p>
            <a:fld id="{72AF093A-F78B-419E-B699-4608D8E86292}" type="slidenum">
              <a:rPr lang="en-CA" smtClean="0"/>
              <a:t>8</a:t>
            </a:fld>
            <a:endParaRPr lang="en-CA"/>
          </a:p>
        </p:txBody>
      </p:sp>
    </p:spTree>
    <p:extLst>
      <p:ext uri="{BB962C8B-B14F-4D97-AF65-F5344CB8AC3E}">
        <p14:creationId xmlns:p14="http://schemas.microsoft.com/office/powerpoint/2010/main" val="64416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latin typeface="Arial Narrow" panose="020B0606020202030204" pitchFamily="34" charset="0"/>
              </a:rPr>
              <a:t>Survey of growers across Canada on fertilizer source, rate, time and place practices, and grower familiarity with 4R Nutrient Stewardship</a:t>
            </a:r>
          </a:p>
          <a:p>
            <a:pPr lvl="0"/>
            <a:r>
              <a:rPr lang="en-CA" dirty="0">
                <a:latin typeface="Arial Narrow" panose="020B0606020202030204" pitchFamily="34" charset="0"/>
              </a:rPr>
              <a:t>All major grain, oilseed and pulse crops, including canola, peas, barley, lentils, spring and durum wheat in the West provinces (AB, SK, MB) and corn, soybean, winter wheat in the East (ON, QC)</a:t>
            </a:r>
          </a:p>
          <a:p>
            <a:pPr lvl="0"/>
            <a:r>
              <a:rPr lang="en-CA" dirty="0">
                <a:latin typeface="Arial Narrow" panose="020B0606020202030204" pitchFamily="34" charset="0"/>
              </a:rPr>
              <a:t>Since 2014, over 3,200 growers across Canada have completed the online survey</a:t>
            </a:r>
          </a:p>
          <a:p>
            <a:endParaRPr lang="en-CA" dirty="0"/>
          </a:p>
        </p:txBody>
      </p:sp>
      <p:sp>
        <p:nvSpPr>
          <p:cNvPr id="4" name="Slide Number Placeholder 3"/>
          <p:cNvSpPr>
            <a:spLocks noGrp="1"/>
          </p:cNvSpPr>
          <p:nvPr>
            <p:ph type="sldNum" sz="quarter" idx="10"/>
          </p:nvPr>
        </p:nvSpPr>
        <p:spPr/>
        <p:txBody>
          <a:bodyPr/>
          <a:lstStyle/>
          <a:p>
            <a:fld id="{72AF093A-F78B-419E-B699-4608D8E86292}" type="slidenum">
              <a:rPr lang="en-CA" smtClean="0"/>
              <a:t>9</a:t>
            </a:fld>
            <a:endParaRPr lang="en-CA"/>
          </a:p>
        </p:txBody>
      </p:sp>
    </p:spTree>
    <p:extLst>
      <p:ext uri="{BB962C8B-B14F-4D97-AF65-F5344CB8AC3E}">
        <p14:creationId xmlns:p14="http://schemas.microsoft.com/office/powerpoint/2010/main" val="5129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0882F1-533C-4A01-8DE1-C8809753B569}" type="slidenum">
              <a:rPr lang="en-CA" smtClean="0"/>
              <a:t>10</a:t>
            </a:fld>
            <a:endParaRPr lang="en-CA"/>
          </a:p>
        </p:txBody>
      </p:sp>
    </p:spTree>
    <p:extLst>
      <p:ext uri="{BB962C8B-B14F-4D97-AF65-F5344CB8AC3E}">
        <p14:creationId xmlns:p14="http://schemas.microsoft.com/office/powerpoint/2010/main" val="51663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70882F1-533C-4A01-8DE1-C8809753B569}" type="slidenum">
              <a:rPr lang="en-CA" smtClean="0"/>
              <a:t>12</a:t>
            </a:fld>
            <a:endParaRPr lang="en-CA"/>
          </a:p>
        </p:txBody>
      </p:sp>
    </p:spTree>
    <p:extLst>
      <p:ext uri="{BB962C8B-B14F-4D97-AF65-F5344CB8AC3E}">
        <p14:creationId xmlns:p14="http://schemas.microsoft.com/office/powerpoint/2010/main" val="330887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511" y="2375442"/>
            <a:ext cx="7867270" cy="1200588"/>
          </a:xfrm>
        </p:spPr>
        <p:txBody>
          <a:bodyPr anchor="b" anchorCtr="0">
            <a:normAutofit/>
          </a:bodyPr>
          <a:lstStyle>
            <a:lvl1pPr algn="ctr">
              <a:defRPr sz="36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82511" y="3576030"/>
            <a:ext cx="7867270" cy="71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2251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84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16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15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2511" y="2375442"/>
            <a:ext cx="7867270" cy="1200588"/>
          </a:xfrm>
        </p:spPr>
        <p:txBody>
          <a:bodyPr anchor="b" anchorCtr="0">
            <a:normAutofit/>
          </a:bodyPr>
          <a:lstStyle>
            <a:lvl1pPr algn="ctr">
              <a:defRPr sz="3600" b="1">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682511" y="3576030"/>
            <a:ext cx="7867270" cy="71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3215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228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23698"/>
            <a:ext cx="7772400" cy="1362075"/>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223511"/>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782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18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35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Content - No Foot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lvl1pPr>
              <a:defRPr>
                <a:solidFill>
                  <a:schemeClr val="accent2"/>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059794"/>
            <a:ext cx="8229600" cy="506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5769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0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376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60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8106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426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649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815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 - No Foot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lvl1pPr>
              <a:defRPr>
                <a:solidFill>
                  <a:schemeClr val="accent2"/>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059794"/>
            <a:ext cx="8229600" cy="506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3637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25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23698"/>
            <a:ext cx="7772400" cy="1362075"/>
          </a:xfrm>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223511"/>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446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8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26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No Foot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lvl1pPr>
              <a:defRPr>
                <a:solidFill>
                  <a:schemeClr val="accent2"/>
                </a:solidFill>
              </a:defRPr>
            </a:lvl1pPr>
          </a:lstStyle>
          <a:p>
            <a:r>
              <a:rPr lang="en-US"/>
              <a:t>Click to edit Master title style</a:t>
            </a:r>
            <a:endParaRPr lang="en-US" dirty="0"/>
          </a:p>
        </p:txBody>
      </p:sp>
      <p:sp>
        <p:nvSpPr>
          <p:cNvPr id="9" name="Content Placeholder 2"/>
          <p:cNvSpPr>
            <a:spLocks noGrp="1"/>
          </p:cNvSpPr>
          <p:nvPr>
            <p:ph idx="1"/>
          </p:nvPr>
        </p:nvSpPr>
        <p:spPr>
          <a:xfrm>
            <a:off x="457200" y="1059794"/>
            <a:ext cx="8229600" cy="5066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13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5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909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006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59794"/>
            <a:ext cx="8229600" cy="50663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163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28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924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59794"/>
            <a:ext cx="8229600" cy="50663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564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28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fertilizercanada.c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511" y="3145162"/>
            <a:ext cx="7867270" cy="1124930"/>
          </a:xfrm>
        </p:spPr>
        <p:txBody>
          <a:bodyPr>
            <a:normAutofit fontScale="90000"/>
          </a:bodyPr>
          <a:lstStyle/>
          <a:p>
            <a:r>
              <a:rPr lang="en-US" sz="5400" dirty="0"/>
              <a:t>4R Nutrient Stewardship</a:t>
            </a:r>
            <a:r>
              <a:rPr lang="en-US" dirty="0"/>
              <a:t/>
            </a:r>
            <a:br>
              <a:rPr lang="en-US" dirty="0"/>
            </a:br>
            <a:r>
              <a:rPr lang="en-US" b="0" dirty="0"/>
              <a:t>Climate-Smart Agriculture</a:t>
            </a:r>
          </a:p>
        </p:txBody>
      </p:sp>
      <p:sp>
        <p:nvSpPr>
          <p:cNvPr id="4" name="Subtitle 3"/>
          <p:cNvSpPr>
            <a:spLocks noGrp="1"/>
          </p:cNvSpPr>
          <p:nvPr>
            <p:ph type="subTitle" idx="1"/>
          </p:nvPr>
        </p:nvSpPr>
        <p:spPr>
          <a:xfrm>
            <a:off x="5702300" y="4350730"/>
            <a:ext cx="3190381" cy="881670"/>
          </a:xfrm>
        </p:spPr>
        <p:txBody>
          <a:bodyPr>
            <a:normAutofit fontScale="70000" lnSpcReduction="20000"/>
          </a:bodyPr>
          <a:lstStyle/>
          <a:p>
            <a:pPr algn="r"/>
            <a:r>
              <a:rPr lang="en-CA" dirty="0"/>
              <a:t>Garth Whyte, President &amp; CEO</a:t>
            </a:r>
            <a:br>
              <a:rPr lang="en-CA" dirty="0"/>
            </a:br>
            <a:r>
              <a:rPr lang="en-CA" dirty="0"/>
              <a:t>CFA Annual Meeting</a:t>
            </a:r>
            <a:br>
              <a:rPr lang="en-CA" dirty="0"/>
            </a:br>
            <a:r>
              <a:rPr lang="en-CA" dirty="0"/>
              <a:t>February 2019</a:t>
            </a:r>
          </a:p>
        </p:txBody>
      </p:sp>
    </p:spTree>
    <p:extLst>
      <p:ext uri="{BB962C8B-B14F-4D97-AF65-F5344CB8AC3E}">
        <p14:creationId xmlns:p14="http://schemas.microsoft.com/office/powerpoint/2010/main" val="209801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718" y="247973"/>
            <a:ext cx="8640306" cy="5997844"/>
          </a:xfrm>
        </p:spPr>
        <p:txBody>
          <a:bodyPr>
            <a:normAutofit/>
          </a:bodyPr>
          <a:lstStyle/>
          <a:p>
            <a:pPr marL="0" indent="0">
              <a:spcBef>
                <a:spcPct val="0"/>
              </a:spcBef>
              <a:buClrTx/>
              <a:buNone/>
            </a:pPr>
            <a:r>
              <a:rPr lang="en-CA" sz="3200" b="1" dirty="0">
                <a:solidFill>
                  <a:schemeClr val="accent2"/>
                </a:solidFill>
                <a:latin typeface="+mj-lt"/>
                <a:ea typeface="+mj-ea"/>
                <a:cs typeface="+mj-cs"/>
              </a:rPr>
              <a:t>Call To Action</a:t>
            </a:r>
          </a:p>
          <a:p>
            <a:pPr marL="0" indent="0">
              <a:spcBef>
                <a:spcPct val="0"/>
              </a:spcBef>
              <a:buClrTx/>
              <a:buNone/>
            </a:pPr>
            <a:endParaRPr lang="en-CA" sz="3200" dirty="0">
              <a:latin typeface="Helvetica Neue LT Std 65 Medium" charset="0"/>
              <a:ea typeface="Helvetica Neue LT Std 65 Medium" charset="0"/>
              <a:cs typeface="Helvetica Neue LT Std 65 Medium" charset="0"/>
            </a:endParaRPr>
          </a:p>
          <a:p>
            <a:pPr>
              <a:spcBef>
                <a:spcPct val="0"/>
              </a:spcBef>
              <a:buClrTx/>
            </a:pPr>
            <a:r>
              <a:rPr lang="en-CA" sz="3200" dirty="0">
                <a:latin typeface="Helvetica Neue LT Std 65 Medium" charset="0"/>
                <a:ea typeface="Helvetica Neue LT Std 65 Medium" charset="0"/>
                <a:cs typeface="Helvetica Neue LT Std 65 Medium" charset="0"/>
              </a:rPr>
              <a:t>Discuss 4R Nutrient Stewardship on-farm implementation with your local ag-retailer or Certified Crop Advisor. Encourage them to become 4R Certified or 4R Designated </a:t>
            </a:r>
          </a:p>
          <a:p>
            <a:pPr marL="0" indent="0">
              <a:spcBef>
                <a:spcPct val="0"/>
              </a:spcBef>
              <a:buClrTx/>
              <a:buNone/>
            </a:pPr>
            <a:endParaRPr lang="en-CA" sz="3200" dirty="0">
              <a:latin typeface="Helvetica Neue LT Std 65 Medium" charset="0"/>
              <a:ea typeface="Helvetica Neue LT Std 65 Medium" charset="0"/>
              <a:cs typeface="Helvetica Neue LT Std 65 Medium" charset="0"/>
            </a:endParaRPr>
          </a:p>
          <a:p>
            <a:pPr>
              <a:spcBef>
                <a:spcPct val="0"/>
              </a:spcBef>
              <a:buClrTx/>
            </a:pPr>
            <a:r>
              <a:rPr lang="en-CA" sz="3200" dirty="0">
                <a:latin typeface="Helvetica Neue LT Std 65 Medium" charset="0"/>
                <a:ea typeface="Helvetica Neue LT Std 65 Medium" charset="0"/>
                <a:cs typeface="Helvetica Neue LT Std 65 Medium" charset="0"/>
              </a:rPr>
              <a:t>CFA should set an acre goal for 4R implementation on members farms</a:t>
            </a:r>
          </a:p>
        </p:txBody>
      </p:sp>
    </p:spTree>
    <p:extLst>
      <p:ext uri="{BB962C8B-B14F-4D97-AF65-F5344CB8AC3E}">
        <p14:creationId xmlns:p14="http://schemas.microsoft.com/office/powerpoint/2010/main" val="83321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00B28-4424-465F-92B0-D07C9E4E46A6}"/>
              </a:ext>
            </a:extLst>
          </p:cNvPr>
          <p:cNvSpPr>
            <a:spLocks noGrp="1"/>
          </p:cNvSpPr>
          <p:nvPr>
            <p:ph type="body" idx="4294967295"/>
          </p:nvPr>
        </p:nvSpPr>
        <p:spPr>
          <a:xfrm>
            <a:off x="721605" y="2224088"/>
            <a:ext cx="7772400" cy="1500187"/>
          </a:xfrm>
        </p:spPr>
        <p:txBody>
          <a:bodyPr>
            <a:normAutofit/>
          </a:bodyPr>
          <a:lstStyle/>
          <a:p>
            <a:pPr marL="0" indent="0">
              <a:buNone/>
            </a:pPr>
            <a:r>
              <a:rPr lang="en-US" sz="5400" dirty="0">
                <a:hlinkClick r:id="rId2"/>
              </a:rPr>
              <a:t>www.fertilizercanada.ca</a:t>
            </a:r>
            <a:r>
              <a:rPr lang="en-US" sz="5400" dirty="0"/>
              <a:t> </a:t>
            </a:r>
          </a:p>
        </p:txBody>
      </p:sp>
    </p:spTree>
    <p:extLst>
      <p:ext uri="{BB962C8B-B14F-4D97-AF65-F5344CB8AC3E}">
        <p14:creationId xmlns:p14="http://schemas.microsoft.com/office/powerpoint/2010/main" val="114824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976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74C8A3-2FD5-43C8-8C14-93D2C031B3D6}"/>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0" y="323319"/>
            <a:ext cx="9143999" cy="6211362"/>
          </a:xfrm>
          <a:prstGeom prst="rect">
            <a:avLst/>
          </a:prstGeom>
          <a:effectLst>
            <a:outerShdw blurRad="50800" sx="1000" sy="1000" algn="ctr" rotWithShape="0">
              <a:srgbClr val="000000"/>
            </a:outerShdw>
          </a:effectLst>
        </p:spPr>
      </p:pic>
      <p:sp>
        <p:nvSpPr>
          <p:cNvPr id="3" name="Content Placeholder 2">
            <a:extLst>
              <a:ext uri="{FF2B5EF4-FFF2-40B4-BE49-F238E27FC236}">
                <a16:creationId xmlns:a16="http://schemas.microsoft.com/office/drawing/2014/main" id="{2B0FF178-EE40-4702-BD34-AFF54032AFAC}"/>
              </a:ext>
            </a:extLst>
          </p:cNvPr>
          <p:cNvSpPr>
            <a:spLocks noGrp="1"/>
          </p:cNvSpPr>
          <p:nvPr>
            <p:ph idx="1"/>
          </p:nvPr>
        </p:nvSpPr>
        <p:spPr/>
        <p:txBody>
          <a:bodyPr/>
          <a:lstStyle/>
          <a:p>
            <a:pPr marL="0" indent="0">
              <a:buNone/>
            </a:pPr>
            <a:endParaRPr lang="en-US" dirty="0"/>
          </a:p>
          <a:p>
            <a:pPr marL="0" indent="0" algn="ctr">
              <a:spcBef>
                <a:spcPct val="0"/>
              </a:spcBef>
              <a:buClrTx/>
              <a:buNone/>
            </a:pPr>
            <a:r>
              <a:rPr lang="en-US" sz="4000" b="1" dirty="0">
                <a:solidFill>
                  <a:schemeClr val="accent2"/>
                </a:solidFill>
                <a:latin typeface="+mj-lt"/>
                <a:ea typeface="+mj-ea"/>
                <a:cs typeface="+mj-cs"/>
              </a:rPr>
              <a:t>“Fertilizer is magic. We couldn’t grow enough food to feed 1/3 of the world without this incredible addition that drives crop productivity.”</a:t>
            </a:r>
          </a:p>
          <a:p>
            <a:pPr marL="0" lvl="3" indent="0" algn="ctr">
              <a:spcBef>
                <a:spcPct val="0"/>
              </a:spcBef>
              <a:buClrTx/>
              <a:buNone/>
            </a:pPr>
            <a:r>
              <a:rPr lang="en-US" sz="2400" b="1" dirty="0">
                <a:solidFill>
                  <a:schemeClr val="accent2"/>
                </a:solidFill>
                <a:latin typeface="+mj-lt"/>
                <a:ea typeface="+mj-ea"/>
                <a:cs typeface="+mj-cs"/>
              </a:rPr>
              <a:t>- </a:t>
            </a:r>
            <a:r>
              <a:rPr lang="en-US" sz="2800" b="1" dirty="0">
                <a:solidFill>
                  <a:schemeClr val="accent2"/>
                </a:solidFill>
                <a:latin typeface="+mj-lt"/>
                <a:ea typeface="+mj-ea"/>
                <a:cs typeface="+mj-cs"/>
              </a:rPr>
              <a:t>Bill Gates, November 2018</a:t>
            </a:r>
            <a:endParaRPr lang="en-US" sz="2400" b="1" dirty="0">
              <a:solidFill>
                <a:schemeClr val="accent2"/>
              </a:solidFill>
              <a:latin typeface="+mj-lt"/>
              <a:ea typeface="+mj-ea"/>
              <a:cs typeface="+mj-cs"/>
            </a:endParaRPr>
          </a:p>
        </p:txBody>
      </p:sp>
    </p:spTree>
    <p:extLst>
      <p:ext uri="{BB962C8B-B14F-4D97-AF65-F5344CB8AC3E}">
        <p14:creationId xmlns:p14="http://schemas.microsoft.com/office/powerpoint/2010/main" val="178040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99A5D6E-D4D9-420A-BD94-05D25CD948DA}"/>
              </a:ext>
            </a:extLst>
          </p:cNvPr>
          <p:cNvPicPr>
            <a:picLocks noGrp="1" noChangeAspect="1"/>
          </p:cNvPicPr>
          <p:nvPr>
            <p:ph sz="half" idx="1"/>
          </p:nvPr>
        </p:nvPicPr>
        <p:blipFill>
          <a:blip r:embed="rId3"/>
          <a:stretch>
            <a:fillRect/>
          </a:stretch>
        </p:blipFill>
        <p:spPr>
          <a:xfrm>
            <a:off x="724079" y="1482908"/>
            <a:ext cx="7695841" cy="3254344"/>
          </a:xfrm>
        </p:spPr>
      </p:pic>
    </p:spTree>
    <p:extLst>
      <p:ext uri="{BB962C8B-B14F-4D97-AF65-F5344CB8AC3E}">
        <p14:creationId xmlns:p14="http://schemas.microsoft.com/office/powerpoint/2010/main" val="2718477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592465"/>
          </a:xfrm>
        </p:spPr>
        <p:txBody>
          <a:bodyPr/>
          <a:lstStyle/>
          <a:p>
            <a:r>
              <a:rPr lang="en-US" dirty="0"/>
              <a:t>20 Million 4R Acres by 2020</a:t>
            </a:r>
          </a:p>
        </p:txBody>
      </p:sp>
      <p:pic>
        <p:nvPicPr>
          <p:cNvPr id="1026" name="Picture 2" descr="C:\Users\kmccarthy\Desktop\Acres by 202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54" y="-1700835"/>
            <a:ext cx="8309492" cy="1005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4F6217-8470-476B-A785-D3C8E0044881}"/>
              </a:ext>
            </a:extLst>
          </p:cNvPr>
          <p:cNvSpPr/>
          <p:nvPr/>
        </p:nvSpPr>
        <p:spPr>
          <a:xfrm>
            <a:off x="457200" y="274638"/>
            <a:ext cx="4874964" cy="683829"/>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2D51C0-F887-42C4-A425-A8FFACB70F66}"/>
              </a:ext>
            </a:extLst>
          </p:cNvPr>
          <p:cNvSpPr txBox="1"/>
          <p:nvPr/>
        </p:nvSpPr>
        <p:spPr>
          <a:xfrm>
            <a:off x="-66100" y="392596"/>
            <a:ext cx="5122843" cy="584775"/>
          </a:xfrm>
          <a:prstGeom prst="rect">
            <a:avLst/>
          </a:prstGeom>
          <a:noFill/>
        </p:spPr>
        <p:txBody>
          <a:bodyPr wrap="square" rtlCol="0">
            <a:spAutoFit/>
          </a:bodyPr>
          <a:lstStyle/>
          <a:p>
            <a:pPr algn="ctr"/>
            <a:r>
              <a:rPr lang="en-US" sz="3200" b="1" dirty="0">
                <a:solidFill>
                  <a:schemeClr val="accent2"/>
                </a:solidFill>
                <a:latin typeface="+mj-lt"/>
                <a:ea typeface="+mj-ea"/>
                <a:cs typeface="+mj-cs"/>
              </a:rPr>
              <a:t>Goal: Verified 4R Acres </a:t>
            </a:r>
          </a:p>
        </p:txBody>
      </p:sp>
    </p:spTree>
    <p:extLst>
      <p:ext uri="{BB962C8B-B14F-4D97-AF65-F5344CB8AC3E}">
        <p14:creationId xmlns:p14="http://schemas.microsoft.com/office/powerpoint/2010/main" val="125328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50A40-7ABD-4D57-B685-2E28748CA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63533"/>
            <a:ext cx="8208912" cy="6671607"/>
          </a:xfrm>
          <a:prstGeom prst="rect">
            <a:avLst/>
          </a:prstGeom>
        </p:spPr>
      </p:pic>
      <p:sp>
        <p:nvSpPr>
          <p:cNvPr id="3" name="Rectangle 2">
            <a:extLst>
              <a:ext uri="{FF2B5EF4-FFF2-40B4-BE49-F238E27FC236}">
                <a16:creationId xmlns:a16="http://schemas.microsoft.com/office/drawing/2014/main" id="{02E89E35-7361-46CA-9675-C77EECE4DDBB}"/>
              </a:ext>
            </a:extLst>
          </p:cNvPr>
          <p:cNvSpPr/>
          <p:nvPr/>
        </p:nvSpPr>
        <p:spPr>
          <a:xfrm>
            <a:off x="1520328" y="77118"/>
            <a:ext cx="5640636" cy="39660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C43AA52-D86A-4228-9730-26163597A447}"/>
              </a:ext>
            </a:extLst>
          </p:cNvPr>
          <p:cNvSpPr/>
          <p:nvPr/>
        </p:nvSpPr>
        <p:spPr>
          <a:xfrm>
            <a:off x="247879" y="173628"/>
            <a:ext cx="4572000" cy="954107"/>
          </a:xfrm>
          <a:prstGeom prst="rect">
            <a:avLst/>
          </a:prstGeom>
        </p:spPr>
        <p:txBody>
          <a:bodyPr>
            <a:spAutoFit/>
          </a:bodyPr>
          <a:lstStyle/>
          <a:p>
            <a:r>
              <a:rPr lang="en-CA" sz="2800" b="1" dirty="0">
                <a:solidFill>
                  <a:schemeClr val="accent2"/>
                </a:solidFill>
                <a:latin typeface="+mj-lt"/>
              </a:rPr>
              <a:t>4R Nutrient Stewardship </a:t>
            </a:r>
            <a:br>
              <a:rPr lang="en-CA" sz="2800" b="1" dirty="0">
                <a:solidFill>
                  <a:schemeClr val="accent2"/>
                </a:solidFill>
                <a:latin typeface="+mj-lt"/>
              </a:rPr>
            </a:br>
            <a:r>
              <a:rPr lang="en-CA" sz="2800" dirty="0">
                <a:solidFill>
                  <a:schemeClr val="accent2"/>
                </a:solidFill>
                <a:latin typeface="+mj-lt"/>
              </a:rPr>
              <a:t>Across Canada</a:t>
            </a:r>
          </a:p>
        </p:txBody>
      </p:sp>
      <p:sp>
        <p:nvSpPr>
          <p:cNvPr id="5" name="Rectangle 4">
            <a:extLst>
              <a:ext uri="{FF2B5EF4-FFF2-40B4-BE49-F238E27FC236}">
                <a16:creationId xmlns:a16="http://schemas.microsoft.com/office/drawing/2014/main" id="{E3CC6A60-AA5F-4DD4-A282-DB26152C1FF0}"/>
              </a:ext>
            </a:extLst>
          </p:cNvPr>
          <p:cNvSpPr/>
          <p:nvPr/>
        </p:nvSpPr>
        <p:spPr>
          <a:xfrm>
            <a:off x="8405869" y="6158429"/>
            <a:ext cx="705080" cy="677537"/>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88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14212"/>
            <a:ext cx="8229600" cy="592465"/>
          </a:xfrm>
        </p:spPr>
        <p:txBody>
          <a:bodyPr>
            <a:normAutofit/>
          </a:bodyPr>
          <a:lstStyle/>
          <a:p>
            <a:r>
              <a:rPr lang="en-CA" sz="3200" dirty="0">
                <a:latin typeface="Roboto Slab" pitchFamily="2" charset="0"/>
                <a:ea typeface="Roboto Slab" pitchFamily="2" charset="0"/>
              </a:rPr>
              <a:t>Recognition of 4R Nutrient Stewardship </a:t>
            </a:r>
          </a:p>
        </p:txBody>
      </p:sp>
      <p:sp>
        <p:nvSpPr>
          <p:cNvPr id="4" name="AutoShape 2" descr="Image result for International Joint Commi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4" descr="Image result for International Joint Commis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6" y="1432453"/>
            <a:ext cx="1960844" cy="196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714E071C-7F38-4AF9-92CA-74CD33CE447D}"/>
              </a:ext>
            </a:extLst>
          </p:cNvPr>
          <p:cNvPicPr>
            <a:picLocks noChangeAspect="1"/>
          </p:cNvPicPr>
          <p:nvPr/>
        </p:nvPicPr>
        <p:blipFill>
          <a:blip r:embed="rId4"/>
          <a:stretch>
            <a:fillRect/>
          </a:stretch>
        </p:blipFill>
        <p:spPr>
          <a:xfrm>
            <a:off x="3447876" y="1504584"/>
            <a:ext cx="2248245" cy="1816582"/>
          </a:xfrm>
          <a:prstGeom prst="rect">
            <a:avLst/>
          </a:prstGeom>
        </p:spPr>
      </p:pic>
      <p:pic>
        <p:nvPicPr>
          <p:cNvPr id="12" name="Picture 11">
            <a:extLst>
              <a:ext uri="{FF2B5EF4-FFF2-40B4-BE49-F238E27FC236}">
                <a16:creationId xmlns:a16="http://schemas.microsoft.com/office/drawing/2014/main" id="{9E7F3487-E137-4EEE-84E4-C5E191C71455}"/>
              </a:ext>
            </a:extLst>
          </p:cNvPr>
          <p:cNvPicPr>
            <a:picLocks noChangeAspect="1"/>
          </p:cNvPicPr>
          <p:nvPr/>
        </p:nvPicPr>
        <p:blipFill>
          <a:blip r:embed="rId5"/>
          <a:stretch>
            <a:fillRect/>
          </a:stretch>
        </p:blipFill>
        <p:spPr>
          <a:xfrm>
            <a:off x="583500" y="4183050"/>
            <a:ext cx="3988498" cy="1025614"/>
          </a:xfrm>
          <a:prstGeom prst="rect">
            <a:avLst/>
          </a:prstGeom>
        </p:spPr>
      </p:pic>
      <p:pic>
        <p:nvPicPr>
          <p:cNvPr id="6" name="Picture 5">
            <a:extLst>
              <a:ext uri="{FF2B5EF4-FFF2-40B4-BE49-F238E27FC236}">
                <a16:creationId xmlns:a16="http://schemas.microsoft.com/office/drawing/2014/main" id="{FE190CBD-0106-4C32-AAB7-215EDF23FFC6}"/>
              </a:ext>
            </a:extLst>
          </p:cNvPr>
          <p:cNvPicPr>
            <a:picLocks noChangeAspect="1"/>
          </p:cNvPicPr>
          <p:nvPr/>
        </p:nvPicPr>
        <p:blipFill>
          <a:blip r:embed="rId6"/>
          <a:stretch>
            <a:fillRect/>
          </a:stretch>
        </p:blipFill>
        <p:spPr>
          <a:xfrm>
            <a:off x="6232694" y="1861851"/>
            <a:ext cx="2454104" cy="1249968"/>
          </a:xfrm>
          <a:prstGeom prst="rect">
            <a:avLst/>
          </a:prstGeom>
        </p:spPr>
      </p:pic>
      <p:pic>
        <p:nvPicPr>
          <p:cNvPr id="8" name="Picture 7">
            <a:extLst>
              <a:ext uri="{FF2B5EF4-FFF2-40B4-BE49-F238E27FC236}">
                <a16:creationId xmlns:a16="http://schemas.microsoft.com/office/drawing/2014/main" id="{1093C193-F356-40C3-957D-083021634869}"/>
              </a:ext>
            </a:extLst>
          </p:cNvPr>
          <p:cNvPicPr>
            <a:picLocks noChangeAspect="1"/>
          </p:cNvPicPr>
          <p:nvPr/>
        </p:nvPicPr>
        <p:blipFill>
          <a:blip r:embed="rId7"/>
          <a:stretch>
            <a:fillRect/>
          </a:stretch>
        </p:blipFill>
        <p:spPr>
          <a:xfrm>
            <a:off x="4698300" y="4142614"/>
            <a:ext cx="3988498" cy="1066050"/>
          </a:xfrm>
          <a:prstGeom prst="rect">
            <a:avLst/>
          </a:prstGeom>
        </p:spPr>
      </p:pic>
    </p:spTree>
    <p:extLst>
      <p:ext uri="{BB962C8B-B14F-4D97-AF65-F5344CB8AC3E}">
        <p14:creationId xmlns:p14="http://schemas.microsoft.com/office/powerpoint/2010/main" val="326100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8D16-7923-491E-83E2-367702194E84}"/>
              </a:ext>
            </a:extLst>
          </p:cNvPr>
          <p:cNvSpPr>
            <a:spLocks noGrp="1"/>
          </p:cNvSpPr>
          <p:nvPr>
            <p:ph type="title"/>
          </p:nvPr>
        </p:nvSpPr>
        <p:spPr/>
        <p:txBody>
          <a:bodyPr>
            <a:normAutofit fontScale="90000"/>
          </a:bodyPr>
          <a:lstStyle/>
          <a:p>
            <a:r>
              <a:rPr lang="en-US" dirty="0"/>
              <a:t>Climate Change Solution – Ontario, Manitoba and Saskatchewan </a:t>
            </a:r>
          </a:p>
        </p:txBody>
      </p:sp>
      <p:sp>
        <p:nvSpPr>
          <p:cNvPr id="3" name="Content Placeholder 2">
            <a:extLst>
              <a:ext uri="{FF2B5EF4-FFF2-40B4-BE49-F238E27FC236}">
                <a16:creationId xmlns:a16="http://schemas.microsoft.com/office/drawing/2014/main" id="{DC0F9DBE-5301-427E-BDEE-657CC60DE027}"/>
              </a:ext>
            </a:extLst>
          </p:cNvPr>
          <p:cNvSpPr>
            <a:spLocks noGrp="1"/>
          </p:cNvSpPr>
          <p:nvPr>
            <p:ph idx="1"/>
          </p:nvPr>
        </p:nvSpPr>
        <p:spPr/>
        <p:txBody>
          <a:bodyPr>
            <a:normAutofit/>
          </a:bodyPr>
          <a:lstStyle/>
          <a:p>
            <a:pPr fontAlgn="base"/>
            <a:r>
              <a:rPr lang="en-US" b="1" dirty="0"/>
              <a:t>The </a:t>
            </a:r>
            <a:r>
              <a:rPr lang="en-US" b="1" i="1" dirty="0"/>
              <a:t>Prairie Resilience: A Made-in-Saskatchewan Climate Change Strategy</a:t>
            </a:r>
            <a:endParaRPr lang="en-US" dirty="0"/>
          </a:p>
          <a:p>
            <a:pPr lvl="1" fontAlgn="base"/>
            <a:r>
              <a:rPr lang="en-US" dirty="0"/>
              <a:t>Target of 25 per cent of Saskatchewan’s cropland under 4R designation by 2025.</a:t>
            </a:r>
          </a:p>
          <a:p>
            <a:pPr marL="457200" lvl="1" indent="0" fontAlgn="base">
              <a:buNone/>
            </a:pPr>
            <a:endParaRPr lang="en-US" dirty="0"/>
          </a:p>
          <a:p>
            <a:pPr fontAlgn="base"/>
            <a:r>
              <a:rPr lang="en-US" b="1" i="1" dirty="0"/>
              <a:t>A Made-in-Ontario Environment Plan</a:t>
            </a:r>
            <a:r>
              <a:rPr lang="en-US" dirty="0"/>
              <a:t> and </a:t>
            </a:r>
            <a:r>
              <a:rPr lang="en-US" b="1" i="1" dirty="0"/>
              <a:t>A Made-in-Manitoba Climate and Green Plan</a:t>
            </a:r>
            <a:r>
              <a:rPr lang="en-US" dirty="0"/>
              <a:t> </a:t>
            </a:r>
          </a:p>
          <a:p>
            <a:pPr lvl="1" fontAlgn="base"/>
            <a:r>
              <a:rPr lang="en-US" dirty="0"/>
              <a:t>4R Nutrient Stewardship reduces nutrient loading </a:t>
            </a:r>
          </a:p>
          <a:p>
            <a:pPr lvl="1" fontAlgn="base"/>
            <a:r>
              <a:rPr lang="en-US" dirty="0"/>
              <a:t>Potential indicator for improved water quality and reduced emissions.</a:t>
            </a:r>
          </a:p>
          <a:p>
            <a:endParaRPr lang="en-US" dirty="0"/>
          </a:p>
        </p:txBody>
      </p:sp>
    </p:spTree>
    <p:extLst>
      <p:ext uri="{BB962C8B-B14F-4D97-AF65-F5344CB8AC3E}">
        <p14:creationId xmlns:p14="http://schemas.microsoft.com/office/powerpoint/2010/main" val="219210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06400" y="867104"/>
            <a:ext cx="8139084" cy="40706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dirty="0">
              <a:latin typeface="Arial Narrow" panose="020B0606020202030204" pitchFamily="34" charset="0"/>
            </a:endParaRPr>
          </a:p>
          <a:p>
            <a:pPr marL="0" indent="0">
              <a:buFont typeface="Arial"/>
              <a:buNone/>
            </a:pPr>
            <a:endParaRPr lang="en-CA" dirty="0">
              <a:latin typeface="Arial Narrow" panose="020B0606020202030204" pitchFamily="34" charset="0"/>
            </a:endParaRPr>
          </a:p>
        </p:txBody>
      </p:sp>
      <p:sp>
        <p:nvSpPr>
          <p:cNvPr id="3" name="Title 1"/>
          <p:cNvSpPr>
            <a:spLocks noGrp="1"/>
          </p:cNvSpPr>
          <p:nvPr>
            <p:ph type="title"/>
          </p:nvPr>
        </p:nvSpPr>
        <p:spPr>
          <a:xfrm>
            <a:off x="457200" y="274638"/>
            <a:ext cx="8229600" cy="592465"/>
          </a:xfrm>
        </p:spPr>
        <p:txBody>
          <a:bodyPr>
            <a:normAutofit/>
          </a:bodyPr>
          <a:lstStyle/>
          <a:p>
            <a:r>
              <a:rPr lang="en-CA" dirty="0">
                <a:ea typeface="Roboto Slab" charset="0"/>
                <a:cs typeface="Roboto Slab" charset="0"/>
              </a:rPr>
              <a:t>Grower Awareness of the 4Rs</a:t>
            </a:r>
          </a:p>
        </p:txBody>
      </p:sp>
      <p:pic>
        <p:nvPicPr>
          <p:cNvPr id="8" name="Picture 7">
            <a:extLst>
              <a:ext uri="{FF2B5EF4-FFF2-40B4-BE49-F238E27FC236}">
                <a16:creationId xmlns:a16="http://schemas.microsoft.com/office/drawing/2014/main" id="{FF2AB3BC-39B1-487E-AFC7-0AA8EF3448E4}"/>
              </a:ext>
            </a:extLst>
          </p:cNvPr>
          <p:cNvPicPr>
            <a:picLocks noChangeAspect="1"/>
          </p:cNvPicPr>
          <p:nvPr/>
        </p:nvPicPr>
        <p:blipFill>
          <a:blip r:embed="rId3"/>
          <a:stretch>
            <a:fillRect/>
          </a:stretch>
        </p:blipFill>
        <p:spPr>
          <a:xfrm>
            <a:off x="133916" y="2521457"/>
            <a:ext cx="8876169" cy="1815086"/>
          </a:xfrm>
          <a:prstGeom prst="rect">
            <a:avLst/>
          </a:prstGeom>
        </p:spPr>
      </p:pic>
      <p:sp>
        <p:nvSpPr>
          <p:cNvPr id="9" name="TextBox 8">
            <a:extLst>
              <a:ext uri="{FF2B5EF4-FFF2-40B4-BE49-F238E27FC236}">
                <a16:creationId xmlns:a16="http://schemas.microsoft.com/office/drawing/2014/main" id="{F422532C-CCB7-405B-8AF5-292895AE5A48}"/>
              </a:ext>
            </a:extLst>
          </p:cNvPr>
          <p:cNvSpPr txBox="1"/>
          <p:nvPr/>
        </p:nvSpPr>
        <p:spPr>
          <a:xfrm>
            <a:off x="5139890" y="6046455"/>
            <a:ext cx="5129471"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Source: Fertilizer Use Survey 2017 | Sample Size: 1,317</a:t>
            </a:r>
          </a:p>
        </p:txBody>
      </p:sp>
    </p:spTree>
    <p:extLst>
      <p:ext uri="{BB962C8B-B14F-4D97-AF65-F5344CB8AC3E}">
        <p14:creationId xmlns:p14="http://schemas.microsoft.com/office/powerpoint/2010/main" val="314911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406400" y="867104"/>
            <a:ext cx="8139084" cy="40706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dirty="0">
              <a:latin typeface="Arial Narrow" panose="020B0606020202030204" pitchFamily="34" charset="0"/>
            </a:endParaRPr>
          </a:p>
          <a:p>
            <a:pPr marL="0" indent="0">
              <a:buFont typeface="Arial"/>
              <a:buNone/>
            </a:pPr>
            <a:endParaRPr lang="en-CA" dirty="0">
              <a:latin typeface="Arial Narrow" panose="020B0606020202030204" pitchFamily="34" charset="0"/>
            </a:endParaRPr>
          </a:p>
        </p:txBody>
      </p:sp>
      <p:sp>
        <p:nvSpPr>
          <p:cNvPr id="3" name="Title 1"/>
          <p:cNvSpPr>
            <a:spLocks noGrp="1"/>
          </p:cNvSpPr>
          <p:nvPr>
            <p:ph type="title"/>
          </p:nvPr>
        </p:nvSpPr>
        <p:spPr>
          <a:xfrm>
            <a:off x="457200" y="274638"/>
            <a:ext cx="8229600" cy="592465"/>
          </a:xfrm>
        </p:spPr>
        <p:txBody>
          <a:bodyPr>
            <a:normAutofit/>
          </a:bodyPr>
          <a:lstStyle/>
          <a:p>
            <a:r>
              <a:rPr lang="en-CA" dirty="0">
                <a:ea typeface="Roboto Slab" charset="0"/>
                <a:cs typeface="Roboto Slab" charset="0"/>
              </a:rPr>
              <a:t>Putting 4R Principles into Practice</a:t>
            </a:r>
          </a:p>
        </p:txBody>
      </p:sp>
      <p:sp>
        <p:nvSpPr>
          <p:cNvPr id="11" name="TextBox 10">
            <a:extLst>
              <a:ext uri="{FF2B5EF4-FFF2-40B4-BE49-F238E27FC236}">
                <a16:creationId xmlns:a16="http://schemas.microsoft.com/office/drawing/2014/main" id="{70A57AB8-3F11-441F-933C-C6D93EB5C267}"/>
              </a:ext>
            </a:extLst>
          </p:cNvPr>
          <p:cNvSpPr txBox="1"/>
          <p:nvPr/>
        </p:nvSpPr>
        <p:spPr>
          <a:xfrm>
            <a:off x="5139890" y="6046455"/>
            <a:ext cx="5129471"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Source: Fertilizer Use Survey 2017 | Sample Size: 1,317</a:t>
            </a:r>
          </a:p>
        </p:txBody>
      </p:sp>
      <p:pic>
        <p:nvPicPr>
          <p:cNvPr id="12" name="Picture 11">
            <a:extLst>
              <a:ext uri="{FF2B5EF4-FFF2-40B4-BE49-F238E27FC236}">
                <a16:creationId xmlns:a16="http://schemas.microsoft.com/office/drawing/2014/main" id="{4D6B6824-DC9E-4A11-BFFB-CB1E21A9DE48}"/>
              </a:ext>
            </a:extLst>
          </p:cNvPr>
          <p:cNvPicPr>
            <a:picLocks noChangeAspect="1"/>
          </p:cNvPicPr>
          <p:nvPr/>
        </p:nvPicPr>
        <p:blipFill>
          <a:blip r:embed="rId3"/>
          <a:stretch>
            <a:fillRect/>
          </a:stretch>
        </p:blipFill>
        <p:spPr>
          <a:xfrm>
            <a:off x="1572966" y="1055421"/>
            <a:ext cx="5998068" cy="4965783"/>
          </a:xfrm>
          <a:prstGeom prst="rect">
            <a:avLst/>
          </a:prstGeom>
        </p:spPr>
      </p:pic>
    </p:spTree>
    <p:extLst>
      <p:ext uri="{BB962C8B-B14F-4D97-AF65-F5344CB8AC3E}">
        <p14:creationId xmlns:p14="http://schemas.microsoft.com/office/powerpoint/2010/main" val="199846379"/>
      </p:ext>
    </p:extLst>
  </p:cSld>
  <p:clrMapOvr>
    <a:masterClrMapping/>
  </p:clrMapOvr>
</p:sld>
</file>

<file path=ppt/theme/theme1.xml><?xml version="1.0" encoding="utf-8"?>
<a:theme xmlns:a="http://schemas.openxmlformats.org/drawingml/2006/main" name="fc_ppt-template2015_v01">
  <a:themeElements>
    <a:clrScheme name="CFI Colours">
      <a:dk1>
        <a:sysClr val="windowText" lastClr="000000"/>
      </a:dk1>
      <a:lt1>
        <a:sysClr val="window" lastClr="FFFFFF"/>
      </a:lt1>
      <a:dk2>
        <a:srgbClr val="136628"/>
      </a:dk2>
      <a:lt2>
        <a:srgbClr val="EEECE1"/>
      </a:lt2>
      <a:accent1>
        <a:srgbClr val="136628"/>
      </a:accent1>
      <a:accent2>
        <a:srgbClr val="9E7120"/>
      </a:accent2>
      <a:accent3>
        <a:srgbClr val="7AC736"/>
      </a:accent3>
      <a:accent4>
        <a:srgbClr val="3C3E38"/>
      </a:accent4>
      <a:accent5>
        <a:srgbClr val="C7AC09"/>
      </a:accent5>
      <a:accent6>
        <a:srgbClr val="6EA74B"/>
      </a:accent6>
      <a:hlink>
        <a:srgbClr val="9E7120"/>
      </a:hlink>
      <a:folHlink>
        <a:srgbClr val="9E7120"/>
      </a:folHlink>
    </a:clrScheme>
    <a:fontScheme name="Custom 6">
      <a:majorFont>
        <a:latin typeface="Roboto Slab"/>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c_ppt-template2015_v01">
  <a:themeElements>
    <a:clrScheme name="CFI Colours">
      <a:dk1>
        <a:sysClr val="windowText" lastClr="000000"/>
      </a:dk1>
      <a:lt1>
        <a:sysClr val="window" lastClr="FFFFFF"/>
      </a:lt1>
      <a:dk2>
        <a:srgbClr val="136628"/>
      </a:dk2>
      <a:lt2>
        <a:srgbClr val="EEECE1"/>
      </a:lt2>
      <a:accent1>
        <a:srgbClr val="136628"/>
      </a:accent1>
      <a:accent2>
        <a:srgbClr val="9E7120"/>
      </a:accent2>
      <a:accent3>
        <a:srgbClr val="7AC736"/>
      </a:accent3>
      <a:accent4>
        <a:srgbClr val="3C3E38"/>
      </a:accent4>
      <a:accent5>
        <a:srgbClr val="C7AC09"/>
      </a:accent5>
      <a:accent6>
        <a:srgbClr val="6EA74B"/>
      </a:accent6>
      <a:hlink>
        <a:srgbClr val="9E7120"/>
      </a:hlink>
      <a:folHlink>
        <a:srgbClr val="9E71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fc_ppt-template2015_v01</Template>
  <TotalTime>29786</TotalTime>
  <Words>433</Words>
  <Application>Microsoft Office PowerPoint</Application>
  <PresentationFormat>On-screen Show (4:3)</PresentationFormat>
  <Paragraphs>42</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Narrow</vt:lpstr>
      <vt:lpstr>Calibri</vt:lpstr>
      <vt:lpstr>Helvetica Neue LT Std 65 Medium</vt:lpstr>
      <vt:lpstr>HelveticaNeueLT Std</vt:lpstr>
      <vt:lpstr>Roboto Slab</vt:lpstr>
      <vt:lpstr>fc_ppt-template2015_v01</vt:lpstr>
      <vt:lpstr>1_fc_ppt-template2015_v01</vt:lpstr>
      <vt:lpstr>4R Nutrient Stewardship Climate-Smart Agriculture</vt:lpstr>
      <vt:lpstr>PowerPoint Presentation</vt:lpstr>
      <vt:lpstr>PowerPoint Presentation</vt:lpstr>
      <vt:lpstr>20 Million 4R Acres by 2020</vt:lpstr>
      <vt:lpstr>PowerPoint Presentation</vt:lpstr>
      <vt:lpstr>Recognition of 4R Nutrient Stewardship </vt:lpstr>
      <vt:lpstr>Climate Change Solution – Ontario, Manitoba and Saskatchewan </vt:lpstr>
      <vt:lpstr>Grower Awareness of the 4Rs</vt:lpstr>
      <vt:lpstr>Putting 4R Principles into Practice</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Corneau</dc:creator>
  <cp:lastModifiedBy>office</cp:lastModifiedBy>
  <cp:revision>130</cp:revision>
  <cp:lastPrinted>2019-02-26T16:23:36Z</cp:lastPrinted>
  <dcterms:created xsi:type="dcterms:W3CDTF">2015-11-23T15:57:22Z</dcterms:created>
  <dcterms:modified xsi:type="dcterms:W3CDTF">2019-02-26T16:24:46Z</dcterms:modified>
</cp:coreProperties>
</file>