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1.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2.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33.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1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706" r:id="rId5"/>
    <p:sldId id="256" r:id="rId6"/>
    <p:sldId id="258" r:id="rId7"/>
    <p:sldId id="259" r:id="rId8"/>
    <p:sldId id="260" r:id="rId9"/>
    <p:sldId id="653" r:id="rId10"/>
    <p:sldId id="660" r:id="rId11"/>
    <p:sldId id="667" r:id="rId12"/>
    <p:sldId id="670" r:id="rId13"/>
    <p:sldId id="682" r:id="rId14"/>
    <p:sldId id="668" r:id="rId15"/>
    <p:sldId id="705" r:id="rId16"/>
    <p:sldId id="704" r:id="rId17"/>
    <p:sldId id="671" r:id="rId18"/>
    <p:sldId id="675" r:id="rId19"/>
    <p:sldId id="681" r:id="rId20"/>
    <p:sldId id="676" r:id="rId21"/>
    <p:sldId id="693" r:id="rId22"/>
    <p:sldId id="709" r:id="rId23"/>
    <p:sldId id="688" r:id="rId24"/>
    <p:sldId id="689" r:id="rId25"/>
    <p:sldId id="691" r:id="rId26"/>
    <p:sldId id="695" r:id="rId27"/>
    <p:sldId id="696" r:id="rId28"/>
    <p:sldId id="707" r:id="rId29"/>
    <p:sldId id="710" r:id="rId30"/>
    <p:sldId id="711" r:id="rId31"/>
    <p:sldId id="70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C4CFB1-149C-4873-9EE9-C45F824ABF78}">
          <p14:sldIdLst>
            <p14:sldId id="706"/>
            <p14:sldId id="256"/>
            <p14:sldId id="258"/>
            <p14:sldId id="259"/>
            <p14:sldId id="260"/>
            <p14:sldId id="653"/>
            <p14:sldId id="660"/>
            <p14:sldId id="667"/>
            <p14:sldId id="670"/>
            <p14:sldId id="682"/>
            <p14:sldId id="668"/>
            <p14:sldId id="705"/>
            <p14:sldId id="704"/>
            <p14:sldId id="671"/>
            <p14:sldId id="675"/>
            <p14:sldId id="681"/>
            <p14:sldId id="676"/>
            <p14:sldId id="693"/>
            <p14:sldId id="709"/>
            <p14:sldId id="688"/>
            <p14:sldId id="689"/>
            <p14:sldId id="691"/>
            <p14:sldId id="695"/>
            <p14:sldId id="696"/>
            <p14:sldId id="707"/>
            <p14:sldId id="710"/>
            <p14:sldId id="711"/>
            <p14:sldId id="70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Bruner" initials="AB" lastIdx="2" clrIdx="0">
    <p:extLst>
      <p:ext uri="{19B8F6BF-5375-455C-9EA6-DF929625EA0E}">
        <p15:presenceInfo xmlns:p15="http://schemas.microsoft.com/office/powerpoint/2012/main" userId="Ashley Bru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87"/>
    <a:srgbClr val="BFB800"/>
    <a:srgbClr val="339977"/>
    <a:srgbClr val="67823A"/>
    <a:srgbClr val="A4B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1681" autoAdjust="0"/>
  </p:normalViewPr>
  <p:slideViewPr>
    <p:cSldViewPr snapToGrid="0">
      <p:cViewPr varScale="1">
        <p:scale>
          <a:sx n="70" d="100"/>
          <a:sy n="70" d="100"/>
        </p:scale>
        <p:origin x="11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04587108355013"/>
          <c:y val="4.6990916322868295E-2"/>
          <c:w val="0.67299769547752208"/>
          <c:h val="0.89278940030239684"/>
        </c:manualLayout>
      </c:layout>
      <c:barChart>
        <c:barDir val="col"/>
        <c:grouping val="percentStacked"/>
        <c:varyColors val="0"/>
        <c:ser>
          <c:idx val="0"/>
          <c:order val="0"/>
          <c:tx>
            <c:strRef>
              <c:f>Sheet1!$B$1</c:f>
              <c:strCache>
                <c:ptCount val="1"/>
                <c:pt idx="0">
                  <c:v>Wrong Track</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2018</c:v>
                </c:pt>
              </c:numCache>
            </c:numRef>
          </c:cat>
          <c:val>
            <c:numRef>
              <c:f>Sheet1!$B$2</c:f>
              <c:numCache>
                <c:formatCode>0%</c:formatCode>
                <c:ptCount val="1"/>
                <c:pt idx="0">
                  <c:v>0.23</c:v>
                </c:pt>
              </c:numCache>
            </c:numRef>
          </c:val>
          <c:extLst>
            <c:ext xmlns:c16="http://schemas.microsoft.com/office/drawing/2014/chart" uri="{C3380CC4-5D6E-409C-BE32-E72D297353CC}">
              <c16:uniqueId val="{00000000-63AF-4566-9F34-B85C3BECE38B}"/>
            </c:ext>
          </c:extLst>
        </c:ser>
        <c:ser>
          <c:idx val="1"/>
          <c:order val="1"/>
          <c:tx>
            <c:strRef>
              <c:f>Sheet1!$C$1</c:f>
              <c:strCache>
                <c:ptCount val="1"/>
                <c:pt idx="0">
                  <c:v>Unsure</c:v>
                </c:pt>
              </c:strCache>
            </c:strRef>
          </c:tx>
          <c:spPr>
            <a:solidFill>
              <a:schemeClr val="tx1">
                <a:lumMod val="50000"/>
                <a:lumOff val="5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2018</c:v>
                </c:pt>
              </c:numCache>
            </c:numRef>
          </c:cat>
          <c:val>
            <c:numRef>
              <c:f>Sheet1!$C$2</c:f>
              <c:numCache>
                <c:formatCode>0%</c:formatCode>
                <c:ptCount val="1"/>
                <c:pt idx="0">
                  <c:v>0.41</c:v>
                </c:pt>
              </c:numCache>
            </c:numRef>
          </c:val>
          <c:extLst>
            <c:ext xmlns:c16="http://schemas.microsoft.com/office/drawing/2014/chart" uri="{C3380CC4-5D6E-409C-BE32-E72D297353CC}">
              <c16:uniqueId val="{00000001-63AF-4566-9F34-B85C3BECE38B}"/>
            </c:ext>
          </c:extLst>
        </c:ser>
        <c:ser>
          <c:idx val="2"/>
          <c:order val="2"/>
          <c:tx>
            <c:strRef>
              <c:f>Sheet1!$D$1</c:f>
              <c:strCache>
                <c:ptCount val="1"/>
                <c:pt idx="0">
                  <c:v>Right Direction</c:v>
                </c:pt>
              </c:strCache>
            </c:strRef>
          </c:tx>
          <c:spPr>
            <a:solidFill>
              <a:schemeClr val="accent6">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2018</c:v>
                </c:pt>
              </c:numCache>
            </c:numRef>
          </c:cat>
          <c:val>
            <c:numRef>
              <c:f>Sheet1!$D$2</c:f>
              <c:numCache>
                <c:formatCode>0%</c:formatCode>
                <c:ptCount val="1"/>
                <c:pt idx="0">
                  <c:v>0.36</c:v>
                </c:pt>
              </c:numCache>
            </c:numRef>
          </c:val>
          <c:extLst>
            <c:ext xmlns:c16="http://schemas.microsoft.com/office/drawing/2014/chart" uri="{C3380CC4-5D6E-409C-BE32-E72D297353CC}">
              <c16:uniqueId val="{00000002-63AF-4566-9F34-B85C3BECE38B}"/>
            </c:ext>
          </c:extLst>
        </c:ser>
        <c:dLbls>
          <c:dLblPos val="ctr"/>
          <c:showLegendKey val="0"/>
          <c:showVal val="1"/>
          <c:showCatName val="0"/>
          <c:showSerName val="0"/>
          <c:showPercent val="0"/>
          <c:showBubbleSize val="0"/>
        </c:dLbls>
        <c:gapWidth val="150"/>
        <c:overlap val="100"/>
        <c:axId val="89413504"/>
        <c:axId val="89415040"/>
      </c:barChart>
      <c:catAx>
        <c:axId val="89413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crossAx val="89415040"/>
        <c:crosses val="autoZero"/>
        <c:auto val="1"/>
        <c:lblAlgn val="ctr"/>
        <c:lblOffset val="100"/>
        <c:noMultiLvlLbl val="0"/>
      </c:catAx>
      <c:valAx>
        <c:axId val="89415040"/>
        <c:scaling>
          <c:orientation val="minMax"/>
        </c:scaling>
        <c:delete val="1"/>
        <c:axPos val="l"/>
        <c:numFmt formatCode="0%" sourceLinked="1"/>
        <c:majorTickMark val="none"/>
        <c:minorTickMark val="none"/>
        <c:tickLblPos val="nextTo"/>
        <c:crossAx val="89413504"/>
        <c:crosses val="autoZero"/>
        <c:crossBetween val="between"/>
      </c:valAx>
      <c:spPr>
        <a:noFill/>
        <a:ln>
          <a:noFill/>
        </a:ln>
        <a:effectLst/>
      </c:spPr>
    </c:plotArea>
    <c:legend>
      <c:legendPos val="r"/>
      <c:layout>
        <c:manualLayout>
          <c:xMode val="edge"/>
          <c:yMode val="edge"/>
          <c:x val="0.21333447722107732"/>
          <c:y val="0.2971968446750296"/>
          <c:w val="0.18111017827792397"/>
          <c:h val="0.418520096500595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t" anchorCtr="0"/>
    <a:lstStyle/>
    <a:p>
      <a:pPr>
        <a:defRPr>
          <a:latin typeface="+mj-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35688"/>
              </a:solidFill>
              <a:ln>
                <a:noFill/>
              </a:ln>
            </c:spPr>
            <c:extLst>
              <c:ext xmlns:c16="http://schemas.microsoft.com/office/drawing/2014/chart" uri="{C3380CC4-5D6E-409C-BE32-E72D297353CC}">
                <c16:uniqueId val="{00000001-D097-4449-B91C-F40946430C5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097-4449-B91C-F40946430C5D}"/>
              </c:ext>
            </c:extLst>
          </c:dPt>
          <c:dLbls>
            <c:delete val="1"/>
          </c:dLbls>
          <c:cat>
            <c:numRef>
              <c:f>Sheet1!$A$2:$A$3</c:f>
              <c:numCache>
                <c:formatCode>General</c:formatCode>
                <c:ptCount val="2"/>
              </c:numCache>
            </c:num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097-4449-B91C-F40946430C5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lumMod val="75000"/>
                </a:schemeClr>
              </a:solidFill>
              <a:ln>
                <a:noFill/>
              </a:ln>
            </c:spPr>
            <c:extLst>
              <c:ext xmlns:c16="http://schemas.microsoft.com/office/drawing/2014/chart" uri="{C3380CC4-5D6E-409C-BE32-E72D297353CC}">
                <c16:uniqueId val="{00000001-CC64-451F-92E4-17B1276B3CFB}"/>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C64-451F-92E4-17B1276B3CFB}"/>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C64-451F-92E4-17B1276B3C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3">
                  <a:lumMod val="75000"/>
                </a:schemeClr>
              </a:solidFill>
              <a:ln>
                <a:noFill/>
              </a:ln>
            </c:spPr>
            <c:extLst>
              <c:ext xmlns:c16="http://schemas.microsoft.com/office/drawing/2014/chart" uri="{C3380CC4-5D6E-409C-BE32-E72D297353CC}">
                <c16:uniqueId val="{00000001-7DA6-4BFD-A5EC-D8E21738C2E6}"/>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7DA6-4BFD-A5EC-D8E21738C2E6}"/>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7DA6-4BFD-A5EC-D8E21738C2E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BFB800"/>
              </a:solidFill>
              <a:ln>
                <a:noFill/>
              </a:ln>
            </c:spPr>
            <c:extLst>
              <c:ext xmlns:c16="http://schemas.microsoft.com/office/drawing/2014/chart" uri="{C3380CC4-5D6E-409C-BE32-E72D297353CC}">
                <c16:uniqueId val="{00000001-DC8C-4E79-861B-F65DFCEE5E9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C8C-4E79-861B-F65DFCEE5E9D}"/>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DC8C-4E79-861B-F65DFCEE5E9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A4BE52"/>
              </a:solidFill>
              <a:ln>
                <a:noFill/>
              </a:ln>
            </c:spPr>
            <c:extLst>
              <c:ext xmlns:c16="http://schemas.microsoft.com/office/drawing/2014/chart" uri="{C3380CC4-5D6E-409C-BE32-E72D297353CC}">
                <c16:uniqueId val="{00000001-5BA0-4D2E-8C2F-BFB1BF2B135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5BA0-4D2E-8C2F-BFB1BF2B135D}"/>
              </c:ext>
            </c:extLst>
          </c:dPt>
          <c:dLbls>
            <c:delete val="1"/>
          </c:dLbls>
          <c:cat>
            <c:numRef>
              <c:f>Sheet1!$A$2:$A$3</c:f>
              <c:numCache>
                <c:formatCode>General</c:formatCode>
                <c:ptCount val="2"/>
              </c:numCache>
            </c:numRef>
          </c:cat>
          <c:val>
            <c:numRef>
              <c:f>Sheet1!$B$2:$B$3</c:f>
              <c:numCache>
                <c:formatCode>General</c:formatCode>
                <c:ptCount val="2"/>
                <c:pt idx="0">
                  <c:v>36</c:v>
                </c:pt>
                <c:pt idx="1">
                  <c:v>64</c:v>
                </c:pt>
              </c:numCache>
            </c:numRef>
          </c:val>
          <c:extLst>
            <c:ext xmlns:c16="http://schemas.microsoft.com/office/drawing/2014/chart" uri="{C3380CC4-5D6E-409C-BE32-E72D297353CC}">
              <c16:uniqueId val="{00000004-5BA0-4D2E-8C2F-BFB1BF2B135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35688"/>
              </a:solidFill>
              <a:ln>
                <a:noFill/>
              </a:ln>
            </c:spPr>
            <c:extLst>
              <c:ext xmlns:c16="http://schemas.microsoft.com/office/drawing/2014/chart" uri="{C3380CC4-5D6E-409C-BE32-E72D297353CC}">
                <c16:uniqueId val="{00000001-D097-4449-B91C-F40946430C5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097-4449-B91C-F40946430C5D}"/>
              </c:ext>
            </c:extLst>
          </c:dPt>
          <c:dLbls>
            <c:delete val="1"/>
          </c:dLbls>
          <c:cat>
            <c:numRef>
              <c:f>Sheet1!$A$2:$A$3</c:f>
              <c:numCache>
                <c:formatCode>General</c:formatCode>
                <c:ptCount val="2"/>
              </c:numCache>
            </c:num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097-4449-B91C-F40946430C5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lumMod val="75000"/>
                </a:schemeClr>
              </a:solidFill>
              <a:ln>
                <a:noFill/>
              </a:ln>
            </c:spPr>
            <c:extLst>
              <c:ext xmlns:c16="http://schemas.microsoft.com/office/drawing/2014/chart" uri="{C3380CC4-5D6E-409C-BE32-E72D297353CC}">
                <c16:uniqueId val="{00000001-CC64-451F-92E4-17B1276B3CFB}"/>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C64-451F-92E4-17B1276B3CFB}"/>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C64-451F-92E4-17B1276B3C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3">
                  <a:lumMod val="75000"/>
                </a:schemeClr>
              </a:solidFill>
              <a:ln>
                <a:noFill/>
              </a:ln>
            </c:spPr>
            <c:extLst>
              <c:ext xmlns:c16="http://schemas.microsoft.com/office/drawing/2014/chart" uri="{C3380CC4-5D6E-409C-BE32-E72D297353CC}">
                <c16:uniqueId val="{00000001-7DA6-4BFD-A5EC-D8E21738C2E6}"/>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7DA6-4BFD-A5EC-D8E21738C2E6}"/>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7DA6-4BFD-A5EC-D8E21738C2E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A4BE52"/>
              </a:solidFill>
              <a:ln>
                <a:noFill/>
              </a:ln>
            </c:spPr>
            <c:extLst>
              <c:ext xmlns:c16="http://schemas.microsoft.com/office/drawing/2014/chart" uri="{C3380CC4-5D6E-409C-BE32-E72D297353CC}">
                <c16:uniqueId val="{00000001-5BA0-4D2E-8C2F-BFB1BF2B135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5BA0-4D2E-8C2F-BFB1BF2B135D}"/>
              </c:ext>
            </c:extLst>
          </c:dPt>
          <c:dLbls>
            <c:delete val="1"/>
          </c:dLbls>
          <c:cat>
            <c:numRef>
              <c:f>Sheet1!$A$2:$A$3</c:f>
              <c:numCache>
                <c:formatCode>General</c:formatCode>
                <c:ptCount val="2"/>
              </c:numCache>
            </c:numRef>
          </c:cat>
          <c:val>
            <c:numRef>
              <c:f>Sheet1!$B$2:$B$3</c:f>
              <c:numCache>
                <c:formatCode>General</c:formatCode>
                <c:ptCount val="2"/>
                <c:pt idx="0">
                  <c:v>36</c:v>
                </c:pt>
                <c:pt idx="1">
                  <c:v>64</c:v>
                </c:pt>
              </c:numCache>
            </c:numRef>
          </c:val>
          <c:extLst>
            <c:ext xmlns:c16="http://schemas.microsoft.com/office/drawing/2014/chart" uri="{C3380CC4-5D6E-409C-BE32-E72D297353CC}">
              <c16:uniqueId val="{00000004-5BA0-4D2E-8C2F-BFB1BF2B135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07071603877373"/>
          <c:y val="9.7063265963640968E-2"/>
          <c:w val="0.60818318390935089"/>
          <c:h val="0.84059425430124002"/>
        </c:manualLayout>
      </c:layout>
      <c:barChart>
        <c:barDir val="bar"/>
        <c:grouping val="percentStacked"/>
        <c:varyColors val="0"/>
        <c:ser>
          <c:idx val="0"/>
          <c:order val="0"/>
          <c:tx>
            <c:strRef>
              <c:f>Sheet1!$B$1</c:f>
              <c:strCache>
                <c:ptCount val="1"/>
                <c:pt idx="0">
                  <c:v>5 - Very Significant</c:v>
                </c:pt>
              </c:strCache>
            </c:strRef>
          </c:tx>
          <c:spPr>
            <a:solidFill>
              <a:srgbClr val="6A813B"/>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Today</c:v>
                </c:pt>
              </c:strCache>
            </c:strRef>
          </c:cat>
          <c:val>
            <c:numRef>
              <c:f>Sheet1!$B$2:$B$2</c:f>
              <c:numCache>
                <c:formatCode>0%</c:formatCode>
                <c:ptCount val="1"/>
                <c:pt idx="0">
                  <c:v>0.24</c:v>
                </c:pt>
              </c:numCache>
            </c:numRef>
          </c:val>
          <c:extLst>
            <c:ext xmlns:c16="http://schemas.microsoft.com/office/drawing/2014/chart" uri="{C3380CC4-5D6E-409C-BE32-E72D297353CC}">
              <c16:uniqueId val="{00000000-DDCB-4F6E-85EE-3DF82864E04B}"/>
            </c:ext>
          </c:extLst>
        </c:ser>
        <c:ser>
          <c:idx val="1"/>
          <c:order val="1"/>
          <c:tx>
            <c:strRef>
              <c:f>Sheet1!$C$1</c:f>
              <c:strCache>
                <c:ptCount val="1"/>
                <c:pt idx="0">
                  <c:v>4</c:v>
                </c:pt>
              </c:strCache>
            </c:strRef>
          </c:tx>
          <c:spPr>
            <a:solidFill>
              <a:srgbClr val="C0BA32"/>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Today</c:v>
                </c:pt>
              </c:strCache>
            </c:strRef>
          </c:cat>
          <c:val>
            <c:numRef>
              <c:f>Sheet1!$C$2:$C$2</c:f>
              <c:numCache>
                <c:formatCode>0%</c:formatCode>
                <c:ptCount val="1"/>
                <c:pt idx="0">
                  <c:v>0.38</c:v>
                </c:pt>
              </c:numCache>
            </c:numRef>
          </c:val>
          <c:extLst>
            <c:ext xmlns:c16="http://schemas.microsoft.com/office/drawing/2014/chart" uri="{C3380CC4-5D6E-409C-BE32-E72D297353CC}">
              <c16:uniqueId val="{00000001-DDCB-4F6E-85EE-3DF82864E04B}"/>
            </c:ext>
          </c:extLst>
        </c:ser>
        <c:ser>
          <c:idx val="2"/>
          <c:order val="2"/>
          <c:tx>
            <c:strRef>
              <c:f>Sheet1!$D$1</c:f>
              <c:strCache>
                <c:ptCount val="1"/>
                <c:pt idx="0">
                  <c:v>3</c:v>
                </c:pt>
              </c:strCache>
            </c:strRef>
          </c:tx>
          <c:spPr>
            <a:solidFill>
              <a:srgbClr val="7E7A77"/>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Today</c:v>
                </c:pt>
              </c:strCache>
            </c:strRef>
          </c:cat>
          <c:val>
            <c:numRef>
              <c:f>Sheet1!$D$2:$D$2</c:f>
              <c:numCache>
                <c:formatCode>0%</c:formatCode>
                <c:ptCount val="1"/>
                <c:pt idx="0">
                  <c:v>0.27</c:v>
                </c:pt>
              </c:numCache>
            </c:numRef>
          </c:val>
          <c:extLst>
            <c:ext xmlns:c16="http://schemas.microsoft.com/office/drawing/2014/chart" uri="{C3380CC4-5D6E-409C-BE32-E72D297353CC}">
              <c16:uniqueId val="{00000002-DDCB-4F6E-85EE-3DF82864E04B}"/>
            </c:ext>
          </c:extLst>
        </c:ser>
        <c:ser>
          <c:idx val="3"/>
          <c:order val="3"/>
          <c:tx>
            <c:strRef>
              <c:f>Sheet1!$E$1</c:f>
              <c:strCache>
                <c:ptCount val="1"/>
                <c:pt idx="0">
                  <c:v>2</c:v>
                </c:pt>
              </c:strCache>
            </c:strRef>
          </c:tx>
          <c:spPr>
            <a:solidFill>
              <a:srgbClr val="035688"/>
            </a:solidFill>
            <a:ln w="12700">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CB-4F6E-85EE-3DF82864E04B}"/>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Today</c:v>
                </c:pt>
              </c:strCache>
            </c:strRef>
          </c:cat>
          <c:val>
            <c:numRef>
              <c:f>Sheet1!$E$2:$E$2</c:f>
              <c:numCache>
                <c:formatCode>0%</c:formatCode>
                <c:ptCount val="1"/>
                <c:pt idx="0">
                  <c:v>0.1</c:v>
                </c:pt>
              </c:numCache>
            </c:numRef>
          </c:val>
          <c:extLst>
            <c:ext xmlns:c16="http://schemas.microsoft.com/office/drawing/2014/chart" uri="{C3380CC4-5D6E-409C-BE32-E72D297353CC}">
              <c16:uniqueId val="{00000004-DDCB-4F6E-85EE-3DF82864E04B}"/>
            </c:ext>
          </c:extLst>
        </c:ser>
        <c:ser>
          <c:idx val="4"/>
          <c:order val="4"/>
          <c:tx>
            <c:strRef>
              <c:f>Sheet1!$F$1</c:f>
              <c:strCache>
                <c:ptCount val="1"/>
                <c:pt idx="0">
                  <c:v>1 - Not at all Significant</c:v>
                </c:pt>
              </c:strCache>
            </c:strRef>
          </c:tx>
          <c:spPr>
            <a:solidFill>
              <a:schemeClr val="accent5"/>
            </a:solidFill>
            <a:ln>
              <a:solidFill>
                <a:schemeClr val="bg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DCB-4F6E-85EE-3DF82864E04B}"/>
                </c:ext>
              </c:extLst>
            </c:dLbl>
            <c:dLbl>
              <c:idx val="1"/>
              <c:delete val="1"/>
              <c:extLst>
                <c:ext xmlns:c15="http://schemas.microsoft.com/office/drawing/2012/chart" uri="{CE6537A1-D6FC-4f65-9D91-7224C49458BB}"/>
                <c:ext xmlns:c16="http://schemas.microsoft.com/office/drawing/2014/chart" uri="{C3380CC4-5D6E-409C-BE32-E72D297353CC}">
                  <c16:uniqueId val="{00000006-DDCB-4F6E-85EE-3DF82864E04B}"/>
                </c:ext>
              </c:extLst>
            </c:dLbl>
            <c:dLbl>
              <c:idx val="2"/>
              <c:delete val="1"/>
              <c:extLst>
                <c:ext xmlns:c15="http://schemas.microsoft.com/office/drawing/2012/chart" uri="{CE6537A1-D6FC-4f65-9D91-7224C49458BB}"/>
                <c:ext xmlns:c16="http://schemas.microsoft.com/office/drawing/2014/chart" uri="{C3380CC4-5D6E-409C-BE32-E72D297353CC}">
                  <c16:uniqueId val="{00000007-DDCB-4F6E-85EE-3DF82864E04B}"/>
                </c:ext>
              </c:extLst>
            </c:dLbl>
            <c:dLbl>
              <c:idx val="3"/>
              <c:delete val="1"/>
              <c:extLst>
                <c:ext xmlns:c15="http://schemas.microsoft.com/office/drawing/2012/chart" uri="{CE6537A1-D6FC-4f65-9D91-7224C49458BB}"/>
                <c:ext xmlns:c16="http://schemas.microsoft.com/office/drawing/2014/chart" uri="{C3380CC4-5D6E-409C-BE32-E72D297353CC}">
                  <c16:uniqueId val="{00000008-DDCB-4F6E-85EE-3DF82864E04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Today</c:v>
                </c:pt>
              </c:strCache>
            </c:strRef>
          </c:cat>
          <c:val>
            <c:numRef>
              <c:f>Sheet1!$F$2:$F$2</c:f>
              <c:numCache>
                <c:formatCode>0%</c:formatCode>
                <c:ptCount val="1"/>
                <c:pt idx="0">
                  <c:v>0.02</c:v>
                </c:pt>
              </c:numCache>
            </c:numRef>
          </c:val>
          <c:extLst>
            <c:ext xmlns:c16="http://schemas.microsoft.com/office/drawing/2014/chart" uri="{C3380CC4-5D6E-409C-BE32-E72D297353CC}">
              <c16:uniqueId val="{00000009-DDCB-4F6E-85EE-3DF82864E04B}"/>
            </c:ext>
          </c:extLst>
        </c:ser>
        <c:dLbls>
          <c:showLegendKey val="0"/>
          <c:showVal val="0"/>
          <c:showCatName val="0"/>
          <c:showSerName val="0"/>
          <c:showPercent val="0"/>
          <c:showBubbleSize val="0"/>
        </c:dLbls>
        <c:gapWidth val="64"/>
        <c:overlap val="100"/>
        <c:axId val="32612352"/>
        <c:axId val="32613888"/>
      </c:barChart>
      <c:catAx>
        <c:axId val="326123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sz="1600" b="0" i="0" u="none" strike="noStrike" kern="1200" baseline="0">
                <a:solidFill>
                  <a:schemeClr val="tx1">
                    <a:lumMod val="65000"/>
                    <a:lumOff val="35000"/>
                  </a:schemeClr>
                </a:solidFill>
                <a:latin typeface="+mj-lt"/>
                <a:ea typeface="+mn-ea"/>
                <a:cs typeface="+mn-cs"/>
              </a:defRPr>
            </a:pPr>
            <a:endParaRPr lang="en-US"/>
          </a:p>
        </c:txPr>
        <c:crossAx val="32613888"/>
        <c:crosses val="autoZero"/>
        <c:auto val="1"/>
        <c:lblAlgn val="ctr"/>
        <c:lblOffset val="0"/>
        <c:noMultiLvlLbl val="0"/>
      </c:catAx>
      <c:valAx>
        <c:axId val="32613888"/>
        <c:scaling>
          <c:orientation val="minMax"/>
        </c:scaling>
        <c:delete val="1"/>
        <c:axPos val="t"/>
        <c:numFmt formatCode="0%" sourceLinked="1"/>
        <c:majorTickMark val="none"/>
        <c:minorTickMark val="none"/>
        <c:tickLblPos val="nextTo"/>
        <c:crossAx val="32612352"/>
        <c:crosses val="autoZero"/>
        <c:crossBetween val="between"/>
      </c:valAx>
      <c:spPr>
        <a:noFill/>
        <a:ln>
          <a:noFill/>
        </a:ln>
        <a:effectLst/>
      </c:spPr>
    </c:plotArea>
    <c:legend>
      <c:legendPos val="t"/>
      <c:layout>
        <c:manualLayout>
          <c:xMode val="edge"/>
          <c:yMode val="edge"/>
          <c:x val="0.4238999883391999"/>
          <c:y val="8.7824620456739888E-2"/>
          <c:w val="0.52671626365951629"/>
          <c:h val="0.1258031501031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04587108355013"/>
          <c:y val="4.6990916322868295E-2"/>
          <c:w val="0.67299769547752208"/>
          <c:h val="0.89278940030239684"/>
        </c:manualLayout>
      </c:layout>
      <c:barChart>
        <c:barDir val="col"/>
        <c:grouping val="percentStacked"/>
        <c:varyColors val="0"/>
        <c:ser>
          <c:idx val="0"/>
          <c:order val="0"/>
          <c:tx>
            <c:strRef>
              <c:f>Sheet1!$B$1</c:f>
              <c:strCache>
                <c:ptCount val="1"/>
                <c:pt idx="0">
                  <c:v>Wrong Track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VCRT </c:v>
                </c:pt>
              </c:strCache>
            </c:strRef>
          </c:cat>
          <c:val>
            <c:numRef>
              <c:f>Sheet1!$B$2</c:f>
              <c:numCache>
                <c:formatCode>0%</c:formatCode>
                <c:ptCount val="1"/>
                <c:pt idx="0">
                  <c:v>0.16</c:v>
                </c:pt>
              </c:numCache>
            </c:numRef>
          </c:val>
          <c:extLst>
            <c:ext xmlns:c16="http://schemas.microsoft.com/office/drawing/2014/chart" uri="{C3380CC4-5D6E-409C-BE32-E72D297353CC}">
              <c16:uniqueId val="{00000000-14BF-4C1C-8706-AD9F9AF8A2A7}"/>
            </c:ext>
          </c:extLst>
        </c:ser>
        <c:ser>
          <c:idx val="1"/>
          <c:order val="1"/>
          <c:tx>
            <c:strRef>
              <c:f>Sheet1!$C$1</c:f>
              <c:strCache>
                <c:ptCount val="1"/>
                <c:pt idx="0">
                  <c:v>Unsure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VCRT </c:v>
                </c:pt>
              </c:strCache>
            </c:strRef>
          </c:cat>
          <c:val>
            <c:numRef>
              <c:f>Sheet1!$C$2</c:f>
              <c:numCache>
                <c:formatCode>0%</c:formatCode>
                <c:ptCount val="1"/>
                <c:pt idx="0">
                  <c:v>0.19</c:v>
                </c:pt>
              </c:numCache>
            </c:numRef>
          </c:val>
          <c:extLst>
            <c:ext xmlns:c16="http://schemas.microsoft.com/office/drawing/2014/chart" uri="{C3380CC4-5D6E-409C-BE32-E72D297353CC}">
              <c16:uniqueId val="{00000001-14BF-4C1C-8706-AD9F9AF8A2A7}"/>
            </c:ext>
          </c:extLst>
        </c:ser>
        <c:ser>
          <c:idx val="2"/>
          <c:order val="2"/>
          <c:tx>
            <c:strRef>
              <c:f>Sheet1!$D$1</c:f>
              <c:strCache>
                <c:ptCount val="1"/>
                <c:pt idx="0">
                  <c:v>Right Direction</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VCRT </c:v>
                </c:pt>
              </c:strCache>
            </c:strRef>
          </c:cat>
          <c:val>
            <c:numRef>
              <c:f>Sheet1!$D$2</c:f>
              <c:numCache>
                <c:formatCode>0%</c:formatCode>
                <c:ptCount val="1"/>
                <c:pt idx="0">
                  <c:v>0.65</c:v>
                </c:pt>
              </c:numCache>
            </c:numRef>
          </c:val>
          <c:extLst>
            <c:ext xmlns:c16="http://schemas.microsoft.com/office/drawing/2014/chart" uri="{C3380CC4-5D6E-409C-BE32-E72D297353CC}">
              <c16:uniqueId val="{00000002-14BF-4C1C-8706-AD9F9AF8A2A7}"/>
            </c:ext>
          </c:extLst>
        </c:ser>
        <c:dLbls>
          <c:dLblPos val="ctr"/>
          <c:showLegendKey val="0"/>
          <c:showVal val="1"/>
          <c:showCatName val="0"/>
          <c:showSerName val="0"/>
          <c:showPercent val="0"/>
          <c:showBubbleSize val="0"/>
        </c:dLbls>
        <c:gapWidth val="150"/>
        <c:overlap val="100"/>
        <c:axId val="89413504"/>
        <c:axId val="89415040"/>
      </c:barChart>
      <c:catAx>
        <c:axId val="89413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89415040"/>
        <c:crosses val="autoZero"/>
        <c:auto val="1"/>
        <c:lblAlgn val="ctr"/>
        <c:lblOffset val="100"/>
        <c:noMultiLvlLbl val="0"/>
      </c:catAx>
      <c:valAx>
        <c:axId val="89415040"/>
        <c:scaling>
          <c:orientation val="minMax"/>
        </c:scaling>
        <c:delete val="1"/>
        <c:axPos val="l"/>
        <c:numFmt formatCode="0%" sourceLinked="1"/>
        <c:majorTickMark val="none"/>
        <c:minorTickMark val="none"/>
        <c:tickLblPos val="nextTo"/>
        <c:crossAx val="8941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t" anchorCtr="0"/>
    <a:lstStyle/>
    <a:p>
      <a:pPr>
        <a:defRPr>
          <a:latin typeface="+mj-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07071603877373"/>
          <c:y val="9.7063265963640968E-2"/>
          <c:w val="0.60818318390935089"/>
          <c:h val="0.84059425430124002"/>
        </c:manualLayout>
      </c:layout>
      <c:barChart>
        <c:barDir val="bar"/>
        <c:grouping val="percentStacked"/>
        <c:varyColors val="0"/>
        <c:ser>
          <c:idx val="0"/>
          <c:order val="0"/>
          <c:tx>
            <c:strRef>
              <c:f>Sheet1!$B$1</c:f>
              <c:strCache>
                <c:ptCount val="1"/>
                <c:pt idx="0">
                  <c:v>5 - Very Likely</c:v>
                </c:pt>
              </c:strCache>
            </c:strRef>
          </c:tx>
          <c:spPr>
            <a:solidFill>
              <a:srgbClr val="6A813B"/>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Next 5 Years</c:v>
                </c:pt>
              </c:strCache>
            </c:strRef>
          </c:cat>
          <c:val>
            <c:numRef>
              <c:f>Sheet1!$B$2:$B$2</c:f>
              <c:numCache>
                <c:formatCode>0%</c:formatCode>
                <c:ptCount val="1"/>
                <c:pt idx="0">
                  <c:v>0.37</c:v>
                </c:pt>
              </c:numCache>
            </c:numRef>
          </c:val>
          <c:extLst>
            <c:ext xmlns:c16="http://schemas.microsoft.com/office/drawing/2014/chart" uri="{C3380CC4-5D6E-409C-BE32-E72D297353CC}">
              <c16:uniqueId val="{00000000-13C9-4288-AABB-B9412B374A08}"/>
            </c:ext>
          </c:extLst>
        </c:ser>
        <c:ser>
          <c:idx val="1"/>
          <c:order val="1"/>
          <c:tx>
            <c:strRef>
              <c:f>Sheet1!$C$1</c:f>
              <c:strCache>
                <c:ptCount val="1"/>
                <c:pt idx="0">
                  <c:v>4</c:v>
                </c:pt>
              </c:strCache>
            </c:strRef>
          </c:tx>
          <c:spPr>
            <a:solidFill>
              <a:srgbClr val="C0BA32"/>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Next 5 Years</c:v>
                </c:pt>
              </c:strCache>
            </c:strRef>
          </c:cat>
          <c:val>
            <c:numRef>
              <c:f>Sheet1!$C$2:$C$2</c:f>
              <c:numCache>
                <c:formatCode>0%</c:formatCode>
                <c:ptCount val="1"/>
                <c:pt idx="0">
                  <c:v>0.37</c:v>
                </c:pt>
              </c:numCache>
            </c:numRef>
          </c:val>
          <c:extLst>
            <c:ext xmlns:c16="http://schemas.microsoft.com/office/drawing/2014/chart" uri="{C3380CC4-5D6E-409C-BE32-E72D297353CC}">
              <c16:uniqueId val="{00000001-13C9-4288-AABB-B9412B374A08}"/>
            </c:ext>
          </c:extLst>
        </c:ser>
        <c:ser>
          <c:idx val="2"/>
          <c:order val="2"/>
          <c:tx>
            <c:strRef>
              <c:f>Sheet1!$D$1</c:f>
              <c:strCache>
                <c:ptCount val="1"/>
                <c:pt idx="0">
                  <c:v>3</c:v>
                </c:pt>
              </c:strCache>
            </c:strRef>
          </c:tx>
          <c:spPr>
            <a:solidFill>
              <a:srgbClr val="7E7A77"/>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Next 5 Years</c:v>
                </c:pt>
              </c:strCache>
            </c:strRef>
          </c:cat>
          <c:val>
            <c:numRef>
              <c:f>Sheet1!$D$2:$D$2</c:f>
              <c:numCache>
                <c:formatCode>0%</c:formatCode>
                <c:ptCount val="1"/>
                <c:pt idx="0">
                  <c:v>0.13</c:v>
                </c:pt>
              </c:numCache>
            </c:numRef>
          </c:val>
          <c:extLst>
            <c:ext xmlns:c16="http://schemas.microsoft.com/office/drawing/2014/chart" uri="{C3380CC4-5D6E-409C-BE32-E72D297353CC}">
              <c16:uniqueId val="{00000002-13C9-4288-AABB-B9412B374A08}"/>
            </c:ext>
          </c:extLst>
        </c:ser>
        <c:ser>
          <c:idx val="3"/>
          <c:order val="3"/>
          <c:tx>
            <c:strRef>
              <c:f>Sheet1!$E$1</c:f>
              <c:strCache>
                <c:ptCount val="1"/>
                <c:pt idx="0">
                  <c:v>2</c:v>
                </c:pt>
              </c:strCache>
            </c:strRef>
          </c:tx>
          <c:spPr>
            <a:solidFill>
              <a:srgbClr val="035688"/>
            </a:solidFill>
            <a:ln w="12700">
              <a:solidFill>
                <a:schemeClr val="bg1"/>
              </a:solidFill>
            </a:ln>
            <a:effectLst/>
          </c:spPr>
          <c:invertIfNegative val="0"/>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C9-4288-AABB-B9412B374A0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Next 5 Years</c:v>
                </c:pt>
              </c:strCache>
            </c:strRef>
          </c:cat>
          <c:val>
            <c:numRef>
              <c:f>Sheet1!$E$2:$E$2</c:f>
              <c:numCache>
                <c:formatCode>0%</c:formatCode>
                <c:ptCount val="1"/>
                <c:pt idx="0">
                  <c:v>0.1</c:v>
                </c:pt>
              </c:numCache>
            </c:numRef>
          </c:val>
          <c:extLst>
            <c:ext xmlns:c16="http://schemas.microsoft.com/office/drawing/2014/chart" uri="{C3380CC4-5D6E-409C-BE32-E72D297353CC}">
              <c16:uniqueId val="{00000004-13C9-4288-AABB-B9412B374A08}"/>
            </c:ext>
          </c:extLst>
        </c:ser>
        <c:ser>
          <c:idx val="4"/>
          <c:order val="4"/>
          <c:tx>
            <c:strRef>
              <c:f>Sheet1!$F$1</c:f>
              <c:strCache>
                <c:ptCount val="1"/>
                <c:pt idx="0">
                  <c:v>1 - Very Unlikely</c:v>
                </c:pt>
              </c:strCache>
            </c:strRef>
          </c:tx>
          <c:spPr>
            <a:solidFill>
              <a:schemeClr val="accent5"/>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C9-4288-AABB-B9412B374A08}"/>
                </c:ext>
              </c:extLst>
            </c:dLbl>
            <c:dLbl>
              <c:idx val="1"/>
              <c:delete val="1"/>
              <c:extLst>
                <c:ext xmlns:c15="http://schemas.microsoft.com/office/drawing/2012/chart" uri="{CE6537A1-D6FC-4f65-9D91-7224C49458BB}"/>
                <c:ext xmlns:c16="http://schemas.microsoft.com/office/drawing/2014/chart" uri="{C3380CC4-5D6E-409C-BE32-E72D297353CC}">
                  <c16:uniqueId val="{00000006-13C9-4288-AABB-B9412B374A08}"/>
                </c:ext>
              </c:extLst>
            </c:dLbl>
            <c:dLbl>
              <c:idx val="2"/>
              <c:delete val="1"/>
              <c:extLst>
                <c:ext xmlns:c15="http://schemas.microsoft.com/office/drawing/2012/chart" uri="{CE6537A1-D6FC-4f65-9D91-7224C49458BB}"/>
                <c:ext xmlns:c16="http://schemas.microsoft.com/office/drawing/2014/chart" uri="{C3380CC4-5D6E-409C-BE32-E72D297353CC}">
                  <c16:uniqueId val="{00000007-13C9-4288-AABB-B9412B374A08}"/>
                </c:ext>
              </c:extLst>
            </c:dLbl>
            <c:dLbl>
              <c:idx val="3"/>
              <c:delete val="1"/>
              <c:extLst>
                <c:ext xmlns:c15="http://schemas.microsoft.com/office/drawing/2012/chart" uri="{CE6537A1-D6FC-4f65-9D91-7224C49458BB}"/>
                <c:ext xmlns:c16="http://schemas.microsoft.com/office/drawing/2014/chart" uri="{C3380CC4-5D6E-409C-BE32-E72D297353CC}">
                  <c16:uniqueId val="{00000008-13C9-4288-AABB-B9412B374A0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Next 5 Years</c:v>
                </c:pt>
              </c:strCache>
            </c:strRef>
          </c:cat>
          <c:val>
            <c:numRef>
              <c:f>Sheet1!$F$2:$F$2</c:f>
              <c:numCache>
                <c:formatCode>0%</c:formatCode>
                <c:ptCount val="1"/>
                <c:pt idx="0">
                  <c:v>0.04</c:v>
                </c:pt>
              </c:numCache>
            </c:numRef>
          </c:val>
          <c:extLst>
            <c:ext xmlns:c16="http://schemas.microsoft.com/office/drawing/2014/chart" uri="{C3380CC4-5D6E-409C-BE32-E72D297353CC}">
              <c16:uniqueId val="{00000009-13C9-4288-AABB-B9412B374A08}"/>
            </c:ext>
          </c:extLst>
        </c:ser>
        <c:dLbls>
          <c:showLegendKey val="0"/>
          <c:showVal val="0"/>
          <c:showCatName val="0"/>
          <c:showSerName val="0"/>
          <c:showPercent val="0"/>
          <c:showBubbleSize val="0"/>
        </c:dLbls>
        <c:gapWidth val="64"/>
        <c:overlap val="100"/>
        <c:axId val="32612352"/>
        <c:axId val="32613888"/>
      </c:barChart>
      <c:catAx>
        <c:axId val="326123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sz="1600" b="0" i="0" u="none" strike="noStrike" kern="1200" baseline="0">
                <a:solidFill>
                  <a:schemeClr val="tx1">
                    <a:lumMod val="65000"/>
                    <a:lumOff val="35000"/>
                  </a:schemeClr>
                </a:solidFill>
                <a:latin typeface="+mj-lt"/>
                <a:ea typeface="+mn-ea"/>
                <a:cs typeface="+mn-cs"/>
              </a:defRPr>
            </a:pPr>
            <a:endParaRPr lang="en-US"/>
          </a:p>
        </c:txPr>
        <c:crossAx val="32613888"/>
        <c:crosses val="autoZero"/>
        <c:auto val="1"/>
        <c:lblAlgn val="ctr"/>
        <c:lblOffset val="0"/>
        <c:noMultiLvlLbl val="0"/>
      </c:catAx>
      <c:valAx>
        <c:axId val="32613888"/>
        <c:scaling>
          <c:orientation val="minMax"/>
        </c:scaling>
        <c:delete val="1"/>
        <c:axPos val="t"/>
        <c:numFmt formatCode="0%" sourceLinked="1"/>
        <c:majorTickMark val="none"/>
        <c:minorTickMark val="none"/>
        <c:tickLblPos val="nextTo"/>
        <c:crossAx val="32612352"/>
        <c:crosses val="autoZero"/>
        <c:crossBetween val="between"/>
      </c:valAx>
      <c:spPr>
        <a:noFill/>
        <a:ln>
          <a:noFill/>
        </a:ln>
        <a:effectLst/>
      </c:spPr>
    </c:plotArea>
    <c:legend>
      <c:legendPos val="b"/>
      <c:layout>
        <c:manualLayout>
          <c:xMode val="edge"/>
          <c:yMode val="edge"/>
          <c:x val="0.4173063925586028"/>
          <c:y val="0.83029898621564269"/>
          <c:w val="0.52671626365951629"/>
          <c:h val="0.1258031501031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FB29-435B-B26D-28E5EA700F02}"/>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FB29-435B-B26D-28E5EA700F02}"/>
              </c:ext>
            </c:extLst>
          </c:dPt>
          <c:dLbls>
            <c:delete val="1"/>
          </c:dLbls>
          <c:cat>
            <c:numRef>
              <c:f>Sheet1!$A$2:$A$3</c:f>
              <c:numCache>
                <c:formatCode>General</c:formatCode>
                <c:ptCount val="2"/>
              </c:numCache>
            </c:numRef>
          </c:cat>
          <c:val>
            <c:numRef>
              <c:f>Sheet1!$B$2:$B$3</c:f>
              <c:numCache>
                <c:formatCode>General</c:formatCode>
                <c:ptCount val="2"/>
                <c:pt idx="0">
                  <c:v>46</c:v>
                </c:pt>
                <c:pt idx="1">
                  <c:v>54</c:v>
                </c:pt>
              </c:numCache>
            </c:numRef>
          </c:val>
          <c:extLst>
            <c:ext xmlns:c16="http://schemas.microsoft.com/office/drawing/2014/chart" uri="{C3380CC4-5D6E-409C-BE32-E72D297353CC}">
              <c16:uniqueId val="{00000004-FB29-435B-B26D-28E5EA700F0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35688"/>
              </a:solidFill>
              <a:ln>
                <a:noFill/>
              </a:ln>
            </c:spPr>
            <c:extLst>
              <c:ext xmlns:c16="http://schemas.microsoft.com/office/drawing/2014/chart" uri="{C3380CC4-5D6E-409C-BE32-E72D297353CC}">
                <c16:uniqueId val="{00000001-CC77-4FBE-89A3-6A61DC043C76}"/>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C77-4FBE-89A3-6A61DC043C76}"/>
              </c:ext>
            </c:extLst>
          </c:dPt>
          <c:dLbls>
            <c:delete val="1"/>
          </c:dLbls>
          <c:cat>
            <c:numRef>
              <c:f>Sheet1!$A$2:$A$3</c:f>
              <c:numCache>
                <c:formatCode>General</c:formatCode>
                <c:ptCount val="2"/>
              </c:numCache>
            </c:num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CC77-4FBE-89A3-6A61DC043C7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DEDB-4005-A680-E92ADB937C12}"/>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EDB-4005-A680-E92ADB937C12}"/>
              </c:ext>
            </c:extLst>
          </c:dPt>
          <c:dLbls>
            <c:delete val="1"/>
          </c:dLbls>
          <c:cat>
            <c:numRef>
              <c:f>Sheet1!$A$2:$A$3</c:f>
              <c:numCache>
                <c:formatCode>General</c:formatCode>
                <c:ptCount val="2"/>
              </c:numCache>
            </c:num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DEDB-4005-A680-E92ADB937C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CFD7-4039-9203-CAA3408D7E97}"/>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FD7-4039-9203-CAA3408D7E97}"/>
              </c:ext>
            </c:extLst>
          </c:dPt>
          <c:dLbls>
            <c:delete val="1"/>
          </c:dLbls>
          <c:cat>
            <c:numRef>
              <c:f>Sheet1!$A$2:$A$3</c:f>
              <c:numCache>
                <c:formatCode>General</c:formatCode>
                <c:ptCount val="2"/>
              </c:numCache>
            </c:num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CFD7-4039-9203-CAA3408D7E9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87BE-4629-A469-5C0F040284A1}"/>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87BE-4629-A469-5C0F040284A1}"/>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87BE-4629-A469-5C0F040284A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FB29-435B-B26D-28E5EA700F02}"/>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FB29-435B-B26D-28E5EA700F02}"/>
              </c:ext>
            </c:extLst>
          </c:dPt>
          <c:dLbls>
            <c:delete val="1"/>
          </c:dLbls>
          <c:cat>
            <c:numRef>
              <c:f>Sheet1!$A$2:$A$3</c:f>
              <c:numCache>
                <c:formatCode>General</c:formatCode>
                <c:ptCount val="2"/>
              </c:numCache>
            </c:num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FB29-435B-B26D-28E5EA700F0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35688"/>
              </a:solidFill>
              <a:ln>
                <a:noFill/>
              </a:ln>
            </c:spPr>
            <c:extLst>
              <c:ext xmlns:c16="http://schemas.microsoft.com/office/drawing/2014/chart" uri="{C3380CC4-5D6E-409C-BE32-E72D297353CC}">
                <c16:uniqueId val="{00000001-CC77-4FBE-89A3-6A61DC043C76}"/>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C77-4FBE-89A3-6A61DC043C76}"/>
              </c:ext>
            </c:extLst>
          </c:dPt>
          <c:dLbls>
            <c:delete val="1"/>
          </c:dLbls>
          <c:cat>
            <c:numRef>
              <c:f>Sheet1!$A$2:$A$3</c:f>
              <c:numCache>
                <c:formatCode>General</c:formatCode>
                <c:ptCount val="2"/>
              </c:numCache>
            </c:num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CC77-4FBE-89A3-6A61DC043C7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DEDB-4005-A680-E92ADB937C12}"/>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EDB-4005-A680-E92ADB937C12}"/>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DEDB-4005-A680-E92ADB937C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CFD7-4039-9203-CAA3408D7E97}"/>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FD7-4039-9203-CAA3408D7E97}"/>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FD7-4039-9203-CAA3408D7E9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7517163878932966"/>
          <c:y val="9.7063265963640968E-2"/>
          <c:w val="0.48971964166990339"/>
          <c:h val="0.84059425430124002"/>
        </c:manualLayout>
      </c:layout>
      <c:barChart>
        <c:barDir val="bar"/>
        <c:grouping val="percentStacked"/>
        <c:varyColors val="0"/>
        <c:ser>
          <c:idx val="0"/>
          <c:order val="0"/>
          <c:tx>
            <c:strRef>
              <c:f>Sheet1!$B$1</c:f>
              <c:strCache>
                <c:ptCount val="1"/>
                <c:pt idx="0">
                  <c:v>Very positive</c:v>
                </c:pt>
              </c:strCache>
            </c:strRef>
          </c:tx>
          <c:spPr>
            <a:solidFill>
              <a:srgbClr val="6A813B"/>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Canadian Gen Pop</c:v>
                </c:pt>
                <c:pt idx="1">
                  <c:v>Total PTSC</c:v>
                </c:pt>
              </c:strCache>
            </c:strRef>
          </c:cat>
          <c:val>
            <c:numRef>
              <c:f>Sheet1!$B$2:$B$3</c:f>
              <c:numCache>
                <c:formatCode>0%</c:formatCode>
                <c:ptCount val="2"/>
                <c:pt idx="0">
                  <c:v>0.19</c:v>
                </c:pt>
                <c:pt idx="1">
                  <c:v>0.36</c:v>
                </c:pt>
              </c:numCache>
            </c:numRef>
          </c:val>
          <c:extLst>
            <c:ext xmlns:c16="http://schemas.microsoft.com/office/drawing/2014/chart" uri="{C3380CC4-5D6E-409C-BE32-E72D297353CC}">
              <c16:uniqueId val="{00000000-387D-429E-AD89-776E5AAEFD18}"/>
            </c:ext>
          </c:extLst>
        </c:ser>
        <c:ser>
          <c:idx val="1"/>
          <c:order val="1"/>
          <c:tx>
            <c:strRef>
              <c:f>Sheet1!$C$1</c:f>
              <c:strCache>
                <c:ptCount val="1"/>
                <c:pt idx="0">
                  <c:v>Somewhat positive</c:v>
                </c:pt>
              </c:strCache>
            </c:strRef>
          </c:tx>
          <c:spPr>
            <a:solidFill>
              <a:srgbClr val="C0BA3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Canadian Gen Pop</c:v>
                </c:pt>
                <c:pt idx="1">
                  <c:v>Total PTSC</c:v>
                </c:pt>
              </c:strCache>
            </c:strRef>
          </c:cat>
          <c:val>
            <c:numRef>
              <c:f>Sheet1!$C$2:$C$3</c:f>
              <c:numCache>
                <c:formatCode>0%</c:formatCode>
                <c:ptCount val="2"/>
                <c:pt idx="0">
                  <c:v>0.36</c:v>
                </c:pt>
                <c:pt idx="1">
                  <c:v>0.47</c:v>
                </c:pt>
              </c:numCache>
            </c:numRef>
          </c:val>
          <c:extLst>
            <c:ext xmlns:c16="http://schemas.microsoft.com/office/drawing/2014/chart" uri="{C3380CC4-5D6E-409C-BE32-E72D297353CC}">
              <c16:uniqueId val="{00000001-387D-429E-AD89-776E5AAEFD18}"/>
            </c:ext>
          </c:extLst>
        </c:ser>
        <c:ser>
          <c:idx val="2"/>
          <c:order val="2"/>
          <c:tx>
            <c:strRef>
              <c:f>Sheet1!$D$1</c:f>
              <c:strCache>
                <c:ptCount val="1"/>
                <c:pt idx="0">
                  <c:v>Neither positive nor negative</c:v>
                </c:pt>
              </c:strCache>
            </c:strRef>
          </c:tx>
          <c:spPr>
            <a:solidFill>
              <a:srgbClr val="A6A6A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Canadian Gen Pop</c:v>
                </c:pt>
                <c:pt idx="1">
                  <c:v>Total PTSC</c:v>
                </c:pt>
              </c:strCache>
            </c:strRef>
          </c:cat>
          <c:val>
            <c:numRef>
              <c:f>Sheet1!$D$2:$D$3</c:f>
              <c:numCache>
                <c:formatCode>0%</c:formatCode>
                <c:ptCount val="2"/>
                <c:pt idx="0">
                  <c:v>0.27</c:v>
                </c:pt>
                <c:pt idx="1">
                  <c:v>0.09</c:v>
                </c:pt>
              </c:numCache>
            </c:numRef>
          </c:val>
          <c:extLst>
            <c:ext xmlns:c16="http://schemas.microsoft.com/office/drawing/2014/chart" uri="{C3380CC4-5D6E-409C-BE32-E72D297353CC}">
              <c16:uniqueId val="{00000002-387D-429E-AD89-776E5AAEFD18}"/>
            </c:ext>
          </c:extLst>
        </c:ser>
        <c:ser>
          <c:idx val="3"/>
          <c:order val="3"/>
          <c:tx>
            <c:strRef>
              <c:f>Sheet1!$E$1</c:f>
              <c:strCache>
                <c:ptCount val="1"/>
                <c:pt idx="0">
                  <c:v>Somewhat negative</c:v>
                </c:pt>
              </c:strCache>
            </c:strRef>
          </c:tx>
          <c:spPr>
            <a:solidFill>
              <a:srgbClr val="9AA67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Canadian Gen Pop</c:v>
                </c:pt>
                <c:pt idx="1">
                  <c:v>Total PTSC</c:v>
                </c:pt>
              </c:strCache>
            </c:strRef>
          </c:cat>
          <c:val>
            <c:numRef>
              <c:f>Sheet1!$E$2:$E$3</c:f>
              <c:numCache>
                <c:formatCode>0%</c:formatCode>
                <c:ptCount val="2"/>
                <c:pt idx="0">
                  <c:v>0.04</c:v>
                </c:pt>
                <c:pt idx="1">
                  <c:v>0.05</c:v>
                </c:pt>
              </c:numCache>
            </c:numRef>
          </c:val>
          <c:extLst>
            <c:ext xmlns:c16="http://schemas.microsoft.com/office/drawing/2014/chart" uri="{C3380CC4-5D6E-409C-BE32-E72D297353CC}">
              <c16:uniqueId val="{00000007-387D-429E-AD89-776E5AAEFD18}"/>
            </c:ext>
          </c:extLst>
        </c:ser>
        <c:ser>
          <c:idx val="4"/>
          <c:order val="4"/>
          <c:tx>
            <c:strRef>
              <c:f>Sheet1!$F$1</c:f>
              <c:strCache>
                <c:ptCount val="1"/>
                <c:pt idx="0">
                  <c:v>Very negative</c:v>
                </c:pt>
              </c:strCache>
            </c:strRef>
          </c:tx>
          <c:spPr>
            <a:solidFill>
              <a:srgbClr val="035688"/>
            </a:solidFill>
            <a:ln>
              <a:solidFill>
                <a:schemeClr val="bg1"/>
              </a:solidFill>
            </a:ln>
            <a:effectLst/>
          </c:spPr>
          <c:invertIfNegative val="0"/>
          <c:cat>
            <c:strRef>
              <c:f>Sheet1!$A$2:$A$3</c:f>
              <c:strCache>
                <c:ptCount val="2"/>
                <c:pt idx="0">
                  <c:v>Canadian Gen Pop</c:v>
                </c:pt>
                <c:pt idx="1">
                  <c:v>Total PTSC</c:v>
                </c:pt>
              </c:strCache>
            </c:strRef>
          </c:cat>
          <c:val>
            <c:numRef>
              <c:f>Sheet1!$F$2:$F$3</c:f>
              <c:numCache>
                <c:formatCode>0%</c:formatCode>
                <c:ptCount val="2"/>
                <c:pt idx="0">
                  <c:v>0.02</c:v>
                </c:pt>
                <c:pt idx="1">
                  <c:v>0.01</c:v>
                </c:pt>
              </c:numCache>
            </c:numRef>
          </c:val>
          <c:extLst>
            <c:ext xmlns:c16="http://schemas.microsoft.com/office/drawing/2014/chart" uri="{C3380CC4-5D6E-409C-BE32-E72D297353CC}">
              <c16:uniqueId val="{00000008-387D-429E-AD89-776E5AAEFD18}"/>
            </c:ext>
          </c:extLst>
        </c:ser>
        <c:ser>
          <c:idx val="5"/>
          <c:order val="5"/>
          <c:tx>
            <c:strRef>
              <c:f>Sheet1!$G$1</c:f>
              <c:strCache>
                <c:ptCount val="1"/>
                <c:pt idx="0">
                  <c:v>Don’t know enough to have an opinion</c:v>
                </c:pt>
              </c:strCache>
            </c:strRef>
          </c:tx>
          <c:spPr>
            <a:solidFill>
              <a:srgbClr val="7E7A77"/>
            </a:solidFill>
            <a:ln>
              <a:solidFill>
                <a:schemeClr val="bg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598-4C26-B631-0EBFFDD3AA35}"/>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Canadian Gen Pop</c:v>
                </c:pt>
                <c:pt idx="1">
                  <c:v>Total PTSC</c:v>
                </c:pt>
              </c:strCache>
            </c:strRef>
          </c:cat>
          <c:val>
            <c:numRef>
              <c:f>Sheet1!$G$2:$G$3</c:f>
              <c:numCache>
                <c:formatCode>0%</c:formatCode>
                <c:ptCount val="2"/>
                <c:pt idx="0">
                  <c:v>0.12</c:v>
                </c:pt>
                <c:pt idx="1">
                  <c:v>0.02</c:v>
                </c:pt>
              </c:numCache>
            </c:numRef>
          </c:val>
          <c:extLst>
            <c:ext xmlns:c16="http://schemas.microsoft.com/office/drawing/2014/chart" uri="{C3380CC4-5D6E-409C-BE32-E72D297353CC}">
              <c16:uniqueId val="{0000000B-387D-429E-AD89-776E5AAEFD18}"/>
            </c:ext>
          </c:extLst>
        </c:ser>
        <c:dLbls>
          <c:showLegendKey val="0"/>
          <c:showVal val="0"/>
          <c:showCatName val="0"/>
          <c:showSerName val="0"/>
          <c:showPercent val="0"/>
          <c:showBubbleSize val="0"/>
        </c:dLbls>
        <c:gapWidth val="64"/>
        <c:overlap val="100"/>
        <c:axId val="133054848"/>
        <c:axId val="133056384"/>
      </c:barChart>
      <c:catAx>
        <c:axId val="1330548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sz="2000" b="0" i="0" u="none" strike="noStrike" kern="1200" baseline="0">
                <a:solidFill>
                  <a:schemeClr val="tx1">
                    <a:lumMod val="65000"/>
                    <a:lumOff val="35000"/>
                  </a:schemeClr>
                </a:solidFill>
                <a:latin typeface="+mj-lt"/>
                <a:ea typeface="+mn-ea"/>
                <a:cs typeface="+mn-cs"/>
              </a:defRPr>
            </a:pPr>
            <a:endParaRPr lang="en-US"/>
          </a:p>
        </c:txPr>
        <c:crossAx val="133056384"/>
        <c:crosses val="autoZero"/>
        <c:auto val="1"/>
        <c:lblAlgn val="ctr"/>
        <c:lblOffset val="0"/>
        <c:noMultiLvlLbl val="0"/>
      </c:catAx>
      <c:valAx>
        <c:axId val="133056384"/>
        <c:scaling>
          <c:orientation val="minMax"/>
        </c:scaling>
        <c:delete val="1"/>
        <c:axPos val="t"/>
        <c:numFmt formatCode="0%" sourceLinked="1"/>
        <c:majorTickMark val="none"/>
        <c:minorTickMark val="none"/>
        <c:tickLblPos val="nextTo"/>
        <c:crossAx val="133054848"/>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mj-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87BE-4629-A469-5C0F040284A1}"/>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87BE-4629-A469-5C0F040284A1}"/>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87BE-4629-A469-5C0F040284A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FB29-435B-B26D-28E5EA700F02}"/>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FB29-435B-B26D-28E5EA700F02}"/>
              </c:ext>
            </c:extLst>
          </c:dPt>
          <c:dLbls>
            <c:delete val="1"/>
          </c:dLbls>
          <c:cat>
            <c:numRef>
              <c:f>Sheet1!$A$2:$A$3</c:f>
              <c:numCache>
                <c:formatCode>General</c:formatCode>
                <c:ptCount val="2"/>
              </c:numCache>
            </c:num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FB29-435B-B26D-28E5EA700F0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2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5587"/>
              </a:solidFill>
              <a:ln>
                <a:noFill/>
              </a:ln>
            </c:spPr>
            <c:extLst>
              <c:ext xmlns:c16="http://schemas.microsoft.com/office/drawing/2014/chart" uri="{C3380CC4-5D6E-409C-BE32-E72D297353CC}">
                <c16:uniqueId val="{00000001-87BE-4629-A469-5C0F040284A1}"/>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87BE-4629-A469-5C0F040284A1}"/>
              </c:ext>
            </c:extLst>
          </c:dPt>
          <c:dLbls>
            <c:delete val="1"/>
          </c:dLbls>
          <c:cat>
            <c:numRef>
              <c:f>Sheet1!$A$2:$A$3</c:f>
              <c:numCache>
                <c:formatCode>General</c:formatCode>
                <c:ptCount val="2"/>
              </c:numCache>
            </c:num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87BE-4629-A469-5C0F040284A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2004301754542E-2"/>
          <c:y val="5.6607123411608493E-2"/>
          <c:w val="0.98978799569824549"/>
          <c:h val="0.94339287658839155"/>
        </c:manualLayout>
      </c:layout>
      <c:barChart>
        <c:barDir val="bar"/>
        <c:grouping val="clustered"/>
        <c:varyColors val="0"/>
        <c:ser>
          <c:idx val="0"/>
          <c:order val="0"/>
          <c:tx>
            <c:strRef>
              <c:f>Sheet1!$B$1</c:f>
              <c:strCache>
                <c:ptCount val="1"/>
                <c:pt idx="0">
                  <c:v>1/2/3 summary</c:v>
                </c:pt>
              </c:strCache>
            </c:strRef>
          </c:tx>
          <c:spPr>
            <a:solidFill>
              <a:srgbClr val="035688"/>
            </a:solidFill>
          </c:spPr>
          <c:invertIfNegative val="0"/>
          <c:dPt>
            <c:idx val="0"/>
            <c:invertIfNegative val="0"/>
            <c:bubble3D val="0"/>
            <c:extLst>
              <c:ext xmlns:c16="http://schemas.microsoft.com/office/drawing/2014/chart" uri="{C3380CC4-5D6E-409C-BE32-E72D297353CC}">
                <c16:uniqueId val="{00000000-0294-4148-99D1-299B2D396BF9}"/>
              </c:ext>
            </c:extLst>
          </c:dPt>
          <c:dLbls>
            <c:spPr>
              <a:noFill/>
              <a:ln>
                <a:noFill/>
              </a:ln>
              <a:effectLst/>
            </c:spPr>
            <c:txPr>
              <a:bodyPr/>
              <a:lstStyle/>
              <a:p>
                <a:pPr algn="ctr">
                  <a:defRPr sz="16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Food safety </c:v>
                </c:pt>
                <c:pt idx="1">
                  <c:v>Sustainability/environmental </c:v>
                </c:pt>
                <c:pt idx="2">
                  <c:v>Government/independent assurance systems</c:v>
                </c:pt>
                <c:pt idx="3">
                  <c:v>Reliance on science-based best management practices </c:v>
                </c:pt>
                <c:pt idx="4">
                  <c:v>Nutrition/health</c:v>
                </c:pt>
                <c:pt idx="5">
                  <c:v>Animal welfare</c:v>
                </c:pt>
                <c:pt idx="6">
                  <c:v>Addressing consumer concerns transparently/false claims on social media</c:v>
                </c:pt>
                <c:pt idx="7">
                  <c:v>Shared values/emotions/social  </c:v>
                </c:pt>
                <c:pt idx="8">
                  <c:v>Continuous improvements/innovation  </c:v>
                </c:pt>
                <c:pt idx="9">
                  <c:v>Quality of food</c:v>
                </c:pt>
                <c:pt idx="10">
                  <c:v>Stakeholder engagement (public institutions, farmers, dietitians, academics)</c:v>
                </c:pt>
                <c:pt idx="11">
                  <c:v>Affordabilty </c:v>
                </c:pt>
                <c:pt idx="12">
                  <c:v>Other </c:v>
                </c:pt>
              </c:strCache>
            </c:strRef>
          </c:cat>
          <c:val>
            <c:numRef>
              <c:f>Sheet1!$B$2:$B$15</c:f>
              <c:numCache>
                <c:formatCode>0%</c:formatCode>
                <c:ptCount val="13"/>
                <c:pt idx="0">
                  <c:v>0.3902439024390244</c:v>
                </c:pt>
                <c:pt idx="1">
                  <c:v>0.36585365853658536</c:v>
                </c:pt>
                <c:pt idx="2">
                  <c:v>0.21951219512195122</c:v>
                </c:pt>
                <c:pt idx="3">
                  <c:v>0.18292682926829268</c:v>
                </c:pt>
                <c:pt idx="4">
                  <c:v>0.15853658536585366</c:v>
                </c:pt>
                <c:pt idx="5">
                  <c:v>0.13414634146341464</c:v>
                </c:pt>
                <c:pt idx="6">
                  <c:v>9.7560975609756101E-2</c:v>
                </c:pt>
                <c:pt idx="7">
                  <c:v>9.7560975609756101E-2</c:v>
                </c:pt>
                <c:pt idx="8">
                  <c:v>9.7560975609756101E-2</c:v>
                </c:pt>
                <c:pt idx="9">
                  <c:v>7.3170731707317069E-2</c:v>
                </c:pt>
                <c:pt idx="10">
                  <c:v>6.097560975609756E-2</c:v>
                </c:pt>
                <c:pt idx="11">
                  <c:v>3.6585365853658534E-2</c:v>
                </c:pt>
                <c:pt idx="12">
                  <c:v>0.13414634146341464</c:v>
                </c:pt>
              </c:numCache>
            </c:numRef>
          </c:val>
          <c:extLst>
            <c:ext xmlns:c16="http://schemas.microsoft.com/office/drawing/2014/chart" uri="{C3380CC4-5D6E-409C-BE32-E72D297353CC}">
              <c16:uniqueId val="{00000001-0294-4148-99D1-299B2D396BF9}"/>
            </c:ext>
          </c:extLst>
        </c:ser>
        <c:dLbls>
          <c:showLegendKey val="0"/>
          <c:showVal val="0"/>
          <c:showCatName val="0"/>
          <c:showSerName val="0"/>
          <c:showPercent val="0"/>
          <c:showBubbleSize val="0"/>
        </c:dLbls>
        <c:gapWidth val="70"/>
        <c:overlap val="-10"/>
        <c:axId val="32500736"/>
        <c:axId val="32502528"/>
      </c:barChart>
      <c:catAx>
        <c:axId val="32500736"/>
        <c:scaling>
          <c:orientation val="maxMin"/>
        </c:scaling>
        <c:delete val="0"/>
        <c:axPos val="l"/>
        <c:numFmt formatCode="General" sourceLinked="1"/>
        <c:majorTickMark val="out"/>
        <c:minorTickMark val="none"/>
        <c:tickLblPos val="nextTo"/>
        <c:txPr>
          <a:bodyPr/>
          <a:lstStyle/>
          <a:p>
            <a:pPr>
              <a:defRPr>
                <a:solidFill>
                  <a:schemeClr val="tx1">
                    <a:lumMod val="65000"/>
                    <a:lumOff val="35000"/>
                  </a:schemeClr>
                </a:solidFill>
              </a:defRPr>
            </a:pPr>
            <a:endParaRPr lang="en-US"/>
          </a:p>
        </c:txPr>
        <c:crossAx val="32502528"/>
        <c:crosses val="autoZero"/>
        <c:auto val="1"/>
        <c:lblAlgn val="ctr"/>
        <c:lblOffset val="0"/>
        <c:noMultiLvlLbl val="0"/>
      </c:catAx>
      <c:valAx>
        <c:axId val="32502528"/>
        <c:scaling>
          <c:orientation val="minMax"/>
        </c:scaling>
        <c:delete val="1"/>
        <c:axPos val="t"/>
        <c:numFmt formatCode="0%" sourceLinked="1"/>
        <c:majorTickMark val="out"/>
        <c:minorTickMark val="none"/>
        <c:tickLblPos val="nextTo"/>
        <c:crossAx val="32500736"/>
        <c:crosses val="autoZero"/>
        <c:crossBetween val="between"/>
      </c:valAx>
    </c:plotArea>
    <c:plotVisOnly val="1"/>
    <c:dispBlanksAs val="gap"/>
    <c:showDLblsOverMax val="0"/>
  </c:chart>
  <c:txPr>
    <a:bodyPr/>
    <a:lstStyle/>
    <a:p>
      <a:pPr>
        <a:defRPr sz="1400">
          <a:latin typeface="+mj-lt"/>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2004301754542E-2"/>
          <c:y val="5.6607123411608493E-2"/>
          <c:w val="0.98978799569824549"/>
          <c:h val="0.94339287658839155"/>
        </c:manualLayout>
      </c:layout>
      <c:barChart>
        <c:barDir val="bar"/>
        <c:grouping val="clustered"/>
        <c:varyColors val="0"/>
        <c:ser>
          <c:idx val="0"/>
          <c:order val="0"/>
          <c:tx>
            <c:strRef>
              <c:f>Sheet1!$B$1</c:f>
              <c:strCache>
                <c:ptCount val="1"/>
                <c:pt idx="0">
                  <c:v>1/2/3 summary</c:v>
                </c:pt>
              </c:strCache>
            </c:strRef>
          </c:tx>
          <c:spPr>
            <a:solidFill>
              <a:srgbClr val="67823A"/>
            </a:solidFill>
          </c:spPr>
          <c:invertIfNegative val="0"/>
          <c:dPt>
            <c:idx val="0"/>
            <c:invertIfNegative val="0"/>
            <c:bubble3D val="0"/>
            <c:extLst>
              <c:ext xmlns:c16="http://schemas.microsoft.com/office/drawing/2014/chart" uri="{C3380CC4-5D6E-409C-BE32-E72D297353CC}">
                <c16:uniqueId val="{00000000-0294-4148-99D1-299B2D396BF9}"/>
              </c:ext>
            </c:extLst>
          </c:dPt>
          <c:dLbls>
            <c:spPr>
              <a:noFill/>
              <a:ln>
                <a:noFill/>
              </a:ln>
              <a:effectLst/>
            </c:spPr>
            <c:txPr>
              <a:bodyPr/>
              <a:lstStyle/>
              <a:p>
                <a:pPr algn="ctr">
                  <a:defRPr sz="16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Coordination/collaboration </c:v>
                </c:pt>
                <c:pt idx="1">
                  <c:v>Communication (General)</c:v>
                </c:pt>
                <c:pt idx="2">
                  <c:v>Transparency </c:v>
                </c:pt>
                <c:pt idx="3">
                  <c:v>Government/regulatory response </c:v>
                </c:pt>
                <c:pt idx="4">
                  <c:v>Engage/educate/communicate with public</c:v>
                </c:pt>
                <c:pt idx="5">
                  <c:v>Connect with shared values/story-telling </c:v>
                </c:pt>
                <c:pt idx="6">
                  <c:v>Adopt and follow best practices/standards </c:v>
                </c:pt>
                <c:pt idx="7">
                  <c:v>Open to consumer concerns/difficult conversations </c:v>
                </c:pt>
                <c:pt idx="8">
                  <c:v>Food safety </c:v>
                </c:pt>
                <c:pt idx="9">
                  <c:v>Other </c:v>
                </c:pt>
              </c:strCache>
            </c:strRef>
          </c:cat>
          <c:val>
            <c:numRef>
              <c:f>Sheet1!$B$2:$B$11</c:f>
              <c:numCache>
                <c:formatCode>0%</c:formatCode>
                <c:ptCount val="10"/>
                <c:pt idx="0">
                  <c:v>0.22500000000000001</c:v>
                </c:pt>
                <c:pt idx="1">
                  <c:v>0.17499999999999999</c:v>
                </c:pt>
                <c:pt idx="2">
                  <c:v>0.15</c:v>
                </c:pt>
                <c:pt idx="3">
                  <c:v>0.125</c:v>
                </c:pt>
                <c:pt idx="4">
                  <c:v>0.1</c:v>
                </c:pt>
                <c:pt idx="5">
                  <c:v>8.7499999999999994E-2</c:v>
                </c:pt>
                <c:pt idx="6">
                  <c:v>7.4999999999999997E-2</c:v>
                </c:pt>
                <c:pt idx="7">
                  <c:v>7.4999999999999997E-2</c:v>
                </c:pt>
                <c:pt idx="8">
                  <c:v>7.4999999999999997E-2</c:v>
                </c:pt>
                <c:pt idx="9">
                  <c:v>0.15</c:v>
                </c:pt>
              </c:numCache>
            </c:numRef>
          </c:val>
          <c:extLst>
            <c:ext xmlns:c16="http://schemas.microsoft.com/office/drawing/2014/chart" uri="{C3380CC4-5D6E-409C-BE32-E72D297353CC}">
              <c16:uniqueId val="{00000001-0294-4148-99D1-299B2D396BF9}"/>
            </c:ext>
          </c:extLst>
        </c:ser>
        <c:dLbls>
          <c:showLegendKey val="0"/>
          <c:showVal val="0"/>
          <c:showCatName val="0"/>
          <c:showSerName val="0"/>
          <c:showPercent val="0"/>
          <c:showBubbleSize val="0"/>
        </c:dLbls>
        <c:gapWidth val="70"/>
        <c:overlap val="-10"/>
        <c:axId val="32500736"/>
        <c:axId val="32502528"/>
      </c:barChart>
      <c:catAx>
        <c:axId val="32500736"/>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defRPr>
            </a:pPr>
            <a:endParaRPr lang="en-US"/>
          </a:p>
        </c:txPr>
        <c:crossAx val="32502528"/>
        <c:crosses val="autoZero"/>
        <c:auto val="1"/>
        <c:lblAlgn val="ctr"/>
        <c:lblOffset val="0"/>
        <c:noMultiLvlLbl val="0"/>
      </c:catAx>
      <c:valAx>
        <c:axId val="32502528"/>
        <c:scaling>
          <c:orientation val="minMax"/>
        </c:scaling>
        <c:delete val="1"/>
        <c:axPos val="t"/>
        <c:numFmt formatCode="0%" sourceLinked="1"/>
        <c:majorTickMark val="out"/>
        <c:minorTickMark val="none"/>
        <c:tickLblPos val="nextTo"/>
        <c:crossAx val="32500736"/>
        <c:crosses val="autoZero"/>
        <c:crossBetween val="between"/>
      </c:valAx>
    </c:plotArea>
    <c:plotVisOnly val="1"/>
    <c:dispBlanksAs val="gap"/>
    <c:showDLblsOverMax val="0"/>
  </c:chart>
  <c:txPr>
    <a:bodyPr/>
    <a:lstStyle/>
    <a:p>
      <a:pPr>
        <a:defRPr sz="1400">
          <a:latin typeface="+mj-lt"/>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2004301754542E-2"/>
          <c:y val="5.6607123411608493E-2"/>
          <c:w val="0.98978799569824549"/>
          <c:h val="0.94339287658839155"/>
        </c:manualLayout>
      </c:layout>
      <c:barChart>
        <c:barDir val="bar"/>
        <c:grouping val="clustered"/>
        <c:varyColors val="0"/>
        <c:ser>
          <c:idx val="0"/>
          <c:order val="0"/>
          <c:tx>
            <c:strRef>
              <c:f>Sheet1!$B$1</c:f>
              <c:strCache>
                <c:ptCount val="1"/>
                <c:pt idx="0">
                  <c:v>1/2/3 summary</c:v>
                </c:pt>
              </c:strCache>
            </c:strRef>
          </c:tx>
          <c:spPr>
            <a:solidFill>
              <a:srgbClr val="035688"/>
            </a:solidFill>
          </c:spPr>
          <c:invertIfNegative val="0"/>
          <c:dPt>
            <c:idx val="0"/>
            <c:invertIfNegative val="0"/>
            <c:bubble3D val="0"/>
            <c:extLst>
              <c:ext xmlns:c16="http://schemas.microsoft.com/office/drawing/2014/chart" uri="{C3380CC4-5D6E-409C-BE32-E72D297353CC}">
                <c16:uniqueId val="{00000000-3D40-4D72-9352-C6AD151584D3}"/>
              </c:ext>
            </c:extLst>
          </c:dPt>
          <c:dLbls>
            <c:spPr>
              <a:noFill/>
              <a:ln>
                <a:noFill/>
              </a:ln>
              <a:effectLst/>
            </c:spPr>
            <c:txPr>
              <a:bodyPr/>
              <a:lstStyle/>
              <a:p>
                <a:pPr algn="ctr">
                  <a:defRPr sz="16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Poor communication</c:v>
                </c:pt>
                <c:pt idx="1">
                  <c:v>Being defensive/arrogant/preachy  </c:v>
                </c:pt>
                <c:pt idx="2">
                  <c:v>Segregation/competition</c:v>
                </c:pt>
                <c:pt idx="3">
                  <c:v>Avoiding activists/critics </c:v>
                </c:pt>
                <c:pt idx="4">
                  <c:v>Avoiding science-based information/technology  </c:v>
                </c:pt>
                <c:pt idx="5">
                  <c:v>Not adopting best practices/resistance to change </c:v>
                </c:pt>
                <c:pt idx="6">
                  <c:v>Engaging with activists/critics </c:v>
                </c:pt>
                <c:pt idx="7">
                  <c:v>Avoiding action/responsibility  </c:v>
                </c:pt>
                <c:pt idx="8">
                  <c:v>Other </c:v>
                </c:pt>
              </c:strCache>
            </c:strRef>
          </c:cat>
          <c:val>
            <c:numRef>
              <c:f>Sheet1!$B$2:$B$11</c:f>
              <c:numCache>
                <c:formatCode>0%</c:formatCode>
                <c:ptCount val="9"/>
                <c:pt idx="0">
                  <c:v>0.2638888888888889</c:v>
                </c:pt>
                <c:pt idx="1">
                  <c:v>0.25</c:v>
                </c:pt>
                <c:pt idx="2">
                  <c:v>0.18055555555555555</c:v>
                </c:pt>
                <c:pt idx="3">
                  <c:v>0.125</c:v>
                </c:pt>
                <c:pt idx="4">
                  <c:v>9.7222222222222224E-2</c:v>
                </c:pt>
                <c:pt idx="5">
                  <c:v>8.3333333333333329E-2</c:v>
                </c:pt>
                <c:pt idx="6">
                  <c:v>6.9444444444444448E-2</c:v>
                </c:pt>
                <c:pt idx="7">
                  <c:v>5.5555555555555552E-2</c:v>
                </c:pt>
                <c:pt idx="8">
                  <c:v>9.7222222222222224E-2</c:v>
                </c:pt>
              </c:numCache>
            </c:numRef>
          </c:val>
          <c:extLst>
            <c:ext xmlns:c16="http://schemas.microsoft.com/office/drawing/2014/chart" uri="{C3380CC4-5D6E-409C-BE32-E72D297353CC}">
              <c16:uniqueId val="{00000001-3D40-4D72-9352-C6AD151584D3}"/>
            </c:ext>
          </c:extLst>
        </c:ser>
        <c:dLbls>
          <c:showLegendKey val="0"/>
          <c:showVal val="0"/>
          <c:showCatName val="0"/>
          <c:showSerName val="0"/>
          <c:showPercent val="0"/>
          <c:showBubbleSize val="0"/>
        </c:dLbls>
        <c:gapWidth val="70"/>
        <c:overlap val="-10"/>
        <c:axId val="32500736"/>
        <c:axId val="32502528"/>
      </c:barChart>
      <c:catAx>
        <c:axId val="32500736"/>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defRPr>
            </a:pPr>
            <a:endParaRPr lang="en-US"/>
          </a:p>
        </c:txPr>
        <c:crossAx val="32502528"/>
        <c:crosses val="autoZero"/>
        <c:auto val="1"/>
        <c:lblAlgn val="ctr"/>
        <c:lblOffset val="0"/>
        <c:noMultiLvlLbl val="0"/>
      </c:catAx>
      <c:valAx>
        <c:axId val="32502528"/>
        <c:scaling>
          <c:orientation val="minMax"/>
        </c:scaling>
        <c:delete val="1"/>
        <c:axPos val="t"/>
        <c:numFmt formatCode="0%" sourceLinked="1"/>
        <c:majorTickMark val="out"/>
        <c:minorTickMark val="none"/>
        <c:tickLblPos val="nextTo"/>
        <c:crossAx val="32500736"/>
        <c:crosses val="autoZero"/>
        <c:crossBetween val="between"/>
      </c:valAx>
    </c:plotArea>
    <c:plotVisOnly val="1"/>
    <c:dispBlanksAs val="gap"/>
    <c:showDLblsOverMax val="0"/>
  </c:chart>
  <c:txPr>
    <a:bodyPr/>
    <a:lstStyle/>
    <a:p>
      <a:pPr>
        <a:defRPr sz="1400">
          <a:latin typeface="+mj-lt"/>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2004301754542E-2"/>
          <c:y val="5.6607123411608493E-2"/>
          <c:w val="0.98978799569824549"/>
          <c:h val="0.94339287658839155"/>
        </c:manualLayout>
      </c:layout>
      <c:barChart>
        <c:barDir val="bar"/>
        <c:grouping val="clustered"/>
        <c:varyColors val="0"/>
        <c:ser>
          <c:idx val="0"/>
          <c:order val="0"/>
          <c:tx>
            <c:strRef>
              <c:f>Sheet1!$B$1</c:f>
              <c:strCache>
                <c:ptCount val="1"/>
                <c:pt idx="0">
                  <c:v>1/2/3 summary</c:v>
                </c:pt>
              </c:strCache>
            </c:strRef>
          </c:tx>
          <c:spPr>
            <a:solidFill>
              <a:srgbClr val="67823A"/>
            </a:solidFill>
          </c:spPr>
          <c:invertIfNegative val="0"/>
          <c:dPt>
            <c:idx val="0"/>
            <c:invertIfNegative val="0"/>
            <c:bubble3D val="0"/>
            <c:extLst>
              <c:ext xmlns:c16="http://schemas.microsoft.com/office/drawing/2014/chart" uri="{C3380CC4-5D6E-409C-BE32-E72D297353CC}">
                <c16:uniqueId val="{00000000-0294-4148-99D1-299B2D396BF9}"/>
              </c:ext>
            </c:extLst>
          </c:dPt>
          <c:dLbls>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Better/improved communication </c:v>
                </c:pt>
                <c:pt idx="1">
                  <c:v>Improved collaboration/coordination </c:v>
                </c:pt>
                <c:pt idx="2">
                  <c:v>Communication (Production practices)</c:v>
                </c:pt>
                <c:pt idx="3">
                  <c:v>Increase role of farmers </c:v>
                </c:pt>
                <c:pt idx="4">
                  <c:v>Demonstrate/communicate science-based approaches </c:v>
                </c:pt>
                <c:pt idx="5">
                  <c:v>Consumer education </c:v>
                </c:pt>
                <c:pt idx="6">
                  <c:v>Other </c:v>
                </c:pt>
              </c:strCache>
            </c:strRef>
          </c:cat>
          <c:val>
            <c:numRef>
              <c:f>Sheet1!$B$2:$B$8</c:f>
              <c:numCache>
                <c:formatCode>0%</c:formatCode>
                <c:ptCount val="7"/>
                <c:pt idx="0">
                  <c:v>0.37804878048780488</c:v>
                </c:pt>
                <c:pt idx="1">
                  <c:v>0.13414634146341464</c:v>
                </c:pt>
                <c:pt idx="2">
                  <c:v>0.10975609756097561</c:v>
                </c:pt>
                <c:pt idx="3">
                  <c:v>6.097560975609756E-2</c:v>
                </c:pt>
                <c:pt idx="4">
                  <c:v>6.097560975609756E-2</c:v>
                </c:pt>
                <c:pt idx="5">
                  <c:v>6.097560975609756E-2</c:v>
                </c:pt>
                <c:pt idx="6">
                  <c:v>0.17073170731707318</c:v>
                </c:pt>
              </c:numCache>
            </c:numRef>
          </c:val>
          <c:extLst>
            <c:ext xmlns:c16="http://schemas.microsoft.com/office/drawing/2014/chart" uri="{C3380CC4-5D6E-409C-BE32-E72D297353CC}">
              <c16:uniqueId val="{00000001-0294-4148-99D1-299B2D396BF9}"/>
            </c:ext>
          </c:extLst>
        </c:ser>
        <c:dLbls>
          <c:showLegendKey val="0"/>
          <c:showVal val="0"/>
          <c:showCatName val="0"/>
          <c:showSerName val="0"/>
          <c:showPercent val="0"/>
          <c:showBubbleSize val="0"/>
        </c:dLbls>
        <c:gapWidth val="70"/>
        <c:overlap val="-10"/>
        <c:axId val="32500736"/>
        <c:axId val="32502528"/>
      </c:barChart>
      <c:catAx>
        <c:axId val="32500736"/>
        <c:scaling>
          <c:orientation val="maxMin"/>
        </c:scaling>
        <c:delete val="0"/>
        <c:axPos val="l"/>
        <c:numFmt formatCode="General" sourceLinked="1"/>
        <c:majorTickMark val="out"/>
        <c:minorTickMark val="none"/>
        <c:tickLblPos val="nextTo"/>
        <c:txPr>
          <a:bodyPr/>
          <a:lstStyle/>
          <a:p>
            <a:pPr>
              <a:defRPr sz="1600"/>
            </a:pPr>
            <a:endParaRPr lang="en-US"/>
          </a:p>
        </c:txPr>
        <c:crossAx val="32502528"/>
        <c:crosses val="autoZero"/>
        <c:auto val="1"/>
        <c:lblAlgn val="ctr"/>
        <c:lblOffset val="0"/>
        <c:noMultiLvlLbl val="0"/>
      </c:catAx>
      <c:valAx>
        <c:axId val="32502528"/>
        <c:scaling>
          <c:orientation val="minMax"/>
        </c:scaling>
        <c:delete val="1"/>
        <c:axPos val="t"/>
        <c:numFmt formatCode="0%" sourceLinked="1"/>
        <c:majorTickMark val="out"/>
        <c:minorTickMark val="none"/>
        <c:tickLblPos val="nextTo"/>
        <c:crossAx val="32500736"/>
        <c:crosses val="autoZero"/>
        <c:crossBetween val="between"/>
      </c:valAx>
    </c:plotArea>
    <c:plotVisOnly val="1"/>
    <c:dispBlanksAs val="gap"/>
    <c:showDLblsOverMax val="0"/>
  </c:chart>
  <c:txPr>
    <a:bodyPr/>
    <a:lstStyle/>
    <a:p>
      <a:pPr algn="just">
        <a:defRPr sz="1600">
          <a:latin typeface="+mj-lt"/>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2004301754542E-2"/>
          <c:y val="5.6607123411608493E-2"/>
          <c:w val="0.98978799569824549"/>
          <c:h val="0.94339287658839155"/>
        </c:manualLayout>
      </c:layout>
      <c:barChart>
        <c:barDir val="bar"/>
        <c:grouping val="clustered"/>
        <c:varyColors val="0"/>
        <c:ser>
          <c:idx val="0"/>
          <c:order val="0"/>
          <c:tx>
            <c:strRef>
              <c:f>Sheet1!$B$1</c:f>
              <c:strCache>
                <c:ptCount val="1"/>
                <c:pt idx="0">
                  <c:v>1/2/3 summary</c:v>
                </c:pt>
              </c:strCache>
            </c:strRef>
          </c:tx>
          <c:spPr>
            <a:solidFill>
              <a:srgbClr val="005587"/>
            </a:solidFill>
          </c:spPr>
          <c:invertIfNegative val="0"/>
          <c:dPt>
            <c:idx val="0"/>
            <c:invertIfNegative val="0"/>
            <c:bubble3D val="0"/>
            <c:extLst>
              <c:ext xmlns:c16="http://schemas.microsoft.com/office/drawing/2014/chart" uri="{C3380CC4-5D6E-409C-BE32-E72D297353CC}">
                <c16:uniqueId val="{00000000-3D40-4D72-9352-C6AD151584D3}"/>
              </c:ext>
            </c:extLst>
          </c:dPt>
          <c:dLbls>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Poor communication</c:v>
                </c:pt>
                <c:pt idx="1">
                  <c:v>Being defensive/arrogant/preachy  </c:v>
                </c:pt>
                <c:pt idx="2">
                  <c:v>Avoiding action/responsibility</c:v>
                </c:pt>
                <c:pt idx="3">
                  <c:v>Sector segregation/competition </c:v>
                </c:pt>
                <c:pt idx="4">
                  <c:v>Not adopting best practices/resistance to change </c:v>
                </c:pt>
                <c:pt idx="5">
                  <c:v>Lack of transparency </c:v>
                </c:pt>
                <c:pt idx="6">
                  <c:v>Other</c:v>
                </c:pt>
              </c:strCache>
            </c:strRef>
          </c:cat>
          <c:val>
            <c:numRef>
              <c:f>Sheet1!$B$2:$B$9</c:f>
              <c:numCache>
                <c:formatCode>0%</c:formatCode>
                <c:ptCount val="7"/>
                <c:pt idx="0">
                  <c:v>0.27419354838709675</c:v>
                </c:pt>
                <c:pt idx="1">
                  <c:v>0.25806451612903225</c:v>
                </c:pt>
                <c:pt idx="2">
                  <c:v>0.22580645161290322</c:v>
                </c:pt>
                <c:pt idx="3">
                  <c:v>0.14516129032258066</c:v>
                </c:pt>
                <c:pt idx="4">
                  <c:v>0.14516129032258066</c:v>
                </c:pt>
                <c:pt idx="5">
                  <c:v>4.8387096774193547E-2</c:v>
                </c:pt>
                <c:pt idx="6">
                  <c:v>6.4516129032258063E-2</c:v>
                </c:pt>
              </c:numCache>
            </c:numRef>
          </c:val>
          <c:extLst>
            <c:ext xmlns:c16="http://schemas.microsoft.com/office/drawing/2014/chart" uri="{C3380CC4-5D6E-409C-BE32-E72D297353CC}">
              <c16:uniqueId val="{00000001-3D40-4D72-9352-C6AD151584D3}"/>
            </c:ext>
          </c:extLst>
        </c:ser>
        <c:dLbls>
          <c:showLegendKey val="0"/>
          <c:showVal val="0"/>
          <c:showCatName val="0"/>
          <c:showSerName val="0"/>
          <c:showPercent val="0"/>
          <c:showBubbleSize val="0"/>
        </c:dLbls>
        <c:gapWidth val="70"/>
        <c:overlap val="-10"/>
        <c:axId val="32500736"/>
        <c:axId val="32502528"/>
      </c:barChart>
      <c:catAx>
        <c:axId val="32500736"/>
        <c:scaling>
          <c:orientation val="maxMin"/>
        </c:scaling>
        <c:delete val="0"/>
        <c:axPos val="l"/>
        <c:numFmt formatCode="General" sourceLinked="1"/>
        <c:majorTickMark val="out"/>
        <c:minorTickMark val="none"/>
        <c:tickLblPos val="nextTo"/>
        <c:crossAx val="32502528"/>
        <c:crosses val="autoZero"/>
        <c:auto val="1"/>
        <c:lblAlgn val="ctr"/>
        <c:lblOffset val="0"/>
        <c:noMultiLvlLbl val="0"/>
      </c:catAx>
      <c:valAx>
        <c:axId val="32502528"/>
        <c:scaling>
          <c:orientation val="minMax"/>
        </c:scaling>
        <c:delete val="1"/>
        <c:axPos val="t"/>
        <c:numFmt formatCode="0%" sourceLinked="1"/>
        <c:majorTickMark val="out"/>
        <c:minorTickMark val="none"/>
        <c:tickLblPos val="nextTo"/>
        <c:crossAx val="32500736"/>
        <c:crosses val="autoZero"/>
        <c:crossBetween val="between"/>
      </c:valAx>
    </c:plotArea>
    <c:plotVisOnly val="1"/>
    <c:dispBlanksAs val="gap"/>
    <c:showDLblsOverMax val="0"/>
  </c:chart>
  <c:txPr>
    <a:bodyPr/>
    <a:lstStyle/>
    <a:p>
      <a:pPr>
        <a:defRPr sz="16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07071603877373"/>
          <c:y val="9.7063265963640968E-2"/>
          <c:w val="0.60818318390935089"/>
          <c:h val="0.84059425430124002"/>
        </c:manualLayout>
      </c:layout>
      <c:barChart>
        <c:barDir val="bar"/>
        <c:grouping val="stacked"/>
        <c:varyColors val="0"/>
        <c:ser>
          <c:idx val="0"/>
          <c:order val="0"/>
          <c:tx>
            <c:strRef>
              <c:f>Sheet1!$B$1</c:f>
              <c:strCache>
                <c:ptCount val="1"/>
                <c:pt idx="0">
                  <c:v>8 - 10 (High Level of Responsiblity)</c:v>
                </c:pt>
              </c:strCache>
            </c:strRef>
          </c:tx>
          <c:spPr>
            <a:solidFill>
              <a:srgbClr val="6A813B"/>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Farm Organizations</c:v>
                </c:pt>
                <c:pt idx="1">
                  <c:v>Farmers</c:v>
                </c:pt>
                <c:pt idx="2">
                  <c:v>Government</c:v>
                </c:pt>
                <c:pt idx="3">
                  <c:v>Food Processors/Manufacturers</c:v>
                </c:pt>
                <c:pt idx="4">
                  <c:v>Scientific/Academic Researchers</c:v>
                </c:pt>
                <c:pt idx="5">
                  <c:v>Advocacy Groups</c:v>
                </c:pt>
                <c:pt idx="6">
                  <c:v>Restaurants</c:v>
                </c:pt>
                <c:pt idx="7">
                  <c:v>Grocery Stores</c:v>
                </c:pt>
              </c:strCache>
            </c:strRef>
          </c:cat>
          <c:val>
            <c:numRef>
              <c:f>Sheet1!$B$2:$B$9</c:f>
              <c:numCache>
                <c:formatCode>0%</c:formatCode>
                <c:ptCount val="8"/>
                <c:pt idx="0">
                  <c:v>0.72</c:v>
                </c:pt>
                <c:pt idx="1">
                  <c:v>0.7</c:v>
                </c:pt>
                <c:pt idx="2">
                  <c:v>0.61</c:v>
                </c:pt>
                <c:pt idx="3">
                  <c:v>0.57999999999999996</c:v>
                </c:pt>
                <c:pt idx="4">
                  <c:v>0.5</c:v>
                </c:pt>
                <c:pt idx="5">
                  <c:v>0.36</c:v>
                </c:pt>
                <c:pt idx="6">
                  <c:v>0.3</c:v>
                </c:pt>
                <c:pt idx="7">
                  <c:v>0.28999999999999998</c:v>
                </c:pt>
              </c:numCache>
            </c:numRef>
          </c:val>
          <c:extLst>
            <c:ext xmlns:c16="http://schemas.microsoft.com/office/drawing/2014/chart" uri="{C3380CC4-5D6E-409C-BE32-E72D297353CC}">
              <c16:uniqueId val="{00000000-DDCB-4F6E-85EE-3DF82864E04B}"/>
            </c:ext>
          </c:extLst>
        </c:ser>
        <c:dLbls>
          <c:showLegendKey val="0"/>
          <c:showVal val="0"/>
          <c:showCatName val="0"/>
          <c:showSerName val="0"/>
          <c:showPercent val="0"/>
          <c:showBubbleSize val="0"/>
        </c:dLbls>
        <c:gapWidth val="64"/>
        <c:overlap val="100"/>
        <c:axId val="32612352"/>
        <c:axId val="32613888"/>
      </c:barChart>
      <c:catAx>
        <c:axId val="326123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sz="2000" b="0" i="0" u="none" strike="noStrike" kern="1200" baseline="0">
                <a:solidFill>
                  <a:schemeClr val="tx1">
                    <a:lumMod val="65000"/>
                    <a:lumOff val="35000"/>
                  </a:schemeClr>
                </a:solidFill>
                <a:latin typeface="+mj-lt"/>
                <a:ea typeface="+mn-ea"/>
                <a:cs typeface="+mn-cs"/>
              </a:defRPr>
            </a:pPr>
            <a:endParaRPr lang="en-US"/>
          </a:p>
        </c:txPr>
        <c:crossAx val="32613888"/>
        <c:crosses val="autoZero"/>
        <c:auto val="1"/>
        <c:lblAlgn val="ctr"/>
        <c:lblOffset val="0"/>
        <c:noMultiLvlLbl val="0"/>
      </c:catAx>
      <c:valAx>
        <c:axId val="32613888"/>
        <c:scaling>
          <c:orientation val="minMax"/>
        </c:scaling>
        <c:delete val="1"/>
        <c:axPos val="t"/>
        <c:numFmt formatCode="0%" sourceLinked="1"/>
        <c:majorTickMark val="none"/>
        <c:minorTickMark val="none"/>
        <c:tickLblPos val="nextTo"/>
        <c:crossAx val="32612352"/>
        <c:crosses val="autoZero"/>
        <c:crossBetween val="between"/>
      </c:valAx>
      <c:spPr>
        <a:noFill/>
        <a:ln>
          <a:noFill/>
        </a:ln>
        <a:effectLst/>
      </c:spPr>
    </c:plotArea>
    <c:legend>
      <c:legendPos val="t"/>
      <c:layout>
        <c:manualLayout>
          <c:xMode val="edge"/>
          <c:yMode val="edge"/>
          <c:x val="0.48280385028612571"/>
          <c:y val="1.0850685173777568E-2"/>
          <c:w val="0.37743756669525969"/>
          <c:h val="9.1632754715562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2000">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Doing Very Well (8-10) </c:v>
                </c:pt>
              </c:strCache>
            </c:strRef>
          </c:tx>
          <c:spPr>
            <a:solidFill>
              <a:srgbClr val="339977"/>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Government</c:v>
                </c:pt>
                <c:pt idx="1">
                  <c:v>Food Processors/Manufacturers</c:v>
                </c:pt>
                <c:pt idx="2">
                  <c:v>Farmers</c:v>
                </c:pt>
                <c:pt idx="3">
                  <c:v>Farm Organizations</c:v>
                </c:pt>
                <c:pt idx="4">
                  <c:v>Scientific/Academic Researchers</c:v>
                </c:pt>
                <c:pt idx="5">
                  <c:v>Restaurants</c:v>
                </c:pt>
                <c:pt idx="6">
                  <c:v>Grocery Stores</c:v>
                </c:pt>
                <c:pt idx="7">
                  <c:v>Advocacy/Special Interest Groups</c:v>
                </c:pt>
              </c:strCache>
            </c:strRef>
          </c:cat>
          <c:val>
            <c:numRef>
              <c:f>Sheet1!$B$2:$B$9</c:f>
              <c:numCache>
                <c:formatCode>0%</c:formatCode>
                <c:ptCount val="8"/>
                <c:pt idx="0">
                  <c:v>0.08</c:v>
                </c:pt>
                <c:pt idx="1">
                  <c:v>0.06</c:v>
                </c:pt>
                <c:pt idx="2">
                  <c:v>0.2</c:v>
                </c:pt>
                <c:pt idx="3">
                  <c:v>0.32</c:v>
                </c:pt>
                <c:pt idx="4">
                  <c:v>0.12</c:v>
                </c:pt>
                <c:pt idx="5">
                  <c:v>0.01</c:v>
                </c:pt>
                <c:pt idx="6">
                  <c:v>0.06</c:v>
                </c:pt>
                <c:pt idx="7">
                  <c:v>0.15</c:v>
                </c:pt>
              </c:numCache>
            </c:numRef>
          </c:val>
          <c:extLst>
            <c:ext xmlns:c16="http://schemas.microsoft.com/office/drawing/2014/chart" uri="{C3380CC4-5D6E-409C-BE32-E72D297353CC}">
              <c16:uniqueId val="{00000000-1BB6-49CC-BFF2-EAD8C44790B3}"/>
            </c:ext>
          </c:extLst>
        </c:ser>
        <c:ser>
          <c:idx val="1"/>
          <c:order val="1"/>
          <c:tx>
            <c:strRef>
              <c:f>Sheet1!$C$1</c:f>
              <c:strCache>
                <c:ptCount val="1"/>
                <c:pt idx="0">
                  <c:v>High Level of Responsibility (8-10)</c:v>
                </c:pt>
              </c:strCache>
            </c:strRef>
          </c:tx>
          <c:spPr>
            <a:solidFill>
              <a:srgbClr val="005587"/>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Government</c:v>
                </c:pt>
                <c:pt idx="1">
                  <c:v>Food Processors/Manufacturers</c:v>
                </c:pt>
                <c:pt idx="2">
                  <c:v>Farmers</c:v>
                </c:pt>
                <c:pt idx="3">
                  <c:v>Farm Organizations</c:v>
                </c:pt>
                <c:pt idx="4">
                  <c:v>Scientific/Academic Researchers</c:v>
                </c:pt>
                <c:pt idx="5">
                  <c:v>Restaurants</c:v>
                </c:pt>
                <c:pt idx="6">
                  <c:v>Grocery Stores</c:v>
                </c:pt>
                <c:pt idx="7">
                  <c:v>Advocacy/Special Interest Groups</c:v>
                </c:pt>
              </c:strCache>
            </c:strRef>
          </c:cat>
          <c:val>
            <c:numRef>
              <c:f>Sheet1!$C$2:$C$9</c:f>
              <c:numCache>
                <c:formatCode>0%</c:formatCode>
                <c:ptCount val="8"/>
                <c:pt idx="0">
                  <c:v>0.61</c:v>
                </c:pt>
                <c:pt idx="1">
                  <c:v>0.57999999999999996</c:v>
                </c:pt>
                <c:pt idx="2">
                  <c:v>0.7</c:v>
                </c:pt>
                <c:pt idx="3">
                  <c:v>0.72</c:v>
                </c:pt>
                <c:pt idx="4">
                  <c:v>0.5</c:v>
                </c:pt>
                <c:pt idx="5">
                  <c:v>0.3</c:v>
                </c:pt>
                <c:pt idx="6">
                  <c:v>0.28999999999999998</c:v>
                </c:pt>
                <c:pt idx="7">
                  <c:v>0.36</c:v>
                </c:pt>
              </c:numCache>
            </c:numRef>
          </c:val>
          <c:extLst>
            <c:ext xmlns:c16="http://schemas.microsoft.com/office/drawing/2014/chart" uri="{C3380CC4-5D6E-409C-BE32-E72D297353CC}">
              <c16:uniqueId val="{00000001-1BB6-49CC-BFF2-EAD8C44790B3}"/>
            </c:ext>
          </c:extLst>
        </c:ser>
        <c:dLbls>
          <c:dLblPos val="ctr"/>
          <c:showLegendKey val="0"/>
          <c:showVal val="1"/>
          <c:showCatName val="0"/>
          <c:showSerName val="0"/>
          <c:showPercent val="0"/>
          <c:showBubbleSize val="0"/>
        </c:dLbls>
        <c:gapWidth val="49"/>
        <c:axId val="903667832"/>
        <c:axId val="903668816"/>
      </c:barChart>
      <c:catAx>
        <c:axId val="903667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903668816"/>
        <c:crosses val="autoZero"/>
        <c:auto val="1"/>
        <c:lblAlgn val="ctr"/>
        <c:lblOffset val="100"/>
        <c:noMultiLvlLbl val="0"/>
      </c:catAx>
      <c:valAx>
        <c:axId val="903668816"/>
        <c:scaling>
          <c:orientation val="minMax"/>
        </c:scaling>
        <c:delete val="1"/>
        <c:axPos val="t"/>
        <c:numFmt formatCode="0%" sourceLinked="1"/>
        <c:majorTickMark val="none"/>
        <c:minorTickMark val="none"/>
        <c:tickLblPos val="nextTo"/>
        <c:crossAx val="903667832"/>
        <c:crosses val="autoZero"/>
        <c:crossBetween val="between"/>
      </c:valAx>
      <c:spPr>
        <a:noFill/>
        <a:ln>
          <a:noFill/>
        </a:ln>
        <a:effectLst/>
      </c:spPr>
    </c:plotArea>
    <c:legend>
      <c:legendPos val="b"/>
      <c:layout>
        <c:manualLayout>
          <c:xMode val="edge"/>
          <c:yMode val="edge"/>
          <c:x val="0.26666627218960848"/>
          <c:y val="0.9045418720027395"/>
          <c:w val="0.50284976801461667"/>
          <c:h val="5.67254743660850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lumMod val="75000"/>
                </a:schemeClr>
              </a:solidFill>
              <a:ln>
                <a:noFill/>
              </a:ln>
            </c:spPr>
            <c:extLst>
              <c:ext xmlns:c16="http://schemas.microsoft.com/office/drawing/2014/chart" uri="{C3380CC4-5D6E-409C-BE32-E72D297353CC}">
                <c16:uniqueId val="{00000001-CC64-451F-92E4-17B1276B3CFB}"/>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CC64-451F-92E4-17B1276B3CFB}"/>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C64-451F-92E4-17B1276B3C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3">
                  <a:lumMod val="75000"/>
                </a:schemeClr>
              </a:solidFill>
              <a:ln>
                <a:noFill/>
              </a:ln>
            </c:spPr>
            <c:extLst>
              <c:ext xmlns:c16="http://schemas.microsoft.com/office/drawing/2014/chart" uri="{C3380CC4-5D6E-409C-BE32-E72D297353CC}">
                <c16:uniqueId val="{00000001-7DA6-4BFD-A5EC-D8E21738C2E6}"/>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7DA6-4BFD-A5EC-D8E21738C2E6}"/>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7DA6-4BFD-A5EC-D8E21738C2E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BFB800"/>
              </a:solidFill>
              <a:ln>
                <a:noFill/>
              </a:ln>
            </c:spPr>
            <c:extLst>
              <c:ext xmlns:c16="http://schemas.microsoft.com/office/drawing/2014/chart" uri="{C3380CC4-5D6E-409C-BE32-E72D297353CC}">
                <c16:uniqueId val="{00000001-DC8C-4E79-861B-F65DFCEE5E9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C8C-4E79-861B-F65DFCEE5E9D}"/>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DC8C-4E79-861B-F65DFCEE5E9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A4BE52"/>
              </a:solidFill>
              <a:ln>
                <a:noFill/>
              </a:ln>
            </c:spPr>
            <c:extLst>
              <c:ext xmlns:c16="http://schemas.microsoft.com/office/drawing/2014/chart" uri="{C3380CC4-5D6E-409C-BE32-E72D297353CC}">
                <c16:uniqueId val="{00000001-5BA0-4D2E-8C2F-BFB1BF2B135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5BA0-4D2E-8C2F-BFB1BF2B135D}"/>
              </c:ext>
            </c:extLst>
          </c:dPt>
          <c:dLbls>
            <c:delete val="1"/>
          </c:dLbls>
          <c:cat>
            <c:numRef>
              <c:f>Sheet1!$A$2:$A$3</c:f>
              <c:numCache>
                <c:formatCode>General</c:formatCode>
                <c:ptCount val="2"/>
              </c:numCache>
            </c:numRef>
          </c:cat>
          <c:val>
            <c:numRef>
              <c:f>Sheet1!$B$2:$B$3</c:f>
              <c:numCache>
                <c:formatCode>General</c:formatCode>
                <c:ptCount val="2"/>
                <c:pt idx="0">
                  <c:v>36</c:v>
                </c:pt>
                <c:pt idx="1">
                  <c:v>64</c:v>
                </c:pt>
              </c:numCache>
            </c:numRef>
          </c:val>
          <c:extLst>
            <c:ext xmlns:c16="http://schemas.microsoft.com/office/drawing/2014/chart" uri="{C3380CC4-5D6E-409C-BE32-E72D297353CC}">
              <c16:uniqueId val="{00000004-5BA0-4D2E-8C2F-BFB1BF2B135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0.31981</cdr:x>
      <cdr:y>0.24081</cdr:y>
    </cdr:from>
    <cdr:to>
      <cdr:x>0.75223</cdr:x>
      <cdr:y>0.42445</cdr:y>
    </cdr:to>
    <cdr:sp macro="" textlink="">
      <cdr:nvSpPr>
        <cdr:cNvPr id="2" name="TextBox 25">
          <a:extLst xmlns:a="http://schemas.openxmlformats.org/drawingml/2006/main">
            <a:ext uri="{FF2B5EF4-FFF2-40B4-BE49-F238E27FC236}">
              <a16:creationId xmlns:a16="http://schemas.microsoft.com/office/drawing/2014/main" id="{0E788EE0-DE49-49BE-B961-A8918F1C8592}"/>
            </a:ext>
          </a:extLst>
        </cdr:cNvPr>
        <cdr:cNvSpPr txBox="1"/>
      </cdr:nvSpPr>
      <cdr:spPr>
        <a:xfrm xmlns:a="http://schemas.openxmlformats.org/drawingml/2006/main">
          <a:off x="820793" y="612282"/>
          <a:ext cx="1109789" cy="46692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5400" dirty="0">
              <a:solidFill>
                <a:srgbClr val="035688"/>
              </a:solidFill>
            </a:rPr>
            <a:t>47</a:t>
          </a:r>
          <a:r>
            <a:rPr lang="en-GB" sz="3600" dirty="0">
              <a:solidFill>
                <a:srgbClr val="035688"/>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0.31981</cdr:x>
      <cdr:y>0.24081</cdr:y>
    </cdr:from>
    <cdr:to>
      <cdr:x>0.75223</cdr:x>
      <cdr:y>0.42445</cdr:y>
    </cdr:to>
    <cdr:sp macro="" textlink="">
      <cdr:nvSpPr>
        <cdr:cNvPr id="2" name="TextBox 25">
          <a:extLst xmlns:a="http://schemas.openxmlformats.org/drawingml/2006/main">
            <a:ext uri="{FF2B5EF4-FFF2-40B4-BE49-F238E27FC236}">
              <a16:creationId xmlns:a16="http://schemas.microsoft.com/office/drawing/2014/main" id="{0E788EE0-DE49-49BE-B961-A8918F1C8592}"/>
            </a:ext>
          </a:extLst>
        </cdr:cNvPr>
        <cdr:cNvSpPr txBox="1"/>
      </cdr:nvSpPr>
      <cdr:spPr>
        <a:xfrm xmlns:a="http://schemas.openxmlformats.org/drawingml/2006/main">
          <a:off x="820793" y="612282"/>
          <a:ext cx="1109789" cy="46692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5400" dirty="0">
              <a:solidFill>
                <a:srgbClr val="035688"/>
              </a:solidFill>
            </a:rPr>
            <a:t>42</a:t>
          </a:r>
          <a:r>
            <a:rPr lang="en-GB" sz="3600" dirty="0">
              <a:solidFill>
                <a:srgbClr val="035688"/>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0.32488</cdr:x>
      <cdr:y>0.2543</cdr:y>
    </cdr:from>
    <cdr:to>
      <cdr:x>0.7573</cdr:x>
      <cdr:y>0.43794</cdr:y>
    </cdr:to>
    <cdr:sp macro="" textlink="">
      <cdr:nvSpPr>
        <cdr:cNvPr id="2" name="TextBox 25">
          <a:extLst xmlns:a="http://schemas.openxmlformats.org/drawingml/2006/main">
            <a:ext uri="{FF2B5EF4-FFF2-40B4-BE49-F238E27FC236}">
              <a16:creationId xmlns:a16="http://schemas.microsoft.com/office/drawing/2014/main" id="{0E788EE0-DE49-49BE-B961-A8918F1C8592}"/>
            </a:ext>
          </a:extLst>
        </cdr:cNvPr>
        <cdr:cNvSpPr txBox="1"/>
      </cdr:nvSpPr>
      <cdr:spPr>
        <a:xfrm xmlns:a="http://schemas.openxmlformats.org/drawingml/2006/main">
          <a:off x="1027370" y="796700"/>
          <a:ext cx="1367464" cy="575336"/>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6600" dirty="0">
              <a:solidFill>
                <a:srgbClr val="035688"/>
              </a:solidFill>
            </a:rPr>
            <a:t>30</a:t>
          </a:r>
          <a:r>
            <a:rPr lang="en-GB" sz="4400" dirty="0">
              <a:solidFill>
                <a:srgbClr val="035688"/>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0.70795</cdr:x>
      <cdr:y>0.41128</cdr:y>
    </cdr:from>
    <cdr:to>
      <cdr:x>0.81208</cdr:x>
      <cdr:y>0.50195</cdr:y>
    </cdr:to>
    <cdr:sp macro="" textlink="">
      <cdr:nvSpPr>
        <cdr:cNvPr id="2" name="Arrow: Left 1">
          <a:extLst xmlns:a="http://schemas.openxmlformats.org/drawingml/2006/main">
            <a:ext uri="{FF2B5EF4-FFF2-40B4-BE49-F238E27FC236}">
              <a16:creationId xmlns:a16="http://schemas.microsoft.com/office/drawing/2014/main" id="{FBF94506-09E7-4049-93A4-F816CDA38872}"/>
            </a:ext>
          </a:extLst>
        </cdr:cNvPr>
        <cdr:cNvSpPr/>
      </cdr:nvSpPr>
      <cdr:spPr>
        <a:xfrm xmlns:a="http://schemas.openxmlformats.org/drawingml/2006/main">
          <a:off x="8088705" y="1962262"/>
          <a:ext cx="1189747" cy="432594"/>
        </a:xfrm>
        <a:prstGeom xmlns:a="http://schemas.openxmlformats.org/drawingml/2006/main" prst="leftArrow">
          <a:avLst/>
        </a:prstGeom>
        <a:solidFill xmlns:a="http://schemas.openxmlformats.org/drawingml/2006/main">
          <a:srgbClr val="BFB800"/>
        </a:solidFill>
        <a:ln xmlns:a="http://schemas.openxmlformats.org/drawingml/2006/main">
          <a:solidFill>
            <a:srgbClr val="BFB8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en-CA"/>
          </a:p>
        </p:txBody>
      </p:sp>
      <p:sp>
        <p:nvSpPr>
          <p:cNvPr id="3" name="Date Placeholder 2"/>
          <p:cNvSpPr>
            <a:spLocks noGrp="1"/>
          </p:cNvSpPr>
          <p:nvPr>
            <p:ph type="dt" idx="1"/>
          </p:nvPr>
        </p:nvSpPr>
        <p:spPr>
          <a:xfrm>
            <a:off x="4059181" y="0"/>
            <a:ext cx="3105348" cy="474208"/>
          </a:xfrm>
          <a:prstGeom prst="rect">
            <a:avLst/>
          </a:prstGeom>
        </p:spPr>
        <p:txBody>
          <a:bodyPr vert="horz" lIns="94947" tIns="47474" rIns="94947" bIns="47474" rtlCol="0"/>
          <a:lstStyle>
            <a:lvl1pPr algn="r">
              <a:defRPr sz="1200"/>
            </a:lvl1pPr>
          </a:lstStyle>
          <a:p>
            <a:fld id="{6C5182EB-D57D-46A6-9CC3-3D5AE079630E}" type="datetimeFigureOut">
              <a:rPr lang="en-CA" smtClean="0"/>
              <a:t>2019-03-19</a:t>
            </a:fld>
            <a:endParaRPr lang="en-CA"/>
          </a:p>
        </p:txBody>
      </p:sp>
      <p:sp>
        <p:nvSpPr>
          <p:cNvPr id="4" name="Slide Image Placeholder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en-CA"/>
          </a:p>
        </p:txBody>
      </p:sp>
      <p:sp>
        <p:nvSpPr>
          <p:cNvPr id="5" name="Notes Placeholder 4"/>
          <p:cNvSpPr>
            <a:spLocks noGrp="1"/>
          </p:cNvSpPr>
          <p:nvPr>
            <p:ph type="body" sz="quarter" idx="3"/>
          </p:nvPr>
        </p:nvSpPr>
        <p:spPr>
          <a:xfrm>
            <a:off x="716619" y="4548457"/>
            <a:ext cx="5732949" cy="3721466"/>
          </a:xfrm>
          <a:prstGeom prst="rect">
            <a:avLst/>
          </a:prstGeom>
        </p:spPr>
        <p:txBody>
          <a:bodyPr vert="horz" lIns="94947" tIns="47474" rIns="94947" bIns="474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en-CA"/>
          </a:p>
        </p:txBody>
      </p:sp>
      <p:sp>
        <p:nvSpPr>
          <p:cNvPr id="7" name="Slide Number Placeholder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8D0E3E5F-102C-432C-99C8-A774601BDEF5}" type="slidenum">
              <a:rPr lang="en-CA" smtClean="0"/>
              <a:t>‹#›</a:t>
            </a:fld>
            <a:endParaRPr lang="en-CA"/>
          </a:p>
        </p:txBody>
      </p:sp>
    </p:spTree>
    <p:extLst>
      <p:ext uri="{BB962C8B-B14F-4D97-AF65-F5344CB8AC3E}">
        <p14:creationId xmlns:p14="http://schemas.microsoft.com/office/powerpoint/2010/main" val="2927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come</a:t>
            </a:r>
          </a:p>
        </p:txBody>
      </p:sp>
      <p:sp>
        <p:nvSpPr>
          <p:cNvPr id="4" name="Slide Number Placeholder 3"/>
          <p:cNvSpPr>
            <a:spLocks noGrp="1"/>
          </p:cNvSpPr>
          <p:nvPr>
            <p:ph type="sldNum" sz="quarter" idx="5"/>
          </p:nvPr>
        </p:nvSpPr>
        <p:spPr/>
        <p:txBody>
          <a:bodyPr/>
          <a:lstStyle/>
          <a:p>
            <a:fld id="{8D0E3E5F-102C-432C-99C8-A774601BDEF5}" type="slidenum">
              <a:rPr lang="en-CA" smtClean="0"/>
              <a:t>3</a:t>
            </a:fld>
            <a:endParaRPr lang="en-CA"/>
          </a:p>
        </p:txBody>
      </p:sp>
    </p:spTree>
    <p:extLst>
      <p:ext uri="{BB962C8B-B14F-4D97-AF65-F5344CB8AC3E}">
        <p14:creationId xmlns:p14="http://schemas.microsoft.com/office/powerpoint/2010/main" val="52763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9723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Note on %</a:t>
            </a:r>
          </a:p>
        </p:txBody>
      </p:sp>
      <p:sp>
        <p:nvSpPr>
          <p:cNvPr id="4" name="Slide Number Placeholder 3"/>
          <p:cNvSpPr>
            <a:spLocks noGrp="1"/>
          </p:cNvSpPr>
          <p:nvPr>
            <p:ph type="sldNum" sz="quarter" idx="5"/>
          </p:nvPr>
        </p:nvSpPr>
        <p:spPr/>
        <p:txBody>
          <a:bodyPr/>
          <a:lstStyle/>
          <a:p>
            <a:fld id="{8D0E3E5F-102C-432C-99C8-A774601BDEF5}" type="slidenum">
              <a:rPr lang="en-CA" smtClean="0"/>
              <a:t>15</a:t>
            </a:fld>
            <a:endParaRPr lang="en-CA"/>
          </a:p>
        </p:txBody>
      </p:sp>
    </p:spTree>
    <p:extLst>
      <p:ext uri="{BB962C8B-B14F-4D97-AF65-F5344CB8AC3E}">
        <p14:creationId xmlns:p14="http://schemas.microsoft.com/office/powerpoint/2010/main" val="120041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lumMod val="65000"/>
                    <a:lumOff val="35000"/>
                  </a:schemeClr>
                </a:solidFill>
                <a:latin typeface="+mn-lt"/>
                <a:ea typeface="+mn-ea"/>
                <a:cs typeface="+mn-cs"/>
              </a:rPr>
              <a:t>The most common messages or practices respondents feel should be highlighted to the public relate to food safety and sustainability/environment.  Roughly one in five cite assurance systems, best management practices and nutrition/health messages while one in ten say the remaining messages are important areas to be emphasized to Canadians.</a:t>
            </a:r>
          </a:p>
          <a:p>
            <a:endParaRPr lang="en-US" dirty="0"/>
          </a:p>
          <a:p>
            <a:r>
              <a:rPr lang="en-US" dirty="0"/>
              <a:t>GAP – Animal welfare was rated as the highest risk in the ‘Do the right thing’ category. It is not rated highly in a message to be conveyed.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a:p>
        </p:txBody>
      </p:sp>
    </p:spTree>
    <p:extLst>
      <p:ext uri="{BB962C8B-B14F-4D97-AF65-F5344CB8AC3E}">
        <p14:creationId xmlns:p14="http://schemas.microsoft.com/office/powerpoint/2010/main" val="315431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50" kern="1200" dirty="0">
                <a:solidFill>
                  <a:schemeClr val="tx1">
                    <a:lumMod val="65000"/>
                    <a:lumOff val="35000"/>
                  </a:schemeClr>
                </a:solidFill>
                <a:latin typeface="+mn-lt"/>
                <a:ea typeface="+mn-ea"/>
                <a:cs typeface="+mn-cs"/>
              </a:rPr>
              <a:t>Improved collaboration and communication are the top areas requiring betterment.  Slightly fewer feel transparency and government/regulation can be improved.  </a:t>
            </a:r>
          </a:p>
          <a:p>
            <a:pPr marL="0" indent="0">
              <a:buNone/>
            </a:pPr>
            <a:r>
              <a:rPr lang="en-US" sz="1050" kern="1200" dirty="0">
                <a:solidFill>
                  <a:schemeClr val="tx1">
                    <a:lumMod val="65000"/>
                    <a:lumOff val="35000"/>
                  </a:schemeClr>
                </a:solidFill>
                <a:latin typeface="+mn-lt"/>
                <a:ea typeface="+mn-ea"/>
                <a:cs typeface="+mn-cs"/>
              </a:rPr>
              <a:t>One-quarter cite poor communications and defensive responses as areas to stop in order to improve trust in the agri-food system.  Just under one in five call for the elimination of segregation and inter-food system competition in pursuit of public trust.</a:t>
            </a:r>
          </a:p>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381918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50" kern="1200" dirty="0">
                <a:solidFill>
                  <a:schemeClr val="tx1">
                    <a:lumMod val="65000"/>
                    <a:lumOff val="35000"/>
                  </a:schemeClr>
                </a:solidFill>
                <a:latin typeface="+mn-lt"/>
                <a:ea typeface="+mn-ea"/>
                <a:cs typeface="+mn-cs"/>
              </a:rPr>
              <a:t>The overwhelming top suggestion for growing sector-specific trust centers on a general need for improved communications followed by stronger sector collaboration and specific communications about production practices.  </a:t>
            </a:r>
          </a:p>
          <a:p>
            <a:pPr marL="0" indent="0">
              <a:buNone/>
            </a:pPr>
            <a:r>
              <a:rPr lang="en-US" sz="1050" kern="1200" dirty="0">
                <a:solidFill>
                  <a:schemeClr val="tx1">
                    <a:lumMod val="65000"/>
                    <a:lumOff val="35000"/>
                  </a:schemeClr>
                </a:solidFill>
                <a:latin typeface="+mn-lt"/>
                <a:ea typeface="+mn-ea"/>
                <a:cs typeface="+mn-cs"/>
              </a:rPr>
              <a:t>Communication (poor/ineffective) is once again the top suggestion regarding what should stop in order to better improve trust, and defensive/arrogant responses to issues is equally cited.  Just under a quarter feel inaction and lack of ownership over trust must be improved.</a:t>
            </a:r>
          </a:p>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72863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10% on shared values vs 18% on science based management practices = and stakeholder engagement low at 6%.</a:t>
            </a:r>
          </a:p>
          <a:p>
            <a:r>
              <a:rPr lang="en-US"/>
              <a:t>Both proven ways to earn trust . GAP</a:t>
            </a:r>
          </a:p>
          <a:p>
            <a:endParaRPr lang="en-US"/>
          </a:p>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a:p>
        </p:txBody>
      </p:sp>
    </p:spTree>
    <p:extLst>
      <p:ext uri="{BB962C8B-B14F-4D97-AF65-F5344CB8AC3E}">
        <p14:creationId xmlns:p14="http://schemas.microsoft.com/office/powerpoint/2010/main" val="340574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a library of publicly available research related to public trust in agriculture and food, and in general.  It covers work conducted in Canada comprehensively, and globally more marginally.  The purpose of this inventory is to help document what work is done in this field to provide a good base of understanding on existing work, as well as identify gaps and new opportunities in this field.  Please note that all sources are in English. This inventory was developed  by the Canadian Centre for Food Integrity.  It was presented in March 2019 as part of a project commission by the Public Trust Steering Committee, with funding support provided by Agriculture and Agri-Food Canada under the Canadian Agriculture Adaptation Program. The Canadian Centre for Food Integrity will continue to populate this resource moving forward as an evergreen document as part of their mandate to help the food system earn trust; with a specific priority around public trust research. To access articles or submit new research to be added, please email: learnmore@foodintegrity.ca</a:t>
            </a:r>
            <a:endParaRPr lang="en-CA" dirty="0"/>
          </a:p>
        </p:txBody>
      </p:sp>
      <p:sp>
        <p:nvSpPr>
          <p:cNvPr id="4" name="Slide Number Placeholder 3"/>
          <p:cNvSpPr>
            <a:spLocks noGrp="1"/>
          </p:cNvSpPr>
          <p:nvPr>
            <p:ph type="sldNum" sz="quarter" idx="5"/>
          </p:nvPr>
        </p:nvSpPr>
        <p:spPr/>
        <p:txBody>
          <a:bodyPr/>
          <a:lstStyle/>
          <a:p>
            <a:fld id="{8D0E3E5F-102C-432C-99C8-A774601BDEF5}" type="slidenum">
              <a:rPr lang="en-CA" smtClean="0"/>
              <a:t>25</a:t>
            </a:fld>
            <a:endParaRPr lang="en-CA"/>
          </a:p>
        </p:txBody>
      </p:sp>
    </p:spTree>
    <p:extLst>
      <p:ext uri="{BB962C8B-B14F-4D97-AF65-F5344CB8AC3E}">
        <p14:creationId xmlns:p14="http://schemas.microsoft.com/office/powerpoint/2010/main" val="79917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To come</a:t>
            </a:r>
          </a:p>
        </p:txBody>
      </p:sp>
      <p:sp>
        <p:nvSpPr>
          <p:cNvPr id="4" name="Slide Number Placeholder 3"/>
          <p:cNvSpPr>
            <a:spLocks noGrp="1"/>
          </p:cNvSpPr>
          <p:nvPr>
            <p:ph type="sldNum" sz="quarter" idx="5"/>
          </p:nvPr>
        </p:nvSpPr>
        <p:spPr/>
        <p:txBody>
          <a:bodyPr/>
          <a:lstStyle/>
          <a:p>
            <a:fld id="{8D0E3E5F-102C-432C-99C8-A774601BDEF5}" type="slidenum">
              <a:rPr lang="en-CA" smtClean="0"/>
              <a:t>4</a:t>
            </a:fld>
            <a:endParaRPr lang="en-CA"/>
          </a:p>
        </p:txBody>
      </p:sp>
    </p:spTree>
    <p:extLst>
      <p:ext uri="{BB962C8B-B14F-4D97-AF65-F5344CB8AC3E}">
        <p14:creationId xmlns:p14="http://schemas.microsoft.com/office/powerpoint/2010/main" val="8459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D0E3E5F-102C-432C-99C8-A774601BDEF5}" type="slidenum">
              <a:rPr lang="en-CA" smtClean="0"/>
              <a:t>6</a:t>
            </a:fld>
            <a:endParaRPr lang="en-CA"/>
          </a:p>
        </p:txBody>
      </p:sp>
    </p:spTree>
    <p:extLst>
      <p:ext uri="{BB962C8B-B14F-4D97-AF65-F5344CB8AC3E}">
        <p14:creationId xmlns:p14="http://schemas.microsoft.com/office/powerpoint/2010/main" val="143019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136">
              <a:defRPr/>
            </a:pPr>
            <a:fld id="{628DE85F-A49F-4D4C-8D78-799212E249B2}" type="slidenum">
              <a:rPr lang="en-GB">
                <a:solidFill>
                  <a:prstClr val="black"/>
                </a:solidFill>
                <a:latin typeface="Calibri"/>
              </a:rPr>
              <a:pPr defTabSz="890136">
                <a:defRPr/>
              </a:pPr>
              <a:t>7</a:t>
            </a:fld>
            <a:endParaRPr lang="en-GB">
              <a:solidFill>
                <a:prstClr val="black"/>
              </a:solidFill>
              <a:latin typeface="Calibri"/>
            </a:endParaRPr>
          </a:p>
        </p:txBody>
      </p:sp>
    </p:spTree>
    <p:extLst>
      <p:ext uri="{BB962C8B-B14F-4D97-AF65-F5344CB8AC3E}">
        <p14:creationId xmlns:p14="http://schemas.microsoft.com/office/powerpoint/2010/main" val="278464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355613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a:p>
        </p:txBody>
      </p:sp>
    </p:spTree>
    <p:extLst>
      <p:ext uri="{BB962C8B-B14F-4D97-AF65-F5344CB8AC3E}">
        <p14:creationId xmlns:p14="http://schemas.microsoft.com/office/powerpoint/2010/main" val="136250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381021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a:p>
        </p:txBody>
      </p:sp>
    </p:spTree>
    <p:extLst>
      <p:ext uri="{BB962C8B-B14F-4D97-AF65-F5344CB8AC3E}">
        <p14:creationId xmlns:p14="http://schemas.microsoft.com/office/powerpoint/2010/main" val="240982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961225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B0B4-31B0-4B1F-B48F-77AFC05A0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C6B560-D5B6-44DC-888F-5CD274C2D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407697-6A62-47C5-9F8F-80D15E3A0A63}"/>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ABE4370F-97FF-40FA-8D62-D905D6421B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280533-4D92-456E-8A5D-0D9D50B33168}"/>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10" name="Picture 9" descr="A close up of a logo&#10;&#10;Description automatically generated">
            <a:extLst>
              <a:ext uri="{FF2B5EF4-FFF2-40B4-BE49-F238E27FC236}">
                <a16:creationId xmlns:a16="http://schemas.microsoft.com/office/drawing/2014/main" id="{AFBE396F-6621-4716-B312-319E2AB4F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7E1FCBE-B36F-4E98-A4CF-BD37C156A47E}"/>
              </a:ext>
            </a:extLst>
          </p:cNvPr>
          <p:cNvPicPr>
            <a:picLocks noChangeAspect="1"/>
          </p:cNvPicPr>
          <p:nvPr userDrawn="1"/>
        </p:nvPicPr>
        <p:blipFill rotWithShape="1">
          <a:blip r:embed="rId3"/>
          <a:srcRect r="52733"/>
          <a:stretch/>
        </p:blipFill>
        <p:spPr>
          <a:xfrm>
            <a:off x="9836410" y="5400339"/>
            <a:ext cx="2276700" cy="1034068"/>
          </a:xfrm>
          <a:prstGeom prst="rect">
            <a:avLst/>
          </a:prstGeom>
        </p:spPr>
      </p:pic>
    </p:spTree>
    <p:extLst>
      <p:ext uri="{BB962C8B-B14F-4D97-AF65-F5344CB8AC3E}">
        <p14:creationId xmlns:p14="http://schemas.microsoft.com/office/powerpoint/2010/main" val="190573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1C05-1A84-4D8C-A17D-E50007A06CC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C3432FE-2D13-4091-9189-AA7258FCF5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3D51FD-BF7A-406B-9AB1-7359E98563CF}"/>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36CAEB5F-14B2-4CAF-8C77-01A8F9DDD4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A22356-6BDD-42C9-BDDE-D3613E5616CB}"/>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7" name="Picture 6" descr="A close up of a logo&#10;&#10;Description automatically generated">
            <a:extLst>
              <a:ext uri="{FF2B5EF4-FFF2-40B4-BE49-F238E27FC236}">
                <a16:creationId xmlns:a16="http://schemas.microsoft.com/office/drawing/2014/main" id="{D19D1CBD-4F01-4CB8-8B1D-7F856E4BC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221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99023-FD25-479A-90B3-2EEBB0B91E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E0F0757-1A46-42CE-8AA0-63B4A980C8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6755AE-13C3-40E9-9062-BCB8A1F8325F}"/>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74DC75E1-A091-4DDC-8B47-B464500F72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436185-0188-4340-8948-ABAB8633E77C}"/>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7" name="Picture 6" descr="A close up of a logo&#10;&#10;Description automatically generated">
            <a:extLst>
              <a:ext uri="{FF2B5EF4-FFF2-40B4-BE49-F238E27FC236}">
                <a16:creationId xmlns:a16="http://schemas.microsoft.com/office/drawing/2014/main" id="{02A01D22-21EC-457A-8E87-DA5DBC280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302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bile Upright">
    <p:spTree>
      <p:nvGrpSpPr>
        <p:cNvPr id="1" name=""/>
        <p:cNvGrpSpPr/>
        <p:nvPr/>
      </p:nvGrpSpPr>
      <p:grpSpPr>
        <a:xfrm>
          <a:off x="0" y="0"/>
          <a:ext cx="0" cy="0"/>
          <a:chOff x="0" y="0"/>
          <a:chExt cx="0" cy="0"/>
        </a:xfrm>
      </p:grpSpPr>
      <p:sp>
        <p:nvSpPr>
          <p:cNvPr id="9" name="Text Placeholder 6"/>
          <p:cNvSpPr>
            <a:spLocks noGrp="1"/>
          </p:cNvSpPr>
          <p:nvPr>
            <p:ph type="body" sz="quarter" idx="17" hasCustomPrompt="1"/>
          </p:nvPr>
        </p:nvSpPr>
        <p:spPr>
          <a:xfrm>
            <a:off x="1248361" y="6457336"/>
            <a:ext cx="9509760" cy="276999"/>
          </a:xfrm>
        </p:spPr>
        <p:txBody>
          <a:bodyPr anchor="b">
            <a:spAutoFit/>
          </a:bodyPr>
          <a:lstStyle>
            <a:lvl1pPr marL="455073" indent="-455073" algn="l">
              <a:lnSpc>
                <a:spcPct val="100000"/>
              </a:lnSpc>
              <a:spcBef>
                <a:spcPts val="0"/>
              </a:spcBef>
              <a:spcAft>
                <a:spcPts val="0"/>
              </a:spcAft>
              <a:tabLst/>
              <a:defRPr sz="1200" cap="none" baseline="0">
                <a:solidFill>
                  <a:schemeClr val="bg2"/>
                </a:solidFill>
              </a:defRPr>
            </a:lvl1pPr>
          </a:lstStyle>
          <a:p>
            <a:pPr lvl="0"/>
            <a:r>
              <a:rPr lang="en-US"/>
              <a:t>Question and Base</a:t>
            </a:r>
            <a:endParaRPr lang="en-GB"/>
          </a:p>
        </p:txBody>
      </p:sp>
      <p:sp>
        <p:nvSpPr>
          <p:cNvPr id="6" name="Title Placeholder 1"/>
          <p:cNvSpPr>
            <a:spLocks noGrp="1"/>
          </p:cNvSpPr>
          <p:nvPr>
            <p:ph type="title"/>
          </p:nvPr>
        </p:nvSpPr>
        <p:spPr>
          <a:xfrm>
            <a:off x="309835" y="228151"/>
            <a:ext cx="11539460" cy="443199"/>
          </a:xfrm>
          <a:prstGeom prst="rect">
            <a:avLst/>
          </a:prstGeom>
        </p:spPr>
        <p:txBody>
          <a:bodyPr vert="horz" wrap="square" lIns="0" tIns="0" rIns="0" bIns="0" rtlCol="0" anchor="t">
            <a:spAutoFit/>
          </a:bodyPr>
          <a:lstStyle>
            <a:lvl1pPr>
              <a:defRPr sz="3200"/>
            </a:lvl1pPr>
          </a:lstStyle>
          <a:p>
            <a:r>
              <a:rPr lang="en-US"/>
              <a:t>Click to add emphasis part of title</a:t>
            </a:r>
          </a:p>
        </p:txBody>
      </p:sp>
      <p:sp>
        <p:nvSpPr>
          <p:cNvPr id="8" name="TextBox 7">
            <a:extLst>
              <a:ext uri="{FF2B5EF4-FFF2-40B4-BE49-F238E27FC236}">
                <a16:creationId xmlns:a16="http://schemas.microsoft.com/office/drawing/2014/main" id="{DCFF8130-F5D5-4F15-B736-7F7001DBED15}"/>
              </a:ext>
            </a:extLst>
          </p:cNvPr>
          <p:cNvSpPr txBox="1"/>
          <p:nvPr userDrawn="1"/>
        </p:nvSpPr>
        <p:spPr>
          <a:xfrm>
            <a:off x="11734994" y="6445873"/>
            <a:ext cx="342705" cy="158671"/>
          </a:xfrm>
          <a:prstGeom prst="rect">
            <a:avLst/>
          </a:prstGeom>
        </p:spPr>
        <p:txBody>
          <a:bodyPr vert="horz" wrap="none" lIns="0" tIns="0" rIns="0" bIns="0" rtlCol="0" anchor="b">
            <a:normAutofit/>
          </a:bodyPr>
          <a:lstStyle/>
          <a:p>
            <a:pPr marL="0" algn="ctr" defTabSz="1232345" rtl="0" eaLnBrk="1" latinLnBrk="0" hangingPunct="1">
              <a:lnSpc>
                <a:spcPct val="85000"/>
              </a:lnSpc>
              <a:spcBef>
                <a:spcPts val="272"/>
              </a:spcBef>
            </a:pPr>
            <a:fld id="{01990C03-C3A3-48FE-AF6D-3AE397C89625}" type="slidenum">
              <a:rPr lang="en-GB" sz="1200" kern="1200" smtClean="0">
                <a:solidFill>
                  <a:schemeClr val="bg2"/>
                </a:solidFill>
                <a:latin typeface="+mn-lt"/>
                <a:ea typeface="+mn-ea"/>
                <a:cs typeface="+mn-cs"/>
              </a:rPr>
              <a:pPr marL="0" algn="ctr" defTabSz="1232345" rtl="0" eaLnBrk="1" latinLnBrk="0" hangingPunct="1">
                <a:lnSpc>
                  <a:spcPct val="85000"/>
                </a:lnSpc>
                <a:spcBef>
                  <a:spcPts val="272"/>
                </a:spcBef>
              </a:pPr>
              <a:t>‹#›</a:t>
            </a:fld>
            <a:endParaRPr lang="en-GB" sz="1200" kern="1200">
              <a:solidFill>
                <a:schemeClr val="bg2"/>
              </a:solidFill>
              <a:latin typeface="+mn-lt"/>
              <a:ea typeface="+mn-ea"/>
              <a:cs typeface="+mn-cs"/>
            </a:endParaRPr>
          </a:p>
        </p:txBody>
      </p:sp>
      <p:sp>
        <p:nvSpPr>
          <p:cNvPr id="5" name="Text Placeholder 4">
            <a:extLst>
              <a:ext uri="{FF2B5EF4-FFF2-40B4-BE49-F238E27FC236}">
                <a16:creationId xmlns:a16="http://schemas.microsoft.com/office/drawing/2014/main" id="{09994855-FD7F-4A66-AE13-BEE3573336B3}"/>
              </a:ext>
            </a:extLst>
          </p:cNvPr>
          <p:cNvSpPr>
            <a:spLocks noGrp="1"/>
          </p:cNvSpPr>
          <p:nvPr>
            <p:ph type="body" sz="quarter" idx="14" hasCustomPrompt="1"/>
          </p:nvPr>
        </p:nvSpPr>
        <p:spPr>
          <a:xfrm>
            <a:off x="311151" y="827375"/>
            <a:ext cx="11051116" cy="338554"/>
          </a:xfrm>
        </p:spPr>
        <p:txBody>
          <a:bodyPr>
            <a:spAutoFit/>
          </a:bodyPr>
          <a:lstStyle>
            <a:lvl1pPr marL="234945" indent="-234945">
              <a:lnSpc>
                <a:spcPct val="100000"/>
              </a:lnSpc>
              <a:spcBef>
                <a:spcPts val="400"/>
              </a:spcBef>
              <a:spcAft>
                <a:spcPts val="400"/>
              </a:spcAft>
              <a:buFont typeface="Arial" panose="020B0604020202020204" pitchFamily="34" charset="0"/>
              <a:buChar char="•"/>
              <a:defRPr sz="1600" cap="none"/>
            </a:lvl1pPr>
            <a:lvl2pPr marL="634984" indent="-222245">
              <a:lnSpc>
                <a:spcPct val="100000"/>
              </a:lnSpc>
              <a:spcBef>
                <a:spcPts val="400"/>
              </a:spcBef>
              <a:spcAft>
                <a:spcPts val="400"/>
              </a:spcAft>
              <a:buFont typeface="Arial" panose="020B0604020202020204" pitchFamily="34" charset="0"/>
              <a:buChar char="–"/>
              <a:tabLst/>
              <a:defRPr sz="1600"/>
            </a:lvl2pPr>
            <a:lvl3pPr marL="922844" indent="-237061">
              <a:lnSpc>
                <a:spcPct val="100000"/>
              </a:lnSpc>
              <a:spcBef>
                <a:spcPts val="400"/>
              </a:spcBef>
              <a:spcAft>
                <a:spcPts val="400"/>
              </a:spcAft>
              <a:buSzPct val="85000"/>
              <a:buFont typeface="Arial" panose="020B0604020202020204" pitchFamily="34" charset="0"/>
              <a:buChar char="•"/>
              <a:defRPr sz="1600"/>
            </a:lvl3pPr>
            <a:lvl5pPr marL="1291134" indent="-232828">
              <a:lnSpc>
                <a:spcPct val="100000"/>
              </a:lnSpc>
              <a:spcBef>
                <a:spcPts val="400"/>
              </a:spcBef>
              <a:spcAft>
                <a:spcPts val="400"/>
              </a:spcAft>
              <a:buSzPct val="85000"/>
              <a:buFont typeface="Arial" panose="020B0604020202020204" pitchFamily="34" charset="0"/>
              <a:buChar char="-"/>
              <a:defRPr sz="1600"/>
            </a:lvl5pPr>
          </a:lstStyle>
          <a:p>
            <a:pPr lvl="0"/>
            <a:r>
              <a:rPr lang="en-GB"/>
              <a:t>xxx</a:t>
            </a:r>
          </a:p>
        </p:txBody>
      </p:sp>
    </p:spTree>
    <p:extLst>
      <p:ext uri="{BB962C8B-B14F-4D97-AF65-F5344CB8AC3E}">
        <p14:creationId xmlns:p14="http://schemas.microsoft.com/office/powerpoint/2010/main" val="6966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AE39-4C59-47A3-9110-905282B34F3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0E1526-BEAD-4B20-BBB5-CD8350B940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8897DC-310C-4E43-A4AF-DCCDB631855B}"/>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98920335-546D-49BB-82AC-8A89C75247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02D31C-F501-4C65-9289-6F23000428A3}"/>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7" name="Picture 6" descr="A close up of a logo&#10;&#10;Description automatically generated">
            <a:extLst>
              <a:ext uri="{FF2B5EF4-FFF2-40B4-BE49-F238E27FC236}">
                <a16:creationId xmlns:a16="http://schemas.microsoft.com/office/drawing/2014/main" id="{3CBAF6D6-30D9-4E7C-82B6-CB04A1C05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21D3C7C-5CAE-4DF3-B3FD-8F123FCA1BFF}"/>
              </a:ext>
            </a:extLst>
          </p:cNvPr>
          <p:cNvPicPr>
            <a:picLocks noChangeAspect="1"/>
          </p:cNvPicPr>
          <p:nvPr userDrawn="1"/>
        </p:nvPicPr>
        <p:blipFill rotWithShape="1">
          <a:blip r:embed="rId3"/>
          <a:srcRect r="52733"/>
          <a:stretch/>
        </p:blipFill>
        <p:spPr>
          <a:xfrm>
            <a:off x="9836410" y="5400339"/>
            <a:ext cx="2276700" cy="1034068"/>
          </a:xfrm>
          <a:prstGeom prst="rect">
            <a:avLst/>
          </a:prstGeom>
        </p:spPr>
      </p:pic>
    </p:spTree>
    <p:extLst>
      <p:ext uri="{BB962C8B-B14F-4D97-AF65-F5344CB8AC3E}">
        <p14:creationId xmlns:p14="http://schemas.microsoft.com/office/powerpoint/2010/main" val="297157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4801-F055-49B9-8325-4450BE4FB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05D654F-20E4-49E5-B04F-265C940C2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47F738-BA68-4D4A-A575-2D78EEBC2E96}"/>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0453B9C3-B098-4415-9CAC-E226645B63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760C3B-0E34-4E88-A2C9-82418E2338E9}"/>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7" name="Picture 6" descr="A close up of a logo&#10;&#10;Description automatically generated">
            <a:extLst>
              <a:ext uri="{FF2B5EF4-FFF2-40B4-BE49-F238E27FC236}">
                <a16:creationId xmlns:a16="http://schemas.microsoft.com/office/drawing/2014/main" id="{B4BA680C-01BB-46DC-BB41-5565DB8980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901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9E91-3CF6-47C0-BAF1-44EC1F90D2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F84D7B-94D5-44C2-9302-1CE084BA03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6BF1294-BAD2-48F5-84F2-EC16AFAEB4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FDA355E-3892-46E7-BEC7-A5A4D2657C0A}"/>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6" name="Footer Placeholder 5">
            <a:extLst>
              <a:ext uri="{FF2B5EF4-FFF2-40B4-BE49-F238E27FC236}">
                <a16:creationId xmlns:a16="http://schemas.microsoft.com/office/drawing/2014/main" id="{F32DAA78-F189-4F9A-B03D-EE0AEED934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E1B24A-33AD-41D1-AAA2-2F10095B9CED}"/>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F351EEC7-29DC-477B-892E-683037D2E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942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3A3E-471F-47E8-ADB2-25ABF1FCEE4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0037F6-F257-437C-A183-973F7824B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977802-A216-412E-9FA1-C1554C6877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CB30204-DD1B-4A70-9623-73FABBFB0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094753-78BD-4946-9E7C-719F66F438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D72FD18-CCB2-4211-B450-95FF3728E361}"/>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8" name="Footer Placeholder 7">
            <a:extLst>
              <a:ext uri="{FF2B5EF4-FFF2-40B4-BE49-F238E27FC236}">
                <a16:creationId xmlns:a16="http://schemas.microsoft.com/office/drawing/2014/main" id="{213440B0-C0D6-4DEE-AE47-DFEF13D1167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DC947E7-AF72-4A1D-B28C-1E6C3B181A2A}"/>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10" name="Picture 9" descr="A close up of a logo&#10;&#10;Description automatically generated">
            <a:extLst>
              <a:ext uri="{FF2B5EF4-FFF2-40B4-BE49-F238E27FC236}">
                <a16:creationId xmlns:a16="http://schemas.microsoft.com/office/drawing/2014/main" id="{FE4CD80D-C254-4B93-A72D-E95BC434F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310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8966-262C-4A52-B229-C855D479CE3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693143C-B66F-4C19-A00B-BF7681E2E437}"/>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4" name="Footer Placeholder 3">
            <a:extLst>
              <a:ext uri="{FF2B5EF4-FFF2-40B4-BE49-F238E27FC236}">
                <a16:creationId xmlns:a16="http://schemas.microsoft.com/office/drawing/2014/main" id="{460E976F-71A2-4F74-B12E-FB434BF72B8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7BA98D9-3F6C-4907-AAE3-483507D95F99}"/>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6" name="Picture 5" descr="A close up of a logo&#10;&#10;Description automatically generated">
            <a:extLst>
              <a:ext uri="{FF2B5EF4-FFF2-40B4-BE49-F238E27FC236}">
                <a16:creationId xmlns:a16="http://schemas.microsoft.com/office/drawing/2014/main" id="{CF53CB9E-92CD-48E6-B7E3-3CA42C540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760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393E66-4230-4B35-8750-9AE1DA733F8B}"/>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3" name="Footer Placeholder 2">
            <a:extLst>
              <a:ext uri="{FF2B5EF4-FFF2-40B4-BE49-F238E27FC236}">
                <a16:creationId xmlns:a16="http://schemas.microsoft.com/office/drawing/2014/main" id="{BFB7CDCE-4E0A-4D4F-9F8F-097754530ED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536C5D8-4017-41D5-825E-9AC413CC40B2}"/>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5" name="Picture 4" descr="A close up of a logo&#10;&#10;Description automatically generated">
            <a:extLst>
              <a:ext uri="{FF2B5EF4-FFF2-40B4-BE49-F238E27FC236}">
                <a16:creationId xmlns:a16="http://schemas.microsoft.com/office/drawing/2014/main" id="{995687E4-9311-4233-AF0E-AE739CD3D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585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4C91-142F-4C47-B513-8BA54D7D7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79EA50-D955-4C06-B19B-53124EC55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31DC5ED-90F0-4A13-9C66-E2810431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EC290-A33F-4400-8860-26E91C8E8286}"/>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6" name="Footer Placeholder 5">
            <a:extLst>
              <a:ext uri="{FF2B5EF4-FFF2-40B4-BE49-F238E27FC236}">
                <a16:creationId xmlns:a16="http://schemas.microsoft.com/office/drawing/2014/main" id="{A730EA5A-B588-4098-B762-1080B9E626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D83FB9-E310-4050-87A2-0D9D85DC493B}"/>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932EBCB8-EFF1-4F29-9C0B-6B3CC3844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34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1819-B48D-4757-A2EB-AE166592E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C294A36-FA2E-4905-964D-11EFAE79A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2703A0E-1298-41D2-A3F3-B458C6AA6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70EFEB-4796-4ED1-B441-87A9202212FB}"/>
              </a:ext>
            </a:extLst>
          </p:cNvPr>
          <p:cNvSpPr>
            <a:spLocks noGrp="1"/>
          </p:cNvSpPr>
          <p:nvPr>
            <p:ph type="dt" sz="half" idx="10"/>
          </p:nvPr>
        </p:nvSpPr>
        <p:spPr/>
        <p:txBody>
          <a:bodyPr/>
          <a:lstStyle/>
          <a:p>
            <a:fld id="{FB518C19-270E-40EC-A968-995B1429E032}" type="datetimeFigureOut">
              <a:rPr lang="en-CA" smtClean="0"/>
              <a:t>2019-03-19</a:t>
            </a:fld>
            <a:endParaRPr lang="en-CA"/>
          </a:p>
        </p:txBody>
      </p:sp>
      <p:sp>
        <p:nvSpPr>
          <p:cNvPr id="6" name="Footer Placeholder 5">
            <a:extLst>
              <a:ext uri="{FF2B5EF4-FFF2-40B4-BE49-F238E27FC236}">
                <a16:creationId xmlns:a16="http://schemas.microsoft.com/office/drawing/2014/main" id="{2A1D8436-DA47-49C1-90D9-664880FDA4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0B3645A-29C5-4DAD-82E2-690130B1D593}"/>
              </a:ext>
            </a:extLst>
          </p:cNvPr>
          <p:cNvSpPr>
            <a:spLocks noGrp="1"/>
          </p:cNvSpPr>
          <p:nvPr>
            <p:ph type="sldNum" sz="quarter" idx="12"/>
          </p:nvPr>
        </p:nvSpPr>
        <p:spPr/>
        <p:txBody>
          <a:bodyPr/>
          <a:lstStyle/>
          <a:p>
            <a:fld id="{065C9525-8608-4CF5-A144-60313D15C624}"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2E0651A5-FB6E-4652-922F-D92D57C900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823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A39A3-FDBB-49E9-9E8F-CD4A083E5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920E94A-0A8E-4475-99C1-5BB270625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F87F39-B11B-49F1-B2A4-C30A0E3ED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18C19-270E-40EC-A968-995B1429E032}" type="datetimeFigureOut">
              <a:rPr lang="en-CA" smtClean="0"/>
              <a:t>2019-03-19</a:t>
            </a:fld>
            <a:endParaRPr lang="en-CA"/>
          </a:p>
        </p:txBody>
      </p:sp>
      <p:sp>
        <p:nvSpPr>
          <p:cNvPr id="5" name="Footer Placeholder 4">
            <a:extLst>
              <a:ext uri="{FF2B5EF4-FFF2-40B4-BE49-F238E27FC236}">
                <a16:creationId xmlns:a16="http://schemas.microsoft.com/office/drawing/2014/main" id="{41ED005C-6392-47E4-BBD8-2B36A0631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32DA345-6872-4C36-BFE4-5CFD3131B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9525-8608-4CF5-A144-60313D15C624}" type="slidenum">
              <a:rPr lang="en-CA" smtClean="0"/>
              <a:t>‹#›</a:t>
            </a:fld>
            <a:endParaRPr lang="en-CA"/>
          </a:p>
        </p:txBody>
      </p:sp>
      <p:pic>
        <p:nvPicPr>
          <p:cNvPr id="7" name="Picture 6" descr="A close up of a logo&#10;&#10;Description automatically generated">
            <a:extLst>
              <a:ext uri="{FF2B5EF4-FFF2-40B4-BE49-F238E27FC236}">
                <a16:creationId xmlns:a16="http://schemas.microsoft.com/office/drawing/2014/main" id="{FC06971A-2D4D-44CF-AD96-D556242F9EB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471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creativecommons.org/licenses/by-nd/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foodintegrity.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88D3C17-066E-42F9-8CD4-4788BD16A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701" y="4512216"/>
            <a:ext cx="6560598" cy="1406179"/>
          </a:xfrm>
          <a:prstGeom prst="rect">
            <a:avLst/>
          </a:prstGeom>
        </p:spPr>
      </p:pic>
      <p:sp>
        <p:nvSpPr>
          <p:cNvPr id="2" name="Title 1">
            <a:extLst>
              <a:ext uri="{FF2B5EF4-FFF2-40B4-BE49-F238E27FC236}">
                <a16:creationId xmlns:a16="http://schemas.microsoft.com/office/drawing/2014/main" id="{AD16CE11-BEB1-4394-BF61-33494C66065A}"/>
              </a:ext>
            </a:extLst>
          </p:cNvPr>
          <p:cNvSpPr>
            <a:spLocks noGrp="1"/>
          </p:cNvSpPr>
          <p:nvPr>
            <p:ph type="ctrTitle"/>
          </p:nvPr>
        </p:nvSpPr>
        <p:spPr>
          <a:xfrm>
            <a:off x="663102" y="1870230"/>
            <a:ext cx="10865796" cy="3117539"/>
          </a:xfrm>
        </p:spPr>
        <p:txBody>
          <a:bodyPr>
            <a:normAutofit fontScale="90000"/>
          </a:bodyPr>
          <a:lstStyle/>
          <a:p>
            <a:r>
              <a:rPr lang="en-US" dirty="0">
                <a:solidFill>
                  <a:schemeClr val="tx2"/>
                </a:solidFill>
              </a:rPr>
              <a:t>Public Trust Steering Committee</a:t>
            </a:r>
            <a:br>
              <a:rPr lang="en-US" dirty="0">
                <a:solidFill>
                  <a:schemeClr val="tx2"/>
                </a:solidFill>
              </a:rPr>
            </a:br>
            <a:r>
              <a:rPr lang="en-US" dirty="0">
                <a:solidFill>
                  <a:schemeClr val="tx2"/>
                </a:solidFill>
              </a:rPr>
              <a:t>March 20th Workshop</a:t>
            </a:r>
            <a:br>
              <a:rPr lang="en-US" dirty="0">
                <a:solidFill>
                  <a:schemeClr val="tx2"/>
                </a:solidFill>
              </a:rPr>
            </a:br>
            <a:r>
              <a:rPr lang="en-US" dirty="0">
                <a:solidFill>
                  <a:schemeClr val="tx2"/>
                </a:solidFill>
              </a:rPr>
              <a:t>Canadian Centre for Integrity Presentation </a:t>
            </a:r>
            <a:br>
              <a:rPr lang="en-US" dirty="0">
                <a:solidFill>
                  <a:schemeClr val="tx2"/>
                </a:solidFill>
              </a:rPr>
            </a:br>
            <a:r>
              <a:rPr lang="en-CA" sz="4000" dirty="0">
                <a:solidFill>
                  <a:schemeClr val="tx2"/>
                </a:solidFill>
              </a:rPr>
              <a:t> </a:t>
            </a:r>
            <a:endParaRPr lang="en-CA" dirty="0">
              <a:solidFill>
                <a:schemeClr val="tx2"/>
              </a:solidFill>
              <a:cs typeface="Calibri Light"/>
            </a:endParaRPr>
          </a:p>
        </p:txBody>
      </p:sp>
      <p:sp>
        <p:nvSpPr>
          <p:cNvPr id="4" name="TextBox 3">
            <a:extLst>
              <a:ext uri="{FF2B5EF4-FFF2-40B4-BE49-F238E27FC236}">
                <a16:creationId xmlns:a16="http://schemas.microsoft.com/office/drawing/2014/main" id="{11B4A4F4-636C-42CD-8458-D02FA598D7E4}"/>
              </a:ext>
            </a:extLst>
          </p:cNvPr>
          <p:cNvSpPr txBox="1"/>
          <p:nvPr/>
        </p:nvSpPr>
        <p:spPr>
          <a:xfrm>
            <a:off x="10025270" y="5128591"/>
            <a:ext cx="2166730" cy="1327081"/>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12474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A095-3EF4-41E5-8E30-52622D68519E}"/>
              </a:ext>
            </a:extLst>
          </p:cNvPr>
          <p:cNvSpPr>
            <a:spLocks noGrp="1"/>
          </p:cNvSpPr>
          <p:nvPr>
            <p:ph type="title"/>
          </p:nvPr>
        </p:nvSpPr>
        <p:spPr>
          <a:xfrm>
            <a:off x="831850" y="1709738"/>
            <a:ext cx="10515600" cy="2852737"/>
          </a:xfrm>
        </p:spPr>
        <p:txBody>
          <a:bodyPr/>
          <a:lstStyle/>
          <a:p>
            <a:r>
              <a:rPr lang="en-CA">
                <a:solidFill>
                  <a:srgbClr val="005587"/>
                </a:solidFill>
              </a:rPr>
              <a:t>Concerns and Risks</a:t>
            </a:r>
          </a:p>
        </p:txBody>
      </p:sp>
    </p:spTree>
    <p:extLst>
      <p:ext uri="{BB962C8B-B14F-4D97-AF65-F5344CB8AC3E}">
        <p14:creationId xmlns:p14="http://schemas.microsoft.com/office/powerpoint/2010/main" val="299341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776BF76D-7172-4021-8D13-431A6F3094F7}"/>
              </a:ext>
            </a:extLst>
          </p:cNvPr>
          <p:cNvGraphicFramePr>
            <a:graphicFrameLocks noChangeAspect="1"/>
          </p:cNvGraphicFramePr>
          <p:nvPr>
            <p:extLst>
              <p:ext uri="{D42A27DB-BD31-4B8C-83A1-F6EECF244321}">
                <p14:modId xmlns:p14="http://schemas.microsoft.com/office/powerpoint/2010/main" val="3154415466"/>
              </p:ext>
            </p:extLst>
          </p:nvPr>
        </p:nvGraphicFramePr>
        <p:xfrm>
          <a:off x="6826047" y="1967317"/>
          <a:ext cx="2566490" cy="2542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5DFBE25-29EF-4D6A-953E-908CBCCE8234}"/>
              </a:ext>
            </a:extLst>
          </p:cNvPr>
          <p:cNvGraphicFramePr>
            <a:graphicFrameLocks noChangeAspect="1"/>
          </p:cNvGraphicFramePr>
          <p:nvPr>
            <p:extLst>
              <p:ext uri="{D42A27DB-BD31-4B8C-83A1-F6EECF244321}">
                <p14:modId xmlns:p14="http://schemas.microsoft.com/office/powerpoint/2010/main" val="1450440386"/>
              </p:ext>
            </p:extLst>
          </p:nvPr>
        </p:nvGraphicFramePr>
        <p:xfrm>
          <a:off x="4610035" y="1932386"/>
          <a:ext cx="2566490" cy="254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6F3C2A66-BC63-460A-AD21-9931087CECE2}"/>
              </a:ext>
            </a:extLst>
          </p:cNvPr>
          <p:cNvGraphicFramePr>
            <a:graphicFrameLocks noChangeAspect="1"/>
          </p:cNvGraphicFramePr>
          <p:nvPr>
            <p:extLst>
              <p:ext uri="{D42A27DB-BD31-4B8C-83A1-F6EECF244321}">
                <p14:modId xmlns:p14="http://schemas.microsoft.com/office/powerpoint/2010/main" val="566611239"/>
              </p:ext>
            </p:extLst>
          </p:nvPr>
        </p:nvGraphicFramePr>
        <p:xfrm>
          <a:off x="2336427" y="1957469"/>
          <a:ext cx="2566490" cy="2542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FA9E1782-A715-465D-8098-296F9FFFEB22}"/>
              </a:ext>
            </a:extLst>
          </p:cNvPr>
          <p:cNvGraphicFramePr>
            <a:graphicFrameLocks noChangeAspect="1"/>
          </p:cNvGraphicFramePr>
          <p:nvPr>
            <p:extLst>
              <p:ext uri="{D42A27DB-BD31-4B8C-83A1-F6EECF244321}">
                <p14:modId xmlns:p14="http://schemas.microsoft.com/office/powerpoint/2010/main" val="1850210605"/>
              </p:ext>
            </p:extLst>
          </p:nvPr>
        </p:nvGraphicFramePr>
        <p:xfrm>
          <a:off x="9066099" y="1932386"/>
          <a:ext cx="2566490" cy="254263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Q3.	How concerned are you about the following issues using a scale from 0 to 10 where 0 means you have no concern at all and 10 means you are very concerned about the issue? </a:t>
            </a:r>
          </a:p>
          <a:p>
            <a:pPr marL="0" indent="0">
              <a:buNone/>
            </a:pPr>
            <a:r>
              <a:rPr lang="en-US" sz="900">
                <a:solidFill>
                  <a:schemeClr val="tx1">
                    <a:lumMod val="50000"/>
                    <a:lumOff val="50000"/>
                  </a:schemeClr>
                </a:solidFill>
                <a:latin typeface="+mj-lt"/>
              </a:rPr>
              <a:t>	Base: All respondents</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652540" y="800522"/>
            <a:ext cx="11539460" cy="664797"/>
          </a:xfrm>
        </p:spPr>
        <p:txBody>
          <a:bodyPr/>
          <a:lstStyle/>
          <a:p>
            <a:r>
              <a:rPr lang="en-US" sz="4800" dirty="0">
                <a:solidFill>
                  <a:srgbClr val="005587"/>
                </a:solidFill>
              </a:rPr>
              <a:t>Top Five Agri-Food System Issues of Concern </a:t>
            </a:r>
          </a:p>
        </p:txBody>
      </p:sp>
      <p:sp>
        <p:nvSpPr>
          <p:cNvPr id="15" name="TextBox 14">
            <a:extLst>
              <a:ext uri="{FF2B5EF4-FFF2-40B4-BE49-F238E27FC236}">
                <a16:creationId xmlns:a16="http://schemas.microsoft.com/office/drawing/2014/main" id="{F0EFA8AD-A51E-45D8-90D5-F34D74F47C87}"/>
              </a:ext>
            </a:extLst>
          </p:cNvPr>
          <p:cNvSpPr txBox="1"/>
          <p:nvPr/>
        </p:nvSpPr>
        <p:spPr>
          <a:xfrm>
            <a:off x="3107339" y="2616344"/>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C0BA32"/>
                </a:solidFill>
              </a:rPr>
              <a:t>47</a:t>
            </a:r>
            <a:r>
              <a:rPr lang="en-GB" sz="3600">
                <a:solidFill>
                  <a:srgbClr val="C0BA32"/>
                </a:solidFill>
              </a:rPr>
              <a:t>%</a:t>
            </a:r>
            <a:endParaRPr lang="en-GB" sz="3600" b="0">
              <a:solidFill>
                <a:srgbClr val="C0BA32"/>
              </a:solidFill>
            </a:endParaRPr>
          </a:p>
        </p:txBody>
      </p:sp>
      <p:sp>
        <p:nvSpPr>
          <p:cNvPr id="17" name="TextBox 16">
            <a:extLst>
              <a:ext uri="{FF2B5EF4-FFF2-40B4-BE49-F238E27FC236}">
                <a16:creationId xmlns:a16="http://schemas.microsoft.com/office/drawing/2014/main" id="{E2D90AAE-DA15-4941-A156-2880AE7153F2}"/>
              </a:ext>
            </a:extLst>
          </p:cNvPr>
          <p:cNvSpPr txBox="1"/>
          <p:nvPr/>
        </p:nvSpPr>
        <p:spPr>
          <a:xfrm>
            <a:off x="5395215" y="2617077"/>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7E7A77"/>
                </a:solidFill>
              </a:rPr>
              <a:t>42</a:t>
            </a:r>
            <a:r>
              <a:rPr lang="en-GB" sz="3600">
                <a:solidFill>
                  <a:srgbClr val="7E7A77"/>
                </a:solidFill>
              </a:rPr>
              <a:t>%</a:t>
            </a:r>
            <a:endParaRPr lang="en-GB" sz="3600" b="0">
              <a:solidFill>
                <a:srgbClr val="7E7A77"/>
              </a:solidFill>
            </a:endParaRPr>
          </a:p>
        </p:txBody>
      </p:sp>
      <p:sp>
        <p:nvSpPr>
          <p:cNvPr id="19" name="TextBox 18">
            <a:extLst>
              <a:ext uri="{FF2B5EF4-FFF2-40B4-BE49-F238E27FC236}">
                <a16:creationId xmlns:a16="http://schemas.microsoft.com/office/drawing/2014/main" id="{EB2412DE-CEAF-4CCE-B5CA-AA3DC1F49546}"/>
              </a:ext>
            </a:extLst>
          </p:cNvPr>
          <p:cNvSpPr txBox="1"/>
          <p:nvPr/>
        </p:nvSpPr>
        <p:spPr>
          <a:xfrm>
            <a:off x="7611227" y="2679085"/>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6A813B"/>
                </a:solidFill>
              </a:rPr>
              <a:t>40</a:t>
            </a:r>
            <a:r>
              <a:rPr lang="en-GB" sz="3600">
                <a:solidFill>
                  <a:srgbClr val="6A813B"/>
                </a:solidFill>
              </a:rPr>
              <a:t>%</a:t>
            </a:r>
            <a:endParaRPr lang="en-GB" sz="3600" b="0">
              <a:solidFill>
                <a:srgbClr val="6A813B"/>
              </a:solidFill>
            </a:endParaRPr>
          </a:p>
        </p:txBody>
      </p:sp>
      <p:sp>
        <p:nvSpPr>
          <p:cNvPr id="20" name="TextBox 19">
            <a:extLst>
              <a:ext uri="{FF2B5EF4-FFF2-40B4-BE49-F238E27FC236}">
                <a16:creationId xmlns:a16="http://schemas.microsoft.com/office/drawing/2014/main" id="{BD31C3C3-7EC9-40FC-9892-2E68AC5A58FD}"/>
              </a:ext>
            </a:extLst>
          </p:cNvPr>
          <p:cNvSpPr txBox="1"/>
          <p:nvPr/>
        </p:nvSpPr>
        <p:spPr>
          <a:xfrm>
            <a:off x="9851279" y="2619350"/>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9AA676"/>
                </a:solidFill>
              </a:rPr>
              <a:t>36</a:t>
            </a:r>
            <a:r>
              <a:rPr lang="en-GB" sz="3600">
                <a:solidFill>
                  <a:srgbClr val="9AA676"/>
                </a:solidFill>
              </a:rPr>
              <a:t>%</a:t>
            </a:r>
            <a:endParaRPr lang="en-GB" sz="3600" b="0">
              <a:solidFill>
                <a:srgbClr val="9AA676"/>
              </a:solidFill>
            </a:endParaRPr>
          </a:p>
        </p:txBody>
      </p:sp>
      <p:sp>
        <p:nvSpPr>
          <p:cNvPr id="21" name="TextBox 20">
            <a:extLst>
              <a:ext uri="{FF2B5EF4-FFF2-40B4-BE49-F238E27FC236}">
                <a16:creationId xmlns:a16="http://schemas.microsoft.com/office/drawing/2014/main" id="{F2F382D0-0668-4C75-89D3-AD33661FD592}"/>
              </a:ext>
            </a:extLst>
          </p:cNvPr>
          <p:cNvSpPr txBox="1"/>
          <p:nvPr/>
        </p:nvSpPr>
        <p:spPr>
          <a:xfrm>
            <a:off x="559411" y="4030176"/>
            <a:ext cx="1716990" cy="1231106"/>
          </a:xfrm>
          <a:prstGeom prst="rect">
            <a:avLst/>
          </a:prstGeom>
        </p:spPr>
        <p:txBody>
          <a:bodyPr vert="horz" wrap="square" lIns="0" tIns="0" rIns="0" bIns="0" rtlCol="0">
            <a:spAutoFit/>
          </a:bodyPr>
          <a:lstStyle/>
          <a:p>
            <a:pPr marL="4763" algn="ctr"/>
            <a:r>
              <a:rPr lang="en-US" sz="2000" dirty="0">
                <a:solidFill>
                  <a:srgbClr val="7E7A77"/>
                </a:solidFill>
              </a:rPr>
              <a:t>Government Policies and Regulations (International)</a:t>
            </a:r>
          </a:p>
        </p:txBody>
      </p:sp>
      <p:sp>
        <p:nvSpPr>
          <p:cNvPr id="30" name="TextBox 29">
            <a:extLst>
              <a:ext uri="{FF2B5EF4-FFF2-40B4-BE49-F238E27FC236}">
                <a16:creationId xmlns:a16="http://schemas.microsoft.com/office/drawing/2014/main" id="{332262B8-26C6-49B4-8EB7-325C37D3D3C6}"/>
              </a:ext>
            </a:extLst>
          </p:cNvPr>
          <p:cNvSpPr txBox="1"/>
          <p:nvPr/>
        </p:nvSpPr>
        <p:spPr>
          <a:xfrm>
            <a:off x="9535533" y="5265722"/>
            <a:ext cx="1627622" cy="184666"/>
          </a:xfrm>
          <a:prstGeom prst="rect">
            <a:avLst/>
          </a:prstGeom>
        </p:spPr>
        <p:txBody>
          <a:bodyPr vert="horz" wrap="square" lIns="0" tIns="0" rIns="0" bIns="0" rtlCol="0">
            <a:spAutoFit/>
          </a:bodyPr>
          <a:lstStyle/>
          <a:p>
            <a:pPr marL="6351"/>
            <a:r>
              <a:rPr lang="en-US" sz="1200" dirty="0">
                <a:latin typeface="+mj-lt"/>
              </a:rPr>
              <a:t>% Very Concerned (8-10)</a:t>
            </a:r>
          </a:p>
        </p:txBody>
      </p:sp>
      <p:sp>
        <p:nvSpPr>
          <p:cNvPr id="42" name="TextBox 41">
            <a:extLst>
              <a:ext uri="{FF2B5EF4-FFF2-40B4-BE49-F238E27FC236}">
                <a16:creationId xmlns:a16="http://schemas.microsoft.com/office/drawing/2014/main" id="{6A605D5D-448B-4AE0-9D25-E3D11286EB57}"/>
              </a:ext>
            </a:extLst>
          </p:cNvPr>
          <p:cNvSpPr txBox="1"/>
          <p:nvPr/>
        </p:nvSpPr>
        <p:spPr>
          <a:xfrm>
            <a:off x="2720504" y="4037705"/>
            <a:ext cx="1716990" cy="1231106"/>
          </a:xfrm>
          <a:prstGeom prst="rect">
            <a:avLst/>
          </a:prstGeom>
        </p:spPr>
        <p:txBody>
          <a:bodyPr vert="horz" wrap="square" lIns="0" tIns="0" rIns="0" bIns="0" rtlCol="0">
            <a:spAutoFit/>
          </a:bodyPr>
          <a:lstStyle/>
          <a:p>
            <a:pPr marL="4763" algn="ctr"/>
            <a:r>
              <a:rPr lang="en-US" sz="2000" dirty="0">
                <a:solidFill>
                  <a:srgbClr val="7E7A77"/>
                </a:solidFill>
              </a:rPr>
              <a:t>Government Policies and Regulations (Canada)</a:t>
            </a:r>
          </a:p>
        </p:txBody>
      </p:sp>
      <p:sp>
        <p:nvSpPr>
          <p:cNvPr id="43" name="TextBox 42">
            <a:extLst>
              <a:ext uri="{FF2B5EF4-FFF2-40B4-BE49-F238E27FC236}">
                <a16:creationId xmlns:a16="http://schemas.microsoft.com/office/drawing/2014/main" id="{9A5E31AF-3955-4539-BCBA-D1F53400D107}"/>
              </a:ext>
            </a:extLst>
          </p:cNvPr>
          <p:cNvSpPr txBox="1"/>
          <p:nvPr/>
        </p:nvSpPr>
        <p:spPr>
          <a:xfrm>
            <a:off x="4948955" y="4066169"/>
            <a:ext cx="1716990" cy="923330"/>
          </a:xfrm>
          <a:prstGeom prst="rect">
            <a:avLst/>
          </a:prstGeom>
        </p:spPr>
        <p:txBody>
          <a:bodyPr vert="horz" wrap="square" lIns="0" tIns="0" rIns="0" bIns="0" rtlCol="0">
            <a:spAutoFit/>
          </a:bodyPr>
          <a:lstStyle/>
          <a:p>
            <a:pPr marL="4763" algn="ctr"/>
            <a:r>
              <a:rPr lang="en-US" sz="2000" dirty="0">
                <a:solidFill>
                  <a:srgbClr val="7E7A77"/>
                </a:solidFill>
              </a:rPr>
              <a:t>Public Trust in Canadian </a:t>
            </a:r>
          </a:p>
          <a:p>
            <a:pPr marL="4763" algn="ctr"/>
            <a:r>
              <a:rPr lang="en-US" sz="2000" dirty="0">
                <a:solidFill>
                  <a:srgbClr val="7E7A77"/>
                </a:solidFill>
              </a:rPr>
              <a:t>Agri-Food Chain</a:t>
            </a:r>
          </a:p>
        </p:txBody>
      </p:sp>
      <p:sp>
        <p:nvSpPr>
          <p:cNvPr id="44" name="TextBox 43">
            <a:extLst>
              <a:ext uri="{FF2B5EF4-FFF2-40B4-BE49-F238E27FC236}">
                <a16:creationId xmlns:a16="http://schemas.microsoft.com/office/drawing/2014/main" id="{275349D5-AB2D-464B-81E2-642CD057D1FF}"/>
              </a:ext>
            </a:extLst>
          </p:cNvPr>
          <p:cNvSpPr txBox="1"/>
          <p:nvPr/>
        </p:nvSpPr>
        <p:spPr>
          <a:xfrm>
            <a:off x="7033044" y="4155327"/>
            <a:ext cx="2152496" cy="923330"/>
          </a:xfrm>
          <a:prstGeom prst="rect">
            <a:avLst/>
          </a:prstGeom>
        </p:spPr>
        <p:txBody>
          <a:bodyPr vert="horz" wrap="square" lIns="0" tIns="0" rIns="0" bIns="0" rtlCol="0">
            <a:spAutoFit/>
          </a:bodyPr>
          <a:lstStyle/>
          <a:p>
            <a:pPr marL="4763" algn="ctr"/>
            <a:r>
              <a:rPr lang="en-US" sz="2000" dirty="0">
                <a:solidFill>
                  <a:srgbClr val="7E7A77"/>
                </a:solidFill>
              </a:rPr>
              <a:t>Consumer Reactions to New Practices or Technologies</a:t>
            </a:r>
          </a:p>
        </p:txBody>
      </p:sp>
      <p:sp>
        <p:nvSpPr>
          <p:cNvPr id="45" name="TextBox 44">
            <a:extLst>
              <a:ext uri="{FF2B5EF4-FFF2-40B4-BE49-F238E27FC236}">
                <a16:creationId xmlns:a16="http://schemas.microsoft.com/office/drawing/2014/main" id="{1FB4D909-2E0D-40E3-A376-AE8F0B954BDC}"/>
              </a:ext>
            </a:extLst>
          </p:cNvPr>
          <p:cNvSpPr txBox="1"/>
          <p:nvPr/>
        </p:nvSpPr>
        <p:spPr>
          <a:xfrm>
            <a:off x="9547678" y="4175303"/>
            <a:ext cx="1716990" cy="923330"/>
          </a:xfrm>
          <a:prstGeom prst="rect">
            <a:avLst/>
          </a:prstGeom>
        </p:spPr>
        <p:txBody>
          <a:bodyPr vert="horz" wrap="square" lIns="0" tIns="0" rIns="0" bIns="0" rtlCol="0">
            <a:spAutoFit/>
          </a:bodyPr>
          <a:lstStyle/>
          <a:p>
            <a:pPr marL="4763" algn="ctr"/>
            <a:r>
              <a:rPr lang="en-US" sz="2000">
                <a:solidFill>
                  <a:srgbClr val="7E7A77"/>
                </a:solidFill>
              </a:rPr>
              <a:t>Access to International Markets</a:t>
            </a:r>
          </a:p>
        </p:txBody>
      </p:sp>
      <p:graphicFrame>
        <p:nvGraphicFramePr>
          <p:cNvPr id="46" name="Chart 45">
            <a:extLst>
              <a:ext uri="{FF2B5EF4-FFF2-40B4-BE49-F238E27FC236}">
                <a16:creationId xmlns:a16="http://schemas.microsoft.com/office/drawing/2014/main" id="{46A51AE7-0653-4597-AE97-AF4F3A477C0D}"/>
              </a:ext>
            </a:extLst>
          </p:cNvPr>
          <p:cNvGraphicFramePr>
            <a:graphicFrameLocks noChangeAspect="1"/>
          </p:cNvGraphicFramePr>
          <p:nvPr>
            <p:extLst>
              <p:ext uri="{D42A27DB-BD31-4B8C-83A1-F6EECF244321}">
                <p14:modId xmlns:p14="http://schemas.microsoft.com/office/powerpoint/2010/main" val="3792532087"/>
              </p:ext>
            </p:extLst>
          </p:nvPr>
        </p:nvGraphicFramePr>
        <p:xfrm>
          <a:off x="196451" y="1985200"/>
          <a:ext cx="2566490" cy="2542634"/>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a:extLst>
              <a:ext uri="{FF2B5EF4-FFF2-40B4-BE49-F238E27FC236}">
                <a16:creationId xmlns:a16="http://schemas.microsoft.com/office/drawing/2014/main" id="{6CD6A0C8-0474-446C-9C47-4C40909BCEC7}"/>
              </a:ext>
            </a:extLst>
          </p:cNvPr>
          <p:cNvSpPr txBox="1"/>
          <p:nvPr/>
        </p:nvSpPr>
        <p:spPr>
          <a:xfrm>
            <a:off x="967363" y="2647038"/>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50</a:t>
            </a:r>
            <a:r>
              <a:rPr lang="en-GB" sz="3600">
                <a:solidFill>
                  <a:srgbClr val="035688"/>
                </a:solidFill>
              </a:rPr>
              <a:t>%</a:t>
            </a:r>
          </a:p>
        </p:txBody>
      </p:sp>
    </p:spTree>
    <p:extLst>
      <p:ext uri="{BB962C8B-B14F-4D97-AF65-F5344CB8AC3E}">
        <p14:creationId xmlns:p14="http://schemas.microsoft.com/office/powerpoint/2010/main" val="324862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776BF76D-7172-4021-8D13-431A6F3094F7}"/>
              </a:ext>
            </a:extLst>
          </p:cNvPr>
          <p:cNvGraphicFramePr>
            <a:graphicFrameLocks noChangeAspect="1"/>
          </p:cNvGraphicFramePr>
          <p:nvPr>
            <p:extLst>
              <p:ext uri="{D42A27DB-BD31-4B8C-83A1-F6EECF244321}">
                <p14:modId xmlns:p14="http://schemas.microsoft.com/office/powerpoint/2010/main" val="3127837998"/>
              </p:ext>
            </p:extLst>
          </p:nvPr>
        </p:nvGraphicFramePr>
        <p:xfrm>
          <a:off x="7232856" y="1856016"/>
          <a:ext cx="2566490" cy="2542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5DFBE25-29EF-4D6A-953E-908CBCCE8234}"/>
              </a:ext>
            </a:extLst>
          </p:cNvPr>
          <p:cNvGraphicFramePr>
            <a:graphicFrameLocks noChangeAspect="1"/>
          </p:cNvGraphicFramePr>
          <p:nvPr>
            <p:extLst>
              <p:ext uri="{D42A27DB-BD31-4B8C-83A1-F6EECF244321}">
                <p14:modId xmlns:p14="http://schemas.microsoft.com/office/powerpoint/2010/main" val="3549650038"/>
              </p:ext>
            </p:extLst>
          </p:nvPr>
        </p:nvGraphicFramePr>
        <p:xfrm>
          <a:off x="4881155" y="1869882"/>
          <a:ext cx="2566490" cy="254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6F3C2A66-BC63-460A-AD21-9931087CECE2}"/>
              </a:ext>
            </a:extLst>
          </p:cNvPr>
          <p:cNvGraphicFramePr>
            <a:graphicFrameLocks noChangeAspect="1"/>
          </p:cNvGraphicFramePr>
          <p:nvPr>
            <p:extLst>
              <p:ext uri="{D42A27DB-BD31-4B8C-83A1-F6EECF244321}">
                <p14:modId xmlns:p14="http://schemas.microsoft.com/office/powerpoint/2010/main" val="743961076"/>
              </p:ext>
            </p:extLst>
          </p:nvPr>
        </p:nvGraphicFramePr>
        <p:xfrm>
          <a:off x="2569185" y="1908721"/>
          <a:ext cx="2566490" cy="2542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FA9E1782-A715-465D-8098-296F9FFFEB22}"/>
              </a:ext>
            </a:extLst>
          </p:cNvPr>
          <p:cNvGraphicFramePr>
            <a:graphicFrameLocks noChangeAspect="1"/>
          </p:cNvGraphicFramePr>
          <p:nvPr>
            <p:extLst>
              <p:ext uri="{D42A27DB-BD31-4B8C-83A1-F6EECF244321}">
                <p14:modId xmlns:p14="http://schemas.microsoft.com/office/powerpoint/2010/main" val="3900375387"/>
              </p:ext>
            </p:extLst>
          </p:nvPr>
        </p:nvGraphicFramePr>
        <p:xfrm>
          <a:off x="9638691" y="1810955"/>
          <a:ext cx="2566490" cy="254263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Q4.	 In your view, please list the top three potential risks to your specific sector and organization. </a:t>
            </a:r>
          </a:p>
          <a:p>
            <a:pPr marL="0" indent="0">
              <a:buNone/>
            </a:pPr>
            <a:r>
              <a:rPr lang="en-US" sz="900">
                <a:solidFill>
                  <a:schemeClr val="tx1">
                    <a:lumMod val="50000"/>
                    <a:lumOff val="50000"/>
                  </a:schemeClr>
                </a:solidFill>
                <a:latin typeface="+mj-lt"/>
              </a:rPr>
              <a:t>	Base: All respondents </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451499" y="368443"/>
            <a:ext cx="11539460" cy="1329595"/>
          </a:xfrm>
        </p:spPr>
        <p:txBody>
          <a:bodyPr/>
          <a:lstStyle/>
          <a:p>
            <a:r>
              <a:rPr lang="en-US" sz="4800" dirty="0">
                <a:solidFill>
                  <a:srgbClr val="005587"/>
                </a:solidFill>
              </a:rPr>
              <a:t>Top Risks to  Sector/Organization – </a:t>
            </a:r>
            <a:br>
              <a:rPr lang="en-US" sz="4800" dirty="0">
                <a:solidFill>
                  <a:srgbClr val="005587"/>
                </a:solidFill>
              </a:rPr>
            </a:br>
            <a:r>
              <a:rPr lang="en-US" sz="4800" dirty="0">
                <a:solidFill>
                  <a:srgbClr val="005587"/>
                </a:solidFill>
              </a:rPr>
              <a:t>When asked to choose top three</a:t>
            </a:r>
          </a:p>
        </p:txBody>
      </p:sp>
      <p:sp>
        <p:nvSpPr>
          <p:cNvPr id="15" name="TextBox 14">
            <a:extLst>
              <a:ext uri="{FF2B5EF4-FFF2-40B4-BE49-F238E27FC236}">
                <a16:creationId xmlns:a16="http://schemas.microsoft.com/office/drawing/2014/main" id="{F0EFA8AD-A51E-45D8-90D5-F34D74F47C87}"/>
              </a:ext>
            </a:extLst>
          </p:cNvPr>
          <p:cNvSpPr txBox="1"/>
          <p:nvPr/>
        </p:nvSpPr>
        <p:spPr>
          <a:xfrm>
            <a:off x="3206413" y="2574280"/>
            <a:ext cx="1283578" cy="460243"/>
          </a:xfrm>
          <a:prstGeom prst="rect">
            <a:avLst/>
          </a:prstGeom>
        </p:spPr>
        <p:txBody>
          <a:bodyPr vert="horz" lIns="0" tIns="0" rIns="0" bIns="0" rtlCol="0" anchor="t">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C0BA32"/>
                </a:solidFill>
                <a:cs typeface="Arial"/>
              </a:rPr>
              <a:t>34%</a:t>
            </a:r>
            <a:endParaRPr lang="en-GB" sz="5400" b="0">
              <a:solidFill>
                <a:srgbClr val="C0BA32"/>
              </a:solidFill>
              <a:cs typeface="Arial"/>
            </a:endParaRPr>
          </a:p>
        </p:txBody>
      </p:sp>
      <p:sp>
        <p:nvSpPr>
          <p:cNvPr id="17" name="TextBox 16">
            <a:extLst>
              <a:ext uri="{FF2B5EF4-FFF2-40B4-BE49-F238E27FC236}">
                <a16:creationId xmlns:a16="http://schemas.microsoft.com/office/drawing/2014/main" id="{E2D90AAE-DA15-4941-A156-2880AE7153F2}"/>
              </a:ext>
            </a:extLst>
          </p:cNvPr>
          <p:cNvSpPr txBox="1"/>
          <p:nvPr/>
        </p:nvSpPr>
        <p:spPr>
          <a:xfrm>
            <a:off x="5666335" y="2554573"/>
            <a:ext cx="1109789" cy="466927"/>
          </a:xfrm>
          <a:prstGeom prst="rect">
            <a:avLst/>
          </a:prstGeom>
        </p:spPr>
        <p:txBody>
          <a:bodyPr vert="horz" lIns="0" tIns="0" rIns="0" bIns="0" rtlCol="0" anchor="t">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7E7A77"/>
                </a:solidFill>
                <a:cs typeface="Arial"/>
              </a:rPr>
              <a:t>25</a:t>
            </a:r>
            <a:r>
              <a:rPr lang="en-GB" sz="3600">
                <a:solidFill>
                  <a:srgbClr val="7E7A77"/>
                </a:solidFill>
                <a:cs typeface="Arial"/>
              </a:rPr>
              <a:t>%</a:t>
            </a:r>
            <a:endParaRPr lang="en-GB" sz="3600" b="0">
              <a:solidFill>
                <a:srgbClr val="7E7A77"/>
              </a:solidFill>
              <a:cs typeface="Arial"/>
            </a:endParaRPr>
          </a:p>
        </p:txBody>
      </p:sp>
      <p:sp>
        <p:nvSpPr>
          <p:cNvPr id="19" name="TextBox 18">
            <a:extLst>
              <a:ext uri="{FF2B5EF4-FFF2-40B4-BE49-F238E27FC236}">
                <a16:creationId xmlns:a16="http://schemas.microsoft.com/office/drawing/2014/main" id="{EB2412DE-CEAF-4CCE-B5CA-AA3DC1F49546}"/>
              </a:ext>
            </a:extLst>
          </p:cNvPr>
          <p:cNvSpPr txBox="1"/>
          <p:nvPr/>
        </p:nvSpPr>
        <p:spPr>
          <a:xfrm>
            <a:off x="8018036" y="2567784"/>
            <a:ext cx="1109789" cy="466927"/>
          </a:xfrm>
          <a:prstGeom prst="rect">
            <a:avLst/>
          </a:prstGeom>
        </p:spPr>
        <p:txBody>
          <a:bodyPr vert="horz" lIns="0" tIns="0" rIns="0" bIns="0" rtlCol="0" anchor="t">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6A813B"/>
                </a:solidFill>
                <a:cs typeface="Arial"/>
              </a:rPr>
              <a:t>23</a:t>
            </a:r>
            <a:r>
              <a:rPr lang="en-GB" sz="3600">
                <a:solidFill>
                  <a:srgbClr val="6A813B"/>
                </a:solidFill>
                <a:cs typeface="Arial"/>
              </a:rPr>
              <a:t>%</a:t>
            </a:r>
            <a:endParaRPr lang="en-GB" sz="3600" b="0">
              <a:solidFill>
                <a:srgbClr val="6A813B"/>
              </a:solidFill>
              <a:cs typeface="Arial"/>
            </a:endParaRPr>
          </a:p>
        </p:txBody>
      </p:sp>
      <p:sp>
        <p:nvSpPr>
          <p:cNvPr id="20" name="TextBox 19">
            <a:extLst>
              <a:ext uri="{FF2B5EF4-FFF2-40B4-BE49-F238E27FC236}">
                <a16:creationId xmlns:a16="http://schemas.microsoft.com/office/drawing/2014/main" id="{BD31C3C3-7EC9-40FC-9892-2E68AC5A58FD}"/>
              </a:ext>
            </a:extLst>
          </p:cNvPr>
          <p:cNvSpPr txBox="1"/>
          <p:nvPr/>
        </p:nvSpPr>
        <p:spPr>
          <a:xfrm>
            <a:off x="10423871" y="2497919"/>
            <a:ext cx="1109789" cy="466927"/>
          </a:xfrm>
          <a:prstGeom prst="rect">
            <a:avLst/>
          </a:prstGeom>
        </p:spPr>
        <p:txBody>
          <a:bodyPr vert="horz" lIns="0" tIns="0" rIns="0" bIns="0" rtlCol="0" anchor="t">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9AA676"/>
                </a:solidFill>
                <a:cs typeface="Arial"/>
              </a:rPr>
              <a:t>22</a:t>
            </a:r>
            <a:r>
              <a:rPr lang="en-GB" sz="3600">
                <a:solidFill>
                  <a:srgbClr val="9AA676"/>
                </a:solidFill>
                <a:cs typeface="Arial"/>
              </a:rPr>
              <a:t>%</a:t>
            </a:r>
            <a:endParaRPr lang="en-GB" sz="3600" b="0">
              <a:solidFill>
                <a:srgbClr val="9AA676"/>
              </a:solidFill>
              <a:cs typeface="Arial"/>
            </a:endParaRPr>
          </a:p>
        </p:txBody>
      </p:sp>
      <p:sp>
        <p:nvSpPr>
          <p:cNvPr id="21" name="TextBox 20">
            <a:extLst>
              <a:ext uri="{FF2B5EF4-FFF2-40B4-BE49-F238E27FC236}">
                <a16:creationId xmlns:a16="http://schemas.microsoft.com/office/drawing/2014/main" id="{F2F382D0-0668-4C75-89D3-AD33661FD592}"/>
              </a:ext>
            </a:extLst>
          </p:cNvPr>
          <p:cNvSpPr txBox="1"/>
          <p:nvPr/>
        </p:nvSpPr>
        <p:spPr>
          <a:xfrm>
            <a:off x="688501" y="4106541"/>
            <a:ext cx="1716990" cy="615553"/>
          </a:xfrm>
          <a:prstGeom prst="rect">
            <a:avLst/>
          </a:prstGeom>
        </p:spPr>
        <p:txBody>
          <a:bodyPr vert="horz" wrap="square" lIns="0" tIns="0" rIns="0" bIns="0" rtlCol="0" anchor="t">
            <a:spAutoFit/>
          </a:bodyPr>
          <a:lstStyle/>
          <a:p>
            <a:pPr marL="4445" algn="ctr"/>
            <a:r>
              <a:rPr lang="en-US" sz="2000">
                <a:solidFill>
                  <a:srgbClr val="7E7A77"/>
                </a:solidFill>
              </a:rPr>
              <a:t>Policies and Regulations</a:t>
            </a:r>
            <a:endParaRPr lang="en-US" sz="2000">
              <a:solidFill>
                <a:srgbClr val="7E7A77"/>
              </a:solidFill>
              <a:cs typeface="Calibri"/>
            </a:endParaRPr>
          </a:p>
        </p:txBody>
      </p:sp>
      <p:sp>
        <p:nvSpPr>
          <p:cNvPr id="30" name="TextBox 29">
            <a:extLst>
              <a:ext uri="{FF2B5EF4-FFF2-40B4-BE49-F238E27FC236}">
                <a16:creationId xmlns:a16="http://schemas.microsoft.com/office/drawing/2014/main" id="{332262B8-26C6-49B4-8EB7-325C37D3D3C6}"/>
              </a:ext>
            </a:extLst>
          </p:cNvPr>
          <p:cNvSpPr txBox="1"/>
          <p:nvPr/>
        </p:nvSpPr>
        <p:spPr>
          <a:xfrm>
            <a:off x="10236440" y="4971490"/>
            <a:ext cx="1627622" cy="184666"/>
          </a:xfrm>
          <a:prstGeom prst="rect">
            <a:avLst/>
          </a:prstGeom>
        </p:spPr>
        <p:txBody>
          <a:bodyPr vert="horz" wrap="square" lIns="0" tIns="0" rIns="0" bIns="0" rtlCol="0">
            <a:spAutoFit/>
          </a:bodyPr>
          <a:lstStyle/>
          <a:p>
            <a:pPr marL="6351"/>
            <a:r>
              <a:rPr lang="en-US" sz="1200" dirty="0">
                <a:latin typeface="+mj-lt"/>
              </a:rPr>
              <a:t>% Very Concerned (8-10)</a:t>
            </a:r>
          </a:p>
        </p:txBody>
      </p:sp>
      <p:sp>
        <p:nvSpPr>
          <p:cNvPr id="42" name="TextBox 41">
            <a:extLst>
              <a:ext uri="{FF2B5EF4-FFF2-40B4-BE49-F238E27FC236}">
                <a16:creationId xmlns:a16="http://schemas.microsoft.com/office/drawing/2014/main" id="{6A605D5D-448B-4AE0-9D25-E3D11286EB57}"/>
              </a:ext>
            </a:extLst>
          </p:cNvPr>
          <p:cNvSpPr txBox="1"/>
          <p:nvPr/>
        </p:nvSpPr>
        <p:spPr>
          <a:xfrm>
            <a:off x="2805502" y="4095984"/>
            <a:ext cx="1810568" cy="615553"/>
          </a:xfrm>
          <a:prstGeom prst="rect">
            <a:avLst/>
          </a:prstGeom>
        </p:spPr>
        <p:txBody>
          <a:bodyPr vert="horz" wrap="square" lIns="0" tIns="0" rIns="0" bIns="0" rtlCol="0" anchor="t">
            <a:spAutoFit/>
          </a:bodyPr>
          <a:lstStyle/>
          <a:p>
            <a:pPr marL="4445" algn="ctr"/>
            <a:r>
              <a:rPr lang="en-US" sz="2000">
                <a:solidFill>
                  <a:srgbClr val="7E7A77"/>
                </a:solidFill>
                <a:cs typeface="Calibri"/>
              </a:rPr>
              <a:t>Public perception/trust</a:t>
            </a:r>
          </a:p>
        </p:txBody>
      </p:sp>
      <p:sp>
        <p:nvSpPr>
          <p:cNvPr id="43" name="TextBox 42">
            <a:extLst>
              <a:ext uri="{FF2B5EF4-FFF2-40B4-BE49-F238E27FC236}">
                <a16:creationId xmlns:a16="http://schemas.microsoft.com/office/drawing/2014/main" id="{9A5E31AF-3955-4539-BCBA-D1F53400D107}"/>
              </a:ext>
            </a:extLst>
          </p:cNvPr>
          <p:cNvSpPr txBox="1"/>
          <p:nvPr/>
        </p:nvSpPr>
        <p:spPr>
          <a:xfrm>
            <a:off x="5302928" y="4045812"/>
            <a:ext cx="1716990" cy="615553"/>
          </a:xfrm>
          <a:prstGeom prst="rect">
            <a:avLst/>
          </a:prstGeom>
        </p:spPr>
        <p:txBody>
          <a:bodyPr vert="horz" wrap="square" lIns="0" tIns="0" rIns="0" bIns="0" rtlCol="0" anchor="t">
            <a:spAutoFit/>
          </a:bodyPr>
          <a:lstStyle/>
          <a:p>
            <a:pPr marL="4445" algn="ctr"/>
            <a:r>
              <a:rPr lang="en-US" sz="2000">
                <a:solidFill>
                  <a:srgbClr val="7E7A77"/>
                </a:solidFill>
                <a:cs typeface="Calibri"/>
              </a:rPr>
              <a:t>Market </a:t>
            </a:r>
          </a:p>
          <a:p>
            <a:pPr marL="4445" algn="ctr"/>
            <a:r>
              <a:rPr lang="en-US" sz="2000">
                <a:solidFill>
                  <a:srgbClr val="7E7A77"/>
                </a:solidFill>
                <a:cs typeface="Calibri"/>
              </a:rPr>
              <a:t>access</a:t>
            </a:r>
          </a:p>
        </p:txBody>
      </p:sp>
      <p:sp>
        <p:nvSpPr>
          <p:cNvPr id="44" name="TextBox 43">
            <a:extLst>
              <a:ext uri="{FF2B5EF4-FFF2-40B4-BE49-F238E27FC236}">
                <a16:creationId xmlns:a16="http://schemas.microsoft.com/office/drawing/2014/main" id="{275349D5-AB2D-464B-81E2-642CD057D1FF}"/>
              </a:ext>
            </a:extLst>
          </p:cNvPr>
          <p:cNvSpPr txBox="1"/>
          <p:nvPr/>
        </p:nvSpPr>
        <p:spPr>
          <a:xfrm>
            <a:off x="7393511" y="4161446"/>
            <a:ext cx="2459969" cy="615553"/>
          </a:xfrm>
          <a:prstGeom prst="rect">
            <a:avLst/>
          </a:prstGeom>
        </p:spPr>
        <p:txBody>
          <a:bodyPr vert="horz" wrap="square" lIns="0" tIns="0" rIns="0" bIns="0" rtlCol="0" anchor="t">
            <a:spAutoFit/>
          </a:bodyPr>
          <a:lstStyle/>
          <a:p>
            <a:pPr marL="4445" algn="ctr"/>
            <a:r>
              <a:rPr lang="en-US" sz="2000">
                <a:solidFill>
                  <a:srgbClr val="7E7A77"/>
                </a:solidFill>
                <a:cs typeface="Calibri"/>
              </a:rPr>
              <a:t>Distrust/misunderstand science/technology</a:t>
            </a:r>
          </a:p>
        </p:txBody>
      </p:sp>
      <p:sp>
        <p:nvSpPr>
          <p:cNvPr id="45" name="TextBox 44">
            <a:extLst>
              <a:ext uri="{FF2B5EF4-FFF2-40B4-BE49-F238E27FC236}">
                <a16:creationId xmlns:a16="http://schemas.microsoft.com/office/drawing/2014/main" id="{1FB4D909-2E0D-40E3-A376-AE8F0B954BDC}"/>
              </a:ext>
            </a:extLst>
          </p:cNvPr>
          <p:cNvSpPr txBox="1"/>
          <p:nvPr/>
        </p:nvSpPr>
        <p:spPr>
          <a:xfrm>
            <a:off x="9966599" y="4164184"/>
            <a:ext cx="1897463" cy="615553"/>
          </a:xfrm>
          <a:prstGeom prst="rect">
            <a:avLst/>
          </a:prstGeom>
        </p:spPr>
        <p:txBody>
          <a:bodyPr vert="horz" wrap="square" lIns="0" tIns="0" rIns="0" bIns="0" rtlCol="0" anchor="t">
            <a:spAutoFit/>
          </a:bodyPr>
          <a:lstStyle/>
          <a:p>
            <a:pPr marL="4445" algn="ctr"/>
            <a:r>
              <a:rPr lang="en-US" sz="2000">
                <a:solidFill>
                  <a:srgbClr val="7E7A77"/>
                </a:solidFill>
                <a:cs typeface="Calibri"/>
              </a:rPr>
              <a:t>Price/cost of food/affordability</a:t>
            </a:r>
          </a:p>
        </p:txBody>
      </p:sp>
      <p:graphicFrame>
        <p:nvGraphicFramePr>
          <p:cNvPr id="46" name="Chart 45">
            <a:extLst>
              <a:ext uri="{FF2B5EF4-FFF2-40B4-BE49-F238E27FC236}">
                <a16:creationId xmlns:a16="http://schemas.microsoft.com/office/drawing/2014/main" id="{46A51AE7-0653-4597-AE97-AF4F3A477C0D}"/>
              </a:ext>
            </a:extLst>
          </p:cNvPr>
          <p:cNvGraphicFramePr>
            <a:graphicFrameLocks noChangeAspect="1"/>
          </p:cNvGraphicFramePr>
          <p:nvPr>
            <p:extLst>
              <p:ext uri="{D42A27DB-BD31-4B8C-83A1-F6EECF244321}">
                <p14:modId xmlns:p14="http://schemas.microsoft.com/office/powerpoint/2010/main" val="4217175979"/>
              </p:ext>
            </p:extLst>
          </p:nvPr>
        </p:nvGraphicFramePr>
        <p:xfrm>
          <a:off x="298804" y="1947560"/>
          <a:ext cx="2566490" cy="2542634"/>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a:extLst>
              <a:ext uri="{FF2B5EF4-FFF2-40B4-BE49-F238E27FC236}">
                <a16:creationId xmlns:a16="http://schemas.microsoft.com/office/drawing/2014/main" id="{6CD6A0C8-0474-446C-9C47-4C40909BCEC7}"/>
              </a:ext>
            </a:extLst>
          </p:cNvPr>
          <p:cNvSpPr txBox="1"/>
          <p:nvPr/>
        </p:nvSpPr>
        <p:spPr>
          <a:xfrm>
            <a:off x="976137" y="2596030"/>
            <a:ext cx="1296946" cy="493663"/>
          </a:xfrm>
          <a:prstGeom prst="rect">
            <a:avLst/>
          </a:prstGeom>
        </p:spPr>
        <p:txBody>
          <a:bodyPr vert="horz" lIns="0" tIns="0" rIns="0" bIns="0" rtlCol="0" anchor="t">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cs typeface="Arial"/>
              </a:rPr>
              <a:t>41%</a:t>
            </a:r>
          </a:p>
        </p:txBody>
      </p:sp>
    </p:spTree>
    <p:extLst>
      <p:ext uri="{BB962C8B-B14F-4D97-AF65-F5344CB8AC3E}">
        <p14:creationId xmlns:p14="http://schemas.microsoft.com/office/powerpoint/2010/main" val="88265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776BF76D-7172-4021-8D13-431A6F3094F7}"/>
              </a:ext>
            </a:extLst>
          </p:cNvPr>
          <p:cNvGraphicFramePr>
            <a:graphicFrameLocks noChangeAspect="1"/>
          </p:cNvGraphicFramePr>
          <p:nvPr>
            <p:extLst>
              <p:ext uri="{D42A27DB-BD31-4B8C-83A1-F6EECF244321}">
                <p14:modId xmlns:p14="http://schemas.microsoft.com/office/powerpoint/2010/main" val="823343314"/>
              </p:ext>
            </p:extLst>
          </p:nvPr>
        </p:nvGraphicFramePr>
        <p:xfrm>
          <a:off x="6986757" y="1930648"/>
          <a:ext cx="2566490" cy="2542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5DFBE25-29EF-4D6A-953E-908CBCCE8234}"/>
              </a:ext>
            </a:extLst>
          </p:cNvPr>
          <p:cNvGraphicFramePr>
            <a:graphicFrameLocks noChangeAspect="1"/>
          </p:cNvGraphicFramePr>
          <p:nvPr>
            <p:extLst/>
          </p:nvPr>
        </p:nvGraphicFramePr>
        <p:xfrm>
          <a:off x="4610035" y="1932386"/>
          <a:ext cx="2566490" cy="254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FA9E1782-A715-465D-8098-296F9FFFEB22}"/>
              </a:ext>
            </a:extLst>
          </p:cNvPr>
          <p:cNvGraphicFramePr>
            <a:graphicFrameLocks noChangeAspect="1"/>
          </p:cNvGraphicFramePr>
          <p:nvPr>
            <p:extLst>
              <p:ext uri="{D42A27DB-BD31-4B8C-83A1-F6EECF244321}">
                <p14:modId xmlns:p14="http://schemas.microsoft.com/office/powerpoint/2010/main" val="80351700"/>
              </p:ext>
            </p:extLst>
          </p:nvPr>
        </p:nvGraphicFramePr>
        <p:xfrm>
          <a:off x="9363478" y="1932386"/>
          <a:ext cx="2566490" cy="254263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Q3.	How concerned are you about the following issues using a scale from 0 to 10 where 0 means you have no concern at all and 10 means you are very concerned about the issue? </a:t>
            </a:r>
          </a:p>
          <a:p>
            <a:pPr marL="0" indent="0">
              <a:buNone/>
            </a:pPr>
            <a:r>
              <a:rPr lang="en-US" sz="900">
                <a:solidFill>
                  <a:schemeClr val="tx1">
                    <a:lumMod val="50000"/>
                    <a:lumOff val="50000"/>
                  </a:schemeClr>
                </a:solidFill>
                <a:latin typeface="+mj-lt"/>
              </a:rPr>
              <a:t>	Base: All respondents</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52619" y="388445"/>
            <a:ext cx="4523692" cy="7312771"/>
          </a:xfrm>
        </p:spPr>
        <p:txBody>
          <a:bodyPr/>
          <a:lstStyle/>
          <a:p>
            <a:r>
              <a:rPr lang="en-US" sz="4800" dirty="0">
                <a:solidFill>
                  <a:srgbClr val="005587"/>
                </a:solidFill>
              </a:rPr>
              <a:t>Public trust is identified </a:t>
            </a:r>
            <a:r>
              <a:rPr lang="en-US" sz="4800" u="sng" dirty="0">
                <a:solidFill>
                  <a:srgbClr val="005587"/>
                </a:solidFill>
              </a:rPr>
              <a:t>most</a:t>
            </a:r>
            <a:r>
              <a:rPr lang="en-US" sz="4800" dirty="0">
                <a:solidFill>
                  <a:srgbClr val="005587"/>
                </a:solidFill>
              </a:rPr>
              <a:t> as a food system concern.</a:t>
            </a:r>
            <a:br>
              <a:rPr lang="en-US" sz="4800" dirty="0">
                <a:solidFill>
                  <a:srgbClr val="005587"/>
                </a:solidFill>
              </a:rPr>
            </a:br>
            <a:r>
              <a:rPr lang="en-US" sz="4800" dirty="0">
                <a:solidFill>
                  <a:srgbClr val="005587"/>
                </a:solidFill>
              </a:rPr>
              <a:t>  </a:t>
            </a:r>
            <a:br>
              <a:rPr lang="en-US" sz="4800" dirty="0">
                <a:solidFill>
                  <a:srgbClr val="005587"/>
                </a:solidFill>
              </a:rPr>
            </a:br>
            <a:r>
              <a:rPr lang="en-US" sz="4800" u="sng" dirty="0">
                <a:solidFill>
                  <a:srgbClr val="005587"/>
                </a:solidFill>
              </a:rPr>
              <a:t>Level</a:t>
            </a:r>
            <a:r>
              <a:rPr lang="en-US" sz="4800" dirty="0">
                <a:solidFill>
                  <a:srgbClr val="005587"/>
                </a:solidFill>
              </a:rPr>
              <a:t> of concerns higher for overall agri-food system.</a:t>
            </a:r>
          </a:p>
        </p:txBody>
      </p:sp>
      <p:sp>
        <p:nvSpPr>
          <p:cNvPr id="17" name="TextBox 16">
            <a:extLst>
              <a:ext uri="{FF2B5EF4-FFF2-40B4-BE49-F238E27FC236}">
                <a16:creationId xmlns:a16="http://schemas.microsoft.com/office/drawing/2014/main" id="{E2D90AAE-DA15-4941-A156-2880AE7153F2}"/>
              </a:ext>
            </a:extLst>
          </p:cNvPr>
          <p:cNvSpPr txBox="1"/>
          <p:nvPr/>
        </p:nvSpPr>
        <p:spPr>
          <a:xfrm>
            <a:off x="5395215" y="2617077"/>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7E7A77"/>
                </a:solidFill>
              </a:rPr>
              <a:t>42</a:t>
            </a:r>
            <a:r>
              <a:rPr lang="en-GB" sz="3600">
                <a:solidFill>
                  <a:srgbClr val="7E7A77"/>
                </a:solidFill>
              </a:rPr>
              <a:t>%</a:t>
            </a:r>
            <a:endParaRPr lang="en-GB" sz="3600" b="0">
              <a:solidFill>
                <a:srgbClr val="7E7A77"/>
              </a:solidFill>
            </a:endParaRPr>
          </a:p>
        </p:txBody>
      </p:sp>
      <p:sp>
        <p:nvSpPr>
          <p:cNvPr id="19" name="TextBox 18">
            <a:extLst>
              <a:ext uri="{FF2B5EF4-FFF2-40B4-BE49-F238E27FC236}">
                <a16:creationId xmlns:a16="http://schemas.microsoft.com/office/drawing/2014/main" id="{EB2412DE-CEAF-4CCE-B5CA-AA3DC1F49546}"/>
              </a:ext>
            </a:extLst>
          </p:cNvPr>
          <p:cNvSpPr txBox="1"/>
          <p:nvPr/>
        </p:nvSpPr>
        <p:spPr>
          <a:xfrm>
            <a:off x="7715108" y="2621582"/>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6A813B"/>
                </a:solidFill>
              </a:rPr>
              <a:t>35</a:t>
            </a:r>
            <a:r>
              <a:rPr lang="en-GB" sz="3600">
                <a:solidFill>
                  <a:srgbClr val="6A813B"/>
                </a:solidFill>
              </a:rPr>
              <a:t>%</a:t>
            </a:r>
            <a:endParaRPr lang="en-GB" sz="3600" b="0">
              <a:solidFill>
                <a:srgbClr val="6A813B"/>
              </a:solidFill>
            </a:endParaRPr>
          </a:p>
        </p:txBody>
      </p:sp>
      <p:sp>
        <p:nvSpPr>
          <p:cNvPr id="20" name="TextBox 19">
            <a:extLst>
              <a:ext uri="{FF2B5EF4-FFF2-40B4-BE49-F238E27FC236}">
                <a16:creationId xmlns:a16="http://schemas.microsoft.com/office/drawing/2014/main" id="{BD31C3C3-7EC9-40FC-9892-2E68AC5A58FD}"/>
              </a:ext>
            </a:extLst>
          </p:cNvPr>
          <p:cNvSpPr txBox="1"/>
          <p:nvPr/>
        </p:nvSpPr>
        <p:spPr>
          <a:xfrm>
            <a:off x="10148658" y="2619350"/>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9AA676"/>
                </a:solidFill>
              </a:rPr>
              <a:t>27</a:t>
            </a:r>
            <a:r>
              <a:rPr lang="en-GB" sz="3600">
                <a:solidFill>
                  <a:srgbClr val="9AA676"/>
                </a:solidFill>
              </a:rPr>
              <a:t>%</a:t>
            </a:r>
            <a:endParaRPr lang="en-GB" sz="3600" b="0">
              <a:solidFill>
                <a:srgbClr val="9AA676"/>
              </a:solidFill>
            </a:endParaRPr>
          </a:p>
        </p:txBody>
      </p:sp>
      <p:sp>
        <p:nvSpPr>
          <p:cNvPr id="30" name="TextBox 29">
            <a:extLst>
              <a:ext uri="{FF2B5EF4-FFF2-40B4-BE49-F238E27FC236}">
                <a16:creationId xmlns:a16="http://schemas.microsoft.com/office/drawing/2014/main" id="{332262B8-26C6-49B4-8EB7-325C37D3D3C6}"/>
              </a:ext>
            </a:extLst>
          </p:cNvPr>
          <p:cNvSpPr txBox="1"/>
          <p:nvPr/>
        </p:nvSpPr>
        <p:spPr>
          <a:xfrm>
            <a:off x="10444636" y="4914956"/>
            <a:ext cx="1627622" cy="184666"/>
          </a:xfrm>
          <a:prstGeom prst="rect">
            <a:avLst/>
          </a:prstGeom>
        </p:spPr>
        <p:txBody>
          <a:bodyPr vert="horz" wrap="square" lIns="0" tIns="0" rIns="0" bIns="0" rtlCol="0">
            <a:spAutoFit/>
          </a:bodyPr>
          <a:lstStyle/>
          <a:p>
            <a:pPr marL="6351"/>
            <a:r>
              <a:rPr lang="en-US" sz="1200" dirty="0">
                <a:solidFill>
                  <a:schemeClr val="tx1">
                    <a:lumMod val="75000"/>
                    <a:lumOff val="25000"/>
                  </a:schemeClr>
                </a:solidFill>
                <a:latin typeface="+mj-lt"/>
              </a:rPr>
              <a:t>% Very Concerned (8-10)</a:t>
            </a:r>
          </a:p>
        </p:txBody>
      </p:sp>
      <p:sp>
        <p:nvSpPr>
          <p:cNvPr id="43" name="TextBox 42">
            <a:extLst>
              <a:ext uri="{FF2B5EF4-FFF2-40B4-BE49-F238E27FC236}">
                <a16:creationId xmlns:a16="http://schemas.microsoft.com/office/drawing/2014/main" id="{9A5E31AF-3955-4539-BCBA-D1F53400D107}"/>
              </a:ext>
            </a:extLst>
          </p:cNvPr>
          <p:cNvSpPr txBox="1"/>
          <p:nvPr/>
        </p:nvSpPr>
        <p:spPr>
          <a:xfrm>
            <a:off x="5045541" y="4121031"/>
            <a:ext cx="1716990" cy="923330"/>
          </a:xfrm>
          <a:prstGeom prst="rect">
            <a:avLst/>
          </a:prstGeom>
        </p:spPr>
        <p:txBody>
          <a:bodyPr vert="horz" wrap="square" lIns="0" tIns="0" rIns="0" bIns="0" rtlCol="0">
            <a:spAutoFit/>
          </a:bodyPr>
          <a:lstStyle/>
          <a:p>
            <a:pPr marL="4763" algn="ctr"/>
            <a:r>
              <a:rPr lang="en-US" sz="2000">
                <a:solidFill>
                  <a:srgbClr val="7E7A77"/>
                </a:solidFill>
              </a:rPr>
              <a:t>Public trust in </a:t>
            </a:r>
            <a:r>
              <a:rPr lang="en-US" sz="2000" b="1">
                <a:solidFill>
                  <a:srgbClr val="7E7A77"/>
                </a:solidFill>
              </a:rPr>
              <a:t>Canadian </a:t>
            </a:r>
          </a:p>
          <a:p>
            <a:pPr marL="4763" algn="ctr"/>
            <a:r>
              <a:rPr lang="en-US" sz="2000" b="1">
                <a:solidFill>
                  <a:srgbClr val="7E7A77"/>
                </a:solidFill>
              </a:rPr>
              <a:t>agri-food chain</a:t>
            </a:r>
          </a:p>
        </p:txBody>
      </p:sp>
      <p:sp>
        <p:nvSpPr>
          <p:cNvPr id="44" name="TextBox 43">
            <a:extLst>
              <a:ext uri="{FF2B5EF4-FFF2-40B4-BE49-F238E27FC236}">
                <a16:creationId xmlns:a16="http://schemas.microsoft.com/office/drawing/2014/main" id="{275349D5-AB2D-464B-81E2-642CD057D1FF}"/>
              </a:ext>
            </a:extLst>
          </p:cNvPr>
          <p:cNvSpPr txBox="1"/>
          <p:nvPr/>
        </p:nvSpPr>
        <p:spPr>
          <a:xfrm>
            <a:off x="7100992" y="4150816"/>
            <a:ext cx="2152496" cy="615553"/>
          </a:xfrm>
          <a:prstGeom prst="rect">
            <a:avLst/>
          </a:prstGeom>
        </p:spPr>
        <p:txBody>
          <a:bodyPr vert="horz" wrap="square" lIns="0" tIns="0" rIns="0" bIns="0" rtlCol="0">
            <a:spAutoFit/>
          </a:bodyPr>
          <a:lstStyle/>
          <a:p>
            <a:pPr marL="4763" algn="ctr"/>
            <a:r>
              <a:rPr lang="en-US" sz="2000">
                <a:solidFill>
                  <a:srgbClr val="7E7A77"/>
                </a:solidFill>
              </a:rPr>
              <a:t>Public trust in </a:t>
            </a:r>
          </a:p>
          <a:p>
            <a:pPr marL="4763" algn="ctr"/>
            <a:r>
              <a:rPr lang="en-US" sz="2000" b="1">
                <a:solidFill>
                  <a:srgbClr val="7E7A77"/>
                </a:solidFill>
              </a:rPr>
              <a:t>my Sector</a:t>
            </a:r>
          </a:p>
        </p:txBody>
      </p:sp>
      <p:sp>
        <p:nvSpPr>
          <p:cNvPr id="45" name="TextBox 44">
            <a:extLst>
              <a:ext uri="{FF2B5EF4-FFF2-40B4-BE49-F238E27FC236}">
                <a16:creationId xmlns:a16="http://schemas.microsoft.com/office/drawing/2014/main" id="{1FB4D909-2E0D-40E3-A376-AE8F0B954BDC}"/>
              </a:ext>
            </a:extLst>
          </p:cNvPr>
          <p:cNvSpPr txBox="1"/>
          <p:nvPr/>
        </p:nvSpPr>
        <p:spPr>
          <a:xfrm>
            <a:off x="9363479" y="4150816"/>
            <a:ext cx="2632070" cy="615553"/>
          </a:xfrm>
          <a:prstGeom prst="rect">
            <a:avLst/>
          </a:prstGeom>
        </p:spPr>
        <p:txBody>
          <a:bodyPr vert="horz" wrap="square" lIns="0" tIns="0" rIns="0" bIns="0" rtlCol="0">
            <a:spAutoFit/>
          </a:bodyPr>
          <a:lstStyle/>
          <a:p>
            <a:pPr marL="4763" algn="ctr"/>
            <a:r>
              <a:rPr lang="en-US" sz="2000" dirty="0">
                <a:solidFill>
                  <a:srgbClr val="7E7A77"/>
                </a:solidFill>
              </a:rPr>
              <a:t>Public trust in </a:t>
            </a:r>
            <a:r>
              <a:rPr lang="en-US" sz="2000" b="1" dirty="0">
                <a:solidFill>
                  <a:srgbClr val="7E7A77"/>
                </a:solidFill>
              </a:rPr>
              <a:t>my organization/operation</a:t>
            </a:r>
          </a:p>
        </p:txBody>
      </p:sp>
    </p:spTree>
    <p:extLst>
      <p:ext uri="{BB962C8B-B14F-4D97-AF65-F5344CB8AC3E}">
        <p14:creationId xmlns:p14="http://schemas.microsoft.com/office/powerpoint/2010/main" val="161090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5981956"/>
            <a:ext cx="9509760" cy="507831"/>
          </a:xfrm>
        </p:spPr>
        <p:txBody>
          <a:bodyPr/>
          <a:lstStyle/>
          <a:p>
            <a:pPr marL="0" indent="0">
              <a:buNone/>
            </a:pPr>
            <a:r>
              <a:rPr lang="en-US" sz="900">
                <a:solidFill>
                  <a:schemeClr val="tx1">
                    <a:lumMod val="50000"/>
                    <a:lumOff val="50000"/>
                  </a:schemeClr>
                </a:solidFill>
                <a:latin typeface="+mj-lt"/>
              </a:rPr>
              <a:t>Q7.	How much do public perceptions of the industry impact the way you operate today?</a:t>
            </a:r>
          </a:p>
          <a:p>
            <a:pPr marL="0" indent="0">
              <a:buNone/>
            </a:pPr>
            <a:r>
              <a:rPr lang="en-US" sz="900">
                <a:solidFill>
                  <a:schemeClr val="tx1">
                    <a:lumMod val="50000"/>
                    <a:lumOff val="50000"/>
                  </a:schemeClr>
                </a:solidFill>
                <a:latin typeface="+mj-lt"/>
              </a:rPr>
              <a:t>Q8.	In your opinion, what is the likelihood that public perceptions of the industry will impact your ability to operate in the next 5 years?   </a:t>
            </a:r>
          </a:p>
          <a:p>
            <a:pPr marL="0" indent="0">
              <a:buNone/>
            </a:pPr>
            <a:r>
              <a:rPr lang="en-US" sz="900">
                <a:solidFill>
                  <a:schemeClr val="tx1">
                    <a:lumMod val="50000"/>
                    <a:lumOff val="50000"/>
                  </a:schemeClr>
                </a:solidFill>
                <a:latin typeface="+mj-lt"/>
              </a:rPr>
              <a:t>	Base: All respondents (n=101)</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26270" y="368213"/>
            <a:ext cx="11539460" cy="1329595"/>
          </a:xfrm>
        </p:spPr>
        <p:txBody>
          <a:bodyPr/>
          <a:lstStyle/>
          <a:p>
            <a:r>
              <a:rPr lang="en-US" sz="4800" dirty="0">
                <a:solidFill>
                  <a:srgbClr val="005587"/>
                </a:solidFill>
              </a:rPr>
              <a:t>Impact of Public Perceptions on Operations Predicted to Grow</a:t>
            </a:r>
          </a:p>
        </p:txBody>
      </p:sp>
      <p:graphicFrame>
        <p:nvGraphicFramePr>
          <p:cNvPr id="8" name="Chart 7">
            <a:extLst>
              <a:ext uri="{FF2B5EF4-FFF2-40B4-BE49-F238E27FC236}">
                <a16:creationId xmlns:a16="http://schemas.microsoft.com/office/drawing/2014/main" id="{122FA7B2-92BF-4A04-AC0C-DD623AD74757}"/>
              </a:ext>
            </a:extLst>
          </p:cNvPr>
          <p:cNvGraphicFramePr/>
          <p:nvPr>
            <p:extLst>
              <p:ext uri="{D42A27DB-BD31-4B8C-83A1-F6EECF244321}">
                <p14:modId xmlns:p14="http://schemas.microsoft.com/office/powerpoint/2010/main" val="1755139481"/>
              </p:ext>
            </p:extLst>
          </p:nvPr>
        </p:nvGraphicFramePr>
        <p:xfrm>
          <a:off x="157435" y="1610598"/>
          <a:ext cx="9630557" cy="231370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FED8105-69D5-4B28-88CB-5FABE683DE9B}"/>
              </a:ext>
            </a:extLst>
          </p:cNvPr>
          <p:cNvSpPr txBox="1"/>
          <p:nvPr/>
        </p:nvSpPr>
        <p:spPr>
          <a:xfrm>
            <a:off x="8632562" y="5925273"/>
            <a:ext cx="1077797" cy="164212"/>
          </a:xfrm>
          <a:prstGeom prst="rect">
            <a:avLst/>
          </a:prstGeom>
        </p:spPr>
        <p:txBody>
          <a:bodyPr vert="horz" wrap="square" lIns="0" tIns="0" rIns="0" bIns="0" rtlCol="0">
            <a:spAutoFit/>
          </a:bodyPr>
          <a:lstStyle/>
          <a:p>
            <a:pPr marL="6351"/>
            <a:r>
              <a:rPr lang="en-US" sz="1067" i="1">
                <a:solidFill>
                  <a:schemeClr val="tx1">
                    <a:lumMod val="65000"/>
                    <a:lumOff val="35000"/>
                  </a:schemeClr>
                </a:solidFill>
                <a:latin typeface="+mj-lt"/>
              </a:rPr>
              <a:t>% &lt;4 not labelled</a:t>
            </a:r>
          </a:p>
        </p:txBody>
      </p:sp>
      <p:graphicFrame>
        <p:nvGraphicFramePr>
          <p:cNvPr id="14" name="Chart 13">
            <a:extLst>
              <a:ext uri="{FF2B5EF4-FFF2-40B4-BE49-F238E27FC236}">
                <a16:creationId xmlns:a16="http://schemas.microsoft.com/office/drawing/2014/main" id="{E85F7134-8432-4681-A034-D5B146982DD7}"/>
              </a:ext>
            </a:extLst>
          </p:cNvPr>
          <p:cNvGraphicFramePr/>
          <p:nvPr>
            <p:extLst>
              <p:ext uri="{D42A27DB-BD31-4B8C-83A1-F6EECF244321}">
                <p14:modId xmlns:p14="http://schemas.microsoft.com/office/powerpoint/2010/main" val="1752037348"/>
              </p:ext>
            </p:extLst>
          </p:nvPr>
        </p:nvGraphicFramePr>
        <p:xfrm>
          <a:off x="157435" y="3693082"/>
          <a:ext cx="9630557" cy="2313702"/>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BA1BBA11-54C7-4C20-89F5-3B732BB0A987}"/>
              </a:ext>
            </a:extLst>
          </p:cNvPr>
          <p:cNvPicPr>
            <a:picLocks noChangeAspect="1"/>
          </p:cNvPicPr>
          <p:nvPr/>
        </p:nvPicPr>
        <p:blipFill>
          <a:blip r:embed="rId5"/>
          <a:stretch>
            <a:fillRect/>
          </a:stretch>
        </p:blipFill>
        <p:spPr>
          <a:xfrm>
            <a:off x="9858375" y="5027839"/>
            <a:ext cx="2333625" cy="1352550"/>
          </a:xfrm>
          <a:prstGeom prst="rect">
            <a:avLst/>
          </a:prstGeom>
        </p:spPr>
      </p:pic>
    </p:spTree>
    <p:extLst>
      <p:ext uri="{BB962C8B-B14F-4D97-AF65-F5344CB8AC3E}">
        <p14:creationId xmlns:p14="http://schemas.microsoft.com/office/powerpoint/2010/main" val="199264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A8013D4-40F4-4A3B-B6EF-08663D4973FC}"/>
              </a:ext>
            </a:extLst>
          </p:cNvPr>
          <p:cNvSpPr/>
          <p:nvPr/>
        </p:nvSpPr>
        <p:spPr>
          <a:xfrm>
            <a:off x="4465468" y="1730830"/>
            <a:ext cx="3453414" cy="3713094"/>
          </a:xfrm>
          <a:prstGeom prst="roundRect">
            <a:avLst>
              <a:gd name="adj" fmla="val 16667"/>
            </a:avLst>
          </a:prstGeom>
          <a:solidFill>
            <a:schemeClr val="accent3">
              <a:lumMod val="60000"/>
              <a:lumOff val="40000"/>
            </a:schemeClr>
          </a:solidFill>
          <a:ln>
            <a:solidFill>
              <a:schemeClr val="accent3">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a:latin typeface="+mj-lt"/>
            </a:endParaRPr>
          </a:p>
          <a:p>
            <a:pPr algn="ctr"/>
            <a:endParaRPr lang="en-CA" sz="2000" b="1">
              <a:latin typeface="+mj-lt"/>
            </a:endParaRPr>
          </a:p>
          <a:p>
            <a:pPr algn="ctr"/>
            <a:r>
              <a:rPr lang="en-CA" sz="2000" b="1">
                <a:latin typeface="+mj-lt"/>
              </a:rPr>
              <a:t>Trusted Assurance/ Verification System</a:t>
            </a:r>
            <a:br>
              <a:rPr lang="en-CA" sz="2000" b="1">
                <a:latin typeface="+mj-lt"/>
              </a:rPr>
            </a:br>
            <a:endParaRPr lang="en-CA" sz="2000" b="1">
              <a:latin typeface="+mj-lt"/>
            </a:endParaRPr>
          </a:p>
          <a:p>
            <a:pPr marL="342900" indent="-342900" algn="ctr">
              <a:buFont typeface="Arial" panose="020B0604020202020204" pitchFamily="34" charset="0"/>
              <a:buChar char="•"/>
            </a:pPr>
            <a:r>
              <a:rPr lang="en-CA" sz="1600">
                <a:latin typeface="+mj-lt"/>
              </a:rPr>
              <a:t>LACK OF KNOWLEDGE  OF GOV’T REGULATIONS OR INSPECTION SYSTEMS </a:t>
            </a:r>
            <a:r>
              <a:rPr lang="en-CA" sz="1600">
                <a:solidFill>
                  <a:srgbClr val="005587"/>
                </a:solidFill>
                <a:latin typeface="+mj-lt"/>
              </a:rPr>
              <a:t>(40%)</a:t>
            </a:r>
          </a:p>
          <a:p>
            <a:pPr algn="ctr"/>
            <a:endParaRPr lang="en-CA" sz="1600">
              <a:latin typeface="+mj-lt"/>
            </a:endParaRPr>
          </a:p>
          <a:p>
            <a:pPr marL="342900" indent="-342900" algn="ctr">
              <a:buFont typeface="Arial" panose="020B0604020202020204" pitchFamily="34" charset="0"/>
              <a:buChar char="•"/>
            </a:pPr>
            <a:r>
              <a:rPr lang="en-CA" sz="1600">
                <a:latin typeface="+mj-lt"/>
              </a:rPr>
              <a:t>LACK OF KNOWLEDGE OF QA PRACTICES </a:t>
            </a:r>
            <a:r>
              <a:rPr lang="en-CA" sz="1600">
                <a:solidFill>
                  <a:srgbClr val="005587"/>
                </a:solidFill>
                <a:latin typeface="+mj-lt"/>
              </a:rPr>
              <a:t>(37%)</a:t>
            </a:r>
          </a:p>
          <a:p>
            <a:pPr algn="ctr"/>
            <a:endParaRPr lang="en-CA" sz="1600">
              <a:latin typeface="+mj-lt"/>
            </a:endParaRPr>
          </a:p>
          <a:p>
            <a:pPr marL="342900" indent="-342900" algn="ctr">
              <a:buFont typeface="Arial" panose="020B0604020202020204" pitchFamily="34" charset="0"/>
              <a:buChar char="•"/>
            </a:pPr>
            <a:r>
              <a:rPr lang="en-CA" sz="1600">
                <a:latin typeface="+mj-lt"/>
              </a:rPr>
              <a:t>LACK OF CONFIDENCE IN GOV’T INSPECTIONS OR STANDARD ENFORCEMENT </a:t>
            </a:r>
            <a:r>
              <a:rPr lang="en-CA" sz="1600">
                <a:solidFill>
                  <a:srgbClr val="005587"/>
                </a:solidFill>
                <a:latin typeface="+mj-lt"/>
              </a:rPr>
              <a:t>(36%)</a:t>
            </a:r>
          </a:p>
          <a:p>
            <a:pPr algn="ctr"/>
            <a:endParaRPr lang="en-CA">
              <a:latin typeface="+mj-lt"/>
            </a:endParaRPr>
          </a:p>
          <a:p>
            <a:pPr algn="ctr"/>
            <a:endParaRPr lang="en-CA">
              <a:latin typeface="+mj-lt"/>
            </a:endParaRPr>
          </a:p>
        </p:txBody>
      </p:sp>
      <p:sp>
        <p:nvSpPr>
          <p:cNvPr id="3" name="Title 2">
            <a:extLst>
              <a:ext uri="{FF2B5EF4-FFF2-40B4-BE49-F238E27FC236}">
                <a16:creationId xmlns:a16="http://schemas.microsoft.com/office/drawing/2014/main" id="{E0185337-B84D-44CC-BB3B-4674927A0F8A}"/>
              </a:ext>
            </a:extLst>
          </p:cNvPr>
          <p:cNvSpPr>
            <a:spLocks noGrp="1"/>
          </p:cNvSpPr>
          <p:nvPr>
            <p:ph type="title"/>
          </p:nvPr>
        </p:nvSpPr>
        <p:spPr>
          <a:xfrm>
            <a:off x="326270" y="151399"/>
            <a:ext cx="11539460" cy="664797"/>
          </a:xfrm>
        </p:spPr>
        <p:txBody>
          <a:bodyPr/>
          <a:lstStyle/>
          <a:p>
            <a:r>
              <a:rPr lang="en-CA" sz="4800" dirty="0">
                <a:solidFill>
                  <a:srgbClr val="005587"/>
                </a:solidFill>
              </a:rPr>
              <a:t>Top Risks within the Public Trust Framework</a:t>
            </a:r>
          </a:p>
        </p:txBody>
      </p:sp>
      <p:sp>
        <p:nvSpPr>
          <p:cNvPr id="6" name="Flowchart: Stored Data 5">
            <a:extLst>
              <a:ext uri="{FF2B5EF4-FFF2-40B4-BE49-F238E27FC236}">
                <a16:creationId xmlns:a16="http://schemas.microsoft.com/office/drawing/2014/main" id="{B65C6CAC-4F6C-4ECF-97AF-DD6882E72D79}"/>
              </a:ext>
            </a:extLst>
          </p:cNvPr>
          <p:cNvSpPr/>
          <p:nvPr/>
        </p:nvSpPr>
        <p:spPr>
          <a:xfrm rot="5400000">
            <a:off x="5609171" y="-4081319"/>
            <a:ext cx="973661" cy="10805164"/>
          </a:xfrm>
          <a:prstGeom prst="flowChartOnlineStorage">
            <a:avLst/>
          </a:prstGeom>
          <a:solidFill>
            <a:srgbClr val="005587"/>
          </a:solidFill>
          <a:ln>
            <a:solidFill>
              <a:srgbClr val="00558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000" b="1">
                <a:solidFill>
                  <a:schemeClr val="bg1"/>
                </a:solidFill>
                <a:latin typeface="+mj-lt"/>
              </a:rPr>
              <a:t>The “Hub” </a:t>
            </a:r>
          </a:p>
          <a:p>
            <a:pPr algn="ctr"/>
            <a:r>
              <a:rPr lang="en-CA">
                <a:solidFill>
                  <a:schemeClr val="bg1"/>
                </a:solidFill>
                <a:latin typeface="+mj-lt"/>
              </a:rPr>
              <a:t>(Coordinated Support)</a:t>
            </a:r>
          </a:p>
        </p:txBody>
      </p:sp>
      <p:sp>
        <p:nvSpPr>
          <p:cNvPr id="11" name="Rectangle: Rounded Corners 10">
            <a:extLst>
              <a:ext uri="{FF2B5EF4-FFF2-40B4-BE49-F238E27FC236}">
                <a16:creationId xmlns:a16="http://schemas.microsoft.com/office/drawing/2014/main" id="{A76CB276-1E74-48B0-BC19-F6018ADB99F5}"/>
              </a:ext>
            </a:extLst>
          </p:cNvPr>
          <p:cNvSpPr/>
          <p:nvPr/>
        </p:nvSpPr>
        <p:spPr>
          <a:xfrm>
            <a:off x="709854" y="1780082"/>
            <a:ext cx="3143687" cy="3713094"/>
          </a:xfrm>
          <a:prstGeom prst="roundRect">
            <a:avLst/>
          </a:prstGeom>
          <a:solidFill>
            <a:schemeClr val="accent3">
              <a:lumMod val="60000"/>
              <a:lumOff val="40000"/>
            </a:schemeClr>
          </a:solidFill>
          <a:ln>
            <a:solidFill>
              <a:schemeClr val="accent3">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solidFill>
                  <a:schemeClr val="bg1"/>
                </a:solidFill>
                <a:latin typeface="+mj-lt"/>
              </a:rPr>
              <a:t>“Doing the Right Thing”</a:t>
            </a:r>
          </a:p>
          <a:p>
            <a:pPr algn="ctr"/>
            <a:endParaRPr lang="en-CA" b="1">
              <a:solidFill>
                <a:schemeClr val="bg1"/>
              </a:solidFill>
              <a:latin typeface="+mj-lt"/>
            </a:endParaRPr>
          </a:p>
          <a:p>
            <a:pPr marL="285750" indent="-285750" algn="ctr">
              <a:buFont typeface="Arial" panose="020B0604020202020204" pitchFamily="34" charset="0"/>
              <a:buChar char="•"/>
            </a:pPr>
            <a:r>
              <a:rPr lang="en-CA" sz="1600">
                <a:solidFill>
                  <a:schemeClr val="bg1"/>
                </a:solidFill>
                <a:latin typeface="+mj-lt"/>
              </a:rPr>
              <a:t>CONCERNS ABOUT TREATMENT OF LIVESTOCK &amp; POULTRY </a:t>
            </a:r>
            <a:r>
              <a:rPr lang="en-CA" sz="1600">
                <a:solidFill>
                  <a:srgbClr val="005587"/>
                </a:solidFill>
                <a:latin typeface="+mj-lt"/>
              </a:rPr>
              <a:t>(47%)</a:t>
            </a:r>
          </a:p>
          <a:p>
            <a:pPr algn="ctr"/>
            <a:endParaRPr lang="en-CA" sz="1600">
              <a:solidFill>
                <a:schemeClr val="bg1"/>
              </a:solidFill>
              <a:latin typeface="+mj-lt"/>
            </a:endParaRPr>
          </a:p>
          <a:p>
            <a:pPr marL="285750" indent="-285750" algn="ctr">
              <a:buFont typeface="Arial" panose="020B0604020202020204" pitchFamily="34" charset="0"/>
              <a:buChar char="•"/>
            </a:pPr>
            <a:r>
              <a:rPr lang="en-CA" sz="1600">
                <a:solidFill>
                  <a:schemeClr val="bg1"/>
                </a:solidFill>
                <a:latin typeface="+mj-lt"/>
              </a:rPr>
              <a:t>CRISIS EVENT WITHIN SECTOR </a:t>
            </a:r>
            <a:r>
              <a:rPr lang="en-CA" sz="1600">
                <a:solidFill>
                  <a:srgbClr val="005587"/>
                </a:solidFill>
                <a:latin typeface="+mj-lt"/>
              </a:rPr>
              <a:t>(46%)</a:t>
            </a:r>
          </a:p>
          <a:p>
            <a:pPr algn="ctr"/>
            <a:endParaRPr lang="en-CA" sz="1600">
              <a:solidFill>
                <a:schemeClr val="bg1"/>
              </a:solidFill>
              <a:latin typeface="+mj-lt"/>
            </a:endParaRPr>
          </a:p>
          <a:p>
            <a:pPr marL="285750" indent="-285750" algn="ctr">
              <a:buFont typeface="Arial" panose="020B0604020202020204" pitchFamily="34" charset="0"/>
              <a:buChar char="•"/>
            </a:pPr>
            <a:r>
              <a:rPr lang="en-CA" sz="1600">
                <a:solidFill>
                  <a:schemeClr val="bg1"/>
                </a:solidFill>
                <a:latin typeface="+mj-lt"/>
              </a:rPr>
              <a:t>USE OF FARM CHEMICALS </a:t>
            </a:r>
            <a:r>
              <a:rPr lang="en-CA" sz="1600">
                <a:solidFill>
                  <a:srgbClr val="005587"/>
                </a:solidFill>
                <a:latin typeface="+mj-lt"/>
              </a:rPr>
              <a:t>(42%)</a:t>
            </a:r>
          </a:p>
        </p:txBody>
      </p:sp>
      <p:sp>
        <p:nvSpPr>
          <p:cNvPr id="13" name="Rectangle: Rounded Corners 12">
            <a:extLst>
              <a:ext uri="{FF2B5EF4-FFF2-40B4-BE49-F238E27FC236}">
                <a16:creationId xmlns:a16="http://schemas.microsoft.com/office/drawing/2014/main" id="{B980F5BE-4703-4F0B-8536-03116E7C873A}"/>
              </a:ext>
            </a:extLst>
          </p:cNvPr>
          <p:cNvSpPr/>
          <p:nvPr/>
        </p:nvSpPr>
        <p:spPr>
          <a:xfrm>
            <a:off x="8338460" y="1730831"/>
            <a:ext cx="3143687" cy="3734332"/>
          </a:xfrm>
          <a:prstGeom prst="roundRect">
            <a:avLst/>
          </a:prstGeom>
          <a:solidFill>
            <a:schemeClr val="accent3">
              <a:lumMod val="60000"/>
              <a:lumOff val="40000"/>
            </a:schemeClr>
          </a:solidFill>
          <a:ln>
            <a:solidFill>
              <a:schemeClr val="accent3">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latin typeface="+mj-lt"/>
              </a:rPr>
              <a:t>Communication </a:t>
            </a:r>
          </a:p>
          <a:p>
            <a:pPr algn="ctr"/>
            <a:endParaRPr lang="en-CA" sz="2000" b="1">
              <a:latin typeface="+mj-lt"/>
            </a:endParaRPr>
          </a:p>
          <a:p>
            <a:pPr marL="285750" indent="-285750" algn="ctr">
              <a:buFont typeface="Arial" panose="020B0604020202020204" pitchFamily="34" charset="0"/>
              <a:buChar char="•"/>
            </a:pPr>
            <a:r>
              <a:rPr lang="en-CA" sz="1600">
                <a:latin typeface="+mj-lt"/>
              </a:rPr>
              <a:t>VOLUME OF CREDIBLE INFO FROM CONSUMER FOOD INFLUENCERS IS LOW </a:t>
            </a:r>
            <a:r>
              <a:rPr lang="en-CA" sz="1600">
                <a:solidFill>
                  <a:srgbClr val="005587"/>
                </a:solidFill>
                <a:latin typeface="+mj-lt"/>
              </a:rPr>
              <a:t>(49%)</a:t>
            </a:r>
          </a:p>
          <a:p>
            <a:pPr algn="ctr"/>
            <a:endParaRPr lang="en-CA" sz="1600">
              <a:latin typeface="+mj-lt"/>
            </a:endParaRPr>
          </a:p>
          <a:p>
            <a:pPr marL="285750" indent="-285750" algn="ctr">
              <a:buFont typeface="Arial" panose="020B0604020202020204" pitchFamily="34" charset="0"/>
              <a:buChar char="•"/>
            </a:pPr>
            <a:r>
              <a:rPr lang="en-CA" sz="1600">
                <a:latin typeface="+mj-lt"/>
              </a:rPr>
              <a:t>VOLUME OF INFO FROM CRITICS IS HIGH </a:t>
            </a:r>
            <a:r>
              <a:rPr lang="en-CA" sz="1600">
                <a:solidFill>
                  <a:srgbClr val="005587"/>
                </a:solidFill>
                <a:latin typeface="+mj-lt"/>
              </a:rPr>
              <a:t>(48%)</a:t>
            </a:r>
          </a:p>
          <a:p>
            <a:pPr algn="ctr"/>
            <a:endParaRPr lang="en-CA" sz="1600">
              <a:latin typeface="+mj-lt"/>
            </a:endParaRPr>
          </a:p>
          <a:p>
            <a:pPr marL="285750" indent="-285750" algn="ctr">
              <a:buFont typeface="Arial" panose="020B0604020202020204" pitchFamily="34" charset="0"/>
              <a:buChar char="•"/>
            </a:pPr>
            <a:r>
              <a:rPr lang="en-CA" sz="1600">
                <a:latin typeface="+mj-lt"/>
              </a:rPr>
              <a:t>VOLUME OF CREDIBLE INFO FROM EXPERTS IS LOW </a:t>
            </a:r>
            <a:r>
              <a:rPr lang="en-CA" sz="1600">
                <a:solidFill>
                  <a:srgbClr val="005587"/>
                </a:solidFill>
                <a:latin typeface="+mj-lt"/>
              </a:rPr>
              <a:t>(37%)</a:t>
            </a:r>
          </a:p>
        </p:txBody>
      </p:sp>
      <p:sp>
        <p:nvSpPr>
          <p:cNvPr id="14" name="Rectangle: Rounded Corners 13">
            <a:extLst>
              <a:ext uri="{FF2B5EF4-FFF2-40B4-BE49-F238E27FC236}">
                <a16:creationId xmlns:a16="http://schemas.microsoft.com/office/drawing/2014/main" id="{593BDAEB-54C3-4A3E-A6D3-A7445665BAEA}"/>
              </a:ext>
            </a:extLst>
          </p:cNvPr>
          <p:cNvSpPr/>
          <p:nvPr/>
        </p:nvSpPr>
        <p:spPr>
          <a:xfrm>
            <a:off x="676981" y="5501635"/>
            <a:ext cx="10805166" cy="620485"/>
          </a:xfrm>
          <a:prstGeom prst="roundRect">
            <a:avLst/>
          </a:prstGeom>
          <a:solidFill>
            <a:srgbClr val="005587"/>
          </a:solidFill>
          <a:ln>
            <a:solidFill>
              <a:srgbClr val="005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latin typeface="+mj-lt"/>
              </a:rPr>
              <a:t>….. Transparency …..</a:t>
            </a:r>
          </a:p>
          <a:p>
            <a:pPr algn="ctr"/>
            <a:r>
              <a:rPr lang="en-CA" sz="2000" b="1">
                <a:latin typeface="+mj-lt"/>
              </a:rPr>
              <a:t>….. Continuous Improvement …..</a:t>
            </a:r>
          </a:p>
        </p:txBody>
      </p:sp>
      <p:sp>
        <p:nvSpPr>
          <p:cNvPr id="8" name="TextBox 7">
            <a:extLst>
              <a:ext uri="{FF2B5EF4-FFF2-40B4-BE49-F238E27FC236}">
                <a16:creationId xmlns:a16="http://schemas.microsoft.com/office/drawing/2014/main" id="{CC20A456-1D23-4510-B394-76494D2E6031}"/>
              </a:ext>
            </a:extLst>
          </p:cNvPr>
          <p:cNvSpPr txBox="1"/>
          <p:nvPr/>
        </p:nvSpPr>
        <p:spPr>
          <a:xfrm>
            <a:off x="10017811" y="6179831"/>
            <a:ext cx="1627622" cy="184666"/>
          </a:xfrm>
          <a:prstGeom prst="rect">
            <a:avLst/>
          </a:prstGeom>
        </p:spPr>
        <p:txBody>
          <a:bodyPr vert="horz" wrap="square" lIns="0" tIns="0" rIns="0" bIns="0" rtlCol="0">
            <a:spAutoFit/>
          </a:bodyPr>
          <a:lstStyle/>
          <a:p>
            <a:pPr marL="6351"/>
            <a:r>
              <a:rPr lang="en-US" sz="1200" dirty="0">
                <a:latin typeface="+mj-lt"/>
              </a:rPr>
              <a:t>% Very High Risk (8-10)</a:t>
            </a:r>
          </a:p>
        </p:txBody>
      </p:sp>
    </p:spTree>
    <p:extLst>
      <p:ext uri="{BB962C8B-B14F-4D97-AF65-F5344CB8AC3E}">
        <p14:creationId xmlns:p14="http://schemas.microsoft.com/office/powerpoint/2010/main" val="379815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93BA-4DBC-4743-AF10-C54A2DCAD4B7}"/>
              </a:ext>
            </a:extLst>
          </p:cNvPr>
          <p:cNvSpPr>
            <a:spLocks noGrp="1"/>
          </p:cNvSpPr>
          <p:nvPr>
            <p:ph type="title"/>
          </p:nvPr>
        </p:nvSpPr>
        <p:spPr/>
        <p:txBody>
          <a:bodyPr/>
          <a:lstStyle/>
          <a:p>
            <a:r>
              <a:rPr lang="en-CA">
                <a:solidFill>
                  <a:srgbClr val="005587"/>
                </a:solidFill>
              </a:rPr>
              <a:t>Best Practices</a:t>
            </a:r>
          </a:p>
        </p:txBody>
      </p:sp>
    </p:spTree>
    <p:extLst>
      <p:ext uri="{BB962C8B-B14F-4D97-AF65-F5344CB8AC3E}">
        <p14:creationId xmlns:p14="http://schemas.microsoft.com/office/powerpoint/2010/main" val="251912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85337-B84D-44CC-BB3B-4674927A0F8A}"/>
              </a:ext>
            </a:extLst>
          </p:cNvPr>
          <p:cNvSpPr>
            <a:spLocks noGrp="1"/>
          </p:cNvSpPr>
          <p:nvPr>
            <p:ph type="title"/>
          </p:nvPr>
        </p:nvSpPr>
        <p:spPr>
          <a:xfrm>
            <a:off x="309835" y="228151"/>
            <a:ext cx="11539460" cy="664797"/>
          </a:xfrm>
        </p:spPr>
        <p:txBody>
          <a:bodyPr/>
          <a:lstStyle/>
          <a:p>
            <a:r>
              <a:rPr lang="en-CA" sz="4800" dirty="0">
                <a:solidFill>
                  <a:srgbClr val="005587"/>
                </a:solidFill>
              </a:rPr>
              <a:t>Most Effective Public Trust Building Activities </a:t>
            </a:r>
          </a:p>
        </p:txBody>
      </p:sp>
      <p:graphicFrame>
        <p:nvGraphicFramePr>
          <p:cNvPr id="6" name="Chart 5">
            <a:extLst>
              <a:ext uri="{FF2B5EF4-FFF2-40B4-BE49-F238E27FC236}">
                <a16:creationId xmlns:a16="http://schemas.microsoft.com/office/drawing/2014/main" id="{191BCF68-6E36-4065-A572-51BA598B9347}"/>
              </a:ext>
            </a:extLst>
          </p:cNvPr>
          <p:cNvGraphicFramePr>
            <a:graphicFrameLocks noChangeAspect="1"/>
          </p:cNvGraphicFramePr>
          <p:nvPr>
            <p:extLst>
              <p:ext uri="{D42A27DB-BD31-4B8C-83A1-F6EECF244321}">
                <p14:modId xmlns:p14="http://schemas.microsoft.com/office/powerpoint/2010/main" val="4235561616"/>
              </p:ext>
            </p:extLst>
          </p:nvPr>
        </p:nvGraphicFramePr>
        <p:xfrm>
          <a:off x="9425439" y="1597211"/>
          <a:ext cx="2566490" cy="2542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8BC7B36-212F-4FE5-A868-59E63CEBD66D}"/>
              </a:ext>
            </a:extLst>
          </p:cNvPr>
          <p:cNvGraphicFramePr>
            <a:graphicFrameLocks noChangeAspect="1"/>
          </p:cNvGraphicFramePr>
          <p:nvPr>
            <p:extLst>
              <p:ext uri="{D42A27DB-BD31-4B8C-83A1-F6EECF244321}">
                <p14:modId xmlns:p14="http://schemas.microsoft.com/office/powerpoint/2010/main" val="830597879"/>
              </p:ext>
            </p:extLst>
          </p:nvPr>
        </p:nvGraphicFramePr>
        <p:xfrm>
          <a:off x="37204" y="1615188"/>
          <a:ext cx="2566490" cy="25426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99BA93-6AC2-43C0-A1C4-A2C52C5FE9CE}"/>
              </a:ext>
            </a:extLst>
          </p:cNvPr>
          <p:cNvSpPr txBox="1"/>
          <p:nvPr/>
        </p:nvSpPr>
        <p:spPr>
          <a:xfrm>
            <a:off x="834149" y="2305900"/>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dirty="0">
                <a:solidFill>
                  <a:srgbClr val="035688"/>
                </a:solidFill>
              </a:rPr>
              <a:t>65</a:t>
            </a:r>
            <a:r>
              <a:rPr lang="en-GB" sz="3600" dirty="0">
                <a:solidFill>
                  <a:srgbClr val="035688"/>
                </a:solidFill>
              </a:rPr>
              <a:t>%</a:t>
            </a:r>
          </a:p>
        </p:txBody>
      </p:sp>
      <p:sp>
        <p:nvSpPr>
          <p:cNvPr id="12" name="TextBox 11">
            <a:extLst>
              <a:ext uri="{FF2B5EF4-FFF2-40B4-BE49-F238E27FC236}">
                <a16:creationId xmlns:a16="http://schemas.microsoft.com/office/drawing/2014/main" id="{D61CA2FC-3F64-4A41-A49C-45840B98D348}"/>
              </a:ext>
            </a:extLst>
          </p:cNvPr>
          <p:cNvSpPr txBox="1"/>
          <p:nvPr/>
        </p:nvSpPr>
        <p:spPr>
          <a:xfrm>
            <a:off x="461972" y="3573844"/>
            <a:ext cx="1743617" cy="1384995"/>
          </a:xfrm>
          <a:prstGeom prst="rect">
            <a:avLst/>
          </a:prstGeom>
        </p:spPr>
        <p:txBody>
          <a:bodyPr vert="horz" wrap="square" lIns="0" tIns="0" rIns="0" bIns="0" rtlCol="0">
            <a:spAutoFit/>
          </a:bodyPr>
          <a:lstStyle/>
          <a:p>
            <a:pPr marL="4763" algn="ctr"/>
            <a:r>
              <a:rPr lang="en-US">
                <a:solidFill>
                  <a:srgbClr val="7E7A77"/>
                </a:solidFill>
              </a:rPr>
              <a:t>Companies </a:t>
            </a:r>
            <a:r>
              <a:rPr lang="en-US">
                <a:solidFill>
                  <a:srgbClr val="005587"/>
                </a:solidFill>
              </a:rPr>
              <a:t>taking responsibility </a:t>
            </a:r>
            <a:r>
              <a:rPr lang="en-US">
                <a:solidFill>
                  <a:srgbClr val="7E7A77"/>
                </a:solidFill>
              </a:rPr>
              <a:t>when there is a food safety recall or other incident</a:t>
            </a:r>
          </a:p>
        </p:txBody>
      </p:sp>
      <p:graphicFrame>
        <p:nvGraphicFramePr>
          <p:cNvPr id="16" name="Chart 15">
            <a:extLst>
              <a:ext uri="{FF2B5EF4-FFF2-40B4-BE49-F238E27FC236}">
                <a16:creationId xmlns:a16="http://schemas.microsoft.com/office/drawing/2014/main" id="{70E338DD-5E8A-4DF0-9749-6292C7D0987F}"/>
              </a:ext>
            </a:extLst>
          </p:cNvPr>
          <p:cNvGraphicFramePr>
            <a:graphicFrameLocks noChangeAspect="1"/>
          </p:cNvGraphicFramePr>
          <p:nvPr>
            <p:extLst>
              <p:ext uri="{D42A27DB-BD31-4B8C-83A1-F6EECF244321}">
                <p14:modId xmlns:p14="http://schemas.microsoft.com/office/powerpoint/2010/main" val="2822263651"/>
              </p:ext>
            </p:extLst>
          </p:nvPr>
        </p:nvGraphicFramePr>
        <p:xfrm>
          <a:off x="2250133" y="1576269"/>
          <a:ext cx="2566490" cy="254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83F0D834-D533-4F79-8630-6C06C2EFA916}"/>
              </a:ext>
            </a:extLst>
          </p:cNvPr>
          <p:cNvGraphicFramePr>
            <a:graphicFrameLocks noChangeAspect="1"/>
          </p:cNvGraphicFramePr>
          <p:nvPr>
            <p:extLst>
              <p:ext uri="{D42A27DB-BD31-4B8C-83A1-F6EECF244321}">
                <p14:modId xmlns:p14="http://schemas.microsoft.com/office/powerpoint/2010/main" val="2727145413"/>
              </p:ext>
            </p:extLst>
          </p:nvPr>
        </p:nvGraphicFramePr>
        <p:xfrm>
          <a:off x="4477345" y="1618995"/>
          <a:ext cx="2566490" cy="2542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2D37FA86-3E08-49FB-94B8-FBBBF8553AEC}"/>
              </a:ext>
            </a:extLst>
          </p:cNvPr>
          <p:cNvGraphicFramePr>
            <a:graphicFrameLocks noChangeAspect="1"/>
          </p:cNvGraphicFramePr>
          <p:nvPr>
            <p:extLst>
              <p:ext uri="{D42A27DB-BD31-4B8C-83A1-F6EECF244321}">
                <p14:modId xmlns:p14="http://schemas.microsoft.com/office/powerpoint/2010/main" val="508104772"/>
              </p:ext>
            </p:extLst>
          </p:nvPr>
        </p:nvGraphicFramePr>
        <p:xfrm>
          <a:off x="6858949" y="1622594"/>
          <a:ext cx="2566490" cy="254263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DE0DCB78-5916-4A22-99D5-885660793D97}"/>
              </a:ext>
            </a:extLst>
          </p:cNvPr>
          <p:cNvSpPr txBox="1"/>
          <p:nvPr/>
        </p:nvSpPr>
        <p:spPr>
          <a:xfrm>
            <a:off x="10097506" y="5648733"/>
            <a:ext cx="1894423" cy="184666"/>
          </a:xfrm>
          <a:prstGeom prst="rect">
            <a:avLst/>
          </a:prstGeom>
        </p:spPr>
        <p:txBody>
          <a:bodyPr vert="horz" wrap="square" lIns="0" tIns="0" rIns="0" bIns="0" rtlCol="0">
            <a:spAutoFit/>
          </a:bodyPr>
          <a:lstStyle/>
          <a:p>
            <a:pPr marL="6351"/>
            <a:r>
              <a:rPr lang="en-US" sz="1200">
                <a:latin typeface="+mj-lt"/>
              </a:rPr>
              <a:t>% = Extremely Effective (8-10)</a:t>
            </a:r>
          </a:p>
        </p:txBody>
      </p:sp>
      <p:sp>
        <p:nvSpPr>
          <p:cNvPr id="23" name="Text Placeholder 12">
            <a:extLst>
              <a:ext uri="{FF2B5EF4-FFF2-40B4-BE49-F238E27FC236}">
                <a16:creationId xmlns:a16="http://schemas.microsoft.com/office/drawing/2014/main" id="{E50ED2A5-9AD5-4CF0-ABCE-0C9669CAAB72}"/>
              </a:ext>
            </a:extLst>
          </p:cNvPr>
          <p:cNvSpPr txBox="1">
            <a:spLocks/>
          </p:cNvSpPr>
          <p:nvPr/>
        </p:nvSpPr>
        <p:spPr>
          <a:xfrm>
            <a:off x="923159" y="5868285"/>
            <a:ext cx="9509760" cy="507831"/>
          </a:xfrm>
          <a:prstGeom prst="rect">
            <a:avLst/>
          </a:prstGeom>
        </p:spPr>
        <p:txBody>
          <a:bodyPr vert="horz" lIns="91440" tIns="45720" rIns="91440" bIns="45720" rtlCol="0" anchor="b">
            <a:spAutoFit/>
          </a:bodyPr>
          <a:lstStyle>
            <a:lvl1pPr marL="455073" indent="-455073" algn="l" defTabSz="914400" rtl="0" eaLnBrk="1" latinLnBrk="0" hangingPunct="1">
              <a:lnSpc>
                <a:spcPct val="100000"/>
              </a:lnSpc>
              <a:spcBef>
                <a:spcPts val="0"/>
              </a:spcBef>
              <a:spcAft>
                <a:spcPts val="0"/>
              </a:spcAft>
              <a:buFont typeface="Arial" panose="020B0604020202020204" pitchFamily="34" charset="0"/>
              <a:buChar char="•"/>
              <a:tabLst/>
              <a:defRPr sz="1200" kern="1200" cap="none"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a:solidFill>
                  <a:schemeClr val="tx1">
                    <a:lumMod val="50000"/>
                    <a:lumOff val="50000"/>
                  </a:schemeClr>
                </a:solidFill>
                <a:latin typeface="+mj-lt"/>
              </a:rPr>
              <a:t>Q10.	Listed below are some activities that have been undertaken to gain public trust.  Based on your experience, please rate the effectiveness of each of the following using a scale of  0 to 	10 where 0 is not effective at all and 10 is extremely effective to improving trust</a:t>
            </a:r>
          </a:p>
          <a:p>
            <a:pPr marL="0" indent="0">
              <a:buFont typeface="Arial" panose="020B0604020202020204" pitchFamily="34" charset="0"/>
              <a:buNone/>
            </a:pPr>
            <a:r>
              <a:rPr lang="en-US" sz="900">
                <a:solidFill>
                  <a:schemeClr val="tx1">
                    <a:lumMod val="50000"/>
                    <a:lumOff val="50000"/>
                  </a:schemeClr>
                </a:solidFill>
                <a:latin typeface="+mj-lt"/>
              </a:rPr>
              <a:t>	Base: All respondents</a:t>
            </a:r>
          </a:p>
        </p:txBody>
      </p:sp>
      <p:sp>
        <p:nvSpPr>
          <p:cNvPr id="24" name="TextBox 23">
            <a:extLst>
              <a:ext uri="{FF2B5EF4-FFF2-40B4-BE49-F238E27FC236}">
                <a16:creationId xmlns:a16="http://schemas.microsoft.com/office/drawing/2014/main" id="{F22F479D-A115-4BC9-BB69-BFE4618BEFE3}"/>
              </a:ext>
            </a:extLst>
          </p:cNvPr>
          <p:cNvSpPr txBox="1"/>
          <p:nvPr/>
        </p:nvSpPr>
        <p:spPr>
          <a:xfrm>
            <a:off x="3039617" y="2305900"/>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57</a:t>
            </a:r>
            <a:r>
              <a:rPr lang="en-GB" sz="3600">
                <a:solidFill>
                  <a:srgbClr val="035688"/>
                </a:solidFill>
              </a:rPr>
              <a:t>%</a:t>
            </a:r>
          </a:p>
        </p:txBody>
      </p:sp>
      <p:sp>
        <p:nvSpPr>
          <p:cNvPr id="25" name="TextBox 24">
            <a:extLst>
              <a:ext uri="{FF2B5EF4-FFF2-40B4-BE49-F238E27FC236}">
                <a16:creationId xmlns:a16="http://schemas.microsoft.com/office/drawing/2014/main" id="{4FB336EB-FAD9-4BAC-928E-BA330A9638EA}"/>
              </a:ext>
            </a:extLst>
          </p:cNvPr>
          <p:cNvSpPr txBox="1"/>
          <p:nvPr/>
        </p:nvSpPr>
        <p:spPr>
          <a:xfrm>
            <a:off x="2629998" y="3579457"/>
            <a:ext cx="1743617" cy="1107996"/>
          </a:xfrm>
          <a:prstGeom prst="rect">
            <a:avLst/>
          </a:prstGeom>
        </p:spPr>
        <p:txBody>
          <a:bodyPr vert="horz" wrap="square" lIns="0" tIns="0" rIns="0" bIns="0" rtlCol="0">
            <a:spAutoFit/>
          </a:bodyPr>
          <a:lstStyle/>
          <a:p>
            <a:pPr marL="4763" algn="ctr"/>
            <a:r>
              <a:rPr lang="en-US">
                <a:solidFill>
                  <a:srgbClr val="7E7A77"/>
                </a:solidFill>
              </a:rPr>
              <a:t>Public </a:t>
            </a:r>
            <a:r>
              <a:rPr lang="en-US">
                <a:solidFill>
                  <a:srgbClr val="005587"/>
                </a:solidFill>
              </a:rPr>
              <a:t>communications from farmers </a:t>
            </a:r>
            <a:r>
              <a:rPr lang="en-US">
                <a:solidFill>
                  <a:srgbClr val="7E7A77"/>
                </a:solidFill>
              </a:rPr>
              <a:t>about our sector</a:t>
            </a:r>
          </a:p>
        </p:txBody>
      </p:sp>
      <p:sp>
        <p:nvSpPr>
          <p:cNvPr id="26" name="TextBox 25">
            <a:extLst>
              <a:ext uri="{FF2B5EF4-FFF2-40B4-BE49-F238E27FC236}">
                <a16:creationId xmlns:a16="http://schemas.microsoft.com/office/drawing/2014/main" id="{0E788EE0-DE49-49BE-B961-A8918F1C8592}"/>
              </a:ext>
            </a:extLst>
          </p:cNvPr>
          <p:cNvSpPr txBox="1"/>
          <p:nvPr/>
        </p:nvSpPr>
        <p:spPr>
          <a:xfrm>
            <a:off x="5275153" y="2305899"/>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52</a:t>
            </a:r>
            <a:r>
              <a:rPr lang="en-GB" sz="3600">
                <a:solidFill>
                  <a:srgbClr val="035688"/>
                </a:solidFill>
              </a:rPr>
              <a:t>%</a:t>
            </a:r>
          </a:p>
        </p:txBody>
      </p:sp>
      <p:sp>
        <p:nvSpPr>
          <p:cNvPr id="27" name="TextBox 26">
            <a:extLst>
              <a:ext uri="{FF2B5EF4-FFF2-40B4-BE49-F238E27FC236}">
                <a16:creationId xmlns:a16="http://schemas.microsoft.com/office/drawing/2014/main" id="{ABE03401-BF8D-471B-9E18-1B98BA2F9306}"/>
              </a:ext>
            </a:extLst>
          </p:cNvPr>
          <p:cNvSpPr txBox="1"/>
          <p:nvPr/>
        </p:nvSpPr>
        <p:spPr>
          <a:xfrm>
            <a:off x="4915132" y="3603824"/>
            <a:ext cx="1743617" cy="1661993"/>
          </a:xfrm>
          <a:prstGeom prst="rect">
            <a:avLst/>
          </a:prstGeom>
        </p:spPr>
        <p:txBody>
          <a:bodyPr vert="horz" wrap="square" lIns="0" tIns="0" rIns="0" bIns="0" rtlCol="0">
            <a:spAutoFit/>
          </a:bodyPr>
          <a:lstStyle/>
          <a:p>
            <a:pPr marL="4763" algn="ctr"/>
            <a:r>
              <a:rPr lang="en-US">
                <a:solidFill>
                  <a:srgbClr val="7E7A77"/>
                </a:solidFill>
              </a:rPr>
              <a:t>Sharing </a:t>
            </a:r>
            <a:r>
              <a:rPr lang="en-US">
                <a:solidFill>
                  <a:srgbClr val="005587"/>
                </a:solidFill>
              </a:rPr>
              <a:t>authentic information open and transparently</a:t>
            </a:r>
            <a:r>
              <a:rPr lang="en-US">
                <a:solidFill>
                  <a:srgbClr val="7E7A77"/>
                </a:solidFill>
              </a:rPr>
              <a:t>, including areas needing improvement</a:t>
            </a:r>
          </a:p>
        </p:txBody>
      </p:sp>
      <p:sp>
        <p:nvSpPr>
          <p:cNvPr id="28" name="TextBox 27">
            <a:extLst>
              <a:ext uri="{FF2B5EF4-FFF2-40B4-BE49-F238E27FC236}">
                <a16:creationId xmlns:a16="http://schemas.microsoft.com/office/drawing/2014/main" id="{3DEB4532-3642-42FD-ACF7-CDB77C62C1B3}"/>
              </a:ext>
            </a:extLst>
          </p:cNvPr>
          <p:cNvSpPr txBox="1"/>
          <p:nvPr/>
        </p:nvSpPr>
        <p:spPr>
          <a:xfrm>
            <a:off x="7164006" y="3603824"/>
            <a:ext cx="2166340" cy="1661993"/>
          </a:xfrm>
          <a:prstGeom prst="rect">
            <a:avLst/>
          </a:prstGeom>
        </p:spPr>
        <p:txBody>
          <a:bodyPr vert="horz" wrap="square" lIns="0" tIns="0" rIns="0" bIns="0" rtlCol="0">
            <a:spAutoFit/>
          </a:bodyPr>
          <a:lstStyle/>
          <a:p>
            <a:pPr marL="4763" algn="ctr"/>
            <a:r>
              <a:rPr lang="en-US">
                <a:solidFill>
                  <a:srgbClr val="7E7A77"/>
                </a:solidFill>
              </a:rPr>
              <a:t>Including </a:t>
            </a:r>
            <a:r>
              <a:rPr lang="en-US">
                <a:solidFill>
                  <a:srgbClr val="005587"/>
                </a:solidFill>
              </a:rPr>
              <a:t>key stakeholders</a:t>
            </a:r>
            <a:r>
              <a:rPr lang="en-US">
                <a:solidFill>
                  <a:srgbClr val="7E7A77"/>
                </a:solidFill>
              </a:rPr>
              <a:t> in action </a:t>
            </a:r>
            <a:r>
              <a:rPr lang="en-US">
                <a:solidFill>
                  <a:srgbClr val="005587"/>
                </a:solidFill>
              </a:rPr>
              <a:t>planning</a:t>
            </a:r>
            <a:r>
              <a:rPr lang="en-US">
                <a:solidFill>
                  <a:srgbClr val="7E7A77"/>
                </a:solidFill>
              </a:rPr>
              <a:t>, key message </a:t>
            </a:r>
            <a:r>
              <a:rPr lang="en-US">
                <a:solidFill>
                  <a:srgbClr val="005587"/>
                </a:solidFill>
              </a:rPr>
              <a:t>development and citing them </a:t>
            </a:r>
            <a:r>
              <a:rPr lang="en-US">
                <a:solidFill>
                  <a:srgbClr val="7E7A77"/>
                </a:solidFill>
              </a:rPr>
              <a:t>in communications</a:t>
            </a:r>
          </a:p>
        </p:txBody>
      </p:sp>
      <p:sp>
        <p:nvSpPr>
          <p:cNvPr id="30" name="TextBox 29">
            <a:extLst>
              <a:ext uri="{FF2B5EF4-FFF2-40B4-BE49-F238E27FC236}">
                <a16:creationId xmlns:a16="http://schemas.microsoft.com/office/drawing/2014/main" id="{F1EC0532-1DA5-4CAE-9DDB-31DBECCD69B8}"/>
              </a:ext>
            </a:extLst>
          </p:cNvPr>
          <p:cNvSpPr txBox="1"/>
          <p:nvPr/>
        </p:nvSpPr>
        <p:spPr>
          <a:xfrm>
            <a:off x="10163861" y="2305425"/>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dirty="0">
                <a:solidFill>
                  <a:srgbClr val="035688"/>
                </a:solidFill>
              </a:rPr>
              <a:t>46</a:t>
            </a:r>
            <a:r>
              <a:rPr lang="en-GB" sz="3600" dirty="0">
                <a:solidFill>
                  <a:srgbClr val="035688"/>
                </a:solidFill>
              </a:rPr>
              <a:t>%</a:t>
            </a:r>
          </a:p>
        </p:txBody>
      </p:sp>
      <p:sp>
        <p:nvSpPr>
          <p:cNvPr id="31" name="TextBox 30">
            <a:extLst>
              <a:ext uri="{FF2B5EF4-FFF2-40B4-BE49-F238E27FC236}">
                <a16:creationId xmlns:a16="http://schemas.microsoft.com/office/drawing/2014/main" id="{28E9D62E-C1DE-4B84-B99C-780590D399F9}"/>
              </a:ext>
            </a:extLst>
          </p:cNvPr>
          <p:cNvSpPr txBox="1"/>
          <p:nvPr/>
        </p:nvSpPr>
        <p:spPr>
          <a:xfrm>
            <a:off x="9625748" y="3647043"/>
            <a:ext cx="2223547" cy="1384995"/>
          </a:xfrm>
          <a:prstGeom prst="rect">
            <a:avLst/>
          </a:prstGeom>
        </p:spPr>
        <p:txBody>
          <a:bodyPr vert="horz" wrap="square" lIns="0" tIns="0" rIns="0" bIns="0" rtlCol="0">
            <a:spAutoFit/>
          </a:bodyPr>
          <a:lstStyle/>
          <a:p>
            <a:pPr marL="4763" algn="ctr"/>
            <a:r>
              <a:rPr lang="en-US">
                <a:solidFill>
                  <a:srgbClr val="7E7A77"/>
                </a:solidFill>
              </a:rPr>
              <a:t>Creating a </a:t>
            </a:r>
            <a:r>
              <a:rPr lang="en-US">
                <a:solidFill>
                  <a:srgbClr val="005587"/>
                </a:solidFill>
              </a:rPr>
              <a:t>coordinated communications strategy</a:t>
            </a:r>
            <a:r>
              <a:rPr lang="en-US">
                <a:solidFill>
                  <a:srgbClr val="7E7A77"/>
                </a:solidFill>
              </a:rPr>
              <a:t> </a:t>
            </a:r>
            <a:r>
              <a:rPr lang="en-US">
                <a:solidFill>
                  <a:srgbClr val="005587"/>
                </a:solidFill>
              </a:rPr>
              <a:t>to earn trust </a:t>
            </a:r>
            <a:r>
              <a:rPr lang="en-US">
                <a:solidFill>
                  <a:srgbClr val="7E7A77"/>
                </a:solidFill>
              </a:rPr>
              <a:t>in Canadian food system with consumers</a:t>
            </a:r>
          </a:p>
        </p:txBody>
      </p:sp>
    </p:spTree>
    <p:extLst>
      <p:ext uri="{BB962C8B-B14F-4D97-AF65-F5344CB8AC3E}">
        <p14:creationId xmlns:p14="http://schemas.microsoft.com/office/powerpoint/2010/main" val="116850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85337-B84D-44CC-BB3B-4674927A0F8A}"/>
              </a:ext>
            </a:extLst>
          </p:cNvPr>
          <p:cNvSpPr>
            <a:spLocks noGrp="1"/>
          </p:cNvSpPr>
          <p:nvPr>
            <p:ph type="title"/>
          </p:nvPr>
        </p:nvSpPr>
        <p:spPr>
          <a:xfrm>
            <a:off x="309835" y="228151"/>
            <a:ext cx="11539460" cy="664797"/>
          </a:xfrm>
        </p:spPr>
        <p:txBody>
          <a:bodyPr/>
          <a:lstStyle/>
          <a:p>
            <a:r>
              <a:rPr lang="en-CA" sz="4800" dirty="0">
                <a:solidFill>
                  <a:srgbClr val="005587"/>
                </a:solidFill>
              </a:rPr>
              <a:t>Top Current Practices </a:t>
            </a:r>
          </a:p>
        </p:txBody>
      </p:sp>
      <p:graphicFrame>
        <p:nvGraphicFramePr>
          <p:cNvPr id="6" name="Chart 5">
            <a:extLst>
              <a:ext uri="{FF2B5EF4-FFF2-40B4-BE49-F238E27FC236}">
                <a16:creationId xmlns:a16="http://schemas.microsoft.com/office/drawing/2014/main" id="{191BCF68-6E36-4065-A572-51BA598B9347}"/>
              </a:ext>
            </a:extLst>
          </p:cNvPr>
          <p:cNvGraphicFramePr>
            <a:graphicFrameLocks noChangeAspect="1"/>
          </p:cNvGraphicFramePr>
          <p:nvPr>
            <p:extLst>
              <p:ext uri="{D42A27DB-BD31-4B8C-83A1-F6EECF244321}">
                <p14:modId xmlns:p14="http://schemas.microsoft.com/office/powerpoint/2010/main" val="2040629303"/>
              </p:ext>
            </p:extLst>
          </p:nvPr>
        </p:nvGraphicFramePr>
        <p:xfrm>
          <a:off x="9388235" y="1406932"/>
          <a:ext cx="2566490" cy="2542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8BC7B36-212F-4FE5-A868-59E63CEBD66D}"/>
              </a:ext>
            </a:extLst>
          </p:cNvPr>
          <p:cNvGraphicFramePr>
            <a:graphicFrameLocks noChangeAspect="1"/>
          </p:cNvGraphicFramePr>
          <p:nvPr>
            <p:extLst>
              <p:ext uri="{D42A27DB-BD31-4B8C-83A1-F6EECF244321}">
                <p14:modId xmlns:p14="http://schemas.microsoft.com/office/powerpoint/2010/main" val="54352604"/>
              </p:ext>
            </p:extLst>
          </p:nvPr>
        </p:nvGraphicFramePr>
        <p:xfrm>
          <a:off x="0" y="1424909"/>
          <a:ext cx="2566490" cy="25426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99BA93-6AC2-43C0-A1C4-A2C52C5FE9CE}"/>
              </a:ext>
            </a:extLst>
          </p:cNvPr>
          <p:cNvSpPr txBox="1"/>
          <p:nvPr/>
        </p:nvSpPr>
        <p:spPr>
          <a:xfrm>
            <a:off x="796945" y="2115621"/>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dirty="0">
                <a:solidFill>
                  <a:srgbClr val="035688"/>
                </a:solidFill>
              </a:rPr>
              <a:t>52</a:t>
            </a:r>
            <a:r>
              <a:rPr lang="en-GB" sz="3600" dirty="0">
                <a:solidFill>
                  <a:srgbClr val="035688"/>
                </a:solidFill>
              </a:rPr>
              <a:t>%</a:t>
            </a:r>
          </a:p>
        </p:txBody>
      </p:sp>
      <p:sp>
        <p:nvSpPr>
          <p:cNvPr id="12" name="TextBox 11">
            <a:extLst>
              <a:ext uri="{FF2B5EF4-FFF2-40B4-BE49-F238E27FC236}">
                <a16:creationId xmlns:a16="http://schemas.microsoft.com/office/drawing/2014/main" id="{D61CA2FC-3F64-4A41-A49C-45840B98D348}"/>
              </a:ext>
            </a:extLst>
          </p:cNvPr>
          <p:cNvSpPr txBox="1"/>
          <p:nvPr/>
        </p:nvSpPr>
        <p:spPr>
          <a:xfrm>
            <a:off x="352362" y="3388049"/>
            <a:ext cx="1998953" cy="1938992"/>
          </a:xfrm>
          <a:prstGeom prst="rect">
            <a:avLst/>
          </a:prstGeom>
        </p:spPr>
        <p:txBody>
          <a:bodyPr vert="horz" wrap="square" lIns="0" tIns="0" rIns="0" bIns="0" rtlCol="0">
            <a:spAutoFit/>
          </a:bodyPr>
          <a:lstStyle/>
          <a:p>
            <a:pPr marL="4763" algn="ctr"/>
            <a:r>
              <a:rPr lang="en-US">
                <a:solidFill>
                  <a:srgbClr val="7E7A77"/>
                </a:solidFill>
              </a:rPr>
              <a:t>We </a:t>
            </a:r>
            <a:r>
              <a:rPr lang="en-US">
                <a:solidFill>
                  <a:srgbClr val="005587"/>
                </a:solidFill>
              </a:rPr>
              <a:t>invest in 3rd party efforts </a:t>
            </a:r>
            <a:r>
              <a:rPr lang="en-US">
                <a:solidFill>
                  <a:srgbClr val="7E7A77"/>
                </a:solidFill>
              </a:rPr>
              <a:t>together with many others in the food system to </a:t>
            </a:r>
            <a:r>
              <a:rPr lang="en-US">
                <a:solidFill>
                  <a:srgbClr val="005587"/>
                </a:solidFill>
              </a:rPr>
              <a:t>be more effective in earning trust</a:t>
            </a:r>
          </a:p>
        </p:txBody>
      </p:sp>
      <p:graphicFrame>
        <p:nvGraphicFramePr>
          <p:cNvPr id="16" name="Chart 15">
            <a:extLst>
              <a:ext uri="{FF2B5EF4-FFF2-40B4-BE49-F238E27FC236}">
                <a16:creationId xmlns:a16="http://schemas.microsoft.com/office/drawing/2014/main" id="{70E338DD-5E8A-4DF0-9749-6292C7D0987F}"/>
              </a:ext>
            </a:extLst>
          </p:cNvPr>
          <p:cNvGraphicFramePr>
            <a:graphicFrameLocks noChangeAspect="1"/>
          </p:cNvGraphicFramePr>
          <p:nvPr>
            <p:extLst>
              <p:ext uri="{D42A27DB-BD31-4B8C-83A1-F6EECF244321}">
                <p14:modId xmlns:p14="http://schemas.microsoft.com/office/powerpoint/2010/main" val="589855508"/>
              </p:ext>
            </p:extLst>
          </p:nvPr>
        </p:nvGraphicFramePr>
        <p:xfrm>
          <a:off x="2212929" y="1385990"/>
          <a:ext cx="2566490" cy="254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83F0D834-D533-4F79-8630-6C06C2EFA916}"/>
              </a:ext>
            </a:extLst>
          </p:cNvPr>
          <p:cNvGraphicFramePr>
            <a:graphicFrameLocks noChangeAspect="1"/>
          </p:cNvGraphicFramePr>
          <p:nvPr>
            <p:extLst>
              <p:ext uri="{D42A27DB-BD31-4B8C-83A1-F6EECF244321}">
                <p14:modId xmlns:p14="http://schemas.microsoft.com/office/powerpoint/2010/main" val="1782358059"/>
              </p:ext>
            </p:extLst>
          </p:nvPr>
        </p:nvGraphicFramePr>
        <p:xfrm>
          <a:off x="4440141" y="1428716"/>
          <a:ext cx="2566490" cy="2542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2D37FA86-3E08-49FB-94B8-FBBBF8553AEC}"/>
              </a:ext>
            </a:extLst>
          </p:cNvPr>
          <p:cNvGraphicFramePr>
            <a:graphicFrameLocks noChangeAspect="1"/>
          </p:cNvGraphicFramePr>
          <p:nvPr>
            <p:extLst>
              <p:ext uri="{D42A27DB-BD31-4B8C-83A1-F6EECF244321}">
                <p14:modId xmlns:p14="http://schemas.microsoft.com/office/powerpoint/2010/main" val="810492562"/>
              </p:ext>
            </p:extLst>
          </p:nvPr>
        </p:nvGraphicFramePr>
        <p:xfrm>
          <a:off x="6821745" y="1432315"/>
          <a:ext cx="2566490" cy="254263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DE0DCB78-5916-4A22-99D5-885660793D97}"/>
              </a:ext>
            </a:extLst>
          </p:cNvPr>
          <p:cNvSpPr txBox="1"/>
          <p:nvPr/>
        </p:nvSpPr>
        <p:spPr>
          <a:xfrm>
            <a:off x="10432919" y="5113782"/>
            <a:ext cx="1894423" cy="184666"/>
          </a:xfrm>
          <a:prstGeom prst="rect">
            <a:avLst/>
          </a:prstGeom>
        </p:spPr>
        <p:txBody>
          <a:bodyPr vert="horz" wrap="square" lIns="0" tIns="0" rIns="0" bIns="0" rtlCol="0">
            <a:spAutoFit/>
          </a:bodyPr>
          <a:lstStyle/>
          <a:p>
            <a:pPr marL="6351"/>
            <a:r>
              <a:rPr lang="en-US" sz="1200">
                <a:latin typeface="+mj-lt"/>
              </a:rPr>
              <a:t>% = Always (8-10)</a:t>
            </a:r>
          </a:p>
        </p:txBody>
      </p:sp>
      <p:sp>
        <p:nvSpPr>
          <p:cNvPr id="24" name="TextBox 23">
            <a:extLst>
              <a:ext uri="{FF2B5EF4-FFF2-40B4-BE49-F238E27FC236}">
                <a16:creationId xmlns:a16="http://schemas.microsoft.com/office/drawing/2014/main" id="{F22F479D-A115-4BC9-BB69-BFE4618BEFE3}"/>
              </a:ext>
            </a:extLst>
          </p:cNvPr>
          <p:cNvSpPr txBox="1"/>
          <p:nvPr/>
        </p:nvSpPr>
        <p:spPr>
          <a:xfrm>
            <a:off x="3002413" y="2115621"/>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47</a:t>
            </a:r>
            <a:r>
              <a:rPr lang="en-GB" sz="3600">
                <a:solidFill>
                  <a:srgbClr val="035688"/>
                </a:solidFill>
              </a:rPr>
              <a:t>%</a:t>
            </a:r>
          </a:p>
        </p:txBody>
      </p:sp>
      <p:sp>
        <p:nvSpPr>
          <p:cNvPr id="25" name="TextBox 24">
            <a:extLst>
              <a:ext uri="{FF2B5EF4-FFF2-40B4-BE49-F238E27FC236}">
                <a16:creationId xmlns:a16="http://schemas.microsoft.com/office/drawing/2014/main" id="{4FB336EB-FAD9-4BAC-928E-BA330A9638EA}"/>
              </a:ext>
            </a:extLst>
          </p:cNvPr>
          <p:cNvSpPr txBox="1"/>
          <p:nvPr/>
        </p:nvSpPr>
        <p:spPr>
          <a:xfrm>
            <a:off x="2592794" y="3389178"/>
            <a:ext cx="1743617" cy="1661993"/>
          </a:xfrm>
          <a:prstGeom prst="rect">
            <a:avLst/>
          </a:prstGeom>
        </p:spPr>
        <p:txBody>
          <a:bodyPr vert="horz" wrap="square" lIns="0" tIns="0" rIns="0" bIns="0" rtlCol="0">
            <a:spAutoFit/>
          </a:bodyPr>
          <a:lstStyle/>
          <a:p>
            <a:pPr marL="4763" algn="ctr"/>
            <a:r>
              <a:rPr lang="en-US">
                <a:solidFill>
                  <a:srgbClr val="7E7A77"/>
                </a:solidFill>
              </a:rPr>
              <a:t>We </a:t>
            </a:r>
            <a:r>
              <a:rPr lang="en-US">
                <a:solidFill>
                  <a:srgbClr val="005587"/>
                </a:solidFill>
              </a:rPr>
              <a:t>communicate </a:t>
            </a:r>
            <a:r>
              <a:rPr lang="en-US">
                <a:solidFill>
                  <a:srgbClr val="7E7A77"/>
                </a:solidFill>
              </a:rPr>
              <a:t>our business </a:t>
            </a:r>
            <a:r>
              <a:rPr lang="en-US">
                <a:solidFill>
                  <a:srgbClr val="005587"/>
                </a:solidFill>
              </a:rPr>
              <a:t>practices</a:t>
            </a:r>
            <a:r>
              <a:rPr lang="en-US">
                <a:solidFill>
                  <a:srgbClr val="7E7A77"/>
                </a:solidFill>
              </a:rPr>
              <a:t> </a:t>
            </a:r>
            <a:r>
              <a:rPr lang="en-US">
                <a:solidFill>
                  <a:srgbClr val="005587"/>
                </a:solidFill>
              </a:rPr>
              <a:t>and</a:t>
            </a:r>
            <a:r>
              <a:rPr lang="en-US">
                <a:solidFill>
                  <a:srgbClr val="7E7A77"/>
                </a:solidFill>
              </a:rPr>
              <a:t> science-based </a:t>
            </a:r>
            <a:r>
              <a:rPr lang="en-US">
                <a:solidFill>
                  <a:srgbClr val="005587"/>
                </a:solidFill>
              </a:rPr>
              <a:t>rational to the public</a:t>
            </a:r>
          </a:p>
        </p:txBody>
      </p:sp>
      <p:sp>
        <p:nvSpPr>
          <p:cNvPr id="26" name="TextBox 25">
            <a:extLst>
              <a:ext uri="{FF2B5EF4-FFF2-40B4-BE49-F238E27FC236}">
                <a16:creationId xmlns:a16="http://schemas.microsoft.com/office/drawing/2014/main" id="{0E788EE0-DE49-49BE-B961-A8918F1C8592}"/>
              </a:ext>
            </a:extLst>
          </p:cNvPr>
          <p:cNvSpPr txBox="1"/>
          <p:nvPr/>
        </p:nvSpPr>
        <p:spPr>
          <a:xfrm>
            <a:off x="5237949" y="2115620"/>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45</a:t>
            </a:r>
            <a:r>
              <a:rPr lang="en-GB" sz="3600">
                <a:solidFill>
                  <a:srgbClr val="035688"/>
                </a:solidFill>
              </a:rPr>
              <a:t>%</a:t>
            </a:r>
          </a:p>
        </p:txBody>
      </p:sp>
      <p:sp>
        <p:nvSpPr>
          <p:cNvPr id="27" name="TextBox 26">
            <a:extLst>
              <a:ext uri="{FF2B5EF4-FFF2-40B4-BE49-F238E27FC236}">
                <a16:creationId xmlns:a16="http://schemas.microsoft.com/office/drawing/2014/main" id="{ABE03401-BF8D-471B-9E18-1B98BA2F9306}"/>
              </a:ext>
            </a:extLst>
          </p:cNvPr>
          <p:cNvSpPr txBox="1"/>
          <p:nvPr/>
        </p:nvSpPr>
        <p:spPr>
          <a:xfrm>
            <a:off x="4877928" y="3413545"/>
            <a:ext cx="1743617" cy="1107996"/>
          </a:xfrm>
          <a:prstGeom prst="rect">
            <a:avLst/>
          </a:prstGeom>
        </p:spPr>
        <p:txBody>
          <a:bodyPr vert="horz" wrap="square" lIns="0" tIns="0" rIns="0" bIns="0" rtlCol="0">
            <a:spAutoFit/>
          </a:bodyPr>
          <a:lstStyle/>
          <a:p>
            <a:pPr marL="4763" algn="ctr"/>
            <a:r>
              <a:rPr lang="en-US">
                <a:solidFill>
                  <a:srgbClr val="7E7A77"/>
                </a:solidFill>
              </a:rPr>
              <a:t>When </a:t>
            </a:r>
            <a:r>
              <a:rPr lang="en-US">
                <a:solidFill>
                  <a:srgbClr val="005587"/>
                </a:solidFill>
              </a:rPr>
              <a:t>developing our policies, third party experts </a:t>
            </a:r>
            <a:r>
              <a:rPr lang="en-US">
                <a:solidFill>
                  <a:srgbClr val="7E7A77"/>
                </a:solidFill>
              </a:rPr>
              <a:t>are consulted.</a:t>
            </a:r>
          </a:p>
        </p:txBody>
      </p:sp>
      <p:sp>
        <p:nvSpPr>
          <p:cNvPr id="28" name="TextBox 27">
            <a:extLst>
              <a:ext uri="{FF2B5EF4-FFF2-40B4-BE49-F238E27FC236}">
                <a16:creationId xmlns:a16="http://schemas.microsoft.com/office/drawing/2014/main" id="{3DEB4532-3642-42FD-ACF7-CDB77C62C1B3}"/>
              </a:ext>
            </a:extLst>
          </p:cNvPr>
          <p:cNvSpPr txBox="1"/>
          <p:nvPr/>
        </p:nvSpPr>
        <p:spPr>
          <a:xfrm>
            <a:off x="7126802" y="3413545"/>
            <a:ext cx="2166340" cy="1107996"/>
          </a:xfrm>
          <a:prstGeom prst="rect">
            <a:avLst/>
          </a:prstGeom>
        </p:spPr>
        <p:txBody>
          <a:bodyPr vert="horz" wrap="square" lIns="0" tIns="0" rIns="0" bIns="0" rtlCol="0">
            <a:spAutoFit/>
          </a:bodyPr>
          <a:lstStyle/>
          <a:p>
            <a:pPr marL="4763" algn="ctr"/>
            <a:r>
              <a:rPr lang="en-US">
                <a:solidFill>
                  <a:srgbClr val="7E7A77"/>
                </a:solidFill>
              </a:rPr>
              <a:t>Organization </a:t>
            </a:r>
            <a:r>
              <a:rPr lang="en-US">
                <a:solidFill>
                  <a:srgbClr val="005587"/>
                </a:solidFill>
              </a:rPr>
              <a:t>invests in earning public trust </a:t>
            </a:r>
            <a:r>
              <a:rPr lang="en-US">
                <a:solidFill>
                  <a:srgbClr val="7E7A77"/>
                </a:solidFill>
              </a:rPr>
              <a:t>as foundational part of our success</a:t>
            </a:r>
          </a:p>
        </p:txBody>
      </p:sp>
      <p:sp>
        <p:nvSpPr>
          <p:cNvPr id="30" name="TextBox 29">
            <a:extLst>
              <a:ext uri="{FF2B5EF4-FFF2-40B4-BE49-F238E27FC236}">
                <a16:creationId xmlns:a16="http://schemas.microsoft.com/office/drawing/2014/main" id="{F1EC0532-1DA5-4CAE-9DDB-31DBECCD69B8}"/>
              </a:ext>
            </a:extLst>
          </p:cNvPr>
          <p:cNvSpPr txBox="1"/>
          <p:nvPr/>
        </p:nvSpPr>
        <p:spPr>
          <a:xfrm>
            <a:off x="10116585" y="2108414"/>
            <a:ext cx="1109789"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5400">
                <a:solidFill>
                  <a:srgbClr val="035688"/>
                </a:solidFill>
              </a:rPr>
              <a:t>33</a:t>
            </a:r>
            <a:r>
              <a:rPr lang="en-GB" sz="3600">
                <a:solidFill>
                  <a:srgbClr val="035688"/>
                </a:solidFill>
              </a:rPr>
              <a:t>%</a:t>
            </a:r>
          </a:p>
        </p:txBody>
      </p:sp>
      <p:sp>
        <p:nvSpPr>
          <p:cNvPr id="31" name="TextBox 30">
            <a:extLst>
              <a:ext uri="{FF2B5EF4-FFF2-40B4-BE49-F238E27FC236}">
                <a16:creationId xmlns:a16="http://schemas.microsoft.com/office/drawing/2014/main" id="{28E9D62E-C1DE-4B84-B99C-780590D399F9}"/>
              </a:ext>
            </a:extLst>
          </p:cNvPr>
          <p:cNvSpPr txBox="1"/>
          <p:nvPr/>
        </p:nvSpPr>
        <p:spPr>
          <a:xfrm>
            <a:off x="9588544" y="3456764"/>
            <a:ext cx="2223547" cy="1384995"/>
          </a:xfrm>
          <a:prstGeom prst="rect">
            <a:avLst/>
          </a:prstGeom>
        </p:spPr>
        <p:txBody>
          <a:bodyPr vert="horz" wrap="square" lIns="0" tIns="0" rIns="0" bIns="0" rtlCol="0">
            <a:spAutoFit/>
          </a:bodyPr>
          <a:lstStyle/>
          <a:p>
            <a:pPr marL="4763" algn="ctr"/>
            <a:r>
              <a:rPr lang="en-US" dirty="0">
                <a:solidFill>
                  <a:srgbClr val="7E7A77"/>
                </a:solidFill>
              </a:rPr>
              <a:t>When </a:t>
            </a:r>
            <a:r>
              <a:rPr lang="en-US" dirty="0">
                <a:solidFill>
                  <a:srgbClr val="005587"/>
                </a:solidFill>
              </a:rPr>
              <a:t>communicating</a:t>
            </a:r>
            <a:r>
              <a:rPr lang="en-US" dirty="0">
                <a:solidFill>
                  <a:srgbClr val="7E7A77"/>
                </a:solidFill>
              </a:rPr>
              <a:t> </a:t>
            </a:r>
            <a:r>
              <a:rPr lang="en-US" dirty="0">
                <a:solidFill>
                  <a:srgbClr val="005587"/>
                </a:solidFill>
              </a:rPr>
              <a:t>policies publicly, credible 3</a:t>
            </a:r>
            <a:r>
              <a:rPr lang="en-US" baseline="30000" dirty="0">
                <a:solidFill>
                  <a:srgbClr val="005587"/>
                </a:solidFill>
              </a:rPr>
              <a:t>rd</a:t>
            </a:r>
            <a:r>
              <a:rPr lang="en-US" dirty="0">
                <a:solidFill>
                  <a:srgbClr val="005587"/>
                </a:solidFill>
              </a:rPr>
              <a:t> party experts </a:t>
            </a:r>
            <a:r>
              <a:rPr lang="en-US" dirty="0">
                <a:solidFill>
                  <a:srgbClr val="7E7A77"/>
                </a:solidFill>
              </a:rPr>
              <a:t>who were consulted are </a:t>
            </a:r>
            <a:r>
              <a:rPr lang="en-US" dirty="0">
                <a:solidFill>
                  <a:srgbClr val="005587"/>
                </a:solidFill>
              </a:rPr>
              <a:t>cited</a:t>
            </a:r>
          </a:p>
        </p:txBody>
      </p:sp>
      <p:sp>
        <p:nvSpPr>
          <p:cNvPr id="20" name="Text Placeholder 12">
            <a:extLst>
              <a:ext uri="{FF2B5EF4-FFF2-40B4-BE49-F238E27FC236}">
                <a16:creationId xmlns:a16="http://schemas.microsoft.com/office/drawing/2014/main" id="{B94D9E7D-E169-4AB4-BB28-5BE9B6FFAECC}"/>
              </a:ext>
            </a:extLst>
          </p:cNvPr>
          <p:cNvSpPr txBox="1">
            <a:spLocks/>
          </p:cNvSpPr>
          <p:nvPr/>
        </p:nvSpPr>
        <p:spPr>
          <a:xfrm>
            <a:off x="923159" y="6006784"/>
            <a:ext cx="9509760" cy="369332"/>
          </a:xfrm>
          <a:prstGeom prst="rect">
            <a:avLst/>
          </a:prstGeom>
        </p:spPr>
        <p:txBody>
          <a:bodyPr vert="horz" lIns="91440" tIns="45720" rIns="91440" bIns="45720" rtlCol="0" anchor="b">
            <a:spAutoFit/>
          </a:bodyPr>
          <a:lstStyle>
            <a:lvl1pPr marL="455073" indent="-455073" algn="l" defTabSz="914400" rtl="0" eaLnBrk="1" latinLnBrk="0" hangingPunct="1">
              <a:lnSpc>
                <a:spcPct val="100000"/>
              </a:lnSpc>
              <a:spcBef>
                <a:spcPts val="0"/>
              </a:spcBef>
              <a:spcAft>
                <a:spcPts val="0"/>
              </a:spcAft>
              <a:buFont typeface="Arial" panose="020B0604020202020204" pitchFamily="34" charset="0"/>
              <a:buChar char="•"/>
              <a:tabLst/>
              <a:defRPr sz="1200" kern="1200" cap="none"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a:solidFill>
                  <a:schemeClr val="tx1">
                    <a:lumMod val="50000"/>
                    <a:lumOff val="50000"/>
                  </a:schemeClr>
                </a:solidFill>
                <a:latin typeface="+mj-lt"/>
              </a:rPr>
              <a:t>Q11.	Please rate your level of agreement with each of the statements below when it comes to current practices that your company / organization uses. 	</a:t>
            </a:r>
            <a:br>
              <a:rPr lang="en-US" sz="900">
                <a:solidFill>
                  <a:schemeClr val="tx1">
                    <a:lumMod val="50000"/>
                    <a:lumOff val="50000"/>
                  </a:schemeClr>
                </a:solidFill>
                <a:latin typeface="+mj-lt"/>
              </a:rPr>
            </a:br>
            <a:r>
              <a:rPr lang="en-US" sz="900">
                <a:solidFill>
                  <a:schemeClr val="tx1">
                    <a:lumMod val="50000"/>
                    <a:lumOff val="50000"/>
                  </a:schemeClr>
                </a:solidFill>
                <a:latin typeface="+mj-lt"/>
              </a:rPr>
              <a:t>	Base: All respondents</a:t>
            </a:r>
          </a:p>
        </p:txBody>
      </p:sp>
    </p:spTree>
    <p:extLst>
      <p:ext uri="{BB962C8B-B14F-4D97-AF65-F5344CB8AC3E}">
        <p14:creationId xmlns:p14="http://schemas.microsoft.com/office/powerpoint/2010/main" val="268550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85337-B84D-44CC-BB3B-4674927A0F8A}"/>
              </a:ext>
            </a:extLst>
          </p:cNvPr>
          <p:cNvSpPr>
            <a:spLocks noGrp="1"/>
          </p:cNvSpPr>
          <p:nvPr>
            <p:ph type="title"/>
          </p:nvPr>
        </p:nvSpPr>
        <p:spPr>
          <a:xfrm>
            <a:off x="309835" y="228151"/>
            <a:ext cx="11539460" cy="1163395"/>
          </a:xfrm>
        </p:spPr>
        <p:txBody>
          <a:bodyPr/>
          <a:lstStyle/>
          <a:p>
            <a:r>
              <a:rPr lang="en-CA" sz="4800" dirty="0">
                <a:solidFill>
                  <a:srgbClr val="005587"/>
                </a:solidFill>
              </a:rPr>
              <a:t>Views of Top Current Practices – </a:t>
            </a:r>
            <a:br>
              <a:rPr lang="en-CA" sz="4400" dirty="0">
                <a:solidFill>
                  <a:srgbClr val="005587"/>
                </a:solidFill>
              </a:rPr>
            </a:br>
            <a:r>
              <a:rPr lang="en-CA" sz="3600" dirty="0">
                <a:solidFill>
                  <a:schemeClr val="tx1">
                    <a:lumMod val="65000"/>
                    <a:lumOff val="35000"/>
                  </a:schemeClr>
                </a:solidFill>
              </a:rPr>
              <a:t>Disconnect with Measured Effective Ways of Earning Trust</a:t>
            </a:r>
            <a:endParaRPr lang="en-CA" sz="4400"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191BCF68-6E36-4065-A572-51BA598B9347}"/>
              </a:ext>
            </a:extLst>
          </p:cNvPr>
          <p:cNvGraphicFramePr>
            <a:graphicFrameLocks noChangeAspect="1"/>
          </p:cNvGraphicFramePr>
          <p:nvPr>
            <p:extLst>
              <p:ext uri="{D42A27DB-BD31-4B8C-83A1-F6EECF244321}">
                <p14:modId xmlns:p14="http://schemas.microsoft.com/office/powerpoint/2010/main" val="1511579470"/>
              </p:ext>
            </p:extLst>
          </p:nvPr>
        </p:nvGraphicFramePr>
        <p:xfrm>
          <a:off x="1875236" y="1736338"/>
          <a:ext cx="3225795" cy="3195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2D37FA86-3E08-49FB-94B8-FBBBF8553AEC}"/>
              </a:ext>
            </a:extLst>
          </p:cNvPr>
          <p:cNvGraphicFramePr>
            <a:graphicFrameLocks noChangeAspect="1"/>
          </p:cNvGraphicFramePr>
          <p:nvPr>
            <p:extLst>
              <p:ext uri="{D42A27DB-BD31-4B8C-83A1-F6EECF244321}">
                <p14:modId xmlns:p14="http://schemas.microsoft.com/office/powerpoint/2010/main" val="1090935979"/>
              </p:ext>
            </p:extLst>
          </p:nvPr>
        </p:nvGraphicFramePr>
        <p:xfrm>
          <a:off x="6063159" y="1767764"/>
          <a:ext cx="3162352" cy="313295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DE0DCB78-5916-4A22-99D5-885660793D97}"/>
              </a:ext>
            </a:extLst>
          </p:cNvPr>
          <p:cNvSpPr txBox="1"/>
          <p:nvPr/>
        </p:nvSpPr>
        <p:spPr>
          <a:xfrm>
            <a:off x="8150854" y="5518789"/>
            <a:ext cx="1894423" cy="184666"/>
          </a:xfrm>
          <a:prstGeom prst="rect">
            <a:avLst/>
          </a:prstGeom>
        </p:spPr>
        <p:txBody>
          <a:bodyPr vert="horz" wrap="square" lIns="0" tIns="0" rIns="0" bIns="0" rtlCol="0">
            <a:spAutoFit/>
          </a:bodyPr>
          <a:lstStyle/>
          <a:p>
            <a:pPr marL="6351"/>
            <a:r>
              <a:rPr lang="en-US" sz="1200" dirty="0">
                <a:latin typeface="+mj-lt"/>
              </a:rPr>
              <a:t>% = Always (8-10)</a:t>
            </a:r>
          </a:p>
        </p:txBody>
      </p:sp>
      <p:sp>
        <p:nvSpPr>
          <p:cNvPr id="28" name="TextBox 27">
            <a:extLst>
              <a:ext uri="{FF2B5EF4-FFF2-40B4-BE49-F238E27FC236}">
                <a16:creationId xmlns:a16="http://schemas.microsoft.com/office/drawing/2014/main" id="{3DEB4532-3642-42FD-ACF7-CDB77C62C1B3}"/>
              </a:ext>
            </a:extLst>
          </p:cNvPr>
          <p:cNvSpPr txBox="1"/>
          <p:nvPr/>
        </p:nvSpPr>
        <p:spPr>
          <a:xfrm>
            <a:off x="5928517" y="4156050"/>
            <a:ext cx="3431637" cy="1107996"/>
          </a:xfrm>
          <a:prstGeom prst="rect">
            <a:avLst/>
          </a:prstGeom>
        </p:spPr>
        <p:txBody>
          <a:bodyPr vert="horz" wrap="square" lIns="0" tIns="0" rIns="0" bIns="0" rtlCol="0">
            <a:spAutoFit/>
          </a:bodyPr>
          <a:lstStyle/>
          <a:p>
            <a:pPr marL="4763" algn="ctr"/>
            <a:r>
              <a:rPr lang="en-US" sz="2400" dirty="0">
                <a:solidFill>
                  <a:srgbClr val="7E7A77"/>
                </a:solidFill>
              </a:rPr>
              <a:t>Communications </a:t>
            </a:r>
            <a:r>
              <a:rPr lang="en-US" sz="2400" dirty="0">
                <a:solidFill>
                  <a:srgbClr val="005587"/>
                </a:solidFill>
              </a:rPr>
              <a:t>start with values and beliefs </a:t>
            </a:r>
            <a:r>
              <a:rPr lang="en-US" sz="2400" dirty="0">
                <a:solidFill>
                  <a:srgbClr val="7E7A77"/>
                </a:solidFill>
              </a:rPr>
              <a:t>before we communicate facts</a:t>
            </a:r>
          </a:p>
        </p:txBody>
      </p:sp>
      <p:sp>
        <p:nvSpPr>
          <p:cNvPr id="30" name="TextBox 29">
            <a:extLst>
              <a:ext uri="{FF2B5EF4-FFF2-40B4-BE49-F238E27FC236}">
                <a16:creationId xmlns:a16="http://schemas.microsoft.com/office/drawing/2014/main" id="{F1EC0532-1DA5-4CAE-9DDB-31DBECCD69B8}"/>
              </a:ext>
            </a:extLst>
          </p:cNvPr>
          <p:cNvSpPr txBox="1"/>
          <p:nvPr/>
        </p:nvSpPr>
        <p:spPr>
          <a:xfrm>
            <a:off x="2808515" y="2618303"/>
            <a:ext cx="1444423" cy="582096"/>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6600" dirty="0">
                <a:solidFill>
                  <a:srgbClr val="035688"/>
                </a:solidFill>
              </a:rPr>
              <a:t>33</a:t>
            </a:r>
            <a:r>
              <a:rPr lang="en-GB" sz="4400" dirty="0">
                <a:solidFill>
                  <a:srgbClr val="035688"/>
                </a:solidFill>
              </a:rPr>
              <a:t>%</a:t>
            </a:r>
          </a:p>
        </p:txBody>
      </p:sp>
      <p:sp>
        <p:nvSpPr>
          <p:cNvPr id="31" name="TextBox 30">
            <a:extLst>
              <a:ext uri="{FF2B5EF4-FFF2-40B4-BE49-F238E27FC236}">
                <a16:creationId xmlns:a16="http://schemas.microsoft.com/office/drawing/2014/main" id="{28E9D62E-C1DE-4B84-B99C-780590D399F9}"/>
              </a:ext>
            </a:extLst>
          </p:cNvPr>
          <p:cNvSpPr txBox="1"/>
          <p:nvPr/>
        </p:nvSpPr>
        <p:spPr>
          <a:xfrm>
            <a:off x="1987175" y="4107464"/>
            <a:ext cx="3225795" cy="1477328"/>
          </a:xfrm>
          <a:prstGeom prst="rect">
            <a:avLst/>
          </a:prstGeom>
        </p:spPr>
        <p:txBody>
          <a:bodyPr vert="horz" wrap="square" lIns="0" tIns="0" rIns="0" bIns="0" rtlCol="0">
            <a:spAutoFit/>
          </a:bodyPr>
          <a:lstStyle/>
          <a:p>
            <a:pPr marL="4763" algn="ctr"/>
            <a:r>
              <a:rPr lang="en-US" sz="2400" dirty="0">
                <a:solidFill>
                  <a:srgbClr val="7E7A77"/>
                </a:solidFill>
              </a:rPr>
              <a:t>When </a:t>
            </a:r>
            <a:r>
              <a:rPr lang="en-US" sz="2400" dirty="0">
                <a:solidFill>
                  <a:srgbClr val="005587"/>
                </a:solidFill>
              </a:rPr>
              <a:t>communicating</a:t>
            </a:r>
            <a:r>
              <a:rPr lang="en-US" sz="2400" dirty="0">
                <a:solidFill>
                  <a:srgbClr val="7E7A77"/>
                </a:solidFill>
              </a:rPr>
              <a:t> </a:t>
            </a:r>
            <a:r>
              <a:rPr lang="en-US" sz="2400" dirty="0">
                <a:solidFill>
                  <a:srgbClr val="005587"/>
                </a:solidFill>
              </a:rPr>
              <a:t>policies publicly, credible 3</a:t>
            </a:r>
            <a:r>
              <a:rPr lang="en-US" sz="2400" baseline="30000" dirty="0">
                <a:solidFill>
                  <a:srgbClr val="005587"/>
                </a:solidFill>
              </a:rPr>
              <a:t>rd</a:t>
            </a:r>
            <a:r>
              <a:rPr lang="en-US" sz="2400" dirty="0">
                <a:solidFill>
                  <a:srgbClr val="005587"/>
                </a:solidFill>
              </a:rPr>
              <a:t> party experts </a:t>
            </a:r>
            <a:r>
              <a:rPr lang="en-US" sz="2400" dirty="0">
                <a:solidFill>
                  <a:srgbClr val="7E7A77"/>
                </a:solidFill>
              </a:rPr>
              <a:t>who were consulted are </a:t>
            </a:r>
            <a:r>
              <a:rPr lang="en-US" sz="2400" dirty="0">
                <a:solidFill>
                  <a:srgbClr val="005587"/>
                </a:solidFill>
              </a:rPr>
              <a:t>cited</a:t>
            </a:r>
          </a:p>
        </p:txBody>
      </p:sp>
      <p:sp>
        <p:nvSpPr>
          <p:cNvPr id="20" name="Text Placeholder 12">
            <a:extLst>
              <a:ext uri="{FF2B5EF4-FFF2-40B4-BE49-F238E27FC236}">
                <a16:creationId xmlns:a16="http://schemas.microsoft.com/office/drawing/2014/main" id="{B94D9E7D-E169-4AB4-BB28-5BE9B6FFAECC}"/>
              </a:ext>
            </a:extLst>
          </p:cNvPr>
          <p:cNvSpPr txBox="1">
            <a:spLocks/>
          </p:cNvSpPr>
          <p:nvPr/>
        </p:nvSpPr>
        <p:spPr>
          <a:xfrm>
            <a:off x="923159" y="6006784"/>
            <a:ext cx="9509760" cy="369332"/>
          </a:xfrm>
          <a:prstGeom prst="rect">
            <a:avLst/>
          </a:prstGeom>
        </p:spPr>
        <p:txBody>
          <a:bodyPr vert="horz" lIns="91440" tIns="45720" rIns="91440" bIns="45720" rtlCol="0" anchor="b">
            <a:spAutoFit/>
          </a:bodyPr>
          <a:lstStyle>
            <a:lvl1pPr marL="455073" indent="-455073" algn="l" defTabSz="914400" rtl="0" eaLnBrk="1" latinLnBrk="0" hangingPunct="1">
              <a:lnSpc>
                <a:spcPct val="100000"/>
              </a:lnSpc>
              <a:spcBef>
                <a:spcPts val="0"/>
              </a:spcBef>
              <a:spcAft>
                <a:spcPts val="0"/>
              </a:spcAft>
              <a:buFont typeface="Arial" panose="020B0604020202020204" pitchFamily="34" charset="0"/>
              <a:buChar char="•"/>
              <a:tabLst/>
              <a:defRPr sz="1200" kern="1200" cap="none"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a:solidFill>
                  <a:schemeClr val="tx1">
                    <a:lumMod val="50000"/>
                    <a:lumOff val="50000"/>
                  </a:schemeClr>
                </a:solidFill>
                <a:latin typeface="+mj-lt"/>
              </a:rPr>
              <a:t>Q11.	Please rate your level of agreement with each of the statements below when it comes to current practices that your company / organization uses. 	</a:t>
            </a:r>
            <a:br>
              <a:rPr lang="en-US" sz="900">
                <a:solidFill>
                  <a:schemeClr val="tx1">
                    <a:lumMod val="50000"/>
                    <a:lumOff val="50000"/>
                  </a:schemeClr>
                </a:solidFill>
                <a:latin typeface="+mj-lt"/>
              </a:rPr>
            </a:br>
            <a:r>
              <a:rPr lang="en-US" sz="900">
                <a:solidFill>
                  <a:schemeClr val="tx1">
                    <a:lumMod val="50000"/>
                    <a:lumOff val="50000"/>
                  </a:schemeClr>
                </a:solidFill>
                <a:latin typeface="+mj-lt"/>
              </a:rPr>
              <a:t>	Base: All respondents</a:t>
            </a:r>
          </a:p>
        </p:txBody>
      </p:sp>
      <p:pic>
        <p:nvPicPr>
          <p:cNvPr id="10" name="Picture 9">
            <a:extLst>
              <a:ext uri="{FF2B5EF4-FFF2-40B4-BE49-F238E27FC236}">
                <a16:creationId xmlns:a16="http://schemas.microsoft.com/office/drawing/2014/main" id="{BD5FEF2F-4C0C-4D3A-A6D9-370B1EBF5013}"/>
              </a:ext>
            </a:extLst>
          </p:cNvPr>
          <p:cNvPicPr>
            <a:picLocks noChangeAspect="1"/>
          </p:cNvPicPr>
          <p:nvPr/>
        </p:nvPicPr>
        <p:blipFill>
          <a:blip r:embed="rId4"/>
          <a:stretch>
            <a:fillRect/>
          </a:stretch>
        </p:blipFill>
        <p:spPr>
          <a:xfrm>
            <a:off x="9858375" y="5027839"/>
            <a:ext cx="2333625" cy="1352550"/>
          </a:xfrm>
          <a:prstGeom prst="rect">
            <a:avLst/>
          </a:prstGeom>
        </p:spPr>
      </p:pic>
    </p:spTree>
    <p:extLst>
      <p:ext uri="{BB962C8B-B14F-4D97-AF65-F5344CB8AC3E}">
        <p14:creationId xmlns:p14="http://schemas.microsoft.com/office/powerpoint/2010/main" val="188225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a table eating food&#10;&#10;Description automatically generated">
            <a:extLst>
              <a:ext uri="{FF2B5EF4-FFF2-40B4-BE49-F238E27FC236}">
                <a16:creationId xmlns:a16="http://schemas.microsoft.com/office/drawing/2014/main" id="{ACABF4E5-7707-42B3-9A25-DD8B69A01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25" y="888078"/>
            <a:ext cx="6019274" cy="4013244"/>
          </a:xfrm>
          <a:prstGeom prst="rect">
            <a:avLst/>
          </a:prstGeom>
        </p:spPr>
      </p:pic>
      <p:sp>
        <p:nvSpPr>
          <p:cNvPr id="2" name="Title 1">
            <a:extLst>
              <a:ext uri="{FF2B5EF4-FFF2-40B4-BE49-F238E27FC236}">
                <a16:creationId xmlns:a16="http://schemas.microsoft.com/office/drawing/2014/main" id="{AD16CE11-BEB1-4394-BF61-33494C66065A}"/>
              </a:ext>
            </a:extLst>
          </p:cNvPr>
          <p:cNvSpPr>
            <a:spLocks noGrp="1"/>
          </p:cNvSpPr>
          <p:nvPr>
            <p:ph type="ctrTitle"/>
          </p:nvPr>
        </p:nvSpPr>
        <p:spPr>
          <a:xfrm>
            <a:off x="5761292" y="1616590"/>
            <a:ext cx="6757955" cy="2556220"/>
          </a:xfrm>
        </p:spPr>
        <p:txBody>
          <a:bodyPr>
            <a:noAutofit/>
          </a:bodyPr>
          <a:lstStyle/>
          <a:p>
            <a:br>
              <a:rPr lang="en-CA">
                <a:solidFill>
                  <a:schemeClr val="tx2"/>
                </a:solidFill>
              </a:rPr>
            </a:br>
            <a:r>
              <a:rPr lang="en-CA">
                <a:solidFill>
                  <a:schemeClr val="tx2"/>
                </a:solidFill>
              </a:rPr>
              <a:t>Public Trust </a:t>
            </a:r>
            <a:br>
              <a:rPr lang="en-CA">
                <a:solidFill>
                  <a:schemeClr val="tx2"/>
                </a:solidFill>
              </a:rPr>
            </a:br>
            <a:r>
              <a:rPr lang="en-CA">
                <a:solidFill>
                  <a:schemeClr val="tx2"/>
                </a:solidFill>
              </a:rPr>
              <a:t>Online Survey</a:t>
            </a:r>
            <a:br>
              <a:rPr lang="en-CA">
                <a:solidFill>
                  <a:schemeClr val="tx2"/>
                </a:solidFill>
                <a:cs typeface="Calibri Light"/>
              </a:rPr>
            </a:br>
            <a:r>
              <a:rPr lang="en-CA">
                <a:solidFill>
                  <a:schemeClr val="tx2"/>
                </a:solidFill>
              </a:rPr>
              <a:t>2019 </a:t>
            </a:r>
            <a:r>
              <a:rPr lang="en-CA" sz="4000">
                <a:solidFill>
                  <a:schemeClr val="tx2"/>
                </a:solidFill>
              </a:rPr>
              <a:t> </a:t>
            </a:r>
            <a:endParaRPr lang="en-CA">
              <a:solidFill>
                <a:schemeClr val="tx2"/>
              </a:solidFill>
              <a:cs typeface="Calibri Light"/>
            </a:endParaRPr>
          </a:p>
        </p:txBody>
      </p:sp>
      <p:sp>
        <p:nvSpPr>
          <p:cNvPr id="4" name="TextBox 3">
            <a:extLst>
              <a:ext uri="{FF2B5EF4-FFF2-40B4-BE49-F238E27FC236}">
                <a16:creationId xmlns:a16="http://schemas.microsoft.com/office/drawing/2014/main" id="{11B4A4F4-636C-42CD-8458-D02FA598D7E4}"/>
              </a:ext>
            </a:extLst>
          </p:cNvPr>
          <p:cNvSpPr txBox="1"/>
          <p:nvPr/>
        </p:nvSpPr>
        <p:spPr>
          <a:xfrm>
            <a:off x="10025270" y="5128591"/>
            <a:ext cx="2166730" cy="1327081"/>
          </a:xfrm>
          <a:prstGeom prst="rect">
            <a:avLst/>
          </a:prstGeom>
          <a:solidFill>
            <a:schemeClr val="bg1"/>
          </a:solidFill>
        </p:spPr>
        <p:txBody>
          <a:bodyPr wrap="square" rtlCol="0">
            <a:spAutoFit/>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8BD56732-388A-4430-A74D-D887CD287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100" y="4901322"/>
            <a:ext cx="6560598" cy="1406179"/>
          </a:xfrm>
          <a:prstGeom prst="rect">
            <a:avLst/>
          </a:prstGeom>
        </p:spPr>
      </p:pic>
    </p:spTree>
    <p:extLst>
      <p:ext uri="{BB962C8B-B14F-4D97-AF65-F5344CB8AC3E}">
        <p14:creationId xmlns:p14="http://schemas.microsoft.com/office/powerpoint/2010/main" val="245625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Q12.	What messages or practices within your sector should be highlighted to the public?</a:t>
            </a:r>
          </a:p>
          <a:p>
            <a:pPr marL="0" indent="0">
              <a:buNone/>
            </a:pPr>
            <a:r>
              <a:rPr lang="en-US" sz="900">
                <a:solidFill>
                  <a:schemeClr val="tx1">
                    <a:lumMod val="50000"/>
                    <a:lumOff val="50000"/>
                  </a:schemeClr>
                </a:solidFill>
                <a:latin typeface="+mj-lt"/>
              </a:rPr>
              <a:t>	Base: All respondents  (n=82)</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09835" y="228151"/>
            <a:ext cx="11539460" cy="664797"/>
          </a:xfrm>
        </p:spPr>
        <p:txBody>
          <a:bodyPr/>
          <a:lstStyle/>
          <a:p>
            <a:r>
              <a:rPr lang="en-US" sz="4800" dirty="0">
                <a:solidFill>
                  <a:srgbClr val="005587"/>
                </a:solidFill>
              </a:rPr>
              <a:t>Messages/Practices to be Highlighted </a:t>
            </a:r>
          </a:p>
        </p:txBody>
      </p:sp>
      <p:graphicFrame>
        <p:nvGraphicFramePr>
          <p:cNvPr id="6" name="Chart 5">
            <a:extLst>
              <a:ext uri="{FF2B5EF4-FFF2-40B4-BE49-F238E27FC236}">
                <a16:creationId xmlns:a16="http://schemas.microsoft.com/office/drawing/2014/main" id="{27E20035-7564-4DE0-8EBB-6BF50D81142A}"/>
              </a:ext>
            </a:extLst>
          </p:cNvPr>
          <p:cNvGraphicFramePr/>
          <p:nvPr>
            <p:extLst>
              <p:ext uri="{D42A27DB-BD31-4B8C-83A1-F6EECF244321}">
                <p14:modId xmlns:p14="http://schemas.microsoft.com/office/powerpoint/2010/main" val="3230375694"/>
              </p:ext>
            </p:extLst>
          </p:nvPr>
        </p:nvGraphicFramePr>
        <p:xfrm>
          <a:off x="309835" y="1034144"/>
          <a:ext cx="11425591" cy="477108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52A61DA-2212-46FD-883A-FDFDAF1D07AF}"/>
              </a:ext>
            </a:extLst>
          </p:cNvPr>
          <p:cNvPicPr>
            <a:picLocks noChangeAspect="1"/>
          </p:cNvPicPr>
          <p:nvPr/>
        </p:nvPicPr>
        <p:blipFill>
          <a:blip r:embed="rId4"/>
          <a:stretch>
            <a:fillRect/>
          </a:stretch>
        </p:blipFill>
        <p:spPr>
          <a:xfrm>
            <a:off x="9858375" y="5027839"/>
            <a:ext cx="2333625" cy="1352550"/>
          </a:xfrm>
          <a:prstGeom prst="rect">
            <a:avLst/>
          </a:prstGeom>
        </p:spPr>
      </p:pic>
    </p:spTree>
    <p:extLst>
      <p:ext uri="{BB962C8B-B14F-4D97-AF65-F5344CB8AC3E}">
        <p14:creationId xmlns:p14="http://schemas.microsoft.com/office/powerpoint/2010/main" val="343091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B3B40-EDBD-4838-833F-FD5BD6EA317D}"/>
              </a:ext>
            </a:extLst>
          </p:cNvPr>
          <p:cNvSpPr>
            <a:spLocks noGrp="1"/>
          </p:cNvSpPr>
          <p:nvPr>
            <p:ph type="title"/>
          </p:nvPr>
        </p:nvSpPr>
        <p:spPr/>
        <p:txBody>
          <a:bodyPr/>
          <a:lstStyle/>
          <a:p>
            <a:r>
              <a:rPr lang="en-CA">
                <a:solidFill>
                  <a:srgbClr val="005587"/>
                </a:solidFill>
              </a:rPr>
              <a:t>Building Public Trust</a:t>
            </a:r>
          </a:p>
        </p:txBody>
      </p:sp>
    </p:spTree>
    <p:extLst>
      <p:ext uri="{BB962C8B-B14F-4D97-AF65-F5344CB8AC3E}">
        <p14:creationId xmlns:p14="http://schemas.microsoft.com/office/powerpoint/2010/main" val="151321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Q13b.	What is one thing the agri-food system overall could do better to improve trust? Base: All respondents (n=80)</a:t>
            </a:r>
          </a:p>
          <a:p>
            <a:pPr marL="0" indent="0">
              <a:buNone/>
            </a:pPr>
            <a:r>
              <a:rPr lang="en-US" sz="900">
                <a:solidFill>
                  <a:schemeClr val="tx1">
                    <a:lumMod val="50000"/>
                    <a:lumOff val="50000"/>
                  </a:schemeClr>
                </a:solidFill>
              </a:rPr>
              <a:t>Q14a.	What is one thing the agri-food system overall should stop doing to better improve trust? Base: All respondents (n=1509)</a:t>
            </a:r>
            <a:endParaRPr lang="en-US" sz="900">
              <a:solidFill>
                <a:schemeClr val="tx1">
                  <a:lumMod val="50000"/>
                  <a:lumOff val="50000"/>
                </a:schemeClr>
              </a:solidFill>
              <a:latin typeface="+mj-lt"/>
            </a:endParaRP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10451" y="454044"/>
            <a:ext cx="11539460" cy="637097"/>
          </a:xfrm>
        </p:spPr>
        <p:txBody>
          <a:bodyPr/>
          <a:lstStyle/>
          <a:p>
            <a:r>
              <a:rPr lang="en-US" sz="4600" dirty="0">
                <a:solidFill>
                  <a:srgbClr val="005587"/>
                </a:solidFill>
              </a:rPr>
              <a:t>Improving Public Trust: </a:t>
            </a:r>
            <a:r>
              <a:rPr lang="en-US" sz="4600" b="1" dirty="0">
                <a:solidFill>
                  <a:srgbClr val="005587"/>
                </a:solidFill>
              </a:rPr>
              <a:t>Agri-Food System Overall</a:t>
            </a:r>
          </a:p>
        </p:txBody>
      </p:sp>
      <p:graphicFrame>
        <p:nvGraphicFramePr>
          <p:cNvPr id="6" name="Chart 5">
            <a:extLst>
              <a:ext uri="{FF2B5EF4-FFF2-40B4-BE49-F238E27FC236}">
                <a16:creationId xmlns:a16="http://schemas.microsoft.com/office/drawing/2014/main" id="{27E20035-7564-4DE0-8EBB-6BF50D81142A}"/>
              </a:ext>
            </a:extLst>
          </p:cNvPr>
          <p:cNvGraphicFramePr/>
          <p:nvPr>
            <p:extLst>
              <p:ext uri="{D42A27DB-BD31-4B8C-83A1-F6EECF244321}">
                <p14:modId xmlns:p14="http://schemas.microsoft.com/office/powerpoint/2010/main" val="2716564615"/>
              </p:ext>
            </p:extLst>
          </p:nvPr>
        </p:nvGraphicFramePr>
        <p:xfrm>
          <a:off x="310451" y="1876218"/>
          <a:ext cx="6698512" cy="3531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07E30A0-5F26-489A-ABB7-42B834732BD9}"/>
              </a:ext>
            </a:extLst>
          </p:cNvPr>
          <p:cNvGraphicFramePr/>
          <p:nvPr>
            <p:extLst>
              <p:ext uri="{D42A27DB-BD31-4B8C-83A1-F6EECF244321}">
                <p14:modId xmlns:p14="http://schemas.microsoft.com/office/powerpoint/2010/main" val="1691835579"/>
              </p:ext>
            </p:extLst>
          </p:nvPr>
        </p:nvGraphicFramePr>
        <p:xfrm>
          <a:off x="6815306" y="1852869"/>
          <a:ext cx="5290643" cy="357839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5">
            <a:extLst>
              <a:ext uri="{FF2B5EF4-FFF2-40B4-BE49-F238E27FC236}">
                <a16:creationId xmlns:a16="http://schemas.microsoft.com/office/drawing/2014/main" id="{4890D44C-55D6-465C-A689-89ED89D8E94A}"/>
              </a:ext>
            </a:extLst>
          </p:cNvPr>
          <p:cNvSpPr txBox="1">
            <a:spLocks/>
          </p:cNvSpPr>
          <p:nvPr/>
        </p:nvSpPr>
        <p:spPr>
          <a:xfrm>
            <a:off x="2118953" y="1523813"/>
            <a:ext cx="267158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dirty="0">
                <a:solidFill>
                  <a:schemeClr val="tx1">
                    <a:lumMod val="65000"/>
                    <a:lumOff val="35000"/>
                  </a:schemeClr>
                </a:solidFill>
              </a:rPr>
              <a:t>What to do Better</a:t>
            </a:r>
          </a:p>
        </p:txBody>
      </p:sp>
      <p:sp>
        <p:nvSpPr>
          <p:cNvPr id="10" name="Title 15">
            <a:extLst>
              <a:ext uri="{FF2B5EF4-FFF2-40B4-BE49-F238E27FC236}">
                <a16:creationId xmlns:a16="http://schemas.microsoft.com/office/drawing/2014/main" id="{742282E0-2DE0-4AD9-A1BD-CCB79F2670D3}"/>
              </a:ext>
            </a:extLst>
          </p:cNvPr>
          <p:cNvSpPr txBox="1">
            <a:spLocks/>
          </p:cNvSpPr>
          <p:nvPr/>
        </p:nvSpPr>
        <p:spPr>
          <a:xfrm>
            <a:off x="8334781" y="1523196"/>
            <a:ext cx="267158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dirty="0">
                <a:solidFill>
                  <a:schemeClr val="tx1">
                    <a:lumMod val="65000"/>
                    <a:lumOff val="35000"/>
                  </a:schemeClr>
                </a:solidFill>
              </a:rPr>
              <a:t>What to Stop </a:t>
            </a:r>
          </a:p>
        </p:txBody>
      </p:sp>
      <p:sp>
        <p:nvSpPr>
          <p:cNvPr id="11" name="TextBox 10">
            <a:extLst>
              <a:ext uri="{FF2B5EF4-FFF2-40B4-BE49-F238E27FC236}">
                <a16:creationId xmlns:a16="http://schemas.microsoft.com/office/drawing/2014/main" id="{DAF4B93F-652D-44D0-BBB4-AC7E7A0CA08C}"/>
              </a:ext>
            </a:extLst>
          </p:cNvPr>
          <p:cNvSpPr txBox="1"/>
          <p:nvPr/>
        </p:nvSpPr>
        <p:spPr>
          <a:xfrm>
            <a:off x="375382" y="5655778"/>
            <a:ext cx="1077797" cy="164212"/>
          </a:xfrm>
          <a:prstGeom prst="rect">
            <a:avLst/>
          </a:prstGeom>
        </p:spPr>
        <p:txBody>
          <a:bodyPr vert="horz" wrap="square" lIns="0" tIns="0" rIns="0" bIns="0" rtlCol="0">
            <a:spAutoFit/>
          </a:bodyPr>
          <a:lstStyle/>
          <a:p>
            <a:pPr marL="6351"/>
            <a:r>
              <a:rPr lang="en-US" sz="1067" i="1"/>
              <a:t>% &lt;5 not displayed</a:t>
            </a:r>
          </a:p>
        </p:txBody>
      </p:sp>
    </p:spTree>
    <p:extLst>
      <p:ext uri="{BB962C8B-B14F-4D97-AF65-F5344CB8AC3E}">
        <p14:creationId xmlns:p14="http://schemas.microsoft.com/office/powerpoint/2010/main" val="33166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6006784"/>
            <a:ext cx="9509760" cy="369332"/>
          </a:xfrm>
        </p:spPr>
        <p:txBody>
          <a:bodyPr/>
          <a:lstStyle/>
          <a:p>
            <a:pPr marL="0" indent="0">
              <a:buNone/>
            </a:pPr>
            <a:r>
              <a:rPr lang="en-US" sz="900">
                <a:solidFill>
                  <a:schemeClr val="tx1">
                    <a:lumMod val="50000"/>
                    <a:lumOff val="50000"/>
                  </a:schemeClr>
                </a:solidFill>
                <a:latin typeface="+mj-lt"/>
              </a:rPr>
              <a:t>Q13a.	What is one thing your sector specifically could do better to improve trust? Base: All respondents (n=82)</a:t>
            </a:r>
          </a:p>
          <a:p>
            <a:pPr marL="0" indent="0">
              <a:buNone/>
            </a:pPr>
            <a:r>
              <a:rPr lang="en-US" sz="900">
                <a:solidFill>
                  <a:schemeClr val="tx1">
                    <a:lumMod val="50000"/>
                    <a:lumOff val="50000"/>
                  </a:schemeClr>
                </a:solidFill>
              </a:rPr>
              <a:t>Q14b.	What is one thing your sector specifically should stop doing to better improve trust? Base: All respondents (n=62)</a:t>
            </a:r>
            <a:endParaRPr lang="en-US" sz="900">
              <a:solidFill>
                <a:schemeClr val="tx1">
                  <a:lumMod val="50000"/>
                  <a:lumOff val="50000"/>
                </a:schemeClr>
              </a:solidFill>
              <a:latin typeface="+mj-lt"/>
            </a:endParaRP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09835" y="228151"/>
            <a:ext cx="11539460" cy="664797"/>
          </a:xfrm>
        </p:spPr>
        <p:txBody>
          <a:bodyPr/>
          <a:lstStyle/>
          <a:p>
            <a:r>
              <a:rPr lang="en-US" sz="4800" dirty="0">
                <a:solidFill>
                  <a:srgbClr val="005587"/>
                </a:solidFill>
              </a:rPr>
              <a:t>Improving Public Trust: </a:t>
            </a:r>
            <a:r>
              <a:rPr lang="en-US" sz="4800" b="1" dirty="0">
                <a:solidFill>
                  <a:srgbClr val="005587"/>
                </a:solidFill>
              </a:rPr>
              <a:t>Sector-Specific</a:t>
            </a:r>
            <a:r>
              <a:rPr lang="en-US" sz="4800" dirty="0">
                <a:solidFill>
                  <a:srgbClr val="005587"/>
                </a:solidFill>
              </a:rPr>
              <a:t> </a:t>
            </a:r>
          </a:p>
        </p:txBody>
      </p:sp>
      <p:graphicFrame>
        <p:nvGraphicFramePr>
          <p:cNvPr id="6" name="Chart 5">
            <a:extLst>
              <a:ext uri="{FF2B5EF4-FFF2-40B4-BE49-F238E27FC236}">
                <a16:creationId xmlns:a16="http://schemas.microsoft.com/office/drawing/2014/main" id="{27E20035-7564-4DE0-8EBB-6BF50D81142A}"/>
              </a:ext>
            </a:extLst>
          </p:cNvPr>
          <p:cNvGraphicFramePr/>
          <p:nvPr>
            <p:extLst>
              <p:ext uri="{D42A27DB-BD31-4B8C-83A1-F6EECF244321}">
                <p14:modId xmlns:p14="http://schemas.microsoft.com/office/powerpoint/2010/main" val="1707767077"/>
              </p:ext>
            </p:extLst>
          </p:nvPr>
        </p:nvGraphicFramePr>
        <p:xfrm>
          <a:off x="182906" y="1720002"/>
          <a:ext cx="6297023" cy="3818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07E30A0-5F26-489A-ABB7-42B834732BD9}"/>
              </a:ext>
            </a:extLst>
          </p:cNvPr>
          <p:cNvGraphicFramePr/>
          <p:nvPr>
            <p:extLst>
              <p:ext uri="{D42A27DB-BD31-4B8C-83A1-F6EECF244321}">
                <p14:modId xmlns:p14="http://schemas.microsoft.com/office/powerpoint/2010/main" val="970666494"/>
              </p:ext>
            </p:extLst>
          </p:nvPr>
        </p:nvGraphicFramePr>
        <p:xfrm>
          <a:off x="6599978" y="1789920"/>
          <a:ext cx="5216639" cy="374890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5">
            <a:extLst>
              <a:ext uri="{FF2B5EF4-FFF2-40B4-BE49-F238E27FC236}">
                <a16:creationId xmlns:a16="http://schemas.microsoft.com/office/drawing/2014/main" id="{4890D44C-55D6-465C-A689-89ED89D8E94A}"/>
              </a:ext>
            </a:extLst>
          </p:cNvPr>
          <p:cNvSpPr txBox="1">
            <a:spLocks/>
          </p:cNvSpPr>
          <p:nvPr/>
        </p:nvSpPr>
        <p:spPr>
          <a:xfrm>
            <a:off x="1995627" y="1325758"/>
            <a:ext cx="267158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dirty="0">
                <a:solidFill>
                  <a:schemeClr val="tx1">
                    <a:lumMod val="65000"/>
                    <a:lumOff val="35000"/>
                  </a:schemeClr>
                </a:solidFill>
              </a:rPr>
              <a:t>What to do Better</a:t>
            </a:r>
          </a:p>
        </p:txBody>
      </p:sp>
      <p:sp>
        <p:nvSpPr>
          <p:cNvPr id="10" name="Title 15">
            <a:extLst>
              <a:ext uri="{FF2B5EF4-FFF2-40B4-BE49-F238E27FC236}">
                <a16:creationId xmlns:a16="http://schemas.microsoft.com/office/drawing/2014/main" id="{742282E0-2DE0-4AD9-A1BD-CCB79F2670D3}"/>
              </a:ext>
            </a:extLst>
          </p:cNvPr>
          <p:cNvSpPr txBox="1">
            <a:spLocks/>
          </p:cNvSpPr>
          <p:nvPr/>
        </p:nvSpPr>
        <p:spPr>
          <a:xfrm>
            <a:off x="7872507" y="1325757"/>
            <a:ext cx="267158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dirty="0">
                <a:solidFill>
                  <a:schemeClr val="tx1">
                    <a:lumMod val="65000"/>
                    <a:lumOff val="35000"/>
                  </a:schemeClr>
                </a:solidFill>
              </a:rPr>
              <a:t>What to Stop </a:t>
            </a:r>
          </a:p>
        </p:txBody>
      </p:sp>
      <p:sp>
        <p:nvSpPr>
          <p:cNvPr id="11" name="TextBox 10">
            <a:extLst>
              <a:ext uri="{FF2B5EF4-FFF2-40B4-BE49-F238E27FC236}">
                <a16:creationId xmlns:a16="http://schemas.microsoft.com/office/drawing/2014/main" id="{3BBAB4ED-004B-480D-ACF6-B0B29C8A170A}"/>
              </a:ext>
            </a:extLst>
          </p:cNvPr>
          <p:cNvSpPr txBox="1"/>
          <p:nvPr/>
        </p:nvSpPr>
        <p:spPr>
          <a:xfrm>
            <a:off x="375382" y="5655778"/>
            <a:ext cx="1077797" cy="164212"/>
          </a:xfrm>
          <a:prstGeom prst="rect">
            <a:avLst/>
          </a:prstGeom>
        </p:spPr>
        <p:txBody>
          <a:bodyPr vert="horz" wrap="square" lIns="0" tIns="0" rIns="0" bIns="0" rtlCol="0">
            <a:spAutoFit/>
          </a:bodyPr>
          <a:lstStyle/>
          <a:p>
            <a:pPr marL="6351"/>
            <a:r>
              <a:rPr lang="en-US" sz="1067" i="1"/>
              <a:t>% &lt;5 not displayed</a:t>
            </a:r>
          </a:p>
        </p:txBody>
      </p:sp>
    </p:spTree>
    <p:extLst>
      <p:ext uri="{BB962C8B-B14F-4D97-AF65-F5344CB8AC3E}">
        <p14:creationId xmlns:p14="http://schemas.microsoft.com/office/powerpoint/2010/main" val="16468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09835" y="228151"/>
            <a:ext cx="11539460" cy="1329595"/>
          </a:xfrm>
        </p:spPr>
        <p:txBody>
          <a:bodyPr/>
          <a:lstStyle/>
          <a:p>
            <a:r>
              <a:rPr lang="en-US" sz="4800" b="1" dirty="0">
                <a:solidFill>
                  <a:srgbClr val="005587"/>
                </a:solidFill>
              </a:rPr>
              <a:t>Mind the Gaps </a:t>
            </a:r>
            <a:br>
              <a:rPr lang="en-US" sz="4800" dirty="0">
                <a:solidFill>
                  <a:srgbClr val="005587"/>
                </a:solidFill>
              </a:rPr>
            </a:br>
            <a:r>
              <a:rPr lang="en-US" sz="4800" dirty="0">
                <a:solidFill>
                  <a:schemeClr val="tx1">
                    <a:lumMod val="65000"/>
                    <a:lumOff val="35000"/>
                  </a:schemeClr>
                </a:solidFill>
              </a:rPr>
              <a:t>Messages/Practices/Risks Gap</a:t>
            </a:r>
          </a:p>
        </p:txBody>
      </p:sp>
      <p:sp>
        <p:nvSpPr>
          <p:cNvPr id="7" name="Text Placeholder 6">
            <a:extLst>
              <a:ext uri="{FF2B5EF4-FFF2-40B4-BE49-F238E27FC236}">
                <a16:creationId xmlns:a16="http://schemas.microsoft.com/office/drawing/2014/main" id="{456E34B9-7ABB-448E-9425-F5F6D1E02F9A}"/>
              </a:ext>
            </a:extLst>
          </p:cNvPr>
          <p:cNvSpPr>
            <a:spLocks noGrp="1"/>
          </p:cNvSpPr>
          <p:nvPr>
            <p:ph type="body" sz="quarter" idx="14"/>
          </p:nvPr>
        </p:nvSpPr>
        <p:spPr>
          <a:xfrm>
            <a:off x="276965" y="1995255"/>
            <a:ext cx="11572330" cy="4124206"/>
          </a:xfrm>
        </p:spPr>
        <p:txBody>
          <a:bodyPr/>
          <a:lstStyle/>
          <a:p>
            <a:r>
              <a:rPr lang="en-US" sz="2200" dirty="0">
                <a:solidFill>
                  <a:schemeClr val="tx1">
                    <a:lumMod val="65000"/>
                    <a:lumOff val="35000"/>
                  </a:schemeClr>
                </a:solidFill>
                <a:latin typeface="+mj-lt"/>
              </a:rPr>
              <a:t>There is a gap between perceived and known practices to build trust, as well as a second gap to the risks.</a:t>
            </a:r>
          </a:p>
          <a:p>
            <a:r>
              <a:rPr lang="en-US" sz="2200" dirty="0">
                <a:solidFill>
                  <a:schemeClr val="tx1">
                    <a:lumMod val="65000"/>
                    <a:lumOff val="35000"/>
                  </a:schemeClr>
                </a:solidFill>
                <a:latin typeface="+mj-lt"/>
              </a:rPr>
              <a:t>Respondents are nearly twice as likely to cite science-based information as important to share with Canadians than shared values/emotion based messaging. CCFI 2016 Public Trust research illustrates the latter to be 3-5 times more effective for earning trust. </a:t>
            </a:r>
          </a:p>
          <a:p>
            <a:r>
              <a:rPr lang="en-US" sz="2200" dirty="0">
                <a:solidFill>
                  <a:schemeClr val="tx1">
                    <a:lumMod val="65000"/>
                    <a:lumOff val="35000"/>
                  </a:schemeClr>
                </a:solidFill>
                <a:latin typeface="+mj-lt"/>
              </a:rPr>
              <a:t>The same research revealed third-party stakeholder engagement and messaging to be viewed positively by Canadians for both credibility and transparency, yet is only cited by 6% of respondents.</a:t>
            </a:r>
          </a:p>
          <a:p>
            <a:r>
              <a:rPr lang="en-US" sz="2200" dirty="0">
                <a:solidFill>
                  <a:schemeClr val="tx1">
                    <a:lumMod val="65000"/>
                    <a:lumOff val="35000"/>
                  </a:schemeClr>
                </a:solidFill>
                <a:latin typeface="+mj-lt"/>
              </a:rPr>
              <a:t>Only 13% named animal welfare as a topic area to highlight for messages – yet it received the highest risk rating in the ‘do the right thing’ pillar of this research.  The disconnect with the CCFI public trust research with consumers also shows the largest gap between trust and responsibility  on animal welfare. </a:t>
            </a:r>
          </a:p>
        </p:txBody>
      </p:sp>
      <p:pic>
        <p:nvPicPr>
          <p:cNvPr id="2" name="Picture 2">
            <a:extLst>
              <a:ext uri="{FF2B5EF4-FFF2-40B4-BE49-F238E27FC236}">
                <a16:creationId xmlns:a16="http://schemas.microsoft.com/office/drawing/2014/main" id="{C1F8DC06-9885-4599-BCDD-34E939F474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21706" y="106642"/>
            <a:ext cx="2342148" cy="1888613"/>
          </a:xfrm>
          <a:prstGeom prst="rect">
            <a:avLst/>
          </a:prstGeom>
        </p:spPr>
      </p:pic>
    </p:spTree>
    <p:extLst>
      <p:ext uri="{BB962C8B-B14F-4D97-AF65-F5344CB8AC3E}">
        <p14:creationId xmlns:p14="http://schemas.microsoft.com/office/powerpoint/2010/main" val="419647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CE11-BEB1-4394-BF61-33494C66065A}"/>
              </a:ext>
            </a:extLst>
          </p:cNvPr>
          <p:cNvSpPr>
            <a:spLocks noGrp="1"/>
          </p:cNvSpPr>
          <p:nvPr>
            <p:ph type="title"/>
          </p:nvPr>
        </p:nvSpPr>
        <p:spPr>
          <a:xfrm>
            <a:off x="838200" y="1643751"/>
            <a:ext cx="10515600" cy="2852737"/>
          </a:xfrm>
        </p:spPr>
        <p:txBody>
          <a:bodyPr anchor="ctr">
            <a:noAutofit/>
          </a:bodyPr>
          <a:lstStyle/>
          <a:p>
            <a:pPr algn="ctr"/>
            <a:r>
              <a:rPr lang="en-CA">
                <a:solidFill>
                  <a:schemeClr val="tx2"/>
                </a:solidFill>
              </a:rPr>
              <a:t>Public Trust Research Inventory </a:t>
            </a:r>
            <a:endParaRPr lang="en-CA">
              <a:solidFill>
                <a:schemeClr val="tx2"/>
              </a:solidFill>
              <a:cs typeface="Calibri Light"/>
            </a:endParaRPr>
          </a:p>
        </p:txBody>
      </p:sp>
      <p:sp>
        <p:nvSpPr>
          <p:cNvPr id="4" name="TextBox 3">
            <a:extLst>
              <a:ext uri="{FF2B5EF4-FFF2-40B4-BE49-F238E27FC236}">
                <a16:creationId xmlns:a16="http://schemas.microsoft.com/office/drawing/2014/main" id="{11B4A4F4-636C-42CD-8458-D02FA598D7E4}"/>
              </a:ext>
            </a:extLst>
          </p:cNvPr>
          <p:cNvSpPr txBox="1"/>
          <p:nvPr/>
        </p:nvSpPr>
        <p:spPr>
          <a:xfrm>
            <a:off x="10025270" y="5128591"/>
            <a:ext cx="2166730" cy="1327081"/>
          </a:xfrm>
          <a:prstGeom prst="rect">
            <a:avLst/>
          </a:prstGeom>
          <a:solidFill>
            <a:schemeClr val="bg1"/>
          </a:solidFill>
        </p:spPr>
        <p:txBody>
          <a:bodyPr wrap="square" rtlCol="0">
            <a:spAutoFit/>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8BD56732-388A-4430-A74D-D887CD287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701" y="4109450"/>
            <a:ext cx="6560598" cy="1406179"/>
          </a:xfrm>
          <a:prstGeom prst="rect">
            <a:avLst/>
          </a:prstGeom>
        </p:spPr>
      </p:pic>
    </p:spTree>
    <p:extLst>
      <p:ext uri="{BB962C8B-B14F-4D97-AF65-F5344CB8AC3E}">
        <p14:creationId xmlns:p14="http://schemas.microsoft.com/office/powerpoint/2010/main" val="179869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CD49E-7C1F-4D8C-9116-009E5F1930E8}"/>
              </a:ext>
            </a:extLst>
          </p:cNvPr>
          <p:cNvPicPr>
            <a:picLocks noChangeAspect="1"/>
          </p:cNvPicPr>
          <p:nvPr/>
        </p:nvPicPr>
        <p:blipFill>
          <a:blip r:embed="rId2"/>
          <a:stretch>
            <a:fillRect/>
          </a:stretch>
        </p:blipFill>
        <p:spPr>
          <a:xfrm>
            <a:off x="1081087" y="187778"/>
            <a:ext cx="10182225" cy="6134100"/>
          </a:xfrm>
          <a:prstGeom prst="rect">
            <a:avLst/>
          </a:prstGeom>
        </p:spPr>
      </p:pic>
    </p:spTree>
    <p:extLst>
      <p:ext uri="{BB962C8B-B14F-4D97-AF65-F5344CB8AC3E}">
        <p14:creationId xmlns:p14="http://schemas.microsoft.com/office/powerpoint/2010/main" val="1060926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5ED47-D87A-44E1-9E98-49E15427CF41}"/>
              </a:ext>
            </a:extLst>
          </p:cNvPr>
          <p:cNvPicPr>
            <a:picLocks noChangeAspect="1"/>
          </p:cNvPicPr>
          <p:nvPr/>
        </p:nvPicPr>
        <p:blipFill>
          <a:blip r:embed="rId2"/>
          <a:stretch>
            <a:fillRect/>
          </a:stretch>
        </p:blipFill>
        <p:spPr>
          <a:xfrm>
            <a:off x="1530" y="761442"/>
            <a:ext cx="12190469" cy="4441929"/>
          </a:xfrm>
          <a:prstGeom prst="rect">
            <a:avLst/>
          </a:prstGeom>
        </p:spPr>
      </p:pic>
    </p:spTree>
    <p:extLst>
      <p:ext uri="{BB962C8B-B14F-4D97-AF65-F5344CB8AC3E}">
        <p14:creationId xmlns:p14="http://schemas.microsoft.com/office/powerpoint/2010/main" val="109876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8F14ED-E7EC-4F19-A077-71C8C6938E51}"/>
              </a:ext>
            </a:extLst>
          </p:cNvPr>
          <p:cNvSpPr>
            <a:spLocks noGrp="1"/>
          </p:cNvSpPr>
          <p:nvPr>
            <p:ph type="title"/>
          </p:nvPr>
        </p:nvSpPr>
        <p:spPr/>
        <p:txBody>
          <a:bodyPr>
            <a:normAutofit/>
          </a:bodyPr>
          <a:lstStyle/>
          <a:p>
            <a:r>
              <a:rPr lang="en-US" sz="4800" dirty="0">
                <a:solidFill>
                  <a:srgbClr val="005587"/>
                </a:solidFill>
              </a:rPr>
              <a:t>Interested in this work? </a:t>
            </a:r>
          </a:p>
        </p:txBody>
      </p:sp>
      <p:sp>
        <p:nvSpPr>
          <p:cNvPr id="6" name="Content Placeholder 5">
            <a:extLst>
              <a:ext uri="{FF2B5EF4-FFF2-40B4-BE49-F238E27FC236}">
                <a16:creationId xmlns:a16="http://schemas.microsoft.com/office/drawing/2014/main" id="{BD5A83E6-7032-4F99-8697-9CBC71041E00}"/>
              </a:ext>
            </a:extLst>
          </p:cNvPr>
          <p:cNvSpPr>
            <a:spLocks noGrp="1"/>
          </p:cNvSpPr>
          <p:nvPr>
            <p:ph idx="1"/>
          </p:nvPr>
        </p:nvSpPr>
        <p:spPr/>
        <p:txBody>
          <a:bodyPr>
            <a:normAutofit/>
          </a:bodyPr>
          <a:lstStyle/>
          <a:p>
            <a:r>
              <a:rPr lang="en-US" dirty="0">
                <a:solidFill>
                  <a:schemeClr val="tx1">
                    <a:lumMod val="65000"/>
                    <a:lumOff val="35000"/>
                  </a:schemeClr>
                </a:solidFill>
                <a:latin typeface="+mj-lt"/>
              </a:rPr>
              <a:t>Keep in touch.  </a:t>
            </a:r>
          </a:p>
          <a:p>
            <a:r>
              <a:rPr lang="en-US" dirty="0">
                <a:solidFill>
                  <a:schemeClr val="tx1">
                    <a:lumMod val="65000"/>
                    <a:lumOff val="35000"/>
                  </a:schemeClr>
                </a:solidFill>
                <a:latin typeface="+mj-lt"/>
              </a:rPr>
              <a:t>Sign up for CCFI e-news to get monthly updates and invites to webinars, events, research highlights at </a:t>
            </a:r>
            <a:r>
              <a:rPr lang="en-US" dirty="0">
                <a:solidFill>
                  <a:schemeClr val="tx1">
                    <a:lumMod val="65000"/>
                    <a:lumOff val="35000"/>
                  </a:schemeClr>
                </a:solidFill>
                <a:latin typeface="+mj-lt"/>
                <a:hlinkClick r:id="rId2"/>
              </a:rPr>
              <a:t>www.foodintegrity.ca</a:t>
            </a:r>
            <a:r>
              <a:rPr lang="en-US" dirty="0">
                <a:solidFill>
                  <a:schemeClr val="tx1">
                    <a:lumMod val="65000"/>
                    <a:lumOff val="35000"/>
                  </a:schemeClr>
                </a:solidFill>
                <a:latin typeface="+mj-lt"/>
              </a:rPr>
              <a:t>  @</a:t>
            </a:r>
            <a:r>
              <a:rPr lang="en-US" dirty="0" err="1">
                <a:solidFill>
                  <a:schemeClr val="tx1">
                    <a:lumMod val="65000"/>
                    <a:lumOff val="35000"/>
                  </a:schemeClr>
                </a:solidFill>
                <a:latin typeface="+mj-lt"/>
              </a:rPr>
              <a:t>foodintegrityCA</a:t>
            </a:r>
            <a:endParaRPr lang="en-US" dirty="0">
              <a:solidFill>
                <a:schemeClr val="tx1">
                  <a:lumMod val="65000"/>
                  <a:lumOff val="35000"/>
                </a:schemeClr>
              </a:solidFill>
              <a:latin typeface="+mj-lt"/>
            </a:endParaRPr>
          </a:p>
          <a:p>
            <a:endParaRPr lang="en-US" dirty="0">
              <a:solidFill>
                <a:schemeClr val="tx1">
                  <a:lumMod val="65000"/>
                  <a:lumOff val="35000"/>
                </a:schemeClr>
              </a:solidFill>
              <a:latin typeface="+mj-lt"/>
            </a:endParaRPr>
          </a:p>
          <a:p>
            <a:r>
              <a:rPr lang="en-US" dirty="0">
                <a:solidFill>
                  <a:schemeClr val="tx1">
                    <a:lumMod val="65000"/>
                    <a:lumOff val="35000"/>
                  </a:schemeClr>
                </a:solidFill>
                <a:latin typeface="+mj-lt"/>
              </a:rPr>
              <a:t>Save the date! Public Trust Summit </a:t>
            </a:r>
            <a:r>
              <a:rPr lang="en-US" b="1" dirty="0">
                <a:solidFill>
                  <a:schemeClr val="tx1">
                    <a:lumMod val="65000"/>
                    <a:lumOff val="35000"/>
                  </a:schemeClr>
                </a:solidFill>
                <a:latin typeface="+mj-lt"/>
              </a:rPr>
              <a:t>November 13-14th Saskatoon</a:t>
            </a:r>
            <a:r>
              <a:rPr lang="en-US" dirty="0">
                <a:solidFill>
                  <a:schemeClr val="tx1">
                    <a:lumMod val="65000"/>
                    <a:lumOff val="35000"/>
                  </a:schemeClr>
                </a:solidFill>
                <a:latin typeface="+mj-lt"/>
              </a:rPr>
              <a:t>,     co-hosted with Farm &amp; Food Care SK</a:t>
            </a:r>
          </a:p>
        </p:txBody>
      </p:sp>
    </p:spTree>
    <p:extLst>
      <p:ext uri="{BB962C8B-B14F-4D97-AF65-F5344CB8AC3E}">
        <p14:creationId xmlns:p14="http://schemas.microsoft.com/office/powerpoint/2010/main" val="15339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AC0E-1885-4C9A-BD1D-4074C0057B4A}"/>
              </a:ext>
            </a:extLst>
          </p:cNvPr>
          <p:cNvSpPr>
            <a:spLocks noGrp="1"/>
          </p:cNvSpPr>
          <p:nvPr>
            <p:ph type="title"/>
          </p:nvPr>
        </p:nvSpPr>
        <p:spPr/>
        <p:txBody>
          <a:bodyPr/>
          <a:lstStyle/>
          <a:p>
            <a:r>
              <a:rPr lang="en-CA">
                <a:solidFill>
                  <a:srgbClr val="005587"/>
                </a:solidFill>
              </a:rPr>
              <a:t>Background and Methodology</a:t>
            </a:r>
          </a:p>
        </p:txBody>
      </p:sp>
      <p:sp>
        <p:nvSpPr>
          <p:cNvPr id="3" name="Content Placeholder 2">
            <a:extLst>
              <a:ext uri="{FF2B5EF4-FFF2-40B4-BE49-F238E27FC236}">
                <a16:creationId xmlns:a16="http://schemas.microsoft.com/office/drawing/2014/main" id="{C7F9C886-01C2-4A76-B0B6-B2A897C59765}"/>
              </a:ext>
            </a:extLst>
          </p:cNvPr>
          <p:cNvSpPr>
            <a:spLocks noGrp="1"/>
          </p:cNvSpPr>
          <p:nvPr>
            <p:ph idx="1"/>
          </p:nvPr>
        </p:nvSpPr>
        <p:spPr/>
        <p:txBody>
          <a:bodyPr>
            <a:normAutofit/>
          </a:bodyPr>
          <a:lstStyle/>
          <a:p>
            <a:r>
              <a:rPr lang="en-CA" sz="2400" dirty="0">
                <a:solidFill>
                  <a:schemeClr val="tx1">
                    <a:lumMod val="65000"/>
                    <a:lumOff val="35000"/>
                  </a:schemeClr>
                </a:solidFill>
                <a:latin typeface="+mj-lt"/>
              </a:rPr>
              <a:t>These are the findings from an online Canadian Centre for Food Integrity survey conducted on behalf of the Public Trust Steering Committee </a:t>
            </a:r>
          </a:p>
          <a:p>
            <a:r>
              <a:rPr lang="en-CA" sz="2400" dirty="0">
                <a:solidFill>
                  <a:schemeClr val="tx1">
                    <a:lumMod val="65000"/>
                    <a:lumOff val="35000"/>
                  </a:schemeClr>
                </a:solidFill>
                <a:latin typeface="+mj-lt"/>
              </a:rPr>
              <a:t>Objective: </a:t>
            </a:r>
            <a:r>
              <a:rPr lang="en-CA" sz="2400" dirty="0">
                <a:solidFill>
                  <a:srgbClr val="005587"/>
                </a:solidFill>
                <a:latin typeface="+mj-lt"/>
                <a:ea typeface="+mj-ea"/>
                <a:cs typeface="+mj-cs"/>
              </a:rPr>
              <a:t>to identify the risks, opportunities, and recommendations</a:t>
            </a:r>
            <a:r>
              <a:rPr lang="en-CA" sz="2400" dirty="0">
                <a:solidFill>
                  <a:schemeClr val="tx1">
                    <a:lumMod val="65000"/>
                    <a:lumOff val="35000"/>
                  </a:schemeClr>
                </a:solidFill>
                <a:latin typeface="+mj-lt"/>
              </a:rPr>
              <a:t> to help shape the future for earning trust in Canada’s food system.</a:t>
            </a:r>
            <a:endParaRPr lang="en-CA" sz="2400" dirty="0">
              <a:solidFill>
                <a:schemeClr val="tx1">
                  <a:lumMod val="65000"/>
                  <a:lumOff val="35000"/>
                </a:schemeClr>
              </a:solidFill>
              <a:cs typeface="Calibri"/>
            </a:endParaRPr>
          </a:p>
          <a:p>
            <a:r>
              <a:rPr lang="en-CA" sz="2400" dirty="0">
                <a:solidFill>
                  <a:schemeClr val="tx1">
                    <a:lumMod val="65000"/>
                    <a:lumOff val="35000"/>
                  </a:schemeClr>
                </a:solidFill>
                <a:latin typeface="+mj-lt"/>
              </a:rPr>
              <a:t>This study took place online from January 17-February 13, 2019</a:t>
            </a:r>
          </a:p>
          <a:p>
            <a:r>
              <a:rPr lang="en-CA" sz="2400" dirty="0">
                <a:solidFill>
                  <a:schemeClr val="tx1">
                    <a:lumMod val="65000"/>
                    <a:lumOff val="35000"/>
                  </a:schemeClr>
                </a:solidFill>
                <a:latin typeface="+mj-lt"/>
              </a:rPr>
              <a:t>A total of </a:t>
            </a:r>
            <a:r>
              <a:rPr lang="en-CA" sz="2400" b="1" dirty="0">
                <a:solidFill>
                  <a:srgbClr val="005587"/>
                </a:solidFill>
                <a:ea typeface="+mj-ea"/>
                <a:cs typeface="+mj-cs"/>
              </a:rPr>
              <a:t>134 responses </a:t>
            </a:r>
            <a:r>
              <a:rPr lang="en-CA" sz="2400" dirty="0">
                <a:solidFill>
                  <a:schemeClr val="tx1">
                    <a:lumMod val="65000"/>
                    <a:lumOff val="35000"/>
                  </a:schemeClr>
                </a:solidFill>
                <a:latin typeface="+mj-lt"/>
              </a:rPr>
              <a:t>were collected (128 respondents are members of a Value Chain Roundtable, 6 are not)</a:t>
            </a:r>
          </a:p>
          <a:p>
            <a:pPr marL="0" indent="0">
              <a:buNone/>
            </a:pPr>
            <a:endParaRPr lang="en-CA" sz="2400" dirty="0">
              <a:solidFill>
                <a:schemeClr val="tx1">
                  <a:lumMod val="65000"/>
                  <a:lumOff val="35000"/>
                </a:schemeClr>
              </a:solidFill>
              <a:latin typeface="+mj-lt"/>
            </a:endParaRPr>
          </a:p>
          <a:p>
            <a:endParaRPr lang="en-CA" sz="2400" dirty="0">
              <a:solidFill>
                <a:schemeClr val="tx1">
                  <a:lumMod val="65000"/>
                  <a:lumOff val="35000"/>
                </a:schemeClr>
              </a:solidFill>
              <a:latin typeface="+mj-lt"/>
            </a:endParaRPr>
          </a:p>
        </p:txBody>
      </p:sp>
    </p:spTree>
    <p:extLst>
      <p:ext uri="{BB962C8B-B14F-4D97-AF65-F5344CB8AC3E}">
        <p14:creationId xmlns:p14="http://schemas.microsoft.com/office/powerpoint/2010/main" val="281760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AC0E-1885-4C9A-BD1D-4074C0057B4A}"/>
              </a:ext>
            </a:extLst>
          </p:cNvPr>
          <p:cNvSpPr>
            <a:spLocks noGrp="1"/>
          </p:cNvSpPr>
          <p:nvPr>
            <p:ph type="title"/>
          </p:nvPr>
        </p:nvSpPr>
        <p:spPr/>
        <p:txBody>
          <a:bodyPr/>
          <a:lstStyle/>
          <a:p>
            <a:r>
              <a:rPr lang="en-CA">
                <a:solidFill>
                  <a:srgbClr val="005587"/>
                </a:solidFill>
              </a:rPr>
              <a:t>Key Insights </a:t>
            </a:r>
          </a:p>
        </p:txBody>
      </p:sp>
      <p:sp>
        <p:nvSpPr>
          <p:cNvPr id="3" name="Content Placeholder 2">
            <a:extLst>
              <a:ext uri="{FF2B5EF4-FFF2-40B4-BE49-F238E27FC236}">
                <a16:creationId xmlns:a16="http://schemas.microsoft.com/office/drawing/2014/main" id="{C7F9C886-01C2-4A76-B0B6-B2A897C59765}"/>
              </a:ext>
            </a:extLst>
          </p:cNvPr>
          <p:cNvSpPr>
            <a:spLocks noGrp="1"/>
          </p:cNvSpPr>
          <p:nvPr>
            <p:ph idx="1"/>
          </p:nvPr>
        </p:nvSpPr>
        <p:spPr>
          <a:xfrm>
            <a:off x="838200" y="1463675"/>
            <a:ext cx="11036968" cy="4351338"/>
          </a:xfrm>
        </p:spPr>
        <p:txBody>
          <a:bodyPr vert="horz" lIns="91440" tIns="45720" rIns="91440" bIns="45720" rtlCol="0" anchor="t">
            <a:normAutofit/>
          </a:bodyPr>
          <a:lstStyle/>
          <a:p>
            <a:r>
              <a:rPr lang="en-CA" dirty="0">
                <a:solidFill>
                  <a:schemeClr val="tx1">
                    <a:lumMod val="65000"/>
                    <a:lumOff val="35000"/>
                  </a:schemeClr>
                </a:solidFill>
                <a:latin typeface="+mj-lt"/>
              </a:rPr>
              <a:t>Respondents differ significantly from general population Canadians on all questions</a:t>
            </a:r>
            <a:endParaRPr lang="en-CA" dirty="0">
              <a:solidFill>
                <a:schemeClr val="tx1">
                  <a:lumMod val="65000"/>
                  <a:lumOff val="35000"/>
                </a:schemeClr>
              </a:solidFill>
              <a:latin typeface="+mj-lt"/>
              <a:cs typeface="Calibri Light"/>
            </a:endParaRPr>
          </a:p>
          <a:p>
            <a:r>
              <a:rPr lang="en-CA" dirty="0">
                <a:solidFill>
                  <a:schemeClr val="tx1">
                    <a:lumMod val="65000"/>
                    <a:lumOff val="35000"/>
                  </a:schemeClr>
                </a:solidFill>
                <a:latin typeface="+mj-lt"/>
              </a:rPr>
              <a:t>Concern for public trust most highly rated as a </a:t>
            </a:r>
            <a:r>
              <a:rPr lang="en-CA" dirty="0">
                <a:solidFill>
                  <a:srgbClr val="0070C0"/>
                </a:solidFill>
                <a:latin typeface="+mj-lt"/>
              </a:rPr>
              <a:t>food system macro issue</a:t>
            </a:r>
            <a:r>
              <a:rPr lang="en-CA" dirty="0">
                <a:solidFill>
                  <a:schemeClr val="tx1">
                    <a:lumMod val="65000"/>
                    <a:lumOff val="35000"/>
                  </a:schemeClr>
                </a:solidFill>
                <a:latin typeface="+mj-lt"/>
              </a:rPr>
              <a:t> overall (versus a specific company/sector issue)</a:t>
            </a:r>
            <a:r>
              <a:rPr lang="en-CA" dirty="0">
                <a:solidFill>
                  <a:schemeClr val="tx1">
                    <a:lumMod val="65000"/>
                    <a:lumOff val="35000"/>
                  </a:schemeClr>
                </a:solidFill>
                <a:latin typeface="+mj-lt"/>
                <a:cs typeface="Calibri Light"/>
              </a:rPr>
              <a:t> - which ties in with the mostly highly identified </a:t>
            </a:r>
            <a:r>
              <a:rPr lang="en-CA" dirty="0">
                <a:solidFill>
                  <a:srgbClr val="0070C0"/>
                </a:solidFill>
                <a:latin typeface="+mj-lt"/>
                <a:cs typeface="Calibri Light"/>
              </a:rPr>
              <a:t>need for collaboration and coordination</a:t>
            </a:r>
            <a:endParaRPr lang="en-CA" dirty="0">
              <a:solidFill>
                <a:schemeClr val="tx1">
                  <a:lumMod val="65000"/>
                  <a:lumOff val="35000"/>
                </a:schemeClr>
              </a:solidFill>
              <a:highlight>
                <a:srgbClr val="FFFF00"/>
              </a:highlight>
              <a:latin typeface="+mj-lt"/>
              <a:cs typeface="Calibri Light"/>
            </a:endParaRPr>
          </a:p>
          <a:p>
            <a:r>
              <a:rPr lang="en-CA" dirty="0">
                <a:solidFill>
                  <a:schemeClr val="tx1">
                    <a:lumMod val="65000"/>
                    <a:lumOff val="35000"/>
                  </a:schemeClr>
                </a:solidFill>
                <a:latin typeface="+mj-lt"/>
                <a:cs typeface="Calibri Light"/>
              </a:rPr>
              <a:t>Gaps identified in several key areas </a:t>
            </a:r>
          </a:p>
          <a:p>
            <a:pPr lvl="1"/>
            <a:r>
              <a:rPr lang="en-CA" dirty="0">
                <a:solidFill>
                  <a:schemeClr val="tx1">
                    <a:lumMod val="65000"/>
                    <a:lumOff val="35000"/>
                  </a:schemeClr>
                </a:solidFill>
                <a:latin typeface="+mj-lt"/>
                <a:cs typeface="Calibri Light"/>
              </a:rPr>
              <a:t>between actual/perceived communications best practices versus consumer needs</a:t>
            </a:r>
          </a:p>
          <a:p>
            <a:pPr lvl="1"/>
            <a:r>
              <a:rPr lang="en-CA" dirty="0">
                <a:solidFill>
                  <a:schemeClr val="tx1">
                    <a:lumMod val="65000"/>
                    <a:lumOff val="35000"/>
                  </a:schemeClr>
                </a:solidFill>
                <a:latin typeface="+mj-lt"/>
                <a:cs typeface="Calibri Light"/>
              </a:rPr>
              <a:t>responsibility for providing information versus rating on transparency performance</a:t>
            </a:r>
          </a:p>
          <a:p>
            <a:pPr lvl="1"/>
            <a:r>
              <a:rPr lang="en-CA" dirty="0">
                <a:solidFill>
                  <a:schemeClr val="tx1">
                    <a:lumMod val="65000"/>
                    <a:lumOff val="35000"/>
                  </a:schemeClr>
                </a:solidFill>
                <a:latin typeface="+mj-lt"/>
                <a:cs typeface="Calibri Light"/>
              </a:rPr>
              <a:t>identified risks versus actual consumer concerns out of order</a:t>
            </a:r>
          </a:p>
          <a:p>
            <a:pPr lvl="1"/>
            <a:endParaRPr lang="en-CA" dirty="0">
              <a:solidFill>
                <a:schemeClr val="tx1">
                  <a:lumMod val="65000"/>
                  <a:lumOff val="35000"/>
                </a:schemeClr>
              </a:solidFill>
              <a:latin typeface="+mj-lt"/>
              <a:cs typeface="Calibri Light"/>
            </a:endParaRPr>
          </a:p>
          <a:p>
            <a:pPr lvl="1"/>
            <a:endParaRPr lang="en-CA" dirty="0">
              <a:solidFill>
                <a:schemeClr val="tx1">
                  <a:lumMod val="65000"/>
                  <a:lumOff val="35000"/>
                </a:schemeClr>
              </a:solidFill>
              <a:latin typeface="+mj-lt"/>
              <a:cs typeface="Calibri Light"/>
            </a:endParaRPr>
          </a:p>
          <a:p>
            <a:endParaRPr lang="en-CA" dirty="0">
              <a:solidFill>
                <a:schemeClr val="tx1">
                  <a:lumMod val="65000"/>
                  <a:lumOff val="35000"/>
                </a:schemeClr>
              </a:solidFill>
              <a:highlight>
                <a:srgbClr val="FFFF00"/>
              </a:highlight>
              <a:latin typeface="+mj-lt"/>
              <a:cs typeface="Calibri Light"/>
            </a:endParaRPr>
          </a:p>
        </p:txBody>
      </p:sp>
    </p:spTree>
    <p:extLst>
      <p:ext uri="{BB962C8B-B14F-4D97-AF65-F5344CB8AC3E}">
        <p14:creationId xmlns:p14="http://schemas.microsoft.com/office/powerpoint/2010/main" val="193291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E3A8-9E65-4AE6-9497-3FED6FABB03F}"/>
              </a:ext>
            </a:extLst>
          </p:cNvPr>
          <p:cNvSpPr>
            <a:spLocks noGrp="1"/>
          </p:cNvSpPr>
          <p:nvPr>
            <p:ph type="title"/>
          </p:nvPr>
        </p:nvSpPr>
        <p:spPr/>
        <p:txBody>
          <a:bodyPr/>
          <a:lstStyle/>
          <a:p>
            <a:r>
              <a:rPr lang="en-US">
                <a:solidFill>
                  <a:srgbClr val="005587"/>
                </a:solidFill>
              </a:rPr>
              <a:t>Big Picture Issues Compared to </a:t>
            </a:r>
            <a:br>
              <a:rPr lang="en-US">
                <a:solidFill>
                  <a:srgbClr val="005587"/>
                </a:solidFill>
              </a:rPr>
            </a:br>
            <a:r>
              <a:rPr lang="en-US">
                <a:solidFill>
                  <a:srgbClr val="005587"/>
                </a:solidFill>
              </a:rPr>
              <a:t>Canadian General Population</a:t>
            </a:r>
          </a:p>
        </p:txBody>
      </p:sp>
    </p:spTree>
    <p:extLst>
      <p:ext uri="{BB962C8B-B14F-4D97-AF65-F5344CB8AC3E}">
        <p14:creationId xmlns:p14="http://schemas.microsoft.com/office/powerpoint/2010/main" val="59545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309835" y="6098619"/>
            <a:ext cx="9509760" cy="369332"/>
          </a:xfrm>
        </p:spPr>
        <p:txBody>
          <a:bodyPr/>
          <a:lstStyle/>
          <a:p>
            <a:pPr marL="0" indent="0">
              <a:buNone/>
            </a:pPr>
            <a:r>
              <a:rPr lang="en-US" sz="900" dirty="0">
                <a:solidFill>
                  <a:schemeClr val="tx1">
                    <a:lumMod val="50000"/>
                    <a:lumOff val="50000"/>
                  </a:schemeClr>
                </a:solidFill>
                <a:latin typeface="+mj-lt"/>
              </a:rPr>
              <a:t>Q1.	In general, do you think the food system in this country is moving in the right direction, or is off on the wrong track?</a:t>
            </a:r>
          </a:p>
          <a:p>
            <a:pPr marL="0" indent="0">
              <a:buNone/>
            </a:pPr>
            <a:r>
              <a:rPr lang="en-US" sz="900" dirty="0">
                <a:solidFill>
                  <a:schemeClr val="tx1">
                    <a:lumMod val="50000"/>
                    <a:lumOff val="50000"/>
                  </a:schemeClr>
                </a:solidFill>
                <a:latin typeface="+mj-lt"/>
              </a:rPr>
              <a:t>	Base: Canadian Gen Pop 2018 (n=2018) All respondents (n=134) </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477239" y="294578"/>
            <a:ext cx="11539460" cy="1163395"/>
          </a:xfrm>
        </p:spPr>
        <p:txBody>
          <a:bodyPr/>
          <a:lstStyle/>
          <a:p>
            <a:r>
              <a:rPr lang="en-US" sz="4800" b="1" dirty="0">
                <a:solidFill>
                  <a:srgbClr val="005587"/>
                </a:solidFill>
              </a:rPr>
              <a:t>We are </a:t>
            </a:r>
            <a:r>
              <a:rPr lang="en-US" sz="4800" b="1" u="sng" dirty="0">
                <a:solidFill>
                  <a:srgbClr val="005587"/>
                </a:solidFill>
              </a:rPr>
              <a:t>not</a:t>
            </a:r>
            <a:r>
              <a:rPr lang="en-US" sz="4800" b="1" dirty="0">
                <a:solidFill>
                  <a:srgbClr val="005587"/>
                </a:solidFill>
              </a:rPr>
              <a:t> the target audience.</a:t>
            </a:r>
            <a:br>
              <a:rPr lang="en-US" sz="4800" dirty="0">
                <a:solidFill>
                  <a:srgbClr val="005587"/>
                </a:solidFill>
              </a:rPr>
            </a:br>
            <a:r>
              <a:rPr lang="en-US" sz="3600" dirty="0">
                <a:solidFill>
                  <a:srgbClr val="005587"/>
                </a:solidFill>
              </a:rPr>
              <a:t>Is the Canadian food system headed in the right direction? </a:t>
            </a:r>
            <a:endParaRPr lang="en-US" sz="4800" dirty="0">
              <a:solidFill>
                <a:srgbClr val="005587"/>
              </a:solidFill>
            </a:endParaRPr>
          </a:p>
        </p:txBody>
      </p:sp>
      <p:graphicFrame>
        <p:nvGraphicFramePr>
          <p:cNvPr id="4" name="Chart 3">
            <a:extLst>
              <a:ext uri="{FF2B5EF4-FFF2-40B4-BE49-F238E27FC236}">
                <a16:creationId xmlns:a16="http://schemas.microsoft.com/office/drawing/2014/main" id="{13355FAB-5ABD-4DAA-B4B0-83BA83891674}"/>
              </a:ext>
            </a:extLst>
          </p:cNvPr>
          <p:cNvGraphicFramePr/>
          <p:nvPr>
            <p:extLst>
              <p:ext uri="{D42A27DB-BD31-4B8C-83A1-F6EECF244321}">
                <p14:modId xmlns:p14="http://schemas.microsoft.com/office/powerpoint/2010/main" val="2823566656"/>
              </p:ext>
            </p:extLst>
          </p:nvPr>
        </p:nvGraphicFramePr>
        <p:xfrm>
          <a:off x="-1176806" y="1324127"/>
          <a:ext cx="7949498" cy="4450128"/>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A3F8448B-5663-42D7-A63E-F8B6E0B64B25}"/>
              </a:ext>
            </a:extLst>
          </p:cNvPr>
          <p:cNvGrpSpPr/>
          <p:nvPr/>
        </p:nvGrpSpPr>
        <p:grpSpPr>
          <a:xfrm>
            <a:off x="2424116" y="5581614"/>
            <a:ext cx="3128550" cy="400110"/>
            <a:chOff x="3848146" y="5716861"/>
            <a:chExt cx="3128550" cy="400110"/>
          </a:xfrm>
        </p:grpSpPr>
        <p:sp>
          <p:nvSpPr>
            <p:cNvPr id="3" name="TextBox 2">
              <a:extLst>
                <a:ext uri="{FF2B5EF4-FFF2-40B4-BE49-F238E27FC236}">
                  <a16:creationId xmlns:a16="http://schemas.microsoft.com/office/drawing/2014/main" id="{2FBF35A2-28DC-4476-829B-1D80F896E64C}"/>
                </a:ext>
              </a:extLst>
            </p:cNvPr>
            <p:cNvSpPr txBox="1"/>
            <p:nvPr/>
          </p:nvSpPr>
          <p:spPr>
            <a:xfrm>
              <a:off x="3848146" y="5716861"/>
              <a:ext cx="3128550" cy="400110"/>
            </a:xfrm>
            <a:prstGeom prst="rect">
              <a:avLst/>
            </a:prstGeom>
            <a:noFill/>
          </p:spPr>
          <p:txBody>
            <a:bodyPr wrap="square" rtlCol="0">
              <a:spAutoFit/>
            </a:bodyPr>
            <a:lstStyle/>
            <a:p>
              <a:pPr algn="ctr"/>
              <a:r>
                <a:rPr lang="en-CA" sz="2000" dirty="0">
                  <a:solidFill>
                    <a:schemeClr val="tx1">
                      <a:lumMod val="65000"/>
                      <a:lumOff val="35000"/>
                    </a:schemeClr>
                  </a:solidFill>
                  <a:latin typeface="+mj-lt"/>
                </a:rPr>
                <a:t>Canadian Gen Pop</a:t>
              </a:r>
            </a:p>
          </p:txBody>
        </p:sp>
        <p:pic>
          <p:nvPicPr>
            <p:cNvPr id="37" name="Picture 36">
              <a:extLst>
                <a:ext uri="{FF2B5EF4-FFF2-40B4-BE49-F238E27FC236}">
                  <a16:creationId xmlns:a16="http://schemas.microsoft.com/office/drawing/2014/main" id="{1FE5ACC0-4AA6-46F8-89F4-98006461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146" y="5813713"/>
              <a:ext cx="412814" cy="206407"/>
            </a:xfrm>
            <a:prstGeom prst="rect">
              <a:avLst/>
            </a:prstGeom>
          </p:spPr>
        </p:pic>
      </p:grpSp>
      <p:graphicFrame>
        <p:nvGraphicFramePr>
          <p:cNvPr id="10" name="Chart 9">
            <a:extLst>
              <a:ext uri="{FF2B5EF4-FFF2-40B4-BE49-F238E27FC236}">
                <a16:creationId xmlns:a16="http://schemas.microsoft.com/office/drawing/2014/main" id="{D987E356-4BB0-4626-BC19-052C827C4F24}"/>
              </a:ext>
            </a:extLst>
          </p:cNvPr>
          <p:cNvGraphicFramePr/>
          <p:nvPr>
            <p:extLst>
              <p:ext uri="{D42A27DB-BD31-4B8C-83A1-F6EECF244321}">
                <p14:modId xmlns:p14="http://schemas.microsoft.com/office/powerpoint/2010/main" val="2484294038"/>
              </p:ext>
            </p:extLst>
          </p:nvPr>
        </p:nvGraphicFramePr>
        <p:xfrm>
          <a:off x="4557600" y="1318542"/>
          <a:ext cx="7324294" cy="446129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A9FD402C-158F-4F1C-95D1-B8F3F5739A5F}"/>
              </a:ext>
            </a:extLst>
          </p:cNvPr>
          <p:cNvSpPr txBox="1"/>
          <p:nvPr/>
        </p:nvSpPr>
        <p:spPr>
          <a:xfrm>
            <a:off x="7622497" y="5581614"/>
            <a:ext cx="3128550" cy="400110"/>
          </a:xfrm>
          <a:prstGeom prst="rect">
            <a:avLst/>
          </a:prstGeom>
          <a:noFill/>
        </p:spPr>
        <p:txBody>
          <a:bodyPr wrap="square" rtlCol="0" anchor="t">
            <a:spAutoFit/>
          </a:bodyPr>
          <a:lstStyle/>
          <a:p>
            <a:pPr algn="ctr"/>
            <a:r>
              <a:rPr lang="en-CA" sz="2000" dirty="0">
                <a:solidFill>
                  <a:schemeClr val="tx1">
                    <a:lumMod val="65000"/>
                    <a:lumOff val="35000"/>
                  </a:schemeClr>
                </a:solidFill>
                <a:latin typeface="+mj-lt"/>
                <a:cs typeface="Calibri Light"/>
              </a:rPr>
              <a:t>Total PTSC  </a:t>
            </a:r>
          </a:p>
        </p:txBody>
      </p:sp>
    </p:spTree>
    <p:extLst>
      <p:ext uri="{BB962C8B-B14F-4D97-AF65-F5344CB8AC3E}">
        <p14:creationId xmlns:p14="http://schemas.microsoft.com/office/powerpoint/2010/main" val="33657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309835" y="6084233"/>
            <a:ext cx="9509760" cy="369332"/>
          </a:xfrm>
        </p:spPr>
        <p:txBody>
          <a:bodyPr/>
          <a:lstStyle/>
          <a:p>
            <a:pPr marL="0" indent="0">
              <a:buNone/>
            </a:pPr>
            <a:r>
              <a:rPr lang="en-US" sz="900" dirty="0">
                <a:solidFill>
                  <a:schemeClr val="tx1">
                    <a:lumMod val="50000"/>
                    <a:lumOff val="50000"/>
                  </a:schemeClr>
                </a:solidFill>
                <a:latin typeface="+mj-lt"/>
              </a:rPr>
              <a:t>Q2.	Please indicate your overall impression of Canadian agriculture today, would you say it is…</a:t>
            </a:r>
            <a:br>
              <a:rPr lang="en-US" sz="900" dirty="0">
                <a:solidFill>
                  <a:schemeClr val="tx1">
                    <a:lumMod val="50000"/>
                    <a:lumOff val="50000"/>
                  </a:schemeClr>
                </a:solidFill>
                <a:latin typeface="+mj-lt"/>
              </a:rPr>
            </a:br>
            <a:r>
              <a:rPr lang="en-US" sz="900" dirty="0">
                <a:solidFill>
                  <a:schemeClr val="tx1">
                    <a:lumMod val="50000"/>
                    <a:lumOff val="50000"/>
                  </a:schemeClr>
                </a:solidFill>
                <a:latin typeface="+mj-lt"/>
              </a:rPr>
              <a:t>	Base: CCFI Canadian Gen Pop 2018 (n=1509), All Respondents (n=132)</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543339" y="505042"/>
            <a:ext cx="11539460" cy="1163395"/>
          </a:xfrm>
        </p:spPr>
        <p:txBody>
          <a:bodyPr/>
          <a:lstStyle/>
          <a:p>
            <a:r>
              <a:rPr lang="en-US" sz="4800" b="1" dirty="0">
                <a:solidFill>
                  <a:srgbClr val="005587"/>
                </a:solidFill>
              </a:rPr>
              <a:t>We are </a:t>
            </a:r>
            <a:r>
              <a:rPr lang="en-US" sz="4800" b="1" u="sng" dirty="0">
                <a:solidFill>
                  <a:srgbClr val="005587"/>
                </a:solidFill>
              </a:rPr>
              <a:t>not</a:t>
            </a:r>
            <a:r>
              <a:rPr lang="en-US" sz="4800" b="1" dirty="0">
                <a:solidFill>
                  <a:srgbClr val="005587"/>
                </a:solidFill>
              </a:rPr>
              <a:t> the target audience.</a:t>
            </a:r>
            <a:br>
              <a:rPr lang="en-US" sz="4800" dirty="0">
                <a:solidFill>
                  <a:srgbClr val="005587"/>
                </a:solidFill>
              </a:rPr>
            </a:br>
            <a:r>
              <a:rPr lang="en-US" sz="3600" dirty="0">
                <a:solidFill>
                  <a:srgbClr val="005587"/>
                </a:solidFill>
              </a:rPr>
              <a:t>Overall Impression of Canadian Agriculture</a:t>
            </a:r>
            <a:endParaRPr lang="en-US" sz="4800" dirty="0">
              <a:solidFill>
                <a:srgbClr val="005587"/>
              </a:solidFill>
            </a:endParaRPr>
          </a:p>
        </p:txBody>
      </p:sp>
      <p:sp>
        <p:nvSpPr>
          <p:cNvPr id="8" name="TextBox 7">
            <a:extLst>
              <a:ext uri="{FF2B5EF4-FFF2-40B4-BE49-F238E27FC236}">
                <a16:creationId xmlns:a16="http://schemas.microsoft.com/office/drawing/2014/main" id="{ED75CD0C-56F5-45C3-8E9E-5F1A4AD5758E}"/>
              </a:ext>
            </a:extLst>
          </p:cNvPr>
          <p:cNvSpPr txBox="1"/>
          <p:nvPr/>
        </p:nvSpPr>
        <p:spPr>
          <a:xfrm>
            <a:off x="9536024" y="5370903"/>
            <a:ext cx="1077797" cy="184666"/>
          </a:xfrm>
          <a:prstGeom prst="rect">
            <a:avLst/>
          </a:prstGeom>
        </p:spPr>
        <p:txBody>
          <a:bodyPr vert="horz" wrap="square" lIns="0" tIns="0" rIns="0" bIns="0" rtlCol="0">
            <a:spAutoFit/>
          </a:bodyPr>
          <a:lstStyle/>
          <a:p>
            <a:pPr marL="6351" defTabSz="1232345">
              <a:defRPr/>
            </a:pPr>
            <a:r>
              <a:rPr lang="en-US" sz="1200" i="1">
                <a:solidFill>
                  <a:schemeClr val="tx1">
                    <a:lumMod val="65000"/>
                    <a:lumOff val="35000"/>
                  </a:schemeClr>
                </a:solidFill>
                <a:latin typeface="Calibri"/>
              </a:rPr>
              <a:t>% &lt;4 not labelled</a:t>
            </a:r>
          </a:p>
        </p:txBody>
      </p:sp>
      <p:graphicFrame>
        <p:nvGraphicFramePr>
          <p:cNvPr id="11" name="Table 10">
            <a:extLst>
              <a:ext uri="{FF2B5EF4-FFF2-40B4-BE49-F238E27FC236}">
                <a16:creationId xmlns:a16="http://schemas.microsoft.com/office/drawing/2014/main" id="{E3CF3CD3-ED6D-49D1-9334-7F63784D7D6E}"/>
              </a:ext>
            </a:extLst>
          </p:cNvPr>
          <p:cNvGraphicFramePr>
            <a:graphicFrameLocks noGrp="1"/>
          </p:cNvGraphicFramePr>
          <p:nvPr>
            <p:extLst>
              <p:ext uri="{D42A27DB-BD31-4B8C-83A1-F6EECF244321}">
                <p14:modId xmlns:p14="http://schemas.microsoft.com/office/powerpoint/2010/main" val="1753600818"/>
              </p:ext>
            </p:extLst>
          </p:nvPr>
        </p:nvGraphicFramePr>
        <p:xfrm>
          <a:off x="9846365" y="1435224"/>
          <a:ext cx="1474778" cy="3052465"/>
        </p:xfrm>
        <a:graphic>
          <a:graphicData uri="http://schemas.openxmlformats.org/drawingml/2006/table">
            <a:tbl>
              <a:tblPr>
                <a:tableStyleId>{5C22544A-7EE6-4342-B048-85BDC9FD1C3A}</a:tableStyleId>
              </a:tblPr>
              <a:tblGrid>
                <a:gridCol w="1474778">
                  <a:extLst>
                    <a:ext uri="{9D8B030D-6E8A-4147-A177-3AD203B41FA5}">
                      <a16:colId xmlns:a16="http://schemas.microsoft.com/office/drawing/2014/main" val="3225579227"/>
                    </a:ext>
                  </a:extLst>
                </a:gridCol>
              </a:tblGrid>
              <a:tr h="366231">
                <a:tc>
                  <a:txBody>
                    <a:bodyPr/>
                    <a:lstStyle/>
                    <a:p>
                      <a:pPr algn="ctr" fontAlgn="b"/>
                      <a:endParaRPr lang="en-US" sz="2400" b="0" u="none" strike="noStrike">
                        <a:solidFill>
                          <a:schemeClr val="tx1">
                            <a:lumMod val="65000"/>
                            <a:lumOff val="35000"/>
                          </a:schemeClr>
                        </a:solidFill>
                        <a:effectLst/>
                        <a:latin typeface="+mj-lt"/>
                      </a:endParaRPr>
                    </a:p>
                  </a:txBody>
                  <a:tcPr marL="7620" marR="762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544500"/>
                  </a:ext>
                </a:extLst>
              </a:tr>
              <a:tr h="632055">
                <a:tc>
                  <a:txBody>
                    <a:bodyPr/>
                    <a:lstStyle/>
                    <a:p>
                      <a:pPr algn="ctr" fontAlgn="ctr"/>
                      <a:r>
                        <a:rPr lang="en-US" sz="2400" b="1" u="none" strike="noStrike" kern="1200">
                          <a:solidFill>
                            <a:schemeClr val="tx1">
                              <a:lumMod val="65000"/>
                              <a:lumOff val="35000"/>
                            </a:schemeClr>
                          </a:solidFill>
                          <a:effectLst/>
                          <a:latin typeface="+mj-lt"/>
                          <a:ea typeface="+mn-ea"/>
                          <a:cs typeface="+mn-cs"/>
                        </a:rPr>
                        <a:t>% Positive</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055">
                <a:tc>
                  <a:txBody>
                    <a:bodyPr/>
                    <a:lstStyle/>
                    <a:p>
                      <a:pPr algn="ctr" fontAlgn="ctr"/>
                      <a:r>
                        <a:rPr lang="en-US" sz="2400" b="0" u="none" strike="noStrike" kern="1200" dirty="0">
                          <a:solidFill>
                            <a:schemeClr val="tx1">
                              <a:lumMod val="65000"/>
                              <a:lumOff val="35000"/>
                            </a:schemeClr>
                          </a:solidFill>
                          <a:effectLst/>
                          <a:latin typeface="+mj-lt"/>
                          <a:ea typeface="+mn-ea"/>
                          <a:cs typeface="+mn-cs"/>
                        </a:rPr>
                        <a:t>55%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464664"/>
                  </a:ext>
                </a:extLst>
              </a:tr>
              <a:tr h="632055">
                <a:tc>
                  <a:txBody>
                    <a:bodyPr/>
                    <a:lstStyle/>
                    <a:p>
                      <a:pPr algn="ctr" fontAlgn="ctr"/>
                      <a:endParaRPr lang="en-US" sz="2400" b="0" u="none" strike="noStrike" kern="1200">
                        <a:solidFill>
                          <a:schemeClr val="tx1">
                            <a:lumMod val="65000"/>
                            <a:lumOff val="35000"/>
                          </a:schemeClr>
                        </a:solidFill>
                        <a:effectLst/>
                        <a:latin typeface="+mj-lt"/>
                        <a:ea typeface="+mn-ea"/>
                        <a:cs typeface="+mn-cs"/>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3421152"/>
                  </a:ext>
                </a:extLst>
              </a:tr>
              <a:tr h="790069">
                <a:tc>
                  <a:txBody>
                    <a:bodyPr/>
                    <a:lstStyle/>
                    <a:p>
                      <a:pPr algn="ctr" fontAlgn="ctr"/>
                      <a:r>
                        <a:rPr lang="en-US" sz="2400" b="0" u="none" strike="noStrike" kern="1200" dirty="0">
                          <a:solidFill>
                            <a:schemeClr val="tx1">
                              <a:lumMod val="65000"/>
                              <a:lumOff val="35000"/>
                            </a:schemeClr>
                          </a:solidFill>
                          <a:effectLst/>
                          <a:latin typeface="+mj-lt"/>
                          <a:ea typeface="+mn-ea"/>
                          <a:cs typeface="+mn-cs"/>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5730118"/>
                  </a:ext>
                </a:extLst>
              </a:tr>
            </a:tbl>
          </a:graphicData>
        </a:graphic>
      </p:graphicFrame>
      <p:graphicFrame>
        <p:nvGraphicFramePr>
          <p:cNvPr id="15" name="Chart 14">
            <a:extLst>
              <a:ext uri="{FF2B5EF4-FFF2-40B4-BE49-F238E27FC236}">
                <a16:creationId xmlns:a16="http://schemas.microsoft.com/office/drawing/2014/main" id="{A39C0760-CF4F-4396-8EF0-50BBDF47740E}"/>
              </a:ext>
            </a:extLst>
          </p:cNvPr>
          <p:cNvGraphicFramePr/>
          <p:nvPr>
            <p:extLst>
              <p:ext uri="{D42A27DB-BD31-4B8C-83A1-F6EECF244321}">
                <p14:modId xmlns:p14="http://schemas.microsoft.com/office/powerpoint/2010/main" val="933429208"/>
              </p:ext>
            </p:extLst>
          </p:nvPr>
        </p:nvGraphicFramePr>
        <p:xfrm>
          <a:off x="-2655881" y="1919155"/>
          <a:ext cx="12796352" cy="305246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a:extLst>
              <a:ext uri="{FF2B5EF4-FFF2-40B4-BE49-F238E27FC236}">
                <a16:creationId xmlns:a16="http://schemas.microsoft.com/office/drawing/2014/main" id="{B4E54618-7370-4D2E-80F9-1849737C3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853" y="2755049"/>
            <a:ext cx="412814" cy="206407"/>
          </a:xfrm>
          <a:prstGeom prst="rect">
            <a:avLst/>
          </a:prstGeom>
        </p:spPr>
      </p:pic>
      <p:pic>
        <p:nvPicPr>
          <p:cNvPr id="2" name="Picture 1">
            <a:extLst>
              <a:ext uri="{FF2B5EF4-FFF2-40B4-BE49-F238E27FC236}">
                <a16:creationId xmlns:a16="http://schemas.microsoft.com/office/drawing/2014/main" id="{F4115320-5975-490E-AD4B-CE81DE04ECDC}"/>
              </a:ext>
            </a:extLst>
          </p:cNvPr>
          <p:cNvPicPr>
            <a:picLocks noChangeAspect="1"/>
          </p:cNvPicPr>
          <p:nvPr/>
        </p:nvPicPr>
        <p:blipFill>
          <a:blip r:embed="rId5"/>
          <a:stretch>
            <a:fillRect/>
          </a:stretch>
        </p:blipFill>
        <p:spPr>
          <a:xfrm>
            <a:off x="1475238" y="4903360"/>
            <a:ext cx="9208654" cy="291548"/>
          </a:xfrm>
          <a:prstGeom prst="rect">
            <a:avLst/>
          </a:prstGeom>
        </p:spPr>
      </p:pic>
    </p:spTree>
    <p:extLst>
      <p:ext uri="{BB962C8B-B14F-4D97-AF65-F5344CB8AC3E}">
        <p14:creationId xmlns:p14="http://schemas.microsoft.com/office/powerpoint/2010/main" val="406925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3C2A33-73DD-4E6F-A349-6913351EADF9}"/>
              </a:ext>
            </a:extLst>
          </p:cNvPr>
          <p:cNvSpPr>
            <a:spLocks noGrp="1"/>
          </p:cNvSpPr>
          <p:nvPr>
            <p:ph type="body" sz="quarter" idx="17"/>
          </p:nvPr>
        </p:nvSpPr>
        <p:spPr>
          <a:xfrm>
            <a:off x="914281" y="5868285"/>
            <a:ext cx="9509760" cy="507831"/>
          </a:xfrm>
        </p:spPr>
        <p:txBody>
          <a:bodyPr/>
          <a:lstStyle/>
          <a:p>
            <a:pPr marL="0" indent="0">
              <a:buNone/>
            </a:pPr>
            <a:r>
              <a:rPr lang="en-US" sz="900">
                <a:solidFill>
                  <a:schemeClr val="tx1">
                    <a:lumMod val="50000"/>
                    <a:lumOff val="50000"/>
                  </a:schemeClr>
                </a:solidFill>
                <a:latin typeface="+mj-lt"/>
              </a:rPr>
              <a:t>Q5.	Using a scale of 0 to 10, please indicate the level of RESPONSIBILITY each of the following groups has in providing information about how food is grown or produced in your industry so 	consumers can make informed food choices.  Give a rating of 0 if you believe they have no responsibility to provide information and a rating of 10 if you believe they have a high level 	of responsibility to provide information.  Base: CCFI Canadian Gen Pop 2017 (n=1307), </a:t>
            </a:r>
            <a:r>
              <a:rPr lang="en-US" sz="900">
                <a:solidFill>
                  <a:schemeClr val="tx1">
                    <a:lumMod val="50000"/>
                    <a:lumOff val="50000"/>
                  </a:schemeClr>
                </a:solidFill>
              </a:rPr>
              <a:t>All respondents </a:t>
            </a:r>
            <a:r>
              <a:rPr lang="en-US" sz="900">
                <a:solidFill>
                  <a:schemeClr val="tx1">
                    <a:lumMod val="50000"/>
                    <a:lumOff val="50000"/>
                  </a:schemeClr>
                </a:solidFill>
                <a:latin typeface="+mj-lt"/>
              </a:rPr>
              <a:t>(n=103)</a:t>
            </a:r>
          </a:p>
        </p:txBody>
      </p:sp>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11646" y="231277"/>
            <a:ext cx="11880354" cy="1218795"/>
          </a:xfrm>
        </p:spPr>
        <p:txBody>
          <a:bodyPr anchor="ctr"/>
          <a:lstStyle/>
          <a:p>
            <a:r>
              <a:rPr lang="en-US" sz="4400" dirty="0">
                <a:solidFill>
                  <a:srgbClr val="005587"/>
                </a:solidFill>
              </a:rPr>
              <a:t>Who is </a:t>
            </a:r>
            <a:r>
              <a:rPr lang="en-US" sz="4400" b="1" dirty="0">
                <a:solidFill>
                  <a:srgbClr val="005587"/>
                </a:solidFill>
              </a:rPr>
              <a:t>responsible</a:t>
            </a:r>
            <a:r>
              <a:rPr lang="en-US" sz="4400" dirty="0">
                <a:solidFill>
                  <a:srgbClr val="005587"/>
                </a:solidFill>
              </a:rPr>
              <a:t> </a:t>
            </a:r>
            <a:r>
              <a:rPr lang="en-US" sz="4400" b="1" dirty="0">
                <a:solidFill>
                  <a:srgbClr val="005587"/>
                </a:solidFill>
              </a:rPr>
              <a:t>for providing information </a:t>
            </a:r>
            <a:r>
              <a:rPr lang="en-US" sz="4400" dirty="0">
                <a:solidFill>
                  <a:srgbClr val="005587"/>
                </a:solidFill>
              </a:rPr>
              <a:t>about how food is grown?</a:t>
            </a:r>
          </a:p>
        </p:txBody>
      </p:sp>
      <p:sp>
        <p:nvSpPr>
          <p:cNvPr id="7" name="Text Placeholder 6">
            <a:extLst>
              <a:ext uri="{FF2B5EF4-FFF2-40B4-BE49-F238E27FC236}">
                <a16:creationId xmlns:a16="http://schemas.microsoft.com/office/drawing/2014/main" id="{456E34B9-7ABB-448E-9425-F5F6D1E02F9A}"/>
              </a:ext>
            </a:extLst>
          </p:cNvPr>
          <p:cNvSpPr>
            <a:spLocks noGrp="1"/>
          </p:cNvSpPr>
          <p:nvPr>
            <p:ph type="body" sz="quarter" idx="14"/>
          </p:nvPr>
        </p:nvSpPr>
        <p:spPr>
          <a:xfrm>
            <a:off x="309835" y="1421612"/>
            <a:ext cx="11806431" cy="933589"/>
          </a:xfrm>
        </p:spPr>
        <p:txBody>
          <a:bodyPr vert="horz" wrap="square" lIns="91440" tIns="45720" rIns="91440" bIns="45720" rtlCol="0" anchor="t">
            <a:spAutoFit/>
          </a:bodyPr>
          <a:lstStyle/>
          <a:p>
            <a:pPr marL="0" indent="0">
              <a:buNone/>
            </a:pPr>
            <a:r>
              <a:rPr lang="en-US" sz="2400" dirty="0">
                <a:solidFill>
                  <a:schemeClr val="tx1">
                    <a:lumMod val="65000"/>
                    <a:lumOff val="35000"/>
                  </a:schemeClr>
                </a:solidFill>
                <a:latin typeface="+mj-lt"/>
                <a:cs typeface="Calibri Light"/>
              </a:rPr>
              <a:t>Canadians and respondents agree – farmers are near the top of the list;  governments at 61%.</a:t>
            </a:r>
          </a:p>
          <a:p>
            <a:pPr marL="0" indent="0">
              <a:buNone/>
            </a:pPr>
            <a:r>
              <a:rPr lang="en-US" sz="2400" dirty="0">
                <a:solidFill>
                  <a:schemeClr val="tx1">
                    <a:lumMod val="65000"/>
                    <a:lumOff val="35000"/>
                  </a:schemeClr>
                </a:solidFill>
                <a:latin typeface="+mj-lt"/>
                <a:cs typeface="Calibri Light"/>
              </a:rPr>
              <a:t>Consumers hold the rest of the food system</a:t>
            </a:r>
            <a:r>
              <a:rPr lang="en-US" sz="2400" dirty="0">
                <a:solidFill>
                  <a:schemeClr val="accent5">
                    <a:lumMod val="50000"/>
                  </a:schemeClr>
                </a:solidFill>
                <a:latin typeface="+mj-lt"/>
                <a:cs typeface="Calibri Light"/>
              </a:rPr>
              <a:t> significantly more responsible</a:t>
            </a:r>
            <a:r>
              <a:rPr lang="en-US" sz="2400" dirty="0">
                <a:solidFill>
                  <a:schemeClr val="tx1">
                    <a:lumMod val="65000"/>
                    <a:lumOff val="35000"/>
                  </a:schemeClr>
                </a:solidFill>
                <a:latin typeface="+mj-lt"/>
                <a:cs typeface="Calibri Light"/>
              </a:rPr>
              <a:t> than respondents. </a:t>
            </a:r>
            <a:r>
              <a:rPr lang="en-US" dirty="0">
                <a:solidFill>
                  <a:schemeClr val="tx1">
                    <a:lumMod val="65000"/>
                    <a:lumOff val="35000"/>
                  </a:schemeClr>
                </a:solidFill>
                <a:latin typeface="+mj-lt"/>
                <a:cs typeface="Calibri Light"/>
              </a:rPr>
              <a:t> </a:t>
            </a:r>
          </a:p>
        </p:txBody>
      </p:sp>
      <p:graphicFrame>
        <p:nvGraphicFramePr>
          <p:cNvPr id="8" name="Chart 7">
            <a:extLst>
              <a:ext uri="{FF2B5EF4-FFF2-40B4-BE49-F238E27FC236}">
                <a16:creationId xmlns:a16="http://schemas.microsoft.com/office/drawing/2014/main" id="{122FA7B2-92BF-4A04-AC0C-DD623AD74757}"/>
              </a:ext>
            </a:extLst>
          </p:cNvPr>
          <p:cNvGraphicFramePr/>
          <p:nvPr>
            <p:extLst>
              <p:ext uri="{D42A27DB-BD31-4B8C-83A1-F6EECF244321}">
                <p14:modId xmlns:p14="http://schemas.microsoft.com/office/powerpoint/2010/main" val="1015907938"/>
              </p:ext>
            </p:extLst>
          </p:nvPr>
        </p:nvGraphicFramePr>
        <p:xfrm>
          <a:off x="588112" y="2412706"/>
          <a:ext cx="9630557" cy="3511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13A72B70-A46F-43AD-A805-C07E54024D4B}"/>
              </a:ext>
            </a:extLst>
          </p:cNvPr>
          <p:cNvGraphicFramePr>
            <a:graphicFrameLocks noGrp="1"/>
          </p:cNvGraphicFramePr>
          <p:nvPr>
            <p:extLst>
              <p:ext uri="{D42A27DB-BD31-4B8C-83A1-F6EECF244321}">
                <p14:modId xmlns:p14="http://schemas.microsoft.com/office/powerpoint/2010/main" val="2583276384"/>
              </p:ext>
            </p:extLst>
          </p:nvPr>
        </p:nvGraphicFramePr>
        <p:xfrm>
          <a:off x="10125621" y="2412706"/>
          <a:ext cx="1182382" cy="3388137"/>
        </p:xfrm>
        <a:graphic>
          <a:graphicData uri="http://schemas.openxmlformats.org/drawingml/2006/table">
            <a:tbl>
              <a:tblPr firstRow="1" bandRow="1">
                <a:tableStyleId>{073A0DAA-6AF3-43AB-8588-CEC1D06C72B9}</a:tableStyleId>
              </a:tblPr>
              <a:tblGrid>
                <a:gridCol w="591191">
                  <a:extLst>
                    <a:ext uri="{9D8B030D-6E8A-4147-A177-3AD203B41FA5}">
                      <a16:colId xmlns:a16="http://schemas.microsoft.com/office/drawing/2014/main" val="20000"/>
                    </a:ext>
                  </a:extLst>
                </a:gridCol>
                <a:gridCol w="591191">
                  <a:extLst>
                    <a:ext uri="{9D8B030D-6E8A-4147-A177-3AD203B41FA5}">
                      <a16:colId xmlns:a16="http://schemas.microsoft.com/office/drawing/2014/main" val="3087099910"/>
                    </a:ext>
                  </a:extLst>
                </a:gridCol>
              </a:tblGrid>
              <a:tr h="284161">
                <a:tc>
                  <a:txBody>
                    <a:bodyPr/>
                    <a:lstStyle/>
                    <a:p>
                      <a:pPr algn="ctr">
                        <a:defRPr sz="1197" b="0" i="0" u="none" strike="noStrike" kern="1200" baseline="0">
                          <a:solidFill>
                            <a:srgbClr val="222223">
                              <a:lumMod val="65000"/>
                              <a:lumOff val="35000"/>
                            </a:srgbClr>
                          </a:solidFill>
                          <a:latin typeface="+mn-lt"/>
                          <a:ea typeface="+mn-ea"/>
                          <a:cs typeface="+mn-cs"/>
                        </a:defRPr>
                      </a:pPr>
                      <a:endParaRPr lang="en-US" sz="1600" b="1" i="0" u="none" strike="noStrike" kern="1200" baseline="0">
                        <a:solidFill>
                          <a:schemeClr val="tx1">
                            <a:lumMod val="75000"/>
                            <a:lumOff val="25000"/>
                          </a:schemeClr>
                        </a:solidFill>
                        <a:latin typeface="+mj-lt"/>
                      </a:endParaRPr>
                    </a:p>
                  </a:txBody>
                  <a:tcPr marL="0" marR="0" marT="0" marB="0" anchor="ctr">
                    <a:lnB w="76200" cap="flat" cmpd="sng" algn="ctr">
                      <a:solidFill>
                        <a:schemeClr val="bg1"/>
                      </a:solidFill>
                      <a:prstDash val="solid"/>
                      <a:round/>
                      <a:headEnd type="none" w="med" len="med"/>
                      <a:tailEnd type="none" w="med" len="med"/>
                    </a:lnB>
                    <a:noFill/>
                  </a:tcPr>
                </a:tc>
                <a:tc>
                  <a:txBody>
                    <a:bodyPr/>
                    <a:lstStyle/>
                    <a:p>
                      <a:pPr algn="ctr">
                        <a:defRPr sz="1197" b="0" i="0" u="none" strike="noStrike" kern="1200" baseline="0">
                          <a:solidFill>
                            <a:srgbClr val="222223">
                              <a:lumMod val="65000"/>
                              <a:lumOff val="35000"/>
                            </a:srgbClr>
                          </a:solidFill>
                          <a:latin typeface="+mn-lt"/>
                          <a:ea typeface="+mn-ea"/>
                          <a:cs typeface="+mn-cs"/>
                        </a:defRPr>
                      </a:pPr>
                      <a:endParaRPr lang="en-US" sz="1600" b="1" i="0" u="none" strike="noStrike" kern="1200" baseline="0">
                        <a:solidFill>
                          <a:schemeClr val="tx1">
                            <a:lumMod val="75000"/>
                            <a:lumOff val="25000"/>
                          </a:schemeClr>
                        </a:solidFill>
                        <a:latin typeface="+mj-lt"/>
                      </a:endParaRPr>
                    </a:p>
                  </a:txBody>
                  <a:tcPr marL="0" marR="0" marT="0" marB="0" anchor="ct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dirty="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67%</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62%</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73%</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87997">
                <a:tc>
                  <a:txBody>
                    <a:bodyPr/>
                    <a:lstStyle/>
                    <a:p>
                      <a:pPr algn="ctr" rtl="0" fontAlgn="ctr"/>
                      <a:r>
                        <a:rPr lang="en-CA" sz="1600" b="0" i="0" u="none" strike="noStrike" dirty="0">
                          <a:solidFill>
                            <a:schemeClr val="tx1">
                              <a:lumMod val="75000"/>
                              <a:lumOff val="25000"/>
                            </a:schemeClr>
                          </a:solidFill>
                          <a:effectLst/>
                          <a:latin typeface="Calibri Light" panose="020F0302020204030204" pitchFamily="34" charset="0"/>
                        </a:rPr>
                        <a:t>-</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387997">
                <a:tc>
                  <a:txBody>
                    <a:bodyPr/>
                    <a:lstStyle/>
                    <a:p>
                      <a:pPr algn="ctr" rtl="0" fontAlgn="ctr"/>
                      <a:r>
                        <a:rPr lang="en-CA" sz="1600" b="0" i="0" u="none" strike="noStrike" dirty="0">
                          <a:solidFill>
                            <a:schemeClr val="tx1">
                              <a:lumMod val="75000"/>
                              <a:lumOff val="25000"/>
                            </a:schemeClr>
                          </a:solidFill>
                          <a:effectLst/>
                          <a:latin typeface="Calibri Light" panose="020F0302020204030204" pitchFamily="34" charset="0"/>
                        </a:rPr>
                        <a:t>-</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46%</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algn="ctr" defTabSz="924282" rtl="0" eaLnBrk="1" fontAlgn="ctr" latinLnBrk="0" hangingPunct="1"/>
                      <a:endParaRPr lang="en-US" sz="1600" b="0" u="none" strike="noStrike" kern="120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387997">
                <a:tc>
                  <a:txBody>
                    <a:bodyPr/>
                    <a:lstStyle/>
                    <a:p>
                      <a:pPr algn="ctr" rtl="0" fontAlgn="ctr"/>
                      <a:r>
                        <a:rPr lang="en-CA" sz="2000" b="1" i="0" u="none" strike="noStrike" dirty="0">
                          <a:solidFill>
                            <a:schemeClr val="tx1">
                              <a:lumMod val="75000"/>
                              <a:lumOff val="25000"/>
                            </a:schemeClr>
                          </a:solidFill>
                          <a:effectLst/>
                          <a:latin typeface="Calibri Light" panose="020F0302020204030204" pitchFamily="34" charset="0"/>
                        </a:rPr>
                        <a:t>52%</a:t>
                      </a:r>
                    </a:p>
                  </a:txBody>
                  <a:tcPr marL="7620" marR="7620" marT="762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600" b="0" u="none" strike="noStrike" kern="1200" dirty="0">
                        <a:solidFill>
                          <a:schemeClr val="tx1">
                            <a:lumMod val="75000"/>
                            <a:lumOff val="25000"/>
                          </a:schemeClr>
                        </a:solidFill>
                        <a:effectLst/>
                        <a:latin typeface="+mj-lt"/>
                        <a:ea typeface="+mn-ea"/>
                        <a:cs typeface="+mn-cs"/>
                      </a:endParaRP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9633268"/>
                  </a:ext>
                </a:extLst>
              </a:tr>
            </a:tbl>
          </a:graphicData>
        </a:graphic>
      </p:graphicFrame>
      <p:sp>
        <p:nvSpPr>
          <p:cNvPr id="10" name="Rectangle 9">
            <a:extLst>
              <a:ext uri="{FF2B5EF4-FFF2-40B4-BE49-F238E27FC236}">
                <a16:creationId xmlns:a16="http://schemas.microsoft.com/office/drawing/2014/main" id="{6C4A8D5C-AC0D-43F8-96B5-830EA80A6BCE}"/>
              </a:ext>
            </a:extLst>
          </p:cNvPr>
          <p:cNvSpPr/>
          <p:nvPr/>
        </p:nvSpPr>
        <p:spPr>
          <a:xfrm>
            <a:off x="9897518" y="2329347"/>
            <a:ext cx="1055116" cy="44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mj-lt"/>
              </a:rPr>
              <a:t>Gen Pop </a:t>
            </a:r>
          </a:p>
        </p:txBody>
      </p:sp>
      <p:pic>
        <p:nvPicPr>
          <p:cNvPr id="12" name="Picture 11">
            <a:extLst>
              <a:ext uri="{FF2B5EF4-FFF2-40B4-BE49-F238E27FC236}">
                <a16:creationId xmlns:a16="http://schemas.microsoft.com/office/drawing/2014/main" id="{64669DB6-D525-4F57-B4D9-8E543C679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904" y="2447742"/>
            <a:ext cx="412814" cy="206407"/>
          </a:xfrm>
          <a:prstGeom prst="rect">
            <a:avLst/>
          </a:prstGeom>
        </p:spPr>
      </p:pic>
    </p:spTree>
    <p:extLst>
      <p:ext uri="{BB962C8B-B14F-4D97-AF65-F5344CB8AC3E}">
        <p14:creationId xmlns:p14="http://schemas.microsoft.com/office/powerpoint/2010/main" val="170553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309835" y="231239"/>
            <a:ext cx="11494188" cy="664797"/>
          </a:xfrm>
        </p:spPr>
        <p:txBody>
          <a:bodyPr/>
          <a:lstStyle/>
          <a:p>
            <a:r>
              <a:rPr lang="en-US" sz="4800" dirty="0">
                <a:solidFill>
                  <a:srgbClr val="005587"/>
                </a:solidFill>
              </a:rPr>
              <a:t>Key Finding: Transparency Performance Gap</a:t>
            </a:r>
          </a:p>
        </p:txBody>
      </p:sp>
      <p:graphicFrame>
        <p:nvGraphicFramePr>
          <p:cNvPr id="4" name="Chart 3">
            <a:extLst>
              <a:ext uri="{FF2B5EF4-FFF2-40B4-BE49-F238E27FC236}">
                <a16:creationId xmlns:a16="http://schemas.microsoft.com/office/drawing/2014/main" id="{215FD0D6-54C4-4213-8907-E968B5CBCA92}"/>
              </a:ext>
            </a:extLst>
          </p:cNvPr>
          <p:cNvGraphicFramePr/>
          <p:nvPr>
            <p:extLst>
              <p:ext uri="{D42A27DB-BD31-4B8C-83A1-F6EECF244321}">
                <p14:modId xmlns:p14="http://schemas.microsoft.com/office/powerpoint/2010/main" val="3795400805"/>
              </p:ext>
            </p:extLst>
          </p:nvPr>
        </p:nvGraphicFramePr>
        <p:xfrm>
          <a:off x="309835" y="1430820"/>
          <a:ext cx="9748715" cy="483624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7C8A9EE1-702E-4E71-BF0F-D84F2FE5E435}"/>
              </a:ext>
            </a:extLst>
          </p:cNvPr>
          <p:cNvSpPr/>
          <p:nvPr/>
        </p:nvSpPr>
        <p:spPr>
          <a:xfrm>
            <a:off x="9889704" y="1103524"/>
            <a:ext cx="1736911" cy="436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latin typeface="+mj-lt"/>
              </a:rPr>
              <a:t>Performance Gap</a:t>
            </a:r>
            <a:endParaRPr lang="en-US" sz="2000" dirty="0">
              <a:solidFill>
                <a:schemeClr val="tx1">
                  <a:lumMod val="75000"/>
                  <a:lumOff val="25000"/>
                </a:schemeClr>
              </a:solidFill>
              <a:cs typeface="Calibri"/>
            </a:endParaRPr>
          </a:p>
        </p:txBody>
      </p:sp>
      <p:graphicFrame>
        <p:nvGraphicFramePr>
          <p:cNvPr id="5" name="Table 4">
            <a:extLst>
              <a:ext uri="{FF2B5EF4-FFF2-40B4-BE49-F238E27FC236}">
                <a16:creationId xmlns:a16="http://schemas.microsoft.com/office/drawing/2014/main" id="{1C2A3E11-5FA8-4709-B48A-6497DCC6D1CA}"/>
              </a:ext>
            </a:extLst>
          </p:cNvPr>
          <p:cNvGraphicFramePr>
            <a:graphicFrameLocks noGrp="1"/>
          </p:cNvGraphicFramePr>
          <p:nvPr>
            <p:extLst>
              <p:ext uri="{D42A27DB-BD31-4B8C-83A1-F6EECF244321}">
                <p14:modId xmlns:p14="http://schemas.microsoft.com/office/powerpoint/2010/main" val="121741835"/>
              </p:ext>
            </p:extLst>
          </p:nvPr>
        </p:nvGraphicFramePr>
        <p:xfrm>
          <a:off x="10159284" y="1274433"/>
          <a:ext cx="1197749" cy="4644064"/>
        </p:xfrm>
        <a:graphic>
          <a:graphicData uri="http://schemas.openxmlformats.org/drawingml/2006/table">
            <a:tbl>
              <a:tblPr firstRow="1" bandRow="1">
                <a:tableStyleId>{073A0DAA-6AF3-43AB-8588-CEC1D06C72B9}</a:tableStyleId>
              </a:tblPr>
              <a:tblGrid>
                <a:gridCol w="1197749">
                  <a:extLst>
                    <a:ext uri="{9D8B030D-6E8A-4147-A177-3AD203B41FA5}">
                      <a16:colId xmlns:a16="http://schemas.microsoft.com/office/drawing/2014/main" val="20000"/>
                    </a:ext>
                  </a:extLst>
                </a:gridCol>
              </a:tblGrid>
              <a:tr h="427688">
                <a:tc>
                  <a:txBody>
                    <a:bodyPr/>
                    <a:lstStyle/>
                    <a:p>
                      <a:pPr algn="ctr">
                        <a:defRPr sz="1197" b="0" i="0" u="none" strike="noStrike" kern="1200" baseline="0">
                          <a:solidFill>
                            <a:srgbClr val="222223">
                              <a:lumMod val="65000"/>
                              <a:lumOff val="35000"/>
                            </a:srgbClr>
                          </a:solidFill>
                          <a:latin typeface="+mn-lt"/>
                          <a:ea typeface="+mn-ea"/>
                          <a:cs typeface="+mn-cs"/>
                        </a:defRPr>
                      </a:pPr>
                      <a:endParaRPr lang="en-US" sz="1600" b="1" i="0" u="none" strike="noStrike" kern="1200" baseline="0" dirty="0">
                        <a:solidFill>
                          <a:schemeClr val="tx1">
                            <a:lumMod val="65000"/>
                            <a:lumOff val="35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8080">
                <a:tc>
                  <a:txBody>
                    <a:bodyPr/>
                    <a:lstStyle/>
                    <a:p>
                      <a:pPr marL="0" algn="ctr" defTabSz="924282" rtl="0" eaLnBrk="1" fontAlgn="ctr" latinLnBrk="0" hangingPunct="1"/>
                      <a:r>
                        <a:rPr lang="en-US" sz="1600" b="0" u="none" strike="noStrike" kern="1200" dirty="0">
                          <a:solidFill>
                            <a:schemeClr val="tx1">
                              <a:lumMod val="65000"/>
                              <a:lumOff val="35000"/>
                            </a:schemeClr>
                          </a:solidFill>
                          <a:effectLst/>
                          <a:latin typeface="+mj-lt"/>
                          <a:ea typeface="+mn-ea"/>
                          <a:cs typeface="+mn-cs"/>
                        </a:rPr>
                        <a:t>53pts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8080">
                <a:tc>
                  <a:txBody>
                    <a:bodyPr/>
                    <a:lstStyle/>
                    <a:p>
                      <a:pPr marL="0" algn="ctr" defTabSz="924282" rtl="0" eaLnBrk="1" fontAlgn="ctr" latinLnBrk="0" hangingPunct="1"/>
                      <a:endParaRPr lang="en-US" sz="1600" b="0" u="none" strike="noStrike" kern="1200" dirty="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172">
                <a:tc>
                  <a:txBody>
                    <a:bodyPr/>
                    <a:lstStyle/>
                    <a:p>
                      <a:pPr marL="0" algn="ctr" defTabSz="924282" rtl="0" eaLnBrk="1" fontAlgn="ctr" latinLnBrk="0" hangingPunct="1"/>
                      <a:r>
                        <a:rPr lang="en-US" sz="1600" b="0" u="none" strike="noStrike" kern="1200" dirty="0">
                          <a:solidFill>
                            <a:schemeClr val="tx1">
                              <a:lumMod val="65000"/>
                              <a:lumOff val="35000"/>
                            </a:schemeClr>
                          </a:solidFill>
                          <a:effectLst/>
                          <a:latin typeface="+mj-lt"/>
                          <a:ea typeface="+mn-ea"/>
                          <a:cs typeface="+mn-cs"/>
                        </a:rPr>
                        <a:t>52pts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8080">
                <a:tc>
                  <a:txBody>
                    <a:bodyPr/>
                    <a:lstStyle/>
                    <a:p>
                      <a:pPr marL="0" algn="ctr" defTabSz="924282" rtl="0" eaLnBrk="1" fontAlgn="ctr" latinLnBrk="0" hangingPunct="1"/>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8080">
                <a:tc>
                  <a:txBody>
                    <a:bodyPr/>
                    <a:lstStyle/>
                    <a:p>
                      <a:pPr marL="0" algn="ctr" defTabSz="924282" rtl="0" eaLnBrk="1" fontAlgn="ctr" latinLnBrk="0" hangingPunct="1"/>
                      <a:r>
                        <a:rPr lang="en-US" sz="1600" b="0" u="none" strike="noStrike" kern="1200" dirty="0">
                          <a:solidFill>
                            <a:schemeClr val="tx1">
                              <a:lumMod val="65000"/>
                              <a:lumOff val="35000"/>
                            </a:schemeClr>
                          </a:solidFill>
                          <a:effectLst/>
                          <a:latin typeface="+mj-lt"/>
                          <a:ea typeface="+mn-ea"/>
                          <a:cs typeface="+mn-cs"/>
                        </a:rPr>
                        <a:t>50pts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8080">
                <a:tc>
                  <a:txBody>
                    <a:bodyPr/>
                    <a:lstStyle/>
                    <a:p>
                      <a:pPr marL="0" algn="ctr" defTabSz="924282" rtl="0" eaLnBrk="1" fontAlgn="ctr" latinLnBrk="0" hangingPunct="1"/>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080">
                <a:tc>
                  <a:txBody>
                    <a:bodyPr/>
                    <a:lstStyle/>
                    <a:p>
                      <a:pPr marL="0" algn="ctr" defTabSz="924282" rtl="0" eaLnBrk="1" fontAlgn="ctr" latinLnBrk="0" hangingPunct="1"/>
                      <a:r>
                        <a:rPr lang="en-US" sz="1600" b="0" u="none" strike="noStrike" kern="1200" dirty="0">
                          <a:solidFill>
                            <a:schemeClr val="tx1">
                              <a:lumMod val="65000"/>
                              <a:lumOff val="35000"/>
                            </a:schemeClr>
                          </a:solidFill>
                          <a:effectLst/>
                          <a:latin typeface="+mj-lt"/>
                          <a:ea typeface="+mn-ea"/>
                          <a:cs typeface="+mn-cs"/>
                        </a:rPr>
                        <a:t>40pts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080">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33268"/>
                  </a:ext>
                </a:extLst>
              </a:tr>
              <a:tr h="282397">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65000"/>
                              <a:lumOff val="35000"/>
                            </a:schemeClr>
                          </a:solidFill>
                          <a:effectLst/>
                          <a:latin typeface="+mj-lt"/>
                          <a:ea typeface="+mn-ea"/>
                          <a:cs typeface="+mn-cs"/>
                        </a:rPr>
                        <a:t>38pts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501062"/>
                  </a:ext>
                </a:extLst>
              </a:tr>
              <a:tr h="268080">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972004"/>
                  </a:ext>
                </a:extLst>
              </a:tr>
              <a:tr h="268080">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65000"/>
                              <a:lumOff val="35000"/>
                            </a:schemeClr>
                          </a:solidFill>
                          <a:effectLst/>
                          <a:latin typeface="+mj-lt"/>
                          <a:ea typeface="+mn-ea"/>
                          <a:cs typeface="+mn-cs"/>
                        </a:rPr>
                        <a:t>29pts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895175"/>
                  </a:ext>
                </a:extLst>
              </a:tr>
              <a:tr h="268080">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414569"/>
                  </a:ext>
                </a:extLst>
              </a:tr>
              <a:tr h="293992">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65000"/>
                              <a:lumOff val="35000"/>
                            </a:schemeClr>
                          </a:solidFill>
                          <a:effectLst/>
                          <a:latin typeface="+mj-lt"/>
                          <a:ea typeface="+mn-ea"/>
                          <a:cs typeface="+mn-cs"/>
                        </a:rPr>
                        <a:t>23pts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5385961"/>
                  </a:ext>
                </a:extLst>
              </a:tr>
              <a:tr h="268080">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600" b="0" u="none" strike="noStrike" kern="1200">
                        <a:solidFill>
                          <a:schemeClr val="tx1">
                            <a:lumMod val="65000"/>
                            <a:lumOff val="35000"/>
                          </a:schemeClr>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4286226"/>
                  </a:ext>
                </a:extLst>
              </a:tr>
              <a:tr h="42093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65000"/>
                              <a:lumOff val="35000"/>
                            </a:schemeClr>
                          </a:solidFill>
                          <a:effectLst/>
                          <a:latin typeface="+mj-lt"/>
                          <a:ea typeface="+mn-ea"/>
                          <a:cs typeface="+mn-cs"/>
                        </a:rPr>
                        <a:t>21pts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391324"/>
                  </a:ext>
                </a:extLst>
              </a:tr>
            </a:tbl>
          </a:graphicData>
        </a:graphic>
      </p:graphicFrame>
    </p:spTree>
    <p:extLst>
      <p:ext uri="{BB962C8B-B14F-4D97-AF65-F5344CB8AC3E}">
        <p14:creationId xmlns:p14="http://schemas.microsoft.com/office/powerpoint/2010/main" val="3985570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ACE86CBB03940B7ABD78006CF2614" ma:contentTypeVersion="11" ma:contentTypeDescription="Create a new document." ma:contentTypeScope="" ma:versionID="7542855a460159c7445b7ee90fa44adc">
  <xsd:schema xmlns:xsd="http://www.w3.org/2001/XMLSchema" xmlns:xs="http://www.w3.org/2001/XMLSchema" xmlns:p="http://schemas.microsoft.com/office/2006/metadata/properties" xmlns:ns2="84a5ae47-c55e-462d-9bbb-7f9271bb351c" xmlns:ns3="1e8b5464-f959-4f5e-a26e-f70dd6c7ed76" targetNamespace="http://schemas.microsoft.com/office/2006/metadata/properties" ma:root="true" ma:fieldsID="6e6a8b42c960dbd303e1770dbb4d763f" ns2:_="" ns3:_="">
    <xsd:import namespace="84a5ae47-c55e-462d-9bbb-7f9271bb351c"/>
    <xsd:import namespace="1e8b5464-f959-4f5e-a26e-f70dd6c7ed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Date"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5ae47-c55e-462d-9bbb-7f9271bb3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ate" ma:index="14" nillable="true" ma:displayName="Date" ma:format="DateOnly" ma:internalName="Date">
      <xsd:simpleType>
        <xsd:restriction base="dms:DateTim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b5464-f959-4f5e-a26e-f70dd6c7ed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84a5ae47-c55e-462d-9bbb-7f9271bb351c" xsi:nil="true"/>
  </documentManagement>
</p:properties>
</file>

<file path=customXml/itemProps1.xml><?xml version="1.0" encoding="utf-8"?>
<ds:datastoreItem xmlns:ds="http://schemas.openxmlformats.org/officeDocument/2006/customXml" ds:itemID="{9E07902E-2093-4407-9E14-E07C4ADE66D8}">
  <ds:schemaRefs>
    <ds:schemaRef ds:uri="1e8b5464-f959-4f5e-a26e-f70dd6c7ed76"/>
    <ds:schemaRef ds:uri="84a5ae47-c55e-462d-9bbb-7f9271bb35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071FCF-4C58-4F5D-A895-59E3E7779DE9}">
  <ds:schemaRefs>
    <ds:schemaRef ds:uri="http://schemas.microsoft.com/sharepoint/v3/contenttype/forms"/>
  </ds:schemaRefs>
</ds:datastoreItem>
</file>

<file path=customXml/itemProps3.xml><?xml version="1.0" encoding="utf-8"?>
<ds:datastoreItem xmlns:ds="http://schemas.openxmlformats.org/officeDocument/2006/customXml" ds:itemID="{CD9F7616-DE0C-4F84-8091-B23C9D0848EC}">
  <ds:schemaRefs>
    <ds:schemaRef ds:uri="http://purl.org/dc/elements/1.1/"/>
    <ds:schemaRef ds:uri="http://schemas.microsoft.com/office/2006/metadata/properties"/>
    <ds:schemaRef ds:uri="84a5ae47-c55e-462d-9bbb-7f9271bb351c"/>
    <ds:schemaRef ds:uri="1e8b5464-f959-4f5e-a26e-f70dd6c7ed7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1136</TotalTime>
  <Words>1292</Words>
  <Application>Microsoft Office PowerPoint</Application>
  <PresentationFormat>Widescreen</PresentationFormat>
  <Paragraphs>222</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Public Trust Steering Committee March 20th Workshop Canadian Centre for Integrity Presentation   </vt:lpstr>
      <vt:lpstr> Public Trust  Online Survey 2019  </vt:lpstr>
      <vt:lpstr>Background and Methodology</vt:lpstr>
      <vt:lpstr>Key Insights </vt:lpstr>
      <vt:lpstr>Big Picture Issues Compared to  Canadian General Population</vt:lpstr>
      <vt:lpstr>We are not the target audience. Is the Canadian food system headed in the right direction? </vt:lpstr>
      <vt:lpstr>We are not the target audience. Overall Impression of Canadian Agriculture</vt:lpstr>
      <vt:lpstr>Who is responsible for providing information about how food is grown?</vt:lpstr>
      <vt:lpstr>Key Finding: Transparency Performance Gap</vt:lpstr>
      <vt:lpstr>Concerns and Risks</vt:lpstr>
      <vt:lpstr>Top Five Agri-Food System Issues of Concern </vt:lpstr>
      <vt:lpstr>Top Risks to  Sector/Organization –  When asked to choose top three</vt:lpstr>
      <vt:lpstr>Public trust is identified most as a food system concern.    Level of concerns higher for overall agri-food system.</vt:lpstr>
      <vt:lpstr>Impact of Public Perceptions on Operations Predicted to Grow</vt:lpstr>
      <vt:lpstr>Top Risks within the Public Trust Framework</vt:lpstr>
      <vt:lpstr>Best Practices</vt:lpstr>
      <vt:lpstr>Most Effective Public Trust Building Activities </vt:lpstr>
      <vt:lpstr>Top Current Practices </vt:lpstr>
      <vt:lpstr>Views of Top Current Practices –  Disconnect with Measured Effective Ways of Earning Trust</vt:lpstr>
      <vt:lpstr>Messages/Practices to be Highlighted </vt:lpstr>
      <vt:lpstr>Building Public Trust</vt:lpstr>
      <vt:lpstr>Improving Public Trust: Agri-Food System Overall</vt:lpstr>
      <vt:lpstr>Improving Public Trust: Sector-Specific </vt:lpstr>
      <vt:lpstr>Mind the Gaps  Messages/Practices/Risks Gap</vt:lpstr>
      <vt:lpstr>Public Trust Research Inventory </vt:lpstr>
      <vt:lpstr>PowerPoint Presentation</vt:lpstr>
      <vt:lpstr>PowerPoint Presentation</vt:lpstr>
      <vt:lpstr>Interested in this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Bruner</dc:creator>
  <cp:lastModifiedBy>Ashley Bruner</cp:lastModifiedBy>
  <cp:revision>17</cp:revision>
  <cp:lastPrinted>2019-03-05T15:43:57Z</cp:lastPrinted>
  <dcterms:created xsi:type="dcterms:W3CDTF">2019-01-30T01:11:08Z</dcterms:created>
  <dcterms:modified xsi:type="dcterms:W3CDTF">2019-03-19T18:30:40Z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0x01010057BACE86CBB03940B7ABD78006CF2614</vt:lpwstr>
  </property>
</Properties>
</file>