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419" r:id="rId5"/>
    <p:sldId id="426" r:id="rId6"/>
    <p:sldId id="427" r:id="rId7"/>
    <p:sldId id="263" r:id="rId8"/>
    <p:sldId id="428" r:id="rId9"/>
    <p:sldId id="424" r:id="rId10"/>
    <p:sldId id="261" r:id="rId11"/>
    <p:sldId id="429" r:id="rId12"/>
    <p:sldId id="420" r:id="rId13"/>
    <p:sldId id="421" r:id="rId14"/>
    <p:sldId id="430" r:id="rId15"/>
    <p:sldId id="422" r:id="rId16"/>
    <p:sldId id="432" r:id="rId17"/>
    <p:sldId id="431" r:id="rId1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Lelievre,Maxime [NCR]" initials="L[" lastIdx="10" clrIdx="0">
    <p:extLst>
      <p:ext uri="{19B8F6BF-5375-455C-9EA6-DF929625EA0E}">
        <p15:presenceInfo xmlns:p15="http://schemas.microsoft.com/office/powerpoint/2012/main" userId="S-1-5-21-2086016090-1259623561-1170935872-939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3750"/>
    <a:srgbClr val="ECECEC"/>
    <a:srgbClr val="1A1A1A"/>
    <a:srgbClr val="808080"/>
    <a:srgbClr val="0082C9"/>
    <a:srgbClr val="064163"/>
    <a:srgbClr val="BA2E34"/>
    <a:srgbClr val="870F1F"/>
    <a:srgbClr val="3B16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6" autoAdjust="0"/>
    <p:restoredTop sz="80392" autoAdjust="0"/>
  </p:normalViewPr>
  <p:slideViewPr>
    <p:cSldViewPr snapToGrid="0" snapToObjects="1">
      <p:cViewPr varScale="1">
        <p:scale>
          <a:sx n="93" d="100"/>
          <a:sy n="93" d="100"/>
        </p:scale>
        <p:origin x="19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3" d="100"/>
          <a:sy n="73" d="100"/>
        </p:scale>
        <p:origin x="-4140"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ltaisv\Desktop\Graph%20fertilizer%20prices.csv"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fr-CA" sz="1400" b="1" noProof="0" dirty="0" smtClean="0"/>
              <a:t>Répartition</a:t>
            </a:r>
            <a:r>
              <a:rPr lang="fr-CA" sz="1400" b="1" baseline="0" noProof="0" dirty="0" smtClean="0"/>
              <a:t> des émissions du </a:t>
            </a:r>
            <a:r>
              <a:rPr lang="fr-CA" sz="1400" b="1" noProof="0" dirty="0" smtClean="0"/>
              <a:t>Canada par secteur, 2016 </a:t>
            </a:r>
          </a:p>
          <a:p>
            <a:pPr>
              <a:defRPr/>
            </a:pPr>
            <a:r>
              <a:rPr lang="fr-CA" sz="1400" b="1" noProof="0" dirty="0" smtClean="0"/>
              <a:t>(en Mt de CO</a:t>
            </a:r>
            <a:r>
              <a:rPr lang="fr-CA" sz="1400" b="1" baseline="-25000" noProof="0" dirty="0" smtClean="0"/>
              <a:t>2</a:t>
            </a:r>
            <a:r>
              <a:rPr lang="fr-CA" sz="1400" b="1" noProof="0" dirty="0" smtClean="0"/>
              <a:t>e)</a:t>
            </a:r>
            <a:endParaRPr lang="fr-CA" sz="1400" b="1" noProof="0" dirty="0"/>
          </a:p>
        </c:rich>
      </c:tx>
      <c:layout>
        <c:manualLayout>
          <c:xMode val="edge"/>
          <c:yMode val="edge"/>
          <c:x val="0.12141322437219008"/>
          <c:y val="5.427256845542011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24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764678506596369"/>
          <c:y val="0.24037567274576474"/>
          <c:w val="0.70785826193531975"/>
          <c:h val="0.56340707899398357"/>
        </c:manualLayout>
      </c:layout>
      <c:pie3DChart>
        <c:varyColors val="1"/>
        <c:ser>
          <c:idx val="0"/>
          <c:order val="0"/>
          <c:tx>
            <c:strRef>
              <c:f>Feuil1!$B$1</c:f>
              <c:strCache>
                <c:ptCount val="1"/>
                <c:pt idx="0">
                  <c:v>Breakdown of Canada's Emissions by Sector, 2016 (in Mt of CO2e)</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2-D2DF-47EF-A99B-BDE4674C0A9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1-D2DF-47EF-A99B-BDE4674C0A93}"/>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6-D2DF-47EF-A99B-BDE4674C0A93}"/>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4-D2DF-47EF-A99B-BDE4674C0A93}"/>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3-D2DF-47EF-A99B-BDE4674C0A93}"/>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5-D2DF-47EF-A99B-BDE4674C0A93}"/>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D2DF-47EF-A99B-BDE4674C0A93}"/>
              </c:ext>
            </c:extLst>
          </c:dPt>
          <c:dPt>
            <c:idx val="7"/>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8-D2DF-47EF-A99B-BDE4674C0A93}"/>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D2DF-47EF-A99B-BDE4674C0A93}"/>
              </c:ext>
            </c:extLst>
          </c:dPt>
          <c:dLbls>
            <c:dLbl>
              <c:idx val="0"/>
              <c:layout>
                <c:manualLayout>
                  <c:x val="-3.2767207788453739E-2"/>
                  <c:y val="-1.0995537224871762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D2DF-47EF-A99B-BDE4674C0A93}"/>
                </c:ext>
              </c:extLst>
            </c:dLbl>
            <c:dLbl>
              <c:idx val="1"/>
              <c:layout>
                <c:manualLayout>
                  <c:x val="-0.16430677442852684"/>
                  <c:y val="6.541325642453609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D2DF-47EF-A99B-BDE4674C0A93}"/>
                </c:ext>
              </c:extLst>
            </c:dLbl>
            <c:dLbl>
              <c:idx val="2"/>
              <c:layout>
                <c:manualLayout>
                  <c:x val="5.2852018222391807E-2"/>
                  <c:y val="4.413562543495445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D2DF-47EF-A99B-BDE4674C0A93}"/>
                </c:ext>
              </c:extLst>
            </c:dLbl>
            <c:dLbl>
              <c:idx val="3"/>
              <c:layout>
                <c:manualLayout>
                  <c:x val="5.1987148357556565E-2"/>
                  <c:y val="-3.089716210208358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2200807635829661"/>
                      <c:h val="0.16137001163029616"/>
                    </c:manualLayout>
                  </c15:layout>
                </c:ext>
                <c:ext xmlns:c16="http://schemas.microsoft.com/office/drawing/2014/chart" uri="{C3380CC4-5D6E-409C-BE32-E72D297353CC}">
                  <c16:uniqueId val="{00000004-D2DF-47EF-A99B-BDE4674C0A93}"/>
                </c:ext>
              </c:extLst>
            </c:dLbl>
            <c:dLbl>
              <c:idx val="4"/>
              <c:layout>
                <c:manualLayout>
                  <c:x val="6.1988217882456322E-2"/>
                  <c:y val="2.6788884406311335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D2DF-47EF-A99B-BDE4674C0A93}"/>
                </c:ext>
              </c:extLst>
            </c:dLbl>
            <c:dLbl>
              <c:idx val="5"/>
              <c:layout>
                <c:manualLayout>
                  <c:x val="0.12560124643009932"/>
                  <c:y val="1.5740520113072039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D2DF-47EF-A99B-BDE4674C0A93}"/>
                </c:ext>
              </c:extLst>
            </c:dLbl>
            <c:dLbl>
              <c:idx val="6"/>
              <c:layout>
                <c:manualLayout>
                  <c:x val="3.005408327263057E-2"/>
                  <c:y val="0.15656247037166066"/>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D2DF-47EF-A99B-BDE4674C0A93}"/>
                </c:ext>
              </c:extLst>
            </c:dLbl>
            <c:dLbl>
              <c:idx val="7"/>
              <c:layout>
                <c:manualLayout>
                  <c:x val="-7.0874835440522629E-2"/>
                  <c:y val="0.16512405229850596"/>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D2DF-47EF-A99B-BDE4674C0A93}"/>
                </c:ext>
              </c:extLst>
            </c:dLbl>
            <c:dLbl>
              <c:idx val="8"/>
              <c:layout>
                <c:manualLayout>
                  <c:x val="-4.221732745961821E-2"/>
                  <c:y val="-8.564074090241422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17483480176211455"/>
                      <c:h val="0.32044482615862968"/>
                    </c:manualLayout>
                  </c15:layout>
                </c:ext>
                <c:ext xmlns:c16="http://schemas.microsoft.com/office/drawing/2014/chart" uri="{C3380CC4-5D6E-409C-BE32-E72D297353CC}">
                  <c16:uniqueId val="{00000009-D2DF-47EF-A99B-BDE4674C0A93}"/>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Feuil1!$A$2:$A$10</c:f>
              <c:strCache>
                <c:ptCount val="9"/>
                <c:pt idx="0">
                  <c:v>Pétrole et gaz</c:v>
                </c:pt>
                <c:pt idx="1">
                  <c:v>Électricité</c:v>
                </c:pt>
                <c:pt idx="2">
                  <c:v>Transport</c:v>
                </c:pt>
                <c:pt idx="3">
                  <c:v>Industrie lourde</c:v>
                </c:pt>
                <c:pt idx="4">
                  <c:v>Bâtiments</c:v>
                </c:pt>
                <c:pt idx="5">
                  <c:v>Agriculture</c:v>
                </c:pt>
                <c:pt idx="6">
                  <c:v>Déchets</c:v>
                </c:pt>
                <c:pt idx="7">
                  <c:v>Production de charbon</c:v>
                </c:pt>
                <c:pt idx="8">
                  <c:v>Industrie légère, construction &amp; ressources forestières</c:v>
                </c:pt>
              </c:strCache>
            </c:strRef>
          </c:cat>
          <c:val>
            <c:numRef>
              <c:f>Feuil1!$B$2:$B$10</c:f>
              <c:numCache>
                <c:formatCode>General</c:formatCode>
                <c:ptCount val="9"/>
                <c:pt idx="0">
                  <c:v>183</c:v>
                </c:pt>
                <c:pt idx="1">
                  <c:v>79</c:v>
                </c:pt>
                <c:pt idx="2">
                  <c:v>173</c:v>
                </c:pt>
                <c:pt idx="3">
                  <c:v>75</c:v>
                </c:pt>
                <c:pt idx="4">
                  <c:v>81</c:v>
                </c:pt>
                <c:pt idx="5">
                  <c:v>72</c:v>
                </c:pt>
                <c:pt idx="6">
                  <c:v>19</c:v>
                </c:pt>
                <c:pt idx="7">
                  <c:v>2</c:v>
                </c:pt>
                <c:pt idx="8">
                  <c:v>20</c:v>
                </c:pt>
              </c:numCache>
            </c:numRef>
          </c:val>
          <c:extLst>
            <c:ext xmlns:c16="http://schemas.microsoft.com/office/drawing/2014/chart" uri="{C3380CC4-5D6E-409C-BE32-E72D297353CC}">
              <c16:uniqueId val="{00000000-D2DF-47EF-A99B-BDE4674C0A93}"/>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Feuil1!$B$1</c:f>
              <c:strCache>
                <c:ptCount val="1"/>
                <c:pt idx="0">
                  <c:v>Utilisation de carburant sur la ferme</c:v>
                </c:pt>
              </c:strCache>
            </c:strRef>
          </c:tx>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9100161645247458"/>
                      <c:h val="0.1631371879134943"/>
                    </c:manualLayout>
                  </c15:layout>
                </c:ext>
                <c:ext xmlns:c16="http://schemas.microsoft.com/office/drawing/2014/chart" uri="{C3380CC4-5D6E-409C-BE32-E72D297353CC}">
                  <c16:uniqueId val="{00000005-0882-4851-839C-AF3895A1D21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Feuil1!$A$2</c:f>
              <c:numCache>
                <c:formatCode>General</c:formatCode>
                <c:ptCount val="1"/>
              </c:numCache>
            </c:numRef>
          </c:cat>
          <c:val>
            <c:numRef>
              <c:f>Feuil1!$B$2</c:f>
              <c:numCache>
                <c:formatCode>General</c:formatCode>
                <c:ptCount val="1"/>
                <c:pt idx="0">
                  <c:v>12</c:v>
                </c:pt>
              </c:numCache>
            </c:numRef>
          </c:val>
          <c:extLst>
            <c:ext xmlns:c16="http://schemas.microsoft.com/office/drawing/2014/chart" uri="{C3380CC4-5D6E-409C-BE32-E72D297353CC}">
              <c16:uniqueId val="{00000000-0882-4851-839C-AF3895A1D211}"/>
            </c:ext>
          </c:extLst>
        </c:ser>
        <c:ser>
          <c:idx val="1"/>
          <c:order val="1"/>
          <c:tx>
            <c:strRef>
              <c:f>Feuil1!$C$1</c:f>
              <c:strCache>
                <c:ptCount val="1"/>
                <c:pt idx="0">
                  <c:v>Production de cultures</c:v>
                </c:pt>
              </c:strCache>
            </c:strRef>
          </c:tx>
          <c:spPr>
            <a:solidFill>
              <a:schemeClr val="accent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Feuil1!$A$2</c:f>
              <c:numCache>
                <c:formatCode>General</c:formatCode>
                <c:ptCount val="1"/>
              </c:numCache>
            </c:numRef>
          </c:cat>
          <c:val>
            <c:numRef>
              <c:f>Feuil1!$C$2</c:f>
              <c:numCache>
                <c:formatCode>General</c:formatCode>
                <c:ptCount val="1"/>
                <c:pt idx="0">
                  <c:v>23</c:v>
                </c:pt>
              </c:numCache>
            </c:numRef>
          </c:val>
          <c:extLst>
            <c:ext xmlns:c16="http://schemas.microsoft.com/office/drawing/2014/chart" uri="{C3380CC4-5D6E-409C-BE32-E72D297353CC}">
              <c16:uniqueId val="{00000001-0882-4851-839C-AF3895A1D211}"/>
            </c:ext>
          </c:extLst>
        </c:ser>
        <c:ser>
          <c:idx val="2"/>
          <c:order val="2"/>
          <c:tx>
            <c:strRef>
              <c:f>Feuil1!$D$1</c:f>
              <c:strCache>
                <c:ptCount val="1"/>
                <c:pt idx="0">
                  <c:v>Production animale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eparator>
</c:separator>
            <c:showLeaderLines val="0"/>
            <c:extLst>
              <c:ext xmlns:c15="http://schemas.microsoft.com/office/drawing/2012/chart" uri="{CE6537A1-D6FC-4f65-9D91-7224C49458BB}">
                <c15:showLeaderLines val="0"/>
              </c:ext>
            </c:extLst>
          </c:dLbls>
          <c:cat>
            <c:numRef>
              <c:f>Feuil1!$A$2</c:f>
              <c:numCache>
                <c:formatCode>General</c:formatCode>
                <c:ptCount val="1"/>
              </c:numCache>
            </c:numRef>
          </c:cat>
          <c:val>
            <c:numRef>
              <c:f>Feuil1!$D$2</c:f>
              <c:numCache>
                <c:formatCode>General</c:formatCode>
                <c:ptCount val="1"/>
                <c:pt idx="0">
                  <c:v>37</c:v>
                </c:pt>
              </c:numCache>
            </c:numRef>
          </c:val>
          <c:extLst>
            <c:ext xmlns:c16="http://schemas.microsoft.com/office/drawing/2014/chart" uri="{C3380CC4-5D6E-409C-BE32-E72D297353CC}">
              <c16:uniqueId val="{00000002-0882-4851-839C-AF3895A1D211}"/>
            </c:ext>
          </c:extLst>
        </c:ser>
        <c:dLbls>
          <c:showLegendKey val="0"/>
          <c:showVal val="0"/>
          <c:showCatName val="0"/>
          <c:showSerName val="0"/>
          <c:showPercent val="0"/>
          <c:showBubbleSize val="0"/>
        </c:dLbls>
        <c:gapWidth val="150"/>
        <c:overlap val="100"/>
        <c:axId val="973582896"/>
        <c:axId val="973585848"/>
      </c:barChart>
      <c:catAx>
        <c:axId val="9735828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73585848"/>
        <c:crosses val="autoZero"/>
        <c:auto val="1"/>
        <c:lblAlgn val="ctr"/>
        <c:lblOffset val="100"/>
        <c:noMultiLvlLbl val="0"/>
      </c:catAx>
      <c:valAx>
        <c:axId val="9735858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73582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045177015998964E-2"/>
          <c:y val="0.10686176039018744"/>
          <c:w val="0.87723359580052496"/>
          <c:h val="0.69983094632855936"/>
        </c:manualLayout>
      </c:layout>
      <c:lineChart>
        <c:grouping val="standard"/>
        <c:varyColors val="0"/>
        <c:ser>
          <c:idx val="0"/>
          <c:order val="0"/>
          <c:tx>
            <c:strRef>
              <c:f>'Graph fertilizer prices'!$C$5</c:f>
              <c:strCache>
                <c:ptCount val="1"/>
                <c:pt idx="0">
                  <c:v>SK</c:v>
                </c:pt>
              </c:strCache>
            </c:strRef>
          </c:tx>
          <c:marker>
            <c:symbol val="none"/>
          </c:marker>
          <c:cat>
            <c:numRef>
              <c:f>'Graph fertilizer prices'!$A$6:$A$64</c:f>
              <c:numCache>
                <c:formatCode>General</c:formatCode>
                <c:ptCount val="59"/>
                <c:pt idx="0">
                  <c:v>2002</c:v>
                </c:pt>
                <c:pt idx="4">
                  <c:v>2003</c:v>
                </c:pt>
                <c:pt idx="8">
                  <c:v>2004</c:v>
                </c:pt>
                <c:pt idx="12">
                  <c:v>2005</c:v>
                </c:pt>
                <c:pt idx="16">
                  <c:v>2006</c:v>
                </c:pt>
                <c:pt idx="20">
                  <c:v>2007</c:v>
                </c:pt>
                <c:pt idx="24">
                  <c:v>2008</c:v>
                </c:pt>
                <c:pt idx="28">
                  <c:v>2009</c:v>
                </c:pt>
                <c:pt idx="32">
                  <c:v>2010</c:v>
                </c:pt>
                <c:pt idx="36">
                  <c:v>2011</c:v>
                </c:pt>
                <c:pt idx="40">
                  <c:v>2012</c:v>
                </c:pt>
                <c:pt idx="44">
                  <c:v>2013</c:v>
                </c:pt>
                <c:pt idx="48">
                  <c:v>2014</c:v>
                </c:pt>
                <c:pt idx="52">
                  <c:v>2015</c:v>
                </c:pt>
                <c:pt idx="56">
                  <c:v>2016</c:v>
                </c:pt>
              </c:numCache>
            </c:numRef>
          </c:cat>
          <c:val>
            <c:numRef>
              <c:f>'Graph fertilizer prices'!$C$6:$C$64</c:f>
              <c:numCache>
                <c:formatCode>General</c:formatCode>
                <c:ptCount val="59"/>
                <c:pt idx="0">
                  <c:v>99.6</c:v>
                </c:pt>
                <c:pt idx="1">
                  <c:v>99.4</c:v>
                </c:pt>
                <c:pt idx="2">
                  <c:v>99.8</c:v>
                </c:pt>
                <c:pt idx="3">
                  <c:v>101.2</c:v>
                </c:pt>
                <c:pt idx="4">
                  <c:v>107.9</c:v>
                </c:pt>
                <c:pt idx="5">
                  <c:v>111.7</c:v>
                </c:pt>
                <c:pt idx="6">
                  <c:v>100.6</c:v>
                </c:pt>
                <c:pt idx="7">
                  <c:v>104.1</c:v>
                </c:pt>
                <c:pt idx="8">
                  <c:v>109.1</c:v>
                </c:pt>
                <c:pt idx="9">
                  <c:v>109.5</c:v>
                </c:pt>
                <c:pt idx="10">
                  <c:v>108.8</c:v>
                </c:pt>
                <c:pt idx="11">
                  <c:v>113.5</c:v>
                </c:pt>
                <c:pt idx="12">
                  <c:v>114.3</c:v>
                </c:pt>
                <c:pt idx="13">
                  <c:v>122.3</c:v>
                </c:pt>
                <c:pt idx="14">
                  <c:v>120.5</c:v>
                </c:pt>
                <c:pt idx="15">
                  <c:v>132.80000000000001</c:v>
                </c:pt>
                <c:pt idx="16">
                  <c:v>120.5</c:v>
                </c:pt>
                <c:pt idx="17">
                  <c:v>116.9</c:v>
                </c:pt>
                <c:pt idx="18">
                  <c:v>104.5</c:v>
                </c:pt>
                <c:pt idx="19">
                  <c:v>112.4</c:v>
                </c:pt>
                <c:pt idx="20">
                  <c:v>145</c:v>
                </c:pt>
                <c:pt idx="21">
                  <c:v>163.1</c:v>
                </c:pt>
                <c:pt idx="22">
                  <c:v>142.4</c:v>
                </c:pt>
                <c:pt idx="23">
                  <c:v>157.80000000000001</c:v>
                </c:pt>
                <c:pt idx="24">
                  <c:v>194.4</c:v>
                </c:pt>
                <c:pt idx="25">
                  <c:v>252.9</c:v>
                </c:pt>
                <c:pt idx="26">
                  <c:v>276.7</c:v>
                </c:pt>
                <c:pt idx="27">
                  <c:v>291.89999999999998</c:v>
                </c:pt>
                <c:pt idx="28">
                  <c:v>220.2</c:v>
                </c:pt>
                <c:pt idx="29">
                  <c:v>209</c:v>
                </c:pt>
                <c:pt idx="30">
                  <c:v>175.3</c:v>
                </c:pt>
                <c:pt idx="31">
                  <c:v>136.30000000000001</c:v>
                </c:pt>
                <c:pt idx="32">
                  <c:v>150</c:v>
                </c:pt>
                <c:pt idx="33">
                  <c:v>154.9</c:v>
                </c:pt>
                <c:pt idx="34">
                  <c:v>151.80000000000001</c:v>
                </c:pt>
                <c:pt idx="35">
                  <c:v>165.9</c:v>
                </c:pt>
                <c:pt idx="36">
                  <c:v>191.3</c:v>
                </c:pt>
                <c:pt idx="37">
                  <c:v>200.5</c:v>
                </c:pt>
                <c:pt idx="38">
                  <c:v>202.8</c:v>
                </c:pt>
                <c:pt idx="39">
                  <c:v>206.8</c:v>
                </c:pt>
                <c:pt idx="40">
                  <c:v>213.5</c:v>
                </c:pt>
                <c:pt idx="41">
                  <c:v>230</c:v>
                </c:pt>
                <c:pt idx="42">
                  <c:v>217.8</c:v>
                </c:pt>
                <c:pt idx="43">
                  <c:v>204.4</c:v>
                </c:pt>
                <c:pt idx="44">
                  <c:v>202.9</c:v>
                </c:pt>
                <c:pt idx="45">
                  <c:v>203.3</c:v>
                </c:pt>
                <c:pt idx="46">
                  <c:v>187.9</c:v>
                </c:pt>
                <c:pt idx="47">
                  <c:v>184.2</c:v>
                </c:pt>
                <c:pt idx="48">
                  <c:v>198.2</c:v>
                </c:pt>
                <c:pt idx="49">
                  <c:v>213.7</c:v>
                </c:pt>
                <c:pt idx="50">
                  <c:v>199.1</c:v>
                </c:pt>
                <c:pt idx="51">
                  <c:v>192.3</c:v>
                </c:pt>
                <c:pt idx="52">
                  <c:v>210.5</c:v>
                </c:pt>
                <c:pt idx="53">
                  <c:v>215.4</c:v>
                </c:pt>
                <c:pt idx="54">
                  <c:v>203.5</c:v>
                </c:pt>
                <c:pt idx="55">
                  <c:v>199.8</c:v>
                </c:pt>
                <c:pt idx="56">
                  <c:v>194.2</c:v>
                </c:pt>
                <c:pt idx="57">
                  <c:v>193</c:v>
                </c:pt>
                <c:pt idx="58">
                  <c:v>179.9</c:v>
                </c:pt>
              </c:numCache>
            </c:numRef>
          </c:val>
          <c:smooth val="0"/>
          <c:extLst>
            <c:ext xmlns:c16="http://schemas.microsoft.com/office/drawing/2014/chart" uri="{C3380CC4-5D6E-409C-BE32-E72D297353CC}">
              <c16:uniqueId val="{00000000-41BE-47A7-A4D0-254848D68427}"/>
            </c:ext>
          </c:extLst>
        </c:ser>
        <c:ser>
          <c:idx val="1"/>
          <c:order val="1"/>
          <c:tx>
            <c:strRef>
              <c:f>'Graph fertilizer prices'!$D$5</c:f>
              <c:strCache>
                <c:ptCount val="1"/>
                <c:pt idx="0">
                  <c:v>BC</c:v>
                </c:pt>
              </c:strCache>
            </c:strRef>
          </c:tx>
          <c:spPr>
            <a:ln>
              <a:solidFill>
                <a:schemeClr val="accent4"/>
              </a:solidFill>
            </a:ln>
          </c:spPr>
          <c:marker>
            <c:symbol val="none"/>
          </c:marker>
          <c:cat>
            <c:numRef>
              <c:f>'Graph fertilizer prices'!$A$6:$A$64</c:f>
              <c:numCache>
                <c:formatCode>General</c:formatCode>
                <c:ptCount val="59"/>
                <c:pt idx="0">
                  <c:v>2002</c:v>
                </c:pt>
                <c:pt idx="4">
                  <c:v>2003</c:v>
                </c:pt>
                <c:pt idx="8">
                  <c:v>2004</c:v>
                </c:pt>
                <c:pt idx="12">
                  <c:v>2005</c:v>
                </c:pt>
                <c:pt idx="16">
                  <c:v>2006</c:v>
                </c:pt>
                <c:pt idx="20">
                  <c:v>2007</c:v>
                </c:pt>
                <c:pt idx="24">
                  <c:v>2008</c:v>
                </c:pt>
                <c:pt idx="28">
                  <c:v>2009</c:v>
                </c:pt>
                <c:pt idx="32">
                  <c:v>2010</c:v>
                </c:pt>
                <c:pt idx="36">
                  <c:v>2011</c:v>
                </c:pt>
                <c:pt idx="40">
                  <c:v>2012</c:v>
                </c:pt>
                <c:pt idx="44">
                  <c:v>2013</c:v>
                </c:pt>
                <c:pt idx="48">
                  <c:v>2014</c:v>
                </c:pt>
                <c:pt idx="52">
                  <c:v>2015</c:v>
                </c:pt>
                <c:pt idx="56">
                  <c:v>2016</c:v>
                </c:pt>
              </c:numCache>
            </c:numRef>
          </c:cat>
          <c:val>
            <c:numRef>
              <c:f>'Graph fertilizer prices'!$D$6:$D$64</c:f>
              <c:numCache>
                <c:formatCode>General</c:formatCode>
                <c:ptCount val="59"/>
                <c:pt idx="0">
                  <c:v>99.4</c:v>
                </c:pt>
                <c:pt idx="1">
                  <c:v>99.4</c:v>
                </c:pt>
                <c:pt idx="2">
                  <c:v>100</c:v>
                </c:pt>
                <c:pt idx="3">
                  <c:v>101.2</c:v>
                </c:pt>
                <c:pt idx="4">
                  <c:v>106.4</c:v>
                </c:pt>
                <c:pt idx="5">
                  <c:v>108.5</c:v>
                </c:pt>
                <c:pt idx="6">
                  <c:v>99.1</c:v>
                </c:pt>
                <c:pt idx="7">
                  <c:v>102.8</c:v>
                </c:pt>
                <c:pt idx="8">
                  <c:v>107.2</c:v>
                </c:pt>
                <c:pt idx="9">
                  <c:v>107.7</c:v>
                </c:pt>
                <c:pt idx="10">
                  <c:v>107.9</c:v>
                </c:pt>
                <c:pt idx="11">
                  <c:v>112.9</c:v>
                </c:pt>
                <c:pt idx="12">
                  <c:v>114.8</c:v>
                </c:pt>
                <c:pt idx="13">
                  <c:v>121.4</c:v>
                </c:pt>
                <c:pt idx="14">
                  <c:v>119.8</c:v>
                </c:pt>
                <c:pt idx="15">
                  <c:v>130.1</c:v>
                </c:pt>
                <c:pt idx="16">
                  <c:v>119.9</c:v>
                </c:pt>
                <c:pt idx="17">
                  <c:v>117.4</c:v>
                </c:pt>
                <c:pt idx="18">
                  <c:v>106</c:v>
                </c:pt>
                <c:pt idx="19">
                  <c:v>111.9</c:v>
                </c:pt>
                <c:pt idx="20">
                  <c:v>139</c:v>
                </c:pt>
                <c:pt idx="21">
                  <c:v>154.4</c:v>
                </c:pt>
                <c:pt idx="22">
                  <c:v>136.9</c:v>
                </c:pt>
                <c:pt idx="23">
                  <c:v>149.69999999999999</c:v>
                </c:pt>
                <c:pt idx="24">
                  <c:v>181.2</c:v>
                </c:pt>
                <c:pt idx="25">
                  <c:v>231</c:v>
                </c:pt>
                <c:pt idx="26">
                  <c:v>256.89999999999998</c:v>
                </c:pt>
                <c:pt idx="27">
                  <c:v>276.10000000000002</c:v>
                </c:pt>
                <c:pt idx="28">
                  <c:v>217.4</c:v>
                </c:pt>
                <c:pt idx="29">
                  <c:v>210.4</c:v>
                </c:pt>
                <c:pt idx="30">
                  <c:v>178</c:v>
                </c:pt>
                <c:pt idx="31">
                  <c:v>142.1</c:v>
                </c:pt>
                <c:pt idx="32">
                  <c:v>147.19999999999999</c:v>
                </c:pt>
                <c:pt idx="33">
                  <c:v>151.69999999999999</c:v>
                </c:pt>
                <c:pt idx="34">
                  <c:v>147.6</c:v>
                </c:pt>
                <c:pt idx="35">
                  <c:v>159.80000000000001</c:v>
                </c:pt>
                <c:pt idx="36">
                  <c:v>181.5</c:v>
                </c:pt>
                <c:pt idx="37">
                  <c:v>192.2</c:v>
                </c:pt>
                <c:pt idx="38">
                  <c:v>193.2</c:v>
                </c:pt>
                <c:pt idx="39">
                  <c:v>197.1</c:v>
                </c:pt>
                <c:pt idx="40">
                  <c:v>201.4</c:v>
                </c:pt>
                <c:pt idx="41">
                  <c:v>222</c:v>
                </c:pt>
                <c:pt idx="42">
                  <c:v>209.3</c:v>
                </c:pt>
                <c:pt idx="43">
                  <c:v>194.3</c:v>
                </c:pt>
                <c:pt idx="44">
                  <c:v>190.9</c:v>
                </c:pt>
                <c:pt idx="45">
                  <c:v>191.7</c:v>
                </c:pt>
                <c:pt idx="46">
                  <c:v>175.1</c:v>
                </c:pt>
                <c:pt idx="47">
                  <c:v>171.1</c:v>
                </c:pt>
                <c:pt idx="48">
                  <c:v>188.1</c:v>
                </c:pt>
                <c:pt idx="49">
                  <c:v>204.3</c:v>
                </c:pt>
                <c:pt idx="50">
                  <c:v>186.9</c:v>
                </c:pt>
                <c:pt idx="51">
                  <c:v>180.8</c:v>
                </c:pt>
                <c:pt idx="52">
                  <c:v>198</c:v>
                </c:pt>
                <c:pt idx="53">
                  <c:v>203.2</c:v>
                </c:pt>
                <c:pt idx="54">
                  <c:v>190.7</c:v>
                </c:pt>
                <c:pt idx="55">
                  <c:v>186.4</c:v>
                </c:pt>
                <c:pt idx="56">
                  <c:v>182.4</c:v>
                </c:pt>
                <c:pt idx="57">
                  <c:v>181.7</c:v>
                </c:pt>
                <c:pt idx="58">
                  <c:v>169</c:v>
                </c:pt>
              </c:numCache>
            </c:numRef>
          </c:val>
          <c:smooth val="0"/>
          <c:extLst>
            <c:ext xmlns:c16="http://schemas.microsoft.com/office/drawing/2014/chart" uri="{C3380CC4-5D6E-409C-BE32-E72D297353CC}">
              <c16:uniqueId val="{00000001-41BE-47A7-A4D0-254848D68427}"/>
            </c:ext>
          </c:extLst>
        </c:ser>
        <c:dLbls>
          <c:showLegendKey val="0"/>
          <c:showVal val="0"/>
          <c:showCatName val="0"/>
          <c:showSerName val="0"/>
          <c:showPercent val="0"/>
          <c:showBubbleSize val="0"/>
        </c:dLbls>
        <c:smooth val="0"/>
        <c:axId val="280543616"/>
        <c:axId val="280545152"/>
      </c:lineChart>
      <c:catAx>
        <c:axId val="280543616"/>
        <c:scaling>
          <c:orientation val="minMax"/>
        </c:scaling>
        <c:delete val="0"/>
        <c:axPos val="b"/>
        <c:numFmt formatCode="General" sourceLinked="1"/>
        <c:majorTickMark val="out"/>
        <c:minorTickMark val="none"/>
        <c:tickLblPos val="nextTo"/>
        <c:crossAx val="280545152"/>
        <c:crosses val="autoZero"/>
        <c:auto val="1"/>
        <c:lblAlgn val="ctr"/>
        <c:lblOffset val="100"/>
        <c:tickLblSkip val="8"/>
        <c:noMultiLvlLbl val="0"/>
      </c:catAx>
      <c:valAx>
        <c:axId val="280545152"/>
        <c:scaling>
          <c:orientation val="minMax"/>
          <c:min val="50"/>
        </c:scaling>
        <c:delete val="0"/>
        <c:axPos val="l"/>
        <c:numFmt formatCode="General" sourceLinked="1"/>
        <c:majorTickMark val="out"/>
        <c:minorTickMark val="none"/>
        <c:tickLblPos val="nextTo"/>
        <c:crossAx val="280543616"/>
        <c:crosses val="autoZero"/>
        <c:crossBetween val="between"/>
      </c:valAx>
      <c:spPr>
        <a:noFill/>
        <a:ln w="25400">
          <a:noFill/>
        </a:ln>
      </c:spPr>
    </c:plotArea>
    <c:legend>
      <c:legendPos val="r"/>
      <c:layout>
        <c:manualLayout>
          <c:xMode val="edge"/>
          <c:yMode val="edge"/>
          <c:x val="0.1105275590551181"/>
          <c:y val="0.30960921551472731"/>
          <c:w val="0.27836132983377077"/>
          <c:h val="0.21411453776611256"/>
        </c:manualLayout>
      </c:layout>
      <c:overlay val="0"/>
    </c:legend>
    <c:plotVisOnly val="1"/>
    <c:dispBlanksAs val="gap"/>
    <c:showDLblsOverMax val="0"/>
  </c:chart>
  <c:spPr>
    <a:ln>
      <a:noFill/>
    </a:ln>
  </c:sp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99470-44AF-4FFD-934C-0EAF67BA1E81}" type="doc">
      <dgm:prSet loTypeId="urn:microsoft.com/office/officeart/2005/8/layout/chevron2" loCatId="list" qsTypeId="urn:microsoft.com/office/officeart/2005/8/quickstyle/simple1" qsCatId="simple" csTypeId="urn:microsoft.com/office/officeart/2005/8/colors/accent0_3" csCatId="mainScheme" phldr="1"/>
      <dgm:spPr/>
      <dgm:t>
        <a:bodyPr/>
        <a:lstStyle/>
        <a:p>
          <a:endParaRPr lang="en-US"/>
        </a:p>
      </dgm:t>
    </dgm:pt>
    <dgm:pt modelId="{8BA52E2A-C33D-4686-BA91-312E0A58E42A}">
      <dgm:prSet phldrT="[Texte]" custT="1"/>
      <dgm:spPr>
        <a:xfrm rot="5400000">
          <a:off x="-167128" y="428018"/>
          <a:ext cx="1114191" cy="779933"/>
        </a:xfrm>
      </dgm:spPr>
      <dgm:t>
        <a:bodyPr/>
        <a:lstStyle/>
        <a:p>
          <a:r>
            <a:rPr lang="fr-CA" sz="1200" b="1" dirty="0" smtClean="0">
              <a:latin typeface="+mn-lt"/>
              <a:ea typeface="Arial Unicode MS"/>
              <a:cs typeface="Arial Unicode MS"/>
            </a:rPr>
            <a:t>Oct. 2016</a:t>
          </a:r>
          <a:endParaRPr lang="en-US" sz="1200" b="1" dirty="0">
            <a:latin typeface="+mn-lt"/>
            <a:ea typeface="Arial Unicode MS"/>
            <a:cs typeface="Arial Unicode MS"/>
          </a:endParaRPr>
        </a:p>
      </dgm:t>
    </dgm:pt>
    <dgm:pt modelId="{36D2D53C-0C91-4788-9EF1-E17DA5C3BD6D}" type="parTrans" cxnId="{FC12EE89-9B32-4BA5-B8A3-BD22A9F78E6F}">
      <dgm:prSet/>
      <dgm:spPr/>
      <dgm:t>
        <a:bodyPr/>
        <a:lstStyle/>
        <a:p>
          <a:endParaRPr lang="en-US">
            <a:latin typeface="+mn-lt"/>
          </a:endParaRPr>
        </a:p>
      </dgm:t>
    </dgm:pt>
    <dgm:pt modelId="{6A601316-7E86-4A97-8AFD-79EFBEF791A0}" type="sibTrans" cxnId="{FC12EE89-9B32-4BA5-B8A3-BD22A9F78E6F}">
      <dgm:prSet/>
      <dgm:spPr/>
      <dgm:t>
        <a:bodyPr/>
        <a:lstStyle/>
        <a:p>
          <a:endParaRPr lang="en-US">
            <a:latin typeface="+mn-lt"/>
          </a:endParaRPr>
        </a:p>
      </dgm:t>
    </dgm:pt>
    <dgm:pt modelId="{165360CC-16C4-49F1-8A4E-7E361F38DAC4}">
      <dgm:prSet phldrT="[Texte]" custT="1"/>
      <dgm:spPr>
        <a:xfrm rot="5400000">
          <a:off x="3680933" y="-2914392"/>
          <a:ext cx="1236965" cy="7068938"/>
        </a:xfrm>
      </dgm:spPr>
      <dgm:t>
        <a:bodyPr anchor="ctr" anchorCtr="0"/>
        <a:lstStyle/>
        <a:p>
          <a:r>
            <a:rPr lang="fr-CA" sz="1200" b="0" dirty="0" smtClean="0">
              <a:latin typeface="+mn-lt"/>
              <a:ea typeface="Arial Unicode MS"/>
              <a:cs typeface="Arial Unicode MS"/>
            </a:rPr>
            <a:t>Approche pancanadienne pour la tarification de la pollution par le carbone annoncée par le PM</a:t>
          </a:r>
          <a:endParaRPr lang="en-US" sz="1200" b="0" dirty="0">
            <a:latin typeface="+mn-lt"/>
            <a:ea typeface="Arial Unicode MS"/>
            <a:cs typeface="Arial Unicode MS"/>
          </a:endParaRPr>
        </a:p>
      </dgm:t>
    </dgm:pt>
    <dgm:pt modelId="{7267B0A0-9E48-4012-AE8D-BBEDA6DAD75C}" type="parTrans" cxnId="{843728CF-DEC1-4371-8197-FD0054C2EC36}">
      <dgm:prSet/>
      <dgm:spPr/>
      <dgm:t>
        <a:bodyPr/>
        <a:lstStyle/>
        <a:p>
          <a:endParaRPr lang="en-US">
            <a:latin typeface="+mn-lt"/>
          </a:endParaRPr>
        </a:p>
      </dgm:t>
    </dgm:pt>
    <dgm:pt modelId="{8E030788-20A7-4DA2-AA75-4CC3D9FE75A8}" type="sibTrans" cxnId="{843728CF-DEC1-4371-8197-FD0054C2EC36}">
      <dgm:prSet/>
      <dgm:spPr/>
      <dgm:t>
        <a:bodyPr/>
        <a:lstStyle/>
        <a:p>
          <a:endParaRPr lang="en-US">
            <a:latin typeface="+mn-lt"/>
          </a:endParaRPr>
        </a:p>
      </dgm:t>
    </dgm:pt>
    <dgm:pt modelId="{560764BC-8927-4044-9C8F-0EF814A7989A}">
      <dgm:prSet phldrT="[Texte]" custT="1"/>
      <dgm:spPr>
        <a:xfrm rot="5400000">
          <a:off x="-167128" y="1484093"/>
          <a:ext cx="1114191" cy="779933"/>
        </a:xfrm>
      </dgm:spPr>
      <dgm:t>
        <a:bodyPr/>
        <a:lstStyle/>
        <a:p>
          <a:r>
            <a:rPr lang="fr-CA" sz="1200" b="1" dirty="0" err="1" smtClean="0">
              <a:latin typeface="+mn-lt"/>
              <a:ea typeface="Arial Unicode MS"/>
              <a:cs typeface="Arial Unicode MS"/>
            </a:rPr>
            <a:t>Dec</a:t>
          </a:r>
          <a:r>
            <a:rPr lang="fr-CA" sz="1200" b="1" dirty="0" smtClean="0">
              <a:latin typeface="+mn-lt"/>
              <a:ea typeface="Arial Unicode MS"/>
              <a:cs typeface="Arial Unicode MS"/>
            </a:rPr>
            <a:t>. 2016</a:t>
          </a:r>
          <a:endParaRPr lang="en-US" sz="1200" b="1" dirty="0">
            <a:latin typeface="+mn-lt"/>
            <a:ea typeface="Arial Unicode MS"/>
            <a:cs typeface="Arial Unicode MS"/>
          </a:endParaRPr>
        </a:p>
      </dgm:t>
    </dgm:pt>
    <dgm:pt modelId="{8A476775-360B-4506-B651-6392C84EFD5C}" type="parTrans" cxnId="{046BF6E8-88AC-4D1D-BAC3-3558DE34BB6D}">
      <dgm:prSet/>
      <dgm:spPr/>
      <dgm:t>
        <a:bodyPr/>
        <a:lstStyle/>
        <a:p>
          <a:endParaRPr lang="en-US">
            <a:latin typeface="+mn-lt"/>
          </a:endParaRPr>
        </a:p>
      </dgm:t>
    </dgm:pt>
    <dgm:pt modelId="{6A22CCE6-466B-4A84-93ED-36B8DB664C90}" type="sibTrans" cxnId="{046BF6E8-88AC-4D1D-BAC3-3558DE34BB6D}">
      <dgm:prSet/>
      <dgm:spPr/>
      <dgm:t>
        <a:bodyPr/>
        <a:lstStyle/>
        <a:p>
          <a:endParaRPr lang="en-US">
            <a:latin typeface="+mn-lt"/>
          </a:endParaRPr>
        </a:p>
      </dgm:t>
    </dgm:pt>
    <dgm:pt modelId="{87AAAB78-2A37-4295-8FA7-8E11661D5753}">
      <dgm:prSet phldrT="[Texte]" custT="1"/>
      <dgm:spPr>
        <a:xfrm rot="5400000">
          <a:off x="3874527" y="-1855392"/>
          <a:ext cx="879751" cy="7068938"/>
        </a:xfrm>
      </dgm:spPr>
      <dgm:t>
        <a:bodyPr/>
        <a:lstStyle/>
        <a:p>
          <a:r>
            <a:rPr lang="fr-CA" sz="1100" b="0" dirty="0" smtClean="0">
              <a:latin typeface="+mn-lt"/>
              <a:ea typeface="Arial Unicode MS"/>
              <a:cs typeface="Arial Unicode MS"/>
            </a:rPr>
            <a:t> Le cadre pancanadien sur la croissance propre et les changements climatiques est signé par les premiers ministres</a:t>
          </a:r>
          <a:endParaRPr lang="en-US" sz="1100" b="0" dirty="0">
            <a:latin typeface="+mn-lt"/>
            <a:ea typeface="Arial Unicode MS"/>
            <a:cs typeface="Arial Unicode MS"/>
          </a:endParaRPr>
        </a:p>
      </dgm:t>
    </dgm:pt>
    <dgm:pt modelId="{C6A5D7D3-B076-4379-BDEB-01683968D867}" type="parTrans" cxnId="{2235E56C-124B-476E-BA47-B1935964A443}">
      <dgm:prSet/>
      <dgm:spPr/>
      <dgm:t>
        <a:bodyPr/>
        <a:lstStyle/>
        <a:p>
          <a:endParaRPr lang="en-US">
            <a:latin typeface="+mn-lt"/>
          </a:endParaRPr>
        </a:p>
      </dgm:t>
    </dgm:pt>
    <dgm:pt modelId="{EA4C48C5-F71E-4E63-8B15-0235A9212EFE}" type="sibTrans" cxnId="{2235E56C-124B-476E-BA47-B1935964A443}">
      <dgm:prSet/>
      <dgm:spPr/>
      <dgm:t>
        <a:bodyPr/>
        <a:lstStyle/>
        <a:p>
          <a:endParaRPr lang="en-US">
            <a:latin typeface="+mn-lt"/>
          </a:endParaRPr>
        </a:p>
      </dgm:t>
    </dgm:pt>
    <dgm:pt modelId="{C4E70B3B-8249-4E1E-B185-FC3A5435EED2}">
      <dgm:prSet phldrT="[Texte]" custT="1"/>
      <dgm:spPr>
        <a:xfrm rot="5400000">
          <a:off x="-167128" y="2462404"/>
          <a:ext cx="1114191" cy="779933"/>
        </a:xfrm>
      </dgm:spPr>
      <dgm:t>
        <a:bodyPr/>
        <a:lstStyle/>
        <a:p>
          <a:r>
            <a:rPr lang="fr-CA" sz="1200" b="1" dirty="0" smtClean="0">
              <a:latin typeface="+mn-lt"/>
              <a:ea typeface="Arial Unicode MS"/>
              <a:cs typeface="Arial Unicode MS"/>
            </a:rPr>
            <a:t>Mai 2017</a:t>
          </a:r>
          <a:endParaRPr lang="en-US" sz="1200" b="1" dirty="0">
            <a:latin typeface="+mn-lt"/>
            <a:ea typeface="Arial Unicode MS"/>
            <a:cs typeface="Arial Unicode MS"/>
          </a:endParaRPr>
        </a:p>
      </dgm:t>
    </dgm:pt>
    <dgm:pt modelId="{7C548747-1710-4460-B363-AC74AF1FA1AC}" type="parTrans" cxnId="{2EB09664-34D3-4585-8649-1459C4DE6582}">
      <dgm:prSet/>
      <dgm:spPr/>
      <dgm:t>
        <a:bodyPr/>
        <a:lstStyle/>
        <a:p>
          <a:endParaRPr lang="en-US">
            <a:latin typeface="+mn-lt"/>
          </a:endParaRPr>
        </a:p>
      </dgm:t>
    </dgm:pt>
    <dgm:pt modelId="{EB18652E-2430-499D-972C-FA229941AAB5}" type="sibTrans" cxnId="{2EB09664-34D3-4585-8649-1459C4DE6582}">
      <dgm:prSet/>
      <dgm:spPr/>
      <dgm:t>
        <a:bodyPr/>
        <a:lstStyle/>
        <a:p>
          <a:endParaRPr lang="en-US">
            <a:latin typeface="+mn-lt"/>
          </a:endParaRPr>
        </a:p>
      </dgm:t>
    </dgm:pt>
    <dgm:pt modelId="{FD33C612-ACC6-4571-AD7B-8174F1FF1984}">
      <dgm:prSet phldrT="[Texte]" custT="1"/>
      <dgm:spPr>
        <a:xfrm rot="5400000">
          <a:off x="3952290" y="-877080"/>
          <a:ext cx="724224" cy="7068938"/>
        </a:xfrm>
      </dgm:spPr>
      <dgm:t>
        <a:bodyPr/>
        <a:lstStyle/>
        <a:p>
          <a:r>
            <a:rPr lang="fr-CA" sz="1100" b="0" dirty="0" smtClean="0">
              <a:latin typeface="+mn-lt"/>
              <a:ea typeface="Arial Unicode MS"/>
              <a:cs typeface="Arial Unicode MS"/>
            </a:rPr>
            <a:t> Le document technique sur la proposition de conception du filet de sécurité fédéral est publié pour commentaires</a:t>
          </a:r>
          <a:endParaRPr lang="en-US" sz="1100" b="0" dirty="0">
            <a:latin typeface="+mn-lt"/>
            <a:ea typeface="Arial Unicode MS"/>
            <a:cs typeface="Arial Unicode MS"/>
          </a:endParaRPr>
        </a:p>
      </dgm:t>
    </dgm:pt>
    <dgm:pt modelId="{719F155B-FF21-498A-A03E-651DA9C1B277}" type="parTrans" cxnId="{2EDE05FF-053A-4CD5-BC33-8D18483F6C9B}">
      <dgm:prSet/>
      <dgm:spPr/>
      <dgm:t>
        <a:bodyPr/>
        <a:lstStyle/>
        <a:p>
          <a:endParaRPr lang="en-US">
            <a:latin typeface="+mn-lt"/>
          </a:endParaRPr>
        </a:p>
      </dgm:t>
    </dgm:pt>
    <dgm:pt modelId="{68C2DF6E-91C8-4B11-A4C7-A70DF657E007}" type="sibTrans" cxnId="{2EDE05FF-053A-4CD5-BC33-8D18483F6C9B}">
      <dgm:prSet/>
      <dgm:spPr/>
      <dgm:t>
        <a:bodyPr/>
        <a:lstStyle/>
        <a:p>
          <a:endParaRPr lang="en-US">
            <a:latin typeface="+mn-lt"/>
          </a:endParaRPr>
        </a:p>
      </dgm:t>
    </dgm:pt>
    <dgm:pt modelId="{128D9009-D8F0-4DF1-A715-79FF5496F6CA}">
      <dgm:prSet custT="1"/>
      <dgm:spPr>
        <a:xfrm rot="5400000">
          <a:off x="-167128" y="3440716"/>
          <a:ext cx="1114191" cy="779933"/>
        </a:xfrm>
      </dgm:spPr>
      <dgm:t>
        <a:bodyPr/>
        <a:lstStyle/>
        <a:p>
          <a:r>
            <a:rPr lang="en-US" sz="1200" b="1" dirty="0" smtClean="0">
              <a:latin typeface="+mn-lt"/>
              <a:ea typeface="Arial Unicode MS"/>
              <a:cs typeface="Arial Unicode MS"/>
            </a:rPr>
            <a:t>Dec. 2017</a:t>
          </a:r>
          <a:endParaRPr lang="en-US" sz="1200" b="1" dirty="0">
            <a:latin typeface="+mn-lt"/>
            <a:ea typeface="Arial Unicode MS"/>
            <a:cs typeface="Arial Unicode MS"/>
          </a:endParaRPr>
        </a:p>
      </dgm:t>
    </dgm:pt>
    <dgm:pt modelId="{9726C2B1-6532-4C4E-A787-C52E41D1635C}" type="parTrans" cxnId="{81B57F94-C5F4-4817-9599-9EC88146C108}">
      <dgm:prSet/>
      <dgm:spPr/>
      <dgm:t>
        <a:bodyPr/>
        <a:lstStyle/>
        <a:p>
          <a:endParaRPr lang="en-US">
            <a:latin typeface="+mn-lt"/>
          </a:endParaRPr>
        </a:p>
      </dgm:t>
    </dgm:pt>
    <dgm:pt modelId="{720077A6-6D4F-4B73-A1E6-B2B7C8C70D46}" type="sibTrans" cxnId="{81B57F94-C5F4-4817-9599-9EC88146C108}">
      <dgm:prSet/>
      <dgm:spPr/>
      <dgm:t>
        <a:bodyPr/>
        <a:lstStyle/>
        <a:p>
          <a:endParaRPr lang="en-US">
            <a:latin typeface="+mn-lt"/>
          </a:endParaRPr>
        </a:p>
      </dgm:t>
    </dgm:pt>
    <dgm:pt modelId="{DB44D215-18A9-4DE8-9518-E973DFFA3D75}">
      <dgm:prSet custT="1"/>
      <dgm:spPr>
        <a:xfrm rot="5400000">
          <a:off x="3952290" y="101230"/>
          <a:ext cx="724224" cy="7068938"/>
        </a:xfrm>
      </dgm:spPr>
      <dgm:t>
        <a:bodyPr/>
        <a:lstStyle/>
        <a:p>
          <a:r>
            <a:rPr lang="fr-CA" sz="1200" b="0" noProof="0" dirty="0" smtClean="0">
              <a:latin typeface="+mn-lt"/>
              <a:ea typeface="Arial Unicode MS"/>
              <a:cs typeface="Arial Unicode MS"/>
            </a:rPr>
            <a:t>Lettres confirmant que les provinces et territoires ont jusqu’au 1</a:t>
          </a:r>
          <a:r>
            <a:rPr lang="fr-CA" sz="1200" b="0" baseline="30000" noProof="0" dirty="0" smtClean="0">
              <a:latin typeface="+mn-lt"/>
              <a:ea typeface="Arial Unicode MS"/>
              <a:cs typeface="Arial Unicode MS"/>
            </a:rPr>
            <a:t>er</a:t>
          </a:r>
          <a:r>
            <a:rPr lang="fr-CA" sz="1200" b="0" noProof="0" dirty="0" smtClean="0">
              <a:latin typeface="+mn-lt"/>
              <a:ea typeface="Arial Unicode MS"/>
              <a:cs typeface="Arial Unicode MS"/>
            </a:rPr>
            <a:t> septembre pour confirmer leurs plans</a:t>
          </a:r>
          <a:endParaRPr lang="fr-CA" sz="1200" b="0" noProof="0" dirty="0">
            <a:latin typeface="+mn-lt"/>
            <a:ea typeface="Arial Unicode MS"/>
            <a:cs typeface="Arial Unicode MS"/>
          </a:endParaRPr>
        </a:p>
      </dgm:t>
    </dgm:pt>
    <dgm:pt modelId="{353B3AF1-12D8-43EB-97F9-A62C2BDE588B}" type="parTrans" cxnId="{CA006EE4-C36E-49FB-A2F2-78526CEDCD50}">
      <dgm:prSet/>
      <dgm:spPr/>
      <dgm:t>
        <a:bodyPr/>
        <a:lstStyle/>
        <a:p>
          <a:endParaRPr lang="en-US">
            <a:latin typeface="+mn-lt"/>
          </a:endParaRPr>
        </a:p>
      </dgm:t>
    </dgm:pt>
    <dgm:pt modelId="{616E55E2-D5DF-45EE-80A1-F7ACA3864B6A}" type="sibTrans" cxnId="{CA006EE4-C36E-49FB-A2F2-78526CEDCD50}">
      <dgm:prSet/>
      <dgm:spPr/>
      <dgm:t>
        <a:bodyPr/>
        <a:lstStyle/>
        <a:p>
          <a:endParaRPr lang="en-US">
            <a:latin typeface="+mn-lt"/>
          </a:endParaRPr>
        </a:p>
      </dgm:t>
    </dgm:pt>
    <dgm:pt modelId="{BE409397-5A0D-45F6-A8EF-FA9AB56C158A}">
      <dgm:prSet custT="1"/>
      <dgm:spPr>
        <a:xfrm rot="5400000">
          <a:off x="3952290" y="101230"/>
          <a:ext cx="724224" cy="7068938"/>
        </a:xfrm>
      </dgm:spPr>
      <dgm:t>
        <a:bodyPr/>
        <a:lstStyle/>
        <a:p>
          <a:r>
            <a:rPr lang="en-CA" sz="1200" b="1" dirty="0" smtClean="0">
              <a:latin typeface="+mn-lt"/>
              <a:ea typeface="Arial Unicode MS"/>
              <a:cs typeface="Arial Unicode MS"/>
            </a:rPr>
            <a:t>Jan. 2018</a:t>
          </a:r>
          <a:endParaRPr lang="en-US" sz="1200" b="1" dirty="0">
            <a:latin typeface="+mn-lt"/>
            <a:ea typeface="Arial Unicode MS"/>
            <a:cs typeface="Arial Unicode MS"/>
          </a:endParaRPr>
        </a:p>
      </dgm:t>
    </dgm:pt>
    <dgm:pt modelId="{26F90B14-7AE4-4E08-AE8E-9C3AEC649273}" type="parTrans" cxnId="{ED80D073-293C-4221-8293-038ABEC8F9A7}">
      <dgm:prSet/>
      <dgm:spPr/>
      <dgm:t>
        <a:bodyPr/>
        <a:lstStyle/>
        <a:p>
          <a:endParaRPr lang="en-US"/>
        </a:p>
      </dgm:t>
    </dgm:pt>
    <dgm:pt modelId="{B3DA8436-ECAA-447B-BFD7-92E034BC2663}" type="sibTrans" cxnId="{ED80D073-293C-4221-8293-038ABEC8F9A7}">
      <dgm:prSet/>
      <dgm:spPr/>
      <dgm:t>
        <a:bodyPr/>
        <a:lstStyle/>
        <a:p>
          <a:endParaRPr lang="en-US"/>
        </a:p>
      </dgm:t>
    </dgm:pt>
    <dgm:pt modelId="{1B80019F-F967-4353-96C0-3477CDCEC273}">
      <dgm:prSet custT="1"/>
      <dgm:spPr>
        <a:xfrm rot="5400000">
          <a:off x="3952290" y="101230"/>
          <a:ext cx="724224" cy="7068938"/>
        </a:xfrm>
      </dgm:spPr>
      <dgm:t>
        <a:bodyPr/>
        <a:lstStyle/>
        <a:p>
          <a:r>
            <a:rPr lang="en-CA" sz="1200" b="1" dirty="0" smtClean="0">
              <a:latin typeface="+mn-lt"/>
              <a:ea typeface="Arial Unicode MS"/>
              <a:cs typeface="Arial Unicode MS"/>
            </a:rPr>
            <a:t> </a:t>
          </a:r>
          <a:r>
            <a:rPr lang="en-CA" sz="1200" b="1" dirty="0" err="1" smtClean="0">
              <a:latin typeface="+mn-lt"/>
              <a:ea typeface="Arial Unicode MS"/>
              <a:cs typeface="Arial Unicode MS"/>
            </a:rPr>
            <a:t>Juin</a:t>
          </a:r>
          <a:r>
            <a:rPr lang="en-CA" sz="1200" b="1" dirty="0" smtClean="0">
              <a:latin typeface="+mn-lt"/>
              <a:ea typeface="Arial Unicode MS"/>
              <a:cs typeface="Arial Unicode MS"/>
            </a:rPr>
            <a:t> 2018</a:t>
          </a:r>
          <a:endParaRPr lang="en-US" sz="1200" b="1" dirty="0">
            <a:latin typeface="+mn-lt"/>
            <a:ea typeface="Arial Unicode MS"/>
            <a:cs typeface="Arial Unicode MS"/>
          </a:endParaRPr>
        </a:p>
      </dgm:t>
    </dgm:pt>
    <dgm:pt modelId="{A25BFFB0-1579-46DB-A259-FCAA88B476A7}" type="parTrans" cxnId="{B2EC8AF6-585D-4130-9967-4E327C29890C}">
      <dgm:prSet/>
      <dgm:spPr/>
      <dgm:t>
        <a:bodyPr/>
        <a:lstStyle/>
        <a:p>
          <a:endParaRPr lang="en-US"/>
        </a:p>
      </dgm:t>
    </dgm:pt>
    <dgm:pt modelId="{207BEFF5-C51A-4C7E-9733-E145ED2D5AEF}" type="sibTrans" cxnId="{B2EC8AF6-585D-4130-9967-4E327C29890C}">
      <dgm:prSet/>
      <dgm:spPr/>
      <dgm:t>
        <a:bodyPr/>
        <a:lstStyle/>
        <a:p>
          <a:endParaRPr lang="en-US"/>
        </a:p>
      </dgm:t>
    </dgm:pt>
    <dgm:pt modelId="{92FA2380-5829-4A58-B005-95B40E068AD0}">
      <dgm:prSet custT="1"/>
      <dgm:spPr>
        <a:xfrm rot="5400000">
          <a:off x="3952290" y="101230"/>
          <a:ext cx="724224" cy="7068938"/>
        </a:xfrm>
      </dgm:spPr>
      <dgm:t>
        <a:bodyPr/>
        <a:lstStyle/>
        <a:p>
          <a:r>
            <a:rPr lang="fr-CA" sz="1200" dirty="0" smtClean="0"/>
            <a:t> L’ébauche de proposition législative et la proposition de cadre réglementaire pour les grandes industries sont publiées pour commentaires</a:t>
          </a:r>
          <a:endParaRPr lang="en-US" sz="1200" b="0" dirty="0">
            <a:latin typeface="+mn-lt"/>
            <a:ea typeface="Arial Unicode MS"/>
            <a:cs typeface="Arial Unicode MS"/>
          </a:endParaRPr>
        </a:p>
      </dgm:t>
    </dgm:pt>
    <dgm:pt modelId="{73C16CC8-CE03-43B7-ACEB-47897633ECE4}" type="parTrans" cxnId="{A349330C-2BEC-49A6-9EF6-AF5174656116}">
      <dgm:prSet/>
      <dgm:spPr/>
      <dgm:t>
        <a:bodyPr/>
        <a:lstStyle/>
        <a:p>
          <a:endParaRPr lang="en-US"/>
        </a:p>
      </dgm:t>
    </dgm:pt>
    <dgm:pt modelId="{BC34E27E-E329-4F61-80C3-668068EC7B44}" type="sibTrans" cxnId="{A349330C-2BEC-49A6-9EF6-AF5174656116}">
      <dgm:prSet/>
      <dgm:spPr/>
      <dgm:t>
        <a:bodyPr/>
        <a:lstStyle/>
        <a:p>
          <a:endParaRPr lang="en-US"/>
        </a:p>
      </dgm:t>
    </dgm:pt>
    <dgm:pt modelId="{BB4AE135-BD46-4460-BE90-CA96A4351D60}">
      <dgm:prSet custT="1"/>
      <dgm:spPr>
        <a:xfrm rot="5400000">
          <a:off x="3952290" y="101230"/>
          <a:ext cx="724224" cy="7068938"/>
        </a:xfrm>
      </dgm:spPr>
      <dgm:t>
        <a:bodyPr/>
        <a:lstStyle/>
        <a:p>
          <a:r>
            <a:rPr lang="en-US" sz="1200" b="1" dirty="0" smtClean="0">
              <a:latin typeface="+mn-lt"/>
              <a:ea typeface="Arial Unicode MS"/>
              <a:cs typeface="Arial Unicode MS"/>
            </a:rPr>
            <a:t>Mai</a:t>
          </a:r>
          <a:r>
            <a:rPr lang="en-US" sz="1200" b="0" dirty="0" smtClean="0">
              <a:latin typeface="+mn-lt"/>
              <a:ea typeface="Arial Unicode MS"/>
              <a:cs typeface="Arial Unicode MS"/>
            </a:rPr>
            <a:t> </a:t>
          </a:r>
          <a:r>
            <a:rPr lang="en-US" sz="1200" b="1" dirty="0" smtClean="0">
              <a:latin typeface="+mn-lt"/>
              <a:ea typeface="Arial Unicode MS"/>
              <a:cs typeface="Arial Unicode MS"/>
            </a:rPr>
            <a:t>2018</a:t>
          </a:r>
          <a:endParaRPr lang="en-US" sz="1200" b="1" dirty="0">
            <a:latin typeface="+mn-lt"/>
            <a:ea typeface="Arial Unicode MS"/>
            <a:cs typeface="Arial Unicode MS"/>
          </a:endParaRPr>
        </a:p>
      </dgm:t>
    </dgm:pt>
    <dgm:pt modelId="{BCB3ABC2-6EC3-4DE4-96F6-B1CE858998CB}" type="parTrans" cxnId="{A06ACBF2-7AEF-41DA-911E-51AE705961A9}">
      <dgm:prSet/>
      <dgm:spPr/>
      <dgm:t>
        <a:bodyPr/>
        <a:lstStyle/>
        <a:p>
          <a:endParaRPr lang="en-US"/>
        </a:p>
      </dgm:t>
    </dgm:pt>
    <dgm:pt modelId="{7FED6546-B265-4EE5-A985-5A1F4D21D445}" type="sibTrans" cxnId="{A06ACBF2-7AEF-41DA-911E-51AE705961A9}">
      <dgm:prSet/>
      <dgm:spPr/>
      <dgm:t>
        <a:bodyPr/>
        <a:lstStyle/>
        <a:p>
          <a:endParaRPr lang="en-US"/>
        </a:p>
      </dgm:t>
    </dgm:pt>
    <dgm:pt modelId="{50E542DB-3271-4A50-A0BE-3CD14FC379D3}">
      <dgm:prSet custT="1"/>
      <dgm:spPr>
        <a:xfrm rot="5400000">
          <a:off x="3952290" y="101230"/>
          <a:ext cx="724224" cy="7068938"/>
        </a:xfrm>
      </dgm:spPr>
      <dgm:t>
        <a:bodyPr/>
        <a:lstStyle/>
        <a:p>
          <a:r>
            <a:rPr lang="fr-CA" sz="1200" b="0" noProof="0" dirty="0" smtClean="0"/>
            <a:t>Document sur les options de conformités publié pour commentaires du public</a:t>
          </a:r>
          <a:endParaRPr lang="fr-CA" sz="1200" b="0" noProof="0" dirty="0">
            <a:latin typeface="+mn-lt"/>
            <a:ea typeface="Arial Unicode MS"/>
            <a:cs typeface="Arial Unicode MS"/>
          </a:endParaRPr>
        </a:p>
      </dgm:t>
    </dgm:pt>
    <dgm:pt modelId="{7A6775D7-D59D-4194-93FD-65ECFA3A9496}" type="parTrans" cxnId="{5E4C3DC3-8AEC-411C-8267-9605FB28AFF2}">
      <dgm:prSet/>
      <dgm:spPr/>
      <dgm:t>
        <a:bodyPr/>
        <a:lstStyle/>
        <a:p>
          <a:endParaRPr lang="en-US"/>
        </a:p>
      </dgm:t>
    </dgm:pt>
    <dgm:pt modelId="{3F22A0A8-4FF5-46BB-A5B4-3B20573ECA84}" type="sibTrans" cxnId="{5E4C3DC3-8AEC-411C-8267-9605FB28AFF2}">
      <dgm:prSet/>
      <dgm:spPr/>
      <dgm:t>
        <a:bodyPr/>
        <a:lstStyle/>
        <a:p>
          <a:endParaRPr lang="en-US"/>
        </a:p>
      </dgm:t>
    </dgm:pt>
    <dgm:pt modelId="{CED2571E-8EC8-4A4C-BF2A-46D058742396}">
      <dgm:prSet custT="1"/>
      <dgm:spPr>
        <a:xfrm rot="5400000">
          <a:off x="3952290" y="101230"/>
          <a:ext cx="724224" cy="7068938"/>
        </a:xfrm>
      </dgm:spPr>
      <dgm:t>
        <a:bodyPr/>
        <a:lstStyle/>
        <a:p>
          <a:r>
            <a:rPr lang="fr-CA" sz="1200" b="0" i="0" noProof="0" dirty="0" smtClean="0"/>
            <a:t>La </a:t>
          </a:r>
          <a:r>
            <a:rPr lang="fr-CA" sz="1200" b="0" i="1" noProof="0" dirty="0" smtClean="0"/>
            <a:t>Loi sur la Tarification de la pollution causée par les gaz à effet de serre </a:t>
          </a:r>
          <a:r>
            <a:rPr lang="fr-CA" sz="1200" b="0" i="0" noProof="0" dirty="0" smtClean="0"/>
            <a:t>reçoit la Sanction Royale</a:t>
          </a:r>
          <a:endParaRPr lang="fr-CA" sz="1200" b="0" i="0" noProof="0" dirty="0">
            <a:latin typeface="+mn-lt"/>
            <a:ea typeface="Arial Unicode MS"/>
            <a:cs typeface="Arial Unicode MS"/>
          </a:endParaRPr>
        </a:p>
      </dgm:t>
    </dgm:pt>
    <dgm:pt modelId="{3C6E49B6-A335-47CF-BB5B-CBA18B095B72}" type="parTrans" cxnId="{1EB4C055-0E68-40AF-86D9-0DB9243AC7B8}">
      <dgm:prSet/>
      <dgm:spPr/>
      <dgm:t>
        <a:bodyPr/>
        <a:lstStyle/>
        <a:p>
          <a:endParaRPr lang="en-US"/>
        </a:p>
      </dgm:t>
    </dgm:pt>
    <dgm:pt modelId="{A62B71C3-3C8A-4540-8676-16BCE36A7D4F}" type="sibTrans" cxnId="{1EB4C055-0E68-40AF-86D9-0DB9243AC7B8}">
      <dgm:prSet/>
      <dgm:spPr/>
      <dgm:t>
        <a:bodyPr/>
        <a:lstStyle/>
        <a:p>
          <a:endParaRPr lang="en-US"/>
        </a:p>
      </dgm:t>
    </dgm:pt>
    <dgm:pt modelId="{08166606-0B35-4C6E-934B-2F062F0D8C2C}">
      <dgm:prSet custT="1"/>
      <dgm:spPr>
        <a:xfrm rot="5400000">
          <a:off x="3952290" y="101230"/>
          <a:ext cx="724224" cy="7068938"/>
        </a:xfrm>
      </dgm:spPr>
      <dgm:t>
        <a:bodyPr/>
        <a:lstStyle/>
        <a:p>
          <a:r>
            <a:rPr lang="en-US" sz="1200" b="1" dirty="0" smtClean="0">
              <a:latin typeface="+mn-lt"/>
              <a:ea typeface="Arial Unicode MS"/>
              <a:cs typeface="Arial Unicode MS"/>
            </a:rPr>
            <a:t>Oct. 2018</a:t>
          </a:r>
          <a:endParaRPr lang="en-US" sz="1200" b="1" dirty="0">
            <a:latin typeface="+mn-lt"/>
            <a:ea typeface="Arial Unicode MS"/>
            <a:cs typeface="Arial Unicode MS"/>
          </a:endParaRPr>
        </a:p>
      </dgm:t>
    </dgm:pt>
    <dgm:pt modelId="{827AC355-BA82-4274-AC73-FD310851A2D1}" type="parTrans" cxnId="{640358EA-7C12-491B-88BF-F26914A35129}">
      <dgm:prSet/>
      <dgm:spPr/>
      <dgm:t>
        <a:bodyPr/>
        <a:lstStyle/>
        <a:p>
          <a:endParaRPr lang="en-US"/>
        </a:p>
      </dgm:t>
    </dgm:pt>
    <dgm:pt modelId="{BD615CF0-FAD0-47D7-89F3-24325E5BBFE1}" type="sibTrans" cxnId="{640358EA-7C12-491B-88BF-F26914A35129}">
      <dgm:prSet/>
      <dgm:spPr/>
      <dgm:t>
        <a:bodyPr/>
        <a:lstStyle/>
        <a:p>
          <a:endParaRPr lang="en-US"/>
        </a:p>
      </dgm:t>
    </dgm:pt>
    <dgm:pt modelId="{8D426BD3-6BF3-4BAB-8B97-83942B8880E4}">
      <dgm:prSet custT="1"/>
      <dgm:spPr>
        <a:xfrm rot="5400000">
          <a:off x="3952290" y="101230"/>
          <a:ext cx="724224" cy="7068938"/>
        </a:xfrm>
      </dgm:spPr>
      <dgm:t>
        <a:bodyPr/>
        <a:lstStyle/>
        <a:p>
          <a:r>
            <a:rPr lang="fr-CA" sz="1200" noProof="0" dirty="0" smtClean="0"/>
            <a:t>Le PM annonce où le système fédéral s’appliquera selon l’évaluation par rapport au modèle fédéral</a:t>
          </a:r>
          <a:endParaRPr lang="fr-CA" sz="1200" b="0" noProof="0" dirty="0">
            <a:latin typeface="+mn-lt"/>
            <a:ea typeface="Arial Unicode MS"/>
            <a:cs typeface="Arial Unicode MS"/>
          </a:endParaRPr>
        </a:p>
      </dgm:t>
    </dgm:pt>
    <dgm:pt modelId="{80A97C72-875B-4DD1-8A08-1497D4579BDE}" type="parTrans" cxnId="{AB0BE6A9-6912-4695-8B0B-206C425FDD18}">
      <dgm:prSet/>
      <dgm:spPr/>
      <dgm:t>
        <a:bodyPr/>
        <a:lstStyle/>
        <a:p>
          <a:endParaRPr lang="en-US"/>
        </a:p>
      </dgm:t>
    </dgm:pt>
    <dgm:pt modelId="{20AE990F-955D-4D28-9E03-5EF6885C4F68}" type="sibTrans" cxnId="{AB0BE6A9-6912-4695-8B0B-206C425FDD18}">
      <dgm:prSet/>
      <dgm:spPr/>
      <dgm:t>
        <a:bodyPr/>
        <a:lstStyle/>
        <a:p>
          <a:endParaRPr lang="en-US"/>
        </a:p>
      </dgm:t>
    </dgm:pt>
    <dgm:pt modelId="{1CC26CFE-4A67-4592-899F-9391FE2F0FD4}">
      <dgm:prSet custT="1"/>
      <dgm:spPr>
        <a:xfrm rot="5400000">
          <a:off x="3952290" y="101230"/>
          <a:ext cx="724224" cy="7068938"/>
        </a:xfrm>
      </dgm:spPr>
      <dgm:t>
        <a:bodyPr/>
        <a:lstStyle/>
        <a:p>
          <a:r>
            <a:rPr lang="en-US" sz="1200" b="1" dirty="0" smtClean="0">
              <a:latin typeface="+mn-lt"/>
              <a:ea typeface="Arial Unicode MS"/>
              <a:cs typeface="Arial Unicode MS"/>
            </a:rPr>
            <a:t>Dec. 2018</a:t>
          </a:r>
          <a:endParaRPr lang="en-US" sz="1200" b="1" dirty="0">
            <a:latin typeface="+mn-lt"/>
            <a:ea typeface="Arial Unicode MS"/>
            <a:cs typeface="Arial Unicode MS"/>
          </a:endParaRPr>
        </a:p>
      </dgm:t>
    </dgm:pt>
    <dgm:pt modelId="{B7E3DCB1-8D53-489F-A10C-BD8FB72F5A11}" type="parTrans" cxnId="{DC414761-46A3-415F-B147-D3016F957E3A}">
      <dgm:prSet/>
      <dgm:spPr/>
      <dgm:t>
        <a:bodyPr/>
        <a:lstStyle/>
        <a:p>
          <a:endParaRPr lang="en-US"/>
        </a:p>
      </dgm:t>
    </dgm:pt>
    <dgm:pt modelId="{81A13700-63C4-4586-8BA6-5F53E5D4E94F}" type="sibTrans" cxnId="{DC414761-46A3-415F-B147-D3016F957E3A}">
      <dgm:prSet/>
      <dgm:spPr/>
      <dgm:t>
        <a:bodyPr/>
        <a:lstStyle/>
        <a:p>
          <a:endParaRPr lang="en-US"/>
        </a:p>
      </dgm:t>
    </dgm:pt>
    <dgm:pt modelId="{6E3FC136-4B24-4246-8129-F1BACD67104E}">
      <dgm:prSet custT="1"/>
      <dgm:spPr>
        <a:xfrm rot="5400000">
          <a:off x="3952290" y="101230"/>
          <a:ext cx="724224" cy="7068938"/>
        </a:xfrm>
      </dgm:spPr>
      <dgm:t>
        <a:bodyPr/>
        <a:lstStyle/>
        <a:p>
          <a:r>
            <a:rPr lang="fr-CA" sz="1200" b="0" noProof="0" dirty="0" smtClean="0">
              <a:latin typeface="+mn-lt"/>
              <a:ea typeface="Arial Unicode MS"/>
              <a:cs typeface="Arial Unicode MS"/>
            </a:rPr>
            <a:t>La projet de réglementaire pour le STFR est publiée pour commentaires</a:t>
          </a:r>
          <a:endParaRPr lang="fr-CA" sz="1200" b="0" noProof="0" dirty="0">
            <a:latin typeface="+mn-lt"/>
            <a:ea typeface="Arial Unicode MS"/>
            <a:cs typeface="Arial Unicode MS"/>
          </a:endParaRPr>
        </a:p>
      </dgm:t>
    </dgm:pt>
    <dgm:pt modelId="{1E0D92A5-A95B-4CC5-B651-728C448FE780}" type="parTrans" cxnId="{F9C2B380-283F-431B-A0D9-8923970297C0}">
      <dgm:prSet/>
      <dgm:spPr/>
      <dgm:t>
        <a:bodyPr/>
        <a:lstStyle/>
        <a:p>
          <a:endParaRPr lang="en-US"/>
        </a:p>
      </dgm:t>
    </dgm:pt>
    <dgm:pt modelId="{AED4E9D2-E90B-47E3-A091-FA066201D829}" type="sibTrans" cxnId="{F9C2B380-283F-431B-A0D9-8923970297C0}">
      <dgm:prSet/>
      <dgm:spPr/>
      <dgm:t>
        <a:bodyPr/>
        <a:lstStyle/>
        <a:p>
          <a:endParaRPr lang="en-US"/>
        </a:p>
      </dgm:t>
    </dgm:pt>
    <dgm:pt modelId="{3949B22A-A075-40E4-A72A-64114622D7BD}">
      <dgm:prSet custT="1"/>
      <dgm:spPr>
        <a:xfrm rot="5400000">
          <a:off x="3952290" y="101230"/>
          <a:ext cx="724224" cy="7068938"/>
        </a:xfrm>
      </dgm:spPr>
      <dgm:t>
        <a:bodyPr/>
        <a:lstStyle/>
        <a:p>
          <a:r>
            <a:rPr lang="en-US" sz="1200" b="1" dirty="0" smtClean="0">
              <a:latin typeface="+mn-lt"/>
              <a:ea typeface="Arial Unicode MS"/>
              <a:cs typeface="Arial Unicode MS"/>
            </a:rPr>
            <a:t>Jan. 2019</a:t>
          </a:r>
          <a:endParaRPr lang="en-US" sz="1200" b="1" dirty="0">
            <a:latin typeface="+mn-lt"/>
            <a:ea typeface="Arial Unicode MS"/>
            <a:cs typeface="Arial Unicode MS"/>
          </a:endParaRPr>
        </a:p>
      </dgm:t>
    </dgm:pt>
    <dgm:pt modelId="{8D7C2C60-58F0-4320-926C-6156897EEACD}" type="parTrans" cxnId="{FB124B13-A3B7-4C13-AA99-29851EC67AF8}">
      <dgm:prSet/>
      <dgm:spPr/>
      <dgm:t>
        <a:bodyPr/>
        <a:lstStyle/>
        <a:p>
          <a:endParaRPr lang="en-US"/>
        </a:p>
      </dgm:t>
    </dgm:pt>
    <dgm:pt modelId="{ECCDD50F-364C-4F6A-96C5-E6F30853BF4A}" type="sibTrans" cxnId="{FB124B13-A3B7-4C13-AA99-29851EC67AF8}">
      <dgm:prSet/>
      <dgm:spPr/>
      <dgm:t>
        <a:bodyPr/>
        <a:lstStyle/>
        <a:p>
          <a:endParaRPr lang="en-US"/>
        </a:p>
      </dgm:t>
    </dgm:pt>
    <dgm:pt modelId="{03A422F3-9A43-4F8B-BB33-A7BBFC6581A8}">
      <dgm:prSet custT="1"/>
      <dgm:spPr>
        <a:xfrm rot="5400000">
          <a:off x="3952290" y="101230"/>
          <a:ext cx="724224" cy="7068938"/>
        </a:xfrm>
      </dgm:spPr>
      <dgm:t>
        <a:bodyPr/>
        <a:lstStyle/>
        <a:p>
          <a:r>
            <a:rPr lang="fr-CA" sz="1200" b="0" noProof="0" dirty="0" smtClean="0">
              <a:latin typeface="+mn-lt"/>
              <a:ea typeface="Arial Unicode MS"/>
              <a:cs typeface="Arial Unicode MS"/>
            </a:rPr>
            <a:t>Les exigences du STFR fédéral commencent à s’appliquer dans les provinces assujetties (1</a:t>
          </a:r>
          <a:r>
            <a:rPr lang="fr-CA" sz="1200" b="0" baseline="30000" noProof="0" dirty="0" smtClean="0">
              <a:latin typeface="+mn-lt"/>
              <a:ea typeface="Arial Unicode MS"/>
              <a:cs typeface="Arial Unicode MS"/>
            </a:rPr>
            <a:t>er</a:t>
          </a:r>
          <a:r>
            <a:rPr lang="fr-CA" sz="1200" b="0" noProof="0" dirty="0" smtClean="0">
              <a:latin typeface="+mn-lt"/>
              <a:ea typeface="Arial Unicode MS"/>
              <a:cs typeface="Arial Unicode MS"/>
            </a:rPr>
            <a:t> juillet 2019 au NT, YN)</a:t>
          </a:r>
          <a:endParaRPr lang="fr-CA" sz="1200" b="0" noProof="0" dirty="0">
            <a:latin typeface="+mn-lt"/>
            <a:ea typeface="Arial Unicode MS"/>
            <a:cs typeface="Arial Unicode MS"/>
          </a:endParaRPr>
        </a:p>
      </dgm:t>
    </dgm:pt>
    <dgm:pt modelId="{B1F5FED2-924F-46A7-99D0-8D69D723BC5A}" type="parTrans" cxnId="{732BC5FD-21A0-4F4D-8604-7CC405BE7903}">
      <dgm:prSet/>
      <dgm:spPr/>
      <dgm:t>
        <a:bodyPr/>
        <a:lstStyle/>
        <a:p>
          <a:endParaRPr lang="en-US"/>
        </a:p>
      </dgm:t>
    </dgm:pt>
    <dgm:pt modelId="{28C18328-59CF-4769-BFBE-4E17BFEA553D}" type="sibTrans" cxnId="{732BC5FD-21A0-4F4D-8604-7CC405BE7903}">
      <dgm:prSet/>
      <dgm:spPr/>
      <dgm:t>
        <a:bodyPr/>
        <a:lstStyle/>
        <a:p>
          <a:endParaRPr lang="en-US"/>
        </a:p>
      </dgm:t>
    </dgm:pt>
    <dgm:pt modelId="{9C507925-D963-42CB-BF9B-150020565E84}">
      <dgm:prSet custT="1"/>
      <dgm:spPr>
        <a:xfrm rot="5400000">
          <a:off x="3952290" y="101230"/>
          <a:ext cx="724224" cy="7068938"/>
        </a:xfrm>
      </dgm:spPr>
      <dgm:t>
        <a:bodyPr/>
        <a:lstStyle/>
        <a:p>
          <a:r>
            <a:rPr lang="en-US" sz="1200" b="1" dirty="0" err="1" smtClean="0">
              <a:latin typeface="+mn-lt"/>
              <a:ea typeface="Arial Unicode MS"/>
              <a:cs typeface="Arial Unicode MS"/>
            </a:rPr>
            <a:t>Avr</a:t>
          </a:r>
          <a:r>
            <a:rPr lang="en-US" sz="1200" b="1" dirty="0" smtClean="0">
              <a:latin typeface="+mn-lt"/>
              <a:ea typeface="Arial Unicode MS"/>
              <a:cs typeface="Arial Unicode MS"/>
            </a:rPr>
            <a:t>. 2019</a:t>
          </a:r>
          <a:endParaRPr lang="en-US" sz="1200" b="1" dirty="0">
            <a:latin typeface="+mn-lt"/>
            <a:ea typeface="Arial Unicode MS"/>
            <a:cs typeface="Arial Unicode MS"/>
          </a:endParaRPr>
        </a:p>
      </dgm:t>
    </dgm:pt>
    <dgm:pt modelId="{D0D4B308-B6C3-4461-97B6-70C3630D3796}" type="parTrans" cxnId="{28479A68-8E27-4305-A70E-897AF9E9A477}">
      <dgm:prSet/>
      <dgm:spPr/>
      <dgm:t>
        <a:bodyPr/>
        <a:lstStyle/>
        <a:p>
          <a:endParaRPr lang="en-US"/>
        </a:p>
      </dgm:t>
    </dgm:pt>
    <dgm:pt modelId="{B0EBB27B-6154-4CA9-A26E-A6AA74BF63B4}" type="sibTrans" cxnId="{28479A68-8E27-4305-A70E-897AF9E9A477}">
      <dgm:prSet/>
      <dgm:spPr/>
      <dgm:t>
        <a:bodyPr/>
        <a:lstStyle/>
        <a:p>
          <a:endParaRPr lang="en-US"/>
        </a:p>
      </dgm:t>
    </dgm:pt>
    <dgm:pt modelId="{2B79FAFB-8D70-41ED-9BE6-DA044CB53A44}">
      <dgm:prSet custT="1"/>
      <dgm:spPr>
        <a:xfrm rot="5400000">
          <a:off x="3952290" y="101230"/>
          <a:ext cx="724224" cy="7068938"/>
        </a:xfrm>
      </dgm:spPr>
      <dgm:t>
        <a:bodyPr/>
        <a:lstStyle/>
        <a:p>
          <a:r>
            <a:rPr lang="fr-CA" sz="1200" b="0" noProof="0" dirty="0" smtClean="0">
              <a:latin typeface="+mn-lt"/>
              <a:ea typeface="Arial Unicode MS"/>
              <a:cs typeface="Arial Unicode MS"/>
            </a:rPr>
            <a:t>La redevance sur les combustibles entre en vigueur (1</a:t>
          </a:r>
          <a:r>
            <a:rPr lang="fr-CA" sz="1200" b="0" baseline="30000" noProof="0" dirty="0" smtClean="0">
              <a:latin typeface="+mn-lt"/>
              <a:ea typeface="Arial Unicode MS"/>
              <a:cs typeface="Arial Unicode MS"/>
            </a:rPr>
            <a:t>er</a:t>
          </a:r>
          <a:r>
            <a:rPr lang="fr-CA" sz="1200" b="0" noProof="0" dirty="0" smtClean="0">
              <a:latin typeface="+mn-lt"/>
              <a:ea typeface="Arial Unicode MS"/>
              <a:cs typeface="Arial Unicode MS"/>
            </a:rPr>
            <a:t> juillet 2019 au NT, YN)</a:t>
          </a:r>
          <a:endParaRPr lang="fr-CA" sz="1200" b="0" noProof="0" dirty="0">
            <a:latin typeface="+mn-lt"/>
            <a:ea typeface="Arial Unicode MS"/>
            <a:cs typeface="Arial Unicode MS"/>
          </a:endParaRPr>
        </a:p>
      </dgm:t>
    </dgm:pt>
    <dgm:pt modelId="{6548180A-7A46-4D68-B543-196D2BF29DF6}" type="parTrans" cxnId="{2F39C476-7EFD-48FE-9BF2-1765C3072B5C}">
      <dgm:prSet/>
      <dgm:spPr/>
      <dgm:t>
        <a:bodyPr/>
        <a:lstStyle/>
        <a:p>
          <a:endParaRPr lang="en-US"/>
        </a:p>
      </dgm:t>
    </dgm:pt>
    <dgm:pt modelId="{9E780523-6D00-44B6-931C-9CB36A1A6B25}" type="sibTrans" cxnId="{2F39C476-7EFD-48FE-9BF2-1765C3072B5C}">
      <dgm:prSet/>
      <dgm:spPr/>
      <dgm:t>
        <a:bodyPr/>
        <a:lstStyle/>
        <a:p>
          <a:endParaRPr lang="en-US"/>
        </a:p>
      </dgm:t>
    </dgm:pt>
    <dgm:pt modelId="{D9184ED2-935D-4933-80C4-93A86D89BB68}" type="pres">
      <dgm:prSet presAssocID="{91299470-44AF-4FFD-934C-0EAF67BA1E81}" presName="linearFlow" presStyleCnt="0">
        <dgm:presLayoutVars>
          <dgm:dir/>
          <dgm:animLvl val="lvl"/>
          <dgm:resizeHandles val="exact"/>
        </dgm:presLayoutVars>
      </dgm:prSet>
      <dgm:spPr/>
      <dgm:t>
        <a:bodyPr/>
        <a:lstStyle/>
        <a:p>
          <a:endParaRPr lang="en-US"/>
        </a:p>
      </dgm:t>
    </dgm:pt>
    <dgm:pt modelId="{0822163E-07F0-4549-95C0-9E561608F555}" type="pres">
      <dgm:prSet presAssocID="{8BA52E2A-C33D-4686-BA91-312E0A58E42A}" presName="composite" presStyleCnt="0"/>
      <dgm:spPr/>
      <dgm:t>
        <a:bodyPr/>
        <a:lstStyle/>
        <a:p>
          <a:endParaRPr lang="en-US"/>
        </a:p>
      </dgm:t>
    </dgm:pt>
    <dgm:pt modelId="{00281193-D14C-4BB1-9B68-E45FC8DE2F77}" type="pres">
      <dgm:prSet presAssocID="{8BA52E2A-C33D-4686-BA91-312E0A58E42A}" presName="parentText" presStyleLbl="alignNode1" presStyleIdx="0" presStyleCnt="11" custLinFactNeighborY="5083">
        <dgm:presLayoutVars>
          <dgm:chMax val="1"/>
          <dgm:bulletEnabled val="1"/>
        </dgm:presLayoutVars>
      </dgm:prSet>
      <dgm:spPr>
        <a:prstGeom prst="chevron">
          <a:avLst/>
        </a:prstGeom>
      </dgm:spPr>
      <dgm:t>
        <a:bodyPr/>
        <a:lstStyle/>
        <a:p>
          <a:endParaRPr lang="en-US"/>
        </a:p>
      </dgm:t>
    </dgm:pt>
    <dgm:pt modelId="{6D91C8A9-3A9D-4EC7-8112-088CD890DCD7}" type="pres">
      <dgm:prSet presAssocID="{8BA52E2A-C33D-4686-BA91-312E0A58E42A}" presName="descendantText" presStyleLbl="alignAcc1" presStyleIdx="0" presStyleCnt="11" custScaleX="99110" custScaleY="96764" custLinFactNeighborX="-212" custLinFactNeighborY="15190">
        <dgm:presLayoutVars>
          <dgm:bulletEnabled val="1"/>
        </dgm:presLayoutVars>
      </dgm:prSet>
      <dgm:spPr>
        <a:prstGeom prst="round2SameRect">
          <a:avLst/>
        </a:prstGeom>
      </dgm:spPr>
      <dgm:t>
        <a:bodyPr/>
        <a:lstStyle/>
        <a:p>
          <a:endParaRPr lang="en-US"/>
        </a:p>
      </dgm:t>
    </dgm:pt>
    <dgm:pt modelId="{5FBAE0A6-2273-4934-BCC7-D79127C19A3E}" type="pres">
      <dgm:prSet presAssocID="{6A601316-7E86-4A97-8AFD-79EFBEF791A0}" presName="sp" presStyleCnt="0"/>
      <dgm:spPr/>
      <dgm:t>
        <a:bodyPr/>
        <a:lstStyle/>
        <a:p>
          <a:endParaRPr lang="en-US"/>
        </a:p>
      </dgm:t>
    </dgm:pt>
    <dgm:pt modelId="{D9733FBF-E189-4275-9695-19A67CB3A571}" type="pres">
      <dgm:prSet presAssocID="{560764BC-8927-4044-9C8F-0EF814A7989A}" presName="composite" presStyleCnt="0"/>
      <dgm:spPr/>
      <dgm:t>
        <a:bodyPr/>
        <a:lstStyle/>
        <a:p>
          <a:endParaRPr lang="en-US"/>
        </a:p>
      </dgm:t>
    </dgm:pt>
    <dgm:pt modelId="{D79665AF-13D9-4D3C-801A-38304546CEC4}" type="pres">
      <dgm:prSet presAssocID="{560764BC-8927-4044-9C8F-0EF814A7989A}" presName="parentText" presStyleLbl="alignNode1" presStyleIdx="1" presStyleCnt="11" custLinFactNeighborY="2444">
        <dgm:presLayoutVars>
          <dgm:chMax val="1"/>
          <dgm:bulletEnabled val="1"/>
        </dgm:presLayoutVars>
      </dgm:prSet>
      <dgm:spPr>
        <a:prstGeom prst="chevron">
          <a:avLst/>
        </a:prstGeom>
      </dgm:spPr>
      <dgm:t>
        <a:bodyPr/>
        <a:lstStyle/>
        <a:p>
          <a:endParaRPr lang="en-US"/>
        </a:p>
      </dgm:t>
    </dgm:pt>
    <dgm:pt modelId="{A8DDCD77-2225-40FC-8369-A7B06BD5F136}" type="pres">
      <dgm:prSet presAssocID="{560764BC-8927-4044-9C8F-0EF814A7989A}" presName="descendantText" presStyleLbl="alignAcc1" presStyleIdx="1" presStyleCnt="11" custScaleY="81298" custLinFactNeighborY="11473">
        <dgm:presLayoutVars>
          <dgm:bulletEnabled val="1"/>
        </dgm:presLayoutVars>
      </dgm:prSet>
      <dgm:spPr>
        <a:prstGeom prst="round2SameRect">
          <a:avLst/>
        </a:prstGeom>
      </dgm:spPr>
      <dgm:t>
        <a:bodyPr/>
        <a:lstStyle/>
        <a:p>
          <a:endParaRPr lang="en-US"/>
        </a:p>
      </dgm:t>
    </dgm:pt>
    <dgm:pt modelId="{5A761C62-C23B-4CFE-9ABD-A019BB191DCF}" type="pres">
      <dgm:prSet presAssocID="{6A22CCE6-466B-4A84-93ED-36B8DB664C90}" presName="sp" presStyleCnt="0"/>
      <dgm:spPr/>
      <dgm:t>
        <a:bodyPr/>
        <a:lstStyle/>
        <a:p>
          <a:endParaRPr lang="en-US"/>
        </a:p>
      </dgm:t>
    </dgm:pt>
    <dgm:pt modelId="{27ED8619-681E-4C9C-8B70-1811D69E1241}" type="pres">
      <dgm:prSet presAssocID="{C4E70B3B-8249-4E1E-B185-FC3A5435EED2}" presName="composite" presStyleCnt="0"/>
      <dgm:spPr/>
      <dgm:t>
        <a:bodyPr/>
        <a:lstStyle/>
        <a:p>
          <a:endParaRPr lang="en-US"/>
        </a:p>
      </dgm:t>
    </dgm:pt>
    <dgm:pt modelId="{91F297CB-0EC1-4B58-A8DF-FC47FAC1DAB5}" type="pres">
      <dgm:prSet presAssocID="{C4E70B3B-8249-4E1E-B185-FC3A5435EED2}" presName="parentText" presStyleLbl="alignNode1" presStyleIdx="2" presStyleCnt="11" custLinFactNeighborY="-2301">
        <dgm:presLayoutVars>
          <dgm:chMax val="1"/>
          <dgm:bulletEnabled val="1"/>
        </dgm:presLayoutVars>
      </dgm:prSet>
      <dgm:spPr>
        <a:prstGeom prst="chevron">
          <a:avLst/>
        </a:prstGeom>
      </dgm:spPr>
      <dgm:t>
        <a:bodyPr/>
        <a:lstStyle/>
        <a:p>
          <a:endParaRPr lang="en-US"/>
        </a:p>
      </dgm:t>
    </dgm:pt>
    <dgm:pt modelId="{96F2AFD1-E5D5-4E97-9532-0343BBEB9399}" type="pres">
      <dgm:prSet presAssocID="{C4E70B3B-8249-4E1E-B185-FC3A5435EED2}" presName="descendantText" presStyleLbl="alignAcc1" presStyleIdx="2" presStyleCnt="11" custScaleY="71363" custLinFactNeighborY="4260">
        <dgm:presLayoutVars>
          <dgm:bulletEnabled val="1"/>
        </dgm:presLayoutVars>
      </dgm:prSet>
      <dgm:spPr>
        <a:prstGeom prst="round2SameRect">
          <a:avLst/>
        </a:prstGeom>
      </dgm:spPr>
      <dgm:t>
        <a:bodyPr/>
        <a:lstStyle/>
        <a:p>
          <a:endParaRPr lang="en-US"/>
        </a:p>
      </dgm:t>
    </dgm:pt>
    <dgm:pt modelId="{701D34C9-84F8-448F-BE40-CFB7260C2CE0}" type="pres">
      <dgm:prSet presAssocID="{EB18652E-2430-499D-972C-FA229941AAB5}" presName="sp" presStyleCnt="0"/>
      <dgm:spPr/>
      <dgm:t>
        <a:bodyPr/>
        <a:lstStyle/>
        <a:p>
          <a:endParaRPr lang="en-US"/>
        </a:p>
      </dgm:t>
    </dgm:pt>
    <dgm:pt modelId="{53308431-1163-43B8-A4C4-3D28A6BEF12E}" type="pres">
      <dgm:prSet presAssocID="{128D9009-D8F0-4DF1-A715-79FF5496F6CA}" presName="composite" presStyleCnt="0"/>
      <dgm:spPr/>
      <dgm:t>
        <a:bodyPr/>
        <a:lstStyle/>
        <a:p>
          <a:endParaRPr lang="en-US"/>
        </a:p>
      </dgm:t>
    </dgm:pt>
    <dgm:pt modelId="{E3F18C6C-90B1-43D0-8F5B-D3B029A99DA6}" type="pres">
      <dgm:prSet presAssocID="{128D9009-D8F0-4DF1-A715-79FF5496F6CA}" presName="parentText" presStyleLbl="alignNode1" presStyleIdx="3" presStyleCnt="11" custLinFactNeighborY="-10140">
        <dgm:presLayoutVars>
          <dgm:chMax val="1"/>
          <dgm:bulletEnabled val="1"/>
        </dgm:presLayoutVars>
      </dgm:prSet>
      <dgm:spPr>
        <a:prstGeom prst="chevron">
          <a:avLst/>
        </a:prstGeom>
      </dgm:spPr>
      <dgm:t>
        <a:bodyPr/>
        <a:lstStyle/>
        <a:p>
          <a:endParaRPr lang="en-US"/>
        </a:p>
      </dgm:t>
    </dgm:pt>
    <dgm:pt modelId="{BF68DAA3-CEDB-431B-8C64-C0536544266A}" type="pres">
      <dgm:prSet presAssocID="{128D9009-D8F0-4DF1-A715-79FF5496F6CA}" presName="descendantText" presStyleLbl="alignAcc1" presStyleIdx="3" presStyleCnt="11" custScaleX="99653" custScaleY="94697" custLinFactNeighborY="-15165">
        <dgm:presLayoutVars>
          <dgm:bulletEnabled val="1"/>
        </dgm:presLayoutVars>
      </dgm:prSet>
      <dgm:spPr>
        <a:prstGeom prst="round2SameRect">
          <a:avLst/>
        </a:prstGeom>
      </dgm:spPr>
      <dgm:t>
        <a:bodyPr/>
        <a:lstStyle/>
        <a:p>
          <a:endParaRPr lang="en-US"/>
        </a:p>
      </dgm:t>
    </dgm:pt>
    <dgm:pt modelId="{F131BC64-E8CD-4819-8E93-03DB19924AA7}" type="pres">
      <dgm:prSet presAssocID="{720077A6-6D4F-4B73-A1E6-B2B7C8C70D46}" presName="sp" presStyleCnt="0"/>
      <dgm:spPr/>
    </dgm:pt>
    <dgm:pt modelId="{247DD7D4-BAB4-4941-8293-E55E87DB2EEC}" type="pres">
      <dgm:prSet presAssocID="{BE409397-5A0D-45F6-A8EF-FA9AB56C158A}" presName="composite" presStyleCnt="0"/>
      <dgm:spPr/>
    </dgm:pt>
    <dgm:pt modelId="{F1A34B37-C0A0-4190-AE83-38893882C4C1}" type="pres">
      <dgm:prSet presAssocID="{BE409397-5A0D-45F6-A8EF-FA9AB56C158A}" presName="parentText" presStyleLbl="alignNode1" presStyleIdx="4" presStyleCnt="11">
        <dgm:presLayoutVars>
          <dgm:chMax val="1"/>
          <dgm:bulletEnabled val="1"/>
        </dgm:presLayoutVars>
      </dgm:prSet>
      <dgm:spPr/>
      <dgm:t>
        <a:bodyPr/>
        <a:lstStyle/>
        <a:p>
          <a:endParaRPr lang="en-US"/>
        </a:p>
      </dgm:t>
    </dgm:pt>
    <dgm:pt modelId="{28FDA058-F6D7-401B-9795-D7A43235C3A0}" type="pres">
      <dgm:prSet presAssocID="{BE409397-5A0D-45F6-A8EF-FA9AB56C158A}" presName="descendantText" presStyleLbl="alignAcc1" presStyleIdx="4" presStyleCnt="11">
        <dgm:presLayoutVars>
          <dgm:bulletEnabled val="1"/>
        </dgm:presLayoutVars>
      </dgm:prSet>
      <dgm:spPr/>
      <dgm:t>
        <a:bodyPr/>
        <a:lstStyle/>
        <a:p>
          <a:endParaRPr lang="en-US"/>
        </a:p>
      </dgm:t>
    </dgm:pt>
    <dgm:pt modelId="{805BE7AE-98AF-4A39-8F18-875E658DFCCD}" type="pres">
      <dgm:prSet presAssocID="{B3DA8436-ECAA-447B-BFD7-92E034BC2663}" presName="sp" presStyleCnt="0"/>
      <dgm:spPr/>
    </dgm:pt>
    <dgm:pt modelId="{FAE8AD59-9B9F-4B98-AA31-0C9EFE8C38D3}" type="pres">
      <dgm:prSet presAssocID="{BB4AE135-BD46-4460-BE90-CA96A4351D60}" presName="composite" presStyleCnt="0"/>
      <dgm:spPr/>
    </dgm:pt>
    <dgm:pt modelId="{6B59371D-A752-44BF-979D-1BB7D1D14A49}" type="pres">
      <dgm:prSet presAssocID="{BB4AE135-BD46-4460-BE90-CA96A4351D60}" presName="parentText" presStyleLbl="alignNode1" presStyleIdx="5" presStyleCnt="11">
        <dgm:presLayoutVars>
          <dgm:chMax val="1"/>
          <dgm:bulletEnabled val="1"/>
        </dgm:presLayoutVars>
      </dgm:prSet>
      <dgm:spPr/>
      <dgm:t>
        <a:bodyPr/>
        <a:lstStyle/>
        <a:p>
          <a:endParaRPr lang="en-US"/>
        </a:p>
      </dgm:t>
    </dgm:pt>
    <dgm:pt modelId="{E39C7962-EB20-44EB-AED5-3C28D87612F8}" type="pres">
      <dgm:prSet presAssocID="{BB4AE135-BD46-4460-BE90-CA96A4351D60}" presName="descendantText" presStyleLbl="alignAcc1" presStyleIdx="5" presStyleCnt="11">
        <dgm:presLayoutVars>
          <dgm:bulletEnabled val="1"/>
        </dgm:presLayoutVars>
      </dgm:prSet>
      <dgm:spPr/>
      <dgm:t>
        <a:bodyPr/>
        <a:lstStyle/>
        <a:p>
          <a:endParaRPr lang="en-US"/>
        </a:p>
      </dgm:t>
    </dgm:pt>
    <dgm:pt modelId="{80A50A7D-8082-40C2-AB20-9C4C68BC30BA}" type="pres">
      <dgm:prSet presAssocID="{7FED6546-B265-4EE5-A985-5A1F4D21D445}" presName="sp" presStyleCnt="0"/>
      <dgm:spPr/>
    </dgm:pt>
    <dgm:pt modelId="{888B7597-0C4F-4579-8957-B0DAA2072DA0}" type="pres">
      <dgm:prSet presAssocID="{1B80019F-F967-4353-96C0-3477CDCEC273}" presName="composite" presStyleCnt="0"/>
      <dgm:spPr/>
    </dgm:pt>
    <dgm:pt modelId="{536A3CE3-99D1-4536-9431-732E6B6AC0A9}" type="pres">
      <dgm:prSet presAssocID="{1B80019F-F967-4353-96C0-3477CDCEC273}" presName="parentText" presStyleLbl="alignNode1" presStyleIdx="6" presStyleCnt="11">
        <dgm:presLayoutVars>
          <dgm:chMax val="1"/>
          <dgm:bulletEnabled val="1"/>
        </dgm:presLayoutVars>
      </dgm:prSet>
      <dgm:spPr/>
      <dgm:t>
        <a:bodyPr/>
        <a:lstStyle/>
        <a:p>
          <a:endParaRPr lang="en-US"/>
        </a:p>
      </dgm:t>
    </dgm:pt>
    <dgm:pt modelId="{639A4615-63D9-4491-B85F-A26D7A369EBE}" type="pres">
      <dgm:prSet presAssocID="{1B80019F-F967-4353-96C0-3477CDCEC273}" presName="descendantText" presStyleLbl="alignAcc1" presStyleIdx="6" presStyleCnt="11">
        <dgm:presLayoutVars>
          <dgm:bulletEnabled val="1"/>
        </dgm:presLayoutVars>
      </dgm:prSet>
      <dgm:spPr/>
      <dgm:t>
        <a:bodyPr/>
        <a:lstStyle/>
        <a:p>
          <a:endParaRPr lang="en-US"/>
        </a:p>
      </dgm:t>
    </dgm:pt>
    <dgm:pt modelId="{E64458AE-5DA8-4D44-A619-CE49E26EFA5C}" type="pres">
      <dgm:prSet presAssocID="{207BEFF5-C51A-4C7E-9733-E145ED2D5AEF}" presName="sp" presStyleCnt="0"/>
      <dgm:spPr/>
    </dgm:pt>
    <dgm:pt modelId="{B5A17848-3D4C-44C6-A50B-FC1AA658324E}" type="pres">
      <dgm:prSet presAssocID="{08166606-0B35-4C6E-934B-2F062F0D8C2C}" presName="composite" presStyleCnt="0"/>
      <dgm:spPr/>
    </dgm:pt>
    <dgm:pt modelId="{058F6018-DBA0-44E9-A781-7D2E238F2B64}" type="pres">
      <dgm:prSet presAssocID="{08166606-0B35-4C6E-934B-2F062F0D8C2C}" presName="parentText" presStyleLbl="alignNode1" presStyleIdx="7" presStyleCnt="11">
        <dgm:presLayoutVars>
          <dgm:chMax val="1"/>
          <dgm:bulletEnabled val="1"/>
        </dgm:presLayoutVars>
      </dgm:prSet>
      <dgm:spPr/>
      <dgm:t>
        <a:bodyPr/>
        <a:lstStyle/>
        <a:p>
          <a:endParaRPr lang="en-US"/>
        </a:p>
      </dgm:t>
    </dgm:pt>
    <dgm:pt modelId="{D0B71267-A90C-4750-9C30-2532371EECD8}" type="pres">
      <dgm:prSet presAssocID="{08166606-0B35-4C6E-934B-2F062F0D8C2C}" presName="descendantText" presStyleLbl="alignAcc1" presStyleIdx="7" presStyleCnt="11">
        <dgm:presLayoutVars>
          <dgm:bulletEnabled val="1"/>
        </dgm:presLayoutVars>
      </dgm:prSet>
      <dgm:spPr/>
      <dgm:t>
        <a:bodyPr/>
        <a:lstStyle/>
        <a:p>
          <a:endParaRPr lang="en-US"/>
        </a:p>
      </dgm:t>
    </dgm:pt>
    <dgm:pt modelId="{596DD187-7000-40DB-88B2-0B3C7BAC9F0D}" type="pres">
      <dgm:prSet presAssocID="{BD615CF0-FAD0-47D7-89F3-24325E5BBFE1}" presName="sp" presStyleCnt="0"/>
      <dgm:spPr/>
    </dgm:pt>
    <dgm:pt modelId="{63F043A9-49E9-4F15-973C-A375F3A9CFCC}" type="pres">
      <dgm:prSet presAssocID="{1CC26CFE-4A67-4592-899F-9391FE2F0FD4}" presName="composite" presStyleCnt="0"/>
      <dgm:spPr/>
    </dgm:pt>
    <dgm:pt modelId="{077E1E67-9FAF-4458-BED8-82919FDEA775}" type="pres">
      <dgm:prSet presAssocID="{1CC26CFE-4A67-4592-899F-9391FE2F0FD4}" presName="parentText" presStyleLbl="alignNode1" presStyleIdx="8" presStyleCnt="11">
        <dgm:presLayoutVars>
          <dgm:chMax val="1"/>
          <dgm:bulletEnabled val="1"/>
        </dgm:presLayoutVars>
      </dgm:prSet>
      <dgm:spPr/>
      <dgm:t>
        <a:bodyPr/>
        <a:lstStyle/>
        <a:p>
          <a:endParaRPr lang="en-US"/>
        </a:p>
      </dgm:t>
    </dgm:pt>
    <dgm:pt modelId="{AFE91DD3-E886-47CC-BD6E-7AD08EC26195}" type="pres">
      <dgm:prSet presAssocID="{1CC26CFE-4A67-4592-899F-9391FE2F0FD4}" presName="descendantText" presStyleLbl="alignAcc1" presStyleIdx="8" presStyleCnt="11">
        <dgm:presLayoutVars>
          <dgm:bulletEnabled val="1"/>
        </dgm:presLayoutVars>
      </dgm:prSet>
      <dgm:spPr/>
      <dgm:t>
        <a:bodyPr/>
        <a:lstStyle/>
        <a:p>
          <a:endParaRPr lang="en-US"/>
        </a:p>
      </dgm:t>
    </dgm:pt>
    <dgm:pt modelId="{B193FA6F-45AB-46F3-BD9C-8973E88175C7}" type="pres">
      <dgm:prSet presAssocID="{81A13700-63C4-4586-8BA6-5F53E5D4E94F}" presName="sp" presStyleCnt="0"/>
      <dgm:spPr/>
    </dgm:pt>
    <dgm:pt modelId="{A28D70CB-228B-4316-97E9-91272B58FA26}" type="pres">
      <dgm:prSet presAssocID="{3949B22A-A075-40E4-A72A-64114622D7BD}" presName="composite" presStyleCnt="0"/>
      <dgm:spPr/>
    </dgm:pt>
    <dgm:pt modelId="{0108724A-30F8-4BB7-BAE1-375FCCDB52D4}" type="pres">
      <dgm:prSet presAssocID="{3949B22A-A075-40E4-A72A-64114622D7BD}" presName="parentText" presStyleLbl="alignNode1" presStyleIdx="9" presStyleCnt="11">
        <dgm:presLayoutVars>
          <dgm:chMax val="1"/>
          <dgm:bulletEnabled val="1"/>
        </dgm:presLayoutVars>
      </dgm:prSet>
      <dgm:spPr/>
      <dgm:t>
        <a:bodyPr/>
        <a:lstStyle/>
        <a:p>
          <a:endParaRPr lang="en-US"/>
        </a:p>
      </dgm:t>
    </dgm:pt>
    <dgm:pt modelId="{B9D4AE0E-49E5-4FFD-982B-FC4FFE6846E3}" type="pres">
      <dgm:prSet presAssocID="{3949B22A-A075-40E4-A72A-64114622D7BD}" presName="descendantText" presStyleLbl="alignAcc1" presStyleIdx="9" presStyleCnt="11">
        <dgm:presLayoutVars>
          <dgm:bulletEnabled val="1"/>
        </dgm:presLayoutVars>
      </dgm:prSet>
      <dgm:spPr/>
      <dgm:t>
        <a:bodyPr/>
        <a:lstStyle/>
        <a:p>
          <a:endParaRPr lang="en-US"/>
        </a:p>
      </dgm:t>
    </dgm:pt>
    <dgm:pt modelId="{7230023B-2E84-4B2C-BE85-F8F3D446BC59}" type="pres">
      <dgm:prSet presAssocID="{ECCDD50F-364C-4F6A-96C5-E6F30853BF4A}" presName="sp" presStyleCnt="0"/>
      <dgm:spPr/>
    </dgm:pt>
    <dgm:pt modelId="{074CDBEA-B168-46C2-9E86-3E7AA4BFE8FB}" type="pres">
      <dgm:prSet presAssocID="{9C507925-D963-42CB-BF9B-150020565E84}" presName="composite" presStyleCnt="0"/>
      <dgm:spPr/>
    </dgm:pt>
    <dgm:pt modelId="{CF01ADC5-D9CD-49C0-AD1E-BB5D88F28300}" type="pres">
      <dgm:prSet presAssocID="{9C507925-D963-42CB-BF9B-150020565E84}" presName="parentText" presStyleLbl="alignNode1" presStyleIdx="10" presStyleCnt="11">
        <dgm:presLayoutVars>
          <dgm:chMax val="1"/>
          <dgm:bulletEnabled val="1"/>
        </dgm:presLayoutVars>
      </dgm:prSet>
      <dgm:spPr/>
      <dgm:t>
        <a:bodyPr/>
        <a:lstStyle/>
        <a:p>
          <a:endParaRPr lang="en-US"/>
        </a:p>
      </dgm:t>
    </dgm:pt>
    <dgm:pt modelId="{9DF03288-800D-4ED9-97B0-87B64B299108}" type="pres">
      <dgm:prSet presAssocID="{9C507925-D963-42CB-BF9B-150020565E84}" presName="descendantText" presStyleLbl="alignAcc1" presStyleIdx="10" presStyleCnt="11">
        <dgm:presLayoutVars>
          <dgm:bulletEnabled val="1"/>
        </dgm:presLayoutVars>
      </dgm:prSet>
      <dgm:spPr/>
      <dgm:t>
        <a:bodyPr/>
        <a:lstStyle/>
        <a:p>
          <a:endParaRPr lang="en-US"/>
        </a:p>
      </dgm:t>
    </dgm:pt>
  </dgm:ptLst>
  <dgm:cxnLst>
    <dgm:cxn modelId="{45DDD03F-8D1A-403F-AD3D-48943BFE180B}" type="presOf" srcId="{1CC26CFE-4A67-4592-899F-9391FE2F0FD4}" destId="{077E1E67-9FAF-4458-BED8-82919FDEA775}" srcOrd="0" destOrd="0" presId="urn:microsoft.com/office/officeart/2005/8/layout/chevron2"/>
    <dgm:cxn modelId="{0AFA92E2-E762-4685-8BDB-B6FC0A1261A7}" type="presOf" srcId="{165360CC-16C4-49F1-8A4E-7E361F38DAC4}" destId="{6D91C8A9-3A9D-4EC7-8112-088CD890DCD7}" srcOrd="0" destOrd="0" presId="urn:microsoft.com/office/officeart/2005/8/layout/chevron2"/>
    <dgm:cxn modelId="{2F39C476-7EFD-48FE-9BF2-1765C3072B5C}" srcId="{9C507925-D963-42CB-BF9B-150020565E84}" destId="{2B79FAFB-8D70-41ED-9BE6-DA044CB53A44}" srcOrd="0" destOrd="0" parTransId="{6548180A-7A46-4D68-B543-196D2BF29DF6}" sibTransId="{9E780523-6D00-44B6-931C-9CB36A1A6B25}"/>
    <dgm:cxn modelId="{FC12EE89-9B32-4BA5-B8A3-BD22A9F78E6F}" srcId="{91299470-44AF-4FFD-934C-0EAF67BA1E81}" destId="{8BA52E2A-C33D-4686-BA91-312E0A58E42A}" srcOrd="0" destOrd="0" parTransId="{36D2D53C-0C91-4788-9EF1-E17DA5C3BD6D}" sibTransId="{6A601316-7E86-4A97-8AFD-79EFBEF791A0}"/>
    <dgm:cxn modelId="{A237EB37-22D6-4319-A1D9-10DAE4C04CBA}" type="presOf" srcId="{6E3FC136-4B24-4246-8129-F1BACD67104E}" destId="{AFE91DD3-E886-47CC-BD6E-7AD08EC26195}" srcOrd="0" destOrd="0" presId="urn:microsoft.com/office/officeart/2005/8/layout/chevron2"/>
    <dgm:cxn modelId="{F9C2B380-283F-431B-A0D9-8923970297C0}" srcId="{1CC26CFE-4A67-4592-899F-9391FE2F0FD4}" destId="{6E3FC136-4B24-4246-8129-F1BACD67104E}" srcOrd="0" destOrd="0" parTransId="{1E0D92A5-A95B-4CC5-B651-728C448FE780}" sibTransId="{AED4E9D2-E90B-47E3-A091-FA066201D829}"/>
    <dgm:cxn modelId="{2EDE05FF-053A-4CD5-BC33-8D18483F6C9B}" srcId="{C4E70B3B-8249-4E1E-B185-FC3A5435EED2}" destId="{FD33C612-ACC6-4571-AD7B-8174F1FF1984}" srcOrd="0" destOrd="0" parTransId="{719F155B-FF21-498A-A03E-651DA9C1B277}" sibTransId="{68C2DF6E-91C8-4B11-A4C7-A70DF657E007}"/>
    <dgm:cxn modelId="{E6F2DA2B-1B22-4DDC-87CF-7D0C85BA9DC9}" type="presOf" srcId="{92FA2380-5829-4A58-B005-95B40E068AD0}" destId="{28FDA058-F6D7-401B-9795-D7A43235C3A0}" srcOrd="0" destOrd="0" presId="urn:microsoft.com/office/officeart/2005/8/layout/chevron2"/>
    <dgm:cxn modelId="{D8551D4D-76D9-4709-A408-F5F9E6E43EF3}" type="presOf" srcId="{CED2571E-8EC8-4A4C-BF2A-46D058742396}" destId="{639A4615-63D9-4491-B85F-A26D7A369EBE}" srcOrd="0" destOrd="0" presId="urn:microsoft.com/office/officeart/2005/8/layout/chevron2"/>
    <dgm:cxn modelId="{81B57F94-C5F4-4817-9599-9EC88146C108}" srcId="{91299470-44AF-4FFD-934C-0EAF67BA1E81}" destId="{128D9009-D8F0-4DF1-A715-79FF5496F6CA}" srcOrd="3" destOrd="0" parTransId="{9726C2B1-6532-4C4E-A787-C52E41D1635C}" sibTransId="{720077A6-6D4F-4B73-A1E6-B2B7C8C70D46}"/>
    <dgm:cxn modelId="{A06ACBF2-7AEF-41DA-911E-51AE705961A9}" srcId="{91299470-44AF-4FFD-934C-0EAF67BA1E81}" destId="{BB4AE135-BD46-4460-BE90-CA96A4351D60}" srcOrd="5" destOrd="0" parTransId="{BCB3ABC2-6EC3-4DE4-96F6-B1CE858998CB}" sibTransId="{7FED6546-B265-4EE5-A985-5A1F4D21D445}"/>
    <dgm:cxn modelId="{D774880A-C30F-4C8A-AE47-DA26CA7BDA2E}" type="presOf" srcId="{C4E70B3B-8249-4E1E-B185-FC3A5435EED2}" destId="{91F297CB-0EC1-4B58-A8DF-FC47FAC1DAB5}" srcOrd="0" destOrd="0" presId="urn:microsoft.com/office/officeart/2005/8/layout/chevron2"/>
    <dgm:cxn modelId="{2EB09664-34D3-4585-8649-1459C4DE6582}" srcId="{91299470-44AF-4FFD-934C-0EAF67BA1E81}" destId="{C4E70B3B-8249-4E1E-B185-FC3A5435EED2}" srcOrd="2" destOrd="0" parTransId="{7C548747-1710-4460-B363-AC74AF1FA1AC}" sibTransId="{EB18652E-2430-499D-972C-FA229941AAB5}"/>
    <dgm:cxn modelId="{97043D20-98FE-4962-9F66-DE7F55E1EC79}" type="presOf" srcId="{DB44D215-18A9-4DE8-9518-E973DFFA3D75}" destId="{BF68DAA3-CEDB-431B-8C64-C0536544266A}" srcOrd="0" destOrd="0" presId="urn:microsoft.com/office/officeart/2005/8/layout/chevron2"/>
    <dgm:cxn modelId="{F932C6C9-4B97-42F2-BBF3-1CCF50B35747}" type="presOf" srcId="{BB4AE135-BD46-4460-BE90-CA96A4351D60}" destId="{6B59371D-A752-44BF-979D-1BB7D1D14A49}" srcOrd="0" destOrd="0" presId="urn:microsoft.com/office/officeart/2005/8/layout/chevron2"/>
    <dgm:cxn modelId="{640358EA-7C12-491B-88BF-F26914A35129}" srcId="{91299470-44AF-4FFD-934C-0EAF67BA1E81}" destId="{08166606-0B35-4C6E-934B-2F062F0D8C2C}" srcOrd="7" destOrd="0" parTransId="{827AC355-BA82-4274-AC73-FD310851A2D1}" sibTransId="{BD615CF0-FAD0-47D7-89F3-24325E5BBFE1}"/>
    <dgm:cxn modelId="{1A0C279F-2DD0-4404-9DF3-CCD0F92647C4}" type="presOf" srcId="{128D9009-D8F0-4DF1-A715-79FF5496F6CA}" destId="{E3F18C6C-90B1-43D0-8F5B-D3B029A99DA6}" srcOrd="0" destOrd="0" presId="urn:microsoft.com/office/officeart/2005/8/layout/chevron2"/>
    <dgm:cxn modelId="{B2EC8AF6-585D-4130-9967-4E327C29890C}" srcId="{91299470-44AF-4FFD-934C-0EAF67BA1E81}" destId="{1B80019F-F967-4353-96C0-3477CDCEC273}" srcOrd="6" destOrd="0" parTransId="{A25BFFB0-1579-46DB-A259-FCAA88B476A7}" sibTransId="{207BEFF5-C51A-4C7E-9733-E145ED2D5AEF}"/>
    <dgm:cxn modelId="{5E4C3DC3-8AEC-411C-8267-9605FB28AFF2}" srcId="{BB4AE135-BD46-4460-BE90-CA96A4351D60}" destId="{50E542DB-3271-4A50-A0BE-3CD14FC379D3}" srcOrd="0" destOrd="0" parTransId="{7A6775D7-D59D-4194-93FD-65ECFA3A9496}" sibTransId="{3F22A0A8-4FF5-46BB-A5B4-3B20573ECA84}"/>
    <dgm:cxn modelId="{046BF6E8-88AC-4D1D-BAC3-3558DE34BB6D}" srcId="{91299470-44AF-4FFD-934C-0EAF67BA1E81}" destId="{560764BC-8927-4044-9C8F-0EF814A7989A}" srcOrd="1" destOrd="0" parTransId="{8A476775-360B-4506-B651-6392C84EFD5C}" sibTransId="{6A22CCE6-466B-4A84-93ED-36B8DB664C90}"/>
    <dgm:cxn modelId="{CA006EE4-C36E-49FB-A2F2-78526CEDCD50}" srcId="{128D9009-D8F0-4DF1-A715-79FF5496F6CA}" destId="{DB44D215-18A9-4DE8-9518-E973DFFA3D75}" srcOrd="0" destOrd="0" parTransId="{353B3AF1-12D8-43EB-97F9-A62C2BDE588B}" sibTransId="{616E55E2-D5DF-45EE-80A1-F7ACA3864B6A}"/>
    <dgm:cxn modelId="{28479A68-8E27-4305-A70E-897AF9E9A477}" srcId="{91299470-44AF-4FFD-934C-0EAF67BA1E81}" destId="{9C507925-D963-42CB-BF9B-150020565E84}" srcOrd="10" destOrd="0" parTransId="{D0D4B308-B6C3-4461-97B6-70C3630D3796}" sibTransId="{B0EBB27B-6154-4CA9-A26E-A6AA74BF63B4}"/>
    <dgm:cxn modelId="{ED80D073-293C-4221-8293-038ABEC8F9A7}" srcId="{91299470-44AF-4FFD-934C-0EAF67BA1E81}" destId="{BE409397-5A0D-45F6-A8EF-FA9AB56C158A}" srcOrd="4" destOrd="0" parTransId="{26F90B14-7AE4-4E08-AE8E-9C3AEC649273}" sibTransId="{B3DA8436-ECAA-447B-BFD7-92E034BC2663}"/>
    <dgm:cxn modelId="{EBE3C28A-8457-4A68-95AE-92D98A98376B}" type="presOf" srcId="{03A422F3-9A43-4F8B-BB33-A7BBFC6581A8}" destId="{B9D4AE0E-49E5-4FFD-982B-FC4FFE6846E3}" srcOrd="0" destOrd="0" presId="urn:microsoft.com/office/officeart/2005/8/layout/chevron2"/>
    <dgm:cxn modelId="{7D695E74-B24A-453C-B547-36B72DE92420}" type="presOf" srcId="{FD33C612-ACC6-4571-AD7B-8174F1FF1984}" destId="{96F2AFD1-E5D5-4E97-9532-0343BBEB9399}" srcOrd="0" destOrd="0" presId="urn:microsoft.com/office/officeart/2005/8/layout/chevron2"/>
    <dgm:cxn modelId="{DDB14B79-4219-4206-BF7C-71718A344FE6}" type="presOf" srcId="{9C507925-D963-42CB-BF9B-150020565E84}" destId="{CF01ADC5-D9CD-49C0-AD1E-BB5D88F28300}" srcOrd="0" destOrd="0" presId="urn:microsoft.com/office/officeart/2005/8/layout/chevron2"/>
    <dgm:cxn modelId="{8E8D5A84-6607-4069-A1DE-7D300E78F7D2}" type="presOf" srcId="{560764BC-8927-4044-9C8F-0EF814A7989A}" destId="{D79665AF-13D9-4D3C-801A-38304546CEC4}" srcOrd="0" destOrd="0" presId="urn:microsoft.com/office/officeart/2005/8/layout/chevron2"/>
    <dgm:cxn modelId="{0A9A3910-0CFC-48DD-AC20-EB5F6FA7529B}" type="presOf" srcId="{8BA52E2A-C33D-4686-BA91-312E0A58E42A}" destId="{00281193-D14C-4BB1-9B68-E45FC8DE2F77}" srcOrd="0" destOrd="0" presId="urn:microsoft.com/office/officeart/2005/8/layout/chevron2"/>
    <dgm:cxn modelId="{AB0BE6A9-6912-4695-8B0B-206C425FDD18}" srcId="{08166606-0B35-4C6E-934B-2F062F0D8C2C}" destId="{8D426BD3-6BF3-4BAB-8B97-83942B8880E4}" srcOrd="0" destOrd="0" parTransId="{80A97C72-875B-4DD1-8A08-1497D4579BDE}" sibTransId="{20AE990F-955D-4D28-9E03-5EF6885C4F68}"/>
    <dgm:cxn modelId="{B829EB4B-3E3B-45D0-AC6A-111DA5CEAA50}" type="presOf" srcId="{08166606-0B35-4C6E-934B-2F062F0D8C2C}" destId="{058F6018-DBA0-44E9-A781-7D2E238F2B64}" srcOrd="0" destOrd="0" presId="urn:microsoft.com/office/officeart/2005/8/layout/chevron2"/>
    <dgm:cxn modelId="{FB124B13-A3B7-4C13-AA99-29851EC67AF8}" srcId="{91299470-44AF-4FFD-934C-0EAF67BA1E81}" destId="{3949B22A-A075-40E4-A72A-64114622D7BD}" srcOrd="9" destOrd="0" parTransId="{8D7C2C60-58F0-4320-926C-6156897EEACD}" sibTransId="{ECCDD50F-364C-4F6A-96C5-E6F30853BF4A}"/>
    <dgm:cxn modelId="{862D7B90-2CE4-4FD3-9A80-9AA2CF0C6C97}" type="presOf" srcId="{8D426BD3-6BF3-4BAB-8B97-83942B8880E4}" destId="{D0B71267-A90C-4750-9C30-2532371EECD8}" srcOrd="0" destOrd="0" presId="urn:microsoft.com/office/officeart/2005/8/layout/chevron2"/>
    <dgm:cxn modelId="{AD617BDC-661B-4AC1-9FEB-3D3528FB8198}" type="presOf" srcId="{91299470-44AF-4FFD-934C-0EAF67BA1E81}" destId="{D9184ED2-935D-4933-80C4-93A86D89BB68}" srcOrd="0" destOrd="0" presId="urn:microsoft.com/office/officeart/2005/8/layout/chevron2"/>
    <dgm:cxn modelId="{A349330C-2BEC-49A6-9EF6-AF5174656116}" srcId="{BE409397-5A0D-45F6-A8EF-FA9AB56C158A}" destId="{92FA2380-5829-4A58-B005-95B40E068AD0}" srcOrd="0" destOrd="0" parTransId="{73C16CC8-CE03-43B7-ACEB-47897633ECE4}" sibTransId="{BC34E27E-E329-4F61-80C3-668068EC7B44}"/>
    <dgm:cxn modelId="{2235E56C-124B-476E-BA47-B1935964A443}" srcId="{560764BC-8927-4044-9C8F-0EF814A7989A}" destId="{87AAAB78-2A37-4295-8FA7-8E11661D5753}" srcOrd="0" destOrd="0" parTransId="{C6A5D7D3-B076-4379-BDEB-01683968D867}" sibTransId="{EA4C48C5-F71E-4E63-8B15-0235A9212EFE}"/>
    <dgm:cxn modelId="{843728CF-DEC1-4371-8197-FD0054C2EC36}" srcId="{8BA52E2A-C33D-4686-BA91-312E0A58E42A}" destId="{165360CC-16C4-49F1-8A4E-7E361F38DAC4}" srcOrd="0" destOrd="0" parTransId="{7267B0A0-9E48-4012-AE8D-BBEDA6DAD75C}" sibTransId="{8E030788-20A7-4DA2-AA75-4CC3D9FE75A8}"/>
    <dgm:cxn modelId="{D58097AA-0DDF-4ACB-8DBB-7B6B16FF2946}" type="presOf" srcId="{3949B22A-A075-40E4-A72A-64114622D7BD}" destId="{0108724A-30F8-4BB7-BAE1-375FCCDB52D4}" srcOrd="0" destOrd="0" presId="urn:microsoft.com/office/officeart/2005/8/layout/chevron2"/>
    <dgm:cxn modelId="{B9D84D99-4C3B-445A-882F-63D0FF462DE6}" type="presOf" srcId="{2B79FAFB-8D70-41ED-9BE6-DA044CB53A44}" destId="{9DF03288-800D-4ED9-97B0-87B64B299108}" srcOrd="0" destOrd="0" presId="urn:microsoft.com/office/officeart/2005/8/layout/chevron2"/>
    <dgm:cxn modelId="{1A9A1F0D-6443-4BDC-A916-F7108C6576AB}" type="presOf" srcId="{50E542DB-3271-4A50-A0BE-3CD14FC379D3}" destId="{E39C7962-EB20-44EB-AED5-3C28D87612F8}" srcOrd="0" destOrd="0" presId="urn:microsoft.com/office/officeart/2005/8/layout/chevron2"/>
    <dgm:cxn modelId="{DC414761-46A3-415F-B147-D3016F957E3A}" srcId="{91299470-44AF-4FFD-934C-0EAF67BA1E81}" destId="{1CC26CFE-4A67-4592-899F-9391FE2F0FD4}" srcOrd="8" destOrd="0" parTransId="{B7E3DCB1-8D53-489F-A10C-BD8FB72F5A11}" sibTransId="{81A13700-63C4-4586-8BA6-5F53E5D4E94F}"/>
    <dgm:cxn modelId="{732BC5FD-21A0-4F4D-8604-7CC405BE7903}" srcId="{3949B22A-A075-40E4-A72A-64114622D7BD}" destId="{03A422F3-9A43-4F8B-BB33-A7BBFC6581A8}" srcOrd="0" destOrd="0" parTransId="{B1F5FED2-924F-46A7-99D0-8D69D723BC5A}" sibTransId="{28C18328-59CF-4769-BFBE-4E17BFEA553D}"/>
    <dgm:cxn modelId="{89F01C63-A171-4536-8724-28D87FE559BA}" type="presOf" srcId="{BE409397-5A0D-45F6-A8EF-FA9AB56C158A}" destId="{F1A34B37-C0A0-4190-AE83-38893882C4C1}" srcOrd="0" destOrd="0" presId="urn:microsoft.com/office/officeart/2005/8/layout/chevron2"/>
    <dgm:cxn modelId="{9ADCDA09-84AB-406F-80AE-930879A00FA0}" type="presOf" srcId="{1B80019F-F967-4353-96C0-3477CDCEC273}" destId="{536A3CE3-99D1-4536-9431-732E6B6AC0A9}" srcOrd="0" destOrd="0" presId="urn:microsoft.com/office/officeart/2005/8/layout/chevron2"/>
    <dgm:cxn modelId="{7EF8E6FA-85D8-4BEB-BE16-0927774F3C98}" type="presOf" srcId="{87AAAB78-2A37-4295-8FA7-8E11661D5753}" destId="{A8DDCD77-2225-40FC-8369-A7B06BD5F136}" srcOrd="0" destOrd="0" presId="urn:microsoft.com/office/officeart/2005/8/layout/chevron2"/>
    <dgm:cxn modelId="{1EB4C055-0E68-40AF-86D9-0DB9243AC7B8}" srcId="{1B80019F-F967-4353-96C0-3477CDCEC273}" destId="{CED2571E-8EC8-4A4C-BF2A-46D058742396}" srcOrd="0" destOrd="0" parTransId="{3C6E49B6-A335-47CF-BB5B-CBA18B095B72}" sibTransId="{A62B71C3-3C8A-4540-8676-16BCE36A7D4F}"/>
    <dgm:cxn modelId="{DE59014E-9328-4676-A277-C4814033A110}" type="presParOf" srcId="{D9184ED2-935D-4933-80C4-93A86D89BB68}" destId="{0822163E-07F0-4549-95C0-9E561608F555}" srcOrd="0" destOrd="0" presId="urn:microsoft.com/office/officeart/2005/8/layout/chevron2"/>
    <dgm:cxn modelId="{3F4C46BA-B7A3-4592-A604-05220886E2B5}" type="presParOf" srcId="{0822163E-07F0-4549-95C0-9E561608F555}" destId="{00281193-D14C-4BB1-9B68-E45FC8DE2F77}" srcOrd="0" destOrd="0" presId="urn:microsoft.com/office/officeart/2005/8/layout/chevron2"/>
    <dgm:cxn modelId="{A07C97D8-46F6-4553-AB57-1BF4EC47526B}" type="presParOf" srcId="{0822163E-07F0-4549-95C0-9E561608F555}" destId="{6D91C8A9-3A9D-4EC7-8112-088CD890DCD7}" srcOrd="1" destOrd="0" presId="urn:microsoft.com/office/officeart/2005/8/layout/chevron2"/>
    <dgm:cxn modelId="{22B4F443-945F-44A9-82E6-6AE77E3C1655}" type="presParOf" srcId="{D9184ED2-935D-4933-80C4-93A86D89BB68}" destId="{5FBAE0A6-2273-4934-BCC7-D79127C19A3E}" srcOrd="1" destOrd="0" presId="urn:microsoft.com/office/officeart/2005/8/layout/chevron2"/>
    <dgm:cxn modelId="{DDF7F153-5174-48B4-A898-DF0105B976E1}" type="presParOf" srcId="{D9184ED2-935D-4933-80C4-93A86D89BB68}" destId="{D9733FBF-E189-4275-9695-19A67CB3A571}" srcOrd="2" destOrd="0" presId="urn:microsoft.com/office/officeart/2005/8/layout/chevron2"/>
    <dgm:cxn modelId="{9B1E23E9-F5FB-4D95-92F8-56DCA7FCB2A6}" type="presParOf" srcId="{D9733FBF-E189-4275-9695-19A67CB3A571}" destId="{D79665AF-13D9-4D3C-801A-38304546CEC4}" srcOrd="0" destOrd="0" presId="urn:microsoft.com/office/officeart/2005/8/layout/chevron2"/>
    <dgm:cxn modelId="{C1CC8FB2-FD97-4326-A0C5-727CC0ABF297}" type="presParOf" srcId="{D9733FBF-E189-4275-9695-19A67CB3A571}" destId="{A8DDCD77-2225-40FC-8369-A7B06BD5F136}" srcOrd="1" destOrd="0" presId="urn:microsoft.com/office/officeart/2005/8/layout/chevron2"/>
    <dgm:cxn modelId="{AB929466-5D47-489A-898A-20276F4A5D45}" type="presParOf" srcId="{D9184ED2-935D-4933-80C4-93A86D89BB68}" destId="{5A761C62-C23B-4CFE-9ABD-A019BB191DCF}" srcOrd="3" destOrd="0" presId="urn:microsoft.com/office/officeart/2005/8/layout/chevron2"/>
    <dgm:cxn modelId="{A66424CE-BCC3-4E8A-B94F-9D8201D4B50B}" type="presParOf" srcId="{D9184ED2-935D-4933-80C4-93A86D89BB68}" destId="{27ED8619-681E-4C9C-8B70-1811D69E1241}" srcOrd="4" destOrd="0" presId="urn:microsoft.com/office/officeart/2005/8/layout/chevron2"/>
    <dgm:cxn modelId="{0757224A-F567-4CC2-BD15-0D8BD593D4DA}" type="presParOf" srcId="{27ED8619-681E-4C9C-8B70-1811D69E1241}" destId="{91F297CB-0EC1-4B58-A8DF-FC47FAC1DAB5}" srcOrd="0" destOrd="0" presId="urn:microsoft.com/office/officeart/2005/8/layout/chevron2"/>
    <dgm:cxn modelId="{D07A8EDE-D39D-4BA9-9999-CB84436F14BB}" type="presParOf" srcId="{27ED8619-681E-4C9C-8B70-1811D69E1241}" destId="{96F2AFD1-E5D5-4E97-9532-0343BBEB9399}" srcOrd="1" destOrd="0" presId="urn:microsoft.com/office/officeart/2005/8/layout/chevron2"/>
    <dgm:cxn modelId="{5112909A-02E2-4D8C-AD8B-15F3E31510B0}" type="presParOf" srcId="{D9184ED2-935D-4933-80C4-93A86D89BB68}" destId="{701D34C9-84F8-448F-BE40-CFB7260C2CE0}" srcOrd="5" destOrd="0" presId="urn:microsoft.com/office/officeart/2005/8/layout/chevron2"/>
    <dgm:cxn modelId="{B9D516E2-48E7-486A-AA59-0FA3943A27B3}" type="presParOf" srcId="{D9184ED2-935D-4933-80C4-93A86D89BB68}" destId="{53308431-1163-43B8-A4C4-3D28A6BEF12E}" srcOrd="6" destOrd="0" presId="urn:microsoft.com/office/officeart/2005/8/layout/chevron2"/>
    <dgm:cxn modelId="{85F64EE0-CA55-46F9-9887-84E6D1575B87}" type="presParOf" srcId="{53308431-1163-43B8-A4C4-3D28A6BEF12E}" destId="{E3F18C6C-90B1-43D0-8F5B-D3B029A99DA6}" srcOrd="0" destOrd="0" presId="urn:microsoft.com/office/officeart/2005/8/layout/chevron2"/>
    <dgm:cxn modelId="{D1D28874-6D57-4B32-9D52-99C63F10EC01}" type="presParOf" srcId="{53308431-1163-43B8-A4C4-3D28A6BEF12E}" destId="{BF68DAA3-CEDB-431B-8C64-C0536544266A}" srcOrd="1" destOrd="0" presId="urn:microsoft.com/office/officeart/2005/8/layout/chevron2"/>
    <dgm:cxn modelId="{CB047ED5-A370-4505-A86C-ABADB51B5BFD}" type="presParOf" srcId="{D9184ED2-935D-4933-80C4-93A86D89BB68}" destId="{F131BC64-E8CD-4819-8E93-03DB19924AA7}" srcOrd="7" destOrd="0" presId="urn:microsoft.com/office/officeart/2005/8/layout/chevron2"/>
    <dgm:cxn modelId="{CB673203-B2CD-4CEC-8DC4-40C111914BA9}" type="presParOf" srcId="{D9184ED2-935D-4933-80C4-93A86D89BB68}" destId="{247DD7D4-BAB4-4941-8293-E55E87DB2EEC}" srcOrd="8" destOrd="0" presId="urn:microsoft.com/office/officeart/2005/8/layout/chevron2"/>
    <dgm:cxn modelId="{B8123ECD-A0C2-494D-ABAB-08B1B57D0326}" type="presParOf" srcId="{247DD7D4-BAB4-4941-8293-E55E87DB2EEC}" destId="{F1A34B37-C0A0-4190-AE83-38893882C4C1}" srcOrd="0" destOrd="0" presId="urn:microsoft.com/office/officeart/2005/8/layout/chevron2"/>
    <dgm:cxn modelId="{EA3252D3-0B05-4B4B-8603-CEE619A456F8}" type="presParOf" srcId="{247DD7D4-BAB4-4941-8293-E55E87DB2EEC}" destId="{28FDA058-F6D7-401B-9795-D7A43235C3A0}" srcOrd="1" destOrd="0" presId="urn:microsoft.com/office/officeart/2005/8/layout/chevron2"/>
    <dgm:cxn modelId="{9294CB7E-EB5E-469F-96E9-95EA933E26A5}" type="presParOf" srcId="{D9184ED2-935D-4933-80C4-93A86D89BB68}" destId="{805BE7AE-98AF-4A39-8F18-875E658DFCCD}" srcOrd="9" destOrd="0" presId="urn:microsoft.com/office/officeart/2005/8/layout/chevron2"/>
    <dgm:cxn modelId="{DC87CD2A-5755-4575-87D9-A7CD2F73A9DD}" type="presParOf" srcId="{D9184ED2-935D-4933-80C4-93A86D89BB68}" destId="{FAE8AD59-9B9F-4B98-AA31-0C9EFE8C38D3}" srcOrd="10" destOrd="0" presId="urn:microsoft.com/office/officeart/2005/8/layout/chevron2"/>
    <dgm:cxn modelId="{56F85D40-98D8-4E38-9DB8-3C7810F4E278}" type="presParOf" srcId="{FAE8AD59-9B9F-4B98-AA31-0C9EFE8C38D3}" destId="{6B59371D-A752-44BF-979D-1BB7D1D14A49}" srcOrd="0" destOrd="0" presId="urn:microsoft.com/office/officeart/2005/8/layout/chevron2"/>
    <dgm:cxn modelId="{8A69CB02-79CC-481B-BBA5-4102E5D5B9A0}" type="presParOf" srcId="{FAE8AD59-9B9F-4B98-AA31-0C9EFE8C38D3}" destId="{E39C7962-EB20-44EB-AED5-3C28D87612F8}" srcOrd="1" destOrd="0" presId="urn:microsoft.com/office/officeart/2005/8/layout/chevron2"/>
    <dgm:cxn modelId="{0DC0762C-3408-44D3-B4BD-54CCEE802809}" type="presParOf" srcId="{D9184ED2-935D-4933-80C4-93A86D89BB68}" destId="{80A50A7D-8082-40C2-AB20-9C4C68BC30BA}" srcOrd="11" destOrd="0" presId="urn:microsoft.com/office/officeart/2005/8/layout/chevron2"/>
    <dgm:cxn modelId="{A934C23A-54FB-4D08-B2A5-C7A0673FED63}" type="presParOf" srcId="{D9184ED2-935D-4933-80C4-93A86D89BB68}" destId="{888B7597-0C4F-4579-8957-B0DAA2072DA0}" srcOrd="12" destOrd="0" presId="urn:microsoft.com/office/officeart/2005/8/layout/chevron2"/>
    <dgm:cxn modelId="{5930EC94-7DC5-4541-BC95-459C4CABFEB3}" type="presParOf" srcId="{888B7597-0C4F-4579-8957-B0DAA2072DA0}" destId="{536A3CE3-99D1-4536-9431-732E6B6AC0A9}" srcOrd="0" destOrd="0" presId="urn:microsoft.com/office/officeart/2005/8/layout/chevron2"/>
    <dgm:cxn modelId="{6A05C472-8B5C-4290-B0F8-004BDEED9912}" type="presParOf" srcId="{888B7597-0C4F-4579-8957-B0DAA2072DA0}" destId="{639A4615-63D9-4491-B85F-A26D7A369EBE}" srcOrd="1" destOrd="0" presId="urn:microsoft.com/office/officeart/2005/8/layout/chevron2"/>
    <dgm:cxn modelId="{79DC85A9-3BF5-4524-851E-3523781754EE}" type="presParOf" srcId="{D9184ED2-935D-4933-80C4-93A86D89BB68}" destId="{E64458AE-5DA8-4D44-A619-CE49E26EFA5C}" srcOrd="13" destOrd="0" presId="urn:microsoft.com/office/officeart/2005/8/layout/chevron2"/>
    <dgm:cxn modelId="{395D5635-CA0A-4731-8A70-23CC8C188568}" type="presParOf" srcId="{D9184ED2-935D-4933-80C4-93A86D89BB68}" destId="{B5A17848-3D4C-44C6-A50B-FC1AA658324E}" srcOrd="14" destOrd="0" presId="urn:microsoft.com/office/officeart/2005/8/layout/chevron2"/>
    <dgm:cxn modelId="{51050603-4C05-4EFC-8ED3-7B147349C70B}" type="presParOf" srcId="{B5A17848-3D4C-44C6-A50B-FC1AA658324E}" destId="{058F6018-DBA0-44E9-A781-7D2E238F2B64}" srcOrd="0" destOrd="0" presId="urn:microsoft.com/office/officeart/2005/8/layout/chevron2"/>
    <dgm:cxn modelId="{BF2E0291-41EA-4ECA-A796-AF8A4A88E154}" type="presParOf" srcId="{B5A17848-3D4C-44C6-A50B-FC1AA658324E}" destId="{D0B71267-A90C-4750-9C30-2532371EECD8}" srcOrd="1" destOrd="0" presId="urn:microsoft.com/office/officeart/2005/8/layout/chevron2"/>
    <dgm:cxn modelId="{241E0179-CCE8-42C4-9C60-45EFEFFF861F}" type="presParOf" srcId="{D9184ED2-935D-4933-80C4-93A86D89BB68}" destId="{596DD187-7000-40DB-88B2-0B3C7BAC9F0D}" srcOrd="15" destOrd="0" presId="urn:microsoft.com/office/officeart/2005/8/layout/chevron2"/>
    <dgm:cxn modelId="{90C81BEF-F110-41CD-A388-BA265BDEB583}" type="presParOf" srcId="{D9184ED2-935D-4933-80C4-93A86D89BB68}" destId="{63F043A9-49E9-4F15-973C-A375F3A9CFCC}" srcOrd="16" destOrd="0" presId="urn:microsoft.com/office/officeart/2005/8/layout/chevron2"/>
    <dgm:cxn modelId="{86FC87C4-F571-48DA-8BDA-FA2664A0D7E8}" type="presParOf" srcId="{63F043A9-49E9-4F15-973C-A375F3A9CFCC}" destId="{077E1E67-9FAF-4458-BED8-82919FDEA775}" srcOrd="0" destOrd="0" presId="urn:microsoft.com/office/officeart/2005/8/layout/chevron2"/>
    <dgm:cxn modelId="{4C8337BC-E816-4E42-9D42-4A14D5DE08A7}" type="presParOf" srcId="{63F043A9-49E9-4F15-973C-A375F3A9CFCC}" destId="{AFE91DD3-E886-47CC-BD6E-7AD08EC26195}" srcOrd="1" destOrd="0" presId="urn:microsoft.com/office/officeart/2005/8/layout/chevron2"/>
    <dgm:cxn modelId="{16420B80-2B9D-4A2E-B631-DB771AA2C2FE}" type="presParOf" srcId="{D9184ED2-935D-4933-80C4-93A86D89BB68}" destId="{B193FA6F-45AB-46F3-BD9C-8973E88175C7}" srcOrd="17" destOrd="0" presId="urn:microsoft.com/office/officeart/2005/8/layout/chevron2"/>
    <dgm:cxn modelId="{8F224F92-CF9F-43CF-AE94-0B8E8675A9CC}" type="presParOf" srcId="{D9184ED2-935D-4933-80C4-93A86D89BB68}" destId="{A28D70CB-228B-4316-97E9-91272B58FA26}" srcOrd="18" destOrd="0" presId="urn:microsoft.com/office/officeart/2005/8/layout/chevron2"/>
    <dgm:cxn modelId="{8780574E-9A52-45E3-934D-C75DED0FF223}" type="presParOf" srcId="{A28D70CB-228B-4316-97E9-91272B58FA26}" destId="{0108724A-30F8-4BB7-BAE1-375FCCDB52D4}" srcOrd="0" destOrd="0" presId="urn:microsoft.com/office/officeart/2005/8/layout/chevron2"/>
    <dgm:cxn modelId="{52C61BBC-298B-47ED-898A-FC79CB5E2C41}" type="presParOf" srcId="{A28D70CB-228B-4316-97E9-91272B58FA26}" destId="{B9D4AE0E-49E5-4FFD-982B-FC4FFE6846E3}" srcOrd="1" destOrd="0" presId="urn:microsoft.com/office/officeart/2005/8/layout/chevron2"/>
    <dgm:cxn modelId="{49716E66-7707-41CD-ACD4-E53B28F2C76B}" type="presParOf" srcId="{D9184ED2-935D-4933-80C4-93A86D89BB68}" destId="{7230023B-2E84-4B2C-BE85-F8F3D446BC59}" srcOrd="19" destOrd="0" presId="urn:microsoft.com/office/officeart/2005/8/layout/chevron2"/>
    <dgm:cxn modelId="{C370E45F-2D32-4ACB-8059-133BDCA35E89}" type="presParOf" srcId="{D9184ED2-935D-4933-80C4-93A86D89BB68}" destId="{074CDBEA-B168-46C2-9E86-3E7AA4BFE8FB}" srcOrd="20" destOrd="0" presId="urn:microsoft.com/office/officeart/2005/8/layout/chevron2"/>
    <dgm:cxn modelId="{98C4D841-8F39-4635-B254-EC3FC56D84DF}" type="presParOf" srcId="{074CDBEA-B168-46C2-9E86-3E7AA4BFE8FB}" destId="{CF01ADC5-D9CD-49C0-AD1E-BB5D88F28300}" srcOrd="0" destOrd="0" presId="urn:microsoft.com/office/officeart/2005/8/layout/chevron2"/>
    <dgm:cxn modelId="{D57BE2A1-4C00-43D8-BD3E-2FAD50DF590E}" type="presParOf" srcId="{074CDBEA-B168-46C2-9E86-3E7AA4BFE8FB}" destId="{9DF03288-800D-4ED9-97B0-87B64B29910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81193-D14C-4BB1-9B68-E45FC8DE2F77}">
      <dsp:nvSpPr>
        <dsp:cNvPr id="0" name=""/>
        <dsp:cNvSpPr/>
      </dsp:nvSpPr>
      <dsp:spPr>
        <a:xfrm rot="5400000">
          <a:off x="-80218" y="110788"/>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CA" sz="1200" b="1" kern="1200" dirty="0" smtClean="0">
              <a:latin typeface="+mn-lt"/>
              <a:ea typeface="Arial Unicode MS"/>
              <a:cs typeface="Arial Unicode MS"/>
            </a:rPr>
            <a:t>Oct. 2016</a:t>
          </a:r>
          <a:endParaRPr lang="en-US" sz="1200" b="1" kern="1200" dirty="0">
            <a:latin typeface="+mn-lt"/>
            <a:ea typeface="Arial Unicode MS"/>
            <a:cs typeface="Arial Unicode MS"/>
          </a:endParaRPr>
        </a:p>
      </dsp:txBody>
      <dsp:txXfrm rot="-5400000">
        <a:off x="1" y="217746"/>
        <a:ext cx="374351" cy="160436"/>
      </dsp:txXfrm>
    </dsp:sp>
    <dsp:sp modelId="{6D91C8A9-3A9D-4EC7-8112-088CD890DCD7}">
      <dsp:nvSpPr>
        <dsp:cNvPr id="0" name=""/>
        <dsp:cNvSpPr/>
      </dsp:nvSpPr>
      <dsp:spPr>
        <a:xfrm rot="5400000">
          <a:off x="4425302" y="-3969361"/>
          <a:ext cx="336540" cy="8398951"/>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dirty="0" smtClean="0">
              <a:latin typeface="+mn-lt"/>
              <a:ea typeface="Arial Unicode MS"/>
              <a:cs typeface="Arial Unicode MS"/>
            </a:rPr>
            <a:t>Approche pancanadienne pour la tarification de la pollution par le carbone annoncée par le PM</a:t>
          </a:r>
          <a:endParaRPr lang="en-US" sz="1200" b="0" kern="1200" dirty="0">
            <a:latin typeface="+mn-lt"/>
            <a:ea typeface="Arial Unicode MS"/>
            <a:cs typeface="Arial Unicode MS"/>
          </a:endParaRPr>
        </a:p>
      </dsp:txBody>
      <dsp:txXfrm rot="-5400000">
        <a:off x="394097" y="78273"/>
        <a:ext cx="8382522" cy="303682"/>
      </dsp:txXfrm>
    </dsp:sp>
    <dsp:sp modelId="{D79665AF-13D9-4D3C-801A-38304546CEC4}">
      <dsp:nvSpPr>
        <dsp:cNvPr id="0" name=""/>
        <dsp:cNvSpPr/>
      </dsp:nvSpPr>
      <dsp:spPr>
        <a:xfrm rot="5400000">
          <a:off x="-80218" y="577960"/>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CA" sz="1200" b="1" kern="1200" dirty="0" err="1" smtClean="0">
              <a:latin typeface="+mn-lt"/>
              <a:ea typeface="Arial Unicode MS"/>
              <a:cs typeface="Arial Unicode MS"/>
            </a:rPr>
            <a:t>Dec</a:t>
          </a:r>
          <a:r>
            <a:rPr lang="fr-CA" sz="1200" b="1" kern="1200" dirty="0" smtClean="0">
              <a:latin typeface="+mn-lt"/>
              <a:ea typeface="Arial Unicode MS"/>
              <a:cs typeface="Arial Unicode MS"/>
            </a:rPr>
            <a:t>. 2016</a:t>
          </a:r>
          <a:endParaRPr lang="en-US" sz="1200" b="1" kern="1200" dirty="0">
            <a:latin typeface="+mn-lt"/>
            <a:ea typeface="Arial Unicode MS"/>
            <a:cs typeface="Arial Unicode MS"/>
          </a:endParaRPr>
        </a:p>
      </dsp:txBody>
      <dsp:txXfrm rot="-5400000">
        <a:off x="1" y="684918"/>
        <a:ext cx="374351" cy="160436"/>
      </dsp:txXfrm>
    </dsp:sp>
    <dsp:sp modelId="{A8DDCD77-2225-40FC-8369-A7B06BD5F136}">
      <dsp:nvSpPr>
        <dsp:cNvPr id="0" name=""/>
        <dsp:cNvSpPr/>
      </dsp:nvSpPr>
      <dsp:spPr>
        <a:xfrm rot="5400000">
          <a:off x="4470237" y="-3538827"/>
          <a:ext cx="28260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fr-CA" sz="1100" b="0" kern="1200" dirty="0" smtClean="0">
              <a:latin typeface="+mn-lt"/>
              <a:ea typeface="Arial Unicode MS"/>
              <a:cs typeface="Arial Unicode MS"/>
            </a:rPr>
            <a:t> Le cadre pancanadien sur la croissance propre et les changements climatiques est signé par les premiers ministres</a:t>
          </a:r>
          <a:endParaRPr lang="en-US" sz="1100" b="0" kern="1200" dirty="0">
            <a:latin typeface="+mn-lt"/>
            <a:ea typeface="Arial Unicode MS"/>
            <a:cs typeface="Arial Unicode MS"/>
          </a:endParaRPr>
        </a:p>
      </dsp:txBody>
      <dsp:txXfrm rot="-5400000">
        <a:off x="374352" y="570853"/>
        <a:ext cx="8460578" cy="255011"/>
      </dsp:txXfrm>
    </dsp:sp>
    <dsp:sp modelId="{91F297CB-0EC1-4B58-A8DF-FC47FAC1DAB5}">
      <dsp:nvSpPr>
        <dsp:cNvPr id="0" name=""/>
        <dsp:cNvSpPr/>
      </dsp:nvSpPr>
      <dsp:spPr>
        <a:xfrm rot="5400000">
          <a:off x="-80218" y="103386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CA" sz="1200" b="1" kern="1200" dirty="0" smtClean="0">
              <a:latin typeface="+mn-lt"/>
              <a:ea typeface="Arial Unicode MS"/>
              <a:cs typeface="Arial Unicode MS"/>
            </a:rPr>
            <a:t>Mai 2017</a:t>
          </a:r>
          <a:endParaRPr lang="en-US" sz="1200" b="1" kern="1200" dirty="0">
            <a:latin typeface="+mn-lt"/>
            <a:ea typeface="Arial Unicode MS"/>
            <a:cs typeface="Arial Unicode MS"/>
          </a:endParaRPr>
        </a:p>
      </dsp:txBody>
      <dsp:txXfrm rot="-5400000">
        <a:off x="1" y="1140827"/>
        <a:ext cx="374351" cy="160436"/>
      </dsp:txXfrm>
    </dsp:sp>
    <dsp:sp modelId="{96F2AFD1-E5D5-4E97-9532-0343BBEB9399}">
      <dsp:nvSpPr>
        <dsp:cNvPr id="0" name=""/>
        <dsp:cNvSpPr/>
      </dsp:nvSpPr>
      <dsp:spPr>
        <a:xfrm rot="5400000">
          <a:off x="4487505" y="-3082615"/>
          <a:ext cx="248066"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fr-CA" sz="1100" b="0" kern="1200" dirty="0" smtClean="0">
              <a:latin typeface="+mn-lt"/>
              <a:ea typeface="Arial Unicode MS"/>
              <a:cs typeface="Arial Unicode MS"/>
            </a:rPr>
            <a:t> Le document technique sur la proposition de conception du filet de sécurité fédéral est publié pour commentaires</a:t>
          </a:r>
          <a:endParaRPr lang="en-US" sz="1100" b="0" kern="1200" dirty="0">
            <a:latin typeface="+mn-lt"/>
            <a:ea typeface="Arial Unicode MS"/>
            <a:cs typeface="Arial Unicode MS"/>
          </a:endParaRPr>
        </a:p>
      </dsp:txBody>
      <dsp:txXfrm rot="-5400000">
        <a:off x="374352" y="1042648"/>
        <a:ext cx="8462263" cy="223846"/>
      </dsp:txXfrm>
    </dsp:sp>
    <dsp:sp modelId="{E3F18C6C-90B1-43D0-8F5B-D3B029A99DA6}">
      <dsp:nvSpPr>
        <dsp:cNvPr id="0" name=""/>
        <dsp:cNvSpPr/>
      </dsp:nvSpPr>
      <dsp:spPr>
        <a:xfrm rot="5400000">
          <a:off x="-80218" y="1473232"/>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Dec. 2017</a:t>
          </a:r>
          <a:endParaRPr lang="en-US" sz="1200" b="1" kern="1200" dirty="0">
            <a:latin typeface="+mn-lt"/>
            <a:ea typeface="Arial Unicode MS"/>
            <a:cs typeface="Arial Unicode MS"/>
          </a:endParaRPr>
        </a:p>
      </dsp:txBody>
      <dsp:txXfrm rot="-5400000">
        <a:off x="1" y="1580190"/>
        <a:ext cx="374351" cy="160436"/>
      </dsp:txXfrm>
    </dsp:sp>
    <dsp:sp modelId="{BF68DAA3-CEDB-431B-8C64-C0536544266A}">
      <dsp:nvSpPr>
        <dsp:cNvPr id="0" name=""/>
        <dsp:cNvSpPr/>
      </dsp:nvSpPr>
      <dsp:spPr>
        <a:xfrm rot="5400000">
          <a:off x="4446949" y="-2654151"/>
          <a:ext cx="329178" cy="8444967"/>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noProof="0" dirty="0" smtClean="0">
              <a:latin typeface="+mn-lt"/>
              <a:ea typeface="Arial Unicode MS"/>
              <a:cs typeface="Arial Unicode MS"/>
            </a:rPr>
            <a:t>Lettres confirmant que les provinces et territoires ont jusqu’au 1</a:t>
          </a:r>
          <a:r>
            <a:rPr lang="fr-CA" sz="1200" b="0" kern="1200" baseline="30000" noProof="0" dirty="0" smtClean="0">
              <a:latin typeface="+mn-lt"/>
              <a:ea typeface="Arial Unicode MS"/>
              <a:cs typeface="Arial Unicode MS"/>
            </a:rPr>
            <a:t>er</a:t>
          </a:r>
          <a:r>
            <a:rPr lang="fr-CA" sz="1200" b="0" kern="1200" noProof="0" dirty="0" smtClean="0">
              <a:latin typeface="+mn-lt"/>
              <a:ea typeface="Arial Unicode MS"/>
              <a:cs typeface="Arial Unicode MS"/>
            </a:rPr>
            <a:t> septembre pour confirmer leurs plans</a:t>
          </a:r>
          <a:endParaRPr lang="fr-CA" sz="1200" b="0" kern="1200" noProof="0" dirty="0">
            <a:latin typeface="+mn-lt"/>
            <a:ea typeface="Arial Unicode MS"/>
            <a:cs typeface="Arial Unicode MS"/>
          </a:endParaRPr>
        </a:p>
      </dsp:txBody>
      <dsp:txXfrm rot="-5400000">
        <a:off x="389055" y="1419812"/>
        <a:ext cx="8428898" cy="297040"/>
      </dsp:txXfrm>
    </dsp:sp>
    <dsp:sp modelId="{F1A34B37-C0A0-4190-AE83-38893882C4C1}">
      <dsp:nvSpPr>
        <dsp:cNvPr id="0" name=""/>
        <dsp:cNvSpPr/>
      </dsp:nvSpPr>
      <dsp:spPr>
        <a:xfrm rot="5400000">
          <a:off x="-80218" y="200874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CA" sz="1200" b="1" kern="1200" dirty="0" smtClean="0">
              <a:latin typeface="+mn-lt"/>
              <a:ea typeface="Arial Unicode MS"/>
              <a:cs typeface="Arial Unicode MS"/>
            </a:rPr>
            <a:t>Jan. 2018</a:t>
          </a:r>
          <a:endParaRPr lang="en-US" sz="1200" b="1" kern="1200" dirty="0">
            <a:latin typeface="+mn-lt"/>
            <a:ea typeface="Arial Unicode MS"/>
            <a:cs typeface="Arial Unicode MS"/>
          </a:endParaRPr>
        </a:p>
      </dsp:txBody>
      <dsp:txXfrm rot="-5400000">
        <a:off x="1" y="2115702"/>
        <a:ext cx="374351" cy="160436"/>
      </dsp:txXfrm>
    </dsp:sp>
    <dsp:sp modelId="{28FDA058-F6D7-401B-9795-D7A43235C3A0}">
      <dsp:nvSpPr>
        <dsp:cNvPr id="0" name=""/>
        <dsp:cNvSpPr/>
      </dsp:nvSpPr>
      <dsp:spPr>
        <a:xfrm rot="5400000">
          <a:off x="4437732" y="-2134854"/>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kern="1200" dirty="0" smtClean="0"/>
            <a:t> L’ébauche de proposition législative et la proposition de cadre réglementaire pour les grandes industries sont publiées pour commentaires</a:t>
          </a:r>
          <a:endParaRPr lang="en-US" sz="1200" b="0" kern="1200" dirty="0">
            <a:latin typeface="+mn-lt"/>
            <a:ea typeface="Arial Unicode MS"/>
            <a:cs typeface="Arial Unicode MS"/>
          </a:endParaRPr>
        </a:p>
      </dsp:txBody>
      <dsp:txXfrm rot="-5400000">
        <a:off x="374352" y="1945495"/>
        <a:ext cx="8457404" cy="313673"/>
      </dsp:txXfrm>
    </dsp:sp>
    <dsp:sp modelId="{6B59371D-A752-44BF-979D-1BB7D1D14A49}">
      <dsp:nvSpPr>
        <dsp:cNvPr id="0" name=""/>
        <dsp:cNvSpPr/>
      </dsp:nvSpPr>
      <dsp:spPr>
        <a:xfrm rot="5400000">
          <a:off x="-80218" y="249002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Mai</a:t>
          </a:r>
          <a:r>
            <a:rPr lang="en-US" sz="1200" b="0" kern="1200" dirty="0" smtClean="0">
              <a:latin typeface="+mn-lt"/>
              <a:ea typeface="Arial Unicode MS"/>
              <a:cs typeface="Arial Unicode MS"/>
            </a:rPr>
            <a:t> </a:t>
          </a:r>
          <a:r>
            <a:rPr lang="en-US" sz="1200" b="1" kern="1200" dirty="0" smtClean="0">
              <a:latin typeface="+mn-lt"/>
              <a:ea typeface="Arial Unicode MS"/>
              <a:cs typeface="Arial Unicode MS"/>
            </a:rPr>
            <a:t>2018</a:t>
          </a:r>
          <a:endParaRPr lang="en-US" sz="1200" b="1" kern="1200" dirty="0">
            <a:latin typeface="+mn-lt"/>
            <a:ea typeface="Arial Unicode MS"/>
            <a:cs typeface="Arial Unicode MS"/>
          </a:endParaRPr>
        </a:p>
      </dsp:txBody>
      <dsp:txXfrm rot="-5400000">
        <a:off x="1" y="2596987"/>
        <a:ext cx="374351" cy="160436"/>
      </dsp:txXfrm>
    </dsp:sp>
    <dsp:sp modelId="{E39C7962-EB20-44EB-AED5-3C28D87612F8}">
      <dsp:nvSpPr>
        <dsp:cNvPr id="0" name=""/>
        <dsp:cNvSpPr/>
      </dsp:nvSpPr>
      <dsp:spPr>
        <a:xfrm rot="5400000">
          <a:off x="4437732" y="-1653569"/>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noProof="0" dirty="0" smtClean="0"/>
            <a:t>Document sur les options de conformités publié pour commentaires du public</a:t>
          </a:r>
          <a:endParaRPr lang="fr-CA" sz="1200" b="0" kern="1200" noProof="0" dirty="0">
            <a:latin typeface="+mn-lt"/>
            <a:ea typeface="Arial Unicode MS"/>
            <a:cs typeface="Arial Unicode MS"/>
          </a:endParaRPr>
        </a:p>
      </dsp:txBody>
      <dsp:txXfrm rot="-5400000">
        <a:off x="374352" y="2426780"/>
        <a:ext cx="8457404" cy="313673"/>
      </dsp:txXfrm>
    </dsp:sp>
    <dsp:sp modelId="{536A3CE3-99D1-4536-9431-732E6B6AC0A9}">
      <dsp:nvSpPr>
        <dsp:cNvPr id="0" name=""/>
        <dsp:cNvSpPr/>
      </dsp:nvSpPr>
      <dsp:spPr>
        <a:xfrm rot="5400000">
          <a:off x="-80218" y="297131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CA" sz="1200" b="1" kern="1200" dirty="0" smtClean="0">
              <a:latin typeface="+mn-lt"/>
              <a:ea typeface="Arial Unicode MS"/>
              <a:cs typeface="Arial Unicode MS"/>
            </a:rPr>
            <a:t> </a:t>
          </a:r>
          <a:r>
            <a:rPr lang="en-CA" sz="1200" b="1" kern="1200" dirty="0" err="1" smtClean="0">
              <a:latin typeface="+mn-lt"/>
              <a:ea typeface="Arial Unicode MS"/>
              <a:cs typeface="Arial Unicode MS"/>
            </a:rPr>
            <a:t>Juin</a:t>
          </a:r>
          <a:r>
            <a:rPr lang="en-CA" sz="1200" b="1" kern="1200" dirty="0" smtClean="0">
              <a:latin typeface="+mn-lt"/>
              <a:ea typeface="Arial Unicode MS"/>
              <a:cs typeface="Arial Unicode MS"/>
            </a:rPr>
            <a:t> 2018</a:t>
          </a:r>
          <a:endParaRPr lang="en-US" sz="1200" b="1" kern="1200" dirty="0">
            <a:latin typeface="+mn-lt"/>
            <a:ea typeface="Arial Unicode MS"/>
            <a:cs typeface="Arial Unicode MS"/>
          </a:endParaRPr>
        </a:p>
      </dsp:txBody>
      <dsp:txXfrm rot="-5400000">
        <a:off x="1" y="3078272"/>
        <a:ext cx="374351" cy="160436"/>
      </dsp:txXfrm>
    </dsp:sp>
    <dsp:sp modelId="{639A4615-63D9-4491-B85F-A26D7A369EBE}">
      <dsp:nvSpPr>
        <dsp:cNvPr id="0" name=""/>
        <dsp:cNvSpPr/>
      </dsp:nvSpPr>
      <dsp:spPr>
        <a:xfrm rot="5400000">
          <a:off x="4437732" y="-1172284"/>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i="0" kern="1200" noProof="0" dirty="0" smtClean="0"/>
            <a:t>La </a:t>
          </a:r>
          <a:r>
            <a:rPr lang="fr-CA" sz="1200" b="0" i="1" kern="1200" noProof="0" dirty="0" smtClean="0"/>
            <a:t>Loi sur la Tarification de la pollution causée par les gaz à effet de serre </a:t>
          </a:r>
          <a:r>
            <a:rPr lang="fr-CA" sz="1200" b="0" i="0" kern="1200" noProof="0" dirty="0" smtClean="0"/>
            <a:t>reçoit la Sanction Royale</a:t>
          </a:r>
          <a:endParaRPr lang="fr-CA" sz="1200" b="0" i="0" kern="1200" noProof="0" dirty="0">
            <a:latin typeface="+mn-lt"/>
            <a:ea typeface="Arial Unicode MS"/>
            <a:cs typeface="Arial Unicode MS"/>
          </a:endParaRPr>
        </a:p>
      </dsp:txBody>
      <dsp:txXfrm rot="-5400000">
        <a:off x="374352" y="2908065"/>
        <a:ext cx="8457404" cy="313673"/>
      </dsp:txXfrm>
    </dsp:sp>
    <dsp:sp modelId="{058F6018-DBA0-44E9-A781-7D2E238F2B64}">
      <dsp:nvSpPr>
        <dsp:cNvPr id="0" name=""/>
        <dsp:cNvSpPr/>
      </dsp:nvSpPr>
      <dsp:spPr>
        <a:xfrm rot="5400000">
          <a:off x="-80218" y="345259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Oct. 2018</a:t>
          </a:r>
          <a:endParaRPr lang="en-US" sz="1200" b="1" kern="1200" dirty="0">
            <a:latin typeface="+mn-lt"/>
            <a:ea typeface="Arial Unicode MS"/>
            <a:cs typeface="Arial Unicode MS"/>
          </a:endParaRPr>
        </a:p>
      </dsp:txBody>
      <dsp:txXfrm rot="-5400000">
        <a:off x="1" y="3559557"/>
        <a:ext cx="374351" cy="160436"/>
      </dsp:txXfrm>
    </dsp:sp>
    <dsp:sp modelId="{D0B71267-A90C-4750-9C30-2532371EECD8}">
      <dsp:nvSpPr>
        <dsp:cNvPr id="0" name=""/>
        <dsp:cNvSpPr/>
      </dsp:nvSpPr>
      <dsp:spPr>
        <a:xfrm rot="5400000">
          <a:off x="4437732" y="-690999"/>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kern="1200" noProof="0" dirty="0" smtClean="0"/>
            <a:t>Le PM annonce où le système fédéral s’appliquera selon l’évaluation par rapport au modèle fédéral</a:t>
          </a:r>
          <a:endParaRPr lang="fr-CA" sz="1200" b="0" kern="1200" noProof="0" dirty="0">
            <a:latin typeface="+mn-lt"/>
            <a:ea typeface="Arial Unicode MS"/>
            <a:cs typeface="Arial Unicode MS"/>
          </a:endParaRPr>
        </a:p>
      </dsp:txBody>
      <dsp:txXfrm rot="-5400000">
        <a:off x="374352" y="3389350"/>
        <a:ext cx="8457404" cy="313673"/>
      </dsp:txXfrm>
    </dsp:sp>
    <dsp:sp modelId="{077E1E67-9FAF-4458-BED8-82919FDEA775}">
      <dsp:nvSpPr>
        <dsp:cNvPr id="0" name=""/>
        <dsp:cNvSpPr/>
      </dsp:nvSpPr>
      <dsp:spPr>
        <a:xfrm rot="5400000">
          <a:off x="-80218" y="393388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Dec. 2018</a:t>
          </a:r>
          <a:endParaRPr lang="en-US" sz="1200" b="1" kern="1200" dirty="0">
            <a:latin typeface="+mn-lt"/>
            <a:ea typeface="Arial Unicode MS"/>
            <a:cs typeface="Arial Unicode MS"/>
          </a:endParaRPr>
        </a:p>
      </dsp:txBody>
      <dsp:txXfrm rot="-5400000">
        <a:off x="1" y="4040842"/>
        <a:ext cx="374351" cy="160436"/>
      </dsp:txXfrm>
    </dsp:sp>
    <dsp:sp modelId="{AFE91DD3-E886-47CC-BD6E-7AD08EC26195}">
      <dsp:nvSpPr>
        <dsp:cNvPr id="0" name=""/>
        <dsp:cNvSpPr/>
      </dsp:nvSpPr>
      <dsp:spPr>
        <a:xfrm rot="5400000">
          <a:off x="4437732" y="-209714"/>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noProof="0" dirty="0" smtClean="0">
              <a:latin typeface="+mn-lt"/>
              <a:ea typeface="Arial Unicode MS"/>
              <a:cs typeface="Arial Unicode MS"/>
            </a:rPr>
            <a:t>La projet de réglementaire pour le STFR est publiée pour commentaires</a:t>
          </a:r>
          <a:endParaRPr lang="fr-CA" sz="1200" b="0" kern="1200" noProof="0" dirty="0">
            <a:latin typeface="+mn-lt"/>
            <a:ea typeface="Arial Unicode MS"/>
            <a:cs typeface="Arial Unicode MS"/>
          </a:endParaRPr>
        </a:p>
      </dsp:txBody>
      <dsp:txXfrm rot="-5400000">
        <a:off x="374352" y="3870635"/>
        <a:ext cx="8457404" cy="313673"/>
      </dsp:txXfrm>
    </dsp:sp>
    <dsp:sp modelId="{0108724A-30F8-4BB7-BAE1-375FCCDB52D4}">
      <dsp:nvSpPr>
        <dsp:cNvPr id="0" name=""/>
        <dsp:cNvSpPr/>
      </dsp:nvSpPr>
      <dsp:spPr>
        <a:xfrm rot="5400000">
          <a:off x="-80218" y="441516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Jan. 2019</a:t>
          </a:r>
          <a:endParaRPr lang="en-US" sz="1200" b="1" kern="1200" dirty="0">
            <a:latin typeface="+mn-lt"/>
            <a:ea typeface="Arial Unicode MS"/>
            <a:cs typeface="Arial Unicode MS"/>
          </a:endParaRPr>
        </a:p>
      </dsp:txBody>
      <dsp:txXfrm rot="-5400000">
        <a:off x="1" y="4522127"/>
        <a:ext cx="374351" cy="160436"/>
      </dsp:txXfrm>
    </dsp:sp>
    <dsp:sp modelId="{B9D4AE0E-49E5-4FFD-982B-FC4FFE6846E3}">
      <dsp:nvSpPr>
        <dsp:cNvPr id="0" name=""/>
        <dsp:cNvSpPr/>
      </dsp:nvSpPr>
      <dsp:spPr>
        <a:xfrm rot="5400000">
          <a:off x="4437732" y="271570"/>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noProof="0" dirty="0" smtClean="0">
              <a:latin typeface="+mn-lt"/>
              <a:ea typeface="Arial Unicode MS"/>
              <a:cs typeface="Arial Unicode MS"/>
            </a:rPr>
            <a:t>Les exigences du STFR fédéral commencent à s’appliquer dans les provinces assujetties (1</a:t>
          </a:r>
          <a:r>
            <a:rPr lang="fr-CA" sz="1200" b="0" kern="1200" baseline="30000" noProof="0" dirty="0" smtClean="0">
              <a:latin typeface="+mn-lt"/>
              <a:ea typeface="Arial Unicode MS"/>
              <a:cs typeface="Arial Unicode MS"/>
            </a:rPr>
            <a:t>er</a:t>
          </a:r>
          <a:r>
            <a:rPr lang="fr-CA" sz="1200" b="0" kern="1200" noProof="0" dirty="0" smtClean="0">
              <a:latin typeface="+mn-lt"/>
              <a:ea typeface="Arial Unicode MS"/>
              <a:cs typeface="Arial Unicode MS"/>
            </a:rPr>
            <a:t> juillet 2019 au NT, YN)</a:t>
          </a:r>
          <a:endParaRPr lang="fr-CA" sz="1200" b="0" kern="1200" noProof="0" dirty="0">
            <a:latin typeface="+mn-lt"/>
            <a:ea typeface="Arial Unicode MS"/>
            <a:cs typeface="Arial Unicode MS"/>
          </a:endParaRPr>
        </a:p>
      </dsp:txBody>
      <dsp:txXfrm rot="-5400000">
        <a:off x="374352" y="4351920"/>
        <a:ext cx="8457404" cy="313673"/>
      </dsp:txXfrm>
    </dsp:sp>
    <dsp:sp modelId="{CF01ADC5-D9CD-49C0-AD1E-BB5D88F28300}">
      <dsp:nvSpPr>
        <dsp:cNvPr id="0" name=""/>
        <dsp:cNvSpPr/>
      </dsp:nvSpPr>
      <dsp:spPr>
        <a:xfrm rot="5400000">
          <a:off x="-80218" y="489645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err="1" smtClean="0">
              <a:latin typeface="+mn-lt"/>
              <a:ea typeface="Arial Unicode MS"/>
              <a:cs typeface="Arial Unicode MS"/>
            </a:rPr>
            <a:t>Avr</a:t>
          </a:r>
          <a:r>
            <a:rPr lang="en-US" sz="1200" b="1" kern="1200" dirty="0" smtClean="0">
              <a:latin typeface="+mn-lt"/>
              <a:ea typeface="Arial Unicode MS"/>
              <a:cs typeface="Arial Unicode MS"/>
            </a:rPr>
            <a:t>. 2019</a:t>
          </a:r>
          <a:endParaRPr lang="en-US" sz="1200" b="1" kern="1200" dirty="0">
            <a:latin typeface="+mn-lt"/>
            <a:ea typeface="Arial Unicode MS"/>
            <a:cs typeface="Arial Unicode MS"/>
          </a:endParaRPr>
        </a:p>
      </dsp:txBody>
      <dsp:txXfrm rot="-5400000">
        <a:off x="1" y="5003412"/>
        <a:ext cx="374351" cy="160436"/>
      </dsp:txXfrm>
    </dsp:sp>
    <dsp:sp modelId="{9DF03288-800D-4ED9-97B0-87B64B299108}">
      <dsp:nvSpPr>
        <dsp:cNvPr id="0" name=""/>
        <dsp:cNvSpPr/>
      </dsp:nvSpPr>
      <dsp:spPr>
        <a:xfrm rot="5400000">
          <a:off x="4437732" y="752855"/>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noProof="0" dirty="0" smtClean="0">
              <a:latin typeface="+mn-lt"/>
              <a:ea typeface="Arial Unicode MS"/>
              <a:cs typeface="Arial Unicode MS"/>
            </a:rPr>
            <a:t>La redevance sur les combustibles entre en vigueur (1</a:t>
          </a:r>
          <a:r>
            <a:rPr lang="fr-CA" sz="1200" b="0" kern="1200" baseline="30000" noProof="0" dirty="0" smtClean="0">
              <a:latin typeface="+mn-lt"/>
              <a:ea typeface="Arial Unicode MS"/>
              <a:cs typeface="Arial Unicode MS"/>
            </a:rPr>
            <a:t>er</a:t>
          </a:r>
          <a:r>
            <a:rPr lang="fr-CA" sz="1200" b="0" kern="1200" noProof="0" dirty="0" smtClean="0">
              <a:latin typeface="+mn-lt"/>
              <a:ea typeface="Arial Unicode MS"/>
              <a:cs typeface="Arial Unicode MS"/>
            </a:rPr>
            <a:t> juillet 2019 au NT, YN)</a:t>
          </a:r>
          <a:endParaRPr lang="fr-CA" sz="1200" b="0" kern="1200" noProof="0" dirty="0">
            <a:latin typeface="+mn-lt"/>
            <a:ea typeface="Arial Unicode MS"/>
            <a:cs typeface="Arial Unicode MS"/>
          </a:endParaRPr>
        </a:p>
      </dsp:txBody>
      <dsp:txXfrm rot="-5400000">
        <a:off x="374352" y="4833205"/>
        <a:ext cx="8457404" cy="31367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0.02773</cdr:x>
      <cdr:y>0.88241</cdr:y>
    </cdr:from>
    <cdr:to>
      <cdr:x>0.95933</cdr:x>
      <cdr:y>0.96215</cdr:y>
    </cdr:to>
    <cdr:sp macro="" textlink="">
      <cdr:nvSpPr>
        <cdr:cNvPr id="2" name="Text Box 1"/>
        <cdr:cNvSpPr txBox="1"/>
      </cdr:nvSpPr>
      <cdr:spPr>
        <a:xfrm xmlns:a="http://schemas.openxmlformats.org/drawingml/2006/main">
          <a:off x="139230" y="2131499"/>
          <a:ext cx="4678145" cy="1926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CA" sz="1100" dirty="0"/>
            <a:t>Source: </a:t>
          </a:r>
          <a:r>
            <a:rPr lang="fr-CA" sz="1100" dirty="0" smtClean="0"/>
            <a:t>Statistique </a:t>
          </a:r>
          <a:r>
            <a:rPr lang="fr-CA" sz="1100" dirty="0"/>
            <a:t>Canada, CANSIM </a:t>
          </a:r>
          <a:r>
            <a:rPr lang="fr-CA" sz="1100" dirty="0" smtClean="0"/>
            <a:t>tableau </a:t>
          </a:r>
          <a:r>
            <a:rPr lang="fr-CA" sz="1100" dirty="0"/>
            <a:t>328-0015, </a:t>
          </a:r>
          <a:r>
            <a:rPr lang="fr-CA" sz="1100" dirty="0" smtClean="0"/>
            <a:t>Indice de prix des intrants agricoles</a:t>
          </a:r>
          <a:endParaRPr lang="fr-CA"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D04D6973-754B-47CD-95F4-E4177A42261F}" type="datetimeFigureOut">
              <a:rPr lang="en-US" altLang="en-US"/>
              <a:pPr/>
              <a:t>2/26/2019</a:t>
            </a:fld>
            <a:endParaRPr lang="en-US" alt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E8D216E-3286-4007-A09A-41655211AEC2}" type="slidenum">
              <a:rPr lang="en-US" altLang="en-US"/>
              <a:pPr/>
              <a:t>‹#›</a:t>
            </a:fld>
            <a:endParaRPr lang="en-US" altLang="en-US" dirty="0"/>
          </a:p>
        </p:txBody>
      </p:sp>
    </p:spTree>
    <p:extLst>
      <p:ext uri="{BB962C8B-B14F-4D97-AF65-F5344CB8AC3E}">
        <p14:creationId xmlns:p14="http://schemas.microsoft.com/office/powerpoint/2010/main" val="4059104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72979507-E6EB-4E09-9330-8A6222761008}" type="datetimeFigureOut">
              <a:rPr lang="en-US" altLang="en-US"/>
              <a:pPr/>
              <a:t>2/26/2019</a:t>
            </a:fld>
            <a:endParaRPr lang="en-US" alt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58B6414A-BA14-4DDA-AFF4-139240F35821}" type="slidenum">
              <a:rPr lang="en-US" altLang="en-US"/>
              <a:pPr/>
              <a:t>‹#›</a:t>
            </a:fld>
            <a:endParaRPr lang="en-US" altLang="en-US" dirty="0"/>
          </a:p>
        </p:txBody>
      </p:sp>
    </p:spTree>
    <p:extLst>
      <p:ext uri="{BB962C8B-B14F-4D97-AF65-F5344CB8AC3E}">
        <p14:creationId xmlns:p14="http://schemas.microsoft.com/office/powerpoint/2010/main" val="225283980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1</a:t>
            </a:fld>
            <a:endParaRPr lang="en-US" altLang="en-US" dirty="0"/>
          </a:p>
        </p:txBody>
      </p:sp>
    </p:spTree>
    <p:extLst>
      <p:ext uri="{BB962C8B-B14F-4D97-AF65-F5344CB8AC3E}">
        <p14:creationId xmlns:p14="http://schemas.microsoft.com/office/powerpoint/2010/main" val="3509200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2</a:t>
            </a:fld>
            <a:endParaRPr lang="en-US" altLang="en-US"/>
          </a:p>
        </p:txBody>
      </p:sp>
    </p:spTree>
    <p:extLst>
      <p:ext uri="{BB962C8B-B14F-4D97-AF65-F5344CB8AC3E}">
        <p14:creationId xmlns:p14="http://schemas.microsoft.com/office/powerpoint/2010/main" val="874190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sz="1400" b="0" dirty="0" smtClean="0">
                <a:latin typeface="+mn-lt"/>
                <a:ea typeface="Arial Unicode MS"/>
                <a:cs typeface="Arial Unicode MS"/>
              </a:rPr>
              <a:t> </a:t>
            </a:r>
            <a:endParaRPr lang="en-US" dirty="0"/>
          </a:p>
        </p:txBody>
      </p:sp>
      <p:sp>
        <p:nvSpPr>
          <p:cNvPr id="4" name="Slide Number Placeholder 3"/>
          <p:cNvSpPr>
            <a:spLocks noGrp="1"/>
          </p:cNvSpPr>
          <p:nvPr>
            <p:ph type="sldNum" sz="quarter" idx="10"/>
          </p:nvPr>
        </p:nvSpPr>
        <p:spPr/>
        <p:txBody>
          <a:bodyPr/>
          <a:lstStyle/>
          <a:p>
            <a:fld id="{58B6414A-BA14-4DDA-AFF4-139240F35821}" type="slidenum">
              <a:rPr lang="en-US" altLang="en-US" smtClean="0"/>
              <a:pPr/>
              <a:t>3</a:t>
            </a:fld>
            <a:endParaRPr lang="en-US" altLang="en-US"/>
          </a:p>
        </p:txBody>
      </p:sp>
    </p:spTree>
    <p:extLst>
      <p:ext uri="{BB962C8B-B14F-4D97-AF65-F5344CB8AC3E}">
        <p14:creationId xmlns:p14="http://schemas.microsoft.com/office/powerpoint/2010/main" val="172587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4</a:t>
            </a:fld>
            <a:endParaRPr lang="en-US" altLang="en-US" dirty="0"/>
          </a:p>
        </p:txBody>
      </p:sp>
    </p:spTree>
    <p:extLst>
      <p:ext uri="{BB962C8B-B14F-4D97-AF65-F5344CB8AC3E}">
        <p14:creationId xmlns:p14="http://schemas.microsoft.com/office/powerpoint/2010/main" val="2700659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buFontTx/>
              <a:buNone/>
            </a:pPr>
            <a:endParaRPr lang="en-US" dirty="0" smtClean="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5</a:t>
            </a:fld>
            <a:endParaRPr lang="en-US" altLang="en-US"/>
          </a:p>
        </p:txBody>
      </p:sp>
    </p:spTree>
    <p:extLst>
      <p:ext uri="{BB962C8B-B14F-4D97-AF65-F5344CB8AC3E}">
        <p14:creationId xmlns:p14="http://schemas.microsoft.com/office/powerpoint/2010/main" val="1390904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6</a:t>
            </a:fld>
            <a:endParaRPr lang="en-US" altLang="en-US" dirty="0"/>
          </a:p>
        </p:txBody>
      </p:sp>
    </p:spTree>
    <p:extLst>
      <p:ext uri="{BB962C8B-B14F-4D97-AF65-F5344CB8AC3E}">
        <p14:creationId xmlns:p14="http://schemas.microsoft.com/office/powerpoint/2010/main" val="247699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7</a:t>
            </a:fld>
            <a:endParaRPr lang="en-US" altLang="en-US" dirty="0"/>
          </a:p>
        </p:txBody>
      </p:sp>
    </p:spTree>
    <p:extLst>
      <p:ext uri="{BB962C8B-B14F-4D97-AF65-F5344CB8AC3E}">
        <p14:creationId xmlns:p14="http://schemas.microsoft.com/office/powerpoint/2010/main" val="760244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ヒラギノ角ゴ Pro W3" pitchFamily="126" charset="-128"/>
              <a:cs typeface="ヒラギノ角ゴ Pro W3" charset="0"/>
            </a:endParaRPr>
          </a:p>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9</a:t>
            </a:fld>
            <a:endParaRPr lang="en-US" altLang="en-US" dirty="0"/>
          </a:p>
        </p:txBody>
      </p:sp>
    </p:spTree>
    <p:extLst>
      <p:ext uri="{BB962C8B-B14F-4D97-AF65-F5344CB8AC3E}">
        <p14:creationId xmlns:p14="http://schemas.microsoft.com/office/powerpoint/2010/main" val="3864668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11</a:t>
            </a:fld>
            <a:endParaRPr lang="en-US" altLang="en-US" dirty="0"/>
          </a:p>
        </p:txBody>
      </p:sp>
    </p:spTree>
    <p:extLst>
      <p:ext uri="{BB962C8B-B14F-4D97-AF65-F5344CB8AC3E}">
        <p14:creationId xmlns:p14="http://schemas.microsoft.com/office/powerpoint/2010/main" val="21900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half imag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
        <p:nvSpPr>
          <p:cNvPr id="10" name="Content Placeholder 2"/>
          <p:cNvSpPr>
            <a:spLocks noGrp="1"/>
          </p:cNvSpPr>
          <p:nvPr>
            <p:ph idx="11"/>
          </p:nvPr>
        </p:nvSpPr>
        <p:spPr>
          <a:xfrm>
            <a:off x="4694296" y="753534"/>
            <a:ext cx="3992504" cy="5436540"/>
          </a:xfrm>
        </p:spPr>
        <p:txBody>
          <a:bodyPr/>
          <a:lstStyle>
            <a:lvl1pPr marL="0" indent="0">
              <a:buNone/>
              <a:defRPr>
                <a:latin typeface="Century Gothic" pitchFamily="34" charset="0"/>
              </a:defRPr>
            </a:lvl1pPr>
          </a:lstStyle>
          <a:p>
            <a:pPr lvl="0"/>
            <a:endParaRPr lang="en-US" dirty="0"/>
          </a:p>
        </p:txBody>
      </p:sp>
      <p:sp>
        <p:nvSpPr>
          <p:cNvPr id="2" name="Title 1"/>
          <p:cNvSpPr>
            <a:spLocks noGrp="1"/>
          </p:cNvSpPr>
          <p:nvPr>
            <p:ph type="ctrTitle"/>
          </p:nvPr>
        </p:nvSpPr>
        <p:spPr>
          <a:xfrm>
            <a:off x="487969" y="753535"/>
            <a:ext cx="3792400"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87968" y="3336749"/>
            <a:ext cx="3792401" cy="1752600"/>
          </a:xfrm>
        </p:spPr>
        <p:txBody>
          <a:bodyPr>
            <a:normAutofit/>
          </a:bodyPr>
          <a:lstStyle>
            <a:lvl1pPr marL="0" indent="0" algn="l">
              <a:buNone/>
              <a:defRPr sz="2400" b="0" i="0" baseline="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
        <p:nvSpPr>
          <p:cNvPr id="12" name="Slide Number Placeholder 5"/>
          <p:cNvSpPr>
            <a:spLocks noGrp="1"/>
          </p:cNvSpPr>
          <p:nvPr>
            <p:ph type="sldNum" sz="quarter" idx="12"/>
          </p:nvPr>
        </p:nvSpPr>
        <p:spPr/>
        <p:txBody>
          <a:bodyPr/>
          <a:lstStyle>
            <a:lvl1pPr>
              <a:defRPr/>
            </a:lvl1pPr>
          </a:lstStyle>
          <a:p>
            <a:fld id="{A3C1C3F4-7627-499B-A387-D46B6B71D0BD}" type="slidenum">
              <a:rPr lang="en-US" altLang="en-US"/>
              <a:pPr/>
              <a:t>‹#›</a:t>
            </a:fld>
            <a:endParaRPr lang="en-US" altLang="en-US" dirty="0"/>
          </a:p>
        </p:txBody>
      </p:sp>
      <p:pic>
        <p:nvPicPr>
          <p:cNvPr id="14"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99363" y="3231387"/>
            <a:ext cx="382755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p:cNvCxnSpPr/>
          <p:nvPr userDrawn="1"/>
        </p:nvCxnSpPr>
        <p:spPr>
          <a:xfrm>
            <a:off x="436449" y="6276975"/>
            <a:ext cx="8250351"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pic>
        <p:nvPicPr>
          <p:cNvPr id="17" name="Picture 7"/>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36449" y="544182"/>
            <a:ext cx="82548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7575249" y="6359520"/>
            <a:ext cx="1116000" cy="26790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N:\Multimedia\Design\Corporate Look Templates\Branding Elements\Logo\FIP_ECCC\ECCC_c_normal_e.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2639" y="221724"/>
            <a:ext cx="3213158" cy="225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5897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fld id="{7D325CEB-1D58-4033-B3AA-47E6E8AA1651}" type="slidenum">
              <a:rPr lang="en-US" altLang="en-US"/>
              <a:pPr/>
              <a:t>‹#›</a:t>
            </a:fld>
            <a:endParaRPr lang="en-US" altLang="en-US" dirty="0"/>
          </a:p>
        </p:txBody>
      </p:sp>
    </p:spTree>
    <p:extLst>
      <p:ext uri="{BB962C8B-B14F-4D97-AF65-F5344CB8AC3E}">
        <p14:creationId xmlns:p14="http://schemas.microsoft.com/office/powerpoint/2010/main" val="41864238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5"/>
          <p:cNvSpPr>
            <a:spLocks noGrp="1"/>
          </p:cNvSpPr>
          <p:nvPr>
            <p:ph type="sldNum" sz="quarter" idx="10"/>
          </p:nvPr>
        </p:nvSpPr>
        <p:spPr/>
        <p:txBody>
          <a:bodyPr/>
          <a:lstStyle>
            <a:lvl1pPr>
              <a:defRPr/>
            </a:lvl1pPr>
          </a:lstStyle>
          <a:p>
            <a:fld id="{816CE915-54DE-42DF-81C9-6A96210B07F3}" type="slidenum">
              <a:rPr lang="en-US" altLang="en-US"/>
              <a:pPr/>
              <a:t>‹#›</a:t>
            </a:fld>
            <a:endParaRPr lang="en-US" altLang="en-US" dirty="0"/>
          </a:p>
        </p:txBody>
      </p:sp>
    </p:spTree>
    <p:extLst>
      <p:ext uri="{BB962C8B-B14F-4D97-AF65-F5344CB8AC3E}">
        <p14:creationId xmlns:p14="http://schemas.microsoft.com/office/powerpoint/2010/main" val="37835991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3050"/>
            <a:ext cx="3008313" cy="1162050"/>
          </a:xfrm>
        </p:spPr>
        <p:txBody>
          <a:bodyPr/>
          <a:lstStyle>
            <a:lvl1pPr algn="l">
              <a:defRPr sz="2000" b="0">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buClr>
                <a:srgbClr val="595959"/>
              </a:buClr>
              <a:defRPr sz="2600"/>
            </a:lvl1pPr>
            <a:lvl2pPr>
              <a:buClr>
                <a:srgbClr val="595959"/>
              </a:buClr>
              <a:defRPr sz="2400"/>
            </a:lvl2pPr>
            <a:lvl3pPr>
              <a:buClr>
                <a:srgbClr val="595959"/>
              </a:buClr>
              <a:defRPr sz="2200"/>
            </a:lvl3pPr>
            <a:lvl4pPr>
              <a:buClr>
                <a:srgbClr val="595959"/>
              </a:buClr>
              <a:defRPr sz="2000"/>
            </a:lvl4pPr>
            <a:lvl5pPr>
              <a:buClr>
                <a:srgbClr val="595959"/>
              </a:buClr>
              <a:defRPr sz="1800"/>
            </a:lvl5pPr>
            <a:lvl6pPr>
              <a:defRPr sz="2000"/>
            </a:lvl6pPr>
            <a:lvl7pPr>
              <a:defRPr sz="2000"/>
            </a:lvl7pPr>
            <a:lvl8pPr>
              <a:defRPr sz="2000"/>
            </a:lvl8pPr>
            <a:lvl9pPr>
              <a:defRPr sz="20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smtClean="0"/>
              <a:t>Click to edit Master text styles</a:t>
            </a:r>
          </a:p>
        </p:txBody>
      </p:sp>
      <p:sp>
        <p:nvSpPr>
          <p:cNvPr id="8" name="Slide Number Placeholder 5"/>
          <p:cNvSpPr>
            <a:spLocks noGrp="1"/>
          </p:cNvSpPr>
          <p:nvPr>
            <p:ph type="sldNum" sz="quarter" idx="10"/>
          </p:nvPr>
        </p:nvSpPr>
        <p:spPr/>
        <p:txBody>
          <a:bodyPr/>
          <a:lstStyle>
            <a:lvl1pPr>
              <a:defRPr/>
            </a:lvl1pPr>
          </a:lstStyle>
          <a:p>
            <a:fld id="{07B34F6D-27DC-4F94-8982-5FFA21468BA5}" type="slidenum">
              <a:rPr lang="en-US" altLang="en-US"/>
              <a:pPr/>
              <a:t>‹#›</a:t>
            </a:fld>
            <a:endParaRPr lang="en-US" altLang="en-US" dirty="0"/>
          </a:p>
        </p:txBody>
      </p:sp>
    </p:spTree>
    <p:extLst>
      <p:ext uri="{BB962C8B-B14F-4D97-AF65-F5344CB8AC3E}">
        <p14:creationId xmlns:p14="http://schemas.microsoft.com/office/powerpoint/2010/main" val="37626849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cxnSp>
        <p:nvCxnSpPr>
          <p:cNvPr id="5" name="Straight Connector 4"/>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792288" y="4800600"/>
            <a:ext cx="5486400" cy="566738"/>
          </a:xfrm>
        </p:spPr>
        <p:txBody>
          <a:bodyPr/>
          <a:lstStyle>
            <a:lvl1pPr algn="l">
              <a:defRPr sz="2000" b="0">
                <a:solidFill>
                  <a:srgbClr val="595959"/>
                </a:solidFill>
              </a:defRPr>
            </a:lvl1pPr>
          </a:lstStyle>
          <a:p>
            <a:r>
              <a:rPr lang="en-CA"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595959"/>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59595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smtClean="0"/>
              <a:t>Click to edit Master text styles</a:t>
            </a:r>
          </a:p>
        </p:txBody>
      </p:sp>
      <p:sp>
        <p:nvSpPr>
          <p:cNvPr id="6" name="Slide Number Placeholder 5"/>
          <p:cNvSpPr>
            <a:spLocks noGrp="1"/>
          </p:cNvSpPr>
          <p:nvPr>
            <p:ph type="sldNum" sz="quarter" idx="10"/>
          </p:nvPr>
        </p:nvSpPr>
        <p:spPr/>
        <p:txBody>
          <a:bodyPr/>
          <a:lstStyle>
            <a:lvl1pPr>
              <a:defRPr/>
            </a:lvl1pPr>
          </a:lstStyle>
          <a:p>
            <a:fld id="{098A5B3A-4079-4B46-A0FF-A550B3FE2682}" type="slidenum">
              <a:rPr lang="en-US" altLang="en-US"/>
              <a:pPr/>
              <a:t>‹#›</a:t>
            </a:fld>
            <a:endParaRPr lang="en-US" altLang="en-US" dirty="0"/>
          </a:p>
        </p:txBody>
      </p:sp>
    </p:spTree>
    <p:extLst>
      <p:ext uri="{BB962C8B-B14F-4D97-AF65-F5344CB8AC3E}">
        <p14:creationId xmlns:p14="http://schemas.microsoft.com/office/powerpoint/2010/main" val="33294051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595959"/>
                </a:solidFill>
              </a:defRPr>
            </a:lvl1pPr>
          </a:lstStyle>
          <a:p>
            <a:r>
              <a:rPr lang="en-CA"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buClr>
                <a:srgbClr val="595959"/>
              </a:buClr>
              <a:defRPr/>
            </a:lvl1pPr>
            <a:lvl2pPr>
              <a:buClr>
                <a:srgbClr val="595959"/>
              </a:buClr>
              <a:defRPr/>
            </a:lvl2pPr>
            <a:lvl3pPr>
              <a:buClr>
                <a:srgbClr val="595959"/>
              </a:buClr>
              <a:defRPr/>
            </a:lvl3pPr>
            <a:lvl4pPr>
              <a:buClr>
                <a:srgbClr val="595959"/>
              </a:buClr>
              <a:defRPr/>
            </a:lvl4pPr>
            <a:lvl5pPr>
              <a:buClr>
                <a:srgbClr val="595959"/>
              </a:buClr>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949DFE12-9688-42E0-BA90-99DAB2AC9520}" type="slidenum">
              <a:rPr lang="en-US" altLang="en-US"/>
              <a:pPr/>
              <a:t>‹#›</a:t>
            </a:fld>
            <a:endParaRPr lang="en-US" altLang="en-US" dirty="0"/>
          </a:p>
        </p:txBody>
      </p:sp>
    </p:spTree>
    <p:extLst>
      <p:ext uri="{BB962C8B-B14F-4D97-AF65-F5344CB8AC3E}">
        <p14:creationId xmlns:p14="http://schemas.microsoft.com/office/powerpoint/2010/main" val="335199624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5959"/>
                </a:solidFill>
              </a:defRPr>
            </a:lvl1pPr>
          </a:lstStyle>
          <a:p>
            <a:r>
              <a:rPr lang="en-US" dirty="0" smtClean="0"/>
              <a:t>Click to edit Master title style</a:t>
            </a:r>
            <a:endParaRPr lang="en-CA" dirty="0"/>
          </a:p>
        </p:txBody>
      </p:sp>
      <p:sp>
        <p:nvSpPr>
          <p:cNvPr id="3" name="Slide Number Placeholder 2"/>
          <p:cNvSpPr>
            <a:spLocks noGrp="1"/>
          </p:cNvSpPr>
          <p:nvPr>
            <p:ph type="sldNum" sz="quarter" idx="10"/>
          </p:nvPr>
        </p:nvSpPr>
        <p:spPr/>
        <p:txBody>
          <a:bodyPr/>
          <a:lstStyle/>
          <a:p>
            <a:fld id="{4AF31215-D414-49A1-B0BE-FA6A849F09BB}" type="slidenum">
              <a:rPr lang="en-US" altLang="en-US" smtClean="0"/>
              <a:pPr/>
              <a:t>‹#›</a:t>
            </a:fld>
            <a:endParaRPr lang="en-US" altLang="en-US" dirty="0"/>
          </a:p>
        </p:txBody>
      </p:sp>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743155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dirty="0"/>
          </a:p>
        </p:txBody>
      </p:sp>
    </p:spTree>
    <p:extLst>
      <p:ext uri="{BB962C8B-B14F-4D97-AF65-F5344CB8AC3E}">
        <p14:creationId xmlns:p14="http://schemas.microsoft.com/office/powerpoint/2010/main" val="259843332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7094149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sz="3600" b="0" i="0">
                <a:solidFill>
                  <a:srgbClr val="595959"/>
                </a:solidFill>
                <a:latin typeface="Century Gothic" pitchFamily="34" charset="0"/>
                <a:cs typeface="Century Gothic" pitchFamily="34" charset="0"/>
              </a:defRPr>
            </a:lvl1pPr>
          </a:lstStyle>
          <a:p>
            <a:r>
              <a:rPr lang="en-CA"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Clr>
                <a:srgbClr val="595959"/>
              </a:buClr>
              <a:buFont typeface="Arial"/>
              <a:buChar char="•"/>
              <a:defRPr sz="2600" b="0" i="0">
                <a:solidFill>
                  <a:srgbClr val="595959"/>
                </a:solidFill>
                <a:latin typeface="Century Gothic" pitchFamily="34" charset="0"/>
                <a:cs typeface="Century Gothic" pitchFamily="34" charset="0"/>
              </a:defRPr>
            </a:lvl1pPr>
            <a:lvl2pPr marL="742950" indent="-285750">
              <a:buClr>
                <a:srgbClr val="595959"/>
              </a:buClr>
              <a:buFont typeface="Arial"/>
              <a:buChar char="•"/>
              <a:defRPr sz="2400" b="0" i="0">
                <a:solidFill>
                  <a:srgbClr val="595959"/>
                </a:solidFill>
                <a:latin typeface="Century Gothic" pitchFamily="34" charset="0"/>
                <a:cs typeface="Century Gothic" pitchFamily="34" charset="0"/>
              </a:defRPr>
            </a:lvl2pPr>
            <a:lvl3pPr marL="1143000" indent="-228600">
              <a:buClr>
                <a:srgbClr val="595959"/>
              </a:buClr>
              <a:buFont typeface="Arial"/>
              <a:buChar char="•"/>
              <a:defRPr sz="2200" b="0" i="0">
                <a:solidFill>
                  <a:srgbClr val="595959"/>
                </a:solidFill>
                <a:latin typeface="Century Gothic" pitchFamily="34" charset="0"/>
                <a:cs typeface="Century Gothic" pitchFamily="34" charset="0"/>
              </a:defRPr>
            </a:lvl3pPr>
            <a:lvl4pPr marL="1600200" indent="-228600">
              <a:buClr>
                <a:srgbClr val="595959"/>
              </a:buClr>
              <a:buFont typeface="Arial"/>
              <a:buChar char="•"/>
              <a:defRPr sz="2000" b="0" i="0">
                <a:solidFill>
                  <a:srgbClr val="595959"/>
                </a:solidFill>
                <a:latin typeface="Century Gothic" pitchFamily="34" charset="0"/>
                <a:cs typeface="Century Gothic" pitchFamily="34" charset="0"/>
              </a:defRPr>
            </a:lvl4pPr>
            <a:lvl5pPr marL="2057400" indent="-228600">
              <a:buClr>
                <a:srgbClr val="595959"/>
              </a:buClr>
              <a:buFont typeface="Arial"/>
              <a:buChar char="•"/>
              <a:defRPr sz="1800" b="0" i="0">
                <a:solidFill>
                  <a:srgbClr val="595959"/>
                </a:solidFill>
                <a:latin typeface="Century Gothic" pitchFamily="34" charset="0"/>
                <a:cs typeface="Century Gothic" pitchFamily="34" charset="0"/>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fld id="{78075564-AF6E-40FC-905A-F6C5E8D29614}" type="slidenum">
              <a:rPr lang="en-US" altLang="en-US"/>
              <a:pPr/>
              <a:t>‹#›</a:t>
            </a:fld>
            <a:endParaRPr lang="en-US" altLang="en-US" dirty="0"/>
          </a:p>
        </p:txBody>
      </p:sp>
    </p:spTree>
    <p:extLst>
      <p:ext uri="{BB962C8B-B14F-4D97-AF65-F5344CB8AC3E}">
        <p14:creationId xmlns:p14="http://schemas.microsoft.com/office/powerpoint/2010/main" val="23034786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full image">
    <p:spTree>
      <p:nvGrpSpPr>
        <p:cNvPr id="1" name=""/>
        <p:cNvGrpSpPr/>
        <p:nvPr/>
      </p:nvGrpSpPr>
      <p:grpSpPr>
        <a:xfrm>
          <a:off x="0" y="0"/>
          <a:ext cx="0" cy="0"/>
          <a:chOff x="0" y="0"/>
          <a:chExt cx="0" cy="0"/>
        </a:xfrm>
      </p:grpSpPr>
      <p:sp>
        <p:nvSpPr>
          <p:cNvPr id="12" name="Rectangle 11"/>
          <p:cNvSpPr/>
          <p:nvPr userDrawn="1"/>
        </p:nvSpPr>
        <p:spPr>
          <a:xfrm>
            <a:off x="0" y="0"/>
            <a:ext cx="9144000" cy="69448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
        <p:nvSpPr>
          <p:cNvPr id="2" name="Title 1"/>
          <p:cNvSpPr>
            <a:spLocks noGrp="1"/>
          </p:cNvSpPr>
          <p:nvPr>
            <p:ph type="ctrTitle"/>
          </p:nvPr>
        </p:nvSpPr>
        <p:spPr>
          <a:xfrm>
            <a:off x="668867" y="1941161"/>
            <a:ext cx="7112000"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68866" y="4524375"/>
            <a:ext cx="7112001" cy="1752600"/>
          </a:xfrm>
        </p:spPr>
        <p:txBody>
          <a:bodyPr>
            <a:normAutofit/>
          </a:bodyPr>
          <a:lstStyle>
            <a:lvl1pPr marL="0" indent="0" algn="l">
              <a:buNone/>
              <a:defRPr sz="2400" b="0" i="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
        <p:nvSpPr>
          <p:cNvPr id="11" name="Slide Number Placeholder 5"/>
          <p:cNvSpPr>
            <a:spLocks noGrp="1"/>
          </p:cNvSpPr>
          <p:nvPr>
            <p:ph type="sldNum" sz="quarter" idx="12"/>
          </p:nvPr>
        </p:nvSpPr>
        <p:spPr/>
        <p:txBody>
          <a:bodyPr/>
          <a:lstStyle>
            <a:lvl1pPr>
              <a:defRPr/>
            </a:lvl1pPr>
          </a:lstStyle>
          <a:p>
            <a:fld id="{2B042CE3-6392-4968-B209-93A52C299364}" type="slidenum">
              <a:rPr lang="en-US" altLang="en-US"/>
              <a:pPr/>
              <a:t>‹#›</a:t>
            </a:fld>
            <a:endParaRPr lang="en-US" altLang="en-US" dirty="0"/>
          </a:p>
        </p:txBody>
      </p:sp>
      <p:pic>
        <p:nvPicPr>
          <p:cNvPr id="14"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566600" y="4424288"/>
            <a:ext cx="7307153"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36449" y="544182"/>
            <a:ext cx="82548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7575249" y="6359520"/>
            <a:ext cx="1116000" cy="26790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N:\Multimedia\Design\Corporate Look Templates\Branding Elements\Logo\FIP_ECCC\ECCC_c_normal_e.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2639" y="221724"/>
            <a:ext cx="3213158" cy="225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0288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solidFill>
                  <a:srgbClr val="595959"/>
                </a:solidFill>
                <a:latin typeface="Century Gothic" pitchFamily="34" charset="0"/>
              </a:defRPr>
            </a:lvl1pPr>
          </a:lstStyle>
          <a:p>
            <a:r>
              <a:rPr lang="en-CA"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95959"/>
                </a:solidFill>
                <a:latin typeface="Century Gothic"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smtClean="0"/>
              <a:t>Click to edit Master text styles</a:t>
            </a:r>
          </a:p>
        </p:txBody>
      </p:sp>
      <p:sp>
        <p:nvSpPr>
          <p:cNvPr id="6" name="Slide Number Placeholder 5"/>
          <p:cNvSpPr>
            <a:spLocks noGrp="1"/>
          </p:cNvSpPr>
          <p:nvPr>
            <p:ph type="sldNum" sz="quarter" idx="10"/>
          </p:nvPr>
        </p:nvSpPr>
        <p:spPr/>
        <p:txBody>
          <a:bodyPr/>
          <a:lstStyle>
            <a:lvl1pPr>
              <a:defRPr/>
            </a:lvl1pPr>
          </a:lstStyle>
          <a:p>
            <a:fld id="{00CFA99A-0B6A-4F6F-BA8D-AFBE694F623A}" type="slidenum">
              <a:rPr lang="en-US" altLang="en-US"/>
              <a:pPr/>
              <a:t>‹#›</a:t>
            </a:fld>
            <a:endParaRPr lang="en-US" altLang="en-US" dirty="0"/>
          </a:p>
        </p:txBody>
      </p:sp>
      <p:cxnSp>
        <p:nvCxnSpPr>
          <p:cNvPr id="8" name="Straight Connector 7"/>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3408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8" name="Slide Number Placeholder 5"/>
          <p:cNvSpPr>
            <a:spLocks noGrp="1"/>
          </p:cNvSpPr>
          <p:nvPr>
            <p:ph type="sldNum" sz="quarter" idx="10"/>
          </p:nvPr>
        </p:nvSpPr>
        <p:spPr/>
        <p:txBody>
          <a:bodyPr/>
          <a:lstStyle>
            <a:lvl1pPr>
              <a:defRPr/>
            </a:lvl1pPr>
          </a:lstStyle>
          <a:p>
            <a:fld id="{A7F49F12-9138-49F1-96D4-CC6FC00A57C3}" type="slidenum">
              <a:rPr lang="en-US" altLang="en-US"/>
              <a:pPr/>
              <a:t>‹#›</a:t>
            </a:fld>
            <a:endParaRPr lang="en-US" altLang="en-US" dirty="0"/>
          </a:p>
        </p:txBody>
      </p:sp>
    </p:spTree>
    <p:extLst>
      <p:ext uri="{BB962C8B-B14F-4D97-AF65-F5344CB8AC3E}">
        <p14:creationId xmlns:p14="http://schemas.microsoft.com/office/powerpoint/2010/main" val="25041850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4922838" y="2805113"/>
            <a:ext cx="4221162" cy="3119437"/>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8" name="Rectangle 7"/>
          <p:cNvSpPr/>
          <p:nvPr userDrawn="1"/>
        </p:nvSpPr>
        <p:spPr>
          <a:xfrm>
            <a:off x="9029700" y="2805113"/>
            <a:ext cx="114300" cy="3119437"/>
          </a:xfrm>
          <a:prstGeom prst="rect">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Content Placeholder 2"/>
          <p:cNvSpPr>
            <a:spLocks noGrp="1"/>
          </p:cNvSpPr>
          <p:nvPr>
            <p:ph sz="half" idx="12"/>
          </p:nvPr>
        </p:nvSpPr>
        <p:spPr>
          <a:xfrm>
            <a:off x="5177693" y="3057770"/>
            <a:ext cx="3651494" cy="2668344"/>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smtClean="0"/>
              <a:t>Click to edit Master text styles</a:t>
            </a:r>
          </a:p>
        </p:txBody>
      </p:sp>
      <p:sp>
        <p:nvSpPr>
          <p:cNvPr id="11" name="Slide Number Placeholder 5"/>
          <p:cNvSpPr>
            <a:spLocks noGrp="1"/>
          </p:cNvSpPr>
          <p:nvPr>
            <p:ph type="sldNum" sz="quarter" idx="13"/>
          </p:nvPr>
        </p:nvSpPr>
        <p:spPr/>
        <p:txBody>
          <a:bodyPr/>
          <a:lstStyle>
            <a:lvl1pPr>
              <a:defRPr/>
            </a:lvl1pPr>
          </a:lstStyle>
          <a:p>
            <a:fld id="{0606BA19-779A-4930-9322-0B47357BACC7}" type="slidenum">
              <a:rPr lang="en-US" altLang="en-US"/>
              <a:pPr/>
              <a:t>‹#›</a:t>
            </a:fld>
            <a:endParaRPr lang="en-US" altLang="en-US" dirty="0"/>
          </a:p>
        </p:txBody>
      </p:sp>
    </p:spTree>
    <p:extLst>
      <p:ext uri="{BB962C8B-B14F-4D97-AF65-F5344CB8AC3E}">
        <p14:creationId xmlns:p14="http://schemas.microsoft.com/office/powerpoint/2010/main" val="39188130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p:cNvSpPr/>
          <p:nvPr userDrawn="1"/>
        </p:nvSpPr>
        <p:spPr>
          <a:xfrm>
            <a:off x="4922838" y="1600201"/>
            <a:ext cx="3798887" cy="452596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ECECEC"/>
              </a:solidFill>
            </a:endParaRPr>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Content Placeholder 2"/>
          <p:cNvSpPr>
            <a:spLocks noGrp="1"/>
          </p:cNvSpPr>
          <p:nvPr>
            <p:ph sz="half" idx="12"/>
          </p:nvPr>
        </p:nvSpPr>
        <p:spPr>
          <a:xfrm>
            <a:off x="5167923" y="1944078"/>
            <a:ext cx="3553802" cy="3782036"/>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smtClean="0"/>
              <a:t>Click to edit Master text styles</a:t>
            </a:r>
          </a:p>
        </p:txBody>
      </p:sp>
      <p:sp>
        <p:nvSpPr>
          <p:cNvPr id="11" name="Slide Number Placeholder 5"/>
          <p:cNvSpPr>
            <a:spLocks noGrp="1"/>
          </p:cNvSpPr>
          <p:nvPr>
            <p:ph type="sldNum" sz="quarter" idx="13"/>
          </p:nvPr>
        </p:nvSpPr>
        <p:spPr/>
        <p:txBody>
          <a:bodyPr/>
          <a:lstStyle>
            <a:lvl1pPr>
              <a:defRPr/>
            </a:lvl1pPr>
          </a:lstStyle>
          <a:p>
            <a:fld id="{3E294082-DFA0-4304-8D39-BC23FA45EDA4}" type="slidenum">
              <a:rPr lang="en-US" altLang="en-US"/>
              <a:pPr/>
              <a:t>‹#›</a:t>
            </a:fld>
            <a:endParaRPr lang="en-US" altLang="en-US" dirty="0"/>
          </a:p>
        </p:txBody>
      </p:sp>
      <p:pic>
        <p:nvPicPr>
          <p:cNvPr id="13"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5325363" y="5866131"/>
            <a:ext cx="382755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65661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457200" y="3995738"/>
            <a:ext cx="8264525" cy="192881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ECECEC"/>
              </a:solidFill>
            </a:endParaRPr>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1"/>
            <a:ext cx="8229600" cy="2157607"/>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Content Placeholder 2"/>
          <p:cNvSpPr>
            <a:spLocks noGrp="1"/>
          </p:cNvSpPr>
          <p:nvPr>
            <p:ph sz="half" idx="12"/>
          </p:nvPr>
        </p:nvSpPr>
        <p:spPr>
          <a:xfrm>
            <a:off x="605692" y="4140741"/>
            <a:ext cx="8116033" cy="1332960"/>
          </a:xfrm>
          <a:solidFill>
            <a:srgbClr val="ECECEC"/>
          </a:solidFill>
        </p:spPr>
        <p:txBody>
          <a:bodyPr/>
          <a:lstStyle>
            <a:lvl1pPr marL="0" indent="0">
              <a:buNone/>
              <a:defRPr sz="1800" i="1"/>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smtClean="0"/>
              <a:t>Click to edit Master text styles</a:t>
            </a:r>
          </a:p>
        </p:txBody>
      </p:sp>
      <p:sp>
        <p:nvSpPr>
          <p:cNvPr id="11" name="Slide Number Placeholder 5"/>
          <p:cNvSpPr>
            <a:spLocks noGrp="1"/>
          </p:cNvSpPr>
          <p:nvPr>
            <p:ph type="sldNum" sz="quarter" idx="13"/>
          </p:nvPr>
        </p:nvSpPr>
        <p:spPr/>
        <p:txBody>
          <a:bodyPr/>
          <a:lstStyle>
            <a:lvl1pPr>
              <a:defRPr/>
            </a:lvl1pPr>
          </a:lstStyle>
          <a:p>
            <a:fld id="{AB52D289-F740-481C-B2A6-EE2832E288B0}" type="slidenum">
              <a:rPr lang="en-US" altLang="en-US"/>
              <a:pPr/>
              <a:t>‹#›</a:t>
            </a:fld>
            <a:endParaRPr lang="en-US" altLang="en-US" dirty="0"/>
          </a:p>
        </p:txBody>
      </p:sp>
      <p:pic>
        <p:nvPicPr>
          <p:cNvPr id="14"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1007363" y="5650231"/>
            <a:ext cx="815512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7692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dirty="0"/>
          </a:p>
        </p:txBody>
      </p:sp>
    </p:spTree>
    <p:extLst>
      <p:ext uri="{BB962C8B-B14F-4D97-AF65-F5344CB8AC3E}">
        <p14:creationId xmlns:p14="http://schemas.microsoft.com/office/powerpoint/2010/main" val="23672199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aple_leaf.jpg"/>
          <p:cNvPicPr>
            <a:picLocks noChangeAspect="1"/>
          </p:cNvPicPr>
          <p:nvPr userDrawn="1"/>
        </p:nvPicPr>
        <p:blipFill>
          <a:blip r:embed="rId19"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Title Placeholder 1"/>
          <p:cNvSpPr>
            <a:spLocks noGrp="1"/>
          </p:cNvSpPr>
          <p:nvPr>
            <p:ph type="title"/>
          </p:nvPr>
        </p:nvSpPr>
        <p:spPr bwMode="auto">
          <a:xfrm>
            <a:off x="457200" y="274638"/>
            <a:ext cx="8229600"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dirty="0" smtClean="0"/>
              <a:t>Click to edit Master title style</a:t>
            </a:r>
            <a:endParaRPr lang="en-US" altLang="en-US" dirty="0" smtClean="0"/>
          </a:p>
        </p:txBody>
      </p:sp>
      <p:sp>
        <p:nvSpPr>
          <p:cNvPr id="1027" name="Text Placeholder 2"/>
          <p:cNvSpPr>
            <a:spLocks noGrp="1"/>
          </p:cNvSpPr>
          <p:nvPr>
            <p:ph type="body" idx="1"/>
          </p:nvPr>
        </p:nvSpPr>
        <p:spPr bwMode="auto">
          <a:xfrm>
            <a:off x="457200" y="1436688"/>
            <a:ext cx="8229600" cy="46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smtClean="0"/>
              <a:t>Click to edit Master text styles</a:t>
            </a:r>
          </a:p>
          <a:p>
            <a:pPr lvl="1"/>
            <a:r>
              <a:rPr lang="en-CA" altLang="en-US" dirty="0" smtClean="0"/>
              <a:t>Second level</a:t>
            </a:r>
          </a:p>
          <a:p>
            <a:pPr lvl="2"/>
            <a:r>
              <a:rPr lang="en-CA" altLang="en-US" dirty="0" smtClean="0"/>
              <a:t>Third level</a:t>
            </a:r>
          </a:p>
          <a:p>
            <a:pPr lvl="3"/>
            <a:r>
              <a:rPr lang="en-CA" altLang="en-US" dirty="0" smtClean="0"/>
              <a:t>Fourth level</a:t>
            </a:r>
          </a:p>
          <a:p>
            <a:pPr lvl="4"/>
            <a:r>
              <a:rPr lang="en-CA" altLang="en-US" dirty="0" smtClean="0"/>
              <a:t>Fifth level</a:t>
            </a:r>
            <a:endParaRPr lang="en-US" altLang="en-US" dirty="0" smtClean="0"/>
          </a:p>
        </p:txBody>
      </p:sp>
      <p:sp>
        <p:nvSpPr>
          <p:cNvPr id="6" name="Slide Number Placeholder 5"/>
          <p:cNvSpPr>
            <a:spLocks noGrp="1"/>
          </p:cNvSpPr>
          <p:nvPr>
            <p:ph type="sldNum" sz="quarter" idx="4"/>
          </p:nvPr>
        </p:nvSpPr>
        <p:spPr>
          <a:xfrm>
            <a:off x="457200" y="6356350"/>
            <a:ext cx="982663"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7F7F7F"/>
                </a:solidFill>
                <a:latin typeface="Century Gothic" panose="020B0502020202020204" pitchFamily="34" charset="0"/>
              </a:defRPr>
            </a:lvl1pPr>
          </a:lstStyle>
          <a:p>
            <a:fld id="{4AF31215-D414-49A1-B0BE-FA6A849F09BB}"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67" r:id="rId13"/>
    <p:sldLayoutId id="2147483968" r:id="rId14"/>
    <p:sldLayoutId id="2147483975" r:id="rId15"/>
    <p:sldLayoutId id="2147483976" r:id="rId16"/>
    <p:sldLayoutId id="2147483977" r:id="rId17"/>
  </p:sldLayoutIdLst>
  <p:timing>
    <p:tnLst>
      <p:par>
        <p:cTn id="1" dur="indefinite" restart="never" nodeType="tmRoot"/>
      </p:par>
    </p:tnLst>
  </p:timing>
  <p:hf hdr="0"/>
  <p:txStyles>
    <p:titleStyle>
      <a:lvl1pPr algn="l" defTabSz="457200" rtl="0" eaLnBrk="0" fontAlgn="base" hangingPunct="0">
        <a:spcBef>
          <a:spcPct val="0"/>
        </a:spcBef>
        <a:spcAft>
          <a:spcPct val="0"/>
        </a:spcAft>
        <a:defRPr lang="en-US" sz="3600" kern="1200" dirty="0">
          <a:solidFill>
            <a:srgbClr val="595959"/>
          </a:solidFill>
          <a:latin typeface="Century Gothic" pitchFamily="34" charset="0"/>
          <a:ea typeface="ヒラギノ角ゴ Pro W3" pitchFamily="126" charset="-128"/>
          <a:cs typeface="Century Gothic" pitchFamily="34" charset="0"/>
        </a:defRPr>
      </a:lvl1pPr>
      <a:lvl2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2pPr>
      <a:lvl3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3pPr>
      <a:lvl4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4pPr>
      <a:lvl5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5pPr>
      <a:lvl6pPr marL="4572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6pPr>
      <a:lvl7pPr marL="9144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7pPr>
      <a:lvl8pPr marL="13716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8pPr>
      <a:lvl9pPr marL="18288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9pPr>
    </p:titleStyle>
    <p:bodyStyle>
      <a:lvl1pPr marL="342900" indent="-342900" algn="l" defTabSz="457200" rtl="0" eaLnBrk="0" fontAlgn="base" hangingPunct="0">
        <a:spcBef>
          <a:spcPct val="20000"/>
        </a:spcBef>
        <a:spcAft>
          <a:spcPct val="0"/>
        </a:spcAft>
        <a:buClr>
          <a:srgbClr val="595959"/>
        </a:buClr>
        <a:buFont typeface="Arial" panose="020B0604020202020204" pitchFamily="34" charset="0"/>
        <a:buChar char="•"/>
        <a:defRPr lang="en-CA" sz="2600" kern="1200" dirty="0">
          <a:solidFill>
            <a:srgbClr val="595959"/>
          </a:solidFill>
          <a:latin typeface="Century Gothic" pitchFamily="34" charset="0"/>
          <a:ea typeface="ヒラギノ角ゴ Pro W3" pitchFamily="126" charset="-128"/>
          <a:cs typeface="Century Gothic" pitchFamily="34" charset="0"/>
        </a:defRPr>
      </a:lvl1pPr>
      <a:lvl2pPr marL="742950" indent="-285750" algn="l" defTabSz="457200" rtl="0" eaLnBrk="0" fontAlgn="base" hangingPunct="0">
        <a:spcBef>
          <a:spcPct val="20000"/>
        </a:spcBef>
        <a:spcAft>
          <a:spcPct val="0"/>
        </a:spcAft>
        <a:buClr>
          <a:srgbClr val="595959"/>
        </a:buClr>
        <a:buFont typeface="Arial" panose="020B0604020202020204" pitchFamily="34" charset="0"/>
        <a:buChar char="•"/>
        <a:defRPr lang="en-CA" sz="2400" kern="1200" dirty="0">
          <a:solidFill>
            <a:srgbClr val="595959"/>
          </a:solidFill>
          <a:latin typeface="Century Gothic" pitchFamily="34" charset="0"/>
          <a:ea typeface="ヒラギノ角ゴ Pro W3" pitchFamily="126" charset="-128"/>
          <a:cs typeface="Century Gothic" pitchFamily="34" charset="0"/>
        </a:defRPr>
      </a:lvl2pPr>
      <a:lvl3pPr marL="1143000" indent="-228600" algn="l" defTabSz="457200" rtl="0" eaLnBrk="0" fontAlgn="base" hangingPunct="0">
        <a:spcBef>
          <a:spcPct val="20000"/>
        </a:spcBef>
        <a:spcAft>
          <a:spcPct val="0"/>
        </a:spcAft>
        <a:buClr>
          <a:srgbClr val="595959"/>
        </a:buClr>
        <a:buFont typeface="Arial" panose="020B0604020202020204" pitchFamily="34" charset="0"/>
        <a:buChar char="•"/>
        <a:defRPr lang="en-CA" sz="2200" kern="1200" dirty="0">
          <a:solidFill>
            <a:srgbClr val="595959"/>
          </a:solidFill>
          <a:latin typeface="Century Gothic" pitchFamily="34" charset="0"/>
          <a:ea typeface="ヒラギノ角ゴ Pro W3" pitchFamily="126" charset="-128"/>
          <a:cs typeface="Century Gothic" pitchFamily="34" charset="0"/>
        </a:defRPr>
      </a:lvl3pPr>
      <a:lvl4pPr marL="1600200" indent="-228600" algn="l" defTabSz="457200" rtl="0" eaLnBrk="0" fontAlgn="base" hangingPunct="0">
        <a:spcBef>
          <a:spcPct val="20000"/>
        </a:spcBef>
        <a:spcAft>
          <a:spcPct val="0"/>
        </a:spcAft>
        <a:buClr>
          <a:srgbClr val="595959"/>
        </a:buClr>
        <a:buFont typeface="Arial" panose="020B0604020202020204" pitchFamily="34" charset="0"/>
        <a:buChar char="•"/>
        <a:defRPr lang="en-CA" sz="2000" kern="1200" dirty="0">
          <a:solidFill>
            <a:srgbClr val="595959"/>
          </a:solidFill>
          <a:latin typeface="Century Gothic" pitchFamily="34" charset="0"/>
          <a:ea typeface="ヒラギノ角ゴ Pro W3" pitchFamily="126" charset="-128"/>
          <a:cs typeface="Century Gothic" pitchFamily="34" charset="0"/>
        </a:defRPr>
      </a:lvl4pPr>
      <a:lvl5pPr marL="2057400" indent="-228600" algn="l" defTabSz="457200" rtl="0" eaLnBrk="0" fontAlgn="base" hangingPunct="0">
        <a:spcBef>
          <a:spcPct val="20000"/>
        </a:spcBef>
        <a:spcAft>
          <a:spcPct val="0"/>
        </a:spcAft>
        <a:buClr>
          <a:srgbClr val="595959"/>
        </a:buClr>
        <a:buFont typeface="Arial" panose="020B0604020202020204" pitchFamily="34" charset="0"/>
        <a:buChar char="•"/>
        <a:defRPr lang="en-US" kern="1200" dirty="0">
          <a:solidFill>
            <a:srgbClr val="595959"/>
          </a:solidFill>
          <a:latin typeface="Century Gothic" pitchFamily="34" charset="0"/>
          <a:ea typeface="ヒラギノ角ゴ Pro W3" pitchFamily="126" charset="-128"/>
          <a:cs typeface="Century Gothic"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fuelcharge@cra-arc.gc.c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p:txBody>
          <a:bodyPr>
            <a:noAutofit/>
          </a:bodyPr>
          <a:lstStyle/>
          <a:p>
            <a:pPr eaLnBrk="1" hangingPunct="1"/>
            <a:r>
              <a:rPr lang="fr-CA" altLang="en-US" sz="2800" dirty="0" smtClean="0">
                <a:ea typeface="ヒラギノ角ゴ Pro W3" pitchFamily="127" charset="-128"/>
              </a:rPr>
              <a:t>Système fédéral de tarification de la pollution par le carbone </a:t>
            </a:r>
            <a:r>
              <a:rPr lang="fr-CA" altLang="en-US" sz="3200" dirty="0" smtClean="0">
                <a:ea typeface="ヒラギノ角ゴ Pro W3" pitchFamily="127" charset="-128"/>
              </a:rPr>
              <a:t>– </a:t>
            </a:r>
            <a:r>
              <a:rPr lang="fr-CA" altLang="en-US" sz="2200" dirty="0" smtClean="0">
                <a:ea typeface="ヒラギノ角ゴ Pro W3" pitchFamily="127" charset="-128"/>
              </a:rPr>
              <a:t>axé sur l’agriculture</a:t>
            </a:r>
          </a:p>
        </p:txBody>
      </p:sp>
      <p:sp>
        <p:nvSpPr>
          <p:cNvPr id="22531" name="Subtitle 2"/>
          <p:cNvSpPr>
            <a:spLocks noGrp="1"/>
          </p:cNvSpPr>
          <p:nvPr>
            <p:ph type="subTitle" idx="1"/>
          </p:nvPr>
        </p:nvSpPr>
        <p:spPr>
          <a:xfrm>
            <a:off x="487968" y="3336749"/>
            <a:ext cx="3969732" cy="1752600"/>
          </a:xfrm>
        </p:spPr>
        <p:txBody>
          <a:bodyPr>
            <a:normAutofit/>
          </a:bodyPr>
          <a:lstStyle/>
          <a:p>
            <a:pPr eaLnBrk="1" hangingPunct="1"/>
            <a:r>
              <a:rPr lang="fr-CA" altLang="en-US" sz="2000" dirty="0" smtClean="0">
                <a:ea typeface="ヒラギノ角ゴ Pro W3" pitchFamily="127" charset="-128"/>
              </a:rPr>
              <a:t>AGA Fédération canadienne de l’agriculture</a:t>
            </a:r>
          </a:p>
          <a:p>
            <a:pPr eaLnBrk="1" hangingPunct="1"/>
            <a:r>
              <a:rPr lang="fr-CA" altLang="en-US" sz="2000" dirty="0" smtClean="0">
                <a:ea typeface="ヒラギノ角ゴ Pro W3" pitchFamily="127" charset="-128"/>
              </a:rPr>
              <a:t>27 février 2019</a:t>
            </a:r>
          </a:p>
        </p:txBody>
      </p:sp>
      <p:sp>
        <p:nvSpPr>
          <p:cNvPr id="10" name="Rectangle 9"/>
          <p:cNvSpPr/>
          <p:nvPr/>
        </p:nvSpPr>
        <p:spPr>
          <a:xfrm>
            <a:off x="4651296" y="5593777"/>
            <a:ext cx="4041775" cy="507831"/>
          </a:xfrm>
          <a:prstGeom prst="rect">
            <a:avLst/>
          </a:prstGeom>
        </p:spPr>
        <p:txBody>
          <a:bodyPr wrap="square" anchor="b">
            <a:spAutoFit/>
          </a:bodyPr>
          <a:ls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a:lstStyle>
          <a:p>
            <a:pPr algn="r"/>
            <a:r>
              <a:rPr lang="en-CA" sz="900" dirty="0">
                <a:solidFill>
                  <a:schemeClr val="bg1"/>
                </a:solidFill>
                <a:latin typeface="+mj-lt"/>
              </a:rPr>
              <a:t>Wearable technology, developed with funding </a:t>
            </a:r>
          </a:p>
          <a:p>
            <a:pPr algn="r"/>
            <a:r>
              <a:rPr lang="en-CA" sz="900" dirty="0">
                <a:solidFill>
                  <a:schemeClr val="bg1"/>
                </a:solidFill>
                <a:latin typeface="+mj-lt"/>
              </a:rPr>
              <a:t>from the NSERC Discovery Grants program</a:t>
            </a:r>
          </a:p>
          <a:p>
            <a:pPr algn="r"/>
            <a:r>
              <a:rPr lang="en-CA" sz="900" dirty="0">
                <a:solidFill>
                  <a:schemeClr val="bg1"/>
                </a:solidFill>
                <a:latin typeface="+mj-lt"/>
              </a:rPr>
              <a:t>Source: Western University</a:t>
            </a:r>
          </a:p>
        </p:txBody>
      </p:sp>
      <p:sp>
        <p:nvSpPr>
          <p:cNvPr id="11" name="Footer Placeholder 4"/>
          <p:cNvSpPr txBox="1">
            <a:spLocks/>
          </p:cNvSpPr>
          <p:nvPr/>
        </p:nvSpPr>
        <p:spPr bwMode="auto">
          <a:xfrm>
            <a:off x="386370" y="6356349"/>
            <a:ext cx="594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1pPr>
            <a:lvl2pPr marL="742950" indent="-28575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2pPr>
            <a:lvl3pPr marL="1143000" indent="-22860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3pPr>
            <a:lvl4pPr marL="1600200" indent="-22860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4pPr>
            <a:lvl5pPr marL="2057400" indent="-22860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5pPr>
            <a:lvl6pPr marL="25146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6pPr>
            <a:lvl7pPr marL="29718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7pPr>
            <a:lvl8pPr marL="34290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8pPr>
            <a:lvl9pPr marL="38862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9pPr>
          </a:lstStyle>
          <a:p>
            <a:pPr eaLnBrk="1" hangingPunct="1"/>
            <a:endParaRPr lang="en-US" altLang="en-US" sz="1200" dirty="0">
              <a:solidFill>
                <a:srgbClr val="595959"/>
              </a:solidFill>
              <a:latin typeface="Century Gothic" panose="020B0502020202020204" pitchFamily="34" charset="0"/>
            </a:endParaRPr>
          </a:p>
        </p:txBody>
      </p:sp>
      <p:pic>
        <p:nvPicPr>
          <p:cNvPr id="7" name="Image 6"/>
          <p:cNvPicPr>
            <a:picLocks noChangeAspect="1"/>
          </p:cNvPicPr>
          <p:nvPr/>
        </p:nvPicPr>
        <p:blipFill rotWithShape="1">
          <a:blip r:embed="rId3">
            <a:extLst>
              <a:ext uri="{28A0092B-C50C-407E-A947-70E740481C1C}">
                <a14:useLocalDpi xmlns:a14="http://schemas.microsoft.com/office/drawing/2010/main" val="0"/>
              </a:ext>
            </a:extLst>
          </a:blip>
          <a:srcRect l="32702" r="18793"/>
          <a:stretch/>
        </p:blipFill>
        <p:spPr>
          <a:xfrm>
            <a:off x="4653280" y="706033"/>
            <a:ext cx="4023360" cy="5435599"/>
          </a:xfrm>
          <a:prstGeom prst="rect">
            <a:avLst/>
          </a:prstGeom>
        </p:spPr>
      </p:pic>
      <p:pic>
        <p:nvPicPr>
          <p:cNvPr id="8" name="Picture 19"/>
          <p:cNvPicPr>
            <a:picLocks noChangeAspect="1"/>
          </p:cNvPicPr>
          <p:nvPr/>
        </p:nvPicPr>
        <p:blipFill rotWithShape="1">
          <a:blip r:embed="rId4">
            <a:extLst>
              <a:ext uri="{28A0092B-C50C-407E-A947-70E740481C1C}">
                <a14:useLocalDpi xmlns:a14="http://schemas.microsoft.com/office/drawing/2010/main" val="0"/>
              </a:ext>
            </a:extLst>
          </a:blip>
          <a:srcRect l="37327" t="13683" r="38256" b="34941"/>
          <a:stretch/>
        </p:blipFill>
        <p:spPr bwMode="auto">
          <a:xfrm>
            <a:off x="4655644" y="706033"/>
            <a:ext cx="4013200" cy="54356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A3C1C3F4-7627-499B-A387-D46B6B71D0BD}" type="slidenum">
              <a:rPr lang="en-US" altLang="en-US" smtClean="0"/>
              <a:pPr/>
              <a:t>1</a:t>
            </a:fld>
            <a:endParaRPr lang="en-US" altLang="en-US" dirty="0"/>
          </a:p>
        </p:txBody>
      </p:sp>
    </p:spTree>
    <p:extLst>
      <p:ext uri="{BB962C8B-B14F-4D97-AF65-F5344CB8AC3E}">
        <p14:creationId xmlns:p14="http://schemas.microsoft.com/office/powerpoint/2010/main" val="3115583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5687" y="412138"/>
            <a:ext cx="8643256" cy="985837"/>
          </a:xfrm>
        </p:spPr>
        <p:txBody>
          <a:bodyPr>
            <a:normAutofit fontScale="90000"/>
          </a:bodyPr>
          <a:lstStyle/>
          <a:p>
            <a:r>
              <a:rPr lang="fr-CA" sz="2800" dirty="0"/>
              <a:t>Incidence de la tarification de la pollution par le </a:t>
            </a:r>
            <a:r>
              <a:rPr lang="fr-CA" sz="2800" dirty="0" smtClean="0"/>
              <a:t>carbone</a:t>
            </a:r>
            <a:r>
              <a:rPr lang="fr-CA" sz="2800" dirty="0"/>
              <a:t> sur les entreprises agricoles</a:t>
            </a:r>
            <a:r>
              <a:rPr lang="fr-CA" sz="2800" dirty="0" smtClean="0"/>
              <a:t> </a:t>
            </a:r>
            <a:r>
              <a:rPr lang="fr-CA" sz="2800" dirty="0"/>
              <a:t>où le système fédéral s’applique – </a:t>
            </a:r>
            <a:r>
              <a:rPr lang="fr-CA" sz="2800" dirty="0" smtClean="0"/>
              <a:t>incidence indirecte</a:t>
            </a:r>
            <a:endParaRPr lang="en-US" sz="2800" dirty="0"/>
          </a:p>
        </p:txBody>
      </p:sp>
      <p:sp>
        <p:nvSpPr>
          <p:cNvPr id="3" name="Espace réservé du contenu 2"/>
          <p:cNvSpPr>
            <a:spLocks noGrp="1"/>
          </p:cNvSpPr>
          <p:nvPr>
            <p:ph idx="1"/>
          </p:nvPr>
        </p:nvSpPr>
        <p:spPr>
          <a:xfrm>
            <a:off x="315687" y="1584960"/>
            <a:ext cx="8643256" cy="4397421"/>
          </a:xfrm>
        </p:spPr>
        <p:txBody>
          <a:bodyPr>
            <a:normAutofit/>
          </a:bodyPr>
          <a:lstStyle/>
          <a:p>
            <a:pPr marL="0" indent="0">
              <a:buNone/>
            </a:pPr>
            <a:r>
              <a:rPr lang="fr-CA" sz="1600" dirty="0" smtClean="0"/>
              <a:t>Électricité</a:t>
            </a:r>
          </a:p>
          <a:p>
            <a:pPr>
              <a:buFont typeface="Arial" panose="020B0604020202020204" pitchFamily="34" charset="0"/>
              <a:buChar char="•"/>
            </a:pPr>
            <a:r>
              <a:rPr lang="fr-CA" sz="1600" dirty="0" smtClean="0"/>
              <a:t>Les installations générant de l’électricité à partir de combustibles fossiles seront couvertes par le système de tarification fondé sur le rendement fédéral, elles auront donc à rencontrer une obligation de conformité que pour une partie de leurs émissions.</a:t>
            </a:r>
          </a:p>
          <a:p>
            <a:pPr>
              <a:buFont typeface="Arial" panose="020B0604020202020204" pitchFamily="34" charset="0"/>
              <a:buChar char="•"/>
            </a:pPr>
            <a:r>
              <a:rPr lang="fr-CA" sz="1600" dirty="0" smtClean="0"/>
              <a:t>L’approche proposée est différenciée selon les combustibles et maintient un fort signal pour réduire l’utilisation du charbon tout en minimisant l’incidence du tarif sur les entreprises et les ménages</a:t>
            </a:r>
          </a:p>
          <a:p>
            <a:pPr>
              <a:buFont typeface="Arial" panose="020B0604020202020204" pitchFamily="34" charset="0"/>
              <a:buChar char="•"/>
            </a:pPr>
            <a:r>
              <a:rPr lang="fr-CA" sz="1600" dirty="0" smtClean="0"/>
              <a:t>Sous le STFR, les installations auront l’option de se conformer en payant une redevance sur l’excès d’émissions, en soumettant des crédit excédentaires du STFR fédéral, en soumettant des crédits compensatoires admissibles, ou avec une quelconque combinaison de ces options.</a:t>
            </a:r>
          </a:p>
          <a:p>
            <a:pPr>
              <a:buFont typeface="Arial" panose="020B0604020202020204" pitchFamily="34" charset="0"/>
              <a:buChar char="•"/>
            </a:pPr>
            <a:endParaRPr lang="en-CA" sz="1600" dirty="0"/>
          </a:p>
          <a:p>
            <a:pPr marL="0" indent="0">
              <a:buNone/>
            </a:pPr>
            <a:r>
              <a:rPr lang="fr-CA" sz="1600" dirty="0" smtClean="0"/>
              <a:t>Transport routier et ferroviaire</a:t>
            </a:r>
          </a:p>
          <a:p>
            <a:pPr marL="400050">
              <a:buFont typeface="Arial" panose="020B0604020202020204" pitchFamily="34" charset="0"/>
              <a:buChar char="•"/>
            </a:pPr>
            <a:r>
              <a:rPr lang="fr-CA" sz="1600" dirty="0" smtClean="0"/>
              <a:t>L’incidence sur le coût du transport routier dépendra notamment de la distance et de l’efficacité énergétique des véhicules</a:t>
            </a:r>
          </a:p>
          <a:p>
            <a:endParaRPr lang="en-US" sz="14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a:t>
            </a:fld>
            <a:endParaRPr lang="en-US" altLang="en-US" dirty="0"/>
          </a:p>
        </p:txBody>
      </p:sp>
    </p:spTree>
    <p:extLst>
      <p:ext uri="{BB962C8B-B14F-4D97-AF65-F5344CB8AC3E}">
        <p14:creationId xmlns:p14="http://schemas.microsoft.com/office/powerpoint/2010/main" val="211851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5687" y="274638"/>
            <a:ext cx="8643256" cy="985837"/>
          </a:xfrm>
        </p:spPr>
        <p:txBody>
          <a:bodyPr>
            <a:normAutofit fontScale="90000"/>
          </a:bodyPr>
          <a:lstStyle/>
          <a:p>
            <a:r>
              <a:rPr lang="fr-CA" sz="2800" dirty="0"/>
              <a:t>Incidence de la tarification de la pollution par le carbone sur les entreprises agricoles </a:t>
            </a:r>
            <a:r>
              <a:rPr lang="fr-CA" sz="2800" dirty="0" smtClean="0"/>
              <a:t>où </a:t>
            </a:r>
            <a:r>
              <a:rPr lang="fr-CA" sz="2800" dirty="0"/>
              <a:t>le système fédéral s’applique – </a:t>
            </a:r>
            <a:r>
              <a:rPr lang="fr-CA" sz="2800" dirty="0" smtClean="0"/>
              <a:t>incidence indirecte </a:t>
            </a:r>
            <a:r>
              <a:rPr lang="en-US" sz="2800" dirty="0" smtClean="0"/>
              <a:t>(suite)</a:t>
            </a:r>
            <a:endParaRPr lang="en-US" sz="2800" dirty="0"/>
          </a:p>
        </p:txBody>
      </p:sp>
      <p:sp>
        <p:nvSpPr>
          <p:cNvPr id="3" name="Espace réservé du contenu 2"/>
          <p:cNvSpPr>
            <a:spLocks noGrp="1"/>
          </p:cNvSpPr>
          <p:nvPr>
            <p:ph idx="1"/>
          </p:nvPr>
        </p:nvSpPr>
        <p:spPr>
          <a:xfrm>
            <a:off x="315687" y="1292907"/>
            <a:ext cx="8643256" cy="2136896"/>
          </a:xfrm>
        </p:spPr>
        <p:txBody>
          <a:bodyPr/>
          <a:lstStyle/>
          <a:p>
            <a:pPr>
              <a:buFont typeface="Arial" panose="020B0604020202020204" pitchFamily="34" charset="0"/>
              <a:buChar char="•"/>
            </a:pPr>
            <a:endParaRPr lang="en-CA" sz="1100" dirty="0" smtClean="0"/>
          </a:p>
          <a:p>
            <a:endParaRPr lang="en-US" sz="14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a:t>
            </a:fld>
            <a:endParaRPr lang="en-US" altLang="en-US" dirty="0"/>
          </a:p>
        </p:txBody>
      </p:sp>
      <p:sp>
        <p:nvSpPr>
          <p:cNvPr id="5" name="Rectangle 4"/>
          <p:cNvSpPr/>
          <p:nvPr/>
        </p:nvSpPr>
        <p:spPr>
          <a:xfrm>
            <a:off x="315686" y="1380010"/>
            <a:ext cx="8503193" cy="1717393"/>
          </a:xfrm>
          <a:prstGeom prst="rect">
            <a:avLst/>
          </a:prstGeom>
        </p:spPr>
        <p:txBody>
          <a:bodyPr wrap="square">
            <a:spAutoFit/>
          </a:bodyPr>
          <a:lstStyle/>
          <a:p>
            <a:pPr lvl="0" eaLnBrk="0" hangingPunct="0">
              <a:spcBef>
                <a:spcPct val="20000"/>
              </a:spcBef>
              <a:buClr>
                <a:srgbClr val="595959"/>
              </a:buClr>
            </a:pPr>
            <a:r>
              <a:rPr lang="fr-CA" sz="1600" dirty="0" smtClean="0">
                <a:solidFill>
                  <a:srgbClr val="595959"/>
                </a:solidFill>
                <a:latin typeface="Century Gothic" pitchFamily="34" charset="0"/>
                <a:ea typeface="ヒラギノ角ゴ Pro W3" pitchFamily="126" charset="-128"/>
              </a:rPr>
              <a:t>Fertilisants</a:t>
            </a:r>
          </a:p>
          <a:p>
            <a:pPr marL="342900" lvl="0" indent="-342900" eaLnBrk="0" hangingPunct="0">
              <a:spcBef>
                <a:spcPct val="20000"/>
              </a:spcBef>
              <a:buClr>
                <a:srgbClr val="595959"/>
              </a:buClr>
              <a:buFont typeface="Arial" panose="020B0604020202020204" pitchFamily="34" charset="0"/>
              <a:buChar char="•"/>
            </a:pPr>
            <a:r>
              <a:rPr lang="fr-CA" sz="1600" dirty="0" smtClean="0">
                <a:solidFill>
                  <a:srgbClr val="595959"/>
                </a:solidFill>
                <a:latin typeface="Century Gothic" pitchFamily="34" charset="0"/>
                <a:ea typeface="ヒラギノ角ゴ Pro W3" pitchFamily="126" charset="-128"/>
              </a:rPr>
              <a:t>Les fertilisants produits dans une administration assujettie au système fédéral seront couverts par les normes basées sur le rendement – une approche qui limite les risques par rapport à la compétitivité.</a:t>
            </a:r>
          </a:p>
          <a:p>
            <a:pPr lvl="0" eaLnBrk="0" hangingPunct="0">
              <a:spcBef>
                <a:spcPct val="20000"/>
              </a:spcBef>
              <a:buClr>
                <a:srgbClr val="595959"/>
              </a:buClr>
            </a:pPr>
            <a:endParaRPr lang="fr-CA" sz="1600" dirty="0" smtClean="0">
              <a:solidFill>
                <a:srgbClr val="595959"/>
              </a:solidFill>
              <a:latin typeface="Century Gothic" pitchFamily="34" charset="0"/>
              <a:ea typeface="ヒラギノ角ゴ Pro W3" pitchFamily="126" charset="-128"/>
            </a:endParaRPr>
          </a:p>
          <a:p>
            <a:pPr lvl="0" eaLnBrk="0" hangingPunct="0">
              <a:spcBef>
                <a:spcPct val="20000"/>
              </a:spcBef>
              <a:buClr>
                <a:srgbClr val="595959"/>
              </a:buClr>
            </a:pPr>
            <a:r>
              <a:rPr lang="fr-CA" sz="1600" b="1" dirty="0" smtClean="0"/>
              <a:t>Indice de prix des fertilisants de 2002 à 2016, Saskatchewan et Colombie-Britannique</a:t>
            </a:r>
            <a:endParaRPr lang="fr-CA" sz="1600" dirty="0">
              <a:solidFill>
                <a:srgbClr val="595959"/>
              </a:solidFill>
              <a:latin typeface="Century Gothic" pitchFamily="34" charset="0"/>
              <a:ea typeface="ヒラギノ角ゴ Pro W3" pitchFamily="126" charset="-128"/>
            </a:endParaRPr>
          </a:p>
        </p:txBody>
      </p:sp>
      <p:graphicFrame>
        <p:nvGraphicFramePr>
          <p:cNvPr id="6" name="Chart 2"/>
          <p:cNvGraphicFramePr/>
          <p:nvPr>
            <p:extLst>
              <p:ext uri="{D42A27DB-BD31-4B8C-83A1-F6EECF244321}">
                <p14:modId xmlns:p14="http://schemas.microsoft.com/office/powerpoint/2010/main" val="2923894517"/>
              </p:ext>
            </p:extLst>
          </p:nvPr>
        </p:nvGraphicFramePr>
        <p:xfrm>
          <a:off x="175622" y="3322320"/>
          <a:ext cx="8196218" cy="29013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0006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700" dirty="0" smtClean="0"/>
              <a:t>Approche par rapport aux recettes de la tarification de la pollution par le carbone </a:t>
            </a:r>
            <a:endParaRPr lang="fr-CA" sz="2700" dirty="0"/>
          </a:p>
        </p:txBody>
      </p:sp>
      <p:sp>
        <p:nvSpPr>
          <p:cNvPr id="3" name="Espace réservé du contenu 2"/>
          <p:cNvSpPr>
            <a:spLocks noGrp="1"/>
          </p:cNvSpPr>
          <p:nvPr>
            <p:ph idx="1"/>
          </p:nvPr>
        </p:nvSpPr>
        <p:spPr/>
        <p:txBody>
          <a:bodyPr>
            <a:normAutofit fontScale="55000" lnSpcReduction="20000"/>
          </a:bodyPr>
          <a:lstStyle/>
          <a:p>
            <a:r>
              <a:rPr lang="fr-CA" sz="2700" dirty="0" smtClean="0"/>
              <a:t>Les provinces qui ont leur propre système de tarification de la pollution par le carbone peuvent utiliser les recettes pour supporter leurs résidents, faire croître l’économie et protéger l’environnement (c.-à-d. la C.-B., l’Alberta, le Québec, les T. N.-O., la Nouvelle-Écosse, Terre-Neuve-et-Labrador et l’Î.-P.-É.)</a:t>
            </a:r>
          </a:p>
          <a:p>
            <a:endParaRPr lang="fr-CA" sz="2700" dirty="0" smtClean="0"/>
          </a:p>
          <a:p>
            <a:r>
              <a:rPr lang="fr-CA" sz="2700" dirty="0" smtClean="0"/>
              <a:t>Les recettes du “filet de sécurité” seront retournées directement aux gouvernements des provinces et des territoires ayant demandé l’application du système fédéral (c.-à-d. le Yukon, le Nunavut</a:t>
            </a:r>
            <a:r>
              <a:rPr lang="fr-CA" sz="2700" dirty="0"/>
              <a:t> </a:t>
            </a:r>
            <a:r>
              <a:rPr lang="fr-CA" sz="2700" dirty="0" smtClean="0"/>
              <a:t>et </a:t>
            </a:r>
            <a:r>
              <a:rPr lang="fr-CA" sz="2700" dirty="0"/>
              <a:t>l’Î.-P.-É</a:t>
            </a:r>
            <a:r>
              <a:rPr lang="fr-CA" sz="2700" dirty="0" smtClean="0"/>
              <a:t>. [STFR])</a:t>
            </a:r>
          </a:p>
          <a:p>
            <a:endParaRPr lang="fr-CA" sz="2700" dirty="0" smtClean="0"/>
          </a:p>
          <a:p>
            <a:r>
              <a:rPr lang="fr-CA" sz="2700" dirty="0" smtClean="0"/>
              <a:t>Dans les autres </a:t>
            </a:r>
            <a:r>
              <a:rPr lang="fr-CA" sz="2700" dirty="0"/>
              <a:t>provinces (c.-à-d. </a:t>
            </a:r>
            <a:r>
              <a:rPr lang="fr-CA" sz="2700" dirty="0" smtClean="0"/>
              <a:t>la Saskatchewan, le Manitoba, l’Ontario</a:t>
            </a:r>
            <a:r>
              <a:rPr lang="fr-CA" sz="2700" dirty="0"/>
              <a:t> </a:t>
            </a:r>
            <a:r>
              <a:rPr lang="fr-CA" sz="2700" dirty="0" smtClean="0"/>
              <a:t>et le Nouveau-Brunswick):</a:t>
            </a:r>
          </a:p>
          <a:p>
            <a:pPr lvl="1"/>
            <a:r>
              <a:rPr lang="fr-CA" dirty="0" smtClean="0"/>
              <a:t>Des recettes directement issues de la redevance sur les combustibles</a:t>
            </a:r>
          </a:p>
          <a:p>
            <a:pPr lvl="2"/>
            <a:r>
              <a:rPr lang="fr-CA" sz="2400" dirty="0" smtClean="0"/>
              <a:t>Environ 90% retourneront aux résidents via les paiements incitatifs pour agir sur le climat </a:t>
            </a:r>
          </a:p>
          <a:p>
            <a:pPr lvl="3"/>
            <a:r>
              <a:rPr lang="fr-CA" sz="2400" dirty="0" smtClean="0"/>
              <a:t>Les résidents des régions rurales et éloignées recevront un supplément de 10%</a:t>
            </a:r>
          </a:p>
          <a:p>
            <a:pPr lvl="3"/>
            <a:r>
              <a:rPr lang="fr-CA" sz="2400" dirty="0" smtClean="0"/>
              <a:t>Les résidents peuvent réclamer leur paiement en remplissant leur rapport d’impôt dès le début de 2019.</a:t>
            </a:r>
          </a:p>
          <a:p>
            <a:pPr lvl="2"/>
            <a:r>
              <a:rPr lang="fr-CA" sz="2400" dirty="0" smtClean="0"/>
              <a:t>Les recettes restantes serviront à supporter les </a:t>
            </a:r>
            <a:r>
              <a:rPr lang="fr-CA" sz="2400" dirty="0" err="1" smtClean="0"/>
              <a:t>PMEs</a:t>
            </a:r>
            <a:r>
              <a:rPr lang="fr-CA" sz="2400" dirty="0" smtClean="0"/>
              <a:t>, les collèges et universités, les écoles, les hôpitaux, les municipalités, les organisations à buts non-lucratifs, les communautés autochtones</a:t>
            </a:r>
          </a:p>
          <a:p>
            <a:endParaRPr lang="fr-CA" dirty="0" smtClean="0"/>
          </a:p>
          <a:p>
            <a:r>
              <a:rPr lang="fr-CA" sz="2700" dirty="0" smtClean="0"/>
              <a:t>Les recettes du STFR seront utilisées pour supporter de futures actions sur le climat dans les administrations où les revenus sont recueillis</a:t>
            </a:r>
          </a:p>
          <a:p>
            <a:endParaRPr lang="fr-CA" dirty="0" smtClean="0"/>
          </a:p>
          <a:p>
            <a:endParaRPr lang="en-CA" dirty="0" smtClean="0"/>
          </a:p>
          <a:p>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12</a:t>
            </a:fld>
            <a:endParaRPr lang="en-US" altLang="en-US" dirty="0"/>
          </a:p>
        </p:txBody>
      </p:sp>
    </p:spTree>
    <p:extLst>
      <p:ext uri="{BB962C8B-B14F-4D97-AF65-F5344CB8AC3E}">
        <p14:creationId xmlns:p14="http://schemas.microsoft.com/office/powerpoint/2010/main" val="384005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46591"/>
          </a:xfrm>
        </p:spPr>
        <p:txBody>
          <a:bodyPr>
            <a:noAutofit/>
          </a:bodyPr>
          <a:lstStyle/>
          <a:p>
            <a:r>
              <a:rPr lang="fr-CA" sz="2800" dirty="0" smtClean="0"/>
              <a:t>Potentiel pour la compensation de carbone</a:t>
            </a:r>
            <a:endParaRPr lang="fr-CA" sz="2800" dirty="0"/>
          </a:p>
        </p:txBody>
      </p:sp>
      <p:sp>
        <p:nvSpPr>
          <p:cNvPr id="3" name="Espace réservé du contenu 2"/>
          <p:cNvSpPr>
            <a:spLocks noGrp="1"/>
          </p:cNvSpPr>
          <p:nvPr>
            <p:ph idx="1"/>
          </p:nvPr>
        </p:nvSpPr>
        <p:spPr>
          <a:xfrm>
            <a:off x="457200" y="1260475"/>
            <a:ext cx="8229600" cy="4689475"/>
          </a:xfrm>
        </p:spPr>
        <p:txBody>
          <a:bodyPr>
            <a:normAutofit fontScale="85000" lnSpcReduction="10000"/>
          </a:bodyPr>
          <a:lstStyle/>
          <a:p>
            <a:r>
              <a:rPr lang="fr-CA" sz="2000" dirty="0" smtClean="0"/>
              <a:t>Environnement et changement Climatique Canada (ECCC) a publié une proposition pour la réglementation su STFR le 20 décembre 2018.</a:t>
            </a:r>
            <a:endParaRPr lang="fr-CA" sz="1800" dirty="0" smtClean="0"/>
          </a:p>
          <a:p>
            <a:pPr lvl="1"/>
            <a:r>
              <a:rPr lang="fr-CA" sz="1800" dirty="0" smtClean="0"/>
              <a:t>Cette proposition inclue l’utilisation de crédits compensatoires de systèmes provinciaux existant comme option de conformité pour les installations couvertes sous le STFR.</a:t>
            </a:r>
            <a:endParaRPr lang="en-CA" sz="1800" dirty="0" smtClean="0"/>
          </a:p>
          <a:p>
            <a:pPr lvl="1"/>
            <a:r>
              <a:rPr lang="fr-CA" sz="1800" dirty="0" smtClean="0"/>
              <a:t>La proposition consiste à établir une liste de programmes et protocoles existants pour faciliter l’utilisation de crédits compensatoires de programmes existants pour les premières années de mise en œuvre du STFR.</a:t>
            </a:r>
          </a:p>
          <a:p>
            <a:endParaRPr lang="en-CA" sz="2000" dirty="0" smtClean="0"/>
          </a:p>
          <a:p>
            <a:r>
              <a:rPr lang="fr-CA" sz="2000" dirty="0" smtClean="0"/>
              <a:t>Les protocoles pour les activités qui s’étendent à travers plusieurs administrations et qui ne sont pas couvertes par la tarification du carbone seront évalué en premier.</a:t>
            </a:r>
          </a:p>
          <a:p>
            <a:pPr lvl="1"/>
            <a:r>
              <a:rPr lang="fr-CA" sz="1800" dirty="0" smtClean="0"/>
              <a:t>ECCC propose donc de prioriser les types de projet liés à l’agriculture, les déchets et la foresterie.</a:t>
            </a:r>
          </a:p>
          <a:p>
            <a:endParaRPr lang="en-US" sz="2000" dirty="0" smtClean="0"/>
          </a:p>
          <a:p>
            <a:r>
              <a:rPr lang="fr-CA" sz="2000" dirty="0" smtClean="0"/>
              <a:t>La Loi permet le développement de règlements pour établir un système fédéral de crédits compensatoire pour les projets qui empêchent l’émission de gaz à effet de serre ou qui retirent les gaz à effet de serre de l’atmosphère.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13</a:t>
            </a:fld>
            <a:endParaRPr lang="en-US" altLang="en-US" dirty="0"/>
          </a:p>
        </p:txBody>
      </p:sp>
    </p:spTree>
    <p:extLst>
      <p:ext uri="{BB962C8B-B14F-4D97-AF65-F5344CB8AC3E}">
        <p14:creationId xmlns:p14="http://schemas.microsoft.com/office/powerpoint/2010/main" val="375786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Autres initiatives gouvernementales</a:t>
            </a:r>
            <a:endParaRPr lang="en-US" dirty="0"/>
          </a:p>
        </p:txBody>
      </p:sp>
      <p:sp>
        <p:nvSpPr>
          <p:cNvPr id="3" name="Espace réservé du contenu 2"/>
          <p:cNvSpPr>
            <a:spLocks noGrp="1"/>
          </p:cNvSpPr>
          <p:nvPr>
            <p:ph idx="1"/>
          </p:nvPr>
        </p:nvSpPr>
        <p:spPr/>
        <p:txBody>
          <a:bodyPr/>
          <a:lstStyle/>
          <a:p>
            <a:r>
              <a:rPr lang="fr-CA" sz="1800" dirty="0" smtClean="0"/>
              <a:t>Sous le présent cadre politique de 3 milliards de dollars, le partenariat canadien pour l’agriculture (PCA), les gouvernements fédéral, provinciaux et territoriaux continueront à supporter plusieurs initiatives pour supporter le secteur.</a:t>
            </a:r>
          </a:p>
          <a:p>
            <a:endParaRPr lang="fr-CA" sz="1800" dirty="0" smtClean="0"/>
          </a:p>
          <a:p>
            <a:endParaRPr lang="fr-CA" sz="1800" dirty="0" smtClean="0"/>
          </a:p>
          <a:p>
            <a:r>
              <a:rPr lang="fr-CA" sz="1800" dirty="0" smtClean="0"/>
              <a:t>Mis à part l’appui fourni par le PCA, le gouvernement finance d’autres programmes pour renforcer la recherche et l’adoption de pratiques et de technologies innovatrices:</a:t>
            </a:r>
          </a:p>
          <a:p>
            <a:pPr lvl="1"/>
            <a:r>
              <a:rPr lang="fr-CA" sz="1600" dirty="0" err="1" smtClean="0"/>
              <a:t>Agriscience</a:t>
            </a:r>
            <a:r>
              <a:rPr lang="fr-CA" sz="1600" dirty="0" smtClean="0"/>
              <a:t> and agri-innover aideront à supporter la résilience et la durabilité du secteur par la science la recherche et l’adoption de pratiques et de technologies innovatrices (466 millions de dollars).</a:t>
            </a:r>
          </a:p>
          <a:p>
            <a:pPr lvl="1"/>
            <a:r>
              <a:rPr lang="fr-CA" sz="1600" dirty="0" smtClean="0"/>
              <a:t>Programme de lutte contre les gaz à effet de serre en agriculture </a:t>
            </a:r>
            <a:br>
              <a:rPr lang="fr-CA" sz="1600" dirty="0" smtClean="0"/>
            </a:br>
            <a:r>
              <a:rPr lang="fr-CA" sz="1600" dirty="0" smtClean="0"/>
              <a:t>(27 millions de dollars).</a:t>
            </a:r>
          </a:p>
          <a:p>
            <a:pPr lvl="1"/>
            <a:r>
              <a:rPr lang="fr-CA" sz="1600" dirty="0" smtClean="0"/>
              <a:t>Programme des technologies propres en agriculture (25 millions de dollars).</a:t>
            </a:r>
          </a:p>
          <a:p>
            <a:endParaRPr lang="en-US"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14</a:t>
            </a:fld>
            <a:endParaRPr lang="en-US" altLang="en-US" dirty="0"/>
          </a:p>
        </p:txBody>
      </p:sp>
    </p:spTree>
    <p:extLst>
      <p:ext uri="{BB962C8B-B14F-4D97-AF65-F5344CB8AC3E}">
        <p14:creationId xmlns:p14="http://schemas.microsoft.com/office/powerpoint/2010/main" val="341233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0822" y="524020"/>
            <a:ext cx="8229600" cy="985837"/>
          </a:xfrm>
        </p:spPr>
        <p:txBody>
          <a:bodyPr>
            <a:normAutofit fontScale="90000"/>
          </a:bodyPr>
          <a:lstStyle/>
          <a:p>
            <a:r>
              <a:rPr lang="fr-CA" sz="3200" dirty="0" smtClean="0"/>
              <a:t>Lutter contre les changements climatiques et faire croître l’économie</a:t>
            </a:r>
            <a:endParaRPr lang="fr-CA" sz="3200" dirty="0"/>
          </a:p>
        </p:txBody>
      </p:sp>
      <p:sp>
        <p:nvSpPr>
          <p:cNvPr id="3" name="Espace réservé du contenu 2"/>
          <p:cNvSpPr>
            <a:spLocks noGrp="1"/>
          </p:cNvSpPr>
          <p:nvPr>
            <p:ph idx="1"/>
          </p:nvPr>
        </p:nvSpPr>
        <p:spPr>
          <a:xfrm>
            <a:off x="3790679" y="1533767"/>
            <a:ext cx="5061103" cy="4689475"/>
          </a:xfrm>
        </p:spPr>
        <p:txBody>
          <a:bodyPr/>
          <a:lstStyle/>
          <a:p>
            <a:r>
              <a:rPr lang="fr-CA" sz="1600" dirty="0" smtClean="0"/>
              <a:t>La tarification de la pollution par le carbone est l’un des quatre piliers du cadre pancanadien</a:t>
            </a:r>
          </a:p>
          <a:p>
            <a:pPr lvl="1"/>
            <a:r>
              <a:rPr lang="fr-CA" sz="1400" dirty="0" smtClean="0"/>
              <a:t>Les provinces et les territoires avaient la flexibilité de développer leur propre système de tarification de la pollution par le carbone [le modèle fédéral].</a:t>
            </a:r>
          </a:p>
          <a:p>
            <a:pPr lvl="1"/>
            <a:r>
              <a:rPr lang="fr-CA" sz="1400" dirty="0" smtClean="0"/>
              <a:t>Le gouvernement fédéral s’est engagé à implanter, en tout ou en partie, un système dans les administrations qui en formulent la demande ou qui n’ont pas de système rencontrant le modèle fédéral [le filet de sécurité]. </a:t>
            </a:r>
          </a:p>
          <a:p>
            <a:r>
              <a:rPr lang="fr-CA" sz="1600" dirty="0" smtClean="0"/>
              <a:t>Le cadre pancanadien comprends plus de cinquante mesures pour réduire les émissions de gaz à effet de serre, appuyer l’adaptation et la résilience face à un climat changeant et améliorer le développement et l’adoption de solutions technologiques propres.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a:t>
            </a:fld>
            <a:endParaRPr lang="en-US" altLang="en-US"/>
          </a:p>
        </p:txBody>
      </p:sp>
      <p:grpSp>
        <p:nvGrpSpPr>
          <p:cNvPr id="6" name="Group 5"/>
          <p:cNvGrpSpPr/>
          <p:nvPr/>
        </p:nvGrpSpPr>
        <p:grpSpPr>
          <a:xfrm>
            <a:off x="325076" y="1669362"/>
            <a:ext cx="3501335" cy="4524029"/>
            <a:chOff x="462372" y="1280008"/>
            <a:chExt cx="3500437" cy="4530725"/>
          </a:xfrm>
        </p:grpSpPr>
        <p:pic>
          <p:nvPicPr>
            <p:cNvPr id="7"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10443">
              <a:off x="462372" y="1280008"/>
              <a:ext cx="3500437" cy="453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Lst>
          </p:spPr>
        </p:pic>
        <p:sp>
          <p:nvSpPr>
            <p:cNvPr id="8" name="TextBox 10"/>
            <p:cNvSpPr txBox="1">
              <a:spLocks noChangeArrowheads="1"/>
            </p:cNvSpPr>
            <p:nvPr/>
          </p:nvSpPr>
          <p:spPr bwMode="auto">
            <a:xfrm rot="365644">
              <a:off x="660053" y="5081969"/>
              <a:ext cx="2005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0000"/>
                </a:buClr>
                <a:buSzPct val="120000"/>
                <a:buChar char="•"/>
                <a:defRPr kumimoji="1" sz="2400">
                  <a:solidFill>
                    <a:schemeClr val="tx1"/>
                  </a:solidFill>
                  <a:latin typeface="Arial" pitchFamily="34" charset="0"/>
                  <a:ea typeface="Arial Unicode MS" pitchFamily="34" charset="-128"/>
                  <a:cs typeface="Arial Unicode MS" pitchFamily="34" charset="-128"/>
                </a:defRPr>
              </a:lvl1pPr>
              <a:lvl2pPr marL="742950" indent="-285750">
                <a:spcBef>
                  <a:spcPct val="20000"/>
                </a:spcBef>
                <a:buClr>
                  <a:srgbClr val="3A601B"/>
                </a:buClr>
                <a:buFont typeface="Arial" pitchFamily="34" charset="0"/>
                <a:buChar char="–"/>
                <a:defRPr kumimoji="1" sz="2000">
                  <a:solidFill>
                    <a:schemeClr val="tx1"/>
                  </a:solidFill>
                  <a:latin typeface="Arial" pitchFamily="34" charset="0"/>
                  <a:ea typeface="Arial Unicode MS" pitchFamily="34" charset="-128"/>
                  <a:cs typeface="Arial Unicode MS" pitchFamily="34" charset="-128"/>
                </a:defRPr>
              </a:lvl2pPr>
              <a:lvl3pPr marL="1143000" indent="-228600">
                <a:spcBef>
                  <a:spcPct val="20000"/>
                </a:spcBef>
                <a:buClr>
                  <a:srgbClr val="C8A200"/>
                </a:buClr>
                <a:buFont typeface="Arial" pitchFamily="34" charset="0"/>
                <a:buChar char="▪"/>
                <a:defRPr kumimoji="1">
                  <a:solidFill>
                    <a:schemeClr val="tx1"/>
                  </a:solidFill>
                  <a:latin typeface="Arial" pitchFamily="34" charset="0"/>
                  <a:ea typeface="Arial Unicode MS" pitchFamily="34" charset="-128"/>
                  <a:cs typeface="Arial Unicode MS" pitchFamily="34" charset="-128"/>
                </a:defRPr>
              </a:lvl3pPr>
              <a:lvl4pPr marL="1600200" indent="-228600">
                <a:spcBef>
                  <a:spcPct val="20000"/>
                </a:spcBef>
                <a:buChar char="–"/>
                <a:defRPr kumimoji="1" sz="1600">
                  <a:solidFill>
                    <a:schemeClr val="tx1"/>
                  </a:solidFill>
                  <a:latin typeface="Arial" pitchFamily="34" charset="0"/>
                  <a:ea typeface="Arial Unicode MS" pitchFamily="34" charset="-128"/>
                  <a:cs typeface="Arial Unicode MS" pitchFamily="34" charset="-128"/>
                </a:defRPr>
              </a:lvl4pPr>
              <a:lvl5pPr marL="2057400" indent="-228600">
                <a:spcBef>
                  <a:spcPct val="20000"/>
                </a:spcBef>
                <a:buChar char="»"/>
                <a:defRPr kumimoji="1" sz="14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9pPr>
            </a:lstStyle>
            <a:p>
              <a:pPr algn="ctr" eaLnBrk="1" hangingPunct="1">
                <a:spcBef>
                  <a:spcPct val="0"/>
                </a:spcBef>
                <a:buClrTx/>
                <a:buSzTx/>
                <a:buFontTx/>
                <a:buNone/>
              </a:pPr>
              <a:r>
                <a:rPr lang="en-US" altLang="en-US" sz="1600" dirty="0">
                  <a:solidFill>
                    <a:schemeClr val="accent3">
                      <a:lumMod val="75000"/>
                    </a:schemeClr>
                  </a:solidFill>
                  <a:latin typeface="Stencil" pitchFamily="82" charset="0"/>
                </a:rPr>
                <a:t>ADOPTED</a:t>
              </a:r>
              <a:r>
                <a:rPr lang="en-US" altLang="en-US" sz="1600" dirty="0">
                  <a:solidFill>
                    <a:srgbClr val="C00000"/>
                  </a:solidFill>
                  <a:latin typeface="Stencil" pitchFamily="82" charset="0"/>
                </a:rPr>
                <a:t> </a:t>
              </a:r>
            </a:p>
            <a:p>
              <a:pPr algn="ctr" eaLnBrk="1" hangingPunct="1">
                <a:spcBef>
                  <a:spcPct val="0"/>
                </a:spcBef>
                <a:buClrTx/>
                <a:buSzTx/>
                <a:buFontTx/>
                <a:buNone/>
              </a:pPr>
              <a:r>
                <a:rPr lang="en-US" altLang="en-US" sz="1600" dirty="0">
                  <a:solidFill>
                    <a:schemeClr val="accent3">
                      <a:lumMod val="75000"/>
                    </a:schemeClr>
                  </a:solidFill>
                  <a:latin typeface="Stencil" pitchFamily="82" charset="0"/>
                </a:rPr>
                <a:t>December 9, 2016</a:t>
              </a:r>
            </a:p>
          </p:txBody>
        </p:sp>
      </p:grpSp>
    </p:spTree>
    <p:extLst>
      <p:ext uri="{BB962C8B-B14F-4D97-AF65-F5344CB8AC3E}">
        <p14:creationId xmlns:p14="http://schemas.microsoft.com/office/powerpoint/2010/main" val="3432909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3200" dirty="0" smtClean="0">
                <a:solidFill>
                  <a:schemeClr val="tx1"/>
                </a:solidFill>
              </a:rPr>
              <a:t>Étapes importantes</a:t>
            </a:r>
            <a:endParaRPr lang="fr-CA" sz="3200" dirty="0">
              <a:solidFill>
                <a:schemeClr val="tx1"/>
              </a:solidFill>
            </a:endParaRP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3</a:t>
            </a:fld>
            <a:endParaRPr lang="en-US" altLang="en-US"/>
          </a:p>
        </p:txBody>
      </p:sp>
      <p:graphicFrame>
        <p:nvGraphicFramePr>
          <p:cNvPr id="6" name="Diagramme 2"/>
          <p:cNvGraphicFramePr/>
          <p:nvPr>
            <p:extLst>
              <p:ext uri="{D42A27DB-BD31-4B8C-83A1-F6EECF244321}">
                <p14:modId xmlns:p14="http://schemas.microsoft.com/office/powerpoint/2010/main" val="302590665"/>
              </p:ext>
            </p:extLst>
          </p:nvPr>
        </p:nvGraphicFramePr>
        <p:xfrm>
          <a:off x="228600" y="1436913"/>
          <a:ext cx="8848725" cy="53544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8126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Les systèmes de tarification de la pollution par le carbone au Canada</a:t>
            </a: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a:t>
            </a:fld>
            <a:endParaRPr lang="en-US" altLang="en-US" dirty="0"/>
          </a:p>
        </p:txBody>
      </p:sp>
      <p:pic>
        <p:nvPicPr>
          <p:cNvPr id="5" name="Image 4"/>
          <p:cNvPicPr>
            <a:picLocks noChangeAspect="1"/>
          </p:cNvPicPr>
          <p:nvPr/>
        </p:nvPicPr>
        <p:blipFill>
          <a:blip r:embed="rId3"/>
          <a:stretch>
            <a:fillRect/>
          </a:stretch>
        </p:blipFill>
        <p:spPr>
          <a:xfrm>
            <a:off x="728105" y="2286000"/>
            <a:ext cx="4508192" cy="3369673"/>
          </a:xfrm>
          <a:prstGeom prst="rect">
            <a:avLst/>
          </a:prstGeom>
        </p:spPr>
      </p:pic>
      <p:sp>
        <p:nvSpPr>
          <p:cNvPr id="6" name="Ellipse 5"/>
          <p:cNvSpPr/>
          <p:nvPr/>
        </p:nvSpPr>
        <p:spPr>
          <a:xfrm>
            <a:off x="5236297" y="1701191"/>
            <a:ext cx="324000" cy="324000"/>
          </a:xfrm>
          <a:prstGeom prst="ellipse">
            <a:avLst/>
          </a:prstGeom>
          <a:solidFill>
            <a:srgbClr val="0868A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ZoneTexte 6"/>
          <p:cNvSpPr txBox="1"/>
          <p:nvPr/>
        </p:nvSpPr>
        <p:spPr>
          <a:xfrm>
            <a:off x="5554785" y="1701191"/>
            <a:ext cx="3067382" cy="461665"/>
          </a:xfrm>
          <a:prstGeom prst="rect">
            <a:avLst/>
          </a:prstGeom>
          <a:noFill/>
        </p:spPr>
        <p:txBody>
          <a:bodyPr wrap="square" rtlCol="0">
            <a:spAutoFit/>
          </a:bodyPr>
          <a:lstStyle/>
          <a:p>
            <a:r>
              <a:rPr lang="fr-CA" sz="1200" dirty="0" smtClean="0">
                <a:solidFill>
                  <a:srgbClr val="595959"/>
                </a:solidFill>
                <a:latin typeface="Century Gothic" panose="020B0502020202020204" pitchFamily="34" charset="0"/>
              </a:rPr>
              <a:t>Le filet de sécurité fédéral s’applique intégralement</a:t>
            </a:r>
            <a:endParaRPr lang="fr-CA" sz="1200" dirty="0">
              <a:solidFill>
                <a:srgbClr val="595959"/>
              </a:solidFill>
              <a:latin typeface="Century Gothic" panose="020B0502020202020204" pitchFamily="34" charset="0"/>
            </a:endParaRPr>
          </a:p>
        </p:txBody>
      </p:sp>
      <p:sp>
        <p:nvSpPr>
          <p:cNvPr id="8" name="Ellipse 7"/>
          <p:cNvSpPr/>
          <p:nvPr/>
        </p:nvSpPr>
        <p:spPr>
          <a:xfrm>
            <a:off x="5236297" y="2690901"/>
            <a:ext cx="324000" cy="324000"/>
          </a:xfrm>
          <a:prstGeom prst="ellipse">
            <a:avLst/>
          </a:prstGeom>
          <a:solidFill>
            <a:srgbClr val="33A02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ZoneTexte 8"/>
          <p:cNvSpPr txBox="1"/>
          <p:nvPr/>
        </p:nvSpPr>
        <p:spPr>
          <a:xfrm>
            <a:off x="5560297" y="2680210"/>
            <a:ext cx="2923303" cy="461665"/>
          </a:xfrm>
          <a:prstGeom prst="rect">
            <a:avLst/>
          </a:prstGeom>
          <a:noFill/>
        </p:spPr>
        <p:txBody>
          <a:bodyPr wrap="square" rtlCol="0">
            <a:spAutoFit/>
          </a:bodyPr>
          <a:lstStyle/>
          <a:p>
            <a:r>
              <a:rPr lang="fr-CA" sz="1200" dirty="0" smtClean="0">
                <a:solidFill>
                  <a:srgbClr val="595959"/>
                </a:solidFill>
                <a:latin typeface="Century Gothic" panose="020B0502020202020204" pitchFamily="34" charset="0"/>
              </a:rPr>
              <a:t>Le filet de sécurité fédéral s’applique en partie</a:t>
            </a:r>
            <a:endParaRPr lang="fr-CA" sz="1200" dirty="0">
              <a:solidFill>
                <a:srgbClr val="595959"/>
              </a:solidFill>
              <a:latin typeface="Century Gothic" panose="020B0502020202020204" pitchFamily="34" charset="0"/>
            </a:endParaRPr>
          </a:p>
        </p:txBody>
      </p:sp>
      <p:sp>
        <p:nvSpPr>
          <p:cNvPr id="10" name="Ellipse 7"/>
          <p:cNvSpPr/>
          <p:nvPr/>
        </p:nvSpPr>
        <p:spPr>
          <a:xfrm>
            <a:off x="5236297" y="2208792"/>
            <a:ext cx="324000" cy="324000"/>
          </a:xfrm>
          <a:prstGeom prst="ellipse">
            <a:avLst/>
          </a:prstGeom>
          <a:solidFill>
            <a:srgbClr val="D4E3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ZoneTexte 6"/>
          <p:cNvSpPr txBox="1"/>
          <p:nvPr/>
        </p:nvSpPr>
        <p:spPr>
          <a:xfrm>
            <a:off x="5554596" y="2206607"/>
            <a:ext cx="3067382" cy="461665"/>
          </a:xfrm>
          <a:prstGeom prst="rect">
            <a:avLst/>
          </a:prstGeom>
          <a:noFill/>
        </p:spPr>
        <p:txBody>
          <a:bodyPr wrap="square" rtlCol="0">
            <a:spAutoFit/>
          </a:bodyPr>
          <a:lstStyle/>
          <a:p>
            <a:r>
              <a:rPr lang="fr-CA" sz="1200" dirty="0" smtClean="0">
                <a:solidFill>
                  <a:srgbClr val="595959"/>
                </a:solidFill>
                <a:latin typeface="Century Gothic" panose="020B0502020202020204" pitchFamily="34" charset="0"/>
              </a:rPr>
              <a:t>Système provincial/territorial s’applique</a:t>
            </a:r>
            <a:endParaRPr lang="fr-CA" sz="1200" dirty="0">
              <a:solidFill>
                <a:srgbClr val="595959"/>
              </a:solidFill>
              <a:latin typeface="Century Gothic" panose="020B0502020202020204" pitchFamily="34" charset="0"/>
            </a:endParaRPr>
          </a:p>
        </p:txBody>
      </p:sp>
    </p:spTree>
    <p:extLst>
      <p:ext uri="{BB962C8B-B14F-4D97-AF65-F5344CB8AC3E}">
        <p14:creationId xmlns:p14="http://schemas.microsoft.com/office/powerpoint/2010/main" val="4199762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200" dirty="0" smtClean="0"/>
              <a:t>Le système fédéral de tarification de la pollution par le carbone</a:t>
            </a:r>
            <a:endParaRPr lang="en-US" sz="3200" dirty="0"/>
          </a:p>
        </p:txBody>
      </p:sp>
      <p:sp>
        <p:nvSpPr>
          <p:cNvPr id="3" name="Espace réservé du contenu 2"/>
          <p:cNvSpPr>
            <a:spLocks noGrp="1"/>
          </p:cNvSpPr>
          <p:nvPr>
            <p:ph idx="1"/>
          </p:nvPr>
        </p:nvSpPr>
        <p:spPr>
          <a:xfrm>
            <a:off x="457200" y="1594529"/>
            <a:ext cx="8229600" cy="4689475"/>
          </a:xfrm>
        </p:spPr>
        <p:txBody>
          <a:bodyPr>
            <a:normAutofit fontScale="70000" lnSpcReduction="20000"/>
          </a:bodyPr>
          <a:lstStyle/>
          <a:p>
            <a:pPr>
              <a:spcBef>
                <a:spcPts val="600"/>
              </a:spcBef>
            </a:pPr>
            <a:r>
              <a:rPr lang="fr-CA" sz="2000" dirty="0" smtClean="0"/>
              <a:t>Conformément à la </a:t>
            </a:r>
            <a:r>
              <a:rPr lang="fr-CA" sz="2000" i="1" dirty="0" smtClean="0"/>
              <a:t>Loi sur la tarification de la pollution causée par les gaz à effet de serre</a:t>
            </a:r>
            <a:r>
              <a:rPr lang="fr-CA" sz="2000" dirty="0" smtClean="0"/>
              <a:t>, adoptée le 21 juin 2018, le “filet de sécurité” comporte deux parties</a:t>
            </a:r>
            <a:r>
              <a:rPr lang="en-CA" sz="2000" dirty="0" smtClean="0"/>
              <a:t>:</a:t>
            </a:r>
          </a:p>
          <a:p>
            <a:pPr marL="0" indent="0">
              <a:spcBef>
                <a:spcPts val="600"/>
              </a:spcBef>
              <a:buNone/>
            </a:pPr>
            <a:endParaRPr lang="en-CA" sz="700" dirty="0"/>
          </a:p>
          <a:p>
            <a:pPr marL="800100" lvl="1" indent="-342900">
              <a:spcBef>
                <a:spcPts val="600"/>
              </a:spcBef>
              <a:buFont typeface="+mj-lt"/>
              <a:buAutoNum type="arabicPeriod"/>
            </a:pPr>
            <a:r>
              <a:rPr lang="fr-CA" sz="1800" u="sng" dirty="0" smtClean="0"/>
              <a:t>Une redevance réglementaire sur les combustibles fossiles </a:t>
            </a:r>
            <a:r>
              <a:rPr lang="fr-CA" sz="1800" dirty="0" smtClean="0"/>
              <a:t>– s’appliquera le 1</a:t>
            </a:r>
            <a:r>
              <a:rPr lang="fr-CA" sz="1800" baseline="30000" dirty="0" smtClean="0"/>
              <a:t>er</a:t>
            </a:r>
            <a:r>
              <a:rPr lang="fr-CA" sz="1800" dirty="0" smtClean="0"/>
              <a:t> avril 2019 dans les provinces assujetties au filet de sécurité (1</a:t>
            </a:r>
            <a:r>
              <a:rPr lang="fr-CA" sz="1800" baseline="30000" dirty="0" smtClean="0"/>
              <a:t>er</a:t>
            </a:r>
            <a:r>
              <a:rPr lang="fr-CA" sz="1800" dirty="0" smtClean="0"/>
              <a:t> juillet 2019 au NT, YN)</a:t>
            </a:r>
          </a:p>
          <a:p>
            <a:pPr marL="1200150" lvl="2" indent="-342900">
              <a:spcBef>
                <a:spcPts val="600"/>
              </a:spcBef>
              <a:buFont typeface="Courier New" panose="02070309020205020404" pitchFamily="49" charset="0"/>
              <a:buChar char="o"/>
            </a:pPr>
            <a:r>
              <a:rPr lang="fr-CA" sz="1600" dirty="0" smtClean="0"/>
              <a:t>Généralement payable par les producteurs ou les distributeurs de combustibles</a:t>
            </a:r>
          </a:p>
          <a:p>
            <a:pPr marL="1200150" lvl="2" indent="-342900">
              <a:spcBef>
                <a:spcPts val="600"/>
              </a:spcBef>
              <a:buFont typeface="Courier New" panose="02070309020205020404" pitchFamily="49" charset="0"/>
              <a:buChar char="o"/>
            </a:pPr>
            <a:r>
              <a:rPr lang="fr-CA" sz="1600" dirty="0" smtClean="0"/>
              <a:t>20$ par tonne d’</a:t>
            </a:r>
            <a:r>
              <a:rPr lang="fr-CA" sz="1600" dirty="0"/>
              <a:t>é</a:t>
            </a:r>
            <a:r>
              <a:rPr lang="fr-CA" sz="1600" dirty="0" smtClean="0"/>
              <a:t>quivalent de dioxyde de carbone (CO</a:t>
            </a:r>
            <a:r>
              <a:rPr lang="fr-CA" sz="1600" baseline="-25000" dirty="0" smtClean="0"/>
              <a:t>2</a:t>
            </a:r>
            <a:r>
              <a:rPr lang="fr-CA" sz="1600" dirty="0" smtClean="0"/>
              <a:t>e) en 2019, augmentant de 10$ par année jusqu’à 50$ par tonne de CO</a:t>
            </a:r>
            <a:r>
              <a:rPr lang="fr-CA" sz="1600" baseline="-25000" dirty="0" smtClean="0"/>
              <a:t>2</a:t>
            </a:r>
            <a:r>
              <a:rPr lang="fr-CA" sz="1600" dirty="0" smtClean="0"/>
              <a:t>e en 2022</a:t>
            </a:r>
          </a:p>
          <a:p>
            <a:pPr marL="1200150" lvl="2" indent="-342900">
              <a:spcBef>
                <a:spcPts val="600"/>
              </a:spcBef>
              <a:buFont typeface="Courier New" panose="02070309020205020404" pitchFamily="49" charset="0"/>
              <a:buChar char="o"/>
            </a:pPr>
            <a:endParaRPr lang="en-CA" sz="1600" dirty="0" smtClean="0"/>
          </a:p>
          <a:p>
            <a:pPr marL="800100" lvl="1" indent="-342900">
              <a:spcBef>
                <a:spcPts val="600"/>
              </a:spcBef>
              <a:buFont typeface="+mj-lt"/>
              <a:buAutoNum type="arabicPeriod"/>
            </a:pPr>
            <a:r>
              <a:rPr lang="fr-CA" sz="1800" u="sng" dirty="0" smtClean="0"/>
              <a:t>Un système de tarification basé sur le rendement pour les installations industrielles </a:t>
            </a:r>
            <a:r>
              <a:rPr lang="fr-CA" sz="1800" dirty="0" smtClean="0"/>
              <a:t>(le système de tarification fondé sur le rendement ou STFR) – les exigences s’appliquent depuis le 1</a:t>
            </a:r>
            <a:r>
              <a:rPr lang="fr-CA" sz="1800" baseline="30000" dirty="0" smtClean="0"/>
              <a:t>er</a:t>
            </a:r>
            <a:r>
              <a:rPr lang="fr-CA" sz="1800" dirty="0" smtClean="0"/>
              <a:t> janvier 2019 dans les provinces assujetties au filet de sécurité (1</a:t>
            </a:r>
            <a:r>
              <a:rPr lang="fr-CA" sz="1800" baseline="30000" dirty="0" smtClean="0"/>
              <a:t>er</a:t>
            </a:r>
            <a:r>
              <a:rPr lang="fr-CA" sz="1800" dirty="0" smtClean="0"/>
              <a:t> juillet au NT, YN)</a:t>
            </a:r>
          </a:p>
          <a:p>
            <a:pPr marL="1200150" lvl="2" indent="-342900">
              <a:spcBef>
                <a:spcPts val="600"/>
              </a:spcBef>
              <a:buFont typeface="Courier New" panose="02070309020205020404" pitchFamily="49" charset="0"/>
              <a:buChar char="o"/>
            </a:pPr>
            <a:r>
              <a:rPr lang="fr-CA" sz="1600" dirty="0" smtClean="0"/>
              <a:t>Conçu pour maintenir la compétitivité des installations industrielles à forte intensité d’émissions et exposées aux échanges commerciaux</a:t>
            </a:r>
          </a:p>
          <a:p>
            <a:pPr marL="1200150" lvl="2" indent="-342900">
              <a:spcBef>
                <a:spcPts val="600"/>
              </a:spcBef>
              <a:buFont typeface="Courier New" panose="02070309020205020404" pitchFamily="49" charset="0"/>
              <a:buChar char="o"/>
            </a:pPr>
            <a:r>
              <a:rPr lang="fr-CA" sz="1600" dirty="0" smtClean="0"/>
              <a:t>Plutôt que de payer la redevance sur les combustibles qu’ils achètent, les installations paieront le tarif sur la pollution par le carbone pour la portion de leurs émissions au-dessus d’une limite d’émissions de gaz à effet de serre (GES); permet l’échange de droits d’émissions incluant les crédits compensatoires admissibles des systèmes provinciaux .</a:t>
            </a:r>
          </a:p>
          <a:p>
            <a:pPr marL="1200150" lvl="2" indent="-342900">
              <a:spcBef>
                <a:spcPts val="600"/>
              </a:spcBef>
              <a:buFont typeface="Courier New" panose="02070309020205020404" pitchFamily="49" charset="0"/>
              <a:buChar char="o"/>
            </a:pPr>
            <a:r>
              <a:rPr lang="fr-CA" sz="1600" dirty="0" smtClean="0"/>
              <a:t>S’applique aux installations avec des émissions de 50 </a:t>
            </a:r>
            <a:r>
              <a:rPr lang="fr-CA" sz="1600" dirty="0" err="1" smtClean="0"/>
              <a:t>kt</a:t>
            </a:r>
            <a:r>
              <a:rPr lang="fr-CA" sz="1600" dirty="0" smtClean="0"/>
              <a:t> et plus dans les secteurs couverts, avec l’option de participation volontaire pour les installations émettant 10 </a:t>
            </a:r>
            <a:r>
              <a:rPr lang="fr-CA" sz="1600" dirty="0" err="1" smtClean="0"/>
              <a:t>kt</a:t>
            </a:r>
            <a:r>
              <a:rPr lang="fr-CA" sz="1600" dirty="0" smtClean="0"/>
              <a:t> et plus dans des secteurs à forte intensité d’émission et exposés aux échanges commerciaux</a:t>
            </a:r>
          </a:p>
          <a:p>
            <a:pPr marL="1200150" lvl="2" indent="-342900">
              <a:spcBef>
                <a:spcPts val="600"/>
              </a:spcBef>
              <a:buFont typeface="Courier New" panose="02070309020205020404" pitchFamily="49" charset="0"/>
              <a:buChar char="o"/>
            </a:pPr>
            <a:endParaRPr lang="en-CA" sz="1600" dirty="0" smtClean="0"/>
          </a:p>
          <a:p>
            <a:pPr marL="457200" lvl="1" indent="0">
              <a:spcBef>
                <a:spcPts val="600"/>
              </a:spcBef>
              <a:buNone/>
            </a:pPr>
            <a:r>
              <a:rPr lang="en-CA" sz="700" dirty="0" smtClean="0">
                <a:solidFill>
                  <a:schemeClr val="tx1"/>
                </a:solidFill>
              </a:rPr>
              <a:t> </a:t>
            </a:r>
            <a:endParaRPr lang="en-CA" sz="2000"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a:t>
            </a:fld>
            <a:endParaRPr lang="en-US" altLang="en-US"/>
          </a:p>
        </p:txBody>
      </p:sp>
    </p:spTree>
    <p:extLst>
      <p:ext uri="{BB962C8B-B14F-4D97-AF65-F5344CB8AC3E}">
        <p14:creationId xmlns:p14="http://schemas.microsoft.com/office/powerpoint/2010/main" val="3950719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Répartition des émissions du Canada par secteur</a:t>
            </a:r>
            <a:endParaRPr lang="fr-CA"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861749663"/>
              </p:ext>
            </p:extLst>
          </p:nvPr>
        </p:nvGraphicFramePr>
        <p:xfrm>
          <a:off x="2245360" y="2911732"/>
          <a:ext cx="6441440" cy="3003451"/>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a:t>
            </a:fld>
            <a:endParaRPr lang="en-US" altLang="en-US" dirty="0"/>
          </a:p>
        </p:txBody>
      </p:sp>
      <p:sp>
        <p:nvSpPr>
          <p:cNvPr id="8" name="ZoneTexte 7"/>
          <p:cNvSpPr txBox="1"/>
          <p:nvPr/>
        </p:nvSpPr>
        <p:spPr>
          <a:xfrm>
            <a:off x="538480" y="5862320"/>
            <a:ext cx="8239760" cy="646331"/>
          </a:xfrm>
          <a:prstGeom prst="rect">
            <a:avLst/>
          </a:prstGeom>
          <a:noFill/>
        </p:spPr>
        <p:txBody>
          <a:bodyPr wrap="square" rtlCol="0">
            <a:spAutoFit/>
          </a:bodyPr>
          <a:lstStyle/>
          <a:p>
            <a:r>
              <a:rPr lang="fr-CA" sz="1200" dirty="0" smtClean="0">
                <a:latin typeface="Century Gothic" panose="020B0502020202020204" pitchFamily="34" charset="0"/>
              </a:rPr>
              <a:t>Source: ECCC, 2018, Rapport d’inventaire national Inventory 1990-2016: Sources et puits de gaz à effet de serre au Canada, soumission du Canada à la convention cadre des Nation Unies sur les changements climatiques, tableau A10-2.</a:t>
            </a:r>
            <a:endParaRPr lang="fr-CA" sz="1200" dirty="0">
              <a:latin typeface="Century Gothic" panose="020B0502020202020204" pitchFamily="34" charset="0"/>
            </a:endParaRPr>
          </a:p>
        </p:txBody>
      </p:sp>
      <p:sp>
        <p:nvSpPr>
          <p:cNvPr id="9" name="ZoneTexte 8"/>
          <p:cNvSpPr txBox="1"/>
          <p:nvPr/>
        </p:nvSpPr>
        <p:spPr>
          <a:xfrm>
            <a:off x="457200" y="1260475"/>
            <a:ext cx="7762240" cy="1754326"/>
          </a:xfrm>
          <a:prstGeom prst="rect">
            <a:avLst/>
          </a:prstGeom>
          <a:noFill/>
        </p:spPr>
        <p:txBody>
          <a:bodyPr wrap="square" rtlCol="0">
            <a:spAutoFit/>
          </a:bodyPr>
          <a:lstStyle/>
          <a:p>
            <a:r>
              <a:rPr lang="fr-CA" dirty="0" smtClean="0">
                <a:solidFill>
                  <a:srgbClr val="595959"/>
                </a:solidFill>
                <a:latin typeface="Century Gothic" panose="020B0502020202020204" pitchFamily="34" charset="0"/>
              </a:rPr>
              <a:t>L’agriculture contribue à 10,2% de toutes les émissions de gaz à effet de serre du Canada.</a:t>
            </a:r>
          </a:p>
          <a:p>
            <a:endParaRPr lang="fr-CA" dirty="0" smtClean="0">
              <a:solidFill>
                <a:srgbClr val="595959"/>
              </a:solidFill>
              <a:latin typeface="Century Gothic" panose="020B0502020202020204" pitchFamily="34" charset="0"/>
            </a:endParaRPr>
          </a:p>
          <a:p>
            <a:r>
              <a:rPr lang="fr-CA" dirty="0" smtClean="0">
                <a:solidFill>
                  <a:srgbClr val="595959"/>
                </a:solidFill>
                <a:latin typeface="Century Gothic" panose="020B0502020202020204" pitchFamily="34" charset="0"/>
              </a:rPr>
              <a:t>Il est projeté que les émissions du secteur agricole atteindront 75Mt en 2030, 3 Mt au-dessus du niveau de 2016.</a:t>
            </a:r>
          </a:p>
          <a:p>
            <a:endParaRPr lang="en-CA" dirty="0">
              <a:latin typeface="Century Gothic" panose="020B0502020202020204" pitchFamily="34" charset="0"/>
            </a:endParaRPr>
          </a:p>
        </p:txBody>
      </p:sp>
    </p:spTree>
    <p:extLst>
      <p:ext uri="{BB962C8B-B14F-4D97-AF65-F5344CB8AC3E}">
        <p14:creationId xmlns:p14="http://schemas.microsoft.com/office/powerpoint/2010/main" val="113839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889" y="308517"/>
            <a:ext cx="8859519" cy="985837"/>
          </a:xfrm>
        </p:spPr>
        <p:txBody>
          <a:bodyPr>
            <a:noAutofit/>
          </a:bodyPr>
          <a:lstStyle/>
          <a:p>
            <a:r>
              <a:rPr lang="fr-CA" sz="2400" dirty="0" smtClean="0"/>
              <a:t>La plupart des émissions de gaz à effet de serre générés par le secteur agricole ne seront pas couverts par la tarification de la pollution par le carbone</a:t>
            </a:r>
            <a:endParaRPr lang="fr-CA" sz="2400" dirty="0"/>
          </a:p>
        </p:txBody>
      </p:sp>
      <p:sp>
        <p:nvSpPr>
          <p:cNvPr id="3" name="Espace réservé du contenu 2"/>
          <p:cNvSpPr>
            <a:spLocks noGrp="1"/>
          </p:cNvSpPr>
          <p:nvPr>
            <p:ph idx="1"/>
          </p:nvPr>
        </p:nvSpPr>
        <p:spPr>
          <a:xfrm>
            <a:off x="337457" y="1436688"/>
            <a:ext cx="4453999" cy="4790376"/>
          </a:xfrm>
        </p:spPr>
        <p:txBody>
          <a:bodyPr>
            <a:normAutofit fontScale="77500" lnSpcReduction="20000"/>
          </a:bodyPr>
          <a:lstStyle/>
          <a:p>
            <a:r>
              <a:rPr lang="fr-CA" sz="1900" dirty="0" smtClean="0"/>
              <a:t>Les émissions de gaz à effet de serre provenant de sources biologiques ne sont pas tarifées</a:t>
            </a:r>
          </a:p>
          <a:p>
            <a:pPr lvl="1"/>
            <a:r>
              <a:rPr lang="fr-CA" sz="1900" dirty="0" smtClean="0"/>
              <a:t>Les émissions biologiques de la production de cultures et de l’élevage a contribué à 83% des émissions de l’agriculture au Canada.</a:t>
            </a:r>
          </a:p>
          <a:p>
            <a:endParaRPr lang="fr-CA" sz="1900" dirty="0" smtClean="0"/>
          </a:p>
          <a:p>
            <a:r>
              <a:rPr lang="fr-CA" sz="1900" dirty="0" smtClean="0"/>
              <a:t>Allègements ciblés de la redevance sur les combustibles</a:t>
            </a:r>
          </a:p>
          <a:p>
            <a:pPr lvl="1"/>
            <a:r>
              <a:rPr lang="fr-CA" sz="1900" dirty="0" smtClean="0"/>
              <a:t>La redevance fédérale sur les combustibles ne s’applique pas à l’essence et au mazout léger (p. ex., diesel) utilisé dans les tracteurs, les camions et d’autres équipements agricoles pour la production agricole.</a:t>
            </a:r>
          </a:p>
          <a:p>
            <a:endParaRPr lang="fr-CA" sz="1900" dirty="0" smtClean="0"/>
          </a:p>
          <a:p>
            <a:r>
              <a:rPr lang="fr-CA" sz="1900" dirty="0" smtClean="0"/>
              <a:t>Cette approche est cohérente avec les systèmes de tarification de la pollution par le carbone en Colombie-Britannique et en Alberta.</a:t>
            </a:r>
          </a:p>
          <a:p>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a:t>
            </a:fld>
            <a:endParaRPr lang="en-US" altLang="en-US" dirty="0"/>
          </a:p>
        </p:txBody>
      </p:sp>
      <p:sp>
        <p:nvSpPr>
          <p:cNvPr id="7" name="Rectangle 2"/>
          <p:cNvSpPr>
            <a:spLocks noChangeArrowheads="1"/>
          </p:cNvSpPr>
          <p:nvPr/>
        </p:nvSpPr>
        <p:spPr bwMode="auto">
          <a:xfrm>
            <a:off x="4783270" y="1436688"/>
            <a:ext cx="422452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1600" b="1" dirty="0" smtClean="0">
                <a:ea typeface="Calibri" panose="020F0502020204030204" pitchFamily="34" charset="0"/>
                <a:cs typeface="Times New Roman" panose="02020603050405020304" pitchFamily="18" charset="0"/>
              </a:rPr>
              <a:t>Émissions de gaz à effet de serre agricoles au Canada en 2016 (en Mt de CO</a:t>
            </a:r>
            <a:r>
              <a:rPr lang="fr-CA" altLang="en-US" sz="1600" b="1" baseline="-25000" dirty="0" smtClean="0">
                <a:ea typeface="Calibri" panose="020F0502020204030204" pitchFamily="34" charset="0"/>
                <a:cs typeface="Times New Roman" panose="02020603050405020304" pitchFamily="18" charset="0"/>
              </a:rPr>
              <a:t>2</a:t>
            </a:r>
            <a:r>
              <a:rPr lang="fr-CA" altLang="en-US" sz="1600" b="1" dirty="0" smtClean="0">
                <a:ea typeface="Calibri" panose="020F0502020204030204" pitchFamily="34" charset="0"/>
                <a:cs typeface="Times New Roman" panose="02020603050405020304" pitchFamily="18" charset="0"/>
              </a:rPr>
              <a:t>e)</a:t>
            </a:r>
            <a:r>
              <a:rPr kumimoji="0" lang="fr-CA" altLang="en-US" sz="16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t>
            </a:r>
            <a:endParaRPr kumimoji="0" lang="fr-CA"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4803589" y="5833804"/>
            <a:ext cx="40576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9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Source: Canada – Rapport d’Inventaire National 1990-2016 partie 3, 2018, tableau A10-2.</a:t>
            </a:r>
            <a:endParaRPr kumimoji="0" lang="fr-CA"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3" name="Graphique 12"/>
          <p:cNvGraphicFramePr/>
          <p:nvPr>
            <p:extLst>
              <p:ext uri="{D42A27DB-BD31-4B8C-83A1-F6EECF244321}">
                <p14:modId xmlns:p14="http://schemas.microsoft.com/office/powerpoint/2010/main" val="156288213"/>
              </p:ext>
            </p:extLst>
          </p:nvPr>
        </p:nvGraphicFramePr>
        <p:xfrm>
          <a:off x="4803588" y="2072640"/>
          <a:ext cx="4057651" cy="36880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9475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520" y="552451"/>
            <a:ext cx="8737600" cy="985837"/>
          </a:xfrm>
        </p:spPr>
        <p:txBody>
          <a:bodyPr>
            <a:noAutofit/>
          </a:bodyPr>
          <a:lstStyle/>
          <a:p>
            <a:r>
              <a:rPr lang="fr-CA" sz="2600" dirty="0" smtClean="0"/>
              <a:t>À propos de l’allègement de la redevance sur les combustibles prévu dans le cadre du système fédéral de tarification de la pollution par le carbone</a:t>
            </a:r>
            <a:endParaRPr lang="fr-CA" sz="2600" dirty="0"/>
          </a:p>
        </p:txBody>
      </p:sp>
      <p:sp>
        <p:nvSpPr>
          <p:cNvPr id="3" name="Espace réservé du contenu 2"/>
          <p:cNvSpPr>
            <a:spLocks noGrp="1"/>
          </p:cNvSpPr>
          <p:nvPr>
            <p:ph idx="1"/>
          </p:nvPr>
        </p:nvSpPr>
        <p:spPr>
          <a:xfrm>
            <a:off x="457200" y="1656080"/>
            <a:ext cx="8229600" cy="4470083"/>
          </a:xfrm>
        </p:spPr>
        <p:txBody>
          <a:bodyPr/>
          <a:lstStyle/>
          <a:p>
            <a:r>
              <a:rPr lang="fr-CA" sz="1800" dirty="0" smtClean="0"/>
              <a:t>La</a:t>
            </a:r>
            <a:r>
              <a:rPr lang="fr-CA" sz="1800" i="1" dirty="0" smtClean="0"/>
              <a:t> Loi sur la tarification de la pollution causée par la gaz à effet de serre</a:t>
            </a:r>
            <a:r>
              <a:rPr lang="fr-CA" sz="1800" dirty="0" smtClean="0"/>
              <a:t> prévoit qu’un distributeur inscrit puisse généralement livrer, sans que la redevance sur le carbone s’applique, de l’essence ou du mazout léger (p.ex., diesel) à un producteur agricole à une exploitation agricole si le combustible est utilisé pour des activités agricoles.</a:t>
            </a:r>
          </a:p>
          <a:p>
            <a:pPr lvl="1"/>
            <a:r>
              <a:rPr lang="fr-CA" sz="1600" dirty="0" smtClean="0"/>
              <a:t>Les producteurs agricoles n’ont pas besoin de s’inscrire.</a:t>
            </a:r>
          </a:p>
          <a:p>
            <a:pPr lvl="1"/>
            <a:endParaRPr lang="fr-CA" sz="2000" dirty="0" smtClean="0"/>
          </a:p>
          <a:p>
            <a:r>
              <a:rPr lang="fr-CA" sz="1800" dirty="0" smtClean="0"/>
              <a:t>L’allègement est accordé initialement avec l’utilisation de certificats d’exemption, lorsque certaines conditions sont rencontrées.</a:t>
            </a:r>
          </a:p>
          <a:p>
            <a:pPr lvl="1"/>
            <a:r>
              <a:rPr lang="fr-CA" sz="1600" dirty="0" smtClean="0"/>
              <a:t>Le formulaire de certificat d’exemption est disponible en ligne (</a:t>
            </a:r>
            <a:r>
              <a:rPr lang="fr-CA" sz="1600" u="sng" dirty="0" smtClean="0"/>
              <a:t>https://www.canada.ca/fr/agence-revenu/services/impot/taxes-daccise-droits-prelevements/redevance-combustibles.html</a:t>
            </a:r>
            <a:r>
              <a:rPr lang="fr-CA" sz="1600" dirty="0" smtClean="0"/>
              <a:t>)</a:t>
            </a:r>
          </a:p>
          <a:p>
            <a:pPr lvl="1"/>
            <a:r>
              <a:rPr lang="fr-CA" sz="1600" dirty="0" smtClean="0"/>
              <a:t>Si vous avez des questions à ce sujet, vous pouvez contacter:</a:t>
            </a:r>
          </a:p>
          <a:p>
            <a:pPr lvl="2"/>
            <a:r>
              <a:rPr lang="fr-CA" sz="1600" dirty="0" smtClean="0"/>
              <a:t>Par courriel: </a:t>
            </a:r>
            <a:r>
              <a:rPr lang="fr-CA" sz="1600" dirty="0" smtClean="0">
                <a:hlinkClick r:id="rId2"/>
              </a:rPr>
              <a:t>fuelcharge@cra-arc.gc.ca</a:t>
            </a:r>
            <a:endParaRPr lang="fr-CA" sz="1600" dirty="0" smtClean="0"/>
          </a:p>
          <a:p>
            <a:pPr lvl="2"/>
            <a:r>
              <a:rPr lang="fr-CA" sz="1600" dirty="0" smtClean="0"/>
              <a:t>Par téléphone: 1-866-330-3304</a:t>
            </a:r>
            <a:endParaRPr lang="fr-CA" sz="16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a:t>
            </a:fld>
            <a:endParaRPr lang="en-US" altLang="en-US" dirty="0"/>
          </a:p>
        </p:txBody>
      </p:sp>
    </p:spTree>
    <p:extLst>
      <p:ext uri="{BB962C8B-B14F-4D97-AF65-F5344CB8AC3E}">
        <p14:creationId xmlns:p14="http://schemas.microsoft.com/office/powerpoint/2010/main" val="352841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799" y="274638"/>
            <a:ext cx="8371115" cy="985837"/>
          </a:xfrm>
        </p:spPr>
        <p:txBody>
          <a:bodyPr>
            <a:normAutofit fontScale="90000"/>
          </a:bodyPr>
          <a:lstStyle/>
          <a:p>
            <a:r>
              <a:rPr lang="fr-CA" sz="2800" dirty="0" smtClean="0"/>
              <a:t>Incidence de la tarification de la pollution par le carbone sur les entreprises agricoles où le système fédéral s’applique – incidence directe</a:t>
            </a:r>
            <a:endParaRPr lang="fr-CA" sz="2800" dirty="0"/>
          </a:p>
        </p:txBody>
      </p:sp>
      <p:sp>
        <p:nvSpPr>
          <p:cNvPr id="3" name="Espace réservé du contenu 2"/>
          <p:cNvSpPr>
            <a:spLocks noGrp="1"/>
          </p:cNvSpPr>
          <p:nvPr>
            <p:ph idx="1"/>
          </p:nvPr>
        </p:nvSpPr>
        <p:spPr>
          <a:xfrm>
            <a:off x="234041" y="1271057"/>
            <a:ext cx="8585181" cy="892855"/>
          </a:xfrm>
        </p:spPr>
        <p:txBody>
          <a:bodyPr/>
          <a:lstStyle/>
          <a:p>
            <a:pPr marL="0" indent="0">
              <a:buNone/>
            </a:pPr>
            <a:r>
              <a:rPr lang="fr-CA" sz="1500" dirty="0" smtClean="0"/>
              <a:t>Cette incidence dépendra des habitudes de consommation, la taille de l’exploitation, la température au cours d’une saison de récolte et du système de tarification de la pollution par le carbone s’appliquant où une exploitation agricole donnée est située. </a:t>
            </a:r>
          </a:p>
          <a:p>
            <a:pPr marL="0" indent="0">
              <a:buNone/>
            </a:pPr>
            <a:r>
              <a:rPr lang="fr-CA" sz="1500" dirty="0" smtClean="0"/>
              <a:t>Pour une exploitation agricole donnée située dans une administration où la redevance</a:t>
            </a:r>
            <a:r>
              <a:rPr lang="fr-CA" sz="1500" dirty="0"/>
              <a:t> fédérale</a:t>
            </a:r>
            <a:r>
              <a:rPr lang="fr-CA" sz="1500" dirty="0" smtClean="0"/>
              <a:t> sur les combustibles s’appliquera, l’incidence peut être évaluée selon les taux exposés dans le tableau ci-dessous.</a:t>
            </a:r>
          </a:p>
          <a:p>
            <a:pPr marL="0" indent="0">
              <a:buNone/>
            </a:pPr>
            <a:endParaRPr lang="en-US" sz="16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a:t>
            </a:fld>
            <a:endParaRPr lang="en-US" altLang="en-US" dirty="0"/>
          </a:p>
        </p:txBody>
      </p:sp>
      <p:graphicFrame>
        <p:nvGraphicFramePr>
          <p:cNvPr id="5" name="Tableau 4"/>
          <p:cNvGraphicFramePr>
            <a:graphicFrameLocks noGrp="1"/>
          </p:cNvGraphicFramePr>
          <p:nvPr>
            <p:extLst>
              <p:ext uri="{D42A27DB-BD31-4B8C-83A1-F6EECF244321}">
                <p14:modId xmlns:p14="http://schemas.microsoft.com/office/powerpoint/2010/main" val="3135837922"/>
              </p:ext>
            </p:extLst>
          </p:nvPr>
        </p:nvGraphicFramePr>
        <p:xfrm>
          <a:off x="3473140" y="3584796"/>
          <a:ext cx="5346083" cy="2253888"/>
        </p:xfrm>
        <a:graphic>
          <a:graphicData uri="http://schemas.openxmlformats.org/drawingml/2006/table">
            <a:tbl>
              <a:tblPr firstRow="1" firstCol="1" bandRow="1">
                <a:tableStyleId>{5C22544A-7EE6-4342-B048-85BDC9FD1C3A}</a:tableStyleId>
              </a:tblPr>
              <a:tblGrid>
                <a:gridCol w="2481346">
                  <a:extLst>
                    <a:ext uri="{9D8B030D-6E8A-4147-A177-3AD203B41FA5}">
                      <a16:colId xmlns:a16="http://schemas.microsoft.com/office/drawing/2014/main" val="1146262128"/>
                    </a:ext>
                  </a:extLst>
                </a:gridCol>
                <a:gridCol w="1418561">
                  <a:extLst>
                    <a:ext uri="{9D8B030D-6E8A-4147-A177-3AD203B41FA5}">
                      <a16:colId xmlns:a16="http://schemas.microsoft.com/office/drawing/2014/main" val="3124196761"/>
                    </a:ext>
                  </a:extLst>
                </a:gridCol>
                <a:gridCol w="1446176">
                  <a:extLst>
                    <a:ext uri="{9D8B030D-6E8A-4147-A177-3AD203B41FA5}">
                      <a16:colId xmlns:a16="http://schemas.microsoft.com/office/drawing/2014/main" val="136547169"/>
                    </a:ext>
                  </a:extLst>
                </a:gridCol>
              </a:tblGrid>
              <a:tr h="417442">
                <a:tc>
                  <a:txBody>
                    <a:bodyPr/>
                    <a:lstStyle/>
                    <a:p>
                      <a:pPr>
                        <a:lnSpc>
                          <a:spcPct val="115000"/>
                        </a:lnSpc>
                        <a:spcAft>
                          <a:spcPts val="0"/>
                        </a:spcAft>
                      </a:pPr>
                      <a:r>
                        <a:rPr lang="fr-CA" sz="1400" noProof="0" dirty="0" smtClean="0">
                          <a:effectLst/>
                        </a:rPr>
                        <a:t>Combustibles</a:t>
                      </a:r>
                      <a:endParaRPr lang="fr-CA" sz="14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smtClean="0">
                          <a:effectLst/>
                        </a:rPr>
                        <a:t>20$/tonne </a:t>
                      </a:r>
                      <a:r>
                        <a:rPr lang="en-CA" sz="1400" dirty="0" err="1" smtClean="0">
                          <a:effectLst/>
                        </a:rPr>
                        <a:t>d’éq</a:t>
                      </a:r>
                      <a:r>
                        <a:rPr lang="en-CA" sz="1400" dirty="0" smtClean="0">
                          <a:effectLst/>
                        </a:rPr>
                        <a:t>. CO</a:t>
                      </a:r>
                      <a:r>
                        <a:rPr lang="en-CA" sz="1400" baseline="-25000" dirty="0" smtClean="0">
                          <a:effectLst/>
                        </a:rPr>
                        <a:t>2</a:t>
                      </a:r>
                      <a:r>
                        <a:rPr lang="en-CA" sz="1400" dirty="0" smtClean="0">
                          <a:effectLst/>
                        </a:rPr>
                        <a:t> –  1</a:t>
                      </a:r>
                      <a:r>
                        <a:rPr lang="en-CA" sz="1400" baseline="30000" dirty="0" smtClean="0">
                          <a:effectLst/>
                        </a:rPr>
                        <a:t>er</a:t>
                      </a:r>
                      <a:r>
                        <a:rPr lang="en-CA" sz="1400" dirty="0" smtClean="0">
                          <a:effectLst/>
                        </a:rPr>
                        <a:t> </a:t>
                      </a:r>
                      <a:r>
                        <a:rPr lang="en-CA" sz="1400" dirty="0" err="1" smtClean="0">
                          <a:effectLst/>
                        </a:rPr>
                        <a:t>avril</a:t>
                      </a:r>
                      <a:r>
                        <a:rPr lang="en-CA" sz="1400" dirty="0" smtClean="0">
                          <a:effectLst/>
                        </a:rPr>
                        <a:t> </a:t>
                      </a:r>
                      <a:r>
                        <a:rPr lang="en-CA" sz="1400" dirty="0">
                          <a:effectLst/>
                        </a:rPr>
                        <a:t>2019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a:t>
                      </a:r>
                      <a:r>
                        <a:rPr lang="en-CA" sz="1400" dirty="0" smtClean="0">
                          <a:effectLst/>
                        </a:rPr>
                        <a:t>50/tonne </a:t>
                      </a:r>
                      <a:r>
                        <a:rPr lang="en-CA" sz="1400" dirty="0" err="1" smtClean="0">
                          <a:effectLst/>
                        </a:rPr>
                        <a:t>d’éq</a:t>
                      </a:r>
                      <a:r>
                        <a:rPr lang="en-CA" sz="1400" dirty="0" smtClean="0">
                          <a:effectLst/>
                        </a:rPr>
                        <a:t>. </a:t>
                      </a:r>
                      <a:r>
                        <a:rPr lang="en-CA" sz="1400" dirty="0">
                          <a:effectLst/>
                        </a:rPr>
                        <a:t>CO</a:t>
                      </a:r>
                      <a:r>
                        <a:rPr lang="en-CA" sz="1400" baseline="-25000" dirty="0">
                          <a:effectLst/>
                        </a:rPr>
                        <a:t>2</a:t>
                      </a:r>
                      <a:r>
                        <a:rPr lang="en-CA" sz="1400" dirty="0">
                          <a:effectLst/>
                        </a:rPr>
                        <a:t>e </a:t>
                      </a:r>
                      <a:r>
                        <a:rPr lang="en-CA" sz="1400" dirty="0" smtClean="0">
                          <a:effectLst/>
                        </a:rPr>
                        <a:t>– 1</a:t>
                      </a:r>
                      <a:r>
                        <a:rPr lang="en-CA" sz="1400" baseline="30000" dirty="0" smtClean="0">
                          <a:effectLst/>
                        </a:rPr>
                        <a:t>er</a:t>
                      </a:r>
                      <a:r>
                        <a:rPr lang="en-CA" sz="1400" dirty="0" smtClean="0">
                          <a:effectLst/>
                        </a:rPr>
                        <a:t> </a:t>
                      </a:r>
                      <a:r>
                        <a:rPr lang="en-CA" sz="1400" dirty="0" err="1" smtClean="0">
                          <a:effectLst/>
                        </a:rPr>
                        <a:t>avril</a:t>
                      </a:r>
                      <a:r>
                        <a:rPr lang="en-CA" sz="1400" dirty="0" smtClean="0">
                          <a:effectLst/>
                        </a:rPr>
                        <a:t> </a:t>
                      </a:r>
                      <a:r>
                        <a:rPr lang="en-CA" sz="1400" dirty="0">
                          <a:effectLst/>
                        </a:rPr>
                        <a:t>2022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2308256"/>
                  </a:ext>
                </a:extLst>
              </a:tr>
              <a:tr h="284137">
                <a:tc>
                  <a:txBody>
                    <a:bodyPr/>
                    <a:lstStyle/>
                    <a:p>
                      <a:pPr>
                        <a:lnSpc>
                          <a:spcPct val="115000"/>
                        </a:lnSpc>
                        <a:spcAft>
                          <a:spcPts val="0"/>
                        </a:spcAft>
                      </a:pPr>
                      <a:r>
                        <a:rPr lang="fr-CA" sz="1200" b="0" noProof="0" dirty="0" smtClean="0">
                          <a:effectLst/>
                        </a:rPr>
                        <a:t>Essence utilisée sur l’exploitation</a:t>
                      </a:r>
                      <a:r>
                        <a:rPr lang="fr-CA" sz="1200" b="0" baseline="0" noProof="0" dirty="0" smtClean="0">
                          <a:effectLst/>
                        </a:rPr>
                        <a:t> agricole</a:t>
                      </a:r>
                      <a:endParaRPr lang="fr-CA" sz="12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smtClean="0">
                          <a:effectLst/>
                        </a:rPr>
                        <a:t>exempté</a:t>
                      </a:r>
                      <a:r>
                        <a:rPr lang="en-CA" sz="1400" baseline="30000" dirty="0" smtClean="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smtClean="0">
                          <a:effectLst/>
                        </a:rPr>
                        <a:t>exempté</a:t>
                      </a:r>
                      <a:r>
                        <a:rPr lang="en-CA" sz="1400" baseline="30000" dirty="0" smtClean="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7813702"/>
                  </a:ext>
                </a:extLst>
              </a:tr>
              <a:tr h="272143">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fr-CA" sz="1200" b="0" noProof="0" dirty="0" smtClean="0">
                          <a:effectLst/>
                        </a:rPr>
                        <a:t>Mazout léger (p.ex., diesel) utilisé sur l’exploitation</a:t>
                      </a:r>
                      <a:r>
                        <a:rPr lang="fr-CA" sz="1200" b="0" baseline="0" noProof="0" dirty="0" smtClean="0">
                          <a:effectLst/>
                        </a:rPr>
                        <a:t> agricole</a:t>
                      </a:r>
                      <a:endParaRPr lang="fr-CA" sz="1200" b="0" noProof="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smtClean="0">
                          <a:effectLst/>
                        </a:rPr>
                        <a:t>exempté</a:t>
                      </a:r>
                      <a:r>
                        <a:rPr lang="en-CA" sz="1400" baseline="30000" dirty="0" smtClean="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smtClean="0">
                          <a:effectLst/>
                        </a:rPr>
                        <a:t>exempté</a:t>
                      </a:r>
                      <a:r>
                        <a:rPr lang="en-CA" sz="1400" baseline="30000" dirty="0" smtClean="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6558787"/>
                  </a:ext>
                </a:extLst>
              </a:tr>
              <a:tr h="261257">
                <a:tc>
                  <a:txBody>
                    <a:bodyPr/>
                    <a:lstStyle/>
                    <a:p>
                      <a:pPr>
                        <a:lnSpc>
                          <a:spcPct val="115000"/>
                        </a:lnSpc>
                        <a:spcAft>
                          <a:spcPts val="0"/>
                        </a:spcAft>
                      </a:pPr>
                      <a:r>
                        <a:rPr lang="fr-CA" sz="1200" b="0" noProof="0" dirty="0" smtClean="0">
                          <a:effectLst/>
                        </a:rPr>
                        <a:t>Gaz naturel commercialisable</a:t>
                      </a:r>
                      <a:endParaRPr lang="fr-CA" sz="12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0.0391 $/m</a:t>
                      </a:r>
                      <a:r>
                        <a:rPr lang="en-CA" sz="1400" baseline="300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0.0979 $/m</a:t>
                      </a:r>
                      <a:r>
                        <a:rPr lang="en-CA" sz="1400" baseline="300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919649"/>
                  </a:ext>
                </a:extLst>
              </a:tr>
              <a:tr h="208721">
                <a:tc>
                  <a:txBody>
                    <a:bodyPr/>
                    <a:lstStyle/>
                    <a:p>
                      <a:pPr>
                        <a:lnSpc>
                          <a:spcPct val="115000"/>
                        </a:lnSpc>
                        <a:spcAft>
                          <a:spcPts val="0"/>
                        </a:spcAft>
                      </a:pPr>
                      <a:r>
                        <a:rPr lang="fr-CA" sz="1200" b="0" noProof="0" dirty="0" smtClean="0">
                          <a:effectLst/>
                        </a:rPr>
                        <a:t>Propane</a:t>
                      </a:r>
                      <a:endParaRPr lang="fr-CA" sz="12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0.0310 $/litre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0.0774 $/litre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8124715"/>
                  </a:ext>
                </a:extLst>
              </a:tr>
              <a:tr h="208721">
                <a:tc>
                  <a:txBody>
                    <a:bodyPr/>
                    <a:lstStyle/>
                    <a:p>
                      <a:pPr>
                        <a:lnSpc>
                          <a:spcPct val="115000"/>
                        </a:lnSpc>
                        <a:spcAft>
                          <a:spcPts val="0"/>
                        </a:spcAft>
                      </a:pPr>
                      <a:r>
                        <a:rPr lang="fr-CA" sz="1200" b="0" noProof="0" dirty="0" smtClean="0">
                          <a:effectLst/>
                        </a:rPr>
                        <a:t>Mazout lourd</a:t>
                      </a:r>
                      <a:endParaRPr lang="fr-CA" sz="12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0.0637 $/litre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0.1593 $/litre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2894076"/>
                  </a:ext>
                </a:extLst>
              </a:tr>
            </a:tbl>
          </a:graphicData>
        </a:graphic>
      </p:graphicFrame>
      <p:sp>
        <p:nvSpPr>
          <p:cNvPr id="6" name="Rectangle 1"/>
          <p:cNvSpPr>
            <a:spLocks noChangeArrowheads="1"/>
          </p:cNvSpPr>
          <p:nvPr/>
        </p:nvSpPr>
        <p:spPr bwMode="auto">
          <a:xfrm>
            <a:off x="3418115" y="2779044"/>
            <a:ext cx="55081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Taux de redevance fédérale pour la pollution causée par le carbone sur les combustibles communément utilises sur les exploitations agricoles</a:t>
            </a:r>
            <a:endParaRPr kumimoji="0" lang="fr-CA" altLang="en-US" sz="1600" b="0" i="0" u="none" strike="noStrike" cap="none" normalizeH="0" baseline="0" dirty="0" smtClean="0">
              <a:ln>
                <a:noFill/>
              </a:ln>
              <a:solidFill>
                <a:schemeClr val="tx1"/>
              </a:solidFill>
              <a:effectLst/>
            </a:endParaRPr>
          </a:p>
        </p:txBody>
      </p:sp>
      <p:sp>
        <p:nvSpPr>
          <p:cNvPr id="7" name="Rectangle 6"/>
          <p:cNvSpPr/>
          <p:nvPr/>
        </p:nvSpPr>
        <p:spPr>
          <a:xfrm>
            <a:off x="3383655" y="5847899"/>
            <a:ext cx="5640602" cy="729430"/>
          </a:xfrm>
          <a:prstGeom prst="rect">
            <a:avLst/>
          </a:prstGeom>
        </p:spPr>
        <p:txBody>
          <a:bodyPr wrap="square">
            <a:spAutoFit/>
          </a:bodyPr>
          <a:lstStyle/>
          <a:p>
            <a:pPr>
              <a:lnSpc>
                <a:spcPct val="115000"/>
              </a:lnSpc>
              <a:spcAft>
                <a:spcPts val="0"/>
              </a:spcAft>
            </a:pPr>
            <a:r>
              <a:rPr lang="fr-CA" sz="1200" dirty="0" smtClean="0">
                <a:solidFill>
                  <a:srgbClr val="595959"/>
                </a:solidFill>
                <a:ea typeface="Calibri" panose="020F0502020204030204" pitchFamily="34" charset="0"/>
                <a:cs typeface="Times New Roman" panose="02020603050405020304" pitchFamily="18" charset="0"/>
              </a:rPr>
              <a:t>Source: </a:t>
            </a:r>
            <a:r>
              <a:rPr lang="fr-CA" sz="1200" i="1" dirty="0" smtClean="0">
                <a:solidFill>
                  <a:srgbClr val="595959"/>
                </a:solidFill>
                <a:ea typeface="Calibri" panose="020F0502020204030204" pitchFamily="34" charset="0"/>
                <a:cs typeface="Times New Roman" panose="02020603050405020304" pitchFamily="18" charset="0"/>
              </a:rPr>
              <a:t>Loi sur la tarification de la pollution causes par la gaz à effet de serre</a:t>
            </a:r>
            <a:r>
              <a:rPr lang="fr-CA" sz="1200" dirty="0" smtClean="0">
                <a:solidFill>
                  <a:srgbClr val="595959"/>
                </a:solidFill>
                <a:ea typeface="Calibri" panose="020F0502020204030204" pitchFamily="34" charset="0"/>
                <a:cs typeface="Times New Roman" panose="02020603050405020304" pitchFamily="18" charset="0"/>
              </a:rPr>
              <a:t>, Annexe 2.</a:t>
            </a:r>
          </a:p>
          <a:p>
            <a:pPr>
              <a:lnSpc>
                <a:spcPct val="115000"/>
              </a:lnSpc>
              <a:spcAft>
                <a:spcPts val="0"/>
              </a:spcAft>
            </a:pPr>
            <a:r>
              <a:rPr lang="fr-CA" sz="1200" dirty="0" smtClean="0">
                <a:solidFill>
                  <a:srgbClr val="595959"/>
                </a:solidFill>
                <a:ea typeface="Calibri" panose="020F0502020204030204" pitchFamily="34" charset="0"/>
                <a:cs typeface="Times New Roman" panose="02020603050405020304" pitchFamily="18" charset="0"/>
              </a:rPr>
              <a:t>1. Sujet à certaines conditions (p.ex., le combustible est utilisé pour certains équipements agricoles admissible</a:t>
            </a:r>
            <a:r>
              <a:rPr lang="en-CA" sz="1200" dirty="0" smtClean="0">
                <a:solidFill>
                  <a:srgbClr val="595959"/>
                </a:solidFill>
                <a:ea typeface="Calibri" panose="020F0502020204030204" pitchFamily="34" charset="0"/>
                <a:cs typeface="Times New Roman" panose="02020603050405020304" pitchFamily="18" charset="0"/>
              </a:rPr>
              <a:t>).</a:t>
            </a:r>
            <a:endParaRPr lang="en-US" sz="1200" dirty="0">
              <a:solidFill>
                <a:srgbClr val="595959"/>
              </a:solidFill>
              <a:ea typeface="Calibri" panose="020F0502020204030204" pitchFamily="34" charset="0"/>
              <a:cs typeface="Times New Roman" panose="02020603050405020304" pitchFamily="18" charset="0"/>
            </a:endParaRPr>
          </a:p>
        </p:txBody>
      </p:sp>
      <p:sp>
        <p:nvSpPr>
          <p:cNvPr id="8" name="ZoneTexte 7"/>
          <p:cNvSpPr txBox="1"/>
          <p:nvPr/>
        </p:nvSpPr>
        <p:spPr>
          <a:xfrm>
            <a:off x="234041" y="3302908"/>
            <a:ext cx="3168342" cy="2893100"/>
          </a:xfrm>
          <a:prstGeom prst="rect">
            <a:avLst/>
          </a:prstGeom>
          <a:noFill/>
        </p:spPr>
        <p:txBody>
          <a:bodyPr wrap="square" rtlCol="0">
            <a:spAutoFit/>
          </a:bodyPr>
          <a:lstStyle/>
          <a:p>
            <a:pPr marL="285750" indent="-285750">
              <a:buFont typeface="Arial" panose="020B0604020202020204" pitchFamily="34" charset="0"/>
              <a:buChar char="•"/>
            </a:pPr>
            <a:r>
              <a:rPr lang="fr-CA" sz="1400" dirty="0" smtClean="0">
                <a:solidFill>
                  <a:srgbClr val="595959"/>
                </a:solidFill>
                <a:latin typeface="Century Gothic" panose="020B0502020202020204" pitchFamily="34" charset="0"/>
              </a:rPr>
              <a:t>Selon Statistique Canada, environ 1% du total des dépenses d’exploitation sont attribuables aux combustible de chauffage au Canada en 2017.</a:t>
            </a:r>
          </a:p>
          <a:p>
            <a:pPr marL="285750" indent="-285750">
              <a:buFont typeface="Arial" panose="020B0604020202020204" pitchFamily="34" charset="0"/>
              <a:buChar char="•"/>
            </a:pPr>
            <a:endParaRPr lang="en-CA" sz="1400" dirty="0">
              <a:solidFill>
                <a:srgbClr val="595959"/>
              </a:solidFill>
              <a:latin typeface="Century Gothic" panose="020B0502020202020204" pitchFamily="34" charset="0"/>
            </a:endParaRPr>
          </a:p>
          <a:p>
            <a:pPr marL="285750" indent="-285750">
              <a:buFont typeface="Arial" panose="020B0604020202020204" pitchFamily="34" charset="0"/>
              <a:buChar char="•"/>
            </a:pPr>
            <a:r>
              <a:rPr lang="fr-CA" sz="1400" dirty="0" smtClean="0">
                <a:solidFill>
                  <a:srgbClr val="595959"/>
                </a:solidFill>
                <a:latin typeface="Century Gothic" panose="020B0502020202020204" pitchFamily="34" charset="0"/>
              </a:rPr>
              <a:t>Une exonération partielle de la redevance sur les combustibles (80%) est proposée pour application sur le gaz naturel et le propane utilise dans les serres commerciales.</a:t>
            </a:r>
            <a:endParaRPr lang="fr-CA" sz="1400" dirty="0">
              <a:solidFill>
                <a:srgbClr val="595959"/>
              </a:solidFill>
              <a:latin typeface="Century Gothic" panose="020B0502020202020204" pitchFamily="34" charset="0"/>
            </a:endParaRPr>
          </a:p>
        </p:txBody>
      </p:sp>
    </p:spTree>
    <p:extLst>
      <p:ext uri="{BB962C8B-B14F-4D97-AF65-F5344CB8AC3E}">
        <p14:creationId xmlns:p14="http://schemas.microsoft.com/office/powerpoint/2010/main" val="2483146029"/>
      </p:ext>
    </p:extLst>
  </p:cSld>
  <p:clrMapOvr>
    <a:masterClrMapping/>
  </p:clrMapOvr>
</p:sld>
</file>

<file path=ppt/theme/theme1.xml><?xml version="1.0" encoding="utf-8"?>
<a:theme xmlns:a="http://schemas.openxmlformats.org/drawingml/2006/main" name="Office Theme">
  <a:themeElements>
    <a:clrScheme name="Custom 32">
      <a:dk1>
        <a:sysClr val="windowText" lastClr="000000"/>
      </a:dk1>
      <a:lt1>
        <a:sysClr val="window" lastClr="FFFFFF"/>
      </a:lt1>
      <a:dk2>
        <a:srgbClr val="1F497D"/>
      </a:dk2>
      <a:lt2>
        <a:srgbClr val="EEECE1"/>
      </a:lt2>
      <a:accent1>
        <a:srgbClr val="0092D2"/>
      </a:accent1>
      <a:accent2>
        <a:srgbClr val="16629B"/>
      </a:accent2>
      <a:accent3>
        <a:srgbClr val="73B632"/>
      </a:accent3>
      <a:accent4>
        <a:srgbClr val="991324"/>
      </a:accent4>
      <a:accent5>
        <a:srgbClr val="441A66"/>
      </a:accent5>
      <a:accent6>
        <a:srgbClr val="E47623"/>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latin typeface="Century Gothic" panose="020B0502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RL xmlns="acbb3e5d-5d9a-41a2-b23c-a652c639d82c">
      <Url xsi:nil="true"/>
      <Description xsi:nil="true"/>
    </URL>
    <Last_x0020_Updates xmlns="acbb3e5d-5d9a-41a2-b23c-a652c639d82c" xsi:nil="true"/>
    <URL_x0020_of_x0020_the_x0020_document xmlns="acbb3e5d-5d9a-41a2-b23c-a652c639d82c">
      <Url xsi:nil="true"/>
      <Description xsi:nil="true"/>
    </URL_x0020_of_x0020_the_x0020_document>
    <Branch xmlns="acbb3e5d-5d9a-41a2-b23c-a652c639d82c">Communicaitons</Branch>
    <Zone xmlns="acbb3e5d-5d9a-41a2-b23c-a652c639d82c">Communications</Zone>
    <Type_x0020_of_x0020_Document xmlns="acbb3e5d-5d9a-41a2-b23c-a652c639d82c">Intranet Document Library - Communications Branch</Type_x0020_of_x0020_Document>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5D0B20BB41BF245A74357C5242D202F" ma:contentTypeVersion="9" ma:contentTypeDescription="Create a new document." ma:contentTypeScope="" ma:versionID="1148316a3427ca7df95b001eed000108">
  <xsd:schema xmlns:xsd="http://www.w3.org/2001/XMLSchema" xmlns:xs="http://www.w3.org/2001/XMLSchema" xmlns:p="http://schemas.microsoft.com/office/2006/metadata/properties" xmlns:ns3="acbb3e5d-5d9a-41a2-b23c-a652c639d82c" xmlns:ns4="b6e7370b-7179-4676-9a6f-0d2482e7e8cc" targetNamespace="http://schemas.microsoft.com/office/2006/metadata/properties" ma:root="true" ma:fieldsID="32cad87bd855cd45648e784504747f93" ns3:_="" ns4:_="">
    <xsd:import namespace="acbb3e5d-5d9a-41a2-b23c-a652c639d82c"/>
    <xsd:import namespace="b6e7370b-7179-4676-9a6f-0d2482e7e8cc"/>
    <xsd:element name="properties">
      <xsd:complexType>
        <xsd:sequence>
          <xsd:element name="documentManagement">
            <xsd:complexType>
              <xsd:all>
                <xsd:element ref="ns3:Type_x0020_of_x0020_Document" minOccurs="0"/>
                <xsd:element ref="ns3:Branch" minOccurs="0"/>
                <xsd:element ref="ns3:Zone" minOccurs="0"/>
                <xsd:element ref="ns3:URL" minOccurs="0"/>
                <xsd:element ref="ns3:URL_x0020_of_x0020_the_x0020_document" minOccurs="0"/>
                <xsd:element ref="ns3:Last_x0020_Updates"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bb3e5d-5d9a-41a2-b23c-a652c639d82c" elementFormDefault="qualified">
    <xsd:import namespace="http://schemas.microsoft.com/office/2006/documentManagement/types"/>
    <xsd:import namespace="http://schemas.microsoft.com/office/infopath/2007/PartnerControls"/>
    <xsd:element name="Type_x0020_of_x0020_Document" ma:index="9" nillable="true" ma:displayName="Type of Document" ma:format="Dropdown" ma:internalName="Type_x0020_of_x0020_Document">
      <xsd:simpleType>
        <xsd:restriction base="dms:Choice">
          <xsd:enumeration value="Intranet Document Library - Communications Branch"/>
          <xsd:enumeration value="Intranet Document Library - Departmental (Non-Branch Specific)"/>
        </xsd:restriction>
      </xsd:simpleType>
    </xsd:element>
    <xsd:element name="Branch" ma:index="10" nillable="true" ma:displayName="Branch" ma:format="Dropdown" ma:internalName="Branch">
      <xsd:simpleType>
        <xsd:restriction base="dms:Choice">
          <xsd:enumeration value="Audit &amp; Evaluation"/>
          <xsd:enumeration value="Communicaitons"/>
          <xsd:enumeration value="Intranet"/>
        </xsd:restriction>
      </xsd:simpleType>
    </xsd:element>
    <xsd:element name="Zone" ma:index="11" nillable="true" ma:displayName="Zone" ma:default="AE-VE" ma:format="Dropdown" ma:internalName="Zone">
      <xsd:simpleType>
        <xsd:restriction base="dms:Choice">
          <xsd:enumeration value="AE-VE"/>
          <xsd:enumeration value="Communications"/>
          <xsd:enumeration value="Guide"/>
          <xsd:enumeration value="Communautés-Communities"/>
        </xsd:restriction>
      </xsd:simpleType>
    </xsd:element>
    <xsd:element name="URL" ma:index="12" nillable="true" ma:displayName="URL - on Intranet Document Location" ma:description="Please add the link where the document is located on Intranet"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URL_x0020_of_x0020_the_x0020_document" ma:index="13" nillable="true" ma:displayName="URL of the document" ma:description="Please add document URL." ma:format="Hyperlink" ma:internalName="URL_x0020_of_x0020_the_x0020_document">
      <xsd:complexType>
        <xsd:complexContent>
          <xsd:extension base="dms:URL">
            <xsd:sequence>
              <xsd:element name="Url" type="dms:ValidUrl" minOccurs="0" nillable="true"/>
              <xsd:element name="Description" type="xsd:string" nillable="true"/>
            </xsd:sequence>
          </xsd:extension>
        </xsd:complexContent>
      </xsd:complexType>
    </xsd:element>
    <xsd:element name="Last_x0020_Updates" ma:index="14" nillable="true" ma:displayName="Last Updates" ma:format="DateOnly" ma:internalName="Last_x0020_Updates">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6e7370b-7179-4676-9a6f-0d2482e7e8cc" elementFormDefault="qualified">
    <xsd:import namespace="http://schemas.microsoft.com/office/2006/documentManagement/types"/>
    <xsd:import namespace="http://schemas.microsoft.com/office/infopath/2007/PartnerControls"/>
    <xsd:element name="SharedWithUsers" ma:index="15"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of Documen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80C4CC-01BA-4D77-ACE5-F418710C778A}">
  <ds:schemaRefs>
    <ds:schemaRef ds:uri="b6e7370b-7179-4676-9a6f-0d2482e7e8cc"/>
    <ds:schemaRef ds:uri="http://purl.org/dc/elements/1.1/"/>
    <ds:schemaRef ds:uri="http://schemas.microsoft.com/office/infopath/2007/PartnerControls"/>
    <ds:schemaRef ds:uri="http://purl.org/dc/terms/"/>
    <ds:schemaRef ds:uri="http://schemas.microsoft.com/office/2006/metadata/properties"/>
    <ds:schemaRef ds:uri="http://schemas.microsoft.com/office/2006/documentManagement/types"/>
    <ds:schemaRef ds:uri="http://www.w3.org/XML/1998/namespace"/>
    <ds:schemaRef ds:uri="http://purl.org/dc/dcmitype/"/>
    <ds:schemaRef ds:uri="http://schemas.openxmlformats.org/package/2006/metadata/core-properties"/>
    <ds:schemaRef ds:uri="acbb3e5d-5d9a-41a2-b23c-a652c639d82c"/>
  </ds:schemaRefs>
</ds:datastoreItem>
</file>

<file path=customXml/itemProps2.xml><?xml version="1.0" encoding="utf-8"?>
<ds:datastoreItem xmlns:ds="http://schemas.openxmlformats.org/officeDocument/2006/customXml" ds:itemID="{93B2DA26-AE37-4A2E-B6AE-2F33E56BDC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bb3e5d-5d9a-41a2-b23c-a652c639d82c"/>
    <ds:schemaRef ds:uri="b6e7370b-7179-4676-9a6f-0d2482e7e8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915205-36FC-43C3-A6DB-DE913B20DE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9077</TotalTime>
  <Words>2182</Words>
  <Application>Microsoft Office PowerPoint</Application>
  <PresentationFormat>On-screen Show (4:3)</PresentationFormat>
  <Paragraphs>176</Paragraphs>
  <Slides>14</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Arial Unicode MS</vt:lpstr>
      <vt:lpstr>Calibri</vt:lpstr>
      <vt:lpstr>Century Gothic</vt:lpstr>
      <vt:lpstr>Courier New</vt:lpstr>
      <vt:lpstr>Gill Sans Light</vt:lpstr>
      <vt:lpstr>Stencil</vt:lpstr>
      <vt:lpstr>Times New Roman</vt:lpstr>
      <vt:lpstr>ヒラギノ角ゴ Pro W3</vt:lpstr>
      <vt:lpstr>Office Theme</vt:lpstr>
      <vt:lpstr>Système fédéral de tarification de la pollution par le carbone – axé sur l’agriculture</vt:lpstr>
      <vt:lpstr>Lutter contre les changements climatiques et faire croître l’économie</vt:lpstr>
      <vt:lpstr>Étapes importantes</vt:lpstr>
      <vt:lpstr>Les systèmes de tarification de la pollution par le carbone au Canada</vt:lpstr>
      <vt:lpstr>Le système fédéral de tarification de la pollution par le carbone</vt:lpstr>
      <vt:lpstr>Répartition des émissions du Canada par secteur</vt:lpstr>
      <vt:lpstr>La plupart des émissions de gaz à effet de serre générés par le secteur agricole ne seront pas couverts par la tarification de la pollution par le carbone</vt:lpstr>
      <vt:lpstr>À propos de l’allègement de la redevance sur les combustibles prévu dans le cadre du système fédéral de tarification de la pollution par le carbone</vt:lpstr>
      <vt:lpstr>Incidence de la tarification de la pollution par le carbone sur les entreprises agricoles où le système fédéral s’applique – incidence directe</vt:lpstr>
      <vt:lpstr>Incidence de la tarification de la pollution par le carbone sur les entreprises agricoles où le système fédéral s’applique – incidence indirecte</vt:lpstr>
      <vt:lpstr>Incidence de la tarification de la pollution par le carbone sur les entreprises agricoles où le système fédéral s’applique – incidence indirecte (suite)</vt:lpstr>
      <vt:lpstr>Approche par rapport aux recettes de la tarification de la pollution par le carbone </vt:lpstr>
      <vt:lpstr>Potentiel pour la compensation de carbone</vt:lpstr>
      <vt:lpstr>Autres initiatives gouvernementales</vt:lpstr>
    </vt:vector>
  </TitlesOfParts>
  <Company>BSL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Mulder</dc:creator>
  <cp:lastModifiedBy>office</cp:lastModifiedBy>
  <cp:revision>315</cp:revision>
  <cp:lastPrinted>2019-02-26T21:49:56Z</cp:lastPrinted>
  <dcterms:created xsi:type="dcterms:W3CDTF">2015-04-10T18:49:27Z</dcterms:created>
  <dcterms:modified xsi:type="dcterms:W3CDTF">2019-02-26T22:13:14Z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0x01010075D0B20BB41BF245A74357C5242D202F</vt:lpwstr>
  </property>
</Properties>
</file>