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 id="2147483670" r:id="rId2"/>
  </p:sldMasterIdLst>
  <p:notesMasterIdLst>
    <p:notesMasterId r:id="rId20"/>
  </p:notesMasterIdLst>
  <p:sldIdLst>
    <p:sldId id="320" r:id="rId3"/>
    <p:sldId id="323" r:id="rId4"/>
    <p:sldId id="322" r:id="rId5"/>
    <p:sldId id="327" r:id="rId6"/>
    <p:sldId id="328" r:id="rId7"/>
    <p:sldId id="341" r:id="rId8"/>
    <p:sldId id="335" r:id="rId9"/>
    <p:sldId id="361" r:id="rId10"/>
    <p:sldId id="360" r:id="rId11"/>
    <p:sldId id="336" r:id="rId12"/>
    <p:sldId id="364" r:id="rId13"/>
    <p:sldId id="334" r:id="rId14"/>
    <p:sldId id="357" r:id="rId15"/>
    <p:sldId id="362" r:id="rId16"/>
    <p:sldId id="358" r:id="rId17"/>
    <p:sldId id="363" r:id="rId18"/>
    <p:sldId id="351" r:id="rId19"/>
  </p:sldIdLst>
  <p:sldSz cx="9144000" cy="6858000" type="screen4x3"/>
  <p:notesSz cx="6858000" cy="9144000"/>
  <p:embeddedFontLst>
    <p:embeddedFont>
      <p:font typeface="Arial Bold" panose="020B0704020202020204" pitchFamily="34" charset="0"/>
      <p:bold r:id="rId21"/>
    </p:embeddedFont>
    <p:embeddedFont>
      <p:font typeface="Calibri" panose="020F0502020204030204" pitchFamily="34" charset="0"/>
      <p:regular r:id="rId22"/>
      <p:bold r:id="rId23"/>
      <p:italic r:id="rId24"/>
      <p:boldItalic r:id="rId25"/>
    </p:embeddedFont>
    <p:embeddedFont>
      <p:font typeface="Poppins Black" panose="020B0604020202020204" charset="0"/>
      <p:bold r:id="rId26"/>
    </p:embeddedFont>
    <p:embeddedFont>
      <p:font typeface="Trebuchet MS" panose="020B0603020202020204" pitchFamily="34" charset="0"/>
      <p:regular r:id="rId27"/>
      <p:bold r:id="rId28"/>
      <p:italic r:id="rId29"/>
      <p:boldItalic r:id="rId30"/>
    </p:embeddedFont>
    <p:embeddedFont>
      <p:font typeface="Wingdings 3" panose="05040102010807070707" pitchFamily="18" charset="2"/>
      <p:regular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35758"/>
    <a:srgbClr val="4ABE9D"/>
    <a:srgbClr val="FAA61A"/>
    <a:srgbClr val="89CA3C"/>
    <a:srgbClr val="FFFFFF"/>
    <a:srgbClr val="00AB4E"/>
    <a:srgbClr val="ECDD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055" autoAdjust="0"/>
  </p:normalViewPr>
  <p:slideViewPr>
    <p:cSldViewPr snapToGrid="0" snapToObjects="1">
      <p:cViewPr varScale="1">
        <p:scale>
          <a:sx n="65" d="100"/>
          <a:sy n="65" d="100"/>
        </p:scale>
        <p:origin x="1536" y="5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51" d="100"/>
          <a:sy n="51" d="100"/>
        </p:scale>
        <p:origin x="2692"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4F5978-023B-48B5-967C-E764A85A11E9}" type="datetimeFigureOut">
              <a:rPr lang="en-CA" smtClean="0"/>
              <a:t>2019-02-22</a:t>
            </a:fld>
            <a:endParaRPr lang="en-CA"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BAF0A3-1B39-4F86-AA94-80E957FD5A79}" type="slidenum">
              <a:rPr lang="en-CA" smtClean="0"/>
              <a:t>‹#›</a:t>
            </a:fld>
            <a:endParaRPr lang="en-CA" dirty="0"/>
          </a:p>
        </p:txBody>
      </p:sp>
    </p:spTree>
    <p:extLst>
      <p:ext uri="{BB962C8B-B14F-4D97-AF65-F5344CB8AC3E}">
        <p14:creationId xmlns:p14="http://schemas.microsoft.com/office/powerpoint/2010/main" val="88021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CBAF0A3-1B39-4F86-AA94-80E957FD5A79}" type="slidenum">
              <a:rPr lang="en-CA" smtClean="0"/>
              <a:t>1</a:t>
            </a:fld>
            <a:endParaRPr lang="en-CA" dirty="0"/>
          </a:p>
        </p:txBody>
      </p:sp>
    </p:spTree>
    <p:extLst>
      <p:ext uri="{BB962C8B-B14F-4D97-AF65-F5344CB8AC3E}">
        <p14:creationId xmlns:p14="http://schemas.microsoft.com/office/powerpoint/2010/main" val="83092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Donate- Who donates to a charity, we are a charitable organization, choose us!</a:t>
            </a:r>
          </a:p>
          <a:p>
            <a:r>
              <a:rPr lang="en-CA" dirty="0"/>
              <a:t>Fund:  Fund us, support us, we are delivering ag education to over 1 million students</a:t>
            </a:r>
          </a:p>
          <a:p>
            <a:r>
              <a:rPr lang="en-CA" dirty="0"/>
              <a:t>Partner:  5 different ways to partner, Foundational, Friends of AITC-C, Educational, Strategic and special events</a:t>
            </a:r>
          </a:p>
          <a:p>
            <a:r>
              <a:rPr lang="en-CA" dirty="0"/>
              <a:t>Expertise:  You are the experts in your field, we need you to collaborate and work with us to deliver the ABC;s Accurate Balanced and current information</a:t>
            </a:r>
          </a:p>
          <a:p>
            <a:r>
              <a:rPr lang="en-CA" dirty="0"/>
              <a:t>Volunteer:  CALM!!!!!</a:t>
            </a:r>
          </a:p>
          <a:p>
            <a:r>
              <a:rPr lang="en-CA" dirty="0"/>
              <a:t>Help us tell your story!</a:t>
            </a:r>
          </a:p>
          <a:p>
            <a:r>
              <a:rPr lang="en-CA" dirty="0"/>
              <a:t>GET LOUD! Be Proud!  Our story is a good story, one that we are all proud of, one that needs to be told.  We have an obligation to educate students on where their food comes from and how important ALL sectors of Agriculture and Agri Food is.</a:t>
            </a:r>
          </a:p>
        </p:txBody>
      </p:sp>
      <p:sp>
        <p:nvSpPr>
          <p:cNvPr id="4" name="Slide Number Placeholder 3"/>
          <p:cNvSpPr>
            <a:spLocks noGrp="1"/>
          </p:cNvSpPr>
          <p:nvPr>
            <p:ph type="sldNum" sz="quarter" idx="5"/>
          </p:nvPr>
        </p:nvSpPr>
        <p:spPr/>
        <p:txBody>
          <a:bodyPr/>
          <a:lstStyle/>
          <a:p>
            <a:fld id="{CCBAF0A3-1B39-4F86-AA94-80E957FD5A79}" type="slidenum">
              <a:rPr lang="en-CA" smtClean="0"/>
              <a:t>15</a:t>
            </a:fld>
            <a:endParaRPr lang="en-CA" dirty="0"/>
          </a:p>
        </p:txBody>
      </p:sp>
    </p:spTree>
    <p:extLst>
      <p:ext uri="{BB962C8B-B14F-4D97-AF65-F5344CB8AC3E}">
        <p14:creationId xmlns:p14="http://schemas.microsoft.com/office/powerpoint/2010/main" val="3464646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5.2 million reasons to partner with AITC-C, this is just one of them.</a:t>
            </a:r>
          </a:p>
        </p:txBody>
      </p:sp>
      <p:sp>
        <p:nvSpPr>
          <p:cNvPr id="4" name="Slide Number Placeholder 3"/>
          <p:cNvSpPr>
            <a:spLocks noGrp="1"/>
          </p:cNvSpPr>
          <p:nvPr>
            <p:ph type="sldNum" sz="quarter" idx="5"/>
          </p:nvPr>
        </p:nvSpPr>
        <p:spPr/>
        <p:txBody>
          <a:bodyPr/>
          <a:lstStyle/>
          <a:p>
            <a:fld id="{CCBAF0A3-1B39-4F86-AA94-80E957FD5A79}" type="slidenum">
              <a:rPr lang="en-CA" smtClean="0"/>
              <a:t>16</a:t>
            </a:fld>
            <a:endParaRPr lang="en-CA" dirty="0"/>
          </a:p>
        </p:txBody>
      </p:sp>
    </p:spTree>
    <p:extLst>
      <p:ext uri="{BB962C8B-B14F-4D97-AF65-F5344CB8AC3E}">
        <p14:creationId xmlns:p14="http://schemas.microsoft.com/office/powerpoint/2010/main" val="1198509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strive to be the leader for agriculture education.  We provide ABC, accurate balanced and current information.  </a:t>
            </a:r>
          </a:p>
        </p:txBody>
      </p:sp>
      <p:sp>
        <p:nvSpPr>
          <p:cNvPr id="4" name="Slide Number Placeholder 3"/>
          <p:cNvSpPr>
            <a:spLocks noGrp="1"/>
          </p:cNvSpPr>
          <p:nvPr>
            <p:ph type="sldNum" sz="quarter" idx="5"/>
          </p:nvPr>
        </p:nvSpPr>
        <p:spPr/>
        <p:txBody>
          <a:bodyPr/>
          <a:lstStyle/>
          <a:p>
            <a:fld id="{CCBAF0A3-1B39-4F86-AA94-80E957FD5A79}" type="slidenum">
              <a:rPr lang="en-CA" smtClean="0"/>
              <a:t>2</a:t>
            </a:fld>
            <a:endParaRPr lang="en-CA" dirty="0"/>
          </a:p>
        </p:txBody>
      </p:sp>
    </p:spTree>
    <p:extLst>
      <p:ext uri="{BB962C8B-B14F-4D97-AF65-F5344CB8AC3E}">
        <p14:creationId xmlns:p14="http://schemas.microsoft.com/office/powerpoint/2010/main" val="674976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Nine provincial member organizations</a:t>
            </a:r>
          </a:p>
        </p:txBody>
      </p:sp>
      <p:sp>
        <p:nvSpPr>
          <p:cNvPr id="4" name="Slide Number Placeholder 3"/>
          <p:cNvSpPr>
            <a:spLocks noGrp="1"/>
          </p:cNvSpPr>
          <p:nvPr>
            <p:ph type="sldNum" sz="quarter" idx="5"/>
          </p:nvPr>
        </p:nvSpPr>
        <p:spPr/>
        <p:txBody>
          <a:bodyPr/>
          <a:lstStyle/>
          <a:p>
            <a:fld id="{CCBAF0A3-1B39-4F86-AA94-80E957FD5A79}" type="slidenum">
              <a:rPr lang="en-CA" smtClean="0"/>
              <a:t>3</a:t>
            </a:fld>
            <a:endParaRPr lang="en-CA" dirty="0"/>
          </a:p>
        </p:txBody>
      </p:sp>
    </p:spTree>
    <p:extLst>
      <p:ext uri="{BB962C8B-B14F-4D97-AF65-F5344CB8AC3E}">
        <p14:creationId xmlns:p14="http://schemas.microsoft.com/office/powerpoint/2010/main" val="3764598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CBAF0A3-1B39-4F86-AA94-80E957FD5A79}" type="slidenum">
              <a:rPr lang="en-CA" smtClean="0"/>
              <a:t>6</a:t>
            </a:fld>
            <a:endParaRPr lang="en-CA" dirty="0"/>
          </a:p>
        </p:txBody>
      </p:sp>
    </p:spTree>
    <p:extLst>
      <p:ext uri="{BB962C8B-B14F-4D97-AF65-F5344CB8AC3E}">
        <p14:creationId xmlns:p14="http://schemas.microsoft.com/office/powerpoint/2010/main" val="2702313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54 two pages of facts on the hot topics in agriculture.  They can be used by teachers, students, industry and the public.  Animal health, animal care, pesticides, biotechnology, plants, soil, GMO, organics, environment, health, food the list goes on!</a:t>
            </a:r>
          </a:p>
        </p:txBody>
      </p:sp>
      <p:sp>
        <p:nvSpPr>
          <p:cNvPr id="4" name="Slide Number Placeholder 3"/>
          <p:cNvSpPr>
            <a:spLocks noGrp="1"/>
          </p:cNvSpPr>
          <p:nvPr>
            <p:ph type="sldNum" sz="quarter" idx="5"/>
          </p:nvPr>
        </p:nvSpPr>
        <p:spPr/>
        <p:txBody>
          <a:bodyPr/>
          <a:lstStyle/>
          <a:p>
            <a:fld id="{CCBAF0A3-1B39-4F86-AA94-80E957FD5A79}" type="slidenum">
              <a:rPr lang="en-CA" smtClean="0"/>
              <a:t>8</a:t>
            </a:fld>
            <a:endParaRPr lang="en-CA" dirty="0"/>
          </a:p>
        </p:txBody>
      </p:sp>
    </p:spTree>
    <p:extLst>
      <p:ext uri="{BB962C8B-B14F-4D97-AF65-F5344CB8AC3E}">
        <p14:creationId xmlns:p14="http://schemas.microsoft.com/office/powerpoint/2010/main" val="3772216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General Farming, Organics, GMO, plant biotechnology, animal science, food, animal health</a:t>
            </a:r>
          </a:p>
        </p:txBody>
      </p:sp>
      <p:sp>
        <p:nvSpPr>
          <p:cNvPr id="4" name="Slide Number Placeholder 3"/>
          <p:cNvSpPr>
            <a:spLocks noGrp="1"/>
          </p:cNvSpPr>
          <p:nvPr>
            <p:ph type="sldNum" sz="quarter" idx="5"/>
          </p:nvPr>
        </p:nvSpPr>
        <p:spPr/>
        <p:txBody>
          <a:bodyPr/>
          <a:lstStyle/>
          <a:p>
            <a:fld id="{CCBAF0A3-1B39-4F86-AA94-80E957FD5A79}" type="slidenum">
              <a:rPr lang="en-CA" smtClean="0"/>
              <a:t>9</a:t>
            </a:fld>
            <a:endParaRPr lang="en-CA" dirty="0"/>
          </a:p>
        </p:txBody>
      </p:sp>
    </p:spTree>
    <p:extLst>
      <p:ext uri="{BB962C8B-B14F-4D97-AF65-F5344CB8AC3E}">
        <p14:creationId xmlns:p14="http://schemas.microsoft.com/office/powerpoint/2010/main" val="2105715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AITC-C Canada conducted a survey with 1002 students.  Less than half of the students associate these careers with agriculture.  Technology &amp; Innovation, Business, Engineering and Mathematics and only 52% science</a:t>
            </a:r>
          </a:p>
        </p:txBody>
      </p:sp>
      <p:sp>
        <p:nvSpPr>
          <p:cNvPr id="4" name="Slide Number Placeholder 3"/>
          <p:cNvSpPr>
            <a:spLocks noGrp="1"/>
          </p:cNvSpPr>
          <p:nvPr>
            <p:ph type="sldNum" sz="quarter" idx="5"/>
          </p:nvPr>
        </p:nvSpPr>
        <p:spPr/>
        <p:txBody>
          <a:bodyPr/>
          <a:lstStyle/>
          <a:p>
            <a:fld id="{CCBAF0A3-1B39-4F86-AA94-80E957FD5A79}" type="slidenum">
              <a:rPr lang="en-CA" smtClean="0"/>
              <a:t>10</a:t>
            </a:fld>
            <a:endParaRPr lang="en-CA" dirty="0"/>
          </a:p>
        </p:txBody>
      </p:sp>
    </p:spTree>
    <p:extLst>
      <p:ext uri="{BB962C8B-B14F-4D97-AF65-F5344CB8AC3E}">
        <p14:creationId xmlns:p14="http://schemas.microsoft.com/office/powerpoint/2010/main" val="3409040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Canadian Agriculture Literacy Month March 2019  We are will reach over 40,000 students, we need volunteers</a:t>
            </a:r>
          </a:p>
          <a:p>
            <a:r>
              <a:rPr lang="en-CA" dirty="0"/>
              <a:t>Our provincial organizations are still seeking volunteers!  They have training sessions, tool kits, you don’t have to be a professional speaker.  Tell your story!</a:t>
            </a:r>
          </a:p>
        </p:txBody>
      </p:sp>
      <p:sp>
        <p:nvSpPr>
          <p:cNvPr id="4" name="Slide Number Placeholder 3"/>
          <p:cNvSpPr>
            <a:spLocks noGrp="1"/>
          </p:cNvSpPr>
          <p:nvPr>
            <p:ph type="sldNum" sz="quarter" idx="5"/>
          </p:nvPr>
        </p:nvSpPr>
        <p:spPr/>
        <p:txBody>
          <a:bodyPr/>
          <a:lstStyle/>
          <a:p>
            <a:fld id="{CCBAF0A3-1B39-4F86-AA94-80E957FD5A79}" type="slidenum">
              <a:rPr lang="en-CA" smtClean="0"/>
              <a:t>11</a:t>
            </a:fld>
            <a:endParaRPr lang="en-CA" dirty="0"/>
          </a:p>
        </p:txBody>
      </p:sp>
    </p:spTree>
    <p:extLst>
      <p:ext uri="{BB962C8B-B14F-4D97-AF65-F5344CB8AC3E}">
        <p14:creationId xmlns:p14="http://schemas.microsoft.com/office/powerpoint/2010/main" val="2830957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AITC-C’s Foundational Partners are champions of agriculture education in Canada. With a contribution of $10,000, our foundational partners help sustain our work and help us continue our success into the future.</a:t>
            </a:r>
            <a:endParaRPr lang="en-CA"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CA"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Like all good friends, Friends of AITC-C give our work a boost. These businesses, organizations, and individuals support our work with contributions of up to $10,000.</a:t>
            </a:r>
            <a:endParaRPr lang="en-CA"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CA"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Our Educational Partners are leaders in moving AITC-C programming forward. These partners provide funding for specific resources, programs, and initiatives that are shared with teachers and students across Canada.</a:t>
            </a:r>
            <a:endParaRPr lang="en-CA"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CA"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AITC-C is proud to work with our Strategic Partners, who help to plant the seeds of success. Our Strategic Partners help our mission in non-monetary ways, offering support, resources, and expertise in-kind.</a:t>
            </a:r>
            <a:endParaRPr lang="en-CA"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CA"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value collaboration and conversations, and our </a:t>
            </a:r>
            <a:r>
              <a:rPr lang="en-US" sz="1200" b="1" kern="1200" dirty="0">
                <a:solidFill>
                  <a:schemeClr val="tx1"/>
                </a:solidFill>
                <a:effectLst/>
                <a:latin typeface="+mn-lt"/>
                <a:ea typeface="+mn-ea"/>
                <a:cs typeface="+mn-cs"/>
              </a:rPr>
              <a:t>Special Events Partners </a:t>
            </a:r>
            <a:r>
              <a:rPr lang="en-US" sz="1200" kern="1200" dirty="0">
                <a:solidFill>
                  <a:schemeClr val="tx1"/>
                </a:solidFill>
                <a:effectLst/>
                <a:latin typeface="+mn-lt"/>
                <a:ea typeface="+mn-ea"/>
                <a:cs typeface="+mn-cs"/>
              </a:rPr>
              <a:t>help make sure our voice is shared. AITC-C has many opportunities for special event partnerships, including sponsorship of meetings, marketing, advertising, and conference fees</a:t>
            </a:r>
            <a:endParaRPr lang="en-CA" dirty="0"/>
          </a:p>
        </p:txBody>
      </p:sp>
      <p:sp>
        <p:nvSpPr>
          <p:cNvPr id="4" name="Slide Number Placeholder 3"/>
          <p:cNvSpPr>
            <a:spLocks noGrp="1"/>
          </p:cNvSpPr>
          <p:nvPr>
            <p:ph type="sldNum" sz="quarter" idx="5"/>
          </p:nvPr>
        </p:nvSpPr>
        <p:spPr/>
        <p:txBody>
          <a:bodyPr/>
          <a:lstStyle/>
          <a:p>
            <a:fld id="{CCBAF0A3-1B39-4F86-AA94-80E957FD5A79}" type="slidenum">
              <a:rPr lang="en-CA" smtClean="0"/>
              <a:t>14</a:t>
            </a:fld>
            <a:endParaRPr lang="en-CA" dirty="0"/>
          </a:p>
        </p:txBody>
      </p:sp>
    </p:spTree>
    <p:extLst>
      <p:ext uri="{BB962C8B-B14F-4D97-AF65-F5344CB8AC3E}">
        <p14:creationId xmlns:p14="http://schemas.microsoft.com/office/powerpoint/2010/main" val="207433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extLst>
      <p:ext uri="{BB962C8B-B14F-4D97-AF65-F5344CB8AC3E}">
        <p14:creationId xmlns:p14="http://schemas.microsoft.com/office/powerpoint/2010/main" val="1350658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D05582-4BEF-D341-B31D-0D665B2ED282}"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2102742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D05582-4BEF-D341-B31D-0D665B2ED282}"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49591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D05582-4BEF-D341-B31D-0D665B2ED282}"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2547215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D05582-4BEF-D341-B31D-0D665B2ED282}" type="datetimeFigureOut">
              <a:rPr lang="en-US" smtClean="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1690491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D05582-4BEF-D341-B31D-0D665B2ED282}" type="datetimeFigureOut">
              <a:rPr lang="en-US" smtClean="0"/>
              <a:t>2/22/2019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3055776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D05582-4BEF-D341-B31D-0D665B2ED282}" type="datetimeFigureOut">
              <a:rPr lang="en-US" smtClean="0"/>
              <a:t>2/22/2019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418927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D05582-4BEF-D341-B31D-0D665B2ED282}" type="datetimeFigureOut">
              <a:rPr lang="en-US" smtClean="0"/>
              <a:t>2/22/2019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688424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9D05582-4BEF-D341-B31D-0D665B2ED282}" type="datetimeFigureOut">
              <a:rPr lang="en-US" smtClean="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3636845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9D05582-4BEF-D341-B31D-0D665B2ED282}" type="datetimeFigureOut">
              <a:rPr lang="en-US" smtClean="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2839719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6605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48600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37754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01586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2979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1650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D05582-4BEF-D341-B31D-0D665B2ED282}"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1742943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D05582-4BEF-D341-B31D-0D665B2ED282}"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BFE03-8F8B-9443-8670-63C16E7E2383}" type="slidenum">
              <a:rPr lang="en-US" smtClean="0"/>
              <a:t>‹#›</a:t>
            </a:fld>
            <a:endParaRPr lang="en-US" dirty="0"/>
          </a:p>
        </p:txBody>
      </p:sp>
    </p:spTree>
    <p:extLst>
      <p:ext uri="{BB962C8B-B14F-4D97-AF65-F5344CB8AC3E}">
        <p14:creationId xmlns:p14="http://schemas.microsoft.com/office/powerpoint/2010/main" val="356203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36549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59365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73427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881254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728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5226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endParaRPr lang="en-CA"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0155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AE4A3-A9F7-4179-BCA4-8D154FCD49AF}" type="datetimeFigureOut">
              <a:rPr lang="en-CA" smtClean="0"/>
              <a:t>2019-02-22</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F752E-B9FD-4BA3-BF3B-7399EB72A5E2}" type="slidenum">
              <a:rPr lang="en-CA" smtClean="0"/>
              <a:t>‹#›</a:t>
            </a:fld>
            <a:endParaRPr lang="en-CA" dirty="0"/>
          </a:p>
        </p:txBody>
      </p:sp>
      <p:pic>
        <p:nvPicPr>
          <p:cNvPr id="7" name="Picture 6" descr="Asset 200@4x.png"/>
          <p:cNvPicPr>
            <a:picLocks noChangeAspect="1"/>
          </p:cNvPicPr>
          <p:nvPr userDrawn="1"/>
        </p:nvPicPr>
        <p:blipFill>
          <a:blip r:embed="rId12" cstate="print"/>
          <a:stretch>
            <a:fillRect/>
          </a:stretch>
        </p:blipFill>
        <p:spPr>
          <a:xfrm>
            <a:off x="0" y="5791200"/>
            <a:ext cx="9144000" cy="1804886"/>
          </a:xfrm>
          <a:prstGeom prst="rect">
            <a:avLst/>
          </a:prstGeom>
        </p:spPr>
      </p:pic>
    </p:spTree>
    <p:extLst>
      <p:ext uri="{BB962C8B-B14F-4D97-AF65-F5344CB8AC3E}">
        <p14:creationId xmlns:p14="http://schemas.microsoft.com/office/powerpoint/2010/main" val="2807364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2/22/2019</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8" name="Rectangle 17">
            <a:extLst>
              <a:ext uri="{FF2B5EF4-FFF2-40B4-BE49-F238E27FC236}">
                <a16:creationId xmlns:a16="http://schemas.microsoft.com/office/drawing/2014/main" id="{80BF11CB-9D96-4A4A-838D-D3656D212FA0}"/>
              </a:ext>
            </a:extLst>
          </p:cNvPr>
          <p:cNvSpPr/>
          <p:nvPr userDrawn="1"/>
        </p:nvSpPr>
        <p:spPr>
          <a:xfrm>
            <a:off x="0" y="0"/>
            <a:ext cx="9144000"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A43032-B787-4030-B1DC-6FFF10ED8965}"/>
              </a:ext>
            </a:extLst>
          </p:cNvPr>
          <p:cNvSpPr/>
          <p:nvPr userDrawn="1"/>
        </p:nvSpPr>
        <p:spPr>
          <a:xfrm>
            <a:off x="0" y="6692900"/>
            <a:ext cx="9144000"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BB56270-0127-4A70-94F4-48CD264FCBEB}"/>
              </a:ext>
            </a:extLst>
          </p:cNvPr>
          <p:cNvSpPr/>
          <p:nvPr userDrawn="1"/>
        </p:nvSpPr>
        <p:spPr>
          <a:xfrm rot="5400000">
            <a:off x="-3340100" y="3352800"/>
            <a:ext cx="6858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811E2A1-D723-4D7F-B089-9786932A0942}"/>
              </a:ext>
            </a:extLst>
          </p:cNvPr>
          <p:cNvSpPr/>
          <p:nvPr userDrawn="1"/>
        </p:nvSpPr>
        <p:spPr>
          <a:xfrm rot="5400000">
            <a:off x="5638800" y="3352800"/>
            <a:ext cx="6858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86173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9.jpeg"/><Relationship Id="rId5" Type="http://schemas.openxmlformats.org/officeDocument/2006/relationships/image" Target="../media/image7.emf"/><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jpeg"/><Relationship Id="rId1" Type="http://schemas.openxmlformats.org/officeDocument/2006/relationships/slideLayout" Target="../slideLayouts/slideLayout11.xml"/><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hyperlink" Target="https://creativecommons.org/licenses/by-nc/3.0/" TargetMode="External"/><Relationship Id="rId5" Type="http://schemas.openxmlformats.org/officeDocument/2006/relationships/hyperlink" Target="https://www.flickr.com/photos/nirak/4030910412/" TargetMode="Externa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6.jpg"/><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7.emf"/><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1.xml"/><Relationship Id="rId6" Type="http://schemas.openxmlformats.org/officeDocument/2006/relationships/image" Target="../media/image4.emf"/><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osshatch Green.jpg"/>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966068" y="-1429262"/>
            <a:ext cx="7191982" cy="9382544"/>
          </a:xfrm>
          <a:prstGeom prst="rect">
            <a:avLst/>
          </a:prstGeom>
        </p:spPr>
      </p:pic>
      <p:sp>
        <p:nvSpPr>
          <p:cNvPr id="3" name="Subtitle 2"/>
          <p:cNvSpPr>
            <a:spLocks noGrp="1"/>
          </p:cNvSpPr>
          <p:nvPr>
            <p:ph type="subTitle" idx="1"/>
          </p:nvPr>
        </p:nvSpPr>
        <p:spPr>
          <a:xfrm>
            <a:off x="1249140" y="3533669"/>
            <a:ext cx="6746338" cy="1979106"/>
          </a:xfrm>
        </p:spPr>
        <p:txBody>
          <a:bodyPr>
            <a:normAutofit fontScale="92500" lnSpcReduction="10000"/>
          </a:bodyPr>
          <a:lstStyle/>
          <a:p>
            <a:pPr algn="ctr"/>
            <a:r>
              <a:rPr lang="en-US" sz="4400" dirty="0">
                <a:solidFill>
                  <a:srgbClr val="FFFFFF"/>
                </a:solidFill>
                <a:latin typeface="Merlo Neue Semi Bold"/>
                <a:cs typeface="Merlo Neue Semi Bold"/>
              </a:rPr>
              <a:t>Canadian Federation of Agriculture</a:t>
            </a:r>
          </a:p>
          <a:p>
            <a:pPr algn="ctr"/>
            <a:r>
              <a:rPr lang="en-US" sz="4400" dirty="0">
                <a:solidFill>
                  <a:srgbClr val="FFFFFF"/>
                </a:solidFill>
                <a:latin typeface="Merlo Neue Semi Bold"/>
                <a:cs typeface="Merlo Neue Semi Bold"/>
              </a:rPr>
              <a:t>AGM 2019</a:t>
            </a:r>
          </a:p>
        </p:txBody>
      </p:sp>
      <p:sp>
        <p:nvSpPr>
          <p:cNvPr id="4" name="Rectangle 3"/>
          <p:cNvSpPr/>
          <p:nvPr/>
        </p:nvSpPr>
        <p:spPr>
          <a:xfrm>
            <a:off x="3021733" y="-333983"/>
            <a:ext cx="3080653" cy="3696965"/>
          </a:xfrm>
          <a:prstGeom prst="rect">
            <a:avLst/>
          </a:prstGeom>
          <a:solidFill>
            <a:srgbClr val="ECD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AITC_badge_CMYK.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57518" y="188049"/>
            <a:ext cx="3228963" cy="3058418"/>
          </a:xfrm>
          <a:prstGeom prst="rect">
            <a:avLst/>
          </a:prstGeom>
        </p:spPr>
      </p:pic>
      <p:cxnSp>
        <p:nvCxnSpPr>
          <p:cNvPr id="8" name="Straight Connector 7"/>
          <p:cNvCxnSpPr>
            <a:cxnSpLocks/>
          </p:cNvCxnSpPr>
          <p:nvPr/>
        </p:nvCxnSpPr>
        <p:spPr>
          <a:xfrm>
            <a:off x="1416385" y="5625548"/>
            <a:ext cx="642178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Subtitle 2">
            <a:extLst>
              <a:ext uri="{FF2B5EF4-FFF2-40B4-BE49-F238E27FC236}">
                <a16:creationId xmlns:a16="http://schemas.microsoft.com/office/drawing/2014/main" id="{F295EA90-7622-4E14-B226-6B9BA01A3E17}"/>
              </a:ext>
            </a:extLst>
          </p:cNvPr>
          <p:cNvSpPr txBox="1">
            <a:spLocks/>
          </p:cNvSpPr>
          <p:nvPr/>
        </p:nvSpPr>
        <p:spPr>
          <a:xfrm>
            <a:off x="1119931" y="5797421"/>
            <a:ext cx="7176052" cy="713191"/>
          </a:xfrm>
          <a:prstGeom prst="rect">
            <a:avLst/>
          </a:prstGeom>
        </p:spPr>
        <p:txBody>
          <a:bodyPr vert="horz" lIns="91440" tIns="45720" rIns="91440" bIns="45720" rtlCol="0">
            <a:normAutofit fontScale="3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4400" dirty="0">
              <a:solidFill>
                <a:srgbClr val="FFFFFF"/>
              </a:solidFill>
              <a:latin typeface="Merlo Neue Semi Bold"/>
              <a:cs typeface="Merlo Neue Semi Bold"/>
            </a:endParaRPr>
          </a:p>
          <a:p>
            <a:r>
              <a:rPr lang="en-US" sz="8600" dirty="0">
                <a:solidFill>
                  <a:srgbClr val="FFFFFF"/>
                </a:solidFill>
                <a:latin typeface="Merlo Neue Semi Bold"/>
                <a:cs typeface="Merlo Neue Semi Bold"/>
              </a:rPr>
              <a:t>Christa Wright – Operations Manager </a:t>
            </a:r>
          </a:p>
        </p:txBody>
      </p:sp>
    </p:spTree>
    <p:extLst>
      <p:ext uri="{BB962C8B-B14F-4D97-AF65-F5344CB8AC3E}">
        <p14:creationId xmlns:p14="http://schemas.microsoft.com/office/powerpoint/2010/main" val="3356989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p:cNvPicPr>
          <p:nvPr/>
        </p:nvPicPr>
        <p:blipFill>
          <a:blip r:embed="rId3">
            <a:extLst>
              <a:ext uri="{28A0092B-C50C-407E-A947-70E740481C1C}">
                <a14:useLocalDpi xmlns:a14="http://schemas.microsoft.com/office/drawing/2010/main" val="0"/>
              </a:ext>
            </a:extLst>
          </a:blip>
          <a:stretch>
            <a:fillRect/>
          </a:stretch>
        </p:blipFill>
        <p:spPr>
          <a:xfrm rot="16200000">
            <a:off x="1124983" y="-1161018"/>
            <a:ext cx="6858000" cy="9180034"/>
          </a:xfrm>
          <a:prstGeom prst="rect">
            <a:avLst/>
          </a:prstGeom>
        </p:spPr>
      </p:pic>
      <p:pic>
        <p:nvPicPr>
          <p:cNvPr id="5" name="Picture 4">
            <a:extLst>
              <a:ext uri="{FF2B5EF4-FFF2-40B4-BE49-F238E27FC236}">
                <a16:creationId xmlns:a16="http://schemas.microsoft.com/office/drawing/2014/main" id="{2A88359D-D594-4F10-9128-FE1A120C17F6}"/>
              </a:ext>
            </a:extLst>
          </p:cNvPr>
          <p:cNvPicPr>
            <a:picLocks noChangeAspect="1"/>
          </p:cNvPicPr>
          <p:nvPr/>
        </p:nvPicPr>
        <p:blipFill>
          <a:blip r:embed="rId4"/>
          <a:stretch>
            <a:fillRect/>
          </a:stretch>
        </p:blipFill>
        <p:spPr>
          <a:xfrm>
            <a:off x="1315218" y="332152"/>
            <a:ext cx="5653274" cy="1538407"/>
          </a:xfrm>
          <a:prstGeom prst="rect">
            <a:avLst/>
          </a:prstGeom>
        </p:spPr>
      </p:pic>
      <p:sp>
        <p:nvSpPr>
          <p:cNvPr id="2" name="TextBox 1">
            <a:extLst>
              <a:ext uri="{FF2B5EF4-FFF2-40B4-BE49-F238E27FC236}">
                <a16:creationId xmlns:a16="http://schemas.microsoft.com/office/drawing/2014/main" id="{BE549D4C-5B87-4320-944B-CFD920E92104}"/>
              </a:ext>
            </a:extLst>
          </p:cNvPr>
          <p:cNvSpPr txBox="1"/>
          <p:nvPr/>
        </p:nvSpPr>
        <p:spPr>
          <a:xfrm>
            <a:off x="1451113" y="2554357"/>
            <a:ext cx="6132444" cy="3737113"/>
          </a:xfrm>
          <a:prstGeom prst="rect">
            <a:avLst/>
          </a:prstGeom>
        </p:spPr>
        <p:txBody>
          <a:bodyPr vert="horz" wrap="square" lIns="91440" tIns="45720" rIns="91440" bIns="45720" rtlCol="0" anchor="ctr">
            <a:normAutofit/>
          </a:bodyPr>
          <a:lstStyle/>
          <a:p>
            <a:pPr algn="l"/>
            <a:endParaRPr lang="en-CA" b="1" dirty="0">
              <a:solidFill>
                <a:srgbClr val="FFFFFF"/>
              </a:solidFill>
              <a:effectLst>
                <a:outerShdw blurRad="95250" dist="38100" dir="2700000" algn="tl" rotWithShape="0">
                  <a:srgbClr val="000000">
                    <a:alpha val="21000"/>
                  </a:srgbClr>
                </a:outerShdw>
              </a:effectLst>
              <a:latin typeface="Arial"/>
              <a:cs typeface="Arial"/>
            </a:endParaRPr>
          </a:p>
        </p:txBody>
      </p:sp>
      <p:pic>
        <p:nvPicPr>
          <p:cNvPr id="9" name="Picture 8" descr="AITC_badge_REV.eps">
            <a:extLst>
              <a:ext uri="{FF2B5EF4-FFF2-40B4-BE49-F238E27FC236}">
                <a16:creationId xmlns:a16="http://schemas.microsoft.com/office/drawing/2014/main" id="{A9A9DB8B-E290-4B38-8F1A-BF44ACA722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83557" y="5265227"/>
            <a:ext cx="1397000" cy="1318137"/>
          </a:xfrm>
          <a:prstGeom prst="rect">
            <a:avLst/>
          </a:prstGeom>
        </p:spPr>
      </p:pic>
      <p:pic>
        <p:nvPicPr>
          <p:cNvPr id="20" name="Picture 19"/>
          <p:cNvPicPr>
            <a:picLocks/>
          </p:cNvPicPr>
          <p:nvPr/>
        </p:nvPicPr>
        <p:blipFill>
          <a:blip r:embed="rId6" cstate="screen">
            <a:extLst>
              <a:ext uri="{28A0092B-C50C-407E-A947-70E740481C1C}">
                <a14:useLocalDpi xmlns:a14="http://schemas.microsoft.com/office/drawing/2010/main"/>
              </a:ext>
            </a:extLst>
          </a:blip>
          <a:stretch>
            <a:fillRect/>
          </a:stretch>
        </p:blipFill>
        <p:spPr>
          <a:xfrm rot="5400000">
            <a:off x="3259164" y="1703357"/>
            <a:ext cx="1635094" cy="5488645"/>
          </a:xfrm>
          <a:prstGeom prst="ellipse">
            <a:avLst/>
          </a:prstGeom>
          <a:ln>
            <a:noFill/>
          </a:ln>
          <a:effectLst>
            <a:softEdge rad="112500"/>
          </a:effectLst>
        </p:spPr>
      </p:pic>
      <p:sp>
        <p:nvSpPr>
          <p:cNvPr id="16" name="TextBox 15"/>
          <p:cNvSpPr txBox="1"/>
          <p:nvPr/>
        </p:nvSpPr>
        <p:spPr>
          <a:xfrm>
            <a:off x="1298047" y="3819511"/>
            <a:ext cx="5522987" cy="1126137"/>
          </a:xfrm>
          <a:prstGeom prst="rect">
            <a:avLst/>
          </a:prstGeom>
        </p:spPr>
        <p:txBody>
          <a:bodyPr vert="horz" wrap="square" lIns="91440" tIns="45720" rIns="91440" bIns="45720" rtlCol="0" anchor="ctr">
            <a:noAutofit/>
          </a:bodyPr>
          <a:lstStyle/>
          <a:p>
            <a:pPr algn="ctr"/>
            <a:r>
              <a:rPr lang="en-US" sz="3000" dirty="0">
                <a:solidFill>
                  <a:srgbClr val="FFFFFF"/>
                </a:solidFill>
                <a:effectLst>
                  <a:outerShdw blurRad="95250" dist="38100" dir="2700000" algn="tl" rotWithShape="0">
                    <a:srgbClr val="000000">
                      <a:alpha val="21000"/>
                    </a:srgbClr>
                  </a:outerShdw>
                </a:effectLst>
                <a:latin typeface="Merlo Neue Medium"/>
                <a:cs typeface="Merlo Neue Medium"/>
              </a:rPr>
              <a:t>CAREER RESOURCES</a:t>
            </a:r>
            <a:endParaRPr lang="en-US" sz="3000" i="1" dirty="0">
              <a:solidFill>
                <a:srgbClr val="FFFFFF"/>
              </a:solidFill>
              <a:effectLst>
                <a:outerShdw blurRad="95250" dist="38100" dir="2700000" algn="tl" rotWithShape="0">
                  <a:srgbClr val="000000">
                    <a:alpha val="21000"/>
                  </a:srgbClr>
                </a:outerShdw>
              </a:effectLst>
              <a:latin typeface="Merlo Neue Medium"/>
              <a:cs typeface="Merlo Neue Medium"/>
            </a:endParaRPr>
          </a:p>
        </p:txBody>
      </p:sp>
      <p:pic>
        <p:nvPicPr>
          <p:cNvPr id="23" name="Picture 22"/>
          <p:cNvPicPr>
            <a:picLocks/>
          </p:cNvPicPr>
          <p:nvPr/>
        </p:nvPicPr>
        <p:blipFill>
          <a:blip r:embed="rId6" cstate="screen">
            <a:extLst>
              <a:ext uri="{28A0092B-C50C-407E-A947-70E740481C1C}">
                <a14:useLocalDpi xmlns:a14="http://schemas.microsoft.com/office/drawing/2010/main"/>
              </a:ext>
            </a:extLst>
          </a:blip>
          <a:stretch>
            <a:fillRect/>
          </a:stretch>
        </p:blipFill>
        <p:spPr>
          <a:xfrm rot="5400000">
            <a:off x="3259164" y="68263"/>
            <a:ext cx="1635094" cy="5488645"/>
          </a:xfrm>
          <a:prstGeom prst="ellipse">
            <a:avLst/>
          </a:prstGeom>
          <a:ln>
            <a:noFill/>
          </a:ln>
          <a:effectLst>
            <a:softEdge rad="112500"/>
          </a:effectLst>
        </p:spPr>
      </p:pic>
      <p:pic>
        <p:nvPicPr>
          <p:cNvPr id="22" name="Picture 21"/>
          <p:cNvPicPr>
            <a:picLocks/>
          </p:cNvPicPr>
          <p:nvPr/>
        </p:nvPicPr>
        <p:blipFill>
          <a:blip r:embed="rId6" cstate="screen">
            <a:extLst>
              <a:ext uri="{28A0092B-C50C-407E-A947-70E740481C1C}">
                <a14:useLocalDpi xmlns:a14="http://schemas.microsoft.com/office/drawing/2010/main"/>
              </a:ext>
            </a:extLst>
          </a:blip>
          <a:stretch>
            <a:fillRect/>
          </a:stretch>
        </p:blipFill>
        <p:spPr>
          <a:xfrm rot="5400000">
            <a:off x="3224820" y="3296130"/>
            <a:ext cx="1635094" cy="5488645"/>
          </a:xfrm>
          <a:prstGeom prst="ellipse">
            <a:avLst/>
          </a:prstGeom>
          <a:ln>
            <a:noFill/>
          </a:ln>
          <a:effectLst>
            <a:softEdge rad="112500"/>
          </a:effectLst>
        </p:spPr>
      </p:pic>
      <p:sp>
        <p:nvSpPr>
          <p:cNvPr id="17" name="TextBox 16"/>
          <p:cNvSpPr txBox="1"/>
          <p:nvPr/>
        </p:nvSpPr>
        <p:spPr>
          <a:xfrm>
            <a:off x="1263703" y="2166072"/>
            <a:ext cx="5522987" cy="1100955"/>
          </a:xfrm>
          <a:prstGeom prst="rect">
            <a:avLst/>
          </a:prstGeom>
        </p:spPr>
        <p:txBody>
          <a:bodyPr vert="horz" wrap="square" lIns="91440" tIns="45720" rIns="91440" bIns="45720" rtlCol="0" anchor="ctr">
            <a:noAutofit/>
          </a:bodyPr>
          <a:lstStyle/>
          <a:p>
            <a:pPr algn="ctr"/>
            <a:r>
              <a:rPr lang="en-US" sz="4800" i="1" dirty="0">
                <a:solidFill>
                  <a:srgbClr val="FFFFFF"/>
                </a:solidFill>
                <a:effectLst>
                  <a:outerShdw blurRad="95250" dist="38100" dir="2700000" algn="tl" rotWithShape="0">
                    <a:srgbClr val="000000">
                      <a:alpha val="21000"/>
                    </a:srgbClr>
                  </a:outerShdw>
                </a:effectLst>
                <a:latin typeface="Merlo Neue Medium"/>
                <a:cs typeface="Merlo Neue Medium"/>
              </a:rPr>
              <a:t>ENGAGE!</a:t>
            </a:r>
          </a:p>
        </p:txBody>
      </p:sp>
      <p:sp>
        <p:nvSpPr>
          <p:cNvPr id="15" name="TextBox 14"/>
          <p:cNvSpPr txBox="1"/>
          <p:nvPr/>
        </p:nvSpPr>
        <p:spPr>
          <a:xfrm>
            <a:off x="1451113" y="5584589"/>
            <a:ext cx="5155530" cy="851619"/>
          </a:xfrm>
          <a:prstGeom prst="rect">
            <a:avLst/>
          </a:prstGeom>
        </p:spPr>
        <p:txBody>
          <a:bodyPr vert="horz" wrap="square" lIns="91440" tIns="45720" rIns="91440" bIns="45720" rtlCol="0" anchor="ctr">
            <a:noAutofit/>
          </a:bodyPr>
          <a:lstStyle/>
          <a:p>
            <a:pPr algn="ctr"/>
            <a:r>
              <a:rPr lang="en-US" sz="3000" dirty="0">
                <a:solidFill>
                  <a:srgbClr val="FFFFFF"/>
                </a:solidFill>
                <a:effectLst>
                  <a:outerShdw blurRad="95250" dist="38100" dir="2700000" algn="tl" rotWithShape="0">
                    <a:srgbClr val="000000">
                      <a:alpha val="21000"/>
                    </a:srgbClr>
                  </a:outerShdw>
                </a:effectLst>
                <a:latin typeface="Merlo Neue Medium"/>
                <a:cs typeface="Merlo Neue Medium"/>
              </a:rPr>
              <a:t>thinkAG come alive</a:t>
            </a:r>
          </a:p>
        </p:txBody>
      </p:sp>
    </p:spTree>
    <p:extLst>
      <p:ext uri="{BB962C8B-B14F-4D97-AF65-F5344CB8AC3E}">
        <p14:creationId xmlns:p14="http://schemas.microsoft.com/office/powerpoint/2010/main" val="878071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1068674" y="-1197885"/>
            <a:ext cx="6996707" cy="9392482"/>
          </a:xfrm>
          <a:prstGeom prst="rect">
            <a:avLst/>
          </a:prstGeom>
        </p:spPr>
      </p:pic>
      <p:sp>
        <p:nvSpPr>
          <p:cNvPr id="3" name="TextBox 2">
            <a:extLst>
              <a:ext uri="{FF2B5EF4-FFF2-40B4-BE49-F238E27FC236}">
                <a16:creationId xmlns:a16="http://schemas.microsoft.com/office/drawing/2014/main" id="{FA768157-BC46-4746-8400-62A8C3034BE2}"/>
              </a:ext>
            </a:extLst>
          </p:cNvPr>
          <p:cNvSpPr txBox="1"/>
          <p:nvPr/>
        </p:nvSpPr>
        <p:spPr>
          <a:xfrm>
            <a:off x="294860" y="428253"/>
            <a:ext cx="8269863" cy="914400"/>
          </a:xfrm>
          <a:prstGeom prst="rect">
            <a:avLst/>
          </a:prstGeom>
        </p:spPr>
        <p:txBody>
          <a:bodyPr vert="horz" wrap="none" lIns="91440" tIns="45720" rIns="91440" bIns="45720" rtlCol="0" anchor="ctr">
            <a:normAutofit/>
          </a:bodyPr>
          <a:lstStyle/>
          <a:p>
            <a:pPr algn="ctr"/>
            <a:r>
              <a:rPr lang="en-CA" b="1" dirty="0">
                <a:solidFill>
                  <a:srgbClr val="FFFFFF"/>
                </a:solidFill>
                <a:effectLst>
                  <a:outerShdw blurRad="95250" dist="38100" dir="2700000" algn="tl" rotWithShape="0">
                    <a:srgbClr val="000000">
                      <a:alpha val="21000"/>
                    </a:srgbClr>
                  </a:outerShdw>
                </a:effectLst>
                <a:latin typeface="Arial"/>
                <a:cs typeface="Arial"/>
              </a:rPr>
              <a:t> </a:t>
            </a:r>
            <a:endParaRPr lang="en-CA" sz="4400" dirty="0">
              <a:solidFill>
                <a:srgbClr val="ECDD12"/>
              </a:solidFill>
              <a:effectLst>
                <a:outerShdw blurRad="95250" dist="38100" dir="2700000" algn="tl" rotWithShape="0">
                  <a:srgbClr val="000000">
                    <a:alpha val="21000"/>
                  </a:srgbClr>
                </a:outerShdw>
              </a:effectLst>
              <a:latin typeface="Merlo Neue Semi Bold"/>
              <a:cs typeface="Merlo Neue Semi Bold"/>
            </a:endParaRPr>
          </a:p>
        </p:txBody>
      </p:sp>
      <p:sp>
        <p:nvSpPr>
          <p:cNvPr id="4" name="TextBox 3"/>
          <p:cNvSpPr txBox="1"/>
          <p:nvPr/>
        </p:nvSpPr>
        <p:spPr>
          <a:xfrm>
            <a:off x="841296" y="1272209"/>
            <a:ext cx="7855443" cy="4631634"/>
          </a:xfrm>
          <a:prstGeom prst="rect">
            <a:avLst/>
          </a:prstGeom>
        </p:spPr>
        <p:txBody>
          <a:bodyPr vert="horz" wrap="square" lIns="91440" tIns="45720" rIns="91440" bIns="45720" rtlCol="0" anchor="ctr">
            <a:normAutofit/>
          </a:bodyPr>
          <a:lstStyle/>
          <a:p>
            <a:pPr marL="285750" indent="-285750" algn="l">
              <a:buFont typeface="Arial"/>
              <a:buChar char="•"/>
            </a:pPr>
            <a:endParaRPr lang="en-US" b="1" dirty="0">
              <a:solidFill>
                <a:srgbClr val="FFFFFF"/>
              </a:solidFill>
              <a:effectLst>
                <a:outerShdw blurRad="95250" dist="38100" dir="2700000" algn="tl" rotWithShape="0">
                  <a:srgbClr val="000000">
                    <a:alpha val="21000"/>
                  </a:srgbClr>
                </a:outerShdw>
              </a:effectLst>
              <a:latin typeface="Arial"/>
              <a:cs typeface="Arial"/>
            </a:endParaRPr>
          </a:p>
        </p:txBody>
      </p:sp>
      <p:pic>
        <p:nvPicPr>
          <p:cNvPr id="6" name="Picture 5">
            <a:extLst>
              <a:ext uri="{FF2B5EF4-FFF2-40B4-BE49-F238E27FC236}">
                <a16:creationId xmlns:a16="http://schemas.microsoft.com/office/drawing/2014/main" id="{2F954561-58DD-4BB4-868C-56751872753F}"/>
              </a:ext>
            </a:extLst>
          </p:cNvPr>
          <p:cNvPicPr>
            <a:picLocks noChangeAspect="1"/>
          </p:cNvPicPr>
          <p:nvPr/>
        </p:nvPicPr>
        <p:blipFill>
          <a:blip r:embed="rId4"/>
          <a:stretch>
            <a:fillRect/>
          </a:stretch>
        </p:blipFill>
        <p:spPr>
          <a:xfrm>
            <a:off x="516138" y="1342653"/>
            <a:ext cx="8438140" cy="3804533"/>
          </a:xfrm>
          <a:prstGeom prst="rect">
            <a:avLst/>
          </a:prstGeom>
        </p:spPr>
      </p:pic>
    </p:spTree>
    <p:extLst>
      <p:ext uri="{BB962C8B-B14F-4D97-AF65-F5344CB8AC3E}">
        <p14:creationId xmlns:p14="http://schemas.microsoft.com/office/powerpoint/2010/main" val="2462995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rosshatch Orange.jpg"/>
          <p:cNvPicPr>
            <a:picLocks/>
          </p:cNvPicPr>
          <p:nvPr/>
        </p:nvPicPr>
        <p:blipFill>
          <a:blip r:embed="rId2" cstate="screen">
            <a:extLst>
              <a:ext uri="{28A0092B-C50C-407E-A947-70E740481C1C}">
                <a14:useLocalDpi xmlns:a14="http://schemas.microsoft.com/office/drawing/2010/main"/>
              </a:ext>
            </a:extLst>
          </a:blip>
          <a:stretch>
            <a:fillRect/>
          </a:stretch>
        </p:blipFill>
        <p:spPr>
          <a:xfrm rot="5400000">
            <a:off x="934043" y="-1481163"/>
            <a:ext cx="7335545" cy="9581321"/>
          </a:xfrm>
          <a:prstGeom prst="rect">
            <a:avLst/>
          </a:prstGeom>
        </p:spPr>
      </p:pic>
      <p:sp>
        <p:nvSpPr>
          <p:cNvPr id="8" name="Title 1"/>
          <p:cNvSpPr>
            <a:spLocks noGrp="1"/>
          </p:cNvSpPr>
          <p:nvPr>
            <p:ph type="title"/>
          </p:nvPr>
        </p:nvSpPr>
        <p:spPr>
          <a:xfrm>
            <a:off x="520519" y="-358276"/>
            <a:ext cx="8229600" cy="1872559"/>
          </a:xfrm>
        </p:spPr>
        <p:txBody>
          <a:bodyPr>
            <a:normAutofit/>
          </a:bodyPr>
          <a:lstStyle/>
          <a:p>
            <a:br>
              <a:rPr lang="en-US" b="1" dirty="0">
                <a:solidFill>
                  <a:srgbClr val="FFFFFF"/>
                </a:solidFill>
                <a:effectLst>
                  <a:outerShdw blurRad="95250" dist="38100" dir="2700000" algn="tl" rotWithShape="0">
                    <a:srgbClr val="000000">
                      <a:alpha val="20000"/>
                    </a:srgbClr>
                  </a:outerShdw>
                </a:effectLst>
                <a:latin typeface="Arial"/>
                <a:cs typeface="Arial"/>
              </a:rPr>
            </a:br>
            <a:r>
              <a:rPr lang="en-US" b="1" dirty="0">
                <a:solidFill>
                  <a:schemeClr val="tx1"/>
                </a:solidFill>
                <a:effectLst>
                  <a:outerShdw blurRad="95250" dist="38100" dir="2700000" algn="tl" rotWithShape="0">
                    <a:srgbClr val="000000">
                      <a:alpha val="20000"/>
                    </a:srgbClr>
                  </a:outerShdw>
                </a:effectLst>
                <a:latin typeface="Merlo Neue SemiBold" panose="00000900000000000000" pitchFamily="50" charset="0"/>
              </a:rPr>
              <a:t>Canadian Educator Resource Matrix</a:t>
            </a:r>
          </a:p>
        </p:txBody>
      </p:sp>
      <p:sp>
        <p:nvSpPr>
          <p:cNvPr id="9" name="Content Placeholder 2"/>
          <p:cNvSpPr>
            <a:spLocks noGrp="1"/>
          </p:cNvSpPr>
          <p:nvPr>
            <p:ph idx="1"/>
          </p:nvPr>
        </p:nvSpPr>
        <p:spPr>
          <a:xfrm>
            <a:off x="520520" y="4871316"/>
            <a:ext cx="8229600" cy="893339"/>
          </a:xfrm>
        </p:spPr>
        <p:txBody>
          <a:bodyPr>
            <a:normAutofit lnSpcReduction="10000"/>
          </a:bodyPr>
          <a:lstStyle/>
          <a:p>
            <a:r>
              <a:rPr lang="en-US" sz="5400" b="1" dirty="0">
                <a:latin typeface="Merlo Neue Medium" panose="00000800000000000000" pitchFamily="50" charset="0"/>
                <a:cs typeface="Arial"/>
              </a:rPr>
              <a:t>www.aitc-canada.ca</a:t>
            </a:r>
            <a:endParaRPr lang="en-US" sz="5400" b="1" dirty="0">
              <a:solidFill>
                <a:srgbClr val="FFFFFF"/>
              </a:solidFill>
              <a:latin typeface="Merlo Neue Medium" panose="00000800000000000000" pitchFamily="50" charset="0"/>
              <a:cs typeface="Arial"/>
            </a:endParaRPr>
          </a:p>
          <a:p>
            <a:endParaRPr lang="en-US" sz="3600" dirty="0">
              <a:solidFill>
                <a:srgbClr val="FFFFFF"/>
              </a:solidFill>
              <a:latin typeface="Arial"/>
              <a:cs typeface="Arial"/>
            </a:endParaRPr>
          </a:p>
          <a:p>
            <a:endParaRPr lang="en-US" dirty="0">
              <a:solidFill>
                <a:srgbClr val="FFFFFF"/>
              </a:solidFill>
              <a:latin typeface="Arial"/>
              <a:cs typeface="Arial"/>
            </a:endParaRPr>
          </a:p>
        </p:txBody>
      </p:sp>
      <p:pic>
        <p:nvPicPr>
          <p:cNvPr id="10" name="Picture 9" descr="AITC_badge_REV.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74298" y="5539863"/>
            <a:ext cx="1397000" cy="1318137"/>
          </a:xfrm>
          <a:prstGeom prst="rect">
            <a:avLst/>
          </a:prstGeom>
        </p:spPr>
      </p:pic>
      <p:pic>
        <p:nvPicPr>
          <p:cNvPr id="2" name="Picture 1">
            <a:extLst>
              <a:ext uri="{FF2B5EF4-FFF2-40B4-BE49-F238E27FC236}">
                <a16:creationId xmlns:a16="http://schemas.microsoft.com/office/drawing/2014/main" id="{08560C42-FDF2-40D5-B646-4AD6A28C309A}"/>
              </a:ext>
            </a:extLst>
          </p:cNvPr>
          <p:cNvPicPr>
            <a:picLocks noChangeAspect="1"/>
          </p:cNvPicPr>
          <p:nvPr/>
        </p:nvPicPr>
        <p:blipFill>
          <a:blip r:embed="rId4"/>
          <a:stretch>
            <a:fillRect/>
          </a:stretch>
        </p:blipFill>
        <p:spPr>
          <a:xfrm>
            <a:off x="-5845" y="984738"/>
            <a:ext cx="9149846" cy="3615397"/>
          </a:xfrm>
          <a:prstGeom prst="rect">
            <a:avLst/>
          </a:prstGeom>
        </p:spPr>
      </p:pic>
    </p:spTree>
    <p:extLst>
      <p:ext uri="{BB962C8B-B14F-4D97-AF65-F5344CB8AC3E}">
        <p14:creationId xmlns:p14="http://schemas.microsoft.com/office/powerpoint/2010/main" val="3179631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osshatch Dark Green.jpg"/>
          <p:cNvPicPr>
            <a:picLocks/>
          </p:cNvPicPr>
          <p:nvPr/>
        </p:nvPicPr>
        <p:blipFill>
          <a:blip r:embed="rId2" cstate="screen">
            <a:extLst>
              <a:ext uri="{28A0092B-C50C-407E-A947-70E740481C1C}">
                <a14:useLocalDpi xmlns:a14="http://schemas.microsoft.com/office/drawing/2010/main"/>
              </a:ext>
            </a:extLst>
          </a:blip>
          <a:stretch>
            <a:fillRect/>
          </a:stretch>
        </p:blipFill>
        <p:spPr>
          <a:xfrm rot="5400000">
            <a:off x="1013789" y="-1182758"/>
            <a:ext cx="7026965" cy="9233455"/>
          </a:xfrm>
          <a:prstGeom prst="rect">
            <a:avLst/>
          </a:prstGeom>
        </p:spPr>
      </p:pic>
      <p:sp>
        <p:nvSpPr>
          <p:cNvPr id="9" name="Title 1"/>
          <p:cNvSpPr>
            <a:spLocks noGrp="1"/>
          </p:cNvSpPr>
          <p:nvPr>
            <p:ph type="title"/>
          </p:nvPr>
        </p:nvSpPr>
        <p:spPr>
          <a:xfrm>
            <a:off x="457200" y="274638"/>
            <a:ext cx="8229600" cy="1713188"/>
          </a:xfrm>
        </p:spPr>
        <p:txBody>
          <a:bodyPr>
            <a:normAutofit/>
          </a:bodyPr>
          <a:lstStyle/>
          <a:p>
            <a:r>
              <a:rPr lang="en-US" b="0" dirty="0">
                <a:solidFill>
                  <a:srgbClr val="FAA61A"/>
                </a:solidFill>
                <a:effectLst>
                  <a:outerShdw blurRad="95250" dist="38100" dir="2700000" algn="tl" rotWithShape="0">
                    <a:srgbClr val="000000">
                      <a:alpha val="20000"/>
                    </a:srgbClr>
                  </a:outerShdw>
                </a:effectLst>
                <a:latin typeface="Merlo Neue Semi Bold"/>
                <a:cs typeface="Merlo Neue Semi Bold"/>
              </a:rPr>
              <a:t>Where to Next?</a:t>
            </a:r>
            <a:br>
              <a:rPr lang="en-US" b="0" dirty="0">
                <a:solidFill>
                  <a:srgbClr val="FAA61A"/>
                </a:solidFill>
                <a:effectLst>
                  <a:outerShdw blurRad="95250" dist="38100" dir="2700000" algn="tl" rotWithShape="0">
                    <a:srgbClr val="000000">
                      <a:alpha val="20000"/>
                    </a:srgbClr>
                  </a:outerShdw>
                </a:effectLst>
                <a:latin typeface="Merlo Neue Semi Bold"/>
                <a:cs typeface="Merlo Neue Semi Bold"/>
              </a:rPr>
            </a:br>
            <a:endParaRPr lang="en-US" b="0" dirty="0">
              <a:solidFill>
                <a:srgbClr val="FAA61A"/>
              </a:solidFill>
              <a:effectLst>
                <a:outerShdw blurRad="95250" dist="38100" dir="2700000" algn="tl" rotWithShape="0">
                  <a:srgbClr val="000000">
                    <a:alpha val="20000"/>
                  </a:srgbClr>
                </a:outerShdw>
              </a:effectLst>
              <a:latin typeface="Merlo Neue Semi Bold"/>
              <a:cs typeface="Merlo Neue Semi Bold"/>
            </a:endParaRPr>
          </a:p>
        </p:txBody>
      </p:sp>
      <p:pic>
        <p:nvPicPr>
          <p:cNvPr id="8" name="Picture 6" descr="http://farm7.staticflickr.com/6159/6176277343_b2534ea309.jpg">
            <a:extLst>
              <a:ext uri="{FF2B5EF4-FFF2-40B4-BE49-F238E27FC236}">
                <a16:creationId xmlns:a16="http://schemas.microsoft.com/office/drawing/2014/main" id="{ABB8BEB0-4F45-4FB5-8459-2CEADE51C75C}"/>
              </a:ext>
            </a:extLst>
          </p:cNvPr>
          <p:cNvPicPr>
            <a:picLocks noChangeAspect="1" noChangeArrowheads="1"/>
          </p:cNvPicPr>
          <p:nvPr/>
        </p:nvPicPr>
        <p:blipFill>
          <a:blip r:embed="rId3" cstate="print"/>
          <a:srcRect/>
          <a:stretch>
            <a:fillRect/>
          </a:stretch>
        </p:blipFill>
        <p:spPr bwMode="auto">
          <a:xfrm>
            <a:off x="273541" y="1155978"/>
            <a:ext cx="8702392" cy="5598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AITC_badge_REV.eps">
            <a:extLst>
              <a:ext uri="{FF2B5EF4-FFF2-40B4-BE49-F238E27FC236}">
                <a16:creationId xmlns:a16="http://schemas.microsoft.com/office/drawing/2014/main" id="{C2860559-50BD-45CF-8F15-CED72C7BA3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0050" y="5265225"/>
            <a:ext cx="1397000" cy="1318137"/>
          </a:xfrm>
          <a:prstGeom prst="rect">
            <a:avLst/>
          </a:prstGeom>
        </p:spPr>
      </p:pic>
      <p:sp>
        <p:nvSpPr>
          <p:cNvPr id="3" name="TextBox 2">
            <a:extLst>
              <a:ext uri="{FF2B5EF4-FFF2-40B4-BE49-F238E27FC236}">
                <a16:creationId xmlns:a16="http://schemas.microsoft.com/office/drawing/2014/main" id="{068363A7-FB3A-432E-B3B3-653046C418A3}"/>
              </a:ext>
            </a:extLst>
          </p:cNvPr>
          <p:cNvSpPr txBox="1"/>
          <p:nvPr/>
        </p:nvSpPr>
        <p:spPr>
          <a:xfrm>
            <a:off x="204865" y="1471447"/>
            <a:ext cx="8665594" cy="4796902"/>
          </a:xfrm>
          <a:prstGeom prst="rect">
            <a:avLst/>
          </a:prstGeom>
          <a:noFill/>
          <a:ln>
            <a:noFill/>
            <a:prstDash val="sysDot"/>
          </a:ln>
          <a:effectLst>
            <a:softEdge rad="12700"/>
          </a:effectLst>
        </p:spPr>
        <p:txBody>
          <a:bodyPr vert="horz" wrap="none" lIns="91440" tIns="45720" rIns="91440" bIns="45720" rtlCol="0" anchor="ctr">
            <a:normAutofit/>
          </a:bodyPr>
          <a:lstStyle/>
          <a:p>
            <a:pPr marL="571500" indent="-571500" algn="l">
              <a:buFont typeface="Courier New" panose="02070309020205020404" pitchFamily="49" charset="0"/>
              <a:buChar char="o"/>
            </a:pPr>
            <a:r>
              <a:rPr lang="en-CA" sz="3900" b="1" dirty="0">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Scale up and scale out current </a:t>
            </a:r>
          </a:p>
          <a:p>
            <a:pPr algn="l"/>
            <a:r>
              <a:rPr lang="en-CA" sz="3900" b="1" dirty="0">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     offerings</a:t>
            </a:r>
          </a:p>
          <a:p>
            <a:pPr marL="571500" indent="-571500" algn="l">
              <a:buFont typeface="Courier New" panose="02070309020205020404" pitchFamily="49" charset="0"/>
              <a:buChar char="o"/>
            </a:pPr>
            <a:r>
              <a:rPr lang="en-CA" sz="3900" b="1" dirty="0">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Expand the Educator Matrix-</a:t>
            </a:r>
          </a:p>
          <a:p>
            <a:pPr marL="1485900" lvl="2" indent="-571500">
              <a:buFont typeface="Courier New" panose="02070309020205020404" pitchFamily="49" charset="0"/>
              <a:buChar char="o"/>
            </a:pPr>
            <a:r>
              <a:rPr lang="en-CA" sz="3900" b="1" dirty="0">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invite sector to participate!</a:t>
            </a:r>
          </a:p>
          <a:p>
            <a:pPr marL="571500" indent="-571500" algn="l">
              <a:buFont typeface="Courier New" panose="02070309020205020404" pitchFamily="49" charset="0"/>
              <a:buChar char="o"/>
            </a:pPr>
            <a:r>
              <a:rPr lang="en-CA" sz="3900" b="1" dirty="0">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Enhance snapAG</a:t>
            </a:r>
          </a:p>
          <a:p>
            <a:pPr marL="571500" indent="-571500" algn="l">
              <a:buFont typeface="Courier New" panose="02070309020205020404" pitchFamily="49" charset="0"/>
              <a:buChar char="o"/>
            </a:pPr>
            <a:r>
              <a:rPr lang="en-CA" sz="3900" b="1" dirty="0">
                <a:solidFill>
                  <a:schemeClr val="bg1"/>
                </a:solidFill>
                <a:effectLst>
                  <a:outerShdw blurRad="38100" dist="38100" dir="2700000" algn="tl">
                    <a:srgbClr val="000000">
                      <a:alpha val="43137"/>
                    </a:srgbClr>
                  </a:outerShdw>
                </a:effectLst>
                <a:latin typeface="Merlo Neue Semi Bold" panose="00000900000000000000" pitchFamily="50" charset="0"/>
                <a:cs typeface="Arial"/>
              </a:rPr>
              <a:t>Come ALIVE on www.aitc-canada.ca </a:t>
            </a:r>
            <a:endParaRPr lang="en-CA" sz="4300" b="1" dirty="0">
              <a:solidFill>
                <a:srgbClr val="FAA61A"/>
              </a:solidFill>
              <a:effectLst>
                <a:outerShdw blurRad="38100" dist="38100" dir="2700000" algn="tl">
                  <a:srgbClr val="000000">
                    <a:alpha val="43137"/>
                  </a:srgbClr>
                </a:outerShdw>
              </a:effectLst>
              <a:latin typeface="Merlo Neue Semi Bold" panose="00000900000000000000" pitchFamily="50" charset="0"/>
              <a:cs typeface="Arial"/>
            </a:endParaRPr>
          </a:p>
          <a:p>
            <a:pPr marL="285750" indent="-285750" algn="l">
              <a:buFont typeface="Arial" panose="020B0604020202020204" pitchFamily="34" charset="0"/>
              <a:buChar char="•"/>
            </a:pPr>
            <a:endParaRPr lang="en-CA" b="1" dirty="0">
              <a:solidFill>
                <a:srgbClr val="FAA61A"/>
              </a:solidFill>
              <a:effectLst>
                <a:outerShdw blurRad="95250" dist="38100" dir="2700000" algn="tl" rotWithShape="0">
                  <a:srgbClr val="000000">
                    <a:alpha val="21000"/>
                  </a:srgbClr>
                </a:outerShdw>
              </a:effectLst>
              <a:latin typeface="Arial"/>
              <a:cs typeface="Arial"/>
            </a:endParaRPr>
          </a:p>
        </p:txBody>
      </p:sp>
      <p:sp>
        <p:nvSpPr>
          <p:cNvPr id="6" name="TextBox 5">
            <a:extLst>
              <a:ext uri="{FF2B5EF4-FFF2-40B4-BE49-F238E27FC236}">
                <a16:creationId xmlns:a16="http://schemas.microsoft.com/office/drawing/2014/main" id="{58B46F88-96F5-487C-B7F7-1DD8705A0312}"/>
              </a:ext>
            </a:extLst>
          </p:cNvPr>
          <p:cNvSpPr txBox="1"/>
          <p:nvPr/>
        </p:nvSpPr>
        <p:spPr>
          <a:xfrm>
            <a:off x="-2385391" y="2425148"/>
            <a:ext cx="914400" cy="914400"/>
          </a:xfrm>
          <a:prstGeom prst="rect">
            <a:avLst/>
          </a:prstGeom>
        </p:spPr>
        <p:txBody>
          <a:bodyPr vert="horz" wrap="none" lIns="91440" tIns="45720" rIns="91440" bIns="45720" rtlCol="0" anchor="ctr">
            <a:normAutofit/>
          </a:bodyPr>
          <a:lstStyle/>
          <a:p>
            <a:pPr algn="l"/>
            <a:endParaRPr lang="en-CA" b="1" dirty="0">
              <a:solidFill>
                <a:srgbClr val="FFFFFF"/>
              </a:solidFill>
              <a:effectLst>
                <a:outerShdw blurRad="95250" dist="38100" dir="2700000" algn="tl" rotWithShape="0">
                  <a:srgbClr val="000000">
                    <a:alpha val="21000"/>
                  </a:srgbClr>
                </a:outerShdw>
              </a:effectLst>
              <a:latin typeface="Arial"/>
              <a:cs typeface="Arial"/>
            </a:endParaRPr>
          </a:p>
        </p:txBody>
      </p:sp>
    </p:spTree>
    <p:extLst>
      <p:ext uri="{BB962C8B-B14F-4D97-AF65-F5344CB8AC3E}">
        <p14:creationId xmlns:p14="http://schemas.microsoft.com/office/powerpoint/2010/main" val="290797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sshatch Green.jpg"/>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1113183" y="-1361661"/>
            <a:ext cx="7036904" cy="9581322"/>
          </a:xfrm>
          <a:prstGeom prst="rect">
            <a:avLst/>
          </a:prstGeom>
        </p:spPr>
      </p:pic>
      <p:sp>
        <p:nvSpPr>
          <p:cNvPr id="2" name="Title 1"/>
          <p:cNvSpPr>
            <a:spLocks noGrp="1"/>
          </p:cNvSpPr>
          <p:nvPr>
            <p:ph type="title"/>
          </p:nvPr>
        </p:nvSpPr>
        <p:spPr/>
        <p:txBody>
          <a:bodyPr>
            <a:noAutofit/>
          </a:bodyPr>
          <a:lstStyle/>
          <a:p>
            <a:endParaRPr lang="en-US" sz="5400" b="0" dirty="0">
              <a:solidFill>
                <a:srgbClr val="FFFFFF"/>
              </a:solidFill>
              <a:latin typeface="Merlo Neue Semi Bold"/>
              <a:cs typeface="Merlo Neue Semi Bold"/>
            </a:endParaRPr>
          </a:p>
        </p:txBody>
      </p:sp>
      <p:sp>
        <p:nvSpPr>
          <p:cNvPr id="4" name="TextBox 3"/>
          <p:cNvSpPr txBox="1"/>
          <p:nvPr/>
        </p:nvSpPr>
        <p:spPr>
          <a:xfrm>
            <a:off x="1853688" y="1613142"/>
            <a:ext cx="5629717" cy="2025009"/>
          </a:xfrm>
          <a:prstGeom prst="rect">
            <a:avLst/>
          </a:prstGeom>
        </p:spPr>
        <p:txBody>
          <a:bodyPr vert="horz" wrap="square" lIns="91440" tIns="45720" rIns="91440" bIns="45720" rtlCol="0" anchor="ctr">
            <a:normAutofit/>
          </a:bodyPr>
          <a:lstStyle/>
          <a:p>
            <a:pPr marL="285750" indent="-285750" algn="l">
              <a:buFont typeface="Arial"/>
              <a:buChar char="•"/>
            </a:pPr>
            <a:endParaRPr lang="en-US" b="1" dirty="0">
              <a:solidFill>
                <a:srgbClr val="FFFFFF"/>
              </a:solidFill>
              <a:effectLst>
                <a:outerShdw blurRad="95250" dist="38100" dir="2700000" algn="tl" rotWithShape="0">
                  <a:srgbClr val="000000">
                    <a:alpha val="21000"/>
                  </a:srgbClr>
                </a:outerShdw>
              </a:effectLst>
              <a:latin typeface="Arial"/>
              <a:cs typeface="Arial"/>
            </a:endParaRPr>
          </a:p>
        </p:txBody>
      </p:sp>
      <p:sp>
        <p:nvSpPr>
          <p:cNvPr id="6" name="TextBox 5">
            <a:extLst>
              <a:ext uri="{FF2B5EF4-FFF2-40B4-BE49-F238E27FC236}">
                <a16:creationId xmlns:a16="http://schemas.microsoft.com/office/drawing/2014/main" id="{C9736B94-3F11-4EAB-9B12-520197696DF9}"/>
              </a:ext>
            </a:extLst>
          </p:cNvPr>
          <p:cNvSpPr txBox="1"/>
          <p:nvPr/>
        </p:nvSpPr>
        <p:spPr>
          <a:xfrm>
            <a:off x="1204178" y="1401038"/>
            <a:ext cx="7339517" cy="815008"/>
          </a:xfrm>
          <a:prstGeom prst="rect">
            <a:avLst/>
          </a:prstGeom>
        </p:spPr>
        <p:txBody>
          <a:bodyPr vert="horz" wrap="none" lIns="91440" tIns="45720" rIns="91440" bIns="45720" rtlCol="0" anchor="ctr">
            <a:normAutofit/>
          </a:bodyPr>
          <a:lstStyle/>
          <a:p>
            <a:pPr algn="ctr"/>
            <a:endParaRPr lang="en-CA" sz="3600" b="1" dirty="0">
              <a:solidFill>
                <a:srgbClr val="FAA61A"/>
              </a:solidFill>
              <a:effectLst>
                <a:outerShdw blurRad="95250" dist="38100" dir="2700000" algn="tl" rotWithShape="0">
                  <a:srgbClr val="000000">
                    <a:alpha val="21000"/>
                  </a:srgbClr>
                </a:outerShdw>
              </a:effectLst>
              <a:latin typeface="Merlo Neue SemiBold" panose="00000900000000000000" pitchFamily="50" charset="0"/>
              <a:cs typeface="Arial"/>
            </a:endParaRPr>
          </a:p>
        </p:txBody>
      </p:sp>
      <p:pic>
        <p:nvPicPr>
          <p:cNvPr id="7" name="Picture 8">
            <a:extLst>
              <a:ext uri="{FF2B5EF4-FFF2-40B4-BE49-F238E27FC236}">
                <a16:creationId xmlns:a16="http://schemas.microsoft.com/office/drawing/2014/main" id="{32E16B96-7DA8-4DBD-987E-C3605C81A1C9}"/>
              </a:ext>
            </a:extLst>
          </p:cNvPr>
          <p:cNvPicPr>
            <a:picLocks noChangeAspect="1" noChangeArrowheads="1"/>
          </p:cNvPicPr>
          <p:nvPr/>
        </p:nvPicPr>
        <p:blipFill>
          <a:blip r:embed="rId4">
            <a:extLst>
              <a:ext uri="{837473B0-CC2E-450A-ABE3-18F120FF3D39}">
                <a1611:picAttrSrcUrl xmlns:a1611="http://schemas.microsoft.com/office/drawing/2016/11/main" r:id="rId5"/>
              </a:ext>
            </a:extLst>
          </a:blip>
          <a:stretch>
            <a:fillRect/>
          </a:stretch>
        </p:blipFill>
        <p:spPr bwMode="auto">
          <a:xfrm>
            <a:off x="173992" y="475832"/>
            <a:ext cx="8796016" cy="5866874"/>
          </a:xfrm>
          <a:prstGeom prst="rect">
            <a:avLst/>
          </a:prstGeom>
          <a:ln>
            <a:noFill/>
          </a:ln>
          <a:effectLst>
            <a:softEdge rad="112500"/>
          </a:effectLst>
        </p:spPr>
      </p:pic>
      <p:sp>
        <p:nvSpPr>
          <p:cNvPr id="8" name="Rectangle 7">
            <a:extLst>
              <a:ext uri="{FF2B5EF4-FFF2-40B4-BE49-F238E27FC236}">
                <a16:creationId xmlns:a16="http://schemas.microsoft.com/office/drawing/2014/main" id="{0493E8A2-D511-4572-905F-4046AADC736E}"/>
              </a:ext>
            </a:extLst>
          </p:cNvPr>
          <p:cNvSpPr/>
          <p:nvPr/>
        </p:nvSpPr>
        <p:spPr>
          <a:xfrm>
            <a:off x="173992" y="609601"/>
            <a:ext cx="8970008" cy="5447645"/>
          </a:xfrm>
          <a:prstGeom prst="rect">
            <a:avLst/>
          </a:prstGeom>
          <a:noFill/>
        </p:spPr>
        <p:txBody>
          <a:bodyPr wrap="square">
            <a:spAutoFit/>
          </a:bodyPr>
          <a:lstStyle/>
          <a:p>
            <a:pPr algn="ctr"/>
            <a:r>
              <a:rPr lang="en-CA" sz="6000" b="1" dirty="0">
                <a:solidFill>
                  <a:srgbClr val="FAA61A"/>
                </a:solidFill>
                <a:effectLst>
                  <a:outerShdw blurRad="38100" dist="38100" dir="2700000" algn="tl">
                    <a:srgbClr val="000000">
                      <a:alpha val="43137"/>
                    </a:srgbClr>
                  </a:outerShdw>
                </a:effectLst>
                <a:latin typeface="Merlo Neue Black" panose="00000A00000000000000" pitchFamily="50" charset="0"/>
                <a:cs typeface="Arial"/>
              </a:rPr>
              <a:t>Partner with us!</a:t>
            </a:r>
          </a:p>
          <a:p>
            <a:pPr lvl="1"/>
            <a:r>
              <a:rPr lang="en-CA" sz="4800" b="1" dirty="0">
                <a:solidFill>
                  <a:srgbClr val="4ABE9D"/>
                </a:solidFill>
                <a:effectLst>
                  <a:outerShdw blurRad="38100" dist="38100" dir="2700000" algn="tl">
                    <a:srgbClr val="000000">
                      <a:alpha val="43137"/>
                    </a:srgbClr>
                  </a:outerShdw>
                </a:effectLst>
                <a:latin typeface="Merlo Neue Black" panose="00000A00000000000000" pitchFamily="50" charset="0"/>
                <a:cs typeface="Arial"/>
              </a:rPr>
              <a:t>Foundational</a:t>
            </a:r>
          </a:p>
          <a:p>
            <a:pPr lvl="1"/>
            <a:r>
              <a:rPr lang="en-CA" sz="4800" b="1" dirty="0">
                <a:solidFill>
                  <a:srgbClr val="4ABE9D"/>
                </a:solidFill>
                <a:effectLst>
                  <a:outerShdw blurRad="38100" dist="38100" dir="2700000" algn="tl">
                    <a:srgbClr val="000000">
                      <a:alpha val="43137"/>
                    </a:srgbClr>
                  </a:outerShdw>
                </a:effectLst>
                <a:latin typeface="Merlo Neue Black" panose="00000A00000000000000" pitchFamily="50" charset="0"/>
                <a:cs typeface="Arial"/>
              </a:rPr>
              <a:t>Friends of AITC-C</a:t>
            </a:r>
          </a:p>
          <a:p>
            <a:pPr lvl="1"/>
            <a:r>
              <a:rPr lang="en-CA" sz="4800" b="1" dirty="0">
                <a:solidFill>
                  <a:srgbClr val="4ABE9D"/>
                </a:solidFill>
                <a:effectLst>
                  <a:outerShdw blurRad="38100" dist="38100" dir="2700000" algn="tl">
                    <a:srgbClr val="000000">
                      <a:alpha val="43137"/>
                    </a:srgbClr>
                  </a:outerShdw>
                </a:effectLst>
                <a:latin typeface="Merlo Neue Black" panose="00000A00000000000000" pitchFamily="50" charset="0"/>
                <a:cs typeface="Arial"/>
              </a:rPr>
              <a:t>Educational Partners</a:t>
            </a:r>
          </a:p>
          <a:p>
            <a:pPr lvl="1"/>
            <a:r>
              <a:rPr lang="en-CA" sz="4800" b="1" dirty="0">
                <a:solidFill>
                  <a:srgbClr val="4ABE9D"/>
                </a:solidFill>
                <a:effectLst>
                  <a:outerShdw blurRad="38100" dist="38100" dir="2700000" algn="tl">
                    <a:srgbClr val="000000">
                      <a:alpha val="43137"/>
                    </a:srgbClr>
                  </a:outerShdw>
                </a:effectLst>
                <a:latin typeface="Merlo Neue Black" panose="00000A00000000000000" pitchFamily="50" charset="0"/>
                <a:cs typeface="Arial"/>
              </a:rPr>
              <a:t>Strategic Partners</a:t>
            </a:r>
          </a:p>
          <a:p>
            <a:pPr lvl="1"/>
            <a:r>
              <a:rPr lang="en-CA" sz="4800" b="1" dirty="0">
                <a:solidFill>
                  <a:srgbClr val="4ABE9D"/>
                </a:solidFill>
                <a:effectLst>
                  <a:outerShdw blurRad="38100" dist="38100" dir="2700000" algn="tl">
                    <a:srgbClr val="000000">
                      <a:alpha val="43137"/>
                    </a:srgbClr>
                  </a:outerShdw>
                </a:effectLst>
                <a:latin typeface="Merlo Neue Black" panose="00000A00000000000000" pitchFamily="50" charset="0"/>
                <a:cs typeface="Arial"/>
              </a:rPr>
              <a:t>Events Partners</a:t>
            </a:r>
          </a:p>
          <a:p>
            <a:pPr lvl="1"/>
            <a:r>
              <a:rPr lang="en-CA" sz="4800" b="1" dirty="0">
                <a:effectLst>
                  <a:outerShdw blurRad="38100" dist="38100" dir="2700000" algn="tl">
                    <a:srgbClr val="000000">
                      <a:alpha val="43137"/>
                    </a:srgbClr>
                  </a:outerShdw>
                </a:effectLst>
                <a:latin typeface="Merlo Neue Black" panose="00000A00000000000000" pitchFamily="50" charset="0"/>
                <a:cs typeface="Arial"/>
              </a:rPr>
              <a:t> </a:t>
            </a:r>
          </a:p>
        </p:txBody>
      </p:sp>
      <p:sp>
        <p:nvSpPr>
          <p:cNvPr id="5" name="TextBox 4">
            <a:extLst>
              <a:ext uri="{FF2B5EF4-FFF2-40B4-BE49-F238E27FC236}">
                <a16:creationId xmlns:a16="http://schemas.microsoft.com/office/drawing/2014/main" id="{742AAD2E-E8C9-4133-9EC5-099F3F03C8F3}"/>
              </a:ext>
            </a:extLst>
          </p:cNvPr>
          <p:cNvSpPr txBox="1"/>
          <p:nvPr/>
        </p:nvSpPr>
        <p:spPr>
          <a:xfrm>
            <a:off x="1161667" y="6370981"/>
            <a:ext cx="7393980" cy="230832"/>
          </a:xfrm>
          <a:prstGeom prst="rect">
            <a:avLst/>
          </a:prstGeom>
          <a:noFill/>
        </p:spPr>
        <p:txBody>
          <a:bodyPr wrap="square" rtlCol="0">
            <a:spAutoFit/>
          </a:bodyPr>
          <a:lstStyle/>
          <a:p>
            <a:r>
              <a:rPr lang="en-CA" sz="900" dirty="0">
                <a:hlinkClick r:id="rId5" tooltip="https://www.flickr.com/photos/nirak/4030910412/"/>
              </a:rPr>
              <a:t>This Photo</a:t>
            </a:r>
            <a:r>
              <a:rPr lang="en-CA" sz="900" dirty="0"/>
              <a:t>  </a:t>
            </a:r>
            <a:r>
              <a:rPr lang="en-CA" sz="900" dirty="0">
                <a:hlinkClick r:id="rId6" tooltip="https://creativecommons.org/licenses/by-nc/3.0/"/>
              </a:rPr>
              <a:t>CC BY-NC</a:t>
            </a:r>
            <a:endParaRPr lang="en-CA" sz="900" dirty="0"/>
          </a:p>
        </p:txBody>
      </p:sp>
    </p:spTree>
    <p:extLst>
      <p:ext uri="{BB962C8B-B14F-4D97-AF65-F5344CB8AC3E}">
        <p14:creationId xmlns:p14="http://schemas.microsoft.com/office/powerpoint/2010/main" val="229855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8">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8">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8">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499"/>
                                          </p:stCondLst>
                                        </p:cTn>
                                        <p:tgtEl>
                                          <p:spTgt spid="8">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499"/>
                                          </p:stCondLst>
                                        </p:cTn>
                                        <p:tgtEl>
                                          <p:spTgt spid="8">
                                            <p:txEl>
                                              <p:pRg st="6" end="6"/>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8">
                                            <p:txEl>
                                              <p:pRg st="5" end="5"/>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sshatch Green.jpg"/>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1113183" y="-1361661"/>
            <a:ext cx="7036904" cy="9581322"/>
          </a:xfrm>
          <a:prstGeom prst="rect">
            <a:avLst/>
          </a:prstGeom>
        </p:spPr>
      </p:pic>
      <p:sp>
        <p:nvSpPr>
          <p:cNvPr id="2" name="Title 1"/>
          <p:cNvSpPr>
            <a:spLocks noGrp="1"/>
          </p:cNvSpPr>
          <p:nvPr>
            <p:ph type="title"/>
          </p:nvPr>
        </p:nvSpPr>
        <p:spPr/>
        <p:txBody>
          <a:bodyPr>
            <a:noAutofit/>
          </a:bodyPr>
          <a:lstStyle/>
          <a:p>
            <a:r>
              <a:rPr lang="en-US" sz="5400" b="0" dirty="0">
                <a:solidFill>
                  <a:srgbClr val="FFFFFF"/>
                </a:solidFill>
                <a:latin typeface="Merlo Neue Semi Bold"/>
                <a:cs typeface="Merlo Neue Semi Bold"/>
              </a:rPr>
              <a:t>What can </a:t>
            </a:r>
            <a:r>
              <a:rPr lang="en-US" sz="5400" dirty="0">
                <a:solidFill>
                  <a:srgbClr val="FFFFFF"/>
                </a:solidFill>
                <a:latin typeface="Merlo Neue Semi Bold"/>
                <a:cs typeface="Merlo Neue Semi Bold"/>
              </a:rPr>
              <a:t>YOU</a:t>
            </a:r>
            <a:r>
              <a:rPr lang="en-US" sz="5400" b="0" dirty="0">
                <a:solidFill>
                  <a:srgbClr val="FFFFFF"/>
                </a:solidFill>
                <a:latin typeface="Merlo Neue Semi Bold"/>
                <a:cs typeface="Merlo Neue Semi Bold"/>
              </a:rPr>
              <a:t> do?</a:t>
            </a:r>
          </a:p>
        </p:txBody>
      </p:sp>
      <p:sp>
        <p:nvSpPr>
          <p:cNvPr id="4" name="TextBox 3"/>
          <p:cNvSpPr txBox="1"/>
          <p:nvPr/>
        </p:nvSpPr>
        <p:spPr>
          <a:xfrm>
            <a:off x="1853688" y="1613142"/>
            <a:ext cx="5629717" cy="2025009"/>
          </a:xfrm>
          <a:prstGeom prst="rect">
            <a:avLst/>
          </a:prstGeom>
        </p:spPr>
        <p:txBody>
          <a:bodyPr vert="horz" wrap="square" lIns="91440" tIns="45720" rIns="91440" bIns="45720" rtlCol="0" anchor="ctr">
            <a:normAutofit/>
          </a:bodyPr>
          <a:lstStyle/>
          <a:p>
            <a:pPr marL="285750" indent="-285750" algn="l">
              <a:buFont typeface="Arial"/>
              <a:buChar char="•"/>
            </a:pPr>
            <a:endParaRPr lang="en-US" b="1" dirty="0">
              <a:solidFill>
                <a:srgbClr val="FFFFFF"/>
              </a:solidFill>
              <a:effectLst>
                <a:outerShdw blurRad="95250" dist="38100" dir="2700000" algn="tl" rotWithShape="0">
                  <a:srgbClr val="000000">
                    <a:alpha val="21000"/>
                  </a:srgbClr>
                </a:outerShdw>
              </a:effectLst>
              <a:latin typeface="Arial"/>
              <a:cs typeface="Arial"/>
            </a:endParaRPr>
          </a:p>
        </p:txBody>
      </p:sp>
      <p:sp>
        <p:nvSpPr>
          <p:cNvPr id="6" name="TextBox 5">
            <a:extLst>
              <a:ext uri="{FF2B5EF4-FFF2-40B4-BE49-F238E27FC236}">
                <a16:creationId xmlns:a16="http://schemas.microsoft.com/office/drawing/2014/main" id="{C9736B94-3F11-4EAB-9B12-520197696DF9}"/>
              </a:ext>
            </a:extLst>
          </p:cNvPr>
          <p:cNvSpPr txBox="1"/>
          <p:nvPr/>
        </p:nvSpPr>
        <p:spPr>
          <a:xfrm>
            <a:off x="1204178" y="1401038"/>
            <a:ext cx="7339517" cy="815008"/>
          </a:xfrm>
          <a:prstGeom prst="rect">
            <a:avLst/>
          </a:prstGeom>
        </p:spPr>
        <p:txBody>
          <a:bodyPr vert="horz" wrap="none" lIns="91440" tIns="45720" rIns="91440" bIns="45720" rtlCol="0" anchor="ctr">
            <a:normAutofit/>
          </a:bodyPr>
          <a:lstStyle/>
          <a:p>
            <a:pPr algn="ctr"/>
            <a:endParaRPr lang="en-CA" sz="3600" b="1" dirty="0">
              <a:solidFill>
                <a:srgbClr val="FAA61A"/>
              </a:solidFill>
              <a:effectLst>
                <a:outerShdw blurRad="95250" dist="38100" dir="2700000" algn="tl" rotWithShape="0">
                  <a:srgbClr val="000000">
                    <a:alpha val="21000"/>
                  </a:srgbClr>
                </a:outerShdw>
              </a:effectLst>
              <a:latin typeface="Merlo Neue SemiBold" panose="00000900000000000000" pitchFamily="50" charset="0"/>
              <a:cs typeface="Arial"/>
            </a:endParaRPr>
          </a:p>
        </p:txBody>
      </p:sp>
      <p:pic>
        <p:nvPicPr>
          <p:cNvPr id="7" name="Picture 8" descr="http://farm7.staticflickr.com/6166/6176261589_f797774672.jpg">
            <a:extLst>
              <a:ext uri="{FF2B5EF4-FFF2-40B4-BE49-F238E27FC236}">
                <a16:creationId xmlns:a16="http://schemas.microsoft.com/office/drawing/2014/main" id="{32E16B96-7DA8-4DBD-987E-C3605C81A1C9}"/>
              </a:ext>
            </a:extLst>
          </p:cNvPr>
          <p:cNvPicPr>
            <a:picLocks noChangeAspect="1" noChangeArrowheads="1"/>
          </p:cNvPicPr>
          <p:nvPr/>
        </p:nvPicPr>
        <p:blipFill>
          <a:blip r:embed="rId4" cstate="print"/>
          <a:srcRect/>
          <a:stretch>
            <a:fillRect/>
          </a:stretch>
        </p:blipFill>
        <p:spPr bwMode="auto">
          <a:xfrm>
            <a:off x="1030514" y="1439254"/>
            <a:ext cx="7656286" cy="4931727"/>
          </a:xfrm>
          <a:prstGeom prst="rect">
            <a:avLst/>
          </a:prstGeom>
          <a:ln>
            <a:noFill/>
          </a:ln>
          <a:effectLst>
            <a:softEdge rad="112500"/>
          </a:effectLst>
        </p:spPr>
      </p:pic>
      <p:sp>
        <p:nvSpPr>
          <p:cNvPr id="8" name="Rectangle 7">
            <a:extLst>
              <a:ext uri="{FF2B5EF4-FFF2-40B4-BE49-F238E27FC236}">
                <a16:creationId xmlns:a16="http://schemas.microsoft.com/office/drawing/2014/main" id="{0493E8A2-D511-4572-905F-4046AADC736E}"/>
              </a:ext>
            </a:extLst>
          </p:cNvPr>
          <p:cNvSpPr/>
          <p:nvPr/>
        </p:nvSpPr>
        <p:spPr>
          <a:xfrm>
            <a:off x="4424855" y="967803"/>
            <a:ext cx="4118840" cy="5324535"/>
          </a:xfrm>
          <a:prstGeom prst="rect">
            <a:avLst/>
          </a:prstGeom>
          <a:noFill/>
        </p:spPr>
        <p:txBody>
          <a:bodyPr wrap="square">
            <a:spAutoFit/>
          </a:bodyPr>
          <a:lstStyle/>
          <a:p>
            <a:pPr marL="285750" indent="-285750">
              <a:buFont typeface="Arial" panose="020B0604020202020204" pitchFamily="34" charset="0"/>
              <a:buChar char="•"/>
            </a:pPr>
            <a:endParaRPr lang="en-CA" sz="3200" b="1" dirty="0">
              <a:solidFill>
                <a:srgbClr val="FAA61A"/>
              </a:solidFill>
              <a:effectLst>
                <a:outerShdw blurRad="38100" dist="38100" dir="2700000" algn="tl">
                  <a:srgbClr val="000000">
                    <a:alpha val="43137"/>
                  </a:srgbClr>
                </a:outerShdw>
              </a:effectLst>
              <a:latin typeface="Arial"/>
              <a:cs typeface="Arial"/>
            </a:endParaRPr>
          </a:p>
          <a:p>
            <a:pPr lvl="1"/>
            <a:r>
              <a:rPr lang="en-CA" sz="4400" b="1" dirty="0">
                <a:solidFill>
                  <a:srgbClr val="FFFF00"/>
                </a:solidFill>
                <a:effectLst>
                  <a:outerShdw blurRad="38100" dist="38100" dir="2700000" algn="tl">
                    <a:srgbClr val="000000">
                      <a:alpha val="43137"/>
                    </a:srgbClr>
                  </a:outerShdw>
                </a:effectLst>
                <a:latin typeface="Merlo Neue Black" panose="00000A00000000000000" pitchFamily="50" charset="0"/>
                <a:cs typeface="Arial"/>
              </a:rPr>
              <a:t>DONATE</a:t>
            </a:r>
          </a:p>
          <a:p>
            <a:pPr lvl="1"/>
            <a:r>
              <a:rPr lang="en-CA" sz="4400" b="1" dirty="0">
                <a:solidFill>
                  <a:srgbClr val="FFFF00"/>
                </a:solidFill>
                <a:effectLst>
                  <a:outerShdw blurRad="38100" dist="38100" dir="2700000" algn="tl">
                    <a:srgbClr val="000000">
                      <a:alpha val="43137"/>
                    </a:srgbClr>
                  </a:outerShdw>
                </a:effectLst>
                <a:latin typeface="Merlo Neue Black" panose="00000A00000000000000" pitchFamily="50" charset="0"/>
                <a:cs typeface="Arial"/>
              </a:rPr>
              <a:t>FUND</a:t>
            </a:r>
          </a:p>
          <a:p>
            <a:pPr lvl="1"/>
            <a:r>
              <a:rPr lang="en-CA" sz="4400" b="1" dirty="0">
                <a:solidFill>
                  <a:srgbClr val="FFFF00"/>
                </a:solidFill>
                <a:effectLst>
                  <a:outerShdw blurRad="38100" dist="38100" dir="2700000" algn="tl">
                    <a:srgbClr val="000000">
                      <a:alpha val="43137"/>
                    </a:srgbClr>
                  </a:outerShdw>
                </a:effectLst>
                <a:latin typeface="Merlo Neue Black" panose="00000A00000000000000" pitchFamily="50" charset="0"/>
                <a:cs typeface="Arial"/>
              </a:rPr>
              <a:t>PARTNER</a:t>
            </a:r>
          </a:p>
          <a:p>
            <a:pPr lvl="1"/>
            <a:r>
              <a:rPr lang="en-CA" sz="4400" b="1" dirty="0">
                <a:solidFill>
                  <a:srgbClr val="FFFF00"/>
                </a:solidFill>
                <a:effectLst>
                  <a:outerShdw blurRad="38100" dist="38100" dir="2700000" algn="tl">
                    <a:srgbClr val="000000">
                      <a:alpha val="43137"/>
                    </a:srgbClr>
                  </a:outerShdw>
                </a:effectLst>
                <a:latin typeface="Merlo Neue Black" panose="00000A00000000000000" pitchFamily="50" charset="0"/>
                <a:cs typeface="Arial"/>
              </a:rPr>
              <a:t>EXPERTISE</a:t>
            </a:r>
          </a:p>
          <a:p>
            <a:pPr lvl="1"/>
            <a:r>
              <a:rPr lang="en-CA" sz="4400" b="1" dirty="0">
                <a:solidFill>
                  <a:srgbClr val="FFFF00"/>
                </a:solidFill>
                <a:effectLst>
                  <a:outerShdw blurRad="38100" dist="38100" dir="2700000" algn="tl">
                    <a:srgbClr val="000000">
                      <a:alpha val="43137"/>
                    </a:srgbClr>
                  </a:outerShdw>
                </a:effectLst>
                <a:latin typeface="Merlo Neue Black" panose="00000A00000000000000" pitchFamily="50" charset="0"/>
                <a:cs typeface="Arial"/>
              </a:rPr>
              <a:t>VOLUNTEER</a:t>
            </a:r>
          </a:p>
          <a:p>
            <a:pPr lvl="1"/>
            <a:r>
              <a:rPr lang="en-CA" sz="4400" b="1" dirty="0">
                <a:solidFill>
                  <a:srgbClr val="FFFF00"/>
                </a:solidFill>
                <a:effectLst>
                  <a:outerShdw blurRad="38100" dist="38100" dir="2700000" algn="tl">
                    <a:srgbClr val="000000">
                      <a:alpha val="43137"/>
                    </a:srgbClr>
                  </a:outerShdw>
                </a:effectLst>
                <a:latin typeface="Merlo Neue Black" panose="00000A00000000000000" pitchFamily="50" charset="0"/>
                <a:cs typeface="Arial"/>
              </a:rPr>
              <a:t>GET LOUD</a:t>
            </a:r>
          </a:p>
          <a:p>
            <a:pPr lvl="1"/>
            <a:r>
              <a:rPr lang="en-CA" sz="4400" b="1" dirty="0">
                <a:solidFill>
                  <a:srgbClr val="FFFF00"/>
                </a:solidFill>
                <a:effectLst>
                  <a:outerShdw blurRad="38100" dist="38100" dir="2700000" algn="tl">
                    <a:srgbClr val="000000">
                      <a:alpha val="43137"/>
                    </a:srgbClr>
                  </a:outerShdw>
                </a:effectLst>
                <a:latin typeface="Merlo Neue Black" panose="00000A00000000000000" pitchFamily="50" charset="0"/>
                <a:cs typeface="Arial"/>
              </a:rPr>
              <a:t>BE PROUD</a:t>
            </a:r>
            <a:r>
              <a:rPr lang="en-CA" sz="4400" b="1" dirty="0">
                <a:effectLst>
                  <a:outerShdw blurRad="38100" dist="38100" dir="2700000" algn="tl">
                    <a:srgbClr val="000000">
                      <a:alpha val="43137"/>
                    </a:srgbClr>
                  </a:outerShdw>
                </a:effectLst>
                <a:latin typeface="Merlo Neue Black" panose="00000A00000000000000" pitchFamily="50" charset="0"/>
                <a:cs typeface="Arial"/>
              </a:rPr>
              <a:t> </a:t>
            </a:r>
          </a:p>
        </p:txBody>
      </p:sp>
    </p:spTree>
    <p:extLst>
      <p:ext uri="{BB962C8B-B14F-4D97-AF65-F5344CB8AC3E}">
        <p14:creationId xmlns:p14="http://schemas.microsoft.com/office/powerpoint/2010/main" val="73893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8">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8">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8">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8">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499"/>
                                          </p:stCondLst>
                                        </p:cTn>
                                        <p:tgtEl>
                                          <p:spTgt spid="8">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499"/>
                                          </p:stCondLst>
                                        </p:cTn>
                                        <p:tgtEl>
                                          <p:spTgt spid="8">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8">
                                            <p:txEl>
                                              <p:pRg st="5" end="5"/>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rosshatch Orange.jpg"/>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685567" y="-1600433"/>
            <a:ext cx="7335545" cy="9581321"/>
          </a:xfrm>
          <a:prstGeom prst="rect">
            <a:avLst/>
          </a:prstGeom>
        </p:spPr>
      </p:pic>
      <p:sp>
        <p:nvSpPr>
          <p:cNvPr id="8" name="Title 1"/>
          <p:cNvSpPr>
            <a:spLocks noGrp="1"/>
          </p:cNvSpPr>
          <p:nvPr>
            <p:ph type="title"/>
          </p:nvPr>
        </p:nvSpPr>
        <p:spPr>
          <a:xfrm>
            <a:off x="520519" y="-358276"/>
            <a:ext cx="8229600" cy="1872559"/>
          </a:xfrm>
        </p:spPr>
        <p:txBody>
          <a:bodyPr>
            <a:normAutofit/>
          </a:bodyPr>
          <a:lstStyle/>
          <a:p>
            <a:br>
              <a:rPr lang="en-US" b="1" dirty="0">
                <a:solidFill>
                  <a:srgbClr val="FFFFFF"/>
                </a:solidFill>
                <a:effectLst>
                  <a:outerShdw blurRad="95250" dist="38100" dir="2700000" algn="tl" rotWithShape="0">
                    <a:srgbClr val="000000">
                      <a:alpha val="20000"/>
                    </a:srgbClr>
                  </a:outerShdw>
                </a:effectLst>
                <a:latin typeface="Arial"/>
                <a:cs typeface="Arial"/>
              </a:rPr>
            </a:br>
            <a:endParaRPr lang="en-US" b="1" dirty="0">
              <a:solidFill>
                <a:schemeClr val="tx1"/>
              </a:solidFill>
              <a:effectLst>
                <a:outerShdw blurRad="95250" dist="38100" dir="2700000" algn="tl" rotWithShape="0">
                  <a:srgbClr val="000000">
                    <a:alpha val="20000"/>
                  </a:srgbClr>
                </a:outerShdw>
              </a:effectLst>
              <a:latin typeface="Merlo Neue SemiBold" panose="00000900000000000000" pitchFamily="50" charset="0"/>
            </a:endParaRPr>
          </a:p>
        </p:txBody>
      </p:sp>
      <p:sp>
        <p:nvSpPr>
          <p:cNvPr id="9" name="Content Placeholder 2"/>
          <p:cNvSpPr>
            <a:spLocks noGrp="1"/>
          </p:cNvSpPr>
          <p:nvPr>
            <p:ph idx="1"/>
          </p:nvPr>
        </p:nvSpPr>
        <p:spPr>
          <a:xfrm>
            <a:off x="520520" y="4871316"/>
            <a:ext cx="8229600" cy="893339"/>
          </a:xfrm>
        </p:spPr>
        <p:txBody>
          <a:bodyPr>
            <a:normAutofit lnSpcReduction="10000"/>
          </a:bodyPr>
          <a:lstStyle/>
          <a:p>
            <a:endParaRPr lang="en-US" sz="5400" b="1" dirty="0">
              <a:solidFill>
                <a:srgbClr val="FFFFFF"/>
              </a:solidFill>
              <a:latin typeface="Merlo Neue Medium" panose="00000800000000000000" pitchFamily="50" charset="0"/>
              <a:cs typeface="Arial"/>
            </a:endParaRPr>
          </a:p>
          <a:p>
            <a:endParaRPr lang="en-US" sz="3600" dirty="0">
              <a:solidFill>
                <a:srgbClr val="FFFFFF"/>
              </a:solidFill>
              <a:latin typeface="Arial"/>
              <a:cs typeface="Arial"/>
            </a:endParaRPr>
          </a:p>
          <a:p>
            <a:endParaRPr lang="en-US" dirty="0">
              <a:solidFill>
                <a:srgbClr val="FFFFFF"/>
              </a:solidFill>
              <a:latin typeface="Arial"/>
              <a:cs typeface="Arial"/>
            </a:endParaRPr>
          </a:p>
        </p:txBody>
      </p:sp>
      <p:pic>
        <p:nvPicPr>
          <p:cNvPr id="10" name="Picture 9" descr="AITC_badge_REV.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74298" y="5539863"/>
            <a:ext cx="1397000" cy="1318137"/>
          </a:xfrm>
          <a:prstGeom prst="rect">
            <a:avLst/>
          </a:prstGeom>
        </p:spPr>
      </p:pic>
      <p:pic>
        <p:nvPicPr>
          <p:cNvPr id="2" name="Picture 1">
            <a:extLst>
              <a:ext uri="{FF2B5EF4-FFF2-40B4-BE49-F238E27FC236}">
                <a16:creationId xmlns:a16="http://schemas.microsoft.com/office/drawing/2014/main" id="{08560C42-FDF2-40D5-B646-4AD6A28C309A}"/>
              </a:ext>
            </a:extLst>
          </p:cNvPr>
          <p:cNvPicPr>
            <a:picLocks noChangeAspect="1"/>
          </p:cNvPicPr>
          <p:nvPr/>
        </p:nvPicPr>
        <p:blipFill>
          <a:blip r:embed="rId5"/>
          <a:stretch>
            <a:fillRect/>
          </a:stretch>
        </p:blipFill>
        <p:spPr>
          <a:xfrm>
            <a:off x="126638" y="61904"/>
            <a:ext cx="8088213" cy="6057735"/>
          </a:xfrm>
          <a:prstGeom prst="rect">
            <a:avLst/>
          </a:prstGeom>
        </p:spPr>
      </p:pic>
    </p:spTree>
    <p:extLst>
      <p:ext uri="{BB962C8B-B14F-4D97-AF65-F5344CB8AC3E}">
        <p14:creationId xmlns:p14="http://schemas.microsoft.com/office/powerpoint/2010/main" val="1504235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rosshatch Green.jpg"/>
          <p:cNvPicPr>
            <a:picLocks/>
          </p:cNvPicPr>
          <p:nvPr/>
        </p:nvPicPr>
        <p:blipFill>
          <a:blip r:embed="rId2" cstate="screen">
            <a:extLst>
              <a:ext uri="{28A0092B-C50C-407E-A947-70E740481C1C}">
                <a14:useLocalDpi xmlns:a14="http://schemas.microsoft.com/office/drawing/2010/main"/>
              </a:ext>
            </a:extLst>
          </a:blip>
          <a:stretch>
            <a:fillRect/>
          </a:stretch>
        </p:blipFill>
        <p:spPr>
          <a:xfrm rot="5400000">
            <a:off x="1005569" y="-1333560"/>
            <a:ext cx="7017025" cy="9505242"/>
          </a:xfrm>
          <a:prstGeom prst="rect">
            <a:avLst/>
          </a:prstGeom>
        </p:spPr>
      </p:pic>
      <p:sp>
        <p:nvSpPr>
          <p:cNvPr id="3" name="Subtitle 2"/>
          <p:cNvSpPr>
            <a:spLocks noGrp="1"/>
          </p:cNvSpPr>
          <p:nvPr>
            <p:ph type="subTitle" idx="1"/>
          </p:nvPr>
        </p:nvSpPr>
        <p:spPr>
          <a:xfrm>
            <a:off x="2880344" y="4023670"/>
            <a:ext cx="6386358" cy="777618"/>
          </a:xfrm>
        </p:spPr>
        <p:txBody>
          <a:bodyPr>
            <a:normAutofit/>
          </a:bodyPr>
          <a:lstStyle/>
          <a:p>
            <a:pPr algn="l"/>
            <a:r>
              <a:rPr lang="en-US" sz="2800" dirty="0">
                <a:solidFill>
                  <a:srgbClr val="FFFFFF"/>
                </a:solidFill>
                <a:latin typeface="Merlo Neue Medium" panose="00000800000000000000" pitchFamily="50" charset="0"/>
                <a:cs typeface="Arial Bold"/>
              </a:rPr>
              <a:t>www.aitc-canada.ca</a:t>
            </a:r>
          </a:p>
        </p:txBody>
      </p:sp>
      <p:pic>
        <p:nvPicPr>
          <p:cNvPr id="11" name="Picture 10" descr="Link ico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27" y="4123993"/>
            <a:ext cx="362656" cy="362656"/>
          </a:xfrm>
          <a:prstGeom prst="rect">
            <a:avLst/>
          </a:prstGeom>
        </p:spPr>
      </p:pic>
      <p:pic>
        <p:nvPicPr>
          <p:cNvPr id="12" name="Picture 11" descr="Facebook Icon Yellow.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34091" y="4662276"/>
            <a:ext cx="188506" cy="377011"/>
          </a:xfrm>
          <a:prstGeom prst="rect">
            <a:avLst/>
          </a:prstGeom>
        </p:spPr>
      </p:pic>
      <p:pic>
        <p:nvPicPr>
          <p:cNvPr id="14" name="Picture 13" descr="Email Icon Yellow.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3767" y="5144628"/>
            <a:ext cx="378830" cy="378830"/>
          </a:xfrm>
          <a:prstGeom prst="rect">
            <a:avLst/>
          </a:prstGeom>
        </p:spPr>
      </p:pic>
      <p:sp>
        <p:nvSpPr>
          <p:cNvPr id="16" name="Subtitle 2"/>
          <p:cNvSpPr txBox="1">
            <a:spLocks/>
          </p:cNvSpPr>
          <p:nvPr/>
        </p:nvSpPr>
        <p:spPr>
          <a:xfrm>
            <a:off x="2880344" y="4523913"/>
            <a:ext cx="6386358" cy="85538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800" dirty="0">
                <a:solidFill>
                  <a:srgbClr val="FFFFFF"/>
                </a:solidFill>
                <a:latin typeface="Merlo Neue Medium" panose="00000800000000000000" pitchFamily="50" charset="0"/>
                <a:cs typeface="Arial Bold"/>
              </a:rPr>
              <a:t>@AITCCanada</a:t>
            </a:r>
          </a:p>
        </p:txBody>
      </p:sp>
      <p:sp>
        <p:nvSpPr>
          <p:cNvPr id="17" name="Subtitle 2"/>
          <p:cNvSpPr txBox="1">
            <a:spLocks/>
          </p:cNvSpPr>
          <p:nvPr/>
        </p:nvSpPr>
        <p:spPr>
          <a:xfrm>
            <a:off x="2880344" y="5101918"/>
            <a:ext cx="6386358" cy="77761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800" dirty="0">
              <a:solidFill>
                <a:srgbClr val="FFFFFF"/>
              </a:solidFill>
              <a:latin typeface="Arial Bold"/>
              <a:cs typeface="Arial Bold"/>
            </a:endParaRPr>
          </a:p>
        </p:txBody>
      </p:sp>
      <p:sp>
        <p:nvSpPr>
          <p:cNvPr id="18" name="Subtitle 2"/>
          <p:cNvSpPr txBox="1">
            <a:spLocks/>
          </p:cNvSpPr>
          <p:nvPr/>
        </p:nvSpPr>
        <p:spPr>
          <a:xfrm>
            <a:off x="2880344" y="5082733"/>
            <a:ext cx="6386358" cy="118885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800" dirty="0">
                <a:solidFill>
                  <a:schemeClr val="bg1"/>
                </a:solidFill>
                <a:latin typeface="Merlo Neue Medium" panose="00000800000000000000" pitchFamily="50" charset="0"/>
                <a:cs typeface="Arial Bold"/>
              </a:rPr>
              <a:t>info@aitc-canada.ca</a:t>
            </a:r>
          </a:p>
          <a:p>
            <a:pPr algn="l"/>
            <a:r>
              <a:rPr lang="en-US" sz="2800" dirty="0">
                <a:solidFill>
                  <a:srgbClr val="FFFFFF"/>
                </a:solidFill>
                <a:latin typeface="Merlo Neue Medium" panose="00000800000000000000" pitchFamily="50" charset="0"/>
                <a:cs typeface="Arial Bold"/>
              </a:rPr>
              <a:t>1-833-AITC-CAN</a:t>
            </a:r>
          </a:p>
        </p:txBody>
      </p:sp>
      <p:sp>
        <p:nvSpPr>
          <p:cNvPr id="21" name="Rectangle 20"/>
          <p:cNvSpPr/>
          <p:nvPr/>
        </p:nvSpPr>
        <p:spPr>
          <a:xfrm>
            <a:off x="-1" y="685799"/>
            <a:ext cx="9144001" cy="2048209"/>
          </a:xfrm>
          <a:prstGeom prst="rect">
            <a:avLst/>
          </a:prstGeom>
          <a:solidFill>
            <a:srgbClr val="ECDD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AITC_badge_CMYK.ep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30350" y="293745"/>
            <a:ext cx="2283299" cy="2162702"/>
          </a:xfrm>
          <a:prstGeom prst="rect">
            <a:avLst/>
          </a:prstGeom>
        </p:spPr>
      </p:pic>
      <p:sp>
        <p:nvSpPr>
          <p:cNvPr id="25" name="Title 1"/>
          <p:cNvSpPr txBox="1">
            <a:spLocks/>
          </p:cNvSpPr>
          <p:nvPr/>
        </p:nvSpPr>
        <p:spPr>
          <a:xfrm>
            <a:off x="2766044" y="3024795"/>
            <a:ext cx="42037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FFFFFF"/>
                </a:solidFill>
                <a:effectLst>
                  <a:outerShdw blurRad="95250" dist="38100" dir="2700000" algn="tl" rotWithShape="0">
                    <a:srgbClr val="000000">
                      <a:alpha val="20000"/>
                    </a:srgbClr>
                  </a:outerShdw>
                </a:effectLst>
                <a:latin typeface="Merlo Neue SemiBold" panose="00000900000000000000" pitchFamily="50" charset="0"/>
                <a:cs typeface="Arial"/>
              </a:rPr>
              <a:t>CONTACT</a:t>
            </a:r>
            <a:r>
              <a:rPr lang="en-US" b="1" dirty="0">
                <a:solidFill>
                  <a:srgbClr val="FFFFFF"/>
                </a:solidFill>
                <a:effectLst>
                  <a:outerShdw blurRad="95250" dist="38100" dir="2700000" algn="tl" rotWithShape="0">
                    <a:srgbClr val="000000">
                      <a:alpha val="21000"/>
                    </a:srgbClr>
                  </a:outerShdw>
                </a:effectLst>
                <a:latin typeface="Merlo Neue SemiBold" panose="00000900000000000000" pitchFamily="50" charset="0"/>
                <a:cs typeface="Arial"/>
              </a:rPr>
              <a:t> US</a:t>
            </a:r>
          </a:p>
        </p:txBody>
      </p:sp>
      <p:pic>
        <p:nvPicPr>
          <p:cNvPr id="19" name="Picture 18" descr="Twitter Icon Yellow.png">
            <a:extLst>
              <a:ext uri="{FF2B5EF4-FFF2-40B4-BE49-F238E27FC236}">
                <a16:creationId xmlns:a16="http://schemas.microsoft.com/office/drawing/2014/main" id="{EAD2CEC5-3873-4BF2-9EB4-D015FB635EE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64107" y="4701404"/>
            <a:ext cx="362656" cy="297378"/>
          </a:xfrm>
          <a:prstGeom prst="rect">
            <a:avLst/>
          </a:prstGeom>
        </p:spPr>
      </p:pic>
    </p:spTree>
    <p:extLst>
      <p:ext uri="{BB962C8B-B14F-4D97-AF65-F5344CB8AC3E}">
        <p14:creationId xmlns:p14="http://schemas.microsoft.com/office/powerpoint/2010/main" val="1645524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3722B1-2B49-4EDB-BBFA-F8E68D379FF3}"/>
              </a:ext>
            </a:extLst>
          </p:cNvPr>
          <p:cNvPicPr>
            <a:picLocks noChangeAspect="1"/>
          </p:cNvPicPr>
          <p:nvPr/>
        </p:nvPicPr>
        <p:blipFill rotWithShape="1">
          <a:blip r:embed="rId3"/>
          <a:srcRect l="-278" t="776" r="8449" b="5484"/>
          <a:stretch/>
        </p:blipFill>
        <p:spPr>
          <a:xfrm>
            <a:off x="-129209" y="-1"/>
            <a:ext cx="9261105" cy="5728607"/>
          </a:xfrm>
          <a:prstGeom prst="rect">
            <a:avLst/>
          </a:prstGeom>
        </p:spPr>
      </p:pic>
      <p:pic>
        <p:nvPicPr>
          <p:cNvPr id="11" name="Picture 10" descr="Crosshatch Orange.jpg">
            <a:extLst>
              <a:ext uri="{FF2B5EF4-FFF2-40B4-BE49-F238E27FC236}">
                <a16:creationId xmlns:a16="http://schemas.microsoft.com/office/drawing/2014/main" id="{A88BC7A5-04F9-413C-850E-BC631F3E5535}"/>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rot="5400000">
            <a:off x="3990247" y="1738359"/>
            <a:ext cx="1151399" cy="9131895"/>
          </a:xfrm>
          <a:prstGeom prst="rect">
            <a:avLst/>
          </a:prstGeom>
        </p:spPr>
      </p:pic>
      <p:sp>
        <p:nvSpPr>
          <p:cNvPr id="13" name="Content Placeholder 2">
            <a:extLst>
              <a:ext uri="{FF2B5EF4-FFF2-40B4-BE49-F238E27FC236}">
                <a16:creationId xmlns:a16="http://schemas.microsoft.com/office/drawing/2014/main" id="{63178D65-44A9-425B-8676-026A0F5ECA33}"/>
              </a:ext>
            </a:extLst>
          </p:cNvPr>
          <p:cNvSpPr txBox="1">
            <a:spLocks/>
          </p:cNvSpPr>
          <p:nvPr/>
        </p:nvSpPr>
        <p:spPr>
          <a:xfrm>
            <a:off x="1368818" y="5893783"/>
            <a:ext cx="6406371" cy="95250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rgbClr val="00AB4E"/>
                </a:solidFill>
                <a:latin typeface="Merlo Neue Semi Bold" panose="00000900000000000000" pitchFamily="50" charset="0"/>
                <a:cs typeface="Arial"/>
              </a:rPr>
              <a:t>Be the LEADER for agriculture education in Canada</a:t>
            </a:r>
          </a:p>
          <a:p>
            <a:pPr marL="0" indent="0">
              <a:buFont typeface="Arial"/>
              <a:buNone/>
            </a:pPr>
            <a:endParaRPr lang="en-US" dirty="0">
              <a:latin typeface="Merlo Neue" panose="00000700000000000000" pitchFamily="50" charset="0"/>
              <a:cs typeface="Arial"/>
            </a:endParaRPr>
          </a:p>
        </p:txBody>
      </p:sp>
      <p:pic>
        <p:nvPicPr>
          <p:cNvPr id="19" name="Picture 18" descr="AITC_badge_REV.eps">
            <a:extLst>
              <a:ext uri="{FF2B5EF4-FFF2-40B4-BE49-F238E27FC236}">
                <a16:creationId xmlns:a16="http://schemas.microsoft.com/office/drawing/2014/main" id="{6A56BE22-B768-4977-8C83-0F6FCE163F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0788" y="3514377"/>
            <a:ext cx="2081084" cy="1963603"/>
          </a:xfrm>
          <a:prstGeom prst="rect">
            <a:avLst/>
          </a:prstGeom>
        </p:spPr>
      </p:pic>
    </p:spTree>
    <p:extLst>
      <p:ext uri="{BB962C8B-B14F-4D97-AF65-F5344CB8AC3E}">
        <p14:creationId xmlns:p14="http://schemas.microsoft.com/office/powerpoint/2010/main" val="2690508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osshatch Orange.jpg">
            <a:extLst>
              <a:ext uri="{FF2B5EF4-FFF2-40B4-BE49-F238E27FC236}">
                <a16:creationId xmlns:a16="http://schemas.microsoft.com/office/drawing/2014/main" id="{7B0406FF-0E08-466E-9D1A-54CE3FA51B98}"/>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1073425" y="-1302026"/>
            <a:ext cx="7106478" cy="9471991"/>
          </a:xfrm>
          <a:prstGeom prst="rect">
            <a:avLst/>
          </a:prstGeom>
        </p:spPr>
      </p:pic>
      <p:grpSp>
        <p:nvGrpSpPr>
          <p:cNvPr id="6" name="Group 5">
            <a:extLst>
              <a:ext uri="{FF2B5EF4-FFF2-40B4-BE49-F238E27FC236}">
                <a16:creationId xmlns:a16="http://schemas.microsoft.com/office/drawing/2014/main" id="{85531FCB-FE43-4F02-81D4-03A1F86AB79A}"/>
              </a:ext>
            </a:extLst>
          </p:cNvPr>
          <p:cNvGrpSpPr/>
          <p:nvPr/>
        </p:nvGrpSpPr>
        <p:grpSpPr>
          <a:xfrm>
            <a:off x="924339" y="0"/>
            <a:ext cx="7494103" cy="6738730"/>
            <a:chOff x="828342" y="1"/>
            <a:chExt cx="7639175" cy="6857999"/>
          </a:xfrm>
        </p:grpSpPr>
        <p:pic>
          <p:nvPicPr>
            <p:cNvPr id="7" name="Picture 6">
              <a:extLst>
                <a:ext uri="{FF2B5EF4-FFF2-40B4-BE49-F238E27FC236}">
                  <a16:creationId xmlns:a16="http://schemas.microsoft.com/office/drawing/2014/main" id="{62DC862F-256A-4080-8FBF-189BEC4F3234}"/>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rot="5400000">
              <a:off x="1218930" y="-390587"/>
              <a:ext cx="6857999" cy="7639175"/>
            </a:xfrm>
            <a:prstGeom prst="ellipse">
              <a:avLst/>
            </a:prstGeom>
          </p:spPr>
        </p:pic>
        <p:pic>
          <p:nvPicPr>
            <p:cNvPr id="8" name="Picture 7" descr="Provincial Members.png">
              <a:extLst>
                <a:ext uri="{FF2B5EF4-FFF2-40B4-BE49-F238E27FC236}">
                  <a16:creationId xmlns:a16="http://schemas.microsoft.com/office/drawing/2014/main" id="{ACA64BD3-24B2-4A67-818D-D32F440DE873}"/>
                </a:ext>
              </a:extLst>
            </p:cNvPr>
            <p:cNvPicPr>
              <a:picLocks noChangeAspect="1"/>
            </p:cNvPicPr>
            <p:nvPr/>
          </p:nvPicPr>
          <p:blipFill rotWithShape="1">
            <a:blip r:embed="rId5">
              <a:extLst>
                <a:ext uri="{28A0092B-C50C-407E-A947-70E740481C1C}">
                  <a14:useLocalDpi xmlns:a14="http://schemas.microsoft.com/office/drawing/2010/main" val="0"/>
                </a:ext>
              </a:extLst>
            </a:blip>
            <a:srcRect l="4975" r="3646"/>
            <a:stretch/>
          </p:blipFill>
          <p:spPr>
            <a:xfrm>
              <a:off x="1159681" y="214055"/>
              <a:ext cx="6921277" cy="6349472"/>
            </a:xfrm>
            <a:prstGeom prst="ellipse">
              <a:avLst/>
            </a:prstGeom>
          </p:spPr>
        </p:pic>
      </p:grpSp>
    </p:spTree>
    <p:extLst>
      <p:ext uri="{BB962C8B-B14F-4D97-AF65-F5344CB8AC3E}">
        <p14:creationId xmlns:p14="http://schemas.microsoft.com/office/powerpoint/2010/main" val="689467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screen">
            <a:extLst>
              <a:ext uri="{28A0092B-C50C-407E-A947-70E740481C1C}">
                <a14:useLocalDpi xmlns:a14="http://schemas.microsoft.com/office/drawing/2010/main"/>
              </a:ext>
            </a:extLst>
          </a:blip>
          <a:stretch>
            <a:fillRect/>
          </a:stretch>
        </p:blipFill>
        <p:spPr>
          <a:xfrm rot="5400000">
            <a:off x="1068674" y="-1197885"/>
            <a:ext cx="6996707" cy="9392482"/>
          </a:xfrm>
          <a:prstGeom prst="rect">
            <a:avLst/>
          </a:prstGeom>
        </p:spPr>
      </p:pic>
      <p:sp>
        <p:nvSpPr>
          <p:cNvPr id="3" name="TextBox 2">
            <a:extLst>
              <a:ext uri="{FF2B5EF4-FFF2-40B4-BE49-F238E27FC236}">
                <a16:creationId xmlns:a16="http://schemas.microsoft.com/office/drawing/2014/main" id="{FA768157-BC46-4746-8400-62A8C3034BE2}"/>
              </a:ext>
            </a:extLst>
          </p:cNvPr>
          <p:cNvSpPr txBox="1"/>
          <p:nvPr/>
        </p:nvSpPr>
        <p:spPr>
          <a:xfrm>
            <a:off x="294860" y="428253"/>
            <a:ext cx="8269863" cy="914400"/>
          </a:xfrm>
          <a:prstGeom prst="rect">
            <a:avLst/>
          </a:prstGeom>
        </p:spPr>
        <p:txBody>
          <a:bodyPr vert="horz" wrap="none" lIns="91440" tIns="45720" rIns="91440" bIns="45720" rtlCol="0" anchor="ctr">
            <a:normAutofit/>
          </a:bodyPr>
          <a:lstStyle/>
          <a:p>
            <a:pPr algn="ctr"/>
            <a:r>
              <a:rPr lang="en-CA" b="1" dirty="0">
                <a:solidFill>
                  <a:srgbClr val="FFFFFF"/>
                </a:solidFill>
                <a:effectLst>
                  <a:outerShdw blurRad="95250" dist="38100" dir="2700000" algn="tl" rotWithShape="0">
                    <a:srgbClr val="000000">
                      <a:alpha val="21000"/>
                    </a:srgbClr>
                  </a:outerShdw>
                </a:effectLst>
                <a:latin typeface="Arial"/>
                <a:cs typeface="Arial"/>
              </a:rPr>
              <a:t> </a:t>
            </a:r>
            <a:r>
              <a:rPr lang="en-CA" sz="4400" dirty="0">
                <a:solidFill>
                  <a:srgbClr val="ECDD12"/>
                </a:solidFill>
                <a:effectLst>
                  <a:outerShdw blurRad="95250" dist="38100" dir="2700000" algn="tl" rotWithShape="0">
                    <a:srgbClr val="000000">
                      <a:alpha val="21000"/>
                    </a:srgbClr>
                  </a:outerShdw>
                </a:effectLst>
                <a:latin typeface="Merlo Neue Semi Bold"/>
                <a:cs typeface="Merlo Neue Semi Bold"/>
              </a:rPr>
              <a:t>Why Provincial AITC’s</a:t>
            </a:r>
          </a:p>
        </p:txBody>
      </p:sp>
      <p:sp>
        <p:nvSpPr>
          <p:cNvPr id="4" name="TextBox 3"/>
          <p:cNvSpPr txBox="1"/>
          <p:nvPr/>
        </p:nvSpPr>
        <p:spPr>
          <a:xfrm>
            <a:off x="841296" y="1272209"/>
            <a:ext cx="7855443" cy="4631634"/>
          </a:xfrm>
          <a:prstGeom prst="rect">
            <a:avLst/>
          </a:prstGeom>
        </p:spPr>
        <p:txBody>
          <a:bodyPr vert="horz" wrap="square" lIns="91440" tIns="45720" rIns="91440" bIns="45720" rtlCol="0" anchor="ctr">
            <a:normAutofit fontScale="32500" lnSpcReduction="20000"/>
          </a:bodyPr>
          <a:lstStyle/>
          <a:p>
            <a:pPr marL="457200" indent="-457200" algn="l">
              <a:lnSpc>
                <a:spcPct val="120000"/>
              </a:lnSpc>
              <a:buFont typeface="Arial" panose="020B0604020202020204" pitchFamily="34" charset="0"/>
              <a:buChar char="•"/>
            </a:pPr>
            <a:r>
              <a:rPr lang="en-US" sz="9200" b="1" dirty="0">
                <a:solidFill>
                  <a:srgbClr val="FFFFFF"/>
                </a:solidFill>
                <a:effectLst>
                  <a:outerShdw blurRad="95250" dist="38100" dir="2700000" algn="tl" rotWithShape="0">
                    <a:srgbClr val="000000">
                      <a:alpha val="21000"/>
                    </a:srgbClr>
                  </a:outerShdw>
                </a:effectLst>
                <a:latin typeface="Merlo Neue Medium"/>
                <a:cs typeface="Merlo Neue Medium"/>
              </a:rPr>
              <a:t>Trusted, boots on the ground to deliver and connect</a:t>
            </a:r>
          </a:p>
          <a:p>
            <a:pPr marL="457200" indent="-457200" algn="l">
              <a:lnSpc>
                <a:spcPct val="120000"/>
              </a:lnSpc>
              <a:buFont typeface="Arial" panose="020B0604020202020204" pitchFamily="34" charset="0"/>
              <a:buChar char="•"/>
            </a:pPr>
            <a:r>
              <a:rPr lang="en-US" sz="9200" b="1" dirty="0">
                <a:solidFill>
                  <a:srgbClr val="FFFFFF"/>
                </a:solidFill>
                <a:effectLst>
                  <a:outerShdw blurRad="95250" dist="38100" dir="2700000" algn="tl" rotWithShape="0">
                    <a:srgbClr val="000000">
                      <a:alpha val="21000"/>
                    </a:srgbClr>
                  </a:outerShdw>
                </a:effectLst>
                <a:latin typeface="Merlo Neue Medium"/>
                <a:cs typeface="Merlo Neue Medium"/>
              </a:rPr>
              <a:t>Vehicle into classrooms</a:t>
            </a:r>
          </a:p>
          <a:p>
            <a:pPr marL="457200" indent="-457200" algn="l">
              <a:lnSpc>
                <a:spcPct val="120000"/>
              </a:lnSpc>
              <a:buFont typeface="Arial" panose="020B0604020202020204" pitchFamily="34" charset="0"/>
              <a:buChar char="•"/>
            </a:pPr>
            <a:r>
              <a:rPr lang="en-US" sz="9200" b="1" dirty="0">
                <a:solidFill>
                  <a:srgbClr val="FFFFFF"/>
                </a:solidFill>
                <a:effectLst>
                  <a:outerShdw blurRad="95250" dist="38100" dir="2700000" algn="tl" rotWithShape="0">
                    <a:srgbClr val="000000">
                      <a:alpha val="21000"/>
                    </a:srgbClr>
                  </a:outerShdw>
                </a:effectLst>
                <a:latin typeface="Merlo Neue Medium"/>
                <a:cs typeface="Merlo Neue Medium"/>
              </a:rPr>
              <a:t>Have built lasting relationships with provincial teachers</a:t>
            </a:r>
          </a:p>
          <a:p>
            <a:pPr marL="457200" indent="-457200" algn="l">
              <a:lnSpc>
                <a:spcPct val="120000"/>
              </a:lnSpc>
              <a:buFont typeface="Arial" panose="020B0604020202020204" pitchFamily="34" charset="0"/>
              <a:buChar char="•"/>
            </a:pPr>
            <a:r>
              <a:rPr lang="en-US" sz="9200" b="1" dirty="0">
                <a:solidFill>
                  <a:srgbClr val="FFFFFF"/>
                </a:solidFill>
                <a:effectLst>
                  <a:outerShdw blurRad="95250" dist="38100" dir="2700000" algn="tl" rotWithShape="0">
                    <a:srgbClr val="000000">
                      <a:alpha val="21000"/>
                    </a:srgbClr>
                  </a:outerShdw>
                </a:effectLst>
                <a:latin typeface="Merlo Neue Medium"/>
                <a:cs typeface="Merlo Neue Medium"/>
              </a:rPr>
              <a:t>Deliver quality provincial resources and programs</a:t>
            </a:r>
          </a:p>
          <a:p>
            <a:pPr marL="457200" indent="-457200" algn="l">
              <a:lnSpc>
                <a:spcPct val="120000"/>
              </a:lnSpc>
              <a:buFont typeface="Arial" panose="020B0604020202020204" pitchFamily="34" charset="0"/>
              <a:buChar char="•"/>
            </a:pPr>
            <a:r>
              <a:rPr lang="en-US" sz="9200" b="1" dirty="0">
                <a:solidFill>
                  <a:srgbClr val="FFFFFF"/>
                </a:solidFill>
                <a:effectLst>
                  <a:outerShdw blurRad="95250" dist="38100" dir="2700000" algn="tl" rotWithShape="0">
                    <a:srgbClr val="000000">
                      <a:alpha val="21000"/>
                    </a:srgbClr>
                  </a:outerShdw>
                </a:effectLst>
                <a:latin typeface="Merlo Neue Medium"/>
                <a:cs typeface="Merlo Neue Medium"/>
              </a:rPr>
              <a:t>Connections with provincial  </a:t>
            </a:r>
          </a:p>
          <a:p>
            <a:pPr algn="l">
              <a:lnSpc>
                <a:spcPct val="120000"/>
              </a:lnSpc>
            </a:pPr>
            <a:r>
              <a:rPr lang="en-US" sz="9200" b="1" dirty="0">
                <a:solidFill>
                  <a:srgbClr val="FFFFFF"/>
                </a:solidFill>
                <a:effectLst>
                  <a:outerShdw blurRad="95250" dist="38100" dir="2700000" algn="tl" rotWithShape="0">
                    <a:srgbClr val="000000">
                      <a:alpha val="21000"/>
                    </a:srgbClr>
                  </a:outerShdw>
                </a:effectLst>
                <a:latin typeface="Merlo Neue Medium"/>
                <a:cs typeface="Merlo Neue Medium"/>
              </a:rPr>
              <a:t>	curriculum </a:t>
            </a:r>
          </a:p>
          <a:p>
            <a:pPr marL="285750" indent="-285750" algn="l">
              <a:buFont typeface="Arial"/>
              <a:buChar char="•"/>
            </a:pPr>
            <a:endParaRPr lang="en-US" b="1" dirty="0">
              <a:solidFill>
                <a:srgbClr val="FFFFFF"/>
              </a:solidFill>
              <a:effectLst>
                <a:outerShdw blurRad="95250" dist="38100" dir="2700000" algn="tl" rotWithShape="0">
                  <a:srgbClr val="000000">
                    <a:alpha val="21000"/>
                  </a:srgbClr>
                </a:outerShdw>
              </a:effectLst>
              <a:latin typeface="Arial"/>
              <a:cs typeface="Arial"/>
            </a:endParaRPr>
          </a:p>
        </p:txBody>
      </p:sp>
      <p:pic>
        <p:nvPicPr>
          <p:cNvPr id="5" name="Picture 4" descr="sk pic.jpg"/>
          <p:cNvPicPr>
            <a:picLocks noChangeAspect="1"/>
          </p:cNvPicPr>
          <p:nvPr/>
        </p:nvPicPr>
        <p:blipFill rotWithShape="1">
          <a:blip r:embed="rId3">
            <a:extLst>
              <a:ext uri="{28A0092B-C50C-407E-A947-70E740481C1C}">
                <a14:useLocalDpi xmlns:a14="http://schemas.microsoft.com/office/drawing/2010/main" val="0"/>
              </a:ext>
            </a:extLst>
          </a:blip>
          <a:srcRect l="3006" r="-3006"/>
          <a:stretch/>
        </p:blipFill>
        <p:spPr>
          <a:xfrm>
            <a:off x="6322168" y="4174875"/>
            <a:ext cx="2821832" cy="2821832"/>
          </a:xfrm>
          <a:prstGeom prst="ellipse">
            <a:avLst/>
          </a:prstGeom>
        </p:spPr>
      </p:pic>
    </p:spTree>
    <p:extLst>
      <p:ext uri="{BB962C8B-B14F-4D97-AF65-F5344CB8AC3E}">
        <p14:creationId xmlns:p14="http://schemas.microsoft.com/office/powerpoint/2010/main" val="2716226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sshatch Dark Green.jpg"/>
          <p:cNvPicPr>
            <a:picLocks/>
          </p:cNvPicPr>
          <p:nvPr/>
        </p:nvPicPr>
        <p:blipFill>
          <a:blip r:embed="rId2" cstate="screen">
            <a:extLst>
              <a:ext uri="{28A0092B-C50C-407E-A947-70E740481C1C}">
                <a14:useLocalDpi xmlns:a14="http://schemas.microsoft.com/office/drawing/2010/main"/>
              </a:ext>
            </a:extLst>
          </a:blip>
          <a:stretch>
            <a:fillRect/>
          </a:stretch>
        </p:blipFill>
        <p:spPr>
          <a:xfrm rot="5400000">
            <a:off x="1078393" y="-1177785"/>
            <a:ext cx="6977270" cy="9332846"/>
          </a:xfrm>
          <a:prstGeom prst="rect">
            <a:avLst/>
          </a:prstGeom>
        </p:spPr>
      </p:pic>
      <p:sp>
        <p:nvSpPr>
          <p:cNvPr id="3" name="TextBox 2">
            <a:extLst>
              <a:ext uri="{FF2B5EF4-FFF2-40B4-BE49-F238E27FC236}">
                <a16:creationId xmlns:a16="http://schemas.microsoft.com/office/drawing/2014/main" id="{FA768157-BC46-4746-8400-62A8C3034BE2}"/>
              </a:ext>
            </a:extLst>
          </p:cNvPr>
          <p:cNvSpPr txBox="1"/>
          <p:nvPr/>
        </p:nvSpPr>
        <p:spPr>
          <a:xfrm>
            <a:off x="294860" y="428253"/>
            <a:ext cx="8269863" cy="914400"/>
          </a:xfrm>
          <a:prstGeom prst="rect">
            <a:avLst/>
          </a:prstGeom>
        </p:spPr>
        <p:txBody>
          <a:bodyPr vert="horz" wrap="none" lIns="91440" tIns="45720" rIns="91440" bIns="45720" rtlCol="0" anchor="ctr">
            <a:normAutofit/>
          </a:bodyPr>
          <a:lstStyle/>
          <a:p>
            <a:pPr algn="ctr"/>
            <a:r>
              <a:rPr lang="en-CA" b="1" dirty="0">
                <a:solidFill>
                  <a:srgbClr val="FFFFFF"/>
                </a:solidFill>
                <a:effectLst>
                  <a:outerShdw blurRad="95250" dist="38100" dir="2700000" algn="tl" rotWithShape="0">
                    <a:srgbClr val="000000">
                      <a:alpha val="21000"/>
                    </a:srgbClr>
                  </a:outerShdw>
                </a:effectLst>
                <a:latin typeface="Arial"/>
                <a:cs typeface="Arial"/>
              </a:rPr>
              <a:t> </a:t>
            </a:r>
            <a:r>
              <a:rPr lang="en-CA" sz="4400" dirty="0">
                <a:solidFill>
                  <a:srgbClr val="FAA61A"/>
                </a:solidFill>
                <a:effectLst>
                  <a:outerShdw blurRad="95250" dist="38100" dir="2700000" algn="tl" rotWithShape="0">
                    <a:srgbClr val="000000">
                      <a:alpha val="21000"/>
                    </a:srgbClr>
                  </a:outerShdw>
                </a:effectLst>
                <a:latin typeface="Merlo Neue Semi Bold"/>
                <a:cs typeface="Merlo Neue Semi Bold"/>
              </a:rPr>
              <a:t>Why AITC Canada</a:t>
            </a:r>
          </a:p>
        </p:txBody>
      </p:sp>
      <p:sp>
        <p:nvSpPr>
          <p:cNvPr id="4" name="TextBox 3"/>
          <p:cNvSpPr txBox="1"/>
          <p:nvPr/>
        </p:nvSpPr>
        <p:spPr>
          <a:xfrm>
            <a:off x="1527576" y="2282425"/>
            <a:ext cx="6316268" cy="2677130"/>
          </a:xfrm>
          <a:prstGeom prst="rect">
            <a:avLst/>
          </a:prstGeom>
        </p:spPr>
        <p:txBody>
          <a:bodyPr vert="horz" wrap="square" lIns="91440" tIns="45720" rIns="91440" bIns="45720" rtlCol="0" anchor="ctr">
            <a:normAutofit/>
          </a:bodyPr>
          <a:lstStyle/>
          <a:p>
            <a:pPr algn="l"/>
            <a:endParaRPr lang="en-US" b="1" dirty="0">
              <a:solidFill>
                <a:srgbClr val="FFFFFF"/>
              </a:solidFill>
              <a:effectLst>
                <a:outerShdw blurRad="95250" dist="38100" dir="2700000" algn="tl" rotWithShape="0">
                  <a:srgbClr val="000000">
                    <a:alpha val="21000"/>
                  </a:srgbClr>
                </a:outerShdw>
              </a:effectLst>
              <a:latin typeface="Arial"/>
              <a:cs typeface="Arial"/>
            </a:endParaRPr>
          </a:p>
        </p:txBody>
      </p:sp>
      <p:sp>
        <p:nvSpPr>
          <p:cNvPr id="5" name="TextBox 4"/>
          <p:cNvSpPr txBox="1"/>
          <p:nvPr/>
        </p:nvSpPr>
        <p:spPr>
          <a:xfrm>
            <a:off x="890303" y="1201600"/>
            <a:ext cx="7363394" cy="4787943"/>
          </a:xfrm>
          <a:prstGeom prst="rect">
            <a:avLst/>
          </a:prstGeom>
        </p:spPr>
        <p:txBody>
          <a:bodyPr vert="horz" wrap="square" lIns="91440" tIns="45720" rIns="91440" bIns="45720" rtlCol="0" anchor="ctr">
            <a:normAutofit/>
          </a:bodyPr>
          <a:lstStyle/>
          <a:p>
            <a:pPr marL="285750" indent="-285750">
              <a:buFont typeface="Arial"/>
              <a:buChar char="•"/>
            </a:pPr>
            <a:r>
              <a:rPr lang="en-US" sz="3000" b="1" dirty="0">
                <a:solidFill>
                  <a:srgbClr val="FFFFFF"/>
                </a:solidFill>
                <a:effectLst>
                  <a:outerShdw blurRad="95250" dist="38100" dir="2700000" algn="tl" rotWithShape="0">
                    <a:srgbClr val="000000">
                      <a:alpha val="21000"/>
                    </a:srgbClr>
                  </a:outerShdw>
                </a:effectLst>
                <a:latin typeface="Merlo Neue Medium"/>
                <a:cs typeface="Merlo Neue Medium"/>
              </a:rPr>
              <a:t>Leverage national funding support for larger scaled  projects  e.g AAFC</a:t>
            </a:r>
          </a:p>
          <a:p>
            <a:pPr marL="285750" indent="-285750">
              <a:buFont typeface="Arial"/>
              <a:buChar char="•"/>
            </a:pPr>
            <a:r>
              <a:rPr lang="en-US" sz="3000" b="1" dirty="0">
                <a:solidFill>
                  <a:srgbClr val="FFFFFF"/>
                </a:solidFill>
                <a:effectLst>
                  <a:outerShdw blurRad="95250" dist="38100" dir="2700000" algn="tl" rotWithShape="0">
                    <a:srgbClr val="000000">
                      <a:alpha val="21000"/>
                    </a:srgbClr>
                  </a:outerShdw>
                </a:effectLst>
                <a:latin typeface="Merlo Neue Medium"/>
                <a:cs typeface="Merlo Neue Medium"/>
              </a:rPr>
              <a:t>Development of Canadian ag education initiatives to support provincial efforts and increase reach </a:t>
            </a:r>
          </a:p>
          <a:p>
            <a:pPr marL="742950" lvl="1" indent="-285750">
              <a:buFont typeface="Arial"/>
              <a:buChar char="•"/>
            </a:pPr>
            <a:r>
              <a:rPr lang="en-US" sz="2700" b="1" dirty="0">
                <a:solidFill>
                  <a:srgbClr val="FFFFFF"/>
                </a:solidFill>
                <a:effectLst>
                  <a:outerShdw blurRad="95250" dist="38100" dir="2700000" algn="tl" rotWithShape="0">
                    <a:srgbClr val="000000">
                      <a:alpha val="21000"/>
                    </a:srgbClr>
                  </a:outerShdw>
                </a:effectLst>
                <a:latin typeface="Merlo Neue Medium"/>
                <a:cs typeface="Merlo Neue Medium"/>
              </a:rPr>
              <a:t>thinkAG, snapAG, Canadian Educator Resource Matrix, Curriculum Map tool</a:t>
            </a:r>
          </a:p>
          <a:p>
            <a:pPr marL="285750" indent="-285750">
              <a:buFont typeface="Arial"/>
              <a:buChar char="•"/>
            </a:pPr>
            <a:r>
              <a:rPr lang="en-US" sz="3000" b="1" dirty="0">
                <a:solidFill>
                  <a:srgbClr val="FFFFFF"/>
                </a:solidFill>
                <a:effectLst>
                  <a:outerShdw blurRad="95250" dist="38100" dir="2700000" algn="tl" rotWithShape="0">
                    <a:srgbClr val="000000">
                      <a:alpha val="21000"/>
                    </a:srgbClr>
                  </a:outerShdw>
                </a:effectLst>
                <a:latin typeface="Merlo Neue Medium"/>
                <a:cs typeface="Merlo Neue Medium"/>
              </a:rPr>
              <a:t>National AITC voice reaches new levels of engagement </a:t>
            </a:r>
            <a:r>
              <a:rPr lang="mr-IN" sz="3000" b="1" dirty="0">
                <a:solidFill>
                  <a:srgbClr val="FFFFFF"/>
                </a:solidFill>
                <a:effectLst>
                  <a:outerShdw blurRad="95250" dist="38100" dir="2700000" algn="tl" rotWithShape="0">
                    <a:srgbClr val="000000">
                      <a:alpha val="21000"/>
                    </a:srgbClr>
                  </a:outerShdw>
                </a:effectLst>
                <a:latin typeface="Merlo Neue Medium"/>
                <a:cs typeface="Merlo Neue Medium"/>
              </a:rPr>
              <a:t>–</a:t>
            </a:r>
            <a:r>
              <a:rPr lang="en-US" sz="3000" b="1" dirty="0">
                <a:solidFill>
                  <a:srgbClr val="FFFFFF"/>
                </a:solidFill>
                <a:effectLst>
                  <a:outerShdw blurRad="95250" dist="38100" dir="2700000" algn="tl" rotWithShape="0">
                    <a:srgbClr val="000000">
                      <a:alpha val="21000"/>
                    </a:srgbClr>
                  </a:outerShdw>
                </a:effectLst>
                <a:latin typeface="Merlo Neue Medium"/>
                <a:cs typeface="Merlo Neue Medium"/>
              </a:rPr>
              <a:t> Public Trust, VCRT </a:t>
            </a:r>
          </a:p>
          <a:p>
            <a:endParaRPr lang="en-US" b="1" dirty="0">
              <a:solidFill>
                <a:srgbClr val="FFFFFF"/>
              </a:solidFill>
              <a:effectLst>
                <a:outerShdw blurRad="95250" dist="38100" dir="2700000" algn="tl" rotWithShape="0">
                  <a:srgbClr val="000000">
                    <a:alpha val="21000"/>
                  </a:srgbClr>
                </a:outerShdw>
              </a:effectLst>
              <a:latin typeface="Merlo Neue Medium"/>
              <a:cs typeface="Merlo Neue Medium"/>
            </a:endParaRPr>
          </a:p>
          <a:p>
            <a:pPr marL="285750" indent="-285750">
              <a:buFont typeface="Arial"/>
              <a:buChar char="•"/>
            </a:pPr>
            <a:endParaRPr lang="en-US" b="1" dirty="0">
              <a:solidFill>
                <a:srgbClr val="FFFFFF"/>
              </a:solidFill>
              <a:effectLst>
                <a:outerShdw blurRad="95250" dist="38100" dir="2700000" algn="tl" rotWithShape="0">
                  <a:srgbClr val="000000">
                    <a:alpha val="21000"/>
                  </a:srgbClr>
                </a:outerShdw>
              </a:effectLst>
              <a:latin typeface="Arial"/>
              <a:cs typeface="Arial"/>
            </a:endParaRPr>
          </a:p>
        </p:txBody>
      </p:sp>
      <p:pic>
        <p:nvPicPr>
          <p:cNvPr id="6" name="Picture 5" descr="AITC_badge_REV.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5802" y="4949618"/>
            <a:ext cx="1749002" cy="1650268"/>
          </a:xfrm>
          <a:prstGeom prst="rect">
            <a:avLst/>
          </a:prstGeom>
        </p:spPr>
      </p:pic>
    </p:spTree>
    <p:extLst>
      <p:ext uri="{BB962C8B-B14F-4D97-AF65-F5344CB8AC3E}">
        <p14:creationId xmlns:p14="http://schemas.microsoft.com/office/powerpoint/2010/main" val="3197978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rosshatch Orange.jpg"/>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1167844" y="-1257300"/>
            <a:ext cx="7017029" cy="9352724"/>
          </a:xfrm>
          <a:prstGeom prst="rect">
            <a:avLst/>
          </a:prstGeom>
        </p:spPr>
      </p:pic>
      <p:pic>
        <p:nvPicPr>
          <p:cNvPr id="3" name="Picture 2">
            <a:extLst>
              <a:ext uri="{FF2B5EF4-FFF2-40B4-BE49-F238E27FC236}">
                <a16:creationId xmlns:a16="http://schemas.microsoft.com/office/drawing/2014/main" id="{285D63E3-1C65-4C90-9E7E-AB9C5FC2FBF2}"/>
              </a:ext>
            </a:extLst>
          </p:cNvPr>
          <p:cNvPicPr>
            <a:picLocks noChangeAspect="1"/>
          </p:cNvPicPr>
          <p:nvPr/>
        </p:nvPicPr>
        <p:blipFill>
          <a:blip r:embed="rId4"/>
          <a:stretch>
            <a:fillRect/>
          </a:stretch>
        </p:blipFill>
        <p:spPr>
          <a:xfrm>
            <a:off x="1818861" y="69574"/>
            <a:ext cx="5422251" cy="7017030"/>
          </a:xfrm>
          <a:prstGeom prst="roundRect">
            <a:avLst/>
          </a:prstGeom>
        </p:spPr>
      </p:pic>
    </p:spTree>
    <p:extLst>
      <p:ext uri="{BB962C8B-B14F-4D97-AF65-F5344CB8AC3E}">
        <p14:creationId xmlns:p14="http://schemas.microsoft.com/office/powerpoint/2010/main" val="2477610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osshatch Dark Green.jpg"/>
          <p:cNvPicPr>
            <a:picLocks/>
          </p:cNvPicPr>
          <p:nvPr/>
        </p:nvPicPr>
        <p:blipFill>
          <a:blip r:embed="rId2" cstate="screen">
            <a:extLst>
              <a:ext uri="{28A0092B-C50C-407E-A947-70E740481C1C}">
                <a14:useLocalDpi xmlns:a14="http://schemas.microsoft.com/office/drawing/2010/main"/>
              </a:ext>
            </a:extLst>
          </a:blip>
          <a:stretch>
            <a:fillRect/>
          </a:stretch>
        </p:blipFill>
        <p:spPr>
          <a:xfrm rot="5400000">
            <a:off x="1093304" y="-1212576"/>
            <a:ext cx="7136295" cy="9561447"/>
          </a:xfrm>
          <a:prstGeom prst="rect">
            <a:avLst/>
          </a:prstGeom>
        </p:spPr>
      </p:pic>
      <p:sp>
        <p:nvSpPr>
          <p:cNvPr id="9" name="Title 1"/>
          <p:cNvSpPr>
            <a:spLocks noGrp="1"/>
          </p:cNvSpPr>
          <p:nvPr>
            <p:ph type="title"/>
          </p:nvPr>
        </p:nvSpPr>
        <p:spPr>
          <a:xfrm>
            <a:off x="457200" y="274638"/>
            <a:ext cx="8686800" cy="1681726"/>
          </a:xfrm>
        </p:spPr>
        <p:txBody>
          <a:bodyPr>
            <a:normAutofit fontScale="90000"/>
          </a:bodyPr>
          <a:lstStyle/>
          <a:p>
            <a:br>
              <a:rPr lang="en-US" b="0" dirty="0">
                <a:solidFill>
                  <a:srgbClr val="FFFFFF"/>
                </a:solidFill>
                <a:effectLst>
                  <a:outerShdw blurRad="95250" dist="38100" dir="2700000" algn="tl" rotWithShape="0">
                    <a:srgbClr val="000000">
                      <a:alpha val="20000"/>
                    </a:srgbClr>
                  </a:outerShdw>
                </a:effectLst>
                <a:latin typeface="Merlo Neue Semi Bold"/>
                <a:cs typeface="Merlo Neue Semi Bold"/>
              </a:rPr>
            </a:br>
            <a:br>
              <a:rPr lang="en-US" b="0" dirty="0">
                <a:solidFill>
                  <a:srgbClr val="FFFFFF"/>
                </a:solidFill>
                <a:effectLst>
                  <a:outerShdw blurRad="95250" dist="38100" dir="2700000" algn="tl" rotWithShape="0">
                    <a:srgbClr val="000000">
                      <a:alpha val="20000"/>
                    </a:srgbClr>
                  </a:outerShdw>
                </a:effectLst>
                <a:latin typeface="Merlo Neue Semi Bold"/>
                <a:cs typeface="Merlo Neue Semi Bold"/>
              </a:rPr>
            </a:br>
            <a:r>
              <a:rPr lang="en-US" b="0" dirty="0">
                <a:solidFill>
                  <a:srgbClr val="FAA61A"/>
                </a:solidFill>
                <a:effectLst>
                  <a:outerShdw blurRad="95250" dist="38100" dir="2700000" algn="tl" rotWithShape="0">
                    <a:srgbClr val="000000">
                      <a:alpha val="20000"/>
                    </a:srgbClr>
                  </a:outerShdw>
                </a:effectLst>
                <a:latin typeface="Merlo Neue Semi Bold"/>
                <a:cs typeface="Merlo Neue Semi Bold"/>
              </a:rPr>
              <a:t>NEW  RESOURCES</a:t>
            </a:r>
          </a:p>
        </p:txBody>
      </p:sp>
      <p:pic>
        <p:nvPicPr>
          <p:cNvPr id="13" name="Picture 12">
            <a:extLst>
              <a:ext uri="{FF2B5EF4-FFF2-40B4-BE49-F238E27FC236}">
                <a16:creationId xmlns:a16="http://schemas.microsoft.com/office/drawing/2014/main" id="{434AF01B-2775-4DAF-95F5-DCEB3B46A2B4}"/>
              </a:ext>
            </a:extLst>
          </p:cNvPr>
          <p:cNvPicPr>
            <a:picLocks noChangeAspect="1"/>
          </p:cNvPicPr>
          <p:nvPr/>
        </p:nvPicPr>
        <p:blipFill rotWithShape="1">
          <a:blip r:embed="rId3"/>
          <a:srcRect l="33023" t="23023" r="38954" b="12512"/>
          <a:stretch/>
        </p:blipFill>
        <p:spPr>
          <a:xfrm>
            <a:off x="354117" y="2127640"/>
            <a:ext cx="2489635" cy="3221529"/>
          </a:xfrm>
          <a:prstGeom prst="rect">
            <a:avLst/>
          </a:prstGeom>
          <a:ln w="38100" cmpd="sng">
            <a:solidFill>
              <a:srgbClr val="4ABE9D"/>
            </a:solidFill>
          </a:ln>
        </p:spPr>
      </p:pic>
      <p:pic>
        <p:nvPicPr>
          <p:cNvPr id="14" name="Picture 13">
            <a:extLst>
              <a:ext uri="{FF2B5EF4-FFF2-40B4-BE49-F238E27FC236}">
                <a16:creationId xmlns:a16="http://schemas.microsoft.com/office/drawing/2014/main" id="{1D484A46-7BD5-41E1-BBF8-997C9A5E6A2C}"/>
              </a:ext>
            </a:extLst>
          </p:cNvPr>
          <p:cNvPicPr>
            <a:picLocks noChangeAspect="1"/>
          </p:cNvPicPr>
          <p:nvPr/>
        </p:nvPicPr>
        <p:blipFill rotWithShape="1">
          <a:blip r:embed="rId4"/>
          <a:srcRect l="34884" t="18583" r="32790" b="6554"/>
          <a:stretch/>
        </p:blipFill>
        <p:spPr>
          <a:xfrm>
            <a:off x="3119171" y="2659099"/>
            <a:ext cx="2472978" cy="3221529"/>
          </a:xfrm>
          <a:prstGeom prst="rect">
            <a:avLst/>
          </a:prstGeom>
          <a:ln w="38100" cmpd="sng">
            <a:solidFill>
              <a:srgbClr val="FAA61A"/>
            </a:solidFill>
          </a:ln>
        </p:spPr>
      </p:pic>
      <p:pic>
        <p:nvPicPr>
          <p:cNvPr id="2" name="Picture 1">
            <a:extLst>
              <a:ext uri="{FF2B5EF4-FFF2-40B4-BE49-F238E27FC236}">
                <a16:creationId xmlns:a16="http://schemas.microsoft.com/office/drawing/2014/main" id="{E6F0FBF1-071F-4900-9397-1DF1C2E67924}"/>
              </a:ext>
            </a:extLst>
          </p:cNvPr>
          <p:cNvPicPr>
            <a:picLocks noChangeAspect="1"/>
          </p:cNvPicPr>
          <p:nvPr/>
        </p:nvPicPr>
        <p:blipFill rotWithShape="1">
          <a:blip r:embed="rId5"/>
          <a:srcRect l="31163" t="26538" r="36861" b="15161"/>
          <a:stretch/>
        </p:blipFill>
        <p:spPr>
          <a:xfrm>
            <a:off x="5867568" y="2059357"/>
            <a:ext cx="2678240" cy="3221529"/>
          </a:xfrm>
          <a:prstGeom prst="rect">
            <a:avLst/>
          </a:prstGeom>
          <a:ln w="38100" cmpd="sng">
            <a:solidFill>
              <a:srgbClr val="ECDD12"/>
            </a:solidFill>
          </a:ln>
        </p:spPr>
      </p:pic>
      <p:pic>
        <p:nvPicPr>
          <p:cNvPr id="7" name="Picture 6" descr="AITC_badge_CMYK.eps">
            <a:extLst>
              <a:ext uri="{FF2B5EF4-FFF2-40B4-BE49-F238E27FC236}">
                <a16:creationId xmlns:a16="http://schemas.microsoft.com/office/drawing/2014/main" id="{3D7056CF-3F3C-40FD-8150-091EA60F1B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21763" y="103362"/>
            <a:ext cx="1300474" cy="1231786"/>
          </a:xfrm>
          <a:prstGeom prst="rect">
            <a:avLst/>
          </a:prstGeom>
        </p:spPr>
      </p:pic>
    </p:spTree>
    <p:extLst>
      <p:ext uri="{BB962C8B-B14F-4D97-AF65-F5344CB8AC3E}">
        <p14:creationId xmlns:p14="http://schemas.microsoft.com/office/powerpoint/2010/main" val="3858759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1068674" y="-1197885"/>
            <a:ext cx="6996707" cy="9392482"/>
          </a:xfrm>
          <a:prstGeom prst="rect">
            <a:avLst/>
          </a:prstGeom>
        </p:spPr>
      </p:pic>
      <p:sp>
        <p:nvSpPr>
          <p:cNvPr id="3" name="TextBox 2">
            <a:extLst>
              <a:ext uri="{FF2B5EF4-FFF2-40B4-BE49-F238E27FC236}">
                <a16:creationId xmlns:a16="http://schemas.microsoft.com/office/drawing/2014/main" id="{FA768157-BC46-4746-8400-62A8C3034BE2}"/>
              </a:ext>
            </a:extLst>
          </p:cNvPr>
          <p:cNvSpPr txBox="1"/>
          <p:nvPr/>
        </p:nvSpPr>
        <p:spPr>
          <a:xfrm>
            <a:off x="294860" y="428253"/>
            <a:ext cx="8269863" cy="914400"/>
          </a:xfrm>
          <a:prstGeom prst="rect">
            <a:avLst/>
          </a:prstGeom>
        </p:spPr>
        <p:txBody>
          <a:bodyPr vert="horz" wrap="none" lIns="91440" tIns="45720" rIns="91440" bIns="45720" rtlCol="0" anchor="ctr">
            <a:normAutofit/>
          </a:bodyPr>
          <a:lstStyle/>
          <a:p>
            <a:pPr algn="ctr"/>
            <a:r>
              <a:rPr lang="en-CA" b="1" dirty="0">
                <a:solidFill>
                  <a:srgbClr val="FFFFFF"/>
                </a:solidFill>
                <a:effectLst>
                  <a:outerShdw blurRad="95250" dist="38100" dir="2700000" algn="tl" rotWithShape="0">
                    <a:srgbClr val="000000">
                      <a:alpha val="21000"/>
                    </a:srgbClr>
                  </a:outerShdw>
                </a:effectLst>
                <a:latin typeface="Arial"/>
                <a:cs typeface="Arial"/>
              </a:rPr>
              <a:t> </a:t>
            </a:r>
            <a:endParaRPr lang="en-CA" sz="4400" dirty="0">
              <a:solidFill>
                <a:srgbClr val="ECDD12"/>
              </a:solidFill>
              <a:effectLst>
                <a:outerShdw blurRad="95250" dist="38100" dir="2700000" algn="tl" rotWithShape="0">
                  <a:srgbClr val="000000">
                    <a:alpha val="21000"/>
                  </a:srgbClr>
                </a:outerShdw>
              </a:effectLst>
              <a:latin typeface="Merlo Neue Semi Bold"/>
              <a:cs typeface="Merlo Neue Semi Bold"/>
            </a:endParaRPr>
          </a:p>
        </p:txBody>
      </p:sp>
      <p:sp>
        <p:nvSpPr>
          <p:cNvPr id="4" name="TextBox 3"/>
          <p:cNvSpPr txBox="1"/>
          <p:nvPr/>
        </p:nvSpPr>
        <p:spPr>
          <a:xfrm>
            <a:off x="841296" y="1272209"/>
            <a:ext cx="7855443" cy="4631634"/>
          </a:xfrm>
          <a:prstGeom prst="rect">
            <a:avLst/>
          </a:prstGeom>
        </p:spPr>
        <p:txBody>
          <a:bodyPr vert="horz" wrap="square" lIns="91440" tIns="45720" rIns="91440" bIns="45720" rtlCol="0" anchor="ctr">
            <a:normAutofit/>
          </a:bodyPr>
          <a:lstStyle/>
          <a:p>
            <a:pPr marL="285750" indent="-285750" algn="l">
              <a:buFont typeface="Arial"/>
              <a:buChar char="•"/>
            </a:pPr>
            <a:endParaRPr lang="en-US" b="1" dirty="0">
              <a:solidFill>
                <a:srgbClr val="FFFFFF"/>
              </a:solidFill>
              <a:effectLst>
                <a:outerShdw blurRad="95250" dist="38100" dir="2700000" algn="tl" rotWithShape="0">
                  <a:srgbClr val="000000">
                    <a:alpha val="21000"/>
                  </a:srgbClr>
                </a:outerShdw>
              </a:effectLst>
              <a:latin typeface="Arial"/>
              <a:cs typeface="Arial"/>
            </a:endParaRPr>
          </a:p>
        </p:txBody>
      </p:sp>
      <p:pic>
        <p:nvPicPr>
          <p:cNvPr id="6" name="Picture 5">
            <a:extLst>
              <a:ext uri="{FF2B5EF4-FFF2-40B4-BE49-F238E27FC236}">
                <a16:creationId xmlns:a16="http://schemas.microsoft.com/office/drawing/2014/main" id="{2F954561-58DD-4BB4-868C-56751872753F}"/>
              </a:ext>
            </a:extLst>
          </p:cNvPr>
          <p:cNvPicPr>
            <a:picLocks noChangeAspect="1"/>
          </p:cNvPicPr>
          <p:nvPr/>
        </p:nvPicPr>
        <p:blipFill>
          <a:blip r:embed="rId4"/>
          <a:stretch>
            <a:fillRect/>
          </a:stretch>
        </p:blipFill>
        <p:spPr>
          <a:xfrm>
            <a:off x="130679" y="1865240"/>
            <a:ext cx="8882642" cy="3127519"/>
          </a:xfrm>
          <a:prstGeom prst="rect">
            <a:avLst/>
          </a:prstGeom>
        </p:spPr>
      </p:pic>
    </p:spTree>
    <p:extLst>
      <p:ext uri="{BB962C8B-B14F-4D97-AF65-F5344CB8AC3E}">
        <p14:creationId xmlns:p14="http://schemas.microsoft.com/office/powerpoint/2010/main" val="3353590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rosshatch Orange.jpg"/>
          <p:cNvPicPr>
            <a:picLocks/>
          </p:cNvPicPr>
          <p:nvPr/>
        </p:nvPicPr>
        <p:blipFill>
          <a:blip r:embed="rId3" cstate="screen">
            <a:extLst>
              <a:ext uri="{28A0092B-C50C-407E-A947-70E740481C1C}">
                <a14:useLocalDpi xmlns:a14="http://schemas.microsoft.com/office/drawing/2010/main"/>
              </a:ext>
            </a:extLst>
          </a:blip>
          <a:stretch>
            <a:fillRect/>
          </a:stretch>
        </p:blipFill>
        <p:spPr>
          <a:xfrm rot="5400000">
            <a:off x="1167844" y="-1257300"/>
            <a:ext cx="7017029" cy="9352724"/>
          </a:xfrm>
          <a:prstGeom prst="rect">
            <a:avLst/>
          </a:prstGeom>
        </p:spPr>
      </p:pic>
      <p:pic>
        <p:nvPicPr>
          <p:cNvPr id="2" name="Picture 1">
            <a:extLst>
              <a:ext uri="{FF2B5EF4-FFF2-40B4-BE49-F238E27FC236}">
                <a16:creationId xmlns:a16="http://schemas.microsoft.com/office/drawing/2014/main" id="{9BE6E52C-D7A3-473E-99CE-D5BB0ED564C4}"/>
              </a:ext>
            </a:extLst>
          </p:cNvPr>
          <p:cNvPicPr>
            <a:picLocks noChangeAspect="1"/>
          </p:cNvPicPr>
          <p:nvPr/>
        </p:nvPicPr>
        <p:blipFill>
          <a:blip r:embed="rId4"/>
          <a:stretch>
            <a:fillRect/>
          </a:stretch>
        </p:blipFill>
        <p:spPr>
          <a:xfrm>
            <a:off x="1856934" y="178146"/>
            <a:ext cx="5542671" cy="6636457"/>
          </a:xfrm>
          <a:prstGeom prst="rect">
            <a:avLst/>
          </a:prstGeom>
        </p:spPr>
      </p:pic>
    </p:spTree>
    <p:extLst>
      <p:ext uri="{BB962C8B-B14F-4D97-AF65-F5344CB8AC3E}">
        <p14:creationId xmlns:p14="http://schemas.microsoft.com/office/powerpoint/2010/main" val="295864275"/>
      </p:ext>
    </p:extLst>
  </p:cSld>
  <p:clrMapOvr>
    <a:masterClrMapping/>
  </p:clrMapOvr>
</p:sld>
</file>

<file path=ppt/theme/theme1.xml><?xml version="1.0" encoding="utf-8"?>
<a:theme xmlns:a="http://schemas.openxmlformats.org/drawingml/2006/main" name="Custom Design">
  <a:themeElements>
    <a:clrScheme name="AITC-SK">
      <a:dk1>
        <a:srgbClr val="493627"/>
      </a:dk1>
      <a:lt1>
        <a:sysClr val="window" lastClr="FFFFFF"/>
      </a:lt1>
      <a:dk2>
        <a:srgbClr val="42758B"/>
      </a:dk2>
      <a:lt2>
        <a:srgbClr val="42758B"/>
      </a:lt2>
      <a:accent1>
        <a:srgbClr val="648B3D"/>
      </a:accent1>
      <a:accent2>
        <a:srgbClr val="3D8776"/>
      </a:accent2>
      <a:accent3>
        <a:srgbClr val="CEB42B"/>
      </a:accent3>
      <a:accent4>
        <a:srgbClr val="C97A45"/>
      </a:accent4>
      <a:accent5>
        <a:srgbClr val="FAB215"/>
      </a:accent5>
      <a:accent6>
        <a:srgbClr val="9DB222"/>
      </a:accent6>
      <a:hlink>
        <a:srgbClr val="0000FF"/>
      </a:hlink>
      <a:folHlink>
        <a:srgbClr val="0000FF"/>
      </a:folHlink>
    </a:clrScheme>
    <a:fontScheme name="AITC-SK">
      <a:majorFont>
        <a:latin typeface="Poppins Black"/>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8874</TotalTime>
  <Words>583</Words>
  <Application>Microsoft Office PowerPoint</Application>
  <PresentationFormat>On-screen Show (4:3)</PresentationFormat>
  <Paragraphs>91</Paragraphs>
  <Slides>17</Slides>
  <Notes>11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17</vt:i4>
      </vt:variant>
    </vt:vector>
  </HeadingPairs>
  <TitlesOfParts>
    <vt:vector size="32" baseType="lpstr">
      <vt:lpstr>Trebuchet MS</vt:lpstr>
      <vt:lpstr>Wingdings 3</vt:lpstr>
      <vt:lpstr>Courier New</vt:lpstr>
      <vt:lpstr>Arial</vt:lpstr>
      <vt:lpstr>Calibri</vt:lpstr>
      <vt:lpstr>Merlo Neue Black</vt:lpstr>
      <vt:lpstr>Merlo Neue Medium</vt:lpstr>
      <vt:lpstr>Merlo Neue</vt:lpstr>
      <vt:lpstr>Poppins Black</vt:lpstr>
      <vt:lpstr>Arial Bold</vt:lpstr>
      <vt:lpstr>Poppins</vt:lpstr>
      <vt:lpstr>Merlo Neue SemiBold</vt:lpstr>
      <vt:lpstr>Merlo Neue Semi Bold</vt:lpstr>
      <vt:lpstr>Custom Design</vt:lpstr>
      <vt:lpstr>Facet</vt:lpstr>
      <vt:lpstr>PowerPoint Presentation</vt:lpstr>
      <vt:lpstr>PowerPoint Presentation</vt:lpstr>
      <vt:lpstr>PowerPoint Presentation</vt:lpstr>
      <vt:lpstr>PowerPoint Presentation</vt:lpstr>
      <vt:lpstr>PowerPoint Presentation</vt:lpstr>
      <vt:lpstr>PowerPoint Presentation</vt:lpstr>
      <vt:lpstr>  NEW  RESOURCES</vt:lpstr>
      <vt:lpstr>PowerPoint Presentation</vt:lpstr>
      <vt:lpstr>PowerPoint Presentation</vt:lpstr>
      <vt:lpstr>PowerPoint Presentation</vt:lpstr>
      <vt:lpstr>PowerPoint Presentation</vt:lpstr>
      <vt:lpstr> Canadian Educator Resource Matrix</vt:lpstr>
      <vt:lpstr>Where to Next? </vt:lpstr>
      <vt:lpstr>PowerPoint Presentation</vt:lpstr>
      <vt:lpstr>What can YOU do?</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Ryan McBride</dc:creator>
  <cp:lastModifiedBy>Christa Wright</cp:lastModifiedBy>
  <cp:revision>156</cp:revision>
  <dcterms:created xsi:type="dcterms:W3CDTF">2017-11-21T21:24:49Z</dcterms:created>
  <dcterms:modified xsi:type="dcterms:W3CDTF">2019-02-23T20:57:37Z</dcterms:modified>
</cp:coreProperties>
</file>