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60"/>
  </p:notesMasterIdLst>
  <p:handoutMasterIdLst>
    <p:handoutMasterId r:id="rId61"/>
  </p:handoutMasterIdLst>
  <p:sldIdLst>
    <p:sldId id="256" r:id="rId3"/>
    <p:sldId id="260" r:id="rId4"/>
    <p:sldId id="454" r:id="rId5"/>
    <p:sldId id="967" r:id="rId6"/>
    <p:sldId id="945" r:id="rId7"/>
    <p:sldId id="946" r:id="rId8"/>
    <p:sldId id="947" r:id="rId9"/>
    <p:sldId id="959" r:id="rId10"/>
    <p:sldId id="949" r:id="rId11"/>
    <p:sldId id="950" r:id="rId12"/>
    <p:sldId id="969" r:id="rId13"/>
    <p:sldId id="970" r:id="rId14"/>
    <p:sldId id="982" r:id="rId15"/>
    <p:sldId id="983" r:id="rId16"/>
    <p:sldId id="984" r:id="rId17"/>
    <p:sldId id="985" r:id="rId18"/>
    <p:sldId id="951" r:id="rId19"/>
    <p:sldId id="952" r:id="rId20"/>
    <p:sldId id="1014" r:id="rId21"/>
    <p:sldId id="986" r:id="rId22"/>
    <p:sldId id="974" r:id="rId23"/>
    <p:sldId id="1002" r:id="rId24"/>
    <p:sldId id="994" r:id="rId25"/>
    <p:sldId id="995" r:id="rId26"/>
    <p:sldId id="988" r:id="rId27"/>
    <p:sldId id="996" r:id="rId28"/>
    <p:sldId id="997" r:id="rId29"/>
    <p:sldId id="998" r:id="rId30"/>
    <p:sldId id="989" r:id="rId31"/>
    <p:sldId id="1005" r:id="rId32"/>
    <p:sldId id="990" r:id="rId33"/>
    <p:sldId id="1001" r:id="rId34"/>
    <p:sldId id="991" r:id="rId35"/>
    <p:sldId id="1006" r:id="rId36"/>
    <p:sldId id="954" r:id="rId37"/>
    <p:sldId id="955" r:id="rId38"/>
    <p:sldId id="1007" r:id="rId39"/>
    <p:sldId id="956" r:id="rId40"/>
    <p:sldId id="981" r:id="rId41"/>
    <p:sldId id="1003" r:id="rId42"/>
    <p:sldId id="1008" r:id="rId43"/>
    <p:sldId id="1004" r:id="rId44"/>
    <p:sldId id="960" r:id="rId45"/>
    <p:sldId id="961" r:id="rId46"/>
    <p:sldId id="1009" r:id="rId47"/>
    <p:sldId id="962" r:id="rId48"/>
    <p:sldId id="1010" r:id="rId49"/>
    <p:sldId id="1011" r:id="rId50"/>
    <p:sldId id="1013" r:id="rId51"/>
    <p:sldId id="964" r:id="rId52"/>
    <p:sldId id="992" r:id="rId53"/>
    <p:sldId id="789" r:id="rId54"/>
    <p:sldId id="993" r:id="rId55"/>
    <p:sldId id="968" r:id="rId56"/>
    <p:sldId id="971" r:id="rId57"/>
    <p:sldId id="972" r:id="rId58"/>
    <p:sldId id="973" r:id="rId59"/>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ca Neufeld" initials="VN"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F"/>
    <a:srgbClr val="980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00" autoAdjust="0"/>
    <p:restoredTop sz="76563" autoAdjust="0"/>
  </p:normalViewPr>
  <p:slideViewPr>
    <p:cSldViewPr snapToGrid="0" snapToObjects="1">
      <p:cViewPr varScale="1">
        <p:scale>
          <a:sx n="51" d="100"/>
          <a:sy n="51" d="100"/>
        </p:scale>
        <p:origin x="1672" y="4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6" d="100"/>
          <a:sy n="86" d="100"/>
        </p:scale>
        <p:origin x="-3894" y="-96"/>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523" cy="461647"/>
          </a:xfrm>
          <a:prstGeom prst="rect">
            <a:avLst/>
          </a:prstGeom>
        </p:spPr>
        <p:txBody>
          <a:bodyPr vert="horz" lIns="90456" tIns="45228" rIns="90456" bIns="45228" rtlCol="0"/>
          <a:lstStyle>
            <a:lvl1pPr algn="l">
              <a:defRPr sz="1100"/>
            </a:lvl1pPr>
          </a:lstStyle>
          <a:p>
            <a:endParaRPr lang="en-US" dirty="0"/>
          </a:p>
        </p:txBody>
      </p:sp>
      <p:sp>
        <p:nvSpPr>
          <p:cNvPr id="3" name="Date Placeholder 2"/>
          <p:cNvSpPr>
            <a:spLocks noGrp="1"/>
          </p:cNvSpPr>
          <p:nvPr>
            <p:ph type="dt" sz="quarter" idx="1"/>
          </p:nvPr>
        </p:nvSpPr>
        <p:spPr>
          <a:xfrm>
            <a:off x="3971294" y="2"/>
            <a:ext cx="3037523" cy="461647"/>
          </a:xfrm>
          <a:prstGeom prst="rect">
            <a:avLst/>
          </a:prstGeom>
        </p:spPr>
        <p:txBody>
          <a:bodyPr vert="horz" lIns="90456" tIns="45228" rIns="90456" bIns="45228" rtlCol="0"/>
          <a:lstStyle>
            <a:lvl1pPr algn="r">
              <a:defRPr sz="1100"/>
            </a:lvl1pPr>
          </a:lstStyle>
          <a:p>
            <a:fld id="{E433659B-1738-4995-A9C1-2B6BDA8901BC}" type="datetimeFigureOut">
              <a:rPr lang="en-US" smtClean="0"/>
              <a:pPr/>
              <a:t>3/15/2019</a:t>
            </a:fld>
            <a:endParaRPr lang="en-US" dirty="0"/>
          </a:p>
        </p:txBody>
      </p:sp>
      <p:sp>
        <p:nvSpPr>
          <p:cNvPr id="4" name="Footer Placeholder 3"/>
          <p:cNvSpPr>
            <a:spLocks noGrp="1"/>
          </p:cNvSpPr>
          <p:nvPr>
            <p:ph type="ftr" sz="quarter" idx="2"/>
          </p:nvPr>
        </p:nvSpPr>
        <p:spPr>
          <a:xfrm>
            <a:off x="0" y="8772853"/>
            <a:ext cx="3037523" cy="461647"/>
          </a:xfrm>
          <a:prstGeom prst="rect">
            <a:avLst/>
          </a:prstGeom>
        </p:spPr>
        <p:txBody>
          <a:bodyPr vert="horz" lIns="90456" tIns="45228" rIns="90456" bIns="45228"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1294" y="8772853"/>
            <a:ext cx="3037523" cy="461647"/>
          </a:xfrm>
          <a:prstGeom prst="rect">
            <a:avLst/>
          </a:prstGeom>
        </p:spPr>
        <p:txBody>
          <a:bodyPr vert="horz" lIns="90456" tIns="45228" rIns="90456" bIns="45228" rtlCol="0" anchor="b"/>
          <a:lstStyle>
            <a:lvl1pPr algn="r">
              <a:defRPr sz="1100"/>
            </a:lvl1pPr>
          </a:lstStyle>
          <a:p>
            <a:fld id="{D486983D-1E65-4663-8600-238D38BFD3F4}" type="slidenum">
              <a:rPr lang="en-US" smtClean="0"/>
              <a:pPr/>
              <a:t>‹#›</a:t>
            </a:fld>
            <a:endParaRPr lang="en-US" dirty="0"/>
          </a:p>
        </p:txBody>
      </p:sp>
    </p:spTree>
    <p:extLst>
      <p:ext uri="{BB962C8B-B14F-4D97-AF65-F5344CB8AC3E}">
        <p14:creationId xmlns:p14="http://schemas.microsoft.com/office/powerpoint/2010/main" val="37577093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1" cy="461804"/>
          </a:xfrm>
          <a:prstGeom prst="rect">
            <a:avLst/>
          </a:prstGeom>
        </p:spPr>
        <p:txBody>
          <a:bodyPr vert="horz" lIns="92263" tIns="46132" rIns="92263" bIns="46132" rtlCol="0"/>
          <a:lstStyle>
            <a:lvl1pPr algn="l">
              <a:defRPr sz="1100"/>
            </a:lvl1pPr>
          </a:lstStyle>
          <a:p>
            <a:endParaRPr lang="en-US" dirty="0"/>
          </a:p>
        </p:txBody>
      </p:sp>
      <p:sp>
        <p:nvSpPr>
          <p:cNvPr id="3" name="Date Placeholder 2"/>
          <p:cNvSpPr>
            <a:spLocks noGrp="1"/>
          </p:cNvSpPr>
          <p:nvPr>
            <p:ph type="dt" idx="1"/>
          </p:nvPr>
        </p:nvSpPr>
        <p:spPr>
          <a:xfrm>
            <a:off x="3970940" y="0"/>
            <a:ext cx="3037841" cy="461804"/>
          </a:xfrm>
          <a:prstGeom prst="rect">
            <a:avLst/>
          </a:prstGeom>
        </p:spPr>
        <p:txBody>
          <a:bodyPr vert="horz" lIns="92263" tIns="46132" rIns="92263" bIns="46132" rtlCol="0"/>
          <a:lstStyle>
            <a:lvl1pPr algn="r">
              <a:defRPr sz="1100"/>
            </a:lvl1pPr>
          </a:lstStyle>
          <a:p>
            <a:fld id="{8BB8561D-09A1-A44E-B7EC-DA72DE5D11D3}" type="datetimeFigureOut">
              <a:rPr lang="en-US" smtClean="0"/>
              <a:pPr/>
              <a:t>3/15/2019</a:t>
            </a:fld>
            <a:endParaRPr lang="en-US" dirty="0"/>
          </a:p>
        </p:txBody>
      </p:sp>
      <p:sp>
        <p:nvSpPr>
          <p:cNvPr id="4" name="Slide Image Placeholder 3"/>
          <p:cNvSpPr>
            <a:spLocks noGrp="1" noRot="1" noChangeAspect="1"/>
          </p:cNvSpPr>
          <p:nvPr>
            <p:ph type="sldImg" idx="2"/>
          </p:nvPr>
        </p:nvSpPr>
        <p:spPr>
          <a:xfrm>
            <a:off x="1196975" y="693738"/>
            <a:ext cx="4618038" cy="3463925"/>
          </a:xfrm>
          <a:prstGeom prst="rect">
            <a:avLst/>
          </a:prstGeom>
          <a:noFill/>
          <a:ln w="12700">
            <a:solidFill>
              <a:prstClr val="black"/>
            </a:solidFill>
          </a:ln>
        </p:spPr>
        <p:txBody>
          <a:bodyPr vert="horz" lIns="92263" tIns="46132" rIns="92263" bIns="46132" rtlCol="0" anchor="ctr"/>
          <a:lstStyle/>
          <a:p>
            <a:endParaRPr lang="en-US" dirty="0"/>
          </a:p>
        </p:txBody>
      </p:sp>
      <p:sp>
        <p:nvSpPr>
          <p:cNvPr id="5" name="Notes Placeholder 4"/>
          <p:cNvSpPr>
            <a:spLocks noGrp="1"/>
          </p:cNvSpPr>
          <p:nvPr>
            <p:ph type="body" sz="quarter" idx="3"/>
          </p:nvPr>
        </p:nvSpPr>
        <p:spPr>
          <a:xfrm>
            <a:off x="701041" y="4387136"/>
            <a:ext cx="5608320" cy="4156234"/>
          </a:xfrm>
          <a:prstGeom prst="rect">
            <a:avLst/>
          </a:prstGeom>
        </p:spPr>
        <p:txBody>
          <a:bodyPr vert="horz" lIns="92263" tIns="46132" rIns="92263" bIns="46132"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3" y="8772669"/>
            <a:ext cx="3037841" cy="461804"/>
          </a:xfrm>
          <a:prstGeom prst="rect">
            <a:avLst/>
          </a:prstGeom>
        </p:spPr>
        <p:txBody>
          <a:bodyPr vert="horz" lIns="92263" tIns="46132" rIns="92263" bIns="46132"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0940" y="8772669"/>
            <a:ext cx="3037841" cy="461804"/>
          </a:xfrm>
          <a:prstGeom prst="rect">
            <a:avLst/>
          </a:prstGeom>
        </p:spPr>
        <p:txBody>
          <a:bodyPr vert="horz" lIns="92263" tIns="46132" rIns="92263" bIns="46132" rtlCol="0" anchor="b"/>
          <a:lstStyle>
            <a:lvl1pPr algn="r">
              <a:defRPr sz="1100"/>
            </a:lvl1pPr>
          </a:lstStyle>
          <a:p>
            <a:fld id="{3F29C2F8-4D6A-0A42-B271-40E8A2C0C4FA}" type="slidenum">
              <a:rPr lang="en-US" smtClean="0"/>
              <a:pPr/>
              <a:t>‹#›</a:t>
            </a:fld>
            <a:endParaRPr lang="en-US" dirty="0"/>
          </a:p>
        </p:txBody>
      </p:sp>
    </p:spTree>
    <p:extLst>
      <p:ext uri="{BB962C8B-B14F-4D97-AF65-F5344CB8AC3E}">
        <p14:creationId xmlns:p14="http://schemas.microsoft.com/office/powerpoint/2010/main" val="14201600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1</a:t>
            </a:fld>
            <a:endParaRPr lang="en-US" dirty="0"/>
          </a:p>
        </p:txBody>
      </p:sp>
    </p:spTree>
    <p:extLst>
      <p:ext uri="{BB962C8B-B14F-4D97-AF65-F5344CB8AC3E}">
        <p14:creationId xmlns:p14="http://schemas.microsoft.com/office/powerpoint/2010/main" val="328365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10</a:t>
            </a:fld>
            <a:endParaRPr lang="en-US" dirty="0"/>
          </a:p>
        </p:txBody>
      </p:sp>
    </p:spTree>
    <p:extLst>
      <p:ext uri="{BB962C8B-B14F-4D97-AF65-F5344CB8AC3E}">
        <p14:creationId xmlns:p14="http://schemas.microsoft.com/office/powerpoint/2010/main" val="3587801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11</a:t>
            </a:fld>
            <a:endParaRPr lang="en-US" dirty="0"/>
          </a:p>
        </p:txBody>
      </p:sp>
    </p:spTree>
    <p:extLst>
      <p:ext uri="{BB962C8B-B14F-4D97-AF65-F5344CB8AC3E}">
        <p14:creationId xmlns:p14="http://schemas.microsoft.com/office/powerpoint/2010/main" val="993150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12</a:t>
            </a:fld>
            <a:endParaRPr lang="en-US" dirty="0"/>
          </a:p>
        </p:txBody>
      </p:sp>
    </p:spTree>
    <p:extLst>
      <p:ext uri="{BB962C8B-B14F-4D97-AF65-F5344CB8AC3E}">
        <p14:creationId xmlns:p14="http://schemas.microsoft.com/office/powerpoint/2010/main" val="108999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13</a:t>
            </a:fld>
            <a:endParaRPr lang="en-US" dirty="0"/>
          </a:p>
        </p:txBody>
      </p:sp>
    </p:spTree>
    <p:extLst>
      <p:ext uri="{BB962C8B-B14F-4D97-AF65-F5344CB8AC3E}">
        <p14:creationId xmlns:p14="http://schemas.microsoft.com/office/powerpoint/2010/main" val="2287308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14</a:t>
            </a:fld>
            <a:endParaRPr lang="en-US" dirty="0"/>
          </a:p>
        </p:txBody>
      </p:sp>
    </p:spTree>
    <p:extLst>
      <p:ext uri="{BB962C8B-B14F-4D97-AF65-F5344CB8AC3E}">
        <p14:creationId xmlns:p14="http://schemas.microsoft.com/office/powerpoint/2010/main" val="1769177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15</a:t>
            </a:fld>
            <a:endParaRPr lang="en-US" dirty="0"/>
          </a:p>
        </p:txBody>
      </p:sp>
    </p:spTree>
    <p:extLst>
      <p:ext uri="{BB962C8B-B14F-4D97-AF65-F5344CB8AC3E}">
        <p14:creationId xmlns:p14="http://schemas.microsoft.com/office/powerpoint/2010/main" val="3515404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16</a:t>
            </a:fld>
            <a:endParaRPr lang="en-US" dirty="0"/>
          </a:p>
        </p:txBody>
      </p:sp>
    </p:spTree>
    <p:extLst>
      <p:ext uri="{BB962C8B-B14F-4D97-AF65-F5344CB8AC3E}">
        <p14:creationId xmlns:p14="http://schemas.microsoft.com/office/powerpoint/2010/main" val="1873750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17</a:t>
            </a:fld>
            <a:endParaRPr lang="en-US" dirty="0"/>
          </a:p>
        </p:txBody>
      </p:sp>
    </p:spTree>
    <p:extLst>
      <p:ext uri="{BB962C8B-B14F-4D97-AF65-F5344CB8AC3E}">
        <p14:creationId xmlns:p14="http://schemas.microsoft.com/office/powerpoint/2010/main" val="51294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18</a:t>
            </a:fld>
            <a:endParaRPr lang="en-US" dirty="0"/>
          </a:p>
        </p:txBody>
      </p:sp>
    </p:spTree>
    <p:extLst>
      <p:ext uri="{BB962C8B-B14F-4D97-AF65-F5344CB8AC3E}">
        <p14:creationId xmlns:p14="http://schemas.microsoft.com/office/powerpoint/2010/main" val="1445161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19</a:t>
            </a:fld>
            <a:endParaRPr lang="en-US" dirty="0"/>
          </a:p>
        </p:txBody>
      </p:sp>
    </p:spTree>
    <p:extLst>
      <p:ext uri="{BB962C8B-B14F-4D97-AF65-F5344CB8AC3E}">
        <p14:creationId xmlns:p14="http://schemas.microsoft.com/office/powerpoint/2010/main" val="1528597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Reflect recommendations list of 2.0</a:t>
            </a:r>
          </a:p>
        </p:txBody>
      </p:sp>
      <p:sp>
        <p:nvSpPr>
          <p:cNvPr id="4" name="Slide Number Placeholder 3"/>
          <p:cNvSpPr>
            <a:spLocks noGrp="1"/>
          </p:cNvSpPr>
          <p:nvPr>
            <p:ph type="sldNum" sz="quarter" idx="10"/>
          </p:nvPr>
        </p:nvSpPr>
        <p:spPr/>
        <p:txBody>
          <a:bodyPr/>
          <a:lstStyle/>
          <a:p>
            <a:fld id="{3F29C2F8-4D6A-0A42-B271-40E8A2C0C4FA}" type="slidenum">
              <a:rPr lang="en-US" smtClean="0"/>
              <a:pPr/>
              <a:t>2</a:t>
            </a:fld>
            <a:endParaRPr lang="en-US" dirty="0"/>
          </a:p>
        </p:txBody>
      </p:sp>
    </p:spTree>
    <p:extLst>
      <p:ext uri="{BB962C8B-B14F-4D97-AF65-F5344CB8AC3E}">
        <p14:creationId xmlns:p14="http://schemas.microsoft.com/office/powerpoint/2010/main" val="4225519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20</a:t>
            </a:fld>
            <a:endParaRPr lang="en-US" dirty="0"/>
          </a:p>
        </p:txBody>
      </p:sp>
    </p:spTree>
    <p:extLst>
      <p:ext uri="{BB962C8B-B14F-4D97-AF65-F5344CB8AC3E}">
        <p14:creationId xmlns:p14="http://schemas.microsoft.com/office/powerpoint/2010/main" val="511165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21</a:t>
            </a:fld>
            <a:endParaRPr lang="en-US" dirty="0"/>
          </a:p>
        </p:txBody>
      </p:sp>
    </p:spTree>
    <p:extLst>
      <p:ext uri="{BB962C8B-B14F-4D97-AF65-F5344CB8AC3E}">
        <p14:creationId xmlns:p14="http://schemas.microsoft.com/office/powerpoint/2010/main" val="3821721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22</a:t>
            </a:fld>
            <a:endParaRPr lang="en-US" dirty="0"/>
          </a:p>
        </p:txBody>
      </p:sp>
    </p:spTree>
    <p:extLst>
      <p:ext uri="{BB962C8B-B14F-4D97-AF65-F5344CB8AC3E}">
        <p14:creationId xmlns:p14="http://schemas.microsoft.com/office/powerpoint/2010/main" val="1336832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Clr>
                <a:srgbClr val="C00000"/>
              </a:buClr>
              <a:buFont typeface="Wingdings" panose="05000000000000000000" pitchFamily="2" charset="2"/>
              <a:buChar char="§"/>
            </a:pPr>
            <a:r>
              <a:rPr lang="en-US" sz="2000" dirty="0"/>
              <a:t>2008 marked the most </a:t>
            </a:r>
            <a:r>
              <a:rPr lang="en-US" sz="2000" b="1" dirty="0"/>
              <a:t>acute pubic trust crisis</a:t>
            </a:r>
            <a:r>
              <a:rPr lang="en-US" sz="2000" dirty="0"/>
              <a:t> in Maple Leaf Foods history (Listeriosis outbreak). They had to regain the public’s trust risk the complete </a:t>
            </a:r>
            <a:r>
              <a:rPr lang="en-US" sz="2000" b="1" dirty="0"/>
              <a:t>destruction </a:t>
            </a:r>
            <a:r>
              <a:rPr lang="en-US" sz="2000" dirty="0"/>
              <a:t>of the brand and/or </a:t>
            </a:r>
            <a:r>
              <a:rPr lang="en-US" sz="2000" b="1" dirty="0"/>
              <a:t>whole corporation</a:t>
            </a:r>
            <a:br>
              <a:rPr lang="en-US" sz="2000" b="1" dirty="0"/>
            </a:br>
            <a:endParaRPr lang="en-CA" sz="2000" dirty="0"/>
          </a:p>
          <a:p>
            <a:pPr lvl="0">
              <a:buClr>
                <a:srgbClr val="C00000"/>
              </a:buClr>
              <a:buFont typeface="Wingdings" panose="05000000000000000000" pitchFamily="2" charset="2"/>
              <a:buChar char="§"/>
            </a:pPr>
            <a:r>
              <a:rPr lang="en-US" sz="2000" dirty="0"/>
              <a:t>Fast forward to 2017 when public concerns had shifted to three new areas including: </a:t>
            </a:r>
            <a:r>
              <a:rPr lang="en-US" sz="2000" b="1" dirty="0"/>
              <a:t>environmental impact</a:t>
            </a:r>
            <a:r>
              <a:rPr lang="en-US" sz="2000" dirty="0"/>
              <a:t> of the food Canadians consume, </a:t>
            </a:r>
            <a:r>
              <a:rPr lang="en-US" sz="2000" b="1" dirty="0"/>
              <a:t>animal care</a:t>
            </a:r>
            <a:r>
              <a:rPr lang="en-US" sz="2000" dirty="0"/>
              <a:t> and health concerns related to </a:t>
            </a:r>
            <a:r>
              <a:rPr lang="en-US" sz="2000" b="1" dirty="0"/>
              <a:t>food additives</a:t>
            </a:r>
            <a:r>
              <a:rPr lang="en-US" sz="2000" dirty="0"/>
              <a:t>. </a:t>
            </a:r>
            <a:endParaRPr lang="en-US" sz="2600" dirty="0"/>
          </a:p>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23</a:t>
            </a:fld>
            <a:endParaRPr lang="en-US" dirty="0"/>
          </a:p>
        </p:txBody>
      </p:sp>
    </p:spTree>
    <p:extLst>
      <p:ext uri="{BB962C8B-B14F-4D97-AF65-F5344CB8AC3E}">
        <p14:creationId xmlns:p14="http://schemas.microsoft.com/office/powerpoint/2010/main" val="974415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Clr>
                <a:srgbClr val="C00000"/>
              </a:buClr>
              <a:buFont typeface="Wingdings" panose="05000000000000000000" pitchFamily="2" charset="2"/>
              <a:buChar char="§"/>
            </a:pPr>
            <a:r>
              <a:rPr lang="en-US" sz="2000" dirty="0"/>
              <a:t>2008 marked the most </a:t>
            </a:r>
            <a:r>
              <a:rPr lang="en-US" sz="2000" b="1" dirty="0"/>
              <a:t>acute pubic trust crisis</a:t>
            </a:r>
            <a:r>
              <a:rPr lang="en-US" sz="2000" dirty="0"/>
              <a:t> in Maple Leaf Foods history (Listeriosis outbreak). They had to regain the public’s trust risk the complete </a:t>
            </a:r>
            <a:r>
              <a:rPr lang="en-US" sz="2000" b="1" dirty="0"/>
              <a:t>destruction </a:t>
            </a:r>
            <a:r>
              <a:rPr lang="en-US" sz="2000" dirty="0"/>
              <a:t>of the brand and/or </a:t>
            </a:r>
            <a:r>
              <a:rPr lang="en-US" sz="2000" b="1" dirty="0"/>
              <a:t>whole corporation</a:t>
            </a:r>
            <a:br>
              <a:rPr lang="en-US" sz="2000" b="1" dirty="0"/>
            </a:br>
            <a:endParaRPr lang="en-CA" sz="2000" dirty="0"/>
          </a:p>
          <a:p>
            <a:pPr lvl="0">
              <a:buClr>
                <a:srgbClr val="C00000"/>
              </a:buClr>
              <a:buFont typeface="Wingdings" panose="05000000000000000000" pitchFamily="2" charset="2"/>
              <a:buChar char="§"/>
            </a:pPr>
            <a:r>
              <a:rPr lang="en-US" sz="2000" dirty="0"/>
              <a:t>Fast forward to 2017 when public concerns had shifted to three new areas including: </a:t>
            </a:r>
            <a:r>
              <a:rPr lang="en-US" sz="2000" b="1" dirty="0"/>
              <a:t>environmental impact</a:t>
            </a:r>
            <a:r>
              <a:rPr lang="en-US" sz="2000" dirty="0"/>
              <a:t> of the food Canadians consume, </a:t>
            </a:r>
            <a:r>
              <a:rPr lang="en-US" sz="2000" b="1" dirty="0"/>
              <a:t>animal care</a:t>
            </a:r>
            <a:r>
              <a:rPr lang="en-US" sz="2000" dirty="0"/>
              <a:t> and health concerns related to </a:t>
            </a:r>
            <a:r>
              <a:rPr lang="en-US" sz="2000" b="1" dirty="0"/>
              <a:t>food additives</a:t>
            </a:r>
            <a:r>
              <a:rPr lang="en-US" sz="2000" dirty="0"/>
              <a:t>. </a:t>
            </a:r>
            <a:endParaRPr lang="en-US" sz="2600" dirty="0"/>
          </a:p>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24</a:t>
            </a:fld>
            <a:endParaRPr lang="en-US" dirty="0"/>
          </a:p>
        </p:txBody>
      </p:sp>
    </p:spTree>
    <p:extLst>
      <p:ext uri="{BB962C8B-B14F-4D97-AF65-F5344CB8AC3E}">
        <p14:creationId xmlns:p14="http://schemas.microsoft.com/office/powerpoint/2010/main" val="842334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25</a:t>
            </a:fld>
            <a:endParaRPr lang="en-US" dirty="0"/>
          </a:p>
        </p:txBody>
      </p:sp>
    </p:spTree>
    <p:extLst>
      <p:ext uri="{BB962C8B-B14F-4D97-AF65-F5344CB8AC3E}">
        <p14:creationId xmlns:p14="http://schemas.microsoft.com/office/powerpoint/2010/main" val="2399017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26</a:t>
            </a:fld>
            <a:endParaRPr lang="en-US" dirty="0"/>
          </a:p>
        </p:txBody>
      </p:sp>
    </p:spTree>
    <p:extLst>
      <p:ext uri="{BB962C8B-B14F-4D97-AF65-F5344CB8AC3E}">
        <p14:creationId xmlns:p14="http://schemas.microsoft.com/office/powerpoint/2010/main" val="135265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27</a:t>
            </a:fld>
            <a:endParaRPr lang="en-US" dirty="0"/>
          </a:p>
        </p:txBody>
      </p:sp>
    </p:spTree>
    <p:extLst>
      <p:ext uri="{BB962C8B-B14F-4D97-AF65-F5344CB8AC3E}">
        <p14:creationId xmlns:p14="http://schemas.microsoft.com/office/powerpoint/2010/main" val="131495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28</a:t>
            </a:fld>
            <a:endParaRPr lang="en-US" dirty="0"/>
          </a:p>
        </p:txBody>
      </p:sp>
    </p:spTree>
    <p:extLst>
      <p:ext uri="{BB962C8B-B14F-4D97-AF65-F5344CB8AC3E}">
        <p14:creationId xmlns:p14="http://schemas.microsoft.com/office/powerpoint/2010/main" val="2976704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29</a:t>
            </a:fld>
            <a:endParaRPr lang="en-US" dirty="0"/>
          </a:p>
        </p:txBody>
      </p:sp>
    </p:spTree>
    <p:extLst>
      <p:ext uri="{BB962C8B-B14F-4D97-AF65-F5344CB8AC3E}">
        <p14:creationId xmlns:p14="http://schemas.microsoft.com/office/powerpoint/2010/main" val="320926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3</a:t>
            </a:fld>
            <a:endParaRPr lang="en-US" dirty="0"/>
          </a:p>
        </p:txBody>
      </p:sp>
    </p:spTree>
    <p:extLst>
      <p:ext uri="{BB962C8B-B14F-4D97-AF65-F5344CB8AC3E}">
        <p14:creationId xmlns:p14="http://schemas.microsoft.com/office/powerpoint/2010/main" val="1307883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30</a:t>
            </a:fld>
            <a:endParaRPr lang="en-US" dirty="0"/>
          </a:p>
        </p:txBody>
      </p:sp>
    </p:spTree>
    <p:extLst>
      <p:ext uri="{BB962C8B-B14F-4D97-AF65-F5344CB8AC3E}">
        <p14:creationId xmlns:p14="http://schemas.microsoft.com/office/powerpoint/2010/main" val="1731115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31</a:t>
            </a:fld>
            <a:endParaRPr lang="en-US" dirty="0"/>
          </a:p>
        </p:txBody>
      </p:sp>
    </p:spTree>
    <p:extLst>
      <p:ext uri="{BB962C8B-B14F-4D97-AF65-F5344CB8AC3E}">
        <p14:creationId xmlns:p14="http://schemas.microsoft.com/office/powerpoint/2010/main" val="809715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32</a:t>
            </a:fld>
            <a:endParaRPr lang="en-US" dirty="0"/>
          </a:p>
        </p:txBody>
      </p:sp>
    </p:spTree>
    <p:extLst>
      <p:ext uri="{BB962C8B-B14F-4D97-AF65-F5344CB8AC3E}">
        <p14:creationId xmlns:p14="http://schemas.microsoft.com/office/powerpoint/2010/main" val="3491169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33</a:t>
            </a:fld>
            <a:endParaRPr lang="en-US" dirty="0"/>
          </a:p>
        </p:txBody>
      </p:sp>
    </p:spTree>
    <p:extLst>
      <p:ext uri="{BB962C8B-B14F-4D97-AF65-F5344CB8AC3E}">
        <p14:creationId xmlns:p14="http://schemas.microsoft.com/office/powerpoint/2010/main" val="18780340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34</a:t>
            </a:fld>
            <a:endParaRPr lang="en-US" dirty="0"/>
          </a:p>
        </p:txBody>
      </p:sp>
    </p:spTree>
    <p:extLst>
      <p:ext uri="{BB962C8B-B14F-4D97-AF65-F5344CB8AC3E}">
        <p14:creationId xmlns:p14="http://schemas.microsoft.com/office/powerpoint/2010/main" val="1239059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35</a:t>
            </a:fld>
            <a:endParaRPr lang="en-US" dirty="0"/>
          </a:p>
        </p:txBody>
      </p:sp>
    </p:spTree>
    <p:extLst>
      <p:ext uri="{BB962C8B-B14F-4D97-AF65-F5344CB8AC3E}">
        <p14:creationId xmlns:p14="http://schemas.microsoft.com/office/powerpoint/2010/main" val="193832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36</a:t>
            </a:fld>
            <a:endParaRPr lang="en-US" dirty="0"/>
          </a:p>
        </p:txBody>
      </p:sp>
    </p:spTree>
    <p:extLst>
      <p:ext uri="{BB962C8B-B14F-4D97-AF65-F5344CB8AC3E}">
        <p14:creationId xmlns:p14="http://schemas.microsoft.com/office/powerpoint/2010/main" val="1649361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37</a:t>
            </a:fld>
            <a:endParaRPr lang="en-US" dirty="0"/>
          </a:p>
        </p:txBody>
      </p:sp>
    </p:spTree>
    <p:extLst>
      <p:ext uri="{BB962C8B-B14F-4D97-AF65-F5344CB8AC3E}">
        <p14:creationId xmlns:p14="http://schemas.microsoft.com/office/powerpoint/2010/main" val="15972808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38</a:t>
            </a:fld>
            <a:endParaRPr lang="en-US" dirty="0"/>
          </a:p>
        </p:txBody>
      </p:sp>
    </p:spTree>
    <p:extLst>
      <p:ext uri="{BB962C8B-B14F-4D97-AF65-F5344CB8AC3E}">
        <p14:creationId xmlns:p14="http://schemas.microsoft.com/office/powerpoint/2010/main" val="10605537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39</a:t>
            </a:fld>
            <a:endParaRPr lang="en-US" dirty="0"/>
          </a:p>
        </p:txBody>
      </p:sp>
    </p:spTree>
    <p:extLst>
      <p:ext uri="{BB962C8B-B14F-4D97-AF65-F5344CB8AC3E}">
        <p14:creationId xmlns:p14="http://schemas.microsoft.com/office/powerpoint/2010/main" val="167020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r>
              <a:rPr lang="en-US" dirty="0"/>
              <a:t>A compelling “care statement”</a:t>
            </a:r>
          </a:p>
          <a:p>
            <a:pPr marL="285750" lvl="1" indent="-285750" defTabSz="457141">
              <a:buFont typeface="Arial" panose="020B0604020202020204" pitchFamily="34" charset="0"/>
              <a:buChar char="•"/>
              <a:defRPr/>
            </a:pPr>
            <a:r>
              <a:rPr lang="en-US" dirty="0"/>
              <a:t>An interesting insight that they don’t have</a:t>
            </a:r>
          </a:p>
          <a:p>
            <a:pPr marL="285750" marR="0" lvl="1" indent="-285750" algn="l" defTabSz="4571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Mention that throughout this </a:t>
            </a:r>
            <a:r>
              <a:rPr lang="en-US" sz="1200" b="1" dirty="0"/>
              <a:t>Balance </a:t>
            </a:r>
            <a:r>
              <a:rPr lang="en-US" sz="1200" dirty="0"/>
              <a:t>the need to provide </a:t>
            </a:r>
            <a:r>
              <a:rPr lang="en-US" sz="1200" b="1" dirty="0"/>
              <a:t>detailed overviews </a:t>
            </a:r>
            <a:r>
              <a:rPr lang="en-US" sz="1200" dirty="0"/>
              <a:t>of each communications component </a:t>
            </a:r>
            <a:r>
              <a:rPr lang="en-US" sz="1200" b="1" dirty="0"/>
              <a:t>without overwhelming</a:t>
            </a:r>
            <a:r>
              <a:rPr lang="en-US" sz="1200" dirty="0"/>
              <a:t> </a:t>
            </a:r>
            <a:r>
              <a:rPr lang="en-US" sz="1200" b="1" dirty="0"/>
              <a:t>users</a:t>
            </a:r>
          </a:p>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4</a:t>
            </a:fld>
            <a:endParaRPr lang="en-US" dirty="0"/>
          </a:p>
        </p:txBody>
      </p:sp>
    </p:spTree>
    <p:extLst>
      <p:ext uri="{BB962C8B-B14F-4D97-AF65-F5344CB8AC3E}">
        <p14:creationId xmlns:p14="http://schemas.microsoft.com/office/powerpoint/2010/main" val="8491623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40</a:t>
            </a:fld>
            <a:endParaRPr lang="en-US" dirty="0"/>
          </a:p>
        </p:txBody>
      </p:sp>
    </p:spTree>
    <p:extLst>
      <p:ext uri="{BB962C8B-B14F-4D97-AF65-F5344CB8AC3E}">
        <p14:creationId xmlns:p14="http://schemas.microsoft.com/office/powerpoint/2010/main" val="29893181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41</a:t>
            </a:fld>
            <a:endParaRPr lang="en-US" dirty="0"/>
          </a:p>
        </p:txBody>
      </p:sp>
    </p:spTree>
    <p:extLst>
      <p:ext uri="{BB962C8B-B14F-4D97-AF65-F5344CB8AC3E}">
        <p14:creationId xmlns:p14="http://schemas.microsoft.com/office/powerpoint/2010/main" val="36199014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42</a:t>
            </a:fld>
            <a:endParaRPr lang="en-US" dirty="0"/>
          </a:p>
        </p:txBody>
      </p:sp>
    </p:spTree>
    <p:extLst>
      <p:ext uri="{BB962C8B-B14F-4D97-AF65-F5344CB8AC3E}">
        <p14:creationId xmlns:p14="http://schemas.microsoft.com/office/powerpoint/2010/main" val="19578263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43</a:t>
            </a:fld>
            <a:endParaRPr lang="en-US" dirty="0"/>
          </a:p>
        </p:txBody>
      </p:sp>
    </p:spTree>
    <p:extLst>
      <p:ext uri="{BB962C8B-B14F-4D97-AF65-F5344CB8AC3E}">
        <p14:creationId xmlns:p14="http://schemas.microsoft.com/office/powerpoint/2010/main" val="11552851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44</a:t>
            </a:fld>
            <a:endParaRPr lang="en-US" dirty="0"/>
          </a:p>
        </p:txBody>
      </p:sp>
    </p:spTree>
    <p:extLst>
      <p:ext uri="{BB962C8B-B14F-4D97-AF65-F5344CB8AC3E}">
        <p14:creationId xmlns:p14="http://schemas.microsoft.com/office/powerpoint/2010/main" val="661541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45</a:t>
            </a:fld>
            <a:endParaRPr lang="en-US" dirty="0"/>
          </a:p>
        </p:txBody>
      </p:sp>
    </p:spTree>
    <p:extLst>
      <p:ext uri="{BB962C8B-B14F-4D97-AF65-F5344CB8AC3E}">
        <p14:creationId xmlns:p14="http://schemas.microsoft.com/office/powerpoint/2010/main" val="16653151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46</a:t>
            </a:fld>
            <a:endParaRPr lang="en-US" dirty="0"/>
          </a:p>
        </p:txBody>
      </p:sp>
    </p:spTree>
    <p:extLst>
      <p:ext uri="{BB962C8B-B14F-4D97-AF65-F5344CB8AC3E}">
        <p14:creationId xmlns:p14="http://schemas.microsoft.com/office/powerpoint/2010/main" val="26562507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47</a:t>
            </a:fld>
            <a:endParaRPr lang="en-US" dirty="0"/>
          </a:p>
        </p:txBody>
      </p:sp>
    </p:spTree>
    <p:extLst>
      <p:ext uri="{BB962C8B-B14F-4D97-AF65-F5344CB8AC3E}">
        <p14:creationId xmlns:p14="http://schemas.microsoft.com/office/powerpoint/2010/main" val="17970634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48</a:t>
            </a:fld>
            <a:endParaRPr lang="en-US" dirty="0"/>
          </a:p>
        </p:txBody>
      </p:sp>
    </p:spTree>
    <p:extLst>
      <p:ext uri="{BB962C8B-B14F-4D97-AF65-F5344CB8AC3E}">
        <p14:creationId xmlns:p14="http://schemas.microsoft.com/office/powerpoint/2010/main" val="6958742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49</a:t>
            </a:fld>
            <a:endParaRPr lang="en-US" dirty="0"/>
          </a:p>
        </p:txBody>
      </p:sp>
    </p:spTree>
    <p:extLst>
      <p:ext uri="{BB962C8B-B14F-4D97-AF65-F5344CB8AC3E}">
        <p14:creationId xmlns:p14="http://schemas.microsoft.com/office/powerpoint/2010/main" val="1691054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5</a:t>
            </a:fld>
            <a:endParaRPr lang="en-US" dirty="0"/>
          </a:p>
        </p:txBody>
      </p:sp>
    </p:spTree>
    <p:extLst>
      <p:ext uri="{BB962C8B-B14F-4D97-AF65-F5344CB8AC3E}">
        <p14:creationId xmlns:p14="http://schemas.microsoft.com/office/powerpoint/2010/main" val="12990781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50</a:t>
            </a:fld>
            <a:endParaRPr lang="en-US" dirty="0"/>
          </a:p>
        </p:txBody>
      </p:sp>
    </p:spTree>
    <p:extLst>
      <p:ext uri="{BB962C8B-B14F-4D97-AF65-F5344CB8AC3E}">
        <p14:creationId xmlns:p14="http://schemas.microsoft.com/office/powerpoint/2010/main" val="12168005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51</a:t>
            </a:fld>
            <a:endParaRPr lang="en-US" dirty="0"/>
          </a:p>
        </p:txBody>
      </p:sp>
    </p:spTree>
    <p:extLst>
      <p:ext uri="{BB962C8B-B14F-4D97-AF65-F5344CB8AC3E}">
        <p14:creationId xmlns:p14="http://schemas.microsoft.com/office/powerpoint/2010/main" val="40094655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52</a:t>
            </a:fld>
            <a:endParaRPr lang="en-US" dirty="0"/>
          </a:p>
        </p:txBody>
      </p:sp>
    </p:spTree>
    <p:extLst>
      <p:ext uri="{BB962C8B-B14F-4D97-AF65-F5344CB8AC3E}">
        <p14:creationId xmlns:p14="http://schemas.microsoft.com/office/powerpoint/2010/main" val="22512949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53</a:t>
            </a:fld>
            <a:endParaRPr lang="en-US" dirty="0"/>
          </a:p>
        </p:txBody>
      </p:sp>
    </p:spTree>
    <p:extLst>
      <p:ext uri="{BB962C8B-B14F-4D97-AF65-F5344CB8AC3E}">
        <p14:creationId xmlns:p14="http://schemas.microsoft.com/office/powerpoint/2010/main" val="6500115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54</a:t>
            </a:fld>
            <a:endParaRPr lang="en-US" dirty="0"/>
          </a:p>
        </p:txBody>
      </p:sp>
    </p:spTree>
    <p:extLst>
      <p:ext uri="{BB962C8B-B14F-4D97-AF65-F5344CB8AC3E}">
        <p14:creationId xmlns:p14="http://schemas.microsoft.com/office/powerpoint/2010/main" val="35573260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55</a:t>
            </a:fld>
            <a:endParaRPr lang="en-US" dirty="0"/>
          </a:p>
        </p:txBody>
      </p:sp>
    </p:spTree>
    <p:extLst>
      <p:ext uri="{BB962C8B-B14F-4D97-AF65-F5344CB8AC3E}">
        <p14:creationId xmlns:p14="http://schemas.microsoft.com/office/powerpoint/2010/main" val="7195400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56</a:t>
            </a:fld>
            <a:endParaRPr lang="en-US" dirty="0"/>
          </a:p>
        </p:txBody>
      </p:sp>
    </p:spTree>
    <p:extLst>
      <p:ext uri="{BB962C8B-B14F-4D97-AF65-F5344CB8AC3E}">
        <p14:creationId xmlns:p14="http://schemas.microsoft.com/office/powerpoint/2010/main" val="30994778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57</a:t>
            </a:fld>
            <a:endParaRPr lang="en-US" dirty="0"/>
          </a:p>
        </p:txBody>
      </p:sp>
    </p:spTree>
    <p:extLst>
      <p:ext uri="{BB962C8B-B14F-4D97-AF65-F5344CB8AC3E}">
        <p14:creationId xmlns:p14="http://schemas.microsoft.com/office/powerpoint/2010/main" val="292025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6</a:t>
            </a:fld>
            <a:endParaRPr lang="en-US" dirty="0"/>
          </a:p>
        </p:txBody>
      </p:sp>
    </p:spTree>
    <p:extLst>
      <p:ext uri="{BB962C8B-B14F-4D97-AF65-F5344CB8AC3E}">
        <p14:creationId xmlns:p14="http://schemas.microsoft.com/office/powerpoint/2010/main" val="2403361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7</a:t>
            </a:fld>
            <a:endParaRPr lang="en-US" dirty="0"/>
          </a:p>
        </p:txBody>
      </p:sp>
    </p:spTree>
    <p:extLst>
      <p:ext uri="{BB962C8B-B14F-4D97-AF65-F5344CB8AC3E}">
        <p14:creationId xmlns:p14="http://schemas.microsoft.com/office/powerpoint/2010/main" val="2989511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1" indent="-285750" defTabSz="45714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8</a:t>
            </a:fld>
            <a:endParaRPr lang="en-US" dirty="0"/>
          </a:p>
        </p:txBody>
      </p:sp>
    </p:spTree>
    <p:extLst>
      <p:ext uri="{BB962C8B-B14F-4D97-AF65-F5344CB8AC3E}">
        <p14:creationId xmlns:p14="http://schemas.microsoft.com/office/powerpoint/2010/main" val="555697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29C2F8-4D6A-0A42-B271-40E8A2C0C4FA}" type="slidenum">
              <a:rPr lang="en-US" smtClean="0"/>
              <a:pPr/>
              <a:t>9</a:t>
            </a:fld>
            <a:endParaRPr lang="en-US" dirty="0"/>
          </a:p>
        </p:txBody>
      </p:sp>
    </p:spTree>
    <p:extLst>
      <p:ext uri="{BB962C8B-B14F-4D97-AF65-F5344CB8AC3E}">
        <p14:creationId xmlns:p14="http://schemas.microsoft.com/office/powerpoint/2010/main" val="1095828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CF7984-B84D-F247-893E-760CCB6BED94}" type="datetime1">
              <a:rPr lang="en-CA" smtClean="0"/>
              <a:pPr/>
              <a:t>2019-03-15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5"/>
          <p:cNvSpPr>
            <a:spLocks noGrp="1"/>
          </p:cNvSpPr>
          <p:nvPr>
            <p:ph type="sldNum" sz="quarter" idx="12"/>
          </p:nvPr>
        </p:nvSpPr>
        <p:spPr>
          <a:xfrm>
            <a:off x="8610600" y="6356350"/>
            <a:ext cx="533400" cy="365125"/>
          </a:xfrm>
          <a:prstGeom prst="rect">
            <a:avLst/>
          </a:prstGeom>
        </p:spPr>
        <p:txBody>
          <a:bodyPr/>
          <a:lstStyle/>
          <a:p>
            <a:fld id="{072DAB4F-6109-7C46-B2F6-B7983114C99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ED348D-1323-2244-9DF2-ABEAB404FF86}" type="datetime1">
              <a:rPr lang="en-CA" smtClean="0"/>
              <a:pPr/>
              <a:t>2019-03-15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2DAB4F-6109-7C46-B2F6-B7983114C99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1F8E5B-BA61-E643-A497-CFE65D54A6B9}" type="datetime1">
              <a:rPr lang="en-CA" smtClean="0"/>
              <a:pPr/>
              <a:t>2019-03-15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2DAB4F-6109-7C46-B2F6-B7983114C99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70A1F7-6720-784D-9E66-5014290FC919}" type="datetime1">
              <a:rPr lang="en-CA" smtClean="0"/>
              <a:pPr/>
              <a:t>2019-03-15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89838E-13BB-497B-9B76-DF4339BBA41E}"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C5F2F6-709C-E047-8DAD-40A3C61B6B2C}" type="datetime1">
              <a:rPr lang="en-CA" smtClean="0"/>
              <a:pPr/>
              <a:t>2019-03-15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89838E-13BB-497B-9B76-DF4339BBA41E}"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C237A3-8568-364A-9F04-14FFFAE75CD9}" type="datetime1">
              <a:rPr lang="en-CA" smtClean="0"/>
              <a:pPr/>
              <a:t>2019-03-15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89838E-13BB-497B-9B76-DF4339BBA41E}"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167D33-DBB7-9F42-8493-73D40D1A05C7}" type="datetime1">
              <a:rPr lang="en-CA" smtClean="0"/>
              <a:pPr/>
              <a:t>2019-03-15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89838E-13BB-497B-9B76-DF4339BBA41E}"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C2948D-1D3D-A940-9430-682259CF97F3}" type="datetime1">
              <a:rPr lang="en-CA" smtClean="0"/>
              <a:pPr/>
              <a:t>2019-03-15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89838E-13BB-497B-9B76-DF4339BBA41E}"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4CB650-2DB4-F341-B69A-D7E7E0E1D76D}" type="datetime1">
              <a:rPr lang="en-CA" smtClean="0"/>
              <a:pPr/>
              <a:t>2019-03-15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89838E-13BB-497B-9B76-DF4339BBA41E}"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D0612-2EA8-1F40-A217-0BE0483D481B}" type="datetime1">
              <a:rPr lang="en-CA" smtClean="0"/>
              <a:pPr/>
              <a:t>2019-03-15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89838E-13BB-497B-9B76-DF4339BBA41E}"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BA3B77-F231-0B41-A066-011B82A94CCA}" type="datetime1">
              <a:rPr lang="en-CA" smtClean="0"/>
              <a:pPr/>
              <a:t>2019-03-15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89838E-13BB-497B-9B76-DF4339BBA41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576BDE-60CC-D242-8BB6-B721EFEF5398}" type="datetime1">
              <a:rPr lang="en-CA" smtClean="0"/>
              <a:pPr/>
              <a:t>2019-03-15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12438" y="6291034"/>
            <a:ext cx="2133600" cy="365125"/>
          </a:xfrm>
          <a:prstGeom prst="rect">
            <a:avLst/>
          </a:prstGeom>
        </p:spPr>
        <p:txBody>
          <a:bodyPr/>
          <a:lstStyle>
            <a:lvl1pPr>
              <a:defRPr sz="1000"/>
            </a:lvl1pPr>
          </a:lstStyle>
          <a:p>
            <a:fld id="{072DAB4F-6109-7C46-B2F6-B7983114C997}"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A65D81-5E0C-AB41-BE49-7E89907DC4C1}" type="datetime1">
              <a:rPr lang="en-CA" smtClean="0"/>
              <a:pPr/>
              <a:t>2019-03-15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89838E-13BB-497B-9B76-DF4339BBA41E}"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C7782B-906E-8544-807C-36B0306D77FC}" type="datetime1">
              <a:rPr lang="en-CA" smtClean="0"/>
              <a:pPr/>
              <a:t>2019-03-15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89838E-13BB-497B-9B76-DF4339BBA41E}"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5090E-C976-2F4A-A4DF-12BC163B5359}" type="datetime1">
              <a:rPr lang="en-CA" smtClean="0"/>
              <a:pPr/>
              <a:t>2019-03-15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89838E-13BB-497B-9B76-DF4339BBA41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477BC0-BBFF-E74D-B6AB-8F5222D3130C}" type="datetime1">
              <a:rPr lang="en-CA" smtClean="0"/>
              <a:pPr/>
              <a:t>2019-03-15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2DAB4F-6109-7C46-B2F6-B7983114C99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D95DEFE-60A4-5644-8021-084BF46B34E9}" type="datetime1">
              <a:rPr lang="en-CA" smtClean="0"/>
              <a:pPr/>
              <a:t>2019-03-15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72DAB4F-6109-7C46-B2F6-B7983114C99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8CD64F5-FD4C-1B45-B1FB-ED69C7DB8299}" type="datetime1">
              <a:rPr lang="en-CA" smtClean="0"/>
              <a:pPr/>
              <a:t>2019-03-15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72DAB4F-6109-7C46-B2F6-B7983114C99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2739322-7A7D-F747-9B32-17BD6443D74E}" type="datetime1">
              <a:rPr lang="en-CA" smtClean="0"/>
              <a:pPr/>
              <a:t>2019-03-15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72DAB4F-6109-7C46-B2F6-B7983114C997}" type="slidenum">
              <a:rPr lang="en-US" smtClean="0"/>
              <a:pPr/>
              <a:t>‹#›</a:t>
            </a:fld>
            <a:endParaRPr lang="en-US" dirty="0"/>
          </a:p>
        </p:txBody>
      </p:sp>
      <p:pic>
        <p:nvPicPr>
          <p:cNvPr id="6" name="Picture 5" descr="6p_APark2.jpg"/>
          <p:cNvPicPr>
            <a:picLocks noChangeAspect="1"/>
          </p:cNvPicPr>
          <p:nvPr userDrawn="1"/>
        </p:nvPicPr>
        <p:blipFill>
          <a:blip r:embed="rId2"/>
          <a:stretch>
            <a:fillRect/>
          </a:stretch>
        </p:blipFill>
        <p:spPr>
          <a:xfrm>
            <a:off x="134470" y="0"/>
            <a:ext cx="8875059"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E981C4A-62B6-4B4A-ACF9-0A0E748E4DDD}" type="datetime1">
              <a:rPr lang="en-CA" smtClean="0"/>
              <a:pPr/>
              <a:t>2019-03-15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72DAB4F-6109-7C46-B2F6-B7983114C99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8EFCB7D-A9B4-6448-B897-B2BEADF6874F}" type="datetime1">
              <a:rPr lang="en-CA" smtClean="0"/>
              <a:pPr/>
              <a:t>2019-03-15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72DAB4F-6109-7C46-B2F6-B7983114C99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7D660FA-D19D-E041-AADB-F07A4ACC5947}" type="datetime1">
              <a:rPr lang="en-CA" smtClean="0"/>
              <a:pPr/>
              <a:t>2019-03-15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72DAB4F-6109-7C46-B2F6-B7983114C99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footer.jpg"/>
          <p:cNvPicPr>
            <a:picLocks noChangeAspect="1"/>
          </p:cNvPicPr>
          <p:nvPr userDrawn="1"/>
        </p:nvPicPr>
        <p:blipFill>
          <a:blip r:embed="rId13"/>
          <a:stretch>
            <a:fillRect/>
          </a:stretch>
        </p:blipFill>
        <p:spPr>
          <a:xfrm>
            <a:off x="0" y="6015602"/>
            <a:ext cx="9144000" cy="836815"/>
          </a:xfrm>
          <a:prstGeom prst="rect">
            <a:avLst/>
          </a:prstGeom>
        </p:spPr>
      </p:pic>
      <p:sp>
        <p:nvSpPr>
          <p:cNvPr id="14" name="Slide Number Placeholder 13"/>
          <p:cNvSpPr>
            <a:spLocks noGrp="1"/>
          </p:cNvSpPr>
          <p:nvPr>
            <p:ph type="sldNum" sz="quarter" idx="4"/>
          </p:nvPr>
        </p:nvSpPr>
        <p:spPr>
          <a:xfrm>
            <a:off x="8697686" y="6367236"/>
            <a:ext cx="3265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267DC-2CA8-42E4-82D4-E224BF65ED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78A5A-4E2B-414C-825F-CE1525A31602}" type="datetime1">
              <a:rPr lang="en-CA" smtClean="0"/>
              <a:pPr/>
              <a:t>2019-03-15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9838E-13BB-497B-9B76-DF4339BBA41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clinton@farmfoodcaresk.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youtube.com/watch?v=zIsN5AkJ1AI" TargetMode="Externa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LGBfbyx8FB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27.xml.rels><?xml version="1.0" encoding="UTF-8" standalone="yes"?>
<Relationships xmlns="http://schemas.openxmlformats.org/package/2006/relationships"><Relationship Id="rId3" Type="http://schemas.openxmlformats.org/officeDocument/2006/relationships/hyperlink" Target="https://www.mapleleaffoods.com/sustainability/better-plane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hyperlink" Target="mailto:clinton@farmfoodcaresk.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clinton@farmfoodcaresk.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clinton@farmfoodcaresk.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clinton@farmfoodcaresk.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47958" y="1852106"/>
            <a:ext cx="5138442" cy="1817685"/>
          </a:xfrm>
        </p:spPr>
        <p:txBody>
          <a:bodyPr>
            <a:normAutofit/>
          </a:bodyPr>
          <a:lstStyle/>
          <a:p>
            <a:pPr algn="l">
              <a:spcBef>
                <a:spcPts val="600"/>
              </a:spcBef>
              <a:spcAft>
                <a:spcPts val="1200"/>
              </a:spcAft>
            </a:pPr>
            <a:r>
              <a:rPr lang="en-US" sz="3100" b="1" dirty="0">
                <a:solidFill>
                  <a:schemeClr val="bg1">
                    <a:lumMod val="50000"/>
                  </a:schemeClr>
                </a:solidFill>
                <a:latin typeface="Franklin Gothic Medium"/>
                <a:cs typeface="Franklin Gothic Medium"/>
              </a:rPr>
              <a:t>Public Trust Communications</a:t>
            </a:r>
            <a:br>
              <a:rPr lang="en-US" sz="3100" dirty="0">
                <a:solidFill>
                  <a:schemeClr val="bg1">
                    <a:lumMod val="50000"/>
                  </a:schemeClr>
                </a:solidFill>
                <a:latin typeface="Franklin Gothic Medium"/>
                <a:cs typeface="Franklin Gothic Medium"/>
              </a:rPr>
            </a:br>
            <a:r>
              <a:rPr lang="en-US" sz="2400" dirty="0">
                <a:solidFill>
                  <a:schemeClr val="bg1">
                    <a:lumMod val="50000"/>
                  </a:schemeClr>
                </a:solidFill>
                <a:latin typeface="Franklin Gothic Medium"/>
                <a:cs typeface="Franklin Gothic Medium"/>
              </a:rPr>
              <a:t>Resources Toolkit: Interim Report</a:t>
            </a:r>
            <a:br>
              <a:rPr lang="en-US" sz="2000" dirty="0">
                <a:solidFill>
                  <a:schemeClr val="bg1">
                    <a:lumMod val="65000"/>
                  </a:schemeClr>
                </a:solidFill>
                <a:latin typeface="Franklin Gothic Book"/>
                <a:cs typeface="Franklin Gothic Medium"/>
              </a:rPr>
            </a:br>
            <a:br>
              <a:rPr lang="en-US" sz="1800" dirty="0">
                <a:solidFill>
                  <a:schemeClr val="bg1">
                    <a:lumMod val="65000"/>
                  </a:schemeClr>
                </a:solidFill>
                <a:latin typeface="Franklin Gothic Book"/>
                <a:cs typeface="Franklin Gothic Medium"/>
              </a:rPr>
            </a:br>
            <a:r>
              <a:rPr lang="en-US" sz="2000" b="1" dirty="0">
                <a:solidFill>
                  <a:schemeClr val="bg1">
                    <a:lumMod val="65000"/>
                  </a:schemeClr>
                </a:solidFill>
                <a:latin typeface="Franklin Gothic Book"/>
                <a:cs typeface="Franklin Gothic Medium"/>
              </a:rPr>
              <a:t>March 20</a:t>
            </a:r>
            <a:r>
              <a:rPr lang="en-US" sz="2000" b="1" baseline="30000" dirty="0">
                <a:solidFill>
                  <a:schemeClr val="bg1">
                    <a:lumMod val="65000"/>
                  </a:schemeClr>
                </a:solidFill>
                <a:latin typeface="Franklin Gothic Book"/>
                <a:cs typeface="Franklin Gothic Medium"/>
              </a:rPr>
              <a:t>th</a:t>
            </a:r>
            <a:r>
              <a:rPr lang="en-US" sz="2000" b="1" dirty="0">
                <a:solidFill>
                  <a:schemeClr val="bg1">
                    <a:lumMod val="65000"/>
                  </a:schemeClr>
                </a:solidFill>
                <a:latin typeface="Franklin Gothic Book"/>
                <a:cs typeface="Franklin Gothic Book"/>
              </a:rPr>
              <a:t>, 2019</a:t>
            </a:r>
          </a:p>
        </p:txBody>
      </p:sp>
      <p:sp>
        <p:nvSpPr>
          <p:cNvPr id="6" name="Title 1"/>
          <p:cNvSpPr txBox="1">
            <a:spLocks/>
          </p:cNvSpPr>
          <p:nvPr/>
        </p:nvSpPr>
        <p:spPr>
          <a:xfrm>
            <a:off x="457686" y="4315968"/>
            <a:ext cx="4433277" cy="1912345"/>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chemeClr val="tx1">
                    <a:lumMod val="50000"/>
                    <a:lumOff val="50000"/>
                  </a:schemeClr>
                </a:solidFill>
                <a:latin typeface="+mn-lt"/>
                <a:cs typeface="Callibri"/>
              </a:rPr>
              <a:t>Presenters</a:t>
            </a:r>
            <a:r>
              <a:rPr lang="en-US" sz="1600" dirty="0">
                <a:solidFill>
                  <a:schemeClr val="tx1">
                    <a:lumMod val="50000"/>
                    <a:lumOff val="50000"/>
                  </a:schemeClr>
                </a:solidFill>
                <a:latin typeface="+mn-lt"/>
                <a:cs typeface="Callibri"/>
              </a:rPr>
              <a:t>:</a:t>
            </a:r>
          </a:p>
          <a:p>
            <a:pPr algn="l"/>
            <a:r>
              <a:rPr lang="en-US" sz="1600" dirty="0">
                <a:solidFill>
                  <a:schemeClr val="tx1">
                    <a:lumMod val="50000"/>
                    <a:lumOff val="50000"/>
                  </a:schemeClr>
                </a:solidFill>
                <a:latin typeface="+mn-lt"/>
                <a:cs typeface="Callibri"/>
              </a:rPr>
              <a:t>Robert </a:t>
            </a:r>
            <a:r>
              <a:rPr lang="en-US" sz="1600" dirty="0" err="1">
                <a:solidFill>
                  <a:schemeClr val="tx1">
                    <a:lumMod val="50000"/>
                    <a:lumOff val="50000"/>
                  </a:schemeClr>
                </a:solidFill>
                <a:latin typeface="+mn-lt"/>
                <a:cs typeface="Callibri"/>
              </a:rPr>
              <a:t>Mensies</a:t>
            </a:r>
            <a:r>
              <a:rPr lang="en-US" sz="1600" dirty="0">
                <a:solidFill>
                  <a:schemeClr val="tx1">
                    <a:lumMod val="50000"/>
                    <a:lumOff val="50000"/>
                  </a:schemeClr>
                </a:solidFill>
                <a:latin typeface="+mn-lt"/>
                <a:cs typeface="Callibri"/>
              </a:rPr>
              <a:t> &amp; Brent Smith</a:t>
            </a:r>
          </a:p>
          <a:p>
            <a:pPr algn="l"/>
            <a:endParaRPr lang="en-US" sz="1600" dirty="0">
              <a:solidFill>
                <a:schemeClr val="tx1">
                  <a:lumMod val="50000"/>
                  <a:lumOff val="50000"/>
                </a:schemeClr>
              </a:solidFill>
              <a:latin typeface="+mn-lt"/>
              <a:cs typeface="Callibri"/>
            </a:endParaRPr>
          </a:p>
          <a:p>
            <a:pPr algn="l"/>
            <a:endParaRPr lang="en-US" sz="1600" dirty="0">
              <a:solidFill>
                <a:schemeClr val="tx1">
                  <a:lumMod val="50000"/>
                  <a:lumOff val="50000"/>
                </a:schemeClr>
              </a:solidFill>
              <a:latin typeface="+mn-lt"/>
              <a:cs typeface="Callibri"/>
            </a:endParaRPr>
          </a:p>
          <a:p>
            <a:pPr algn="l"/>
            <a:r>
              <a:rPr lang="en-US" sz="1600" b="1" dirty="0">
                <a:solidFill>
                  <a:schemeClr val="tx1">
                    <a:lumMod val="50000"/>
                    <a:lumOff val="50000"/>
                  </a:schemeClr>
                </a:solidFill>
                <a:latin typeface="+mn-lt"/>
                <a:cs typeface="Callibri"/>
              </a:rPr>
              <a:t>Contact</a:t>
            </a:r>
            <a:r>
              <a:rPr lang="en-US" sz="1600" dirty="0">
                <a:solidFill>
                  <a:schemeClr val="tx1">
                    <a:lumMod val="50000"/>
                    <a:lumOff val="50000"/>
                  </a:schemeClr>
                </a:solidFill>
                <a:latin typeface="+mn-lt"/>
                <a:cs typeface="Callibri"/>
              </a:rPr>
              <a:t>: </a:t>
            </a:r>
          </a:p>
          <a:p>
            <a:pPr algn="l"/>
            <a:r>
              <a:rPr lang="en-US" sz="1600" dirty="0">
                <a:solidFill>
                  <a:schemeClr val="tx1">
                    <a:lumMod val="50000"/>
                    <a:lumOff val="50000"/>
                  </a:schemeClr>
                </a:solidFill>
                <a:latin typeface="+mn-lt"/>
                <a:cs typeface="Callibri"/>
              </a:rPr>
              <a:t>Adam </a:t>
            </a:r>
            <a:r>
              <a:rPr lang="en-US" sz="1600" dirty="0" err="1">
                <a:solidFill>
                  <a:schemeClr val="tx1">
                    <a:lumMod val="50000"/>
                    <a:lumOff val="50000"/>
                  </a:schemeClr>
                </a:solidFill>
                <a:latin typeface="+mn-lt"/>
                <a:cs typeface="Callibri"/>
              </a:rPr>
              <a:t>Kozachuk</a:t>
            </a:r>
            <a:endParaRPr lang="en-US" sz="1600" dirty="0">
              <a:solidFill>
                <a:schemeClr val="tx1">
                  <a:lumMod val="50000"/>
                  <a:lumOff val="50000"/>
                </a:schemeClr>
              </a:solidFill>
              <a:latin typeface="+mn-lt"/>
              <a:cs typeface="Callibri"/>
            </a:endParaRPr>
          </a:p>
          <a:p>
            <a:pPr algn="l"/>
            <a:r>
              <a:rPr lang="en-US" sz="1600" dirty="0">
                <a:solidFill>
                  <a:schemeClr val="tx1">
                    <a:lumMod val="50000"/>
                    <a:lumOff val="50000"/>
                  </a:schemeClr>
                </a:solidFill>
                <a:latin typeface="+mn-lt"/>
                <a:cs typeface="Callibri"/>
              </a:rPr>
              <a:t>204.272.3274</a:t>
            </a:r>
          </a:p>
          <a:p>
            <a:pPr algn="l"/>
            <a:r>
              <a:rPr lang="en-US" sz="1600" dirty="0">
                <a:solidFill>
                  <a:schemeClr val="tx1">
                    <a:lumMod val="50000"/>
                    <a:lumOff val="50000"/>
                  </a:schemeClr>
                </a:solidFill>
                <a:latin typeface="+mn-lt"/>
                <a:cs typeface="Callibri"/>
              </a:rPr>
              <a:t>akozachuk@</a:t>
            </a:r>
            <a:r>
              <a:rPr lang="en-US" sz="1600" dirty="0">
                <a:solidFill>
                  <a:srgbClr val="E31837"/>
                </a:solidFill>
                <a:latin typeface="+mn-lt"/>
                <a:cs typeface="Callibri"/>
              </a:rPr>
              <a:t>6pmarketing.com</a:t>
            </a:r>
          </a:p>
        </p:txBody>
      </p:sp>
      <p:sp>
        <p:nvSpPr>
          <p:cNvPr id="7" name="TextBox 6"/>
          <p:cNvSpPr txBox="1"/>
          <p:nvPr/>
        </p:nvSpPr>
        <p:spPr>
          <a:xfrm>
            <a:off x="7932615" y="2315308"/>
            <a:ext cx="184666" cy="369332"/>
          </a:xfrm>
          <a:prstGeom prst="rect">
            <a:avLst/>
          </a:prstGeom>
          <a:noFill/>
        </p:spPr>
        <p:txBody>
          <a:bodyPr wrap="none" rtlCol="0">
            <a:spAutoFit/>
          </a:bodyPr>
          <a:lstStyle/>
          <a:p>
            <a:endParaRPr lang="en-US" dirty="0"/>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l="-6" t="-20382" r="48749" b="23525"/>
          <a:stretch/>
        </p:blipFill>
        <p:spPr>
          <a:xfrm>
            <a:off x="5080000" y="-2415001"/>
            <a:ext cx="4064000" cy="98299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4" y="1348432"/>
            <a:ext cx="8566937" cy="3472322"/>
          </a:xfrm>
        </p:spPr>
        <p:txBody>
          <a:bodyPr>
            <a:noAutofit/>
          </a:bodyPr>
          <a:lstStyle/>
          <a:p>
            <a:pPr>
              <a:spcBef>
                <a:spcPts val="1200"/>
              </a:spcBef>
              <a:spcAft>
                <a:spcPts val="600"/>
              </a:spcAft>
              <a:buClr>
                <a:srgbClr val="C00000"/>
              </a:buClr>
              <a:buFont typeface="Wingdings" panose="05000000000000000000" pitchFamily="2" charset="2"/>
              <a:buChar char="§"/>
            </a:pPr>
            <a:r>
              <a:rPr lang="en-US" sz="2400" b="1" dirty="0"/>
              <a:t>Goals </a:t>
            </a:r>
            <a:r>
              <a:rPr lang="en-US" sz="2400" dirty="0"/>
              <a:t>of the </a:t>
            </a:r>
            <a:r>
              <a:rPr lang="en-US" sz="2400" b="1" dirty="0"/>
              <a:t>primary user research </a:t>
            </a:r>
            <a:r>
              <a:rPr lang="en-US" sz="2400" dirty="0"/>
              <a:t>undertaken by 6P Marketing was to identify:</a:t>
            </a:r>
          </a:p>
          <a:p>
            <a:pPr lvl="1">
              <a:spcBef>
                <a:spcPts val="1200"/>
              </a:spcBef>
              <a:spcAft>
                <a:spcPts val="600"/>
              </a:spcAft>
              <a:buClr>
                <a:srgbClr val="C00000"/>
              </a:buClr>
              <a:buFont typeface="Wingdings" panose="05000000000000000000" pitchFamily="2" charset="2"/>
              <a:buChar char="§"/>
            </a:pPr>
            <a:r>
              <a:rPr lang="en-US" sz="2050" dirty="0"/>
              <a:t>Users’ public trust </a:t>
            </a:r>
            <a:r>
              <a:rPr lang="en-US" sz="2050" b="1" dirty="0"/>
              <a:t>knowledge level </a:t>
            </a:r>
            <a:r>
              <a:rPr lang="en-US" sz="2050" dirty="0"/>
              <a:t>and </a:t>
            </a:r>
            <a:r>
              <a:rPr lang="en-US" sz="2050" b="1" dirty="0"/>
              <a:t>terminology </a:t>
            </a:r>
          </a:p>
          <a:p>
            <a:pPr lvl="1">
              <a:spcBef>
                <a:spcPts val="1200"/>
              </a:spcBef>
              <a:spcAft>
                <a:spcPts val="600"/>
              </a:spcAft>
              <a:buClr>
                <a:srgbClr val="C00000"/>
              </a:buClr>
              <a:buFont typeface="Wingdings" panose="05000000000000000000" pitchFamily="2" charset="2"/>
              <a:buChar char="§"/>
            </a:pPr>
            <a:r>
              <a:rPr lang="en-US" sz="2050" dirty="0"/>
              <a:t>Identify </a:t>
            </a:r>
            <a:r>
              <a:rPr lang="en-US" sz="2050" b="1" dirty="0"/>
              <a:t>where they are </a:t>
            </a:r>
            <a:r>
              <a:rPr lang="en-US" sz="2050" dirty="0"/>
              <a:t>in the public trust </a:t>
            </a:r>
            <a:r>
              <a:rPr lang="en-US" sz="2050" b="1" dirty="0"/>
              <a:t>communication cycle</a:t>
            </a:r>
          </a:p>
          <a:p>
            <a:pPr lvl="1">
              <a:spcBef>
                <a:spcPts val="1200"/>
              </a:spcBef>
              <a:spcAft>
                <a:spcPts val="600"/>
              </a:spcAft>
              <a:buClr>
                <a:srgbClr val="C00000"/>
              </a:buClr>
              <a:buFont typeface="Wingdings" panose="05000000000000000000" pitchFamily="2" charset="2"/>
              <a:buChar char="§"/>
            </a:pPr>
            <a:r>
              <a:rPr lang="en-US" sz="2050" b="1" dirty="0"/>
              <a:t>Let them define </a:t>
            </a:r>
            <a:r>
              <a:rPr lang="en-US" sz="2050" dirty="0"/>
              <a:t>their </a:t>
            </a:r>
            <a:r>
              <a:rPr lang="en-US" sz="2050" b="1" dirty="0"/>
              <a:t>areas of greatest need </a:t>
            </a:r>
            <a:r>
              <a:rPr lang="en-US" sz="2050" dirty="0"/>
              <a:t>(information and tools)</a:t>
            </a:r>
          </a:p>
          <a:p>
            <a:pPr lvl="1">
              <a:spcBef>
                <a:spcPts val="1200"/>
              </a:spcBef>
              <a:spcAft>
                <a:spcPts val="600"/>
              </a:spcAft>
              <a:buClr>
                <a:srgbClr val="C00000"/>
              </a:buClr>
              <a:buFont typeface="Wingdings" panose="05000000000000000000" pitchFamily="2" charset="2"/>
              <a:buChar char="§"/>
            </a:pPr>
            <a:r>
              <a:rPr lang="en-US" sz="2050" b="1" dirty="0"/>
              <a:t>Who </a:t>
            </a:r>
            <a:r>
              <a:rPr lang="en-US" sz="2050" dirty="0"/>
              <a:t>they see as </a:t>
            </a:r>
            <a:r>
              <a:rPr lang="en-US" sz="2050" b="1" dirty="0"/>
              <a:t>experts </a:t>
            </a:r>
            <a:r>
              <a:rPr lang="en-US" sz="2050" dirty="0"/>
              <a:t>and </a:t>
            </a:r>
            <a:r>
              <a:rPr lang="en-US" sz="2050" b="1" dirty="0"/>
              <a:t>success stories </a:t>
            </a:r>
            <a:r>
              <a:rPr lang="en-US" sz="2050" dirty="0"/>
              <a:t>(boosts resource cred)</a:t>
            </a:r>
          </a:p>
          <a:p>
            <a:pPr lvl="1">
              <a:spcBef>
                <a:spcPts val="1200"/>
              </a:spcBef>
              <a:spcAft>
                <a:spcPts val="600"/>
              </a:spcAft>
              <a:buClr>
                <a:srgbClr val="C00000"/>
              </a:buClr>
              <a:buFont typeface="Wingdings" panose="05000000000000000000" pitchFamily="2" charset="2"/>
              <a:buChar char="§"/>
            </a:pPr>
            <a:r>
              <a:rPr lang="en-US" sz="2050" b="1" dirty="0"/>
              <a:t>Demographic profile </a:t>
            </a:r>
            <a:r>
              <a:rPr lang="en-US" sz="2050" dirty="0"/>
              <a:t>of highest likelihood </a:t>
            </a:r>
            <a:r>
              <a:rPr lang="en-US" sz="2050" b="1" dirty="0"/>
              <a:t>users </a:t>
            </a:r>
            <a:r>
              <a:rPr lang="en-US" sz="2050" dirty="0"/>
              <a:t>(geo, size, chain link)</a:t>
            </a:r>
          </a:p>
          <a:p>
            <a:pPr lvl="1">
              <a:spcBef>
                <a:spcPts val="1200"/>
              </a:spcBef>
              <a:spcAft>
                <a:spcPts val="600"/>
              </a:spcAft>
              <a:buClr>
                <a:srgbClr val="C00000"/>
              </a:buClr>
              <a:buFont typeface="Wingdings" panose="05000000000000000000" pitchFamily="2" charset="2"/>
              <a:buChar char="§"/>
            </a:pPr>
            <a:r>
              <a:rPr lang="en-US" sz="2050" b="1" dirty="0"/>
              <a:t>Increase credibility </a:t>
            </a:r>
            <a:r>
              <a:rPr lang="en-US" sz="2050" dirty="0"/>
              <a:t>of final resources by </a:t>
            </a:r>
            <a:r>
              <a:rPr lang="en-US" sz="2050" b="1" dirty="0"/>
              <a:t>involving users </a:t>
            </a:r>
            <a:r>
              <a:rPr lang="en-US" sz="2050" dirty="0"/>
              <a:t>in their development</a:t>
            </a:r>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3.1 User Research Goals</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10</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E6222151-47EF-4EAB-82D7-63466223E644}"/>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1648201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635040"/>
            <a:ext cx="8154466" cy="3472322"/>
          </a:xfrm>
        </p:spPr>
        <p:txBody>
          <a:bodyPr>
            <a:noAutofit/>
          </a:bodyPr>
          <a:lstStyle/>
          <a:p>
            <a:pPr>
              <a:spcBef>
                <a:spcPts val="1200"/>
              </a:spcBef>
              <a:spcAft>
                <a:spcPts val="600"/>
              </a:spcAft>
              <a:buClr>
                <a:srgbClr val="C00000"/>
              </a:buClr>
              <a:buFont typeface="Wingdings" panose="05000000000000000000" pitchFamily="2" charset="2"/>
              <a:buChar char="§"/>
            </a:pPr>
            <a:r>
              <a:rPr lang="en-US" sz="2400" b="1" dirty="0"/>
              <a:t>PTSC leader insights </a:t>
            </a:r>
            <a:r>
              <a:rPr lang="en-US" sz="2400" dirty="0"/>
              <a:t>to help form the in-depth research interview guides and survey design</a:t>
            </a:r>
            <a:endParaRPr lang="en-US" sz="1000" dirty="0"/>
          </a:p>
          <a:p>
            <a:pPr>
              <a:spcBef>
                <a:spcPts val="1200"/>
              </a:spcBef>
              <a:spcAft>
                <a:spcPts val="600"/>
              </a:spcAft>
              <a:buClr>
                <a:srgbClr val="C00000"/>
              </a:buClr>
              <a:buFont typeface="Wingdings" panose="05000000000000000000" pitchFamily="2" charset="2"/>
              <a:buChar char="§"/>
            </a:pPr>
            <a:r>
              <a:rPr lang="en-US" sz="2400" dirty="0"/>
              <a:t>Research </a:t>
            </a:r>
            <a:r>
              <a:rPr lang="en-US" sz="2400" b="1" dirty="0"/>
              <a:t>interviews </a:t>
            </a:r>
            <a:r>
              <a:rPr lang="en-US" sz="2400" dirty="0"/>
              <a:t>with </a:t>
            </a:r>
            <a:r>
              <a:rPr lang="en-US" sz="2400" b="1" dirty="0"/>
              <a:t>user organizations</a:t>
            </a:r>
            <a:r>
              <a:rPr lang="en-US" sz="2400" dirty="0"/>
              <a:t> across the food chain</a:t>
            </a:r>
            <a:endParaRPr lang="en-US" sz="1000" i="1" dirty="0"/>
          </a:p>
          <a:p>
            <a:pPr>
              <a:spcBef>
                <a:spcPts val="1200"/>
              </a:spcBef>
              <a:spcAft>
                <a:spcPts val="600"/>
              </a:spcAft>
              <a:buClr>
                <a:srgbClr val="C00000"/>
              </a:buClr>
              <a:buFont typeface="Wingdings" panose="05000000000000000000" pitchFamily="2" charset="2"/>
              <a:buChar char="§"/>
            </a:pPr>
            <a:r>
              <a:rPr lang="en-US" sz="2400" dirty="0"/>
              <a:t>Research </a:t>
            </a:r>
            <a:r>
              <a:rPr lang="en-US" sz="2400" b="1" dirty="0"/>
              <a:t>interviews </a:t>
            </a:r>
            <a:r>
              <a:rPr lang="en-US" sz="2400" dirty="0"/>
              <a:t>with public trust </a:t>
            </a:r>
            <a:r>
              <a:rPr lang="en-US" sz="2400" b="1" dirty="0"/>
              <a:t>experts as defined by users</a:t>
            </a:r>
            <a:endParaRPr lang="en-US" sz="1000" b="1" dirty="0"/>
          </a:p>
          <a:p>
            <a:pPr>
              <a:spcBef>
                <a:spcPts val="1200"/>
              </a:spcBef>
              <a:spcAft>
                <a:spcPts val="600"/>
              </a:spcAft>
              <a:buClr>
                <a:srgbClr val="C00000"/>
              </a:buClr>
              <a:buFont typeface="Wingdings" panose="05000000000000000000" pitchFamily="2" charset="2"/>
              <a:buChar char="§"/>
            </a:pPr>
            <a:r>
              <a:rPr lang="en-US" sz="2400" b="1" dirty="0"/>
              <a:t>Survey </a:t>
            </a:r>
            <a:r>
              <a:rPr lang="en-US" sz="2400" dirty="0"/>
              <a:t>with </a:t>
            </a:r>
            <a:r>
              <a:rPr lang="en-US" sz="2400" b="1" dirty="0"/>
              <a:t>organizations </a:t>
            </a:r>
            <a:r>
              <a:rPr lang="en-US" sz="2400" dirty="0"/>
              <a:t>across the Canadian food chain </a:t>
            </a:r>
            <a:br>
              <a:rPr lang="en-US" sz="2400" dirty="0"/>
            </a:br>
            <a:r>
              <a:rPr lang="en-US" sz="2000" i="1" dirty="0"/>
              <a:t>(greatest participant concentration was primary producers and producer associations but findings were balanced out by org IDIs and PTSC leadership mentioned above)</a:t>
            </a:r>
          </a:p>
          <a:p>
            <a:pPr marL="0" indent="0">
              <a:spcBef>
                <a:spcPts val="1200"/>
              </a:spcBef>
              <a:spcAft>
                <a:spcPts val="600"/>
              </a:spcAft>
              <a:buClr>
                <a:srgbClr val="C00000"/>
              </a:buClr>
              <a:buNone/>
            </a:pPr>
            <a:endParaRPr lang="en-US" sz="2400" dirty="0"/>
          </a:p>
          <a:p>
            <a:pPr marL="0" indent="0">
              <a:spcBef>
                <a:spcPts val="1200"/>
              </a:spcBef>
              <a:spcAft>
                <a:spcPts val="600"/>
              </a:spcAft>
              <a:buClr>
                <a:srgbClr val="C00000"/>
              </a:buClr>
              <a:buNone/>
            </a:pPr>
            <a:endParaRPr lang="en-US" sz="24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3.2 User Research Methodology</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11</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EB0FD11E-67DB-4A24-BCB1-95EB1411802B}"/>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3728038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96494" y="1691066"/>
            <a:ext cx="8220684" cy="3472322"/>
          </a:xfrm>
        </p:spPr>
        <p:txBody>
          <a:bodyPr>
            <a:noAutofit/>
          </a:bodyPr>
          <a:lstStyle/>
          <a:p>
            <a:pPr>
              <a:spcBef>
                <a:spcPts val="1200"/>
              </a:spcBef>
              <a:spcAft>
                <a:spcPts val="1200"/>
              </a:spcAft>
              <a:buClr>
                <a:srgbClr val="C00000"/>
              </a:buClr>
              <a:buFont typeface="Wingdings" panose="05000000000000000000" pitchFamily="2" charset="2"/>
              <a:buChar char="§"/>
            </a:pPr>
            <a:r>
              <a:rPr lang="en-US" sz="2600" dirty="0"/>
              <a:t>Organizations’ level of exposure to and activities in PT communications are mainly positioned in two scenarios:</a:t>
            </a:r>
          </a:p>
          <a:p>
            <a:pPr marL="857250" lvl="1" indent="-457200">
              <a:spcBef>
                <a:spcPts val="1200"/>
              </a:spcBef>
              <a:spcAft>
                <a:spcPts val="600"/>
              </a:spcAft>
              <a:buClr>
                <a:srgbClr val="C00000"/>
              </a:buClr>
              <a:buFont typeface="+mj-lt"/>
              <a:buAutoNum type="arabicPeriod"/>
            </a:pPr>
            <a:r>
              <a:rPr lang="en-US" sz="2400" dirty="0"/>
              <a:t>They are </a:t>
            </a:r>
            <a:r>
              <a:rPr lang="en-US" sz="2400" b="1" dirty="0"/>
              <a:t>learning about the concept</a:t>
            </a:r>
            <a:r>
              <a:rPr lang="en-US" sz="2400" dirty="0"/>
              <a:t> or have a </a:t>
            </a:r>
            <a:r>
              <a:rPr lang="en-US" sz="2400" b="1" dirty="0"/>
              <a:t>base </a:t>
            </a:r>
            <a:br>
              <a:rPr lang="en-US" sz="2400" b="1" dirty="0"/>
            </a:br>
            <a:r>
              <a:rPr lang="en-US" sz="2400" b="1" dirty="0"/>
              <a:t>understanding</a:t>
            </a:r>
            <a:r>
              <a:rPr lang="en-US" sz="2400" dirty="0"/>
              <a:t> but are not sure what steps to take next </a:t>
            </a:r>
          </a:p>
          <a:p>
            <a:pPr marL="0" indent="0" algn="ctr">
              <a:spcBef>
                <a:spcPts val="1200"/>
              </a:spcBef>
              <a:spcAft>
                <a:spcPts val="1200"/>
              </a:spcAft>
              <a:buClr>
                <a:srgbClr val="C00000"/>
              </a:buClr>
              <a:buNone/>
            </a:pPr>
            <a:r>
              <a:rPr lang="en-US" sz="2400" dirty="0"/>
              <a:t>OR</a:t>
            </a:r>
            <a:endParaRPr lang="en-CA" sz="2400" dirty="0"/>
          </a:p>
          <a:p>
            <a:pPr marL="857250" lvl="1" indent="-457200">
              <a:spcBef>
                <a:spcPts val="0"/>
              </a:spcBef>
              <a:spcAft>
                <a:spcPts val="600"/>
              </a:spcAft>
              <a:buClr>
                <a:srgbClr val="C00000"/>
              </a:buClr>
              <a:buFont typeface="+mj-lt"/>
              <a:buAutoNum type="arabicPeriod" startAt="2"/>
            </a:pPr>
            <a:r>
              <a:rPr lang="en-US" sz="2400" dirty="0"/>
              <a:t>They are </a:t>
            </a:r>
            <a:r>
              <a:rPr lang="en-US" sz="2400" b="1" dirty="0"/>
              <a:t>building on tactics </a:t>
            </a:r>
            <a:r>
              <a:rPr lang="en-US" sz="2400" dirty="0"/>
              <a:t>that are working in their public trust plan  (</a:t>
            </a:r>
            <a:r>
              <a:rPr lang="en-US" sz="2400" i="1" dirty="0"/>
              <a:t>implementing + optimizing</a:t>
            </a:r>
            <a:r>
              <a:rPr lang="en-US" sz="2400" dirty="0"/>
              <a:t>) but </a:t>
            </a:r>
            <a:r>
              <a:rPr lang="en-US" sz="2400" b="1" dirty="0"/>
              <a:t>know there are areas for improvement</a:t>
            </a:r>
            <a:r>
              <a:rPr lang="en-US" sz="2400" dirty="0"/>
              <a:t> and are interested in learning from others</a:t>
            </a:r>
            <a:endParaRPr lang="en-CA" sz="24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3.3 Where They Are in the Cycle</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12</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AA7B59A1-9C47-43D4-86AB-DD57B70683F1}"/>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4080403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794486"/>
            <a:ext cx="8463507" cy="3472322"/>
          </a:xfrm>
        </p:spPr>
        <p:txBody>
          <a:bodyPr>
            <a:noAutofit/>
          </a:bodyPr>
          <a:lstStyle/>
          <a:p>
            <a:pPr lvl="0">
              <a:buClr>
                <a:srgbClr val="C00000"/>
              </a:buClr>
              <a:buFont typeface="Wingdings" panose="05000000000000000000" pitchFamily="2" charset="2"/>
              <a:buChar char="§"/>
            </a:pPr>
            <a:r>
              <a:rPr lang="en-US" sz="2800" dirty="0"/>
              <a:t>Best practices &amp; information </a:t>
            </a:r>
            <a:r>
              <a:rPr lang="en-US" sz="2800" b="1" u="sng" dirty="0"/>
              <a:t>mentioned most often</a:t>
            </a:r>
            <a:r>
              <a:rPr lang="en-US" sz="2800" dirty="0"/>
              <a:t> as valuable to them include:</a:t>
            </a:r>
            <a:endParaRPr lang="en-CA" sz="4000" dirty="0"/>
          </a:p>
          <a:p>
            <a:pPr lvl="1">
              <a:spcBef>
                <a:spcPts val="1800"/>
              </a:spcBef>
              <a:buClr>
                <a:srgbClr val="C00000"/>
              </a:buClr>
              <a:buFont typeface="Wingdings" panose="05000000000000000000" pitchFamily="2" charset="2"/>
              <a:buChar char="§"/>
            </a:pPr>
            <a:r>
              <a:rPr lang="en-US" sz="2400" b="1" dirty="0"/>
              <a:t>Success stories </a:t>
            </a:r>
            <a:r>
              <a:rPr lang="en-US" sz="2400" dirty="0"/>
              <a:t>of how others used communications to improve PT</a:t>
            </a:r>
            <a:r>
              <a:rPr lang="en-CA" sz="2400" dirty="0"/>
              <a:t> - </a:t>
            </a:r>
            <a:r>
              <a:rPr lang="en-US" sz="2000" dirty="0"/>
              <a:t>Useful for adjusting or optimizing their plans </a:t>
            </a:r>
            <a:endParaRPr lang="en-CA" sz="2000" dirty="0"/>
          </a:p>
          <a:p>
            <a:pPr lvl="1">
              <a:spcBef>
                <a:spcPts val="1800"/>
              </a:spcBef>
              <a:buClr>
                <a:srgbClr val="C00000"/>
              </a:buClr>
              <a:buFont typeface="Wingdings" panose="05000000000000000000" pitchFamily="2" charset="2"/>
              <a:buChar char="§"/>
            </a:pPr>
            <a:r>
              <a:rPr lang="en-US" sz="2400" b="1" dirty="0"/>
              <a:t>Objectively measuring your public trust </a:t>
            </a:r>
            <a:r>
              <a:rPr lang="en-US" sz="2400" dirty="0"/>
              <a:t>– what to measure and how - </a:t>
            </a:r>
            <a:r>
              <a:rPr lang="en-US" sz="2000" dirty="0"/>
              <a:t>So that they can be proactive</a:t>
            </a:r>
            <a:endParaRPr lang="en-CA" sz="2400" dirty="0"/>
          </a:p>
          <a:p>
            <a:pPr lvl="1">
              <a:spcBef>
                <a:spcPts val="1800"/>
              </a:spcBef>
              <a:buClr>
                <a:srgbClr val="C00000"/>
              </a:buClr>
              <a:buFont typeface="Wingdings" panose="05000000000000000000" pitchFamily="2" charset="2"/>
              <a:buChar char="§"/>
            </a:pPr>
            <a:r>
              <a:rPr lang="en-US" sz="2400" b="1" dirty="0"/>
              <a:t>How to write messaging to reach your target audience </a:t>
            </a:r>
            <a:r>
              <a:rPr lang="en-US" sz="2400" dirty="0"/>
              <a:t>– </a:t>
            </a:r>
            <a:br>
              <a:rPr lang="en-US" sz="2400" dirty="0"/>
            </a:br>
            <a:r>
              <a:rPr lang="en-US" sz="2000" dirty="0"/>
              <a:t>to use consistent terminology / language in the industry</a:t>
            </a:r>
            <a:endParaRPr lang="en-CA" sz="24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3.4 </a:t>
            </a:r>
            <a:r>
              <a:rPr lang="en-US" sz="3600" dirty="0">
                <a:solidFill>
                  <a:srgbClr val="C00000"/>
                </a:solidFill>
                <a:latin typeface="Franklin Gothic Medium" pitchFamily="34" charset="0"/>
              </a:rPr>
              <a:t>Most Useful Best Practices &amp; 																	Information</a:t>
            </a:r>
            <a:endParaRPr lang="en-US" sz="3800" dirty="0">
              <a:solidFill>
                <a:srgbClr val="C00000"/>
              </a:solidFill>
              <a:latin typeface="Franklin Gothic Medium" pitchFamily="34" charset="0"/>
            </a:endParaRP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13</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D9B040A8-9B72-4766-B956-25C8C5E44214}"/>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2112964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553341"/>
            <a:ext cx="8174455" cy="3472322"/>
          </a:xfrm>
        </p:spPr>
        <p:txBody>
          <a:bodyPr>
            <a:noAutofit/>
          </a:bodyPr>
          <a:lstStyle/>
          <a:p>
            <a:pPr lvl="0">
              <a:spcAft>
                <a:spcPts val="1200"/>
              </a:spcAft>
              <a:buClr>
                <a:srgbClr val="C00000"/>
              </a:buClr>
              <a:buFont typeface="Wingdings" panose="05000000000000000000" pitchFamily="2" charset="2"/>
              <a:buChar char="§"/>
            </a:pPr>
            <a:r>
              <a:rPr lang="en-US" sz="2800" dirty="0"/>
              <a:t>Tools </a:t>
            </a:r>
            <a:r>
              <a:rPr lang="en-US" sz="2800" u="sng" dirty="0"/>
              <a:t>mentioned most often</a:t>
            </a:r>
            <a:r>
              <a:rPr lang="en-US" sz="2800" dirty="0"/>
              <a:t> as valuable to them include (in order):</a:t>
            </a:r>
            <a:endParaRPr lang="en-CA" sz="2800" dirty="0"/>
          </a:p>
          <a:p>
            <a:pPr lvl="1">
              <a:spcBef>
                <a:spcPts val="1200"/>
              </a:spcBef>
              <a:buClr>
                <a:srgbClr val="C00000"/>
              </a:buClr>
              <a:buFont typeface="Wingdings" panose="05000000000000000000" pitchFamily="2" charset="2"/>
              <a:buChar char="§"/>
            </a:pPr>
            <a:r>
              <a:rPr lang="en-US" sz="2400" dirty="0"/>
              <a:t>PT Communications Plan Template</a:t>
            </a:r>
          </a:p>
          <a:p>
            <a:pPr lvl="1">
              <a:spcBef>
                <a:spcPts val="1200"/>
              </a:spcBef>
              <a:buClr>
                <a:srgbClr val="C00000"/>
              </a:buClr>
              <a:buFont typeface="Wingdings" panose="05000000000000000000" pitchFamily="2" charset="2"/>
              <a:buChar char="§"/>
            </a:pPr>
            <a:r>
              <a:rPr lang="en-US" sz="2400" dirty="0"/>
              <a:t>Messaging Matrix template </a:t>
            </a:r>
          </a:p>
          <a:p>
            <a:pPr lvl="1">
              <a:spcBef>
                <a:spcPts val="1200"/>
              </a:spcBef>
              <a:buClr>
                <a:srgbClr val="C00000"/>
              </a:buClr>
              <a:buFont typeface="Wingdings" panose="05000000000000000000" pitchFamily="2" charset="2"/>
              <a:buChar char="§"/>
            </a:pPr>
            <a:r>
              <a:rPr lang="en-CA" sz="2400" dirty="0"/>
              <a:t>Social Media Strategic Plan template</a:t>
            </a:r>
          </a:p>
          <a:p>
            <a:pPr lvl="1">
              <a:spcBef>
                <a:spcPts val="1200"/>
              </a:spcBef>
              <a:buClr>
                <a:srgbClr val="C00000"/>
              </a:buClr>
              <a:buFont typeface="Wingdings" panose="05000000000000000000" pitchFamily="2" charset="2"/>
              <a:buChar char="§"/>
            </a:pPr>
            <a:r>
              <a:rPr lang="en-CA" sz="2400" dirty="0"/>
              <a:t>Sample research questions for measuring your public trust</a:t>
            </a:r>
          </a:p>
          <a:p>
            <a:pPr lvl="1">
              <a:spcBef>
                <a:spcPts val="1200"/>
              </a:spcBef>
              <a:buClr>
                <a:srgbClr val="C00000"/>
              </a:buClr>
              <a:buFont typeface="Wingdings" panose="05000000000000000000" pitchFamily="2" charset="2"/>
              <a:buChar char="§"/>
            </a:pPr>
            <a:r>
              <a:rPr lang="en-CA" sz="2400" dirty="0"/>
              <a:t>Quick guide on establishing your overall public trust communications approach</a:t>
            </a:r>
            <a:endParaRPr lang="en-US" sz="2400" dirty="0"/>
          </a:p>
          <a:p>
            <a:pPr lvl="1">
              <a:buClr>
                <a:srgbClr val="C00000"/>
              </a:buClr>
              <a:buFont typeface="Wingdings" panose="05000000000000000000" pitchFamily="2" charset="2"/>
              <a:buChar char="§"/>
            </a:pPr>
            <a:endParaRPr lang="en-US" sz="2400" b="1"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3.5 </a:t>
            </a:r>
            <a:r>
              <a:rPr lang="en-US" sz="3600" dirty="0">
                <a:solidFill>
                  <a:srgbClr val="C00000"/>
                </a:solidFill>
                <a:latin typeface="Franklin Gothic Medium" pitchFamily="34" charset="0"/>
              </a:rPr>
              <a:t>Most Useful PT Tools</a:t>
            </a:r>
            <a:endParaRPr lang="en-US" sz="3800" dirty="0">
              <a:solidFill>
                <a:srgbClr val="C00000"/>
              </a:solidFill>
              <a:latin typeface="Franklin Gothic Medium" pitchFamily="34" charset="0"/>
            </a:endParaRP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14</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68C7FEC0-9AC6-4EF1-8BDD-F19FEFB6C9E8}"/>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1365435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268224" y="1465302"/>
            <a:ext cx="8722777" cy="3472322"/>
          </a:xfrm>
        </p:spPr>
        <p:txBody>
          <a:bodyPr>
            <a:noAutofit/>
          </a:bodyPr>
          <a:lstStyle/>
          <a:p>
            <a:pPr lvl="0">
              <a:buClr>
                <a:srgbClr val="C00000"/>
              </a:buClr>
              <a:buFont typeface="Wingdings" panose="05000000000000000000" pitchFamily="2" charset="2"/>
              <a:buChar char="§"/>
            </a:pPr>
            <a:r>
              <a:rPr lang="en-US" sz="2800" dirty="0"/>
              <a:t>Most often mentioned as </a:t>
            </a:r>
            <a:r>
              <a:rPr lang="en-US" sz="2800" b="1" dirty="0"/>
              <a:t>PT resources they turn to</a:t>
            </a:r>
            <a:r>
              <a:rPr lang="en-US" sz="2400" dirty="0"/>
              <a:t>:</a:t>
            </a:r>
            <a:endParaRPr lang="en-CA" sz="4400" dirty="0"/>
          </a:p>
          <a:p>
            <a:pPr lvl="1">
              <a:spcBef>
                <a:spcPts val="600"/>
              </a:spcBef>
              <a:buClr>
                <a:srgbClr val="C00000"/>
              </a:buClr>
            </a:pPr>
            <a:r>
              <a:rPr lang="en-US" sz="2600" dirty="0"/>
              <a:t>Food and Farm Care representative</a:t>
            </a:r>
            <a:endParaRPr lang="en-CA" sz="2600" dirty="0"/>
          </a:p>
          <a:p>
            <a:pPr lvl="1">
              <a:buClr>
                <a:srgbClr val="C00000"/>
              </a:buClr>
            </a:pPr>
            <a:r>
              <a:rPr lang="en-US" sz="2600" dirty="0"/>
              <a:t>Sector association</a:t>
            </a:r>
            <a:endParaRPr lang="en-CA" sz="2600" dirty="0"/>
          </a:p>
          <a:p>
            <a:pPr lvl="1">
              <a:buClr>
                <a:srgbClr val="C00000"/>
              </a:buClr>
            </a:pPr>
            <a:r>
              <a:rPr lang="en-US" sz="2600" dirty="0"/>
              <a:t>CCFI representative</a:t>
            </a:r>
            <a:endParaRPr lang="en-CA" sz="2600" dirty="0"/>
          </a:p>
          <a:p>
            <a:pPr lvl="0">
              <a:spcBef>
                <a:spcPts val="2400"/>
              </a:spcBef>
              <a:buClr>
                <a:srgbClr val="C00000"/>
              </a:buClr>
              <a:buFont typeface="Wingdings" panose="05000000000000000000" pitchFamily="2" charset="2"/>
              <a:buChar char="§"/>
            </a:pPr>
            <a:r>
              <a:rPr lang="en-US" sz="2800" dirty="0"/>
              <a:t>Most often mentioned as </a:t>
            </a:r>
            <a:r>
              <a:rPr lang="en-US" sz="2800" b="1" dirty="0"/>
              <a:t>PT experts</a:t>
            </a:r>
            <a:r>
              <a:rPr lang="en-US" sz="2800" dirty="0"/>
              <a:t>:</a:t>
            </a:r>
            <a:endParaRPr lang="en-CA" sz="2800" dirty="0"/>
          </a:p>
          <a:p>
            <a:pPr lvl="1">
              <a:spcBef>
                <a:spcPts val="1200"/>
              </a:spcBef>
              <a:buClr>
                <a:srgbClr val="C00000"/>
              </a:buClr>
            </a:pPr>
            <a:r>
              <a:rPr lang="en-US" sz="2600" dirty="0"/>
              <a:t>Kelly Daynard, ED at Farm &amp; Food Care </a:t>
            </a:r>
          </a:p>
          <a:p>
            <a:pPr lvl="1">
              <a:buClr>
                <a:srgbClr val="C00000"/>
              </a:buClr>
            </a:pPr>
            <a:r>
              <a:rPr lang="en-CA" sz="2600" dirty="0"/>
              <a:t>Crystal MacKay, CCFI</a:t>
            </a:r>
          </a:p>
          <a:p>
            <a:pPr lvl="1">
              <a:buClr>
                <a:srgbClr val="C00000"/>
              </a:buClr>
            </a:pPr>
            <a:r>
              <a:rPr lang="en-US" sz="2600" dirty="0"/>
              <a:t>Clinton </a:t>
            </a:r>
            <a:r>
              <a:rPr lang="en-US" sz="2600" dirty="0" err="1"/>
              <a:t>Monchuck</a:t>
            </a:r>
            <a:r>
              <a:rPr lang="en-US" sz="2600" dirty="0"/>
              <a:t>, Farm and Food Care SK</a:t>
            </a:r>
            <a:endParaRPr lang="en-CA" sz="26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3.6 </a:t>
            </a:r>
            <a:r>
              <a:rPr lang="en-US" sz="3600" dirty="0">
                <a:solidFill>
                  <a:srgbClr val="C00000"/>
                </a:solidFill>
                <a:latin typeface="Franklin Gothic Medium" pitchFamily="34" charset="0"/>
              </a:rPr>
              <a:t>Recognized PT Experts &amp; Resources</a:t>
            </a:r>
            <a:endParaRPr lang="en-US" sz="3800" dirty="0">
              <a:solidFill>
                <a:srgbClr val="C00000"/>
              </a:solidFill>
              <a:latin typeface="Franklin Gothic Medium" pitchFamily="34" charset="0"/>
            </a:endParaRP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15</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3A4C056F-BD04-49CF-B984-B2A49ECDC80A}"/>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2809188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22626" y="1463712"/>
            <a:ext cx="7959374" cy="3472322"/>
          </a:xfrm>
        </p:spPr>
        <p:txBody>
          <a:bodyPr>
            <a:noAutofit/>
          </a:bodyPr>
          <a:lstStyle/>
          <a:p>
            <a:pPr marL="0" lvl="0" indent="0">
              <a:buClr>
                <a:srgbClr val="C00000"/>
              </a:buClr>
              <a:buNone/>
            </a:pPr>
            <a:r>
              <a:rPr lang="en-US" sz="2600" dirty="0"/>
              <a:t>Successes in earning PT seen by users:</a:t>
            </a:r>
          </a:p>
          <a:p>
            <a:pPr lvl="0">
              <a:spcBef>
                <a:spcPts val="600"/>
              </a:spcBef>
              <a:buClr>
                <a:srgbClr val="C00000"/>
              </a:buClr>
              <a:buFont typeface="Wingdings" panose="05000000000000000000" pitchFamily="2" charset="2"/>
              <a:buChar char="§"/>
            </a:pPr>
            <a:r>
              <a:rPr lang="en-US" sz="2600" b="1" dirty="0"/>
              <a:t>McDonald’s</a:t>
            </a:r>
            <a:r>
              <a:rPr lang="en-US" sz="2400" b="1" dirty="0"/>
              <a:t> – </a:t>
            </a:r>
            <a:r>
              <a:rPr lang="en-US" sz="2400" dirty="0"/>
              <a:t>imagery and communications are connected to farmers</a:t>
            </a:r>
          </a:p>
          <a:p>
            <a:pPr>
              <a:spcBef>
                <a:spcPts val="600"/>
              </a:spcBef>
              <a:buClr>
                <a:srgbClr val="C00000"/>
              </a:buClr>
              <a:buFont typeface="Wingdings" panose="05000000000000000000" pitchFamily="2" charset="2"/>
              <a:buChar char="§"/>
            </a:pPr>
            <a:r>
              <a:rPr lang="en-US" sz="2600" b="1" dirty="0"/>
              <a:t>Maple Leaf Foods </a:t>
            </a:r>
            <a:r>
              <a:rPr lang="en-US" sz="2400" dirty="0"/>
              <a:t>– Crisis management and sustainability work</a:t>
            </a:r>
            <a:endParaRPr lang="en-US" sz="2600" dirty="0"/>
          </a:p>
          <a:p>
            <a:pPr>
              <a:spcBef>
                <a:spcPts val="600"/>
              </a:spcBef>
              <a:buClr>
                <a:srgbClr val="C00000"/>
              </a:buClr>
              <a:buFont typeface="Wingdings" panose="05000000000000000000" pitchFamily="2" charset="2"/>
              <a:buChar char="§"/>
            </a:pPr>
            <a:r>
              <a:rPr lang="en-US" sz="2600" b="1" dirty="0"/>
              <a:t>Farm &amp; Food Care </a:t>
            </a:r>
            <a:r>
              <a:rPr lang="en-US" sz="2800" dirty="0"/>
              <a:t>– </a:t>
            </a:r>
            <a:r>
              <a:rPr lang="en-US" sz="2400" dirty="0"/>
              <a:t>Messaging about farmers, how things are done and why</a:t>
            </a:r>
            <a:endParaRPr lang="en-US" sz="2400" b="1" dirty="0"/>
          </a:p>
          <a:p>
            <a:pPr marL="0" lvl="0" indent="0">
              <a:spcBef>
                <a:spcPts val="1800"/>
              </a:spcBef>
              <a:buNone/>
            </a:pPr>
            <a:r>
              <a:rPr lang="en-US" sz="2400" b="1" dirty="0"/>
              <a:t>Why </a:t>
            </a:r>
            <a:r>
              <a:rPr lang="en-US" sz="2400" dirty="0"/>
              <a:t>do they think these organizations were more successful? </a:t>
            </a:r>
          </a:p>
          <a:p>
            <a:pPr marL="400050" lvl="1" indent="0">
              <a:spcBef>
                <a:spcPts val="600"/>
              </a:spcBef>
              <a:buNone/>
            </a:pPr>
            <a:r>
              <a:rPr lang="en-US" sz="2000" b="1" i="1" dirty="0">
                <a:solidFill>
                  <a:srgbClr val="C00000"/>
                </a:solidFill>
              </a:rPr>
              <a:t>&gt;</a:t>
            </a:r>
            <a:r>
              <a:rPr lang="en-US" sz="2000" i="1" dirty="0"/>
              <a:t> </a:t>
            </a:r>
            <a:r>
              <a:rPr lang="en-US" sz="2000" dirty="0"/>
              <a:t>Having more transparency with what, how and why things are done </a:t>
            </a:r>
          </a:p>
          <a:p>
            <a:pPr marL="400050" lvl="1" indent="0">
              <a:buNone/>
            </a:pPr>
            <a:r>
              <a:rPr lang="en-US" sz="2000" b="1" dirty="0">
                <a:solidFill>
                  <a:srgbClr val="C00000"/>
                </a:solidFill>
              </a:rPr>
              <a:t>&gt;</a:t>
            </a:r>
            <a:r>
              <a:rPr lang="en-US" sz="2000" dirty="0"/>
              <a:t> Connecting farmers with consumers in conversation / dialogue / communications</a:t>
            </a:r>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3.7 </a:t>
            </a:r>
            <a:r>
              <a:rPr lang="en-US" sz="3600" dirty="0">
                <a:solidFill>
                  <a:srgbClr val="C00000"/>
                </a:solidFill>
                <a:latin typeface="Franklin Gothic Medium" pitchFamily="34" charset="0"/>
              </a:rPr>
              <a:t>Respected PT Success Stories</a:t>
            </a:r>
            <a:endParaRPr lang="en-US" sz="3800" dirty="0">
              <a:solidFill>
                <a:srgbClr val="C00000"/>
              </a:solidFill>
              <a:latin typeface="Franklin Gothic Medium" pitchFamily="34" charset="0"/>
            </a:endParaRP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16</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380BAEB5-09AA-4E7E-9EED-4C6853AAA797}"/>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1883413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0" y="0"/>
            <a:ext cx="9144000" cy="1320800"/>
          </a:xfrm>
        </p:spPr>
        <p:txBody>
          <a:bodyPr/>
          <a:lstStyle/>
          <a:p>
            <a:pPr algn="l"/>
            <a:r>
              <a:rPr lang="en-US" dirty="0">
                <a:solidFill>
                  <a:schemeClr val="bg1"/>
                </a:solidFill>
                <a:latin typeface="Franklin Gothic Medium" pitchFamily="34" charset="0"/>
              </a:rPr>
              <a:t>	</a:t>
            </a:r>
            <a:br>
              <a:rPr lang="en-US" sz="1400" dirty="0">
                <a:solidFill>
                  <a:schemeClr val="bg1"/>
                </a:solidFill>
                <a:latin typeface="Franklin Gothic Medium" pitchFamily="34" charset="0"/>
              </a:rPr>
            </a:br>
            <a:r>
              <a:rPr lang="en-US" sz="3800" b="1" dirty="0">
                <a:solidFill>
                  <a:schemeClr val="bg1"/>
                </a:solidFill>
                <a:latin typeface="Franklin Gothic Medium" pitchFamily="34" charset="0"/>
              </a:rPr>
              <a:t>	4.0</a:t>
            </a:r>
            <a:r>
              <a:rPr lang="en-US" sz="3800" dirty="0">
                <a:solidFill>
                  <a:schemeClr val="bg1"/>
                </a:solidFill>
                <a:latin typeface="Franklin Gothic Medium" pitchFamily="34" charset="0"/>
              </a:rPr>
              <a:t> </a:t>
            </a:r>
            <a:r>
              <a:rPr lang="en-US" sz="3800" b="1" dirty="0">
                <a:solidFill>
                  <a:schemeClr val="bg1"/>
                </a:solidFill>
                <a:latin typeface="Franklin Gothic Medium" pitchFamily="34" charset="0"/>
              </a:rPr>
              <a:t>Public Trust Success Stories</a:t>
            </a:r>
          </a:p>
        </p:txBody>
      </p:sp>
      <p:sp>
        <p:nvSpPr>
          <p:cNvPr id="6" name="Slide Number Placeholder 5"/>
          <p:cNvSpPr>
            <a:spLocks noGrp="1"/>
          </p:cNvSpPr>
          <p:nvPr>
            <p:ph type="sldNum" sz="quarter" idx="12"/>
          </p:nvPr>
        </p:nvSpPr>
        <p:spPr/>
        <p:txBody>
          <a:bodyPr/>
          <a:lstStyle/>
          <a:p>
            <a:fld id="{072DAB4F-6109-7C46-B2F6-B7983114C997}" type="slidenum">
              <a:rPr lang="en-US" smtClean="0"/>
              <a:pPr/>
              <a:t>17</a:t>
            </a:fld>
            <a:endParaRPr lang="en-US" dirty="0"/>
          </a:p>
        </p:txBody>
      </p:sp>
    </p:spTree>
    <p:extLst>
      <p:ext uri="{BB962C8B-B14F-4D97-AF65-F5344CB8AC3E}">
        <p14:creationId xmlns:p14="http://schemas.microsoft.com/office/powerpoint/2010/main" val="2029149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539502"/>
            <a:ext cx="8154466" cy="3472322"/>
          </a:xfrm>
        </p:spPr>
        <p:txBody>
          <a:bodyPr>
            <a:noAutofit/>
          </a:bodyPr>
          <a:lstStyle/>
          <a:p>
            <a:pPr>
              <a:spcBef>
                <a:spcPts val="1200"/>
              </a:spcBef>
              <a:spcAft>
                <a:spcPts val="600"/>
              </a:spcAft>
              <a:buClr>
                <a:srgbClr val="C00000"/>
              </a:buClr>
              <a:buFont typeface="Wingdings" panose="05000000000000000000" pitchFamily="2" charset="2"/>
              <a:buChar char="§"/>
            </a:pPr>
            <a:r>
              <a:rPr lang="en-US" sz="2800" b="1" dirty="0"/>
              <a:t>Research</a:t>
            </a:r>
            <a:r>
              <a:rPr lang="en-US" sz="2800" dirty="0"/>
              <a:t> suggests they are </a:t>
            </a:r>
            <a:r>
              <a:rPr lang="en-US" sz="2800" b="1" dirty="0"/>
              <a:t>respected </a:t>
            </a:r>
            <a:r>
              <a:rPr lang="en-US" sz="2800" dirty="0"/>
              <a:t>success stories</a:t>
            </a:r>
          </a:p>
          <a:p>
            <a:pPr>
              <a:spcBef>
                <a:spcPts val="1200"/>
              </a:spcBef>
              <a:spcAft>
                <a:spcPts val="600"/>
              </a:spcAft>
              <a:buClr>
                <a:srgbClr val="C00000"/>
              </a:buClr>
              <a:buFont typeface="Wingdings" panose="05000000000000000000" pitchFamily="2" charset="2"/>
              <a:buChar char="§"/>
            </a:pPr>
            <a:r>
              <a:rPr lang="en-US" sz="2800" dirty="0"/>
              <a:t>Focus on the </a:t>
            </a:r>
            <a:r>
              <a:rPr lang="en-US" sz="2800" b="1" dirty="0"/>
              <a:t>communications aspect </a:t>
            </a:r>
            <a:r>
              <a:rPr lang="en-US" sz="2800" dirty="0"/>
              <a:t>(messaging/approach)</a:t>
            </a:r>
          </a:p>
          <a:p>
            <a:pPr>
              <a:spcBef>
                <a:spcPts val="1200"/>
              </a:spcBef>
              <a:spcAft>
                <a:spcPts val="600"/>
              </a:spcAft>
              <a:buClr>
                <a:srgbClr val="C00000"/>
              </a:buClr>
              <a:buFont typeface="Wingdings" panose="05000000000000000000" pitchFamily="2" charset="2"/>
              <a:buChar char="§"/>
            </a:pPr>
            <a:r>
              <a:rPr lang="en-US" sz="2800" dirty="0"/>
              <a:t>Ensure </a:t>
            </a:r>
            <a:r>
              <a:rPr lang="en-US" sz="2800" b="1" dirty="0"/>
              <a:t>at least one </a:t>
            </a:r>
            <a:r>
              <a:rPr lang="en-US" sz="2800" dirty="0"/>
              <a:t>success story </a:t>
            </a:r>
            <a:r>
              <a:rPr lang="en-US" sz="2800" b="1" dirty="0"/>
              <a:t>directly touches</a:t>
            </a:r>
            <a:r>
              <a:rPr lang="en-US" sz="2800" dirty="0"/>
              <a:t> each of the </a:t>
            </a:r>
            <a:r>
              <a:rPr lang="en-US" sz="2800" b="1" dirty="0"/>
              <a:t>specific links </a:t>
            </a:r>
            <a:r>
              <a:rPr lang="en-US" sz="2800" dirty="0"/>
              <a:t>in the chain</a:t>
            </a:r>
          </a:p>
          <a:p>
            <a:pPr>
              <a:spcBef>
                <a:spcPts val="1200"/>
              </a:spcBef>
              <a:spcAft>
                <a:spcPts val="600"/>
              </a:spcAft>
              <a:buClr>
                <a:srgbClr val="C00000"/>
              </a:buClr>
              <a:buFont typeface="Wingdings" panose="05000000000000000000" pitchFamily="2" charset="2"/>
              <a:buChar char="§"/>
            </a:pPr>
            <a:r>
              <a:rPr lang="en-US" sz="2800" dirty="0"/>
              <a:t>Also </a:t>
            </a:r>
            <a:r>
              <a:rPr lang="en-US" sz="2800" b="1" dirty="0"/>
              <a:t>applicable </a:t>
            </a:r>
            <a:r>
              <a:rPr lang="en-US" sz="2800" dirty="0"/>
              <a:t>to organizations with </a:t>
            </a:r>
            <a:r>
              <a:rPr lang="en-US" sz="2800" b="1" dirty="0"/>
              <a:t>smaller budgets </a:t>
            </a:r>
            <a:endParaRPr lang="en-CA" sz="2800" b="1" dirty="0"/>
          </a:p>
          <a:p>
            <a:pPr marL="0" indent="0">
              <a:spcBef>
                <a:spcPts val="1200"/>
              </a:spcBef>
              <a:spcAft>
                <a:spcPts val="600"/>
              </a:spcAft>
              <a:buClr>
                <a:srgbClr val="C00000"/>
              </a:buClr>
              <a:buNone/>
            </a:pPr>
            <a:endParaRPr lang="en-US" sz="26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4.1 Success Story Selection Criteria</a:t>
            </a:r>
            <a:br>
              <a:rPr lang="en-US" sz="3800" dirty="0">
                <a:solidFill>
                  <a:srgbClr val="C00000"/>
                </a:solidFill>
                <a:latin typeface="Franklin Gothic Medium" pitchFamily="34" charset="0"/>
              </a:rPr>
            </a:br>
            <a:endParaRPr lang="en-US" sz="3800" dirty="0">
              <a:solidFill>
                <a:srgbClr val="C00000"/>
              </a:solidFill>
              <a:latin typeface="Franklin Gothic Medium" pitchFamily="34" charset="0"/>
            </a:endParaRP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18</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58ED5420-D8E6-40ED-B56A-031B503710E4}"/>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2945474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40690" y="1389728"/>
            <a:ext cx="8154466" cy="5251333"/>
          </a:xfrm>
        </p:spPr>
        <p:txBody>
          <a:bodyPr numCol="1">
            <a:noAutofit/>
          </a:bodyPr>
          <a:lstStyle/>
          <a:p>
            <a:pPr marL="0" indent="0">
              <a:spcBef>
                <a:spcPts val="600"/>
              </a:spcBef>
              <a:spcAft>
                <a:spcPts val="1200"/>
              </a:spcAft>
              <a:buClr>
                <a:srgbClr val="C00000"/>
              </a:buClr>
              <a:buNone/>
            </a:pPr>
            <a:r>
              <a:rPr lang="en-US" sz="2000" dirty="0"/>
              <a:t>Each PT Success Story is framed in the following template:</a:t>
            </a:r>
          </a:p>
          <a:p>
            <a:pPr>
              <a:spcBef>
                <a:spcPts val="600"/>
              </a:spcBef>
              <a:spcAft>
                <a:spcPts val="1200"/>
              </a:spcAft>
              <a:buClr>
                <a:srgbClr val="C00000"/>
              </a:buClr>
              <a:buFont typeface="Wingdings" panose="05000000000000000000" pitchFamily="2" charset="2"/>
              <a:buChar char="§"/>
            </a:pPr>
            <a:r>
              <a:rPr lang="en-US" sz="2400" b="1" dirty="0"/>
              <a:t>Description of the Challenge Faced</a:t>
            </a:r>
            <a:r>
              <a:rPr lang="en-US" sz="2000" b="1" dirty="0"/>
              <a:t>:</a:t>
            </a:r>
            <a:r>
              <a:rPr lang="en-US" sz="2400" b="1" dirty="0"/>
              <a:t> </a:t>
            </a:r>
            <a:r>
              <a:rPr lang="en-US" sz="2000" dirty="0"/>
              <a:t>What were the public concerns that needed to be addressed?		</a:t>
            </a:r>
          </a:p>
          <a:p>
            <a:pPr>
              <a:spcBef>
                <a:spcPts val="600"/>
              </a:spcBef>
              <a:spcAft>
                <a:spcPts val="1200"/>
              </a:spcAft>
              <a:buClr>
                <a:srgbClr val="C00000"/>
              </a:buClr>
              <a:buFont typeface="Wingdings" panose="05000000000000000000" pitchFamily="2" charset="2"/>
              <a:buChar char="§"/>
            </a:pPr>
            <a:r>
              <a:rPr lang="en-US" sz="2400" b="1" dirty="0"/>
              <a:t>Organization’s Actions and Approach</a:t>
            </a:r>
            <a:r>
              <a:rPr lang="en-US" sz="2000" b="1" dirty="0"/>
              <a:t>:</a:t>
            </a:r>
            <a:r>
              <a:rPr lang="en-US" sz="2400" b="1" dirty="0"/>
              <a:t> </a:t>
            </a:r>
            <a:r>
              <a:rPr lang="en-US" sz="2000" dirty="0"/>
              <a:t>Brief summary of key tactics deployed to counter the challenge and build trust</a:t>
            </a:r>
          </a:p>
          <a:p>
            <a:pPr>
              <a:spcBef>
                <a:spcPts val="600"/>
              </a:spcBef>
              <a:spcAft>
                <a:spcPts val="1200"/>
              </a:spcAft>
              <a:buClr>
                <a:srgbClr val="C00000"/>
              </a:buClr>
              <a:buFont typeface="Wingdings" panose="05000000000000000000" pitchFamily="2" charset="2"/>
              <a:buChar char="§"/>
            </a:pPr>
            <a:r>
              <a:rPr lang="en-US" sz="2400" b="1" dirty="0"/>
              <a:t>KSFs </a:t>
            </a:r>
            <a:r>
              <a:rPr lang="en-US" sz="2400" dirty="0"/>
              <a:t>and</a:t>
            </a:r>
            <a:r>
              <a:rPr lang="en-US" sz="2400" b="1" dirty="0"/>
              <a:t> Elements</a:t>
            </a:r>
            <a:r>
              <a:rPr lang="en-US" sz="2000" b="1" dirty="0"/>
              <a:t>:</a:t>
            </a:r>
            <a:r>
              <a:rPr lang="en-US" sz="2400" b="1" dirty="0"/>
              <a:t> </a:t>
            </a:r>
            <a:r>
              <a:rPr lang="en-US" sz="2000" dirty="0"/>
              <a:t>What was present that culminated in this generating the desired result?</a:t>
            </a:r>
            <a:endParaRPr lang="en-US" sz="2000" b="1" dirty="0"/>
          </a:p>
          <a:p>
            <a:pPr>
              <a:spcBef>
                <a:spcPts val="600"/>
              </a:spcBef>
              <a:spcAft>
                <a:spcPts val="1200"/>
              </a:spcAft>
              <a:buClr>
                <a:srgbClr val="C00000"/>
              </a:buClr>
              <a:buFont typeface="Wingdings" panose="05000000000000000000" pitchFamily="2" charset="2"/>
              <a:buChar char="§"/>
            </a:pPr>
            <a:r>
              <a:rPr lang="en-US" sz="2400" b="1" dirty="0"/>
              <a:t>Resulted Impact on the Organization</a:t>
            </a:r>
            <a:r>
              <a:rPr lang="en-CA" sz="2000" b="1" dirty="0"/>
              <a:t>:</a:t>
            </a:r>
            <a:r>
              <a:rPr lang="en-CA" sz="2400" b="1" dirty="0"/>
              <a:t> </a:t>
            </a:r>
            <a:r>
              <a:rPr lang="en-US" sz="2000" dirty="0"/>
              <a:t>Measurables and/or positive outcomes from the investment</a:t>
            </a:r>
            <a:endParaRPr lang="en-CA" sz="2000" dirty="0"/>
          </a:p>
          <a:p>
            <a:pPr>
              <a:spcBef>
                <a:spcPts val="600"/>
              </a:spcBef>
              <a:spcAft>
                <a:spcPts val="1200"/>
              </a:spcAft>
              <a:buClr>
                <a:srgbClr val="C00000"/>
              </a:buClr>
              <a:buFont typeface="Wingdings" panose="05000000000000000000" pitchFamily="2" charset="2"/>
              <a:buChar char="§"/>
            </a:pPr>
            <a:r>
              <a:rPr lang="en-US" sz="2400" b="1" dirty="0"/>
              <a:t>Applying the Success Elements to Your Organization</a:t>
            </a:r>
            <a:r>
              <a:rPr lang="en-CA" sz="2000" b="1" dirty="0"/>
              <a:t>: </a:t>
            </a:r>
            <a:r>
              <a:rPr lang="en-CA" sz="2000" dirty="0"/>
              <a:t>How </a:t>
            </a:r>
            <a:br>
              <a:rPr lang="en-CA" sz="2000" dirty="0"/>
            </a:br>
            <a:r>
              <a:rPr lang="en-CA" sz="2000" dirty="0"/>
              <a:t>can this story apply to your organization’s case</a:t>
            </a:r>
          </a:p>
        </p:txBody>
      </p:sp>
      <p:sp>
        <p:nvSpPr>
          <p:cNvPr id="10" name="Title 1"/>
          <p:cNvSpPr>
            <a:spLocks noGrp="1"/>
          </p:cNvSpPr>
          <p:nvPr>
            <p:ph type="title"/>
          </p:nvPr>
        </p:nvSpPr>
        <p:spPr>
          <a:xfrm>
            <a:off x="0" y="484632"/>
            <a:ext cx="9144000" cy="886888"/>
          </a:xfrm>
        </p:spPr>
        <p:txBody>
          <a:bodyPr/>
          <a:lstStyle/>
          <a:p>
            <a:pPr algn="l"/>
            <a:r>
              <a:rPr lang="en-US" sz="3600" b="1" dirty="0">
                <a:solidFill>
                  <a:srgbClr val="FF0000"/>
                </a:solidFill>
                <a:latin typeface="Franklin Gothic Medium" pitchFamily="34" charset="0"/>
              </a:rPr>
              <a:t>	</a:t>
            </a:r>
            <a:r>
              <a:rPr lang="en-US" sz="3800" dirty="0">
                <a:solidFill>
                  <a:srgbClr val="C00000"/>
                </a:solidFill>
                <a:latin typeface="Franklin Gothic Medium" pitchFamily="34" charset="0"/>
              </a:rPr>
              <a:t>4.2  Template for each Success Story</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19</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FB635803-D6C7-479D-BFB3-D3FA38B3BBEE}"/>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165336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0800"/>
          </a:xfrm>
        </p:spPr>
        <p:txBody>
          <a:bodyPr/>
          <a:lstStyle/>
          <a:p>
            <a:pPr algn="l"/>
            <a:r>
              <a:rPr lang="en-US" dirty="0">
                <a:solidFill>
                  <a:srgbClr val="C00000"/>
                </a:solidFill>
                <a:latin typeface="Franklin Gothic Medium" pitchFamily="34" charset="0"/>
              </a:rPr>
              <a:t>	</a:t>
            </a:r>
            <a:br>
              <a:rPr lang="en-US" sz="1400" dirty="0">
                <a:solidFill>
                  <a:srgbClr val="C00000"/>
                </a:solidFill>
                <a:latin typeface="Franklin Gothic Medium" pitchFamily="34" charset="0"/>
              </a:rPr>
            </a:br>
            <a:r>
              <a:rPr lang="en-US" dirty="0">
                <a:solidFill>
                  <a:srgbClr val="C00000"/>
                </a:solidFill>
                <a:latin typeface="Franklin Gothic Medium" pitchFamily="34" charset="0"/>
              </a:rPr>
              <a:t>	</a:t>
            </a:r>
            <a:r>
              <a:rPr lang="en-US" sz="4000" b="1" dirty="0">
                <a:solidFill>
                  <a:srgbClr val="C00000"/>
                </a:solidFill>
                <a:latin typeface="Franklin Gothic Medium" pitchFamily="34" charset="0"/>
              </a:rPr>
              <a:t>Session Agenda 	</a:t>
            </a:r>
          </a:p>
        </p:txBody>
      </p:sp>
      <p:sp>
        <p:nvSpPr>
          <p:cNvPr id="3" name="Content Placeholder 2"/>
          <p:cNvSpPr>
            <a:spLocks noGrp="1"/>
          </p:cNvSpPr>
          <p:nvPr>
            <p:ph idx="1"/>
          </p:nvPr>
        </p:nvSpPr>
        <p:spPr>
          <a:xfrm>
            <a:off x="457198" y="1622663"/>
            <a:ext cx="8442961" cy="4606852"/>
          </a:xfrm>
        </p:spPr>
        <p:txBody>
          <a:bodyPr>
            <a:noAutofit/>
          </a:bodyPr>
          <a:lstStyle/>
          <a:p>
            <a:pPr>
              <a:spcBef>
                <a:spcPts val="1200"/>
              </a:spcBef>
              <a:buNone/>
            </a:pPr>
            <a:r>
              <a:rPr lang="en-US" sz="2600" b="1" dirty="0">
                <a:solidFill>
                  <a:srgbClr val="C00000"/>
                </a:solidFill>
              </a:rPr>
              <a:t>1.0 	</a:t>
            </a:r>
            <a:r>
              <a:rPr lang="en-US" sz="2600" b="1" dirty="0"/>
              <a:t>Objectives / Project Outcomes		 		</a:t>
            </a:r>
            <a:r>
              <a:rPr lang="en-US" sz="2600" dirty="0"/>
              <a:t>2 min</a:t>
            </a:r>
            <a:endParaRPr lang="en-US" sz="2600" dirty="0">
              <a:solidFill>
                <a:srgbClr val="C00000"/>
              </a:solidFill>
            </a:endParaRPr>
          </a:p>
          <a:p>
            <a:pPr>
              <a:spcBef>
                <a:spcPts val="1200"/>
              </a:spcBef>
              <a:buNone/>
            </a:pPr>
            <a:r>
              <a:rPr lang="en-US" sz="2600" b="1" dirty="0">
                <a:solidFill>
                  <a:srgbClr val="C00000"/>
                </a:solidFill>
              </a:rPr>
              <a:t>2.0		</a:t>
            </a:r>
            <a:r>
              <a:rPr lang="en-US" sz="2600" b="1" dirty="0"/>
              <a:t>Resource Toolkit Overview						</a:t>
            </a:r>
            <a:r>
              <a:rPr lang="en-US" sz="2600" dirty="0"/>
              <a:t>3 min</a:t>
            </a:r>
            <a:endParaRPr lang="en-US" sz="2600" b="1" dirty="0"/>
          </a:p>
          <a:p>
            <a:pPr>
              <a:spcBef>
                <a:spcPts val="1200"/>
              </a:spcBef>
              <a:buNone/>
            </a:pPr>
            <a:r>
              <a:rPr lang="en-US" sz="2600" b="1" dirty="0">
                <a:solidFill>
                  <a:srgbClr val="C00000"/>
                </a:solidFill>
              </a:rPr>
              <a:t>3.0  	</a:t>
            </a:r>
            <a:r>
              <a:rPr lang="en-US" sz="2600" b="1" dirty="0"/>
              <a:t>User Research Findings							</a:t>
            </a:r>
            <a:r>
              <a:rPr lang="en-US" sz="2600" dirty="0"/>
              <a:t>5 min</a:t>
            </a:r>
          </a:p>
          <a:p>
            <a:pPr>
              <a:spcBef>
                <a:spcPts val="1200"/>
              </a:spcBef>
              <a:buNone/>
            </a:pPr>
            <a:r>
              <a:rPr lang="en-US" sz="2600" b="1" dirty="0">
                <a:solidFill>
                  <a:srgbClr val="C00000"/>
                </a:solidFill>
              </a:rPr>
              <a:t>4.0  	</a:t>
            </a:r>
            <a:r>
              <a:rPr lang="en-US" sz="2600" b="1" dirty="0"/>
              <a:t>Public Trust Success Stories 					</a:t>
            </a:r>
            <a:r>
              <a:rPr lang="en-US" sz="2600" dirty="0"/>
              <a:t>10 min</a:t>
            </a:r>
            <a:br>
              <a:rPr lang="en-US" sz="2600" b="1" dirty="0"/>
            </a:br>
            <a:r>
              <a:rPr lang="en-US" sz="2600" b="1" dirty="0"/>
              <a:t>		</a:t>
            </a:r>
            <a:r>
              <a:rPr lang="en-US" sz="2000" dirty="0"/>
              <a:t>(introducing six cases, with an in-depth review of one)</a:t>
            </a:r>
            <a:endParaRPr lang="en-US" sz="2000" b="1" dirty="0"/>
          </a:p>
          <a:p>
            <a:pPr>
              <a:spcBef>
                <a:spcPts val="1200"/>
              </a:spcBef>
              <a:buNone/>
            </a:pPr>
            <a:r>
              <a:rPr lang="en-US" sz="2600" b="1" dirty="0">
                <a:solidFill>
                  <a:srgbClr val="C00000"/>
                </a:solidFill>
              </a:rPr>
              <a:t>5.0  	</a:t>
            </a:r>
            <a:r>
              <a:rPr lang="en-US" sz="2600" b="1" dirty="0"/>
              <a:t>Public Trust Best Practices </a:t>
            </a:r>
            <a:r>
              <a:rPr lang="en-US" sz="2000" dirty="0"/>
              <a:t>(overview of one)		</a:t>
            </a:r>
            <a:r>
              <a:rPr lang="en-US" sz="2600" dirty="0"/>
              <a:t>8 min</a:t>
            </a:r>
          </a:p>
          <a:p>
            <a:pPr>
              <a:spcBef>
                <a:spcPts val="1200"/>
              </a:spcBef>
              <a:buNone/>
            </a:pPr>
            <a:r>
              <a:rPr lang="en-US" sz="2600" b="1" dirty="0">
                <a:solidFill>
                  <a:srgbClr val="C00000"/>
                </a:solidFill>
              </a:rPr>
              <a:t>6.0		</a:t>
            </a:r>
            <a:r>
              <a:rPr lang="en-US" sz="2600" b="1" dirty="0"/>
              <a:t>Communication Tools &amp; Templates 			</a:t>
            </a:r>
            <a:r>
              <a:rPr lang="en-US" sz="2600" dirty="0"/>
              <a:t>5 min</a:t>
            </a:r>
            <a:br>
              <a:rPr lang="en-US" sz="2600" b="1" dirty="0"/>
            </a:br>
            <a:r>
              <a:rPr lang="en-US" sz="2600" b="1" dirty="0"/>
              <a:t>		</a:t>
            </a:r>
            <a:r>
              <a:rPr lang="en-US" sz="2000" dirty="0"/>
              <a:t>(five tools with an in-depth review of one)</a:t>
            </a:r>
          </a:p>
          <a:p>
            <a:pPr>
              <a:spcBef>
                <a:spcPts val="1200"/>
              </a:spcBef>
              <a:buNone/>
            </a:pPr>
            <a:r>
              <a:rPr lang="en-US" sz="2600" b="1" dirty="0">
                <a:solidFill>
                  <a:srgbClr val="C00000"/>
                </a:solidFill>
              </a:rPr>
              <a:t>7.0</a:t>
            </a:r>
            <a:r>
              <a:rPr lang="en-US" sz="2600" b="1" dirty="0"/>
              <a:t>		Future Optimization							</a:t>
            </a:r>
            <a:endParaRPr lang="en-US" sz="2600" dirty="0"/>
          </a:p>
        </p:txBody>
      </p:sp>
      <p:sp>
        <p:nvSpPr>
          <p:cNvPr id="11" name="Slide Number Placeholder 10"/>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2</a:t>
            </a:fld>
            <a:endParaRPr lang="en-US" sz="1000" dirty="0">
              <a:solidFill>
                <a:schemeClr val="bg1">
                  <a:lumMod val="65000"/>
                </a:schemeClr>
              </a:solidFill>
            </a:endParaRPr>
          </a:p>
        </p:txBody>
      </p:sp>
      <p:sp>
        <p:nvSpPr>
          <p:cNvPr id="5" name="Footer Placeholder 4">
            <a:extLst>
              <a:ext uri="{FF2B5EF4-FFF2-40B4-BE49-F238E27FC236}">
                <a16:creationId xmlns:a16="http://schemas.microsoft.com/office/drawing/2014/main" id="{E35DF3DB-5414-4F3B-A391-54BABEB1B45D}"/>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40690" y="1389728"/>
            <a:ext cx="8154466" cy="5251333"/>
          </a:xfrm>
        </p:spPr>
        <p:txBody>
          <a:bodyPr numCol="1">
            <a:noAutofit/>
          </a:bodyPr>
          <a:lstStyle/>
          <a:p>
            <a:pPr marL="0" indent="0">
              <a:spcBef>
                <a:spcPts val="600"/>
              </a:spcBef>
              <a:spcAft>
                <a:spcPts val="1200"/>
              </a:spcAft>
              <a:buClr>
                <a:srgbClr val="C00000"/>
              </a:buClr>
              <a:buNone/>
            </a:pPr>
            <a:r>
              <a:rPr lang="en-US" sz="2000" dirty="0"/>
              <a:t>Each PT Success Story is framed in the following template:</a:t>
            </a:r>
          </a:p>
          <a:p>
            <a:pPr>
              <a:spcBef>
                <a:spcPts val="600"/>
              </a:spcBef>
              <a:spcAft>
                <a:spcPts val="1200"/>
              </a:spcAft>
              <a:buClr>
                <a:srgbClr val="C00000"/>
              </a:buClr>
              <a:buFont typeface="Wingdings" panose="05000000000000000000" pitchFamily="2" charset="2"/>
              <a:buChar char="§"/>
            </a:pPr>
            <a:r>
              <a:rPr lang="en-US" sz="2400" b="1" dirty="0"/>
              <a:t>Description of the Challenge Faced</a:t>
            </a:r>
            <a:r>
              <a:rPr lang="en-US" sz="2000" b="1" dirty="0"/>
              <a:t>: </a:t>
            </a:r>
            <a:r>
              <a:rPr lang="en-US" sz="2000" dirty="0"/>
              <a:t>What were the public concerns that needed to be addressed?		</a:t>
            </a:r>
          </a:p>
          <a:p>
            <a:pPr>
              <a:spcBef>
                <a:spcPts val="600"/>
              </a:spcBef>
              <a:spcAft>
                <a:spcPts val="1200"/>
              </a:spcAft>
              <a:buClr>
                <a:srgbClr val="C00000"/>
              </a:buClr>
              <a:buFont typeface="Wingdings" panose="05000000000000000000" pitchFamily="2" charset="2"/>
              <a:buChar char="§"/>
            </a:pPr>
            <a:r>
              <a:rPr lang="en-US" sz="2400" b="1" dirty="0"/>
              <a:t>Organization’s Actions and Approach</a:t>
            </a:r>
            <a:r>
              <a:rPr lang="en-US" sz="2000" b="1" dirty="0"/>
              <a:t>:</a:t>
            </a:r>
            <a:r>
              <a:rPr lang="en-US" sz="2400" b="1" dirty="0"/>
              <a:t> </a:t>
            </a:r>
            <a:r>
              <a:rPr lang="en-US" sz="2000" dirty="0"/>
              <a:t>Brief summary of key tactics deployed to counter the challenge and build trust</a:t>
            </a:r>
          </a:p>
          <a:p>
            <a:pPr>
              <a:spcBef>
                <a:spcPts val="600"/>
              </a:spcBef>
              <a:spcAft>
                <a:spcPts val="1200"/>
              </a:spcAft>
              <a:buClr>
                <a:srgbClr val="C00000"/>
              </a:buClr>
              <a:buFont typeface="Wingdings" panose="05000000000000000000" pitchFamily="2" charset="2"/>
              <a:buChar char="§"/>
            </a:pPr>
            <a:r>
              <a:rPr lang="en-US" sz="2400" b="1" dirty="0"/>
              <a:t>KSFs </a:t>
            </a:r>
            <a:r>
              <a:rPr lang="en-US" sz="2400" dirty="0"/>
              <a:t>and</a:t>
            </a:r>
            <a:r>
              <a:rPr lang="en-US" sz="2400" b="1" dirty="0"/>
              <a:t> Elements</a:t>
            </a:r>
            <a:r>
              <a:rPr lang="en-US" sz="2000" b="1" dirty="0"/>
              <a:t>: </a:t>
            </a:r>
            <a:r>
              <a:rPr lang="en-US" sz="2000" dirty="0"/>
              <a:t>What was present that culminated in this generating the desired result?</a:t>
            </a:r>
            <a:endParaRPr lang="en-US" sz="2000" b="1" dirty="0"/>
          </a:p>
          <a:p>
            <a:pPr>
              <a:spcBef>
                <a:spcPts val="600"/>
              </a:spcBef>
              <a:spcAft>
                <a:spcPts val="1200"/>
              </a:spcAft>
              <a:buClr>
                <a:srgbClr val="C00000"/>
              </a:buClr>
              <a:buFont typeface="Wingdings" panose="05000000000000000000" pitchFamily="2" charset="2"/>
              <a:buChar char="§"/>
            </a:pPr>
            <a:r>
              <a:rPr lang="en-US" sz="2400" b="1" dirty="0"/>
              <a:t>Resulted Impact on the Organization</a:t>
            </a:r>
            <a:r>
              <a:rPr lang="en-CA" sz="2000" b="1" dirty="0"/>
              <a:t>: </a:t>
            </a:r>
            <a:r>
              <a:rPr lang="en-US" sz="2000" dirty="0"/>
              <a:t>Measurables and/or positive outcomes from the investment</a:t>
            </a:r>
            <a:endParaRPr lang="en-CA" sz="2000" dirty="0"/>
          </a:p>
          <a:p>
            <a:pPr>
              <a:spcBef>
                <a:spcPts val="600"/>
              </a:spcBef>
              <a:spcAft>
                <a:spcPts val="1200"/>
              </a:spcAft>
              <a:buClr>
                <a:srgbClr val="C00000"/>
              </a:buClr>
              <a:buFont typeface="Wingdings" panose="05000000000000000000" pitchFamily="2" charset="2"/>
              <a:buChar char="§"/>
            </a:pPr>
            <a:r>
              <a:rPr lang="en-US" sz="2400" b="1" dirty="0"/>
              <a:t>Applying the Success Elements to Your Organization</a:t>
            </a:r>
            <a:r>
              <a:rPr lang="en-CA" sz="2000" b="1" dirty="0"/>
              <a:t>: </a:t>
            </a:r>
            <a:r>
              <a:rPr lang="en-CA" sz="2000" dirty="0"/>
              <a:t>How </a:t>
            </a:r>
            <a:br>
              <a:rPr lang="en-CA" sz="2000" dirty="0"/>
            </a:br>
            <a:r>
              <a:rPr lang="en-CA" sz="2000" dirty="0"/>
              <a:t>can this story apply to your organization’s case</a:t>
            </a:r>
          </a:p>
          <a:p>
            <a:pPr marL="0" indent="0" algn="ctr">
              <a:spcBef>
                <a:spcPts val="600"/>
              </a:spcBef>
              <a:spcAft>
                <a:spcPts val="1200"/>
              </a:spcAft>
              <a:buClr>
                <a:srgbClr val="C00000"/>
              </a:buClr>
              <a:buNone/>
            </a:pPr>
            <a:r>
              <a:rPr lang="en-CA" sz="1200" i="1" dirty="0"/>
              <a:t> </a:t>
            </a:r>
            <a:r>
              <a:rPr lang="en-CA" sz="1600" i="1" dirty="0"/>
              <a:t>*Each section will be accompanied by a quote from an industry expert</a:t>
            </a:r>
            <a:endParaRPr lang="en-CA" sz="1200" i="1" dirty="0"/>
          </a:p>
        </p:txBody>
      </p:sp>
      <p:sp>
        <p:nvSpPr>
          <p:cNvPr id="10" name="Title 1"/>
          <p:cNvSpPr>
            <a:spLocks noGrp="1"/>
          </p:cNvSpPr>
          <p:nvPr>
            <p:ph type="title"/>
          </p:nvPr>
        </p:nvSpPr>
        <p:spPr>
          <a:xfrm>
            <a:off x="0" y="484632"/>
            <a:ext cx="9144000" cy="886888"/>
          </a:xfrm>
        </p:spPr>
        <p:txBody>
          <a:bodyPr/>
          <a:lstStyle/>
          <a:p>
            <a:pPr algn="l"/>
            <a:r>
              <a:rPr lang="en-US" sz="3600" b="1" dirty="0">
                <a:solidFill>
                  <a:srgbClr val="FF0000"/>
                </a:solidFill>
                <a:latin typeface="Franklin Gothic Medium" pitchFamily="34" charset="0"/>
              </a:rPr>
              <a:t>	</a:t>
            </a:r>
            <a:r>
              <a:rPr lang="en-US" sz="3800" dirty="0">
                <a:solidFill>
                  <a:srgbClr val="C00000"/>
                </a:solidFill>
                <a:latin typeface="Franklin Gothic Medium" pitchFamily="34" charset="0"/>
              </a:rPr>
              <a:t>4.2  Template for each Success Story</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20</a:t>
            </a:fld>
            <a:endParaRPr lang="en-US" sz="1000" dirty="0">
              <a:solidFill>
                <a:schemeClr val="bg1">
                  <a:lumMod val="65000"/>
                </a:schemeClr>
              </a:solidFill>
            </a:endParaRPr>
          </a:p>
        </p:txBody>
      </p:sp>
    </p:spTree>
    <p:extLst>
      <p:ext uri="{BB962C8B-B14F-4D97-AF65-F5344CB8AC3E}">
        <p14:creationId xmlns:p14="http://schemas.microsoft.com/office/powerpoint/2010/main" val="2672694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29603" y="1539502"/>
            <a:ext cx="8154466" cy="3472322"/>
          </a:xfrm>
        </p:spPr>
        <p:txBody>
          <a:bodyPr>
            <a:noAutofit/>
          </a:bodyPr>
          <a:lstStyle/>
          <a:p>
            <a:pPr>
              <a:spcBef>
                <a:spcPts val="1200"/>
              </a:spcBef>
              <a:spcAft>
                <a:spcPts val="600"/>
              </a:spcAft>
              <a:buClr>
                <a:srgbClr val="C00000"/>
              </a:buClr>
              <a:buFont typeface="Wingdings" panose="05000000000000000000" pitchFamily="2" charset="2"/>
              <a:buChar char="§"/>
            </a:pPr>
            <a:r>
              <a:rPr lang="en-US" sz="2800" dirty="0"/>
              <a:t>Maple Leaf Foods</a:t>
            </a:r>
          </a:p>
          <a:p>
            <a:pPr>
              <a:spcBef>
                <a:spcPts val="1200"/>
              </a:spcBef>
              <a:spcAft>
                <a:spcPts val="600"/>
              </a:spcAft>
              <a:buClr>
                <a:srgbClr val="C00000"/>
              </a:buClr>
              <a:buFont typeface="Wingdings" panose="05000000000000000000" pitchFamily="2" charset="2"/>
              <a:buChar char="§"/>
            </a:pPr>
            <a:r>
              <a:rPr lang="en-US" sz="2800" dirty="0"/>
              <a:t>McDonald’s</a:t>
            </a:r>
          </a:p>
          <a:p>
            <a:pPr>
              <a:spcBef>
                <a:spcPts val="1200"/>
              </a:spcBef>
              <a:spcAft>
                <a:spcPts val="600"/>
              </a:spcAft>
              <a:buClr>
                <a:srgbClr val="C00000"/>
              </a:buClr>
              <a:buFont typeface="Wingdings" panose="05000000000000000000" pitchFamily="2" charset="2"/>
              <a:buChar char="§"/>
            </a:pPr>
            <a:r>
              <a:rPr lang="en-US" sz="2800" dirty="0"/>
              <a:t>The “Fresh Air Farmer”</a:t>
            </a:r>
          </a:p>
          <a:p>
            <a:pPr>
              <a:spcBef>
                <a:spcPts val="1200"/>
              </a:spcBef>
              <a:spcAft>
                <a:spcPts val="600"/>
              </a:spcAft>
              <a:buClr>
                <a:srgbClr val="C00000"/>
              </a:buClr>
              <a:buFont typeface="Wingdings" panose="05000000000000000000" pitchFamily="2" charset="2"/>
              <a:buChar char="§"/>
            </a:pPr>
            <a:r>
              <a:rPr lang="en-US" sz="2800" dirty="0"/>
              <a:t>CRSB’s Sustainable Beef Pilot and Program </a:t>
            </a:r>
          </a:p>
          <a:p>
            <a:pPr>
              <a:spcBef>
                <a:spcPts val="1200"/>
              </a:spcBef>
              <a:spcAft>
                <a:spcPts val="600"/>
              </a:spcAft>
              <a:buClr>
                <a:srgbClr val="C00000"/>
              </a:buClr>
              <a:buFont typeface="Wingdings" panose="05000000000000000000" pitchFamily="2" charset="2"/>
              <a:buChar char="§"/>
            </a:pPr>
            <a:r>
              <a:rPr lang="en-US" sz="2800" dirty="0"/>
              <a:t>Farm &amp; Food Care</a:t>
            </a:r>
          </a:p>
          <a:p>
            <a:pPr>
              <a:spcBef>
                <a:spcPts val="1200"/>
              </a:spcBef>
              <a:spcAft>
                <a:spcPts val="600"/>
              </a:spcAft>
              <a:buClr>
                <a:srgbClr val="C00000"/>
              </a:buClr>
              <a:buFont typeface="Wingdings" panose="05000000000000000000" pitchFamily="2" charset="2"/>
              <a:buChar char="§"/>
            </a:pPr>
            <a:r>
              <a:rPr lang="en-US" sz="2800" dirty="0"/>
              <a:t>“The New Farm” Project</a:t>
            </a:r>
          </a:p>
          <a:p>
            <a:pPr>
              <a:spcBef>
                <a:spcPts val="1200"/>
              </a:spcBef>
              <a:spcAft>
                <a:spcPts val="600"/>
              </a:spcAft>
              <a:buClr>
                <a:srgbClr val="C00000"/>
              </a:buClr>
              <a:buFont typeface="Wingdings" panose="05000000000000000000" pitchFamily="2" charset="2"/>
              <a:buChar char="§"/>
            </a:pPr>
            <a:endParaRPr lang="en-US" sz="26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4.3  Six Success Stories</a:t>
            </a:r>
            <a:br>
              <a:rPr lang="en-US" sz="3800" dirty="0">
                <a:solidFill>
                  <a:srgbClr val="C00000"/>
                </a:solidFill>
                <a:latin typeface="Franklin Gothic Medium" pitchFamily="34" charset="0"/>
              </a:rPr>
            </a:br>
            <a:endParaRPr lang="en-US" sz="3800" dirty="0">
              <a:solidFill>
                <a:srgbClr val="C00000"/>
              </a:solidFill>
              <a:latin typeface="Franklin Gothic Medium" pitchFamily="34" charset="0"/>
            </a:endParaRP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21</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28D22772-292D-43B7-9D14-0CB614568051}"/>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3067918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29603" y="1539502"/>
            <a:ext cx="8154466" cy="3472322"/>
          </a:xfrm>
        </p:spPr>
        <p:txBody>
          <a:bodyPr>
            <a:noAutofit/>
          </a:bodyPr>
          <a:lstStyle/>
          <a:p>
            <a:pPr>
              <a:spcBef>
                <a:spcPts val="1200"/>
              </a:spcBef>
              <a:spcAft>
                <a:spcPts val="600"/>
              </a:spcAft>
              <a:buClr>
                <a:srgbClr val="C00000"/>
              </a:buClr>
              <a:buFont typeface="Wingdings" panose="05000000000000000000" pitchFamily="2" charset="2"/>
              <a:buChar char="§"/>
            </a:pPr>
            <a:r>
              <a:rPr lang="en-US" sz="2800" b="1" dirty="0"/>
              <a:t>Maple Leaf Foods</a:t>
            </a:r>
          </a:p>
          <a:p>
            <a:pPr>
              <a:spcBef>
                <a:spcPts val="1200"/>
              </a:spcBef>
              <a:spcAft>
                <a:spcPts val="600"/>
              </a:spcAft>
              <a:buClr>
                <a:srgbClr val="C00000"/>
              </a:buClr>
              <a:buFont typeface="Wingdings" panose="05000000000000000000" pitchFamily="2" charset="2"/>
              <a:buChar char="§"/>
            </a:pPr>
            <a:r>
              <a:rPr lang="en-US" sz="2800" dirty="0">
                <a:solidFill>
                  <a:schemeClr val="bg1">
                    <a:lumMod val="50000"/>
                  </a:schemeClr>
                </a:solidFill>
              </a:rPr>
              <a:t>McDonald’s</a:t>
            </a:r>
          </a:p>
          <a:p>
            <a:pPr>
              <a:spcBef>
                <a:spcPts val="1200"/>
              </a:spcBef>
              <a:spcAft>
                <a:spcPts val="600"/>
              </a:spcAft>
              <a:buClr>
                <a:srgbClr val="C00000"/>
              </a:buClr>
              <a:buFont typeface="Wingdings" panose="05000000000000000000" pitchFamily="2" charset="2"/>
              <a:buChar char="§"/>
            </a:pPr>
            <a:r>
              <a:rPr lang="en-US" sz="2800" dirty="0">
                <a:solidFill>
                  <a:schemeClr val="bg1">
                    <a:lumMod val="50000"/>
                  </a:schemeClr>
                </a:solidFill>
              </a:rPr>
              <a:t>The “Fresh Air Farmer”</a:t>
            </a:r>
          </a:p>
          <a:p>
            <a:pPr>
              <a:spcBef>
                <a:spcPts val="1200"/>
              </a:spcBef>
              <a:spcAft>
                <a:spcPts val="600"/>
              </a:spcAft>
              <a:buClr>
                <a:srgbClr val="C00000"/>
              </a:buClr>
              <a:buFont typeface="Wingdings" panose="05000000000000000000" pitchFamily="2" charset="2"/>
              <a:buChar char="§"/>
            </a:pPr>
            <a:r>
              <a:rPr lang="en-US" sz="2800" dirty="0">
                <a:solidFill>
                  <a:schemeClr val="bg1">
                    <a:lumMod val="50000"/>
                  </a:schemeClr>
                </a:solidFill>
              </a:rPr>
              <a:t>CRSB’s Sustainable Beef Pilot and Program </a:t>
            </a:r>
          </a:p>
          <a:p>
            <a:pPr>
              <a:spcBef>
                <a:spcPts val="1200"/>
              </a:spcBef>
              <a:spcAft>
                <a:spcPts val="600"/>
              </a:spcAft>
              <a:buClr>
                <a:srgbClr val="C00000"/>
              </a:buClr>
              <a:buFont typeface="Wingdings" panose="05000000000000000000" pitchFamily="2" charset="2"/>
              <a:buChar char="§"/>
            </a:pPr>
            <a:r>
              <a:rPr lang="en-US" sz="2800" dirty="0">
                <a:solidFill>
                  <a:schemeClr val="bg1">
                    <a:lumMod val="50000"/>
                  </a:schemeClr>
                </a:solidFill>
              </a:rPr>
              <a:t>Farm &amp; Food Care</a:t>
            </a:r>
          </a:p>
          <a:p>
            <a:pPr>
              <a:spcBef>
                <a:spcPts val="1200"/>
              </a:spcBef>
              <a:spcAft>
                <a:spcPts val="600"/>
              </a:spcAft>
              <a:buClr>
                <a:srgbClr val="C00000"/>
              </a:buClr>
              <a:buFont typeface="Wingdings" panose="05000000000000000000" pitchFamily="2" charset="2"/>
              <a:buChar char="§"/>
            </a:pPr>
            <a:r>
              <a:rPr lang="en-US" sz="2800" dirty="0">
                <a:solidFill>
                  <a:schemeClr val="bg1">
                    <a:lumMod val="50000"/>
                  </a:schemeClr>
                </a:solidFill>
              </a:rPr>
              <a:t>“The New Farm” Project</a:t>
            </a:r>
          </a:p>
          <a:p>
            <a:pPr marL="0" indent="0">
              <a:spcBef>
                <a:spcPts val="1200"/>
              </a:spcBef>
              <a:spcAft>
                <a:spcPts val="600"/>
              </a:spcAft>
              <a:buClr>
                <a:srgbClr val="C00000"/>
              </a:buClr>
              <a:buNone/>
            </a:pPr>
            <a:endParaRPr lang="en-US" sz="26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4.3  Six Success Stories</a:t>
            </a:r>
            <a:br>
              <a:rPr lang="en-US" sz="3800" dirty="0">
                <a:solidFill>
                  <a:srgbClr val="C00000"/>
                </a:solidFill>
                <a:latin typeface="Franklin Gothic Medium" pitchFamily="34" charset="0"/>
              </a:rPr>
            </a:br>
            <a:endParaRPr lang="en-US" sz="3800" dirty="0">
              <a:solidFill>
                <a:srgbClr val="C00000"/>
              </a:solidFill>
              <a:latin typeface="Franklin Gothic Medium" pitchFamily="34" charset="0"/>
            </a:endParaRP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22</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28D22772-292D-43B7-9D14-0CB614568051}"/>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237857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416669"/>
            <a:ext cx="8154466" cy="5009297"/>
          </a:xfrm>
        </p:spPr>
        <p:txBody>
          <a:bodyPr>
            <a:noAutofit/>
          </a:bodyPr>
          <a:lstStyle/>
          <a:p>
            <a:pPr>
              <a:buClr>
                <a:srgbClr val="C00000"/>
              </a:buClr>
              <a:buFont typeface="Wingdings" panose="05000000000000000000" pitchFamily="2" charset="2"/>
              <a:buChar char="§"/>
            </a:pPr>
            <a:endParaRPr lang="en-US" sz="2400" dirty="0"/>
          </a:p>
          <a:p>
            <a:pPr>
              <a:buClr>
                <a:srgbClr val="C00000"/>
              </a:buClr>
              <a:buFont typeface="Wingdings" panose="05000000000000000000" pitchFamily="2" charset="2"/>
              <a:buChar char="§"/>
            </a:pPr>
            <a:r>
              <a:rPr lang="en-US" sz="2400" dirty="0"/>
              <a:t>A success story for multiple reasons, this is an example of how an organization’s </a:t>
            </a:r>
            <a:r>
              <a:rPr lang="en-US" sz="2400" b="1" dirty="0"/>
              <a:t>public trust terrain</a:t>
            </a:r>
            <a:r>
              <a:rPr lang="en-US" sz="2400" dirty="0"/>
              <a:t> and challenges </a:t>
            </a:r>
            <a:r>
              <a:rPr lang="en-US" sz="2400" b="1" dirty="0"/>
              <a:t>shift over time</a:t>
            </a:r>
            <a:r>
              <a:rPr lang="en-US" sz="2400" dirty="0"/>
              <a:t>, requiring a </a:t>
            </a:r>
            <a:r>
              <a:rPr lang="en-US" sz="2400" b="1" dirty="0"/>
              <a:t>corresponding shift</a:t>
            </a:r>
            <a:r>
              <a:rPr lang="en-US" sz="2400" dirty="0"/>
              <a:t> in </a:t>
            </a:r>
            <a:r>
              <a:rPr lang="en-US" sz="2400" b="1" dirty="0"/>
              <a:t>communications</a:t>
            </a:r>
            <a:r>
              <a:rPr lang="en-US" sz="2400" dirty="0"/>
              <a:t> content and approach</a:t>
            </a:r>
            <a:endParaRPr lang="en-US" sz="2000" dirty="0"/>
          </a:p>
          <a:p>
            <a:pPr>
              <a:spcBef>
                <a:spcPts val="1200"/>
              </a:spcBef>
              <a:buClr>
                <a:srgbClr val="C00000"/>
              </a:buClr>
              <a:buFont typeface="Wingdings" panose="05000000000000000000" pitchFamily="2" charset="2"/>
              <a:buChar char="§"/>
            </a:pPr>
            <a:r>
              <a:rPr lang="en-US" sz="2400" dirty="0"/>
              <a:t>2008’s food safety crisis to 2017’s </a:t>
            </a:r>
            <a:r>
              <a:rPr lang="en-US" sz="2400" b="1" dirty="0"/>
              <a:t>a.)</a:t>
            </a:r>
            <a:r>
              <a:rPr lang="en-US" sz="2400" dirty="0"/>
              <a:t> environmental impact </a:t>
            </a:r>
            <a:br>
              <a:rPr lang="en-US" sz="2400" dirty="0"/>
            </a:br>
            <a:r>
              <a:rPr lang="en-US" sz="2400" b="1" dirty="0"/>
              <a:t>b.) </a:t>
            </a:r>
            <a:r>
              <a:rPr lang="en-US" sz="2400" dirty="0"/>
              <a:t>animal care   </a:t>
            </a:r>
            <a:r>
              <a:rPr lang="en-US" sz="2400" b="1" dirty="0"/>
              <a:t>c.) </a:t>
            </a:r>
            <a:r>
              <a:rPr lang="en-US" sz="2400" dirty="0"/>
              <a:t>food additives / nutrition </a:t>
            </a:r>
            <a:endParaRPr lang="en-CA" sz="2000" dirty="0"/>
          </a:p>
          <a:p>
            <a:pPr marL="0" indent="0">
              <a:spcBef>
                <a:spcPts val="1200"/>
              </a:spcBef>
              <a:spcAft>
                <a:spcPts val="600"/>
              </a:spcAft>
              <a:buClr>
                <a:srgbClr val="C00000"/>
              </a:buClr>
              <a:buNone/>
            </a:pPr>
            <a:endParaRPr lang="en-CA" sz="1600" dirty="0"/>
          </a:p>
          <a:p>
            <a:pPr marL="0" indent="0">
              <a:spcBef>
                <a:spcPts val="1200"/>
              </a:spcBef>
              <a:spcAft>
                <a:spcPts val="600"/>
              </a:spcAft>
              <a:buClr>
                <a:srgbClr val="C00000"/>
              </a:buClr>
              <a:buNone/>
            </a:pPr>
            <a:endParaRPr lang="en-US" sz="26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4.4  Maple Leaf Foods: Challenges Faced</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23</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14DD3B3B-4822-431D-9A4E-66CBB683EA48}"/>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1945424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416669"/>
            <a:ext cx="8154466" cy="5009297"/>
          </a:xfrm>
        </p:spPr>
        <p:txBody>
          <a:bodyPr>
            <a:noAutofit/>
          </a:bodyPr>
          <a:lstStyle/>
          <a:p>
            <a:pPr marL="0" indent="0" algn="ctr">
              <a:spcBef>
                <a:spcPts val="3600"/>
              </a:spcBef>
              <a:spcAft>
                <a:spcPts val="600"/>
              </a:spcAft>
              <a:buClr>
                <a:srgbClr val="C00000"/>
              </a:buClr>
              <a:buNone/>
            </a:pPr>
            <a:endParaRPr lang="en-CA" sz="2400" i="1" dirty="0"/>
          </a:p>
          <a:p>
            <a:pPr marL="0" indent="0" algn="ctr">
              <a:spcBef>
                <a:spcPts val="3600"/>
              </a:spcBef>
              <a:spcAft>
                <a:spcPts val="600"/>
              </a:spcAft>
              <a:buClr>
                <a:srgbClr val="C00000"/>
              </a:buClr>
              <a:buNone/>
            </a:pPr>
            <a:r>
              <a:rPr lang="en-CA" sz="2400" i="1" dirty="0"/>
              <a:t>“</a:t>
            </a:r>
            <a:r>
              <a:rPr lang="en-US" sz="2400" i="1" dirty="0"/>
              <a:t>Canadians want to know what and why of processes and practices. They want to know what is being done to </a:t>
            </a:r>
            <a:br>
              <a:rPr lang="en-US" sz="2400" i="1" dirty="0"/>
            </a:br>
            <a:r>
              <a:rPr lang="en-US" sz="2400" i="1" dirty="0"/>
              <a:t>minimize environmental impact. What is being done </a:t>
            </a:r>
            <a:br>
              <a:rPr lang="en-US" sz="2400" i="1" dirty="0"/>
            </a:br>
            <a:r>
              <a:rPr lang="en-US" sz="2400" i="1" dirty="0"/>
              <a:t>to ensure the highest animal care.</a:t>
            </a:r>
            <a:r>
              <a:rPr lang="en-CA" sz="2400" i="1" dirty="0"/>
              <a:t>”</a:t>
            </a:r>
          </a:p>
          <a:p>
            <a:pPr marL="0" indent="0" algn="ctr">
              <a:spcBef>
                <a:spcPts val="3600"/>
              </a:spcBef>
              <a:spcAft>
                <a:spcPts val="600"/>
              </a:spcAft>
              <a:buClr>
                <a:srgbClr val="C00000"/>
              </a:buClr>
              <a:buNone/>
            </a:pPr>
            <a:r>
              <a:rPr lang="en-CA" sz="2400" dirty="0"/>
              <a:t>– </a:t>
            </a:r>
            <a:r>
              <a:rPr lang="en-CA" sz="1800" b="1" dirty="0"/>
              <a:t>Clinton </a:t>
            </a:r>
            <a:r>
              <a:rPr lang="en-CA" sz="1800" b="1" dirty="0" err="1"/>
              <a:t>Monchuk</a:t>
            </a:r>
            <a:r>
              <a:rPr lang="en-CA" sz="1800" b="1" dirty="0"/>
              <a:t>,</a:t>
            </a:r>
            <a:r>
              <a:rPr lang="en-CA" sz="1800" dirty="0"/>
              <a:t> </a:t>
            </a:r>
            <a:r>
              <a:rPr lang="en-CA" sz="1800" i="1" dirty="0"/>
              <a:t>Executive Director</a:t>
            </a:r>
            <a:r>
              <a:rPr lang="en-CA" sz="1800" dirty="0"/>
              <a:t> of </a:t>
            </a:r>
            <a:r>
              <a:rPr lang="en-CA" sz="1800" i="1" u="sng" dirty="0">
                <a:hlinkClick r:id="rId3"/>
              </a:rPr>
              <a:t>Farm &amp; Food Care Saskatchewan</a:t>
            </a:r>
            <a:endParaRPr lang="en-CA" sz="20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4.4  Maple Leaf Foods: Challenges Faced</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24</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14DD3B3B-4822-431D-9A4E-66CBB683EA48}"/>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4113081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605240-7B11-4479-AAE2-79F30BEECC9F}"/>
              </a:ext>
            </a:extLst>
          </p:cNvPr>
          <p:cNvPicPr>
            <a:picLocks noChangeAspect="1"/>
          </p:cNvPicPr>
          <p:nvPr/>
        </p:nvPicPr>
        <p:blipFill>
          <a:blip r:embed="rId3"/>
          <a:stretch>
            <a:fillRect/>
          </a:stretch>
        </p:blipFill>
        <p:spPr>
          <a:xfrm>
            <a:off x="2108001" y="3069695"/>
            <a:ext cx="4997669" cy="2589236"/>
          </a:xfrm>
          <a:prstGeom prst="rect">
            <a:avLst/>
          </a:prstGeom>
        </p:spPr>
      </p:pic>
      <p:pic>
        <p:nvPicPr>
          <p:cNvPr id="2056" name="Picture 8" descr="Image result for tv frame png">
            <a:extLst>
              <a:ext uri="{FF2B5EF4-FFF2-40B4-BE49-F238E27FC236}">
                <a16:creationId xmlns:a16="http://schemas.microsoft.com/office/drawing/2014/main" id="{E8625159-37D7-44D1-B554-4376641A02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3307" y="2994267"/>
            <a:ext cx="5107056" cy="311211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48845" y="1416669"/>
            <a:ext cx="8154466" cy="5017687"/>
          </a:xfrm>
        </p:spPr>
        <p:txBody>
          <a:bodyPr>
            <a:noAutofit/>
          </a:bodyPr>
          <a:lstStyle/>
          <a:p>
            <a:pPr marL="0" indent="0">
              <a:spcBef>
                <a:spcPts val="1200"/>
              </a:spcBef>
              <a:spcAft>
                <a:spcPts val="600"/>
              </a:spcAft>
              <a:buClr>
                <a:srgbClr val="C00000"/>
              </a:buClr>
              <a:buNone/>
            </a:pPr>
            <a:r>
              <a:rPr lang="en-US" sz="2600" b="1" dirty="0"/>
              <a:t>2008 Food Safety Crisis</a:t>
            </a:r>
          </a:p>
          <a:p>
            <a:pPr>
              <a:spcBef>
                <a:spcPts val="1200"/>
              </a:spcBef>
              <a:spcAft>
                <a:spcPts val="600"/>
              </a:spcAft>
              <a:buClr>
                <a:srgbClr val="C00000"/>
              </a:buClr>
              <a:buFont typeface="Wingdings" panose="05000000000000000000" pitchFamily="2" charset="2"/>
              <a:buChar char="§"/>
            </a:pPr>
            <a:r>
              <a:rPr lang="en-US" sz="2000" dirty="0"/>
              <a:t>Addressed head-on by CEO Michael McCain in a series of </a:t>
            </a:r>
            <a:r>
              <a:rPr lang="en-US" sz="2000" b="1" dirty="0"/>
              <a:t>national TV ads and online videos:</a:t>
            </a:r>
            <a:r>
              <a:rPr lang="en-US" sz="2000" dirty="0"/>
              <a:t> </a:t>
            </a:r>
            <a:r>
              <a:rPr lang="en-US" sz="1050" u="sng" dirty="0">
                <a:hlinkClick r:id="rId5"/>
              </a:rPr>
              <a:t>https://www.youtube.com/watch?v=zIsN5AkJ1AI</a:t>
            </a:r>
            <a:r>
              <a:rPr lang="en-US" sz="1050" u="sng" dirty="0"/>
              <a:t> </a:t>
            </a:r>
            <a:endParaRPr lang="en-US" sz="1000" dirty="0"/>
          </a:p>
          <a:p>
            <a:pPr marL="0" indent="0" algn="ctr">
              <a:spcBef>
                <a:spcPts val="1200"/>
              </a:spcBef>
              <a:spcAft>
                <a:spcPts val="600"/>
              </a:spcAft>
              <a:buClr>
                <a:srgbClr val="C00000"/>
              </a:buClr>
              <a:buNone/>
            </a:pPr>
            <a:br>
              <a:rPr lang="en-CA" sz="1600" i="1" dirty="0"/>
            </a:br>
            <a:endParaRPr lang="en-CA" sz="1600" i="1" dirty="0"/>
          </a:p>
          <a:p>
            <a:pPr marL="0" indent="0">
              <a:spcBef>
                <a:spcPts val="1200"/>
              </a:spcBef>
              <a:spcAft>
                <a:spcPts val="600"/>
              </a:spcAft>
              <a:buClr>
                <a:srgbClr val="C00000"/>
              </a:buClr>
              <a:buNone/>
            </a:pPr>
            <a:br>
              <a:rPr lang="en-CA" sz="2000" u="sng" dirty="0"/>
            </a:br>
            <a:endParaRPr lang="en-CA" sz="2000" dirty="0"/>
          </a:p>
          <a:p>
            <a:pPr>
              <a:spcBef>
                <a:spcPts val="1200"/>
              </a:spcBef>
              <a:spcAft>
                <a:spcPts val="600"/>
              </a:spcAft>
              <a:buClr>
                <a:srgbClr val="C00000"/>
              </a:buClr>
              <a:buFont typeface="Wingdings" panose="05000000000000000000" pitchFamily="2" charset="2"/>
              <a:buChar char="§"/>
            </a:pPr>
            <a:endParaRPr lang="en-US" sz="1050" u="sng" dirty="0"/>
          </a:p>
          <a:p>
            <a:pPr>
              <a:spcBef>
                <a:spcPts val="1200"/>
              </a:spcBef>
              <a:spcAft>
                <a:spcPts val="600"/>
              </a:spcAft>
              <a:buClr>
                <a:srgbClr val="C00000"/>
              </a:buClr>
              <a:buFont typeface="Wingdings" panose="05000000000000000000" pitchFamily="2" charset="2"/>
              <a:buChar char="§"/>
            </a:pPr>
            <a:endParaRPr lang="en-US" sz="2600" dirty="0"/>
          </a:p>
          <a:p>
            <a:pPr marL="0" indent="0">
              <a:spcBef>
                <a:spcPts val="1200"/>
              </a:spcBef>
              <a:spcAft>
                <a:spcPts val="600"/>
              </a:spcAft>
              <a:buClr>
                <a:srgbClr val="C00000"/>
              </a:buClr>
              <a:buNone/>
            </a:pPr>
            <a:endParaRPr lang="en-US" sz="26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4.5  Maple Leaf Foods: </a:t>
            </a:r>
            <a:r>
              <a:rPr lang="en-US" sz="3600" dirty="0">
                <a:solidFill>
                  <a:srgbClr val="C00000"/>
                </a:solidFill>
                <a:latin typeface="Franklin Gothic Medium" pitchFamily="34" charset="0"/>
              </a:rPr>
              <a:t>Action &amp; Approach</a:t>
            </a:r>
            <a:endParaRPr lang="en-US" sz="3800" dirty="0">
              <a:solidFill>
                <a:srgbClr val="C00000"/>
              </a:solidFill>
              <a:latin typeface="Franklin Gothic Medium" pitchFamily="34" charset="0"/>
            </a:endParaRP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25</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288F5FE2-7A9F-41C9-BA27-C3066A694708}"/>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3693697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416669"/>
            <a:ext cx="8154466" cy="5017687"/>
          </a:xfrm>
        </p:spPr>
        <p:txBody>
          <a:bodyPr>
            <a:noAutofit/>
          </a:bodyPr>
          <a:lstStyle/>
          <a:p>
            <a:pPr marL="0" indent="0">
              <a:spcBef>
                <a:spcPts val="1200"/>
              </a:spcBef>
              <a:spcAft>
                <a:spcPts val="600"/>
              </a:spcAft>
              <a:buClr>
                <a:srgbClr val="C00000"/>
              </a:buClr>
              <a:buNone/>
            </a:pPr>
            <a:r>
              <a:rPr lang="en-US" sz="2600" b="1" dirty="0"/>
              <a:t>Food Additives &amp; Processing</a:t>
            </a:r>
          </a:p>
          <a:p>
            <a:pPr>
              <a:spcBef>
                <a:spcPts val="1200"/>
              </a:spcBef>
              <a:spcAft>
                <a:spcPts val="600"/>
              </a:spcAft>
              <a:buClr>
                <a:srgbClr val="C00000"/>
              </a:buClr>
              <a:buFont typeface="Wingdings" panose="05000000000000000000" pitchFamily="2" charset="2"/>
              <a:buChar char="§"/>
            </a:pPr>
            <a:r>
              <a:rPr lang="en-CA" sz="2000" dirty="0"/>
              <a:t>To address rising </a:t>
            </a:r>
            <a:r>
              <a:rPr lang="en-CA" sz="2000" b="1" dirty="0"/>
              <a:t>consumer concerns</a:t>
            </a:r>
            <a:r>
              <a:rPr lang="en-CA" sz="2000" dirty="0"/>
              <a:t> around </a:t>
            </a:r>
            <a:r>
              <a:rPr lang="en-CA" sz="2000" b="1" dirty="0"/>
              <a:t>food additives</a:t>
            </a:r>
            <a:r>
              <a:rPr lang="en-CA" sz="2000" dirty="0"/>
              <a:t>, the company </a:t>
            </a:r>
            <a:r>
              <a:rPr lang="en-CA" sz="2000" b="1" dirty="0"/>
              <a:t>eliminated</a:t>
            </a:r>
            <a:r>
              <a:rPr lang="en-CA" sz="2000" dirty="0"/>
              <a:t> most additives from their food, launched a </a:t>
            </a:r>
            <a:r>
              <a:rPr lang="en-CA" sz="2000" b="1" dirty="0"/>
              <a:t>national TV campaign</a:t>
            </a:r>
            <a:r>
              <a:rPr lang="en-CA" sz="2000" dirty="0"/>
              <a:t> and extensive </a:t>
            </a:r>
            <a:r>
              <a:rPr lang="en-CA" sz="2000" b="1" dirty="0"/>
              <a:t>online campaign</a:t>
            </a:r>
            <a:r>
              <a:rPr lang="en-CA" sz="2000" dirty="0"/>
              <a:t> promoting videos focused on this </a:t>
            </a:r>
            <a:r>
              <a:rPr lang="en-CA" sz="2000" b="1" dirty="0"/>
              <a:t>commitment: </a:t>
            </a:r>
            <a:r>
              <a:rPr lang="en-US" sz="1050" u="sng" dirty="0">
                <a:hlinkClick r:id="rId3"/>
              </a:rPr>
              <a:t>https://www.youtube.com/watch?v=LGBfbyx8FBY</a:t>
            </a:r>
            <a:endParaRPr lang="en-US" sz="1050" u="sng" dirty="0"/>
          </a:p>
          <a:p>
            <a:pPr marL="0" indent="0" algn="ctr">
              <a:spcBef>
                <a:spcPts val="1200"/>
              </a:spcBef>
              <a:spcAft>
                <a:spcPts val="600"/>
              </a:spcAft>
              <a:buClr>
                <a:srgbClr val="C00000"/>
              </a:buClr>
              <a:buNone/>
            </a:pPr>
            <a:br>
              <a:rPr lang="en-CA" sz="1600" i="1" dirty="0"/>
            </a:br>
            <a:endParaRPr lang="en-CA" sz="1600" i="1" dirty="0"/>
          </a:p>
          <a:p>
            <a:pPr marL="0" indent="0">
              <a:spcBef>
                <a:spcPts val="1200"/>
              </a:spcBef>
              <a:spcAft>
                <a:spcPts val="600"/>
              </a:spcAft>
              <a:buClr>
                <a:srgbClr val="C00000"/>
              </a:buClr>
              <a:buNone/>
            </a:pPr>
            <a:br>
              <a:rPr lang="en-CA" sz="2000" u="sng" dirty="0"/>
            </a:br>
            <a:endParaRPr lang="en-CA" sz="2000" dirty="0"/>
          </a:p>
          <a:p>
            <a:pPr>
              <a:spcBef>
                <a:spcPts val="1200"/>
              </a:spcBef>
              <a:spcAft>
                <a:spcPts val="600"/>
              </a:spcAft>
              <a:buClr>
                <a:srgbClr val="C00000"/>
              </a:buClr>
              <a:buFont typeface="Wingdings" panose="05000000000000000000" pitchFamily="2" charset="2"/>
              <a:buChar char="§"/>
            </a:pPr>
            <a:endParaRPr lang="en-US" sz="1050" u="sng" dirty="0"/>
          </a:p>
          <a:p>
            <a:pPr>
              <a:spcBef>
                <a:spcPts val="1200"/>
              </a:spcBef>
              <a:spcAft>
                <a:spcPts val="600"/>
              </a:spcAft>
              <a:buClr>
                <a:srgbClr val="C00000"/>
              </a:buClr>
              <a:buFont typeface="Wingdings" panose="05000000000000000000" pitchFamily="2" charset="2"/>
              <a:buChar char="§"/>
            </a:pPr>
            <a:endParaRPr lang="en-US" sz="2600" dirty="0"/>
          </a:p>
          <a:p>
            <a:pPr marL="0" indent="0">
              <a:spcBef>
                <a:spcPts val="1200"/>
              </a:spcBef>
              <a:spcAft>
                <a:spcPts val="600"/>
              </a:spcAft>
              <a:buClr>
                <a:srgbClr val="C00000"/>
              </a:buClr>
              <a:buNone/>
            </a:pPr>
            <a:endParaRPr lang="en-US" sz="26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4.5  Maple Leaf Foods: </a:t>
            </a:r>
            <a:r>
              <a:rPr lang="en-US" sz="3600" dirty="0">
                <a:solidFill>
                  <a:srgbClr val="C00000"/>
                </a:solidFill>
                <a:latin typeface="Franklin Gothic Medium" pitchFamily="34" charset="0"/>
              </a:rPr>
              <a:t>Action &amp; Approach</a:t>
            </a:r>
            <a:endParaRPr lang="en-US" sz="3800" dirty="0">
              <a:solidFill>
                <a:srgbClr val="C00000"/>
              </a:solidFill>
              <a:latin typeface="Franklin Gothic Medium" pitchFamily="34" charset="0"/>
            </a:endParaRP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26</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288F5FE2-7A9F-41C9-BA27-C3066A694708}"/>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pic>
        <p:nvPicPr>
          <p:cNvPr id="3" name="Picture 2">
            <a:extLst>
              <a:ext uri="{FF2B5EF4-FFF2-40B4-BE49-F238E27FC236}">
                <a16:creationId xmlns:a16="http://schemas.microsoft.com/office/drawing/2014/main" id="{D3806827-8725-4B55-BBD0-EA7B027EC98D}"/>
              </a:ext>
            </a:extLst>
          </p:cNvPr>
          <p:cNvPicPr>
            <a:picLocks noChangeAspect="1"/>
          </p:cNvPicPr>
          <p:nvPr/>
        </p:nvPicPr>
        <p:blipFill>
          <a:blip r:embed="rId4"/>
          <a:stretch>
            <a:fillRect/>
          </a:stretch>
        </p:blipFill>
        <p:spPr>
          <a:xfrm>
            <a:off x="448845" y="3636929"/>
            <a:ext cx="3957145" cy="2095658"/>
          </a:xfrm>
          <a:prstGeom prst="rect">
            <a:avLst/>
          </a:prstGeom>
        </p:spPr>
      </p:pic>
      <p:pic>
        <p:nvPicPr>
          <p:cNvPr id="5" name="Picture 4">
            <a:extLst>
              <a:ext uri="{FF2B5EF4-FFF2-40B4-BE49-F238E27FC236}">
                <a16:creationId xmlns:a16="http://schemas.microsoft.com/office/drawing/2014/main" id="{CBC28564-1154-498E-803D-95A0478DBA92}"/>
              </a:ext>
            </a:extLst>
          </p:cNvPr>
          <p:cNvPicPr>
            <a:picLocks noChangeAspect="1"/>
          </p:cNvPicPr>
          <p:nvPr/>
        </p:nvPicPr>
        <p:blipFill>
          <a:blip r:embed="rId5"/>
          <a:stretch>
            <a:fillRect/>
          </a:stretch>
        </p:blipFill>
        <p:spPr>
          <a:xfrm>
            <a:off x="4745422" y="3636929"/>
            <a:ext cx="3957147" cy="2095658"/>
          </a:xfrm>
          <a:prstGeom prst="rect">
            <a:avLst/>
          </a:prstGeom>
        </p:spPr>
      </p:pic>
    </p:spTree>
    <p:extLst>
      <p:ext uri="{BB962C8B-B14F-4D97-AF65-F5344CB8AC3E}">
        <p14:creationId xmlns:p14="http://schemas.microsoft.com/office/powerpoint/2010/main" val="3426671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4" y="1416669"/>
            <a:ext cx="8246311" cy="5017687"/>
          </a:xfrm>
        </p:spPr>
        <p:txBody>
          <a:bodyPr>
            <a:noAutofit/>
          </a:bodyPr>
          <a:lstStyle/>
          <a:p>
            <a:pPr marL="0" indent="0">
              <a:spcBef>
                <a:spcPts val="1200"/>
              </a:spcBef>
              <a:spcAft>
                <a:spcPts val="600"/>
              </a:spcAft>
              <a:buClr>
                <a:srgbClr val="C00000"/>
              </a:buClr>
              <a:buNone/>
            </a:pPr>
            <a:r>
              <a:rPr lang="en-US" sz="2600" b="1" dirty="0"/>
              <a:t>Environmental Impact &amp; Sustainability</a:t>
            </a:r>
          </a:p>
          <a:p>
            <a:pPr>
              <a:spcBef>
                <a:spcPts val="1200"/>
              </a:spcBef>
              <a:spcAft>
                <a:spcPts val="600"/>
              </a:spcAft>
              <a:buClr>
                <a:srgbClr val="C00000"/>
              </a:buClr>
              <a:buFont typeface="Wingdings" panose="05000000000000000000" pitchFamily="2" charset="2"/>
              <a:buChar char="§"/>
            </a:pPr>
            <a:r>
              <a:rPr lang="en-US" sz="2000" dirty="0"/>
              <a:t>Addressed by </a:t>
            </a:r>
            <a:r>
              <a:rPr lang="en-US" sz="2000" b="1" dirty="0"/>
              <a:t>measuring </a:t>
            </a:r>
            <a:r>
              <a:rPr lang="en-US" sz="2000" dirty="0"/>
              <a:t>environmental impact, </a:t>
            </a:r>
            <a:r>
              <a:rPr lang="en-US" sz="2000" b="1" dirty="0"/>
              <a:t>setting ambitious goals</a:t>
            </a:r>
            <a:r>
              <a:rPr lang="en-US" sz="2000" dirty="0"/>
              <a:t> for improvement, </a:t>
            </a:r>
            <a:r>
              <a:rPr lang="en-US" sz="2000" b="1" dirty="0"/>
              <a:t>tracking</a:t>
            </a:r>
            <a:r>
              <a:rPr lang="en-US" sz="2000" dirty="0"/>
              <a:t> progress against goals, and</a:t>
            </a:r>
            <a:r>
              <a:rPr lang="en-US" sz="2000" b="1" dirty="0"/>
              <a:t> reporting publicly</a:t>
            </a:r>
            <a:r>
              <a:rPr lang="en-US" sz="2000" dirty="0"/>
              <a:t> in an annual sustainability report: </a:t>
            </a:r>
            <a:r>
              <a:rPr lang="en-CA" sz="1000" u="sng" dirty="0">
                <a:hlinkClick r:id="rId3"/>
              </a:rPr>
              <a:t>https://www.mapleleaffoods.com/sustainability/better-planet/</a:t>
            </a:r>
            <a:endParaRPr lang="en-CA" sz="1400" dirty="0"/>
          </a:p>
          <a:p>
            <a:pPr marL="0" indent="0" algn="ctr">
              <a:spcBef>
                <a:spcPts val="1200"/>
              </a:spcBef>
              <a:spcAft>
                <a:spcPts val="600"/>
              </a:spcAft>
              <a:buClr>
                <a:srgbClr val="C00000"/>
              </a:buClr>
              <a:buNone/>
            </a:pPr>
            <a:br>
              <a:rPr lang="en-CA" sz="1600" i="1" dirty="0"/>
            </a:br>
            <a:endParaRPr lang="en-CA" sz="1600" i="1" dirty="0"/>
          </a:p>
          <a:p>
            <a:pPr marL="0" indent="0">
              <a:spcBef>
                <a:spcPts val="1200"/>
              </a:spcBef>
              <a:spcAft>
                <a:spcPts val="600"/>
              </a:spcAft>
              <a:buClr>
                <a:srgbClr val="C00000"/>
              </a:buClr>
              <a:buNone/>
            </a:pPr>
            <a:br>
              <a:rPr lang="en-CA" sz="2000" u="sng" dirty="0"/>
            </a:br>
            <a:endParaRPr lang="en-CA" sz="2000" dirty="0"/>
          </a:p>
          <a:p>
            <a:pPr>
              <a:spcBef>
                <a:spcPts val="1200"/>
              </a:spcBef>
              <a:spcAft>
                <a:spcPts val="600"/>
              </a:spcAft>
              <a:buClr>
                <a:srgbClr val="C00000"/>
              </a:buClr>
              <a:buFont typeface="Wingdings" panose="05000000000000000000" pitchFamily="2" charset="2"/>
              <a:buChar char="§"/>
            </a:pPr>
            <a:endParaRPr lang="en-US" sz="1050" u="sng" dirty="0"/>
          </a:p>
          <a:p>
            <a:pPr>
              <a:spcBef>
                <a:spcPts val="1200"/>
              </a:spcBef>
              <a:spcAft>
                <a:spcPts val="600"/>
              </a:spcAft>
              <a:buClr>
                <a:srgbClr val="C00000"/>
              </a:buClr>
              <a:buFont typeface="Wingdings" panose="05000000000000000000" pitchFamily="2" charset="2"/>
              <a:buChar char="§"/>
            </a:pPr>
            <a:endParaRPr lang="en-US" sz="2600" dirty="0"/>
          </a:p>
          <a:p>
            <a:pPr marL="0" indent="0">
              <a:spcBef>
                <a:spcPts val="1200"/>
              </a:spcBef>
              <a:spcAft>
                <a:spcPts val="600"/>
              </a:spcAft>
              <a:buClr>
                <a:srgbClr val="C00000"/>
              </a:buClr>
              <a:buNone/>
            </a:pPr>
            <a:endParaRPr lang="en-US" sz="26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4.5  Maple Leaf Foods: </a:t>
            </a:r>
            <a:r>
              <a:rPr lang="en-US" sz="3600" dirty="0">
                <a:solidFill>
                  <a:srgbClr val="C00000"/>
                </a:solidFill>
                <a:latin typeface="Franklin Gothic Medium" pitchFamily="34" charset="0"/>
              </a:rPr>
              <a:t>Action &amp; Approach</a:t>
            </a:r>
            <a:endParaRPr lang="en-US" sz="3800" dirty="0">
              <a:solidFill>
                <a:srgbClr val="C00000"/>
              </a:solidFill>
              <a:latin typeface="Franklin Gothic Medium" pitchFamily="34" charset="0"/>
            </a:endParaRP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27</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288F5FE2-7A9F-41C9-BA27-C3066A694708}"/>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pic>
        <p:nvPicPr>
          <p:cNvPr id="14" name="Picture 13">
            <a:extLst>
              <a:ext uri="{FF2B5EF4-FFF2-40B4-BE49-F238E27FC236}">
                <a16:creationId xmlns:a16="http://schemas.microsoft.com/office/drawing/2014/main" id="{322EA2D3-1F9E-4494-81FE-349BCF3375F8}"/>
              </a:ext>
            </a:extLst>
          </p:cNvPr>
          <p:cNvPicPr>
            <a:picLocks noChangeAspect="1"/>
          </p:cNvPicPr>
          <p:nvPr/>
        </p:nvPicPr>
        <p:blipFill>
          <a:blip r:embed="rId4"/>
          <a:stretch>
            <a:fillRect/>
          </a:stretch>
        </p:blipFill>
        <p:spPr>
          <a:xfrm>
            <a:off x="1965957" y="3634930"/>
            <a:ext cx="1699556" cy="2234158"/>
          </a:xfrm>
          <a:prstGeom prst="rect">
            <a:avLst/>
          </a:prstGeom>
        </p:spPr>
      </p:pic>
      <p:pic>
        <p:nvPicPr>
          <p:cNvPr id="16" name="Picture 15">
            <a:extLst>
              <a:ext uri="{FF2B5EF4-FFF2-40B4-BE49-F238E27FC236}">
                <a16:creationId xmlns:a16="http://schemas.microsoft.com/office/drawing/2014/main" id="{0B4F2F2A-A07B-43D3-8AC0-C7B3D1AAB94B}"/>
              </a:ext>
            </a:extLst>
          </p:cNvPr>
          <p:cNvPicPr>
            <a:picLocks noChangeAspect="1"/>
          </p:cNvPicPr>
          <p:nvPr/>
        </p:nvPicPr>
        <p:blipFill>
          <a:blip r:embed="rId5"/>
          <a:stretch>
            <a:fillRect/>
          </a:stretch>
        </p:blipFill>
        <p:spPr>
          <a:xfrm>
            <a:off x="4745422" y="3471470"/>
            <a:ext cx="2502575" cy="2561077"/>
          </a:xfrm>
          <a:prstGeom prst="rect">
            <a:avLst/>
          </a:prstGeom>
        </p:spPr>
      </p:pic>
      <p:pic>
        <p:nvPicPr>
          <p:cNvPr id="1028" name="Picture 4" descr="Image result for maple leaf foods logo">
            <a:extLst>
              <a:ext uri="{FF2B5EF4-FFF2-40B4-BE49-F238E27FC236}">
                <a16:creationId xmlns:a16="http://schemas.microsoft.com/office/drawing/2014/main" id="{FDB1821F-7A74-4305-A3FE-4BADC60025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4712" y="3634930"/>
            <a:ext cx="701245" cy="79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964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416669"/>
            <a:ext cx="8072856" cy="5017687"/>
          </a:xfrm>
        </p:spPr>
        <p:txBody>
          <a:bodyPr>
            <a:noAutofit/>
          </a:bodyPr>
          <a:lstStyle/>
          <a:p>
            <a:pPr marL="0" indent="0" algn="ctr">
              <a:spcBef>
                <a:spcPts val="1200"/>
              </a:spcBef>
              <a:spcAft>
                <a:spcPts val="600"/>
              </a:spcAft>
              <a:buClr>
                <a:srgbClr val="C00000"/>
              </a:buClr>
              <a:buNone/>
            </a:pPr>
            <a:endParaRPr lang="en-CA" sz="2400" i="1" dirty="0"/>
          </a:p>
          <a:p>
            <a:pPr marL="0" indent="0" algn="ctr">
              <a:spcBef>
                <a:spcPts val="1200"/>
              </a:spcBef>
              <a:spcAft>
                <a:spcPts val="600"/>
              </a:spcAft>
              <a:buClr>
                <a:srgbClr val="C00000"/>
              </a:buClr>
              <a:buNone/>
            </a:pPr>
            <a:endParaRPr lang="en-CA" sz="2400" i="1" dirty="0"/>
          </a:p>
          <a:p>
            <a:pPr marL="0" indent="0" algn="ctr">
              <a:spcBef>
                <a:spcPts val="1200"/>
              </a:spcBef>
              <a:spcAft>
                <a:spcPts val="600"/>
              </a:spcAft>
              <a:buClr>
                <a:srgbClr val="C00000"/>
              </a:buClr>
              <a:buNone/>
            </a:pPr>
            <a:r>
              <a:rPr lang="en-CA" sz="2800" i="1" dirty="0"/>
              <a:t>“…Showed transparency.  Showed the public that </a:t>
            </a:r>
            <a:br>
              <a:rPr lang="en-CA" sz="2800" i="1" dirty="0"/>
            </a:br>
            <a:r>
              <a:rPr lang="en-CA" sz="2800" i="1" dirty="0"/>
              <a:t>companies could be trusted going forward</a:t>
            </a:r>
            <a:r>
              <a:rPr lang="en-CA" i="1" dirty="0"/>
              <a:t>.” </a:t>
            </a:r>
          </a:p>
          <a:p>
            <a:pPr marL="0" indent="0" algn="ctr">
              <a:spcBef>
                <a:spcPts val="1200"/>
              </a:spcBef>
              <a:spcAft>
                <a:spcPts val="600"/>
              </a:spcAft>
              <a:buClr>
                <a:srgbClr val="C00000"/>
              </a:buClr>
              <a:buNone/>
            </a:pPr>
            <a:br>
              <a:rPr lang="en-CA" sz="2000" dirty="0"/>
            </a:br>
            <a:r>
              <a:rPr lang="en-CA" sz="2000" dirty="0"/>
              <a:t>–</a:t>
            </a:r>
            <a:r>
              <a:rPr lang="en-CA" sz="1800" dirty="0"/>
              <a:t> </a:t>
            </a:r>
            <a:r>
              <a:rPr lang="en-CA" sz="1800" b="1" dirty="0"/>
              <a:t>Clinton </a:t>
            </a:r>
            <a:r>
              <a:rPr lang="en-CA" sz="1800" b="1" dirty="0" err="1"/>
              <a:t>Monchuk</a:t>
            </a:r>
            <a:r>
              <a:rPr lang="en-CA" sz="1800" b="1" dirty="0"/>
              <a:t>,</a:t>
            </a:r>
            <a:r>
              <a:rPr lang="en-CA" sz="1800" dirty="0"/>
              <a:t> </a:t>
            </a:r>
            <a:r>
              <a:rPr lang="en-CA" sz="1800" i="1" dirty="0"/>
              <a:t>Executive Director</a:t>
            </a:r>
            <a:r>
              <a:rPr lang="en-CA" sz="1800" dirty="0"/>
              <a:t> of </a:t>
            </a:r>
            <a:r>
              <a:rPr lang="en-CA" sz="1800" i="1" u="sng" dirty="0">
                <a:hlinkClick r:id="rId3"/>
              </a:rPr>
              <a:t>Farm &amp; Food Care Saskatchewan</a:t>
            </a:r>
            <a:endParaRPr lang="en-CA" sz="2000" dirty="0"/>
          </a:p>
          <a:p>
            <a:pPr marL="0" indent="0" algn="ctr">
              <a:spcBef>
                <a:spcPts val="1200"/>
              </a:spcBef>
              <a:spcAft>
                <a:spcPts val="600"/>
              </a:spcAft>
              <a:buClr>
                <a:srgbClr val="C00000"/>
              </a:buClr>
              <a:buNone/>
            </a:pPr>
            <a:br>
              <a:rPr lang="en-CA" sz="1600" i="1" dirty="0"/>
            </a:br>
            <a:endParaRPr lang="en-CA" sz="1600" i="1" dirty="0"/>
          </a:p>
          <a:p>
            <a:pPr marL="0" indent="0">
              <a:spcBef>
                <a:spcPts val="1200"/>
              </a:spcBef>
              <a:spcAft>
                <a:spcPts val="600"/>
              </a:spcAft>
              <a:buClr>
                <a:srgbClr val="C00000"/>
              </a:buClr>
              <a:buNone/>
            </a:pPr>
            <a:br>
              <a:rPr lang="en-CA" sz="2000" u="sng" dirty="0"/>
            </a:br>
            <a:endParaRPr lang="en-CA" sz="2000" dirty="0"/>
          </a:p>
          <a:p>
            <a:pPr>
              <a:spcBef>
                <a:spcPts val="1200"/>
              </a:spcBef>
              <a:spcAft>
                <a:spcPts val="600"/>
              </a:spcAft>
              <a:buClr>
                <a:srgbClr val="C00000"/>
              </a:buClr>
              <a:buFont typeface="Wingdings" panose="05000000000000000000" pitchFamily="2" charset="2"/>
              <a:buChar char="§"/>
            </a:pPr>
            <a:endParaRPr lang="en-US" sz="1050" u="sng" dirty="0"/>
          </a:p>
          <a:p>
            <a:pPr>
              <a:spcBef>
                <a:spcPts val="1200"/>
              </a:spcBef>
              <a:spcAft>
                <a:spcPts val="600"/>
              </a:spcAft>
              <a:buClr>
                <a:srgbClr val="C00000"/>
              </a:buClr>
              <a:buFont typeface="Wingdings" panose="05000000000000000000" pitchFamily="2" charset="2"/>
              <a:buChar char="§"/>
            </a:pPr>
            <a:endParaRPr lang="en-US" sz="2600" dirty="0"/>
          </a:p>
          <a:p>
            <a:pPr marL="0" indent="0">
              <a:spcBef>
                <a:spcPts val="1200"/>
              </a:spcBef>
              <a:spcAft>
                <a:spcPts val="600"/>
              </a:spcAft>
              <a:buClr>
                <a:srgbClr val="C00000"/>
              </a:buClr>
              <a:buNone/>
            </a:pPr>
            <a:endParaRPr lang="en-US" sz="26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4.5  Maple Leaf Foods: </a:t>
            </a:r>
            <a:r>
              <a:rPr lang="en-US" sz="3600" dirty="0">
                <a:solidFill>
                  <a:srgbClr val="C00000"/>
                </a:solidFill>
                <a:latin typeface="Franklin Gothic Medium" pitchFamily="34" charset="0"/>
              </a:rPr>
              <a:t>Action &amp; Approach</a:t>
            </a:r>
            <a:endParaRPr lang="en-US" sz="3800" dirty="0">
              <a:solidFill>
                <a:srgbClr val="C00000"/>
              </a:solidFill>
              <a:latin typeface="Franklin Gothic Medium" pitchFamily="34" charset="0"/>
            </a:endParaRP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28</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288F5FE2-7A9F-41C9-BA27-C3066A694708}"/>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645451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4" y="1283677"/>
            <a:ext cx="8246311" cy="5178669"/>
          </a:xfrm>
        </p:spPr>
        <p:txBody>
          <a:bodyPr>
            <a:noAutofit/>
          </a:bodyPr>
          <a:lstStyle/>
          <a:p>
            <a:pPr marL="0" indent="0">
              <a:spcBef>
                <a:spcPts val="1200"/>
              </a:spcBef>
              <a:spcAft>
                <a:spcPts val="600"/>
              </a:spcAft>
              <a:buClr>
                <a:srgbClr val="C00000"/>
              </a:buClr>
              <a:buNone/>
            </a:pPr>
            <a:r>
              <a:rPr lang="en-US" sz="2000" b="1" u="sng" dirty="0"/>
              <a:t>Food safety / Listeriosis:</a:t>
            </a:r>
            <a:endParaRPr lang="en-CA" sz="2000" dirty="0"/>
          </a:p>
          <a:p>
            <a:pPr lvl="1">
              <a:buClr>
                <a:srgbClr val="C00000"/>
              </a:buClr>
              <a:buFont typeface="Wingdings" panose="05000000000000000000" pitchFamily="2" charset="2"/>
              <a:buChar char="§"/>
            </a:pPr>
            <a:r>
              <a:rPr lang="en-US" sz="1600" b="1" dirty="0"/>
              <a:t>Sincere apology</a:t>
            </a:r>
            <a:r>
              <a:rPr lang="en-US" sz="1600" dirty="0"/>
              <a:t> from CEO w/ a large media </a:t>
            </a:r>
            <a:r>
              <a:rPr lang="en-US" sz="1600" b="1" dirty="0"/>
              <a:t>investment</a:t>
            </a:r>
            <a:r>
              <a:rPr lang="en-US" sz="1600" dirty="0"/>
              <a:t> that enabled </a:t>
            </a:r>
            <a:r>
              <a:rPr lang="en-US" sz="1600" b="1" dirty="0"/>
              <a:t>coast-to-coast reach</a:t>
            </a:r>
            <a:endParaRPr lang="en-CA" sz="1600" dirty="0"/>
          </a:p>
          <a:p>
            <a:pPr lvl="1">
              <a:buClr>
                <a:srgbClr val="C00000"/>
              </a:buClr>
              <a:buFont typeface="Wingdings" panose="05000000000000000000" pitchFamily="2" charset="2"/>
              <a:buChar char="§"/>
            </a:pPr>
            <a:r>
              <a:rPr lang="en-US" sz="1600" dirty="0"/>
              <a:t>Took </a:t>
            </a:r>
            <a:r>
              <a:rPr lang="en-US" sz="1600" b="1" dirty="0"/>
              <a:t>total accountability</a:t>
            </a:r>
            <a:r>
              <a:rPr lang="en-US" sz="1600" dirty="0"/>
              <a:t> and outlined </a:t>
            </a:r>
            <a:r>
              <a:rPr lang="en-US" sz="1600" b="1" dirty="0"/>
              <a:t>specific steps</a:t>
            </a:r>
            <a:r>
              <a:rPr lang="en-US" sz="1600" dirty="0"/>
              <a:t> to ensure it didn’t happen again</a:t>
            </a:r>
            <a:endParaRPr lang="en-CA" sz="1600" dirty="0"/>
          </a:p>
          <a:p>
            <a:pPr lvl="1">
              <a:buClr>
                <a:srgbClr val="C00000"/>
              </a:buClr>
              <a:buFont typeface="Wingdings" panose="05000000000000000000" pitchFamily="2" charset="2"/>
              <a:buChar char="§"/>
            </a:pPr>
            <a:r>
              <a:rPr lang="en-US" sz="1600" b="1" dirty="0"/>
              <a:t>Food recalls</a:t>
            </a:r>
            <a:r>
              <a:rPr lang="en-US" sz="1600" dirty="0"/>
              <a:t> in excess of $20 million so public saw they are taking it seriously</a:t>
            </a:r>
            <a:endParaRPr lang="en-CA" sz="1600" dirty="0"/>
          </a:p>
          <a:p>
            <a:pPr marL="0" lvl="0" indent="0">
              <a:spcBef>
                <a:spcPts val="1200"/>
              </a:spcBef>
              <a:buNone/>
            </a:pPr>
            <a:r>
              <a:rPr lang="en-US" sz="2000" b="1" u="sng" dirty="0"/>
              <a:t>Food additives:</a:t>
            </a:r>
            <a:endParaRPr lang="en-CA" sz="2000" dirty="0"/>
          </a:p>
          <a:p>
            <a:pPr lvl="1">
              <a:buClr>
                <a:srgbClr val="C00000"/>
              </a:buClr>
              <a:buFont typeface="Wingdings" panose="05000000000000000000" pitchFamily="2" charset="2"/>
              <a:buChar char="§"/>
            </a:pPr>
            <a:r>
              <a:rPr lang="en-US" sz="1600" dirty="0"/>
              <a:t>Invested in a </a:t>
            </a:r>
            <a:r>
              <a:rPr lang="en-US" sz="1600" b="1" dirty="0"/>
              <a:t>major product change</a:t>
            </a:r>
            <a:r>
              <a:rPr lang="en-US" sz="1600" dirty="0"/>
              <a:t> by eliminating high concern food additives</a:t>
            </a:r>
            <a:endParaRPr lang="en-CA" sz="1600" dirty="0"/>
          </a:p>
          <a:p>
            <a:pPr lvl="1">
              <a:buClr>
                <a:srgbClr val="C00000"/>
              </a:buClr>
              <a:buFont typeface="Wingdings" panose="05000000000000000000" pitchFamily="2" charset="2"/>
              <a:buChar char="§"/>
            </a:pPr>
            <a:r>
              <a:rPr lang="en-US" sz="1600" dirty="0"/>
              <a:t>Financed a </a:t>
            </a:r>
            <a:r>
              <a:rPr lang="en-US" sz="1600" b="1" dirty="0"/>
              <a:t>national TV campaign</a:t>
            </a:r>
            <a:r>
              <a:rPr lang="en-US" sz="1600" dirty="0"/>
              <a:t> and </a:t>
            </a:r>
            <a:r>
              <a:rPr lang="en-US" sz="1600" b="1" dirty="0"/>
              <a:t>online video campaign</a:t>
            </a:r>
            <a:r>
              <a:rPr lang="en-US" sz="1600" dirty="0"/>
              <a:t> to address the topic head-on (“We’re for real”) </a:t>
            </a:r>
            <a:endParaRPr lang="en-CA" sz="1600" dirty="0"/>
          </a:p>
          <a:p>
            <a:pPr marL="0" lvl="0" indent="0">
              <a:spcBef>
                <a:spcPts val="1200"/>
              </a:spcBef>
              <a:buNone/>
            </a:pPr>
            <a:r>
              <a:rPr lang="en-US" sz="2000" b="1" u="sng" dirty="0"/>
              <a:t>Environmental:</a:t>
            </a:r>
            <a:endParaRPr lang="en-CA" sz="2000" dirty="0"/>
          </a:p>
          <a:p>
            <a:pPr lvl="1">
              <a:buClr>
                <a:srgbClr val="C00000"/>
              </a:buClr>
              <a:buFont typeface="Wingdings" panose="05000000000000000000" pitchFamily="2" charset="2"/>
              <a:buChar char="§"/>
            </a:pPr>
            <a:r>
              <a:rPr lang="en-US" sz="1600" dirty="0"/>
              <a:t>Took </a:t>
            </a:r>
            <a:r>
              <a:rPr lang="en-US" sz="1600" b="1" dirty="0"/>
              <a:t>accountability</a:t>
            </a:r>
            <a:r>
              <a:rPr lang="en-US" sz="1600" dirty="0"/>
              <a:t> and acknowledged the fact that their </a:t>
            </a:r>
            <a:r>
              <a:rPr lang="en-US" sz="1600" b="1" dirty="0"/>
              <a:t>products have a significant environmental impact </a:t>
            </a:r>
            <a:r>
              <a:rPr lang="en-US" sz="1600" dirty="0"/>
              <a:t>— set clear goals, invested in attaining them, and </a:t>
            </a:r>
            <a:r>
              <a:rPr lang="en-US" sz="1600" b="1" dirty="0"/>
              <a:t>reported</a:t>
            </a:r>
            <a:r>
              <a:rPr lang="en-US" sz="1600" dirty="0"/>
              <a:t> annually </a:t>
            </a:r>
            <a:endParaRPr lang="en-CA" sz="1600" dirty="0"/>
          </a:p>
          <a:p>
            <a:pPr lvl="1">
              <a:buClr>
                <a:srgbClr val="C00000"/>
              </a:buClr>
              <a:buFont typeface="Wingdings" panose="05000000000000000000" pitchFamily="2" charset="2"/>
              <a:buChar char="§"/>
            </a:pPr>
            <a:r>
              <a:rPr lang="en-US" sz="1600" b="1" dirty="0"/>
              <a:t>Transparency</a:t>
            </a:r>
            <a:r>
              <a:rPr lang="en-US" sz="1600" dirty="0"/>
              <a:t> in </a:t>
            </a:r>
            <a:r>
              <a:rPr lang="en-US" sz="1600" b="1" dirty="0"/>
              <a:t>measuring their impact</a:t>
            </a:r>
            <a:r>
              <a:rPr lang="en-US" sz="1600" dirty="0"/>
              <a:t> in each of these areas</a:t>
            </a:r>
            <a:endParaRPr lang="en-CA" sz="1600" dirty="0"/>
          </a:p>
          <a:p>
            <a:pPr lvl="1">
              <a:buClr>
                <a:srgbClr val="C00000"/>
              </a:buClr>
              <a:buFont typeface="Wingdings" panose="05000000000000000000" pitchFamily="2" charset="2"/>
              <a:buChar char="§"/>
            </a:pPr>
            <a:r>
              <a:rPr lang="en-US" sz="1600" dirty="0"/>
              <a:t>Set </a:t>
            </a:r>
            <a:r>
              <a:rPr lang="en-US" sz="1600" b="1" dirty="0"/>
              <a:t>specific goals</a:t>
            </a:r>
            <a:r>
              <a:rPr lang="en-US" sz="1600" dirty="0"/>
              <a:t> and </a:t>
            </a:r>
            <a:r>
              <a:rPr lang="en-US" sz="1600" b="1" dirty="0"/>
              <a:t>timelines to improve</a:t>
            </a:r>
            <a:r>
              <a:rPr lang="en-US" sz="1600" dirty="0"/>
              <a:t> them, </a:t>
            </a:r>
            <a:r>
              <a:rPr lang="en-US" sz="1600" b="1" dirty="0"/>
              <a:t>graded</a:t>
            </a:r>
            <a:r>
              <a:rPr lang="en-US" sz="1600" dirty="0"/>
              <a:t> their </a:t>
            </a:r>
            <a:r>
              <a:rPr lang="en-US" sz="1600" b="1" dirty="0"/>
              <a:t>performance, reported</a:t>
            </a:r>
            <a:r>
              <a:rPr lang="en-US" sz="1600" dirty="0"/>
              <a:t> on them annually in an open forum </a:t>
            </a:r>
            <a:br>
              <a:rPr lang="en-CA" sz="1800" i="1" dirty="0"/>
            </a:br>
            <a:endParaRPr lang="en-US" sz="1800" i="1"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800" b="1" dirty="0">
                <a:solidFill>
                  <a:srgbClr val="FF0000"/>
                </a:solidFill>
                <a:latin typeface="Franklin Gothic Medium" pitchFamily="34" charset="0"/>
              </a:rPr>
              <a:t>             </a:t>
            </a:r>
            <a:r>
              <a:rPr lang="en-US" sz="3800" dirty="0">
                <a:solidFill>
                  <a:srgbClr val="C00000"/>
                </a:solidFill>
                <a:latin typeface="Franklin Gothic Medium" pitchFamily="34" charset="0"/>
              </a:rPr>
              <a:t>4.6  Maple Leaf Foods: </a:t>
            </a:r>
            <a:r>
              <a:rPr lang="en-US" sz="3200" dirty="0">
                <a:solidFill>
                  <a:srgbClr val="C00000"/>
                </a:solidFill>
                <a:latin typeface="Franklin Gothic Medium" pitchFamily="34" charset="0"/>
              </a:rPr>
              <a:t>KSFs and Elements</a:t>
            </a:r>
            <a:r>
              <a:rPr lang="en-US" sz="3800" dirty="0">
                <a:solidFill>
                  <a:srgbClr val="C00000"/>
                </a:solidFill>
                <a:latin typeface="Franklin Gothic Medium" pitchFamily="34" charset="0"/>
              </a:rPr>
              <a:t> </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29</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EAF686F3-457B-4BC6-AD01-1DBAC3DD1A7E}"/>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120219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0" y="0"/>
            <a:ext cx="9144000" cy="1320800"/>
          </a:xfrm>
        </p:spPr>
        <p:txBody>
          <a:bodyPr/>
          <a:lstStyle/>
          <a:p>
            <a:pPr algn="l"/>
            <a:r>
              <a:rPr lang="en-US" dirty="0">
                <a:solidFill>
                  <a:schemeClr val="bg1"/>
                </a:solidFill>
                <a:latin typeface="Franklin Gothic Medium" pitchFamily="34" charset="0"/>
              </a:rPr>
              <a:t>	</a:t>
            </a:r>
            <a:br>
              <a:rPr lang="en-US" sz="1400" dirty="0">
                <a:solidFill>
                  <a:schemeClr val="bg1"/>
                </a:solidFill>
                <a:latin typeface="Franklin Gothic Medium" pitchFamily="34" charset="0"/>
              </a:rPr>
            </a:br>
            <a:r>
              <a:rPr lang="en-US" sz="3800" b="1" dirty="0">
                <a:solidFill>
                  <a:schemeClr val="bg1"/>
                </a:solidFill>
                <a:latin typeface="Franklin Gothic Medium" pitchFamily="34" charset="0"/>
              </a:rPr>
              <a:t>	1.0</a:t>
            </a:r>
            <a:r>
              <a:rPr lang="en-US" sz="3800" dirty="0">
                <a:solidFill>
                  <a:schemeClr val="bg1"/>
                </a:solidFill>
                <a:latin typeface="Franklin Gothic Medium" pitchFamily="34" charset="0"/>
              </a:rPr>
              <a:t> </a:t>
            </a:r>
            <a:r>
              <a:rPr lang="en-US" sz="3800" b="1" dirty="0">
                <a:solidFill>
                  <a:schemeClr val="bg1"/>
                </a:solidFill>
                <a:latin typeface="Franklin Gothic Medium" pitchFamily="34" charset="0"/>
              </a:rPr>
              <a:t>Objectives / Project Outcomes</a:t>
            </a:r>
          </a:p>
        </p:txBody>
      </p:sp>
      <p:sp>
        <p:nvSpPr>
          <p:cNvPr id="6" name="Slide Number Placeholder 5"/>
          <p:cNvSpPr>
            <a:spLocks noGrp="1"/>
          </p:cNvSpPr>
          <p:nvPr>
            <p:ph type="sldNum" sz="quarter" idx="12"/>
          </p:nvPr>
        </p:nvSpPr>
        <p:spPr/>
        <p:txBody>
          <a:bodyPr/>
          <a:lstStyle/>
          <a:p>
            <a:fld id="{072DAB4F-6109-7C46-B2F6-B7983114C997}" type="slidenum">
              <a:rPr lang="en-US" smtClean="0"/>
              <a:pPr/>
              <a:t>3</a:t>
            </a:fld>
            <a:endParaRPr lang="en-US" dirty="0"/>
          </a:p>
        </p:txBody>
      </p:sp>
    </p:spTree>
    <p:extLst>
      <p:ext uri="{BB962C8B-B14F-4D97-AF65-F5344CB8AC3E}">
        <p14:creationId xmlns:p14="http://schemas.microsoft.com/office/powerpoint/2010/main" val="1173120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416669"/>
            <a:ext cx="8072856" cy="5017687"/>
          </a:xfrm>
        </p:spPr>
        <p:txBody>
          <a:bodyPr>
            <a:noAutofit/>
          </a:bodyPr>
          <a:lstStyle/>
          <a:p>
            <a:pPr marL="0" indent="0" algn="ctr">
              <a:spcBef>
                <a:spcPts val="1200"/>
              </a:spcBef>
              <a:spcAft>
                <a:spcPts val="600"/>
              </a:spcAft>
              <a:buClr>
                <a:srgbClr val="C00000"/>
              </a:buClr>
              <a:buNone/>
            </a:pPr>
            <a:endParaRPr lang="en-CA" sz="2400" i="1" dirty="0"/>
          </a:p>
          <a:p>
            <a:pPr marL="0" indent="0" algn="ctr">
              <a:spcBef>
                <a:spcPts val="1200"/>
              </a:spcBef>
              <a:spcAft>
                <a:spcPts val="600"/>
              </a:spcAft>
              <a:buClr>
                <a:srgbClr val="C00000"/>
              </a:buClr>
              <a:buNone/>
            </a:pPr>
            <a:endParaRPr lang="en-CA" sz="2400" i="1" dirty="0"/>
          </a:p>
          <a:p>
            <a:pPr marL="0" indent="0" algn="ctr">
              <a:spcBef>
                <a:spcPts val="1200"/>
              </a:spcBef>
              <a:spcAft>
                <a:spcPts val="600"/>
              </a:spcAft>
              <a:buClr>
                <a:srgbClr val="C00000"/>
              </a:buClr>
              <a:buNone/>
            </a:pPr>
            <a:r>
              <a:rPr lang="en-CA" sz="2800" i="1" dirty="0"/>
              <a:t>“…</a:t>
            </a:r>
            <a:r>
              <a:rPr lang="en-US" sz="2800" i="1" dirty="0"/>
              <a:t>Highlighted to consumers that they are willing to change, put resources into change and making sure that consumer interests come first</a:t>
            </a:r>
            <a:r>
              <a:rPr lang="en-CA" i="1" dirty="0"/>
              <a:t>.” </a:t>
            </a:r>
          </a:p>
          <a:p>
            <a:pPr marL="0" indent="0" algn="ctr">
              <a:spcBef>
                <a:spcPts val="1200"/>
              </a:spcBef>
              <a:spcAft>
                <a:spcPts val="600"/>
              </a:spcAft>
              <a:buClr>
                <a:srgbClr val="C00000"/>
              </a:buClr>
              <a:buNone/>
            </a:pPr>
            <a:br>
              <a:rPr lang="en-CA" sz="2000" dirty="0"/>
            </a:br>
            <a:r>
              <a:rPr lang="en-CA" sz="2000" dirty="0"/>
              <a:t>–</a:t>
            </a:r>
            <a:r>
              <a:rPr lang="en-CA" sz="1800" dirty="0"/>
              <a:t> </a:t>
            </a:r>
            <a:r>
              <a:rPr lang="en-CA" sz="1800" b="1" dirty="0"/>
              <a:t>Clinton </a:t>
            </a:r>
            <a:r>
              <a:rPr lang="en-CA" sz="1800" b="1" dirty="0" err="1"/>
              <a:t>Monchuk</a:t>
            </a:r>
            <a:r>
              <a:rPr lang="en-CA" sz="1800" b="1" dirty="0"/>
              <a:t>,</a:t>
            </a:r>
            <a:r>
              <a:rPr lang="en-CA" sz="1800" dirty="0"/>
              <a:t> </a:t>
            </a:r>
            <a:r>
              <a:rPr lang="en-CA" sz="1800" i="1" dirty="0"/>
              <a:t>Executive Director</a:t>
            </a:r>
            <a:r>
              <a:rPr lang="en-CA" sz="1800" dirty="0"/>
              <a:t> of </a:t>
            </a:r>
            <a:r>
              <a:rPr lang="en-CA" sz="1800" i="1" u="sng" dirty="0">
                <a:hlinkClick r:id="rId3"/>
              </a:rPr>
              <a:t>Farm &amp; Food Care Saskatchewan</a:t>
            </a:r>
            <a:endParaRPr lang="en-CA" sz="2000" dirty="0"/>
          </a:p>
          <a:p>
            <a:pPr marL="0" indent="0" algn="ctr">
              <a:spcBef>
                <a:spcPts val="1200"/>
              </a:spcBef>
              <a:spcAft>
                <a:spcPts val="600"/>
              </a:spcAft>
              <a:buClr>
                <a:srgbClr val="C00000"/>
              </a:buClr>
              <a:buNone/>
            </a:pPr>
            <a:br>
              <a:rPr lang="en-CA" sz="1600" i="1" dirty="0"/>
            </a:br>
            <a:endParaRPr lang="en-CA" sz="1600" i="1" dirty="0"/>
          </a:p>
          <a:p>
            <a:pPr marL="0" indent="0">
              <a:spcBef>
                <a:spcPts val="1200"/>
              </a:spcBef>
              <a:spcAft>
                <a:spcPts val="600"/>
              </a:spcAft>
              <a:buClr>
                <a:srgbClr val="C00000"/>
              </a:buClr>
              <a:buNone/>
            </a:pPr>
            <a:br>
              <a:rPr lang="en-CA" sz="2000" u="sng" dirty="0"/>
            </a:br>
            <a:endParaRPr lang="en-CA" sz="2000" dirty="0"/>
          </a:p>
          <a:p>
            <a:pPr>
              <a:spcBef>
                <a:spcPts val="1200"/>
              </a:spcBef>
              <a:spcAft>
                <a:spcPts val="600"/>
              </a:spcAft>
              <a:buClr>
                <a:srgbClr val="C00000"/>
              </a:buClr>
              <a:buFont typeface="Wingdings" panose="05000000000000000000" pitchFamily="2" charset="2"/>
              <a:buChar char="§"/>
            </a:pPr>
            <a:endParaRPr lang="en-US" sz="1050" u="sng" dirty="0"/>
          </a:p>
          <a:p>
            <a:pPr>
              <a:spcBef>
                <a:spcPts val="1200"/>
              </a:spcBef>
              <a:spcAft>
                <a:spcPts val="600"/>
              </a:spcAft>
              <a:buClr>
                <a:srgbClr val="C00000"/>
              </a:buClr>
              <a:buFont typeface="Wingdings" panose="05000000000000000000" pitchFamily="2" charset="2"/>
              <a:buChar char="§"/>
            </a:pPr>
            <a:endParaRPr lang="en-US" sz="2600" dirty="0"/>
          </a:p>
          <a:p>
            <a:pPr marL="0" indent="0">
              <a:spcBef>
                <a:spcPts val="1200"/>
              </a:spcBef>
              <a:spcAft>
                <a:spcPts val="600"/>
              </a:spcAft>
              <a:buClr>
                <a:srgbClr val="C00000"/>
              </a:buClr>
              <a:buNone/>
            </a:pPr>
            <a:endParaRPr lang="en-US" sz="26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4.6  Maple Leaf Foods: </a:t>
            </a:r>
            <a:r>
              <a:rPr lang="en-US" sz="3200" dirty="0">
                <a:solidFill>
                  <a:srgbClr val="C00000"/>
                </a:solidFill>
                <a:latin typeface="Franklin Gothic Medium" pitchFamily="34" charset="0"/>
              </a:rPr>
              <a:t>KSFs and Elements</a:t>
            </a:r>
            <a:r>
              <a:rPr lang="en-US" sz="3800" dirty="0">
                <a:solidFill>
                  <a:srgbClr val="C00000"/>
                </a:solidFill>
                <a:latin typeface="Franklin Gothic Medium" pitchFamily="34" charset="0"/>
              </a:rPr>
              <a:t> </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30</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288F5FE2-7A9F-41C9-BA27-C3066A694708}"/>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644640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416669"/>
            <a:ext cx="8154466" cy="5116016"/>
          </a:xfrm>
        </p:spPr>
        <p:txBody>
          <a:bodyPr>
            <a:noAutofit/>
          </a:bodyPr>
          <a:lstStyle/>
          <a:p>
            <a:pPr lvl="0">
              <a:buClr>
                <a:srgbClr val="C00000"/>
              </a:buClr>
              <a:buFont typeface="Wingdings" panose="05000000000000000000" pitchFamily="2" charset="2"/>
              <a:buChar char="§"/>
            </a:pPr>
            <a:r>
              <a:rPr lang="en-CA" sz="2200" dirty="0"/>
              <a:t>In 2008 there was </a:t>
            </a:r>
            <a:r>
              <a:rPr lang="en-CA" sz="2200" b="1" dirty="0"/>
              <a:t>serious question IF the brand could survive</a:t>
            </a:r>
            <a:r>
              <a:rPr lang="en-CA" sz="2200" dirty="0"/>
              <a:t> the blow to the public’s trust. However, due to their top-calibre approach, Maple Leaf is </a:t>
            </a:r>
            <a:r>
              <a:rPr lang="en-CA" sz="2200" b="1" dirty="0"/>
              <a:t>one of the most respected food brands in the country</a:t>
            </a:r>
            <a:r>
              <a:rPr lang="en-CA" sz="2200" dirty="0"/>
              <a:t> and a </a:t>
            </a:r>
            <a:r>
              <a:rPr lang="en-CA" sz="2200" b="1" dirty="0"/>
              <a:t>highly profitable</a:t>
            </a:r>
            <a:r>
              <a:rPr lang="en-CA" sz="2200" dirty="0"/>
              <a:t> corporation</a:t>
            </a:r>
            <a:br>
              <a:rPr lang="en-CA" sz="2200" dirty="0"/>
            </a:br>
            <a:endParaRPr lang="en-CA" sz="2200" dirty="0"/>
          </a:p>
          <a:p>
            <a:pPr>
              <a:buClr>
                <a:srgbClr val="C00000"/>
              </a:buClr>
              <a:buFont typeface="Wingdings" panose="05000000000000000000" pitchFamily="2" charset="2"/>
              <a:buChar char="§"/>
            </a:pPr>
            <a:r>
              <a:rPr lang="en-CA" sz="2200" dirty="0"/>
              <a:t>Their approach around sustainability, environmental impact, and animal care are all held up as </a:t>
            </a:r>
            <a:r>
              <a:rPr lang="en-CA" sz="2200" b="1" dirty="0"/>
              <a:t>leading examples</a:t>
            </a:r>
            <a:r>
              <a:rPr lang="en-CA" sz="2200" dirty="0"/>
              <a:t> of </a:t>
            </a:r>
            <a:r>
              <a:rPr lang="en-CA" sz="2200" b="1" dirty="0"/>
              <a:t>successful public trust</a:t>
            </a:r>
            <a:r>
              <a:rPr lang="en-CA" sz="2200" dirty="0"/>
              <a:t> by experts and organization leaders in Canada’s food chain </a:t>
            </a:r>
          </a:p>
          <a:p>
            <a:pPr marL="0" indent="0">
              <a:spcBef>
                <a:spcPts val="1200"/>
              </a:spcBef>
              <a:spcAft>
                <a:spcPts val="600"/>
              </a:spcAft>
              <a:buClr>
                <a:srgbClr val="C00000"/>
              </a:buClr>
              <a:buNone/>
            </a:pPr>
            <a:endParaRPr lang="en-US" sz="26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4.7  Maple Leaf Foods: Impact</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31</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89F4AEB1-5427-44D4-BECB-1503953ED101}"/>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1197812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416669"/>
            <a:ext cx="8154466" cy="5116016"/>
          </a:xfrm>
        </p:spPr>
        <p:txBody>
          <a:bodyPr>
            <a:noAutofit/>
          </a:bodyPr>
          <a:lstStyle/>
          <a:p>
            <a:pPr marL="0" indent="0" algn="ctr">
              <a:spcBef>
                <a:spcPts val="2400"/>
              </a:spcBef>
              <a:spcAft>
                <a:spcPts val="600"/>
              </a:spcAft>
              <a:buClr>
                <a:srgbClr val="C00000"/>
              </a:buClr>
              <a:buNone/>
            </a:pPr>
            <a:endParaRPr lang="en-CA" sz="2400" i="1" dirty="0"/>
          </a:p>
          <a:p>
            <a:pPr marL="0" indent="0" algn="ctr">
              <a:spcBef>
                <a:spcPts val="2400"/>
              </a:spcBef>
              <a:spcAft>
                <a:spcPts val="600"/>
              </a:spcAft>
              <a:buClr>
                <a:srgbClr val="C00000"/>
              </a:buClr>
              <a:buNone/>
            </a:pPr>
            <a:r>
              <a:rPr lang="en-CA" sz="2400" i="1" dirty="0"/>
              <a:t>“By doing the right thing, indicating they made a mistake, </a:t>
            </a:r>
            <a:br>
              <a:rPr lang="en-CA" sz="2400" i="1" dirty="0"/>
            </a:br>
            <a:r>
              <a:rPr lang="en-CA" sz="2400" i="1" dirty="0"/>
              <a:t>Maple Leaf did not go out of business. Many companies </a:t>
            </a:r>
            <a:br>
              <a:rPr lang="en-CA" sz="2400" i="1" dirty="0"/>
            </a:br>
            <a:r>
              <a:rPr lang="en-CA" sz="2400" i="1" dirty="0"/>
              <a:t>that did not take ownership of a crisis closed.” </a:t>
            </a:r>
          </a:p>
          <a:p>
            <a:pPr marL="0" indent="0" algn="ctr">
              <a:spcBef>
                <a:spcPts val="1200"/>
              </a:spcBef>
              <a:spcAft>
                <a:spcPts val="600"/>
              </a:spcAft>
              <a:buClr>
                <a:srgbClr val="C00000"/>
              </a:buClr>
              <a:buNone/>
            </a:pPr>
            <a:r>
              <a:rPr lang="en-CA" sz="2000" dirty="0"/>
              <a:t>– </a:t>
            </a:r>
            <a:r>
              <a:rPr lang="en-CA" sz="1600" b="1" dirty="0"/>
              <a:t>Clinton </a:t>
            </a:r>
            <a:r>
              <a:rPr lang="en-CA" sz="1600" b="1" dirty="0" err="1"/>
              <a:t>Monchuk</a:t>
            </a:r>
            <a:r>
              <a:rPr lang="en-CA" sz="1600" b="1" dirty="0"/>
              <a:t>,</a:t>
            </a:r>
            <a:r>
              <a:rPr lang="en-CA" sz="1600" dirty="0"/>
              <a:t> </a:t>
            </a:r>
            <a:r>
              <a:rPr lang="en-CA" sz="1600" i="1" dirty="0"/>
              <a:t>Executive Director</a:t>
            </a:r>
            <a:r>
              <a:rPr lang="en-CA" sz="1600" dirty="0"/>
              <a:t> of </a:t>
            </a:r>
            <a:r>
              <a:rPr lang="en-CA" sz="1600" i="1" u="sng" dirty="0">
                <a:hlinkClick r:id="rId3"/>
              </a:rPr>
              <a:t>Farm &amp; Food Care Saskatchewan</a:t>
            </a:r>
            <a:endParaRPr lang="en-CA" sz="1800" dirty="0"/>
          </a:p>
          <a:p>
            <a:pPr>
              <a:spcBef>
                <a:spcPts val="1200"/>
              </a:spcBef>
              <a:spcAft>
                <a:spcPts val="600"/>
              </a:spcAft>
              <a:buClr>
                <a:srgbClr val="C00000"/>
              </a:buClr>
              <a:buFont typeface="Wingdings" panose="05000000000000000000" pitchFamily="2" charset="2"/>
              <a:buChar char="§"/>
            </a:pPr>
            <a:endParaRPr lang="en-US" sz="26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4.7  Maple Leaf Foods: Impact</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32</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89F4AEB1-5427-44D4-BECB-1503953ED101}"/>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426378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788500"/>
            <a:ext cx="8154466" cy="4887415"/>
          </a:xfrm>
        </p:spPr>
        <p:txBody>
          <a:bodyPr>
            <a:noAutofit/>
          </a:bodyPr>
          <a:lstStyle/>
          <a:p>
            <a:pPr marL="0" lvl="0" indent="0">
              <a:buClr>
                <a:srgbClr val="C00000"/>
              </a:buClr>
              <a:buNone/>
            </a:pPr>
            <a:r>
              <a:rPr lang="en-US" sz="2000" b="1" dirty="0">
                <a:solidFill>
                  <a:srgbClr val="C00000"/>
                </a:solidFill>
              </a:rPr>
              <a:t>Q1.</a:t>
            </a:r>
            <a:r>
              <a:rPr lang="en-US" sz="2000" dirty="0"/>
              <a:t> Are you aware of any negative societal impacts (i.e. environmental) that </a:t>
            </a:r>
          </a:p>
          <a:p>
            <a:pPr marL="0" lvl="0" indent="0">
              <a:buClr>
                <a:srgbClr val="C00000"/>
              </a:buClr>
              <a:buNone/>
            </a:pPr>
            <a:r>
              <a:rPr lang="en-US" sz="2000" dirty="0"/>
              <a:t>	your organization or products have on Canadians? If so, would you be </a:t>
            </a:r>
          </a:p>
          <a:p>
            <a:pPr marL="0" lvl="0" indent="0">
              <a:buClr>
                <a:srgbClr val="C00000"/>
              </a:buClr>
              <a:buNone/>
            </a:pPr>
            <a:r>
              <a:rPr lang="en-US" sz="2000" dirty="0"/>
              <a:t>	willing to name and talk about the </a:t>
            </a:r>
            <a:r>
              <a:rPr lang="en-US" sz="2000" b="1" dirty="0"/>
              <a:t>steps you’re taking to improve</a:t>
            </a:r>
            <a:r>
              <a:rPr lang="en-US" sz="2000" dirty="0"/>
              <a:t>?</a:t>
            </a:r>
            <a:br>
              <a:rPr lang="en-US" sz="2000" dirty="0"/>
            </a:br>
            <a:endParaRPr lang="en-CA" sz="2000" dirty="0"/>
          </a:p>
          <a:p>
            <a:pPr marL="0" lvl="0" indent="0">
              <a:buClr>
                <a:srgbClr val="C00000"/>
              </a:buClr>
              <a:buNone/>
            </a:pPr>
            <a:r>
              <a:rPr lang="en-CA" sz="2000" b="1" dirty="0">
                <a:solidFill>
                  <a:srgbClr val="C00000"/>
                </a:solidFill>
              </a:rPr>
              <a:t>Q2. </a:t>
            </a:r>
            <a:r>
              <a:rPr lang="en-US" sz="2000" dirty="0"/>
              <a:t>The focus of Maple Leaf’s public trust communications evolved</a:t>
            </a:r>
            <a:br>
              <a:rPr lang="en-US" sz="2000" dirty="0"/>
            </a:br>
            <a:r>
              <a:rPr lang="en-US" sz="2000" dirty="0"/>
              <a:t>	significantly over a 10-year period – </a:t>
            </a:r>
            <a:r>
              <a:rPr lang="en-US" sz="2000" b="1" dirty="0"/>
              <a:t>has your communications focus  	changed over time? </a:t>
            </a:r>
          </a:p>
          <a:p>
            <a:pPr marL="0" lvl="0" indent="0">
              <a:buClr>
                <a:srgbClr val="C00000"/>
              </a:buClr>
              <a:buNone/>
            </a:pPr>
            <a:endParaRPr lang="en-US" sz="2000" b="1" dirty="0"/>
          </a:p>
          <a:p>
            <a:pPr marL="0" lvl="0" indent="0">
              <a:buClr>
                <a:srgbClr val="C00000"/>
              </a:buClr>
              <a:buNone/>
            </a:pPr>
            <a:r>
              <a:rPr lang="en-US" sz="2000" b="1" dirty="0">
                <a:solidFill>
                  <a:srgbClr val="C00000"/>
                </a:solidFill>
              </a:rPr>
              <a:t>Q3.</a:t>
            </a:r>
            <a:r>
              <a:rPr lang="en-US" sz="2000" dirty="0"/>
              <a:t> When it comes to public trust issues that your customers/stakeholders </a:t>
            </a:r>
          </a:p>
          <a:p>
            <a:pPr marL="0" lvl="0" indent="0">
              <a:buClr>
                <a:srgbClr val="C00000"/>
              </a:buClr>
              <a:buNone/>
            </a:pPr>
            <a:r>
              <a:rPr lang="en-US" sz="2000" dirty="0"/>
              <a:t>	have, how would you currently </a:t>
            </a:r>
            <a:r>
              <a:rPr lang="en-US" sz="2000" b="1" dirty="0"/>
              <a:t>rate your use of video </a:t>
            </a:r>
            <a:r>
              <a:rPr lang="en-US" sz="2000" dirty="0"/>
              <a:t>and</a:t>
            </a:r>
            <a:r>
              <a:rPr lang="en-US" sz="2000" b="1" dirty="0"/>
              <a:t> website </a:t>
            </a:r>
          </a:p>
          <a:p>
            <a:pPr marL="0" lvl="0" indent="0">
              <a:buClr>
                <a:srgbClr val="C00000"/>
              </a:buClr>
              <a:buNone/>
            </a:pPr>
            <a:r>
              <a:rPr lang="en-US" sz="2000" b="1" dirty="0"/>
              <a:t>	content</a:t>
            </a:r>
            <a:r>
              <a:rPr lang="en-US" sz="2000" dirty="0"/>
              <a:t> to address them (straightforward, accessible, pleasant to </a:t>
            </a:r>
          </a:p>
          <a:p>
            <a:pPr marL="0" lvl="0" indent="0">
              <a:buClr>
                <a:srgbClr val="C00000"/>
              </a:buClr>
              <a:buNone/>
            </a:pPr>
            <a:r>
              <a:rPr lang="en-US" sz="2000" dirty="0"/>
              <a:t>	consume, reasonably objective)? Is there room for improvement and, </a:t>
            </a:r>
          </a:p>
          <a:p>
            <a:pPr marL="0" lvl="0" indent="0">
              <a:buClr>
                <a:srgbClr val="C00000"/>
              </a:buClr>
              <a:buNone/>
            </a:pPr>
            <a:r>
              <a:rPr lang="en-US" sz="2000" dirty="0"/>
              <a:t>	using Maple Leaf as an example, </a:t>
            </a:r>
            <a:r>
              <a:rPr lang="en-US" sz="2000" b="1" dirty="0"/>
              <a:t>how might you improve</a:t>
            </a:r>
            <a:r>
              <a:rPr lang="en-US" sz="2000" dirty="0"/>
              <a:t>? </a:t>
            </a:r>
            <a:br>
              <a:rPr lang="en-CA" sz="2000" i="1" dirty="0"/>
            </a:br>
            <a:endParaRPr lang="en-CA" sz="2000" i="1" dirty="0"/>
          </a:p>
          <a:p>
            <a:pPr marL="0" indent="0">
              <a:spcBef>
                <a:spcPts val="1200"/>
              </a:spcBef>
              <a:spcAft>
                <a:spcPts val="600"/>
              </a:spcAft>
              <a:buClr>
                <a:srgbClr val="C00000"/>
              </a:buClr>
              <a:buNone/>
            </a:pPr>
            <a:endParaRPr lang="en-US" sz="26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4.8  Maple Leaf Foods: </a:t>
            </a:r>
            <a:r>
              <a:rPr lang="en-US" sz="3200" dirty="0">
                <a:solidFill>
                  <a:srgbClr val="C00000"/>
                </a:solidFill>
                <a:latin typeface="Franklin Gothic Medium" pitchFamily="34" charset="0"/>
              </a:rPr>
              <a:t>Applying to your 																Organization</a:t>
            </a:r>
            <a:endParaRPr lang="en-US" sz="3800" dirty="0">
              <a:solidFill>
                <a:srgbClr val="C00000"/>
              </a:solidFill>
              <a:latin typeface="Franklin Gothic Medium" pitchFamily="34" charset="0"/>
            </a:endParaRP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33</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B2E65CE9-9185-4152-8F01-7764E06BC9DC}"/>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3301031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416669"/>
            <a:ext cx="8154466" cy="5116016"/>
          </a:xfrm>
        </p:spPr>
        <p:txBody>
          <a:bodyPr>
            <a:noAutofit/>
          </a:bodyPr>
          <a:lstStyle/>
          <a:p>
            <a:pPr marL="0" indent="0" algn="ctr">
              <a:spcBef>
                <a:spcPts val="2400"/>
              </a:spcBef>
              <a:spcAft>
                <a:spcPts val="600"/>
              </a:spcAft>
              <a:buClr>
                <a:srgbClr val="C00000"/>
              </a:buClr>
              <a:buNone/>
            </a:pPr>
            <a:endParaRPr lang="en-CA" sz="2400" i="1" dirty="0"/>
          </a:p>
          <a:p>
            <a:pPr marL="0" indent="0" algn="ctr">
              <a:spcBef>
                <a:spcPts val="2400"/>
              </a:spcBef>
              <a:spcAft>
                <a:spcPts val="600"/>
              </a:spcAft>
              <a:buClr>
                <a:srgbClr val="C00000"/>
              </a:buClr>
              <a:buNone/>
            </a:pPr>
            <a:endParaRPr lang="en-CA" sz="2400" i="1" dirty="0"/>
          </a:p>
          <a:p>
            <a:pPr marL="0" lvl="0" indent="0" algn="ctr">
              <a:buNone/>
            </a:pPr>
            <a:r>
              <a:rPr lang="en-CA" sz="2400" i="1" dirty="0"/>
              <a:t>“If we don’t get out of the gate and lead where </a:t>
            </a:r>
            <a:br>
              <a:rPr lang="en-CA" sz="2400" i="1" dirty="0"/>
            </a:br>
            <a:r>
              <a:rPr lang="en-CA" sz="2400" i="1" dirty="0"/>
              <a:t>agri-food goes, we are going to be pulled into </a:t>
            </a:r>
            <a:br>
              <a:rPr lang="en-CA" sz="2400" i="1" dirty="0"/>
            </a:br>
            <a:r>
              <a:rPr lang="en-CA" sz="2400" i="1" dirty="0"/>
              <a:t>a game that we don’t want to be in.”</a:t>
            </a:r>
          </a:p>
          <a:p>
            <a:pPr marL="0" indent="0" algn="ctr">
              <a:spcBef>
                <a:spcPts val="1200"/>
              </a:spcBef>
              <a:spcAft>
                <a:spcPts val="600"/>
              </a:spcAft>
              <a:buClr>
                <a:srgbClr val="C00000"/>
              </a:buClr>
              <a:buNone/>
            </a:pPr>
            <a:r>
              <a:rPr lang="en-CA" sz="2000" dirty="0"/>
              <a:t>– </a:t>
            </a:r>
            <a:r>
              <a:rPr lang="en-CA" sz="1600" b="1" dirty="0"/>
              <a:t>Clinton </a:t>
            </a:r>
            <a:r>
              <a:rPr lang="en-CA" sz="1600" b="1" dirty="0" err="1"/>
              <a:t>Monchuk</a:t>
            </a:r>
            <a:r>
              <a:rPr lang="en-CA" sz="1600" b="1" dirty="0"/>
              <a:t>,</a:t>
            </a:r>
            <a:r>
              <a:rPr lang="en-CA" sz="1600" dirty="0"/>
              <a:t> </a:t>
            </a:r>
            <a:r>
              <a:rPr lang="en-CA" sz="1600" i="1" dirty="0"/>
              <a:t>Executive Director</a:t>
            </a:r>
            <a:r>
              <a:rPr lang="en-CA" sz="1600" dirty="0"/>
              <a:t> of </a:t>
            </a:r>
            <a:r>
              <a:rPr lang="en-CA" sz="1600" i="1" u="sng" dirty="0">
                <a:hlinkClick r:id="rId3"/>
              </a:rPr>
              <a:t>Farm &amp; Food Care Saskatchewan</a:t>
            </a:r>
            <a:endParaRPr lang="en-CA" sz="1800" dirty="0"/>
          </a:p>
          <a:p>
            <a:pPr>
              <a:spcBef>
                <a:spcPts val="1200"/>
              </a:spcBef>
              <a:spcAft>
                <a:spcPts val="600"/>
              </a:spcAft>
              <a:buClr>
                <a:srgbClr val="C00000"/>
              </a:buClr>
              <a:buFont typeface="Wingdings" panose="05000000000000000000" pitchFamily="2" charset="2"/>
              <a:buChar char="§"/>
            </a:pPr>
            <a:endParaRPr lang="en-US" sz="26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4.8  Maple Leaf Foods: </a:t>
            </a:r>
            <a:r>
              <a:rPr lang="en-US" sz="3200" dirty="0">
                <a:solidFill>
                  <a:srgbClr val="C00000"/>
                </a:solidFill>
                <a:latin typeface="Franklin Gothic Medium" pitchFamily="34" charset="0"/>
              </a:rPr>
              <a:t>Applying to your 																Organization</a:t>
            </a:r>
            <a:endParaRPr lang="en-US" sz="3800" dirty="0">
              <a:solidFill>
                <a:srgbClr val="C00000"/>
              </a:solidFill>
              <a:latin typeface="Franklin Gothic Medium" pitchFamily="34" charset="0"/>
            </a:endParaRP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34</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89F4AEB1-5427-44D4-BECB-1503953ED101}"/>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3197998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0" y="0"/>
            <a:ext cx="9144000" cy="1320800"/>
          </a:xfrm>
        </p:spPr>
        <p:txBody>
          <a:bodyPr/>
          <a:lstStyle/>
          <a:p>
            <a:pPr algn="l"/>
            <a:r>
              <a:rPr lang="en-US" dirty="0">
                <a:solidFill>
                  <a:schemeClr val="bg1"/>
                </a:solidFill>
                <a:latin typeface="Franklin Gothic Medium" pitchFamily="34" charset="0"/>
              </a:rPr>
              <a:t>	</a:t>
            </a:r>
            <a:br>
              <a:rPr lang="en-US" sz="1400" dirty="0">
                <a:solidFill>
                  <a:schemeClr val="bg1"/>
                </a:solidFill>
                <a:latin typeface="Franklin Gothic Medium" pitchFamily="34" charset="0"/>
              </a:rPr>
            </a:br>
            <a:r>
              <a:rPr lang="en-US" sz="3800" b="1" dirty="0">
                <a:solidFill>
                  <a:schemeClr val="bg1"/>
                </a:solidFill>
                <a:latin typeface="Franklin Gothic Medium" pitchFamily="34" charset="0"/>
              </a:rPr>
              <a:t>	5.0</a:t>
            </a:r>
            <a:r>
              <a:rPr lang="en-US" sz="3800" dirty="0">
                <a:solidFill>
                  <a:schemeClr val="bg1"/>
                </a:solidFill>
                <a:latin typeface="Franklin Gothic Medium" pitchFamily="34" charset="0"/>
              </a:rPr>
              <a:t> </a:t>
            </a:r>
            <a:r>
              <a:rPr lang="en-US" sz="3800" b="1" dirty="0">
                <a:solidFill>
                  <a:schemeClr val="bg1"/>
                </a:solidFill>
                <a:latin typeface="Franklin Gothic Medium" pitchFamily="34" charset="0"/>
              </a:rPr>
              <a:t>Best Practices Information</a:t>
            </a:r>
          </a:p>
        </p:txBody>
      </p:sp>
      <p:sp>
        <p:nvSpPr>
          <p:cNvPr id="6" name="Slide Number Placeholder 5"/>
          <p:cNvSpPr>
            <a:spLocks noGrp="1"/>
          </p:cNvSpPr>
          <p:nvPr>
            <p:ph type="sldNum" sz="quarter" idx="12"/>
          </p:nvPr>
        </p:nvSpPr>
        <p:spPr/>
        <p:txBody>
          <a:bodyPr/>
          <a:lstStyle/>
          <a:p>
            <a:fld id="{072DAB4F-6109-7C46-B2F6-B7983114C997}" type="slidenum">
              <a:rPr lang="en-US" smtClean="0"/>
              <a:pPr/>
              <a:t>35</a:t>
            </a:fld>
            <a:endParaRPr lang="en-US" dirty="0"/>
          </a:p>
        </p:txBody>
      </p:sp>
    </p:spTree>
    <p:extLst>
      <p:ext uri="{BB962C8B-B14F-4D97-AF65-F5344CB8AC3E}">
        <p14:creationId xmlns:p14="http://schemas.microsoft.com/office/powerpoint/2010/main" val="3703350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416670"/>
            <a:ext cx="8154466" cy="3472322"/>
          </a:xfrm>
        </p:spPr>
        <p:txBody>
          <a:bodyPr>
            <a:noAutofit/>
          </a:bodyPr>
          <a:lstStyle/>
          <a:p>
            <a:pPr>
              <a:spcBef>
                <a:spcPts val="0"/>
              </a:spcBef>
              <a:spcAft>
                <a:spcPts val="1200"/>
              </a:spcAft>
              <a:buClr>
                <a:srgbClr val="C00000"/>
              </a:buClr>
              <a:buFont typeface="Wingdings" panose="05000000000000000000" pitchFamily="2" charset="2"/>
              <a:buChar char="§"/>
            </a:pPr>
            <a:r>
              <a:rPr lang="en-CA" sz="2400" b="1" dirty="0"/>
              <a:t>Defining </a:t>
            </a:r>
            <a:r>
              <a:rPr lang="en-CA" sz="2400" dirty="0"/>
              <a:t>public trust</a:t>
            </a:r>
          </a:p>
          <a:p>
            <a:pPr>
              <a:spcBef>
                <a:spcPts val="0"/>
              </a:spcBef>
              <a:spcAft>
                <a:spcPts val="1200"/>
              </a:spcAft>
              <a:buClr>
                <a:srgbClr val="C00000"/>
              </a:buClr>
              <a:buFont typeface="Wingdings" panose="05000000000000000000" pitchFamily="2" charset="2"/>
              <a:buChar char="§"/>
            </a:pPr>
            <a:r>
              <a:rPr lang="en-CA" sz="2400" b="1" dirty="0"/>
              <a:t>Audience profiling </a:t>
            </a:r>
          </a:p>
          <a:p>
            <a:pPr>
              <a:spcBef>
                <a:spcPts val="0"/>
              </a:spcBef>
              <a:spcAft>
                <a:spcPts val="1200"/>
              </a:spcAft>
              <a:buClr>
                <a:srgbClr val="C00000"/>
              </a:buClr>
              <a:buFont typeface="Wingdings" panose="05000000000000000000" pitchFamily="2" charset="2"/>
              <a:buChar char="§"/>
            </a:pPr>
            <a:r>
              <a:rPr lang="en-CA" sz="2400" b="1" dirty="0"/>
              <a:t>Messaging </a:t>
            </a:r>
            <a:r>
              <a:rPr lang="en-CA" sz="2400" dirty="0"/>
              <a:t>and</a:t>
            </a:r>
            <a:r>
              <a:rPr lang="en-CA" sz="2400" b="1" dirty="0"/>
              <a:t> creative development</a:t>
            </a:r>
          </a:p>
          <a:p>
            <a:pPr>
              <a:spcBef>
                <a:spcPts val="0"/>
              </a:spcBef>
              <a:spcAft>
                <a:spcPts val="1200"/>
              </a:spcAft>
              <a:buClr>
                <a:srgbClr val="C00000"/>
              </a:buClr>
              <a:buFont typeface="Wingdings" panose="05000000000000000000" pitchFamily="2" charset="2"/>
              <a:buChar char="§"/>
            </a:pPr>
            <a:r>
              <a:rPr lang="en-CA" sz="2400" b="1" dirty="0"/>
              <a:t>Selecting </a:t>
            </a:r>
            <a:r>
              <a:rPr lang="en-CA" sz="2400" dirty="0"/>
              <a:t>and purchasing</a:t>
            </a:r>
            <a:r>
              <a:rPr lang="en-CA" sz="2400" b="1" dirty="0"/>
              <a:t> media</a:t>
            </a:r>
          </a:p>
          <a:p>
            <a:pPr>
              <a:spcBef>
                <a:spcPts val="0"/>
              </a:spcBef>
              <a:spcAft>
                <a:spcPts val="1200"/>
              </a:spcAft>
              <a:buClr>
                <a:srgbClr val="C00000"/>
              </a:buClr>
              <a:buFont typeface="Wingdings" panose="05000000000000000000" pitchFamily="2" charset="2"/>
              <a:buChar char="§"/>
            </a:pPr>
            <a:r>
              <a:rPr lang="en-CA" sz="2400" b="1" dirty="0"/>
              <a:t>Social media strategy </a:t>
            </a:r>
            <a:r>
              <a:rPr lang="en-CA" sz="2400" dirty="0"/>
              <a:t>and</a:t>
            </a:r>
            <a:r>
              <a:rPr lang="en-CA" sz="2400" b="1" dirty="0"/>
              <a:t> management </a:t>
            </a:r>
            <a:r>
              <a:rPr lang="en-CA" sz="2400" dirty="0"/>
              <a:t>as it relates to PT</a:t>
            </a:r>
          </a:p>
          <a:p>
            <a:pPr>
              <a:spcBef>
                <a:spcPts val="0"/>
              </a:spcBef>
              <a:spcAft>
                <a:spcPts val="1200"/>
              </a:spcAft>
              <a:buClr>
                <a:srgbClr val="C00000"/>
              </a:buClr>
              <a:buFont typeface="Wingdings" panose="05000000000000000000" pitchFamily="2" charset="2"/>
              <a:buChar char="§"/>
            </a:pPr>
            <a:r>
              <a:rPr lang="en-CA" sz="2400" b="1" dirty="0"/>
              <a:t>Use of Media Relations </a:t>
            </a:r>
            <a:r>
              <a:rPr lang="en-CA" sz="2400" dirty="0"/>
              <a:t>(press coverage)</a:t>
            </a:r>
          </a:p>
          <a:p>
            <a:pPr>
              <a:spcBef>
                <a:spcPts val="0"/>
              </a:spcBef>
              <a:spcAft>
                <a:spcPts val="1200"/>
              </a:spcAft>
              <a:buClr>
                <a:srgbClr val="C00000"/>
              </a:buClr>
              <a:buFont typeface="Wingdings" panose="05000000000000000000" pitchFamily="2" charset="2"/>
              <a:buChar char="§"/>
            </a:pPr>
            <a:r>
              <a:rPr lang="en-CA" sz="2400" dirty="0"/>
              <a:t>Objectively </a:t>
            </a:r>
            <a:r>
              <a:rPr lang="en-CA" sz="2400" b="1" dirty="0"/>
              <a:t>measuring </a:t>
            </a:r>
            <a:r>
              <a:rPr lang="en-CA" sz="2400" dirty="0"/>
              <a:t>your public trust</a:t>
            </a:r>
          </a:p>
          <a:p>
            <a:pPr>
              <a:spcBef>
                <a:spcPts val="0"/>
              </a:spcBef>
              <a:spcAft>
                <a:spcPts val="1200"/>
              </a:spcAft>
              <a:buClr>
                <a:srgbClr val="C00000"/>
              </a:buClr>
              <a:buFont typeface="Wingdings" panose="05000000000000000000" pitchFamily="2" charset="2"/>
              <a:buChar char="§"/>
            </a:pPr>
            <a:r>
              <a:rPr lang="en-CA" sz="2400" b="1" dirty="0"/>
              <a:t>Crisis </a:t>
            </a:r>
            <a:r>
              <a:rPr lang="en-CA" sz="2400" dirty="0"/>
              <a:t>communications preparation</a:t>
            </a:r>
          </a:p>
          <a:p>
            <a:pPr>
              <a:spcBef>
                <a:spcPts val="0"/>
              </a:spcBef>
              <a:spcAft>
                <a:spcPts val="1200"/>
              </a:spcAft>
              <a:buClr>
                <a:srgbClr val="C00000"/>
              </a:buClr>
              <a:buFont typeface="Wingdings" panose="05000000000000000000" pitchFamily="2" charset="2"/>
              <a:buChar char="§"/>
            </a:pPr>
            <a:r>
              <a:rPr lang="en-CA" sz="2400" b="1" dirty="0"/>
              <a:t>Amplifiers </a:t>
            </a:r>
            <a:r>
              <a:rPr lang="en-CA" sz="2400" dirty="0"/>
              <a:t>that can help with your </a:t>
            </a:r>
            <a:r>
              <a:rPr lang="en-CA" sz="2400" b="1" dirty="0"/>
              <a:t>content </a:t>
            </a:r>
            <a:r>
              <a:rPr lang="en-CA" sz="2400" dirty="0"/>
              <a:t>and message distribution </a:t>
            </a:r>
            <a:endParaRPr lang="en-US" sz="24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 5.0 Best Practices Information</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36</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512E59C9-E966-477A-B6EF-F6203E47A072}"/>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4119452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416670"/>
            <a:ext cx="8154466" cy="3472322"/>
          </a:xfrm>
        </p:spPr>
        <p:txBody>
          <a:bodyPr>
            <a:noAutofit/>
          </a:bodyPr>
          <a:lstStyle/>
          <a:p>
            <a:pPr>
              <a:spcBef>
                <a:spcPts val="0"/>
              </a:spcBef>
              <a:spcAft>
                <a:spcPts val="1200"/>
              </a:spcAft>
              <a:buClr>
                <a:srgbClr val="C00000"/>
              </a:buClr>
              <a:buFont typeface="Wingdings" panose="05000000000000000000" pitchFamily="2" charset="2"/>
              <a:buChar char="§"/>
            </a:pPr>
            <a:r>
              <a:rPr lang="en-CA" sz="2400" b="1" dirty="0">
                <a:solidFill>
                  <a:schemeClr val="bg1">
                    <a:lumMod val="50000"/>
                  </a:schemeClr>
                </a:solidFill>
              </a:rPr>
              <a:t>Defining </a:t>
            </a:r>
            <a:r>
              <a:rPr lang="en-CA" sz="2400" dirty="0">
                <a:solidFill>
                  <a:schemeClr val="bg1">
                    <a:lumMod val="50000"/>
                  </a:schemeClr>
                </a:solidFill>
              </a:rPr>
              <a:t>public trust</a:t>
            </a:r>
          </a:p>
          <a:p>
            <a:pPr>
              <a:spcBef>
                <a:spcPts val="0"/>
              </a:spcBef>
              <a:spcAft>
                <a:spcPts val="1200"/>
              </a:spcAft>
              <a:buClr>
                <a:srgbClr val="C00000"/>
              </a:buClr>
              <a:buFont typeface="Wingdings" panose="05000000000000000000" pitchFamily="2" charset="2"/>
              <a:buChar char="§"/>
            </a:pPr>
            <a:r>
              <a:rPr lang="en-CA" sz="2400" b="1" dirty="0">
                <a:solidFill>
                  <a:schemeClr val="bg1">
                    <a:lumMod val="50000"/>
                  </a:schemeClr>
                </a:solidFill>
              </a:rPr>
              <a:t>Audience profiling </a:t>
            </a:r>
          </a:p>
          <a:p>
            <a:pPr>
              <a:spcBef>
                <a:spcPts val="0"/>
              </a:spcBef>
              <a:spcAft>
                <a:spcPts val="1200"/>
              </a:spcAft>
              <a:buClr>
                <a:srgbClr val="C00000"/>
              </a:buClr>
              <a:buFont typeface="Wingdings" panose="05000000000000000000" pitchFamily="2" charset="2"/>
              <a:buChar char="§"/>
            </a:pPr>
            <a:r>
              <a:rPr lang="en-CA" sz="2400" b="1" dirty="0">
                <a:solidFill>
                  <a:schemeClr val="bg1">
                    <a:lumMod val="50000"/>
                  </a:schemeClr>
                </a:solidFill>
              </a:rPr>
              <a:t>Messaging </a:t>
            </a:r>
            <a:r>
              <a:rPr lang="en-CA" sz="2400" dirty="0">
                <a:solidFill>
                  <a:schemeClr val="bg1">
                    <a:lumMod val="50000"/>
                  </a:schemeClr>
                </a:solidFill>
              </a:rPr>
              <a:t>and</a:t>
            </a:r>
            <a:r>
              <a:rPr lang="en-CA" sz="2400" b="1" dirty="0">
                <a:solidFill>
                  <a:schemeClr val="bg1">
                    <a:lumMod val="50000"/>
                  </a:schemeClr>
                </a:solidFill>
              </a:rPr>
              <a:t> creative development</a:t>
            </a:r>
          </a:p>
          <a:p>
            <a:pPr>
              <a:spcBef>
                <a:spcPts val="0"/>
              </a:spcBef>
              <a:spcAft>
                <a:spcPts val="1200"/>
              </a:spcAft>
              <a:buClr>
                <a:srgbClr val="C00000"/>
              </a:buClr>
              <a:buFont typeface="Wingdings" panose="05000000000000000000" pitchFamily="2" charset="2"/>
              <a:buChar char="§"/>
            </a:pPr>
            <a:r>
              <a:rPr lang="en-CA" sz="2400" b="1" dirty="0"/>
              <a:t>Selecting </a:t>
            </a:r>
            <a:r>
              <a:rPr lang="en-CA" sz="2400" dirty="0"/>
              <a:t>and purchasing</a:t>
            </a:r>
            <a:r>
              <a:rPr lang="en-CA" sz="2400" b="1" dirty="0"/>
              <a:t> media</a:t>
            </a:r>
          </a:p>
          <a:p>
            <a:pPr>
              <a:spcBef>
                <a:spcPts val="0"/>
              </a:spcBef>
              <a:spcAft>
                <a:spcPts val="1200"/>
              </a:spcAft>
              <a:buClr>
                <a:srgbClr val="C00000"/>
              </a:buClr>
              <a:buFont typeface="Wingdings" panose="05000000000000000000" pitchFamily="2" charset="2"/>
              <a:buChar char="§"/>
            </a:pPr>
            <a:r>
              <a:rPr lang="en-CA" sz="2400" b="1" dirty="0">
                <a:solidFill>
                  <a:schemeClr val="bg1">
                    <a:lumMod val="50000"/>
                  </a:schemeClr>
                </a:solidFill>
              </a:rPr>
              <a:t>Social media strategy </a:t>
            </a:r>
            <a:r>
              <a:rPr lang="en-CA" sz="2400" dirty="0">
                <a:solidFill>
                  <a:schemeClr val="bg1">
                    <a:lumMod val="50000"/>
                  </a:schemeClr>
                </a:solidFill>
              </a:rPr>
              <a:t>and</a:t>
            </a:r>
            <a:r>
              <a:rPr lang="en-CA" sz="2400" b="1" dirty="0">
                <a:solidFill>
                  <a:schemeClr val="bg1">
                    <a:lumMod val="50000"/>
                  </a:schemeClr>
                </a:solidFill>
              </a:rPr>
              <a:t> management </a:t>
            </a:r>
            <a:r>
              <a:rPr lang="en-CA" sz="2400" dirty="0">
                <a:solidFill>
                  <a:schemeClr val="bg1">
                    <a:lumMod val="50000"/>
                  </a:schemeClr>
                </a:solidFill>
              </a:rPr>
              <a:t>as it relates to PT</a:t>
            </a:r>
          </a:p>
          <a:p>
            <a:pPr>
              <a:spcBef>
                <a:spcPts val="0"/>
              </a:spcBef>
              <a:spcAft>
                <a:spcPts val="1200"/>
              </a:spcAft>
              <a:buClr>
                <a:srgbClr val="C00000"/>
              </a:buClr>
              <a:buFont typeface="Wingdings" panose="05000000000000000000" pitchFamily="2" charset="2"/>
              <a:buChar char="§"/>
            </a:pPr>
            <a:r>
              <a:rPr lang="en-CA" sz="2400" b="1" dirty="0">
                <a:solidFill>
                  <a:schemeClr val="bg1">
                    <a:lumMod val="50000"/>
                  </a:schemeClr>
                </a:solidFill>
              </a:rPr>
              <a:t>Use of Media Relations </a:t>
            </a:r>
            <a:r>
              <a:rPr lang="en-CA" sz="2400" dirty="0">
                <a:solidFill>
                  <a:schemeClr val="bg1">
                    <a:lumMod val="50000"/>
                  </a:schemeClr>
                </a:solidFill>
              </a:rPr>
              <a:t>(press coverage)</a:t>
            </a:r>
          </a:p>
          <a:p>
            <a:pPr>
              <a:spcBef>
                <a:spcPts val="0"/>
              </a:spcBef>
              <a:spcAft>
                <a:spcPts val="1200"/>
              </a:spcAft>
              <a:buClr>
                <a:srgbClr val="C00000"/>
              </a:buClr>
              <a:buFont typeface="Wingdings" panose="05000000000000000000" pitchFamily="2" charset="2"/>
              <a:buChar char="§"/>
            </a:pPr>
            <a:r>
              <a:rPr lang="en-CA" sz="2400" dirty="0">
                <a:solidFill>
                  <a:schemeClr val="bg1">
                    <a:lumMod val="50000"/>
                  </a:schemeClr>
                </a:solidFill>
              </a:rPr>
              <a:t>Objectively </a:t>
            </a:r>
            <a:r>
              <a:rPr lang="en-CA" sz="2400" b="1" dirty="0">
                <a:solidFill>
                  <a:schemeClr val="bg1">
                    <a:lumMod val="50000"/>
                  </a:schemeClr>
                </a:solidFill>
              </a:rPr>
              <a:t>measuring </a:t>
            </a:r>
            <a:r>
              <a:rPr lang="en-CA" sz="2400" dirty="0">
                <a:solidFill>
                  <a:schemeClr val="bg1">
                    <a:lumMod val="50000"/>
                  </a:schemeClr>
                </a:solidFill>
              </a:rPr>
              <a:t>your public trust</a:t>
            </a:r>
          </a:p>
          <a:p>
            <a:pPr>
              <a:spcBef>
                <a:spcPts val="0"/>
              </a:spcBef>
              <a:spcAft>
                <a:spcPts val="1200"/>
              </a:spcAft>
              <a:buClr>
                <a:srgbClr val="C00000"/>
              </a:buClr>
              <a:buFont typeface="Wingdings" panose="05000000000000000000" pitchFamily="2" charset="2"/>
              <a:buChar char="§"/>
            </a:pPr>
            <a:r>
              <a:rPr lang="en-CA" sz="2400" b="1" dirty="0">
                <a:solidFill>
                  <a:schemeClr val="bg1">
                    <a:lumMod val="50000"/>
                  </a:schemeClr>
                </a:solidFill>
              </a:rPr>
              <a:t>Crisis </a:t>
            </a:r>
            <a:r>
              <a:rPr lang="en-CA" sz="2400" dirty="0">
                <a:solidFill>
                  <a:schemeClr val="bg1">
                    <a:lumMod val="50000"/>
                  </a:schemeClr>
                </a:solidFill>
              </a:rPr>
              <a:t>communications preparation</a:t>
            </a:r>
          </a:p>
          <a:p>
            <a:pPr>
              <a:spcBef>
                <a:spcPts val="0"/>
              </a:spcBef>
              <a:spcAft>
                <a:spcPts val="1200"/>
              </a:spcAft>
              <a:buClr>
                <a:srgbClr val="C00000"/>
              </a:buClr>
              <a:buFont typeface="Wingdings" panose="05000000000000000000" pitchFamily="2" charset="2"/>
              <a:buChar char="§"/>
            </a:pPr>
            <a:r>
              <a:rPr lang="en-CA" sz="2400" b="1" dirty="0">
                <a:solidFill>
                  <a:schemeClr val="bg1">
                    <a:lumMod val="50000"/>
                  </a:schemeClr>
                </a:solidFill>
              </a:rPr>
              <a:t>Amplifiers </a:t>
            </a:r>
            <a:r>
              <a:rPr lang="en-CA" sz="2400" dirty="0">
                <a:solidFill>
                  <a:schemeClr val="bg1">
                    <a:lumMod val="50000"/>
                  </a:schemeClr>
                </a:solidFill>
              </a:rPr>
              <a:t>that can help with your </a:t>
            </a:r>
            <a:r>
              <a:rPr lang="en-CA" sz="2400" b="1" dirty="0">
                <a:solidFill>
                  <a:schemeClr val="bg1">
                    <a:lumMod val="50000"/>
                  </a:schemeClr>
                </a:solidFill>
              </a:rPr>
              <a:t>content </a:t>
            </a:r>
            <a:r>
              <a:rPr lang="en-CA" sz="2400" dirty="0">
                <a:solidFill>
                  <a:schemeClr val="bg1">
                    <a:lumMod val="50000"/>
                  </a:schemeClr>
                </a:solidFill>
              </a:rPr>
              <a:t>and message distribution </a:t>
            </a:r>
            <a:endParaRPr lang="en-US" sz="2400" dirty="0">
              <a:solidFill>
                <a:schemeClr val="bg1">
                  <a:lumMod val="50000"/>
                </a:schemeClr>
              </a:solidFill>
            </a:endParaRPr>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 5.0 Best Practices Information</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37</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512E59C9-E966-477A-B6EF-F6203E47A072}"/>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2548326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4" y="1416669"/>
            <a:ext cx="8386683" cy="4488371"/>
          </a:xfrm>
        </p:spPr>
        <p:txBody>
          <a:bodyPr>
            <a:noAutofit/>
          </a:bodyPr>
          <a:lstStyle/>
          <a:p>
            <a:pPr marL="0" indent="0">
              <a:spcBef>
                <a:spcPts val="1200"/>
              </a:spcBef>
              <a:spcAft>
                <a:spcPts val="600"/>
              </a:spcAft>
              <a:buClr>
                <a:srgbClr val="C00000"/>
              </a:buClr>
              <a:buNone/>
            </a:pPr>
            <a:endParaRPr lang="en-US" sz="2400" dirty="0"/>
          </a:p>
          <a:p>
            <a:pPr>
              <a:spcBef>
                <a:spcPts val="1200"/>
              </a:spcBef>
              <a:spcAft>
                <a:spcPts val="600"/>
              </a:spcAft>
              <a:buClr>
                <a:srgbClr val="C00000"/>
              </a:buClr>
              <a:buFont typeface="Wingdings" panose="05000000000000000000" pitchFamily="2" charset="2"/>
              <a:buChar char="§"/>
            </a:pPr>
            <a:r>
              <a:rPr lang="en-US" sz="2600" dirty="0"/>
              <a:t>It’s important to understand the value and capability of each individual platform in delivering your message </a:t>
            </a:r>
          </a:p>
          <a:p>
            <a:pPr>
              <a:spcBef>
                <a:spcPts val="1200"/>
              </a:spcBef>
              <a:spcAft>
                <a:spcPts val="600"/>
              </a:spcAft>
              <a:buClr>
                <a:srgbClr val="C00000"/>
              </a:buClr>
              <a:buFont typeface="Wingdings" panose="05000000000000000000" pitchFamily="2" charset="2"/>
              <a:buChar char="§"/>
            </a:pPr>
            <a:r>
              <a:rPr lang="en-US" sz="2600" dirty="0"/>
              <a:t>No one medium can reach all of your audience</a:t>
            </a:r>
          </a:p>
          <a:p>
            <a:pPr marL="0" indent="0">
              <a:spcBef>
                <a:spcPts val="1200"/>
              </a:spcBef>
              <a:spcAft>
                <a:spcPts val="600"/>
              </a:spcAft>
              <a:buClr>
                <a:srgbClr val="C00000"/>
              </a:buClr>
              <a:buNone/>
            </a:pPr>
            <a:endParaRPr lang="en-US" sz="2400" dirty="0"/>
          </a:p>
          <a:p>
            <a:pPr marL="0" indent="0" algn="ctr">
              <a:spcBef>
                <a:spcPts val="1200"/>
              </a:spcBef>
              <a:spcAft>
                <a:spcPts val="600"/>
              </a:spcAft>
              <a:buClr>
                <a:srgbClr val="C00000"/>
              </a:buClr>
              <a:buNone/>
            </a:pPr>
            <a:r>
              <a:rPr lang="en-US" sz="2800" b="1" dirty="0"/>
              <a:t>The following are the different types of media and how </a:t>
            </a:r>
            <a:br>
              <a:rPr lang="en-US" sz="2800" b="1" dirty="0"/>
            </a:br>
            <a:r>
              <a:rPr lang="en-US" sz="2800" b="1" dirty="0"/>
              <a:t>you might use each to your advantage:</a:t>
            </a:r>
          </a:p>
          <a:p>
            <a:pPr marL="0" indent="0">
              <a:spcBef>
                <a:spcPts val="1200"/>
              </a:spcBef>
              <a:spcAft>
                <a:spcPts val="600"/>
              </a:spcAft>
              <a:buClr>
                <a:srgbClr val="C00000"/>
              </a:buClr>
              <a:buNone/>
            </a:pPr>
            <a:endParaRPr lang="en-US" sz="1800" dirty="0"/>
          </a:p>
          <a:p>
            <a:pPr>
              <a:spcBef>
                <a:spcPts val="1200"/>
              </a:spcBef>
              <a:spcAft>
                <a:spcPts val="600"/>
              </a:spcAft>
              <a:buClr>
                <a:srgbClr val="C00000"/>
              </a:buClr>
              <a:buFont typeface="Wingdings" panose="05000000000000000000" pitchFamily="2" charset="2"/>
              <a:buChar char="§"/>
            </a:pPr>
            <a:endParaRPr lang="en-US" sz="2800" dirty="0"/>
          </a:p>
          <a:p>
            <a:pPr>
              <a:spcBef>
                <a:spcPts val="1200"/>
              </a:spcBef>
              <a:spcAft>
                <a:spcPts val="600"/>
              </a:spcAft>
              <a:buClr>
                <a:srgbClr val="C00000"/>
              </a:buClr>
              <a:buFont typeface="Wingdings" panose="05000000000000000000" pitchFamily="2" charset="2"/>
              <a:buChar char="§"/>
            </a:pPr>
            <a:endParaRPr lang="en-US" sz="2800" dirty="0"/>
          </a:p>
          <a:p>
            <a:pPr>
              <a:spcBef>
                <a:spcPts val="1200"/>
              </a:spcBef>
              <a:spcAft>
                <a:spcPts val="600"/>
              </a:spcAft>
              <a:buClr>
                <a:srgbClr val="C00000"/>
              </a:buClr>
              <a:buFont typeface="Wingdings" panose="05000000000000000000" pitchFamily="2" charset="2"/>
              <a:buChar char="§"/>
            </a:pPr>
            <a:endParaRPr lang="en-US" sz="2800" dirty="0"/>
          </a:p>
          <a:p>
            <a:pPr>
              <a:spcBef>
                <a:spcPts val="1200"/>
              </a:spcBef>
              <a:spcAft>
                <a:spcPts val="600"/>
              </a:spcAft>
              <a:buClr>
                <a:srgbClr val="C00000"/>
              </a:buClr>
              <a:buFont typeface="Wingdings" panose="05000000000000000000" pitchFamily="2" charset="2"/>
              <a:buChar char="§"/>
            </a:pPr>
            <a:endParaRPr lang="en-US" sz="26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 5.1 Selecting and Purchasing Media</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38</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60DBE654-EC82-4DDA-A1E6-E1AC9203D1B8}"/>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3377963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233889"/>
            <a:ext cx="8154466" cy="5007345"/>
          </a:xfrm>
        </p:spPr>
        <p:txBody>
          <a:bodyPr>
            <a:noAutofit/>
          </a:bodyPr>
          <a:lstStyle/>
          <a:p>
            <a:pPr marL="0" indent="0">
              <a:spcBef>
                <a:spcPts val="1200"/>
              </a:spcBef>
              <a:spcAft>
                <a:spcPts val="600"/>
              </a:spcAft>
              <a:buClr>
                <a:srgbClr val="C00000"/>
              </a:buClr>
              <a:buNone/>
            </a:pPr>
            <a:r>
              <a:rPr lang="en-US" sz="2800" u="sng" dirty="0"/>
              <a:t>Traditional Media</a:t>
            </a:r>
            <a:br>
              <a:rPr lang="en-US" sz="3600" u="sng" dirty="0"/>
            </a:br>
            <a:r>
              <a:rPr lang="en-CA" sz="1800" dirty="0"/>
              <a:t>Traditional media platforms play a significant role in delivering your message through popular, culturally specific mediums.</a:t>
            </a:r>
          </a:p>
          <a:p>
            <a:pPr>
              <a:spcBef>
                <a:spcPts val="0"/>
              </a:spcBef>
              <a:spcAft>
                <a:spcPts val="600"/>
              </a:spcAft>
              <a:buClr>
                <a:srgbClr val="C00000"/>
              </a:buClr>
              <a:buFont typeface="+mj-lt"/>
              <a:buAutoNum type="arabicPeriod"/>
            </a:pPr>
            <a:r>
              <a:rPr lang="en-US" sz="2000" b="1" dirty="0"/>
              <a:t>Out-of-Home Advertising</a:t>
            </a:r>
          </a:p>
          <a:p>
            <a:pPr lvl="1">
              <a:spcBef>
                <a:spcPts val="0"/>
              </a:spcBef>
              <a:spcAft>
                <a:spcPts val="600"/>
              </a:spcAft>
              <a:buClr>
                <a:srgbClr val="C00000"/>
              </a:buClr>
              <a:buFont typeface="Wingdings" panose="05000000000000000000" pitchFamily="2" charset="2"/>
              <a:buChar char="§"/>
            </a:pPr>
            <a:r>
              <a:rPr lang="en-US" sz="1600" dirty="0"/>
              <a:t>Highly noticeable, budget flexible, audiences on the go </a:t>
            </a:r>
          </a:p>
          <a:p>
            <a:pPr>
              <a:spcBef>
                <a:spcPts val="0"/>
              </a:spcBef>
              <a:spcAft>
                <a:spcPts val="600"/>
              </a:spcAft>
              <a:buClr>
                <a:srgbClr val="C00000"/>
              </a:buClr>
              <a:buFont typeface="+mj-lt"/>
              <a:buAutoNum type="arabicPeriod"/>
            </a:pPr>
            <a:r>
              <a:rPr lang="en-US" sz="2000" b="1" dirty="0"/>
              <a:t>Television </a:t>
            </a:r>
          </a:p>
          <a:p>
            <a:pPr lvl="1">
              <a:spcBef>
                <a:spcPts val="0"/>
              </a:spcBef>
              <a:buClr>
                <a:srgbClr val="C00000"/>
              </a:buClr>
              <a:buFont typeface="Wingdings" panose="05000000000000000000" pitchFamily="2" charset="2"/>
              <a:buChar char="§"/>
            </a:pPr>
            <a:r>
              <a:rPr lang="en-US" sz="1600" dirty="0"/>
              <a:t>Trusted, credible, and highly influential, fosters emotional connection, most versatile and far-reaching medium </a:t>
            </a:r>
          </a:p>
          <a:p>
            <a:pPr lvl="1">
              <a:spcBef>
                <a:spcPts val="0"/>
              </a:spcBef>
              <a:buClr>
                <a:srgbClr val="C00000"/>
              </a:buClr>
              <a:buFont typeface="Wingdings" panose="05000000000000000000" pitchFamily="2" charset="2"/>
              <a:buChar char="§"/>
            </a:pPr>
            <a:r>
              <a:rPr lang="en-US" sz="1600" dirty="0"/>
              <a:t>30-second spots offer opportunities for sponsorship tags and live interviews as well as appearances on local, community-focused programs</a:t>
            </a:r>
          </a:p>
          <a:p>
            <a:pPr>
              <a:spcBef>
                <a:spcPts val="600"/>
              </a:spcBef>
              <a:spcAft>
                <a:spcPts val="600"/>
              </a:spcAft>
              <a:buClr>
                <a:srgbClr val="C00000"/>
              </a:buClr>
              <a:buFont typeface="+mj-lt"/>
              <a:buAutoNum type="arabicPeriod" startAt="3"/>
            </a:pPr>
            <a:r>
              <a:rPr lang="en-US" sz="1800" b="1" dirty="0"/>
              <a:t> </a:t>
            </a:r>
            <a:r>
              <a:rPr lang="en-US" sz="2000" b="1" dirty="0"/>
              <a:t>Radio</a:t>
            </a:r>
          </a:p>
          <a:p>
            <a:pPr lvl="1">
              <a:spcBef>
                <a:spcPts val="0"/>
              </a:spcBef>
              <a:buClr>
                <a:srgbClr val="C00000"/>
              </a:buClr>
              <a:buFont typeface="Wingdings" panose="05000000000000000000" pitchFamily="2" charset="2"/>
              <a:buChar char="§"/>
            </a:pPr>
            <a:r>
              <a:rPr lang="en-US" sz="1600" dirty="0"/>
              <a:t>At home, in the car, at work, and at play</a:t>
            </a:r>
          </a:p>
          <a:p>
            <a:pPr lvl="1">
              <a:spcBef>
                <a:spcPts val="0"/>
              </a:spcBef>
              <a:buClr>
                <a:srgbClr val="C00000"/>
              </a:buClr>
              <a:buFont typeface="Wingdings" panose="05000000000000000000" pitchFamily="2" charset="2"/>
              <a:buChar char="§"/>
            </a:pPr>
            <a:r>
              <a:rPr lang="en-US" sz="1600" dirty="0"/>
              <a:t>Very cost-effective</a:t>
            </a:r>
          </a:p>
          <a:p>
            <a:pPr>
              <a:spcBef>
                <a:spcPts val="600"/>
              </a:spcBef>
              <a:spcAft>
                <a:spcPts val="600"/>
              </a:spcAft>
              <a:buClr>
                <a:srgbClr val="C00000"/>
              </a:buClr>
              <a:buFont typeface="+mj-lt"/>
              <a:buAutoNum type="arabicPeriod" startAt="4"/>
            </a:pPr>
            <a:r>
              <a:rPr lang="en-US" sz="2000" b="1" dirty="0"/>
              <a:t>Print</a:t>
            </a:r>
          </a:p>
          <a:p>
            <a:pPr lvl="1">
              <a:spcBef>
                <a:spcPts val="0"/>
              </a:spcBef>
              <a:buClr>
                <a:srgbClr val="C00000"/>
              </a:buClr>
              <a:buFont typeface="Wingdings" panose="05000000000000000000" pitchFamily="2" charset="2"/>
              <a:buChar char="§"/>
            </a:pPr>
            <a:r>
              <a:rPr lang="en-US" sz="1600" dirty="0"/>
              <a:t>Highly impactful and influential </a:t>
            </a:r>
          </a:p>
          <a:p>
            <a:pPr lvl="1">
              <a:spcBef>
                <a:spcPts val="0"/>
              </a:spcBef>
              <a:buClr>
                <a:srgbClr val="C00000"/>
              </a:buClr>
              <a:buFont typeface="Wingdings" panose="05000000000000000000" pitchFamily="2" charset="2"/>
              <a:buChar char="§"/>
            </a:pPr>
            <a:r>
              <a:rPr lang="en-US" sz="1600" dirty="0"/>
              <a:t>Mass circulation and/or reach a very targeted niche audience </a:t>
            </a:r>
          </a:p>
          <a:p>
            <a:pPr marL="457200" lvl="1" indent="0">
              <a:spcBef>
                <a:spcPts val="1200"/>
              </a:spcBef>
              <a:spcAft>
                <a:spcPts val="600"/>
              </a:spcAft>
              <a:buClr>
                <a:srgbClr val="C00000"/>
              </a:buClr>
              <a:buNone/>
            </a:pPr>
            <a:br>
              <a:rPr lang="en-US" sz="1400" b="1" dirty="0"/>
            </a:br>
            <a:endParaRPr lang="en-US" sz="1400" b="1" dirty="0"/>
          </a:p>
          <a:p>
            <a:pPr>
              <a:spcBef>
                <a:spcPts val="1200"/>
              </a:spcBef>
              <a:spcAft>
                <a:spcPts val="600"/>
              </a:spcAft>
              <a:buClr>
                <a:srgbClr val="C00000"/>
              </a:buClr>
              <a:buFont typeface="Wingdings" panose="05000000000000000000" pitchFamily="2" charset="2"/>
              <a:buChar char="§"/>
            </a:pPr>
            <a:endParaRPr lang="en-US" sz="26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 5.1 Selecting and Purchasing Media</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39</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6A497691-8238-40CA-89A2-51E7D67263FD}"/>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1768511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771518"/>
            <a:ext cx="8154466" cy="3472322"/>
          </a:xfrm>
        </p:spPr>
        <p:txBody>
          <a:bodyPr>
            <a:noAutofit/>
          </a:bodyPr>
          <a:lstStyle/>
          <a:p>
            <a:pPr>
              <a:spcBef>
                <a:spcPts val="1200"/>
              </a:spcBef>
              <a:spcAft>
                <a:spcPts val="600"/>
              </a:spcAft>
              <a:buClr>
                <a:srgbClr val="C00000"/>
              </a:buClr>
              <a:buFont typeface="Wingdings" panose="05000000000000000000" pitchFamily="2" charset="2"/>
              <a:buChar char="§"/>
            </a:pPr>
            <a:r>
              <a:rPr lang="en-US" sz="2400" dirty="0"/>
              <a:t>Create a resource kit that </a:t>
            </a:r>
            <a:r>
              <a:rPr lang="en-US" sz="2400" b="1" dirty="0"/>
              <a:t>helps thousands </a:t>
            </a:r>
            <a:r>
              <a:rPr lang="en-US" sz="2400" dirty="0"/>
              <a:t>of individual </a:t>
            </a:r>
            <a:br>
              <a:rPr lang="en-US" sz="2400" dirty="0"/>
            </a:br>
            <a:r>
              <a:rPr lang="en-US" sz="2400" b="1" dirty="0"/>
              <a:t>agri-food organizations be more effective </a:t>
            </a:r>
            <a:r>
              <a:rPr lang="en-US" sz="2400" dirty="0"/>
              <a:t>with their public trust </a:t>
            </a:r>
            <a:r>
              <a:rPr lang="en-US" sz="2400" b="1" dirty="0"/>
              <a:t>communications</a:t>
            </a:r>
            <a:br>
              <a:rPr lang="en-US" sz="2400" b="1" dirty="0"/>
            </a:br>
            <a:endParaRPr lang="en-US" sz="2000" b="1" dirty="0"/>
          </a:p>
          <a:p>
            <a:pPr>
              <a:spcBef>
                <a:spcPts val="1200"/>
              </a:spcBef>
              <a:spcAft>
                <a:spcPts val="600"/>
              </a:spcAft>
              <a:buClr>
                <a:srgbClr val="C00000"/>
              </a:buClr>
              <a:buFont typeface="Wingdings" panose="05000000000000000000" pitchFamily="2" charset="2"/>
              <a:buChar char="§"/>
            </a:pPr>
            <a:r>
              <a:rPr lang="en-US" sz="2400" dirty="0"/>
              <a:t>As thousands of individual organizations become more adept at communicating their public trust messages, </a:t>
            </a:r>
            <a:r>
              <a:rPr lang="en-US" sz="2400" b="1" dirty="0"/>
              <a:t>millions of Canadians </a:t>
            </a:r>
            <a:r>
              <a:rPr lang="en-US" sz="2400" dirty="0"/>
              <a:t>can be </a:t>
            </a:r>
            <a:r>
              <a:rPr lang="en-US" sz="2400" b="1" dirty="0"/>
              <a:t>reached by credible voices</a:t>
            </a:r>
            <a:br>
              <a:rPr lang="en-US" sz="2400" b="1" dirty="0"/>
            </a:br>
            <a:endParaRPr lang="en-US" sz="2400" b="1" dirty="0"/>
          </a:p>
          <a:p>
            <a:pPr>
              <a:spcBef>
                <a:spcPts val="1200"/>
              </a:spcBef>
              <a:spcAft>
                <a:spcPts val="600"/>
              </a:spcAft>
              <a:buClr>
                <a:srgbClr val="C00000"/>
              </a:buClr>
              <a:buFont typeface="Wingdings" panose="05000000000000000000" pitchFamily="2" charset="2"/>
              <a:buChar char="§"/>
            </a:pPr>
            <a:r>
              <a:rPr lang="en-US" sz="2400" dirty="0"/>
              <a:t>Create </a:t>
            </a:r>
            <a:r>
              <a:rPr lang="en-US" sz="2400" b="1" dirty="0"/>
              <a:t>pragmatic</a:t>
            </a:r>
            <a:r>
              <a:rPr lang="en-US" sz="2400" dirty="0"/>
              <a:t>, highly </a:t>
            </a:r>
            <a:r>
              <a:rPr lang="en-US" sz="2400" b="1" dirty="0"/>
              <a:t>usable resources </a:t>
            </a:r>
            <a:r>
              <a:rPr lang="en-US" sz="2400" dirty="0"/>
              <a:t>that benefit players of all budget sizes across the food chain </a:t>
            </a:r>
            <a:br>
              <a:rPr lang="en-US" sz="2400" dirty="0"/>
            </a:br>
            <a:endParaRPr lang="en-US" sz="4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1.1  Objectives / Project Outcomes </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4</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B973B84E-8AE8-490C-95FA-BB02361D9895}"/>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4245122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233889"/>
            <a:ext cx="8154466" cy="5372471"/>
          </a:xfrm>
        </p:spPr>
        <p:txBody>
          <a:bodyPr>
            <a:noAutofit/>
          </a:bodyPr>
          <a:lstStyle/>
          <a:p>
            <a:pPr marL="0" indent="0">
              <a:spcBef>
                <a:spcPts val="1200"/>
              </a:spcBef>
              <a:spcAft>
                <a:spcPts val="600"/>
              </a:spcAft>
              <a:buClr>
                <a:srgbClr val="C00000"/>
              </a:buClr>
              <a:buNone/>
            </a:pPr>
            <a:r>
              <a:rPr lang="en-US" sz="2800" u="sng" dirty="0">
                <a:solidFill>
                  <a:prstClr val="black"/>
                </a:solidFill>
              </a:rPr>
              <a:t>Online Media</a:t>
            </a:r>
            <a:br>
              <a:rPr lang="en-US" sz="2800" u="sng" dirty="0">
                <a:solidFill>
                  <a:prstClr val="black"/>
                </a:solidFill>
              </a:rPr>
            </a:br>
            <a:r>
              <a:rPr lang="en-CA" sz="2000" dirty="0"/>
              <a:t>Online advertising is cost-effective, targeted, and highly measurable. It provides a high level of engagement and interactivity.</a:t>
            </a:r>
          </a:p>
          <a:p>
            <a:pPr marL="457200" indent="-457200">
              <a:spcBef>
                <a:spcPts val="0"/>
              </a:spcBef>
              <a:spcAft>
                <a:spcPts val="600"/>
              </a:spcAft>
              <a:buClr>
                <a:srgbClr val="C00000"/>
              </a:buClr>
              <a:buFont typeface="+mj-lt"/>
              <a:buAutoNum type="arabicPeriod"/>
            </a:pPr>
            <a:r>
              <a:rPr lang="en-CA" sz="2000" b="1" dirty="0"/>
              <a:t>Websites </a:t>
            </a:r>
          </a:p>
          <a:p>
            <a:pPr lvl="1">
              <a:spcBef>
                <a:spcPts val="0"/>
              </a:spcBef>
              <a:buClr>
                <a:srgbClr val="C00000"/>
              </a:buClr>
              <a:buFont typeface="Wingdings" panose="05000000000000000000" pitchFamily="2" charset="2"/>
              <a:buChar char="§"/>
            </a:pPr>
            <a:r>
              <a:rPr lang="en-CA" sz="1600" dirty="0"/>
              <a:t>Attracts your target audience </a:t>
            </a:r>
          </a:p>
          <a:p>
            <a:pPr lvl="1">
              <a:spcBef>
                <a:spcPts val="0"/>
              </a:spcBef>
              <a:spcAft>
                <a:spcPts val="600"/>
              </a:spcAft>
              <a:buClr>
                <a:srgbClr val="C00000"/>
              </a:buClr>
              <a:buFont typeface="Wingdings" panose="05000000000000000000" pitchFamily="2" charset="2"/>
              <a:buChar char="§"/>
            </a:pPr>
            <a:r>
              <a:rPr lang="en-CA" sz="1600" dirty="0"/>
              <a:t>Provides calls to action, motivates them to take further action </a:t>
            </a:r>
          </a:p>
          <a:p>
            <a:pPr marL="514350" indent="-457200">
              <a:spcBef>
                <a:spcPts val="0"/>
              </a:spcBef>
              <a:spcAft>
                <a:spcPts val="600"/>
              </a:spcAft>
              <a:buClr>
                <a:srgbClr val="C00000"/>
              </a:buClr>
              <a:buFont typeface="+mj-lt"/>
              <a:buAutoNum type="arabicPeriod"/>
            </a:pPr>
            <a:r>
              <a:rPr lang="en-CA" sz="2000" b="1" dirty="0"/>
              <a:t>Pay-per-Click / Paid Searches </a:t>
            </a:r>
          </a:p>
          <a:p>
            <a:pPr marL="800100" lvl="1">
              <a:spcBef>
                <a:spcPts val="0"/>
              </a:spcBef>
              <a:buClr>
                <a:srgbClr val="C00000"/>
              </a:buClr>
              <a:buFont typeface="Wingdings" panose="05000000000000000000" pitchFamily="2" charset="2"/>
              <a:buChar char="§"/>
            </a:pPr>
            <a:r>
              <a:rPr lang="en-US" sz="1600" dirty="0"/>
              <a:t>Target your audiences based on interests and online search history</a:t>
            </a:r>
          </a:p>
          <a:p>
            <a:pPr marL="800100" lvl="1">
              <a:spcBef>
                <a:spcPts val="0"/>
              </a:spcBef>
              <a:spcAft>
                <a:spcPts val="600"/>
              </a:spcAft>
              <a:buClr>
                <a:srgbClr val="C00000"/>
              </a:buClr>
              <a:buFont typeface="Wingdings" panose="05000000000000000000" pitchFamily="2" charset="2"/>
              <a:buChar char="§"/>
            </a:pPr>
            <a:r>
              <a:rPr lang="en-US" sz="1600" dirty="0"/>
              <a:t>Top of the Google search page results when desirable key words are entered</a:t>
            </a:r>
            <a:endParaRPr lang="en-CA" sz="1600" dirty="0"/>
          </a:p>
          <a:p>
            <a:pPr marL="514350" indent="-457200">
              <a:spcBef>
                <a:spcPts val="0"/>
              </a:spcBef>
              <a:spcAft>
                <a:spcPts val="600"/>
              </a:spcAft>
              <a:buClr>
                <a:srgbClr val="C00000"/>
              </a:buClr>
              <a:buFont typeface="+mj-lt"/>
              <a:buAutoNum type="arabicPeriod"/>
            </a:pPr>
            <a:r>
              <a:rPr lang="en-CA" sz="2000" b="1" dirty="0"/>
              <a:t>Social Media </a:t>
            </a:r>
          </a:p>
          <a:p>
            <a:pPr marL="914400" lvl="1" indent="-457200">
              <a:spcBef>
                <a:spcPts val="0"/>
              </a:spcBef>
              <a:buClr>
                <a:srgbClr val="C00000"/>
              </a:buClr>
              <a:buFont typeface="Wingdings" panose="05000000000000000000" pitchFamily="2" charset="2"/>
              <a:buChar char="§"/>
            </a:pPr>
            <a:r>
              <a:rPr lang="en-US" sz="1600" dirty="0"/>
              <a:t>Find, target, and reach your audience with ease</a:t>
            </a:r>
          </a:p>
          <a:p>
            <a:pPr marL="914400" lvl="1" indent="-457200">
              <a:spcBef>
                <a:spcPts val="0"/>
              </a:spcBef>
              <a:spcAft>
                <a:spcPts val="600"/>
              </a:spcAft>
              <a:buClr>
                <a:srgbClr val="C00000"/>
              </a:buClr>
              <a:buFont typeface="Wingdings" panose="05000000000000000000" pitchFamily="2" charset="2"/>
              <a:buChar char="§"/>
            </a:pPr>
            <a:r>
              <a:rPr lang="en-US" sz="1600" dirty="0"/>
              <a:t>Widespread, mass campaign or campaign(s) targeting very specific groups</a:t>
            </a:r>
            <a:endParaRPr lang="en-US" sz="1600" u="sng" dirty="0">
              <a:solidFill>
                <a:prstClr val="black"/>
              </a:solidFill>
            </a:endParaRPr>
          </a:p>
          <a:p>
            <a:pPr marL="57150" indent="0">
              <a:spcBef>
                <a:spcPts val="0"/>
              </a:spcBef>
              <a:spcAft>
                <a:spcPts val="600"/>
              </a:spcAft>
              <a:buClr>
                <a:srgbClr val="C00000"/>
              </a:buClr>
              <a:buNone/>
            </a:pPr>
            <a:br>
              <a:rPr lang="en-US" sz="2800" u="sng" dirty="0">
                <a:solidFill>
                  <a:prstClr val="black"/>
                </a:solidFill>
              </a:rPr>
            </a:br>
            <a:endParaRPr lang="en-US" sz="28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 5.1 Selecting and Purchasing Media</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40</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6A497691-8238-40CA-89A2-51E7D67263FD}"/>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664061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233889"/>
            <a:ext cx="8154466" cy="5372471"/>
          </a:xfrm>
        </p:spPr>
        <p:txBody>
          <a:bodyPr>
            <a:noAutofit/>
          </a:bodyPr>
          <a:lstStyle/>
          <a:p>
            <a:pPr marL="57150" indent="0">
              <a:spcBef>
                <a:spcPts val="0"/>
              </a:spcBef>
              <a:spcAft>
                <a:spcPts val="600"/>
              </a:spcAft>
              <a:buClr>
                <a:srgbClr val="C00000"/>
              </a:buClr>
              <a:buNone/>
            </a:pPr>
            <a:r>
              <a:rPr lang="en-US" sz="2800" u="sng" dirty="0">
                <a:solidFill>
                  <a:prstClr val="black"/>
                </a:solidFill>
              </a:rPr>
              <a:t>Grassroots</a:t>
            </a:r>
          </a:p>
          <a:p>
            <a:pPr marL="57150" indent="0">
              <a:spcBef>
                <a:spcPts val="0"/>
              </a:spcBef>
              <a:spcAft>
                <a:spcPts val="600"/>
              </a:spcAft>
              <a:buClr>
                <a:srgbClr val="C00000"/>
              </a:buClr>
              <a:buNone/>
            </a:pPr>
            <a:r>
              <a:rPr lang="en-US" sz="2000" dirty="0">
                <a:solidFill>
                  <a:prstClr val="black"/>
                </a:solidFill>
              </a:rPr>
              <a:t>Connection and conversation with your audiences, engage them one on one. </a:t>
            </a:r>
            <a:endParaRPr lang="en-US" sz="2000" i="1" dirty="0">
              <a:solidFill>
                <a:prstClr val="black"/>
              </a:solidFill>
            </a:endParaRPr>
          </a:p>
          <a:p>
            <a:pPr marL="57150" indent="0">
              <a:spcBef>
                <a:spcPts val="1200"/>
              </a:spcBef>
              <a:spcAft>
                <a:spcPts val="600"/>
              </a:spcAft>
              <a:buClr>
                <a:srgbClr val="C00000"/>
              </a:buClr>
              <a:buNone/>
            </a:pPr>
            <a:r>
              <a:rPr lang="en-US" sz="2000" b="1" dirty="0">
                <a:solidFill>
                  <a:prstClr val="black"/>
                </a:solidFill>
              </a:rPr>
              <a:t>Examples:</a:t>
            </a:r>
            <a:endParaRPr lang="en-US" sz="2800" b="1" dirty="0">
              <a:solidFill>
                <a:prstClr val="black"/>
              </a:solidFill>
            </a:endParaRPr>
          </a:p>
          <a:p>
            <a:pPr marL="514350" indent="-457200">
              <a:spcBef>
                <a:spcPts val="0"/>
              </a:spcBef>
              <a:spcAft>
                <a:spcPts val="600"/>
              </a:spcAft>
              <a:buClr>
                <a:srgbClr val="C00000"/>
              </a:buClr>
              <a:buFont typeface="Wingdings" panose="05000000000000000000" pitchFamily="2" charset="2"/>
              <a:buChar char="§"/>
            </a:pPr>
            <a:r>
              <a:rPr lang="en-CA" sz="2000" dirty="0"/>
              <a:t>Events like </a:t>
            </a:r>
            <a:r>
              <a:rPr lang="en-CA" sz="2000" b="1" dirty="0"/>
              <a:t>community fairs;</a:t>
            </a:r>
            <a:r>
              <a:rPr lang="en-CA" sz="2000" dirty="0"/>
              <a:t> </a:t>
            </a:r>
            <a:r>
              <a:rPr lang="en-CA" sz="2000" b="1" dirty="0"/>
              <a:t>exhibitions</a:t>
            </a:r>
            <a:r>
              <a:rPr lang="en-CA" sz="2000" dirty="0"/>
              <a:t>; </a:t>
            </a:r>
            <a:r>
              <a:rPr lang="en-CA" sz="2000" b="1" dirty="0"/>
              <a:t>sporting events;</a:t>
            </a:r>
            <a:r>
              <a:rPr lang="en-CA" sz="2000" dirty="0"/>
              <a:t> </a:t>
            </a:r>
            <a:r>
              <a:rPr lang="en-CA" sz="2000" b="1" dirty="0"/>
              <a:t>consumer</a:t>
            </a:r>
            <a:r>
              <a:rPr lang="en-CA" sz="2000" dirty="0"/>
              <a:t>, </a:t>
            </a:r>
            <a:r>
              <a:rPr lang="en-CA" sz="2000" b="1" dirty="0"/>
              <a:t>community</a:t>
            </a:r>
            <a:r>
              <a:rPr lang="en-CA" sz="2000" dirty="0"/>
              <a:t>, and </a:t>
            </a:r>
            <a:r>
              <a:rPr lang="en-CA" sz="2000" b="1" dirty="0"/>
              <a:t>industry events</a:t>
            </a:r>
          </a:p>
          <a:p>
            <a:pPr marL="514350" indent="-457200">
              <a:spcBef>
                <a:spcPts val="0"/>
              </a:spcBef>
              <a:spcAft>
                <a:spcPts val="600"/>
              </a:spcAft>
              <a:buClr>
                <a:srgbClr val="C00000"/>
              </a:buClr>
              <a:buFont typeface="Wingdings" panose="05000000000000000000" pitchFamily="2" charset="2"/>
              <a:buChar char="§"/>
            </a:pPr>
            <a:r>
              <a:rPr lang="en-US" sz="2000" b="1" dirty="0">
                <a:solidFill>
                  <a:prstClr val="black"/>
                </a:solidFill>
              </a:rPr>
              <a:t>Harness the power of agri-food youth networks </a:t>
            </a:r>
            <a:r>
              <a:rPr lang="en-US" sz="2000" dirty="0">
                <a:solidFill>
                  <a:prstClr val="black"/>
                </a:solidFill>
              </a:rPr>
              <a:t>and organizations </a:t>
            </a:r>
            <a:r>
              <a:rPr lang="en-CA" sz="2000" dirty="0"/>
              <a:t>such as 4H and Agriculture in the Classroom to spread the word through various non-producer-targeted programs </a:t>
            </a:r>
          </a:p>
          <a:p>
            <a:pPr marL="514350" indent="-457200">
              <a:spcBef>
                <a:spcPts val="0"/>
              </a:spcBef>
              <a:spcAft>
                <a:spcPts val="600"/>
              </a:spcAft>
              <a:buClr>
                <a:srgbClr val="C00000"/>
              </a:buClr>
              <a:buFont typeface="Wingdings" panose="05000000000000000000" pitchFamily="2" charset="2"/>
              <a:buChar char="§"/>
            </a:pPr>
            <a:r>
              <a:rPr lang="en-CA" sz="2000" dirty="0"/>
              <a:t>Creating programs and information pieces that can be delivered at the </a:t>
            </a:r>
            <a:r>
              <a:rPr lang="en-CA" sz="2000" b="1" dirty="0"/>
              <a:t>farm gate </a:t>
            </a:r>
            <a:br>
              <a:rPr lang="en-US" sz="2800" u="sng" dirty="0">
                <a:solidFill>
                  <a:prstClr val="black"/>
                </a:solidFill>
              </a:rPr>
            </a:br>
            <a:endParaRPr lang="en-US" sz="28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 5.1 Selecting and Purchasing Media</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41</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6A497691-8238-40CA-89A2-51E7D67263FD}"/>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4032495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233889"/>
            <a:ext cx="8154466" cy="5007345"/>
          </a:xfrm>
        </p:spPr>
        <p:txBody>
          <a:bodyPr>
            <a:noAutofit/>
          </a:bodyPr>
          <a:lstStyle/>
          <a:p>
            <a:pPr marL="0" indent="0">
              <a:spcBef>
                <a:spcPts val="1200"/>
              </a:spcBef>
              <a:spcAft>
                <a:spcPts val="600"/>
              </a:spcAft>
              <a:buClr>
                <a:srgbClr val="C00000"/>
              </a:buClr>
              <a:buNone/>
            </a:pPr>
            <a:br>
              <a:rPr lang="en-US" sz="2800" b="1" u="sng" dirty="0">
                <a:solidFill>
                  <a:prstClr val="black"/>
                </a:solidFill>
              </a:rPr>
            </a:br>
            <a:r>
              <a:rPr lang="en-US" sz="2600" b="1" dirty="0">
                <a:solidFill>
                  <a:prstClr val="black"/>
                </a:solidFill>
              </a:rPr>
              <a:t>How to choose the best media to deliver your message</a:t>
            </a:r>
            <a:endParaRPr lang="en-US" sz="2800" b="1" u="sng" dirty="0">
              <a:solidFill>
                <a:prstClr val="black"/>
              </a:solidFill>
            </a:endParaRPr>
          </a:p>
          <a:p>
            <a:pPr>
              <a:spcBef>
                <a:spcPts val="1200"/>
              </a:spcBef>
              <a:spcAft>
                <a:spcPts val="600"/>
              </a:spcAft>
              <a:buClr>
                <a:srgbClr val="C00000"/>
              </a:buClr>
              <a:buFont typeface="Wingdings" panose="05000000000000000000" pitchFamily="2" charset="2"/>
              <a:buChar char="§"/>
            </a:pPr>
            <a:r>
              <a:rPr lang="en-US" sz="2800" dirty="0">
                <a:solidFill>
                  <a:prstClr val="black"/>
                </a:solidFill>
              </a:rPr>
              <a:t>Your audience </a:t>
            </a:r>
            <a:r>
              <a:rPr lang="en-US" sz="2400" dirty="0">
                <a:solidFill>
                  <a:prstClr val="black"/>
                </a:solidFill>
                <a:sym typeface="Wingdings" panose="05000000000000000000" pitchFamily="2" charset="2"/>
              </a:rPr>
              <a:t> </a:t>
            </a:r>
            <a:r>
              <a:rPr lang="en-US" sz="2000" i="1" dirty="0">
                <a:solidFill>
                  <a:prstClr val="black"/>
                </a:solidFill>
                <a:sym typeface="Wingdings" panose="05000000000000000000" pitchFamily="2" charset="2"/>
              </a:rPr>
              <a:t>Who are you trying to reach?</a:t>
            </a:r>
          </a:p>
          <a:p>
            <a:pPr>
              <a:spcBef>
                <a:spcPts val="1200"/>
              </a:spcBef>
              <a:spcAft>
                <a:spcPts val="600"/>
              </a:spcAft>
              <a:buClr>
                <a:srgbClr val="C00000"/>
              </a:buClr>
              <a:buFont typeface="Wingdings" panose="05000000000000000000" pitchFamily="2" charset="2"/>
              <a:buChar char="§"/>
            </a:pPr>
            <a:r>
              <a:rPr lang="en-US" sz="2800" dirty="0">
                <a:solidFill>
                  <a:prstClr val="black"/>
                </a:solidFill>
                <a:sym typeface="Wingdings" panose="05000000000000000000" pitchFamily="2" charset="2"/>
              </a:rPr>
              <a:t>Your messaging </a:t>
            </a:r>
            <a:r>
              <a:rPr lang="en-US" sz="2400" dirty="0">
                <a:solidFill>
                  <a:prstClr val="black"/>
                </a:solidFill>
                <a:sym typeface="Wingdings" panose="05000000000000000000" pitchFamily="2" charset="2"/>
              </a:rPr>
              <a:t> </a:t>
            </a:r>
            <a:r>
              <a:rPr lang="en-US" sz="2000" i="1" dirty="0">
                <a:solidFill>
                  <a:prstClr val="black"/>
                </a:solidFill>
                <a:sym typeface="Wingdings" panose="05000000000000000000" pitchFamily="2" charset="2"/>
              </a:rPr>
              <a:t>What is your campaign message going to be?</a:t>
            </a:r>
          </a:p>
          <a:p>
            <a:pPr>
              <a:spcBef>
                <a:spcPts val="1200"/>
              </a:spcBef>
              <a:spcAft>
                <a:spcPts val="600"/>
              </a:spcAft>
              <a:buClr>
                <a:srgbClr val="C00000"/>
              </a:buClr>
              <a:buFont typeface="Wingdings" panose="05000000000000000000" pitchFamily="2" charset="2"/>
              <a:buChar char="§"/>
            </a:pPr>
            <a:r>
              <a:rPr lang="en-US" sz="2800" dirty="0">
                <a:solidFill>
                  <a:prstClr val="black"/>
                </a:solidFill>
                <a:sym typeface="Wingdings" panose="05000000000000000000" pitchFamily="2" charset="2"/>
              </a:rPr>
              <a:t>Your budget </a:t>
            </a:r>
            <a:r>
              <a:rPr lang="en-US" sz="2200" dirty="0">
                <a:solidFill>
                  <a:prstClr val="black"/>
                </a:solidFill>
                <a:sym typeface="Wingdings" panose="05000000000000000000" pitchFamily="2" charset="2"/>
              </a:rPr>
              <a:t> What is your annual budget? </a:t>
            </a:r>
            <a:br>
              <a:rPr lang="en-US" sz="2200" dirty="0">
                <a:solidFill>
                  <a:prstClr val="black"/>
                </a:solidFill>
                <a:sym typeface="Wingdings" panose="05000000000000000000" pitchFamily="2" charset="2"/>
              </a:rPr>
            </a:br>
            <a:r>
              <a:rPr lang="en-US" sz="1800" i="1" dirty="0">
                <a:solidFill>
                  <a:prstClr val="black"/>
                </a:solidFill>
                <a:sym typeface="Wingdings" panose="05000000000000000000" pitchFamily="2" charset="2"/>
              </a:rPr>
              <a:t>(own the audience you can afford to own)</a:t>
            </a:r>
          </a:p>
          <a:p>
            <a:pPr>
              <a:spcBef>
                <a:spcPts val="1200"/>
              </a:spcBef>
              <a:spcAft>
                <a:spcPts val="600"/>
              </a:spcAft>
              <a:buClr>
                <a:srgbClr val="C00000"/>
              </a:buClr>
              <a:buFont typeface="Wingdings" panose="05000000000000000000" pitchFamily="2" charset="2"/>
              <a:buChar char="§"/>
            </a:pPr>
            <a:r>
              <a:rPr lang="en-US" sz="2800" dirty="0">
                <a:solidFill>
                  <a:prstClr val="black"/>
                </a:solidFill>
              </a:rPr>
              <a:t>What are your KPIs? </a:t>
            </a:r>
            <a:r>
              <a:rPr lang="en-US" sz="2200" dirty="0">
                <a:solidFill>
                  <a:prstClr val="black"/>
                </a:solidFill>
                <a:sym typeface="Wingdings" panose="05000000000000000000" pitchFamily="2" charset="2"/>
              </a:rPr>
              <a:t> </a:t>
            </a:r>
            <a:r>
              <a:rPr lang="en-US" sz="2000" i="1" dirty="0">
                <a:solidFill>
                  <a:prstClr val="black"/>
                </a:solidFill>
                <a:sym typeface="Wingdings" panose="05000000000000000000" pitchFamily="2" charset="2"/>
              </a:rPr>
              <a:t>What are you going to measure and how are you going to measure it?</a:t>
            </a:r>
          </a:p>
          <a:p>
            <a:pPr marL="0" indent="0">
              <a:spcBef>
                <a:spcPts val="1200"/>
              </a:spcBef>
              <a:spcAft>
                <a:spcPts val="600"/>
              </a:spcAft>
              <a:buClr>
                <a:srgbClr val="C00000"/>
              </a:buClr>
              <a:buNone/>
            </a:pPr>
            <a:br>
              <a:rPr lang="en-US" sz="2200" u="sng" dirty="0">
                <a:solidFill>
                  <a:prstClr val="black"/>
                </a:solidFill>
              </a:rPr>
            </a:br>
            <a:endParaRPr lang="en-CA" sz="22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 5.1 Selecting and Purchasing Media</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42</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6A497691-8238-40CA-89A2-51E7D67263FD}"/>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109658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0" y="0"/>
            <a:ext cx="9144000" cy="1320800"/>
          </a:xfrm>
        </p:spPr>
        <p:txBody>
          <a:bodyPr/>
          <a:lstStyle/>
          <a:p>
            <a:pPr algn="l"/>
            <a:r>
              <a:rPr lang="en-US" dirty="0">
                <a:solidFill>
                  <a:schemeClr val="bg1"/>
                </a:solidFill>
                <a:latin typeface="Franklin Gothic Medium" pitchFamily="34" charset="0"/>
              </a:rPr>
              <a:t>	</a:t>
            </a:r>
            <a:br>
              <a:rPr lang="en-US" sz="1400" dirty="0">
                <a:solidFill>
                  <a:schemeClr val="bg1"/>
                </a:solidFill>
                <a:latin typeface="Franklin Gothic Medium" pitchFamily="34" charset="0"/>
              </a:rPr>
            </a:br>
            <a:r>
              <a:rPr lang="en-US" sz="3800" b="1" dirty="0">
                <a:solidFill>
                  <a:schemeClr val="bg1"/>
                </a:solidFill>
                <a:latin typeface="Franklin Gothic Medium" pitchFamily="34" charset="0"/>
              </a:rPr>
              <a:t>	6.0</a:t>
            </a:r>
            <a:r>
              <a:rPr lang="en-US" sz="3800" dirty="0">
                <a:solidFill>
                  <a:schemeClr val="bg1"/>
                </a:solidFill>
                <a:latin typeface="Franklin Gothic Medium" pitchFamily="34" charset="0"/>
              </a:rPr>
              <a:t>  Tools and Templates</a:t>
            </a:r>
            <a:endParaRPr lang="en-US" sz="3800" b="1" dirty="0">
              <a:solidFill>
                <a:schemeClr val="bg1"/>
              </a:solidFill>
              <a:latin typeface="Franklin Gothic Medium" pitchFamily="34" charset="0"/>
            </a:endParaRPr>
          </a:p>
        </p:txBody>
      </p:sp>
      <p:sp>
        <p:nvSpPr>
          <p:cNvPr id="6" name="Slide Number Placeholder 5"/>
          <p:cNvSpPr>
            <a:spLocks noGrp="1"/>
          </p:cNvSpPr>
          <p:nvPr>
            <p:ph type="sldNum" sz="quarter" idx="12"/>
          </p:nvPr>
        </p:nvSpPr>
        <p:spPr/>
        <p:txBody>
          <a:bodyPr/>
          <a:lstStyle/>
          <a:p>
            <a:fld id="{072DAB4F-6109-7C46-B2F6-B7983114C997}" type="slidenum">
              <a:rPr lang="en-US" smtClean="0"/>
              <a:pPr/>
              <a:t>43</a:t>
            </a:fld>
            <a:endParaRPr lang="en-US" dirty="0"/>
          </a:p>
        </p:txBody>
      </p:sp>
    </p:spTree>
    <p:extLst>
      <p:ext uri="{BB962C8B-B14F-4D97-AF65-F5344CB8AC3E}">
        <p14:creationId xmlns:p14="http://schemas.microsoft.com/office/powerpoint/2010/main" val="3270743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416670"/>
            <a:ext cx="8154466" cy="3472322"/>
          </a:xfrm>
        </p:spPr>
        <p:txBody>
          <a:bodyPr>
            <a:noAutofit/>
          </a:bodyPr>
          <a:lstStyle/>
          <a:p>
            <a:pPr marL="0" indent="0">
              <a:spcBef>
                <a:spcPts val="600"/>
              </a:spcBef>
              <a:spcAft>
                <a:spcPts val="600"/>
              </a:spcAft>
              <a:buClr>
                <a:srgbClr val="C00000"/>
              </a:buClr>
              <a:buNone/>
            </a:pPr>
            <a:r>
              <a:rPr lang="en-US" sz="2400" dirty="0"/>
              <a:t>Tools and templates provided will be of value to agri-food organizations of large and small budgets, complex and simple</a:t>
            </a:r>
          </a:p>
          <a:p>
            <a:pPr>
              <a:spcBef>
                <a:spcPts val="600"/>
              </a:spcBef>
              <a:spcAft>
                <a:spcPts val="600"/>
              </a:spcAft>
              <a:buClr>
                <a:srgbClr val="C00000"/>
              </a:buClr>
              <a:buFont typeface="Wingdings" panose="05000000000000000000" pitchFamily="2" charset="2"/>
              <a:buChar char="§"/>
            </a:pPr>
            <a:r>
              <a:rPr lang="en-US" sz="2400" dirty="0"/>
              <a:t>Your overall PT communications approach, </a:t>
            </a:r>
            <a:r>
              <a:rPr lang="en-US" sz="2400" b="1" dirty="0"/>
              <a:t>what you need, where to start</a:t>
            </a:r>
            <a:br>
              <a:rPr lang="en-US" sz="2400" b="1" dirty="0"/>
            </a:br>
            <a:endParaRPr lang="en-US" sz="1000" b="1" dirty="0"/>
          </a:p>
          <a:p>
            <a:pPr>
              <a:spcBef>
                <a:spcPts val="600"/>
              </a:spcBef>
              <a:spcAft>
                <a:spcPts val="600"/>
              </a:spcAft>
              <a:buClr>
                <a:srgbClr val="C00000"/>
              </a:buClr>
              <a:buFont typeface="Wingdings" panose="05000000000000000000" pitchFamily="2" charset="2"/>
              <a:buChar char="§"/>
            </a:pPr>
            <a:r>
              <a:rPr lang="en-US" sz="2400" b="1" dirty="0"/>
              <a:t>Public Trust Strategic Communications Plan template </a:t>
            </a:r>
            <a:br>
              <a:rPr lang="en-US" sz="2400" b="1" dirty="0"/>
            </a:br>
            <a:endParaRPr lang="en-US" sz="1000" b="1" dirty="0"/>
          </a:p>
          <a:p>
            <a:pPr>
              <a:spcBef>
                <a:spcPts val="600"/>
              </a:spcBef>
              <a:spcAft>
                <a:spcPts val="600"/>
              </a:spcAft>
              <a:buClr>
                <a:srgbClr val="C00000"/>
              </a:buClr>
              <a:buFont typeface="Wingdings" panose="05000000000000000000" pitchFamily="2" charset="2"/>
              <a:buChar char="§"/>
            </a:pPr>
            <a:r>
              <a:rPr lang="en-US" sz="2400" b="1" dirty="0"/>
              <a:t>Social Media Strategic Plan template </a:t>
            </a:r>
            <a:br>
              <a:rPr lang="en-US" sz="2400" b="1" dirty="0"/>
            </a:br>
            <a:endParaRPr lang="en-US" sz="1000" b="1" dirty="0"/>
          </a:p>
          <a:p>
            <a:pPr>
              <a:spcBef>
                <a:spcPts val="600"/>
              </a:spcBef>
              <a:spcAft>
                <a:spcPts val="600"/>
              </a:spcAft>
              <a:buClr>
                <a:srgbClr val="C00000"/>
              </a:buClr>
              <a:buFont typeface="Wingdings" panose="05000000000000000000" pitchFamily="2" charset="2"/>
              <a:buChar char="§"/>
            </a:pPr>
            <a:r>
              <a:rPr lang="en-US" sz="2400" b="1" dirty="0"/>
              <a:t>Messaging Matrix template </a:t>
            </a:r>
            <a:r>
              <a:rPr lang="en-US" sz="2400" dirty="0"/>
              <a:t>to summarize all key PT messages</a:t>
            </a:r>
            <a:br>
              <a:rPr lang="en-US" sz="2400" dirty="0"/>
            </a:br>
            <a:endParaRPr lang="en-US" sz="1000" dirty="0"/>
          </a:p>
          <a:p>
            <a:pPr>
              <a:spcBef>
                <a:spcPts val="600"/>
              </a:spcBef>
              <a:spcAft>
                <a:spcPts val="600"/>
              </a:spcAft>
              <a:buClr>
                <a:srgbClr val="C00000"/>
              </a:buClr>
              <a:buFont typeface="Wingdings" panose="05000000000000000000" pitchFamily="2" charset="2"/>
              <a:buChar char="§"/>
            </a:pPr>
            <a:r>
              <a:rPr lang="en-US" sz="2400" b="1" dirty="0"/>
              <a:t>PT measurement</a:t>
            </a:r>
            <a:r>
              <a:rPr lang="en-US" sz="2400" dirty="0"/>
              <a:t> – sample research questions </a:t>
            </a:r>
          </a:p>
        </p:txBody>
      </p:sp>
      <p:sp>
        <p:nvSpPr>
          <p:cNvPr id="10" name="Title 1"/>
          <p:cNvSpPr>
            <a:spLocks noGrp="1"/>
          </p:cNvSpPr>
          <p:nvPr>
            <p:ph type="title"/>
          </p:nvPr>
        </p:nvSpPr>
        <p:spPr>
          <a:xfrm>
            <a:off x="0" y="0"/>
            <a:ext cx="9339072"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6.0  Tools and Templates</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44</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6749B085-EAEA-4C82-A9FC-8AC979B7821A}"/>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25891572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416670"/>
            <a:ext cx="8154466" cy="3472322"/>
          </a:xfrm>
        </p:spPr>
        <p:txBody>
          <a:bodyPr>
            <a:noAutofit/>
          </a:bodyPr>
          <a:lstStyle/>
          <a:p>
            <a:pPr marL="0" indent="0">
              <a:spcBef>
                <a:spcPts val="600"/>
              </a:spcBef>
              <a:spcAft>
                <a:spcPts val="600"/>
              </a:spcAft>
              <a:buClr>
                <a:srgbClr val="C00000"/>
              </a:buClr>
              <a:buNone/>
            </a:pPr>
            <a:r>
              <a:rPr lang="en-US" sz="2400" dirty="0"/>
              <a:t>Tools and templates provided will be of value to agri-food organizations of large and small budgets, complex and simple</a:t>
            </a:r>
          </a:p>
          <a:p>
            <a:pPr>
              <a:spcBef>
                <a:spcPts val="600"/>
              </a:spcBef>
              <a:spcAft>
                <a:spcPts val="600"/>
              </a:spcAft>
              <a:buClr>
                <a:srgbClr val="C00000"/>
              </a:buClr>
              <a:buFont typeface="Wingdings" panose="05000000000000000000" pitchFamily="2" charset="2"/>
              <a:buChar char="§"/>
            </a:pPr>
            <a:r>
              <a:rPr lang="en-US" sz="2400" dirty="0">
                <a:solidFill>
                  <a:schemeClr val="bg1">
                    <a:lumMod val="50000"/>
                  </a:schemeClr>
                </a:solidFill>
              </a:rPr>
              <a:t>Your overall PT communications approach, </a:t>
            </a:r>
            <a:r>
              <a:rPr lang="en-US" sz="2400" b="1" dirty="0">
                <a:solidFill>
                  <a:schemeClr val="bg1">
                    <a:lumMod val="50000"/>
                  </a:schemeClr>
                </a:solidFill>
              </a:rPr>
              <a:t>what you need, where to start</a:t>
            </a:r>
            <a:br>
              <a:rPr lang="en-US" sz="2400" b="1" dirty="0">
                <a:solidFill>
                  <a:schemeClr val="bg1">
                    <a:lumMod val="50000"/>
                  </a:schemeClr>
                </a:solidFill>
              </a:rPr>
            </a:br>
            <a:endParaRPr lang="en-US" sz="1000" b="1" dirty="0">
              <a:solidFill>
                <a:schemeClr val="bg1">
                  <a:lumMod val="50000"/>
                </a:schemeClr>
              </a:solidFill>
            </a:endParaRPr>
          </a:p>
          <a:p>
            <a:pPr>
              <a:spcBef>
                <a:spcPts val="600"/>
              </a:spcBef>
              <a:spcAft>
                <a:spcPts val="600"/>
              </a:spcAft>
              <a:buClr>
                <a:srgbClr val="C00000"/>
              </a:buClr>
              <a:buFont typeface="Wingdings" panose="05000000000000000000" pitchFamily="2" charset="2"/>
              <a:buChar char="§"/>
            </a:pPr>
            <a:r>
              <a:rPr lang="en-US" sz="2400" b="1" dirty="0">
                <a:solidFill>
                  <a:schemeClr val="bg1">
                    <a:lumMod val="50000"/>
                  </a:schemeClr>
                </a:solidFill>
              </a:rPr>
              <a:t>Public Trust Strategic Communications Plan template </a:t>
            </a:r>
            <a:br>
              <a:rPr lang="en-US" sz="2400" b="1" dirty="0"/>
            </a:br>
            <a:endParaRPr lang="en-US" sz="1000" b="1" dirty="0"/>
          </a:p>
          <a:p>
            <a:pPr>
              <a:spcBef>
                <a:spcPts val="600"/>
              </a:spcBef>
              <a:spcAft>
                <a:spcPts val="600"/>
              </a:spcAft>
              <a:buClr>
                <a:srgbClr val="C00000"/>
              </a:buClr>
              <a:buFont typeface="Wingdings" panose="05000000000000000000" pitchFamily="2" charset="2"/>
              <a:buChar char="§"/>
            </a:pPr>
            <a:r>
              <a:rPr lang="en-US" sz="2400" b="1" dirty="0">
                <a:solidFill>
                  <a:schemeClr val="bg1">
                    <a:lumMod val="50000"/>
                  </a:schemeClr>
                </a:solidFill>
              </a:rPr>
              <a:t>Social Media Strategic Plan template </a:t>
            </a:r>
            <a:br>
              <a:rPr lang="en-US" sz="2400" b="1" dirty="0"/>
            </a:br>
            <a:endParaRPr lang="en-US" sz="1000" b="1" dirty="0"/>
          </a:p>
          <a:p>
            <a:pPr>
              <a:spcBef>
                <a:spcPts val="600"/>
              </a:spcBef>
              <a:spcAft>
                <a:spcPts val="600"/>
              </a:spcAft>
              <a:buClr>
                <a:srgbClr val="C00000"/>
              </a:buClr>
              <a:buFont typeface="Wingdings" panose="05000000000000000000" pitchFamily="2" charset="2"/>
              <a:buChar char="§"/>
            </a:pPr>
            <a:r>
              <a:rPr lang="en-US" sz="2400" b="1" dirty="0"/>
              <a:t>Messaging Matrix template </a:t>
            </a:r>
            <a:r>
              <a:rPr lang="en-US" sz="2400" dirty="0"/>
              <a:t>to summarize all key PT messages</a:t>
            </a:r>
            <a:br>
              <a:rPr lang="en-US" sz="2400" dirty="0"/>
            </a:br>
            <a:endParaRPr lang="en-US" sz="1000" dirty="0"/>
          </a:p>
          <a:p>
            <a:pPr>
              <a:spcBef>
                <a:spcPts val="600"/>
              </a:spcBef>
              <a:spcAft>
                <a:spcPts val="600"/>
              </a:spcAft>
              <a:buClr>
                <a:srgbClr val="C00000"/>
              </a:buClr>
              <a:buFont typeface="Wingdings" panose="05000000000000000000" pitchFamily="2" charset="2"/>
              <a:buChar char="§"/>
            </a:pPr>
            <a:r>
              <a:rPr lang="en-US" sz="2400" b="1" dirty="0">
                <a:solidFill>
                  <a:schemeClr val="bg1">
                    <a:lumMod val="50000"/>
                  </a:schemeClr>
                </a:solidFill>
              </a:rPr>
              <a:t>PT measurement</a:t>
            </a:r>
            <a:r>
              <a:rPr lang="en-US" sz="2400" dirty="0">
                <a:solidFill>
                  <a:schemeClr val="bg1">
                    <a:lumMod val="50000"/>
                  </a:schemeClr>
                </a:solidFill>
              </a:rPr>
              <a:t> – sample research questions </a:t>
            </a:r>
          </a:p>
        </p:txBody>
      </p:sp>
      <p:sp>
        <p:nvSpPr>
          <p:cNvPr id="10" name="Title 1"/>
          <p:cNvSpPr>
            <a:spLocks noGrp="1"/>
          </p:cNvSpPr>
          <p:nvPr>
            <p:ph type="title"/>
          </p:nvPr>
        </p:nvSpPr>
        <p:spPr>
          <a:xfrm>
            <a:off x="0" y="0"/>
            <a:ext cx="9339072"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6.0  Tools and Templates</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45</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6749B085-EAEA-4C82-A9FC-8AC979B7821A}"/>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3566275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 6.1 Messaging Matrix Template </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46</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59EDA296-A3C7-4CD6-BE3D-62C9202A7695}"/>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pic>
        <p:nvPicPr>
          <p:cNvPr id="2" name="Picture 1">
            <a:extLst>
              <a:ext uri="{FF2B5EF4-FFF2-40B4-BE49-F238E27FC236}">
                <a16:creationId xmlns:a16="http://schemas.microsoft.com/office/drawing/2014/main" id="{651BAF82-E500-4EEE-99FA-18E354397747}"/>
              </a:ext>
            </a:extLst>
          </p:cNvPr>
          <p:cNvPicPr>
            <a:picLocks noChangeAspect="1"/>
          </p:cNvPicPr>
          <p:nvPr/>
        </p:nvPicPr>
        <p:blipFill>
          <a:blip r:embed="rId3"/>
          <a:stretch>
            <a:fillRect/>
          </a:stretch>
        </p:blipFill>
        <p:spPr>
          <a:xfrm>
            <a:off x="2619175" y="1384293"/>
            <a:ext cx="3745049" cy="48724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70445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 6.1 Messaging Matrix Template </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47</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59EDA296-A3C7-4CD6-BE3D-62C9202A7695}"/>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pic>
        <p:nvPicPr>
          <p:cNvPr id="4" name="Picture 3">
            <a:extLst>
              <a:ext uri="{FF2B5EF4-FFF2-40B4-BE49-F238E27FC236}">
                <a16:creationId xmlns:a16="http://schemas.microsoft.com/office/drawing/2014/main" id="{C9D57261-420F-4ACC-9903-884F610870CE}"/>
              </a:ext>
            </a:extLst>
          </p:cNvPr>
          <p:cNvPicPr>
            <a:picLocks noChangeAspect="1"/>
          </p:cNvPicPr>
          <p:nvPr/>
        </p:nvPicPr>
        <p:blipFill>
          <a:blip r:embed="rId3"/>
          <a:stretch>
            <a:fillRect/>
          </a:stretch>
        </p:blipFill>
        <p:spPr>
          <a:xfrm>
            <a:off x="353568" y="1355043"/>
            <a:ext cx="8038813" cy="47768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96224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 6.1 Messaging Matrix Template </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48</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59EDA296-A3C7-4CD6-BE3D-62C9202A7695}"/>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pic>
        <p:nvPicPr>
          <p:cNvPr id="4" name="Picture 3">
            <a:extLst>
              <a:ext uri="{FF2B5EF4-FFF2-40B4-BE49-F238E27FC236}">
                <a16:creationId xmlns:a16="http://schemas.microsoft.com/office/drawing/2014/main" id="{642E38F1-C0A6-4D66-BA8C-389198FFEE93}"/>
              </a:ext>
            </a:extLst>
          </p:cNvPr>
          <p:cNvPicPr>
            <a:picLocks noChangeAspect="1"/>
          </p:cNvPicPr>
          <p:nvPr/>
        </p:nvPicPr>
        <p:blipFill>
          <a:blip r:embed="rId3"/>
          <a:stretch>
            <a:fillRect/>
          </a:stretch>
        </p:blipFill>
        <p:spPr>
          <a:xfrm>
            <a:off x="407698" y="1605452"/>
            <a:ext cx="8398276" cy="391721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32084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416670"/>
            <a:ext cx="8154466" cy="3472322"/>
          </a:xfrm>
        </p:spPr>
        <p:txBody>
          <a:bodyPr>
            <a:noAutofit/>
          </a:bodyPr>
          <a:lstStyle/>
          <a:p>
            <a:pPr>
              <a:buClr>
                <a:srgbClr val="C00000"/>
              </a:buClr>
              <a:buFont typeface="Wingdings" panose="05000000000000000000" pitchFamily="2" charset="2"/>
              <a:buChar char="§"/>
            </a:pPr>
            <a:r>
              <a:rPr lang="en-US" sz="2200" dirty="0"/>
              <a:t>A messaging matrix is a critical strategic tool composed of: </a:t>
            </a:r>
            <a:br>
              <a:rPr lang="en-US" sz="2200" dirty="0"/>
            </a:br>
            <a:r>
              <a:rPr lang="en-US" sz="2200" dirty="0"/>
              <a:t>a brief audience summary </a:t>
            </a:r>
            <a:r>
              <a:rPr lang="en-US" sz="2000" i="1" dirty="0"/>
              <a:t>(including functional and emotional needs, differentiation and purchase criteria)</a:t>
            </a:r>
            <a:r>
              <a:rPr lang="en-US" sz="2000" dirty="0"/>
              <a:t> </a:t>
            </a:r>
            <a:r>
              <a:rPr lang="en-US" sz="2200" dirty="0"/>
              <a:t>and </a:t>
            </a:r>
            <a:r>
              <a:rPr lang="en-US" sz="2200" b="1" dirty="0"/>
              <a:t>prioritizes the primary and secondary key messages to be communicated in all forthcoming marketing tactics:</a:t>
            </a:r>
          </a:p>
          <a:p>
            <a:pPr lvl="1">
              <a:spcBef>
                <a:spcPts val="1200"/>
              </a:spcBef>
              <a:buClr>
                <a:srgbClr val="C00000"/>
              </a:buClr>
              <a:buFont typeface="Wingdings" panose="05000000000000000000" pitchFamily="2" charset="2"/>
              <a:buChar char="§"/>
            </a:pPr>
            <a:r>
              <a:rPr lang="en-US" sz="2000" dirty="0"/>
              <a:t>Ensuring alignment with your </a:t>
            </a:r>
            <a:r>
              <a:rPr lang="en-US" sz="2000" b="1" dirty="0"/>
              <a:t>target audience profile, functional and psychological</a:t>
            </a:r>
            <a:r>
              <a:rPr lang="en-US" sz="2000" dirty="0"/>
              <a:t> </a:t>
            </a:r>
            <a:r>
              <a:rPr lang="en-US" sz="2000" b="1" dirty="0"/>
              <a:t>needs</a:t>
            </a:r>
          </a:p>
          <a:p>
            <a:pPr lvl="1">
              <a:spcBef>
                <a:spcPts val="1200"/>
              </a:spcBef>
              <a:buClr>
                <a:srgbClr val="C00000"/>
              </a:buClr>
              <a:buFont typeface="Wingdings" panose="05000000000000000000" pitchFamily="2" charset="2"/>
              <a:buChar char="§"/>
            </a:pPr>
            <a:r>
              <a:rPr lang="en-US" sz="2000" dirty="0"/>
              <a:t>Ensuring</a:t>
            </a:r>
            <a:r>
              <a:rPr lang="en-US" sz="2000" b="1" dirty="0"/>
              <a:t> consistency </a:t>
            </a:r>
            <a:r>
              <a:rPr lang="en-US" sz="2000" dirty="0"/>
              <a:t>and </a:t>
            </a:r>
            <a:r>
              <a:rPr lang="en-US" sz="2000" b="1" dirty="0"/>
              <a:t>prioritization </a:t>
            </a:r>
            <a:r>
              <a:rPr lang="en-US" sz="2000" dirty="0"/>
              <a:t>in the messaging across internal and external tactics on your PT campaign</a:t>
            </a:r>
          </a:p>
          <a:p>
            <a:pPr lvl="1">
              <a:spcBef>
                <a:spcPts val="1200"/>
              </a:spcBef>
              <a:buClr>
                <a:srgbClr val="C00000"/>
              </a:buClr>
              <a:buFont typeface="Wingdings" panose="05000000000000000000" pitchFamily="2" charset="2"/>
              <a:buChar char="§"/>
            </a:pPr>
            <a:r>
              <a:rPr lang="en-US" sz="2000" dirty="0"/>
              <a:t>Functioning as a standalone strategic tool to </a:t>
            </a:r>
            <a:r>
              <a:rPr lang="en-US" sz="2000" b="1" dirty="0"/>
              <a:t>guide copywriters</a:t>
            </a:r>
            <a:r>
              <a:rPr lang="en-US" sz="2000" dirty="0"/>
              <a:t>, </a:t>
            </a:r>
            <a:r>
              <a:rPr lang="en-US" sz="2000" b="1" dirty="0"/>
              <a:t>content developers, </a:t>
            </a:r>
            <a:r>
              <a:rPr lang="en-US" sz="2000" dirty="0"/>
              <a:t>and </a:t>
            </a:r>
            <a:r>
              <a:rPr lang="en-US" sz="2000" b="1" dirty="0"/>
              <a:t>designers</a:t>
            </a:r>
            <a:r>
              <a:rPr lang="en-US" sz="2000" dirty="0"/>
              <a:t> in order to </a:t>
            </a:r>
            <a:r>
              <a:rPr lang="en-US" sz="2000" b="1" dirty="0"/>
              <a:t>craft compelling messaging and tactics</a:t>
            </a:r>
            <a:r>
              <a:rPr lang="en-US" sz="2000" dirty="0"/>
              <a:t> that resonate with target audiences </a:t>
            </a:r>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 6.2 Messaging Matrix Content </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49</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59EDA296-A3C7-4CD6-BE3D-62C9202A7695}"/>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1907884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525854"/>
            <a:ext cx="8154466" cy="3472322"/>
          </a:xfrm>
        </p:spPr>
        <p:txBody>
          <a:bodyPr>
            <a:noAutofit/>
          </a:bodyPr>
          <a:lstStyle/>
          <a:p>
            <a:pPr>
              <a:spcBef>
                <a:spcPts val="1200"/>
              </a:spcBef>
              <a:spcAft>
                <a:spcPts val="600"/>
              </a:spcAft>
              <a:buClr>
                <a:srgbClr val="C00000"/>
              </a:buClr>
              <a:buFont typeface="Wingdings" panose="05000000000000000000" pitchFamily="2" charset="2"/>
              <a:buChar char="§"/>
            </a:pPr>
            <a:r>
              <a:rPr lang="en-US" sz="2400" dirty="0"/>
              <a:t>To develop a pragmatic and highly usable resource kit, acquire an </a:t>
            </a:r>
            <a:r>
              <a:rPr lang="en-US" sz="2400" b="1" dirty="0"/>
              <a:t>objective understanding </a:t>
            </a:r>
            <a:r>
              <a:rPr lang="en-US" sz="2400" dirty="0"/>
              <a:t>of who we’re helping: </a:t>
            </a:r>
          </a:p>
          <a:p>
            <a:pPr lvl="1">
              <a:spcBef>
                <a:spcPts val="1200"/>
              </a:spcBef>
              <a:spcAft>
                <a:spcPts val="600"/>
              </a:spcAft>
              <a:buClr>
                <a:srgbClr val="C00000"/>
              </a:buClr>
              <a:buFont typeface="Wingdings" panose="05000000000000000000" pitchFamily="2" charset="2"/>
              <a:buChar char="§"/>
            </a:pPr>
            <a:r>
              <a:rPr lang="en-US" sz="2000" dirty="0"/>
              <a:t>Demographic profile of </a:t>
            </a:r>
            <a:r>
              <a:rPr lang="en-US" sz="2000" b="1" dirty="0"/>
              <a:t>highest likelihood </a:t>
            </a:r>
            <a:r>
              <a:rPr lang="en-US" sz="2000" dirty="0"/>
              <a:t>resource </a:t>
            </a:r>
            <a:r>
              <a:rPr lang="en-US" sz="2000" b="1" dirty="0"/>
              <a:t>users</a:t>
            </a:r>
          </a:p>
          <a:p>
            <a:pPr lvl="1">
              <a:spcBef>
                <a:spcPts val="1200"/>
              </a:spcBef>
              <a:spcAft>
                <a:spcPts val="600"/>
              </a:spcAft>
              <a:buClr>
                <a:srgbClr val="C00000"/>
              </a:buClr>
              <a:buFont typeface="Wingdings" panose="05000000000000000000" pitchFamily="2" charset="2"/>
              <a:buChar char="§"/>
            </a:pPr>
            <a:r>
              <a:rPr lang="en-US" sz="2000" b="1" dirty="0"/>
              <a:t>Let users define </a:t>
            </a:r>
            <a:r>
              <a:rPr lang="en-US" sz="2000" dirty="0"/>
              <a:t>areas of </a:t>
            </a:r>
            <a:r>
              <a:rPr lang="en-US" sz="2000" b="1" dirty="0"/>
              <a:t>highest need </a:t>
            </a:r>
            <a:r>
              <a:rPr lang="en-US" sz="2000" dirty="0"/>
              <a:t>for communications </a:t>
            </a:r>
            <a:r>
              <a:rPr lang="en-US" sz="2000" b="1" dirty="0"/>
              <a:t>resources</a:t>
            </a:r>
          </a:p>
          <a:p>
            <a:pPr lvl="1">
              <a:spcBef>
                <a:spcPts val="1200"/>
              </a:spcBef>
              <a:spcAft>
                <a:spcPts val="600"/>
              </a:spcAft>
              <a:buClr>
                <a:srgbClr val="C00000"/>
              </a:buClr>
              <a:buFont typeface="Wingdings" panose="05000000000000000000" pitchFamily="2" charset="2"/>
              <a:buChar char="§"/>
            </a:pPr>
            <a:r>
              <a:rPr lang="en-US" sz="2000" dirty="0"/>
              <a:t>Who they view as </a:t>
            </a:r>
            <a:r>
              <a:rPr lang="en-US" sz="2000" b="1" dirty="0"/>
              <a:t>highest credibility sources </a:t>
            </a:r>
            <a:r>
              <a:rPr lang="en-US" sz="2000" dirty="0"/>
              <a:t>and </a:t>
            </a:r>
            <a:r>
              <a:rPr lang="en-US" sz="2000" b="1" dirty="0"/>
              <a:t>success stories</a:t>
            </a:r>
            <a:br>
              <a:rPr lang="en-US" sz="2000" b="1" dirty="0"/>
            </a:br>
            <a:endParaRPr lang="en-US" sz="800" dirty="0"/>
          </a:p>
          <a:p>
            <a:pPr>
              <a:spcBef>
                <a:spcPts val="1200"/>
              </a:spcBef>
              <a:spcAft>
                <a:spcPts val="600"/>
              </a:spcAft>
              <a:buClr>
                <a:srgbClr val="C00000"/>
              </a:buClr>
              <a:buFont typeface="Wingdings" panose="05000000000000000000" pitchFamily="2" charset="2"/>
              <a:buChar char="§"/>
            </a:pPr>
            <a:r>
              <a:rPr lang="en-US" sz="2400" dirty="0"/>
              <a:t>Develop </a:t>
            </a:r>
            <a:r>
              <a:rPr lang="en-US" sz="2400" b="1" dirty="0"/>
              <a:t>version 1.0 </a:t>
            </a:r>
            <a:r>
              <a:rPr lang="en-US" sz="2400" dirty="0"/>
              <a:t>of the resources, then rely on </a:t>
            </a:r>
            <a:r>
              <a:rPr lang="en-US" sz="2400" b="1" dirty="0"/>
              <a:t>user feedback </a:t>
            </a:r>
            <a:r>
              <a:rPr lang="en-US" sz="2400" dirty="0"/>
              <a:t>to help </a:t>
            </a:r>
            <a:r>
              <a:rPr lang="en-US" sz="2400" b="1" dirty="0"/>
              <a:t>evolve </a:t>
            </a:r>
            <a:r>
              <a:rPr lang="en-US" sz="2400" dirty="0"/>
              <a:t>the resources year over year</a:t>
            </a:r>
            <a:br>
              <a:rPr lang="en-US" sz="2400" dirty="0"/>
            </a:br>
            <a:endParaRPr lang="en-US" sz="1000" dirty="0"/>
          </a:p>
          <a:p>
            <a:pPr>
              <a:spcBef>
                <a:spcPts val="1200"/>
              </a:spcBef>
              <a:spcAft>
                <a:spcPts val="600"/>
              </a:spcAft>
              <a:buClr>
                <a:srgbClr val="C00000"/>
              </a:buClr>
              <a:buFont typeface="Wingdings" panose="05000000000000000000" pitchFamily="2" charset="2"/>
              <a:buChar char="§"/>
            </a:pPr>
            <a:r>
              <a:rPr lang="en-US" sz="2400" b="1" dirty="0"/>
              <a:t>Balance </a:t>
            </a:r>
            <a:r>
              <a:rPr lang="en-US" sz="2400" dirty="0"/>
              <a:t>the need to provide </a:t>
            </a:r>
            <a:r>
              <a:rPr lang="en-US" sz="2400" b="1" dirty="0"/>
              <a:t>detailed overviews </a:t>
            </a:r>
            <a:r>
              <a:rPr lang="en-US" sz="2400" dirty="0"/>
              <a:t>of each communications component </a:t>
            </a:r>
            <a:r>
              <a:rPr lang="en-US" sz="2400" b="1" dirty="0"/>
              <a:t>without overwhelming</a:t>
            </a:r>
            <a:r>
              <a:rPr lang="en-US" sz="2400" dirty="0"/>
              <a:t> </a:t>
            </a:r>
            <a:r>
              <a:rPr lang="en-US" sz="2400" b="1" dirty="0"/>
              <a:t>users</a:t>
            </a:r>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1.2  Objectives / Project Outcomes </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5</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C13223AA-8E16-4F61-9DD1-9D45168D9871}"/>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470621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0" y="0"/>
            <a:ext cx="9144000" cy="1320800"/>
          </a:xfrm>
        </p:spPr>
        <p:txBody>
          <a:bodyPr/>
          <a:lstStyle/>
          <a:p>
            <a:pPr algn="l"/>
            <a:r>
              <a:rPr lang="en-US" dirty="0">
                <a:solidFill>
                  <a:schemeClr val="bg1"/>
                </a:solidFill>
                <a:latin typeface="Franklin Gothic Medium" pitchFamily="34" charset="0"/>
              </a:rPr>
              <a:t>	</a:t>
            </a:r>
            <a:br>
              <a:rPr lang="en-US" sz="1400" dirty="0">
                <a:solidFill>
                  <a:schemeClr val="bg1"/>
                </a:solidFill>
                <a:latin typeface="Franklin Gothic Medium" pitchFamily="34" charset="0"/>
              </a:rPr>
            </a:br>
            <a:r>
              <a:rPr lang="en-US" sz="3800" b="1" dirty="0">
                <a:solidFill>
                  <a:schemeClr val="bg1"/>
                </a:solidFill>
                <a:latin typeface="Franklin Gothic Medium" pitchFamily="34" charset="0"/>
              </a:rPr>
              <a:t>	7.0</a:t>
            </a:r>
            <a:r>
              <a:rPr lang="en-US" sz="3800" dirty="0">
                <a:solidFill>
                  <a:schemeClr val="bg1"/>
                </a:solidFill>
                <a:latin typeface="Franklin Gothic Medium" pitchFamily="34" charset="0"/>
              </a:rPr>
              <a:t> Future Optimization</a:t>
            </a:r>
            <a:endParaRPr lang="en-US" sz="3800" b="1" dirty="0">
              <a:solidFill>
                <a:schemeClr val="bg1"/>
              </a:solidFill>
              <a:latin typeface="Franklin Gothic Medium" pitchFamily="34" charset="0"/>
            </a:endParaRPr>
          </a:p>
        </p:txBody>
      </p:sp>
      <p:sp>
        <p:nvSpPr>
          <p:cNvPr id="6" name="Slide Number Placeholder 5"/>
          <p:cNvSpPr>
            <a:spLocks noGrp="1"/>
          </p:cNvSpPr>
          <p:nvPr>
            <p:ph type="sldNum" sz="quarter" idx="12"/>
          </p:nvPr>
        </p:nvSpPr>
        <p:spPr/>
        <p:txBody>
          <a:bodyPr/>
          <a:lstStyle/>
          <a:p>
            <a:fld id="{072DAB4F-6109-7C46-B2F6-B7983114C997}" type="slidenum">
              <a:rPr lang="en-US" smtClean="0"/>
              <a:pPr/>
              <a:t>50</a:t>
            </a:fld>
            <a:endParaRPr lang="en-US" dirty="0"/>
          </a:p>
        </p:txBody>
      </p:sp>
    </p:spTree>
    <p:extLst>
      <p:ext uri="{BB962C8B-B14F-4D97-AF65-F5344CB8AC3E}">
        <p14:creationId xmlns:p14="http://schemas.microsoft.com/office/powerpoint/2010/main" val="4001400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416670"/>
            <a:ext cx="8154466" cy="3472322"/>
          </a:xfrm>
        </p:spPr>
        <p:txBody>
          <a:bodyPr>
            <a:noAutofit/>
          </a:bodyPr>
          <a:lstStyle/>
          <a:p>
            <a:pPr marL="0" indent="0">
              <a:spcBef>
                <a:spcPts val="1200"/>
              </a:spcBef>
              <a:spcAft>
                <a:spcPts val="600"/>
              </a:spcAft>
              <a:buClr>
                <a:srgbClr val="C00000"/>
              </a:buClr>
              <a:buNone/>
            </a:pPr>
            <a:r>
              <a:rPr lang="en-US" sz="2600" dirty="0"/>
              <a:t>For future steps, we recommend:</a:t>
            </a:r>
          </a:p>
          <a:p>
            <a:pPr>
              <a:spcBef>
                <a:spcPts val="1200"/>
              </a:spcBef>
              <a:spcAft>
                <a:spcPts val="600"/>
              </a:spcAft>
              <a:buClr>
                <a:srgbClr val="C00000"/>
              </a:buClr>
              <a:buFont typeface="Wingdings" panose="05000000000000000000" pitchFamily="2" charset="2"/>
              <a:buChar char="§"/>
            </a:pPr>
            <a:r>
              <a:rPr lang="en-US" sz="2400" dirty="0"/>
              <a:t>After 8 to 10 months in market, carry out an objective assessment of the PT resources and toolkit, primary lines of inquiry being:</a:t>
            </a:r>
          </a:p>
          <a:p>
            <a:pPr lvl="1">
              <a:spcBef>
                <a:spcPts val="600"/>
              </a:spcBef>
              <a:buClr>
                <a:srgbClr val="C00000"/>
              </a:buClr>
              <a:buFont typeface="+mj-lt"/>
              <a:buAutoNum type="arabicPeriod"/>
            </a:pPr>
            <a:r>
              <a:rPr lang="en-US" sz="2400" dirty="0"/>
              <a:t>Toolkit usefulness </a:t>
            </a:r>
          </a:p>
          <a:p>
            <a:pPr lvl="1">
              <a:spcBef>
                <a:spcPts val="600"/>
              </a:spcBef>
              <a:buClr>
                <a:srgbClr val="C00000"/>
              </a:buClr>
              <a:buFont typeface="+mj-lt"/>
              <a:buAutoNum type="arabicPeriod"/>
            </a:pPr>
            <a:r>
              <a:rPr lang="en-US" sz="2400" dirty="0"/>
              <a:t>How to optimize tools </a:t>
            </a:r>
          </a:p>
          <a:p>
            <a:pPr lvl="1">
              <a:spcBef>
                <a:spcPts val="600"/>
              </a:spcBef>
              <a:buClr>
                <a:srgbClr val="C00000"/>
              </a:buClr>
              <a:buFont typeface="+mj-lt"/>
              <a:buAutoNum type="arabicPeriod"/>
            </a:pPr>
            <a:r>
              <a:rPr lang="en-US" sz="2400" dirty="0"/>
              <a:t>Missing pieces </a:t>
            </a:r>
          </a:p>
          <a:p>
            <a:pPr>
              <a:spcBef>
                <a:spcPts val="1200"/>
              </a:spcBef>
              <a:spcAft>
                <a:spcPts val="600"/>
              </a:spcAft>
              <a:buClr>
                <a:srgbClr val="C00000"/>
              </a:buClr>
              <a:buFont typeface="Wingdings" panose="05000000000000000000" pitchFamily="2" charset="2"/>
              <a:buChar char="§"/>
            </a:pPr>
            <a:r>
              <a:rPr lang="en-US" sz="2400" dirty="0"/>
              <a:t>Recommended methodology is 18 in-depth research interviews (3 for each of the 6 links of the value chain), as well as online survey to resource kit users</a:t>
            </a:r>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 7.0 Future Optimization</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51</a:t>
            </a:fld>
            <a:endParaRPr lang="en-US" sz="1000" dirty="0">
              <a:solidFill>
                <a:schemeClr val="bg1">
                  <a:lumMod val="65000"/>
                </a:schemeClr>
              </a:solidFill>
            </a:endParaRPr>
          </a:p>
        </p:txBody>
      </p:sp>
    </p:spTree>
    <p:extLst>
      <p:ext uri="{BB962C8B-B14F-4D97-AF65-F5344CB8AC3E}">
        <p14:creationId xmlns:p14="http://schemas.microsoft.com/office/powerpoint/2010/main" val="20814818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2DAB4F-6109-7C46-B2F6-B7983114C997}" type="slidenum">
              <a:rPr lang="en-US" smtClean="0"/>
              <a:pPr/>
              <a:t>52</a:t>
            </a:fld>
            <a:endParaRPr lang="en-US" dirty="0"/>
          </a:p>
        </p:txBody>
      </p:sp>
      <p:sp>
        <p:nvSpPr>
          <p:cNvPr id="8" name="Title 1"/>
          <p:cNvSpPr>
            <a:spLocks noGrp="1"/>
          </p:cNvSpPr>
          <p:nvPr>
            <p:ph type="title"/>
          </p:nvPr>
        </p:nvSpPr>
        <p:spPr>
          <a:xfrm>
            <a:off x="0" y="0"/>
            <a:ext cx="9144000" cy="1320800"/>
          </a:xfrm>
        </p:spPr>
        <p:txBody>
          <a:bodyPr/>
          <a:lstStyle/>
          <a:p>
            <a:pPr algn="l"/>
            <a:r>
              <a:rPr lang="en-US" dirty="0">
                <a:solidFill>
                  <a:srgbClr val="C00000"/>
                </a:solidFill>
                <a:latin typeface="Franklin Gothic Medium" pitchFamily="34" charset="0"/>
              </a:rPr>
              <a:t>	</a:t>
            </a:r>
            <a:br>
              <a:rPr lang="en-US" sz="1400" dirty="0">
                <a:solidFill>
                  <a:srgbClr val="C00000"/>
                </a:solidFill>
                <a:latin typeface="Franklin Gothic Medium" pitchFamily="34" charset="0"/>
              </a:rPr>
            </a:br>
            <a:r>
              <a:rPr lang="en-US" sz="3800" dirty="0">
                <a:solidFill>
                  <a:srgbClr val="C00000"/>
                </a:solidFill>
                <a:latin typeface="Franklin Gothic Medium" pitchFamily="34" charset="0"/>
              </a:rPr>
              <a:t>	Thank You</a:t>
            </a:r>
            <a:endParaRPr lang="en-US" sz="2800" i="1" dirty="0">
              <a:solidFill>
                <a:srgbClr val="C00000"/>
              </a:solidFill>
              <a:latin typeface="Franklin Gothic Medium" pitchFamily="34" charset="0"/>
            </a:endParaRPr>
          </a:p>
        </p:txBody>
      </p:sp>
    </p:spTree>
    <p:extLst>
      <p:ext uri="{BB962C8B-B14F-4D97-AF65-F5344CB8AC3E}">
        <p14:creationId xmlns:p14="http://schemas.microsoft.com/office/powerpoint/2010/main" val="11438378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0" y="0"/>
            <a:ext cx="9144000" cy="1320800"/>
          </a:xfrm>
        </p:spPr>
        <p:txBody>
          <a:bodyPr/>
          <a:lstStyle/>
          <a:p>
            <a:pPr algn="l"/>
            <a:r>
              <a:rPr lang="en-US" dirty="0">
                <a:solidFill>
                  <a:schemeClr val="bg1"/>
                </a:solidFill>
                <a:latin typeface="Franklin Gothic Medium" pitchFamily="34" charset="0"/>
              </a:rPr>
              <a:t>	</a:t>
            </a:r>
            <a:br>
              <a:rPr lang="en-US" sz="1400" dirty="0">
                <a:solidFill>
                  <a:schemeClr val="bg1"/>
                </a:solidFill>
                <a:latin typeface="Franklin Gothic Medium" pitchFamily="34" charset="0"/>
              </a:rPr>
            </a:br>
            <a:r>
              <a:rPr lang="en-US" sz="3800" b="1" dirty="0">
                <a:solidFill>
                  <a:schemeClr val="bg1"/>
                </a:solidFill>
                <a:latin typeface="Franklin Gothic Medium" pitchFamily="34" charset="0"/>
              </a:rPr>
              <a:t>	8.0</a:t>
            </a:r>
            <a:r>
              <a:rPr lang="en-US" sz="3800" dirty="0">
                <a:solidFill>
                  <a:schemeClr val="bg1"/>
                </a:solidFill>
                <a:latin typeface="Franklin Gothic Medium" pitchFamily="34" charset="0"/>
              </a:rPr>
              <a:t> Appendices</a:t>
            </a:r>
            <a:endParaRPr lang="en-US" sz="3800" b="1" dirty="0">
              <a:solidFill>
                <a:schemeClr val="bg1"/>
              </a:solidFill>
              <a:latin typeface="Franklin Gothic Medium" pitchFamily="34" charset="0"/>
            </a:endParaRPr>
          </a:p>
        </p:txBody>
      </p:sp>
      <p:sp>
        <p:nvSpPr>
          <p:cNvPr id="6" name="Slide Number Placeholder 5"/>
          <p:cNvSpPr>
            <a:spLocks noGrp="1"/>
          </p:cNvSpPr>
          <p:nvPr>
            <p:ph type="sldNum" sz="quarter" idx="12"/>
          </p:nvPr>
        </p:nvSpPr>
        <p:spPr/>
        <p:txBody>
          <a:bodyPr/>
          <a:lstStyle/>
          <a:p>
            <a:fld id="{072DAB4F-6109-7C46-B2F6-B7983114C997}" type="slidenum">
              <a:rPr lang="en-US" smtClean="0"/>
              <a:pPr/>
              <a:t>53</a:t>
            </a:fld>
            <a:endParaRPr lang="en-US" dirty="0"/>
          </a:p>
        </p:txBody>
      </p:sp>
    </p:spTree>
    <p:extLst>
      <p:ext uri="{BB962C8B-B14F-4D97-AF65-F5344CB8AC3E}">
        <p14:creationId xmlns:p14="http://schemas.microsoft.com/office/powerpoint/2010/main" val="25800885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326411"/>
            <a:ext cx="8154466" cy="3472322"/>
          </a:xfrm>
        </p:spPr>
        <p:txBody>
          <a:bodyPr>
            <a:noAutofit/>
          </a:bodyPr>
          <a:lstStyle/>
          <a:p>
            <a:pPr>
              <a:spcBef>
                <a:spcPts val="1200"/>
              </a:spcBef>
              <a:spcAft>
                <a:spcPts val="600"/>
              </a:spcAft>
              <a:buClr>
                <a:srgbClr val="C00000"/>
              </a:buClr>
              <a:buFont typeface="Wingdings" panose="05000000000000000000" pitchFamily="2" charset="2"/>
              <a:buChar char="§"/>
            </a:pPr>
            <a:r>
              <a:rPr lang="en-US" sz="2400" b="1" dirty="0"/>
              <a:t>Multiple sources </a:t>
            </a:r>
            <a:r>
              <a:rPr lang="en-US" sz="2400" dirty="0"/>
              <a:t>of research and expertise have been used to develop the resource kit, including but not limited to:</a:t>
            </a:r>
          </a:p>
          <a:p>
            <a:pPr lvl="1">
              <a:spcBef>
                <a:spcPts val="1200"/>
              </a:spcBef>
              <a:spcAft>
                <a:spcPts val="600"/>
              </a:spcAft>
              <a:buClr>
                <a:srgbClr val="C00000"/>
              </a:buClr>
              <a:buFont typeface="Wingdings" panose="05000000000000000000" pitchFamily="2" charset="2"/>
              <a:buChar char="§"/>
            </a:pPr>
            <a:r>
              <a:rPr lang="en-US" sz="2000" dirty="0"/>
              <a:t>Direct insights for </a:t>
            </a:r>
            <a:r>
              <a:rPr lang="en-US" sz="2000" b="1" dirty="0"/>
              <a:t>leaders of the PTSC</a:t>
            </a:r>
          </a:p>
          <a:p>
            <a:pPr lvl="1">
              <a:spcBef>
                <a:spcPts val="1200"/>
              </a:spcBef>
              <a:spcAft>
                <a:spcPts val="600"/>
              </a:spcAft>
              <a:buClr>
                <a:srgbClr val="C00000"/>
              </a:buClr>
              <a:buFont typeface="Wingdings" panose="05000000000000000000" pitchFamily="2" charset="2"/>
              <a:buChar char="§"/>
            </a:pPr>
            <a:r>
              <a:rPr lang="en-US" sz="2000" dirty="0"/>
              <a:t>Findings from </a:t>
            </a:r>
            <a:r>
              <a:rPr lang="en-US" sz="2000" b="1" dirty="0"/>
              <a:t>Kim McConnell’s 2016 </a:t>
            </a:r>
            <a:r>
              <a:rPr lang="en-US" sz="2000" dirty="0"/>
              <a:t>public trust </a:t>
            </a:r>
            <a:r>
              <a:rPr lang="en-US" sz="2000" b="1" dirty="0"/>
              <a:t>report</a:t>
            </a:r>
          </a:p>
          <a:p>
            <a:pPr lvl="1">
              <a:spcBef>
                <a:spcPts val="1200"/>
              </a:spcBef>
              <a:spcAft>
                <a:spcPts val="600"/>
              </a:spcAft>
              <a:buClr>
                <a:srgbClr val="C00000"/>
              </a:buClr>
              <a:buFont typeface="Wingdings" panose="05000000000000000000" pitchFamily="2" charset="2"/>
              <a:buChar char="§"/>
            </a:pPr>
            <a:r>
              <a:rPr lang="en-US" sz="2000" dirty="0"/>
              <a:t>Canadian consumer food </a:t>
            </a:r>
            <a:r>
              <a:rPr lang="en-US" sz="2000" b="1" dirty="0"/>
              <a:t>multi-year trends from CCFI</a:t>
            </a:r>
          </a:p>
          <a:p>
            <a:pPr lvl="1">
              <a:spcBef>
                <a:spcPts val="1200"/>
              </a:spcBef>
              <a:spcAft>
                <a:spcPts val="600"/>
              </a:spcAft>
              <a:buClr>
                <a:srgbClr val="C00000"/>
              </a:buClr>
              <a:buFont typeface="Wingdings" panose="05000000000000000000" pitchFamily="2" charset="2"/>
              <a:buChar char="§"/>
            </a:pPr>
            <a:r>
              <a:rPr lang="en-US" sz="2000" b="1" dirty="0"/>
              <a:t>Digital ethnographic </a:t>
            </a:r>
            <a:r>
              <a:rPr lang="en-US" sz="2000" dirty="0"/>
              <a:t>research from CCFI</a:t>
            </a:r>
          </a:p>
          <a:p>
            <a:pPr lvl="1">
              <a:spcBef>
                <a:spcPts val="1200"/>
              </a:spcBef>
              <a:spcAft>
                <a:spcPts val="600"/>
              </a:spcAft>
              <a:buClr>
                <a:srgbClr val="C00000"/>
              </a:buClr>
              <a:buFont typeface="Wingdings" panose="05000000000000000000" pitchFamily="2" charset="2"/>
              <a:buChar char="§"/>
            </a:pPr>
            <a:r>
              <a:rPr lang="en-US" sz="2000" dirty="0"/>
              <a:t>A </a:t>
            </a:r>
            <a:r>
              <a:rPr lang="en-US" sz="2000" b="1" dirty="0"/>
              <a:t>decade </a:t>
            </a:r>
            <a:r>
              <a:rPr lang="en-US" sz="2000" dirty="0"/>
              <a:t>of public trust communications </a:t>
            </a:r>
            <a:r>
              <a:rPr lang="en-US" sz="2000" b="1" dirty="0"/>
              <a:t>experience of 6P Marketing</a:t>
            </a:r>
          </a:p>
          <a:p>
            <a:pPr lvl="1">
              <a:spcBef>
                <a:spcPts val="1200"/>
              </a:spcBef>
              <a:spcAft>
                <a:spcPts val="600"/>
              </a:spcAft>
              <a:buClr>
                <a:srgbClr val="C00000"/>
              </a:buClr>
              <a:buFont typeface="Wingdings" panose="05000000000000000000" pitchFamily="2" charset="2"/>
              <a:buChar char="§"/>
            </a:pPr>
            <a:r>
              <a:rPr lang="en-US" sz="2000" dirty="0"/>
              <a:t>Research </a:t>
            </a:r>
            <a:r>
              <a:rPr lang="en-US" sz="2000" b="1" dirty="0"/>
              <a:t>interviews </a:t>
            </a:r>
            <a:r>
              <a:rPr lang="en-US" sz="2000" dirty="0"/>
              <a:t>with public trust </a:t>
            </a:r>
            <a:r>
              <a:rPr lang="en-US" sz="2000" b="1" dirty="0"/>
              <a:t>experts (as defined by users)</a:t>
            </a:r>
          </a:p>
          <a:p>
            <a:pPr lvl="1">
              <a:spcBef>
                <a:spcPts val="1200"/>
              </a:spcBef>
              <a:spcAft>
                <a:spcPts val="600"/>
              </a:spcAft>
              <a:buClr>
                <a:srgbClr val="C00000"/>
              </a:buClr>
              <a:buFont typeface="Wingdings" panose="05000000000000000000" pitchFamily="2" charset="2"/>
              <a:buChar char="§"/>
            </a:pPr>
            <a:r>
              <a:rPr lang="en-US" sz="2000" dirty="0"/>
              <a:t>Research </a:t>
            </a:r>
            <a:r>
              <a:rPr lang="en-US" sz="2000" b="1" dirty="0"/>
              <a:t>interviews </a:t>
            </a:r>
            <a:r>
              <a:rPr lang="en-US" sz="2000" dirty="0"/>
              <a:t>with </a:t>
            </a:r>
            <a:r>
              <a:rPr lang="en-US" sz="2000" b="1" dirty="0"/>
              <a:t>user organizations</a:t>
            </a:r>
            <a:r>
              <a:rPr lang="en-US" sz="2000" dirty="0"/>
              <a:t> across the food chain</a:t>
            </a:r>
          </a:p>
          <a:p>
            <a:pPr lvl="1">
              <a:spcBef>
                <a:spcPts val="1200"/>
              </a:spcBef>
              <a:spcAft>
                <a:spcPts val="600"/>
              </a:spcAft>
              <a:buClr>
                <a:srgbClr val="C00000"/>
              </a:buClr>
              <a:buFont typeface="Wingdings" panose="05000000000000000000" pitchFamily="2" charset="2"/>
              <a:buChar char="§"/>
            </a:pPr>
            <a:r>
              <a:rPr lang="en-US" sz="2000" dirty="0"/>
              <a:t>Survey with organizations across the Canadian food chain</a:t>
            </a:r>
          </a:p>
          <a:p>
            <a:pPr marL="457200" lvl="1" indent="0">
              <a:spcBef>
                <a:spcPts val="1200"/>
              </a:spcBef>
              <a:spcAft>
                <a:spcPts val="600"/>
              </a:spcAft>
              <a:buClr>
                <a:srgbClr val="C00000"/>
              </a:buClr>
              <a:buNone/>
            </a:pPr>
            <a:endParaRPr lang="en-US" sz="26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b="1" dirty="0">
                <a:solidFill>
                  <a:srgbClr val="C00000"/>
                </a:solidFill>
                <a:latin typeface="Franklin Gothic Medium" pitchFamily="34" charset="0"/>
              </a:rPr>
              <a:t>8</a:t>
            </a:r>
            <a:r>
              <a:rPr lang="en-US" sz="3800" dirty="0">
                <a:solidFill>
                  <a:srgbClr val="C00000"/>
                </a:solidFill>
                <a:latin typeface="Franklin Gothic Medium" pitchFamily="34" charset="0"/>
              </a:rPr>
              <a:t>.1  Resource Toolkit Sources</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54</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36623134-049D-4A76-99EA-459DC04E9187}"/>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2587070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4" y="1617914"/>
            <a:ext cx="8439123" cy="3472322"/>
          </a:xfrm>
        </p:spPr>
        <p:txBody>
          <a:bodyPr>
            <a:noAutofit/>
          </a:bodyPr>
          <a:lstStyle/>
          <a:p>
            <a:pPr marL="0" indent="0">
              <a:spcBef>
                <a:spcPts val="1200"/>
              </a:spcBef>
              <a:spcAft>
                <a:spcPts val="600"/>
              </a:spcAft>
              <a:buClr>
                <a:srgbClr val="C00000"/>
              </a:buClr>
              <a:buNone/>
            </a:pPr>
            <a:r>
              <a:rPr lang="en-US" sz="3000" dirty="0"/>
              <a:t>Users are most often mentioning </a:t>
            </a:r>
            <a:r>
              <a:rPr lang="en-US" sz="3000" b="1" dirty="0"/>
              <a:t>trustworthiness</a:t>
            </a:r>
            <a:r>
              <a:rPr lang="en-US" sz="3000" dirty="0"/>
              <a:t> and </a:t>
            </a:r>
            <a:r>
              <a:rPr lang="en-US" sz="3000" b="1" dirty="0"/>
              <a:t>credibility</a:t>
            </a:r>
            <a:r>
              <a:rPr lang="en-US" sz="3000" dirty="0"/>
              <a:t> when talking about PT:</a:t>
            </a:r>
            <a:endParaRPr lang="en-CA" sz="3000" dirty="0"/>
          </a:p>
          <a:p>
            <a:pPr>
              <a:spcBef>
                <a:spcPts val="1200"/>
              </a:spcBef>
              <a:spcAft>
                <a:spcPts val="600"/>
              </a:spcAft>
              <a:buClr>
                <a:srgbClr val="C00000"/>
              </a:buClr>
              <a:buFont typeface="Wingdings" panose="05000000000000000000" pitchFamily="2" charset="2"/>
              <a:buChar char="§"/>
            </a:pPr>
            <a:r>
              <a:rPr lang="en-US" sz="2600" b="1" dirty="0"/>
              <a:t>Tone</a:t>
            </a:r>
            <a:r>
              <a:rPr lang="en-US" sz="2600" dirty="0"/>
              <a:t> is seen as important and they would like to use terminology that is </a:t>
            </a:r>
            <a:r>
              <a:rPr lang="en-US" sz="2600" b="1" dirty="0"/>
              <a:t>more inclusive </a:t>
            </a:r>
            <a:r>
              <a:rPr lang="en-US" sz="2600" dirty="0"/>
              <a:t>to improve their PT standing such as</a:t>
            </a:r>
            <a:r>
              <a:rPr lang="en-CA" sz="2600" dirty="0"/>
              <a:t> </a:t>
            </a:r>
            <a:br>
              <a:rPr lang="en-CA" sz="2600" dirty="0"/>
            </a:br>
            <a:r>
              <a:rPr lang="en-US" sz="2400" i="1" dirty="0"/>
              <a:t>Dialogue, Building relationships, Listening, Transparency, Cultivating trust</a:t>
            </a:r>
            <a:endParaRPr lang="en-CA" sz="2600" i="1" dirty="0"/>
          </a:p>
          <a:p>
            <a:pPr>
              <a:spcBef>
                <a:spcPts val="1200"/>
              </a:spcBef>
              <a:spcAft>
                <a:spcPts val="600"/>
              </a:spcAft>
              <a:buClr>
                <a:srgbClr val="C00000"/>
              </a:buClr>
              <a:buFont typeface="Wingdings" panose="05000000000000000000" pitchFamily="2" charset="2"/>
              <a:buChar char="§"/>
            </a:pPr>
            <a:r>
              <a:rPr lang="en-US" sz="2600" dirty="0"/>
              <a:t>They do NOT like and want to </a:t>
            </a:r>
            <a:r>
              <a:rPr lang="en-US" sz="2600" b="1" dirty="0"/>
              <a:t>avoid terms they view as more condescending / confrontational</a:t>
            </a:r>
            <a:r>
              <a:rPr lang="en-US" sz="2600" dirty="0"/>
              <a:t> such as </a:t>
            </a:r>
            <a:br>
              <a:rPr lang="en-US" sz="2600" dirty="0"/>
            </a:br>
            <a:r>
              <a:rPr lang="en-US" sz="2400" i="1" dirty="0"/>
              <a:t>Ability, Acceptance, Education</a:t>
            </a:r>
            <a:endParaRPr lang="en-US" sz="2400" dirty="0"/>
          </a:p>
          <a:p>
            <a:pPr marL="0" indent="0">
              <a:spcBef>
                <a:spcPts val="1200"/>
              </a:spcBef>
              <a:spcAft>
                <a:spcPts val="600"/>
              </a:spcAft>
              <a:buClr>
                <a:srgbClr val="C00000"/>
              </a:buClr>
              <a:buNone/>
            </a:pPr>
            <a:endParaRPr lang="en-US" sz="24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8.2 User Findings: PT terminology</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55</a:t>
            </a:fld>
            <a:endParaRPr lang="en-US" sz="1000" dirty="0">
              <a:solidFill>
                <a:schemeClr val="bg1">
                  <a:lumMod val="65000"/>
                </a:schemeClr>
              </a:solidFill>
            </a:endParaRPr>
          </a:p>
        </p:txBody>
      </p:sp>
      <p:sp>
        <p:nvSpPr>
          <p:cNvPr id="11" name="Footer Placeholder 4">
            <a:extLst>
              <a:ext uri="{FF2B5EF4-FFF2-40B4-BE49-F238E27FC236}">
                <a16:creationId xmlns:a16="http://schemas.microsoft.com/office/drawing/2014/main" id="{C8565ED6-31B4-49F9-AD9F-6229A05E4EEA}"/>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34070589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4" y="1465302"/>
            <a:ext cx="8695155" cy="3472322"/>
          </a:xfrm>
        </p:spPr>
        <p:txBody>
          <a:bodyPr>
            <a:noAutofit/>
          </a:bodyPr>
          <a:lstStyle/>
          <a:p>
            <a:pPr marL="0" indent="0">
              <a:spcBef>
                <a:spcPts val="1200"/>
              </a:spcBef>
              <a:spcAft>
                <a:spcPts val="600"/>
              </a:spcAft>
              <a:buClr>
                <a:srgbClr val="C00000"/>
              </a:buClr>
              <a:buNone/>
            </a:pPr>
            <a:r>
              <a:rPr lang="en-US" sz="2800" dirty="0"/>
              <a:t>Most significant </a:t>
            </a:r>
            <a:r>
              <a:rPr lang="en-US" sz="2800" b="1" dirty="0"/>
              <a:t>roadblocks in progressing their PT communications</a:t>
            </a:r>
            <a:r>
              <a:rPr lang="en-US" sz="2800" dirty="0"/>
              <a:t> include:</a:t>
            </a:r>
          </a:p>
          <a:p>
            <a:pPr>
              <a:spcBef>
                <a:spcPts val="0"/>
              </a:spcBef>
              <a:buClr>
                <a:srgbClr val="C00000"/>
              </a:buClr>
              <a:buFont typeface="Wingdings" panose="05000000000000000000" pitchFamily="2" charset="2"/>
              <a:buChar char="§"/>
            </a:pPr>
            <a:r>
              <a:rPr lang="en-US" sz="2400" dirty="0"/>
              <a:t>Not enough time to push it forward</a:t>
            </a:r>
          </a:p>
          <a:p>
            <a:pPr>
              <a:spcBef>
                <a:spcPts val="0"/>
              </a:spcBef>
              <a:buClr>
                <a:srgbClr val="C00000"/>
              </a:buClr>
              <a:buFont typeface="Wingdings" panose="05000000000000000000" pitchFamily="2" charset="2"/>
              <a:buChar char="§"/>
            </a:pPr>
            <a:r>
              <a:rPr lang="en-US" sz="2400" dirty="0"/>
              <a:t>Lack of budget</a:t>
            </a:r>
            <a:endParaRPr lang="en-CA" sz="2400" dirty="0"/>
          </a:p>
          <a:p>
            <a:pPr marL="0" indent="0">
              <a:spcBef>
                <a:spcPts val="2400"/>
              </a:spcBef>
              <a:spcAft>
                <a:spcPts val="600"/>
              </a:spcAft>
              <a:buClr>
                <a:srgbClr val="C00000"/>
              </a:buClr>
              <a:buNone/>
            </a:pPr>
            <a:r>
              <a:rPr lang="en-US" sz="2800" dirty="0"/>
              <a:t>Most significant </a:t>
            </a:r>
            <a:r>
              <a:rPr lang="en-US" sz="2800" b="1" dirty="0"/>
              <a:t>roadblocks in acceptance of what the PTSC is doing re: PT communications help</a:t>
            </a:r>
            <a:r>
              <a:rPr lang="en-US" sz="2800" dirty="0"/>
              <a:t>:</a:t>
            </a:r>
            <a:endParaRPr lang="en-CA" sz="4000" dirty="0"/>
          </a:p>
          <a:p>
            <a:pPr>
              <a:spcBef>
                <a:spcPts val="600"/>
              </a:spcBef>
              <a:spcAft>
                <a:spcPts val="600"/>
              </a:spcAft>
              <a:buClr>
                <a:srgbClr val="C00000"/>
              </a:buClr>
              <a:buFont typeface="Wingdings" panose="05000000000000000000" pitchFamily="2" charset="2"/>
              <a:buChar char="§"/>
            </a:pPr>
            <a:r>
              <a:rPr lang="en-US" sz="2400" dirty="0"/>
              <a:t>Need to trust where the PTSC tools and resources come from</a:t>
            </a:r>
            <a:r>
              <a:rPr lang="en-CA" sz="2400" dirty="0"/>
              <a:t>:</a:t>
            </a:r>
            <a:endParaRPr lang="en-CA" sz="2400" i="1" dirty="0"/>
          </a:p>
          <a:p>
            <a:pPr lvl="1">
              <a:spcBef>
                <a:spcPts val="0"/>
              </a:spcBef>
              <a:buClr>
                <a:srgbClr val="C00000"/>
              </a:buClr>
              <a:buFont typeface="Calibri" panose="020F0502020204030204" pitchFamily="34" charset="0"/>
              <a:buChar char="―"/>
            </a:pPr>
            <a:r>
              <a:rPr lang="en-US" sz="2200" b="1" i="1" dirty="0"/>
              <a:t>Who </a:t>
            </a:r>
            <a:r>
              <a:rPr lang="en-US" sz="2200" i="1" dirty="0"/>
              <a:t>are their experts? </a:t>
            </a:r>
          </a:p>
          <a:p>
            <a:pPr lvl="1">
              <a:spcBef>
                <a:spcPts val="0"/>
              </a:spcBef>
              <a:buClr>
                <a:srgbClr val="C00000"/>
              </a:buClr>
              <a:buFont typeface="Calibri" panose="020F0502020204030204" pitchFamily="34" charset="0"/>
              <a:buChar char="―"/>
            </a:pPr>
            <a:r>
              <a:rPr lang="en-US" sz="2200" i="1" dirty="0"/>
              <a:t>Need </a:t>
            </a:r>
            <a:r>
              <a:rPr lang="en-US" sz="2200" b="1" i="1" dirty="0"/>
              <a:t>transparency </a:t>
            </a:r>
            <a:r>
              <a:rPr lang="en-US" sz="2200" i="1" dirty="0"/>
              <a:t>with their criteria for experts and processes </a:t>
            </a:r>
          </a:p>
          <a:p>
            <a:pPr lvl="1">
              <a:spcBef>
                <a:spcPts val="0"/>
              </a:spcBef>
              <a:buClr>
                <a:srgbClr val="C00000"/>
              </a:buClr>
              <a:buFont typeface="Calibri" panose="020F0502020204030204" pitchFamily="34" charset="0"/>
              <a:buChar char="―"/>
            </a:pPr>
            <a:r>
              <a:rPr lang="en-US" sz="2200" i="1" dirty="0"/>
              <a:t>Need a </a:t>
            </a:r>
            <a:r>
              <a:rPr lang="en-US" sz="2200" b="1" i="1" dirty="0"/>
              <a:t>tone that is collaborative</a:t>
            </a:r>
            <a:r>
              <a:rPr lang="en-US" sz="2200" i="1" dirty="0"/>
              <a:t>; not be “spoken down to”</a:t>
            </a:r>
          </a:p>
          <a:p>
            <a:pPr lvl="1">
              <a:spcBef>
                <a:spcPts val="0"/>
              </a:spcBef>
              <a:buClr>
                <a:srgbClr val="C00000"/>
              </a:buClr>
              <a:buFont typeface="Calibri" panose="020F0502020204030204" pitchFamily="34" charset="0"/>
              <a:buChar char="―"/>
            </a:pPr>
            <a:r>
              <a:rPr lang="en-US" sz="2200" i="1" dirty="0"/>
              <a:t>Want to be </a:t>
            </a:r>
            <a:r>
              <a:rPr lang="en-US" sz="2200" b="1" i="1" dirty="0"/>
              <a:t>kept informed</a:t>
            </a:r>
            <a:r>
              <a:rPr lang="en-US" sz="2200" i="1" dirty="0"/>
              <a:t> about what the PTSC is doing</a:t>
            </a:r>
            <a:endParaRPr lang="en-US" sz="24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8.3 User Findings: </a:t>
            </a:r>
            <a:r>
              <a:rPr lang="en-US" sz="4000" dirty="0">
                <a:solidFill>
                  <a:srgbClr val="C00000"/>
                </a:solidFill>
                <a:latin typeface="Franklin Gothic Medium" pitchFamily="34" charset="0"/>
              </a:rPr>
              <a:t>PT roadblocks</a:t>
            </a:r>
            <a:endParaRPr lang="en-US" sz="3800" dirty="0">
              <a:solidFill>
                <a:srgbClr val="C00000"/>
              </a:solidFill>
              <a:latin typeface="Franklin Gothic Medium" pitchFamily="34" charset="0"/>
            </a:endParaRP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56</a:t>
            </a:fld>
            <a:endParaRPr lang="en-US" sz="1000" dirty="0">
              <a:solidFill>
                <a:schemeClr val="bg1">
                  <a:lumMod val="65000"/>
                </a:schemeClr>
              </a:solidFill>
            </a:endParaRPr>
          </a:p>
        </p:txBody>
      </p:sp>
      <p:sp>
        <p:nvSpPr>
          <p:cNvPr id="11" name="Footer Placeholder 4">
            <a:extLst>
              <a:ext uri="{FF2B5EF4-FFF2-40B4-BE49-F238E27FC236}">
                <a16:creationId xmlns:a16="http://schemas.microsoft.com/office/drawing/2014/main" id="{B9D268F6-8C84-46E8-A66C-CABBF6978FA8}"/>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3631531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366816"/>
            <a:ext cx="8246312" cy="5033984"/>
          </a:xfrm>
        </p:spPr>
        <p:txBody>
          <a:bodyPr>
            <a:noAutofit/>
          </a:bodyPr>
          <a:lstStyle/>
          <a:p>
            <a:pPr>
              <a:spcBef>
                <a:spcPts val="600"/>
              </a:spcBef>
              <a:spcAft>
                <a:spcPts val="1800"/>
              </a:spcAft>
              <a:buClr>
                <a:srgbClr val="C00000"/>
              </a:buClr>
              <a:buFont typeface="Wingdings" panose="05000000000000000000" pitchFamily="2" charset="2"/>
              <a:buChar char="§"/>
            </a:pPr>
            <a:r>
              <a:rPr lang="en-US" sz="2400" b="1" dirty="0"/>
              <a:t>Smaller organizations </a:t>
            </a:r>
            <a:r>
              <a:rPr lang="en-US" sz="2400" dirty="0"/>
              <a:t>with more budgetary restrictions and less time to prioritize public trust communications are </a:t>
            </a:r>
            <a:r>
              <a:rPr lang="en-US" sz="2400" b="1" dirty="0"/>
              <a:t>most in need of these best practices and tools</a:t>
            </a:r>
          </a:p>
          <a:p>
            <a:pPr>
              <a:spcBef>
                <a:spcPts val="600"/>
              </a:spcBef>
              <a:spcAft>
                <a:spcPts val="1800"/>
              </a:spcAft>
              <a:buClr>
                <a:srgbClr val="C00000"/>
              </a:buClr>
              <a:buFont typeface="Wingdings" panose="05000000000000000000" pitchFamily="2" charset="2"/>
              <a:buChar char="§"/>
            </a:pPr>
            <a:r>
              <a:rPr lang="en-US" sz="2400" b="1" dirty="0"/>
              <a:t>All sectors and levels </a:t>
            </a:r>
            <a:r>
              <a:rPr lang="en-US" sz="2400" dirty="0"/>
              <a:t>see the value in these tools</a:t>
            </a:r>
          </a:p>
          <a:p>
            <a:pPr>
              <a:spcBef>
                <a:spcPts val="600"/>
              </a:spcBef>
              <a:spcAft>
                <a:spcPts val="1800"/>
              </a:spcAft>
              <a:buClr>
                <a:srgbClr val="C00000"/>
              </a:buClr>
              <a:buFont typeface="Wingdings" panose="05000000000000000000" pitchFamily="2" charset="2"/>
              <a:buChar char="§"/>
            </a:pPr>
            <a:r>
              <a:rPr lang="en-US" sz="2400" b="1" dirty="0"/>
              <a:t>Influencers of decisions relevant to PT</a:t>
            </a:r>
            <a:r>
              <a:rPr lang="en-US" sz="2400" dirty="0"/>
              <a:t> are most often Board or member committees followed by Directors of Communications</a:t>
            </a:r>
          </a:p>
          <a:p>
            <a:pPr>
              <a:spcBef>
                <a:spcPts val="600"/>
              </a:spcBef>
              <a:spcAft>
                <a:spcPts val="1800"/>
              </a:spcAft>
              <a:buClr>
                <a:srgbClr val="C00000"/>
              </a:buClr>
              <a:buFont typeface="Wingdings" panose="05000000000000000000" pitchFamily="2" charset="2"/>
              <a:buChar char="§"/>
            </a:pPr>
            <a:r>
              <a:rPr lang="en-US" sz="2400" dirty="0"/>
              <a:t>Nearly half of those interviewed online and in-depth indicate they </a:t>
            </a:r>
            <a:r>
              <a:rPr lang="en-US" sz="2400" b="1" dirty="0"/>
              <a:t>have easy access to expertise</a:t>
            </a:r>
            <a:r>
              <a:rPr lang="en-CA" sz="2400" dirty="0"/>
              <a:t>; </a:t>
            </a:r>
            <a:r>
              <a:rPr lang="en-US" sz="2400" dirty="0"/>
              <a:t>however, they </a:t>
            </a:r>
            <a:r>
              <a:rPr lang="en-US" sz="2400"/>
              <a:t>are still </a:t>
            </a:r>
            <a:r>
              <a:rPr lang="en-US" sz="2400" b="1"/>
              <a:t>likely </a:t>
            </a:r>
            <a:r>
              <a:rPr lang="en-US" sz="2400" b="1" dirty="0"/>
              <a:t>to use the best practices and tools </a:t>
            </a:r>
            <a:r>
              <a:rPr lang="en-US" sz="2400" dirty="0"/>
              <a:t>discussed in this research</a:t>
            </a:r>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8.4 User Findings: </a:t>
            </a:r>
            <a:r>
              <a:rPr lang="en-US" sz="3600" dirty="0">
                <a:solidFill>
                  <a:srgbClr val="C00000"/>
                </a:solidFill>
                <a:latin typeface="Franklin Gothic Medium" pitchFamily="34" charset="0"/>
              </a:rPr>
              <a:t>Highest likelihood users</a:t>
            </a:r>
            <a:endParaRPr lang="en-US" sz="3800" dirty="0">
              <a:solidFill>
                <a:srgbClr val="C00000"/>
              </a:solidFill>
              <a:latin typeface="Franklin Gothic Medium" pitchFamily="34" charset="0"/>
            </a:endParaRP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57</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D11741E7-F1FD-426A-B887-9FAC99156ED0}"/>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3819967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0" y="0"/>
            <a:ext cx="9144000" cy="1320800"/>
          </a:xfrm>
        </p:spPr>
        <p:txBody>
          <a:bodyPr/>
          <a:lstStyle/>
          <a:p>
            <a:pPr algn="l"/>
            <a:r>
              <a:rPr lang="en-US" dirty="0">
                <a:solidFill>
                  <a:schemeClr val="bg1"/>
                </a:solidFill>
                <a:latin typeface="Franklin Gothic Medium" pitchFamily="34" charset="0"/>
              </a:rPr>
              <a:t>	</a:t>
            </a:r>
            <a:br>
              <a:rPr lang="en-US" sz="1400" dirty="0">
                <a:solidFill>
                  <a:schemeClr val="bg1"/>
                </a:solidFill>
                <a:latin typeface="Franklin Gothic Medium" pitchFamily="34" charset="0"/>
              </a:rPr>
            </a:br>
            <a:r>
              <a:rPr lang="en-US" sz="3800" b="1" dirty="0">
                <a:solidFill>
                  <a:schemeClr val="bg1"/>
                </a:solidFill>
                <a:latin typeface="Franklin Gothic Medium" pitchFamily="34" charset="0"/>
              </a:rPr>
              <a:t>	2.0</a:t>
            </a:r>
            <a:r>
              <a:rPr lang="en-US" sz="3800" dirty="0">
                <a:solidFill>
                  <a:schemeClr val="bg1"/>
                </a:solidFill>
                <a:latin typeface="Franklin Gothic Medium" pitchFamily="34" charset="0"/>
              </a:rPr>
              <a:t>  </a:t>
            </a:r>
            <a:r>
              <a:rPr lang="en-US" sz="3800" b="1" dirty="0">
                <a:solidFill>
                  <a:schemeClr val="bg1"/>
                </a:solidFill>
                <a:latin typeface="Franklin Gothic Medium" pitchFamily="34" charset="0"/>
              </a:rPr>
              <a:t>Resource Toolkit Overview</a:t>
            </a:r>
          </a:p>
        </p:txBody>
      </p:sp>
      <p:sp>
        <p:nvSpPr>
          <p:cNvPr id="6" name="Slide Number Placeholder 5"/>
          <p:cNvSpPr>
            <a:spLocks noGrp="1"/>
          </p:cNvSpPr>
          <p:nvPr>
            <p:ph type="sldNum" sz="quarter" idx="12"/>
          </p:nvPr>
        </p:nvSpPr>
        <p:spPr/>
        <p:txBody>
          <a:bodyPr/>
          <a:lstStyle/>
          <a:p>
            <a:fld id="{072DAB4F-6109-7C46-B2F6-B7983114C997}" type="slidenum">
              <a:rPr lang="en-US" smtClean="0"/>
              <a:pPr/>
              <a:t>6</a:t>
            </a:fld>
            <a:endParaRPr lang="en-US" dirty="0"/>
          </a:p>
        </p:txBody>
      </p:sp>
    </p:spTree>
    <p:extLst>
      <p:ext uri="{BB962C8B-B14F-4D97-AF65-F5344CB8AC3E}">
        <p14:creationId xmlns:p14="http://schemas.microsoft.com/office/powerpoint/2010/main" val="3381279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244128" y="1691066"/>
            <a:ext cx="8154466" cy="3472322"/>
          </a:xfrm>
        </p:spPr>
        <p:txBody>
          <a:bodyPr>
            <a:noAutofit/>
          </a:bodyPr>
          <a:lstStyle/>
          <a:p>
            <a:pPr marL="0" indent="0">
              <a:spcBef>
                <a:spcPts val="600"/>
              </a:spcBef>
              <a:buNone/>
            </a:pPr>
            <a:r>
              <a:rPr lang="en-CA" sz="2000" b="1" i="1" dirty="0">
                <a:solidFill>
                  <a:srgbClr val="C00000"/>
                </a:solidFill>
              </a:rPr>
              <a:t>Part A:</a:t>
            </a:r>
            <a:r>
              <a:rPr lang="en-CA" sz="2000" b="1" dirty="0"/>
              <a:t> 	</a:t>
            </a:r>
            <a:r>
              <a:rPr lang="en-CA" sz="2400" b="1" dirty="0"/>
              <a:t>PROJECT STRATEGY and APPROACH</a:t>
            </a:r>
          </a:p>
          <a:p>
            <a:pPr lvl="2">
              <a:spcBef>
                <a:spcPts val="0"/>
              </a:spcBef>
              <a:buFont typeface="Calibri" panose="020F0502020204030204" pitchFamily="34" charset="0"/>
              <a:buChar char="―"/>
            </a:pPr>
            <a:r>
              <a:rPr lang="en-CA" sz="1800" dirty="0"/>
              <a:t>Ideal outcomes, project process, cost/benefit analysis on a national public trust campaign, reporting, exponential collective impact		</a:t>
            </a:r>
            <a:br>
              <a:rPr lang="en-CA" sz="1800" dirty="0"/>
            </a:br>
            <a:endParaRPr lang="en-CA" sz="1800" dirty="0"/>
          </a:p>
          <a:p>
            <a:pPr marL="0" indent="0">
              <a:spcBef>
                <a:spcPts val="1200"/>
              </a:spcBef>
              <a:buNone/>
            </a:pPr>
            <a:r>
              <a:rPr lang="en-CA" sz="2000" b="1" i="1" dirty="0">
                <a:solidFill>
                  <a:srgbClr val="C00000"/>
                </a:solidFill>
              </a:rPr>
              <a:t>Part B:</a:t>
            </a:r>
            <a:r>
              <a:rPr lang="en-CA" sz="2000" b="1" dirty="0"/>
              <a:t> 	</a:t>
            </a:r>
            <a:r>
              <a:rPr lang="en-CA" sz="2400" b="1" dirty="0"/>
              <a:t>PROFILE of TOOLKIT USERS</a:t>
            </a:r>
          </a:p>
          <a:p>
            <a:pPr lvl="2">
              <a:spcBef>
                <a:spcPts val="0"/>
              </a:spcBef>
              <a:buFont typeface="Calibri" panose="020F0502020204030204" pitchFamily="34" charset="0"/>
              <a:buChar char="―"/>
            </a:pPr>
            <a:r>
              <a:rPr lang="en-CA" sz="1800" dirty="0"/>
              <a:t>User research findings: user demographics, psychographics, public trust (PT) progress level, perceived success stories, road blocks, common PT terminology, useful PT resources and experts</a:t>
            </a:r>
            <a:br>
              <a:rPr lang="en-CA" sz="1600" dirty="0"/>
            </a:br>
            <a:endParaRPr lang="en-CA" sz="1600" i="1" dirty="0"/>
          </a:p>
          <a:p>
            <a:pPr marL="0" indent="0">
              <a:spcBef>
                <a:spcPts val="1200"/>
              </a:spcBef>
              <a:buNone/>
            </a:pPr>
            <a:r>
              <a:rPr lang="en-CA" sz="2000" b="1" i="1" dirty="0">
                <a:solidFill>
                  <a:srgbClr val="C00000"/>
                </a:solidFill>
              </a:rPr>
              <a:t>Part C:</a:t>
            </a:r>
            <a:r>
              <a:rPr lang="en-CA" sz="2000" b="1" dirty="0"/>
              <a:t> 	</a:t>
            </a:r>
            <a:r>
              <a:rPr lang="en-CA" sz="2400" b="1" dirty="0"/>
              <a:t>BEST PRACTICES and INFORMATION </a:t>
            </a:r>
          </a:p>
          <a:p>
            <a:pPr lvl="2">
              <a:spcBef>
                <a:spcPts val="0"/>
              </a:spcBef>
              <a:buFont typeface="Calibri" panose="020F0502020204030204" pitchFamily="34" charset="0"/>
              <a:buChar char="―"/>
            </a:pPr>
            <a:r>
              <a:rPr lang="en-CA" sz="1800" dirty="0"/>
              <a:t>  Defining public trust, audience profiling, messaging and creative development, selecting and purchasing media, social media strategic plan and management, use of media relations, measuring public trust, crisis communication preparation, distribution amplifiers</a:t>
            </a:r>
          </a:p>
          <a:p>
            <a:pPr marL="0" indent="0">
              <a:spcBef>
                <a:spcPts val="1200"/>
              </a:spcBef>
              <a:buNone/>
            </a:pPr>
            <a:br>
              <a:rPr lang="en-CA" sz="1400" dirty="0"/>
            </a:br>
            <a:br>
              <a:rPr lang="en-CA" sz="1400" dirty="0"/>
            </a:br>
            <a:r>
              <a:rPr lang="en-CA" sz="1400" i="1" dirty="0"/>
              <a:t> 		</a:t>
            </a:r>
            <a:endParaRPr lang="en-US" sz="26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2.1  Resource Toolkit Overview</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7</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4437EC5C-F6BC-46FA-AB33-4D9E4607798F}"/>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333537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845" y="1258174"/>
            <a:ext cx="8154466" cy="3472322"/>
          </a:xfrm>
        </p:spPr>
        <p:txBody>
          <a:bodyPr>
            <a:noAutofit/>
          </a:bodyPr>
          <a:lstStyle/>
          <a:p>
            <a:pPr marL="0" indent="0">
              <a:spcBef>
                <a:spcPts val="600"/>
              </a:spcBef>
              <a:buNone/>
            </a:pPr>
            <a:endParaRPr lang="en-CA" sz="2000" b="1" i="1" dirty="0">
              <a:solidFill>
                <a:srgbClr val="C00000"/>
              </a:solidFill>
            </a:endParaRPr>
          </a:p>
          <a:p>
            <a:pPr marL="0" indent="0">
              <a:spcBef>
                <a:spcPts val="1200"/>
              </a:spcBef>
              <a:buNone/>
            </a:pPr>
            <a:r>
              <a:rPr lang="en-CA" sz="2000" b="1" i="1" dirty="0">
                <a:solidFill>
                  <a:srgbClr val="C00000"/>
                </a:solidFill>
              </a:rPr>
              <a:t>Part D:</a:t>
            </a:r>
            <a:r>
              <a:rPr lang="en-CA" sz="2000" b="1" dirty="0"/>
              <a:t> 	</a:t>
            </a:r>
            <a:r>
              <a:rPr lang="en-CA" sz="2400" b="1" dirty="0"/>
              <a:t>COMMUNICATIONS TOOLS and TEMPLATES</a:t>
            </a:r>
          </a:p>
          <a:p>
            <a:pPr lvl="2">
              <a:spcBef>
                <a:spcPts val="600"/>
              </a:spcBef>
              <a:buFont typeface="Calibri" panose="020F0502020204030204" pitchFamily="34" charset="0"/>
              <a:buChar char="―"/>
            </a:pPr>
            <a:r>
              <a:rPr lang="en-CA" sz="1800" dirty="0"/>
              <a:t>Overall communications approach, communications plan template, social media strategy template, messaging matrix template, public trust measurement sample research questions</a:t>
            </a:r>
            <a:br>
              <a:rPr lang="en-CA" sz="1800" dirty="0"/>
            </a:br>
            <a:endParaRPr lang="en-CA" sz="1800" i="1" dirty="0">
              <a:solidFill>
                <a:srgbClr val="C00000"/>
              </a:solidFill>
            </a:endParaRPr>
          </a:p>
          <a:p>
            <a:pPr marL="0" indent="0">
              <a:spcBef>
                <a:spcPts val="600"/>
              </a:spcBef>
              <a:buNone/>
            </a:pPr>
            <a:r>
              <a:rPr lang="en-CA" sz="2000" b="1" i="1" dirty="0">
                <a:solidFill>
                  <a:srgbClr val="C00000"/>
                </a:solidFill>
              </a:rPr>
              <a:t>Part E:</a:t>
            </a:r>
            <a:r>
              <a:rPr lang="en-CA" sz="2000" b="1" dirty="0"/>
              <a:t> 	</a:t>
            </a:r>
            <a:r>
              <a:rPr lang="en-CA" sz="2400" b="1" dirty="0"/>
              <a:t>MAXIMIZING TOOLKIT UPTAKE</a:t>
            </a:r>
          </a:p>
          <a:p>
            <a:pPr lvl="2">
              <a:spcBef>
                <a:spcPts val="0"/>
              </a:spcBef>
              <a:buFont typeface="Calibri" panose="020F0502020204030204" pitchFamily="34" charset="0"/>
              <a:buChar char="―"/>
            </a:pPr>
            <a:r>
              <a:rPr lang="en-US" sz="1600" b="1" dirty="0"/>
              <a:t>Communications Plan </a:t>
            </a:r>
            <a:r>
              <a:rPr lang="en-US" sz="1600" dirty="0"/>
              <a:t>to raise awareness and entice maximum number of food chain players to adopt the toolkit and best practices resources. Standard communications plan includes audience profile, key messages, recommended tactics for reaching audience, budget ranges for creating tactics. </a:t>
            </a:r>
            <a:endParaRPr lang="en-US" sz="1400" dirty="0"/>
          </a:p>
          <a:p>
            <a:pPr marL="914400" lvl="2" indent="0">
              <a:spcBef>
                <a:spcPts val="0"/>
              </a:spcBef>
              <a:buNone/>
            </a:pPr>
            <a:r>
              <a:rPr lang="en-CA" sz="1600" dirty="0"/>
              <a:t>	</a:t>
            </a:r>
          </a:p>
          <a:p>
            <a:pPr marL="0" indent="0">
              <a:spcBef>
                <a:spcPts val="1200"/>
              </a:spcBef>
              <a:buNone/>
            </a:pPr>
            <a:r>
              <a:rPr lang="en-CA" sz="2000" b="1" i="1" dirty="0">
                <a:solidFill>
                  <a:srgbClr val="C00000"/>
                </a:solidFill>
              </a:rPr>
              <a:t>Part F:</a:t>
            </a:r>
            <a:r>
              <a:rPr lang="en-CA" sz="2000" b="1" dirty="0"/>
              <a:t> 	</a:t>
            </a:r>
            <a:r>
              <a:rPr lang="en-US" sz="2400" b="1" dirty="0"/>
              <a:t>FUTURE STUDY and FUTURE OPTIMIZATION </a:t>
            </a:r>
            <a:endParaRPr lang="en-CA" sz="2400" b="1" dirty="0"/>
          </a:p>
          <a:p>
            <a:pPr lvl="2">
              <a:spcBef>
                <a:spcPts val="0"/>
              </a:spcBef>
              <a:buFont typeface="Calibri" panose="020F0502020204030204" pitchFamily="34" charset="0"/>
              <a:buChar char="―"/>
            </a:pPr>
            <a:r>
              <a:rPr lang="en-US" sz="1600" dirty="0"/>
              <a:t>Future considerations and actions to </a:t>
            </a:r>
            <a:r>
              <a:rPr lang="en-US" sz="1600" b="1" dirty="0"/>
              <a:t>optimize</a:t>
            </a:r>
            <a:r>
              <a:rPr lang="en-US" sz="1600" dirty="0"/>
              <a:t> tools and resources  </a:t>
            </a:r>
            <a:endParaRPr lang="en-US" sz="2600" dirty="0"/>
          </a:p>
        </p:txBody>
      </p:sp>
      <p:sp>
        <p:nvSpPr>
          <p:cNvPr id="10" name="Title 1"/>
          <p:cNvSpPr>
            <a:spLocks noGrp="1"/>
          </p:cNvSpPr>
          <p:nvPr>
            <p:ph type="title"/>
          </p:nvPr>
        </p:nvSpPr>
        <p:spPr>
          <a:xfrm>
            <a:off x="0" y="0"/>
            <a:ext cx="9144000" cy="886888"/>
          </a:xfrm>
        </p:spPr>
        <p:txBody>
          <a:bodyPr/>
          <a:lstStyle/>
          <a:p>
            <a:pPr algn="l"/>
            <a:r>
              <a:rPr lang="en-US" sz="3600" b="1" dirty="0">
                <a:solidFill>
                  <a:srgbClr val="FF0000"/>
                </a:solidFill>
                <a:latin typeface="Franklin Gothic Medium" pitchFamily="34" charset="0"/>
              </a:rPr>
              <a:t>	</a:t>
            </a:r>
            <a:br>
              <a:rPr lang="en-US" sz="800" b="1" dirty="0">
                <a:solidFill>
                  <a:srgbClr val="FF0000"/>
                </a:solidFill>
                <a:latin typeface="Franklin Gothic Medium" pitchFamily="34" charset="0"/>
              </a:rPr>
            </a:br>
            <a:r>
              <a:rPr lang="en-US" sz="3800" b="1" dirty="0">
                <a:solidFill>
                  <a:srgbClr val="FF0000"/>
                </a:solidFill>
                <a:latin typeface="Franklin Gothic Medium" pitchFamily="34" charset="0"/>
              </a:rPr>
              <a:t>	</a:t>
            </a:r>
            <a:r>
              <a:rPr lang="en-US" sz="3800" dirty="0">
                <a:solidFill>
                  <a:srgbClr val="C00000"/>
                </a:solidFill>
                <a:latin typeface="Franklin Gothic Medium" pitchFamily="34" charset="0"/>
              </a:rPr>
              <a:t>2.2  Resource Toolkit Overview</a:t>
            </a:r>
          </a:p>
        </p:txBody>
      </p:sp>
      <p:sp>
        <p:nvSpPr>
          <p:cNvPr id="7" name="Content Placeholder 2">
            <a:extLst>
              <a:ext uri="{FF2B5EF4-FFF2-40B4-BE49-F238E27FC236}">
                <a16:creationId xmlns:a16="http://schemas.microsoft.com/office/drawing/2014/main" id="{A0BC3D19-BDC9-4F2F-BE06-D1E2C0CB4589}"/>
              </a:ext>
            </a:extLst>
          </p:cNvPr>
          <p:cNvSpPr txBox="1">
            <a:spLocks/>
          </p:cNvSpPr>
          <p:nvPr/>
        </p:nvSpPr>
        <p:spPr>
          <a:xfrm>
            <a:off x="448844" y="5522670"/>
            <a:ext cx="8593157" cy="1218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800" b="1" dirty="0"/>
          </a:p>
          <a:p>
            <a:pPr marL="0" indent="0" algn="ctr">
              <a:buFont typeface="Arial"/>
              <a:buNone/>
            </a:pPr>
            <a:endParaRPr lang="en-CA" sz="2800" b="1" dirty="0"/>
          </a:p>
        </p:txBody>
      </p:sp>
      <p:sp>
        <p:nvSpPr>
          <p:cNvPr id="9" name="Slide Number Placeholder 10">
            <a:extLst>
              <a:ext uri="{FF2B5EF4-FFF2-40B4-BE49-F238E27FC236}">
                <a16:creationId xmlns:a16="http://schemas.microsoft.com/office/drawing/2014/main" id="{2514D889-F4E9-439B-ADC5-41FC0A72DC34}"/>
              </a:ext>
            </a:extLst>
          </p:cNvPr>
          <p:cNvSpPr>
            <a:spLocks noGrp="1"/>
          </p:cNvSpPr>
          <p:nvPr>
            <p:ph type="sldNum" sz="quarter" idx="12"/>
          </p:nvPr>
        </p:nvSpPr>
        <p:spPr>
          <a:xfrm>
            <a:off x="6882182" y="6241235"/>
            <a:ext cx="2133600" cy="365125"/>
          </a:xfrm>
        </p:spPr>
        <p:txBody>
          <a:bodyPr/>
          <a:lstStyle/>
          <a:p>
            <a:fld id="{072DAB4F-6109-7C46-B2F6-B7983114C997}" type="slidenum">
              <a:rPr lang="en-US" sz="1000" smtClean="0">
                <a:solidFill>
                  <a:schemeClr val="bg1">
                    <a:lumMod val="65000"/>
                  </a:schemeClr>
                </a:solidFill>
              </a:rPr>
              <a:pPr/>
              <a:t>8</a:t>
            </a:fld>
            <a:endParaRPr lang="en-US" sz="1000" dirty="0">
              <a:solidFill>
                <a:schemeClr val="bg1">
                  <a:lumMod val="65000"/>
                </a:schemeClr>
              </a:solidFill>
            </a:endParaRPr>
          </a:p>
        </p:txBody>
      </p:sp>
      <p:sp>
        <p:nvSpPr>
          <p:cNvPr id="6" name="Footer Placeholder 4">
            <a:extLst>
              <a:ext uri="{FF2B5EF4-FFF2-40B4-BE49-F238E27FC236}">
                <a16:creationId xmlns:a16="http://schemas.microsoft.com/office/drawing/2014/main" id="{B4EC5EBF-7325-4DE7-A863-DD5F78A28E18}"/>
              </a:ext>
            </a:extLst>
          </p:cNvPr>
          <p:cNvSpPr>
            <a:spLocks noGrp="1"/>
          </p:cNvSpPr>
          <p:nvPr>
            <p:ph type="ftr" sz="quarter" idx="11"/>
          </p:nvPr>
        </p:nvSpPr>
        <p:spPr>
          <a:xfrm>
            <a:off x="3159036" y="6417313"/>
            <a:ext cx="2895600" cy="365125"/>
          </a:xfrm>
          <a:prstGeom prst="rect">
            <a:avLst/>
          </a:prstGeom>
        </p:spPr>
        <p:txBody>
          <a:bodyPr/>
          <a:lstStyle>
            <a:lvl1pPr>
              <a:defRPr sz="1200"/>
            </a:lvl1pPr>
          </a:lstStyle>
          <a:p>
            <a:r>
              <a:rPr lang="en-US" b="1" dirty="0">
                <a:solidFill>
                  <a:schemeClr val="tx1"/>
                </a:solidFill>
              </a:rPr>
              <a:t>Confidential: </a:t>
            </a:r>
            <a:r>
              <a:rPr lang="en-US" i="1" dirty="0">
                <a:solidFill>
                  <a:schemeClr val="tx1"/>
                </a:solidFill>
              </a:rPr>
              <a:t>Not for Distribution</a:t>
            </a:r>
          </a:p>
        </p:txBody>
      </p:sp>
    </p:spTree>
    <p:extLst>
      <p:ext uri="{BB962C8B-B14F-4D97-AF65-F5344CB8AC3E}">
        <p14:creationId xmlns:p14="http://schemas.microsoft.com/office/powerpoint/2010/main" val="2053817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0" y="0"/>
            <a:ext cx="9144000" cy="1320800"/>
          </a:xfrm>
        </p:spPr>
        <p:txBody>
          <a:bodyPr/>
          <a:lstStyle/>
          <a:p>
            <a:pPr algn="l"/>
            <a:r>
              <a:rPr lang="en-US" dirty="0">
                <a:solidFill>
                  <a:schemeClr val="bg1"/>
                </a:solidFill>
                <a:latin typeface="Franklin Gothic Medium" pitchFamily="34" charset="0"/>
              </a:rPr>
              <a:t>	</a:t>
            </a:r>
            <a:br>
              <a:rPr lang="en-US" sz="1400" dirty="0">
                <a:solidFill>
                  <a:schemeClr val="bg1"/>
                </a:solidFill>
                <a:latin typeface="Franklin Gothic Medium" pitchFamily="34" charset="0"/>
              </a:rPr>
            </a:br>
            <a:r>
              <a:rPr lang="en-US" sz="3800" b="1" dirty="0">
                <a:solidFill>
                  <a:schemeClr val="bg1"/>
                </a:solidFill>
                <a:latin typeface="Franklin Gothic Medium" pitchFamily="34" charset="0"/>
              </a:rPr>
              <a:t>	3.0</a:t>
            </a:r>
            <a:r>
              <a:rPr lang="en-US" sz="3800" dirty="0">
                <a:solidFill>
                  <a:schemeClr val="bg1"/>
                </a:solidFill>
                <a:latin typeface="Franklin Gothic Medium" pitchFamily="34" charset="0"/>
              </a:rPr>
              <a:t> </a:t>
            </a:r>
            <a:r>
              <a:rPr lang="en-US" sz="3800" b="1" dirty="0">
                <a:solidFill>
                  <a:schemeClr val="bg1"/>
                </a:solidFill>
                <a:latin typeface="Franklin Gothic Medium" pitchFamily="34" charset="0"/>
              </a:rPr>
              <a:t>User Research Findings</a:t>
            </a:r>
          </a:p>
        </p:txBody>
      </p:sp>
      <p:sp>
        <p:nvSpPr>
          <p:cNvPr id="6" name="Slide Number Placeholder 5"/>
          <p:cNvSpPr>
            <a:spLocks noGrp="1"/>
          </p:cNvSpPr>
          <p:nvPr>
            <p:ph type="sldNum" sz="quarter" idx="12"/>
          </p:nvPr>
        </p:nvSpPr>
        <p:spPr/>
        <p:txBody>
          <a:bodyPr/>
          <a:lstStyle/>
          <a:p>
            <a:fld id="{072DAB4F-6109-7C46-B2F6-B7983114C997}" type="slidenum">
              <a:rPr lang="en-US" smtClean="0"/>
              <a:pPr/>
              <a:t>9</a:t>
            </a:fld>
            <a:endParaRPr lang="en-US" dirty="0"/>
          </a:p>
        </p:txBody>
      </p:sp>
    </p:spTree>
    <p:extLst>
      <p:ext uri="{BB962C8B-B14F-4D97-AF65-F5344CB8AC3E}">
        <p14:creationId xmlns:p14="http://schemas.microsoft.com/office/powerpoint/2010/main" val="3551099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25928</TotalTime>
  <Words>2144</Words>
  <Application>Microsoft Office PowerPoint</Application>
  <PresentationFormat>On-screen Show (4:3)</PresentationFormat>
  <Paragraphs>505</Paragraphs>
  <Slides>57</Slides>
  <Notes>57</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57</vt:i4>
      </vt:variant>
    </vt:vector>
  </HeadingPairs>
  <TitlesOfParts>
    <vt:vector size="64" baseType="lpstr">
      <vt:lpstr>Arial</vt:lpstr>
      <vt:lpstr>Calibri</vt:lpstr>
      <vt:lpstr>Franklin Gothic Book</vt:lpstr>
      <vt:lpstr>Franklin Gothic Medium</vt:lpstr>
      <vt:lpstr>Wingdings</vt:lpstr>
      <vt:lpstr>Office Theme</vt:lpstr>
      <vt:lpstr>Custom Design</vt:lpstr>
      <vt:lpstr>Public Trust Communications Resources Toolkit: Interim Report  March 20th, 2019</vt:lpstr>
      <vt:lpstr>   Session Agenda  </vt:lpstr>
      <vt:lpstr>   1.0 Objectives / Project Outcomes</vt:lpstr>
      <vt:lpstr>   1.1  Objectives / Project Outcomes </vt:lpstr>
      <vt:lpstr>   1.2  Objectives / Project Outcomes </vt:lpstr>
      <vt:lpstr>   2.0  Resource Toolkit Overview</vt:lpstr>
      <vt:lpstr>   2.1  Resource Toolkit Overview</vt:lpstr>
      <vt:lpstr>   2.2  Resource Toolkit Overview</vt:lpstr>
      <vt:lpstr>   3.0 User Research Findings</vt:lpstr>
      <vt:lpstr>   3.1 User Research Goals</vt:lpstr>
      <vt:lpstr>   3.2 User Research Methodology</vt:lpstr>
      <vt:lpstr>   3.3 Where They Are in the Cycle</vt:lpstr>
      <vt:lpstr>   3.4 Most Useful Best Practices &amp;                  Information</vt:lpstr>
      <vt:lpstr>   3.5 Most Useful PT Tools</vt:lpstr>
      <vt:lpstr>   3.6 Recognized PT Experts &amp; Resources</vt:lpstr>
      <vt:lpstr>   3.7 Respected PT Success Stories</vt:lpstr>
      <vt:lpstr>   4.0 Public Trust Success Stories</vt:lpstr>
      <vt:lpstr>   4.1 Success Story Selection Criteria </vt:lpstr>
      <vt:lpstr> 4.2  Template for each Success Story</vt:lpstr>
      <vt:lpstr> 4.2  Template for each Success Story</vt:lpstr>
      <vt:lpstr>   4.3  Six Success Stories </vt:lpstr>
      <vt:lpstr>   4.3  Six Success Stories </vt:lpstr>
      <vt:lpstr>   4.4  Maple Leaf Foods: Challenges Faced</vt:lpstr>
      <vt:lpstr>   4.4  Maple Leaf Foods: Challenges Faced</vt:lpstr>
      <vt:lpstr>   4.5  Maple Leaf Foods: Action &amp; Approach</vt:lpstr>
      <vt:lpstr>   4.5  Maple Leaf Foods: Action &amp; Approach</vt:lpstr>
      <vt:lpstr>   4.5  Maple Leaf Foods: Action &amp; Approach</vt:lpstr>
      <vt:lpstr>   4.5  Maple Leaf Foods: Action &amp; Approach</vt:lpstr>
      <vt:lpstr>               4.6  Maple Leaf Foods: KSFs and Elements </vt:lpstr>
      <vt:lpstr>   4.6  Maple Leaf Foods: KSFs and Elements </vt:lpstr>
      <vt:lpstr>   4.7  Maple Leaf Foods: Impact</vt:lpstr>
      <vt:lpstr>   4.7  Maple Leaf Foods: Impact</vt:lpstr>
      <vt:lpstr>   4.8  Maple Leaf Foods: Applying to your                 Organization</vt:lpstr>
      <vt:lpstr>   4.8  Maple Leaf Foods: Applying to your                 Organization</vt:lpstr>
      <vt:lpstr>   5.0 Best Practices Information</vt:lpstr>
      <vt:lpstr>    5.0 Best Practices Information</vt:lpstr>
      <vt:lpstr>    5.0 Best Practices Information</vt:lpstr>
      <vt:lpstr>    5.1 Selecting and Purchasing Media</vt:lpstr>
      <vt:lpstr>    5.1 Selecting and Purchasing Media</vt:lpstr>
      <vt:lpstr>    5.1 Selecting and Purchasing Media</vt:lpstr>
      <vt:lpstr>    5.1 Selecting and Purchasing Media</vt:lpstr>
      <vt:lpstr>    5.1 Selecting and Purchasing Media</vt:lpstr>
      <vt:lpstr>   6.0  Tools and Templates</vt:lpstr>
      <vt:lpstr>   6.0  Tools and Templates</vt:lpstr>
      <vt:lpstr>   6.0  Tools and Templates</vt:lpstr>
      <vt:lpstr>    6.1 Messaging Matrix Template </vt:lpstr>
      <vt:lpstr>    6.1 Messaging Matrix Template </vt:lpstr>
      <vt:lpstr>    6.1 Messaging Matrix Template </vt:lpstr>
      <vt:lpstr>    6.2 Messaging Matrix Content </vt:lpstr>
      <vt:lpstr>   7.0 Future Optimization</vt:lpstr>
      <vt:lpstr>    7.0 Future Optimization</vt:lpstr>
      <vt:lpstr>   Thank You</vt:lpstr>
      <vt:lpstr>   8.0 Appendices</vt:lpstr>
      <vt:lpstr>   8.1  Resource Toolkit Sources</vt:lpstr>
      <vt:lpstr>   8.2 User Findings: PT terminology</vt:lpstr>
      <vt:lpstr>   8.3 User Findings: PT roadblocks</vt:lpstr>
      <vt:lpstr>   8.4 User Findings: Highest likelihood users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Your Professional Service Firm</dc:title>
  <dc:creator>Paul Provost</dc:creator>
  <cp:lastModifiedBy>Susie Miller</cp:lastModifiedBy>
  <cp:revision>3173</cp:revision>
  <cp:lastPrinted>2019-03-08T15:48:36Z</cp:lastPrinted>
  <dcterms:created xsi:type="dcterms:W3CDTF">2012-01-09T22:40:26Z</dcterms:created>
  <dcterms:modified xsi:type="dcterms:W3CDTF">2019-03-15T20:06:00Z</dcterms:modified>
</cp:coreProperties>
</file>