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0" r:id="rId4"/>
    <p:sldMasterId id="2147483714" r:id="rId5"/>
    <p:sldMasterId id="2147483729" r:id="rId6"/>
  </p:sldMasterIdLst>
  <p:notesMasterIdLst>
    <p:notesMasterId r:id="rId18"/>
  </p:notesMasterIdLst>
  <p:handoutMasterIdLst>
    <p:handoutMasterId r:id="rId19"/>
  </p:handoutMasterIdLst>
  <p:sldIdLst>
    <p:sldId id="377" r:id="rId7"/>
    <p:sldId id="261" r:id="rId8"/>
    <p:sldId id="384" r:id="rId9"/>
    <p:sldId id="385" r:id="rId10"/>
    <p:sldId id="382" r:id="rId11"/>
    <p:sldId id="395" r:id="rId12"/>
    <p:sldId id="398" r:id="rId13"/>
    <p:sldId id="397" r:id="rId14"/>
    <p:sldId id="392" r:id="rId15"/>
    <p:sldId id="393" r:id="rId16"/>
    <p:sldId id="394" r:id="rId17"/>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2880" userDrawn="1">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arun Agarwal" initials="TA" lastIdx="5" clrIdx="0">
    <p:extLst/>
  </p:cmAuthor>
  <p:cmAuthor id="3" name="Dunbar, Kevin R [NC]" initials="KR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7E2"/>
    <a:srgbClr val="A0D3CC"/>
    <a:srgbClr val="E46C0A"/>
    <a:srgbClr val="FF9900"/>
    <a:srgbClr val="FF6600"/>
    <a:srgbClr val="EC6167"/>
    <a:srgbClr val="F18487"/>
    <a:srgbClr val="7BC1D7"/>
    <a:srgbClr val="F0896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E54373-E94B-4BA1-966A-4E246F75F5D5}">
  <a:tblStyle styleId="{44E54373-E94B-4BA1-966A-4E246F75F5D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8D46B26-6795-4275-B367-347FBEBDB0F3}"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4769ACE-2E1E-4A5B-9AFD-1B9C356FB80C}"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44" autoAdjust="0"/>
    <p:restoredTop sz="94668" autoAdjust="0"/>
  </p:normalViewPr>
  <p:slideViewPr>
    <p:cSldViewPr snapToGrid="0">
      <p:cViewPr varScale="1">
        <p:scale>
          <a:sx n="109" d="100"/>
          <a:sy n="109" d="100"/>
        </p:scale>
        <p:origin x="129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2C213D26-5EE8-4F86-9C01-F6F67661E42C}" type="datetimeFigureOut">
              <a:rPr lang="en-CA" smtClean="0"/>
              <a:t>07/11/2018</a:t>
            </a:fld>
            <a:endParaRPr lang="en-CA"/>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7E420DB4-2454-4B94-92C8-F8A67E00B0E2}" type="slidenum">
              <a:rPr lang="en-CA" smtClean="0"/>
              <a:t>‹#›</a:t>
            </a:fld>
            <a:endParaRPr lang="en-CA"/>
          </a:p>
        </p:txBody>
      </p:sp>
    </p:spTree>
    <p:extLst>
      <p:ext uri="{BB962C8B-B14F-4D97-AF65-F5344CB8AC3E}">
        <p14:creationId xmlns:p14="http://schemas.microsoft.com/office/powerpoint/2010/main" val="3955687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343" cy="465455"/>
          </a:xfrm>
          <a:prstGeom prst="rect">
            <a:avLst/>
          </a:prstGeom>
          <a:noFill/>
          <a:ln>
            <a:noFill/>
          </a:ln>
        </p:spPr>
        <p:txBody>
          <a:bodyPr spcFirstLastPara="1" wrap="square" lIns="93308" tIns="93308" rIns="93308" bIns="93308"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8132" y="0"/>
            <a:ext cx="3043343" cy="465455"/>
          </a:xfrm>
          <a:prstGeom prst="rect">
            <a:avLst/>
          </a:prstGeom>
          <a:noFill/>
          <a:ln>
            <a:noFill/>
          </a:ln>
        </p:spPr>
        <p:txBody>
          <a:bodyPr spcFirstLastPara="1" wrap="square" lIns="93308" tIns="93308" rIns="93308" bIns="93308"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2029"/>
            <a:ext cx="3043343" cy="465455"/>
          </a:xfrm>
          <a:prstGeom prst="rect">
            <a:avLst/>
          </a:prstGeom>
          <a:noFill/>
          <a:ln>
            <a:noFill/>
          </a:ln>
        </p:spPr>
        <p:txBody>
          <a:bodyPr spcFirstLastPara="1" wrap="square" lIns="93308" tIns="93308" rIns="93308" bIns="93308"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0567364"/>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endParaRPr dirty="0"/>
          </a:p>
        </p:txBody>
      </p:sp>
      <p:sp>
        <p:nvSpPr>
          <p:cNvPr id="54" name="Shape 5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650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4:notes"/>
          <p:cNvSpPr txBox="1">
            <a:spLocks noGrp="1"/>
          </p:cNvSpPr>
          <p:nvPr>
            <p:ph type="body" idx="1"/>
          </p:nvPr>
        </p:nvSpPr>
        <p:spPr>
          <a:xfrm>
            <a:off x="702310" y="4421825"/>
            <a:ext cx="5618480" cy="4189095"/>
          </a:xfrm>
          <a:prstGeom prst="rect">
            <a:avLst/>
          </a:prstGeom>
          <a:noFill/>
          <a:ln>
            <a:noFill/>
          </a:ln>
        </p:spPr>
        <p:txBody>
          <a:bodyPr spcFirstLastPara="1" wrap="square" lIns="93278" tIns="93278" rIns="93278" bIns="93278" anchor="t" anchorCtr="0">
            <a:noAutofit/>
          </a:bodyPr>
          <a:lstStyle/>
          <a:p>
            <a:pPr marL="457092" indent="-228546">
              <a:buClr>
                <a:srgbClr val="000000"/>
              </a:buClr>
              <a:buSzPts val="1400"/>
            </a:pPr>
            <a:endParaRPr dirty="0">
              <a:solidFill>
                <a:schemeClr val="dk1"/>
              </a:solidFill>
              <a:latin typeface="Calibri"/>
              <a:ea typeface="Calibri"/>
              <a:cs typeface="Calibri"/>
              <a:sym typeface="Calibri"/>
            </a:endParaRPr>
          </a:p>
        </p:txBody>
      </p:sp>
      <p:sp>
        <p:nvSpPr>
          <p:cNvPr id="214" name="Google Shape;214;p4:notes"/>
          <p:cNvSpPr txBox="1">
            <a:spLocks noGrp="1"/>
          </p:cNvSpPr>
          <p:nvPr>
            <p:ph type="sldNum" idx="12"/>
          </p:nvPr>
        </p:nvSpPr>
        <p:spPr>
          <a:xfrm>
            <a:off x="3978134" y="8842029"/>
            <a:ext cx="3043343" cy="465455"/>
          </a:xfrm>
          <a:prstGeom prst="rect">
            <a:avLst/>
          </a:prstGeom>
          <a:noFill/>
          <a:ln>
            <a:noFill/>
          </a:ln>
        </p:spPr>
        <p:txBody>
          <a:bodyPr spcFirstLastPara="1" wrap="square" lIns="93278" tIns="46615" rIns="93278" bIns="46615" anchor="b" anchorCtr="0">
            <a:noAutofit/>
          </a:bodyPr>
          <a:lstStyle/>
          <a:p>
            <a:pPr algn="l"/>
            <a:fld id="{00000000-1234-1234-1234-123412341234}" type="slidenum">
              <a:rPr lang="en-US" sz="1400">
                <a:solidFill>
                  <a:srgbClr val="000000"/>
                </a:solidFill>
                <a:latin typeface="Calibri"/>
                <a:ea typeface="Calibri"/>
                <a:cs typeface="Calibri"/>
                <a:sym typeface="Calibri"/>
              </a:rPr>
              <a:pPr algn="l"/>
              <a:t>3</a:t>
            </a:fld>
            <a:endParaRPr sz="1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6445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CB89FDC-37D7-468A-B0F3-BDC00B153F81}" type="slidenum">
              <a:rPr lang="en-CA" smtClean="0"/>
              <a:t>4</a:t>
            </a:fld>
            <a:endParaRPr lang="en-CA"/>
          </a:p>
        </p:txBody>
      </p:sp>
    </p:spTree>
    <p:extLst>
      <p:ext uri="{BB962C8B-B14F-4D97-AF65-F5344CB8AC3E}">
        <p14:creationId xmlns:p14="http://schemas.microsoft.com/office/powerpoint/2010/main" val="387201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CA" sz="1200" b="0" i="0" u="none" strike="noStrike" cap="none" dirty="0" smtClean="0">
                <a:solidFill>
                  <a:schemeClr val="dk1"/>
                </a:solidFill>
                <a:effectLst/>
                <a:latin typeface="Calibri"/>
                <a:ea typeface="Calibri"/>
                <a:cs typeface="Calibri"/>
                <a:sym typeface="Calibri"/>
              </a:rPr>
              <a:t>We are committed to </a:t>
            </a:r>
            <a:r>
              <a:rPr lang="en-CA" sz="1200" b="0" i="0" u="none" strike="noStrike" cap="none" dirty="0" err="1" smtClean="0">
                <a:solidFill>
                  <a:schemeClr val="dk1"/>
                </a:solidFill>
                <a:effectLst/>
                <a:latin typeface="Calibri"/>
                <a:ea typeface="Calibri"/>
                <a:cs typeface="Calibri"/>
                <a:sym typeface="Calibri"/>
              </a:rPr>
              <a:t>ePayroll</a:t>
            </a:r>
            <a:r>
              <a:rPr lang="en-CA" sz="1200" b="0" i="0" u="none" strike="noStrike" cap="none" dirty="0" smtClean="0">
                <a:solidFill>
                  <a:schemeClr val="dk1"/>
                </a:solidFill>
                <a:effectLst/>
                <a:latin typeface="Calibri"/>
                <a:ea typeface="Calibri"/>
                <a:cs typeface="Calibri"/>
                <a:sym typeface="Calibri"/>
              </a:rPr>
              <a:t> and will continue to advance it to help modernize the administration of the EI program. </a:t>
            </a:r>
          </a:p>
          <a:p>
            <a:pPr lvl="0">
              <a:buFont typeface="Arial" panose="020B0604020202020204" pitchFamily="34" charset="0"/>
              <a:buChar char="•"/>
            </a:pPr>
            <a:r>
              <a:rPr lang="en-CA" sz="1200" b="0" i="0" u="none" strike="noStrike" cap="none" dirty="0" err="1" smtClean="0">
                <a:solidFill>
                  <a:schemeClr val="dk1"/>
                </a:solidFill>
                <a:effectLst/>
                <a:latin typeface="Calibri"/>
                <a:ea typeface="Calibri"/>
                <a:cs typeface="Calibri"/>
                <a:sym typeface="Calibri"/>
              </a:rPr>
              <a:t>ePayroll</a:t>
            </a:r>
            <a:r>
              <a:rPr lang="en-CA" sz="1200" b="0" i="0" u="none" strike="noStrike" cap="none" dirty="0" smtClean="0">
                <a:solidFill>
                  <a:schemeClr val="dk1"/>
                </a:solidFill>
                <a:effectLst/>
                <a:latin typeface="Calibri"/>
                <a:ea typeface="Calibri"/>
                <a:cs typeface="Calibri"/>
                <a:sym typeface="Calibri"/>
              </a:rPr>
              <a:t> continues to be an important part of our long-term vision, and combined with BDM will allow ESDC to deliver a world-class service and benefit delivery model for clients, partners and employees,</a:t>
            </a:r>
            <a:r>
              <a:rPr lang="en-CA" sz="1200" b="0" i="0" u="none" strike="noStrike" cap="none" baseline="0" dirty="0" smtClean="0">
                <a:solidFill>
                  <a:schemeClr val="dk1"/>
                </a:solidFill>
                <a:effectLst/>
                <a:latin typeface="Calibri"/>
                <a:ea typeface="Calibri"/>
                <a:cs typeface="Calibri"/>
                <a:sym typeface="Calibri"/>
              </a:rPr>
              <a:t> while reducing employer reporting burden</a:t>
            </a:r>
            <a:r>
              <a:rPr lang="en-CA"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CA" sz="1200" b="0" i="0" u="none" strike="noStrike" cap="none" dirty="0" smtClean="0">
                <a:solidFill>
                  <a:schemeClr val="dk1"/>
                </a:solidFill>
                <a:effectLst/>
                <a:latin typeface="Calibri"/>
                <a:ea typeface="Calibri"/>
                <a:cs typeface="Calibri"/>
                <a:sym typeface="Calibri"/>
              </a:rPr>
              <a:t>Once implemented, </a:t>
            </a:r>
            <a:r>
              <a:rPr lang="en-CA" sz="1200" b="0" i="0" u="none" strike="noStrike" cap="none" dirty="0" err="1" smtClean="0">
                <a:solidFill>
                  <a:schemeClr val="dk1"/>
                </a:solidFill>
                <a:effectLst/>
                <a:latin typeface="Calibri"/>
                <a:ea typeface="Calibri"/>
                <a:cs typeface="Calibri"/>
                <a:sym typeface="Calibri"/>
              </a:rPr>
              <a:t>ePayroll</a:t>
            </a:r>
            <a:r>
              <a:rPr lang="en-CA" sz="1200" b="0" i="0" u="none" strike="noStrike" cap="none" dirty="0" smtClean="0">
                <a:solidFill>
                  <a:schemeClr val="dk1"/>
                </a:solidFill>
                <a:effectLst/>
                <a:latin typeface="Calibri"/>
                <a:ea typeface="Calibri"/>
                <a:cs typeface="Calibri"/>
                <a:sym typeface="Calibri"/>
              </a:rPr>
              <a:t> will act as an accelerator and multiplier to maximize client service improvements (e.g., early qualification decisions, improve speed of EI payments, and significantly improve quality and integrity of decisions)</a:t>
            </a:r>
          </a:p>
          <a:p>
            <a:pPr lvl="0">
              <a:buFont typeface="Arial" panose="020B0604020202020204" pitchFamily="34" charset="0"/>
              <a:buChar char="•"/>
            </a:pPr>
            <a:r>
              <a:rPr lang="en-CA" sz="1200" b="0" i="0" u="none" strike="noStrike" cap="none" dirty="0" smtClean="0">
                <a:solidFill>
                  <a:schemeClr val="dk1"/>
                </a:solidFill>
                <a:effectLst/>
                <a:latin typeface="Calibri"/>
                <a:ea typeface="Calibri"/>
                <a:cs typeface="Calibri"/>
                <a:sym typeface="Calibri"/>
              </a:rPr>
              <a:t>Therefore we will continue to prepare for</a:t>
            </a:r>
            <a:r>
              <a:rPr lang="en-CA" sz="1200" b="0" i="0" u="none" strike="noStrike" cap="none" baseline="0" dirty="0" smtClean="0">
                <a:solidFill>
                  <a:schemeClr val="dk1"/>
                </a:solidFill>
                <a:effectLst/>
                <a:latin typeface="Calibri"/>
                <a:ea typeface="Calibri"/>
                <a:cs typeface="Calibri"/>
                <a:sym typeface="Calibri"/>
              </a:rPr>
              <a:t> the eventual implementation of an </a:t>
            </a:r>
            <a:r>
              <a:rPr lang="en-CA" sz="1200" b="0" i="0" u="none" strike="noStrike" cap="none" baseline="0" dirty="0" err="1" smtClean="0">
                <a:solidFill>
                  <a:schemeClr val="dk1"/>
                </a:solidFill>
                <a:effectLst/>
                <a:latin typeface="Calibri"/>
                <a:ea typeface="Calibri"/>
                <a:cs typeface="Calibri"/>
                <a:sym typeface="Calibri"/>
              </a:rPr>
              <a:t>ePayroll</a:t>
            </a:r>
            <a:r>
              <a:rPr lang="en-CA" sz="1200" b="0" i="0" u="none" strike="noStrike" cap="none" baseline="0" dirty="0" smtClean="0">
                <a:solidFill>
                  <a:schemeClr val="dk1"/>
                </a:solidFill>
                <a:effectLst/>
                <a:latin typeface="Calibri"/>
                <a:ea typeface="Calibri"/>
                <a:cs typeface="Calibri"/>
                <a:sym typeface="Calibri"/>
              </a:rPr>
              <a:t> with EI being an early adopter </a:t>
            </a:r>
            <a:endParaRPr lang="en-CA"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endParaRPr lang="en-CA" b="0"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803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smtClean="0"/>
          </a:p>
        </p:txBody>
      </p:sp>
      <p:sp>
        <p:nvSpPr>
          <p:cNvPr id="4" name="Slide Number Placeholder 3"/>
          <p:cNvSpPr>
            <a:spLocks noGrp="1"/>
          </p:cNvSpPr>
          <p:nvPr>
            <p:ph type="sldNum" sz="quarter" idx="10"/>
          </p:nvPr>
        </p:nvSpPr>
        <p:spPr/>
        <p:txBody>
          <a:bodyPr/>
          <a:lstStyle/>
          <a:p>
            <a:fld id="{1CB89FDC-37D7-468A-B0F3-BDC00B153F81}" type="slidenum">
              <a:rPr lang="en-CA" smtClean="0"/>
              <a:t>6</a:t>
            </a:fld>
            <a:endParaRPr lang="en-CA"/>
          </a:p>
        </p:txBody>
      </p:sp>
    </p:spTree>
    <p:extLst>
      <p:ext uri="{BB962C8B-B14F-4D97-AF65-F5344CB8AC3E}">
        <p14:creationId xmlns:p14="http://schemas.microsoft.com/office/powerpoint/2010/main" val="2089516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B89FDC-37D7-468A-B0F3-BDC00B153F81}" type="slidenum">
              <a:rPr lang="en-CA" smtClean="0">
                <a:solidFill>
                  <a:prstClr val="black"/>
                </a:solidFill>
                <a:latin typeface="Calibri"/>
              </a:rPr>
              <a:pPr/>
              <a:t>7</a:t>
            </a:fld>
            <a:endParaRPr lang="en-CA">
              <a:solidFill>
                <a:prstClr val="black"/>
              </a:solidFill>
              <a:latin typeface="Calibri"/>
            </a:endParaRPr>
          </a:p>
        </p:txBody>
      </p:sp>
    </p:spTree>
    <p:extLst>
      <p:ext uri="{BB962C8B-B14F-4D97-AF65-F5344CB8AC3E}">
        <p14:creationId xmlns:p14="http://schemas.microsoft.com/office/powerpoint/2010/main" val="109564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Ss</a:t>
            </a:r>
            <a:r>
              <a:rPr lang="en-CA" dirty="0" smtClean="0"/>
              <a:t> </a:t>
            </a:r>
            <a:endParaRPr lang="en-CA" dirty="0"/>
          </a:p>
        </p:txBody>
      </p:sp>
      <p:sp>
        <p:nvSpPr>
          <p:cNvPr id="4" name="Slide Number Placeholder 3"/>
          <p:cNvSpPr>
            <a:spLocks noGrp="1"/>
          </p:cNvSpPr>
          <p:nvPr>
            <p:ph type="sldNum" sz="quarter" idx="10"/>
          </p:nvPr>
        </p:nvSpPr>
        <p:spPr/>
        <p:txBody>
          <a:bodyPr/>
          <a:lstStyle/>
          <a:p>
            <a:fld id="{1CB89FDC-37D7-468A-B0F3-BDC00B153F81}" type="slidenum">
              <a:rPr lang="en-CA" smtClean="0">
                <a:solidFill>
                  <a:prstClr val="black"/>
                </a:solidFill>
                <a:latin typeface="Calibri"/>
              </a:rPr>
              <a:pPr/>
              <a:t>8</a:t>
            </a:fld>
            <a:endParaRPr lang="en-CA">
              <a:solidFill>
                <a:prstClr val="black"/>
              </a:solidFill>
              <a:latin typeface="Calibri"/>
            </a:endParaRPr>
          </a:p>
        </p:txBody>
      </p:sp>
    </p:spTree>
    <p:extLst>
      <p:ext uri="{BB962C8B-B14F-4D97-AF65-F5344CB8AC3E}">
        <p14:creationId xmlns:p14="http://schemas.microsoft.com/office/powerpoint/2010/main" val="122081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174982" indent="-174982">
              <a:buFontTx/>
              <a:buChar char="-"/>
            </a:pPr>
            <a:r>
              <a:rPr lang="en-CA" dirty="0" smtClean="0"/>
              <a:t>Key activities (since last</a:t>
            </a:r>
            <a:r>
              <a:rPr lang="en-CA" baseline="0" dirty="0" smtClean="0"/>
              <a:t> employer forum):</a:t>
            </a:r>
          </a:p>
          <a:p>
            <a:pPr marL="641600" lvl="1" indent="-174982">
              <a:buFontTx/>
              <a:buChar char="-"/>
            </a:pPr>
            <a:r>
              <a:rPr lang="en-CA" baseline="0" dirty="0" smtClean="0"/>
              <a:t>ESDC continued to engage the employers, workers, and the payroll community in co-design sessions to advance </a:t>
            </a:r>
            <a:r>
              <a:rPr lang="en-CA" baseline="0" dirty="0" err="1" smtClean="0"/>
              <a:t>ePayroll</a:t>
            </a:r>
            <a:endParaRPr lang="en-CA" baseline="0" dirty="0" smtClean="0"/>
          </a:p>
          <a:p>
            <a:pPr marL="1108219" lvl="2" indent="-174982">
              <a:buFontTx/>
              <a:buChar char="-"/>
            </a:pPr>
            <a:r>
              <a:rPr lang="en-CA" baseline="0" dirty="0" smtClean="0"/>
              <a:t>4 external sessions were held since January 2018 - 3 internal sessions were held</a:t>
            </a:r>
          </a:p>
          <a:p>
            <a:pPr marL="1108219" lvl="2" indent="-174982">
              <a:buFontTx/>
              <a:buChar char="-"/>
            </a:pPr>
            <a:r>
              <a:rPr lang="en-CA" baseline="0" dirty="0" smtClean="0"/>
              <a:t>Co-design activities concluded in June 2018</a:t>
            </a:r>
          </a:p>
          <a:p>
            <a:pPr marL="641600" lvl="1" indent="-174982" defTabSz="466618">
              <a:buClrTx/>
              <a:buSzTx/>
              <a:buFontTx/>
              <a:buChar char="-"/>
              <a:defRPr/>
            </a:pPr>
            <a:endParaRPr lang="en-CA" baseline="0" dirty="0" smtClean="0"/>
          </a:p>
          <a:p>
            <a:pPr marL="641600" lvl="1" indent="-174982" defTabSz="466618">
              <a:buClrTx/>
              <a:buSzTx/>
              <a:buFontTx/>
              <a:buChar char="-"/>
              <a:defRPr/>
            </a:pPr>
            <a:r>
              <a:rPr lang="en-CA" baseline="0" dirty="0" smtClean="0"/>
              <a:t>Achievements:</a:t>
            </a:r>
          </a:p>
          <a:p>
            <a:pPr marL="1108219" lvl="2" indent="-174982" defTabSz="466618">
              <a:buClrTx/>
              <a:buSzTx/>
              <a:buFontTx/>
              <a:buChar char="-"/>
              <a:defRPr/>
            </a:pPr>
            <a:r>
              <a:rPr lang="en-CA" baseline="0" dirty="0" smtClean="0"/>
              <a:t>Design challenge – using natural earnings and HR data provided directly by employers can be used to administer the EI program more efficiently, reducing burden for employers, clients, and the government – was confirmed.</a:t>
            </a:r>
          </a:p>
          <a:p>
            <a:pPr marL="1108219" lvl="2" indent="-174982" defTabSz="466618">
              <a:buClrTx/>
              <a:buSzTx/>
              <a:buFontTx/>
              <a:buChar char="-"/>
              <a:defRPr/>
            </a:pPr>
            <a:r>
              <a:rPr lang="en-CA" baseline="0" dirty="0" smtClean="0"/>
              <a:t>Budget 2018 included language related to </a:t>
            </a:r>
            <a:r>
              <a:rPr lang="en-CA" baseline="0" dirty="0" err="1" smtClean="0"/>
              <a:t>ePayroll</a:t>
            </a:r>
            <a:r>
              <a:rPr lang="en-CA" baseline="0" dirty="0" smtClean="0"/>
              <a:t> (…the Government is committed to minimizing the administrative burden on employers.  To this end ESDC is working with stakeholders to develop ways to streamline employer reporting obligations under the EI program).</a:t>
            </a:r>
          </a:p>
          <a:p>
            <a:pPr marL="1108219" lvl="2" indent="-174982" defTabSz="466618">
              <a:buClrTx/>
              <a:buSzTx/>
              <a:buFontTx/>
              <a:buChar char="-"/>
              <a:defRPr/>
            </a:pPr>
            <a:r>
              <a:rPr lang="en-CA" baseline="0" smtClean="0"/>
              <a:t>Preliminary Business Case was developed and approved by ADM and his colleagues</a:t>
            </a:r>
          </a:p>
          <a:p>
            <a:pPr marL="641600" lvl="1" indent="-174982" defTabSz="466618">
              <a:buClrTx/>
              <a:buSzTx/>
              <a:buFontTx/>
              <a:buChar char="-"/>
              <a:defRPr/>
            </a:pPr>
            <a:endParaRPr lang="en-CA" baseline="0" dirty="0" smtClean="0"/>
          </a:p>
          <a:p>
            <a:pPr marL="641600" lvl="1" indent="-174982" defTabSz="466618">
              <a:buClrTx/>
              <a:buSzTx/>
              <a:buFontTx/>
              <a:buChar char="-"/>
              <a:defRPr/>
            </a:pPr>
            <a:r>
              <a:rPr lang="en-CA" baseline="0" dirty="0" smtClean="0"/>
              <a:t>Other key achievements:</a:t>
            </a:r>
          </a:p>
          <a:p>
            <a:pPr marL="1108219" lvl="2" indent="-174982" defTabSz="466618">
              <a:buClrTx/>
              <a:buSzTx/>
              <a:buFontTx/>
              <a:buChar char="-"/>
              <a:defRPr/>
            </a:pPr>
            <a:r>
              <a:rPr lang="en-CA" baseline="0" dirty="0" smtClean="0"/>
              <a:t>developed a Service Model, developed preliminary prototypes, engagement with central agencies including the Department of Finance (resulting in Budget 2018 language).</a:t>
            </a:r>
          </a:p>
        </p:txBody>
      </p:sp>
      <p:sp>
        <p:nvSpPr>
          <p:cNvPr id="4" name="Slide Number Placeholder 3"/>
          <p:cNvSpPr>
            <a:spLocks noGrp="1"/>
          </p:cNvSpPr>
          <p:nvPr>
            <p:ph type="sldNum" sz="quarter" idx="10"/>
          </p:nvPr>
        </p:nvSpPr>
        <p:spPr/>
        <p:txBody>
          <a:bodyPr/>
          <a:lstStyle/>
          <a:p>
            <a:fld id="{0DDD8B1A-5049-5C4B-AFE6-32830630CA6A}" type="slidenum">
              <a:rPr lang="en-US" smtClean="0"/>
              <a:t>9</a:t>
            </a:fld>
            <a:endParaRPr lang="en-US"/>
          </a:p>
        </p:txBody>
      </p:sp>
    </p:spTree>
    <p:extLst>
      <p:ext uri="{BB962C8B-B14F-4D97-AF65-F5344CB8AC3E}">
        <p14:creationId xmlns:p14="http://schemas.microsoft.com/office/powerpoint/2010/main" val="31088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641600" lvl="1" indent="-174982">
              <a:buFontTx/>
              <a:buChar char="-"/>
            </a:pPr>
            <a:endParaRPr lang="en-CA" dirty="0" smtClean="0"/>
          </a:p>
        </p:txBody>
      </p:sp>
      <p:sp>
        <p:nvSpPr>
          <p:cNvPr id="4" name="Slide Number Placeholder 3"/>
          <p:cNvSpPr>
            <a:spLocks noGrp="1"/>
          </p:cNvSpPr>
          <p:nvPr>
            <p:ph type="sldNum" sz="quarter" idx="10"/>
          </p:nvPr>
        </p:nvSpPr>
        <p:spPr/>
        <p:txBody>
          <a:bodyPr/>
          <a:lstStyle/>
          <a:p>
            <a:fld id="{0DDD8B1A-5049-5C4B-AFE6-32830630CA6A}" type="slidenum">
              <a:rPr lang="en-US" smtClean="0"/>
              <a:t>10</a:t>
            </a:fld>
            <a:endParaRPr lang="en-US"/>
          </a:p>
        </p:txBody>
      </p:sp>
    </p:spTree>
    <p:extLst>
      <p:ext uri="{BB962C8B-B14F-4D97-AF65-F5344CB8AC3E}">
        <p14:creationId xmlns:p14="http://schemas.microsoft.com/office/powerpoint/2010/main" val="1869500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647" y="2130425"/>
            <a:ext cx="4062903" cy="1470025"/>
          </a:xfrm>
        </p:spPr>
        <p:txBody>
          <a:bodyPr>
            <a:noAutofit/>
          </a:bodyPr>
          <a:lstStyle>
            <a:lvl1pPr algn="l">
              <a:defRPr sz="36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4493648" y="3886200"/>
            <a:ext cx="4062903" cy="175260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25162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208E4-588A-D444-A7CC-20EDBE44F587}"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77530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208E4-588A-D444-A7CC-20EDBE44F587}"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68672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Lorem ipsum</a:t>
            </a:r>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652937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Shape 39"/>
          <p:cNvSpPr txBox="1">
            <a:spLocks noGrp="1"/>
          </p:cNvSpPr>
          <p:nvPr>
            <p:ph type="dt" idx="10"/>
          </p:nvPr>
        </p:nvSpPr>
        <p:spPr>
          <a:xfrm>
            <a:off x="457200" y="6356353"/>
            <a:ext cx="2133600" cy="365125"/>
          </a:xfrm>
          <a:prstGeom prst="rect">
            <a:avLst/>
          </a:prstGeom>
          <a:noFill/>
          <a:ln>
            <a:noFill/>
          </a:ln>
        </p:spPr>
        <p:txBody>
          <a:bodyPr spcFirstLastPara="1" wrap="square" lIns="91423" tIns="91423" rIns="91423" bIns="91423" anchor="ctr" anchorCtr="0"/>
          <a:lstStyle>
            <a:lvl1pPr marR="0" lvl="0" algn="l" rtl="0">
              <a:lnSpc>
                <a:spcPct val="100000"/>
              </a:lnSpc>
              <a:spcBef>
                <a:spcPts val="0"/>
              </a:spcBef>
              <a:spcAft>
                <a:spcPts val="0"/>
              </a:spcAft>
              <a:buClr>
                <a:srgbClr val="000000"/>
              </a:buClr>
              <a:buSzPts val="1400"/>
              <a:buFont typeface="Arial"/>
              <a:buNone/>
              <a:defRPr sz="825" b="0" i="1"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9pPr>
          </a:lstStyle>
          <a:p>
            <a:endParaRPr dirty="0"/>
          </a:p>
        </p:txBody>
      </p:sp>
      <p:sp>
        <p:nvSpPr>
          <p:cNvPr id="40" name="Shape 40"/>
          <p:cNvSpPr txBox="1">
            <a:spLocks noGrp="1"/>
          </p:cNvSpPr>
          <p:nvPr>
            <p:ph type="ftr" idx="11"/>
          </p:nvPr>
        </p:nvSpPr>
        <p:spPr>
          <a:xfrm>
            <a:off x="3124200" y="6356353"/>
            <a:ext cx="2895600" cy="365125"/>
          </a:xfrm>
          <a:prstGeom prst="rect">
            <a:avLst/>
          </a:prstGeom>
          <a:noFill/>
          <a:ln>
            <a:noFill/>
          </a:ln>
        </p:spPr>
        <p:txBody>
          <a:bodyPr spcFirstLastPara="1" wrap="square" lIns="91423" tIns="91423" rIns="91423" bIns="91423"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25" b="0" i="0" u="none" strike="noStrike" cap="none">
                <a:solidFill>
                  <a:schemeClr val="dk1"/>
                </a:solidFill>
                <a:latin typeface="Calibri"/>
                <a:ea typeface="Calibri"/>
                <a:cs typeface="Calibri"/>
                <a:sym typeface="Calibri"/>
              </a:defRPr>
            </a:lvl9pPr>
          </a:lstStyle>
          <a:p>
            <a:endParaRPr dirty="0"/>
          </a:p>
        </p:txBody>
      </p:sp>
      <p:sp>
        <p:nvSpPr>
          <p:cNvPr id="41" name="Shape 41"/>
          <p:cNvSpPr txBox="1">
            <a:spLocks noGrp="1"/>
          </p:cNvSpPr>
          <p:nvPr>
            <p:ph type="sldNum" idx="12"/>
          </p:nvPr>
        </p:nvSpPr>
        <p:spPr>
          <a:xfrm>
            <a:off x="6553200" y="6356353"/>
            <a:ext cx="2133600" cy="365125"/>
          </a:xfrm>
          <a:prstGeom prst="rect">
            <a:avLst/>
          </a:prstGeom>
          <a:noFill/>
          <a:ln>
            <a:noFill/>
          </a:ln>
        </p:spPr>
        <p:txBody>
          <a:bodyPr spcFirstLastPara="1" wrap="square" lIns="91423" tIns="45699" rIns="91423" bIns="45699"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19712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 with subsec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476519" y="466760"/>
            <a:ext cx="8204774" cy="811995"/>
          </a:xfrm>
          <a:prstGeom prst="rect">
            <a:avLst/>
          </a:prstGeom>
        </p:spPr>
        <p:txBody>
          <a:bodyPr/>
          <a:lstStyle>
            <a:lvl1pPr marL="0" indent="0" algn="l" defTabSz="407916" rtl="0" eaLnBrk="1" latinLnBrk="0" hangingPunct="1">
              <a:spcBef>
                <a:spcPct val="0"/>
              </a:spcBef>
              <a:buNone/>
              <a:defRPr lang="en-US" sz="2100" b="1" kern="1200" dirty="0" smtClean="0">
                <a:solidFill>
                  <a:schemeClr val="tx1"/>
                </a:solidFill>
                <a:latin typeface="Verdana"/>
                <a:ea typeface="+mj-ea"/>
                <a:cs typeface="Verdana"/>
              </a:defRPr>
            </a:lvl1pPr>
          </a:lstStyle>
          <a:p>
            <a:pPr lvl="0"/>
            <a:r>
              <a:rPr lang="en-US" dirty="0" smtClean="0"/>
              <a:t>&lt; Title &gt;</a:t>
            </a:r>
          </a:p>
        </p:txBody>
      </p:sp>
      <p:sp>
        <p:nvSpPr>
          <p:cNvPr id="10" name="Text Placeholder 9"/>
          <p:cNvSpPr>
            <a:spLocks noGrp="1"/>
          </p:cNvSpPr>
          <p:nvPr>
            <p:ph type="body" sz="quarter" idx="11"/>
          </p:nvPr>
        </p:nvSpPr>
        <p:spPr>
          <a:xfrm>
            <a:off x="476519" y="1356930"/>
            <a:ext cx="8204774" cy="4623996"/>
          </a:xfrm>
          <a:prstGeom prst="rect">
            <a:avLst/>
          </a:prstGeom>
        </p:spPr>
        <p:txBody>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vl2pPr marL="662860" indent="-254946">
              <a:buFont typeface="Arial" panose="020B0604020202020204" pitchFamily="34" charset="0"/>
              <a:buChar char="•"/>
              <a:defRPr sz="1575">
                <a:latin typeface="Verdana" panose="020B0604030504040204" pitchFamily="34" charset="0"/>
                <a:ea typeface="Verdana" panose="020B0604030504040204" pitchFamily="34" charset="0"/>
                <a:cs typeface="Verdana" panose="020B0604030504040204" pitchFamily="34" charset="0"/>
              </a:defRPr>
            </a:lvl2pPr>
            <a:lvl3pPr marL="1019783" indent="-203958">
              <a:buFont typeface="Courier New" panose="02070309020205020404" pitchFamily="49" charset="0"/>
              <a:buChar char="o"/>
              <a:defRPr sz="1425">
                <a:latin typeface="Verdana" panose="020B0604030504040204" pitchFamily="34" charset="0"/>
                <a:ea typeface="Verdana" panose="020B0604030504040204" pitchFamily="34" charset="0"/>
                <a:cs typeface="Verdana" panose="020B0604030504040204" pitchFamily="34" charset="0"/>
              </a:defRPr>
            </a:lvl3pPr>
            <a:lvl4pPr>
              <a:defRPr sz="1275">
                <a:latin typeface="Verdana" panose="020B0604030504040204" pitchFamily="34" charset="0"/>
                <a:ea typeface="Verdana" panose="020B0604030504040204" pitchFamily="34" charset="0"/>
                <a:cs typeface="Verdana" panose="020B0604030504040204" pitchFamily="34" charset="0"/>
              </a:defRPr>
            </a:lvl4pPr>
            <a:lvl5pPr>
              <a:defRPr sz="1275">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quarter" idx="12" hasCustomPrompt="1"/>
          </p:nvPr>
        </p:nvSpPr>
        <p:spPr>
          <a:xfrm>
            <a:off x="5840219" y="105659"/>
            <a:ext cx="2841075" cy="317701"/>
          </a:xfrm>
          <a:prstGeom prst="rect">
            <a:avLst/>
          </a:prstGeom>
        </p:spPr>
        <p:txBody>
          <a:bodyPr rIns="0"/>
          <a:lstStyle>
            <a:lvl1pPr marL="0" indent="0" algn="r">
              <a:buNone/>
              <a:defRPr sz="1275" b="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&lt;Section name&gt;</a:t>
            </a:r>
            <a:endParaRPr lang="en-US" dirty="0"/>
          </a:p>
        </p:txBody>
      </p:sp>
    </p:spTree>
    <p:extLst>
      <p:ext uri="{BB962C8B-B14F-4D97-AF65-F5344CB8AC3E}">
        <p14:creationId xmlns:p14="http://schemas.microsoft.com/office/powerpoint/2010/main" val="9774247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02389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58504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27650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86930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154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90268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26436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71987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29515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20746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24301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55583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
        <p:nvSpPr>
          <p:cNvPr id="18" name="Google Shape;18;p2"/>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p:nvPr/>
        </p:nvSpPr>
        <p:spPr>
          <a:xfrm>
            <a:off x="169925" y="229000"/>
            <a:ext cx="8880000" cy="6054000"/>
          </a:xfrm>
          <a:prstGeom prst="rect">
            <a:avLst/>
          </a:prstGeom>
          <a:solidFill>
            <a:srgbClr val="FFFFFF"/>
          </a:solidFill>
          <a:ln>
            <a:noFill/>
          </a:ln>
        </p:spPr>
        <p:txBody>
          <a:bodyPr spcFirstLastPara="1" wrap="square" lIns="91425" tIns="91425" rIns="91425" bIns="91425" anchor="ctr" anchorCtr="0">
            <a:noAutofit/>
          </a:bodyPr>
          <a:lstStyle/>
          <a:p>
            <a:pPr>
              <a:buSzPts val="1400"/>
            </a:pPr>
            <a:endParaRPr sz="1400" kern="1200"/>
          </a:p>
        </p:txBody>
      </p:sp>
      <p:pic>
        <p:nvPicPr>
          <p:cNvPr id="20" name="Google Shape;20;p2"/>
          <p:cNvPicPr preferRelativeResize="0"/>
          <p:nvPr/>
        </p:nvPicPr>
        <p:blipFill rotWithShape="1">
          <a:blip r:embed="rId3">
            <a:alphaModFix/>
          </a:blip>
          <a:srcRect r="56880" b="87726"/>
          <a:stretch/>
        </p:blipFill>
        <p:spPr>
          <a:xfrm>
            <a:off x="53700" y="1"/>
            <a:ext cx="2838726" cy="764967"/>
          </a:xfrm>
          <a:prstGeom prst="rect">
            <a:avLst/>
          </a:prstGeom>
          <a:noFill/>
          <a:ln>
            <a:noFill/>
          </a:ln>
        </p:spPr>
      </p:pic>
      <p:pic>
        <p:nvPicPr>
          <p:cNvPr id="21" name="Google Shape;21;p2"/>
          <p:cNvPicPr preferRelativeResize="0"/>
          <p:nvPr/>
        </p:nvPicPr>
        <p:blipFill rotWithShape="1">
          <a:blip r:embed="rId3">
            <a:alphaModFix/>
          </a:blip>
          <a:srcRect t="12335" b="84146"/>
          <a:stretch/>
        </p:blipFill>
        <p:spPr>
          <a:xfrm>
            <a:off x="52255" y="841400"/>
            <a:ext cx="8952075" cy="219267"/>
          </a:xfrm>
          <a:prstGeom prst="rect">
            <a:avLst/>
          </a:prstGeom>
          <a:noFill/>
          <a:ln>
            <a:noFill/>
          </a:ln>
        </p:spPr>
      </p:pic>
      <p:pic>
        <p:nvPicPr>
          <p:cNvPr id="22" name="Google Shape;22;p2"/>
          <p:cNvPicPr preferRelativeResize="0"/>
          <p:nvPr/>
        </p:nvPicPr>
        <p:blipFill rotWithShape="1">
          <a:blip r:embed="rId3">
            <a:alphaModFix/>
          </a:blip>
          <a:srcRect l="83651" b="87726"/>
          <a:stretch/>
        </p:blipFill>
        <p:spPr>
          <a:xfrm>
            <a:off x="7999377" y="1"/>
            <a:ext cx="1076351" cy="764967"/>
          </a:xfrm>
          <a:prstGeom prst="rect">
            <a:avLst/>
          </a:prstGeom>
          <a:noFill/>
          <a:ln>
            <a:noFill/>
          </a:ln>
        </p:spPr>
      </p:pic>
      <p:pic>
        <p:nvPicPr>
          <p:cNvPr id="23" name="Google Shape;23;p2"/>
          <p:cNvPicPr preferRelativeResize="0"/>
          <p:nvPr/>
        </p:nvPicPr>
        <p:blipFill rotWithShape="1">
          <a:blip r:embed="rId4">
            <a:alphaModFix/>
          </a:blip>
          <a:srcRect r="50298"/>
          <a:stretch/>
        </p:blipFill>
        <p:spPr>
          <a:xfrm>
            <a:off x="238705" y="1137100"/>
            <a:ext cx="3187400" cy="5145101"/>
          </a:xfrm>
          <a:prstGeom prst="rect">
            <a:avLst/>
          </a:prstGeom>
          <a:noFill/>
          <a:ln>
            <a:noFill/>
          </a:ln>
        </p:spPr>
      </p:pic>
      <p:pic>
        <p:nvPicPr>
          <p:cNvPr id="24" name="Google Shape;24;p2"/>
          <p:cNvPicPr preferRelativeResize="0"/>
          <p:nvPr/>
        </p:nvPicPr>
        <p:blipFill rotWithShape="1">
          <a:blip r:embed="rId4">
            <a:alphaModFix/>
          </a:blip>
          <a:srcRect l="79178" r="1299"/>
          <a:stretch/>
        </p:blipFill>
        <p:spPr>
          <a:xfrm>
            <a:off x="7678520" y="1137100"/>
            <a:ext cx="1251626" cy="5145101"/>
          </a:xfrm>
          <a:prstGeom prst="rect">
            <a:avLst/>
          </a:prstGeom>
          <a:noFill/>
          <a:ln>
            <a:noFill/>
          </a:ln>
        </p:spPr>
      </p:pic>
    </p:spTree>
    <p:extLst>
      <p:ext uri="{BB962C8B-B14F-4D97-AF65-F5344CB8AC3E}">
        <p14:creationId xmlns:p14="http://schemas.microsoft.com/office/powerpoint/2010/main" val="2752813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0" i="1"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
        <p:nvSpPr>
          <p:cNvPr id="29" name="Google Shape;29;p3"/>
          <p:cNvSpPr/>
          <p:nvPr/>
        </p:nvSpPr>
        <p:spPr>
          <a:xfrm>
            <a:off x="343500" y="6161233"/>
            <a:ext cx="8432400" cy="304400"/>
          </a:xfrm>
          <a:prstGeom prst="rect">
            <a:avLst/>
          </a:prstGeom>
          <a:solidFill>
            <a:srgbClr val="FFFFFF"/>
          </a:solidFill>
          <a:ln>
            <a:noFill/>
          </a:ln>
        </p:spPr>
        <p:txBody>
          <a:bodyPr spcFirstLastPara="1" wrap="square" lIns="91425" tIns="91425" rIns="91425" bIns="91425" anchor="ctr" anchorCtr="0">
            <a:noAutofit/>
          </a:bodyPr>
          <a:lstStyle/>
          <a:p>
            <a:pPr>
              <a:buSzPts val="1400"/>
            </a:pPr>
            <a:endParaRPr sz="1400" kern="1200"/>
          </a:p>
        </p:txBody>
      </p:sp>
      <p:pic>
        <p:nvPicPr>
          <p:cNvPr id="30" name="Google Shape;30;p3"/>
          <p:cNvPicPr preferRelativeResize="0"/>
          <p:nvPr/>
        </p:nvPicPr>
        <p:blipFill rotWithShape="1">
          <a:blip r:embed="rId3">
            <a:alphaModFix/>
          </a:blip>
          <a:srcRect/>
          <a:stretch/>
        </p:blipFill>
        <p:spPr>
          <a:xfrm>
            <a:off x="344456" y="5766838"/>
            <a:ext cx="8610600" cy="596900"/>
          </a:xfrm>
          <a:prstGeom prst="rect">
            <a:avLst/>
          </a:prstGeom>
          <a:noFill/>
          <a:ln>
            <a:noFill/>
          </a:ln>
        </p:spPr>
      </p:pic>
    </p:spTree>
    <p:extLst>
      <p:ext uri="{BB962C8B-B14F-4D97-AF65-F5344CB8AC3E}">
        <p14:creationId xmlns:p14="http://schemas.microsoft.com/office/powerpoint/2010/main" val="4235439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CA"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solidFill>
                <a:prstClr val="black"/>
              </a:solidFill>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860752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5509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D208E4-588A-D444-A7CC-20EDBE44F587}"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959431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41905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71161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64875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21598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16335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39708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93513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21907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85526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C10EB700-A63F-484D-BA0E-92E55B435F3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6362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D208E4-588A-D444-A7CC-20EDBE44F587}"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82383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
        <p:nvSpPr>
          <p:cNvPr id="18" name="Google Shape;18;p2"/>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p:nvPr/>
        </p:nvSpPr>
        <p:spPr>
          <a:xfrm>
            <a:off x="169925" y="229000"/>
            <a:ext cx="8880000" cy="6054000"/>
          </a:xfrm>
          <a:prstGeom prst="rect">
            <a:avLst/>
          </a:prstGeom>
          <a:solidFill>
            <a:srgbClr val="FFFFFF"/>
          </a:solidFill>
          <a:ln>
            <a:noFill/>
          </a:ln>
        </p:spPr>
        <p:txBody>
          <a:bodyPr spcFirstLastPara="1" wrap="square" lIns="91425" tIns="91425" rIns="91425" bIns="91425" anchor="ctr" anchorCtr="0">
            <a:noAutofit/>
          </a:bodyPr>
          <a:lstStyle/>
          <a:p>
            <a:pPr>
              <a:buSzPts val="1400"/>
            </a:pPr>
            <a:endParaRPr sz="1400" kern="1200"/>
          </a:p>
        </p:txBody>
      </p:sp>
      <p:pic>
        <p:nvPicPr>
          <p:cNvPr id="20" name="Google Shape;20;p2"/>
          <p:cNvPicPr preferRelativeResize="0"/>
          <p:nvPr/>
        </p:nvPicPr>
        <p:blipFill rotWithShape="1">
          <a:blip r:embed="rId3">
            <a:alphaModFix/>
          </a:blip>
          <a:srcRect r="56880" b="87726"/>
          <a:stretch/>
        </p:blipFill>
        <p:spPr>
          <a:xfrm>
            <a:off x="53700" y="1"/>
            <a:ext cx="2838726" cy="764967"/>
          </a:xfrm>
          <a:prstGeom prst="rect">
            <a:avLst/>
          </a:prstGeom>
          <a:noFill/>
          <a:ln>
            <a:noFill/>
          </a:ln>
        </p:spPr>
      </p:pic>
      <p:pic>
        <p:nvPicPr>
          <p:cNvPr id="21" name="Google Shape;21;p2"/>
          <p:cNvPicPr preferRelativeResize="0"/>
          <p:nvPr/>
        </p:nvPicPr>
        <p:blipFill rotWithShape="1">
          <a:blip r:embed="rId3">
            <a:alphaModFix/>
          </a:blip>
          <a:srcRect t="12335" b="84146"/>
          <a:stretch/>
        </p:blipFill>
        <p:spPr>
          <a:xfrm>
            <a:off x="52255" y="841400"/>
            <a:ext cx="8952075" cy="219267"/>
          </a:xfrm>
          <a:prstGeom prst="rect">
            <a:avLst/>
          </a:prstGeom>
          <a:noFill/>
          <a:ln>
            <a:noFill/>
          </a:ln>
        </p:spPr>
      </p:pic>
      <p:pic>
        <p:nvPicPr>
          <p:cNvPr id="22" name="Google Shape;22;p2"/>
          <p:cNvPicPr preferRelativeResize="0"/>
          <p:nvPr/>
        </p:nvPicPr>
        <p:blipFill rotWithShape="1">
          <a:blip r:embed="rId3">
            <a:alphaModFix/>
          </a:blip>
          <a:srcRect l="83651" b="87726"/>
          <a:stretch/>
        </p:blipFill>
        <p:spPr>
          <a:xfrm>
            <a:off x="7999377" y="1"/>
            <a:ext cx="1076351" cy="764967"/>
          </a:xfrm>
          <a:prstGeom prst="rect">
            <a:avLst/>
          </a:prstGeom>
          <a:noFill/>
          <a:ln>
            <a:noFill/>
          </a:ln>
        </p:spPr>
      </p:pic>
      <p:pic>
        <p:nvPicPr>
          <p:cNvPr id="23" name="Google Shape;23;p2"/>
          <p:cNvPicPr preferRelativeResize="0"/>
          <p:nvPr/>
        </p:nvPicPr>
        <p:blipFill rotWithShape="1">
          <a:blip r:embed="rId4">
            <a:alphaModFix/>
          </a:blip>
          <a:srcRect r="50298"/>
          <a:stretch/>
        </p:blipFill>
        <p:spPr>
          <a:xfrm>
            <a:off x="238705" y="1137100"/>
            <a:ext cx="3187400" cy="5145101"/>
          </a:xfrm>
          <a:prstGeom prst="rect">
            <a:avLst/>
          </a:prstGeom>
          <a:noFill/>
          <a:ln>
            <a:noFill/>
          </a:ln>
        </p:spPr>
      </p:pic>
      <p:pic>
        <p:nvPicPr>
          <p:cNvPr id="24" name="Google Shape;24;p2"/>
          <p:cNvPicPr preferRelativeResize="0"/>
          <p:nvPr/>
        </p:nvPicPr>
        <p:blipFill rotWithShape="1">
          <a:blip r:embed="rId4">
            <a:alphaModFix/>
          </a:blip>
          <a:srcRect l="79178" r="1299"/>
          <a:stretch/>
        </p:blipFill>
        <p:spPr>
          <a:xfrm>
            <a:off x="7678520" y="1137100"/>
            <a:ext cx="1251626" cy="5145101"/>
          </a:xfrm>
          <a:prstGeom prst="rect">
            <a:avLst/>
          </a:prstGeom>
          <a:noFill/>
          <a:ln>
            <a:noFill/>
          </a:ln>
        </p:spPr>
      </p:pic>
    </p:spTree>
    <p:extLst>
      <p:ext uri="{BB962C8B-B14F-4D97-AF65-F5344CB8AC3E}">
        <p14:creationId xmlns:p14="http://schemas.microsoft.com/office/powerpoint/2010/main" val="31474594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0" i="1"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
        <p:nvSpPr>
          <p:cNvPr id="29" name="Google Shape;29;p3"/>
          <p:cNvSpPr/>
          <p:nvPr/>
        </p:nvSpPr>
        <p:spPr>
          <a:xfrm>
            <a:off x="343500" y="6161233"/>
            <a:ext cx="8432400" cy="304400"/>
          </a:xfrm>
          <a:prstGeom prst="rect">
            <a:avLst/>
          </a:prstGeom>
          <a:solidFill>
            <a:srgbClr val="FFFFFF"/>
          </a:solidFill>
          <a:ln>
            <a:noFill/>
          </a:ln>
        </p:spPr>
        <p:txBody>
          <a:bodyPr spcFirstLastPara="1" wrap="square" lIns="91425" tIns="91425" rIns="91425" bIns="91425" anchor="ctr" anchorCtr="0">
            <a:noAutofit/>
          </a:bodyPr>
          <a:lstStyle/>
          <a:p>
            <a:pPr>
              <a:buSzPts val="1400"/>
            </a:pPr>
            <a:endParaRPr sz="1400" kern="1200"/>
          </a:p>
        </p:txBody>
      </p:sp>
      <p:pic>
        <p:nvPicPr>
          <p:cNvPr id="30" name="Google Shape;30;p3"/>
          <p:cNvPicPr preferRelativeResize="0"/>
          <p:nvPr/>
        </p:nvPicPr>
        <p:blipFill rotWithShape="1">
          <a:blip r:embed="rId3">
            <a:alphaModFix/>
          </a:blip>
          <a:srcRect/>
          <a:stretch/>
        </p:blipFill>
        <p:spPr>
          <a:xfrm>
            <a:off x="344456" y="5766838"/>
            <a:ext cx="8610600" cy="596900"/>
          </a:xfrm>
          <a:prstGeom prst="rect">
            <a:avLst/>
          </a:prstGeom>
          <a:noFill/>
          <a:ln>
            <a:noFill/>
          </a:ln>
        </p:spPr>
      </p:pic>
    </p:spTree>
    <p:extLst>
      <p:ext uri="{BB962C8B-B14F-4D97-AF65-F5344CB8AC3E}">
        <p14:creationId xmlns:p14="http://schemas.microsoft.com/office/powerpoint/2010/main" val="1227792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CA"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CA">
              <a:solidFill>
                <a:prstClr val="black"/>
              </a:solidFill>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70493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D208E4-588A-D444-A7CC-20EDBE44F587}"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78157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D208E4-588A-D444-A7CC-20EDBE44F587}"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78455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08E4-588A-D444-A7CC-20EDBE44F587}"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09856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8664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08322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08E4-588A-D444-A7CC-20EDBE44F587}" type="datetimeFigureOut">
              <a:rPr lang="en-US" smtClean="0"/>
              <a:t>11/7/2018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77159825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665" r:id="rId14"/>
  </p:sldLayoutIdLst>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endParaRPr lang="en-CA"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CA"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C10EB700-A63F-484D-BA0E-92E55B435F35}" type="slidenum">
              <a:rPr lang="en-CA" kern="1200" smtClean="0">
                <a:solidFill>
                  <a:prstClr val="black">
                    <a:tint val="75000"/>
                  </a:prstClr>
                </a:solidFill>
                <a:latin typeface="Calibri"/>
                <a:ea typeface="+mn-ea"/>
                <a:cs typeface="+mn-cs"/>
              </a:rPr>
              <a:pPr>
                <a:buClrTx/>
                <a:buFontTx/>
                <a:buNone/>
              </a:pPr>
              <a:t>‹#›</a:t>
            </a:fld>
            <a:endParaRPr lang="en-CA"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445116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endParaRPr lang="en-CA"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CA"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C10EB700-A63F-484D-BA0E-92E55B435F35}" type="slidenum">
              <a:rPr lang="en-CA" kern="1200" smtClean="0">
                <a:solidFill>
                  <a:prstClr val="black">
                    <a:tint val="75000"/>
                  </a:prstClr>
                </a:solidFill>
                <a:latin typeface="Calibri"/>
                <a:ea typeface="+mn-ea"/>
                <a:cs typeface="+mn-cs"/>
              </a:rPr>
              <a:pPr>
                <a:buClrTx/>
                <a:buFontTx/>
                <a:buNone/>
              </a:pPr>
              <a:t>‹#›</a:t>
            </a:fld>
            <a:endParaRPr lang="en-CA"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1663323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10361" y="2575079"/>
            <a:ext cx="4290808" cy="1449387"/>
          </a:xfrm>
        </p:spPr>
        <p:txBody>
          <a:bodyPr>
            <a:normAutofit fontScale="90000"/>
          </a:bodyPr>
          <a:lstStyle/>
          <a:p>
            <a:pPr algn="l"/>
            <a:r>
              <a:rPr lang="en-US" sz="2000" dirty="0" smtClean="0">
                <a:latin typeface="Verdana"/>
              </a:rPr>
              <a:t>Overview on Modernizing EI…Benefits Delivery Modernization, </a:t>
            </a:r>
            <a:r>
              <a:rPr lang="en-US" sz="2000" dirty="0" err="1" smtClean="0">
                <a:latin typeface="Verdana"/>
              </a:rPr>
              <a:t>ePayroll</a:t>
            </a:r>
            <a:r>
              <a:rPr lang="en-US" sz="2000" dirty="0" smtClean="0">
                <a:latin typeface="Verdana"/>
              </a:rPr>
              <a:t> and Hosted Contact Centre Solution</a:t>
            </a:r>
            <a:endParaRPr lang="en-US" sz="2000" dirty="0">
              <a:latin typeface="Verdana"/>
            </a:endParaRPr>
          </a:p>
        </p:txBody>
      </p:sp>
      <p:sp>
        <p:nvSpPr>
          <p:cNvPr id="4" name="TextBox 3"/>
          <p:cNvSpPr txBox="1"/>
          <p:nvPr/>
        </p:nvSpPr>
        <p:spPr>
          <a:xfrm>
            <a:off x="4510361" y="4407445"/>
            <a:ext cx="4397943" cy="923330"/>
          </a:xfrm>
          <a:prstGeom prst="rect">
            <a:avLst/>
          </a:prstGeom>
          <a:noFill/>
        </p:spPr>
        <p:txBody>
          <a:bodyPr wrap="square" rtlCol="0">
            <a:spAutoFit/>
          </a:bodyPr>
          <a:lstStyle/>
          <a:p>
            <a:r>
              <a:rPr lang="en-US" sz="1800" dirty="0" smtClean="0">
                <a:latin typeface="Verdana"/>
                <a:cs typeface="Verdana"/>
              </a:rPr>
              <a:t>Employer Forum</a:t>
            </a:r>
            <a:endParaRPr lang="en-US" sz="1800" dirty="0">
              <a:latin typeface="Verdana"/>
              <a:cs typeface="Verdana"/>
            </a:endParaRPr>
          </a:p>
          <a:p>
            <a:r>
              <a:rPr lang="en-US" sz="1800" dirty="0">
                <a:latin typeface="Verdana"/>
                <a:cs typeface="Verdana"/>
              </a:rPr>
              <a:t/>
            </a:r>
            <a:br>
              <a:rPr lang="en-US" sz="1800" dirty="0">
                <a:latin typeface="Verdana"/>
                <a:cs typeface="Verdana"/>
              </a:rPr>
            </a:br>
            <a:r>
              <a:rPr lang="en-US" sz="1800" dirty="0" smtClean="0">
                <a:latin typeface="Verdana"/>
                <a:cs typeface="Verdana"/>
              </a:rPr>
              <a:t>November 1, </a:t>
            </a:r>
            <a:r>
              <a:rPr lang="en-US" sz="1800" dirty="0">
                <a:latin typeface="Verdana"/>
                <a:cs typeface="Verdana"/>
              </a:rPr>
              <a:t>2018</a:t>
            </a:r>
            <a:endParaRPr lang="en-CA" sz="1800" dirty="0"/>
          </a:p>
        </p:txBody>
      </p:sp>
    </p:spTree>
    <p:extLst>
      <p:ext uri="{BB962C8B-B14F-4D97-AF65-F5344CB8AC3E}">
        <p14:creationId xmlns:p14="http://schemas.microsoft.com/office/powerpoint/2010/main" val="1029866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6"/>
            <a:ext cx="9144000" cy="780066"/>
          </a:xfrm>
          <a:solidFill>
            <a:schemeClr val="accent3"/>
          </a:solidFill>
        </p:spPr>
        <p:txBody>
          <a:bodyPr lIns="180000">
            <a:normAutofit/>
          </a:bodyPr>
          <a:lstStyle/>
          <a:p>
            <a:r>
              <a:rPr lang="en-CA" sz="17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ePayroll</a:t>
            </a:r>
            <a:r>
              <a:rPr lang="en-CA" sz="17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Next steps </a:t>
            </a:r>
            <a:endParaRPr lang="en-CA" sz="17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43838" y="914937"/>
            <a:ext cx="8861461" cy="5291190"/>
          </a:xfrm>
        </p:spPr>
        <p:txBody>
          <a:bodyPr>
            <a:noAutofit/>
          </a:bodyPr>
          <a:lstStyle/>
          <a:p>
            <a:pPr marL="0" indent="0">
              <a:buNone/>
            </a:pPr>
            <a:r>
              <a:rPr lang="en-CA" sz="1800" b="1" dirty="0">
                <a:solidFill>
                  <a:schemeClr val="accent3">
                    <a:lumMod val="75000"/>
                  </a:schemeClr>
                </a:solidFill>
                <a:latin typeface="Calibri" panose="020F0502020204030204" pitchFamily="34" charset="0"/>
              </a:rPr>
              <a:t>Strategic considerations for long-term success</a:t>
            </a:r>
            <a:r>
              <a:rPr lang="en-CA" sz="1800" b="1" dirty="0" smtClean="0">
                <a:solidFill>
                  <a:schemeClr val="accent3">
                    <a:lumMod val="75000"/>
                  </a:schemeClr>
                </a:solidFill>
                <a:latin typeface="Calibri" panose="020F0502020204030204" pitchFamily="34" charset="0"/>
              </a:rPr>
              <a:t>:</a:t>
            </a:r>
          </a:p>
          <a:p>
            <a:pPr>
              <a:buFont typeface="Wingdings" panose="05000000000000000000" pitchFamily="2" charset="2"/>
              <a:buChar char="ü"/>
            </a:pPr>
            <a:r>
              <a:rPr lang="en-CA" sz="1600" dirty="0" smtClean="0">
                <a:latin typeface="Calibri" panose="020F0502020204030204" pitchFamily="34" charset="0"/>
              </a:rPr>
              <a:t>Since </a:t>
            </a:r>
            <a:r>
              <a:rPr lang="en-CA" sz="1600" dirty="0">
                <a:latin typeface="Calibri" panose="020F0502020204030204" pitchFamily="34" charset="0"/>
              </a:rPr>
              <a:t>the co-design activities began, in June 2017, the Government of Canada’s digital landscape has continued to </a:t>
            </a:r>
            <a:r>
              <a:rPr lang="en-CA" sz="1600" dirty="0" smtClean="0">
                <a:latin typeface="Calibri" panose="020F0502020204030204" pitchFamily="34" charset="0"/>
              </a:rPr>
              <a:t>evolve: </a:t>
            </a:r>
            <a:endParaRPr lang="en-CA" sz="1600" dirty="0">
              <a:latin typeface="Calibri" panose="020F0502020204030204" pitchFamily="34" charset="0"/>
            </a:endParaRPr>
          </a:p>
          <a:p>
            <a:pPr lvl="1">
              <a:buFont typeface="Courier New" panose="02070309020205020404" pitchFamily="49" charset="0"/>
              <a:buChar char="o"/>
            </a:pPr>
            <a:r>
              <a:rPr lang="en-CA" sz="1600" dirty="0">
                <a:latin typeface="Calibri" panose="020F0502020204030204" pitchFamily="34" charset="0"/>
              </a:rPr>
              <a:t>A new Minister of Digital Government has been </a:t>
            </a:r>
            <a:r>
              <a:rPr lang="en-CA" sz="1600" dirty="0" smtClean="0">
                <a:latin typeface="Calibri" panose="020F0502020204030204" pitchFamily="34" charset="0"/>
              </a:rPr>
              <a:t>appointed.</a:t>
            </a:r>
            <a:endParaRPr lang="en-CA" sz="1600" dirty="0">
              <a:latin typeface="Calibri" panose="020F0502020204030204" pitchFamily="34" charset="0"/>
            </a:endParaRPr>
          </a:p>
          <a:p>
            <a:pPr lvl="1">
              <a:buFont typeface="Courier New" panose="02070309020205020404" pitchFamily="49" charset="0"/>
              <a:buChar char="o"/>
            </a:pPr>
            <a:r>
              <a:rPr lang="en-CA" sz="1600" dirty="0" smtClean="0">
                <a:latin typeface="Calibri" panose="020F0502020204030204" pitchFamily="34" charset="0"/>
              </a:rPr>
              <a:t>Government </a:t>
            </a:r>
            <a:r>
              <a:rPr lang="en-CA" sz="1600" dirty="0">
                <a:latin typeface="Calibri" panose="020F0502020204030204" pitchFamily="34" charset="0"/>
              </a:rPr>
              <a:t>messaging of digital services continues to grow </a:t>
            </a:r>
            <a:r>
              <a:rPr lang="en-CA" sz="1600" dirty="0" smtClean="0">
                <a:latin typeface="Calibri" panose="020F0502020204030204" pitchFamily="34" charset="0"/>
              </a:rPr>
              <a:t>stronger.</a:t>
            </a:r>
            <a:endParaRPr lang="en-CA" sz="1600" dirty="0">
              <a:latin typeface="Calibri" panose="020F0502020204030204" pitchFamily="34" charset="0"/>
            </a:endParaRPr>
          </a:p>
          <a:p>
            <a:pPr lvl="1">
              <a:buFont typeface="Courier New" panose="02070309020205020404" pitchFamily="49" charset="0"/>
              <a:buChar char="o"/>
            </a:pPr>
            <a:r>
              <a:rPr lang="en-CA" sz="1600" dirty="0">
                <a:latin typeface="Calibri" panose="020F0502020204030204" pitchFamily="34" charset="0"/>
              </a:rPr>
              <a:t>Emerging role of Canadian Digital Services to accelerate digital </a:t>
            </a:r>
            <a:r>
              <a:rPr lang="en-CA" sz="1600" dirty="0" smtClean="0">
                <a:latin typeface="Calibri" panose="020F0502020204030204" pitchFamily="34" charset="0"/>
              </a:rPr>
              <a:t>change.</a:t>
            </a:r>
            <a:endParaRPr lang="en-CA" sz="1600" dirty="0">
              <a:latin typeface="Calibri" panose="020F0502020204030204" pitchFamily="34" charset="0"/>
            </a:endParaRPr>
          </a:p>
          <a:p>
            <a:pPr lvl="1">
              <a:buFont typeface="Courier New" panose="02070309020205020404" pitchFamily="49" charset="0"/>
              <a:buChar char="o"/>
            </a:pPr>
            <a:r>
              <a:rPr lang="en-CA" sz="1600" dirty="0">
                <a:latin typeface="Calibri" panose="020F0502020204030204" pitchFamily="34" charset="0"/>
              </a:rPr>
              <a:t>Department and Agencies beginning to align their efforts to the Government’s digital vision (i.e. </a:t>
            </a:r>
            <a:r>
              <a:rPr lang="en-CA" sz="1600" dirty="0" err="1">
                <a:latin typeface="Calibri" panose="020F0502020204030204" pitchFamily="34" charset="0"/>
              </a:rPr>
              <a:t>OneGC</a:t>
            </a:r>
            <a:r>
              <a:rPr lang="en-CA" sz="1600" dirty="0" smtClean="0">
                <a:latin typeface="Calibri" panose="020F0502020204030204" pitchFamily="34" charset="0"/>
              </a:rPr>
              <a:t>).</a:t>
            </a:r>
            <a:endParaRPr lang="en-CA" sz="1600" dirty="0">
              <a:latin typeface="Calibri" panose="020F0502020204030204" pitchFamily="34" charset="0"/>
            </a:endParaRPr>
          </a:p>
          <a:p>
            <a:pPr>
              <a:spcBef>
                <a:spcPts val="1200"/>
              </a:spcBef>
              <a:buFont typeface="Wingdings" panose="05000000000000000000" pitchFamily="2" charset="2"/>
              <a:buChar char="ü"/>
            </a:pPr>
            <a:r>
              <a:rPr lang="en-CA" sz="1600" b="1" dirty="0">
                <a:solidFill>
                  <a:schemeClr val="tx1">
                    <a:lumMod val="50000"/>
                    <a:lumOff val="50000"/>
                  </a:schemeClr>
                </a:solidFill>
                <a:latin typeface="Calibri" panose="020F0502020204030204" pitchFamily="34" charset="0"/>
              </a:rPr>
              <a:t>Engaging Central Agencies:</a:t>
            </a:r>
          </a:p>
          <a:p>
            <a:pPr lvl="1">
              <a:buFont typeface="Courier New" panose="02070309020205020404" pitchFamily="49" charset="0"/>
              <a:buChar char="o"/>
            </a:pPr>
            <a:r>
              <a:rPr lang="en-CA" sz="1600" dirty="0">
                <a:latin typeface="Calibri" panose="020F0502020204030204" pitchFamily="34" charset="0"/>
              </a:rPr>
              <a:t>Timing is right to engage Finance Canada, the Treasury Board </a:t>
            </a:r>
            <a:r>
              <a:rPr lang="en-CA" sz="1600" dirty="0" smtClean="0">
                <a:latin typeface="Calibri" panose="020F0502020204030204" pitchFamily="34" charset="0"/>
              </a:rPr>
              <a:t>Secretariat and </a:t>
            </a:r>
            <a:r>
              <a:rPr lang="en-CA" sz="1600" dirty="0">
                <a:latin typeface="Calibri" panose="020F0502020204030204" pitchFamily="34" charset="0"/>
              </a:rPr>
              <a:t>the Privy Council Office for discussions to position </a:t>
            </a:r>
            <a:r>
              <a:rPr lang="en-CA" sz="1600" dirty="0" err="1">
                <a:latin typeface="Calibri" panose="020F0502020204030204" pitchFamily="34" charset="0"/>
              </a:rPr>
              <a:t>ePayroll</a:t>
            </a:r>
            <a:r>
              <a:rPr lang="en-CA" sz="1600" dirty="0">
                <a:latin typeface="Calibri" panose="020F0502020204030204" pitchFamily="34" charset="0"/>
              </a:rPr>
              <a:t> for long term success (i.e., who should lead </a:t>
            </a:r>
            <a:r>
              <a:rPr lang="en-CA" sz="1600" dirty="0" err="1">
                <a:latin typeface="Calibri" panose="020F0502020204030204" pitchFamily="34" charset="0"/>
              </a:rPr>
              <a:t>ePayroll</a:t>
            </a:r>
            <a:r>
              <a:rPr lang="en-CA" sz="1600" dirty="0">
                <a:latin typeface="Calibri" panose="020F0502020204030204" pitchFamily="34" charset="0"/>
              </a:rPr>
              <a:t>?)</a:t>
            </a:r>
          </a:p>
          <a:p>
            <a:pPr lvl="1">
              <a:buFont typeface="Courier New" panose="02070309020205020404" pitchFamily="49" charset="0"/>
              <a:buChar char="o"/>
            </a:pPr>
            <a:r>
              <a:rPr lang="en-CA" sz="1600" dirty="0" smtClean="0">
                <a:latin typeface="Calibri" panose="020F0502020204030204" pitchFamily="34" charset="0"/>
              </a:rPr>
              <a:t>This includes </a:t>
            </a:r>
            <a:r>
              <a:rPr lang="en-CA" sz="1600" dirty="0">
                <a:latin typeface="Calibri" panose="020F0502020204030204" pitchFamily="34" charset="0"/>
              </a:rPr>
              <a:t>engaging other partners such as the Canada Revenue Agency, Statistics Canada, and Innovation, Science, and Economic Development to further strengthen value </a:t>
            </a:r>
            <a:r>
              <a:rPr lang="en-CA" sz="1600" dirty="0" smtClean="0">
                <a:latin typeface="Calibri" panose="020F0502020204030204" pitchFamily="34" charset="0"/>
              </a:rPr>
              <a:t>proposition</a:t>
            </a:r>
          </a:p>
          <a:p>
            <a:pPr>
              <a:spcBef>
                <a:spcPts val="600"/>
              </a:spcBef>
              <a:buFont typeface="Wingdings" panose="05000000000000000000" pitchFamily="2" charset="2"/>
              <a:buChar char="ü"/>
            </a:pPr>
            <a:r>
              <a:rPr lang="en-CA" sz="1600" b="1" dirty="0" smtClean="0">
                <a:solidFill>
                  <a:schemeClr val="tx1">
                    <a:lumMod val="50000"/>
                    <a:lumOff val="50000"/>
                  </a:schemeClr>
                </a:solidFill>
                <a:latin typeface="Calibri" panose="020F0502020204030204" pitchFamily="34" charset="0"/>
              </a:rPr>
              <a:t>ESDC </a:t>
            </a:r>
            <a:r>
              <a:rPr lang="en-CA" sz="1600" b="1" dirty="0">
                <a:solidFill>
                  <a:schemeClr val="tx1">
                    <a:lumMod val="50000"/>
                    <a:lumOff val="50000"/>
                  </a:schemeClr>
                </a:solidFill>
                <a:latin typeface="Calibri" panose="020F0502020204030204" pitchFamily="34" charset="0"/>
              </a:rPr>
              <a:t>and </a:t>
            </a:r>
            <a:r>
              <a:rPr lang="en-CA" sz="1600" b="1" dirty="0" smtClean="0">
                <a:solidFill>
                  <a:schemeClr val="tx1">
                    <a:lumMod val="50000"/>
                    <a:lumOff val="50000"/>
                  </a:schemeClr>
                </a:solidFill>
                <a:latin typeface="Calibri" panose="020F0502020204030204" pitchFamily="34" charset="0"/>
              </a:rPr>
              <a:t>BDM:</a:t>
            </a:r>
            <a:endParaRPr lang="en-CA" sz="1600" b="1" dirty="0">
              <a:solidFill>
                <a:schemeClr val="tx1">
                  <a:lumMod val="50000"/>
                  <a:lumOff val="50000"/>
                </a:schemeClr>
              </a:solidFill>
              <a:latin typeface="Calibri" panose="020F0502020204030204" pitchFamily="34" charset="0"/>
            </a:endParaRPr>
          </a:p>
          <a:p>
            <a:pPr lvl="1">
              <a:buFont typeface="Courier New" panose="02070309020205020404" pitchFamily="49" charset="0"/>
              <a:buChar char="o"/>
            </a:pPr>
            <a:r>
              <a:rPr lang="en-CA" sz="1600" dirty="0">
                <a:latin typeface="Calibri" panose="020F0502020204030204" pitchFamily="34" charset="0"/>
              </a:rPr>
              <a:t>Advancing BDM to set the foundation to transform service delivery for the EI, CPP, and </a:t>
            </a:r>
            <a:r>
              <a:rPr lang="en-CA" sz="1600" dirty="0" smtClean="0">
                <a:latin typeface="Calibri" panose="020F0502020204030204" pitchFamily="34" charset="0"/>
              </a:rPr>
              <a:t>OAS.</a:t>
            </a:r>
            <a:endParaRPr lang="en-CA" sz="1600" dirty="0">
              <a:latin typeface="Calibri" panose="020F0502020204030204" pitchFamily="34" charset="0"/>
            </a:endParaRPr>
          </a:p>
          <a:p>
            <a:pPr lvl="1">
              <a:buFont typeface="Courier New" panose="02070309020205020404" pitchFamily="49" charset="0"/>
              <a:buChar char="o"/>
            </a:pPr>
            <a:r>
              <a:rPr lang="en-CA" sz="1600" dirty="0" smtClean="0">
                <a:latin typeface="Calibri" panose="020F0502020204030204" pitchFamily="34" charset="0"/>
              </a:rPr>
              <a:t>Determine timelines and sequencing for BDM to consume </a:t>
            </a:r>
            <a:r>
              <a:rPr lang="en-CA" sz="1600" dirty="0" err="1" smtClean="0">
                <a:latin typeface="Calibri" panose="020F0502020204030204" pitchFamily="34" charset="0"/>
              </a:rPr>
              <a:t>ePayroll</a:t>
            </a:r>
            <a:r>
              <a:rPr lang="en-CA" sz="1600" dirty="0" smtClean="0">
                <a:latin typeface="Calibri" panose="020F0502020204030204" pitchFamily="34" charset="0"/>
              </a:rPr>
              <a:t> services </a:t>
            </a:r>
            <a:r>
              <a:rPr lang="en-CA" sz="1600" dirty="0">
                <a:latin typeface="Calibri" panose="020F0502020204030204" pitchFamily="34" charset="0"/>
              </a:rPr>
              <a:t>and the </a:t>
            </a:r>
            <a:r>
              <a:rPr lang="en-CA" sz="1600" dirty="0" smtClean="0">
                <a:latin typeface="Calibri" panose="020F0502020204030204" pitchFamily="34" charset="0"/>
              </a:rPr>
              <a:t>data, (namely </a:t>
            </a:r>
            <a:r>
              <a:rPr lang="en-CA" sz="1600" dirty="0">
                <a:latin typeface="Calibri" panose="020F0502020204030204" pitchFamily="34" charset="0"/>
              </a:rPr>
              <a:t>real-time </a:t>
            </a:r>
            <a:r>
              <a:rPr lang="en-CA" sz="1600" dirty="0" smtClean="0">
                <a:latin typeface="Calibri" panose="020F0502020204030204" pitchFamily="34" charset="0"/>
              </a:rPr>
              <a:t>information) needed  to administer EI and pensions</a:t>
            </a:r>
          </a:p>
          <a:p>
            <a:pPr marL="0" indent="0">
              <a:buNone/>
            </a:pPr>
            <a:endParaRPr lang="en-CA" sz="1300" b="1" dirty="0">
              <a:solidFill>
                <a:srgbClr val="469CA7"/>
              </a:solidFill>
              <a:latin typeface="Calibri" panose="020F0502020204030204" pitchFamily="34" charset="0"/>
            </a:endParaRPr>
          </a:p>
        </p:txBody>
      </p:sp>
      <p:sp>
        <p:nvSpPr>
          <p:cNvPr id="4" name="Slide Number Placeholder 1"/>
          <p:cNvSpPr>
            <a:spLocks noGrp="1"/>
          </p:cNvSpPr>
          <p:nvPr>
            <p:ph type="sldNum" idx="12"/>
          </p:nvPr>
        </p:nvSpPr>
        <p:spPr>
          <a:xfrm>
            <a:off x="6553200" y="6356353"/>
            <a:ext cx="2133600" cy="365125"/>
          </a:xfrm>
        </p:spPr>
        <p:txBody>
          <a:bodyPr/>
          <a:lstStyle/>
          <a:p>
            <a:pPr marL="0" lvl="0" indent="0" algn="r" rtl="0">
              <a:spcBef>
                <a:spcPts val="0"/>
              </a:spcBef>
              <a:spcAft>
                <a:spcPts val="0"/>
              </a:spcAft>
              <a:buNone/>
            </a:pPr>
            <a:fld id="{00000000-1234-1234-1234-123412341234}" type="slidenum">
              <a:rPr lang="en-US" sz="900" smtClean="0"/>
              <a:t>10</a:t>
            </a:fld>
            <a:endParaRPr lang="en-US" sz="900" dirty="0"/>
          </a:p>
        </p:txBody>
      </p:sp>
    </p:spTree>
    <p:extLst>
      <p:ext uri="{BB962C8B-B14F-4D97-AF65-F5344CB8AC3E}">
        <p14:creationId xmlns:p14="http://schemas.microsoft.com/office/powerpoint/2010/main" val="3957106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7;p27"/>
          <p:cNvSpPr txBox="1"/>
          <p:nvPr/>
        </p:nvSpPr>
        <p:spPr>
          <a:xfrm>
            <a:off x="0" y="-5932"/>
            <a:ext cx="9144000" cy="840259"/>
          </a:xfrm>
          <a:prstGeom prst="rect">
            <a:avLst/>
          </a:prstGeom>
          <a:solidFill>
            <a:schemeClr val="accent3"/>
          </a:solidFill>
          <a:ln>
            <a:noFill/>
          </a:ln>
        </p:spPr>
        <p:txBody>
          <a:bodyPr spcFirstLastPara="1" wrap="square" lIns="180000" tIns="315900" rIns="68575" bIns="34275" anchor="ctr" anchorCtr="0">
            <a:noAutofit/>
          </a:bodyPr>
          <a:lstStyle/>
          <a:p>
            <a:r>
              <a:rPr lang="en-CA" sz="17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HCCS </a:t>
            </a:r>
            <a:r>
              <a:rPr lang="en-CA" sz="1700" b="1" dirty="0">
                <a:solidFill>
                  <a:schemeClr val="bg1"/>
                </a:solidFill>
                <a:latin typeface="Verdana" panose="020B0604030504040204" pitchFamily="34" charset="0"/>
                <a:ea typeface="Verdana" panose="020B0604030504040204" pitchFamily="34" charset="0"/>
                <a:cs typeface="Verdana" panose="020B0604030504040204" pitchFamily="34" charset="0"/>
              </a:rPr>
              <a:t>Update and Next Steps</a:t>
            </a:r>
          </a:p>
          <a:p>
            <a:endParaRPr sz="1700" b="1" i="0" u="none" strike="noStrike" cap="none" dirty="0">
              <a:solidFill>
                <a:schemeClr val="bg1"/>
              </a:solidFill>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4" name="Content Placeholder 2"/>
          <p:cNvSpPr txBox="1">
            <a:spLocks/>
          </p:cNvSpPr>
          <p:nvPr/>
        </p:nvSpPr>
        <p:spPr>
          <a:xfrm>
            <a:off x="449036" y="1001061"/>
            <a:ext cx="8229600" cy="477108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Tx/>
              <a:buFont typeface="Arial"/>
              <a:buNone/>
            </a:pPr>
            <a:r>
              <a:rPr lang="en-CA" sz="1400" b="1" dirty="0" smtClean="0">
                <a:solidFill>
                  <a:schemeClr val="accent3">
                    <a:lumMod val="75000"/>
                  </a:schemeClr>
                </a:solidFill>
                <a:latin typeface="Calibri" panose="020F0502020204030204" pitchFamily="34" charset="0"/>
              </a:rPr>
              <a:t>Background:</a:t>
            </a:r>
          </a:p>
          <a:p>
            <a:pPr>
              <a:buClrTx/>
              <a:buFont typeface="Wingdings" panose="05000000000000000000" pitchFamily="2" charset="2"/>
              <a:buChar char="ü"/>
            </a:pPr>
            <a:r>
              <a:rPr lang="en-CA" sz="1400" dirty="0" smtClean="0">
                <a:latin typeface="Calibri" panose="020F0502020204030204" pitchFamily="34" charset="0"/>
              </a:rPr>
              <a:t>HCCS will improve </a:t>
            </a:r>
            <a:r>
              <a:rPr lang="en-CA" sz="1400" dirty="0">
                <a:latin typeface="Calibri" panose="020F0502020204030204" pitchFamily="34" charset="0"/>
              </a:rPr>
              <a:t>service delivery by replacing an outdated, end-of life telephony platform with a modern </a:t>
            </a:r>
            <a:r>
              <a:rPr lang="en-CA" sz="1400" dirty="0" smtClean="0">
                <a:latin typeface="Calibri" panose="020F0502020204030204" pitchFamily="34" charset="0"/>
              </a:rPr>
              <a:t>solution, that </a:t>
            </a:r>
            <a:r>
              <a:rPr lang="en-CA" sz="1400" dirty="0">
                <a:latin typeface="Calibri" panose="020F0502020204030204" pitchFamily="34" charset="0"/>
              </a:rPr>
              <a:t>will offer new functionalities that ESDC can leverage to enhance the customer experience and support the department’s service delivery modernization agenda</a:t>
            </a:r>
            <a:r>
              <a:rPr lang="en-CA" sz="1400" dirty="0" smtClean="0">
                <a:latin typeface="Calibri" panose="020F0502020204030204" pitchFamily="34" charset="0"/>
              </a:rPr>
              <a:t>.</a:t>
            </a:r>
          </a:p>
          <a:p>
            <a:pPr>
              <a:buClrTx/>
              <a:buFont typeface="Wingdings" panose="05000000000000000000" pitchFamily="2" charset="2"/>
              <a:buChar char="ü"/>
            </a:pPr>
            <a:r>
              <a:rPr lang="en-CA" sz="1400" dirty="0" smtClean="0">
                <a:latin typeface="Calibri" panose="020F0502020204030204" pitchFamily="34" charset="0"/>
              </a:rPr>
              <a:t>The </a:t>
            </a:r>
            <a:r>
              <a:rPr lang="en-CA" sz="1400" dirty="0">
                <a:latin typeface="Calibri" panose="020F0502020204030204" pitchFamily="34" charset="0"/>
              </a:rPr>
              <a:t>first wave of HCCS migrations consists of eight contact centres from three Departments: </a:t>
            </a:r>
            <a:r>
              <a:rPr lang="en-CA" sz="1400" dirty="0" smtClean="0">
                <a:latin typeface="Calibri" panose="020F0502020204030204" pitchFamily="34" charset="0"/>
              </a:rPr>
              <a:t>Shared Services Canada (SSC), </a:t>
            </a:r>
            <a:r>
              <a:rPr lang="en-CA" sz="1400" dirty="0">
                <a:latin typeface="Calibri" panose="020F0502020204030204" pitchFamily="34" charset="0"/>
              </a:rPr>
              <a:t>Canada Revenue Agency (CRA), and </a:t>
            </a:r>
            <a:r>
              <a:rPr lang="en-CA" sz="1400" dirty="0" smtClean="0">
                <a:latin typeface="Calibri" panose="020F0502020204030204" pitchFamily="34" charset="0"/>
              </a:rPr>
              <a:t>ESDC.</a:t>
            </a:r>
          </a:p>
          <a:p>
            <a:pPr marL="0" indent="0">
              <a:spcBef>
                <a:spcPts val="1200"/>
              </a:spcBef>
              <a:buClrTx/>
              <a:buNone/>
            </a:pPr>
            <a:r>
              <a:rPr lang="en-CA" sz="1400" b="1" dirty="0" smtClean="0">
                <a:solidFill>
                  <a:schemeClr val="accent3">
                    <a:lumMod val="75000"/>
                  </a:schemeClr>
                </a:solidFill>
                <a:latin typeface="Calibri" panose="020F0502020204030204" pitchFamily="34" charset="0"/>
              </a:rPr>
              <a:t>Engagement:</a:t>
            </a:r>
            <a:endParaRPr lang="en-CA" sz="1400" b="1" dirty="0">
              <a:solidFill>
                <a:schemeClr val="accent3">
                  <a:lumMod val="75000"/>
                </a:schemeClr>
              </a:solidFill>
              <a:latin typeface="Calibri" panose="020F0502020204030204" pitchFamily="34" charset="0"/>
            </a:endParaRPr>
          </a:p>
          <a:p>
            <a:pPr>
              <a:buClrTx/>
              <a:buFont typeface="Wingdings" panose="05000000000000000000" pitchFamily="2" charset="2"/>
              <a:buChar char="ü"/>
            </a:pPr>
            <a:r>
              <a:rPr lang="en-CA" sz="1400" dirty="0" smtClean="0">
                <a:latin typeface="Calibri" panose="020F0502020204030204" pitchFamily="34" charset="0"/>
              </a:rPr>
              <a:t>ESDC met with employers at the Federal Government Relations Advisory Council (FGRAC) in April to provide an overview of HCCS.</a:t>
            </a:r>
          </a:p>
          <a:p>
            <a:pPr>
              <a:buClrTx/>
              <a:buFont typeface="Wingdings" panose="05000000000000000000" pitchFamily="2" charset="2"/>
              <a:buChar char="ü"/>
            </a:pPr>
            <a:r>
              <a:rPr lang="en-CA" sz="1400" dirty="0" smtClean="0">
                <a:latin typeface="Calibri" panose="020F0502020204030204" pitchFamily="34" charset="0"/>
              </a:rPr>
              <a:t>In June 2018, ESDC delivered multiple presentations to the Canadian Payroll Association (CPA) as part of the 36</a:t>
            </a:r>
            <a:r>
              <a:rPr lang="en-CA" sz="1400" baseline="30000" dirty="0" smtClean="0">
                <a:latin typeface="Calibri" panose="020F0502020204030204" pitchFamily="34" charset="0"/>
              </a:rPr>
              <a:t>th</a:t>
            </a:r>
            <a:r>
              <a:rPr lang="en-CA" sz="1400" dirty="0" smtClean="0">
                <a:latin typeface="Calibri" panose="020F0502020204030204" pitchFamily="34" charset="0"/>
              </a:rPr>
              <a:t> Annual Conference and Trade Show in Ottawa.</a:t>
            </a:r>
          </a:p>
          <a:p>
            <a:pPr>
              <a:buClrTx/>
              <a:buFont typeface="Wingdings" panose="05000000000000000000" pitchFamily="2" charset="2"/>
              <a:buChar char="ü"/>
            </a:pPr>
            <a:r>
              <a:rPr lang="en-CA" sz="1400" dirty="0" smtClean="0">
                <a:latin typeface="Calibri" panose="020F0502020204030204" pitchFamily="34" charset="0"/>
              </a:rPr>
              <a:t>Employers were engaged as part of moderated and unmoderated usability testing for the new Interactive Voice Response system design as part of HCCS.</a:t>
            </a:r>
          </a:p>
          <a:p>
            <a:pPr marL="0" indent="0">
              <a:spcBef>
                <a:spcPts val="1200"/>
              </a:spcBef>
              <a:buClrTx/>
              <a:buNone/>
            </a:pPr>
            <a:r>
              <a:rPr lang="en-CA" sz="1400" b="1" dirty="0" smtClean="0">
                <a:solidFill>
                  <a:schemeClr val="accent3">
                    <a:lumMod val="75000"/>
                  </a:schemeClr>
                </a:solidFill>
                <a:latin typeface="Calibri" panose="020F0502020204030204" pitchFamily="34" charset="0"/>
              </a:rPr>
              <a:t>Achievements:</a:t>
            </a:r>
          </a:p>
          <a:p>
            <a:pPr>
              <a:spcAft>
                <a:spcPts val="600"/>
              </a:spcAft>
              <a:buClrTx/>
              <a:buFont typeface="Wingdings" panose="05000000000000000000" pitchFamily="2" charset="2"/>
              <a:buChar char="ü"/>
            </a:pPr>
            <a:r>
              <a:rPr lang="en-CA" sz="1400" dirty="0">
                <a:latin typeface="Calibri" panose="020F0502020204030204" pitchFamily="34" charset="0"/>
              </a:rPr>
              <a:t>There have been three migrations so far: SSC’s End User Service Desk (EUSD) on July 13 2018; ESDC’s National Service Desk (NSD) on August 17 2018; and ESDC’s Employer Contact Centre (ECC) on October 26.</a:t>
            </a:r>
          </a:p>
          <a:p>
            <a:pPr marL="0" indent="0">
              <a:spcBef>
                <a:spcPts val="1200"/>
              </a:spcBef>
              <a:buClrTx/>
              <a:buNone/>
            </a:pPr>
            <a:r>
              <a:rPr lang="en-CA" sz="1400" b="1" dirty="0">
                <a:solidFill>
                  <a:schemeClr val="accent3">
                    <a:lumMod val="75000"/>
                  </a:schemeClr>
                </a:solidFill>
                <a:latin typeface="Calibri" panose="020F0502020204030204" pitchFamily="34" charset="0"/>
              </a:rPr>
              <a:t>Next Steps:</a:t>
            </a:r>
          </a:p>
          <a:p>
            <a:pPr>
              <a:spcAft>
                <a:spcPts val="600"/>
              </a:spcAft>
              <a:buClrTx/>
              <a:buFont typeface="Wingdings" panose="05000000000000000000" pitchFamily="2" charset="2"/>
              <a:buChar char="ü"/>
            </a:pPr>
            <a:r>
              <a:rPr lang="en-CA" sz="1400" dirty="0">
                <a:latin typeface="Calibri" panose="020F0502020204030204" pitchFamily="34" charset="0"/>
              </a:rPr>
              <a:t>Continue planning, design, and service readiness activities for remaining ESDC specialized call centres including the EI Specialized Call Centre network.</a:t>
            </a:r>
          </a:p>
        </p:txBody>
      </p:sp>
    </p:spTree>
    <p:extLst>
      <p:ext uri="{BB962C8B-B14F-4D97-AF65-F5344CB8AC3E}">
        <p14:creationId xmlns:p14="http://schemas.microsoft.com/office/powerpoint/2010/main" val="1209136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9" name="Picture Placeholder 27"/>
          <p:cNvPicPr>
            <a:picLocks noChangeAspect="1"/>
          </p:cNvPicPr>
          <p:nvPr/>
        </p:nvPicPr>
        <p:blipFill rotWithShape="1">
          <a:blip r:embed="rId3">
            <a:extLst>
              <a:ext uri="{28A0092B-C50C-407E-A947-70E740481C1C}">
                <a14:useLocalDpi xmlns:a14="http://schemas.microsoft.com/office/drawing/2010/main" val="0"/>
              </a:ext>
            </a:extLst>
          </a:blip>
          <a:srcRect l="39125" t="7873" b="7873"/>
          <a:stretch/>
        </p:blipFill>
        <p:spPr>
          <a:xfrm>
            <a:off x="4457869" y="857251"/>
            <a:ext cx="4686131" cy="5143484"/>
          </a:xfrm>
          <a:prstGeom prst="rect">
            <a:avLst/>
          </a:prstGeom>
        </p:spPr>
      </p:pic>
      <p:sp>
        <p:nvSpPr>
          <p:cNvPr id="10" name="Rectangle 9"/>
          <p:cNvSpPr/>
          <p:nvPr/>
        </p:nvSpPr>
        <p:spPr>
          <a:xfrm>
            <a:off x="-7" y="857251"/>
            <a:ext cx="4457870" cy="5143502"/>
          </a:xfrm>
          <a:prstGeom prst="rect">
            <a:avLst/>
          </a:prstGeom>
          <a:solidFill>
            <a:srgbClr val="CCE7E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1125" dirty="0" err="1"/>
          </a:p>
        </p:txBody>
      </p:sp>
      <p:graphicFrame>
        <p:nvGraphicFramePr>
          <p:cNvPr id="8" name="Table 7"/>
          <p:cNvGraphicFramePr>
            <a:graphicFrameLocks noGrp="1"/>
          </p:cNvGraphicFramePr>
          <p:nvPr>
            <p:extLst>
              <p:ext uri="{D42A27DB-BD31-4B8C-83A1-F6EECF244321}">
                <p14:modId xmlns:p14="http://schemas.microsoft.com/office/powerpoint/2010/main" val="3818316224"/>
              </p:ext>
            </p:extLst>
          </p:nvPr>
        </p:nvGraphicFramePr>
        <p:xfrm>
          <a:off x="1" y="2272185"/>
          <a:ext cx="4457870" cy="3855720"/>
        </p:xfrm>
        <a:graphic>
          <a:graphicData uri="http://schemas.openxmlformats.org/drawingml/2006/table">
            <a:tbl>
              <a:tblPr bandRow="1"/>
              <a:tblGrid>
                <a:gridCol w="4457870">
                  <a:extLst>
                    <a:ext uri="{9D8B030D-6E8A-4147-A177-3AD203B41FA5}">
                      <a16:colId xmlns:a16="http://schemas.microsoft.com/office/drawing/2014/main" val="20000"/>
                    </a:ext>
                  </a:extLst>
                </a:gridCol>
              </a:tblGrid>
              <a:tr h="364718">
                <a:tc>
                  <a:txBody>
                    <a:bodyPr/>
                    <a:lstStyle/>
                    <a:p>
                      <a:r>
                        <a:rPr lang="en-GB" sz="2700" b="1" i="1" dirty="0" smtClean="0">
                          <a:solidFill>
                            <a:srgbClr val="469CA7"/>
                          </a:solidFill>
                          <a:latin typeface="Calibri" panose="020F0502020204030204" pitchFamily="34" charset="0"/>
                        </a:rPr>
                        <a:t> Content</a:t>
                      </a:r>
                      <a:endParaRPr lang="en-GB" sz="2700" b="1" i="1" dirty="0">
                        <a:solidFill>
                          <a:srgbClr val="469CA7"/>
                        </a:solidFill>
                        <a:latin typeface="Calibri" panose="020F050202020403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016578">
                <a:tc>
                  <a:txBody>
                    <a:bodyPr/>
                    <a:lstStyle/>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lang="en-GB" sz="1400" b="0" i="0" u="none" strike="noStrike" kern="1200" cap="none" dirty="0" smtClean="0">
                          <a:solidFill>
                            <a:schemeClr val="tx1"/>
                          </a:solidFill>
                          <a:latin typeface="Calibri" panose="020F0502020204030204" pitchFamily="34" charset="0"/>
                          <a:ea typeface="+mn-ea"/>
                          <a:cs typeface="+mn-cs"/>
                          <a:sym typeface="Arial"/>
                        </a:rPr>
                        <a:t>BDM </a:t>
                      </a:r>
                      <a:r>
                        <a:rPr lang="en-GB" sz="1400" b="0" i="0" u="none" strike="noStrike" kern="1200" cap="none" baseline="0" dirty="0" smtClean="0">
                          <a:solidFill>
                            <a:schemeClr val="tx1"/>
                          </a:solidFill>
                          <a:latin typeface="Calibri" panose="020F0502020204030204" pitchFamily="34" charset="0"/>
                          <a:ea typeface="+mn-ea"/>
                          <a:cs typeface="+mn-cs"/>
                          <a:sym typeface="Arial"/>
                        </a:rPr>
                        <a:t>Strategic </a:t>
                      </a:r>
                      <a:r>
                        <a:rPr lang="en-GB" sz="1400" b="0" i="0" u="none" strike="noStrike" kern="1200" cap="none" dirty="0" smtClean="0">
                          <a:solidFill>
                            <a:schemeClr val="tx1"/>
                          </a:solidFill>
                          <a:latin typeface="Calibri" panose="020F0502020204030204" pitchFamily="34" charset="0"/>
                          <a:ea typeface="+mn-ea"/>
                          <a:cs typeface="+mn-cs"/>
                          <a:sym typeface="Arial"/>
                        </a:rPr>
                        <a:t>Context </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lang="en-GB" sz="1400" b="0" i="0" u="none" strike="noStrike" kern="1200" cap="none" dirty="0" smtClean="0">
                          <a:solidFill>
                            <a:schemeClr val="tx1"/>
                          </a:solidFill>
                          <a:latin typeface="Calibri" panose="020F0502020204030204" pitchFamily="34" charset="0"/>
                          <a:ea typeface="+mn-ea"/>
                          <a:cs typeface="+mn-cs"/>
                          <a:sym typeface="Arial"/>
                        </a:rPr>
                        <a:t>Drivers for transforming</a:t>
                      </a:r>
                      <a:r>
                        <a:rPr lang="en-GB" sz="1400" b="0" i="0" u="none" strike="noStrike" kern="1200" cap="none" baseline="0" dirty="0" smtClean="0">
                          <a:solidFill>
                            <a:schemeClr val="tx1"/>
                          </a:solidFill>
                          <a:latin typeface="Calibri" panose="020F0502020204030204" pitchFamily="34" charset="0"/>
                          <a:ea typeface="+mn-ea"/>
                          <a:cs typeface="+mn-cs"/>
                          <a:sym typeface="Arial"/>
                        </a:rPr>
                        <a:t> ESDC’s benefits delivery model</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lang="en-CA" sz="1400" b="0" i="0" u="none" strike="noStrike" kern="1200" cap="none" dirty="0" smtClean="0">
                          <a:solidFill>
                            <a:schemeClr val="tx1"/>
                          </a:solidFill>
                          <a:latin typeface="Calibri" panose="020F0502020204030204" pitchFamily="34" charset="0"/>
                          <a:ea typeface="+mn-ea"/>
                          <a:cs typeface="+mn-cs"/>
                          <a:sym typeface="Arial"/>
                        </a:rPr>
                        <a:t>The BDM Programme is how ESDC is building</a:t>
                      </a:r>
                      <a:r>
                        <a:rPr lang="en-CA" sz="1400" b="0" i="0" u="none" strike="noStrike" kern="1200" cap="none" baseline="0" dirty="0" smtClean="0">
                          <a:solidFill>
                            <a:schemeClr val="tx1"/>
                          </a:solidFill>
                          <a:latin typeface="Calibri" panose="020F0502020204030204" pitchFamily="34" charset="0"/>
                          <a:ea typeface="+mn-ea"/>
                          <a:cs typeface="+mn-cs"/>
                          <a:sym typeface="Arial"/>
                        </a:rPr>
                        <a:t> the foundation for modernizing social programmes</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lang="en-CA" sz="1400" b="0" i="0" u="none" strike="noStrike" kern="1200" cap="none" dirty="0" smtClean="0">
                          <a:solidFill>
                            <a:schemeClr val="tx1"/>
                          </a:solidFill>
                          <a:latin typeface="Calibri" panose="020F0502020204030204" pitchFamily="34" charset="0"/>
                          <a:ea typeface="+mn-ea"/>
                          <a:cs typeface="+mn-cs"/>
                        </a:rPr>
                        <a:t>BDM will deliver many core capabilities, and consume other capabilities where they are available and meet BDM needs</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lang="en-CA" sz="1400" b="0" i="0" u="none" strike="noStrike" kern="1200" cap="none" dirty="0" smtClean="0">
                          <a:solidFill>
                            <a:schemeClr val="tx1"/>
                          </a:solidFill>
                          <a:latin typeface="Calibri" panose="020F0502020204030204" pitchFamily="34" charset="0"/>
                          <a:ea typeface="+mn-ea"/>
                          <a:cs typeface="+mn-cs"/>
                          <a:sym typeface="Verdana"/>
                        </a:rPr>
                        <a:t>BDM has learned lessons from other large-scale transformation projects</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lang="en-CA" sz="1400" b="0" i="0" u="none" strike="noStrike" kern="1200" cap="none" dirty="0" smtClean="0">
                          <a:solidFill>
                            <a:schemeClr val="tx1"/>
                          </a:solidFill>
                          <a:latin typeface="Calibri" panose="020F0502020204030204" pitchFamily="34" charset="0"/>
                          <a:ea typeface="+mn-ea"/>
                          <a:cs typeface="+mn-cs"/>
                        </a:rPr>
                        <a:t>The BDM implementation strategy is phased, with no big bang </a:t>
                      </a:r>
                      <a:r>
                        <a:rPr lang="en-CA" sz="1400" b="0" i="0" u="none" strike="noStrike" kern="1200" cap="none" dirty="0" smtClean="0">
                          <a:solidFill>
                            <a:schemeClr val="tx1"/>
                          </a:solidFill>
                          <a:latin typeface="Calibri" panose="020F0502020204030204" pitchFamily="34" charset="0"/>
                          <a:ea typeface="+mn-ea"/>
                          <a:cs typeface="+mn-cs"/>
                          <a:sym typeface="Verdana"/>
                        </a:rPr>
                        <a:t>projects</a:t>
                      </a:r>
                      <a:endParaRPr lang="en-CA" sz="1400" b="0" i="0" u="none" strike="noStrike" kern="1200" cap="none" dirty="0" smtClean="0">
                        <a:solidFill>
                          <a:schemeClr val="tx1"/>
                        </a:solidFill>
                        <a:latin typeface="Calibri" panose="020F0502020204030204" pitchFamily="34" charset="0"/>
                        <a:ea typeface="+mn-ea"/>
                        <a:cs typeface="+mn-cs"/>
                        <a:sym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lang="en-GB" sz="1400" b="0" i="0" u="none" strike="noStrike" kern="1200" cap="none" dirty="0" err="1" smtClean="0">
                          <a:solidFill>
                            <a:schemeClr val="tx1"/>
                          </a:solidFill>
                          <a:latin typeface="Calibri" panose="020F0502020204030204" pitchFamily="34" charset="0"/>
                          <a:ea typeface="+mn-ea"/>
                          <a:cs typeface="+mn-cs"/>
                          <a:sym typeface="Arial"/>
                        </a:rPr>
                        <a:t>ePayroll</a:t>
                      </a:r>
                      <a:r>
                        <a:rPr lang="en-GB" sz="1400" b="0" i="0" u="none" strike="noStrike" kern="1200" cap="none" dirty="0" smtClean="0">
                          <a:solidFill>
                            <a:schemeClr val="tx1"/>
                          </a:solidFill>
                          <a:latin typeface="Calibri" panose="020F0502020204030204" pitchFamily="34" charset="0"/>
                          <a:ea typeface="+mn-ea"/>
                          <a:cs typeface="+mn-cs"/>
                          <a:sym typeface="Arial"/>
                        </a:rPr>
                        <a:t> Update &amp; Next Steps</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lang="en-GB" sz="1400" b="0" i="0" u="none" strike="noStrike" kern="1200" cap="none" baseline="0" dirty="0" smtClean="0">
                          <a:solidFill>
                            <a:schemeClr val="tx1"/>
                          </a:solidFill>
                          <a:latin typeface="Calibri" panose="020F0502020204030204" pitchFamily="34" charset="0"/>
                          <a:ea typeface="+mn-ea"/>
                          <a:cs typeface="+mn-cs"/>
                          <a:sym typeface="Arial"/>
                        </a:rPr>
                        <a:t>HCCS Update &amp; Next Steps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3" name="TextBox 12"/>
          <p:cNvSpPr txBox="1"/>
          <p:nvPr/>
        </p:nvSpPr>
        <p:spPr>
          <a:xfrm>
            <a:off x="-7" y="1419269"/>
            <a:ext cx="4457870" cy="715578"/>
          </a:xfrm>
          <a:prstGeom prst="rect">
            <a:avLst/>
          </a:prstGeom>
          <a:solidFill>
            <a:schemeClr val="bg1"/>
          </a:solidFill>
        </p:spPr>
        <p:txBody>
          <a:bodyPr wrap="square" lIns="324000" tIns="34289" rIns="68579" bIns="34289" rtlCol="0" anchor="ctr">
            <a:spAutoFit/>
          </a:bodyPr>
          <a:lstStyle>
            <a:defPPr marR="0" lvl="0" algn="l" rtl="0">
              <a:lnSpc>
                <a:spcPct val="100000"/>
              </a:lnSpc>
              <a:spcBef>
                <a:spcPts val="0"/>
              </a:spcBef>
              <a:spcAft>
                <a:spcPts val="0"/>
              </a:spcAft>
            </a:defPPr>
            <a:lvl1pPr>
              <a:defRPr sz="1400" b="1">
                <a:solidFill>
                  <a:schemeClr val="accent3">
                    <a:lumMod val="75000"/>
                  </a:schemeClr>
                </a:solidFill>
                <a:latin typeface="Calibri" panose="020F0502020204030204" pitchFamily="34" charset="0"/>
              </a:defRPr>
            </a:lvl1pPr>
          </a:lstStyle>
          <a:p>
            <a:r>
              <a:rPr lang="en-US" dirty="0"/>
              <a:t>To provide an overview of </a:t>
            </a:r>
            <a:r>
              <a:rPr lang="en-US"/>
              <a:t>the </a:t>
            </a:r>
            <a:r>
              <a:rPr lang="en-US" smtClean="0"/>
              <a:t>Benefits </a:t>
            </a:r>
            <a:r>
              <a:rPr lang="en-US" dirty="0"/>
              <a:t>Delivery Modernization (BDM) Programme and updates on </a:t>
            </a:r>
            <a:r>
              <a:rPr lang="en-US" dirty="0" err="1"/>
              <a:t>ePayroll</a:t>
            </a:r>
            <a:r>
              <a:rPr lang="en-US" dirty="0"/>
              <a:t> and Hosted Contact Centre Solution (HCCS).</a:t>
            </a:r>
          </a:p>
        </p:txBody>
      </p:sp>
      <p:sp>
        <p:nvSpPr>
          <p:cNvPr id="14" name="Rectangle 13"/>
          <p:cNvSpPr/>
          <p:nvPr/>
        </p:nvSpPr>
        <p:spPr>
          <a:xfrm>
            <a:off x="-1" y="857251"/>
            <a:ext cx="4457869" cy="484746"/>
          </a:xfrm>
          <a:prstGeom prst="rect">
            <a:avLst/>
          </a:prstGeom>
          <a:solidFill>
            <a:schemeClr val="bg1">
              <a:lumMod val="85000"/>
            </a:schemeClr>
          </a:solidFill>
        </p:spPr>
        <p:txBody>
          <a:bodyPr wrap="square" lIns="68579" tIns="34289" rIns="68579" bIns="34289">
            <a:spAutoFit/>
          </a:bodyPr>
          <a:lstStyle/>
          <a:p>
            <a:r>
              <a:rPr lang="en-GB" sz="2700" b="1" i="1" dirty="0">
                <a:solidFill>
                  <a:srgbClr val="469CA7"/>
                </a:solidFill>
                <a:latin typeface="Calibri" panose="020F0502020204030204" pitchFamily="34" charset="0"/>
              </a:rPr>
              <a:t>Purpose</a:t>
            </a:r>
          </a:p>
        </p:txBody>
      </p:sp>
      <p:sp>
        <p:nvSpPr>
          <p:cNvPr id="15" name="Shape 57"/>
          <p:cNvSpPr txBox="1">
            <a:spLocks/>
          </p:cNvSpPr>
          <p:nvPr/>
        </p:nvSpPr>
        <p:spPr>
          <a:xfrm>
            <a:off x="0" y="0"/>
            <a:ext cx="9144000" cy="720000"/>
          </a:xfrm>
          <a:prstGeom prst="rect">
            <a:avLst/>
          </a:prstGeom>
          <a:solidFill>
            <a:schemeClr val="accent3"/>
          </a:solidFill>
          <a:ln>
            <a:noFill/>
          </a:ln>
        </p:spPr>
        <p:txBody>
          <a:bodyPr spcFirstLastPara="1" wrap="square" lIns="68567" tIns="315892" rIns="68567" bIns="3427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2430"/>
            </a:pPr>
            <a:r>
              <a:rPr lang="en-US" sz="1800" b="1" dirty="0" smtClean="0">
                <a:solidFill>
                  <a:schemeClr val="bg1"/>
                </a:solidFill>
                <a:latin typeface="Verdana"/>
                <a:ea typeface="Verdana"/>
                <a:cs typeface="Verdana"/>
                <a:sym typeface="Verdana"/>
              </a:rPr>
              <a:t>Today, we will discuss…</a:t>
            </a:r>
            <a:r>
              <a:rPr lang="en-US" sz="1800" b="1" dirty="0">
                <a:solidFill>
                  <a:schemeClr val="bg1"/>
                </a:solidFill>
                <a:latin typeface="Verdana"/>
                <a:ea typeface="Verdana"/>
                <a:cs typeface="Verdana"/>
                <a:sym typeface="Verdana"/>
              </a:rPr>
              <a:t/>
            </a:r>
            <a:br>
              <a:rPr lang="en-US" sz="1800" b="1" dirty="0">
                <a:solidFill>
                  <a:schemeClr val="bg1"/>
                </a:solidFill>
                <a:latin typeface="Verdana"/>
                <a:ea typeface="Verdana"/>
                <a:cs typeface="Verdana"/>
                <a:sym typeface="Verdana"/>
              </a:rPr>
            </a:br>
            <a:endParaRPr lang="en-US" sz="1800" dirty="0">
              <a:solidFill>
                <a:schemeClr val="bg1"/>
              </a:solidFill>
              <a:latin typeface="Verdana"/>
              <a:ea typeface="Verdana"/>
              <a:cs typeface="Verdana"/>
              <a:sym typeface="Verdana"/>
            </a:endParaRPr>
          </a:p>
        </p:txBody>
      </p:sp>
      <p:sp>
        <p:nvSpPr>
          <p:cNvPr id="11" name="Slide Number Placeholder 1"/>
          <p:cNvSpPr>
            <a:spLocks noGrp="1"/>
          </p:cNvSpPr>
          <p:nvPr>
            <p:ph type="sldNum" idx="12"/>
          </p:nvPr>
        </p:nvSpPr>
        <p:spPr>
          <a:xfrm>
            <a:off x="6553200" y="6356353"/>
            <a:ext cx="2133600" cy="365125"/>
          </a:xfrm>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2137552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p27"/>
          <p:cNvSpPr txBox="1"/>
          <p:nvPr/>
        </p:nvSpPr>
        <p:spPr>
          <a:xfrm>
            <a:off x="-995" y="0"/>
            <a:ext cx="9144000" cy="720000"/>
          </a:xfrm>
          <a:prstGeom prst="rect">
            <a:avLst/>
          </a:prstGeom>
          <a:solidFill>
            <a:schemeClr val="accent3"/>
          </a:solidFill>
          <a:ln>
            <a:noFill/>
          </a:ln>
        </p:spPr>
        <p:txBody>
          <a:bodyPr spcFirstLastPara="1" wrap="square" lIns="180000" tIns="315900" rIns="68575" bIns="34275" anchor="ctr" anchorCtr="0">
            <a:noAutofit/>
          </a:bodyPr>
          <a:lstStyle/>
          <a:p>
            <a:r>
              <a:rPr lang="en-CA" sz="2000" b="1" kern="1200" dirty="0">
                <a:solidFill>
                  <a:srgbClr val="FFFFFF"/>
                </a:solidFill>
                <a:latin typeface="Verdana"/>
                <a:ea typeface="Verdana"/>
                <a:cs typeface="Verdana"/>
                <a:sym typeface="Verdana"/>
              </a:rPr>
              <a:t>BDM Context</a:t>
            </a:r>
          </a:p>
          <a:p>
            <a:pPr lvl="0"/>
            <a:endParaRPr sz="1800" b="0" i="0" u="none" strike="noStrike" cap="none" dirty="0">
              <a:solidFill>
                <a:schemeClr val="bg1"/>
              </a:solidFill>
              <a:latin typeface="Verdana"/>
              <a:ea typeface="Verdana"/>
              <a:cs typeface="Verdana"/>
              <a:sym typeface="Verdana"/>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5" name="Rectangle 4"/>
          <p:cNvSpPr/>
          <p:nvPr/>
        </p:nvSpPr>
        <p:spPr>
          <a:xfrm>
            <a:off x="313184" y="1844920"/>
            <a:ext cx="8579296" cy="3016210"/>
          </a:xfrm>
          <a:prstGeom prst="rect">
            <a:avLst/>
          </a:prstGeom>
        </p:spPr>
        <p:txBody>
          <a:bodyPr wrap="square">
            <a:spAutoFit/>
          </a:bodyPr>
          <a:lstStyle/>
          <a:p>
            <a:pPr marL="285750" indent="-285750">
              <a:spcAft>
                <a:spcPts val="1200"/>
              </a:spcAft>
              <a:buFont typeface="Arial" panose="020B0604020202020204" pitchFamily="34" charset="0"/>
              <a:buChar char="•"/>
            </a:pPr>
            <a:r>
              <a:rPr lang="en-CA" dirty="0" smtClean="0">
                <a:latin typeface="Calibri" panose="020F0502020204030204" pitchFamily="34" charset="0"/>
              </a:rPr>
              <a:t>Social programmes support the most </a:t>
            </a:r>
            <a:r>
              <a:rPr lang="en-CA" dirty="0">
                <a:latin typeface="Calibri" panose="020F0502020204030204" pitchFamily="34" charset="0"/>
              </a:rPr>
              <a:t>vulnerable </a:t>
            </a:r>
            <a:r>
              <a:rPr lang="en-CA" dirty="0" smtClean="0">
                <a:latin typeface="Calibri" panose="020F0502020204030204" pitchFamily="34" charset="0"/>
              </a:rPr>
              <a:t>Canadians by </a:t>
            </a:r>
            <a:r>
              <a:rPr lang="en-CA" b="1" dirty="0">
                <a:latin typeface="Calibri" panose="020F0502020204030204" pitchFamily="34" charset="0"/>
              </a:rPr>
              <a:t>providing much needed income security</a:t>
            </a:r>
            <a:r>
              <a:rPr lang="en-CA" dirty="0">
                <a:latin typeface="Calibri" panose="020F0502020204030204" pitchFamily="34" charset="0"/>
              </a:rPr>
              <a:t>;</a:t>
            </a:r>
            <a:r>
              <a:rPr lang="en-CA" b="1" dirty="0">
                <a:latin typeface="Calibri" panose="020F0502020204030204" pitchFamily="34" charset="0"/>
              </a:rPr>
              <a:t> </a:t>
            </a:r>
            <a:r>
              <a:rPr lang="en-CA" dirty="0">
                <a:latin typeface="Calibri" panose="020F0502020204030204" pitchFamily="34" charset="0"/>
              </a:rPr>
              <a:t>as a result social </a:t>
            </a:r>
            <a:r>
              <a:rPr lang="en-CA" dirty="0" smtClean="0">
                <a:latin typeface="Calibri" panose="020F0502020204030204" pitchFamily="34" charset="0"/>
              </a:rPr>
              <a:t>programmes </a:t>
            </a:r>
            <a:r>
              <a:rPr lang="en-CA" dirty="0">
                <a:latin typeface="Calibri" panose="020F0502020204030204" pitchFamily="34" charset="0"/>
              </a:rPr>
              <a:t>are also highly visible and </a:t>
            </a:r>
            <a:r>
              <a:rPr lang="en-CA" dirty="0" smtClean="0">
                <a:latin typeface="Calibri" panose="020F0502020204030204" pitchFamily="34" charset="0"/>
              </a:rPr>
              <a:t>important.</a:t>
            </a:r>
          </a:p>
          <a:p>
            <a:pPr marL="285750" indent="-285750">
              <a:spcAft>
                <a:spcPts val="1200"/>
              </a:spcAft>
              <a:buFont typeface="Arial" panose="020B0604020202020204" pitchFamily="34" charset="0"/>
              <a:buChar char="•"/>
            </a:pPr>
            <a:r>
              <a:rPr lang="en-CA" dirty="0">
                <a:latin typeface="Calibri" panose="020F0502020204030204" pitchFamily="34" charset="0"/>
              </a:rPr>
              <a:t>ESDC, through its </a:t>
            </a:r>
            <a:r>
              <a:rPr lang="en-CA" dirty="0" smtClean="0">
                <a:latin typeface="Calibri" panose="020F0502020204030204" pitchFamily="34" charset="0"/>
              </a:rPr>
              <a:t>statutory income security programmes </a:t>
            </a:r>
            <a:r>
              <a:rPr lang="en-CA" dirty="0">
                <a:latin typeface="Calibri" panose="020F0502020204030204" pitchFamily="34" charset="0"/>
              </a:rPr>
              <a:t>(i.e. EI, CPP and OAS) </a:t>
            </a:r>
            <a:r>
              <a:rPr lang="en-CA" dirty="0" smtClean="0">
                <a:latin typeface="Calibri" panose="020F0502020204030204" pitchFamily="34" charset="0"/>
              </a:rPr>
              <a:t>, </a:t>
            </a:r>
            <a:r>
              <a:rPr lang="en-CA" dirty="0">
                <a:latin typeface="Calibri" panose="020F0502020204030204" pitchFamily="34" charset="0"/>
              </a:rPr>
              <a:t>provides more than $100 billion in benefits annually to support approximately eight million Canadians at all stages of their lives</a:t>
            </a:r>
            <a:r>
              <a:rPr lang="en-CA" dirty="0" smtClean="0">
                <a:latin typeface="Calibri" panose="020F0502020204030204" pitchFamily="34" charset="0"/>
              </a:rPr>
              <a:t>. This </a:t>
            </a:r>
            <a:r>
              <a:rPr lang="en-CA" b="1" dirty="0" smtClean="0">
                <a:latin typeface="Calibri" panose="020F0502020204030204" pitchFamily="34" charset="0"/>
              </a:rPr>
              <a:t>represent </a:t>
            </a:r>
            <a:r>
              <a:rPr lang="en-CA" b="1" dirty="0">
                <a:latin typeface="Calibri" panose="020F0502020204030204" pitchFamily="34" charset="0"/>
              </a:rPr>
              <a:t>6% of Canada’s </a:t>
            </a:r>
            <a:r>
              <a:rPr lang="en-CA" b="1" dirty="0" smtClean="0">
                <a:latin typeface="Calibri" panose="020F0502020204030204" pitchFamily="34" charset="0"/>
              </a:rPr>
              <a:t>GDP.</a:t>
            </a:r>
            <a:endParaRPr lang="en-CA" b="1" dirty="0">
              <a:latin typeface="Calibri" panose="020F0502020204030204" pitchFamily="34" charset="0"/>
            </a:endParaRPr>
          </a:p>
          <a:p>
            <a:pPr marL="285750" indent="-285750">
              <a:spcAft>
                <a:spcPts val="1200"/>
              </a:spcAft>
              <a:buFont typeface="Arial" panose="020B0604020202020204" pitchFamily="34" charset="0"/>
              <a:buChar char="•"/>
            </a:pPr>
            <a:r>
              <a:rPr lang="en-CA" dirty="0" smtClean="0">
                <a:latin typeface="Calibri" panose="020F0502020204030204" pitchFamily="34" charset="0"/>
              </a:rPr>
              <a:t>These programmes have </a:t>
            </a:r>
            <a:r>
              <a:rPr lang="en-CA" b="1" dirty="0">
                <a:latin typeface="Calibri" panose="020F0502020204030204" pitchFamily="34" charset="0"/>
              </a:rPr>
              <a:t>evolved over a 50 year period</a:t>
            </a:r>
            <a:r>
              <a:rPr lang="en-CA" dirty="0">
                <a:latin typeface="Calibri" panose="020F0502020204030204" pitchFamily="34" charset="0"/>
              </a:rPr>
              <a:t> resulting in a </a:t>
            </a:r>
            <a:r>
              <a:rPr lang="en-CA" dirty="0" smtClean="0">
                <a:latin typeface="Calibri" panose="020F0502020204030204" pitchFamily="34" charset="0"/>
              </a:rPr>
              <a:t>set </a:t>
            </a:r>
            <a:r>
              <a:rPr lang="en-CA" dirty="0">
                <a:latin typeface="Calibri" panose="020F0502020204030204" pitchFamily="34" charset="0"/>
              </a:rPr>
              <a:t>of benefits governed by </a:t>
            </a:r>
            <a:r>
              <a:rPr lang="en-CA" b="1" dirty="0" smtClean="0">
                <a:latin typeface="Calibri" panose="020F0502020204030204" pitchFamily="34" charset="0"/>
              </a:rPr>
              <a:t>extremely complex </a:t>
            </a:r>
            <a:r>
              <a:rPr lang="en-CA" b="1" dirty="0">
                <a:latin typeface="Calibri" panose="020F0502020204030204" pitchFamily="34" charset="0"/>
              </a:rPr>
              <a:t>legislation, regulations and </a:t>
            </a:r>
            <a:r>
              <a:rPr lang="en-CA" b="1" dirty="0" smtClean="0">
                <a:latin typeface="Calibri" panose="020F0502020204030204" pitchFamily="34" charset="0"/>
              </a:rPr>
              <a:t>policies.</a:t>
            </a:r>
            <a:r>
              <a:rPr lang="en-CA" dirty="0" smtClean="0">
                <a:latin typeface="Calibri" panose="020F0502020204030204" pitchFamily="34" charset="0"/>
              </a:rPr>
              <a:t> </a:t>
            </a:r>
            <a:endParaRPr lang="en-CA" dirty="0">
              <a:latin typeface="Calibri" panose="020F0502020204030204" pitchFamily="34" charset="0"/>
            </a:endParaRPr>
          </a:p>
          <a:p>
            <a:pPr marL="285750" indent="-285750">
              <a:spcAft>
                <a:spcPts val="1200"/>
              </a:spcAft>
              <a:buFont typeface="Arial" panose="020B0604020202020204" pitchFamily="34" charset="0"/>
              <a:buChar char="•"/>
            </a:pPr>
            <a:r>
              <a:rPr lang="en-CA" dirty="0" smtClean="0">
                <a:latin typeface="Calibri" panose="020F0502020204030204" pitchFamily="34" charset="0"/>
              </a:rPr>
              <a:t>Along with ESDC’s delivery networks, </a:t>
            </a:r>
            <a:r>
              <a:rPr lang="en-CA" b="1" dirty="0" smtClean="0">
                <a:latin typeface="Calibri" panose="020F0502020204030204" pitchFamily="34" charset="0"/>
              </a:rPr>
              <a:t>a broad range </a:t>
            </a:r>
            <a:r>
              <a:rPr lang="en-CA" dirty="0" smtClean="0">
                <a:latin typeface="Calibri" panose="020F0502020204030204" pitchFamily="34" charset="0"/>
              </a:rPr>
              <a:t>of </a:t>
            </a:r>
            <a:r>
              <a:rPr lang="en-CA" b="1" dirty="0" smtClean="0">
                <a:latin typeface="Calibri" panose="020F0502020204030204" pitchFamily="34" charset="0"/>
              </a:rPr>
              <a:t>partners</a:t>
            </a:r>
            <a:r>
              <a:rPr lang="en-CA" dirty="0" smtClean="0">
                <a:latin typeface="Calibri" panose="020F0502020204030204" pitchFamily="34" charset="0"/>
              </a:rPr>
              <a:t> (FPT) and </a:t>
            </a:r>
            <a:r>
              <a:rPr lang="en-CA" b="1" dirty="0" smtClean="0">
                <a:latin typeface="Calibri" panose="020F0502020204030204" pitchFamily="34" charset="0"/>
              </a:rPr>
              <a:t>organizations</a:t>
            </a:r>
            <a:r>
              <a:rPr lang="en-CA" dirty="0" smtClean="0">
                <a:latin typeface="Calibri" panose="020F0502020204030204" pitchFamily="34" charset="0"/>
              </a:rPr>
              <a:t> (e.g. employers, NGOs, insurance companies) interact with us to support benefits delivery every day.</a:t>
            </a:r>
          </a:p>
          <a:p>
            <a:pPr marL="285750" indent="-285750">
              <a:spcAft>
                <a:spcPts val="1200"/>
              </a:spcAft>
              <a:buFont typeface="Arial" panose="020B0604020202020204" pitchFamily="34" charset="0"/>
              <a:buChar char="•"/>
            </a:pPr>
            <a:r>
              <a:rPr lang="en-CA" dirty="0" smtClean="0">
                <a:latin typeface="Calibri" panose="020F0502020204030204" pitchFamily="34" charset="0"/>
              </a:rPr>
              <a:t>All of this has resulted in </a:t>
            </a:r>
            <a:r>
              <a:rPr lang="en-CA" b="1" dirty="0" smtClean="0">
                <a:latin typeface="Calibri" panose="020F0502020204030204" pitchFamily="34" charset="0"/>
              </a:rPr>
              <a:t>business process, service delivery, and technology complexities. </a:t>
            </a:r>
            <a:endParaRPr lang="en-CA" dirty="0">
              <a:latin typeface="Calibri" panose="020F0502020204030204" pitchFamily="34" charset="0"/>
            </a:endParaRPr>
          </a:p>
        </p:txBody>
      </p:sp>
      <p:sp>
        <p:nvSpPr>
          <p:cNvPr id="2" name="TextBox 1"/>
          <p:cNvSpPr txBox="1"/>
          <p:nvPr/>
        </p:nvSpPr>
        <p:spPr>
          <a:xfrm>
            <a:off x="290748" y="977774"/>
            <a:ext cx="8084745" cy="584775"/>
          </a:xfrm>
          <a:prstGeom prst="rect">
            <a:avLst/>
          </a:prstGeom>
          <a:noFill/>
        </p:spPr>
        <p:txBody>
          <a:bodyPr wrap="square" rtlCol="0">
            <a:spAutoFit/>
          </a:bodyPr>
          <a:lstStyle/>
          <a:p>
            <a:r>
              <a:rPr lang="en-CA" sz="1600"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Social programmes sustain our society, but the business rules to deliver them are </a:t>
            </a:r>
            <a:r>
              <a:rPr lang="en-CA" sz="1600" b="1"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complex</a:t>
            </a:r>
            <a:endParaRPr lang="en-CA" dirty="0">
              <a:solidFill>
                <a:schemeClr val="accent3">
                  <a:lumMod val="75000"/>
                </a:schemeClr>
              </a:solidFill>
            </a:endParaRPr>
          </a:p>
        </p:txBody>
      </p:sp>
    </p:spTree>
    <p:extLst>
      <p:ext uri="{BB962C8B-B14F-4D97-AF65-F5344CB8AC3E}">
        <p14:creationId xmlns:p14="http://schemas.microsoft.com/office/powerpoint/2010/main" val="1039398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8113" y="953651"/>
            <a:ext cx="8656375" cy="4955203"/>
          </a:xfrm>
          <a:prstGeom prst="rect">
            <a:avLst/>
          </a:prstGeom>
        </p:spPr>
        <p:txBody>
          <a:bodyPr wrap="square">
            <a:spAutoFit/>
          </a:bodyPr>
          <a:lstStyle/>
          <a:p>
            <a:pPr>
              <a:spcAft>
                <a:spcPts val="1200"/>
              </a:spcAft>
            </a:pPr>
            <a:r>
              <a:rPr lang="en-CA" sz="1400" dirty="0" smtClean="0">
                <a:latin typeface="Calibri" panose="020F0502020204030204" pitchFamily="34" charset="0"/>
              </a:rPr>
              <a:t>Since 2001, ESDC has implemented a series of tactical service improvements and efficiency initiatives to improve how income security programmes are delivered. Nevertheless, there are a number of reasons why more substantive transformation is imperative:</a:t>
            </a:r>
          </a:p>
          <a:p>
            <a:pPr marL="285750" indent="-285750">
              <a:spcAft>
                <a:spcPts val="1200"/>
              </a:spcAft>
              <a:buFont typeface="Arial" panose="020B0604020202020204" pitchFamily="34" charset="0"/>
              <a:buChar char="•"/>
            </a:pPr>
            <a:r>
              <a:rPr lang="en-CA" sz="1400" b="1" dirty="0" smtClean="0">
                <a:latin typeface="Calibri" panose="020F0502020204030204" pitchFamily="34" charset="0"/>
              </a:rPr>
              <a:t>Missing the mark on client experience*. </a:t>
            </a:r>
            <a:r>
              <a:rPr lang="en-CA" sz="1400" dirty="0" smtClean="0">
                <a:latin typeface="Calibri" panose="020F0502020204030204" pitchFamily="34" charset="0"/>
              </a:rPr>
              <a:t>Despite best efforts, we have an increasingly constrained </a:t>
            </a:r>
            <a:r>
              <a:rPr lang="en-CA" sz="1400" dirty="0">
                <a:latin typeface="Calibri" panose="020F0502020204030204" pitchFamily="34" charset="0"/>
              </a:rPr>
              <a:t>ability to </a:t>
            </a:r>
            <a:r>
              <a:rPr lang="en-CA" sz="1400" dirty="0" smtClean="0">
                <a:latin typeface="Calibri" panose="020F0502020204030204" pitchFamily="34" charset="0"/>
              </a:rPr>
              <a:t>serve </a:t>
            </a:r>
            <a:r>
              <a:rPr lang="en-CA" sz="1400" dirty="0">
                <a:latin typeface="Calibri" panose="020F0502020204030204" pitchFamily="34" charset="0"/>
              </a:rPr>
              <a:t>our clients </a:t>
            </a:r>
            <a:r>
              <a:rPr lang="en-CA" sz="1400" dirty="0" smtClean="0">
                <a:latin typeface="Calibri" panose="020F0502020204030204" pitchFamily="34" charset="0"/>
              </a:rPr>
              <a:t>the way they expect.  For example,  clients must provide the </a:t>
            </a:r>
            <a:r>
              <a:rPr lang="en-CA" sz="1400" dirty="0">
                <a:latin typeface="Calibri" panose="020F0502020204030204" pitchFamily="34" charset="0"/>
              </a:rPr>
              <a:t>same information multiple </a:t>
            </a:r>
            <a:r>
              <a:rPr lang="en-CA" sz="1400" dirty="0" smtClean="0">
                <a:latin typeface="Calibri" panose="020F0502020204030204" pitchFamily="34" charset="0"/>
              </a:rPr>
              <a:t>times; </a:t>
            </a:r>
            <a:r>
              <a:rPr lang="en-CA" sz="1400" dirty="0">
                <a:latin typeface="Calibri" panose="020F0502020204030204" pitchFamily="34" charset="0"/>
              </a:rPr>
              <a:t>it is difficult to understand their history of </a:t>
            </a:r>
            <a:r>
              <a:rPr lang="en-CA" sz="1400" dirty="0" smtClean="0">
                <a:latin typeface="Calibri" panose="020F0502020204030204" pitchFamily="34" charset="0"/>
              </a:rPr>
              <a:t>interactions; they are “new” to us every time they apply for a benefit.</a:t>
            </a:r>
            <a:r>
              <a:rPr lang="en-CA" sz="1400" dirty="0" smtClean="0">
                <a:solidFill>
                  <a:srgbClr val="FF0000"/>
                </a:solidFill>
                <a:latin typeface="Calibri" panose="020F0502020204030204" pitchFamily="34" charset="0"/>
              </a:rPr>
              <a:t>  </a:t>
            </a:r>
          </a:p>
          <a:p>
            <a:pPr marL="285750" indent="-285750">
              <a:spcAft>
                <a:spcPts val="1200"/>
              </a:spcAft>
              <a:buFont typeface="Arial" panose="020B0604020202020204" pitchFamily="34" charset="0"/>
              <a:buChar char="•"/>
            </a:pPr>
            <a:r>
              <a:rPr lang="en-CA" sz="1400" b="1" dirty="0">
                <a:latin typeface="Calibri" panose="020F0502020204030204" pitchFamily="34" charset="0"/>
              </a:rPr>
              <a:t>Employers &amp; Businesses:  </a:t>
            </a:r>
            <a:r>
              <a:rPr lang="en-CA" sz="1400" dirty="0">
                <a:latin typeface="Calibri" panose="020F0502020204030204" pitchFamily="34" charset="0"/>
              </a:rPr>
              <a:t>electronic </a:t>
            </a:r>
            <a:r>
              <a:rPr lang="en-CA" sz="1400" dirty="0" smtClean="0">
                <a:latin typeface="Calibri" panose="020F0502020204030204" pitchFamily="34" charset="0"/>
              </a:rPr>
              <a:t>ROE, Employer Contact Centre implementation </a:t>
            </a:r>
            <a:r>
              <a:rPr lang="en-CA" sz="1400" dirty="0">
                <a:latin typeface="Calibri" panose="020F0502020204030204" pitchFamily="34" charset="0"/>
              </a:rPr>
              <a:t>and legislative changes (e.g. </a:t>
            </a:r>
            <a:r>
              <a:rPr lang="en-CA" sz="1400" dirty="0" smtClean="0">
                <a:latin typeface="Calibri" panose="020F0502020204030204" pitchFamily="34" charset="0"/>
              </a:rPr>
              <a:t>Reg. 19.3 which amended </a:t>
            </a:r>
            <a:r>
              <a:rPr lang="en-CA" sz="1400" dirty="0">
                <a:latin typeface="Calibri" panose="020F0502020204030204" pitchFamily="34" charset="0"/>
              </a:rPr>
              <a:t>deadlines for employers issuing electronic ROEs) </a:t>
            </a:r>
            <a:r>
              <a:rPr lang="en-CA" sz="1400" dirty="0" smtClean="0">
                <a:latin typeface="Calibri" panose="020F0502020204030204" pitchFamily="34" charset="0"/>
              </a:rPr>
              <a:t>have </a:t>
            </a:r>
            <a:r>
              <a:rPr lang="en-CA" sz="1400" dirty="0">
                <a:latin typeface="Calibri" panose="020F0502020204030204" pitchFamily="34" charset="0"/>
              </a:rPr>
              <a:t>resulted in some </a:t>
            </a:r>
            <a:r>
              <a:rPr lang="en-CA" sz="1400" dirty="0" smtClean="0">
                <a:latin typeface="Calibri" panose="020F0502020204030204" pitchFamily="34" charset="0"/>
              </a:rPr>
              <a:t>efficiencies, however </a:t>
            </a:r>
            <a:r>
              <a:rPr lang="en-CA" sz="1400" dirty="0">
                <a:latin typeface="Calibri" panose="020F0502020204030204" pitchFamily="34" charset="0"/>
              </a:rPr>
              <a:t>the underlying legislative reporting requirements remain complex and </a:t>
            </a:r>
            <a:r>
              <a:rPr lang="en-CA" sz="1400" dirty="0" smtClean="0">
                <a:latin typeface="Calibri" panose="020F0502020204030204" pitchFamily="34" charset="0"/>
              </a:rPr>
              <a:t>the </a:t>
            </a:r>
            <a:r>
              <a:rPr lang="en-CA" sz="1400" dirty="0">
                <a:latin typeface="Calibri" panose="020F0502020204030204" pitchFamily="34" charset="0"/>
              </a:rPr>
              <a:t>ROE </a:t>
            </a:r>
            <a:r>
              <a:rPr lang="en-CA" sz="1400" dirty="0" smtClean="0">
                <a:latin typeface="Calibri" panose="020F0502020204030204" pitchFamily="34" charset="0"/>
              </a:rPr>
              <a:t>has been reported to be the </a:t>
            </a:r>
            <a:r>
              <a:rPr lang="en-CA" sz="1400" dirty="0">
                <a:latin typeface="Calibri" panose="020F0502020204030204" pitchFamily="34" charset="0"/>
              </a:rPr>
              <a:t>number one source of burden for </a:t>
            </a:r>
            <a:r>
              <a:rPr lang="en-CA" sz="1400" dirty="0" smtClean="0">
                <a:latin typeface="Calibri" panose="020F0502020204030204" pitchFamily="34" charset="0"/>
              </a:rPr>
              <a:t>employers.   </a:t>
            </a:r>
            <a:endParaRPr lang="en-CA" sz="1400" dirty="0">
              <a:latin typeface="Calibri" panose="020F0502020204030204" pitchFamily="34" charset="0"/>
            </a:endParaRPr>
          </a:p>
          <a:p>
            <a:pPr marL="285750" indent="-285750">
              <a:spcAft>
                <a:spcPts val="1200"/>
              </a:spcAft>
              <a:buFont typeface="Arial" panose="020B0604020202020204" pitchFamily="34" charset="0"/>
              <a:buChar char="•"/>
            </a:pPr>
            <a:r>
              <a:rPr lang="en-CA" sz="1400" b="1" dirty="0" smtClean="0">
                <a:latin typeface="Calibri" panose="020F0502020204030204" pitchFamily="34" charset="0"/>
              </a:rPr>
              <a:t>Staff are not equipped with modern processes, tools and technologies. </a:t>
            </a:r>
            <a:r>
              <a:rPr lang="en-CA" sz="1400" dirty="0" smtClean="0">
                <a:latin typeface="Calibri" panose="020F0502020204030204" pitchFamily="34" charset="0"/>
              </a:rPr>
              <a:t>Staff use multiple systems to serve a client or employer, bridge gaps inherent with current </a:t>
            </a:r>
            <a:r>
              <a:rPr lang="en-CA" sz="1400" dirty="0">
                <a:latin typeface="Calibri" panose="020F0502020204030204" pitchFamily="34" charset="0"/>
              </a:rPr>
              <a:t>legacy systems </a:t>
            </a:r>
            <a:r>
              <a:rPr lang="en-CA" sz="1400" dirty="0" smtClean="0">
                <a:latin typeface="Calibri" panose="020F0502020204030204" pitchFamily="34" charset="0"/>
              </a:rPr>
              <a:t>through manual work-arounds, and may need multiple </a:t>
            </a:r>
            <a:r>
              <a:rPr lang="en-CA" sz="1400" dirty="0">
                <a:latin typeface="Calibri" panose="020F0502020204030204" pitchFamily="34" charset="0"/>
              </a:rPr>
              <a:t>hand-offs </a:t>
            </a:r>
            <a:r>
              <a:rPr lang="en-CA" sz="1400" dirty="0" smtClean="0">
                <a:latin typeface="Calibri" panose="020F0502020204030204" pitchFamily="34" charset="0"/>
              </a:rPr>
              <a:t>to resolve an issue.    </a:t>
            </a:r>
            <a:endParaRPr lang="en-CA" sz="1400" b="1" dirty="0" smtClean="0">
              <a:latin typeface="Calibri" panose="020F0502020204030204" pitchFamily="34" charset="0"/>
            </a:endParaRPr>
          </a:p>
          <a:p>
            <a:pPr marL="285750" indent="-285750">
              <a:spcAft>
                <a:spcPts val="1200"/>
              </a:spcAft>
              <a:buFont typeface="Arial" panose="020B0604020202020204" pitchFamily="34" charset="0"/>
              <a:buChar char="•"/>
            </a:pPr>
            <a:r>
              <a:rPr lang="en-CA" sz="1400" b="1" dirty="0" smtClean="0">
                <a:latin typeface="Calibri" panose="020F0502020204030204" pitchFamily="34" charset="0"/>
              </a:rPr>
              <a:t>Risk </a:t>
            </a:r>
            <a:r>
              <a:rPr lang="en-CA" sz="1400" b="1" dirty="0">
                <a:latin typeface="Calibri" panose="020F0502020204030204" pitchFamily="34" charset="0"/>
              </a:rPr>
              <a:t>of “rust‑out</a:t>
            </a:r>
            <a:r>
              <a:rPr lang="en-CA" sz="1400" b="1" dirty="0" smtClean="0">
                <a:latin typeface="Calibri" panose="020F0502020204030204" pitchFamily="34" charset="0"/>
              </a:rPr>
              <a:t>”**.</a:t>
            </a:r>
            <a:r>
              <a:rPr lang="en-CA" sz="1400" dirty="0" smtClean="0">
                <a:latin typeface="Calibri" panose="020F0502020204030204" pitchFamily="34" charset="0"/>
              </a:rPr>
              <a:t> </a:t>
            </a:r>
            <a:r>
              <a:rPr lang="en-CA" sz="1400" dirty="0">
                <a:latin typeface="Calibri" panose="020F0502020204030204" pitchFamily="34" charset="0"/>
              </a:rPr>
              <a:t>Our core statutory </a:t>
            </a:r>
            <a:r>
              <a:rPr lang="en-CA" sz="1400" dirty="0" smtClean="0">
                <a:latin typeface="Calibri" panose="020F0502020204030204" pitchFamily="34" charset="0"/>
              </a:rPr>
              <a:t>programmes </a:t>
            </a:r>
            <a:r>
              <a:rPr lang="en-CA" sz="1400" dirty="0">
                <a:latin typeface="Calibri" panose="020F0502020204030204" pitchFamily="34" charset="0"/>
              </a:rPr>
              <a:t>run on a large number of custom‑built business applications, </a:t>
            </a:r>
            <a:r>
              <a:rPr lang="en-CA" sz="1400" dirty="0" err="1">
                <a:latin typeface="Calibri" panose="020F0502020204030204" pitchFamily="34" charset="0"/>
              </a:rPr>
              <a:t>siloed</a:t>
            </a:r>
            <a:r>
              <a:rPr lang="en-CA" sz="1400" dirty="0">
                <a:latin typeface="Calibri" panose="020F0502020204030204" pitchFamily="34" charset="0"/>
              </a:rPr>
              <a:t> processes and aged legacy systems. Some applications are duplicative, </a:t>
            </a:r>
            <a:r>
              <a:rPr lang="en-CA" sz="1400" dirty="0" smtClean="0">
                <a:latin typeface="Calibri" panose="020F0502020204030204" pitchFamily="34" charset="0"/>
              </a:rPr>
              <a:t>some are more </a:t>
            </a:r>
            <a:r>
              <a:rPr lang="en-CA" sz="1400" dirty="0">
                <a:latin typeface="Calibri" panose="020F0502020204030204" pitchFamily="34" charset="0"/>
              </a:rPr>
              <a:t>than 50 years old, and </a:t>
            </a:r>
            <a:r>
              <a:rPr lang="en-CA" sz="1400" dirty="0" smtClean="0">
                <a:latin typeface="Calibri" panose="020F0502020204030204" pitchFamily="34" charset="0"/>
              </a:rPr>
              <a:t>there is a high risk of technology </a:t>
            </a:r>
            <a:r>
              <a:rPr lang="en-CA" sz="1400" dirty="0">
                <a:latin typeface="Calibri" panose="020F0502020204030204" pitchFamily="34" charset="0"/>
              </a:rPr>
              <a:t>“rust‑out”.  </a:t>
            </a:r>
          </a:p>
          <a:p>
            <a:pPr marL="285750" indent="-285750">
              <a:spcAft>
                <a:spcPts val="1200"/>
              </a:spcAft>
              <a:buFont typeface="Arial" panose="020B0604020202020204" pitchFamily="34" charset="0"/>
              <a:buChar char="•"/>
            </a:pPr>
            <a:r>
              <a:rPr lang="en-CA" sz="1400" b="1" dirty="0" smtClean="0">
                <a:latin typeface="Calibri" panose="020F0502020204030204" pitchFamily="34" charset="0"/>
              </a:rPr>
              <a:t>Limited agility and flexibility. </a:t>
            </a:r>
            <a:r>
              <a:rPr lang="en-CA" sz="1400" dirty="0" smtClean="0">
                <a:latin typeface="Calibri" panose="020F0502020204030204" pitchFamily="34" charset="0"/>
              </a:rPr>
              <a:t>The introduction of policy changes and incremental improvements is cumbersome, time consuming, and costly. Significant manual interventions are required to address overlays of policy changes and technology limitations.</a:t>
            </a:r>
            <a:endParaRPr lang="en-CA" sz="1400" dirty="0">
              <a:latin typeface="Calibri" panose="020F0502020204030204" pitchFamily="34" charset="0"/>
            </a:endParaRPr>
          </a:p>
        </p:txBody>
      </p:sp>
      <p:sp>
        <p:nvSpPr>
          <p:cNvPr id="8" name="Google Shape;217;p27"/>
          <p:cNvSpPr txBox="1"/>
          <p:nvPr/>
        </p:nvSpPr>
        <p:spPr>
          <a:xfrm>
            <a:off x="0" y="-5932"/>
            <a:ext cx="9144000" cy="840259"/>
          </a:xfrm>
          <a:prstGeom prst="rect">
            <a:avLst/>
          </a:prstGeom>
          <a:solidFill>
            <a:schemeClr val="accent3"/>
          </a:solidFill>
          <a:ln>
            <a:noFill/>
          </a:ln>
        </p:spPr>
        <p:txBody>
          <a:bodyPr spcFirstLastPara="1" wrap="square" lIns="180000" tIns="315900" rIns="68575" bIns="34275" anchor="ctr" anchorCtr="0">
            <a:noAutofit/>
          </a:bodyPr>
          <a:lstStyle/>
          <a:p>
            <a:pPr lvl="0"/>
            <a:r>
              <a:rPr lang="en-US" sz="2000" b="1" kern="1200" dirty="0">
                <a:solidFill>
                  <a:srgbClr val="FFFFFF"/>
                </a:solidFill>
                <a:latin typeface="Verdana"/>
                <a:ea typeface="Verdana"/>
                <a:cs typeface="Verdana"/>
                <a:sym typeface="Verdana"/>
              </a:rPr>
              <a:t>There are a number of drivers for why we need to transform ESDC’s benefits delivery model</a:t>
            </a:r>
          </a:p>
          <a:p>
            <a:pPr lvl="0"/>
            <a:endParaRPr sz="1800" b="1" i="0" u="none" strike="noStrike" cap="none" dirty="0">
              <a:solidFill>
                <a:schemeClr val="bg1"/>
              </a:solidFill>
              <a:latin typeface="Verdana"/>
              <a:ea typeface="Verdana"/>
              <a:cs typeface="Verdana"/>
              <a:sym typeface="Verdana"/>
            </a:endParaRPr>
          </a:p>
        </p:txBody>
      </p:sp>
      <p:sp>
        <p:nvSpPr>
          <p:cNvPr id="34" name="TextBox 33"/>
          <p:cNvSpPr txBox="1"/>
          <p:nvPr/>
        </p:nvSpPr>
        <p:spPr>
          <a:xfrm>
            <a:off x="308113" y="6356847"/>
            <a:ext cx="7268896" cy="400110"/>
          </a:xfrm>
          <a:prstGeom prst="rect">
            <a:avLst/>
          </a:prstGeom>
          <a:noFill/>
        </p:spPr>
        <p:txBody>
          <a:bodyPr wrap="square" rtlCol="0">
            <a:spAutoFit/>
          </a:bodyPr>
          <a:lstStyle/>
          <a:p>
            <a:r>
              <a:rPr lang="en-US" sz="1000" dirty="0" smtClean="0"/>
              <a:t>* Sources, e.g.: Service Quality Review, 2016, &amp; OAG Report on </a:t>
            </a:r>
            <a:r>
              <a:rPr lang="en-CA" sz="1000" dirty="0" smtClean="0"/>
              <a:t>Canada </a:t>
            </a:r>
            <a:r>
              <a:rPr lang="en-CA" sz="1000" dirty="0"/>
              <a:t>Pension Plan Disability </a:t>
            </a:r>
            <a:r>
              <a:rPr lang="en-CA" sz="1000" dirty="0" smtClean="0"/>
              <a:t>Program, </a:t>
            </a:r>
            <a:r>
              <a:rPr lang="en-US" sz="1000" dirty="0" smtClean="0"/>
              <a:t>2015 </a:t>
            </a:r>
          </a:p>
          <a:p>
            <a:r>
              <a:rPr lang="en-CA" sz="1000" dirty="0" smtClean="0"/>
              <a:t>** Source</a:t>
            </a:r>
            <a:r>
              <a:rPr lang="en-CA" sz="1000" dirty="0"/>
              <a:t>: </a:t>
            </a:r>
            <a:r>
              <a:rPr lang="en-CA" sz="1000" dirty="0" smtClean="0"/>
              <a:t>2010 </a:t>
            </a:r>
            <a:r>
              <a:rPr lang="en-CA" sz="1000" dirty="0"/>
              <a:t>R</a:t>
            </a:r>
            <a:r>
              <a:rPr lang="en-CA" sz="1000" dirty="0" smtClean="0"/>
              <a:t>eport of the Auditor </a:t>
            </a:r>
            <a:r>
              <a:rPr lang="en-CA" sz="1000" dirty="0"/>
              <a:t>General </a:t>
            </a:r>
            <a:r>
              <a:rPr lang="en-CA" sz="1000" dirty="0" smtClean="0"/>
              <a:t>(Chapter 3)</a:t>
            </a:r>
            <a:endParaRPr lang="en-US" sz="10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2849184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4160" y="1191419"/>
            <a:ext cx="8748775" cy="4478149"/>
          </a:xfrm>
          <a:prstGeom prst="rect">
            <a:avLst/>
          </a:prstGeom>
          <a:noFill/>
        </p:spPr>
        <p:txBody>
          <a:bodyPr wrap="square" rtlCol="0">
            <a:spAutoFit/>
          </a:bodyPr>
          <a:lstStyle/>
          <a:p>
            <a:pPr marL="457200" indent="-457200">
              <a:spcAft>
                <a:spcPts val="600"/>
              </a:spcAft>
              <a:buClr>
                <a:schemeClr val="accent5"/>
              </a:buClr>
              <a:buFont typeface="Wingdings" panose="05000000000000000000" pitchFamily="2" charset="2"/>
              <a:buChar char="ü"/>
            </a:pPr>
            <a:r>
              <a:rPr lang="en-CA" sz="1200" b="1" dirty="0" smtClean="0">
                <a:solidFill>
                  <a:schemeClr val="accent3">
                    <a:lumMod val="75000"/>
                  </a:schemeClr>
                </a:solidFill>
                <a:latin typeface="Calibri" panose="020F0502020204030204" pitchFamily="34" charset="0"/>
              </a:rPr>
              <a:t>Improve service experience </a:t>
            </a:r>
            <a:r>
              <a:rPr lang="en-CA" sz="1200" dirty="0" smtClean="0">
                <a:latin typeface="Calibri" panose="020F0502020204030204" pitchFamily="34" charset="0"/>
              </a:rPr>
              <a:t>for clients: </a:t>
            </a:r>
          </a:p>
          <a:p>
            <a:pPr marL="742950" lvl="1" indent="-285750">
              <a:buClr>
                <a:schemeClr val="accent5"/>
              </a:buClr>
              <a:buFont typeface="Courier New" panose="02070309020205020404" pitchFamily="49" charset="0"/>
              <a:buChar char="o"/>
            </a:pPr>
            <a:r>
              <a:rPr lang="en-CA" sz="1200" dirty="0" smtClean="0">
                <a:latin typeface="Calibri" panose="020F0502020204030204" pitchFamily="34" charset="0"/>
              </a:rPr>
              <a:t>Use data to reduce </a:t>
            </a:r>
            <a:r>
              <a:rPr lang="en-CA" sz="1200" dirty="0">
                <a:latin typeface="Calibri" panose="020F0502020204030204" pitchFamily="34" charset="0"/>
              </a:rPr>
              <a:t>wait times, streamline applications, and improve </a:t>
            </a:r>
            <a:r>
              <a:rPr lang="en-CA" sz="1200" dirty="0" smtClean="0">
                <a:latin typeface="Calibri" panose="020F0502020204030204" pitchFamily="34" charset="0"/>
              </a:rPr>
              <a:t>programme </a:t>
            </a:r>
            <a:r>
              <a:rPr lang="en-CA" sz="1200" dirty="0">
                <a:latin typeface="Calibri" panose="020F0502020204030204" pitchFamily="34" charset="0"/>
              </a:rPr>
              <a:t>quality and </a:t>
            </a:r>
            <a:r>
              <a:rPr lang="en-CA" sz="1200" dirty="0" smtClean="0">
                <a:latin typeface="Calibri" panose="020F0502020204030204" pitchFamily="34" charset="0"/>
              </a:rPr>
              <a:t>integrity</a:t>
            </a:r>
          </a:p>
          <a:p>
            <a:pPr marL="742950" lvl="1" indent="-285750">
              <a:buClr>
                <a:schemeClr val="accent5"/>
              </a:buClr>
              <a:buFont typeface="Courier New" panose="02070309020205020404" pitchFamily="49" charset="0"/>
              <a:buChar char="o"/>
            </a:pPr>
            <a:r>
              <a:rPr lang="en-CA" sz="1200" dirty="0" smtClean="0">
                <a:latin typeface="Calibri" panose="020F0502020204030204" pitchFamily="34" charset="0"/>
              </a:rPr>
              <a:t>Enable a better understanding of clients via a digital, 360 degree  view of their information and interactions</a:t>
            </a:r>
          </a:p>
          <a:p>
            <a:pPr marL="742950" lvl="1" indent="-285750">
              <a:spcAft>
                <a:spcPts val="600"/>
              </a:spcAft>
              <a:buClr>
                <a:schemeClr val="accent5"/>
              </a:buClr>
              <a:buFont typeface="Courier New" panose="02070309020205020404" pitchFamily="49" charset="0"/>
              <a:buChar char="o"/>
            </a:pPr>
            <a:r>
              <a:rPr lang="en-CA" sz="1200" dirty="0" smtClean="0">
                <a:latin typeface="Calibri" panose="020F0502020204030204" pitchFamily="34" charset="0"/>
              </a:rPr>
              <a:t>Enable staff with modern processes, tools and technologies to better serve clients</a:t>
            </a:r>
          </a:p>
          <a:p>
            <a:pPr marL="457200" indent="-457200">
              <a:spcAft>
                <a:spcPts val="600"/>
              </a:spcAft>
              <a:buClr>
                <a:schemeClr val="accent5"/>
              </a:buClr>
              <a:buFont typeface="Wingdings" panose="05000000000000000000" pitchFamily="2" charset="2"/>
              <a:buChar char="ü"/>
            </a:pPr>
            <a:r>
              <a:rPr lang="en-CA" sz="1200" b="1" dirty="0" smtClean="0">
                <a:solidFill>
                  <a:schemeClr val="accent3">
                    <a:lumMod val="75000"/>
                  </a:schemeClr>
                </a:solidFill>
                <a:latin typeface="Calibri" panose="020F0502020204030204" pitchFamily="34" charset="0"/>
              </a:rPr>
              <a:t>Reduce program </a:t>
            </a:r>
            <a:r>
              <a:rPr lang="en-CA" sz="1200" b="1" dirty="0">
                <a:solidFill>
                  <a:schemeClr val="accent3">
                    <a:lumMod val="75000"/>
                  </a:schemeClr>
                </a:solidFill>
                <a:latin typeface="Calibri" panose="020F0502020204030204" pitchFamily="34" charset="0"/>
              </a:rPr>
              <a:t>r</a:t>
            </a:r>
            <a:r>
              <a:rPr lang="en-CA" sz="1200" b="1" dirty="0" smtClean="0">
                <a:solidFill>
                  <a:schemeClr val="accent3">
                    <a:lumMod val="75000"/>
                  </a:schemeClr>
                </a:solidFill>
                <a:latin typeface="Calibri" panose="020F0502020204030204" pitchFamily="34" charset="0"/>
              </a:rPr>
              <a:t>eporting burden</a:t>
            </a:r>
            <a:r>
              <a:rPr lang="en-CA" sz="1200" b="1" dirty="0" smtClean="0">
                <a:solidFill>
                  <a:schemeClr val="accent3"/>
                </a:solidFill>
                <a:latin typeface="Calibri" panose="020F0502020204030204" pitchFamily="34" charset="0"/>
              </a:rPr>
              <a:t> </a:t>
            </a:r>
            <a:r>
              <a:rPr lang="en-CA" sz="1200" dirty="0" smtClean="0">
                <a:latin typeface="Calibri" panose="020F0502020204030204" pitchFamily="34" charset="0"/>
              </a:rPr>
              <a:t>for </a:t>
            </a:r>
            <a:r>
              <a:rPr lang="en-CA" sz="1200" dirty="0">
                <a:latin typeface="Calibri" panose="020F0502020204030204" pitchFamily="34" charset="0"/>
              </a:rPr>
              <a:t>clients and </a:t>
            </a:r>
            <a:r>
              <a:rPr lang="en-CA" sz="1200" dirty="0" smtClean="0">
                <a:latin typeface="Calibri" panose="020F0502020204030204" pitchFamily="34" charset="0"/>
              </a:rPr>
              <a:t>employers</a:t>
            </a:r>
          </a:p>
          <a:p>
            <a:pPr marL="741600" lvl="1" indent="-284400">
              <a:buClr>
                <a:schemeClr val="accent5"/>
              </a:buClr>
              <a:buFont typeface="Courier New" panose="02070309020205020404" pitchFamily="49" charset="0"/>
              <a:buChar char="o"/>
            </a:pPr>
            <a:r>
              <a:rPr lang="en-CA" sz="1200" dirty="0">
                <a:latin typeface="Calibri" panose="020F0502020204030204" pitchFamily="34" charset="0"/>
              </a:rPr>
              <a:t>Bundling of services (e.g. single registration for multiple services across ESDC and potentially OGD’s)</a:t>
            </a:r>
          </a:p>
          <a:p>
            <a:pPr marL="741600" lvl="1" indent="-284400">
              <a:buClr>
                <a:schemeClr val="accent5"/>
              </a:buClr>
              <a:buFont typeface="Courier New" panose="02070309020205020404" pitchFamily="49" charset="0"/>
              <a:buChar char="o"/>
            </a:pPr>
            <a:r>
              <a:rPr lang="en-CA" sz="1200" dirty="0">
                <a:latin typeface="Calibri" panose="020F0502020204030204" pitchFamily="34" charset="0"/>
              </a:rPr>
              <a:t>Continue to champion for policy simplification to improve service, reduce reporting burden and enable </a:t>
            </a:r>
            <a:r>
              <a:rPr lang="en-CA" sz="1200" dirty="0" err="1">
                <a:latin typeface="Calibri" panose="020F0502020204030204" pitchFamily="34" charset="0"/>
              </a:rPr>
              <a:t>ePayroll</a:t>
            </a:r>
            <a:endParaRPr lang="en-CA" sz="1200" dirty="0">
              <a:latin typeface="Calibri" panose="020F0502020204030204" pitchFamily="34" charset="0"/>
            </a:endParaRPr>
          </a:p>
          <a:p>
            <a:pPr marL="741600" lvl="1" indent="-284400">
              <a:spcAft>
                <a:spcPts val="600"/>
              </a:spcAft>
              <a:buClr>
                <a:schemeClr val="accent5"/>
              </a:buClr>
              <a:buFont typeface="Courier New" panose="02070309020205020404" pitchFamily="49" charset="0"/>
              <a:buChar char="o"/>
            </a:pPr>
            <a:r>
              <a:rPr lang="en-CA" sz="1200" dirty="0">
                <a:latin typeface="Calibri" panose="020F0502020204030204" pitchFamily="34" charset="0"/>
              </a:rPr>
              <a:t>Analyze the optimal sequencing and timelines to leverage a real-time source of earnings, HR and demographic data to administer EI and pensions, once implemented</a:t>
            </a:r>
          </a:p>
          <a:p>
            <a:pPr marL="457200" indent="-457200">
              <a:spcAft>
                <a:spcPts val="600"/>
              </a:spcAft>
              <a:buClr>
                <a:schemeClr val="accent5"/>
              </a:buClr>
              <a:buFont typeface="Wingdings" panose="05000000000000000000" pitchFamily="2" charset="2"/>
              <a:buChar char="ü"/>
            </a:pPr>
            <a:r>
              <a:rPr lang="en-CA" sz="1200" b="1" dirty="0" smtClean="0">
                <a:solidFill>
                  <a:schemeClr val="accent3">
                    <a:lumMod val="75000"/>
                  </a:schemeClr>
                </a:solidFill>
                <a:latin typeface="Calibri" panose="020F0502020204030204" pitchFamily="34" charset="0"/>
              </a:rPr>
              <a:t>Introduce </a:t>
            </a:r>
            <a:r>
              <a:rPr lang="en-CA" sz="1200" b="1" dirty="0">
                <a:solidFill>
                  <a:schemeClr val="accent3">
                    <a:lumMod val="75000"/>
                  </a:schemeClr>
                </a:solidFill>
                <a:latin typeface="Calibri" panose="020F0502020204030204" pitchFamily="34" charset="0"/>
              </a:rPr>
              <a:t>new operational capabilities</a:t>
            </a:r>
            <a:r>
              <a:rPr lang="en-CA" sz="1200" dirty="0">
                <a:solidFill>
                  <a:schemeClr val="accent3">
                    <a:lumMod val="75000"/>
                  </a:schemeClr>
                </a:solidFill>
                <a:latin typeface="Calibri" panose="020F0502020204030204" pitchFamily="34" charset="0"/>
              </a:rPr>
              <a:t>:</a:t>
            </a:r>
          </a:p>
          <a:p>
            <a:pPr marL="741600" lvl="1" indent="-284400">
              <a:buClr>
                <a:schemeClr val="accent5"/>
              </a:buClr>
              <a:buFont typeface="Courier New" panose="02070309020205020404" pitchFamily="49" charset="0"/>
              <a:buChar char="o"/>
            </a:pPr>
            <a:r>
              <a:rPr lang="en-CA" sz="1200" dirty="0">
                <a:latin typeface="Calibri" panose="020F0502020204030204" pitchFamily="34" charset="0"/>
              </a:rPr>
              <a:t>Risk-based processing  capability for benefits processing </a:t>
            </a:r>
          </a:p>
          <a:p>
            <a:pPr marL="741600" lvl="1" indent="-284400">
              <a:buClr>
                <a:schemeClr val="accent5"/>
              </a:buClr>
              <a:buFont typeface="Courier New" panose="02070309020205020404" pitchFamily="49" charset="0"/>
              <a:buChar char="o"/>
            </a:pPr>
            <a:r>
              <a:rPr lang="en-CA" sz="1200" dirty="0">
                <a:latin typeface="Calibri" panose="020F0502020204030204" pitchFamily="34" charset="0"/>
              </a:rPr>
              <a:t>Integrity and quality by design</a:t>
            </a:r>
          </a:p>
          <a:p>
            <a:pPr marL="741600" lvl="1" indent="-284400">
              <a:buClr>
                <a:schemeClr val="accent5"/>
              </a:buClr>
              <a:buFont typeface="Courier New" panose="02070309020205020404" pitchFamily="49" charset="0"/>
              <a:buChar char="o"/>
            </a:pPr>
            <a:r>
              <a:rPr lang="en-CA" sz="1200" dirty="0">
                <a:latin typeface="Calibri" panose="020F0502020204030204" pitchFamily="34" charset="0"/>
              </a:rPr>
              <a:t>Flexible/adjustable risk thresholds to address business continuity and fluctuating intake/inventories </a:t>
            </a:r>
          </a:p>
          <a:p>
            <a:pPr marL="741600" lvl="1" indent="-284400">
              <a:spcAft>
                <a:spcPts val="600"/>
              </a:spcAft>
              <a:buClr>
                <a:schemeClr val="accent5"/>
              </a:buClr>
              <a:buFont typeface="Courier New" panose="02070309020205020404" pitchFamily="49" charset="0"/>
              <a:buChar char="o"/>
            </a:pPr>
            <a:r>
              <a:rPr lang="en-CA" sz="1200" dirty="0">
                <a:latin typeface="Calibri" panose="020F0502020204030204" pitchFamily="34" charset="0"/>
              </a:rPr>
              <a:t>Integrated data set and single source of truth balanced with security and privacy </a:t>
            </a:r>
          </a:p>
          <a:p>
            <a:pPr marL="457200" indent="-457200">
              <a:spcAft>
                <a:spcPts val="600"/>
              </a:spcAft>
              <a:buClr>
                <a:schemeClr val="accent5"/>
              </a:buClr>
              <a:buFont typeface="Wingdings" panose="05000000000000000000" pitchFamily="2" charset="2"/>
              <a:buChar char="ü"/>
            </a:pPr>
            <a:r>
              <a:rPr lang="en-CA" sz="1200" b="1" dirty="0" smtClean="0">
                <a:solidFill>
                  <a:schemeClr val="accent3">
                    <a:lumMod val="75000"/>
                  </a:schemeClr>
                </a:solidFill>
                <a:latin typeface="Calibri" panose="020F0502020204030204" pitchFamily="34" charset="0"/>
              </a:rPr>
              <a:t>Enable faster implementation of policy changes</a:t>
            </a:r>
          </a:p>
          <a:p>
            <a:pPr marL="741600" lvl="2" indent="-284400">
              <a:spcAft>
                <a:spcPts val="600"/>
              </a:spcAft>
              <a:buClr>
                <a:schemeClr val="accent5"/>
              </a:buClr>
              <a:buFont typeface="Courier New" panose="02070309020205020404" pitchFamily="49" charset="0"/>
              <a:buChar char="o"/>
            </a:pPr>
            <a:r>
              <a:rPr lang="en-CA" sz="1200" dirty="0" smtClean="0">
                <a:latin typeface="Calibri" panose="020F0502020204030204" pitchFamily="34" charset="0"/>
              </a:rPr>
              <a:t>Changes can be implemented quicker due to limited customization, scenario-testing through analytic tools to assess impacts of policy changes and ability to adjust business rules independently and quickly.</a:t>
            </a:r>
          </a:p>
          <a:p>
            <a:pPr marL="457200" indent="-457200">
              <a:spcAft>
                <a:spcPts val="600"/>
              </a:spcAft>
              <a:buClr>
                <a:schemeClr val="accent5"/>
              </a:buClr>
              <a:buFont typeface="Wingdings" panose="05000000000000000000" pitchFamily="2" charset="2"/>
              <a:buChar char="ü"/>
            </a:pPr>
            <a:r>
              <a:rPr lang="en-CA" sz="1200" b="1" dirty="0" smtClean="0">
                <a:solidFill>
                  <a:schemeClr val="accent3">
                    <a:lumMod val="75000"/>
                  </a:schemeClr>
                </a:solidFill>
                <a:latin typeface="Calibri" panose="020F0502020204030204" pitchFamily="34" charset="0"/>
              </a:rPr>
              <a:t>Reduce the risk of critical IT failure</a:t>
            </a:r>
            <a:r>
              <a:rPr lang="en-CA" sz="1200" dirty="0" smtClean="0">
                <a:solidFill>
                  <a:schemeClr val="accent3">
                    <a:lumMod val="75000"/>
                  </a:schemeClr>
                </a:solidFill>
                <a:latin typeface="Calibri" panose="020F0502020204030204" pitchFamily="34" charset="0"/>
              </a:rPr>
              <a:t> </a:t>
            </a:r>
          </a:p>
          <a:p>
            <a:pPr marL="741600" lvl="1" indent="-284400">
              <a:spcAft>
                <a:spcPts val="600"/>
              </a:spcAft>
              <a:buClr>
                <a:schemeClr val="accent5"/>
              </a:buClr>
              <a:buFont typeface="Courier New" panose="02070309020205020404" pitchFamily="49" charset="0"/>
              <a:buChar char="o"/>
            </a:pPr>
            <a:r>
              <a:rPr lang="en-CA" sz="1200" dirty="0" smtClean="0">
                <a:latin typeface="Calibri" panose="020F0502020204030204" pitchFamily="34" charset="0"/>
              </a:rPr>
              <a:t>Replace a </a:t>
            </a:r>
            <a:r>
              <a:rPr lang="en-CA" sz="1200" dirty="0">
                <a:latin typeface="Calibri" panose="020F0502020204030204" pitchFamily="34" charset="0"/>
              </a:rPr>
              <a:t>suite of </a:t>
            </a:r>
            <a:r>
              <a:rPr lang="en-CA" sz="1200" dirty="0" smtClean="0">
                <a:latin typeface="Calibri" panose="020F0502020204030204" pitchFamily="34" charset="0"/>
              </a:rPr>
              <a:t>aging systems with modern</a:t>
            </a:r>
            <a:r>
              <a:rPr lang="en-CA" sz="1200" dirty="0">
                <a:latin typeface="Calibri" panose="020F0502020204030204" pitchFamily="34" charset="0"/>
              </a:rPr>
              <a:t>, </a:t>
            </a:r>
            <a:r>
              <a:rPr lang="en-CA" sz="1200" dirty="0" smtClean="0">
                <a:latin typeface="Calibri" panose="020F0502020204030204" pitchFamily="34" charset="0"/>
              </a:rPr>
              <a:t>integrated </a:t>
            </a:r>
            <a:r>
              <a:rPr lang="en-CA" sz="1200" dirty="0">
                <a:latin typeface="Calibri" panose="020F0502020204030204" pitchFamily="34" charset="0"/>
              </a:rPr>
              <a:t>capabilities across intake, </a:t>
            </a:r>
            <a:br>
              <a:rPr lang="en-CA" sz="1200" dirty="0">
                <a:latin typeface="Calibri" panose="020F0502020204030204" pitchFamily="34" charset="0"/>
              </a:rPr>
            </a:br>
            <a:r>
              <a:rPr lang="en-CA" sz="1200" dirty="0">
                <a:latin typeface="Calibri" panose="020F0502020204030204" pitchFamily="34" charset="0"/>
              </a:rPr>
              <a:t>processing and payments </a:t>
            </a:r>
          </a:p>
        </p:txBody>
      </p:sp>
      <p:sp>
        <p:nvSpPr>
          <p:cNvPr id="5" name="Google Shape;217;p27"/>
          <p:cNvSpPr txBox="1"/>
          <p:nvPr/>
        </p:nvSpPr>
        <p:spPr>
          <a:xfrm>
            <a:off x="0" y="-5932"/>
            <a:ext cx="9144000" cy="840259"/>
          </a:xfrm>
          <a:prstGeom prst="rect">
            <a:avLst/>
          </a:prstGeom>
          <a:solidFill>
            <a:schemeClr val="accent3"/>
          </a:solidFill>
          <a:ln>
            <a:noFill/>
          </a:ln>
        </p:spPr>
        <p:txBody>
          <a:bodyPr spcFirstLastPara="1" wrap="square" lIns="180000" tIns="315900" rIns="68575" bIns="34275" anchor="ctr" anchorCtr="0">
            <a:noAutofit/>
          </a:bodyPr>
          <a:lstStyle/>
          <a:p>
            <a:r>
              <a:rPr lang="en-CA" sz="2000" b="1" kern="1200" dirty="0">
                <a:solidFill>
                  <a:srgbClr val="FFFFFF"/>
                </a:solidFill>
                <a:latin typeface="Verdana"/>
                <a:ea typeface="Verdana"/>
                <a:cs typeface="Verdana"/>
              </a:rPr>
              <a:t>The BDM Programme is how ESDC will build the foundation for modernized delivery of complex social programmes</a:t>
            </a:r>
          </a:p>
          <a:p>
            <a:endParaRPr sz="1700" b="1" i="0" u="none" strike="noStrike" cap="none" dirty="0">
              <a:solidFill>
                <a:schemeClr val="bg1"/>
              </a:solidFill>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4" name="TextBox 3"/>
          <p:cNvSpPr txBox="1"/>
          <p:nvPr/>
        </p:nvSpPr>
        <p:spPr>
          <a:xfrm>
            <a:off x="179512" y="871915"/>
            <a:ext cx="8833422" cy="338554"/>
          </a:xfrm>
          <a:prstGeom prst="rect">
            <a:avLst/>
          </a:prstGeom>
          <a:noFill/>
        </p:spPr>
        <p:txBody>
          <a:bodyPr wrap="square" rtlCol="0">
            <a:spAutoFit/>
          </a:bodyPr>
          <a:lstStyle/>
          <a:p>
            <a:r>
              <a:rPr lang="en-CA" sz="1600" b="1" dirty="0" smtClean="0">
                <a:solidFill>
                  <a:schemeClr val="accent3">
                    <a:lumMod val="75000"/>
                  </a:schemeClr>
                </a:solidFill>
                <a:latin typeface="Calibri" panose="020F0502020204030204" pitchFamily="34" charset="0"/>
              </a:rPr>
              <a:t>The BDM Programme will:</a:t>
            </a:r>
            <a:endParaRPr lang="en-CA" sz="1600" b="1" dirty="0">
              <a:solidFill>
                <a:schemeClr val="accent3">
                  <a:lumMod val="75000"/>
                </a:schemeClr>
              </a:solidFill>
              <a:latin typeface="Calibri" panose="020F0502020204030204" pitchFamily="34"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3922116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950334"/>
            <a:ext cx="8568952" cy="40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Google Shape;217;p27"/>
          <p:cNvSpPr txBox="1"/>
          <p:nvPr/>
        </p:nvSpPr>
        <p:spPr>
          <a:xfrm>
            <a:off x="3221" y="4171"/>
            <a:ext cx="9144000" cy="840259"/>
          </a:xfrm>
          <a:prstGeom prst="rect">
            <a:avLst/>
          </a:prstGeom>
          <a:solidFill>
            <a:srgbClr val="01A4B5"/>
          </a:solidFill>
          <a:ln>
            <a:noFill/>
          </a:ln>
        </p:spPr>
        <p:txBody>
          <a:bodyPr spcFirstLastPara="1" wrap="square" lIns="180000" tIns="315900" rIns="68575" bIns="34275" anchor="ctr" anchorCtr="0">
            <a:noAutofit/>
          </a:bodyPr>
          <a:lstStyle/>
          <a:p>
            <a:pPr>
              <a:buClrTx/>
            </a:pPr>
            <a:r>
              <a:rPr lang="en-CA" sz="2000" b="1" kern="1200" dirty="0">
                <a:solidFill>
                  <a:srgbClr val="FFFFFF"/>
                </a:solidFill>
                <a:latin typeface="Verdana"/>
                <a:ea typeface="Verdana"/>
                <a:cs typeface="Verdana"/>
              </a:rPr>
              <a:t>BDM will deliver many core capabilities, and consume other capabilities where they are available and meet BDM needs</a:t>
            </a:r>
          </a:p>
          <a:p>
            <a:pPr lvl="0"/>
            <a:endParaRPr sz="1600" b="0" i="0" u="none" strike="noStrike" cap="none" dirty="0">
              <a:solidFill>
                <a:srgbClr val="FFFFFF"/>
              </a:solidFill>
              <a:latin typeface="Verdana"/>
              <a:ea typeface="Verdana"/>
              <a:cs typeface="Verdana"/>
              <a:sym typeface="Verdana"/>
            </a:endParaRPr>
          </a:p>
        </p:txBody>
      </p:sp>
      <p:sp>
        <p:nvSpPr>
          <p:cNvPr id="3" name="TextBox 2"/>
          <p:cNvSpPr txBox="1"/>
          <p:nvPr/>
        </p:nvSpPr>
        <p:spPr>
          <a:xfrm>
            <a:off x="467545" y="1052736"/>
            <a:ext cx="8568951" cy="5134739"/>
          </a:xfrm>
          <a:prstGeom prst="rect">
            <a:avLst/>
          </a:prstGeom>
          <a:noFill/>
        </p:spPr>
        <p:txBody>
          <a:bodyPr wrap="square" rtlCol="0">
            <a:spAutoFit/>
          </a:bodyPr>
          <a:lstStyle/>
          <a:p>
            <a:pPr>
              <a:spcAft>
                <a:spcPts val="600"/>
              </a:spcAft>
            </a:pPr>
            <a:r>
              <a:rPr lang="en-CA" sz="1400" b="1" dirty="0" smtClean="0"/>
              <a:t>Specifically, BDM </a:t>
            </a:r>
            <a:r>
              <a:rPr lang="en-CA" sz="1400" b="1" dirty="0"/>
              <a:t>will procure core capabilities for common benefits </a:t>
            </a:r>
            <a:r>
              <a:rPr lang="en-CA" sz="1400" b="1" dirty="0" smtClean="0"/>
              <a:t>processing:</a:t>
            </a:r>
          </a:p>
          <a:p>
            <a:pPr marL="285750" indent="-285750">
              <a:spcAft>
                <a:spcPts val="400"/>
              </a:spcAft>
              <a:buFont typeface="Arial" panose="020B0604020202020204" pitchFamily="34" charset="0"/>
              <a:buChar char="•"/>
            </a:pPr>
            <a:r>
              <a:rPr lang="en-CA" sz="1400" dirty="0"/>
              <a:t>Client Relationship Management</a:t>
            </a:r>
          </a:p>
          <a:p>
            <a:pPr marL="285750" lvl="0" indent="-285750">
              <a:spcAft>
                <a:spcPts val="400"/>
              </a:spcAft>
              <a:buFont typeface="Arial" panose="020B0604020202020204" pitchFamily="34" charset="0"/>
              <a:buChar char="•"/>
              <a:defRPr/>
            </a:pPr>
            <a:r>
              <a:rPr lang="en-CA" sz="1400" dirty="0"/>
              <a:t>Benefits Case Management</a:t>
            </a:r>
          </a:p>
          <a:p>
            <a:pPr marL="285750" indent="-285750">
              <a:spcAft>
                <a:spcPts val="400"/>
              </a:spcAft>
              <a:buFont typeface="Arial" panose="020B0604020202020204" pitchFamily="34" charset="0"/>
              <a:buChar char="•"/>
            </a:pPr>
            <a:r>
              <a:rPr lang="en-CA" sz="1400" dirty="0"/>
              <a:t>Workflow/Workload Management</a:t>
            </a:r>
          </a:p>
          <a:p>
            <a:pPr marL="285750" indent="-285750">
              <a:spcAft>
                <a:spcPts val="400"/>
              </a:spcAft>
              <a:buFont typeface="Arial" panose="020B0604020202020204" pitchFamily="34" charset="0"/>
              <a:buChar char="•"/>
            </a:pPr>
            <a:r>
              <a:rPr lang="en-CA" sz="1400" dirty="0"/>
              <a:t>Business Rules Management</a:t>
            </a:r>
          </a:p>
          <a:p>
            <a:pPr marL="285750" indent="-285750">
              <a:spcAft>
                <a:spcPts val="400"/>
              </a:spcAft>
              <a:buFont typeface="Arial" panose="020B0604020202020204" pitchFamily="34" charset="0"/>
              <a:buChar char="•"/>
            </a:pPr>
            <a:r>
              <a:rPr lang="en-CA" sz="1400" dirty="0"/>
              <a:t>Risk </a:t>
            </a:r>
            <a:r>
              <a:rPr lang="en-CA" sz="1400" dirty="0" smtClean="0"/>
              <a:t>Analytics</a:t>
            </a:r>
          </a:p>
          <a:p>
            <a:pPr marL="285750" indent="-285750">
              <a:spcAft>
                <a:spcPts val="400"/>
              </a:spcAft>
              <a:buFont typeface="Arial" panose="020B0604020202020204" pitchFamily="34" charset="0"/>
              <a:buChar char="•"/>
            </a:pPr>
            <a:endParaRPr lang="en-CA" sz="1400" dirty="0" smtClean="0"/>
          </a:p>
          <a:p>
            <a:pPr>
              <a:spcAft>
                <a:spcPts val="600"/>
              </a:spcAft>
            </a:pPr>
            <a:r>
              <a:rPr lang="en-CA" sz="1400" b="1" dirty="0"/>
              <a:t>We need to confirm </a:t>
            </a:r>
            <a:r>
              <a:rPr lang="en-CA" sz="1400" b="1" dirty="0" smtClean="0"/>
              <a:t>that other </a:t>
            </a:r>
            <a:r>
              <a:rPr lang="en-CA" sz="1400" b="1" dirty="0"/>
              <a:t>GC capabilities will be </a:t>
            </a:r>
            <a:r>
              <a:rPr lang="en-CA" sz="1400" b="1" dirty="0" smtClean="0"/>
              <a:t>available </a:t>
            </a:r>
            <a:r>
              <a:rPr lang="en-CA" sz="1400" b="1" dirty="0"/>
              <a:t>when required and meet BDM </a:t>
            </a:r>
            <a:r>
              <a:rPr lang="en-CA" sz="1400" b="1" dirty="0" smtClean="0"/>
              <a:t>needs:</a:t>
            </a:r>
          </a:p>
          <a:p>
            <a:pPr marL="285750" indent="-285750">
              <a:spcAft>
                <a:spcPts val="400"/>
              </a:spcAft>
              <a:buFont typeface="Arial" panose="020B0604020202020204" pitchFamily="34" charset="0"/>
              <a:buChar char="•"/>
            </a:pPr>
            <a:r>
              <a:rPr lang="en-CA" sz="1400" dirty="0"/>
              <a:t>Client/Partner interaction solutions (including portal)</a:t>
            </a:r>
          </a:p>
          <a:p>
            <a:pPr marL="285750" indent="-285750">
              <a:spcAft>
                <a:spcPts val="400"/>
              </a:spcAft>
              <a:buFont typeface="Arial" panose="020B0604020202020204" pitchFamily="34" charset="0"/>
              <a:buChar char="•"/>
            </a:pPr>
            <a:r>
              <a:rPr lang="en-CA" sz="1400" dirty="0"/>
              <a:t>Interoperability platform (departmental and GC bus</a:t>
            </a:r>
            <a:r>
              <a:rPr lang="en-CA" sz="1400" dirty="0" smtClean="0"/>
              <a:t>)</a:t>
            </a:r>
          </a:p>
          <a:p>
            <a:pPr marL="285750" indent="-285750">
              <a:spcAft>
                <a:spcPts val="400"/>
              </a:spcAft>
              <a:buFont typeface="Arial" panose="020B0604020202020204" pitchFamily="34" charset="0"/>
              <a:buChar char="•"/>
            </a:pPr>
            <a:endParaRPr lang="en-CA" sz="1400" dirty="0"/>
          </a:p>
          <a:p>
            <a:pPr lvl="0">
              <a:spcAft>
                <a:spcPts val="600"/>
              </a:spcAft>
            </a:pPr>
            <a:r>
              <a:rPr lang="en-US" sz="1400" b="1" dirty="0" smtClean="0"/>
              <a:t>Additional capabilities will either be consumed </a:t>
            </a:r>
            <a:r>
              <a:rPr lang="en-US" sz="1400" b="1" dirty="0"/>
              <a:t>or </a:t>
            </a:r>
            <a:r>
              <a:rPr lang="en-CA" sz="1400" b="1" dirty="0" smtClean="0"/>
              <a:t>procured by ESDC to </a:t>
            </a:r>
            <a:r>
              <a:rPr lang="en-CA" sz="1400" b="1" dirty="0"/>
              <a:t>meet BDM </a:t>
            </a:r>
            <a:r>
              <a:rPr lang="en-CA" sz="1400" b="1" dirty="0" smtClean="0"/>
              <a:t>requirements:</a:t>
            </a:r>
          </a:p>
          <a:p>
            <a:pPr marL="285750" indent="-285750">
              <a:spcAft>
                <a:spcPts val="400"/>
              </a:spcAft>
              <a:buFont typeface="Arial" panose="020B0604020202020204" pitchFamily="34" charset="0"/>
              <a:buChar char="•"/>
            </a:pPr>
            <a:r>
              <a:rPr lang="en-US" sz="1400" dirty="0"/>
              <a:t>Identity, Credentials and Access Management </a:t>
            </a:r>
          </a:p>
          <a:p>
            <a:pPr marL="285750" indent="-285750">
              <a:spcAft>
                <a:spcPts val="400"/>
              </a:spcAft>
              <a:buFont typeface="Arial" panose="020B0604020202020204" pitchFamily="34" charset="0"/>
              <a:buChar char="•"/>
            </a:pPr>
            <a:r>
              <a:rPr lang="en-CA" sz="1400" dirty="0"/>
              <a:t>Additional Channel services</a:t>
            </a:r>
          </a:p>
          <a:p>
            <a:pPr marL="285750" indent="-285750">
              <a:spcAft>
                <a:spcPts val="400"/>
              </a:spcAft>
              <a:buFont typeface="Arial" panose="020B0604020202020204" pitchFamily="34" charset="0"/>
              <a:buChar char="•"/>
            </a:pPr>
            <a:r>
              <a:rPr lang="en-CA" sz="1400" dirty="0" smtClean="0"/>
              <a:t>New or existing ESDC </a:t>
            </a:r>
            <a:r>
              <a:rPr lang="en-CA" sz="1400" dirty="0"/>
              <a:t>Enterprise Solutions (e.g. payment management, correspondence)</a:t>
            </a:r>
          </a:p>
          <a:p>
            <a:pPr marL="285750" indent="-285750">
              <a:spcAft>
                <a:spcPts val="400"/>
              </a:spcAft>
              <a:buFont typeface="Arial" panose="020B0604020202020204" pitchFamily="34" charset="0"/>
              <a:buChar char="•"/>
            </a:pPr>
            <a:r>
              <a:rPr lang="en-CA" sz="1400" dirty="0"/>
              <a:t>Analytics solutions</a:t>
            </a:r>
          </a:p>
          <a:p>
            <a:pPr marL="285750" indent="-285750">
              <a:spcAft>
                <a:spcPts val="400"/>
              </a:spcAft>
              <a:buFont typeface="Arial" panose="020B0604020202020204" pitchFamily="34" charset="0"/>
              <a:buChar char="•"/>
            </a:pPr>
            <a:r>
              <a:rPr lang="en-CA" sz="1400" dirty="0"/>
              <a:t>Data management</a:t>
            </a:r>
          </a:p>
          <a:p>
            <a:pPr marL="285750" indent="-285750">
              <a:spcAft>
                <a:spcPts val="400"/>
              </a:spcAft>
              <a:buFont typeface="Arial" panose="020B0604020202020204" pitchFamily="34" charset="0"/>
              <a:buChar char="•"/>
            </a:pPr>
            <a:r>
              <a:rPr lang="en-CA" sz="1400" dirty="0"/>
              <a:t>Cloud-based </a:t>
            </a:r>
            <a:r>
              <a:rPr lang="en-CA" sz="1400" dirty="0" smtClean="0"/>
              <a:t>infrastructure</a:t>
            </a:r>
            <a:endParaRPr lang="en-CA"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3713732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9038" y="6237312"/>
            <a:ext cx="8473442" cy="44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CA" sz="1800" kern="1200">
              <a:solidFill>
                <a:prstClr val="white"/>
              </a:solidFill>
            </a:endParaRPr>
          </a:p>
        </p:txBody>
      </p:sp>
      <p:sp>
        <p:nvSpPr>
          <p:cNvPr id="3" name="Google Shape;217;p27"/>
          <p:cNvSpPr txBox="1"/>
          <p:nvPr/>
        </p:nvSpPr>
        <p:spPr>
          <a:xfrm>
            <a:off x="0" y="-3547"/>
            <a:ext cx="9144000" cy="840259"/>
          </a:xfrm>
          <a:prstGeom prst="rect">
            <a:avLst/>
          </a:prstGeom>
          <a:solidFill>
            <a:srgbClr val="01A4B5"/>
          </a:solidFill>
          <a:ln>
            <a:noFill/>
          </a:ln>
        </p:spPr>
        <p:txBody>
          <a:bodyPr spcFirstLastPara="1" wrap="square" lIns="180000" tIns="315900" rIns="68575" bIns="34275" anchor="ctr" anchorCtr="0">
            <a:noAutofit/>
          </a:bodyPr>
          <a:lstStyle/>
          <a:p>
            <a:pPr>
              <a:buClrTx/>
              <a:buFontTx/>
              <a:buNone/>
            </a:pPr>
            <a:endParaRPr lang="en-CA" sz="2000" b="1" kern="1200" dirty="0" smtClean="0">
              <a:solidFill>
                <a:srgbClr val="FFFFFF"/>
              </a:solidFill>
              <a:latin typeface="Verdana"/>
              <a:ea typeface="Verdana"/>
              <a:cs typeface="Verdana"/>
              <a:sym typeface="Verdana"/>
            </a:endParaRPr>
          </a:p>
          <a:p>
            <a:pPr>
              <a:buClrTx/>
              <a:buFontTx/>
              <a:buNone/>
            </a:pPr>
            <a:r>
              <a:rPr lang="en-CA" sz="2000" b="1" kern="1200" dirty="0" smtClean="0">
                <a:solidFill>
                  <a:srgbClr val="FFFFFF"/>
                </a:solidFill>
                <a:latin typeface="Verdana"/>
                <a:ea typeface="Verdana"/>
                <a:cs typeface="Verdana"/>
                <a:sym typeface="Verdana"/>
              </a:rPr>
              <a:t>BDM has learned lessons from other large-scale transformation projects</a:t>
            </a:r>
            <a:br>
              <a:rPr lang="en-CA" sz="2000" b="1" kern="1200" dirty="0" smtClean="0">
                <a:solidFill>
                  <a:srgbClr val="FFFFFF"/>
                </a:solidFill>
                <a:latin typeface="Verdana"/>
                <a:ea typeface="Verdana"/>
                <a:cs typeface="Verdana"/>
                <a:sym typeface="Verdana"/>
              </a:rPr>
            </a:br>
            <a:endParaRPr lang="en-CA" sz="2000" b="1" kern="1200" dirty="0">
              <a:solidFill>
                <a:srgbClr val="FFFFFF"/>
              </a:solidFill>
              <a:latin typeface="Verdana"/>
              <a:ea typeface="Verdana"/>
              <a:cs typeface="Verdana"/>
              <a:sym typeface="Verdana"/>
            </a:endParaRPr>
          </a:p>
          <a:p>
            <a:pPr>
              <a:buClrTx/>
              <a:buFontTx/>
              <a:buNone/>
            </a:pPr>
            <a:endParaRPr sz="1800" kern="1200" dirty="0">
              <a:solidFill>
                <a:srgbClr val="FFFFFF"/>
              </a:solidFill>
              <a:latin typeface="Verdana"/>
              <a:ea typeface="Verdana"/>
              <a:cs typeface="Verdana"/>
              <a:sym typeface="Verdana"/>
            </a:endParaRPr>
          </a:p>
        </p:txBody>
      </p:sp>
      <p:sp>
        <p:nvSpPr>
          <p:cNvPr id="11" name="Content Placeholder 10"/>
          <p:cNvSpPr>
            <a:spLocks noGrp="1"/>
          </p:cNvSpPr>
          <p:nvPr>
            <p:ph idx="1"/>
          </p:nvPr>
        </p:nvSpPr>
        <p:spPr>
          <a:xfrm>
            <a:off x="179512" y="836712"/>
            <a:ext cx="8964488" cy="5728771"/>
          </a:xfrm>
        </p:spPr>
        <p:txBody>
          <a:bodyPr>
            <a:noAutofit/>
          </a:bodyPr>
          <a:lstStyle/>
          <a:p>
            <a:pPr marL="0" lvl="1" indent="0" defTabSz="444500">
              <a:spcBef>
                <a:spcPct val="0"/>
              </a:spcBef>
              <a:buNone/>
            </a:pPr>
            <a:r>
              <a:rPr lang="en-CA" sz="1400" b="1" dirty="0" smtClean="0">
                <a:solidFill>
                  <a:schemeClr val="accent5">
                    <a:lumMod val="75000"/>
                  </a:schemeClr>
                </a:solidFill>
              </a:rPr>
              <a:t>Business Led</a:t>
            </a:r>
          </a:p>
          <a:p>
            <a:pPr marL="571500" lvl="2" indent="-171450" defTabSz="444500">
              <a:spcBef>
                <a:spcPct val="0"/>
              </a:spcBef>
            </a:pPr>
            <a:r>
              <a:rPr lang="en-US" sz="1200" dirty="0" smtClean="0"/>
              <a:t>Balance </a:t>
            </a:r>
            <a:r>
              <a:rPr lang="en-US" sz="1200" dirty="0"/>
              <a:t>enterprise with </a:t>
            </a:r>
            <a:r>
              <a:rPr lang="en-US" sz="1200" dirty="0" smtClean="0"/>
              <a:t>mandate requirements</a:t>
            </a:r>
            <a:endParaRPr lang="en-US" sz="1200" b="1" dirty="0"/>
          </a:p>
          <a:p>
            <a:pPr marL="571500" lvl="2" indent="-171450" defTabSz="444500">
              <a:spcBef>
                <a:spcPct val="0"/>
              </a:spcBef>
            </a:pPr>
            <a:r>
              <a:rPr lang="en-CA" sz="1200" dirty="0"/>
              <a:t>Use modern, agile technologies</a:t>
            </a:r>
          </a:p>
          <a:p>
            <a:pPr marL="571500" lvl="2" indent="-171450" defTabSz="444500">
              <a:spcBef>
                <a:spcPct val="0"/>
              </a:spcBef>
            </a:pPr>
            <a:r>
              <a:rPr lang="en-US" sz="1200" dirty="0"/>
              <a:t>Properly define </a:t>
            </a:r>
            <a:r>
              <a:rPr lang="en-US" sz="1200" dirty="0" smtClean="0"/>
              <a:t>scope </a:t>
            </a:r>
            <a:r>
              <a:rPr lang="en-CA" sz="1200" dirty="0" smtClean="0"/>
              <a:t>boundaries  to define </a:t>
            </a:r>
            <a:r>
              <a:rPr lang="en-CA" sz="1200" dirty="0"/>
              <a:t>where change needs to </a:t>
            </a:r>
            <a:r>
              <a:rPr lang="en-CA" sz="1200" dirty="0" smtClean="0"/>
              <a:t>occur, </a:t>
            </a:r>
            <a:r>
              <a:rPr lang="en-CA" sz="1200" dirty="0"/>
              <a:t>in order to achieve </a:t>
            </a:r>
            <a:r>
              <a:rPr lang="en-CA" sz="1200" dirty="0" smtClean="0"/>
              <a:t>BDM objectives across multiple dimensions (People, Process, Service, Technology, Policy &amp; Legislation).</a:t>
            </a:r>
          </a:p>
          <a:p>
            <a:pPr marL="571500" lvl="2" indent="-171450" defTabSz="444500">
              <a:spcBef>
                <a:spcPct val="0"/>
              </a:spcBef>
            </a:pPr>
            <a:r>
              <a:rPr lang="en-US" sz="1200" dirty="0" smtClean="0">
                <a:cs typeface="Arial" panose="020B0604020202020204" pitchFamily="34" charset="0"/>
              </a:rPr>
              <a:t>Business </a:t>
            </a:r>
            <a:r>
              <a:rPr lang="en-US" sz="1200" dirty="0">
                <a:cs typeface="Arial" panose="020B0604020202020204" pitchFamily="34" charset="0"/>
              </a:rPr>
              <a:t>Owners responsible for business change </a:t>
            </a:r>
            <a:r>
              <a:rPr lang="en-US" sz="1200" dirty="0" smtClean="0">
                <a:cs typeface="Arial" panose="020B0604020202020204" pitchFamily="34" charset="0"/>
              </a:rPr>
              <a:t>management</a:t>
            </a:r>
          </a:p>
          <a:p>
            <a:pPr marL="571500" lvl="2" indent="-171450" defTabSz="444500">
              <a:spcBef>
                <a:spcPct val="0"/>
              </a:spcBef>
            </a:pPr>
            <a:endParaRPr lang="en-US" sz="700" dirty="0" smtClean="0">
              <a:cs typeface="Arial" panose="020B0604020202020204" pitchFamily="34" charset="0"/>
            </a:endParaRPr>
          </a:p>
          <a:p>
            <a:pPr marL="0" lvl="1" indent="0" defTabSz="444500">
              <a:spcBef>
                <a:spcPct val="0"/>
              </a:spcBef>
              <a:buNone/>
            </a:pPr>
            <a:r>
              <a:rPr lang="en-CA" sz="1400" b="1" dirty="0">
                <a:solidFill>
                  <a:srgbClr val="4BACC6">
                    <a:lumMod val="75000"/>
                  </a:srgbClr>
                </a:solidFill>
              </a:rPr>
              <a:t>Clients and Employees Co-Design</a:t>
            </a:r>
          </a:p>
          <a:p>
            <a:pPr marL="571500" lvl="1" indent="-171450" defTabSz="444500">
              <a:spcBef>
                <a:spcPct val="0"/>
              </a:spcBef>
              <a:buFont typeface="Arial" panose="020B0604020202020204" pitchFamily="34" charset="0"/>
              <a:buChar char="•"/>
            </a:pPr>
            <a:r>
              <a:rPr lang="en-US" sz="1200" dirty="0">
                <a:solidFill>
                  <a:prstClr val="black"/>
                </a:solidFill>
              </a:rPr>
              <a:t>Treat change management as a priority (e.g. prepare employees and clients for process, policy and technology changes)</a:t>
            </a:r>
          </a:p>
          <a:p>
            <a:pPr marL="571500" lvl="1" indent="-171450" defTabSz="444500">
              <a:spcBef>
                <a:spcPct val="0"/>
              </a:spcBef>
              <a:buFont typeface="Arial" panose="020B0604020202020204" pitchFamily="34" charset="0"/>
              <a:buChar char="•"/>
            </a:pPr>
            <a:r>
              <a:rPr lang="en-US" sz="1200" dirty="0">
                <a:solidFill>
                  <a:prstClr val="black"/>
                </a:solidFill>
              </a:rPr>
              <a:t>Engage end users and clients in the design process to ensure government is delivering what they want and need </a:t>
            </a:r>
            <a:endParaRPr lang="en-US" sz="1200" dirty="0" smtClean="0">
              <a:solidFill>
                <a:prstClr val="black"/>
              </a:solidFill>
            </a:endParaRPr>
          </a:p>
          <a:p>
            <a:pPr marL="571500" lvl="1" indent="-171450" defTabSz="444500">
              <a:spcBef>
                <a:spcPct val="0"/>
              </a:spcBef>
              <a:buFont typeface="Arial" panose="020B0604020202020204" pitchFamily="34" charset="0"/>
              <a:buChar char="•"/>
            </a:pPr>
            <a:endParaRPr lang="en-US" sz="700" dirty="0">
              <a:solidFill>
                <a:prstClr val="black"/>
              </a:solidFill>
            </a:endParaRPr>
          </a:p>
          <a:p>
            <a:pPr marL="0" lvl="1" indent="0" defTabSz="444500">
              <a:spcBef>
                <a:spcPct val="0"/>
              </a:spcBef>
              <a:buNone/>
            </a:pPr>
            <a:r>
              <a:rPr lang="en-CA" sz="1400" b="1" dirty="0">
                <a:solidFill>
                  <a:srgbClr val="4BACC6">
                    <a:lumMod val="75000"/>
                  </a:srgbClr>
                </a:solidFill>
              </a:rPr>
              <a:t>Phased deployment</a:t>
            </a:r>
          </a:p>
          <a:p>
            <a:pPr marL="571500" lvl="2" indent="-171450" defTabSz="444500">
              <a:spcBef>
                <a:spcPct val="0"/>
              </a:spcBef>
            </a:pPr>
            <a:r>
              <a:rPr lang="en-US" sz="1200" dirty="0" smtClean="0">
                <a:solidFill>
                  <a:prstClr val="black"/>
                </a:solidFill>
              </a:rPr>
              <a:t>Deadlines </a:t>
            </a:r>
            <a:r>
              <a:rPr lang="en-US" sz="1200" dirty="0">
                <a:solidFill>
                  <a:prstClr val="black"/>
                </a:solidFill>
              </a:rPr>
              <a:t>need to be realistic</a:t>
            </a:r>
          </a:p>
          <a:p>
            <a:pPr marL="571500" lvl="2" indent="-171450" defTabSz="444500">
              <a:spcBef>
                <a:spcPct val="0"/>
              </a:spcBef>
            </a:pPr>
            <a:r>
              <a:rPr lang="en-US" sz="1200" dirty="0">
                <a:solidFill>
                  <a:prstClr val="black"/>
                </a:solidFill>
              </a:rPr>
              <a:t>Run new </a:t>
            </a:r>
            <a:r>
              <a:rPr lang="en-CA" sz="1200" dirty="0">
                <a:solidFill>
                  <a:prstClr val="black"/>
                </a:solidFill>
              </a:rPr>
              <a:t>capabilities in parallel with legacy applications; support a roll-back strategy </a:t>
            </a:r>
          </a:p>
          <a:p>
            <a:pPr marL="0" lvl="1" indent="0" defTabSz="444500">
              <a:spcBef>
                <a:spcPct val="0"/>
              </a:spcBef>
              <a:buNone/>
            </a:pPr>
            <a:endParaRPr lang="en-CA" sz="700" b="1" dirty="0" smtClean="0">
              <a:solidFill>
                <a:schemeClr val="accent5">
                  <a:lumMod val="75000"/>
                </a:schemeClr>
              </a:solidFill>
            </a:endParaRPr>
          </a:p>
          <a:p>
            <a:pPr marL="0" lvl="1" indent="0" defTabSz="444500">
              <a:spcBef>
                <a:spcPct val="0"/>
              </a:spcBef>
              <a:buNone/>
            </a:pPr>
            <a:r>
              <a:rPr lang="en-CA" sz="1400" b="1" dirty="0" smtClean="0">
                <a:solidFill>
                  <a:schemeClr val="accent5">
                    <a:lumMod val="75000"/>
                  </a:schemeClr>
                </a:solidFill>
              </a:rPr>
              <a:t>Agile Procurement</a:t>
            </a:r>
            <a:endParaRPr lang="en-CA" sz="1400" b="1" dirty="0">
              <a:solidFill>
                <a:schemeClr val="accent5">
                  <a:lumMod val="75000"/>
                </a:schemeClr>
              </a:solidFill>
            </a:endParaRPr>
          </a:p>
          <a:p>
            <a:pPr marL="571500" lvl="2" indent="-171450" defTabSz="444500">
              <a:spcBef>
                <a:spcPct val="0"/>
              </a:spcBef>
            </a:pPr>
            <a:r>
              <a:rPr lang="en-US" sz="1200" dirty="0"/>
              <a:t>More flexibility with a collaborative multi-vendor (ecosystem)  approach (no single vendor reliance)</a:t>
            </a:r>
          </a:p>
          <a:p>
            <a:pPr marL="571500" lvl="2" indent="-171450" defTabSz="444500">
              <a:spcBef>
                <a:spcPct val="0"/>
              </a:spcBef>
            </a:pPr>
            <a:r>
              <a:rPr lang="en-CA" sz="1200" dirty="0"/>
              <a:t>Vendor must “show” as well as “tell” before locking in solutions. </a:t>
            </a:r>
            <a:endParaRPr lang="en-CA" sz="1200" dirty="0" smtClean="0"/>
          </a:p>
          <a:p>
            <a:pPr marL="171450" lvl="1" indent="-171450" defTabSz="444500">
              <a:spcBef>
                <a:spcPct val="0"/>
              </a:spcBef>
              <a:buFont typeface="Arial" panose="020B0604020202020204" pitchFamily="34" charset="0"/>
              <a:buChar char="•"/>
            </a:pPr>
            <a:endParaRPr lang="en-CA" sz="700" dirty="0" smtClean="0"/>
          </a:p>
          <a:p>
            <a:pPr marL="0" lvl="1" indent="0" defTabSz="444500">
              <a:spcBef>
                <a:spcPct val="0"/>
              </a:spcBef>
              <a:buNone/>
            </a:pPr>
            <a:r>
              <a:rPr lang="en-CA" sz="1400" b="1" dirty="0">
                <a:solidFill>
                  <a:srgbClr val="4BACC6">
                    <a:lumMod val="75000"/>
                  </a:srgbClr>
                </a:solidFill>
              </a:rPr>
              <a:t>Industry Co-development</a:t>
            </a:r>
          </a:p>
          <a:p>
            <a:pPr marL="571500" lvl="2" indent="-171450" defTabSz="444500">
              <a:spcBef>
                <a:spcPct val="0"/>
              </a:spcBef>
            </a:pPr>
            <a:r>
              <a:rPr lang="en-US" sz="1200" dirty="0">
                <a:solidFill>
                  <a:prstClr val="black"/>
                </a:solidFill>
              </a:rPr>
              <a:t>Better stakeholder engagement  through Jurisdictional Research and panel discussions, Industry Day (e.g. Sept 2016 and April 2018), and partnering with industry to prototype, design and build solutions  </a:t>
            </a:r>
          </a:p>
          <a:p>
            <a:pPr marL="0" lvl="1" indent="0" defTabSz="444500">
              <a:spcBef>
                <a:spcPct val="0"/>
              </a:spcBef>
              <a:buNone/>
            </a:pPr>
            <a:endParaRPr lang="en-CA" sz="700" b="1" dirty="0" smtClean="0">
              <a:solidFill>
                <a:srgbClr val="4BACC6">
                  <a:lumMod val="75000"/>
                </a:srgbClr>
              </a:solidFill>
            </a:endParaRPr>
          </a:p>
          <a:p>
            <a:pPr marL="0" lvl="1" indent="0" defTabSz="444500">
              <a:spcBef>
                <a:spcPct val="0"/>
              </a:spcBef>
              <a:buNone/>
            </a:pPr>
            <a:r>
              <a:rPr lang="en-CA" sz="1400" b="1" dirty="0" smtClean="0">
                <a:solidFill>
                  <a:srgbClr val="4BACC6">
                    <a:lumMod val="75000"/>
                  </a:srgbClr>
                </a:solidFill>
              </a:rPr>
              <a:t>Future </a:t>
            </a:r>
            <a:r>
              <a:rPr lang="en-CA" sz="1400" b="1" dirty="0">
                <a:solidFill>
                  <a:srgbClr val="4BACC6">
                    <a:lumMod val="75000"/>
                  </a:srgbClr>
                </a:solidFill>
              </a:rPr>
              <a:t>Proofing</a:t>
            </a:r>
          </a:p>
          <a:p>
            <a:pPr marL="571500" lvl="2" indent="-171450" defTabSz="444500">
              <a:spcBef>
                <a:spcPct val="0"/>
              </a:spcBef>
            </a:pPr>
            <a:r>
              <a:rPr lang="en-US" sz="1200" dirty="0">
                <a:solidFill>
                  <a:prstClr val="black"/>
                </a:solidFill>
              </a:rPr>
              <a:t>Design for scale and replication </a:t>
            </a:r>
          </a:p>
          <a:p>
            <a:pPr marL="571500" lvl="2" indent="-171450" defTabSz="444500">
              <a:spcBef>
                <a:spcPct val="0"/>
              </a:spcBef>
            </a:pPr>
            <a:r>
              <a:rPr lang="en-US" sz="1200" dirty="0">
                <a:solidFill>
                  <a:prstClr val="black"/>
                </a:solidFill>
                <a:cs typeface="Arial" panose="020B0604020202020204" pitchFamily="34" charset="0"/>
              </a:rPr>
              <a:t>Build a modular architecture and balance innovation and </a:t>
            </a:r>
            <a:r>
              <a:rPr lang="en-US" sz="1200" dirty="0" smtClean="0">
                <a:solidFill>
                  <a:prstClr val="black"/>
                </a:solidFill>
                <a:cs typeface="Arial" panose="020B0604020202020204" pitchFamily="34" charset="0"/>
              </a:rPr>
              <a:t>risk</a:t>
            </a:r>
          </a:p>
          <a:p>
            <a:pPr marL="571500" lvl="2" indent="-171450" defTabSz="444500">
              <a:spcBef>
                <a:spcPct val="0"/>
              </a:spcBef>
            </a:pPr>
            <a:r>
              <a:rPr lang="en-CA" sz="1200" dirty="0"/>
              <a:t>Incorporate new technologies and methods as they evolve and </a:t>
            </a:r>
            <a:r>
              <a:rPr lang="en-CA" sz="1200" dirty="0" smtClean="0"/>
              <a:t>can make </a:t>
            </a:r>
            <a:r>
              <a:rPr lang="en-CA" sz="1200" dirty="0"/>
              <a:t>a business impact (new types of analytics, artificial intelligence, </a:t>
            </a:r>
            <a:r>
              <a:rPr lang="en-CA" sz="1200" dirty="0" err="1"/>
              <a:t>blockchain</a:t>
            </a:r>
            <a:r>
              <a:rPr lang="en-CA" sz="1200" dirty="0"/>
              <a:t> and others yet to be thought of</a:t>
            </a:r>
            <a:r>
              <a:rPr lang="en-CA" sz="1200" dirty="0" smtClean="0"/>
              <a:t>)</a:t>
            </a:r>
            <a:endParaRPr lang="en-CA" sz="1200" dirty="0"/>
          </a:p>
          <a:p>
            <a:pPr marL="400050" lvl="2" indent="0" defTabSz="444500">
              <a:spcBef>
                <a:spcPct val="0"/>
              </a:spcBef>
              <a:buNone/>
            </a:pPr>
            <a:endParaRPr lang="en-CA" sz="700" dirty="0">
              <a:solidFill>
                <a:prstClr val="black"/>
              </a:solidFill>
            </a:endParaRPr>
          </a:p>
          <a:p>
            <a:pPr marL="0" lvl="1" indent="0" defTabSz="444500">
              <a:spcBef>
                <a:spcPct val="0"/>
              </a:spcBef>
              <a:buNone/>
            </a:pPr>
            <a:r>
              <a:rPr lang="en-CA" sz="1400" b="1" dirty="0" smtClean="0">
                <a:solidFill>
                  <a:schemeClr val="accent5">
                    <a:lumMod val="75000"/>
                  </a:schemeClr>
                </a:solidFill>
              </a:rPr>
              <a:t>Program Management Model </a:t>
            </a:r>
          </a:p>
          <a:p>
            <a:pPr marL="571500" lvl="2" indent="-171450" defTabSz="444500">
              <a:spcBef>
                <a:spcPct val="0"/>
              </a:spcBef>
            </a:pPr>
            <a:r>
              <a:rPr lang="en-US" sz="1200" dirty="0"/>
              <a:t>Ensure strong governance and </a:t>
            </a:r>
            <a:r>
              <a:rPr lang="en-US" sz="1200" dirty="0" smtClean="0"/>
              <a:t>oversight </a:t>
            </a:r>
          </a:p>
          <a:p>
            <a:pPr marL="571500" lvl="2" indent="-171450" defTabSz="444500">
              <a:spcBef>
                <a:spcPct val="0"/>
              </a:spcBef>
            </a:pPr>
            <a:r>
              <a:rPr lang="en-CA" sz="1200" dirty="0" smtClean="0"/>
              <a:t>Alignment </a:t>
            </a:r>
            <a:r>
              <a:rPr lang="en-CA" sz="1200" dirty="0"/>
              <a:t>on priorities (e.g. GC Service Strategy, </a:t>
            </a:r>
            <a:r>
              <a:rPr lang="en-CA" sz="1200" dirty="0" err="1"/>
              <a:t>OneGC</a:t>
            </a:r>
            <a:r>
              <a:rPr lang="en-CA" sz="1200" dirty="0" smtClean="0"/>
              <a:t>) </a:t>
            </a:r>
          </a:p>
          <a:p>
            <a:pPr marL="571500" lvl="2" indent="-171450" defTabSz="444500">
              <a:spcBef>
                <a:spcPct val="0"/>
              </a:spcBef>
            </a:pPr>
            <a:r>
              <a:rPr lang="en-CA" sz="1200" dirty="0" smtClean="0"/>
              <a:t> </a:t>
            </a:r>
            <a:r>
              <a:rPr lang="en-CA" sz="1200" dirty="0"/>
              <a:t>Partner with private sector (e.g. BDM Transformation Program </a:t>
            </a:r>
            <a:r>
              <a:rPr lang="en-CA" sz="1200" dirty="0" smtClean="0"/>
              <a:t>Office)</a:t>
            </a:r>
          </a:p>
          <a:p>
            <a:pPr marL="171450" lvl="1" indent="-171450" defTabSz="444500">
              <a:spcBef>
                <a:spcPct val="0"/>
              </a:spcBef>
            </a:pPr>
            <a:endParaRPr lang="en-CA" sz="1000" dirty="0"/>
          </a:p>
          <a:p>
            <a:pPr marL="571500" lvl="2" indent="-171450" defTabSz="444500">
              <a:spcBef>
                <a:spcPct val="0"/>
              </a:spcBef>
            </a:pPr>
            <a:endParaRPr lang="en-US" sz="1000" dirty="0" smtClean="0"/>
          </a:p>
          <a:p>
            <a:pPr marL="571500" lvl="1" indent="-171450" defTabSz="444500">
              <a:spcBef>
                <a:spcPct val="0"/>
              </a:spcBef>
            </a:pPr>
            <a:endParaRPr lang="en-US" sz="900" dirty="0" smtClean="0"/>
          </a:p>
          <a:p>
            <a:pPr marL="571500" lvl="2" indent="-171450" defTabSz="444500">
              <a:spcBef>
                <a:spcPct val="0"/>
              </a:spcBef>
            </a:pPr>
            <a:endParaRPr lang="en-CA" sz="900" dirty="0" smtClean="0"/>
          </a:p>
          <a:p>
            <a:pPr marL="171450" lvl="1" indent="-171450" defTabSz="444500">
              <a:spcBef>
                <a:spcPct val="0"/>
              </a:spcBef>
            </a:pPr>
            <a:endParaRPr lang="en-CA" sz="1200" dirty="0"/>
          </a:p>
          <a:p>
            <a:pPr marL="171450" lvl="0" indent="-171450" defTabSz="444500">
              <a:spcBef>
                <a:spcPct val="0"/>
              </a:spcBef>
            </a:pPr>
            <a:endParaRPr lang="en-CA" sz="1200" dirty="0" smtClean="0"/>
          </a:p>
          <a:p>
            <a:pPr marL="171450" lvl="1" indent="-171450" defTabSz="444500">
              <a:spcBef>
                <a:spcPct val="0"/>
              </a:spcBef>
              <a:buFont typeface="Arial" panose="020B0604020202020204" pitchFamily="34" charset="0"/>
              <a:buChar char="•"/>
            </a:pPr>
            <a:endParaRPr lang="en-US" sz="1200" dirty="0"/>
          </a:p>
          <a:p>
            <a:pPr marL="0" indent="0">
              <a:buNone/>
            </a:pPr>
            <a:endParaRPr lang="en-CA" sz="1200" dirty="0"/>
          </a:p>
        </p:txBody>
      </p:sp>
      <p:sp>
        <p:nvSpPr>
          <p:cNvPr id="8" name="Slide Number Placeholder 1"/>
          <p:cNvSpPr>
            <a:spLocks noGrp="1"/>
          </p:cNvSpPr>
          <p:nvPr>
            <p:ph type="sldNum" idx="12"/>
          </p:nvPr>
        </p:nvSpPr>
        <p:spPr>
          <a:xfrm>
            <a:off x="6553200" y="6356353"/>
            <a:ext cx="2133600" cy="365125"/>
          </a:xfrm>
        </p:spPr>
        <p:txBody>
          <a:bodyPr/>
          <a:lstStyle/>
          <a:p>
            <a:pPr>
              <a:buSzPts val="1200"/>
            </a:pPr>
            <a:fld id="{00000000-1234-1234-1234-123412341234}" type="slidenum">
              <a:rPr lang="en-US" sz="900">
                <a:solidFill>
                  <a:srgbClr val="888888"/>
                </a:solidFill>
                <a:latin typeface="Calibri"/>
                <a:ea typeface="Calibri"/>
                <a:cs typeface="Calibri"/>
                <a:sym typeface="Calibri"/>
              </a:rPr>
              <a:pPr>
                <a:buSzPts val="1200"/>
              </a:pPr>
              <a:t>7</a:t>
            </a:fld>
            <a:endParaRPr lang="en-US" sz="9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30445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7;p27"/>
          <p:cNvSpPr txBox="1"/>
          <p:nvPr/>
        </p:nvSpPr>
        <p:spPr>
          <a:xfrm>
            <a:off x="0" y="-5932"/>
            <a:ext cx="9144000" cy="840259"/>
          </a:xfrm>
          <a:prstGeom prst="rect">
            <a:avLst/>
          </a:prstGeom>
          <a:solidFill>
            <a:srgbClr val="01A4B5"/>
          </a:solidFill>
          <a:ln>
            <a:noFill/>
          </a:ln>
        </p:spPr>
        <p:txBody>
          <a:bodyPr spcFirstLastPara="1" wrap="square" lIns="180000" tIns="315900" rIns="68575" bIns="34275" anchor="ctr" anchorCtr="0">
            <a:noAutofit/>
          </a:bodyPr>
          <a:lstStyle/>
          <a:p>
            <a:pPr>
              <a:buClrTx/>
              <a:buFontTx/>
              <a:buNone/>
            </a:pPr>
            <a:r>
              <a:rPr lang="en-CA" sz="1900" b="1" kern="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The </a:t>
            </a:r>
            <a:r>
              <a:rPr lang="en-CA" sz="1900" b="1" kern="1200" dirty="0">
                <a:solidFill>
                  <a:prstClr val="white"/>
                </a:solidFill>
                <a:latin typeface="Verdana" panose="020B0604030504040204" pitchFamily="34" charset="0"/>
                <a:ea typeface="Verdana" panose="020B0604030504040204" pitchFamily="34" charset="0"/>
                <a:cs typeface="Verdana" panose="020B0604030504040204" pitchFamily="34" charset="0"/>
              </a:rPr>
              <a:t>BDM implementation </a:t>
            </a:r>
            <a:r>
              <a:rPr lang="en-CA" sz="1900" b="1" kern="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strategy is phased, with no big bang</a:t>
            </a:r>
            <a:endParaRPr lang="en-CA" sz="1900" b="1" kern="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342900" indent="-342900">
              <a:buClrTx/>
              <a:buFontTx/>
              <a:buAutoNum type="arabicPeriod"/>
            </a:pPr>
            <a:endParaRPr sz="2000" kern="1200" dirty="0">
              <a:solidFill>
                <a:srgbClr val="FFFFFF"/>
              </a:solidFill>
              <a:latin typeface="Verdana"/>
              <a:ea typeface="Verdana"/>
              <a:cs typeface="Verdana"/>
              <a:sym typeface="Verdana"/>
            </a:endParaRPr>
          </a:p>
        </p:txBody>
      </p:sp>
      <p:sp>
        <p:nvSpPr>
          <p:cNvPr id="18" name="Rectangle 17"/>
          <p:cNvSpPr/>
          <p:nvPr/>
        </p:nvSpPr>
        <p:spPr>
          <a:xfrm>
            <a:off x="343313" y="5020328"/>
            <a:ext cx="1106191" cy="856944"/>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r>
              <a:rPr lang="en-US" sz="1000" b="1" kern="1200" dirty="0" smtClean="0">
                <a:solidFill>
                  <a:prstClr val="black"/>
                </a:solidFill>
                <a:latin typeface="Arial" panose="020B0604020202020204" pitchFamily="34" charset="0"/>
                <a:cs typeface="Arial" panose="020B0604020202020204" pitchFamily="34" charset="0"/>
              </a:rPr>
              <a:t>Identifying a Programme</a:t>
            </a:r>
            <a:endParaRPr lang="en-US" sz="1000" b="1" kern="1200" dirty="0">
              <a:solidFill>
                <a:prstClr val="black"/>
              </a:solidFill>
              <a:latin typeface="Arial" panose="020B0604020202020204" pitchFamily="34" charset="0"/>
              <a:cs typeface="Arial" panose="020B0604020202020204" pitchFamily="34" charset="0"/>
            </a:endParaRPr>
          </a:p>
        </p:txBody>
      </p:sp>
      <p:sp>
        <p:nvSpPr>
          <p:cNvPr id="19" name="Rectangle 18"/>
          <p:cNvSpPr/>
          <p:nvPr/>
        </p:nvSpPr>
        <p:spPr>
          <a:xfrm>
            <a:off x="1673945" y="5029121"/>
            <a:ext cx="1097855" cy="85798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r>
              <a:rPr lang="en-US" sz="1000" b="1" kern="1200" dirty="0" smtClean="0">
                <a:solidFill>
                  <a:prstClr val="black"/>
                </a:solidFill>
                <a:latin typeface="Arial" panose="020B0604020202020204" pitchFamily="34" charset="0"/>
                <a:cs typeface="Arial" panose="020B0604020202020204" pitchFamily="34" charset="0"/>
              </a:rPr>
              <a:t>Programme Definition Phase</a:t>
            </a:r>
            <a:endParaRPr lang="en-US" sz="1000" b="1" kern="1200" dirty="0">
              <a:solidFill>
                <a:prstClr val="black"/>
              </a:solidFill>
              <a:latin typeface="Arial" panose="020B0604020202020204" pitchFamily="34" charset="0"/>
              <a:cs typeface="Arial" panose="020B0604020202020204" pitchFamily="34" charset="0"/>
            </a:endParaRPr>
          </a:p>
        </p:txBody>
      </p:sp>
      <p:sp>
        <p:nvSpPr>
          <p:cNvPr id="28" name="TextBox 27"/>
          <p:cNvSpPr txBox="1"/>
          <p:nvPr/>
        </p:nvSpPr>
        <p:spPr>
          <a:xfrm rot="21284987">
            <a:off x="5527898" y="3869876"/>
            <a:ext cx="2630397" cy="215444"/>
          </a:xfrm>
          <a:prstGeom prst="rect">
            <a:avLst/>
          </a:prstGeom>
          <a:noFill/>
        </p:spPr>
        <p:txBody>
          <a:bodyPr wrap="square" rtlCol="0">
            <a:spAutoFit/>
          </a:bodyPr>
          <a:lstStyle/>
          <a:p>
            <a:pPr algn="ctr">
              <a:buClrTx/>
              <a:buFontTx/>
              <a:buNone/>
            </a:pPr>
            <a:r>
              <a:rPr lang="en-CA" sz="800" b="1" kern="1200" dirty="0" smtClean="0">
                <a:solidFill>
                  <a:prstClr val="white"/>
                </a:solidFill>
                <a:latin typeface="Arial" panose="020B0604020202020204" pitchFamily="34" charset="0"/>
                <a:ea typeface="+mn-ea"/>
                <a:cs typeface="Arial" panose="020B0604020202020204" pitchFamily="34" charset="0"/>
              </a:rPr>
              <a:t>Projects/Deliverables Tranches 1 – 4 </a:t>
            </a:r>
            <a:endParaRPr lang="en-CA" sz="800" b="1" kern="1200" dirty="0">
              <a:solidFill>
                <a:prstClr val="white"/>
              </a:solidFill>
              <a:latin typeface="Arial" panose="020B0604020202020204" pitchFamily="34" charset="0"/>
              <a:ea typeface="+mn-ea"/>
              <a:cs typeface="Arial" panose="020B0604020202020204" pitchFamily="34" charset="0"/>
            </a:endParaRPr>
          </a:p>
        </p:txBody>
      </p:sp>
      <p:sp>
        <p:nvSpPr>
          <p:cNvPr id="2" name="Down Arrow Callout 1"/>
          <p:cNvSpPr/>
          <p:nvPr/>
        </p:nvSpPr>
        <p:spPr>
          <a:xfrm>
            <a:off x="1176360" y="3055908"/>
            <a:ext cx="2045775" cy="1727425"/>
          </a:xfrm>
          <a:prstGeom prst="downArrowCallout">
            <a:avLst>
              <a:gd name="adj1" fmla="val 19230"/>
              <a:gd name="adj2" fmla="val 22702"/>
              <a:gd name="adj3" fmla="val 15731"/>
              <a:gd name="adj4" fmla="val 81219"/>
            </a:avLst>
          </a:prstGeom>
          <a:solidFill>
            <a:schemeClr val="accent5">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buClrTx/>
              <a:buFont typeface="Arial" panose="020B0604020202020204" pitchFamily="34" charset="0"/>
              <a:buChar char="•"/>
            </a:pPr>
            <a:r>
              <a:rPr lang="en-CA" sz="1200" kern="1200" dirty="0">
                <a:solidFill>
                  <a:prstClr val="black"/>
                </a:solidFill>
              </a:rPr>
              <a:t>Procure </a:t>
            </a:r>
            <a:r>
              <a:rPr lang="en-CA" sz="1200" kern="1200" dirty="0" smtClean="0">
                <a:solidFill>
                  <a:prstClr val="black"/>
                </a:solidFill>
              </a:rPr>
              <a:t>System Integrator and </a:t>
            </a:r>
            <a:r>
              <a:rPr lang="en-CA" sz="1200" kern="1200" dirty="0">
                <a:solidFill>
                  <a:prstClr val="black"/>
                </a:solidFill>
              </a:rPr>
              <a:t>solution capabilities</a:t>
            </a:r>
          </a:p>
          <a:p>
            <a:pPr marL="92075" indent="-92075">
              <a:buClrTx/>
              <a:buFont typeface="Arial" panose="020B0604020202020204" pitchFamily="34" charset="0"/>
              <a:buChar char="•"/>
            </a:pPr>
            <a:r>
              <a:rPr lang="en-CA" sz="1200" kern="1200" dirty="0">
                <a:solidFill>
                  <a:prstClr val="black"/>
                </a:solidFill>
              </a:rPr>
              <a:t>Business and technical requirements</a:t>
            </a:r>
          </a:p>
          <a:p>
            <a:pPr marL="92075" indent="-92075">
              <a:buClrTx/>
              <a:buFont typeface="Arial" panose="020B0604020202020204" pitchFamily="34" charset="0"/>
              <a:buChar char="•"/>
            </a:pPr>
            <a:r>
              <a:rPr lang="en-CA" sz="1200" kern="1200" dirty="0">
                <a:solidFill>
                  <a:prstClr val="black"/>
                </a:solidFill>
              </a:rPr>
              <a:t>Authorities</a:t>
            </a:r>
          </a:p>
          <a:p>
            <a:pPr marL="92075" indent="-92075">
              <a:buClrTx/>
              <a:buFont typeface="Arial" panose="020B0604020202020204" pitchFamily="34" charset="0"/>
              <a:buChar char="•"/>
            </a:pPr>
            <a:r>
              <a:rPr lang="en-CA" sz="1200" kern="1200" dirty="0">
                <a:solidFill>
                  <a:prstClr val="black"/>
                </a:solidFill>
              </a:rPr>
              <a:t>Programme planning for </a:t>
            </a:r>
            <a:r>
              <a:rPr lang="en-CA" sz="1200" kern="1200" dirty="0" smtClean="0">
                <a:solidFill>
                  <a:prstClr val="black"/>
                </a:solidFill>
              </a:rPr>
              <a:t>Tranche 1</a:t>
            </a:r>
            <a:endParaRPr lang="en-CA" sz="1200" kern="1200" dirty="0">
              <a:solidFill>
                <a:prstClr val="black"/>
              </a:solidFill>
            </a:endParaRPr>
          </a:p>
        </p:txBody>
      </p:sp>
      <p:sp>
        <p:nvSpPr>
          <p:cNvPr id="37" name="TextBox 36"/>
          <p:cNvSpPr txBox="1"/>
          <p:nvPr/>
        </p:nvSpPr>
        <p:spPr>
          <a:xfrm>
            <a:off x="1611514" y="4756462"/>
            <a:ext cx="1442428" cy="338554"/>
          </a:xfrm>
          <a:prstGeom prst="rect">
            <a:avLst/>
          </a:prstGeom>
          <a:noFill/>
        </p:spPr>
        <p:txBody>
          <a:bodyPr wrap="square" rtlCol="0">
            <a:spAutoFit/>
          </a:bodyPr>
          <a:lstStyle/>
          <a:p>
            <a:pPr>
              <a:buClrTx/>
              <a:buFontTx/>
              <a:buNone/>
            </a:pPr>
            <a:r>
              <a:rPr lang="en-CA" sz="1600" b="1" kern="1200" dirty="0" smtClean="0">
                <a:solidFill>
                  <a:srgbClr val="C0504D"/>
                </a:solidFill>
                <a:latin typeface="Calibri"/>
                <a:ea typeface="+mn-ea"/>
                <a:cs typeface="+mn-cs"/>
              </a:rPr>
              <a:t>We are here </a:t>
            </a:r>
            <a:endParaRPr lang="en-CA" sz="1600" b="1" kern="1200" dirty="0">
              <a:solidFill>
                <a:srgbClr val="C0504D"/>
              </a:solidFill>
              <a:latin typeface="Calibri"/>
              <a:ea typeface="+mn-ea"/>
              <a:cs typeface="+mn-cs"/>
            </a:endParaRPr>
          </a:p>
        </p:txBody>
      </p:sp>
      <p:grpSp>
        <p:nvGrpSpPr>
          <p:cNvPr id="32" name="Group 31"/>
          <p:cNvGrpSpPr/>
          <p:nvPr/>
        </p:nvGrpSpPr>
        <p:grpSpPr>
          <a:xfrm>
            <a:off x="3052189" y="3808936"/>
            <a:ext cx="5840291" cy="2088000"/>
            <a:chOff x="2987950" y="1701040"/>
            <a:chExt cx="5840291" cy="2088000"/>
          </a:xfrm>
        </p:grpSpPr>
        <p:sp>
          <p:nvSpPr>
            <p:cNvPr id="33" name="Flowchart: Manual Input 32"/>
            <p:cNvSpPr/>
            <p:nvPr/>
          </p:nvSpPr>
          <p:spPr>
            <a:xfrm>
              <a:off x="2996241" y="1701040"/>
              <a:ext cx="5832000" cy="2088000"/>
            </a:xfrm>
            <a:prstGeom prst="flowChartManualInpu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CA" sz="1800" kern="1200" dirty="0">
                <a:solidFill>
                  <a:prstClr val="white"/>
                </a:solidFill>
              </a:endParaRPr>
            </a:p>
          </p:txBody>
        </p:sp>
        <p:sp>
          <p:nvSpPr>
            <p:cNvPr id="34" name="Flowchart: Manual Input 33"/>
            <p:cNvSpPr/>
            <p:nvPr/>
          </p:nvSpPr>
          <p:spPr>
            <a:xfrm>
              <a:off x="4488601" y="1917040"/>
              <a:ext cx="4339640" cy="1872000"/>
            </a:xfrm>
            <a:prstGeom prst="flowChartManualInput">
              <a:avLst/>
            </a:prstGeom>
            <a:solidFill>
              <a:srgbClr val="9CC6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CA" sz="1800" kern="1200" dirty="0">
                <a:solidFill>
                  <a:prstClr val="white"/>
                </a:solidFill>
              </a:endParaRPr>
            </a:p>
          </p:txBody>
        </p:sp>
        <p:sp>
          <p:nvSpPr>
            <p:cNvPr id="35" name="Flowchart: Manual Input 34"/>
            <p:cNvSpPr/>
            <p:nvPr/>
          </p:nvSpPr>
          <p:spPr>
            <a:xfrm>
              <a:off x="5948241" y="2094253"/>
              <a:ext cx="2880000" cy="1692000"/>
            </a:xfrm>
            <a:prstGeom prst="flowChartManualInpu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CA" sz="1800" kern="1200" dirty="0">
                <a:solidFill>
                  <a:prstClr val="white"/>
                </a:solidFill>
              </a:endParaRPr>
            </a:p>
          </p:txBody>
        </p:sp>
        <p:grpSp>
          <p:nvGrpSpPr>
            <p:cNvPr id="36" name="Group 35"/>
            <p:cNvGrpSpPr/>
            <p:nvPr/>
          </p:nvGrpSpPr>
          <p:grpSpPr>
            <a:xfrm>
              <a:off x="4561355" y="2881897"/>
              <a:ext cx="1324800" cy="857983"/>
              <a:chOff x="4561355" y="2835370"/>
              <a:chExt cx="1324800" cy="857983"/>
            </a:xfrm>
          </p:grpSpPr>
          <p:sp>
            <p:nvSpPr>
              <p:cNvPr id="60" name="Freeform 4"/>
              <p:cNvSpPr>
                <a:spLocks/>
              </p:cNvSpPr>
              <p:nvPr/>
            </p:nvSpPr>
            <p:spPr bwMode="blackWhite">
              <a:xfrm>
                <a:off x="4561355" y="2835370"/>
                <a:ext cx="1324800" cy="857983"/>
              </a:xfrm>
              <a:prstGeom prst="rect">
                <a:avLst/>
              </a:prstGeom>
              <a:noFill/>
              <a:ln w="12700" cap="rnd">
                <a:solidFill>
                  <a:schemeClr val="bg1"/>
                </a:solidFill>
                <a:prstDash val="solid"/>
                <a:round/>
                <a:headEnd/>
                <a:tailEnd/>
              </a:ln>
            </p:spPr>
            <p:txBody>
              <a:bodyPr lIns="0" tIns="0" rIns="0" bIns="0">
                <a:noAutofit/>
              </a:bodyPr>
              <a:lstStyle/>
              <a:p>
                <a:pPr>
                  <a:buClrTx/>
                  <a:buFontTx/>
                  <a:buNone/>
                </a:pPr>
                <a:endParaRPr lang="en-US" sz="700" kern="1200" dirty="0">
                  <a:solidFill>
                    <a:prstClr val="black"/>
                  </a:solidFill>
                  <a:latin typeface="Calibri"/>
                  <a:ea typeface="+mn-ea"/>
                  <a:cs typeface="+mn-cs"/>
                </a:endParaRPr>
              </a:p>
            </p:txBody>
          </p:sp>
          <p:sp>
            <p:nvSpPr>
              <p:cNvPr id="61" name="TextBox 60"/>
              <p:cNvSpPr txBox="1"/>
              <p:nvPr/>
            </p:nvSpPr>
            <p:spPr>
              <a:xfrm>
                <a:off x="4618427" y="3055473"/>
                <a:ext cx="1210656" cy="477054"/>
              </a:xfrm>
              <a:prstGeom prst="rect">
                <a:avLst/>
              </a:prstGeom>
              <a:noFill/>
            </p:spPr>
            <p:txBody>
              <a:bodyPr wrap="square" lIns="36000" tIns="0" rIns="36000" bIns="0" rtlCol="0">
                <a:spAutoFit/>
              </a:bodyPr>
              <a:lstStyle/>
              <a:p>
                <a:pPr algn="ctr">
                  <a:buClrTx/>
                  <a:buFontTx/>
                  <a:buNone/>
                </a:pPr>
                <a:r>
                  <a:rPr lang="en-US" sz="800" kern="1200" dirty="0">
                    <a:solidFill>
                      <a:prstClr val="black"/>
                    </a:solidFill>
                    <a:latin typeface="Calibri"/>
                    <a:ea typeface="+mn-ea"/>
                    <a:cs typeface="Arial" panose="020B0604020202020204" pitchFamily="34" charset="0"/>
                  </a:rPr>
                  <a:t>Subset of EI </a:t>
                </a:r>
                <a:r>
                  <a:rPr lang="en-US" sz="800" kern="1200" dirty="0" smtClean="0">
                    <a:solidFill>
                      <a:prstClr val="black"/>
                    </a:solidFill>
                    <a:latin typeface="Calibri"/>
                    <a:ea typeface="+mn-ea"/>
                    <a:cs typeface="Arial" panose="020B0604020202020204" pitchFamily="34" charset="0"/>
                  </a:rPr>
                  <a:t>Clients (Complex and Non-Complex, Illness, Fishing)</a:t>
                </a:r>
              </a:p>
              <a:p>
                <a:pPr algn="ctr">
                  <a:buClrTx/>
                  <a:buFontTx/>
                  <a:buNone/>
                </a:pPr>
                <a:r>
                  <a:rPr lang="en-US" sz="700" kern="1200" dirty="0">
                    <a:solidFill>
                      <a:prstClr val="black"/>
                    </a:solidFill>
                    <a:latin typeface="Calibri"/>
                    <a:ea typeface="+mn-ea"/>
                    <a:cs typeface="Arial" panose="020B0604020202020204" pitchFamily="34" charset="0"/>
                  </a:rPr>
                  <a:t>(~ </a:t>
                </a:r>
                <a:r>
                  <a:rPr lang="en-US" sz="700" kern="1200" dirty="0" smtClean="0">
                    <a:solidFill>
                      <a:prstClr val="black"/>
                    </a:solidFill>
                    <a:latin typeface="Calibri"/>
                    <a:ea typeface="+mn-ea"/>
                    <a:cs typeface="Arial" panose="020B0604020202020204" pitchFamily="34" charset="0"/>
                  </a:rPr>
                  <a:t>72% </a:t>
                </a:r>
                <a:r>
                  <a:rPr lang="en-US" sz="700" kern="1200" dirty="0">
                    <a:solidFill>
                      <a:prstClr val="black"/>
                    </a:solidFill>
                    <a:latin typeface="Calibri"/>
                    <a:ea typeface="+mn-ea"/>
                    <a:cs typeface="Arial" panose="020B0604020202020204" pitchFamily="34" charset="0"/>
                  </a:rPr>
                  <a:t>of EI claim types</a:t>
                </a:r>
                <a:r>
                  <a:rPr lang="en-US" sz="700" kern="1200" dirty="0" smtClean="0">
                    <a:solidFill>
                      <a:prstClr val="black"/>
                    </a:solidFill>
                    <a:latin typeface="Calibri"/>
                    <a:ea typeface="+mn-ea"/>
                    <a:cs typeface="Arial" panose="020B0604020202020204" pitchFamily="34" charset="0"/>
                  </a:rPr>
                  <a:t>)</a:t>
                </a:r>
                <a:endParaRPr lang="en-US" sz="700" kern="1200" dirty="0">
                  <a:solidFill>
                    <a:prstClr val="black"/>
                  </a:solidFill>
                  <a:latin typeface="Calibri"/>
                  <a:ea typeface="+mn-ea"/>
                  <a:cs typeface="Arial" panose="020B0604020202020204" pitchFamily="34" charset="0"/>
                </a:endParaRPr>
              </a:p>
            </p:txBody>
          </p:sp>
          <p:sp>
            <p:nvSpPr>
              <p:cNvPr id="62" name="TextBox 61"/>
              <p:cNvSpPr txBox="1"/>
              <p:nvPr/>
            </p:nvSpPr>
            <p:spPr>
              <a:xfrm>
                <a:off x="4683755" y="2874118"/>
                <a:ext cx="1080000" cy="153888"/>
              </a:xfrm>
              <a:prstGeom prst="rect">
                <a:avLst/>
              </a:prstGeom>
              <a:noFill/>
            </p:spPr>
            <p:txBody>
              <a:bodyPr wrap="square" lIns="36000" tIns="0" rIns="36000" bIns="0" rtlCol="0">
                <a:spAutoFit/>
              </a:bodyPr>
              <a:lstStyle/>
              <a:p>
                <a:pPr algn="ctr">
                  <a:buClrTx/>
                  <a:buFontTx/>
                  <a:buNone/>
                </a:pPr>
                <a:r>
                  <a:rPr lang="en-US" sz="1000" b="1" kern="1200" dirty="0" smtClean="0">
                    <a:solidFill>
                      <a:prstClr val="black"/>
                    </a:solidFill>
                    <a:latin typeface="Calibri"/>
                    <a:ea typeface="+mn-ea"/>
                    <a:cs typeface="Arial" panose="020B0604020202020204" pitchFamily="34" charset="0"/>
                  </a:rPr>
                  <a:t>Tranche 2</a:t>
                </a:r>
                <a:endParaRPr lang="en-US" sz="1000" kern="1200" dirty="0">
                  <a:solidFill>
                    <a:prstClr val="black"/>
                  </a:solidFill>
                  <a:latin typeface="Calibri"/>
                  <a:ea typeface="+mn-ea"/>
                  <a:cs typeface="Arial" panose="020B0604020202020204" pitchFamily="34" charset="0"/>
                </a:endParaRPr>
              </a:p>
            </p:txBody>
          </p:sp>
        </p:grpSp>
        <p:grpSp>
          <p:nvGrpSpPr>
            <p:cNvPr id="38" name="Group 37"/>
            <p:cNvGrpSpPr/>
            <p:nvPr/>
          </p:nvGrpSpPr>
          <p:grpSpPr>
            <a:xfrm>
              <a:off x="7456344" y="2881897"/>
              <a:ext cx="1324800" cy="857983"/>
              <a:chOff x="7456344" y="2835370"/>
              <a:chExt cx="1324800" cy="857983"/>
            </a:xfrm>
          </p:grpSpPr>
          <p:sp>
            <p:nvSpPr>
              <p:cNvPr id="57" name="TextBox 56"/>
              <p:cNvSpPr txBox="1"/>
              <p:nvPr/>
            </p:nvSpPr>
            <p:spPr>
              <a:xfrm>
                <a:off x="7613446" y="3294000"/>
                <a:ext cx="1010597" cy="123111"/>
              </a:xfrm>
              <a:prstGeom prst="rect">
                <a:avLst/>
              </a:prstGeom>
              <a:noFill/>
            </p:spPr>
            <p:txBody>
              <a:bodyPr wrap="square" lIns="36000" tIns="0" rIns="36000" bIns="0" rtlCol="0">
                <a:spAutoFit/>
              </a:bodyPr>
              <a:lstStyle/>
              <a:p>
                <a:pPr algn="ctr">
                  <a:buClrTx/>
                  <a:buFontTx/>
                  <a:buNone/>
                </a:pPr>
                <a:r>
                  <a:rPr lang="en-US" sz="800" kern="1200" dirty="0" smtClean="0">
                    <a:solidFill>
                      <a:prstClr val="black"/>
                    </a:solidFill>
                    <a:latin typeface="Calibri"/>
                    <a:ea typeface="+mn-ea"/>
                    <a:cs typeface="Arial" panose="020B0604020202020204" pitchFamily="34" charset="0"/>
                  </a:rPr>
                  <a:t>CPP and OAS</a:t>
                </a:r>
                <a:endParaRPr lang="en-US" sz="800" kern="1200" dirty="0">
                  <a:solidFill>
                    <a:prstClr val="black"/>
                  </a:solidFill>
                  <a:latin typeface="Calibri"/>
                  <a:ea typeface="+mn-ea"/>
                  <a:cs typeface="Arial" panose="020B0604020202020204" pitchFamily="34" charset="0"/>
                </a:endParaRPr>
              </a:p>
            </p:txBody>
          </p:sp>
          <p:sp>
            <p:nvSpPr>
              <p:cNvPr id="58" name="Freeform 2"/>
              <p:cNvSpPr>
                <a:spLocks/>
              </p:cNvSpPr>
              <p:nvPr/>
            </p:nvSpPr>
            <p:spPr bwMode="blackWhite">
              <a:xfrm>
                <a:off x="7456344" y="2835370"/>
                <a:ext cx="1324800" cy="857983"/>
              </a:xfrm>
              <a:prstGeom prst="rect">
                <a:avLst/>
              </a:prstGeom>
              <a:noFill/>
              <a:ln w="12700" cap="rnd">
                <a:solidFill>
                  <a:schemeClr val="accent5">
                    <a:lumMod val="75000"/>
                  </a:schemeClr>
                </a:solidFill>
                <a:prstDash val="solid"/>
                <a:round/>
                <a:headEnd/>
                <a:tailEnd/>
              </a:ln>
            </p:spPr>
            <p:txBody>
              <a:bodyPr lIns="0" tIns="0" rIns="0" bIns="0">
                <a:noAutofit/>
              </a:bodyPr>
              <a:lstStyle/>
              <a:p>
                <a:pPr>
                  <a:buClrTx/>
                  <a:buFontTx/>
                  <a:buNone/>
                  <a:defRPr/>
                </a:pPr>
                <a:endParaRPr lang="en-US" sz="700" kern="1200" dirty="0">
                  <a:solidFill>
                    <a:prstClr val="black"/>
                  </a:solidFill>
                  <a:latin typeface="Calibri"/>
                  <a:ea typeface="+mn-ea"/>
                  <a:cs typeface="Arial" charset="0"/>
                </a:endParaRPr>
              </a:p>
            </p:txBody>
          </p:sp>
          <p:sp>
            <p:nvSpPr>
              <p:cNvPr id="59" name="TextBox 58"/>
              <p:cNvSpPr txBox="1"/>
              <p:nvPr/>
            </p:nvSpPr>
            <p:spPr>
              <a:xfrm>
                <a:off x="7575385" y="2874118"/>
                <a:ext cx="1086718" cy="153888"/>
              </a:xfrm>
              <a:prstGeom prst="rect">
                <a:avLst/>
              </a:prstGeom>
              <a:noFill/>
            </p:spPr>
            <p:txBody>
              <a:bodyPr wrap="square" lIns="36000" tIns="0" rIns="36000" bIns="0" rtlCol="0">
                <a:spAutoFit/>
              </a:bodyPr>
              <a:lstStyle/>
              <a:p>
                <a:pPr algn="ctr">
                  <a:buClrTx/>
                  <a:buFontTx/>
                  <a:buNone/>
                </a:pPr>
                <a:r>
                  <a:rPr lang="en-US" sz="1000" b="1" kern="1200" dirty="0" smtClean="0">
                    <a:solidFill>
                      <a:prstClr val="black"/>
                    </a:solidFill>
                    <a:latin typeface="Calibri"/>
                    <a:ea typeface="+mn-ea"/>
                    <a:cs typeface="Arial" panose="020B0604020202020204" pitchFamily="34" charset="0"/>
                  </a:rPr>
                  <a:t>Tranche 4 </a:t>
                </a:r>
                <a:endParaRPr lang="en-US" sz="1000" kern="1200" dirty="0">
                  <a:solidFill>
                    <a:prstClr val="black"/>
                  </a:solidFill>
                  <a:latin typeface="Calibri"/>
                  <a:ea typeface="+mn-ea"/>
                  <a:cs typeface="Arial" panose="020B0604020202020204" pitchFamily="34" charset="0"/>
                </a:endParaRPr>
              </a:p>
            </p:txBody>
          </p:sp>
        </p:grpSp>
        <p:grpSp>
          <p:nvGrpSpPr>
            <p:cNvPr id="39" name="Group 38"/>
            <p:cNvGrpSpPr/>
            <p:nvPr/>
          </p:nvGrpSpPr>
          <p:grpSpPr>
            <a:xfrm>
              <a:off x="3065342" y="2881897"/>
              <a:ext cx="1324800" cy="857983"/>
              <a:chOff x="3094838" y="2835370"/>
              <a:chExt cx="1324800" cy="857983"/>
            </a:xfrm>
          </p:grpSpPr>
          <p:sp>
            <p:nvSpPr>
              <p:cNvPr id="54" name="Freeform 5"/>
              <p:cNvSpPr>
                <a:spLocks/>
              </p:cNvSpPr>
              <p:nvPr/>
            </p:nvSpPr>
            <p:spPr bwMode="blackWhite">
              <a:xfrm>
                <a:off x="3094838" y="2835370"/>
                <a:ext cx="1324800" cy="857983"/>
              </a:xfrm>
              <a:prstGeom prst="rect">
                <a:avLst/>
              </a:prstGeom>
              <a:noFill/>
              <a:ln w="12700" cap="rnd">
                <a:solidFill>
                  <a:schemeClr val="bg1"/>
                </a:solidFill>
                <a:prstDash val="solid"/>
                <a:round/>
                <a:headEnd/>
                <a:tailEnd/>
              </a:ln>
            </p:spPr>
            <p:txBody>
              <a:bodyPr lIns="0" tIns="0" rIns="0" bIns="0">
                <a:noAutofit/>
              </a:bodyPr>
              <a:lstStyle/>
              <a:p>
                <a:pPr>
                  <a:buClrTx/>
                  <a:buFontTx/>
                  <a:buNone/>
                </a:pPr>
                <a:endParaRPr lang="en-US" sz="700" kern="1200" dirty="0">
                  <a:solidFill>
                    <a:prstClr val="black"/>
                  </a:solidFill>
                  <a:latin typeface="Calibri"/>
                  <a:ea typeface="+mn-ea"/>
                  <a:cs typeface="+mn-cs"/>
                </a:endParaRPr>
              </a:p>
            </p:txBody>
          </p:sp>
          <p:sp>
            <p:nvSpPr>
              <p:cNvPr id="55" name="TextBox 54"/>
              <p:cNvSpPr txBox="1"/>
              <p:nvPr/>
            </p:nvSpPr>
            <p:spPr>
              <a:xfrm>
                <a:off x="3226661" y="2874118"/>
                <a:ext cx="1080000" cy="153888"/>
              </a:xfrm>
              <a:prstGeom prst="rect">
                <a:avLst/>
              </a:prstGeom>
              <a:noFill/>
            </p:spPr>
            <p:txBody>
              <a:bodyPr wrap="square" lIns="36000" tIns="0" rIns="36000" bIns="0" rtlCol="0">
                <a:spAutoFit/>
              </a:bodyPr>
              <a:lstStyle/>
              <a:p>
                <a:pPr algn="ctr">
                  <a:buClrTx/>
                  <a:buFontTx/>
                  <a:buNone/>
                </a:pPr>
                <a:r>
                  <a:rPr lang="en-US" sz="1000" b="1" kern="1200" dirty="0" smtClean="0">
                    <a:solidFill>
                      <a:prstClr val="white"/>
                    </a:solidFill>
                    <a:latin typeface="Calibri"/>
                    <a:ea typeface="+mn-ea"/>
                    <a:cs typeface="Arial" panose="020B0604020202020204" pitchFamily="34" charset="0"/>
                  </a:rPr>
                  <a:t>Tranche 1</a:t>
                </a:r>
                <a:endParaRPr lang="en-US" sz="1000" kern="1200" dirty="0">
                  <a:solidFill>
                    <a:prstClr val="white"/>
                  </a:solidFill>
                  <a:latin typeface="Calibri"/>
                  <a:ea typeface="+mn-ea"/>
                  <a:cs typeface="Arial" panose="020B0604020202020204" pitchFamily="34" charset="0"/>
                </a:endParaRPr>
              </a:p>
            </p:txBody>
          </p:sp>
          <p:sp>
            <p:nvSpPr>
              <p:cNvPr id="56" name="TextBox 55"/>
              <p:cNvSpPr txBox="1"/>
              <p:nvPr/>
            </p:nvSpPr>
            <p:spPr>
              <a:xfrm>
                <a:off x="3187392" y="3117028"/>
                <a:ext cx="1158538" cy="477054"/>
              </a:xfrm>
              <a:prstGeom prst="rect">
                <a:avLst/>
              </a:prstGeom>
              <a:noFill/>
            </p:spPr>
            <p:txBody>
              <a:bodyPr wrap="square" lIns="36000" tIns="0" rIns="36000" bIns="0" rtlCol="0">
                <a:spAutoFit/>
              </a:bodyPr>
              <a:lstStyle/>
              <a:p>
                <a:pPr algn="ctr">
                  <a:buClrTx/>
                  <a:buFontTx/>
                  <a:buNone/>
                </a:pPr>
                <a:r>
                  <a:rPr lang="en-US" sz="800" kern="1200" dirty="0" smtClean="0">
                    <a:solidFill>
                      <a:prstClr val="white"/>
                    </a:solidFill>
                    <a:latin typeface="Calibri"/>
                    <a:ea typeface="+mn-ea"/>
                    <a:cs typeface="Arial" panose="020B0604020202020204" pitchFamily="34" charset="0"/>
                  </a:rPr>
                  <a:t>Subset of EI Clients (Maternity/Parental &amp; Short-Term Lay-offs)</a:t>
                </a:r>
              </a:p>
              <a:p>
                <a:pPr algn="ctr">
                  <a:buClrTx/>
                  <a:buFontTx/>
                  <a:buNone/>
                </a:pPr>
                <a:r>
                  <a:rPr lang="en-US" sz="700" kern="1200" dirty="0" smtClean="0">
                    <a:solidFill>
                      <a:prstClr val="white"/>
                    </a:solidFill>
                    <a:latin typeface="Calibri"/>
                    <a:ea typeface="+mn-ea"/>
                    <a:cs typeface="Arial" panose="020B0604020202020204" pitchFamily="34" charset="0"/>
                  </a:rPr>
                  <a:t>(~ 13% of EI claim types)</a:t>
                </a:r>
                <a:endParaRPr lang="en-US" sz="700" kern="1200" dirty="0">
                  <a:solidFill>
                    <a:prstClr val="white"/>
                  </a:solidFill>
                  <a:latin typeface="Calibri"/>
                  <a:ea typeface="+mn-ea"/>
                  <a:cs typeface="Arial" panose="020B0604020202020204" pitchFamily="34" charset="0"/>
                </a:endParaRPr>
              </a:p>
            </p:txBody>
          </p:sp>
        </p:grpSp>
        <p:grpSp>
          <p:nvGrpSpPr>
            <p:cNvPr id="40" name="Group 39"/>
            <p:cNvGrpSpPr/>
            <p:nvPr/>
          </p:nvGrpSpPr>
          <p:grpSpPr>
            <a:xfrm>
              <a:off x="6012160" y="2881897"/>
              <a:ext cx="1324755" cy="857983"/>
              <a:chOff x="6012160" y="2835370"/>
              <a:chExt cx="1324755" cy="857983"/>
            </a:xfrm>
          </p:grpSpPr>
          <p:sp>
            <p:nvSpPr>
              <p:cNvPr id="51" name="Freeform 3"/>
              <p:cNvSpPr>
                <a:spLocks/>
              </p:cNvSpPr>
              <p:nvPr/>
            </p:nvSpPr>
            <p:spPr bwMode="blackWhite">
              <a:xfrm>
                <a:off x="6012160" y="2835370"/>
                <a:ext cx="1324755" cy="857983"/>
              </a:xfrm>
              <a:prstGeom prst="rect">
                <a:avLst/>
              </a:prstGeom>
              <a:noFill/>
              <a:ln w="12700" cap="rnd">
                <a:solidFill>
                  <a:schemeClr val="accent5">
                    <a:lumMod val="75000"/>
                  </a:schemeClr>
                </a:solidFill>
                <a:prstDash val="solid"/>
                <a:round/>
                <a:headEnd/>
                <a:tailEnd/>
              </a:ln>
            </p:spPr>
            <p:txBody>
              <a:bodyPr lIns="0" tIns="0" rIns="0" bIns="0">
                <a:noAutofit/>
              </a:bodyPr>
              <a:lstStyle/>
              <a:p>
                <a:pPr>
                  <a:buClrTx/>
                  <a:buFontTx/>
                  <a:buNone/>
                  <a:defRPr/>
                </a:pPr>
                <a:endParaRPr lang="en-US" sz="700" kern="1200" dirty="0">
                  <a:solidFill>
                    <a:prstClr val="black"/>
                  </a:solidFill>
                  <a:latin typeface="Calibri"/>
                  <a:ea typeface="+mn-ea"/>
                  <a:cs typeface="Arial" charset="0"/>
                </a:endParaRPr>
              </a:p>
            </p:txBody>
          </p:sp>
          <p:sp>
            <p:nvSpPr>
              <p:cNvPr id="52" name="TextBox 51"/>
              <p:cNvSpPr txBox="1"/>
              <p:nvPr/>
            </p:nvSpPr>
            <p:spPr>
              <a:xfrm>
                <a:off x="6069220" y="3055473"/>
                <a:ext cx="1210635" cy="600164"/>
              </a:xfrm>
              <a:prstGeom prst="rect">
                <a:avLst/>
              </a:prstGeom>
              <a:noFill/>
            </p:spPr>
            <p:txBody>
              <a:bodyPr wrap="square" lIns="36000" tIns="0" rIns="36000" bIns="0" rtlCol="0">
                <a:spAutoFit/>
              </a:bodyPr>
              <a:lstStyle/>
              <a:p>
                <a:pPr algn="ctr">
                  <a:buClrTx/>
                  <a:buFontTx/>
                  <a:buNone/>
                </a:pPr>
                <a:r>
                  <a:rPr lang="en-US" sz="800" kern="1200" dirty="0">
                    <a:solidFill>
                      <a:prstClr val="black"/>
                    </a:solidFill>
                    <a:latin typeface="Calibri"/>
                    <a:ea typeface="+mn-ea"/>
                    <a:cs typeface="Arial" panose="020B0604020202020204" pitchFamily="34" charset="0"/>
                  </a:rPr>
                  <a:t>Subset of EI </a:t>
                </a:r>
                <a:r>
                  <a:rPr lang="en-US" sz="800" kern="1200" dirty="0" smtClean="0">
                    <a:solidFill>
                      <a:prstClr val="black"/>
                    </a:solidFill>
                    <a:latin typeface="Calibri"/>
                    <a:ea typeface="+mn-ea"/>
                    <a:cs typeface="Arial" panose="020B0604020202020204" pitchFamily="34" charset="0"/>
                  </a:rPr>
                  <a:t>Clients, (Compassionate Care, Parents of Critically Ill Children)</a:t>
                </a:r>
              </a:p>
              <a:p>
                <a:pPr algn="ctr">
                  <a:buClrTx/>
                  <a:buFontTx/>
                  <a:buNone/>
                </a:pPr>
                <a:r>
                  <a:rPr lang="en-US" sz="700" kern="1200" dirty="0">
                    <a:solidFill>
                      <a:prstClr val="black"/>
                    </a:solidFill>
                    <a:latin typeface="Calibri"/>
                    <a:ea typeface="+mn-ea"/>
                    <a:cs typeface="Arial" panose="020B0604020202020204" pitchFamily="34" charset="0"/>
                  </a:rPr>
                  <a:t>(~ </a:t>
                </a:r>
                <a:r>
                  <a:rPr lang="en-US" sz="700" kern="1200" dirty="0" smtClean="0">
                    <a:solidFill>
                      <a:prstClr val="black"/>
                    </a:solidFill>
                    <a:latin typeface="Calibri"/>
                    <a:ea typeface="+mn-ea"/>
                    <a:cs typeface="Arial" panose="020B0604020202020204" pitchFamily="34" charset="0"/>
                  </a:rPr>
                  <a:t>15% </a:t>
                </a:r>
                <a:r>
                  <a:rPr lang="en-US" sz="700" kern="1200" dirty="0">
                    <a:solidFill>
                      <a:prstClr val="black"/>
                    </a:solidFill>
                    <a:latin typeface="Calibri"/>
                    <a:ea typeface="+mn-ea"/>
                    <a:cs typeface="Arial" panose="020B0604020202020204" pitchFamily="34" charset="0"/>
                  </a:rPr>
                  <a:t>of EI claim types</a:t>
                </a:r>
                <a:r>
                  <a:rPr lang="en-US" sz="700" kern="1200" dirty="0" smtClean="0">
                    <a:solidFill>
                      <a:prstClr val="black"/>
                    </a:solidFill>
                    <a:latin typeface="Calibri"/>
                    <a:ea typeface="+mn-ea"/>
                    <a:cs typeface="Arial" panose="020B0604020202020204" pitchFamily="34" charset="0"/>
                  </a:rPr>
                  <a:t>)</a:t>
                </a:r>
                <a:endParaRPr lang="en-US" sz="700" kern="1200" dirty="0">
                  <a:solidFill>
                    <a:prstClr val="black"/>
                  </a:solidFill>
                  <a:latin typeface="Calibri"/>
                  <a:ea typeface="+mn-ea"/>
                  <a:cs typeface="Arial" panose="020B0604020202020204" pitchFamily="34" charset="0"/>
                </a:endParaRPr>
              </a:p>
            </p:txBody>
          </p:sp>
          <p:sp>
            <p:nvSpPr>
              <p:cNvPr id="53" name="TextBox 52"/>
              <p:cNvSpPr txBox="1"/>
              <p:nvPr/>
            </p:nvSpPr>
            <p:spPr>
              <a:xfrm>
                <a:off x="6134537" y="2874118"/>
                <a:ext cx="1080000" cy="153888"/>
              </a:xfrm>
              <a:prstGeom prst="rect">
                <a:avLst/>
              </a:prstGeom>
              <a:noFill/>
            </p:spPr>
            <p:txBody>
              <a:bodyPr wrap="square" lIns="36000" tIns="0" rIns="36000" bIns="0" rtlCol="0">
                <a:spAutoFit/>
              </a:bodyPr>
              <a:lstStyle/>
              <a:p>
                <a:pPr algn="ctr">
                  <a:buClrTx/>
                  <a:buFontTx/>
                  <a:buNone/>
                </a:pPr>
                <a:r>
                  <a:rPr lang="en-US" sz="1000" b="1" kern="1200" dirty="0" smtClean="0">
                    <a:solidFill>
                      <a:prstClr val="black"/>
                    </a:solidFill>
                    <a:latin typeface="Calibri"/>
                    <a:ea typeface="+mn-ea"/>
                    <a:cs typeface="Arial" panose="020B0604020202020204" pitchFamily="34" charset="0"/>
                  </a:rPr>
                  <a:t>Tranche 3</a:t>
                </a:r>
                <a:endParaRPr lang="en-US" sz="1000" kern="1200" dirty="0">
                  <a:solidFill>
                    <a:prstClr val="black"/>
                  </a:solidFill>
                  <a:latin typeface="Calibri"/>
                  <a:ea typeface="+mn-ea"/>
                  <a:cs typeface="Arial" panose="020B0604020202020204" pitchFamily="34" charset="0"/>
                </a:endParaRPr>
              </a:p>
            </p:txBody>
          </p:sp>
        </p:grpSp>
        <p:grpSp>
          <p:nvGrpSpPr>
            <p:cNvPr id="41" name="Group 40"/>
            <p:cNvGrpSpPr/>
            <p:nvPr/>
          </p:nvGrpSpPr>
          <p:grpSpPr>
            <a:xfrm>
              <a:off x="3044737" y="2124576"/>
              <a:ext cx="1440823" cy="1100902"/>
              <a:chOff x="692259" y="1482712"/>
              <a:chExt cx="1286845" cy="1100902"/>
            </a:xfrm>
          </p:grpSpPr>
          <p:sp>
            <p:nvSpPr>
              <p:cNvPr id="49" name="Rectangle 48"/>
              <p:cNvSpPr/>
              <p:nvPr/>
            </p:nvSpPr>
            <p:spPr>
              <a:xfrm>
                <a:off x="700480" y="1592406"/>
                <a:ext cx="1278624" cy="9912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0" name="Rectangle 49"/>
              <p:cNvSpPr/>
              <p:nvPr/>
            </p:nvSpPr>
            <p:spPr>
              <a:xfrm>
                <a:off x="692259" y="1482712"/>
                <a:ext cx="1278624" cy="9912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5603" tIns="0" rIns="0" bIns="0" numCol="1" spcCol="1270" anchor="t" anchorCtr="0">
                <a:noAutofit/>
              </a:bodyPr>
              <a:lstStyle/>
              <a:p>
                <a:pPr defTabSz="355600">
                  <a:lnSpc>
                    <a:spcPct val="90000"/>
                  </a:lnSpc>
                  <a:spcBef>
                    <a:spcPct val="0"/>
                  </a:spcBef>
                  <a:spcAft>
                    <a:spcPct val="35000"/>
                  </a:spcAft>
                  <a:buClrTx/>
                  <a:buFontTx/>
                  <a:buNone/>
                </a:pPr>
                <a:endParaRPr lang="en-CA" sz="600" kern="1200" dirty="0" smtClean="0">
                  <a:solidFill>
                    <a:prstClr val="black">
                      <a:hueOff val="0"/>
                      <a:satOff val="0"/>
                      <a:lumOff val="0"/>
                      <a:alphaOff val="0"/>
                    </a:prstClr>
                  </a:solidFill>
                  <a:cs typeface="Arial" panose="020B0604020202020204" pitchFamily="34" charset="0"/>
                </a:endParaRPr>
              </a:p>
              <a:p>
                <a:pPr defTabSz="355600">
                  <a:lnSpc>
                    <a:spcPct val="90000"/>
                  </a:lnSpc>
                  <a:spcBef>
                    <a:spcPct val="0"/>
                  </a:spcBef>
                  <a:spcAft>
                    <a:spcPct val="35000"/>
                  </a:spcAft>
                  <a:buClrTx/>
                  <a:buFontTx/>
                  <a:buNone/>
                </a:pPr>
                <a:endParaRPr lang="en-CA" sz="600" kern="1200" dirty="0">
                  <a:solidFill>
                    <a:prstClr val="black">
                      <a:hueOff val="0"/>
                      <a:satOff val="0"/>
                      <a:lumOff val="0"/>
                      <a:alphaOff val="0"/>
                    </a:prstClr>
                  </a:solidFill>
                  <a:cs typeface="Arial" panose="020B0604020202020204" pitchFamily="34" charset="0"/>
                </a:endParaRPr>
              </a:p>
            </p:txBody>
          </p:sp>
        </p:grpSp>
        <p:sp>
          <p:nvSpPr>
            <p:cNvPr id="42" name="TextBox 41"/>
            <p:cNvSpPr txBox="1"/>
            <p:nvPr/>
          </p:nvSpPr>
          <p:spPr>
            <a:xfrm>
              <a:off x="4694833" y="2556894"/>
              <a:ext cx="1317327" cy="338554"/>
            </a:xfrm>
            <a:prstGeom prst="rect">
              <a:avLst/>
            </a:prstGeom>
            <a:noFill/>
          </p:spPr>
          <p:txBody>
            <a:bodyPr wrap="square" rtlCol="0">
              <a:spAutoFit/>
            </a:bodyPr>
            <a:lstStyle/>
            <a:p>
              <a:pPr marL="72000" indent="-72000">
                <a:buClrTx/>
                <a:buFont typeface="Arial" panose="020B0604020202020204" pitchFamily="34" charset="0"/>
                <a:buChar char="•"/>
              </a:pPr>
              <a:r>
                <a:rPr lang="en-CA" sz="800" kern="1200" dirty="0" smtClean="0">
                  <a:solidFill>
                    <a:prstClr val="black"/>
                  </a:solidFill>
                  <a:latin typeface="Calibri"/>
                  <a:ea typeface="+mn-ea"/>
                  <a:cs typeface="Arial" panose="020B0604020202020204" pitchFamily="34" charset="0"/>
                </a:rPr>
                <a:t>Analytics Operationalization</a:t>
              </a:r>
              <a:endParaRPr lang="en-CA" sz="800" kern="1200" dirty="0">
                <a:solidFill>
                  <a:prstClr val="black"/>
                </a:solidFill>
                <a:latin typeface="Calibri"/>
                <a:ea typeface="+mn-ea"/>
                <a:cs typeface="Arial" panose="020B0604020202020204" pitchFamily="34" charset="0"/>
              </a:endParaRPr>
            </a:p>
          </p:txBody>
        </p:sp>
        <p:sp>
          <p:nvSpPr>
            <p:cNvPr id="45" name="TextBox 44"/>
            <p:cNvSpPr txBox="1"/>
            <p:nvPr/>
          </p:nvSpPr>
          <p:spPr>
            <a:xfrm>
              <a:off x="6692628" y="2450454"/>
              <a:ext cx="1879977" cy="461665"/>
            </a:xfrm>
            <a:prstGeom prst="rect">
              <a:avLst/>
            </a:prstGeom>
            <a:noFill/>
          </p:spPr>
          <p:txBody>
            <a:bodyPr wrap="square" rtlCol="0">
              <a:spAutoFit/>
            </a:bodyPr>
            <a:lstStyle/>
            <a:p>
              <a:pPr marL="72000" indent="-72000">
                <a:buClrTx/>
                <a:buFont typeface="Arial" panose="020B0604020202020204" pitchFamily="34" charset="0"/>
                <a:buChar char="•"/>
              </a:pPr>
              <a:r>
                <a:rPr lang="en-CA" sz="800" kern="1200" dirty="0">
                  <a:solidFill>
                    <a:prstClr val="black"/>
                  </a:solidFill>
                  <a:latin typeface="Calibri"/>
                  <a:ea typeface="+mn-ea"/>
                  <a:cs typeface="Arial" panose="020B0604020202020204" pitchFamily="34" charset="0"/>
                </a:rPr>
                <a:t>Payments Management</a:t>
              </a:r>
            </a:p>
            <a:p>
              <a:pPr marL="72000" indent="-72000">
                <a:buClrTx/>
                <a:buFont typeface="Arial" panose="020B0604020202020204" pitchFamily="34" charset="0"/>
                <a:buChar char="•"/>
              </a:pPr>
              <a:r>
                <a:rPr lang="en-CA" sz="800" kern="1200" dirty="0">
                  <a:solidFill>
                    <a:prstClr val="black"/>
                  </a:solidFill>
                  <a:latin typeface="Calibri"/>
                  <a:ea typeface="+mn-ea"/>
                  <a:cs typeface="Arial" panose="020B0604020202020204" pitchFamily="34" charset="0"/>
                </a:rPr>
                <a:t>Correspondence Management </a:t>
              </a:r>
            </a:p>
            <a:p>
              <a:pPr marL="72000" indent="-72000">
                <a:buClrTx/>
                <a:buFont typeface="Arial" panose="020B0604020202020204" pitchFamily="34" charset="0"/>
                <a:buChar char="•"/>
              </a:pPr>
              <a:r>
                <a:rPr lang="en-CA" sz="800" kern="1200" dirty="0">
                  <a:solidFill>
                    <a:prstClr val="black"/>
                  </a:solidFill>
                  <a:latin typeface="Calibri"/>
                  <a:ea typeface="+mn-ea"/>
                  <a:cs typeface="Arial" panose="020B0604020202020204" pitchFamily="34" charset="0"/>
                </a:rPr>
                <a:t>System Decommissioning / Retirement </a:t>
              </a:r>
            </a:p>
          </p:txBody>
        </p:sp>
        <p:sp>
          <p:nvSpPr>
            <p:cNvPr id="46" name="TextBox 45"/>
            <p:cNvSpPr txBox="1"/>
            <p:nvPr/>
          </p:nvSpPr>
          <p:spPr>
            <a:xfrm rot="21357331">
              <a:off x="2987950" y="1979279"/>
              <a:ext cx="3501059" cy="215444"/>
            </a:xfrm>
            <a:prstGeom prst="rect">
              <a:avLst/>
            </a:prstGeom>
            <a:noFill/>
          </p:spPr>
          <p:txBody>
            <a:bodyPr wrap="square" rtlCol="0">
              <a:spAutoFit/>
            </a:bodyPr>
            <a:lstStyle/>
            <a:p>
              <a:pPr>
                <a:buClrTx/>
                <a:buFontTx/>
                <a:buNone/>
              </a:pPr>
              <a:r>
                <a:rPr lang="en-CA" sz="800" b="1" kern="1200" dirty="0" smtClean="0">
                  <a:solidFill>
                    <a:prstClr val="white"/>
                  </a:solidFill>
                  <a:latin typeface="Calibri"/>
                  <a:ea typeface="+mn-ea"/>
                  <a:cs typeface="Arial" panose="020B0604020202020204" pitchFamily="34" charset="0"/>
                </a:rPr>
                <a:t>PROJECTS/DELIVERABLES TRANCHES 1 – 4 </a:t>
              </a:r>
              <a:endParaRPr lang="en-CA" sz="800" b="1" kern="1200" dirty="0">
                <a:solidFill>
                  <a:prstClr val="white"/>
                </a:solidFill>
                <a:latin typeface="Calibri"/>
                <a:ea typeface="+mn-ea"/>
                <a:cs typeface="Arial" panose="020B0604020202020204" pitchFamily="34" charset="0"/>
              </a:endParaRPr>
            </a:p>
          </p:txBody>
        </p:sp>
        <p:sp>
          <p:nvSpPr>
            <p:cNvPr id="47" name="TextBox 46"/>
            <p:cNvSpPr txBox="1"/>
            <p:nvPr/>
          </p:nvSpPr>
          <p:spPr>
            <a:xfrm rot="21275239">
              <a:off x="4480652" y="2149420"/>
              <a:ext cx="2630397" cy="215444"/>
            </a:xfrm>
            <a:prstGeom prst="rect">
              <a:avLst/>
            </a:prstGeom>
            <a:noFill/>
          </p:spPr>
          <p:txBody>
            <a:bodyPr wrap="square" rtlCol="0">
              <a:spAutoFit/>
            </a:bodyPr>
            <a:lstStyle/>
            <a:p>
              <a:pPr>
                <a:buClrTx/>
                <a:buFontTx/>
                <a:buNone/>
              </a:pPr>
              <a:r>
                <a:rPr lang="en-CA" sz="800" b="1" kern="1200" dirty="0" smtClean="0">
                  <a:solidFill>
                    <a:prstClr val="black"/>
                  </a:solidFill>
                  <a:latin typeface="Calibri"/>
                  <a:ea typeface="+mn-ea"/>
                  <a:cs typeface="Arial" panose="020B0604020202020204" pitchFamily="34" charset="0"/>
                </a:rPr>
                <a:t>PROJECTS/DELIVERABLES TRANCHES 2 – 4 </a:t>
              </a:r>
              <a:endParaRPr lang="en-CA" sz="800" b="1" kern="1200" dirty="0">
                <a:solidFill>
                  <a:prstClr val="black"/>
                </a:solidFill>
                <a:latin typeface="Calibri"/>
                <a:ea typeface="+mn-ea"/>
                <a:cs typeface="Arial" panose="020B0604020202020204" pitchFamily="34" charset="0"/>
              </a:endParaRPr>
            </a:p>
          </p:txBody>
        </p:sp>
        <p:sp>
          <p:nvSpPr>
            <p:cNvPr id="48" name="TextBox 47"/>
            <p:cNvSpPr txBox="1"/>
            <p:nvPr/>
          </p:nvSpPr>
          <p:spPr>
            <a:xfrm rot="21234054">
              <a:off x="5936277" y="2263238"/>
              <a:ext cx="2630397" cy="215444"/>
            </a:xfrm>
            <a:prstGeom prst="rect">
              <a:avLst/>
            </a:prstGeom>
            <a:noFill/>
          </p:spPr>
          <p:txBody>
            <a:bodyPr wrap="square" rtlCol="0">
              <a:spAutoFit/>
            </a:bodyPr>
            <a:lstStyle/>
            <a:p>
              <a:pPr>
                <a:buClrTx/>
                <a:buFontTx/>
                <a:buNone/>
              </a:pPr>
              <a:r>
                <a:rPr lang="en-CA" sz="800" b="1" kern="1200" dirty="0" smtClean="0">
                  <a:solidFill>
                    <a:prstClr val="black"/>
                  </a:solidFill>
                  <a:latin typeface="Calibri"/>
                  <a:ea typeface="+mn-ea"/>
                  <a:cs typeface="Arial" panose="020B0604020202020204" pitchFamily="34" charset="0"/>
                </a:rPr>
                <a:t>PROJECTS/DELIVERABLES TRANCHES 3 – 4 </a:t>
              </a:r>
              <a:endParaRPr lang="en-CA" sz="800" b="1" kern="1200" dirty="0">
                <a:solidFill>
                  <a:prstClr val="black"/>
                </a:solidFill>
                <a:latin typeface="Calibri"/>
                <a:ea typeface="+mn-ea"/>
                <a:cs typeface="Arial" panose="020B0604020202020204" pitchFamily="34" charset="0"/>
              </a:endParaRPr>
            </a:p>
          </p:txBody>
        </p:sp>
      </p:grpSp>
      <p:sp>
        <p:nvSpPr>
          <p:cNvPr id="5" name="TextBox 4"/>
          <p:cNvSpPr txBox="1"/>
          <p:nvPr/>
        </p:nvSpPr>
        <p:spPr>
          <a:xfrm>
            <a:off x="85441" y="934849"/>
            <a:ext cx="8737879" cy="2062103"/>
          </a:xfrm>
          <a:prstGeom prst="rect">
            <a:avLst/>
          </a:prstGeom>
          <a:noFill/>
        </p:spPr>
        <p:txBody>
          <a:bodyPr wrap="square" rtlCol="0">
            <a:spAutoFit/>
          </a:bodyPr>
          <a:lstStyle/>
          <a:p>
            <a:pPr marL="285750" indent="-285750">
              <a:spcBef>
                <a:spcPts val="281"/>
              </a:spcBef>
              <a:buClrTx/>
              <a:buFont typeface="Arial" panose="020B0604020202020204" pitchFamily="34" charset="0"/>
              <a:buChar char="•"/>
            </a:pPr>
            <a:r>
              <a:rPr lang="en-CA" sz="1600" kern="1200" dirty="0" smtClean="0">
                <a:solidFill>
                  <a:prstClr val="black"/>
                </a:solidFill>
                <a:latin typeface="Calibri"/>
                <a:ea typeface="Verdana" panose="020B0604030504040204" pitchFamily="34" charset="0"/>
                <a:cs typeface="Verdana" panose="020B0604030504040204" pitchFamily="34" charset="0"/>
              </a:rPr>
              <a:t>BDM will begin with the </a:t>
            </a:r>
            <a:r>
              <a:rPr lang="en-CA" sz="1600" b="1" kern="1200" dirty="0" smtClean="0">
                <a:solidFill>
                  <a:prstClr val="black"/>
                </a:solidFill>
                <a:latin typeface="Calibri"/>
                <a:ea typeface="Verdana" panose="020B0604030504040204" pitchFamily="34" charset="0"/>
                <a:cs typeface="Verdana" panose="020B0604030504040204" pitchFamily="34" charset="0"/>
              </a:rPr>
              <a:t>implementation of “core</a:t>
            </a:r>
            <a:r>
              <a:rPr lang="en-CA" sz="1600" b="1" kern="1200" dirty="0">
                <a:solidFill>
                  <a:prstClr val="black"/>
                </a:solidFill>
                <a:latin typeface="Calibri"/>
                <a:ea typeface="Verdana" panose="020B0604030504040204" pitchFamily="34" charset="0"/>
                <a:cs typeface="Verdana" panose="020B0604030504040204" pitchFamily="34" charset="0"/>
              </a:rPr>
              <a:t>” capabilities </a:t>
            </a:r>
            <a:r>
              <a:rPr lang="en-CA" sz="1600" kern="1200" dirty="0">
                <a:solidFill>
                  <a:prstClr val="black"/>
                </a:solidFill>
                <a:latin typeface="Calibri"/>
                <a:ea typeface="Verdana" panose="020B0604030504040204" pitchFamily="34" charset="0"/>
                <a:cs typeface="Verdana" panose="020B0604030504040204" pitchFamily="34" charset="0"/>
              </a:rPr>
              <a:t>and an improved service experience for a sub-set of clients and </a:t>
            </a:r>
            <a:r>
              <a:rPr lang="en-CA" sz="1600" kern="1200" dirty="0" smtClean="0">
                <a:solidFill>
                  <a:prstClr val="black"/>
                </a:solidFill>
                <a:latin typeface="Calibri"/>
                <a:ea typeface="Verdana" panose="020B0604030504040204" pitchFamily="34" charset="0"/>
                <a:cs typeface="Verdana" panose="020B0604030504040204" pitchFamily="34" charset="0"/>
              </a:rPr>
              <a:t>staff</a:t>
            </a:r>
          </a:p>
          <a:p>
            <a:pPr marL="742950" lvl="1" indent="-285750">
              <a:spcBef>
                <a:spcPts val="281"/>
              </a:spcBef>
              <a:buClrTx/>
              <a:buFont typeface="Courier New" panose="02070309020205020404" pitchFamily="49" charset="0"/>
              <a:buChar char="o"/>
            </a:pPr>
            <a:r>
              <a:rPr lang="en-CA" sz="1400" kern="1200" dirty="0">
                <a:solidFill>
                  <a:prstClr val="black"/>
                </a:solidFill>
                <a:latin typeface="Calibri"/>
                <a:ea typeface="Verdana" panose="020B0604030504040204" pitchFamily="34" charset="0"/>
                <a:cs typeface="Verdana" panose="020B0604030504040204" pitchFamily="34" charset="0"/>
              </a:rPr>
              <a:t>Further roll-out will be dependent on the </a:t>
            </a:r>
            <a:r>
              <a:rPr lang="en-CA" sz="1400" b="1" kern="1200" dirty="0">
                <a:solidFill>
                  <a:prstClr val="black"/>
                </a:solidFill>
                <a:latin typeface="Calibri"/>
                <a:ea typeface="Verdana" panose="020B0604030504040204" pitchFamily="34" charset="0"/>
                <a:cs typeface="Verdana" panose="020B0604030504040204" pitchFamily="34" charset="0"/>
              </a:rPr>
              <a:t>realization of business value</a:t>
            </a:r>
            <a:r>
              <a:rPr lang="en-CA" sz="1400" kern="1200" dirty="0">
                <a:solidFill>
                  <a:prstClr val="black"/>
                </a:solidFill>
                <a:latin typeface="Calibri"/>
                <a:ea typeface="Verdana" panose="020B0604030504040204" pitchFamily="34" charset="0"/>
                <a:cs typeface="Verdana" panose="020B0604030504040204" pitchFamily="34" charset="0"/>
              </a:rPr>
              <a:t>, stabilization of the organization and </a:t>
            </a:r>
            <a:r>
              <a:rPr lang="en-CA" sz="1400" b="1" kern="1200" dirty="0">
                <a:solidFill>
                  <a:prstClr val="black"/>
                </a:solidFill>
                <a:latin typeface="Calibri"/>
                <a:ea typeface="Verdana" panose="020B0604030504040204" pitchFamily="34" charset="0"/>
                <a:cs typeface="Verdana" panose="020B0604030504040204" pitchFamily="34" charset="0"/>
              </a:rPr>
              <a:t>readiness</a:t>
            </a:r>
            <a:r>
              <a:rPr lang="en-CA" sz="1400" kern="1200" dirty="0">
                <a:solidFill>
                  <a:prstClr val="black"/>
                </a:solidFill>
                <a:latin typeface="Calibri"/>
                <a:ea typeface="Verdana" panose="020B0604030504040204" pitchFamily="34" charset="0"/>
                <a:cs typeface="Verdana" panose="020B0604030504040204" pitchFamily="34" charset="0"/>
              </a:rPr>
              <a:t> for the next </a:t>
            </a:r>
            <a:r>
              <a:rPr lang="en-CA" sz="1400" kern="1200" dirty="0" smtClean="0">
                <a:solidFill>
                  <a:prstClr val="black"/>
                </a:solidFill>
                <a:latin typeface="Calibri"/>
                <a:ea typeface="Verdana" panose="020B0604030504040204" pitchFamily="34" charset="0"/>
                <a:cs typeface="Verdana" panose="020B0604030504040204" pitchFamily="34" charset="0"/>
              </a:rPr>
              <a:t>Tranche</a:t>
            </a:r>
          </a:p>
          <a:p>
            <a:pPr marL="742950" lvl="1" indent="-285750">
              <a:spcBef>
                <a:spcPts val="281"/>
              </a:spcBef>
              <a:buClrTx/>
              <a:buFont typeface="Courier New" panose="02070309020205020404" pitchFamily="49" charset="0"/>
              <a:buChar char="o"/>
            </a:pPr>
            <a:r>
              <a:rPr lang="en-CA" sz="1400" kern="1200" dirty="0" smtClean="0">
                <a:solidFill>
                  <a:prstClr val="black"/>
                </a:solidFill>
                <a:latin typeface="Calibri"/>
                <a:ea typeface="Verdana" panose="020B0604030504040204" pitchFamily="34" charset="0"/>
                <a:cs typeface="Verdana" panose="020B0604030504040204" pitchFamily="34" charset="0"/>
              </a:rPr>
              <a:t>New applications will </a:t>
            </a:r>
            <a:r>
              <a:rPr lang="en-CA" sz="1400" b="1" kern="1200" dirty="0" smtClean="0">
                <a:solidFill>
                  <a:prstClr val="black"/>
                </a:solidFill>
                <a:latin typeface="Calibri"/>
                <a:ea typeface="Verdana" panose="020B0604030504040204" pitchFamily="34" charset="0"/>
                <a:cs typeface="Verdana" panose="020B0604030504040204" pitchFamily="34" charset="0"/>
              </a:rPr>
              <a:t>run</a:t>
            </a:r>
            <a:r>
              <a:rPr lang="en-CA" sz="1400" kern="1200" dirty="0" smtClean="0">
                <a:solidFill>
                  <a:prstClr val="black"/>
                </a:solidFill>
                <a:latin typeface="Calibri"/>
                <a:ea typeface="Verdana" panose="020B0604030504040204" pitchFamily="34" charset="0"/>
                <a:cs typeface="Verdana" panose="020B0604030504040204" pitchFamily="34" charset="0"/>
              </a:rPr>
              <a:t> </a:t>
            </a:r>
            <a:r>
              <a:rPr lang="en-CA" sz="1400" b="1" kern="1200" dirty="0">
                <a:solidFill>
                  <a:prstClr val="black"/>
                </a:solidFill>
                <a:latin typeface="Calibri"/>
                <a:ea typeface="Verdana" panose="020B0604030504040204" pitchFamily="34" charset="0"/>
                <a:cs typeface="Verdana" panose="020B0604030504040204" pitchFamily="34" charset="0"/>
              </a:rPr>
              <a:t>in parallel </a:t>
            </a:r>
            <a:r>
              <a:rPr lang="en-CA" sz="1400" kern="1200" dirty="0">
                <a:solidFill>
                  <a:prstClr val="black"/>
                </a:solidFill>
                <a:latin typeface="Calibri"/>
                <a:ea typeface="Verdana" panose="020B0604030504040204" pitchFamily="34" charset="0"/>
                <a:cs typeface="Verdana" panose="020B0604030504040204" pitchFamily="34" charset="0"/>
              </a:rPr>
              <a:t>with legacy applications  and </a:t>
            </a:r>
            <a:r>
              <a:rPr lang="en-CA" sz="1400" kern="1200" dirty="0" smtClean="0">
                <a:solidFill>
                  <a:prstClr val="black"/>
                </a:solidFill>
                <a:latin typeface="Calibri"/>
                <a:ea typeface="Verdana" panose="020B0604030504040204" pitchFamily="34" charset="0"/>
                <a:cs typeface="Verdana" panose="020B0604030504040204" pitchFamily="34" charset="0"/>
              </a:rPr>
              <a:t>operations, legacy applications will be </a:t>
            </a:r>
            <a:r>
              <a:rPr lang="en-CA" sz="1400" b="1" kern="1200" dirty="0" smtClean="0">
                <a:solidFill>
                  <a:prstClr val="black"/>
                </a:solidFill>
                <a:latin typeface="Calibri"/>
                <a:ea typeface="Verdana" panose="020B0604030504040204" pitchFamily="34" charset="0"/>
                <a:cs typeface="Verdana" panose="020B0604030504040204" pitchFamily="34" charset="0"/>
              </a:rPr>
              <a:t>decommissioned once fully stable </a:t>
            </a:r>
            <a:r>
              <a:rPr lang="en-CA" sz="1400" kern="1200" dirty="0">
                <a:solidFill>
                  <a:prstClr val="black"/>
                </a:solidFill>
                <a:latin typeface="Calibri"/>
                <a:ea typeface="Verdana" panose="020B0604030504040204" pitchFamily="34" charset="0"/>
                <a:cs typeface="Verdana" panose="020B0604030504040204" pitchFamily="34" charset="0"/>
              </a:rPr>
              <a:t>and </a:t>
            </a:r>
            <a:r>
              <a:rPr lang="en-CA" sz="1400" kern="1200" dirty="0" smtClean="0">
                <a:solidFill>
                  <a:prstClr val="black"/>
                </a:solidFill>
                <a:latin typeface="Calibri"/>
                <a:ea typeface="Verdana" panose="020B0604030504040204" pitchFamily="34" charset="0"/>
                <a:cs typeface="Verdana" panose="020B0604030504040204" pitchFamily="34" charset="0"/>
              </a:rPr>
              <a:t>a </a:t>
            </a:r>
            <a:r>
              <a:rPr lang="en-CA" sz="1400" b="1" kern="1200" dirty="0">
                <a:solidFill>
                  <a:prstClr val="black"/>
                </a:solidFill>
                <a:latin typeface="Calibri"/>
                <a:ea typeface="Verdana" panose="020B0604030504040204" pitchFamily="34" charset="0"/>
                <a:cs typeface="Verdana" panose="020B0604030504040204" pitchFamily="34" charset="0"/>
              </a:rPr>
              <a:t>roll-back strategy </a:t>
            </a:r>
            <a:r>
              <a:rPr lang="en-CA" sz="1400" kern="1200" dirty="0" smtClean="0">
                <a:solidFill>
                  <a:prstClr val="black"/>
                </a:solidFill>
                <a:latin typeface="Calibri"/>
                <a:ea typeface="Verdana" panose="020B0604030504040204" pitchFamily="34" charset="0"/>
                <a:cs typeface="Verdana" panose="020B0604030504040204" pitchFamily="34" charset="0"/>
              </a:rPr>
              <a:t>implemented</a:t>
            </a:r>
            <a:r>
              <a:rPr lang="en-CA" sz="1400" b="1" kern="1200" dirty="0" smtClean="0">
                <a:solidFill>
                  <a:prstClr val="black"/>
                </a:solidFill>
                <a:latin typeface="Calibri"/>
                <a:ea typeface="Verdana" panose="020B0604030504040204" pitchFamily="34" charset="0"/>
                <a:cs typeface="Verdana" panose="020B0604030504040204" pitchFamily="34" charset="0"/>
              </a:rPr>
              <a:t> </a:t>
            </a:r>
            <a:r>
              <a:rPr lang="en-CA" sz="1400" kern="1200" dirty="0" smtClean="0">
                <a:solidFill>
                  <a:prstClr val="black"/>
                </a:solidFill>
                <a:latin typeface="Calibri"/>
                <a:ea typeface="Verdana" panose="020B0604030504040204" pitchFamily="34" charset="0"/>
                <a:cs typeface="Verdana" panose="020B0604030504040204" pitchFamily="34" charset="0"/>
              </a:rPr>
              <a:t>as/if needed</a:t>
            </a:r>
          </a:p>
          <a:p>
            <a:pPr marL="285750" indent="-285750">
              <a:spcBef>
                <a:spcPts val="281"/>
              </a:spcBef>
              <a:buClrTx/>
              <a:buFont typeface="Arial" panose="020B0604020202020204" pitchFamily="34" charset="0"/>
              <a:buChar char="•"/>
            </a:pPr>
            <a:r>
              <a:rPr lang="en-CA" sz="1600" kern="1200" dirty="0" smtClean="0">
                <a:solidFill>
                  <a:prstClr val="black"/>
                </a:solidFill>
                <a:latin typeface="Calibri"/>
                <a:ea typeface="Verdana" panose="020B0604030504040204" pitchFamily="34" charset="0"/>
                <a:cs typeface="Verdana" panose="020B0604030504040204" pitchFamily="34" charset="0"/>
              </a:rPr>
              <a:t>All capabilities are </a:t>
            </a:r>
            <a:r>
              <a:rPr lang="en-CA" sz="1600" kern="1200" dirty="0">
                <a:solidFill>
                  <a:prstClr val="black"/>
                </a:solidFill>
                <a:latin typeface="Calibri"/>
                <a:ea typeface="Verdana" panose="020B0604030504040204" pitchFamily="34" charset="0"/>
                <a:cs typeface="Verdana" panose="020B0604030504040204" pitchFamily="34" charset="0"/>
              </a:rPr>
              <a:t>required </a:t>
            </a:r>
            <a:r>
              <a:rPr lang="en-CA" sz="1400" kern="1200" dirty="0">
                <a:solidFill>
                  <a:prstClr val="black"/>
                </a:solidFill>
                <a:latin typeface="Calibri"/>
                <a:ea typeface="Verdana" panose="020B0604030504040204" pitchFamily="34" charset="0"/>
                <a:cs typeface="Verdana" panose="020B0604030504040204" pitchFamily="34" charset="0"/>
              </a:rPr>
              <a:t>for Tranche 1 of BDM (i.e. GC portal, identity management</a:t>
            </a:r>
            <a:r>
              <a:rPr lang="en-CA" sz="1400" kern="1200" dirty="0" smtClean="0">
                <a:solidFill>
                  <a:prstClr val="black"/>
                </a:solidFill>
                <a:latin typeface="Calibri"/>
                <a:ea typeface="Verdana" panose="020B0604030504040204" pitchFamily="34" charset="0"/>
                <a:cs typeface="Verdana" panose="020B0604030504040204" pitchFamily="34" charset="0"/>
              </a:rPr>
              <a:t>) ,</a:t>
            </a:r>
            <a:endParaRPr lang="en-CA" sz="1400" kern="1200" dirty="0">
              <a:solidFill>
                <a:prstClr val="black"/>
              </a:solidFill>
              <a:latin typeface="Calibri"/>
              <a:ea typeface="Verdana" panose="020B0604030504040204" pitchFamily="34" charset="0"/>
              <a:cs typeface="Verdana" panose="020B0604030504040204" pitchFamily="34" charset="0"/>
            </a:endParaRPr>
          </a:p>
          <a:p>
            <a:pPr marL="742950" lvl="1" indent="-285750">
              <a:spcBef>
                <a:spcPts val="281"/>
              </a:spcBef>
              <a:buClrTx/>
              <a:buFont typeface="Arial" panose="020B0604020202020204" pitchFamily="34" charset="0"/>
              <a:buChar char="•"/>
            </a:pPr>
            <a:r>
              <a:rPr lang="en-CA" sz="1400" b="1" kern="1200" dirty="0">
                <a:solidFill>
                  <a:prstClr val="black"/>
                </a:solidFill>
                <a:latin typeface="Calibri"/>
                <a:ea typeface="Verdana" panose="020B0604030504040204" pitchFamily="34" charset="0"/>
                <a:cs typeface="Verdana" panose="020B0604030504040204" pitchFamily="34" charset="0"/>
              </a:rPr>
              <a:t>Focus on ESDC First</a:t>
            </a:r>
            <a:r>
              <a:rPr lang="en-CA" sz="1400" kern="1200" dirty="0">
                <a:solidFill>
                  <a:prstClr val="black"/>
                </a:solidFill>
                <a:latin typeface="Calibri"/>
                <a:ea typeface="Verdana" panose="020B0604030504040204" pitchFamily="34" charset="0"/>
                <a:cs typeface="Verdana" panose="020B0604030504040204" pitchFamily="34" charset="0"/>
              </a:rPr>
              <a:t>, once Tranche 1 is in place the GC is </a:t>
            </a:r>
            <a:r>
              <a:rPr lang="en-CA" sz="1400" kern="1200" dirty="0" smtClean="0">
                <a:solidFill>
                  <a:prstClr val="black"/>
                </a:solidFill>
                <a:latin typeface="Calibri"/>
                <a:ea typeface="Verdana" panose="020B0604030504040204" pitchFamily="34" charset="0"/>
                <a:cs typeface="Verdana" panose="020B0604030504040204" pitchFamily="34" charset="0"/>
              </a:rPr>
              <a:t>positioned </a:t>
            </a:r>
            <a:r>
              <a:rPr lang="en-CA" sz="1400" kern="1200" dirty="0">
                <a:solidFill>
                  <a:prstClr val="black"/>
                </a:solidFill>
                <a:latin typeface="Calibri"/>
                <a:ea typeface="Verdana" panose="020B0604030504040204" pitchFamily="34" charset="0"/>
                <a:cs typeface="Verdana" panose="020B0604030504040204" pitchFamily="34" charset="0"/>
              </a:rPr>
              <a:t>to </a:t>
            </a:r>
            <a:r>
              <a:rPr lang="en-CA" sz="1400" b="1" kern="1200" dirty="0">
                <a:solidFill>
                  <a:prstClr val="black"/>
                </a:solidFill>
                <a:latin typeface="Calibri"/>
                <a:ea typeface="Verdana" panose="020B0604030504040204" pitchFamily="34" charset="0"/>
                <a:cs typeface="Verdana" panose="020B0604030504040204" pitchFamily="34" charset="0"/>
              </a:rPr>
              <a:t>scale or replicate</a:t>
            </a:r>
            <a:r>
              <a:rPr lang="en-CA" sz="1400" kern="1200" dirty="0" smtClean="0">
                <a:solidFill>
                  <a:prstClr val="black"/>
                </a:solidFill>
                <a:latin typeface="Calibri"/>
                <a:ea typeface="Verdana" panose="020B0604030504040204" pitchFamily="34" charset="0"/>
                <a:cs typeface="Verdana" panose="020B0604030504040204" pitchFamily="34" charset="0"/>
              </a:rPr>
              <a:t>.</a:t>
            </a:r>
            <a:endParaRPr lang="en-CA" sz="1600" kern="1200" dirty="0">
              <a:solidFill>
                <a:prstClr val="black"/>
              </a:solidFill>
              <a:latin typeface="Calibri"/>
              <a:ea typeface="Verdana" panose="020B0604030504040204" pitchFamily="34" charset="0"/>
              <a:cs typeface="Verdana" panose="020B0604030504040204" pitchFamily="34" charset="0"/>
            </a:endParaRPr>
          </a:p>
        </p:txBody>
      </p:sp>
      <p:sp>
        <p:nvSpPr>
          <p:cNvPr id="6" name="Slide Number Placeholder 5"/>
          <p:cNvSpPr>
            <a:spLocks noGrp="1"/>
          </p:cNvSpPr>
          <p:nvPr>
            <p:ph type="sldNum" idx="12"/>
          </p:nvPr>
        </p:nvSpPr>
        <p:spPr/>
        <p:txBody>
          <a:bodyPr/>
          <a:lstStyle/>
          <a:p>
            <a:fld id="{00000000-1234-1234-1234-123412341234}" type="slidenum">
              <a:rPr lang="en-US" sz="900" smtClean="0"/>
              <a:pPr/>
              <a:t>8</a:t>
            </a:fld>
            <a:endParaRPr lang="en-US" sz="900" dirty="0"/>
          </a:p>
        </p:txBody>
      </p:sp>
    </p:spTree>
    <p:extLst>
      <p:ext uri="{BB962C8B-B14F-4D97-AF65-F5344CB8AC3E}">
        <p14:creationId xmlns:p14="http://schemas.microsoft.com/office/powerpoint/2010/main" val="2264615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5"/>
            <a:ext cx="9144000" cy="763738"/>
          </a:xfrm>
          <a:solidFill>
            <a:schemeClr val="accent3"/>
          </a:solidFill>
          <a:ln>
            <a:noFill/>
          </a:ln>
        </p:spPr>
        <p:txBody>
          <a:bodyPr lIns="180000">
            <a:normAutofit/>
          </a:bodyPr>
          <a:lstStyle/>
          <a:p>
            <a:r>
              <a:rPr lang="en-US" sz="17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ePayroll</a:t>
            </a:r>
            <a:r>
              <a:rPr lang="en-US" sz="17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7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Update </a:t>
            </a:r>
            <a:endParaRPr lang="en-US" sz="17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9036" y="1186271"/>
            <a:ext cx="8142514" cy="3500029"/>
          </a:xfrm>
        </p:spPr>
        <p:txBody>
          <a:bodyPr>
            <a:normAutofit/>
          </a:bodyPr>
          <a:lstStyle/>
          <a:p>
            <a:pPr marL="0" lvl="0" indent="0">
              <a:buNone/>
            </a:pPr>
            <a:r>
              <a:rPr lang="en-CA" sz="1800" b="1" dirty="0">
                <a:solidFill>
                  <a:schemeClr val="accent3">
                    <a:lumMod val="75000"/>
                  </a:schemeClr>
                </a:solidFill>
                <a:latin typeface="Calibri" panose="020F0502020204030204" pitchFamily="34" charset="0"/>
              </a:rPr>
              <a:t>Key activities (</a:t>
            </a:r>
            <a:r>
              <a:rPr lang="en-CA" sz="1800" b="1" dirty="0" smtClean="0">
                <a:solidFill>
                  <a:schemeClr val="accent3">
                    <a:lumMod val="75000"/>
                  </a:schemeClr>
                </a:solidFill>
                <a:latin typeface="Calibri" panose="020F0502020204030204" pitchFamily="34" charset="0"/>
              </a:rPr>
              <a:t>since the </a:t>
            </a:r>
            <a:r>
              <a:rPr lang="en-CA" sz="1800" b="1" dirty="0">
                <a:solidFill>
                  <a:schemeClr val="accent3">
                    <a:lumMod val="75000"/>
                  </a:schemeClr>
                </a:solidFill>
                <a:latin typeface="Calibri" panose="020F0502020204030204" pitchFamily="34" charset="0"/>
              </a:rPr>
              <a:t>last </a:t>
            </a:r>
            <a:r>
              <a:rPr lang="en-CA" sz="1800" b="1" dirty="0" smtClean="0">
                <a:solidFill>
                  <a:schemeClr val="accent3">
                    <a:lumMod val="75000"/>
                  </a:schemeClr>
                </a:solidFill>
                <a:latin typeface="Calibri" panose="020F0502020204030204" pitchFamily="34" charset="0"/>
              </a:rPr>
              <a:t>Employer Forum):</a:t>
            </a:r>
            <a:endParaRPr lang="en-CA" sz="1800" b="1" dirty="0">
              <a:solidFill>
                <a:schemeClr val="accent3">
                  <a:lumMod val="75000"/>
                </a:schemeClr>
              </a:solidFill>
              <a:latin typeface="Calibri" panose="020F0502020204030204" pitchFamily="34" charset="0"/>
            </a:endParaRPr>
          </a:p>
          <a:p>
            <a:pPr>
              <a:buFont typeface="Wingdings" panose="05000000000000000000" pitchFamily="2" charset="2"/>
              <a:buChar char="ü"/>
            </a:pPr>
            <a:r>
              <a:rPr lang="en-CA" sz="1600" dirty="0" smtClean="0">
                <a:latin typeface="Calibri" panose="020F0502020204030204" pitchFamily="34" charset="0"/>
              </a:rPr>
              <a:t>With the support of the EI commissioners for employers and workers, ESDC concluded a series of co-design sessions in June 2018 </a:t>
            </a:r>
            <a:r>
              <a:rPr lang="en-CA" sz="1600" dirty="0">
                <a:latin typeface="Calibri" panose="020F0502020204030204" pitchFamily="34" charset="0"/>
              </a:rPr>
              <a:t>(to advance the </a:t>
            </a:r>
            <a:r>
              <a:rPr lang="en-CA" sz="1600" dirty="0" err="1">
                <a:latin typeface="Calibri" panose="020F0502020204030204" pitchFamily="34" charset="0"/>
              </a:rPr>
              <a:t>ePayroll</a:t>
            </a:r>
            <a:r>
              <a:rPr lang="en-CA" sz="1600" dirty="0">
                <a:latin typeface="Calibri" panose="020F0502020204030204" pitchFamily="34" charset="0"/>
              </a:rPr>
              <a:t> </a:t>
            </a:r>
            <a:r>
              <a:rPr lang="en-CA" sz="1600" dirty="0" smtClean="0">
                <a:latin typeface="Calibri" panose="020F0502020204030204" pitchFamily="34" charset="0"/>
              </a:rPr>
              <a:t>concept) with representatives from the employer, labour and payroll community.</a:t>
            </a:r>
            <a:br>
              <a:rPr lang="en-CA" sz="1600" dirty="0" smtClean="0">
                <a:latin typeface="Calibri" panose="020F0502020204030204" pitchFamily="34" charset="0"/>
              </a:rPr>
            </a:br>
            <a:endParaRPr lang="en-CA" sz="1600" dirty="0">
              <a:latin typeface="Calibri" panose="020F0502020204030204" pitchFamily="34" charset="0"/>
            </a:endParaRPr>
          </a:p>
          <a:p>
            <a:pPr marL="0" lvl="0" indent="0">
              <a:buNone/>
            </a:pPr>
            <a:r>
              <a:rPr lang="en-CA" sz="1800" b="1" dirty="0" smtClean="0">
                <a:solidFill>
                  <a:schemeClr val="accent3">
                    <a:lumMod val="75000"/>
                  </a:schemeClr>
                </a:solidFill>
                <a:latin typeface="Calibri" panose="020F0502020204030204" pitchFamily="34" charset="0"/>
              </a:rPr>
              <a:t>Achievements:</a:t>
            </a:r>
            <a:endParaRPr lang="en-CA" sz="1800" b="1" dirty="0">
              <a:solidFill>
                <a:schemeClr val="accent3">
                  <a:lumMod val="75000"/>
                </a:schemeClr>
              </a:solidFill>
              <a:latin typeface="Calibri" panose="020F0502020204030204" pitchFamily="34" charset="0"/>
            </a:endParaRPr>
          </a:p>
          <a:p>
            <a:pPr>
              <a:spcAft>
                <a:spcPts val="600"/>
              </a:spcAft>
              <a:buFont typeface="Wingdings" panose="05000000000000000000" pitchFamily="2" charset="2"/>
              <a:buChar char="ü"/>
            </a:pPr>
            <a:r>
              <a:rPr lang="en-CA" sz="1600" dirty="0" smtClean="0">
                <a:latin typeface="Calibri" panose="020F0502020204030204" pitchFamily="34" charset="0"/>
              </a:rPr>
              <a:t>Confirmed that with policy changes, natural earnings, HR and demographic data </a:t>
            </a:r>
            <a:r>
              <a:rPr lang="en-CA" sz="1600" dirty="0">
                <a:latin typeface="Calibri" panose="020F0502020204030204" pitchFamily="34" charset="0"/>
              </a:rPr>
              <a:t>provided directly by </a:t>
            </a:r>
            <a:r>
              <a:rPr lang="en-CA" sz="1600" dirty="0" smtClean="0">
                <a:latin typeface="Calibri" panose="020F0502020204030204" pitchFamily="34" charset="0"/>
              </a:rPr>
              <a:t>businesses could be </a:t>
            </a:r>
            <a:r>
              <a:rPr lang="en-CA" sz="1600" dirty="0">
                <a:latin typeface="Calibri" panose="020F0502020204030204" pitchFamily="34" charset="0"/>
              </a:rPr>
              <a:t>used to administer the EI </a:t>
            </a:r>
            <a:r>
              <a:rPr lang="en-CA" sz="1600" dirty="0" smtClean="0">
                <a:latin typeface="Calibri" panose="020F0502020204030204" pitchFamily="34" charset="0"/>
              </a:rPr>
              <a:t>program, </a:t>
            </a:r>
            <a:r>
              <a:rPr lang="en-CA" sz="1600" dirty="0">
                <a:latin typeface="Calibri" panose="020F0502020204030204" pitchFamily="34" charset="0"/>
              </a:rPr>
              <a:t>reducing burden for employers, clients, and the </a:t>
            </a:r>
            <a:r>
              <a:rPr lang="en-CA" sz="1600" dirty="0" smtClean="0">
                <a:latin typeface="Calibri" panose="020F0502020204030204" pitchFamily="34" charset="0"/>
              </a:rPr>
              <a:t>government; </a:t>
            </a:r>
            <a:endParaRPr lang="en-CA" sz="1600" dirty="0">
              <a:latin typeface="Calibri" panose="020F0502020204030204" pitchFamily="34" charset="0"/>
            </a:endParaRPr>
          </a:p>
          <a:p>
            <a:pPr>
              <a:spcAft>
                <a:spcPts val="600"/>
              </a:spcAft>
              <a:buFont typeface="Wingdings" panose="05000000000000000000" pitchFamily="2" charset="2"/>
              <a:buChar char="ü"/>
            </a:pPr>
            <a:r>
              <a:rPr lang="en-CA" sz="1600" dirty="0">
                <a:latin typeface="Calibri" panose="020F0502020204030204" pitchFamily="34" charset="0"/>
              </a:rPr>
              <a:t>Co-designed a preliminary Service Model (for EI first) and preliminary prototypes; and</a:t>
            </a:r>
          </a:p>
          <a:p>
            <a:pPr>
              <a:spcAft>
                <a:spcPts val="600"/>
              </a:spcAft>
              <a:buFont typeface="Wingdings" panose="05000000000000000000" pitchFamily="2" charset="2"/>
              <a:buChar char="ü"/>
            </a:pPr>
            <a:r>
              <a:rPr lang="en-CA" sz="1600" dirty="0" smtClean="0">
                <a:latin typeface="Calibri" panose="020F0502020204030204" pitchFamily="34" charset="0"/>
              </a:rPr>
              <a:t>Demonstrated </a:t>
            </a:r>
            <a:r>
              <a:rPr lang="en-CA" sz="1600" dirty="0">
                <a:latin typeface="Calibri" panose="020F0502020204030204" pitchFamily="34" charset="0"/>
              </a:rPr>
              <a:t>the value proposition of </a:t>
            </a:r>
            <a:r>
              <a:rPr lang="en-CA" sz="1600" dirty="0" err="1">
                <a:latin typeface="Calibri" panose="020F0502020204030204" pitchFamily="34" charset="0"/>
              </a:rPr>
              <a:t>ePayroll</a:t>
            </a:r>
            <a:r>
              <a:rPr lang="en-CA" sz="1600" dirty="0">
                <a:latin typeface="Calibri" panose="020F0502020204030204" pitchFamily="34" charset="0"/>
              </a:rPr>
              <a:t> </a:t>
            </a:r>
            <a:r>
              <a:rPr lang="en-CA" sz="1600" dirty="0" smtClean="0">
                <a:latin typeface="Calibri" panose="020F0502020204030204" pitchFamily="34" charset="0"/>
              </a:rPr>
              <a:t>and </a:t>
            </a:r>
            <a:r>
              <a:rPr lang="en-CA" sz="1600" dirty="0">
                <a:latin typeface="Calibri" panose="020F0502020204030204" pitchFamily="34" charset="0"/>
              </a:rPr>
              <a:t>increased interest and support for </a:t>
            </a:r>
            <a:r>
              <a:rPr lang="en-CA" sz="1600" dirty="0" err="1">
                <a:latin typeface="Calibri" panose="020F0502020204030204" pitchFamily="34" charset="0"/>
              </a:rPr>
              <a:t>ePayroll</a:t>
            </a:r>
            <a:r>
              <a:rPr lang="en-CA" sz="1600" dirty="0">
                <a:latin typeface="Calibri" panose="020F0502020204030204" pitchFamily="34" charset="0"/>
              </a:rPr>
              <a:t> among stakeholders and </a:t>
            </a:r>
            <a:r>
              <a:rPr lang="en-CA" sz="1600" dirty="0" smtClean="0">
                <a:latin typeface="Calibri" panose="020F0502020204030204" pitchFamily="34" charset="0"/>
              </a:rPr>
              <a:t>OGDs including  Stats Can and CRA. </a:t>
            </a:r>
            <a:endParaRPr lang="en-US" sz="1600" dirty="0"/>
          </a:p>
        </p:txBody>
      </p:sp>
      <p:sp>
        <p:nvSpPr>
          <p:cNvPr id="6" name="Slide Number Placeholder 1"/>
          <p:cNvSpPr>
            <a:spLocks noGrp="1"/>
          </p:cNvSpPr>
          <p:nvPr>
            <p:ph type="sldNum" idx="12"/>
          </p:nvPr>
        </p:nvSpPr>
        <p:spPr>
          <a:xfrm>
            <a:off x="6553200" y="6356353"/>
            <a:ext cx="2133600" cy="365125"/>
          </a:xfrm>
        </p:spPr>
        <p:txBody>
          <a:bodyPr/>
          <a:lstStyle/>
          <a:p>
            <a:pPr marL="0" lvl="0" indent="0" algn="r" rtl="0">
              <a:spcBef>
                <a:spcPts val="0"/>
              </a:spcBef>
              <a:spcAft>
                <a:spcPts val="0"/>
              </a:spcAft>
              <a:buNone/>
            </a:pPr>
            <a:fld id="{00000000-1234-1234-1234-123412341234}" type="slidenum">
              <a:rPr lang="en-US" sz="900" smtClean="0"/>
              <a:t>9</a:t>
            </a:fld>
            <a:endParaRPr lang="en-US" sz="900" dirty="0"/>
          </a:p>
        </p:txBody>
      </p:sp>
    </p:spTree>
    <p:extLst>
      <p:ext uri="{BB962C8B-B14F-4D97-AF65-F5344CB8AC3E}">
        <p14:creationId xmlns:p14="http://schemas.microsoft.com/office/powerpoint/2010/main" val="3902047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ServCan_Final_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MAC_BDM_Procurement Architecture Cloud_2018Sept19v2.pptx.potx" id="{E6DC6347-B09C-4592-82C2-05012083D214}" vid="{EFCC37F1-EB07-4F50-BFBD-896CD6E231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87D79B60836541BE27AED59115E873" ma:contentTypeVersion="13" ma:contentTypeDescription="Create a new document." ma:contentTypeScope="" ma:versionID="19e012dc4fd8549ad1728a026fcf13ca">
  <xsd:schema xmlns:xsd="http://www.w3.org/2001/XMLSchema" xmlns:xs="http://www.w3.org/2001/XMLSchema" xmlns:p="http://schemas.microsoft.com/office/2006/metadata/properties" xmlns:ns1="d528f7db-776b-423a-8b54-e70b698c20e9" xmlns:ns2="http://schemas.microsoft.com/sharepoint/v3" xmlns:ns3="http://schemas.microsoft.com/sharepoint/v4" targetNamespace="http://schemas.microsoft.com/office/2006/metadata/properties" ma:root="true" ma:fieldsID="14e896b0b3a57f59752ec80054166e92" ns1:_="" ns2:_="" ns3:_="">
    <xsd:import namespace="d528f7db-776b-423a-8b54-e70b698c20e9"/>
    <xsd:import namespace="http://schemas.microsoft.com/sharepoint/v3"/>
    <xsd:import namespace="http://schemas.microsoft.com/sharepoint/v4"/>
    <xsd:element name="properties">
      <xsd:complexType>
        <xsd:sequence>
          <xsd:element name="documentManagement">
            <xsd:complexType>
              <xsd:all>
                <xsd:element ref="ns1:Audience" minOccurs="0"/>
                <xsd:element ref="ns2:EmailSender" minOccurs="0"/>
                <xsd:element ref="ns2:EmailTo" minOccurs="0"/>
                <xsd:element ref="ns2:EmailCc" minOccurs="0"/>
                <xsd:element ref="ns2:EmailFrom" minOccurs="0"/>
                <xsd:element ref="ns2:EmailSubject" minOccurs="0"/>
                <xsd:element ref="ns3:EmailHeaders" minOccurs="0"/>
                <xsd:element ref="ns1:Meeting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8f7db-776b-423a-8b54-e70b698c20e9" elementFormDefault="qualified">
    <xsd:import namespace="http://schemas.microsoft.com/office/2006/documentManagement/types"/>
    <xsd:import namespace="http://schemas.microsoft.com/office/infopath/2007/PartnerControls"/>
    <xsd:element name="Audience" ma:index="0" nillable="true" ma:displayName="Audience" ma:format="Dropdown" ma:internalName="Audience">
      <xsd:simpleType>
        <xsd:union memberTypes="dms:Text">
          <xsd:simpleType>
            <xsd:restriction base="dms:Choice">
              <xsd:enumeration value="CMC"/>
              <xsd:enumeration value="DMAC"/>
              <xsd:enumeration value="DPC"/>
              <xsd:enumeration value="EARB"/>
              <xsd:enumeration value="EXCOM"/>
              <xsd:enumeration value="IRC"/>
              <xsd:enumeration value="MinO"/>
              <xsd:enumeration value="MPIB"/>
              <xsd:enumeration value="NOC"/>
              <xsd:enumeration value="NTC"/>
              <xsd:enumeration value="PMB"/>
              <xsd:enumeration value="PMEC"/>
              <xsd:enumeration value="SMC"/>
              <xsd:enumeration value="SPC"/>
              <xsd:enumeration value="STC"/>
            </xsd:restriction>
          </xsd:simpleType>
        </xsd:union>
      </xsd:simpleType>
    </xsd:element>
    <xsd:element name="Meeting_x0020_Date" ma:index="16" nillable="true" ma:displayName="Meeting Date" ma:format="DateTime" ma:internalName="Meeting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3" nillable="true" ma:displayName="E-Mail Sender" ma:hidden="true" ma:internalName="EmailSender">
      <xsd:simpleType>
        <xsd:restriction base="dms:Note">
          <xsd:maxLength value="255"/>
        </xsd:restriction>
      </xsd:simpleType>
    </xsd:element>
    <xsd:element name="EmailTo" ma:index="4" nillable="true" ma:displayName="E-Mail To" ma:hidden="true" ma:internalName="EmailTo">
      <xsd:simpleType>
        <xsd:restriction base="dms:Note">
          <xsd:maxLength value="255"/>
        </xsd:restriction>
      </xsd:simpleType>
    </xsd:element>
    <xsd:element name="EmailCc" ma:index="5" nillable="true" ma:displayName="E-Mail Cc" ma:hidden="true" ma:internalName="EmailCc">
      <xsd:simpleType>
        <xsd:restriction base="dms:Note">
          <xsd:maxLength value="255"/>
        </xsd:restriction>
      </xsd:simpleType>
    </xsd:element>
    <xsd:element name="EmailFrom" ma:index="6" nillable="true" ma:displayName="E-Mail From" ma:hidden="true" ma:internalName="EmailFrom">
      <xsd:simpleType>
        <xsd:restriction base="dms:Text"/>
      </xsd:simpleType>
    </xsd:element>
    <xsd:element name="EmailSubject" ma:index="7"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8"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displayName="Meeting Name"/>
        <xsd:element ref="dc:subject" minOccurs="0" maxOccurs="1"/>
        <xsd:element ref="dc:description" minOccurs="0" maxOccurs="1" ma:index="9"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udience xmlns="d528f7db-776b-423a-8b54-e70b698c20e9">Employer Forum</Audience>
    <EmailTo xmlns="http://schemas.microsoft.com/sharepoint/v3" xsi:nil="true"/>
    <EmailHeaders xmlns="http://schemas.microsoft.com/sharepoint/v4" xsi:nil="true"/>
    <EmailSender xmlns="http://schemas.microsoft.com/sharepoint/v3" xsi:nil="true"/>
    <EmailFrom xmlns="http://schemas.microsoft.com/sharepoint/v3" xsi:nil="true"/>
    <Meeting_x0020_Date xmlns="d528f7db-776b-423a-8b54-e70b698c20e9">2018-11-01T04:00:00+00:00</Meeting_x0020_Date>
    <EmailSubject xmlns="http://schemas.microsoft.com/sharepoint/v3" xsi:nil="true"/>
    <EmailCc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EF46CA-9919-4E0E-A39D-6A96FA11AA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28f7db-776b-423a-8b54-e70b698c20e9"/>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553065-C72F-49D9-8CED-6947972F76F5}">
  <ds:schemaRefs>
    <ds:schemaRef ds:uri="http://purl.org/dc/dcmitype/"/>
    <ds:schemaRef ds:uri="http://schemas.microsoft.com/office/2006/documentManagement/types"/>
    <ds:schemaRef ds:uri="http://purl.org/dc/elements/1.1/"/>
    <ds:schemaRef ds:uri="http://schemas.microsoft.com/office/2006/metadata/properties"/>
    <ds:schemaRef ds:uri="d528f7db-776b-423a-8b54-e70b698c20e9"/>
    <ds:schemaRef ds:uri="http://schemas.microsoft.com/sharepoint/v4"/>
    <ds:schemaRef ds:uri="http://purl.org/dc/terms/"/>
    <ds:schemaRef ds:uri="http://schemas.openxmlformats.org/package/2006/metadata/core-properties"/>
    <ds:schemaRef ds:uri="http://schemas.microsoft.com/office/infopath/2007/PartnerControl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1997FCB5-BBF3-43FE-9BE9-DFF7627EE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6147</TotalTime>
  <Words>2250</Words>
  <Application>Microsoft Office PowerPoint</Application>
  <PresentationFormat>On-screen Show (4:3)</PresentationFormat>
  <Paragraphs>207</Paragraphs>
  <Slides>11</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Courier New</vt:lpstr>
      <vt:lpstr>Verdana</vt:lpstr>
      <vt:lpstr>Wingdings</vt:lpstr>
      <vt:lpstr>PPT_ServCan_Final_01</vt:lpstr>
      <vt:lpstr>Office Theme</vt:lpstr>
      <vt:lpstr>1_Office Theme</vt:lpstr>
      <vt:lpstr>Overview on Modernizing EI…Benefits Delivery Modernization, ePayroll and Hosted Contact Centre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ePayroll Update </vt:lpstr>
      <vt:lpstr>ePayroll 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Tarun Agarwal</dc:creator>
  <cp:lastModifiedBy>Matthew Houston</cp:lastModifiedBy>
  <cp:revision>369</cp:revision>
  <cp:lastPrinted>2018-10-24T19:39:23Z</cp:lastPrinted>
  <dcterms:modified xsi:type="dcterms:W3CDTF">2018-11-07T16:45:41Z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0x0101009787D79B60836541BE27AED59115E873</vt:lpwstr>
  </property>
</Properties>
</file>