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9" r:id="rId3"/>
    <p:sldId id="269" r:id="rId4"/>
    <p:sldId id="289" r:id="rId5"/>
    <p:sldId id="288" r:id="rId6"/>
    <p:sldId id="286" r:id="rId7"/>
    <p:sldId id="285" r:id="rId8"/>
    <p:sldId id="277" r:id="rId9"/>
    <p:sldId id="266" r:id="rId10"/>
    <p:sldId id="278" r:id="rId11"/>
    <p:sldId id="267" r:id="rId12"/>
    <p:sldId id="273" r:id="rId13"/>
    <p:sldId id="274" r:id="rId14"/>
    <p:sldId id="268" r:id="rId1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404BE188-FDA8-7E4E-AB6C-B3D238079096}">
          <p14:sldIdLst>
            <p14:sldId id="256"/>
            <p14:sldId id="259"/>
            <p14:sldId id="269"/>
            <p14:sldId id="289"/>
            <p14:sldId id="288"/>
            <p14:sldId id="286"/>
            <p14:sldId id="285"/>
            <p14:sldId id="277"/>
            <p14:sldId id="266"/>
            <p14:sldId id="278"/>
            <p14:sldId id="267"/>
            <p14:sldId id="273"/>
            <p14:sldId id="274"/>
            <p14:sldId id="268"/>
          </p14:sldIdLst>
        </p14:section>
        <p14:section name="Visuel Library" id="{880F1B38-4BF9-9D49-81C4-0CB4285D9AF4}">
          <p14:sldIdLst/>
        </p14:section>
      </p14:sectionLst>
    </p:ext>
    <p:ext uri="{EFAFB233-063F-42B5-8137-9DF3F51BA10A}">
      <p15:sldGuideLst xmlns:p15="http://schemas.microsoft.com/office/powerpoint/2012/main">
        <p15:guide id="1" orient="horz" pos="2155">
          <p15:clr>
            <a:srgbClr val="A4A3A4"/>
          </p15:clr>
        </p15:guide>
        <p15:guide id="2" pos="2886">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ies, Guylaine G [NC]" initials="BG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75" autoAdjust="0"/>
    <p:restoredTop sz="82551" autoAdjust="0"/>
  </p:normalViewPr>
  <p:slideViewPr>
    <p:cSldViewPr snapToGrid="0" snapToObjects="1">
      <p:cViewPr varScale="1">
        <p:scale>
          <a:sx n="115" d="100"/>
          <a:sy n="115" d="100"/>
        </p:scale>
        <p:origin x="1290" y="114"/>
      </p:cViewPr>
      <p:guideLst>
        <p:guide orient="horz" pos="2155"/>
        <p:guide pos="28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3106" y="-77"/>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A956CDF-086B-474F-BEF9-4CABEECB2E26}" type="datetimeFigureOut">
              <a:rPr lang="en-US" smtClean="0"/>
              <a:t>11/7/2018</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66597AD-DFDC-3846-A792-2604544DDE1B}" type="slidenum">
              <a:rPr lang="en-US" smtClean="0"/>
              <a:t>‹#›</a:t>
            </a:fld>
            <a:endParaRPr lang="en-US"/>
          </a:p>
        </p:txBody>
      </p:sp>
    </p:spTree>
    <p:extLst>
      <p:ext uri="{BB962C8B-B14F-4D97-AF65-F5344CB8AC3E}">
        <p14:creationId xmlns:p14="http://schemas.microsoft.com/office/powerpoint/2010/main" val="437893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AAB3AF9-4EAF-7F4D-AC56-7732E0FF244F}" type="datetimeFigureOut">
              <a:rPr lang="en-US" smtClean="0"/>
              <a:t>11/7/2018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7E9DD9FA-9A84-E143-86E3-47119075FC69}" type="slidenum">
              <a:rPr lang="en-US" smtClean="0"/>
              <a:t>‹#›</a:t>
            </a:fld>
            <a:endParaRPr lang="en-US"/>
          </a:p>
        </p:txBody>
      </p:sp>
    </p:spTree>
    <p:extLst>
      <p:ext uri="{BB962C8B-B14F-4D97-AF65-F5344CB8AC3E}">
        <p14:creationId xmlns:p14="http://schemas.microsoft.com/office/powerpoint/2010/main" val="28810672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anada.ca/en/employment-social-development/services/foreign-workers/business-legitimacy.html#attestati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CA" dirty="0" smtClean="0"/>
              <a:t>Optional documents for returning employers</a:t>
            </a:r>
          </a:p>
          <a:p>
            <a:pPr marL="742950" lvl="1" indent="-285750">
              <a:buFont typeface="Arial" panose="020B0604020202020204" pitchFamily="34" charset="0"/>
              <a:buChar char="•"/>
            </a:pPr>
            <a:r>
              <a:rPr lang="en-CA" dirty="0" smtClean="0"/>
              <a:t>municipal/provincial/territorial </a:t>
            </a:r>
            <a:r>
              <a:rPr lang="en-CA" dirty="0"/>
              <a:t>business license</a:t>
            </a:r>
          </a:p>
          <a:p>
            <a:pPr marL="742950" lvl="1" indent="-285750">
              <a:buFont typeface="Arial" panose="020B0604020202020204" pitchFamily="34" charset="0"/>
              <a:buChar char="•"/>
            </a:pPr>
            <a:r>
              <a:rPr lang="en-CA" dirty="0"/>
              <a:t>T4 Summary of remuneration paid </a:t>
            </a:r>
          </a:p>
          <a:p>
            <a:pPr marL="742950" lvl="1" indent="-285750">
              <a:buFont typeface="Arial" panose="020B0604020202020204" pitchFamily="34" charset="0"/>
              <a:buChar char="•"/>
            </a:pPr>
            <a:r>
              <a:rPr lang="en-CA" dirty="0"/>
              <a:t>PD7A Statement of account for current source deductions </a:t>
            </a:r>
          </a:p>
          <a:p>
            <a:pPr marL="742950" lvl="1" indent="-285750">
              <a:buFont typeface="Arial" panose="020B0604020202020204" pitchFamily="34" charset="0"/>
              <a:buChar char="•"/>
            </a:pPr>
            <a:r>
              <a:rPr lang="en-CA" dirty="0">
                <a:hlinkClick r:id="rId3"/>
              </a:rPr>
              <a:t>an attestation</a:t>
            </a:r>
            <a:r>
              <a:rPr lang="en-CA" dirty="0"/>
              <a:t> confirming that you are engaged in a legal business that provides a good or a service in Canada </a:t>
            </a:r>
          </a:p>
          <a:p>
            <a:pPr marL="742950" lvl="1" indent="-285750">
              <a:buFont typeface="Arial" panose="020B0604020202020204" pitchFamily="34" charset="0"/>
              <a:buChar char="•"/>
            </a:pPr>
            <a:r>
              <a:rPr lang="en-CA" dirty="0"/>
              <a:t>if you are hiring a foreign worker to work out of your home and you do not provide a good or service, you must submit proof of address for your primary residence </a:t>
            </a:r>
          </a:p>
          <a:p>
            <a:pPr marL="742950" lvl="1" indent="-285750">
              <a:buFont typeface="Arial" panose="020B0604020202020204" pitchFamily="34" charset="0"/>
              <a:buChar char="•"/>
            </a:pPr>
            <a:r>
              <a:rPr lang="en-CA" dirty="0"/>
              <a:t>if you are a foreign employer without a Canada Revenue Agency number whose business address and operation is outside of Canada, you may submit your contract or invoice for the goods or services that you are providing in Canada</a:t>
            </a:r>
          </a:p>
          <a:p>
            <a:endParaRPr lang="en-CA" dirty="0"/>
          </a:p>
        </p:txBody>
      </p:sp>
      <p:sp>
        <p:nvSpPr>
          <p:cNvPr id="4" name="Slide Number Placeholder 3"/>
          <p:cNvSpPr>
            <a:spLocks noGrp="1"/>
          </p:cNvSpPr>
          <p:nvPr>
            <p:ph type="sldNum" sz="quarter" idx="10"/>
          </p:nvPr>
        </p:nvSpPr>
        <p:spPr/>
        <p:txBody>
          <a:bodyPr/>
          <a:lstStyle/>
          <a:p>
            <a:fld id="{7E9DD9FA-9A84-E143-86E3-47119075FC69}" type="slidenum">
              <a:rPr lang="en-US" smtClean="0"/>
              <a:t>8</a:t>
            </a:fld>
            <a:endParaRPr lang="en-US"/>
          </a:p>
        </p:txBody>
      </p:sp>
    </p:spTree>
    <p:extLst>
      <p:ext uri="{BB962C8B-B14F-4D97-AF65-F5344CB8AC3E}">
        <p14:creationId xmlns:p14="http://schemas.microsoft.com/office/powerpoint/2010/main" val="4032358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7E9DD9FA-9A84-E143-86E3-47119075FC69}" type="slidenum">
              <a:rPr lang="en-US" smtClean="0"/>
              <a:t>9</a:t>
            </a:fld>
            <a:endParaRPr lang="en-US"/>
          </a:p>
        </p:txBody>
      </p:sp>
    </p:spTree>
    <p:extLst>
      <p:ext uri="{BB962C8B-B14F-4D97-AF65-F5344CB8AC3E}">
        <p14:creationId xmlns:p14="http://schemas.microsoft.com/office/powerpoint/2010/main" val="1417719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fld id="{7E9DD9FA-9A84-E143-86E3-47119075FC69}" type="slidenum">
              <a:rPr lang="en-US" smtClean="0"/>
              <a:t>10</a:t>
            </a:fld>
            <a:endParaRPr lang="en-US"/>
          </a:p>
        </p:txBody>
      </p:sp>
    </p:spTree>
    <p:extLst>
      <p:ext uri="{BB962C8B-B14F-4D97-AF65-F5344CB8AC3E}">
        <p14:creationId xmlns:p14="http://schemas.microsoft.com/office/powerpoint/2010/main" val="108172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E9DD9FA-9A84-E143-86E3-47119075FC69}" type="slidenum">
              <a:rPr lang="en-US" smtClean="0"/>
              <a:t>11</a:t>
            </a:fld>
            <a:endParaRPr lang="en-US"/>
          </a:p>
        </p:txBody>
      </p:sp>
    </p:spTree>
    <p:extLst>
      <p:ext uri="{BB962C8B-B14F-4D97-AF65-F5344CB8AC3E}">
        <p14:creationId xmlns:p14="http://schemas.microsoft.com/office/powerpoint/2010/main" val="119661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E9DD9FA-9A84-E143-86E3-47119075FC69}" type="slidenum">
              <a:rPr lang="en-US" smtClean="0"/>
              <a:t>14</a:t>
            </a:fld>
            <a:endParaRPr lang="en-US"/>
          </a:p>
        </p:txBody>
      </p:sp>
    </p:spTree>
    <p:extLst>
      <p:ext uri="{BB962C8B-B14F-4D97-AF65-F5344CB8AC3E}">
        <p14:creationId xmlns:p14="http://schemas.microsoft.com/office/powerpoint/2010/main" val="1856364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C4D5355-65D7-0D4C-B310-E31A1CB8889D}" type="datetime1">
              <a:rPr lang="en-US" smtClean="0"/>
              <a:t>11/7/2018</a:t>
            </a:fld>
            <a:endParaRPr lang="en-US"/>
          </a:p>
        </p:txBody>
      </p:sp>
      <p:sp>
        <p:nvSpPr>
          <p:cNvPr id="6" name="Slide Number Placeholder 5"/>
          <p:cNvSpPr>
            <a:spLocks noGrp="1"/>
          </p:cNvSpPr>
          <p:nvPr>
            <p:ph type="sldNum" sz="quarter" idx="12"/>
          </p:nvPr>
        </p:nvSpPr>
        <p:spPr/>
        <p:txBody>
          <a:bodyPr/>
          <a:lstStyle/>
          <a:p>
            <a:fld id="{ABCE2B6B-7FFE-FA46-BED3-31567387080B}" type="slidenum">
              <a:rPr lang="en-US" smtClean="0"/>
              <a:t>‹#›</a:t>
            </a:fld>
            <a:endParaRPr lang="en-US"/>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478711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sz="1100" b="0" i="1">
                <a:latin typeface="Verdana"/>
                <a:cs typeface="Verdana"/>
              </a:defRPr>
            </a:lvl1pPr>
          </a:lstStyle>
          <a:p>
            <a:r>
              <a:rPr lang="en-US" dirty="0" err="1" smtClean="0"/>
              <a:t>Lorem</a:t>
            </a:r>
            <a:r>
              <a:rPr lang="en-US" dirty="0" smtClean="0"/>
              <a:t> </a:t>
            </a:r>
            <a:r>
              <a:rPr lang="en-US" dirty="0" err="1" smtClean="0"/>
              <a:t>ipsum</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E2B6B-7FFE-FA46-BED3-31567387080B}" type="slidenum">
              <a:rPr lang="en-US" smtClean="0"/>
              <a:t>‹#›</a:t>
            </a:fld>
            <a:endParaRPr lang="en-US"/>
          </a:p>
        </p:txBody>
      </p:sp>
    </p:spTree>
    <p:extLst>
      <p:ext uri="{BB962C8B-B14F-4D97-AF65-F5344CB8AC3E}">
        <p14:creationId xmlns:p14="http://schemas.microsoft.com/office/powerpoint/2010/main" val="26808205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E7DB6-28F2-6B4F-B157-E07B60B8B109}" type="datetime1">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E2B6B-7FFE-FA46-BED3-31567387080B}" type="slidenum">
              <a:rPr lang="en-US" smtClean="0"/>
              <a:t>‹#›</a:t>
            </a:fld>
            <a:endParaRPr lang="en-US"/>
          </a:p>
        </p:txBody>
      </p:sp>
    </p:spTree>
    <p:extLst>
      <p:ext uri="{BB962C8B-B14F-4D97-AF65-F5344CB8AC3E}">
        <p14:creationId xmlns:p14="http://schemas.microsoft.com/office/powerpoint/2010/main" val="3012243695"/>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75984" y="2566705"/>
            <a:ext cx="4803228" cy="3111062"/>
          </a:xfrm>
        </p:spPr>
        <p:txBody>
          <a:bodyPr>
            <a:normAutofit fontScale="90000"/>
          </a:bodyPr>
          <a:lstStyle/>
          <a:p>
            <a:pPr algn="r"/>
            <a:r>
              <a:rPr lang="en-US" sz="3200" b="1" dirty="0" smtClean="0">
                <a:latin typeface="Verdana"/>
                <a:cs typeface="Verdana"/>
              </a:rPr>
              <a:t/>
            </a:r>
            <a:br>
              <a:rPr lang="en-US" sz="3200" b="1" dirty="0" smtClean="0">
                <a:latin typeface="Verdana"/>
                <a:cs typeface="Verdana"/>
              </a:rPr>
            </a:br>
            <a:r>
              <a:rPr lang="en-US" sz="3200" b="1" dirty="0" smtClean="0">
                <a:latin typeface="Verdana"/>
                <a:cs typeface="Verdana"/>
              </a:rPr>
              <a:t>Temporary Foreign Workers (TFW) Program Operations:</a:t>
            </a:r>
            <a:br>
              <a:rPr lang="en-US" sz="3200" b="1" dirty="0" smtClean="0">
                <a:latin typeface="Verdana"/>
                <a:cs typeface="Verdana"/>
              </a:rPr>
            </a:br>
            <a:r>
              <a:rPr lang="en-US" sz="3200" dirty="0" smtClean="0">
                <a:latin typeface="Verdana"/>
                <a:cs typeface="Verdana"/>
              </a:rPr>
              <a:t>Efforts to Improve Processing</a:t>
            </a:r>
            <a:br>
              <a:rPr lang="en-US" sz="3200" dirty="0" smtClean="0">
                <a:latin typeface="Verdana"/>
                <a:cs typeface="Verdana"/>
              </a:rPr>
            </a:br>
            <a:r>
              <a:rPr lang="en-CA" sz="1800" i="1" dirty="0" smtClean="0">
                <a:latin typeface="Verdana"/>
                <a:cs typeface="Verdana"/>
              </a:rPr>
              <a:t/>
            </a:r>
            <a:br>
              <a:rPr lang="en-CA" sz="1800" i="1" dirty="0" smtClean="0">
                <a:latin typeface="Verdana"/>
                <a:cs typeface="Verdana"/>
              </a:rPr>
            </a:br>
            <a:r>
              <a:rPr lang="en-US" sz="1800" i="1" dirty="0">
                <a:latin typeface="Verdana"/>
                <a:cs typeface="Verdana"/>
              </a:rPr>
              <a:t/>
            </a:r>
            <a:br>
              <a:rPr lang="en-US" sz="1800" i="1" dirty="0">
                <a:latin typeface="Verdana"/>
                <a:cs typeface="Verdana"/>
              </a:rPr>
            </a:br>
            <a:r>
              <a:rPr lang="en-US" sz="1800" i="1" dirty="0" smtClean="0">
                <a:latin typeface="Verdana"/>
                <a:cs typeface="Verdana"/>
              </a:rPr>
              <a:t>November 1, 2018</a:t>
            </a:r>
            <a:endParaRPr lang="en-US" sz="1800" dirty="0">
              <a:latin typeface="Verdana"/>
              <a:cs typeface="Verdana"/>
            </a:endParaRPr>
          </a:p>
        </p:txBody>
      </p:sp>
      <p:pic>
        <p:nvPicPr>
          <p:cNvPr id="1026" name="Picture 2" descr="U:\POB-DGOP\ADMO-BSMA\PROJECTS\Integrated Planning and Reporting\Branch Meetings\All-Staff April 2018\Logo\Final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4787" y="5669184"/>
            <a:ext cx="3498675" cy="86741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U:\POB-DGOP\ADMO-BSMA\PROJECTS\Integrated Planning and Reporting\Branch Meetings\All-Staff April 2018\Logo\FinalF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9518" y="5694333"/>
            <a:ext cx="3348142" cy="867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796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10</a:t>
            </a:fld>
            <a:endParaRPr lang="en-US"/>
          </a:p>
        </p:txBody>
      </p:sp>
      <p:sp>
        <p:nvSpPr>
          <p:cNvPr id="4" name="TextBox 3"/>
          <p:cNvSpPr txBox="1"/>
          <p:nvPr/>
        </p:nvSpPr>
        <p:spPr>
          <a:xfrm>
            <a:off x="252549" y="428576"/>
            <a:ext cx="8613660" cy="6694140"/>
          </a:xfrm>
          <a:prstGeom prst="rect">
            <a:avLst/>
          </a:prstGeom>
          <a:noFill/>
        </p:spPr>
        <p:txBody>
          <a:bodyPr wrap="square" rtlCol="0">
            <a:spAutoFit/>
          </a:bodyPr>
          <a:lstStyle/>
          <a:p>
            <a:pPr>
              <a:spcBef>
                <a:spcPts val="0"/>
              </a:spcBef>
            </a:pPr>
            <a:r>
              <a:rPr lang="en-CA" sz="2000" b="1" dirty="0">
                <a:solidFill>
                  <a:schemeClr val="accent5">
                    <a:lumMod val="75000"/>
                  </a:schemeClr>
                </a:solidFill>
              </a:rPr>
              <a:t>LAUNCH OF SERVICE STANDARD </a:t>
            </a:r>
            <a:r>
              <a:rPr lang="en-CA" sz="2000" b="1" dirty="0" smtClean="0">
                <a:solidFill>
                  <a:schemeClr val="accent5">
                    <a:lumMod val="75000"/>
                  </a:schemeClr>
                </a:solidFill>
              </a:rPr>
              <a:t>REVIEW</a:t>
            </a:r>
            <a:endParaRPr lang="en-CA" sz="2000" b="1" dirty="0">
              <a:solidFill>
                <a:schemeClr val="accent5">
                  <a:lumMod val="75000"/>
                </a:schemeClr>
              </a:solidFill>
            </a:endParaRPr>
          </a:p>
          <a:p>
            <a:pPr>
              <a:spcBef>
                <a:spcPts val="0"/>
              </a:spcBef>
            </a:pPr>
            <a:r>
              <a:rPr lang="en-CA" sz="800" b="1" dirty="0" smtClean="0">
                <a:solidFill>
                  <a:schemeClr val="accent5">
                    <a:lumMod val="75000"/>
                  </a:schemeClr>
                </a:solidFill>
              </a:rPr>
              <a:t> </a:t>
            </a:r>
          </a:p>
          <a:p>
            <a:pPr>
              <a:spcBef>
                <a:spcPts val="0"/>
              </a:spcBef>
            </a:pPr>
            <a:endParaRPr lang="en-CA" sz="800" b="1" dirty="0" smtClean="0">
              <a:solidFill>
                <a:schemeClr val="accent5">
                  <a:lumMod val="75000"/>
                </a:schemeClr>
              </a:solidFill>
            </a:endParaRPr>
          </a:p>
          <a:p>
            <a:pPr marL="342900" indent="-342900">
              <a:buFont typeface="Arial" panose="020B0604020202020204" pitchFamily="34" charset="0"/>
              <a:buChar char="•"/>
            </a:pPr>
            <a:r>
              <a:rPr lang="en-CA" sz="1500" dirty="0" smtClean="0"/>
              <a:t>ESDC has committed </a:t>
            </a:r>
            <a:r>
              <a:rPr lang="en-CA" sz="1500" dirty="0"/>
              <a:t>to increasing the speed and efficiency of the LMIA application process and to meet existing service </a:t>
            </a:r>
            <a:r>
              <a:rPr lang="en-CA" sz="1500" dirty="0" smtClean="0"/>
              <a:t>standards to respond to recommendations </a:t>
            </a:r>
            <a:r>
              <a:rPr lang="en-CA" sz="1500" dirty="0"/>
              <a:t>of </a:t>
            </a:r>
            <a:r>
              <a:rPr lang="en-CA" sz="1500" dirty="0" smtClean="0"/>
              <a:t>the HUMA Report.</a:t>
            </a:r>
          </a:p>
          <a:p>
            <a:endParaRPr lang="en-CA" sz="1500" b="1" dirty="0" smtClean="0"/>
          </a:p>
          <a:p>
            <a:pPr marL="342900" indent="-342900">
              <a:spcBef>
                <a:spcPts val="0"/>
              </a:spcBef>
              <a:buFont typeface="Arial" panose="020B0604020202020204" pitchFamily="34" charset="0"/>
              <a:buChar char="•"/>
            </a:pPr>
            <a:r>
              <a:rPr lang="en-CA" sz="1500" dirty="0" smtClean="0"/>
              <a:t>A Service Standard </a:t>
            </a:r>
            <a:r>
              <a:rPr lang="en-CA" sz="1500" dirty="0"/>
              <a:t>Review </a:t>
            </a:r>
            <a:r>
              <a:rPr lang="en-CA" sz="1500" dirty="0" smtClean="0"/>
              <a:t>was announced </a:t>
            </a:r>
            <a:r>
              <a:rPr lang="en-CA" sz="1500" dirty="0"/>
              <a:t>as part of the </a:t>
            </a:r>
            <a:r>
              <a:rPr lang="en-CA" sz="1500" i="1" dirty="0"/>
              <a:t>2017 Treasury Board submission: “A Path Forward For The Temporary Foreign Worker Program and International Mobility </a:t>
            </a:r>
            <a:r>
              <a:rPr lang="en-CA" sz="1500" i="1" dirty="0" smtClean="0"/>
              <a:t>Program” </a:t>
            </a:r>
            <a:r>
              <a:rPr lang="en-CA" sz="1500" dirty="0"/>
              <a:t>and commenced in February 2018.</a:t>
            </a:r>
          </a:p>
          <a:p>
            <a:pPr>
              <a:spcBef>
                <a:spcPts val="0"/>
              </a:spcBef>
            </a:pPr>
            <a:endParaRPr lang="en-CA" sz="1500" dirty="0">
              <a:cs typeface="Arial" panose="020B0604020202020204" pitchFamily="34" charset="0"/>
            </a:endParaRPr>
          </a:p>
          <a:p>
            <a:pPr marL="342900" indent="-342900">
              <a:spcBef>
                <a:spcPts val="0"/>
              </a:spcBef>
              <a:buFont typeface="Arial" panose="020B0604020202020204" pitchFamily="34" charset="0"/>
              <a:buChar char="•"/>
            </a:pPr>
            <a:r>
              <a:rPr lang="en-CA" sz="1500" dirty="0" smtClean="0">
                <a:cs typeface="Arial" panose="020B0604020202020204" pitchFamily="34" charset="0"/>
              </a:rPr>
              <a:t>The Department currently only has one official Service Standard. To </a:t>
            </a:r>
            <a:r>
              <a:rPr lang="en-CA" sz="1500" dirty="0">
                <a:cs typeface="Arial" panose="020B0604020202020204" pitchFamily="34" charset="0"/>
              </a:rPr>
              <a:t>be eligible for priority </a:t>
            </a:r>
            <a:r>
              <a:rPr lang="en-CA" sz="1500" dirty="0" smtClean="0">
                <a:cs typeface="Arial" panose="020B0604020202020204" pitchFamily="34" charset="0"/>
              </a:rPr>
              <a:t>processing in 10 business days, </a:t>
            </a:r>
            <a:r>
              <a:rPr lang="en-CA" sz="1500" dirty="0">
                <a:cs typeface="Arial" panose="020B0604020202020204" pitchFamily="34" charset="0"/>
              </a:rPr>
              <a:t>LMIA applications must meet </a:t>
            </a:r>
            <a:r>
              <a:rPr lang="en-CA" sz="1500" u="sng" dirty="0">
                <a:cs typeface="Arial" panose="020B0604020202020204" pitchFamily="34" charset="0"/>
              </a:rPr>
              <a:t>at least</a:t>
            </a:r>
            <a:r>
              <a:rPr lang="en-CA" sz="1500" dirty="0">
                <a:cs typeface="Arial" panose="020B0604020202020204" pitchFamily="34" charset="0"/>
              </a:rPr>
              <a:t> one of the following six (6) criteria</a:t>
            </a:r>
            <a:r>
              <a:rPr lang="en-CA" sz="1500" dirty="0" smtClean="0">
                <a:cs typeface="Arial" panose="020B0604020202020204" pitchFamily="34" charset="0"/>
              </a:rPr>
              <a:t>:</a:t>
            </a:r>
            <a:endParaRPr lang="en-CA" sz="1500" dirty="0">
              <a:cs typeface="Arial" panose="020B0604020202020204" pitchFamily="34" charset="0"/>
            </a:endParaRPr>
          </a:p>
          <a:p>
            <a:pPr marL="742950" lvl="1" indent="-285750">
              <a:buFont typeface="Wingdings" panose="05000000000000000000" pitchFamily="2" charset="2"/>
              <a:buChar char="ü"/>
            </a:pPr>
            <a:r>
              <a:rPr lang="en-CA" sz="1500" dirty="0">
                <a:cs typeface="Arial" panose="020B0604020202020204" pitchFamily="34" charset="0"/>
              </a:rPr>
              <a:t>Highly-paid position;</a:t>
            </a:r>
          </a:p>
          <a:p>
            <a:pPr marL="742950" lvl="1" indent="-285750">
              <a:buFont typeface="Wingdings" panose="05000000000000000000" pitchFamily="2" charset="2"/>
              <a:buChar char="ü"/>
            </a:pPr>
            <a:r>
              <a:rPr lang="en-CA" sz="1500" dirty="0">
                <a:cs typeface="Arial" panose="020B0604020202020204" pitchFamily="34" charset="0"/>
              </a:rPr>
              <a:t>Short-duration and high-wage position;</a:t>
            </a:r>
          </a:p>
          <a:p>
            <a:pPr marL="742950" lvl="1" indent="-285750">
              <a:buFont typeface="Wingdings" panose="05000000000000000000" pitchFamily="2" charset="2"/>
              <a:buChar char="ü"/>
            </a:pPr>
            <a:r>
              <a:rPr lang="en-CA" sz="1500" dirty="0">
                <a:cs typeface="Arial" panose="020B0604020202020204" pitchFamily="34" charset="0"/>
              </a:rPr>
              <a:t>Skilled trades and high-wage position;</a:t>
            </a:r>
          </a:p>
          <a:p>
            <a:pPr marL="742950" lvl="1" indent="-285750">
              <a:buFont typeface="Wingdings" panose="05000000000000000000" pitchFamily="2" charset="2"/>
              <a:buChar char="ü"/>
            </a:pPr>
            <a:r>
              <a:rPr lang="en-CA" sz="1500" dirty="0">
                <a:cs typeface="Arial" panose="020B0604020202020204" pitchFamily="34" charset="0"/>
              </a:rPr>
              <a:t>Express Entry position;</a:t>
            </a:r>
          </a:p>
          <a:p>
            <a:pPr marL="742950" lvl="1" indent="-285750">
              <a:buFont typeface="Wingdings" panose="05000000000000000000" pitchFamily="2" charset="2"/>
              <a:buChar char="ü"/>
            </a:pPr>
            <a:r>
              <a:rPr lang="en-CA" sz="1500" dirty="0">
                <a:cs typeface="Arial" panose="020B0604020202020204" pitchFamily="34" charset="0"/>
              </a:rPr>
              <a:t>Certain occupations identified as a priority under Fed/</a:t>
            </a:r>
            <a:r>
              <a:rPr lang="en-CA" sz="1500" dirty="0" err="1">
                <a:cs typeface="Arial" panose="020B0604020202020204" pitchFamily="34" charset="0"/>
              </a:rPr>
              <a:t>Prov</a:t>
            </a:r>
            <a:r>
              <a:rPr lang="en-CA" sz="1500" dirty="0">
                <a:cs typeface="Arial" panose="020B0604020202020204" pitchFamily="34" charset="0"/>
              </a:rPr>
              <a:t>/Territorial Annex Agreements; and,</a:t>
            </a:r>
          </a:p>
          <a:p>
            <a:pPr marL="742950" lvl="1" indent="-285750">
              <a:buFont typeface="Wingdings" panose="05000000000000000000" pitchFamily="2" charset="2"/>
              <a:buChar char="ü"/>
            </a:pPr>
            <a:r>
              <a:rPr lang="en-CA" sz="1500" dirty="0">
                <a:cs typeface="Arial" panose="020B0604020202020204" pitchFamily="34" charset="0"/>
              </a:rPr>
              <a:t>Global Talent Stream pilot </a:t>
            </a:r>
            <a:r>
              <a:rPr lang="en-CA" sz="1500" dirty="0" smtClean="0">
                <a:cs typeface="Arial" panose="020B0604020202020204" pitchFamily="34" charset="0"/>
              </a:rPr>
              <a:t>applications</a:t>
            </a:r>
          </a:p>
          <a:p>
            <a:pPr lvl="1"/>
            <a:endParaRPr lang="en-CA" sz="1500" dirty="0" smtClean="0">
              <a:cs typeface="Arial" panose="020B0604020202020204" pitchFamily="34" charset="0"/>
            </a:endParaRPr>
          </a:p>
          <a:p>
            <a:pPr marL="285750" indent="-285750">
              <a:buFont typeface="Arial" panose="020B0604020202020204" pitchFamily="34" charset="0"/>
              <a:buChar char="•"/>
            </a:pPr>
            <a:r>
              <a:rPr lang="en-US" sz="1500" dirty="0" smtClean="0"/>
              <a:t>Proposed approach to establishing service standards consists of activities to optimize processing of LMIAs followed by a</a:t>
            </a:r>
            <a:r>
              <a:rPr lang="en-CA" sz="1500" dirty="0" smtClean="0"/>
              <a:t>n </a:t>
            </a:r>
            <a:r>
              <a:rPr lang="en-CA" sz="1500" dirty="0"/>
              <a:t>analysis of actual processing times </a:t>
            </a:r>
            <a:r>
              <a:rPr lang="en-CA" sz="1500" dirty="0" smtClean="0"/>
              <a:t>(number of business days to render an LMIA decision once an application is received), by </a:t>
            </a:r>
            <a:r>
              <a:rPr lang="en-CA" sz="1500" dirty="0"/>
              <a:t>stream, allowing to set a target (number of processing days) achievable 80% of the time</a:t>
            </a:r>
            <a:r>
              <a:rPr lang="en-CA" sz="1500" dirty="0" smtClean="0"/>
              <a:t>.</a:t>
            </a:r>
          </a:p>
          <a:p>
            <a:endParaRPr lang="en-CA" sz="1500" dirty="0" smtClean="0"/>
          </a:p>
          <a:p>
            <a:pPr marL="285750" indent="-285750">
              <a:buFont typeface="Arial" panose="020B0604020202020204" pitchFamily="34" charset="0"/>
              <a:buChar char="•"/>
            </a:pPr>
            <a:endParaRPr lang="en-CA" sz="1500" dirty="0" smtClean="0"/>
          </a:p>
          <a:p>
            <a:pPr marL="285750" indent="-285750">
              <a:buFont typeface="Arial" panose="020B0604020202020204" pitchFamily="34" charset="0"/>
              <a:buChar char="•"/>
            </a:pPr>
            <a:endParaRPr lang="en-US" sz="1500" dirty="0" smtClean="0"/>
          </a:p>
          <a:p>
            <a:endParaRPr lang="en-US" sz="1500" dirty="0" smtClean="0"/>
          </a:p>
          <a:p>
            <a:pPr marL="285750" indent="-285750">
              <a:buFont typeface="Arial" panose="020B0604020202020204" pitchFamily="34" charset="0"/>
              <a:buChar char="•"/>
            </a:pPr>
            <a:endParaRPr lang="en-CA" dirty="0"/>
          </a:p>
        </p:txBody>
      </p:sp>
    </p:spTree>
    <p:extLst>
      <p:ext uri="{BB962C8B-B14F-4D97-AF65-F5344CB8AC3E}">
        <p14:creationId xmlns:p14="http://schemas.microsoft.com/office/powerpoint/2010/main" val="1036591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11</a:t>
            </a:fld>
            <a:endParaRPr lang="en-US"/>
          </a:p>
        </p:txBody>
      </p:sp>
      <p:sp>
        <p:nvSpPr>
          <p:cNvPr id="3" name="Rectangle 2"/>
          <p:cNvSpPr/>
          <p:nvPr/>
        </p:nvSpPr>
        <p:spPr>
          <a:xfrm>
            <a:off x="392347" y="531791"/>
            <a:ext cx="8090704" cy="4616648"/>
          </a:xfrm>
          <a:prstGeom prst="rect">
            <a:avLst/>
          </a:prstGeom>
        </p:spPr>
        <p:txBody>
          <a:bodyPr wrap="square">
            <a:spAutoFit/>
          </a:bodyPr>
          <a:lstStyle/>
          <a:p>
            <a:pPr marL="0" lvl="1">
              <a:defRPr/>
            </a:pPr>
            <a:r>
              <a:rPr lang="en-US" sz="2000" b="1" dirty="0">
                <a:solidFill>
                  <a:schemeClr val="accent5">
                    <a:lumMod val="75000"/>
                  </a:schemeClr>
                </a:solidFill>
                <a:latin typeface="+mj-lt"/>
              </a:rPr>
              <a:t>LMIA ONLINE </a:t>
            </a:r>
            <a:r>
              <a:rPr lang="en-US" sz="2000" b="1" dirty="0" smtClean="0">
                <a:solidFill>
                  <a:schemeClr val="accent5">
                    <a:lumMod val="75000"/>
                  </a:schemeClr>
                </a:solidFill>
                <a:latin typeface="+mj-lt"/>
              </a:rPr>
              <a:t>SYSTEM</a:t>
            </a:r>
          </a:p>
          <a:p>
            <a:pPr marL="0" lvl="1">
              <a:defRPr/>
            </a:pPr>
            <a:endParaRPr lang="fr-CA" b="1" dirty="0" smtClean="0">
              <a:solidFill>
                <a:schemeClr val="accent5">
                  <a:lumMod val="75000"/>
                </a:schemeClr>
              </a:solidFill>
              <a:latin typeface="+mj-lt"/>
            </a:endParaRPr>
          </a:p>
          <a:p>
            <a:pPr marL="285750" lvl="1" indent="-285750">
              <a:buFont typeface="Arial" panose="020B0604020202020204" pitchFamily="34" charset="0"/>
              <a:buChar char="•"/>
              <a:defRPr/>
            </a:pPr>
            <a:r>
              <a:rPr lang="en-US" sz="1600" dirty="0" smtClean="0">
                <a:latin typeface="+mj-lt"/>
              </a:rPr>
              <a:t>Starting in spring 2019, ESDC will launch a pilot of the </a:t>
            </a:r>
            <a:r>
              <a:rPr lang="en-US" sz="1600" dirty="0">
                <a:latin typeface="+mj-lt"/>
              </a:rPr>
              <a:t>introduction of the </a:t>
            </a:r>
            <a:r>
              <a:rPr lang="en-US" sz="1600" dirty="0" err="1">
                <a:latin typeface="+mj-lt"/>
              </a:rPr>
              <a:t>Labour</a:t>
            </a:r>
            <a:r>
              <a:rPr lang="en-US" sz="1600" dirty="0">
                <a:latin typeface="+mj-lt"/>
              </a:rPr>
              <a:t> Market Impact Assessment (LMIA) Online </a:t>
            </a:r>
            <a:r>
              <a:rPr lang="en-US" sz="1600" dirty="0" smtClean="0">
                <a:latin typeface="+mj-lt"/>
              </a:rPr>
              <a:t>system. This platform will provide a secure online service for TFW </a:t>
            </a:r>
            <a:r>
              <a:rPr lang="en-US" sz="1600" dirty="0">
                <a:latin typeface="+mj-lt"/>
              </a:rPr>
              <a:t>Program </a:t>
            </a:r>
            <a:r>
              <a:rPr lang="en-US" sz="1600" dirty="0" smtClean="0">
                <a:latin typeface="+mj-lt"/>
              </a:rPr>
              <a:t>employers </a:t>
            </a:r>
            <a:r>
              <a:rPr lang="en-US" sz="1600" dirty="0">
                <a:latin typeface="+mj-lt"/>
              </a:rPr>
              <a:t>and third parties </a:t>
            </a:r>
            <a:r>
              <a:rPr lang="en-US" sz="1600" dirty="0" smtClean="0">
                <a:latin typeface="+mj-lt"/>
              </a:rPr>
              <a:t>to submit LMIAs and to track decisions. </a:t>
            </a:r>
          </a:p>
          <a:p>
            <a:pPr marL="0" lvl="1">
              <a:defRPr/>
            </a:pPr>
            <a:endParaRPr lang="en-US" sz="1600" dirty="0" smtClean="0">
              <a:latin typeface="+mj-lt"/>
            </a:endParaRPr>
          </a:p>
          <a:p>
            <a:pPr marL="285750" lvl="1" indent="-285750">
              <a:buFont typeface="Arial" panose="020B0604020202020204" pitchFamily="34" charset="0"/>
              <a:buChar char="•"/>
              <a:defRPr/>
            </a:pPr>
            <a:r>
              <a:rPr lang="en-US" sz="1600" dirty="0"/>
              <a:t>Feedback collected during </a:t>
            </a:r>
            <a:r>
              <a:rPr lang="en-US" sz="1600" dirty="0" smtClean="0"/>
              <a:t>the pilot will be critical in identifying adjustments </a:t>
            </a:r>
            <a:r>
              <a:rPr lang="en-US" sz="1600" dirty="0"/>
              <a:t>that need to be made before the </a:t>
            </a:r>
            <a:r>
              <a:rPr lang="en-US" sz="1600" dirty="0" smtClean="0"/>
              <a:t>online system is launched nationally.</a:t>
            </a:r>
          </a:p>
          <a:p>
            <a:pPr lvl="0"/>
            <a:endParaRPr lang="en-US" sz="1600" b="1" dirty="0" smtClean="0"/>
          </a:p>
          <a:p>
            <a:pPr lvl="0"/>
            <a:r>
              <a:rPr lang="en-US" sz="1600" b="1" dirty="0" smtClean="0"/>
              <a:t>Key benefits:</a:t>
            </a:r>
            <a:endParaRPr lang="en-US" sz="1600" dirty="0" smtClean="0"/>
          </a:p>
          <a:p>
            <a:pPr marL="742950" lvl="1" indent="-285750">
              <a:buFont typeface="Wingdings" panose="05000000000000000000" pitchFamily="2" charset="2"/>
              <a:buChar char="ü"/>
            </a:pPr>
            <a:r>
              <a:rPr lang="en-US" sz="1600" dirty="0" smtClean="0"/>
              <a:t>S</a:t>
            </a:r>
            <a:r>
              <a:rPr lang="en-CA" sz="1600" dirty="0"/>
              <a:t>ingle, end-to-end application flow where the user is guided to relevant questions based on their </a:t>
            </a:r>
            <a:r>
              <a:rPr lang="en-CA" sz="1600" dirty="0" smtClean="0"/>
              <a:t>responses</a:t>
            </a:r>
            <a:r>
              <a:rPr lang="en-CA" sz="1600" dirty="0"/>
              <a:t> </a:t>
            </a:r>
            <a:r>
              <a:rPr lang="en-CA" sz="1600" dirty="0" smtClean="0"/>
              <a:t>and TFW Program stream selection.</a:t>
            </a:r>
            <a:endParaRPr lang="en-CA" sz="1600" dirty="0"/>
          </a:p>
          <a:p>
            <a:pPr marL="742950" lvl="1" indent="-285750">
              <a:buFont typeface="Wingdings" panose="05000000000000000000" pitchFamily="2" charset="2"/>
              <a:buChar char="ü"/>
            </a:pPr>
            <a:r>
              <a:rPr lang="en-CA" sz="1600" dirty="0"/>
              <a:t>Secure portal with the use of </a:t>
            </a:r>
            <a:r>
              <a:rPr lang="en-CA" sz="1600" dirty="0" smtClean="0"/>
              <a:t>an electronic authentication process leveraging Job Bank registration process to reduce the burden on employers.</a:t>
            </a:r>
            <a:endParaRPr lang="en-CA" sz="1600" dirty="0"/>
          </a:p>
          <a:p>
            <a:pPr marL="742950" lvl="1" indent="-285750">
              <a:buFont typeface="Wingdings" panose="05000000000000000000" pitchFamily="2" charset="2"/>
              <a:buChar char="ü"/>
            </a:pPr>
            <a:r>
              <a:rPr lang="en-CA" sz="1600" dirty="0"/>
              <a:t>S</a:t>
            </a:r>
            <a:r>
              <a:rPr lang="en-CA" sz="1600" dirty="0" smtClean="0"/>
              <a:t>ingle </a:t>
            </a:r>
            <a:r>
              <a:rPr lang="en-CA" sz="1600" dirty="0"/>
              <a:t>reliable technology platform to register for and manage </a:t>
            </a:r>
            <a:r>
              <a:rPr lang="en-CA" sz="1600" dirty="0" smtClean="0"/>
              <a:t>LMIAs.</a:t>
            </a:r>
            <a:endParaRPr lang="en-CA" sz="1600" dirty="0"/>
          </a:p>
          <a:p>
            <a:pPr marL="742950" lvl="1" indent="-285750">
              <a:buFont typeface="Wingdings" panose="05000000000000000000" pitchFamily="2" charset="2"/>
              <a:buChar char="ü"/>
            </a:pPr>
            <a:r>
              <a:rPr lang="en-CA" sz="1600" dirty="0"/>
              <a:t>Ability to save and retrieve LMIA application and return to it at any given </a:t>
            </a:r>
            <a:r>
              <a:rPr lang="en-CA" sz="1600" dirty="0" smtClean="0"/>
              <a:t>time.</a:t>
            </a:r>
            <a:endParaRPr lang="en-CA" sz="1600" dirty="0"/>
          </a:p>
          <a:p>
            <a:pPr marL="742950" lvl="1" indent="-285750">
              <a:buFont typeface="Wingdings" panose="05000000000000000000" pitchFamily="2" charset="2"/>
              <a:buChar char="ü"/>
            </a:pPr>
            <a:r>
              <a:rPr lang="en-CA" sz="1600" dirty="0"/>
              <a:t>Functionality for users to upload supporting documentation, view correspondence and decisions letters issued by Service </a:t>
            </a:r>
            <a:r>
              <a:rPr lang="en-CA" sz="1600" dirty="0" smtClean="0"/>
              <a:t>Canada.</a:t>
            </a:r>
            <a:endParaRPr lang="en-CA" sz="1600" dirty="0"/>
          </a:p>
        </p:txBody>
      </p:sp>
    </p:spTree>
    <p:extLst>
      <p:ext uri="{BB962C8B-B14F-4D97-AF65-F5344CB8AC3E}">
        <p14:creationId xmlns:p14="http://schemas.microsoft.com/office/powerpoint/2010/main" val="3062198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12</a:t>
            </a:fld>
            <a:endParaRPr lang="en-US"/>
          </a:p>
        </p:txBody>
      </p:sp>
      <p:sp>
        <p:nvSpPr>
          <p:cNvPr id="3" name="Rectangle 2"/>
          <p:cNvSpPr/>
          <p:nvPr/>
        </p:nvSpPr>
        <p:spPr>
          <a:xfrm>
            <a:off x="432355" y="506607"/>
            <a:ext cx="4388061" cy="400110"/>
          </a:xfrm>
          <a:prstGeom prst="rect">
            <a:avLst/>
          </a:prstGeom>
        </p:spPr>
        <p:txBody>
          <a:bodyPr wrap="none">
            <a:spAutoFit/>
          </a:bodyPr>
          <a:lstStyle/>
          <a:p>
            <a:pPr marL="0" lvl="1">
              <a:defRPr/>
            </a:pPr>
            <a:r>
              <a:rPr lang="fr-CA" sz="2000" b="1" dirty="0" smtClean="0">
                <a:solidFill>
                  <a:schemeClr val="accent5">
                    <a:lumMod val="75000"/>
                  </a:schemeClr>
                </a:solidFill>
                <a:latin typeface="+mj-lt"/>
              </a:rPr>
              <a:t>TFW PROGRAM WEB </a:t>
            </a:r>
            <a:r>
              <a:rPr lang="fr-CA" sz="2000" b="1" dirty="0">
                <a:solidFill>
                  <a:schemeClr val="accent5">
                    <a:lumMod val="75000"/>
                  </a:schemeClr>
                </a:solidFill>
                <a:latin typeface="+mj-lt"/>
              </a:rPr>
              <a:t>REFRESH PROJECT</a:t>
            </a:r>
            <a:endParaRPr lang="en-CA" sz="2000" b="1" dirty="0">
              <a:solidFill>
                <a:schemeClr val="accent5">
                  <a:lumMod val="75000"/>
                </a:schemeClr>
              </a:solidFill>
              <a:latin typeface="+mj-lt"/>
            </a:endParaRPr>
          </a:p>
        </p:txBody>
      </p:sp>
      <p:sp>
        <p:nvSpPr>
          <p:cNvPr id="4" name="Rectangle 3"/>
          <p:cNvSpPr/>
          <p:nvPr/>
        </p:nvSpPr>
        <p:spPr>
          <a:xfrm>
            <a:off x="432354" y="866077"/>
            <a:ext cx="8254446" cy="5709255"/>
          </a:xfrm>
          <a:prstGeom prst="rect">
            <a:avLst/>
          </a:prstGeom>
        </p:spPr>
        <p:txBody>
          <a:bodyPr wrap="square">
            <a:spAutoFit/>
          </a:bodyPr>
          <a:lstStyle/>
          <a:p>
            <a:pPr>
              <a:spcBef>
                <a:spcPts val="0"/>
              </a:spcBef>
            </a:pPr>
            <a:r>
              <a:rPr lang="en-CA" sz="1500" b="1" dirty="0" smtClean="0">
                <a:solidFill>
                  <a:schemeClr val="accent5">
                    <a:lumMod val="75000"/>
                  </a:schemeClr>
                </a:solidFill>
              </a:rPr>
              <a:t> </a:t>
            </a:r>
            <a:endParaRPr lang="en-CA" sz="1500" b="1" dirty="0">
              <a:solidFill>
                <a:schemeClr val="accent5">
                  <a:lumMod val="75000"/>
                </a:schemeClr>
              </a:solidFill>
            </a:endParaRPr>
          </a:p>
          <a:p>
            <a:pPr marL="342900" indent="-342900">
              <a:spcBef>
                <a:spcPts val="0"/>
              </a:spcBef>
              <a:buFont typeface="Arial" panose="020B0604020202020204" pitchFamily="34" charset="0"/>
              <a:buChar char="•"/>
            </a:pPr>
            <a:r>
              <a:rPr lang="en-CA" sz="1500" dirty="0"/>
              <a:t>ESDC is committed to redesigning the </a:t>
            </a:r>
            <a:r>
              <a:rPr lang="en-CA" sz="1500" dirty="0" smtClean="0"/>
              <a:t>TFW Program website with the following objectives for employers and third parties: </a:t>
            </a:r>
            <a:endParaRPr lang="en-CA" sz="1500" dirty="0"/>
          </a:p>
          <a:p>
            <a:pPr marL="742950" lvl="1" indent="-285750">
              <a:buFont typeface="Wingdings" panose="05000000000000000000" pitchFamily="2" charset="2"/>
              <a:buChar char="ü"/>
            </a:pPr>
            <a:r>
              <a:rPr lang="en-CA" sz="1500" dirty="0"/>
              <a:t>S</a:t>
            </a:r>
            <a:r>
              <a:rPr lang="en-CA" sz="1500" dirty="0" smtClean="0"/>
              <a:t>implifying content to respond to need for easier access to information on the program and resources</a:t>
            </a:r>
          </a:p>
          <a:p>
            <a:pPr marL="742950" lvl="1" indent="-285750">
              <a:buFont typeface="Wingdings" panose="05000000000000000000" pitchFamily="2" charset="2"/>
              <a:buChar char="ü"/>
            </a:pPr>
            <a:r>
              <a:rPr lang="en-CA" sz="1500" dirty="0"/>
              <a:t>M</a:t>
            </a:r>
            <a:r>
              <a:rPr lang="en-CA" sz="1500" dirty="0" smtClean="0"/>
              <a:t>odernizing </a:t>
            </a:r>
            <a:r>
              <a:rPr lang="en-CA" sz="1500" dirty="0"/>
              <a:t>presentation </a:t>
            </a:r>
            <a:r>
              <a:rPr lang="en-CA" sz="1500" dirty="0" smtClean="0"/>
              <a:t>and functions</a:t>
            </a:r>
          </a:p>
          <a:p>
            <a:pPr marL="742950" lvl="1" indent="-285750">
              <a:buFont typeface="Wingdings" panose="05000000000000000000" pitchFamily="2" charset="2"/>
              <a:buChar char="ü"/>
            </a:pPr>
            <a:r>
              <a:rPr lang="en-CA" sz="1500" dirty="0" smtClean="0"/>
              <a:t>Optimizing usability for employers. </a:t>
            </a:r>
          </a:p>
          <a:p>
            <a:pPr marL="342900" indent="-342900">
              <a:spcBef>
                <a:spcPts val="0"/>
              </a:spcBef>
              <a:buFont typeface="Arial" panose="020B0604020202020204" pitchFamily="34" charset="0"/>
              <a:buChar char="•"/>
            </a:pPr>
            <a:endParaRPr lang="en-CA" sz="1500" dirty="0"/>
          </a:p>
          <a:p>
            <a:pPr marL="342900" indent="-342900">
              <a:spcBef>
                <a:spcPts val="0"/>
              </a:spcBef>
              <a:buFont typeface="Arial" panose="020B0604020202020204" pitchFamily="34" charset="0"/>
              <a:buChar char="•"/>
            </a:pPr>
            <a:r>
              <a:rPr lang="en-US" sz="1500" dirty="0" smtClean="0"/>
              <a:t>In order to successfully implement website changes, a phased approach has been identified with a first focus on consultation with internal  and external partners to ensure the redesign meets the needs of users. </a:t>
            </a:r>
          </a:p>
          <a:p>
            <a:pPr>
              <a:spcBef>
                <a:spcPts val="0"/>
              </a:spcBef>
            </a:pPr>
            <a:endParaRPr lang="en-US" sz="1500" dirty="0"/>
          </a:p>
          <a:p>
            <a:pPr marL="342900" indent="-342900">
              <a:buFont typeface="Arial" panose="020B0604020202020204" pitchFamily="34" charset="0"/>
              <a:buChar char="•"/>
            </a:pPr>
            <a:r>
              <a:rPr lang="en-CA" sz="1500" dirty="0" smtClean="0"/>
              <a:t>ESDC is also conducting User </a:t>
            </a:r>
            <a:r>
              <a:rPr lang="en-CA" sz="1500" dirty="0"/>
              <a:t>Experience (UX) testing to gather feedback directly from users on their interactions with our current website and identify key issues to be addressed through redesign. </a:t>
            </a:r>
          </a:p>
          <a:p>
            <a:pPr marL="342900" indent="-342900">
              <a:spcBef>
                <a:spcPts val="0"/>
              </a:spcBef>
              <a:buFont typeface="Arial" panose="020B0604020202020204" pitchFamily="34" charset="0"/>
              <a:buChar char="•"/>
            </a:pPr>
            <a:endParaRPr lang="en-US" sz="1500" dirty="0" smtClean="0"/>
          </a:p>
          <a:p>
            <a:pPr marL="342900" indent="-342900">
              <a:buFont typeface="Arial" panose="020B0604020202020204" pitchFamily="34" charset="0"/>
              <a:buChar char="•"/>
            </a:pPr>
            <a:r>
              <a:rPr lang="en-CA" sz="1500" dirty="0"/>
              <a:t>Key pages and content will be optimized for completion as part of phase 1 of this project by April 2019. </a:t>
            </a:r>
            <a:endParaRPr lang="en-CA" sz="1500" dirty="0" smtClean="0"/>
          </a:p>
          <a:p>
            <a:pPr marL="342900" indent="-342900">
              <a:buFont typeface="Arial" panose="020B0604020202020204" pitchFamily="34" charset="0"/>
              <a:buChar char="•"/>
            </a:pPr>
            <a:endParaRPr lang="en-CA" sz="1500" dirty="0"/>
          </a:p>
          <a:p>
            <a:pPr marL="342900" indent="-342900">
              <a:buFont typeface="Arial" panose="020B0604020202020204" pitchFamily="34" charset="0"/>
              <a:buChar char="•"/>
            </a:pPr>
            <a:r>
              <a:rPr lang="en-CA" sz="1500" dirty="0" smtClean="0"/>
              <a:t>Starting in May </a:t>
            </a:r>
            <a:r>
              <a:rPr lang="en-CA" sz="1500" dirty="0"/>
              <a:t>2019, other pages will be identified working in close collaboration with </a:t>
            </a:r>
            <a:r>
              <a:rPr lang="en-CA" sz="1500" dirty="0" smtClean="0"/>
              <a:t>stakeholders to </a:t>
            </a:r>
            <a:r>
              <a:rPr lang="en-CA" sz="1500" dirty="0"/>
              <a:t>undertake further </a:t>
            </a:r>
            <a:r>
              <a:rPr lang="en-CA" sz="1500" dirty="0" smtClean="0"/>
              <a:t>changes, test </a:t>
            </a:r>
            <a:r>
              <a:rPr lang="en-CA" sz="1500" dirty="0"/>
              <a:t>new pages and web layout to inform priorities for redesign for future phases. </a:t>
            </a:r>
          </a:p>
          <a:p>
            <a:pPr marL="342900" indent="-342900">
              <a:spcBef>
                <a:spcPts val="0"/>
              </a:spcBef>
              <a:buFont typeface="Arial" panose="020B0604020202020204" pitchFamily="34" charset="0"/>
              <a:buChar char="•"/>
            </a:pPr>
            <a:endParaRPr lang="en-CA" sz="1400" dirty="0"/>
          </a:p>
          <a:p>
            <a:pPr>
              <a:spcBef>
                <a:spcPts val="0"/>
              </a:spcBef>
            </a:pPr>
            <a:endParaRPr lang="en-US" dirty="0" smtClean="0"/>
          </a:p>
          <a:p>
            <a:endParaRPr lang="en-CA" dirty="0"/>
          </a:p>
        </p:txBody>
      </p:sp>
    </p:spTree>
    <p:extLst>
      <p:ext uri="{BB962C8B-B14F-4D97-AF65-F5344CB8AC3E}">
        <p14:creationId xmlns:p14="http://schemas.microsoft.com/office/powerpoint/2010/main" val="3117427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13</a:t>
            </a:fld>
            <a:endParaRPr lang="en-US"/>
          </a:p>
        </p:txBody>
      </p:sp>
      <p:sp>
        <p:nvSpPr>
          <p:cNvPr id="3" name="Rectangle 2"/>
          <p:cNvSpPr/>
          <p:nvPr/>
        </p:nvSpPr>
        <p:spPr>
          <a:xfrm>
            <a:off x="-152400" y="899390"/>
            <a:ext cx="8786949" cy="5586145"/>
          </a:xfrm>
          <a:prstGeom prst="rect">
            <a:avLst/>
          </a:prstGeom>
        </p:spPr>
        <p:txBody>
          <a:bodyPr wrap="square">
            <a:spAutoFit/>
          </a:bodyPr>
          <a:lstStyle/>
          <a:p>
            <a:pPr>
              <a:spcBef>
                <a:spcPts val="0"/>
              </a:spcBef>
            </a:pPr>
            <a:endParaRPr lang="en-CA" sz="1600" b="1" dirty="0"/>
          </a:p>
          <a:p>
            <a:pPr marL="742950" lvl="1" indent="-285750">
              <a:buFont typeface="Arial" panose="020B0604020202020204" pitchFamily="34" charset="0"/>
              <a:buChar char="•"/>
            </a:pPr>
            <a:r>
              <a:rPr lang="en-CA" sz="1700" dirty="0" smtClean="0"/>
              <a:t>As </a:t>
            </a:r>
            <a:r>
              <a:rPr lang="en-CA" sz="1700" dirty="0"/>
              <a:t>part of the Transparency Strategy, ESDC is currently working to leverage best practices of Immigration, Refugees and Citizenship Canada (IRCC) by posting Temporary Foreign Worker policies online. </a:t>
            </a:r>
            <a:endParaRPr lang="en-CA" sz="1700" dirty="0" smtClean="0"/>
          </a:p>
          <a:p>
            <a:pPr marL="742950" lvl="1" indent="-285750">
              <a:buFont typeface="Arial" panose="020B0604020202020204" pitchFamily="34" charset="0"/>
              <a:buChar char="•"/>
            </a:pPr>
            <a:endParaRPr lang="en-CA" sz="1700" dirty="0"/>
          </a:p>
          <a:p>
            <a:pPr marL="742950" lvl="1" indent="-285750">
              <a:buFont typeface="Arial" panose="020B0604020202020204" pitchFamily="34" charset="0"/>
              <a:buChar char="•"/>
            </a:pPr>
            <a:r>
              <a:rPr lang="en-CA" sz="1700" dirty="0" smtClean="0"/>
              <a:t>This </a:t>
            </a:r>
            <a:r>
              <a:rPr lang="en-CA" sz="1700" dirty="0"/>
              <a:t>initiative will provide Canadians a better understanding TFW Program </a:t>
            </a:r>
            <a:r>
              <a:rPr lang="en-CA" sz="1700" dirty="0" smtClean="0"/>
              <a:t>policy </a:t>
            </a:r>
            <a:r>
              <a:rPr lang="en-CA" sz="1700" dirty="0"/>
              <a:t>objectives and operational procedures</a:t>
            </a:r>
            <a:r>
              <a:rPr lang="en-CA" sz="1700" dirty="0" smtClean="0"/>
              <a:t>.</a:t>
            </a:r>
          </a:p>
          <a:p>
            <a:pPr marL="742950" lvl="1" indent="-285750">
              <a:buFont typeface="Arial" panose="020B0604020202020204" pitchFamily="34" charset="0"/>
              <a:buChar char="•"/>
            </a:pPr>
            <a:endParaRPr lang="en-CA" sz="1700" dirty="0"/>
          </a:p>
          <a:p>
            <a:pPr marL="742950" lvl="1" indent="-285750">
              <a:buFont typeface="Arial" panose="020B0604020202020204" pitchFamily="34" charset="0"/>
              <a:buChar char="•"/>
            </a:pPr>
            <a:r>
              <a:rPr lang="en-CA" sz="1700" dirty="0" smtClean="0"/>
              <a:t>ESDC </a:t>
            </a:r>
            <a:r>
              <a:rPr lang="en-CA" sz="1700" dirty="0"/>
              <a:t>has developed a comprehensive strategy to coordinate the posting of </a:t>
            </a:r>
            <a:r>
              <a:rPr lang="en-CA" sz="1700" dirty="0" smtClean="0"/>
              <a:t>all TFW Program policies</a:t>
            </a:r>
            <a:r>
              <a:rPr lang="en-CA" sz="1700" dirty="0"/>
              <a:t>, starting initially with Integrity polices and the remaining policies to be posted within the coming months. </a:t>
            </a:r>
          </a:p>
          <a:p>
            <a:pPr>
              <a:spcBef>
                <a:spcPts val="0"/>
              </a:spcBef>
            </a:pPr>
            <a:endParaRPr lang="en-CA" sz="1700" b="1" dirty="0" smtClean="0"/>
          </a:p>
          <a:p>
            <a:pPr marL="742950" lvl="1" indent="-285750">
              <a:buFont typeface="Arial" panose="020B0604020202020204" pitchFamily="34" charset="0"/>
              <a:buChar char="•"/>
            </a:pPr>
            <a:r>
              <a:rPr lang="fr-CA" sz="1700" dirty="0" err="1"/>
              <a:t>Additonal</a:t>
            </a:r>
            <a:r>
              <a:rPr lang="fr-CA" sz="1700" dirty="0"/>
              <a:t> key </a:t>
            </a:r>
            <a:r>
              <a:rPr lang="en-CA" sz="1700" dirty="0">
                <a:solidFill>
                  <a:schemeClr val="dk1"/>
                </a:solidFill>
                <a:sym typeface="Arial"/>
              </a:rPr>
              <a:t>initiatives identified  to </a:t>
            </a:r>
            <a:r>
              <a:rPr lang="en-US" sz="1700" dirty="0"/>
              <a:t>optimize processing of LMIAs and </a:t>
            </a:r>
            <a:r>
              <a:rPr lang="en-CA" sz="1700" dirty="0">
                <a:solidFill>
                  <a:schemeClr val="dk1"/>
                </a:solidFill>
                <a:sym typeface="Arial"/>
              </a:rPr>
              <a:t>enhance service delivery </a:t>
            </a:r>
            <a:r>
              <a:rPr lang="en-CA" sz="1700" dirty="0"/>
              <a:t>based on feedback from</a:t>
            </a:r>
            <a:r>
              <a:rPr lang="en-CA" sz="1700" dirty="0">
                <a:solidFill>
                  <a:schemeClr val="dk1"/>
                </a:solidFill>
                <a:sym typeface="Arial"/>
              </a:rPr>
              <a:t> </a:t>
            </a:r>
            <a:r>
              <a:rPr lang="en-CA" sz="1700" dirty="0"/>
              <a:t>internal and external stakeholders include:</a:t>
            </a:r>
          </a:p>
          <a:p>
            <a:pPr marL="1200150" lvl="2" indent="-285750">
              <a:buFont typeface="Wingdings" panose="05000000000000000000" pitchFamily="2" charset="2"/>
              <a:buChar char="ü"/>
            </a:pPr>
            <a:r>
              <a:rPr lang="en-CA" sz="1700" dirty="0"/>
              <a:t>Introduction of a Returning/Trusted Employer Model that will provide a simplified application process for employers in good standing with the program;</a:t>
            </a:r>
          </a:p>
          <a:p>
            <a:pPr marL="1200150" lvl="2" indent="-285750">
              <a:buFont typeface="Wingdings" panose="05000000000000000000" pitchFamily="2" charset="2"/>
              <a:buChar char="ü"/>
            </a:pPr>
            <a:r>
              <a:rPr lang="en-CA" sz="1700" dirty="0"/>
              <a:t>Automated notifications of receipt of LMIA application;</a:t>
            </a:r>
          </a:p>
          <a:p>
            <a:pPr marL="1200150" lvl="2" indent="-285750">
              <a:buFont typeface="Wingdings" panose="05000000000000000000" pitchFamily="2" charset="2"/>
              <a:buChar char="ü"/>
            </a:pPr>
            <a:r>
              <a:rPr lang="en-CA" sz="1700" dirty="0"/>
              <a:t>Simplified application </a:t>
            </a:r>
            <a:r>
              <a:rPr lang="en-CA" sz="1700" dirty="0" smtClean="0"/>
              <a:t>forms.</a:t>
            </a:r>
            <a:endParaRPr lang="en-CA" sz="1700" dirty="0"/>
          </a:p>
          <a:p>
            <a:pPr marL="742950" lvl="1" indent="-285750">
              <a:buFont typeface="Wingdings" panose="05000000000000000000" pitchFamily="2" charset="2"/>
              <a:buChar char="ü"/>
            </a:pPr>
            <a:endParaRPr lang="en-CA" sz="1600" dirty="0"/>
          </a:p>
          <a:p>
            <a:pPr>
              <a:spcBef>
                <a:spcPts val="0"/>
              </a:spcBef>
            </a:pPr>
            <a:endParaRPr lang="en-CA" b="1" i="1" dirty="0"/>
          </a:p>
          <a:p>
            <a:pPr>
              <a:spcBef>
                <a:spcPts val="0"/>
              </a:spcBef>
            </a:pPr>
            <a:endParaRPr lang="en-CA" b="1" i="1" dirty="0"/>
          </a:p>
        </p:txBody>
      </p:sp>
      <p:sp>
        <p:nvSpPr>
          <p:cNvPr id="4" name="Rectangle 3"/>
          <p:cNvSpPr/>
          <p:nvPr/>
        </p:nvSpPr>
        <p:spPr>
          <a:xfrm>
            <a:off x="286615" y="365749"/>
            <a:ext cx="8501786" cy="1015663"/>
          </a:xfrm>
          <a:prstGeom prst="rect">
            <a:avLst/>
          </a:prstGeom>
        </p:spPr>
        <p:txBody>
          <a:bodyPr wrap="square">
            <a:spAutoFit/>
          </a:bodyPr>
          <a:lstStyle/>
          <a:p>
            <a:pPr marL="0" lvl="1"/>
            <a:r>
              <a:rPr lang="fr-CA" sz="2000" b="1" dirty="0" smtClean="0">
                <a:solidFill>
                  <a:schemeClr val="accent5">
                    <a:lumMod val="75000"/>
                  </a:schemeClr>
                </a:solidFill>
                <a:latin typeface="+mj-lt"/>
              </a:rPr>
              <a:t>TRANSPARENCY STRATEGY AND </a:t>
            </a:r>
            <a:r>
              <a:rPr lang="en-CA" sz="2000" b="1" dirty="0">
                <a:solidFill>
                  <a:schemeClr val="accent5">
                    <a:lumMod val="75000"/>
                  </a:schemeClr>
                </a:solidFill>
              </a:rPr>
              <a:t>UPCOMING SERVICE DELIVERY IMPROVEMENTS</a:t>
            </a:r>
          </a:p>
          <a:p>
            <a:pPr marL="0" lvl="1"/>
            <a:endParaRPr lang="en-CA" sz="2000" b="1" dirty="0">
              <a:solidFill>
                <a:schemeClr val="accent5">
                  <a:lumMod val="75000"/>
                </a:schemeClr>
              </a:solidFill>
              <a:latin typeface="+mj-lt"/>
            </a:endParaRPr>
          </a:p>
        </p:txBody>
      </p:sp>
    </p:spTree>
    <p:extLst>
      <p:ext uri="{BB962C8B-B14F-4D97-AF65-F5344CB8AC3E}">
        <p14:creationId xmlns:p14="http://schemas.microsoft.com/office/powerpoint/2010/main" val="875149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14</a:t>
            </a:fld>
            <a:endParaRPr lang="en-US"/>
          </a:p>
        </p:txBody>
      </p:sp>
      <p:sp>
        <p:nvSpPr>
          <p:cNvPr id="3" name="TextBox 2"/>
          <p:cNvSpPr txBox="1"/>
          <p:nvPr/>
        </p:nvSpPr>
        <p:spPr>
          <a:xfrm>
            <a:off x="543363" y="478242"/>
            <a:ext cx="8143437" cy="4278094"/>
          </a:xfrm>
          <a:prstGeom prst="rect">
            <a:avLst/>
          </a:prstGeom>
          <a:noFill/>
        </p:spPr>
        <p:txBody>
          <a:bodyPr wrap="square" rtlCol="0">
            <a:spAutoFit/>
          </a:bodyPr>
          <a:lstStyle/>
          <a:p>
            <a:r>
              <a:rPr lang="en-CA" sz="2000" b="1" dirty="0" smtClean="0">
                <a:solidFill>
                  <a:schemeClr val="accent5">
                    <a:lumMod val="75000"/>
                  </a:schemeClr>
                </a:solidFill>
                <a:latin typeface="+mj-lt"/>
              </a:rPr>
              <a:t>NEXT </a:t>
            </a:r>
            <a:r>
              <a:rPr lang="en-CA" sz="2000" b="1" dirty="0">
                <a:solidFill>
                  <a:schemeClr val="accent5">
                    <a:lumMod val="75000"/>
                  </a:schemeClr>
                </a:solidFill>
                <a:latin typeface="+mj-lt"/>
              </a:rPr>
              <a:t>STEPS</a:t>
            </a:r>
          </a:p>
          <a:p>
            <a:endParaRPr lang="en-CA" b="1" dirty="0" smtClean="0">
              <a:solidFill>
                <a:srgbClr val="FF0000"/>
              </a:solidFill>
            </a:endParaRPr>
          </a:p>
          <a:p>
            <a:pPr marL="285750" indent="-285750">
              <a:buFont typeface="Arial" panose="020B0604020202020204" pitchFamily="34" charset="0"/>
              <a:buChar char="•"/>
            </a:pPr>
            <a:r>
              <a:rPr lang="en-CA" dirty="0" smtClean="0"/>
              <a:t>The TFW Program </a:t>
            </a:r>
            <a:r>
              <a:rPr lang="en-CA" dirty="0"/>
              <a:t>will continue to evolve by focusing on stakeholder feedback received through recent consultations, with a focus on timeliness, streamlined </a:t>
            </a:r>
            <a:r>
              <a:rPr lang="en-CA" dirty="0" smtClean="0"/>
              <a:t>processing and simplified information.</a:t>
            </a:r>
            <a:endParaRPr lang="en-CA" dirty="0"/>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The LMIA Online platform and Service Standard </a:t>
            </a:r>
            <a:r>
              <a:rPr lang="en-CA" dirty="0" smtClean="0"/>
              <a:t>initiatives </a:t>
            </a:r>
            <a:r>
              <a:rPr lang="en-CA" dirty="0"/>
              <a:t>will modernize service delivery for </a:t>
            </a:r>
            <a:r>
              <a:rPr lang="en-CA" dirty="0" smtClean="0"/>
              <a:t>employers, </a:t>
            </a:r>
            <a:r>
              <a:rPr lang="en-CA" dirty="0"/>
              <a:t>promoting </a:t>
            </a:r>
            <a:r>
              <a:rPr lang="en-CA" dirty="0" smtClean="0"/>
              <a:t>automation, consistency </a:t>
            </a:r>
            <a:r>
              <a:rPr lang="en-CA" dirty="0"/>
              <a:t>and </a:t>
            </a:r>
            <a:r>
              <a:rPr lang="en-CA" dirty="0" smtClean="0"/>
              <a:t>optimization of processes while ensuring predictability and quality of the service delivery for </a:t>
            </a:r>
            <a:r>
              <a:rPr lang="en-CA" dirty="0"/>
              <a:t>employers and third parties. </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smtClean="0"/>
              <a:t>ESDC remains committed to greater transparency and will continue to provide employers and other stakeholders with timely and relevant updates </a:t>
            </a:r>
            <a:r>
              <a:rPr lang="en-CA" dirty="0"/>
              <a:t>on key initiatives such as the launch of the LMIA Online and outcomes of the Service Standard review.</a:t>
            </a:r>
          </a:p>
        </p:txBody>
      </p:sp>
    </p:spTree>
    <p:extLst>
      <p:ext uri="{BB962C8B-B14F-4D97-AF65-F5344CB8AC3E}">
        <p14:creationId xmlns:p14="http://schemas.microsoft.com/office/powerpoint/2010/main" val="3254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2</a:t>
            </a:fld>
            <a:endParaRPr lang="en-US"/>
          </a:p>
        </p:txBody>
      </p:sp>
      <p:sp>
        <p:nvSpPr>
          <p:cNvPr id="3" name="TextBox 2"/>
          <p:cNvSpPr txBox="1"/>
          <p:nvPr/>
        </p:nvSpPr>
        <p:spPr>
          <a:xfrm>
            <a:off x="473138" y="363474"/>
            <a:ext cx="8090704" cy="984885"/>
          </a:xfrm>
          <a:prstGeom prst="rect">
            <a:avLst/>
          </a:prstGeom>
          <a:noFill/>
        </p:spPr>
        <p:txBody>
          <a:bodyPr wrap="square" rtlCol="0">
            <a:spAutoFit/>
          </a:bodyPr>
          <a:lstStyle/>
          <a:p>
            <a:r>
              <a:rPr lang="en-CA" sz="2200" b="1" dirty="0">
                <a:solidFill>
                  <a:schemeClr val="accent5">
                    <a:lumMod val="75000"/>
                  </a:schemeClr>
                </a:solidFill>
                <a:latin typeface="+mj-lt"/>
              </a:rPr>
              <a:t>OVERVIEW</a:t>
            </a:r>
          </a:p>
          <a:p>
            <a:endParaRPr lang="en-CA" dirty="0"/>
          </a:p>
          <a:p>
            <a:endParaRPr lang="en-CA" dirty="0"/>
          </a:p>
        </p:txBody>
      </p:sp>
      <p:sp>
        <p:nvSpPr>
          <p:cNvPr id="5" name="TextBox 4"/>
          <p:cNvSpPr txBox="1"/>
          <p:nvPr/>
        </p:nvSpPr>
        <p:spPr>
          <a:xfrm>
            <a:off x="473138" y="1066800"/>
            <a:ext cx="8319247" cy="5232202"/>
          </a:xfrm>
          <a:prstGeom prst="rect">
            <a:avLst/>
          </a:prstGeom>
          <a:noFill/>
        </p:spPr>
        <p:txBody>
          <a:bodyPr wrap="square" rtlCol="0">
            <a:spAutoFit/>
          </a:bodyPr>
          <a:lstStyle/>
          <a:p>
            <a:pPr>
              <a:defRPr/>
            </a:pPr>
            <a:r>
              <a:rPr lang="en-CA" b="1" dirty="0">
                <a:cs typeface="Arial" panose="020B0604020202020204" pitchFamily="34" charset="0"/>
              </a:rPr>
              <a:t>Overview of program and key processing trends</a:t>
            </a:r>
          </a:p>
          <a:p>
            <a:pPr marL="742950" lvl="1" indent="-285750">
              <a:buFont typeface="Arial" panose="020B0604020202020204" pitchFamily="34" charset="0"/>
              <a:buChar char="•"/>
              <a:defRPr/>
            </a:pPr>
            <a:r>
              <a:rPr lang="en-CA" dirty="0" smtClean="0">
                <a:cs typeface="Arial" panose="020B0604020202020204" pitchFamily="34" charset="0"/>
              </a:rPr>
              <a:t>Annual </a:t>
            </a:r>
            <a:r>
              <a:rPr lang="en-CA" dirty="0">
                <a:cs typeface="Arial" panose="020B0604020202020204" pitchFamily="34" charset="0"/>
              </a:rPr>
              <a:t>volumes across program </a:t>
            </a:r>
            <a:r>
              <a:rPr lang="en-CA" dirty="0" smtClean="0">
                <a:cs typeface="Arial" panose="020B0604020202020204" pitchFamily="34" charset="0"/>
              </a:rPr>
              <a:t>streams in 2017-2018</a:t>
            </a:r>
            <a:endParaRPr lang="en-CA" dirty="0">
              <a:cs typeface="Arial" panose="020B0604020202020204" pitchFamily="34" charset="0"/>
            </a:endParaRPr>
          </a:p>
          <a:p>
            <a:pPr lvl="1">
              <a:defRPr/>
            </a:pPr>
            <a:endParaRPr lang="en-US" dirty="0" smtClean="0"/>
          </a:p>
          <a:p>
            <a:r>
              <a:rPr lang="en-US" b="1" dirty="0" smtClean="0"/>
              <a:t>Measures Service Canada has taken to improve Service Delivery</a:t>
            </a:r>
            <a:endParaRPr lang="en-US" sz="1000" b="1" dirty="0" smtClean="0"/>
          </a:p>
          <a:p>
            <a:pPr marL="742950" lvl="1" indent="-285750">
              <a:buFont typeface="Arial" panose="020B0604020202020204" pitchFamily="34" charset="0"/>
              <a:buChar char="•"/>
            </a:pPr>
            <a:r>
              <a:rPr lang="en-US" dirty="0" smtClean="0"/>
              <a:t>Proactive Stakeholder Engagement </a:t>
            </a:r>
          </a:p>
          <a:p>
            <a:pPr marL="742950" lvl="1" indent="-285750">
              <a:buFont typeface="Arial" panose="020B0604020202020204" pitchFamily="34" charset="0"/>
              <a:buChar char="•"/>
            </a:pPr>
            <a:r>
              <a:rPr lang="en-US" dirty="0" smtClean="0"/>
              <a:t>Service Delivery Improvements for the Primary Agriculture Program </a:t>
            </a:r>
          </a:p>
          <a:p>
            <a:pPr marL="742950" lvl="1" indent="-285750">
              <a:buFont typeface="Arial" panose="020B0604020202020204" pitchFamily="34" charset="0"/>
              <a:buChar char="•"/>
            </a:pPr>
            <a:r>
              <a:rPr lang="en-US" dirty="0" smtClean="0"/>
              <a:t>National Quality Monitoring Program – Key Findings</a:t>
            </a:r>
            <a:endParaRPr lang="en-US" sz="1000" dirty="0" smtClean="0"/>
          </a:p>
          <a:p>
            <a:pPr marL="742950" lvl="1" indent="-285750">
              <a:buFont typeface="Arial" panose="020B0604020202020204" pitchFamily="34" charset="0"/>
              <a:buChar char="•"/>
            </a:pPr>
            <a:endParaRPr lang="en-US" dirty="0"/>
          </a:p>
          <a:p>
            <a:pPr>
              <a:defRPr/>
            </a:pPr>
            <a:r>
              <a:rPr lang="en-CA" b="1" dirty="0">
                <a:cs typeface="Arial" panose="020B0604020202020204" pitchFamily="34" charset="0"/>
              </a:rPr>
              <a:t>Future initiatives that will be undertaken in </a:t>
            </a:r>
            <a:r>
              <a:rPr lang="en-CA" b="1" dirty="0" smtClean="0">
                <a:cs typeface="Arial" panose="020B0604020202020204" pitchFamily="34" charset="0"/>
              </a:rPr>
              <a:t>2018-2019 and beyond </a:t>
            </a:r>
            <a:r>
              <a:rPr lang="en-CA" b="1" dirty="0">
                <a:cs typeface="Arial" panose="020B0604020202020204" pitchFamily="34" charset="0"/>
              </a:rPr>
              <a:t>to improve </a:t>
            </a:r>
            <a:r>
              <a:rPr lang="en-CA" b="1" dirty="0" smtClean="0">
                <a:cs typeface="Arial" panose="020B0604020202020204" pitchFamily="34" charset="0"/>
              </a:rPr>
              <a:t>Labor Market Impact Assessment (LMIA) processing</a:t>
            </a:r>
            <a:endParaRPr lang="en-CA" b="1" dirty="0">
              <a:cs typeface="Arial" panose="020B0604020202020204" pitchFamily="34" charset="0"/>
            </a:endParaRPr>
          </a:p>
          <a:p>
            <a:pPr marL="742950" lvl="1" indent="-285750">
              <a:buFont typeface="Arial" panose="020B0604020202020204" pitchFamily="34" charset="0"/>
              <a:buChar char="•"/>
              <a:defRPr/>
            </a:pPr>
            <a:r>
              <a:rPr lang="en-CA" dirty="0" smtClean="0"/>
              <a:t>Service </a:t>
            </a:r>
            <a:r>
              <a:rPr lang="en-CA" dirty="0"/>
              <a:t>Standard </a:t>
            </a:r>
            <a:r>
              <a:rPr lang="en-CA" dirty="0" smtClean="0"/>
              <a:t>Review</a:t>
            </a:r>
            <a:endParaRPr lang="en-CA" dirty="0"/>
          </a:p>
          <a:p>
            <a:pPr marL="742950" lvl="1" indent="-285750">
              <a:buFont typeface="Arial" panose="020B0604020202020204" pitchFamily="34" charset="0"/>
              <a:buChar char="•"/>
              <a:defRPr/>
            </a:pPr>
            <a:r>
              <a:rPr lang="en-CA" dirty="0"/>
              <a:t>LMIA Online Pilot </a:t>
            </a:r>
            <a:endParaRPr lang="en-CA" dirty="0" smtClean="0"/>
          </a:p>
          <a:p>
            <a:pPr marL="742950" lvl="1" indent="-285750">
              <a:buFont typeface="Arial" panose="020B0604020202020204" pitchFamily="34" charset="0"/>
              <a:buChar char="•"/>
              <a:defRPr/>
            </a:pPr>
            <a:r>
              <a:rPr lang="en-CA" dirty="0" smtClean="0"/>
              <a:t>Temporary Foreign Worker Program </a:t>
            </a:r>
            <a:r>
              <a:rPr lang="en-CA" dirty="0"/>
              <a:t>Website </a:t>
            </a:r>
            <a:r>
              <a:rPr lang="en-CA" dirty="0" smtClean="0"/>
              <a:t>Update</a:t>
            </a:r>
          </a:p>
          <a:p>
            <a:pPr marL="742950" lvl="1" indent="-285750">
              <a:buFont typeface="Arial" panose="020B0604020202020204" pitchFamily="34" charset="0"/>
              <a:buChar char="•"/>
              <a:defRPr/>
            </a:pPr>
            <a:r>
              <a:rPr lang="en-CA" dirty="0" smtClean="0"/>
              <a:t>Transparency Strategy</a:t>
            </a:r>
          </a:p>
          <a:p>
            <a:pPr marL="742950" lvl="1" indent="-285750">
              <a:buFont typeface="Arial" panose="020B0604020202020204" pitchFamily="34" charset="0"/>
              <a:buChar char="•"/>
              <a:defRPr/>
            </a:pPr>
            <a:r>
              <a:rPr lang="en-CA" dirty="0" smtClean="0"/>
              <a:t>Upcoming Service Delivery Improvements</a:t>
            </a:r>
            <a:endParaRPr lang="en-CA" dirty="0"/>
          </a:p>
          <a:p>
            <a:pPr marL="742950" lvl="1"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sz="1000" dirty="0" smtClean="0"/>
          </a:p>
          <a:p>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33898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3</a:t>
            </a:fld>
            <a:endParaRPr lang="en-US"/>
          </a:p>
        </p:txBody>
      </p:sp>
      <p:sp>
        <p:nvSpPr>
          <p:cNvPr id="3" name="TextBox 2"/>
          <p:cNvSpPr txBox="1"/>
          <p:nvPr/>
        </p:nvSpPr>
        <p:spPr>
          <a:xfrm>
            <a:off x="401216" y="444701"/>
            <a:ext cx="8033657" cy="4832092"/>
          </a:xfrm>
          <a:prstGeom prst="rect">
            <a:avLst/>
          </a:prstGeom>
          <a:noFill/>
        </p:spPr>
        <p:txBody>
          <a:bodyPr wrap="square" rtlCol="0">
            <a:spAutoFit/>
          </a:bodyPr>
          <a:lstStyle/>
          <a:p>
            <a:pPr>
              <a:defRPr/>
            </a:pPr>
            <a:r>
              <a:rPr lang="en-CA" sz="2000" b="1" dirty="0" smtClean="0">
                <a:solidFill>
                  <a:schemeClr val="accent5">
                    <a:lumMod val="75000"/>
                  </a:schemeClr>
                </a:solidFill>
                <a:latin typeface="+mj-lt"/>
              </a:rPr>
              <a:t>TEMPORARY FOREIGN WORKER PROGRAM – ROLES &amp; RESPONSIBILITIES</a:t>
            </a:r>
            <a:endParaRPr lang="en-CA" sz="2000" b="1" dirty="0">
              <a:solidFill>
                <a:schemeClr val="accent5">
                  <a:lumMod val="75000"/>
                </a:schemeClr>
              </a:solidFill>
              <a:latin typeface="+mj-lt"/>
            </a:endParaRPr>
          </a:p>
          <a:p>
            <a:pPr>
              <a:defRPr/>
            </a:pPr>
            <a:endParaRPr lang="en-CA" b="1" dirty="0" smtClean="0">
              <a:solidFill>
                <a:schemeClr val="accent5">
                  <a:lumMod val="75000"/>
                </a:schemeClr>
              </a:solidFill>
              <a:cs typeface="Arial" panose="020B0604020202020204" pitchFamily="34" charset="0"/>
            </a:endParaRPr>
          </a:p>
          <a:p>
            <a:pPr marL="285750" indent="-285750">
              <a:buFont typeface="Arial" panose="020B0604020202020204" pitchFamily="34" charset="0"/>
              <a:buChar char="•"/>
            </a:pPr>
            <a:r>
              <a:rPr lang="en-CA" b="1" dirty="0"/>
              <a:t>Employment and Social Development Canada (ESDC) </a:t>
            </a:r>
            <a:r>
              <a:rPr lang="en-CA" dirty="0"/>
              <a:t>reviews </a:t>
            </a:r>
            <a:r>
              <a:rPr lang="en-CA" dirty="0" smtClean="0"/>
              <a:t>LMIAs </a:t>
            </a:r>
            <a:r>
              <a:rPr lang="en-CA" dirty="0"/>
              <a:t>applications to assess the likely impact these workers would have on the Canadian labour market and ensure that Canadians have the first opportunity at available jobs. In Quebec, this determination is conducted jointly with </a:t>
            </a:r>
            <a:r>
              <a:rPr lang="en-CA" dirty="0" smtClean="0"/>
              <a:t>the ‘’</a:t>
            </a:r>
            <a:r>
              <a:rPr lang="fr-CA" dirty="0"/>
              <a:t>M</a:t>
            </a:r>
            <a:r>
              <a:rPr lang="fr-CA" dirty="0" smtClean="0"/>
              <a:t>inistère </a:t>
            </a:r>
            <a:r>
              <a:rPr lang="fr-CA" dirty="0"/>
              <a:t>de l’Immigration, de la Diversité et de </a:t>
            </a:r>
            <a:r>
              <a:rPr lang="fr-CA" dirty="0" smtClean="0"/>
              <a:t>l’Inclusion’’</a:t>
            </a:r>
            <a:r>
              <a:rPr lang="en-CA" dirty="0" smtClean="0"/>
              <a:t> (MIDI).</a:t>
            </a:r>
            <a:endParaRPr lang="en-CA" dirty="0"/>
          </a:p>
          <a:p>
            <a:r>
              <a:rPr lang="en-CA" dirty="0"/>
              <a:t> </a:t>
            </a:r>
          </a:p>
          <a:p>
            <a:pPr marL="285750" indent="-285750">
              <a:buFont typeface="Arial" panose="020B0604020202020204" pitchFamily="34" charset="0"/>
              <a:buChar char="•"/>
            </a:pPr>
            <a:r>
              <a:rPr lang="en-CA" b="1" dirty="0"/>
              <a:t>Immigration, Refugees and Citizenship Canada (IRCC) </a:t>
            </a:r>
            <a:r>
              <a:rPr lang="en-CA" dirty="0"/>
              <a:t>processes work permit applications submitted by foreign nationals who want to work in Canada. IRCC ensures that program requirements are met, and assesses the admissibility of applicants.</a:t>
            </a:r>
          </a:p>
          <a:p>
            <a:endParaRPr lang="en-CA" dirty="0"/>
          </a:p>
          <a:p>
            <a:pPr marL="285750" indent="-285750">
              <a:buFont typeface="Arial" panose="020B0604020202020204" pitchFamily="34" charset="0"/>
              <a:buChar char="•"/>
            </a:pPr>
            <a:r>
              <a:rPr lang="en-CA" b="1" dirty="0"/>
              <a:t>Canada Border Services Agency (CBSA) </a:t>
            </a:r>
            <a:r>
              <a:rPr lang="en-CA" dirty="0"/>
              <a:t>examines foreign nationals at the time of entry (once work permit applications are approved by IRCC) and determines whether they may enter Canada.</a:t>
            </a:r>
          </a:p>
          <a:p>
            <a:endParaRPr lang="en-CA" dirty="0"/>
          </a:p>
        </p:txBody>
      </p:sp>
    </p:spTree>
    <p:extLst>
      <p:ext uri="{BB962C8B-B14F-4D97-AF65-F5344CB8AC3E}">
        <p14:creationId xmlns:p14="http://schemas.microsoft.com/office/powerpoint/2010/main" val="213205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custDataLst>
              <p:tags r:id="rId1"/>
            </p:custDataLst>
          </p:nvPr>
        </p:nvSpPr>
        <p:spPr/>
        <p:txBody>
          <a:bodyPr/>
          <a:lstStyle/>
          <a:p>
            <a:fld id="{2E86C063-E22E-2E4C-A523-54089486E38F}" type="slidenum">
              <a:rPr lang="en-US" smtClean="0"/>
              <a:t>4</a:t>
            </a:fld>
            <a:endParaRPr lang="en-US"/>
          </a:p>
        </p:txBody>
      </p:sp>
      <p:sp>
        <p:nvSpPr>
          <p:cNvPr id="2" name="Title 1"/>
          <p:cNvSpPr>
            <a:spLocks noGrp="1"/>
          </p:cNvSpPr>
          <p:nvPr>
            <p:ph type="title" idx="4294967295"/>
            <p:custDataLst>
              <p:tags r:id="rId2"/>
            </p:custDataLst>
          </p:nvPr>
        </p:nvSpPr>
        <p:spPr>
          <a:xfrm>
            <a:off x="-2494327" y="125481"/>
            <a:ext cx="8169275" cy="817563"/>
          </a:xfrm>
        </p:spPr>
        <p:txBody>
          <a:bodyPr>
            <a:normAutofit/>
          </a:bodyPr>
          <a:lstStyle/>
          <a:p>
            <a:r>
              <a:rPr lang="en-CA" sz="1800" b="1" dirty="0" smtClean="0">
                <a:solidFill>
                  <a:schemeClr val="accent5">
                    <a:lumMod val="75000"/>
                  </a:schemeClr>
                </a:solidFill>
                <a:latin typeface="+mn-lt"/>
              </a:rPr>
              <a:t>PROGRAM OVERVIEW</a:t>
            </a:r>
            <a:endParaRPr lang="en-CA" sz="1800" b="1" dirty="0">
              <a:solidFill>
                <a:schemeClr val="accent5">
                  <a:lumMod val="75000"/>
                </a:schemeClr>
              </a:solidFill>
              <a:latin typeface="+mn-lt"/>
            </a:endParaRPr>
          </a:p>
        </p:txBody>
      </p:sp>
      <p:sp>
        <p:nvSpPr>
          <p:cNvPr id="4" name="Rectangle 3"/>
          <p:cNvSpPr/>
          <p:nvPr>
            <p:custDataLst>
              <p:tags r:id="rId3"/>
            </p:custDataLst>
          </p:nvPr>
        </p:nvSpPr>
        <p:spPr>
          <a:xfrm>
            <a:off x="457200" y="922352"/>
            <a:ext cx="8229600" cy="3282950"/>
          </a:xfrm>
          <a:prstGeom prst="rect">
            <a:avLst/>
          </a:prstGeom>
        </p:spPr>
        <p:txBody>
          <a:bodyPr wrap="square">
            <a:spAutoFit/>
          </a:bodyPr>
          <a:lstStyle/>
          <a:p>
            <a:r>
              <a:rPr lang="en-US" sz="1600" dirty="0" smtClean="0"/>
              <a:t>ESDC can receive requests for TFW positions under four Streams:</a:t>
            </a:r>
          </a:p>
          <a:p>
            <a:pPr marL="285750" indent="-285750">
              <a:buFont typeface="Arial" panose="020B0604020202020204" pitchFamily="34" charset="0"/>
              <a:buChar char="•"/>
            </a:pPr>
            <a:endParaRPr lang="en-US" sz="1000" dirty="0" smtClean="0"/>
          </a:p>
          <a:p>
            <a:pPr marL="742950" lvl="1" indent="-285750">
              <a:buFont typeface="Wingdings" panose="05000000000000000000" pitchFamily="2" charset="2"/>
              <a:buChar char="ü"/>
            </a:pPr>
            <a:r>
              <a:rPr lang="en-US" sz="1600" b="1" dirty="0" smtClean="0"/>
              <a:t>Primary </a:t>
            </a:r>
            <a:r>
              <a:rPr lang="en-US" sz="1600" b="1" dirty="0"/>
              <a:t>Agriculture </a:t>
            </a:r>
            <a:r>
              <a:rPr lang="en-US" sz="1400" dirty="0"/>
              <a:t>(approx. 62% of total </a:t>
            </a:r>
            <a:r>
              <a:rPr lang="en-US" sz="1400" dirty="0" smtClean="0"/>
              <a:t>positions requested </a:t>
            </a:r>
            <a:r>
              <a:rPr lang="en-US" sz="1400" dirty="0"/>
              <a:t>in 2017</a:t>
            </a:r>
            <a:r>
              <a:rPr lang="en-US" sz="1400" dirty="0" smtClean="0"/>
              <a:t>);</a:t>
            </a:r>
            <a:endParaRPr lang="en-US" sz="1400" dirty="0"/>
          </a:p>
          <a:p>
            <a:pPr marL="742950" lvl="1" indent="-285750">
              <a:buFont typeface="Wingdings" panose="05000000000000000000" pitchFamily="2" charset="2"/>
              <a:buChar char="ü"/>
            </a:pPr>
            <a:r>
              <a:rPr lang="en-US" sz="1600" b="1" dirty="0"/>
              <a:t>High-Wage</a:t>
            </a:r>
            <a:r>
              <a:rPr lang="en-US" sz="1600" dirty="0"/>
              <a:t> </a:t>
            </a:r>
            <a:r>
              <a:rPr lang="en-US" sz="1400" dirty="0"/>
              <a:t>(approx. 17% of total </a:t>
            </a:r>
            <a:r>
              <a:rPr lang="en-US" sz="1400" dirty="0" smtClean="0"/>
              <a:t>positions requested </a:t>
            </a:r>
            <a:r>
              <a:rPr lang="en-US" sz="1400" dirty="0"/>
              <a:t>in 2017</a:t>
            </a:r>
            <a:r>
              <a:rPr lang="en-US" sz="1400" dirty="0" smtClean="0"/>
              <a:t>);</a:t>
            </a:r>
            <a:endParaRPr lang="en-US" sz="1400" dirty="0"/>
          </a:p>
          <a:p>
            <a:pPr marL="742950" lvl="1" indent="-285750">
              <a:buFont typeface="Wingdings" panose="05000000000000000000" pitchFamily="2" charset="2"/>
              <a:buChar char="ü"/>
            </a:pPr>
            <a:r>
              <a:rPr lang="en-US" sz="1600" b="1" dirty="0"/>
              <a:t>Low-Wage </a:t>
            </a:r>
            <a:r>
              <a:rPr lang="en-US" sz="1400" dirty="0"/>
              <a:t>(approx. 20% of total </a:t>
            </a:r>
            <a:r>
              <a:rPr lang="en-US" sz="1400" dirty="0" smtClean="0"/>
              <a:t>positions requested </a:t>
            </a:r>
            <a:r>
              <a:rPr lang="en-US" sz="1400" dirty="0"/>
              <a:t>in 2017</a:t>
            </a:r>
            <a:r>
              <a:rPr lang="en-US" sz="1400" dirty="0" smtClean="0"/>
              <a:t>); and,</a:t>
            </a:r>
            <a:endParaRPr lang="en-US" sz="1400" dirty="0"/>
          </a:p>
          <a:p>
            <a:pPr marL="742950" lvl="1" indent="-285750">
              <a:buFont typeface="Wingdings" panose="05000000000000000000" pitchFamily="2" charset="2"/>
              <a:buChar char="ü"/>
            </a:pPr>
            <a:r>
              <a:rPr lang="en-US" sz="1600" b="1" dirty="0"/>
              <a:t>Global Talent Pilot </a:t>
            </a:r>
            <a:r>
              <a:rPr lang="en-US" sz="1400" dirty="0" smtClean="0"/>
              <a:t>(approx</a:t>
            </a:r>
            <a:r>
              <a:rPr lang="en-US" sz="1400" dirty="0"/>
              <a:t>. 1% of total </a:t>
            </a:r>
            <a:r>
              <a:rPr lang="en-US" sz="1400" dirty="0" smtClean="0"/>
              <a:t>positions requested </a:t>
            </a:r>
            <a:r>
              <a:rPr lang="en-US" sz="1400" dirty="0"/>
              <a:t>in 2017</a:t>
            </a:r>
            <a:r>
              <a:rPr lang="en-US" sz="1400" dirty="0" smtClean="0"/>
              <a:t>)*.</a:t>
            </a:r>
            <a:endParaRPr lang="en-US" sz="1400" dirty="0"/>
          </a:p>
          <a:p>
            <a:pPr marL="171450" indent="-171450">
              <a:buFont typeface="Wingdings" panose="05000000000000000000" pitchFamily="2" charset="2"/>
              <a:buChar char="ü"/>
            </a:pPr>
            <a:endParaRPr lang="en-CA" sz="1000" dirty="0" smtClean="0"/>
          </a:p>
          <a:p>
            <a:pPr>
              <a:spcBef>
                <a:spcPts val="800"/>
              </a:spcBef>
            </a:pPr>
            <a:r>
              <a:rPr lang="en-CA" sz="1600" dirty="0" smtClean="0"/>
              <a:t>Program significantly reformed in 2014 due to concerns that it was not used as intended.</a:t>
            </a:r>
          </a:p>
          <a:p>
            <a:pPr marL="742950" lvl="1" indent="-285750">
              <a:spcBef>
                <a:spcPts val="800"/>
              </a:spcBef>
              <a:buFont typeface="Wingdings" panose="05000000000000000000" pitchFamily="2" charset="2"/>
              <a:buChar char="Ø"/>
            </a:pPr>
            <a:r>
              <a:rPr lang="en-CA" sz="1600" dirty="0" smtClean="0"/>
              <a:t>General decline in approved positions for </a:t>
            </a:r>
            <a:r>
              <a:rPr lang="en-CA" sz="1600" dirty="0"/>
              <a:t>all Streams except Primary </a:t>
            </a:r>
            <a:r>
              <a:rPr lang="en-CA" sz="1600" dirty="0" smtClean="0"/>
              <a:t>Agriculture (exempt from reforms).</a:t>
            </a:r>
            <a:endParaRPr lang="en-US" sz="1600" dirty="0"/>
          </a:p>
          <a:p>
            <a:pPr algn="ctr"/>
            <a:endParaRPr lang="en-US" sz="1400" b="1" dirty="0"/>
          </a:p>
          <a:p>
            <a:pPr algn="ctr"/>
            <a:r>
              <a:rPr lang="en-US" sz="1400" b="1" dirty="0" smtClean="0"/>
              <a:t>Approved </a:t>
            </a:r>
            <a:r>
              <a:rPr lang="en-US" sz="1400" b="1" dirty="0"/>
              <a:t>Positions by Program </a:t>
            </a:r>
            <a:r>
              <a:rPr lang="en-US" sz="1400" b="1" dirty="0" smtClean="0"/>
              <a:t>Stream (2009 </a:t>
            </a:r>
            <a:r>
              <a:rPr lang="en-US" sz="1400" b="1" dirty="0"/>
              <a:t>to </a:t>
            </a:r>
            <a:r>
              <a:rPr lang="en-US" sz="1400" b="1" dirty="0" smtClean="0"/>
              <a:t>2017)</a:t>
            </a:r>
            <a:endParaRPr lang="en-US" sz="1400" b="1" dirty="0"/>
          </a:p>
          <a:p>
            <a:endParaRPr lang="en-CA" dirty="0"/>
          </a:p>
        </p:txBody>
      </p:sp>
      <p:pic>
        <p:nvPicPr>
          <p:cNvPr id="6" name="Picture 2"/>
          <p:cNvPicPr>
            <a:picLocks noChangeAspect="1" noChangeArrowheads="1"/>
          </p:cNvPicPr>
          <p:nvPr>
            <p:custDataLst>
              <p:tags r:id="rId4"/>
            </p:custDataLst>
          </p:nvPr>
        </p:nvPicPr>
        <p:blipFill>
          <a:blip r:embed="rId8">
            <a:extLst>
              <a:ext uri="{28A0092B-C50C-407E-A947-70E740481C1C}">
                <a14:useLocalDpi xmlns:a14="http://schemas.microsoft.com/office/drawing/2010/main" val="0"/>
              </a:ext>
            </a:extLst>
          </a:blip>
          <a:srcRect/>
          <a:stretch>
            <a:fillRect/>
          </a:stretch>
        </p:blipFill>
        <p:spPr bwMode="auto">
          <a:xfrm>
            <a:off x="884583" y="3996173"/>
            <a:ext cx="7374834" cy="2128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custDataLst>
              <p:tags r:id="rId5"/>
            </p:custDataLst>
          </p:nvPr>
        </p:nvSpPr>
        <p:spPr>
          <a:xfrm>
            <a:off x="7808296" y="4973743"/>
            <a:ext cx="293670" cy="261610"/>
          </a:xfrm>
          <a:prstGeom prst="rect">
            <a:avLst/>
          </a:prstGeom>
          <a:noFill/>
        </p:spPr>
        <p:txBody>
          <a:bodyPr wrap="none" rtlCol="0">
            <a:spAutoFit/>
          </a:bodyPr>
          <a:lstStyle/>
          <a:p>
            <a:r>
              <a:rPr lang="fr-CA" sz="1100" dirty="0" smtClean="0"/>
              <a:t>**</a:t>
            </a:r>
            <a:endParaRPr lang="en-CA" sz="1100" dirty="0"/>
          </a:p>
        </p:txBody>
      </p:sp>
      <p:sp>
        <p:nvSpPr>
          <p:cNvPr id="7" name="TextBox 6"/>
          <p:cNvSpPr txBox="1"/>
          <p:nvPr>
            <p:custDataLst>
              <p:tags r:id="rId6"/>
            </p:custDataLst>
          </p:nvPr>
        </p:nvSpPr>
        <p:spPr>
          <a:xfrm>
            <a:off x="884582" y="6458851"/>
            <a:ext cx="3765774" cy="400110"/>
          </a:xfrm>
          <a:prstGeom prst="rect">
            <a:avLst/>
          </a:prstGeom>
          <a:noFill/>
        </p:spPr>
        <p:txBody>
          <a:bodyPr wrap="none" rtlCol="0">
            <a:spAutoFit/>
          </a:bodyPr>
          <a:lstStyle/>
          <a:p>
            <a:r>
              <a:rPr lang="fr-CA" sz="1000" dirty="0" smtClean="0"/>
              <a:t>*  </a:t>
            </a:r>
            <a:r>
              <a:rPr lang="fr-CA" sz="1000" dirty="0" err="1" smtClean="0"/>
              <a:t>Launched</a:t>
            </a:r>
            <a:r>
              <a:rPr lang="fr-CA" sz="1000" dirty="0" smtClean="0"/>
              <a:t> in </a:t>
            </a:r>
            <a:r>
              <a:rPr lang="fr-CA" sz="1000" dirty="0" err="1" smtClean="0"/>
              <a:t>June</a:t>
            </a:r>
            <a:r>
              <a:rPr lang="fr-CA" sz="1000" dirty="0" smtClean="0"/>
              <a:t> 2017.  S</a:t>
            </a:r>
            <a:r>
              <a:rPr lang="en-CA" sz="1000" dirty="0" err="1" smtClean="0"/>
              <a:t>eptember</a:t>
            </a:r>
            <a:r>
              <a:rPr lang="en-CA" sz="1000" dirty="0" smtClean="0"/>
              <a:t> 2017 in Quebec</a:t>
            </a:r>
            <a:endParaRPr lang="en-CA" sz="1000" dirty="0"/>
          </a:p>
          <a:p>
            <a:r>
              <a:rPr lang="fr-CA" sz="1000" dirty="0" smtClean="0"/>
              <a:t>** LCP/</a:t>
            </a:r>
            <a:r>
              <a:rPr lang="fr-CA" sz="1000" dirty="0" err="1" smtClean="0"/>
              <a:t>Caregiver</a:t>
            </a:r>
            <a:r>
              <a:rPr lang="fr-CA" sz="1000" dirty="0" smtClean="0"/>
              <a:t> </a:t>
            </a:r>
            <a:r>
              <a:rPr lang="fr-CA" sz="1000" dirty="0" err="1" smtClean="0"/>
              <a:t>included</a:t>
            </a:r>
            <a:r>
              <a:rPr lang="fr-CA" sz="1000" dirty="0" smtClean="0"/>
              <a:t> in </a:t>
            </a:r>
            <a:r>
              <a:rPr lang="fr-CA" sz="1000" dirty="0" err="1" smtClean="0"/>
              <a:t>both</a:t>
            </a:r>
            <a:r>
              <a:rPr lang="fr-CA" sz="1000" dirty="0" smtClean="0"/>
              <a:t> High-</a:t>
            </a:r>
            <a:r>
              <a:rPr lang="fr-CA" sz="1000" dirty="0" err="1" smtClean="0"/>
              <a:t>wage</a:t>
            </a:r>
            <a:r>
              <a:rPr lang="fr-CA" sz="1000" dirty="0" smtClean="0"/>
              <a:t> and </a:t>
            </a:r>
            <a:r>
              <a:rPr lang="fr-CA" sz="1000" dirty="0" err="1" smtClean="0"/>
              <a:t>Low-Streams</a:t>
            </a:r>
            <a:endParaRPr lang="en-CA" sz="1000" dirty="0"/>
          </a:p>
        </p:txBody>
      </p:sp>
    </p:spTree>
    <p:extLst>
      <p:ext uri="{BB962C8B-B14F-4D97-AF65-F5344CB8AC3E}">
        <p14:creationId xmlns:p14="http://schemas.microsoft.com/office/powerpoint/2010/main" val="109950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a:solidFill>
                  <a:prstClr val="black">
                    <a:tint val="75000"/>
                  </a:prstClr>
                </a:solidFill>
              </a:rPr>
              <a:pPr/>
              <a:t>5</a:t>
            </a:fld>
            <a:endParaRPr lang="en-US">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802054177"/>
              </p:ext>
            </p:extLst>
          </p:nvPr>
        </p:nvGraphicFramePr>
        <p:xfrm>
          <a:off x="418011" y="764704"/>
          <a:ext cx="8412479" cy="5164832"/>
        </p:xfrm>
        <a:graphic>
          <a:graphicData uri="http://schemas.openxmlformats.org/drawingml/2006/table">
            <a:tbl>
              <a:tblPr firstRow="1" bandRow="1">
                <a:tableStyleId>{5C22544A-7EE6-4342-B048-85BDC9FD1C3A}</a:tableStyleId>
              </a:tblPr>
              <a:tblGrid>
                <a:gridCol w="1257459">
                  <a:extLst>
                    <a:ext uri="{9D8B030D-6E8A-4147-A177-3AD203B41FA5}">
                      <a16:colId xmlns:a16="http://schemas.microsoft.com/office/drawing/2014/main" val="20000"/>
                    </a:ext>
                  </a:extLst>
                </a:gridCol>
                <a:gridCol w="1173627">
                  <a:extLst>
                    <a:ext uri="{9D8B030D-6E8A-4147-A177-3AD203B41FA5}">
                      <a16:colId xmlns:a16="http://schemas.microsoft.com/office/drawing/2014/main" val="20001"/>
                    </a:ext>
                  </a:extLst>
                </a:gridCol>
                <a:gridCol w="1197242">
                  <a:extLst>
                    <a:ext uri="{9D8B030D-6E8A-4147-A177-3AD203B41FA5}">
                      <a16:colId xmlns:a16="http://schemas.microsoft.com/office/drawing/2014/main" val="20002"/>
                    </a:ext>
                  </a:extLst>
                </a:gridCol>
                <a:gridCol w="1233842">
                  <a:extLst>
                    <a:ext uri="{9D8B030D-6E8A-4147-A177-3AD203B41FA5}">
                      <a16:colId xmlns:a16="http://schemas.microsoft.com/office/drawing/2014/main" val="20003"/>
                    </a:ext>
                  </a:extLst>
                </a:gridCol>
                <a:gridCol w="1173627">
                  <a:extLst>
                    <a:ext uri="{9D8B030D-6E8A-4147-A177-3AD203B41FA5}">
                      <a16:colId xmlns:a16="http://schemas.microsoft.com/office/drawing/2014/main" val="20004"/>
                    </a:ext>
                  </a:extLst>
                </a:gridCol>
                <a:gridCol w="1188341">
                  <a:extLst>
                    <a:ext uri="{9D8B030D-6E8A-4147-A177-3AD203B41FA5}">
                      <a16:colId xmlns:a16="http://schemas.microsoft.com/office/drawing/2014/main" val="20005"/>
                    </a:ext>
                  </a:extLst>
                </a:gridCol>
                <a:gridCol w="1188341">
                  <a:extLst>
                    <a:ext uri="{9D8B030D-6E8A-4147-A177-3AD203B41FA5}">
                      <a16:colId xmlns:a16="http://schemas.microsoft.com/office/drawing/2014/main" val="20006"/>
                    </a:ext>
                  </a:extLst>
                </a:gridCol>
              </a:tblGrid>
              <a:tr h="288032">
                <a:tc gridSpan="7">
                  <a:txBody>
                    <a:bodyPr/>
                    <a:lstStyle/>
                    <a:p>
                      <a:pPr algn="ctr"/>
                      <a:r>
                        <a:rPr lang="en-CA" sz="1200" dirty="0" smtClean="0"/>
                        <a:t>KEY PROCESSING</a:t>
                      </a:r>
                      <a:r>
                        <a:rPr lang="en-CA" sz="1200" baseline="0" dirty="0" smtClean="0"/>
                        <a:t> STATISTICS 2017 - 2018</a:t>
                      </a:r>
                      <a:endParaRPr lang="en-CA" sz="1200" dirty="0"/>
                    </a:p>
                  </a:txBody>
                  <a:tcPr/>
                </a:tc>
                <a:tc hMerge="1">
                  <a:txBody>
                    <a:bodyPr/>
                    <a:lstStyle/>
                    <a:p>
                      <a:endParaRPr lang="en-CA" sz="105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sz="1050" dirty="0" smtClean="0"/>
                    </a:p>
                  </a:txBody>
                  <a:tcPr/>
                </a:tc>
                <a:tc hMerge="1">
                  <a:txBody>
                    <a:bodyPr/>
                    <a:lstStyle/>
                    <a:p>
                      <a:endParaRPr lang="en-CA" sz="1050" dirty="0"/>
                    </a:p>
                  </a:txBody>
                  <a:tcPr/>
                </a:tc>
                <a:tc hMerge="1">
                  <a:txBody>
                    <a:bodyPr/>
                    <a:lstStyle/>
                    <a:p>
                      <a:endParaRPr lang="en-CA" sz="1050" dirty="0"/>
                    </a:p>
                  </a:txBody>
                  <a:tcPr/>
                </a:tc>
                <a:tc hMerge="1">
                  <a:txBody>
                    <a:bodyPr/>
                    <a:lstStyle/>
                    <a:p>
                      <a:endParaRPr lang="en-CA" sz="1050" dirty="0"/>
                    </a:p>
                  </a:txBody>
                  <a:tcPr/>
                </a:tc>
                <a:tc hMerge="1">
                  <a:txBody>
                    <a:bodyPr/>
                    <a:lstStyle/>
                    <a:p>
                      <a:pPr algn="ctr"/>
                      <a:endParaRPr lang="en-CA" sz="1600" dirty="0"/>
                    </a:p>
                  </a:txBody>
                  <a:tcPr/>
                </a:tc>
                <a:extLst>
                  <a:ext uri="{0D108BD9-81ED-4DB2-BD59-A6C34878D82A}">
                    <a16:rowId xmlns:a16="http://schemas.microsoft.com/office/drawing/2014/main" val="10000"/>
                  </a:ext>
                </a:extLst>
              </a:tr>
              <a:tr h="370840">
                <a:tc>
                  <a:txBody>
                    <a:bodyPr/>
                    <a:lstStyle/>
                    <a:p>
                      <a:pPr algn="ctr"/>
                      <a:r>
                        <a:rPr lang="en-CA" sz="1200" b="1" dirty="0" smtClean="0"/>
                        <a:t>Stream </a:t>
                      </a:r>
                      <a:endParaRPr lang="en-CA" sz="1200" b="1" dirty="0"/>
                    </a:p>
                  </a:txBody>
                  <a:tcPr/>
                </a:tc>
                <a:tc>
                  <a:txBody>
                    <a:bodyPr/>
                    <a:lstStyle/>
                    <a:p>
                      <a:pPr algn="ctr"/>
                      <a:r>
                        <a:rPr lang="en-CA" sz="1200" b="1" dirty="0" smtClean="0"/>
                        <a:t>Total # of Applications Received </a:t>
                      </a:r>
                    </a:p>
                  </a:txBody>
                  <a:tcPr/>
                </a:tc>
                <a:tc>
                  <a:txBody>
                    <a:bodyPr/>
                    <a:lstStyle/>
                    <a:p>
                      <a:pPr algn="ctr"/>
                      <a:r>
                        <a:rPr lang="en-CA" sz="1200" b="1" dirty="0" smtClean="0"/>
                        <a:t>Total # of Confirmed Applications </a:t>
                      </a:r>
                    </a:p>
                  </a:txBody>
                  <a:tcPr/>
                </a:tc>
                <a:tc>
                  <a:txBody>
                    <a:bodyPr/>
                    <a:lstStyle/>
                    <a:p>
                      <a:pPr algn="ctr"/>
                      <a:r>
                        <a:rPr lang="en-CA" sz="1200" b="1" dirty="0" smtClean="0"/>
                        <a:t>Total #</a:t>
                      </a:r>
                      <a:r>
                        <a:rPr lang="en-CA" sz="1200" b="1" baseline="0" dirty="0" smtClean="0"/>
                        <a:t> of Positions</a:t>
                      </a:r>
                    </a:p>
                    <a:p>
                      <a:pPr algn="ctr"/>
                      <a:endParaRPr lang="en-CA" sz="1200" b="1" dirty="0"/>
                    </a:p>
                  </a:txBody>
                  <a:tcPr/>
                </a:tc>
                <a:tc>
                  <a:txBody>
                    <a:bodyPr/>
                    <a:lstStyle/>
                    <a:p>
                      <a:pPr algn="ctr"/>
                      <a:r>
                        <a:rPr lang="en-CA" sz="1200" b="1" dirty="0" smtClean="0"/>
                        <a:t>Confirmation Rate %</a:t>
                      </a:r>
                    </a:p>
                    <a:p>
                      <a:pPr algn="ctr"/>
                      <a:endParaRPr lang="en-CA" sz="1200" b="1" dirty="0"/>
                    </a:p>
                  </a:txBody>
                  <a:tcPr/>
                </a:tc>
                <a:tc>
                  <a:txBody>
                    <a:bodyPr/>
                    <a:lstStyle/>
                    <a:p>
                      <a:pPr algn="ctr"/>
                      <a:r>
                        <a:rPr lang="en-CA" sz="1200" b="1" dirty="0" smtClean="0"/>
                        <a:t>% of Program Applications</a:t>
                      </a:r>
                      <a:endParaRPr lang="en-CA" sz="1200" b="1" dirty="0"/>
                    </a:p>
                  </a:txBody>
                  <a:tcPr/>
                </a:tc>
                <a:tc>
                  <a:txBody>
                    <a:bodyPr/>
                    <a:lstStyle/>
                    <a:p>
                      <a:pPr algn="ctr"/>
                      <a:r>
                        <a:rPr lang="en-CA" sz="1200" b="1" dirty="0" smtClean="0"/>
                        <a:t>% of all TFW</a:t>
                      </a:r>
                      <a:r>
                        <a:rPr lang="en-CA" sz="1200" b="1" baseline="0" dirty="0" smtClean="0"/>
                        <a:t> Program Confirmed Positions </a:t>
                      </a:r>
                      <a:endParaRPr lang="en-CA" sz="1200" b="1" dirty="0"/>
                    </a:p>
                  </a:txBody>
                  <a:tcPr/>
                </a:tc>
                <a:extLst>
                  <a:ext uri="{0D108BD9-81ED-4DB2-BD59-A6C34878D82A}">
                    <a16:rowId xmlns:a16="http://schemas.microsoft.com/office/drawing/2014/main" val="10001"/>
                  </a:ext>
                </a:extLst>
              </a:tr>
              <a:tr h="370840">
                <a:tc>
                  <a:txBody>
                    <a:bodyPr/>
                    <a:lstStyle/>
                    <a:p>
                      <a:pPr algn="l"/>
                      <a:r>
                        <a:rPr lang="en-CA" sz="1200" b="1" dirty="0" smtClean="0"/>
                        <a:t>SAWP</a:t>
                      </a:r>
                      <a:endParaRPr lang="en-CA" sz="1200" b="1" dirty="0"/>
                    </a:p>
                  </a:txBody>
                  <a:tcPr/>
                </a:tc>
                <a:tc>
                  <a:txBody>
                    <a:bodyPr/>
                    <a:lstStyle/>
                    <a:p>
                      <a:pPr algn="ctr"/>
                      <a:r>
                        <a:rPr lang="en-CA" sz="1200" dirty="0" smtClean="0"/>
                        <a:t>5,389</a:t>
                      </a:r>
                      <a:endParaRPr lang="en-CA" sz="1200" dirty="0"/>
                    </a:p>
                  </a:txBody>
                  <a:tcPr/>
                </a:tc>
                <a:tc>
                  <a:txBody>
                    <a:bodyPr/>
                    <a:lstStyle/>
                    <a:p>
                      <a:pPr algn="ctr"/>
                      <a:r>
                        <a:rPr lang="en-CA" sz="1200" dirty="0" smtClean="0"/>
                        <a:t>4,838</a:t>
                      </a:r>
                      <a:endParaRPr lang="en-CA" sz="1200" dirty="0"/>
                    </a:p>
                  </a:txBody>
                  <a:tcPr/>
                </a:tc>
                <a:tc>
                  <a:txBody>
                    <a:bodyPr/>
                    <a:lstStyle/>
                    <a:p>
                      <a:pPr algn="ctr"/>
                      <a:r>
                        <a:rPr lang="en-CA" sz="1200" dirty="0" smtClean="0"/>
                        <a:t>42,815</a:t>
                      </a:r>
                      <a:endParaRPr lang="en-CA" sz="1200" dirty="0"/>
                    </a:p>
                  </a:txBody>
                  <a:tcPr/>
                </a:tc>
                <a:tc>
                  <a:txBody>
                    <a:bodyPr/>
                    <a:lstStyle/>
                    <a:p>
                      <a:pPr algn="ctr"/>
                      <a:r>
                        <a:rPr lang="en-CA" sz="1200" dirty="0" smtClean="0"/>
                        <a:t>90%</a:t>
                      </a:r>
                      <a:endParaRPr lang="en-CA" sz="1200" dirty="0"/>
                    </a:p>
                  </a:txBody>
                  <a:tcPr/>
                </a:tc>
                <a:tc>
                  <a:txBody>
                    <a:bodyPr/>
                    <a:lstStyle/>
                    <a:p>
                      <a:pPr algn="ctr"/>
                      <a:r>
                        <a:rPr lang="en-CA" sz="1200" dirty="0" smtClean="0"/>
                        <a:t>13%</a:t>
                      </a:r>
                      <a:endParaRPr lang="en-CA" sz="1200" dirty="0"/>
                    </a:p>
                  </a:txBody>
                  <a:tcPr/>
                </a:tc>
                <a:tc>
                  <a:txBody>
                    <a:bodyPr/>
                    <a:lstStyle/>
                    <a:p>
                      <a:pPr algn="ctr"/>
                      <a:r>
                        <a:rPr lang="en-CA" sz="1200" dirty="0" smtClean="0"/>
                        <a:t>46%</a:t>
                      </a:r>
                      <a:endParaRPr lang="en-CA" sz="1200" dirty="0"/>
                    </a:p>
                  </a:txBody>
                  <a:tcPr/>
                </a:tc>
                <a:extLst>
                  <a:ext uri="{0D108BD9-81ED-4DB2-BD59-A6C34878D82A}">
                    <a16:rowId xmlns:a16="http://schemas.microsoft.com/office/drawing/2014/main" val="10002"/>
                  </a:ext>
                </a:extLst>
              </a:tr>
              <a:tr h="370840">
                <a:tc>
                  <a:txBody>
                    <a:bodyPr/>
                    <a:lstStyle/>
                    <a:p>
                      <a:pPr algn="l"/>
                      <a:r>
                        <a:rPr lang="en-CA" sz="1200" b="1" dirty="0" smtClean="0"/>
                        <a:t>Agriculture</a:t>
                      </a:r>
                      <a:endParaRPr lang="en-CA" sz="1200" b="1" dirty="0"/>
                    </a:p>
                  </a:txBody>
                  <a:tcPr/>
                </a:tc>
                <a:tc>
                  <a:txBody>
                    <a:bodyPr/>
                    <a:lstStyle/>
                    <a:p>
                      <a:pPr algn="ctr"/>
                      <a:r>
                        <a:rPr lang="en-CA" sz="1200" dirty="0" smtClean="0"/>
                        <a:t>3,475</a:t>
                      </a:r>
                      <a:endParaRPr lang="en-CA" sz="1200" dirty="0"/>
                    </a:p>
                  </a:txBody>
                  <a:tcPr/>
                </a:tc>
                <a:tc>
                  <a:txBody>
                    <a:bodyPr/>
                    <a:lstStyle/>
                    <a:p>
                      <a:pPr algn="ctr"/>
                      <a:r>
                        <a:rPr lang="en-CA" sz="1200" dirty="0" smtClean="0"/>
                        <a:t>2,827</a:t>
                      </a:r>
                      <a:endParaRPr lang="en-CA" sz="1200" dirty="0"/>
                    </a:p>
                  </a:txBody>
                  <a:tcPr/>
                </a:tc>
                <a:tc>
                  <a:txBody>
                    <a:bodyPr/>
                    <a:lstStyle/>
                    <a:p>
                      <a:pPr algn="ctr"/>
                      <a:r>
                        <a:rPr lang="en-CA" sz="1200" dirty="0" smtClean="0"/>
                        <a:t>15,124</a:t>
                      </a:r>
                      <a:endParaRPr lang="en-CA" sz="1200" dirty="0"/>
                    </a:p>
                  </a:txBody>
                  <a:tcPr/>
                </a:tc>
                <a:tc>
                  <a:txBody>
                    <a:bodyPr/>
                    <a:lstStyle/>
                    <a:p>
                      <a:pPr algn="ctr"/>
                      <a:r>
                        <a:rPr lang="en-CA" sz="1200" dirty="0" smtClean="0"/>
                        <a:t>81%</a:t>
                      </a:r>
                      <a:endParaRPr lang="en-CA" sz="1200" dirty="0"/>
                    </a:p>
                  </a:txBody>
                  <a:tcPr/>
                </a:tc>
                <a:tc>
                  <a:txBody>
                    <a:bodyPr/>
                    <a:lstStyle/>
                    <a:p>
                      <a:pPr algn="ctr"/>
                      <a:r>
                        <a:rPr lang="en-CA" sz="1200" dirty="0" smtClean="0"/>
                        <a:t>9%</a:t>
                      </a:r>
                      <a:endParaRPr lang="en-CA" sz="1200" dirty="0"/>
                    </a:p>
                  </a:txBody>
                  <a:tcPr/>
                </a:tc>
                <a:tc>
                  <a:txBody>
                    <a:bodyPr/>
                    <a:lstStyle/>
                    <a:p>
                      <a:pPr algn="ctr"/>
                      <a:r>
                        <a:rPr lang="en-CA" sz="1200" dirty="0" smtClean="0"/>
                        <a:t>16%</a:t>
                      </a:r>
                      <a:endParaRPr lang="en-CA" sz="1200" dirty="0"/>
                    </a:p>
                  </a:txBody>
                  <a:tcPr/>
                </a:tc>
                <a:extLst>
                  <a:ext uri="{0D108BD9-81ED-4DB2-BD59-A6C34878D82A}">
                    <a16:rowId xmlns:a16="http://schemas.microsoft.com/office/drawing/2014/main" val="10003"/>
                  </a:ext>
                </a:extLst>
              </a:tr>
              <a:tr h="370840">
                <a:tc>
                  <a:txBody>
                    <a:bodyPr/>
                    <a:lstStyle/>
                    <a:p>
                      <a:pPr algn="l"/>
                      <a:r>
                        <a:rPr lang="en-CA" sz="1200" b="1" dirty="0" smtClean="0"/>
                        <a:t>Total for Primary</a:t>
                      </a:r>
                      <a:r>
                        <a:rPr lang="en-CA" sz="1200" b="1" baseline="0" dirty="0" smtClean="0"/>
                        <a:t> Agriculture</a:t>
                      </a:r>
                      <a:endParaRPr lang="en-CA" sz="1200" b="1" dirty="0"/>
                    </a:p>
                  </a:txBody>
                  <a:tcPr>
                    <a:solidFill>
                      <a:schemeClr val="tx2">
                        <a:lumMod val="40000"/>
                        <a:lumOff val="60000"/>
                      </a:schemeClr>
                    </a:solidFill>
                  </a:tcPr>
                </a:tc>
                <a:tc>
                  <a:txBody>
                    <a:bodyPr/>
                    <a:lstStyle/>
                    <a:p>
                      <a:pPr algn="ctr"/>
                      <a:r>
                        <a:rPr lang="en-CA" sz="1200" b="1" dirty="0" smtClean="0"/>
                        <a:t>8,864</a:t>
                      </a:r>
                      <a:endParaRPr lang="en-CA" sz="1200" b="1" dirty="0"/>
                    </a:p>
                  </a:txBody>
                  <a:tcPr>
                    <a:solidFill>
                      <a:schemeClr val="tx2">
                        <a:lumMod val="40000"/>
                        <a:lumOff val="60000"/>
                      </a:schemeClr>
                    </a:solidFill>
                  </a:tcPr>
                </a:tc>
                <a:tc>
                  <a:txBody>
                    <a:bodyPr/>
                    <a:lstStyle/>
                    <a:p>
                      <a:pPr algn="ctr"/>
                      <a:r>
                        <a:rPr lang="en-CA" sz="1200" b="1" dirty="0" smtClean="0"/>
                        <a:t>7,665</a:t>
                      </a:r>
                      <a:endParaRPr lang="en-CA" sz="1200" b="1" dirty="0"/>
                    </a:p>
                  </a:txBody>
                  <a:tcPr>
                    <a:solidFill>
                      <a:schemeClr val="tx2">
                        <a:lumMod val="40000"/>
                        <a:lumOff val="60000"/>
                      </a:schemeClr>
                    </a:solidFill>
                  </a:tcPr>
                </a:tc>
                <a:tc>
                  <a:txBody>
                    <a:bodyPr/>
                    <a:lstStyle/>
                    <a:p>
                      <a:pPr algn="ctr"/>
                      <a:r>
                        <a:rPr lang="en-CA" sz="1200" b="1" dirty="0" smtClean="0"/>
                        <a:t>57,939</a:t>
                      </a:r>
                      <a:endParaRPr lang="en-CA" sz="1200" b="1" dirty="0"/>
                    </a:p>
                  </a:txBody>
                  <a:tcPr>
                    <a:solidFill>
                      <a:schemeClr val="tx2">
                        <a:lumMod val="40000"/>
                        <a:lumOff val="60000"/>
                      </a:schemeClr>
                    </a:solidFill>
                  </a:tcPr>
                </a:tc>
                <a:tc>
                  <a:txBody>
                    <a:bodyPr/>
                    <a:lstStyle/>
                    <a:p>
                      <a:pPr algn="ctr"/>
                      <a:r>
                        <a:rPr lang="en-CA" sz="1200" b="1" dirty="0" smtClean="0"/>
                        <a:t>86%</a:t>
                      </a:r>
                      <a:endParaRPr lang="en-CA" sz="1200" b="1" dirty="0"/>
                    </a:p>
                  </a:txBody>
                  <a:tcPr>
                    <a:solidFill>
                      <a:schemeClr val="tx2">
                        <a:lumMod val="40000"/>
                        <a:lumOff val="60000"/>
                      </a:schemeClr>
                    </a:solidFill>
                  </a:tcPr>
                </a:tc>
                <a:tc>
                  <a:txBody>
                    <a:bodyPr/>
                    <a:lstStyle/>
                    <a:p>
                      <a:pPr algn="ctr"/>
                      <a:r>
                        <a:rPr lang="en-CA" sz="1200" b="1" dirty="0" smtClean="0"/>
                        <a:t>22%</a:t>
                      </a:r>
                      <a:endParaRPr lang="en-CA" sz="1200" b="1" dirty="0"/>
                    </a:p>
                  </a:txBody>
                  <a:tcPr>
                    <a:solidFill>
                      <a:schemeClr val="tx2">
                        <a:lumMod val="40000"/>
                        <a:lumOff val="60000"/>
                      </a:schemeClr>
                    </a:solidFill>
                  </a:tcPr>
                </a:tc>
                <a:tc>
                  <a:txBody>
                    <a:bodyPr/>
                    <a:lstStyle/>
                    <a:p>
                      <a:pPr algn="ctr"/>
                      <a:r>
                        <a:rPr lang="en-CA" sz="1200" b="1" dirty="0" smtClean="0"/>
                        <a:t>62%</a:t>
                      </a:r>
                      <a:endParaRPr lang="en-CA" sz="1200" b="1" dirty="0"/>
                    </a:p>
                  </a:txBody>
                  <a:tcPr>
                    <a:solidFill>
                      <a:schemeClr val="tx2">
                        <a:lumMod val="40000"/>
                        <a:lumOff val="60000"/>
                      </a:schemeClr>
                    </a:solidFill>
                  </a:tcPr>
                </a:tc>
                <a:extLst>
                  <a:ext uri="{0D108BD9-81ED-4DB2-BD59-A6C34878D82A}">
                    <a16:rowId xmlns:a16="http://schemas.microsoft.com/office/drawing/2014/main" val="10004"/>
                  </a:ext>
                </a:extLst>
              </a:tr>
              <a:tr h="370840">
                <a:tc>
                  <a:txBody>
                    <a:bodyPr/>
                    <a:lstStyle/>
                    <a:p>
                      <a:pPr algn="l"/>
                      <a:r>
                        <a:rPr lang="en-CA" sz="1200" b="1" dirty="0" smtClean="0"/>
                        <a:t>Priority</a:t>
                      </a:r>
                      <a:r>
                        <a:rPr lang="en-CA" sz="1200" b="1" baseline="0" dirty="0" smtClean="0"/>
                        <a:t> service (10-day)</a:t>
                      </a:r>
                      <a:endParaRPr lang="en-CA" sz="1200" b="1" dirty="0"/>
                    </a:p>
                  </a:txBody>
                  <a:tcPr/>
                </a:tc>
                <a:tc>
                  <a:txBody>
                    <a:bodyPr/>
                    <a:lstStyle/>
                    <a:p>
                      <a:pPr algn="ctr"/>
                      <a:r>
                        <a:rPr lang="en-CA" sz="1200" dirty="0" smtClean="0"/>
                        <a:t>4,524</a:t>
                      </a:r>
                      <a:endParaRPr lang="en-CA" sz="1200" dirty="0"/>
                    </a:p>
                  </a:txBody>
                  <a:tcPr/>
                </a:tc>
                <a:tc>
                  <a:txBody>
                    <a:bodyPr/>
                    <a:lstStyle/>
                    <a:p>
                      <a:pPr algn="ctr"/>
                      <a:r>
                        <a:rPr lang="en-CA" sz="1200" dirty="0" smtClean="0"/>
                        <a:t>4,006</a:t>
                      </a:r>
                      <a:endParaRPr lang="en-CA" sz="1200" dirty="0"/>
                    </a:p>
                  </a:txBody>
                  <a:tcPr/>
                </a:tc>
                <a:tc>
                  <a:txBody>
                    <a:bodyPr/>
                    <a:lstStyle/>
                    <a:p>
                      <a:pPr algn="ctr"/>
                      <a:r>
                        <a:rPr lang="en-CA" sz="1200" dirty="0" smtClean="0"/>
                        <a:t>5,396</a:t>
                      </a:r>
                      <a:endParaRPr lang="en-CA" sz="1200" dirty="0"/>
                    </a:p>
                  </a:txBody>
                  <a:tcPr/>
                </a:tc>
                <a:tc>
                  <a:txBody>
                    <a:bodyPr/>
                    <a:lstStyle/>
                    <a:p>
                      <a:pPr algn="ctr"/>
                      <a:r>
                        <a:rPr lang="en-CA" sz="1200" dirty="0" smtClean="0"/>
                        <a:t>89%</a:t>
                      </a:r>
                      <a:endParaRPr lang="en-CA" sz="1200" dirty="0"/>
                    </a:p>
                  </a:txBody>
                  <a:tcPr/>
                </a:tc>
                <a:tc>
                  <a:txBody>
                    <a:bodyPr/>
                    <a:lstStyle/>
                    <a:p>
                      <a:pPr algn="ctr"/>
                      <a:r>
                        <a:rPr lang="en-CA" sz="1200" dirty="0" smtClean="0"/>
                        <a:t>11%</a:t>
                      </a:r>
                      <a:endParaRPr lang="en-CA" sz="1200" dirty="0"/>
                    </a:p>
                  </a:txBody>
                  <a:tcPr/>
                </a:tc>
                <a:tc>
                  <a:txBody>
                    <a:bodyPr/>
                    <a:lstStyle/>
                    <a:p>
                      <a:pPr algn="ctr"/>
                      <a:r>
                        <a:rPr lang="en-CA" sz="1200" dirty="0" smtClean="0"/>
                        <a:t>6%</a:t>
                      </a:r>
                      <a:endParaRPr lang="en-CA" sz="1200" dirty="0"/>
                    </a:p>
                  </a:txBody>
                  <a:tcPr/>
                </a:tc>
                <a:extLst>
                  <a:ext uri="{0D108BD9-81ED-4DB2-BD59-A6C34878D82A}">
                    <a16:rowId xmlns:a16="http://schemas.microsoft.com/office/drawing/2014/main" val="10006"/>
                  </a:ext>
                </a:extLst>
              </a:tr>
              <a:tr h="370840">
                <a:tc>
                  <a:txBody>
                    <a:bodyPr/>
                    <a:lstStyle/>
                    <a:p>
                      <a:pPr algn="l"/>
                      <a:r>
                        <a:rPr lang="en-CA" sz="1200" b="1" dirty="0" smtClean="0"/>
                        <a:t>Caregiver</a:t>
                      </a:r>
                      <a:endParaRPr lang="en-CA" sz="1200" b="1" dirty="0"/>
                    </a:p>
                  </a:txBody>
                  <a:tcPr/>
                </a:tc>
                <a:tc>
                  <a:txBody>
                    <a:bodyPr/>
                    <a:lstStyle/>
                    <a:p>
                      <a:pPr algn="ctr"/>
                      <a:r>
                        <a:rPr lang="en-CA" sz="1200" dirty="0" smtClean="0"/>
                        <a:t>7,828</a:t>
                      </a:r>
                      <a:endParaRPr lang="en-CA" sz="1200" dirty="0"/>
                    </a:p>
                  </a:txBody>
                  <a:tcPr/>
                </a:tc>
                <a:tc>
                  <a:txBody>
                    <a:bodyPr/>
                    <a:lstStyle/>
                    <a:p>
                      <a:pPr algn="ctr"/>
                      <a:r>
                        <a:rPr lang="en-CA" sz="1200" dirty="0" smtClean="0"/>
                        <a:t>6,218</a:t>
                      </a:r>
                      <a:endParaRPr lang="en-CA" sz="1200" dirty="0"/>
                    </a:p>
                  </a:txBody>
                  <a:tcPr/>
                </a:tc>
                <a:tc>
                  <a:txBody>
                    <a:bodyPr/>
                    <a:lstStyle/>
                    <a:p>
                      <a:pPr algn="ctr"/>
                      <a:r>
                        <a:rPr lang="en-CA" sz="1200" dirty="0" smtClean="0"/>
                        <a:t>6,245</a:t>
                      </a:r>
                      <a:endParaRPr lang="en-CA" sz="1200" dirty="0"/>
                    </a:p>
                  </a:txBody>
                  <a:tcPr/>
                </a:tc>
                <a:tc>
                  <a:txBody>
                    <a:bodyPr/>
                    <a:lstStyle/>
                    <a:p>
                      <a:pPr algn="ctr"/>
                      <a:r>
                        <a:rPr lang="en-CA" sz="1200" dirty="0" smtClean="0"/>
                        <a:t>79%</a:t>
                      </a:r>
                      <a:endParaRPr lang="en-CA" sz="1200" dirty="0"/>
                    </a:p>
                  </a:txBody>
                  <a:tcPr/>
                </a:tc>
                <a:tc>
                  <a:txBody>
                    <a:bodyPr/>
                    <a:lstStyle/>
                    <a:p>
                      <a:pPr algn="ctr"/>
                      <a:r>
                        <a:rPr lang="en-CA" sz="1200" dirty="0" smtClean="0"/>
                        <a:t>19%</a:t>
                      </a:r>
                      <a:endParaRPr lang="en-CA" sz="1200" dirty="0"/>
                    </a:p>
                  </a:txBody>
                  <a:tcPr/>
                </a:tc>
                <a:tc>
                  <a:txBody>
                    <a:bodyPr/>
                    <a:lstStyle/>
                    <a:p>
                      <a:pPr algn="ctr"/>
                      <a:r>
                        <a:rPr lang="en-CA" sz="1200" dirty="0" smtClean="0"/>
                        <a:t>7%</a:t>
                      </a:r>
                      <a:endParaRPr lang="en-CA" sz="1200" dirty="0"/>
                    </a:p>
                  </a:txBody>
                  <a:tcPr/>
                </a:tc>
                <a:extLst>
                  <a:ext uri="{0D108BD9-81ED-4DB2-BD59-A6C34878D82A}">
                    <a16:rowId xmlns:a16="http://schemas.microsoft.com/office/drawing/2014/main" val="10007"/>
                  </a:ext>
                </a:extLst>
              </a:tr>
              <a:tr h="370840">
                <a:tc>
                  <a:txBody>
                    <a:bodyPr/>
                    <a:lstStyle/>
                    <a:p>
                      <a:pPr algn="l"/>
                      <a:r>
                        <a:rPr lang="en-CA" sz="1200" b="1" dirty="0" smtClean="0"/>
                        <a:t>High Wage</a:t>
                      </a:r>
                      <a:endParaRPr lang="en-CA" sz="1200" b="1" dirty="0"/>
                    </a:p>
                  </a:txBody>
                  <a:tcPr/>
                </a:tc>
                <a:tc>
                  <a:txBody>
                    <a:bodyPr/>
                    <a:lstStyle/>
                    <a:p>
                      <a:pPr algn="ctr"/>
                      <a:r>
                        <a:rPr lang="en-CA" sz="1200" dirty="0" smtClean="0"/>
                        <a:t>7,957</a:t>
                      </a:r>
                      <a:endParaRPr lang="en-CA" sz="1200" dirty="0"/>
                    </a:p>
                  </a:txBody>
                  <a:tcPr/>
                </a:tc>
                <a:tc>
                  <a:txBody>
                    <a:bodyPr/>
                    <a:lstStyle/>
                    <a:p>
                      <a:pPr algn="ctr"/>
                      <a:r>
                        <a:rPr lang="en-CA" sz="1200" dirty="0" smtClean="0"/>
                        <a:t>6,564</a:t>
                      </a:r>
                      <a:endParaRPr lang="en-CA" sz="1200" dirty="0"/>
                    </a:p>
                  </a:txBody>
                  <a:tcPr/>
                </a:tc>
                <a:tc>
                  <a:txBody>
                    <a:bodyPr/>
                    <a:lstStyle/>
                    <a:p>
                      <a:pPr algn="ctr"/>
                      <a:r>
                        <a:rPr lang="en-CA" sz="1200" dirty="0" smtClean="0"/>
                        <a:t>9,669</a:t>
                      </a:r>
                      <a:endParaRPr lang="en-CA" sz="1200" dirty="0"/>
                    </a:p>
                  </a:txBody>
                  <a:tcPr/>
                </a:tc>
                <a:tc>
                  <a:txBody>
                    <a:bodyPr/>
                    <a:lstStyle/>
                    <a:p>
                      <a:pPr algn="ctr"/>
                      <a:r>
                        <a:rPr lang="en-CA" sz="1200" dirty="0" smtClean="0"/>
                        <a:t>82%</a:t>
                      </a:r>
                      <a:endParaRPr lang="en-CA" sz="1200" dirty="0"/>
                    </a:p>
                  </a:txBody>
                  <a:tcPr/>
                </a:tc>
                <a:tc>
                  <a:txBody>
                    <a:bodyPr/>
                    <a:lstStyle/>
                    <a:p>
                      <a:pPr algn="ctr"/>
                      <a:r>
                        <a:rPr lang="en-CA" sz="1200" dirty="0" smtClean="0"/>
                        <a:t>20%</a:t>
                      </a:r>
                      <a:endParaRPr lang="en-CA" sz="1200" dirty="0"/>
                    </a:p>
                  </a:txBody>
                  <a:tcPr/>
                </a:tc>
                <a:tc>
                  <a:txBody>
                    <a:bodyPr/>
                    <a:lstStyle/>
                    <a:p>
                      <a:pPr algn="ctr"/>
                      <a:r>
                        <a:rPr lang="en-CA" sz="1200" dirty="0" smtClean="0"/>
                        <a:t>10%</a:t>
                      </a:r>
                      <a:endParaRPr lang="en-CA" sz="1200" dirty="0"/>
                    </a:p>
                  </a:txBody>
                  <a:tcPr/>
                </a:tc>
                <a:extLst>
                  <a:ext uri="{0D108BD9-81ED-4DB2-BD59-A6C34878D82A}">
                    <a16:rowId xmlns:a16="http://schemas.microsoft.com/office/drawing/2014/main" val="10008"/>
                  </a:ext>
                </a:extLst>
              </a:tr>
              <a:tr h="370840">
                <a:tc>
                  <a:txBody>
                    <a:bodyPr/>
                    <a:lstStyle/>
                    <a:p>
                      <a:pPr algn="l"/>
                      <a:r>
                        <a:rPr lang="en-CA" sz="1200" b="1" dirty="0" smtClean="0"/>
                        <a:t>Low Wage</a:t>
                      </a:r>
                      <a:endParaRPr lang="en-CA" sz="1200" b="1" dirty="0"/>
                    </a:p>
                  </a:txBody>
                  <a:tcPr/>
                </a:tc>
                <a:tc>
                  <a:txBody>
                    <a:bodyPr/>
                    <a:lstStyle/>
                    <a:p>
                      <a:pPr algn="ctr"/>
                      <a:r>
                        <a:rPr lang="en-CA" sz="1200" dirty="0" smtClean="0"/>
                        <a:t>4,502</a:t>
                      </a:r>
                      <a:endParaRPr lang="en-CA" sz="1200" dirty="0"/>
                    </a:p>
                  </a:txBody>
                  <a:tcPr/>
                </a:tc>
                <a:tc>
                  <a:txBody>
                    <a:bodyPr/>
                    <a:lstStyle/>
                    <a:p>
                      <a:pPr algn="ctr"/>
                      <a:r>
                        <a:rPr lang="en-CA" sz="1200" dirty="0" smtClean="0"/>
                        <a:t>2,900</a:t>
                      </a:r>
                      <a:endParaRPr lang="en-CA" sz="1200" dirty="0"/>
                    </a:p>
                  </a:txBody>
                  <a:tcPr/>
                </a:tc>
                <a:tc>
                  <a:txBody>
                    <a:bodyPr/>
                    <a:lstStyle/>
                    <a:p>
                      <a:pPr algn="ctr"/>
                      <a:r>
                        <a:rPr lang="en-CA" sz="1200" dirty="0" smtClean="0"/>
                        <a:t>7,664</a:t>
                      </a:r>
                      <a:endParaRPr lang="en-CA" sz="1200" dirty="0"/>
                    </a:p>
                  </a:txBody>
                  <a:tcPr/>
                </a:tc>
                <a:tc>
                  <a:txBody>
                    <a:bodyPr/>
                    <a:lstStyle/>
                    <a:p>
                      <a:pPr algn="ctr"/>
                      <a:r>
                        <a:rPr lang="en-CA" sz="1200" dirty="0" smtClean="0"/>
                        <a:t>64%</a:t>
                      </a:r>
                      <a:endParaRPr lang="en-CA" sz="1200" dirty="0"/>
                    </a:p>
                  </a:txBody>
                  <a:tcPr/>
                </a:tc>
                <a:tc>
                  <a:txBody>
                    <a:bodyPr/>
                    <a:lstStyle/>
                    <a:p>
                      <a:pPr algn="ctr"/>
                      <a:r>
                        <a:rPr lang="en-CA" sz="1200" dirty="0" smtClean="0"/>
                        <a:t>11%</a:t>
                      </a:r>
                      <a:endParaRPr lang="en-CA" sz="1200" dirty="0"/>
                    </a:p>
                  </a:txBody>
                  <a:tcPr/>
                </a:tc>
                <a:tc>
                  <a:txBody>
                    <a:bodyPr/>
                    <a:lstStyle/>
                    <a:p>
                      <a:pPr algn="ctr"/>
                      <a:r>
                        <a:rPr lang="en-CA" sz="1200" dirty="0" smtClean="0"/>
                        <a:t>9%</a:t>
                      </a:r>
                      <a:endParaRPr lang="en-CA" sz="1200" dirty="0"/>
                    </a:p>
                  </a:txBody>
                  <a:tcPr/>
                </a:tc>
                <a:extLst>
                  <a:ext uri="{0D108BD9-81ED-4DB2-BD59-A6C34878D82A}">
                    <a16:rowId xmlns:a16="http://schemas.microsoft.com/office/drawing/2014/main" val="10009"/>
                  </a:ext>
                </a:extLst>
              </a:tr>
              <a:tr h="370840">
                <a:tc>
                  <a:txBody>
                    <a:bodyPr/>
                    <a:lstStyle/>
                    <a:p>
                      <a:pPr algn="l"/>
                      <a:r>
                        <a:rPr lang="en-CA" sz="1200" b="1" dirty="0" smtClean="0"/>
                        <a:t>Permanent Resident</a:t>
                      </a:r>
                      <a:endParaRPr lang="en-CA" sz="1200" b="1" dirty="0"/>
                    </a:p>
                  </a:txBody>
                  <a:tcPr/>
                </a:tc>
                <a:tc>
                  <a:txBody>
                    <a:bodyPr/>
                    <a:lstStyle/>
                    <a:p>
                      <a:pPr algn="ctr"/>
                      <a:r>
                        <a:rPr lang="en-CA" sz="1200" dirty="0" smtClean="0"/>
                        <a:t>5,438</a:t>
                      </a:r>
                      <a:endParaRPr lang="en-CA" sz="1200" dirty="0"/>
                    </a:p>
                  </a:txBody>
                  <a:tcPr/>
                </a:tc>
                <a:tc>
                  <a:txBody>
                    <a:bodyPr/>
                    <a:lstStyle/>
                    <a:p>
                      <a:pPr algn="ctr"/>
                      <a:r>
                        <a:rPr lang="en-CA" sz="1200" dirty="0" smtClean="0"/>
                        <a:t>4,130</a:t>
                      </a:r>
                      <a:endParaRPr lang="en-CA" sz="1200" dirty="0"/>
                    </a:p>
                  </a:txBody>
                  <a:tcPr/>
                </a:tc>
                <a:tc>
                  <a:txBody>
                    <a:bodyPr/>
                    <a:lstStyle/>
                    <a:p>
                      <a:pPr algn="ctr"/>
                      <a:r>
                        <a:rPr lang="en-CA" sz="1200" dirty="0" smtClean="0"/>
                        <a:t>5,052</a:t>
                      </a:r>
                      <a:endParaRPr lang="en-CA" sz="1200" dirty="0"/>
                    </a:p>
                  </a:txBody>
                  <a:tcPr/>
                </a:tc>
                <a:tc>
                  <a:txBody>
                    <a:bodyPr/>
                    <a:lstStyle/>
                    <a:p>
                      <a:pPr algn="ctr"/>
                      <a:r>
                        <a:rPr lang="en-CA" sz="1200" dirty="0" smtClean="0"/>
                        <a:t>76%</a:t>
                      </a:r>
                      <a:endParaRPr lang="en-CA" sz="1200" dirty="0"/>
                    </a:p>
                  </a:txBody>
                  <a:tcPr/>
                </a:tc>
                <a:tc>
                  <a:txBody>
                    <a:bodyPr/>
                    <a:lstStyle/>
                    <a:p>
                      <a:pPr algn="ctr"/>
                      <a:r>
                        <a:rPr lang="en-CA" sz="1200" dirty="0" smtClean="0"/>
                        <a:t>14%</a:t>
                      </a:r>
                      <a:endParaRPr lang="en-CA" sz="1200" dirty="0"/>
                    </a:p>
                  </a:txBody>
                  <a:tcPr/>
                </a:tc>
                <a:tc>
                  <a:txBody>
                    <a:bodyPr/>
                    <a:lstStyle/>
                    <a:p>
                      <a:pPr algn="ctr"/>
                      <a:r>
                        <a:rPr lang="en-CA" sz="1200" dirty="0" smtClean="0"/>
                        <a:t>5%</a:t>
                      </a:r>
                      <a:endParaRPr lang="en-CA" sz="1200" dirty="0"/>
                    </a:p>
                  </a:txBody>
                  <a:tcPr/>
                </a:tc>
                <a:extLst>
                  <a:ext uri="{0D108BD9-81ED-4DB2-BD59-A6C34878D82A}">
                    <a16:rowId xmlns:a16="http://schemas.microsoft.com/office/drawing/2014/main" val="10010"/>
                  </a:ext>
                </a:extLst>
              </a:tr>
              <a:tr h="370840">
                <a:tc>
                  <a:txBody>
                    <a:bodyPr/>
                    <a:lstStyle/>
                    <a:p>
                      <a:pPr algn="l"/>
                      <a:r>
                        <a:rPr lang="en-CA" sz="1200" b="1" dirty="0" smtClean="0"/>
                        <a:t>Global Talent Stream</a:t>
                      </a:r>
                      <a:r>
                        <a:rPr lang="en-CA" sz="1200" b="1" baseline="0" dirty="0" smtClean="0"/>
                        <a:t> (Pilot)</a:t>
                      </a:r>
                      <a:r>
                        <a:rPr lang="en-CA" sz="1200" b="1" dirty="0" smtClean="0"/>
                        <a:t> </a:t>
                      </a:r>
                      <a:endParaRPr lang="en-CA" sz="1200" b="1" dirty="0"/>
                    </a:p>
                  </a:txBody>
                  <a:tcPr/>
                </a:tc>
                <a:tc>
                  <a:txBody>
                    <a:bodyPr/>
                    <a:lstStyle/>
                    <a:p>
                      <a:pPr algn="ctr"/>
                      <a:r>
                        <a:rPr lang="en-CA" sz="1200" dirty="0" smtClean="0"/>
                        <a:t>1,308</a:t>
                      </a:r>
                      <a:endParaRPr lang="en-CA" sz="1200" dirty="0"/>
                    </a:p>
                  </a:txBody>
                  <a:tcPr/>
                </a:tc>
                <a:tc>
                  <a:txBody>
                    <a:bodyPr/>
                    <a:lstStyle/>
                    <a:p>
                      <a:pPr algn="ctr"/>
                      <a:r>
                        <a:rPr lang="en-CA" sz="1200" dirty="0" smtClean="0"/>
                        <a:t>1,200</a:t>
                      </a:r>
                      <a:endParaRPr lang="en-CA" sz="1200" dirty="0"/>
                    </a:p>
                  </a:txBody>
                  <a:tcPr/>
                </a:tc>
                <a:tc>
                  <a:txBody>
                    <a:bodyPr/>
                    <a:lstStyle/>
                    <a:p>
                      <a:pPr algn="ctr"/>
                      <a:r>
                        <a:rPr lang="en-CA" sz="1200" dirty="0" smtClean="0"/>
                        <a:t>1,257</a:t>
                      </a:r>
                      <a:endParaRPr lang="en-CA" sz="1200" dirty="0"/>
                    </a:p>
                  </a:txBody>
                  <a:tcPr/>
                </a:tc>
                <a:tc>
                  <a:txBody>
                    <a:bodyPr/>
                    <a:lstStyle/>
                    <a:p>
                      <a:pPr algn="ctr"/>
                      <a:r>
                        <a:rPr lang="en-CA" sz="1200" dirty="0" smtClean="0"/>
                        <a:t>92%</a:t>
                      </a:r>
                      <a:endParaRPr lang="en-CA" sz="1200" dirty="0"/>
                    </a:p>
                  </a:txBody>
                  <a:tcPr/>
                </a:tc>
                <a:tc>
                  <a:txBody>
                    <a:bodyPr/>
                    <a:lstStyle/>
                    <a:p>
                      <a:pPr algn="ctr"/>
                      <a:r>
                        <a:rPr lang="en-CA" sz="1200" dirty="0" smtClean="0"/>
                        <a:t>3%</a:t>
                      </a:r>
                      <a:endParaRPr lang="en-CA" sz="1200" dirty="0"/>
                    </a:p>
                  </a:txBody>
                  <a:tcPr/>
                </a:tc>
                <a:tc>
                  <a:txBody>
                    <a:bodyPr/>
                    <a:lstStyle/>
                    <a:p>
                      <a:pPr algn="ctr"/>
                      <a:r>
                        <a:rPr lang="en-CA" sz="1200" dirty="0" smtClean="0"/>
                        <a:t>1%</a:t>
                      </a:r>
                      <a:endParaRPr lang="en-CA" sz="1200" dirty="0"/>
                    </a:p>
                  </a:txBody>
                  <a:tcPr/>
                </a:tc>
                <a:extLst>
                  <a:ext uri="{0D108BD9-81ED-4DB2-BD59-A6C34878D82A}">
                    <a16:rowId xmlns:a16="http://schemas.microsoft.com/office/drawing/2014/main" val="10011"/>
                  </a:ext>
                </a:extLst>
              </a:tr>
              <a:tr h="370840">
                <a:tc>
                  <a:txBody>
                    <a:bodyPr/>
                    <a:lstStyle/>
                    <a:p>
                      <a:pPr algn="l"/>
                      <a:r>
                        <a:rPr lang="en-CA" sz="1200" b="1" dirty="0" smtClean="0"/>
                        <a:t>TOTALS</a:t>
                      </a:r>
                      <a:endParaRPr lang="en-CA" sz="1200" b="1" dirty="0"/>
                    </a:p>
                  </a:txBody>
                  <a:tcPr/>
                </a:tc>
                <a:tc>
                  <a:txBody>
                    <a:bodyPr/>
                    <a:lstStyle/>
                    <a:p>
                      <a:pPr algn="ctr"/>
                      <a:r>
                        <a:rPr lang="en-CA" sz="1200" b="1" dirty="0" smtClean="0"/>
                        <a:t>40,421</a:t>
                      </a:r>
                      <a:endParaRPr lang="en-CA" sz="1200" b="1" dirty="0"/>
                    </a:p>
                  </a:txBody>
                  <a:tcPr/>
                </a:tc>
                <a:tc>
                  <a:txBody>
                    <a:bodyPr/>
                    <a:lstStyle/>
                    <a:p>
                      <a:pPr algn="ctr"/>
                      <a:r>
                        <a:rPr lang="en-CA" sz="1200" b="1" dirty="0" smtClean="0"/>
                        <a:t>32,683</a:t>
                      </a:r>
                      <a:endParaRPr lang="en-CA" sz="1200" b="1" dirty="0"/>
                    </a:p>
                  </a:txBody>
                  <a:tcPr/>
                </a:tc>
                <a:tc>
                  <a:txBody>
                    <a:bodyPr/>
                    <a:lstStyle/>
                    <a:p>
                      <a:pPr algn="ctr"/>
                      <a:r>
                        <a:rPr lang="en-CA" sz="1200" b="1" dirty="0" smtClean="0"/>
                        <a:t>93,222</a:t>
                      </a:r>
                      <a:endParaRPr lang="en-CA" sz="1200" b="1" dirty="0"/>
                    </a:p>
                  </a:txBody>
                  <a:tcPr/>
                </a:tc>
                <a:tc>
                  <a:txBody>
                    <a:bodyPr/>
                    <a:lstStyle/>
                    <a:p>
                      <a:pPr algn="ctr"/>
                      <a:r>
                        <a:rPr lang="en-CA" sz="1200" b="1" dirty="0" smtClean="0"/>
                        <a:t>81%</a:t>
                      </a:r>
                      <a:endParaRPr lang="en-CA" sz="1200" b="1" dirty="0"/>
                    </a:p>
                  </a:txBody>
                  <a:tcPr/>
                </a:tc>
                <a:tc>
                  <a:txBody>
                    <a:bodyPr/>
                    <a:lstStyle/>
                    <a:p>
                      <a:pPr algn="ctr"/>
                      <a:r>
                        <a:rPr lang="en-CA" sz="1200" b="1" dirty="0" smtClean="0"/>
                        <a:t>100%</a:t>
                      </a:r>
                      <a:endParaRPr lang="en-CA" sz="1200" b="1" dirty="0"/>
                    </a:p>
                  </a:txBody>
                  <a:tcPr/>
                </a:tc>
                <a:tc>
                  <a:txBody>
                    <a:bodyPr/>
                    <a:lstStyle/>
                    <a:p>
                      <a:pPr algn="ctr"/>
                      <a:r>
                        <a:rPr lang="en-CA" sz="1200" b="1" dirty="0" smtClean="0"/>
                        <a:t>100%</a:t>
                      </a:r>
                      <a:endParaRPr lang="en-CA" sz="1200" b="1" dirty="0"/>
                    </a:p>
                  </a:txBody>
                  <a:tcPr/>
                </a:tc>
                <a:extLst>
                  <a:ext uri="{0D108BD9-81ED-4DB2-BD59-A6C34878D82A}">
                    <a16:rowId xmlns:a16="http://schemas.microsoft.com/office/drawing/2014/main" val="1540270517"/>
                  </a:ext>
                </a:extLst>
              </a:tr>
            </a:tbl>
          </a:graphicData>
        </a:graphic>
      </p:graphicFrame>
      <p:sp>
        <p:nvSpPr>
          <p:cNvPr id="3" name="Rectangle 2"/>
          <p:cNvSpPr/>
          <p:nvPr/>
        </p:nvSpPr>
        <p:spPr>
          <a:xfrm>
            <a:off x="478971" y="243171"/>
            <a:ext cx="4367093" cy="369332"/>
          </a:xfrm>
          <a:prstGeom prst="rect">
            <a:avLst/>
          </a:prstGeom>
        </p:spPr>
        <p:txBody>
          <a:bodyPr wrap="none">
            <a:spAutoFit/>
          </a:bodyPr>
          <a:lstStyle/>
          <a:p>
            <a:r>
              <a:rPr lang="en-CA" b="1" dirty="0">
                <a:solidFill>
                  <a:schemeClr val="accent5">
                    <a:lumMod val="75000"/>
                  </a:schemeClr>
                </a:solidFill>
              </a:rPr>
              <a:t>TEMPORARY FOREIGN WORKER PROGRAM </a:t>
            </a:r>
            <a:endParaRPr lang="en-CA" dirty="0"/>
          </a:p>
        </p:txBody>
      </p:sp>
    </p:spTree>
    <p:extLst>
      <p:ext uri="{BB962C8B-B14F-4D97-AF65-F5344CB8AC3E}">
        <p14:creationId xmlns:p14="http://schemas.microsoft.com/office/powerpoint/2010/main" val="608592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6</a:t>
            </a:fld>
            <a:endParaRPr lang="en-US"/>
          </a:p>
        </p:txBody>
      </p:sp>
      <p:sp>
        <p:nvSpPr>
          <p:cNvPr id="3" name="Rectangle 2"/>
          <p:cNvSpPr/>
          <p:nvPr/>
        </p:nvSpPr>
        <p:spPr>
          <a:xfrm>
            <a:off x="261258" y="1047701"/>
            <a:ext cx="8647612" cy="5740033"/>
          </a:xfrm>
          <a:prstGeom prst="rect">
            <a:avLst/>
          </a:prstGeom>
        </p:spPr>
        <p:txBody>
          <a:bodyPr wrap="square">
            <a:spAutoFit/>
          </a:bodyPr>
          <a:lstStyle/>
          <a:p>
            <a:pPr lvl="0">
              <a:lnSpc>
                <a:spcPct val="80000"/>
              </a:lnSpc>
              <a:buClr>
                <a:schemeClr val="dk1"/>
              </a:buClr>
              <a:buSzPts val="1470"/>
            </a:pPr>
            <a:r>
              <a:rPr lang="en-CA" sz="1500" dirty="0" smtClean="0">
                <a:solidFill>
                  <a:schemeClr val="dk1"/>
                </a:solidFill>
                <a:ea typeface="Arial"/>
                <a:cs typeface="Arial"/>
                <a:sym typeface="Arial"/>
              </a:rPr>
              <a:t>Over the course of 2018-2019 ESDC has made considerable efforts to consult Temporary Foreign Worker Program stakeholders and workers to get their feedback on program design and delivery.</a:t>
            </a:r>
          </a:p>
          <a:p>
            <a:pPr lvl="0">
              <a:lnSpc>
                <a:spcPct val="80000"/>
              </a:lnSpc>
              <a:buClr>
                <a:schemeClr val="dk1"/>
              </a:buClr>
              <a:buSzPts val="1470"/>
            </a:pPr>
            <a:endParaRPr lang="en-CA" sz="1500" dirty="0" smtClean="0">
              <a:solidFill>
                <a:schemeClr val="dk1"/>
              </a:solidFill>
              <a:ea typeface="Arial"/>
              <a:cs typeface="Arial"/>
              <a:sym typeface="Arial"/>
            </a:endParaRPr>
          </a:p>
          <a:p>
            <a:pPr lvl="0">
              <a:lnSpc>
                <a:spcPct val="80000"/>
              </a:lnSpc>
              <a:buClr>
                <a:schemeClr val="dk1"/>
              </a:buClr>
              <a:buSzPts val="1470"/>
            </a:pPr>
            <a:r>
              <a:rPr lang="en-CA" sz="1500" b="1" dirty="0" smtClean="0">
                <a:solidFill>
                  <a:schemeClr val="dk1"/>
                </a:solidFill>
                <a:ea typeface="Arial"/>
                <a:cs typeface="Arial"/>
                <a:sym typeface="Arial"/>
              </a:rPr>
              <a:t>Primary </a:t>
            </a:r>
            <a:r>
              <a:rPr lang="en-CA" sz="1500" b="1" dirty="0">
                <a:solidFill>
                  <a:schemeClr val="dk1"/>
                </a:solidFill>
                <a:ea typeface="Arial"/>
                <a:cs typeface="Arial"/>
                <a:sym typeface="Arial"/>
              </a:rPr>
              <a:t>Agriculture Review (May – July 2018):</a:t>
            </a:r>
            <a:endParaRPr lang="en-CA" sz="1500" b="1" dirty="0"/>
          </a:p>
          <a:p>
            <a:pPr marL="342900" indent="-342900">
              <a:lnSpc>
                <a:spcPct val="80000"/>
              </a:lnSpc>
              <a:spcBef>
                <a:spcPts val="538"/>
              </a:spcBef>
              <a:buClr>
                <a:schemeClr val="dk1"/>
              </a:buClr>
              <a:buSzPts val="1190"/>
              <a:buFont typeface="Arial"/>
              <a:buChar char="•"/>
            </a:pPr>
            <a:r>
              <a:rPr lang="en-CA" sz="1500" dirty="0">
                <a:solidFill>
                  <a:schemeClr val="dk1"/>
                </a:solidFill>
                <a:ea typeface="Arial"/>
                <a:cs typeface="Arial"/>
                <a:sym typeface="Arial"/>
              </a:rPr>
              <a:t>Cross-Canada consultations (13 in-person sessions from May – June 2018).</a:t>
            </a:r>
            <a:endParaRPr lang="en-CA" sz="1500" dirty="0"/>
          </a:p>
          <a:p>
            <a:pPr marL="342900" indent="-342900">
              <a:lnSpc>
                <a:spcPct val="80000"/>
              </a:lnSpc>
              <a:spcBef>
                <a:spcPts val="538"/>
              </a:spcBef>
              <a:buClr>
                <a:schemeClr val="dk1"/>
              </a:buClr>
              <a:buSzPts val="1190"/>
              <a:buFont typeface="Arial"/>
              <a:buChar char="•"/>
            </a:pPr>
            <a:r>
              <a:rPr lang="en-CA" sz="1500" dirty="0">
                <a:solidFill>
                  <a:schemeClr val="dk1"/>
                </a:solidFill>
                <a:ea typeface="Arial"/>
                <a:cs typeface="Arial"/>
                <a:sym typeface="Arial"/>
              </a:rPr>
              <a:t>Two Virtual sessions (French and English) for stakeholders unable to attend in-person sessions (June 2018).</a:t>
            </a:r>
            <a:endParaRPr lang="en-CA" sz="1500" dirty="0"/>
          </a:p>
          <a:p>
            <a:pPr marL="342900" indent="-342900">
              <a:lnSpc>
                <a:spcPct val="80000"/>
              </a:lnSpc>
              <a:spcBef>
                <a:spcPts val="538"/>
              </a:spcBef>
              <a:buClr>
                <a:schemeClr val="dk1"/>
              </a:buClr>
              <a:buSzPts val="1190"/>
              <a:buFont typeface="Arial"/>
              <a:buChar char="•"/>
            </a:pPr>
            <a:r>
              <a:rPr lang="en-CA" sz="1500" dirty="0">
                <a:solidFill>
                  <a:schemeClr val="dk1"/>
                </a:solidFill>
                <a:ea typeface="Arial"/>
                <a:cs typeface="Arial"/>
                <a:sym typeface="Arial"/>
              </a:rPr>
              <a:t>Online survey allowing stakeholders to provide input through a guided questionnaire (closed July 27, 2018).</a:t>
            </a:r>
            <a:endParaRPr lang="en-CA" sz="1500" dirty="0"/>
          </a:p>
          <a:p>
            <a:pPr marL="342900" indent="-342900">
              <a:lnSpc>
                <a:spcPct val="80000"/>
              </a:lnSpc>
              <a:spcBef>
                <a:spcPts val="538"/>
              </a:spcBef>
              <a:buClr>
                <a:schemeClr val="dk1"/>
              </a:buClr>
              <a:buSzPts val="1190"/>
              <a:buFont typeface="Arial"/>
              <a:buChar char="•"/>
            </a:pPr>
            <a:r>
              <a:rPr lang="en-CA" sz="1500" dirty="0">
                <a:solidFill>
                  <a:schemeClr val="dk1"/>
                </a:solidFill>
                <a:ea typeface="Arial"/>
                <a:cs typeface="Arial"/>
                <a:sym typeface="Arial"/>
              </a:rPr>
              <a:t>Consultations with delegates from the Governments of </a:t>
            </a:r>
            <a:r>
              <a:rPr lang="en-CA" sz="1500" dirty="0" smtClean="0">
                <a:solidFill>
                  <a:schemeClr val="dk1"/>
                </a:solidFill>
                <a:ea typeface="Arial"/>
                <a:cs typeface="Arial"/>
                <a:sym typeface="Arial"/>
              </a:rPr>
              <a:t>Mexico and Caribbean </a:t>
            </a:r>
            <a:r>
              <a:rPr lang="en-CA" sz="1500" dirty="0">
                <a:solidFill>
                  <a:schemeClr val="dk1"/>
                </a:solidFill>
                <a:ea typeface="Arial"/>
                <a:cs typeface="Arial"/>
                <a:sym typeface="Arial"/>
              </a:rPr>
              <a:t>countries (June 2018).</a:t>
            </a:r>
            <a:endParaRPr lang="en-CA" sz="1500" dirty="0"/>
          </a:p>
          <a:p>
            <a:pPr marL="342900" indent="-342900">
              <a:lnSpc>
                <a:spcPct val="80000"/>
              </a:lnSpc>
              <a:spcBef>
                <a:spcPts val="538"/>
              </a:spcBef>
              <a:buClr>
                <a:schemeClr val="dk1"/>
              </a:buClr>
              <a:buSzPts val="1190"/>
              <a:buFont typeface="Arial"/>
              <a:buChar char="•"/>
            </a:pPr>
            <a:r>
              <a:rPr lang="en-CA" sz="1500" dirty="0" smtClean="0">
                <a:solidFill>
                  <a:schemeClr val="dk1"/>
                </a:solidFill>
                <a:ea typeface="Arial"/>
                <a:cs typeface="Arial"/>
                <a:sym typeface="Arial"/>
              </a:rPr>
              <a:t>Consultations </a:t>
            </a:r>
            <a:r>
              <a:rPr lang="en-CA" sz="1500" dirty="0">
                <a:solidFill>
                  <a:schemeClr val="dk1"/>
                </a:solidFill>
                <a:ea typeface="Arial"/>
                <a:cs typeface="Arial"/>
                <a:sym typeface="Arial"/>
              </a:rPr>
              <a:t>with foreign workers (</a:t>
            </a:r>
            <a:r>
              <a:rPr lang="en-CA" sz="1500" dirty="0" smtClean="0">
                <a:solidFill>
                  <a:schemeClr val="dk1"/>
                </a:solidFill>
                <a:ea typeface="Arial"/>
                <a:cs typeface="Arial"/>
                <a:sym typeface="Arial"/>
              </a:rPr>
              <a:t>July-October </a:t>
            </a:r>
            <a:r>
              <a:rPr lang="en-CA" sz="1500" dirty="0">
                <a:solidFill>
                  <a:schemeClr val="dk1"/>
                </a:solidFill>
                <a:ea typeface="Arial"/>
                <a:cs typeface="Arial"/>
                <a:sym typeface="Arial"/>
              </a:rPr>
              <a:t>2018).</a:t>
            </a:r>
            <a:endParaRPr lang="en-CA" sz="1500" dirty="0"/>
          </a:p>
          <a:p>
            <a:pPr lvl="0">
              <a:lnSpc>
                <a:spcPct val="80000"/>
              </a:lnSpc>
              <a:spcBef>
                <a:spcPts val="1100"/>
              </a:spcBef>
              <a:buClr>
                <a:schemeClr val="dk1"/>
              </a:buClr>
              <a:buSzPts val="1470"/>
            </a:pPr>
            <a:r>
              <a:rPr lang="en-CA" sz="1500" b="1" dirty="0" smtClean="0">
                <a:solidFill>
                  <a:schemeClr val="dk1"/>
                </a:solidFill>
                <a:ea typeface="Arial"/>
                <a:cs typeface="Arial"/>
                <a:sym typeface="Arial"/>
              </a:rPr>
              <a:t>Sectoral Review Consultations </a:t>
            </a:r>
            <a:r>
              <a:rPr lang="en-CA" sz="1500" b="1" dirty="0">
                <a:solidFill>
                  <a:schemeClr val="dk1"/>
                </a:solidFill>
                <a:ea typeface="Arial"/>
                <a:cs typeface="Arial"/>
                <a:sym typeface="Arial"/>
              </a:rPr>
              <a:t>(May – June 2018):</a:t>
            </a:r>
            <a:endParaRPr lang="en-CA" sz="1500" b="1" dirty="0"/>
          </a:p>
          <a:p>
            <a:pPr marL="342900" lvl="0" indent="-342900">
              <a:spcBef>
                <a:spcPts val="538"/>
              </a:spcBef>
              <a:buClr>
                <a:schemeClr val="dk1"/>
              </a:buClr>
              <a:buSzPts val="1190"/>
              <a:buFont typeface="Arial"/>
              <a:buChar char="•"/>
            </a:pPr>
            <a:r>
              <a:rPr lang="en-CA" sz="1500" dirty="0">
                <a:solidFill>
                  <a:schemeClr val="dk1"/>
                </a:solidFill>
                <a:ea typeface="Arial"/>
                <a:cs typeface="Arial"/>
                <a:sym typeface="Arial"/>
              </a:rPr>
              <a:t>Tourism Sector (April – May) and Trucking Industry cross-Canada consultations (9 sessions – June 2018): participants from a wide variety of related businesses and associations, organized labour, and representatives from the federal and provincial governments.</a:t>
            </a:r>
          </a:p>
          <a:p>
            <a:pPr lvl="0">
              <a:lnSpc>
                <a:spcPct val="80000"/>
              </a:lnSpc>
              <a:spcBef>
                <a:spcPts val="1100"/>
              </a:spcBef>
              <a:buClr>
                <a:schemeClr val="dk1"/>
              </a:buClr>
              <a:buSzPts val="1470"/>
            </a:pPr>
            <a:r>
              <a:rPr lang="en-CA" sz="1500" b="1" dirty="0" smtClean="0">
                <a:solidFill>
                  <a:schemeClr val="dk1"/>
                </a:solidFill>
                <a:ea typeface="Arial"/>
                <a:cs typeface="Arial"/>
                <a:sym typeface="Arial"/>
              </a:rPr>
              <a:t>Service Standard and Fee Review (October </a:t>
            </a:r>
            <a:r>
              <a:rPr lang="en-CA" sz="1500" b="1" dirty="0">
                <a:solidFill>
                  <a:schemeClr val="dk1"/>
                </a:solidFill>
                <a:ea typeface="Arial"/>
                <a:cs typeface="Arial"/>
                <a:sym typeface="Arial"/>
              </a:rPr>
              <a:t>2018):</a:t>
            </a:r>
            <a:endParaRPr lang="en-CA" sz="1500" b="1" dirty="0"/>
          </a:p>
          <a:p>
            <a:pPr marL="342900" lvl="0" indent="-342900">
              <a:spcBef>
                <a:spcPts val="538"/>
              </a:spcBef>
              <a:buClr>
                <a:schemeClr val="dk1"/>
              </a:buClr>
              <a:buSzPts val="1190"/>
              <a:buFont typeface="Arial"/>
              <a:buChar char="•"/>
            </a:pPr>
            <a:r>
              <a:rPr lang="en-CA" sz="1500" dirty="0">
                <a:solidFill>
                  <a:schemeClr val="dk1"/>
                </a:solidFill>
                <a:ea typeface="Arial"/>
                <a:cs typeface="Arial"/>
                <a:sym typeface="Arial"/>
              </a:rPr>
              <a:t>Joint survey focused on Service Standards Review and Fee Review to past employers that have benefited from the TFW Program and that were not reached through the Primary Agriculture Review </a:t>
            </a:r>
            <a:r>
              <a:rPr lang="en-CA" sz="1500" dirty="0" smtClean="0">
                <a:solidFill>
                  <a:schemeClr val="dk1"/>
                </a:solidFill>
                <a:ea typeface="Arial"/>
                <a:cs typeface="Arial"/>
                <a:sym typeface="Arial"/>
              </a:rPr>
              <a:t>or the Sectoral Review Stakeholder </a:t>
            </a:r>
            <a:r>
              <a:rPr lang="en-CA" sz="1500" dirty="0">
                <a:solidFill>
                  <a:schemeClr val="dk1"/>
                </a:solidFill>
                <a:ea typeface="Arial"/>
                <a:cs typeface="Arial"/>
                <a:sym typeface="Arial"/>
              </a:rPr>
              <a:t>Consultations</a:t>
            </a:r>
            <a:r>
              <a:rPr lang="en-CA" sz="1500" dirty="0" smtClean="0">
                <a:solidFill>
                  <a:schemeClr val="dk1"/>
                </a:solidFill>
                <a:ea typeface="Arial"/>
                <a:cs typeface="Arial"/>
                <a:sym typeface="Arial"/>
              </a:rPr>
              <a:t>.</a:t>
            </a:r>
          </a:p>
          <a:p>
            <a:pPr marL="342900" indent="-342900">
              <a:spcBef>
                <a:spcPts val="538"/>
              </a:spcBef>
              <a:buClr>
                <a:schemeClr val="dk1"/>
              </a:buClr>
              <a:buSzPts val="1190"/>
              <a:buFont typeface="Arial"/>
              <a:buChar char="•"/>
            </a:pPr>
            <a:r>
              <a:rPr lang="en-CA" sz="1500" dirty="0">
                <a:ea typeface="Arial"/>
                <a:cs typeface="Arial"/>
                <a:sym typeface="Arial"/>
              </a:rPr>
              <a:t>The survey closed on October 26, 2018 and will inform future recommendations about Service Standards and Fee Review.</a:t>
            </a:r>
          </a:p>
          <a:p>
            <a:pPr lvl="0">
              <a:spcBef>
                <a:spcPts val="538"/>
              </a:spcBef>
              <a:buClr>
                <a:schemeClr val="dk1"/>
              </a:buClr>
              <a:buSzPts val="1190"/>
            </a:pPr>
            <a:endParaRPr lang="en-CA" sz="1500" dirty="0" smtClean="0">
              <a:solidFill>
                <a:schemeClr val="dk1"/>
              </a:solidFill>
              <a:ea typeface="Arial"/>
              <a:cs typeface="Arial"/>
              <a:sym typeface="Arial"/>
            </a:endParaRPr>
          </a:p>
          <a:p>
            <a:pPr lvl="0">
              <a:spcBef>
                <a:spcPts val="538"/>
              </a:spcBef>
              <a:buClr>
                <a:schemeClr val="dk1"/>
              </a:buClr>
              <a:buSzPts val="1190"/>
            </a:pPr>
            <a:endParaRPr lang="en-CA" sz="1600" b="1" dirty="0">
              <a:solidFill>
                <a:schemeClr val="dk1"/>
              </a:solidFill>
              <a:ea typeface="Arial"/>
              <a:cs typeface="Arial"/>
              <a:sym typeface="Arial"/>
            </a:endParaRPr>
          </a:p>
        </p:txBody>
      </p:sp>
      <p:sp>
        <p:nvSpPr>
          <p:cNvPr id="4" name="Rectangle 3"/>
          <p:cNvSpPr/>
          <p:nvPr/>
        </p:nvSpPr>
        <p:spPr>
          <a:xfrm>
            <a:off x="261258" y="442903"/>
            <a:ext cx="5015989" cy="430887"/>
          </a:xfrm>
          <a:prstGeom prst="rect">
            <a:avLst/>
          </a:prstGeom>
        </p:spPr>
        <p:txBody>
          <a:bodyPr wrap="none">
            <a:spAutoFit/>
          </a:bodyPr>
          <a:lstStyle/>
          <a:p>
            <a:r>
              <a:rPr lang="en-CA" sz="2200" b="1" dirty="0" smtClean="0">
                <a:solidFill>
                  <a:schemeClr val="accent5">
                    <a:lumMod val="75000"/>
                  </a:schemeClr>
                </a:solidFill>
              </a:rPr>
              <a:t>PROACTIVE STAKEHOLDER ENGAGEMENT</a:t>
            </a:r>
            <a:endParaRPr lang="en-CA" sz="2200" dirty="0"/>
          </a:p>
        </p:txBody>
      </p:sp>
    </p:spTree>
    <p:extLst>
      <p:ext uri="{BB962C8B-B14F-4D97-AF65-F5344CB8AC3E}">
        <p14:creationId xmlns:p14="http://schemas.microsoft.com/office/powerpoint/2010/main" val="1171000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7</a:t>
            </a:fld>
            <a:endParaRPr lang="en-US"/>
          </a:p>
        </p:txBody>
      </p:sp>
      <p:sp>
        <p:nvSpPr>
          <p:cNvPr id="3" name="Rectangle 2"/>
          <p:cNvSpPr/>
          <p:nvPr/>
        </p:nvSpPr>
        <p:spPr>
          <a:xfrm>
            <a:off x="435429" y="928367"/>
            <a:ext cx="8251371" cy="4377480"/>
          </a:xfrm>
          <a:prstGeom prst="rect">
            <a:avLst/>
          </a:prstGeom>
        </p:spPr>
        <p:txBody>
          <a:bodyPr wrap="square">
            <a:spAutoFit/>
          </a:bodyPr>
          <a:lstStyle/>
          <a:p>
            <a:pPr marL="342900" lvl="0" indent="-241617">
              <a:lnSpc>
                <a:spcPct val="80000"/>
              </a:lnSpc>
              <a:spcBef>
                <a:spcPts val="319"/>
              </a:spcBef>
              <a:buClr>
                <a:schemeClr val="dk1"/>
              </a:buClr>
              <a:buSzPts val="1595"/>
            </a:pPr>
            <a:endParaRPr lang="en-CA" sz="1595" dirty="0">
              <a:solidFill>
                <a:schemeClr val="dk1"/>
              </a:solidFill>
              <a:latin typeface="Arial"/>
              <a:ea typeface="Arial"/>
              <a:cs typeface="Arial"/>
              <a:sym typeface="Arial"/>
            </a:endParaRPr>
          </a:p>
          <a:p>
            <a:pPr lvl="0">
              <a:lnSpc>
                <a:spcPct val="80000"/>
              </a:lnSpc>
              <a:spcBef>
                <a:spcPts val="319"/>
              </a:spcBef>
              <a:buClr>
                <a:schemeClr val="dk1"/>
              </a:buClr>
              <a:buSzPts val="1595"/>
            </a:pPr>
            <a:r>
              <a:rPr lang="en-CA" dirty="0" smtClean="0">
                <a:latin typeface="+mj-lt"/>
              </a:rPr>
              <a:t>Feedback from stakeholders across Canada </a:t>
            </a:r>
            <a:r>
              <a:rPr lang="en-CA" dirty="0" smtClean="0">
                <a:solidFill>
                  <a:schemeClr val="dk1"/>
                </a:solidFill>
                <a:latin typeface="+mj-lt"/>
                <a:cs typeface="Arial"/>
                <a:sym typeface="Arial"/>
              </a:rPr>
              <a:t>identified key areas of opportunity for improvement in the delivery of the Temporary Foreign Worker Program</a:t>
            </a:r>
            <a:r>
              <a:rPr lang="en-CA" dirty="0" smtClean="0">
                <a:solidFill>
                  <a:schemeClr val="dk1"/>
                </a:solidFill>
                <a:latin typeface="+mj-lt"/>
                <a:ea typeface="Arial"/>
                <a:cs typeface="Arial"/>
                <a:sym typeface="Arial"/>
              </a:rPr>
              <a:t>:</a:t>
            </a:r>
            <a:endParaRPr lang="en-CA" dirty="0">
              <a:latin typeface="+mj-lt"/>
            </a:endParaRPr>
          </a:p>
          <a:p>
            <a:pPr marL="800100" lvl="1" indent="-342900">
              <a:lnSpc>
                <a:spcPct val="80000"/>
              </a:lnSpc>
              <a:spcBef>
                <a:spcPts val="875"/>
              </a:spcBef>
              <a:buClr>
                <a:schemeClr val="dk1"/>
              </a:buClr>
              <a:buSzPts val="1375"/>
              <a:buFont typeface="Wingdings" panose="05000000000000000000" pitchFamily="2" charset="2"/>
              <a:buChar char="ü"/>
            </a:pPr>
            <a:r>
              <a:rPr lang="en-CA" dirty="0" smtClean="0">
                <a:solidFill>
                  <a:schemeClr val="dk1"/>
                </a:solidFill>
                <a:latin typeface="+mj-lt"/>
                <a:ea typeface="Arial"/>
                <a:cs typeface="Arial"/>
                <a:sym typeface="Arial"/>
              </a:rPr>
              <a:t>LMIA </a:t>
            </a:r>
            <a:r>
              <a:rPr lang="en-CA" dirty="0">
                <a:solidFill>
                  <a:schemeClr val="dk1"/>
                </a:solidFill>
                <a:latin typeface="+mj-lt"/>
                <a:ea typeface="Arial"/>
                <a:cs typeface="Arial"/>
                <a:sym typeface="Arial"/>
              </a:rPr>
              <a:t>processing – concerns expressed regarding </a:t>
            </a:r>
            <a:r>
              <a:rPr lang="en-CA" dirty="0" smtClean="0">
                <a:solidFill>
                  <a:schemeClr val="dk1"/>
                </a:solidFill>
                <a:latin typeface="+mj-lt"/>
                <a:ea typeface="Arial"/>
                <a:cs typeface="Arial"/>
                <a:sym typeface="Arial"/>
              </a:rPr>
              <a:t>inconsistent decision making and </a:t>
            </a:r>
            <a:r>
              <a:rPr lang="en-CA" dirty="0">
                <a:solidFill>
                  <a:schemeClr val="dk1"/>
                </a:solidFill>
                <a:latin typeface="+mj-lt"/>
                <a:ea typeface="Arial"/>
                <a:cs typeface="Arial"/>
                <a:sym typeface="Arial"/>
              </a:rPr>
              <a:t>unpredictable </a:t>
            </a:r>
            <a:r>
              <a:rPr lang="en-CA" dirty="0" smtClean="0">
                <a:solidFill>
                  <a:schemeClr val="dk1"/>
                </a:solidFill>
                <a:latin typeface="+mj-lt"/>
                <a:ea typeface="Arial"/>
                <a:cs typeface="Arial"/>
                <a:sym typeface="Arial"/>
              </a:rPr>
              <a:t>timelines.</a:t>
            </a:r>
            <a:endParaRPr lang="en-CA" dirty="0">
              <a:latin typeface="+mj-lt"/>
            </a:endParaRPr>
          </a:p>
          <a:p>
            <a:pPr marL="800100" lvl="1" indent="-342900">
              <a:lnSpc>
                <a:spcPct val="80000"/>
              </a:lnSpc>
              <a:spcBef>
                <a:spcPts val="875"/>
              </a:spcBef>
              <a:buClr>
                <a:schemeClr val="dk1"/>
              </a:buClr>
              <a:buSzPts val="1375"/>
              <a:buFont typeface="Wingdings" panose="05000000000000000000" pitchFamily="2" charset="2"/>
              <a:buChar char="ü"/>
            </a:pPr>
            <a:r>
              <a:rPr lang="en-CA" dirty="0" smtClean="0">
                <a:solidFill>
                  <a:schemeClr val="dk1"/>
                </a:solidFill>
                <a:latin typeface="+mj-lt"/>
                <a:ea typeface="Arial"/>
                <a:cs typeface="Arial"/>
                <a:sym typeface="Arial"/>
              </a:rPr>
              <a:t>Need </a:t>
            </a:r>
            <a:r>
              <a:rPr lang="en-CA" dirty="0">
                <a:solidFill>
                  <a:schemeClr val="dk1"/>
                </a:solidFill>
                <a:latin typeface="+mj-lt"/>
                <a:ea typeface="Arial"/>
                <a:cs typeface="Arial"/>
                <a:sym typeface="Arial"/>
              </a:rPr>
              <a:t>for acknowledgement of application</a:t>
            </a:r>
            <a:r>
              <a:rPr lang="en-CA" dirty="0" smtClean="0">
                <a:solidFill>
                  <a:schemeClr val="dk1"/>
                </a:solidFill>
                <a:latin typeface="+mj-lt"/>
                <a:ea typeface="Arial"/>
                <a:cs typeface="Arial"/>
                <a:sym typeface="Arial"/>
              </a:rPr>
              <a:t>.</a:t>
            </a:r>
            <a:endParaRPr lang="en-CA" dirty="0">
              <a:latin typeface="+mj-lt"/>
            </a:endParaRPr>
          </a:p>
          <a:p>
            <a:pPr marL="800100" lvl="1" indent="-342900">
              <a:lnSpc>
                <a:spcPct val="80000"/>
              </a:lnSpc>
              <a:spcBef>
                <a:spcPts val="875"/>
              </a:spcBef>
              <a:buClr>
                <a:schemeClr val="dk1"/>
              </a:buClr>
              <a:buSzPts val="1375"/>
              <a:buFont typeface="Wingdings" panose="05000000000000000000" pitchFamily="2" charset="2"/>
              <a:buChar char="ü"/>
            </a:pPr>
            <a:r>
              <a:rPr lang="en-CA" dirty="0">
                <a:solidFill>
                  <a:schemeClr val="dk1"/>
                </a:solidFill>
                <a:latin typeface="+mj-lt"/>
                <a:ea typeface="Arial"/>
                <a:cs typeface="Arial"/>
                <a:sym typeface="Arial"/>
              </a:rPr>
              <a:t>Interest in “Trusted Employer Model” to expedite processing for frequent users of the program</a:t>
            </a:r>
            <a:r>
              <a:rPr lang="en-CA" dirty="0" smtClean="0">
                <a:solidFill>
                  <a:schemeClr val="dk1"/>
                </a:solidFill>
                <a:latin typeface="+mj-lt"/>
                <a:ea typeface="Arial"/>
                <a:cs typeface="Arial"/>
                <a:sym typeface="Arial"/>
              </a:rPr>
              <a:t>.</a:t>
            </a:r>
            <a:endParaRPr lang="en-CA" dirty="0">
              <a:latin typeface="+mj-lt"/>
            </a:endParaRPr>
          </a:p>
          <a:p>
            <a:pPr marL="800100" lvl="1" indent="-342900">
              <a:lnSpc>
                <a:spcPct val="80000"/>
              </a:lnSpc>
              <a:spcBef>
                <a:spcPts val="875"/>
              </a:spcBef>
              <a:buClr>
                <a:schemeClr val="dk1"/>
              </a:buClr>
              <a:buSzPts val="1375"/>
              <a:buFont typeface="Wingdings" panose="05000000000000000000" pitchFamily="2" charset="2"/>
              <a:buChar char="ü"/>
            </a:pPr>
            <a:r>
              <a:rPr lang="en-CA" dirty="0">
                <a:solidFill>
                  <a:schemeClr val="dk1"/>
                </a:solidFill>
                <a:latin typeface="+mj-lt"/>
                <a:ea typeface="Arial"/>
                <a:cs typeface="Arial"/>
                <a:sym typeface="Arial"/>
              </a:rPr>
              <a:t>Need for clear communications (web) and application simplicity</a:t>
            </a:r>
            <a:r>
              <a:rPr lang="en-CA" dirty="0" smtClean="0">
                <a:solidFill>
                  <a:schemeClr val="dk1"/>
                </a:solidFill>
                <a:latin typeface="+mj-lt"/>
                <a:ea typeface="Arial"/>
                <a:cs typeface="Arial"/>
                <a:sym typeface="Arial"/>
              </a:rPr>
              <a:t>.</a:t>
            </a:r>
            <a:endParaRPr lang="en-CA" dirty="0" smtClean="0">
              <a:solidFill>
                <a:schemeClr val="dk1"/>
              </a:solidFill>
              <a:latin typeface="+mj-lt"/>
              <a:cs typeface="Arial"/>
              <a:sym typeface="Arial"/>
            </a:endParaRPr>
          </a:p>
          <a:p>
            <a:pPr marL="800100" lvl="1" indent="-342900">
              <a:lnSpc>
                <a:spcPct val="80000"/>
              </a:lnSpc>
              <a:spcBef>
                <a:spcPts val="875"/>
              </a:spcBef>
              <a:buClr>
                <a:schemeClr val="dk1"/>
              </a:buClr>
              <a:buSzPts val="1375"/>
              <a:buFont typeface="Wingdings" panose="05000000000000000000" pitchFamily="2" charset="2"/>
              <a:buChar char="ü"/>
            </a:pPr>
            <a:endParaRPr lang="en-CA" dirty="0">
              <a:solidFill>
                <a:schemeClr val="dk1"/>
              </a:solidFill>
              <a:latin typeface="+mj-lt"/>
              <a:ea typeface="Arial"/>
              <a:cs typeface="Arial"/>
              <a:sym typeface="Arial"/>
            </a:endParaRPr>
          </a:p>
          <a:p>
            <a:pPr>
              <a:lnSpc>
                <a:spcPct val="80000"/>
              </a:lnSpc>
              <a:spcBef>
                <a:spcPts val="875"/>
              </a:spcBef>
              <a:buClr>
                <a:schemeClr val="dk1"/>
              </a:buClr>
              <a:buSzPts val="1375"/>
            </a:pPr>
            <a:r>
              <a:rPr lang="en-CA" dirty="0" smtClean="0">
                <a:solidFill>
                  <a:schemeClr val="dk1"/>
                </a:solidFill>
                <a:latin typeface="+mj-lt"/>
                <a:ea typeface="Arial"/>
                <a:cs typeface="Arial"/>
                <a:sym typeface="Arial"/>
              </a:rPr>
              <a:t>ESDC has taken measures to address this valuable feedback through a variety of initiatives and continues </a:t>
            </a:r>
            <a:r>
              <a:rPr lang="en-CA" dirty="0" smtClean="0"/>
              <a:t>look </a:t>
            </a:r>
            <a:r>
              <a:rPr lang="en-CA" dirty="0"/>
              <a:t>for ways to further streamline processing and improve </a:t>
            </a:r>
            <a:r>
              <a:rPr lang="en-CA" dirty="0" smtClean="0"/>
              <a:t>efficiencies.</a:t>
            </a:r>
          </a:p>
          <a:p>
            <a:pPr marL="342900" indent="-342900">
              <a:lnSpc>
                <a:spcPct val="80000"/>
              </a:lnSpc>
              <a:spcBef>
                <a:spcPts val="875"/>
              </a:spcBef>
              <a:buClr>
                <a:schemeClr val="dk1"/>
              </a:buClr>
              <a:buSzPts val="1375"/>
              <a:buFont typeface="Arial" panose="020B0604020202020204" pitchFamily="34" charset="0"/>
              <a:buChar char="•"/>
            </a:pPr>
            <a:endParaRPr lang="en-CA" dirty="0" smtClean="0">
              <a:solidFill>
                <a:schemeClr val="dk1"/>
              </a:solidFill>
              <a:latin typeface="+mj-lt"/>
              <a:ea typeface="Arial"/>
              <a:cs typeface="Arial"/>
              <a:sym typeface="Arial"/>
            </a:endParaRPr>
          </a:p>
          <a:p>
            <a:pPr marL="342900" indent="-342900">
              <a:lnSpc>
                <a:spcPct val="80000"/>
              </a:lnSpc>
              <a:spcBef>
                <a:spcPts val="875"/>
              </a:spcBef>
              <a:buClr>
                <a:schemeClr val="dk1"/>
              </a:buClr>
              <a:buSzPts val="1375"/>
              <a:buFont typeface="Arial" panose="020B0604020202020204" pitchFamily="34" charset="0"/>
              <a:buChar char="•"/>
            </a:pPr>
            <a:endParaRPr lang="en-CA" sz="2000" dirty="0" smtClean="0">
              <a:solidFill>
                <a:schemeClr val="dk1"/>
              </a:solidFill>
              <a:latin typeface="+mj-lt"/>
              <a:ea typeface="Arial"/>
              <a:cs typeface="Arial"/>
              <a:sym typeface="Arial"/>
            </a:endParaRPr>
          </a:p>
        </p:txBody>
      </p:sp>
      <p:sp>
        <p:nvSpPr>
          <p:cNvPr id="4" name="Rectangle 3"/>
          <p:cNvSpPr/>
          <p:nvPr/>
        </p:nvSpPr>
        <p:spPr>
          <a:xfrm>
            <a:off x="435429" y="535968"/>
            <a:ext cx="6745180" cy="430887"/>
          </a:xfrm>
          <a:prstGeom prst="rect">
            <a:avLst/>
          </a:prstGeom>
        </p:spPr>
        <p:txBody>
          <a:bodyPr wrap="none">
            <a:spAutoFit/>
          </a:bodyPr>
          <a:lstStyle/>
          <a:p>
            <a:r>
              <a:rPr lang="en-CA" sz="2200" b="1" dirty="0" smtClean="0">
                <a:solidFill>
                  <a:schemeClr val="accent5">
                    <a:lumMod val="75000"/>
                  </a:schemeClr>
                </a:solidFill>
              </a:rPr>
              <a:t>PROACTIVE STAKEHOLDER ENGAGEMENT (CONTINUED) </a:t>
            </a:r>
            <a:endParaRPr lang="en-CA" sz="2200" dirty="0"/>
          </a:p>
        </p:txBody>
      </p:sp>
    </p:spTree>
    <p:extLst>
      <p:ext uri="{BB962C8B-B14F-4D97-AF65-F5344CB8AC3E}">
        <p14:creationId xmlns:p14="http://schemas.microsoft.com/office/powerpoint/2010/main" val="2471143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8</a:t>
            </a:fld>
            <a:endParaRPr lang="en-US"/>
          </a:p>
        </p:txBody>
      </p:sp>
      <p:sp>
        <p:nvSpPr>
          <p:cNvPr id="3" name="TextBox 2"/>
          <p:cNvSpPr txBox="1"/>
          <p:nvPr/>
        </p:nvSpPr>
        <p:spPr>
          <a:xfrm>
            <a:off x="322217" y="343544"/>
            <a:ext cx="8364583" cy="6555641"/>
          </a:xfrm>
          <a:prstGeom prst="rect">
            <a:avLst/>
          </a:prstGeom>
          <a:noFill/>
        </p:spPr>
        <p:txBody>
          <a:bodyPr wrap="square" rtlCol="0">
            <a:spAutoFit/>
          </a:bodyPr>
          <a:lstStyle/>
          <a:p>
            <a:r>
              <a:rPr lang="en-CA" sz="2000" b="1" dirty="0" smtClean="0">
                <a:solidFill>
                  <a:schemeClr val="accent5">
                    <a:lumMod val="75000"/>
                  </a:schemeClr>
                </a:solidFill>
              </a:rPr>
              <a:t>SERVICE DELIVERY IMPROVEMENTS FOR THE 2019 PRIMARY AGRICULTURE    SEASON</a:t>
            </a:r>
          </a:p>
          <a:p>
            <a:endParaRPr lang="en-CA" sz="800" b="1" dirty="0">
              <a:solidFill>
                <a:schemeClr val="accent5">
                  <a:lumMod val="75000"/>
                </a:schemeClr>
              </a:solidFill>
            </a:endParaRPr>
          </a:p>
          <a:p>
            <a:pPr marL="285750" indent="-285750">
              <a:buFont typeface="Arial" panose="020B0604020202020204" pitchFamily="34" charset="0"/>
              <a:buChar char="•"/>
            </a:pPr>
            <a:r>
              <a:rPr lang="en-CA" sz="1200" dirty="0" smtClean="0">
                <a:cs typeface="Arial" panose="020B0604020202020204" pitchFamily="34" charset="0"/>
              </a:rPr>
              <a:t>In </a:t>
            </a:r>
            <a:r>
              <a:rPr lang="en-CA" sz="1200" dirty="0">
                <a:cs typeface="Arial" panose="020B0604020202020204" pitchFamily="34" charset="0"/>
              </a:rPr>
              <a:t>an effort to reduce the administrative burden on employers</a:t>
            </a:r>
            <a:r>
              <a:rPr lang="en-CA" sz="1200" dirty="0" smtClean="0">
                <a:cs typeface="Arial" panose="020B0604020202020204" pitchFamily="34" charset="0"/>
              </a:rPr>
              <a:t>:</a:t>
            </a:r>
            <a:endParaRPr lang="en-CA" sz="1200" dirty="0">
              <a:cs typeface="Arial" panose="020B0604020202020204" pitchFamily="34" charset="0"/>
            </a:endParaRPr>
          </a:p>
          <a:p>
            <a:pPr marL="742950" lvl="1" indent="-285750">
              <a:buFont typeface="Wingdings" panose="05000000000000000000" pitchFamily="2" charset="2"/>
              <a:buChar char="ü"/>
            </a:pPr>
            <a:r>
              <a:rPr lang="en-CA" sz="1200" dirty="0" smtClean="0"/>
              <a:t>A copy of the SAWP employment contract will no longer be required to be included with the LMIA application; and</a:t>
            </a:r>
          </a:p>
          <a:p>
            <a:pPr marL="742950" lvl="1" indent="-285750">
              <a:buFont typeface="Wingdings" panose="05000000000000000000" pitchFamily="2" charset="2"/>
              <a:buChar char="ü"/>
            </a:pPr>
            <a:r>
              <a:rPr lang="en-CA" sz="1200" dirty="0" smtClean="0"/>
              <a:t>Employers using the Agricultural Stream will not be required to submit a copy of the employment contract provided they use the sample contract available on the Service Canada website. </a:t>
            </a:r>
          </a:p>
          <a:p>
            <a:pPr lvl="1"/>
            <a:endParaRPr lang="en-CA" sz="1200" dirty="0" smtClean="0"/>
          </a:p>
          <a:p>
            <a:pPr marL="285750" indent="-285750">
              <a:buFont typeface="Arial" panose="020B0604020202020204" pitchFamily="34" charset="0"/>
              <a:buChar char="•"/>
            </a:pPr>
            <a:r>
              <a:rPr lang="en-CA" sz="1200" dirty="0" smtClean="0"/>
              <a:t>Further </a:t>
            </a:r>
            <a:r>
              <a:rPr lang="en-CA" sz="1200" dirty="0"/>
              <a:t>operational efficiencies have been identified for streamlining of the assessment of LMIA requests for Primary Agriculture employers who request Replacement or Transfer workers. </a:t>
            </a:r>
          </a:p>
          <a:p>
            <a:endParaRPr lang="en-CA" sz="1200" dirty="0"/>
          </a:p>
          <a:p>
            <a:pPr marL="285750" indent="-285750">
              <a:buFont typeface="Arial" panose="020B0604020202020204" pitchFamily="34" charset="0"/>
              <a:buChar char="•"/>
            </a:pPr>
            <a:r>
              <a:rPr lang="en-CA" sz="1200" dirty="0" smtClean="0"/>
              <a:t>Following the cross-Canada Primary Agriculture Consultations, several employers identified unintended consequences related to the 2018 Housing Policy changes, To </a:t>
            </a:r>
            <a:r>
              <a:rPr lang="en-CA" sz="1200" dirty="0"/>
              <a:t>address these </a:t>
            </a:r>
            <a:r>
              <a:rPr lang="en-CA" sz="1200" dirty="0" smtClean="0"/>
              <a:t>concerns, the TFW </a:t>
            </a:r>
            <a:r>
              <a:rPr lang="en-CA" sz="1200" dirty="0"/>
              <a:t>Program has increased flexibility in these areas, while maintaining worker protection measures</a:t>
            </a:r>
            <a:r>
              <a:rPr lang="en-CA" sz="1200" dirty="0" smtClean="0"/>
              <a:t>.</a:t>
            </a:r>
          </a:p>
          <a:p>
            <a:endParaRPr lang="en-CA" sz="1200" dirty="0" smtClean="0"/>
          </a:p>
          <a:p>
            <a:pPr marL="285750" indent="-285750">
              <a:buFont typeface="Arial" panose="020B0604020202020204" pitchFamily="34" charset="0"/>
              <a:buChar char="•"/>
            </a:pPr>
            <a:r>
              <a:rPr lang="en-CA" sz="1200" dirty="0" smtClean="0"/>
              <a:t>To standardize processing across Canada, the TFW Program has allowed processing of SAWP LMIA applications that include multiple arrival dates with the same wage and NOC within one application to lessen the administrative burden on employers.</a:t>
            </a:r>
          </a:p>
          <a:p>
            <a:pPr marL="285750" indent="-285750">
              <a:buFont typeface="Arial" panose="020B0604020202020204" pitchFamily="34" charset="0"/>
              <a:buChar char="•"/>
            </a:pPr>
            <a:endParaRPr lang="en-CA" sz="1200" dirty="0" smtClean="0"/>
          </a:p>
          <a:p>
            <a:pPr marL="285750" indent="-285750">
              <a:buFont typeface="Arial" panose="020B0604020202020204" pitchFamily="34" charset="0"/>
              <a:buChar char="•"/>
            </a:pPr>
            <a:r>
              <a:rPr lang="en-CA" sz="1200" dirty="0"/>
              <a:t>In addition to the service delivery improvements above, several measures were also introduced this season to help streamline processing to support the expansion of the IRCC biometrics program:</a:t>
            </a:r>
          </a:p>
          <a:p>
            <a:pPr marL="742950" lvl="1" indent="-285750">
              <a:buFont typeface="Wingdings" panose="05000000000000000000" pitchFamily="2" charset="2"/>
              <a:buChar char="ü"/>
            </a:pPr>
            <a:r>
              <a:rPr lang="en-US" sz="1200" dirty="0"/>
              <a:t>ESDC began accepting LMIA applications in August for primary agriculture employers who would be requesting workers to arrive in early 2019; allowing sufficient time for employers to receive a positive LMIA decision as well as provide workers additional time to secure a work permit.</a:t>
            </a:r>
            <a:endParaRPr lang="en-CA" sz="1200" dirty="0"/>
          </a:p>
          <a:p>
            <a:pPr marL="742950" lvl="1" indent="-285750">
              <a:buFont typeface="Wingdings" panose="05000000000000000000" pitchFamily="2" charset="2"/>
              <a:buChar char="ü"/>
            </a:pPr>
            <a:r>
              <a:rPr lang="en-US" sz="1200" dirty="0"/>
              <a:t>The usual LMIA validity period of six months was extended so that LMIAs are valid until December 15, 2019 or for six months, whichever is longer.  This will ensure that employers would not have to re-apply for an LMIA due to an expiry issue while waiting for workers’ work permit requests to be processed.  </a:t>
            </a:r>
            <a:endParaRPr lang="en-CA" sz="1200" dirty="0"/>
          </a:p>
          <a:p>
            <a:endParaRPr lang="en-CA" sz="1200" dirty="0"/>
          </a:p>
          <a:p>
            <a:pPr marL="285750" indent="-285750">
              <a:buFont typeface="Arial" panose="020B0604020202020204" pitchFamily="34" charset="0"/>
              <a:buChar char="•"/>
            </a:pPr>
            <a:r>
              <a:rPr lang="en-CA" sz="1200" dirty="0">
                <a:solidFill>
                  <a:schemeClr val="dk1"/>
                </a:solidFill>
                <a:ea typeface="Arial"/>
                <a:cs typeface="Arial"/>
                <a:sym typeface="Arial"/>
              </a:rPr>
              <a:t>Also in this year, ESDC struck a working group with the Canadian Federation of </a:t>
            </a:r>
            <a:r>
              <a:rPr lang="en-CA" sz="1200" dirty="0" smtClean="0">
                <a:solidFill>
                  <a:schemeClr val="dk1"/>
                </a:solidFill>
                <a:ea typeface="Arial"/>
                <a:cs typeface="Arial"/>
                <a:sym typeface="Arial"/>
              </a:rPr>
              <a:t>Agriculture and member organizations to create a venue for </a:t>
            </a:r>
            <a:r>
              <a:rPr lang="en-US" sz="1200" dirty="0" smtClean="0"/>
              <a:t>industry </a:t>
            </a:r>
            <a:r>
              <a:rPr lang="en-US" sz="1200" dirty="0"/>
              <a:t>to raise short-term and long-term service delivery </a:t>
            </a:r>
            <a:r>
              <a:rPr lang="en-US" sz="1200" dirty="0" smtClean="0"/>
              <a:t>issues and </a:t>
            </a:r>
            <a:r>
              <a:rPr lang="en-US" sz="1200" dirty="0"/>
              <a:t>work with departmental representatives to </a:t>
            </a:r>
            <a:r>
              <a:rPr lang="en-US" sz="1200" dirty="0" smtClean="0"/>
              <a:t>support the </a:t>
            </a:r>
            <a:r>
              <a:rPr lang="en-US" sz="1200" dirty="0"/>
              <a:t>implementation of administrative </a:t>
            </a:r>
            <a:r>
              <a:rPr lang="en-US" sz="1200" dirty="0" smtClean="0"/>
              <a:t>solutions.</a:t>
            </a:r>
            <a:endParaRPr lang="en-CA" sz="1200" dirty="0">
              <a:solidFill>
                <a:schemeClr val="dk1"/>
              </a:solidFill>
              <a:ea typeface="Arial"/>
              <a:cs typeface="Arial"/>
              <a:sym typeface="Arial"/>
            </a:endParaRPr>
          </a:p>
          <a:p>
            <a:endParaRPr lang="en-CA" sz="1200" dirty="0" smtClean="0"/>
          </a:p>
          <a:p>
            <a:endParaRPr lang="en-CA" sz="1200" dirty="0" smtClean="0"/>
          </a:p>
          <a:p>
            <a:endParaRPr lang="en-CA" sz="1200" dirty="0"/>
          </a:p>
        </p:txBody>
      </p:sp>
    </p:spTree>
    <p:extLst>
      <p:ext uri="{BB962C8B-B14F-4D97-AF65-F5344CB8AC3E}">
        <p14:creationId xmlns:p14="http://schemas.microsoft.com/office/powerpoint/2010/main" val="1842878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BCE2B6B-7FFE-FA46-BED3-31567387080B}" type="slidenum">
              <a:rPr lang="en-US" smtClean="0"/>
              <a:t>9</a:t>
            </a:fld>
            <a:endParaRPr lang="en-US"/>
          </a:p>
        </p:txBody>
      </p:sp>
      <p:sp>
        <p:nvSpPr>
          <p:cNvPr id="3" name="TextBox 2"/>
          <p:cNvSpPr txBox="1"/>
          <p:nvPr/>
        </p:nvSpPr>
        <p:spPr>
          <a:xfrm>
            <a:off x="336288" y="377065"/>
            <a:ext cx="8432157" cy="5401479"/>
          </a:xfrm>
          <a:prstGeom prst="rect">
            <a:avLst/>
          </a:prstGeom>
          <a:noFill/>
        </p:spPr>
        <p:txBody>
          <a:bodyPr wrap="square" rtlCol="0">
            <a:spAutoFit/>
          </a:bodyPr>
          <a:lstStyle/>
          <a:p>
            <a:r>
              <a:rPr lang="en-CA" sz="2200" b="1" dirty="0">
                <a:solidFill>
                  <a:schemeClr val="accent5">
                    <a:lumMod val="75000"/>
                  </a:schemeClr>
                </a:solidFill>
              </a:rPr>
              <a:t>NATIONAL QUALITY MONITORING </a:t>
            </a:r>
            <a:r>
              <a:rPr lang="en-CA" sz="2200" b="1" dirty="0" smtClean="0">
                <a:solidFill>
                  <a:schemeClr val="accent5">
                    <a:lumMod val="75000"/>
                  </a:schemeClr>
                </a:solidFill>
              </a:rPr>
              <a:t>PROGRAM</a:t>
            </a:r>
          </a:p>
          <a:p>
            <a:endParaRPr lang="en-US"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1500" dirty="0" smtClean="0">
                <a:cs typeface="Arial" panose="020B0604020202020204" pitchFamily="34" charset="0"/>
              </a:rPr>
              <a:t>To </a:t>
            </a:r>
            <a:r>
              <a:rPr lang="en-US" sz="1500" dirty="0">
                <a:cs typeface="Arial" panose="020B0604020202020204" pitchFamily="34" charset="0"/>
              </a:rPr>
              <a:t>respond to the Office of the Auditor General </a:t>
            </a:r>
            <a:r>
              <a:rPr lang="en-US" sz="1500" dirty="0" smtClean="0">
                <a:cs typeface="Arial" panose="020B0604020202020204" pitchFamily="34" charset="0"/>
              </a:rPr>
              <a:t>Report </a:t>
            </a:r>
            <a:r>
              <a:rPr lang="fr-CA" sz="1500" dirty="0" smtClean="0">
                <a:cs typeface="Arial" panose="020B0604020202020204" pitchFamily="34" charset="0"/>
              </a:rPr>
              <a:t>and </a:t>
            </a:r>
            <a:r>
              <a:rPr lang="en-CA" sz="1500" dirty="0">
                <a:cs typeface="Arial" panose="020B0604020202020204" pitchFamily="34" charset="0"/>
              </a:rPr>
              <a:t>as part of ongoing efforts to improve </a:t>
            </a:r>
            <a:r>
              <a:rPr lang="en-CA" sz="1500" dirty="0" smtClean="0">
                <a:cs typeface="Arial" panose="020B0604020202020204" pitchFamily="34" charset="0"/>
              </a:rPr>
              <a:t>the delivery of the Temporary Foreign Worker Program, the </a:t>
            </a:r>
            <a:r>
              <a:rPr lang="en-CA" sz="1500" dirty="0">
                <a:cs typeface="Arial" panose="020B0604020202020204" pitchFamily="34" charset="0"/>
              </a:rPr>
              <a:t>Department launched </a:t>
            </a:r>
            <a:r>
              <a:rPr lang="en-CA" sz="1500" dirty="0" smtClean="0"/>
              <a:t>a National </a:t>
            </a:r>
            <a:r>
              <a:rPr lang="en-CA" sz="1500" dirty="0"/>
              <a:t>Quality Monitoring </a:t>
            </a:r>
            <a:r>
              <a:rPr lang="en-CA" sz="1500" dirty="0" smtClean="0"/>
              <a:t>Program (NQMP) </a:t>
            </a:r>
            <a:r>
              <a:rPr lang="en-CA" sz="1500" dirty="0" smtClean="0">
                <a:cs typeface="Arial" panose="020B0604020202020204" pitchFamily="34" charset="0"/>
              </a:rPr>
              <a:t>in December </a:t>
            </a:r>
            <a:r>
              <a:rPr lang="en-CA" sz="1500" dirty="0">
                <a:cs typeface="Arial" panose="020B0604020202020204" pitchFamily="34" charset="0"/>
              </a:rPr>
              <a:t>2017 to achieve national consistency in </a:t>
            </a:r>
            <a:r>
              <a:rPr lang="en-CA" sz="1500" dirty="0" smtClean="0">
                <a:cs typeface="Arial" panose="020B0604020202020204" pitchFamily="34" charset="0"/>
              </a:rPr>
              <a:t>decision-making and processing of LMIA applications. </a:t>
            </a:r>
          </a:p>
          <a:p>
            <a:pPr lvl="0"/>
            <a:endParaRPr lang="en-CA" sz="1500" dirty="0" smtClean="0">
              <a:cs typeface="Arial" panose="020B0604020202020204" pitchFamily="34" charset="0"/>
            </a:endParaRPr>
          </a:p>
          <a:p>
            <a:pPr marL="342900" lvl="0" indent="-342900">
              <a:buFont typeface="Arial" panose="020B0604020202020204" pitchFamily="34" charset="0"/>
              <a:buChar char="•"/>
            </a:pPr>
            <a:r>
              <a:rPr lang="en-CA" sz="1500" dirty="0" smtClean="0">
                <a:cs typeface="Arial" panose="020B0604020202020204" pitchFamily="34" charset="0"/>
              </a:rPr>
              <a:t>Part of the NQMP, internal activities to improve consistency across the regions includes monthly calibration sessions and working group meetings to ensure the framework documents are consistently being applied across all regions in Canada. Through these sessions, ESDC/SC identifies concrete improvements that need to be made within the program guidance and directives to further support Officers in ensuring the LMIA decisions are in line with program policies and guidelines. </a:t>
            </a:r>
            <a:r>
              <a:rPr lang="en-CA" sz="1500" dirty="0"/>
              <a:t> </a:t>
            </a:r>
            <a:endParaRPr lang="en-CA" sz="1500" dirty="0" smtClean="0"/>
          </a:p>
          <a:p>
            <a:endParaRPr lang="en-CA" sz="1500" dirty="0"/>
          </a:p>
          <a:p>
            <a:pPr marL="342900" indent="-342900">
              <a:buFont typeface="Arial" panose="020B0604020202020204" pitchFamily="34" charset="0"/>
              <a:buChar char="•"/>
            </a:pPr>
            <a:r>
              <a:rPr lang="en-CA" sz="1500" dirty="0"/>
              <a:t>First quarter outcomes have included updates to operational guidance to support consistent decision </a:t>
            </a:r>
            <a:r>
              <a:rPr lang="en-CA" sz="1500" dirty="0" smtClean="0"/>
              <a:t>making, strengthening of best practices in the processing of LMIAs </a:t>
            </a:r>
            <a:r>
              <a:rPr lang="en-CA" sz="1500" dirty="0"/>
              <a:t>and updated website information </a:t>
            </a:r>
            <a:r>
              <a:rPr lang="en-CA" sz="1500" dirty="0" smtClean="0"/>
              <a:t>to promote greater clarity for employers.</a:t>
            </a:r>
            <a:endParaRPr lang="en-CA" sz="1500" dirty="0"/>
          </a:p>
          <a:p>
            <a:pPr lvl="1"/>
            <a:endParaRPr lang="en-CA" sz="1500" dirty="0"/>
          </a:p>
          <a:p>
            <a:pPr marL="285750" indent="-285750">
              <a:buFont typeface="Arial" panose="020B0604020202020204" pitchFamily="34" charset="0"/>
              <a:buChar char="•"/>
            </a:pPr>
            <a:r>
              <a:rPr lang="en-CA" sz="1500" dirty="0" smtClean="0"/>
              <a:t>The NQMP will continue to be a priority for ESDC/SC as it will lead to greater consistency in LMIA processing and decision making. </a:t>
            </a:r>
            <a:endParaRPr lang="en-CA" sz="1500" dirty="0">
              <a:solidFill>
                <a:srgbClr val="00B050"/>
              </a:solidFill>
            </a:endParaRPr>
          </a:p>
          <a:p>
            <a:pPr marL="342900" indent="-342900">
              <a:buFont typeface="Arial" panose="020B0604020202020204" pitchFamily="34" charset="0"/>
              <a:buChar char="•"/>
            </a:pPr>
            <a:endParaRPr lang="en-CA" sz="1400" dirty="0">
              <a:cs typeface="Arial" panose="020B0604020202020204" pitchFamily="34" charset="0"/>
            </a:endParaRPr>
          </a:p>
          <a:p>
            <a:pPr marL="285750" indent="-285750">
              <a:buFont typeface="Arial" panose="020B0604020202020204" pitchFamily="34" charset="0"/>
              <a:buChar char="•"/>
            </a:pPr>
            <a:endParaRPr lang="en-CA" dirty="0">
              <a:solidFill>
                <a:srgbClr val="00B050"/>
              </a:solidFill>
            </a:endParaRPr>
          </a:p>
          <a:p>
            <a:endParaRPr lang="en-CA" dirty="0"/>
          </a:p>
        </p:txBody>
      </p:sp>
    </p:spTree>
    <p:extLst>
      <p:ext uri="{BB962C8B-B14F-4D97-AF65-F5344CB8AC3E}">
        <p14:creationId xmlns:p14="http://schemas.microsoft.com/office/powerpoint/2010/main" val="25777663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heme/theme1.xml><?xml version="1.0" encoding="utf-8"?>
<a:theme xmlns:a="http://schemas.openxmlformats.org/drawingml/2006/main" name="Colour Palette 1 - ESDC-Service Cana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Colour Palette 1 - ESDC-Service Canada</Template>
  <TotalTime>6016</TotalTime>
  <Words>2113</Words>
  <Application>Microsoft Office PowerPoint</Application>
  <PresentationFormat>On-screen Show (4:3)</PresentationFormat>
  <Paragraphs>261</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Verdana</vt:lpstr>
      <vt:lpstr>Wingdings</vt:lpstr>
      <vt:lpstr>Colour Palette 1 - ESDC-Service Canada</vt:lpstr>
      <vt:lpstr> Temporary Foreign Workers (TFW) Program Operations: Efforts to Improve Processing   November 1, 2018</vt:lpstr>
      <vt:lpstr>PowerPoint Presentation</vt:lpstr>
      <vt:lpstr>PowerPoint Presentation</vt:lpstr>
      <vt:lpstr>PROGRAM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GoC / GdC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SubTitle</dc:title>
  <dc:creator>Dounev, Dean D [NC]</dc:creator>
  <cp:lastModifiedBy>Matthew Houston</cp:lastModifiedBy>
  <cp:revision>204</cp:revision>
  <cp:lastPrinted>2018-10-23T18:22:13Z</cp:lastPrinted>
  <dcterms:created xsi:type="dcterms:W3CDTF">2018-02-12T11:28:33Z</dcterms:created>
  <dcterms:modified xsi:type="dcterms:W3CDTF">2018-11-07T16:48:15Z</dcterms:modified>
</cp:coreProperties>
</file>