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sldIdLst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25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0D5C-3B3A-214D-8AA9-7907A42D725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D8B1A-5049-5C4B-AFE6-32830630C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7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3647" y="2130425"/>
            <a:ext cx="4062903" cy="1470025"/>
          </a:xfrm>
        </p:spPr>
        <p:txBody>
          <a:bodyPr>
            <a:noAutofit/>
          </a:bodyPr>
          <a:lstStyle>
            <a:lvl1pPr algn="l">
              <a:defRPr sz="3600" b="1" i="0">
                <a:latin typeface="Arial"/>
                <a:cs typeface="Verdana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3648" y="3886200"/>
            <a:ext cx="4062903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01B-4EAB-4B80-BDFB-13B40E070206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9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DAB-6CA3-4FF6-AB38-A2F22F327C17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7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73E4-FA33-4A65-B1A9-409DB5B11252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1A1A-9BEC-4E0B-BA1F-14EEC1D706F7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0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4A84-FDB5-4E69-B2B2-6237512C6D8B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5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AC52-3080-49C0-AC01-D6116604A1F1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9A28-8C81-49C3-A94D-4B197036BACF}" type="datetime1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4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74C9-8795-4D1B-8F0A-F7F0E902DB06}" type="datetime1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2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1D94-1FE9-4E95-921D-8D437860D003}" type="datetime1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8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E99-7774-438B-A252-C69282A0D87B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0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2B57-7323-435D-ABA5-840F658EC7D5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4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A03EE-1CA5-43FB-9AF0-4BD8AE19EA6E}" type="datetime1">
              <a:rPr lang="en-US" smtClean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2E86C063-E22E-2E4C-A523-54089486E3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0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Canada.ca/EI-premium-reduc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anada.ca/EI-premium-reduc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altLang="en-US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Premium Reduction Program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altLang="en-US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November 2018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65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CA" dirty="0"/>
              <a:t>Is your entitlement to a reduced rate continual?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6759"/>
            <a:ext cx="8229600" cy="3659909"/>
          </a:xfrm>
        </p:spPr>
        <p:txBody>
          <a:bodyPr>
            <a:normAutofit lnSpcReduction="10000"/>
          </a:bodyPr>
          <a:lstStyle/>
          <a:p>
            <a:r>
              <a:rPr lang="en-CA" sz="2800" dirty="0"/>
              <a:t>Entitlement to EI reduced rate is automatically continued for employers participating in the EI Premium Reduction Program</a:t>
            </a:r>
          </a:p>
          <a:p>
            <a:r>
              <a:rPr lang="en-CA" sz="2800" dirty="0"/>
              <a:t>In the last quarter of each year, Service Canada will send a notice of reduced rate for the coming year to all participating </a:t>
            </a:r>
            <a:r>
              <a:rPr lang="en-CA" sz="2800" dirty="0" smtClean="0"/>
              <a:t>employers</a:t>
            </a:r>
          </a:p>
          <a:p>
            <a:r>
              <a:rPr lang="en-CA" sz="2800" dirty="0"/>
              <a:t>You must notify us within </a:t>
            </a:r>
            <a:r>
              <a:rPr lang="en-CA" sz="2800" b="1" dirty="0"/>
              <a:t>30 days </a:t>
            </a:r>
            <a:r>
              <a:rPr lang="en-CA" sz="2800" dirty="0"/>
              <a:t>of </a:t>
            </a:r>
            <a:r>
              <a:rPr lang="en-CA" sz="2800" dirty="0" smtClean="0"/>
              <a:t>cancellation or other changes</a:t>
            </a:r>
            <a:endParaRPr lang="en-CA" sz="2800" dirty="0"/>
          </a:p>
          <a:p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CA" dirty="0" smtClean="0"/>
              <a:t>What’s next for the Premium Reduction Program?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dirty="0" smtClean="0"/>
              <a:t>Continuing efforts to improve service delivery by:</a:t>
            </a:r>
          </a:p>
          <a:p>
            <a:pPr lvl="1"/>
            <a:r>
              <a:rPr lang="en-CA" dirty="0" smtClean="0"/>
              <a:t>Improving communications to employers</a:t>
            </a:r>
          </a:p>
          <a:p>
            <a:pPr lvl="1"/>
            <a:r>
              <a:rPr lang="en-CA" dirty="0" smtClean="0"/>
              <a:t>Reviewing processes and procedures</a:t>
            </a:r>
          </a:p>
          <a:p>
            <a:pPr lvl="1"/>
            <a:r>
              <a:rPr lang="en-CA" dirty="0" smtClean="0"/>
              <a:t>Clarifying policies</a:t>
            </a:r>
          </a:p>
          <a:p>
            <a:pPr lvl="1"/>
            <a:r>
              <a:rPr lang="en-CA" dirty="0" smtClean="0"/>
              <a:t>Exploring automation options in the longer-term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Elements graphique-07.png" title="Graphic Elements-0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96656" y="508139"/>
            <a:ext cx="1789176" cy="2712720"/>
          </a:xfrm>
          <a:prstGeom prst="rect">
            <a:avLst/>
          </a:prstGeom>
        </p:spPr>
      </p:pic>
      <p:pic>
        <p:nvPicPr>
          <p:cNvPr id="6" name="Picture 5" descr="Elements graphique-06.png" title="Graphic Elements-0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88641">
            <a:off x="6597064" y="668911"/>
            <a:ext cx="3508248" cy="271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7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Do you need additional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/>
              <a:t>Visit the Government of Canada website at:</a:t>
            </a:r>
          </a:p>
          <a:p>
            <a:pPr marL="0" indent="0" algn="ctr">
              <a:buNone/>
            </a:pPr>
            <a:r>
              <a:rPr lang="en-CA" sz="2800" dirty="0" smtClean="0"/>
              <a:t>     </a:t>
            </a:r>
            <a:r>
              <a:rPr lang="en-CA" sz="2800" dirty="0" smtClean="0">
                <a:hlinkClick r:id="rId2" action="ppaction://hlinkfile"/>
              </a:rPr>
              <a:t>Canada.ca/EI-premium-reduction</a:t>
            </a:r>
            <a:endParaRPr lang="en-CA" sz="2800" dirty="0"/>
          </a:p>
          <a:p>
            <a:endParaRPr lang="en-CA" sz="2800" dirty="0"/>
          </a:p>
          <a:p>
            <a:r>
              <a:rPr lang="en-CA" sz="2800" dirty="0"/>
              <a:t>Contact us at: </a:t>
            </a:r>
            <a:r>
              <a:rPr lang="en-CA" sz="2800" dirty="0" smtClean="0"/>
              <a:t>1-800-561-7923</a:t>
            </a:r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 descr="Elements graphique-05.png" title="Graphic Elements-0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148" y="3502713"/>
            <a:ext cx="3508248" cy="271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Presentation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Premium Reduction Program?</a:t>
            </a:r>
          </a:p>
          <a:p>
            <a:r>
              <a:rPr lang="en-US" dirty="0" smtClean="0"/>
              <a:t>What are the requirements that a plan must meet?</a:t>
            </a:r>
          </a:p>
          <a:p>
            <a:r>
              <a:rPr lang="en-US" dirty="0" smtClean="0"/>
              <a:t>How can employers get an EI premium rate reduction?</a:t>
            </a:r>
          </a:p>
          <a:p>
            <a:r>
              <a:rPr lang="en-CA" dirty="0"/>
              <a:t>What’s next for the Premium Reduction Program?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1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CA" dirty="0"/>
              <a:t>What is the </a:t>
            </a:r>
            <a:r>
              <a:rPr lang="en-CA" dirty="0" smtClean="0"/>
              <a:t>Premium Reduction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The Program grants reduced Employment Insurance (EI) premium rates to employers if their employees are covered by a qualified short-term disability plan that provides income protection coverage that is equivalent to or better than EI sickness </a:t>
            </a:r>
            <a:r>
              <a:rPr lang="en-CA" dirty="0" smtClean="0"/>
              <a:t>benefits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4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</a:t>
            </a:r>
            <a:r>
              <a:rPr lang="en-US" dirty="0"/>
              <a:t>the reduction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Employees who are covered by a qualified short-term disability plan may not have to claim EI sickness benefits, or, if they do, may claim them for a shorter period of time; thus, reducing the number of EI claims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Elements graphique-01.png" title="Graphic Elements-0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3" y="4240404"/>
            <a:ext cx="7772400" cy="211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87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53" y="49610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EI premium rate and </a:t>
            </a:r>
            <a:r>
              <a:rPr lang="en-CA" dirty="0" smtClean="0"/>
              <a:t>maximum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45"/>
            <a:ext cx="8229600" cy="365990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Workers outside Quebec</a:t>
            </a:r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030304"/>
            <a:ext cx="8229600" cy="3659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7A82AA"/>
              </a:buClr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7A82AA"/>
              </a:buClr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7A82AA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7A82AA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7A82AA"/>
              </a:buClr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smtClean="0"/>
              <a:t>Workers </a:t>
            </a:r>
            <a:r>
              <a:rPr lang="en-US" sz="2400" dirty="0" smtClean="0"/>
              <a:t>in Quebec</a:t>
            </a:r>
          </a:p>
          <a:p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44448"/>
              </p:ext>
            </p:extLst>
          </p:nvPr>
        </p:nvGraphicFramePr>
        <p:xfrm>
          <a:off x="457200" y="2055813"/>
          <a:ext cx="8403771" cy="1698794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77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8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3036">
                <a:tc>
                  <a:txBody>
                    <a:bodyPr/>
                    <a:lstStyle/>
                    <a:p>
                      <a:pPr algn="l" fontAlgn="t"/>
                      <a:r>
                        <a:rPr lang="fr-CA" sz="1800" u="none" strike="noStrike" dirty="0" err="1">
                          <a:effectLst/>
                        </a:rPr>
                        <a:t>Year</a:t>
                      </a:r>
                      <a:endParaRPr lang="fr-CA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A" sz="1800" u="none" strike="noStrike" dirty="0">
                          <a:effectLst/>
                        </a:rPr>
                        <a:t>Max. </a:t>
                      </a:r>
                      <a:r>
                        <a:rPr lang="fr-CA" sz="1800" u="none" strike="noStrike" dirty="0" err="1">
                          <a:effectLst/>
                        </a:rPr>
                        <a:t>Annual</a:t>
                      </a:r>
                      <a:r>
                        <a:rPr lang="fr-CA" sz="1800" u="none" strike="noStrike" dirty="0">
                          <a:effectLst/>
                        </a:rPr>
                        <a:t> </a:t>
                      </a:r>
                      <a:r>
                        <a:rPr lang="fr-CA" sz="1800" u="none" strike="noStrike" dirty="0" err="1">
                          <a:effectLst/>
                        </a:rPr>
                        <a:t>Insurable</a:t>
                      </a:r>
                      <a:r>
                        <a:rPr lang="fr-CA" sz="1800" u="none" strike="noStrike" dirty="0">
                          <a:effectLst/>
                        </a:rPr>
                        <a:t> </a:t>
                      </a:r>
                      <a:r>
                        <a:rPr lang="fr-CA" sz="1800" u="none" strike="noStrike" dirty="0" err="1">
                          <a:effectLst/>
                        </a:rPr>
                        <a:t>Earnings</a:t>
                      </a:r>
                      <a:endParaRPr lang="fr-CA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A" sz="1800" u="none" strike="noStrike" dirty="0">
                          <a:effectLst/>
                        </a:rPr>
                        <a:t>Rate</a:t>
                      </a:r>
                      <a:endParaRPr lang="fr-CA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A" sz="1800" u="none" strike="noStrike">
                          <a:effectLst/>
                        </a:rPr>
                        <a:t>Max. Annual Employee Premium</a:t>
                      </a:r>
                      <a:endParaRPr lang="fr-CA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A" sz="1800" u="none" strike="noStrike">
                          <a:effectLst/>
                        </a:rPr>
                        <a:t>Standard Employer Rate</a:t>
                      </a:r>
                      <a:endParaRPr lang="fr-CA" sz="18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800" u="none" strike="noStrike" dirty="0">
                          <a:effectLst/>
                        </a:rPr>
                        <a:t>Max. Annual Employer Premium (per employee)</a:t>
                      </a:r>
                      <a:endParaRPr lang="en-CA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79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2019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$53,100</a:t>
                      </a:r>
                      <a:endParaRPr lang="fr-CA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1.62%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$860.22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x 1.4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$1,204.31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79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2018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$51,700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1.66%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$858.22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x 1.4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$1,201.51</a:t>
                      </a:r>
                      <a:endParaRPr lang="fr-CA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13341"/>
              </p:ext>
            </p:extLst>
          </p:nvPr>
        </p:nvGraphicFramePr>
        <p:xfrm>
          <a:off x="457199" y="4549140"/>
          <a:ext cx="8403772" cy="665542"/>
        </p:xfrm>
        <a:graphic>
          <a:graphicData uri="http://schemas.openxmlformats.org/drawingml/2006/table">
            <a:tbl>
              <a:tblPr firstCol="1" bandRow="1">
                <a:tableStyleId>{35758FB7-9AC5-4552-8A53-C91805E547FA}</a:tableStyleId>
              </a:tblPr>
              <a:tblGrid>
                <a:gridCol w="775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892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9090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2019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$53,100</a:t>
                      </a:r>
                      <a:endParaRPr lang="fr-CA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1.25%</a:t>
                      </a:r>
                      <a:endParaRPr lang="fr-CA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$663.75</a:t>
                      </a:r>
                      <a:endParaRPr lang="fr-CA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x 1.4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 smtClean="0">
                          <a:effectLst/>
                        </a:rPr>
                        <a:t>$929.25</a:t>
                      </a:r>
                      <a:endParaRPr lang="fr-CA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2018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$51,700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1.30%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$672.10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>
                          <a:effectLst/>
                        </a:rPr>
                        <a:t>x 1.4</a:t>
                      </a:r>
                      <a:endParaRPr lang="fr-C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u="none" strike="noStrike" dirty="0">
                          <a:effectLst/>
                        </a:rPr>
                        <a:t>$940.94</a:t>
                      </a:r>
                      <a:endParaRPr lang="fr-CA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8" marR="7448" marT="744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3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What types of short-term disability plans can be considered as qualifying plans?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Weekly indemnity plans</a:t>
            </a:r>
          </a:p>
          <a:p>
            <a:pPr lvl="1"/>
            <a:r>
              <a:rPr lang="en-CA" dirty="0"/>
              <a:t>weekly disability benefits – ill or injured</a:t>
            </a:r>
          </a:p>
          <a:p>
            <a:pPr lvl="1"/>
            <a:r>
              <a:rPr lang="en-CA" dirty="0"/>
              <a:t>either </a:t>
            </a:r>
            <a:r>
              <a:rPr lang="en-CA" dirty="0" smtClean="0"/>
              <a:t>the employer or both employer and employees </a:t>
            </a:r>
            <a:r>
              <a:rPr lang="en-CA" dirty="0"/>
              <a:t>can pay for the cost of the plan</a:t>
            </a:r>
          </a:p>
          <a:p>
            <a:pPr lvl="1"/>
            <a:r>
              <a:rPr lang="en-CA" dirty="0"/>
              <a:t>self-insured or by a third party</a:t>
            </a:r>
          </a:p>
          <a:p>
            <a:r>
              <a:rPr lang="en-CA" dirty="0"/>
              <a:t>Cumulative paid sick leave plans</a:t>
            </a:r>
          </a:p>
          <a:p>
            <a:pPr lvl="1"/>
            <a:r>
              <a:rPr lang="en-CA" dirty="0"/>
              <a:t>employees accumulate sick leave credits to use when ill or </a:t>
            </a:r>
            <a:r>
              <a:rPr lang="en-CA" dirty="0" smtClean="0"/>
              <a:t>injured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CA" dirty="0"/>
              <a:t>Returning part of the savings to your employees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EI premiums are paid </a:t>
            </a:r>
            <a:r>
              <a:rPr lang="en-CA" dirty="0" smtClean="0"/>
              <a:t>by employers </a:t>
            </a:r>
            <a:r>
              <a:rPr lang="en-CA" dirty="0"/>
              <a:t>and </a:t>
            </a:r>
            <a:r>
              <a:rPr lang="en-CA" dirty="0" smtClean="0"/>
              <a:t>employees </a:t>
            </a:r>
            <a:r>
              <a:rPr lang="en-CA" dirty="0"/>
              <a:t>at a ratio of </a:t>
            </a:r>
            <a:r>
              <a:rPr lang="en-CA" dirty="0" smtClean="0"/>
              <a:t>7/12 </a:t>
            </a:r>
            <a:r>
              <a:rPr lang="en-CA" dirty="0"/>
              <a:t>and </a:t>
            </a:r>
            <a:r>
              <a:rPr lang="en-CA" dirty="0" smtClean="0"/>
              <a:t>5/12 </a:t>
            </a:r>
            <a:r>
              <a:rPr lang="en-CA" dirty="0"/>
              <a:t>respectively </a:t>
            </a:r>
          </a:p>
          <a:p>
            <a:r>
              <a:rPr lang="en-CA" dirty="0"/>
              <a:t>The reduction applies to both employers and employees</a:t>
            </a:r>
          </a:p>
          <a:p>
            <a:r>
              <a:rPr lang="en-CA" dirty="0"/>
              <a:t>It’s the employer’s responsibility to ensure that all employees covered by the qualified plan receive their portion of the savings (at least 5/12 of the savings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CA" dirty="0" smtClean="0"/>
              <a:t>How </a:t>
            </a:r>
            <a:r>
              <a:rPr lang="en-CA" dirty="0"/>
              <a:t>do you apply for a premium reduction?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35395"/>
            <a:ext cx="8229600" cy="3659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dirty="0" smtClean="0"/>
              <a:t>If </a:t>
            </a:r>
            <a:r>
              <a:rPr lang="en-CA" sz="2800" dirty="0"/>
              <a:t>you believe the short-term disability plan provided to your employees meets the basic requirements, complete </a:t>
            </a:r>
            <a:r>
              <a:rPr lang="en-CA" sz="2800" dirty="0" smtClean="0"/>
              <a:t>and submit an </a:t>
            </a:r>
            <a:r>
              <a:rPr lang="en-CA" sz="2800" dirty="0"/>
              <a:t>application </a:t>
            </a:r>
            <a:r>
              <a:rPr lang="en-CA" sz="2800" dirty="0" smtClean="0"/>
              <a:t>form </a:t>
            </a:r>
            <a:r>
              <a:rPr lang="en-CA" sz="2800" dirty="0"/>
              <a:t>available on the Government of Canada website at</a:t>
            </a:r>
            <a:r>
              <a:rPr lang="en-CA" sz="2800" dirty="0" smtClean="0"/>
              <a:t>:</a:t>
            </a:r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 smtClean="0">
                <a:hlinkClick r:id="rId2" action="ppaction://hlinkfile"/>
              </a:rPr>
              <a:t>Canada.ca/EI-premium-reduction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documents are required?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Evidence of your commitment to your employees to provide a short-term disability plan</a:t>
            </a:r>
          </a:p>
          <a:p>
            <a:r>
              <a:rPr lang="en-CA" dirty="0"/>
              <a:t>Your undertaking that you will return the employees’ portion of the </a:t>
            </a:r>
            <a:r>
              <a:rPr lang="en-CA" dirty="0" smtClean="0"/>
              <a:t>savings</a:t>
            </a:r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478" y="4572550"/>
            <a:ext cx="1311275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 descr="Elements graphique-04.png" title="Graphic Elements-0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7" y="3848190"/>
            <a:ext cx="3508248" cy="271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P Presentation 2018 oct26 new template">
  <a:themeElements>
    <a:clrScheme name="ESDC_Primary">
      <a:dk1>
        <a:srgbClr val="000000"/>
      </a:dk1>
      <a:lt1>
        <a:sysClr val="window" lastClr="FFFFFF"/>
      </a:lt1>
      <a:dk2>
        <a:srgbClr val="1F497D"/>
      </a:dk2>
      <a:lt2>
        <a:srgbClr val="9EB8C1"/>
      </a:lt2>
      <a:accent1>
        <a:srgbClr val="62B95F"/>
      </a:accent1>
      <a:accent2>
        <a:srgbClr val="E53D51"/>
      </a:accent2>
      <a:accent3>
        <a:srgbClr val="00ADBA"/>
      </a:accent3>
      <a:accent4>
        <a:srgbClr val="FF8D6B"/>
      </a:accent4>
      <a:accent5>
        <a:srgbClr val="5E459C"/>
      </a:accent5>
      <a:accent6>
        <a:srgbClr val="8E469B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_ClpServices xmlns="4f810ac0-7940-4b47-8510-ccc18747f341" xsi:nil="true"/>
    <TxtMotClef xmlns="4f810ac0-7940-4b47-8510-ccc18747f341" xsi:nil="true"/>
    <NbDuree xmlns="4f810ac0-7940-4b47-8510-ccc18747f341">12</NbDuree>
    <NbVersion xmlns="4f810ac0-7940-4b47-8510-ccc18747f341" xsi:nil="true"/>
    <ClpServices xmlns="4f810ac0-7940-4b47-8510-ccc18747f341"/>
    <IconOverlay xmlns="http://schemas.microsoft.com/sharepoint/v4" xsi:nil="true"/>
    <ChkNouveauEmp xmlns="4f810ac0-7940-4b47-8510-ccc18747f341">false</ChkNouveauEmp>
    <ChkTraitementInitial xmlns="4f810ac0-7940-4b47-8510-ccc18747f341">false</ChkTraitementInitial>
    <TxtResumeE xmlns="4f810ac0-7940-4b47-8510-ccc18747f341"/>
    <ChLocationEmplacement xmlns="4f810ac0-7940-4b47-8510-ccc18747f341">Client Library / Bibliothèque client</ChLocationEmplacement>
    <TxtResumeF xmlns="4f810ac0-7940-4b47-8510-ccc18747f341"/>
    <PgResponsibleResponsable xmlns="aeabe285-28c2-4b4a-a8cd-631679229c94">
      <UserInfo>
        <DisplayName>Ke, Jun J [NC]</DisplayName>
        <AccountId>126</AccountId>
        <AccountType/>
      </UserInfo>
    </PgResponsibleResponsabl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ntTruc" ma:contentTypeID="0x0101004B9DE00CD6BF494E8621095E7F111E35004F74A9B650681B41AF60680931644FF8" ma:contentTypeVersion="38" ma:contentTypeDescription="ContTrucD" ma:contentTypeScope="" ma:versionID="06d894131a5b51e5018a3d3b80897f3d">
  <xsd:schema xmlns:xsd="http://www.w3.org/2001/XMLSchema" xmlns:xs="http://www.w3.org/2001/XMLSchema" xmlns:p="http://schemas.microsoft.com/office/2006/metadata/properties" xmlns:ns1="http://schemas.microsoft.com/sharepoint/v3" xmlns:ns2="4f810ac0-7940-4b47-8510-ccc18747f341" xmlns:ns3="aeabe285-28c2-4b4a-a8cd-631679229c94" xmlns:ns4="http://schemas.microsoft.com/sharepoint/v4" targetNamespace="http://schemas.microsoft.com/office/2006/metadata/properties" ma:root="true" ma:fieldsID="457b7fe014ac0dad4a48e1791a399ad9" ns1:_="" ns2:_="" ns3:_="" ns4:_="">
    <xsd:import namespace="http://schemas.microsoft.com/sharepoint/v3"/>
    <xsd:import namespace="4f810ac0-7940-4b47-8510-ccc18747f341"/>
    <xsd:import namespace="aeabe285-28c2-4b4a-a8cd-631679229c9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ClpServices"/>
                <xsd:element ref="ns3:PgResponsibleResponsable" minOccurs="0"/>
                <xsd:element ref="ns2:TxtResumeE"/>
                <xsd:element ref="ns2:TxtResumeF"/>
                <xsd:element ref="ns2:TxtMotClef" minOccurs="0"/>
                <xsd:element ref="ns2:NbDuree"/>
                <xsd:element ref="ns2:ChkNouveauEmp" minOccurs="0"/>
                <xsd:element ref="ns2:ChLocationEmplacement"/>
                <xsd:element ref="ns2:C_ClpServices" minOccurs="0"/>
                <xsd:element ref="ns2:ChkTraitementInitial" minOccurs="0"/>
                <xsd:element ref="ns2:NbVersion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1:_dlc_ExpireDateSaved" minOccurs="0"/>
                <xsd:element ref="ns1:_dlc_ExpireDate" minOccurs="0"/>
                <xsd:element ref="ns1:_dlc_Exemp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2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23" nillable="true" ma:displayName="Hold and Record Status" ma:decimals="0" ma:hidden="true" ma:internalName="_vti_ItemHoldRecordStatus" ma:readOnly="true">
      <xsd:simpleType>
        <xsd:restriction base="dms:Unknown"/>
      </xsd:simpleType>
    </xsd:element>
    <xsd:element name="_dlc_ExpireDateSaved" ma:index="24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25" nillable="true" ma:displayName="Expiration Date" ma:hidden="true" ma:internalName="_dlc_ExpireDate" ma:readOnly="true">
      <xsd:simpleType>
        <xsd:restriction base="dms:DateTime"/>
      </xsd:simpleType>
    </xsd:element>
    <xsd:element name="_dlc_Exempt" ma:index="26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810ac0-7940-4b47-8510-ccc18747f341" elementFormDefault="qualified">
    <xsd:import namespace="http://schemas.microsoft.com/office/2006/documentManagement/types"/>
    <xsd:import namespace="http://schemas.microsoft.com/office/infopath/2007/PartnerControls"/>
    <xsd:element name="ClpServices" ma:index="2" ma:displayName="ClpServices" ma:description="ClpServicesD" ma:list="{34A2CCC2-8655-4786-B8EE-4A9DDB8FA9D0}" ma:internalName="ClpServices" ma:showField="Title" ma:web="aeabe285-28c2-4b4a-a8cd-631679229c94">
      <xsd:simpleType>
        <xsd:restriction base="dms:Lookup"/>
      </xsd:simpleType>
    </xsd:element>
    <xsd:element name="TxtResumeE" ma:index="4" ma:displayName="TxtResumeE" ma:description="TxtResumeED" ma:internalName="TxtResumeE">
      <xsd:simpleType>
        <xsd:restriction base="dms:Text">
          <xsd:maxLength value="150"/>
        </xsd:restriction>
      </xsd:simpleType>
    </xsd:element>
    <xsd:element name="TxtResumeF" ma:index="5" ma:displayName="TxtResumeF" ma:description="TxtResumeFD" ma:internalName="TxtResumeF">
      <xsd:simpleType>
        <xsd:restriction base="dms:Text">
          <xsd:maxLength value="150"/>
        </xsd:restriction>
      </xsd:simpleType>
    </xsd:element>
    <xsd:element name="TxtMotClef" ma:index="6" nillable="true" ma:displayName="TxtMotClef" ma:description="TxtMotClefD" ma:internalName="TxtMotClef">
      <xsd:simpleType>
        <xsd:restriction base="dms:Text">
          <xsd:maxLength value="255"/>
        </xsd:restriction>
      </xsd:simpleType>
    </xsd:element>
    <xsd:element name="NbDuree" ma:index="7" ma:displayName="NbDuree" ma:decimals="0" ma:default="12" ma:description="NbDureeD" ma:internalName="NbDuree" ma:percentage="FALSE">
      <xsd:simpleType>
        <xsd:restriction base="dms:Number">
          <xsd:maxInclusive value="24"/>
          <xsd:minInclusive value="3"/>
        </xsd:restriction>
      </xsd:simpleType>
    </xsd:element>
    <xsd:element name="ChkNouveauEmp" ma:index="8" nillable="true" ma:displayName="ChkNouveauEmp" ma:default="0" ma:description="ChkNouveauEmpD" ma:internalName="ChkNouveauEmp">
      <xsd:simpleType>
        <xsd:restriction base="dms:Boolean"/>
      </xsd:simpleType>
    </xsd:element>
    <xsd:element name="ChLocationEmplacement" ma:index="9" ma:displayName="ChLocationEmplacement" ma:default="Client Library / Bibliothèque client" ma:description="ChLocationEmplacementD" ma:format="Dropdown" ma:internalName="ChLocationEmplacement">
      <xsd:simpleType>
        <xsd:restriction base="dms:Choice">
          <xsd:enumeration value="Client Library / Bibliothèque client"/>
          <xsd:enumeration value="Technical Library / Bibliothèque technique"/>
          <xsd:enumeration value="Archive"/>
          <xsd:enumeration value="Work in progress library / Bibliothèque de travaux en cours"/>
        </xsd:restriction>
      </xsd:simpleType>
    </xsd:element>
    <xsd:element name="C_ClpServices" ma:index="17" nillable="true" ma:displayName="C_ClpServices" ma:internalName="C_ClpServices" ma:readOnly="true">
      <xsd:simpleType>
        <xsd:restriction base="dms:Text"/>
      </xsd:simpleType>
    </xsd:element>
    <xsd:element name="ChkTraitementInitial" ma:index="18" nillable="true" ma:displayName="ChkTraitementInitial" ma:default="0" ma:description="To know if initial workflow is done&#10;Pour voir si le flux de travail initial est fait" ma:hidden="true" ma:internalName="ChkTraitementInitial" ma:readOnly="false">
      <xsd:simpleType>
        <xsd:restriction base="dms:Boolean"/>
      </xsd:simpleType>
    </xsd:element>
    <xsd:element name="NbVersion" ma:index="19" nillable="true" ma:displayName="NbVersion" ma:description="Enregistre la version du document / Saves the document version" ma:hidden="true" ma:internalName="NbVersion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be285-28c2-4b4a-a8cd-631679229c94" elementFormDefault="qualified">
    <xsd:import namespace="http://schemas.microsoft.com/office/2006/documentManagement/types"/>
    <xsd:import namespace="http://schemas.microsoft.com/office/infopath/2007/PartnerControls"/>
    <xsd:element name="PgResponsibleResponsable" ma:index="3" nillable="true" ma:displayName="PgResponsibleResponsable" ma:description="" ma:list="UserInfo" ma:SharePointGroup="0" ma:internalName="PgResponsibleResponsabl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C13B8C-CBE4-4571-B4F9-DDEF490A4D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507AC8-6AD0-4B77-82AD-F31BBBF7BAA3}">
  <ds:schemaRefs>
    <ds:schemaRef ds:uri="http://purl.org/dc/elements/1.1/"/>
    <ds:schemaRef ds:uri="http://purl.org/dc/dcmitype/"/>
    <ds:schemaRef ds:uri="http://schemas.microsoft.com/office/infopath/2007/PartnerControls"/>
    <ds:schemaRef ds:uri="aeabe285-28c2-4b4a-a8cd-631679229c94"/>
    <ds:schemaRef ds:uri="http://schemas.microsoft.com/office/2006/metadata/properties"/>
    <ds:schemaRef ds:uri="4f810ac0-7940-4b47-8510-ccc18747f341"/>
    <ds:schemaRef ds:uri="http://purl.org/dc/terms/"/>
    <ds:schemaRef ds:uri="http://schemas.microsoft.com/office/2006/documentManagement/types"/>
    <ds:schemaRef ds:uri="http://schemas.microsoft.com/sharepoint/v4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C417835-CEC1-4958-971E-4D15D55A71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810ac0-7940-4b47-8510-ccc18747f341"/>
    <ds:schemaRef ds:uri="aeabe285-28c2-4b4a-a8cd-631679229c9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PRP Presentation 2018 oct26 new template</Template>
  <TotalTime>5</TotalTime>
  <Words>534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Verdana</vt:lpstr>
      <vt:lpstr>PRP Presentation 2018 oct26 new template</vt:lpstr>
      <vt:lpstr>Premium Reduction Program</vt:lpstr>
      <vt:lpstr>Presentation content</vt:lpstr>
      <vt:lpstr>What is the Premium Reduction Program?</vt:lpstr>
      <vt:lpstr>Why the reduction?</vt:lpstr>
      <vt:lpstr>EI premium rate and maximum</vt:lpstr>
      <vt:lpstr>What types of short-term disability plans can be considered as qualifying plans?</vt:lpstr>
      <vt:lpstr>Returning part of the savings to your employees</vt:lpstr>
      <vt:lpstr>How do you apply for a premium reduction?</vt:lpstr>
      <vt:lpstr>What documents are required?</vt:lpstr>
      <vt:lpstr>Is your entitlement to a reduced rate continual?</vt:lpstr>
      <vt:lpstr>What’s next for the Premium Reduction Program?</vt:lpstr>
      <vt:lpstr>Do you need additional information?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Premium Reduction Program</dc:title>
  <dc:creator>Drouin, Louis-Étienne [QC]</dc:creator>
  <cp:lastModifiedBy>Matthew Houston</cp:lastModifiedBy>
  <cp:revision>1</cp:revision>
  <dcterms:created xsi:type="dcterms:W3CDTF">2018-10-26T17:28:35Z</dcterms:created>
  <dcterms:modified xsi:type="dcterms:W3CDTF">2018-11-07T16:47:41Z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temRetentionFormula">
    <vt:lpwstr/>
  </property>
  <property fmtid="{D5CDD505-2E9C-101B-9397-08002B2CF9AE}" pid="3" name="_dlc_policyId">
    <vt:lpwstr/>
  </property>
  <property fmtid="{D5CDD505-2E9C-101B-9397-08002B2CF9AE}" pid="4" name="ContentTypeId">
    <vt:lpwstr>0x0101040003A63F095AE43C418C5EB8D418AD87E4008A2F70CE93A5824AB942A768F5BED4E8</vt:lpwstr>
  </property>
  <property fmtid="{D5CDD505-2E9C-101B-9397-08002B2CF9AE}" pid="5" name="WorkflowChangePath">
    <vt:lpwstr>7ab30019-3554-4919-b6f6-c90dc74a1bdf,4;</vt:lpwstr>
  </property>
</Properties>
</file>